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5" r:id="rId1"/>
  </p:sldMasterIdLst>
  <p:notesMasterIdLst>
    <p:notesMasterId r:id="rId12"/>
  </p:notesMasterIdLst>
  <p:sldIdLst>
    <p:sldId id="256" r:id="rId2"/>
    <p:sldId id="290" r:id="rId3"/>
    <p:sldId id="285" r:id="rId4"/>
    <p:sldId id="288" r:id="rId5"/>
    <p:sldId id="291" r:id="rId6"/>
    <p:sldId id="292" r:id="rId7"/>
    <p:sldId id="286" r:id="rId8"/>
    <p:sldId id="293" r:id="rId9"/>
    <p:sldId id="294" r:id="rId10"/>
    <p:sldId id="28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904" autoAdjust="0"/>
    <p:restoredTop sz="94660"/>
  </p:normalViewPr>
  <p:slideViewPr>
    <p:cSldViewPr snapToGrid="0">
      <p:cViewPr>
        <p:scale>
          <a:sx n="83" d="100"/>
          <a:sy n="83" d="100"/>
        </p:scale>
        <p:origin x="80" y="908"/>
      </p:cViewPr>
      <p:guideLst/>
    </p:cSldViewPr>
  </p:slideViewPr>
  <p:notesTextViewPr>
    <p:cViewPr>
      <p:scale>
        <a:sx n="1" d="1"/>
        <a:sy n="1" d="1"/>
      </p:scale>
      <p:origin x="0" y="0"/>
    </p:cViewPr>
  </p:notesTextViewPr>
  <p:notesViewPr>
    <p:cSldViewPr snapToGrid="0">
      <p:cViewPr varScale="1">
        <p:scale>
          <a:sx n="84" d="100"/>
          <a:sy n="84" d="100"/>
        </p:scale>
        <p:origin x="382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934ABD-FEC1-45F6-86D0-456B180F42E4}" type="datetimeFigureOut">
              <a:rPr lang="en-US" smtClean="0"/>
              <a:t>9/20/2021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72A63-5D49-449E-8ABF-E72A957C200F}" type="slidenum">
              <a:rPr lang="en-US" smtClean="0"/>
              <a:t>‹#›</a:t>
            </a:fld>
            <a:endParaRPr lang="en-US" dirty="0"/>
          </a:p>
        </p:txBody>
      </p:sp>
    </p:spTree>
    <p:extLst>
      <p:ext uri="{BB962C8B-B14F-4D97-AF65-F5344CB8AC3E}">
        <p14:creationId xmlns:p14="http://schemas.microsoft.com/office/powerpoint/2010/main" val="1134227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 will be offered Countywide.</a:t>
            </a:r>
          </a:p>
          <a:p>
            <a:r>
              <a:rPr lang="en-US" dirty="0"/>
              <a:t>Rental Assistance will be allocated in each of the 5 County Supervisorial Districts equally.</a:t>
            </a:r>
          </a:p>
          <a:p>
            <a:endParaRPr lang="en-US" dirty="0"/>
          </a:p>
        </p:txBody>
      </p:sp>
      <p:sp>
        <p:nvSpPr>
          <p:cNvPr id="4" name="Slide Number Placeholder 3"/>
          <p:cNvSpPr>
            <a:spLocks noGrp="1"/>
          </p:cNvSpPr>
          <p:nvPr>
            <p:ph type="sldNum" sz="quarter" idx="5"/>
          </p:nvPr>
        </p:nvSpPr>
        <p:spPr/>
        <p:txBody>
          <a:bodyPr/>
          <a:lstStyle/>
          <a:p>
            <a:fld id="{FDB72A63-5D49-449E-8ABF-E72A957C200F}" type="slidenum">
              <a:rPr lang="en-US" smtClean="0"/>
              <a:t>7</a:t>
            </a:fld>
            <a:endParaRPr lang="en-US" dirty="0"/>
          </a:p>
        </p:txBody>
      </p:sp>
    </p:spTree>
    <p:extLst>
      <p:ext uri="{BB962C8B-B14F-4D97-AF65-F5344CB8AC3E}">
        <p14:creationId xmlns:p14="http://schemas.microsoft.com/office/powerpoint/2010/main" val="1640306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 will be offered Countywide.</a:t>
            </a:r>
          </a:p>
          <a:p>
            <a:r>
              <a:rPr lang="en-US" dirty="0"/>
              <a:t>Rental Assistance will be allocated in each of the 5 County Supervisorial Districts equally.</a:t>
            </a:r>
          </a:p>
          <a:p>
            <a:endParaRPr lang="en-US" dirty="0"/>
          </a:p>
        </p:txBody>
      </p:sp>
      <p:sp>
        <p:nvSpPr>
          <p:cNvPr id="4" name="Slide Number Placeholder 3"/>
          <p:cNvSpPr>
            <a:spLocks noGrp="1"/>
          </p:cNvSpPr>
          <p:nvPr>
            <p:ph type="sldNum" sz="quarter" idx="5"/>
          </p:nvPr>
        </p:nvSpPr>
        <p:spPr/>
        <p:txBody>
          <a:bodyPr/>
          <a:lstStyle/>
          <a:p>
            <a:fld id="{FDB72A63-5D49-449E-8ABF-E72A957C200F}" type="slidenum">
              <a:rPr lang="en-US" smtClean="0"/>
              <a:t>8</a:t>
            </a:fld>
            <a:endParaRPr lang="en-US" dirty="0"/>
          </a:p>
        </p:txBody>
      </p:sp>
    </p:spTree>
    <p:extLst>
      <p:ext uri="{BB962C8B-B14F-4D97-AF65-F5344CB8AC3E}">
        <p14:creationId xmlns:p14="http://schemas.microsoft.com/office/powerpoint/2010/main" val="2875987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72A63-5D49-449E-8ABF-E72A957C200F}" type="slidenum">
              <a:rPr lang="en-US" smtClean="0"/>
              <a:t>9</a:t>
            </a:fld>
            <a:endParaRPr lang="en-US" dirty="0"/>
          </a:p>
        </p:txBody>
      </p:sp>
    </p:spTree>
    <p:extLst>
      <p:ext uri="{BB962C8B-B14F-4D97-AF65-F5344CB8AC3E}">
        <p14:creationId xmlns:p14="http://schemas.microsoft.com/office/powerpoint/2010/main" val="2373285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6A5C6B-BB8A-4C6A-B85F-5F76F34FDA09}" type="datetimeFigureOut">
              <a:rPr lang="en-US" smtClean="0"/>
              <a:t>9/20/2021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EEF908-F34F-4729-AF0A-A06D8300BB49}"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6507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6A5C6B-BB8A-4C6A-B85F-5F76F34FDA09}" type="datetimeFigureOut">
              <a:rPr lang="en-US" smtClean="0"/>
              <a:t>9/20/2021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EEF908-F34F-4729-AF0A-A06D8300BB49}" type="slidenum">
              <a:rPr lang="en-US" smtClean="0"/>
              <a:t>‹#›</a:t>
            </a:fld>
            <a:endParaRPr lang="en-US" dirty="0"/>
          </a:p>
        </p:txBody>
      </p:sp>
    </p:spTree>
    <p:extLst>
      <p:ext uri="{BB962C8B-B14F-4D97-AF65-F5344CB8AC3E}">
        <p14:creationId xmlns:p14="http://schemas.microsoft.com/office/powerpoint/2010/main" val="1341642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6A5C6B-BB8A-4C6A-B85F-5F76F34FDA09}" type="datetimeFigureOut">
              <a:rPr lang="en-US" smtClean="0"/>
              <a:t>9/20/2021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EEF908-F34F-4729-AF0A-A06D8300BB49}" type="slidenum">
              <a:rPr lang="en-US" smtClean="0"/>
              <a:t>‹#›</a:t>
            </a:fld>
            <a:endParaRPr lang="en-US" dirty="0"/>
          </a:p>
        </p:txBody>
      </p:sp>
    </p:spTree>
    <p:extLst>
      <p:ext uri="{BB962C8B-B14F-4D97-AF65-F5344CB8AC3E}">
        <p14:creationId xmlns:p14="http://schemas.microsoft.com/office/powerpoint/2010/main" val="4064002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6A5C6B-BB8A-4C6A-B85F-5F76F34FDA09}" type="datetimeFigureOut">
              <a:rPr lang="en-US" smtClean="0"/>
              <a:t>9/20/2021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EEF908-F34F-4729-AF0A-A06D8300BB49}" type="slidenum">
              <a:rPr lang="en-US" smtClean="0"/>
              <a:t>‹#›</a:t>
            </a:fld>
            <a:endParaRPr lang="en-US" dirty="0"/>
          </a:p>
        </p:txBody>
      </p:sp>
    </p:spTree>
    <p:extLst>
      <p:ext uri="{BB962C8B-B14F-4D97-AF65-F5344CB8AC3E}">
        <p14:creationId xmlns:p14="http://schemas.microsoft.com/office/powerpoint/2010/main" val="22569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6A5C6B-BB8A-4C6A-B85F-5F76F34FDA09}" type="datetimeFigureOut">
              <a:rPr lang="en-US" smtClean="0"/>
              <a:t>9/20/2021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EEF908-F34F-4729-AF0A-A06D8300BB49}"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3628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6A5C6B-BB8A-4C6A-B85F-5F76F34FDA09}" type="datetimeFigureOut">
              <a:rPr lang="en-US" smtClean="0"/>
              <a:t>9/20/2021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EEF908-F34F-4729-AF0A-A06D8300BB49}" type="slidenum">
              <a:rPr lang="en-US" smtClean="0"/>
              <a:t>‹#›</a:t>
            </a:fld>
            <a:endParaRPr lang="en-US" dirty="0"/>
          </a:p>
        </p:txBody>
      </p:sp>
    </p:spTree>
    <p:extLst>
      <p:ext uri="{BB962C8B-B14F-4D97-AF65-F5344CB8AC3E}">
        <p14:creationId xmlns:p14="http://schemas.microsoft.com/office/powerpoint/2010/main" val="4217817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6A5C6B-BB8A-4C6A-B85F-5F76F34FDA09}" type="datetimeFigureOut">
              <a:rPr lang="en-US" smtClean="0"/>
              <a:t>9/20/2021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6EEF908-F34F-4729-AF0A-A06D8300BB49}" type="slidenum">
              <a:rPr lang="en-US" smtClean="0"/>
              <a:t>‹#›</a:t>
            </a:fld>
            <a:endParaRPr lang="en-US" dirty="0"/>
          </a:p>
        </p:txBody>
      </p:sp>
    </p:spTree>
    <p:extLst>
      <p:ext uri="{BB962C8B-B14F-4D97-AF65-F5344CB8AC3E}">
        <p14:creationId xmlns:p14="http://schemas.microsoft.com/office/powerpoint/2010/main" val="1857400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6A5C6B-BB8A-4C6A-B85F-5F76F34FDA09}" type="datetimeFigureOut">
              <a:rPr lang="en-US" smtClean="0"/>
              <a:t>9/20/2021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6EEF908-F34F-4729-AF0A-A06D8300BB49}" type="slidenum">
              <a:rPr lang="en-US" smtClean="0"/>
              <a:t>‹#›</a:t>
            </a:fld>
            <a:endParaRPr lang="en-US" dirty="0"/>
          </a:p>
        </p:txBody>
      </p:sp>
    </p:spTree>
    <p:extLst>
      <p:ext uri="{BB962C8B-B14F-4D97-AF65-F5344CB8AC3E}">
        <p14:creationId xmlns:p14="http://schemas.microsoft.com/office/powerpoint/2010/main" val="2272177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C6A5C6B-BB8A-4C6A-B85F-5F76F34FDA09}" type="datetimeFigureOut">
              <a:rPr lang="en-US" smtClean="0"/>
              <a:t>9/20/2021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56EEF908-F34F-4729-AF0A-A06D8300BB49}" type="slidenum">
              <a:rPr lang="en-US" smtClean="0"/>
              <a:t>‹#›</a:t>
            </a:fld>
            <a:endParaRPr lang="en-US" dirty="0"/>
          </a:p>
        </p:txBody>
      </p:sp>
    </p:spTree>
    <p:extLst>
      <p:ext uri="{BB962C8B-B14F-4D97-AF65-F5344CB8AC3E}">
        <p14:creationId xmlns:p14="http://schemas.microsoft.com/office/powerpoint/2010/main" val="3204610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C6A5C6B-BB8A-4C6A-B85F-5F76F34FDA09}" type="datetimeFigureOut">
              <a:rPr lang="en-US" smtClean="0"/>
              <a:t>9/20/2021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6EEF908-F34F-4729-AF0A-A06D8300BB49}" type="slidenum">
              <a:rPr lang="en-US" smtClean="0"/>
              <a:t>‹#›</a:t>
            </a:fld>
            <a:endParaRPr lang="en-US" dirty="0"/>
          </a:p>
        </p:txBody>
      </p:sp>
    </p:spTree>
    <p:extLst>
      <p:ext uri="{BB962C8B-B14F-4D97-AF65-F5344CB8AC3E}">
        <p14:creationId xmlns:p14="http://schemas.microsoft.com/office/powerpoint/2010/main" val="3412015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C6A5C6B-BB8A-4C6A-B85F-5F76F34FDA09}" type="datetimeFigureOut">
              <a:rPr lang="en-US" smtClean="0"/>
              <a:t>9/20/2021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EEF908-F34F-4729-AF0A-A06D8300BB49}" type="slidenum">
              <a:rPr lang="en-US" smtClean="0"/>
              <a:t>‹#›</a:t>
            </a:fld>
            <a:endParaRPr lang="en-US" dirty="0"/>
          </a:p>
        </p:txBody>
      </p:sp>
    </p:spTree>
    <p:extLst>
      <p:ext uri="{BB962C8B-B14F-4D97-AF65-F5344CB8AC3E}">
        <p14:creationId xmlns:p14="http://schemas.microsoft.com/office/powerpoint/2010/main" val="1082218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C6A5C6B-BB8A-4C6A-B85F-5F76F34FDA09}" type="datetimeFigureOut">
              <a:rPr lang="en-US" smtClean="0"/>
              <a:t>9/20/2021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6EEF908-F34F-4729-AF0A-A06D8300BB49}"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3898210"/>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cid:image001.jpg@01D6EE76.7EBE9860" TargetMode="Externa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hyperlink" Target="mailto:eteyber@co.santa-barbara.ca.us" TargetMode="External"/><Relationship Id="rId5" Type="http://schemas.openxmlformats.org/officeDocument/2006/relationships/hyperlink" Target="mailto:Lbaker@co.santa-barbara.ca.us" TargetMode="External"/><Relationship Id="rId4" Type="http://schemas.openxmlformats.org/officeDocument/2006/relationships/hyperlink" Target="mailto:dlochart@sbccsd.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housing.ca.gov/"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8859B-FDF4-4E2C-ADDD-37A136B525F9}"/>
              </a:ext>
            </a:extLst>
          </p:cNvPr>
          <p:cNvSpPr>
            <a:spLocks noGrp="1"/>
          </p:cNvSpPr>
          <p:nvPr>
            <p:ph type="ctrTitle"/>
          </p:nvPr>
        </p:nvSpPr>
        <p:spPr>
          <a:xfrm>
            <a:off x="475488" y="2326990"/>
            <a:ext cx="11247120" cy="1578721"/>
          </a:xfrm>
        </p:spPr>
        <p:txBody>
          <a:bodyPr>
            <a:normAutofit/>
          </a:bodyPr>
          <a:lstStyle/>
          <a:p>
            <a:r>
              <a:rPr lang="en-US" sz="4000" dirty="0"/>
              <a:t>Presentation to Santa Barbara Rental Property Association on Emergency Rental Assistance Program</a:t>
            </a:r>
          </a:p>
        </p:txBody>
      </p:sp>
      <p:sp>
        <p:nvSpPr>
          <p:cNvPr id="3" name="Subtitle 2">
            <a:extLst>
              <a:ext uri="{FF2B5EF4-FFF2-40B4-BE49-F238E27FC236}">
                <a16:creationId xmlns:a16="http://schemas.microsoft.com/office/drawing/2014/main" id="{3106C488-CCED-4439-B8FB-490F9355B1CA}"/>
              </a:ext>
            </a:extLst>
          </p:cNvPr>
          <p:cNvSpPr>
            <a:spLocks noGrp="1"/>
          </p:cNvSpPr>
          <p:nvPr>
            <p:ph type="subTitle" idx="1"/>
          </p:nvPr>
        </p:nvSpPr>
        <p:spPr/>
        <p:txBody>
          <a:bodyPr/>
          <a:lstStyle/>
          <a:p>
            <a:r>
              <a:rPr lang="en-US" dirty="0"/>
              <a:t>September 20, 2021</a:t>
            </a:r>
          </a:p>
        </p:txBody>
      </p:sp>
      <p:pic>
        <p:nvPicPr>
          <p:cNvPr id="6" name="Picture 5"/>
          <p:cNvPicPr>
            <a:picLocks noChangeAspect="1"/>
          </p:cNvPicPr>
          <p:nvPr/>
        </p:nvPicPr>
        <p:blipFill rotWithShape="1">
          <a:blip r:embed="rId2"/>
          <a:srcRect l="27131" t="19135" r="27037" b="16154"/>
          <a:stretch/>
        </p:blipFill>
        <p:spPr>
          <a:xfrm>
            <a:off x="9317257" y="288758"/>
            <a:ext cx="2273444" cy="2175309"/>
          </a:xfrm>
          <a:prstGeom prst="rect">
            <a:avLst/>
          </a:prstGeom>
        </p:spPr>
      </p:pic>
    </p:spTree>
    <p:extLst>
      <p:ext uri="{BB962C8B-B14F-4D97-AF65-F5344CB8AC3E}">
        <p14:creationId xmlns:p14="http://schemas.microsoft.com/office/powerpoint/2010/main" val="3748312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038E89-24EC-4C54-A04D-B1D055E1EC59}"/>
              </a:ext>
            </a:extLst>
          </p:cNvPr>
          <p:cNvSpPr txBox="1"/>
          <p:nvPr/>
        </p:nvSpPr>
        <p:spPr>
          <a:xfrm>
            <a:off x="2118359" y="893932"/>
            <a:ext cx="2947035" cy="461665"/>
          </a:xfrm>
          <a:prstGeom prst="rect">
            <a:avLst/>
          </a:prstGeom>
          <a:noFill/>
        </p:spPr>
        <p:txBody>
          <a:bodyPr wrap="square" rtlCol="0">
            <a:spAutoFit/>
          </a:bodyPr>
          <a:lstStyle/>
          <a:p>
            <a:r>
              <a:rPr lang="en-US" sz="2400" u="sng" dirty="0"/>
              <a:t>For more information:</a:t>
            </a:r>
          </a:p>
        </p:txBody>
      </p:sp>
      <p:sp>
        <p:nvSpPr>
          <p:cNvPr id="9" name="Rectangle 2">
            <a:extLst>
              <a:ext uri="{FF2B5EF4-FFF2-40B4-BE49-F238E27FC236}">
                <a16:creationId xmlns:a16="http://schemas.microsoft.com/office/drawing/2014/main" id="{311C8612-9FC8-4993-8892-C9FDC707F98C}"/>
              </a:ext>
            </a:extLst>
          </p:cNvPr>
          <p:cNvSpPr>
            <a:spLocks noChangeArrowheads="1"/>
          </p:cNvSpPr>
          <p:nvPr/>
        </p:nvSpPr>
        <p:spPr bwMode="auto">
          <a:xfrm>
            <a:off x="4641850" y="33702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 name="Rectangle 3">
            <a:extLst>
              <a:ext uri="{FF2B5EF4-FFF2-40B4-BE49-F238E27FC236}">
                <a16:creationId xmlns:a16="http://schemas.microsoft.com/office/drawing/2014/main" id="{740EC346-77F6-4375-A107-084E09E18A40}"/>
              </a:ext>
            </a:extLst>
          </p:cNvPr>
          <p:cNvSpPr>
            <a:spLocks noChangeArrowheads="1"/>
          </p:cNvSpPr>
          <p:nvPr/>
        </p:nvSpPr>
        <p:spPr bwMode="auto">
          <a:xfrm>
            <a:off x="4641850" y="38274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028" name="Picture 4" descr="CSD Logo small">
            <a:extLst>
              <a:ext uri="{FF2B5EF4-FFF2-40B4-BE49-F238E27FC236}">
                <a16:creationId xmlns:a16="http://schemas.microsoft.com/office/drawing/2014/main" id="{EFE122AC-7F22-4E6D-BBF2-9254FA29653A}"/>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36109" y="389361"/>
            <a:ext cx="1454762" cy="14334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4880846-EE0D-4A63-90CA-16DC048C6EB2}"/>
              </a:ext>
            </a:extLst>
          </p:cNvPr>
          <p:cNvSpPr txBox="1"/>
          <p:nvPr/>
        </p:nvSpPr>
        <p:spPr>
          <a:xfrm>
            <a:off x="1890871" y="1594791"/>
            <a:ext cx="4518661" cy="1569660"/>
          </a:xfrm>
          <a:prstGeom prst="rect">
            <a:avLst/>
          </a:prstGeom>
          <a:noFill/>
        </p:spPr>
        <p:txBody>
          <a:bodyPr wrap="square" rtlCol="0">
            <a:spAutoFit/>
          </a:bodyPr>
          <a:lstStyle/>
          <a:p>
            <a:r>
              <a:rPr lang="en-US" sz="2400" b="1" dirty="0">
                <a:solidFill>
                  <a:schemeClr val="accent2">
                    <a:lumMod val="75000"/>
                  </a:schemeClr>
                </a:solidFill>
              </a:rPr>
              <a:t>Dinah Lockhart</a:t>
            </a:r>
          </a:p>
          <a:p>
            <a:r>
              <a:rPr lang="en-US" i="1" dirty="0"/>
              <a:t>Deputy Director, HCD Administration Division</a:t>
            </a:r>
          </a:p>
          <a:p>
            <a:r>
              <a:rPr lang="en-US" dirty="0"/>
              <a:t>(805) 568-3523</a:t>
            </a:r>
          </a:p>
          <a:p>
            <a:r>
              <a:rPr lang="en-US" dirty="0">
                <a:hlinkClick r:id="rId4"/>
              </a:rPr>
              <a:t>dlochart@sbccsd.org</a:t>
            </a:r>
            <a:endParaRPr lang="en-US" dirty="0"/>
          </a:p>
          <a:p>
            <a:endParaRPr lang="en-US" dirty="0"/>
          </a:p>
        </p:txBody>
      </p:sp>
      <p:sp>
        <p:nvSpPr>
          <p:cNvPr id="6" name="TextBox 5">
            <a:extLst>
              <a:ext uri="{FF2B5EF4-FFF2-40B4-BE49-F238E27FC236}">
                <a16:creationId xmlns:a16="http://schemas.microsoft.com/office/drawing/2014/main" id="{4EF813C4-6556-4860-855F-9229C387B183}"/>
              </a:ext>
            </a:extLst>
          </p:cNvPr>
          <p:cNvSpPr txBox="1"/>
          <p:nvPr/>
        </p:nvSpPr>
        <p:spPr>
          <a:xfrm>
            <a:off x="6998970" y="1592360"/>
            <a:ext cx="4290060" cy="3046988"/>
          </a:xfrm>
          <a:prstGeom prst="rect">
            <a:avLst/>
          </a:prstGeom>
          <a:noFill/>
        </p:spPr>
        <p:txBody>
          <a:bodyPr wrap="square" rtlCol="0">
            <a:spAutoFit/>
          </a:bodyPr>
          <a:lstStyle/>
          <a:p>
            <a:r>
              <a:rPr lang="en-US" sz="2400" b="1" dirty="0">
                <a:solidFill>
                  <a:schemeClr val="accent2">
                    <a:lumMod val="75000"/>
                  </a:schemeClr>
                </a:solidFill>
              </a:rPr>
              <a:t>Laurie V. Baker</a:t>
            </a:r>
          </a:p>
          <a:p>
            <a:r>
              <a:rPr lang="en-US" i="1" dirty="0"/>
              <a:t>Grants and Program Manager</a:t>
            </a:r>
          </a:p>
          <a:p>
            <a:r>
              <a:rPr lang="en-US" dirty="0"/>
              <a:t>(805) 568-3521</a:t>
            </a:r>
          </a:p>
          <a:p>
            <a:r>
              <a:rPr lang="en-US" dirty="0">
                <a:hlinkClick r:id="rId5"/>
              </a:rPr>
              <a:t>Lbaker@co.santa-barbara.ca.us</a:t>
            </a:r>
            <a:endParaRPr lang="en-US" dirty="0"/>
          </a:p>
          <a:p>
            <a:endParaRPr lang="en-US" dirty="0"/>
          </a:p>
          <a:p>
            <a:r>
              <a:rPr lang="en-US" sz="2400" b="1" dirty="0">
                <a:solidFill>
                  <a:schemeClr val="accent2">
                    <a:lumMod val="75000"/>
                  </a:schemeClr>
                </a:solidFill>
              </a:rPr>
              <a:t>Ted Teyber, J.D.</a:t>
            </a:r>
          </a:p>
          <a:p>
            <a:r>
              <a:rPr lang="en-US" i="1" dirty="0"/>
              <a:t>Housing Program Specialist, Sr.</a:t>
            </a:r>
          </a:p>
          <a:p>
            <a:r>
              <a:rPr lang="en-US" dirty="0"/>
              <a:t>(805) 568-3513</a:t>
            </a:r>
          </a:p>
          <a:p>
            <a:r>
              <a:rPr lang="en-US" dirty="0">
                <a:hlinkClick r:id="rId6"/>
              </a:rPr>
              <a:t>eteyber@co.santa-barbara.ca.us</a:t>
            </a:r>
            <a:r>
              <a:rPr lang="en-US" dirty="0"/>
              <a:t>	</a:t>
            </a:r>
          </a:p>
          <a:p>
            <a:endParaRPr lang="en-US" dirty="0"/>
          </a:p>
        </p:txBody>
      </p:sp>
      <p:sp>
        <p:nvSpPr>
          <p:cNvPr id="16" name="TextBox 15">
            <a:extLst>
              <a:ext uri="{FF2B5EF4-FFF2-40B4-BE49-F238E27FC236}">
                <a16:creationId xmlns:a16="http://schemas.microsoft.com/office/drawing/2014/main" id="{BC80D5C1-2993-4B97-91B2-70E00A2C606D}"/>
              </a:ext>
            </a:extLst>
          </p:cNvPr>
          <p:cNvSpPr txBox="1"/>
          <p:nvPr/>
        </p:nvSpPr>
        <p:spPr>
          <a:xfrm>
            <a:off x="4329907" y="4906769"/>
            <a:ext cx="4159250" cy="461665"/>
          </a:xfrm>
          <a:prstGeom prst="rect">
            <a:avLst/>
          </a:prstGeom>
          <a:noFill/>
        </p:spPr>
        <p:txBody>
          <a:bodyPr wrap="square" rtlCol="0">
            <a:spAutoFit/>
          </a:bodyPr>
          <a:lstStyle/>
          <a:p>
            <a:r>
              <a:rPr lang="en-US" sz="2400" b="1" dirty="0">
                <a:solidFill>
                  <a:schemeClr val="accent2">
                    <a:lumMod val="75000"/>
                  </a:schemeClr>
                </a:solidFill>
              </a:rPr>
              <a:t>www.countyofsb.org/housing</a:t>
            </a:r>
          </a:p>
        </p:txBody>
      </p:sp>
    </p:spTree>
    <p:extLst>
      <p:ext uri="{BB962C8B-B14F-4D97-AF65-F5344CB8AC3E}">
        <p14:creationId xmlns:p14="http://schemas.microsoft.com/office/powerpoint/2010/main" val="128434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534C9-7D0F-4D3A-9A0D-6882CB7EFF86}"/>
              </a:ext>
            </a:extLst>
          </p:cNvPr>
          <p:cNvSpPr>
            <a:spLocks noGrp="1"/>
          </p:cNvSpPr>
          <p:nvPr>
            <p:ph type="title"/>
          </p:nvPr>
        </p:nvSpPr>
        <p:spPr>
          <a:xfrm>
            <a:off x="1066800" y="99079"/>
            <a:ext cx="10058400" cy="692331"/>
          </a:xfrm>
        </p:spPr>
        <p:txBody>
          <a:bodyPr>
            <a:normAutofit fontScale="90000"/>
          </a:bodyPr>
          <a:lstStyle/>
          <a:p>
            <a:r>
              <a:rPr lang="en-US" sz="4400" b="1" dirty="0"/>
              <a:t>U.S. Treasury Emergency Rental Assistance (ERAP)</a:t>
            </a:r>
          </a:p>
        </p:txBody>
      </p:sp>
      <p:graphicFrame>
        <p:nvGraphicFramePr>
          <p:cNvPr id="4" name="Table 3">
            <a:extLst>
              <a:ext uri="{FF2B5EF4-FFF2-40B4-BE49-F238E27FC236}">
                <a16:creationId xmlns:a16="http://schemas.microsoft.com/office/drawing/2014/main" id="{C4553F91-6B7B-426F-98F2-BD03CAB29E92}"/>
              </a:ext>
            </a:extLst>
          </p:cNvPr>
          <p:cNvGraphicFramePr>
            <a:graphicFrameLocks noGrp="1"/>
          </p:cNvGraphicFramePr>
          <p:nvPr>
            <p:extLst/>
          </p:nvPr>
        </p:nvGraphicFramePr>
        <p:xfrm>
          <a:off x="637951" y="2741116"/>
          <a:ext cx="10916098" cy="3273260"/>
        </p:xfrm>
        <a:graphic>
          <a:graphicData uri="http://schemas.openxmlformats.org/drawingml/2006/table">
            <a:tbl>
              <a:tblPr firstRow="1" firstCol="1" bandRow="1">
                <a:tableStyleId>{5C22544A-7EE6-4342-B048-85BDC9FD1C3A}</a:tableStyleId>
              </a:tblPr>
              <a:tblGrid>
                <a:gridCol w="2728474">
                  <a:extLst>
                    <a:ext uri="{9D8B030D-6E8A-4147-A177-3AD203B41FA5}">
                      <a16:colId xmlns:a16="http://schemas.microsoft.com/office/drawing/2014/main" val="2115425483"/>
                    </a:ext>
                  </a:extLst>
                </a:gridCol>
                <a:gridCol w="2728474">
                  <a:extLst>
                    <a:ext uri="{9D8B030D-6E8A-4147-A177-3AD203B41FA5}">
                      <a16:colId xmlns:a16="http://schemas.microsoft.com/office/drawing/2014/main" val="3481320282"/>
                    </a:ext>
                  </a:extLst>
                </a:gridCol>
                <a:gridCol w="2729575">
                  <a:extLst>
                    <a:ext uri="{9D8B030D-6E8A-4147-A177-3AD203B41FA5}">
                      <a16:colId xmlns:a16="http://schemas.microsoft.com/office/drawing/2014/main" val="4030552512"/>
                    </a:ext>
                  </a:extLst>
                </a:gridCol>
                <a:gridCol w="2729575">
                  <a:extLst>
                    <a:ext uri="{9D8B030D-6E8A-4147-A177-3AD203B41FA5}">
                      <a16:colId xmlns:a16="http://schemas.microsoft.com/office/drawing/2014/main" val="796432440"/>
                    </a:ext>
                  </a:extLst>
                </a:gridCol>
              </a:tblGrid>
              <a:tr h="320210">
                <a:tc gridSpan="2">
                  <a:txBody>
                    <a:bodyPr/>
                    <a:lstStyle/>
                    <a:p>
                      <a:pPr marL="0" marR="0" algn="ctr">
                        <a:spcBef>
                          <a:spcPts val="0"/>
                        </a:spcBef>
                        <a:spcAft>
                          <a:spcPts val="0"/>
                        </a:spcAft>
                      </a:pPr>
                      <a:r>
                        <a:rPr lang="en-US" sz="2000" dirty="0">
                          <a:effectLst/>
                        </a:rPr>
                        <a:t>U. S. Treasury (direct to County)</a:t>
                      </a:r>
                      <a:endParaRPr lang="en-US" sz="2400" dirty="0">
                        <a:solidFill>
                          <a:srgbClr val="000000"/>
                        </a:solidFill>
                        <a:effectLst/>
                        <a:latin typeface="Calibri" panose="020F0502020204030204" pitchFamily="34" charset="0"/>
                        <a:ea typeface="Calibri" panose="020F0502020204030204" pitchFamily="34" charset="0"/>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2000" dirty="0">
                          <a:effectLst/>
                        </a:rPr>
                        <a:t>State of California</a:t>
                      </a:r>
                      <a:endParaRPr lang="en-US" sz="2400" dirty="0">
                        <a:solidFill>
                          <a:srgbClr val="000000"/>
                        </a:solidFill>
                        <a:effectLst/>
                        <a:latin typeface="Calibri" panose="020F0502020204030204" pitchFamily="34" charset="0"/>
                        <a:ea typeface="Calibri" panose="020F050202020403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3017164180"/>
                  </a:ext>
                </a:extLst>
              </a:tr>
              <a:tr h="355789">
                <a:tc>
                  <a:txBody>
                    <a:bodyPr/>
                    <a:lstStyle/>
                    <a:p>
                      <a:pPr marL="0" marR="0" algn="ctr">
                        <a:spcBef>
                          <a:spcPts val="0"/>
                        </a:spcBef>
                        <a:spcAft>
                          <a:spcPts val="0"/>
                        </a:spcAft>
                      </a:pPr>
                      <a:r>
                        <a:rPr lang="en-US" sz="2200" b="0" u="sng" dirty="0">
                          <a:solidFill>
                            <a:schemeClr val="tx1"/>
                          </a:solidFill>
                          <a:effectLst/>
                        </a:rPr>
                        <a:t>ERA Round 1</a:t>
                      </a:r>
                      <a:endParaRPr lang="en-US" sz="2200" b="0" dirty="0">
                        <a:solidFill>
                          <a:schemeClr val="tx1"/>
                        </a:solidFill>
                        <a:effectLst/>
                        <a:latin typeface="Calibri" panose="020F0502020204030204" pitchFamily="34" charset="0"/>
                        <a:ea typeface="Calibri" panose="020F0502020204030204" pitchFamily="34" charset="0"/>
                      </a:endParaRPr>
                    </a:p>
                  </a:txBody>
                  <a:tcPr marL="68580" marR="68580" marT="0" marB="0">
                    <a:solidFill>
                      <a:schemeClr val="bg2"/>
                    </a:solidFill>
                  </a:tcPr>
                </a:tc>
                <a:tc>
                  <a:txBody>
                    <a:bodyPr/>
                    <a:lstStyle/>
                    <a:p>
                      <a:pPr marL="0" marR="0" algn="ctr">
                        <a:spcBef>
                          <a:spcPts val="0"/>
                        </a:spcBef>
                        <a:spcAft>
                          <a:spcPts val="0"/>
                        </a:spcAft>
                      </a:pPr>
                      <a:r>
                        <a:rPr lang="en-US" sz="2200" u="sng" dirty="0">
                          <a:effectLst/>
                        </a:rPr>
                        <a:t>ERA Round 2</a:t>
                      </a:r>
                      <a:endParaRPr lang="en-US" sz="2200" dirty="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200" u="sng" dirty="0">
                          <a:effectLst/>
                        </a:rPr>
                        <a:t>ERA Round 1</a:t>
                      </a:r>
                      <a:endParaRPr lang="en-US" sz="2200" dirty="0">
                        <a:solidFill>
                          <a:srgbClr val="000000"/>
                        </a:solidFill>
                        <a:effectLst/>
                        <a:latin typeface="Calibri" panose="020F0502020204030204" pitchFamily="34" charset="0"/>
                        <a:ea typeface="Calibri" panose="020F0502020204030204" pitchFamily="34" charset="0"/>
                      </a:endParaRPr>
                    </a:p>
                  </a:txBody>
                  <a:tcPr marL="68580" marR="68580" marT="0" marB="0">
                    <a:solidFill>
                      <a:schemeClr val="bg2"/>
                    </a:solidFill>
                  </a:tcPr>
                </a:tc>
                <a:tc>
                  <a:txBody>
                    <a:bodyPr/>
                    <a:lstStyle/>
                    <a:p>
                      <a:pPr marL="0" marR="0" algn="ctr">
                        <a:spcBef>
                          <a:spcPts val="0"/>
                        </a:spcBef>
                        <a:spcAft>
                          <a:spcPts val="0"/>
                        </a:spcAft>
                      </a:pPr>
                      <a:r>
                        <a:rPr lang="en-US" sz="2200" u="sng">
                          <a:effectLst/>
                        </a:rPr>
                        <a:t>ERA Round 2</a:t>
                      </a:r>
                      <a:endParaRPr lang="en-US" sz="2200">
                        <a:solidFill>
                          <a:srgbClr val="0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589696560"/>
                  </a:ext>
                </a:extLst>
              </a:tr>
              <a:tr h="355789">
                <a:tc>
                  <a:txBody>
                    <a:bodyPr/>
                    <a:lstStyle/>
                    <a:p>
                      <a:pPr marL="0" marR="0" algn="ctr">
                        <a:spcBef>
                          <a:spcPts val="0"/>
                        </a:spcBef>
                        <a:spcAft>
                          <a:spcPts val="0"/>
                        </a:spcAft>
                      </a:pPr>
                      <a:r>
                        <a:rPr lang="en-US" sz="2200" b="0" dirty="0">
                          <a:solidFill>
                            <a:schemeClr val="tx1"/>
                          </a:solidFill>
                          <a:effectLst/>
                        </a:rPr>
                        <a:t>$13,275,190</a:t>
                      </a:r>
                      <a:endParaRPr lang="en-US" sz="2200" b="0" dirty="0">
                        <a:solidFill>
                          <a:schemeClr val="tx1"/>
                        </a:solidFill>
                        <a:effectLst/>
                        <a:latin typeface="Calibri" panose="020F0502020204030204" pitchFamily="34" charset="0"/>
                        <a:ea typeface="Calibri" panose="020F0502020204030204" pitchFamily="34" charset="0"/>
                      </a:endParaRPr>
                    </a:p>
                  </a:txBody>
                  <a:tcPr marL="68580" marR="68580" marT="0" marB="0">
                    <a:solidFill>
                      <a:schemeClr val="bg2"/>
                    </a:solidFill>
                  </a:tcPr>
                </a:tc>
                <a:tc>
                  <a:txBody>
                    <a:bodyPr/>
                    <a:lstStyle/>
                    <a:p>
                      <a:pPr marL="0" marR="0" algn="ctr">
                        <a:spcBef>
                          <a:spcPts val="0"/>
                        </a:spcBef>
                        <a:spcAft>
                          <a:spcPts val="0"/>
                        </a:spcAft>
                      </a:pPr>
                      <a:r>
                        <a:rPr lang="en-US" sz="2200">
                          <a:effectLst/>
                        </a:rPr>
                        <a:t>$16,610,602</a:t>
                      </a:r>
                      <a:endParaRPr lang="en-US" sz="220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200" dirty="0">
                          <a:effectLst/>
                        </a:rPr>
                        <a:t>$14,287,321</a:t>
                      </a:r>
                      <a:endParaRPr lang="en-US" sz="2200" dirty="0">
                        <a:solidFill>
                          <a:srgbClr val="000000"/>
                        </a:solidFill>
                        <a:effectLst/>
                        <a:latin typeface="Calibri" panose="020F0502020204030204" pitchFamily="34" charset="0"/>
                        <a:ea typeface="Calibri" panose="020F0502020204030204" pitchFamily="34" charset="0"/>
                      </a:endParaRPr>
                    </a:p>
                  </a:txBody>
                  <a:tcPr marL="68580" marR="68580" marT="0" marB="0">
                    <a:solidFill>
                      <a:schemeClr val="bg2"/>
                    </a:solidFill>
                  </a:tcPr>
                </a:tc>
                <a:tc>
                  <a:txBody>
                    <a:bodyPr/>
                    <a:lstStyle/>
                    <a:p>
                      <a:pPr marL="0" marR="0" algn="ctr">
                        <a:spcBef>
                          <a:spcPts val="0"/>
                        </a:spcBef>
                        <a:spcAft>
                          <a:spcPts val="0"/>
                        </a:spcAft>
                      </a:pPr>
                      <a:r>
                        <a:rPr lang="en-US" sz="2200" dirty="0">
                          <a:effectLst/>
                        </a:rPr>
                        <a:t>$12,453,350.90</a:t>
                      </a:r>
                      <a:endParaRPr lang="en-US" sz="2200" dirty="0">
                        <a:solidFill>
                          <a:srgbClr val="0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640594081"/>
                  </a:ext>
                </a:extLst>
              </a:tr>
              <a:tr h="2241472">
                <a:tc>
                  <a:txBody>
                    <a:bodyPr/>
                    <a:lstStyle/>
                    <a:p>
                      <a:pPr marL="0" marR="0" algn="just">
                        <a:spcBef>
                          <a:spcPts val="0"/>
                        </a:spcBef>
                        <a:spcAft>
                          <a:spcPts val="0"/>
                        </a:spcAft>
                      </a:pPr>
                      <a:r>
                        <a:rPr lang="en-US" sz="2000" b="0" dirty="0">
                          <a:solidFill>
                            <a:schemeClr val="tx1"/>
                          </a:solidFill>
                          <a:effectLst/>
                        </a:rPr>
                        <a:t>Direct Assistance fully expended by United Way, application portal closed.</a:t>
                      </a:r>
                      <a:endParaRPr lang="en-US" sz="2000" b="0" dirty="0">
                        <a:solidFill>
                          <a:schemeClr val="tx1"/>
                        </a:solidFill>
                        <a:effectLst/>
                        <a:latin typeface="Calibri" panose="020F0502020204030204" pitchFamily="34" charset="0"/>
                        <a:ea typeface="Calibri" panose="020F0502020204030204" pitchFamily="34" charset="0"/>
                      </a:endParaRPr>
                    </a:p>
                  </a:txBody>
                  <a:tcPr marL="68580" marR="68580" marT="0" marB="0">
                    <a:solidFill>
                      <a:schemeClr val="bg2"/>
                    </a:solidFill>
                  </a:tcPr>
                </a:tc>
                <a:tc>
                  <a:txBody>
                    <a:bodyPr/>
                    <a:lstStyle/>
                    <a:p>
                      <a:pPr marL="0" marR="0" algn="just">
                        <a:spcBef>
                          <a:spcPts val="0"/>
                        </a:spcBef>
                        <a:spcAft>
                          <a:spcPts val="0"/>
                        </a:spcAft>
                      </a:pPr>
                      <a:r>
                        <a:rPr lang="en-US" sz="2000" dirty="0">
                          <a:effectLst/>
                        </a:rPr>
                        <a:t>No funds drawn</a:t>
                      </a:r>
                      <a:endParaRPr lang="en-US" sz="20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just">
                        <a:spcBef>
                          <a:spcPts val="0"/>
                        </a:spcBef>
                        <a:spcAft>
                          <a:spcPts val="0"/>
                        </a:spcAft>
                      </a:pPr>
                      <a:r>
                        <a:rPr lang="en-US" sz="2000" dirty="0">
                          <a:effectLst/>
                        </a:rPr>
                        <a:t>Currently accepting and processing applications (Option C)</a:t>
                      </a:r>
                      <a:endParaRPr lang="en-US" sz="2000" dirty="0">
                        <a:solidFill>
                          <a:srgbClr val="000000"/>
                        </a:solidFill>
                        <a:effectLst/>
                        <a:latin typeface="Calibri" panose="020F0502020204030204" pitchFamily="34" charset="0"/>
                        <a:ea typeface="Calibri" panose="020F0502020204030204" pitchFamily="34" charset="0"/>
                      </a:endParaRPr>
                    </a:p>
                  </a:txBody>
                  <a:tcPr marL="68580" marR="68580" marT="0" marB="0">
                    <a:solidFill>
                      <a:schemeClr val="bg2"/>
                    </a:solidFill>
                  </a:tcPr>
                </a:tc>
                <a:tc>
                  <a:txBody>
                    <a:bodyPr/>
                    <a:lstStyle/>
                    <a:p>
                      <a:pPr marL="0" marR="0" algn="just">
                        <a:spcBef>
                          <a:spcPts val="0"/>
                        </a:spcBef>
                        <a:spcAft>
                          <a:spcPts val="0"/>
                        </a:spcAft>
                      </a:pPr>
                      <a:r>
                        <a:rPr lang="en-US" sz="2000" dirty="0">
                          <a:effectLst/>
                        </a:rPr>
                        <a:t>8/17/21 Board ratified LOI to State HCD to administer the State ERA 2 allocation along with the County’s direct U.S. Treasury ERA 2 </a:t>
                      </a:r>
                    </a:p>
                    <a:p>
                      <a:pPr marL="0" marR="0" algn="just">
                        <a:spcBef>
                          <a:spcPts val="0"/>
                        </a:spcBef>
                        <a:spcAft>
                          <a:spcPts val="0"/>
                        </a:spcAft>
                      </a:pPr>
                      <a:r>
                        <a:rPr lang="en-US" sz="2000" dirty="0">
                          <a:effectLst/>
                        </a:rPr>
                        <a:t>(Option B)</a:t>
                      </a:r>
                      <a:endParaRPr lang="en-US" sz="2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279931402"/>
                  </a:ext>
                </a:extLst>
              </a:tr>
            </a:tbl>
          </a:graphicData>
        </a:graphic>
      </p:graphicFrame>
      <p:sp>
        <p:nvSpPr>
          <p:cNvPr id="5" name="Rectangle 1">
            <a:extLst>
              <a:ext uri="{FF2B5EF4-FFF2-40B4-BE49-F238E27FC236}">
                <a16:creationId xmlns:a16="http://schemas.microsoft.com/office/drawing/2014/main" id="{D4C3A08C-7541-453A-95A3-00A53A2E65D8}"/>
              </a:ext>
            </a:extLst>
          </p:cNvPr>
          <p:cNvSpPr>
            <a:spLocks noChangeArrowheads="1"/>
          </p:cNvSpPr>
          <p:nvPr/>
        </p:nvSpPr>
        <p:spPr bwMode="auto">
          <a:xfrm>
            <a:off x="550190" y="600094"/>
            <a:ext cx="11151029" cy="2200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00050" marR="0" lvl="0" indent="-400050" algn="l" defTabSz="914400" rtl="0" eaLnBrk="0" fontAlgn="base" latinLnBrk="0" hangingPunct="0">
              <a:lnSpc>
                <a:spcPct val="100000"/>
              </a:lnSpc>
              <a:spcBef>
                <a:spcPct val="0"/>
              </a:spcBef>
              <a:spcAft>
                <a:spcPct val="0"/>
              </a:spcAft>
              <a:buClrTx/>
              <a:buSzTx/>
              <a:buFont typeface="+mj-lt"/>
              <a:buAutoNum type="romanUcPeriod"/>
              <a:tabLst/>
            </a:pPr>
            <a:r>
              <a:rPr kumimoji="0" lang="en-US" altLang="en-US" sz="22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American Rescue Plan Act of 2021 – $21.55 billion in emergency rental assistance (“ERA 2”)</a:t>
            </a:r>
          </a:p>
          <a:p>
            <a:pPr marL="400050" lvl="0" indent="-400050" defTabSz="914400" eaLnBrk="0" fontAlgn="base" hangingPunct="0">
              <a:spcBef>
                <a:spcPct val="0"/>
              </a:spcBef>
              <a:spcAft>
                <a:spcPct val="0"/>
              </a:spcAft>
              <a:buFont typeface="+mj-lt"/>
              <a:buAutoNum type="romanUcPeriod"/>
            </a:pPr>
            <a:r>
              <a:rPr kumimoji="0" lang="en-US" altLang="en-US" sz="22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2021 Consolidated Appropriations Act </a:t>
            </a:r>
            <a:r>
              <a:rPr lang="en-US" altLang="en-US" sz="2200" dirty="0">
                <a:solidFill>
                  <a:srgbClr val="000000"/>
                </a:solidFill>
                <a:latin typeface="Arial" panose="020B0604020202020204" pitchFamily="34" charset="0"/>
                <a:ea typeface="Calibri" panose="020F0502020204030204" pitchFamily="34" charset="0"/>
              </a:rPr>
              <a:t>– $25 billion in </a:t>
            </a:r>
            <a:r>
              <a:rPr kumimoji="0" lang="en-US" altLang="en-US" sz="22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emergency rental assistance (“ERA 1”)</a:t>
            </a:r>
          </a:p>
          <a:p>
            <a:pPr marL="0" marR="0" lvl="0" indent="0" algn="l" defTabSz="914400" rtl="0" eaLnBrk="0" fontAlgn="base" latinLnBrk="0" hangingPunct="0">
              <a:lnSpc>
                <a:spcPct val="100000"/>
              </a:lnSpc>
              <a:spcBef>
                <a:spcPts val="60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For each ERA 1 and ERA 2 allocation round, </a:t>
            </a:r>
            <a:r>
              <a:rPr kumimoji="0" lang="en-US" altLang="en-US" sz="20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rPr>
              <a:t>SBCo</a:t>
            </a:r>
            <a:r>
              <a:rPr kumimoji="0" lang="en-US" altLang="en-US" sz="20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 received an allocation from U.S. Treasury </a:t>
            </a:r>
            <a:r>
              <a:rPr kumimoji="0" lang="en-US" altLang="en-US" sz="2000" b="0" i="0" u="sng" strike="noStrike" cap="none" normalizeH="0" baseline="0" dirty="0">
                <a:ln>
                  <a:noFill/>
                </a:ln>
                <a:solidFill>
                  <a:srgbClr val="000000"/>
                </a:solidFill>
                <a:effectLst/>
                <a:latin typeface="Arial" panose="020B0604020202020204" pitchFamily="34" charset="0"/>
                <a:ea typeface="Calibri" panose="020F0502020204030204" pitchFamily="34" charset="0"/>
              </a:rPr>
              <a:t>and</a:t>
            </a:r>
            <a:r>
              <a:rPr kumimoji="0" lang="en-US" altLang="en-US" sz="20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 the State. </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73653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73FAC4-4D65-4368-9ABF-32C06A84CC87}"/>
              </a:ext>
            </a:extLst>
          </p:cNvPr>
          <p:cNvSpPr txBox="1"/>
          <p:nvPr/>
        </p:nvSpPr>
        <p:spPr>
          <a:xfrm>
            <a:off x="571500" y="447675"/>
            <a:ext cx="5715000" cy="523220"/>
          </a:xfrm>
          <a:prstGeom prst="rect">
            <a:avLst/>
          </a:prstGeom>
          <a:noFill/>
        </p:spPr>
        <p:txBody>
          <a:bodyPr wrap="square" rtlCol="0">
            <a:spAutoFit/>
          </a:bodyPr>
          <a:lstStyle/>
          <a:p>
            <a:r>
              <a:rPr lang="en-US" sz="2800" b="1" dirty="0"/>
              <a:t>Guidelines</a:t>
            </a:r>
          </a:p>
        </p:txBody>
      </p:sp>
      <p:sp>
        <p:nvSpPr>
          <p:cNvPr id="4" name="TextBox 3">
            <a:extLst>
              <a:ext uri="{FF2B5EF4-FFF2-40B4-BE49-F238E27FC236}">
                <a16:creationId xmlns:a16="http://schemas.microsoft.com/office/drawing/2014/main" id="{D411EC45-ED41-43A7-BFC3-A0E404C5D397}"/>
              </a:ext>
            </a:extLst>
          </p:cNvPr>
          <p:cNvSpPr txBox="1"/>
          <p:nvPr/>
        </p:nvSpPr>
        <p:spPr>
          <a:xfrm>
            <a:off x="571500" y="1085850"/>
            <a:ext cx="10725150" cy="4893647"/>
          </a:xfrm>
          <a:prstGeom prst="rect">
            <a:avLst/>
          </a:prstGeom>
          <a:noFill/>
        </p:spPr>
        <p:txBody>
          <a:bodyPr wrap="square" rtlCol="0">
            <a:spAutoFit/>
          </a:bodyPr>
          <a:lstStyle/>
          <a:p>
            <a:pPr marL="285750" indent="-285750">
              <a:buFont typeface="Wingdings" panose="05000000000000000000" pitchFamily="2" charset="2"/>
              <a:buChar char="ü"/>
            </a:pPr>
            <a:r>
              <a:rPr lang="en-US" sz="2400" dirty="0"/>
              <a:t>Qualifying renter households – 80% or less Area Median Income, priority 50% Area Median Income</a:t>
            </a:r>
          </a:p>
          <a:p>
            <a:pPr marL="285750" indent="-285750">
              <a:buFont typeface="Wingdings" panose="05000000000000000000" pitchFamily="2" charset="2"/>
              <a:buChar char="ü"/>
            </a:pPr>
            <a:r>
              <a:rPr lang="en-US" sz="2400" dirty="0"/>
              <a:t>Qualifies for unemployment OR has reduction in income, incurred costs, or financial hardship due to OR DURING COVID-19</a:t>
            </a:r>
          </a:p>
          <a:p>
            <a:pPr marL="285750" indent="-285750">
              <a:buFont typeface="Wingdings" panose="05000000000000000000" pitchFamily="2" charset="2"/>
              <a:buChar char="ü"/>
            </a:pPr>
            <a:r>
              <a:rPr lang="en-US" sz="2400" dirty="0"/>
              <a:t>Demonstrates risk of homelessness or  ‘housing instability’, such as past due rent, utility notices, eviction notices, etc.</a:t>
            </a:r>
          </a:p>
          <a:p>
            <a:pPr marL="285750" indent="-285750">
              <a:buFont typeface="Wingdings" panose="05000000000000000000" pitchFamily="2" charset="2"/>
              <a:buChar char="ü"/>
            </a:pPr>
            <a:r>
              <a:rPr lang="en-US" sz="2400" dirty="0"/>
              <a:t>Arrears accrued after March 2020.</a:t>
            </a:r>
          </a:p>
          <a:p>
            <a:pPr marL="285750" indent="-285750">
              <a:buFont typeface="Wingdings" panose="05000000000000000000" pitchFamily="2" charset="2"/>
              <a:buChar char="ü"/>
            </a:pPr>
            <a:r>
              <a:rPr lang="en-US" sz="2400" dirty="0"/>
              <a:t>Rental assistance should not be duplicative of any other federally funded rental assistance (section 8 ok for tenants share after income adjustment)</a:t>
            </a:r>
          </a:p>
          <a:p>
            <a:pPr marL="285750" indent="-285750">
              <a:buFont typeface="Wingdings" panose="05000000000000000000" pitchFamily="2" charset="2"/>
              <a:buChar char="ü"/>
            </a:pPr>
            <a:r>
              <a:rPr lang="en-US" sz="2400" dirty="0"/>
              <a:t>Households unemployed for 90+days and households at 50%AMI are prioritized for assistance</a:t>
            </a:r>
          </a:p>
          <a:p>
            <a:pPr marL="285750" indent="-285750">
              <a:buFont typeface="Wingdings" panose="05000000000000000000" pitchFamily="2" charset="2"/>
              <a:buChar char="ü"/>
            </a:pPr>
            <a:r>
              <a:rPr lang="en-US" sz="2400" dirty="0"/>
              <a:t>Income based on either CY 2020 annual or monthly at time of application</a:t>
            </a:r>
          </a:p>
          <a:p>
            <a:pPr marL="285750" indent="-285750">
              <a:buFont typeface="Wingdings" panose="05000000000000000000" pitchFamily="2" charset="2"/>
              <a:buChar char="ü"/>
            </a:pPr>
            <a:r>
              <a:rPr lang="en-US" sz="2400" dirty="0"/>
              <a:t>Proof of rent obligation*</a:t>
            </a:r>
          </a:p>
        </p:txBody>
      </p:sp>
    </p:spTree>
    <p:extLst>
      <p:ext uri="{BB962C8B-B14F-4D97-AF65-F5344CB8AC3E}">
        <p14:creationId xmlns:p14="http://schemas.microsoft.com/office/powerpoint/2010/main" val="2269865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272920-C722-4476-A7AB-8D2D3931AA41}"/>
              </a:ext>
            </a:extLst>
          </p:cNvPr>
          <p:cNvPicPr>
            <a:picLocks noChangeAspect="1"/>
          </p:cNvPicPr>
          <p:nvPr/>
        </p:nvPicPr>
        <p:blipFill>
          <a:blip r:embed="rId2"/>
          <a:stretch>
            <a:fillRect/>
          </a:stretch>
        </p:blipFill>
        <p:spPr>
          <a:xfrm>
            <a:off x="659218" y="0"/>
            <a:ext cx="10873564" cy="6557211"/>
          </a:xfrm>
          <a:prstGeom prst="rect">
            <a:avLst/>
          </a:prstGeom>
        </p:spPr>
      </p:pic>
    </p:spTree>
    <p:extLst>
      <p:ext uri="{BB962C8B-B14F-4D97-AF65-F5344CB8AC3E}">
        <p14:creationId xmlns:p14="http://schemas.microsoft.com/office/powerpoint/2010/main" val="3401457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E46B02-8B70-4D30-BD6E-566AD3C35E22}"/>
              </a:ext>
            </a:extLst>
          </p:cNvPr>
          <p:cNvSpPr txBox="1"/>
          <p:nvPr/>
        </p:nvSpPr>
        <p:spPr>
          <a:xfrm>
            <a:off x="185049" y="243840"/>
            <a:ext cx="5408031" cy="8956298"/>
          </a:xfrm>
          <a:prstGeom prst="rect">
            <a:avLst/>
          </a:prstGeom>
          <a:noFill/>
        </p:spPr>
        <p:txBody>
          <a:bodyPr wrap="square" rtlCol="0">
            <a:spAutoFit/>
          </a:bodyPr>
          <a:lstStyle/>
          <a:p>
            <a:r>
              <a:rPr lang="en-US" sz="2800" b="1" dirty="0"/>
              <a:t>State Program </a:t>
            </a:r>
            <a:r>
              <a:rPr lang="en-US" sz="2800" dirty="0"/>
              <a:t>($14,287,321</a:t>
            </a:r>
            <a:r>
              <a:rPr lang="en-US" sz="2800" dirty="0">
                <a:solidFill>
                  <a:srgbClr val="000000"/>
                </a:solidFill>
                <a:latin typeface="Calibri" panose="020F0502020204030204" pitchFamily="34" charset="0"/>
              </a:rPr>
              <a:t>)</a:t>
            </a:r>
            <a:endParaRPr lang="en-US" sz="2800" b="1" dirty="0"/>
          </a:p>
          <a:p>
            <a:r>
              <a:rPr lang="en-US" sz="2400" dirty="0"/>
              <a:t>Application portal currently open</a:t>
            </a:r>
          </a:p>
          <a:p>
            <a:endParaRPr lang="en-US" sz="2400" dirty="0"/>
          </a:p>
          <a:p>
            <a:r>
              <a:rPr lang="en-US" sz="2400" dirty="0"/>
              <a:t>1,767 applications received</a:t>
            </a:r>
          </a:p>
          <a:p>
            <a:r>
              <a:rPr lang="en-US" sz="2400" dirty="0"/>
              <a:t> </a:t>
            </a:r>
          </a:p>
          <a:p>
            <a:r>
              <a:rPr lang="en-US" sz="2400" dirty="0"/>
              <a:t>Paid over $4M of the $14,287,321 State ERA1 reservation for Santa Barbara County residents</a:t>
            </a:r>
          </a:p>
          <a:p>
            <a:endParaRPr lang="en-US" sz="2400" dirty="0"/>
          </a:p>
          <a:p>
            <a:r>
              <a:rPr lang="en-US" sz="2400" dirty="0"/>
              <a:t> </a:t>
            </a:r>
          </a:p>
          <a:p>
            <a:r>
              <a:rPr lang="en-US" sz="2400" dirty="0"/>
              <a:t>Landlords and tenants can apply now to the State for assistance at </a:t>
            </a:r>
            <a:r>
              <a:rPr lang="en-US" sz="2400" u="sng" dirty="0">
                <a:hlinkClick r:id="rId2"/>
              </a:rPr>
              <a:t>https://housing.ca.gov/</a:t>
            </a:r>
            <a:endParaRPr lang="en-US" sz="2400" dirty="0"/>
          </a:p>
          <a:p>
            <a:r>
              <a:rPr lang="en-US" dirty="0"/>
              <a:t> </a:t>
            </a:r>
          </a:p>
          <a:p>
            <a:endParaRPr lang="en-US" dirty="0"/>
          </a:p>
          <a:p>
            <a:endParaRPr lang="en-US" sz="2800" b="1" dirty="0"/>
          </a:p>
          <a:p>
            <a:endParaRPr lang="en-US" sz="2800" dirty="0"/>
          </a:p>
          <a:p>
            <a:endParaRPr lang="en-US" sz="2800" b="1" dirty="0"/>
          </a:p>
          <a:p>
            <a:endParaRPr lang="en-US" sz="2800" b="1" dirty="0"/>
          </a:p>
          <a:p>
            <a:endParaRPr lang="en-US" sz="2800" b="1" dirty="0"/>
          </a:p>
          <a:p>
            <a:endParaRPr lang="en-US" sz="2800" b="1" dirty="0"/>
          </a:p>
          <a:p>
            <a:endParaRPr lang="en-US" sz="2800" b="1" dirty="0"/>
          </a:p>
          <a:p>
            <a:endParaRPr lang="en-US" sz="2800" b="1" dirty="0"/>
          </a:p>
        </p:txBody>
      </p:sp>
      <p:pic>
        <p:nvPicPr>
          <p:cNvPr id="3" name="Picture 2">
            <a:extLst>
              <a:ext uri="{FF2B5EF4-FFF2-40B4-BE49-F238E27FC236}">
                <a16:creationId xmlns:a16="http://schemas.microsoft.com/office/drawing/2014/main" id="{41D88B97-29EB-419B-9D3E-153E14678ACD}"/>
              </a:ext>
            </a:extLst>
          </p:cNvPr>
          <p:cNvPicPr>
            <a:picLocks noChangeAspect="1"/>
          </p:cNvPicPr>
          <p:nvPr/>
        </p:nvPicPr>
        <p:blipFill>
          <a:blip r:embed="rId3"/>
          <a:stretch>
            <a:fillRect/>
          </a:stretch>
        </p:blipFill>
        <p:spPr>
          <a:xfrm>
            <a:off x="5266504" y="365760"/>
            <a:ext cx="6740447" cy="5143500"/>
          </a:xfrm>
          <a:prstGeom prst="rect">
            <a:avLst/>
          </a:prstGeom>
        </p:spPr>
      </p:pic>
    </p:spTree>
    <p:extLst>
      <p:ext uri="{BB962C8B-B14F-4D97-AF65-F5344CB8AC3E}">
        <p14:creationId xmlns:p14="http://schemas.microsoft.com/office/powerpoint/2010/main" val="2185101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E46B02-8B70-4D30-BD6E-566AD3C35E22}"/>
              </a:ext>
            </a:extLst>
          </p:cNvPr>
          <p:cNvSpPr txBox="1"/>
          <p:nvPr/>
        </p:nvSpPr>
        <p:spPr>
          <a:xfrm>
            <a:off x="721451" y="222950"/>
            <a:ext cx="10149840" cy="6463308"/>
          </a:xfrm>
          <a:prstGeom prst="rect">
            <a:avLst/>
          </a:prstGeom>
          <a:noFill/>
        </p:spPr>
        <p:txBody>
          <a:bodyPr wrap="square" rtlCol="0">
            <a:spAutoFit/>
          </a:bodyPr>
          <a:lstStyle/>
          <a:p>
            <a:r>
              <a:rPr lang="en-US" sz="2800" b="1" dirty="0"/>
              <a:t>County/United Way ERA 1 </a:t>
            </a:r>
            <a:r>
              <a:rPr lang="en-US" sz="2800" dirty="0"/>
              <a:t>($13,275,190</a:t>
            </a:r>
            <a:r>
              <a:rPr lang="en-US" sz="2800" dirty="0">
                <a:latin typeface="Calibri" panose="020F0502020204030204" pitchFamily="34" charset="0"/>
              </a:rPr>
              <a:t>)</a:t>
            </a:r>
            <a:endParaRPr lang="en-US" sz="2800" b="1" dirty="0"/>
          </a:p>
          <a:p>
            <a:r>
              <a:rPr lang="en-US" sz="2000" dirty="0"/>
              <a:t>Program closed, funds fully expended. Once the State exhausts its  ERA 1 funds, the County will be able re-open a local program utilizing both the State and County’ ERA 2 allocations. </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Once State commits all of its ERA 1 funds ($14.2M), UW will re-open its application portal using both County ERA 2 funds ($16.6M) and State ERA 2 funds ($12.4M)</a:t>
            </a:r>
          </a:p>
          <a:p>
            <a:endParaRPr lang="en-US" dirty="0"/>
          </a:p>
          <a:p>
            <a:endParaRPr lang="en-US" sz="2800" b="1" dirty="0"/>
          </a:p>
        </p:txBody>
      </p:sp>
      <p:graphicFrame>
        <p:nvGraphicFramePr>
          <p:cNvPr id="3" name="Table 2">
            <a:extLst>
              <a:ext uri="{FF2B5EF4-FFF2-40B4-BE49-F238E27FC236}">
                <a16:creationId xmlns:a16="http://schemas.microsoft.com/office/drawing/2014/main" id="{5CAD59A3-8205-4C29-885F-E8BE4BAB66B1}"/>
              </a:ext>
            </a:extLst>
          </p:cNvPr>
          <p:cNvGraphicFramePr>
            <a:graphicFrameLocks noGrp="1"/>
          </p:cNvGraphicFramePr>
          <p:nvPr>
            <p:extLst>
              <p:ext uri="{D42A27DB-BD31-4B8C-83A1-F6EECF244321}">
                <p14:modId xmlns:p14="http://schemas.microsoft.com/office/powerpoint/2010/main" val="3540989825"/>
              </p:ext>
            </p:extLst>
          </p:nvPr>
        </p:nvGraphicFramePr>
        <p:xfrm>
          <a:off x="783055" y="1560073"/>
          <a:ext cx="5765366" cy="3414258"/>
        </p:xfrm>
        <a:graphic>
          <a:graphicData uri="http://schemas.openxmlformats.org/drawingml/2006/table">
            <a:tbl>
              <a:tblPr firstRow="1" firstCol="1" bandRow="1">
                <a:tableStyleId>{5C22544A-7EE6-4342-B048-85BDC9FD1C3A}</a:tableStyleId>
              </a:tblPr>
              <a:tblGrid>
                <a:gridCol w="3627994">
                  <a:extLst>
                    <a:ext uri="{9D8B030D-6E8A-4147-A177-3AD203B41FA5}">
                      <a16:colId xmlns:a16="http://schemas.microsoft.com/office/drawing/2014/main" val="3482215255"/>
                    </a:ext>
                  </a:extLst>
                </a:gridCol>
                <a:gridCol w="2137372">
                  <a:extLst>
                    <a:ext uri="{9D8B030D-6E8A-4147-A177-3AD203B41FA5}">
                      <a16:colId xmlns:a16="http://schemas.microsoft.com/office/drawing/2014/main" val="3794977091"/>
                    </a:ext>
                  </a:extLst>
                </a:gridCol>
              </a:tblGrid>
              <a:tr h="458229">
                <a:tc>
                  <a:txBody>
                    <a:bodyPr/>
                    <a:lstStyle/>
                    <a:p>
                      <a:pPr marL="0" marR="0">
                        <a:spcBef>
                          <a:spcPts val="0"/>
                        </a:spcBef>
                        <a:spcAft>
                          <a:spcPts val="0"/>
                        </a:spcAft>
                      </a:pPr>
                      <a:r>
                        <a:rPr lang="en-US" sz="2400" dirty="0">
                          <a:effectLst/>
                        </a:rPr>
                        <a:t># of households served</a:t>
                      </a:r>
                      <a:endParaRPr lang="en-US" sz="24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2400" b="0" dirty="0">
                          <a:solidFill>
                            <a:schemeClr val="tx1"/>
                          </a:solidFill>
                          <a:effectLst/>
                        </a:rPr>
                        <a:t>1,413</a:t>
                      </a:r>
                      <a:endParaRPr lang="en-US" sz="2400" b="0" dirty="0">
                        <a:solidFill>
                          <a:schemeClr val="tx1"/>
                        </a:solidFill>
                        <a:effectLst/>
                        <a:latin typeface="Calibri" panose="020F0502020204030204" pitchFamily="34" charset="0"/>
                        <a:ea typeface="Calibri" panose="020F050202020403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302014314"/>
                  </a:ext>
                </a:extLst>
              </a:tr>
              <a:tr h="664884">
                <a:tc>
                  <a:txBody>
                    <a:bodyPr/>
                    <a:lstStyle/>
                    <a:p>
                      <a:pPr marL="0" marR="0">
                        <a:spcBef>
                          <a:spcPts val="0"/>
                        </a:spcBef>
                        <a:spcAft>
                          <a:spcPts val="0"/>
                        </a:spcAft>
                      </a:pPr>
                      <a:r>
                        <a:rPr lang="en-US" sz="2400" dirty="0">
                          <a:effectLst/>
                        </a:rPr>
                        <a:t>Average rent award</a:t>
                      </a:r>
                      <a:endParaRPr lang="en-US" sz="24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2400" dirty="0">
                          <a:effectLst/>
                        </a:rPr>
                        <a:t>$8,262.25 </a:t>
                      </a:r>
                      <a:endParaRPr lang="en-US" sz="24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634967796"/>
                  </a:ext>
                </a:extLst>
              </a:tr>
              <a:tr h="458229">
                <a:tc>
                  <a:txBody>
                    <a:bodyPr/>
                    <a:lstStyle/>
                    <a:p>
                      <a:pPr marL="0" marR="0">
                        <a:spcBef>
                          <a:spcPts val="0"/>
                        </a:spcBef>
                        <a:spcAft>
                          <a:spcPts val="0"/>
                        </a:spcAft>
                      </a:pPr>
                      <a:r>
                        <a:rPr lang="en-US" sz="2400" dirty="0">
                          <a:effectLst/>
                        </a:rPr>
                        <a:t>Below 50% AMI</a:t>
                      </a:r>
                      <a:endParaRPr lang="en-US" sz="24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2400" dirty="0">
                          <a:effectLst/>
                        </a:rPr>
                        <a:t>1,313</a:t>
                      </a:r>
                      <a:endParaRPr lang="en-US" sz="24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239147946"/>
                  </a:ext>
                </a:extLst>
              </a:tr>
              <a:tr h="458229">
                <a:tc>
                  <a:txBody>
                    <a:bodyPr/>
                    <a:lstStyle/>
                    <a:p>
                      <a:pPr marL="0" marR="0">
                        <a:spcBef>
                          <a:spcPts val="0"/>
                        </a:spcBef>
                        <a:spcAft>
                          <a:spcPts val="0"/>
                        </a:spcAft>
                      </a:pPr>
                      <a:r>
                        <a:rPr lang="en-US" sz="2400" dirty="0">
                          <a:effectLst/>
                          <a:latin typeface="Calibri" panose="020F0502020204030204" pitchFamily="34" charset="0"/>
                          <a:ea typeface="Calibri" panose="020F0502020204030204" pitchFamily="34" charset="0"/>
                        </a:rPr>
                        <a:t>Family unit</a:t>
                      </a:r>
                    </a:p>
                  </a:txBody>
                  <a:tcPr marL="68580" marR="68580" marT="0" marB="0" anchor="ctr"/>
                </a:tc>
                <a:tc>
                  <a:txBody>
                    <a:bodyPr/>
                    <a:lstStyle/>
                    <a:p>
                      <a:pPr marL="0" marR="0">
                        <a:spcBef>
                          <a:spcPts val="0"/>
                        </a:spcBef>
                        <a:spcAft>
                          <a:spcPts val="0"/>
                        </a:spcAft>
                      </a:pPr>
                      <a:r>
                        <a:rPr lang="en-US" sz="2400" dirty="0">
                          <a:effectLst/>
                          <a:latin typeface="Calibri" panose="020F0502020204030204" pitchFamily="34" charset="0"/>
                          <a:ea typeface="Calibri" panose="020F0502020204030204" pitchFamily="34" charset="0"/>
                        </a:rPr>
                        <a:t>73%</a:t>
                      </a:r>
                    </a:p>
                  </a:txBody>
                  <a:tcPr marL="68580" marR="68580" marT="0" marB="0" anchor="ctr"/>
                </a:tc>
                <a:extLst>
                  <a:ext uri="{0D108BD9-81ED-4DB2-BD59-A6C34878D82A}">
                    <a16:rowId xmlns:a16="http://schemas.microsoft.com/office/drawing/2014/main" val="1655466009"/>
                  </a:ext>
                </a:extLst>
              </a:tr>
              <a:tr h="458229">
                <a:tc>
                  <a:txBody>
                    <a:bodyPr/>
                    <a:lstStyle/>
                    <a:p>
                      <a:pPr marL="0" marR="0">
                        <a:spcBef>
                          <a:spcPts val="0"/>
                        </a:spcBef>
                        <a:spcAft>
                          <a:spcPts val="0"/>
                        </a:spcAft>
                      </a:pPr>
                      <a:r>
                        <a:rPr lang="en-US" sz="2400" dirty="0">
                          <a:effectLst/>
                          <a:latin typeface="Calibri" panose="020F0502020204030204" pitchFamily="34" charset="0"/>
                          <a:ea typeface="Calibri" panose="020F0502020204030204" pitchFamily="34" charset="0"/>
                        </a:rPr>
                        <a:t>Median household</a:t>
                      </a:r>
                    </a:p>
                  </a:txBody>
                  <a:tcPr marL="68580" marR="68580" marT="0" marB="0" anchor="ctr"/>
                </a:tc>
                <a:tc>
                  <a:txBody>
                    <a:bodyPr/>
                    <a:lstStyle/>
                    <a:p>
                      <a:pPr marL="0" marR="0">
                        <a:spcBef>
                          <a:spcPts val="0"/>
                        </a:spcBef>
                        <a:spcAft>
                          <a:spcPts val="0"/>
                        </a:spcAft>
                      </a:pPr>
                      <a:r>
                        <a:rPr lang="en-US" sz="2400" dirty="0">
                          <a:effectLst/>
                          <a:latin typeface="Calibri" panose="020F0502020204030204" pitchFamily="34" charset="0"/>
                          <a:ea typeface="Calibri" panose="020F0502020204030204" pitchFamily="34" charset="0"/>
                        </a:rPr>
                        <a:t>3</a:t>
                      </a:r>
                    </a:p>
                  </a:txBody>
                  <a:tcPr marL="68580" marR="68580" marT="0" marB="0" anchor="ctr"/>
                </a:tc>
                <a:extLst>
                  <a:ext uri="{0D108BD9-81ED-4DB2-BD59-A6C34878D82A}">
                    <a16:rowId xmlns:a16="http://schemas.microsoft.com/office/drawing/2014/main" val="3340925371"/>
                  </a:ext>
                </a:extLst>
              </a:tr>
              <a:tr h="458229">
                <a:tc>
                  <a:txBody>
                    <a:bodyPr/>
                    <a:lstStyle/>
                    <a:p>
                      <a:pPr marL="0" marR="0">
                        <a:spcBef>
                          <a:spcPts val="0"/>
                        </a:spcBef>
                        <a:spcAft>
                          <a:spcPts val="0"/>
                        </a:spcAft>
                      </a:pPr>
                      <a:r>
                        <a:rPr lang="en-US" sz="2400" dirty="0">
                          <a:effectLst/>
                          <a:latin typeface="Calibri" panose="020F0502020204030204" pitchFamily="34" charset="0"/>
                          <a:ea typeface="Calibri" panose="020F0502020204030204" pitchFamily="34" charset="0"/>
                        </a:rPr>
                        <a:t>Median income</a:t>
                      </a:r>
                    </a:p>
                  </a:txBody>
                  <a:tcPr marL="68580" marR="68580" marT="0" marB="0" anchor="ctr"/>
                </a:tc>
                <a:tc>
                  <a:txBody>
                    <a:bodyPr/>
                    <a:lstStyle/>
                    <a:p>
                      <a:pPr marL="0" marR="0">
                        <a:spcBef>
                          <a:spcPts val="0"/>
                        </a:spcBef>
                        <a:spcAft>
                          <a:spcPts val="0"/>
                        </a:spcAft>
                      </a:pPr>
                      <a:r>
                        <a:rPr lang="en-US" sz="2400" dirty="0">
                          <a:effectLst/>
                          <a:latin typeface="Calibri" panose="020F0502020204030204" pitchFamily="34" charset="0"/>
                          <a:ea typeface="Calibri" panose="020F0502020204030204" pitchFamily="34" charset="0"/>
                        </a:rPr>
                        <a:t>$25,728</a:t>
                      </a:r>
                    </a:p>
                  </a:txBody>
                  <a:tcPr marL="68580" marR="68580" marT="0" marB="0" anchor="ctr"/>
                </a:tc>
                <a:extLst>
                  <a:ext uri="{0D108BD9-81ED-4DB2-BD59-A6C34878D82A}">
                    <a16:rowId xmlns:a16="http://schemas.microsoft.com/office/drawing/2014/main" val="1112945779"/>
                  </a:ext>
                </a:extLst>
              </a:tr>
              <a:tr h="458229">
                <a:tc>
                  <a:txBody>
                    <a:bodyPr/>
                    <a:lstStyle/>
                    <a:p>
                      <a:pPr marL="0" marR="0">
                        <a:spcBef>
                          <a:spcPts val="0"/>
                        </a:spcBef>
                        <a:spcAft>
                          <a:spcPts val="0"/>
                        </a:spcAft>
                      </a:pPr>
                      <a:r>
                        <a:rPr lang="en-US" sz="2400" dirty="0">
                          <a:effectLst/>
                          <a:latin typeface="Calibri" panose="020F0502020204030204" pitchFamily="34" charset="0"/>
                          <a:ea typeface="Calibri" panose="020F0502020204030204" pitchFamily="34" charset="0"/>
                        </a:rPr>
                        <a:t>Average Income</a:t>
                      </a:r>
                    </a:p>
                  </a:txBody>
                  <a:tcPr marL="68580" marR="68580" marT="0" marB="0" anchor="ctr"/>
                </a:tc>
                <a:tc>
                  <a:txBody>
                    <a:bodyPr/>
                    <a:lstStyle/>
                    <a:p>
                      <a:pPr marL="0" marR="0">
                        <a:spcBef>
                          <a:spcPts val="0"/>
                        </a:spcBef>
                        <a:spcAft>
                          <a:spcPts val="0"/>
                        </a:spcAft>
                      </a:pPr>
                      <a:r>
                        <a:rPr lang="en-US" sz="2400" dirty="0">
                          <a:effectLst/>
                          <a:latin typeface="Calibri" panose="020F0502020204030204" pitchFamily="34" charset="0"/>
                          <a:ea typeface="Calibri" panose="020F0502020204030204" pitchFamily="34" charset="0"/>
                        </a:rPr>
                        <a:t>$64,884</a:t>
                      </a:r>
                    </a:p>
                  </a:txBody>
                  <a:tcPr marL="68580" marR="68580" marT="0" marB="0" anchor="ctr"/>
                </a:tc>
                <a:extLst>
                  <a:ext uri="{0D108BD9-81ED-4DB2-BD59-A6C34878D82A}">
                    <a16:rowId xmlns:a16="http://schemas.microsoft.com/office/drawing/2014/main" val="2504708794"/>
                  </a:ext>
                </a:extLst>
              </a:tr>
            </a:tbl>
          </a:graphicData>
        </a:graphic>
      </p:graphicFrame>
      <p:sp>
        <p:nvSpPr>
          <p:cNvPr id="5" name="Rectangle 1">
            <a:extLst>
              <a:ext uri="{FF2B5EF4-FFF2-40B4-BE49-F238E27FC236}">
                <a16:creationId xmlns:a16="http://schemas.microsoft.com/office/drawing/2014/main" id="{DC3B37A3-A38C-45D4-9138-6004DF9D715A}"/>
              </a:ext>
            </a:extLst>
          </p:cNvPr>
          <p:cNvSpPr>
            <a:spLocks noChangeArrowheads="1"/>
          </p:cNvSpPr>
          <p:nvPr/>
        </p:nvSpPr>
        <p:spPr bwMode="auto">
          <a:xfrm>
            <a:off x="3878263" y="31448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190317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7455ED-36BC-47E6-BBD0-88062A64B0B6}"/>
              </a:ext>
            </a:extLst>
          </p:cNvPr>
          <p:cNvSpPr txBox="1"/>
          <p:nvPr/>
        </p:nvSpPr>
        <p:spPr>
          <a:xfrm>
            <a:off x="571500" y="457200"/>
            <a:ext cx="7448550" cy="523220"/>
          </a:xfrm>
          <a:prstGeom prst="rect">
            <a:avLst/>
          </a:prstGeom>
          <a:noFill/>
        </p:spPr>
        <p:txBody>
          <a:bodyPr wrap="square" rtlCol="0">
            <a:spAutoFit/>
          </a:bodyPr>
          <a:lstStyle/>
          <a:p>
            <a:r>
              <a:rPr lang="en-US" sz="2800" b="1" dirty="0"/>
              <a:t>ERA Assistance</a:t>
            </a:r>
          </a:p>
        </p:txBody>
      </p:sp>
      <p:sp>
        <p:nvSpPr>
          <p:cNvPr id="4" name="Content Placeholder 2">
            <a:extLst>
              <a:ext uri="{FF2B5EF4-FFF2-40B4-BE49-F238E27FC236}">
                <a16:creationId xmlns:a16="http://schemas.microsoft.com/office/drawing/2014/main" id="{6C118180-86CA-4901-8555-4EC9AF4D01FA}"/>
              </a:ext>
            </a:extLst>
          </p:cNvPr>
          <p:cNvSpPr txBox="1">
            <a:spLocks/>
          </p:cNvSpPr>
          <p:nvPr/>
        </p:nvSpPr>
        <p:spPr>
          <a:xfrm>
            <a:off x="487680" y="899160"/>
            <a:ext cx="9784080" cy="428750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v"/>
            </a:pPr>
            <a:r>
              <a:rPr lang="en-US" sz="2400" b="1" u="sng" dirty="0"/>
              <a:t>All arrears </a:t>
            </a:r>
            <a:r>
              <a:rPr lang="en-US" sz="2400" dirty="0"/>
              <a:t>dating back to March 2020</a:t>
            </a:r>
          </a:p>
          <a:p>
            <a:pPr lvl="1">
              <a:buFont typeface="Wingdings" panose="05000000000000000000" pitchFamily="2" charset="2"/>
              <a:buChar char="v"/>
            </a:pPr>
            <a:r>
              <a:rPr lang="en-US" sz="2200" dirty="0"/>
              <a:t>Current</a:t>
            </a:r>
          </a:p>
          <a:p>
            <a:pPr lvl="1">
              <a:buFont typeface="Wingdings" panose="05000000000000000000" pitchFamily="2" charset="2"/>
              <a:buChar char="v"/>
            </a:pPr>
            <a:r>
              <a:rPr lang="en-US" sz="2200" dirty="0"/>
              <a:t>Up to 3-months prospective</a:t>
            </a:r>
          </a:p>
          <a:p>
            <a:pPr lvl="1">
              <a:buFont typeface="Wingdings" panose="05000000000000000000" pitchFamily="2" charset="2"/>
              <a:buChar char="v"/>
            </a:pPr>
            <a:r>
              <a:rPr lang="en-US" sz="2200" dirty="0"/>
              <a:t>Can reapply for 3-months of current or prospective rent</a:t>
            </a:r>
          </a:p>
          <a:p>
            <a:pPr lvl="1">
              <a:buFont typeface="Wingdings" panose="05000000000000000000" pitchFamily="2" charset="2"/>
              <a:buChar char="v"/>
            </a:pPr>
            <a:r>
              <a:rPr lang="en-US" sz="2000" dirty="0"/>
              <a:t>Maximum of 15 months ERA1 assistance, 18 months combined ERA1 and ERA2.</a:t>
            </a:r>
            <a:endParaRPr lang="en-US" sz="2200" dirty="0"/>
          </a:p>
          <a:p>
            <a:pPr>
              <a:buFont typeface="Wingdings" panose="05000000000000000000" pitchFamily="2" charset="2"/>
              <a:buChar char="v"/>
            </a:pPr>
            <a:r>
              <a:rPr lang="en-US" sz="2400" dirty="0"/>
              <a:t>Utility arrears and current</a:t>
            </a:r>
          </a:p>
          <a:p>
            <a:pPr>
              <a:buFont typeface="Wingdings" panose="05000000000000000000" pitchFamily="2" charset="2"/>
              <a:buChar char="v"/>
            </a:pPr>
            <a:r>
              <a:rPr lang="en-US" sz="2400" dirty="0"/>
              <a:t>Payments will be made directly to landlords for any arrears for back-rent before any current or future rent.  </a:t>
            </a:r>
          </a:p>
          <a:p>
            <a:pPr>
              <a:buFont typeface="Wingdings" panose="05000000000000000000" pitchFamily="2" charset="2"/>
              <a:buChar char="v"/>
            </a:pPr>
            <a:r>
              <a:rPr lang="en-US" sz="2400" dirty="0"/>
              <a:t>Payments for utility arrearages to utility providers. </a:t>
            </a:r>
          </a:p>
          <a:p>
            <a:pPr>
              <a:buFont typeface="Wingdings" panose="05000000000000000000" pitchFamily="2" charset="2"/>
              <a:buChar char="v"/>
            </a:pPr>
            <a:r>
              <a:rPr lang="en-US" sz="2400" b="1" u="sng" dirty="0"/>
              <a:t>*Relocation Assistance</a:t>
            </a:r>
            <a:r>
              <a:rPr lang="en-US" sz="2400" b="1" dirty="0"/>
              <a:t> </a:t>
            </a:r>
            <a:r>
              <a:rPr lang="en-US" sz="2400" dirty="0"/>
              <a:t>– we will begin to cover relocation assistance costs such as security deposits and first/last months rent for new move-ins.  Tenant will have a letter from UW indicating pre-approval for payment to a to-be-determined landlord.  Upon signing of lease (minimum 6-mos) LL can receive payment.</a:t>
            </a:r>
            <a:endParaRPr lang="en-US" sz="2400" u="sng" dirty="0"/>
          </a:p>
        </p:txBody>
      </p:sp>
    </p:spTree>
    <p:extLst>
      <p:ext uri="{BB962C8B-B14F-4D97-AF65-F5344CB8AC3E}">
        <p14:creationId xmlns:p14="http://schemas.microsoft.com/office/powerpoint/2010/main" val="3571516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7455ED-36BC-47E6-BBD0-88062A64B0B6}"/>
              </a:ext>
            </a:extLst>
          </p:cNvPr>
          <p:cNvSpPr txBox="1"/>
          <p:nvPr/>
        </p:nvSpPr>
        <p:spPr>
          <a:xfrm>
            <a:off x="571500" y="457200"/>
            <a:ext cx="7448550" cy="523220"/>
          </a:xfrm>
          <a:prstGeom prst="rect">
            <a:avLst/>
          </a:prstGeom>
          <a:noFill/>
        </p:spPr>
        <p:txBody>
          <a:bodyPr wrap="square" rtlCol="0">
            <a:spAutoFit/>
          </a:bodyPr>
          <a:lstStyle/>
          <a:p>
            <a:r>
              <a:rPr lang="en-US" sz="2800" b="1" dirty="0"/>
              <a:t>Application Status</a:t>
            </a:r>
          </a:p>
        </p:txBody>
      </p:sp>
      <p:sp>
        <p:nvSpPr>
          <p:cNvPr id="4" name="Content Placeholder 2">
            <a:extLst>
              <a:ext uri="{FF2B5EF4-FFF2-40B4-BE49-F238E27FC236}">
                <a16:creationId xmlns:a16="http://schemas.microsoft.com/office/drawing/2014/main" id="{6C118180-86CA-4901-8555-4EC9AF4D01FA}"/>
              </a:ext>
            </a:extLst>
          </p:cNvPr>
          <p:cNvSpPr txBox="1">
            <a:spLocks/>
          </p:cNvSpPr>
          <p:nvPr/>
        </p:nvSpPr>
        <p:spPr>
          <a:xfrm>
            <a:off x="487680" y="899160"/>
            <a:ext cx="9784080" cy="428750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t>As required by AB 832, United Way of Santa Barbara County and State HCD are both staffing call centers where applicants (tenants, landlords, or Courts at their option) can check the status of an application.  </a:t>
            </a:r>
          </a:p>
          <a:p>
            <a:r>
              <a:rPr lang="en-US" sz="2800" dirty="0"/>
              <a:t> </a:t>
            </a:r>
          </a:p>
          <a:p>
            <a:pPr>
              <a:buFont typeface="Wingdings" panose="05000000000000000000" pitchFamily="2" charset="2"/>
              <a:buChar char="v"/>
            </a:pPr>
            <a:r>
              <a:rPr lang="en-US" sz="2800" dirty="0"/>
              <a:t>Tenants or landlords that need to confirm the status of an application submitted to </a:t>
            </a:r>
            <a:r>
              <a:rPr lang="en-US" sz="2800" u="sng" dirty="0"/>
              <a:t>United Way</a:t>
            </a:r>
            <a:r>
              <a:rPr lang="en-US" sz="2800" dirty="0"/>
              <a:t> should call (805) 965-8591.  </a:t>
            </a:r>
          </a:p>
          <a:p>
            <a:pPr>
              <a:buFont typeface="Wingdings" panose="05000000000000000000" pitchFamily="2" charset="2"/>
              <a:buChar char="v"/>
            </a:pPr>
            <a:endParaRPr lang="en-US" sz="2800" dirty="0"/>
          </a:p>
          <a:p>
            <a:pPr>
              <a:buFont typeface="Wingdings" panose="05000000000000000000" pitchFamily="2" charset="2"/>
              <a:buChar char="v"/>
            </a:pPr>
            <a:r>
              <a:rPr lang="en-US" sz="2800" dirty="0"/>
              <a:t>Tenants or landlords that need to confirm the status of an application to the </a:t>
            </a:r>
            <a:r>
              <a:rPr lang="en-US" sz="2800" u="sng" dirty="0"/>
              <a:t>State HCD</a:t>
            </a:r>
            <a:r>
              <a:rPr lang="en-US" sz="2800" dirty="0"/>
              <a:t> should call (833) 430-2122.</a:t>
            </a:r>
          </a:p>
          <a:p>
            <a:pPr>
              <a:buFont typeface="Wingdings" panose="05000000000000000000" pitchFamily="2" charset="2"/>
              <a:buChar char="v"/>
            </a:pPr>
            <a:endParaRPr lang="en-US" sz="2400" u="sng" dirty="0"/>
          </a:p>
        </p:txBody>
      </p:sp>
    </p:spTree>
    <p:extLst>
      <p:ext uri="{BB962C8B-B14F-4D97-AF65-F5344CB8AC3E}">
        <p14:creationId xmlns:p14="http://schemas.microsoft.com/office/powerpoint/2010/main" val="2750830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7455ED-36BC-47E6-BBD0-88062A64B0B6}"/>
              </a:ext>
            </a:extLst>
          </p:cNvPr>
          <p:cNvSpPr txBox="1"/>
          <p:nvPr/>
        </p:nvSpPr>
        <p:spPr>
          <a:xfrm>
            <a:off x="571500" y="457200"/>
            <a:ext cx="7448550" cy="523220"/>
          </a:xfrm>
          <a:prstGeom prst="rect">
            <a:avLst/>
          </a:prstGeom>
          <a:noFill/>
        </p:spPr>
        <p:txBody>
          <a:bodyPr wrap="square" rtlCol="0">
            <a:spAutoFit/>
          </a:bodyPr>
          <a:lstStyle/>
          <a:p>
            <a:r>
              <a:rPr lang="en-US" sz="2800" b="1" dirty="0"/>
              <a:t>ERAP Questions</a:t>
            </a:r>
          </a:p>
        </p:txBody>
      </p:sp>
      <p:sp>
        <p:nvSpPr>
          <p:cNvPr id="4" name="Content Placeholder 2">
            <a:extLst>
              <a:ext uri="{FF2B5EF4-FFF2-40B4-BE49-F238E27FC236}">
                <a16:creationId xmlns:a16="http://schemas.microsoft.com/office/drawing/2014/main" id="{6C118180-86CA-4901-8555-4EC9AF4D01FA}"/>
              </a:ext>
            </a:extLst>
          </p:cNvPr>
          <p:cNvSpPr txBox="1">
            <a:spLocks/>
          </p:cNvSpPr>
          <p:nvPr/>
        </p:nvSpPr>
        <p:spPr>
          <a:xfrm>
            <a:off x="487680" y="899160"/>
            <a:ext cx="9784080" cy="428750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 </a:t>
            </a:r>
            <a:r>
              <a:rPr lang="en-US" sz="2400" dirty="0"/>
              <a:t>1. Can owners apply for ERAP or must tenant apply? How can landlord obtain "proof" that can be submitted to court?</a:t>
            </a:r>
          </a:p>
          <a:p>
            <a:r>
              <a:rPr lang="en-US" sz="2400" dirty="0"/>
              <a:t>2. How long is ERAP process taking now from application to receiving payment?</a:t>
            </a:r>
          </a:p>
          <a:p>
            <a:r>
              <a:rPr lang="en-US" sz="2400" dirty="0"/>
              <a:t>3. What is deadline for applying for ERAP? What time period is covered?</a:t>
            </a:r>
          </a:p>
          <a:p>
            <a:r>
              <a:rPr lang="en-US" sz="2400" dirty="0"/>
              <a:t>4. Can you apply for a tenant that left unit without paying rent and has left no contact information?</a:t>
            </a:r>
          </a:p>
          <a:p>
            <a:r>
              <a:rPr lang="en-US" sz="2400" dirty="0"/>
              <a:t>5. Do tenants need to provide proof of applying for rental assistance? </a:t>
            </a:r>
          </a:p>
          <a:p>
            <a:pPr lvl="1"/>
            <a:r>
              <a:rPr lang="en-US" sz="2400" dirty="0"/>
              <a:t>What documents do they provide?</a:t>
            </a:r>
          </a:p>
          <a:p>
            <a:pPr lvl="1"/>
            <a:r>
              <a:rPr lang="en-US" sz="2400" dirty="0"/>
              <a:t>What documents should I, as a landlord, request from my tenant?</a:t>
            </a:r>
          </a:p>
          <a:p>
            <a:pPr lvl="1"/>
            <a:r>
              <a:rPr lang="en-US" sz="2400" dirty="0"/>
              <a:t>My tenant doesn't have a computer to apply for themselves, but says they applied for rental assistance. How do they get proof of applying?</a:t>
            </a:r>
          </a:p>
        </p:txBody>
      </p:sp>
    </p:spTree>
    <p:extLst>
      <p:ext uri="{BB962C8B-B14F-4D97-AF65-F5344CB8AC3E}">
        <p14:creationId xmlns:p14="http://schemas.microsoft.com/office/powerpoint/2010/main" val="4009560155"/>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2808</TotalTime>
  <Words>949</Words>
  <Application>Microsoft Office PowerPoint</Application>
  <PresentationFormat>Widescreen</PresentationFormat>
  <Paragraphs>124</Paragraphs>
  <Slides>10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Wingdings</vt:lpstr>
      <vt:lpstr>Retrospect</vt:lpstr>
      <vt:lpstr>Presentation to Santa Barbara Rental Property Association on Emergency Rental Assistance Program</vt:lpstr>
      <vt:lpstr>U.S. Treasury Emergency Rental Assistance (ERAP)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Emergency Rental Assistance and Homelessness Prevention</dc:title>
  <dc:creator>Black-Maertz, Jett</dc:creator>
  <cp:lastModifiedBy>Teyber, Edward "Ted"</cp:lastModifiedBy>
  <cp:revision>70</cp:revision>
  <dcterms:created xsi:type="dcterms:W3CDTF">2021-01-12T22:27:12Z</dcterms:created>
  <dcterms:modified xsi:type="dcterms:W3CDTF">2021-09-20T16:53:14Z</dcterms:modified>
</cp:coreProperties>
</file>