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5"/>
  </p:notesMasterIdLst>
  <p:sldIdLst>
    <p:sldId id="257" r:id="rId5"/>
    <p:sldId id="258" r:id="rId6"/>
    <p:sldId id="259" r:id="rId7"/>
    <p:sldId id="261" r:id="rId8"/>
    <p:sldId id="262" r:id="rId9"/>
    <p:sldId id="263" r:id="rId10"/>
    <p:sldId id="267" r:id="rId11"/>
    <p:sldId id="264" r:id="rId12"/>
    <p:sldId id="268"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EC5116-AC81-4A8C-90CB-4F3E304CD5AA}">
          <p14:sldIdLst>
            <p14:sldId id="257"/>
            <p14:sldId id="258"/>
            <p14:sldId id="259"/>
            <p14:sldId id="261"/>
            <p14:sldId id="262"/>
            <p14:sldId id="263"/>
            <p14:sldId id="267"/>
            <p14:sldId id="264"/>
            <p14:sldId id="268"/>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Roberson" initials="MR" lastIdx="1" clrIdx="0">
    <p:extLst>
      <p:ext uri="{19B8F6BF-5375-455C-9EA6-DF929625EA0E}">
        <p15:presenceInfo xmlns:p15="http://schemas.microsoft.com/office/powerpoint/2012/main" userId="S::michelle@sierrapropsb.com::a019cdc7-0eb6-403a-bbf8-4ba32c09c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41" autoAdjust="0"/>
  </p:normalViewPr>
  <p:slideViewPr>
    <p:cSldViewPr snapToGrid="0">
      <p:cViewPr varScale="1">
        <p:scale>
          <a:sx n="50" d="100"/>
          <a:sy n="50" d="100"/>
        </p:scale>
        <p:origin x="1500" y="36"/>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6B8D8-F77E-48E2-A598-F51E79CCFDBD}"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5D80-32BA-4EDA-9CF7-0668FC2545BD}" type="slidenum">
              <a:rPr lang="en-US" smtClean="0"/>
              <a:t>‹#›</a:t>
            </a:fld>
            <a:endParaRPr lang="en-US"/>
          </a:p>
        </p:txBody>
      </p:sp>
    </p:spTree>
    <p:extLst>
      <p:ext uri="{BB962C8B-B14F-4D97-AF65-F5344CB8AC3E}">
        <p14:creationId xmlns:p14="http://schemas.microsoft.com/office/powerpoint/2010/main" val="143208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latin typeface="Times New Roman" panose="02020603050405020304" pitchFamily="18" charset="0"/>
                <a:cs typeface="Times New Roman" panose="02020603050405020304" pitchFamily="18" charset="0"/>
              </a:rPr>
              <a:t>Introduce self. Confirm that this is not legal advice, merely presentation of new laws. Nothing in this presentation is intended to create legal representation.</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Introduce the Mediation program, </a:t>
            </a:r>
            <a:r>
              <a:rPr lang="en-US" sz="1500" dirty="0" err="1">
                <a:latin typeface="Times New Roman" panose="02020603050405020304" pitchFamily="18" charset="0"/>
                <a:cs typeface="Times New Roman" panose="02020603050405020304" pitchFamily="18" charset="0"/>
              </a:rPr>
              <a:t>Programa</a:t>
            </a:r>
            <a:r>
              <a:rPr lang="en-US" sz="1500" dirty="0">
                <a:latin typeface="Times New Roman" panose="02020603050405020304" pitchFamily="18" charset="0"/>
                <a:cs typeface="Times New Roman" panose="02020603050405020304" pitchFamily="18" charset="0"/>
              </a:rPr>
              <a:t> de </a:t>
            </a:r>
            <a:r>
              <a:rPr lang="en-US" sz="1500" dirty="0" err="1">
                <a:latin typeface="Times New Roman" panose="02020603050405020304" pitchFamily="18" charset="0"/>
                <a:cs typeface="Times New Roman" panose="02020603050405020304" pitchFamily="18" charset="0"/>
              </a:rPr>
              <a:t>Mediacion</a:t>
            </a:r>
            <a:r>
              <a:rPr lang="en-US" sz="1500" dirty="0">
                <a:latin typeface="Times New Roman" panose="02020603050405020304" pitchFamily="18" charset="0"/>
                <a:cs typeface="Times New Roman" panose="02020603050405020304" pitchFamily="18" charset="0"/>
              </a:rPr>
              <a:t> Para </a:t>
            </a:r>
            <a:r>
              <a:rPr lang="en-US" sz="1500" dirty="0" err="1">
                <a:latin typeface="Times New Roman" panose="02020603050405020304" pitchFamily="18" charset="0"/>
                <a:cs typeface="Times New Roman" panose="02020603050405020304" pitchFamily="18" charset="0"/>
              </a:rPr>
              <a:t>Viviendas</a:t>
            </a:r>
            <a:r>
              <a:rPr lang="en-US" sz="1500" dirty="0">
                <a:latin typeface="Times New Roman" panose="02020603050405020304" pitchFamily="18" charset="0"/>
                <a:cs typeface="Times New Roman" panose="02020603050405020304" pitchFamily="18" charset="0"/>
              </a:rPr>
              <a:t> de </a:t>
            </a:r>
            <a:r>
              <a:rPr lang="en-US" sz="1500" dirty="0" err="1">
                <a:latin typeface="Times New Roman" panose="02020603050405020304" pitchFamily="18" charset="0"/>
                <a:cs typeface="Times New Roman" panose="02020603050405020304" pitchFamily="18" charset="0"/>
              </a:rPr>
              <a:t>Alquiler</a:t>
            </a:r>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Presentations will be every Wednesday in October in Spanish.  Should they want to hear it in English, it will be every Tuesday at noon.</a:t>
            </a: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135D80-32BA-4EDA-9CF7-0668FC2545BD}" type="slidenum">
              <a:rPr lang="en-US" smtClean="0"/>
              <a:t>2</a:t>
            </a:fld>
            <a:endParaRPr lang="en-US"/>
          </a:p>
        </p:txBody>
      </p:sp>
    </p:spTree>
    <p:extLst>
      <p:ext uri="{BB962C8B-B14F-4D97-AF65-F5344CB8AC3E}">
        <p14:creationId xmlns:p14="http://schemas.microsoft.com/office/powerpoint/2010/main" val="88043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The </a:t>
            </a:r>
            <a:r>
              <a:rPr lang="es-ES" dirty="0" err="1"/>
              <a:t>covered</a:t>
            </a:r>
            <a:r>
              <a:rPr lang="es-ES" dirty="0"/>
              <a:t> </a:t>
            </a:r>
            <a:r>
              <a:rPr lang="es-ES" dirty="0" err="1"/>
              <a:t>period</a:t>
            </a:r>
            <a:r>
              <a:rPr lang="es-ES" dirty="0"/>
              <a:t> </a:t>
            </a:r>
            <a:r>
              <a:rPr lang="es-ES" dirty="0" err="1"/>
              <a:t>provides</a:t>
            </a:r>
            <a:r>
              <a:rPr lang="es-ES" dirty="0"/>
              <a:t> rules </a:t>
            </a:r>
            <a:r>
              <a:rPr lang="es-ES" dirty="0" err="1"/>
              <a:t>for</a:t>
            </a:r>
            <a:r>
              <a:rPr lang="es-ES" dirty="0"/>
              <a:t> </a:t>
            </a:r>
            <a:r>
              <a:rPr lang="es-ES" dirty="0" err="1"/>
              <a:t>the</a:t>
            </a:r>
            <a:r>
              <a:rPr lang="es-ES" dirty="0"/>
              <a:t> </a:t>
            </a:r>
            <a:r>
              <a:rPr lang="es-ES" dirty="0" err="1"/>
              <a:t>court</a:t>
            </a:r>
            <a:r>
              <a:rPr lang="es-ES" dirty="0"/>
              <a:t>, </a:t>
            </a:r>
            <a:r>
              <a:rPr lang="es-ES" dirty="0" err="1"/>
              <a:t>landlord</a:t>
            </a:r>
            <a:r>
              <a:rPr lang="es-ES" dirty="0"/>
              <a:t>, and </a:t>
            </a:r>
            <a:r>
              <a:rPr lang="es-ES" dirty="0" err="1"/>
              <a:t>tenant</a:t>
            </a:r>
            <a:r>
              <a:rPr lang="es-ES" dirty="0"/>
              <a:t> </a:t>
            </a:r>
            <a:r>
              <a:rPr lang="es-ES" dirty="0" err="1"/>
              <a:t>that</a:t>
            </a:r>
            <a:r>
              <a:rPr lang="es-ES" dirty="0"/>
              <a:t> </a:t>
            </a:r>
            <a:r>
              <a:rPr lang="es-ES" dirty="0" err="1"/>
              <a:t>differ</a:t>
            </a:r>
            <a:r>
              <a:rPr lang="es-ES" dirty="0"/>
              <a:t> </a:t>
            </a:r>
            <a:r>
              <a:rPr lang="es-ES" dirty="0" err="1"/>
              <a:t>than</a:t>
            </a:r>
            <a:r>
              <a:rPr lang="es-ES" dirty="0"/>
              <a:t> </a:t>
            </a:r>
            <a:r>
              <a:rPr lang="es-ES" dirty="0" err="1"/>
              <a:t>pre-covid</a:t>
            </a:r>
            <a:r>
              <a:rPr lang="es-ES" dirty="0"/>
              <a:t> </a:t>
            </a:r>
            <a:r>
              <a:rPr lang="es-ES" dirty="0" err="1"/>
              <a:t>process</a:t>
            </a:r>
            <a:r>
              <a:rPr lang="es-ES" dirty="0"/>
              <a:t>.  The </a:t>
            </a:r>
            <a:r>
              <a:rPr lang="es-ES" dirty="0" err="1"/>
              <a:t>landlord</a:t>
            </a:r>
            <a:r>
              <a:rPr lang="es-ES" dirty="0"/>
              <a:t> </a:t>
            </a:r>
            <a:r>
              <a:rPr lang="es-ES" dirty="0" err="1"/>
              <a:t>is</a:t>
            </a:r>
            <a:r>
              <a:rPr lang="es-ES" dirty="0"/>
              <a:t> </a:t>
            </a:r>
            <a:r>
              <a:rPr lang="es-ES" dirty="0" err="1"/>
              <a:t>required</a:t>
            </a:r>
            <a:r>
              <a:rPr lang="es-ES" dirty="0"/>
              <a:t> </a:t>
            </a:r>
            <a:r>
              <a:rPr lang="es-ES" dirty="0" err="1"/>
              <a:t>to</a:t>
            </a:r>
            <a:r>
              <a:rPr lang="es-ES" dirty="0"/>
              <a:t> </a:t>
            </a:r>
            <a:r>
              <a:rPr lang="es-ES" dirty="0" err="1"/>
              <a:t>provide</a:t>
            </a:r>
            <a:r>
              <a:rPr lang="es-ES" dirty="0"/>
              <a:t> </a:t>
            </a:r>
            <a:r>
              <a:rPr lang="es-ES" dirty="0" err="1"/>
              <a:t>tenant</a:t>
            </a:r>
            <a:r>
              <a:rPr lang="es-ES" dirty="0"/>
              <a:t> </a:t>
            </a:r>
            <a:r>
              <a:rPr lang="es-ES" dirty="0" err="1"/>
              <a:t>very</a:t>
            </a:r>
            <a:r>
              <a:rPr lang="es-ES" dirty="0"/>
              <a:t> </a:t>
            </a:r>
            <a:r>
              <a:rPr lang="es-ES" dirty="0" err="1"/>
              <a:t>specific</a:t>
            </a:r>
            <a:r>
              <a:rPr lang="es-ES" dirty="0"/>
              <a:t> </a:t>
            </a:r>
            <a:r>
              <a:rPr lang="es-ES" dirty="0" err="1"/>
              <a:t>forms</a:t>
            </a:r>
            <a:r>
              <a:rPr lang="es-ES" dirty="0"/>
              <a:t>, </a:t>
            </a:r>
            <a:r>
              <a:rPr lang="es-ES" dirty="0" err="1"/>
              <a:t>which</a:t>
            </a:r>
            <a:r>
              <a:rPr lang="es-ES" dirty="0"/>
              <a:t> Will be </a:t>
            </a:r>
            <a:r>
              <a:rPr lang="es-ES" dirty="0" err="1"/>
              <a:t>discussed</a:t>
            </a:r>
            <a:r>
              <a:rPr lang="es-ES" dirty="0"/>
              <a:t> in more </a:t>
            </a:r>
            <a:r>
              <a:rPr lang="es-ES" dirty="0" err="1"/>
              <a:t>detail</a:t>
            </a:r>
            <a:r>
              <a:rPr lang="es-ES" dirty="0"/>
              <a:t>.  The </a:t>
            </a:r>
            <a:r>
              <a:rPr lang="es-ES" dirty="0" err="1"/>
              <a:t>tenant</a:t>
            </a:r>
            <a:r>
              <a:rPr lang="es-ES" dirty="0"/>
              <a:t> </a:t>
            </a:r>
            <a:r>
              <a:rPr lang="es-ES" dirty="0" err="1"/>
              <a:t>is</a:t>
            </a:r>
            <a:r>
              <a:rPr lang="es-ES" dirty="0"/>
              <a:t> responsable </a:t>
            </a:r>
            <a:r>
              <a:rPr lang="es-ES" dirty="0" err="1"/>
              <a:t>for</a:t>
            </a:r>
            <a:r>
              <a:rPr lang="es-ES" dirty="0"/>
              <a:t> </a:t>
            </a:r>
            <a:r>
              <a:rPr lang="es-ES" dirty="0" err="1"/>
              <a:t>returning</a:t>
            </a:r>
            <a:r>
              <a:rPr lang="es-ES" dirty="0"/>
              <a:t> a </a:t>
            </a:r>
            <a:r>
              <a:rPr lang="es-ES" dirty="0" err="1"/>
              <a:t>signed</a:t>
            </a:r>
            <a:r>
              <a:rPr lang="es-ES" dirty="0"/>
              <a:t> </a:t>
            </a:r>
            <a:r>
              <a:rPr lang="es-ES" dirty="0" err="1"/>
              <a:t>declaration</a:t>
            </a:r>
            <a:r>
              <a:rPr lang="es-ES" dirty="0"/>
              <a:t>. The </a:t>
            </a:r>
            <a:r>
              <a:rPr lang="es-ES" dirty="0" err="1"/>
              <a:t>court</a:t>
            </a:r>
            <a:r>
              <a:rPr lang="es-ES" dirty="0"/>
              <a:t>  </a:t>
            </a:r>
            <a:r>
              <a:rPr lang="es-ES" dirty="0" err="1"/>
              <a:t>process</a:t>
            </a:r>
            <a:r>
              <a:rPr lang="es-ES" dirty="0"/>
              <a:t>, </a:t>
            </a:r>
            <a:r>
              <a:rPr lang="es-ES" dirty="0" err="1"/>
              <a:t>too</a:t>
            </a:r>
            <a:r>
              <a:rPr lang="es-ES" dirty="0"/>
              <a:t>, has </a:t>
            </a:r>
            <a:r>
              <a:rPr lang="es-ES" dirty="0" err="1"/>
              <a:t>changed</a:t>
            </a:r>
            <a:r>
              <a:rPr lang="es-ES" dirty="0"/>
              <a:t> </a:t>
            </a:r>
            <a:r>
              <a:rPr lang="es-ES" dirty="0" err="1"/>
              <a:t>significantly</a:t>
            </a:r>
            <a:r>
              <a:rPr lang="es-ES" dirty="0"/>
              <a:t>.</a:t>
            </a:r>
          </a:p>
          <a:p>
            <a:endParaRPr lang="es-ES" dirty="0"/>
          </a:p>
        </p:txBody>
      </p:sp>
      <p:sp>
        <p:nvSpPr>
          <p:cNvPr id="4" name="Slide Number Placeholder 3"/>
          <p:cNvSpPr>
            <a:spLocks noGrp="1"/>
          </p:cNvSpPr>
          <p:nvPr>
            <p:ph type="sldNum" sz="quarter" idx="5"/>
          </p:nvPr>
        </p:nvSpPr>
        <p:spPr/>
        <p:txBody>
          <a:bodyPr/>
          <a:lstStyle/>
          <a:p>
            <a:fld id="{24135D80-32BA-4EDA-9CF7-0668FC2545BD}" type="slidenum">
              <a:rPr lang="en-US" smtClean="0"/>
              <a:t>3</a:t>
            </a:fld>
            <a:endParaRPr lang="en-US"/>
          </a:p>
        </p:txBody>
      </p:sp>
    </p:spTree>
    <p:extLst>
      <p:ext uri="{BB962C8B-B14F-4D97-AF65-F5344CB8AC3E}">
        <p14:creationId xmlns:p14="http://schemas.microsoft.com/office/powerpoint/2010/main" val="277030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endParaRPr lang="es-ES" dirty="0"/>
          </a:p>
          <a:p>
            <a:endParaRPr lang="es-ES" dirty="0"/>
          </a:p>
        </p:txBody>
      </p:sp>
      <p:sp>
        <p:nvSpPr>
          <p:cNvPr id="4" name="Slide Number Placeholder 3"/>
          <p:cNvSpPr>
            <a:spLocks noGrp="1"/>
          </p:cNvSpPr>
          <p:nvPr>
            <p:ph type="sldNum" sz="quarter" idx="5"/>
          </p:nvPr>
        </p:nvSpPr>
        <p:spPr/>
        <p:txBody>
          <a:bodyPr/>
          <a:lstStyle/>
          <a:p>
            <a:fld id="{24135D80-32BA-4EDA-9CF7-0668FC2545BD}" type="slidenum">
              <a:rPr lang="en-US" smtClean="0"/>
              <a:t>4</a:t>
            </a:fld>
            <a:endParaRPr lang="en-US"/>
          </a:p>
        </p:txBody>
      </p:sp>
    </p:spTree>
    <p:extLst>
      <p:ext uri="{BB962C8B-B14F-4D97-AF65-F5344CB8AC3E}">
        <p14:creationId xmlns:p14="http://schemas.microsoft.com/office/powerpoint/2010/main" val="339447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Twelve point font specific language.</a:t>
            </a:r>
          </a:p>
        </p:txBody>
      </p:sp>
      <p:sp>
        <p:nvSpPr>
          <p:cNvPr id="4" name="Slide Number Placeholder 3"/>
          <p:cNvSpPr>
            <a:spLocks noGrp="1"/>
          </p:cNvSpPr>
          <p:nvPr>
            <p:ph type="sldNum" sz="quarter" idx="5"/>
          </p:nvPr>
        </p:nvSpPr>
        <p:spPr/>
        <p:txBody>
          <a:bodyPr/>
          <a:lstStyle/>
          <a:p>
            <a:fld id="{24135D80-32BA-4EDA-9CF7-0668FC2545BD}" type="slidenum">
              <a:rPr lang="en-US" smtClean="0"/>
              <a:t>5</a:t>
            </a:fld>
            <a:endParaRPr lang="en-US"/>
          </a:p>
        </p:txBody>
      </p:sp>
    </p:spTree>
    <p:extLst>
      <p:ext uri="{BB962C8B-B14F-4D97-AF65-F5344CB8AC3E}">
        <p14:creationId xmlns:p14="http://schemas.microsoft.com/office/powerpoint/2010/main" val="50429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Protected period is March 1, 2020 – August 31, 2020</a:t>
            </a:r>
          </a:p>
          <a:p>
            <a:r>
              <a:rPr lang="en-US" dirty="0"/>
              <a:t>Used to be known as the 3-day notice to pay rent or quit</a:t>
            </a:r>
          </a:p>
          <a:p>
            <a:r>
              <a:rPr lang="en-US" dirty="0"/>
              <a:t>If the tenant returns the declaration, landlord cannot evict them</a:t>
            </a:r>
          </a:p>
          <a:p>
            <a:endParaRPr lang="en-US" dirty="0"/>
          </a:p>
        </p:txBody>
      </p:sp>
      <p:sp>
        <p:nvSpPr>
          <p:cNvPr id="4" name="Slide Number Placeholder 3"/>
          <p:cNvSpPr>
            <a:spLocks noGrp="1"/>
          </p:cNvSpPr>
          <p:nvPr>
            <p:ph type="sldNum" sz="quarter" idx="5"/>
          </p:nvPr>
        </p:nvSpPr>
        <p:spPr/>
        <p:txBody>
          <a:bodyPr/>
          <a:lstStyle/>
          <a:p>
            <a:fld id="{24135D80-32BA-4EDA-9CF7-0668FC2545BD}" type="slidenum">
              <a:rPr lang="en-US" smtClean="0"/>
              <a:t>6</a:t>
            </a:fld>
            <a:endParaRPr lang="en-US"/>
          </a:p>
        </p:txBody>
      </p:sp>
    </p:spTree>
    <p:extLst>
      <p:ext uri="{BB962C8B-B14F-4D97-AF65-F5344CB8AC3E}">
        <p14:creationId xmlns:p14="http://schemas.microsoft.com/office/powerpoint/2010/main" val="99183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Tenants that have received a notice to pay or quit for rents due during the transition time period must also pay an amount of rent that is equal to at least 25% of each rental payment that came due or will come due during this period by January 31, 2021.  Should they have made a rental payment of this amount by January 31, 2020 for rents due during the transition period and provided the necessary Declaration, then the tenant may not be evicted for non-payment of rent during the covered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135D80-32BA-4EDA-9CF7-0668FC2545BD}" type="slidenum">
              <a:rPr lang="en-US" smtClean="0"/>
              <a:t>7</a:t>
            </a:fld>
            <a:endParaRPr lang="en-US"/>
          </a:p>
        </p:txBody>
      </p:sp>
    </p:spTree>
    <p:extLst>
      <p:ext uri="{BB962C8B-B14F-4D97-AF65-F5344CB8AC3E}">
        <p14:creationId xmlns:p14="http://schemas.microsoft.com/office/powerpoint/2010/main" val="260116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that it also needs to include the notice regarding rights, the correct 15-day notice (two if necessary), and blank declaration</a:t>
            </a:r>
          </a:p>
        </p:txBody>
      </p:sp>
      <p:sp>
        <p:nvSpPr>
          <p:cNvPr id="4" name="Slide Number Placeholder 3"/>
          <p:cNvSpPr>
            <a:spLocks noGrp="1"/>
          </p:cNvSpPr>
          <p:nvPr>
            <p:ph type="sldNum" sz="quarter" idx="5"/>
          </p:nvPr>
        </p:nvSpPr>
        <p:spPr/>
        <p:txBody>
          <a:bodyPr/>
          <a:lstStyle/>
          <a:p>
            <a:fld id="{24135D80-32BA-4EDA-9CF7-0668FC2545BD}" type="slidenum">
              <a:rPr lang="en-US" smtClean="0"/>
              <a:t>8</a:t>
            </a:fld>
            <a:endParaRPr lang="en-US"/>
          </a:p>
        </p:txBody>
      </p:sp>
    </p:spTree>
    <p:extLst>
      <p:ext uri="{BB962C8B-B14F-4D97-AF65-F5344CB8AC3E}">
        <p14:creationId xmlns:p14="http://schemas.microsoft.com/office/powerpoint/2010/main" val="74499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city of sb and </a:t>
            </a:r>
            <a:r>
              <a:rPr lang="en-US" dirty="0" err="1"/>
              <a:t>goleta’s</a:t>
            </a:r>
            <a:r>
              <a:rPr lang="en-US" dirty="0"/>
              <a:t> ordinance.  Discuss that this means that no evictions could happen despite moneys owed during protected period if tenant complies with the instructions previously discussed</a:t>
            </a:r>
          </a:p>
        </p:txBody>
      </p:sp>
      <p:sp>
        <p:nvSpPr>
          <p:cNvPr id="4" name="Slide Number Placeholder 3"/>
          <p:cNvSpPr>
            <a:spLocks noGrp="1"/>
          </p:cNvSpPr>
          <p:nvPr>
            <p:ph type="sldNum" sz="quarter" idx="5"/>
          </p:nvPr>
        </p:nvSpPr>
        <p:spPr/>
        <p:txBody>
          <a:bodyPr/>
          <a:lstStyle/>
          <a:p>
            <a:fld id="{24135D80-32BA-4EDA-9CF7-0668FC2545BD}" type="slidenum">
              <a:rPr lang="en-US" smtClean="0"/>
              <a:t>9</a:t>
            </a:fld>
            <a:endParaRPr lang="en-US"/>
          </a:p>
        </p:txBody>
      </p:sp>
    </p:spTree>
    <p:extLst>
      <p:ext uri="{BB962C8B-B14F-4D97-AF65-F5344CB8AC3E}">
        <p14:creationId xmlns:p14="http://schemas.microsoft.com/office/powerpoint/2010/main" val="341694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3:  1946.2(2) allows just cause to be a close relative needing to move in, removal of property from the rental market, and substantial remodel</a:t>
            </a:r>
          </a:p>
        </p:txBody>
      </p:sp>
      <p:sp>
        <p:nvSpPr>
          <p:cNvPr id="4" name="Slide Number Placeholder 3"/>
          <p:cNvSpPr>
            <a:spLocks noGrp="1"/>
          </p:cNvSpPr>
          <p:nvPr>
            <p:ph type="sldNum" sz="quarter" idx="5"/>
          </p:nvPr>
        </p:nvSpPr>
        <p:spPr/>
        <p:txBody>
          <a:bodyPr/>
          <a:lstStyle/>
          <a:p>
            <a:fld id="{24135D80-32BA-4EDA-9CF7-0668FC2545BD}" type="slidenum">
              <a:rPr lang="en-US" smtClean="0"/>
              <a:t>10</a:t>
            </a:fld>
            <a:endParaRPr lang="en-US"/>
          </a:p>
        </p:txBody>
      </p:sp>
    </p:spTree>
    <p:extLst>
      <p:ext uri="{BB962C8B-B14F-4D97-AF65-F5344CB8AC3E}">
        <p14:creationId xmlns:p14="http://schemas.microsoft.com/office/powerpoint/2010/main" val="149282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652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398294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883693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98914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063974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10/14/2020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692338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10/14/2020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602263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796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93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32B432-ACDA-4023-A761-2BAB76577B62}"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061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3828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4662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5009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A96C99-B8F8-4528-BD05-0E16E943DC09}" type="datetime1">
              <a:rPr lang="en-US" smtClean="0"/>
              <a:t>10/14/2020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7981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636942-C211-4B28-8DBD-C953E00AF71B}" type="datetime1">
              <a:rPr lang="en-US" smtClean="0"/>
              <a:t>10/14/2020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0396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8D12A6-918A-48BD-8CB9-CA713993B0EA}" type="datetime1">
              <a:rPr lang="en-US" smtClean="0"/>
              <a:t>10/14/2020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296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10/14/2020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1458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FA2B21-3FCD-4721-B95C-427943F61125}" type="datetime1">
              <a:rPr lang="en-US" smtClean="0"/>
              <a:t>10/14/2020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726799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Autofit/>
          </a:bodyPr>
          <a:lstStyle/>
          <a:p>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CF6ECC8-AA83-4157-AE5F-9FC0955FDCA5}"/>
              </a:ext>
            </a:extLst>
          </p:cNvPr>
          <p:cNvSpPr/>
          <p:nvPr/>
        </p:nvSpPr>
        <p:spPr>
          <a:xfrm>
            <a:off x="937622" y="1269649"/>
            <a:ext cx="6028985" cy="3789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solidFill>
              <a:latin typeface="Times" panose="02020603050405020304" pitchFamily="18" charset="0"/>
              <a:cs typeface="Times New Roman" panose="02020603050405020304" pitchFamily="18" charset="0"/>
            </a:endParaRPr>
          </a:p>
          <a:p>
            <a:pPr algn="ctr"/>
            <a:r>
              <a:rPr lang="en-US" sz="4000" b="1" dirty="0">
                <a:solidFill>
                  <a:schemeClr val="tx1"/>
                </a:solidFill>
                <a:effectLst/>
                <a:latin typeface="Times" panose="02020603050405020304" pitchFamily="18" charset="0"/>
                <a:ea typeface="Calibri" panose="020F0502020204030204" pitchFamily="34" charset="0"/>
                <a:cs typeface="Times New Roman" panose="02020603050405020304" pitchFamily="18" charset="0"/>
              </a:rPr>
              <a:t>COVID-19: Ley de </a:t>
            </a:r>
            <a:r>
              <a:rPr lang="en-US" sz="4000" b="1"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rPr>
              <a:t>alivio</a:t>
            </a:r>
            <a:r>
              <a:rPr lang="en-US" sz="4000" b="1" dirty="0">
                <a:solidFill>
                  <a:schemeClr val="tx1"/>
                </a:solidFill>
                <a:effectLst/>
                <a:latin typeface="Times" panose="02020603050405020304" pitchFamily="18" charset="0"/>
                <a:ea typeface="Calibri" panose="020F0502020204030204" pitchFamily="34" charset="0"/>
                <a:cs typeface="Times New Roman" panose="02020603050405020304" pitchFamily="18" charset="0"/>
              </a:rPr>
              <a:t> para </a:t>
            </a:r>
            <a:r>
              <a:rPr lang="en-US" sz="4000" b="1"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rPr>
              <a:t>inquilinos</a:t>
            </a:r>
            <a:r>
              <a:rPr lang="en-US" sz="4000" b="1" dirty="0">
                <a:solidFill>
                  <a:schemeClr val="tx1"/>
                </a:solidFill>
                <a:effectLst/>
                <a:latin typeface="Times" panose="02020603050405020304" pitchFamily="18" charset="0"/>
                <a:ea typeface="Calibri" panose="020F0502020204030204" pitchFamily="34" charset="0"/>
                <a:cs typeface="Times New Roman" panose="02020603050405020304" pitchFamily="18" charset="0"/>
              </a:rPr>
              <a:t> de 2020</a:t>
            </a:r>
            <a:endParaRPr lang="en-US" sz="4000" b="1" dirty="0">
              <a:solidFill>
                <a:schemeClr val="tx1"/>
              </a:solidFill>
              <a:latin typeface="Times" panose="02020603050405020304" pitchFamily="18"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ADE4-25E4-41D4-85F2-6FBFFAD2306B}"/>
              </a:ext>
            </a:extLst>
          </p:cNvPr>
          <p:cNvSpPr>
            <a:spLocks noGrp="1"/>
          </p:cNvSpPr>
          <p:nvPr>
            <p:ph type="title"/>
          </p:nvPr>
        </p:nvSpPr>
        <p:spPr>
          <a:xfrm>
            <a:off x="646111" y="452718"/>
            <a:ext cx="10705061" cy="1600200"/>
          </a:xfrm>
        </p:spPr>
        <p:txBody>
          <a:bodyPr/>
          <a:lstStyle/>
          <a:p>
            <a:pPr algn="ctr"/>
            <a:r>
              <a:rPr lang="es-ES" sz="3600" b="1" dirty="0"/>
              <a:t>Razones la corte puede desalojar antes del 1 de febrero de 2021</a:t>
            </a:r>
          </a:p>
        </p:txBody>
      </p:sp>
      <p:sp>
        <p:nvSpPr>
          <p:cNvPr id="3" name="Content Placeholder 2">
            <a:extLst>
              <a:ext uri="{FF2B5EF4-FFF2-40B4-BE49-F238E27FC236}">
                <a16:creationId xmlns:a16="http://schemas.microsoft.com/office/drawing/2014/main" id="{097DD033-AA08-40FE-BC3D-44A5506D38CB}"/>
              </a:ext>
            </a:extLst>
          </p:cNvPr>
          <p:cNvSpPr>
            <a:spLocks noGrp="1"/>
          </p:cNvSpPr>
          <p:nvPr>
            <p:ph idx="1"/>
          </p:nvPr>
        </p:nvSpPr>
        <p:spPr/>
        <p:txBody>
          <a:bodyPr>
            <a:normAutofit fontScale="77500" lnSpcReduction="20000"/>
          </a:bodyPr>
          <a:lstStyle/>
          <a:p>
            <a:pPr marL="514350" indent="-514350">
              <a:buFont typeface="+mj-lt"/>
              <a:buAutoNum type="arabicPeriod"/>
            </a:pPr>
            <a:r>
              <a:rPr lang="es-ES" sz="3000" dirty="0"/>
              <a:t>el inquilino era culpable antes del 1 de marzo de 2020;</a:t>
            </a:r>
          </a:p>
          <a:p>
            <a:pPr marL="514350" indent="-514350">
              <a:buFont typeface="+mj-lt"/>
              <a:buAutoNum type="arabicPeriod"/>
            </a:pPr>
            <a:r>
              <a:rPr lang="es-ES" sz="3000" dirty="0"/>
              <a:t>el inquilino no cumplió con los requisitos de 1179.03 después de recibir la notificación;</a:t>
            </a:r>
          </a:p>
          <a:p>
            <a:pPr marL="514350" indent="-514350">
              <a:buFont typeface="+mj-lt"/>
              <a:buAutoNum type="arabicPeriod"/>
            </a:pPr>
            <a:r>
              <a:rPr lang="es-ES" sz="3000" dirty="0"/>
              <a:t>el arrendamiento fue rescindido por un motivo de culpa,</a:t>
            </a:r>
          </a:p>
          <a:p>
            <a:pPr marL="514350" indent="-514350">
              <a:buFont typeface="+mj-lt"/>
              <a:buAutoNum type="arabicPeriod"/>
            </a:pPr>
            <a:r>
              <a:rPr lang="es-ES" sz="3000" dirty="0"/>
              <a:t>sin culpa justa causa bajo 1946.2 (2) (b), que no sea la intención de demoler o remodelar sustancialmente, a menos que sea necesario para mantener el cumplimiento de ciertas leyes que gobiernan la habitabilidad de unidades residenciales;</a:t>
            </a:r>
          </a:p>
          <a:p>
            <a:pPr marL="514350" indent="-514350">
              <a:buFont typeface="+mj-lt"/>
              <a:buAutoNum type="arabicPeriod"/>
            </a:pPr>
            <a:r>
              <a:rPr lang="es-ES" sz="3000" dirty="0"/>
              <a:t>el propietario esta en contrato de venta con un comprador que tiene la intención de ocupar la propiedad y se cumplen ciertos requisitos.</a:t>
            </a:r>
            <a:endParaRPr lang="en-US" sz="3000" dirty="0"/>
          </a:p>
        </p:txBody>
      </p:sp>
      <p:pic>
        <p:nvPicPr>
          <p:cNvPr id="5" name="Picture 4">
            <a:extLst>
              <a:ext uri="{FF2B5EF4-FFF2-40B4-BE49-F238E27FC236}">
                <a16:creationId xmlns:a16="http://schemas.microsoft.com/office/drawing/2014/main" id="{1FBD1AF7-777D-4956-B2E7-6BC796A44A9E}"/>
              </a:ext>
            </a:extLst>
          </p:cNvPr>
          <p:cNvPicPr>
            <a:picLocks noChangeAspect="1"/>
          </p:cNvPicPr>
          <p:nvPr/>
        </p:nvPicPr>
        <p:blipFill>
          <a:blip r:embed="rId3"/>
          <a:stretch>
            <a:fillRect/>
          </a:stretch>
        </p:blipFill>
        <p:spPr>
          <a:xfrm>
            <a:off x="9586959" y="4150658"/>
            <a:ext cx="2571781" cy="2321951"/>
          </a:xfrm>
          <a:prstGeom prst="rect">
            <a:avLst/>
          </a:prstGeom>
        </p:spPr>
      </p:pic>
    </p:spTree>
    <p:extLst>
      <p:ext uri="{BB962C8B-B14F-4D97-AF65-F5344CB8AC3E}">
        <p14:creationId xmlns:p14="http://schemas.microsoft.com/office/powerpoint/2010/main" val="280379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3976255" y="642594"/>
            <a:ext cx="4475019" cy="776700"/>
          </a:xfrm>
          <a:solidFill>
            <a:schemeClr val="bg1"/>
          </a:solidFill>
        </p:spPr>
        <p:txBody>
          <a:bodyPr>
            <a:normAutofit/>
          </a:bodyPr>
          <a:lstStyle/>
          <a:p>
            <a:pPr algn="ctr"/>
            <a:r>
              <a:rPr lang="en-US" b="1" dirty="0" err="1">
                <a:solidFill>
                  <a:schemeClr val="tx1">
                    <a:lumMod val="75000"/>
                    <a:lumOff val="25000"/>
                  </a:schemeClr>
                </a:solidFill>
              </a:rPr>
              <a:t>Introducción</a:t>
            </a:r>
            <a:endParaRPr lang="en-US" b="1" dirty="0">
              <a:solidFill>
                <a:schemeClr val="tx1">
                  <a:lumMod val="75000"/>
                  <a:lumOff val="25000"/>
                </a:schemeClr>
              </a:solidFill>
            </a:endParaRPr>
          </a:p>
        </p:txBody>
      </p:sp>
      <p:sp>
        <p:nvSpPr>
          <p:cNvPr id="3" name="TextBox 2">
            <a:extLst>
              <a:ext uri="{FF2B5EF4-FFF2-40B4-BE49-F238E27FC236}">
                <a16:creationId xmlns:a16="http://schemas.microsoft.com/office/drawing/2014/main" id="{C2494B32-B2EF-49B6-A0D5-7E1766B9CA9F}"/>
              </a:ext>
            </a:extLst>
          </p:cNvPr>
          <p:cNvSpPr txBox="1"/>
          <p:nvPr/>
        </p:nvSpPr>
        <p:spPr>
          <a:xfrm>
            <a:off x="2787539" y="1640953"/>
            <a:ext cx="6616919" cy="2308324"/>
          </a:xfrm>
          <a:prstGeom prst="rect">
            <a:avLst/>
          </a:prstGeom>
          <a:solidFill>
            <a:schemeClr val="bg1"/>
          </a:solidFill>
          <a:ln>
            <a:solidFill>
              <a:schemeClr val="accent1">
                <a:shade val="50000"/>
              </a:schemeClr>
            </a:solidFill>
          </a:ln>
          <a:scene3d>
            <a:camera prst="orthographicFront"/>
            <a:lightRig rig="threePt" dir="t"/>
          </a:scene3d>
          <a:sp3d>
            <a:bevelT/>
          </a:sp3d>
        </p:spPr>
        <p:txBody>
          <a:bodyPr wrap="square" rtlCol="0">
            <a:spAutoFit/>
          </a:bodyPr>
          <a:lstStyle/>
          <a:p>
            <a:pPr algn="ctr"/>
            <a:r>
              <a:rPr lang="es-ES" sz="2400" dirty="0"/>
              <a:t>Michelle E. Roberson</a:t>
            </a:r>
          </a:p>
          <a:p>
            <a:pPr algn="ctr"/>
            <a:endParaRPr lang="es-ES" sz="2400" dirty="0"/>
          </a:p>
          <a:p>
            <a:pPr algn="ctr"/>
            <a:r>
              <a:rPr lang="es-ES" sz="2400" dirty="0"/>
              <a:t>Presentado gratis por la Asociación de Agentes Inmobiliarios de Santa Bárbara (SBAOR) y la Asociación de Propiedades de Alquiler de Santa Bárbara (SBRPA)</a:t>
            </a:r>
            <a:endParaRPr lang="en-US" sz="2400" dirty="0"/>
          </a:p>
        </p:txBody>
      </p:sp>
      <p:pic>
        <p:nvPicPr>
          <p:cNvPr id="8" name="Content Placeholder 3">
            <a:extLst>
              <a:ext uri="{FF2B5EF4-FFF2-40B4-BE49-F238E27FC236}">
                <a16:creationId xmlns:a16="http://schemas.microsoft.com/office/drawing/2014/main" id="{4CAA5077-CF51-4921-9607-01AEA43619D5}"/>
              </a:ext>
            </a:extLst>
          </p:cNvPr>
          <p:cNvPicPr>
            <a:picLocks noGrp="1" noChangeAspect="1"/>
          </p:cNvPicPr>
          <p:nvPr>
            <p:ph idx="1"/>
          </p:nvPr>
        </p:nvPicPr>
        <p:blipFill>
          <a:blip r:embed="rId4"/>
          <a:stretch>
            <a:fillRect/>
          </a:stretch>
        </p:blipFill>
        <p:spPr>
          <a:xfrm>
            <a:off x="316584" y="4170935"/>
            <a:ext cx="11558827" cy="2465406"/>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508-A868-431C-A27B-1A9992C51551}"/>
              </a:ext>
            </a:extLst>
          </p:cNvPr>
          <p:cNvSpPr>
            <a:spLocks noGrp="1"/>
          </p:cNvSpPr>
          <p:nvPr>
            <p:ph type="title"/>
          </p:nvPr>
        </p:nvSpPr>
        <p:spPr>
          <a:xfrm>
            <a:off x="856318" y="445757"/>
            <a:ext cx="9759130" cy="1400530"/>
          </a:xfrm>
        </p:spPr>
        <p:txBody>
          <a:bodyPr/>
          <a:lstStyle/>
          <a:p>
            <a:pPr algn="ctr"/>
            <a:r>
              <a:rPr lang="es-ES" sz="4000" b="1" dirty="0"/>
              <a:t>Período cubierto</a:t>
            </a:r>
          </a:p>
        </p:txBody>
      </p:sp>
      <p:sp>
        <p:nvSpPr>
          <p:cNvPr id="3" name="Content Placeholder 2">
            <a:extLst>
              <a:ext uri="{FF2B5EF4-FFF2-40B4-BE49-F238E27FC236}">
                <a16:creationId xmlns:a16="http://schemas.microsoft.com/office/drawing/2014/main" id="{7FDAE257-6920-46A3-B81D-E6C1FBB065F8}"/>
              </a:ext>
            </a:extLst>
          </p:cNvPr>
          <p:cNvSpPr>
            <a:spLocks noGrp="1"/>
          </p:cNvSpPr>
          <p:nvPr>
            <p:ph idx="1"/>
          </p:nvPr>
        </p:nvSpPr>
        <p:spPr>
          <a:xfrm>
            <a:off x="1229360" y="2103120"/>
            <a:ext cx="10058400" cy="3849624"/>
          </a:xfrm>
        </p:spPr>
        <p:txBody>
          <a:bodyPr>
            <a:normAutofit/>
          </a:bodyPr>
          <a:lstStyle/>
          <a:p>
            <a:r>
              <a:rPr lang="es-ES" sz="4000" dirty="0"/>
              <a:t>La ley cubre el pago de rentas impactados debido a dificultades financieras relacionadas con COVID-19 entre el </a:t>
            </a:r>
            <a:r>
              <a:rPr lang="es-ES" sz="4000" b="1" dirty="0"/>
              <a:t>1 de marzo de 2020 y el 31 de enero de 2020</a:t>
            </a:r>
            <a:endParaRPr lang="es-ES" sz="2200" b="1" dirty="0"/>
          </a:p>
          <a:p>
            <a:pPr lvl="1"/>
            <a:endParaRPr lang="en-US" dirty="0"/>
          </a:p>
          <a:p>
            <a:endParaRPr lang="en-US" dirty="0"/>
          </a:p>
        </p:txBody>
      </p:sp>
    </p:spTree>
    <p:extLst>
      <p:ext uri="{BB962C8B-B14F-4D97-AF65-F5344CB8AC3E}">
        <p14:creationId xmlns:p14="http://schemas.microsoft.com/office/powerpoint/2010/main" val="327832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508-A868-431C-A27B-1A9992C51551}"/>
              </a:ext>
            </a:extLst>
          </p:cNvPr>
          <p:cNvSpPr>
            <a:spLocks noGrp="1"/>
          </p:cNvSpPr>
          <p:nvPr>
            <p:ph type="title"/>
          </p:nvPr>
        </p:nvSpPr>
        <p:spPr>
          <a:xfrm>
            <a:off x="856318" y="445757"/>
            <a:ext cx="9759130" cy="1400530"/>
          </a:xfrm>
        </p:spPr>
        <p:txBody>
          <a:bodyPr/>
          <a:lstStyle/>
          <a:p>
            <a:pPr algn="ctr" fontAlgn="t"/>
            <a:br>
              <a:rPr lang="en-US" sz="1400" b="0" i="0" dirty="0">
                <a:solidFill>
                  <a:srgbClr val="777777"/>
                </a:solidFill>
                <a:effectLst/>
                <a:latin typeface="Roboto"/>
              </a:rPr>
            </a:br>
            <a:br>
              <a:rPr lang="en-US" sz="1400" b="0" i="0" dirty="0">
                <a:solidFill>
                  <a:srgbClr val="777777"/>
                </a:solidFill>
                <a:effectLst/>
                <a:latin typeface="Roboto"/>
              </a:rPr>
            </a:br>
            <a:r>
              <a:rPr lang="en-US" sz="5000" b="1" dirty="0" err="1">
                <a:solidFill>
                  <a:schemeClr val="tx1"/>
                </a:solidFill>
                <a:latin typeface="Times New Roman" panose="02020603050405020304" pitchFamily="18" charset="0"/>
                <a:cs typeface="Times New Roman" panose="02020603050405020304" pitchFamily="18" charset="0"/>
              </a:rPr>
              <a:t>Avisos</a:t>
            </a:r>
            <a:r>
              <a:rPr lang="en-US" sz="5000" b="1" dirty="0">
                <a:solidFill>
                  <a:schemeClr val="tx1"/>
                </a:solidFill>
                <a:latin typeface="Times New Roman" panose="02020603050405020304" pitchFamily="18" charset="0"/>
                <a:cs typeface="Times New Roman" panose="02020603050405020304" pitchFamily="18" charset="0"/>
              </a:rPr>
              <a:t>/</a:t>
            </a:r>
            <a:r>
              <a:rPr lang="en-US" sz="5000" b="1" dirty="0" err="1">
                <a:solidFill>
                  <a:schemeClr val="tx1"/>
                </a:solidFill>
                <a:latin typeface="Times New Roman" panose="02020603050405020304" pitchFamily="18" charset="0"/>
                <a:cs typeface="Times New Roman" panose="02020603050405020304" pitchFamily="18" charset="0"/>
              </a:rPr>
              <a:t>Notificación</a:t>
            </a:r>
            <a:endParaRPr lang="en-US" sz="5000" b="1" i="0"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DAE257-6920-46A3-B81D-E6C1FBB065F8}"/>
              </a:ext>
            </a:extLst>
          </p:cNvPr>
          <p:cNvSpPr>
            <a:spLocks noGrp="1"/>
          </p:cNvSpPr>
          <p:nvPr>
            <p:ph idx="1"/>
          </p:nvPr>
        </p:nvSpPr>
        <p:spPr>
          <a:xfrm>
            <a:off x="1229360" y="2103120"/>
            <a:ext cx="10058400" cy="3849624"/>
          </a:xfrm>
        </p:spPr>
        <p:txBody>
          <a:bodyPr>
            <a:noAutofit/>
          </a:bodyPr>
          <a:lstStyle/>
          <a:p>
            <a:pPr marL="914400" lvl="1" indent="-457200">
              <a:buFont typeface="+mj-lt"/>
              <a:buAutoNum type="arabicPeriod"/>
            </a:pPr>
            <a:r>
              <a:rPr lang="es-ES" sz="2500" dirty="0"/>
              <a:t>Aviso de derechos a los inquilinos</a:t>
            </a:r>
          </a:p>
          <a:p>
            <a:pPr marL="914400" lvl="1" indent="-457200">
              <a:buFont typeface="+mj-lt"/>
              <a:buAutoNum type="arabicPeriod"/>
            </a:pPr>
            <a:r>
              <a:rPr lang="es-ES" sz="2500" dirty="0"/>
              <a:t>Aviso de 15 días para pagar el alquiler o renunciar o firmar una declaración (Período protegido)</a:t>
            </a:r>
          </a:p>
          <a:p>
            <a:pPr marL="914400" lvl="1" indent="-457200">
              <a:buFont typeface="+mj-lt"/>
              <a:buAutoNum type="arabicPeriod"/>
            </a:pPr>
            <a:r>
              <a:rPr lang="es-ES" sz="2500" dirty="0"/>
              <a:t>Aviso de 15 días para pagar el alquiler o renunciar o firmar una declaración (período de transición)</a:t>
            </a:r>
          </a:p>
          <a:p>
            <a:pPr marL="914400" lvl="1" indent="-457200">
              <a:buFont typeface="+mj-lt"/>
              <a:buAutoNum type="arabicPeriod"/>
            </a:pPr>
            <a:r>
              <a:rPr lang="es-ES" sz="2500" dirty="0"/>
              <a:t>Declaración en blanco</a:t>
            </a:r>
          </a:p>
          <a:p>
            <a:pPr marL="914400" lvl="1" indent="-457200">
              <a:buFont typeface="+mj-lt"/>
              <a:buAutoNum type="arabicPeriod"/>
            </a:pPr>
            <a:r>
              <a:rPr lang="es-ES" sz="2500" dirty="0"/>
              <a:t>Aviso para inquilinos de altos ingresos</a:t>
            </a:r>
            <a:endParaRPr lang="en-US" sz="2500" dirty="0"/>
          </a:p>
        </p:txBody>
      </p:sp>
      <p:pic>
        <p:nvPicPr>
          <p:cNvPr id="5" name="Picture 4">
            <a:extLst>
              <a:ext uri="{FF2B5EF4-FFF2-40B4-BE49-F238E27FC236}">
                <a16:creationId xmlns:a16="http://schemas.microsoft.com/office/drawing/2014/main" id="{2FE4BB09-5D53-4659-9303-5045FC31AA52}"/>
              </a:ext>
            </a:extLst>
          </p:cNvPr>
          <p:cNvPicPr>
            <a:picLocks noChangeAspect="1"/>
          </p:cNvPicPr>
          <p:nvPr/>
        </p:nvPicPr>
        <p:blipFill>
          <a:blip r:embed="rId3"/>
          <a:stretch>
            <a:fillRect/>
          </a:stretch>
        </p:blipFill>
        <p:spPr>
          <a:xfrm>
            <a:off x="9434348" y="4478668"/>
            <a:ext cx="2362200" cy="1933575"/>
          </a:xfrm>
          <a:prstGeom prst="rect">
            <a:avLst/>
          </a:prstGeom>
        </p:spPr>
      </p:pic>
    </p:spTree>
    <p:extLst>
      <p:ext uri="{BB962C8B-B14F-4D97-AF65-F5344CB8AC3E}">
        <p14:creationId xmlns:p14="http://schemas.microsoft.com/office/powerpoint/2010/main" val="119793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A592-1B46-4512-9BE0-7331C9135B2B}"/>
              </a:ext>
            </a:extLst>
          </p:cNvPr>
          <p:cNvSpPr>
            <a:spLocks noGrp="1"/>
          </p:cNvSpPr>
          <p:nvPr>
            <p:ph type="title"/>
          </p:nvPr>
        </p:nvSpPr>
        <p:spPr>
          <a:xfrm>
            <a:off x="857343" y="717371"/>
            <a:ext cx="5728808" cy="1667483"/>
          </a:xfrm>
        </p:spPr>
        <p:txBody>
          <a:bodyPr/>
          <a:lstStyle/>
          <a:p>
            <a:pPr algn="ctr"/>
            <a:r>
              <a:rPr lang="es-ES" sz="3600" b="1" dirty="0"/>
              <a:t>Aviso de derechos a los inquilinos</a:t>
            </a:r>
          </a:p>
        </p:txBody>
      </p:sp>
      <p:sp>
        <p:nvSpPr>
          <p:cNvPr id="4" name="Text Placeholder 3">
            <a:extLst>
              <a:ext uri="{FF2B5EF4-FFF2-40B4-BE49-F238E27FC236}">
                <a16:creationId xmlns:a16="http://schemas.microsoft.com/office/drawing/2014/main" id="{62BC50C1-911D-482E-B83B-1D5FA7858B4D}"/>
              </a:ext>
            </a:extLst>
          </p:cNvPr>
          <p:cNvSpPr>
            <a:spLocks noGrp="1"/>
          </p:cNvSpPr>
          <p:nvPr>
            <p:ph type="body" sz="half" idx="2"/>
          </p:nvPr>
        </p:nvSpPr>
        <p:spPr>
          <a:xfrm>
            <a:off x="1229095" y="2743200"/>
            <a:ext cx="5084979" cy="1371600"/>
          </a:xfrm>
        </p:spPr>
        <p:txBody>
          <a:bodyPr>
            <a:noAutofit/>
          </a:bodyPr>
          <a:lstStyle/>
          <a:p>
            <a:pPr marL="34290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Obligatorio de dar a todos los inquilinos que no pago renta durante el período de cobertura antes de dar notificación de 15-dias</a:t>
            </a:r>
          </a:p>
          <a:p>
            <a:pPr marL="34290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Si debían renta entre el 1 de marzo de 2020 y el 31 de agosto de 2020, el aviso debe haber sido entregado antes del 30 de septiembre de 2020.</a:t>
            </a:r>
          </a:p>
          <a:p>
            <a:pPr marL="34290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El Aviso incluye lenguaje muy específico</a:t>
            </a:r>
            <a:endParaRPr lang="en-US" sz="2000" dirty="0">
              <a:latin typeface="Times New Roman" panose="02020603050405020304" pitchFamily="18" charset="0"/>
              <a:cs typeface="Times New Roman" panose="02020603050405020304" pitchFamily="18" charset="0"/>
            </a:endParaRPr>
          </a:p>
        </p:txBody>
      </p:sp>
      <p:pic>
        <p:nvPicPr>
          <p:cNvPr id="8" name="Picture Placeholder 7">
            <a:extLst>
              <a:ext uri="{FF2B5EF4-FFF2-40B4-BE49-F238E27FC236}">
                <a16:creationId xmlns:a16="http://schemas.microsoft.com/office/drawing/2014/main" id="{6D1AC770-0202-47B2-98D0-539131748720}"/>
              </a:ext>
            </a:extLst>
          </p:cNvPr>
          <p:cNvPicPr>
            <a:picLocks noGrp="1" noChangeAspect="1"/>
          </p:cNvPicPr>
          <p:nvPr>
            <p:ph type="pic" idx="1"/>
          </p:nvPr>
        </p:nvPicPr>
        <p:blipFill>
          <a:blip r:embed="rId3"/>
          <a:srcRect l="7217" r="7217"/>
          <a:stretch>
            <a:fillRect/>
          </a:stretch>
        </p:blipFill>
        <p:spPr>
          <a:xfrm>
            <a:off x="7765091" y="1105929"/>
            <a:ext cx="3739049" cy="5341499"/>
          </a:xfrm>
        </p:spPr>
      </p:pic>
    </p:spTree>
    <p:extLst>
      <p:ext uri="{BB962C8B-B14F-4D97-AF65-F5344CB8AC3E}">
        <p14:creationId xmlns:p14="http://schemas.microsoft.com/office/powerpoint/2010/main" val="9236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A711-2D6A-48B3-9BCA-01CA9711D714}"/>
              </a:ext>
            </a:extLst>
          </p:cNvPr>
          <p:cNvSpPr>
            <a:spLocks noGrp="1"/>
          </p:cNvSpPr>
          <p:nvPr>
            <p:ph type="title"/>
          </p:nvPr>
        </p:nvSpPr>
        <p:spPr>
          <a:xfrm>
            <a:off x="1154954" y="838200"/>
            <a:ext cx="8825659" cy="1981200"/>
          </a:xfrm>
        </p:spPr>
        <p:txBody>
          <a:bodyPr/>
          <a:lstStyle/>
          <a:p>
            <a:pPr algn="ctr"/>
            <a:r>
              <a:rPr lang="es-ES" sz="3000" b="1" dirty="0"/>
              <a:t>Aviso de 15 días para pagar el alquiler o renunciar (período protegido)</a:t>
            </a:r>
            <a:br>
              <a:rPr lang="es-ES" sz="3000" b="1" dirty="0"/>
            </a:br>
            <a:endParaRPr lang="en-US" sz="3000" b="1" dirty="0"/>
          </a:p>
        </p:txBody>
      </p:sp>
      <p:sp>
        <p:nvSpPr>
          <p:cNvPr id="3" name="Text Placeholder 2">
            <a:extLst>
              <a:ext uri="{FF2B5EF4-FFF2-40B4-BE49-F238E27FC236}">
                <a16:creationId xmlns:a16="http://schemas.microsoft.com/office/drawing/2014/main" id="{CC309121-0817-48F4-814B-4AC622F88BC5}"/>
              </a:ext>
            </a:extLst>
          </p:cNvPr>
          <p:cNvSpPr>
            <a:spLocks noGrp="1"/>
          </p:cNvSpPr>
          <p:nvPr>
            <p:ph type="body" sz="half" idx="2"/>
          </p:nvPr>
        </p:nvSpPr>
        <p:spPr>
          <a:xfrm>
            <a:off x="1154954" y="2438400"/>
            <a:ext cx="8825659" cy="3581400"/>
          </a:xfrm>
        </p:spPr>
        <p:txBody>
          <a:bodyPr>
            <a:normAutofit fontScale="77500" lnSpcReduction="20000"/>
          </a:bodyPr>
          <a:lstStyle/>
          <a:p>
            <a:pPr marL="457200" indent="-457200">
              <a:buFont typeface="Arial" panose="020B0604020202020204" pitchFamily="34" charset="0"/>
              <a:buChar char="•"/>
            </a:pPr>
            <a:r>
              <a:rPr lang="es-ES" sz="3200" b="1" dirty="0"/>
              <a:t>15 días, excepto sábados, domingos y festivos judiciales.</a:t>
            </a:r>
          </a:p>
          <a:p>
            <a:pPr marL="457200" indent="-457200">
              <a:buFont typeface="Arial" panose="020B0604020202020204" pitchFamily="34" charset="0"/>
              <a:buChar char="•"/>
            </a:pPr>
            <a:r>
              <a:rPr lang="es-ES" sz="3200" b="1" dirty="0"/>
              <a:t>El Aviso debe indicar la renta que se debe y la fecha en que venció cada monto.</a:t>
            </a:r>
          </a:p>
          <a:p>
            <a:pPr marL="457200" indent="-457200">
              <a:buFont typeface="Arial" panose="020B0604020202020204" pitchFamily="34" charset="0"/>
              <a:buChar char="•"/>
            </a:pPr>
            <a:r>
              <a:rPr lang="es-ES" sz="3200" b="1" dirty="0"/>
              <a:t>El Aviso debe de avisarle al inquilino, en un lenguaje muy específico, que no puede ser desalojado por no cumplir con el aviso si el inquilino entrega una declaración firmada de problemas financieros relacionados con COVID-19 al propietario antes de que expire el aviso.</a:t>
            </a:r>
            <a:endParaRPr lang="en-US" sz="3000" b="1" dirty="0"/>
          </a:p>
        </p:txBody>
      </p:sp>
    </p:spTree>
    <p:extLst>
      <p:ext uri="{BB962C8B-B14F-4D97-AF65-F5344CB8AC3E}">
        <p14:creationId xmlns:p14="http://schemas.microsoft.com/office/powerpoint/2010/main" val="398376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A711-2D6A-48B3-9BCA-01CA9711D714}"/>
              </a:ext>
            </a:extLst>
          </p:cNvPr>
          <p:cNvSpPr>
            <a:spLocks noGrp="1"/>
          </p:cNvSpPr>
          <p:nvPr>
            <p:ph type="title"/>
          </p:nvPr>
        </p:nvSpPr>
        <p:spPr>
          <a:xfrm>
            <a:off x="1154954" y="838200"/>
            <a:ext cx="8825659" cy="1981200"/>
          </a:xfrm>
        </p:spPr>
        <p:txBody>
          <a:bodyPr/>
          <a:lstStyle/>
          <a:p>
            <a:pPr algn="ctr"/>
            <a:r>
              <a:rPr lang="es-ES" sz="3000" b="1" dirty="0"/>
              <a:t>Aviso de 15 días para pagar el alquiler o renunciar (período de tiempo de transición)</a:t>
            </a:r>
            <a:br>
              <a:rPr lang="es-ES" sz="3000" b="1" dirty="0"/>
            </a:br>
            <a:endParaRPr lang="en-US" sz="3000" b="1" dirty="0"/>
          </a:p>
        </p:txBody>
      </p:sp>
      <p:sp>
        <p:nvSpPr>
          <p:cNvPr id="3" name="Text Placeholder 2">
            <a:extLst>
              <a:ext uri="{FF2B5EF4-FFF2-40B4-BE49-F238E27FC236}">
                <a16:creationId xmlns:a16="http://schemas.microsoft.com/office/drawing/2014/main" id="{CC309121-0817-48F4-814B-4AC622F88BC5}"/>
              </a:ext>
            </a:extLst>
          </p:cNvPr>
          <p:cNvSpPr>
            <a:spLocks noGrp="1"/>
          </p:cNvSpPr>
          <p:nvPr>
            <p:ph type="body" sz="half" idx="2"/>
          </p:nvPr>
        </p:nvSpPr>
        <p:spPr>
          <a:xfrm>
            <a:off x="1154954" y="2438400"/>
            <a:ext cx="8825659" cy="3581400"/>
          </a:xfrm>
        </p:spPr>
        <p:txBody>
          <a:bodyPr>
            <a:normAutofit lnSpcReduction="10000"/>
          </a:bodyPr>
          <a:lstStyle/>
          <a:p>
            <a:pPr marL="457200" indent="-457200">
              <a:buFont typeface="Arial" panose="020B0604020202020204" pitchFamily="34" charset="0"/>
              <a:buChar char="•"/>
            </a:pPr>
            <a:r>
              <a:rPr lang="es-ES" sz="3200" dirty="0"/>
              <a:t>Aviso similar al período protegido (15 días, rentas vencidas, aviso de derechos)</a:t>
            </a:r>
          </a:p>
          <a:p>
            <a:pPr marL="457200" indent="-457200">
              <a:buFont typeface="Arial" panose="020B0604020202020204" pitchFamily="34" charset="0"/>
              <a:buChar char="•"/>
            </a:pPr>
            <a:r>
              <a:rPr lang="es-ES" sz="3200" dirty="0"/>
              <a:t>Nuevo lenguaje: el aviso también debe notificar al inquilino que debe pagar una cantidad de alquiler que sea igual al menos al 25% durante el período transitorio antes del 31 de enero de 2020.</a:t>
            </a:r>
            <a:endParaRPr lang="en-US" sz="3000" dirty="0"/>
          </a:p>
        </p:txBody>
      </p:sp>
    </p:spTree>
    <p:extLst>
      <p:ext uri="{BB962C8B-B14F-4D97-AF65-F5344CB8AC3E}">
        <p14:creationId xmlns:p14="http://schemas.microsoft.com/office/powerpoint/2010/main" val="222377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FD3-68A4-4308-B168-53780C886768}"/>
              </a:ext>
            </a:extLst>
          </p:cNvPr>
          <p:cNvSpPr>
            <a:spLocks noGrp="1"/>
          </p:cNvSpPr>
          <p:nvPr>
            <p:ph type="title"/>
          </p:nvPr>
        </p:nvSpPr>
        <p:spPr>
          <a:xfrm>
            <a:off x="1154954" y="838200"/>
            <a:ext cx="8825659" cy="1059873"/>
          </a:xfrm>
        </p:spPr>
        <p:txBody>
          <a:bodyPr/>
          <a:lstStyle/>
          <a:p>
            <a:pPr algn="ctr"/>
            <a:r>
              <a:rPr lang="es-ES" sz="4800" b="1" dirty="0"/>
              <a:t>Declaración en blanco</a:t>
            </a:r>
          </a:p>
        </p:txBody>
      </p:sp>
      <p:sp>
        <p:nvSpPr>
          <p:cNvPr id="3" name="Text Placeholder 2">
            <a:extLst>
              <a:ext uri="{FF2B5EF4-FFF2-40B4-BE49-F238E27FC236}">
                <a16:creationId xmlns:a16="http://schemas.microsoft.com/office/drawing/2014/main" id="{25817FEC-1B78-44BF-A4E9-3AA7AF7F9866}"/>
              </a:ext>
            </a:extLst>
          </p:cNvPr>
          <p:cNvSpPr>
            <a:spLocks noGrp="1"/>
          </p:cNvSpPr>
          <p:nvPr>
            <p:ph type="body" sz="half" idx="2"/>
          </p:nvPr>
        </p:nvSpPr>
        <p:spPr>
          <a:xfrm>
            <a:off x="1154954" y="2590800"/>
            <a:ext cx="8825659" cy="3429000"/>
          </a:xfrm>
        </p:spPr>
        <p:txBody>
          <a:bodyPr>
            <a:normAutofit/>
          </a:bodyPr>
          <a:lstStyle/>
          <a:p>
            <a:pPr marL="342900" indent="-342900">
              <a:buFont typeface="Wingdings" panose="05000000000000000000" pitchFamily="2" charset="2"/>
              <a:buChar char="Ø"/>
            </a:pPr>
            <a:r>
              <a:rPr lang="es-ES" sz="3000" dirty="0"/>
              <a:t>Todos los avisos anteriores también deben incluir una declaración en blanco</a:t>
            </a:r>
          </a:p>
          <a:p>
            <a:pPr marL="342900" indent="-342900">
              <a:buFont typeface="Wingdings" panose="05000000000000000000" pitchFamily="2" charset="2"/>
              <a:buChar char="Ø"/>
            </a:pPr>
            <a:endParaRPr lang="es-ES" sz="3000" dirty="0"/>
          </a:p>
          <a:p>
            <a:pPr marL="342900" indent="-342900">
              <a:buFont typeface="Wingdings" panose="05000000000000000000" pitchFamily="2" charset="2"/>
              <a:buChar char="Ø"/>
            </a:pPr>
            <a:r>
              <a:rPr lang="es-ES" sz="3000" dirty="0"/>
              <a:t>El lenguaje requiere que los inquilinos firmen bajo pena de perjurio que fueron afectados financieramente por COVID-19</a:t>
            </a:r>
            <a:endParaRPr lang="en-US" dirty="0"/>
          </a:p>
        </p:txBody>
      </p:sp>
    </p:spTree>
    <p:extLst>
      <p:ext uri="{BB962C8B-B14F-4D97-AF65-F5344CB8AC3E}">
        <p14:creationId xmlns:p14="http://schemas.microsoft.com/office/powerpoint/2010/main" val="330503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FD3-68A4-4308-B168-53780C886768}"/>
              </a:ext>
            </a:extLst>
          </p:cNvPr>
          <p:cNvSpPr>
            <a:spLocks noGrp="1"/>
          </p:cNvSpPr>
          <p:nvPr>
            <p:ph type="title"/>
          </p:nvPr>
        </p:nvSpPr>
        <p:spPr>
          <a:xfrm>
            <a:off x="1154954" y="838200"/>
            <a:ext cx="8825659" cy="1059873"/>
          </a:xfrm>
        </p:spPr>
        <p:txBody>
          <a:bodyPr/>
          <a:lstStyle/>
          <a:p>
            <a:pPr algn="ctr"/>
            <a:r>
              <a:rPr lang="es-ES" b="1" dirty="0"/>
              <a:t>¿Qué sucede con la renta adeudado durante el período protegido?</a:t>
            </a:r>
            <a:endParaRPr lang="en-US" b="1" dirty="0"/>
          </a:p>
        </p:txBody>
      </p:sp>
      <p:sp>
        <p:nvSpPr>
          <p:cNvPr id="3" name="Text Placeholder 2">
            <a:extLst>
              <a:ext uri="{FF2B5EF4-FFF2-40B4-BE49-F238E27FC236}">
                <a16:creationId xmlns:a16="http://schemas.microsoft.com/office/drawing/2014/main" id="{25817FEC-1B78-44BF-A4E9-3AA7AF7F9866}"/>
              </a:ext>
            </a:extLst>
          </p:cNvPr>
          <p:cNvSpPr>
            <a:spLocks noGrp="1"/>
          </p:cNvSpPr>
          <p:nvPr>
            <p:ph type="body" sz="half" idx="2"/>
          </p:nvPr>
        </p:nvSpPr>
        <p:spPr>
          <a:xfrm>
            <a:off x="1154954" y="3276600"/>
            <a:ext cx="8825659" cy="2743200"/>
          </a:xfrm>
        </p:spPr>
        <p:txBody>
          <a:bodyPr>
            <a:normAutofit fontScale="92500" lnSpcReduction="20000"/>
          </a:bodyPr>
          <a:lstStyle/>
          <a:p>
            <a:pPr marL="342900" indent="-342900">
              <a:buFont typeface="Wingdings" panose="05000000000000000000" pitchFamily="2" charset="2"/>
              <a:buChar char="Ø"/>
            </a:pPr>
            <a:r>
              <a:rPr lang="es-ES" sz="3000" dirty="0"/>
              <a:t>Si se devuelve la Declaración o la Declaración y 125% de la renta 1 de enero 2021, el propietario puede ir a la corte de reclamos menores comenzando 1 de marzo 2021;</a:t>
            </a:r>
          </a:p>
          <a:p>
            <a:pPr marL="342900" indent="-342900">
              <a:buFont typeface="Wingdings" panose="05000000000000000000" pitchFamily="2" charset="2"/>
              <a:buChar char="Ø"/>
            </a:pPr>
            <a:r>
              <a:rPr lang="es-ES" sz="3000" dirty="0"/>
              <a:t>Las jurisdicciones locales pueden tener ordenanzas para extender este período un año más.</a:t>
            </a:r>
            <a:endParaRPr lang="es-ES" dirty="0"/>
          </a:p>
          <a:p>
            <a:endParaRPr lang="en-US" dirty="0"/>
          </a:p>
        </p:txBody>
      </p:sp>
    </p:spTree>
    <p:extLst>
      <p:ext uri="{BB962C8B-B14F-4D97-AF65-F5344CB8AC3E}">
        <p14:creationId xmlns:p14="http://schemas.microsoft.com/office/powerpoint/2010/main" val="3177846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205</TotalTime>
  <Words>922</Words>
  <Application>Microsoft Office PowerPoint</Application>
  <PresentationFormat>Widescreen</PresentationFormat>
  <Paragraphs>62</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Roboto</vt:lpstr>
      <vt:lpstr>Times</vt:lpstr>
      <vt:lpstr>Times New Roman</vt:lpstr>
      <vt:lpstr>Wingdings</vt:lpstr>
      <vt:lpstr>Wingdings 3</vt:lpstr>
      <vt:lpstr>Ion</vt:lpstr>
      <vt:lpstr>PowerPoint Presentation</vt:lpstr>
      <vt:lpstr>Introducción</vt:lpstr>
      <vt:lpstr>Período cubierto</vt:lpstr>
      <vt:lpstr>  Avisos/Notificación</vt:lpstr>
      <vt:lpstr>Aviso de derechos a los inquilinos</vt:lpstr>
      <vt:lpstr>Aviso de 15 días para pagar el alquiler o renunciar (período protegido) </vt:lpstr>
      <vt:lpstr>Aviso de 15 días para pagar el alquiler o renunciar (período de tiempo de transición) </vt:lpstr>
      <vt:lpstr>Declaración en blanco</vt:lpstr>
      <vt:lpstr>¿Qué sucede con la renta adeudado durante el período protegido?</vt:lpstr>
      <vt:lpstr>Razones la corte puede desalojar antes del 1 de febrero de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AB1482 y Causa Justa</dc:title>
  <dc:creator>Michelle Roberson</dc:creator>
  <cp:lastModifiedBy>Michelle Roberson</cp:lastModifiedBy>
  <cp:revision>23</cp:revision>
  <dcterms:created xsi:type="dcterms:W3CDTF">2020-10-07T11:34:45Z</dcterms:created>
  <dcterms:modified xsi:type="dcterms:W3CDTF">2020-10-14T12:36:29Z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