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1"/>
  </p:notesMasterIdLst>
  <p:handoutMasterIdLst>
    <p:handoutMasterId r:id="rId32"/>
  </p:handoutMasterIdLst>
  <p:sldIdLst>
    <p:sldId id="256" r:id="rId2"/>
    <p:sldId id="897" r:id="rId3"/>
    <p:sldId id="1018" r:id="rId4"/>
    <p:sldId id="980" r:id="rId5"/>
    <p:sldId id="981" r:id="rId6"/>
    <p:sldId id="982" r:id="rId7"/>
    <p:sldId id="983" r:id="rId8"/>
    <p:sldId id="984" r:id="rId9"/>
    <p:sldId id="985" r:id="rId10"/>
    <p:sldId id="987" r:id="rId11"/>
    <p:sldId id="986" r:id="rId12"/>
    <p:sldId id="988" r:id="rId13"/>
    <p:sldId id="989" r:id="rId14"/>
    <p:sldId id="990" r:id="rId15"/>
    <p:sldId id="991" r:id="rId16"/>
    <p:sldId id="992" r:id="rId17"/>
    <p:sldId id="993" r:id="rId18"/>
    <p:sldId id="994" r:id="rId19"/>
    <p:sldId id="995" r:id="rId20"/>
    <p:sldId id="996" r:id="rId21"/>
    <p:sldId id="997" r:id="rId22"/>
    <p:sldId id="998" r:id="rId23"/>
    <p:sldId id="999" r:id="rId24"/>
    <p:sldId id="1000" r:id="rId25"/>
    <p:sldId id="1003" r:id="rId26"/>
    <p:sldId id="1001" r:id="rId27"/>
    <p:sldId id="939" r:id="rId28"/>
    <p:sldId id="979" r:id="rId29"/>
    <p:sldId id="1004" r:id="rId30"/>
  </p:sldIdLst>
  <p:sldSz cx="9144000" cy="5143500" type="screen16x9"/>
  <p:notesSz cx="6858000" cy="9144000"/>
  <p:defaultTextStyle>
    <a:defPPr>
      <a:defRPr lang="en-US"/>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showAnimation="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74747"/>
    <a:srgbClr val="353535"/>
    <a:srgbClr val="5D5D5D"/>
    <a:srgbClr val="003399"/>
    <a:srgbClr val="336699"/>
    <a:srgbClr val="008080"/>
    <a:srgbClr val="0099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p:cViewPr varScale="1">
        <p:scale>
          <a:sx n="148" d="100"/>
          <a:sy n="148" d="100"/>
        </p:scale>
        <p:origin x="-1032" y="-10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notesViewPr>
    <p:cSldViewPr>
      <p:cViewPr varScale="1">
        <p:scale>
          <a:sx n="79" d="100"/>
          <a:sy n="79" d="100"/>
        </p:scale>
        <p:origin x="-13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0" hangingPunct="0">
              <a:defRPr kumimoji="0" sz="120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kumimoji="0" sz="120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0" hangingPunct="0">
              <a:defRPr kumimoji="0" sz="120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0" hangingPunct="0">
              <a:defRPr kumimoji="0" sz="1200">
                <a:cs typeface="+mn-cs"/>
              </a:defRPr>
            </a:lvl1pPr>
          </a:lstStyle>
          <a:p>
            <a:pPr>
              <a:defRPr/>
            </a:pPr>
            <a:fld id="{E84A4747-80EA-E943-9C28-8F513D8C898C}" type="slidenum">
              <a:rPr lang="en-US"/>
              <a:pPr>
                <a:defRPr/>
              </a:pPr>
              <a:t>‹#›</a:t>
            </a:fld>
            <a:endParaRPr lang="en-US" dirty="0"/>
          </a:p>
        </p:txBody>
      </p:sp>
    </p:spTree>
    <p:extLst>
      <p:ext uri="{BB962C8B-B14F-4D97-AF65-F5344CB8AC3E}">
        <p14:creationId xmlns:p14="http://schemas.microsoft.com/office/powerpoint/2010/main" val="2396348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0" hangingPunct="0">
              <a:defRPr kumimoji="0" sz="1200">
                <a:cs typeface="+mn-cs"/>
              </a:defRPr>
            </a:lvl1pPr>
          </a:lstStyle>
          <a:p>
            <a:pPr>
              <a:defRPr/>
            </a:pPr>
            <a:endParaRPr lang="en-US" dirty="0"/>
          </a:p>
        </p:txBody>
      </p:sp>
      <p:sp>
        <p:nvSpPr>
          <p:cNvPr id="1536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kumimoji="0" sz="1200">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0" hangingPunct="0">
              <a:defRPr kumimoji="0" sz="1200">
                <a:cs typeface="+mn-cs"/>
              </a:defRPr>
            </a:lvl1pPr>
          </a:lstStyle>
          <a:p>
            <a:pPr>
              <a:defRPr/>
            </a:pPr>
            <a:endParaRPr lang="en-US" dirty="0"/>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0" hangingPunct="0">
              <a:defRPr kumimoji="0" sz="1200">
                <a:cs typeface="+mn-cs"/>
              </a:defRPr>
            </a:lvl1pPr>
          </a:lstStyle>
          <a:p>
            <a:pPr>
              <a:defRPr/>
            </a:pPr>
            <a:fld id="{8D6BE7A3-16E3-E743-976E-CA1D44428770}" type="slidenum">
              <a:rPr lang="en-US"/>
              <a:pPr>
                <a:defRPr/>
              </a:pPr>
              <a:t>‹#›</a:t>
            </a:fld>
            <a:endParaRPr lang="en-US" dirty="0"/>
          </a:p>
        </p:txBody>
      </p:sp>
    </p:spTree>
    <p:extLst>
      <p:ext uri="{BB962C8B-B14F-4D97-AF65-F5344CB8AC3E}">
        <p14:creationId xmlns:p14="http://schemas.microsoft.com/office/powerpoint/2010/main" val="4750082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8CF8399-4213-7D42-83AC-A3FFE8BEA8CD}" type="slidenum">
              <a:rPr lang="en-US"/>
              <a:pPr>
                <a:defRPr/>
              </a:pPr>
              <a:t>1</a:t>
            </a:fld>
            <a:endParaRPr lang="en-US"/>
          </a:p>
        </p:txBody>
      </p:sp>
      <p:sp>
        <p:nvSpPr>
          <p:cNvPr id="2662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43"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10</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11</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12</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13</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14</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15</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16</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17</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18</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19</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20</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21</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22</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23</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24</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25</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26</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2BDC0D5-C119-4541-9CBB-8A596A29ACDC}" type="slidenum">
              <a:rPr lang="en-US"/>
              <a:pPr>
                <a:defRPr/>
              </a:pPr>
              <a:t>27</a:t>
            </a:fld>
            <a:endParaRPr lang="en-US" dirty="0"/>
          </a:p>
        </p:txBody>
      </p:sp>
      <p:sp>
        <p:nvSpPr>
          <p:cNvPr id="7198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7198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2BDC0D5-C119-4541-9CBB-8A596A29ACDC}" type="slidenum">
              <a:rPr lang="en-US"/>
              <a:pPr>
                <a:defRPr/>
              </a:pPr>
              <a:t>28</a:t>
            </a:fld>
            <a:endParaRPr lang="en-US" dirty="0"/>
          </a:p>
        </p:txBody>
      </p:sp>
      <p:sp>
        <p:nvSpPr>
          <p:cNvPr id="7198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7198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6B814B3-3575-F246-BD27-BB3A7BECA10E}" type="slidenum">
              <a:rPr lang="en-US"/>
              <a:pPr>
                <a:defRPr/>
              </a:pPr>
              <a:t>29</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3</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4</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5</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6</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7</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8</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13C227-41D7-5140-B148-DE92942647E5}" type="slidenum">
              <a:rPr lang="en-US"/>
              <a:pPr>
                <a:defRPr/>
              </a:pPr>
              <a:t>9</a:t>
            </a:fld>
            <a:endParaRPr lang="en-US" dirty="0"/>
          </a:p>
        </p:txBody>
      </p:sp>
      <p:sp>
        <p:nvSpPr>
          <p:cNvPr id="43827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38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dirty="0"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51435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kumimoji="0" lang="en-US" dirty="0">
                <a:cs typeface="+mn-cs"/>
              </a:endParaRPr>
            </a:p>
          </p:txBody>
        </p:sp>
        <p:sp>
          <p:nvSpPr>
            <p:cNvPr id="6" name="Rectangle 4"/>
            <p:cNvSpPr>
              <a:spLocks noChangeArrowheads="1"/>
            </p:cNvSpPr>
            <p:nvPr/>
          </p:nvSpPr>
          <p:spPr bwMode="hidden">
            <a:xfrm>
              <a:off x="1081" y="1065"/>
              <a:ext cx="4679" cy="15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grpSp>
          <p:nvGrpSpPr>
            <p:cNvPr id="7" name="Group 5"/>
            <p:cNvGrpSpPr>
              <a:grpSpLocks/>
            </p:cNvGrpSpPr>
            <p:nvPr userDrawn="1"/>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9" name="Rectangle 7"/>
              <p:cNvSpPr>
                <a:spLocks noChangeArrowheads="1"/>
              </p:cNvSpPr>
              <p:nvPr/>
            </p:nvSpPr>
            <p:spPr bwMode="auto">
              <a:xfrm>
                <a:off x="1081" y="1065"/>
                <a:ext cx="362" cy="40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0" name="Rectangle 8"/>
              <p:cNvSpPr>
                <a:spLocks noChangeArrowheads="1"/>
              </p:cNvSpPr>
              <p:nvPr/>
            </p:nvSpPr>
            <p:spPr bwMode="auto">
              <a:xfrm>
                <a:off x="1437" y="672"/>
                <a:ext cx="369" cy="4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1" name="Rectangle 9"/>
              <p:cNvSpPr>
                <a:spLocks noChangeArrowheads="1"/>
              </p:cNvSpPr>
              <p:nvPr/>
            </p:nvSpPr>
            <p:spPr bwMode="auto">
              <a:xfrm>
                <a:off x="719" y="2257"/>
                <a:ext cx="368"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2" name="Rectangle 10"/>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3" name="Rectangle 11"/>
              <p:cNvSpPr>
                <a:spLocks noChangeArrowheads="1"/>
              </p:cNvSpPr>
              <p:nvPr/>
            </p:nvSpPr>
            <p:spPr bwMode="auto">
              <a:xfrm>
                <a:off x="719" y="1464"/>
                <a:ext cx="368" cy="39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4" name="Rectangle 12"/>
              <p:cNvSpPr>
                <a:spLocks noChangeArrowheads="1"/>
              </p:cNvSpPr>
              <p:nvPr/>
            </p:nvSpPr>
            <p:spPr bwMode="auto">
              <a:xfrm>
                <a:off x="0" y="1464"/>
                <a:ext cx="367" cy="3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5" name="Rectangle 13"/>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6" name="Rectangle 14"/>
              <p:cNvSpPr>
                <a:spLocks noChangeArrowheads="1"/>
              </p:cNvSpPr>
              <p:nvPr/>
            </p:nvSpPr>
            <p:spPr bwMode="auto">
              <a:xfrm>
                <a:off x="361" y="1857"/>
                <a:ext cx="363" cy="4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7" name="Rectangle 15"/>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grpSp>
      </p:grpSp>
      <p:sp>
        <p:nvSpPr>
          <p:cNvPr id="19475" name="Rectangle 19"/>
          <p:cNvSpPr>
            <a:spLocks noGrp="1" noChangeArrowheads="1"/>
          </p:cNvSpPr>
          <p:nvPr>
            <p:ph type="ctrTitle"/>
          </p:nvPr>
        </p:nvSpPr>
        <p:spPr>
          <a:xfrm>
            <a:off x="2971800" y="1371600"/>
            <a:ext cx="6019800" cy="1657350"/>
          </a:xfrm>
        </p:spPr>
        <p:txBody>
          <a:bodyPr/>
          <a:lstStyle>
            <a:lvl1pPr>
              <a:defRPr sz="4200">
                <a:solidFill>
                  <a:schemeClr val="tx2"/>
                </a:solidFill>
              </a:defRPr>
            </a:lvl1pPr>
          </a:lstStyle>
          <a:p>
            <a:pPr lvl="0"/>
            <a:r>
              <a:rPr lang="en-US" noProof="0" smtClean="0"/>
              <a:t>Click to edit Master title style</a:t>
            </a:r>
          </a:p>
        </p:txBody>
      </p:sp>
      <p:sp>
        <p:nvSpPr>
          <p:cNvPr id="19476" name="Rectangle 20"/>
          <p:cNvSpPr>
            <a:spLocks noGrp="1" noChangeArrowheads="1"/>
          </p:cNvSpPr>
          <p:nvPr>
            <p:ph type="subTitle" idx="1"/>
          </p:nvPr>
        </p:nvSpPr>
        <p:spPr>
          <a:xfrm>
            <a:off x="2971800" y="3200400"/>
            <a:ext cx="6019800" cy="1314450"/>
          </a:xfrm>
        </p:spPr>
        <p:txBody>
          <a:bodyPr/>
          <a:lstStyle>
            <a:lvl1pPr marL="0" indent="0">
              <a:buFont typeface="Wingdings" charset="0"/>
              <a:buNone/>
              <a:defRPr sz="3200"/>
            </a:lvl1pPr>
          </a:lstStyle>
          <a:p>
            <a:pPr lvl="0"/>
            <a:r>
              <a:rPr lang="en-US" noProof="0" smtClean="0"/>
              <a:t>Click to edit Master subtitle style</a:t>
            </a:r>
          </a:p>
        </p:txBody>
      </p:sp>
      <p:sp>
        <p:nvSpPr>
          <p:cNvPr id="18" name="Rectangle 16"/>
          <p:cNvSpPr>
            <a:spLocks noGrp="1" noChangeArrowheads="1"/>
          </p:cNvSpPr>
          <p:nvPr>
            <p:ph type="dt" sz="half" idx="10"/>
          </p:nvPr>
        </p:nvSpPr>
        <p:spPr>
          <a:xfrm>
            <a:off x="457200" y="4686300"/>
            <a:ext cx="2133600" cy="342900"/>
          </a:xfrm>
        </p:spPr>
        <p:txBody>
          <a:bodyPr/>
          <a:lstStyle>
            <a:lvl1pPr>
              <a:defRPr/>
            </a:lvl1pPr>
          </a:lstStyle>
          <a:p>
            <a:pPr>
              <a:defRPr/>
            </a:pPr>
            <a:fld id="{C93E38D8-904A-774B-B3E4-9DB25E3C2ADD}" type="datetime1">
              <a:rPr lang="en-US"/>
              <a:pPr>
                <a:defRPr/>
              </a:pPr>
              <a:t>8/9/18</a:t>
            </a:fld>
            <a:endParaRPr lang="en-US" dirty="0"/>
          </a:p>
        </p:txBody>
      </p:sp>
      <p:sp>
        <p:nvSpPr>
          <p:cNvPr id="19" name="Rectangle 17"/>
          <p:cNvSpPr>
            <a:spLocks noGrp="1" noChangeArrowheads="1"/>
          </p:cNvSpPr>
          <p:nvPr>
            <p:ph type="ftr" sz="quarter" idx="11"/>
          </p:nvPr>
        </p:nvSpPr>
        <p:spPr/>
        <p:txBody>
          <a:bodyPr/>
          <a:lstStyle>
            <a:lvl1pPr>
              <a:defRPr/>
            </a:lvl1pPr>
          </a:lstStyle>
          <a:p>
            <a:pPr>
              <a:defRPr/>
            </a:pPr>
            <a:endParaRPr lang="en-US" dirty="0"/>
          </a:p>
        </p:txBody>
      </p:sp>
      <p:sp>
        <p:nvSpPr>
          <p:cNvPr id="20" name="Rectangle 18"/>
          <p:cNvSpPr>
            <a:spLocks noGrp="1" noChangeArrowheads="1"/>
          </p:cNvSpPr>
          <p:nvPr>
            <p:ph type="sldNum" sz="quarter" idx="12"/>
          </p:nvPr>
        </p:nvSpPr>
        <p:spPr/>
        <p:txBody>
          <a:bodyPr/>
          <a:lstStyle>
            <a:lvl1pPr>
              <a:defRPr/>
            </a:lvl1pPr>
          </a:lstStyle>
          <a:p>
            <a:pPr>
              <a:defRPr/>
            </a:pPr>
            <a:fld id="{21C7BFD5-0BEE-C048-8E77-39E0CC4BE533}" type="slidenum">
              <a:rPr lang="en-US"/>
              <a:pPr>
                <a:defRPr/>
              </a:pPr>
              <a:t>‹#›</a:t>
            </a:fld>
            <a:endParaRPr lang="en-US" dirty="0"/>
          </a:p>
        </p:txBody>
      </p:sp>
    </p:spTree>
    <p:extLst>
      <p:ext uri="{BB962C8B-B14F-4D97-AF65-F5344CB8AC3E}">
        <p14:creationId xmlns:p14="http://schemas.microsoft.com/office/powerpoint/2010/main" val="1349755073"/>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06BB5B88-490B-6D4D-88AC-A95B30777A91}"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179A99AC-0CF5-264D-9FBB-5E1A4F469542}" type="datetime1">
              <a:rPr lang="en-US"/>
              <a:pPr>
                <a:defRPr/>
              </a:pPr>
              <a:t>8/9/18</a:t>
            </a:fld>
            <a:endParaRPr lang="en-US" dirty="0"/>
          </a:p>
        </p:txBody>
      </p:sp>
    </p:spTree>
    <p:extLst>
      <p:ext uri="{BB962C8B-B14F-4D97-AF65-F5344CB8AC3E}">
        <p14:creationId xmlns:p14="http://schemas.microsoft.com/office/powerpoint/2010/main" val="3414458836"/>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71500"/>
            <a:ext cx="2057400" cy="3829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71500"/>
            <a:ext cx="6019800" cy="3829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46157ED6-5542-B341-A14A-D05DD4BF6169}"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D71C8149-887A-8B45-8990-CEA28AFD0FE9}" type="datetime1">
              <a:rPr lang="en-US"/>
              <a:pPr>
                <a:defRPr/>
              </a:pPr>
              <a:t>8/9/18</a:t>
            </a:fld>
            <a:endParaRPr lang="en-US" dirty="0"/>
          </a:p>
        </p:txBody>
      </p:sp>
    </p:spTree>
    <p:extLst>
      <p:ext uri="{BB962C8B-B14F-4D97-AF65-F5344CB8AC3E}">
        <p14:creationId xmlns:p14="http://schemas.microsoft.com/office/powerpoint/2010/main" val="1160385884"/>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212EE57A-6C34-CC4C-90FA-5420094B23D7}"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4ECA1E03-6D2F-4946-99BD-884D01FE62C9}" type="datetime1">
              <a:rPr lang="en-US"/>
              <a:pPr>
                <a:defRPr/>
              </a:pPr>
              <a:t>8/9/18</a:t>
            </a:fld>
            <a:endParaRPr lang="en-US" dirty="0"/>
          </a:p>
        </p:txBody>
      </p:sp>
    </p:spTree>
    <p:extLst>
      <p:ext uri="{BB962C8B-B14F-4D97-AF65-F5344CB8AC3E}">
        <p14:creationId xmlns:p14="http://schemas.microsoft.com/office/powerpoint/2010/main" val="2948288513"/>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DE6ADA92-AA61-5D41-9F59-25648EE58BD1}"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7CFB0EC3-07DC-9640-964E-B11EC3F169EB}" type="datetime1">
              <a:rPr lang="en-US"/>
              <a:pPr>
                <a:defRPr/>
              </a:pPr>
              <a:t>8/9/18</a:t>
            </a:fld>
            <a:endParaRPr lang="en-US" dirty="0"/>
          </a:p>
        </p:txBody>
      </p:sp>
    </p:spTree>
    <p:extLst>
      <p:ext uri="{BB962C8B-B14F-4D97-AF65-F5344CB8AC3E}">
        <p14:creationId xmlns:p14="http://schemas.microsoft.com/office/powerpoint/2010/main" val="3433769635"/>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64A0CAF5-063B-1D4B-8E1D-47335A1B9E77}"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032427FC-1757-7B42-8CAC-ADA166DE587F}" type="datetime1">
              <a:rPr lang="en-US"/>
              <a:pPr>
                <a:defRPr/>
              </a:pPr>
              <a:t>8/9/18</a:t>
            </a:fld>
            <a:endParaRPr lang="en-US" dirty="0"/>
          </a:p>
        </p:txBody>
      </p:sp>
    </p:spTree>
    <p:extLst>
      <p:ext uri="{BB962C8B-B14F-4D97-AF65-F5344CB8AC3E}">
        <p14:creationId xmlns:p14="http://schemas.microsoft.com/office/powerpoint/2010/main" val="217283182"/>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26C7F9F0-F1FF-3C4A-A17C-5377465A3C83}" type="slidenum">
              <a:rPr lang="en-US"/>
              <a:pPr>
                <a:defRPr/>
              </a:pPr>
              <a:t>‹#›</a:t>
            </a:fld>
            <a:endParaRPr lang="en-US" dirty="0"/>
          </a:p>
        </p:txBody>
      </p:sp>
      <p:sp>
        <p:nvSpPr>
          <p:cNvPr id="9" name="Rectangle 16"/>
          <p:cNvSpPr>
            <a:spLocks noGrp="1" noChangeArrowheads="1"/>
          </p:cNvSpPr>
          <p:nvPr>
            <p:ph type="dt" sz="half" idx="12"/>
          </p:nvPr>
        </p:nvSpPr>
        <p:spPr>
          <a:ln/>
        </p:spPr>
        <p:txBody>
          <a:bodyPr/>
          <a:lstStyle>
            <a:lvl1pPr>
              <a:defRPr/>
            </a:lvl1pPr>
          </a:lstStyle>
          <a:p>
            <a:pPr>
              <a:defRPr/>
            </a:pPr>
            <a:fld id="{DC514C5E-CD91-D541-80BD-606AAC6674AD}" type="datetime1">
              <a:rPr lang="en-US"/>
              <a:pPr>
                <a:defRPr/>
              </a:pPr>
              <a:t>8/9/18</a:t>
            </a:fld>
            <a:endParaRPr lang="en-US" dirty="0"/>
          </a:p>
        </p:txBody>
      </p:sp>
    </p:spTree>
    <p:extLst>
      <p:ext uri="{BB962C8B-B14F-4D97-AF65-F5344CB8AC3E}">
        <p14:creationId xmlns:p14="http://schemas.microsoft.com/office/powerpoint/2010/main" val="818548019"/>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DEB8139C-5455-3348-AF4A-DD2946D4367C}" type="slidenum">
              <a:rPr lang="en-US"/>
              <a:pPr>
                <a:defRPr/>
              </a:pPr>
              <a:t>‹#›</a:t>
            </a:fld>
            <a:endParaRPr lang="en-US" dirty="0"/>
          </a:p>
        </p:txBody>
      </p:sp>
      <p:sp>
        <p:nvSpPr>
          <p:cNvPr id="5" name="Rectangle 16"/>
          <p:cNvSpPr>
            <a:spLocks noGrp="1" noChangeArrowheads="1"/>
          </p:cNvSpPr>
          <p:nvPr>
            <p:ph type="dt" sz="half" idx="12"/>
          </p:nvPr>
        </p:nvSpPr>
        <p:spPr>
          <a:ln/>
        </p:spPr>
        <p:txBody>
          <a:bodyPr/>
          <a:lstStyle>
            <a:lvl1pPr>
              <a:defRPr/>
            </a:lvl1pPr>
          </a:lstStyle>
          <a:p>
            <a:pPr>
              <a:defRPr/>
            </a:pPr>
            <a:fld id="{ED365EDA-F970-9A4C-ADD9-8C85F02D44B2}" type="datetime1">
              <a:rPr lang="en-US"/>
              <a:pPr>
                <a:defRPr/>
              </a:pPr>
              <a:t>8/9/18</a:t>
            </a:fld>
            <a:endParaRPr lang="en-US" dirty="0"/>
          </a:p>
        </p:txBody>
      </p:sp>
    </p:spTree>
    <p:extLst>
      <p:ext uri="{BB962C8B-B14F-4D97-AF65-F5344CB8AC3E}">
        <p14:creationId xmlns:p14="http://schemas.microsoft.com/office/powerpoint/2010/main" val="1132268737"/>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3"/>
          <p:cNvSpPr>
            <a:spLocks noGrp="1" noChangeArrowheads="1"/>
          </p:cNvSpPr>
          <p:nvPr>
            <p:ph type="sldNum" sz="quarter" idx="11"/>
          </p:nvPr>
        </p:nvSpPr>
        <p:spPr>
          <a:ln/>
        </p:spPr>
        <p:txBody>
          <a:bodyPr/>
          <a:lstStyle>
            <a:lvl1pPr>
              <a:defRPr/>
            </a:lvl1pPr>
          </a:lstStyle>
          <a:p>
            <a:pPr>
              <a:defRPr/>
            </a:pPr>
            <a:fld id="{5697F900-4ED5-3243-8281-50A6BDE77704}" type="slidenum">
              <a:rPr lang="en-US"/>
              <a:pPr>
                <a:defRPr/>
              </a:pPr>
              <a:t>‹#›</a:t>
            </a:fld>
            <a:endParaRPr lang="en-US" dirty="0"/>
          </a:p>
        </p:txBody>
      </p:sp>
      <p:sp>
        <p:nvSpPr>
          <p:cNvPr id="4" name="Rectangle 16"/>
          <p:cNvSpPr>
            <a:spLocks noGrp="1" noChangeArrowheads="1"/>
          </p:cNvSpPr>
          <p:nvPr>
            <p:ph type="dt" sz="half" idx="12"/>
          </p:nvPr>
        </p:nvSpPr>
        <p:spPr>
          <a:ln/>
        </p:spPr>
        <p:txBody>
          <a:bodyPr/>
          <a:lstStyle>
            <a:lvl1pPr>
              <a:defRPr/>
            </a:lvl1pPr>
          </a:lstStyle>
          <a:p>
            <a:pPr>
              <a:defRPr/>
            </a:pPr>
            <a:fld id="{389ECC5A-471F-F54F-B67C-9B280CEFE4CC}" type="datetime1">
              <a:rPr lang="en-US"/>
              <a:pPr>
                <a:defRPr/>
              </a:pPr>
              <a:t>8/9/18</a:t>
            </a:fld>
            <a:endParaRPr lang="en-US" dirty="0"/>
          </a:p>
        </p:txBody>
      </p:sp>
    </p:spTree>
    <p:extLst>
      <p:ext uri="{BB962C8B-B14F-4D97-AF65-F5344CB8AC3E}">
        <p14:creationId xmlns:p14="http://schemas.microsoft.com/office/powerpoint/2010/main" val="662461410"/>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31001D85-3A64-8A45-9B2A-6D923EC8342B}"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085B4A3E-3886-084A-AA8E-8A93B812B143}" type="datetime1">
              <a:rPr lang="en-US"/>
              <a:pPr>
                <a:defRPr/>
              </a:pPr>
              <a:t>8/9/18</a:t>
            </a:fld>
            <a:endParaRPr lang="en-US" dirty="0"/>
          </a:p>
        </p:txBody>
      </p:sp>
    </p:spTree>
    <p:extLst>
      <p:ext uri="{BB962C8B-B14F-4D97-AF65-F5344CB8AC3E}">
        <p14:creationId xmlns:p14="http://schemas.microsoft.com/office/powerpoint/2010/main" val="268779007"/>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8BC642C9-ACE6-E142-A14F-3EE656A07E86}"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68DD4FC0-3FC0-C741-AAC5-E296EE549CC5}" type="datetime1">
              <a:rPr lang="en-US"/>
              <a:pPr>
                <a:defRPr/>
              </a:pPr>
              <a:t>8/9/18</a:t>
            </a:fld>
            <a:endParaRPr lang="en-US" dirty="0"/>
          </a:p>
        </p:txBody>
      </p:sp>
    </p:spTree>
    <p:extLst>
      <p:ext uri="{BB962C8B-B14F-4D97-AF65-F5344CB8AC3E}">
        <p14:creationId xmlns:p14="http://schemas.microsoft.com/office/powerpoint/2010/main" val="2452782518"/>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ftr" sz="quarter" idx="3"/>
          </p:nvPr>
        </p:nvSpPr>
        <p:spPr bwMode="auto">
          <a:xfrm>
            <a:off x="3124200" y="4686300"/>
            <a:ext cx="2895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ctr">
              <a:defRPr kumimoji="0" sz="1200">
                <a:latin typeface="Arial" charset="0"/>
                <a:cs typeface="+mn-cs"/>
              </a:defRPr>
            </a:lvl1pPr>
          </a:lstStyle>
          <a:p>
            <a:pPr>
              <a:defRPr/>
            </a:pPr>
            <a:endParaRPr lang="en-US" dirty="0"/>
          </a:p>
        </p:txBody>
      </p:sp>
      <p:sp>
        <p:nvSpPr>
          <p:cNvPr id="18435" name="Rectangle 3"/>
          <p:cNvSpPr>
            <a:spLocks noGrp="1" noChangeArrowheads="1"/>
          </p:cNvSpPr>
          <p:nvPr>
            <p:ph type="sldNum" sz="quarter" idx="4"/>
          </p:nvPr>
        </p:nvSpPr>
        <p:spPr bwMode="auto">
          <a:xfrm>
            <a:off x="6553200" y="4686300"/>
            <a:ext cx="2133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kumimoji="0" sz="1200">
                <a:latin typeface="+mj-lt"/>
                <a:cs typeface="+mn-cs"/>
              </a:defRPr>
            </a:lvl1pPr>
          </a:lstStyle>
          <a:p>
            <a:pPr>
              <a:defRPr/>
            </a:pPr>
            <a:fld id="{0B5B8A55-CBA5-A641-B861-38C3EB1C2244}" type="slidenum">
              <a:rPr lang="en-US"/>
              <a:pPr>
                <a:defRPr/>
              </a:pPr>
              <a:t>‹#›</a:t>
            </a:fld>
            <a:endParaRPr lang="en-US" dirty="0"/>
          </a:p>
        </p:txBody>
      </p:sp>
      <p:grpSp>
        <p:nvGrpSpPr>
          <p:cNvPr id="1028" name="Group 4"/>
          <p:cNvGrpSpPr>
            <a:grpSpLocks/>
          </p:cNvGrpSpPr>
          <p:nvPr/>
        </p:nvGrpSpPr>
        <p:grpSpPr bwMode="auto">
          <a:xfrm>
            <a:off x="0" y="0"/>
            <a:ext cx="9144000" cy="409575"/>
            <a:chOff x="0" y="0"/>
            <a:chExt cx="5760" cy="344"/>
          </a:xfrm>
        </p:grpSpPr>
        <p:sp>
          <p:nvSpPr>
            <p:cNvPr id="1843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kumimoji="0" lang="en-US" dirty="0">
                <a:cs typeface="+mn-cs"/>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034" name="Rectangle 7"/>
            <p:cNvSpPr>
              <a:spLocks noChangeArrowheads="1"/>
            </p:cNvSpPr>
            <p:nvPr/>
          </p:nvSpPr>
          <p:spPr bwMode="auto">
            <a:xfrm>
              <a:off x="258" y="85"/>
              <a:ext cx="87" cy="8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hlink"/>
                </a:solidFill>
                <a:latin typeface="Arial" charset="0"/>
              </a:endParaRPr>
            </a:p>
          </p:txBody>
        </p:sp>
        <p:sp>
          <p:nvSpPr>
            <p:cNvPr id="1035" name="Rectangle 8"/>
            <p:cNvSpPr>
              <a:spLocks noChangeArrowheads="1"/>
            </p:cNvSpPr>
            <p:nvPr/>
          </p:nvSpPr>
          <p:spPr bwMode="auto">
            <a:xfrm>
              <a:off x="345" y="0"/>
              <a:ext cx="88"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hlink"/>
                </a:solidFill>
                <a:latin typeface="Arial" charset="0"/>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accent2"/>
                </a:solidFill>
                <a:latin typeface="Arial" charset="0"/>
              </a:endParaRPr>
            </a:p>
          </p:txBody>
        </p:sp>
        <p:sp>
          <p:nvSpPr>
            <p:cNvPr id="1037" name="Rectangle 10"/>
            <p:cNvSpPr>
              <a:spLocks noChangeArrowheads="1"/>
            </p:cNvSpPr>
            <p:nvPr/>
          </p:nvSpPr>
          <p:spPr bwMode="auto">
            <a:xfrm>
              <a:off x="173" y="173"/>
              <a:ext cx="86"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hlink"/>
                </a:solidFill>
                <a:latin typeface="Arial" charset="0"/>
              </a:endParaRPr>
            </a:p>
          </p:txBody>
        </p:sp>
        <p:sp>
          <p:nvSpPr>
            <p:cNvPr id="1038" name="Rectangle 11"/>
            <p:cNvSpPr>
              <a:spLocks noChangeArrowheads="1"/>
            </p:cNvSpPr>
            <p:nvPr/>
          </p:nvSpPr>
          <p:spPr bwMode="auto">
            <a:xfrm>
              <a:off x="83" y="86"/>
              <a:ext cx="89" cy="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dirty="0"/>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accent2"/>
                </a:solidFill>
                <a:latin typeface="Arial" charset="0"/>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US" sz="1800" dirty="0">
                <a:solidFill>
                  <a:schemeClr val="accent2"/>
                </a:solidFill>
                <a:latin typeface="Arial" charset="0"/>
              </a:endParaRPr>
            </a:p>
          </p:txBody>
        </p:sp>
      </p:grpSp>
      <p:sp>
        <p:nvSpPr>
          <p:cNvPr id="18446" name="Rectangle 14"/>
          <p:cNvSpPr>
            <a:spLocks noGrp="1" noChangeArrowheads="1"/>
          </p:cNvSpPr>
          <p:nvPr>
            <p:ph type="title"/>
          </p:nvPr>
        </p:nvSpPr>
        <p:spPr bwMode="auto">
          <a:xfrm>
            <a:off x="457200" y="571500"/>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447" name="Rectangle 15"/>
          <p:cNvSpPr>
            <a:spLocks noGrp="1" noChangeArrowheads="1"/>
          </p:cNvSpPr>
          <p:nvPr>
            <p:ph type="body" idx="1"/>
          </p:nvPr>
        </p:nvSpPr>
        <p:spPr bwMode="auto">
          <a:xfrm>
            <a:off x="457200" y="1485900"/>
            <a:ext cx="8229600" cy="291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448" name="Rectangle 16"/>
          <p:cNvSpPr>
            <a:spLocks noGrp="1" noChangeArrowheads="1"/>
          </p:cNvSpPr>
          <p:nvPr>
            <p:ph type="dt" sz="half" idx="2"/>
          </p:nvPr>
        </p:nvSpPr>
        <p:spPr bwMode="auto">
          <a:xfrm>
            <a:off x="457200" y="4684713"/>
            <a:ext cx="2133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kumimoji="0" sz="1200">
                <a:latin typeface="Arial" charset="0"/>
                <a:cs typeface="+mn-cs"/>
              </a:defRPr>
            </a:lvl1pPr>
          </a:lstStyle>
          <a:p>
            <a:pPr>
              <a:defRPr/>
            </a:pPr>
            <a:fld id="{2DF3726A-B563-FB40-A01C-A787538A10E4}" type="datetime1">
              <a:rPr lang="en-US"/>
              <a:pPr>
                <a:defRPr/>
              </a:pPr>
              <a:t>8/9/18</a:t>
            </a:fld>
            <a:endParaRPr lang="en-US" dirty="0"/>
          </a:p>
        </p:txBody>
      </p:sp>
    </p:spTree>
  </p:cSld>
  <p:clrMap bg1="lt1" tx1="dk1" bg2="lt2" tx2="dk2" accent1="accent1" accent2="accent2" accent3="accent3" accent4="accent4" accent5="accent5" accent6="accent6" hlink="hlink" folHlink="folHlink"/>
  <p:sldLayoutIdLst>
    <p:sldLayoutId id="2147484105"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Lst>
  <p:transition xmlns:p14="http://schemas.microsoft.com/office/powerpoint/2010/main"/>
  <p:hf hdr="0" ftr="0"/>
  <p:txStyles>
    <p:titleStyle>
      <a:lvl1pPr algn="l" rtl="0" eaLnBrk="0" fontAlgn="base" hangingPunct="0">
        <a:spcBef>
          <a:spcPct val="0"/>
        </a:spcBef>
        <a:spcAft>
          <a:spcPct val="0"/>
        </a:spcAft>
        <a:defRPr sz="3600">
          <a:solidFill>
            <a:schemeClr val="tx1"/>
          </a:solidFill>
          <a:latin typeface="+mj-lt"/>
          <a:ea typeface="+mj-ea"/>
          <a:cs typeface="ＭＳ Ｐゴシック" charset="0"/>
        </a:defRPr>
      </a:lvl1pPr>
      <a:lvl2pPr algn="l" rtl="0" eaLnBrk="0" fontAlgn="base" hangingPunct="0">
        <a:spcBef>
          <a:spcPct val="0"/>
        </a:spcBef>
        <a:spcAft>
          <a:spcPct val="0"/>
        </a:spcAft>
        <a:defRPr sz="3600">
          <a:solidFill>
            <a:schemeClr val="tx1"/>
          </a:solidFill>
          <a:latin typeface="Arial Black" charset="0"/>
          <a:ea typeface="ＭＳ Ｐゴシック" charset="0"/>
          <a:cs typeface="ＭＳ Ｐゴシック" charset="0"/>
        </a:defRPr>
      </a:lvl2pPr>
      <a:lvl3pPr algn="l" rtl="0" eaLnBrk="0" fontAlgn="base" hangingPunct="0">
        <a:spcBef>
          <a:spcPct val="0"/>
        </a:spcBef>
        <a:spcAft>
          <a:spcPct val="0"/>
        </a:spcAft>
        <a:defRPr sz="3600">
          <a:solidFill>
            <a:schemeClr val="tx1"/>
          </a:solidFill>
          <a:latin typeface="Arial Black" charset="0"/>
          <a:ea typeface="ＭＳ Ｐゴシック" charset="0"/>
          <a:cs typeface="ＭＳ Ｐゴシック" charset="0"/>
        </a:defRPr>
      </a:lvl3pPr>
      <a:lvl4pPr algn="l" rtl="0" eaLnBrk="0" fontAlgn="base" hangingPunct="0">
        <a:spcBef>
          <a:spcPct val="0"/>
        </a:spcBef>
        <a:spcAft>
          <a:spcPct val="0"/>
        </a:spcAft>
        <a:defRPr sz="3600">
          <a:solidFill>
            <a:schemeClr val="tx1"/>
          </a:solidFill>
          <a:latin typeface="Arial Black" charset="0"/>
          <a:ea typeface="ＭＳ Ｐゴシック" charset="0"/>
          <a:cs typeface="ＭＳ Ｐゴシック" charset="0"/>
        </a:defRPr>
      </a:lvl4pPr>
      <a:lvl5pPr algn="l" rtl="0" eaLnBrk="0" fontAlgn="base" hangingPunct="0">
        <a:spcBef>
          <a:spcPct val="0"/>
        </a:spcBef>
        <a:spcAft>
          <a:spcPct val="0"/>
        </a:spcAft>
        <a:defRPr sz="3600">
          <a:solidFill>
            <a:schemeClr val="tx1"/>
          </a:solidFill>
          <a:latin typeface="Arial Black" charset="0"/>
          <a:ea typeface="ＭＳ Ｐゴシック" charset="0"/>
          <a:cs typeface="ＭＳ Ｐゴシック" charset="0"/>
        </a:defRPr>
      </a:lvl5pPr>
      <a:lvl6pPr marL="457200" algn="l" rtl="0" fontAlgn="base">
        <a:spcBef>
          <a:spcPct val="0"/>
        </a:spcBef>
        <a:spcAft>
          <a:spcPct val="0"/>
        </a:spcAft>
        <a:defRPr sz="3600">
          <a:solidFill>
            <a:schemeClr val="tx1"/>
          </a:solidFill>
          <a:latin typeface="Arial Black" charset="0"/>
          <a:ea typeface="ＭＳ Ｐゴシック" charset="0"/>
        </a:defRPr>
      </a:lvl6pPr>
      <a:lvl7pPr marL="914400" algn="l" rtl="0" fontAlgn="base">
        <a:spcBef>
          <a:spcPct val="0"/>
        </a:spcBef>
        <a:spcAft>
          <a:spcPct val="0"/>
        </a:spcAft>
        <a:defRPr sz="3600">
          <a:solidFill>
            <a:schemeClr val="tx1"/>
          </a:solidFill>
          <a:latin typeface="Arial Black" charset="0"/>
          <a:ea typeface="ＭＳ Ｐゴシック" charset="0"/>
        </a:defRPr>
      </a:lvl7pPr>
      <a:lvl8pPr marL="1371600" algn="l" rtl="0" fontAlgn="base">
        <a:spcBef>
          <a:spcPct val="0"/>
        </a:spcBef>
        <a:spcAft>
          <a:spcPct val="0"/>
        </a:spcAft>
        <a:defRPr sz="3600">
          <a:solidFill>
            <a:schemeClr val="tx1"/>
          </a:solidFill>
          <a:latin typeface="Arial Black" charset="0"/>
          <a:ea typeface="ＭＳ Ｐゴシック" charset="0"/>
        </a:defRPr>
      </a:lvl8pPr>
      <a:lvl9pPr marL="1828800" algn="l" rtl="0" fontAlgn="base">
        <a:spcBef>
          <a:spcPct val="0"/>
        </a:spcBef>
        <a:spcAft>
          <a:spcPct val="0"/>
        </a:spcAft>
        <a:defRPr sz="3600">
          <a:solidFill>
            <a:schemeClr val="tx1"/>
          </a:solidFill>
          <a:latin typeface="Arial Black" charset="0"/>
          <a:ea typeface="ＭＳ Ｐゴシック" charset="0"/>
        </a:defRPr>
      </a:lvl9pPr>
    </p:titleStyle>
    <p:bodyStyle>
      <a:lvl1pPr marL="342900" indent="-342900" algn="l" rtl="0" eaLnBrk="0" fontAlgn="base" hangingPunct="0">
        <a:spcBef>
          <a:spcPct val="20000"/>
        </a:spcBef>
        <a:spcAft>
          <a:spcPct val="0"/>
        </a:spcAft>
        <a:buClr>
          <a:schemeClr val="accent1"/>
        </a:buClr>
        <a:buSzPct val="75000"/>
        <a:buFont typeface="Wingdings" charset="0"/>
        <a:buChar char="n"/>
        <a:defRPr sz="30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accent2"/>
        </a:buClr>
        <a:buSzPct val="80000"/>
        <a:buFont typeface="Wingdings" charset="0"/>
        <a:buChar char="¨"/>
        <a:defRPr sz="2000">
          <a:solidFill>
            <a:schemeClr val="tx1"/>
          </a:solidFill>
          <a:latin typeface="+mj-lt"/>
          <a:ea typeface="+mn-ea"/>
        </a:defRPr>
      </a:lvl2pPr>
      <a:lvl3pPr marL="1143000" indent="-2286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charset="0"/>
        <a:buChar char="¨"/>
        <a:defRPr>
          <a:solidFill>
            <a:schemeClr val="tx1"/>
          </a:solidFill>
          <a:latin typeface="+mj-lt"/>
          <a:ea typeface="+mn-ea"/>
        </a:defRPr>
      </a:lvl4pPr>
      <a:lvl5pPr marL="2057400" indent="-228600" algn="l" rtl="0" eaLnBrk="0" fontAlgn="base" hangingPunct="0">
        <a:spcBef>
          <a:spcPct val="20000"/>
        </a:spcBef>
        <a:spcAft>
          <a:spcPct val="0"/>
        </a:spcAft>
        <a:buClr>
          <a:schemeClr val="accent1"/>
        </a:buClr>
        <a:buFont typeface="Wingdings" charset="0"/>
        <a:buChar char="§"/>
        <a:defRPr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charset="0"/>
        <a:buChar char="§"/>
        <a:defRPr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charset="0"/>
        <a:buChar char="§"/>
        <a:defRPr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charset="0"/>
        <a:buChar char="§"/>
        <a:defRPr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dt" sz="quarter" idx="10"/>
          </p:nvPr>
        </p:nvSpPr>
        <p:spPr/>
        <p:txBody>
          <a:bodyPr/>
          <a:lstStyle/>
          <a:p>
            <a:pPr>
              <a:defRPr/>
            </a:pPr>
            <a:fld id="{E5085C00-AA4D-184C-8EB1-A04ACA55585A}" type="datetime1">
              <a:rPr lang="en-US"/>
              <a:pPr>
                <a:defRPr/>
              </a:pPr>
              <a:t>8/9/18</a:t>
            </a:fld>
            <a:endParaRPr lang="en-US" dirty="0"/>
          </a:p>
        </p:txBody>
      </p:sp>
      <p:sp>
        <p:nvSpPr>
          <p:cNvPr id="6" name="Rectangle 18"/>
          <p:cNvSpPr>
            <a:spLocks noGrp="1" noChangeArrowheads="1"/>
          </p:cNvSpPr>
          <p:nvPr>
            <p:ph type="sldNum" sz="quarter" idx="12"/>
          </p:nvPr>
        </p:nvSpPr>
        <p:spPr/>
        <p:txBody>
          <a:bodyPr/>
          <a:lstStyle/>
          <a:p>
            <a:pPr>
              <a:defRPr/>
            </a:pPr>
            <a:fld id="{4FA9111A-5F5B-754B-B099-F6E529D40AD8}" type="slidenum">
              <a:rPr lang="en-US"/>
              <a:pPr>
                <a:defRPr/>
              </a:pPr>
              <a:t>1</a:t>
            </a:fld>
            <a:endParaRPr lang="en-US" dirty="0"/>
          </a:p>
        </p:txBody>
      </p:sp>
      <p:sp>
        <p:nvSpPr>
          <p:cNvPr id="4102" name="Rectangle 6"/>
          <p:cNvSpPr>
            <a:spLocks noGrp="1" noChangeArrowheads="1"/>
          </p:cNvSpPr>
          <p:nvPr>
            <p:ph type="ctrTitle"/>
          </p:nvPr>
        </p:nvSpPr>
        <p:spPr>
          <a:xfrm>
            <a:off x="2744788" y="1657350"/>
            <a:ext cx="6399212" cy="1143000"/>
          </a:xfrm>
        </p:spPr>
        <p:txBody>
          <a:bodyPr/>
          <a:lstStyle/>
          <a:p>
            <a:pPr eaLnBrk="1" hangingPunct="1">
              <a:defRPr/>
            </a:pPr>
            <a:r>
              <a:rPr lang="en-US" i="1" dirty="0" smtClean="0">
                <a:cs typeface="+mj-cs"/>
              </a:rPr>
              <a:t>SAI Annual Conference 2018</a:t>
            </a:r>
          </a:p>
        </p:txBody>
      </p:sp>
      <p:sp>
        <p:nvSpPr>
          <p:cNvPr id="4103" name="Rectangle 7"/>
          <p:cNvSpPr>
            <a:spLocks noGrp="1" noChangeArrowheads="1"/>
          </p:cNvSpPr>
          <p:nvPr>
            <p:ph type="subTitle" idx="1"/>
          </p:nvPr>
        </p:nvSpPr>
        <p:spPr>
          <a:xfrm>
            <a:off x="1066800" y="3333750"/>
            <a:ext cx="7772400" cy="1314450"/>
          </a:xfrm>
        </p:spPr>
        <p:txBody>
          <a:bodyPr/>
          <a:lstStyle/>
          <a:p>
            <a:pPr eaLnBrk="1" hangingPunct="1">
              <a:defRPr/>
            </a:pPr>
            <a:r>
              <a:rPr lang="en-US" sz="2800" b="1" i="1" dirty="0" smtClean="0">
                <a:latin typeface="Arial" charset="0"/>
                <a:cs typeface="+mn-cs"/>
              </a:rPr>
              <a:t>Matt Carver, J.D., Legal Services Director</a:t>
            </a:r>
          </a:p>
          <a:p>
            <a:pPr eaLnBrk="1" hangingPunct="1">
              <a:defRPr/>
            </a:pPr>
            <a:r>
              <a:rPr lang="en-US" sz="2800" b="1" i="1" dirty="0" err="1" smtClean="0">
                <a:latin typeface="Arial" charset="0"/>
                <a:cs typeface="+mn-cs"/>
              </a:rPr>
              <a:t>tel</a:t>
            </a:r>
            <a:r>
              <a:rPr lang="en-US" sz="2800" b="1" i="1" dirty="0" smtClean="0">
                <a:latin typeface="Arial" charset="0"/>
                <a:cs typeface="+mn-cs"/>
              </a:rPr>
              <a:t> - 515.267.1115</a:t>
            </a:r>
          </a:p>
          <a:p>
            <a:pPr eaLnBrk="1" hangingPunct="1">
              <a:defRPr/>
            </a:pPr>
            <a:r>
              <a:rPr lang="en-US" sz="2800" b="1" i="1" dirty="0" smtClean="0">
                <a:latin typeface="Arial" charset="0"/>
                <a:cs typeface="+mn-cs"/>
              </a:rPr>
              <a:t>email – </a:t>
            </a:r>
            <a:r>
              <a:rPr lang="en-US" sz="2800" b="1" i="1" dirty="0" err="1" smtClean="0">
                <a:latin typeface="Arial" charset="0"/>
                <a:cs typeface="+mn-cs"/>
              </a:rPr>
              <a:t>mcarver@sai-iowa.org</a:t>
            </a:r>
            <a:endParaRPr lang="en-US" sz="2800" b="1" i="1" dirty="0" smtClean="0">
              <a:latin typeface="Arial" charset="0"/>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10</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High School Collision Sports –  HF 2442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4381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The Department of Public Health, IHSAA, and IHSGAU will develop a return-to-play protocol, which all school boards and accredited nonpublic schools must adopt by July 1, 2019. </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These organizations will also develop training for </a:t>
            </a:r>
            <a:r>
              <a:rPr lang="en-US" sz="2400" b="1" u="sng" dirty="0" smtClean="0">
                <a:solidFill>
                  <a:srgbClr val="000000"/>
                </a:solidFill>
                <a:latin typeface="Arial"/>
                <a:cs typeface="Arial"/>
              </a:rPr>
              <a:t>coaches and contest officials which must be completed by July 1, 2019, </a:t>
            </a:r>
            <a:r>
              <a:rPr lang="en-US" sz="2400" b="1" dirty="0" smtClean="0">
                <a:solidFill>
                  <a:srgbClr val="000000"/>
                </a:solidFill>
                <a:latin typeface="Arial"/>
                <a:cs typeface="Arial"/>
              </a:rPr>
              <a:t>and </a:t>
            </a:r>
            <a:r>
              <a:rPr lang="en-US" sz="2400" b="1" u="sng" dirty="0" smtClean="0">
                <a:solidFill>
                  <a:srgbClr val="000000"/>
                </a:solidFill>
                <a:latin typeface="Arial"/>
                <a:cs typeface="Arial"/>
              </a:rPr>
              <a:t>EVERY TWO YEARS thereafter</a:t>
            </a:r>
            <a:r>
              <a:rPr lang="en-US" sz="2400" b="1" dirty="0" smtClean="0">
                <a:solidFill>
                  <a:srgbClr val="000000"/>
                </a:solidFill>
                <a:latin typeface="Arial"/>
                <a:cs typeface="Arial"/>
              </a:rPr>
              <a:t>.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7148855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11</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High School Collision Sports –  HF 2442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marL="0" indent="0" eaLnBrk="1" hangingPunct="1">
              <a:lnSpc>
                <a:spcPct val="90000"/>
              </a:lnSpc>
              <a:buNone/>
              <a:defRPr/>
            </a:pPr>
            <a:endParaRPr lang="en-US" sz="2000" b="1" dirty="0">
              <a:solidFill>
                <a:srgbClr val="000000"/>
              </a:solidFill>
              <a:latin typeface="Arial"/>
              <a:cs typeface="Arial"/>
            </a:endParaRPr>
          </a:p>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r>
              <a:rPr lang="en-US" sz="2400" b="1" u="sng" dirty="0" smtClean="0">
                <a:solidFill>
                  <a:srgbClr val="000000"/>
                </a:solidFill>
                <a:latin typeface="Arial"/>
                <a:cs typeface="Arial"/>
              </a:rPr>
              <a:t>Liability protections </a:t>
            </a:r>
            <a:r>
              <a:rPr lang="en-US" sz="2400" b="1" dirty="0" smtClean="0">
                <a:solidFill>
                  <a:srgbClr val="000000"/>
                </a:solidFill>
                <a:latin typeface="Arial"/>
                <a:cs typeface="Arial"/>
              </a:rPr>
              <a:t>are added for schools for any claim of injuries or damages </a:t>
            </a:r>
            <a:r>
              <a:rPr lang="en-US" sz="2400" b="1" u="sng" dirty="0" smtClean="0">
                <a:solidFill>
                  <a:srgbClr val="000000"/>
                </a:solidFill>
                <a:latin typeface="Arial"/>
                <a:cs typeface="Arial"/>
              </a:rPr>
              <a:t>if an emergency medical care provider or licensed health care provider was scheduled to be present but did not appear at an event due to unforeseen circumstances</a:t>
            </a:r>
            <a:r>
              <a:rPr lang="en-US" sz="2400" b="1" dirty="0" smtClean="0">
                <a:solidFill>
                  <a:srgbClr val="000000"/>
                </a:solidFill>
                <a:latin typeface="Arial"/>
                <a:cs typeface="Arial"/>
              </a:rPr>
              <a:t>, as long as schools follow established protocol and document the reason for the unforeseen absence.  </a:t>
            </a:r>
          </a:p>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19715261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12</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Future Ready Iowa Act –  HF 2458</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The goal of Future Ready Iowa is for </a:t>
            </a:r>
            <a:r>
              <a:rPr lang="en-US" sz="2400" b="1" u="sng" dirty="0" smtClean="0">
                <a:solidFill>
                  <a:srgbClr val="000000"/>
                </a:solidFill>
                <a:latin typeface="Arial"/>
                <a:cs typeface="Arial"/>
              </a:rPr>
              <a:t>70 percent </a:t>
            </a:r>
            <a:r>
              <a:rPr lang="en-US" sz="2400" b="1" dirty="0" smtClean="0">
                <a:solidFill>
                  <a:srgbClr val="000000"/>
                </a:solidFill>
                <a:latin typeface="Arial"/>
                <a:cs typeface="Arial"/>
              </a:rPr>
              <a:t>of Iowa’s workforce to have education or training beyond high school by 2025. (currently 58 percent)</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This legislation adopts many of the recommendations made by </a:t>
            </a:r>
            <a:r>
              <a:rPr lang="en-US" sz="2400" b="1" u="sng" dirty="0" smtClean="0">
                <a:solidFill>
                  <a:srgbClr val="000000"/>
                </a:solidFill>
                <a:latin typeface="Arial"/>
                <a:cs typeface="Arial"/>
              </a:rPr>
              <a:t>the Future Ready Iowa Alliance</a:t>
            </a:r>
            <a:r>
              <a:rPr lang="en-US" sz="2000" b="1" u="sng" dirty="0" smtClean="0">
                <a:solidFill>
                  <a:srgbClr val="000000"/>
                </a:solidFill>
                <a:latin typeface="Arial"/>
                <a:cs typeface="Arial"/>
              </a:rPr>
              <a:t>.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37130646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13</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Future Ready Iowa Act –  HF 2458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905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FY 2019 funding is provided for the following programs:</a:t>
            </a:r>
            <a:endParaRPr lang="en-US" sz="2400" b="1" dirty="0">
              <a:solidFill>
                <a:srgbClr val="000000"/>
              </a:solidFill>
              <a:latin typeface="Arial"/>
              <a:cs typeface="Arial"/>
            </a:endParaRPr>
          </a:p>
          <a:p>
            <a:pPr lvl="1" eaLnBrk="1" hangingPunct="1">
              <a:lnSpc>
                <a:spcPct val="90000"/>
              </a:lnSpc>
              <a:defRPr/>
            </a:pPr>
            <a:r>
              <a:rPr lang="en-US" sz="2400" b="1" dirty="0" smtClean="0">
                <a:solidFill>
                  <a:srgbClr val="000000"/>
                </a:solidFill>
                <a:latin typeface="Arial"/>
                <a:cs typeface="Arial"/>
              </a:rPr>
              <a:t>Registered Apprenticeship Opportunities in Iowa - $1 million</a:t>
            </a:r>
          </a:p>
          <a:p>
            <a:pPr lvl="1" eaLnBrk="1" hangingPunct="1">
              <a:lnSpc>
                <a:spcPct val="90000"/>
              </a:lnSpc>
              <a:defRPr/>
            </a:pPr>
            <a:r>
              <a:rPr lang="en-US" sz="2400" b="1" dirty="0">
                <a:solidFill>
                  <a:srgbClr val="000000"/>
                </a:solidFill>
                <a:latin typeface="Arial"/>
                <a:cs typeface="Arial"/>
              </a:rPr>
              <a:t>Iowa Jobs for America’s Graduates (iJAG) - </a:t>
            </a:r>
            <a:r>
              <a:rPr lang="en-US" sz="2400" b="1" dirty="0" smtClean="0">
                <a:solidFill>
                  <a:srgbClr val="000000"/>
                </a:solidFill>
                <a:latin typeface="Arial"/>
                <a:cs typeface="Arial"/>
              </a:rPr>
              <a:t>        </a:t>
            </a:r>
            <a:br>
              <a:rPr lang="en-US" sz="2400" b="1" dirty="0" smtClean="0">
                <a:solidFill>
                  <a:srgbClr val="000000"/>
                </a:solidFill>
                <a:latin typeface="Arial"/>
                <a:cs typeface="Arial"/>
              </a:rPr>
            </a:br>
            <a:r>
              <a:rPr lang="en-US" sz="2400" b="1" dirty="0" smtClean="0">
                <a:solidFill>
                  <a:srgbClr val="000000"/>
                </a:solidFill>
                <a:latin typeface="Arial"/>
                <a:cs typeface="Arial"/>
              </a:rPr>
              <a:t>$</a:t>
            </a:r>
            <a:r>
              <a:rPr lang="en-US" sz="2400" b="1" dirty="0">
                <a:solidFill>
                  <a:srgbClr val="000000"/>
                </a:solidFill>
                <a:latin typeface="Arial"/>
                <a:cs typeface="Arial"/>
              </a:rPr>
              <a:t>1 million</a:t>
            </a:r>
          </a:p>
          <a:p>
            <a:pPr lvl="1" eaLnBrk="1" hangingPunct="1">
              <a:lnSpc>
                <a:spcPct val="90000"/>
              </a:lnSpc>
              <a:defRPr/>
            </a:pPr>
            <a:r>
              <a:rPr lang="en-US" sz="2400" b="1" dirty="0">
                <a:solidFill>
                  <a:srgbClr val="000000"/>
                </a:solidFill>
                <a:latin typeface="Arial"/>
                <a:cs typeface="Arial"/>
              </a:rPr>
              <a:t>Summer Joint Enrollment Program - $</a:t>
            </a:r>
            <a:r>
              <a:rPr lang="en-US" sz="2400" b="1" dirty="0" smtClean="0">
                <a:solidFill>
                  <a:srgbClr val="000000"/>
                </a:solidFill>
                <a:latin typeface="Arial"/>
                <a:cs typeface="Arial"/>
              </a:rPr>
              <a:t>600,000</a:t>
            </a:r>
          </a:p>
          <a:p>
            <a:pPr lvl="1" eaLnBrk="1" hangingPunct="1">
              <a:lnSpc>
                <a:spcPct val="90000"/>
              </a:lnSpc>
              <a:defRPr/>
            </a:pPr>
            <a:r>
              <a:rPr lang="en-US" sz="2400" b="1" dirty="0" smtClean="0">
                <a:solidFill>
                  <a:srgbClr val="000000"/>
                </a:solidFill>
                <a:latin typeface="Arial"/>
                <a:cs typeface="Arial"/>
              </a:rPr>
              <a:t>Iowa Virtual Clearinghouse for Work-Based Learning - $250,000</a:t>
            </a:r>
          </a:p>
          <a:p>
            <a:pPr lvl="1" eaLnBrk="1" hangingPunct="1">
              <a:lnSpc>
                <a:spcPct val="90000"/>
              </a:lnSpc>
              <a:defRPr/>
            </a:pPr>
            <a:r>
              <a:rPr lang="en-US" sz="2400" b="1" dirty="0" smtClean="0">
                <a:solidFill>
                  <a:srgbClr val="000000"/>
                </a:solidFill>
                <a:latin typeface="Arial"/>
                <a:cs typeface="Arial"/>
              </a:rPr>
              <a:t>Summer Youth Intern Pilot Program - $250,000</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2363913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14</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School Meals –  HF 2467</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905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Permits schools to use money from THE FLEXIBILITY ACCOUNT to </a:t>
            </a:r>
            <a:r>
              <a:rPr lang="en-US" sz="2400" b="1" u="sng" dirty="0" smtClean="0">
                <a:solidFill>
                  <a:srgbClr val="000000"/>
                </a:solidFill>
                <a:latin typeface="Arial"/>
                <a:cs typeface="Arial"/>
              </a:rPr>
              <a:t>pay for the costs of student meal debt.</a:t>
            </a:r>
          </a:p>
          <a:p>
            <a:pPr eaLnBrk="1" hangingPunct="1">
              <a:lnSpc>
                <a:spcPct val="90000"/>
              </a:lnSpc>
              <a:defRPr/>
            </a:pPr>
            <a:endParaRPr lang="en-US" sz="18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Requires schools to TWICE ANNUALLY provide parents a notice by mail or email </a:t>
            </a:r>
            <a:r>
              <a:rPr lang="en-US" sz="2400" b="1" u="sng" dirty="0" smtClean="0">
                <a:solidFill>
                  <a:srgbClr val="000000"/>
                </a:solidFill>
                <a:latin typeface="Arial"/>
                <a:cs typeface="Arial"/>
              </a:rPr>
              <a:t>regarding the availability of applications for free and reduced lunch</a:t>
            </a:r>
            <a:r>
              <a:rPr lang="en-US" sz="2400" b="1" dirty="0" smtClean="0">
                <a:solidFill>
                  <a:srgbClr val="000000"/>
                </a:solidFill>
                <a:latin typeface="Arial"/>
                <a:cs typeface="Arial"/>
              </a:rPr>
              <a:t>.</a:t>
            </a:r>
          </a:p>
          <a:p>
            <a:pPr eaLnBrk="1" hangingPunct="1">
              <a:lnSpc>
                <a:spcPct val="90000"/>
              </a:lnSpc>
              <a:defRPr/>
            </a:pPr>
            <a:endParaRPr lang="en-US" sz="18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Permits schools to contact parents/guardians about free and reduced lunch applications </a:t>
            </a:r>
            <a:r>
              <a:rPr lang="en-US" sz="2400" b="1" u="sng" dirty="0" smtClean="0">
                <a:solidFill>
                  <a:srgbClr val="000000"/>
                </a:solidFill>
                <a:latin typeface="Arial"/>
                <a:cs typeface="Arial"/>
              </a:rPr>
              <a:t>if a student owes money for FIVE or more meals</a:t>
            </a:r>
            <a:r>
              <a:rPr lang="en-US" sz="2400" b="1" dirty="0" smtClean="0">
                <a:solidFill>
                  <a:srgbClr val="000000"/>
                </a:solidFill>
                <a:latin typeface="Arial"/>
                <a:cs typeface="Arial"/>
              </a:rPr>
              <a:t>.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60364206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15</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133350"/>
            <a:ext cx="8229600" cy="857250"/>
          </a:xfrm>
        </p:spPr>
        <p:txBody>
          <a:bodyPr/>
          <a:lstStyle/>
          <a:p>
            <a:pPr eaLnBrk="1" hangingPunct="1">
              <a:lnSpc>
                <a:spcPct val="90000"/>
              </a:lnSpc>
              <a:defRPr/>
            </a:pPr>
            <a:r>
              <a:rPr lang="en-US" sz="2800" b="1" u="sng" dirty="0" smtClean="0">
                <a:solidFill>
                  <a:srgbClr val="000000"/>
                </a:solidFill>
                <a:latin typeface="Arial"/>
                <a:cs typeface="Arial"/>
              </a:rPr>
              <a:t>School Meals –  HF 2467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4381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Schools are encouraged to provide a reimbursable meal to a student, unless the parent/guardian has directed the school not to do so. [however, be aware of neglect] [SHOULD DO]</a:t>
            </a:r>
          </a:p>
          <a:p>
            <a:pPr eaLnBrk="1" hangingPunct="1">
              <a:lnSpc>
                <a:spcPct val="90000"/>
              </a:lnSpc>
              <a:defRPr/>
            </a:pPr>
            <a:endParaRPr lang="en-US" sz="16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Requires alternate lunch items provided to students with lunch debt to consist of items available to all students. [DO]</a:t>
            </a:r>
          </a:p>
          <a:p>
            <a:pPr eaLnBrk="1" hangingPunct="1">
              <a:lnSpc>
                <a:spcPct val="90000"/>
              </a:lnSpc>
              <a:defRPr/>
            </a:pPr>
            <a:endParaRPr lang="en-US" sz="16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Reminds school officials that they are prohibited from posting lists of students with lunch debt, or providing other negative consequences for lunch debt. [DON’T DO]</a:t>
            </a:r>
          </a:p>
          <a:p>
            <a:pPr eaLnBrk="1" hangingPunct="1">
              <a:lnSpc>
                <a:spcPct val="90000"/>
              </a:lnSpc>
              <a:defRPr/>
            </a:pPr>
            <a:endParaRPr lang="en-US" sz="16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Permits schools to create funds and collect donations to pay debt for unpaid student meals. Donations collected may only be used for this purpose.  [MAY DO]</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8908842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16</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District Transportation and Cost per Pupil–    SF 455</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Adds </a:t>
            </a:r>
            <a:r>
              <a:rPr lang="en-US" sz="2400" b="1" u="sng" dirty="0" smtClean="0">
                <a:solidFill>
                  <a:srgbClr val="000000"/>
                </a:solidFill>
                <a:latin typeface="Arial"/>
                <a:cs typeface="Arial"/>
              </a:rPr>
              <a:t>$5 per pupil to the state cost</a:t>
            </a:r>
            <a:r>
              <a:rPr lang="en-US" sz="2400" b="1" dirty="0" smtClean="0">
                <a:solidFill>
                  <a:srgbClr val="000000"/>
                </a:solidFill>
                <a:latin typeface="Arial"/>
                <a:cs typeface="Arial"/>
              </a:rPr>
              <a:t>, after accounting for regular program supplemental state aid, beginning July 1, 2018.</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Provides a </a:t>
            </a:r>
            <a:r>
              <a:rPr lang="en-US" sz="2400" b="1" u="sng" dirty="0" smtClean="0">
                <a:solidFill>
                  <a:srgbClr val="000000"/>
                </a:solidFill>
                <a:latin typeface="Arial"/>
                <a:cs typeface="Arial"/>
              </a:rPr>
              <a:t>one-year appropriation </a:t>
            </a:r>
            <a:r>
              <a:rPr lang="en-US" sz="2400" b="1" dirty="0" smtClean="0">
                <a:solidFill>
                  <a:srgbClr val="000000"/>
                </a:solidFill>
                <a:latin typeface="Arial"/>
                <a:cs typeface="Arial"/>
              </a:rPr>
              <a:t>of </a:t>
            </a:r>
            <a:r>
              <a:rPr lang="en-US" sz="2400" b="1" u="sng" dirty="0" smtClean="0">
                <a:solidFill>
                  <a:srgbClr val="000000"/>
                </a:solidFill>
                <a:latin typeface="Arial"/>
                <a:cs typeface="Arial"/>
              </a:rPr>
              <a:t>$11.2 MILLION </a:t>
            </a:r>
            <a:r>
              <a:rPr lang="en-US" sz="2400" b="1" dirty="0" smtClean="0">
                <a:solidFill>
                  <a:srgbClr val="000000"/>
                </a:solidFill>
                <a:latin typeface="Arial"/>
                <a:cs typeface="Arial"/>
              </a:rPr>
              <a:t>to establish a TRANSPORTATION EQUITY FUND to provide assistance </a:t>
            </a:r>
            <a:r>
              <a:rPr lang="en-US" sz="2400" b="1" u="sng" dirty="0" smtClean="0">
                <a:solidFill>
                  <a:srgbClr val="000000"/>
                </a:solidFill>
                <a:latin typeface="Arial"/>
                <a:cs typeface="Arial"/>
              </a:rPr>
              <a:t>to districts whose per pupil transportation cost exceeds the statewide adjusted average cost per pupil</a:t>
            </a:r>
            <a:r>
              <a:rPr lang="en-US" sz="2400" b="1" dirty="0" smtClean="0">
                <a:solidFill>
                  <a:srgbClr val="000000"/>
                </a:solidFill>
                <a:latin typeface="Arial"/>
                <a:cs typeface="Arial"/>
              </a:rPr>
              <a:t>.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861380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17</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133350"/>
            <a:ext cx="8229600" cy="857250"/>
          </a:xfrm>
        </p:spPr>
        <p:txBody>
          <a:bodyPr/>
          <a:lstStyle/>
          <a:p>
            <a:pPr eaLnBrk="1" hangingPunct="1">
              <a:lnSpc>
                <a:spcPct val="90000"/>
              </a:lnSpc>
              <a:defRPr/>
            </a:pPr>
            <a:r>
              <a:rPr lang="en-US" sz="2800" b="1" u="sng" dirty="0" smtClean="0">
                <a:solidFill>
                  <a:srgbClr val="000000"/>
                </a:solidFill>
                <a:latin typeface="Arial"/>
                <a:cs typeface="Arial"/>
              </a:rPr>
              <a:t>Education Omnibus –    SF 475</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4381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Online Education</a:t>
            </a:r>
          </a:p>
          <a:p>
            <a:pPr lvl="1" eaLnBrk="1" hangingPunct="1">
              <a:lnSpc>
                <a:spcPct val="90000"/>
              </a:lnSpc>
              <a:defRPr/>
            </a:pPr>
            <a:endParaRPr lang="en-US" sz="1000" b="1" dirty="0" smtClean="0">
              <a:solidFill>
                <a:srgbClr val="000000"/>
              </a:solidFill>
              <a:latin typeface="Arial"/>
              <a:cs typeface="Arial"/>
            </a:endParaRPr>
          </a:p>
          <a:p>
            <a:pPr lvl="1" eaLnBrk="1" hangingPunct="1">
              <a:lnSpc>
                <a:spcPct val="90000"/>
              </a:lnSpc>
              <a:defRPr/>
            </a:pPr>
            <a:r>
              <a:rPr lang="en-US" b="1" u="sng" dirty="0" smtClean="0">
                <a:solidFill>
                  <a:srgbClr val="000000"/>
                </a:solidFill>
                <a:latin typeface="Arial"/>
                <a:cs typeface="Arial"/>
              </a:rPr>
              <a:t>Eliminates the cap </a:t>
            </a:r>
            <a:r>
              <a:rPr lang="en-US" b="1" dirty="0" smtClean="0">
                <a:solidFill>
                  <a:srgbClr val="000000"/>
                </a:solidFill>
                <a:latin typeface="Arial"/>
                <a:cs typeface="Arial"/>
              </a:rPr>
              <a:t>on the number of students who may open enroll by way of online education.</a:t>
            </a:r>
          </a:p>
          <a:p>
            <a:pPr lvl="1" eaLnBrk="1" hangingPunct="1">
              <a:lnSpc>
                <a:spcPct val="90000"/>
              </a:lnSpc>
              <a:defRPr/>
            </a:pPr>
            <a:endParaRPr lang="en-US" sz="1600" b="1" dirty="0">
              <a:solidFill>
                <a:srgbClr val="000000"/>
              </a:solidFill>
              <a:latin typeface="Arial"/>
              <a:cs typeface="Arial"/>
            </a:endParaRPr>
          </a:p>
          <a:p>
            <a:pPr lvl="1" eaLnBrk="1" hangingPunct="1">
              <a:lnSpc>
                <a:spcPct val="90000"/>
              </a:lnSpc>
              <a:defRPr/>
            </a:pPr>
            <a:r>
              <a:rPr lang="en-US" b="1" dirty="0" smtClean="0">
                <a:solidFill>
                  <a:srgbClr val="000000"/>
                </a:solidFill>
                <a:latin typeface="Arial"/>
                <a:cs typeface="Arial"/>
              </a:rPr>
              <a:t>Requires </a:t>
            </a:r>
            <a:r>
              <a:rPr lang="en-US" b="1" u="sng" dirty="0" smtClean="0">
                <a:solidFill>
                  <a:srgbClr val="000000"/>
                </a:solidFill>
                <a:latin typeface="Arial"/>
                <a:cs typeface="Arial"/>
              </a:rPr>
              <a:t>alignment of online courses to the Iowa Core </a:t>
            </a:r>
            <a:r>
              <a:rPr lang="en-US" b="1" dirty="0" smtClean="0">
                <a:solidFill>
                  <a:srgbClr val="000000"/>
                </a:solidFill>
                <a:latin typeface="Arial"/>
                <a:cs typeface="Arial"/>
              </a:rPr>
              <a:t>and that they are taught by Iowa licensed teachers. </a:t>
            </a:r>
          </a:p>
          <a:p>
            <a:pPr lvl="1" eaLnBrk="1" hangingPunct="1">
              <a:lnSpc>
                <a:spcPct val="90000"/>
              </a:lnSpc>
              <a:defRPr/>
            </a:pPr>
            <a:endParaRPr lang="en-US" sz="1600" b="1" dirty="0" smtClean="0">
              <a:solidFill>
                <a:srgbClr val="000000"/>
              </a:solidFill>
              <a:latin typeface="Arial"/>
              <a:cs typeface="Arial"/>
            </a:endParaRPr>
          </a:p>
          <a:p>
            <a:pPr lvl="1" eaLnBrk="1" hangingPunct="1">
              <a:lnSpc>
                <a:spcPct val="90000"/>
              </a:lnSpc>
              <a:defRPr/>
            </a:pPr>
            <a:r>
              <a:rPr lang="en-US" b="1" dirty="0" smtClean="0">
                <a:solidFill>
                  <a:srgbClr val="000000"/>
                </a:solidFill>
                <a:latin typeface="Arial"/>
                <a:cs typeface="Arial"/>
              </a:rPr>
              <a:t>Requires receiving districts to notify resident districts </a:t>
            </a:r>
            <a:r>
              <a:rPr lang="en-US" b="1" u="sng" dirty="0" smtClean="0">
                <a:solidFill>
                  <a:srgbClr val="000000"/>
                </a:solidFill>
                <a:latin typeface="Arial"/>
                <a:cs typeface="Arial"/>
              </a:rPr>
              <a:t>within 30 days</a:t>
            </a:r>
            <a:r>
              <a:rPr lang="en-US" b="1" dirty="0" smtClean="0">
                <a:solidFill>
                  <a:srgbClr val="000000"/>
                </a:solidFill>
                <a:latin typeface="Arial"/>
                <a:cs typeface="Arial"/>
              </a:rPr>
              <a:t> if a student terminates their online program.</a:t>
            </a:r>
          </a:p>
          <a:p>
            <a:pPr lvl="1" eaLnBrk="1" hangingPunct="1">
              <a:lnSpc>
                <a:spcPct val="90000"/>
              </a:lnSpc>
              <a:defRPr/>
            </a:pPr>
            <a:endParaRPr lang="en-US" sz="1600" b="1" dirty="0" smtClean="0">
              <a:solidFill>
                <a:srgbClr val="000000"/>
              </a:solidFill>
              <a:latin typeface="Arial"/>
              <a:cs typeface="Arial"/>
            </a:endParaRPr>
          </a:p>
          <a:p>
            <a:pPr lvl="1" eaLnBrk="1" hangingPunct="1">
              <a:lnSpc>
                <a:spcPct val="90000"/>
              </a:lnSpc>
              <a:defRPr/>
            </a:pPr>
            <a:r>
              <a:rPr lang="en-US" b="1" dirty="0" smtClean="0">
                <a:solidFill>
                  <a:srgbClr val="000000"/>
                </a:solidFill>
                <a:latin typeface="Arial"/>
                <a:cs typeface="Arial"/>
              </a:rPr>
              <a:t>Prohibits districts and private providers from offering incentives to parents, guardians, and students for participating in online programs (e.g., rebates)</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10535407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18</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Education Omnibus –    SF 475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905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Open Enrollment/Extracurricular Activity Fee </a:t>
            </a:r>
          </a:p>
          <a:p>
            <a:pPr lvl="1" eaLnBrk="1" hangingPunct="1">
              <a:lnSpc>
                <a:spcPct val="90000"/>
              </a:lnSpc>
              <a:defRPr/>
            </a:pPr>
            <a:r>
              <a:rPr lang="en-US" b="1" dirty="0" smtClean="0">
                <a:solidFill>
                  <a:srgbClr val="000000"/>
                </a:solidFill>
                <a:latin typeface="Arial"/>
                <a:cs typeface="Arial"/>
              </a:rPr>
              <a:t>Permits students open enrolled through an online program to participate in activities or athletics </a:t>
            </a:r>
            <a:r>
              <a:rPr lang="en-US" b="1" u="sng" dirty="0" smtClean="0">
                <a:solidFill>
                  <a:srgbClr val="000000"/>
                </a:solidFill>
                <a:latin typeface="Arial"/>
                <a:cs typeface="Arial"/>
              </a:rPr>
              <a:t>at their resident district.</a:t>
            </a:r>
          </a:p>
          <a:p>
            <a:pPr lvl="1" eaLnBrk="1" hangingPunct="1">
              <a:lnSpc>
                <a:spcPct val="90000"/>
              </a:lnSpc>
              <a:defRPr/>
            </a:pPr>
            <a:r>
              <a:rPr lang="en-US" b="1" dirty="0" smtClean="0">
                <a:solidFill>
                  <a:srgbClr val="000000"/>
                </a:solidFill>
                <a:latin typeface="Arial"/>
                <a:cs typeface="Arial"/>
              </a:rPr>
              <a:t>The resident district may deduct up to $200 per activity for extracurricular and curricular activities, for up to two activities. One semester of a curricular activity equals one activity. Drama and music are included as extracurricular activities. Students may participate in additional activities at the discretion of the resident district.</a:t>
            </a:r>
          </a:p>
          <a:p>
            <a:pPr lvl="1" eaLnBrk="1" hangingPunct="1">
              <a:lnSpc>
                <a:spcPct val="90000"/>
              </a:lnSpc>
              <a:defRPr/>
            </a:pPr>
            <a:r>
              <a:rPr lang="en-US" b="1" dirty="0" smtClean="0">
                <a:solidFill>
                  <a:srgbClr val="000000"/>
                </a:solidFill>
                <a:latin typeface="Arial"/>
                <a:cs typeface="Arial"/>
              </a:rPr>
              <a:t>Resident districts may charge online open enrolled students to pay curricular fees equivalent to those paid by other resident students.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9397493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19</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Education Omnibus –    SF 475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Financial Literacy - </a:t>
            </a:r>
          </a:p>
          <a:p>
            <a:pPr lvl="1" eaLnBrk="1" hangingPunct="1">
              <a:lnSpc>
                <a:spcPct val="90000"/>
              </a:lnSpc>
              <a:defRPr/>
            </a:pPr>
            <a:r>
              <a:rPr lang="en-US" sz="2400" b="1" dirty="0" smtClean="0">
                <a:solidFill>
                  <a:srgbClr val="000000"/>
                </a:solidFill>
                <a:latin typeface="Arial"/>
                <a:cs typeface="Arial"/>
              </a:rPr>
              <a:t>Requires all students, beginning with the graduating class of 2020, to complete one-half unit of financial literacy as a high school graduation requirement.</a:t>
            </a:r>
          </a:p>
          <a:p>
            <a:pPr lvl="1" eaLnBrk="1" hangingPunct="1">
              <a:lnSpc>
                <a:spcPct val="90000"/>
              </a:lnSpc>
              <a:defRPr/>
            </a:pPr>
            <a:endParaRPr lang="en-US" sz="2400" b="1" dirty="0">
              <a:solidFill>
                <a:srgbClr val="000000"/>
              </a:solidFill>
              <a:latin typeface="Arial"/>
              <a:cs typeface="Arial"/>
            </a:endParaRPr>
          </a:p>
          <a:p>
            <a:pPr lvl="1" eaLnBrk="1" hangingPunct="1">
              <a:lnSpc>
                <a:spcPct val="90000"/>
              </a:lnSpc>
              <a:defRPr/>
            </a:pPr>
            <a:r>
              <a:rPr lang="en-US" sz="2400" b="1" dirty="0" smtClean="0">
                <a:solidFill>
                  <a:srgbClr val="000000"/>
                </a:solidFill>
                <a:latin typeface="Arial"/>
                <a:cs typeface="Arial"/>
              </a:rPr>
              <a:t>The legislation also sets minimum curriculum requirements for the financial literacy course. </a:t>
            </a:r>
          </a:p>
          <a:p>
            <a:pPr lvl="1" eaLnBrk="1" hangingPunct="1">
              <a:lnSpc>
                <a:spcPct val="90000"/>
              </a:lnSpc>
              <a:defRPr/>
            </a:pPr>
            <a:endParaRPr lang="en-US"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8675702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Education Appropriations –    SF 2415</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General Administration </a:t>
            </a:r>
            <a:r>
              <a:rPr lang="mr-IN" sz="2000" b="1" dirty="0" smtClean="0">
                <a:solidFill>
                  <a:srgbClr val="000000"/>
                </a:solidFill>
                <a:latin typeface="Arial"/>
                <a:cs typeface="Arial"/>
              </a:rPr>
              <a:t>–</a:t>
            </a:r>
            <a:r>
              <a:rPr lang="en-US" sz="2000" b="1" dirty="0" smtClean="0">
                <a:solidFill>
                  <a:srgbClr val="000000"/>
                </a:solidFill>
                <a:latin typeface="Arial"/>
                <a:cs typeface="Arial"/>
              </a:rPr>
              <a:t> The DE received $15,000 less than it did for FY 2018. Reduced full-time positions from 82 to 60.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Due to funding from other sources, as well as attrition, their will not be a staff reduction, but some open positions will go unfilled.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[Bottom-line </a:t>
            </a:r>
            <a:r>
              <a:rPr lang="mr-IN" sz="2000" b="1" dirty="0" smtClean="0">
                <a:solidFill>
                  <a:srgbClr val="000000"/>
                </a:solidFill>
                <a:latin typeface="Arial"/>
                <a:cs typeface="Arial"/>
              </a:rPr>
              <a:t>–</a:t>
            </a:r>
            <a:r>
              <a:rPr lang="en-US" sz="2000" b="1" dirty="0" smtClean="0">
                <a:solidFill>
                  <a:srgbClr val="000000"/>
                </a:solidFill>
                <a:latin typeface="Arial"/>
                <a:cs typeface="Arial"/>
              </a:rPr>
              <a:t> please be patient with DE staff members. They are doing a great job serving the field!!!] </a:t>
            </a: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20</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85750"/>
            <a:ext cx="8229600" cy="857250"/>
          </a:xfrm>
        </p:spPr>
        <p:txBody>
          <a:bodyPr/>
          <a:lstStyle/>
          <a:p>
            <a:pPr eaLnBrk="1" hangingPunct="1">
              <a:lnSpc>
                <a:spcPct val="90000"/>
              </a:lnSpc>
              <a:defRPr/>
            </a:pPr>
            <a:r>
              <a:rPr lang="en-US" sz="2400" b="1" u="sng" dirty="0" smtClean="0">
                <a:solidFill>
                  <a:srgbClr val="000000"/>
                </a:solidFill>
                <a:latin typeface="Arial"/>
                <a:cs typeface="Arial"/>
              </a:rPr>
              <a:t>Suicide Prevention, ACEs Identification, and Toxic Stress Response Mitigation Training–    SF 2113</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1123950"/>
            <a:ext cx="8305800" cy="3886200"/>
          </a:xfrm>
        </p:spPr>
        <p:txBody>
          <a:bodyPr/>
          <a:lstStyle/>
          <a:p>
            <a:endParaRPr lang="en-US" sz="2000" b="1" dirty="0" smtClean="0">
              <a:latin typeface="Arial"/>
              <a:cs typeface="Arial"/>
            </a:endParaRPr>
          </a:p>
          <a:p>
            <a:r>
              <a:rPr lang="en-US" sz="2400" b="1" dirty="0" smtClean="0">
                <a:latin typeface="Arial"/>
                <a:cs typeface="Arial"/>
              </a:rPr>
              <a:t>Directs </a:t>
            </a:r>
            <a:r>
              <a:rPr lang="en-US" sz="2400" b="1" dirty="0">
                <a:latin typeface="Arial"/>
                <a:cs typeface="Arial"/>
              </a:rPr>
              <a:t>the State Board to adopt rules requiring school districts to adopt protocols </a:t>
            </a:r>
            <a:r>
              <a:rPr lang="en-US" sz="2400" b="1" dirty="0" smtClean="0">
                <a:latin typeface="Arial"/>
                <a:cs typeface="Arial"/>
              </a:rPr>
              <a:t>for:</a:t>
            </a:r>
          </a:p>
          <a:p>
            <a:pPr lvl="1"/>
            <a:r>
              <a:rPr lang="en-US" sz="2400" b="1" dirty="0" smtClean="0">
                <a:latin typeface="Arial"/>
                <a:cs typeface="Arial"/>
              </a:rPr>
              <a:t>suicide </a:t>
            </a:r>
            <a:r>
              <a:rPr lang="en-US" sz="2400" b="1" dirty="0">
                <a:latin typeface="Arial"/>
                <a:cs typeface="Arial"/>
              </a:rPr>
              <a:t>prevention and </a:t>
            </a:r>
            <a:r>
              <a:rPr lang="en-US" sz="2400" b="1" dirty="0" smtClean="0">
                <a:latin typeface="Arial"/>
                <a:cs typeface="Arial"/>
              </a:rPr>
              <a:t>postvention;</a:t>
            </a:r>
          </a:p>
          <a:p>
            <a:pPr lvl="1"/>
            <a:r>
              <a:rPr lang="en-US" sz="2400" b="1" dirty="0" smtClean="0">
                <a:latin typeface="Arial"/>
                <a:cs typeface="Arial"/>
              </a:rPr>
              <a:t>the </a:t>
            </a:r>
            <a:r>
              <a:rPr lang="en-US" sz="2400" b="1" dirty="0">
                <a:latin typeface="Arial"/>
                <a:cs typeface="Arial"/>
              </a:rPr>
              <a:t>identification of adverse childhood experiences (ACEs), </a:t>
            </a:r>
            <a:r>
              <a:rPr lang="en-US" sz="2400" b="1" dirty="0" smtClean="0">
                <a:latin typeface="Arial"/>
                <a:cs typeface="Arial"/>
              </a:rPr>
              <a:t>and;</a:t>
            </a:r>
          </a:p>
          <a:p>
            <a:pPr lvl="1"/>
            <a:r>
              <a:rPr lang="en-US" sz="2400" b="1" dirty="0" smtClean="0">
                <a:latin typeface="Arial"/>
                <a:cs typeface="Arial"/>
              </a:rPr>
              <a:t>strategies </a:t>
            </a:r>
            <a:r>
              <a:rPr lang="en-US" sz="2400" b="1" dirty="0">
                <a:latin typeface="Arial"/>
                <a:cs typeface="Arial"/>
              </a:rPr>
              <a:t>to mitigate toxic stress </a:t>
            </a:r>
            <a:r>
              <a:rPr lang="en-US" sz="2400" b="1" dirty="0" smtClean="0">
                <a:latin typeface="Arial"/>
                <a:cs typeface="Arial"/>
              </a:rPr>
              <a:t>response.</a:t>
            </a:r>
            <a:endParaRPr lang="en-US" sz="2400" b="1" dirty="0">
              <a:latin typeface="Arial"/>
              <a:cs typeface="Arial"/>
            </a:endParaRPr>
          </a:p>
          <a:p>
            <a:pPr marL="0" indent="0">
              <a:buNone/>
            </a:pPr>
            <a:endParaRPr lang="en-US" sz="2000" b="1" dirty="0">
              <a:latin typeface="Arial"/>
              <a:cs typeface="Arial"/>
            </a:endParaRPr>
          </a:p>
          <a:p>
            <a:pPr marL="285750" indent="-285750">
              <a:buFont typeface="Arial" panose="020B0604020202020204" pitchFamily="34" charset="0"/>
              <a:buChar char="•"/>
            </a:pPr>
            <a:endParaRPr lang="en-US" sz="2000" dirty="0">
              <a:latin typeface="+mj-lt"/>
            </a:endParaRPr>
          </a:p>
          <a:p>
            <a:pPr lvl="1" eaLnBrk="1" hangingPunct="1">
              <a:lnSpc>
                <a:spcPct val="90000"/>
              </a:lnSpc>
              <a:defRPr/>
            </a:pP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6367470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21</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09550"/>
            <a:ext cx="8229600" cy="857250"/>
          </a:xfrm>
        </p:spPr>
        <p:txBody>
          <a:bodyPr/>
          <a:lstStyle/>
          <a:p>
            <a:pPr eaLnBrk="1" hangingPunct="1">
              <a:lnSpc>
                <a:spcPct val="90000"/>
              </a:lnSpc>
              <a:defRPr/>
            </a:pPr>
            <a:r>
              <a:rPr lang="en-US" sz="2400" b="1" u="sng" dirty="0" smtClean="0">
                <a:solidFill>
                  <a:srgbClr val="000000"/>
                </a:solidFill>
                <a:latin typeface="Arial"/>
                <a:cs typeface="Arial"/>
              </a:rPr>
              <a:t>Suicide Prevention, ACEs Identification, and Toxic Stress Response Mitigation Training–    SF 2113 (cont.)</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1047750"/>
            <a:ext cx="8305800" cy="3886200"/>
          </a:xfrm>
        </p:spPr>
        <p:txBody>
          <a:bodyPr/>
          <a:lstStyle/>
          <a:p>
            <a:r>
              <a:rPr lang="en-US" sz="2000" b="1" dirty="0">
                <a:latin typeface="Arial"/>
                <a:cs typeface="Arial"/>
              </a:rPr>
              <a:t>Requires </a:t>
            </a:r>
            <a:r>
              <a:rPr lang="en-US" sz="2000" b="1" u="sng" dirty="0">
                <a:latin typeface="Arial"/>
                <a:cs typeface="Arial"/>
              </a:rPr>
              <a:t>all school personnel who hold a license, certificate, authorization, or statement of recognition</a:t>
            </a:r>
            <a:r>
              <a:rPr lang="en-US" sz="2000" b="1" dirty="0">
                <a:latin typeface="Arial"/>
                <a:cs typeface="Arial"/>
              </a:rPr>
              <a:t> issued by the BOEE to </a:t>
            </a:r>
            <a:r>
              <a:rPr lang="en-US" sz="2000" b="1" u="sng" dirty="0" smtClean="0">
                <a:latin typeface="Arial"/>
                <a:cs typeface="Arial"/>
              </a:rPr>
              <a:t>ANNUALLY </a:t>
            </a:r>
            <a:r>
              <a:rPr lang="en-US" sz="2000" b="1" u="sng" dirty="0">
                <a:latin typeface="Arial"/>
                <a:cs typeface="Arial"/>
              </a:rPr>
              <a:t>have at least one hour of suicide prevention and postvention training</a:t>
            </a:r>
            <a:r>
              <a:rPr lang="en-US" sz="2000" b="1" dirty="0" smtClean="0">
                <a:latin typeface="Arial"/>
                <a:cs typeface="Arial"/>
              </a:rPr>
              <a:t>.</a:t>
            </a:r>
          </a:p>
          <a:p>
            <a:endParaRPr lang="en-US" sz="2000" dirty="0">
              <a:latin typeface="+mj-lt"/>
            </a:endParaRPr>
          </a:p>
          <a:p>
            <a:r>
              <a:rPr lang="en-US" sz="2000" b="1" dirty="0">
                <a:solidFill>
                  <a:srgbClr val="C00000"/>
                </a:solidFill>
                <a:latin typeface="Arial"/>
                <a:cs typeface="Arial"/>
              </a:rPr>
              <a:t>By July 1, 2019</a:t>
            </a:r>
            <a:r>
              <a:rPr lang="en-US" sz="2000" b="1" dirty="0">
                <a:latin typeface="Arial"/>
                <a:cs typeface="Arial"/>
              </a:rPr>
              <a:t>, school boards must require annual training for school personnel on the identification of ACEs and strategies to mitigate toxic stress response. </a:t>
            </a:r>
          </a:p>
          <a:p>
            <a:pPr marL="285750" indent="-285750">
              <a:buFont typeface="Arial" panose="020B0604020202020204" pitchFamily="34" charset="0"/>
              <a:buChar char="•"/>
            </a:pPr>
            <a:endParaRPr lang="en-US" sz="2000" b="1" dirty="0">
              <a:latin typeface="Arial"/>
              <a:cs typeface="Arial"/>
            </a:endParaRPr>
          </a:p>
          <a:p>
            <a:r>
              <a:rPr lang="en-US" sz="2000" b="1" dirty="0">
                <a:latin typeface="Arial"/>
                <a:cs typeface="Arial"/>
              </a:rPr>
              <a:t>The Department will collaborate with AEAs and other partners to support schools as they implement these requirements. </a:t>
            </a: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6996550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22</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09550"/>
            <a:ext cx="8229600" cy="857250"/>
          </a:xfrm>
        </p:spPr>
        <p:txBody>
          <a:bodyPr/>
          <a:lstStyle/>
          <a:p>
            <a:pPr eaLnBrk="1" hangingPunct="1">
              <a:lnSpc>
                <a:spcPct val="90000"/>
              </a:lnSpc>
              <a:defRPr/>
            </a:pPr>
            <a:r>
              <a:rPr lang="en-US" sz="2400" b="1" u="sng" dirty="0" smtClean="0">
                <a:solidFill>
                  <a:srgbClr val="000000"/>
                </a:solidFill>
                <a:latin typeface="Arial"/>
                <a:cs typeface="Arial"/>
              </a:rPr>
              <a:t>Suicide Prevention, ACEs Identification, and Toxic Stress Response Mitigation Training–SF 2113 (cont.)</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971550"/>
            <a:ext cx="8458200" cy="3886200"/>
          </a:xfrm>
        </p:spPr>
        <p:txBody>
          <a:bodyPr/>
          <a:lstStyle/>
          <a:p>
            <a:pPr>
              <a:spcBef>
                <a:spcPct val="0"/>
              </a:spcBef>
            </a:pPr>
            <a:r>
              <a:rPr lang="en-US" altLang="en-US" sz="1800" b="1" dirty="0" smtClean="0">
                <a:solidFill>
                  <a:srgbClr val="222222"/>
                </a:solidFill>
                <a:latin typeface="Arial"/>
                <a:cs typeface="Arial"/>
              </a:rPr>
              <a:t>Toolkits </a:t>
            </a:r>
            <a:r>
              <a:rPr lang="en-US" altLang="en-US" sz="1800" b="1" dirty="0">
                <a:solidFill>
                  <a:srgbClr val="222222"/>
                </a:solidFill>
                <a:latin typeface="Arial"/>
                <a:cs typeface="Arial"/>
              </a:rPr>
              <a:t>that provide best practices for schools on suicide prevention &amp; postvention, policies, and practices</a:t>
            </a:r>
          </a:p>
          <a:p>
            <a:pPr marL="571500" lvl="1" indent="-171450">
              <a:spcBef>
                <a:spcPct val="0"/>
              </a:spcBef>
            </a:pPr>
            <a:r>
              <a:rPr lang="en-US" altLang="en-US" sz="1800" b="1" dirty="0">
                <a:latin typeface="Arial"/>
                <a:cs typeface="Arial"/>
              </a:rPr>
              <a:t>Preventing Suicide: A Toolkit for High Schools </a:t>
            </a:r>
          </a:p>
          <a:p>
            <a:pPr marL="571500" lvl="1" indent="-171450">
              <a:spcBef>
                <a:spcPct val="0"/>
              </a:spcBef>
            </a:pPr>
            <a:r>
              <a:rPr lang="en-US" altLang="en-US" sz="1800" b="1" dirty="0">
                <a:latin typeface="Arial"/>
                <a:cs typeface="Arial"/>
              </a:rPr>
              <a:t>After-suicide-toolkit-schools (second edition)</a:t>
            </a:r>
            <a:r>
              <a:rPr lang="en-US" altLang="en-US" sz="1800" b="1" dirty="0">
                <a:solidFill>
                  <a:srgbClr val="222222"/>
                </a:solidFill>
                <a:latin typeface="Arial"/>
                <a:cs typeface="Arial"/>
              </a:rPr>
              <a:t> (second edition)  </a:t>
            </a:r>
          </a:p>
          <a:p>
            <a:pPr>
              <a:spcBef>
                <a:spcPct val="0"/>
              </a:spcBef>
            </a:pPr>
            <a:r>
              <a:rPr lang="en-US" altLang="en-US" sz="1800" b="1" dirty="0">
                <a:solidFill>
                  <a:srgbClr val="222222"/>
                </a:solidFill>
                <a:latin typeface="Arial"/>
                <a:cs typeface="Arial"/>
              </a:rPr>
              <a:t>Iowa Department of Public </a:t>
            </a:r>
            <a:r>
              <a:rPr lang="en-US" altLang="en-US" sz="1800" b="1" dirty="0" smtClean="0">
                <a:solidFill>
                  <a:srgbClr val="222222"/>
                </a:solidFill>
                <a:latin typeface="Arial"/>
                <a:cs typeface="Arial"/>
              </a:rPr>
              <a:t>Health—Your </a:t>
            </a:r>
            <a:r>
              <a:rPr lang="en-US" altLang="en-US" sz="1800" b="1" dirty="0">
                <a:solidFill>
                  <a:srgbClr val="222222"/>
                </a:solidFill>
                <a:latin typeface="Arial"/>
                <a:cs typeface="Arial"/>
              </a:rPr>
              <a:t>life Iowa crisis line </a:t>
            </a:r>
            <a:r>
              <a:rPr lang="en-US" altLang="en-US" sz="1800" b="1" dirty="0" smtClean="0">
                <a:solidFill>
                  <a:srgbClr val="222222"/>
                </a:solidFill>
                <a:latin typeface="Arial"/>
                <a:cs typeface="Arial"/>
              </a:rPr>
              <a:t/>
            </a:r>
            <a:br>
              <a:rPr lang="en-US" altLang="en-US" sz="1800" b="1" dirty="0" smtClean="0">
                <a:solidFill>
                  <a:srgbClr val="222222"/>
                </a:solidFill>
                <a:latin typeface="Arial"/>
                <a:cs typeface="Arial"/>
              </a:rPr>
            </a:br>
            <a:r>
              <a:rPr lang="en-US" altLang="en-US" sz="1800" b="1" dirty="0" smtClean="0">
                <a:solidFill>
                  <a:srgbClr val="222222"/>
                </a:solidFill>
                <a:latin typeface="Arial"/>
                <a:cs typeface="Arial"/>
              </a:rPr>
              <a:t>https</a:t>
            </a:r>
            <a:r>
              <a:rPr lang="en-US" altLang="en-US" sz="1800" b="1" dirty="0">
                <a:solidFill>
                  <a:srgbClr val="222222"/>
                </a:solidFill>
                <a:latin typeface="Arial"/>
                <a:cs typeface="Arial"/>
              </a:rPr>
              <a:t>://yourlifeiowa.org</a:t>
            </a:r>
          </a:p>
          <a:p>
            <a:pPr>
              <a:spcBef>
                <a:spcPct val="0"/>
              </a:spcBef>
            </a:pPr>
            <a:r>
              <a:rPr lang="en-US" altLang="en-US" sz="1800" b="1" dirty="0">
                <a:solidFill>
                  <a:srgbClr val="222222"/>
                </a:solidFill>
                <a:latin typeface="Arial"/>
                <a:cs typeface="Arial"/>
              </a:rPr>
              <a:t>National Suicide Prevention Lifeline 1-800-273-</a:t>
            </a:r>
            <a:r>
              <a:rPr lang="en-US" altLang="en-US" sz="1800" b="1" dirty="0" smtClean="0">
                <a:solidFill>
                  <a:srgbClr val="222222"/>
                </a:solidFill>
                <a:latin typeface="Arial"/>
                <a:cs typeface="Arial"/>
              </a:rPr>
              <a:t>8255</a:t>
            </a:r>
            <a:endParaRPr lang="en-US" altLang="en-US" sz="1800" b="1" dirty="0">
              <a:solidFill>
                <a:srgbClr val="222222"/>
              </a:solidFill>
              <a:latin typeface="Arial"/>
              <a:cs typeface="Arial"/>
            </a:endParaRPr>
          </a:p>
          <a:p>
            <a:pPr>
              <a:spcBef>
                <a:spcPct val="0"/>
              </a:spcBef>
            </a:pPr>
            <a:r>
              <a:rPr lang="en-US" altLang="en-US" sz="1800" b="1" dirty="0">
                <a:solidFill>
                  <a:srgbClr val="222222"/>
                </a:solidFill>
                <a:latin typeface="Arial"/>
                <a:cs typeface="Arial"/>
              </a:rPr>
              <a:t>Youth Mental Health First Aid (YMHFA) training </a:t>
            </a:r>
          </a:p>
          <a:p>
            <a:pPr lvl="1">
              <a:spcBef>
                <a:spcPct val="0"/>
              </a:spcBef>
              <a:buFontTx/>
              <a:buChar char="•"/>
            </a:pPr>
            <a:r>
              <a:rPr lang="en-US" altLang="en-US" sz="1800" b="1" dirty="0">
                <a:solidFill>
                  <a:srgbClr val="222222"/>
                </a:solidFill>
                <a:latin typeface="Arial"/>
                <a:cs typeface="Arial"/>
              </a:rPr>
              <a:t>Every AEA has a YMHFA Instructor training cadre</a:t>
            </a:r>
          </a:p>
          <a:p>
            <a:pPr lvl="1">
              <a:spcBef>
                <a:spcPct val="0"/>
              </a:spcBef>
              <a:buFontTx/>
              <a:buChar char="•"/>
            </a:pPr>
            <a:r>
              <a:rPr lang="en-US" altLang="en-US" sz="1800" b="1" dirty="0">
                <a:solidFill>
                  <a:srgbClr val="222222"/>
                </a:solidFill>
                <a:latin typeface="Arial"/>
                <a:cs typeface="Arial"/>
              </a:rPr>
              <a:t>Project AWARE Grant YMHFA Coordinator Nancy Ankeny-Hunt nancy.ankeny-hunt@</a:t>
            </a:r>
            <a:r>
              <a:rPr lang="en-US" altLang="en-US" sz="1800" b="1" dirty="0" smtClean="0">
                <a:solidFill>
                  <a:srgbClr val="222222"/>
                </a:solidFill>
                <a:latin typeface="Arial"/>
                <a:cs typeface="Arial"/>
              </a:rPr>
              <a:t>iowa.gov</a:t>
            </a:r>
            <a:endParaRPr lang="en-US" altLang="en-US" sz="1800" b="1" dirty="0">
              <a:solidFill>
                <a:srgbClr val="222222"/>
              </a:solidFill>
              <a:latin typeface="Arial"/>
              <a:cs typeface="Arial"/>
            </a:endParaRPr>
          </a:p>
          <a:p>
            <a:pPr>
              <a:spcBef>
                <a:spcPct val="0"/>
              </a:spcBef>
            </a:pPr>
            <a:r>
              <a:rPr lang="en-US" altLang="en-US" sz="1800" b="1" dirty="0">
                <a:solidFill>
                  <a:srgbClr val="222222"/>
                </a:solidFill>
                <a:latin typeface="Arial"/>
                <a:cs typeface="Arial"/>
              </a:rPr>
              <a:t>One hour on-line Suicide Prevention training is being developed by an AEA/SEA workgroup and will be available on AEA Learning </a:t>
            </a:r>
            <a:r>
              <a:rPr lang="en-US" altLang="en-US" sz="1800" b="1" dirty="0" smtClean="0">
                <a:solidFill>
                  <a:srgbClr val="222222"/>
                </a:solidFill>
                <a:latin typeface="Arial"/>
                <a:cs typeface="Arial"/>
              </a:rPr>
              <a:t>Online </a:t>
            </a:r>
            <a:r>
              <a:rPr lang="en-US" altLang="en-US" sz="1800" b="1" dirty="0">
                <a:solidFill>
                  <a:srgbClr val="222222"/>
                </a:solidFill>
                <a:latin typeface="Arial"/>
                <a:cs typeface="Arial"/>
              </a:rPr>
              <a:t>in Fall 2018.</a:t>
            </a:r>
          </a:p>
          <a:p>
            <a:pPr lvl="1" eaLnBrk="1" hangingPunct="1">
              <a:lnSpc>
                <a:spcPct val="90000"/>
              </a:lnSpc>
              <a:defRPr/>
            </a:pP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17988399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23</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85750"/>
            <a:ext cx="8229600" cy="857250"/>
          </a:xfrm>
        </p:spPr>
        <p:txBody>
          <a:bodyPr/>
          <a:lstStyle/>
          <a:p>
            <a:pPr eaLnBrk="1" hangingPunct="1">
              <a:lnSpc>
                <a:spcPct val="90000"/>
              </a:lnSpc>
              <a:defRPr/>
            </a:pPr>
            <a:r>
              <a:rPr lang="en-US" sz="2400" b="1" u="sng" dirty="0" smtClean="0">
                <a:solidFill>
                  <a:srgbClr val="000000"/>
                </a:solidFill>
                <a:latin typeface="Arial"/>
                <a:cs typeface="Arial"/>
              </a:rPr>
              <a:t>High School Credit –    SF 2318</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1123950"/>
            <a:ext cx="8305800" cy="3886200"/>
          </a:xfrm>
        </p:spPr>
        <p:txBody>
          <a:bodyPr/>
          <a:lstStyle/>
          <a:p>
            <a:pPr>
              <a:spcBef>
                <a:spcPct val="0"/>
              </a:spcBef>
            </a:pPr>
            <a:r>
              <a:rPr lang="en-US" altLang="en-US" sz="2000" b="1" dirty="0" smtClean="0">
                <a:solidFill>
                  <a:srgbClr val="222222"/>
                </a:solidFill>
                <a:latin typeface="Arial"/>
                <a:cs typeface="Arial"/>
              </a:rPr>
              <a:t>Requires school districts and accredited nonpublic schools to </a:t>
            </a:r>
            <a:r>
              <a:rPr lang="en-US" altLang="en-US" sz="2000" b="1" u="sng" dirty="0" smtClean="0">
                <a:solidFill>
                  <a:srgbClr val="222222"/>
                </a:solidFill>
                <a:latin typeface="Arial"/>
                <a:cs typeface="Arial"/>
              </a:rPr>
              <a:t>grant high school credit </a:t>
            </a:r>
            <a:r>
              <a:rPr lang="en-US" altLang="en-US" sz="2000" b="1" dirty="0" smtClean="0">
                <a:solidFill>
                  <a:srgbClr val="222222"/>
                </a:solidFill>
                <a:latin typeface="Arial"/>
                <a:cs typeface="Arial"/>
              </a:rPr>
              <a:t>to a student of any age who has satisfactorily </a:t>
            </a:r>
            <a:r>
              <a:rPr lang="en-US" altLang="en-US" sz="2000" b="1" u="sng" dirty="0" smtClean="0">
                <a:solidFill>
                  <a:srgbClr val="222222"/>
                </a:solidFill>
                <a:latin typeface="Arial"/>
                <a:cs typeface="Arial"/>
              </a:rPr>
              <a:t>completed a high school-level unit of instruction at another Iowa school district or accredited nonpublic school</a:t>
            </a:r>
            <a:r>
              <a:rPr lang="en-US" altLang="en-US" sz="2000" b="1" dirty="0" smtClean="0">
                <a:solidFill>
                  <a:srgbClr val="222222"/>
                </a:solidFill>
                <a:latin typeface="Arial"/>
                <a:cs typeface="Arial"/>
              </a:rPr>
              <a:t>.</a:t>
            </a:r>
          </a:p>
          <a:p>
            <a:pPr>
              <a:spcBef>
                <a:spcPct val="0"/>
              </a:spcBef>
            </a:pPr>
            <a:endParaRPr lang="en-US" altLang="en-US" sz="2000" b="1" dirty="0" smtClean="0">
              <a:solidFill>
                <a:srgbClr val="222222"/>
              </a:solidFill>
              <a:latin typeface="Arial"/>
              <a:cs typeface="Arial"/>
            </a:endParaRPr>
          </a:p>
          <a:p>
            <a:pPr>
              <a:spcBef>
                <a:spcPct val="0"/>
              </a:spcBef>
            </a:pPr>
            <a:r>
              <a:rPr lang="en-US" altLang="en-US" sz="2000" b="1" dirty="0" smtClean="0">
                <a:solidFill>
                  <a:srgbClr val="222222"/>
                </a:solidFill>
                <a:latin typeface="Arial"/>
                <a:cs typeface="Arial"/>
              </a:rPr>
              <a:t>If a school does not grant credit it MUST show:</a:t>
            </a:r>
          </a:p>
          <a:p>
            <a:pPr lvl="1">
              <a:spcBef>
                <a:spcPct val="0"/>
              </a:spcBef>
            </a:pPr>
            <a:r>
              <a:rPr lang="en-US" altLang="en-US" b="1" dirty="0" smtClean="0">
                <a:solidFill>
                  <a:srgbClr val="222222"/>
                </a:solidFill>
                <a:latin typeface="Arial"/>
                <a:cs typeface="Arial"/>
              </a:rPr>
              <a:t>that the student is unable to demonstrate proficiency, OR;</a:t>
            </a:r>
          </a:p>
          <a:p>
            <a:pPr lvl="1">
              <a:spcBef>
                <a:spcPct val="0"/>
              </a:spcBef>
            </a:pPr>
            <a:r>
              <a:rPr lang="en-US" altLang="en-US" b="1" dirty="0" smtClean="0">
                <a:solidFill>
                  <a:srgbClr val="222222"/>
                </a:solidFill>
                <a:latin typeface="Arial"/>
                <a:cs typeface="Arial"/>
              </a:rPr>
              <a:t>that the course completed does not meet their standards.</a:t>
            </a:r>
          </a:p>
          <a:p>
            <a:pPr>
              <a:spcBef>
                <a:spcPct val="0"/>
              </a:spcBef>
            </a:pPr>
            <a:endParaRPr lang="en-US" altLang="en-US" sz="2000" b="1" dirty="0" smtClean="0">
              <a:solidFill>
                <a:srgbClr val="222222"/>
              </a:solidFill>
              <a:latin typeface="Arial"/>
              <a:cs typeface="Arial"/>
            </a:endParaRPr>
          </a:p>
          <a:p>
            <a:pPr>
              <a:spcBef>
                <a:spcPct val="0"/>
              </a:spcBef>
            </a:pPr>
            <a:r>
              <a:rPr lang="en-US" altLang="en-US" sz="2000" b="1" dirty="0" smtClean="0">
                <a:solidFill>
                  <a:srgbClr val="222222"/>
                </a:solidFill>
                <a:latin typeface="Arial"/>
                <a:cs typeface="Arial"/>
              </a:rPr>
              <a:t>If a school denies credit it SHALL provide the reason for denial in writing to the student’s parents or guardians. </a:t>
            </a:r>
            <a:endParaRPr lang="en-US" altLang="en-US" sz="2000" b="1" dirty="0">
              <a:solidFill>
                <a:srgbClr val="222222"/>
              </a:solidFill>
              <a:latin typeface="Arial"/>
              <a:cs typeface="Arial"/>
            </a:endParaRPr>
          </a:p>
          <a:p>
            <a:pPr lvl="1" eaLnBrk="1" hangingPunct="1">
              <a:lnSpc>
                <a:spcPct val="90000"/>
              </a:lnSpc>
              <a:defRPr/>
            </a:pP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8784568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24</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85750"/>
            <a:ext cx="8229600" cy="857250"/>
          </a:xfrm>
        </p:spPr>
        <p:txBody>
          <a:bodyPr/>
          <a:lstStyle/>
          <a:p>
            <a:pPr eaLnBrk="1" hangingPunct="1">
              <a:lnSpc>
                <a:spcPct val="90000"/>
              </a:lnSpc>
              <a:defRPr/>
            </a:pPr>
            <a:r>
              <a:rPr lang="en-US" sz="2400" b="1" u="sng" dirty="0" smtClean="0">
                <a:solidFill>
                  <a:srgbClr val="000000"/>
                </a:solidFill>
                <a:latin typeface="Arial"/>
                <a:cs typeface="Arial"/>
              </a:rPr>
              <a:t>Emergency Operations Plans –    SF 2364</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1123950"/>
            <a:ext cx="8305800" cy="3886200"/>
          </a:xfrm>
        </p:spPr>
        <p:txBody>
          <a:bodyPr/>
          <a:lstStyle/>
          <a:p>
            <a:pPr>
              <a:spcBef>
                <a:spcPct val="0"/>
              </a:spcBef>
            </a:pPr>
            <a:r>
              <a:rPr lang="en-US" altLang="en-US" sz="2000" b="1" dirty="0" smtClean="0">
                <a:solidFill>
                  <a:srgbClr val="222222"/>
                </a:solidFill>
                <a:latin typeface="Arial"/>
                <a:cs typeface="Arial"/>
              </a:rPr>
              <a:t>Requires school districts and accredited nonpublic schools to develop a high-quality emergency operations plan for the </a:t>
            </a:r>
            <a:r>
              <a:rPr lang="en-US" altLang="en-US" sz="2000" b="1" u="sng" dirty="0" smtClean="0">
                <a:solidFill>
                  <a:srgbClr val="222222"/>
                </a:solidFill>
                <a:latin typeface="Arial"/>
                <a:cs typeface="Arial"/>
              </a:rPr>
              <a:t>district AND individual school buildings</a:t>
            </a:r>
            <a:r>
              <a:rPr lang="en-US" altLang="en-US" sz="2000" b="1" dirty="0" smtClean="0">
                <a:solidFill>
                  <a:srgbClr val="222222"/>
                </a:solidFill>
                <a:latin typeface="Arial"/>
                <a:cs typeface="Arial"/>
              </a:rPr>
              <a:t>, NLT June 30, 2019.</a:t>
            </a:r>
          </a:p>
          <a:p>
            <a:pPr>
              <a:spcBef>
                <a:spcPct val="0"/>
              </a:spcBef>
            </a:pPr>
            <a:endParaRPr lang="en-US" altLang="en-US" sz="2000" b="1" dirty="0">
              <a:solidFill>
                <a:srgbClr val="222222"/>
              </a:solidFill>
              <a:latin typeface="Arial"/>
              <a:cs typeface="Arial"/>
            </a:endParaRPr>
          </a:p>
          <a:p>
            <a:pPr>
              <a:spcBef>
                <a:spcPct val="0"/>
              </a:spcBef>
            </a:pPr>
            <a:r>
              <a:rPr lang="en-US" altLang="en-US" sz="2000" b="1" dirty="0" smtClean="0">
                <a:solidFill>
                  <a:srgbClr val="222222"/>
                </a:solidFill>
                <a:latin typeface="Arial"/>
                <a:cs typeface="Arial"/>
              </a:rPr>
              <a:t>Plans shall require that </a:t>
            </a:r>
            <a:r>
              <a:rPr lang="en-US" altLang="en-US" sz="2000" b="1" u="sng" dirty="0" smtClean="0">
                <a:solidFill>
                  <a:srgbClr val="222222"/>
                </a:solidFill>
                <a:latin typeface="Arial"/>
                <a:cs typeface="Arial"/>
              </a:rPr>
              <a:t>any electronic communication regarding emergency situations</a:t>
            </a:r>
            <a:r>
              <a:rPr lang="en-US" altLang="en-US" sz="2000" b="1" dirty="0" smtClean="0">
                <a:solidFill>
                  <a:srgbClr val="222222"/>
                </a:solidFill>
                <a:latin typeface="Arial"/>
                <a:cs typeface="Arial"/>
              </a:rPr>
              <a:t> which are sent to school personnel or students MUST also be sent to employers who have employees who regularly are required to be present in the school.</a:t>
            </a:r>
          </a:p>
          <a:p>
            <a:pPr>
              <a:spcBef>
                <a:spcPct val="0"/>
              </a:spcBef>
            </a:pPr>
            <a:endParaRPr lang="en-US" altLang="en-US" sz="2000" b="1" dirty="0">
              <a:solidFill>
                <a:srgbClr val="222222"/>
              </a:solidFill>
              <a:latin typeface="Arial"/>
              <a:cs typeface="Arial"/>
            </a:endParaRPr>
          </a:p>
          <a:p>
            <a:pPr>
              <a:spcBef>
                <a:spcPct val="0"/>
              </a:spcBef>
            </a:pPr>
            <a:r>
              <a:rPr lang="en-US" altLang="en-US" sz="2000" b="1" dirty="0">
                <a:solidFill>
                  <a:srgbClr val="222222"/>
                </a:solidFill>
                <a:latin typeface="Arial"/>
                <a:cs typeface="Arial"/>
              </a:rPr>
              <a:t>The plan </a:t>
            </a:r>
            <a:r>
              <a:rPr lang="en-US" altLang="en-US" sz="2000" b="1" dirty="0" smtClean="0">
                <a:solidFill>
                  <a:srgbClr val="222222"/>
                </a:solidFill>
                <a:latin typeface="Arial"/>
                <a:cs typeface="Arial"/>
              </a:rPr>
              <a:t>SHALL include </a:t>
            </a:r>
            <a:r>
              <a:rPr lang="en-US" altLang="en-US" sz="2000" b="1" dirty="0">
                <a:solidFill>
                  <a:srgbClr val="222222"/>
                </a:solidFill>
                <a:latin typeface="Arial"/>
                <a:cs typeface="Arial"/>
              </a:rPr>
              <a:t>publication of procedures for school personnel, parents, and guardians to report possible threats. </a:t>
            </a:r>
          </a:p>
          <a:p>
            <a:pPr>
              <a:spcBef>
                <a:spcPct val="0"/>
              </a:spcBef>
            </a:pPr>
            <a:endParaRPr lang="en-US" altLang="en-US" sz="1800" b="1" dirty="0" smtClean="0">
              <a:solidFill>
                <a:srgbClr val="222222"/>
              </a:solidFill>
              <a:latin typeface="Arial"/>
              <a:cs typeface="Arial"/>
            </a:endParaRPr>
          </a:p>
          <a:p>
            <a:pPr>
              <a:spcBef>
                <a:spcPct val="0"/>
              </a:spcBef>
            </a:pPr>
            <a:endParaRPr lang="en-US" altLang="en-US" sz="1800" b="1" dirty="0">
              <a:solidFill>
                <a:srgbClr val="222222"/>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41913592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25</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85750"/>
            <a:ext cx="8229600" cy="857250"/>
          </a:xfrm>
        </p:spPr>
        <p:txBody>
          <a:bodyPr/>
          <a:lstStyle/>
          <a:p>
            <a:pPr eaLnBrk="1" hangingPunct="1">
              <a:lnSpc>
                <a:spcPct val="90000"/>
              </a:lnSpc>
              <a:defRPr/>
            </a:pPr>
            <a:r>
              <a:rPr lang="en-US" sz="2400" b="1" u="sng" dirty="0" smtClean="0">
                <a:solidFill>
                  <a:srgbClr val="000000"/>
                </a:solidFill>
                <a:latin typeface="Arial"/>
                <a:cs typeface="Arial"/>
              </a:rPr>
              <a:t>Emergency Operations Plans –    SF 2364 (cont.)</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1123950"/>
            <a:ext cx="8305800" cy="3886200"/>
          </a:xfrm>
        </p:spPr>
        <p:txBody>
          <a:bodyPr/>
          <a:lstStyle/>
          <a:p>
            <a:pPr>
              <a:spcBef>
                <a:spcPct val="0"/>
              </a:spcBef>
            </a:pPr>
            <a:endParaRPr lang="en-US" altLang="en-US" sz="1800" b="1" dirty="0">
              <a:solidFill>
                <a:srgbClr val="222222"/>
              </a:solidFill>
              <a:latin typeface="Arial"/>
              <a:cs typeface="Arial"/>
            </a:endParaRPr>
          </a:p>
          <a:p>
            <a:pPr>
              <a:spcBef>
                <a:spcPct val="0"/>
              </a:spcBef>
            </a:pPr>
            <a:r>
              <a:rPr lang="en-US" altLang="en-US" sz="2400" b="1" dirty="0" smtClean="0">
                <a:solidFill>
                  <a:srgbClr val="222222"/>
                </a:solidFill>
                <a:latin typeface="Arial"/>
                <a:cs typeface="Arial"/>
              </a:rPr>
              <a:t>The plans SHALL include, but not be limited to, active shooter scenarios and natural disasters.</a:t>
            </a:r>
          </a:p>
          <a:p>
            <a:pPr marL="0" indent="0">
              <a:spcBef>
                <a:spcPct val="0"/>
              </a:spcBef>
              <a:buNone/>
            </a:pPr>
            <a:endParaRPr lang="en-US" altLang="en-US" sz="2400" b="1" dirty="0">
              <a:solidFill>
                <a:srgbClr val="222222"/>
              </a:solidFill>
              <a:latin typeface="Arial"/>
              <a:cs typeface="Arial"/>
            </a:endParaRPr>
          </a:p>
          <a:p>
            <a:pPr>
              <a:spcBef>
                <a:spcPct val="0"/>
              </a:spcBef>
            </a:pPr>
            <a:r>
              <a:rPr lang="en-US" altLang="en-US" sz="2400" b="1" dirty="0" smtClean="0">
                <a:solidFill>
                  <a:srgbClr val="222222"/>
                </a:solidFill>
                <a:latin typeface="Arial"/>
                <a:cs typeface="Arial"/>
              </a:rPr>
              <a:t>The plan itself should remain confidential and is not subject to a public records request. </a:t>
            </a:r>
          </a:p>
          <a:p>
            <a:pPr>
              <a:spcBef>
                <a:spcPct val="0"/>
              </a:spcBef>
            </a:pPr>
            <a:endParaRPr lang="en-US" altLang="en-US" sz="2400" b="1" dirty="0" smtClean="0">
              <a:solidFill>
                <a:srgbClr val="222222"/>
              </a:solidFill>
              <a:latin typeface="Arial"/>
              <a:cs typeface="Arial"/>
            </a:endParaRPr>
          </a:p>
          <a:p>
            <a:pPr>
              <a:spcBef>
                <a:spcPct val="0"/>
              </a:spcBef>
            </a:pPr>
            <a:r>
              <a:rPr lang="en-US" altLang="en-US" sz="2400" b="1" dirty="0" smtClean="0">
                <a:solidFill>
                  <a:srgbClr val="222222"/>
                </a:solidFill>
                <a:latin typeface="Arial"/>
                <a:cs typeface="Arial"/>
              </a:rPr>
              <a:t>School boards MUST review and update the plans on an annual basis.</a:t>
            </a:r>
          </a:p>
          <a:p>
            <a:pPr>
              <a:spcBef>
                <a:spcPct val="0"/>
              </a:spcBef>
            </a:pPr>
            <a:endParaRPr lang="en-US" altLang="en-US" sz="1800" b="1" dirty="0" smtClean="0">
              <a:solidFill>
                <a:srgbClr val="222222"/>
              </a:solidFill>
              <a:latin typeface="Arial"/>
              <a:cs typeface="Arial"/>
            </a:endParaRPr>
          </a:p>
          <a:p>
            <a:pPr lvl="1" eaLnBrk="1" hangingPunct="1">
              <a:lnSpc>
                <a:spcPct val="90000"/>
              </a:lnSpc>
              <a:defRPr/>
            </a:pP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8724894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26</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133350"/>
            <a:ext cx="8229600" cy="857250"/>
          </a:xfrm>
        </p:spPr>
        <p:txBody>
          <a:bodyPr/>
          <a:lstStyle/>
          <a:p>
            <a:pPr eaLnBrk="1" hangingPunct="1">
              <a:lnSpc>
                <a:spcPct val="90000"/>
              </a:lnSpc>
              <a:defRPr/>
            </a:pPr>
            <a:r>
              <a:rPr lang="en-US" sz="2400" b="1" u="sng" dirty="0" smtClean="0">
                <a:solidFill>
                  <a:srgbClr val="000000"/>
                </a:solidFill>
                <a:latin typeface="Arial"/>
                <a:cs typeface="Arial"/>
              </a:rPr>
              <a:t>Emergency Operations Plans –    SF 2364 (cont.)</a:t>
            </a:r>
            <a:endParaRPr lang="en-US" sz="24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819150"/>
            <a:ext cx="8610600" cy="3886200"/>
          </a:xfrm>
        </p:spPr>
        <p:txBody>
          <a:bodyPr/>
          <a:lstStyle/>
          <a:p>
            <a:pPr>
              <a:spcBef>
                <a:spcPct val="0"/>
              </a:spcBef>
            </a:pPr>
            <a:r>
              <a:rPr lang="en-US" altLang="en-US" sz="1800" b="1" dirty="0" smtClean="0">
                <a:solidFill>
                  <a:srgbClr val="222222"/>
                </a:solidFill>
                <a:latin typeface="Arial"/>
                <a:cs typeface="Arial"/>
              </a:rPr>
              <a:t>All public and accredited nonpublic schools ARE REQUIRED to conduct drills AT LEAST ONCE ANNUALLY.</a:t>
            </a:r>
          </a:p>
          <a:p>
            <a:pPr>
              <a:spcBef>
                <a:spcPct val="0"/>
              </a:spcBef>
            </a:pPr>
            <a:endParaRPr lang="en-US" altLang="en-US" sz="1800" b="1" dirty="0">
              <a:solidFill>
                <a:srgbClr val="222222"/>
              </a:solidFill>
              <a:latin typeface="Arial"/>
              <a:cs typeface="Arial"/>
            </a:endParaRPr>
          </a:p>
          <a:p>
            <a:pPr>
              <a:spcBef>
                <a:spcPct val="0"/>
              </a:spcBef>
            </a:pPr>
            <a:r>
              <a:rPr lang="en-US" altLang="en-US" sz="1800" b="1" dirty="0" smtClean="0">
                <a:solidFill>
                  <a:srgbClr val="222222"/>
                </a:solidFill>
                <a:latin typeface="Arial"/>
                <a:cs typeface="Arial"/>
              </a:rPr>
              <a:t>Schools ARE REQUIRED to determine which school personnel participate in the drill and whether students or local law enforcement agencies or other first responders participate.</a:t>
            </a:r>
          </a:p>
          <a:p>
            <a:pPr>
              <a:spcBef>
                <a:spcPct val="0"/>
              </a:spcBef>
            </a:pPr>
            <a:endParaRPr lang="en-US" altLang="en-US" sz="1800" b="1" dirty="0">
              <a:solidFill>
                <a:srgbClr val="222222"/>
              </a:solidFill>
              <a:latin typeface="Arial"/>
              <a:cs typeface="Arial"/>
            </a:endParaRPr>
          </a:p>
          <a:p>
            <a:pPr>
              <a:spcBef>
                <a:spcPct val="0"/>
              </a:spcBef>
            </a:pPr>
            <a:r>
              <a:rPr lang="en-US" altLang="en-US" sz="1800" b="1" dirty="0" smtClean="0">
                <a:solidFill>
                  <a:srgbClr val="222222"/>
                </a:solidFill>
                <a:latin typeface="Arial"/>
                <a:cs typeface="Arial"/>
              </a:rPr>
              <a:t>The drills MAY be any combination of table top exercises, walk-throughs, partial drills, or full drills.</a:t>
            </a:r>
          </a:p>
          <a:p>
            <a:pPr>
              <a:spcBef>
                <a:spcPct val="0"/>
              </a:spcBef>
            </a:pPr>
            <a:endParaRPr lang="en-US" altLang="en-US" sz="1800" b="1" dirty="0" smtClean="0">
              <a:solidFill>
                <a:srgbClr val="222222"/>
              </a:solidFill>
              <a:latin typeface="Arial"/>
              <a:cs typeface="Arial"/>
            </a:endParaRPr>
          </a:p>
          <a:p>
            <a:pPr>
              <a:spcBef>
                <a:spcPct val="0"/>
              </a:spcBef>
            </a:pPr>
            <a:r>
              <a:rPr lang="en-US" altLang="en-US" sz="1800" b="1" dirty="0" smtClean="0">
                <a:solidFill>
                  <a:srgbClr val="222222"/>
                </a:solidFill>
                <a:latin typeface="Arial"/>
                <a:cs typeface="Arial"/>
              </a:rPr>
              <a:t>School districts ARE ENCOURAGED to consider recommendations from the DE and consult local law enforcement and emergency management coordinators as they develop and implement their Emergency Operations Plan. [Check out School Leader Update for Free Training!!!]</a:t>
            </a:r>
            <a:endParaRPr lang="en-US" altLang="en-US" sz="1800" b="1" dirty="0">
              <a:solidFill>
                <a:srgbClr val="222222"/>
              </a:solidFill>
              <a:latin typeface="Arial"/>
              <a:cs typeface="Arial"/>
            </a:endParaRPr>
          </a:p>
          <a:p>
            <a:pPr marL="0" indent="0">
              <a:spcBef>
                <a:spcPct val="0"/>
              </a:spcBef>
              <a:buNone/>
            </a:pPr>
            <a:endParaRPr lang="en-US" altLang="en-US" sz="1800" b="1" dirty="0" smtClean="0">
              <a:solidFill>
                <a:srgbClr val="222222"/>
              </a:solidFill>
              <a:latin typeface="Arial"/>
              <a:cs typeface="Arial"/>
            </a:endParaRPr>
          </a:p>
          <a:p>
            <a:pPr>
              <a:spcBef>
                <a:spcPct val="0"/>
              </a:spcBef>
            </a:pPr>
            <a:endParaRPr lang="en-US" altLang="en-US" sz="1800" b="1" dirty="0" smtClean="0">
              <a:solidFill>
                <a:srgbClr val="222222"/>
              </a:solidFill>
              <a:latin typeface="Arial"/>
              <a:cs typeface="Arial"/>
            </a:endParaRPr>
          </a:p>
          <a:p>
            <a:pPr lvl="1" eaLnBrk="1" hangingPunct="1">
              <a:lnSpc>
                <a:spcPct val="90000"/>
              </a:lnSpc>
              <a:defRPr/>
            </a:pPr>
            <a:endParaRPr lang="en-US" b="1" dirty="0" smtClean="0">
              <a:solidFill>
                <a:srgbClr val="000000"/>
              </a:solidFil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7241205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4CF3EB6-9953-7046-89E3-1E8389419AC7}" type="slidenum">
              <a:rPr lang="en-US"/>
              <a:pPr>
                <a:defRPr/>
              </a:pPr>
              <a:t>27</a:t>
            </a:fld>
            <a:endParaRPr lang="en-US" dirty="0"/>
          </a:p>
        </p:txBody>
      </p:sp>
      <p:sp>
        <p:nvSpPr>
          <p:cNvPr id="6" name="Date Placeholder 5"/>
          <p:cNvSpPr>
            <a:spLocks noGrp="1"/>
          </p:cNvSpPr>
          <p:nvPr>
            <p:ph type="dt" sz="quarter" idx="12"/>
          </p:nvPr>
        </p:nvSpPr>
        <p:spPr/>
        <p:txBody>
          <a:bodyPr/>
          <a:lstStyle/>
          <a:p>
            <a:pPr>
              <a:defRPr/>
            </a:pPr>
            <a:fld id="{AD0D4858-7FCF-8644-A350-B3B4E7A04BAA}" type="datetime1">
              <a:rPr lang="en-US"/>
              <a:pPr>
                <a:defRPr/>
              </a:pPr>
              <a:t>8/9/18</a:t>
            </a:fld>
            <a:endParaRPr lang="en-US" dirty="0"/>
          </a:p>
        </p:txBody>
      </p:sp>
      <p:sp>
        <p:nvSpPr>
          <p:cNvPr id="718850" name="Rectangle 2"/>
          <p:cNvSpPr>
            <a:spLocks noGrp="1" noChangeArrowheads="1"/>
          </p:cNvSpPr>
          <p:nvPr>
            <p:ph type="title"/>
          </p:nvPr>
        </p:nvSpPr>
        <p:spPr>
          <a:xfrm>
            <a:off x="457200" y="228600"/>
            <a:ext cx="8229600" cy="857250"/>
          </a:xfrm>
        </p:spPr>
        <p:txBody>
          <a:bodyPr/>
          <a:lstStyle/>
          <a:p>
            <a:pPr eaLnBrk="1" hangingPunct="1">
              <a:defRPr/>
            </a:pPr>
            <a:r>
              <a:rPr lang="en-US" sz="3200" dirty="0" smtClean="0">
                <a:cs typeface="+mj-cs"/>
              </a:rPr>
              <a:t>Federal Cases</a:t>
            </a:r>
            <a:endParaRPr lang="en-US" dirty="0" smtClean="0">
              <a:cs typeface="+mj-cs"/>
            </a:endParaRPr>
          </a:p>
        </p:txBody>
      </p:sp>
      <p:sp>
        <p:nvSpPr>
          <p:cNvPr id="718851" name="Rectangle 3"/>
          <p:cNvSpPr>
            <a:spLocks noGrp="1" noChangeArrowheads="1"/>
          </p:cNvSpPr>
          <p:nvPr>
            <p:ph type="body" idx="1"/>
          </p:nvPr>
        </p:nvSpPr>
        <p:spPr>
          <a:xfrm>
            <a:off x="457200" y="819150"/>
            <a:ext cx="8229600" cy="2914650"/>
          </a:xfrm>
        </p:spPr>
        <p:txBody>
          <a:bodyPr/>
          <a:lstStyle/>
          <a:p>
            <a:pPr eaLnBrk="1" hangingPunct="1">
              <a:lnSpc>
                <a:spcPct val="90000"/>
              </a:lnSpc>
              <a:defRPr/>
            </a:pPr>
            <a:r>
              <a:rPr lang="en-US" sz="2000" b="1" i="1" dirty="0" smtClean="0">
                <a:solidFill>
                  <a:srgbClr val="000000"/>
                </a:solidFill>
                <a:latin typeface="Arial"/>
                <a:cs typeface="Arial"/>
              </a:rPr>
              <a:t>Janus v. American Federation of State, County, and Municipal Employees (AFSCME), Council 31, et al., (U.S. 2018).</a:t>
            </a:r>
            <a:endParaRPr lang="en-US" sz="2000" b="1"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Facts:</a:t>
            </a:r>
          </a:p>
          <a:p>
            <a:pPr eaLnBrk="1" hangingPunct="1">
              <a:lnSpc>
                <a:spcPct val="90000"/>
              </a:lnSpc>
              <a:defRPr/>
            </a:pPr>
            <a:r>
              <a:rPr lang="en-US" sz="1600" dirty="0">
                <a:latin typeface="Arial"/>
                <a:cs typeface="Arial"/>
              </a:rPr>
              <a:t>Illinois law permits public employees to unionize. If a majority of the employees in a bargaining unit vote to be represented by a union, that union is designated as the exclusive representative of all the employees, even those who do not join. Only the union may engage in collective bargaining; individual employees may not be represented by another agent or negotiate directly with their employer. Non-members are required to pay what is generally called an "agency fee," </a:t>
            </a:r>
            <a:r>
              <a:rPr lang="en-US" sz="1600" i="1" dirty="0">
                <a:latin typeface="Arial"/>
                <a:cs typeface="Arial"/>
              </a:rPr>
              <a:t>i</a:t>
            </a:r>
            <a:r>
              <a:rPr lang="en-US" sz="1600" dirty="0">
                <a:latin typeface="Arial"/>
                <a:cs typeface="Arial"/>
              </a:rPr>
              <a:t>.</a:t>
            </a:r>
            <a:r>
              <a:rPr lang="en-US" sz="1600" i="1" dirty="0">
                <a:latin typeface="Arial"/>
                <a:cs typeface="Arial"/>
              </a:rPr>
              <a:t>e</a:t>
            </a:r>
            <a:r>
              <a:rPr lang="en-US" sz="1600" dirty="0">
                <a:latin typeface="Arial"/>
                <a:cs typeface="Arial"/>
              </a:rPr>
              <a:t>., a percentage of the full union dues. Under </a:t>
            </a:r>
            <a:r>
              <a:rPr lang="en-US" sz="1600" i="1" dirty="0">
                <a:latin typeface="Arial"/>
                <a:cs typeface="Arial"/>
              </a:rPr>
              <a:t>Abood</a:t>
            </a:r>
            <a:r>
              <a:rPr lang="en-US" sz="1600" dirty="0">
                <a:latin typeface="Arial"/>
                <a:cs typeface="Arial"/>
              </a:rPr>
              <a:t> v. </a:t>
            </a:r>
            <a:r>
              <a:rPr lang="en-US" sz="1600" i="1" dirty="0">
                <a:latin typeface="Arial"/>
                <a:cs typeface="Arial"/>
              </a:rPr>
              <a:t>Detroit Bd</a:t>
            </a:r>
            <a:r>
              <a:rPr lang="en-US" sz="1600" dirty="0">
                <a:latin typeface="Arial"/>
                <a:cs typeface="Arial"/>
              </a:rPr>
              <a:t>. </a:t>
            </a:r>
            <a:r>
              <a:rPr lang="en-US" sz="1600" i="1" dirty="0">
                <a:latin typeface="Arial"/>
                <a:cs typeface="Arial"/>
              </a:rPr>
              <a:t>of Ed</a:t>
            </a:r>
            <a:r>
              <a:rPr lang="en-US" sz="1600" dirty="0">
                <a:latin typeface="Arial"/>
                <a:cs typeface="Arial"/>
              </a:rPr>
              <a:t>., 431 U. S. 209, 235-236, this fee may cover union expenditures attributable to those activities "germane" to the union's collective-bargaining activities (chargeable expenditures), but may not cover the union's political and ideological projects (nonchargeable expenditures). The union sets the agency fee annually and then sends non-members a notice explaining the basis for the fee and the breakdown of expenditures. Here it was 78.06% of full union dues.</a:t>
            </a:r>
          </a:p>
          <a:p>
            <a:pPr eaLnBrk="1" hangingPunct="1">
              <a:lnSpc>
                <a:spcPct val="90000"/>
              </a:lnSpc>
              <a:defRPr/>
            </a:pPr>
            <a:endParaRPr lang="en-US" sz="2000" dirty="0" smtClean="0">
              <a:latin typeface="Arial"/>
              <a:cs typeface="Arial"/>
            </a:endParaRPr>
          </a:p>
          <a:p>
            <a:pPr eaLnBrk="1" hangingPunct="1">
              <a:lnSpc>
                <a:spcPct val="90000"/>
              </a:lnSpc>
              <a:defRPr/>
            </a:pPr>
            <a:endParaRPr lang="en-US" sz="2000" dirty="0">
              <a:latin typeface="Arial"/>
              <a:cs typeface="Arial"/>
            </a:endParaRPr>
          </a:p>
          <a:p>
            <a:pPr eaLnBrk="1" hangingPunct="1">
              <a:lnSpc>
                <a:spcPct val="90000"/>
              </a:lnSpc>
              <a:defRPr/>
            </a:pPr>
            <a:endParaRPr lang="en-US" sz="2000" dirty="0">
              <a:latin typeface="Arial"/>
              <a:cs typeface="Arial"/>
            </a:endParaRPr>
          </a:p>
          <a:p>
            <a:pPr eaLnBrk="1" hangingPunct="1">
              <a:lnSpc>
                <a:spcPct val="90000"/>
              </a:lnSpc>
              <a:defRPr/>
            </a:pPr>
            <a:endParaRPr lang="en-US" sz="1800" dirty="0" smtClean="0">
              <a:solidFill>
                <a:srgbClr val="000000"/>
              </a:solidFill>
              <a:latin typeface="Arial" charset="0"/>
              <a:cs typeface="+mn-cs"/>
            </a:endParaRPr>
          </a:p>
          <a:p>
            <a:pPr eaLnBrk="1" hangingPunct="1">
              <a:lnSpc>
                <a:spcPct val="90000"/>
              </a:lnSpc>
              <a:defRPr/>
            </a:pPr>
            <a:endParaRPr lang="en-US" sz="500" dirty="0" smtClean="0">
              <a:latin typeface="Arial" charset="0"/>
              <a:cs typeface="+mn-cs"/>
            </a:endParaRPr>
          </a:p>
        </p:txBody>
      </p:sp>
    </p:spTree>
    <p:extLst>
      <p:ext uri="{BB962C8B-B14F-4D97-AF65-F5344CB8AC3E}">
        <p14:creationId xmlns:p14="http://schemas.microsoft.com/office/powerpoint/2010/main" val="15357318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4CF3EB6-9953-7046-89E3-1E8389419AC7}" type="slidenum">
              <a:rPr lang="en-US"/>
              <a:pPr>
                <a:defRPr/>
              </a:pPr>
              <a:t>28</a:t>
            </a:fld>
            <a:endParaRPr lang="en-US" dirty="0"/>
          </a:p>
        </p:txBody>
      </p:sp>
      <p:sp>
        <p:nvSpPr>
          <p:cNvPr id="6" name="Date Placeholder 5"/>
          <p:cNvSpPr>
            <a:spLocks noGrp="1"/>
          </p:cNvSpPr>
          <p:nvPr>
            <p:ph type="dt" sz="quarter" idx="12"/>
          </p:nvPr>
        </p:nvSpPr>
        <p:spPr/>
        <p:txBody>
          <a:bodyPr/>
          <a:lstStyle/>
          <a:p>
            <a:pPr>
              <a:defRPr/>
            </a:pPr>
            <a:fld id="{AD0D4858-7FCF-8644-A350-B3B4E7A04BAA}" type="datetime1">
              <a:rPr lang="en-US"/>
              <a:pPr>
                <a:defRPr/>
              </a:pPr>
              <a:t>8/9/18</a:t>
            </a:fld>
            <a:endParaRPr lang="en-US" dirty="0"/>
          </a:p>
        </p:txBody>
      </p:sp>
      <p:sp>
        <p:nvSpPr>
          <p:cNvPr id="718850" name="Rectangle 2"/>
          <p:cNvSpPr>
            <a:spLocks noGrp="1" noChangeArrowheads="1"/>
          </p:cNvSpPr>
          <p:nvPr>
            <p:ph type="title"/>
          </p:nvPr>
        </p:nvSpPr>
        <p:spPr>
          <a:xfrm>
            <a:off x="457200" y="228600"/>
            <a:ext cx="8229600" cy="857250"/>
          </a:xfrm>
        </p:spPr>
        <p:txBody>
          <a:bodyPr/>
          <a:lstStyle/>
          <a:p>
            <a:pPr eaLnBrk="1" hangingPunct="1">
              <a:defRPr/>
            </a:pPr>
            <a:r>
              <a:rPr lang="en-US" sz="3200" dirty="0" smtClean="0">
                <a:cs typeface="+mj-cs"/>
              </a:rPr>
              <a:t>Federal Cases</a:t>
            </a:r>
            <a:endParaRPr lang="en-US" dirty="0" smtClean="0">
              <a:cs typeface="+mj-cs"/>
            </a:endParaRPr>
          </a:p>
        </p:txBody>
      </p:sp>
      <p:sp>
        <p:nvSpPr>
          <p:cNvPr id="718851" name="Rectangle 3"/>
          <p:cNvSpPr>
            <a:spLocks noGrp="1" noChangeArrowheads="1"/>
          </p:cNvSpPr>
          <p:nvPr>
            <p:ph type="body" idx="1"/>
          </p:nvPr>
        </p:nvSpPr>
        <p:spPr>
          <a:xfrm>
            <a:off x="457200" y="895350"/>
            <a:ext cx="8229600" cy="2914650"/>
          </a:xfrm>
        </p:spPr>
        <p:txBody>
          <a:bodyPr/>
          <a:lstStyle/>
          <a:p>
            <a:pPr eaLnBrk="1" hangingPunct="1">
              <a:lnSpc>
                <a:spcPct val="90000"/>
              </a:lnSpc>
              <a:defRPr/>
            </a:pPr>
            <a:r>
              <a:rPr lang="en-US" sz="2000" b="1" i="1" dirty="0" smtClean="0">
                <a:solidFill>
                  <a:srgbClr val="000000"/>
                </a:solidFill>
                <a:latin typeface="Arial"/>
                <a:cs typeface="Arial"/>
              </a:rPr>
              <a:t>Janus v. American Federation of State, County, and Municipal Employees (AFSCME), Council 31, et al., (U.S. 2018).</a:t>
            </a:r>
            <a:endParaRPr lang="en-US" sz="2000" b="1"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Holding: Justice Alito delivered the opinion of the Supreme Court in a 5-4 decision</a:t>
            </a:r>
          </a:p>
          <a:p>
            <a:r>
              <a:rPr lang="en-US" sz="1600" dirty="0">
                <a:latin typeface="Arial"/>
                <a:cs typeface="Arial"/>
              </a:rPr>
              <a:t>We upheld a similar law in </a:t>
            </a:r>
            <a:r>
              <a:rPr lang="en-US" sz="1600" i="1" dirty="0">
                <a:latin typeface="Arial"/>
                <a:cs typeface="Arial"/>
              </a:rPr>
              <a:t>Abood</a:t>
            </a:r>
            <a:r>
              <a:rPr lang="en-US" sz="1600" dirty="0">
                <a:latin typeface="Arial"/>
                <a:cs typeface="Arial"/>
              </a:rPr>
              <a:t> v. </a:t>
            </a:r>
            <a:r>
              <a:rPr lang="en-US" sz="1600" i="1" dirty="0">
                <a:latin typeface="Arial"/>
                <a:cs typeface="Arial"/>
              </a:rPr>
              <a:t>Detroit Bd</a:t>
            </a:r>
            <a:r>
              <a:rPr lang="en-US" sz="1600" dirty="0">
                <a:latin typeface="Arial"/>
                <a:cs typeface="Arial"/>
              </a:rPr>
              <a:t>. </a:t>
            </a:r>
            <a:r>
              <a:rPr lang="en-US" sz="1600" i="1" dirty="0">
                <a:latin typeface="Arial"/>
                <a:cs typeface="Arial"/>
              </a:rPr>
              <a:t>of Ed</a:t>
            </a:r>
            <a:r>
              <a:rPr lang="en-US" sz="1600" dirty="0">
                <a:latin typeface="Arial"/>
                <a:cs typeface="Arial"/>
              </a:rPr>
              <a:t>., 431 U. S. 209 (1977), and we recognize the importance of following precedent unless there are strong reasons for not doing so. But there are very strong reasons in this case. Fundamental free speech rights are at stake. </a:t>
            </a:r>
            <a:r>
              <a:rPr lang="en-US" sz="1600" i="1" dirty="0">
                <a:latin typeface="Arial"/>
                <a:cs typeface="Arial"/>
              </a:rPr>
              <a:t>Abood</a:t>
            </a:r>
            <a:r>
              <a:rPr lang="en-US" sz="1600" dirty="0">
                <a:latin typeface="Arial"/>
                <a:cs typeface="Arial"/>
              </a:rPr>
              <a:t> was poorly reasoned. It has led to practical problems and abuse. It is inconsistent with other First Amendment cases and has been undermined by more recent decisions. Developments since </a:t>
            </a:r>
            <a:r>
              <a:rPr lang="en-US" sz="1600" i="1" dirty="0">
                <a:latin typeface="Arial"/>
                <a:cs typeface="Arial"/>
              </a:rPr>
              <a:t>Abood</a:t>
            </a:r>
            <a:r>
              <a:rPr lang="en-US" sz="1600" dirty="0">
                <a:latin typeface="Arial"/>
                <a:cs typeface="Arial"/>
              </a:rPr>
              <a:t> was handed down have shed new light on the issue of agency fees, and no reliance interests on the part of public-sector unions are sufficient to justify the perpetuation of the free speech violations that </a:t>
            </a:r>
            <a:r>
              <a:rPr lang="en-US" sz="1600" i="1" dirty="0">
                <a:latin typeface="Arial"/>
                <a:cs typeface="Arial"/>
              </a:rPr>
              <a:t>Abood</a:t>
            </a:r>
            <a:r>
              <a:rPr lang="en-US" sz="1600" dirty="0">
                <a:latin typeface="Arial"/>
                <a:cs typeface="Arial"/>
              </a:rPr>
              <a:t> has countenanced for the past 41 years. </a:t>
            </a:r>
            <a:r>
              <a:rPr lang="en-US" sz="1600" i="1" dirty="0">
                <a:latin typeface="Arial"/>
                <a:cs typeface="Arial"/>
              </a:rPr>
              <a:t>Abood</a:t>
            </a:r>
            <a:r>
              <a:rPr lang="en-US" sz="1600" dirty="0">
                <a:latin typeface="Arial"/>
                <a:cs typeface="Arial"/>
              </a:rPr>
              <a:t> is therefore overruled.</a:t>
            </a:r>
          </a:p>
          <a:p>
            <a:pPr eaLnBrk="1" hangingPunct="1">
              <a:lnSpc>
                <a:spcPct val="90000"/>
              </a:lnSpc>
              <a:defRPr/>
            </a:pPr>
            <a:endParaRPr lang="en-US" sz="2000" dirty="0" smtClean="0">
              <a:latin typeface="Arial"/>
              <a:cs typeface="Arial"/>
            </a:endParaRPr>
          </a:p>
          <a:p>
            <a:pPr eaLnBrk="1" hangingPunct="1">
              <a:lnSpc>
                <a:spcPct val="90000"/>
              </a:lnSpc>
              <a:defRPr/>
            </a:pPr>
            <a:endParaRPr lang="en-US" sz="2000" dirty="0">
              <a:latin typeface="Arial"/>
              <a:cs typeface="Arial"/>
            </a:endParaRPr>
          </a:p>
          <a:p>
            <a:pPr eaLnBrk="1" hangingPunct="1">
              <a:lnSpc>
                <a:spcPct val="90000"/>
              </a:lnSpc>
              <a:defRPr/>
            </a:pPr>
            <a:endParaRPr lang="en-US" sz="2000" dirty="0">
              <a:latin typeface="Arial"/>
              <a:cs typeface="Arial"/>
            </a:endParaRPr>
          </a:p>
          <a:p>
            <a:pPr eaLnBrk="1" hangingPunct="1">
              <a:lnSpc>
                <a:spcPct val="90000"/>
              </a:lnSpc>
              <a:defRPr/>
            </a:pPr>
            <a:endParaRPr lang="en-US" sz="1800" dirty="0" smtClean="0">
              <a:solidFill>
                <a:srgbClr val="000000"/>
              </a:solidFill>
              <a:latin typeface="Arial" charset="0"/>
              <a:cs typeface="+mn-cs"/>
            </a:endParaRPr>
          </a:p>
          <a:p>
            <a:pPr eaLnBrk="1" hangingPunct="1">
              <a:lnSpc>
                <a:spcPct val="90000"/>
              </a:lnSpc>
              <a:defRPr/>
            </a:pPr>
            <a:endParaRPr lang="en-US" sz="500" dirty="0" smtClean="0">
              <a:latin typeface="Arial" charset="0"/>
              <a:cs typeface="+mn-cs"/>
            </a:endParaRPr>
          </a:p>
        </p:txBody>
      </p:sp>
    </p:spTree>
    <p:extLst>
      <p:ext uri="{BB962C8B-B14F-4D97-AF65-F5344CB8AC3E}">
        <p14:creationId xmlns:p14="http://schemas.microsoft.com/office/powerpoint/2010/main" val="3717343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8B61301F-976D-E141-8BBA-D6915BB0AE89}" type="slidenum">
              <a:rPr lang="en-US"/>
              <a:pPr>
                <a:defRPr/>
              </a:pPr>
              <a:t>29</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133350"/>
            <a:ext cx="8229600" cy="857250"/>
          </a:xfrm>
        </p:spPr>
        <p:txBody>
          <a:bodyPr/>
          <a:lstStyle/>
          <a:p>
            <a:pPr eaLnBrk="1" hangingPunct="1">
              <a:lnSpc>
                <a:spcPct val="90000"/>
              </a:lnSpc>
              <a:defRPr/>
            </a:pPr>
            <a:r>
              <a:rPr lang="en-US" sz="2800" b="1" u="sng" dirty="0" smtClean="0">
                <a:solidFill>
                  <a:srgbClr val="000000"/>
                </a:solidFill>
                <a:latin typeface="Arial"/>
                <a:cs typeface="Arial"/>
              </a:rPr>
              <a:t>BoEE Mandatory Reporting </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438150"/>
            <a:ext cx="8305800" cy="26670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a:defRPr/>
            </a:pPr>
            <a:r>
              <a:rPr lang="en-US" sz="2000" dirty="0" smtClean="0">
                <a:latin typeface="Arial"/>
                <a:cs typeface="Arial"/>
              </a:rPr>
              <a:t>Mandatory reporting of disciplinary action against licensed, authorized, or certified employees </a:t>
            </a:r>
            <a:r>
              <a:rPr lang="en-US" sz="2000" dirty="0">
                <a:latin typeface="Arial"/>
                <a:cs typeface="Arial"/>
              </a:rPr>
              <a:t>in the following areas: </a:t>
            </a:r>
          </a:p>
          <a:p>
            <a:pPr>
              <a:defRPr/>
            </a:pPr>
            <a:r>
              <a:rPr lang="en-US" sz="2000" dirty="0" smtClean="0">
                <a:latin typeface="Arial"/>
                <a:cs typeface="Arial"/>
              </a:rPr>
              <a:t>(a) </a:t>
            </a:r>
            <a:r>
              <a:rPr lang="en-US" sz="2000" dirty="0">
                <a:latin typeface="Arial"/>
                <a:cs typeface="Arial"/>
              </a:rPr>
              <a:t>soliciting, encouraging, or consummating a romantic or otherwise inappropriate relationship with a student; </a:t>
            </a:r>
          </a:p>
          <a:p>
            <a:pPr>
              <a:defRPr/>
            </a:pPr>
            <a:r>
              <a:rPr lang="en-US" sz="2000" dirty="0" smtClean="0">
                <a:latin typeface="Arial"/>
                <a:cs typeface="Arial"/>
              </a:rPr>
              <a:t>(b) </a:t>
            </a:r>
            <a:r>
              <a:rPr lang="en-US" sz="2000" dirty="0">
                <a:latin typeface="Arial"/>
                <a:cs typeface="Arial"/>
              </a:rPr>
              <a:t>falsifying student grades, test scores, or other official information or material; and </a:t>
            </a:r>
          </a:p>
          <a:p>
            <a:pPr>
              <a:defRPr/>
            </a:pPr>
            <a:r>
              <a:rPr lang="en-US" sz="2000" dirty="0" smtClean="0">
                <a:latin typeface="Arial"/>
                <a:cs typeface="Arial"/>
              </a:rPr>
              <a:t>(c) </a:t>
            </a:r>
            <a:r>
              <a:rPr lang="en-US" sz="2000" dirty="0">
                <a:latin typeface="Arial"/>
                <a:cs typeface="Arial"/>
              </a:rPr>
              <a:t>converting public property to the personal use of the school employee.  </a:t>
            </a:r>
            <a:endParaRPr lang="en-US" sz="2000" dirty="0" smtClean="0">
              <a:latin typeface="Arial"/>
              <a:cs typeface="Arial"/>
            </a:endParaRPr>
          </a:p>
          <a:p>
            <a:pPr>
              <a:defRPr/>
            </a:pPr>
            <a:r>
              <a:rPr lang="en-US" sz="2000" dirty="0" smtClean="0">
                <a:latin typeface="Arial"/>
                <a:cs typeface="Arial"/>
              </a:rPr>
              <a:t>(d) </a:t>
            </a:r>
            <a:r>
              <a:rPr lang="en-US" sz="2000" dirty="0" smtClean="0">
                <a:solidFill>
                  <a:srgbClr val="000000"/>
                </a:solidFill>
                <a:latin typeface="Arial"/>
                <a:cs typeface="Arial"/>
              </a:rPr>
              <a:t>Being </a:t>
            </a:r>
            <a:r>
              <a:rPr lang="en-US" sz="2000" dirty="0">
                <a:solidFill>
                  <a:srgbClr val="000000"/>
                </a:solidFill>
                <a:latin typeface="Arial"/>
                <a:cs typeface="Arial"/>
              </a:rPr>
              <a:t>on school premises or at a school-sponsored activity involving students while </a:t>
            </a:r>
            <a:r>
              <a:rPr lang="en-US" sz="2000" u="sng" dirty="0">
                <a:solidFill>
                  <a:srgbClr val="000000"/>
                </a:solidFill>
                <a:latin typeface="Arial"/>
                <a:cs typeface="Arial"/>
              </a:rPr>
              <a:t>under the influence of</a:t>
            </a:r>
            <a:r>
              <a:rPr lang="en-US" sz="2000" dirty="0">
                <a:solidFill>
                  <a:srgbClr val="000000"/>
                </a:solidFill>
                <a:latin typeface="Arial"/>
                <a:cs typeface="Arial"/>
              </a:rPr>
              <a:t>, possessing, using, or consuming illegal drugs, unauthorized drugs, </a:t>
            </a:r>
            <a:r>
              <a:rPr lang="en-US" sz="2000" u="sng" dirty="0">
                <a:solidFill>
                  <a:srgbClr val="000000"/>
                </a:solidFill>
                <a:latin typeface="Arial"/>
                <a:cs typeface="Arial"/>
              </a:rPr>
              <a:t>or alcohol</a:t>
            </a:r>
            <a:r>
              <a:rPr lang="en-US" sz="2000" dirty="0" smtClean="0">
                <a:solidFill>
                  <a:srgbClr val="000000"/>
                </a:solidFill>
                <a:latin typeface="Arial"/>
                <a:cs typeface="Arial"/>
              </a:rPr>
              <a:t>.</a:t>
            </a:r>
          </a:p>
          <a:p>
            <a:pPr>
              <a:defRPr/>
            </a:pPr>
            <a:r>
              <a:rPr lang="en-US" sz="2000" dirty="0" smtClean="0">
                <a:solidFill>
                  <a:srgbClr val="000000"/>
                </a:solidFill>
                <a:latin typeface="Arial"/>
                <a:cs typeface="Arial"/>
              </a:rPr>
              <a:t>[DON’T THROW OUT EVIDENCE!]</a:t>
            </a:r>
            <a:endParaRPr lang="en-US" sz="2000" dirty="0">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4603391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3</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Statewide Assessments –    HF 2235</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905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The Legislature required the State Board to adopt administrative rules </a:t>
            </a:r>
            <a:r>
              <a:rPr lang="en-US" sz="2000" b="1" u="sng" dirty="0" smtClean="0">
                <a:solidFill>
                  <a:srgbClr val="000000"/>
                </a:solidFill>
                <a:latin typeface="Arial"/>
                <a:cs typeface="Arial"/>
              </a:rPr>
              <a:t>designating the Iowa Testing Program as Iowa’s summative assessment </a:t>
            </a:r>
            <a:r>
              <a:rPr lang="en-US" sz="2000" b="1" dirty="0" smtClean="0">
                <a:solidFill>
                  <a:srgbClr val="000000"/>
                </a:solidFill>
                <a:latin typeface="Arial"/>
                <a:cs typeface="Arial"/>
              </a:rPr>
              <a:t>of student progress. </a:t>
            </a:r>
          </a:p>
          <a:p>
            <a:pPr eaLnBrk="1" hangingPunct="1">
              <a:lnSpc>
                <a:spcPct val="90000"/>
              </a:lnSpc>
              <a:defRPr/>
            </a:pPr>
            <a:endParaRPr lang="en-US" sz="16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The assessment will be peer-reviewed by an independent, third party evaluator </a:t>
            </a:r>
            <a:r>
              <a:rPr lang="en-US" sz="2000" b="1" u="sng" dirty="0" smtClean="0">
                <a:solidFill>
                  <a:srgbClr val="000000"/>
                </a:solidFill>
                <a:latin typeface="Arial"/>
                <a:cs typeface="Arial"/>
              </a:rPr>
              <a:t>to ensure it is aligned with the Iowa Core and meets requirements of ESSA</a:t>
            </a:r>
            <a:r>
              <a:rPr lang="en-US" sz="2000" b="1" dirty="0" smtClean="0">
                <a:solidFill>
                  <a:srgbClr val="000000"/>
                </a:solidFill>
                <a:latin typeface="Arial"/>
                <a:cs typeface="Arial"/>
              </a:rPr>
              <a:t>. </a:t>
            </a:r>
          </a:p>
          <a:p>
            <a:pPr eaLnBrk="1" hangingPunct="1">
              <a:lnSpc>
                <a:spcPct val="90000"/>
              </a:lnSpc>
              <a:defRPr/>
            </a:pPr>
            <a:endParaRPr lang="en-US" sz="16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Assessments will cover math and English language arts (reading and writing) for grades 3 through 11, as well as science for grades 5, 8, and 10. </a:t>
            </a:r>
          </a:p>
          <a:p>
            <a:pPr eaLnBrk="1" hangingPunct="1">
              <a:lnSpc>
                <a:spcPct val="90000"/>
              </a:lnSpc>
              <a:defRPr/>
            </a:pPr>
            <a:endParaRPr lang="en-US" sz="1600" b="1"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The assessment will be given during the last quarter of 2018/19.</a:t>
            </a: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4821529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4</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a:solidFill>
                  <a:srgbClr val="000000"/>
                </a:solidFill>
                <a:latin typeface="Arial"/>
                <a:cs typeface="Arial"/>
              </a:rPr>
              <a:t>Statewide Assessments – </a:t>
            </a:r>
            <a:r>
              <a:rPr lang="en-US" sz="2800" b="1" u="sng" dirty="0" smtClean="0">
                <a:solidFill>
                  <a:srgbClr val="000000"/>
                </a:solidFill>
                <a:latin typeface="Arial"/>
                <a:cs typeface="Arial"/>
              </a:rPr>
              <a:t>(cont.)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8191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The Legislature </a:t>
            </a:r>
            <a:r>
              <a:rPr lang="en-US" sz="2400" b="1" u="sng" dirty="0">
                <a:solidFill>
                  <a:srgbClr val="000000"/>
                </a:solidFill>
                <a:latin typeface="Arial"/>
                <a:cs typeface="Arial"/>
              </a:rPr>
              <a:t>a</a:t>
            </a:r>
            <a:r>
              <a:rPr lang="en-US" sz="2400" b="1" u="sng" dirty="0" smtClean="0">
                <a:solidFill>
                  <a:srgbClr val="000000"/>
                </a:solidFill>
                <a:latin typeface="Arial"/>
                <a:cs typeface="Arial"/>
              </a:rPr>
              <a:t>ppropriated $2.7 million to help offset the cost of the statewide assessment. </a:t>
            </a:r>
          </a:p>
          <a:p>
            <a:pPr eaLnBrk="1" hangingPunct="1">
              <a:lnSpc>
                <a:spcPct val="90000"/>
              </a:lnSpc>
              <a:defRPr/>
            </a:pPr>
            <a:endParaRPr lang="en-US" sz="2400" b="1" u="sng"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The DE will directly distribute these funds to Iowa Testing Programs on behalf of the school districts. </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Districts will be responsible for all remaining costs. </a:t>
            </a:r>
            <a:endParaRPr lang="en-US" sz="24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9100590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5</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Standing Appropriations –    HF 2502</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Area Education Agencies </a:t>
            </a:r>
            <a:r>
              <a:rPr lang="mr-IN" sz="2400" b="1" dirty="0" smtClean="0">
                <a:solidFill>
                  <a:srgbClr val="000000"/>
                </a:solidFill>
                <a:latin typeface="Arial"/>
                <a:cs typeface="Arial"/>
              </a:rPr>
              <a:t>–</a:t>
            </a:r>
            <a:r>
              <a:rPr lang="en-US" sz="2400" b="1" dirty="0" smtClean="0">
                <a:solidFill>
                  <a:srgbClr val="000000"/>
                </a:solidFill>
                <a:latin typeface="Arial"/>
                <a:cs typeface="Arial"/>
              </a:rPr>
              <a:t> Reduces the state aid for AEAs by $15 million.</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[Bottom-line </a:t>
            </a:r>
            <a:r>
              <a:rPr lang="mr-IN" sz="2400" b="1" dirty="0" smtClean="0">
                <a:solidFill>
                  <a:srgbClr val="000000"/>
                </a:solidFill>
                <a:latin typeface="Arial"/>
                <a:cs typeface="Arial"/>
              </a:rPr>
              <a:t>–</a:t>
            </a:r>
            <a:r>
              <a:rPr lang="en-US" sz="2400" b="1" dirty="0" smtClean="0">
                <a:solidFill>
                  <a:srgbClr val="000000"/>
                </a:solidFill>
                <a:latin typeface="Arial"/>
                <a:cs typeface="Arial"/>
              </a:rPr>
              <a:t> Please educate your legislators about the good work that AEAs are doing to assist your students and staff members!!!]</a:t>
            </a:r>
          </a:p>
          <a:p>
            <a:pPr marL="0" indent="0" eaLnBrk="1" hangingPunct="1">
              <a:lnSpc>
                <a:spcPct val="90000"/>
              </a:lnSpc>
              <a:buNone/>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1537021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6</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Operational Sharing Incentives –    HF 633</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143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Extends operational sharing funding through FY 2025 and </a:t>
            </a:r>
            <a:r>
              <a:rPr lang="en-US" sz="2400" b="1" u="sng" dirty="0" smtClean="0">
                <a:solidFill>
                  <a:srgbClr val="000000"/>
                </a:solidFill>
                <a:latin typeface="Arial"/>
                <a:cs typeface="Arial"/>
              </a:rPr>
              <a:t>ELIMINATES the five-year limit for claiming supplementary weighting</a:t>
            </a:r>
            <a:r>
              <a:rPr lang="en-US" sz="2400" b="1" dirty="0" smtClean="0">
                <a:solidFill>
                  <a:srgbClr val="000000"/>
                </a:solidFill>
                <a:latin typeface="Arial"/>
                <a:cs typeface="Arial"/>
              </a:rPr>
              <a:t> for operational sharing.</a:t>
            </a:r>
          </a:p>
          <a:p>
            <a:pPr eaLnBrk="1" hangingPunct="1">
              <a:lnSpc>
                <a:spcPct val="90000"/>
              </a:lnSpc>
              <a:defRPr/>
            </a:pPr>
            <a:endParaRPr lang="en-US" sz="18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HF 2406 IMMEDIATELY allows </a:t>
            </a:r>
            <a:r>
              <a:rPr lang="en-US" sz="2400" b="1" u="sng" dirty="0" smtClean="0">
                <a:solidFill>
                  <a:srgbClr val="000000"/>
                </a:solidFill>
                <a:latin typeface="Arial"/>
                <a:cs typeface="Arial"/>
              </a:rPr>
              <a:t>a master social worker or an independent licensed social worker </a:t>
            </a:r>
            <a:r>
              <a:rPr lang="en-US" sz="2400" b="1" dirty="0" smtClean="0">
                <a:solidFill>
                  <a:srgbClr val="000000"/>
                </a:solidFill>
                <a:latin typeface="Arial"/>
                <a:cs typeface="Arial"/>
              </a:rPr>
              <a:t>to be included in supplementary weighting. </a:t>
            </a:r>
          </a:p>
          <a:p>
            <a:pPr eaLnBrk="1" hangingPunct="1">
              <a:lnSpc>
                <a:spcPct val="90000"/>
              </a:lnSpc>
              <a:defRPr/>
            </a:pPr>
            <a:endParaRPr lang="en-US" sz="1800" b="1" dirty="0">
              <a:solidFill>
                <a:srgbClr val="000000"/>
              </a:solidFill>
              <a:latin typeface="Arial"/>
              <a:cs typeface="Arial"/>
            </a:endParaRPr>
          </a:p>
          <a:p>
            <a:pPr eaLnBrk="1" hangingPunct="1">
              <a:lnSpc>
                <a:spcPct val="90000"/>
              </a:lnSpc>
              <a:defRPr/>
            </a:pPr>
            <a:r>
              <a:rPr lang="en-US" sz="2400" b="1" dirty="0" smtClean="0">
                <a:solidFill>
                  <a:srgbClr val="000000"/>
                </a:solidFill>
                <a:latin typeface="Arial"/>
                <a:cs typeface="Arial"/>
              </a:rPr>
              <a:t>Districts sharing such workers will generate supplementary weighting of </a:t>
            </a:r>
            <a:r>
              <a:rPr lang="en-US" sz="2400" b="1" u="sng" dirty="0" smtClean="0">
                <a:solidFill>
                  <a:srgbClr val="000000"/>
                </a:solidFill>
                <a:latin typeface="Arial"/>
                <a:cs typeface="Arial"/>
              </a:rPr>
              <a:t>THREE PUPILS for each function. </a:t>
            </a:r>
            <a:endParaRPr lang="en-US" sz="2400" b="1" u="sng" dirty="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18736953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7</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School District Program Funding Flexibility –    HF 2441</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Creates new Iowa Code §256.9A, which states, in part, that the DE, the Director, and State Board </a:t>
            </a:r>
            <a:r>
              <a:rPr lang="en-US" sz="2000" b="1" u="sng" dirty="0" smtClean="0">
                <a:solidFill>
                  <a:srgbClr val="000000"/>
                </a:solidFill>
                <a:latin typeface="Arial"/>
                <a:cs typeface="Arial"/>
              </a:rPr>
              <a:t>“shall not issue guidance that imposes any legally binding obligations or duties upon any person unless”</a:t>
            </a:r>
            <a:r>
              <a:rPr lang="en-US" sz="2000" b="1" dirty="0" smtClean="0">
                <a:solidFill>
                  <a:srgbClr val="000000"/>
                </a:solidFill>
                <a:latin typeface="Arial"/>
                <a:cs typeface="Arial"/>
              </a:rPr>
              <a:t> such </a:t>
            </a:r>
            <a:r>
              <a:rPr lang="en-US" sz="2000" b="1" u="sng" dirty="0" smtClean="0">
                <a:solidFill>
                  <a:srgbClr val="000000"/>
                </a:solidFill>
                <a:latin typeface="Arial"/>
                <a:cs typeface="Arial"/>
              </a:rPr>
              <a:t>“obligations or duties are required or reasonably implied by the statute, rule, or other legal authority.</a:t>
            </a:r>
            <a:r>
              <a:rPr lang="en-US" sz="2000" b="1" dirty="0" smtClean="0">
                <a:solidFill>
                  <a:srgbClr val="000000"/>
                </a:solidFill>
                <a:latin typeface="Arial"/>
                <a:cs typeface="Arial"/>
              </a:rPr>
              <a:t>”</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Includes changes to early intervention, at-risk and dropout prevention, home school assistance categorical funds, and enterprise child care fund.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Permits </a:t>
            </a:r>
            <a:r>
              <a:rPr lang="en-US" sz="2000" b="1" u="sng" dirty="0" smtClean="0">
                <a:solidFill>
                  <a:srgbClr val="000000"/>
                </a:solidFill>
                <a:latin typeface="Arial"/>
                <a:cs typeface="Arial"/>
              </a:rPr>
              <a:t>early intervention funds </a:t>
            </a:r>
            <a:r>
              <a:rPr lang="en-US" sz="2000" b="1" dirty="0" smtClean="0">
                <a:solidFill>
                  <a:srgbClr val="000000"/>
                </a:solidFill>
                <a:latin typeface="Arial"/>
                <a:cs typeface="Arial"/>
              </a:rPr>
              <a:t>to be used </a:t>
            </a:r>
            <a:r>
              <a:rPr lang="en-US" sz="2000" b="1" u="sng" dirty="0" smtClean="0">
                <a:solidFill>
                  <a:srgbClr val="000000"/>
                </a:solidFill>
                <a:latin typeface="Arial"/>
                <a:cs typeface="Arial"/>
              </a:rPr>
              <a:t>for any general fund purpose.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3377997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8</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School District Program Funding Flexibility –    HF 2441 (cont.)</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742950"/>
            <a:ext cx="8305800" cy="3886200"/>
          </a:xfrm>
        </p:spPr>
        <p:txBody>
          <a:bodyPr/>
          <a:lstStyle/>
          <a:p>
            <a:pPr lvl="1" eaLnBrk="1" hangingPunct="1">
              <a:lnSpc>
                <a:spcPct val="90000"/>
              </a:lnSpc>
              <a:buFont typeface="Wingdings" charset="0"/>
              <a:buNone/>
              <a:defRPr/>
            </a:pPr>
            <a:endParaRPr lang="en-US" b="1" u="sng" dirty="0" smtClean="0">
              <a:solidFill>
                <a:srgbClr val="000000"/>
              </a:solidFill>
              <a:latin typeface="Arial"/>
              <a:cs typeface="Arial"/>
            </a:endParaRPr>
          </a:p>
          <a:p>
            <a:pPr marL="0" indent="0" eaLnBrk="1" hangingPunct="1">
              <a:lnSpc>
                <a:spcPct val="90000"/>
              </a:lnSpc>
              <a:buNone/>
              <a:defRPr/>
            </a:pPr>
            <a:r>
              <a:rPr lang="en-US" sz="2000" b="1" dirty="0" smtClean="0">
                <a:solidFill>
                  <a:srgbClr val="000000"/>
                </a:solidFill>
                <a:latin typeface="Arial"/>
                <a:cs typeface="Arial"/>
              </a:rPr>
              <a:t> </a:t>
            </a: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Beginning July 1, 2019, districts </a:t>
            </a:r>
            <a:r>
              <a:rPr lang="en-US" sz="2000" b="1" u="sng" dirty="0" smtClean="0">
                <a:solidFill>
                  <a:srgbClr val="000000"/>
                </a:solidFill>
                <a:latin typeface="Arial"/>
                <a:cs typeface="Arial"/>
              </a:rPr>
              <a:t>may use at-risk and dropout prevention funds for </a:t>
            </a:r>
            <a:r>
              <a:rPr lang="en-US" sz="2000" b="1" dirty="0" smtClean="0">
                <a:solidFill>
                  <a:srgbClr val="000000"/>
                </a:solidFill>
                <a:latin typeface="Arial"/>
                <a:cs typeface="Arial"/>
              </a:rPr>
              <a:t>administrative staff, psychologists, social workers, and mental health counselors relating to work performed for those programs, as well as for </a:t>
            </a:r>
            <a:r>
              <a:rPr lang="en-US" sz="2000" b="1" u="sng" dirty="0" smtClean="0">
                <a:solidFill>
                  <a:srgbClr val="000000"/>
                </a:solidFill>
                <a:latin typeface="Arial"/>
                <a:cs typeface="Arial"/>
              </a:rPr>
              <a:t>school security personnel</a:t>
            </a:r>
            <a:r>
              <a:rPr lang="en-US" sz="2000" b="1" dirty="0" smtClean="0">
                <a:solidFill>
                  <a:srgbClr val="000000"/>
                </a:solidFill>
                <a:latin typeface="Arial"/>
                <a:cs typeface="Arial"/>
              </a:rPr>
              <a:t>.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Clarifies that school boards, by board resolution, may transfer </a:t>
            </a:r>
            <a:r>
              <a:rPr lang="en-US" sz="2000" b="1" u="sng" dirty="0" smtClean="0">
                <a:solidFill>
                  <a:srgbClr val="000000"/>
                </a:solidFill>
                <a:latin typeface="Arial"/>
                <a:cs typeface="Arial"/>
              </a:rPr>
              <a:t>general funds to the student activity fund </a:t>
            </a:r>
            <a:r>
              <a:rPr lang="en-US" sz="2000" b="1" dirty="0" smtClean="0">
                <a:solidFill>
                  <a:srgbClr val="000000"/>
                </a:solidFill>
                <a:latin typeface="Arial"/>
                <a:cs typeface="Arial"/>
              </a:rPr>
              <a:t>to </a:t>
            </a:r>
            <a:r>
              <a:rPr lang="en-US" sz="2000" b="1" u="sng" dirty="0" smtClean="0">
                <a:solidFill>
                  <a:srgbClr val="000000"/>
                </a:solidFill>
                <a:latin typeface="Arial"/>
                <a:cs typeface="Arial"/>
              </a:rPr>
              <a:t>RECONDITION (NOT JUST PURCHASE)</a:t>
            </a:r>
            <a:r>
              <a:rPr lang="en-US" sz="2000" b="1" dirty="0" smtClean="0">
                <a:solidFill>
                  <a:srgbClr val="000000"/>
                </a:solidFill>
                <a:latin typeface="Arial"/>
                <a:cs typeface="Arial"/>
              </a:rPr>
              <a:t> protective and safety equipment required for extracurricular activities sponsored by IHSAA or IHSGAU. </a:t>
            </a: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27168517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F31C8BF-5334-4A40-B7B5-432F403A0B49}" type="slidenum">
              <a:rPr lang="en-US"/>
              <a:pPr>
                <a:defRPr/>
              </a:pPr>
              <a:t>9</a:t>
            </a:fld>
            <a:endParaRPr lang="en-US" dirty="0"/>
          </a:p>
        </p:txBody>
      </p:sp>
      <p:sp>
        <p:nvSpPr>
          <p:cNvPr id="6" name="Date Placeholder 5"/>
          <p:cNvSpPr>
            <a:spLocks noGrp="1"/>
          </p:cNvSpPr>
          <p:nvPr>
            <p:ph type="dt" sz="quarter" idx="12"/>
          </p:nvPr>
        </p:nvSpPr>
        <p:spPr/>
        <p:txBody>
          <a:bodyPr/>
          <a:lstStyle/>
          <a:p>
            <a:pPr>
              <a:defRPr/>
            </a:pPr>
            <a:fld id="{13A75E1D-1AA8-0846-AF71-D5BFA2A91201}" type="datetime1">
              <a:rPr lang="en-US"/>
              <a:pPr>
                <a:defRPr/>
              </a:pPr>
              <a:t>8/9/18</a:t>
            </a:fld>
            <a:endParaRPr lang="en-US" dirty="0"/>
          </a:p>
        </p:txBody>
      </p:sp>
      <p:sp>
        <p:nvSpPr>
          <p:cNvPr id="437250" name="Rectangle 2"/>
          <p:cNvSpPr>
            <a:spLocks noGrp="1" noChangeArrowheads="1"/>
          </p:cNvSpPr>
          <p:nvPr>
            <p:ph type="title"/>
          </p:nvPr>
        </p:nvSpPr>
        <p:spPr>
          <a:xfrm>
            <a:off x="457200" y="228600"/>
            <a:ext cx="8229600" cy="857250"/>
          </a:xfrm>
        </p:spPr>
        <p:txBody>
          <a:bodyPr/>
          <a:lstStyle/>
          <a:p>
            <a:pPr eaLnBrk="1" hangingPunct="1">
              <a:lnSpc>
                <a:spcPct val="90000"/>
              </a:lnSpc>
              <a:defRPr/>
            </a:pPr>
            <a:r>
              <a:rPr lang="en-US" sz="2800" b="1" u="sng" dirty="0" smtClean="0">
                <a:solidFill>
                  <a:srgbClr val="000000"/>
                </a:solidFill>
                <a:latin typeface="Arial"/>
                <a:cs typeface="Arial"/>
              </a:rPr>
              <a:t>High School Collision Sports –    HF 2442</a:t>
            </a:r>
            <a:endParaRPr lang="en-US" sz="2800" b="1" u="sng" dirty="0">
              <a:solidFill>
                <a:srgbClr val="000000"/>
              </a:solidFill>
              <a:latin typeface="Arial"/>
              <a:cs typeface="Arial"/>
            </a:endParaRPr>
          </a:p>
        </p:txBody>
      </p:sp>
      <p:sp>
        <p:nvSpPr>
          <p:cNvPr id="437251" name="Rectangle 3"/>
          <p:cNvSpPr>
            <a:spLocks noGrp="1" noChangeArrowheads="1"/>
          </p:cNvSpPr>
          <p:nvPr>
            <p:ph type="body" idx="1"/>
          </p:nvPr>
        </p:nvSpPr>
        <p:spPr>
          <a:xfrm>
            <a:off x="381000" y="514350"/>
            <a:ext cx="8305800" cy="3886200"/>
          </a:xfrm>
        </p:spPr>
        <p:txBody>
          <a:bodyPr/>
          <a:lstStyle/>
          <a:p>
            <a:pPr marL="0" indent="0" eaLnBrk="1" hangingPunct="1">
              <a:lnSpc>
                <a:spcPct val="90000"/>
              </a:lnSpc>
              <a:buNone/>
              <a:defRPr/>
            </a:pPr>
            <a:endParaRPr lang="en-US" sz="20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Beginning July 1, 2018, schools must provide parents/guardians of 7</a:t>
            </a:r>
            <a:r>
              <a:rPr lang="en-US" sz="2000" b="1" baseline="30000" dirty="0" smtClean="0">
                <a:solidFill>
                  <a:srgbClr val="000000"/>
                </a:solidFill>
                <a:latin typeface="Arial"/>
                <a:cs typeface="Arial"/>
              </a:rPr>
              <a:t>th</a:t>
            </a:r>
            <a:r>
              <a:rPr lang="en-US" sz="2000" b="1" dirty="0" smtClean="0">
                <a:solidFill>
                  <a:srgbClr val="000000"/>
                </a:solidFill>
                <a:latin typeface="Arial"/>
                <a:cs typeface="Arial"/>
              </a:rPr>
              <a:t> through 12</a:t>
            </a:r>
            <a:r>
              <a:rPr lang="en-US" sz="2000" b="1" baseline="30000" dirty="0" smtClean="0">
                <a:solidFill>
                  <a:srgbClr val="000000"/>
                </a:solidFill>
                <a:latin typeface="Arial"/>
                <a:cs typeface="Arial"/>
              </a:rPr>
              <a:t>th</a:t>
            </a:r>
            <a:r>
              <a:rPr lang="en-US" sz="2000" b="1" dirty="0" smtClean="0">
                <a:solidFill>
                  <a:srgbClr val="000000"/>
                </a:solidFill>
                <a:latin typeface="Arial"/>
                <a:cs typeface="Arial"/>
              </a:rPr>
              <a:t> grade students a </a:t>
            </a:r>
            <a:r>
              <a:rPr lang="en-US" sz="2000" b="1" u="sng" dirty="0" smtClean="0">
                <a:solidFill>
                  <a:srgbClr val="000000"/>
                </a:solidFill>
                <a:latin typeface="Arial"/>
                <a:cs typeface="Arial"/>
              </a:rPr>
              <a:t>brain injury injury information sheet</a:t>
            </a:r>
            <a:r>
              <a:rPr lang="en-US" sz="2000" b="1" dirty="0" smtClean="0">
                <a:solidFill>
                  <a:srgbClr val="000000"/>
                </a:solidFill>
                <a:latin typeface="Arial"/>
                <a:cs typeface="Arial"/>
              </a:rPr>
              <a:t>, which </a:t>
            </a:r>
            <a:r>
              <a:rPr lang="en-US" sz="2000" b="1" u="sng" dirty="0" smtClean="0">
                <a:solidFill>
                  <a:srgbClr val="000000"/>
                </a:solidFill>
                <a:latin typeface="Arial"/>
                <a:cs typeface="Arial"/>
              </a:rPr>
              <a:t>must be signed and returned prior to participation</a:t>
            </a:r>
            <a:r>
              <a:rPr lang="en-US" sz="2000" b="1" dirty="0" smtClean="0">
                <a:solidFill>
                  <a:srgbClr val="000000"/>
                </a:solidFill>
                <a:latin typeface="Arial"/>
                <a:cs typeface="Arial"/>
              </a:rPr>
              <a:t> in any activity governed by the IHSAA of IHSGAU, to </a:t>
            </a:r>
            <a:r>
              <a:rPr lang="en-US" sz="2000" b="1" u="sng" dirty="0" smtClean="0">
                <a:solidFill>
                  <a:srgbClr val="000000"/>
                </a:solidFill>
                <a:latin typeface="Arial"/>
                <a:cs typeface="Arial"/>
              </a:rPr>
              <a:t>include cheerleading and dance</a:t>
            </a:r>
            <a:r>
              <a:rPr lang="en-US" sz="2000" b="1" dirty="0" smtClean="0">
                <a:solidFill>
                  <a:srgbClr val="000000"/>
                </a:solidFill>
                <a:latin typeface="Arial"/>
                <a:cs typeface="Arial"/>
              </a:rPr>
              <a:t>. </a:t>
            </a:r>
          </a:p>
          <a:p>
            <a:pPr eaLnBrk="1" hangingPunct="1">
              <a:lnSpc>
                <a:spcPct val="90000"/>
              </a:lnSpc>
              <a:defRPr/>
            </a:pPr>
            <a:endParaRPr lang="en-US" sz="14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If a student is observed having signs, symptoms, or behaviors consistent with a concussion or brain injury, they must immediately be removed from all activity and may not return until they have written approval from a health care provider.</a:t>
            </a:r>
          </a:p>
          <a:p>
            <a:pPr eaLnBrk="1" hangingPunct="1">
              <a:lnSpc>
                <a:spcPct val="90000"/>
              </a:lnSpc>
              <a:defRPr/>
            </a:pPr>
            <a:endParaRPr lang="en-US" sz="1400" b="1" dirty="0">
              <a:solidFill>
                <a:srgbClr val="000000"/>
              </a:solidFill>
              <a:latin typeface="Arial"/>
              <a:cs typeface="Arial"/>
            </a:endParaRPr>
          </a:p>
          <a:p>
            <a:pPr eaLnBrk="1" hangingPunct="1">
              <a:lnSpc>
                <a:spcPct val="90000"/>
              </a:lnSpc>
              <a:defRPr/>
            </a:pPr>
            <a:r>
              <a:rPr lang="en-US" sz="2000" b="1" dirty="0" smtClean="0">
                <a:solidFill>
                  <a:srgbClr val="000000"/>
                </a:solidFill>
                <a:latin typeface="Arial"/>
                <a:cs typeface="Arial"/>
              </a:rPr>
              <a:t>Beginning July 1, 2018, all public or accredited nonpublic schools will provide 7</a:t>
            </a:r>
            <a:r>
              <a:rPr lang="en-US" sz="2000" b="1" baseline="30000" dirty="0" smtClean="0">
                <a:solidFill>
                  <a:srgbClr val="000000"/>
                </a:solidFill>
                <a:latin typeface="Arial"/>
                <a:cs typeface="Arial"/>
              </a:rPr>
              <a:t>th</a:t>
            </a:r>
            <a:r>
              <a:rPr lang="en-US" sz="2000" b="1" dirty="0" smtClean="0">
                <a:solidFill>
                  <a:srgbClr val="000000"/>
                </a:solidFill>
                <a:latin typeface="Arial"/>
                <a:cs typeface="Arial"/>
              </a:rPr>
              <a:t> through 12</a:t>
            </a:r>
            <a:r>
              <a:rPr lang="en-US" sz="2000" b="1" baseline="30000" dirty="0" smtClean="0">
                <a:solidFill>
                  <a:srgbClr val="000000"/>
                </a:solidFill>
                <a:latin typeface="Arial"/>
                <a:cs typeface="Arial"/>
              </a:rPr>
              <a:t>th</a:t>
            </a:r>
            <a:r>
              <a:rPr lang="en-US" sz="2000" b="1" dirty="0" smtClean="0">
                <a:solidFill>
                  <a:srgbClr val="000000"/>
                </a:solidFill>
                <a:latin typeface="Arial"/>
                <a:cs typeface="Arial"/>
              </a:rPr>
              <a:t> grade students with any protective gear required to participate in an activity. </a:t>
            </a: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4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a:p>
            <a:pPr eaLnBrk="1" hangingPunct="1">
              <a:lnSpc>
                <a:spcPct val="90000"/>
              </a:lnSpc>
              <a:defRPr/>
            </a:pPr>
            <a:endParaRPr lang="en-US" sz="2000" b="1" dirty="0" smtClean="0">
              <a:solidFill>
                <a:srgbClr val="000000"/>
              </a:solidFill>
              <a:latin typeface="Arial"/>
              <a:cs typeface="Arial"/>
            </a:endParaRPr>
          </a:p>
          <a:p>
            <a:pPr eaLnBrk="1" hangingPunct="1">
              <a:lnSpc>
                <a:spcPct val="90000"/>
              </a:lnSpc>
              <a:defRPr/>
            </a:pPr>
            <a:endParaRPr lang="en-US" sz="2000" b="1" dirty="0">
              <a:solidFill>
                <a:srgbClr val="000000"/>
              </a:solidFill>
              <a:latin typeface="Arial"/>
              <a:cs typeface="Arial"/>
            </a:endParaRPr>
          </a:p>
        </p:txBody>
      </p:sp>
    </p:spTree>
    <p:extLst>
      <p:ext uri="{BB962C8B-B14F-4D97-AF65-F5344CB8AC3E}">
        <p14:creationId xmlns:p14="http://schemas.microsoft.com/office/powerpoint/2010/main" val="36574826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fontScheme name="Pixel">
      <a:majorFont>
        <a:latin typeface="Arial Black"/>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155482</TotalTime>
  <Words>2372</Words>
  <Application>Microsoft Macintosh PowerPoint</Application>
  <PresentationFormat>On-screen Show (16:9)</PresentationFormat>
  <Paragraphs>483</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Pixel</vt:lpstr>
      <vt:lpstr>SAI Annual Conference 2018</vt:lpstr>
      <vt:lpstr>Education Appropriations –    SF 2415</vt:lpstr>
      <vt:lpstr>Statewide Assessments –    HF 2235</vt:lpstr>
      <vt:lpstr>Statewide Assessments – (cont.)</vt:lpstr>
      <vt:lpstr>Standing Appropriations –    HF 2502</vt:lpstr>
      <vt:lpstr>Operational Sharing Incentives –    HF 633</vt:lpstr>
      <vt:lpstr>School District Program Funding Flexibility –    HF 2441</vt:lpstr>
      <vt:lpstr>School District Program Funding Flexibility –    HF 2441 (cont.)</vt:lpstr>
      <vt:lpstr>High School Collision Sports –    HF 2442</vt:lpstr>
      <vt:lpstr>High School Collision Sports –  HF 2442 (cont.)</vt:lpstr>
      <vt:lpstr>High School Collision Sports –  HF 2442 (cont.)</vt:lpstr>
      <vt:lpstr>Future Ready Iowa Act –  HF 2458</vt:lpstr>
      <vt:lpstr>Future Ready Iowa Act –  HF 2458 (cont.)</vt:lpstr>
      <vt:lpstr>School Meals –  HF 2467</vt:lpstr>
      <vt:lpstr>School Meals –  HF 2467 (cont.)</vt:lpstr>
      <vt:lpstr>District Transportation and Cost per Pupil–    SF 455</vt:lpstr>
      <vt:lpstr>Education Omnibus –    SF 475</vt:lpstr>
      <vt:lpstr>Education Omnibus –    SF 475 (cont.)</vt:lpstr>
      <vt:lpstr>Education Omnibus –    SF 475 (cont.)</vt:lpstr>
      <vt:lpstr>Suicide Prevention, ACEs Identification, and Toxic Stress Response Mitigation Training–    SF 2113</vt:lpstr>
      <vt:lpstr>Suicide Prevention, ACEs Identification, and Toxic Stress Response Mitigation Training–    SF 2113 (cont.)</vt:lpstr>
      <vt:lpstr>Suicide Prevention, ACEs Identification, and Toxic Stress Response Mitigation Training–SF 2113 (cont.)</vt:lpstr>
      <vt:lpstr>High School Credit –    SF 2318</vt:lpstr>
      <vt:lpstr>Emergency Operations Plans –    SF 2364</vt:lpstr>
      <vt:lpstr>Emergency Operations Plans –    SF 2364 (cont.)</vt:lpstr>
      <vt:lpstr>Emergency Operations Plans –    SF 2364 (cont.)</vt:lpstr>
      <vt:lpstr>Federal Cases</vt:lpstr>
      <vt:lpstr>Federal Cases</vt:lpstr>
      <vt:lpstr>BoEE Mandatory Reporting </vt:lpstr>
    </vt:vector>
  </TitlesOfParts>
  <Company>ž耀ӆ셨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 17th Annual Secretaries Seminar</dc:title>
  <dc:creator>Kathy Collins</dc:creator>
  <cp:lastModifiedBy>Tracy Harms</cp:lastModifiedBy>
  <cp:revision>1397</cp:revision>
  <cp:lastPrinted>2018-08-09T00:25:02Z</cp:lastPrinted>
  <dcterms:created xsi:type="dcterms:W3CDTF">2006-04-17T18:00:54Z</dcterms:created>
  <dcterms:modified xsi:type="dcterms:W3CDTF">2018-08-09T16:37:36Z</dcterms:modified>
</cp:coreProperties>
</file>