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A936A-4F3A-44C2-9081-D09C1EDE8E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EDA936-B2BE-402B-8EC5-F2C7B09834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57C10D-5C29-4931-979B-2540DEAEC9C5}"/>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5" name="Footer Placeholder 4">
            <a:extLst>
              <a:ext uri="{FF2B5EF4-FFF2-40B4-BE49-F238E27FC236}">
                <a16:creationId xmlns:a16="http://schemas.microsoft.com/office/drawing/2014/main" id="{62F16AE8-5338-4EED-AEAF-AB279A0FF7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280413-322C-4A7D-A64A-9E7DC7141727}"/>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3839970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A0A2A-A515-4C51-86C3-32389A7E29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D285D6-1E15-4675-AE92-580D593D8A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5EFD5C-160D-445A-9B03-3BA55F7D4066}"/>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5" name="Footer Placeholder 4">
            <a:extLst>
              <a:ext uri="{FF2B5EF4-FFF2-40B4-BE49-F238E27FC236}">
                <a16:creationId xmlns:a16="http://schemas.microsoft.com/office/drawing/2014/main" id="{4343645F-C074-4218-BF2A-E6C136641C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06E968-FAA5-4AC3-8E91-B4EBA29923F9}"/>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682471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E5B89B-7782-4579-9662-ACFBAA21A5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541D50-137C-422B-9C51-6811A28E78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366ED6-6CA0-42BD-AAB3-9AF427988155}"/>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5" name="Footer Placeholder 4">
            <a:extLst>
              <a:ext uri="{FF2B5EF4-FFF2-40B4-BE49-F238E27FC236}">
                <a16:creationId xmlns:a16="http://schemas.microsoft.com/office/drawing/2014/main" id="{7CC39CDF-2A6E-4B3D-9928-079BA95E5F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E5BB4E-FB57-44F5-84F3-B53D82E4AF1B}"/>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3190893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8768F-3984-4404-A4F6-CDA6CD7FC9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4A776D-CBDE-4201-A910-DA404BEAA1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D52661-8810-4498-99F0-7603615CCBB1}"/>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5" name="Footer Placeholder 4">
            <a:extLst>
              <a:ext uri="{FF2B5EF4-FFF2-40B4-BE49-F238E27FC236}">
                <a16:creationId xmlns:a16="http://schemas.microsoft.com/office/drawing/2014/main" id="{1F365387-EF29-463B-B6DE-3448ACADF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A5BBB6-7870-4D13-831E-A1CB7E4B19B4}"/>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736815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572FD-126E-4A42-817F-C295911360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891253-B248-4D81-AB7F-F54382BA02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EC069F-367A-483A-97B7-08FD1C24B594}"/>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5" name="Footer Placeholder 4">
            <a:extLst>
              <a:ext uri="{FF2B5EF4-FFF2-40B4-BE49-F238E27FC236}">
                <a16:creationId xmlns:a16="http://schemas.microsoft.com/office/drawing/2014/main" id="{ED1295F7-DAF9-4E7A-BD58-E7A0B9930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B02121-40B2-4A43-A0B0-3E28C26B1C2C}"/>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79126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F8B1A-A799-40C1-A346-2545618569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1270ED-89D9-44AD-A070-1825EFB111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CAFB8C-1315-41E3-96E9-AF6C2A7A80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C9A98E-852A-4280-9879-97BD3B86EC53}"/>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6" name="Footer Placeholder 5">
            <a:extLst>
              <a:ext uri="{FF2B5EF4-FFF2-40B4-BE49-F238E27FC236}">
                <a16:creationId xmlns:a16="http://schemas.microsoft.com/office/drawing/2014/main" id="{DF3DE008-07D2-477D-85FE-8F2940890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3EA7EC-896C-476A-BDE6-F5A31C199434}"/>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292477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51B52-1F02-4256-ACC5-B456640F04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C3AF60-E5F1-4E51-8FB8-62804ADC08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896B2B-00B9-46E4-90EE-A0BA8694D4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2F19C7-8C5E-450F-916A-144C93D5EB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10DBA3-2CBD-4DE9-B8BD-FBBAE1E50B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0809F1-66C5-416B-A8D5-12E1EA0E73D3}"/>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8" name="Footer Placeholder 7">
            <a:extLst>
              <a:ext uri="{FF2B5EF4-FFF2-40B4-BE49-F238E27FC236}">
                <a16:creationId xmlns:a16="http://schemas.microsoft.com/office/drawing/2014/main" id="{6DD11F06-0E89-407D-AD0E-D31D2CD081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17FEFF-5F24-4CD7-A832-786768D200EC}"/>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1901429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317D0-6AE0-4B7F-8A55-3DF2C8A0BB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062BE8-5FF7-4F32-8F5B-CB575DCCC0EA}"/>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4" name="Footer Placeholder 3">
            <a:extLst>
              <a:ext uri="{FF2B5EF4-FFF2-40B4-BE49-F238E27FC236}">
                <a16:creationId xmlns:a16="http://schemas.microsoft.com/office/drawing/2014/main" id="{0478D2BE-1E1E-45F1-819C-D387A1FE76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48E945-19C9-4A17-BA12-8CF3BFF97664}"/>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1877440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F5B243-DBC1-4D78-A3C5-8EC4F91C653F}"/>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3" name="Footer Placeholder 2">
            <a:extLst>
              <a:ext uri="{FF2B5EF4-FFF2-40B4-BE49-F238E27FC236}">
                <a16:creationId xmlns:a16="http://schemas.microsoft.com/office/drawing/2014/main" id="{D0B57398-F4D3-4450-A831-6D22FA51CE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AAB7A3-7018-4FB5-9165-40C81344BC80}"/>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1659310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FEC6F-656F-4B41-8264-0889747E55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7126F2-77FF-4B53-928A-51B332BEBF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893C3C-DB8D-448B-8816-362618BD05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DE35A1-EF75-43F3-AE43-A251D7D53AD3}"/>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6" name="Footer Placeholder 5">
            <a:extLst>
              <a:ext uri="{FF2B5EF4-FFF2-40B4-BE49-F238E27FC236}">
                <a16:creationId xmlns:a16="http://schemas.microsoft.com/office/drawing/2014/main" id="{34768398-C713-4E34-8093-62EDD3D674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7E0E36-7DED-45AB-8B3F-5F99D9EA341C}"/>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375685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18C52-7F96-4A86-82F7-1DF0DBCA50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42CC24-A8AA-4A34-B516-9FCB3E47F5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02CE4F-590A-407C-A10E-D5B32DD03B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774133-BDA1-4AA8-BDAD-5C22E02C9DD5}"/>
              </a:ext>
            </a:extLst>
          </p:cNvPr>
          <p:cNvSpPr>
            <a:spLocks noGrp="1"/>
          </p:cNvSpPr>
          <p:nvPr>
            <p:ph type="dt" sz="half" idx="10"/>
          </p:nvPr>
        </p:nvSpPr>
        <p:spPr/>
        <p:txBody>
          <a:bodyPr/>
          <a:lstStyle/>
          <a:p>
            <a:fld id="{47BF8167-AFDA-4451-A329-C5FDD533AAD1}" type="datetimeFigureOut">
              <a:rPr lang="en-US" smtClean="0"/>
              <a:t>10/30/2020</a:t>
            </a:fld>
            <a:endParaRPr lang="en-US"/>
          </a:p>
        </p:txBody>
      </p:sp>
      <p:sp>
        <p:nvSpPr>
          <p:cNvPr id="6" name="Footer Placeholder 5">
            <a:extLst>
              <a:ext uri="{FF2B5EF4-FFF2-40B4-BE49-F238E27FC236}">
                <a16:creationId xmlns:a16="http://schemas.microsoft.com/office/drawing/2014/main" id="{A16A7062-1476-4488-B95B-8F149FCC7A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461EFD-37EA-4C77-9438-A25C5CB0C493}"/>
              </a:ext>
            </a:extLst>
          </p:cNvPr>
          <p:cNvSpPr>
            <a:spLocks noGrp="1"/>
          </p:cNvSpPr>
          <p:nvPr>
            <p:ph type="sldNum" sz="quarter" idx="12"/>
          </p:nvPr>
        </p:nvSpPr>
        <p:spPr/>
        <p:txBody>
          <a:bodyPr/>
          <a:lstStyle/>
          <a:p>
            <a:fld id="{B4ABF856-3B2B-475A-B9CB-AEFEA8C06364}" type="slidenum">
              <a:rPr lang="en-US" smtClean="0"/>
              <a:t>‹#›</a:t>
            </a:fld>
            <a:endParaRPr lang="en-US"/>
          </a:p>
        </p:txBody>
      </p:sp>
    </p:spTree>
    <p:extLst>
      <p:ext uri="{BB962C8B-B14F-4D97-AF65-F5344CB8AC3E}">
        <p14:creationId xmlns:p14="http://schemas.microsoft.com/office/powerpoint/2010/main" val="505748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95D052-4657-4B3F-92CB-2F3C10CE47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FF5EF8-4A0E-447B-A799-CAF34B6595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9F6946-0AC4-4B0F-A9DF-B44D688D50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F8167-AFDA-4451-A329-C5FDD533AAD1}" type="datetimeFigureOut">
              <a:rPr lang="en-US" smtClean="0"/>
              <a:t>10/30/2020</a:t>
            </a:fld>
            <a:endParaRPr lang="en-US"/>
          </a:p>
        </p:txBody>
      </p:sp>
      <p:sp>
        <p:nvSpPr>
          <p:cNvPr id="5" name="Footer Placeholder 4">
            <a:extLst>
              <a:ext uri="{FF2B5EF4-FFF2-40B4-BE49-F238E27FC236}">
                <a16:creationId xmlns:a16="http://schemas.microsoft.com/office/drawing/2014/main" id="{3C9C468A-8139-43AE-8743-BBF089FA90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09CDDE-B0F3-4921-937B-4CCCBB9A5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ABF856-3B2B-475A-B9CB-AEFEA8C06364}" type="slidenum">
              <a:rPr lang="en-US" smtClean="0"/>
              <a:t>‹#›</a:t>
            </a:fld>
            <a:endParaRPr lang="en-US"/>
          </a:p>
        </p:txBody>
      </p:sp>
    </p:spTree>
    <p:extLst>
      <p:ext uri="{BB962C8B-B14F-4D97-AF65-F5344CB8AC3E}">
        <p14:creationId xmlns:p14="http://schemas.microsoft.com/office/powerpoint/2010/main" val="1192218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9A7B57E-426A-4806-98C9-FC232FF8E42C}"/>
              </a:ext>
            </a:extLst>
          </p:cNvPr>
          <p:cNvSpPr>
            <a:spLocks noGrp="1"/>
          </p:cNvSpPr>
          <p:nvPr>
            <p:ph type="subTitle" idx="1"/>
          </p:nvPr>
        </p:nvSpPr>
        <p:spPr>
          <a:xfrm>
            <a:off x="353568" y="512064"/>
            <a:ext cx="11533632" cy="6035040"/>
          </a:xfrm>
        </p:spPr>
        <p:txBody>
          <a:bodyPr>
            <a:normAutofit/>
          </a:bodyPr>
          <a:lstStyle/>
          <a:p>
            <a:pPr>
              <a:lnSpc>
                <a:spcPct val="115000"/>
              </a:lnSpc>
              <a:spcBef>
                <a:spcPts val="0"/>
              </a:spcBef>
              <a:spcAft>
                <a:spcPts val="10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CARES ACT COVERED COSTS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1310"/>
              </a:spcAft>
            </a:pPr>
            <a:r>
              <a:rPr lang="en-US" sz="2800" dirty="0">
                <a:latin typeface="Times New Roman" panose="02020603050405020304" pitchFamily="18" charset="0"/>
                <a:ea typeface="Calibri" panose="020F0502020204030204" pitchFamily="34" charset="0"/>
              </a:rPr>
              <a:t> </a:t>
            </a:r>
          </a:p>
          <a:p>
            <a:pPr>
              <a:spcBef>
                <a:spcPts val="0"/>
              </a:spcBef>
              <a:spcAft>
                <a:spcPts val="1310"/>
              </a:spcAft>
            </a:pPr>
            <a:r>
              <a:rPr lang="en-US" sz="2800" dirty="0">
                <a:solidFill>
                  <a:srgbClr val="000000"/>
                </a:solidFill>
                <a:latin typeface="Times New Roman" panose="02020603050405020304" pitchFamily="18" charset="0"/>
                <a:ea typeface="Calibri" panose="020F0502020204030204" pitchFamily="34" charset="0"/>
              </a:rPr>
              <a:t>The CARES Act provides that payments from the Fund may only be used to cover costs that— </a:t>
            </a:r>
            <a:endParaRPr lang="en-US" sz="2800"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US" sz="2800" dirty="0">
                <a:solidFill>
                  <a:srgbClr val="000000"/>
                </a:solidFill>
                <a:latin typeface="Times New Roman" panose="02020603050405020304" pitchFamily="18" charset="0"/>
                <a:ea typeface="Calibri" panose="020F0502020204030204" pitchFamily="34" charset="0"/>
              </a:rPr>
              <a:t>are </a:t>
            </a:r>
            <a:r>
              <a:rPr lang="en-US" sz="2800" dirty="0">
                <a:solidFill>
                  <a:srgbClr val="FF0000"/>
                </a:solidFill>
                <a:latin typeface="Times New Roman" panose="02020603050405020304" pitchFamily="18" charset="0"/>
                <a:ea typeface="Calibri" panose="020F0502020204030204" pitchFamily="34" charset="0"/>
              </a:rPr>
              <a:t>necessary</a:t>
            </a:r>
            <a:r>
              <a:rPr lang="en-US" sz="2800" dirty="0">
                <a:solidFill>
                  <a:srgbClr val="000000"/>
                </a:solidFill>
                <a:latin typeface="Times New Roman" panose="02020603050405020304" pitchFamily="18" charset="0"/>
                <a:ea typeface="Calibri" panose="020F0502020204030204" pitchFamily="34" charset="0"/>
              </a:rPr>
              <a:t> expenditures incurred </a:t>
            </a:r>
            <a:r>
              <a:rPr lang="en-US" sz="2800" dirty="0">
                <a:solidFill>
                  <a:srgbClr val="FF0000"/>
                </a:solidFill>
                <a:latin typeface="Times New Roman" panose="02020603050405020304" pitchFamily="18" charset="0"/>
                <a:ea typeface="Calibri" panose="020F0502020204030204" pitchFamily="34" charset="0"/>
              </a:rPr>
              <a:t>due to</a:t>
            </a:r>
            <a:r>
              <a:rPr lang="en-US" sz="2800" dirty="0">
                <a:solidFill>
                  <a:srgbClr val="000000"/>
                </a:solidFill>
                <a:latin typeface="Times New Roman" panose="02020603050405020304" pitchFamily="18" charset="0"/>
                <a:ea typeface="Calibri" panose="020F0502020204030204" pitchFamily="34" charset="0"/>
              </a:rPr>
              <a:t> the </a:t>
            </a:r>
            <a:r>
              <a:rPr lang="en-US" sz="2800" dirty="0">
                <a:solidFill>
                  <a:srgbClr val="FF0000"/>
                </a:solidFill>
                <a:latin typeface="Times New Roman" panose="02020603050405020304" pitchFamily="18" charset="0"/>
                <a:ea typeface="Calibri" panose="020F0502020204030204" pitchFamily="34" charset="0"/>
              </a:rPr>
              <a:t>public health emergency</a:t>
            </a:r>
            <a:r>
              <a:rPr lang="en-US" sz="2800" dirty="0">
                <a:solidFill>
                  <a:srgbClr val="000000"/>
                </a:solidFill>
                <a:latin typeface="Times New Roman" panose="02020603050405020304" pitchFamily="18" charset="0"/>
                <a:ea typeface="Calibri" panose="020F0502020204030204" pitchFamily="34" charset="0"/>
              </a:rPr>
              <a:t> with respect to the Coronavirus Disease 2019 (COVID–19); </a:t>
            </a:r>
          </a:p>
          <a:p>
            <a:pPr marL="342900" marR="0" lvl="0" indent="-342900">
              <a:spcBef>
                <a:spcPts val="0"/>
              </a:spcBef>
              <a:spcAft>
                <a:spcPts val="0"/>
              </a:spcAft>
              <a:buFont typeface="+mj-lt"/>
              <a:buAutoNum type="arabicPeriod"/>
            </a:pPr>
            <a:endParaRPr lang="en-US" sz="28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US" sz="2800" dirty="0">
                <a:solidFill>
                  <a:srgbClr val="000000"/>
                </a:solidFill>
                <a:latin typeface="Times New Roman" panose="02020603050405020304" pitchFamily="18" charset="0"/>
                <a:ea typeface="Calibri" panose="020F0502020204030204" pitchFamily="34" charset="0"/>
              </a:rPr>
              <a:t>were </a:t>
            </a:r>
            <a:r>
              <a:rPr lang="en-US" sz="2800" dirty="0">
                <a:solidFill>
                  <a:srgbClr val="FF0000"/>
                </a:solidFill>
                <a:latin typeface="Times New Roman" panose="02020603050405020304" pitchFamily="18" charset="0"/>
                <a:ea typeface="Calibri" panose="020F0502020204030204" pitchFamily="34" charset="0"/>
              </a:rPr>
              <a:t>not accounted</a:t>
            </a:r>
            <a:r>
              <a:rPr lang="en-US" sz="2800" dirty="0">
                <a:solidFill>
                  <a:srgbClr val="000000"/>
                </a:solidFill>
                <a:latin typeface="Times New Roman" panose="02020603050405020304" pitchFamily="18" charset="0"/>
                <a:ea typeface="Calibri" panose="020F0502020204030204" pitchFamily="34" charset="0"/>
              </a:rPr>
              <a:t> for in the budget most recently approved as of March 27, 2020 (the date of enactment of the CARES Act) for the State or government; and </a:t>
            </a:r>
          </a:p>
          <a:p>
            <a:pPr marL="342900" marR="0" lvl="0" indent="-342900">
              <a:spcBef>
                <a:spcPts val="0"/>
              </a:spcBef>
              <a:spcAft>
                <a:spcPts val="0"/>
              </a:spcAft>
              <a:buFont typeface="+mj-lt"/>
              <a:buAutoNum type="arabicPeriod"/>
            </a:pPr>
            <a:endParaRPr lang="en-US" sz="2800" dirty="0">
              <a:solidFill>
                <a:srgbClr val="000000"/>
              </a:solidFill>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mj-lt"/>
              <a:buAutoNum type="arabicPeriod"/>
            </a:pPr>
            <a:r>
              <a:rPr lang="en-US" sz="2800" dirty="0">
                <a:solidFill>
                  <a:srgbClr val="000000"/>
                </a:solidFill>
                <a:latin typeface="Times New Roman" panose="02020603050405020304" pitchFamily="18" charset="0"/>
                <a:ea typeface="Calibri" panose="020F0502020204030204" pitchFamily="34" charset="0"/>
              </a:rPr>
              <a:t>were incurred during the period that begins on </a:t>
            </a:r>
            <a:r>
              <a:rPr lang="en-US" sz="2800" dirty="0">
                <a:solidFill>
                  <a:srgbClr val="FF0000"/>
                </a:solidFill>
                <a:latin typeface="Times New Roman" panose="02020603050405020304" pitchFamily="18" charset="0"/>
                <a:ea typeface="Calibri" panose="020F0502020204030204" pitchFamily="34" charset="0"/>
              </a:rPr>
              <a:t>March 1, 2020, and ends on December 30, 2020.</a:t>
            </a:r>
            <a:r>
              <a:rPr lang="en-US" sz="2800" baseline="30000" dirty="0">
                <a:solidFill>
                  <a:srgbClr val="FF0000"/>
                </a:solidFill>
                <a:latin typeface="Times New Roman" panose="02020603050405020304" pitchFamily="18" charset="0"/>
                <a:ea typeface="Calibri" panose="020F0502020204030204" pitchFamily="34" charset="0"/>
              </a:rPr>
              <a:t>1 </a:t>
            </a:r>
            <a:endParaRPr lang="en-US" sz="2800" dirty="0">
              <a:solidFill>
                <a:srgbClr val="000000"/>
              </a:solidFill>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492704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9A7B57E-426A-4806-98C9-FC232FF8E42C}"/>
              </a:ext>
            </a:extLst>
          </p:cNvPr>
          <p:cNvSpPr>
            <a:spLocks noGrp="1"/>
          </p:cNvSpPr>
          <p:nvPr>
            <p:ph type="subTitle" idx="1"/>
          </p:nvPr>
        </p:nvSpPr>
        <p:spPr>
          <a:xfrm>
            <a:off x="353568" y="512064"/>
            <a:ext cx="11533632" cy="6035040"/>
          </a:xfrm>
        </p:spPr>
        <p:txBody>
          <a:bodyPr>
            <a:normAutofit/>
          </a:bodyPr>
          <a:lstStyle/>
          <a:p>
            <a:r>
              <a:rPr lang="en-US" b="1" dirty="0"/>
              <a:t>Coronavirus Relief Fund Guidance—</a:t>
            </a:r>
            <a:r>
              <a:rPr lang="en-US" b="1" i="1" dirty="0"/>
              <a:t>Eligible Expenditures</a:t>
            </a:r>
            <a:endParaRPr lang="en-US" sz="1600" dirty="0"/>
          </a:p>
          <a:p>
            <a:r>
              <a:rPr lang="en-US" dirty="0"/>
              <a:t>Eligible expenditures include, but are not limited to, payment for: </a:t>
            </a:r>
          </a:p>
          <a:p>
            <a:endParaRPr lang="en-US" sz="1600" dirty="0"/>
          </a:p>
          <a:p>
            <a:pPr marL="800100" lvl="1" indent="-342900" algn="l">
              <a:buFont typeface="Arial" panose="020B0604020202020204" pitchFamily="34" charset="0"/>
              <a:buChar char="•"/>
            </a:pPr>
            <a:r>
              <a:rPr lang="en-US" dirty="0"/>
              <a:t>Expenses for </a:t>
            </a:r>
            <a:r>
              <a:rPr lang="en-US" u="sng" dirty="0"/>
              <a:t>acquisition and distribution of medical and protective supplies</a:t>
            </a:r>
            <a:r>
              <a:rPr lang="en-US" dirty="0"/>
              <a:t>, including sanitizing products and personal protective equipment, for medical personnel, police officers… </a:t>
            </a:r>
            <a:endParaRPr lang="en-US" sz="1400" dirty="0"/>
          </a:p>
          <a:p>
            <a:r>
              <a:rPr lang="en-US" dirty="0"/>
              <a:t> </a:t>
            </a:r>
            <a:endParaRPr lang="en-US" sz="1600" dirty="0"/>
          </a:p>
          <a:p>
            <a:pPr marL="800100" lvl="1" indent="-342900" algn="l">
              <a:buFont typeface="Arial" panose="020B0604020202020204" pitchFamily="34" charset="0"/>
              <a:buChar char="•"/>
            </a:pPr>
            <a:r>
              <a:rPr lang="en-US" u="sng" dirty="0"/>
              <a:t>Expenses for disinfection of public areas and other facilities</a:t>
            </a:r>
            <a:r>
              <a:rPr lang="en-US" dirty="0"/>
              <a:t>, </a:t>
            </a:r>
            <a:r>
              <a:rPr lang="en-US" i="1" dirty="0"/>
              <a:t>e.g</a:t>
            </a:r>
            <a:r>
              <a:rPr lang="en-US" dirty="0"/>
              <a:t>., nursing homes, in response to the COVID-19 public health emergency. </a:t>
            </a:r>
            <a:endParaRPr lang="en-US" sz="1400" dirty="0"/>
          </a:p>
          <a:p>
            <a:r>
              <a:rPr lang="en-US" dirty="0"/>
              <a:t>  </a:t>
            </a:r>
            <a:endParaRPr lang="en-US" sz="1600" dirty="0"/>
          </a:p>
          <a:p>
            <a:pPr marL="800100" lvl="1" indent="-342900" algn="l">
              <a:buFont typeface="Arial" panose="020B0604020202020204" pitchFamily="34" charset="0"/>
              <a:buChar char="•"/>
            </a:pPr>
            <a:r>
              <a:rPr lang="en-US" dirty="0"/>
              <a:t>Expenses for </a:t>
            </a:r>
            <a:r>
              <a:rPr lang="en-US" u="sng" dirty="0"/>
              <a:t>technical assistance to local authorities</a:t>
            </a:r>
            <a:r>
              <a:rPr lang="en-US" dirty="0"/>
              <a:t> or other entities on mitigation of COVID-19-related threats to public health and safety.</a:t>
            </a:r>
            <a:endParaRPr lang="en-US" sz="1400" dirty="0"/>
          </a:p>
          <a:p>
            <a:r>
              <a:rPr lang="en-US" dirty="0"/>
              <a:t> </a:t>
            </a:r>
            <a:endParaRPr lang="en-US" sz="1600" dirty="0"/>
          </a:p>
          <a:p>
            <a:pPr marL="800100" lvl="1" indent="-342900" algn="l">
              <a:buFont typeface="Arial" panose="020B0604020202020204" pitchFamily="34" charset="0"/>
              <a:buChar char="•"/>
            </a:pPr>
            <a:r>
              <a:rPr lang="en-US" u="sng" dirty="0"/>
              <a:t>Expenses for public safety measures </a:t>
            </a:r>
            <a:r>
              <a:rPr lang="en-US" dirty="0"/>
              <a:t>undertaken in response to COVID-19.</a:t>
            </a:r>
            <a:endParaRPr lang="en-US" sz="1400" dirty="0"/>
          </a:p>
          <a:p>
            <a:r>
              <a:rPr lang="en-US" dirty="0"/>
              <a:t> </a:t>
            </a:r>
            <a:endParaRPr lang="en-US" sz="1600" dirty="0"/>
          </a:p>
          <a:p>
            <a:pPr marL="800100" lvl="1" indent="-342900" algn="l">
              <a:buFont typeface="Arial" panose="020B0604020202020204" pitchFamily="34" charset="0"/>
              <a:buChar char="•"/>
            </a:pPr>
            <a:r>
              <a:rPr lang="en-US" dirty="0"/>
              <a:t>Emergency medical responses, </a:t>
            </a:r>
            <a:r>
              <a:rPr lang="en-US" u="sng" dirty="0"/>
              <a:t>including medical transportation, related to COVID-19</a:t>
            </a:r>
            <a:endParaRPr lang="en-US" sz="1400" dirty="0"/>
          </a:p>
          <a:p>
            <a:endParaRPr lang="en-US" dirty="0"/>
          </a:p>
        </p:txBody>
      </p:sp>
    </p:spTree>
    <p:extLst>
      <p:ext uri="{BB962C8B-B14F-4D97-AF65-F5344CB8AC3E}">
        <p14:creationId xmlns:p14="http://schemas.microsoft.com/office/powerpoint/2010/main" val="2244910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9A7B57E-426A-4806-98C9-FC232FF8E42C}"/>
              </a:ext>
            </a:extLst>
          </p:cNvPr>
          <p:cNvSpPr>
            <a:spLocks noGrp="1"/>
          </p:cNvSpPr>
          <p:nvPr>
            <p:ph type="subTitle" idx="1"/>
          </p:nvPr>
        </p:nvSpPr>
        <p:spPr>
          <a:xfrm>
            <a:off x="353568" y="512064"/>
            <a:ext cx="11533632" cy="6035040"/>
          </a:xfrm>
        </p:spPr>
        <p:txBody>
          <a:bodyPr>
            <a:normAutofit/>
          </a:bodyPr>
          <a:lstStyle/>
          <a:p>
            <a:pPr lvl="0"/>
            <a:r>
              <a:rPr lang="en-US" b="1" dirty="0">
                <a:solidFill>
                  <a:prstClr val="black"/>
                </a:solidFill>
              </a:rPr>
              <a:t>Coronavirus Relief Fund Guidance—</a:t>
            </a:r>
            <a:r>
              <a:rPr lang="en-US" b="1" i="1" dirty="0">
                <a:solidFill>
                  <a:prstClr val="black"/>
                </a:solidFill>
              </a:rPr>
              <a:t>Eligible Expenditures</a:t>
            </a:r>
            <a:endParaRPr lang="en-US" sz="1600" dirty="0">
              <a:solidFill>
                <a:prstClr val="black"/>
              </a:solidFill>
            </a:endParaRPr>
          </a:p>
          <a:p>
            <a:pPr marL="342900" marR="0" lvl="0" indent="-342900">
              <a:lnSpc>
                <a:spcPct val="115000"/>
              </a:lnSpc>
              <a:spcBef>
                <a:spcPts val="0"/>
              </a:spcBef>
              <a:spcAft>
                <a:spcPts val="1000"/>
              </a:spcAft>
              <a:tabLst>
                <a:tab pos="457200" algn="l"/>
              </a:tabLst>
            </a:pPr>
            <a:endParaRPr lang="en-US" dirty="0">
              <a:latin typeface="TimesNewRomanPSM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tabLst>
                <a:tab pos="457200" algn="l"/>
              </a:tabLst>
            </a:pPr>
            <a:r>
              <a:rPr lang="en-US" sz="2000" dirty="0">
                <a:ea typeface="Calibri" panose="020F0502020204030204" pitchFamily="34" charset="0"/>
                <a:cs typeface="Times New Roman" panose="02020603050405020304" pitchFamily="18" charset="0"/>
              </a:rPr>
              <a:t>Payroll expenses for public safety, public health, health care, human services, and similar employees whose services are </a:t>
            </a:r>
            <a:r>
              <a:rPr lang="en-US" sz="2000" u="sng" dirty="0">
                <a:ea typeface="Calibri" panose="020F0502020204030204" pitchFamily="34" charset="0"/>
                <a:cs typeface="Times New Roman" panose="02020603050405020304" pitchFamily="18" charset="0"/>
              </a:rPr>
              <a:t>substantially dedicated to mitigating or responding to the COVID- 19</a:t>
            </a:r>
            <a:r>
              <a:rPr lang="en-US" sz="2000" dirty="0">
                <a:ea typeface="Calibri" panose="020F0502020204030204" pitchFamily="34" charset="0"/>
                <a:cs typeface="Times New Roman" panose="02020603050405020304" pitchFamily="18" charset="0"/>
              </a:rPr>
              <a:t> public health emergency. </a:t>
            </a:r>
          </a:p>
          <a:p>
            <a:pPr>
              <a:lnSpc>
                <a:spcPct val="115000"/>
              </a:lnSpc>
              <a:spcBef>
                <a:spcPts val="0"/>
              </a:spcBef>
              <a:spcAft>
                <a:spcPts val="1000"/>
              </a:spcAft>
            </a:pPr>
            <a:r>
              <a:rPr lang="en-US" sz="2000" dirty="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1000"/>
              </a:spcAft>
              <a:tabLst>
                <a:tab pos="457200" algn="l"/>
              </a:tabLst>
            </a:pPr>
            <a:r>
              <a:rPr lang="en-US" sz="2000" u="sng" dirty="0">
                <a:ea typeface="Calibri" panose="020F0502020204030204" pitchFamily="34" charset="0"/>
                <a:cs typeface="Times New Roman" panose="02020603050405020304" pitchFamily="18" charset="0"/>
              </a:rPr>
              <a:t>May presume that public health and public safety employees meet the substantially dedicated test</a:t>
            </a:r>
            <a:r>
              <a:rPr lang="en-US" sz="2000" dirty="0">
                <a:ea typeface="Calibri" panose="020F0502020204030204" pitchFamily="34" charset="0"/>
                <a:cs typeface="Times New Roman" panose="02020603050405020304" pitchFamily="18" charset="0"/>
              </a:rPr>
              <a:t>, unless the chief executive or equivalent of the relevant government determines the specific circumstances indicate otherwise…</a:t>
            </a:r>
          </a:p>
          <a:p>
            <a:endParaRPr lang="en-US" dirty="0"/>
          </a:p>
        </p:txBody>
      </p:sp>
    </p:spTree>
    <p:extLst>
      <p:ext uri="{BB962C8B-B14F-4D97-AF65-F5344CB8AC3E}">
        <p14:creationId xmlns:p14="http://schemas.microsoft.com/office/powerpoint/2010/main" val="1502145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9A7B57E-426A-4806-98C9-FC232FF8E42C}"/>
              </a:ext>
            </a:extLst>
          </p:cNvPr>
          <p:cNvSpPr>
            <a:spLocks noGrp="1"/>
          </p:cNvSpPr>
          <p:nvPr>
            <p:ph type="subTitle" idx="1"/>
          </p:nvPr>
        </p:nvSpPr>
        <p:spPr>
          <a:xfrm>
            <a:off x="353568" y="512064"/>
            <a:ext cx="11533632" cy="6035040"/>
          </a:xfrm>
        </p:spPr>
        <p:txBody>
          <a:bodyPr>
            <a:normAutofit fontScale="85000" lnSpcReduction="20000"/>
          </a:bodyPr>
          <a:lstStyle/>
          <a:p>
            <a:pPr indent="228600">
              <a:lnSpc>
                <a:spcPct val="115000"/>
              </a:lnSpc>
              <a:spcBef>
                <a:spcPts val="0"/>
              </a:spcBef>
              <a:spcAft>
                <a:spcPts val="1000"/>
              </a:spcAft>
            </a:pPr>
            <a:r>
              <a:rPr lang="en-US" sz="41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Key Factors for Decisions:</a:t>
            </a:r>
            <a:endParaRPr lang="en-US" sz="4100" dirty="0">
              <a:latin typeface="Calibri" panose="020F0502020204030204" pitchFamily="34" charset="0"/>
              <a:ea typeface="Calibri" panose="020F0502020204030204" pitchFamily="34" charset="0"/>
              <a:cs typeface="Times New Roman" panose="02020603050405020304" pitchFamily="18" charset="0"/>
            </a:endParaRPr>
          </a:p>
          <a:p>
            <a:pPr indent="228600">
              <a:lnSpc>
                <a:spcPct val="115000"/>
              </a:lnSpc>
              <a:spcBef>
                <a:spcPts val="0"/>
              </a:spcBef>
              <a:spcAft>
                <a:spcPts val="100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indent="228600">
              <a:lnSpc>
                <a:spcPct val="115000"/>
              </a:lnSpc>
              <a:spcBef>
                <a:spcPts val="0"/>
              </a:spcBef>
              <a:spcAft>
                <a:spcPts val="1000"/>
              </a:spcAft>
            </a:pPr>
            <a:r>
              <a:rPr lang="en-US"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“expenditures be incurred “due to” the public health emergency… the expenditures must be used for actions taken to respond…”</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indent="228600">
              <a:lnSpc>
                <a:spcPct val="115000"/>
              </a:lnSpc>
              <a:spcBef>
                <a:spcPts val="0"/>
              </a:spcBef>
              <a:spcAft>
                <a:spcPts val="1000"/>
              </a:spcAft>
            </a:pPr>
            <a:r>
              <a:rPr lang="en-US"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indent="228600">
              <a:lnSpc>
                <a:spcPct val="115000"/>
              </a:lnSpc>
              <a:spcBef>
                <a:spcPts val="0"/>
              </a:spcBef>
              <a:spcAft>
                <a:spcPts val="1000"/>
              </a:spcAft>
            </a:pPr>
            <a:r>
              <a:rPr lang="en-US"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Protection of Public</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indent="228600">
              <a:lnSpc>
                <a:spcPct val="115000"/>
              </a:lnSpc>
              <a:spcBef>
                <a:spcPts val="0"/>
              </a:spcBef>
              <a:spcAft>
                <a:spcPts val="1000"/>
              </a:spcAft>
            </a:pPr>
            <a:r>
              <a:rPr lang="en-US"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Protection of Employees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indent="228600">
              <a:lnSpc>
                <a:spcPct val="115000"/>
              </a:lnSpc>
              <a:spcBef>
                <a:spcPts val="0"/>
              </a:spcBef>
              <a:spcAft>
                <a:spcPts val="1000"/>
              </a:spcAft>
            </a:pPr>
            <a:r>
              <a:rPr lang="en-US"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Protection of the Democratic Process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1828800" marR="0" indent="457200">
              <a:lnSpc>
                <a:spcPct val="115000"/>
              </a:lnSpc>
              <a:spcBef>
                <a:spcPts val="0"/>
              </a:spcBef>
              <a:spcAft>
                <a:spcPts val="1000"/>
              </a:spcAft>
            </a:pP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arenBoth"/>
            </a:pPr>
            <a:r>
              <a:rPr lang="en-US" b="1" dirty="0">
                <a:latin typeface="Times New Roman" panose="02020603050405020304" pitchFamily="18" charset="0"/>
                <a:ea typeface="Calibri" panose="020F0502020204030204" pitchFamily="34" charset="0"/>
                <a:cs typeface="Times New Roman" panose="02020603050405020304" pitchFamily="18" charset="0"/>
              </a:rPr>
              <a:t>Would a reasonable person in the role of a trustee determine the costs were necessary?</a:t>
            </a:r>
          </a:p>
          <a:p>
            <a:pPr marL="342900" marR="0" lvl="0" indent="-342900">
              <a:lnSpc>
                <a:spcPct val="115000"/>
              </a:lnSpc>
              <a:spcBef>
                <a:spcPts val="0"/>
              </a:spcBef>
              <a:spcAft>
                <a:spcPts val="0"/>
              </a:spcAft>
              <a:buFont typeface="+mj-lt"/>
              <a:buAutoNum type="arabicParenBoth"/>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b="1" dirty="0">
                <a:latin typeface="Times New Roman" panose="02020603050405020304" pitchFamily="18" charset="0"/>
                <a:ea typeface="Calibri" panose="020F0502020204030204" pitchFamily="34" charset="0"/>
                <a:cs typeface="Times New Roman" panose="02020603050405020304" pitchFamily="18" charset="0"/>
              </a:rPr>
              <a:t>(2) Would a reasonable person in the role of a trustee determine the use of the money was related to the COVID-19 crisis?</a:t>
            </a:r>
          </a:p>
          <a:p>
            <a:pPr marL="457200" marR="0">
              <a:lnSpc>
                <a:spcPct val="115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b="1" dirty="0">
                <a:latin typeface="Times New Roman" panose="02020603050405020304" pitchFamily="18" charset="0"/>
                <a:ea typeface="Calibri" panose="020F0502020204030204" pitchFamily="34" charset="0"/>
                <a:cs typeface="Times New Roman" panose="02020603050405020304" pitchFamily="18" charset="0"/>
              </a:rPr>
              <a:t> (3) Document, document, document</a:t>
            </a:r>
          </a:p>
          <a:p>
            <a:pPr marL="457200" marR="0">
              <a:lnSpc>
                <a:spcPct val="115000"/>
              </a:lnSpc>
              <a:spcBef>
                <a:spcPts val="0"/>
              </a:spcBef>
              <a:spcAft>
                <a:spcPts val="0"/>
              </a:spcAft>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(4) Obtain a legal opinion in any situation that is not obvious</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30752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9A7B57E-426A-4806-98C9-FC232FF8E42C}"/>
              </a:ext>
            </a:extLst>
          </p:cNvPr>
          <p:cNvSpPr>
            <a:spLocks noGrp="1"/>
          </p:cNvSpPr>
          <p:nvPr>
            <p:ph type="subTitle" idx="1"/>
          </p:nvPr>
        </p:nvSpPr>
        <p:spPr>
          <a:xfrm>
            <a:off x="353568" y="512064"/>
            <a:ext cx="11533632" cy="6035040"/>
          </a:xfrm>
        </p:spPr>
        <p:txBody>
          <a:bodyPr>
            <a:normAutofit fontScale="85000" lnSpcReduction="10000"/>
          </a:bodyPr>
          <a:lstStyle/>
          <a:p>
            <a:pPr>
              <a:spcBef>
                <a:spcPts val="0"/>
              </a:spcBef>
            </a:pPr>
            <a:r>
              <a:rPr lang="en-US" u="sng" dirty="0">
                <a:solidFill>
                  <a:srgbClr val="0563C1"/>
                </a:solidFill>
                <a:latin typeface="Calibri" panose="020F0502020204030204" pitchFamily="34" charset="0"/>
                <a:ea typeface="Times New Roman" panose="02020603050405020304" pitchFamily="18" charset="0"/>
                <a:cs typeface="Calibri" panose="020F0502020204030204" pitchFamily="34" charset="0"/>
              </a:rPr>
              <a:t>Ohio Auditor Summary of CARES ACT Funding</a:t>
            </a:r>
            <a:endParaRPr lang="en-US" sz="2000" dirty="0">
              <a:latin typeface="Times New Roman" panose="02020603050405020304" pitchFamily="18" charset="0"/>
              <a:ea typeface="Calibri" panose="020F0502020204030204" pitchFamily="34" charset="0"/>
            </a:endParaRPr>
          </a:p>
          <a:p>
            <a:pPr>
              <a:spcBef>
                <a:spcPts val="0"/>
              </a:spcBef>
            </a:pP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a:t>
            </a:r>
            <a:endParaRPr lang="en-US" sz="2000" dirty="0">
              <a:latin typeface="Times New Roman" panose="02020603050405020304" pitchFamily="18" charset="0"/>
              <a:ea typeface="Calibri" panose="020F0502020204030204" pitchFamily="34" charset="0"/>
            </a:endParaRPr>
          </a:p>
          <a:p>
            <a:pPr>
              <a:spcBef>
                <a:spcPts val="0"/>
              </a:spcBef>
            </a:pP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Funds may be used to respond directly to the emergency as well as respond to second-order effects of the emergency, such as by providing economic support to those suffering from unemployment or business interruptions due to COVID-19-related business closures.</a:t>
            </a:r>
            <a:endParaRPr lang="en-US" sz="2000" dirty="0">
              <a:latin typeface="Times New Roman" panose="02020603050405020304" pitchFamily="18" charset="0"/>
              <a:ea typeface="Calibri" panose="020F0502020204030204" pitchFamily="34" charset="0"/>
            </a:endParaRPr>
          </a:p>
          <a:p>
            <a:pPr>
              <a:spcBef>
                <a:spcPts val="0"/>
              </a:spcBef>
            </a:pPr>
            <a:b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b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The statute says that an expenditure must be "necessary." </a:t>
            </a:r>
            <a:r>
              <a:rPr lang="en-US" dirty="0">
                <a:solidFill>
                  <a:srgbClr val="FF0000"/>
                </a:solidFill>
                <a:latin typeface="Calibri" panose="020F0502020204030204" pitchFamily="34" charset="0"/>
                <a:ea typeface="Times New Roman" panose="02020603050405020304" pitchFamily="18" charset="0"/>
                <a:cs typeface="Calibri" panose="020F0502020204030204" pitchFamily="34" charset="0"/>
              </a:rPr>
              <a:t>Treasury interpreted this term to mean reasonably necessary for its intended use in the reasonable judgment of the government officials responsible</a:t>
            </a: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for spending Fund payments.</a:t>
            </a:r>
            <a:endParaRPr lang="en-US" sz="2000" dirty="0">
              <a:latin typeface="Times New Roman" panose="02020603050405020304" pitchFamily="18" charset="0"/>
              <a:ea typeface="Calibri" panose="020F0502020204030204" pitchFamily="34" charset="0"/>
            </a:endParaRPr>
          </a:p>
          <a:p>
            <a:pPr>
              <a:spcBef>
                <a:spcPts val="0"/>
              </a:spcBef>
            </a:pPr>
            <a:b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b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a:t>
            </a:r>
            <a:r>
              <a:rPr lang="en-US" i="1" dirty="0">
                <a:solidFill>
                  <a:srgbClr val="0563C1"/>
                </a:solidFill>
                <a:latin typeface="Calibri" panose="020F0502020204030204" pitchFamily="34" charset="0"/>
                <a:ea typeface="Times New Roman" panose="02020603050405020304" pitchFamily="18" charset="0"/>
                <a:cs typeface="Calibri" panose="020F0502020204030204" pitchFamily="34" charset="0"/>
              </a:rPr>
              <a:t>Funds may not be used to fill shortfalls in government revenue</a:t>
            </a: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to cover expenditures that would not otherwise qualify under the statute. Many uses of funds are allowed, but revenue replacement is not one.</a:t>
            </a:r>
            <a:endParaRPr lang="en-US" sz="2000" dirty="0">
              <a:latin typeface="Times New Roman" panose="02020603050405020304" pitchFamily="18" charset="0"/>
              <a:ea typeface="Calibri" panose="020F0502020204030204" pitchFamily="34" charset="0"/>
            </a:endParaRPr>
          </a:p>
          <a:p>
            <a:pPr>
              <a:spcBef>
                <a:spcPts val="0"/>
              </a:spcBef>
            </a:pPr>
            <a:b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b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The CARES Act also requires that payments </a:t>
            </a:r>
            <a:r>
              <a:rPr lang="en-US" dirty="0">
                <a:solidFill>
                  <a:srgbClr val="FF0000"/>
                </a:solidFill>
                <a:latin typeface="Calibri" panose="020F0502020204030204" pitchFamily="34" charset="0"/>
                <a:ea typeface="Times New Roman" panose="02020603050405020304" pitchFamily="18" charset="0"/>
                <a:cs typeface="Calibri" panose="020F0502020204030204" pitchFamily="34" charset="0"/>
              </a:rPr>
              <a:t>be used only to cover costs that were not accounted for in the budget</a:t>
            </a: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most recently approved as of March 27, 2020. The "most recently approved" budget refers to the enacted budget for the relevant fiscal period for the particular government, without taking into account subsequent supplemental appropriations enacted or other budgetary adjustments made by that government in response to the COVID-19 public health emergency.</a:t>
            </a:r>
            <a:endParaRPr lang="en-US" sz="2000" dirty="0">
              <a:latin typeface="Times New Roman" panose="02020603050405020304" pitchFamily="18" charset="0"/>
              <a:ea typeface="Calibri" panose="020F0502020204030204" pitchFamily="34" charset="0"/>
            </a:endParaRPr>
          </a:p>
          <a:p>
            <a:pPr>
              <a:spcBef>
                <a:spcPts val="0"/>
              </a:spcBef>
            </a:pPr>
            <a:b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b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a:t>
            </a:r>
            <a:r>
              <a:rPr lang="en-US" i="1" dirty="0">
                <a:solidFill>
                  <a:srgbClr val="0563C1"/>
                </a:solidFill>
                <a:latin typeface="Calibri" panose="020F0502020204030204" pitchFamily="34" charset="0"/>
                <a:ea typeface="Times New Roman" panose="02020603050405020304" pitchFamily="18" charset="0"/>
                <a:cs typeface="Calibri" panose="020F0502020204030204" pitchFamily="34" charset="0"/>
              </a:rPr>
              <a:t>Payroll expenses for public safety</a:t>
            </a: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public health, health care, human services, and similar employees </a:t>
            </a:r>
            <a:r>
              <a:rPr lang="en-US" dirty="0">
                <a:solidFill>
                  <a:srgbClr val="FF0000"/>
                </a:solidFill>
                <a:latin typeface="Calibri" panose="020F0502020204030204" pitchFamily="34" charset="0"/>
                <a:ea typeface="Times New Roman" panose="02020603050405020304" pitchFamily="18" charset="0"/>
                <a:cs typeface="Calibri" panose="020F0502020204030204" pitchFamily="34" charset="0"/>
              </a:rPr>
              <a:t>whose services are substantially dedicated to mitigating or responding to the COVID-19 public health emergency</a:t>
            </a: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a:t>
            </a:r>
            <a:endParaRPr lang="en-US" sz="2000" dirty="0">
              <a:latin typeface="Times New Roman" panose="02020603050405020304" pitchFamily="18" charset="0"/>
              <a:ea typeface="Calibri" panose="020F0502020204030204" pitchFamily="34" charset="0"/>
            </a:endParaRPr>
          </a:p>
          <a:p>
            <a:pPr>
              <a:spcBef>
                <a:spcPts val="0"/>
              </a:spcBef>
            </a:pPr>
            <a:b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br>
            <a:r>
              <a:rPr lang="en-US" dirty="0">
                <a:solidFill>
                  <a:srgbClr val="0563C1"/>
                </a:solidFill>
                <a:latin typeface="Calibri" panose="020F0502020204030204" pitchFamily="34" charset="0"/>
                <a:ea typeface="Times New Roman" panose="02020603050405020304" pitchFamily="18" charset="0"/>
                <a:cs typeface="Calibri" panose="020F0502020204030204" pitchFamily="34" charset="0"/>
              </a:rPr>
              <a:t>• Expenses of providing paid sick and paid family and medical leave to public employees to enable compliance with COVID-19 public health precautions.</a:t>
            </a:r>
            <a:endParaRPr lang="en-US" sz="2000" dirty="0">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247713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670</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TimesNewRomanPSMT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Marisa Myers</dc:creator>
  <cp:lastModifiedBy>Sarah Crock</cp:lastModifiedBy>
  <cp:revision>3</cp:revision>
  <dcterms:created xsi:type="dcterms:W3CDTF">2020-09-18T13:47:02Z</dcterms:created>
  <dcterms:modified xsi:type="dcterms:W3CDTF">2020-10-30T20:26:30Z</dcterms:modified>
</cp:coreProperties>
</file>