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94" r:id="rId4"/>
    <p:sldId id="259" r:id="rId5"/>
    <p:sldId id="258" r:id="rId6"/>
    <p:sldId id="282" r:id="rId7"/>
    <p:sldId id="285" r:id="rId8"/>
    <p:sldId id="288" r:id="rId9"/>
    <p:sldId id="260" r:id="rId10"/>
    <p:sldId id="262" r:id="rId11"/>
    <p:sldId id="263" r:id="rId12"/>
    <p:sldId id="261" r:id="rId13"/>
    <p:sldId id="272" r:id="rId14"/>
    <p:sldId id="295" r:id="rId15"/>
    <p:sldId id="289" r:id="rId16"/>
    <p:sldId id="268" r:id="rId17"/>
    <p:sldId id="274" r:id="rId18"/>
    <p:sldId id="269" r:id="rId19"/>
    <p:sldId id="270" r:id="rId20"/>
    <p:sldId id="271" r:id="rId21"/>
    <p:sldId id="290" r:id="rId22"/>
    <p:sldId id="266" r:id="rId23"/>
    <p:sldId id="280" r:id="rId24"/>
    <p:sldId id="293" r:id="rId25"/>
    <p:sldId id="267" r:id="rId26"/>
    <p:sldId id="291" r:id="rId27"/>
    <p:sldId id="284" r:id="rId28"/>
    <p:sldId id="273" r:id="rId29"/>
    <p:sldId id="286" r:id="rId30"/>
    <p:sldId id="281" r:id="rId31"/>
    <p:sldId id="287" r:id="rId32"/>
    <p:sldId id="296" r:id="rId33"/>
    <p:sldId id="276" r:id="rId34"/>
    <p:sldId id="277" r:id="rId35"/>
    <p:sldId id="279" r:id="rId36"/>
    <p:sldId id="278"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6197"/>
  </p:normalViewPr>
  <p:slideViewPr>
    <p:cSldViewPr snapToGrid="0" snapToObjects="1">
      <p:cViewPr varScale="1">
        <p:scale>
          <a:sx n="72" d="100"/>
          <a:sy n="72"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E6BCC8-E62C-A84C-887B-C05EACAF47F0}" type="datetimeFigureOut">
              <a:rPr lang="en-US" smtClean="0"/>
              <a:t>7/28/2021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D87651-E8D3-DB49-8E05-0426191D07E0}" type="slidenum">
              <a:rPr lang="en-US" smtClean="0"/>
              <a:t>‹#›</a:t>
            </a:fld>
            <a:endParaRPr lang="en-US"/>
          </a:p>
        </p:txBody>
      </p:sp>
    </p:spTree>
    <p:extLst>
      <p:ext uri="{BB962C8B-B14F-4D97-AF65-F5344CB8AC3E}">
        <p14:creationId xmlns:p14="http://schemas.microsoft.com/office/powerpoint/2010/main" val="215565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Calibri" panose="020F0502020204030204" pitchFamily="34" charset="0"/>
                <a:cs typeface="Calibri" panose="020F0502020204030204" pitchFamily="34" charset="0"/>
              </a:rPr>
              <a:t>(6/24/21 FAQ 2.7)</a:t>
            </a:r>
          </a:p>
          <a:p>
            <a:endParaRPr lang="en-US" dirty="0"/>
          </a:p>
        </p:txBody>
      </p:sp>
      <p:sp>
        <p:nvSpPr>
          <p:cNvPr id="4" name="Slide Number Placeholder 3"/>
          <p:cNvSpPr>
            <a:spLocks noGrp="1"/>
          </p:cNvSpPr>
          <p:nvPr>
            <p:ph type="sldNum" sz="quarter" idx="5"/>
          </p:nvPr>
        </p:nvSpPr>
        <p:spPr/>
        <p:txBody>
          <a:bodyPr/>
          <a:lstStyle/>
          <a:p>
            <a:fld id="{76D87651-E8D3-DB49-8E05-0426191D07E0}" type="slidenum">
              <a:rPr lang="en-US" smtClean="0"/>
              <a:t>2</a:t>
            </a:fld>
            <a:endParaRPr lang="en-US"/>
          </a:p>
        </p:txBody>
      </p:sp>
    </p:spTree>
    <p:extLst>
      <p:ext uri="{BB962C8B-B14F-4D97-AF65-F5344CB8AC3E}">
        <p14:creationId xmlns:p14="http://schemas.microsoft.com/office/powerpoint/2010/main" val="3090577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(6/24/21 FAQ 3.1, 3.2, 3.3, 3.6, 3.13</a:t>
            </a:r>
          </a:p>
        </p:txBody>
      </p:sp>
      <p:sp>
        <p:nvSpPr>
          <p:cNvPr id="4" name="Slide Number Placeholder 3"/>
          <p:cNvSpPr>
            <a:spLocks noGrp="1"/>
          </p:cNvSpPr>
          <p:nvPr>
            <p:ph type="sldNum" sz="quarter" idx="5"/>
          </p:nvPr>
        </p:nvSpPr>
        <p:spPr/>
        <p:txBody>
          <a:bodyPr/>
          <a:lstStyle/>
          <a:p>
            <a:fld id="{76D87651-E8D3-DB49-8E05-0426191D07E0}" type="slidenum">
              <a:rPr lang="en-US" smtClean="0"/>
              <a:t>16</a:t>
            </a:fld>
            <a:endParaRPr lang="en-US"/>
          </a:p>
        </p:txBody>
      </p:sp>
    </p:spTree>
    <p:extLst>
      <p:ext uri="{BB962C8B-B14F-4D97-AF65-F5344CB8AC3E}">
        <p14:creationId xmlns:p14="http://schemas.microsoft.com/office/powerpoint/2010/main" val="3164630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3.14, 3.15 </a:t>
            </a:r>
          </a:p>
        </p:txBody>
      </p:sp>
      <p:sp>
        <p:nvSpPr>
          <p:cNvPr id="4" name="Slide Number Placeholder 3"/>
          <p:cNvSpPr>
            <a:spLocks noGrp="1"/>
          </p:cNvSpPr>
          <p:nvPr>
            <p:ph type="sldNum" sz="quarter" idx="5"/>
          </p:nvPr>
        </p:nvSpPr>
        <p:spPr/>
        <p:txBody>
          <a:bodyPr/>
          <a:lstStyle/>
          <a:p>
            <a:fld id="{76D87651-E8D3-DB49-8E05-0426191D07E0}" type="slidenum">
              <a:rPr lang="en-US" smtClean="0"/>
              <a:t>17</a:t>
            </a:fld>
            <a:endParaRPr lang="en-US"/>
          </a:p>
        </p:txBody>
      </p:sp>
    </p:spTree>
    <p:extLst>
      <p:ext uri="{BB962C8B-B14F-4D97-AF65-F5344CB8AC3E}">
        <p14:creationId xmlns:p14="http://schemas.microsoft.com/office/powerpoint/2010/main" val="3161319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3.5</a:t>
            </a:r>
          </a:p>
        </p:txBody>
      </p:sp>
      <p:sp>
        <p:nvSpPr>
          <p:cNvPr id="4" name="Slide Number Placeholder 3"/>
          <p:cNvSpPr>
            <a:spLocks noGrp="1"/>
          </p:cNvSpPr>
          <p:nvPr>
            <p:ph type="sldNum" sz="quarter" idx="5"/>
          </p:nvPr>
        </p:nvSpPr>
        <p:spPr/>
        <p:txBody>
          <a:bodyPr/>
          <a:lstStyle/>
          <a:p>
            <a:fld id="{76D87651-E8D3-DB49-8E05-0426191D07E0}" type="slidenum">
              <a:rPr lang="en-US" smtClean="0"/>
              <a:t>18</a:t>
            </a:fld>
            <a:endParaRPr lang="en-US"/>
          </a:p>
        </p:txBody>
      </p:sp>
    </p:spTree>
    <p:extLst>
      <p:ext uri="{BB962C8B-B14F-4D97-AF65-F5344CB8AC3E}">
        <p14:creationId xmlns:p14="http://schemas.microsoft.com/office/powerpoint/2010/main" val="313582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3.6, 3.7, 3.10, 3.11</a:t>
            </a:r>
          </a:p>
        </p:txBody>
      </p:sp>
      <p:sp>
        <p:nvSpPr>
          <p:cNvPr id="4" name="Slide Number Placeholder 3"/>
          <p:cNvSpPr>
            <a:spLocks noGrp="1"/>
          </p:cNvSpPr>
          <p:nvPr>
            <p:ph type="sldNum" sz="quarter" idx="5"/>
          </p:nvPr>
        </p:nvSpPr>
        <p:spPr/>
        <p:txBody>
          <a:bodyPr/>
          <a:lstStyle/>
          <a:p>
            <a:fld id="{76D87651-E8D3-DB49-8E05-0426191D07E0}" type="slidenum">
              <a:rPr lang="en-US" smtClean="0"/>
              <a:t>19</a:t>
            </a:fld>
            <a:endParaRPr lang="en-US"/>
          </a:p>
        </p:txBody>
      </p:sp>
    </p:spTree>
    <p:extLst>
      <p:ext uri="{BB962C8B-B14F-4D97-AF65-F5344CB8AC3E}">
        <p14:creationId xmlns:p14="http://schemas.microsoft.com/office/powerpoint/2010/main" val="2315774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3.8</a:t>
            </a:r>
          </a:p>
        </p:txBody>
      </p:sp>
      <p:sp>
        <p:nvSpPr>
          <p:cNvPr id="4" name="Slide Number Placeholder 3"/>
          <p:cNvSpPr>
            <a:spLocks noGrp="1"/>
          </p:cNvSpPr>
          <p:nvPr>
            <p:ph type="sldNum" sz="quarter" idx="5"/>
          </p:nvPr>
        </p:nvSpPr>
        <p:spPr/>
        <p:txBody>
          <a:bodyPr/>
          <a:lstStyle/>
          <a:p>
            <a:fld id="{76D87651-E8D3-DB49-8E05-0426191D07E0}" type="slidenum">
              <a:rPr lang="en-US" smtClean="0"/>
              <a:t>20</a:t>
            </a:fld>
            <a:endParaRPr lang="en-US"/>
          </a:p>
        </p:txBody>
      </p:sp>
    </p:spTree>
    <p:extLst>
      <p:ext uri="{BB962C8B-B14F-4D97-AF65-F5344CB8AC3E}">
        <p14:creationId xmlns:p14="http://schemas.microsoft.com/office/powerpoint/2010/main" val="3799216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5.1; Interim Final Rule, p. 47</a:t>
            </a:r>
          </a:p>
        </p:txBody>
      </p:sp>
      <p:sp>
        <p:nvSpPr>
          <p:cNvPr id="4" name="Slide Number Placeholder 3"/>
          <p:cNvSpPr>
            <a:spLocks noGrp="1"/>
          </p:cNvSpPr>
          <p:nvPr>
            <p:ph type="sldNum" sz="quarter" idx="5"/>
          </p:nvPr>
        </p:nvSpPr>
        <p:spPr/>
        <p:txBody>
          <a:bodyPr/>
          <a:lstStyle/>
          <a:p>
            <a:fld id="{76D87651-E8D3-DB49-8E05-0426191D07E0}" type="slidenum">
              <a:rPr lang="en-US" smtClean="0"/>
              <a:t>22</a:t>
            </a:fld>
            <a:endParaRPr lang="en-US"/>
          </a:p>
        </p:txBody>
      </p:sp>
    </p:spTree>
    <p:extLst>
      <p:ext uri="{BB962C8B-B14F-4D97-AF65-F5344CB8AC3E}">
        <p14:creationId xmlns:p14="http://schemas.microsoft.com/office/powerpoint/2010/main" val="2805017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Interim Final Rule p. 46 </a:t>
            </a:r>
          </a:p>
        </p:txBody>
      </p:sp>
      <p:sp>
        <p:nvSpPr>
          <p:cNvPr id="4" name="Slide Number Placeholder 3"/>
          <p:cNvSpPr>
            <a:spLocks noGrp="1"/>
          </p:cNvSpPr>
          <p:nvPr>
            <p:ph type="sldNum" sz="quarter" idx="5"/>
          </p:nvPr>
        </p:nvSpPr>
        <p:spPr/>
        <p:txBody>
          <a:bodyPr/>
          <a:lstStyle/>
          <a:p>
            <a:fld id="{76D87651-E8D3-DB49-8E05-0426191D07E0}" type="slidenum">
              <a:rPr lang="en-US" smtClean="0"/>
              <a:t>23</a:t>
            </a:fld>
            <a:endParaRPr lang="en-US"/>
          </a:p>
        </p:txBody>
      </p:sp>
    </p:spTree>
    <p:extLst>
      <p:ext uri="{BB962C8B-B14F-4D97-AF65-F5344CB8AC3E}">
        <p14:creationId xmlns:p14="http://schemas.microsoft.com/office/powerpoint/2010/main" val="2788648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Interim Final Rule, p. 47-50</a:t>
            </a:r>
          </a:p>
        </p:txBody>
      </p:sp>
      <p:sp>
        <p:nvSpPr>
          <p:cNvPr id="4" name="Slide Number Placeholder 3"/>
          <p:cNvSpPr>
            <a:spLocks noGrp="1"/>
          </p:cNvSpPr>
          <p:nvPr>
            <p:ph type="sldNum" sz="quarter" idx="5"/>
          </p:nvPr>
        </p:nvSpPr>
        <p:spPr/>
        <p:txBody>
          <a:bodyPr/>
          <a:lstStyle/>
          <a:p>
            <a:fld id="{76D87651-E8D3-DB49-8E05-0426191D07E0}" type="slidenum">
              <a:rPr lang="en-US" smtClean="0"/>
              <a:t>25</a:t>
            </a:fld>
            <a:endParaRPr lang="en-US"/>
          </a:p>
        </p:txBody>
      </p:sp>
    </p:spTree>
    <p:extLst>
      <p:ext uri="{BB962C8B-B14F-4D97-AF65-F5344CB8AC3E}">
        <p14:creationId xmlns:p14="http://schemas.microsoft.com/office/powerpoint/2010/main" val="1503835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6.1, 6.7; https://www.epa.gov/sites/default/files/2016-07/documents/overview_of_cwsrf_eligibilities_may_2016.pdf</a:t>
            </a:r>
          </a:p>
          <a:p>
            <a:endParaRPr lang="en-US" dirty="0"/>
          </a:p>
        </p:txBody>
      </p:sp>
      <p:sp>
        <p:nvSpPr>
          <p:cNvPr id="4" name="Slide Number Placeholder 3"/>
          <p:cNvSpPr>
            <a:spLocks noGrp="1"/>
          </p:cNvSpPr>
          <p:nvPr>
            <p:ph type="sldNum" sz="quarter" idx="5"/>
          </p:nvPr>
        </p:nvSpPr>
        <p:spPr/>
        <p:txBody>
          <a:bodyPr/>
          <a:lstStyle/>
          <a:p>
            <a:fld id="{76D87651-E8D3-DB49-8E05-0426191D07E0}" type="slidenum">
              <a:rPr lang="en-US" smtClean="0"/>
              <a:t>28</a:t>
            </a:fld>
            <a:endParaRPr lang="en-US"/>
          </a:p>
        </p:txBody>
      </p:sp>
    </p:spTree>
    <p:extLst>
      <p:ext uri="{BB962C8B-B14F-4D97-AF65-F5344CB8AC3E}">
        <p14:creationId xmlns:p14="http://schemas.microsoft.com/office/powerpoint/2010/main" val="3082849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7/19/21 FAQ 6.14 and 6.15; https://</a:t>
            </a:r>
            <a:r>
              <a:rPr lang="en-US" dirty="0" err="1"/>
              <a:t>www.nlc.org</a:t>
            </a:r>
            <a:r>
              <a:rPr lang="en-US" dirty="0"/>
              <a:t>/article/2021/06/01/using-american-rescue-plan-act-funds-for-water-wastewater-and-stormwater-infrastructure-projects/</a:t>
            </a:r>
          </a:p>
        </p:txBody>
      </p:sp>
      <p:sp>
        <p:nvSpPr>
          <p:cNvPr id="4" name="Slide Number Placeholder 3"/>
          <p:cNvSpPr>
            <a:spLocks noGrp="1"/>
          </p:cNvSpPr>
          <p:nvPr>
            <p:ph type="sldNum" sz="quarter" idx="5"/>
          </p:nvPr>
        </p:nvSpPr>
        <p:spPr/>
        <p:txBody>
          <a:bodyPr/>
          <a:lstStyle/>
          <a:p>
            <a:fld id="{76D87651-E8D3-DB49-8E05-0426191D07E0}" type="slidenum">
              <a:rPr lang="en-US" smtClean="0"/>
              <a:t>29</a:t>
            </a:fld>
            <a:endParaRPr lang="en-US"/>
          </a:p>
        </p:txBody>
      </p:sp>
    </p:spTree>
    <p:extLst>
      <p:ext uri="{BB962C8B-B14F-4D97-AF65-F5344CB8AC3E}">
        <p14:creationId xmlns:p14="http://schemas.microsoft.com/office/powerpoint/2010/main" val="3975540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603(c)(1) and 603(c)(1) </a:t>
            </a:r>
          </a:p>
        </p:txBody>
      </p:sp>
      <p:sp>
        <p:nvSpPr>
          <p:cNvPr id="4" name="Slide Number Placeholder 3"/>
          <p:cNvSpPr>
            <a:spLocks noGrp="1"/>
          </p:cNvSpPr>
          <p:nvPr>
            <p:ph type="sldNum" sz="quarter" idx="5"/>
          </p:nvPr>
        </p:nvSpPr>
        <p:spPr/>
        <p:txBody>
          <a:bodyPr/>
          <a:lstStyle/>
          <a:p>
            <a:fld id="{76D87651-E8D3-DB49-8E05-0426191D07E0}" type="slidenum">
              <a:rPr lang="en-US" smtClean="0"/>
              <a:t>4</a:t>
            </a:fld>
            <a:endParaRPr lang="en-US"/>
          </a:p>
        </p:txBody>
      </p:sp>
    </p:spTree>
    <p:extLst>
      <p:ext uri="{BB962C8B-B14F-4D97-AF65-F5344CB8AC3E}">
        <p14:creationId xmlns:p14="http://schemas.microsoft.com/office/powerpoint/2010/main" val="3933958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Clean Water State Revolving Fund Eligibilities, May 2016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6D87651-E8D3-DB49-8E05-0426191D07E0}" type="slidenum">
              <a:rPr lang="en-US" smtClean="0"/>
              <a:t>30</a:t>
            </a:fld>
            <a:endParaRPr lang="en-US"/>
          </a:p>
        </p:txBody>
      </p:sp>
    </p:spTree>
    <p:extLst>
      <p:ext uri="{BB962C8B-B14F-4D97-AF65-F5344CB8AC3E}">
        <p14:creationId xmlns:p14="http://schemas.microsoft.com/office/powerpoint/2010/main" val="8652224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extensionpublications.unl.edu</a:t>
            </a:r>
            <a:r>
              <a:rPr lang="en-US" dirty="0"/>
              <a:t>/assets/html/g2148/build/g2148.htm</a:t>
            </a:r>
          </a:p>
          <a:p>
            <a:endParaRPr lang="en-US" dirty="0"/>
          </a:p>
        </p:txBody>
      </p:sp>
      <p:sp>
        <p:nvSpPr>
          <p:cNvPr id="4" name="Slide Number Placeholder 3"/>
          <p:cNvSpPr>
            <a:spLocks noGrp="1"/>
          </p:cNvSpPr>
          <p:nvPr>
            <p:ph type="sldNum" sz="quarter" idx="5"/>
          </p:nvPr>
        </p:nvSpPr>
        <p:spPr/>
        <p:txBody>
          <a:bodyPr/>
          <a:lstStyle/>
          <a:p>
            <a:fld id="{76D87651-E8D3-DB49-8E05-0426191D07E0}" type="slidenum">
              <a:rPr lang="en-US" smtClean="0"/>
              <a:t>32</a:t>
            </a:fld>
            <a:endParaRPr lang="en-US"/>
          </a:p>
        </p:txBody>
      </p:sp>
    </p:spTree>
    <p:extLst>
      <p:ext uri="{BB962C8B-B14F-4D97-AF65-F5344CB8AC3E}">
        <p14:creationId xmlns:p14="http://schemas.microsoft.com/office/powerpoint/2010/main" val="3211171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6.5, 6.6 </a:t>
            </a:r>
          </a:p>
        </p:txBody>
      </p:sp>
      <p:sp>
        <p:nvSpPr>
          <p:cNvPr id="4" name="Slide Number Placeholder 3"/>
          <p:cNvSpPr>
            <a:spLocks noGrp="1"/>
          </p:cNvSpPr>
          <p:nvPr>
            <p:ph type="sldNum" sz="quarter" idx="5"/>
          </p:nvPr>
        </p:nvSpPr>
        <p:spPr/>
        <p:txBody>
          <a:bodyPr/>
          <a:lstStyle/>
          <a:p>
            <a:fld id="{76D87651-E8D3-DB49-8E05-0426191D07E0}" type="slidenum">
              <a:rPr lang="en-US" smtClean="0"/>
              <a:t>33</a:t>
            </a:fld>
            <a:endParaRPr lang="en-US"/>
          </a:p>
        </p:txBody>
      </p:sp>
    </p:spTree>
    <p:extLst>
      <p:ext uri="{BB962C8B-B14F-4D97-AF65-F5344CB8AC3E}">
        <p14:creationId xmlns:p14="http://schemas.microsoft.com/office/powerpoint/2010/main" val="3433210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6.9, 6.10, 6.16, </a:t>
            </a:r>
          </a:p>
        </p:txBody>
      </p:sp>
      <p:sp>
        <p:nvSpPr>
          <p:cNvPr id="4" name="Slide Number Placeholder 3"/>
          <p:cNvSpPr>
            <a:spLocks noGrp="1"/>
          </p:cNvSpPr>
          <p:nvPr>
            <p:ph type="sldNum" sz="quarter" idx="5"/>
          </p:nvPr>
        </p:nvSpPr>
        <p:spPr/>
        <p:txBody>
          <a:bodyPr/>
          <a:lstStyle/>
          <a:p>
            <a:fld id="{76D87651-E8D3-DB49-8E05-0426191D07E0}" type="slidenum">
              <a:rPr lang="en-US" smtClean="0"/>
              <a:t>34</a:t>
            </a:fld>
            <a:endParaRPr lang="en-US"/>
          </a:p>
        </p:txBody>
      </p:sp>
    </p:spTree>
    <p:extLst>
      <p:ext uri="{BB962C8B-B14F-4D97-AF65-F5344CB8AC3E}">
        <p14:creationId xmlns:p14="http://schemas.microsoft.com/office/powerpoint/2010/main" val="1192893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4.8</a:t>
            </a:r>
          </a:p>
        </p:txBody>
      </p:sp>
      <p:sp>
        <p:nvSpPr>
          <p:cNvPr id="4" name="Slide Number Placeholder 3"/>
          <p:cNvSpPr>
            <a:spLocks noGrp="1"/>
          </p:cNvSpPr>
          <p:nvPr>
            <p:ph type="sldNum" sz="quarter" idx="5"/>
          </p:nvPr>
        </p:nvSpPr>
        <p:spPr/>
        <p:txBody>
          <a:bodyPr/>
          <a:lstStyle/>
          <a:p>
            <a:fld id="{76D87651-E8D3-DB49-8E05-0426191D07E0}" type="slidenum">
              <a:rPr lang="en-US" smtClean="0"/>
              <a:t>35</a:t>
            </a:fld>
            <a:endParaRPr lang="en-US"/>
          </a:p>
        </p:txBody>
      </p:sp>
    </p:spTree>
    <p:extLst>
      <p:ext uri="{BB962C8B-B14F-4D97-AF65-F5344CB8AC3E}">
        <p14:creationId xmlns:p14="http://schemas.microsoft.com/office/powerpoint/2010/main" val="1294669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7/14/21 FAQ 4.1, 4.3, 8.1</a:t>
            </a:r>
          </a:p>
        </p:txBody>
      </p:sp>
      <p:sp>
        <p:nvSpPr>
          <p:cNvPr id="4" name="Slide Number Placeholder 3"/>
          <p:cNvSpPr>
            <a:spLocks noGrp="1"/>
          </p:cNvSpPr>
          <p:nvPr>
            <p:ph type="sldNum" sz="quarter" idx="5"/>
          </p:nvPr>
        </p:nvSpPr>
        <p:spPr/>
        <p:txBody>
          <a:bodyPr/>
          <a:lstStyle/>
          <a:p>
            <a:fld id="{76D87651-E8D3-DB49-8E05-0426191D07E0}" type="slidenum">
              <a:rPr lang="en-US" smtClean="0"/>
              <a:t>36</a:t>
            </a:fld>
            <a:endParaRPr lang="en-US"/>
          </a:p>
        </p:txBody>
      </p:sp>
    </p:spTree>
    <p:extLst>
      <p:ext uri="{BB962C8B-B14F-4D97-AF65-F5344CB8AC3E}">
        <p14:creationId xmlns:p14="http://schemas.microsoft.com/office/powerpoint/2010/main" val="798439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https://www.gfoa.org/american-rescue-plan-spending-guiding-principles</a:t>
            </a:r>
          </a:p>
          <a:p>
            <a:endParaRPr lang="en-US" b="1" dirty="0"/>
          </a:p>
        </p:txBody>
      </p:sp>
      <p:sp>
        <p:nvSpPr>
          <p:cNvPr id="4" name="Slide Number Placeholder 3"/>
          <p:cNvSpPr>
            <a:spLocks noGrp="1"/>
          </p:cNvSpPr>
          <p:nvPr>
            <p:ph type="sldNum" sz="quarter" idx="5"/>
          </p:nvPr>
        </p:nvSpPr>
        <p:spPr/>
        <p:txBody>
          <a:bodyPr/>
          <a:lstStyle/>
          <a:p>
            <a:fld id="{76D87651-E8D3-DB49-8E05-0426191D07E0}" type="slidenum">
              <a:rPr lang="en-US" smtClean="0"/>
              <a:t>6</a:t>
            </a:fld>
            <a:endParaRPr lang="en-US"/>
          </a:p>
        </p:txBody>
      </p:sp>
    </p:spTree>
    <p:extLst>
      <p:ext uri="{BB962C8B-B14F-4D97-AF65-F5344CB8AC3E}">
        <p14:creationId xmlns:p14="http://schemas.microsoft.com/office/powerpoint/2010/main" val="3797763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6/24/21 FAQ 4.7</a:t>
            </a:r>
          </a:p>
          <a:p>
            <a:endParaRPr lang="en-US" dirty="0"/>
          </a:p>
        </p:txBody>
      </p:sp>
      <p:sp>
        <p:nvSpPr>
          <p:cNvPr id="4" name="Slide Number Placeholder 3"/>
          <p:cNvSpPr>
            <a:spLocks noGrp="1"/>
          </p:cNvSpPr>
          <p:nvPr>
            <p:ph type="sldNum" sz="quarter" idx="5"/>
          </p:nvPr>
        </p:nvSpPr>
        <p:spPr/>
        <p:txBody>
          <a:bodyPr/>
          <a:lstStyle/>
          <a:p>
            <a:fld id="{76D87651-E8D3-DB49-8E05-0426191D07E0}" type="slidenum">
              <a:rPr lang="en-US" smtClean="0"/>
              <a:t>7</a:t>
            </a:fld>
            <a:endParaRPr lang="en-US"/>
          </a:p>
        </p:txBody>
      </p:sp>
    </p:spTree>
    <p:extLst>
      <p:ext uri="{BB962C8B-B14F-4D97-AF65-F5344CB8AC3E}">
        <p14:creationId xmlns:p14="http://schemas.microsoft.com/office/powerpoint/2010/main" val="1576437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6/24/21 FAQ 2.1, 2.2, 2.12, 2.14, 2.15 </a:t>
            </a:r>
          </a:p>
        </p:txBody>
      </p:sp>
      <p:sp>
        <p:nvSpPr>
          <p:cNvPr id="4" name="Slide Number Placeholder 3"/>
          <p:cNvSpPr>
            <a:spLocks noGrp="1"/>
          </p:cNvSpPr>
          <p:nvPr>
            <p:ph type="sldNum" sz="quarter" idx="5"/>
          </p:nvPr>
        </p:nvSpPr>
        <p:spPr/>
        <p:txBody>
          <a:bodyPr/>
          <a:lstStyle/>
          <a:p>
            <a:fld id="{76D87651-E8D3-DB49-8E05-0426191D07E0}" type="slidenum">
              <a:rPr lang="en-US" smtClean="0"/>
              <a:t>9</a:t>
            </a:fld>
            <a:endParaRPr lang="en-US"/>
          </a:p>
        </p:txBody>
      </p:sp>
    </p:spTree>
    <p:extLst>
      <p:ext uri="{BB962C8B-B14F-4D97-AF65-F5344CB8AC3E}">
        <p14:creationId xmlns:p14="http://schemas.microsoft.com/office/powerpoint/2010/main" val="349582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6/24/21 FAQ 2.5, 2.9, 2,10, 2.11, 2.13, 2.16, 2.17, 2.18, 2.20, 2.21, 2.21,   7/14/21 FAQ 4.11</a:t>
            </a:r>
          </a:p>
        </p:txBody>
      </p:sp>
      <p:sp>
        <p:nvSpPr>
          <p:cNvPr id="4" name="Slide Number Placeholder 3"/>
          <p:cNvSpPr>
            <a:spLocks noGrp="1"/>
          </p:cNvSpPr>
          <p:nvPr>
            <p:ph type="sldNum" sz="quarter" idx="5"/>
          </p:nvPr>
        </p:nvSpPr>
        <p:spPr/>
        <p:txBody>
          <a:bodyPr/>
          <a:lstStyle/>
          <a:p>
            <a:fld id="{76D87651-E8D3-DB49-8E05-0426191D07E0}" type="slidenum">
              <a:rPr lang="en-US" smtClean="0"/>
              <a:t>10</a:t>
            </a:fld>
            <a:endParaRPr lang="en-US"/>
          </a:p>
        </p:txBody>
      </p:sp>
    </p:spTree>
    <p:extLst>
      <p:ext uri="{BB962C8B-B14F-4D97-AF65-F5344CB8AC3E}">
        <p14:creationId xmlns:p14="http://schemas.microsoft.com/office/powerpoint/2010/main" val="2382378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6/24/21 FAQ 2.8, 4.1</a:t>
            </a:r>
          </a:p>
        </p:txBody>
      </p:sp>
      <p:sp>
        <p:nvSpPr>
          <p:cNvPr id="4" name="Slide Number Placeholder 3"/>
          <p:cNvSpPr>
            <a:spLocks noGrp="1"/>
          </p:cNvSpPr>
          <p:nvPr>
            <p:ph type="sldNum" sz="quarter" idx="5"/>
          </p:nvPr>
        </p:nvSpPr>
        <p:spPr/>
        <p:txBody>
          <a:bodyPr/>
          <a:lstStyle/>
          <a:p>
            <a:fld id="{76D87651-E8D3-DB49-8E05-0426191D07E0}" type="slidenum">
              <a:rPr lang="en-US" smtClean="0"/>
              <a:t>11</a:t>
            </a:fld>
            <a:endParaRPr lang="en-US"/>
          </a:p>
        </p:txBody>
      </p:sp>
    </p:spTree>
    <p:extLst>
      <p:ext uri="{BB962C8B-B14F-4D97-AF65-F5344CB8AC3E}">
        <p14:creationId xmlns:p14="http://schemas.microsoft.com/office/powerpoint/2010/main" val="3631257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(6/24/21 FAQ 2.11). </a:t>
            </a:r>
          </a:p>
        </p:txBody>
      </p:sp>
      <p:sp>
        <p:nvSpPr>
          <p:cNvPr id="4" name="Slide Number Placeholder 3"/>
          <p:cNvSpPr>
            <a:spLocks noGrp="1"/>
          </p:cNvSpPr>
          <p:nvPr>
            <p:ph type="sldNum" sz="quarter" idx="5"/>
          </p:nvPr>
        </p:nvSpPr>
        <p:spPr/>
        <p:txBody>
          <a:bodyPr/>
          <a:lstStyle/>
          <a:p>
            <a:fld id="{76D87651-E8D3-DB49-8E05-0426191D07E0}" type="slidenum">
              <a:rPr lang="en-US" smtClean="0"/>
              <a:t>12</a:t>
            </a:fld>
            <a:endParaRPr lang="en-US"/>
          </a:p>
        </p:txBody>
      </p:sp>
    </p:spTree>
    <p:extLst>
      <p:ext uri="{BB962C8B-B14F-4D97-AF65-F5344CB8AC3E}">
        <p14:creationId xmlns:p14="http://schemas.microsoft.com/office/powerpoint/2010/main" val="1580563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Interim Final Rule pp. 22-23; https://</a:t>
            </a:r>
            <a:r>
              <a:rPr lang="en-US" dirty="0" err="1"/>
              <a:t>www.huduser.gov</a:t>
            </a:r>
            <a:r>
              <a:rPr lang="en-US" dirty="0"/>
              <a:t>/portal/</a:t>
            </a:r>
            <a:r>
              <a:rPr lang="en-US" dirty="0" err="1"/>
              <a:t>sadda</a:t>
            </a:r>
            <a:r>
              <a:rPr lang="en-US" dirty="0"/>
              <a:t>/</a:t>
            </a:r>
            <a:r>
              <a:rPr lang="en-US" dirty="0" err="1"/>
              <a:t>sadda_qct.html?locate</a:t>
            </a:r>
            <a:r>
              <a:rPr lang="en-US" dirty="0"/>
              <a:t>=39151700300</a:t>
            </a:r>
          </a:p>
        </p:txBody>
      </p:sp>
      <p:sp>
        <p:nvSpPr>
          <p:cNvPr id="4" name="Slide Number Placeholder 3"/>
          <p:cNvSpPr>
            <a:spLocks noGrp="1"/>
          </p:cNvSpPr>
          <p:nvPr>
            <p:ph type="sldNum" sz="quarter" idx="5"/>
          </p:nvPr>
        </p:nvSpPr>
        <p:spPr/>
        <p:txBody>
          <a:bodyPr/>
          <a:lstStyle/>
          <a:p>
            <a:fld id="{76D87651-E8D3-DB49-8E05-0426191D07E0}" type="slidenum">
              <a:rPr lang="en-US" smtClean="0"/>
              <a:t>13</a:t>
            </a:fld>
            <a:endParaRPr lang="en-US"/>
          </a:p>
        </p:txBody>
      </p:sp>
    </p:spTree>
    <p:extLst>
      <p:ext uri="{BB962C8B-B14F-4D97-AF65-F5344CB8AC3E}">
        <p14:creationId xmlns:p14="http://schemas.microsoft.com/office/powerpoint/2010/main" val="3331316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7/28/2021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7/28/2021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7/28/2021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7/28/2021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uduser.gov/portal/sadda/sadda_qct.html?locate=39151700300"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epa.gov/nps/nonpoint-source-urban-areas" TargetMode="External"/><Relationship Id="rId2" Type="http://schemas.openxmlformats.org/officeDocument/2006/relationships/hyperlink" Target="https://www.epa.gov/nps/nonpoint-source-agriculture" TargetMode="External"/><Relationship Id="rId1" Type="http://schemas.openxmlformats.org/officeDocument/2006/relationships/slideLayout" Target="../slideLayouts/slideLayout2.xml"/><Relationship Id="rId5" Type="http://schemas.openxmlformats.org/officeDocument/2006/relationships/hyperlink" Target="https://www.epa.gov/nps/abandoned-mine-drainage" TargetMode="External"/><Relationship Id="rId4" Type="http://schemas.openxmlformats.org/officeDocument/2006/relationships/hyperlink" Target="https://www.epa.gov/nps/nonpoint-source-hydromodification-and-habitat-alteration"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ECDD-D9E6-B24A-A59D-1ECF86A5D3DD}"/>
              </a:ext>
            </a:extLst>
          </p:cNvPr>
          <p:cNvSpPr>
            <a:spLocks noGrp="1"/>
          </p:cNvSpPr>
          <p:nvPr>
            <p:ph type="ctrTitle"/>
          </p:nvPr>
        </p:nvSpPr>
        <p:spPr/>
        <p:txBody>
          <a:bodyPr anchor="ctr"/>
          <a:lstStyle/>
          <a:p>
            <a:pPr algn="ctr"/>
            <a:r>
              <a:rPr lang="en-US" sz="5400" b="1" dirty="0">
                <a:latin typeface="Calibri" panose="020F0502020204030204" pitchFamily="34" charset="0"/>
                <a:cs typeface="Calibri" panose="020F0502020204030204" pitchFamily="34" charset="0"/>
              </a:rPr>
              <a:t>AMERICAN RESCUE PLAN ACT </a:t>
            </a:r>
            <a:br>
              <a:rPr lang="en-US" b="1" dirty="0">
                <a:latin typeface="Calibri" panose="020F0502020204030204" pitchFamily="34" charset="0"/>
                <a:cs typeface="Calibri" panose="020F0502020204030204" pitchFamily="34" charset="0"/>
              </a:rPr>
            </a:br>
            <a:endParaRPr lang="en-US" sz="2800" b="1"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C0BA81C-4A4D-A548-B4E0-021581BA2E16}"/>
              </a:ext>
            </a:extLst>
          </p:cNvPr>
          <p:cNvSpPr>
            <a:spLocks noGrp="1"/>
          </p:cNvSpPr>
          <p:nvPr>
            <p:ph type="subTitle" idx="1"/>
          </p:nvPr>
        </p:nvSpPr>
        <p:spPr>
          <a:xfrm>
            <a:off x="581191" y="2057584"/>
            <a:ext cx="10993546" cy="590321"/>
          </a:xfrm>
        </p:spPr>
        <p:txBody>
          <a:bodyPr anchor="ctr">
            <a:normAutofit/>
          </a:bodyPr>
          <a:lstStyle/>
          <a:p>
            <a:pPr algn="ctr"/>
            <a:endParaRPr lang="en-US" sz="2200" b="1" dirty="0"/>
          </a:p>
        </p:txBody>
      </p:sp>
      <p:sp>
        <p:nvSpPr>
          <p:cNvPr id="5" name="TextBox 4">
            <a:extLst>
              <a:ext uri="{FF2B5EF4-FFF2-40B4-BE49-F238E27FC236}">
                <a16:creationId xmlns:a16="http://schemas.microsoft.com/office/drawing/2014/main" id="{8B186768-A02B-1F4B-8A33-1600AA841D37}"/>
              </a:ext>
            </a:extLst>
          </p:cNvPr>
          <p:cNvSpPr txBox="1"/>
          <p:nvPr/>
        </p:nvSpPr>
        <p:spPr>
          <a:xfrm>
            <a:off x="4166201" y="3429000"/>
            <a:ext cx="3196837" cy="3293209"/>
          </a:xfrm>
          <a:prstGeom prst="rect">
            <a:avLst/>
          </a:prstGeom>
          <a:noFill/>
        </p:spPr>
        <p:txBody>
          <a:bodyPr wrap="none" rtlCol="0">
            <a:spAutoFit/>
          </a:bodyPr>
          <a:lstStyle/>
          <a:p>
            <a:pPr algn="ctr"/>
            <a:r>
              <a:rPr lang="en-US" sz="2600" b="1" dirty="0">
                <a:solidFill>
                  <a:schemeClr val="bg1"/>
                </a:solidFill>
                <a:latin typeface="Calibri" panose="020F0502020204030204" pitchFamily="34" charset="0"/>
                <a:cs typeface="Calibri" panose="020F0502020204030204" pitchFamily="34" charset="0"/>
              </a:rPr>
              <a:t>Gregory A. Beck, Esq. </a:t>
            </a:r>
          </a:p>
          <a:p>
            <a:pPr algn="ctr"/>
            <a:r>
              <a:rPr lang="en-US" sz="2600" b="1" dirty="0">
                <a:solidFill>
                  <a:schemeClr val="bg1"/>
                </a:solidFill>
                <a:latin typeface="Calibri" panose="020F0502020204030204" pitchFamily="34" charset="0"/>
                <a:cs typeface="Calibri" panose="020F0502020204030204" pitchFamily="34" charset="0"/>
              </a:rPr>
              <a:t>Tonya J. Rogers, Esq. </a:t>
            </a:r>
          </a:p>
          <a:p>
            <a:pPr algn="ctr"/>
            <a:r>
              <a:rPr lang="en-US" sz="2000" dirty="0">
                <a:solidFill>
                  <a:schemeClr val="bg1"/>
                </a:solidFill>
                <a:latin typeface="Calibri" panose="020F0502020204030204" pitchFamily="34" charset="0"/>
                <a:cs typeface="Calibri" panose="020F0502020204030204" pitchFamily="34" charset="0"/>
              </a:rPr>
              <a:t>Baker, </a:t>
            </a:r>
            <a:r>
              <a:rPr lang="en-US" sz="2000" dirty="0" err="1">
                <a:solidFill>
                  <a:schemeClr val="bg1"/>
                </a:solidFill>
                <a:latin typeface="Calibri" panose="020F0502020204030204" pitchFamily="34" charset="0"/>
                <a:cs typeface="Calibri" panose="020F0502020204030204" pitchFamily="34" charset="0"/>
              </a:rPr>
              <a:t>Dublikar</a:t>
            </a:r>
            <a:r>
              <a:rPr lang="en-US" sz="2000" dirty="0">
                <a:solidFill>
                  <a:schemeClr val="bg1"/>
                </a:solidFill>
                <a:latin typeface="Calibri" panose="020F0502020204030204" pitchFamily="34" charset="0"/>
                <a:cs typeface="Calibri" panose="020F0502020204030204" pitchFamily="34" charset="0"/>
              </a:rPr>
              <a:t> </a:t>
            </a:r>
          </a:p>
          <a:p>
            <a:pPr algn="ctr"/>
            <a:r>
              <a:rPr lang="en-US" sz="2000" dirty="0">
                <a:solidFill>
                  <a:schemeClr val="bg1"/>
                </a:solidFill>
                <a:latin typeface="Calibri" panose="020F0502020204030204" pitchFamily="34" charset="0"/>
                <a:cs typeface="Calibri" panose="020F0502020204030204" pitchFamily="34" charset="0"/>
              </a:rPr>
              <a:t>400 South Main Street </a:t>
            </a:r>
          </a:p>
          <a:p>
            <a:pPr algn="ctr"/>
            <a:r>
              <a:rPr lang="en-US" sz="2000" dirty="0">
                <a:solidFill>
                  <a:schemeClr val="bg1"/>
                </a:solidFill>
                <a:latin typeface="Calibri" panose="020F0502020204030204" pitchFamily="34" charset="0"/>
                <a:cs typeface="Calibri" panose="020F0502020204030204" pitchFamily="34" charset="0"/>
              </a:rPr>
              <a:t>North Canton, Ohio </a:t>
            </a:r>
          </a:p>
          <a:p>
            <a:pPr algn="ctr"/>
            <a:r>
              <a:rPr lang="en-US" sz="2000" dirty="0">
                <a:solidFill>
                  <a:schemeClr val="bg1"/>
                </a:solidFill>
                <a:latin typeface="Calibri" panose="020F0502020204030204" pitchFamily="34" charset="0"/>
                <a:cs typeface="Calibri" panose="020F0502020204030204" pitchFamily="34" charset="0"/>
              </a:rPr>
              <a:t>(330)499-6000</a:t>
            </a:r>
          </a:p>
          <a:p>
            <a:pPr algn="ctr"/>
            <a:r>
              <a:rPr lang="en-US" sz="2000" dirty="0" err="1">
                <a:solidFill>
                  <a:schemeClr val="bg1"/>
                </a:solidFill>
                <a:latin typeface="Calibri" panose="020F0502020204030204" pitchFamily="34" charset="0"/>
                <a:cs typeface="Calibri" panose="020F0502020204030204" pitchFamily="34" charset="0"/>
              </a:rPr>
              <a:t>beck@bakerfirm.com</a:t>
            </a:r>
            <a:endParaRPr lang="en-US" sz="2000" dirty="0">
              <a:solidFill>
                <a:schemeClr val="bg1"/>
              </a:solidFill>
              <a:latin typeface="Calibri" panose="020F0502020204030204" pitchFamily="34" charset="0"/>
              <a:cs typeface="Calibri" panose="020F0502020204030204" pitchFamily="34" charset="0"/>
            </a:endParaRPr>
          </a:p>
          <a:p>
            <a:pPr algn="ctr"/>
            <a:r>
              <a:rPr lang="en-US" sz="2000" dirty="0" err="1">
                <a:solidFill>
                  <a:schemeClr val="bg1"/>
                </a:solidFill>
                <a:latin typeface="Calibri" panose="020F0502020204030204" pitchFamily="34" charset="0"/>
                <a:cs typeface="Calibri" panose="020F0502020204030204" pitchFamily="34" charset="0"/>
              </a:rPr>
              <a:t>tonya@bakerfirm.com</a:t>
            </a:r>
            <a:endParaRPr lang="en-US" sz="2000" dirty="0">
              <a:solidFill>
                <a:schemeClr val="bg1"/>
              </a:solidFill>
              <a:latin typeface="Calibri" panose="020F0502020204030204" pitchFamily="34" charset="0"/>
              <a:cs typeface="Calibri" panose="020F0502020204030204" pitchFamily="34" charset="0"/>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340994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E735-06F5-B747-A5C0-8469B58155CC}"/>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1: RESPONDING TO NEGATIVE ECONOMIC IMPACTS</a:t>
            </a:r>
            <a:endParaRPr lang="en-US" dirty="0"/>
          </a:p>
        </p:txBody>
      </p:sp>
      <p:sp>
        <p:nvSpPr>
          <p:cNvPr id="3" name="Content Placeholder 2">
            <a:extLst>
              <a:ext uri="{FF2B5EF4-FFF2-40B4-BE49-F238E27FC236}">
                <a16:creationId xmlns:a16="http://schemas.microsoft.com/office/drawing/2014/main" id="{97AA699B-6B19-B748-BE2D-1E7A7FAF0C5B}"/>
              </a:ext>
            </a:extLst>
          </p:cNvPr>
          <p:cNvSpPr>
            <a:spLocks noGrp="1"/>
          </p:cNvSpPr>
          <p:nvPr>
            <p:ph idx="1"/>
          </p:nvPr>
        </p:nvSpPr>
        <p:spPr/>
        <p:txBody>
          <a:bodyPr anchor="t">
            <a:normAutofit/>
          </a:bodyPr>
          <a:lstStyle/>
          <a:p>
            <a:pPr marL="324000" lvl="1" indent="0">
              <a:buNone/>
            </a:pPr>
            <a:r>
              <a:rPr lang="en-US" sz="2400" b="1" dirty="0">
                <a:solidFill>
                  <a:schemeClr val="tx1"/>
                </a:solidFill>
                <a:latin typeface="Calibri" panose="020F0502020204030204" pitchFamily="34" charset="0"/>
                <a:cs typeface="Calibri" panose="020F0502020204030204" pitchFamily="34" charset="0"/>
              </a:rPr>
              <a:t>Permissible Uses:</a:t>
            </a:r>
          </a:p>
          <a:p>
            <a:pPr lvl="1"/>
            <a:r>
              <a:rPr lang="en-US" sz="2000" b="1" dirty="0">
                <a:solidFill>
                  <a:schemeClr val="tx1"/>
                </a:solidFill>
                <a:latin typeface="Calibri" panose="020F0502020204030204" pitchFamily="34" charset="0"/>
                <a:cs typeface="Calibri" panose="020F0502020204030204" pitchFamily="34" charset="0"/>
              </a:rPr>
              <a:t>Assistance to Unemployed or Underemployed Workers </a:t>
            </a:r>
          </a:p>
          <a:p>
            <a:pPr lvl="1"/>
            <a:r>
              <a:rPr lang="en-US" sz="2000" b="1" dirty="0">
                <a:solidFill>
                  <a:schemeClr val="tx1"/>
                </a:solidFill>
                <a:latin typeface="Calibri" panose="020F0502020204030204" pitchFamily="34" charset="0"/>
                <a:cs typeface="Calibri" panose="020F0502020204030204" pitchFamily="34" charset="0"/>
              </a:rPr>
              <a:t>Assistance to Households – rental assistance, utility assistance, </a:t>
            </a:r>
            <a:r>
              <a:rPr lang="en-US" sz="2000" b="1" dirty="0" err="1">
                <a:solidFill>
                  <a:schemeClr val="tx1"/>
                </a:solidFill>
                <a:latin typeface="Calibri" panose="020F0502020204030204" pitchFamily="34" charset="0"/>
                <a:cs typeface="Calibri" panose="020F0502020204030204" pitchFamily="34" charset="0"/>
              </a:rPr>
              <a:t>etc</a:t>
            </a:r>
            <a:r>
              <a:rPr lang="en-US" sz="2000" b="1" dirty="0">
                <a:solidFill>
                  <a:schemeClr val="tx1"/>
                </a:solidFill>
                <a:latin typeface="Calibri" panose="020F0502020204030204" pitchFamily="34" charset="0"/>
                <a:cs typeface="Calibri" panose="020F0502020204030204" pitchFamily="34" charset="0"/>
              </a:rPr>
              <a:t> </a:t>
            </a:r>
          </a:p>
          <a:p>
            <a:pPr lvl="1"/>
            <a:r>
              <a:rPr lang="en-US" sz="2000" b="1" dirty="0">
                <a:solidFill>
                  <a:schemeClr val="tx1"/>
                </a:solidFill>
                <a:latin typeface="Calibri" panose="020F0502020204030204" pitchFamily="34" charset="0"/>
                <a:cs typeface="Calibri" panose="020F0502020204030204" pitchFamily="34" charset="0"/>
              </a:rPr>
              <a:t>Small Businesses and Non-profits – grants, rental assistance, lost revenue, overhead costs, </a:t>
            </a:r>
          </a:p>
          <a:p>
            <a:pPr lvl="1"/>
            <a:r>
              <a:rPr lang="en-US" sz="2000" b="1" dirty="0">
                <a:solidFill>
                  <a:schemeClr val="tx1"/>
                </a:solidFill>
                <a:latin typeface="Calibri" panose="020F0502020204030204" pitchFamily="34" charset="0"/>
                <a:cs typeface="Calibri" panose="020F0502020204030204" pitchFamily="34" charset="0"/>
              </a:rPr>
              <a:t>Rehiring Government Staff</a:t>
            </a:r>
          </a:p>
          <a:p>
            <a:pPr lvl="1"/>
            <a:r>
              <a:rPr lang="en-US" sz="2000" b="1" dirty="0">
                <a:solidFill>
                  <a:schemeClr val="tx1"/>
                </a:solidFill>
                <a:latin typeface="Calibri" panose="020F0502020204030204" pitchFamily="34" charset="0"/>
                <a:cs typeface="Calibri" panose="020F0502020204030204" pitchFamily="34" charset="0"/>
              </a:rPr>
              <a:t>Aid to Impacted Industries – tourism, hotels, bars and restaurants</a:t>
            </a:r>
          </a:p>
          <a:p>
            <a:pPr lvl="1"/>
            <a:r>
              <a:rPr lang="en-US" sz="2000" b="1" dirty="0">
                <a:solidFill>
                  <a:schemeClr val="tx1"/>
                </a:solidFill>
                <a:latin typeface="Calibri" panose="020F0502020204030204" pitchFamily="34" charset="0"/>
                <a:cs typeface="Calibri" panose="020F0502020204030204" pitchFamily="34" charset="0"/>
              </a:rPr>
              <a:t>QCTs – Qualified Census Tract </a:t>
            </a:r>
          </a:p>
          <a:p>
            <a:endParaRPr lang="en-US" dirty="0"/>
          </a:p>
        </p:txBody>
      </p:sp>
    </p:spTree>
    <p:extLst>
      <p:ext uri="{BB962C8B-B14F-4D97-AF65-F5344CB8AC3E}">
        <p14:creationId xmlns:p14="http://schemas.microsoft.com/office/powerpoint/2010/main" val="712753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BB1CF-15F7-654E-A105-C35AE220F14F}"/>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1: RESPONDING TO NEGATIVE ECONOMIC IMPACTS</a:t>
            </a:r>
            <a:endParaRPr lang="en-US" dirty="0"/>
          </a:p>
        </p:txBody>
      </p:sp>
      <p:sp>
        <p:nvSpPr>
          <p:cNvPr id="3" name="Content Placeholder 2">
            <a:extLst>
              <a:ext uri="{FF2B5EF4-FFF2-40B4-BE49-F238E27FC236}">
                <a16:creationId xmlns:a16="http://schemas.microsoft.com/office/drawing/2014/main" id="{E90B4298-87B5-BD47-8848-4AF8CCAB7F17}"/>
              </a:ext>
            </a:extLst>
          </p:cNvPr>
          <p:cNvSpPr>
            <a:spLocks noGrp="1"/>
          </p:cNvSpPr>
          <p:nvPr>
            <p:ph idx="1"/>
          </p:nvPr>
        </p:nvSpPr>
        <p:spPr/>
        <p:txBody>
          <a:bodyPr anchor="t">
            <a:normAutofit/>
          </a:bodyPr>
          <a:lstStyle/>
          <a:p>
            <a:pPr marL="0" indent="0">
              <a:buNone/>
            </a:pPr>
            <a:r>
              <a:rPr lang="en-US" sz="2400" b="1" dirty="0">
                <a:solidFill>
                  <a:schemeClr val="tx1"/>
                </a:solidFill>
                <a:latin typeface="Calibri" panose="020F0502020204030204" pitchFamily="34" charset="0"/>
                <a:cs typeface="Calibri" panose="020F0502020204030204" pitchFamily="34" charset="0"/>
              </a:rPr>
              <a:t>Impermissible Uses:</a:t>
            </a:r>
          </a:p>
          <a:p>
            <a:pPr lvl="1"/>
            <a:r>
              <a:rPr lang="en-US" sz="2200" b="1" dirty="0">
                <a:solidFill>
                  <a:schemeClr val="tx1"/>
                </a:solidFill>
                <a:latin typeface="Calibri" panose="020F0502020204030204" pitchFamily="34" charset="0"/>
                <a:cs typeface="Calibri" panose="020F0502020204030204" pitchFamily="34" charset="0"/>
              </a:rPr>
              <a:t>General infrastructure</a:t>
            </a:r>
          </a:p>
          <a:p>
            <a:pPr lvl="1"/>
            <a:r>
              <a:rPr lang="en-US" sz="2200" b="1" dirty="0">
                <a:solidFill>
                  <a:schemeClr val="tx1"/>
                </a:solidFill>
                <a:latin typeface="Calibri" panose="020F0502020204030204" pitchFamily="34" charset="0"/>
                <a:cs typeface="Calibri" panose="020F0502020204030204" pitchFamily="34" charset="0"/>
              </a:rPr>
              <a:t>General economic development or workforce development.</a:t>
            </a:r>
          </a:p>
          <a:p>
            <a:pPr lvl="1"/>
            <a:r>
              <a:rPr lang="en-US" sz="2200" b="1" dirty="0">
                <a:solidFill>
                  <a:schemeClr val="tx1"/>
                </a:solidFill>
                <a:latin typeface="Calibri" panose="020F0502020204030204" pitchFamily="34" charset="0"/>
                <a:cs typeface="Calibri" panose="020F0502020204030204" pitchFamily="34" charset="0"/>
              </a:rPr>
              <a:t>Contributions to rainy day funds, fees or insurance costs associated with the issuance of new debt</a:t>
            </a:r>
          </a:p>
          <a:p>
            <a:pPr lvl="1"/>
            <a:r>
              <a:rPr lang="en-US" sz="2200" b="1" dirty="0">
                <a:solidFill>
                  <a:schemeClr val="tx1"/>
                </a:solidFill>
                <a:latin typeface="Calibri" panose="020F0502020204030204" pitchFamily="34" charset="0"/>
                <a:cs typeface="Calibri" panose="020F0502020204030204" pitchFamily="34" charset="0"/>
              </a:rPr>
              <a:t>Satisfaction of any obligation arising out of a settlement agreement or judgment </a:t>
            </a:r>
          </a:p>
        </p:txBody>
      </p:sp>
    </p:spTree>
    <p:extLst>
      <p:ext uri="{BB962C8B-B14F-4D97-AF65-F5344CB8AC3E}">
        <p14:creationId xmlns:p14="http://schemas.microsoft.com/office/powerpoint/2010/main" val="425053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D4261-53A0-4248-B829-71C96A77D49D}"/>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1: RESPONDING TO THE COVID-19 PANDEMIC </a:t>
            </a:r>
            <a:endParaRPr lang="en-US" dirty="0"/>
          </a:p>
        </p:txBody>
      </p:sp>
      <p:sp>
        <p:nvSpPr>
          <p:cNvPr id="3" name="Content Placeholder 2">
            <a:extLst>
              <a:ext uri="{FF2B5EF4-FFF2-40B4-BE49-F238E27FC236}">
                <a16:creationId xmlns:a16="http://schemas.microsoft.com/office/drawing/2014/main" id="{886883F6-FE88-F043-8C13-64EC421278A4}"/>
              </a:ext>
            </a:extLst>
          </p:cNvPr>
          <p:cNvSpPr>
            <a:spLocks noGrp="1"/>
          </p:cNvSpPr>
          <p:nvPr>
            <p:ph idx="1"/>
          </p:nvPr>
        </p:nvSpPr>
        <p:spPr>
          <a:xfrm>
            <a:off x="581192" y="2180496"/>
            <a:ext cx="11029615" cy="4274092"/>
          </a:xfrm>
        </p:spPr>
        <p:txBody>
          <a:bodyPr anchor="t">
            <a:normAutofit/>
          </a:bodyPr>
          <a:lstStyle/>
          <a:p>
            <a:pPr marL="0" indent="0">
              <a:buNone/>
            </a:pPr>
            <a:r>
              <a:rPr lang="en-US" sz="2400" b="1" dirty="0">
                <a:solidFill>
                  <a:schemeClr val="tx1"/>
                </a:solidFill>
                <a:latin typeface="Calibri" panose="020F0502020204030204" pitchFamily="34" charset="0"/>
                <a:cs typeface="Calibri" panose="020F0502020204030204" pitchFamily="34" charset="0"/>
              </a:rPr>
              <a:t>PERMISSIBLE USES </a:t>
            </a:r>
            <a:r>
              <a:rPr lang="en-US" sz="2400" b="1" dirty="0">
                <a:solidFill>
                  <a:schemeClr val="tx1"/>
                </a:solidFill>
                <a:latin typeface="Calibri" panose="020F0502020204030204" pitchFamily="34" charset="0"/>
                <a:cs typeface="Calibri" panose="020F0502020204030204" pitchFamily="34" charset="0"/>
                <a:sym typeface="Wingdings" pitchFamily="2" charset="2"/>
              </a:rPr>
              <a:t> Combatting Adverse Impact on low-income communities</a:t>
            </a:r>
            <a:endParaRPr lang="en-US" sz="2400" b="1" dirty="0">
              <a:solidFill>
                <a:schemeClr val="tx1"/>
              </a:solidFill>
              <a:latin typeface="Calibri" panose="020F0502020204030204" pitchFamily="34" charset="0"/>
              <a:cs typeface="Calibri" panose="020F0502020204030204" pitchFamily="34" charset="0"/>
            </a:endParaRPr>
          </a:p>
          <a:p>
            <a:pPr marL="0" indent="0">
              <a:buNone/>
            </a:pPr>
            <a:r>
              <a:rPr lang="en-US" b="1" dirty="0">
                <a:solidFill>
                  <a:schemeClr val="tx1"/>
                </a:solidFill>
                <a:latin typeface="Calibri" panose="020F0502020204030204" pitchFamily="34" charset="0"/>
                <a:cs typeface="Calibri" panose="020F0502020204030204" pitchFamily="34" charset="0"/>
              </a:rPr>
              <a:t>In recognition of the disproportionate impacts of the COVID-19 pandemic on health outcomes in low-income and Native American communities, the Treasury will presume that certain types of services are eligible uses for geographic areas that are disproportionately impacted (if supported by specific disproportionate public health or economic outcomes). These services include:</a:t>
            </a:r>
          </a:p>
          <a:p>
            <a:pPr lvl="1"/>
            <a:r>
              <a:rPr lang="en-US" sz="1800" b="1" dirty="0">
                <a:solidFill>
                  <a:schemeClr val="tx1"/>
                </a:solidFill>
                <a:latin typeface="Calibri" panose="020F0502020204030204" pitchFamily="34" charset="0"/>
                <a:cs typeface="Calibri" panose="020F0502020204030204" pitchFamily="34" charset="0"/>
              </a:rPr>
              <a:t>Funding community health workers to help with access to health services</a:t>
            </a:r>
          </a:p>
          <a:p>
            <a:pPr lvl="1"/>
            <a:r>
              <a:rPr lang="en-US" sz="1800" b="1" dirty="0">
                <a:solidFill>
                  <a:schemeClr val="tx1"/>
                </a:solidFill>
                <a:latin typeface="Calibri" panose="020F0502020204030204" pitchFamily="34" charset="0"/>
                <a:cs typeface="Calibri" panose="020F0502020204030204" pitchFamily="34" charset="0"/>
              </a:rPr>
              <a:t>Funding public benefits navigators as to applications for public benefits or services</a:t>
            </a:r>
          </a:p>
          <a:p>
            <a:pPr lvl="1"/>
            <a:r>
              <a:rPr lang="en-US" sz="1800" b="1" dirty="0">
                <a:solidFill>
                  <a:schemeClr val="tx1"/>
                </a:solidFill>
                <a:latin typeface="Calibri" panose="020F0502020204030204" pitchFamily="34" charset="0"/>
                <a:cs typeface="Calibri" panose="020F0502020204030204" pitchFamily="34" charset="0"/>
              </a:rPr>
              <a:t>Housing services to support healthy living environments</a:t>
            </a:r>
          </a:p>
          <a:p>
            <a:pPr lvl="1"/>
            <a:r>
              <a:rPr lang="en-US" sz="1800" b="1" dirty="0">
                <a:solidFill>
                  <a:schemeClr val="tx1"/>
                </a:solidFill>
                <a:latin typeface="Calibri" panose="020F0502020204030204" pitchFamily="34" charset="0"/>
                <a:cs typeface="Calibri" panose="020F0502020204030204" pitchFamily="34" charset="0"/>
              </a:rPr>
              <a:t>Remediation of lead paint or other lead hazards</a:t>
            </a:r>
          </a:p>
          <a:p>
            <a:pPr lvl="1"/>
            <a:r>
              <a:rPr lang="en-US" sz="1800" b="1" dirty="0">
                <a:solidFill>
                  <a:schemeClr val="tx1"/>
                </a:solidFill>
                <a:latin typeface="Calibri" panose="020F0502020204030204" pitchFamily="34" charset="0"/>
                <a:cs typeface="Calibri" panose="020F0502020204030204" pitchFamily="34" charset="0"/>
              </a:rPr>
              <a:t>Evidence-based community violence intervention programs</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158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21DC-30AB-584C-881F-FB2576CDEED8}"/>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1: RESPONDING TO NEGATIVE ECONOMIC IMPACTS</a:t>
            </a:r>
            <a:endParaRPr lang="en-US" dirty="0"/>
          </a:p>
        </p:txBody>
      </p:sp>
      <p:sp>
        <p:nvSpPr>
          <p:cNvPr id="3" name="Content Placeholder 2">
            <a:extLst>
              <a:ext uri="{FF2B5EF4-FFF2-40B4-BE49-F238E27FC236}">
                <a16:creationId xmlns:a16="http://schemas.microsoft.com/office/drawing/2014/main" id="{D4AD246D-E63D-8C49-B761-ACB5FE17D538}"/>
              </a:ext>
            </a:extLst>
          </p:cNvPr>
          <p:cNvSpPr>
            <a:spLocks noGrp="1"/>
          </p:cNvSpPr>
          <p:nvPr>
            <p:ph idx="1"/>
          </p:nvPr>
        </p:nvSpPr>
        <p:spPr>
          <a:xfrm>
            <a:off x="185738" y="1971675"/>
            <a:ext cx="11758612" cy="4729163"/>
          </a:xfrm>
        </p:spPr>
        <p:txBody>
          <a:bodyPr anchor="t">
            <a:normAutofit/>
          </a:bodyPr>
          <a:lstStyle/>
          <a:p>
            <a:pPr marL="0" indent="0">
              <a:buNone/>
            </a:pPr>
            <a:r>
              <a:rPr lang="en-US" sz="2400" b="1" dirty="0">
                <a:solidFill>
                  <a:schemeClr val="tx1"/>
                </a:solidFill>
                <a:latin typeface="Calibri" panose="020F0502020204030204" pitchFamily="34" charset="0"/>
                <a:cs typeface="Calibri" panose="020F0502020204030204" pitchFamily="34" charset="0"/>
              </a:rPr>
              <a:t>Qualified Census Tract (QCT)</a:t>
            </a:r>
          </a:p>
          <a:p>
            <a:r>
              <a:rPr lang="en-US" sz="2000" b="1" dirty="0">
                <a:solidFill>
                  <a:schemeClr val="tx1"/>
                </a:solidFill>
                <a:latin typeface="Calibri" panose="020F0502020204030204" pitchFamily="34" charset="0"/>
                <a:cs typeface="Calibri" panose="020F0502020204030204" pitchFamily="34" charset="0"/>
              </a:rPr>
              <a:t>Definition: </a:t>
            </a:r>
            <a:r>
              <a:rPr lang="en-US" sz="2000" dirty="0">
                <a:solidFill>
                  <a:schemeClr val="tx1"/>
                </a:solidFill>
                <a:latin typeface="Calibri" panose="020F0502020204030204" pitchFamily="34" charset="0"/>
                <a:cs typeface="Calibri" panose="020F0502020204030204" pitchFamily="34" charset="0"/>
              </a:rPr>
              <a:t>50 percent of households with incomes below 60 percent of the Area Median Gross Income (AMGI) or have a poverty rate of 25 percent or more.</a:t>
            </a:r>
          </a:p>
          <a:p>
            <a:r>
              <a:rPr lang="en-US" sz="2000" b="1" dirty="0">
                <a:solidFill>
                  <a:schemeClr val="tx1"/>
                </a:solidFill>
                <a:latin typeface="Calibri" panose="020F0502020204030204" pitchFamily="34" charset="0"/>
                <a:cs typeface="Calibri" panose="020F0502020204030204" pitchFamily="34" charset="0"/>
              </a:rPr>
              <a:t>HUD Website: Presumed eligible uses in QCT areas: </a:t>
            </a:r>
          </a:p>
          <a:p>
            <a:pPr lvl="1">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Funding community health workers to help community members access health services and services to address the social determinants of health;</a:t>
            </a:r>
          </a:p>
          <a:p>
            <a:pPr lvl="1">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Housing services to support healthy living environments and neighborhoods conducive to mental and physical wellness; </a:t>
            </a:r>
          </a:p>
          <a:p>
            <a:pPr lvl="1">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Remediation of lead paint or other lead hazards to reduce risk of elevated blood lead levels among children; and </a:t>
            </a:r>
          </a:p>
          <a:p>
            <a:pPr lvl="1">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Evidence-based community violence intervention programs to prevent violence and mitigate the increase in violence during the pandemic </a:t>
            </a:r>
          </a:p>
          <a:p>
            <a:pPr marL="324000" lvl="1" indent="0">
              <a:buNone/>
            </a:pPr>
            <a:endParaRPr lang="en-US" sz="18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dirty="0"/>
          </a:p>
          <a:p>
            <a:endParaRPr lang="en-US" dirty="0"/>
          </a:p>
        </p:txBody>
      </p:sp>
    </p:spTree>
    <p:extLst>
      <p:ext uri="{BB962C8B-B14F-4D97-AF65-F5344CB8AC3E}">
        <p14:creationId xmlns:p14="http://schemas.microsoft.com/office/powerpoint/2010/main" val="2664421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4D55D4E-8170-0749-9F04-0D275832CF9B}"/>
              </a:ext>
            </a:extLst>
          </p:cNvPr>
          <p:cNvSpPr>
            <a:spLocks noGrp="1"/>
          </p:cNvSpPr>
          <p:nvPr>
            <p:ph type="body" sz="half" idx="2"/>
          </p:nvPr>
        </p:nvSpPr>
        <p:spPr>
          <a:xfrm>
            <a:off x="2721685" y="5271247"/>
            <a:ext cx="6528461" cy="852205"/>
          </a:xfrm>
        </p:spPr>
        <p:txBody>
          <a:bodyPr anchor="ctr">
            <a:noAutofit/>
          </a:bodyPr>
          <a:lstStyle/>
          <a:p>
            <a:pPr algn="ctr"/>
            <a:r>
              <a:rPr lang="en-US" sz="2200" dirty="0">
                <a:latin typeface="Calibri" panose="020F0502020204030204" pitchFamily="34" charset="0"/>
                <a:cs typeface="Calibri" panose="020F0502020204030204" pitchFamily="34" charset="0"/>
              </a:rPr>
              <a:t>QCT Interactive Map</a:t>
            </a:r>
          </a:p>
          <a:p>
            <a:pPr algn="ctr"/>
            <a:r>
              <a:rPr lang="en-US" sz="2200" dirty="0">
                <a:latin typeface="Calibri" panose="020F0502020204030204" pitchFamily="34" charset="0"/>
                <a:cs typeface="Calibri" panose="020F0502020204030204" pitchFamily="34" charset="0"/>
              </a:rPr>
              <a:t>HUD Website: </a:t>
            </a:r>
            <a:r>
              <a:rPr lang="en-US" sz="22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Interactive QCT M</a:t>
            </a:r>
            <a:r>
              <a:rPr lang="en-US" sz="2200" u="sng" dirty="0">
                <a:latin typeface="Calibri" panose="020F0502020204030204" pitchFamily="34" charset="0"/>
                <a:cs typeface="Calibri" panose="020F0502020204030204" pitchFamily="34" charset="0"/>
              </a:rPr>
              <a:t>ap</a:t>
            </a:r>
            <a:endParaRPr lang="en-US" sz="2200" dirty="0">
              <a:solidFill>
                <a:schemeClr val="tx1"/>
              </a:solidFill>
              <a:latin typeface="Calibri" panose="020F0502020204030204" pitchFamily="34" charset="0"/>
              <a:cs typeface="Calibri" panose="020F0502020204030204" pitchFamily="34" charset="0"/>
            </a:endParaRPr>
          </a:p>
        </p:txBody>
      </p:sp>
      <p:pic>
        <p:nvPicPr>
          <p:cNvPr id="5" name="Content Placeholder 4">
            <a:extLst>
              <a:ext uri="{FF2B5EF4-FFF2-40B4-BE49-F238E27FC236}">
                <a16:creationId xmlns:a16="http://schemas.microsoft.com/office/drawing/2014/main" id="{312A9CBC-2F32-1242-BF42-1E14968F166D}"/>
              </a:ext>
            </a:extLst>
          </p:cNvPr>
          <p:cNvPicPr>
            <a:picLocks noGrp="1" noChangeAspect="1"/>
          </p:cNvPicPr>
          <p:nvPr>
            <p:ph idx="1"/>
          </p:nvPr>
        </p:nvPicPr>
        <p:blipFill rotWithShape="1">
          <a:blip r:embed="rId3"/>
          <a:srcRect l="37023" t="19462" r="20211" b="13375"/>
          <a:stretch/>
        </p:blipFill>
        <p:spPr>
          <a:xfrm>
            <a:off x="3355569" y="238142"/>
            <a:ext cx="5480862" cy="4841754"/>
          </a:xfrm>
        </p:spPr>
      </p:pic>
      <p:sp>
        <p:nvSpPr>
          <p:cNvPr id="7" name="Title 6">
            <a:extLst>
              <a:ext uri="{FF2B5EF4-FFF2-40B4-BE49-F238E27FC236}">
                <a16:creationId xmlns:a16="http://schemas.microsoft.com/office/drawing/2014/main" id="{5182EC34-3088-EA4F-AEEA-C77DF6041109}"/>
              </a:ext>
            </a:extLst>
          </p:cNvPr>
          <p:cNvSpPr>
            <a:spLocks noGrp="1"/>
          </p:cNvSpPr>
          <p:nvPr>
            <p:ph type="title"/>
          </p:nvPr>
        </p:nvSpPr>
        <p:spPr>
          <a:xfrm>
            <a:off x="-2656859" y="7209430"/>
            <a:ext cx="4909445" cy="689514"/>
          </a:xfrm>
        </p:spPr>
        <p:txBody>
          <a:bodyPr/>
          <a:lstStyle/>
          <a:p>
            <a:endParaRPr lang="en-US" dirty="0"/>
          </a:p>
        </p:txBody>
      </p:sp>
    </p:spTree>
    <p:extLst>
      <p:ext uri="{BB962C8B-B14F-4D97-AF65-F5344CB8AC3E}">
        <p14:creationId xmlns:p14="http://schemas.microsoft.com/office/powerpoint/2010/main" val="3081972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DEEEA-3237-DE4C-A610-FB79C998ED7F}"/>
              </a:ext>
            </a:extLst>
          </p:cNvPr>
          <p:cNvSpPr>
            <a:spLocks noGrp="1"/>
          </p:cNvSpPr>
          <p:nvPr>
            <p:ph type="ctrTitle"/>
          </p:nvPr>
        </p:nvSpPr>
        <p:spPr>
          <a:xfrm>
            <a:off x="484372" y="1698869"/>
            <a:ext cx="10993549" cy="2183472"/>
          </a:xfrm>
        </p:spPr>
        <p:txBody>
          <a:bodyPr>
            <a:noAutofit/>
          </a:bodyPr>
          <a:lstStyle/>
          <a:p>
            <a:pPr algn="ctr"/>
            <a:br>
              <a:rPr lang="en-US" sz="5600" b="1" dirty="0">
                <a:latin typeface="Calibri" panose="020F0502020204030204" pitchFamily="34" charset="0"/>
                <a:cs typeface="Calibri" panose="020F0502020204030204" pitchFamily="34" charset="0"/>
              </a:rPr>
            </a:br>
            <a:r>
              <a:rPr lang="en-US" sz="5600" b="1" dirty="0">
                <a:latin typeface="Calibri" panose="020F0502020204030204" pitchFamily="34" charset="0"/>
                <a:cs typeface="Calibri" panose="020F0502020204030204" pitchFamily="34" charset="0"/>
              </a:rPr>
              <a:t>CATEGORY 3: </a:t>
            </a:r>
            <a:br>
              <a:rPr lang="en-US" sz="5600" b="1" dirty="0">
                <a:latin typeface="Calibri" panose="020F0502020204030204" pitchFamily="34" charset="0"/>
                <a:cs typeface="Calibri" panose="020F0502020204030204" pitchFamily="34" charset="0"/>
              </a:rPr>
            </a:br>
            <a:r>
              <a:rPr lang="en-US" sz="5600" b="1" dirty="0">
                <a:latin typeface="Calibri" panose="020F0502020204030204" pitchFamily="34" charset="0"/>
                <a:cs typeface="Calibri" panose="020F0502020204030204" pitchFamily="34" charset="0"/>
              </a:rPr>
              <a:t>REVENUE LOSS</a:t>
            </a:r>
            <a:br>
              <a:rPr lang="en-US" sz="5600" b="1" dirty="0">
                <a:latin typeface="Calibri" panose="020F0502020204030204" pitchFamily="34" charset="0"/>
                <a:cs typeface="Calibri" panose="020F0502020204030204" pitchFamily="34" charset="0"/>
              </a:rPr>
            </a:br>
            <a:endParaRPr lang="en-US" sz="5600" dirty="0"/>
          </a:p>
        </p:txBody>
      </p:sp>
      <p:sp>
        <p:nvSpPr>
          <p:cNvPr id="3" name="Subtitle 2">
            <a:extLst>
              <a:ext uri="{FF2B5EF4-FFF2-40B4-BE49-F238E27FC236}">
                <a16:creationId xmlns:a16="http://schemas.microsoft.com/office/drawing/2014/main" id="{5F832E63-A9FB-FC4C-8C2D-9CA569704F8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12868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C751E-52D0-0847-A110-25DD11A894C8}"/>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3: REVENUE LOSS</a:t>
            </a:r>
            <a:endParaRPr lang="en-US" dirty="0"/>
          </a:p>
        </p:txBody>
      </p:sp>
      <p:sp>
        <p:nvSpPr>
          <p:cNvPr id="3" name="Content Placeholder 2">
            <a:extLst>
              <a:ext uri="{FF2B5EF4-FFF2-40B4-BE49-F238E27FC236}">
                <a16:creationId xmlns:a16="http://schemas.microsoft.com/office/drawing/2014/main" id="{A7A79D8E-AD24-0C4E-8F87-88D57581A292}"/>
              </a:ext>
            </a:extLst>
          </p:cNvPr>
          <p:cNvSpPr>
            <a:spLocks noGrp="1"/>
          </p:cNvSpPr>
          <p:nvPr>
            <p:ph idx="1"/>
          </p:nvPr>
        </p:nvSpPr>
        <p:spPr>
          <a:xfrm>
            <a:off x="581192" y="2180496"/>
            <a:ext cx="11029615" cy="4101970"/>
          </a:xfrm>
        </p:spPr>
        <p:txBody>
          <a:bodyPr>
            <a:normAutofit fontScale="92500" lnSpcReduction="10000"/>
          </a:bodyPr>
          <a:lstStyle/>
          <a:p>
            <a:pPr algn="just"/>
            <a:r>
              <a:rPr lang="en-US" sz="2000" b="1" u="sng" dirty="0">
                <a:solidFill>
                  <a:schemeClr val="tx1"/>
                </a:solidFill>
                <a:latin typeface="Calibri" panose="020F0502020204030204" pitchFamily="34" charset="0"/>
                <a:cs typeface="Calibri" panose="020F0502020204030204" pitchFamily="34" charset="0"/>
              </a:rPr>
              <a:t>General Revenue</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includes revenues collected and generated from underlying economy, and also captures a range of tax revenues.  Recipients should sum across all revenue streams to minimize the burden and present a more accurate representation of the overall impact.  Need not rely on financial reporting. Includes intergovernmental transfers between State and Local governments. </a:t>
            </a:r>
          </a:p>
          <a:p>
            <a:pPr algn="just"/>
            <a:r>
              <a:rPr lang="en-US" sz="2000" b="1" u="sng" dirty="0">
                <a:solidFill>
                  <a:schemeClr val="tx1"/>
                </a:solidFill>
                <a:latin typeface="Calibri" panose="020F0502020204030204" pitchFamily="34" charset="0"/>
                <a:cs typeface="Calibri" panose="020F0502020204030204" pitchFamily="34" charset="0"/>
              </a:rPr>
              <a:t>Excludes:</a:t>
            </a:r>
            <a:r>
              <a:rPr lang="en-US" sz="2000" dirty="0">
                <a:solidFill>
                  <a:schemeClr val="tx1"/>
                </a:solidFill>
                <a:latin typeface="Calibri" panose="020F0502020204030204" pitchFamily="34" charset="0"/>
                <a:cs typeface="Calibri" panose="020F0502020204030204" pitchFamily="34" charset="0"/>
              </a:rPr>
              <a:t> revenue generated by utilities and insurance trusts; all intergovernmental transfers from the Federal government.  </a:t>
            </a:r>
          </a:p>
          <a:p>
            <a:r>
              <a:rPr lang="en-US" sz="2000" b="1" u="sng" dirty="0">
                <a:solidFill>
                  <a:schemeClr val="tx1"/>
                </a:solidFill>
                <a:latin typeface="Calibri" panose="020F0502020204030204" pitchFamily="34" charset="0"/>
                <a:cs typeface="Calibri" panose="020F0502020204030204" pitchFamily="34" charset="0"/>
              </a:rPr>
              <a:t>Calculation of Loss</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Comparison of actual revenue to a counterfactual trend representing what could have been expected to occur in the absence of the pandemic.  May use a growth adjustment of either 4.1 percent per year or the recipient’s average annual revenue growth over the three fiscal years prior.  Should be calculated on an entity-wide basis. </a:t>
            </a:r>
          </a:p>
          <a:p>
            <a:r>
              <a:rPr lang="en-US" sz="2000" b="1" u="sng" dirty="0">
                <a:solidFill>
                  <a:schemeClr val="tx1"/>
                </a:solidFill>
                <a:latin typeface="Calibri" panose="020F0502020204030204" pitchFamily="34" charset="0"/>
                <a:cs typeface="Calibri" panose="020F0502020204030204" pitchFamily="34" charset="0"/>
              </a:rPr>
              <a:t>Time Period: </a:t>
            </a:r>
            <a:r>
              <a:rPr lang="en-US" sz="2000" dirty="0">
                <a:solidFill>
                  <a:schemeClr val="tx1"/>
                </a:solidFill>
                <a:latin typeface="Calibri" panose="020F0502020204030204" pitchFamily="34" charset="0"/>
                <a:cs typeface="Calibri" panose="020F0502020204030204" pitchFamily="34" charset="0"/>
              </a:rPr>
              <a:t>Recipients are permitted to calculate the extent of reduction in revenue as of four points in time: December 31, 2020; December 31, 2021; December 31, 2022; and December 31, 2023. This approach recognizes that some recipients may experience lagged effects of the pandemic on revenues. </a:t>
            </a:r>
          </a:p>
          <a:p>
            <a:pPr marL="0" indent="0">
              <a:buNone/>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8781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0882-589B-634B-91BC-AC002A1CD2F1}"/>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3: REVENUE LOSS</a:t>
            </a:r>
            <a:endParaRPr lang="en-US" dirty="0"/>
          </a:p>
        </p:txBody>
      </p:sp>
      <p:sp>
        <p:nvSpPr>
          <p:cNvPr id="3" name="Content Placeholder 2">
            <a:extLst>
              <a:ext uri="{FF2B5EF4-FFF2-40B4-BE49-F238E27FC236}">
                <a16:creationId xmlns:a16="http://schemas.microsoft.com/office/drawing/2014/main" id="{E3AD3B7A-1E13-E74B-9F55-93EC50353F48}"/>
              </a:ext>
            </a:extLst>
          </p:cNvPr>
          <p:cNvSpPr>
            <a:spLocks noGrp="1"/>
          </p:cNvSpPr>
          <p:nvPr>
            <p:ph idx="1"/>
          </p:nvPr>
        </p:nvSpPr>
        <p:spPr>
          <a:xfrm>
            <a:off x="581192" y="2180496"/>
            <a:ext cx="11029615" cy="4365270"/>
          </a:xfrm>
        </p:spPr>
        <p:txBody>
          <a:bodyPr anchor="t">
            <a:normAutofit/>
          </a:bodyPr>
          <a:lstStyle/>
          <a:p>
            <a:pPr marL="0" indent="0">
              <a:buNone/>
            </a:pPr>
            <a:r>
              <a:rPr lang="en-US" sz="2200" b="1" u="sng" dirty="0">
                <a:latin typeface="Calibri" panose="020F0502020204030204" pitchFamily="34" charset="0"/>
                <a:cs typeface="Calibri" panose="020F0502020204030204" pitchFamily="34" charset="0"/>
              </a:rPr>
              <a:t>Utility Revenue </a:t>
            </a:r>
            <a:r>
              <a:rPr lang="en-US" sz="2200" b="1" u="sng" dirty="0">
                <a:solidFill>
                  <a:schemeClr val="accent2"/>
                </a:solidFill>
                <a:latin typeface="Calibri" panose="020F0502020204030204" pitchFamily="34" charset="0"/>
                <a:cs typeface="Calibri" panose="020F0502020204030204" pitchFamily="34" charset="0"/>
              </a:rPr>
              <a:t>Excluded</a:t>
            </a:r>
            <a:r>
              <a:rPr lang="en-US" sz="2200" b="1" u="sng" dirty="0">
                <a:latin typeface="Calibri" panose="020F0502020204030204" pitchFamily="34" charset="0"/>
                <a:cs typeface="Calibri" panose="020F0502020204030204" pitchFamily="34" charset="0"/>
              </a:rPr>
              <a:t> from Calculating Revenue Loss</a:t>
            </a:r>
          </a:p>
          <a:p>
            <a:pPr algn="just"/>
            <a:r>
              <a:rPr lang="en-US" sz="2000" b="1" dirty="0">
                <a:solidFill>
                  <a:schemeClr val="tx1"/>
                </a:solidFill>
                <a:latin typeface="Calibri" panose="020F0502020204030204" pitchFamily="34" charset="0"/>
                <a:cs typeface="Calibri" panose="020F0502020204030204" pitchFamily="34" charset="0"/>
              </a:rPr>
              <a:t>Utility Revenue Defined</a:t>
            </a:r>
            <a:r>
              <a:rPr lang="en-US" sz="2000" dirty="0">
                <a:solidFill>
                  <a:schemeClr val="tx1"/>
                </a:solidFill>
                <a:latin typeface="Calibri" panose="020F0502020204030204" pitchFamily="34" charset="0"/>
                <a:cs typeface="Calibri" panose="020F0502020204030204" pitchFamily="34" charset="0"/>
              </a:rPr>
              <a:t>:  “[g]ross receipts from sale of utility commodities or services to the public or other governments by publicly-owned and controlled utilities.” This includes revenue from operations of publicly-owned and controlled:</a:t>
            </a:r>
          </a:p>
          <a:p>
            <a:pPr marL="324000" lvl="1" indent="0" algn="just">
              <a:buNone/>
            </a:pPr>
            <a:r>
              <a:rPr lang="en-US" sz="2200" dirty="0">
                <a:latin typeface="Calibri" panose="020F0502020204030204" pitchFamily="34" charset="0"/>
                <a:cs typeface="Calibri" panose="020F0502020204030204" pitchFamily="34" charset="0"/>
              </a:rPr>
              <a:t>	</a:t>
            </a:r>
            <a:r>
              <a:rPr lang="en-US" sz="2200" dirty="0">
                <a:solidFill>
                  <a:schemeClr val="accent2"/>
                </a:solidFill>
                <a:latin typeface="Calibri" panose="020F0502020204030204" pitchFamily="34" charset="0"/>
                <a:cs typeface="Calibri" panose="020F0502020204030204" pitchFamily="34" charset="0"/>
              </a:rPr>
              <a:t>	</a:t>
            </a:r>
            <a:r>
              <a:rPr lang="en-US" sz="2200" b="1" dirty="0">
                <a:solidFill>
                  <a:schemeClr val="accent2"/>
                </a:solidFill>
                <a:latin typeface="Calibri" panose="020F0502020204030204" pitchFamily="34" charset="0"/>
                <a:cs typeface="Calibri" panose="020F0502020204030204" pitchFamily="34" charset="0"/>
              </a:rPr>
              <a:t>(1) water supply systems  		(2) electric power systems</a:t>
            </a:r>
          </a:p>
          <a:p>
            <a:pPr marL="324000" lvl="1" indent="0" algn="just">
              <a:buNone/>
            </a:pPr>
            <a:r>
              <a:rPr lang="en-US" sz="2200" b="1" dirty="0">
                <a:solidFill>
                  <a:schemeClr val="accent2"/>
                </a:solidFill>
                <a:latin typeface="Calibri" panose="020F0502020204030204" pitchFamily="34" charset="0"/>
                <a:cs typeface="Calibri" panose="020F0502020204030204" pitchFamily="34" charset="0"/>
              </a:rPr>
              <a:t>		(3) gas supply systems			(4) public mass transit systems </a:t>
            </a:r>
          </a:p>
          <a:p>
            <a:pPr algn="just"/>
            <a:r>
              <a:rPr lang="en-US" sz="2000" b="1" dirty="0">
                <a:solidFill>
                  <a:schemeClr val="tx1"/>
                </a:solidFill>
                <a:latin typeface="Calibri" panose="020F0502020204030204" pitchFamily="34" charset="0"/>
                <a:cs typeface="Calibri" panose="020F0502020204030204" pitchFamily="34" charset="0"/>
              </a:rPr>
              <a:t>All Commercial Activity Included: </a:t>
            </a:r>
            <a:r>
              <a:rPr lang="en-US" sz="2000" dirty="0">
                <a:solidFill>
                  <a:schemeClr val="tx1"/>
                </a:solidFill>
                <a:latin typeface="Calibri" panose="020F0502020204030204" pitchFamily="34" charset="0"/>
                <a:cs typeface="Calibri" panose="020F0502020204030204" pitchFamily="34" charset="0"/>
              </a:rPr>
              <a:t>Except for these four (4) types of utilities, revenues from all commercial-type activities of a recipient’s government (e.g., airports, educational institutions, lotteries, public hospitals, public housing, parking facilities, port facilities, sewer or solid waste systems, and toll roads and bridges) are covered by the Interim Final Rule’s definition of “general revenue.” </a:t>
            </a:r>
          </a:p>
          <a:p>
            <a:endParaRPr lang="en-US" dirty="0"/>
          </a:p>
          <a:p>
            <a:endParaRPr lang="en-US" dirty="0"/>
          </a:p>
          <a:p>
            <a:endParaRPr lang="en-US" dirty="0"/>
          </a:p>
        </p:txBody>
      </p:sp>
    </p:spTree>
    <p:extLst>
      <p:ext uri="{BB962C8B-B14F-4D97-AF65-F5344CB8AC3E}">
        <p14:creationId xmlns:p14="http://schemas.microsoft.com/office/powerpoint/2010/main" val="388508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9BEC-AF5D-AB44-848E-C66B6C7DD506}"/>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3: REVENUE LOSS</a:t>
            </a:r>
            <a:endParaRPr lang="en-US" dirty="0"/>
          </a:p>
        </p:txBody>
      </p:sp>
      <p:sp>
        <p:nvSpPr>
          <p:cNvPr id="3" name="Content Placeholder 2">
            <a:extLst>
              <a:ext uri="{FF2B5EF4-FFF2-40B4-BE49-F238E27FC236}">
                <a16:creationId xmlns:a16="http://schemas.microsoft.com/office/drawing/2014/main" id="{E60A2F91-ED4A-4140-BA83-C98241273177}"/>
              </a:ext>
            </a:extLst>
          </p:cNvPr>
          <p:cNvSpPr>
            <a:spLocks noGrp="1"/>
          </p:cNvSpPr>
          <p:nvPr>
            <p:ph idx="1"/>
          </p:nvPr>
        </p:nvSpPr>
        <p:spPr>
          <a:xfrm>
            <a:off x="581191" y="1943827"/>
            <a:ext cx="11029615" cy="4500003"/>
          </a:xfrm>
        </p:spPr>
        <p:txBody>
          <a:bodyPr anchor="t">
            <a:noAutofit/>
          </a:bodyPr>
          <a:lstStyle/>
          <a:p>
            <a:pPr marL="0" indent="0" algn="just">
              <a:buNone/>
            </a:pPr>
            <a:r>
              <a:rPr lang="en-US" sz="2000" b="1" u="sng" dirty="0">
                <a:solidFill>
                  <a:schemeClr val="tx1"/>
                </a:solidFill>
                <a:latin typeface="Calibri" panose="020F0502020204030204" pitchFamily="34" charset="0"/>
                <a:cs typeface="Calibri" panose="020F0502020204030204" pitchFamily="34" charset="0"/>
              </a:rPr>
              <a:t>Formula for Calculating Reduction in Revenue</a:t>
            </a:r>
            <a:r>
              <a:rPr lang="en-US" b="1" u="sng" dirty="0">
                <a:solidFill>
                  <a:schemeClr val="tx1"/>
                </a:solidFill>
                <a:latin typeface="Calibri" panose="020F0502020204030204" pitchFamily="34" charset="0"/>
                <a:cs typeface="Calibri" panose="020F0502020204030204" pitchFamily="34" charset="0"/>
              </a:rPr>
              <a:t>: </a:t>
            </a:r>
          </a:p>
          <a:p>
            <a:pPr algn="just"/>
            <a:r>
              <a:rPr lang="en-US" dirty="0">
                <a:solidFill>
                  <a:schemeClr val="tx1"/>
                </a:solidFill>
                <a:latin typeface="Calibri" panose="020F0502020204030204" pitchFamily="34" charset="0"/>
                <a:cs typeface="Calibri" panose="020F0502020204030204" pitchFamily="34" charset="0"/>
              </a:rPr>
              <a:t>A reduction in a recipient’s General Revenue equals: </a:t>
            </a:r>
          </a:p>
          <a:p>
            <a:pPr lvl="1" algn="jus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Max {[Base Year Revenue* (1+Growth Adjustment) 12 ] - Actual General </a:t>
            </a:r>
            <a:r>
              <a:rPr lang="en-US" sz="1800" dirty="0" err="1">
                <a:solidFill>
                  <a:schemeClr val="tx1"/>
                </a:solidFill>
                <a:latin typeface="Calibri" panose="020F0502020204030204" pitchFamily="34" charset="0"/>
                <a:cs typeface="Calibri" panose="020F0502020204030204" pitchFamily="34" charset="0"/>
              </a:rPr>
              <a:t>Revenue</a:t>
            </a:r>
            <a:r>
              <a:rPr lang="en-US" sz="1800" baseline="-25000" dirty="0" err="1">
                <a:solidFill>
                  <a:schemeClr val="tx1"/>
                </a:solidFill>
                <a:latin typeface="Calibri" panose="020F0502020204030204" pitchFamily="34" charset="0"/>
                <a:cs typeface="Calibri" panose="020F0502020204030204" pitchFamily="34" charset="0"/>
              </a:rPr>
              <a:t>t</a:t>
            </a:r>
            <a:r>
              <a:rPr lang="en-US" sz="1800" dirty="0">
                <a:solidFill>
                  <a:schemeClr val="tx1"/>
                </a:solidFill>
                <a:latin typeface="Calibri" panose="020F0502020204030204" pitchFamily="34" charset="0"/>
                <a:cs typeface="Calibri" panose="020F0502020204030204" pitchFamily="34" charset="0"/>
              </a:rPr>
              <a:t> ; 0} </a:t>
            </a:r>
          </a:p>
          <a:p>
            <a:pPr lvl="1" algn="jus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Where: </a:t>
            </a:r>
          </a:p>
          <a:p>
            <a:pPr lvl="2" algn="just">
              <a:buFont typeface="Wingdings" pitchFamily="2" charset="2"/>
              <a:buChar char="Ø"/>
            </a:pPr>
            <a:r>
              <a:rPr lang="en-US" sz="1800" i="1" dirty="0">
                <a:solidFill>
                  <a:schemeClr val="tx1"/>
                </a:solidFill>
                <a:latin typeface="Calibri" panose="020F0502020204030204" pitchFamily="34" charset="0"/>
                <a:cs typeface="Calibri" panose="020F0502020204030204" pitchFamily="34" charset="0"/>
              </a:rPr>
              <a:t>Base Year Revenue </a:t>
            </a:r>
            <a:r>
              <a:rPr lang="en-US" sz="1800" dirty="0">
                <a:solidFill>
                  <a:schemeClr val="tx1"/>
                </a:solidFill>
                <a:latin typeface="Calibri" panose="020F0502020204030204" pitchFamily="34" charset="0"/>
                <a:cs typeface="Calibri" panose="020F0502020204030204" pitchFamily="34" charset="0"/>
              </a:rPr>
              <a:t>is General Revenue collected in the most recent full fiscal year prior to the COVD-19 public health emergency. </a:t>
            </a:r>
          </a:p>
          <a:p>
            <a:pPr lvl="2" algn="just">
              <a:buFont typeface="Wingdings" pitchFamily="2" charset="2"/>
              <a:buChar char="Ø"/>
            </a:pPr>
            <a:r>
              <a:rPr lang="en-US" sz="1800" i="1" dirty="0">
                <a:solidFill>
                  <a:schemeClr val="tx1"/>
                </a:solidFill>
                <a:latin typeface="Calibri" panose="020F0502020204030204" pitchFamily="34" charset="0"/>
                <a:cs typeface="Calibri" panose="020F0502020204030204" pitchFamily="34" charset="0"/>
              </a:rPr>
              <a:t>Growth Adjustment </a:t>
            </a:r>
            <a:r>
              <a:rPr lang="en-US" sz="1800" dirty="0">
                <a:solidFill>
                  <a:schemeClr val="tx1"/>
                </a:solidFill>
                <a:latin typeface="Calibri" panose="020F0502020204030204" pitchFamily="34" charset="0"/>
                <a:cs typeface="Calibri" panose="020F0502020204030204" pitchFamily="34" charset="0"/>
              </a:rPr>
              <a:t>is equal to the greater of 4.1 percent (or 0.041) and the recipient’s average annual revenue growth over the three full fiscal years prior to the COVID-19 public health emergency. </a:t>
            </a:r>
          </a:p>
          <a:p>
            <a:pPr lvl="2" algn="just">
              <a:buFont typeface="Wingdings" pitchFamily="2" charset="2"/>
              <a:buChar char="Ø"/>
            </a:pPr>
            <a:r>
              <a:rPr lang="en-US" sz="1800" i="1" dirty="0">
                <a:solidFill>
                  <a:schemeClr val="tx1"/>
                </a:solidFill>
                <a:latin typeface="Calibri" panose="020F0502020204030204" pitchFamily="34" charset="0"/>
                <a:cs typeface="Calibri" panose="020F0502020204030204" pitchFamily="34" charset="0"/>
              </a:rPr>
              <a:t>n </a:t>
            </a:r>
            <a:r>
              <a:rPr lang="en-US" sz="1800" dirty="0">
                <a:solidFill>
                  <a:schemeClr val="tx1"/>
                </a:solidFill>
                <a:latin typeface="Calibri" panose="020F0502020204030204" pitchFamily="34" charset="0"/>
                <a:cs typeface="Calibri" panose="020F0502020204030204" pitchFamily="34" charset="0"/>
              </a:rPr>
              <a:t>equals the number of months elapsed from the end of the base year to the calculation date. </a:t>
            </a:r>
          </a:p>
          <a:p>
            <a:pPr lvl="2" algn="just">
              <a:buFont typeface="Wingdings" pitchFamily="2" charset="2"/>
              <a:buChar char="Ø"/>
            </a:pPr>
            <a:r>
              <a:rPr lang="en-US" sz="1800" i="1" dirty="0">
                <a:solidFill>
                  <a:schemeClr val="tx1"/>
                </a:solidFill>
                <a:latin typeface="Calibri" panose="020F0502020204030204" pitchFamily="34" charset="0"/>
                <a:cs typeface="Calibri" panose="020F0502020204030204" pitchFamily="34" charset="0"/>
              </a:rPr>
              <a:t>Actual General Revenue </a:t>
            </a:r>
            <a:r>
              <a:rPr lang="en-US" sz="1800" dirty="0">
                <a:solidFill>
                  <a:schemeClr val="tx1"/>
                </a:solidFill>
                <a:latin typeface="Calibri" panose="020F0502020204030204" pitchFamily="34" charset="0"/>
                <a:cs typeface="Calibri" panose="020F0502020204030204" pitchFamily="34" charset="0"/>
              </a:rPr>
              <a:t>is a recipient’s actual general revenue collected during 12-month period ending on each calculation date. </a:t>
            </a:r>
          </a:p>
          <a:p>
            <a:pPr lvl="2" algn="just">
              <a:buFont typeface="Wingdings" pitchFamily="2" charset="2"/>
              <a:buChar char="Ø"/>
            </a:pPr>
            <a:r>
              <a:rPr lang="en-US" sz="1800" dirty="0">
                <a:solidFill>
                  <a:schemeClr val="tx1"/>
                </a:solidFill>
                <a:latin typeface="Calibri" panose="020F0502020204030204" pitchFamily="34" charset="0"/>
                <a:cs typeface="Calibri" panose="020F0502020204030204" pitchFamily="34" charset="0"/>
              </a:rPr>
              <a:t>Subscript </a:t>
            </a:r>
            <a:r>
              <a:rPr lang="en-US" sz="1800" i="1" dirty="0">
                <a:solidFill>
                  <a:schemeClr val="tx1"/>
                </a:solidFill>
                <a:latin typeface="Calibri" panose="020F0502020204030204" pitchFamily="34" charset="0"/>
                <a:cs typeface="Calibri" panose="020F0502020204030204" pitchFamily="34" charset="0"/>
              </a:rPr>
              <a:t>t </a:t>
            </a:r>
            <a:r>
              <a:rPr lang="en-US" sz="1800" dirty="0">
                <a:solidFill>
                  <a:schemeClr val="tx1"/>
                </a:solidFill>
                <a:latin typeface="Calibri" panose="020F0502020204030204" pitchFamily="34" charset="0"/>
                <a:cs typeface="Calibri" panose="020F0502020204030204" pitchFamily="34" charset="0"/>
              </a:rPr>
              <a:t>denotes the calculation date. </a:t>
            </a:r>
          </a:p>
          <a:p>
            <a:pPr marL="0" indent="0" algn="just">
              <a:buNone/>
            </a:pP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103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B534-C4F0-DB43-9E62-056F1FD6E2B2}"/>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3: REVENUE LOSS</a:t>
            </a:r>
            <a:endParaRPr lang="en-US" dirty="0"/>
          </a:p>
        </p:txBody>
      </p:sp>
      <p:sp>
        <p:nvSpPr>
          <p:cNvPr id="3" name="Content Placeholder 2">
            <a:extLst>
              <a:ext uri="{FF2B5EF4-FFF2-40B4-BE49-F238E27FC236}">
                <a16:creationId xmlns:a16="http://schemas.microsoft.com/office/drawing/2014/main" id="{133867CA-4A86-6E40-BB08-3895CF0D145F}"/>
              </a:ext>
            </a:extLst>
          </p:cNvPr>
          <p:cNvSpPr>
            <a:spLocks noGrp="1"/>
          </p:cNvSpPr>
          <p:nvPr>
            <p:ph idx="1"/>
          </p:nvPr>
        </p:nvSpPr>
        <p:spPr/>
        <p:txBody>
          <a:bodyPr anchor="t">
            <a:normAutofit/>
          </a:bodyPr>
          <a:lstStyle/>
          <a:p>
            <a:pPr algn="just"/>
            <a:r>
              <a:rPr lang="en-US" sz="2000" b="1" u="sng" dirty="0">
                <a:solidFill>
                  <a:schemeClr val="tx1"/>
                </a:solidFill>
                <a:latin typeface="Calibri" panose="020F0502020204030204" pitchFamily="34" charset="0"/>
                <a:cs typeface="Calibri" panose="020F0502020204030204" pitchFamily="34" charset="0"/>
              </a:rPr>
              <a:t>Reduction in Revenue Presumed</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Recipients do not need to prove that the reduction was a direct result of the COVID-19 public health emergency.  If use of the formula reveals a diminution in actual revenue, the presumption is the reduction was the result of the COVID-19 public health emergency.  </a:t>
            </a:r>
          </a:p>
          <a:p>
            <a:pPr algn="just"/>
            <a:r>
              <a:rPr lang="en-US" sz="2000" b="1" u="sng" dirty="0">
                <a:solidFill>
                  <a:schemeClr val="tx1"/>
                </a:solidFill>
                <a:latin typeface="Calibri" panose="020F0502020204030204" pitchFamily="34" charset="0"/>
                <a:cs typeface="Calibri" panose="020F0502020204030204" pitchFamily="34" charset="0"/>
              </a:rPr>
              <a:t>May Not Rely on Pre-Pandemic Projections</a:t>
            </a:r>
            <a:r>
              <a:rPr lang="en-US" sz="2000" dirty="0">
                <a:solidFill>
                  <a:schemeClr val="tx1"/>
                </a:solidFill>
                <a:latin typeface="Calibri" panose="020F0502020204030204" pitchFamily="34" charset="0"/>
                <a:cs typeface="Calibri" panose="020F0502020204030204" pitchFamily="34" charset="0"/>
              </a:rPr>
              <a:t>: Treasury is disallowing use of projections to demonstrate reduced revenue.  </a:t>
            </a:r>
          </a:p>
          <a:p>
            <a:pPr algn="just"/>
            <a:r>
              <a:rPr lang="en-US" sz="2000" b="1" u="sng" dirty="0">
                <a:solidFill>
                  <a:schemeClr val="tx1"/>
                </a:solidFill>
                <a:latin typeface="Calibri" panose="020F0502020204030204" pitchFamily="34" charset="0"/>
                <a:cs typeface="Calibri" panose="020F0502020204030204" pitchFamily="34" charset="0"/>
              </a:rPr>
              <a:t>Estimating Revenue Shortfall: </a:t>
            </a:r>
            <a:r>
              <a:rPr lang="en-US" sz="2000" dirty="0">
                <a:solidFill>
                  <a:schemeClr val="tx1"/>
                </a:solidFill>
                <a:latin typeface="Calibri" panose="020F0502020204030204" pitchFamily="34" charset="0"/>
                <a:cs typeface="Calibri" panose="020F0502020204030204" pitchFamily="34" charset="0"/>
              </a:rPr>
              <a:t>Recipients may use their average annual revenue growth rate in the three full fiscal years prior to the public health emergency for use in the formula. </a:t>
            </a:r>
          </a:p>
          <a:p>
            <a:pPr algn="just"/>
            <a:r>
              <a:rPr lang="en-US" sz="2000" b="1" u="sng" dirty="0">
                <a:solidFill>
                  <a:schemeClr val="tx1"/>
                </a:solidFill>
                <a:latin typeface="Calibri" panose="020F0502020204030204" pitchFamily="34" charset="0"/>
                <a:cs typeface="Calibri" panose="020F0502020204030204" pitchFamily="34" charset="0"/>
              </a:rPr>
              <a:t>Data Used:</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Recipients should use their own data sources to calculate general revenue. </a:t>
            </a:r>
            <a:r>
              <a:rPr lang="en-US" dirty="0">
                <a:solidFill>
                  <a:schemeClr val="tx1"/>
                </a:solidFill>
              </a:rPr>
              <a:t>Where audited data is not available, recipients are not required to obtain audited data. Treasury expects all information submitted to be complete and accurate. </a:t>
            </a:r>
            <a:endParaRPr lang="en-US" sz="2000" dirty="0">
              <a:solidFill>
                <a:schemeClr val="tx1"/>
              </a:solidFill>
            </a:endParaRPr>
          </a:p>
          <a:p>
            <a:pPr algn="just"/>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706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FC3E5-8D69-E54F-B78C-4272CA03596F}"/>
              </a:ext>
            </a:extLst>
          </p:cNvPr>
          <p:cNvSpPr>
            <a:spLocks noGrp="1"/>
          </p:cNvSpPr>
          <p:nvPr>
            <p:ph type="title"/>
          </p:nvPr>
        </p:nvSpPr>
        <p:spPr/>
        <p:txBody>
          <a:bodyPr anchor="ctr">
            <a:normAutofit fontScale="90000"/>
          </a:bodyPr>
          <a:lstStyle/>
          <a:p>
            <a:pPr algn="ctr"/>
            <a:br>
              <a:rPr lang="en-US" dirty="0"/>
            </a:br>
            <a:r>
              <a:rPr lang="en-US" b="1" dirty="0">
                <a:latin typeface="Calibri" panose="020F0502020204030204" pitchFamily="34" charset="0"/>
                <a:cs typeface="Calibri" panose="020F0502020204030204" pitchFamily="34" charset="0"/>
              </a:rPr>
              <a:t>American rescue plan</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CODIFIED: 43 USC 603</a:t>
            </a:r>
            <a:br>
              <a:rPr lang="en-US" b="1" dirty="0">
                <a:latin typeface="Calibri" panose="020F0502020204030204" pitchFamily="34" charset="0"/>
                <a:cs typeface="Calibri" panose="020F0502020204030204" pitchFamily="34" charset="0"/>
              </a:rPr>
            </a:br>
            <a:endParaRPr lang="en-US"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4B7C9E4-BBDE-E846-9EDB-9CB3F3C575CD}"/>
              </a:ext>
            </a:extLst>
          </p:cNvPr>
          <p:cNvSpPr>
            <a:spLocks noGrp="1"/>
          </p:cNvSpPr>
          <p:nvPr>
            <p:ph idx="1"/>
          </p:nvPr>
        </p:nvSpPr>
        <p:spPr>
          <a:xfrm>
            <a:off x="581192" y="2029889"/>
            <a:ext cx="11029615" cy="4677504"/>
          </a:xfrm>
        </p:spPr>
        <p:txBody>
          <a:bodyPr>
            <a:noAutofit/>
          </a:bodyPr>
          <a:lstStyle/>
          <a:p>
            <a:pPr marL="0" indent="0" algn="just">
              <a:spcBef>
                <a:spcPts val="0"/>
              </a:spcBef>
              <a:spcAft>
                <a:spcPts val="0"/>
              </a:spcAft>
              <a:buNone/>
            </a:pPr>
            <a:r>
              <a:rPr lang="en-US" sz="2200" dirty="0">
                <a:solidFill>
                  <a:schemeClr val="accent2"/>
                </a:solidFill>
                <a:latin typeface="Calibri" panose="020F0502020204030204" pitchFamily="34" charset="0"/>
                <a:cs typeface="Calibri" panose="020F0502020204030204" pitchFamily="34" charset="0"/>
              </a:rPr>
              <a:t>(1)	</a:t>
            </a:r>
            <a:r>
              <a:rPr lang="en-US" sz="2200" dirty="0">
                <a:solidFill>
                  <a:schemeClr val="tx1"/>
                </a:solidFill>
                <a:latin typeface="Calibri" panose="020F0502020204030204" pitchFamily="34" charset="0"/>
                <a:cs typeface="Calibri" panose="020F0502020204030204" pitchFamily="34" charset="0"/>
              </a:rPr>
              <a:t>Funds shall only be used to cover costs incurred </a:t>
            </a:r>
            <a:r>
              <a:rPr lang="en-US" sz="2200" u="sng" dirty="0">
                <a:solidFill>
                  <a:schemeClr val="accent2"/>
                </a:solidFill>
                <a:latin typeface="Calibri" panose="020F0502020204030204" pitchFamily="34" charset="0"/>
                <a:cs typeface="Calibri" panose="020F0502020204030204" pitchFamily="34" charset="0"/>
              </a:rPr>
              <a:t>beginning March 3, 2021 through </a:t>
            </a:r>
            <a:r>
              <a:rPr lang="en-US" sz="2200" dirty="0">
                <a:solidFill>
                  <a:schemeClr val="accent2"/>
                </a:solidFill>
                <a:latin typeface="Calibri" panose="020F0502020204030204" pitchFamily="34" charset="0"/>
                <a:cs typeface="Calibri" panose="020F0502020204030204" pitchFamily="34" charset="0"/>
              </a:rPr>
              <a:t>	</a:t>
            </a:r>
            <a:r>
              <a:rPr lang="en-US" sz="2200" u="sng" dirty="0">
                <a:solidFill>
                  <a:schemeClr val="accent2"/>
                </a:solidFill>
                <a:latin typeface="Calibri" panose="020F0502020204030204" pitchFamily="34" charset="0"/>
                <a:cs typeface="Calibri" panose="020F0502020204030204" pitchFamily="34" charset="0"/>
              </a:rPr>
              <a:t>December 31, 2024</a:t>
            </a: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to</a:t>
            </a:r>
            <a:r>
              <a:rPr lang="en-US" sz="2200" dirty="0">
                <a:solidFill>
                  <a:schemeClr val="tx1"/>
                </a:solidFill>
                <a:latin typeface="Calibri" panose="020F0502020204030204" pitchFamily="34" charset="0"/>
                <a:cs typeface="Calibri" panose="020F0502020204030204" pitchFamily="34" charset="0"/>
              </a:rPr>
              <a:t> respond to the public health emergency or its negative economic 	impacts, including assistance to households, small businesses and nonprofits, or aid to 	impacted industries such as tourism, travel, and hospitality;</a:t>
            </a:r>
          </a:p>
          <a:p>
            <a:pPr marL="1278900" lvl="3" indent="-342900" algn="just">
              <a:spcBef>
                <a:spcPts val="0"/>
              </a:spcBef>
              <a:spcAft>
                <a:spcPts val="0"/>
              </a:spcAft>
              <a:buFont typeface="+mj-lt"/>
              <a:buAutoNum type="alphaLcParenR"/>
            </a:pPr>
            <a:r>
              <a:rPr lang="en-US" sz="2000" dirty="0">
                <a:solidFill>
                  <a:schemeClr val="tx1"/>
                </a:solidFill>
                <a:latin typeface="Calibri" panose="020F0502020204030204" pitchFamily="34" charset="0"/>
                <a:cs typeface="Calibri" panose="020F0502020204030204" pitchFamily="34" charset="0"/>
              </a:rPr>
              <a:t>to respond to workers performing essential work during the COVID-19 public health emergency by providing premium pay to eligible workers that are performing such essential work, or by providing grants to eligible employers that have eligible workers who perform essential work;</a:t>
            </a:r>
          </a:p>
          <a:p>
            <a:pPr marL="1278900" lvl="3" indent="-342900" algn="just">
              <a:spcBef>
                <a:spcPts val="0"/>
              </a:spcBef>
              <a:spcAft>
                <a:spcPts val="0"/>
              </a:spcAft>
              <a:buFont typeface="+mj-lt"/>
              <a:buAutoNum type="alphaLcParenR"/>
            </a:pPr>
            <a:r>
              <a:rPr lang="en-US" sz="2000" dirty="0">
                <a:solidFill>
                  <a:schemeClr val="tx1"/>
                </a:solidFill>
                <a:latin typeface="Calibri" panose="020F0502020204030204" pitchFamily="34" charset="0"/>
                <a:cs typeface="Calibri" panose="020F0502020204030204" pitchFamily="34" charset="0"/>
              </a:rPr>
              <a:t>for the provision of government services to the extent of the reduction in revenue, due to the COVID-19 public health emergency – relative to revenues collected in the most recent full fiscal year prior to the emergency; or</a:t>
            </a:r>
          </a:p>
          <a:p>
            <a:pPr marL="1278900" lvl="3" indent="-342900" algn="just">
              <a:spcBef>
                <a:spcPts val="0"/>
              </a:spcBef>
              <a:spcAft>
                <a:spcPts val="0"/>
              </a:spcAft>
              <a:buFont typeface="+mj-lt"/>
              <a:buAutoNum type="alphaLcParenR"/>
            </a:pPr>
            <a:r>
              <a:rPr lang="en-US" sz="2000" dirty="0">
                <a:solidFill>
                  <a:schemeClr val="tx1"/>
                </a:solidFill>
                <a:latin typeface="Calibri" panose="020F0502020204030204" pitchFamily="34" charset="0"/>
                <a:cs typeface="Calibri" panose="020F0502020204030204" pitchFamily="34" charset="0"/>
              </a:rPr>
              <a:t>to make necessary investments in water, sewer, or broadband infrastructure.</a:t>
            </a:r>
          </a:p>
          <a:p>
            <a:pPr marL="0" indent="0" algn="just">
              <a:spcBef>
                <a:spcPts val="0"/>
              </a:spcBef>
              <a:spcAft>
                <a:spcPts val="0"/>
              </a:spcAft>
              <a:buNone/>
            </a:pPr>
            <a:endParaRPr lang="en-US" sz="2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5219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73625-0055-7044-8B3A-C93C76C9123C}"/>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3: REVENUE LOSS</a:t>
            </a:r>
            <a:endParaRPr lang="en-US" dirty="0"/>
          </a:p>
        </p:txBody>
      </p:sp>
      <p:sp>
        <p:nvSpPr>
          <p:cNvPr id="3" name="Content Placeholder 2">
            <a:extLst>
              <a:ext uri="{FF2B5EF4-FFF2-40B4-BE49-F238E27FC236}">
                <a16:creationId xmlns:a16="http://schemas.microsoft.com/office/drawing/2014/main" id="{4765032B-77B5-9C4D-A197-9BB3FAD0E5BF}"/>
              </a:ext>
            </a:extLst>
          </p:cNvPr>
          <p:cNvSpPr>
            <a:spLocks noGrp="1"/>
          </p:cNvSpPr>
          <p:nvPr>
            <p:ph idx="1"/>
          </p:nvPr>
        </p:nvSpPr>
        <p:spPr/>
        <p:txBody>
          <a:bodyPr anchor="t">
            <a:normAutofit/>
          </a:bodyPr>
          <a:lstStyle/>
          <a:p>
            <a:pPr marL="0" indent="0" algn="just">
              <a:buNone/>
            </a:pPr>
            <a:r>
              <a:rPr lang="en-US" sz="2000" dirty="0">
                <a:solidFill>
                  <a:schemeClr val="tx1"/>
                </a:solidFill>
                <a:latin typeface="Calibri" panose="020F0502020204030204" pitchFamily="34" charset="0"/>
                <a:cs typeface="Calibri" panose="020F0502020204030204" pitchFamily="34" charset="0"/>
              </a:rPr>
              <a:t>The Interim Final Rule gives recipients broad latitude to use funds for the provision of government services to the extent of reduction in revenue. </a:t>
            </a:r>
          </a:p>
          <a:p>
            <a:pPr algn="just"/>
            <a:r>
              <a:rPr lang="en-US" sz="2000" b="1" u="sng" dirty="0">
                <a:solidFill>
                  <a:schemeClr val="tx1"/>
                </a:solidFill>
                <a:latin typeface="Calibri" panose="020F0502020204030204" pitchFamily="34" charset="0"/>
                <a:cs typeface="Calibri" panose="020F0502020204030204" pitchFamily="34" charset="0"/>
              </a:rPr>
              <a:t>Government Services</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can include, but are not limited to, maintenance of infrastructure or pay-go spending for building new infrastructure, including roads; modernization of cybersecurity, including hardware, software, and protection of critical infrastructure; health services; environmental remediation; school or educational services; and the provision of police, fire, and other public safety services. </a:t>
            </a:r>
          </a:p>
          <a:p>
            <a:pPr algn="just"/>
            <a:r>
              <a:rPr lang="en-US" sz="2000" b="1" u="sng" dirty="0">
                <a:solidFill>
                  <a:schemeClr val="tx1"/>
                </a:solidFill>
                <a:latin typeface="Calibri" panose="020F0502020204030204" pitchFamily="34" charset="0"/>
                <a:cs typeface="Calibri" panose="020F0502020204030204" pitchFamily="34" charset="0"/>
              </a:rPr>
              <a:t>Prohibited Use of Funds</a:t>
            </a:r>
            <a:r>
              <a:rPr lang="en-US" sz="2000" dirty="0">
                <a:solidFill>
                  <a:schemeClr val="tx1"/>
                </a:solidFill>
                <a:latin typeface="Calibri" panose="020F0502020204030204" pitchFamily="34" charset="0"/>
                <a:cs typeface="Calibri" panose="020F0502020204030204" pitchFamily="34" charset="0"/>
              </a:rPr>
              <a:t>: paying interest or principal on outstanding debt, replenishing rainy day or other reserve funds, or paying settlements or judgments would not be considered provision of a government service.</a:t>
            </a:r>
          </a:p>
          <a:p>
            <a:pPr marL="0" indent="0" algn="just">
              <a:buNone/>
            </a:pPr>
            <a:endParaRPr lang="en-US" sz="20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0708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DC08D-292B-634C-875D-B66825B15F6F}"/>
              </a:ext>
            </a:extLst>
          </p:cNvPr>
          <p:cNvSpPr>
            <a:spLocks noGrp="1"/>
          </p:cNvSpPr>
          <p:nvPr>
            <p:ph type="ctrTitle"/>
          </p:nvPr>
        </p:nvSpPr>
        <p:spPr>
          <a:xfrm>
            <a:off x="366038" y="1610753"/>
            <a:ext cx="10993549" cy="1475013"/>
          </a:xfrm>
        </p:spPr>
        <p:txBody>
          <a:bodyPr>
            <a:noAutofit/>
          </a:bodyPr>
          <a:lstStyle/>
          <a:p>
            <a:pPr algn="ctr"/>
            <a:r>
              <a:rPr lang="en-US" sz="5600" b="1" dirty="0">
                <a:latin typeface="Calibri" panose="020F0502020204030204" pitchFamily="34" charset="0"/>
                <a:cs typeface="Calibri" panose="020F0502020204030204" pitchFamily="34" charset="0"/>
              </a:rPr>
              <a:t>CATEGORY 2: </a:t>
            </a:r>
            <a:br>
              <a:rPr lang="en-US" sz="5600" b="1" dirty="0">
                <a:latin typeface="Calibri" panose="020F0502020204030204" pitchFamily="34" charset="0"/>
                <a:cs typeface="Calibri" panose="020F0502020204030204" pitchFamily="34" charset="0"/>
              </a:rPr>
            </a:br>
            <a:r>
              <a:rPr lang="en-US" sz="5600" b="1" dirty="0">
                <a:latin typeface="Calibri" panose="020F0502020204030204" pitchFamily="34" charset="0"/>
                <a:cs typeface="Calibri" panose="020F0502020204030204" pitchFamily="34" charset="0"/>
              </a:rPr>
              <a:t>PREMIUM PAY</a:t>
            </a:r>
            <a:endParaRPr lang="en-US" sz="5600" dirty="0"/>
          </a:p>
        </p:txBody>
      </p:sp>
      <p:sp>
        <p:nvSpPr>
          <p:cNvPr id="3" name="Subtitle 2">
            <a:extLst>
              <a:ext uri="{FF2B5EF4-FFF2-40B4-BE49-F238E27FC236}">
                <a16:creationId xmlns:a16="http://schemas.microsoft.com/office/drawing/2014/main" id="{E48F7943-37D1-2943-83FB-18E1EE4AC66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5505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0255-6421-FA43-A65B-C3BBF537308A}"/>
              </a:ext>
            </a:extLst>
          </p:cNvPr>
          <p:cNvSpPr>
            <a:spLocks noGrp="1"/>
          </p:cNvSpPr>
          <p:nvPr>
            <p:ph type="title"/>
          </p:nvPr>
        </p:nvSpPr>
        <p:spPr/>
        <p:txBody>
          <a:bodyPr anchor="ctr">
            <a:normAutofit/>
          </a:bodyPr>
          <a:lstStyle/>
          <a:p>
            <a:pPr algn="ctr"/>
            <a:r>
              <a:rPr lang="en-US" b="1" dirty="0">
                <a:latin typeface="Calibri" panose="020F0502020204030204" pitchFamily="34" charset="0"/>
                <a:cs typeface="Calibri" panose="020F0502020204030204" pitchFamily="34" charset="0"/>
              </a:rPr>
              <a:t>CATEGORY 2: PREMIUM PAY</a:t>
            </a:r>
          </a:p>
        </p:txBody>
      </p:sp>
      <p:sp>
        <p:nvSpPr>
          <p:cNvPr id="3" name="Content Placeholder 2">
            <a:extLst>
              <a:ext uri="{FF2B5EF4-FFF2-40B4-BE49-F238E27FC236}">
                <a16:creationId xmlns:a16="http://schemas.microsoft.com/office/drawing/2014/main" id="{50863CED-16F4-CF41-95A8-FEFBA33635A2}"/>
              </a:ext>
            </a:extLst>
          </p:cNvPr>
          <p:cNvSpPr>
            <a:spLocks noGrp="1"/>
          </p:cNvSpPr>
          <p:nvPr>
            <p:ph idx="1"/>
          </p:nvPr>
        </p:nvSpPr>
        <p:spPr>
          <a:xfrm>
            <a:off x="581192" y="2180496"/>
            <a:ext cx="11029615" cy="4188031"/>
          </a:xfrm>
        </p:spPr>
        <p:txBody>
          <a:bodyPr anchor="t">
            <a:normAutofit/>
          </a:bodyPr>
          <a:lstStyle/>
          <a:p>
            <a:pPr algn="just"/>
            <a:r>
              <a:rPr lang="en-US" sz="2200" b="1" dirty="0">
                <a:solidFill>
                  <a:schemeClr val="tx1"/>
                </a:solidFill>
                <a:latin typeface="Calibri" panose="020F0502020204030204" pitchFamily="34" charset="0"/>
                <a:cs typeface="Calibri" panose="020F0502020204030204" pitchFamily="34" charset="0"/>
              </a:rPr>
              <a:t>Purpose</a:t>
            </a:r>
            <a:r>
              <a:rPr lang="en-US" sz="2200" dirty="0">
                <a:solidFill>
                  <a:schemeClr val="tx1"/>
                </a:solidFill>
                <a:latin typeface="Calibri" panose="020F0502020204030204" pitchFamily="34" charset="0"/>
                <a:cs typeface="Calibri" panose="020F0502020204030204" pitchFamily="34" charset="0"/>
              </a:rPr>
              <a:t>: The purpose of the premium pay is to allow recipients to remunerate essential workers for the elevated health risks faced during the public health emergency. This section is intended to respond to workers performing essential work if it addresses heightened risk to workers who must physically be present at a jobsite and the costs associated with illness were hardest to bear financially.</a:t>
            </a:r>
            <a:endParaRPr lang="en-US" sz="2200" u="sng" dirty="0">
              <a:solidFill>
                <a:schemeClr val="tx1"/>
              </a:solidFill>
              <a:latin typeface="Calibri" panose="020F0502020204030204" pitchFamily="34" charset="0"/>
              <a:cs typeface="Calibri" panose="020F0502020204030204" pitchFamily="34" charset="0"/>
            </a:endParaRPr>
          </a:p>
          <a:p>
            <a:pPr algn="just"/>
            <a:r>
              <a:rPr lang="en-US" sz="2200" b="1" dirty="0">
                <a:solidFill>
                  <a:schemeClr val="accent2"/>
                </a:solidFill>
                <a:latin typeface="Calibri" panose="020F0502020204030204" pitchFamily="34" charset="0"/>
                <a:cs typeface="Calibri" panose="020F0502020204030204" pitchFamily="34" charset="0"/>
              </a:rPr>
              <a:t>Definition: </a:t>
            </a:r>
            <a:r>
              <a:rPr lang="en-US" sz="2200" i="1" dirty="0">
                <a:solidFill>
                  <a:schemeClr val="accent2"/>
                </a:solidFill>
                <a:latin typeface="Calibri" panose="020F0502020204030204" pitchFamily="34" charset="0"/>
                <a:cs typeface="Calibri" panose="020F0502020204030204" pitchFamily="34" charset="0"/>
              </a:rPr>
              <a:t>work involving regular in-person interactions or regular physical handling of items that were also handled by others</a:t>
            </a:r>
            <a:r>
              <a:rPr lang="en-US" sz="2200" dirty="0">
                <a:solidFill>
                  <a:schemeClr val="accent2"/>
                </a:solidFill>
                <a:latin typeface="Calibri" panose="020F0502020204030204" pitchFamily="34" charset="0"/>
                <a:cs typeface="Calibri" panose="020F0502020204030204" pitchFamily="34" charset="0"/>
              </a:rPr>
              <a:t>. </a:t>
            </a:r>
          </a:p>
          <a:p>
            <a:pPr algn="just"/>
            <a:r>
              <a:rPr lang="en-US" sz="2200" b="1" dirty="0">
                <a:solidFill>
                  <a:schemeClr val="tx1"/>
                </a:solidFill>
                <a:latin typeface="Calibri" panose="020F0502020204030204" pitchFamily="34" charset="0"/>
                <a:cs typeface="Calibri" panose="020F0502020204030204" pitchFamily="34" charset="0"/>
              </a:rPr>
              <a:t>Telework</a:t>
            </a:r>
            <a:r>
              <a:rPr lang="en-US" sz="2200" dirty="0">
                <a:solidFill>
                  <a:schemeClr val="tx1"/>
                </a:solidFill>
                <a:latin typeface="Calibri" panose="020F0502020204030204" pitchFamily="34" charset="0"/>
                <a:cs typeface="Calibri" panose="020F0502020204030204" pitchFamily="34" charset="0"/>
              </a:rPr>
              <a:t>: Telework is expressly excluded </a:t>
            </a:r>
            <a:endParaRPr lang="en-US" sz="2200" b="1" dirty="0">
              <a:solidFill>
                <a:schemeClr val="tx1"/>
              </a:solidFill>
              <a:latin typeface="Calibri" panose="020F0502020204030204" pitchFamily="34" charset="0"/>
              <a:cs typeface="Calibri" panose="020F0502020204030204" pitchFamily="34" charset="0"/>
            </a:endParaRPr>
          </a:p>
          <a:p>
            <a:pPr algn="just"/>
            <a:r>
              <a:rPr lang="en-US" sz="2200" b="1" dirty="0">
                <a:solidFill>
                  <a:schemeClr val="tx1"/>
                </a:solidFill>
                <a:latin typeface="Calibri" panose="020F0502020204030204" pitchFamily="34" charset="0"/>
                <a:cs typeface="Calibri" panose="020F0502020204030204" pitchFamily="34" charset="0"/>
              </a:rPr>
              <a:t>Emphasis: </a:t>
            </a:r>
            <a:r>
              <a:rPr lang="en-US" sz="2200" dirty="0">
                <a:solidFill>
                  <a:schemeClr val="tx1"/>
                </a:solidFill>
                <a:latin typeface="Calibri" panose="020F0502020204030204" pitchFamily="34" charset="0"/>
                <a:cs typeface="Calibri" panose="020F0502020204030204" pitchFamily="34" charset="0"/>
              </a:rPr>
              <a:t>The Interim Final Rule emphasizes the need for recipients to prioritize premium pay for lower income workers </a:t>
            </a:r>
          </a:p>
          <a:p>
            <a:pPr marL="0" indent="0" algn="just">
              <a:buNone/>
            </a:pPr>
            <a:endParaRPr lang="en-US" sz="2000" b="1" dirty="0">
              <a:latin typeface="Calibri" panose="020F0502020204030204" pitchFamily="34" charset="0"/>
              <a:cs typeface="Calibri" panose="020F0502020204030204" pitchFamily="34" charset="0"/>
            </a:endParaRPr>
          </a:p>
          <a:p>
            <a:pPr algn="just"/>
            <a:endParaRPr lang="en-US" sz="2000" b="1" dirty="0">
              <a:latin typeface="Calibri" panose="020F0502020204030204" pitchFamily="34" charset="0"/>
              <a:cs typeface="Calibri" panose="020F0502020204030204" pitchFamily="34" charset="0"/>
            </a:endParaRPr>
          </a:p>
          <a:p>
            <a:pPr algn="just"/>
            <a:endParaRPr lang="en-US" dirty="0"/>
          </a:p>
          <a:p>
            <a:pPr marL="0" indent="0" algn="just">
              <a:buNone/>
            </a:pPr>
            <a:endParaRPr lang="en-US" dirty="0"/>
          </a:p>
        </p:txBody>
      </p:sp>
    </p:spTree>
    <p:extLst>
      <p:ext uri="{BB962C8B-B14F-4D97-AF65-F5344CB8AC3E}">
        <p14:creationId xmlns:p14="http://schemas.microsoft.com/office/powerpoint/2010/main" val="4053294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A8FEA-B1A2-7947-B12B-C6AD8AADE670}"/>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2: PREMIUM PAY</a:t>
            </a:r>
            <a:endParaRPr lang="en-US" dirty="0"/>
          </a:p>
        </p:txBody>
      </p:sp>
      <p:sp>
        <p:nvSpPr>
          <p:cNvPr id="3" name="Content Placeholder 2">
            <a:extLst>
              <a:ext uri="{FF2B5EF4-FFF2-40B4-BE49-F238E27FC236}">
                <a16:creationId xmlns:a16="http://schemas.microsoft.com/office/drawing/2014/main" id="{23D23E99-30BE-5843-B66C-76D5FA416966}"/>
              </a:ext>
            </a:extLst>
          </p:cNvPr>
          <p:cNvSpPr>
            <a:spLocks noGrp="1"/>
          </p:cNvSpPr>
          <p:nvPr>
            <p:ph idx="1"/>
          </p:nvPr>
        </p:nvSpPr>
        <p:spPr>
          <a:xfrm>
            <a:off x="271463" y="2180496"/>
            <a:ext cx="11558587" cy="4677504"/>
          </a:xfrm>
        </p:spPr>
        <p:txBody>
          <a:bodyPr anchor="t">
            <a:normAutofit/>
          </a:bodyPr>
          <a:lstStyle/>
          <a:p>
            <a:pPr marL="0" indent="0" algn="just">
              <a:buNone/>
            </a:pPr>
            <a:r>
              <a:rPr lang="en-US" sz="2400" b="1" dirty="0">
                <a:latin typeface="Calibri" panose="020F0502020204030204" pitchFamily="34" charset="0"/>
                <a:cs typeface="Calibri" panose="020F0502020204030204" pitchFamily="34" charset="0"/>
              </a:rPr>
              <a:t>Sectors include: </a:t>
            </a:r>
          </a:p>
          <a:p>
            <a:pPr marL="324000" lvl="1" indent="0" algn="just">
              <a:buNone/>
            </a:pP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Healthcare							</a:t>
            </a: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Public health and safety</a:t>
            </a:r>
          </a:p>
          <a:p>
            <a:pPr marL="324000" lvl="1" indent="0" algn="just">
              <a:buNone/>
            </a:pP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Public health and safety				</a:t>
            </a: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Childcare</a:t>
            </a:r>
          </a:p>
          <a:p>
            <a:pPr marL="324000" lvl="1" indent="0" algn="just">
              <a:buNone/>
            </a:pP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Education								 </a:t>
            </a: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Sanitation</a:t>
            </a:r>
          </a:p>
          <a:p>
            <a:pPr marL="324000" lvl="1" indent="0" algn="just">
              <a:buNone/>
            </a:pPr>
            <a:r>
              <a:rPr lang="en-US" sz="2200" dirty="0">
                <a:solidFill>
                  <a:schemeClr val="accent2"/>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T</a:t>
            </a:r>
            <a:r>
              <a:rPr lang="en-US" sz="2200" dirty="0">
                <a:latin typeface="Calibri" panose="020F0502020204030204" pitchFamily="34" charset="0"/>
                <a:cs typeface="Calibri" panose="020F0502020204030204" pitchFamily="34" charset="0"/>
              </a:rPr>
              <a:t>ransportation						</a:t>
            </a:r>
            <a:r>
              <a:rPr lang="en-US" sz="2200" dirty="0">
                <a:solidFill>
                  <a:schemeClr val="accent2"/>
                </a:solidFill>
                <a:latin typeface="Calibri" panose="020F0502020204030204" pitchFamily="34" charset="0"/>
                <a:cs typeface="Calibri" panose="020F0502020204030204" pitchFamily="34" charset="0"/>
              </a:rPr>
              <a:t> ◆ </a:t>
            </a:r>
            <a:r>
              <a:rPr lang="en-US" sz="2200" dirty="0">
                <a:solidFill>
                  <a:schemeClr val="tx1"/>
                </a:solidFill>
                <a:latin typeface="Calibri" panose="020F0502020204030204" pitchFamily="34" charset="0"/>
                <a:cs typeface="Calibri" panose="020F0502020204030204" pitchFamily="34" charset="0"/>
              </a:rPr>
              <a:t>F</a:t>
            </a:r>
            <a:r>
              <a:rPr lang="en-US" sz="2200" dirty="0">
                <a:latin typeface="Calibri" panose="020F0502020204030204" pitchFamily="34" charset="0"/>
                <a:cs typeface="Calibri" panose="020F0502020204030204" pitchFamily="34" charset="0"/>
              </a:rPr>
              <a:t>ood production and Services</a:t>
            </a:r>
          </a:p>
          <a:p>
            <a:pPr marL="324000" lvl="1" indent="0" algn="just">
              <a:buNone/>
            </a:pPr>
            <a:r>
              <a:rPr lang="en-US" sz="2200" dirty="0">
                <a:solidFill>
                  <a:schemeClr val="accent2"/>
                </a:solidFill>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Sectors deemed critical to protect the health and well-being of residents.</a:t>
            </a:r>
            <a:endParaRPr lang="en-US" sz="2200" b="1" dirty="0">
              <a:latin typeface="Calibri" panose="020F0502020204030204" pitchFamily="34" charset="0"/>
              <a:cs typeface="Calibri" panose="020F0502020204030204" pitchFamily="34" charset="0"/>
            </a:endParaRPr>
          </a:p>
          <a:p>
            <a:pPr marL="324000" lvl="1" indent="0" algn="just">
              <a:buNone/>
            </a:pPr>
            <a:br>
              <a:rPr lang="en-US" sz="1800" b="1" dirty="0">
                <a:latin typeface="Calibri" panose="020F0502020204030204" pitchFamily="34" charset="0"/>
                <a:cs typeface="Calibri" panose="020F0502020204030204" pitchFamily="34" charset="0"/>
              </a:rPr>
            </a:br>
            <a:endParaRPr lang="en-US" sz="1800" b="1"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442794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1E91-BA15-6C44-8309-B74DF33118D2}"/>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2: PREMIUM PAY</a:t>
            </a:r>
            <a:endParaRPr lang="en-US" dirty="0"/>
          </a:p>
        </p:txBody>
      </p:sp>
      <p:sp>
        <p:nvSpPr>
          <p:cNvPr id="3" name="Content Placeholder 2">
            <a:extLst>
              <a:ext uri="{FF2B5EF4-FFF2-40B4-BE49-F238E27FC236}">
                <a16:creationId xmlns:a16="http://schemas.microsoft.com/office/drawing/2014/main" id="{EFB5926B-FB3E-1349-B8AC-2A1975CE6FE7}"/>
              </a:ext>
            </a:extLst>
          </p:cNvPr>
          <p:cNvSpPr>
            <a:spLocks noGrp="1"/>
          </p:cNvSpPr>
          <p:nvPr>
            <p:ph idx="1"/>
          </p:nvPr>
        </p:nvSpPr>
        <p:spPr>
          <a:xfrm>
            <a:off x="581192" y="2180496"/>
            <a:ext cx="11029615" cy="4069697"/>
          </a:xfrm>
        </p:spPr>
        <p:txBody>
          <a:bodyPr>
            <a:normAutofit/>
          </a:bodyPr>
          <a:lstStyle/>
          <a:p>
            <a:pPr marL="0" indent="0" algn="just">
              <a:buNone/>
            </a:pPr>
            <a:r>
              <a:rPr lang="en-US" sz="2400" b="1" dirty="0">
                <a:solidFill>
                  <a:schemeClr val="tx1"/>
                </a:solidFill>
                <a:latin typeface="Calibri" panose="020F0502020204030204" pitchFamily="34" charset="0"/>
                <a:cs typeface="Calibri" panose="020F0502020204030204" pitchFamily="34" charset="0"/>
              </a:rPr>
              <a:t>Examples of workers eligible for Premium Pay: </a:t>
            </a:r>
          </a:p>
          <a:p>
            <a:pPr lvl="1" algn="just"/>
            <a:r>
              <a:rPr lang="en-US" sz="2000" dirty="0">
                <a:solidFill>
                  <a:schemeClr val="tx1"/>
                </a:solidFill>
                <a:latin typeface="Calibri" panose="020F0502020204030204" pitchFamily="34" charset="0"/>
                <a:cs typeface="Calibri" panose="020F0502020204030204" pitchFamily="34" charset="0"/>
              </a:rPr>
              <a:t>Staff at nursing homes, hospitals, and home care settings; </a:t>
            </a:r>
          </a:p>
          <a:p>
            <a:pPr lvl="1" algn="just"/>
            <a:r>
              <a:rPr lang="en-US" sz="2000" dirty="0">
                <a:solidFill>
                  <a:schemeClr val="tx1"/>
                </a:solidFill>
                <a:latin typeface="Calibri" panose="020F0502020204030204" pitchFamily="34" charset="0"/>
                <a:cs typeface="Calibri" panose="020F0502020204030204" pitchFamily="34" charset="0"/>
              </a:rPr>
              <a:t>Workers at farms, food production facilities, grocery stores, and restaurants; </a:t>
            </a:r>
          </a:p>
          <a:p>
            <a:pPr lvl="1" algn="just"/>
            <a:r>
              <a:rPr lang="en-US" sz="2000" dirty="0">
                <a:solidFill>
                  <a:schemeClr val="tx1"/>
                </a:solidFill>
                <a:latin typeface="Calibri" panose="020F0502020204030204" pitchFamily="34" charset="0"/>
                <a:cs typeface="Calibri" panose="020F0502020204030204" pitchFamily="34" charset="0"/>
              </a:rPr>
              <a:t>Janitors and sanitation workers; </a:t>
            </a:r>
          </a:p>
          <a:p>
            <a:pPr lvl="1" algn="just"/>
            <a:r>
              <a:rPr lang="en-US" sz="2000" dirty="0">
                <a:solidFill>
                  <a:schemeClr val="tx1"/>
                </a:solidFill>
                <a:latin typeface="Calibri" panose="020F0502020204030204" pitchFamily="34" charset="0"/>
                <a:cs typeface="Calibri" panose="020F0502020204030204" pitchFamily="34" charset="0"/>
              </a:rPr>
              <a:t>Truck drivers, transit staff, and warehouse workers; </a:t>
            </a:r>
          </a:p>
          <a:p>
            <a:pPr lvl="1" algn="just"/>
            <a:r>
              <a:rPr lang="en-US" sz="2000" dirty="0">
                <a:solidFill>
                  <a:schemeClr val="tx1"/>
                </a:solidFill>
                <a:latin typeface="Calibri" panose="020F0502020204030204" pitchFamily="34" charset="0"/>
                <a:cs typeface="Calibri" panose="020F0502020204030204" pitchFamily="34" charset="0"/>
              </a:rPr>
              <a:t>Public health and safety staff; </a:t>
            </a:r>
          </a:p>
          <a:p>
            <a:pPr lvl="1" algn="just"/>
            <a:r>
              <a:rPr lang="en-US" sz="2000" dirty="0">
                <a:solidFill>
                  <a:schemeClr val="tx1"/>
                </a:solidFill>
                <a:latin typeface="Calibri" panose="020F0502020204030204" pitchFamily="34" charset="0"/>
                <a:cs typeface="Calibri" panose="020F0502020204030204" pitchFamily="34" charset="0"/>
              </a:rPr>
              <a:t>Childcare workers, educators, and other school staff; and </a:t>
            </a:r>
          </a:p>
          <a:p>
            <a:pPr lvl="1" algn="just"/>
            <a:r>
              <a:rPr lang="en-US" sz="2000" dirty="0">
                <a:solidFill>
                  <a:schemeClr val="tx1"/>
                </a:solidFill>
                <a:latin typeface="Calibri" panose="020F0502020204030204" pitchFamily="34" charset="0"/>
                <a:cs typeface="Calibri" panose="020F0502020204030204" pitchFamily="34" charset="0"/>
              </a:rPr>
              <a:t>Social service and human services staff.</a:t>
            </a:r>
          </a:p>
          <a:p>
            <a:endParaRPr lang="en-US" dirty="0"/>
          </a:p>
        </p:txBody>
      </p:sp>
    </p:spTree>
    <p:extLst>
      <p:ext uri="{BB962C8B-B14F-4D97-AF65-F5344CB8AC3E}">
        <p14:creationId xmlns:p14="http://schemas.microsoft.com/office/powerpoint/2010/main" val="1148133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AC9BF-F1CA-CB49-9004-E1BF0E568DE4}"/>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2: PREMIUM PAY</a:t>
            </a:r>
            <a:endParaRPr lang="en-US" dirty="0"/>
          </a:p>
        </p:txBody>
      </p:sp>
      <p:sp>
        <p:nvSpPr>
          <p:cNvPr id="3" name="Content Placeholder 2">
            <a:extLst>
              <a:ext uri="{FF2B5EF4-FFF2-40B4-BE49-F238E27FC236}">
                <a16:creationId xmlns:a16="http://schemas.microsoft.com/office/drawing/2014/main" id="{7FE531C6-867C-B74D-9143-309369B4B65B}"/>
              </a:ext>
            </a:extLst>
          </p:cNvPr>
          <p:cNvSpPr>
            <a:spLocks noGrp="1"/>
          </p:cNvSpPr>
          <p:nvPr>
            <p:ph idx="1"/>
          </p:nvPr>
        </p:nvSpPr>
        <p:spPr>
          <a:xfrm>
            <a:off x="581192" y="2384891"/>
            <a:ext cx="11029615" cy="4173072"/>
          </a:xfrm>
        </p:spPr>
        <p:txBody>
          <a:bodyPr anchor="t">
            <a:normAutofit/>
          </a:bodyPr>
          <a:lstStyle/>
          <a:p>
            <a:pPr algn="just"/>
            <a:r>
              <a:rPr lang="en-US" sz="2000" dirty="0">
                <a:solidFill>
                  <a:schemeClr val="tx1"/>
                </a:solidFill>
                <a:latin typeface="Calibri" panose="020F0502020204030204" pitchFamily="34" charset="0"/>
                <a:cs typeface="Calibri" panose="020F0502020204030204" pitchFamily="34" charset="0"/>
              </a:rPr>
              <a:t>Premium pay that would increase a worker’s total pay above 150% of the greater of the state or county average annual wage </a:t>
            </a:r>
            <a:r>
              <a:rPr lang="en-US" sz="2000" dirty="0">
                <a:solidFill>
                  <a:schemeClr val="accent2"/>
                </a:solidFill>
                <a:latin typeface="Calibri" panose="020F0502020204030204" pitchFamily="34" charset="0"/>
                <a:cs typeface="Calibri" panose="020F0502020204030204" pitchFamily="34" charset="0"/>
              </a:rPr>
              <a:t>requires specific justification </a:t>
            </a:r>
            <a:r>
              <a:rPr lang="en-US" sz="2000" dirty="0">
                <a:solidFill>
                  <a:schemeClr val="tx1"/>
                </a:solidFill>
                <a:latin typeface="Calibri" panose="020F0502020204030204" pitchFamily="34" charset="0"/>
                <a:cs typeface="Calibri" panose="020F0502020204030204" pitchFamily="34" charset="0"/>
              </a:rPr>
              <a:t>for how it responds to the needs of these workers.</a:t>
            </a:r>
          </a:p>
          <a:p>
            <a:pPr algn="just"/>
            <a:r>
              <a:rPr lang="en-US" sz="2000" dirty="0">
                <a:solidFill>
                  <a:schemeClr val="tx1"/>
                </a:solidFill>
                <a:latin typeface="Calibri" panose="020F0502020204030204" pitchFamily="34" charset="0"/>
                <a:cs typeface="Calibri" panose="020F0502020204030204" pitchFamily="34" charset="0"/>
              </a:rPr>
              <a:t> May not be used to reduce or substitute for a worker’s normal earnings.</a:t>
            </a:r>
          </a:p>
          <a:p>
            <a:pPr algn="just"/>
            <a:r>
              <a:rPr lang="en-US" sz="2000" dirty="0">
                <a:solidFill>
                  <a:schemeClr val="tx1"/>
                </a:solidFill>
                <a:latin typeface="Calibri" panose="020F0502020204030204" pitchFamily="34" charset="0"/>
                <a:cs typeface="Calibri" panose="020F0502020204030204" pitchFamily="34" charset="0"/>
              </a:rPr>
              <a:t>Any third-party employers of essential workers are eligible. Third-party contractors who employ essential workers are eligible for grants, the selection of which is at the discretion of recipients. </a:t>
            </a:r>
          </a:p>
          <a:p>
            <a:pPr algn="just"/>
            <a:r>
              <a:rPr lang="en-US" sz="2000" dirty="0">
                <a:solidFill>
                  <a:schemeClr val="tx1"/>
                </a:solidFill>
                <a:latin typeface="Calibri" panose="020F0502020204030204" pitchFamily="34" charset="0"/>
                <a:cs typeface="Calibri" panose="020F0502020204030204" pitchFamily="34" charset="0"/>
              </a:rPr>
              <a:t>May be provided retroactively for work already performed by essential workers following the onset of the COVID-19 pandemic. </a:t>
            </a:r>
          </a:p>
          <a:p>
            <a:pPr algn="just"/>
            <a:r>
              <a:rPr lang="en-US" sz="2000" dirty="0">
                <a:solidFill>
                  <a:schemeClr val="tx1"/>
                </a:solidFill>
                <a:latin typeface="Calibri" panose="020F0502020204030204" pitchFamily="34" charset="0"/>
                <a:cs typeface="Calibri" panose="020F0502020204030204" pitchFamily="34" charset="0"/>
              </a:rPr>
              <a:t>Interim Final Rule places emphasis on prioritizing retrospective premium pay where possible in recognition that many essential workers have not yet received additional compensation for work performed during the shutdown.</a:t>
            </a:r>
          </a:p>
          <a:p>
            <a:pPr algn="just"/>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9447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258E0-60CC-5C40-A49D-74BE56BBF592}"/>
              </a:ext>
            </a:extLst>
          </p:cNvPr>
          <p:cNvSpPr>
            <a:spLocks noGrp="1"/>
          </p:cNvSpPr>
          <p:nvPr>
            <p:ph type="ctrTitle"/>
          </p:nvPr>
        </p:nvSpPr>
        <p:spPr>
          <a:xfrm>
            <a:off x="599225" y="1429222"/>
            <a:ext cx="10993549" cy="1475013"/>
          </a:xfrm>
        </p:spPr>
        <p:txBody>
          <a:bodyPr>
            <a:noAutofit/>
          </a:bodyPr>
          <a:lstStyle/>
          <a:p>
            <a:pPr algn="ctr"/>
            <a:r>
              <a:rPr lang="en-US" sz="5400" b="1" dirty="0">
                <a:latin typeface="Calibri" panose="020F0502020204030204" pitchFamily="34" charset="0"/>
                <a:cs typeface="Calibri" panose="020F0502020204030204" pitchFamily="34" charset="0"/>
              </a:rPr>
              <a:t>CATEGORY 4: Water, Sewer, and Broadband Infrastructure</a:t>
            </a:r>
            <a:endParaRPr lang="en-US" sz="5400" dirty="0"/>
          </a:p>
        </p:txBody>
      </p:sp>
      <p:sp>
        <p:nvSpPr>
          <p:cNvPr id="3" name="Subtitle 2">
            <a:extLst>
              <a:ext uri="{FF2B5EF4-FFF2-40B4-BE49-F238E27FC236}">
                <a16:creationId xmlns:a16="http://schemas.microsoft.com/office/drawing/2014/main" id="{44FC1FF4-3B7B-3745-87CE-3E65B6793EB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04918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7A02A-F90F-4DC7-9461-38355147435D}"/>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CATEGORY 4: Infrastructure</a:t>
            </a:r>
            <a:br>
              <a:rPr lang="en-US" b="1" dirty="0">
                <a:latin typeface="Calibri" panose="020F0502020204030204" pitchFamily="34" charset="0"/>
                <a:cs typeface="Calibri" panose="020F0502020204030204" pitchFamily="34" charset="0"/>
              </a:rPr>
            </a:br>
            <a:endParaRPr lang="en-US" sz="1400" dirty="0"/>
          </a:p>
        </p:txBody>
      </p:sp>
      <p:sp>
        <p:nvSpPr>
          <p:cNvPr id="3" name="Content Placeholder 2">
            <a:extLst>
              <a:ext uri="{FF2B5EF4-FFF2-40B4-BE49-F238E27FC236}">
                <a16:creationId xmlns:a16="http://schemas.microsoft.com/office/drawing/2014/main" id="{24D5ED79-0BAE-4D6B-A4F1-1D98BF20D32C}"/>
              </a:ext>
            </a:extLst>
          </p:cNvPr>
          <p:cNvSpPr>
            <a:spLocks noGrp="1"/>
          </p:cNvSpPr>
          <p:nvPr>
            <p:ph idx="1"/>
          </p:nvPr>
        </p:nvSpPr>
        <p:spPr>
          <a:xfrm>
            <a:off x="581193" y="2395649"/>
            <a:ext cx="11029615" cy="3678303"/>
          </a:xfrm>
        </p:spPr>
        <p:txBody>
          <a:bodyPr>
            <a:normAutofit/>
          </a:bodyPr>
          <a:lstStyle/>
          <a:p>
            <a:r>
              <a:rPr lang="en-US" sz="2400" b="1" dirty="0">
                <a:solidFill>
                  <a:schemeClr val="tx1"/>
                </a:solidFill>
                <a:latin typeface="Calibri" panose="020F0502020204030204" pitchFamily="34" charset="0"/>
                <a:cs typeface="Calibri" panose="020F0502020204030204" pitchFamily="34" charset="0"/>
              </a:rPr>
              <a:t>Permissible Categories: Water, Sewer, and Broadband</a:t>
            </a:r>
          </a:p>
          <a:p>
            <a:pPr lvl="1">
              <a:buFont typeface="Courier New" panose="02070309020205020404" pitchFamily="49" charset="0"/>
              <a:buChar char="o"/>
            </a:pPr>
            <a:r>
              <a:rPr lang="en-US" sz="2400" b="1" dirty="0">
                <a:solidFill>
                  <a:schemeClr val="tx1"/>
                </a:solidFill>
                <a:latin typeface="Calibri" panose="020F0502020204030204" pitchFamily="34" charset="0"/>
                <a:cs typeface="Calibri" panose="020F0502020204030204" pitchFamily="34" charset="0"/>
              </a:rPr>
              <a:t>Water Infrastructure – </a:t>
            </a:r>
            <a:r>
              <a:rPr lang="en-US" sz="2400" b="1" u="sng" dirty="0">
                <a:solidFill>
                  <a:schemeClr val="accent2"/>
                </a:solidFill>
                <a:latin typeface="Calibri" panose="020F0502020204030204" pitchFamily="34" charset="0"/>
                <a:cs typeface="Calibri" panose="020F0502020204030204" pitchFamily="34" charset="0"/>
              </a:rPr>
              <a:t>must be related to water quality </a:t>
            </a:r>
          </a:p>
          <a:p>
            <a:r>
              <a:rPr lang="en-US" sz="2400" b="1" dirty="0">
                <a:solidFill>
                  <a:schemeClr val="tx1"/>
                </a:solidFill>
                <a:latin typeface="Calibri" panose="020F0502020204030204" pitchFamily="34" charset="0"/>
                <a:cs typeface="Calibri" panose="020F0502020204030204" pitchFamily="34" charset="0"/>
              </a:rPr>
              <a:t>Ineligible:</a:t>
            </a:r>
            <a:r>
              <a:rPr lang="en-US" sz="2400" b="1" dirty="0">
                <a:solidFill>
                  <a:schemeClr val="tx1"/>
                </a:solidFill>
                <a:latin typeface="Calibri" panose="020F0502020204030204" pitchFamily="34" charset="0"/>
                <a:cs typeface="Calibri" panose="020F0502020204030204" pitchFamily="34" charset="0"/>
                <a:sym typeface="Wingdings" panose="05000000000000000000" pitchFamily="2" charset="2"/>
              </a:rPr>
              <a:t> </a:t>
            </a:r>
            <a:r>
              <a:rPr lang="en-US" sz="2400" b="1" dirty="0">
                <a:solidFill>
                  <a:schemeClr val="accent2"/>
                </a:solidFill>
                <a:latin typeface="Calibri" panose="020F0502020204030204" pitchFamily="34" charset="0"/>
                <a:cs typeface="Calibri" panose="020F0502020204030204" pitchFamily="34" charset="0"/>
                <a:sym typeface="Wingdings" panose="05000000000000000000" pitchFamily="2" charset="2"/>
              </a:rPr>
              <a:t>General Infrastructure </a:t>
            </a:r>
          </a:p>
          <a:p>
            <a:endParaRPr lang="en-US" sz="2400" b="1" dirty="0">
              <a:latin typeface="Calibri" panose="020F0502020204030204" pitchFamily="34" charset="0"/>
              <a:cs typeface="Calibri" panose="020F0502020204030204" pitchFamily="34" charset="0"/>
              <a:sym typeface="Wingdings" panose="05000000000000000000" pitchFamily="2" charset="2"/>
            </a:endParaRPr>
          </a:p>
          <a:p>
            <a:endParaRPr lang="en-US" sz="2200" b="1" dirty="0">
              <a:latin typeface="Calibri" panose="020F0502020204030204" pitchFamily="34" charset="0"/>
              <a:cs typeface="Calibri" panose="020F0502020204030204" pitchFamily="34" charset="0"/>
              <a:sym typeface="Wingdings" panose="05000000000000000000" pitchFamily="2" charset="2"/>
            </a:endParaRPr>
          </a:p>
          <a:p>
            <a:endParaRPr lang="en-US" sz="2200" b="1" dirty="0">
              <a:latin typeface="Calibri" panose="020F0502020204030204" pitchFamily="34" charset="0"/>
              <a:cs typeface="Calibri" panose="020F0502020204030204" pitchFamily="34" charset="0"/>
              <a:sym typeface="Wingdings" panose="05000000000000000000" pitchFamily="2" charset="2"/>
            </a:endParaRPr>
          </a:p>
          <a:p>
            <a:pPr marL="0" indent="0">
              <a:buNone/>
            </a:pPr>
            <a:endParaRPr lang="en-U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514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983DF-7CEE-F44A-A437-4059166E6A25}"/>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4: Water, Sewer, and Broadband Infrastructure</a:t>
            </a:r>
            <a:endParaRPr lang="en-US" dirty="0"/>
          </a:p>
        </p:txBody>
      </p:sp>
      <p:sp>
        <p:nvSpPr>
          <p:cNvPr id="3" name="Content Placeholder 2">
            <a:extLst>
              <a:ext uri="{FF2B5EF4-FFF2-40B4-BE49-F238E27FC236}">
                <a16:creationId xmlns:a16="http://schemas.microsoft.com/office/drawing/2014/main" id="{0BE5A74C-0C80-8342-9033-32360F14115C}"/>
              </a:ext>
            </a:extLst>
          </p:cNvPr>
          <p:cNvSpPr>
            <a:spLocks noGrp="1"/>
          </p:cNvSpPr>
          <p:nvPr>
            <p:ph idx="1"/>
          </p:nvPr>
        </p:nvSpPr>
        <p:spPr>
          <a:xfrm>
            <a:off x="300038" y="2000250"/>
            <a:ext cx="11310769" cy="4643438"/>
          </a:xfrm>
        </p:spPr>
        <p:txBody>
          <a:bodyPr anchor="t">
            <a:normAutofit/>
          </a:bodyPr>
          <a:lstStyle/>
          <a:p>
            <a:pPr marL="0" indent="0" algn="just">
              <a:buNone/>
            </a:pPr>
            <a:r>
              <a:rPr lang="en-US" sz="2400" b="1" u="sng" dirty="0">
                <a:solidFill>
                  <a:schemeClr val="tx1"/>
                </a:solidFill>
                <a:latin typeface="Calibri" panose="020F0502020204030204" pitchFamily="34" charset="0"/>
                <a:cs typeface="Calibri" panose="020F0502020204030204" pitchFamily="34" charset="0"/>
              </a:rPr>
              <a:t>Water and Sewer</a:t>
            </a:r>
          </a:p>
          <a:p>
            <a:pPr algn="just"/>
            <a:r>
              <a:rPr lang="en-US" sz="2100" b="1" u="sng" dirty="0">
                <a:solidFill>
                  <a:schemeClr val="tx1"/>
                </a:solidFill>
                <a:latin typeface="Calibri" panose="020F0502020204030204" pitchFamily="34" charset="0"/>
                <a:cs typeface="Calibri" panose="020F0502020204030204" pitchFamily="34" charset="0"/>
              </a:rPr>
              <a:t>Eligible Uses:</a:t>
            </a:r>
            <a:r>
              <a:rPr lang="en-US" sz="2100" b="1" dirty="0">
                <a:solidFill>
                  <a:schemeClr val="tx1"/>
                </a:solidFill>
                <a:latin typeface="Calibri" panose="020F0502020204030204" pitchFamily="34" charset="0"/>
                <a:cs typeface="Calibri" panose="020F0502020204030204" pitchFamily="34" charset="0"/>
              </a:rPr>
              <a:t> </a:t>
            </a:r>
            <a:r>
              <a:rPr lang="en-US" sz="2100" dirty="0">
                <a:solidFill>
                  <a:schemeClr val="tx1"/>
                </a:solidFill>
                <a:latin typeface="Calibri" panose="020F0502020204030204" pitchFamily="34" charset="0"/>
                <a:cs typeface="Calibri" panose="020F0502020204030204" pitchFamily="34" charset="0"/>
              </a:rPr>
              <a:t>Generally aligns with types or categories of projects that would be eligible for financial assistance through the:</a:t>
            </a:r>
          </a:p>
          <a:p>
            <a:pPr lvl="1" algn="just">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Environmental Protection Agency’s Clean Water State Revolving Fund (CWSRF) or </a:t>
            </a:r>
          </a:p>
          <a:p>
            <a:pPr lvl="1" algn="just">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Drinking Water State Revolving Fund (DWSRF). </a:t>
            </a:r>
          </a:p>
          <a:p>
            <a:pPr algn="just"/>
            <a:r>
              <a:rPr lang="en-US" sz="2100" dirty="0">
                <a:solidFill>
                  <a:schemeClr val="tx1"/>
                </a:solidFill>
                <a:latin typeface="Calibri" panose="020F0502020204030204" pitchFamily="34" charset="0"/>
                <a:cs typeface="Calibri" panose="020F0502020204030204" pitchFamily="34" charset="0"/>
              </a:rPr>
              <a:t>Interim Final Rule also refers to the </a:t>
            </a:r>
            <a:r>
              <a:rPr lang="en-US" sz="2100" b="1" u="sng" dirty="0">
                <a:solidFill>
                  <a:schemeClr val="tx1"/>
                </a:solidFill>
                <a:latin typeface="Calibri" panose="020F0502020204030204" pitchFamily="34" charset="0"/>
                <a:cs typeface="Calibri" panose="020F0502020204030204" pitchFamily="34" charset="0"/>
              </a:rPr>
              <a:t>EPA Drinking Water</a:t>
            </a:r>
            <a:r>
              <a:rPr lang="en-US" sz="2100" dirty="0">
                <a:solidFill>
                  <a:schemeClr val="tx1"/>
                </a:solidFill>
                <a:latin typeface="Calibri" panose="020F0502020204030204" pitchFamily="34" charset="0"/>
                <a:cs typeface="Calibri" panose="020F0502020204030204" pitchFamily="34" charset="0"/>
              </a:rPr>
              <a:t> and </a:t>
            </a:r>
            <a:r>
              <a:rPr lang="en-US" sz="2100" b="1" u="sng" dirty="0">
                <a:solidFill>
                  <a:schemeClr val="tx1"/>
                </a:solidFill>
                <a:latin typeface="Calibri" panose="020F0502020204030204" pitchFamily="34" charset="0"/>
                <a:cs typeface="Calibri" panose="020F0502020204030204" pitchFamily="34" charset="0"/>
              </a:rPr>
              <a:t>Clean Water State Revolving Funds (SRFs) </a:t>
            </a:r>
            <a:r>
              <a:rPr lang="en-US" sz="2100" dirty="0">
                <a:solidFill>
                  <a:schemeClr val="tx1"/>
                </a:solidFill>
                <a:latin typeface="Calibri" panose="020F0502020204030204" pitchFamily="34" charset="0"/>
                <a:cs typeface="Calibri" panose="020F0502020204030204" pitchFamily="34" charset="0"/>
              </a:rPr>
              <a:t>for the categories of projects and activities that are eligible for funding. </a:t>
            </a:r>
          </a:p>
          <a:p>
            <a:pPr marL="0" indent="0" algn="just">
              <a:buNone/>
            </a:pPr>
            <a:endParaRPr lang="en-US" sz="2100" dirty="0">
              <a:latin typeface="Calibri" panose="020F0502020204030204" pitchFamily="34" charset="0"/>
              <a:cs typeface="Calibri" panose="020F0502020204030204" pitchFamily="34" charset="0"/>
            </a:endParaRPr>
          </a:p>
          <a:p>
            <a:pPr marL="0" indent="0" algn="just">
              <a:buNone/>
            </a:pPr>
            <a:endParaRPr lang="en-US" sz="2000" dirty="0">
              <a:latin typeface="Calibri" panose="020F0502020204030204" pitchFamily="34" charset="0"/>
              <a:cs typeface="Calibri" panose="020F0502020204030204" pitchFamily="34" charset="0"/>
            </a:endParaRPr>
          </a:p>
          <a:p>
            <a:endParaRPr lang="en-US" dirty="0"/>
          </a:p>
          <a:p>
            <a:endParaRPr lang="en-US" dirty="0"/>
          </a:p>
          <a:p>
            <a:endParaRPr lang="en-US" dirty="0"/>
          </a:p>
        </p:txBody>
      </p:sp>
      <p:pic>
        <p:nvPicPr>
          <p:cNvPr id="1026" name="Picture 2" descr="page27image32393280">
            <a:extLst>
              <a:ext uri="{FF2B5EF4-FFF2-40B4-BE49-F238E27FC236}">
                <a16:creationId xmlns:a16="http://schemas.microsoft.com/office/drawing/2014/main" id="{67D8E283-3A75-2349-98F8-4B989E3CE8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38100"/>
            <a:ext cx="9779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27image32391168">
            <a:extLst>
              <a:ext uri="{FF2B5EF4-FFF2-40B4-BE49-F238E27FC236}">
                <a16:creationId xmlns:a16="http://schemas.microsoft.com/office/drawing/2014/main" id="{94FA7245-F6AF-6447-B505-1326E3D121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38100"/>
            <a:ext cx="977900" cy="1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509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4CAF-224D-4E4A-83D7-5A20BF6E9A51}"/>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CATEGORY 4: Water, Sewer, and Broadband Infrastructure</a:t>
            </a:r>
            <a:br>
              <a:rPr lang="en-US" b="1" dirty="0">
                <a:latin typeface="Calibri" panose="020F0502020204030204" pitchFamily="34" charset="0"/>
                <a:cs typeface="Calibri" panose="020F0502020204030204" pitchFamily="34" charset="0"/>
              </a:rPr>
            </a:br>
            <a:endParaRPr lang="en-US" sz="1400" dirty="0"/>
          </a:p>
        </p:txBody>
      </p:sp>
      <p:sp>
        <p:nvSpPr>
          <p:cNvPr id="3" name="Content Placeholder 2">
            <a:extLst>
              <a:ext uri="{FF2B5EF4-FFF2-40B4-BE49-F238E27FC236}">
                <a16:creationId xmlns:a16="http://schemas.microsoft.com/office/drawing/2014/main" id="{564987D2-40E8-438D-8AE1-8023D9FBE2BB}"/>
              </a:ext>
            </a:extLst>
          </p:cNvPr>
          <p:cNvSpPr>
            <a:spLocks noGrp="1"/>
          </p:cNvSpPr>
          <p:nvPr>
            <p:ph idx="1"/>
          </p:nvPr>
        </p:nvSpPr>
        <p:spPr>
          <a:xfrm>
            <a:off x="581192" y="2363376"/>
            <a:ext cx="11029615" cy="3678303"/>
          </a:xfrm>
        </p:spPr>
        <p:txBody>
          <a:bodyPr>
            <a:normAutofit fontScale="92500" lnSpcReduction="10000"/>
          </a:bodyPr>
          <a:lstStyle/>
          <a:p>
            <a:pPr marL="0" indent="0" algn="just">
              <a:buNone/>
            </a:pPr>
            <a:r>
              <a:rPr lang="en-US" sz="2200" b="1" u="sng" dirty="0">
                <a:solidFill>
                  <a:schemeClr val="tx1"/>
                </a:solidFill>
                <a:latin typeface="Calibri" panose="020F0502020204030204" pitchFamily="34" charset="0"/>
                <a:cs typeface="Calibri" panose="020F0502020204030204" pitchFamily="34" charset="0"/>
              </a:rPr>
              <a:t>Stormwater Management Infrastructure</a:t>
            </a:r>
          </a:p>
          <a:p>
            <a:endParaRPr lang="en-US" sz="2000" b="1" u="sng" dirty="0">
              <a:solidFill>
                <a:schemeClr val="tx1"/>
              </a:solidFill>
              <a:latin typeface="Calibri" panose="020F0502020204030204" pitchFamily="34" charset="0"/>
              <a:cs typeface="Calibri" panose="020F0502020204030204" pitchFamily="34" charset="0"/>
            </a:endParaRPr>
          </a:p>
          <a:p>
            <a:r>
              <a:rPr lang="en-US" sz="2000" b="1" u="sng" dirty="0">
                <a:solidFill>
                  <a:schemeClr val="tx1"/>
                </a:solidFill>
                <a:latin typeface="Calibri" panose="020F0502020204030204" pitchFamily="34" charset="0"/>
                <a:cs typeface="Calibri" panose="020F0502020204030204" pitchFamily="34" charset="0"/>
              </a:rPr>
              <a:t>Eligibility</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Per the </a:t>
            </a:r>
            <a:r>
              <a:rPr lang="en-US" sz="2000" b="0" i="0" u="none" strike="noStrike" baseline="0" dirty="0">
                <a:solidFill>
                  <a:schemeClr val="tx1"/>
                </a:solidFill>
                <a:latin typeface="Calibri" panose="020F0502020204030204" pitchFamily="34" charset="0"/>
                <a:cs typeface="Calibri" panose="020F0502020204030204" pitchFamily="34" charset="0"/>
              </a:rPr>
              <a:t>EPA’s </a:t>
            </a:r>
            <a:r>
              <a:rPr lang="en-US" sz="2000" b="0" i="0" strike="noStrike" baseline="0" dirty="0">
                <a:solidFill>
                  <a:schemeClr val="tx1"/>
                </a:solidFill>
                <a:latin typeface="Calibri" panose="020F0502020204030204" pitchFamily="34" charset="0"/>
                <a:cs typeface="Calibri" panose="020F0502020204030204" pitchFamily="34" charset="0"/>
              </a:rPr>
              <a:t>Overview of Clean Water State Revolving Fund Eligibilities, </a:t>
            </a:r>
            <a:r>
              <a:rPr lang="en-US" sz="2000" b="0" i="0" u="none" strike="noStrike" baseline="0" dirty="0">
                <a:solidFill>
                  <a:schemeClr val="accent2"/>
                </a:solidFill>
                <a:latin typeface="Calibri" panose="020F0502020204030204" pitchFamily="34" charset="0"/>
                <a:cs typeface="Calibri" panose="020F0502020204030204" pitchFamily="34" charset="0"/>
              </a:rPr>
              <a:t>“Stormwater projects must have a water quality benefit.” </a:t>
            </a:r>
          </a:p>
          <a:p>
            <a:pPr lvl="1"/>
            <a:r>
              <a:rPr lang="en-US" sz="2000" b="0" i="0" u="none" strike="noStrike" baseline="0" dirty="0">
                <a:solidFill>
                  <a:schemeClr val="tx1"/>
                </a:solidFill>
                <a:latin typeface="Calibri" panose="020F0502020204030204" pitchFamily="34" charset="0"/>
                <a:cs typeface="Calibri" panose="020F0502020204030204" pitchFamily="34" charset="0"/>
              </a:rPr>
              <a:t>Can transfer funds to a water district to be used for Township benefit </a:t>
            </a:r>
          </a:p>
          <a:p>
            <a:pPr lvl="1"/>
            <a:r>
              <a:rPr lang="en-US" sz="2000" b="0" i="0" u="none" strike="noStrike" baseline="0" dirty="0">
                <a:solidFill>
                  <a:schemeClr val="tx1"/>
                </a:solidFill>
                <a:latin typeface="Calibri" panose="020F0502020204030204" pitchFamily="34" charset="0"/>
                <a:cs typeface="Calibri" panose="020F0502020204030204" pitchFamily="34" charset="0"/>
              </a:rPr>
              <a:t>Extension of sewer </a:t>
            </a:r>
          </a:p>
          <a:p>
            <a:pPr algn="just"/>
            <a:r>
              <a:rPr lang="en-US" sz="2000" b="1" u="sng" dirty="0">
                <a:solidFill>
                  <a:schemeClr val="tx1"/>
                </a:solidFill>
                <a:latin typeface="Calibri" panose="020F0502020204030204" pitchFamily="34" charset="0"/>
                <a:cs typeface="Calibri" panose="020F0502020204030204" pitchFamily="34" charset="0"/>
              </a:rPr>
              <a:t>Road Repairs and Upgrades</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Road repairs and upgrades are eligible so long as they are </a:t>
            </a:r>
            <a:r>
              <a:rPr lang="en-US" sz="2000" dirty="0">
                <a:solidFill>
                  <a:schemeClr val="accent2"/>
                </a:solidFill>
                <a:latin typeface="Calibri" panose="020F0502020204030204" pitchFamily="34" charset="0"/>
                <a:cs typeface="Calibri" panose="020F0502020204030204" pitchFamily="34" charset="0"/>
              </a:rPr>
              <a:t>components of and directly related to</a:t>
            </a:r>
            <a:r>
              <a:rPr lang="en-US" sz="2000" dirty="0">
                <a:solidFill>
                  <a:schemeClr val="tx1"/>
                </a:solidFill>
                <a:latin typeface="Calibri" panose="020F0502020204030204" pitchFamily="34" charset="0"/>
                <a:cs typeface="Calibri" panose="020F0502020204030204" pitchFamily="34" charset="0"/>
              </a:rPr>
              <a:t> an eligible water or sewer project or infrastructure project.</a:t>
            </a:r>
          </a:p>
          <a:p>
            <a:pPr lvl="1" algn="just">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Example: </a:t>
            </a:r>
            <a:r>
              <a:rPr lang="en-US" sz="2000" b="0" i="0" u="none" strike="noStrike" baseline="0" dirty="0">
                <a:solidFill>
                  <a:srgbClr val="000000"/>
                </a:solidFill>
                <a:latin typeface="Calibri" panose="020F0502020204030204" pitchFamily="34" charset="0"/>
                <a:cs typeface="Calibri" panose="020F0502020204030204" pitchFamily="34" charset="0"/>
              </a:rPr>
              <a:t>a recipient could use Funds to repair or re-pave a road following eligible sewer repair work beneath it. </a:t>
            </a:r>
            <a:endParaRPr lang="en-US" sz="2000" dirty="0">
              <a:solidFill>
                <a:schemeClr val="tx1"/>
              </a:solidFill>
              <a:latin typeface="Calibri" panose="020F0502020204030204" pitchFamily="34" charset="0"/>
              <a:cs typeface="Calibri" panose="020F0502020204030204" pitchFamily="34" charset="0"/>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812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F998-460D-4D4D-8FF7-242B85DAA1F1}"/>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American rescue plan</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CODIFIED: 43 USC 603</a:t>
            </a:r>
            <a:endParaRPr lang="en-US" dirty="0"/>
          </a:p>
        </p:txBody>
      </p:sp>
      <p:sp>
        <p:nvSpPr>
          <p:cNvPr id="3" name="Content Placeholder 2">
            <a:extLst>
              <a:ext uri="{FF2B5EF4-FFF2-40B4-BE49-F238E27FC236}">
                <a16:creationId xmlns:a16="http://schemas.microsoft.com/office/drawing/2014/main" id="{A178DFD7-E1D8-8249-805E-CF64DD4C5B5B}"/>
              </a:ext>
            </a:extLst>
          </p:cNvPr>
          <p:cNvSpPr>
            <a:spLocks noGrp="1"/>
          </p:cNvSpPr>
          <p:nvPr>
            <p:ph idx="1"/>
          </p:nvPr>
        </p:nvSpPr>
        <p:spPr/>
        <p:txBody>
          <a:bodyPr>
            <a:normAutofit/>
          </a:bodyPr>
          <a:lstStyle/>
          <a:p>
            <a:pPr marL="457200" indent="-457200" algn="just">
              <a:spcBef>
                <a:spcPts val="0"/>
              </a:spcBef>
              <a:spcAft>
                <a:spcPts val="0"/>
              </a:spcAft>
              <a:buAutoNum type="arabicParenBoth" startAt="2"/>
            </a:pPr>
            <a:r>
              <a:rPr lang="en-US" sz="2200" dirty="0">
                <a:solidFill>
                  <a:schemeClr val="tx1"/>
                </a:solidFill>
                <a:latin typeface="Calibri" panose="020F0502020204030204" pitchFamily="34" charset="0"/>
                <a:cs typeface="Calibri" panose="020F0502020204030204" pitchFamily="34" charset="0"/>
              </a:rPr>
              <a:t>Funds </a:t>
            </a:r>
            <a:r>
              <a:rPr lang="en-US" sz="2200" i="1" dirty="0">
                <a:solidFill>
                  <a:schemeClr val="tx1"/>
                </a:solidFill>
                <a:latin typeface="Calibri" panose="020F0502020204030204" pitchFamily="34" charset="0"/>
                <a:cs typeface="Calibri" panose="020F0502020204030204" pitchFamily="34" charset="0"/>
              </a:rPr>
              <a:t>may not </a:t>
            </a:r>
            <a:r>
              <a:rPr lang="en-US" sz="2200" dirty="0">
                <a:solidFill>
                  <a:schemeClr val="tx1"/>
                </a:solidFill>
                <a:latin typeface="Calibri" panose="020F0502020204030204" pitchFamily="34" charset="0"/>
                <a:cs typeface="Calibri" panose="020F0502020204030204" pitchFamily="34" charset="0"/>
              </a:rPr>
              <a:t>be used for deposit into any pension fund.</a:t>
            </a:r>
          </a:p>
          <a:p>
            <a:pPr marL="0" indent="0" algn="just">
              <a:spcBef>
                <a:spcPts val="0"/>
              </a:spcBef>
              <a:spcAft>
                <a:spcPts val="0"/>
              </a:spcAft>
              <a:buNone/>
            </a:pPr>
            <a:endParaRPr lang="en-US" sz="2200" dirty="0">
              <a:solidFill>
                <a:schemeClr val="tx1"/>
              </a:solidFill>
              <a:latin typeface="Calibri" panose="020F0502020204030204" pitchFamily="34" charset="0"/>
              <a:cs typeface="Calibri" panose="020F0502020204030204" pitchFamily="34" charset="0"/>
            </a:endParaRPr>
          </a:p>
          <a:p>
            <a:pPr marL="457200" indent="-457200">
              <a:spcBef>
                <a:spcPts val="0"/>
              </a:spcBef>
              <a:spcAft>
                <a:spcPts val="0"/>
              </a:spcAft>
              <a:buAutoNum type="arabicParenBoth" startAt="3"/>
            </a:pPr>
            <a:r>
              <a:rPr lang="en-US" sz="2200" dirty="0">
                <a:solidFill>
                  <a:schemeClr val="tx1"/>
                </a:solidFill>
                <a:latin typeface="Calibri" panose="020F0502020204030204" pitchFamily="34" charset="0"/>
                <a:cs typeface="Calibri" panose="020F0502020204030204" pitchFamily="34" charset="0"/>
              </a:rPr>
              <a:t>Funds </a:t>
            </a:r>
            <a:r>
              <a:rPr lang="en-US" sz="2200" i="1" dirty="0">
                <a:solidFill>
                  <a:schemeClr val="tx1"/>
                </a:solidFill>
                <a:latin typeface="Calibri" panose="020F0502020204030204" pitchFamily="34" charset="0"/>
                <a:cs typeface="Calibri" panose="020F0502020204030204" pitchFamily="34" charset="0"/>
              </a:rPr>
              <a:t>may</a:t>
            </a:r>
            <a:r>
              <a:rPr lang="en-US" sz="2200" dirty="0">
                <a:solidFill>
                  <a:schemeClr val="tx1"/>
                </a:solidFill>
                <a:latin typeface="Calibri" panose="020F0502020204030204" pitchFamily="34" charset="0"/>
                <a:cs typeface="Calibri" panose="020F0502020204030204" pitchFamily="34" charset="0"/>
              </a:rPr>
              <a:t> be transferred to a private nonprofit organization (an organization in which no 	member, founder, contributor or individual benefits from the earnings, has a voluntary 	board, has an accounting system or 	designated fiscal agent, and practices 	nondiscrimination), a public benefit corporation involved in the 	transportation of 	passengers or cargo, or a special-purpose unit of State or local government.</a:t>
            </a:r>
          </a:p>
          <a:p>
            <a:pPr marL="0" indent="0">
              <a:spcBef>
                <a:spcPts val="0"/>
              </a:spcBef>
              <a:spcAft>
                <a:spcPts val="0"/>
              </a:spcAft>
              <a:buNone/>
            </a:pPr>
            <a:endParaRPr lang="en-US" sz="2200" dirty="0">
              <a:solidFill>
                <a:schemeClr val="tx1"/>
              </a:solidFill>
              <a:latin typeface="Calibri" panose="020F0502020204030204" pitchFamily="34" charset="0"/>
              <a:cs typeface="Calibri" panose="020F0502020204030204" pitchFamily="34" charset="0"/>
            </a:endParaRPr>
          </a:p>
          <a:p>
            <a:pPr marL="0" indent="0" algn="just">
              <a:spcBef>
                <a:spcPts val="0"/>
              </a:spcBef>
              <a:spcAft>
                <a:spcPts val="0"/>
              </a:spcAft>
              <a:buNone/>
            </a:pPr>
            <a:r>
              <a:rPr lang="en-US" sz="2200" dirty="0">
                <a:solidFill>
                  <a:schemeClr val="accent2"/>
                </a:solidFill>
                <a:latin typeface="Calibri" panose="020F0502020204030204" pitchFamily="34" charset="0"/>
                <a:cs typeface="Calibri" panose="020F0502020204030204" pitchFamily="34" charset="0"/>
              </a:rPr>
              <a:t>(4)</a:t>
            </a:r>
            <a:r>
              <a:rPr lang="en-US" sz="2200" dirty="0">
                <a:solidFill>
                  <a:schemeClr val="tx1"/>
                </a:solidFill>
                <a:latin typeface="Calibri" panose="020F0502020204030204" pitchFamily="34" charset="0"/>
                <a:cs typeface="Calibri" panose="020F0502020204030204" pitchFamily="34" charset="0"/>
              </a:rPr>
              <a:t>	Funds </a:t>
            </a:r>
            <a:r>
              <a:rPr lang="en-US" sz="2200" i="1" dirty="0">
                <a:solidFill>
                  <a:schemeClr val="tx1"/>
                </a:solidFill>
                <a:latin typeface="Calibri" panose="020F0502020204030204" pitchFamily="34" charset="0"/>
                <a:cs typeface="Calibri" panose="020F0502020204030204" pitchFamily="34" charset="0"/>
              </a:rPr>
              <a:t>may</a:t>
            </a:r>
            <a:r>
              <a:rPr lang="en-US" sz="2200" dirty="0">
                <a:solidFill>
                  <a:schemeClr val="tx1"/>
                </a:solidFill>
                <a:latin typeface="Calibri" panose="020F0502020204030204" pitchFamily="34" charset="0"/>
                <a:cs typeface="Calibri" panose="020F0502020204030204" pitchFamily="34" charset="0"/>
              </a:rPr>
              <a:t> be transferred to the State of Ohio.</a:t>
            </a:r>
          </a:p>
          <a:p>
            <a:endParaRPr lang="en-US" sz="2200" dirty="0"/>
          </a:p>
        </p:txBody>
      </p:sp>
    </p:spTree>
    <p:extLst>
      <p:ext uri="{BB962C8B-B14F-4D97-AF65-F5344CB8AC3E}">
        <p14:creationId xmlns:p14="http://schemas.microsoft.com/office/powerpoint/2010/main" val="1221480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16A41-C7F5-BC4D-BDC9-D4621416BF3C}"/>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4: Water, Sewer, and Broadband Infrastructure</a:t>
            </a:r>
            <a:endParaRPr lang="en-US" dirty="0"/>
          </a:p>
        </p:txBody>
      </p:sp>
      <p:sp>
        <p:nvSpPr>
          <p:cNvPr id="3" name="Content Placeholder 2">
            <a:extLst>
              <a:ext uri="{FF2B5EF4-FFF2-40B4-BE49-F238E27FC236}">
                <a16:creationId xmlns:a16="http://schemas.microsoft.com/office/drawing/2014/main" id="{7A72DE61-C7E3-0842-81E6-722916E56BD0}"/>
              </a:ext>
            </a:extLst>
          </p:cNvPr>
          <p:cNvSpPr>
            <a:spLocks noGrp="1"/>
          </p:cNvSpPr>
          <p:nvPr>
            <p:ph idx="1"/>
          </p:nvPr>
        </p:nvSpPr>
        <p:spPr/>
        <p:txBody>
          <a:bodyPr anchor="t">
            <a:normAutofit/>
          </a:bodyPr>
          <a:lstStyle/>
          <a:p>
            <a:pPr marL="0" indent="0">
              <a:buNone/>
            </a:pPr>
            <a:r>
              <a:rPr lang="en-US" sz="2400" b="1" u="sng" dirty="0">
                <a:solidFill>
                  <a:schemeClr val="tx1"/>
                </a:solidFill>
                <a:latin typeface="Calibri" panose="020F0502020204030204" pitchFamily="34" charset="0"/>
                <a:cs typeface="Calibri" panose="020F0502020204030204" pitchFamily="34" charset="0"/>
              </a:rPr>
              <a:t>CWSRF Eligible Projects</a:t>
            </a:r>
            <a:r>
              <a:rPr lang="en-US" sz="2000" dirty="0">
                <a:solidFill>
                  <a:schemeClr val="tx1"/>
                </a:solidFill>
                <a:latin typeface="Calibri" panose="020F0502020204030204" pitchFamily="34" charset="0"/>
                <a:cs typeface="Calibri" panose="020F0502020204030204" pitchFamily="34" charset="0"/>
              </a:rPr>
              <a:t>: </a:t>
            </a:r>
          </a:p>
          <a:p>
            <a:r>
              <a:rPr lang="en-US" sz="2000" dirty="0">
                <a:solidFill>
                  <a:schemeClr val="tx1"/>
                </a:solidFill>
                <a:latin typeface="Calibri" panose="020F0502020204030204" pitchFamily="34" charset="0"/>
                <a:cs typeface="Calibri" panose="020F0502020204030204" pitchFamily="34" charset="0"/>
              </a:rPr>
              <a:t>Stormwater Management </a:t>
            </a:r>
          </a:p>
          <a:p>
            <a:pPr lvl="1">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Nonpoint Source of Pollution (NPS) controls – identify sources of pollution in runoff water and identifying plants to prevent the polluted runoff water from reaching water sources </a:t>
            </a:r>
          </a:p>
          <a:p>
            <a:pPr lvl="1">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Gray Infrastructure: controls for flooding, sediment controls </a:t>
            </a:r>
          </a:p>
          <a:p>
            <a:pPr lvl="1">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Green Infrastructure: green roofs, green streets, green walls, infiltration basins, permeable pavement, replacement of gray infrastructure with green infrastructure</a:t>
            </a:r>
          </a:p>
          <a:p>
            <a:r>
              <a:rPr lang="en-US" sz="2000" dirty="0">
                <a:solidFill>
                  <a:schemeClr val="tx1"/>
                </a:solidFill>
                <a:latin typeface="Calibri" panose="020F0502020204030204" pitchFamily="34" charset="0"/>
                <a:cs typeface="Calibri" panose="020F0502020204030204" pitchFamily="34" charset="0"/>
              </a:rPr>
              <a:t>Landfills &amp; Contaminated Sites: clean up and restoration </a:t>
            </a:r>
          </a:p>
          <a:p>
            <a:endParaRPr lang="en-US" sz="2000" dirty="0">
              <a:solidFill>
                <a:schemeClr val="tx1"/>
              </a:solidFill>
              <a:latin typeface="Calibri" panose="020F0502020204030204" pitchFamily="34" charset="0"/>
              <a:cs typeface="Calibri" panose="020F0502020204030204" pitchFamily="34" charset="0"/>
            </a:endParaRPr>
          </a:p>
          <a:p>
            <a:endParaRPr lang="en-US" sz="2000" dirty="0">
              <a:solidFill>
                <a:schemeClr val="tx1"/>
              </a:solidFill>
            </a:endParaRPr>
          </a:p>
        </p:txBody>
      </p:sp>
    </p:spTree>
    <p:extLst>
      <p:ext uri="{BB962C8B-B14F-4D97-AF65-F5344CB8AC3E}">
        <p14:creationId xmlns:p14="http://schemas.microsoft.com/office/powerpoint/2010/main" val="434818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3255E-7766-4815-9B11-193F7D4B1F69}"/>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CATEGORY 4: Water, Sewer, and Broadband Infrastructure</a:t>
            </a:r>
            <a:br>
              <a:rPr lang="en-US" b="1" dirty="0">
                <a:latin typeface="Calibri" panose="020F0502020204030204" pitchFamily="34" charset="0"/>
                <a:cs typeface="Calibri" panose="020F0502020204030204" pitchFamily="34" charset="0"/>
              </a:rPr>
            </a:br>
            <a:endParaRPr lang="en-US" sz="1400" dirty="0"/>
          </a:p>
        </p:txBody>
      </p:sp>
      <p:sp>
        <p:nvSpPr>
          <p:cNvPr id="3" name="Content Placeholder 2">
            <a:extLst>
              <a:ext uri="{FF2B5EF4-FFF2-40B4-BE49-F238E27FC236}">
                <a16:creationId xmlns:a16="http://schemas.microsoft.com/office/drawing/2014/main" id="{45436559-2433-4718-8689-D33B4963FFF7}"/>
              </a:ext>
            </a:extLst>
          </p:cNvPr>
          <p:cNvSpPr>
            <a:spLocks noGrp="1"/>
          </p:cNvSpPr>
          <p:nvPr>
            <p:ph idx="1"/>
          </p:nvPr>
        </p:nvSpPr>
        <p:spPr>
          <a:xfrm>
            <a:off x="484373" y="1986859"/>
            <a:ext cx="11029615" cy="4577143"/>
          </a:xfrm>
        </p:spPr>
        <p:txBody>
          <a:bodyPr>
            <a:noAutofit/>
          </a:bodyPr>
          <a:lstStyle/>
          <a:p>
            <a:pPr marL="0" indent="0">
              <a:buNone/>
            </a:pPr>
            <a:r>
              <a:rPr lang="en-US" sz="2200" b="1" dirty="0">
                <a:solidFill>
                  <a:schemeClr val="tx1"/>
                </a:solidFill>
                <a:latin typeface="Calibri" panose="020F0502020204030204" pitchFamily="34" charset="0"/>
                <a:cs typeface="Calibri" panose="020F0502020204030204" pitchFamily="34" charset="0"/>
              </a:rPr>
              <a:t>Nonpoint Source of Pollution (NPS) </a:t>
            </a:r>
          </a:p>
          <a:p>
            <a:pPr algn="l"/>
            <a:r>
              <a:rPr lang="en-US" b="1" dirty="0">
                <a:solidFill>
                  <a:schemeClr val="tx1"/>
                </a:solidFill>
                <a:latin typeface="Calibri" panose="020F0502020204030204" pitchFamily="34" charset="0"/>
                <a:cs typeface="Calibri" panose="020F0502020204030204" pitchFamily="34" charset="0"/>
              </a:rPr>
              <a:t>Definition</a:t>
            </a:r>
            <a:r>
              <a:rPr lang="en-US" dirty="0">
                <a:solidFill>
                  <a:schemeClr val="tx1"/>
                </a:solidFill>
                <a:latin typeface="Calibri" panose="020F0502020204030204" pitchFamily="34" charset="0"/>
                <a:cs typeface="Calibri" panose="020F0502020204030204" pitchFamily="34" charset="0"/>
              </a:rPr>
              <a:t>: </a:t>
            </a:r>
            <a:r>
              <a:rPr lang="en-US" b="0" i="0" dirty="0">
                <a:solidFill>
                  <a:schemeClr val="tx1"/>
                </a:solidFill>
                <a:effectLst/>
                <a:latin typeface="Calibri" panose="020F0502020204030204" pitchFamily="34" charset="0"/>
                <a:cs typeface="Calibri" panose="020F0502020204030204" pitchFamily="34" charset="0"/>
              </a:rPr>
              <a:t>NPS pollution is caused by rainfall or snowmelt moving over and through the ground. As the runoff moves, it picks up and carries away natural and human-made pollutants, finally depositing them into lakes, rivers, wetlands, coastal waters and ground waters.</a:t>
            </a:r>
          </a:p>
          <a:p>
            <a:pPr algn="l"/>
            <a:r>
              <a:rPr lang="en-US" b="1" i="0" dirty="0">
                <a:solidFill>
                  <a:schemeClr val="tx1"/>
                </a:solidFill>
                <a:effectLst/>
                <a:latin typeface="Calibri" panose="020F0502020204030204" pitchFamily="34" charset="0"/>
                <a:cs typeface="Calibri" panose="020F0502020204030204" pitchFamily="34" charset="0"/>
              </a:rPr>
              <a:t>Nonpoint source pollution can include</a:t>
            </a:r>
            <a:r>
              <a:rPr lang="en-US" b="0" i="0" dirty="0">
                <a:solidFill>
                  <a:schemeClr val="tx1"/>
                </a:solidFill>
                <a:effectLst/>
                <a:latin typeface="Calibri" panose="020F0502020204030204" pitchFamily="34" charset="0"/>
                <a:cs typeface="Calibri" panose="020F0502020204030204" pitchFamily="34" charset="0"/>
              </a:rPr>
              <a:t>:</a:t>
            </a:r>
          </a:p>
          <a:p>
            <a:pPr lvl="1">
              <a:buFont typeface="Arial" panose="020B0604020202020204" pitchFamily="34" charset="0"/>
              <a:buChar char="•"/>
            </a:pPr>
            <a:r>
              <a:rPr lang="en-US" sz="1800" b="0" i="0" dirty="0">
                <a:solidFill>
                  <a:schemeClr val="tx1"/>
                </a:solidFill>
                <a:effectLst/>
                <a:latin typeface="Calibri" panose="020F0502020204030204" pitchFamily="34" charset="0"/>
                <a:cs typeface="Calibri" panose="020F0502020204030204" pitchFamily="34" charset="0"/>
              </a:rPr>
              <a:t>Excess fertilizers, herbicides and insecticides from </a:t>
            </a:r>
            <a:r>
              <a:rPr lang="en-US" sz="1800" b="0" i="0"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agricultural lands</a:t>
            </a:r>
            <a:r>
              <a:rPr lang="en-US" sz="1800" b="0" i="0" dirty="0">
                <a:solidFill>
                  <a:schemeClr val="tx1"/>
                </a:solidFill>
                <a:effectLst/>
                <a:latin typeface="Calibri" panose="020F0502020204030204" pitchFamily="34" charset="0"/>
                <a:cs typeface="Calibri" panose="020F0502020204030204" pitchFamily="34" charset="0"/>
              </a:rPr>
              <a:t> and </a:t>
            </a:r>
            <a:r>
              <a:rPr lang="en-US" sz="1800" b="0" i="0" dirty="0">
                <a:solidFill>
                  <a:schemeClr val="tx1"/>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residential areas</a:t>
            </a:r>
            <a:endParaRPr lang="en-US" sz="1800" b="0" i="0" dirty="0">
              <a:solidFill>
                <a:schemeClr val="tx1"/>
              </a:solidFill>
              <a:effectLst/>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800" b="0" i="0" dirty="0">
                <a:solidFill>
                  <a:schemeClr val="tx1"/>
                </a:solidFill>
                <a:effectLst/>
                <a:latin typeface="Calibri" panose="020F0502020204030204" pitchFamily="34" charset="0"/>
                <a:cs typeface="Calibri" panose="020F0502020204030204" pitchFamily="34" charset="0"/>
              </a:rPr>
              <a:t>Oil, grease and toxic chemicals from </a:t>
            </a:r>
            <a:r>
              <a:rPr lang="en-US" sz="1800" b="0" i="0" dirty="0">
                <a:solidFill>
                  <a:schemeClr val="tx1"/>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urban runoff</a:t>
            </a:r>
            <a:r>
              <a:rPr lang="en-US" sz="1800" b="0" i="0" dirty="0">
                <a:solidFill>
                  <a:schemeClr val="tx1"/>
                </a:solidFill>
                <a:effectLst/>
                <a:latin typeface="Calibri" panose="020F0502020204030204" pitchFamily="34" charset="0"/>
                <a:cs typeface="Calibri" panose="020F0502020204030204" pitchFamily="34" charset="0"/>
              </a:rPr>
              <a:t> and energy production</a:t>
            </a:r>
          </a:p>
          <a:p>
            <a:pPr lvl="1">
              <a:buFont typeface="Arial" panose="020B0604020202020204" pitchFamily="34" charset="0"/>
              <a:buChar char="•"/>
            </a:pPr>
            <a:r>
              <a:rPr lang="en-US" sz="1800" b="0" i="0" dirty="0">
                <a:solidFill>
                  <a:schemeClr val="tx1"/>
                </a:solidFill>
                <a:effectLst/>
                <a:latin typeface="Calibri" panose="020F0502020204030204" pitchFamily="34" charset="0"/>
                <a:cs typeface="Calibri" panose="020F0502020204030204" pitchFamily="34" charset="0"/>
              </a:rPr>
              <a:t>Sediment from improperly managed construction sites, crop and forest lands, and </a:t>
            </a:r>
            <a:r>
              <a:rPr lang="en-US" sz="1800" b="0" i="0" dirty="0">
                <a:solidFill>
                  <a:schemeClr val="tx1"/>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eroding streambanks</a:t>
            </a:r>
            <a:endParaRPr lang="en-US" sz="1800" b="0" i="0" dirty="0">
              <a:solidFill>
                <a:schemeClr val="tx1"/>
              </a:solidFill>
              <a:effectLst/>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800" b="0" i="0" dirty="0">
                <a:solidFill>
                  <a:schemeClr val="tx1"/>
                </a:solidFill>
                <a:effectLst/>
                <a:latin typeface="Calibri" panose="020F0502020204030204" pitchFamily="34" charset="0"/>
                <a:cs typeface="Calibri" panose="020F0502020204030204" pitchFamily="34" charset="0"/>
              </a:rPr>
              <a:t>Salt from irrigation practices and acid drainage from </a:t>
            </a:r>
            <a:r>
              <a:rPr lang="en-US" sz="1800" b="0" i="0" dirty="0">
                <a:solidFill>
                  <a:schemeClr val="tx1"/>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abandoned mines</a:t>
            </a:r>
            <a:endParaRPr lang="en-US" sz="1800" b="0" i="0" dirty="0">
              <a:solidFill>
                <a:schemeClr val="tx1"/>
              </a:solidFill>
              <a:effectLst/>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800" b="0" i="0" dirty="0">
                <a:solidFill>
                  <a:schemeClr val="tx1"/>
                </a:solidFill>
                <a:effectLst/>
                <a:latin typeface="Calibri" panose="020F0502020204030204" pitchFamily="34" charset="0"/>
                <a:cs typeface="Calibri" panose="020F0502020204030204" pitchFamily="34" charset="0"/>
              </a:rPr>
              <a:t>Bacteria and nutrients from livestock, pet wastes and faulty septic systems</a:t>
            </a:r>
          </a:p>
          <a:p>
            <a:pPr marL="324000" lvl="1" indent="0">
              <a:buNone/>
            </a:pPr>
            <a:endParaRPr lang="en-US" sz="1800" b="0" i="0" dirty="0">
              <a:solidFill>
                <a:srgbClr val="1B1B1B"/>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6452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1B683-FCC3-E24E-A7DA-6EBC9054E6C6}"/>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4: Water, Sewer, and Broadband Infrastructure</a:t>
            </a:r>
            <a:endParaRPr lang="en-US" dirty="0"/>
          </a:p>
        </p:txBody>
      </p:sp>
      <p:sp>
        <p:nvSpPr>
          <p:cNvPr id="3" name="Content Placeholder 2">
            <a:extLst>
              <a:ext uri="{FF2B5EF4-FFF2-40B4-BE49-F238E27FC236}">
                <a16:creationId xmlns:a16="http://schemas.microsoft.com/office/drawing/2014/main" id="{BAD56923-9502-D542-9AB4-F572BFA886F4}"/>
              </a:ext>
            </a:extLst>
          </p:cNvPr>
          <p:cNvSpPr>
            <a:spLocks noGrp="1"/>
          </p:cNvSpPr>
          <p:nvPr>
            <p:ph idx="1"/>
          </p:nvPr>
        </p:nvSpPr>
        <p:spPr>
          <a:xfrm>
            <a:off x="193637" y="1904104"/>
            <a:ext cx="11029615" cy="2818504"/>
          </a:xfrm>
        </p:spPr>
        <p:txBody>
          <a:bodyPr anchor="t">
            <a:normAutofit/>
          </a:bodyPr>
          <a:lstStyle/>
          <a:p>
            <a:pPr marL="0" indent="0">
              <a:lnSpc>
                <a:spcPct val="120000"/>
              </a:lnSpc>
              <a:spcBef>
                <a:spcPts val="0"/>
              </a:spcBef>
              <a:spcAft>
                <a:spcPts val="0"/>
              </a:spcAft>
              <a:buNone/>
            </a:pPr>
            <a:r>
              <a:rPr lang="en-US" sz="2200" b="1" dirty="0">
                <a:solidFill>
                  <a:schemeClr val="tx1"/>
                </a:solidFill>
                <a:latin typeface="Calibri" panose="020F0502020204030204" pitchFamily="34" charset="0"/>
                <a:cs typeface="Calibri" panose="020F0502020204030204" pitchFamily="34" charset="0"/>
              </a:rPr>
              <a:t>Green Infrastructure: </a:t>
            </a:r>
          </a:p>
          <a:p>
            <a:pPr algn="just">
              <a:lnSpc>
                <a:spcPct val="120000"/>
              </a:lnSpc>
              <a:spcBef>
                <a:spcPts val="0"/>
              </a:spcBef>
              <a:spcAft>
                <a:spcPts val="0"/>
              </a:spcAft>
            </a:pPr>
            <a:r>
              <a:rPr lang="en-US" b="1" dirty="0">
                <a:solidFill>
                  <a:schemeClr val="tx1"/>
                </a:solidFill>
                <a:latin typeface="Calibri" panose="020F0502020204030204" pitchFamily="34" charset="0"/>
                <a:cs typeface="Calibri" panose="020F0502020204030204" pitchFamily="34" charset="0"/>
              </a:rPr>
              <a:t>Definition: </a:t>
            </a:r>
            <a:r>
              <a:rPr lang="en-US" dirty="0">
                <a:solidFill>
                  <a:schemeClr val="tx1"/>
                </a:solidFill>
                <a:latin typeface="Calibri" panose="020F0502020204030204" pitchFamily="34" charset="0"/>
                <a:cs typeface="Calibri" panose="020F0502020204030204" pitchFamily="34" charset="0"/>
              </a:rPr>
              <a:t>Water management techniques that protect, restore or simulate the natural hydrology.  Green infrastructure can range in scale from site design approaches such as green roofs and pervious pavement to regional planning approaches such as conservation of large tracts of open land. </a:t>
            </a:r>
          </a:p>
          <a:p>
            <a:pPr algn="just">
              <a:lnSpc>
                <a:spcPct val="120000"/>
              </a:lnSpc>
              <a:spcBef>
                <a:spcPts val="0"/>
              </a:spcBef>
              <a:spcAft>
                <a:spcPts val="0"/>
              </a:spcAft>
            </a:pPr>
            <a:r>
              <a:rPr lang="en-US" b="1" dirty="0">
                <a:solidFill>
                  <a:schemeClr val="tx1"/>
                </a:solidFill>
                <a:latin typeface="Calibri" panose="020F0502020204030204" pitchFamily="34" charset="0"/>
                <a:cs typeface="Calibri" panose="020F0502020204030204" pitchFamily="34" charset="0"/>
              </a:rPr>
              <a:t>Criteria:</a:t>
            </a:r>
          </a:p>
          <a:p>
            <a:pPr lvl="1">
              <a:lnSpc>
                <a:spcPct val="120000"/>
              </a:lnSpc>
              <a:spcBef>
                <a:spcPts val="0"/>
              </a:spcBef>
              <a:spcAft>
                <a:spcPts val="0"/>
              </a:spcAft>
              <a:buFont typeface="Courier New" panose="02070309020205020404" pitchFamily="49" charset="0"/>
              <a:buChar char="o"/>
            </a:pPr>
            <a:r>
              <a:rPr lang="en-US" dirty="0">
                <a:solidFill>
                  <a:schemeClr val="tx1"/>
                </a:solidFill>
                <a:latin typeface="Calibri" panose="020F0502020204030204" pitchFamily="34" charset="0"/>
                <a:cs typeface="Calibri" panose="020F0502020204030204" pitchFamily="34" charset="0"/>
              </a:rPr>
              <a:t>Improvement in source water quality and/or quantity</a:t>
            </a:r>
          </a:p>
          <a:p>
            <a:pPr lvl="1">
              <a:lnSpc>
                <a:spcPct val="120000"/>
              </a:lnSpc>
              <a:spcBef>
                <a:spcPts val="0"/>
              </a:spcBef>
              <a:spcAft>
                <a:spcPts val="0"/>
              </a:spcAft>
              <a:buFont typeface="Courier New" panose="02070309020205020404" pitchFamily="49" charset="0"/>
              <a:buChar char="o"/>
            </a:pPr>
            <a:r>
              <a:rPr lang="en-US" dirty="0">
                <a:solidFill>
                  <a:schemeClr val="tx1"/>
                </a:solidFill>
                <a:latin typeface="Calibri" panose="020F0502020204030204" pitchFamily="34" charset="0"/>
                <a:cs typeface="Calibri" panose="020F0502020204030204" pitchFamily="34" charset="0"/>
              </a:rPr>
              <a:t>Maximization of reliance on natural hydrologic functions </a:t>
            </a:r>
            <a:endParaRPr lang="en-US" b="1" dirty="0">
              <a:solidFill>
                <a:schemeClr val="tx1"/>
              </a:solidFill>
              <a:latin typeface="Calibri" panose="020F0502020204030204" pitchFamily="34" charset="0"/>
              <a:cs typeface="Calibri" panose="020F0502020204030204" pitchFamily="34" charset="0"/>
            </a:endParaRPr>
          </a:p>
          <a:p>
            <a:pPr algn="just">
              <a:lnSpc>
                <a:spcPct val="120000"/>
              </a:lnSpc>
              <a:spcBef>
                <a:spcPts val="0"/>
              </a:spcBef>
              <a:spcAft>
                <a:spcPts val="0"/>
              </a:spcAft>
            </a:pPr>
            <a:r>
              <a:rPr lang="en-US" b="1" dirty="0">
                <a:solidFill>
                  <a:schemeClr val="tx1"/>
                </a:solidFill>
                <a:latin typeface="Calibri" panose="020F0502020204030204" pitchFamily="34" charset="0"/>
                <a:cs typeface="Calibri" panose="020F0502020204030204" pitchFamily="34" charset="0"/>
              </a:rPr>
              <a:t>Examples </a:t>
            </a:r>
            <a:endParaRPr lang="en-US" dirty="0">
              <a:solidFill>
                <a:schemeClr val="tx1"/>
              </a:solidFill>
              <a:latin typeface="Calibri" panose="020F0502020204030204" pitchFamily="34" charset="0"/>
              <a:cs typeface="Calibri" panose="020F0502020204030204" pitchFamily="34" charset="0"/>
            </a:endParaRPr>
          </a:p>
          <a:p>
            <a:pPr algn="just"/>
            <a:endParaRPr lang="en-US" dirty="0">
              <a:solidFill>
                <a:schemeClr val="tx1"/>
              </a:solidFill>
              <a:latin typeface="Calibri" panose="020F0502020204030204" pitchFamily="34" charset="0"/>
              <a:cs typeface="Calibri" panose="020F0502020204030204" pitchFamily="34" charset="0"/>
            </a:endParaRPr>
          </a:p>
          <a:p>
            <a:pPr marL="0" indent="0">
              <a:buNone/>
            </a:pPr>
            <a:endParaRPr lang="en-US" dirty="0">
              <a:solidFill>
                <a:schemeClr val="tx1"/>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971EB8CE-4FC2-444F-93FD-08A69ED36C43}"/>
              </a:ext>
            </a:extLst>
          </p:cNvPr>
          <p:cNvSpPr txBox="1"/>
          <p:nvPr/>
        </p:nvSpPr>
        <p:spPr>
          <a:xfrm>
            <a:off x="581192" y="4549676"/>
            <a:ext cx="10488706" cy="2308324"/>
          </a:xfrm>
          <a:prstGeom prst="rect">
            <a:avLst/>
          </a:prstGeom>
          <a:noFill/>
          <a:ln>
            <a:noFill/>
          </a:ln>
        </p:spPr>
        <p:txBody>
          <a:bodyPr wrap="square" numCol="2" rtlCol="0">
            <a:spAutoFit/>
          </a:bodyPr>
          <a:lstStyle/>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Buffer strips to capture sediment and slow flow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Green roofs, green streets, and green walls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Rainwater harvesting collection, storage, management, and distribution systems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Infiltration basins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Constructed wetlands, including surface flow and subsurface flow (e.g., gravel) wetlands </a:t>
            </a:r>
          </a:p>
          <a:p>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Bioretention/bioswales (e.g., rain gardens, tree boxes)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Permeable pavement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Wetland/riparian/shoreline creation, protection, and restoration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Establishment/restoration of urban tree canopy </a:t>
            </a:r>
          </a:p>
          <a:p>
            <a:pPr marL="285750" indent="-285750">
              <a:buFont typeface="Courier New" panose="02070309020205020404" pitchFamily="49" charset="0"/>
              <a:buChar char="o"/>
            </a:pPr>
            <a:r>
              <a:rPr lang="en-US" sz="1600" dirty="0">
                <a:latin typeface="Calibri" panose="020F0502020204030204" pitchFamily="34" charset="0"/>
                <a:cs typeface="Calibri" panose="020F0502020204030204" pitchFamily="34" charset="0"/>
              </a:rPr>
              <a:t>Replacement of gray infrastructure with green infrastructure including purchase and demolition costs </a:t>
            </a:r>
          </a:p>
          <a:p>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2899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6471-9685-D54C-8320-8664E8FA025A}"/>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4: Water, Sewer, and Broadband Infrastructure</a:t>
            </a:r>
            <a:endParaRPr lang="en-US" dirty="0"/>
          </a:p>
        </p:txBody>
      </p:sp>
      <p:sp>
        <p:nvSpPr>
          <p:cNvPr id="3" name="Content Placeholder 2">
            <a:extLst>
              <a:ext uri="{FF2B5EF4-FFF2-40B4-BE49-F238E27FC236}">
                <a16:creationId xmlns:a16="http://schemas.microsoft.com/office/drawing/2014/main" id="{DB203A46-5F39-8743-84B1-26E77178CB79}"/>
              </a:ext>
            </a:extLst>
          </p:cNvPr>
          <p:cNvSpPr>
            <a:spLocks noGrp="1"/>
          </p:cNvSpPr>
          <p:nvPr>
            <p:ph idx="1"/>
          </p:nvPr>
        </p:nvSpPr>
        <p:spPr>
          <a:xfrm>
            <a:off x="581192" y="2180496"/>
            <a:ext cx="11029615" cy="4677504"/>
          </a:xfrm>
        </p:spPr>
        <p:txBody>
          <a:bodyPr anchor="t">
            <a:normAutofit fontScale="92500" lnSpcReduction="10000"/>
          </a:bodyPr>
          <a:lstStyle/>
          <a:p>
            <a:pPr marL="0" indent="0">
              <a:buNone/>
            </a:pPr>
            <a:r>
              <a:rPr lang="en-US" sz="2400" b="1" u="sng" dirty="0">
                <a:solidFill>
                  <a:schemeClr val="tx1"/>
                </a:solidFill>
                <a:latin typeface="Calibri" panose="020F0502020204030204" pitchFamily="34" charset="0"/>
                <a:cs typeface="Calibri" panose="020F0502020204030204" pitchFamily="34" charset="0"/>
              </a:rPr>
              <a:t>Broadband Infrastructure</a:t>
            </a:r>
          </a:p>
          <a:p>
            <a:pPr algn="just"/>
            <a:r>
              <a:rPr lang="en-US" sz="2000" b="1" u="sng" dirty="0">
                <a:solidFill>
                  <a:schemeClr val="tx1"/>
                </a:solidFill>
                <a:latin typeface="Calibri" panose="020F0502020204030204" pitchFamily="34" charset="0"/>
                <a:cs typeface="Calibri" panose="020F0502020204030204" pitchFamily="34" charset="0"/>
              </a:rPr>
              <a:t>Eligible projects</a:t>
            </a:r>
            <a:r>
              <a:rPr lang="en-US" sz="2000" dirty="0">
                <a:solidFill>
                  <a:schemeClr val="tx1"/>
                </a:solidFill>
                <a:latin typeface="Calibri" panose="020F0502020204030204" pitchFamily="34" charset="0"/>
                <a:cs typeface="Calibri" panose="020F0502020204030204" pitchFamily="34" charset="0"/>
              </a:rPr>
              <a:t>: Projects must reliably deliver minimum speeds of 100 Mbps download and 100 Mbps upload. In cases where it is impracticable due to geography, topography, or financial cost to meet those standards, projects must reliably deliver at least 100 Mbps download speed, at least 20 Mbps upload speed, and be scalable to a minimum of 100 Mbps download speed and 100 Mbps upload speed. </a:t>
            </a:r>
          </a:p>
          <a:p>
            <a:pPr algn="just"/>
            <a:r>
              <a:rPr lang="en-US" sz="2000" b="1" u="sng" dirty="0">
                <a:solidFill>
                  <a:schemeClr val="tx1"/>
                </a:solidFill>
                <a:latin typeface="Calibri" panose="020F0502020204030204" pitchFamily="34" charset="0"/>
                <a:cs typeface="Calibri" panose="020F0502020204030204" pitchFamily="34" charset="0"/>
              </a:rPr>
              <a:t>Goal</a:t>
            </a:r>
            <a:r>
              <a:rPr lang="en-US" sz="2000" b="1" dirty="0">
                <a:solidFill>
                  <a:schemeClr val="tx1"/>
                </a:solidFill>
                <a:latin typeface="Calibri" panose="020F0502020204030204" pitchFamily="34" charset="0"/>
                <a:cs typeface="Calibri" panose="020F0502020204030204" pitchFamily="34" charset="0"/>
              </a:rPr>
              <a:t>: </a:t>
            </a:r>
            <a:r>
              <a:rPr lang="en-US" sz="2000" dirty="0">
                <a:solidFill>
                  <a:schemeClr val="tx1"/>
                </a:solidFill>
                <a:latin typeface="Calibri" panose="020F0502020204030204" pitchFamily="34" charset="0"/>
                <a:cs typeface="Calibri" panose="020F0502020204030204" pitchFamily="34" charset="0"/>
              </a:rPr>
              <a:t>Prioritizing deployment of infrastructure that will bring service to households or businesses that are not currently serviced by a wireline connection that reliably delivers at least 25 Mbps download speed and 3 Mbps of upload speed.  Businesses refers to all non-residential use, including schools or libraries.</a:t>
            </a:r>
          </a:p>
          <a:p>
            <a:pPr lvl="1" algn="jus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Unserved or underserved households or businesses need not be the </a:t>
            </a:r>
            <a:r>
              <a:rPr lang="en-US" sz="1800" i="1" dirty="0">
                <a:solidFill>
                  <a:schemeClr val="tx1"/>
                </a:solidFill>
                <a:latin typeface="Calibri" panose="020F0502020204030204" pitchFamily="34" charset="0"/>
                <a:cs typeface="Calibri" panose="020F0502020204030204" pitchFamily="34" charset="0"/>
              </a:rPr>
              <a:t>only </a:t>
            </a:r>
            <a:r>
              <a:rPr lang="en-US" sz="1800" dirty="0">
                <a:solidFill>
                  <a:schemeClr val="tx1"/>
                </a:solidFill>
                <a:latin typeface="Calibri" panose="020F0502020204030204" pitchFamily="34" charset="0"/>
                <a:cs typeface="Calibri" panose="020F0502020204030204" pitchFamily="34" charset="0"/>
              </a:rPr>
              <a:t>households or businesses in the service area receiving funds so long as the project’s target encompasses that goal.  </a:t>
            </a:r>
            <a:endParaRPr lang="en-US" sz="2000" dirty="0">
              <a:solidFill>
                <a:schemeClr val="tx1"/>
              </a:solidFill>
              <a:latin typeface="Calibri" panose="020F0502020204030204" pitchFamily="34" charset="0"/>
              <a:cs typeface="Calibri" panose="020F0502020204030204" pitchFamily="34" charset="0"/>
            </a:endParaRPr>
          </a:p>
          <a:p>
            <a:pPr algn="just"/>
            <a:r>
              <a:rPr lang="en-US" sz="2000" b="1" u="sng" dirty="0">
                <a:solidFill>
                  <a:schemeClr val="tx1"/>
                </a:solidFill>
                <a:latin typeface="Calibri" panose="020F0502020204030204" pitchFamily="34" charset="0"/>
                <a:cs typeface="Calibri" panose="020F0502020204030204" pitchFamily="34" charset="0"/>
              </a:rPr>
              <a:t>Cybersecurity</a:t>
            </a:r>
            <a:r>
              <a:rPr lang="en-US" sz="2000" dirty="0">
                <a:solidFill>
                  <a:schemeClr val="tx1"/>
                </a:solidFill>
                <a:latin typeface="Calibri" panose="020F0502020204030204" pitchFamily="34" charset="0"/>
                <a:cs typeface="Calibri" panose="020F0502020204030204" pitchFamily="34" charset="0"/>
              </a:rPr>
              <a:t>: Modernization of cybersecurity, including hardware, software, and protection of critical infrastructure, as part of provision of government services up to the amount of revenue lost due to the public health emergency. </a:t>
            </a:r>
          </a:p>
          <a:p>
            <a:pPr algn="just"/>
            <a:r>
              <a:rPr lang="en-US" sz="2000" b="1" u="sng" dirty="0">
                <a:solidFill>
                  <a:schemeClr val="tx1"/>
                </a:solidFill>
                <a:latin typeface="Calibri" panose="020F0502020204030204" pitchFamily="34" charset="0"/>
                <a:cs typeface="Calibri" panose="020F0502020204030204" pitchFamily="34" charset="0"/>
              </a:rPr>
              <a:t>Digital Literacy Training: </a:t>
            </a:r>
            <a:r>
              <a:rPr lang="en-US" sz="2000" dirty="0">
                <a:solidFill>
                  <a:schemeClr val="tx1"/>
                </a:solidFill>
                <a:latin typeface="Calibri" panose="020F0502020204030204" pitchFamily="34" charset="0"/>
                <a:cs typeface="Calibri" panose="020F0502020204030204" pitchFamily="34" charset="0"/>
              </a:rPr>
              <a:t>digital literacy training and other programs that promote access to the Internet </a:t>
            </a:r>
          </a:p>
          <a:p>
            <a:pPr algn="just"/>
            <a:endParaRPr lang="en-US" sz="2000" dirty="0">
              <a:solidFill>
                <a:schemeClr val="tx1"/>
              </a:solidFill>
              <a:latin typeface="Calibri" panose="020F0502020204030204" pitchFamily="34" charset="0"/>
              <a:cs typeface="Calibri" panose="020F0502020204030204" pitchFamily="34" charset="0"/>
            </a:endParaRPr>
          </a:p>
          <a:p>
            <a:pPr algn="just"/>
            <a:endParaRPr lang="en-US" sz="2000" dirty="0">
              <a:solidFill>
                <a:schemeClr val="tx1"/>
              </a:solidFill>
              <a:latin typeface="Calibri" panose="020F0502020204030204" pitchFamily="34" charset="0"/>
              <a:cs typeface="Calibri" panose="020F0502020204030204" pitchFamily="34" charset="0"/>
            </a:endParaRPr>
          </a:p>
          <a:p>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7080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39EB0-98B9-B648-9EA2-394A39B8B950}"/>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4: Water, Sewer, and Broadband Infrastructure</a:t>
            </a:r>
            <a:endParaRPr lang="en-US" dirty="0"/>
          </a:p>
        </p:txBody>
      </p:sp>
      <p:sp>
        <p:nvSpPr>
          <p:cNvPr id="3" name="Content Placeholder 2">
            <a:extLst>
              <a:ext uri="{FF2B5EF4-FFF2-40B4-BE49-F238E27FC236}">
                <a16:creationId xmlns:a16="http://schemas.microsoft.com/office/drawing/2014/main" id="{B0B11A36-B7D1-2C4D-A212-5D04C0493E5C}"/>
              </a:ext>
            </a:extLst>
          </p:cNvPr>
          <p:cNvSpPr>
            <a:spLocks noGrp="1"/>
          </p:cNvSpPr>
          <p:nvPr>
            <p:ph idx="1"/>
          </p:nvPr>
        </p:nvSpPr>
        <p:spPr>
          <a:xfrm>
            <a:off x="581192" y="2180496"/>
            <a:ext cx="11029615" cy="4463192"/>
          </a:xfrm>
        </p:spPr>
        <p:txBody>
          <a:bodyPr anchor="t">
            <a:normAutofit/>
          </a:bodyPr>
          <a:lstStyle/>
          <a:p>
            <a:pPr marL="0" indent="0" algn="just">
              <a:buNone/>
            </a:pPr>
            <a:r>
              <a:rPr lang="en-US" sz="2200" b="1" u="sng" dirty="0">
                <a:solidFill>
                  <a:schemeClr val="tx1"/>
                </a:solidFill>
                <a:latin typeface="Calibri" panose="020F0502020204030204" pitchFamily="34" charset="0"/>
                <a:cs typeface="Calibri" panose="020F0502020204030204" pitchFamily="34" charset="0"/>
              </a:rPr>
              <a:t>Broadband Infrastructure:</a:t>
            </a:r>
          </a:p>
          <a:p>
            <a:pPr algn="just"/>
            <a:r>
              <a:rPr lang="en-US" sz="2000" b="1" u="sng" dirty="0">
                <a:solidFill>
                  <a:schemeClr val="tx1"/>
                </a:solidFill>
                <a:latin typeface="Calibri" panose="020F0502020204030204" pitchFamily="34" charset="0"/>
                <a:cs typeface="Calibri" panose="020F0502020204030204" pitchFamily="34" charset="0"/>
              </a:rPr>
              <a:t>Middle-mile Projects</a:t>
            </a:r>
            <a:r>
              <a:rPr lang="en-US" sz="2000" dirty="0">
                <a:solidFill>
                  <a:schemeClr val="tx1"/>
                </a:solidFill>
                <a:latin typeface="Calibri" panose="020F0502020204030204" pitchFamily="34" charset="0"/>
                <a:cs typeface="Calibri" panose="020F0502020204030204" pitchFamily="34" charset="0"/>
              </a:rPr>
              <a:t>: Funds may be used for “middle-mile” projects but Treasury Dept has put emphasis on projects that achieve “last-mile connections”</a:t>
            </a:r>
          </a:p>
          <a:p>
            <a:pPr lvl="1" algn="just">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a:t>
            </a:r>
            <a:r>
              <a:rPr lang="en-US" sz="2000" b="1" u="sng" dirty="0">
                <a:solidFill>
                  <a:schemeClr val="tx1"/>
                </a:solidFill>
                <a:latin typeface="Calibri" panose="020F0502020204030204" pitchFamily="34" charset="0"/>
                <a:cs typeface="Calibri" panose="020F0502020204030204" pitchFamily="34" charset="0"/>
              </a:rPr>
              <a:t>Middle Mile</a:t>
            </a:r>
            <a:r>
              <a:rPr lang="en-US" sz="2000" dirty="0">
                <a:solidFill>
                  <a:schemeClr val="tx1"/>
                </a:solidFill>
                <a:latin typeface="Calibri" panose="020F0502020204030204" pitchFamily="34" charset="0"/>
                <a:cs typeface="Calibri" panose="020F0502020204030204" pitchFamily="34" charset="0"/>
              </a:rPr>
              <a:t>:” the network connection between the last mile and greater Internet. For instance, in a rural area, the middle mile would likely connect the town's network to a larger metropolitan area where it interconnects with major carriers</a:t>
            </a:r>
          </a:p>
          <a:p>
            <a:pPr lvl="1" algn="just">
              <a:buFont typeface="Courier New" panose="02070309020205020404" pitchFamily="49" charset="0"/>
              <a:buChar char="o"/>
            </a:pPr>
            <a:r>
              <a:rPr lang="en-US" sz="2000" dirty="0">
                <a:solidFill>
                  <a:schemeClr val="tx1"/>
                </a:solidFill>
                <a:latin typeface="Calibri" panose="020F0502020204030204" pitchFamily="34" charset="0"/>
                <a:cs typeface="Calibri" panose="020F0502020204030204" pitchFamily="34" charset="0"/>
              </a:rPr>
              <a:t>“</a:t>
            </a:r>
            <a:r>
              <a:rPr lang="en-US" sz="2000" b="1" u="sng" dirty="0">
                <a:solidFill>
                  <a:schemeClr val="tx1"/>
                </a:solidFill>
                <a:latin typeface="Calibri" panose="020F0502020204030204" pitchFamily="34" charset="0"/>
                <a:cs typeface="Calibri" panose="020F0502020204030204" pitchFamily="34" charset="0"/>
              </a:rPr>
              <a:t>Last-Mile Connections</a:t>
            </a:r>
            <a:r>
              <a:rPr lang="en-US" sz="2000" dirty="0">
                <a:solidFill>
                  <a:schemeClr val="tx1"/>
                </a:solidFill>
                <a:latin typeface="Calibri" panose="020F0502020204030204" pitchFamily="34" charset="0"/>
                <a:cs typeface="Calibri" panose="020F0502020204030204" pitchFamily="34" charset="0"/>
              </a:rPr>
              <a:t>:” the final leg of a connection between a service provider and the customer</a:t>
            </a:r>
          </a:p>
          <a:p>
            <a:pPr algn="just"/>
            <a:r>
              <a:rPr lang="en-US" sz="2000" dirty="0">
                <a:solidFill>
                  <a:schemeClr val="tx1"/>
                </a:solidFill>
                <a:latin typeface="Calibri" panose="020F0502020204030204" pitchFamily="34" charset="0"/>
                <a:cs typeface="Calibri" panose="020F0502020204030204" pitchFamily="34" charset="0"/>
              </a:rPr>
              <a:t>Prioritize support for broadband networks owned, operated by, or affiliated with local governments, non-profits, and co-operatives—providers with less pressure to turn profits and with a commitment to serving entire communities.</a:t>
            </a:r>
          </a:p>
          <a:p>
            <a:pPr algn="just"/>
            <a:endParaRPr lang="en-US" dirty="0">
              <a:solidFill>
                <a:schemeClr val="tx1"/>
              </a:solidFill>
            </a:endParaRPr>
          </a:p>
          <a:p>
            <a:pPr algn="just"/>
            <a:endParaRPr lang="en-US" b="1" u="sng" dirty="0">
              <a:solidFill>
                <a:schemeClr val="tx1"/>
              </a:solidFill>
              <a:latin typeface="Calibri" panose="020F0502020204030204" pitchFamily="34" charset="0"/>
              <a:cs typeface="Calibri" panose="020F0502020204030204" pitchFamily="34" charset="0"/>
            </a:endParaRPr>
          </a:p>
          <a:p>
            <a:pPr marL="0" indent="0" algn="just">
              <a:buNone/>
            </a:pPr>
            <a:endParaRPr lang="en-US" dirty="0">
              <a:solidFill>
                <a:schemeClr val="tx1"/>
              </a:solidFill>
            </a:endParaRPr>
          </a:p>
        </p:txBody>
      </p:sp>
    </p:spTree>
    <p:extLst>
      <p:ext uri="{BB962C8B-B14F-4D97-AF65-F5344CB8AC3E}">
        <p14:creationId xmlns:p14="http://schemas.microsoft.com/office/powerpoint/2010/main" val="1830986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0D2D-E7CF-6F44-9420-4714E567C362}"/>
              </a:ext>
            </a:extLst>
          </p:cNvPr>
          <p:cNvSpPr>
            <a:spLocks noGrp="1"/>
          </p:cNvSpPr>
          <p:nvPr>
            <p:ph type="title"/>
          </p:nvPr>
        </p:nvSpPr>
        <p:spPr/>
        <p:txBody>
          <a:bodyPr anchor="ctr">
            <a:normAutofit/>
          </a:bodyPr>
          <a:lstStyle/>
          <a:p>
            <a:pPr algn="ctr"/>
            <a:r>
              <a:rPr lang="en-US" dirty="0">
                <a:latin typeface="Calibri" panose="020F0502020204030204" pitchFamily="34" charset="0"/>
                <a:cs typeface="Calibri" panose="020F0502020204030204" pitchFamily="34" charset="0"/>
              </a:rPr>
              <a:t>Other eligible uses: Public Safety</a:t>
            </a:r>
            <a:br>
              <a:rPr lang="en-US"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Working to reduce and respond to increased violence during the covid-19 public health emergency </a:t>
            </a:r>
          </a:p>
        </p:txBody>
      </p:sp>
      <p:sp>
        <p:nvSpPr>
          <p:cNvPr id="3" name="Content Placeholder 2">
            <a:extLst>
              <a:ext uri="{FF2B5EF4-FFF2-40B4-BE49-F238E27FC236}">
                <a16:creationId xmlns:a16="http://schemas.microsoft.com/office/drawing/2014/main" id="{962A5339-3976-8541-9215-3B89A907680F}"/>
              </a:ext>
            </a:extLst>
          </p:cNvPr>
          <p:cNvSpPr>
            <a:spLocks noGrp="1"/>
          </p:cNvSpPr>
          <p:nvPr>
            <p:ph idx="1"/>
          </p:nvPr>
        </p:nvSpPr>
        <p:spPr>
          <a:xfrm>
            <a:off x="581192" y="2180496"/>
            <a:ext cx="11029615" cy="4348892"/>
          </a:xfrm>
        </p:spPr>
        <p:txBody>
          <a:bodyPr anchor="t">
            <a:normAutofit fontScale="92500" lnSpcReduction="20000"/>
          </a:bodyPr>
          <a:lstStyle/>
          <a:p>
            <a:pPr algn="just">
              <a:spcBef>
                <a:spcPts val="0"/>
              </a:spcBef>
              <a:spcAft>
                <a:spcPts val="0"/>
              </a:spcAft>
            </a:pPr>
            <a:r>
              <a:rPr lang="en-US" sz="2000" dirty="0">
                <a:solidFill>
                  <a:schemeClr val="tx1"/>
                </a:solidFill>
                <a:latin typeface="Calibri" panose="020F0502020204030204" pitchFamily="34" charset="0"/>
                <a:cs typeface="Calibri" panose="020F0502020204030204" pitchFamily="34" charset="0"/>
              </a:rPr>
              <a:t>All communities:  rehiring police officers and other public servants to restore law enforcement and courts to their pre-pandemic levels </a:t>
            </a:r>
          </a:p>
          <a:p>
            <a:pPr marL="0" indent="0" algn="just">
              <a:spcBef>
                <a:spcPts val="0"/>
              </a:spcBef>
              <a:spcAft>
                <a:spcPts val="0"/>
              </a:spcAft>
              <a:buNone/>
            </a:pPr>
            <a:endParaRPr lang="en-US" sz="2000" dirty="0">
              <a:solidFill>
                <a:schemeClr val="tx1"/>
              </a:solidFill>
              <a:latin typeface="Calibri" panose="020F0502020204030204" pitchFamily="34" charset="0"/>
              <a:cs typeface="Calibri" panose="020F0502020204030204" pitchFamily="34" charset="0"/>
            </a:endParaRPr>
          </a:p>
          <a:p>
            <a:pPr algn="just">
              <a:spcBef>
                <a:spcPts val="0"/>
              </a:spcBef>
              <a:spcAft>
                <a:spcPts val="0"/>
              </a:spcAft>
            </a:pPr>
            <a:r>
              <a:rPr lang="en-US" sz="2000" dirty="0">
                <a:solidFill>
                  <a:schemeClr val="tx1"/>
                </a:solidFill>
                <a:latin typeface="Calibri" panose="020F0502020204030204" pitchFamily="34" charset="0"/>
                <a:cs typeface="Calibri" panose="020F0502020204030204" pitchFamily="34" charset="0"/>
              </a:rPr>
              <a:t>Communities Facing Increased Violence or Difficulty Accessing Services to Mitigate Violence </a:t>
            </a:r>
          </a:p>
          <a:p>
            <a:pPr lvl="1" algn="just">
              <a:spcBef>
                <a:spcPts val="0"/>
              </a:spcBef>
              <a:spcAft>
                <a:spcPts val="0"/>
              </a:spcAft>
              <a:buFont typeface="Wingdings" pitchFamily="2" charset="2"/>
              <a:buChar char="Ø"/>
            </a:pPr>
            <a:r>
              <a:rPr lang="en-US" sz="2000" dirty="0">
                <a:solidFill>
                  <a:schemeClr val="tx1"/>
                </a:solidFill>
                <a:latin typeface="Calibri" panose="020F0502020204030204" pitchFamily="34" charset="0"/>
                <a:cs typeface="Calibri" panose="020F0502020204030204" pitchFamily="34" charset="0"/>
              </a:rPr>
              <a:t>Hiring law enforcement officials – even above pre-pandemic levels – or paying overtime where the funds are directly focused on advancing community policing strategies in those communities experiencing an increase in gun violence associated with the pandemic </a:t>
            </a:r>
          </a:p>
          <a:p>
            <a:pPr lvl="1" algn="just">
              <a:spcBef>
                <a:spcPts val="0"/>
              </a:spcBef>
              <a:spcAft>
                <a:spcPts val="0"/>
              </a:spcAft>
              <a:buFont typeface="Wingdings" pitchFamily="2" charset="2"/>
              <a:buChar char="Ø"/>
            </a:pPr>
            <a:r>
              <a:rPr lang="en-US" sz="2000" dirty="0">
                <a:solidFill>
                  <a:schemeClr val="tx1"/>
                </a:solidFill>
                <a:latin typeface="Calibri" panose="020F0502020204030204" pitchFamily="34" charset="0"/>
                <a:cs typeface="Calibri" panose="020F0502020204030204" pitchFamily="34" charset="0"/>
              </a:rPr>
              <a:t>Community Violence Intervention (CVI) programs, including capacity building efforts at CVI programs like funding and training additional intervention workers </a:t>
            </a:r>
          </a:p>
          <a:p>
            <a:pPr lvl="1" algn="just">
              <a:spcBef>
                <a:spcPts val="0"/>
              </a:spcBef>
              <a:spcAft>
                <a:spcPts val="0"/>
              </a:spcAft>
              <a:buFont typeface="Wingdings" pitchFamily="2" charset="2"/>
              <a:buChar char="Ø"/>
            </a:pPr>
            <a:r>
              <a:rPr lang="en-US" sz="2000" dirty="0">
                <a:solidFill>
                  <a:schemeClr val="tx1"/>
                </a:solidFill>
                <a:latin typeface="Calibri" panose="020F0502020204030204" pitchFamily="34" charset="0"/>
                <a:cs typeface="Calibri" panose="020F0502020204030204" pitchFamily="34" charset="0"/>
              </a:rPr>
              <a:t>Additional enforcement efforts to reduce gun violence exacerbated by the pandemic, including prosecuting gun traffickers, dealers, and other parties contributing to the supply of crime guns, as well as collaborative federal, state, and local efforts to identify and address gun trafficking channels </a:t>
            </a:r>
          </a:p>
          <a:p>
            <a:pPr lvl="1" algn="just">
              <a:spcBef>
                <a:spcPts val="0"/>
              </a:spcBef>
              <a:spcAft>
                <a:spcPts val="0"/>
              </a:spcAft>
              <a:buFont typeface="Wingdings" pitchFamily="2" charset="2"/>
              <a:buChar char="Ø"/>
            </a:pPr>
            <a:r>
              <a:rPr lang="en-US" sz="2000" dirty="0">
                <a:solidFill>
                  <a:schemeClr val="tx1"/>
                </a:solidFill>
                <a:latin typeface="Calibri" panose="020F0502020204030204" pitchFamily="34" charset="0"/>
                <a:cs typeface="Calibri" panose="020F0502020204030204" pitchFamily="34" charset="0"/>
              </a:rPr>
              <a:t>Investing in technology and equipment to allow law enforcement to more efficiently and effectively respond to the rise in gun violence resulting from the pandemic </a:t>
            </a:r>
          </a:p>
          <a:p>
            <a:pPr marL="324000" lvl="1" indent="0" algn="just">
              <a:spcBef>
                <a:spcPts val="0"/>
              </a:spcBef>
              <a:spcAft>
                <a:spcPts val="0"/>
              </a:spcAft>
              <a:buNone/>
            </a:pPr>
            <a:endParaRPr lang="en-US" sz="2000" dirty="0">
              <a:solidFill>
                <a:schemeClr val="tx1"/>
              </a:solidFill>
              <a:latin typeface="Calibri" panose="020F0502020204030204" pitchFamily="34" charset="0"/>
              <a:cs typeface="Calibri" panose="020F0502020204030204" pitchFamily="34" charset="0"/>
            </a:endParaRPr>
          </a:p>
          <a:p>
            <a:pPr algn="just">
              <a:spcBef>
                <a:spcPts val="0"/>
              </a:spcBef>
              <a:spcAft>
                <a:spcPts val="0"/>
              </a:spcAft>
            </a:pPr>
            <a:r>
              <a:rPr lang="en-US" sz="2000" dirty="0">
                <a:solidFill>
                  <a:schemeClr val="tx1"/>
                </a:solidFill>
                <a:latin typeface="Calibri" panose="020F0502020204030204" pitchFamily="34" charset="0"/>
                <a:cs typeface="Calibri" panose="020F0502020204030204" pitchFamily="34" charset="0"/>
              </a:rPr>
              <a:t>Such expenditure of funds must be related and reasonably proportional to extent and type of harm experienced</a:t>
            </a:r>
          </a:p>
          <a:p>
            <a:pPr lv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7776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0A577-E69C-CC46-8D42-1B80A3265867}"/>
              </a:ext>
            </a:extLst>
          </p:cNvPr>
          <p:cNvSpPr>
            <a:spLocks noGrp="1"/>
          </p:cNvSpPr>
          <p:nvPr>
            <p:ph type="title"/>
          </p:nvPr>
        </p:nvSpPr>
        <p:spPr/>
        <p:txBody>
          <a:bodyPr anchor="ctr">
            <a:normAutofit/>
          </a:bodyPr>
          <a:lstStyle/>
          <a:p>
            <a:pPr algn="ctr"/>
            <a:r>
              <a:rPr lang="en-US" sz="3400" dirty="0">
                <a:latin typeface="Calibri" panose="020F0502020204030204" pitchFamily="34" charset="0"/>
                <a:cs typeface="Calibri" panose="020F0502020204030204" pitchFamily="34" charset="0"/>
              </a:rPr>
              <a:t>Ineligible uses</a:t>
            </a:r>
          </a:p>
        </p:txBody>
      </p:sp>
      <p:sp>
        <p:nvSpPr>
          <p:cNvPr id="3" name="Content Placeholder 2">
            <a:extLst>
              <a:ext uri="{FF2B5EF4-FFF2-40B4-BE49-F238E27FC236}">
                <a16:creationId xmlns:a16="http://schemas.microsoft.com/office/drawing/2014/main" id="{C14870B1-0AE2-AB4E-8DA0-F8FA62C408CB}"/>
              </a:ext>
            </a:extLst>
          </p:cNvPr>
          <p:cNvSpPr>
            <a:spLocks noGrp="1"/>
          </p:cNvSpPr>
          <p:nvPr>
            <p:ph idx="1"/>
          </p:nvPr>
        </p:nvSpPr>
        <p:spPr/>
        <p:txBody>
          <a:bodyPr anchor="t">
            <a:normAutofit/>
          </a:bodyPr>
          <a:lstStyle/>
          <a:p>
            <a:pPr marL="0" indent="0">
              <a:buNone/>
            </a:pPr>
            <a:r>
              <a:rPr lang="en-US" sz="2200" b="1" dirty="0">
                <a:solidFill>
                  <a:schemeClr val="accent2"/>
                </a:solidFill>
                <a:latin typeface="Calibri" panose="020F0502020204030204" pitchFamily="34" charset="0"/>
                <a:cs typeface="Calibri" panose="020F0502020204030204" pitchFamily="34" charset="0"/>
              </a:rPr>
              <a:t>Nonpermitted Uses:</a:t>
            </a:r>
          </a:p>
          <a:p>
            <a:r>
              <a:rPr lang="en-US" sz="2200" b="1" dirty="0">
                <a:latin typeface="Calibri" panose="020F0502020204030204" pitchFamily="34" charset="0"/>
                <a:cs typeface="Calibri" panose="020F0502020204030204" pitchFamily="34" charset="0"/>
              </a:rPr>
              <a:t>Replenish budget stabilization fund, rainy day fund, or similar reserve account </a:t>
            </a:r>
          </a:p>
          <a:p>
            <a:r>
              <a:rPr lang="en-US" sz="2200" b="1" dirty="0">
                <a:latin typeface="Calibri" panose="020F0502020204030204" pitchFamily="34" charset="0"/>
                <a:cs typeface="Calibri" panose="020F0502020204030204" pitchFamily="34" charset="0"/>
              </a:rPr>
              <a:t>Pay interest or principal on outstanding debt </a:t>
            </a:r>
          </a:p>
          <a:p>
            <a:r>
              <a:rPr lang="en-US" sz="2200" b="1" dirty="0">
                <a:latin typeface="Calibri" panose="020F0502020204030204" pitchFamily="34" charset="0"/>
                <a:cs typeface="Calibri" panose="020F0502020204030204" pitchFamily="34" charset="0"/>
              </a:rPr>
              <a:t>Pension deposits </a:t>
            </a:r>
          </a:p>
          <a:p>
            <a:r>
              <a:rPr lang="en-US" sz="2200" b="1" dirty="0">
                <a:latin typeface="Calibri" panose="020F0502020204030204" pitchFamily="34" charset="0"/>
                <a:cs typeface="Calibri" panose="020F0502020204030204" pitchFamily="34" charset="0"/>
              </a:rPr>
              <a:t>Non-federal matching </a:t>
            </a:r>
          </a:p>
          <a:p>
            <a:r>
              <a:rPr lang="en-US" sz="2200" b="1" dirty="0">
                <a:latin typeface="Calibri" panose="020F0502020204030204" pitchFamily="34" charset="0"/>
                <a:cs typeface="Calibri" panose="020F0502020204030204" pitchFamily="34" charset="0"/>
              </a:rPr>
              <a:t>General Infrastructure</a:t>
            </a:r>
          </a:p>
        </p:txBody>
      </p:sp>
    </p:spTree>
    <p:extLst>
      <p:ext uri="{BB962C8B-B14F-4D97-AF65-F5344CB8AC3E}">
        <p14:creationId xmlns:p14="http://schemas.microsoft.com/office/powerpoint/2010/main" val="196379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6D489-CBBB-5F4B-A796-B02118C8C333}"/>
              </a:ext>
            </a:extLst>
          </p:cNvPr>
          <p:cNvSpPr>
            <a:spLocks noGrp="1"/>
          </p:cNvSpPr>
          <p:nvPr>
            <p:ph type="title"/>
          </p:nvPr>
        </p:nvSpPr>
        <p:spPr/>
        <p:txBody>
          <a:bodyPr anchor="ctr">
            <a:normAutofit fontScale="90000"/>
          </a:bodyPr>
          <a:lstStyle/>
          <a:p>
            <a:pPr algn="ctr"/>
            <a:r>
              <a:rPr lang="en-US" sz="4000" b="1" dirty="0">
                <a:latin typeface="Calibri" panose="020F0502020204030204" pitchFamily="34" charset="0"/>
                <a:cs typeface="Calibri" panose="020F0502020204030204" pitchFamily="34" charset="0"/>
              </a:rPr>
              <a:t>ELIGIBLE USES</a:t>
            </a:r>
            <a:br>
              <a:rPr lang="en-US" sz="3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4 Primary categories</a:t>
            </a:r>
            <a:br>
              <a:rPr lang="en-US" dirty="0"/>
            </a:br>
            <a:endParaRPr lang="en-US" sz="1400" dirty="0"/>
          </a:p>
        </p:txBody>
      </p:sp>
      <p:sp>
        <p:nvSpPr>
          <p:cNvPr id="3" name="Content Placeholder 2">
            <a:extLst>
              <a:ext uri="{FF2B5EF4-FFF2-40B4-BE49-F238E27FC236}">
                <a16:creationId xmlns:a16="http://schemas.microsoft.com/office/drawing/2014/main" id="{D2E5ED39-210F-AA4A-A0DF-B0C530DA1ABB}"/>
              </a:ext>
            </a:extLst>
          </p:cNvPr>
          <p:cNvSpPr>
            <a:spLocks noGrp="1"/>
          </p:cNvSpPr>
          <p:nvPr>
            <p:ph idx="1"/>
          </p:nvPr>
        </p:nvSpPr>
        <p:spPr/>
        <p:txBody>
          <a:bodyPr/>
          <a:lstStyle/>
          <a:p>
            <a:pPr marL="342900" indent="-342900" algn="just">
              <a:buFont typeface="+mj-lt"/>
              <a:buAutoNum type="arabicPeriod"/>
            </a:pPr>
            <a:r>
              <a:rPr lang="en-US" sz="2000" b="1" dirty="0">
                <a:solidFill>
                  <a:schemeClr val="tx1"/>
                </a:solidFill>
                <a:latin typeface="Calibri" panose="020F0502020204030204" pitchFamily="34" charset="0"/>
                <a:cs typeface="Calibri" panose="020F0502020204030204" pitchFamily="34" charset="0"/>
              </a:rPr>
              <a:t>To respond to the public health emergency or its negative economic impacts, including assistance to households, small businesses, and nonprofits, or aid to impacted industries such as tourism, travel, and hospitality; </a:t>
            </a:r>
            <a:endParaRPr lang="en-US" sz="2000" dirty="0">
              <a:solidFill>
                <a:schemeClr val="tx1"/>
              </a:solidFill>
              <a:latin typeface="Calibri" panose="020F0502020204030204" pitchFamily="34" charset="0"/>
              <a:cs typeface="Calibri" panose="020F0502020204030204" pitchFamily="34" charset="0"/>
            </a:endParaRPr>
          </a:p>
          <a:p>
            <a:pPr marL="342900" indent="-342900" algn="just">
              <a:buFont typeface="+mj-lt"/>
              <a:buAutoNum type="arabicPeriod"/>
            </a:pPr>
            <a:r>
              <a:rPr lang="en-US" sz="2000" b="1" dirty="0">
                <a:solidFill>
                  <a:schemeClr val="tx1"/>
                </a:solidFill>
                <a:latin typeface="Calibri" panose="020F0502020204030204" pitchFamily="34" charset="0"/>
                <a:cs typeface="Calibri" panose="020F0502020204030204" pitchFamily="34" charset="0"/>
              </a:rPr>
              <a:t>To respond to workers performing essential work during the COVID–19 public health emergency by providing premium pay to eligible workers; </a:t>
            </a:r>
            <a:endParaRPr lang="en-US" sz="2000" dirty="0">
              <a:solidFill>
                <a:schemeClr val="tx1"/>
              </a:solidFill>
              <a:latin typeface="Calibri" panose="020F0502020204030204" pitchFamily="34" charset="0"/>
              <a:cs typeface="Calibri" panose="020F0502020204030204" pitchFamily="34" charset="0"/>
            </a:endParaRPr>
          </a:p>
          <a:p>
            <a:pPr marL="342900" indent="-342900" algn="just">
              <a:buFont typeface="+mj-lt"/>
              <a:buAutoNum type="arabicPeriod"/>
            </a:pPr>
            <a:r>
              <a:rPr lang="en-US" sz="2000" b="1" dirty="0">
                <a:solidFill>
                  <a:schemeClr val="tx1"/>
                </a:solidFill>
                <a:latin typeface="Calibri" panose="020F0502020204030204" pitchFamily="34" charset="0"/>
                <a:cs typeface="Calibri" panose="020F0502020204030204" pitchFamily="34" charset="0"/>
              </a:rPr>
              <a:t>For the provision of government services to the extent of the reduction in revenue due to the COVID–19 public health emergency relative to revenues collected in the most recent full fiscal year prior to the emergency; and </a:t>
            </a:r>
            <a:endParaRPr lang="en-US" sz="2000" dirty="0">
              <a:solidFill>
                <a:schemeClr val="tx1"/>
              </a:solidFill>
              <a:latin typeface="Calibri" panose="020F0502020204030204" pitchFamily="34" charset="0"/>
              <a:cs typeface="Calibri" panose="020F0502020204030204" pitchFamily="34" charset="0"/>
            </a:endParaRPr>
          </a:p>
          <a:p>
            <a:pPr marL="342900" indent="-342900" algn="just">
              <a:buFont typeface="+mj-lt"/>
              <a:buAutoNum type="arabicPeriod"/>
            </a:pPr>
            <a:r>
              <a:rPr lang="en-US" sz="2000" b="1" dirty="0">
                <a:solidFill>
                  <a:schemeClr val="tx1"/>
                </a:solidFill>
                <a:latin typeface="Calibri" panose="020F0502020204030204" pitchFamily="34" charset="0"/>
                <a:cs typeface="Calibri" panose="020F0502020204030204" pitchFamily="34" charset="0"/>
              </a:rPr>
              <a:t>To make necessary investments in water, sewer, or broadband infrastructure</a:t>
            </a:r>
            <a:r>
              <a:rPr lang="en-US" sz="2000" dirty="0">
                <a:solidFill>
                  <a:schemeClr val="tx1"/>
                </a:solidFill>
                <a:latin typeface="Calibri" panose="020F0502020204030204" pitchFamily="34" charset="0"/>
                <a:cs typeface="Calibri" panose="020F0502020204030204" pitchFamily="34" charset="0"/>
              </a:rPr>
              <a:t>. </a:t>
            </a:r>
          </a:p>
          <a:p>
            <a:endParaRPr lang="en-US" dirty="0"/>
          </a:p>
        </p:txBody>
      </p:sp>
    </p:spTree>
    <p:extLst>
      <p:ext uri="{BB962C8B-B14F-4D97-AF65-F5344CB8AC3E}">
        <p14:creationId xmlns:p14="http://schemas.microsoft.com/office/powerpoint/2010/main" val="54415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2279-63BD-2C48-AB0A-93DEA5FBBBEA}"/>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OBJECTIVES PURSUANT TO TREASURY DEPARTMENT’S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INTERIM FINAL RULE</a:t>
            </a:r>
          </a:p>
        </p:txBody>
      </p:sp>
      <p:sp>
        <p:nvSpPr>
          <p:cNvPr id="3" name="Content Placeholder 2">
            <a:extLst>
              <a:ext uri="{FF2B5EF4-FFF2-40B4-BE49-F238E27FC236}">
                <a16:creationId xmlns:a16="http://schemas.microsoft.com/office/drawing/2014/main" id="{1E2A82C5-8809-E447-9349-B6191FE707F8}"/>
              </a:ext>
            </a:extLst>
          </p:cNvPr>
          <p:cNvSpPr>
            <a:spLocks noGrp="1"/>
          </p:cNvSpPr>
          <p:nvPr>
            <p:ph idx="1"/>
          </p:nvPr>
        </p:nvSpPr>
        <p:spPr>
          <a:xfrm>
            <a:off x="462858" y="2331103"/>
            <a:ext cx="11029615" cy="3678303"/>
          </a:xfrm>
        </p:spPr>
        <p:txBody>
          <a:bodyPr>
            <a:normAutofit/>
          </a:bodyPr>
          <a:lstStyle/>
          <a:p>
            <a:pPr lvl="0" algn="just"/>
            <a:r>
              <a:rPr lang="en-US" sz="2200" b="1" dirty="0">
                <a:solidFill>
                  <a:schemeClr val="tx1"/>
                </a:solidFill>
                <a:latin typeface="Calibri" panose="020F0502020204030204" pitchFamily="34" charset="0"/>
                <a:cs typeface="Calibri" panose="020F0502020204030204" pitchFamily="34" charset="0"/>
              </a:rPr>
              <a:t>Take action to decrease the spread of COVID-19 and bring the pandemic under control</a:t>
            </a:r>
          </a:p>
          <a:p>
            <a:pPr lvl="0" algn="just"/>
            <a:r>
              <a:rPr lang="en-US" sz="2200" b="1" dirty="0">
                <a:solidFill>
                  <a:schemeClr val="tx1"/>
                </a:solidFill>
                <a:latin typeface="Calibri" panose="020F0502020204030204" pitchFamily="34" charset="0"/>
                <a:cs typeface="Calibri" panose="020F0502020204030204" pitchFamily="34" charset="0"/>
              </a:rPr>
              <a:t>Provide support for costs incurred in addressing public health and economic challenges resulting from the pandemic, including premium pay to essential workers</a:t>
            </a:r>
          </a:p>
          <a:p>
            <a:pPr lvl="0" algn="just"/>
            <a:r>
              <a:rPr lang="en-US" sz="2200" b="1" dirty="0">
                <a:solidFill>
                  <a:schemeClr val="tx1"/>
                </a:solidFill>
                <a:latin typeface="Calibri" panose="020F0502020204030204" pitchFamily="34" charset="0"/>
                <a:cs typeface="Calibri" panose="020F0502020204030204" pitchFamily="34" charset="0"/>
              </a:rPr>
              <a:t>Replace lost revenue due to COVID-19, helping to provide needed services and avoid cuts or layoffs</a:t>
            </a:r>
          </a:p>
          <a:p>
            <a:pPr lvl="0" algn="just"/>
            <a:r>
              <a:rPr lang="en-US" sz="2200" b="1" dirty="0">
                <a:solidFill>
                  <a:schemeClr val="tx1"/>
                </a:solidFill>
                <a:latin typeface="Calibri" panose="020F0502020204030204" pitchFamily="34" charset="0"/>
                <a:cs typeface="Calibri" panose="020F0502020204030204" pitchFamily="34" charset="0"/>
              </a:rPr>
              <a:t>Lay the foundation “for a strong, equitable economic recovery” through “immediate economic stabilization for households and businesses” and “addressing the systemic public health and economic challenges that have contributed to more severe impacts of the pandemic among low-income communities and people of color”</a:t>
            </a:r>
          </a:p>
          <a:p>
            <a:pPr marL="0" indent="0" algn="just">
              <a:buNone/>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247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18576-8C4D-4719-B470-B4EAB2B5EBC8}"/>
              </a:ext>
            </a:extLst>
          </p:cNvPr>
          <p:cNvSpPr>
            <a:spLocks noGrp="1"/>
          </p:cNvSpPr>
          <p:nvPr>
            <p:ph type="title"/>
          </p:nvPr>
        </p:nvSpPr>
        <p:spPr/>
        <p:txBody>
          <a:bodyPr>
            <a:normAutofit/>
          </a:bodyPr>
          <a:lstStyle/>
          <a:p>
            <a:pPr algn="ctr"/>
            <a:r>
              <a:rPr lang="en-US" sz="3200" b="1" dirty="0">
                <a:latin typeface="Calibri" panose="020F0502020204030204" pitchFamily="34" charset="0"/>
                <a:cs typeface="Calibri" panose="020F0502020204030204" pitchFamily="34" charset="0"/>
              </a:rPr>
              <a:t>American Rescue Plan and Cares Act</a:t>
            </a:r>
            <a:br>
              <a:rPr lang="en-US" sz="3200" b="1" dirty="0">
                <a:latin typeface="Calibri" panose="020F0502020204030204" pitchFamily="34" charset="0"/>
                <a:cs typeface="Calibri" panose="020F0502020204030204" pitchFamily="34" charset="0"/>
              </a:rPr>
            </a:br>
            <a:endParaRPr lang="en-US" sz="16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BBCB0CB-BA92-4F17-8D00-63075039E761}"/>
              </a:ext>
            </a:extLst>
          </p:cNvPr>
          <p:cNvSpPr>
            <a:spLocks noGrp="1"/>
          </p:cNvSpPr>
          <p:nvPr>
            <p:ph idx="1"/>
          </p:nvPr>
        </p:nvSpPr>
        <p:spPr>
          <a:xfrm>
            <a:off x="582522" y="2180496"/>
            <a:ext cx="11029615" cy="3678303"/>
          </a:xfrm>
        </p:spPr>
        <p:txBody>
          <a:bodyPr>
            <a:normAutofit/>
          </a:bodyPr>
          <a:lstStyle/>
          <a:p>
            <a:r>
              <a:rPr lang="en-US" sz="2200" b="1" dirty="0">
                <a:solidFill>
                  <a:schemeClr val="tx1"/>
                </a:solidFill>
                <a:latin typeface="Calibri" panose="020F0502020204030204" pitchFamily="34" charset="0"/>
                <a:cs typeface="Calibri" panose="020F0502020204030204" pitchFamily="34" charset="0"/>
              </a:rPr>
              <a:t>The Cares Act</a:t>
            </a:r>
            <a:r>
              <a:rPr lang="en-US" sz="2200" dirty="0">
                <a:solidFill>
                  <a:schemeClr val="tx1"/>
                </a:solidFill>
                <a:latin typeface="Calibri" panose="020F0502020204030204" pitchFamily="34" charset="0"/>
                <a:cs typeface="Calibri" panose="020F0502020204030204" pitchFamily="34" charset="0"/>
              </a:rPr>
              <a:t>: provided relief to political subdivisions to mitigate the impact of the pandemic</a:t>
            </a:r>
          </a:p>
          <a:p>
            <a:r>
              <a:rPr lang="en-US" sz="2200" b="1" dirty="0">
                <a:solidFill>
                  <a:schemeClr val="tx1"/>
                </a:solidFill>
                <a:latin typeface="Calibri" panose="020F0502020204030204" pitchFamily="34" charset="0"/>
                <a:cs typeface="Calibri" panose="020F0502020204030204" pitchFamily="34" charset="0"/>
              </a:rPr>
              <a:t>The American Rescue Plan: </a:t>
            </a:r>
            <a:r>
              <a:rPr lang="en-US" sz="2200" dirty="0">
                <a:solidFill>
                  <a:schemeClr val="tx1"/>
                </a:solidFill>
                <a:latin typeface="Calibri" panose="020F0502020204030204" pitchFamily="34" charset="0"/>
                <a:cs typeface="Calibri" panose="020F0502020204030204" pitchFamily="34" charset="0"/>
              </a:rPr>
              <a:t>forward thinking, seeks to stabilize local communities post pandemic</a:t>
            </a:r>
          </a:p>
          <a:p>
            <a:r>
              <a:rPr lang="en-US" sz="2200" b="1" dirty="0">
                <a:solidFill>
                  <a:schemeClr val="tx1"/>
                </a:solidFill>
                <a:latin typeface="Calibri" panose="020F0502020204030204" pitchFamily="34" charset="0"/>
                <a:cs typeface="Calibri" panose="020F0502020204030204" pitchFamily="34" charset="0"/>
              </a:rPr>
              <a:t>Treasury Department’s Summary of the Goal of the ARP: </a:t>
            </a:r>
            <a:r>
              <a:rPr lang="en-US" sz="2200" dirty="0">
                <a:solidFill>
                  <a:schemeClr val="tx1"/>
                </a:solidFill>
                <a:latin typeface="Calibri" panose="020F0502020204030204" pitchFamily="34" charset="0"/>
                <a:cs typeface="Calibri" panose="020F0502020204030204" pitchFamily="34" charset="0"/>
              </a:rPr>
              <a:t>To provide fast and direct economic assistance for American workers, families, small businesses, and industries</a:t>
            </a:r>
          </a:p>
          <a:p>
            <a:pPr marL="324000" lvl="1" indent="0">
              <a:buNone/>
            </a:pPr>
            <a:r>
              <a:rPr lang="en-US" sz="2200" b="1" dirty="0">
                <a:solidFill>
                  <a:srgbClr val="FF0000"/>
                </a:solidFill>
                <a:latin typeface="Calibri" panose="020F0502020204030204" pitchFamily="34" charset="0"/>
                <a:cs typeface="Calibri" panose="020F0502020204030204" pitchFamily="34" charset="0"/>
              </a:rPr>
              <a:t>	</a:t>
            </a:r>
            <a:r>
              <a:rPr lang="en-US" sz="2200" b="1" dirty="0">
                <a:solidFill>
                  <a:schemeClr val="accent2"/>
                </a:solidFill>
                <a:latin typeface="Calibri" panose="020F0502020204030204" pitchFamily="34" charset="0"/>
                <a:cs typeface="Calibri" panose="020F0502020204030204" pitchFamily="34" charset="0"/>
              </a:rPr>
              <a:t> The question becomes</a:t>
            </a:r>
            <a:r>
              <a:rPr lang="en-US" sz="2200" dirty="0">
                <a:solidFill>
                  <a:schemeClr val="accent2"/>
                </a:solidFill>
                <a:latin typeface="Calibri" panose="020F0502020204030204" pitchFamily="34" charset="0"/>
                <a:cs typeface="Calibri" panose="020F0502020204030204" pitchFamily="34" charset="0"/>
              </a:rPr>
              <a:t>: </a:t>
            </a:r>
            <a:r>
              <a:rPr lang="en-US" sz="2200" b="1" dirty="0">
                <a:solidFill>
                  <a:schemeClr val="accent2"/>
                </a:solidFill>
                <a:latin typeface="Calibri" panose="020F0502020204030204" pitchFamily="34" charset="0"/>
                <a:cs typeface="Calibri" panose="020F0502020204030204" pitchFamily="34" charset="0"/>
              </a:rPr>
              <a:t>what can you provide for the community? </a:t>
            </a:r>
          </a:p>
          <a:p>
            <a:pPr marL="0" indent="0">
              <a:buNone/>
            </a:pPr>
            <a:endParaRPr lang="en-US" sz="2000" dirty="0">
              <a:solidFill>
                <a:srgbClr val="FF0000"/>
              </a:solidFill>
              <a:latin typeface="Calibri" panose="020F0502020204030204" pitchFamily="34" charset="0"/>
              <a:cs typeface="Calibri" panose="020F0502020204030204" pitchFamily="34" charset="0"/>
            </a:endParaRPr>
          </a:p>
          <a:p>
            <a:endParaRPr lang="en-US" sz="2000" dirty="0">
              <a:solidFill>
                <a:srgbClr val="FF0000"/>
              </a:solidFill>
              <a:latin typeface="Calibri" panose="020F0502020204030204" pitchFamily="34" charset="0"/>
              <a:cs typeface="Calibri" panose="020F0502020204030204" pitchFamily="34" charset="0"/>
            </a:endParaRPr>
          </a:p>
        </p:txBody>
      </p:sp>
      <p:sp>
        <p:nvSpPr>
          <p:cNvPr id="4" name="Arrow: Right 3">
            <a:extLst>
              <a:ext uri="{FF2B5EF4-FFF2-40B4-BE49-F238E27FC236}">
                <a16:creationId xmlns:a16="http://schemas.microsoft.com/office/drawing/2014/main" id="{4D67426B-BE86-4527-A6B4-44BF446A7669}"/>
              </a:ext>
            </a:extLst>
          </p:cNvPr>
          <p:cNvSpPr/>
          <p:nvPr/>
        </p:nvSpPr>
        <p:spPr>
          <a:xfrm>
            <a:off x="579863" y="4611317"/>
            <a:ext cx="366662" cy="364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6397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6AB10-3649-4079-BA47-55A37ECF7BBB}"/>
              </a:ext>
            </a:extLst>
          </p:cNvPr>
          <p:cNvSpPr>
            <a:spLocks noGrp="1"/>
          </p:cNvSpPr>
          <p:nvPr>
            <p:ph type="title"/>
          </p:nvPr>
        </p:nvSpPr>
        <p:spPr/>
        <p:txBody>
          <a:bodyPr>
            <a:normAutofit/>
          </a:bodyPr>
          <a:lstStyle/>
          <a:p>
            <a:pPr algn="ctr"/>
            <a:r>
              <a:rPr lang="en-US" sz="3000" b="1" dirty="0">
                <a:latin typeface="Calibri" panose="020F0502020204030204" pitchFamily="34" charset="0"/>
                <a:cs typeface="Calibri" panose="020F0502020204030204" pitchFamily="34" charset="0"/>
              </a:rPr>
              <a:t>American rescue plan: Timeline </a:t>
            </a:r>
            <a:br>
              <a:rPr lang="en-US" sz="3000" b="1" dirty="0">
                <a:latin typeface="Calibri" panose="020F0502020204030204" pitchFamily="34" charset="0"/>
                <a:cs typeface="Calibri" panose="020F0502020204030204" pitchFamily="34" charset="0"/>
              </a:rPr>
            </a:br>
            <a:endParaRPr lang="en-US" sz="1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72484D9-D5D6-4315-87D9-6896B822F726}"/>
              </a:ext>
            </a:extLst>
          </p:cNvPr>
          <p:cNvSpPr>
            <a:spLocks noGrp="1"/>
          </p:cNvSpPr>
          <p:nvPr>
            <p:ph idx="1"/>
          </p:nvPr>
        </p:nvSpPr>
        <p:spPr>
          <a:xfrm>
            <a:off x="581192" y="2320345"/>
            <a:ext cx="11227949" cy="3678303"/>
          </a:xfrm>
        </p:spPr>
        <p:txBody>
          <a:bodyPr>
            <a:normAutofit/>
          </a:bodyPr>
          <a:lstStyle/>
          <a:p>
            <a:pPr>
              <a:buFont typeface="Wingdings" panose="05000000000000000000" pitchFamily="2" charset="2"/>
              <a:buChar char="Ø"/>
            </a:pPr>
            <a:r>
              <a:rPr lang="en-US" sz="2200" b="1" dirty="0">
                <a:latin typeface="Calibri" panose="020F0502020204030204" pitchFamily="34" charset="0"/>
                <a:cs typeface="Calibri" panose="020F0502020204030204" pitchFamily="34" charset="0"/>
              </a:rPr>
              <a:t>Must register with OBM by </a:t>
            </a:r>
            <a:r>
              <a:rPr lang="en-US" sz="2200" b="1" u="sng" dirty="0">
                <a:solidFill>
                  <a:schemeClr val="accent2"/>
                </a:solidFill>
                <a:latin typeface="Calibri" panose="020F0502020204030204" pitchFamily="34" charset="0"/>
                <a:cs typeface="Calibri" panose="020F0502020204030204" pitchFamily="34" charset="0"/>
              </a:rPr>
              <a:t>September 4, 2021</a:t>
            </a:r>
          </a:p>
          <a:p>
            <a:pPr>
              <a:buFont typeface="Wingdings" panose="05000000000000000000" pitchFamily="2" charset="2"/>
              <a:buChar char="Ø"/>
            </a:pPr>
            <a:r>
              <a:rPr lang="en-US" sz="2200" b="1" dirty="0">
                <a:solidFill>
                  <a:schemeClr val="tx1"/>
                </a:solidFill>
                <a:latin typeface="Calibri" panose="020F0502020204030204" pitchFamily="34" charset="0"/>
                <a:cs typeface="Calibri" panose="020F0502020204030204" pitchFamily="34" charset="0"/>
              </a:rPr>
              <a:t>Funds must be used to cover “costs incurred” by the recipient between March 3, 2021, and December 31, 2024</a:t>
            </a:r>
          </a:p>
          <a:p>
            <a:pPr lvl="1" algn="just">
              <a:buFont typeface="Courier New" panose="02070309020205020404" pitchFamily="49" charset="0"/>
              <a:buChar char="o"/>
            </a:pPr>
            <a:r>
              <a:rPr lang="en-US" sz="2000" b="1" dirty="0">
                <a:solidFill>
                  <a:schemeClr val="tx1"/>
                </a:solidFill>
                <a:latin typeface="Calibri" panose="020F0502020204030204" pitchFamily="34" charset="0"/>
                <a:cs typeface="Calibri" panose="020F0502020204030204" pitchFamily="34" charset="0"/>
              </a:rPr>
              <a:t>Funds may be used to provide assistance for economic harm experienced by households, businesses and individuals prior to March 3, 2021, including:  rental arrears, premium pay, revenue loss, investments in water, sewer and broadband relating to the COVID-19 public health emergency</a:t>
            </a:r>
          </a:p>
          <a:p>
            <a:pPr>
              <a:buFont typeface="Wingdings" panose="05000000000000000000" pitchFamily="2" charset="2"/>
              <a:buChar char="Ø"/>
            </a:pPr>
            <a:r>
              <a:rPr lang="en-US" sz="2200" b="1" dirty="0">
                <a:solidFill>
                  <a:schemeClr val="tx1"/>
                </a:solidFill>
                <a:latin typeface="Calibri" panose="020F0502020204030204" pitchFamily="34" charset="0"/>
                <a:cs typeface="Calibri" panose="020F0502020204030204" pitchFamily="34" charset="0"/>
              </a:rPr>
              <a:t>Funds must be obliged by December 31, 2024</a:t>
            </a:r>
          </a:p>
          <a:p>
            <a:pPr>
              <a:buFont typeface="Wingdings" panose="05000000000000000000" pitchFamily="2" charset="2"/>
              <a:buChar char="Ø"/>
            </a:pPr>
            <a:r>
              <a:rPr lang="en-US" sz="2200" b="1" dirty="0">
                <a:solidFill>
                  <a:schemeClr val="tx1"/>
                </a:solidFill>
                <a:latin typeface="Calibri" panose="020F0502020204030204" pitchFamily="34" charset="0"/>
                <a:cs typeface="Calibri" panose="020F0502020204030204" pitchFamily="34" charset="0"/>
              </a:rPr>
              <a:t>Funds must be expended by December 31, 2026</a:t>
            </a:r>
          </a:p>
          <a:p>
            <a:endParaRPr lang="en-US" sz="1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981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E6CC7-7FFC-4A4F-A924-999648B60BAF}"/>
              </a:ext>
            </a:extLst>
          </p:cNvPr>
          <p:cNvSpPr>
            <a:spLocks noGrp="1"/>
          </p:cNvSpPr>
          <p:nvPr>
            <p:ph type="ctrTitle"/>
          </p:nvPr>
        </p:nvSpPr>
        <p:spPr>
          <a:xfrm>
            <a:off x="581191" y="1020431"/>
            <a:ext cx="10993549" cy="1798073"/>
          </a:xfrm>
        </p:spPr>
        <p:txBody>
          <a:bodyPr>
            <a:noAutofit/>
          </a:bodyPr>
          <a:lstStyle/>
          <a:p>
            <a:pPr algn="ctr"/>
            <a:r>
              <a:rPr lang="en-US" sz="5400" b="1" dirty="0">
                <a:latin typeface="Calibri" panose="020F0502020204030204" pitchFamily="34" charset="0"/>
                <a:cs typeface="Calibri" panose="020F0502020204030204" pitchFamily="34" charset="0"/>
              </a:rPr>
              <a:t>Category 1: RESPONDING TO THE </a:t>
            </a:r>
            <a:br>
              <a:rPr lang="en-US" sz="5400" b="1" dirty="0">
                <a:latin typeface="Calibri" panose="020F0502020204030204" pitchFamily="34" charset="0"/>
                <a:cs typeface="Calibri" panose="020F0502020204030204" pitchFamily="34" charset="0"/>
              </a:rPr>
            </a:br>
            <a:r>
              <a:rPr lang="en-US" sz="5400" b="1" dirty="0">
                <a:latin typeface="Calibri" panose="020F0502020204030204" pitchFamily="34" charset="0"/>
                <a:cs typeface="Calibri" panose="020F0502020204030204" pitchFamily="34" charset="0"/>
              </a:rPr>
              <a:t>COVID-19 PANDEMIC </a:t>
            </a:r>
            <a:endParaRPr lang="en-US" sz="5400" dirty="0"/>
          </a:p>
        </p:txBody>
      </p:sp>
      <p:sp>
        <p:nvSpPr>
          <p:cNvPr id="3" name="Subtitle 2">
            <a:extLst>
              <a:ext uri="{FF2B5EF4-FFF2-40B4-BE49-F238E27FC236}">
                <a16:creationId xmlns:a16="http://schemas.microsoft.com/office/drawing/2014/main" id="{F1A13B9C-9BDE-B943-9D29-9D51E606E8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3220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A95E-F312-2844-8378-E6927D739FDF}"/>
              </a:ext>
            </a:extLst>
          </p:cNvPr>
          <p:cNvSpPr>
            <a:spLocks noGrp="1"/>
          </p:cNvSpPr>
          <p:nvPr>
            <p:ph type="title"/>
          </p:nvPr>
        </p:nvSpPr>
        <p:spPr/>
        <p:txBody>
          <a:bodyPr anchor="ctr"/>
          <a:lstStyle/>
          <a:p>
            <a:pPr algn="ctr"/>
            <a:r>
              <a:rPr lang="en-US" b="1" dirty="0">
                <a:latin typeface="Calibri" panose="020F0502020204030204" pitchFamily="34" charset="0"/>
                <a:cs typeface="Calibri" panose="020F0502020204030204" pitchFamily="34" charset="0"/>
              </a:rPr>
              <a:t>Category 1: RESPONDING TO THE COVID-19 PANDEMIC </a:t>
            </a:r>
          </a:p>
        </p:txBody>
      </p:sp>
      <p:sp>
        <p:nvSpPr>
          <p:cNvPr id="3" name="Content Placeholder 2">
            <a:extLst>
              <a:ext uri="{FF2B5EF4-FFF2-40B4-BE49-F238E27FC236}">
                <a16:creationId xmlns:a16="http://schemas.microsoft.com/office/drawing/2014/main" id="{BFE07639-6307-8849-BB2E-AD766B7C3B7C}"/>
              </a:ext>
            </a:extLst>
          </p:cNvPr>
          <p:cNvSpPr>
            <a:spLocks noGrp="1"/>
          </p:cNvSpPr>
          <p:nvPr>
            <p:ph idx="1"/>
          </p:nvPr>
        </p:nvSpPr>
        <p:spPr/>
        <p:txBody>
          <a:bodyPr anchor="t"/>
          <a:lstStyle/>
          <a:p>
            <a:pPr marL="324000" lvl="1" indent="0">
              <a:buNone/>
            </a:pPr>
            <a:r>
              <a:rPr lang="en-US" sz="2400" b="1" dirty="0">
                <a:solidFill>
                  <a:schemeClr val="tx1"/>
                </a:solidFill>
                <a:latin typeface="Calibri" panose="020F0502020204030204" pitchFamily="34" charset="0"/>
                <a:cs typeface="Calibri" panose="020F0502020204030204" pitchFamily="34" charset="0"/>
              </a:rPr>
              <a:t>PERMISSIBLE USES: </a:t>
            </a:r>
          </a:p>
          <a:p>
            <a:pPr lvl="1"/>
            <a:r>
              <a:rPr lang="en-US" sz="2000" b="1" dirty="0">
                <a:solidFill>
                  <a:schemeClr val="tx1"/>
                </a:solidFill>
                <a:latin typeface="Calibri" panose="020F0502020204030204" pitchFamily="34" charset="0"/>
                <a:cs typeface="Calibri" panose="020F0502020204030204" pitchFamily="34" charset="0"/>
              </a:rPr>
              <a:t>COVID-19 Mitigation and Prevention </a:t>
            </a:r>
          </a:p>
          <a:p>
            <a:pPr lvl="1"/>
            <a:r>
              <a:rPr lang="en-US" sz="2000" b="1" dirty="0">
                <a:solidFill>
                  <a:schemeClr val="tx1"/>
                </a:solidFill>
                <a:latin typeface="Calibri" panose="020F0502020204030204" pitchFamily="34" charset="0"/>
                <a:cs typeface="Calibri" panose="020F0502020204030204" pitchFamily="34" charset="0"/>
              </a:rPr>
              <a:t>Medical Expenses </a:t>
            </a:r>
          </a:p>
          <a:p>
            <a:pPr lvl="1"/>
            <a:r>
              <a:rPr lang="en-US" sz="2000" b="1" dirty="0">
                <a:solidFill>
                  <a:schemeClr val="tx1"/>
                </a:solidFill>
                <a:latin typeface="Calibri" panose="020F0502020204030204" pitchFamily="34" charset="0"/>
                <a:cs typeface="Calibri" panose="020F0502020204030204" pitchFamily="34" charset="0"/>
              </a:rPr>
              <a:t>Behavioral Health Care</a:t>
            </a:r>
          </a:p>
          <a:p>
            <a:pPr lvl="1"/>
            <a:r>
              <a:rPr lang="en-US" sz="2000" b="1" dirty="0">
                <a:solidFill>
                  <a:schemeClr val="tx1"/>
                </a:solidFill>
                <a:latin typeface="Calibri" panose="020F0502020204030204" pitchFamily="34" charset="0"/>
                <a:cs typeface="Calibri" panose="020F0502020204030204" pitchFamily="34" charset="0"/>
              </a:rPr>
              <a:t>Public Health and Safety Staff</a:t>
            </a:r>
          </a:p>
          <a:p>
            <a:pPr lvl="1"/>
            <a:r>
              <a:rPr lang="en-US" sz="2000" b="1" dirty="0">
                <a:solidFill>
                  <a:schemeClr val="tx1"/>
                </a:solidFill>
                <a:latin typeface="Calibri" panose="020F0502020204030204" pitchFamily="34" charset="0"/>
                <a:cs typeface="Calibri" panose="020F0502020204030204" pitchFamily="34" charset="0"/>
              </a:rPr>
              <a:t>Expenses to Improve the Design and Execution of Health and Public Health Programs </a:t>
            </a:r>
          </a:p>
        </p:txBody>
      </p:sp>
    </p:spTree>
    <p:extLst>
      <p:ext uri="{BB962C8B-B14F-4D97-AF65-F5344CB8AC3E}">
        <p14:creationId xmlns:p14="http://schemas.microsoft.com/office/powerpoint/2010/main" val="339884174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3212</TotalTime>
  <Words>3868</Words>
  <Application>Microsoft Office PowerPoint</Application>
  <PresentationFormat>Widescreen</PresentationFormat>
  <Paragraphs>287</Paragraphs>
  <Slides>36</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Courier New</vt:lpstr>
      <vt:lpstr>Gill Sans MT</vt:lpstr>
      <vt:lpstr>Wingdings</vt:lpstr>
      <vt:lpstr>Wingdings 2</vt:lpstr>
      <vt:lpstr>Dividend</vt:lpstr>
      <vt:lpstr>AMERICAN RESCUE PLAN ACT  </vt:lpstr>
      <vt:lpstr> American rescue plan CODIFIED: 43 USC 603 </vt:lpstr>
      <vt:lpstr>American rescue plan CODIFIED: 43 USC 603</vt:lpstr>
      <vt:lpstr>ELIGIBLE USES 4 Primary categories </vt:lpstr>
      <vt:lpstr>OBJECTIVES PURSUANT TO TREASURY DEPARTMENT’S  INTERIM FINAL RULE</vt:lpstr>
      <vt:lpstr>American Rescue Plan and Cares Act </vt:lpstr>
      <vt:lpstr>American rescue plan: Timeline  </vt:lpstr>
      <vt:lpstr>Category 1: RESPONDING TO THE  COVID-19 PANDEMIC </vt:lpstr>
      <vt:lpstr>Category 1: RESPONDING TO THE COVID-19 PANDEMIC </vt:lpstr>
      <vt:lpstr>Category 1: RESPONDING TO NEGATIVE ECONOMIC IMPACTS</vt:lpstr>
      <vt:lpstr>Category 1: RESPONDING TO NEGATIVE ECONOMIC IMPACTS</vt:lpstr>
      <vt:lpstr>category 1: RESPONDING TO THE COVID-19 PANDEMIC </vt:lpstr>
      <vt:lpstr>Category 1: RESPONDING TO NEGATIVE ECONOMIC IMPACTS</vt:lpstr>
      <vt:lpstr>PowerPoint Presentation</vt:lpstr>
      <vt:lpstr> CATEGORY 3:  REVENUE LOSS </vt:lpstr>
      <vt:lpstr>CATEGORY 3: REVENUE LOSS</vt:lpstr>
      <vt:lpstr>CATEGORY 3: REVENUE LOSS</vt:lpstr>
      <vt:lpstr>CATEGORY 3: REVENUE LOSS</vt:lpstr>
      <vt:lpstr>CATEGORY 3: REVENUE LOSS</vt:lpstr>
      <vt:lpstr>CATEGORY 3: REVENUE LOSS</vt:lpstr>
      <vt:lpstr>CATEGORY 2:  PREMIUM PAY</vt:lpstr>
      <vt:lpstr>CATEGORY 2: PREMIUM PAY</vt:lpstr>
      <vt:lpstr>CATEGORY 2: PREMIUM PAY</vt:lpstr>
      <vt:lpstr>CATEGORY 2: PREMIUM PAY</vt:lpstr>
      <vt:lpstr>CATEGORY 2: PREMIUM PAY</vt:lpstr>
      <vt:lpstr>CATEGORY 4: Water, Sewer, and Broadband Infrastructure</vt:lpstr>
      <vt:lpstr>CATEGORY 4: Infrastructure </vt:lpstr>
      <vt:lpstr>CATEGORY 4: Water, Sewer, and Broadband Infrastructure</vt:lpstr>
      <vt:lpstr>CATEGORY 4: Water, Sewer, and Broadband Infrastructure </vt:lpstr>
      <vt:lpstr>CATEGORY 4: Water, Sewer, and Broadband Infrastructure</vt:lpstr>
      <vt:lpstr>CATEGORY 4: Water, Sewer, and Broadband Infrastructure </vt:lpstr>
      <vt:lpstr>CATEGORY 4: Water, Sewer, and Broadband Infrastructure</vt:lpstr>
      <vt:lpstr>CATEGORY 4: Water, Sewer, and Broadband Infrastructure</vt:lpstr>
      <vt:lpstr>CATEGORY 4: Water, Sewer, and Broadband Infrastructure</vt:lpstr>
      <vt:lpstr>Other eligible uses: Public Safety Working to reduce and respond to increased violence during the covid-19 public health emergency </vt:lpstr>
      <vt:lpstr>Ineligible uses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RESCUE PLAN ACT  NON-ENTITLEMENT UNITS OF GOVERNMENT</dc:title>
  <dc:creator>Tonya Rogers</dc:creator>
  <cp:lastModifiedBy>Marisa Myers</cp:lastModifiedBy>
  <cp:revision>78</cp:revision>
  <cp:lastPrinted>2021-07-27T17:20:25Z</cp:lastPrinted>
  <dcterms:created xsi:type="dcterms:W3CDTF">2021-07-22T18:36:49Z</dcterms:created>
  <dcterms:modified xsi:type="dcterms:W3CDTF">2021-07-28T16:55:47Z</dcterms:modified>
</cp:coreProperties>
</file>