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sldIdLst>
    <p:sldId id="256" r:id="rId5"/>
    <p:sldId id="257" r:id="rId6"/>
    <p:sldId id="264" r:id="rId7"/>
    <p:sldId id="263" r:id="rId8"/>
    <p:sldId id="269" r:id="rId9"/>
    <p:sldId id="271" r:id="rId10"/>
    <p:sldId id="272" r:id="rId11"/>
    <p:sldId id="273" r:id="rId12"/>
    <p:sldId id="319" r:id="rId13"/>
    <p:sldId id="274" r:id="rId14"/>
    <p:sldId id="318" r:id="rId15"/>
    <p:sldId id="317" r:id="rId16"/>
    <p:sldId id="275" r:id="rId17"/>
    <p:sldId id="321" r:id="rId18"/>
    <p:sldId id="320" r:id="rId19"/>
    <p:sldId id="323" r:id="rId20"/>
    <p:sldId id="322" r:id="rId21"/>
    <p:sldId id="276" r:id="rId22"/>
    <p:sldId id="328" r:id="rId23"/>
    <p:sldId id="327" r:id="rId24"/>
    <p:sldId id="326" r:id="rId25"/>
    <p:sldId id="325" r:id="rId26"/>
    <p:sldId id="324"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329" r:id="rId41"/>
    <p:sldId id="330" r:id="rId42"/>
    <p:sldId id="331" r:id="rId43"/>
    <p:sldId id="332" r:id="rId44"/>
    <p:sldId id="333" r:id="rId45"/>
    <p:sldId id="334" r:id="rId46"/>
    <p:sldId id="335" r:id="rId47"/>
    <p:sldId id="336" r:id="rId48"/>
    <p:sldId id="337" r:id="rId49"/>
    <p:sldId id="338" r:id="rId50"/>
    <p:sldId id="339" r:id="rId51"/>
    <p:sldId id="291" r:id="rId52"/>
    <p:sldId id="260" r:id="rId53"/>
    <p:sldId id="259" r:id="rId54"/>
  </p:sldIdLst>
  <p:sldSz cx="9144000" cy="6858000" type="screen4x3"/>
  <p:notesSz cx="6858000" cy="9144000"/>
  <p:defaultTextStyle>
    <a:defPPr>
      <a:defRPr lang="en-US"/>
    </a:defPPr>
    <a:lvl1pPr marL="0" algn="l" defTabSz="914144" rtl="0" eaLnBrk="1" latinLnBrk="0" hangingPunct="1">
      <a:defRPr sz="1799" kern="1200">
        <a:solidFill>
          <a:schemeClr val="tx1"/>
        </a:solidFill>
        <a:latin typeface="+mn-lt"/>
        <a:ea typeface="+mn-ea"/>
        <a:cs typeface="+mn-cs"/>
      </a:defRPr>
    </a:lvl1pPr>
    <a:lvl2pPr marL="457072" algn="l" defTabSz="914144" rtl="0" eaLnBrk="1" latinLnBrk="0" hangingPunct="1">
      <a:defRPr sz="1799" kern="1200">
        <a:solidFill>
          <a:schemeClr val="tx1"/>
        </a:solidFill>
        <a:latin typeface="+mn-lt"/>
        <a:ea typeface="+mn-ea"/>
        <a:cs typeface="+mn-cs"/>
      </a:defRPr>
    </a:lvl2pPr>
    <a:lvl3pPr marL="914144" algn="l" defTabSz="914144" rtl="0" eaLnBrk="1" latinLnBrk="0" hangingPunct="1">
      <a:defRPr sz="1799" kern="1200">
        <a:solidFill>
          <a:schemeClr val="tx1"/>
        </a:solidFill>
        <a:latin typeface="+mn-lt"/>
        <a:ea typeface="+mn-ea"/>
        <a:cs typeface="+mn-cs"/>
      </a:defRPr>
    </a:lvl3pPr>
    <a:lvl4pPr marL="1371216" algn="l" defTabSz="914144" rtl="0" eaLnBrk="1" latinLnBrk="0" hangingPunct="1">
      <a:defRPr sz="1799" kern="1200">
        <a:solidFill>
          <a:schemeClr val="tx1"/>
        </a:solidFill>
        <a:latin typeface="+mn-lt"/>
        <a:ea typeface="+mn-ea"/>
        <a:cs typeface="+mn-cs"/>
      </a:defRPr>
    </a:lvl4pPr>
    <a:lvl5pPr marL="1828288" algn="l" defTabSz="914144" rtl="0" eaLnBrk="1" latinLnBrk="0" hangingPunct="1">
      <a:defRPr sz="1799" kern="1200">
        <a:solidFill>
          <a:schemeClr val="tx1"/>
        </a:solidFill>
        <a:latin typeface="+mn-lt"/>
        <a:ea typeface="+mn-ea"/>
        <a:cs typeface="+mn-cs"/>
      </a:defRPr>
    </a:lvl5pPr>
    <a:lvl6pPr marL="2285360" algn="l" defTabSz="914144" rtl="0" eaLnBrk="1" latinLnBrk="0" hangingPunct="1">
      <a:defRPr sz="1799" kern="1200">
        <a:solidFill>
          <a:schemeClr val="tx1"/>
        </a:solidFill>
        <a:latin typeface="+mn-lt"/>
        <a:ea typeface="+mn-ea"/>
        <a:cs typeface="+mn-cs"/>
      </a:defRPr>
    </a:lvl6pPr>
    <a:lvl7pPr marL="2742432" algn="l" defTabSz="914144" rtl="0" eaLnBrk="1" latinLnBrk="0" hangingPunct="1">
      <a:defRPr sz="1799" kern="1200">
        <a:solidFill>
          <a:schemeClr val="tx1"/>
        </a:solidFill>
        <a:latin typeface="+mn-lt"/>
        <a:ea typeface="+mn-ea"/>
        <a:cs typeface="+mn-cs"/>
      </a:defRPr>
    </a:lvl7pPr>
    <a:lvl8pPr marL="3199504" algn="l" defTabSz="914144" rtl="0" eaLnBrk="1" latinLnBrk="0" hangingPunct="1">
      <a:defRPr sz="1799" kern="1200">
        <a:solidFill>
          <a:schemeClr val="tx1"/>
        </a:solidFill>
        <a:latin typeface="+mn-lt"/>
        <a:ea typeface="+mn-ea"/>
        <a:cs typeface="+mn-cs"/>
      </a:defRPr>
    </a:lvl8pPr>
    <a:lvl9pPr marL="3656576" algn="l" defTabSz="91414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FA0"/>
    <a:srgbClr val="1F4423"/>
    <a:srgbClr val="546C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74267" autoAdjust="0"/>
  </p:normalViewPr>
  <p:slideViewPr>
    <p:cSldViewPr snapToGrid="0" snapToObjects="1">
      <p:cViewPr varScale="1">
        <p:scale>
          <a:sx n="77" d="100"/>
          <a:sy n="77" d="100"/>
        </p:scale>
        <p:origin x="2076" y="78"/>
      </p:cViewPr>
      <p:guideLst/>
    </p:cSldViewPr>
  </p:slideViewPr>
  <p:notesTextViewPr>
    <p:cViewPr>
      <p:scale>
        <a:sx n="1" d="1"/>
        <a:sy n="1" d="1"/>
      </p:scale>
      <p:origin x="0" y="0"/>
    </p:cViewPr>
  </p:notesTextViewPr>
  <p:notesViewPr>
    <p:cSldViewPr snapToGrid="0" snapToObjects="1">
      <p:cViewPr>
        <p:scale>
          <a:sx n="150" d="100"/>
          <a:sy n="150" d="100"/>
        </p:scale>
        <p:origin x="2395" y="-1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CBC4D-622F-425F-A9EB-A565136BEBB1}"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CF4190E4-995B-4A38-AA99-E9B2803B3281}">
      <dgm:prSet phldrT="[Text]"/>
      <dgm:spPr/>
      <dgm:t>
        <a:bodyPr/>
        <a:lstStyle/>
        <a:p>
          <a:r>
            <a:rPr lang="en-US" dirty="0"/>
            <a:t>The auditor’s portion is filled out on the Federal Audit Clearing house at the end of the audit by your managers.</a:t>
          </a:r>
        </a:p>
      </dgm:t>
    </dgm:pt>
    <dgm:pt modelId="{9AED59C3-5BD2-407B-BE1F-392BAEEE6C99}" type="parTrans" cxnId="{016D8BC1-51B4-4F5D-B2CB-E33BD98A2E6E}">
      <dgm:prSet/>
      <dgm:spPr/>
      <dgm:t>
        <a:bodyPr/>
        <a:lstStyle/>
        <a:p>
          <a:endParaRPr lang="en-US"/>
        </a:p>
      </dgm:t>
    </dgm:pt>
    <dgm:pt modelId="{37C025CA-47B4-46B2-9E86-2A532C8D573A}" type="sibTrans" cxnId="{016D8BC1-51B4-4F5D-B2CB-E33BD98A2E6E}">
      <dgm:prSet/>
      <dgm:spPr/>
      <dgm:t>
        <a:bodyPr/>
        <a:lstStyle/>
        <a:p>
          <a:endParaRPr lang="en-US"/>
        </a:p>
      </dgm:t>
    </dgm:pt>
    <dgm:pt modelId="{D13B7D80-E7E6-4786-A126-D6A97114B745}">
      <dgm:prSet/>
      <dgm:spPr/>
      <dgm:t>
        <a:bodyPr/>
        <a:lstStyle/>
        <a:p>
          <a:pPr rtl="0"/>
          <a:r>
            <a:rPr lang="en-US" dirty="0"/>
            <a:t>Data Collection form should agree to the Schedule of Expenditures of Federal Awards. </a:t>
          </a:r>
        </a:p>
      </dgm:t>
    </dgm:pt>
    <dgm:pt modelId="{450F5B1F-A0A8-4FD3-A939-5A2D4CA71C4E}" type="parTrans" cxnId="{365CE1AA-B626-4B43-B5F9-B2FE5F66F7A1}">
      <dgm:prSet/>
      <dgm:spPr/>
      <dgm:t>
        <a:bodyPr/>
        <a:lstStyle/>
        <a:p>
          <a:endParaRPr lang="en-US"/>
        </a:p>
      </dgm:t>
    </dgm:pt>
    <dgm:pt modelId="{F9B2D36A-807A-467B-B5D2-154D1A8DE962}" type="sibTrans" cxnId="{365CE1AA-B626-4B43-B5F9-B2FE5F66F7A1}">
      <dgm:prSet/>
      <dgm:spPr/>
      <dgm:t>
        <a:bodyPr/>
        <a:lstStyle/>
        <a:p>
          <a:endParaRPr lang="en-US"/>
        </a:p>
      </dgm:t>
    </dgm:pt>
    <dgm:pt modelId="{371C46B5-7DFE-41BC-B8CD-41CA1D8A5543}" type="pres">
      <dgm:prSet presAssocID="{CEECBC4D-622F-425F-A9EB-A565136BEBB1}" presName="diagram" presStyleCnt="0">
        <dgm:presLayoutVars>
          <dgm:dir/>
          <dgm:resizeHandles val="exact"/>
        </dgm:presLayoutVars>
      </dgm:prSet>
      <dgm:spPr/>
    </dgm:pt>
    <dgm:pt modelId="{0B411BC9-7799-454F-A948-9FA9BD9382F8}" type="pres">
      <dgm:prSet presAssocID="{CF4190E4-995B-4A38-AA99-E9B2803B3281}" presName="node" presStyleLbl="node1" presStyleIdx="0" presStyleCnt="2">
        <dgm:presLayoutVars>
          <dgm:bulletEnabled val="1"/>
        </dgm:presLayoutVars>
      </dgm:prSet>
      <dgm:spPr/>
    </dgm:pt>
    <dgm:pt modelId="{2C05D69C-6173-4785-873F-0A4235945191}" type="pres">
      <dgm:prSet presAssocID="{37C025CA-47B4-46B2-9E86-2A532C8D573A}" presName="sibTrans" presStyleCnt="0"/>
      <dgm:spPr/>
    </dgm:pt>
    <dgm:pt modelId="{267C0803-FC5D-4D9F-9373-A89173C1F012}" type="pres">
      <dgm:prSet presAssocID="{D13B7D80-E7E6-4786-A126-D6A97114B745}" presName="node" presStyleLbl="node1" presStyleIdx="1" presStyleCnt="2">
        <dgm:presLayoutVars>
          <dgm:bulletEnabled val="1"/>
        </dgm:presLayoutVars>
      </dgm:prSet>
      <dgm:spPr/>
    </dgm:pt>
  </dgm:ptLst>
  <dgm:cxnLst>
    <dgm:cxn modelId="{B382CE18-BF88-46AD-8D84-75D704F9F327}" type="presOf" srcId="{D13B7D80-E7E6-4786-A126-D6A97114B745}" destId="{267C0803-FC5D-4D9F-9373-A89173C1F012}" srcOrd="0" destOrd="0" presId="urn:microsoft.com/office/officeart/2005/8/layout/default"/>
    <dgm:cxn modelId="{436CD570-D230-4663-852B-AB9FEBFDACE5}" type="presOf" srcId="{CF4190E4-995B-4A38-AA99-E9B2803B3281}" destId="{0B411BC9-7799-454F-A948-9FA9BD9382F8}" srcOrd="0" destOrd="0" presId="urn:microsoft.com/office/officeart/2005/8/layout/default"/>
    <dgm:cxn modelId="{365CE1AA-B626-4B43-B5F9-B2FE5F66F7A1}" srcId="{CEECBC4D-622F-425F-A9EB-A565136BEBB1}" destId="{D13B7D80-E7E6-4786-A126-D6A97114B745}" srcOrd="1" destOrd="0" parTransId="{450F5B1F-A0A8-4FD3-A939-5A2D4CA71C4E}" sibTransId="{F9B2D36A-807A-467B-B5D2-154D1A8DE962}"/>
    <dgm:cxn modelId="{016D8BC1-51B4-4F5D-B2CB-E33BD98A2E6E}" srcId="{CEECBC4D-622F-425F-A9EB-A565136BEBB1}" destId="{CF4190E4-995B-4A38-AA99-E9B2803B3281}" srcOrd="0" destOrd="0" parTransId="{9AED59C3-5BD2-407B-BE1F-392BAEEE6C99}" sibTransId="{37C025CA-47B4-46B2-9E86-2A532C8D573A}"/>
    <dgm:cxn modelId="{DBFEACF7-FD05-4E78-82A8-28C4361C0548}" type="presOf" srcId="{CEECBC4D-622F-425F-A9EB-A565136BEBB1}" destId="{371C46B5-7DFE-41BC-B8CD-41CA1D8A5543}" srcOrd="0" destOrd="0" presId="urn:microsoft.com/office/officeart/2005/8/layout/default"/>
    <dgm:cxn modelId="{897CB02C-8F5E-4100-8066-77BF7CCCB13C}" type="presParOf" srcId="{371C46B5-7DFE-41BC-B8CD-41CA1D8A5543}" destId="{0B411BC9-7799-454F-A948-9FA9BD9382F8}" srcOrd="0" destOrd="0" presId="urn:microsoft.com/office/officeart/2005/8/layout/default"/>
    <dgm:cxn modelId="{F6E0D237-35CD-4074-BEE2-13EF27098337}" type="presParOf" srcId="{371C46B5-7DFE-41BC-B8CD-41CA1D8A5543}" destId="{2C05D69C-6173-4785-873F-0A4235945191}" srcOrd="1" destOrd="0" presId="urn:microsoft.com/office/officeart/2005/8/layout/default"/>
    <dgm:cxn modelId="{A7578655-0C96-4866-9D33-ED156AE12493}" type="presParOf" srcId="{371C46B5-7DFE-41BC-B8CD-41CA1D8A5543}" destId="{267C0803-FC5D-4D9F-9373-A89173C1F012}"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11BC9-7799-454F-A948-9FA9BD9382F8}">
      <dsp:nvSpPr>
        <dsp:cNvPr id="0" name=""/>
        <dsp:cNvSpPr/>
      </dsp:nvSpPr>
      <dsp:spPr>
        <a:xfrm>
          <a:off x="1485304" y="496"/>
          <a:ext cx="3125390" cy="18752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The auditor’s portion is filled out on the Federal Audit Clearing house at the end of the audit by your managers.</a:t>
          </a:r>
        </a:p>
      </dsp:txBody>
      <dsp:txXfrm>
        <a:off x="1485304" y="496"/>
        <a:ext cx="3125390" cy="1875234"/>
      </dsp:txXfrm>
    </dsp:sp>
    <dsp:sp modelId="{267C0803-FC5D-4D9F-9373-A89173C1F012}">
      <dsp:nvSpPr>
        <dsp:cNvPr id="0" name=""/>
        <dsp:cNvSpPr/>
      </dsp:nvSpPr>
      <dsp:spPr>
        <a:xfrm>
          <a:off x="1485304" y="2188269"/>
          <a:ext cx="3125390" cy="1875234"/>
        </a:xfrm>
        <a:prstGeom prst="rect">
          <a:avLst/>
        </a:prstGeom>
        <a:solidFill>
          <a:schemeClr val="accent3">
            <a:hueOff val="-1573633"/>
            <a:satOff val="32698"/>
            <a:lumOff val="-3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Data Collection form should agree to the Schedule of Expenditures of Federal Awards. </a:t>
          </a:r>
        </a:p>
      </dsp:txBody>
      <dsp:txXfrm>
        <a:off x="1485304" y="2188269"/>
        <a:ext cx="3125390" cy="18752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F07B9-0DC9-4166-BD1D-B7B6B518A9C8}" type="datetimeFigureOut">
              <a:rPr lang="en-US" smtClean="0"/>
              <a:t>10/6/2021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646A4-A649-465C-BD63-4DC362CFBD92}" type="slidenum">
              <a:rPr lang="en-US" smtClean="0"/>
              <a:t>‹#›</a:t>
            </a:fld>
            <a:endParaRPr lang="en-US" dirty="0"/>
          </a:p>
        </p:txBody>
      </p:sp>
    </p:spTree>
    <p:extLst>
      <p:ext uri="{BB962C8B-B14F-4D97-AF65-F5344CB8AC3E}">
        <p14:creationId xmlns:p14="http://schemas.microsoft.com/office/powerpoint/2010/main" val="241707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funding provided for the most historical amount of Federal funding ever issued.  Some funding is new and others are increased funding sources within existing programs.  It can be overwhelming for clients that have not administered Federal programs before or even had a single audit. </a:t>
            </a:r>
          </a:p>
        </p:txBody>
      </p:sp>
      <p:sp>
        <p:nvSpPr>
          <p:cNvPr id="4" name="Slide Number Placeholder 3"/>
          <p:cNvSpPr>
            <a:spLocks noGrp="1"/>
          </p:cNvSpPr>
          <p:nvPr>
            <p:ph type="sldNum" sz="quarter" idx="10"/>
          </p:nvPr>
        </p:nvSpPr>
        <p:spPr/>
        <p:txBody>
          <a:bodyPr/>
          <a:lstStyle/>
          <a:p>
            <a:fld id="{AE3646A4-A649-465C-BD63-4DC362CFBD92}" type="slidenum">
              <a:rPr lang="en-US" smtClean="0"/>
              <a:t>3</a:t>
            </a:fld>
            <a:endParaRPr lang="en-US" dirty="0"/>
          </a:p>
        </p:txBody>
      </p:sp>
    </p:spTree>
    <p:extLst>
      <p:ext uri="{BB962C8B-B14F-4D97-AF65-F5344CB8AC3E}">
        <p14:creationId xmlns:p14="http://schemas.microsoft.com/office/powerpoint/2010/main" val="3003210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The IFR does not prohibit CSFRF/CLFRF recipients from funding OPEB. Recipients of either the CSFRF/CLFRF may use funds for eligible uses, and a recipient seeking to use CSFRF/CLFRF funds for OPEB contributions would need to justify those contributions under one of the four eligible use 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Rainy Day Funds / reserves - CFRF is intended to provide immediate stabilization for households and businesses.  Similarly, funds made available for provision of governmental services (to the extent of reduction in revenue) are intended to support direct provision of services to citizens.</a:t>
            </a:r>
          </a:p>
          <a:p>
            <a:endParaRPr lang="en-US" dirty="0"/>
          </a:p>
          <a:p>
            <a:r>
              <a:rPr lang="en-US" dirty="0"/>
              <a:t>Interest</a:t>
            </a:r>
            <a:r>
              <a:rPr lang="en-US" baseline="0" dirty="0"/>
              <a:t> / principle: because these uses do not constitute direct provision of services to citizens.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States</a:t>
            </a:r>
            <a:r>
              <a:rPr lang="en-US" sz="1200" dirty="0">
                <a:latin typeface="Century Gothic" panose="020B0502020202020204" pitchFamily="34" charset="0"/>
              </a:rPr>
              <a:t> also cannot “directly or indirectly offset a reduction in the next tax revenue…resulting from a change in law, regulation, or administrative interpretation during the covered period”</a:t>
            </a:r>
          </a:p>
          <a:p>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22</a:t>
            </a:fld>
            <a:endParaRPr lang="en-US" dirty="0"/>
          </a:p>
        </p:txBody>
      </p:sp>
    </p:spTree>
    <p:extLst>
      <p:ext uri="{BB962C8B-B14F-4D97-AF65-F5344CB8AC3E}">
        <p14:creationId xmlns:p14="http://schemas.microsoft.com/office/powerpoint/2010/main" val="3618978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applicable:</a:t>
            </a:r>
          </a:p>
          <a:p>
            <a:endParaRPr lang="en-US" dirty="0"/>
          </a:p>
          <a:p>
            <a:r>
              <a:rPr lang="en-US" dirty="0"/>
              <a:t>Cash Management</a:t>
            </a:r>
          </a:p>
          <a:p>
            <a:r>
              <a:rPr lang="en-US" dirty="0"/>
              <a:t>No matching, level of effort or earmarking</a:t>
            </a:r>
          </a:p>
          <a:p>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24</a:t>
            </a:fld>
            <a:endParaRPr lang="en-US" dirty="0"/>
          </a:p>
        </p:txBody>
      </p:sp>
    </p:spTree>
    <p:extLst>
      <p:ext uri="{BB962C8B-B14F-4D97-AF65-F5344CB8AC3E}">
        <p14:creationId xmlns:p14="http://schemas.microsoft.com/office/powerpoint/2010/main" val="3776411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EBT</a:t>
            </a:r>
            <a:r>
              <a:rPr lang="en-US" dirty="0"/>
              <a:t> – 10.542 as opposed</a:t>
            </a:r>
            <a:r>
              <a:rPr lang="en-US" baseline="0" dirty="0"/>
              <a:t> to 10.551 (SNAP)</a:t>
            </a:r>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28</a:t>
            </a:fld>
            <a:endParaRPr lang="en-US" dirty="0"/>
          </a:p>
        </p:txBody>
      </p:sp>
    </p:spTree>
    <p:extLst>
      <p:ext uri="{BB962C8B-B14F-4D97-AF65-F5344CB8AC3E}">
        <p14:creationId xmlns:p14="http://schemas.microsoft.com/office/powerpoint/2010/main" val="2360961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and Infrastructure</a:t>
            </a:r>
          </a:p>
          <a:p>
            <a:pPr marL="171450" indent="-171450">
              <a:buFont typeface="Arial" panose="020B0604020202020204" pitchFamily="34" charset="0"/>
              <a:buChar char="•"/>
            </a:pPr>
            <a:r>
              <a:rPr lang="en-US" dirty="0"/>
              <a:t>$50B to FEMA’s Disaster Relief Fund (reimbursement for activities including vaccination efforts, deployment of the National Guard, providing personal protective equipment for critical public sector employees, and disinfecting activities in public facilities such as schools and courthouses)</a:t>
            </a:r>
          </a:p>
          <a:p>
            <a:pPr marL="171450" indent="-171450">
              <a:buFont typeface="Arial" panose="020B0604020202020204" pitchFamily="34" charset="0"/>
              <a:buChar char="•"/>
            </a:pPr>
            <a:r>
              <a:rPr lang="en-US" dirty="0"/>
              <a:t>Economic Development Administration: $3B to provide economic adjustment assistance to help prevent, prepare for, and respond to economic injury caused by the COVID-19 pandemic</a:t>
            </a:r>
          </a:p>
          <a:p>
            <a:pPr marL="171450" indent="-171450">
              <a:buFont typeface="Arial" panose="020B0604020202020204" pitchFamily="34" charset="0"/>
              <a:buChar char="•"/>
            </a:pPr>
            <a:r>
              <a:rPr lang="en-US" dirty="0"/>
              <a:t>Transit: $30B to help assist with operating costs, including payroll and personal protective equipment</a:t>
            </a:r>
          </a:p>
          <a:p>
            <a:pPr marL="171450" indent="-171450">
              <a:buFont typeface="Arial" panose="020B0604020202020204" pitchFamily="34" charset="0"/>
              <a:buChar char="•"/>
            </a:pPr>
            <a:r>
              <a:rPr lang="en-US" dirty="0"/>
              <a:t>Airports: $8B, including $800M for airport concessionaires</a:t>
            </a:r>
          </a:p>
          <a:p>
            <a:pPr marL="171450" indent="-171450">
              <a:buFont typeface="Arial" panose="020B0604020202020204" pitchFamily="34" charset="0"/>
              <a:buChar char="•"/>
            </a:pPr>
            <a:r>
              <a:rPr lang="en-US" dirty="0"/>
              <a:t>Aerospace manufacturing: $3B for a temporary payroll support program to retain or rehire workers</a:t>
            </a:r>
          </a:p>
          <a:p>
            <a:endParaRPr lang="en-US" dirty="0"/>
          </a:p>
          <a:p>
            <a:r>
              <a:rPr lang="en-US" dirty="0"/>
              <a:t>Low-income water and energy assistance</a:t>
            </a:r>
          </a:p>
          <a:p>
            <a:pPr marL="171450" indent="-171450">
              <a:buFont typeface="Arial" panose="020B0604020202020204" pitchFamily="34" charset="0"/>
              <a:buChar char="•"/>
            </a:pPr>
            <a:r>
              <a:rPr lang="en-US" dirty="0"/>
              <a:t>$4.5B to HHS for home energy assistance through the Low-Income Home Energy Assistance Program</a:t>
            </a:r>
          </a:p>
          <a:p>
            <a:pPr marL="171450" indent="-171450">
              <a:buFont typeface="Arial" panose="020B0604020202020204" pitchFamily="34" charset="0"/>
              <a:buChar char="•"/>
            </a:pPr>
            <a:r>
              <a:rPr lang="en-US" dirty="0"/>
              <a:t>$500M available to HHS to provide financial assistance to low income and other consumers adversely affected financially by COVID-19 to assist with payments for drinking water and wastewater expenses</a:t>
            </a:r>
          </a:p>
        </p:txBody>
      </p:sp>
      <p:sp>
        <p:nvSpPr>
          <p:cNvPr id="4" name="Slide Number Placeholder 3"/>
          <p:cNvSpPr>
            <a:spLocks noGrp="1"/>
          </p:cNvSpPr>
          <p:nvPr>
            <p:ph type="sldNum" sz="quarter" idx="10"/>
          </p:nvPr>
        </p:nvSpPr>
        <p:spPr/>
        <p:txBody>
          <a:bodyPr/>
          <a:lstStyle/>
          <a:p>
            <a:fld id="{AE3646A4-A649-465C-BD63-4DC362CFBD92}" type="slidenum">
              <a:rPr lang="en-US" smtClean="0"/>
              <a:t>29</a:t>
            </a:fld>
            <a:endParaRPr lang="en-US" dirty="0"/>
          </a:p>
        </p:txBody>
      </p:sp>
    </p:spTree>
    <p:extLst>
      <p:ext uri="{BB962C8B-B14F-4D97-AF65-F5344CB8AC3E}">
        <p14:creationId xmlns:p14="http://schemas.microsoft.com/office/powerpoint/2010/main" val="77967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OBM recommends you have two different contacts, the Authorized Representative that can commit the entity to the funds and the Contact who will be assisting with reporting and managing the funds. The Authorized Representative can docusign the agreement without having to have access to the portal. </a:t>
            </a:r>
          </a:p>
          <a:p>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33</a:t>
            </a:fld>
            <a:endParaRPr lang="en-US" dirty="0"/>
          </a:p>
        </p:txBody>
      </p:sp>
    </p:spTree>
    <p:extLst>
      <p:ext uri="{BB962C8B-B14F-4D97-AF65-F5344CB8AC3E}">
        <p14:creationId xmlns:p14="http://schemas.microsoft.com/office/powerpoint/2010/main" val="2657603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35</a:t>
            </a:fld>
            <a:endParaRPr lang="en-US" dirty="0"/>
          </a:p>
        </p:txBody>
      </p:sp>
    </p:spTree>
    <p:extLst>
      <p:ext uri="{BB962C8B-B14F-4D97-AF65-F5344CB8AC3E}">
        <p14:creationId xmlns:p14="http://schemas.microsoft.com/office/powerpoint/2010/main" val="2076852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There are lots of definitions out there in regards to the term “audit”. </a:t>
            </a:r>
          </a:p>
          <a:p>
            <a:pPr>
              <a:spcBef>
                <a:spcPct val="0"/>
              </a:spcBef>
            </a:pPr>
            <a:endParaRPr lang="en-US" altLang="en-US" dirty="0"/>
          </a:p>
          <a:p>
            <a:pPr>
              <a:spcBef>
                <a:spcPct val="0"/>
              </a:spcBef>
            </a:pPr>
            <a:r>
              <a:rPr lang="en-US" altLang="en-US" dirty="0"/>
              <a:t>Basically an Audit is an objective examination and evaluation of the financial statements of an entity to make sure that the records are a fair and accurate representation of the transactions they claim to represent. Audits of government entities in the state of Ohio not only look at the financial statement information but also evaluate internal controls and compliance with various laws. </a:t>
            </a:r>
          </a:p>
          <a:p>
            <a:pPr>
              <a:spcBef>
                <a:spcPct val="0"/>
              </a:spcBef>
            </a:pPr>
            <a:endParaRPr lang="en-US" altLang="en-US" dirty="0"/>
          </a:p>
          <a:p>
            <a:pPr>
              <a:spcBef>
                <a:spcPct val="0"/>
              </a:spcBef>
            </a:pPr>
            <a:r>
              <a:rPr lang="en-US" altLang="en-US" dirty="0"/>
              <a:t>The purpose of the audit is to lend credibility to the financial statements by expressing an independent opinion after gaining assurance over management's assertions as they relate to the financial statements.  </a:t>
            </a:r>
          </a:p>
          <a:p>
            <a:pPr>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37</a:t>
            </a:fld>
            <a:endParaRPr lang="en-US" dirty="0"/>
          </a:p>
        </p:txBody>
      </p:sp>
    </p:spTree>
    <p:extLst>
      <p:ext uri="{BB962C8B-B14F-4D97-AF65-F5344CB8AC3E}">
        <p14:creationId xmlns:p14="http://schemas.microsoft.com/office/powerpoint/2010/main" val="2883770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r>
              <a:rPr lang="en-US" altLang="en-US" dirty="0"/>
              <a:t>Ohio Revised Code Section 117.11(A) Except as otherwise provided, the auditor of state shall audit each public office at least once every two fiscal years. </a:t>
            </a:r>
          </a:p>
          <a:p>
            <a:pPr>
              <a:lnSpc>
                <a:spcPct val="80000"/>
              </a:lnSpc>
              <a:spcBef>
                <a:spcPct val="0"/>
              </a:spcBef>
            </a:pPr>
            <a:endParaRPr lang="en-US" altLang="en-US" dirty="0"/>
          </a:p>
          <a:p>
            <a:pPr>
              <a:lnSpc>
                <a:spcPct val="80000"/>
              </a:lnSpc>
              <a:spcBef>
                <a:spcPct val="0"/>
              </a:spcBef>
            </a:pPr>
            <a:r>
              <a:rPr lang="en-US" altLang="en-US" dirty="0"/>
              <a:t>This section also states that the auditor of state shall audit a public office each fiscal year if that public office is required to be audited on an annual basis pursuant to "The Single Audit Act of 1984." Meaning that the entity has expenditures at least $750,000 in federal monies during the fiscal year. </a:t>
            </a:r>
          </a:p>
          <a:p>
            <a:pPr>
              <a:lnSpc>
                <a:spcPct val="80000"/>
              </a:lnSpc>
              <a:spcBef>
                <a:spcPct val="0"/>
              </a:spcBef>
            </a:pPr>
            <a:endParaRPr lang="en-US" altLang="en-US" dirty="0"/>
          </a:p>
          <a:p>
            <a:pPr>
              <a:lnSpc>
                <a:spcPct val="80000"/>
              </a:lnSpc>
              <a:spcBef>
                <a:spcPct val="0"/>
              </a:spcBef>
            </a:pPr>
            <a:r>
              <a:rPr lang="en-US" altLang="en-US" dirty="0"/>
              <a:t>Finally, Ohio Revised Code Section 117.11(B) states that in addition to the annual or biennial audit, the auditor of state may conduct an audit of a public office at any time when so requested by the public office or upon the auditor of state's own initiative if the auditor of state has reasonable cause to believe that an additional audit is in the public interest. </a:t>
            </a:r>
          </a:p>
        </p:txBody>
      </p:sp>
      <p:sp>
        <p:nvSpPr>
          <p:cNvPr id="4" name="Slide Number Placeholder 3"/>
          <p:cNvSpPr>
            <a:spLocks noGrp="1"/>
          </p:cNvSpPr>
          <p:nvPr>
            <p:ph type="sldNum" sz="quarter" idx="10"/>
          </p:nvPr>
        </p:nvSpPr>
        <p:spPr/>
        <p:txBody>
          <a:bodyPr/>
          <a:lstStyle/>
          <a:p>
            <a:fld id="{AE3646A4-A649-465C-BD63-4DC362CFBD92}" type="slidenum">
              <a:rPr lang="en-US" smtClean="0"/>
              <a:t>38</a:t>
            </a:fld>
            <a:endParaRPr lang="en-US" dirty="0"/>
          </a:p>
        </p:txBody>
      </p:sp>
    </p:spTree>
    <p:extLst>
      <p:ext uri="{BB962C8B-B14F-4D97-AF65-F5344CB8AC3E}">
        <p14:creationId xmlns:p14="http://schemas.microsoft.com/office/powerpoint/2010/main" val="2442098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many of you know, there</a:t>
            </a:r>
            <a:r>
              <a:rPr lang="en-US" baseline="0" dirty="0"/>
              <a:t> are deadlines for filing you audit report. For Single Audits there is an additional deadline and OMB Memo 21-20 authorized an extension of that date for period on this slide. </a:t>
            </a:r>
            <a:endParaRPr lang="en-US" dirty="0"/>
          </a:p>
          <a:p>
            <a:endParaRPr lang="en-US" dirty="0"/>
          </a:p>
          <a:p>
            <a:r>
              <a:rPr lang="en-US" dirty="0"/>
              <a:t>As</a:t>
            </a:r>
            <a:r>
              <a:rPr lang="en-US" baseline="0" dirty="0"/>
              <a:t> of this date and time there is not extension beyond this.</a:t>
            </a:r>
          </a:p>
          <a:p>
            <a:endParaRPr lang="en-US" baseline="0" dirty="0"/>
          </a:p>
          <a:p>
            <a:r>
              <a:rPr lang="en-US" baseline="0" dirty="0"/>
              <a:t>We have received many questions on this—the funds do not have to be expended during the entity’s fiscal year and unlike prior extensions do not required the extension being dependent on receipt of </a:t>
            </a:r>
            <a:r>
              <a:rPr lang="en-US" baseline="0" dirty="0" err="1"/>
              <a:t>covid</a:t>
            </a:r>
            <a:r>
              <a:rPr lang="en-US" baseline="0" dirty="0"/>
              <a:t> funding.</a:t>
            </a:r>
          </a:p>
          <a:p>
            <a:endParaRPr lang="en-US" baseline="0" dirty="0"/>
          </a:p>
          <a:p>
            <a:r>
              <a:rPr lang="en-US" baseline="0" dirty="0"/>
              <a:t>PPE---these expenditures do not get included in determining single audit threshold or in the A/B calculation. This provision only applies to reporting on the </a:t>
            </a:r>
            <a:r>
              <a:rPr lang="en-US" baseline="0" dirty="0" err="1"/>
              <a:t>SEFA</a:t>
            </a:r>
            <a:r>
              <a:rPr lang="en-US" baseline="0" dirty="0"/>
              <a:t> and the appropriate accounting treatment for f/s purposes should be followed.</a:t>
            </a:r>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39</a:t>
            </a:fld>
            <a:endParaRPr lang="en-US" dirty="0"/>
          </a:p>
        </p:txBody>
      </p:sp>
    </p:spTree>
    <p:extLst>
      <p:ext uri="{BB962C8B-B14F-4D97-AF65-F5344CB8AC3E}">
        <p14:creationId xmlns:p14="http://schemas.microsoft.com/office/powerpoint/2010/main" val="2830641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40</a:t>
            </a:fld>
            <a:endParaRPr lang="en-US" dirty="0"/>
          </a:p>
        </p:txBody>
      </p:sp>
    </p:spTree>
    <p:extLst>
      <p:ext uri="{BB962C8B-B14F-4D97-AF65-F5344CB8AC3E}">
        <p14:creationId xmlns:p14="http://schemas.microsoft.com/office/powerpoint/2010/main" val="232072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a:t>These are a few examples of where things can go wrong when receiving federal awards.  Key is knowing the uniform guidance and grant specific requirements. To aid in your understanding, we are going to talk about some of the specific covid 19 funding and their requirements. </a:t>
            </a:r>
          </a:p>
          <a:p>
            <a:endParaRPr lang="en-US" sz="800" baseline="0" dirty="0"/>
          </a:p>
          <a:p>
            <a:r>
              <a:rPr lang="en-US" dirty="0"/>
              <a:t>Let’s start with ARP funding and then we will talk about when you need a single audit and what you will</a:t>
            </a:r>
            <a:r>
              <a:rPr lang="en-US" baseline="0" dirty="0"/>
              <a:t> need</a:t>
            </a:r>
            <a:r>
              <a:rPr lang="en-US" dirty="0"/>
              <a:t>. </a:t>
            </a:r>
          </a:p>
        </p:txBody>
      </p:sp>
      <p:sp>
        <p:nvSpPr>
          <p:cNvPr id="4" name="Slide Number Placeholder 3"/>
          <p:cNvSpPr>
            <a:spLocks noGrp="1"/>
          </p:cNvSpPr>
          <p:nvPr>
            <p:ph type="sldNum" sz="quarter" idx="10"/>
          </p:nvPr>
        </p:nvSpPr>
        <p:spPr/>
        <p:txBody>
          <a:bodyPr/>
          <a:lstStyle/>
          <a:p>
            <a:fld id="{AE3646A4-A649-465C-BD63-4DC362CFBD92}" type="slidenum">
              <a:rPr lang="en-US" smtClean="0"/>
              <a:t>4</a:t>
            </a:fld>
            <a:endParaRPr lang="en-US" dirty="0"/>
          </a:p>
        </p:txBody>
      </p:sp>
    </p:spTree>
    <p:extLst>
      <p:ext uri="{BB962C8B-B14F-4D97-AF65-F5344CB8AC3E}">
        <p14:creationId xmlns:p14="http://schemas.microsoft.com/office/powerpoint/2010/main" val="3908172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items are in addition to your regular financial reporting</a:t>
            </a:r>
            <a:r>
              <a:rPr lang="en-US" baseline="0" dirty="0"/>
              <a:t> when you a subject to a single audit </a:t>
            </a:r>
            <a:endParaRPr lang="en-US" dirty="0"/>
          </a:p>
          <a:p>
            <a:endParaRPr lang="en-US" dirty="0"/>
          </a:p>
          <a:p>
            <a:r>
              <a:rPr lang="en-US" dirty="0" err="1"/>
              <a:t>SEFA</a:t>
            </a:r>
            <a:r>
              <a:rPr lang="en-US" dirty="0"/>
              <a:t> and Notes to the </a:t>
            </a:r>
            <a:r>
              <a:rPr lang="en-US" dirty="0" err="1"/>
              <a:t>SEFA</a:t>
            </a:r>
            <a:r>
              <a:rPr lang="en-US" dirty="0"/>
              <a:t> are prepared by the</a:t>
            </a:r>
            <a:r>
              <a:rPr lang="en-US" baseline="0" dirty="0"/>
              <a:t> Community School or their converters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ea typeface="ＭＳ Ｐゴシック" pitchFamily="34" charset="-128"/>
              </a:rPr>
              <a:t>Certain parts of the </a:t>
            </a:r>
            <a:r>
              <a:rPr lang="en-US" sz="1200" baseline="0" dirty="0" err="1">
                <a:ea typeface="ＭＳ Ｐゴシック" pitchFamily="34" charset="-128"/>
              </a:rPr>
              <a:t>DCF</a:t>
            </a:r>
            <a:r>
              <a:rPr lang="en-US" sz="1200" baseline="0" dirty="0">
                <a:ea typeface="ＭＳ Ｐゴシック" pitchFamily="34" charset="-128"/>
              </a:rPr>
              <a:t> are done by the client and some parts are done by the auditor </a:t>
            </a:r>
          </a:p>
          <a:p>
            <a:endParaRPr lang="en-US" dirty="0"/>
          </a:p>
          <a:p>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41</a:t>
            </a:fld>
            <a:endParaRPr lang="en-US" dirty="0"/>
          </a:p>
        </p:txBody>
      </p:sp>
    </p:spTree>
    <p:extLst>
      <p:ext uri="{BB962C8B-B14F-4D97-AF65-F5344CB8AC3E}">
        <p14:creationId xmlns:p14="http://schemas.microsoft.com/office/powerpoint/2010/main" val="1485103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a:ea typeface="ＭＳ Ｐゴシック" pitchFamily="34" charset="-128"/>
              </a:rPr>
              <a:t>Some Fiscal Officers are under the assumption that the federal schedule is the auditors responsibility to prepare – that is not true!</a:t>
            </a:r>
          </a:p>
          <a:p>
            <a:pPr eaLnBrk="1" hangingPunct="1"/>
            <a:endParaRPr lang="en-US" baseline="0"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So, how do you know if you require a single audit, if you don’t track and calculate total federal expenditures at the end of the fiscal year? You don’t know, and you may not get the required single audit.</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E3646A4-A649-465C-BD63-4DC362CFBD92}" type="slidenum">
              <a:rPr lang="en-US" smtClean="0"/>
              <a:t>42</a:t>
            </a:fld>
            <a:endParaRPr lang="en-US" dirty="0"/>
          </a:p>
        </p:txBody>
      </p:sp>
    </p:spTree>
    <p:extLst>
      <p:ext uri="{BB962C8B-B14F-4D97-AF65-F5344CB8AC3E}">
        <p14:creationId xmlns:p14="http://schemas.microsoft.com/office/powerpoint/2010/main" val="1441500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CFR 200.502 and 200.510 dictate requirements for the </a:t>
            </a:r>
            <a:r>
              <a:rPr lang="en-US" dirty="0" err="1"/>
              <a:t>SEFAs</a:t>
            </a:r>
            <a:r>
              <a:rPr lang="en-US" dirty="0"/>
              <a:t> in addition to the Single Audit Guide.</a:t>
            </a:r>
            <a:r>
              <a:rPr lang="en-US" baseline="0" dirty="0"/>
              <a:t> </a:t>
            </a:r>
          </a:p>
        </p:txBody>
      </p:sp>
      <p:sp>
        <p:nvSpPr>
          <p:cNvPr id="4" name="Slide Number Placeholder 3"/>
          <p:cNvSpPr>
            <a:spLocks noGrp="1"/>
          </p:cNvSpPr>
          <p:nvPr>
            <p:ph type="sldNum" sz="quarter" idx="10"/>
          </p:nvPr>
        </p:nvSpPr>
        <p:spPr/>
        <p:txBody>
          <a:bodyPr/>
          <a:lstStyle/>
          <a:p>
            <a:fld id="{AE3646A4-A649-465C-BD63-4DC362CFBD92}" type="slidenum">
              <a:rPr lang="en-US" smtClean="0"/>
              <a:t>43</a:t>
            </a:fld>
            <a:endParaRPr lang="en-US" dirty="0"/>
          </a:p>
        </p:txBody>
      </p:sp>
    </p:spTree>
    <p:extLst>
      <p:ext uri="{BB962C8B-B14F-4D97-AF65-F5344CB8AC3E}">
        <p14:creationId xmlns:p14="http://schemas.microsoft.com/office/powerpoint/2010/main" val="1764585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E3646A4-A649-465C-BD63-4DC362CFBD92}" type="slidenum">
              <a:rPr lang="en-US" smtClean="0"/>
              <a:t>44</a:t>
            </a:fld>
            <a:endParaRPr lang="en-US" dirty="0"/>
          </a:p>
        </p:txBody>
      </p:sp>
    </p:spTree>
    <p:extLst>
      <p:ext uri="{BB962C8B-B14F-4D97-AF65-F5344CB8AC3E}">
        <p14:creationId xmlns:p14="http://schemas.microsoft.com/office/powerpoint/2010/main" val="4181615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information can include Loan information or other details</a:t>
            </a:r>
            <a:r>
              <a:rPr lang="en-US" baseline="0" dirty="0"/>
              <a:t> the client feels pertinent to the reader of the financial statements. </a:t>
            </a:r>
            <a:endParaRPr lang="en-US" dirty="0"/>
          </a:p>
          <a:p>
            <a:endParaRPr lang="en-US" baseline="0" dirty="0"/>
          </a:p>
        </p:txBody>
      </p:sp>
      <p:sp>
        <p:nvSpPr>
          <p:cNvPr id="4" name="Slide Number Placeholder 3"/>
          <p:cNvSpPr>
            <a:spLocks noGrp="1"/>
          </p:cNvSpPr>
          <p:nvPr>
            <p:ph type="sldNum" sz="quarter" idx="10"/>
          </p:nvPr>
        </p:nvSpPr>
        <p:spPr/>
        <p:txBody>
          <a:bodyPr/>
          <a:lstStyle/>
          <a:p>
            <a:fld id="{AE3646A4-A649-465C-BD63-4DC362CFBD92}" type="slidenum">
              <a:rPr lang="en-US" smtClean="0"/>
              <a:t>45</a:t>
            </a:fld>
            <a:endParaRPr lang="en-US" dirty="0"/>
          </a:p>
        </p:txBody>
      </p:sp>
    </p:spTree>
    <p:extLst>
      <p:ext uri="{BB962C8B-B14F-4D97-AF65-F5344CB8AC3E}">
        <p14:creationId xmlns:p14="http://schemas.microsoft.com/office/powerpoint/2010/main" val="3100323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AOS provides templates on our website. These templates are written to met standards and include instructions and footnotes. </a:t>
            </a:r>
          </a:p>
          <a:p>
            <a:endParaRPr lang="en-US" baseline="0" dirty="0"/>
          </a:p>
        </p:txBody>
      </p:sp>
      <p:sp>
        <p:nvSpPr>
          <p:cNvPr id="4" name="Slide Number Placeholder 3"/>
          <p:cNvSpPr>
            <a:spLocks noGrp="1"/>
          </p:cNvSpPr>
          <p:nvPr>
            <p:ph type="sldNum" sz="quarter" idx="10"/>
          </p:nvPr>
        </p:nvSpPr>
        <p:spPr/>
        <p:txBody>
          <a:bodyPr/>
          <a:lstStyle/>
          <a:p>
            <a:fld id="{AE3646A4-A649-465C-BD63-4DC362CFBD92}" type="slidenum">
              <a:rPr lang="en-US" smtClean="0"/>
              <a:t>46</a:t>
            </a:fld>
            <a:endParaRPr lang="en-US" dirty="0"/>
          </a:p>
        </p:txBody>
      </p:sp>
    </p:spTree>
    <p:extLst>
      <p:ext uri="{BB962C8B-B14F-4D97-AF65-F5344CB8AC3E}">
        <p14:creationId xmlns:p14="http://schemas.microsoft.com/office/powerpoint/2010/main" val="3556129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E3646A4-A649-465C-BD63-4DC362CFBD92}" type="slidenum">
              <a:rPr lang="en-US" smtClean="0"/>
              <a:t>47</a:t>
            </a:fld>
            <a:endParaRPr lang="en-US" dirty="0"/>
          </a:p>
        </p:txBody>
      </p:sp>
    </p:spTree>
    <p:extLst>
      <p:ext uri="{BB962C8B-B14F-4D97-AF65-F5344CB8AC3E}">
        <p14:creationId xmlns:p14="http://schemas.microsoft.com/office/powerpoint/2010/main" val="1065805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those areas we discussed early</a:t>
            </a:r>
            <a:r>
              <a:rPr lang="en-US" baseline="0" dirty="0"/>
              <a:t> in the presentation about what can go wrong?  Here are a few reminders. </a:t>
            </a:r>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48</a:t>
            </a:fld>
            <a:endParaRPr lang="en-US" dirty="0"/>
          </a:p>
        </p:txBody>
      </p:sp>
    </p:spTree>
    <p:extLst>
      <p:ext uri="{BB962C8B-B14F-4D97-AF65-F5344CB8AC3E}">
        <p14:creationId xmlns:p14="http://schemas.microsoft.com/office/powerpoint/2010/main" val="16137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ERA II – </a:t>
            </a:r>
          </a:p>
          <a:p>
            <a:pPr marL="171450" indent="-171450">
              <a:buFont typeface="Arial" panose="020B0604020202020204" pitchFamily="34" charset="0"/>
              <a:buChar char="•"/>
            </a:pPr>
            <a:r>
              <a:rPr lang="en-US" dirty="0"/>
              <a:t>An eligible household may receive up to 12 months of assistance with an additional 3 months if necessary to ensure housing stability of household and availability of funds.  </a:t>
            </a:r>
          </a:p>
          <a:p>
            <a:endParaRPr lang="en-US" dirty="0"/>
          </a:p>
          <a:p>
            <a:pPr marL="171450" indent="-171450">
              <a:buFont typeface="Arial" panose="020B0604020202020204" pitchFamily="34" charset="0"/>
              <a:buChar char="•"/>
            </a:pPr>
            <a:r>
              <a:rPr lang="en-US" dirty="0"/>
              <a:t>Recipient prioritization of assistance for eligible households:</a:t>
            </a:r>
          </a:p>
          <a:p>
            <a:pPr marL="628650" lvl="1" indent="-171450">
              <a:buFont typeface="Arial" panose="020B0604020202020204" pitchFamily="34" charset="0"/>
              <a:buChar char="•"/>
            </a:pPr>
            <a:r>
              <a:rPr lang="en-US" dirty="0"/>
              <a:t>Households making less than 50% of the area median income or</a:t>
            </a:r>
          </a:p>
          <a:p>
            <a:pPr marL="628650" lvl="1" indent="-171450">
              <a:buFont typeface="Arial" panose="020B0604020202020204" pitchFamily="34" charset="0"/>
              <a:buChar char="•"/>
            </a:pPr>
            <a:r>
              <a:rPr lang="en-US" dirty="0"/>
              <a:t>Households with one or more individuals who have not been employed for 90 days preceding application.</a:t>
            </a:r>
          </a:p>
          <a:p>
            <a:endParaRPr lang="en-US" dirty="0"/>
          </a:p>
          <a:p>
            <a:r>
              <a:rPr lang="en-US" sz="800" dirty="0"/>
              <a:t>Emergency rental assistance</a:t>
            </a:r>
          </a:p>
          <a:p>
            <a:r>
              <a:rPr lang="en-US" sz="800" dirty="0"/>
              <a:t>Top line = $21.5B</a:t>
            </a:r>
          </a:p>
          <a:p>
            <a:r>
              <a:rPr lang="en-US" sz="800" dirty="0"/>
              <a:t>$18.6B in funding to Treasury for emergency rental and utility assistance that would be allocated to states, territories, counties, and cities to help stabilize renters during the coronavirus pandemic, and help rental property owners of all sizes continue to cover their costs</a:t>
            </a:r>
          </a:p>
          <a:p>
            <a:r>
              <a:rPr lang="en-US" sz="800" dirty="0"/>
              <a:t>$9.96B to states, territories, and tribes to address the ongoing needs of homeowners struggling to afford their housing due directly or indirectly to the impacts of the coronavirus pandemic by providing direct assistance with mortgage payments, property taxes, property insurance, utilities, and other housing related costs</a:t>
            </a:r>
          </a:p>
          <a:p>
            <a:r>
              <a:rPr lang="en-US" sz="800" dirty="0"/>
              <a:t>$2.5B reserved for high-need grantees</a:t>
            </a:r>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6</a:t>
            </a:fld>
            <a:endParaRPr lang="en-US" dirty="0"/>
          </a:p>
        </p:txBody>
      </p:sp>
    </p:spTree>
    <p:extLst>
      <p:ext uri="{BB962C8B-B14F-4D97-AF65-F5344CB8AC3E}">
        <p14:creationId xmlns:p14="http://schemas.microsoft.com/office/powerpoint/2010/main" val="285314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6905">
              <a:defRPr/>
            </a:pPr>
            <a:r>
              <a:rPr lang="en-US" sz="700" dirty="0"/>
              <a:t>Enacted March 11, 2021</a:t>
            </a:r>
          </a:p>
          <a:p>
            <a:endParaRPr lang="en-US" sz="700" dirty="0"/>
          </a:p>
          <a:p>
            <a:r>
              <a:rPr lang="en-US" sz="700" b="1" dirty="0"/>
              <a:t>Incurred</a:t>
            </a:r>
            <a:r>
              <a:rPr lang="en-US" sz="700" dirty="0"/>
              <a:t> as explained in the Interim Final Rule issued by Treasury:</a:t>
            </a:r>
          </a:p>
          <a:p>
            <a:pPr marL="117545" indent="-117545">
              <a:buFont typeface="Arial" panose="020B0604020202020204" pitchFamily="34" charset="0"/>
              <a:buChar char="•"/>
            </a:pPr>
            <a:r>
              <a:rPr lang="en-US" sz="700" b="1" dirty="0"/>
              <a:t>CARES Act </a:t>
            </a:r>
            <a:r>
              <a:rPr lang="en-US" sz="700" dirty="0"/>
              <a:t>- intended to be used to meet relatively short-term needs, Treasury interpreted this requirement to mean that, for a cost to be considered to have been incurred, performance of the service or delivery of the goods acquired must occur by December 31, 2021. </a:t>
            </a:r>
          </a:p>
          <a:p>
            <a:pPr marL="117545" indent="-117545">
              <a:buFont typeface="Arial" panose="020B0604020202020204" pitchFamily="34" charset="0"/>
              <a:buChar char="•"/>
            </a:pPr>
            <a:r>
              <a:rPr lang="en-US" sz="700" b="1" dirty="0"/>
              <a:t>ARP</a:t>
            </a:r>
            <a:r>
              <a:rPr lang="en-US" sz="700" dirty="0"/>
              <a:t> – The interim final rule adopts a definition of “obligation” that is based on the definition used for purposes of the Uniform Guidance, which will allow for uniform administration of this requirement and is a definition with which most recipients will be familiar.</a:t>
            </a:r>
          </a:p>
          <a:p>
            <a:pPr marL="430997" lvl="1" indent="-117545">
              <a:buFont typeface="Arial" panose="020B0604020202020204" pitchFamily="34" charset="0"/>
              <a:buChar char="•"/>
            </a:pPr>
            <a:r>
              <a:rPr lang="en-US" sz="700" dirty="0"/>
              <a:t>intended to provide more general fiscal relief over a broader timeline. </a:t>
            </a:r>
          </a:p>
          <a:p>
            <a:pPr marL="430997" lvl="1" indent="-117545">
              <a:buFont typeface="Arial" panose="020B0604020202020204" pitchFamily="34" charset="0"/>
              <a:buChar char="•"/>
            </a:pPr>
            <a:r>
              <a:rPr lang="en-US" sz="700" dirty="0"/>
              <a:t>improvements to water, sewer, and broadband infrastructure entail a longer timeframe. In recognition of this, Treasury is interpreting the requirement in section 602 and section 603 that costs be incurred by December 31, 2024, to require only that recipients have obligated the Fiscal Recovery Funds by such date. </a:t>
            </a:r>
          </a:p>
          <a:p>
            <a:endParaRPr lang="en-US" sz="7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t>Period of Performance is through December 31, 2026 to provide recipients a reasonable amount of time to complete  projects funded with payments from the Fiscal Recovery Funds </a:t>
            </a:r>
          </a:p>
          <a:p>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8</a:t>
            </a:fld>
            <a:endParaRPr lang="en-US" dirty="0"/>
          </a:p>
        </p:txBody>
      </p:sp>
    </p:spTree>
    <p:extLst>
      <p:ext uri="{BB962C8B-B14F-4D97-AF65-F5344CB8AC3E}">
        <p14:creationId xmlns:p14="http://schemas.microsoft.com/office/powerpoint/2010/main" val="46533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a:t>3 direct townships – Colerain, Green, West Chester – population</a:t>
            </a:r>
            <a:r>
              <a:rPr lang="en-US" sz="800" b="1" baseline="0" dirty="0"/>
              <a:t> over 50,000.</a:t>
            </a:r>
            <a:endParaRPr lang="en-US" sz="800" b="1" dirty="0"/>
          </a:p>
          <a:p>
            <a:endParaRPr lang="en-US" sz="800" dirty="0"/>
          </a:p>
          <a:p>
            <a:pPr lvl="0"/>
            <a:r>
              <a:rPr lang="en-US" sz="800" dirty="0"/>
              <a:t>Within 30 days of receiving funds, the state was required to distribute funds to non-entitlement units of local govt. based on relative shares of the state’s non-entitlement population.  Extensions are available upon request.</a:t>
            </a:r>
          </a:p>
          <a:p>
            <a:pPr lvl="0"/>
            <a:endParaRPr lang="en-US" sz="800" dirty="0"/>
          </a:p>
          <a:p>
            <a:pPr lvl="0"/>
            <a:r>
              <a:rPr lang="en-US" sz="800" dirty="0"/>
              <a:t>Assistance to a non-entitlement unit of local govt. may not exceed 75% of the most recent annual total operating budget for that government as of Jan 27, 2020.  Any undistributed funds stemming from this provision must be returned to the Feds.</a:t>
            </a:r>
          </a:p>
          <a:p>
            <a:endParaRPr lang="en-US" sz="800" b="1" dirty="0"/>
          </a:p>
          <a:p>
            <a:r>
              <a:rPr lang="en-US" sz="800" b="0" dirty="0"/>
              <a:t>Most states will also receive their funding in 2 tranches.  States that have experienced a net increase in the unemployment rate of more than 2 percentage points from February 2020 to the latest available data as of the date of certification will receive their full allocation of funds in a single payment; other states will receive funds in two equal tranches.</a:t>
            </a:r>
          </a:p>
          <a:p>
            <a:endParaRPr lang="en-US" sz="800" b="1" dirty="0"/>
          </a:p>
          <a:p>
            <a:r>
              <a:rPr lang="en-US" sz="800" b="1" dirty="0"/>
              <a:t>Presenter</a:t>
            </a:r>
            <a:r>
              <a:rPr lang="en-US" sz="800" b="1" baseline="0" dirty="0"/>
              <a:t> info only – likely won’t n</a:t>
            </a:r>
            <a:r>
              <a:rPr lang="en-US" sz="800" b="1" dirty="0"/>
              <a:t>eed – </a:t>
            </a:r>
          </a:p>
          <a:p>
            <a:pPr marL="117545" marR="0" lvl="0" indent="-1175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1" dirty="0"/>
              <a:t>Consolidated governments</a:t>
            </a:r>
            <a:r>
              <a:rPr lang="en-US" sz="800" dirty="0"/>
              <a:t> are also eligible for all three funding streams</a:t>
            </a:r>
            <a:r>
              <a:rPr lang="en-US" sz="800" baseline="0" dirty="0"/>
              <a:t> but we are unaware of any consolidated governments in Ohio so it is not included on the slide. </a:t>
            </a:r>
          </a:p>
          <a:p>
            <a:pPr marL="117545" indent="-117545">
              <a:buFont typeface="Arial" panose="020B0604020202020204" pitchFamily="34" charset="0"/>
              <a:buChar char="•"/>
            </a:pPr>
            <a:r>
              <a:rPr lang="en-US" sz="800" dirty="0"/>
              <a:t>Hold harmless clause is from 603(b)(3)(B)(1) – pg 227 of ARP. Included at Sec. 9901 where ARP amends Title VI of Soc. Sec. Act - 603(b)(3)(B)(1) -- p.227 of ARP under counties – </a:t>
            </a:r>
          </a:p>
          <a:p>
            <a:pPr lvl="1"/>
            <a:r>
              <a:rPr lang="en-US" sz="800" dirty="0"/>
              <a:t>‘‘(3) COUNTIES.— ‘‘(A) AMOUNT.—From the amount appropriated under subsection (a), the Secretary shall reserve and allocate $65,100,000,000 of such amount to make payments directly to counties in an amount which bears the same proportion to the total amount reserved under this paragraph as the population of each such county bears to the total population of all such entities and shall pay such allocated amounts to such counties in accordance with paragraph (7). </a:t>
            </a:r>
          </a:p>
          <a:p>
            <a:pPr lvl="1"/>
            <a:r>
              <a:rPr lang="en-US" sz="800" dirty="0"/>
              <a:t>‘‘(B) SPECIAL RULES.—‘‘(i) URBAN COUNTIES.—No county that is an ‘urban county’ (as defined in section 102 of the Housing and Community Development Act of 1974 (42 U.S.C. 5302)) shall receive less than the amount the county would otherwise receive if the amount paid under this paragraph were allocated to metropolitan cities and urban counties under section 106(b) of the Housing and Community Development Act of 1974 (42 U.S.C. 5306(b)).</a:t>
            </a:r>
          </a:p>
          <a:p>
            <a:pPr marL="117545" indent="-117545">
              <a:buFont typeface="Arial" panose="020B0604020202020204" pitchFamily="34" charset="0"/>
              <a:buChar char="•"/>
            </a:pPr>
            <a:endParaRPr lang="en-US" sz="800" dirty="0"/>
          </a:p>
          <a:p>
            <a:pPr marL="117545" indent="-117545">
              <a:buFont typeface="Arial" panose="020B0604020202020204" pitchFamily="34" charset="0"/>
              <a:buChar char="•"/>
            </a:pPr>
            <a:r>
              <a:rPr lang="en-US" sz="800" dirty="0"/>
              <a:t>Consolidated governments: 603(b)(4) says: ‘‘(4) CONSOLIDATED GOVERNMENTS.—A unit of general local government that has formed a consolidated government, or that is geographically contained (in full or in part) within the boundaries of another unit of general local government may receive a distribution under each of paragraphs (1), (2), and (3), as applicable, based on the respective formulas specified in such paragraphs."  - we think this means if the County/City/Local have all consolidated into a single government they can receive funding as part of the County, City, and Local funding allocations.</a:t>
            </a:r>
          </a:p>
          <a:p>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9</a:t>
            </a:fld>
            <a:endParaRPr lang="en-US" dirty="0"/>
          </a:p>
        </p:txBody>
      </p:sp>
    </p:spTree>
    <p:extLst>
      <p:ext uri="{BB962C8B-B14F-4D97-AF65-F5344CB8AC3E}">
        <p14:creationId xmlns:p14="http://schemas.microsoft.com/office/powerpoint/2010/main" val="214166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Non-entitlement units of government are generally local governments with populations of less than 50,000.</a:t>
            </a:r>
          </a:p>
          <a:p>
            <a:endParaRPr lang="en-US" dirty="0"/>
          </a:p>
          <a:p>
            <a:r>
              <a:rPr lang="en-US" dirty="0"/>
              <a:t>Please refer to these and work with your legal counsel when determining uses of funds.</a:t>
            </a:r>
          </a:p>
          <a:p>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10</a:t>
            </a:fld>
            <a:endParaRPr lang="en-US" dirty="0"/>
          </a:p>
        </p:txBody>
      </p:sp>
    </p:spTree>
    <p:extLst>
      <p:ext uri="{BB962C8B-B14F-4D97-AF65-F5344CB8AC3E}">
        <p14:creationId xmlns:p14="http://schemas.microsoft.com/office/powerpoint/2010/main" val="21564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Non-entitlement units of government are generally local governments with populations of less than 50,000.</a:t>
            </a:r>
          </a:p>
          <a:p>
            <a:endParaRPr lang="en-US" dirty="0"/>
          </a:p>
          <a:p>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11</a:t>
            </a:fld>
            <a:endParaRPr lang="en-US" dirty="0"/>
          </a:p>
        </p:txBody>
      </p:sp>
    </p:spTree>
    <p:extLst>
      <p:ext uri="{BB962C8B-B14F-4D97-AF65-F5344CB8AC3E}">
        <p14:creationId xmlns:p14="http://schemas.microsoft.com/office/powerpoint/2010/main" val="3279940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office developed an example</a:t>
            </a:r>
            <a:r>
              <a:rPr lang="en-US" baseline="0" dirty="0"/>
              <a:t> calculation spreadsheet that is available on our COVID-19 resources website.  </a:t>
            </a:r>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19</a:t>
            </a:fld>
            <a:endParaRPr lang="en-US" dirty="0"/>
          </a:p>
        </p:txBody>
      </p:sp>
    </p:spTree>
    <p:extLst>
      <p:ext uri="{BB962C8B-B14F-4D97-AF65-F5344CB8AC3E}">
        <p14:creationId xmlns:p14="http://schemas.microsoft.com/office/powerpoint/2010/main" val="1891702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CWSRF:</a:t>
            </a:r>
            <a:r>
              <a:rPr lang="en-US" sz="1200" baseline="0" dirty="0">
                <a:latin typeface="Century Gothic" panose="020B0502020202020204" pitchFamily="34" charset="0"/>
              </a:rPr>
              <a:t> </a:t>
            </a:r>
            <a:r>
              <a:rPr lang="en-US" sz="1200" dirty="0">
                <a:latin typeface="Century Gothic" panose="020B0502020202020204" pitchFamily="34" charset="0"/>
              </a:rPr>
              <a:t>construct, improve, and repair wastewater treatment plants, control non-point sources of pollution, improve resilience of infrastructure to severe weather events, create green infrastructure, and protect waterbodies from pollution ( Includes Storm water, cybersecurity, green infrastructure and climate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DWSRF: build or upgrade facilities and transmission, distribution, and storage systems, including replacement of lead service lines (includes consolidation, cybersecurity, and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AE3646A4-A649-465C-BD63-4DC362CFBD92}" type="slidenum">
              <a:rPr lang="en-US" smtClean="0"/>
              <a:t>20</a:t>
            </a:fld>
            <a:endParaRPr lang="en-US" dirty="0"/>
          </a:p>
        </p:txBody>
      </p:sp>
    </p:spTree>
    <p:extLst>
      <p:ext uri="{BB962C8B-B14F-4D97-AF65-F5344CB8AC3E}">
        <p14:creationId xmlns:p14="http://schemas.microsoft.com/office/powerpoint/2010/main" val="257903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66203-F947-4D4F-AD96-4F8B08E99F05}"/>
              </a:ext>
            </a:extLst>
          </p:cNvPr>
          <p:cNvSpPr>
            <a:spLocks noGrp="1"/>
          </p:cNvSpPr>
          <p:nvPr>
            <p:ph type="ctrTitle"/>
          </p:nvPr>
        </p:nvSpPr>
        <p:spPr>
          <a:xfrm>
            <a:off x="1143000" y="1122363"/>
            <a:ext cx="6858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30DCBFB8-042E-E649-83F9-919BF1D7D4ED}"/>
              </a:ext>
            </a:extLst>
          </p:cNvPr>
          <p:cNvSpPr>
            <a:spLocks noGrp="1"/>
          </p:cNvSpPr>
          <p:nvPr>
            <p:ph type="subTitle" idx="1"/>
          </p:nvPr>
        </p:nvSpPr>
        <p:spPr>
          <a:xfrm>
            <a:off x="1143000" y="3602038"/>
            <a:ext cx="6858000" cy="1655762"/>
          </a:xfrm>
        </p:spPr>
        <p:txBody>
          <a:bodyPr/>
          <a:lstStyle>
            <a:lvl1pPr marL="0" indent="0" algn="ctr">
              <a:buNone/>
              <a:defRPr sz="2399"/>
            </a:lvl1pPr>
            <a:lvl2pPr marL="457079" indent="0" algn="ctr">
              <a:buNone/>
              <a:defRPr sz="2000"/>
            </a:lvl2pPr>
            <a:lvl3pPr marL="914159" indent="0" algn="ctr">
              <a:buNone/>
              <a:defRPr sz="1800"/>
            </a:lvl3pPr>
            <a:lvl4pPr marL="1371238" indent="0" algn="ctr">
              <a:buNone/>
              <a:defRPr sz="1600"/>
            </a:lvl4pPr>
            <a:lvl5pPr marL="1828319" indent="0" algn="ctr">
              <a:buNone/>
              <a:defRPr sz="1600"/>
            </a:lvl5pPr>
            <a:lvl6pPr marL="2285398" indent="0" algn="ctr">
              <a:buNone/>
              <a:defRPr sz="1600"/>
            </a:lvl6pPr>
            <a:lvl7pPr marL="2742477" indent="0" algn="ctr">
              <a:buNone/>
              <a:defRPr sz="1600"/>
            </a:lvl7pPr>
            <a:lvl8pPr marL="3199557" indent="0" algn="ctr">
              <a:buNone/>
              <a:defRPr sz="1600"/>
            </a:lvl8pPr>
            <a:lvl9pPr marL="365663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B4B20F-22DC-D741-9D64-4F74ADE58D50}"/>
              </a:ext>
            </a:extLst>
          </p:cNvPr>
          <p:cNvSpPr>
            <a:spLocks noGrp="1"/>
          </p:cNvSpPr>
          <p:nvPr>
            <p:ph type="dt" sz="half" idx="10"/>
          </p:nvPr>
        </p:nvSpPr>
        <p:spPr/>
        <p:txBody>
          <a:bodyPr/>
          <a:lstStyle/>
          <a:p>
            <a:fld id="{F7BD15D8-69BE-434A-ABC1-77766E25479B}" type="datetimeFigureOut">
              <a:rPr lang="en-US" smtClean="0"/>
              <a:t>10/6/2021</a:t>
            </a:fld>
            <a:endParaRPr lang="en-US" dirty="0"/>
          </a:p>
        </p:txBody>
      </p:sp>
      <p:sp>
        <p:nvSpPr>
          <p:cNvPr id="5" name="Footer Placeholder 4">
            <a:extLst>
              <a:ext uri="{FF2B5EF4-FFF2-40B4-BE49-F238E27FC236}">
                <a16:creationId xmlns:a16="http://schemas.microsoft.com/office/drawing/2014/main" id="{5D43FE77-8D28-054E-955D-C83EEFFE55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A5E3CC-5041-6B4F-ABE2-FDE5901D362D}"/>
              </a:ext>
            </a:extLst>
          </p:cNvPr>
          <p:cNvSpPr>
            <a:spLocks noGrp="1"/>
          </p:cNvSpPr>
          <p:nvPr>
            <p:ph type="sldNum" sz="quarter" idx="12"/>
          </p:nvPr>
        </p:nvSpPr>
        <p:spPr/>
        <p:txBody>
          <a:bodyPr/>
          <a:lstStyle/>
          <a:p>
            <a:fld id="{0581DB01-EB2D-5942-BC47-8F3F9DBC6700}" type="slidenum">
              <a:rPr lang="en-US" smtClean="0"/>
              <a:t>‹#›</a:t>
            </a:fld>
            <a:endParaRPr lang="en-US" dirty="0"/>
          </a:p>
        </p:txBody>
      </p:sp>
    </p:spTree>
    <p:extLst>
      <p:ext uri="{BB962C8B-B14F-4D97-AF65-F5344CB8AC3E}">
        <p14:creationId xmlns:p14="http://schemas.microsoft.com/office/powerpoint/2010/main" val="111590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40C-48EB-4D4A-9849-13BFD09B80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38FB8B-2B88-E340-969B-8459F33188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410F4-B358-7643-9788-4F27BF5A846E}"/>
              </a:ext>
            </a:extLst>
          </p:cNvPr>
          <p:cNvSpPr>
            <a:spLocks noGrp="1"/>
          </p:cNvSpPr>
          <p:nvPr>
            <p:ph type="dt" sz="half" idx="10"/>
          </p:nvPr>
        </p:nvSpPr>
        <p:spPr/>
        <p:txBody>
          <a:bodyPr/>
          <a:lstStyle/>
          <a:p>
            <a:fld id="{F7BD15D8-69BE-434A-ABC1-77766E25479B}" type="datetimeFigureOut">
              <a:rPr lang="en-US" smtClean="0"/>
              <a:t>10/6/2021</a:t>
            </a:fld>
            <a:endParaRPr lang="en-US" dirty="0"/>
          </a:p>
        </p:txBody>
      </p:sp>
      <p:sp>
        <p:nvSpPr>
          <p:cNvPr id="5" name="Footer Placeholder 4">
            <a:extLst>
              <a:ext uri="{FF2B5EF4-FFF2-40B4-BE49-F238E27FC236}">
                <a16:creationId xmlns:a16="http://schemas.microsoft.com/office/drawing/2014/main" id="{39E98F7E-655E-964B-B715-619A292D40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097145-F3DD-5B4E-B453-C2EF046F7B82}"/>
              </a:ext>
            </a:extLst>
          </p:cNvPr>
          <p:cNvSpPr>
            <a:spLocks noGrp="1"/>
          </p:cNvSpPr>
          <p:nvPr>
            <p:ph type="sldNum" sz="quarter" idx="12"/>
          </p:nvPr>
        </p:nvSpPr>
        <p:spPr/>
        <p:txBody>
          <a:bodyPr/>
          <a:lstStyle/>
          <a:p>
            <a:fld id="{0581DB01-EB2D-5942-BC47-8F3F9DBC6700}" type="slidenum">
              <a:rPr lang="en-US" smtClean="0"/>
              <a:t>‹#›</a:t>
            </a:fld>
            <a:endParaRPr lang="en-US" dirty="0"/>
          </a:p>
        </p:txBody>
      </p:sp>
    </p:spTree>
    <p:extLst>
      <p:ext uri="{BB962C8B-B14F-4D97-AF65-F5344CB8AC3E}">
        <p14:creationId xmlns:p14="http://schemas.microsoft.com/office/powerpoint/2010/main" val="115939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5D72FD-9946-DF41-B11E-991570743E0A}"/>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FF4CE-3454-3646-88F0-8D828FBC875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7F425-BF3F-C840-85FB-C0EFE080CBCA}"/>
              </a:ext>
            </a:extLst>
          </p:cNvPr>
          <p:cNvSpPr>
            <a:spLocks noGrp="1"/>
          </p:cNvSpPr>
          <p:nvPr>
            <p:ph type="dt" sz="half" idx="10"/>
          </p:nvPr>
        </p:nvSpPr>
        <p:spPr/>
        <p:txBody>
          <a:bodyPr/>
          <a:lstStyle/>
          <a:p>
            <a:fld id="{F7BD15D8-69BE-434A-ABC1-77766E25479B}" type="datetimeFigureOut">
              <a:rPr lang="en-US" smtClean="0"/>
              <a:t>10/6/2021</a:t>
            </a:fld>
            <a:endParaRPr lang="en-US" dirty="0"/>
          </a:p>
        </p:txBody>
      </p:sp>
      <p:sp>
        <p:nvSpPr>
          <p:cNvPr id="5" name="Footer Placeholder 4">
            <a:extLst>
              <a:ext uri="{FF2B5EF4-FFF2-40B4-BE49-F238E27FC236}">
                <a16:creationId xmlns:a16="http://schemas.microsoft.com/office/drawing/2014/main" id="{3A90E9AD-E76D-814B-A992-871FECB4FC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0776A6-A35B-E446-BEEB-FC56A811A1BD}"/>
              </a:ext>
            </a:extLst>
          </p:cNvPr>
          <p:cNvSpPr>
            <a:spLocks noGrp="1"/>
          </p:cNvSpPr>
          <p:nvPr>
            <p:ph type="sldNum" sz="quarter" idx="12"/>
          </p:nvPr>
        </p:nvSpPr>
        <p:spPr/>
        <p:txBody>
          <a:bodyPr/>
          <a:lstStyle/>
          <a:p>
            <a:fld id="{0581DB01-EB2D-5942-BC47-8F3F9DBC6700}" type="slidenum">
              <a:rPr lang="en-US" smtClean="0"/>
              <a:t>‹#›</a:t>
            </a:fld>
            <a:endParaRPr lang="en-US" dirty="0"/>
          </a:p>
        </p:txBody>
      </p:sp>
    </p:spTree>
    <p:extLst>
      <p:ext uri="{BB962C8B-B14F-4D97-AF65-F5344CB8AC3E}">
        <p14:creationId xmlns:p14="http://schemas.microsoft.com/office/powerpoint/2010/main" val="32279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E88AF-D36D-D04A-945E-1E6570EF08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6A85A3-2650-F14A-966E-7DF1A93BCA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55AF3-2632-D24E-A473-8281C76E783F}"/>
              </a:ext>
            </a:extLst>
          </p:cNvPr>
          <p:cNvSpPr>
            <a:spLocks noGrp="1"/>
          </p:cNvSpPr>
          <p:nvPr>
            <p:ph type="dt" sz="half" idx="10"/>
          </p:nvPr>
        </p:nvSpPr>
        <p:spPr/>
        <p:txBody>
          <a:bodyPr/>
          <a:lstStyle/>
          <a:p>
            <a:fld id="{F7BD15D8-69BE-434A-ABC1-77766E25479B}" type="datetimeFigureOut">
              <a:rPr lang="en-US" smtClean="0"/>
              <a:t>10/6/2021</a:t>
            </a:fld>
            <a:endParaRPr lang="en-US" dirty="0"/>
          </a:p>
        </p:txBody>
      </p:sp>
      <p:sp>
        <p:nvSpPr>
          <p:cNvPr id="5" name="Footer Placeholder 4">
            <a:extLst>
              <a:ext uri="{FF2B5EF4-FFF2-40B4-BE49-F238E27FC236}">
                <a16:creationId xmlns:a16="http://schemas.microsoft.com/office/drawing/2014/main" id="{2E3C2FD6-473F-5F47-87EF-3856B5CFDC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45F66F-5ABB-F847-8312-FDF2414F7D01}"/>
              </a:ext>
            </a:extLst>
          </p:cNvPr>
          <p:cNvSpPr>
            <a:spLocks noGrp="1"/>
          </p:cNvSpPr>
          <p:nvPr>
            <p:ph type="sldNum" sz="quarter" idx="12"/>
          </p:nvPr>
        </p:nvSpPr>
        <p:spPr/>
        <p:txBody>
          <a:bodyPr/>
          <a:lstStyle/>
          <a:p>
            <a:fld id="{0581DB01-EB2D-5942-BC47-8F3F9DBC6700}" type="slidenum">
              <a:rPr lang="en-US" smtClean="0"/>
              <a:t>‹#›</a:t>
            </a:fld>
            <a:endParaRPr lang="en-US" dirty="0"/>
          </a:p>
        </p:txBody>
      </p:sp>
    </p:spTree>
    <p:extLst>
      <p:ext uri="{BB962C8B-B14F-4D97-AF65-F5344CB8AC3E}">
        <p14:creationId xmlns:p14="http://schemas.microsoft.com/office/powerpoint/2010/main" val="166107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1E72-6C96-4A4F-B991-9C321776804B}"/>
              </a:ext>
            </a:extLst>
          </p:cNvPr>
          <p:cNvSpPr>
            <a:spLocks noGrp="1"/>
          </p:cNvSpPr>
          <p:nvPr>
            <p:ph type="title"/>
          </p:nvPr>
        </p:nvSpPr>
        <p:spPr>
          <a:xfrm>
            <a:off x="623887" y="1709741"/>
            <a:ext cx="78867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5D5A56BA-FD5F-734F-8A3C-8AC49452422F}"/>
              </a:ext>
            </a:extLst>
          </p:cNvPr>
          <p:cNvSpPr>
            <a:spLocks noGrp="1"/>
          </p:cNvSpPr>
          <p:nvPr>
            <p:ph type="body" idx="1"/>
          </p:nvPr>
        </p:nvSpPr>
        <p:spPr>
          <a:xfrm>
            <a:off x="623887" y="4589466"/>
            <a:ext cx="7886700" cy="1500187"/>
          </a:xfrm>
        </p:spPr>
        <p:txBody>
          <a:bodyPr/>
          <a:lstStyle>
            <a:lvl1pPr marL="0" indent="0">
              <a:buNone/>
              <a:defRPr sz="2399">
                <a:solidFill>
                  <a:schemeClr val="tx1">
                    <a:tint val="75000"/>
                  </a:schemeClr>
                </a:solidFill>
              </a:defRPr>
            </a:lvl1pPr>
            <a:lvl2pPr marL="457079" indent="0">
              <a:buNone/>
              <a:defRPr sz="2000">
                <a:solidFill>
                  <a:schemeClr val="tx1">
                    <a:tint val="75000"/>
                  </a:schemeClr>
                </a:solidFill>
              </a:defRPr>
            </a:lvl2pPr>
            <a:lvl3pPr marL="914159" indent="0">
              <a:buNone/>
              <a:defRPr sz="1800">
                <a:solidFill>
                  <a:schemeClr val="tx1">
                    <a:tint val="75000"/>
                  </a:schemeClr>
                </a:solidFill>
              </a:defRPr>
            </a:lvl3pPr>
            <a:lvl4pPr marL="1371238" indent="0">
              <a:buNone/>
              <a:defRPr sz="1600">
                <a:solidFill>
                  <a:schemeClr val="tx1">
                    <a:tint val="75000"/>
                  </a:schemeClr>
                </a:solidFill>
              </a:defRPr>
            </a:lvl4pPr>
            <a:lvl5pPr marL="1828319" indent="0">
              <a:buNone/>
              <a:defRPr sz="1600">
                <a:solidFill>
                  <a:schemeClr val="tx1">
                    <a:tint val="75000"/>
                  </a:schemeClr>
                </a:solidFill>
              </a:defRPr>
            </a:lvl5pPr>
            <a:lvl6pPr marL="2285398" indent="0">
              <a:buNone/>
              <a:defRPr sz="1600">
                <a:solidFill>
                  <a:schemeClr val="tx1">
                    <a:tint val="75000"/>
                  </a:schemeClr>
                </a:solidFill>
              </a:defRPr>
            </a:lvl6pPr>
            <a:lvl7pPr marL="2742477" indent="0">
              <a:buNone/>
              <a:defRPr sz="1600">
                <a:solidFill>
                  <a:schemeClr val="tx1">
                    <a:tint val="75000"/>
                  </a:schemeClr>
                </a:solidFill>
              </a:defRPr>
            </a:lvl7pPr>
            <a:lvl8pPr marL="3199557" indent="0">
              <a:buNone/>
              <a:defRPr sz="1600">
                <a:solidFill>
                  <a:schemeClr val="tx1">
                    <a:tint val="75000"/>
                  </a:schemeClr>
                </a:solidFill>
              </a:defRPr>
            </a:lvl8pPr>
            <a:lvl9pPr marL="3656636"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313BEE-B13B-4046-BED5-9F944D27CFA7}"/>
              </a:ext>
            </a:extLst>
          </p:cNvPr>
          <p:cNvSpPr>
            <a:spLocks noGrp="1"/>
          </p:cNvSpPr>
          <p:nvPr>
            <p:ph type="dt" sz="half" idx="10"/>
          </p:nvPr>
        </p:nvSpPr>
        <p:spPr/>
        <p:txBody>
          <a:bodyPr/>
          <a:lstStyle/>
          <a:p>
            <a:fld id="{F7BD15D8-69BE-434A-ABC1-77766E25479B}" type="datetimeFigureOut">
              <a:rPr lang="en-US" smtClean="0"/>
              <a:t>10/6/2021</a:t>
            </a:fld>
            <a:endParaRPr lang="en-US" dirty="0"/>
          </a:p>
        </p:txBody>
      </p:sp>
      <p:sp>
        <p:nvSpPr>
          <p:cNvPr id="5" name="Footer Placeholder 4">
            <a:extLst>
              <a:ext uri="{FF2B5EF4-FFF2-40B4-BE49-F238E27FC236}">
                <a16:creationId xmlns:a16="http://schemas.microsoft.com/office/drawing/2014/main" id="{62BDCB0E-CFC3-334F-9284-E042DD3BB9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2B9CD9-E4DD-E646-926E-0E7DD8481FB9}"/>
              </a:ext>
            </a:extLst>
          </p:cNvPr>
          <p:cNvSpPr>
            <a:spLocks noGrp="1"/>
          </p:cNvSpPr>
          <p:nvPr>
            <p:ph type="sldNum" sz="quarter" idx="12"/>
          </p:nvPr>
        </p:nvSpPr>
        <p:spPr/>
        <p:txBody>
          <a:bodyPr/>
          <a:lstStyle/>
          <a:p>
            <a:fld id="{0581DB01-EB2D-5942-BC47-8F3F9DBC6700}" type="slidenum">
              <a:rPr lang="en-US" smtClean="0"/>
              <a:t>‹#›</a:t>
            </a:fld>
            <a:endParaRPr lang="en-US" dirty="0"/>
          </a:p>
        </p:txBody>
      </p:sp>
    </p:spTree>
    <p:extLst>
      <p:ext uri="{BB962C8B-B14F-4D97-AF65-F5344CB8AC3E}">
        <p14:creationId xmlns:p14="http://schemas.microsoft.com/office/powerpoint/2010/main" val="329496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9EEB-67AF-0543-8AB7-2C187A2F5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CD1235-8627-224B-BCCA-93069AC6552E}"/>
              </a:ext>
            </a:extLst>
          </p:cNvPr>
          <p:cNvSpPr>
            <a:spLocks noGrp="1"/>
          </p:cNvSpPr>
          <p:nvPr>
            <p:ph sz="half" idx="1"/>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3DD905-E7B9-004C-AE21-18A8DD2B36E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FA62B9-6140-624B-AAED-614A2AEAF43C}"/>
              </a:ext>
            </a:extLst>
          </p:cNvPr>
          <p:cNvSpPr>
            <a:spLocks noGrp="1"/>
          </p:cNvSpPr>
          <p:nvPr>
            <p:ph type="dt" sz="half" idx="10"/>
          </p:nvPr>
        </p:nvSpPr>
        <p:spPr/>
        <p:txBody>
          <a:bodyPr/>
          <a:lstStyle/>
          <a:p>
            <a:fld id="{F7BD15D8-69BE-434A-ABC1-77766E25479B}" type="datetimeFigureOut">
              <a:rPr lang="en-US" smtClean="0"/>
              <a:t>10/6/2021</a:t>
            </a:fld>
            <a:endParaRPr lang="en-US" dirty="0"/>
          </a:p>
        </p:txBody>
      </p:sp>
      <p:sp>
        <p:nvSpPr>
          <p:cNvPr id="6" name="Footer Placeholder 5">
            <a:extLst>
              <a:ext uri="{FF2B5EF4-FFF2-40B4-BE49-F238E27FC236}">
                <a16:creationId xmlns:a16="http://schemas.microsoft.com/office/drawing/2014/main" id="{4B61465A-199F-F947-8E3A-783FD386A1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9B81F3-E307-984B-BAAB-2ECEBF6DBE91}"/>
              </a:ext>
            </a:extLst>
          </p:cNvPr>
          <p:cNvSpPr>
            <a:spLocks noGrp="1"/>
          </p:cNvSpPr>
          <p:nvPr>
            <p:ph type="sldNum" sz="quarter" idx="12"/>
          </p:nvPr>
        </p:nvSpPr>
        <p:spPr/>
        <p:txBody>
          <a:bodyPr/>
          <a:lstStyle/>
          <a:p>
            <a:fld id="{0581DB01-EB2D-5942-BC47-8F3F9DBC6700}" type="slidenum">
              <a:rPr lang="en-US" smtClean="0"/>
              <a:t>‹#›</a:t>
            </a:fld>
            <a:endParaRPr lang="en-US" dirty="0"/>
          </a:p>
        </p:txBody>
      </p:sp>
    </p:spTree>
    <p:extLst>
      <p:ext uri="{BB962C8B-B14F-4D97-AF65-F5344CB8AC3E}">
        <p14:creationId xmlns:p14="http://schemas.microsoft.com/office/powerpoint/2010/main" val="239706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3356-0C02-F44B-A5E4-B0265A7EE871}"/>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A2A3EE-89CB-5343-89F5-C16035652D5E}"/>
              </a:ext>
            </a:extLst>
          </p:cNvPr>
          <p:cNvSpPr>
            <a:spLocks noGrp="1"/>
          </p:cNvSpPr>
          <p:nvPr>
            <p:ph type="body" idx="1"/>
          </p:nvPr>
        </p:nvSpPr>
        <p:spPr>
          <a:xfrm>
            <a:off x="629842" y="1681163"/>
            <a:ext cx="3868340" cy="823912"/>
          </a:xfrm>
        </p:spPr>
        <p:txBody>
          <a:bodyPr anchor="b"/>
          <a:lstStyle>
            <a:lvl1pPr marL="0" indent="0">
              <a:buNone/>
              <a:defRPr sz="2399" b="1"/>
            </a:lvl1pPr>
            <a:lvl2pPr marL="457079" indent="0">
              <a:buNone/>
              <a:defRPr sz="2000" b="1"/>
            </a:lvl2pPr>
            <a:lvl3pPr marL="914159" indent="0">
              <a:buNone/>
              <a:defRPr sz="1800" b="1"/>
            </a:lvl3pPr>
            <a:lvl4pPr marL="1371238" indent="0">
              <a:buNone/>
              <a:defRPr sz="1600" b="1"/>
            </a:lvl4pPr>
            <a:lvl5pPr marL="1828319" indent="0">
              <a:buNone/>
              <a:defRPr sz="1600" b="1"/>
            </a:lvl5pPr>
            <a:lvl6pPr marL="2285398" indent="0">
              <a:buNone/>
              <a:defRPr sz="1600" b="1"/>
            </a:lvl6pPr>
            <a:lvl7pPr marL="2742477" indent="0">
              <a:buNone/>
              <a:defRPr sz="1600" b="1"/>
            </a:lvl7pPr>
            <a:lvl8pPr marL="3199557" indent="0">
              <a:buNone/>
              <a:defRPr sz="1600" b="1"/>
            </a:lvl8pPr>
            <a:lvl9pPr marL="3656636"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C4D5E0-3E83-094B-BE5F-D615A0FBDB9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370949-2D33-1541-A5BA-ABFA4EC1F71A}"/>
              </a:ext>
            </a:extLst>
          </p:cNvPr>
          <p:cNvSpPr>
            <a:spLocks noGrp="1"/>
          </p:cNvSpPr>
          <p:nvPr>
            <p:ph type="body" sz="quarter" idx="3"/>
          </p:nvPr>
        </p:nvSpPr>
        <p:spPr>
          <a:xfrm>
            <a:off x="4629150" y="1681163"/>
            <a:ext cx="3887392" cy="823912"/>
          </a:xfrm>
        </p:spPr>
        <p:txBody>
          <a:bodyPr anchor="b"/>
          <a:lstStyle>
            <a:lvl1pPr marL="0" indent="0">
              <a:buNone/>
              <a:defRPr sz="2399" b="1"/>
            </a:lvl1pPr>
            <a:lvl2pPr marL="457079" indent="0">
              <a:buNone/>
              <a:defRPr sz="2000" b="1"/>
            </a:lvl2pPr>
            <a:lvl3pPr marL="914159" indent="0">
              <a:buNone/>
              <a:defRPr sz="1800" b="1"/>
            </a:lvl3pPr>
            <a:lvl4pPr marL="1371238" indent="0">
              <a:buNone/>
              <a:defRPr sz="1600" b="1"/>
            </a:lvl4pPr>
            <a:lvl5pPr marL="1828319" indent="0">
              <a:buNone/>
              <a:defRPr sz="1600" b="1"/>
            </a:lvl5pPr>
            <a:lvl6pPr marL="2285398" indent="0">
              <a:buNone/>
              <a:defRPr sz="1600" b="1"/>
            </a:lvl6pPr>
            <a:lvl7pPr marL="2742477" indent="0">
              <a:buNone/>
              <a:defRPr sz="1600" b="1"/>
            </a:lvl7pPr>
            <a:lvl8pPr marL="3199557" indent="0">
              <a:buNone/>
              <a:defRPr sz="1600" b="1"/>
            </a:lvl8pPr>
            <a:lvl9pPr marL="3656636"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3AB6D5-8298-0E42-A300-1715B58792A5}"/>
              </a:ext>
            </a:extLst>
          </p:cNvPr>
          <p:cNvSpPr>
            <a:spLocks noGrp="1"/>
          </p:cNvSpPr>
          <p:nvPr>
            <p:ph sz="quarter" idx="4"/>
          </p:nvPr>
        </p:nvSpPr>
        <p:spPr>
          <a:xfrm>
            <a:off x="4629150" y="2505075"/>
            <a:ext cx="388739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77C9D0-F0EB-AD4B-A199-7FFC693FA598}"/>
              </a:ext>
            </a:extLst>
          </p:cNvPr>
          <p:cNvSpPr>
            <a:spLocks noGrp="1"/>
          </p:cNvSpPr>
          <p:nvPr>
            <p:ph type="dt" sz="half" idx="10"/>
          </p:nvPr>
        </p:nvSpPr>
        <p:spPr/>
        <p:txBody>
          <a:bodyPr/>
          <a:lstStyle/>
          <a:p>
            <a:fld id="{F7BD15D8-69BE-434A-ABC1-77766E25479B}" type="datetimeFigureOut">
              <a:rPr lang="en-US" smtClean="0"/>
              <a:t>10/6/2021</a:t>
            </a:fld>
            <a:endParaRPr lang="en-US" dirty="0"/>
          </a:p>
        </p:txBody>
      </p:sp>
      <p:sp>
        <p:nvSpPr>
          <p:cNvPr id="8" name="Footer Placeholder 7">
            <a:extLst>
              <a:ext uri="{FF2B5EF4-FFF2-40B4-BE49-F238E27FC236}">
                <a16:creationId xmlns:a16="http://schemas.microsoft.com/office/drawing/2014/main" id="{F4785D35-F922-1644-8D4C-7DBDD41192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EBB367-4D5D-D247-8AC8-5EBE2CD4406A}"/>
              </a:ext>
            </a:extLst>
          </p:cNvPr>
          <p:cNvSpPr>
            <a:spLocks noGrp="1"/>
          </p:cNvSpPr>
          <p:nvPr>
            <p:ph type="sldNum" sz="quarter" idx="12"/>
          </p:nvPr>
        </p:nvSpPr>
        <p:spPr/>
        <p:txBody>
          <a:bodyPr/>
          <a:lstStyle/>
          <a:p>
            <a:fld id="{0581DB01-EB2D-5942-BC47-8F3F9DBC6700}" type="slidenum">
              <a:rPr lang="en-US" smtClean="0"/>
              <a:t>‹#›</a:t>
            </a:fld>
            <a:endParaRPr lang="en-US" dirty="0"/>
          </a:p>
        </p:txBody>
      </p:sp>
    </p:spTree>
    <p:extLst>
      <p:ext uri="{BB962C8B-B14F-4D97-AF65-F5344CB8AC3E}">
        <p14:creationId xmlns:p14="http://schemas.microsoft.com/office/powerpoint/2010/main" val="367384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FEA6-4D5C-B041-A17D-E6C912CDE8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718174-B66D-1741-9B61-5D9236F58CD7}"/>
              </a:ext>
            </a:extLst>
          </p:cNvPr>
          <p:cNvSpPr>
            <a:spLocks noGrp="1"/>
          </p:cNvSpPr>
          <p:nvPr>
            <p:ph type="dt" sz="half" idx="10"/>
          </p:nvPr>
        </p:nvSpPr>
        <p:spPr/>
        <p:txBody>
          <a:bodyPr/>
          <a:lstStyle/>
          <a:p>
            <a:fld id="{F7BD15D8-69BE-434A-ABC1-77766E25479B}" type="datetimeFigureOut">
              <a:rPr lang="en-US" smtClean="0"/>
              <a:t>10/6/2021</a:t>
            </a:fld>
            <a:endParaRPr lang="en-US" dirty="0"/>
          </a:p>
        </p:txBody>
      </p:sp>
      <p:sp>
        <p:nvSpPr>
          <p:cNvPr id="4" name="Footer Placeholder 3">
            <a:extLst>
              <a:ext uri="{FF2B5EF4-FFF2-40B4-BE49-F238E27FC236}">
                <a16:creationId xmlns:a16="http://schemas.microsoft.com/office/drawing/2014/main" id="{A2D50735-D42D-7449-87DA-9C55556A91E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CA16FB-EBE8-FB44-8EB8-13FF5D5E23BA}"/>
              </a:ext>
            </a:extLst>
          </p:cNvPr>
          <p:cNvSpPr>
            <a:spLocks noGrp="1"/>
          </p:cNvSpPr>
          <p:nvPr>
            <p:ph type="sldNum" sz="quarter" idx="12"/>
          </p:nvPr>
        </p:nvSpPr>
        <p:spPr/>
        <p:txBody>
          <a:bodyPr/>
          <a:lstStyle/>
          <a:p>
            <a:fld id="{0581DB01-EB2D-5942-BC47-8F3F9DBC6700}" type="slidenum">
              <a:rPr lang="en-US" smtClean="0"/>
              <a:t>‹#›</a:t>
            </a:fld>
            <a:endParaRPr lang="en-US" dirty="0"/>
          </a:p>
        </p:txBody>
      </p:sp>
    </p:spTree>
    <p:extLst>
      <p:ext uri="{BB962C8B-B14F-4D97-AF65-F5344CB8AC3E}">
        <p14:creationId xmlns:p14="http://schemas.microsoft.com/office/powerpoint/2010/main" val="273203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4DFF0-5C75-1B4E-A013-CF34DA0AA6D4}"/>
              </a:ext>
            </a:extLst>
          </p:cNvPr>
          <p:cNvSpPr>
            <a:spLocks noGrp="1"/>
          </p:cNvSpPr>
          <p:nvPr>
            <p:ph type="dt" sz="half" idx="10"/>
          </p:nvPr>
        </p:nvSpPr>
        <p:spPr/>
        <p:txBody>
          <a:bodyPr/>
          <a:lstStyle/>
          <a:p>
            <a:fld id="{F7BD15D8-69BE-434A-ABC1-77766E25479B}" type="datetimeFigureOut">
              <a:rPr lang="en-US" smtClean="0"/>
              <a:t>10/6/2021</a:t>
            </a:fld>
            <a:endParaRPr lang="en-US" dirty="0"/>
          </a:p>
        </p:txBody>
      </p:sp>
      <p:sp>
        <p:nvSpPr>
          <p:cNvPr id="3" name="Footer Placeholder 2">
            <a:extLst>
              <a:ext uri="{FF2B5EF4-FFF2-40B4-BE49-F238E27FC236}">
                <a16:creationId xmlns:a16="http://schemas.microsoft.com/office/drawing/2014/main" id="{1ED147D4-38A7-D748-AA89-974D4ACFC2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2B3C39-E535-DB43-A527-3E2BE54E64CE}"/>
              </a:ext>
            </a:extLst>
          </p:cNvPr>
          <p:cNvSpPr>
            <a:spLocks noGrp="1"/>
          </p:cNvSpPr>
          <p:nvPr>
            <p:ph type="sldNum" sz="quarter" idx="12"/>
          </p:nvPr>
        </p:nvSpPr>
        <p:spPr/>
        <p:txBody>
          <a:bodyPr/>
          <a:lstStyle/>
          <a:p>
            <a:fld id="{0581DB01-EB2D-5942-BC47-8F3F9DBC6700}" type="slidenum">
              <a:rPr lang="en-US" smtClean="0"/>
              <a:t>‹#›</a:t>
            </a:fld>
            <a:endParaRPr lang="en-US" dirty="0"/>
          </a:p>
        </p:txBody>
      </p:sp>
    </p:spTree>
    <p:extLst>
      <p:ext uri="{BB962C8B-B14F-4D97-AF65-F5344CB8AC3E}">
        <p14:creationId xmlns:p14="http://schemas.microsoft.com/office/powerpoint/2010/main" val="165462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EA98-D245-714C-9781-A03863A03A3B}"/>
              </a:ext>
            </a:extLst>
          </p:cNvPr>
          <p:cNvSpPr>
            <a:spLocks noGrp="1"/>
          </p:cNvSpPr>
          <p:nvPr>
            <p:ph type="title"/>
          </p:nvPr>
        </p:nvSpPr>
        <p:spPr>
          <a:xfrm>
            <a:off x="629841" y="457200"/>
            <a:ext cx="2949178"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CF5ED0AF-21C6-3446-8317-D05308ECEB83}"/>
              </a:ext>
            </a:extLst>
          </p:cNvPr>
          <p:cNvSpPr>
            <a:spLocks noGrp="1"/>
          </p:cNvSpPr>
          <p:nvPr>
            <p:ph idx="1"/>
          </p:nvPr>
        </p:nvSpPr>
        <p:spPr>
          <a:xfrm>
            <a:off x="3887391" y="987429"/>
            <a:ext cx="4629150" cy="4873625"/>
          </a:xfrm>
        </p:spPr>
        <p:txBody>
          <a:bodyPr/>
          <a:lstStyle>
            <a:lvl1pPr>
              <a:defRPr sz="3199"/>
            </a:lvl1pPr>
            <a:lvl2pPr>
              <a:defRPr sz="2799"/>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FE649D-FAD5-FB48-907F-4A28269196F4}"/>
              </a:ext>
            </a:extLst>
          </p:cNvPr>
          <p:cNvSpPr>
            <a:spLocks noGrp="1"/>
          </p:cNvSpPr>
          <p:nvPr>
            <p:ph type="body" sz="half" idx="2"/>
          </p:nvPr>
        </p:nvSpPr>
        <p:spPr>
          <a:xfrm>
            <a:off x="629841" y="2057400"/>
            <a:ext cx="2949178" cy="3811588"/>
          </a:xfrm>
        </p:spPr>
        <p:txBody>
          <a:bodyPr/>
          <a:lstStyle>
            <a:lvl1pPr marL="0" indent="0">
              <a:buNone/>
              <a:defRPr sz="1600"/>
            </a:lvl1pPr>
            <a:lvl2pPr marL="457079" indent="0">
              <a:buNone/>
              <a:defRPr sz="1400"/>
            </a:lvl2pPr>
            <a:lvl3pPr marL="914159" indent="0">
              <a:buNone/>
              <a:defRPr sz="1200"/>
            </a:lvl3pPr>
            <a:lvl4pPr marL="1371238" indent="0">
              <a:buNone/>
              <a:defRPr sz="1000"/>
            </a:lvl4pPr>
            <a:lvl5pPr marL="1828319" indent="0">
              <a:buNone/>
              <a:defRPr sz="1000"/>
            </a:lvl5pPr>
            <a:lvl6pPr marL="2285398" indent="0">
              <a:buNone/>
              <a:defRPr sz="1000"/>
            </a:lvl6pPr>
            <a:lvl7pPr marL="2742477" indent="0">
              <a:buNone/>
              <a:defRPr sz="1000"/>
            </a:lvl7pPr>
            <a:lvl8pPr marL="3199557" indent="0">
              <a:buNone/>
              <a:defRPr sz="1000"/>
            </a:lvl8pPr>
            <a:lvl9pPr marL="3656636"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E8CAF8-2443-0346-ACFE-1C3DEEAB1745}"/>
              </a:ext>
            </a:extLst>
          </p:cNvPr>
          <p:cNvSpPr>
            <a:spLocks noGrp="1"/>
          </p:cNvSpPr>
          <p:nvPr>
            <p:ph type="dt" sz="half" idx="10"/>
          </p:nvPr>
        </p:nvSpPr>
        <p:spPr/>
        <p:txBody>
          <a:bodyPr/>
          <a:lstStyle/>
          <a:p>
            <a:fld id="{F7BD15D8-69BE-434A-ABC1-77766E25479B}" type="datetimeFigureOut">
              <a:rPr lang="en-US" smtClean="0"/>
              <a:t>10/6/2021</a:t>
            </a:fld>
            <a:endParaRPr lang="en-US" dirty="0"/>
          </a:p>
        </p:txBody>
      </p:sp>
      <p:sp>
        <p:nvSpPr>
          <p:cNvPr id="6" name="Footer Placeholder 5">
            <a:extLst>
              <a:ext uri="{FF2B5EF4-FFF2-40B4-BE49-F238E27FC236}">
                <a16:creationId xmlns:a16="http://schemas.microsoft.com/office/drawing/2014/main" id="{593FBBED-CB38-BD4B-9516-CE81633A0F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958392-6D08-BE42-8B95-FDB3B3BF4672}"/>
              </a:ext>
            </a:extLst>
          </p:cNvPr>
          <p:cNvSpPr>
            <a:spLocks noGrp="1"/>
          </p:cNvSpPr>
          <p:nvPr>
            <p:ph type="sldNum" sz="quarter" idx="12"/>
          </p:nvPr>
        </p:nvSpPr>
        <p:spPr/>
        <p:txBody>
          <a:bodyPr/>
          <a:lstStyle/>
          <a:p>
            <a:fld id="{0581DB01-EB2D-5942-BC47-8F3F9DBC6700}" type="slidenum">
              <a:rPr lang="en-US" smtClean="0"/>
              <a:t>‹#›</a:t>
            </a:fld>
            <a:endParaRPr lang="en-US" dirty="0"/>
          </a:p>
        </p:txBody>
      </p:sp>
    </p:spTree>
    <p:extLst>
      <p:ext uri="{BB962C8B-B14F-4D97-AF65-F5344CB8AC3E}">
        <p14:creationId xmlns:p14="http://schemas.microsoft.com/office/powerpoint/2010/main" val="148558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76EC-D9D2-F549-B393-2694E6C147EF}"/>
              </a:ext>
            </a:extLst>
          </p:cNvPr>
          <p:cNvSpPr>
            <a:spLocks noGrp="1"/>
          </p:cNvSpPr>
          <p:nvPr>
            <p:ph type="title"/>
          </p:nvPr>
        </p:nvSpPr>
        <p:spPr>
          <a:xfrm>
            <a:off x="629841" y="457200"/>
            <a:ext cx="2949178"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6055F6B9-E311-7D4A-85BA-1113467E63E6}"/>
              </a:ext>
            </a:extLst>
          </p:cNvPr>
          <p:cNvSpPr>
            <a:spLocks noGrp="1"/>
          </p:cNvSpPr>
          <p:nvPr>
            <p:ph type="pic" idx="1"/>
          </p:nvPr>
        </p:nvSpPr>
        <p:spPr>
          <a:xfrm>
            <a:off x="3887391" y="987429"/>
            <a:ext cx="4629150" cy="4873625"/>
          </a:xfrm>
        </p:spPr>
        <p:txBody>
          <a:bodyPr/>
          <a:lstStyle>
            <a:lvl1pPr marL="0" indent="0">
              <a:buNone/>
              <a:defRPr sz="3199"/>
            </a:lvl1pPr>
            <a:lvl2pPr marL="457079" indent="0">
              <a:buNone/>
              <a:defRPr sz="2799"/>
            </a:lvl2pPr>
            <a:lvl3pPr marL="914159" indent="0">
              <a:buNone/>
              <a:defRPr sz="2399"/>
            </a:lvl3pPr>
            <a:lvl4pPr marL="1371238" indent="0">
              <a:buNone/>
              <a:defRPr sz="2000"/>
            </a:lvl4pPr>
            <a:lvl5pPr marL="1828319" indent="0">
              <a:buNone/>
              <a:defRPr sz="2000"/>
            </a:lvl5pPr>
            <a:lvl6pPr marL="2285398" indent="0">
              <a:buNone/>
              <a:defRPr sz="2000"/>
            </a:lvl6pPr>
            <a:lvl7pPr marL="2742477" indent="0">
              <a:buNone/>
              <a:defRPr sz="2000"/>
            </a:lvl7pPr>
            <a:lvl8pPr marL="3199557" indent="0">
              <a:buNone/>
              <a:defRPr sz="2000"/>
            </a:lvl8pPr>
            <a:lvl9pPr marL="3656636" indent="0">
              <a:buNone/>
              <a:defRPr sz="2000"/>
            </a:lvl9pPr>
          </a:lstStyle>
          <a:p>
            <a:endParaRPr lang="en-US" dirty="0"/>
          </a:p>
        </p:txBody>
      </p:sp>
      <p:sp>
        <p:nvSpPr>
          <p:cNvPr id="4" name="Text Placeholder 3">
            <a:extLst>
              <a:ext uri="{FF2B5EF4-FFF2-40B4-BE49-F238E27FC236}">
                <a16:creationId xmlns:a16="http://schemas.microsoft.com/office/drawing/2014/main" id="{C1AA2585-62E5-DA42-8408-E1BD20457CA2}"/>
              </a:ext>
            </a:extLst>
          </p:cNvPr>
          <p:cNvSpPr>
            <a:spLocks noGrp="1"/>
          </p:cNvSpPr>
          <p:nvPr>
            <p:ph type="body" sz="half" idx="2"/>
          </p:nvPr>
        </p:nvSpPr>
        <p:spPr>
          <a:xfrm>
            <a:off x="629841" y="2057400"/>
            <a:ext cx="2949178" cy="3811588"/>
          </a:xfrm>
        </p:spPr>
        <p:txBody>
          <a:bodyPr/>
          <a:lstStyle>
            <a:lvl1pPr marL="0" indent="0">
              <a:buNone/>
              <a:defRPr sz="1600"/>
            </a:lvl1pPr>
            <a:lvl2pPr marL="457079" indent="0">
              <a:buNone/>
              <a:defRPr sz="1400"/>
            </a:lvl2pPr>
            <a:lvl3pPr marL="914159" indent="0">
              <a:buNone/>
              <a:defRPr sz="1200"/>
            </a:lvl3pPr>
            <a:lvl4pPr marL="1371238" indent="0">
              <a:buNone/>
              <a:defRPr sz="1000"/>
            </a:lvl4pPr>
            <a:lvl5pPr marL="1828319" indent="0">
              <a:buNone/>
              <a:defRPr sz="1000"/>
            </a:lvl5pPr>
            <a:lvl6pPr marL="2285398" indent="0">
              <a:buNone/>
              <a:defRPr sz="1000"/>
            </a:lvl6pPr>
            <a:lvl7pPr marL="2742477" indent="0">
              <a:buNone/>
              <a:defRPr sz="1000"/>
            </a:lvl7pPr>
            <a:lvl8pPr marL="3199557" indent="0">
              <a:buNone/>
              <a:defRPr sz="1000"/>
            </a:lvl8pPr>
            <a:lvl9pPr marL="3656636"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E01B39-2CF4-4244-B033-33DF4ACA9AB1}"/>
              </a:ext>
            </a:extLst>
          </p:cNvPr>
          <p:cNvSpPr>
            <a:spLocks noGrp="1"/>
          </p:cNvSpPr>
          <p:nvPr>
            <p:ph type="dt" sz="half" idx="10"/>
          </p:nvPr>
        </p:nvSpPr>
        <p:spPr/>
        <p:txBody>
          <a:bodyPr/>
          <a:lstStyle/>
          <a:p>
            <a:fld id="{F7BD15D8-69BE-434A-ABC1-77766E25479B}" type="datetimeFigureOut">
              <a:rPr lang="en-US" smtClean="0"/>
              <a:t>10/6/2021</a:t>
            </a:fld>
            <a:endParaRPr lang="en-US" dirty="0"/>
          </a:p>
        </p:txBody>
      </p:sp>
      <p:sp>
        <p:nvSpPr>
          <p:cNvPr id="6" name="Footer Placeholder 5">
            <a:extLst>
              <a:ext uri="{FF2B5EF4-FFF2-40B4-BE49-F238E27FC236}">
                <a16:creationId xmlns:a16="http://schemas.microsoft.com/office/drawing/2014/main" id="{67D4C861-0B33-9447-A4EF-7EAEDC36AF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F31D38-9555-774F-B296-E127DBE67640}"/>
              </a:ext>
            </a:extLst>
          </p:cNvPr>
          <p:cNvSpPr>
            <a:spLocks noGrp="1"/>
          </p:cNvSpPr>
          <p:nvPr>
            <p:ph type="sldNum" sz="quarter" idx="12"/>
          </p:nvPr>
        </p:nvSpPr>
        <p:spPr/>
        <p:txBody>
          <a:bodyPr/>
          <a:lstStyle/>
          <a:p>
            <a:fld id="{0581DB01-EB2D-5942-BC47-8F3F9DBC6700}" type="slidenum">
              <a:rPr lang="en-US" smtClean="0"/>
              <a:t>‹#›</a:t>
            </a:fld>
            <a:endParaRPr lang="en-US" dirty="0"/>
          </a:p>
        </p:txBody>
      </p:sp>
    </p:spTree>
    <p:extLst>
      <p:ext uri="{BB962C8B-B14F-4D97-AF65-F5344CB8AC3E}">
        <p14:creationId xmlns:p14="http://schemas.microsoft.com/office/powerpoint/2010/main" val="328007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581B49-5F72-224C-9A03-C77E534808E6}"/>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58CB2E-7178-8D4A-9318-EC2E5DB3A7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7B574-23C2-E344-87B9-1CA41EF9F4D8}"/>
              </a:ext>
            </a:extLst>
          </p:cNvPr>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D15D8-69BE-434A-ABC1-77766E25479B}" type="datetimeFigureOut">
              <a:rPr lang="en-US" smtClean="0"/>
              <a:t>10/6/2021</a:t>
            </a:fld>
            <a:endParaRPr lang="en-US" dirty="0"/>
          </a:p>
        </p:txBody>
      </p:sp>
      <p:sp>
        <p:nvSpPr>
          <p:cNvPr id="5" name="Footer Placeholder 4">
            <a:extLst>
              <a:ext uri="{FF2B5EF4-FFF2-40B4-BE49-F238E27FC236}">
                <a16:creationId xmlns:a16="http://schemas.microsoft.com/office/drawing/2014/main" id="{EFF6273E-3B68-CC4D-AF91-4B2B4C379FD2}"/>
              </a:ext>
            </a:extLst>
          </p:cNvPr>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809232E-CCBC-5849-BAB6-64DA0D9D6DE2}"/>
              </a:ext>
            </a:extLst>
          </p:cNvPr>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1DB01-EB2D-5942-BC47-8F3F9DBC6700}" type="slidenum">
              <a:rPr lang="en-US" smtClean="0"/>
              <a:t>‹#›</a:t>
            </a:fld>
            <a:endParaRPr lang="en-US" dirty="0"/>
          </a:p>
        </p:txBody>
      </p:sp>
    </p:spTree>
    <p:extLst>
      <p:ext uri="{BB962C8B-B14F-4D97-AF65-F5344CB8AC3E}">
        <p14:creationId xmlns:p14="http://schemas.microsoft.com/office/powerpoint/2010/main" val="1697687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159"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0" indent="-228540" algn="l" defTabSz="914159"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19" indent="-228540" algn="l" defTabSz="914159"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700" indent="-228540" algn="l" defTabSz="91415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79" indent="-228540" algn="l" defTabSz="9141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58" indent="-228540" algn="l" defTabSz="9141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38" indent="-228540" algn="l" defTabSz="9141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17" indent="-228540" algn="l" defTabSz="9141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97" indent="-228540" algn="l" defTabSz="9141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176" indent="-228540" algn="l" defTabSz="9141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59" rtl="0" eaLnBrk="1" latinLnBrk="0" hangingPunct="1">
        <a:defRPr sz="1800" kern="1200">
          <a:solidFill>
            <a:schemeClr val="tx1"/>
          </a:solidFill>
          <a:latin typeface="+mn-lt"/>
          <a:ea typeface="+mn-ea"/>
          <a:cs typeface="+mn-cs"/>
        </a:defRPr>
      </a:lvl1pPr>
      <a:lvl2pPr marL="457079" algn="l" defTabSz="914159" rtl="0" eaLnBrk="1" latinLnBrk="0" hangingPunct="1">
        <a:defRPr sz="1800" kern="1200">
          <a:solidFill>
            <a:schemeClr val="tx1"/>
          </a:solidFill>
          <a:latin typeface="+mn-lt"/>
          <a:ea typeface="+mn-ea"/>
          <a:cs typeface="+mn-cs"/>
        </a:defRPr>
      </a:lvl2pPr>
      <a:lvl3pPr marL="914159" algn="l" defTabSz="914159" rtl="0" eaLnBrk="1" latinLnBrk="0" hangingPunct="1">
        <a:defRPr sz="1800" kern="1200">
          <a:solidFill>
            <a:schemeClr val="tx1"/>
          </a:solidFill>
          <a:latin typeface="+mn-lt"/>
          <a:ea typeface="+mn-ea"/>
          <a:cs typeface="+mn-cs"/>
        </a:defRPr>
      </a:lvl3pPr>
      <a:lvl4pPr marL="1371238" algn="l" defTabSz="914159" rtl="0" eaLnBrk="1" latinLnBrk="0" hangingPunct="1">
        <a:defRPr sz="1800" kern="1200">
          <a:solidFill>
            <a:schemeClr val="tx1"/>
          </a:solidFill>
          <a:latin typeface="+mn-lt"/>
          <a:ea typeface="+mn-ea"/>
          <a:cs typeface="+mn-cs"/>
        </a:defRPr>
      </a:lvl4pPr>
      <a:lvl5pPr marL="1828319" algn="l" defTabSz="914159" rtl="0" eaLnBrk="1" latinLnBrk="0" hangingPunct="1">
        <a:defRPr sz="1800" kern="1200">
          <a:solidFill>
            <a:schemeClr val="tx1"/>
          </a:solidFill>
          <a:latin typeface="+mn-lt"/>
          <a:ea typeface="+mn-ea"/>
          <a:cs typeface="+mn-cs"/>
        </a:defRPr>
      </a:lvl5pPr>
      <a:lvl6pPr marL="2285398" algn="l" defTabSz="914159" rtl="0" eaLnBrk="1" latinLnBrk="0" hangingPunct="1">
        <a:defRPr sz="1800" kern="1200">
          <a:solidFill>
            <a:schemeClr val="tx1"/>
          </a:solidFill>
          <a:latin typeface="+mn-lt"/>
          <a:ea typeface="+mn-ea"/>
          <a:cs typeface="+mn-cs"/>
        </a:defRPr>
      </a:lvl6pPr>
      <a:lvl7pPr marL="2742477" algn="l" defTabSz="914159" rtl="0" eaLnBrk="1" latinLnBrk="0" hangingPunct="1">
        <a:defRPr sz="1800" kern="1200">
          <a:solidFill>
            <a:schemeClr val="tx1"/>
          </a:solidFill>
          <a:latin typeface="+mn-lt"/>
          <a:ea typeface="+mn-ea"/>
          <a:cs typeface="+mn-cs"/>
        </a:defRPr>
      </a:lvl7pPr>
      <a:lvl8pPr marL="3199557" algn="l" defTabSz="914159" rtl="0" eaLnBrk="1" latinLnBrk="0" hangingPunct="1">
        <a:defRPr sz="1800" kern="1200">
          <a:solidFill>
            <a:schemeClr val="tx1"/>
          </a:solidFill>
          <a:latin typeface="+mn-lt"/>
          <a:ea typeface="+mn-ea"/>
          <a:cs typeface="+mn-cs"/>
        </a:defRPr>
      </a:lvl8pPr>
      <a:lvl9pPr marL="3656636" algn="l" defTabSz="9141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ome.treasury.gov/policy-issues/coronavirus/assistance-for-state-local-and-tribal-governments/state-and-local-fiscal-recovery-fund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grants.ohio.gov/Documents/Funding_Opportunities/ARPA/ARPA_Guidance_for_NEUs_2021-07-06.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ome.treasury.gov/system/files/136/NEU_Guidance.pdf%20&amp;%20ARPA_Guidance_for_NEUs_2021-07-06.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home.treasury.gov/policy-issues/coronavirus/assistance-for-state-local-and-tribal-governments/homeowner-assistance-fund"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ohioauditor.gov/resources/covid19_clients.html" TargetMode="External"/><Relationship Id="rId5" Type="http://schemas.openxmlformats.org/officeDocument/2006/relationships/hyperlink" Target="https://www.youtube.com/watch?v=5EwEEHgownk&amp;&amp;feature=youtu.be" TargetMode="External"/><Relationship Id="rId4" Type="http://schemas.openxmlformats.org/officeDocument/2006/relationships/hyperlink" Target="https://ohioauditor.gov/resources/covid19/AOS_UG_Guidance_1009.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mailto:FACCR@ohioauditor.gov" TargetMode="Externa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home.treasury.gov/policy-issues/cares/emergency-rental-assistance-progra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C4EB-6379-114D-8683-A60F6E11CB61}"/>
              </a:ext>
            </a:extLst>
          </p:cNvPr>
          <p:cNvSpPr>
            <a:spLocks noGrp="1"/>
          </p:cNvSpPr>
          <p:nvPr>
            <p:ph type="ctrTitle"/>
          </p:nvPr>
        </p:nvSpPr>
        <p:spPr>
          <a:xfrm>
            <a:off x="1193" y="1977455"/>
            <a:ext cx="9141619" cy="1120748"/>
          </a:xfrm>
        </p:spPr>
        <p:txBody>
          <a:bodyPr>
            <a:normAutofit fontScale="90000"/>
          </a:bodyPr>
          <a:lstStyle/>
          <a:p>
            <a:br>
              <a:rPr lang="en-US" sz="4800" b="1" dirty="0">
                <a:latin typeface="Century Gothic" panose="020B0502020202020204" pitchFamily="34" charset="0"/>
              </a:rPr>
            </a:br>
            <a:br>
              <a:rPr lang="en-US" sz="4800" b="1" dirty="0">
                <a:latin typeface="Century Gothic" panose="020B0502020202020204" pitchFamily="34" charset="0"/>
              </a:rPr>
            </a:br>
            <a:br>
              <a:rPr lang="en-US" sz="4800" b="1" dirty="0">
                <a:latin typeface="Century Gothic" panose="020B0502020202020204" pitchFamily="34" charset="0"/>
              </a:rPr>
            </a:br>
            <a:r>
              <a:rPr lang="en-US" sz="4800" b="1" dirty="0">
                <a:latin typeface="Century Gothic" panose="020B0502020202020204" pitchFamily="34" charset="0"/>
              </a:rPr>
              <a:t>American Rescue Plan </a:t>
            </a:r>
            <a:br>
              <a:rPr lang="en-US" sz="4800" b="1" dirty="0">
                <a:latin typeface="Century Gothic" panose="020B0502020202020204" pitchFamily="34" charset="0"/>
              </a:rPr>
            </a:br>
            <a:r>
              <a:rPr lang="en-US" sz="4800" b="1" dirty="0">
                <a:latin typeface="Century Gothic" panose="020B0502020202020204" pitchFamily="34" charset="0"/>
              </a:rPr>
              <a:t>Act of 2021</a:t>
            </a:r>
          </a:p>
        </p:txBody>
      </p:sp>
      <p:sp>
        <p:nvSpPr>
          <p:cNvPr id="3" name="Subtitle 2">
            <a:extLst>
              <a:ext uri="{FF2B5EF4-FFF2-40B4-BE49-F238E27FC236}">
                <a16:creationId xmlns:a16="http://schemas.microsoft.com/office/drawing/2014/main" id="{2A7AF641-7606-234C-80DF-BB1E2A72F305}"/>
              </a:ext>
            </a:extLst>
          </p:cNvPr>
          <p:cNvSpPr>
            <a:spLocks noGrp="1"/>
          </p:cNvSpPr>
          <p:nvPr>
            <p:ph type="subTitle" idx="1"/>
          </p:nvPr>
        </p:nvSpPr>
        <p:spPr>
          <a:xfrm>
            <a:off x="1193" y="3437890"/>
            <a:ext cx="9141619" cy="2485639"/>
          </a:xfrm>
        </p:spPr>
        <p:txBody>
          <a:bodyPr>
            <a:normAutofit/>
          </a:bodyPr>
          <a:lstStyle/>
          <a:p>
            <a:r>
              <a:rPr lang="en-US" sz="2800" b="1" dirty="0">
                <a:latin typeface="Century Gothic" panose="020B0502020202020204" pitchFamily="34" charset="0"/>
              </a:rPr>
              <a:t>October 5, 2021</a:t>
            </a:r>
            <a:endParaRPr lang="en-US" dirty="0">
              <a:latin typeface="Century Gothic" panose="020B0502020202020204" pitchFamily="34" charset="0"/>
            </a:endParaRPr>
          </a:p>
          <a:p>
            <a:pPr algn="l"/>
            <a:endParaRPr lang="en-US" sz="2400" dirty="0">
              <a:latin typeface="Century Gothic" panose="020B0502020202020204" pitchFamily="34" charset="0"/>
            </a:endParaRPr>
          </a:p>
          <a:p>
            <a:pPr algn="l"/>
            <a:r>
              <a:rPr lang="en-US" sz="2400" dirty="0">
                <a:latin typeface="Century Gothic" panose="020B0502020202020204" pitchFamily="34" charset="0"/>
              </a:rPr>
              <a:t>	</a:t>
            </a:r>
            <a:r>
              <a:rPr lang="en-US" sz="1900" dirty="0">
                <a:latin typeface="Century Gothic" panose="020B0502020202020204" pitchFamily="34" charset="0"/>
              </a:rPr>
              <a:t>Presented by: Teresa Hicks, Single Audit Coordinator</a:t>
            </a:r>
          </a:p>
        </p:txBody>
      </p:sp>
      <p:pic>
        <p:nvPicPr>
          <p:cNvPr id="5" name="Picture 4">
            <a:extLst>
              <a:ext uri="{FF2B5EF4-FFF2-40B4-BE49-F238E27FC236}">
                <a16:creationId xmlns:a16="http://schemas.microsoft.com/office/drawing/2014/main" id="{940C9842-8C81-174C-84F9-EC1D6DB86484}"/>
              </a:ext>
            </a:extLst>
          </p:cNvPr>
          <p:cNvPicPr>
            <a:picLocks noChangeAspect="1"/>
          </p:cNvPicPr>
          <p:nvPr/>
        </p:nvPicPr>
        <p:blipFill>
          <a:blip r:embed="rId2"/>
          <a:stretch>
            <a:fillRect/>
          </a:stretch>
        </p:blipFill>
        <p:spPr>
          <a:xfrm>
            <a:off x="456187" y="376156"/>
            <a:ext cx="3995892" cy="1268309"/>
          </a:xfrm>
          <a:prstGeom prst="rect">
            <a:avLst/>
          </a:prstGeom>
        </p:spPr>
      </p:pic>
      <p:cxnSp>
        <p:nvCxnSpPr>
          <p:cNvPr id="7" name="Straight Connector 6">
            <a:extLst>
              <a:ext uri="{FF2B5EF4-FFF2-40B4-BE49-F238E27FC236}">
                <a16:creationId xmlns:a16="http://schemas.microsoft.com/office/drawing/2014/main" id="{23C681F7-43DE-A040-85C5-4C2C381DD4EA}"/>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484C4C1-6EA6-8048-A1AB-BFECC6322882}"/>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06CA016-0674-7048-908E-22AD7D5CDB36}"/>
              </a:ext>
            </a:extLst>
          </p:cNvPr>
          <p:cNvCxnSpPr>
            <a:cxnSpLocks/>
          </p:cNvCxnSpPr>
          <p:nvPr/>
        </p:nvCxnSpPr>
        <p:spPr>
          <a:xfrm>
            <a:off x="0" y="1724722"/>
            <a:ext cx="9144000" cy="0"/>
          </a:xfrm>
          <a:prstGeom prst="line">
            <a:avLst/>
          </a:prstGeom>
          <a:ln w="76200">
            <a:solidFill>
              <a:srgbClr val="A0AFA0"/>
            </a:solidFill>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8E8263E9-C74B-FB45-93D2-EAD23040B939}"/>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21" name="Straight Connector 20">
            <a:extLst>
              <a:ext uri="{FF2B5EF4-FFF2-40B4-BE49-F238E27FC236}">
                <a16:creationId xmlns:a16="http://schemas.microsoft.com/office/drawing/2014/main" id="{B649016E-9E15-AD40-879C-1CCF18564D74}"/>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91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611660"/>
            <a:ext cx="7358982" cy="685800"/>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4000" b="1" dirty="0">
                <a:latin typeface="Century Gothic" panose="020B0502020202020204" pitchFamily="34" charset="0"/>
              </a:rPr>
              <a:t>Local Fiscal Recovery Funds</a:t>
            </a:r>
          </a:p>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458097"/>
            <a:ext cx="7358982" cy="1886133"/>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51460" indent="-342900"/>
            <a:r>
              <a:rPr lang="en-US" sz="2000" b="1" dirty="0"/>
              <a:t>Treasury website </a:t>
            </a:r>
          </a:p>
          <a:p>
            <a:pPr marL="1165860" lvl="2" indent="-342900"/>
            <a:r>
              <a:rPr lang="en-US" sz="1600" dirty="0"/>
              <a:t>Interim Final Rule (eff. May 17, 2021)</a:t>
            </a:r>
          </a:p>
          <a:p>
            <a:pPr marL="1623060" lvl="3" indent="-342900"/>
            <a:r>
              <a:rPr lang="en-US" sz="1600" dirty="0"/>
              <a:t>comments were due July 16, 2021 </a:t>
            </a:r>
          </a:p>
          <a:p>
            <a:pPr marL="1623060" lvl="3" indent="-342900"/>
            <a:r>
              <a:rPr lang="en-US" sz="1600" dirty="0"/>
              <a:t>final issuance anticipated late fall</a:t>
            </a:r>
          </a:p>
          <a:p>
            <a:pPr marL="1165860" lvl="2" indent="-342900"/>
            <a:r>
              <a:rPr lang="en-US" sz="1600" dirty="0"/>
              <a:t>Federal Register 31 CFR Part 35 </a:t>
            </a:r>
          </a:p>
          <a:p>
            <a:pPr marL="1165860" lvl="2" indent="-342900"/>
            <a:r>
              <a:rPr lang="en-US" sz="1600" dirty="0"/>
              <a:t>Fact Sheet</a:t>
            </a:r>
          </a:p>
          <a:p>
            <a:pPr marL="1165860" lvl="2" indent="-342900"/>
            <a:r>
              <a:rPr lang="en-US" sz="1600" dirty="0"/>
              <a:t>Frequently Asked Questions </a:t>
            </a:r>
          </a:p>
          <a:p>
            <a:pPr marL="1165860" lvl="2" indent="-342900"/>
            <a:r>
              <a:rPr lang="en-US" sz="1600" dirty="0"/>
              <a:t>Allocation Information</a:t>
            </a:r>
          </a:p>
          <a:p>
            <a:pPr marL="1165860" lvl="2" indent="-342900"/>
            <a:r>
              <a:rPr lang="en-US" sz="1600" dirty="0"/>
              <a:t>Portal for </a:t>
            </a:r>
            <a:r>
              <a:rPr lang="en-US" sz="1600" u="sng" dirty="0"/>
              <a:t>direct</a:t>
            </a:r>
            <a:r>
              <a:rPr lang="en-US" sz="1600" dirty="0"/>
              <a:t> recipients to request Fiscal Recovery funds</a:t>
            </a:r>
          </a:p>
          <a:p>
            <a:pPr marL="1165860" lvl="2" indent="-342900"/>
            <a:r>
              <a:rPr lang="en-US" sz="1600" dirty="0">
                <a:hlinkClick r:id="rId3"/>
              </a:rPr>
              <a:t>https://home.treasury.gov/policy-issues/coronavirus/assistance-for-state-local-and-tribal-governments/state-and-local-fiscal-recovery-funds</a:t>
            </a:r>
            <a:r>
              <a:rPr lang="en-US" sz="1600" dirty="0"/>
              <a:t>  </a:t>
            </a:r>
          </a:p>
          <a:p>
            <a:pPr marL="251460" indent="-342900"/>
            <a:endParaRPr lang="en-US" sz="2000" b="1" dirty="0"/>
          </a:p>
          <a:p>
            <a:pPr marL="251460" indent="-342900"/>
            <a:r>
              <a:rPr lang="en-US" sz="2000" b="1" dirty="0"/>
              <a:t>OBM website guidance for NEUs</a:t>
            </a:r>
          </a:p>
          <a:p>
            <a:pPr marL="1165860" lvl="2" indent="-342900"/>
            <a:r>
              <a:rPr lang="en-US" sz="2000" dirty="0">
                <a:hlinkClick r:id="rId4"/>
              </a:rPr>
              <a:t>ARPA_Guidance_for_NEUs_2021-07-06.pdf (ohio.gov)</a:t>
            </a:r>
            <a:endParaRPr lang="en-US" sz="2000" b="1" dirty="0"/>
          </a:p>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5"/>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916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661086"/>
            <a:ext cx="7358982" cy="1058152"/>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4000" b="1" dirty="0">
                <a:latin typeface="Century Gothic" panose="020B0502020202020204" pitchFamily="34" charset="0"/>
              </a:rPr>
              <a:t>Local Fiscal Recovery Funds</a:t>
            </a:r>
          </a:p>
          <a:p>
            <a:pPr lvl="0"/>
            <a:endParaRPr lang="en-US" sz="2000" b="1" dirty="0"/>
          </a:p>
          <a:p>
            <a:pPr lvl="0"/>
            <a:endParaRPr lang="en-US" sz="2000" b="1" dirty="0"/>
          </a:p>
          <a:p>
            <a:pPr lvl="0"/>
            <a:r>
              <a:rPr lang="en-US" sz="2000" b="1" dirty="0"/>
              <a:t>Non-Entitlement Units of Local Government (NEUs) </a:t>
            </a:r>
            <a:r>
              <a:rPr lang="en-US" sz="2000" dirty="0"/>
              <a:t>NEUs are local governments serving populations of less than 50,000 (such as cities, villages, townships, etc.)</a:t>
            </a:r>
            <a:endParaRPr lang="en-US" sz="2000" b="1" dirty="0"/>
          </a:p>
          <a:p>
            <a:pPr marL="800100" lvl="1" indent="-342900">
              <a:spcBef>
                <a:spcPct val="0"/>
              </a:spcBef>
              <a:buFont typeface="Arial" panose="020B0604020202020204" pitchFamily="34" charset="0"/>
              <a:buChar char="•"/>
            </a:pPr>
            <a:r>
              <a:rPr lang="en-US" sz="2000" dirty="0" err="1"/>
              <a:t>OBM</a:t>
            </a:r>
            <a:r>
              <a:rPr lang="en-US" sz="2000" dirty="0"/>
              <a:t> had to distribute funds to NEUs that registered for funding by </a:t>
            </a:r>
            <a:r>
              <a:rPr lang="en-US" sz="2000" b="1" dirty="0"/>
              <a:t>Sept. 4</a:t>
            </a:r>
            <a:r>
              <a:rPr lang="en-US" sz="2000" b="1" baseline="30000" dirty="0"/>
              <a:t>th </a:t>
            </a:r>
            <a:r>
              <a:rPr lang="en-US" sz="2000" b="1" i="1" dirty="0"/>
              <a:t>(1,910 out of 2,196 registered)</a:t>
            </a:r>
            <a:r>
              <a:rPr lang="en-US" sz="2000" dirty="0"/>
              <a:t>.</a:t>
            </a:r>
          </a:p>
          <a:p>
            <a:pPr marL="800100" lvl="1" indent="-342900">
              <a:spcBef>
                <a:spcPct val="0"/>
              </a:spcBef>
              <a:buFont typeface="Arial" panose="020B0604020202020204" pitchFamily="34" charset="0"/>
              <a:buChar char="•"/>
            </a:pPr>
            <a:r>
              <a:rPr lang="en-US" sz="2000" dirty="0"/>
              <a:t>Locals should have formally declined funding, if they chose. </a:t>
            </a:r>
            <a:r>
              <a:rPr lang="en-US" sz="2000" dirty="0" err="1"/>
              <a:t>OBM</a:t>
            </a:r>
            <a:r>
              <a:rPr lang="en-US" sz="2000" dirty="0"/>
              <a:t> to redistribute remaining funds to eligible local govts. after reasonable attempts to contact nonresponsive locals.</a:t>
            </a:r>
          </a:p>
          <a:p>
            <a:pPr marL="800100" lvl="1" indent="-342900">
              <a:spcBef>
                <a:spcPct val="0"/>
              </a:spcBef>
              <a:buFont typeface="Arial" panose="020B0604020202020204" pitchFamily="34" charset="0"/>
              <a:buChar char="•"/>
            </a:pPr>
            <a:r>
              <a:rPr lang="en-US" sz="2000" dirty="0"/>
              <a:t>Award amounts are based on the population of the NEU, capped at 75% of the annual total operating budget, including GF and other funds, in effect as of Jan. 27, 2020.</a:t>
            </a:r>
          </a:p>
          <a:p>
            <a:pPr marL="800100" lvl="1" indent="-342900">
              <a:spcBef>
                <a:spcPct val="0"/>
              </a:spcBef>
              <a:buFont typeface="Arial" panose="020B0604020202020204" pitchFamily="34" charset="0"/>
              <a:buChar char="•"/>
            </a:pPr>
            <a:endParaRPr lang="en-US" sz="2000" dirty="0"/>
          </a:p>
          <a:p>
            <a:pPr marL="457200" lvl="1" algn="ctr">
              <a:spcBef>
                <a:spcPct val="0"/>
              </a:spcBef>
            </a:pPr>
            <a:r>
              <a:rPr lang="en-US" sz="2000" dirty="0">
                <a:hlinkClick r:id="rId3"/>
              </a:rPr>
              <a:t>https://home.treasury.gov/system/files/136/NEU_Guidance.pdf &amp; ARPA_Guidance_for_NEUs_2021-07-06.pdf</a:t>
            </a:r>
            <a:r>
              <a:rPr lang="en-US" sz="2000" dirty="0"/>
              <a:t> (ohio.gov)  </a:t>
            </a:r>
          </a:p>
          <a:p>
            <a:pPr marL="800100" lvl="1" indent="-342900">
              <a:spcBef>
                <a:spcPct val="0"/>
              </a:spcBef>
              <a:buFont typeface="Arial" panose="020B0604020202020204" pitchFamily="34" charset="0"/>
              <a:buChar char="•"/>
            </a:pPr>
            <a:endParaRPr lang="en-US" sz="2000" dirty="0"/>
          </a:p>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4"/>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97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525162"/>
            <a:ext cx="7358982" cy="119407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Local Fiscal Recovery Funds</a:t>
            </a:r>
          </a:p>
          <a:p>
            <a:pPr algn="ctr"/>
            <a:r>
              <a:rPr lang="en-US" sz="2400" b="1" dirty="0">
                <a:latin typeface="Century Gothic" panose="020B0502020202020204" pitchFamily="34" charset="0"/>
              </a:rPr>
              <a:t>Allowable Uses</a:t>
            </a:r>
          </a:p>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514350" indent="-514350">
              <a:spcAft>
                <a:spcPts val="1200"/>
              </a:spcAft>
              <a:buFont typeface="+mj-lt"/>
              <a:buAutoNum type="arabicPeriod"/>
            </a:pPr>
            <a:r>
              <a:rPr lang="en-US" sz="2000" b="1" dirty="0"/>
              <a:t>Respond to the public health emergency with respect to COVID-19 or its negative economic impacts:</a:t>
            </a:r>
          </a:p>
          <a:p>
            <a:pPr marL="1428750" lvl="2" indent="-514350">
              <a:spcAft>
                <a:spcPts val="1200"/>
              </a:spcAft>
            </a:pPr>
            <a:r>
              <a:rPr lang="en-US" sz="1600" i="1" dirty="0"/>
              <a:t>Support public health response: </a:t>
            </a:r>
            <a:r>
              <a:rPr lang="en-US" sz="1600" dirty="0"/>
              <a:t>Fund COVID-19 mitigation efforts, medical expenses, behavioral healthcare and certain public health and safety staff</a:t>
            </a:r>
          </a:p>
          <a:p>
            <a:pPr marL="1428750" lvl="2" indent="-514350">
              <a:spcAft>
                <a:spcPts val="1200"/>
              </a:spcAft>
            </a:pPr>
            <a:r>
              <a:rPr lang="en-US" sz="1600" i="1" dirty="0"/>
              <a:t>Address negative economic impacts: </a:t>
            </a:r>
            <a:r>
              <a:rPr lang="en-US" sz="1600" dirty="0"/>
              <a:t>Respond to economic harms to workers, families, small businesses, and nonprofits, or impacted industries and re-hiring of public sector workers.</a:t>
            </a:r>
          </a:p>
          <a:p>
            <a:pPr marL="742950" lvl="1" indent="-285750">
              <a:spcAft>
                <a:spcPts val="1200"/>
              </a:spcAft>
            </a:pPr>
            <a:r>
              <a:rPr lang="en-US" sz="1600" b="1" dirty="0"/>
              <a:t>Auditee Evaluation?</a:t>
            </a:r>
          </a:p>
          <a:p>
            <a:pPr marL="1200150" lvl="2" indent="-285750">
              <a:spcAft>
                <a:spcPts val="1200"/>
              </a:spcAft>
            </a:pPr>
            <a:r>
              <a:rPr lang="en-US" sz="1600" dirty="0"/>
              <a:t>Identify a need or negative impact related to COVID-19.  </a:t>
            </a:r>
          </a:p>
          <a:p>
            <a:pPr marL="1200150" lvl="2" indent="-285750">
              <a:spcAft>
                <a:spcPts val="1200"/>
              </a:spcAft>
            </a:pPr>
            <a:r>
              <a:rPr lang="en-US" sz="1600" dirty="0"/>
              <a:t>Determine how the program, service, or other intervention addresses the identified need or impact.</a:t>
            </a:r>
          </a:p>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33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451106"/>
            <a:ext cx="7358982" cy="932851"/>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Local Fiscal Recovery Funds</a:t>
            </a:r>
          </a:p>
          <a:p>
            <a:pPr algn="ctr"/>
            <a:r>
              <a:rPr lang="en-US" sz="2800" b="1" dirty="0">
                <a:latin typeface="Century Gothic" panose="020B0502020202020204" pitchFamily="34" charset="0"/>
              </a:rPr>
              <a:t>Allowable Uses</a:t>
            </a:r>
          </a:p>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18055732"/>
              </p:ext>
            </p:extLst>
          </p:nvPr>
        </p:nvGraphicFramePr>
        <p:xfrm>
          <a:off x="537519" y="1495169"/>
          <a:ext cx="8062783" cy="4663440"/>
        </p:xfrm>
        <a:graphic>
          <a:graphicData uri="http://schemas.openxmlformats.org/drawingml/2006/table">
            <a:tbl>
              <a:tblPr firstRow="1" bandRow="1">
                <a:tableStyleId>{8799B23B-EC83-4686-B30A-512413B5E67A}</a:tableStyleId>
              </a:tblPr>
              <a:tblGrid>
                <a:gridCol w="3605994">
                  <a:extLst>
                    <a:ext uri="{9D8B030D-6E8A-4147-A177-3AD203B41FA5}">
                      <a16:colId xmlns:a16="http://schemas.microsoft.com/office/drawing/2014/main" val="4113361556"/>
                    </a:ext>
                  </a:extLst>
                </a:gridCol>
                <a:gridCol w="4456789">
                  <a:extLst>
                    <a:ext uri="{9D8B030D-6E8A-4147-A177-3AD203B41FA5}">
                      <a16:colId xmlns:a16="http://schemas.microsoft.com/office/drawing/2014/main" val="3122198608"/>
                    </a:ext>
                  </a:extLst>
                </a:gridCol>
              </a:tblGrid>
              <a:tr h="349933">
                <a:tc>
                  <a:txBody>
                    <a:bodyPr/>
                    <a:lstStyle/>
                    <a:p>
                      <a:pPr marL="0" marR="0" lvl="0" indent="0" algn="l" defTabSz="914159" rtl="0" eaLnBrk="1" fontAlgn="auto" latinLnBrk="0" hangingPunct="1">
                        <a:lnSpc>
                          <a:spcPct val="100000"/>
                        </a:lnSpc>
                        <a:spcBef>
                          <a:spcPts val="0"/>
                        </a:spcBef>
                        <a:spcAft>
                          <a:spcPts val="0"/>
                        </a:spcAft>
                        <a:buClrTx/>
                        <a:buSzTx/>
                        <a:buFontTx/>
                        <a:buNone/>
                        <a:tabLst/>
                        <a:defRPr/>
                      </a:pPr>
                      <a:r>
                        <a:rPr lang="en-US" sz="1800" dirty="0">
                          <a:latin typeface="Century Gothic" panose="020B0502020202020204" pitchFamily="34" charset="0"/>
                        </a:rPr>
                        <a:t>Public Health Emergency:</a:t>
                      </a:r>
                      <a:endParaRPr lang="en-US" dirty="0"/>
                    </a:p>
                  </a:txBody>
                  <a:tcPr>
                    <a:solidFill>
                      <a:srgbClr val="A0AFA0"/>
                    </a:solidFill>
                  </a:tcPr>
                </a:tc>
                <a:tc>
                  <a:txBody>
                    <a:bodyPr/>
                    <a:lstStyle/>
                    <a:p>
                      <a:r>
                        <a:rPr lang="en-US" dirty="0"/>
                        <a:t>Negative Economic Impact:</a:t>
                      </a:r>
                    </a:p>
                  </a:txBody>
                  <a:tcPr>
                    <a:solidFill>
                      <a:srgbClr val="A0AFA0"/>
                    </a:solidFill>
                  </a:tcPr>
                </a:tc>
                <a:extLst>
                  <a:ext uri="{0D108BD9-81ED-4DB2-BD59-A6C34878D82A}">
                    <a16:rowId xmlns:a16="http://schemas.microsoft.com/office/drawing/2014/main" val="1375126485"/>
                  </a:ext>
                </a:extLst>
              </a:tr>
              <a:tr h="4286674">
                <a:tc>
                  <a:txBody>
                    <a:bodyPr/>
                    <a:lstStyle/>
                    <a:p>
                      <a:r>
                        <a:rPr lang="en-US" sz="1200" b="1" dirty="0"/>
                        <a:t>Mitigating Covid-19 </a:t>
                      </a:r>
                    </a:p>
                    <a:p>
                      <a:pPr marL="628529" lvl="1" indent="-171450">
                        <a:buFont typeface="Arial" panose="020B0604020202020204" pitchFamily="34" charset="0"/>
                        <a:buChar char="•"/>
                      </a:pPr>
                      <a:r>
                        <a:rPr lang="en-US" sz="1200" dirty="0"/>
                        <a:t>Vaccine programs and PPE</a:t>
                      </a:r>
                    </a:p>
                    <a:p>
                      <a:pPr marL="628529" lvl="1" indent="-171450">
                        <a:buFont typeface="Arial" panose="020B0604020202020204" pitchFamily="34" charset="0"/>
                        <a:buChar char="•"/>
                      </a:pPr>
                      <a:r>
                        <a:rPr lang="en-US" sz="1200" dirty="0"/>
                        <a:t>Medical expenses</a:t>
                      </a:r>
                    </a:p>
                    <a:p>
                      <a:pPr marL="628529" lvl="1" indent="-171450">
                        <a:buFont typeface="Arial" panose="020B0604020202020204" pitchFamily="34" charset="0"/>
                        <a:buChar char="•"/>
                      </a:pPr>
                      <a:r>
                        <a:rPr lang="en-US" sz="1200" dirty="0"/>
                        <a:t>Enhancing public health data systems</a:t>
                      </a:r>
                    </a:p>
                    <a:p>
                      <a:pPr marL="628529" lvl="1" indent="-171450">
                        <a:buFont typeface="Arial" panose="020B0604020202020204" pitchFamily="34" charset="0"/>
                        <a:buChar char="•"/>
                      </a:pPr>
                      <a:r>
                        <a:rPr lang="en-US" sz="1200" dirty="0"/>
                        <a:t>Capital investments in public facilities in responding to public health needs</a:t>
                      </a:r>
                    </a:p>
                    <a:p>
                      <a:endParaRPr lang="en-US" sz="1200" b="1" dirty="0"/>
                    </a:p>
                    <a:p>
                      <a:r>
                        <a:rPr lang="en-US" sz="1200" b="1" dirty="0"/>
                        <a:t>Behavioral Healthcare Needs</a:t>
                      </a:r>
                    </a:p>
                    <a:p>
                      <a:pPr marL="628529" lvl="1" indent="-171450">
                        <a:buFont typeface="Arial" panose="020B0604020202020204" pitchFamily="34" charset="0"/>
                        <a:buChar char="•"/>
                      </a:pPr>
                      <a:r>
                        <a:rPr lang="en-US" sz="1200" dirty="0"/>
                        <a:t>Mental health/substance abuse treatment </a:t>
                      </a:r>
                    </a:p>
                    <a:p>
                      <a:pPr marL="628529" lvl="1" indent="-171450">
                        <a:buFont typeface="Arial" panose="020B0604020202020204" pitchFamily="34" charset="0"/>
                        <a:buChar char="•"/>
                      </a:pPr>
                      <a:r>
                        <a:rPr lang="en-US" sz="1200" dirty="0"/>
                        <a:t>Crisis response/hotlines </a:t>
                      </a:r>
                    </a:p>
                    <a:p>
                      <a:pPr marL="628529" lvl="1" indent="-171450">
                        <a:buFont typeface="Arial" panose="020B0604020202020204" pitchFamily="34" charset="0"/>
                        <a:buChar char="•"/>
                      </a:pPr>
                      <a:r>
                        <a:rPr lang="en-US" sz="1200" dirty="0"/>
                        <a:t>Services to promote access to social services</a:t>
                      </a:r>
                    </a:p>
                    <a:p>
                      <a:endParaRPr lang="en-US" sz="1200" b="1" dirty="0"/>
                    </a:p>
                    <a:p>
                      <a:r>
                        <a:rPr lang="en-US" sz="1200" b="1" dirty="0"/>
                        <a:t>Payroll</a:t>
                      </a:r>
                    </a:p>
                    <a:p>
                      <a:pPr marL="628529" lvl="1" indent="-171450">
                        <a:buFont typeface="Arial" panose="020B0604020202020204" pitchFamily="34" charset="0"/>
                        <a:buChar char="•"/>
                      </a:pPr>
                      <a:r>
                        <a:rPr lang="en-US" sz="1200" dirty="0"/>
                        <a:t>Work in response to COVID-19</a:t>
                      </a:r>
                    </a:p>
                    <a:p>
                      <a:pPr marL="628529" lvl="1" indent="-171450">
                        <a:buFont typeface="Arial" panose="020B0604020202020204" pitchFamily="34" charset="0"/>
                        <a:buChar char="•"/>
                      </a:pPr>
                      <a:r>
                        <a:rPr lang="en-US" sz="1200" dirty="0"/>
                        <a:t>Full payroll and benefits costs for employees or operating units or divisions primarily dedicated to the COVID-19 (administrative convenience)</a:t>
                      </a:r>
                    </a:p>
                    <a:p>
                      <a:endParaRPr lang="en-US" sz="1200" dirty="0"/>
                    </a:p>
                  </a:txBody>
                  <a:tcPr/>
                </a:tc>
                <a:tc>
                  <a:txBody>
                    <a:bodyPr/>
                    <a:lstStyle/>
                    <a:p>
                      <a:r>
                        <a:rPr lang="en-US" sz="1200" b="1" dirty="0"/>
                        <a:t>Impacted industries</a:t>
                      </a:r>
                    </a:p>
                    <a:p>
                      <a:pPr marL="628529" lvl="1" indent="-171450">
                        <a:buFont typeface="Arial" panose="020B0604020202020204" pitchFamily="34" charset="0"/>
                        <a:buChar char="•"/>
                      </a:pPr>
                      <a:r>
                        <a:rPr lang="en-US" sz="1200" dirty="0"/>
                        <a:t>Noted specifically travel/tourism</a:t>
                      </a:r>
                    </a:p>
                    <a:p>
                      <a:pPr marL="1085609" lvl="2" indent="-171450">
                        <a:buFont typeface="Arial" panose="020B0604020202020204" pitchFamily="34" charset="0"/>
                        <a:buChar char="•"/>
                      </a:pPr>
                      <a:r>
                        <a:rPr lang="en-US" sz="1200" dirty="0"/>
                        <a:t>Improvements to ventilation</a:t>
                      </a:r>
                    </a:p>
                    <a:p>
                      <a:pPr marL="1085609" lvl="2" indent="-171450">
                        <a:buFont typeface="Arial" panose="020B0604020202020204" pitchFamily="34" charset="0"/>
                        <a:buChar char="•"/>
                      </a:pPr>
                      <a:r>
                        <a:rPr lang="en-US" sz="1200" dirty="0"/>
                        <a:t>Use and construction of physical barriers or social distancing signage</a:t>
                      </a:r>
                    </a:p>
                    <a:p>
                      <a:pPr marL="1085609" lvl="2" indent="-171450">
                        <a:buFont typeface="Arial" panose="020B0604020202020204" pitchFamily="34" charset="0"/>
                        <a:buChar char="•"/>
                      </a:pPr>
                      <a:r>
                        <a:rPr lang="en-US" sz="1200" dirty="0"/>
                        <a:t>Masks or personal protective equipment</a:t>
                      </a:r>
                    </a:p>
                    <a:p>
                      <a:pPr marL="1085609" lvl="2" indent="-171450">
                        <a:buFont typeface="Arial" panose="020B0604020202020204" pitchFamily="34" charset="0"/>
                        <a:buChar char="•"/>
                      </a:pPr>
                      <a:r>
                        <a:rPr lang="en-US" sz="1200" dirty="0"/>
                        <a:t>Development of safe reopening plans</a:t>
                      </a:r>
                    </a:p>
                    <a:p>
                      <a:r>
                        <a:rPr lang="en-US" sz="1200" b="1" dirty="0"/>
                        <a:t>Pre-pandemic Capacity</a:t>
                      </a:r>
                    </a:p>
                    <a:p>
                      <a:pPr marL="628529" lvl="1" indent="-171450">
                        <a:buFont typeface="Arial" panose="020B0604020202020204" pitchFamily="34" charset="0"/>
                        <a:buChar char="•"/>
                      </a:pPr>
                      <a:r>
                        <a:rPr lang="en-US" sz="1200" dirty="0"/>
                        <a:t>Rehiring public-sector staff </a:t>
                      </a:r>
                    </a:p>
                    <a:p>
                      <a:pPr marL="628529" lvl="1" indent="-171450">
                        <a:buFont typeface="Arial" panose="020B0604020202020204" pitchFamily="34" charset="0"/>
                        <a:buChar char="•"/>
                      </a:pPr>
                      <a:r>
                        <a:rPr lang="en-US" sz="1200" dirty="0"/>
                        <a:t>Replenishing UI trust funds</a:t>
                      </a:r>
                    </a:p>
                    <a:p>
                      <a:r>
                        <a:rPr lang="en-US" sz="1200" b="1" dirty="0"/>
                        <a:t>Small Business Support</a:t>
                      </a:r>
                    </a:p>
                    <a:p>
                      <a:pPr marL="628529" lvl="1" indent="-171450">
                        <a:buFont typeface="Arial" panose="020B0604020202020204" pitchFamily="34" charset="0"/>
                        <a:buChar char="•"/>
                      </a:pPr>
                      <a:r>
                        <a:rPr lang="en-US" sz="1200" dirty="0"/>
                        <a:t>Loans, grants, in-kind assistance for operation continuity, mitigation/prevention, and counseling programs</a:t>
                      </a:r>
                    </a:p>
                    <a:p>
                      <a:pPr marL="0" lvl="0" indent="0">
                        <a:buFont typeface="Arial" panose="020B0604020202020204" pitchFamily="34" charset="0"/>
                        <a:buNone/>
                      </a:pPr>
                      <a:r>
                        <a:rPr kumimoji="0" lang="en-US" sz="1200" b="1" i="0" u="none" strike="noStrike" kern="1200" cap="none" spc="0" normalizeH="0" baseline="0" noProof="0" dirty="0">
                          <a:ln>
                            <a:noFill/>
                          </a:ln>
                          <a:solidFill>
                            <a:prstClr val="black"/>
                          </a:solidFill>
                          <a:effectLst/>
                          <a:uLnTx/>
                          <a:uFillTx/>
                          <a:latin typeface="+mn-lt"/>
                          <a:ea typeface="+mn-ea"/>
                          <a:cs typeface="+mn-cs"/>
                        </a:rPr>
                        <a:t>Hard Hit Communities</a:t>
                      </a:r>
                    </a:p>
                    <a:p>
                      <a:pPr marL="628529"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mn-cs"/>
                        </a:rPr>
                        <a:t>Investing in socio-economic disparities, housing/communities </a:t>
                      </a:r>
                    </a:p>
                    <a:p>
                      <a:pPr marL="628529"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mn-cs"/>
                        </a:rPr>
                        <a:t>Addressing disparities in education</a:t>
                      </a:r>
                    </a:p>
                    <a:p>
                      <a:endParaRPr lang="en-US" sz="1200" dirty="0"/>
                    </a:p>
                    <a:p>
                      <a:r>
                        <a:rPr lang="en-US" sz="1200" dirty="0"/>
                        <a:t>*Recipients should maintain records to support their assessment of how businesses or business districts receiving assistance were affected by the negative economic impacts of the pandemic and how the aid provided responds to these impacts.</a:t>
                      </a:r>
                    </a:p>
                    <a:p>
                      <a:endParaRPr lang="en-US" sz="1200" dirty="0"/>
                    </a:p>
                  </a:txBody>
                  <a:tcPr/>
                </a:tc>
                <a:extLst>
                  <a:ext uri="{0D108BD9-81ED-4DB2-BD59-A6C34878D82A}">
                    <a16:rowId xmlns:a16="http://schemas.microsoft.com/office/drawing/2014/main" val="834794883"/>
                  </a:ext>
                </a:extLst>
              </a:tr>
            </a:tbl>
          </a:graphicData>
        </a:graphic>
      </p:graphicFrame>
    </p:spTree>
    <p:extLst>
      <p:ext uri="{BB962C8B-B14F-4D97-AF65-F5344CB8AC3E}">
        <p14:creationId xmlns:p14="http://schemas.microsoft.com/office/powerpoint/2010/main" val="298701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451106"/>
            <a:ext cx="7358982" cy="932851"/>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Local Fiscal Recovery Funds</a:t>
            </a:r>
          </a:p>
          <a:p>
            <a:pPr algn="ctr"/>
            <a:r>
              <a:rPr lang="en-US" sz="2800" b="1" dirty="0">
                <a:latin typeface="Century Gothic" panose="020B0502020202020204" pitchFamily="34" charset="0"/>
              </a:rPr>
              <a:t>Allowable Uses</a:t>
            </a:r>
          </a:p>
          <a:p>
            <a:pPr lvl="1">
              <a:spcBef>
                <a:spcPts val="1200"/>
              </a:spcBef>
            </a:pPr>
            <a:r>
              <a:rPr lang="en-US" sz="1400" b="1" dirty="0">
                <a:latin typeface="Century Gothic" panose="020B0502020202020204" pitchFamily="34" charset="0"/>
              </a:rPr>
              <a:t>Assistance to households includes but is not limited to: </a:t>
            </a:r>
          </a:p>
          <a:p>
            <a:pPr marL="742950" lvl="1" indent="-285750">
              <a:spcBef>
                <a:spcPts val="1200"/>
              </a:spcBef>
              <a:buFont typeface="Arial" panose="020B0604020202020204" pitchFamily="34" charset="0"/>
              <a:buChar char="•"/>
            </a:pPr>
            <a:r>
              <a:rPr lang="en-US" sz="1400" dirty="0">
                <a:latin typeface="Century Gothic" panose="020B0502020202020204" pitchFamily="34" charset="0"/>
              </a:rPr>
              <a:t>Food assistance; rent, mortgage, or utility assistance; counseling and legal aid to prevent eviction or homelessness; cash assistance; emergency assistance for burials, home repairs, weatherization, or other needs; internet access or digital literacy assistance; or job training to address negative economic or public health impacts. </a:t>
            </a:r>
          </a:p>
          <a:p>
            <a:pPr lvl="1">
              <a:spcBef>
                <a:spcPts val="1200"/>
              </a:spcBef>
            </a:pPr>
            <a:r>
              <a:rPr lang="en-US" sz="1400" b="1" dirty="0">
                <a:latin typeface="Century Gothic" panose="020B0502020202020204" pitchFamily="34" charset="0"/>
              </a:rPr>
              <a:t>Assistance to small business and non-profits includes, but is not limited to: </a:t>
            </a:r>
          </a:p>
          <a:p>
            <a:pPr marL="742950" lvl="1" indent="-285750">
              <a:spcBef>
                <a:spcPts val="1200"/>
              </a:spcBef>
              <a:buFont typeface="Arial" panose="020B0604020202020204" pitchFamily="34" charset="0"/>
              <a:buChar char="•"/>
            </a:pPr>
            <a:r>
              <a:rPr lang="en-US" sz="1400" dirty="0">
                <a:latin typeface="Century Gothic" panose="020B0502020202020204" pitchFamily="34" charset="0"/>
              </a:rPr>
              <a:t>loans or grants to mitigate financial hardship such as declines in revenues or impacts of periods of business closure, e.g., by supporting payroll and benefits costs, costs to retain employees, mortgage, rent, or utilities costs, and other operating costs;</a:t>
            </a:r>
          </a:p>
          <a:p>
            <a:pPr marL="742950" lvl="1" indent="-285750">
              <a:spcBef>
                <a:spcPts val="1200"/>
              </a:spcBef>
              <a:buFont typeface="Arial" panose="020B0604020202020204" pitchFamily="34" charset="0"/>
              <a:buChar char="•"/>
            </a:pPr>
            <a:r>
              <a:rPr lang="en-US" sz="1400" dirty="0">
                <a:latin typeface="Century Gothic" panose="020B0502020202020204" pitchFamily="34" charset="0"/>
              </a:rPr>
              <a:t>Loans, grants, or in-kind assistance to implement COVID-19 prevention or mitigation, such as physical plant changes to enable social distancing, enhanced cleaning efforts, barriers or partitions, or COVID-19 vaccination, testing, or contact tracing; &amp;</a:t>
            </a:r>
          </a:p>
          <a:p>
            <a:pPr marL="742950" lvl="1" indent="-285750">
              <a:spcBef>
                <a:spcPts val="1200"/>
              </a:spcBef>
              <a:buFont typeface="Arial" panose="020B0604020202020204" pitchFamily="34" charset="0"/>
              <a:buChar char="•"/>
            </a:pPr>
            <a:r>
              <a:rPr lang="en-US" sz="1400" dirty="0">
                <a:latin typeface="Century Gothic" panose="020B0502020202020204" pitchFamily="34" charset="0"/>
              </a:rPr>
              <a:t>Technical assistance, counseling, or other services to assist with business planning need</a:t>
            </a:r>
          </a:p>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44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451106"/>
            <a:ext cx="7358982" cy="932851"/>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Local Fiscal Recovery Funds</a:t>
            </a:r>
          </a:p>
          <a:p>
            <a:pPr algn="ctr"/>
            <a:r>
              <a:rPr lang="en-US" sz="2800" b="1" dirty="0">
                <a:latin typeface="Century Gothic" panose="020B0502020202020204" pitchFamily="34" charset="0"/>
              </a:rPr>
              <a:t>Allowable Uses</a:t>
            </a:r>
          </a:p>
          <a:p>
            <a:pPr marL="514350" indent="-514350">
              <a:spcAft>
                <a:spcPts val="1200"/>
              </a:spcAft>
              <a:buFont typeface="+mj-lt"/>
              <a:buAutoNum type="arabicPeriod" startAt="2"/>
            </a:pPr>
            <a:endParaRPr lang="en-US" sz="1800" b="1" dirty="0">
              <a:latin typeface="+mn-lt"/>
            </a:endParaRPr>
          </a:p>
          <a:p>
            <a:pPr marL="514350" indent="-514350">
              <a:spcAft>
                <a:spcPts val="1200"/>
              </a:spcAft>
              <a:buFont typeface="+mj-lt"/>
              <a:buAutoNum type="arabicPeriod" startAt="2"/>
            </a:pPr>
            <a:r>
              <a:rPr lang="en-US" sz="2400" b="1" dirty="0">
                <a:latin typeface="+mn-lt"/>
              </a:rPr>
              <a:t>Premium pay for essential workers:</a:t>
            </a:r>
          </a:p>
          <a:p>
            <a:pPr marL="971550" lvl="1" indent="-514350">
              <a:spcAft>
                <a:spcPts val="1200"/>
              </a:spcAft>
              <a:buFont typeface="Arial" panose="020B0604020202020204" pitchFamily="34" charset="0"/>
              <a:buChar char="•"/>
            </a:pPr>
            <a:r>
              <a:rPr lang="en-US" sz="1800" dirty="0"/>
              <a:t>Offer additional support to those who have and will bear the greatest health risks because of their service in critical infrastructure. Funds can be used retroactively back to January 27, 2020.</a:t>
            </a:r>
          </a:p>
          <a:p>
            <a:pPr marL="742950" lvl="1" indent="-285750">
              <a:spcAft>
                <a:spcPts val="1200"/>
              </a:spcAft>
              <a:buFont typeface="Arial" panose="020B0604020202020204" pitchFamily="34" charset="0"/>
              <a:buChar char="•"/>
            </a:pPr>
            <a:r>
              <a:rPr lang="en-US" sz="1800" dirty="0"/>
              <a:t>Examples:</a:t>
            </a:r>
          </a:p>
          <a:p>
            <a:pPr marL="1200150" lvl="2" indent="-285750">
              <a:buFont typeface="Arial" panose="020B0604020202020204" pitchFamily="34" charset="0"/>
              <a:buChar char="•"/>
            </a:pPr>
            <a:r>
              <a:rPr lang="en-US" sz="1800" dirty="0"/>
              <a:t>Staff at nursing homes, hospitals, and home care settings</a:t>
            </a:r>
          </a:p>
          <a:p>
            <a:pPr marL="1200150" lvl="2" indent="-285750">
              <a:buFont typeface="Arial" panose="020B0604020202020204" pitchFamily="34" charset="0"/>
              <a:buChar char="•"/>
            </a:pPr>
            <a:r>
              <a:rPr lang="en-US" sz="1800" dirty="0"/>
              <a:t>Workers at farms, food production facilities, grocery stores, and restaurants</a:t>
            </a:r>
          </a:p>
          <a:p>
            <a:pPr marL="1200150" lvl="2" indent="-285750">
              <a:buFont typeface="Arial" panose="020B0604020202020204" pitchFamily="34" charset="0"/>
              <a:buChar char="•"/>
            </a:pPr>
            <a:r>
              <a:rPr lang="en-US" sz="1800" dirty="0"/>
              <a:t>Janitors and sanitation workers</a:t>
            </a:r>
          </a:p>
          <a:p>
            <a:pPr marL="1200150" lvl="2" indent="-285750">
              <a:buFont typeface="Arial" panose="020B0604020202020204" pitchFamily="34" charset="0"/>
              <a:buChar char="•"/>
            </a:pPr>
            <a:r>
              <a:rPr lang="en-US" sz="1800" dirty="0"/>
              <a:t>Public health and safety staff</a:t>
            </a:r>
          </a:p>
          <a:p>
            <a:pPr marL="1200150" lvl="2" indent="-285750">
              <a:buFont typeface="Arial" panose="020B0604020202020204" pitchFamily="34" charset="0"/>
              <a:buChar char="•"/>
            </a:pPr>
            <a:r>
              <a:rPr lang="en-US" sz="1800" dirty="0"/>
              <a:t>Childcare workers, educators, and other school staff</a:t>
            </a:r>
          </a:p>
          <a:p>
            <a:pPr marL="1200150" lvl="2" indent="-285750">
              <a:buFont typeface="Arial" panose="020B0604020202020204" pitchFamily="34" charset="0"/>
              <a:buChar char="•"/>
            </a:pPr>
            <a:r>
              <a:rPr lang="en-US" sz="1800" dirty="0"/>
              <a:t>Other sectors deemed critical to protect the health and well-being of residents</a:t>
            </a:r>
          </a:p>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036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451106"/>
            <a:ext cx="7358982" cy="932851"/>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Local Fiscal Recovery Funds</a:t>
            </a:r>
          </a:p>
          <a:p>
            <a:pPr algn="ctr"/>
            <a:r>
              <a:rPr lang="en-US" sz="2800" b="1" dirty="0">
                <a:latin typeface="Century Gothic" panose="020B0502020202020204" pitchFamily="34" charset="0"/>
              </a:rPr>
              <a:t>Allowable Uses</a:t>
            </a:r>
          </a:p>
          <a:p>
            <a:pPr lvl="1" indent="-342900">
              <a:spcAft>
                <a:spcPts val="1200"/>
              </a:spcAft>
            </a:pPr>
            <a:r>
              <a:rPr lang="en-US" sz="1800" b="1" dirty="0"/>
              <a:t>Premium pay:</a:t>
            </a:r>
          </a:p>
          <a:p>
            <a:pPr lvl="1" indent="-342900">
              <a:buFont typeface="Arial" panose="020B0604020202020204" pitchFamily="34" charset="0"/>
              <a:buChar char="•"/>
            </a:pPr>
            <a:r>
              <a:rPr lang="en-US" sz="1800" dirty="0"/>
              <a:t>Additional pay up to $13/hour for all work</a:t>
            </a:r>
          </a:p>
          <a:p>
            <a:pPr lvl="1" indent="-342900">
              <a:buFont typeface="Arial" panose="020B0604020202020204" pitchFamily="34" charset="0"/>
              <a:buChar char="•"/>
            </a:pPr>
            <a:r>
              <a:rPr lang="en-US" sz="1800" dirty="0"/>
              <a:t>May not exceed $25,000/person </a:t>
            </a:r>
          </a:p>
          <a:p>
            <a:pPr lvl="1" indent="-342900">
              <a:buFont typeface="Arial" panose="020B0604020202020204" pitchFamily="34" charset="0"/>
              <a:buChar char="•"/>
            </a:pPr>
            <a:r>
              <a:rPr lang="en-US" sz="1800" dirty="0"/>
              <a:t>Worker must be in person (those teleworking are not eligible) and/or handling items contacted by others</a:t>
            </a:r>
          </a:p>
          <a:p>
            <a:pPr lvl="1" indent="-342900">
              <a:buFont typeface="Arial" panose="020B0604020202020204" pitchFamily="34" charset="0"/>
              <a:buChar char="•"/>
            </a:pPr>
            <a:r>
              <a:rPr lang="en-US" sz="1800" dirty="0"/>
              <a:t>Justification required if workers pay will be above 150% state or county average annual wage </a:t>
            </a:r>
          </a:p>
          <a:p>
            <a:pPr lvl="1" indent="-342900">
              <a:buFont typeface="Arial" panose="020B0604020202020204" pitchFamily="34" charset="0"/>
              <a:buChar char="•"/>
            </a:pPr>
            <a:r>
              <a:rPr lang="en-US" sz="1800" dirty="0"/>
              <a:t>Retroactive pay allowed (January 27, 2020)</a:t>
            </a:r>
          </a:p>
          <a:p>
            <a:pPr lvl="1" indent="-342900">
              <a:spcAft>
                <a:spcPts val="1200"/>
              </a:spcAft>
              <a:buFont typeface="Arial" panose="020B0604020202020204" pitchFamily="34" charset="0"/>
              <a:buChar char="•"/>
            </a:pPr>
            <a:r>
              <a:rPr lang="en-US" sz="1800" dirty="0"/>
              <a:t>Additive, cannot reduce or substitute for a worker’s normal earnings</a:t>
            </a:r>
          </a:p>
          <a:p>
            <a:pPr lvl="1" indent="-342900">
              <a:spcAft>
                <a:spcPts val="1200"/>
              </a:spcAft>
            </a:pPr>
            <a:r>
              <a:rPr lang="en-US" sz="1800" b="1" dirty="0"/>
              <a:t>Auditee Reaction? </a:t>
            </a:r>
          </a:p>
          <a:p>
            <a:pPr lvl="1" indent="-342900">
              <a:buFont typeface="Arial" panose="020B0604020202020204" pitchFamily="34" charset="0"/>
              <a:buChar char="•"/>
            </a:pPr>
            <a:r>
              <a:rPr lang="en-US" sz="1800" dirty="0"/>
              <a:t>Consider whether the pay or grant would ‘‘respond to’’ to the worker or workers performing essential work.</a:t>
            </a:r>
          </a:p>
          <a:p>
            <a:pPr lvl="1" indent="-342900">
              <a:buFont typeface="Arial" panose="020B0604020202020204" pitchFamily="34" charset="0"/>
              <a:buChar char="•"/>
            </a:pPr>
            <a:r>
              <a:rPr lang="en-US" sz="1800" dirty="0"/>
              <a:t>Determine if the pay addresses the heightened risk to workers who must be physically present at a jobsite &amp; the costs associated with illness were hardest to bear financially.</a:t>
            </a:r>
          </a:p>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51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451106"/>
            <a:ext cx="7358982" cy="932851"/>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Local Fiscal Recovery Funds</a:t>
            </a:r>
          </a:p>
          <a:p>
            <a:pPr algn="ctr"/>
            <a:r>
              <a:rPr lang="en-US" sz="2800" b="1" dirty="0">
                <a:latin typeface="Century Gothic" panose="020B0502020202020204" pitchFamily="34" charset="0"/>
              </a:rPr>
              <a:t>Allowable Uses</a:t>
            </a:r>
          </a:p>
          <a:p>
            <a:pPr marL="514350" indent="-514350">
              <a:spcAft>
                <a:spcPts val="1200"/>
              </a:spcAft>
              <a:buFont typeface="+mj-lt"/>
              <a:buAutoNum type="arabicPeriod" startAt="3"/>
            </a:pPr>
            <a:r>
              <a:rPr lang="en-US" sz="2400" b="1" dirty="0">
                <a:latin typeface="+mn-lt"/>
              </a:rPr>
              <a:t>Revenue Loss:</a:t>
            </a:r>
          </a:p>
          <a:p>
            <a:pPr marL="457200" lvl="1">
              <a:spcAft>
                <a:spcPts val="1200"/>
              </a:spcAft>
            </a:pPr>
            <a:r>
              <a:rPr lang="en-US" sz="1800" dirty="0"/>
              <a:t>For the provision of government services to the extent of the reduction in revenue of such government due to such emergency (Key here, prior to the emergency. The base year against which you will measure lost revenue happens not the most recent full fiscal year but the most recent full fiscal year prior to the emergency.) </a:t>
            </a:r>
          </a:p>
          <a:p>
            <a:pPr lvl="1">
              <a:spcAft>
                <a:spcPts val="1200"/>
              </a:spcAft>
            </a:pPr>
            <a:r>
              <a:rPr lang="en-US" sz="1800" dirty="0"/>
              <a:t>Revenue:</a:t>
            </a:r>
          </a:p>
          <a:p>
            <a:pPr marL="742950" lvl="1" indent="-285750">
              <a:buFont typeface="Arial" panose="020B0604020202020204" pitchFamily="34" charset="0"/>
              <a:buChar char="•"/>
            </a:pPr>
            <a:r>
              <a:rPr lang="en-US" sz="1800" dirty="0"/>
              <a:t>Included</a:t>
            </a:r>
          </a:p>
          <a:p>
            <a:pPr marL="1200150" lvl="2" indent="-285750">
              <a:buFont typeface="Arial" panose="020B0604020202020204" pitchFamily="34" charset="0"/>
              <a:buChar char="•"/>
            </a:pPr>
            <a:r>
              <a:rPr lang="en-US" sz="1800" dirty="0"/>
              <a:t>Revenues collected by a recipient and generated from its underlying economy including tax revenues, as well as other types of revenue that are available to support government services.</a:t>
            </a:r>
          </a:p>
          <a:p>
            <a:pPr marL="1200150" lvl="2" indent="-285750">
              <a:buFont typeface="Arial" panose="020B0604020202020204" pitchFamily="34" charset="0"/>
              <a:buChar char="•"/>
            </a:pPr>
            <a:r>
              <a:rPr lang="en-US" sz="1800" dirty="0"/>
              <a:t>Intergovernmental transfers from states or local govts. (revenue sharing)</a:t>
            </a:r>
            <a:endParaRPr lang="en-US" sz="1800" b="1" dirty="0">
              <a:latin typeface="+mn-lt"/>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851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599303"/>
            <a:ext cx="7358982" cy="1119935"/>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Local Fiscal Recovery Funds</a:t>
            </a:r>
          </a:p>
          <a:p>
            <a:pPr algn="ctr"/>
            <a:r>
              <a:rPr lang="en-US" sz="2800" b="1" dirty="0">
                <a:latin typeface="Century Gothic" panose="020B0502020202020204" pitchFamily="34" charset="0"/>
              </a:rPr>
              <a:t>Allowable Uses</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457200" lvl="1" indent="0">
              <a:buNone/>
            </a:pPr>
            <a:r>
              <a:rPr lang="en-US" sz="2400" dirty="0"/>
              <a:t>Not Included in Revenue:</a:t>
            </a:r>
          </a:p>
          <a:p>
            <a:pPr marL="1200150" lvl="2" indent="-285750"/>
            <a:r>
              <a:rPr lang="en-US" dirty="0"/>
              <a:t>refunds and other correcting transaction</a:t>
            </a:r>
          </a:p>
          <a:p>
            <a:pPr marL="1200150" lvl="2" indent="-285750"/>
            <a:r>
              <a:rPr lang="en-US" dirty="0"/>
              <a:t>proceeds from issuance of debt or the sale of investments</a:t>
            </a:r>
          </a:p>
          <a:p>
            <a:pPr marL="1200150" lvl="2" indent="-285750"/>
            <a:r>
              <a:rPr lang="en-US" dirty="0"/>
              <a:t>agency or private trust transactions</a:t>
            </a:r>
          </a:p>
          <a:p>
            <a:pPr marL="1200150" lvl="2" indent="-285750"/>
            <a:r>
              <a:rPr lang="en-US" dirty="0"/>
              <a:t>revenue generated by utilities and insurance trusts</a:t>
            </a:r>
          </a:p>
          <a:p>
            <a:pPr marL="1200150" lvl="2" indent="-285750">
              <a:spcAft>
                <a:spcPts val="1200"/>
              </a:spcAft>
            </a:pPr>
            <a:r>
              <a:rPr lang="en-US" dirty="0"/>
              <a:t>Federal transfers pursuant to ARPA, CRF and other federal programs</a:t>
            </a:r>
          </a:p>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94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05417" y="580768"/>
            <a:ext cx="7358982" cy="1058487"/>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Local Fiscal Recovery Funds</a:t>
            </a:r>
          </a:p>
          <a:p>
            <a:pPr algn="ctr"/>
            <a:r>
              <a:rPr lang="en-US" sz="2000" b="1" dirty="0">
                <a:latin typeface="Century Gothic" panose="020B0502020202020204" pitchFamily="34" charset="0"/>
              </a:rPr>
              <a:t>Allowable Uses</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41618" lvl="2" indent="0">
              <a:spcAft>
                <a:spcPts val="1200"/>
              </a:spcAft>
              <a:buNone/>
            </a:pPr>
            <a:r>
              <a:rPr lang="en-US" dirty="0"/>
              <a:t>Revenue Loss Calculation:</a:t>
            </a:r>
          </a:p>
          <a:p>
            <a:pPr marL="708660" lvl="1" indent="-342900">
              <a:spcAft>
                <a:spcPts val="1200"/>
              </a:spcAft>
            </a:pPr>
            <a:r>
              <a:rPr lang="en-US" sz="2000" dirty="0"/>
              <a:t>Recipients should calculate the extent of the reduction in revenue as of four points in time: Dec. 31, 2020; Dec. 31, 2021; Dec. 31, 2022; and Dec. 31, 2023. </a:t>
            </a:r>
          </a:p>
          <a:p>
            <a:pPr marL="708660" lvl="1" indent="-342900">
              <a:spcAft>
                <a:spcPts val="1200"/>
              </a:spcAft>
            </a:pPr>
            <a:r>
              <a:rPr lang="en-US" sz="2000" dirty="0"/>
              <a:t>Determine “general revenue” for base year (full fiscal year prior to pandemic) </a:t>
            </a:r>
          </a:p>
          <a:p>
            <a:pPr marL="708660" lvl="1" indent="-342900">
              <a:spcAft>
                <a:spcPts val="1200"/>
              </a:spcAft>
            </a:pPr>
            <a:r>
              <a:rPr lang="en-US" sz="2000" dirty="0"/>
              <a:t>Determine Growth Adjustment (whichever is greater) </a:t>
            </a:r>
          </a:p>
          <a:p>
            <a:pPr marL="1257300" lvl="2" indent="-342900">
              <a:spcAft>
                <a:spcPts val="1200"/>
              </a:spcAft>
            </a:pPr>
            <a:r>
              <a:rPr lang="en-US" sz="1600" dirty="0"/>
              <a:t>Average growth over three full FY prior to 1/27/20 or 4.1 % </a:t>
            </a:r>
          </a:p>
          <a:p>
            <a:pPr marL="708660" lvl="1" indent="-342900">
              <a:spcAft>
                <a:spcPts val="1200"/>
              </a:spcAft>
            </a:pPr>
            <a:r>
              <a:rPr lang="en-US" sz="2000" dirty="0"/>
              <a:t>Actual revenue loss</a:t>
            </a:r>
          </a:p>
          <a:p>
            <a:endParaRPr lang="en-US" sz="2400"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5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109854" y="1033942"/>
            <a:ext cx="8923104"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4000" b="1" dirty="0">
                <a:latin typeface="Century Gothic" panose="020B0502020202020204" pitchFamily="34" charset="0"/>
              </a:rPr>
              <a:t>COVID-19 Federal Funding Timeline</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399" dirty="0">
                <a:latin typeface="Century Gothic" panose="020B0502020202020204" pitchFamily="34" charset="0"/>
              </a:rPr>
              <a:t>Click to add subtitle or text here</a:t>
            </a: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9746" y="1819378"/>
            <a:ext cx="9063320" cy="3912418"/>
          </a:xfrm>
          <a:prstGeom prst="rect">
            <a:avLst/>
          </a:prstGeom>
        </p:spPr>
      </p:pic>
    </p:spTree>
    <p:extLst>
      <p:ext uri="{BB962C8B-B14F-4D97-AF65-F5344CB8AC3E}">
        <p14:creationId xmlns:p14="http://schemas.microsoft.com/office/powerpoint/2010/main" val="398304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05417" y="580768"/>
            <a:ext cx="7358982" cy="1058487"/>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Local Fiscal Recovery Funds</a:t>
            </a:r>
          </a:p>
          <a:p>
            <a:pPr algn="ctr"/>
            <a:r>
              <a:rPr lang="en-US" sz="2000" b="1" dirty="0">
                <a:latin typeface="Century Gothic" panose="020B0502020202020204" pitchFamily="34" charset="0"/>
              </a:rPr>
              <a:t>Allowable Uses</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514350" indent="-514350">
              <a:spcAft>
                <a:spcPts val="1200"/>
              </a:spcAft>
              <a:buFont typeface="+mj-lt"/>
              <a:buAutoNum type="arabicPeriod" startAt="4"/>
            </a:pPr>
            <a:r>
              <a:rPr lang="en-US" sz="2000" b="1" dirty="0"/>
              <a:t>Water, sewer and broadband infrastructure:</a:t>
            </a:r>
          </a:p>
          <a:p>
            <a:pPr marL="742950" lvl="1" indent="-285750">
              <a:spcAft>
                <a:spcPts val="600"/>
              </a:spcAft>
            </a:pPr>
            <a:r>
              <a:rPr lang="en-US" sz="2000" dirty="0"/>
              <a:t>Make necessary investments to improve access to clean drinking water, invest in wastewater and storm water infrastructure and provide unserved or underserved locations with new or expanded broadband</a:t>
            </a:r>
          </a:p>
          <a:p>
            <a:pPr marL="1200150" lvl="2" indent="-285750">
              <a:spcAft>
                <a:spcPts val="600"/>
              </a:spcAft>
            </a:pPr>
            <a:r>
              <a:rPr lang="en-US" sz="2000" dirty="0"/>
              <a:t>Investment in Water and Sewer Infrastructure The interim final rule provides governments with wide latitude to identify investments in water and sewer infrastructure that are of the highest priority for their own communities.  </a:t>
            </a:r>
          </a:p>
          <a:p>
            <a:pPr marL="1200150" lvl="2" indent="-285750">
              <a:spcAft>
                <a:spcPts val="600"/>
              </a:spcAft>
            </a:pPr>
            <a:r>
              <a:rPr lang="en-US" sz="2000" dirty="0"/>
              <a:t>Aligns eligible uses with: </a:t>
            </a:r>
          </a:p>
          <a:p>
            <a:pPr marL="1748790" lvl="3" indent="-285750">
              <a:spcAft>
                <a:spcPts val="600"/>
              </a:spcAft>
            </a:pPr>
            <a:r>
              <a:rPr lang="en-US" sz="1760" dirty="0"/>
              <a:t>Clean Water State Revolving Fund (CWSRF)</a:t>
            </a:r>
          </a:p>
          <a:p>
            <a:pPr marL="1748790" lvl="3" indent="-285750">
              <a:spcAft>
                <a:spcPts val="600"/>
              </a:spcAft>
            </a:pPr>
            <a:r>
              <a:rPr lang="en-US" sz="1760" dirty="0"/>
              <a:t>Drinking Water State Revolving Fund (DWSRF) </a:t>
            </a:r>
          </a:p>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26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05417" y="580768"/>
            <a:ext cx="7358982" cy="1058487"/>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Local Fiscal Recovery Funds</a:t>
            </a:r>
          </a:p>
          <a:p>
            <a:pPr algn="ctr"/>
            <a:r>
              <a:rPr lang="en-US" sz="2000" b="1" dirty="0">
                <a:latin typeface="Century Gothic" panose="020B0502020202020204" pitchFamily="34" charset="0"/>
              </a:rPr>
              <a:t>Allowable Uses</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69738" y="1759614"/>
            <a:ext cx="7160741" cy="3631763"/>
          </a:xfrm>
          <a:prstGeom prst="rect">
            <a:avLst/>
          </a:prstGeom>
        </p:spPr>
        <p:txBody>
          <a:bodyPr wrap="square">
            <a:spAutoFit/>
          </a:bodyPr>
          <a:lstStyle/>
          <a:p>
            <a:pPr marL="742950" lvl="1" indent="-285750">
              <a:spcAft>
                <a:spcPts val="1200"/>
              </a:spcAft>
              <a:buFont typeface="Arial" panose="020B0604020202020204" pitchFamily="34" charset="0"/>
              <a:buChar char="•"/>
            </a:pPr>
            <a:r>
              <a:rPr lang="en-US" sz="2000" dirty="0"/>
              <a:t>Eligible Investment in Broadband – The IFR provides states flexibility to identify the specific locations within their communities to be served and to otherwise design the project</a:t>
            </a:r>
          </a:p>
          <a:p>
            <a:pPr marL="1200150" lvl="2" indent="-285750">
              <a:buFont typeface="Arial" panose="020B0604020202020204" pitchFamily="34" charset="0"/>
              <a:buChar char="•"/>
            </a:pPr>
            <a:r>
              <a:rPr lang="en-US" sz="2000" dirty="0"/>
              <a:t>Broadband projects should focus on Unserved or Underserved </a:t>
            </a:r>
          </a:p>
          <a:p>
            <a:pPr marL="1657350" lvl="3" indent="-285750">
              <a:buFont typeface="Arial" panose="020B0604020202020204" pitchFamily="34" charset="0"/>
              <a:buChar char="•"/>
            </a:pPr>
            <a:r>
              <a:rPr lang="en-US" sz="2000" dirty="0"/>
              <a:t>Less than - download 25 Mbps and upload 3 Mbps </a:t>
            </a:r>
          </a:p>
          <a:p>
            <a:pPr marL="1200150" lvl="2" indent="-285750">
              <a:buFont typeface="Arial" panose="020B0604020202020204" pitchFamily="34" charset="0"/>
              <a:buChar char="•"/>
            </a:pPr>
            <a:r>
              <a:rPr lang="en-US" sz="2000" dirty="0"/>
              <a:t>Required level </a:t>
            </a:r>
          </a:p>
          <a:p>
            <a:pPr marL="1657350" lvl="3" indent="-285750">
              <a:buFont typeface="Arial" panose="020B0604020202020204" pitchFamily="34" charset="0"/>
              <a:buChar char="•"/>
            </a:pPr>
            <a:r>
              <a:rPr lang="en-US" sz="2000" dirty="0"/>
              <a:t>100 Mbps symmetrical upload/download </a:t>
            </a:r>
          </a:p>
          <a:p>
            <a:pPr marL="1657350" lvl="3" indent="-285750">
              <a:buFont typeface="Arial" panose="020B0604020202020204" pitchFamily="34" charset="0"/>
              <a:buChar char="•"/>
            </a:pPr>
            <a:r>
              <a:rPr lang="en-US" sz="2000" dirty="0"/>
              <a:t>Exception for lower speed due to geography, or excessive costs</a:t>
            </a:r>
          </a:p>
        </p:txBody>
      </p:sp>
    </p:spTree>
    <p:extLst>
      <p:ext uri="{BB962C8B-B14F-4D97-AF65-F5344CB8AC3E}">
        <p14:creationId xmlns:p14="http://schemas.microsoft.com/office/powerpoint/2010/main" val="212390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05417" y="580768"/>
            <a:ext cx="7358982" cy="1058487"/>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Local Fiscal Recovery Funds</a:t>
            </a:r>
          </a:p>
          <a:p>
            <a:pPr algn="ctr"/>
            <a:r>
              <a:rPr lang="en-US" sz="2000" b="1" dirty="0">
                <a:latin typeface="Century Gothic" panose="020B0502020202020204" pitchFamily="34" charset="0"/>
              </a:rPr>
              <a:t>Restrictions</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639255"/>
            <a:ext cx="7358982" cy="1704975"/>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latin typeface="Century Gothic" panose="020B0502020202020204" pitchFamily="34" charset="0"/>
              </a:rPr>
              <a:t>Recipients cannot:</a:t>
            </a:r>
          </a:p>
          <a:p>
            <a:pPr lvl="1"/>
            <a:r>
              <a:rPr lang="en-US" sz="1600" dirty="0">
                <a:latin typeface="Century Gothic" panose="020B0502020202020204" pitchFamily="34" charset="0"/>
              </a:rPr>
              <a:t>Deposit into pension funds </a:t>
            </a:r>
          </a:p>
          <a:p>
            <a:pPr lvl="2"/>
            <a:r>
              <a:rPr lang="en-US" sz="1600" dirty="0">
                <a:latin typeface="Century Gothic" panose="020B0502020202020204" pitchFamily="34" charset="0"/>
              </a:rPr>
              <a:t>A “deposit” is distinct from a “payroll contribution,” which occurs when employers make payments into pension funds on regular intervals, with contribution amounts based on a pre‐determined percentage of employees’ wages and salaries</a:t>
            </a:r>
          </a:p>
          <a:p>
            <a:pPr lvl="1"/>
            <a:r>
              <a:rPr lang="en-US" sz="1600" dirty="0">
                <a:latin typeface="Century Gothic" panose="020B0502020202020204" pitchFamily="34" charset="0"/>
              </a:rPr>
              <a:t>Make contributions to rainy day funds or reserves</a:t>
            </a:r>
          </a:p>
          <a:p>
            <a:pPr lvl="1"/>
            <a:r>
              <a:rPr lang="en-US" sz="1600" dirty="0">
                <a:latin typeface="Century Gothic" panose="020B0502020202020204" pitchFamily="34" charset="0"/>
              </a:rPr>
              <a:t>Pay interest or principal on outstanding debt or pay settlements or judgments</a:t>
            </a:r>
          </a:p>
          <a:p>
            <a:pPr marL="0" indent="0">
              <a:buNone/>
            </a:pPr>
            <a:endParaRPr lang="en-US" sz="1600" dirty="0">
              <a:latin typeface="Century Gothic" panose="020B0502020202020204" pitchFamily="34" charset="0"/>
            </a:endParaRPr>
          </a:p>
          <a:p>
            <a:pPr marL="0" indent="0">
              <a:buNone/>
            </a:pPr>
            <a:r>
              <a:rPr lang="en-US" sz="1600" dirty="0">
                <a:latin typeface="Century Gothic" panose="020B0502020202020204" pitchFamily="34" charset="0"/>
              </a:rPr>
              <a:t>General economic development or workforce development is typically unallowable unless governments can demonstrate that funding uses </a:t>
            </a:r>
            <a:r>
              <a:rPr lang="en-US" sz="1600" b="1" dirty="0">
                <a:latin typeface="Century Gothic" panose="020B0502020202020204" pitchFamily="34" charset="0"/>
              </a:rPr>
              <a:t>directly</a:t>
            </a:r>
            <a:r>
              <a:rPr lang="en-US" sz="1600" dirty="0">
                <a:latin typeface="Century Gothic" panose="020B0502020202020204" pitchFamily="34" charset="0"/>
              </a:rPr>
              <a:t> address a negative economic impact of COVID-19.  </a:t>
            </a:r>
          </a:p>
          <a:p>
            <a:pPr lvl="1"/>
            <a:r>
              <a:rPr lang="en-US" sz="1400" dirty="0">
                <a:latin typeface="Century Gothic" panose="020B0502020202020204" pitchFamily="34" charset="0"/>
              </a:rPr>
              <a:t>For example, job training for unemployed workers may be used to address a negative economic impact, which would be eligible</a:t>
            </a:r>
          </a:p>
          <a:p>
            <a:pPr lvl="1"/>
            <a:endParaRPr lang="en-US" sz="1919" dirty="0">
              <a:latin typeface="Century Gothic" panose="020B0502020202020204" pitchFamily="34" charset="0"/>
            </a:endParaRPr>
          </a:p>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817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05417" y="580768"/>
            <a:ext cx="7358982" cy="1058487"/>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Interim Final Rule</a:t>
            </a:r>
            <a:endParaRPr lang="en-US" sz="20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400" b="1" dirty="0">
                <a:latin typeface="Century Gothic" panose="020B0502020202020204" pitchFamily="34" charset="0"/>
              </a:rPr>
              <a:t>Framework for Evaluating Eligibility of Projects &amp; Services:</a:t>
            </a:r>
          </a:p>
          <a:p>
            <a:r>
              <a:rPr lang="en-US" sz="2000" dirty="0">
                <a:latin typeface="Century Gothic" panose="020B0502020202020204" pitchFamily="34" charset="0"/>
              </a:rPr>
              <a:t>Identify the harmful effect of COVID-19 the activity will address </a:t>
            </a:r>
          </a:p>
          <a:p>
            <a:r>
              <a:rPr lang="en-US" sz="2000" dirty="0">
                <a:latin typeface="Century Gothic" panose="020B0502020202020204" pitchFamily="34" charset="0"/>
              </a:rPr>
              <a:t>Assess the causal or compounding connection</a:t>
            </a:r>
          </a:p>
          <a:p>
            <a:r>
              <a:rPr lang="en-US" sz="2000" dirty="0">
                <a:latin typeface="Century Gothic" panose="020B0502020202020204" pitchFamily="34" charset="0"/>
              </a:rPr>
              <a:t>Assess for disproportionate impact on distressed sectors or populations</a:t>
            </a:r>
          </a:p>
          <a:p>
            <a:r>
              <a:rPr lang="en-US" sz="2000" dirty="0">
                <a:latin typeface="Century Gothic" panose="020B0502020202020204" pitchFamily="34" charset="0"/>
              </a:rPr>
              <a:t>Determine how to prove the expense produces the expected outcome</a:t>
            </a:r>
          </a:p>
          <a:p>
            <a:endParaRPr lang="en-US" sz="2000"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54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630195"/>
            <a:ext cx="7358982" cy="963827"/>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Local Fiscal Recovery Fund</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70618" y="1967024"/>
            <a:ext cx="7433123" cy="4093428"/>
          </a:xfrm>
          <a:prstGeom prst="rect">
            <a:avLst/>
          </a:prstGeom>
        </p:spPr>
        <p:txBody>
          <a:bodyPr wrap="square">
            <a:spAutoFit/>
          </a:bodyPr>
          <a:lstStyle/>
          <a:p>
            <a:pPr marL="285750" indent="-285750">
              <a:buFont typeface="Arial" panose="020B0604020202020204" pitchFamily="34" charset="0"/>
              <a:buChar char="•"/>
            </a:pPr>
            <a:r>
              <a:rPr lang="en-US" sz="2000" b="1" u="sng" dirty="0">
                <a:solidFill>
                  <a:srgbClr val="FF0000"/>
                </a:solidFill>
              </a:rPr>
              <a:t>Document</a:t>
            </a:r>
            <a:r>
              <a:rPr lang="en-US" sz="2000" dirty="0"/>
              <a:t> decisions made and how your entity complied with requirements for the use of funds.  Consult with legal counsel.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Recipients are responsible for determining subrecipient’s or beneficiaries’ eligibility and must monitor use of award funds.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UG compliance applicability – Allowable Costs, Cost Principles, Equipment and Real Property Management, Period of Performance, Procurement, Suspension &amp; Debarment, Program Income, Internal Controls &amp; Financial Reporting, Subrecipient Monitoring</a:t>
            </a:r>
          </a:p>
          <a:p>
            <a:pPr marL="285750" indent="-285750">
              <a:buFont typeface="Arial" panose="020B0604020202020204" pitchFamily="34" charset="0"/>
              <a:buChar char="•"/>
            </a:pPr>
            <a:endParaRPr lang="en-US" sz="2000" dirty="0"/>
          </a:p>
          <a:p>
            <a:r>
              <a:rPr lang="en-US" sz="2000" dirty="0"/>
              <a:t>	*Treasury could still add Special Tests &amp; Provisions</a:t>
            </a:r>
          </a:p>
        </p:txBody>
      </p:sp>
    </p:spTree>
    <p:extLst>
      <p:ext uri="{BB962C8B-B14F-4D97-AF65-F5344CB8AC3E}">
        <p14:creationId xmlns:p14="http://schemas.microsoft.com/office/powerpoint/2010/main" val="2925036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1033942"/>
            <a:ext cx="7358982"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388462" y="2296714"/>
            <a:ext cx="6469687" cy="1989455"/>
          </a:xfrm>
          <a:prstGeom prst="rect">
            <a:avLst/>
          </a:prstGeom>
        </p:spPr>
      </p:pic>
    </p:spTree>
    <p:extLst>
      <p:ext uri="{BB962C8B-B14F-4D97-AF65-F5344CB8AC3E}">
        <p14:creationId xmlns:p14="http://schemas.microsoft.com/office/powerpoint/2010/main" val="1274937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525162"/>
            <a:ext cx="7358982" cy="753762"/>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200" b="1" dirty="0">
                <a:latin typeface="Century Gothic" panose="020B0502020202020204" pitchFamily="34" charset="0"/>
              </a:rPr>
              <a:t>Homeowners Assistance Fund (AL 21.026) 	</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542261" y="2271146"/>
            <a:ext cx="8051864" cy="3620430"/>
          </a:xfrm>
          <a:custGeom>
            <a:avLst/>
            <a:gdLst>
              <a:gd name="connsiteX0" fmla="*/ 0 w 10760323"/>
              <a:gd name="connsiteY0" fmla="*/ 0 h 3620430"/>
              <a:gd name="connsiteX1" fmla="*/ 10760323 w 10760323"/>
              <a:gd name="connsiteY1" fmla="*/ 0 h 3620430"/>
              <a:gd name="connsiteX2" fmla="*/ 10760323 w 10760323"/>
              <a:gd name="connsiteY2" fmla="*/ 3620430 h 3620430"/>
              <a:gd name="connsiteX3" fmla="*/ 0 w 10760323"/>
              <a:gd name="connsiteY3" fmla="*/ 3620430 h 3620430"/>
              <a:gd name="connsiteX4" fmla="*/ 0 w 10760323"/>
              <a:gd name="connsiteY4" fmla="*/ 0 h 3620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0323" h="3620430">
                <a:moveTo>
                  <a:pt x="0" y="0"/>
                </a:moveTo>
                <a:lnTo>
                  <a:pt x="10760323" y="0"/>
                </a:lnTo>
                <a:lnTo>
                  <a:pt x="10760323" y="3620430"/>
                </a:lnTo>
                <a:lnTo>
                  <a:pt x="0" y="3620430"/>
                </a:lnTo>
                <a:lnTo>
                  <a:pt x="0" y="0"/>
                </a:lnTo>
                <a:close/>
              </a:path>
            </a:pathLst>
          </a:custGeom>
          <a:noFill/>
          <a:ln>
            <a:noFill/>
          </a:ln>
          <a:effectLst/>
        </p:spPr>
        <p:txBody>
          <a:bodyPr spcFirstLastPara="0" vert="horz" wrap="square" lIns="341640" tIns="41910" rIns="234696" bIns="41910" numCol="1" spcCol="1270" anchor="t" anchorCtr="0">
            <a:noAutofit/>
          </a:bodyPr>
          <a:lstStyle/>
          <a:p>
            <a:pPr marL="457200" marR="0" lvl="1" indent="-457200" defTabSz="1155700" eaLnBrk="1" fontAlgn="auto" latinLnBrk="0" hangingPunct="1">
              <a:lnSpc>
                <a:spcPct val="90000"/>
              </a:lnSpc>
              <a:spcBef>
                <a:spcPts val="600"/>
              </a:spcBef>
              <a:spcAft>
                <a:spcPct val="200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Available until Sept. 30, 2026, for qualified expenses.</a:t>
            </a:r>
          </a:p>
          <a:p>
            <a:pPr marL="457200" marR="0" lvl="1" indent="-457200" defTabSz="1155700" eaLnBrk="1" fontAlgn="auto" latinLnBrk="0" hangingPunct="1">
              <a:lnSpc>
                <a:spcPct val="90000"/>
              </a:lnSpc>
              <a:spcBef>
                <a:spcPts val="600"/>
              </a:spcBef>
              <a:spcAft>
                <a:spcPct val="200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Allocations to states based on homeowner need for such State relative to all States, DC, and Puerto Rico, as of the date of the ARPA.</a:t>
            </a:r>
          </a:p>
          <a:p>
            <a:pPr marL="457200" marR="0" lvl="1" indent="-457200" defTabSz="1155700" eaLnBrk="1" fontAlgn="auto" latinLnBrk="0" hangingPunct="1">
              <a:lnSpc>
                <a:spcPct val="90000"/>
              </a:lnSpc>
              <a:spcBef>
                <a:spcPts val="600"/>
              </a:spcBef>
              <a:spcAft>
                <a:spcPct val="200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States must submit HAF plans to Treasury.</a:t>
            </a:r>
          </a:p>
          <a:p>
            <a:pPr marL="457200" marR="0" lvl="1" indent="-457200" defTabSz="1155700" eaLnBrk="1" fontAlgn="auto" latinLnBrk="0" hangingPunct="1">
              <a:lnSpc>
                <a:spcPct val="90000"/>
              </a:lnSpc>
              <a:spcBef>
                <a:spcPts val="600"/>
              </a:spcBef>
              <a:spcAft>
                <a:spcPct val="200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Purpose is to prevent mortgage delinquencies and defaults, foreclosures, lost of utilities or home energy services, and displacement of homeowners experiencing financial difficulty after January 21, 2020.</a:t>
            </a:r>
          </a:p>
          <a:p>
            <a:pPr marL="0" marR="0" lvl="1" indent="0" defTabSz="1155700" eaLnBrk="1" fontAlgn="auto" latinLnBrk="0" hangingPunct="1">
              <a:lnSpc>
                <a:spcPct val="90000"/>
              </a:lnSpc>
              <a:spcBef>
                <a:spcPts val="600"/>
              </a:spcBef>
              <a:spcAft>
                <a:spcPct val="20000"/>
              </a:spcAft>
              <a:buClrTx/>
              <a:buSzTx/>
              <a:buFontTx/>
              <a:buNone/>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hlinkClick r:id="rId3"/>
              </a:rPr>
              <a:t>https://home.treasury.gov/policy-issues/coronavirus/assistance-for-state-local-and-tribal-governments/homeowner-assistance-fund</a:t>
            </a: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0572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586945"/>
            <a:ext cx="7358982" cy="1504077"/>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200" b="1" dirty="0">
                <a:latin typeface="Century Gothic" panose="020B0502020202020204" pitchFamily="34" charset="0"/>
              </a:rPr>
              <a:t>Coronavirus Capital</a:t>
            </a:r>
          </a:p>
          <a:p>
            <a:pPr algn="ctr"/>
            <a:r>
              <a:rPr lang="en-US" sz="4200" b="1" dirty="0">
                <a:latin typeface="Century Gothic" panose="020B0502020202020204" pitchFamily="34" charset="0"/>
              </a:rPr>
              <a:t>Projects Fund</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12394" y="2271146"/>
            <a:ext cx="8519217" cy="3620430"/>
          </a:xfrm>
          <a:custGeom>
            <a:avLst/>
            <a:gdLst>
              <a:gd name="connsiteX0" fmla="*/ 0 w 10760323"/>
              <a:gd name="connsiteY0" fmla="*/ 0 h 3620430"/>
              <a:gd name="connsiteX1" fmla="*/ 10760323 w 10760323"/>
              <a:gd name="connsiteY1" fmla="*/ 0 h 3620430"/>
              <a:gd name="connsiteX2" fmla="*/ 10760323 w 10760323"/>
              <a:gd name="connsiteY2" fmla="*/ 3620430 h 3620430"/>
              <a:gd name="connsiteX3" fmla="*/ 0 w 10760323"/>
              <a:gd name="connsiteY3" fmla="*/ 3620430 h 3620430"/>
              <a:gd name="connsiteX4" fmla="*/ 0 w 10760323"/>
              <a:gd name="connsiteY4" fmla="*/ 0 h 3620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0323" h="3620430">
                <a:moveTo>
                  <a:pt x="0" y="0"/>
                </a:moveTo>
                <a:lnTo>
                  <a:pt x="10760323" y="0"/>
                </a:lnTo>
                <a:lnTo>
                  <a:pt x="10760323" y="3620430"/>
                </a:lnTo>
                <a:lnTo>
                  <a:pt x="0" y="3620430"/>
                </a:lnTo>
                <a:lnTo>
                  <a:pt x="0" y="0"/>
                </a:lnTo>
                <a:close/>
              </a:path>
            </a:pathLst>
          </a:custGeom>
          <a:noFill/>
          <a:ln>
            <a:noFill/>
          </a:ln>
          <a:effectLst/>
        </p:spPr>
        <p:txBody>
          <a:bodyPr spcFirstLastPara="0" vert="horz" wrap="square" lIns="341640" tIns="41910" rIns="234696" bIns="41910" numCol="1" spcCol="1270" anchor="t" anchorCtr="0">
            <a:noAutofit/>
          </a:bodyPr>
          <a:lstStyle/>
          <a:p>
            <a:pPr marL="457200" marR="0" lvl="1" indent="-457200" defTabSz="1155700" eaLnBrk="1" fontAlgn="auto" latinLnBrk="0" hangingPunct="1">
              <a:lnSpc>
                <a:spcPct val="90000"/>
              </a:lnSpc>
              <a:spcBef>
                <a:spcPts val="600"/>
              </a:spcBef>
              <a:spcAft>
                <a:spcPct val="200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More than $100 million allocated to states</a:t>
            </a:r>
          </a:p>
          <a:p>
            <a:pPr marL="457200" marR="0" lvl="1" indent="-457200" defTabSz="1155700" eaLnBrk="1" fontAlgn="auto" latinLnBrk="0" hangingPunct="1">
              <a:lnSpc>
                <a:spcPct val="90000"/>
              </a:lnSpc>
              <a:spcBef>
                <a:spcPts val="600"/>
              </a:spcBef>
              <a:spcAft>
                <a:spcPct val="200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Treasury will allocate among states based, in part, on population (50%), the share of the population living in rural areas (25%), and the share of the population with a household income less than 150% of the federal poverty level (25%). </a:t>
            </a:r>
          </a:p>
          <a:p>
            <a:pPr marL="457200" marR="0" lvl="1" indent="-457200" defTabSz="1155700" eaLnBrk="1" fontAlgn="auto" latinLnBrk="0" hangingPunct="1">
              <a:lnSpc>
                <a:spcPct val="90000"/>
              </a:lnSpc>
              <a:spcBef>
                <a:spcPts val="600"/>
              </a:spcBef>
              <a:spcAft>
                <a:spcPct val="200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Projects must be critical connectivity needs highlighted by the pandemic, providing connectivity for those would lack it, investment in critical community hubs, joint access to work, education and health monitoring.</a:t>
            </a:r>
          </a:p>
          <a:p>
            <a:pPr marL="457200" marR="0" lvl="1" indent="-457200" defTabSz="1155700" eaLnBrk="1" fontAlgn="auto" latinLnBrk="0" hangingPunct="1">
              <a:lnSpc>
                <a:spcPct val="90000"/>
              </a:lnSpc>
              <a:spcBef>
                <a:spcPts val="600"/>
              </a:spcBef>
              <a:spcAft>
                <a:spcPct val="200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Application period is open now until Dec. 27,</a:t>
            </a:r>
            <a:r>
              <a:rPr kumimoji="0" lang="en-US" sz="2000" b="0" i="0" u="none" strike="noStrike" kern="0" cap="none" spc="0" normalizeH="0" noProof="0" dirty="0">
                <a:ln>
                  <a:noFill/>
                </a:ln>
                <a:solidFill>
                  <a:prstClr val="black">
                    <a:hueOff val="0"/>
                    <a:satOff val="0"/>
                    <a:lumOff val="0"/>
                    <a:alphaOff val="0"/>
                  </a:prstClr>
                </a:solidFill>
                <a:effectLst/>
                <a:uLnTx/>
                <a:uFillTx/>
                <a:latin typeface="Calibri" panose="020F0502020204030204"/>
                <a:ea typeface="+mn-ea"/>
                <a:cs typeface="+mn-cs"/>
              </a:rPr>
              <a:t> 2021</a:t>
            </a: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t>
            </a:r>
          </a:p>
          <a:p>
            <a:pPr marL="457200" marR="0" lvl="1" indent="-457200" defTabSz="1155700" eaLnBrk="1" fontAlgn="auto" latinLnBrk="0" hangingPunct="1">
              <a:lnSpc>
                <a:spcPct val="90000"/>
              </a:lnSpc>
              <a:spcBef>
                <a:spcPts val="600"/>
              </a:spcBef>
              <a:spcAft>
                <a:spcPct val="20000"/>
              </a:spcAft>
              <a:buClrTx/>
              <a:buSzTx/>
              <a:buFont typeface="Arial" panose="020B0604020202020204" pitchFamily="34" charset="0"/>
              <a:buChar char="•"/>
              <a:tabLst/>
              <a:defRPr/>
            </a:pPr>
            <a:r>
              <a:rPr lang="en-US" sz="2000" kern="0" dirty="0">
                <a:solidFill>
                  <a:prstClr val="black">
                    <a:hueOff val="0"/>
                    <a:satOff val="0"/>
                    <a:lumOff val="0"/>
                    <a:alphaOff val="0"/>
                  </a:prstClr>
                </a:solidFill>
                <a:latin typeface="Calibri" panose="020F0502020204030204"/>
              </a:rPr>
              <a:t>Must submit grant plan by September 24, 2022.</a:t>
            </a:r>
            <a:endPar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457200" marR="0" lvl="1" indent="-457200" defTabSz="1155700" eaLnBrk="1" fontAlgn="auto" latinLnBrk="0" hangingPunct="1">
              <a:lnSpc>
                <a:spcPct val="90000"/>
              </a:lnSpc>
              <a:spcBef>
                <a:spcPts val="600"/>
              </a:spcBef>
              <a:spcAft>
                <a:spcPct val="2000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Period of performance - Available until expended.</a:t>
            </a:r>
          </a:p>
        </p:txBody>
      </p:sp>
    </p:spTree>
    <p:extLst>
      <p:ext uri="{BB962C8B-B14F-4D97-AF65-F5344CB8AC3E}">
        <p14:creationId xmlns:p14="http://schemas.microsoft.com/office/powerpoint/2010/main" val="3165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679622"/>
            <a:ext cx="7358982" cy="66108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200" b="1" dirty="0">
                <a:latin typeface="Century Gothic" panose="020B0502020202020204" pitchFamily="34" charset="0"/>
              </a:rPr>
              <a:t>Assistance to Individuals</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20129" y="1705387"/>
            <a:ext cx="8248135" cy="4831836"/>
          </a:xfrm>
          <a:prstGeom prst="rect">
            <a:avLst/>
          </a:prstGeom>
        </p:spPr>
        <p:txBody>
          <a:bodyPr wrap="square">
            <a:spAutoFit/>
          </a:bodyPr>
          <a:lstStyle/>
          <a:p>
            <a:r>
              <a:rPr lang="en-US" sz="1600" b="1" dirty="0"/>
              <a:t>Pandemic EBT (P-EBT)</a:t>
            </a:r>
          </a:p>
          <a:p>
            <a:r>
              <a:rPr lang="en-US" sz="1600" dirty="0"/>
              <a:t>Program access available for the duration of the health emergency, including through the summer, to allow families with children receiving school meals to purchase healthy food more easily during the pandemic.</a:t>
            </a:r>
          </a:p>
          <a:p>
            <a:endParaRPr lang="en-US" sz="1600" dirty="0"/>
          </a:p>
          <a:p>
            <a:r>
              <a:rPr lang="en-US" sz="1600" b="1" dirty="0"/>
              <a:t>Supplemental Nutrition Assistance Program (SNAP)</a:t>
            </a:r>
          </a:p>
          <a:p>
            <a:r>
              <a:rPr lang="en-US" sz="1600" dirty="0"/>
              <a:t>An extension to the 15 percent increase in benefits for all participants through September 30, 2021, or about $28 per month per person, with $1.15 billion allocated for the cost of state administrative expenses. Investments in technological improvements to expand access for families to use their benefits safely online. </a:t>
            </a:r>
          </a:p>
          <a:p>
            <a:endParaRPr lang="en-US" sz="1600" dirty="0"/>
          </a:p>
          <a:p>
            <a:r>
              <a:rPr lang="en-US" sz="1600" b="1" dirty="0"/>
              <a:t>Special Supplemental Nutrition Program for Women, Infants, and Children (WIC)</a:t>
            </a:r>
          </a:p>
          <a:p>
            <a:r>
              <a:rPr lang="en-US" sz="1600" dirty="0"/>
              <a:t>$880 million to deliver expanded access to more fruits and vegetables for moms and babies and investments in innovation.</a:t>
            </a:r>
          </a:p>
          <a:p>
            <a:endParaRPr lang="en-US" sz="1600" dirty="0"/>
          </a:p>
          <a:p>
            <a:r>
              <a:rPr lang="en-US" sz="1600" b="1" dirty="0"/>
              <a:t>Commodity Supplemental Food Program</a:t>
            </a:r>
          </a:p>
          <a:p>
            <a:r>
              <a:rPr lang="en-US" sz="1600" dirty="0"/>
              <a:t>$37 million for senior nutrition</a:t>
            </a:r>
          </a:p>
          <a:p>
            <a:endParaRPr lang="en-US" dirty="0"/>
          </a:p>
          <a:p>
            <a:endParaRPr lang="en-US" dirty="0"/>
          </a:p>
        </p:txBody>
      </p:sp>
    </p:spTree>
    <p:extLst>
      <p:ext uri="{BB962C8B-B14F-4D97-AF65-F5344CB8AC3E}">
        <p14:creationId xmlns:p14="http://schemas.microsoft.com/office/powerpoint/2010/main" val="1108327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1033942"/>
            <a:ext cx="7358982"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200" b="1" dirty="0">
                <a:latin typeface="Century Gothic" panose="020B0502020202020204" pitchFamily="34" charset="0"/>
              </a:rPr>
              <a:t>Other ARP Funding</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85750" indent="-285750">
              <a:spcAft>
                <a:spcPts val="600"/>
              </a:spcAft>
            </a:pPr>
            <a:r>
              <a:rPr lang="en-US" sz="1800" dirty="0">
                <a:latin typeface="Century Gothic" panose="020B0502020202020204" pitchFamily="34" charset="0"/>
              </a:rPr>
              <a:t>More funding in the following programs available through </a:t>
            </a:r>
            <a:r>
              <a:rPr lang="en-US" sz="1800" b="1" dirty="0">
                <a:latin typeface="Century Gothic" panose="020B0502020202020204" pitchFamily="34" charset="0"/>
              </a:rPr>
              <a:t>Sept. 30, 2025</a:t>
            </a:r>
            <a:r>
              <a:rPr lang="en-US" sz="1800" dirty="0">
                <a:latin typeface="Century Gothic" panose="020B0502020202020204" pitchFamily="34" charset="0"/>
              </a:rPr>
              <a:t>, unless otherwise indicated:</a:t>
            </a:r>
          </a:p>
          <a:p>
            <a:pPr marL="742950" lvl="1" indent="-285750">
              <a:spcAft>
                <a:spcPts val="600"/>
              </a:spcAft>
            </a:pPr>
            <a:r>
              <a:rPr lang="en-US" sz="1800" dirty="0">
                <a:latin typeface="Century Gothic" panose="020B0502020202020204" pitchFamily="34" charset="0"/>
              </a:rPr>
              <a:t>FEMA Disaster Relief Fund</a:t>
            </a:r>
          </a:p>
          <a:p>
            <a:pPr marL="742950" lvl="1" indent="-285750">
              <a:spcAft>
                <a:spcPts val="600"/>
              </a:spcAft>
            </a:pPr>
            <a:r>
              <a:rPr lang="en-US" sz="1800" dirty="0">
                <a:latin typeface="Century Gothic" panose="020B0502020202020204" pitchFamily="34" charset="0"/>
              </a:rPr>
              <a:t>Airport Assistance Grant (</a:t>
            </a:r>
            <a:r>
              <a:rPr lang="en-US" sz="1800" b="1" dirty="0">
                <a:latin typeface="Century Gothic" panose="020B0502020202020204" pitchFamily="34" charset="0"/>
              </a:rPr>
              <a:t>Sept. 30, 2024</a:t>
            </a:r>
            <a:r>
              <a:rPr lang="en-US" sz="1800" dirty="0">
                <a:latin typeface="Century Gothic" panose="020B0502020202020204" pitchFamily="34" charset="0"/>
              </a:rPr>
              <a:t>)</a:t>
            </a:r>
          </a:p>
          <a:p>
            <a:pPr marL="742950" lvl="1" indent="-285750">
              <a:spcAft>
                <a:spcPts val="600"/>
              </a:spcAft>
            </a:pPr>
            <a:r>
              <a:rPr lang="en-US" sz="1800" dirty="0">
                <a:latin typeface="Century Gothic" panose="020B0502020202020204" pitchFamily="34" charset="0"/>
              </a:rPr>
              <a:t>Federal Transit Administration grants for public transportation (</a:t>
            </a:r>
            <a:r>
              <a:rPr lang="en-US" sz="1800" b="1" dirty="0">
                <a:latin typeface="Century Gothic" panose="020B0502020202020204" pitchFamily="34" charset="0"/>
              </a:rPr>
              <a:t>Sept. 30, 2024</a:t>
            </a:r>
            <a:r>
              <a:rPr lang="en-US" sz="1800" dirty="0">
                <a:latin typeface="Century Gothic" panose="020B0502020202020204" pitchFamily="34" charset="0"/>
              </a:rPr>
              <a:t>)</a:t>
            </a:r>
          </a:p>
          <a:p>
            <a:pPr marL="742950" lvl="1" indent="-285750">
              <a:spcAft>
                <a:spcPts val="600"/>
              </a:spcAft>
            </a:pPr>
            <a:r>
              <a:rPr lang="en-US" sz="1800" dirty="0">
                <a:latin typeface="Century Gothic" panose="020B0502020202020204" pitchFamily="34" charset="0"/>
              </a:rPr>
              <a:t>Low Income Water and Home Energy Assistance (</a:t>
            </a:r>
            <a:r>
              <a:rPr lang="en-US" sz="1800" b="1" dirty="0">
                <a:latin typeface="Century Gothic" panose="020B0502020202020204" pitchFamily="34" charset="0"/>
              </a:rPr>
              <a:t>Sept. 30, 2022</a:t>
            </a:r>
            <a:r>
              <a:rPr lang="en-US" sz="1800" dirty="0">
                <a:latin typeface="Century Gothic" panose="020B0502020202020204" pitchFamily="34" charset="0"/>
              </a:rPr>
              <a:t>)</a:t>
            </a:r>
          </a:p>
          <a:p>
            <a:pPr marL="285750" indent="-285750">
              <a:spcAft>
                <a:spcPts val="600"/>
              </a:spcAft>
            </a:pPr>
            <a:r>
              <a:rPr lang="en-US" sz="1800" dirty="0">
                <a:latin typeface="Century Gothic" panose="020B0502020202020204" pitchFamily="34" charset="0"/>
              </a:rPr>
              <a:t>There is also additional funding available in other areas, such as mental health, aging services, child care and development, etc. </a:t>
            </a:r>
          </a:p>
          <a:p>
            <a:pPr marL="0" indent="0">
              <a:buNone/>
            </a:pPr>
            <a:endParaRPr lang="en-US" sz="2400"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94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1033942"/>
            <a:ext cx="7358982"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4000" b="1" dirty="0">
                <a:latin typeface="Century Gothic" panose="020B0502020202020204" pitchFamily="34" charset="0"/>
              </a:rPr>
              <a:t>COVID-19 Federal Funding</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7" y="1819378"/>
            <a:ext cx="7674079"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Font typeface="Wingdings" panose="05000000000000000000" pitchFamily="2" charset="2"/>
              <a:buChar char="v"/>
            </a:pPr>
            <a:r>
              <a:rPr lang="en-US" sz="2400" dirty="0"/>
              <a:t>Historical federal funding to local governments</a:t>
            </a:r>
          </a:p>
          <a:p>
            <a:pPr>
              <a:buFont typeface="Wingdings" panose="05000000000000000000" pitchFamily="2" charset="2"/>
              <a:buChar char="v"/>
            </a:pPr>
            <a:endParaRPr lang="en-US" sz="2400" dirty="0"/>
          </a:p>
          <a:p>
            <a:pPr>
              <a:buFont typeface="Wingdings" panose="05000000000000000000" pitchFamily="2" charset="2"/>
              <a:buChar char="v"/>
            </a:pPr>
            <a:r>
              <a:rPr lang="en-US" sz="2400" dirty="0"/>
              <a:t> Late, evolving and/or continued lack of federal agency guidance</a:t>
            </a:r>
          </a:p>
          <a:p>
            <a:pPr>
              <a:buFont typeface="Wingdings" panose="05000000000000000000" pitchFamily="2" charset="2"/>
              <a:buChar char="v"/>
            </a:pPr>
            <a:endParaRPr lang="en-US" sz="2400" dirty="0"/>
          </a:p>
          <a:p>
            <a:pPr>
              <a:buFont typeface="Wingdings" panose="05000000000000000000" pitchFamily="2" charset="2"/>
              <a:buChar char="v"/>
            </a:pPr>
            <a:r>
              <a:rPr lang="en-US" sz="2400" dirty="0"/>
              <a:t> New recipients and increase in first-time single audits</a:t>
            </a:r>
          </a:p>
          <a:p>
            <a:pPr>
              <a:buFont typeface="Wingdings" panose="05000000000000000000" pitchFamily="2" charset="2"/>
              <a:buChar char="v"/>
            </a:pPr>
            <a:endParaRPr lang="en-US" sz="2400" dirty="0"/>
          </a:p>
          <a:p>
            <a:pPr>
              <a:buFont typeface="Wingdings" panose="05000000000000000000" pitchFamily="2" charset="2"/>
              <a:buChar char="v"/>
            </a:pPr>
            <a:r>
              <a:rPr lang="en-US" sz="2400" dirty="0"/>
              <a:t> First-time recipients inexperience with grant requirements</a:t>
            </a:r>
          </a:p>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686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1033942"/>
            <a:ext cx="7358982"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2474794" y="2304190"/>
            <a:ext cx="4194412" cy="2249619"/>
          </a:xfrm>
          <a:prstGeom prst="rect">
            <a:avLst/>
          </a:prstGeom>
        </p:spPr>
      </p:pic>
    </p:spTree>
    <p:extLst>
      <p:ext uri="{BB962C8B-B14F-4D97-AF65-F5344CB8AC3E}">
        <p14:creationId xmlns:p14="http://schemas.microsoft.com/office/powerpoint/2010/main" val="1680965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451107"/>
            <a:ext cx="7358982" cy="1268132"/>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000" b="1" dirty="0">
                <a:latin typeface="Century Gothic" panose="020B0502020202020204" pitchFamily="34" charset="0"/>
              </a:rPr>
              <a:t>AOS Bulletin 2021-004</a:t>
            </a:r>
          </a:p>
          <a:p>
            <a:pPr algn="ctr"/>
            <a:r>
              <a:rPr lang="en-US" sz="4000" b="1" dirty="0">
                <a:latin typeface="Century Gothic" panose="020B0502020202020204" pitchFamily="34" charset="0"/>
              </a:rPr>
              <a:t>Separate Accountability</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16794" y="2270705"/>
            <a:ext cx="8909223" cy="3375685"/>
          </a:xfrm>
          <a:prstGeom prst="rect">
            <a:avLst/>
          </a:prstGeom>
        </p:spPr>
      </p:pic>
      <p:pic>
        <p:nvPicPr>
          <p:cNvPr id="3" name="Picture 2"/>
          <p:cNvPicPr>
            <a:picLocks noChangeAspect="1"/>
          </p:cNvPicPr>
          <p:nvPr/>
        </p:nvPicPr>
        <p:blipFill>
          <a:blip r:embed="rId4"/>
          <a:stretch>
            <a:fillRect/>
          </a:stretch>
        </p:blipFill>
        <p:spPr>
          <a:xfrm>
            <a:off x="116794" y="1519881"/>
            <a:ext cx="8860390" cy="750824"/>
          </a:xfrm>
          <a:prstGeom prst="rect">
            <a:avLst/>
          </a:prstGeom>
        </p:spPr>
      </p:pic>
      <p:sp>
        <p:nvSpPr>
          <p:cNvPr id="4" name="Rectangle 3"/>
          <p:cNvSpPr/>
          <p:nvPr/>
        </p:nvSpPr>
        <p:spPr>
          <a:xfrm>
            <a:off x="494270" y="5688230"/>
            <a:ext cx="8291384" cy="646074"/>
          </a:xfrm>
          <a:prstGeom prst="rect">
            <a:avLst/>
          </a:prstGeom>
        </p:spPr>
        <p:txBody>
          <a:bodyPr wrap="square">
            <a:spAutoFit/>
          </a:bodyPr>
          <a:lstStyle/>
          <a:p>
            <a:r>
              <a:rPr lang="en-US" dirty="0"/>
              <a:t>*** -  Separate accountability using special cost centers may be necessary if funds are received under the same grant but from different sources. </a:t>
            </a:r>
          </a:p>
        </p:txBody>
      </p:sp>
    </p:spTree>
    <p:extLst>
      <p:ext uri="{BB962C8B-B14F-4D97-AF65-F5344CB8AC3E}">
        <p14:creationId xmlns:p14="http://schemas.microsoft.com/office/powerpoint/2010/main" val="1204320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518984"/>
            <a:ext cx="7358982" cy="1200254"/>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200" b="1" dirty="0">
                <a:latin typeface="Century Gothic" panose="020B0502020202020204" pitchFamily="34" charset="0"/>
              </a:rPr>
              <a:t>AOS Bulletin 2021-004</a:t>
            </a:r>
          </a:p>
          <a:p>
            <a:pPr algn="ctr"/>
            <a:r>
              <a:rPr lang="en-US" sz="4200" b="1" dirty="0">
                <a:latin typeface="Century Gothic" panose="020B0502020202020204" pitchFamily="34" charset="0"/>
              </a:rPr>
              <a:t>Separate Accountability</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586946" y="1819378"/>
            <a:ext cx="8038070"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200" b="1" dirty="0">
                <a:latin typeface="Century Gothic" panose="020B0502020202020204" pitchFamily="34" charset="0"/>
              </a:rPr>
              <a:t>General guidelines for accounting for the Local Fiscal Recovery Fund broad activities:</a:t>
            </a: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42981" y="1819378"/>
            <a:ext cx="9014255" cy="3739906"/>
          </a:xfrm>
          <a:prstGeom prst="rect">
            <a:avLst/>
          </a:prstGeom>
        </p:spPr>
      </p:pic>
      <p:sp>
        <p:nvSpPr>
          <p:cNvPr id="3" name="Rectangle 2"/>
          <p:cNvSpPr/>
          <p:nvPr/>
        </p:nvSpPr>
        <p:spPr>
          <a:xfrm>
            <a:off x="212560" y="5686653"/>
            <a:ext cx="88659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sng" strike="noStrike" kern="0" cap="none" spc="0" normalizeH="0" baseline="0" noProof="0" dirty="0">
                <a:ln>
                  <a:noFill/>
                </a:ln>
                <a:solidFill>
                  <a:prstClr val="black"/>
                </a:solidFill>
                <a:effectLst/>
                <a:uLnTx/>
                <a:uFillTx/>
              </a:rPr>
              <a:t>Note:</a:t>
            </a:r>
            <a:r>
              <a:rPr kumimoji="0" lang="en-US" sz="1800" b="0" i="0" u="none" strike="noStrike" kern="0" cap="none" spc="0" normalizeH="0" baseline="0" noProof="0" dirty="0">
                <a:ln>
                  <a:noFill/>
                </a:ln>
                <a:solidFill>
                  <a:prstClr val="black"/>
                </a:solidFill>
                <a:effectLst/>
                <a:uLnTx/>
                <a:uFillTx/>
              </a:rPr>
              <a:t> Ohio Rev. Code § 5705.42 indicates Federal and State grants or loans are “deemed appropriated” for such purpose by the taxing authority as provided by law</a:t>
            </a:r>
          </a:p>
        </p:txBody>
      </p:sp>
    </p:spTree>
    <p:extLst>
      <p:ext uri="{BB962C8B-B14F-4D97-AF65-F5344CB8AC3E}">
        <p14:creationId xmlns:p14="http://schemas.microsoft.com/office/powerpoint/2010/main" val="1576332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1033942"/>
            <a:ext cx="7358982"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32485" y="474791"/>
            <a:ext cx="8235779" cy="1323439"/>
          </a:xfrm>
          <a:prstGeom prst="rect">
            <a:avLst/>
          </a:prstGeom>
        </p:spPr>
        <p:txBody>
          <a:bodyPr wrap="square">
            <a:spAutoFit/>
          </a:bodyPr>
          <a:lstStyle/>
          <a:p>
            <a:pPr algn="ctr"/>
            <a:r>
              <a:rPr lang="en-US" sz="2000" b="1" dirty="0">
                <a:latin typeface="Century Gothic" panose="020B0502020202020204" pitchFamily="34" charset="0"/>
              </a:rPr>
              <a:t>AOS Advisory Memo</a:t>
            </a:r>
          </a:p>
          <a:p>
            <a:pPr algn="ctr"/>
            <a:r>
              <a:rPr lang="en-US" sz="2000" b="1" dirty="0">
                <a:latin typeface="Century Gothic" panose="020B0502020202020204" pitchFamily="34" charset="0"/>
              </a:rPr>
              <a:t>American Rescue Plan Coronavirus State and </a:t>
            </a:r>
          </a:p>
          <a:p>
            <a:pPr algn="ctr"/>
            <a:r>
              <a:rPr lang="en-US" sz="2000" b="1" dirty="0">
                <a:latin typeface="Century Gothic" panose="020B0502020202020204" pitchFamily="34" charset="0"/>
              </a:rPr>
              <a:t>Local Fiscal Recovery Fund ID.me</a:t>
            </a:r>
          </a:p>
          <a:p>
            <a:pPr algn="ctr"/>
            <a:r>
              <a:rPr lang="en-US" sz="2000" b="1" dirty="0">
                <a:latin typeface="Century Gothic" panose="020B0502020202020204" pitchFamily="34" charset="0"/>
              </a:rPr>
              <a:t>Submission Requirements and Fraud Protection Insurance</a:t>
            </a:r>
          </a:p>
        </p:txBody>
      </p:sp>
      <p:sp>
        <p:nvSpPr>
          <p:cNvPr id="4" name="Rectangle 3"/>
          <p:cNvSpPr/>
          <p:nvPr/>
        </p:nvSpPr>
        <p:spPr>
          <a:xfrm>
            <a:off x="861084" y="2111539"/>
            <a:ext cx="7642122" cy="3447098"/>
          </a:xfrm>
          <a:prstGeom prst="rect">
            <a:avLst/>
          </a:prstGeom>
        </p:spPr>
        <p:txBody>
          <a:bodyPr wrap="square">
            <a:spAutoFit/>
          </a:bodyPr>
          <a:lstStyle/>
          <a:p>
            <a:pPr marL="742950" lvl="1" indent="-285750">
              <a:spcAft>
                <a:spcPts val="1200"/>
              </a:spcAft>
              <a:buFont typeface="Arial" panose="020B0604020202020204" pitchFamily="34" charset="0"/>
              <a:buChar char="•"/>
            </a:pPr>
            <a:r>
              <a:rPr lang="en-US" sz="1800" dirty="0">
                <a:latin typeface="Century Gothic" panose="020B0502020202020204" pitchFamily="34" charset="0"/>
              </a:rPr>
              <a:t>State and local govt. authorized rep. will approve the fund application while a designated contact will need to create an ID.</a:t>
            </a:r>
            <a:r>
              <a:rPr lang="en-US" sz="1800" i="1" dirty="0">
                <a:latin typeface="Century Gothic" panose="020B0502020202020204" pitchFamily="34" charset="0"/>
              </a:rPr>
              <a:t>me</a:t>
            </a:r>
            <a:r>
              <a:rPr lang="en-US" sz="1800" dirty="0">
                <a:latin typeface="Century Gothic" panose="020B0502020202020204" pitchFamily="34" charset="0"/>
              </a:rPr>
              <a:t> account and provide personal identifying information.</a:t>
            </a:r>
          </a:p>
          <a:p>
            <a:pPr marL="742950" lvl="1" indent="-285750">
              <a:spcAft>
                <a:spcPts val="1200"/>
              </a:spcAft>
              <a:buFont typeface="Arial" panose="020B0604020202020204" pitchFamily="34" charset="0"/>
              <a:buChar char="•"/>
            </a:pPr>
            <a:r>
              <a:rPr lang="en-US" sz="1800" dirty="0">
                <a:latin typeface="Century Gothic" panose="020B0502020202020204" pitchFamily="34" charset="0"/>
              </a:rPr>
              <a:t>AOS will not take exception to entities who purchase fraud protection for individuals submitting their personal information for application of these funds assuming the level of coverage is reasonable and payment is made from local unrestricted funds.</a:t>
            </a:r>
          </a:p>
          <a:p>
            <a:pPr marL="742950" lvl="1" indent="-285750">
              <a:spcAft>
                <a:spcPts val="1200"/>
              </a:spcAft>
              <a:buFont typeface="Arial" panose="020B0604020202020204" pitchFamily="34" charset="0"/>
              <a:buChar char="•"/>
            </a:pPr>
            <a:r>
              <a:rPr lang="en-US" sz="1800" dirty="0">
                <a:latin typeface="Century Gothic" panose="020B0502020202020204" pitchFamily="34" charset="0"/>
              </a:rPr>
              <a:t>The Advisory includes a list of submission requirements.  OBM has also provided guidance.</a:t>
            </a:r>
          </a:p>
        </p:txBody>
      </p:sp>
    </p:spTree>
    <p:extLst>
      <p:ext uri="{BB962C8B-B14F-4D97-AF65-F5344CB8AC3E}">
        <p14:creationId xmlns:p14="http://schemas.microsoft.com/office/powerpoint/2010/main" val="4184373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1033942"/>
            <a:ext cx="7358982"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2082202"/>
            <a:ext cx="7358982" cy="126202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870618" y="451106"/>
            <a:ext cx="7315834" cy="1450974"/>
          </a:xfrm>
          <a:prstGeom prst="rect">
            <a:avLst/>
          </a:prstGeom>
        </p:spPr>
      </p:pic>
      <p:pic>
        <p:nvPicPr>
          <p:cNvPr id="3" name="Picture 2"/>
          <p:cNvPicPr>
            <a:picLocks noChangeAspect="1"/>
          </p:cNvPicPr>
          <p:nvPr/>
        </p:nvPicPr>
        <p:blipFill>
          <a:blip r:embed="rId4"/>
          <a:stretch>
            <a:fillRect/>
          </a:stretch>
        </p:blipFill>
        <p:spPr>
          <a:xfrm>
            <a:off x="0" y="2059645"/>
            <a:ext cx="9165140" cy="3523793"/>
          </a:xfrm>
          <a:prstGeom prst="rect">
            <a:avLst/>
          </a:prstGeom>
        </p:spPr>
      </p:pic>
    </p:spTree>
    <p:extLst>
      <p:ext uri="{BB962C8B-B14F-4D97-AF65-F5344CB8AC3E}">
        <p14:creationId xmlns:p14="http://schemas.microsoft.com/office/powerpoint/2010/main" val="3293578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1033942"/>
            <a:ext cx="7358982"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1111" y="315794"/>
            <a:ext cx="8380589" cy="2062103"/>
          </a:xfrm>
          <a:prstGeom prst="rect">
            <a:avLst/>
          </a:prstGeom>
        </p:spPr>
        <p:txBody>
          <a:bodyPr wrap="square">
            <a:spAutoFit/>
          </a:bodyPr>
          <a:lstStyle/>
          <a:p>
            <a:pPr lvl="0" algn="ctr" defTabSz="914400"/>
            <a:r>
              <a:rPr lang="en-US" sz="2400" b="1" dirty="0">
                <a:solidFill>
                  <a:prstClr val="black"/>
                </a:solidFill>
                <a:latin typeface="Century Gothic" panose="020B0502020202020204" pitchFamily="34" charset="0"/>
              </a:rPr>
              <a:t>AOS Advisory Memo</a:t>
            </a:r>
          </a:p>
          <a:p>
            <a:pPr lvl="0" algn="ctr" defTabSz="914400"/>
            <a:r>
              <a:rPr lang="en-US" sz="2400" b="1" dirty="0">
                <a:solidFill>
                  <a:prstClr val="black"/>
                </a:solidFill>
                <a:latin typeface="Century Gothic" panose="020B0502020202020204" pitchFamily="34" charset="0"/>
              </a:rPr>
              <a:t>Prior Fiscal Year Expenditures Reimbursed </a:t>
            </a:r>
          </a:p>
          <a:p>
            <a:pPr lvl="0" algn="ctr" defTabSz="914400"/>
            <a:r>
              <a:rPr lang="en-US" sz="2400" b="1" dirty="0">
                <a:solidFill>
                  <a:prstClr val="black"/>
                </a:solidFill>
                <a:latin typeface="Century Gothic" panose="020B0502020202020204" pitchFamily="34" charset="0"/>
              </a:rPr>
              <a:t>with Federal Funds in the</a:t>
            </a:r>
          </a:p>
          <a:p>
            <a:pPr lvl="0" algn="ctr" defTabSz="914400"/>
            <a:r>
              <a:rPr lang="en-US" sz="2400" b="1" dirty="0">
                <a:solidFill>
                  <a:prstClr val="black"/>
                </a:solidFill>
                <a:latin typeface="Century Gothic" panose="020B0502020202020204" pitchFamily="34" charset="0"/>
              </a:rPr>
              <a:t>Subsequent Fiscal Year</a:t>
            </a:r>
          </a:p>
          <a:p>
            <a:pPr lvl="0" algn="ctr" defTabSz="914400"/>
            <a:endParaRPr lang="en-US" sz="1600" b="1" dirty="0">
              <a:solidFill>
                <a:srgbClr val="FF0000"/>
              </a:solidFill>
              <a:latin typeface="Century Gothic" panose="020B0502020202020204" pitchFamily="34" charset="0"/>
            </a:endParaRPr>
          </a:p>
          <a:p>
            <a:pPr lvl="0" algn="ctr" defTabSz="914400"/>
            <a:r>
              <a:rPr lang="en-US" sz="1600" b="1" dirty="0">
                <a:solidFill>
                  <a:srgbClr val="FF0000"/>
                </a:solidFill>
                <a:latin typeface="Century Gothic" panose="020B0502020202020204" pitchFamily="34" charset="0"/>
              </a:rPr>
              <a:t>Note: This guidance DOES NOT apply to errors in reporting!</a:t>
            </a:r>
          </a:p>
        </p:txBody>
      </p:sp>
      <p:pic>
        <p:nvPicPr>
          <p:cNvPr id="3" name="Picture 2"/>
          <p:cNvPicPr>
            <a:picLocks noChangeAspect="1"/>
          </p:cNvPicPr>
          <p:nvPr/>
        </p:nvPicPr>
        <p:blipFill>
          <a:blip r:embed="rId4"/>
          <a:stretch>
            <a:fillRect/>
          </a:stretch>
        </p:blipFill>
        <p:spPr>
          <a:xfrm>
            <a:off x="526400" y="2205681"/>
            <a:ext cx="8047417" cy="3762659"/>
          </a:xfrm>
          <a:prstGeom prst="rect">
            <a:avLst/>
          </a:prstGeom>
        </p:spPr>
      </p:pic>
    </p:spTree>
    <p:extLst>
      <p:ext uri="{BB962C8B-B14F-4D97-AF65-F5344CB8AC3E}">
        <p14:creationId xmlns:p14="http://schemas.microsoft.com/office/powerpoint/2010/main" val="2247055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451106"/>
            <a:ext cx="7358982" cy="472989"/>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200" b="1" dirty="0">
                <a:latin typeface="Century Gothic" panose="020B0502020202020204" pitchFamily="34" charset="0"/>
              </a:rPr>
              <a:t>AOS Resources</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86497" y="1104217"/>
            <a:ext cx="5041557" cy="2768174"/>
          </a:xfrm>
          <a:prstGeom prst="rect">
            <a:avLst/>
          </a:prstGeom>
        </p:spPr>
      </p:pic>
      <p:pic>
        <p:nvPicPr>
          <p:cNvPr id="2" name="Picture 1"/>
          <p:cNvPicPr>
            <a:picLocks noChangeAspect="1"/>
          </p:cNvPicPr>
          <p:nvPr/>
        </p:nvPicPr>
        <p:blipFill>
          <a:blip r:embed="rId4"/>
          <a:stretch>
            <a:fillRect/>
          </a:stretch>
        </p:blipFill>
        <p:spPr>
          <a:xfrm>
            <a:off x="4287795" y="2827648"/>
            <a:ext cx="4490100" cy="3304128"/>
          </a:xfrm>
          <a:prstGeom prst="rect">
            <a:avLst/>
          </a:prstGeom>
        </p:spPr>
      </p:pic>
    </p:spTree>
    <p:extLst>
      <p:ext uri="{BB962C8B-B14F-4D97-AF65-F5344CB8AC3E}">
        <p14:creationId xmlns:p14="http://schemas.microsoft.com/office/powerpoint/2010/main" val="1864837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538025"/>
            <a:ext cx="7358982" cy="472989"/>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400" b="1" dirty="0">
                <a:latin typeface="Century Gothic" panose="020B0502020202020204" pitchFamily="34" charset="0"/>
              </a:rPr>
              <a:t>What is an Audit and Why do I Have to Have one?</a:t>
            </a:r>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1453888" y="1978101"/>
            <a:ext cx="6235036" cy="3506128"/>
          </a:xfrm>
          <a:prstGeom prst="rect">
            <a:avLst/>
          </a:prstGeom>
        </p:spPr>
      </p:pic>
    </p:spTree>
    <p:extLst>
      <p:ext uri="{BB962C8B-B14F-4D97-AF65-F5344CB8AC3E}">
        <p14:creationId xmlns:p14="http://schemas.microsoft.com/office/powerpoint/2010/main" val="3061052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91915" y="518718"/>
            <a:ext cx="7358982" cy="472989"/>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4400" b="1" dirty="0">
                <a:latin typeface="Century Gothic" panose="020B0502020202020204" pitchFamily="34" charset="0"/>
              </a:rPr>
              <a:t>How Often Do I Need An Audit?</a:t>
            </a:r>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524744" y="1763449"/>
            <a:ext cx="6094512" cy="4064001"/>
            <a:chOff x="1524744" y="1763449"/>
            <a:chExt cx="6094512" cy="4064001"/>
          </a:xfrm>
        </p:grpSpPr>
        <p:sp>
          <p:nvSpPr>
            <p:cNvPr id="7" name="Freeform 6"/>
            <p:cNvSpPr/>
            <p:nvPr/>
          </p:nvSpPr>
          <p:spPr>
            <a:xfrm rot="21600000">
              <a:off x="1524744" y="1763449"/>
              <a:ext cx="1934766" cy="4064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6050" tIns="812801" rIns="145965" bIns="812800" numCol="1" spcCol="1270" anchor="ctr" anchorCtr="0">
              <a:noAutofit/>
            </a:bodyPr>
            <a:lstStyle/>
            <a:p>
              <a:pPr lvl="0" algn="ctr" defTabSz="1022350">
                <a:lnSpc>
                  <a:spcPct val="90000"/>
                </a:lnSpc>
                <a:spcBef>
                  <a:spcPct val="0"/>
                </a:spcBef>
                <a:spcAft>
                  <a:spcPct val="35000"/>
                </a:spcAft>
              </a:pPr>
              <a:r>
                <a:rPr lang="en-US" sz="2300" b="1" kern="1200"/>
                <a:t>Ohio Law- biennial</a:t>
              </a:r>
              <a:endParaRPr lang="en-US" sz="2300" kern="1200"/>
            </a:p>
          </p:txBody>
        </p:sp>
        <p:sp>
          <p:nvSpPr>
            <p:cNvPr id="8" name="Freeform 7"/>
            <p:cNvSpPr/>
            <p:nvPr/>
          </p:nvSpPr>
          <p:spPr>
            <a:xfrm rot="21600000">
              <a:off x="3604023" y="1763449"/>
              <a:ext cx="1934766" cy="4064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3">
                <a:hueOff val="-786817"/>
                <a:satOff val="16349"/>
                <a:lumOff val="-17255"/>
                <a:alphaOff val="0"/>
              </a:schemeClr>
            </a:fillRef>
            <a:effectRef idx="0">
              <a:schemeClr val="accent3">
                <a:hueOff val="-786817"/>
                <a:satOff val="16349"/>
                <a:lumOff val="-17255"/>
                <a:alphaOff val="0"/>
              </a:schemeClr>
            </a:effectRef>
            <a:fontRef idx="minor">
              <a:schemeClr val="lt1"/>
            </a:fontRef>
          </p:style>
          <p:txBody>
            <a:bodyPr spcFirstLastPara="0" vert="horz" wrap="square" lIns="146050" tIns="812801" rIns="145965" bIns="812800" numCol="1" spcCol="1270" anchor="ctr" anchorCtr="0">
              <a:noAutofit/>
            </a:bodyPr>
            <a:lstStyle/>
            <a:p>
              <a:pPr lvl="0" algn="ctr" defTabSz="1022350">
                <a:lnSpc>
                  <a:spcPct val="90000"/>
                </a:lnSpc>
                <a:spcBef>
                  <a:spcPct val="0"/>
                </a:spcBef>
                <a:spcAft>
                  <a:spcPct val="35000"/>
                </a:spcAft>
              </a:pPr>
              <a:r>
                <a:rPr lang="en-US" sz="2300" b="1" kern="1200" dirty="0"/>
                <a:t>Federal Single Audit - $750,000 in Federal Expenditures</a:t>
              </a:r>
            </a:p>
          </p:txBody>
        </p:sp>
        <p:sp>
          <p:nvSpPr>
            <p:cNvPr id="9" name="Freeform 8"/>
            <p:cNvSpPr/>
            <p:nvPr/>
          </p:nvSpPr>
          <p:spPr>
            <a:xfrm rot="21600000">
              <a:off x="5684490" y="1763449"/>
              <a:ext cx="1934766" cy="4064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3">
                <a:hueOff val="-1573633"/>
                <a:satOff val="32698"/>
                <a:lumOff val="-34510"/>
                <a:alphaOff val="0"/>
              </a:schemeClr>
            </a:fillRef>
            <a:effectRef idx="0">
              <a:schemeClr val="accent3">
                <a:hueOff val="-1573633"/>
                <a:satOff val="32698"/>
                <a:lumOff val="-34510"/>
                <a:alphaOff val="0"/>
              </a:schemeClr>
            </a:effectRef>
            <a:fontRef idx="minor">
              <a:schemeClr val="lt1"/>
            </a:fontRef>
          </p:style>
          <p:txBody>
            <a:bodyPr spcFirstLastPara="0" vert="horz" wrap="square" lIns="146050" tIns="812801" rIns="145965" bIns="812800" numCol="1" spcCol="1270" anchor="ctr" anchorCtr="0">
              <a:noAutofit/>
            </a:bodyPr>
            <a:lstStyle/>
            <a:p>
              <a:pPr lvl="0" algn="ctr" defTabSz="1022350">
                <a:lnSpc>
                  <a:spcPct val="90000"/>
                </a:lnSpc>
                <a:spcBef>
                  <a:spcPct val="0"/>
                </a:spcBef>
                <a:spcAft>
                  <a:spcPct val="35000"/>
                </a:spcAft>
              </a:pPr>
              <a:r>
                <a:rPr lang="en-US" sz="2300" b="1" kern="1200" dirty="0"/>
                <a:t>Anytime – Public Office Request or AOS Initiative</a:t>
              </a:r>
            </a:p>
          </p:txBody>
        </p:sp>
      </p:grpSp>
    </p:spTree>
    <p:extLst>
      <p:ext uri="{BB962C8B-B14F-4D97-AF65-F5344CB8AC3E}">
        <p14:creationId xmlns:p14="http://schemas.microsoft.com/office/powerpoint/2010/main" val="11163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701415" y="344904"/>
            <a:ext cx="7358982" cy="472989"/>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3200" b="1" dirty="0">
                <a:latin typeface="Century Gothic" panose="020B0502020202020204" pitchFamily="34" charset="0"/>
              </a:rPr>
              <a:t>Impact on Single Audits –</a:t>
            </a:r>
          </a:p>
          <a:p>
            <a:pPr algn="ctr"/>
            <a:r>
              <a:rPr lang="en-US" sz="3200" b="1" dirty="0">
                <a:latin typeface="Century Gothic" panose="020B0502020202020204" pitchFamily="34" charset="0"/>
              </a:rPr>
              <a:t>OMB Memo 21-20 Six Mo. Extension</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19"/>
          <p:cNvGraphicFramePr>
            <a:graphicFrameLocks/>
          </p:cNvGraphicFramePr>
          <p:nvPr>
            <p:extLst>
              <p:ext uri="{D42A27DB-BD31-4B8C-83A1-F6EECF244321}">
                <p14:modId xmlns:p14="http://schemas.microsoft.com/office/powerpoint/2010/main" val="493180746"/>
              </p:ext>
            </p:extLst>
          </p:nvPr>
        </p:nvGraphicFramePr>
        <p:xfrm>
          <a:off x="118302" y="1375299"/>
          <a:ext cx="4576125" cy="4166385"/>
        </p:xfrm>
        <a:graphic>
          <a:graphicData uri="http://schemas.openxmlformats.org/drawingml/2006/table">
            <a:tbl>
              <a:tblPr firstRow="1" bandRow="1">
                <a:tableStyleId>{5C22544A-7EE6-4342-B048-85BDC9FD1C3A}</a:tableStyleId>
              </a:tblPr>
              <a:tblGrid>
                <a:gridCol w="1269935">
                  <a:extLst>
                    <a:ext uri="{9D8B030D-6E8A-4147-A177-3AD203B41FA5}">
                      <a16:colId xmlns:a16="http://schemas.microsoft.com/office/drawing/2014/main" val="2825028254"/>
                    </a:ext>
                  </a:extLst>
                </a:gridCol>
                <a:gridCol w="1561954">
                  <a:extLst>
                    <a:ext uri="{9D8B030D-6E8A-4147-A177-3AD203B41FA5}">
                      <a16:colId xmlns:a16="http://schemas.microsoft.com/office/drawing/2014/main" val="334906936"/>
                    </a:ext>
                  </a:extLst>
                </a:gridCol>
                <a:gridCol w="1744236">
                  <a:extLst>
                    <a:ext uri="{9D8B030D-6E8A-4147-A177-3AD203B41FA5}">
                      <a16:colId xmlns:a16="http://schemas.microsoft.com/office/drawing/2014/main" val="1348059342"/>
                    </a:ext>
                  </a:extLst>
                </a:gridCol>
              </a:tblGrid>
              <a:tr h="350325">
                <a:tc>
                  <a:txBody>
                    <a:bodyPr/>
                    <a:lstStyle/>
                    <a:p>
                      <a:r>
                        <a:rPr lang="en-US" dirty="0"/>
                        <a:t>Fiscal Year End</a:t>
                      </a:r>
                    </a:p>
                  </a:txBody>
                  <a:tcPr/>
                </a:tc>
                <a:tc>
                  <a:txBody>
                    <a:bodyPr/>
                    <a:lstStyle/>
                    <a:p>
                      <a:r>
                        <a:rPr lang="en-US" dirty="0"/>
                        <a:t>Normal Due Date*</a:t>
                      </a:r>
                    </a:p>
                  </a:txBody>
                  <a:tcPr/>
                </a:tc>
                <a:tc>
                  <a:txBody>
                    <a:bodyPr/>
                    <a:lstStyle/>
                    <a:p>
                      <a:r>
                        <a:rPr lang="en-US" dirty="0"/>
                        <a:t>Extended Due Date *</a:t>
                      </a:r>
                    </a:p>
                  </a:txBody>
                  <a:tcPr/>
                </a:tc>
                <a:extLst>
                  <a:ext uri="{0D108BD9-81ED-4DB2-BD59-A6C34878D82A}">
                    <a16:rowId xmlns:a16="http://schemas.microsoft.com/office/drawing/2014/main" val="2715902328"/>
                  </a:ext>
                </a:extLst>
              </a:tr>
              <a:tr h="350325">
                <a:tc>
                  <a:txBody>
                    <a:bodyPr/>
                    <a:lstStyle/>
                    <a:p>
                      <a:pPr algn="l" fontAlgn="t"/>
                      <a:r>
                        <a:rPr lang="en-US" sz="1200" b="0" i="0" u="none" strike="noStrike" dirty="0">
                          <a:solidFill>
                            <a:srgbClr val="000000"/>
                          </a:solidFill>
                          <a:effectLst/>
                          <a:latin typeface="Calibri" panose="020F0502020204030204" pitchFamily="34" charset="0"/>
                        </a:rPr>
                        <a:t>March 31, 2020</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December 31, 2020</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June 30, 2021</a:t>
                      </a:r>
                    </a:p>
                  </a:txBody>
                  <a:tcPr marL="7620" marR="7620" marT="7620" marB="0"/>
                </a:tc>
                <a:extLst>
                  <a:ext uri="{0D108BD9-81ED-4DB2-BD59-A6C34878D82A}">
                    <a16:rowId xmlns:a16="http://schemas.microsoft.com/office/drawing/2014/main" val="3628285761"/>
                  </a:ext>
                </a:extLst>
              </a:tr>
              <a:tr h="350325">
                <a:tc>
                  <a:txBody>
                    <a:bodyPr/>
                    <a:lstStyle/>
                    <a:p>
                      <a:pPr algn="l" fontAlgn="t"/>
                      <a:r>
                        <a:rPr lang="en-US" sz="1200" b="0" i="0" u="none" strike="noStrike">
                          <a:solidFill>
                            <a:srgbClr val="000000"/>
                          </a:solidFill>
                          <a:effectLst/>
                          <a:latin typeface="Calibri" panose="020F0502020204030204" pitchFamily="34" charset="0"/>
                        </a:rPr>
                        <a:t>April 30, 2020</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February 1,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July 31, 2021</a:t>
                      </a:r>
                    </a:p>
                  </a:txBody>
                  <a:tcPr marL="7620" marR="7620" marT="7620" marB="0"/>
                </a:tc>
                <a:extLst>
                  <a:ext uri="{0D108BD9-81ED-4DB2-BD59-A6C34878D82A}">
                    <a16:rowId xmlns:a16="http://schemas.microsoft.com/office/drawing/2014/main" val="2286498037"/>
                  </a:ext>
                </a:extLst>
              </a:tr>
              <a:tr h="350325">
                <a:tc>
                  <a:txBody>
                    <a:bodyPr/>
                    <a:lstStyle/>
                    <a:p>
                      <a:pPr algn="l" fontAlgn="t"/>
                      <a:r>
                        <a:rPr lang="en-US" sz="1200" b="0" i="0" u="none" strike="noStrike">
                          <a:solidFill>
                            <a:srgbClr val="000000"/>
                          </a:solidFill>
                          <a:effectLst/>
                          <a:latin typeface="Calibri" panose="020F0502020204030204" pitchFamily="34" charset="0"/>
                        </a:rPr>
                        <a:t>May 31, 2020</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March 1,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August 31, 2021</a:t>
                      </a:r>
                    </a:p>
                  </a:txBody>
                  <a:tcPr marL="7620" marR="7620" marT="7620" marB="0"/>
                </a:tc>
                <a:extLst>
                  <a:ext uri="{0D108BD9-81ED-4DB2-BD59-A6C34878D82A}">
                    <a16:rowId xmlns:a16="http://schemas.microsoft.com/office/drawing/2014/main" val="2345401933"/>
                  </a:ext>
                </a:extLst>
              </a:tr>
              <a:tr h="350325">
                <a:tc>
                  <a:txBody>
                    <a:bodyPr/>
                    <a:lstStyle/>
                    <a:p>
                      <a:pPr algn="l" fontAlgn="t"/>
                      <a:r>
                        <a:rPr lang="en-US" sz="1200" b="0" i="0" u="none" strike="noStrike">
                          <a:solidFill>
                            <a:srgbClr val="000000"/>
                          </a:solidFill>
                          <a:effectLst/>
                          <a:latin typeface="Calibri" panose="020F0502020204030204" pitchFamily="34" charset="0"/>
                        </a:rPr>
                        <a:t>June 30, 2020</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March 31,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September 30, 2021</a:t>
                      </a:r>
                    </a:p>
                  </a:txBody>
                  <a:tcPr marL="7620" marR="7620" marT="7620" marB="0"/>
                </a:tc>
                <a:extLst>
                  <a:ext uri="{0D108BD9-81ED-4DB2-BD59-A6C34878D82A}">
                    <a16:rowId xmlns:a16="http://schemas.microsoft.com/office/drawing/2014/main" val="3855849461"/>
                  </a:ext>
                </a:extLst>
              </a:tr>
              <a:tr h="350325">
                <a:tc>
                  <a:txBody>
                    <a:bodyPr/>
                    <a:lstStyle/>
                    <a:p>
                      <a:pPr algn="l" fontAlgn="t"/>
                      <a:r>
                        <a:rPr lang="en-US" sz="1200" b="0" i="0" u="none" strike="noStrike">
                          <a:solidFill>
                            <a:srgbClr val="000000"/>
                          </a:solidFill>
                          <a:effectLst/>
                          <a:latin typeface="Calibri" panose="020F0502020204030204" pitchFamily="34" charset="0"/>
                        </a:rPr>
                        <a:t>July 31, 2020</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April 30,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October 31, 2021</a:t>
                      </a:r>
                    </a:p>
                  </a:txBody>
                  <a:tcPr marL="7620" marR="7620" marT="7620" marB="0"/>
                </a:tc>
                <a:extLst>
                  <a:ext uri="{0D108BD9-81ED-4DB2-BD59-A6C34878D82A}">
                    <a16:rowId xmlns:a16="http://schemas.microsoft.com/office/drawing/2014/main" val="2187645101"/>
                  </a:ext>
                </a:extLst>
              </a:tr>
              <a:tr h="350325">
                <a:tc>
                  <a:txBody>
                    <a:bodyPr/>
                    <a:lstStyle/>
                    <a:p>
                      <a:pPr algn="l" fontAlgn="t"/>
                      <a:r>
                        <a:rPr lang="en-US" sz="1200" b="0" i="0" u="none" strike="noStrike">
                          <a:solidFill>
                            <a:srgbClr val="000000"/>
                          </a:solidFill>
                          <a:effectLst/>
                          <a:latin typeface="Calibri" panose="020F0502020204030204" pitchFamily="34" charset="0"/>
                        </a:rPr>
                        <a:t>August 31, 2020</a:t>
                      </a:r>
                    </a:p>
                  </a:txBody>
                  <a:tcPr marL="7620" marR="7620" marT="7620" marB="0"/>
                </a:tc>
                <a:tc>
                  <a:txBody>
                    <a:bodyPr/>
                    <a:lstStyle/>
                    <a:p>
                      <a:pPr algn="l" fontAlgn="t"/>
                      <a:r>
                        <a:rPr lang="en-US" sz="1200" b="0" i="0" u="none" strike="noStrike" dirty="0">
                          <a:solidFill>
                            <a:srgbClr val="000000"/>
                          </a:solidFill>
                          <a:effectLst/>
                          <a:latin typeface="Calibri" panose="020F0502020204030204" pitchFamily="34" charset="0"/>
                        </a:rPr>
                        <a:t>May 31,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November 30, 2021</a:t>
                      </a:r>
                    </a:p>
                  </a:txBody>
                  <a:tcPr marL="7620" marR="7620" marT="7620" marB="0"/>
                </a:tc>
                <a:extLst>
                  <a:ext uri="{0D108BD9-81ED-4DB2-BD59-A6C34878D82A}">
                    <a16:rowId xmlns:a16="http://schemas.microsoft.com/office/drawing/2014/main" val="1684660122"/>
                  </a:ext>
                </a:extLst>
              </a:tr>
              <a:tr h="350325">
                <a:tc>
                  <a:txBody>
                    <a:bodyPr/>
                    <a:lstStyle/>
                    <a:p>
                      <a:pPr algn="l" fontAlgn="t"/>
                      <a:r>
                        <a:rPr lang="en-US" sz="1200" b="0" i="0" u="none" strike="noStrike">
                          <a:solidFill>
                            <a:srgbClr val="000000"/>
                          </a:solidFill>
                          <a:effectLst/>
                          <a:latin typeface="Calibri" panose="020F0502020204030204" pitchFamily="34" charset="0"/>
                        </a:rPr>
                        <a:t>September 30, 2020</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June 30,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December 31, 2021</a:t>
                      </a:r>
                    </a:p>
                  </a:txBody>
                  <a:tcPr marL="7620" marR="7620" marT="7620" marB="0"/>
                </a:tc>
                <a:extLst>
                  <a:ext uri="{0D108BD9-81ED-4DB2-BD59-A6C34878D82A}">
                    <a16:rowId xmlns:a16="http://schemas.microsoft.com/office/drawing/2014/main" val="3362241903"/>
                  </a:ext>
                </a:extLst>
              </a:tr>
              <a:tr h="350325">
                <a:tc>
                  <a:txBody>
                    <a:bodyPr/>
                    <a:lstStyle/>
                    <a:p>
                      <a:pPr algn="l" fontAlgn="t"/>
                      <a:r>
                        <a:rPr lang="en-US" sz="1200" b="0" i="0" u="none" strike="noStrike">
                          <a:solidFill>
                            <a:srgbClr val="000000"/>
                          </a:solidFill>
                          <a:effectLst/>
                          <a:latin typeface="Calibri" panose="020F0502020204030204" pitchFamily="34" charset="0"/>
                        </a:rPr>
                        <a:t>October 31, 2020</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July 31,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January 31, 2022</a:t>
                      </a:r>
                    </a:p>
                  </a:txBody>
                  <a:tcPr marL="7620" marR="7620" marT="7620" marB="0"/>
                </a:tc>
                <a:extLst>
                  <a:ext uri="{0D108BD9-81ED-4DB2-BD59-A6C34878D82A}">
                    <a16:rowId xmlns:a16="http://schemas.microsoft.com/office/drawing/2014/main" val="375136411"/>
                  </a:ext>
                </a:extLst>
              </a:tr>
              <a:tr h="350325">
                <a:tc>
                  <a:txBody>
                    <a:bodyPr/>
                    <a:lstStyle/>
                    <a:p>
                      <a:pPr algn="l" fontAlgn="t"/>
                      <a:r>
                        <a:rPr lang="en-US" sz="1200" b="0" i="0" u="none" strike="noStrike">
                          <a:solidFill>
                            <a:srgbClr val="000000"/>
                          </a:solidFill>
                          <a:effectLst/>
                          <a:latin typeface="Calibri" panose="020F0502020204030204" pitchFamily="34" charset="0"/>
                        </a:rPr>
                        <a:t>November 30, 2020</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August 31,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February 28, 2022</a:t>
                      </a:r>
                    </a:p>
                  </a:txBody>
                  <a:tcPr marL="7620" marR="7620" marT="7620" marB="0"/>
                </a:tc>
                <a:extLst>
                  <a:ext uri="{0D108BD9-81ED-4DB2-BD59-A6C34878D82A}">
                    <a16:rowId xmlns:a16="http://schemas.microsoft.com/office/drawing/2014/main" val="4102120680"/>
                  </a:ext>
                </a:extLst>
              </a:tr>
              <a:tr h="350325">
                <a:tc>
                  <a:txBody>
                    <a:bodyPr/>
                    <a:lstStyle/>
                    <a:p>
                      <a:pPr algn="l" fontAlgn="t"/>
                      <a:r>
                        <a:rPr lang="en-US" sz="1200" b="0" i="0" u="none" strike="noStrike" dirty="0">
                          <a:solidFill>
                            <a:srgbClr val="000000"/>
                          </a:solidFill>
                          <a:effectLst/>
                          <a:latin typeface="Calibri" panose="020F0502020204030204" pitchFamily="34" charset="0"/>
                        </a:rPr>
                        <a:t>December 31, 2020</a:t>
                      </a:r>
                    </a:p>
                  </a:txBody>
                  <a:tcPr marL="7620" marR="7620" marT="7620" marB="0"/>
                </a:tc>
                <a:tc>
                  <a:txBody>
                    <a:bodyPr/>
                    <a:lstStyle/>
                    <a:p>
                      <a:pPr algn="l" fontAlgn="t"/>
                      <a:r>
                        <a:rPr lang="en-US" sz="1200" b="0" i="0" u="none" strike="noStrike" dirty="0">
                          <a:solidFill>
                            <a:srgbClr val="000000"/>
                          </a:solidFill>
                          <a:effectLst/>
                          <a:latin typeface="Calibri" panose="020F0502020204030204" pitchFamily="34" charset="0"/>
                        </a:rPr>
                        <a:t>September 30, 2021</a:t>
                      </a:r>
                    </a:p>
                  </a:txBody>
                  <a:tcPr marL="7620" marR="7620" marT="7620" marB="0"/>
                </a:tc>
                <a:tc>
                  <a:txBody>
                    <a:bodyPr/>
                    <a:lstStyle/>
                    <a:p>
                      <a:pPr algn="l" fontAlgn="t"/>
                      <a:r>
                        <a:rPr lang="en-US" sz="1200" b="0" i="0" u="none" strike="noStrike" dirty="0">
                          <a:solidFill>
                            <a:srgbClr val="000000"/>
                          </a:solidFill>
                          <a:effectLst/>
                          <a:latin typeface="Calibri" panose="020F0502020204030204" pitchFamily="34" charset="0"/>
                        </a:rPr>
                        <a:t>March 31, 2022</a:t>
                      </a:r>
                    </a:p>
                  </a:txBody>
                  <a:tcPr marL="7620" marR="7620" marT="7620" marB="0"/>
                </a:tc>
                <a:extLst>
                  <a:ext uri="{0D108BD9-81ED-4DB2-BD59-A6C34878D82A}">
                    <a16:rowId xmlns:a16="http://schemas.microsoft.com/office/drawing/2014/main" val="3703120551"/>
                  </a:ext>
                </a:extLst>
              </a:tr>
            </a:tbl>
          </a:graphicData>
        </a:graphic>
      </p:graphicFrame>
      <p:graphicFrame>
        <p:nvGraphicFramePr>
          <p:cNvPr id="17" name="Content Placeholder 19"/>
          <p:cNvGraphicFramePr>
            <a:graphicFrameLocks/>
          </p:cNvGraphicFramePr>
          <p:nvPr>
            <p:extLst>
              <p:ext uri="{D42A27DB-BD31-4B8C-83A1-F6EECF244321}">
                <p14:modId xmlns:p14="http://schemas.microsoft.com/office/powerpoint/2010/main" val="2151463492"/>
              </p:ext>
            </p:extLst>
          </p:nvPr>
        </p:nvGraphicFramePr>
        <p:xfrm>
          <a:off x="4718271" y="1375299"/>
          <a:ext cx="4137183" cy="2867261"/>
        </p:xfrm>
        <a:graphic>
          <a:graphicData uri="http://schemas.openxmlformats.org/drawingml/2006/table">
            <a:tbl>
              <a:tblPr firstRow="1" bandRow="1">
                <a:tableStyleId>{5C22544A-7EE6-4342-B048-85BDC9FD1C3A}</a:tableStyleId>
              </a:tblPr>
              <a:tblGrid>
                <a:gridCol w="1148124">
                  <a:extLst>
                    <a:ext uri="{9D8B030D-6E8A-4147-A177-3AD203B41FA5}">
                      <a16:colId xmlns:a16="http://schemas.microsoft.com/office/drawing/2014/main" val="2825028254"/>
                    </a:ext>
                  </a:extLst>
                </a:gridCol>
                <a:gridCol w="1412131">
                  <a:extLst>
                    <a:ext uri="{9D8B030D-6E8A-4147-A177-3AD203B41FA5}">
                      <a16:colId xmlns:a16="http://schemas.microsoft.com/office/drawing/2014/main" val="334906936"/>
                    </a:ext>
                  </a:extLst>
                </a:gridCol>
                <a:gridCol w="1576928">
                  <a:extLst>
                    <a:ext uri="{9D8B030D-6E8A-4147-A177-3AD203B41FA5}">
                      <a16:colId xmlns:a16="http://schemas.microsoft.com/office/drawing/2014/main" val="1348059342"/>
                    </a:ext>
                  </a:extLst>
                </a:gridCol>
              </a:tblGrid>
              <a:tr h="698347">
                <a:tc>
                  <a:txBody>
                    <a:bodyPr/>
                    <a:lstStyle/>
                    <a:p>
                      <a:r>
                        <a:rPr lang="en-US" dirty="0"/>
                        <a:t>Fiscal Year End</a:t>
                      </a:r>
                    </a:p>
                  </a:txBody>
                  <a:tcPr/>
                </a:tc>
                <a:tc>
                  <a:txBody>
                    <a:bodyPr/>
                    <a:lstStyle/>
                    <a:p>
                      <a:r>
                        <a:rPr lang="en-US" dirty="0"/>
                        <a:t>Normal Due Date*</a:t>
                      </a:r>
                    </a:p>
                  </a:txBody>
                  <a:tcPr/>
                </a:tc>
                <a:tc>
                  <a:txBody>
                    <a:bodyPr/>
                    <a:lstStyle/>
                    <a:p>
                      <a:r>
                        <a:rPr lang="en-US" dirty="0"/>
                        <a:t>Extended Due Date *</a:t>
                      </a:r>
                    </a:p>
                  </a:txBody>
                  <a:tcPr/>
                </a:tc>
                <a:extLst>
                  <a:ext uri="{0D108BD9-81ED-4DB2-BD59-A6C34878D82A}">
                    <a16:rowId xmlns:a16="http://schemas.microsoft.com/office/drawing/2014/main" val="2715902328"/>
                  </a:ext>
                </a:extLst>
              </a:tr>
              <a:tr h="354474">
                <a:tc>
                  <a:txBody>
                    <a:bodyPr/>
                    <a:lstStyle/>
                    <a:p>
                      <a:pPr algn="l" fontAlgn="t"/>
                      <a:r>
                        <a:rPr lang="en-US" sz="1200" b="0" i="0" u="none" strike="noStrike" dirty="0">
                          <a:solidFill>
                            <a:srgbClr val="000000"/>
                          </a:solidFill>
                          <a:effectLst/>
                          <a:latin typeface="Calibri" panose="020F0502020204030204" pitchFamily="34" charset="0"/>
                        </a:rPr>
                        <a:t>January 31, 2021</a:t>
                      </a:r>
                    </a:p>
                  </a:txBody>
                  <a:tcPr marL="7620" marR="7620" marT="7620" marB="0"/>
                </a:tc>
                <a:tc>
                  <a:txBody>
                    <a:bodyPr/>
                    <a:lstStyle/>
                    <a:p>
                      <a:pPr algn="l" fontAlgn="t"/>
                      <a:r>
                        <a:rPr lang="en-US" sz="1200" b="0" i="0" u="none" strike="noStrike" dirty="0">
                          <a:solidFill>
                            <a:srgbClr val="000000"/>
                          </a:solidFill>
                          <a:effectLst/>
                          <a:latin typeface="Calibri" panose="020F0502020204030204" pitchFamily="34" charset="0"/>
                        </a:rPr>
                        <a:t>October 31,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April 30, 2022</a:t>
                      </a:r>
                    </a:p>
                  </a:txBody>
                  <a:tcPr marL="7620" marR="7620" marT="7620" marB="0"/>
                </a:tc>
                <a:extLst>
                  <a:ext uri="{0D108BD9-81ED-4DB2-BD59-A6C34878D82A}">
                    <a16:rowId xmlns:a16="http://schemas.microsoft.com/office/drawing/2014/main" val="2136541695"/>
                  </a:ext>
                </a:extLst>
              </a:tr>
              <a:tr h="396544">
                <a:tc>
                  <a:txBody>
                    <a:bodyPr/>
                    <a:lstStyle/>
                    <a:p>
                      <a:pPr algn="l" fontAlgn="t"/>
                      <a:r>
                        <a:rPr lang="en-US" sz="1200" b="0" i="0" u="none" strike="noStrike">
                          <a:solidFill>
                            <a:srgbClr val="000000"/>
                          </a:solidFill>
                          <a:effectLst/>
                          <a:latin typeface="Calibri" panose="020F0502020204030204" pitchFamily="34" charset="0"/>
                        </a:rPr>
                        <a:t>February 28, 2021</a:t>
                      </a:r>
                    </a:p>
                  </a:txBody>
                  <a:tcPr marL="7620" marR="7620" marT="7620" marB="0"/>
                </a:tc>
                <a:tc>
                  <a:txBody>
                    <a:bodyPr/>
                    <a:lstStyle/>
                    <a:p>
                      <a:pPr algn="l" fontAlgn="t"/>
                      <a:r>
                        <a:rPr lang="en-US" sz="1200" b="0" i="0" u="none" strike="noStrike" dirty="0">
                          <a:solidFill>
                            <a:srgbClr val="000000"/>
                          </a:solidFill>
                          <a:effectLst/>
                          <a:latin typeface="Calibri" panose="020F0502020204030204" pitchFamily="34" charset="0"/>
                        </a:rPr>
                        <a:t>November 30,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May 31, 2022</a:t>
                      </a:r>
                    </a:p>
                  </a:txBody>
                  <a:tcPr marL="7620" marR="7620" marT="7620" marB="0"/>
                </a:tc>
                <a:extLst>
                  <a:ext uri="{0D108BD9-81ED-4DB2-BD59-A6C34878D82A}">
                    <a16:rowId xmlns:a16="http://schemas.microsoft.com/office/drawing/2014/main" val="1920997394"/>
                  </a:ext>
                </a:extLst>
              </a:tr>
              <a:tr h="354474">
                <a:tc>
                  <a:txBody>
                    <a:bodyPr/>
                    <a:lstStyle/>
                    <a:p>
                      <a:pPr algn="l" fontAlgn="t"/>
                      <a:r>
                        <a:rPr lang="en-US" sz="1200" b="0" i="0" u="none" strike="noStrike">
                          <a:solidFill>
                            <a:srgbClr val="000000"/>
                          </a:solidFill>
                          <a:effectLst/>
                          <a:latin typeface="Calibri" panose="020F0502020204030204" pitchFamily="34" charset="0"/>
                        </a:rPr>
                        <a:t>March 31,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December 31,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June 30, 2022</a:t>
                      </a:r>
                    </a:p>
                  </a:txBody>
                  <a:tcPr marL="7620" marR="7620" marT="7620" marB="0"/>
                </a:tc>
                <a:extLst>
                  <a:ext uri="{0D108BD9-81ED-4DB2-BD59-A6C34878D82A}">
                    <a16:rowId xmlns:a16="http://schemas.microsoft.com/office/drawing/2014/main" val="569105302"/>
                  </a:ext>
                </a:extLst>
              </a:tr>
              <a:tr h="354474">
                <a:tc>
                  <a:txBody>
                    <a:bodyPr/>
                    <a:lstStyle/>
                    <a:p>
                      <a:pPr algn="l" fontAlgn="t"/>
                      <a:r>
                        <a:rPr lang="en-US" sz="1200" b="0" i="0" u="none" strike="noStrike" dirty="0">
                          <a:solidFill>
                            <a:srgbClr val="000000"/>
                          </a:solidFill>
                          <a:effectLst/>
                          <a:latin typeface="Calibri" panose="020F0502020204030204" pitchFamily="34" charset="0"/>
                        </a:rPr>
                        <a:t>April 30,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January 31, 2022</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July 31, 2022</a:t>
                      </a:r>
                    </a:p>
                  </a:txBody>
                  <a:tcPr marL="7620" marR="7620" marT="7620" marB="0"/>
                </a:tc>
                <a:extLst>
                  <a:ext uri="{0D108BD9-81ED-4DB2-BD59-A6C34878D82A}">
                    <a16:rowId xmlns:a16="http://schemas.microsoft.com/office/drawing/2014/main" val="3940799424"/>
                  </a:ext>
                </a:extLst>
              </a:tr>
              <a:tr h="354474">
                <a:tc>
                  <a:txBody>
                    <a:bodyPr/>
                    <a:lstStyle/>
                    <a:p>
                      <a:pPr algn="l" fontAlgn="t"/>
                      <a:r>
                        <a:rPr lang="en-US" sz="1200" b="0" i="0" u="none" strike="noStrike">
                          <a:solidFill>
                            <a:srgbClr val="000000"/>
                          </a:solidFill>
                          <a:effectLst/>
                          <a:latin typeface="Calibri" panose="020F0502020204030204" pitchFamily="34" charset="0"/>
                        </a:rPr>
                        <a:t>May 31,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February 28, 2022</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August 31, 2022</a:t>
                      </a:r>
                    </a:p>
                  </a:txBody>
                  <a:tcPr marL="7620" marR="7620" marT="7620" marB="0"/>
                </a:tc>
                <a:extLst>
                  <a:ext uri="{0D108BD9-81ED-4DB2-BD59-A6C34878D82A}">
                    <a16:rowId xmlns:a16="http://schemas.microsoft.com/office/drawing/2014/main" val="209455631"/>
                  </a:ext>
                </a:extLst>
              </a:tr>
              <a:tr h="354474">
                <a:tc>
                  <a:txBody>
                    <a:bodyPr/>
                    <a:lstStyle/>
                    <a:p>
                      <a:pPr algn="l" fontAlgn="t"/>
                      <a:r>
                        <a:rPr lang="en-US" sz="1200" b="0" i="0" u="none" strike="noStrike">
                          <a:solidFill>
                            <a:srgbClr val="000000"/>
                          </a:solidFill>
                          <a:effectLst/>
                          <a:latin typeface="Calibri" panose="020F0502020204030204" pitchFamily="34" charset="0"/>
                        </a:rPr>
                        <a:t>June 30, 2021</a:t>
                      </a:r>
                    </a:p>
                  </a:txBody>
                  <a:tcPr marL="7620" marR="7620" marT="7620" marB="0"/>
                </a:tc>
                <a:tc>
                  <a:txBody>
                    <a:bodyPr/>
                    <a:lstStyle/>
                    <a:p>
                      <a:pPr algn="l" fontAlgn="t"/>
                      <a:r>
                        <a:rPr lang="en-US" sz="1200" b="0" i="0" u="none" strike="noStrike">
                          <a:solidFill>
                            <a:srgbClr val="000000"/>
                          </a:solidFill>
                          <a:effectLst/>
                          <a:latin typeface="Calibri" panose="020F0502020204030204" pitchFamily="34" charset="0"/>
                        </a:rPr>
                        <a:t>March 31, 2022</a:t>
                      </a:r>
                    </a:p>
                  </a:txBody>
                  <a:tcPr marL="7620" marR="7620" marT="7620" marB="0"/>
                </a:tc>
                <a:tc>
                  <a:txBody>
                    <a:bodyPr/>
                    <a:lstStyle/>
                    <a:p>
                      <a:pPr algn="l" fontAlgn="t"/>
                      <a:r>
                        <a:rPr lang="en-US" sz="1200" b="0" i="0" u="none" strike="noStrike" dirty="0">
                          <a:solidFill>
                            <a:srgbClr val="000000"/>
                          </a:solidFill>
                          <a:effectLst/>
                          <a:latin typeface="Calibri" panose="020F0502020204030204" pitchFamily="34" charset="0"/>
                        </a:rPr>
                        <a:t>September 30, 2022</a:t>
                      </a:r>
                    </a:p>
                  </a:txBody>
                  <a:tcPr marL="7620" marR="7620" marT="7620" marB="0"/>
                </a:tc>
                <a:extLst>
                  <a:ext uri="{0D108BD9-81ED-4DB2-BD59-A6C34878D82A}">
                    <a16:rowId xmlns:a16="http://schemas.microsoft.com/office/drawing/2014/main" val="3276360441"/>
                  </a:ext>
                </a:extLst>
              </a:tr>
            </a:tbl>
          </a:graphicData>
        </a:graphic>
      </p:graphicFrame>
      <p:sp>
        <p:nvSpPr>
          <p:cNvPr id="18" name="TextBox 17"/>
          <p:cNvSpPr txBox="1"/>
          <p:nvPr/>
        </p:nvSpPr>
        <p:spPr>
          <a:xfrm>
            <a:off x="4718271" y="4308929"/>
            <a:ext cx="4113340" cy="2030428"/>
          </a:xfrm>
          <a:prstGeom prst="rect">
            <a:avLst/>
          </a:prstGeom>
          <a:solidFill>
            <a:srgbClr val="FFCC66"/>
          </a:solidFill>
          <a:ln>
            <a:solidFill>
              <a:schemeClr val="accent1"/>
            </a:solidFill>
          </a:ln>
        </p:spPr>
        <p:txBody>
          <a:bodyPr wrap="square" rtlCol="0">
            <a:spAutoFit/>
          </a:bodyPr>
          <a:lstStyle/>
          <a:p>
            <a:r>
              <a:rPr lang="en-US" b="1" dirty="0"/>
              <a:t>Automatic extension applies to all audits not submitted to </a:t>
            </a:r>
            <a:r>
              <a:rPr lang="en-US" b="1" dirty="0" err="1"/>
              <a:t>FAC</a:t>
            </a:r>
            <a:r>
              <a:rPr lang="en-US" b="1" dirty="0"/>
              <a:t> prior to March 19, 2021 (date of Memo).  Supersedes prior extensions.  Must document COVID-19 reasons for delay.  Do not have to receive COVID-19 funding to receive the extension.  </a:t>
            </a:r>
          </a:p>
        </p:txBody>
      </p:sp>
      <p:sp>
        <p:nvSpPr>
          <p:cNvPr id="19" name="TextBox 18"/>
          <p:cNvSpPr txBox="1"/>
          <p:nvPr/>
        </p:nvSpPr>
        <p:spPr>
          <a:xfrm>
            <a:off x="118302" y="5570264"/>
            <a:ext cx="4428298" cy="830997"/>
          </a:xfrm>
          <a:prstGeom prst="rect">
            <a:avLst/>
          </a:prstGeom>
          <a:noFill/>
        </p:spPr>
        <p:txBody>
          <a:bodyPr wrap="square" rtlCol="0">
            <a:spAutoFit/>
          </a:bodyPr>
          <a:lstStyle/>
          <a:p>
            <a:r>
              <a:rPr lang="en-US" sz="1600" dirty="0"/>
              <a:t>* Per 2 CFR 200.512 if the filing due date falls on a Saturday, Sunday, or Federal Holiday the due date will be the next business day.</a:t>
            </a:r>
          </a:p>
        </p:txBody>
      </p:sp>
    </p:spTree>
    <p:extLst>
      <p:ext uri="{BB962C8B-B14F-4D97-AF65-F5344CB8AC3E}">
        <p14:creationId xmlns:p14="http://schemas.microsoft.com/office/powerpoint/2010/main" val="115533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735227" y="1033942"/>
            <a:ext cx="7772400"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4400" b="1" dirty="0">
                <a:latin typeface="Century Gothic" panose="020B0502020202020204" pitchFamily="34" charset="0"/>
              </a:rPr>
              <a:t>COVID-19 Federal Funding</a:t>
            </a:r>
          </a:p>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435720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1020" y="1876908"/>
            <a:ext cx="7877433" cy="3291927"/>
          </a:xfrm>
          <a:prstGeom prst="rect">
            <a:avLst/>
          </a:prstGeom>
        </p:spPr>
        <p:txBody>
          <a:bodyPr wrap="square">
            <a:spAutoFit/>
          </a:bodyPr>
          <a:lstStyle/>
          <a:p>
            <a:pPr>
              <a:buFont typeface="Wingdings" panose="05000000000000000000" pitchFamily="2" charset="2"/>
              <a:buChar char="v"/>
            </a:pPr>
            <a:r>
              <a:rPr lang="en-US" sz="2800" b="1" dirty="0"/>
              <a:t>Where can things go wrong…..</a:t>
            </a:r>
          </a:p>
          <a:p>
            <a:pPr marL="457200" lvl="1" indent="0">
              <a:buNone/>
            </a:pPr>
            <a:endParaRPr lang="en-US" dirty="0"/>
          </a:p>
          <a:p>
            <a:pPr marL="742822" lvl="1" indent="-285750">
              <a:buFont typeface="Wingdings" panose="05000000000000000000" pitchFamily="2" charset="2"/>
              <a:buChar char="§"/>
            </a:pPr>
            <a:r>
              <a:rPr lang="en-US" dirty="0"/>
              <a:t>Schedule of Expenditures of Federal Awards (SEFA) Completeness</a:t>
            </a:r>
          </a:p>
          <a:p>
            <a:pPr marL="1199894" lvl="2" indent="-285750">
              <a:buFont typeface="Wingdings" panose="05000000000000000000" pitchFamily="2" charset="2"/>
              <a:buChar char="§"/>
            </a:pPr>
            <a:r>
              <a:rPr lang="en-US" dirty="0"/>
              <a:t>Knowing which programs are or are not reported on the SEFA </a:t>
            </a:r>
          </a:p>
          <a:p>
            <a:pPr marL="1199894" lvl="2" indent="-285750">
              <a:buFont typeface="Wingdings" panose="05000000000000000000" pitchFamily="2" charset="2"/>
              <a:buChar char="§"/>
            </a:pPr>
            <a:r>
              <a:rPr lang="en-US" dirty="0"/>
              <a:t>Determining expenditures to report</a:t>
            </a:r>
          </a:p>
          <a:p>
            <a:pPr marL="742822" lvl="1" indent="-285750">
              <a:buFont typeface="Wingdings" panose="05000000000000000000" pitchFamily="2" charset="2"/>
              <a:buChar char="§"/>
            </a:pPr>
            <a:r>
              <a:rPr lang="en-US" dirty="0"/>
              <a:t>Understanding grant requirements </a:t>
            </a:r>
          </a:p>
          <a:p>
            <a:pPr marL="742822" lvl="1" indent="-285750">
              <a:buFont typeface="Wingdings" panose="05000000000000000000" pitchFamily="2" charset="2"/>
              <a:buChar char="§"/>
            </a:pPr>
            <a:r>
              <a:rPr lang="en-US" dirty="0"/>
              <a:t>Understanding the applicable Uniform Guidance requirements</a:t>
            </a:r>
          </a:p>
          <a:p>
            <a:pPr marL="742822" lvl="1" indent="-285750">
              <a:buFont typeface="Wingdings" panose="05000000000000000000" pitchFamily="2" charset="2"/>
              <a:buChar char="§"/>
            </a:pPr>
            <a:r>
              <a:rPr lang="en-US" dirty="0"/>
              <a:t>Development of effective internal controls &amp; written policies</a:t>
            </a:r>
          </a:p>
          <a:p>
            <a:pPr marL="742822" lvl="1" indent="-285750">
              <a:buFont typeface="Wingdings" panose="05000000000000000000" pitchFamily="2" charset="2"/>
              <a:buChar char="§"/>
            </a:pPr>
            <a:r>
              <a:rPr lang="en-US" dirty="0"/>
              <a:t>Documentation of controls over &amp; compliance of grant requirements</a:t>
            </a:r>
          </a:p>
          <a:p>
            <a:pPr marL="742822" lvl="1" indent="-285750">
              <a:buFont typeface="Wingdings" panose="05000000000000000000" pitchFamily="2" charset="2"/>
              <a:buChar char="§"/>
            </a:pPr>
            <a:r>
              <a:rPr lang="en-US" dirty="0"/>
              <a:t>Determination of subrecipient vs. contractor vs. beneficiary</a:t>
            </a:r>
          </a:p>
          <a:p>
            <a:pPr marL="742822" lvl="1" indent="-285750">
              <a:buFont typeface="Wingdings" panose="05000000000000000000" pitchFamily="2" charset="2"/>
              <a:buChar char="§"/>
            </a:pPr>
            <a:r>
              <a:rPr lang="en-US" dirty="0"/>
              <a:t>Familiarity with reporting requirements</a:t>
            </a:r>
          </a:p>
        </p:txBody>
      </p:sp>
    </p:spTree>
    <p:extLst>
      <p:ext uri="{BB962C8B-B14F-4D97-AF65-F5344CB8AC3E}">
        <p14:creationId xmlns:p14="http://schemas.microsoft.com/office/powerpoint/2010/main" val="2612410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665112"/>
            <a:ext cx="7358982" cy="472989"/>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3200" b="1" dirty="0">
                <a:latin typeface="Century Gothic" panose="020B0502020202020204" pitchFamily="34" charset="0"/>
              </a:rPr>
              <a:t>Annual Reporting Items</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502109" y="1399033"/>
            <a:ext cx="6096000" cy="4059932"/>
            <a:chOff x="1502109" y="1399033"/>
            <a:chExt cx="6096000" cy="4059932"/>
          </a:xfrm>
        </p:grpSpPr>
        <p:sp>
          <p:nvSpPr>
            <p:cNvPr id="4" name="Freeform 3"/>
            <p:cNvSpPr/>
            <p:nvPr/>
          </p:nvSpPr>
          <p:spPr>
            <a:xfrm>
              <a:off x="1502109" y="1399033"/>
              <a:ext cx="6096000" cy="978296"/>
            </a:xfrm>
            <a:custGeom>
              <a:avLst/>
              <a:gdLst>
                <a:gd name="connsiteX0" fmla="*/ 0 w 6096000"/>
                <a:gd name="connsiteY0" fmla="*/ 0 h 978296"/>
                <a:gd name="connsiteX1" fmla="*/ 6096000 w 6096000"/>
                <a:gd name="connsiteY1" fmla="*/ 0 h 978296"/>
                <a:gd name="connsiteX2" fmla="*/ 6096000 w 6096000"/>
                <a:gd name="connsiteY2" fmla="*/ 978296 h 978296"/>
                <a:gd name="connsiteX3" fmla="*/ 0 w 6096000"/>
                <a:gd name="connsiteY3" fmla="*/ 978296 h 978296"/>
                <a:gd name="connsiteX4" fmla="*/ 0 w 6096000"/>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978296">
                  <a:moveTo>
                    <a:pt x="0" y="0"/>
                  </a:moveTo>
                  <a:lnTo>
                    <a:pt x="6096000" y="0"/>
                  </a:lnTo>
                  <a:lnTo>
                    <a:pt x="6096000" y="978296"/>
                  </a:lnTo>
                  <a:lnTo>
                    <a:pt x="0" y="978296"/>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b="1" kern="1200" dirty="0"/>
                <a:t>Management Discussion and Analysis</a:t>
              </a:r>
              <a:endParaRPr lang="en-US" sz="3000" kern="1200" dirty="0"/>
            </a:p>
          </p:txBody>
        </p:sp>
        <p:sp>
          <p:nvSpPr>
            <p:cNvPr id="7" name="Freeform 6"/>
            <p:cNvSpPr/>
            <p:nvPr/>
          </p:nvSpPr>
          <p:spPr>
            <a:xfrm>
              <a:off x="2795109" y="2426245"/>
              <a:ext cx="3510000" cy="978296"/>
            </a:xfrm>
            <a:custGeom>
              <a:avLst/>
              <a:gdLst>
                <a:gd name="connsiteX0" fmla="*/ 0 w 3510000"/>
                <a:gd name="connsiteY0" fmla="*/ 0 h 978296"/>
                <a:gd name="connsiteX1" fmla="*/ 3510000 w 3510000"/>
                <a:gd name="connsiteY1" fmla="*/ 0 h 978296"/>
                <a:gd name="connsiteX2" fmla="*/ 3510000 w 3510000"/>
                <a:gd name="connsiteY2" fmla="*/ 978296 h 978296"/>
                <a:gd name="connsiteX3" fmla="*/ 0 w 3510000"/>
                <a:gd name="connsiteY3" fmla="*/ 978296 h 978296"/>
                <a:gd name="connsiteX4" fmla="*/ 0 w 3510000"/>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000" h="978296">
                  <a:moveTo>
                    <a:pt x="0" y="0"/>
                  </a:moveTo>
                  <a:lnTo>
                    <a:pt x="3510000" y="0"/>
                  </a:lnTo>
                  <a:lnTo>
                    <a:pt x="3510000" y="978296"/>
                  </a:lnTo>
                  <a:lnTo>
                    <a:pt x="0" y="978296"/>
                  </a:lnTo>
                  <a:lnTo>
                    <a:pt x="0" y="0"/>
                  </a:lnTo>
                  <a:close/>
                </a:path>
              </a:pathLst>
            </a:custGeom>
          </p:spPr>
          <p:style>
            <a:lnRef idx="2">
              <a:schemeClr val="lt1">
                <a:hueOff val="0"/>
                <a:satOff val="0"/>
                <a:lumOff val="0"/>
                <a:alphaOff val="0"/>
              </a:schemeClr>
            </a:lnRef>
            <a:fillRef idx="1">
              <a:schemeClr val="accent3">
                <a:hueOff val="-524544"/>
                <a:satOff val="10899"/>
                <a:lumOff val="-11503"/>
                <a:alphaOff val="0"/>
              </a:schemeClr>
            </a:fillRef>
            <a:effectRef idx="0">
              <a:schemeClr val="accent3">
                <a:hueOff val="-524544"/>
                <a:satOff val="10899"/>
                <a:lumOff val="-11503"/>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b="1" kern="1200" dirty="0"/>
                <a:t>Financial Statements</a:t>
              </a:r>
            </a:p>
          </p:txBody>
        </p:sp>
        <p:sp>
          <p:nvSpPr>
            <p:cNvPr id="8" name="Freeform 7"/>
            <p:cNvSpPr/>
            <p:nvPr/>
          </p:nvSpPr>
          <p:spPr>
            <a:xfrm>
              <a:off x="1805109" y="3453457"/>
              <a:ext cx="5490000" cy="978296"/>
            </a:xfrm>
            <a:custGeom>
              <a:avLst/>
              <a:gdLst>
                <a:gd name="connsiteX0" fmla="*/ 0 w 5490000"/>
                <a:gd name="connsiteY0" fmla="*/ 0 h 978296"/>
                <a:gd name="connsiteX1" fmla="*/ 5490000 w 5490000"/>
                <a:gd name="connsiteY1" fmla="*/ 0 h 978296"/>
                <a:gd name="connsiteX2" fmla="*/ 5490000 w 5490000"/>
                <a:gd name="connsiteY2" fmla="*/ 978296 h 978296"/>
                <a:gd name="connsiteX3" fmla="*/ 0 w 5490000"/>
                <a:gd name="connsiteY3" fmla="*/ 978296 h 978296"/>
                <a:gd name="connsiteX4" fmla="*/ 0 w 5490000"/>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000" h="978296">
                  <a:moveTo>
                    <a:pt x="0" y="0"/>
                  </a:moveTo>
                  <a:lnTo>
                    <a:pt x="5490000" y="0"/>
                  </a:lnTo>
                  <a:lnTo>
                    <a:pt x="5490000" y="978296"/>
                  </a:lnTo>
                  <a:lnTo>
                    <a:pt x="0" y="978296"/>
                  </a:lnTo>
                  <a:lnTo>
                    <a:pt x="0" y="0"/>
                  </a:lnTo>
                  <a:close/>
                </a:path>
              </a:pathLst>
            </a:custGeom>
          </p:spPr>
          <p:style>
            <a:lnRef idx="2">
              <a:schemeClr val="lt1">
                <a:hueOff val="0"/>
                <a:satOff val="0"/>
                <a:lumOff val="0"/>
                <a:alphaOff val="0"/>
              </a:schemeClr>
            </a:lnRef>
            <a:fillRef idx="1">
              <a:schemeClr val="accent3">
                <a:hueOff val="-1049089"/>
                <a:satOff val="21799"/>
                <a:lumOff val="-23007"/>
                <a:alphaOff val="0"/>
              </a:schemeClr>
            </a:fillRef>
            <a:effectRef idx="0">
              <a:schemeClr val="accent3">
                <a:hueOff val="-1049089"/>
                <a:satOff val="21799"/>
                <a:lumOff val="-23007"/>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b="1" kern="1200" dirty="0"/>
                <a:t>Notes to the Financial Statements</a:t>
              </a:r>
            </a:p>
          </p:txBody>
        </p:sp>
        <p:sp>
          <p:nvSpPr>
            <p:cNvPr id="9" name="Freeform 8"/>
            <p:cNvSpPr/>
            <p:nvPr/>
          </p:nvSpPr>
          <p:spPr>
            <a:xfrm>
              <a:off x="1622858" y="4480669"/>
              <a:ext cx="5854500" cy="978296"/>
            </a:xfrm>
            <a:custGeom>
              <a:avLst/>
              <a:gdLst>
                <a:gd name="connsiteX0" fmla="*/ 0 w 5854500"/>
                <a:gd name="connsiteY0" fmla="*/ 0 h 978296"/>
                <a:gd name="connsiteX1" fmla="*/ 5854500 w 5854500"/>
                <a:gd name="connsiteY1" fmla="*/ 0 h 978296"/>
                <a:gd name="connsiteX2" fmla="*/ 5854500 w 5854500"/>
                <a:gd name="connsiteY2" fmla="*/ 978296 h 978296"/>
                <a:gd name="connsiteX3" fmla="*/ 0 w 5854500"/>
                <a:gd name="connsiteY3" fmla="*/ 978296 h 978296"/>
                <a:gd name="connsiteX4" fmla="*/ 0 w 5854500"/>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4500" h="978296">
                  <a:moveTo>
                    <a:pt x="0" y="0"/>
                  </a:moveTo>
                  <a:lnTo>
                    <a:pt x="5854500" y="0"/>
                  </a:lnTo>
                  <a:lnTo>
                    <a:pt x="5854500" y="978296"/>
                  </a:lnTo>
                  <a:lnTo>
                    <a:pt x="0" y="978296"/>
                  </a:lnTo>
                  <a:lnTo>
                    <a:pt x="0" y="0"/>
                  </a:lnTo>
                  <a:close/>
                </a:path>
              </a:pathLst>
            </a:custGeom>
          </p:spPr>
          <p:style>
            <a:lnRef idx="2">
              <a:schemeClr val="lt1">
                <a:hueOff val="0"/>
                <a:satOff val="0"/>
                <a:lumOff val="0"/>
                <a:alphaOff val="0"/>
              </a:schemeClr>
            </a:lnRef>
            <a:fillRef idx="1">
              <a:schemeClr val="accent3">
                <a:hueOff val="-1573633"/>
                <a:satOff val="32698"/>
                <a:lumOff val="-34510"/>
                <a:alphaOff val="0"/>
              </a:schemeClr>
            </a:fillRef>
            <a:effectRef idx="0">
              <a:schemeClr val="accent3">
                <a:hueOff val="-1573633"/>
                <a:satOff val="32698"/>
                <a:lumOff val="-3451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b="1" kern="1200" dirty="0"/>
                <a:t>Required </a:t>
              </a:r>
              <a:r>
                <a:rPr lang="en-US" sz="3000" b="1" kern="1200"/>
                <a:t>Supplemental Information</a:t>
              </a:r>
              <a:endParaRPr lang="en-US" sz="3000" b="1" kern="1200" dirty="0"/>
            </a:p>
          </p:txBody>
        </p:sp>
      </p:grpSp>
    </p:spTree>
    <p:extLst>
      <p:ext uri="{BB962C8B-B14F-4D97-AF65-F5344CB8AC3E}">
        <p14:creationId xmlns:p14="http://schemas.microsoft.com/office/powerpoint/2010/main" val="2874907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665112"/>
            <a:ext cx="7358982" cy="472989"/>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3200" b="1" dirty="0">
                <a:latin typeface="Century Gothic" panose="020B0502020202020204" pitchFamily="34" charset="0"/>
              </a:rPr>
              <a:t>Single Audit Reporting Items</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550484" y="1398984"/>
            <a:ext cx="5999250" cy="4060031"/>
            <a:chOff x="1550484" y="1398984"/>
            <a:chExt cx="5999250" cy="4060031"/>
          </a:xfrm>
        </p:grpSpPr>
        <p:sp>
          <p:nvSpPr>
            <p:cNvPr id="4" name="Freeform 3"/>
            <p:cNvSpPr/>
            <p:nvPr/>
          </p:nvSpPr>
          <p:spPr>
            <a:xfrm>
              <a:off x="1850109" y="1398984"/>
              <a:ext cx="5400000" cy="1309687"/>
            </a:xfrm>
            <a:custGeom>
              <a:avLst/>
              <a:gdLst>
                <a:gd name="connsiteX0" fmla="*/ 0 w 5400000"/>
                <a:gd name="connsiteY0" fmla="*/ 0 h 1309687"/>
                <a:gd name="connsiteX1" fmla="*/ 5400000 w 5400000"/>
                <a:gd name="connsiteY1" fmla="*/ 0 h 1309687"/>
                <a:gd name="connsiteX2" fmla="*/ 5400000 w 5400000"/>
                <a:gd name="connsiteY2" fmla="*/ 1309687 h 1309687"/>
                <a:gd name="connsiteX3" fmla="*/ 0 w 5400000"/>
                <a:gd name="connsiteY3" fmla="*/ 1309687 h 1309687"/>
                <a:gd name="connsiteX4" fmla="*/ 0 w 5400000"/>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0" h="1309687">
                  <a:moveTo>
                    <a:pt x="0" y="0"/>
                  </a:moveTo>
                  <a:lnTo>
                    <a:pt x="5400000" y="0"/>
                  </a:lnTo>
                  <a:lnTo>
                    <a:pt x="5400000" y="1309687"/>
                  </a:lnTo>
                  <a:lnTo>
                    <a:pt x="0" y="1309687"/>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733550">
                <a:lnSpc>
                  <a:spcPct val="90000"/>
                </a:lnSpc>
                <a:spcBef>
                  <a:spcPct val="0"/>
                </a:spcBef>
                <a:spcAft>
                  <a:spcPct val="35000"/>
                </a:spcAft>
              </a:pPr>
              <a:r>
                <a:rPr lang="en-US" sz="3900" b="1" kern="1200"/>
                <a:t>Schedule of Expenditures of Federal Awards (SEFA)</a:t>
              </a:r>
              <a:endParaRPr lang="en-US" sz="3900" kern="1200" dirty="0"/>
            </a:p>
          </p:txBody>
        </p:sp>
        <p:sp>
          <p:nvSpPr>
            <p:cNvPr id="7" name="Freeform 6"/>
            <p:cNvSpPr/>
            <p:nvPr/>
          </p:nvSpPr>
          <p:spPr>
            <a:xfrm>
              <a:off x="2298700" y="2774156"/>
              <a:ext cx="4502817" cy="1309687"/>
            </a:xfrm>
            <a:custGeom>
              <a:avLst/>
              <a:gdLst>
                <a:gd name="connsiteX0" fmla="*/ 0 w 4502817"/>
                <a:gd name="connsiteY0" fmla="*/ 0 h 1309687"/>
                <a:gd name="connsiteX1" fmla="*/ 4502817 w 4502817"/>
                <a:gd name="connsiteY1" fmla="*/ 0 h 1309687"/>
                <a:gd name="connsiteX2" fmla="*/ 4502817 w 4502817"/>
                <a:gd name="connsiteY2" fmla="*/ 1309687 h 1309687"/>
                <a:gd name="connsiteX3" fmla="*/ 0 w 4502817"/>
                <a:gd name="connsiteY3" fmla="*/ 1309687 h 1309687"/>
                <a:gd name="connsiteX4" fmla="*/ 0 w 4502817"/>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2817" h="1309687">
                  <a:moveTo>
                    <a:pt x="0" y="0"/>
                  </a:moveTo>
                  <a:lnTo>
                    <a:pt x="4502817" y="0"/>
                  </a:lnTo>
                  <a:lnTo>
                    <a:pt x="4502817" y="1309687"/>
                  </a:lnTo>
                  <a:lnTo>
                    <a:pt x="0" y="1309687"/>
                  </a:lnTo>
                  <a:lnTo>
                    <a:pt x="0" y="0"/>
                  </a:lnTo>
                  <a:close/>
                </a:path>
              </a:pathLst>
            </a:custGeom>
          </p:spPr>
          <p:style>
            <a:lnRef idx="2">
              <a:schemeClr val="lt1">
                <a:hueOff val="0"/>
                <a:satOff val="0"/>
                <a:lumOff val="0"/>
                <a:alphaOff val="0"/>
              </a:schemeClr>
            </a:lnRef>
            <a:fillRef idx="1">
              <a:schemeClr val="accent3">
                <a:hueOff val="-786817"/>
                <a:satOff val="16349"/>
                <a:lumOff val="-17255"/>
                <a:alphaOff val="0"/>
              </a:schemeClr>
            </a:fillRef>
            <a:effectRef idx="0">
              <a:schemeClr val="accent3">
                <a:hueOff val="-786817"/>
                <a:satOff val="16349"/>
                <a:lumOff val="-17255"/>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733550">
                <a:lnSpc>
                  <a:spcPct val="90000"/>
                </a:lnSpc>
                <a:spcBef>
                  <a:spcPct val="0"/>
                </a:spcBef>
                <a:spcAft>
                  <a:spcPct val="35000"/>
                </a:spcAft>
              </a:pPr>
              <a:r>
                <a:rPr lang="en-US" sz="3900" b="1" kern="1200" dirty="0"/>
                <a:t>Notes to the </a:t>
              </a:r>
              <a:r>
                <a:rPr lang="en-US" sz="3900" b="1" kern="1200" dirty="0" err="1"/>
                <a:t>SEFA</a:t>
              </a:r>
              <a:endParaRPr lang="en-US" sz="3900" b="1" kern="1200" dirty="0"/>
            </a:p>
          </p:txBody>
        </p:sp>
        <p:sp>
          <p:nvSpPr>
            <p:cNvPr id="8" name="Freeform 7"/>
            <p:cNvSpPr/>
            <p:nvPr/>
          </p:nvSpPr>
          <p:spPr>
            <a:xfrm>
              <a:off x="1550484" y="4149328"/>
              <a:ext cx="5999250" cy="1309687"/>
            </a:xfrm>
            <a:custGeom>
              <a:avLst/>
              <a:gdLst>
                <a:gd name="connsiteX0" fmla="*/ 0 w 5999250"/>
                <a:gd name="connsiteY0" fmla="*/ 0 h 1309687"/>
                <a:gd name="connsiteX1" fmla="*/ 5999250 w 5999250"/>
                <a:gd name="connsiteY1" fmla="*/ 0 h 1309687"/>
                <a:gd name="connsiteX2" fmla="*/ 5999250 w 5999250"/>
                <a:gd name="connsiteY2" fmla="*/ 1309687 h 1309687"/>
                <a:gd name="connsiteX3" fmla="*/ 0 w 5999250"/>
                <a:gd name="connsiteY3" fmla="*/ 1309687 h 1309687"/>
                <a:gd name="connsiteX4" fmla="*/ 0 w 5999250"/>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250" h="1309687">
                  <a:moveTo>
                    <a:pt x="0" y="0"/>
                  </a:moveTo>
                  <a:lnTo>
                    <a:pt x="5999250" y="0"/>
                  </a:lnTo>
                  <a:lnTo>
                    <a:pt x="5999250" y="1309687"/>
                  </a:lnTo>
                  <a:lnTo>
                    <a:pt x="0" y="1309687"/>
                  </a:lnTo>
                  <a:lnTo>
                    <a:pt x="0" y="0"/>
                  </a:lnTo>
                  <a:close/>
                </a:path>
              </a:pathLst>
            </a:custGeom>
          </p:spPr>
          <p:style>
            <a:lnRef idx="2">
              <a:schemeClr val="lt1">
                <a:hueOff val="0"/>
                <a:satOff val="0"/>
                <a:lumOff val="0"/>
                <a:alphaOff val="0"/>
              </a:schemeClr>
            </a:lnRef>
            <a:fillRef idx="1">
              <a:schemeClr val="accent3">
                <a:hueOff val="-1573633"/>
                <a:satOff val="32698"/>
                <a:lumOff val="-34510"/>
                <a:alphaOff val="0"/>
              </a:schemeClr>
            </a:fillRef>
            <a:effectRef idx="0">
              <a:schemeClr val="accent3">
                <a:hueOff val="-1573633"/>
                <a:satOff val="32698"/>
                <a:lumOff val="-3451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733550">
                <a:lnSpc>
                  <a:spcPct val="90000"/>
                </a:lnSpc>
                <a:spcBef>
                  <a:spcPct val="0"/>
                </a:spcBef>
                <a:spcAft>
                  <a:spcPct val="35000"/>
                </a:spcAft>
              </a:pPr>
              <a:r>
                <a:rPr lang="en-US" sz="3900" b="1" kern="1200" dirty="0"/>
                <a:t>Data Collection Form - Federal Audit Clearinghouse</a:t>
              </a:r>
            </a:p>
          </p:txBody>
        </p:sp>
      </p:grpSp>
    </p:spTree>
    <p:extLst>
      <p:ext uri="{BB962C8B-B14F-4D97-AF65-F5344CB8AC3E}">
        <p14:creationId xmlns:p14="http://schemas.microsoft.com/office/powerpoint/2010/main" val="1027170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665112"/>
            <a:ext cx="7358982" cy="472989"/>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3200" b="1" dirty="0">
                <a:latin typeface="Century Gothic" panose="020B0502020202020204" pitchFamily="34" charset="0"/>
              </a:rPr>
              <a:t>Important Notes!! </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524744" y="1542603"/>
            <a:ext cx="6094511" cy="3772793"/>
            <a:chOff x="1524744" y="1542603"/>
            <a:chExt cx="6094511" cy="3772793"/>
          </a:xfrm>
        </p:grpSpPr>
        <p:sp>
          <p:nvSpPr>
            <p:cNvPr id="10" name="Freeform 9"/>
            <p:cNvSpPr/>
            <p:nvPr/>
          </p:nvSpPr>
          <p:spPr>
            <a:xfrm>
              <a:off x="1524744" y="1542603"/>
              <a:ext cx="2902148" cy="1741289"/>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UG</a:t>
              </a:r>
              <a:r>
                <a:rPr lang="en-US" sz="2000" kern="1200"/>
                <a:t> requires the </a:t>
              </a:r>
              <a:r>
                <a:rPr lang="en-US" sz="2000" u="sng" kern="1200"/>
                <a:t>auditee to prepare</a:t>
              </a:r>
              <a:r>
                <a:rPr lang="en-US" sz="2000" kern="1200"/>
                <a:t> a schedule of expenditures of federal awards.</a:t>
              </a:r>
              <a:endParaRPr lang="en-US" sz="2000" kern="1200" dirty="0"/>
            </a:p>
          </p:txBody>
        </p:sp>
        <p:sp>
          <p:nvSpPr>
            <p:cNvPr id="15" name="Freeform 14"/>
            <p:cNvSpPr/>
            <p:nvPr/>
          </p:nvSpPr>
          <p:spPr>
            <a:xfrm>
              <a:off x="4717107" y="1542603"/>
              <a:ext cx="2902148" cy="1741289"/>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p:spPr>
          <p:style>
            <a:lnRef idx="2">
              <a:schemeClr val="lt1">
                <a:hueOff val="0"/>
                <a:satOff val="0"/>
                <a:lumOff val="0"/>
                <a:alphaOff val="0"/>
              </a:schemeClr>
            </a:lnRef>
            <a:fillRef idx="1">
              <a:schemeClr val="accent3">
                <a:hueOff val="-786817"/>
                <a:satOff val="16349"/>
                <a:lumOff val="-17255"/>
                <a:alphaOff val="0"/>
              </a:schemeClr>
            </a:fillRef>
            <a:effectRef idx="0">
              <a:schemeClr val="accent3">
                <a:hueOff val="-786817"/>
                <a:satOff val="16349"/>
                <a:lumOff val="-17255"/>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UG requires the </a:t>
              </a:r>
              <a:r>
                <a:rPr lang="en-US" sz="2000" u="sng" kern="1200"/>
                <a:t>auditor to</a:t>
              </a:r>
              <a:r>
                <a:rPr lang="en-US" sz="2000" kern="1200"/>
                <a:t> determine and </a:t>
              </a:r>
              <a:r>
                <a:rPr lang="en-US" sz="2000" u="sng" kern="1200"/>
                <a:t>provide an opinion</a:t>
              </a:r>
              <a:r>
                <a:rPr lang="en-US" sz="2000" kern="1200"/>
                <a:t> on, whether the auditee’s schedule is presented fairly.</a:t>
              </a:r>
              <a:endParaRPr lang="en-US" sz="2000" kern="1200" dirty="0"/>
            </a:p>
          </p:txBody>
        </p:sp>
        <p:sp>
          <p:nvSpPr>
            <p:cNvPr id="16" name="Freeform 15"/>
            <p:cNvSpPr/>
            <p:nvPr/>
          </p:nvSpPr>
          <p:spPr>
            <a:xfrm>
              <a:off x="3120925" y="3574107"/>
              <a:ext cx="2902148" cy="1741289"/>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p:spPr>
          <p:style>
            <a:lnRef idx="2">
              <a:schemeClr val="lt1">
                <a:hueOff val="0"/>
                <a:satOff val="0"/>
                <a:lumOff val="0"/>
                <a:alphaOff val="0"/>
              </a:schemeClr>
            </a:lnRef>
            <a:fillRef idx="1">
              <a:schemeClr val="accent3">
                <a:hueOff val="-1573633"/>
                <a:satOff val="32698"/>
                <a:lumOff val="-34510"/>
                <a:alphaOff val="0"/>
              </a:schemeClr>
            </a:fillRef>
            <a:effectRef idx="0">
              <a:schemeClr val="accent3">
                <a:hueOff val="-1573633"/>
                <a:satOff val="32698"/>
                <a:lumOff val="-3451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Auditors must be able to audit original records (ie. when school utilizes a mgmt. co. auditors need mgmt. company records).</a:t>
              </a:r>
              <a:endParaRPr lang="en-US" sz="2000" kern="1200" dirty="0"/>
            </a:p>
          </p:txBody>
        </p:sp>
      </p:grpSp>
    </p:spTree>
    <p:extLst>
      <p:ext uri="{BB962C8B-B14F-4D97-AF65-F5344CB8AC3E}">
        <p14:creationId xmlns:p14="http://schemas.microsoft.com/office/powerpoint/2010/main" val="945743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665112"/>
            <a:ext cx="7358982" cy="472989"/>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3200" b="1" dirty="0">
                <a:latin typeface="Century Gothic" panose="020B0502020202020204" pitchFamily="34" charset="0"/>
              </a:rPr>
              <a:t>Schedule of Expenditures of Federal Awards (</a:t>
            </a:r>
            <a:r>
              <a:rPr lang="en-US" sz="3200" b="1" dirty="0" err="1">
                <a:latin typeface="Century Gothic" panose="020B0502020202020204" pitchFamily="34" charset="0"/>
              </a:rPr>
              <a:t>SEFA</a:t>
            </a:r>
            <a:r>
              <a:rPr lang="en-US" sz="3200" b="1" dirty="0">
                <a:latin typeface="Century Gothic" panose="020B0502020202020204" pitchFamily="34" charset="0"/>
              </a:rPr>
              <a:t>)</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440483" y="1694984"/>
            <a:ext cx="4263032" cy="4060031"/>
            <a:chOff x="2440483" y="1694984"/>
            <a:chExt cx="4263032" cy="4060031"/>
          </a:xfrm>
        </p:grpSpPr>
        <p:sp>
          <p:nvSpPr>
            <p:cNvPr id="4" name="Freeform 3"/>
            <p:cNvSpPr/>
            <p:nvPr/>
          </p:nvSpPr>
          <p:spPr>
            <a:xfrm>
              <a:off x="2440483" y="1694984"/>
              <a:ext cx="2030015"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List individual Federal programs by agency. </a:t>
              </a:r>
            </a:p>
          </p:txBody>
        </p:sp>
        <p:sp>
          <p:nvSpPr>
            <p:cNvPr id="7" name="Freeform 6"/>
            <p:cNvSpPr/>
            <p:nvPr/>
          </p:nvSpPr>
          <p:spPr>
            <a:xfrm>
              <a:off x="4673500" y="1694984"/>
              <a:ext cx="2030015"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p:spPr>
          <p:style>
            <a:lnRef idx="2">
              <a:schemeClr val="lt1">
                <a:hueOff val="0"/>
                <a:satOff val="0"/>
                <a:lumOff val="0"/>
                <a:alphaOff val="0"/>
              </a:schemeClr>
            </a:lnRef>
            <a:fillRef idx="1">
              <a:schemeClr val="accent3">
                <a:hueOff val="-314727"/>
                <a:satOff val="6540"/>
                <a:lumOff val="-6902"/>
                <a:alphaOff val="0"/>
              </a:schemeClr>
            </a:fillRef>
            <a:effectRef idx="0">
              <a:schemeClr val="accent3">
                <a:hueOff val="-314727"/>
                <a:satOff val="6540"/>
                <a:lumOff val="-6902"/>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Clusters must list Cluster and individual program names. </a:t>
              </a:r>
            </a:p>
          </p:txBody>
        </p:sp>
        <p:sp>
          <p:nvSpPr>
            <p:cNvPr id="8" name="Freeform 7"/>
            <p:cNvSpPr/>
            <p:nvPr/>
          </p:nvSpPr>
          <p:spPr>
            <a:xfrm>
              <a:off x="2440483" y="3115995"/>
              <a:ext cx="2030015"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p:spPr>
          <p:style>
            <a:lnRef idx="2">
              <a:schemeClr val="lt1">
                <a:hueOff val="0"/>
                <a:satOff val="0"/>
                <a:lumOff val="0"/>
                <a:alphaOff val="0"/>
              </a:schemeClr>
            </a:lnRef>
            <a:fillRef idx="1">
              <a:schemeClr val="accent3">
                <a:hueOff val="-629453"/>
                <a:satOff val="13079"/>
                <a:lumOff val="-13804"/>
                <a:alphaOff val="0"/>
              </a:schemeClr>
            </a:fillRef>
            <a:effectRef idx="0">
              <a:schemeClr val="accent3">
                <a:hueOff val="-629453"/>
                <a:satOff val="13079"/>
                <a:lumOff val="-13804"/>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Federal non-cash expenditures and cash expenditures are included for the year. </a:t>
              </a:r>
            </a:p>
          </p:txBody>
        </p:sp>
        <p:sp>
          <p:nvSpPr>
            <p:cNvPr id="9" name="Freeform 8"/>
            <p:cNvSpPr/>
            <p:nvPr/>
          </p:nvSpPr>
          <p:spPr>
            <a:xfrm>
              <a:off x="4673500" y="3115995"/>
              <a:ext cx="2030015"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p:spPr>
          <p:style>
            <a:lnRef idx="2">
              <a:schemeClr val="lt1">
                <a:hueOff val="0"/>
                <a:satOff val="0"/>
                <a:lumOff val="0"/>
                <a:alphaOff val="0"/>
              </a:schemeClr>
            </a:lnRef>
            <a:fillRef idx="1">
              <a:schemeClr val="accent3">
                <a:hueOff val="-944180"/>
                <a:satOff val="19619"/>
                <a:lumOff val="-20706"/>
                <a:alphaOff val="0"/>
              </a:schemeClr>
            </a:fillRef>
            <a:effectRef idx="0">
              <a:schemeClr val="accent3">
                <a:hueOff val="-944180"/>
                <a:satOff val="19619"/>
                <a:lumOff val="-20706"/>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t>Pass-through entity and identifying number assigned by the pass-through entity must be included.</a:t>
              </a:r>
              <a:endParaRPr lang="en-US" sz="1500" kern="1200" dirty="0"/>
            </a:p>
          </p:txBody>
        </p:sp>
        <p:sp>
          <p:nvSpPr>
            <p:cNvPr id="10" name="Freeform 9"/>
            <p:cNvSpPr/>
            <p:nvPr/>
          </p:nvSpPr>
          <p:spPr>
            <a:xfrm>
              <a:off x="2440483" y="4537006"/>
              <a:ext cx="2030015"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p:spPr>
          <p:style>
            <a:lnRef idx="2">
              <a:schemeClr val="lt1">
                <a:hueOff val="0"/>
                <a:satOff val="0"/>
                <a:lumOff val="0"/>
                <a:alphaOff val="0"/>
              </a:schemeClr>
            </a:lnRef>
            <a:fillRef idx="1">
              <a:schemeClr val="accent3">
                <a:hueOff val="-1258907"/>
                <a:satOff val="26158"/>
                <a:lumOff val="-27608"/>
                <a:alphaOff val="0"/>
              </a:schemeClr>
            </a:fillRef>
            <a:effectRef idx="0">
              <a:schemeClr val="accent3">
                <a:hueOff val="-1258907"/>
                <a:satOff val="26158"/>
                <a:lumOff val="-27608"/>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Total amount paid to </a:t>
              </a:r>
              <a:r>
                <a:rPr lang="en-US" sz="1500" kern="1200" dirty="0" err="1"/>
                <a:t>subrecipients</a:t>
              </a:r>
              <a:r>
                <a:rPr lang="en-US" sz="1500" kern="1200" dirty="0"/>
                <a:t> must be listed. </a:t>
              </a:r>
            </a:p>
          </p:txBody>
        </p:sp>
        <p:sp>
          <p:nvSpPr>
            <p:cNvPr id="15" name="Freeform 14"/>
            <p:cNvSpPr/>
            <p:nvPr/>
          </p:nvSpPr>
          <p:spPr>
            <a:xfrm>
              <a:off x="4673500" y="4537006"/>
              <a:ext cx="2030015" cy="121800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p:spPr>
          <p:style>
            <a:lnRef idx="2">
              <a:schemeClr val="lt1">
                <a:hueOff val="0"/>
                <a:satOff val="0"/>
                <a:lumOff val="0"/>
                <a:alphaOff val="0"/>
              </a:schemeClr>
            </a:lnRef>
            <a:fillRef idx="1">
              <a:schemeClr val="accent3">
                <a:hueOff val="-1573633"/>
                <a:satOff val="32698"/>
                <a:lumOff val="-34510"/>
                <a:alphaOff val="0"/>
              </a:schemeClr>
            </a:fillRef>
            <a:effectRef idx="0">
              <a:schemeClr val="accent3">
                <a:hueOff val="-1573633"/>
                <a:satOff val="32698"/>
                <a:lumOff val="-3451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a:t>COVID</a:t>
              </a:r>
              <a:r>
                <a:rPr lang="en-US" sz="1500" kern="1200" dirty="0"/>
                <a:t> Funding must be identified separately. </a:t>
              </a:r>
            </a:p>
          </p:txBody>
        </p:sp>
      </p:grpSp>
    </p:spTree>
    <p:extLst>
      <p:ext uri="{BB962C8B-B14F-4D97-AF65-F5344CB8AC3E}">
        <p14:creationId xmlns:p14="http://schemas.microsoft.com/office/powerpoint/2010/main" val="3055281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665112"/>
            <a:ext cx="7358982" cy="472989"/>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3200" b="1" dirty="0">
                <a:latin typeface="Century Gothic" panose="020B0502020202020204" pitchFamily="34" charset="0"/>
              </a:rPr>
              <a:t>How Do You Know How Much Federal Funds You Spent?</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524000" y="1813849"/>
            <a:ext cx="6096000" cy="3822300"/>
            <a:chOff x="1524000" y="1813849"/>
            <a:chExt cx="6096000" cy="3822300"/>
          </a:xfrm>
        </p:grpSpPr>
        <p:sp>
          <p:nvSpPr>
            <p:cNvPr id="4" name="Freeform 3"/>
            <p:cNvSpPr/>
            <p:nvPr/>
          </p:nvSpPr>
          <p:spPr>
            <a:xfrm>
              <a:off x="1524000" y="1813849"/>
              <a:ext cx="6096000" cy="1704690"/>
            </a:xfrm>
            <a:custGeom>
              <a:avLst/>
              <a:gdLst>
                <a:gd name="connsiteX0" fmla="*/ 0 w 6096000"/>
                <a:gd name="connsiteY0" fmla="*/ 284121 h 1704690"/>
                <a:gd name="connsiteX1" fmla="*/ 284121 w 6096000"/>
                <a:gd name="connsiteY1" fmla="*/ 0 h 1704690"/>
                <a:gd name="connsiteX2" fmla="*/ 5811879 w 6096000"/>
                <a:gd name="connsiteY2" fmla="*/ 0 h 1704690"/>
                <a:gd name="connsiteX3" fmla="*/ 6096000 w 6096000"/>
                <a:gd name="connsiteY3" fmla="*/ 284121 h 1704690"/>
                <a:gd name="connsiteX4" fmla="*/ 6096000 w 6096000"/>
                <a:gd name="connsiteY4" fmla="*/ 1420569 h 1704690"/>
                <a:gd name="connsiteX5" fmla="*/ 5811879 w 6096000"/>
                <a:gd name="connsiteY5" fmla="*/ 1704690 h 1704690"/>
                <a:gd name="connsiteX6" fmla="*/ 284121 w 6096000"/>
                <a:gd name="connsiteY6" fmla="*/ 1704690 h 1704690"/>
                <a:gd name="connsiteX7" fmla="*/ 0 w 6096000"/>
                <a:gd name="connsiteY7" fmla="*/ 1420569 h 1704690"/>
                <a:gd name="connsiteX8" fmla="*/ 0 w 6096000"/>
                <a:gd name="connsiteY8" fmla="*/ 284121 h 170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704690">
                  <a:moveTo>
                    <a:pt x="0" y="284121"/>
                  </a:moveTo>
                  <a:cubicBezTo>
                    <a:pt x="0" y="127205"/>
                    <a:pt x="127205" y="0"/>
                    <a:pt x="284121" y="0"/>
                  </a:cubicBezTo>
                  <a:lnTo>
                    <a:pt x="5811879" y="0"/>
                  </a:lnTo>
                  <a:cubicBezTo>
                    <a:pt x="5968795" y="0"/>
                    <a:pt x="6096000" y="127205"/>
                    <a:pt x="6096000" y="284121"/>
                  </a:cubicBezTo>
                  <a:lnTo>
                    <a:pt x="6096000" y="1420569"/>
                  </a:lnTo>
                  <a:cubicBezTo>
                    <a:pt x="6096000" y="1577485"/>
                    <a:pt x="5968795" y="1704690"/>
                    <a:pt x="5811879" y="1704690"/>
                  </a:cubicBezTo>
                  <a:lnTo>
                    <a:pt x="284121" y="1704690"/>
                  </a:lnTo>
                  <a:cubicBezTo>
                    <a:pt x="127205" y="1704690"/>
                    <a:pt x="0" y="1577485"/>
                    <a:pt x="0" y="1420569"/>
                  </a:cubicBezTo>
                  <a:lnTo>
                    <a:pt x="0" y="2841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1326" tIns="201326" rIns="201326" bIns="201326" numCol="1" spcCol="1270" anchor="ctr" anchorCtr="0">
              <a:noAutofit/>
            </a:bodyPr>
            <a:lstStyle/>
            <a:p>
              <a:pPr lvl="0" algn="l" defTabSz="1377950">
                <a:lnSpc>
                  <a:spcPct val="90000"/>
                </a:lnSpc>
                <a:spcBef>
                  <a:spcPct val="0"/>
                </a:spcBef>
                <a:spcAft>
                  <a:spcPct val="35000"/>
                </a:spcAft>
              </a:pPr>
              <a:r>
                <a:rPr lang="en-US" sz="3100" kern="1200"/>
                <a:t>It is </a:t>
              </a:r>
              <a:r>
                <a:rPr lang="en-US" sz="3100" b="1" kern="1200"/>
                <a:t>VERY IMPORTANT </a:t>
              </a:r>
              <a:r>
                <a:rPr lang="en-US" sz="3100" kern="1200"/>
                <a:t>that the Fiscal Officer has a method in place to track federal expenditures!</a:t>
              </a:r>
              <a:endParaRPr lang="en-US" sz="3100" kern="1200" dirty="0"/>
            </a:p>
          </p:txBody>
        </p:sp>
        <p:sp>
          <p:nvSpPr>
            <p:cNvPr id="7" name="Freeform 6"/>
            <p:cNvSpPr/>
            <p:nvPr/>
          </p:nvSpPr>
          <p:spPr>
            <a:xfrm>
              <a:off x="1524000" y="3518539"/>
              <a:ext cx="6096000" cy="2117610"/>
            </a:xfrm>
            <a:custGeom>
              <a:avLst/>
              <a:gdLst>
                <a:gd name="connsiteX0" fmla="*/ 0 w 6096000"/>
                <a:gd name="connsiteY0" fmla="*/ 0 h 2117610"/>
                <a:gd name="connsiteX1" fmla="*/ 6096000 w 6096000"/>
                <a:gd name="connsiteY1" fmla="*/ 0 h 2117610"/>
                <a:gd name="connsiteX2" fmla="*/ 6096000 w 6096000"/>
                <a:gd name="connsiteY2" fmla="*/ 2117610 h 2117610"/>
                <a:gd name="connsiteX3" fmla="*/ 0 w 6096000"/>
                <a:gd name="connsiteY3" fmla="*/ 2117610 h 2117610"/>
                <a:gd name="connsiteX4" fmla="*/ 0 w 6096000"/>
                <a:gd name="connsiteY4" fmla="*/ 0 h 211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2117610">
                  <a:moveTo>
                    <a:pt x="0" y="0"/>
                  </a:moveTo>
                  <a:lnTo>
                    <a:pt x="6096000" y="0"/>
                  </a:lnTo>
                  <a:lnTo>
                    <a:pt x="6096000" y="2117610"/>
                  </a:lnTo>
                  <a:lnTo>
                    <a:pt x="0" y="21176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As an example:  Each federal grant is tracked in a separate fund &amp;/or cost center.  At year end, as part of closing out the books, the Fiscal Officer must complete a Federal Expenditures to determine if it is over $750,000.</a:t>
              </a:r>
              <a:endParaRPr lang="en-US" sz="2400" b="1" kern="1200" dirty="0"/>
            </a:p>
          </p:txBody>
        </p:sp>
      </p:grpSp>
    </p:spTree>
    <p:extLst>
      <p:ext uri="{BB962C8B-B14F-4D97-AF65-F5344CB8AC3E}">
        <p14:creationId xmlns:p14="http://schemas.microsoft.com/office/powerpoint/2010/main" val="226719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451106"/>
            <a:ext cx="7358982" cy="472989"/>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3200" b="1" dirty="0">
                <a:latin typeface="Century Gothic" panose="020B0502020202020204" pitchFamily="34" charset="0"/>
              </a:rPr>
              <a:t>Notes to the Schedule of Expenditures of Federal Awards (</a:t>
            </a:r>
            <a:r>
              <a:rPr lang="en-US" sz="3200" b="1" dirty="0" err="1">
                <a:latin typeface="Century Gothic" panose="020B0502020202020204" pitchFamily="34" charset="0"/>
              </a:rPr>
              <a:t>SEFA</a:t>
            </a:r>
            <a:r>
              <a:rPr lang="en-US" sz="3200" b="1" dirty="0">
                <a:latin typeface="Century Gothic" panose="020B0502020202020204" pitchFamily="34" charset="0"/>
              </a:rPr>
              <a:t>)</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502853" y="2005133"/>
            <a:ext cx="6094511" cy="3772793"/>
            <a:chOff x="1502853" y="2005133"/>
            <a:chExt cx="6094511" cy="3772793"/>
          </a:xfrm>
        </p:grpSpPr>
        <p:sp>
          <p:nvSpPr>
            <p:cNvPr id="4" name="Freeform 3"/>
            <p:cNvSpPr/>
            <p:nvPr/>
          </p:nvSpPr>
          <p:spPr>
            <a:xfrm>
              <a:off x="1502853" y="2005133"/>
              <a:ext cx="2902148" cy="1741289"/>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a:t>Prepared by the Client</a:t>
              </a:r>
              <a:endParaRPr lang="en-US" sz="2700" kern="1200" dirty="0"/>
            </a:p>
          </p:txBody>
        </p:sp>
        <p:sp>
          <p:nvSpPr>
            <p:cNvPr id="7" name="Freeform 6"/>
            <p:cNvSpPr/>
            <p:nvPr/>
          </p:nvSpPr>
          <p:spPr>
            <a:xfrm>
              <a:off x="4695216" y="2005133"/>
              <a:ext cx="2902148" cy="1741289"/>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p:spPr>
          <p:style>
            <a:lnRef idx="2">
              <a:schemeClr val="lt1">
                <a:hueOff val="0"/>
                <a:satOff val="0"/>
                <a:lumOff val="0"/>
                <a:alphaOff val="0"/>
              </a:schemeClr>
            </a:lnRef>
            <a:fillRef idx="1">
              <a:schemeClr val="accent3">
                <a:hueOff val="-524544"/>
                <a:satOff val="10899"/>
                <a:lumOff val="-11503"/>
                <a:alphaOff val="0"/>
              </a:schemeClr>
            </a:fillRef>
            <a:effectRef idx="0">
              <a:schemeClr val="accent3">
                <a:hueOff val="-524544"/>
                <a:satOff val="10899"/>
                <a:lumOff val="-11503"/>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a:t>Basis of Presentation </a:t>
              </a:r>
              <a:endParaRPr lang="en-US" sz="2700" b="1" kern="1200" dirty="0"/>
            </a:p>
          </p:txBody>
        </p:sp>
        <p:sp>
          <p:nvSpPr>
            <p:cNvPr id="8" name="Freeform 7"/>
            <p:cNvSpPr/>
            <p:nvPr/>
          </p:nvSpPr>
          <p:spPr>
            <a:xfrm>
              <a:off x="1502853" y="4036637"/>
              <a:ext cx="2902148" cy="1741289"/>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p:spPr>
          <p:style>
            <a:lnRef idx="2">
              <a:schemeClr val="lt1">
                <a:hueOff val="0"/>
                <a:satOff val="0"/>
                <a:lumOff val="0"/>
                <a:alphaOff val="0"/>
              </a:schemeClr>
            </a:lnRef>
            <a:fillRef idx="1">
              <a:schemeClr val="accent3">
                <a:hueOff val="-1049089"/>
                <a:satOff val="21799"/>
                <a:lumOff val="-23007"/>
                <a:alphaOff val="0"/>
              </a:schemeClr>
            </a:fillRef>
            <a:effectRef idx="0">
              <a:schemeClr val="accent3">
                <a:hueOff val="-1049089"/>
                <a:satOff val="21799"/>
                <a:lumOff val="-23007"/>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a:t>Summary of Significant Accounting Policies </a:t>
              </a:r>
            </a:p>
          </p:txBody>
        </p:sp>
        <p:sp>
          <p:nvSpPr>
            <p:cNvPr id="9" name="Freeform 8"/>
            <p:cNvSpPr/>
            <p:nvPr/>
          </p:nvSpPr>
          <p:spPr>
            <a:xfrm>
              <a:off x="4695216" y="4036637"/>
              <a:ext cx="2902148" cy="1741289"/>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p:spPr>
          <p:style>
            <a:lnRef idx="2">
              <a:schemeClr val="lt1">
                <a:hueOff val="0"/>
                <a:satOff val="0"/>
                <a:lumOff val="0"/>
                <a:alphaOff val="0"/>
              </a:schemeClr>
            </a:lnRef>
            <a:fillRef idx="1">
              <a:schemeClr val="accent3">
                <a:hueOff val="-1573633"/>
                <a:satOff val="32698"/>
                <a:lumOff val="-34510"/>
                <a:alphaOff val="0"/>
              </a:schemeClr>
            </a:fillRef>
            <a:effectRef idx="0">
              <a:schemeClr val="accent3">
                <a:hueOff val="-1573633"/>
                <a:satOff val="32698"/>
                <a:lumOff val="-3451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a:t>Other information </a:t>
              </a:r>
            </a:p>
          </p:txBody>
        </p:sp>
      </p:grpSp>
    </p:spTree>
    <p:extLst>
      <p:ext uri="{BB962C8B-B14F-4D97-AF65-F5344CB8AC3E}">
        <p14:creationId xmlns:p14="http://schemas.microsoft.com/office/powerpoint/2010/main" val="1695415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451106"/>
            <a:ext cx="7358982" cy="472989"/>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3200" b="1" dirty="0">
                <a:latin typeface="Century Gothic" panose="020B0502020202020204" pitchFamily="34" charset="0"/>
              </a:rPr>
              <a:t>Schedule of Expenditures of Federal Awards (</a:t>
            </a:r>
            <a:r>
              <a:rPr lang="en-US" sz="3200" b="1" dirty="0" err="1">
                <a:latin typeface="Century Gothic" panose="020B0502020202020204" pitchFamily="34" charset="0"/>
              </a:rPr>
              <a:t>SEFA</a:t>
            </a:r>
            <a:r>
              <a:rPr lang="en-US" sz="3200" b="1" dirty="0">
                <a:latin typeface="Century Gothic" panose="020B0502020202020204" pitchFamily="34" charset="0"/>
              </a:rPr>
              <a:t>) and Notes</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7858" y="2002170"/>
            <a:ext cx="7144501" cy="1077218"/>
          </a:xfrm>
          <a:prstGeom prst="rect">
            <a:avLst/>
          </a:prstGeom>
          <a:noFill/>
        </p:spPr>
        <p:txBody>
          <a:bodyPr wrap="square" rtlCol="0">
            <a:spAutoFit/>
          </a:bodyPr>
          <a:lstStyle/>
          <a:p>
            <a:r>
              <a:rPr lang="en-US" sz="3200" dirty="0"/>
              <a:t>https://ohioauditor.gov/references/practiceaids.html</a:t>
            </a:r>
          </a:p>
        </p:txBody>
      </p:sp>
      <p:pic>
        <p:nvPicPr>
          <p:cNvPr id="16" name="Content Placeholder 6"/>
          <p:cNvPicPr>
            <a:picLocks noChangeAspect="1"/>
          </p:cNvPicPr>
          <p:nvPr/>
        </p:nvPicPr>
        <p:blipFill>
          <a:blip r:embed="rId4"/>
          <a:stretch>
            <a:fillRect/>
          </a:stretch>
        </p:blipFill>
        <p:spPr>
          <a:xfrm>
            <a:off x="699493" y="3479926"/>
            <a:ext cx="7743825" cy="1809750"/>
          </a:xfrm>
          <a:prstGeom prst="rect">
            <a:avLst/>
          </a:prstGeom>
        </p:spPr>
      </p:pic>
    </p:spTree>
    <p:extLst>
      <p:ext uri="{BB962C8B-B14F-4D97-AF65-F5344CB8AC3E}">
        <p14:creationId xmlns:p14="http://schemas.microsoft.com/office/powerpoint/2010/main" val="2698707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91915" y="865212"/>
            <a:ext cx="7358982" cy="472989"/>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3200" b="1" dirty="0">
                <a:latin typeface="Century Gothic" panose="020B0502020202020204" pitchFamily="34" charset="0"/>
              </a:rPr>
              <a:t>Data Collection Form (</a:t>
            </a:r>
            <a:r>
              <a:rPr lang="en-US" sz="3200" b="1" dirty="0" err="1">
                <a:latin typeface="Century Gothic" panose="020B0502020202020204" pitchFamily="34" charset="0"/>
              </a:rPr>
              <a:t>DCF</a:t>
            </a:r>
            <a:r>
              <a:rPr lang="en-US" sz="3200" b="1" dirty="0">
                <a:latin typeface="Century Gothic" panose="020B0502020202020204" pitchFamily="34" charset="0"/>
              </a:rPr>
              <a:t>)</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3601795156"/>
              </p:ext>
            </p:extLst>
          </p:nvPr>
        </p:nvGraphicFramePr>
        <p:xfrm>
          <a:off x="1524000" y="17803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318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525163"/>
            <a:ext cx="7358982" cy="648730"/>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4200" b="1" dirty="0">
                <a:latin typeface="Century Gothic" panose="020B0502020202020204" pitchFamily="34" charset="0"/>
              </a:rPr>
              <a:t>Reminders</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18041" y="1280704"/>
            <a:ext cx="7411559" cy="5076005"/>
          </a:xfrm>
          <a:prstGeom prst="rect">
            <a:avLst/>
          </a:prstGeom>
        </p:spPr>
        <p:txBody>
          <a:bodyPr wrap="square">
            <a:spAutoFit/>
          </a:bodyPr>
          <a:lstStyle/>
          <a:p>
            <a:pPr marL="285750" indent="-285750">
              <a:buFont typeface="Wingdings" panose="05000000000000000000" pitchFamily="2" charset="2"/>
              <a:buChar char="ü"/>
            </a:pPr>
            <a:r>
              <a:rPr lang="en-US" dirty="0"/>
              <a:t>Double and triple check your Schedule of Expenditures of Federal Awards (SEFA) for completeness.  </a:t>
            </a:r>
          </a:p>
          <a:p>
            <a:pPr marL="742822" lvl="1" indent="-285750">
              <a:buFont typeface="Wingdings" panose="05000000000000000000" pitchFamily="2" charset="2"/>
              <a:buChar char="§"/>
            </a:pPr>
            <a:r>
              <a:rPr lang="en-US" dirty="0"/>
              <a:t>Knowing which programs are or are not reported on the SEFA </a:t>
            </a:r>
          </a:p>
          <a:p>
            <a:pPr marL="742822" lvl="1" indent="-285750">
              <a:buFont typeface="Wingdings" panose="05000000000000000000" pitchFamily="2" charset="2"/>
              <a:buChar char="§"/>
            </a:pPr>
            <a:r>
              <a:rPr lang="en-US" dirty="0"/>
              <a:t>Know how to determine federal expenditures</a:t>
            </a:r>
          </a:p>
          <a:p>
            <a:pPr marL="742822" lvl="1" indent="-285750">
              <a:buFont typeface="Wingdings" panose="05000000000000000000" pitchFamily="2" charset="2"/>
              <a:buChar char="§"/>
            </a:pPr>
            <a:r>
              <a:rPr lang="en-US" dirty="0"/>
              <a:t>Don’t forget the SEFA Footnotes</a:t>
            </a:r>
          </a:p>
          <a:p>
            <a:pPr marL="285750" indent="-285750">
              <a:buFont typeface="Wingdings" panose="05000000000000000000" pitchFamily="2" charset="2"/>
              <a:buChar char="ü"/>
            </a:pPr>
            <a:r>
              <a:rPr lang="en-US" dirty="0"/>
              <a:t>Understand the grant requirements </a:t>
            </a:r>
          </a:p>
          <a:p>
            <a:pPr marL="285750" indent="-285750">
              <a:buFont typeface="Wingdings" panose="05000000000000000000" pitchFamily="2" charset="2"/>
              <a:buChar char="ü"/>
            </a:pPr>
            <a:r>
              <a:rPr lang="en-US" dirty="0"/>
              <a:t>Understand the applicable Uniform Guidance (2 CFR § 200) requirements</a:t>
            </a:r>
          </a:p>
          <a:p>
            <a:pPr marL="285750" indent="-285750">
              <a:buFont typeface="Wingdings" panose="05000000000000000000" pitchFamily="2" charset="2"/>
              <a:buChar char="ü"/>
            </a:pPr>
            <a:r>
              <a:rPr lang="en-US" dirty="0"/>
              <a:t>Development of effective internal controls &amp; written policies</a:t>
            </a:r>
          </a:p>
          <a:p>
            <a:pPr marL="285750" indent="-285750">
              <a:buFont typeface="Wingdings" panose="05000000000000000000" pitchFamily="2" charset="2"/>
              <a:buChar char="ü"/>
            </a:pPr>
            <a:r>
              <a:rPr lang="en-US" dirty="0"/>
              <a:t>Documentation of controls over &amp; compliance of grant requirements</a:t>
            </a:r>
          </a:p>
          <a:p>
            <a:pPr marL="285750" indent="-285750">
              <a:buFont typeface="Wingdings" panose="05000000000000000000" pitchFamily="2" charset="2"/>
              <a:buChar char="ü"/>
            </a:pPr>
            <a:r>
              <a:rPr lang="en-US" dirty="0"/>
              <a:t>Know your reporting requirements</a:t>
            </a:r>
          </a:p>
          <a:p>
            <a:pPr marL="285750" indent="-285750">
              <a:buFont typeface="Wingdings" panose="05000000000000000000" pitchFamily="2" charset="2"/>
              <a:buChar char="ü"/>
            </a:pPr>
            <a:r>
              <a:rPr lang="en-US" dirty="0"/>
              <a:t>Determination of subrecipient vs. contractor vs. beneficiary</a:t>
            </a:r>
          </a:p>
          <a:p>
            <a:pPr marL="742822" lvl="1" indent="-285750">
              <a:buFont typeface="Wingdings" panose="05000000000000000000" pitchFamily="2" charset="2"/>
              <a:buChar char="ü"/>
            </a:pPr>
            <a:r>
              <a:rPr lang="en-US" dirty="0"/>
              <a:t>Know your responsibilities based on the determination.</a:t>
            </a:r>
          </a:p>
          <a:p>
            <a:pPr marL="742822" lvl="1" indent="-285750">
              <a:buFont typeface="Wingdings" panose="05000000000000000000" pitchFamily="2" charset="2"/>
              <a:buChar char="ü"/>
            </a:pPr>
            <a:r>
              <a:rPr lang="en-US" dirty="0">
                <a:hlinkClick r:id="rId4"/>
              </a:rPr>
              <a:t>AOS_UG_Guidance_1009.pdf (ohioauditor.gov)</a:t>
            </a:r>
            <a:endParaRPr lang="en-US" dirty="0"/>
          </a:p>
          <a:p>
            <a:pPr marL="742822" lvl="1" indent="-285750">
              <a:buFont typeface="Wingdings" panose="05000000000000000000" pitchFamily="2" charset="2"/>
              <a:buChar char="ü"/>
            </a:pPr>
            <a:r>
              <a:rPr lang="en-US" dirty="0"/>
              <a:t>Impacts SEFA reporting too!</a:t>
            </a:r>
          </a:p>
          <a:p>
            <a:pPr lvl="1"/>
            <a:endParaRPr lang="en-US" dirty="0"/>
          </a:p>
          <a:p>
            <a:r>
              <a:rPr lang="en-US" b="1" dirty="0">
                <a:solidFill>
                  <a:srgbClr val="FF0000"/>
                </a:solidFill>
              </a:rPr>
              <a:t>First time single audit?  </a:t>
            </a:r>
            <a:r>
              <a:rPr lang="en-US" dirty="0">
                <a:hlinkClick r:id="rId5"/>
              </a:rPr>
              <a:t>What is a Single Audit? – YouTube</a:t>
            </a:r>
            <a:endParaRPr lang="en-US" dirty="0"/>
          </a:p>
          <a:p>
            <a:r>
              <a:rPr lang="en-US" dirty="0"/>
              <a:t>(also available on our website at: </a:t>
            </a:r>
            <a:r>
              <a:rPr lang="en-US" dirty="0">
                <a:hlinkClick r:id="rId6"/>
              </a:rPr>
              <a:t>https://ohioauditor.gov/resources/covid19_clients.html</a:t>
            </a:r>
            <a:r>
              <a:rPr lang="en-US" dirty="0"/>
              <a:t>) </a:t>
            </a:r>
          </a:p>
        </p:txBody>
      </p:sp>
    </p:spTree>
    <p:extLst>
      <p:ext uri="{BB962C8B-B14F-4D97-AF65-F5344CB8AC3E}">
        <p14:creationId xmlns:p14="http://schemas.microsoft.com/office/powerpoint/2010/main" val="2719855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1033942"/>
            <a:ext cx="7358982"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2314575" y="1171575"/>
            <a:ext cx="4514850" cy="4514850"/>
          </a:xfrm>
          <a:prstGeom prst="rect">
            <a:avLst/>
          </a:prstGeom>
        </p:spPr>
      </p:pic>
    </p:spTree>
    <p:extLst>
      <p:ext uri="{BB962C8B-B14F-4D97-AF65-F5344CB8AC3E}">
        <p14:creationId xmlns:p14="http://schemas.microsoft.com/office/powerpoint/2010/main" val="256586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1033942"/>
            <a:ext cx="7358982"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duotone>
              <a:prstClr val="black"/>
              <a:schemeClr val="tx2">
                <a:tint val="45000"/>
                <a:satMod val="400000"/>
              </a:schemeClr>
            </a:duotone>
          </a:blip>
          <a:stretch>
            <a:fillRect/>
          </a:stretch>
        </p:blipFill>
        <p:spPr>
          <a:xfrm>
            <a:off x="2054134" y="2770575"/>
            <a:ext cx="5035732" cy="1316850"/>
          </a:xfrm>
          <a:prstGeom prst="rect">
            <a:avLst/>
          </a:prstGeom>
        </p:spPr>
      </p:pic>
    </p:spTree>
    <p:extLst>
      <p:ext uri="{BB962C8B-B14F-4D97-AF65-F5344CB8AC3E}">
        <p14:creationId xmlns:p14="http://schemas.microsoft.com/office/powerpoint/2010/main" val="1617318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29EA70-A95A-C142-BBB6-3AB1355F71E4}"/>
              </a:ext>
            </a:extLst>
          </p:cNvPr>
          <p:cNvSpPr txBox="1"/>
          <p:nvPr/>
        </p:nvSpPr>
        <p:spPr>
          <a:xfrm>
            <a:off x="1828800" y="1280382"/>
            <a:ext cx="6147486" cy="1384633"/>
          </a:xfrm>
          <a:prstGeom prst="rect">
            <a:avLst/>
          </a:prstGeom>
          <a:noFill/>
        </p:spPr>
        <p:txBody>
          <a:bodyPr wrap="square" rtlCol="0">
            <a:noAutofit/>
          </a:bodyPr>
          <a:lstStyle/>
          <a:p>
            <a:pPr>
              <a:spcAft>
                <a:spcPts val="600"/>
              </a:spcAft>
            </a:pPr>
            <a:r>
              <a:rPr lang="en-US" sz="1800" b="1" dirty="0">
                <a:latin typeface="Century Gothic" panose="020B0502020202020204" pitchFamily="34" charset="0"/>
                <a:cs typeface="Arial" panose="020B0604020202020204" pitchFamily="34" charset="0"/>
              </a:rPr>
              <a:t>Please send Federal Questions to </a:t>
            </a:r>
            <a:r>
              <a:rPr lang="en-US" sz="1800" b="1" dirty="0">
                <a:latin typeface="Century Gothic" panose="020B0502020202020204" pitchFamily="34" charset="0"/>
                <a:cs typeface="Arial" panose="020B0604020202020204" pitchFamily="34" charset="0"/>
                <a:hlinkClick r:id="rId2"/>
              </a:rPr>
              <a:t>FACCR@ohioauditor.gov</a:t>
            </a:r>
            <a:endParaRPr lang="en-US" sz="1800" b="1" dirty="0">
              <a:latin typeface="Century Gothic" panose="020B0502020202020204" pitchFamily="34" charset="0"/>
              <a:cs typeface="Arial" panose="020B0604020202020204" pitchFamily="34" charset="0"/>
            </a:endParaRPr>
          </a:p>
          <a:p>
            <a:pPr>
              <a:spcAft>
                <a:spcPts val="600"/>
              </a:spcAft>
            </a:pPr>
            <a:endParaRPr lang="en-US" sz="1800" b="1" dirty="0">
              <a:latin typeface="Century Gothic" panose="020B0502020202020204" pitchFamily="34" charset="0"/>
              <a:cs typeface="Arial" panose="020B0604020202020204" pitchFamily="34" charset="0"/>
            </a:endParaRPr>
          </a:p>
          <a:p>
            <a:pPr>
              <a:spcAft>
                <a:spcPts val="600"/>
              </a:spcAft>
            </a:pPr>
            <a:r>
              <a:rPr lang="en-US" sz="1800" b="1" dirty="0">
                <a:latin typeface="Century Gothic" panose="020B0502020202020204" pitchFamily="34" charset="0"/>
                <a:cs typeface="Arial" panose="020B0604020202020204" pitchFamily="34" charset="0"/>
              </a:rPr>
              <a:t>Teresa Hicks, Single Audit Coordinator</a:t>
            </a:r>
            <a:endParaRPr lang="en-US" sz="833" b="1" dirty="0">
              <a:latin typeface="Garamond" panose="02020404030301010803" pitchFamily="18" charset="0"/>
              <a:cs typeface="Arial" panose="020B0604020202020204" pitchFamily="34" charset="0"/>
            </a:endParaRPr>
          </a:p>
          <a:p>
            <a:pPr>
              <a:tabLst>
                <a:tab pos="790588" algn="l"/>
              </a:tabLst>
            </a:pPr>
            <a:r>
              <a:rPr lang="en-US" sz="1800" b="1" dirty="0">
                <a:latin typeface="Garamond" panose="02020404030301010803" pitchFamily="18" charset="0"/>
                <a:cs typeface="Arial" panose="020B0604020202020204" pitchFamily="34" charset="0"/>
              </a:rPr>
              <a:t>Web:</a:t>
            </a:r>
            <a:r>
              <a:rPr lang="en-US" sz="1800" dirty="0">
                <a:latin typeface="Garamond" panose="02020404030301010803" pitchFamily="18" charset="0"/>
                <a:cs typeface="Arial" panose="020B0604020202020204" pitchFamily="34" charset="0"/>
              </a:rPr>
              <a:t>	OhioAuditor.gov</a:t>
            </a:r>
          </a:p>
          <a:p>
            <a:pPr>
              <a:tabLst>
                <a:tab pos="790588" algn="l"/>
              </a:tabLst>
            </a:pPr>
            <a:r>
              <a:rPr lang="en-US" sz="1800" b="1" dirty="0">
                <a:latin typeface="Garamond" panose="02020404030301010803" pitchFamily="18" charset="0"/>
                <a:cs typeface="Arial" panose="020B0604020202020204" pitchFamily="34" charset="0"/>
              </a:rPr>
              <a:t>Email:</a:t>
            </a:r>
            <a:r>
              <a:rPr lang="en-US" sz="1800" dirty="0">
                <a:latin typeface="Garamond" panose="02020404030301010803" pitchFamily="18" charset="0"/>
                <a:cs typeface="Arial" panose="020B0604020202020204" pitchFamily="34" charset="0"/>
              </a:rPr>
              <a:t>	MAFredrickson@ohioauditor.gov</a:t>
            </a:r>
          </a:p>
          <a:p>
            <a:pPr>
              <a:tabLst>
                <a:tab pos="790588" algn="l"/>
              </a:tabLst>
            </a:pPr>
            <a:r>
              <a:rPr lang="en-US" sz="1800" b="1" dirty="0">
                <a:latin typeface="Garamond" panose="02020404030301010803" pitchFamily="18" charset="0"/>
                <a:cs typeface="Arial" panose="020B0604020202020204" pitchFamily="34" charset="0"/>
              </a:rPr>
              <a:t>Social:</a:t>
            </a:r>
            <a:r>
              <a:rPr lang="en-US" sz="1800" dirty="0">
                <a:latin typeface="Garamond" panose="02020404030301010803" pitchFamily="18" charset="0"/>
                <a:cs typeface="Arial" panose="020B0604020202020204" pitchFamily="34" charset="0"/>
              </a:rPr>
              <a:t>	@OhioAuditor</a:t>
            </a:r>
          </a:p>
        </p:txBody>
      </p:sp>
      <p:pic>
        <p:nvPicPr>
          <p:cNvPr id="9" name="Picture 8">
            <a:extLst>
              <a:ext uri="{FF2B5EF4-FFF2-40B4-BE49-F238E27FC236}">
                <a16:creationId xmlns:a16="http://schemas.microsoft.com/office/drawing/2014/main" id="{CA807EE4-A694-D54B-9945-7FA151BC3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907" y="3635863"/>
            <a:ext cx="516768" cy="516768"/>
          </a:xfrm>
          <a:prstGeom prst="rect">
            <a:avLst/>
          </a:prstGeom>
        </p:spPr>
      </p:pic>
      <p:pic>
        <p:nvPicPr>
          <p:cNvPr id="10" name="Picture 9">
            <a:extLst>
              <a:ext uri="{FF2B5EF4-FFF2-40B4-BE49-F238E27FC236}">
                <a16:creationId xmlns:a16="http://schemas.microsoft.com/office/drawing/2014/main" id="{D6A0DD24-656C-D74A-89C3-886E6091D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649" y="3674414"/>
            <a:ext cx="492722" cy="492722"/>
          </a:xfrm>
          <a:prstGeom prst="rect">
            <a:avLst/>
          </a:prstGeom>
        </p:spPr>
      </p:pic>
      <p:pic>
        <p:nvPicPr>
          <p:cNvPr id="11" name="Picture 10">
            <a:extLst>
              <a:ext uri="{FF2B5EF4-FFF2-40B4-BE49-F238E27FC236}">
                <a16:creationId xmlns:a16="http://schemas.microsoft.com/office/drawing/2014/main" id="{E518FE05-D837-E343-9D4A-732A7FEE8FF5}"/>
              </a:ext>
            </a:extLst>
          </p:cNvPr>
          <p:cNvPicPr>
            <a:picLocks noChangeAspect="1"/>
          </p:cNvPicPr>
          <p:nvPr/>
        </p:nvPicPr>
        <p:blipFill rotWithShape="1">
          <a:blip r:embed="rId5"/>
          <a:srcRect l="28037" t="18379" r="24084" b="21646"/>
          <a:stretch/>
        </p:blipFill>
        <p:spPr>
          <a:xfrm>
            <a:off x="4324470" y="3644492"/>
            <a:ext cx="451844" cy="514023"/>
          </a:xfrm>
          <a:prstGeom prst="rect">
            <a:avLst/>
          </a:prstGeom>
        </p:spPr>
      </p:pic>
      <p:pic>
        <p:nvPicPr>
          <p:cNvPr id="12" name="Picture 11">
            <a:extLst>
              <a:ext uri="{FF2B5EF4-FFF2-40B4-BE49-F238E27FC236}">
                <a16:creationId xmlns:a16="http://schemas.microsoft.com/office/drawing/2014/main" id="{09828067-6247-304E-AECE-54328569E41B}"/>
              </a:ext>
            </a:extLst>
          </p:cNvPr>
          <p:cNvPicPr>
            <a:picLocks noChangeAspect="1"/>
          </p:cNvPicPr>
          <p:nvPr/>
        </p:nvPicPr>
        <p:blipFill rotWithShape="1">
          <a:blip r:embed="rId6">
            <a:extLst>
              <a:ext uri="{28A0092B-C50C-407E-A947-70E740481C1C}">
                <a14:useLocalDpi xmlns:a14="http://schemas.microsoft.com/office/drawing/2010/main" val="0"/>
              </a:ext>
            </a:extLst>
          </a:blip>
          <a:srcRect l="18570" r="18060"/>
          <a:stretch/>
        </p:blipFill>
        <p:spPr>
          <a:xfrm>
            <a:off x="2823402" y="3606356"/>
            <a:ext cx="563475" cy="590296"/>
          </a:xfrm>
          <a:prstGeom prst="rect">
            <a:avLst/>
          </a:prstGeom>
        </p:spPr>
      </p:pic>
      <p:pic>
        <p:nvPicPr>
          <p:cNvPr id="13" name="Picture 12">
            <a:extLst>
              <a:ext uri="{FF2B5EF4-FFF2-40B4-BE49-F238E27FC236}">
                <a16:creationId xmlns:a16="http://schemas.microsoft.com/office/drawing/2014/main" id="{474D5C84-1CDF-5A47-8737-796F90B02C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0920" y="3638609"/>
            <a:ext cx="514023" cy="514023"/>
          </a:xfrm>
          <a:prstGeom prst="rect">
            <a:avLst/>
          </a:prstGeom>
        </p:spPr>
      </p:pic>
      <p:cxnSp>
        <p:nvCxnSpPr>
          <p:cNvPr id="19" name="Straight Connector 18">
            <a:extLst>
              <a:ext uri="{FF2B5EF4-FFF2-40B4-BE49-F238E27FC236}">
                <a16:creationId xmlns:a16="http://schemas.microsoft.com/office/drawing/2014/main" id="{F8C641B9-D0A0-DE41-A6CB-53A8993E049A}"/>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0F683CE-8397-444C-9197-951CA6E10B81}"/>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0B5ADC02-5A7B-1741-9020-A0A536C1A1E6}"/>
              </a:ext>
            </a:extLst>
          </p:cNvPr>
          <p:cNvPicPr>
            <a:picLocks noChangeAspect="1"/>
          </p:cNvPicPr>
          <p:nvPr/>
        </p:nvPicPr>
        <p:blipFill>
          <a:blip r:embed="rId8"/>
          <a:stretch>
            <a:fillRect/>
          </a:stretch>
        </p:blipFill>
        <p:spPr>
          <a:xfrm>
            <a:off x="312394" y="6311899"/>
            <a:ext cx="8519217" cy="433180"/>
          </a:xfrm>
          <a:prstGeom prst="rect">
            <a:avLst/>
          </a:prstGeom>
        </p:spPr>
      </p:pic>
      <p:cxnSp>
        <p:nvCxnSpPr>
          <p:cNvPr id="22" name="Straight Connector 21">
            <a:extLst>
              <a:ext uri="{FF2B5EF4-FFF2-40B4-BE49-F238E27FC236}">
                <a16:creationId xmlns:a16="http://schemas.microsoft.com/office/drawing/2014/main" id="{24D90A18-57C7-B14C-878D-590B338E16E4}"/>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57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790832" y="451106"/>
            <a:ext cx="7438768" cy="740371"/>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4000" b="1" dirty="0">
                <a:latin typeface="Century Gothic" panose="020B0502020202020204" pitchFamily="34" charset="0"/>
              </a:rPr>
              <a:t>Emergency Rental Assistance</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614514781"/>
              </p:ext>
            </p:extLst>
          </p:nvPr>
        </p:nvGraphicFramePr>
        <p:xfrm>
          <a:off x="558228" y="1191477"/>
          <a:ext cx="8103858" cy="5074920"/>
        </p:xfrm>
        <a:graphic>
          <a:graphicData uri="http://schemas.openxmlformats.org/drawingml/2006/table">
            <a:tbl>
              <a:tblPr firstRow="1" bandRow="1">
                <a:tableStyleId>{8799B23B-EC83-4686-B30A-512413B5E67A}</a:tableStyleId>
              </a:tblPr>
              <a:tblGrid>
                <a:gridCol w="2985987">
                  <a:extLst>
                    <a:ext uri="{9D8B030D-6E8A-4147-A177-3AD203B41FA5}">
                      <a16:colId xmlns:a16="http://schemas.microsoft.com/office/drawing/2014/main" val="1575168806"/>
                    </a:ext>
                  </a:extLst>
                </a:gridCol>
                <a:gridCol w="5117871">
                  <a:extLst>
                    <a:ext uri="{9D8B030D-6E8A-4147-A177-3AD203B41FA5}">
                      <a16:colId xmlns:a16="http://schemas.microsoft.com/office/drawing/2014/main" val="982866528"/>
                    </a:ext>
                  </a:extLst>
                </a:gridCol>
              </a:tblGrid>
              <a:tr h="359287">
                <a:tc>
                  <a:txBody>
                    <a:bodyPr/>
                    <a:lstStyle/>
                    <a:p>
                      <a:pPr algn="ctr"/>
                      <a:r>
                        <a:rPr lang="en-US" dirty="0"/>
                        <a:t>ERA I (CRRSA)</a:t>
                      </a:r>
                    </a:p>
                  </a:txBody>
                  <a:tcPr>
                    <a:solidFill>
                      <a:srgbClr val="A0AFA0"/>
                    </a:solidFill>
                  </a:tcPr>
                </a:tc>
                <a:tc>
                  <a:txBody>
                    <a:bodyPr/>
                    <a:lstStyle/>
                    <a:p>
                      <a:pPr algn="ctr"/>
                      <a:r>
                        <a:rPr lang="en-US" dirty="0"/>
                        <a:t>ERA II (ARP)</a:t>
                      </a:r>
                    </a:p>
                  </a:txBody>
                  <a:tcPr>
                    <a:solidFill>
                      <a:srgbClr val="A0AFA0"/>
                    </a:solidFill>
                  </a:tcPr>
                </a:tc>
                <a:extLst>
                  <a:ext uri="{0D108BD9-81ED-4DB2-BD59-A6C34878D82A}">
                    <a16:rowId xmlns:a16="http://schemas.microsoft.com/office/drawing/2014/main" val="2456003087"/>
                  </a:ext>
                </a:extLst>
              </a:tr>
              <a:tr h="3877307">
                <a:tc>
                  <a:txBody>
                    <a:bodyPr/>
                    <a:lstStyle/>
                    <a:p>
                      <a:r>
                        <a:rPr lang="en-US" sz="1100" dirty="0"/>
                        <a:t>Counties, municipalities, villages, and townships with population greater than 200,000 will receive direct funding from Treasury to establish financial assistance programs for households in their communities</a:t>
                      </a:r>
                    </a:p>
                    <a:p>
                      <a:pPr marL="171450" indent="-171450">
                        <a:buFont typeface="Arial" panose="020B0604020202020204" pitchFamily="34" charset="0"/>
                        <a:buChar char="•"/>
                      </a:pPr>
                      <a:r>
                        <a:rPr lang="en-US" sz="1100" dirty="0"/>
                        <a:t>Specific household income guidelines to qualify for assistance</a:t>
                      </a:r>
                    </a:p>
                    <a:p>
                      <a:pPr marL="171450" indent="-171450">
                        <a:buFont typeface="Arial" panose="020B0604020202020204" pitchFamily="34" charset="0"/>
                        <a:buChar char="•"/>
                      </a:pPr>
                      <a:r>
                        <a:rPr lang="en-US" sz="1100" dirty="0"/>
                        <a:t>Can be used certain expenses related to housing incurred directly or indirectly from COVID 19.</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Funds generally expire 9/30/22. </a:t>
                      </a:r>
                    </a:p>
                    <a:p>
                      <a:endParaRPr lang="en-US" sz="1100" dirty="0"/>
                    </a:p>
                  </a:txBody>
                  <a:tcPr/>
                </a:tc>
                <a:tc>
                  <a:txBody>
                    <a:bodyPr/>
                    <a:lstStyle/>
                    <a:p>
                      <a:r>
                        <a:rPr lang="en-US" sz="1100" dirty="0"/>
                        <a:t>Similar to ERA 1 but:</a:t>
                      </a:r>
                    </a:p>
                    <a:p>
                      <a:pPr marL="171450" indent="-171450">
                        <a:buFont typeface="Arial" panose="020B0604020202020204" pitchFamily="34" charset="0"/>
                        <a:buChar char="•"/>
                      </a:pPr>
                      <a:r>
                        <a:rPr lang="en-US" sz="1100" dirty="0"/>
                        <a:t>Focus is on very low-income renter households paying more than 50% of income on rent or living in substandard or overcrowded conditions, etc.;</a:t>
                      </a:r>
                    </a:p>
                    <a:p>
                      <a:pPr marL="171450" indent="-171450">
                        <a:buFont typeface="Arial" panose="020B0604020202020204" pitchFamily="34" charset="0"/>
                        <a:buChar char="•"/>
                      </a:pPr>
                      <a:r>
                        <a:rPr lang="en-US" sz="1100" dirty="0"/>
                        <a:t>At least 90% of awarded funds must be used for direct financial assistance, including rent, rental arrears, utilities, and home energy costs (and arrears), and other expenses related to housing.</a:t>
                      </a:r>
                    </a:p>
                    <a:p>
                      <a:pPr marL="171450" indent="-171450">
                        <a:buFont typeface="Arial" panose="020B0604020202020204" pitchFamily="34" charset="0"/>
                        <a:buChar char="•"/>
                      </a:pPr>
                      <a:r>
                        <a:rPr lang="en-US" sz="1100" dirty="0"/>
                        <a:t>Remaining 10% available for stability services, including case management and other services to keep households stably housed.  </a:t>
                      </a:r>
                    </a:p>
                    <a:p>
                      <a:pPr marL="171450" indent="-171450">
                        <a:buFont typeface="Arial" panose="020B0604020202020204" pitchFamily="34" charset="0"/>
                        <a:buChar char="•"/>
                      </a:pPr>
                      <a:r>
                        <a:rPr lang="en-US" sz="1100" dirty="0"/>
                        <a:t>Requires that eligible grantees/recipients obligate not less than 75% of the funds already received prior to obtaining expanded assistance tranches.</a:t>
                      </a:r>
                    </a:p>
                    <a:p>
                      <a:pPr marL="171450" indent="-171450">
                        <a:buFont typeface="Arial" panose="020B0604020202020204" pitchFamily="34" charset="0"/>
                        <a:buChar char="•"/>
                      </a:pPr>
                      <a:r>
                        <a:rPr lang="en-US" sz="1100" dirty="0"/>
                        <a:t>Prioritized high-need grantees/recipients based on the number of very low-income renter households paying more than 50% of income on rent/living in substandard or overcrowded conditions, rental market costs, and changes in employment since February 2020.</a:t>
                      </a:r>
                    </a:p>
                    <a:p>
                      <a:pPr marL="171450" indent="-171450">
                        <a:buFont typeface="Arial" panose="020B0604020202020204" pitchFamily="34" charset="0"/>
                        <a:buChar char="•"/>
                      </a:pPr>
                      <a:r>
                        <a:rPr lang="en-US" sz="1100" dirty="0"/>
                        <a:t>Not more than 10 percent of an eligible grantee’s/recipient’s funds may be used to provide case management and other services intended to help keep households stably housed.</a:t>
                      </a:r>
                    </a:p>
                    <a:p>
                      <a:pPr marL="171450" indent="-171450">
                        <a:buFont typeface="Arial" panose="020B0604020202020204" pitchFamily="34" charset="0"/>
                        <a:buChar char="•"/>
                      </a:pPr>
                      <a:r>
                        <a:rPr lang="en-US" sz="1100" dirty="0"/>
                        <a:t>Not more than 15 percent of an eligible grantee’s/recipient’s funds may be used for administrative costs.</a:t>
                      </a:r>
                    </a:p>
                    <a:p>
                      <a:pPr marL="171450" indent="-171450">
                        <a:buFont typeface="Arial" panose="020B0604020202020204" pitchFamily="34" charset="0"/>
                        <a:buChar char="•"/>
                      </a:pPr>
                      <a:r>
                        <a:rPr lang="en-US" sz="1100" dirty="0"/>
                        <a:t>Be alert - Entities can make subawards to NFPs and other local govts to administer ERA programs on their behalf.  UG Subrecipient Monitoring rules apply!</a:t>
                      </a:r>
                    </a:p>
                    <a:p>
                      <a:pPr marL="171450" indent="-171450">
                        <a:buFont typeface="Arial" panose="020B0604020202020204" pitchFamily="34" charset="0"/>
                        <a:buChar char="•"/>
                      </a:pPr>
                      <a:r>
                        <a:rPr lang="en-US" sz="1100" dirty="0"/>
                        <a:t>UG Procurement rules also apply for goods and services contracts. Provided expanded assistance through 9/30/25.</a:t>
                      </a:r>
                    </a:p>
                  </a:txBody>
                  <a:tcPr/>
                </a:tc>
                <a:extLst>
                  <a:ext uri="{0D108BD9-81ED-4DB2-BD59-A6C34878D82A}">
                    <a16:rowId xmlns:a16="http://schemas.microsoft.com/office/drawing/2014/main" val="647613033"/>
                  </a:ext>
                </a:extLst>
              </a:tr>
              <a:tr h="748514">
                <a:tc gridSpan="2">
                  <a:txBody>
                    <a:bodyPr/>
                    <a:lstStyle/>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b="1" dirty="0"/>
                        <a:t>Must</a:t>
                      </a:r>
                      <a:r>
                        <a:rPr lang="en-US" sz="1100" b="1" baseline="0" dirty="0"/>
                        <a:t> establish a separate fund for ERA, however you can separate ERA I &amp; II in sub-funds / special cost centers within that fund.</a:t>
                      </a:r>
                    </a:p>
                    <a:p>
                      <a:pPr marL="285750" marR="0" lvl="0" indent="-285750" algn="l" defTabSz="9141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hlinkClick r:id="rId4"/>
                        </a:rPr>
                        <a:t>https://home.treasury.gov/policy-issues/cares/emergency-rental-assistance-program</a:t>
                      </a:r>
                      <a:r>
                        <a:rPr lang="en-US" sz="1100" b="1" dirty="0"/>
                        <a:t> </a:t>
                      </a:r>
                      <a:endParaRPr lang="en-US" sz="1100" b="1" kern="1200" dirty="0"/>
                    </a:p>
                    <a:p>
                      <a:pPr marL="285750" indent="-285750">
                        <a:buFont typeface="Arial" panose="020B0604020202020204" pitchFamily="34" charset="0"/>
                        <a:buChar char="•"/>
                      </a:pPr>
                      <a:endParaRPr lang="en-US" sz="1100" dirty="0"/>
                    </a:p>
                  </a:txBody>
                  <a:tcPr/>
                </a:tc>
                <a:tc hMerge="1">
                  <a:txBody>
                    <a:bodyPr/>
                    <a:lstStyle/>
                    <a:p>
                      <a:endParaRPr lang="en-US" dirty="0"/>
                    </a:p>
                  </a:txBody>
                  <a:tcPr/>
                </a:tc>
                <a:extLst>
                  <a:ext uri="{0D108BD9-81ED-4DB2-BD59-A6C34878D82A}">
                    <a16:rowId xmlns:a16="http://schemas.microsoft.com/office/drawing/2014/main" val="980554586"/>
                  </a:ext>
                </a:extLst>
              </a:tr>
            </a:tbl>
          </a:graphicData>
        </a:graphic>
      </p:graphicFrame>
    </p:spTree>
    <p:extLst>
      <p:ext uri="{BB962C8B-B14F-4D97-AF65-F5344CB8AC3E}">
        <p14:creationId xmlns:p14="http://schemas.microsoft.com/office/powerpoint/2010/main" val="127910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1033942"/>
            <a:ext cx="7358982"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2"/>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6EC15B-DC6C-4128-B9D3-BBD6184A167E}"/>
              </a:ext>
            </a:extLst>
          </p:cNvPr>
          <p:cNvSpPr txBox="1"/>
          <p:nvPr/>
        </p:nvSpPr>
        <p:spPr>
          <a:xfrm>
            <a:off x="1527440" y="2921168"/>
            <a:ext cx="6087932" cy="1015663"/>
          </a:xfrm>
          <a:prstGeom prst="rect">
            <a:avLst/>
          </a:prstGeom>
          <a:noFill/>
        </p:spPr>
        <p:txBody>
          <a:bodyPr wrap="square" rtlCol="0">
            <a:spAutoFit/>
          </a:bodyPr>
          <a:lstStyle/>
          <a:p>
            <a:pPr algn="ctr"/>
            <a:r>
              <a:rPr lang="en-US" sz="4000" b="1" dirty="0">
                <a:solidFill>
                  <a:schemeClr val="accent1">
                    <a:lumMod val="90000"/>
                    <a:lumOff val="10000"/>
                  </a:schemeClr>
                </a:solidFill>
              </a:rPr>
              <a:t>Local Fiscal Recovery Funds</a:t>
            </a:r>
          </a:p>
          <a:p>
            <a:pPr algn="ctr"/>
            <a:r>
              <a:rPr lang="en-US" sz="2000" b="1" dirty="0">
                <a:solidFill>
                  <a:schemeClr val="accent1">
                    <a:lumMod val="90000"/>
                    <a:lumOff val="10000"/>
                  </a:schemeClr>
                </a:solidFill>
              </a:rPr>
              <a:t>Assistance Listing #21.027</a:t>
            </a:r>
          </a:p>
        </p:txBody>
      </p:sp>
    </p:spTree>
    <p:extLst>
      <p:ext uri="{BB962C8B-B14F-4D97-AF65-F5344CB8AC3E}">
        <p14:creationId xmlns:p14="http://schemas.microsoft.com/office/powerpoint/2010/main" val="330470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691294"/>
            <a:ext cx="7358982"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4000" b="1" dirty="0">
                <a:latin typeface="Century Gothic" panose="020B0502020202020204" pitchFamily="34" charset="0"/>
              </a:rPr>
              <a:t>Local Fiscal Recovery Funds</a:t>
            </a: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213786"/>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lvl="1"/>
            <a:endParaRPr lang="en-US" sz="1600" dirty="0"/>
          </a:p>
          <a:p>
            <a:pPr marL="800100" lvl="1" indent="-342900"/>
            <a:r>
              <a:rPr lang="en-US" sz="2000" dirty="0"/>
              <a:t>Costs incurred (i.e., obligations) from </a:t>
            </a:r>
            <a:r>
              <a:rPr lang="en-US" sz="2000" b="1" dirty="0"/>
              <a:t>March 3, 2021 - December 31, 2024.</a:t>
            </a:r>
          </a:p>
          <a:p>
            <a:pPr marL="800100" lvl="1" indent="-342900"/>
            <a:r>
              <a:rPr lang="en-US" sz="2000" dirty="0"/>
              <a:t>Period of Performance (i.e., liquidation) is through </a:t>
            </a:r>
            <a:r>
              <a:rPr lang="en-US" sz="2000" b="1" dirty="0"/>
              <a:t>December 31, 2026</a:t>
            </a:r>
            <a:r>
              <a:rPr lang="en-US" sz="2000" dirty="0"/>
              <a:t>.</a:t>
            </a:r>
          </a:p>
          <a:p>
            <a:pPr marL="800100" lvl="1" indent="-342900"/>
            <a:r>
              <a:rPr lang="en-US" sz="2000" dirty="0"/>
              <a:t>Treasury will make payments in two tranches.</a:t>
            </a:r>
            <a:endParaRPr lang="en-US" sz="2000" b="1" dirty="0"/>
          </a:p>
          <a:p>
            <a:pPr marL="800100" lvl="1" indent="-342900"/>
            <a:r>
              <a:rPr lang="en-US" sz="2000" dirty="0"/>
              <a:t>Quarterly Project and Expenditure Reports due on these dates and then every quarter thereafter:</a:t>
            </a:r>
          </a:p>
          <a:p>
            <a:pPr marL="1348740" lvl="2" indent="-342900"/>
            <a:r>
              <a:rPr lang="en-US" sz="1520" dirty="0"/>
              <a:t>Colerain, Green, West Chester</a:t>
            </a:r>
            <a:r>
              <a:rPr lang="en-US" sz="1520" b="1" dirty="0"/>
              <a:t> January 31, 2022</a:t>
            </a:r>
            <a:endParaRPr lang="en-US" sz="1520" dirty="0"/>
          </a:p>
          <a:p>
            <a:pPr marL="1348740" lvl="2" indent="-342900"/>
            <a:r>
              <a:rPr lang="en-US" sz="1520" dirty="0" err="1"/>
              <a:t>NEUs</a:t>
            </a:r>
            <a:r>
              <a:rPr lang="en-US" sz="1520" dirty="0"/>
              <a:t> </a:t>
            </a:r>
            <a:r>
              <a:rPr lang="en-US" sz="1520" b="1" dirty="0"/>
              <a:t>April 30</a:t>
            </a:r>
            <a:r>
              <a:rPr lang="en-US" sz="1520" b="1"/>
              <a:t>, 2022</a:t>
            </a:r>
            <a:endParaRPr lang="en-US" sz="1520" b="1" dirty="0"/>
          </a:p>
          <a:p>
            <a:pPr marL="800100" lvl="1" indent="-342900"/>
            <a:r>
              <a:rPr lang="en-US" sz="2000" dirty="0"/>
              <a:t>Subject to the provisions of the Uniform Administrative Requirements, Cost Principles, and Audit Requirements for Federal Awards (2 CFR part 200 - Uniform Guidance)</a:t>
            </a:r>
          </a:p>
          <a:p>
            <a:pPr marL="800100" lvl="1" indent="-342900"/>
            <a:r>
              <a:rPr lang="en-US" sz="2000" dirty="0"/>
              <a:t>Broad definition of </a:t>
            </a:r>
            <a:r>
              <a:rPr lang="en-US" sz="2000" b="1" dirty="0"/>
              <a:t>allowable uses </a:t>
            </a:r>
            <a:r>
              <a:rPr lang="en-US" sz="2000" dirty="0"/>
              <a:t> (more on that in a minute…)</a:t>
            </a:r>
          </a:p>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80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D2B9D9-E11B-CD47-A3FC-64E675DD0152}"/>
              </a:ext>
            </a:extLst>
          </p:cNvPr>
          <p:cNvSpPr txBox="1">
            <a:spLocks/>
          </p:cNvSpPr>
          <p:nvPr/>
        </p:nvSpPr>
        <p:spPr>
          <a:xfrm>
            <a:off x="870618" y="1033942"/>
            <a:ext cx="7358982" cy="685296"/>
          </a:xfrm>
          <a:prstGeom prst="rect">
            <a:avLst/>
          </a:prstGeom>
        </p:spPr>
        <p:txBody>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4000" b="1" dirty="0">
                <a:latin typeface="Century Gothic" panose="020B0502020202020204" pitchFamily="34" charset="0"/>
              </a:rPr>
              <a:t>Local Fiscal Recovery Funds</a:t>
            </a:r>
          </a:p>
          <a:p>
            <a:endParaRPr lang="en-US" sz="4200" b="1" dirty="0">
              <a:latin typeface="Century Gothic" panose="020B0502020202020204" pitchFamily="34" charset="0"/>
            </a:endParaRPr>
          </a:p>
        </p:txBody>
      </p:sp>
      <p:sp>
        <p:nvSpPr>
          <p:cNvPr id="6" name="Subtitle 2">
            <a:extLst>
              <a:ext uri="{FF2B5EF4-FFF2-40B4-BE49-F238E27FC236}">
                <a16:creationId xmlns:a16="http://schemas.microsoft.com/office/drawing/2014/main" id="{53C76F11-E202-E449-A7B9-82209DBC80AB}"/>
              </a:ext>
            </a:extLst>
          </p:cNvPr>
          <p:cNvSpPr txBox="1">
            <a:spLocks/>
          </p:cNvSpPr>
          <p:nvPr/>
        </p:nvSpPr>
        <p:spPr>
          <a:xfrm>
            <a:off x="870618" y="1819378"/>
            <a:ext cx="7358982" cy="152485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800100" lvl="1" indent="-342900"/>
            <a:r>
              <a:rPr lang="en-US" sz="2000" b="1" i="1" u="sng" dirty="0"/>
              <a:t>Direct</a:t>
            </a:r>
            <a:r>
              <a:rPr lang="en-US" sz="2000" b="1" i="1" dirty="0"/>
              <a:t> Metropolitan cities payments </a:t>
            </a:r>
            <a:r>
              <a:rPr lang="en-US" sz="2000" dirty="0"/>
              <a:t>- $2.2 billion earmarked for Ohio metro cities with populations &gt;50,000 using CDBG entitlement formula.</a:t>
            </a:r>
          </a:p>
          <a:p>
            <a:pPr marL="800100" lvl="1" indent="-342900"/>
            <a:r>
              <a:rPr lang="en-US" sz="2000" b="1" i="1" u="sng" dirty="0"/>
              <a:t>State Pass-Through </a:t>
            </a:r>
            <a:r>
              <a:rPr lang="en-US" sz="2000" b="1" i="1" dirty="0"/>
              <a:t>Non-entitlement funds-</a:t>
            </a:r>
            <a:r>
              <a:rPr lang="en-US" sz="2000" dirty="0"/>
              <a:t> More than $8 million for Ohio non-entitlement local governments (i.e., smaller jurisdictions with pop. &lt;50,000) allocated according to population, but not to exceed 75% of annual total operating budget as of 1/27/20.</a:t>
            </a:r>
          </a:p>
          <a:p>
            <a:pPr marL="800100" lvl="1" indent="-342900"/>
            <a:r>
              <a:rPr lang="en-US" sz="2000" b="1" i="1" u="sng" dirty="0"/>
              <a:t>Direct</a:t>
            </a:r>
            <a:r>
              <a:rPr lang="en-US" sz="2000" b="1" i="1" dirty="0"/>
              <a:t> county payments </a:t>
            </a:r>
            <a:r>
              <a:rPr lang="en-US" sz="2000" dirty="0"/>
              <a:t>-  $2.2 billion is paid directly to Ohio counties by Treasury, allocated by relative population, with a hold harmless provision for urban CDBG counties to ensure they receive at least as much as they would under the CDBG formula. </a:t>
            </a:r>
          </a:p>
          <a:p>
            <a:endParaRPr lang="en-US" sz="2399"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28E2E2C-F089-D246-9B06-C95719C13680}"/>
              </a:ext>
            </a:extLst>
          </p:cNvPr>
          <p:cNvCxnSpPr>
            <a:cxnSpLocks/>
          </p:cNvCxnSpPr>
          <p:nvPr/>
        </p:nvCxnSpPr>
        <p:spPr>
          <a:xfrm>
            <a:off x="0" y="90860"/>
            <a:ext cx="9144000"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4F542D-DC41-0F41-AB0D-7A5C938FF92B}"/>
              </a:ext>
            </a:extLst>
          </p:cNvPr>
          <p:cNvCxnSpPr>
            <a:cxnSpLocks/>
          </p:cNvCxnSpPr>
          <p:nvPr/>
        </p:nvCxnSpPr>
        <p:spPr>
          <a:xfrm>
            <a:off x="0" y="270983"/>
            <a:ext cx="9142812"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E99A0C75-2665-CD45-9250-BC49E0B20865}"/>
              </a:ext>
            </a:extLst>
          </p:cNvPr>
          <p:cNvPicPr>
            <a:picLocks noChangeAspect="1"/>
          </p:cNvPicPr>
          <p:nvPr/>
        </p:nvPicPr>
        <p:blipFill>
          <a:blip r:embed="rId3"/>
          <a:stretch>
            <a:fillRect/>
          </a:stretch>
        </p:blipFill>
        <p:spPr>
          <a:xfrm>
            <a:off x="312394" y="6311899"/>
            <a:ext cx="8519217" cy="433180"/>
          </a:xfrm>
          <a:prstGeom prst="rect">
            <a:avLst/>
          </a:prstGeom>
        </p:spPr>
      </p:pic>
      <p:cxnSp>
        <p:nvCxnSpPr>
          <p:cNvPr id="14" name="Straight Connector 13">
            <a:extLst>
              <a:ext uri="{FF2B5EF4-FFF2-40B4-BE49-F238E27FC236}">
                <a16:creationId xmlns:a16="http://schemas.microsoft.com/office/drawing/2014/main" id="{332D4202-CE04-9045-B8E0-941A897BB7A6}"/>
              </a:ext>
            </a:extLst>
          </p:cNvPr>
          <p:cNvCxnSpPr>
            <a:cxnSpLocks/>
          </p:cNvCxnSpPr>
          <p:nvPr/>
        </p:nvCxnSpPr>
        <p:spPr>
          <a:xfrm>
            <a:off x="0" y="6356709"/>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995542"/>
      </p:ext>
    </p:extLst>
  </p:cSld>
  <p:clrMapOvr>
    <a:masterClrMapping/>
  </p:clrMapOvr>
</p:sld>
</file>

<file path=ppt/theme/theme1.xml><?xml version="1.0" encoding="utf-8"?>
<a:theme xmlns:a="http://schemas.openxmlformats.org/drawingml/2006/main" name="Office Theme">
  <a:themeElements>
    <a:clrScheme name="AOS Auditor 2019">
      <a:dk1>
        <a:sysClr val="windowText" lastClr="000000"/>
      </a:dk1>
      <a:lt1>
        <a:sysClr val="window" lastClr="FFFFFF"/>
      </a:lt1>
      <a:dk2>
        <a:srgbClr val="1F4423"/>
      </a:dk2>
      <a:lt2>
        <a:srgbClr val="E3DED1"/>
      </a:lt2>
      <a:accent1>
        <a:srgbClr val="1F4423"/>
      </a:accent1>
      <a:accent2>
        <a:srgbClr val="D6B154"/>
      </a:accent2>
      <a:accent3>
        <a:srgbClr val="848F8A"/>
      </a:accent3>
      <a:accent4>
        <a:srgbClr val="1F4423"/>
      </a:accent4>
      <a:accent5>
        <a:srgbClr val="D6B154"/>
      </a:accent5>
      <a:accent6>
        <a:srgbClr val="848F8A"/>
      </a:accent6>
      <a:hlink>
        <a:srgbClr val="1F4423"/>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ACE5AEAB8ED14CBDA696C081068EC3" ma:contentTypeVersion="12" ma:contentTypeDescription="Create a new document." ma:contentTypeScope="" ma:versionID="0b73ce8f6a20c0990bc0103e3de44d20">
  <xsd:schema xmlns:xsd="http://www.w3.org/2001/XMLSchema" xmlns:xs="http://www.w3.org/2001/XMLSchema" xmlns:p="http://schemas.microsoft.com/office/2006/metadata/properties" xmlns:ns3="368cc7de-4582-4402-8653-1f6c5fcb9822" xmlns:ns4="7e4091d6-ac26-408d-9936-3b28227d19d9" targetNamespace="http://schemas.microsoft.com/office/2006/metadata/properties" ma:root="true" ma:fieldsID="6262200cd9ad5efacf414db9f3361299" ns3:_="" ns4:_="">
    <xsd:import namespace="368cc7de-4582-4402-8653-1f6c5fcb9822"/>
    <xsd:import namespace="7e4091d6-ac26-408d-9936-3b28227d19d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cc7de-4582-4402-8653-1f6c5fcb982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4091d6-ac26-408d-9936-3b28227d19d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29EA12-4227-4B67-9BEE-F479D5668303}">
  <ds:schemaRefs>
    <ds:schemaRef ds:uri="http://purl.org/dc/terms/"/>
    <ds:schemaRef ds:uri="http://schemas.openxmlformats.org/package/2006/metadata/core-properties"/>
    <ds:schemaRef ds:uri="http://purl.org/dc/dcmitype/"/>
    <ds:schemaRef ds:uri="http://schemas.microsoft.com/office/infopath/2007/PartnerControls"/>
    <ds:schemaRef ds:uri="368cc7de-4582-4402-8653-1f6c5fcb9822"/>
    <ds:schemaRef ds:uri="http://purl.org/dc/elements/1.1/"/>
    <ds:schemaRef ds:uri="http://schemas.microsoft.com/office/2006/metadata/properties"/>
    <ds:schemaRef ds:uri="http://schemas.microsoft.com/office/2006/documentManagement/types"/>
    <ds:schemaRef ds:uri="7e4091d6-ac26-408d-9936-3b28227d19d9"/>
    <ds:schemaRef ds:uri="http://www.w3.org/XML/1998/namespace"/>
  </ds:schemaRefs>
</ds:datastoreItem>
</file>

<file path=customXml/itemProps2.xml><?xml version="1.0" encoding="utf-8"?>
<ds:datastoreItem xmlns:ds="http://schemas.openxmlformats.org/officeDocument/2006/customXml" ds:itemID="{20B2ABF5-AB4B-4BA2-90D4-808F0C201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8cc7de-4582-4402-8653-1f6c5fcb9822"/>
    <ds:schemaRef ds:uri="7e4091d6-ac26-408d-9936-3b28227d19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380806-D6DC-481A-8268-9C3139A04B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1213</TotalTime>
  <Words>6185</Words>
  <Application>Microsoft Office PowerPoint</Application>
  <PresentationFormat>On-screen Show (4:3)</PresentationFormat>
  <Paragraphs>524</Paragraphs>
  <Slides>50</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Century Gothic</vt:lpstr>
      <vt:lpstr>Garamond</vt:lpstr>
      <vt:lpstr>Wingdings</vt:lpstr>
      <vt:lpstr>Office Theme</vt:lpstr>
      <vt:lpstr>   American Rescue Plan  Act of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 here</dc:title>
  <dc:creator>Kieren Metts</dc:creator>
  <cp:lastModifiedBy>Marisa Myers</cp:lastModifiedBy>
  <cp:revision>46</cp:revision>
  <dcterms:created xsi:type="dcterms:W3CDTF">2021-07-23T14:38:59Z</dcterms:created>
  <dcterms:modified xsi:type="dcterms:W3CDTF">2021-10-06T15:23:19Z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0x010100F5ACE5AEAB8ED14CBDA696C081068EC3</vt:lpwstr>
  </property>
</Properties>
</file>