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8" r:id="rId2"/>
    <p:sldMasterId id="2147483736" r:id="rId3"/>
    <p:sldMasterId id="2147483770" r:id="rId4"/>
    <p:sldMasterId id="2147483806" r:id="rId5"/>
    <p:sldMasterId id="2147483825" r:id="rId6"/>
    <p:sldMasterId id="2147483833" r:id="rId7"/>
    <p:sldMasterId id="2147483837" r:id="rId8"/>
    <p:sldMasterId id="2147483845" r:id="rId9"/>
  </p:sldMasterIdLst>
  <p:notesMasterIdLst>
    <p:notesMasterId r:id="rId45"/>
  </p:notesMasterIdLst>
  <p:sldIdLst>
    <p:sldId id="2146851469" r:id="rId10"/>
    <p:sldId id="2146851665" r:id="rId11"/>
    <p:sldId id="2146851593" r:id="rId12"/>
    <p:sldId id="2146851350" r:id="rId13"/>
    <p:sldId id="2146851624" r:id="rId14"/>
    <p:sldId id="2146851625" r:id="rId15"/>
    <p:sldId id="2146851626" r:id="rId16"/>
    <p:sldId id="2141412283" r:id="rId17"/>
    <p:sldId id="2146851466" r:id="rId18"/>
    <p:sldId id="2141412289" r:id="rId19"/>
    <p:sldId id="2146851606" r:id="rId20"/>
    <p:sldId id="2146850974" r:id="rId21"/>
    <p:sldId id="5730" r:id="rId22"/>
    <p:sldId id="2146851620" r:id="rId23"/>
    <p:sldId id="2146851610" r:id="rId24"/>
    <p:sldId id="2146851619" r:id="rId25"/>
    <p:sldId id="2146851607" r:id="rId26"/>
    <p:sldId id="2146851612" r:id="rId27"/>
    <p:sldId id="2146851608" r:id="rId28"/>
    <p:sldId id="2146851609" r:id="rId29"/>
    <p:sldId id="2146851611" r:id="rId30"/>
    <p:sldId id="2146851613" r:id="rId31"/>
    <p:sldId id="2146851614" r:id="rId32"/>
    <p:sldId id="2146851615" r:id="rId33"/>
    <p:sldId id="2146851616" r:id="rId34"/>
    <p:sldId id="2146851617" r:id="rId35"/>
    <p:sldId id="2146851621" r:id="rId36"/>
    <p:sldId id="2146851622" r:id="rId37"/>
    <p:sldId id="2146851618" r:id="rId38"/>
    <p:sldId id="2146851623" r:id="rId39"/>
    <p:sldId id="2146851465" r:id="rId40"/>
    <p:sldId id="2146850975" r:id="rId41"/>
    <p:sldId id="2146851605" r:id="rId42"/>
    <p:sldId id="2146850754" r:id="rId43"/>
    <p:sldId id="281" r:id="rId4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2" y="1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Employer Partner Participation</a:t>
            </a:r>
          </a:p>
          <a:p>
            <a:pPr>
              <a:defRPr/>
            </a:pPr>
            <a:r>
              <a:rPr lang="en-US" dirty="0"/>
              <a:t>(by region and 2-year</a:t>
            </a:r>
            <a:r>
              <a:rPr lang="en-US" baseline="0" dirty="0"/>
              <a:t> cohort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Program</a:t>
            </a:r>
            <a:r>
              <a:rPr lang="en-US" baseline="0" dirty="0"/>
              <a:t> Year: 1 JUL – 30 JUN</a:t>
            </a:r>
            <a:endParaRPr lang="en-US" dirty="0"/>
          </a:p>
        </c:rich>
      </c:tx>
      <c:layout>
        <c:manualLayout>
          <c:xMode val="edge"/>
          <c:yMode val="edge"/>
          <c:x val="7.6358465798247885E-2"/>
          <c:y val="0.30605457892994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Philadelphia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A9C-4439-9196-ACF4B419FB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A9C-4439-9196-ACF4B419FB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676-4C9A-ABF9-7D0E63277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2021-2023 </c:v>
                </c:pt>
                <c:pt idx="1">
                  <c:v>2022-2024 </c:v>
                </c:pt>
                <c:pt idx="2">
                  <c:v>2023-2025 </c:v>
                </c:pt>
                <c:pt idx="3">
                  <c:v>2024-2026 </c:v>
                </c:pt>
                <c:pt idx="4">
                  <c:v>2025-2027 </c:v>
                </c:pt>
                <c:pt idx="5">
                  <c:v>2026-2028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</c:v>
                </c:pt>
                <c:pt idx="1">
                  <c:v>51</c:v>
                </c:pt>
                <c:pt idx="2">
                  <c:v>75</c:v>
                </c:pt>
                <c:pt idx="3">
                  <c:v>85</c:v>
                </c:pt>
                <c:pt idx="4">
                  <c:v>120</c:v>
                </c:pt>
                <c:pt idx="5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9C-4439-9196-ACF4B419F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Pittsburgh</c:v>
                </c:pt>
              </c:strCache>
            </c:strRef>
          </c:tx>
          <c:spPr>
            <a:solidFill>
              <a:srgbClr val="FF99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A9C-4439-9196-ACF4B419FB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A9C-4439-9196-ACF4B419FB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676-4C9A-ABF9-7D0E63277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2021-2023 </c:v>
                </c:pt>
                <c:pt idx="1">
                  <c:v>2022-2024 </c:v>
                </c:pt>
                <c:pt idx="2">
                  <c:v>2023-2025 </c:v>
                </c:pt>
                <c:pt idx="3">
                  <c:v>2024-2026 </c:v>
                </c:pt>
                <c:pt idx="4">
                  <c:v>2025-2027 </c:v>
                </c:pt>
                <c:pt idx="5">
                  <c:v>2026-2028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32</c:v>
                </c:pt>
                <c:pt idx="2">
                  <c:v>64</c:v>
                </c:pt>
                <c:pt idx="3">
                  <c:v>85</c:v>
                </c:pt>
                <c:pt idx="4">
                  <c:v>120</c:v>
                </c:pt>
                <c:pt idx="5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9C-4439-9196-ACF4B419F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Hampton Roads</c:v>
                </c:pt>
              </c:strCache>
            </c:strRef>
          </c:tx>
          <c:spPr>
            <a:solidFill>
              <a:schemeClr val="accent3">
                <a:lumMod val="6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A9C-4439-9196-ACF4B419FB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A9C-4439-9196-ACF4B419FB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676-4C9A-ABF9-7D0E632772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2021-2023 </c:v>
                </c:pt>
                <c:pt idx="1">
                  <c:v>2022-2024 </c:v>
                </c:pt>
                <c:pt idx="2">
                  <c:v>2023-2025 </c:v>
                </c:pt>
                <c:pt idx="3">
                  <c:v>2024-2026 </c:v>
                </c:pt>
                <c:pt idx="4">
                  <c:v>2025-2027 </c:v>
                </c:pt>
                <c:pt idx="5">
                  <c:v>2026-2028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1">
                  <c:v>41</c:v>
                </c:pt>
                <c:pt idx="2">
                  <c:v>81</c:v>
                </c:pt>
                <c:pt idx="3">
                  <c:v>85</c:v>
                </c:pt>
                <c:pt idx="4">
                  <c:v>105</c:v>
                </c:pt>
                <c:pt idx="5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9C-4439-9196-ACF4B419FB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England</c:v>
                </c:pt>
              </c:strCache>
            </c:strRef>
          </c:tx>
          <c:spPr>
            <a:solidFill>
              <a:srgbClr val="FFCC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A9C-4439-9196-ACF4B419FB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AD7750F-B0AD-4AF3-9483-AA5313233492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A9C-4439-9196-ACF4B419FB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7FB-4850-9E47-A86FBCCE6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2021-2023 </c:v>
                </c:pt>
                <c:pt idx="1">
                  <c:v>2022-2024 </c:v>
                </c:pt>
                <c:pt idx="2">
                  <c:v>2023-2025 </c:v>
                </c:pt>
                <c:pt idx="3">
                  <c:v>2024-2026 </c:v>
                </c:pt>
                <c:pt idx="4">
                  <c:v>2025-2027 </c:v>
                </c:pt>
                <c:pt idx="5">
                  <c:v>2026-2028 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2">
                  <c:v>37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A9C-4439-9196-ACF4B419FB6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York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A9C-4439-9196-ACF4B419FB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A9C-4439-9196-ACF4B419FB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7FB-4850-9E47-A86FBCCE6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2021-2023 </c:v>
                </c:pt>
                <c:pt idx="1">
                  <c:v>2022-2024 </c:v>
                </c:pt>
                <c:pt idx="2">
                  <c:v>2023-2025 </c:v>
                </c:pt>
                <c:pt idx="3">
                  <c:v>2024-2026 </c:v>
                </c:pt>
                <c:pt idx="4">
                  <c:v>2025-2027 </c:v>
                </c:pt>
                <c:pt idx="5">
                  <c:v>2026-2028 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2">
                  <c:v>36</c:v>
                </c:pt>
                <c:pt idx="3">
                  <c:v>75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9C-4439-9196-ACF4B419FB6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California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A9C-4439-9196-ACF4B419FB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0A9C-4439-9196-ACF4B419FB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7FB-4850-9E47-A86FBCCE6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2021-2023 </c:v>
                </c:pt>
                <c:pt idx="1">
                  <c:v>2022-2024 </c:v>
                </c:pt>
                <c:pt idx="2">
                  <c:v>2023-2025 </c:v>
                </c:pt>
                <c:pt idx="3">
                  <c:v>2024-2026 </c:v>
                </c:pt>
                <c:pt idx="4">
                  <c:v>2025-2027 </c:v>
                </c:pt>
                <c:pt idx="5">
                  <c:v>2026-2028 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A9C-4439-9196-ACF4B419FB6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Enterprise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0A9C-4439-9196-ACF4B419FB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A9C-4439-9196-ACF4B419FB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7FB-4850-9E47-A86FBCCE6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2021-2023 </c:v>
                </c:pt>
                <c:pt idx="1">
                  <c:v>2022-2024 </c:v>
                </c:pt>
                <c:pt idx="2">
                  <c:v>2023-2025 </c:v>
                </c:pt>
                <c:pt idx="3">
                  <c:v>2024-2026 </c:v>
                </c:pt>
                <c:pt idx="4">
                  <c:v>2025-2027 </c:v>
                </c:pt>
                <c:pt idx="5">
                  <c:v>2026-2028 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3">
                  <c:v>50</c:v>
                </c:pt>
                <c:pt idx="4">
                  <c:v>80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A9C-4439-9196-ACF4B419FB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15903263"/>
        <c:axId val="1315906143"/>
      </c:barChart>
      <c:catAx>
        <c:axId val="131590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906143"/>
        <c:crosses val="autoZero"/>
        <c:auto val="1"/>
        <c:lblAlgn val="ctr"/>
        <c:lblOffset val="100"/>
        <c:noMultiLvlLbl val="0"/>
      </c:catAx>
      <c:valAx>
        <c:axId val="1315906143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90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789423078982143E-2"/>
          <c:y val="0.94232738843065489"/>
          <c:w val="0.68247437250925636"/>
          <c:h val="4.492033744726382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0.70613</cdr:x>
      <cdr:y>0.2269</cdr:y>
    </cdr:from>
    <cdr:to>
      <cdr:x>0.79584</cdr:x>
      <cdr:y>0.4202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DB37A0B-50A1-B895-3D76-66107609E55E}"/>
            </a:ext>
          </a:extLst>
        </cdr:cNvPr>
        <cdr:cNvSpPr txBox="1"/>
      </cdr:nvSpPr>
      <cdr:spPr>
        <a:xfrm xmlns:a="http://schemas.openxmlformats.org/drawingml/2006/main">
          <a:off x="8243747" y="1073296"/>
          <a:ext cx="104731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0.54586</cdr:x>
      <cdr:y>0.41499</cdr:y>
    </cdr:from>
    <cdr:to>
      <cdr:x>0.63643</cdr:x>
      <cdr:y>0.47904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8204698-FD99-8B8D-B777-DBC0F1E6C3DE}"/>
            </a:ext>
          </a:extLst>
        </cdr:cNvPr>
        <cdr:cNvSpPr txBox="1"/>
      </cdr:nvSpPr>
      <cdr:spPr>
        <a:xfrm xmlns:a="http://schemas.openxmlformats.org/drawingml/2006/main">
          <a:off x="6372584" y="2066442"/>
          <a:ext cx="1057357" cy="31894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kern="1200" dirty="0">
              <a:solidFill>
                <a:schemeClr val="bg1"/>
              </a:solidFill>
            </a:rPr>
            <a:t>TMS 10</a:t>
          </a:r>
        </a:p>
      </cdr:txBody>
    </cdr:sp>
  </cdr:relSizeAnchor>
  <cdr:relSizeAnchor xmlns:cdr="http://schemas.openxmlformats.org/drawingml/2006/chartDrawing">
    <cdr:from>
      <cdr:x>0.54586</cdr:x>
      <cdr:y>0.37071</cdr:y>
    </cdr:from>
    <cdr:to>
      <cdr:x>0.63643</cdr:x>
      <cdr:y>0.41494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BA713C7-0533-19C3-6509-5CCA464E1C4D}"/>
            </a:ext>
          </a:extLst>
        </cdr:cNvPr>
        <cdr:cNvSpPr txBox="1"/>
      </cdr:nvSpPr>
      <cdr:spPr>
        <a:xfrm xmlns:a="http://schemas.openxmlformats.org/drawingml/2006/main">
          <a:off x="6372584" y="1845954"/>
          <a:ext cx="1057357" cy="2202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kern="1200" dirty="0">
              <a:solidFill>
                <a:schemeClr val="bg1"/>
              </a:solidFill>
            </a:rPr>
            <a:t>FMD 16</a:t>
          </a:r>
        </a:p>
      </cdr:txBody>
    </cdr:sp>
  </cdr:relSizeAnchor>
  <cdr:relSizeAnchor xmlns:cdr="http://schemas.openxmlformats.org/drawingml/2006/chartDrawing">
    <cdr:from>
      <cdr:x>0.54586</cdr:x>
      <cdr:y>0.33472</cdr:y>
    </cdr:from>
    <cdr:to>
      <cdr:x>0.63643</cdr:x>
      <cdr:y>0.37482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9B7DE2C3-AE9E-2ED5-9976-7B134D728162}"/>
            </a:ext>
          </a:extLst>
        </cdr:cNvPr>
        <cdr:cNvSpPr txBox="1"/>
      </cdr:nvSpPr>
      <cdr:spPr>
        <a:xfrm xmlns:a="http://schemas.openxmlformats.org/drawingml/2006/main">
          <a:off x="6372584" y="1666762"/>
          <a:ext cx="1057357" cy="199678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kern="1200" dirty="0">
              <a:solidFill>
                <a:schemeClr val="bg1"/>
              </a:solidFill>
            </a:rPr>
            <a:t>NFFS 8</a:t>
          </a:r>
        </a:p>
      </cdr:txBody>
    </cdr:sp>
  </cdr:relSizeAnchor>
  <cdr:relSizeAnchor xmlns:cdr="http://schemas.openxmlformats.org/drawingml/2006/chartDrawing">
    <cdr:from>
      <cdr:x>0.54543</cdr:x>
      <cdr:y>0.29303</cdr:y>
    </cdr:from>
    <cdr:to>
      <cdr:x>0.63686</cdr:x>
      <cdr:y>0.33571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54994B6F-0152-ED13-6B5B-2AB7BD669288}"/>
            </a:ext>
          </a:extLst>
        </cdr:cNvPr>
        <cdr:cNvSpPr txBox="1"/>
      </cdr:nvSpPr>
      <cdr:spPr>
        <a:xfrm xmlns:a="http://schemas.openxmlformats.org/drawingml/2006/main">
          <a:off x="6367564" y="1459166"/>
          <a:ext cx="1067397" cy="2125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kern="1200" dirty="0">
              <a:solidFill>
                <a:schemeClr val="bg1"/>
              </a:solidFill>
            </a:rPr>
            <a:t>DRS/NPS 4</a:t>
          </a:r>
        </a:p>
      </cdr:txBody>
    </cdr:sp>
  </cdr:relSizeAnchor>
  <cdr:relSizeAnchor xmlns:cdr="http://schemas.openxmlformats.org/drawingml/2006/chartDrawing">
    <cdr:from>
      <cdr:x>0.545</cdr:x>
      <cdr:y>0.24075</cdr:y>
    </cdr:from>
    <cdr:to>
      <cdr:x>0.63729</cdr:x>
      <cdr:y>0.29591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52D0E18-926E-D5CA-DD18-453405AAEF51}"/>
            </a:ext>
          </a:extLst>
        </cdr:cNvPr>
        <cdr:cNvSpPr txBox="1"/>
      </cdr:nvSpPr>
      <cdr:spPr>
        <a:xfrm xmlns:a="http://schemas.openxmlformats.org/drawingml/2006/main">
          <a:off x="6362544" y="1198818"/>
          <a:ext cx="1077437" cy="274669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kern="1200" dirty="0">
              <a:solidFill>
                <a:schemeClr val="tx1"/>
              </a:solidFill>
            </a:rPr>
            <a:t>E+ </a:t>
          </a:r>
          <a:r>
            <a:rPr lang="en-US" kern="1200" dirty="0">
              <a:solidFill>
                <a:schemeClr val="tx1"/>
              </a:solidFill>
            </a:rPr>
            <a:t>29</a:t>
          </a:r>
          <a:endParaRPr lang="en-US" sz="1100" kern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0.39521</cdr:x>
      <cdr:y>0.41233</cdr:y>
    </cdr:from>
    <cdr:to>
      <cdr:x>0.47353</cdr:x>
      <cdr:y>0.60564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D5B09AF9-2BF9-71DB-43E3-70366246F33C}"/>
            </a:ext>
          </a:extLst>
        </cdr:cNvPr>
        <cdr:cNvSpPr txBox="1"/>
      </cdr:nvSpPr>
      <cdr:spPr>
        <a:xfrm xmlns:a="http://schemas.openxmlformats.org/drawingml/2006/main">
          <a:off x="4613874" y="2053183"/>
          <a:ext cx="914345" cy="9625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kern="1200" dirty="0"/>
            <a:t>291</a:t>
          </a:r>
        </a:p>
        <a:p xmlns:a="http://schemas.openxmlformats.org/drawingml/2006/main">
          <a:pPr algn="ctr"/>
          <a:r>
            <a:rPr lang="en-US" sz="1200" kern="1200" dirty="0"/>
            <a:t>5.072 Starts</a:t>
          </a:r>
        </a:p>
        <a:p xmlns:a="http://schemas.openxmlformats.org/drawingml/2006/main">
          <a:pPr algn="ctr"/>
          <a:r>
            <a:rPr lang="en-US" sz="1200" kern="1200" dirty="0"/>
            <a:t>73% 1</a:t>
          </a:r>
          <a:r>
            <a:rPr lang="en-US" sz="1200" kern="1200" baseline="30000" dirty="0"/>
            <a:t>st</a:t>
          </a:r>
          <a:r>
            <a:rPr lang="en-US" sz="1200" kern="1200" dirty="0"/>
            <a:t> Year </a:t>
          </a:r>
        </a:p>
        <a:p xmlns:a="http://schemas.openxmlformats.org/drawingml/2006/main">
          <a:pPr algn="ctr"/>
          <a:r>
            <a:rPr lang="en-US" sz="1200" kern="1200" dirty="0"/>
            <a:t>Retention</a:t>
          </a:r>
        </a:p>
        <a:p xmlns:a="http://schemas.openxmlformats.org/drawingml/2006/main">
          <a:pPr algn="ctr"/>
          <a:r>
            <a:rPr lang="en-US" sz="1200" kern="1200" dirty="0"/>
            <a:t>In Process</a:t>
          </a:r>
        </a:p>
      </cdr:txBody>
    </cdr:sp>
  </cdr:relSizeAnchor>
  <cdr:relSizeAnchor xmlns:cdr="http://schemas.openxmlformats.org/drawingml/2006/chartDrawing">
    <cdr:from>
      <cdr:x>0.55198</cdr:x>
      <cdr:y>0.15795</cdr:y>
    </cdr:from>
    <cdr:to>
      <cdr:x>0.63031</cdr:x>
      <cdr:y>0.26091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83EDDD54-1A45-F00C-3CDE-3BEEA6FDC94B}"/>
            </a:ext>
          </a:extLst>
        </cdr:cNvPr>
        <cdr:cNvSpPr txBox="1"/>
      </cdr:nvSpPr>
      <cdr:spPr>
        <a:xfrm xmlns:a="http://schemas.openxmlformats.org/drawingml/2006/main">
          <a:off x="6444032" y="786529"/>
          <a:ext cx="914462" cy="512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kern="1200" dirty="0"/>
            <a:t>452</a:t>
          </a:r>
        </a:p>
      </cdr:txBody>
    </cdr:sp>
  </cdr:relSizeAnchor>
  <cdr:relSizeAnchor xmlns:cdr="http://schemas.openxmlformats.org/drawingml/2006/chartDrawing">
    <cdr:from>
      <cdr:x>0.71102</cdr:x>
      <cdr:y>0</cdr:y>
    </cdr:from>
    <cdr:to>
      <cdr:x>0.78934</cdr:x>
      <cdr:y>0.19331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1C56ED91-9C5D-B373-E273-11D51AEC0657}"/>
            </a:ext>
          </a:extLst>
        </cdr:cNvPr>
        <cdr:cNvSpPr txBox="1"/>
      </cdr:nvSpPr>
      <cdr:spPr>
        <a:xfrm xmlns:a="http://schemas.openxmlformats.org/drawingml/2006/main">
          <a:off x="8300761" y="-10366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0.70998</cdr:x>
      <cdr:y>0.1488</cdr:y>
    </cdr:from>
    <cdr:to>
      <cdr:x>0.7883</cdr:x>
      <cdr:y>0.29052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D5021AD4-47BF-5A9B-B6F6-345D63D172DF}"/>
            </a:ext>
          </a:extLst>
        </cdr:cNvPr>
        <cdr:cNvSpPr txBox="1"/>
      </cdr:nvSpPr>
      <cdr:spPr>
        <a:xfrm xmlns:a="http://schemas.openxmlformats.org/drawingml/2006/main">
          <a:off x="8288689" y="740951"/>
          <a:ext cx="914345" cy="70569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kern="1200" dirty="0"/>
            <a:t>600</a:t>
          </a:r>
        </a:p>
        <a:p xmlns:a="http://schemas.openxmlformats.org/drawingml/2006/main">
          <a:pPr algn="ctr"/>
          <a:r>
            <a:rPr lang="en-US" sz="2000" kern="1200" dirty="0"/>
            <a:t>Target</a:t>
          </a:r>
        </a:p>
      </cdr:txBody>
    </cdr:sp>
  </cdr:relSizeAnchor>
  <cdr:relSizeAnchor xmlns:cdr="http://schemas.openxmlformats.org/drawingml/2006/chartDrawing">
    <cdr:from>
      <cdr:x>0.87192</cdr:x>
      <cdr:y>0.01796</cdr:y>
    </cdr:from>
    <cdr:to>
      <cdr:x>0.95025</cdr:x>
      <cdr:y>0.2016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A188ABB1-2A62-1CAE-3200-5B74670DC99A}"/>
            </a:ext>
          </a:extLst>
        </cdr:cNvPr>
        <cdr:cNvSpPr txBox="1"/>
      </cdr:nvSpPr>
      <cdr:spPr>
        <a:xfrm xmlns:a="http://schemas.openxmlformats.org/drawingml/2006/main">
          <a:off x="10179257" y="894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0.86681</cdr:x>
      <cdr:y>0</cdr:y>
    </cdr:from>
    <cdr:to>
      <cdr:x>0.94514</cdr:x>
      <cdr:y>0.14707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C274ED84-B8BD-AA32-DA83-2430CEB2BBAE}"/>
            </a:ext>
          </a:extLst>
        </cdr:cNvPr>
        <cdr:cNvSpPr txBox="1"/>
      </cdr:nvSpPr>
      <cdr:spPr>
        <a:xfrm xmlns:a="http://schemas.openxmlformats.org/drawingml/2006/main">
          <a:off x="10119574" y="0"/>
          <a:ext cx="914462" cy="732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kern="1200" dirty="0"/>
            <a:t>740</a:t>
          </a:r>
        </a:p>
        <a:p xmlns:a="http://schemas.openxmlformats.org/drawingml/2006/main">
          <a:pPr algn="ctr"/>
          <a:r>
            <a:rPr lang="en-US" sz="2000" kern="1200" dirty="0"/>
            <a:t>Forecast</a:t>
          </a:r>
        </a:p>
      </cdr:txBody>
    </cdr:sp>
  </cdr:relSizeAnchor>
  <cdr:relSizeAnchor xmlns:cdr="http://schemas.openxmlformats.org/drawingml/2006/chartDrawing">
    <cdr:from>
      <cdr:x>0.90513</cdr:x>
      <cdr:y>0.12774</cdr:y>
    </cdr:from>
    <cdr:to>
      <cdr:x>0.98345</cdr:x>
      <cdr:y>0.37924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B36375B3-5529-814F-BA51-27C219B426B1}"/>
            </a:ext>
          </a:extLst>
        </cdr:cNvPr>
        <cdr:cNvSpPr txBox="1"/>
      </cdr:nvSpPr>
      <cdr:spPr>
        <a:xfrm xmlns:a="http://schemas.openxmlformats.org/drawingml/2006/main">
          <a:off x="10566883" y="636103"/>
          <a:ext cx="914400" cy="1252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0.86351</cdr:x>
      <cdr:y>0.13999</cdr:y>
    </cdr:from>
    <cdr:to>
      <cdr:x>0.9546</cdr:x>
      <cdr:y>0.19098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D2561D3B-FE4D-361D-6C44-EECF1940C9F7}"/>
            </a:ext>
          </a:extLst>
        </cdr:cNvPr>
        <cdr:cNvSpPr txBox="1"/>
      </cdr:nvSpPr>
      <cdr:spPr>
        <a:xfrm xmlns:a="http://schemas.openxmlformats.org/drawingml/2006/main">
          <a:off x="10081059" y="697088"/>
          <a:ext cx="1063428" cy="2539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kern="1200" dirty="0">
              <a:solidFill>
                <a:schemeClr val="bg1"/>
              </a:solidFill>
            </a:rPr>
            <a:t>TBD Flag</a:t>
          </a:r>
        </a:p>
      </cdr:txBody>
    </cdr:sp>
  </cdr:relSizeAnchor>
  <cdr:relSizeAnchor xmlns:cdr="http://schemas.openxmlformats.org/drawingml/2006/chartDrawing">
    <cdr:from>
      <cdr:x>0.86852</cdr:x>
      <cdr:y>0.81637</cdr:y>
    </cdr:from>
    <cdr:to>
      <cdr:x>0.94684</cdr:x>
      <cdr:y>1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A1C7B9A9-1521-7342-7CF3-3BEF5F2A2E55}"/>
            </a:ext>
          </a:extLst>
        </cdr:cNvPr>
        <cdr:cNvSpPr txBox="1"/>
      </cdr:nvSpPr>
      <cdr:spPr>
        <a:xfrm xmlns:a="http://schemas.openxmlformats.org/drawingml/2006/main">
          <a:off x="10139500" y="47409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0.51282</cdr:x>
      <cdr:y>0.07601</cdr:y>
    </cdr:from>
    <cdr:to>
      <cdr:x>0.59114</cdr:x>
      <cdr:y>0.15795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D32A3AD8-C977-EE30-C9BE-4B187A195E45}"/>
            </a:ext>
          </a:extLst>
        </cdr:cNvPr>
        <cdr:cNvSpPr txBox="1"/>
      </cdr:nvSpPr>
      <cdr:spPr>
        <a:xfrm xmlns:a="http://schemas.openxmlformats.org/drawingml/2006/main">
          <a:off x="5986863" y="378480"/>
          <a:ext cx="914400" cy="40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kern="1200" dirty="0"/>
            <a:t>Current Operations</a:t>
          </a:r>
        </a:p>
      </cdr:txBody>
    </cdr:sp>
  </cdr:relSizeAnchor>
  <cdr:relSizeAnchor xmlns:cdr="http://schemas.openxmlformats.org/drawingml/2006/chartDrawing">
    <cdr:from>
      <cdr:x>0.70506</cdr:x>
      <cdr:y>0.29341</cdr:y>
    </cdr:from>
    <cdr:to>
      <cdr:x>0.79445</cdr:x>
      <cdr:y>0.34731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453ED807-FEC1-819F-D877-E8BEB292B4F7}"/>
            </a:ext>
          </a:extLst>
        </cdr:cNvPr>
        <cdr:cNvSpPr txBox="1"/>
      </cdr:nvSpPr>
      <cdr:spPr>
        <a:xfrm xmlns:a="http://schemas.openxmlformats.org/drawingml/2006/main">
          <a:off x="8231187" y="1461051"/>
          <a:ext cx="1043608" cy="2683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kern="1200" dirty="0">
              <a:solidFill>
                <a:schemeClr val="bg1"/>
              </a:solidFill>
            </a:rPr>
            <a:t>30</a:t>
          </a:r>
        </a:p>
      </cdr:txBody>
    </cdr:sp>
  </cdr:relSizeAnchor>
  <cdr:relSizeAnchor xmlns:cdr="http://schemas.openxmlformats.org/drawingml/2006/chartDrawing">
    <cdr:from>
      <cdr:x>0.86351</cdr:x>
      <cdr:y>0.19098</cdr:y>
    </cdr:from>
    <cdr:to>
      <cdr:x>0.95621</cdr:x>
      <cdr:y>0.24198</cdr:y>
    </cdr:to>
    <cdr:sp macro="" textlink="">
      <cdr:nvSpPr>
        <cdr:cNvPr id="19" name="TextBox 18">
          <a:extLst xmlns:a="http://schemas.openxmlformats.org/drawingml/2006/main">
            <a:ext uri="{FF2B5EF4-FFF2-40B4-BE49-F238E27FC236}">
              <a16:creationId xmlns:a16="http://schemas.microsoft.com/office/drawing/2014/main" id="{D1496B76-E2BF-9566-5FC8-B3B64E249787}"/>
            </a:ext>
          </a:extLst>
        </cdr:cNvPr>
        <cdr:cNvSpPr txBox="1"/>
      </cdr:nvSpPr>
      <cdr:spPr>
        <a:xfrm xmlns:a="http://schemas.openxmlformats.org/drawingml/2006/main">
          <a:off x="10081059" y="951004"/>
          <a:ext cx="1082171" cy="2539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kern="1200" dirty="0">
              <a:solidFill>
                <a:schemeClr val="bg1"/>
              </a:solidFill>
            </a:rPr>
            <a:t>4</a:t>
          </a:r>
          <a:r>
            <a:rPr lang="en-US" sz="1100" kern="1200" dirty="0">
              <a:solidFill>
                <a:schemeClr val="bg1"/>
              </a:solidFill>
            </a:rPr>
            <a:t>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B9D36E-FA6E-4341-879C-610CBEF71A9D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DBBD77-BEF7-4850-9516-8EC32EE3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716619" y="4548459"/>
            <a:ext cx="5732949" cy="372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1179513"/>
            <a:ext cx="5676900" cy="3192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094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8:notes"/>
          <p:cNvSpPr txBox="1">
            <a:spLocks noGrp="1"/>
          </p:cNvSpPr>
          <p:nvPr>
            <p:ph type="body" idx="1"/>
          </p:nvPr>
        </p:nvSpPr>
        <p:spPr>
          <a:xfrm>
            <a:off x="716619" y="4548459"/>
            <a:ext cx="5732949" cy="3721465"/>
          </a:xfrm>
          <a:prstGeom prst="rect">
            <a:avLst/>
          </a:prstGeom>
        </p:spPr>
        <p:txBody>
          <a:bodyPr spcFirstLastPara="1" wrap="square" lIns="94920" tIns="47460" rIns="94920" bIns="47460" anchor="t" anchorCtr="0">
            <a:noAutofit/>
          </a:bodyPr>
          <a:lstStyle/>
          <a:p>
            <a:endParaRPr/>
          </a:p>
        </p:txBody>
      </p:sp>
      <p:sp>
        <p:nvSpPr>
          <p:cNvPr id="562" name="Google Shape;56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1179513"/>
            <a:ext cx="5676900" cy="3192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50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7F4F3-3EE2-EC4A-275D-7AC656534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>
            <a:extLst>
              <a:ext uri="{FF2B5EF4-FFF2-40B4-BE49-F238E27FC236}">
                <a16:creationId xmlns:a16="http://schemas.microsoft.com/office/drawing/2014/main" id="{3CE3299C-1B43-4E76-EDC6-B6F18FEFF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58BD2A-4E4D-4874-9D00-63954E75BB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6595" name="Rectangle 7">
            <a:extLst>
              <a:ext uri="{FF2B5EF4-FFF2-40B4-BE49-F238E27FC236}">
                <a16:creationId xmlns:a16="http://schemas.microsoft.com/office/drawing/2014/main" id="{ABAC1118-D0BB-65A8-4D84-3DD036136D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95217" y="8887264"/>
            <a:ext cx="3056414" cy="4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30" tIns="47164" rIns="94330" bIns="47164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CC4B3-586D-4581-8523-81A41DC138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66596" name="Rectangle 2">
            <a:extLst>
              <a:ext uri="{FF2B5EF4-FFF2-40B4-BE49-F238E27FC236}">
                <a16:creationId xmlns:a16="http://schemas.microsoft.com/office/drawing/2014/main" id="{C22600B6-D6DD-838E-82B9-B4C0E2180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0" y="701675"/>
            <a:ext cx="6235700" cy="3508375"/>
          </a:xfrm>
          <a:ln/>
        </p:spPr>
      </p:sp>
      <p:sp>
        <p:nvSpPr>
          <p:cNvPr id="366597" name="Rectangle 3">
            <a:extLst>
              <a:ext uri="{FF2B5EF4-FFF2-40B4-BE49-F238E27FC236}">
                <a16:creationId xmlns:a16="http://schemas.microsoft.com/office/drawing/2014/main" id="{56E59732-B6E8-9EB9-E00B-3C6EDB925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4330" tIns="47164" rIns="94330" bIns="4716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0:notes"/>
          <p:cNvSpPr txBox="1">
            <a:spLocks noGrp="1"/>
          </p:cNvSpPr>
          <p:nvPr>
            <p:ph type="body" idx="1"/>
          </p:nvPr>
        </p:nvSpPr>
        <p:spPr>
          <a:xfrm>
            <a:off x="732544" y="4624267"/>
            <a:ext cx="5860348" cy="3783489"/>
          </a:xfrm>
          <a:prstGeom prst="rect">
            <a:avLst/>
          </a:prstGeom>
        </p:spPr>
        <p:txBody>
          <a:bodyPr spcFirstLastPara="1" wrap="square" lIns="96723" tIns="48362" rIns="96723" bIns="48362" anchor="t" anchorCtr="0">
            <a:noAutofit/>
          </a:bodyPr>
          <a:lstStyle/>
          <a:p>
            <a:endParaRPr dirty="0"/>
          </a:p>
        </p:txBody>
      </p:sp>
      <p:sp>
        <p:nvSpPr>
          <p:cNvPr id="115" name="Google Shape;11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98563"/>
            <a:ext cx="5772150" cy="3246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5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0:notes"/>
          <p:cNvSpPr txBox="1">
            <a:spLocks noGrp="1"/>
          </p:cNvSpPr>
          <p:nvPr>
            <p:ph type="body" idx="1"/>
          </p:nvPr>
        </p:nvSpPr>
        <p:spPr>
          <a:xfrm>
            <a:off x="732544" y="4624267"/>
            <a:ext cx="5860348" cy="3783489"/>
          </a:xfrm>
          <a:prstGeom prst="rect">
            <a:avLst/>
          </a:prstGeom>
        </p:spPr>
        <p:txBody>
          <a:bodyPr spcFirstLastPara="1" wrap="square" lIns="96723" tIns="48362" rIns="96723" bIns="48362" anchor="t" anchorCtr="0">
            <a:noAutofit/>
          </a:bodyPr>
          <a:lstStyle/>
          <a:p>
            <a:endParaRPr dirty="0"/>
          </a:p>
        </p:txBody>
      </p:sp>
      <p:sp>
        <p:nvSpPr>
          <p:cNvPr id="115" name="Google Shape;11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198563"/>
            <a:ext cx="5772150" cy="3246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088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:notes"/>
          <p:cNvSpPr txBox="1">
            <a:spLocks noGrp="1"/>
          </p:cNvSpPr>
          <p:nvPr>
            <p:ph type="body" idx="1"/>
          </p:nvPr>
        </p:nvSpPr>
        <p:spPr>
          <a:xfrm>
            <a:off x="724408" y="4585742"/>
            <a:ext cx="5795264" cy="3751969"/>
          </a:xfrm>
          <a:prstGeom prst="rect">
            <a:avLst/>
          </a:prstGeom>
        </p:spPr>
        <p:txBody>
          <a:bodyPr spcFirstLastPara="1" wrap="square" lIns="95802" tIns="47901" rIns="95802" bIns="47901" anchor="t" anchorCtr="0">
            <a:noAutofit/>
          </a:bodyPr>
          <a:lstStyle/>
          <a:p>
            <a:endParaRPr/>
          </a:p>
        </p:txBody>
      </p:sp>
      <p:sp>
        <p:nvSpPr>
          <p:cNvPr id="414" name="Google Shape;41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0413" y="1189038"/>
            <a:ext cx="5722937" cy="321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40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6:notes"/>
          <p:cNvSpPr txBox="1">
            <a:spLocks noGrp="1"/>
          </p:cNvSpPr>
          <p:nvPr>
            <p:ph type="body" idx="1"/>
          </p:nvPr>
        </p:nvSpPr>
        <p:spPr>
          <a:xfrm>
            <a:off x="724408" y="4585742"/>
            <a:ext cx="5795264" cy="3751969"/>
          </a:xfrm>
          <a:prstGeom prst="rect">
            <a:avLst/>
          </a:prstGeom>
        </p:spPr>
        <p:txBody>
          <a:bodyPr spcFirstLastPara="1" wrap="square" lIns="95802" tIns="47901" rIns="95802" bIns="47901" anchor="t" anchorCtr="0">
            <a:noAutofit/>
          </a:bodyPr>
          <a:lstStyle/>
          <a:p>
            <a:endParaRPr/>
          </a:p>
        </p:txBody>
      </p:sp>
      <p:sp>
        <p:nvSpPr>
          <p:cNvPr id="407" name="Google Shape;40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0413" y="1189038"/>
            <a:ext cx="5722937" cy="3219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7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2:notes"/>
          <p:cNvSpPr txBox="1">
            <a:spLocks noGrp="1"/>
          </p:cNvSpPr>
          <p:nvPr>
            <p:ph type="body" idx="1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1643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0:notes"/>
          <p:cNvSpPr txBox="1">
            <a:spLocks noGrp="1"/>
          </p:cNvSpPr>
          <p:nvPr>
            <p:ph type="body" idx="1"/>
          </p:nvPr>
        </p:nvSpPr>
        <p:spPr>
          <a:xfrm>
            <a:off x="716619" y="4548459"/>
            <a:ext cx="5732949" cy="3721465"/>
          </a:xfrm>
          <a:prstGeom prst="rect">
            <a:avLst/>
          </a:prstGeom>
        </p:spPr>
        <p:txBody>
          <a:bodyPr spcFirstLastPara="1" wrap="square" lIns="94920" tIns="47460" rIns="94920" bIns="47460" anchor="t" anchorCtr="0">
            <a:noAutofit/>
          </a:bodyPr>
          <a:lstStyle/>
          <a:p>
            <a:endParaRPr/>
          </a:p>
        </p:txBody>
      </p:sp>
      <p:sp>
        <p:nvSpPr>
          <p:cNvPr id="115" name="Google Shape;11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1179513"/>
            <a:ext cx="5676900" cy="3192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83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7:notes"/>
          <p:cNvSpPr txBox="1">
            <a:spLocks noGrp="1"/>
          </p:cNvSpPr>
          <p:nvPr>
            <p:ph type="body" idx="1"/>
          </p:nvPr>
        </p:nvSpPr>
        <p:spPr>
          <a:xfrm>
            <a:off x="716619" y="4548457"/>
            <a:ext cx="5732827" cy="372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20" tIns="47460" rIns="94920" bIns="47460" anchor="t" anchorCtr="0">
            <a:noAutofit/>
          </a:bodyPr>
          <a:lstStyle/>
          <a:p>
            <a:pPr defTabSz="931774">
              <a:buClr>
                <a:schemeClr val="dk1"/>
              </a:buClr>
              <a:buSzPts val="1400"/>
              <a:defRPr/>
            </a:pPr>
            <a:r>
              <a:rPr lang="en-US" dirty="0"/>
              <a:t>Note: DOES NOT Include 2021-2023 Archived Data from Philly</a:t>
            </a:r>
          </a:p>
        </p:txBody>
      </p:sp>
      <p:sp>
        <p:nvSpPr>
          <p:cNvPr id="772" name="Google Shape;7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05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layton_cardinalli?utm_source=unsplash&amp;utm_medium=referral&amp;utm_content=creditCopyText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hyperlink" Target="https://unsplash.com/photos/hkJNx0EDbjE?utm_source=unsplash&amp;utm_medium=referral&amp;utm_content=creditCopyText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layton_cardinalli?utm_source=unsplash&amp;utm_medium=referral&amp;utm_content=creditCopyText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hyperlink" Target="https://unsplash.com/photos/hkJNx0EDbjE?utm_source=unsplash&amp;utm_medium=referral&amp;utm_content=creditCopyText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&amp; Content">
  <p:cSld name="3_Title &amp;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0"/>
          <p:cNvSpPr txBox="1">
            <a:spLocks noGrp="1"/>
          </p:cNvSpPr>
          <p:nvPr>
            <p:ph type="title"/>
          </p:nvPr>
        </p:nvSpPr>
        <p:spPr>
          <a:xfrm>
            <a:off x="1070187" y="89883"/>
            <a:ext cx="10038080" cy="60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61645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body" idx="1"/>
          </p:nvPr>
        </p:nvSpPr>
        <p:spPr>
          <a:xfrm>
            <a:off x="226484" y="1036638"/>
            <a:ext cx="11675533" cy="500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–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▪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8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303D03D-DB5B-2F85-B239-1155460F33ED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6BCB28-F704-C727-A537-078918DDFCFE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235EBB-3CEE-8DAA-AD5E-115E41277918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C3E085-D158-B264-4EC5-AB94D14759BD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22A535-D896-5912-6397-DE9B4397411F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5AD820D-E2BE-60DA-4DF6-EF6BD142B9CF}"/>
              </a:ext>
            </a:extLst>
          </p:cNvPr>
          <p:cNvSpPr/>
          <p:nvPr userDrawn="1"/>
        </p:nvSpPr>
        <p:spPr>
          <a:xfrm>
            <a:off x="0" y="0"/>
            <a:ext cx="12192000" cy="1033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15166-D688-E79C-BFA7-BAFF52F8BE0A}"/>
              </a:ext>
            </a:extLst>
          </p:cNvPr>
          <p:cNvSpPr/>
          <p:nvPr userDrawn="1"/>
        </p:nvSpPr>
        <p:spPr>
          <a:xfrm>
            <a:off x="0" y="1087342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36ED-5D5E-42F0-9B6A-171E559E4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15" y="18255"/>
            <a:ext cx="10476571" cy="1015415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2027D-EE20-41DE-911B-513E3329C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97" y="1292764"/>
            <a:ext cx="11254223" cy="51025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DFC0F-0542-4698-AFD2-0D5240C9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114" y="6555005"/>
            <a:ext cx="334518" cy="140768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C77B28AE-D717-444E-B527-97DC2318C4C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1A01E4-FDC4-259D-63BA-CD2BC9260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1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FD985E-6BA1-3065-7CA3-83EFD6857BE6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A4C690-47E8-4BF3-B00F-B35A0F58B97E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D6D7E1-66E9-74B9-5D94-EF900443CB48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7564F0-81A2-D4BD-81FA-3D8554854265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AC7D64-896A-EDC7-0549-2CFDD2DB96A5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36E130B-55C4-1A86-49E0-4EA3BA094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916EF-F5C8-46D5-AF8E-9955CF92E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4958"/>
            <a:ext cx="5181600" cy="4883628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61DBE-A116-4621-80BE-0CEF19A74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4958"/>
            <a:ext cx="5181600" cy="4883628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B81C74-FE98-980A-834A-B4DEA47916C7}"/>
              </a:ext>
            </a:extLst>
          </p:cNvPr>
          <p:cNvSpPr/>
          <p:nvPr userDrawn="1"/>
        </p:nvSpPr>
        <p:spPr>
          <a:xfrm>
            <a:off x="0" y="0"/>
            <a:ext cx="12192000" cy="1033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34E11-E833-1CBC-B898-AE7B2A2FE597}"/>
              </a:ext>
            </a:extLst>
          </p:cNvPr>
          <p:cNvSpPr/>
          <p:nvPr userDrawn="1"/>
        </p:nvSpPr>
        <p:spPr>
          <a:xfrm>
            <a:off x="0" y="1087342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1656CD-0F0F-7635-72C9-2C1B853C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15" y="18255"/>
            <a:ext cx="10476571" cy="1015415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23BC5FA-8646-2EE6-357E-7E667429D7D3}"/>
              </a:ext>
            </a:extLst>
          </p:cNvPr>
          <p:cNvSpPr txBox="1">
            <a:spLocks/>
          </p:cNvSpPr>
          <p:nvPr userDrawn="1"/>
        </p:nvSpPr>
        <p:spPr>
          <a:xfrm>
            <a:off x="11644114" y="6555005"/>
            <a:ext cx="334518" cy="1407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B28AE-D717-444E-B527-97DC2318C4C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4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DF5F46-9B5D-AF09-9F2F-D2F6828A6F86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059DB9-6C10-FD2E-06F3-938FBF93E7B6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AB9AA5-3AC2-8F66-9101-A3650EDE6843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54CF82-7499-6064-B560-BA7D3237CC71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8F6D0C-9D29-8409-8CAF-7F37564E8A05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8875AF6-E593-31C5-D74F-F64B481E95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4F9518-947C-F7FB-7BCB-6029B162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15" y="18255"/>
            <a:ext cx="10476571" cy="70182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96AFC52-D9E3-828A-3FB2-B02781C0B926}"/>
              </a:ext>
            </a:extLst>
          </p:cNvPr>
          <p:cNvSpPr txBox="1">
            <a:spLocks/>
          </p:cNvSpPr>
          <p:nvPr userDrawn="1"/>
        </p:nvSpPr>
        <p:spPr>
          <a:xfrm>
            <a:off x="11644114" y="6555005"/>
            <a:ext cx="334518" cy="1407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7B28AE-D717-444E-B527-97DC2318C4C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78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1ACC4C-BA25-F186-C9F0-EC7BD277FD22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3FFE25-D585-DF91-F10E-46F27E759AC2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932A7C-CDA7-DBA5-2FAE-45533E62012E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F62270-481A-43F9-1C69-E548C1DE773A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C6E265-3DA9-B046-BA64-A1CD1471AB70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AECF195-529D-965F-ACB3-7221F60318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03" y="3914781"/>
            <a:ext cx="11226596" cy="1457540"/>
          </a:xfrm>
          <a:effectLst/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803" y="5383274"/>
            <a:ext cx="11226596" cy="63307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374D8E-753D-4718-99E5-71FDB2B4CA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97936" y="1738732"/>
            <a:ext cx="5596128" cy="21047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A2A566-BFCD-7A8F-2FF3-0181165E2D7E}"/>
              </a:ext>
            </a:extLst>
          </p:cNvPr>
          <p:cNvSpPr/>
          <p:nvPr userDrawn="1"/>
        </p:nvSpPr>
        <p:spPr>
          <a:xfrm>
            <a:off x="0" y="0"/>
            <a:ext cx="12192000" cy="1033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60B43-3745-0EF2-C7BA-6035798BD871}"/>
              </a:ext>
            </a:extLst>
          </p:cNvPr>
          <p:cNvSpPr/>
          <p:nvPr userDrawn="1"/>
        </p:nvSpPr>
        <p:spPr>
          <a:xfrm>
            <a:off x="0" y="1087342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5C5F9C2-55F9-878D-11DA-BAEE4666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114" y="6555005"/>
            <a:ext cx="334518" cy="140768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fld id="{C77B28AE-D717-444E-B527-97DC2318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7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82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7CA177-032B-4D79-843E-8398D293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2BC514-F1DC-4BE3-A8FE-D2C12CAC64CB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0DB10-F195-4760-8CE3-5DA505097F99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940647-B497-4BDD-8F77-F680D59B6F52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786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455" y="1740258"/>
            <a:ext cx="11029612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BBF74-BDE9-400C-93F0-2B4D8443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04605-C963-4EE7-8351-06D0D6547140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BC87D-3392-4248-8DAD-ABE20A641489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ACE77-F61F-47B3-8CBF-5151CD0EFEFF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5949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r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7" y="1988491"/>
            <a:ext cx="11029612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225A7-9C6D-4ABC-A15F-369901C3BB68}"/>
              </a:ext>
            </a:extLst>
          </p:cNvPr>
          <p:cNvSpPr>
            <a:spLocks noChangeAspect="1"/>
          </p:cNvSpPr>
          <p:nvPr userDrawn="1"/>
        </p:nvSpPr>
        <p:spPr>
          <a:xfrm>
            <a:off x="441332" y="702160"/>
            <a:ext cx="11309339" cy="9533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BBF74-BDE9-400C-93F0-2B4D8443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80FD47-2C00-4B7A-8F79-775618CBE700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CA339C-F83D-467B-B58C-DB7CC5EB18DE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EB1AF4-3D0F-4362-8D41-92FE434B416B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851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7" y="1988491"/>
            <a:ext cx="5422391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9" y="1988491"/>
            <a:ext cx="5422392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225A7-9C6D-4ABC-A15F-369901C3BB68}"/>
              </a:ext>
            </a:extLst>
          </p:cNvPr>
          <p:cNvSpPr>
            <a:spLocks noChangeAspect="1"/>
          </p:cNvSpPr>
          <p:nvPr userDrawn="1"/>
        </p:nvSpPr>
        <p:spPr>
          <a:xfrm>
            <a:off x="441332" y="702160"/>
            <a:ext cx="11309339" cy="9533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BBF74-BDE9-400C-93F0-2B4D8443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958C25-4CFD-48D9-8C01-E3EE32943581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19F699-A52B-4E57-8DC1-103294E70CF8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D50C9-1FCE-481C-9A1A-4DC37F656D97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7436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7" y="1988491"/>
            <a:ext cx="5422391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9" y="1988491"/>
            <a:ext cx="5422392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BBF74-BDE9-400C-93F0-2B4D8443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173A4A-9693-43AA-8B3C-3470791F57B5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9D17AE-5F00-4199-B8ED-F027FF306E0A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EF899-EA85-4D1D-B38B-1078BC4E54F3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29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1058334" y="136154"/>
            <a:ext cx="10018609" cy="53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609600" y="950769"/>
            <a:ext cx="10972800" cy="567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—"/>
              <a:defRPr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⮚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223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A57F00-C9C4-47AF-BCE7-A6122635420B}"/>
              </a:ext>
            </a:extLst>
          </p:cNvPr>
          <p:cNvSpPr>
            <a:spLocks noChangeAspect="1"/>
          </p:cNvSpPr>
          <p:nvPr userDrawn="1"/>
        </p:nvSpPr>
        <p:spPr>
          <a:xfrm>
            <a:off x="441332" y="702160"/>
            <a:ext cx="11309339" cy="9533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7CA177-032B-4D79-843E-8398D293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BD2242-A749-4546-9268-0965876376A9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9DB4A-0B6C-43C4-A431-22F821CFE898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48F13-E8C9-49BE-8F95-77B1DB8A86F6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5752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78987D-16EB-4D91-8542-23DC626778C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41332" y="1818379"/>
          <a:ext cx="11300034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83339">
                  <a:extLst>
                    <a:ext uri="{9D8B030D-6E8A-4147-A177-3AD203B41FA5}">
                      <a16:colId xmlns:a16="http://schemas.microsoft.com/office/drawing/2014/main" val="179348219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98921901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446476502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875234925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796562907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1627652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2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54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91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03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59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7433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2AF9E2C-5CE5-4F6D-9796-21CE971C50B5}"/>
              </a:ext>
            </a:extLst>
          </p:cNvPr>
          <p:cNvSpPr>
            <a:spLocks noChangeAspect="1"/>
          </p:cNvSpPr>
          <p:nvPr userDrawn="1"/>
        </p:nvSpPr>
        <p:spPr>
          <a:xfrm>
            <a:off x="441332" y="702160"/>
            <a:ext cx="11309339" cy="9533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7503F6-42CA-46FD-8C7B-141184CA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F55DEC-CDA8-4ABD-BB2F-51B24AF0E9BB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2AA6C-8AB1-4AAA-946F-7D629AAF4BEE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BCFF4-2700-434F-B5A9-50051CDE08B9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5120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78987D-16EB-4D91-8542-23DC626778C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45984" y="1514581"/>
          <a:ext cx="11300034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83339">
                  <a:extLst>
                    <a:ext uri="{9D8B030D-6E8A-4147-A177-3AD203B41FA5}">
                      <a16:colId xmlns:a16="http://schemas.microsoft.com/office/drawing/2014/main" val="179348219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98921901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446476502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875234925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796562907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1627652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2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54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91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03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59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74330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E7503F6-42CA-46FD-8C7B-141184CA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6531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EAFA47-A062-4674-927D-D827A0B27393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90E167-62D7-4DFB-99E6-8C1337EA633D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3F059-B694-4511-8C15-5ACC991E5B9E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0849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804" y="5383991"/>
            <a:ext cx="11226597" cy="100657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03" y="3218688"/>
            <a:ext cx="11226596" cy="1457540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803" y="4747569"/>
            <a:ext cx="11226596" cy="63307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374D8E-753D-4718-99E5-71FDB2B4CA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97936" y="1751167"/>
            <a:ext cx="5596128" cy="97972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F173F-7EAF-472B-8422-E45C9633CCE8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CF79BD-B463-4E13-A0F7-E0B783C15342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F215D3-96EA-4925-99DE-0CF6F09D7234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3204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7CA177-032B-4D79-843E-8398D293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2BC514-F1DC-4BE3-A8FE-D2C12CAC64CB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0DB10-F195-4760-8CE3-5DA505097F99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940647-B497-4BDD-8F77-F680D59B6F52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9764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7CA177-032B-4D79-843E-8398D293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2BC514-F1DC-4BE3-A8FE-D2C12CAC64CB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0DB10-F195-4760-8CE3-5DA505097F99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940647-B497-4BDD-8F77-F680D59B6F52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9376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A524AABF-17FC-58A4-429D-B473CCC8E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DBDCCB-FBFF-1563-08AB-183B1FC0AEAF}"/>
              </a:ext>
            </a:extLst>
          </p:cNvPr>
          <p:cNvSpPr/>
          <p:nvPr userDrawn="1"/>
        </p:nvSpPr>
        <p:spPr>
          <a:xfrm>
            <a:off x="1552735" y="1481750"/>
            <a:ext cx="9086527" cy="3130658"/>
          </a:xfrm>
          <a:prstGeom prst="rect">
            <a:avLst/>
          </a:prstGeom>
          <a:solidFill>
            <a:schemeClr val="tx1">
              <a:lumMod val="95000"/>
              <a:lumOff val="5000"/>
              <a:alpha val="70473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1B6FE-2233-4F38-B6AB-7216438EA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2735" y="3535157"/>
            <a:ext cx="9086527" cy="39532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87C09-06BB-5537-F79E-D65C37392F74}"/>
              </a:ext>
            </a:extLst>
          </p:cNvPr>
          <p:cNvSpPr txBox="1"/>
          <p:nvPr userDrawn="1"/>
        </p:nvSpPr>
        <p:spPr>
          <a:xfrm>
            <a:off x="10409530" y="6657945"/>
            <a:ext cx="185737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 by 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Clayton Cardinalli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on 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FEAB4C-548D-1D33-71A6-6220CA6CA5AF}"/>
              </a:ext>
            </a:extLst>
          </p:cNvPr>
          <p:cNvCxnSpPr>
            <a:cxnSpLocks/>
          </p:cNvCxnSpPr>
          <p:nvPr userDrawn="1"/>
        </p:nvCxnSpPr>
        <p:spPr>
          <a:xfrm>
            <a:off x="1552735" y="1474001"/>
            <a:ext cx="90865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DAE57B-C387-D869-DCEC-4E791461AC47}"/>
              </a:ext>
            </a:extLst>
          </p:cNvPr>
          <p:cNvCxnSpPr>
            <a:cxnSpLocks/>
          </p:cNvCxnSpPr>
          <p:nvPr userDrawn="1"/>
        </p:nvCxnSpPr>
        <p:spPr>
          <a:xfrm>
            <a:off x="1552735" y="4604658"/>
            <a:ext cx="90865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9F6911A-5DB4-C4B7-C7D3-94DE738260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1936" y="2634599"/>
            <a:ext cx="6588125" cy="8001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Customer 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469F2A-EF66-76D7-53B1-7973AD6F99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2735" y="3954480"/>
            <a:ext cx="9086527" cy="4492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97E284-18CC-091A-D2B8-ABDECB7C7BDD}"/>
              </a:ext>
            </a:extLst>
          </p:cNvPr>
          <p:cNvSpPr/>
          <p:nvPr userDrawn="1"/>
        </p:nvSpPr>
        <p:spPr>
          <a:xfrm>
            <a:off x="0" y="5404795"/>
            <a:ext cx="12191998" cy="1060704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0E7E03-066A-BB4D-2E2D-4118F5B63839}"/>
              </a:ext>
            </a:extLst>
          </p:cNvPr>
          <p:cNvSpPr txBox="1"/>
          <p:nvPr userDrawn="1"/>
        </p:nvSpPr>
        <p:spPr>
          <a:xfrm>
            <a:off x="262031" y="5602523"/>
            <a:ext cx="1166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am a Leader. My Team Plays to Win!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3729FF0-CAEE-0A03-92DE-079533FA7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167" y="1668289"/>
            <a:ext cx="3348658" cy="754628"/>
          </a:xfrm>
          <a:prstGeom prst="rect">
            <a:avLst/>
          </a:prstGeom>
        </p:spPr>
      </p:pic>
      <p:sp>
        <p:nvSpPr>
          <p:cNvPr id="2" name="Google Shape;16;p22">
            <a:extLst>
              <a:ext uri="{FF2B5EF4-FFF2-40B4-BE49-F238E27FC236}">
                <a16:creationId xmlns:a16="http://schemas.microsoft.com/office/drawing/2014/main" id="{DB473886-896E-7FFC-D8EC-8779EF5C66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6642" y="6492082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341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9136C0-8B82-BCB6-C256-F47E5E884680}"/>
              </a:ext>
            </a:extLst>
          </p:cNvPr>
          <p:cNvSpPr/>
          <p:nvPr userDrawn="1"/>
        </p:nvSpPr>
        <p:spPr>
          <a:xfrm>
            <a:off x="0" y="2626187"/>
            <a:ext cx="12192000" cy="126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89E2B-372F-8CB2-67BF-EF98A1CCF0D3}"/>
              </a:ext>
            </a:extLst>
          </p:cNvPr>
          <p:cNvSpPr/>
          <p:nvPr userDrawn="1"/>
        </p:nvSpPr>
        <p:spPr>
          <a:xfrm>
            <a:off x="0" y="3941387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B5A61-3513-47C7-93BC-2B02B2AFE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126"/>
            <a:ext cx="9144000" cy="1033670"/>
          </a:xfrm>
        </p:spPr>
        <p:txBody>
          <a:bodyPr anchor="ctr"/>
          <a:lstStyle>
            <a:lvl1pPr algn="ctr">
              <a:defRPr sz="4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1B6FE-2233-4F38-B6AB-7216438EA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4994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Google Shape;16;p22">
            <a:extLst>
              <a:ext uri="{FF2B5EF4-FFF2-40B4-BE49-F238E27FC236}">
                <a16:creationId xmlns:a16="http://schemas.microsoft.com/office/drawing/2014/main" id="{41D98CBE-C242-C00A-5DC4-52E48220AC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6642" y="6492082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338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AD820D-E2BE-60DA-4DF6-EF6BD142B9CF}"/>
              </a:ext>
            </a:extLst>
          </p:cNvPr>
          <p:cNvSpPr/>
          <p:nvPr userDrawn="1"/>
        </p:nvSpPr>
        <p:spPr>
          <a:xfrm>
            <a:off x="0" y="13217"/>
            <a:ext cx="12192000" cy="72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15166-D688-E79C-BFA7-BAFF52F8BE0A}"/>
              </a:ext>
            </a:extLst>
          </p:cNvPr>
          <p:cNvSpPr/>
          <p:nvPr userDrawn="1"/>
        </p:nvSpPr>
        <p:spPr>
          <a:xfrm>
            <a:off x="0" y="767603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36ED-5D5E-42F0-9B6A-171E559E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15" y="18255"/>
            <a:ext cx="10476571" cy="70182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12079D-AE72-0154-53E9-20EFB9FD1A15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5D5271-D4AC-7E4C-DB88-F9B8C12B3FE8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EC9647-B452-670F-DFCE-5F5DFDB294F9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4C4935-C05A-877C-F200-26F0E6726DD7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B851CC-3B4D-44C4-6A7C-24EE8F7B6E16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DFC0F-0542-4698-AFD2-0D5240C9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114" y="6555005"/>
            <a:ext cx="334518" cy="140768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B28AE-D717-444E-B527-97DC2318C4C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CED14A-1533-EE18-E703-B3FC205C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97" y="999642"/>
            <a:ext cx="11254223" cy="539566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6ADC5-A71D-48CD-4D83-2AED1E041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94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236988-B529-7488-7FCD-F3AA0CC0511D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7E0A3D-CF42-7A44-0E1E-470E3B8B7F6B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D1AA6D-75BD-81A6-B214-A927C5C4E274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A86466-0736-5CDB-C1B4-3D55CE1287E4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B11936-4B10-8056-7FC1-4B462C8F9D41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5AD820D-E2BE-60DA-4DF6-EF6BD142B9CF}"/>
              </a:ext>
            </a:extLst>
          </p:cNvPr>
          <p:cNvSpPr/>
          <p:nvPr userDrawn="1"/>
        </p:nvSpPr>
        <p:spPr>
          <a:xfrm>
            <a:off x="0" y="0"/>
            <a:ext cx="12192000" cy="72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15166-D688-E79C-BFA7-BAFF52F8BE0A}"/>
              </a:ext>
            </a:extLst>
          </p:cNvPr>
          <p:cNvSpPr/>
          <p:nvPr userDrawn="1"/>
        </p:nvSpPr>
        <p:spPr>
          <a:xfrm>
            <a:off x="0" y="767603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36ED-5D5E-42F0-9B6A-171E559E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15" y="18255"/>
            <a:ext cx="10476571" cy="70182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DFC0F-0542-4698-AFD2-0D5240C9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114" y="6555005"/>
            <a:ext cx="334518" cy="140768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B28AE-D717-444E-B527-97DC2318C4C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341ED-F1BC-94C6-7704-FAFCF157B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9641"/>
            <a:ext cx="5181600" cy="53089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CC657A-C0D6-E96A-B67F-99025EEF4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99641"/>
            <a:ext cx="5181600" cy="53089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DA75BB-E016-50EE-A4B4-8BAFA5811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2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BC02-C5D4-CAA5-D574-9348F7A8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E75F1-FE60-CB3A-F7E2-414DB122E6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9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18ABDF1-BAB0-63D7-B3E0-AC2CABC3FD5B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5E9203-ED55-C776-825A-04CC86C9E2C4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2A498B-DA70-8555-E1D8-3102E94677FC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9BE2BC-A857-C3D7-4555-258A233A2C56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810382-911E-AF4E-9B2A-07FB18A0C1C6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5AD820D-E2BE-60DA-4DF6-EF6BD142B9CF}"/>
              </a:ext>
            </a:extLst>
          </p:cNvPr>
          <p:cNvSpPr/>
          <p:nvPr userDrawn="1"/>
        </p:nvSpPr>
        <p:spPr>
          <a:xfrm>
            <a:off x="0" y="0"/>
            <a:ext cx="12192000" cy="72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15166-D688-E79C-BFA7-BAFF52F8BE0A}"/>
              </a:ext>
            </a:extLst>
          </p:cNvPr>
          <p:cNvSpPr/>
          <p:nvPr userDrawn="1"/>
        </p:nvSpPr>
        <p:spPr>
          <a:xfrm>
            <a:off x="0" y="767603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36ED-5D5E-42F0-9B6A-171E559E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15" y="18255"/>
            <a:ext cx="10476571" cy="70182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DFC0F-0542-4698-AFD2-0D5240C9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114" y="6555005"/>
            <a:ext cx="334518" cy="140768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B28AE-D717-444E-B527-97DC2318C4C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7BE2DA-5AF9-8874-5B77-999B29427FB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69729115"/>
              </p:ext>
            </p:extLst>
          </p:nvPr>
        </p:nvGraphicFramePr>
        <p:xfrm>
          <a:off x="441332" y="1299186"/>
          <a:ext cx="11300034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83339">
                  <a:extLst>
                    <a:ext uri="{9D8B030D-6E8A-4147-A177-3AD203B41FA5}">
                      <a16:colId xmlns:a16="http://schemas.microsoft.com/office/drawing/2014/main" val="179348219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98921901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446476502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875234925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796562907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1627652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2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854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1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4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3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59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74330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A8FA360C-9CEB-2CD1-8720-3A0FBA9CA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3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303D03D-DB5B-2F85-B239-1155460F33ED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6BCB28-F704-C727-A537-078918DDFCFE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235EBB-3CEE-8DAA-AD5E-115E41277918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C3E085-D158-B264-4EC5-AB94D14759BD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22A535-D896-5912-6397-DE9B4397411F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5AD820D-E2BE-60DA-4DF6-EF6BD142B9CF}"/>
              </a:ext>
            </a:extLst>
          </p:cNvPr>
          <p:cNvSpPr/>
          <p:nvPr userDrawn="1"/>
        </p:nvSpPr>
        <p:spPr>
          <a:xfrm>
            <a:off x="0" y="0"/>
            <a:ext cx="12192000" cy="1033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15166-D688-E79C-BFA7-BAFF52F8BE0A}"/>
              </a:ext>
            </a:extLst>
          </p:cNvPr>
          <p:cNvSpPr/>
          <p:nvPr userDrawn="1"/>
        </p:nvSpPr>
        <p:spPr>
          <a:xfrm>
            <a:off x="0" y="1087342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36ED-5D5E-42F0-9B6A-171E559E4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715" y="18255"/>
            <a:ext cx="10476571" cy="1015415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2027D-EE20-41DE-911B-513E3329C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97" y="1292764"/>
            <a:ext cx="11254223" cy="51025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DFC0F-0542-4698-AFD2-0D5240C9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114" y="6555005"/>
            <a:ext cx="334518" cy="140768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B28AE-D717-444E-B527-97DC2318C4C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21A01E4-FDC4-259D-63BA-CD2BC9260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58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FD985E-6BA1-3065-7CA3-83EFD6857BE6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A4C690-47E8-4BF3-B00F-B35A0F58B97E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D6D7E1-66E9-74B9-5D94-EF900443CB48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7564F0-81A2-D4BD-81FA-3D8554854265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AC7D64-896A-EDC7-0549-2CFDD2DB96A5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36E130B-55C4-1A86-49E0-4EA3BA0948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916EF-F5C8-46D5-AF8E-9955CF92E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4958"/>
            <a:ext cx="5181600" cy="4883628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61DBE-A116-4621-80BE-0CEF19A74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4958"/>
            <a:ext cx="5181600" cy="4883628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B81C74-FE98-980A-834A-B4DEA47916C7}"/>
              </a:ext>
            </a:extLst>
          </p:cNvPr>
          <p:cNvSpPr/>
          <p:nvPr userDrawn="1"/>
        </p:nvSpPr>
        <p:spPr>
          <a:xfrm>
            <a:off x="0" y="0"/>
            <a:ext cx="12192000" cy="1033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F34E11-E833-1CBC-B898-AE7B2A2FE597}"/>
              </a:ext>
            </a:extLst>
          </p:cNvPr>
          <p:cNvSpPr/>
          <p:nvPr userDrawn="1"/>
        </p:nvSpPr>
        <p:spPr>
          <a:xfrm>
            <a:off x="0" y="1087342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1656CD-0F0F-7635-72C9-2C1B853C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15" y="18255"/>
            <a:ext cx="10476571" cy="1015415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23BC5FA-8646-2EE6-357E-7E667429D7D3}"/>
              </a:ext>
            </a:extLst>
          </p:cNvPr>
          <p:cNvSpPr txBox="1">
            <a:spLocks/>
          </p:cNvSpPr>
          <p:nvPr userDrawn="1"/>
        </p:nvSpPr>
        <p:spPr>
          <a:xfrm>
            <a:off x="11644114" y="6555005"/>
            <a:ext cx="334518" cy="1407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B28AE-D717-444E-B527-97DC2318C4C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33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DF5F46-9B5D-AF09-9F2F-D2F6828A6F86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059DB9-6C10-FD2E-06F3-938FBF93E7B6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AB9AA5-3AC2-8F66-9101-A3650EDE6843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54CF82-7499-6064-B560-BA7D3237CC71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8F6D0C-9D29-8409-8CAF-7F37564E8A05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8875AF6-E593-31C5-D74F-F64B481E95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4F9518-947C-F7FB-7BCB-6029B162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15" y="18255"/>
            <a:ext cx="10476571" cy="70182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96AFC52-D9E3-828A-3FB2-B02781C0B926}"/>
              </a:ext>
            </a:extLst>
          </p:cNvPr>
          <p:cNvSpPr txBox="1">
            <a:spLocks/>
          </p:cNvSpPr>
          <p:nvPr userDrawn="1"/>
        </p:nvSpPr>
        <p:spPr>
          <a:xfrm>
            <a:off x="11644114" y="6555005"/>
            <a:ext cx="334518" cy="1407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B28AE-D717-444E-B527-97DC2318C4C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98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1ACC4C-BA25-F186-C9F0-EC7BD277FD22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3FFE25-D585-DF91-F10E-46F27E759AC2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932A7C-CDA7-DBA5-2FAE-45533E62012E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F62270-481A-43F9-1C69-E548C1DE773A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C6E265-3DA9-B046-BA64-A1CD1471AB70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AECF195-529D-965F-ACB3-7221F60318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03" y="3914781"/>
            <a:ext cx="11226596" cy="1457540"/>
          </a:xfrm>
          <a:effectLst/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803" y="5383274"/>
            <a:ext cx="11226596" cy="63307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none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374D8E-753D-4718-99E5-71FDB2B4CA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97936" y="1738732"/>
            <a:ext cx="5596128" cy="210470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A2A566-BFCD-7A8F-2FF3-0181165E2D7E}"/>
              </a:ext>
            </a:extLst>
          </p:cNvPr>
          <p:cNvSpPr/>
          <p:nvPr userDrawn="1"/>
        </p:nvSpPr>
        <p:spPr>
          <a:xfrm>
            <a:off x="0" y="0"/>
            <a:ext cx="12192000" cy="1033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60B43-3745-0EF2-C7BA-6035798BD871}"/>
              </a:ext>
            </a:extLst>
          </p:cNvPr>
          <p:cNvSpPr/>
          <p:nvPr userDrawn="1"/>
        </p:nvSpPr>
        <p:spPr>
          <a:xfrm>
            <a:off x="0" y="1087342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5C5F9C2-55F9-878D-11DA-BAEE4666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114" y="6555005"/>
            <a:ext cx="334518" cy="140768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B28AE-D717-444E-B527-97DC2318C4C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31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381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7CA177-032B-4D79-843E-8398D293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2BC514-F1DC-4BE3-A8FE-D2C12CAC64CB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10DB10-F195-4760-8CE3-5DA505097F99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940647-B497-4BDD-8F77-F680D59B6F52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8972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455" y="1740258"/>
            <a:ext cx="11029612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BBF74-BDE9-400C-93F0-2B4D8443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04605-C963-4EE7-8351-06D0D6547140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BC87D-3392-4248-8DAD-ABE20A641489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ACE77-F61F-47B3-8CBF-5151CD0EFEFF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0453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7" y="1988491"/>
            <a:ext cx="11029612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225A7-9C6D-4ABC-A15F-369901C3BB68}"/>
              </a:ext>
            </a:extLst>
          </p:cNvPr>
          <p:cNvSpPr>
            <a:spLocks noChangeAspect="1"/>
          </p:cNvSpPr>
          <p:nvPr userDrawn="1"/>
        </p:nvSpPr>
        <p:spPr>
          <a:xfrm>
            <a:off x="441332" y="702160"/>
            <a:ext cx="11309339" cy="9533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BBF74-BDE9-400C-93F0-2B4D8443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80FD47-2C00-4B7A-8F79-775618CBE700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CA339C-F83D-467B-B58C-DB7CC5EB18DE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EB1AF4-3D0F-4362-8D41-92FE434B416B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0014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7" y="1988491"/>
            <a:ext cx="5422391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9" y="1988491"/>
            <a:ext cx="5422392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225A7-9C6D-4ABC-A15F-369901C3BB68}"/>
              </a:ext>
            </a:extLst>
          </p:cNvPr>
          <p:cNvSpPr>
            <a:spLocks noChangeAspect="1"/>
          </p:cNvSpPr>
          <p:nvPr userDrawn="1"/>
        </p:nvSpPr>
        <p:spPr>
          <a:xfrm>
            <a:off x="441332" y="702160"/>
            <a:ext cx="11309339" cy="9533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BBF74-BDE9-400C-93F0-2B4D8443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958C25-4CFD-48D9-8C01-E3EE32943581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19F699-A52B-4E57-8DC1-103294E70CF8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D50C9-1FCE-481C-9A1A-4DC37F656D97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805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1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4488" lvl="0" indent="-230188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rgbClr val="161645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lvl="1" indent="-342900" algn="l">
              <a:lnSpc>
                <a:spcPct val="85000"/>
              </a:lnSpc>
              <a:spcBef>
                <a:spcPts val="630"/>
              </a:spcBef>
              <a:spcAft>
                <a:spcPts val="0"/>
              </a:spcAft>
              <a:buClr>
                <a:srgbClr val="161645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161645"/>
              </a:buClr>
              <a:buSzPts val="1800"/>
              <a:buChar char="⮚"/>
              <a:defRPr/>
            </a:lvl3pPr>
            <a:lvl4pPr marL="1828800" lvl="3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11"/>
          <p:cNvSpPr txBox="1">
            <a:spLocks noGrp="1"/>
          </p:cNvSpPr>
          <p:nvPr>
            <p:ph type="body" idx="2"/>
          </p:nvPr>
        </p:nvSpPr>
        <p:spPr>
          <a:xfrm>
            <a:off x="6172202" y="12533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4488" lvl="0" indent="-230188" algn="l">
              <a:lnSpc>
                <a:spcPct val="85000"/>
              </a:lnSpc>
              <a:spcBef>
                <a:spcPts val="900"/>
              </a:spcBef>
              <a:spcAft>
                <a:spcPts val="0"/>
              </a:spcAft>
              <a:buClr>
                <a:srgbClr val="161645"/>
              </a:buClr>
              <a:buSzPts val="1800"/>
              <a:buFont typeface="Arial" panose="020B0604020202020204" pitchFamily="34" charset="0"/>
              <a:buChar char="•"/>
              <a:tabLst/>
              <a:defRPr/>
            </a:lvl1pPr>
            <a:lvl2pPr marL="914400" lvl="1" indent="-342900" algn="l">
              <a:lnSpc>
                <a:spcPct val="85000"/>
              </a:lnSpc>
              <a:spcBef>
                <a:spcPts val="630"/>
              </a:spcBef>
              <a:spcAft>
                <a:spcPts val="0"/>
              </a:spcAft>
              <a:buClr>
                <a:srgbClr val="161645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161645"/>
              </a:buClr>
              <a:buSzPts val="1800"/>
              <a:buChar char="⮚"/>
              <a:defRPr/>
            </a:lvl3pPr>
            <a:lvl4pPr marL="1828800" lvl="3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11"/>
          <p:cNvSpPr txBox="1">
            <a:spLocks noGrp="1"/>
          </p:cNvSpPr>
          <p:nvPr>
            <p:ph type="title"/>
          </p:nvPr>
        </p:nvSpPr>
        <p:spPr>
          <a:xfrm>
            <a:off x="1070187" y="89883"/>
            <a:ext cx="10038080" cy="60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61645"/>
              </a:buClr>
              <a:buSzPts val="1400"/>
              <a:buFont typeface="Arial"/>
              <a:buNone/>
              <a:defRPr>
                <a:solidFill>
                  <a:srgbClr val="161645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Arial Black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Arial Black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Arial Black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Arial Black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Arial Black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Arial Black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Arial Black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400"/>
              <a:buFont typeface="Arial Black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1"/>
          <p:cNvSpPr txBox="1">
            <a:spLocks noGrp="1"/>
          </p:cNvSpPr>
          <p:nvPr>
            <p:ph type="sldNum" idx="12"/>
          </p:nvPr>
        </p:nvSpPr>
        <p:spPr>
          <a:xfrm>
            <a:off x="53909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97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7" y="1988491"/>
            <a:ext cx="5422391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9" y="1988491"/>
            <a:ext cx="5422392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BBF74-BDE9-400C-93F0-2B4D8443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173A4A-9693-43AA-8B3C-3470791F57B5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9D17AE-5F00-4199-B8ED-F027FF306E0A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EF899-EA85-4D1D-B38B-1078BC4E54F3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9726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A57F00-C9C4-47AF-BCE7-A6122635420B}"/>
              </a:ext>
            </a:extLst>
          </p:cNvPr>
          <p:cNvSpPr>
            <a:spLocks noChangeAspect="1"/>
          </p:cNvSpPr>
          <p:nvPr userDrawn="1"/>
        </p:nvSpPr>
        <p:spPr>
          <a:xfrm>
            <a:off x="441332" y="702160"/>
            <a:ext cx="11309339" cy="9533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7CA177-032B-4D79-843E-8398D2932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BD2242-A749-4546-9268-0965876376A9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9DB4A-0B6C-43C4-A431-22F821CFE898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48F13-E8C9-49BE-8F95-77B1DB8A86F6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391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78987D-16EB-4D91-8542-23DC626778C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41332" y="1818379"/>
          <a:ext cx="11300034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83339">
                  <a:extLst>
                    <a:ext uri="{9D8B030D-6E8A-4147-A177-3AD203B41FA5}">
                      <a16:colId xmlns:a16="http://schemas.microsoft.com/office/drawing/2014/main" val="179348219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98921901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446476502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875234925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796562907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1627652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2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54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91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03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59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7433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2AF9E2C-5CE5-4F6D-9796-21CE971C50B5}"/>
              </a:ext>
            </a:extLst>
          </p:cNvPr>
          <p:cNvSpPr>
            <a:spLocks noChangeAspect="1"/>
          </p:cNvSpPr>
          <p:nvPr userDrawn="1"/>
        </p:nvSpPr>
        <p:spPr>
          <a:xfrm>
            <a:off x="441332" y="702160"/>
            <a:ext cx="11309339" cy="9533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7503F6-42CA-46FD-8C7B-141184CA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F55DEC-CDA8-4ABD-BB2F-51B24AF0E9BB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2AA6C-8AB1-4AAA-946F-7D629AAF4BEE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BCFF4-2700-434F-B5A9-50051CDE08B9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7296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78987D-16EB-4D91-8542-23DC626778C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45984" y="1514581"/>
          <a:ext cx="11300034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83339">
                  <a:extLst>
                    <a:ext uri="{9D8B030D-6E8A-4147-A177-3AD203B41FA5}">
                      <a16:colId xmlns:a16="http://schemas.microsoft.com/office/drawing/2014/main" val="179348219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98921901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446476502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875234925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796562907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1627652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2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54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91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03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59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74330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E7503F6-42CA-46FD-8C7B-141184CA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6531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EAFA47-A062-4674-927D-D827A0B27393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90E167-62D7-4DFB-99E6-8C1337EA633D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3F059-B694-4511-8C15-5ACC991E5B9E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600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2804" y="5383991"/>
            <a:ext cx="11226597" cy="100657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03" y="3218688"/>
            <a:ext cx="11226596" cy="1457540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803" y="4747569"/>
            <a:ext cx="11226596" cy="63307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374D8E-753D-4718-99E5-71FDB2B4CA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97936" y="1751167"/>
            <a:ext cx="5596128" cy="97972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Client Logo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F173F-7EAF-472B-8422-E45C9633CCE8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CF79BD-B463-4E13-A0F7-E0B783C15342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F215D3-96EA-4925-99DE-0CF6F09D7234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1989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2096207" y="2608900"/>
            <a:ext cx="8326717" cy="87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  <a:defRPr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1"/>
          </p:nvPr>
        </p:nvSpPr>
        <p:spPr>
          <a:xfrm>
            <a:off x="3277482" y="4067799"/>
            <a:ext cx="3431116" cy="3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  <a:defRPr sz="1400" b="1" i="1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8534857" y="4741228"/>
            <a:ext cx="188806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  <a:defRPr sz="1400" b="1" i="1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3"/>
          </p:nvPr>
        </p:nvSpPr>
        <p:spPr>
          <a:xfrm>
            <a:off x="3277482" y="4653121"/>
            <a:ext cx="3431116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198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1070187" y="89883"/>
            <a:ext cx="10038080" cy="60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61645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1"/>
          </p:nvPr>
        </p:nvSpPr>
        <p:spPr>
          <a:xfrm>
            <a:off x="226485" y="1036638"/>
            <a:ext cx="5591876" cy="500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–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▪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2"/>
          </p:nvPr>
        </p:nvSpPr>
        <p:spPr>
          <a:xfrm>
            <a:off x="6211831" y="1036638"/>
            <a:ext cx="5591876" cy="500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–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▪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623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4"/>
          <p:cNvSpPr>
            <a:spLocks noGrp="1"/>
          </p:cNvSpPr>
          <p:nvPr>
            <p:ph type="title" hasCustomPrompt="1"/>
          </p:nvPr>
        </p:nvSpPr>
        <p:spPr>
          <a:xfrm>
            <a:off x="1058335" y="136154"/>
            <a:ext cx="10063480" cy="535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02013" y="1103575"/>
            <a:ext cx="11224379" cy="4948433"/>
          </a:xfrm>
        </p:spPr>
        <p:txBody>
          <a:bodyPr/>
          <a:lstStyle>
            <a:lvl1pPr marL="173038" indent="-173038">
              <a:buFont typeface="Wingdings" panose="05000000000000000000" pitchFamily="2" charset="2"/>
              <a:buChar char="Ø"/>
              <a:defRPr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512763" indent="-225425">
              <a:buFont typeface="Wingdings" panose="05000000000000000000" pitchFamily="2" charset="2"/>
              <a:buChar char="Ø"/>
              <a:defRPr/>
            </a:lvl2pPr>
            <a:lvl3pPr marL="801688" indent="-174625">
              <a:buFont typeface="Wingdings" panose="05000000000000000000" pitchFamily="2" charset="2"/>
              <a:buChar char="Ø"/>
              <a:defRPr/>
            </a:lvl3pPr>
            <a:lvl4pPr marL="1143000" indent="-227013">
              <a:buFont typeface="Wingdings" panose="05000000000000000000" pitchFamily="2" charset="2"/>
              <a:buChar char="Ø"/>
              <a:defRPr/>
            </a:lvl4pPr>
            <a:lvl5pPr marL="1490663" indent="-233363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B84136A9-7D6E-5A45-8B4B-A224700B2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D841CFD-2F8C-C74B-8CA8-709FDE53E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298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1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600"/>
            </a:lvl5pPr>
            <a:lvl6pPr lvl="5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Slide Number Placeholder 11">
            <a:extLst>
              <a:ext uri="{FF2B5EF4-FFF2-40B4-BE49-F238E27FC236}">
                <a16:creationId xmlns:a16="http://schemas.microsoft.com/office/drawing/2014/main" id="{F7F1862B-432C-7239-F05E-BA942D499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D841CFD-2F8C-C74B-8CA8-709FDE53E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1058334" y="136154"/>
            <a:ext cx="10018609" cy="53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609600" y="950769"/>
            <a:ext cx="10972800" cy="567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—"/>
              <a:defRPr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⮚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66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A524AABF-17FC-58A4-429D-B473CCC8E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8DBDCCB-FBFF-1563-08AB-183B1FC0AEAF}"/>
              </a:ext>
            </a:extLst>
          </p:cNvPr>
          <p:cNvSpPr/>
          <p:nvPr userDrawn="1"/>
        </p:nvSpPr>
        <p:spPr>
          <a:xfrm>
            <a:off x="1552735" y="1481750"/>
            <a:ext cx="9086527" cy="3130658"/>
          </a:xfrm>
          <a:prstGeom prst="rect">
            <a:avLst/>
          </a:prstGeom>
          <a:solidFill>
            <a:schemeClr val="tx1">
              <a:lumMod val="95000"/>
              <a:lumOff val="5000"/>
              <a:alpha val="70473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1B6FE-2233-4F38-B6AB-7216438EA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2735" y="3535157"/>
            <a:ext cx="9086527" cy="39532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87C09-06BB-5537-F79E-D65C37392F74}"/>
              </a:ext>
            </a:extLst>
          </p:cNvPr>
          <p:cNvSpPr txBox="1"/>
          <p:nvPr userDrawn="1"/>
        </p:nvSpPr>
        <p:spPr>
          <a:xfrm>
            <a:off x="10409530" y="6657945"/>
            <a:ext cx="185737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 by </a:t>
            </a:r>
            <a:r>
              <a:rPr lang="en-US" sz="7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Clayton Cardinalli</a:t>
            </a:r>
            <a:r>
              <a:rPr lang="en-US" sz="7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on </a:t>
            </a:r>
            <a:r>
              <a:rPr lang="en-US" sz="7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FEAB4C-548D-1D33-71A6-6220CA6CA5AF}"/>
              </a:ext>
            </a:extLst>
          </p:cNvPr>
          <p:cNvCxnSpPr>
            <a:cxnSpLocks/>
          </p:cNvCxnSpPr>
          <p:nvPr userDrawn="1"/>
        </p:nvCxnSpPr>
        <p:spPr>
          <a:xfrm>
            <a:off x="1552735" y="1474001"/>
            <a:ext cx="90865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DAE57B-C387-D869-DCEC-4E791461AC47}"/>
              </a:ext>
            </a:extLst>
          </p:cNvPr>
          <p:cNvCxnSpPr>
            <a:cxnSpLocks/>
          </p:cNvCxnSpPr>
          <p:nvPr userDrawn="1"/>
        </p:nvCxnSpPr>
        <p:spPr>
          <a:xfrm>
            <a:off x="1552735" y="4604658"/>
            <a:ext cx="90865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9F6911A-5DB4-C4B7-C7D3-94DE738260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01936" y="2634599"/>
            <a:ext cx="6588125" cy="8001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Customer 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469F2A-EF66-76D7-53B1-7973AD6F99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2735" y="3954480"/>
            <a:ext cx="9086527" cy="44926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97E284-18CC-091A-D2B8-ABDECB7C7BDD}"/>
              </a:ext>
            </a:extLst>
          </p:cNvPr>
          <p:cNvSpPr/>
          <p:nvPr userDrawn="1"/>
        </p:nvSpPr>
        <p:spPr>
          <a:xfrm>
            <a:off x="0" y="5404795"/>
            <a:ext cx="12191998" cy="1060704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0E7E03-066A-BB4D-2E2D-4118F5B63839}"/>
              </a:ext>
            </a:extLst>
          </p:cNvPr>
          <p:cNvSpPr txBox="1"/>
          <p:nvPr userDrawn="1"/>
        </p:nvSpPr>
        <p:spPr>
          <a:xfrm>
            <a:off x="262031" y="5602523"/>
            <a:ext cx="1166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 Leader. My Team Plays to Win!</a:t>
            </a:r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3729FF0-CAEE-0A03-92DE-079533FA7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167" y="1668289"/>
            <a:ext cx="3348658" cy="754628"/>
          </a:xfrm>
          <a:prstGeom prst="rect">
            <a:avLst/>
          </a:prstGeom>
        </p:spPr>
      </p:pic>
      <p:sp>
        <p:nvSpPr>
          <p:cNvPr id="2" name="Google Shape;16;p22">
            <a:extLst>
              <a:ext uri="{FF2B5EF4-FFF2-40B4-BE49-F238E27FC236}">
                <a16:creationId xmlns:a16="http://schemas.microsoft.com/office/drawing/2014/main" id="{4F16612A-36EC-0024-8C93-CBAD6BBA8E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36642" y="6492082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462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BC02-C5D4-CAA5-D574-9348F7A8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E75F1-FE60-CB3A-F7E2-414DB122E6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5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0187" y="89883"/>
            <a:ext cx="10038080" cy="601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26484" y="1036638"/>
            <a:ext cx="11675533" cy="5008562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 panose="020B0604020202020204" pitchFamily="34" charset="0"/>
              <a:buChar char="–"/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>
              <a:lnSpc>
                <a:spcPct val="100000"/>
              </a:lnSpc>
              <a:defRPr sz="180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257300" indent="0">
              <a:buNone/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819649DF-9EA1-5541-9596-3C7FA78AE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D841CFD-2F8C-C74B-8CA8-709FDE53E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372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455" y="1740262"/>
            <a:ext cx="11029612" cy="439036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BBF74-BDE9-400C-93F0-2B4D8443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4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04605-C963-4EE7-8351-06D0D6547140}"/>
              </a:ext>
            </a:extLst>
          </p:cNvPr>
          <p:cNvSpPr/>
          <p:nvPr userDrawn="1"/>
        </p:nvSpPr>
        <p:spPr>
          <a:xfrm>
            <a:off x="597458" y="480768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BC87D-3392-4248-8DAD-ABE20A641489}"/>
              </a:ext>
            </a:extLst>
          </p:cNvPr>
          <p:cNvSpPr/>
          <p:nvPr userDrawn="1"/>
        </p:nvSpPr>
        <p:spPr>
          <a:xfrm>
            <a:off x="7968001" y="480768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ACE77-F61F-47B3-8CBF-5151CD0EFEFF}"/>
              </a:ext>
            </a:extLst>
          </p:cNvPr>
          <p:cNvSpPr/>
          <p:nvPr userDrawn="1"/>
        </p:nvSpPr>
        <p:spPr>
          <a:xfrm>
            <a:off x="4288801" y="480768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D65ED28F-2A50-E6FD-89F7-B31A0D88C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5635840" y="6581530"/>
            <a:ext cx="1410121" cy="314325"/>
          </a:xfrm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1EB12879-2665-4C17-AC52-AA1B78BCA7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60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0198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TMG Inc. Tmgva.com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1EB12879-2665-4C17-AC52-AA1B78BCA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173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0187" y="89883"/>
            <a:ext cx="10038080" cy="601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26484" y="1036638"/>
            <a:ext cx="11675533" cy="5008562"/>
          </a:xfrm>
        </p:spPr>
        <p:txBody>
          <a:bodyPr/>
          <a:lstStyle>
            <a:lvl1pPr marL="173038" indent="-173038">
              <a:buFont typeface="Arial" panose="020B0604020202020204" pitchFamily="34" charset="0"/>
              <a:buChar char="–"/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>
              <a:lnSpc>
                <a:spcPct val="100000"/>
              </a:lnSpc>
              <a:defRPr sz="180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257300" indent="0">
              <a:buNone/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819649DF-9EA1-5541-9596-3C7FA78AE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D841CFD-2F8C-C74B-8CA8-709FDE53E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0721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3EF6-103B-4F41-B65A-8EC5AAA6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1B992F-576F-4179-9E42-9AE10D050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41CFD-2F8C-C74B-8CA8-709FDE53E1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82929-CF4C-44A3-A8C9-48FF8CE4E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17" y="1035269"/>
            <a:ext cx="5517931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80E2BA5-544C-40DF-BF10-00440D0789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0386" y="1035269"/>
            <a:ext cx="6064469" cy="4876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74930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1058334" y="136154"/>
            <a:ext cx="10018609" cy="53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609600" y="950769"/>
            <a:ext cx="10972800" cy="567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—"/>
              <a:defRPr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⮚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3602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2096207" y="2608900"/>
            <a:ext cx="8326717" cy="87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  <a:defRPr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1"/>
          </p:nvPr>
        </p:nvSpPr>
        <p:spPr>
          <a:xfrm>
            <a:off x="3277482" y="4067799"/>
            <a:ext cx="3431116" cy="3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  <a:defRPr sz="1400" b="1" i="1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8534857" y="4741228"/>
            <a:ext cx="1888067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  <a:defRPr sz="1400" b="1" i="1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3"/>
          </p:nvPr>
        </p:nvSpPr>
        <p:spPr>
          <a:xfrm>
            <a:off x="3277482" y="4653121"/>
            <a:ext cx="3431116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684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BC02-C5D4-CAA5-D574-9348F7A8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E75F1-FE60-CB3A-F7E2-414DB122E6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5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356" y="3540279"/>
            <a:ext cx="8326717" cy="8712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276782" y="4741986"/>
            <a:ext cx="3431116" cy="31674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</p:txBody>
      </p:sp>
      <p:sp>
        <p:nvSpPr>
          <p:cNvPr id="12" name="Text Placeholder 13"/>
          <p:cNvSpPr txBox="1">
            <a:spLocks/>
          </p:cNvSpPr>
          <p:nvPr userDrawn="1"/>
        </p:nvSpPr>
        <p:spPr>
          <a:xfrm>
            <a:off x="1534741" y="4673562"/>
            <a:ext cx="1729228" cy="982066"/>
          </a:xfrm>
          <a:prstGeom prst="rect">
            <a:avLst/>
          </a:prstGeom>
        </p:spPr>
        <p:txBody>
          <a:bodyPr tIns="91440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1257300" algn="l"/>
                <a:tab pos="4171950" algn="l"/>
                <a:tab pos="5486400" algn="l"/>
              </a:tabLst>
              <a:defRPr/>
            </a:pPr>
            <a:r>
              <a:rPr lang="en-US" sz="1600" b="1" i="1" kern="1200" noProof="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rPr>
              <a:t>Presented by: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34857" y="4741228"/>
            <a:ext cx="1888067" cy="317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277482" y="5161916"/>
            <a:ext cx="3431116" cy="49371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70B85654-A2AC-0346-99AF-09211844A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002060"/>
                </a:solidFill>
              </a:defRPr>
            </a:lvl1pPr>
          </a:lstStyle>
          <a:p>
            <a:fld id="{AD841CFD-2F8C-C74B-8CA8-709FDE53E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9136C0-8B82-BCB6-C256-F47E5E884680}"/>
              </a:ext>
            </a:extLst>
          </p:cNvPr>
          <p:cNvSpPr/>
          <p:nvPr userDrawn="1"/>
        </p:nvSpPr>
        <p:spPr>
          <a:xfrm>
            <a:off x="0" y="2626187"/>
            <a:ext cx="12192000" cy="126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89E2B-372F-8CB2-67BF-EF98A1CCF0D3}"/>
              </a:ext>
            </a:extLst>
          </p:cNvPr>
          <p:cNvSpPr/>
          <p:nvPr userDrawn="1"/>
        </p:nvSpPr>
        <p:spPr>
          <a:xfrm>
            <a:off x="0" y="3941387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B5A61-3513-47C7-93BC-2B02B2AFE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126"/>
            <a:ext cx="9144000" cy="1033670"/>
          </a:xfrm>
        </p:spPr>
        <p:txBody>
          <a:bodyPr anchor="ctr"/>
          <a:lstStyle>
            <a:lvl1pPr algn="ctr">
              <a:defRPr sz="4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51B6FE-2233-4F38-B6AB-7216438EA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4994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52092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3EF6-103B-4F41-B65A-8EC5AAA6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1B992F-576F-4179-9E42-9AE10D050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41CFD-2F8C-C74B-8CA8-709FDE53E1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82929-CF4C-44A3-A8C9-48FF8CE4E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717" y="1035269"/>
            <a:ext cx="5517931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80E2BA5-544C-40DF-BF10-00440D0789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0386" y="1035269"/>
            <a:ext cx="6064469" cy="4876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39921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1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600"/>
            </a:lvl4pPr>
            <a:lvl5pPr lvl="4" algn="ctr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600"/>
            </a:lvl5pPr>
            <a:lvl6pPr lvl="5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6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6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1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574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0198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TMG Inc. Tmgva.com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1EB12879-2665-4C17-AC52-AA1B78BCA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10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&amp; Content">
  <p:cSld name="3_Title &amp;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0"/>
          <p:cNvSpPr txBox="1">
            <a:spLocks noGrp="1"/>
          </p:cNvSpPr>
          <p:nvPr>
            <p:ph type="title"/>
          </p:nvPr>
        </p:nvSpPr>
        <p:spPr>
          <a:xfrm>
            <a:off x="1070187" y="89883"/>
            <a:ext cx="10038080" cy="60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61645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body" idx="1"/>
          </p:nvPr>
        </p:nvSpPr>
        <p:spPr>
          <a:xfrm>
            <a:off x="226484" y="1036638"/>
            <a:ext cx="11675533" cy="500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–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▪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234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1058334" y="136154"/>
            <a:ext cx="10018609" cy="53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609600" y="950769"/>
            <a:ext cx="10972800" cy="567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—"/>
              <a:defRPr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⮚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721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BC02-C5D4-CAA5-D574-9348F7A8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E75F1-FE60-CB3A-F7E2-414DB122E6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8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0187" y="89883"/>
            <a:ext cx="10038080" cy="601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226484" y="1036638"/>
            <a:ext cx="11675533" cy="5008562"/>
          </a:xfrm>
        </p:spPr>
        <p:txBody>
          <a:bodyPr/>
          <a:lstStyle>
            <a:lvl1pPr marL="173038" indent="-173038">
              <a:buFont typeface="Arial" panose="020B0604020202020204" pitchFamily="34" charset="0"/>
              <a:buChar char="–"/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>
              <a:lnSpc>
                <a:spcPct val="100000"/>
              </a:lnSpc>
              <a:defRPr sz="180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 marL="1257300" indent="0">
              <a:buNone/>
              <a:defRPr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819649DF-9EA1-5541-9596-3C7FA78AE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D841CFD-2F8C-C74B-8CA8-709FDE53E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9811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D45A-1CFE-44D4-B902-CD9BB2AC3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5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CCD75-2D6F-42A4-A4E5-22BB15D8F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051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0198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TMG Inc. Tmgva.com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1EB12879-2665-4C17-AC52-AA1B78BCA7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8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AD820D-E2BE-60DA-4DF6-EF6BD142B9CF}"/>
              </a:ext>
            </a:extLst>
          </p:cNvPr>
          <p:cNvSpPr/>
          <p:nvPr userDrawn="1"/>
        </p:nvSpPr>
        <p:spPr>
          <a:xfrm>
            <a:off x="0" y="-664"/>
            <a:ext cx="12192000" cy="733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15166-D688-E79C-BFA7-BAFF52F8BE0A}"/>
              </a:ext>
            </a:extLst>
          </p:cNvPr>
          <p:cNvSpPr/>
          <p:nvPr userDrawn="1"/>
        </p:nvSpPr>
        <p:spPr>
          <a:xfrm>
            <a:off x="0" y="767603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36ED-5D5E-42F0-9B6A-171E559E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15" y="18255"/>
            <a:ext cx="10476571" cy="70182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12079D-AE72-0154-53E9-20EFB9FD1A15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5D5271-D4AC-7E4C-DB88-F9B8C12B3FE8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EC9647-B452-670F-DFCE-5F5DFDB294F9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4C4935-C05A-877C-F200-26F0E6726DD7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B851CC-3B4D-44C4-6A7C-24EE8F7B6E16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DFC0F-0542-4698-AFD2-0D5240C9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114" y="6555005"/>
            <a:ext cx="334518" cy="140768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7B28AE-D717-444E-B527-97DC2318C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CED14A-1533-EE18-E703-B3FC205C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97" y="999642"/>
            <a:ext cx="11254223" cy="539566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6ADC5-A71D-48CD-4D83-2AED1E041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978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BC02-C5D4-CAA5-D574-9348F7A8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E75F1-FE60-CB3A-F7E2-414DB122E6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3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1058334" y="136154"/>
            <a:ext cx="10018609" cy="53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609600" y="950769"/>
            <a:ext cx="10972800" cy="567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—"/>
              <a:defRPr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⮚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244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0198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TMG Inc. Tmgva.com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1EB12879-2665-4C17-AC52-AA1B78BCA7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400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&amp; Content">
  <p:cSld name="3_Title &amp;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0"/>
          <p:cNvSpPr txBox="1">
            <a:spLocks noGrp="1"/>
          </p:cNvSpPr>
          <p:nvPr>
            <p:ph type="title"/>
          </p:nvPr>
        </p:nvSpPr>
        <p:spPr>
          <a:xfrm>
            <a:off x="1070187" y="89883"/>
            <a:ext cx="10038080" cy="60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61645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body" idx="1"/>
          </p:nvPr>
        </p:nvSpPr>
        <p:spPr>
          <a:xfrm>
            <a:off x="226484" y="1036638"/>
            <a:ext cx="11675533" cy="500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–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▪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⮚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1800"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216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1058334" y="136154"/>
            <a:ext cx="10018609" cy="53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609600" y="950769"/>
            <a:ext cx="10972800" cy="567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—"/>
              <a:defRPr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⮚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0541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BC02-C5D4-CAA5-D574-9348F7A8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E75F1-FE60-CB3A-F7E2-414DB122E6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58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D45A-1CFE-44D4-B902-CD9BB2AC3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9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CCD75-2D6F-42A4-A4E5-22BB15D8F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67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0198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TMG Inc. Tmgva.com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1EB12879-2665-4C17-AC52-AA1B78BCA7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747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80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236988-B529-7488-7FCD-F3AA0CC0511D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7E0A3D-CF42-7A44-0E1E-470E3B8B7F6B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D1AA6D-75BD-81A6-B214-A927C5C4E274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A86466-0736-5CDB-C1B4-3D55CE1287E4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B11936-4B10-8056-7FC1-4B462C8F9D41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5AD820D-E2BE-60DA-4DF6-EF6BD142B9CF}"/>
              </a:ext>
            </a:extLst>
          </p:cNvPr>
          <p:cNvSpPr/>
          <p:nvPr userDrawn="1"/>
        </p:nvSpPr>
        <p:spPr>
          <a:xfrm>
            <a:off x="0" y="0"/>
            <a:ext cx="12192000" cy="72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15166-D688-E79C-BFA7-BAFF52F8BE0A}"/>
              </a:ext>
            </a:extLst>
          </p:cNvPr>
          <p:cNvSpPr/>
          <p:nvPr userDrawn="1"/>
        </p:nvSpPr>
        <p:spPr>
          <a:xfrm>
            <a:off x="0" y="767603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36ED-5D5E-42F0-9B6A-171E559E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15" y="18255"/>
            <a:ext cx="10476571" cy="70182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DFC0F-0542-4698-AFD2-0D5240C9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114" y="6555005"/>
            <a:ext cx="334518" cy="140768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7B28AE-D717-444E-B527-97DC2318C4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341ED-F1BC-94C6-7704-FAFCF157B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99641"/>
            <a:ext cx="5181600" cy="53089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CC657A-C0D6-E96A-B67F-99025EEF4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99641"/>
            <a:ext cx="5181600" cy="53089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DA75BB-E016-50EE-A4B4-8BAFA5811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703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D45A-1CFE-44D4-B902-CD9BB2AC3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553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AEECA-6C34-49F6-B67B-DF456F49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424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DC67-2321-4BCD-A379-A1B927A51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962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0AD9-0C67-4A6C-B04D-82D1F959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64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3A47-5767-4A15-9736-67DE36350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807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019800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2879-2665-4C17-AC52-AA1B78BCA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58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CCD75-2D6F-42A4-A4E5-22BB15D8F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26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972DE-518F-4D25-90DF-AE281A06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98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AF93F-209F-4F48-9E51-6988D3FE4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463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D3802-2841-4056-9278-FCAE27D26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1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18ABDF1-BAB0-63D7-B3E0-AC2CABC3FD5B}"/>
              </a:ext>
            </a:extLst>
          </p:cNvPr>
          <p:cNvGrpSpPr/>
          <p:nvPr userDrawn="1"/>
        </p:nvGrpSpPr>
        <p:grpSpPr>
          <a:xfrm>
            <a:off x="1" y="6602526"/>
            <a:ext cx="12191999" cy="45723"/>
            <a:chOff x="1" y="6555002"/>
            <a:chExt cx="10984944" cy="457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5E9203-ED55-C776-825A-04CC86C9E2C4}"/>
                </a:ext>
              </a:extLst>
            </p:cNvPr>
            <p:cNvSpPr/>
            <p:nvPr userDrawn="1"/>
          </p:nvSpPr>
          <p:spPr>
            <a:xfrm flipV="1">
              <a:off x="1" y="6555005"/>
              <a:ext cx="4119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2A498B-DA70-8555-E1D8-3102E94677FC}"/>
                </a:ext>
              </a:extLst>
            </p:cNvPr>
            <p:cNvSpPr/>
            <p:nvPr userDrawn="1"/>
          </p:nvSpPr>
          <p:spPr>
            <a:xfrm flipV="1">
              <a:off x="7370545" y="6555006"/>
              <a:ext cx="3614400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9BE2BC-A857-C3D7-4555-258A233A2C56}"/>
                </a:ext>
              </a:extLst>
            </p:cNvPr>
            <p:cNvSpPr/>
            <p:nvPr userDrawn="1"/>
          </p:nvSpPr>
          <p:spPr>
            <a:xfrm flipV="1">
              <a:off x="3691345" y="6555006"/>
              <a:ext cx="36144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810382-911E-AF4E-9B2A-07FB18A0C1C6}"/>
                </a:ext>
              </a:extLst>
            </p:cNvPr>
            <p:cNvSpPr/>
            <p:nvPr userDrawn="1"/>
          </p:nvSpPr>
          <p:spPr>
            <a:xfrm flipV="1">
              <a:off x="1418311" y="6555002"/>
              <a:ext cx="2208235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5AD820D-E2BE-60DA-4DF6-EF6BD142B9CF}"/>
              </a:ext>
            </a:extLst>
          </p:cNvPr>
          <p:cNvSpPr/>
          <p:nvPr userDrawn="1"/>
        </p:nvSpPr>
        <p:spPr>
          <a:xfrm>
            <a:off x="0" y="0"/>
            <a:ext cx="12192000" cy="7200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15166-D688-E79C-BFA7-BAFF52F8BE0A}"/>
              </a:ext>
            </a:extLst>
          </p:cNvPr>
          <p:cNvSpPr/>
          <p:nvPr userDrawn="1"/>
        </p:nvSpPr>
        <p:spPr>
          <a:xfrm>
            <a:off x="0" y="767603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36ED-5D5E-42F0-9B6A-171E559E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15" y="18255"/>
            <a:ext cx="10476571" cy="70182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DFC0F-0542-4698-AFD2-0D5240C9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114" y="6555005"/>
            <a:ext cx="334518" cy="140768"/>
          </a:xfrm>
          <a:solidFill>
            <a:schemeClr val="bg1"/>
          </a:solidFill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7B28AE-D717-444E-B527-97DC2318C4C0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7BE2DA-5AF9-8874-5B77-999B29427FB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69729115"/>
              </p:ext>
            </p:extLst>
          </p:nvPr>
        </p:nvGraphicFramePr>
        <p:xfrm>
          <a:off x="441332" y="1299186"/>
          <a:ext cx="11300034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83339">
                  <a:extLst>
                    <a:ext uri="{9D8B030D-6E8A-4147-A177-3AD203B41FA5}">
                      <a16:colId xmlns:a16="http://schemas.microsoft.com/office/drawing/2014/main" val="179348219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989219014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2446476502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875234925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3796562907"/>
                    </a:ext>
                  </a:extLst>
                </a:gridCol>
                <a:gridCol w="1883339">
                  <a:extLst>
                    <a:ext uri="{9D8B030D-6E8A-4147-A177-3AD203B41FA5}">
                      <a16:colId xmlns:a16="http://schemas.microsoft.com/office/drawing/2014/main" val="1627652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2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8545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1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4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3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590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743305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A8FA360C-9CEB-2CD1-8720-3A0FBA9CA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99" y="6475546"/>
            <a:ext cx="1159078" cy="2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218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6000" y="609600"/>
            <a:ext cx="2641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609600"/>
            <a:ext cx="7721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C1A0C-D857-4CC5-BB6A-C122FD6AB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083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651FE-0FB2-4A65-A7B3-51539BF14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2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167C9-6E0F-4DB2-8B1E-FB71B9D8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7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DCB9-98AF-4790-805E-3AF9C3B9C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89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605480" y="1415143"/>
            <a:ext cx="10981267" cy="5007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0349" y="500982"/>
            <a:ext cx="10972800" cy="25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B1613-7306-434D-B6E6-7C42969A7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603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defTabSz="457200" rtl="0">
              <a:defRPr/>
            </a:pPr>
            <a:endParaRPr lang="en-US" sz="1800" kern="1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defTabSz="457200" rtl="0">
              <a:defRPr/>
            </a:pPr>
            <a:endParaRPr lang="en-US" sz="18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defTabSz="457200" rtl="0">
              <a:defRPr/>
            </a:pPr>
            <a:fld id="{7725E04F-1FA1-4773-89F4-93B861D5A5CD}" type="slidenum">
              <a:rPr lang="en-US" altLang="en-US" sz="1800" kern="12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 algn="l" defTabSz="457200" rtl="0">
                <a:defRPr/>
              </a:pPr>
              <a:t>‹#›</a:t>
            </a:fld>
            <a:endParaRPr lang="en-US" altLang="en-US" sz="1800" kern="120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30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629400"/>
            <a:ext cx="71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>
                    <a:lumMod val="65000"/>
                  </a:schemeClr>
                </a:solidFill>
                <a:cs typeface="+mn-cs"/>
              </a:defRPr>
            </a:lvl1pPr>
          </a:lstStyle>
          <a:p>
            <a:pPr defTabSz="457200" rtl="0">
              <a:defRPr/>
            </a:pPr>
            <a:fld id="{1036903D-935A-4FFC-BE5B-58AA506DDE90}" type="slidenum">
              <a:rPr lang="en-US" kern="1200" smtClean="0">
                <a:solidFill>
                  <a:srgbClr val="FFFFFF">
                    <a:lumMod val="65000"/>
                  </a:srgbClr>
                </a:solidFill>
                <a:latin typeface="Arial"/>
                <a:ea typeface="+mn-ea"/>
                <a:cs typeface="Arial"/>
              </a:rPr>
              <a:pPr defTabSz="457200" rtl="0">
                <a:defRPr/>
              </a:pPr>
              <a:t>‹#›</a:t>
            </a:fld>
            <a:endParaRPr lang="en-US" kern="1200" dirty="0">
              <a:solidFill>
                <a:srgbClr val="FFFFFF">
                  <a:lumMod val="65000"/>
                </a:srgbClr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4638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455" y="1740258"/>
            <a:ext cx="11029612" cy="43903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BBF74-BDE9-400C-93F0-2B4D8443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7360"/>
            <a:ext cx="11029616" cy="7607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04605-C963-4EE7-8351-06D0D6547140}"/>
              </a:ext>
            </a:extLst>
          </p:cNvPr>
          <p:cNvSpPr/>
          <p:nvPr userDrawn="1"/>
        </p:nvSpPr>
        <p:spPr>
          <a:xfrm>
            <a:off x="597456" y="480766"/>
            <a:ext cx="3626545" cy="584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BC87D-3392-4248-8DAD-ABE20A641489}"/>
              </a:ext>
            </a:extLst>
          </p:cNvPr>
          <p:cNvSpPr/>
          <p:nvPr userDrawn="1"/>
        </p:nvSpPr>
        <p:spPr>
          <a:xfrm>
            <a:off x="7968001" y="480766"/>
            <a:ext cx="3614400" cy="584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FACE77-F61F-47B3-8CBF-5151CD0EFEFF}"/>
              </a:ext>
            </a:extLst>
          </p:cNvPr>
          <p:cNvSpPr/>
          <p:nvPr userDrawn="1"/>
        </p:nvSpPr>
        <p:spPr>
          <a:xfrm>
            <a:off x="4288801" y="480766"/>
            <a:ext cx="3614400" cy="58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14255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455" y="152401"/>
            <a:ext cx="11104561" cy="523875"/>
          </a:xfrm>
        </p:spPr>
        <p:txBody>
          <a:bodyPr/>
          <a:lstStyle>
            <a:lvl1pPr>
              <a:defRPr sz="1800" spc="-28" baseline="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2453" y="1284491"/>
            <a:ext cx="11104563" cy="4899942"/>
          </a:xfrm>
        </p:spPr>
        <p:txBody>
          <a:bodyPr/>
          <a:lstStyle>
            <a:lvl1pPr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text styles – text should be no smaller than Segoe UI 20pt.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449" y="861131"/>
            <a:ext cx="11104563" cy="322263"/>
          </a:xfrm>
        </p:spPr>
        <p:txBody>
          <a:bodyPr>
            <a:noAutofit/>
          </a:bodyPr>
          <a:lstStyle>
            <a:lvl1pPr algn="ctr">
              <a:defRPr sz="900" b="0" i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0FEB6-77F7-4F34-B767-F444C3FA28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34764" y="6356358"/>
            <a:ext cx="5286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EA765C-CD49-4BDB-A592-436F34D482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5494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Title &amp;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1070187" y="89883"/>
            <a:ext cx="10038080" cy="60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61645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226484" y="1036638"/>
            <a:ext cx="11675533" cy="500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161645"/>
              </a:buClr>
              <a:buSzPts val="2400"/>
              <a:buFont typeface="Arial"/>
              <a:buChar char="–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61645"/>
              </a:buClr>
              <a:buSzPts val="2000"/>
              <a:buChar char="▪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61645"/>
              </a:buClr>
              <a:buSzPts val="1800"/>
              <a:buChar char="⮚"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61645"/>
              </a:buClr>
              <a:buSzPts val="1800"/>
              <a:buFont typeface="Arial Narrow"/>
              <a:buChar char="•"/>
              <a:defRPr sz="1800"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161645"/>
              </a:buClr>
              <a:buSzPts val="2000"/>
              <a:buFont typeface="Arial Narrow"/>
              <a:buNone/>
              <a:defRPr>
                <a:solidFill>
                  <a:srgbClr val="161645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33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0.png"/><Relationship Id="rId10" Type="http://schemas.openxmlformats.org/officeDocument/2006/relationships/theme" Target="../theme/theme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2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2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2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image" Target="../media/image26.png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image" Target="../media/image2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/>
        </p:nvSpPr>
        <p:spPr>
          <a:xfrm>
            <a:off x="11800418" y="6645570"/>
            <a:ext cx="45296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302684" y="1040401"/>
            <a:ext cx="11580283" cy="505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161645"/>
              </a:buClr>
              <a:buSzPts val="2400"/>
              <a:buFont typeface="Arial"/>
              <a:buChar char="—"/>
              <a:defRPr sz="24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rgbClr val="161645"/>
              </a:buClr>
              <a:buSzPts val="2000"/>
              <a:buFont typeface="Noto Sans Symbols"/>
              <a:buChar char="▪"/>
              <a:defRPr sz="20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161645"/>
              </a:buClr>
              <a:buSzPts val="1800"/>
              <a:buFont typeface="Noto Sans Symbols"/>
              <a:buChar char="⮚"/>
              <a:defRPr sz="18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225D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225D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24"/>
          <p:cNvSpPr/>
          <p:nvPr/>
        </p:nvSpPr>
        <p:spPr>
          <a:xfrm>
            <a:off x="-12569" y="767006"/>
            <a:ext cx="12204569" cy="109571"/>
          </a:xfrm>
          <a:prstGeom prst="rect">
            <a:avLst/>
          </a:prstGeom>
          <a:solidFill>
            <a:srgbClr val="16164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1058334" y="136154"/>
            <a:ext cx="10018609" cy="53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/>
          <p:nvPr/>
        </p:nvSpPr>
        <p:spPr>
          <a:xfrm>
            <a:off x="1210357" y="6540037"/>
            <a:ext cx="9330223" cy="45719"/>
          </a:xfrm>
          <a:prstGeom prst="rect">
            <a:avLst/>
          </a:prstGeom>
          <a:solidFill>
            <a:srgbClr val="16164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 descr="A logo with text and anchor&#10;&#10;Description automatically generated">
            <a:extLst>
              <a:ext uri="{FF2B5EF4-FFF2-40B4-BE49-F238E27FC236}">
                <a16:creationId xmlns:a16="http://schemas.microsoft.com/office/drawing/2014/main" id="{1D7F66C7-FEAD-B9E1-AB88-6C319DB7A2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765" y="19717"/>
            <a:ext cx="740664" cy="740664"/>
          </a:xfrm>
          <a:prstGeom prst="rect">
            <a:avLst/>
          </a:prstGeom>
        </p:spPr>
      </p:pic>
      <p:pic>
        <p:nvPicPr>
          <p:cNvPr id="2" name="Picture 1" descr="A logo with a graphic design&#10;&#10;Description automatically generated with medium confidence">
            <a:extLst>
              <a:ext uri="{FF2B5EF4-FFF2-40B4-BE49-F238E27FC236}">
                <a16:creationId xmlns:a16="http://schemas.microsoft.com/office/drawing/2014/main" id="{FF68F299-F44B-AAF9-4769-16F10A1DF8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71" y="0"/>
            <a:ext cx="740664" cy="7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67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86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B190F-57BF-422E-BAD0-3B5C09AC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7A00D-07F0-4A3A-9E35-FC1CF9FF5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0F1EA-3DD0-45A4-92E1-7D618F5A2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7909-960F-4B6C-8739-E638F30AC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3A3F6-E356-49DE-A932-56D75578D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Google Shape;16;p22">
            <a:extLst>
              <a:ext uri="{FF2B5EF4-FFF2-40B4-BE49-F238E27FC236}">
                <a16:creationId xmlns:a16="http://schemas.microsoft.com/office/drawing/2014/main" id="{91BFBD4D-1F6B-C37D-BF02-A8F1DAE6B348}"/>
              </a:ext>
            </a:extLst>
          </p:cNvPr>
          <p:cNvSpPr txBox="1">
            <a:spLocks/>
          </p:cNvSpPr>
          <p:nvPr userDrawn="1"/>
        </p:nvSpPr>
        <p:spPr>
          <a:xfrm>
            <a:off x="5136642" y="64994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0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B190F-57BF-422E-BAD0-3B5C09AC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7A00D-07F0-4A3A-9E35-FC1CF9FF5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0F1EA-3DD0-45A4-92E1-7D618F5A2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7909-960F-4B6C-8739-E638F30AC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3A3F6-E356-49DE-A932-56D75578D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Google Shape;16;p22">
            <a:extLst>
              <a:ext uri="{FF2B5EF4-FFF2-40B4-BE49-F238E27FC236}">
                <a16:creationId xmlns:a16="http://schemas.microsoft.com/office/drawing/2014/main" id="{B6B93B38-8B89-037E-4ADA-BC904CC01DBD}"/>
              </a:ext>
            </a:extLst>
          </p:cNvPr>
          <p:cNvSpPr txBox="1">
            <a:spLocks/>
          </p:cNvSpPr>
          <p:nvPr userDrawn="1"/>
        </p:nvSpPr>
        <p:spPr>
          <a:xfrm>
            <a:off x="5136642" y="6492082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1926356" y="2867815"/>
            <a:ext cx="8326717" cy="87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" name="Google Shape;12;p22"/>
          <p:cNvGrpSpPr/>
          <p:nvPr/>
        </p:nvGrpSpPr>
        <p:grpSpPr>
          <a:xfrm>
            <a:off x="-12569" y="1435484"/>
            <a:ext cx="12204569" cy="668315"/>
            <a:chOff x="0" y="3328533"/>
            <a:chExt cx="9153427" cy="668315"/>
          </a:xfrm>
        </p:grpSpPr>
        <p:sp>
          <p:nvSpPr>
            <p:cNvPr id="13" name="Google Shape;13;p22"/>
            <p:cNvSpPr/>
            <p:nvPr/>
          </p:nvSpPr>
          <p:spPr>
            <a:xfrm>
              <a:off x="9426" y="3328533"/>
              <a:ext cx="9144001" cy="369291"/>
            </a:xfrm>
            <a:prstGeom prst="rect">
              <a:avLst/>
            </a:prstGeom>
            <a:solidFill>
              <a:srgbClr val="B2B2B2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2"/>
            <p:cNvSpPr/>
            <p:nvPr/>
          </p:nvSpPr>
          <p:spPr>
            <a:xfrm>
              <a:off x="0" y="3887277"/>
              <a:ext cx="9153427" cy="109571"/>
            </a:xfrm>
            <a:prstGeom prst="rect">
              <a:avLst/>
            </a:prstGeom>
            <a:solidFill>
              <a:srgbClr val="161645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5136642" y="64994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053" name="Picture 8" descr="A blue circle with a gold and white logo&#10;&#10;Description automatically generated">
            <a:extLst>
              <a:ext uri="{FF2B5EF4-FFF2-40B4-BE49-F238E27FC236}">
                <a16:creationId xmlns:a16="http://schemas.microsoft.com/office/drawing/2014/main" id="{04AE48AE-7ADF-D4E1-FD0D-679E053065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5708" y="501518"/>
            <a:ext cx="739775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blue circle with gold text and an anchor&#10;&#10;Description automatically generated">
            <a:extLst>
              <a:ext uri="{FF2B5EF4-FFF2-40B4-BE49-F238E27FC236}">
                <a16:creationId xmlns:a16="http://schemas.microsoft.com/office/drawing/2014/main" id="{F279160F-E41C-F867-7EB9-9B1F297466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2848" y="492796"/>
            <a:ext cx="73183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A blue circle with a anchor and a letter v&#10;&#10;Description automatically generated">
            <a:extLst>
              <a:ext uri="{FF2B5EF4-FFF2-40B4-BE49-F238E27FC236}">
                <a16:creationId xmlns:a16="http://schemas.microsoft.com/office/drawing/2014/main" id="{2D2408B2-D411-DAC7-2E27-4C984FEA93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969493" y="548870"/>
            <a:ext cx="684104" cy="68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go&#10;&#10;Description automatically generated">
            <a:extLst>
              <a:ext uri="{FF2B5EF4-FFF2-40B4-BE49-F238E27FC236}">
                <a16:creationId xmlns:a16="http://schemas.microsoft.com/office/drawing/2014/main" id="{F0406228-ED54-E0E7-8002-9AE6AD4363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308" y="548870"/>
            <a:ext cx="729014" cy="7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A logo with a anchor&#10;&#10;Description automatically generated">
            <a:extLst>
              <a:ext uri="{FF2B5EF4-FFF2-40B4-BE49-F238E27FC236}">
                <a16:creationId xmlns:a16="http://schemas.microsoft.com/office/drawing/2014/main" id="{300E832E-2EA9-94CF-DEBC-9020AEAFD5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343" y="53237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C7C528-0298-80DC-6D21-70CB782C23BF}"/>
              </a:ext>
            </a:extLst>
          </p:cNvPr>
          <p:cNvGrpSpPr/>
          <p:nvPr userDrawn="1"/>
        </p:nvGrpSpPr>
        <p:grpSpPr>
          <a:xfrm>
            <a:off x="1812071" y="510478"/>
            <a:ext cx="2038350" cy="723900"/>
            <a:chOff x="0" y="0"/>
            <a:chExt cx="3758196" cy="1407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506B98-CB60-77B2-5CA3-74178BC66D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601"/>
              <a:ext cx="1373716" cy="13737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4374E1-11F1-9C43-458A-74C2207A50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4479" y="0"/>
              <a:ext cx="1373717" cy="1373717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5F63C7EB-51A8-6BAF-1751-B6FEF9FA3C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3594" y="33659"/>
              <a:ext cx="1373716" cy="1373716"/>
            </a:xfrm>
            <a:prstGeom prst="rect">
              <a:avLst/>
            </a:prstGeom>
          </p:spPr>
        </p:pic>
      </p:grpSp>
      <p:sp>
        <p:nvSpPr>
          <p:cNvPr id="21" name="Rectangle 11">
            <a:extLst>
              <a:ext uri="{FF2B5EF4-FFF2-40B4-BE49-F238E27FC236}">
                <a16:creationId xmlns:a16="http://schemas.microsoft.com/office/drawing/2014/main" id="{946A94CE-C5E7-D961-28B1-26C48EBABA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A653255A-B53A-1FC1-95B4-F8E9311984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3860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1A9C243E-649B-3AFA-E405-8D548974C3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720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A logo with text and anchor&#10;&#10;Description automatically generated">
            <a:extLst>
              <a:ext uri="{FF2B5EF4-FFF2-40B4-BE49-F238E27FC236}">
                <a16:creationId xmlns:a16="http://schemas.microsoft.com/office/drawing/2014/main" id="{A7396557-1539-C70C-5248-A720D6D02C1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235" y="113579"/>
            <a:ext cx="1935434" cy="1935434"/>
          </a:xfrm>
          <a:prstGeom prst="rect">
            <a:avLst/>
          </a:prstGeom>
        </p:spPr>
      </p:pic>
      <p:pic>
        <p:nvPicPr>
          <p:cNvPr id="2" name="Picture 1" descr="A logo with a graphic design&#10;&#10;Description automatically generated with medium confidence">
            <a:extLst>
              <a:ext uri="{FF2B5EF4-FFF2-40B4-BE49-F238E27FC236}">
                <a16:creationId xmlns:a16="http://schemas.microsoft.com/office/drawing/2014/main" id="{F8FA0716-5C76-6D5F-75D7-4574D4A1CD5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5" y="5830894"/>
            <a:ext cx="867923" cy="883264"/>
          </a:xfrm>
          <a:prstGeom prst="rect">
            <a:avLst/>
          </a:prstGeom>
        </p:spPr>
      </p:pic>
      <p:pic>
        <p:nvPicPr>
          <p:cNvPr id="8" name="Picture 7" descr="A logo with text and anchor&#10;&#10;Description automatically generated">
            <a:extLst>
              <a:ext uri="{FF2B5EF4-FFF2-40B4-BE49-F238E27FC236}">
                <a16:creationId xmlns:a16="http://schemas.microsoft.com/office/drawing/2014/main" id="{1A66486F-092B-9EAD-D3F7-2B382DA1730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540" y="5930517"/>
            <a:ext cx="883264" cy="8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00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1800418" y="6645570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4C2856-44B2-4332-9708-E4DCC40BFAB6}" type="slidenum">
              <a:rPr lang="en-US" sz="1000" b="0">
                <a:solidFill>
                  <a:schemeClr val="bg1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410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2684" y="1040401"/>
            <a:ext cx="11580283" cy="505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-12569" y="767006"/>
            <a:ext cx="12204569" cy="10957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58334" y="136154"/>
            <a:ext cx="10018609" cy="535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51BC287C-506A-CC49-A3E5-636CDB124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0357" y="6540037"/>
            <a:ext cx="9330223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82CAD5-6290-F542-91BC-E2D863598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AD841CFD-2F8C-C74B-8CA8-709FDE53E1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6C751A-2436-4849-B5D0-A012422EE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46" y="41683"/>
            <a:ext cx="731520" cy="731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A37A53-FA9A-4FED-B2C9-82DA359FCA2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613" y="35486"/>
            <a:ext cx="731397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142CAF-7015-6A4C-B201-4497962111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46" y="6126272"/>
            <a:ext cx="1283903" cy="541459"/>
          </a:xfrm>
          <a:prstGeom prst="rect">
            <a:avLst/>
          </a:prstGeom>
        </p:spPr>
      </p:pic>
      <p:pic>
        <p:nvPicPr>
          <p:cNvPr id="2" name="Picture 1" descr="A logo with text and anchor&#10;&#10;Description automatically generated">
            <a:extLst>
              <a:ext uri="{FF2B5EF4-FFF2-40B4-BE49-F238E27FC236}">
                <a16:creationId xmlns:a16="http://schemas.microsoft.com/office/drawing/2014/main" id="{ADF6F06F-C98F-AEE2-95AC-F85219D3BA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2776" y="5897789"/>
            <a:ext cx="857642" cy="8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0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transition/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0">
          <a:solidFill>
            <a:schemeClr val="accent6">
              <a:lumMod val="50000"/>
            </a:schemeClr>
          </a:solidFill>
          <a:effectLst/>
          <a:latin typeface="+mn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CC00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CC00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CC00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CC00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CC00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CC00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CC00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 i="1">
          <a:solidFill>
            <a:srgbClr val="FFCC00"/>
          </a:solidFill>
          <a:latin typeface="Arial Black" pitchFamily="34" charset="0"/>
        </a:defRPr>
      </a:lvl9pPr>
    </p:titleStyle>
    <p:bodyStyle>
      <a:lvl1pPr marL="173038" indent="-173038" algn="l" rtl="0" eaLnBrk="0" fontAlgn="base" hangingPunct="0">
        <a:lnSpc>
          <a:spcPct val="85000"/>
        </a:lnSpc>
        <a:spcBef>
          <a:spcPct val="50000"/>
        </a:spcBef>
        <a:spcAft>
          <a:spcPct val="15000"/>
        </a:spcAft>
        <a:buFont typeface="Arial" panose="020B0604020202020204" pitchFamily="34" charset="0"/>
        <a:buChar char="—"/>
        <a:defRPr sz="2400" b="1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512763" indent="-225425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chemeClr val="accent6">
              <a:lumMod val="50000"/>
            </a:schemeClr>
          </a:solidFill>
          <a:latin typeface="+mn-lt"/>
        </a:defRPr>
      </a:lvl2pPr>
      <a:lvl3pPr marL="801688" indent="-17462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800" b="1">
          <a:solidFill>
            <a:schemeClr val="accent6">
              <a:lumMod val="50000"/>
            </a:schemeClr>
          </a:solidFill>
          <a:latin typeface="+mn-lt"/>
        </a:defRPr>
      </a:lvl3pPr>
      <a:lvl4pPr marL="1143000" indent="-2270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 b="1">
          <a:solidFill>
            <a:srgbClr val="00225D"/>
          </a:solidFill>
          <a:latin typeface="+mn-lt"/>
        </a:defRPr>
      </a:lvl4pPr>
      <a:lvl5pPr marL="1490663" indent="-2333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 b="1">
          <a:solidFill>
            <a:srgbClr val="00225D"/>
          </a:solidFill>
          <a:latin typeface="+mn-lt"/>
        </a:defRPr>
      </a:lvl5pPr>
      <a:lvl6pPr marL="1947863" indent="-233363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b="1">
          <a:solidFill>
            <a:srgbClr val="00225D"/>
          </a:solidFill>
          <a:latin typeface="+mn-lt"/>
        </a:defRPr>
      </a:lvl6pPr>
      <a:lvl7pPr marL="2405063" indent="-233363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b="1">
          <a:solidFill>
            <a:srgbClr val="00225D"/>
          </a:solidFill>
          <a:latin typeface="+mn-lt"/>
        </a:defRPr>
      </a:lvl7pPr>
      <a:lvl8pPr marL="2862263" indent="-233363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b="1">
          <a:solidFill>
            <a:srgbClr val="00225D"/>
          </a:solidFill>
          <a:latin typeface="+mn-lt"/>
        </a:defRPr>
      </a:lvl8pPr>
      <a:lvl9pPr marL="3319463" indent="-233363" algn="l" rtl="0" fontAlgn="base">
        <a:lnSpc>
          <a:spcPct val="85000"/>
        </a:lnSpc>
        <a:spcBef>
          <a:spcPct val="20000"/>
        </a:spcBef>
        <a:spcAft>
          <a:spcPct val="0"/>
        </a:spcAft>
        <a:buChar char="•"/>
        <a:defRPr b="1">
          <a:solidFill>
            <a:srgbClr val="0022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/>
        </p:nvSpPr>
        <p:spPr>
          <a:xfrm>
            <a:off x="11800418" y="6645570"/>
            <a:ext cx="45296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302684" y="1040401"/>
            <a:ext cx="11580283" cy="505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161645"/>
              </a:buClr>
              <a:buSzPts val="2400"/>
              <a:buFont typeface="Arial"/>
              <a:buChar char="—"/>
              <a:defRPr sz="24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rgbClr val="161645"/>
              </a:buClr>
              <a:buSzPts val="2000"/>
              <a:buFont typeface="Noto Sans Symbols"/>
              <a:buChar char="▪"/>
              <a:defRPr sz="20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161645"/>
              </a:buClr>
              <a:buSzPts val="1800"/>
              <a:buFont typeface="Noto Sans Symbols"/>
              <a:buChar char="⮚"/>
              <a:defRPr sz="18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225D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225D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24"/>
          <p:cNvSpPr/>
          <p:nvPr/>
        </p:nvSpPr>
        <p:spPr>
          <a:xfrm>
            <a:off x="-12569" y="767006"/>
            <a:ext cx="12204569" cy="109571"/>
          </a:xfrm>
          <a:prstGeom prst="rect">
            <a:avLst/>
          </a:prstGeom>
          <a:solidFill>
            <a:srgbClr val="16164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1058334" y="136154"/>
            <a:ext cx="10018609" cy="53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/>
          <p:nvPr/>
        </p:nvSpPr>
        <p:spPr>
          <a:xfrm>
            <a:off x="1210357" y="6540037"/>
            <a:ext cx="9330223" cy="45719"/>
          </a:xfrm>
          <a:prstGeom prst="rect">
            <a:avLst/>
          </a:prstGeom>
          <a:solidFill>
            <a:srgbClr val="16164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 descr="A logo with text and anchor&#10;&#10;Description automatically generated">
            <a:extLst>
              <a:ext uri="{FF2B5EF4-FFF2-40B4-BE49-F238E27FC236}">
                <a16:creationId xmlns:a16="http://schemas.microsoft.com/office/drawing/2014/main" id="{1D7F66C7-FEAD-B9E1-AB88-6C319DB7A2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765" y="19717"/>
            <a:ext cx="740664" cy="740664"/>
          </a:xfrm>
          <a:prstGeom prst="rect">
            <a:avLst/>
          </a:prstGeom>
        </p:spPr>
      </p:pic>
      <p:pic>
        <p:nvPicPr>
          <p:cNvPr id="2" name="Picture 1" descr="A logo with a graphic design&#10;&#10;Description automatically generated with medium confidence">
            <a:extLst>
              <a:ext uri="{FF2B5EF4-FFF2-40B4-BE49-F238E27FC236}">
                <a16:creationId xmlns:a16="http://schemas.microsoft.com/office/drawing/2014/main" id="{FF68F299-F44B-AAF9-4769-16F10A1DF8D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71" y="0"/>
            <a:ext cx="740664" cy="7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5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/>
        </p:nvSpPr>
        <p:spPr>
          <a:xfrm>
            <a:off x="11800418" y="6645570"/>
            <a:ext cx="45296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302684" y="1040401"/>
            <a:ext cx="11580283" cy="505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161645"/>
              </a:buClr>
              <a:buSzPts val="2400"/>
              <a:buFont typeface="Arial"/>
              <a:buChar char="—"/>
              <a:defRPr sz="24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rgbClr val="161645"/>
              </a:buClr>
              <a:buSzPts val="2000"/>
              <a:buFont typeface="Noto Sans Symbols"/>
              <a:buChar char="▪"/>
              <a:defRPr sz="20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161645"/>
              </a:buClr>
              <a:buSzPts val="1800"/>
              <a:buFont typeface="Noto Sans Symbols"/>
              <a:buChar char="⮚"/>
              <a:defRPr sz="18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225D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225D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24"/>
          <p:cNvSpPr/>
          <p:nvPr/>
        </p:nvSpPr>
        <p:spPr>
          <a:xfrm>
            <a:off x="-12569" y="767006"/>
            <a:ext cx="12204569" cy="109571"/>
          </a:xfrm>
          <a:prstGeom prst="rect">
            <a:avLst/>
          </a:prstGeom>
          <a:solidFill>
            <a:srgbClr val="16164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1058334" y="136154"/>
            <a:ext cx="10018609" cy="53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 dirty="0"/>
          </a:p>
        </p:txBody>
      </p:sp>
      <p:sp>
        <p:nvSpPr>
          <p:cNvPr id="33" name="Google Shape;33;p24"/>
          <p:cNvSpPr/>
          <p:nvPr/>
        </p:nvSpPr>
        <p:spPr>
          <a:xfrm>
            <a:off x="1430889" y="6540037"/>
            <a:ext cx="9330223" cy="45719"/>
          </a:xfrm>
          <a:prstGeom prst="rect">
            <a:avLst/>
          </a:prstGeom>
          <a:solidFill>
            <a:srgbClr val="16164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53909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 descr="A logo with text and anchor&#10;&#10;Description automatically generated">
            <a:extLst>
              <a:ext uri="{FF2B5EF4-FFF2-40B4-BE49-F238E27FC236}">
                <a16:creationId xmlns:a16="http://schemas.microsoft.com/office/drawing/2014/main" id="{1D7F66C7-FEAD-B9E1-AB88-6C319DB7A2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628" y="16457"/>
            <a:ext cx="723898" cy="723898"/>
          </a:xfrm>
          <a:prstGeom prst="rect">
            <a:avLst/>
          </a:prstGeom>
        </p:spPr>
      </p:pic>
      <p:pic>
        <p:nvPicPr>
          <p:cNvPr id="2" name="Picture 1" descr="A logo with a graphic design&#10;&#10;Description automatically generated with medium confidence">
            <a:extLst>
              <a:ext uri="{FF2B5EF4-FFF2-40B4-BE49-F238E27FC236}">
                <a16:creationId xmlns:a16="http://schemas.microsoft.com/office/drawing/2014/main" id="{6A8A0C4D-2310-EDD8-DE57-89BA3E1F4D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74" y="0"/>
            <a:ext cx="775860" cy="7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922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/>
        </p:nvSpPr>
        <p:spPr>
          <a:xfrm>
            <a:off x="11800418" y="6645570"/>
            <a:ext cx="45296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302684" y="1040401"/>
            <a:ext cx="11580283" cy="505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161645"/>
              </a:buClr>
              <a:buSzPts val="2400"/>
              <a:buFont typeface="Arial"/>
              <a:buChar char="—"/>
              <a:defRPr sz="24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85000"/>
              </a:lnSpc>
              <a:spcBef>
                <a:spcPts val="700"/>
              </a:spcBef>
              <a:spcAft>
                <a:spcPts val="0"/>
              </a:spcAft>
              <a:buClr>
                <a:srgbClr val="161645"/>
              </a:buClr>
              <a:buSzPts val="2000"/>
              <a:buFont typeface="Noto Sans Symbols"/>
              <a:buChar char="▪"/>
              <a:defRPr sz="20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161645"/>
              </a:buClr>
              <a:buSzPts val="1800"/>
              <a:buFont typeface="Noto Sans Symbols"/>
              <a:buChar char="⮚"/>
              <a:defRPr sz="18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225D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225D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Clr>
                <a:srgbClr val="00225D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22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24"/>
          <p:cNvSpPr/>
          <p:nvPr/>
        </p:nvSpPr>
        <p:spPr>
          <a:xfrm>
            <a:off x="-12569" y="767006"/>
            <a:ext cx="12204569" cy="109571"/>
          </a:xfrm>
          <a:prstGeom prst="rect">
            <a:avLst/>
          </a:prstGeom>
          <a:solidFill>
            <a:srgbClr val="16164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1058334" y="136154"/>
            <a:ext cx="10018609" cy="53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1" u="none" strike="noStrike" cap="none">
                <a:solidFill>
                  <a:srgbClr val="FFCC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/>
          <p:nvPr/>
        </p:nvSpPr>
        <p:spPr>
          <a:xfrm>
            <a:off x="1210357" y="6540037"/>
            <a:ext cx="9330223" cy="45719"/>
          </a:xfrm>
          <a:prstGeom prst="rect">
            <a:avLst/>
          </a:prstGeom>
          <a:solidFill>
            <a:srgbClr val="161645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" name="Picture 2" descr="A logo with text and anchor&#10;&#10;Description automatically generated">
            <a:extLst>
              <a:ext uri="{FF2B5EF4-FFF2-40B4-BE49-F238E27FC236}">
                <a16:creationId xmlns:a16="http://schemas.microsoft.com/office/drawing/2014/main" id="{1D7F66C7-FEAD-B9E1-AB88-6C319DB7A2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765" y="19717"/>
            <a:ext cx="740664" cy="740664"/>
          </a:xfrm>
          <a:prstGeom prst="rect">
            <a:avLst/>
          </a:prstGeom>
        </p:spPr>
      </p:pic>
      <p:pic>
        <p:nvPicPr>
          <p:cNvPr id="2" name="Picture 1" descr="A logo with a graphic design&#10;&#10;Description automatically generated with medium confidence">
            <a:extLst>
              <a:ext uri="{FF2B5EF4-FFF2-40B4-BE49-F238E27FC236}">
                <a16:creationId xmlns:a16="http://schemas.microsoft.com/office/drawing/2014/main" id="{FF68F299-F44B-AAF9-4769-16F10A1DF8D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71" y="0"/>
            <a:ext cx="740664" cy="7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86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293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50EB13D-1A70-4350-B6FA-A2020E4A1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5" name="Picture 13" descr="headerGraphic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736601"/>
            <a:ext cx="12192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4" descr="headerGraphic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6783388"/>
            <a:ext cx="12192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TMG Logo 150w.jp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95769"/>
            <a:ext cx="1619249" cy="2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9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barto@tmgv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_cmpTeDcF4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s://tinyurl.com/3d4k8z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9.xml"/><Relationship Id="rId1" Type="http://schemas.openxmlformats.org/officeDocument/2006/relationships/video" Target="https://www.youtube.com/embed/iJEVgGX5910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3.xml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1.png"/><Relationship Id="rId18" Type="http://schemas.microsoft.com/office/2007/relationships/hdphoto" Target="../media/hdphoto6.wdp"/><Relationship Id="rId26" Type="http://schemas.openxmlformats.org/officeDocument/2006/relationships/image" Target="../media/image60.png"/><Relationship Id="rId3" Type="http://schemas.openxmlformats.org/officeDocument/2006/relationships/image" Target="../media/image31.png"/><Relationship Id="rId21" Type="http://schemas.openxmlformats.org/officeDocument/2006/relationships/image" Target="../media/image55.png"/><Relationship Id="rId7" Type="http://schemas.openxmlformats.org/officeDocument/2006/relationships/image" Target="../media/image48.png"/><Relationship Id="rId12" Type="http://schemas.microsoft.com/office/2007/relationships/hdphoto" Target="../media/hdphoto3.wdp"/><Relationship Id="rId17" Type="http://schemas.openxmlformats.org/officeDocument/2006/relationships/image" Target="../media/image53.png"/><Relationship Id="rId25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24" Type="http://schemas.openxmlformats.org/officeDocument/2006/relationships/image" Target="../media/image58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microsoft.com/office/2007/relationships/hdphoto" Target="../media/hdphoto2.wdp"/><Relationship Id="rId19" Type="http://schemas.openxmlformats.org/officeDocument/2006/relationships/image" Target="../media/image54.png"/><Relationship Id="rId31" Type="http://schemas.openxmlformats.org/officeDocument/2006/relationships/image" Target="../media/image65.png"/><Relationship Id="rId4" Type="http://schemas.openxmlformats.org/officeDocument/2006/relationships/image" Target="../media/image39.png"/><Relationship Id="rId9" Type="http://schemas.openxmlformats.org/officeDocument/2006/relationships/image" Target="../media/image49.png"/><Relationship Id="rId14" Type="http://schemas.microsoft.com/office/2007/relationships/hdphoto" Target="../media/hdphoto4.wdp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title"/>
          </p:nvPr>
        </p:nvSpPr>
        <p:spPr>
          <a:xfrm>
            <a:off x="818418" y="3790849"/>
            <a:ext cx="10265024" cy="1839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ct val="111111"/>
            </a:pPr>
            <a:r>
              <a:rPr lang="en-US" sz="4800" kern="0" dirty="0">
                <a:latin typeface="+mn-lt"/>
              </a:rPr>
              <a:t>US Navy</a:t>
            </a:r>
            <a:br>
              <a:rPr lang="en-US" sz="4800" kern="0" dirty="0">
                <a:latin typeface="+mn-lt"/>
              </a:rPr>
            </a:br>
            <a:r>
              <a:rPr lang="en-US" sz="4800" kern="0" dirty="0">
                <a:latin typeface="+mn-lt"/>
              </a:rPr>
              <a:t>Talent Pipeline Program</a:t>
            </a:r>
            <a:br>
              <a:rPr lang="en-US" sz="4800" kern="0" dirty="0">
                <a:latin typeface="+mn-lt"/>
              </a:rPr>
            </a:br>
            <a:r>
              <a:rPr lang="en-US" sz="2000" i="1" kern="0" dirty="0">
                <a:latin typeface="+mn-lt"/>
              </a:rPr>
              <a:t>“It’s NOT a moment, It’s a Movement”</a:t>
            </a:r>
            <a:br>
              <a:rPr lang="en-US" sz="3600" i="1" kern="0" dirty="0">
                <a:latin typeface="+mn-lt"/>
              </a:rPr>
            </a:br>
            <a:br>
              <a:rPr lang="en-US" sz="3600" i="1" kern="0" dirty="0">
                <a:latin typeface="+mn-lt"/>
              </a:rPr>
            </a:br>
            <a:r>
              <a:rPr lang="en-US" sz="4000" dirty="0">
                <a:latin typeface="+mn-lt"/>
              </a:rPr>
              <a:t>Executive Summary</a:t>
            </a:r>
            <a:br>
              <a:rPr lang="en-US" sz="4000" dirty="0">
                <a:latin typeface="+mn-lt"/>
              </a:rPr>
            </a:br>
            <a:r>
              <a:rPr lang="en-US" sz="3200" dirty="0">
                <a:latin typeface="+mn-lt"/>
              </a:rPr>
              <a:t>Non-Ferrous Founders’ Society</a:t>
            </a:r>
            <a:br>
              <a:rPr lang="en-US" sz="6000" dirty="0">
                <a:latin typeface="+mn-lt"/>
              </a:rPr>
            </a:br>
            <a:br>
              <a:rPr lang="en-US" sz="5400" dirty="0">
                <a:latin typeface="+mn-lt"/>
              </a:rPr>
            </a:br>
            <a:br>
              <a:rPr lang="en-US" sz="1600" dirty="0">
                <a:latin typeface="+mn-lt"/>
              </a:rPr>
            </a:br>
            <a:r>
              <a:rPr lang="en-US" sz="1200" dirty="0">
                <a:latin typeface="+mn-lt"/>
              </a:rPr>
              <a:t>https://dibtalentpipeline.com/</a:t>
            </a:r>
            <a:br>
              <a:rPr lang="en-US" sz="14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endParaRPr sz="1400" dirty="0">
              <a:latin typeface="+mn-lt"/>
            </a:endParaRPr>
          </a:p>
        </p:txBody>
      </p:sp>
      <p:sp>
        <p:nvSpPr>
          <p:cNvPr id="79" name="Google Shape;79;p1"/>
          <p:cNvSpPr txBox="1">
            <a:spLocks noGrp="1"/>
          </p:cNvSpPr>
          <p:nvPr>
            <p:ph type="body" idx="2"/>
          </p:nvPr>
        </p:nvSpPr>
        <p:spPr>
          <a:xfrm>
            <a:off x="9872037" y="4710756"/>
            <a:ext cx="2037388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dirty="0"/>
              <a:t>February 22, 2025</a:t>
            </a:r>
            <a:endParaRPr dirty="0"/>
          </a:p>
        </p:txBody>
      </p:sp>
      <p:sp>
        <p:nvSpPr>
          <p:cNvPr id="80" name="Google Shape;80;p1"/>
          <p:cNvSpPr txBox="1">
            <a:spLocks noGrp="1"/>
          </p:cNvSpPr>
          <p:nvPr>
            <p:ph type="body" idx="1"/>
          </p:nvPr>
        </p:nvSpPr>
        <p:spPr>
          <a:xfrm>
            <a:off x="386774" y="4330306"/>
            <a:ext cx="3431116" cy="3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/>
              <a:t>Joe Barto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/>
              <a:t>Program Leader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>
                <a:hlinkClick r:id="rId3"/>
              </a:rPr>
              <a:t>jbarto@tmgva.com</a:t>
            </a:r>
            <a:endParaRPr lang="en-US" sz="1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/>
              <a:t>757-218-8444</a:t>
            </a:r>
            <a:endParaRPr sz="1100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85584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Navy Provided Partner Support Services</a:t>
            </a:r>
            <a:endParaRPr dirty="0"/>
          </a:p>
        </p:txBody>
      </p:sp>
      <p:sp>
        <p:nvSpPr>
          <p:cNvPr id="410" name="Google Shape;410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0" indent="-22701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000" dirty="0">
                <a:solidFill>
                  <a:srgbClr val="3A4B68"/>
                </a:solidFill>
                <a:latin typeface="+mn-lt"/>
              </a:rPr>
              <a:t>New Partner (Employer, Training Provider, Facilitator) Identification, Recruiting, &amp; Assessment</a:t>
            </a:r>
            <a:endParaRPr sz="2000" dirty="0">
              <a:latin typeface="+mn-lt"/>
            </a:endParaRPr>
          </a:p>
          <a:p>
            <a:pPr marL="400050" lvl="0" indent="-227012">
              <a:spcBef>
                <a:spcPts val="1800"/>
              </a:spcBef>
              <a:buFont typeface="Noto Sans Symbols"/>
              <a:buChar char="⮚"/>
            </a:pPr>
            <a:r>
              <a:rPr lang="en-US" sz="2000" dirty="0">
                <a:solidFill>
                  <a:srgbClr val="3A4B68"/>
                </a:solidFill>
                <a:latin typeface="+mn-lt"/>
              </a:rPr>
              <a:t>Talent Acquisition &amp; Retention Best Practice Model Training Workshops </a:t>
            </a:r>
          </a:p>
          <a:p>
            <a:pPr marL="400050" lvl="0" indent="-227012">
              <a:spcBef>
                <a:spcPts val="1800"/>
              </a:spcBef>
              <a:buFont typeface="Noto Sans Symbols"/>
              <a:buChar char="⮚"/>
            </a:pPr>
            <a:r>
              <a:rPr lang="en-US" sz="2000" dirty="0">
                <a:solidFill>
                  <a:srgbClr val="3A4B68"/>
                </a:solidFill>
                <a:latin typeface="+mn-lt"/>
              </a:rPr>
              <a:t>Partner Talent Acquisition &amp; Retention Values Stream Mapping, Analysis, and Performance Improvement Plans</a:t>
            </a:r>
          </a:p>
          <a:p>
            <a:pPr marL="400050" indent="-227012">
              <a:spcBef>
                <a:spcPts val="1800"/>
              </a:spcBef>
              <a:buFont typeface="Noto Sans Symbols"/>
              <a:buChar char="⮚"/>
            </a:pPr>
            <a:r>
              <a:rPr lang="en-US" sz="2000" dirty="0">
                <a:solidFill>
                  <a:srgbClr val="3A4B68"/>
                </a:solidFill>
                <a:latin typeface="+mn-lt"/>
              </a:rPr>
              <a:t>Individual Employer &amp; Training Provider Talent Acquisition &amp; Retention System Tool Development, Coaching and Support </a:t>
            </a:r>
            <a:endParaRPr lang="en-US" sz="2000" dirty="0">
              <a:latin typeface="+mn-lt"/>
            </a:endParaRPr>
          </a:p>
          <a:p>
            <a:pPr marL="400050" lvl="0" indent="-227012">
              <a:spcBef>
                <a:spcPts val="1800"/>
              </a:spcBef>
              <a:buFont typeface="Noto Sans Symbols"/>
              <a:buChar char="⮚"/>
            </a:pPr>
            <a:r>
              <a:rPr lang="en-US" sz="2000" dirty="0">
                <a:solidFill>
                  <a:srgbClr val="3A4B68"/>
                </a:solidFill>
                <a:latin typeface="+mn-lt"/>
              </a:rPr>
              <a:t>Local Partner Network “Sharing and Learning” events</a:t>
            </a:r>
          </a:p>
          <a:p>
            <a:pPr marL="400050" lvl="0" indent="-227012">
              <a:spcBef>
                <a:spcPts val="1800"/>
              </a:spcBef>
              <a:buFont typeface="Noto Sans Symbols"/>
              <a:buChar char="⮚"/>
            </a:pPr>
            <a:r>
              <a:rPr lang="en-US" sz="2000" dirty="0">
                <a:solidFill>
                  <a:srgbClr val="3A4B68"/>
                </a:solidFill>
                <a:latin typeface="+mn-lt"/>
              </a:rPr>
              <a:t>Monthly All Hands Information and Best Practice Sharing</a:t>
            </a:r>
            <a:endParaRPr sz="2000" dirty="0">
              <a:latin typeface="+mn-lt"/>
            </a:endParaRPr>
          </a:p>
          <a:p>
            <a:pPr marL="400050" lvl="0" indent="-227012" algn="l" rtl="0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en-US" sz="2000" dirty="0">
                <a:solidFill>
                  <a:srgbClr val="3A4B68"/>
                </a:solidFill>
                <a:latin typeface="+mn-lt"/>
              </a:rPr>
              <a:t>Best Practice Model Development and integration into the TPP Employer Talent Acquisition and Retention Training &amp; Coaching process</a:t>
            </a:r>
            <a:endParaRPr sz="2000" dirty="0">
              <a:latin typeface="+mn-lt"/>
            </a:endParaRPr>
          </a:p>
          <a:p>
            <a:pPr marL="400050" lvl="0" indent="-227012" algn="l" rtl="0">
              <a:lnSpc>
                <a:spcPct val="85000"/>
              </a:lnSpc>
              <a:spcBef>
                <a:spcPts val="1800"/>
              </a:spcBef>
              <a:spcAft>
                <a:spcPts val="1800"/>
              </a:spcAft>
              <a:buSzPts val="2400"/>
              <a:buFont typeface="Noto Sans Symbols"/>
              <a:buChar char="⮚"/>
            </a:pPr>
            <a:r>
              <a:rPr lang="en-US" sz="2000" dirty="0">
                <a:solidFill>
                  <a:srgbClr val="3A4B68"/>
                </a:solidFill>
                <a:latin typeface="+mn-lt"/>
              </a:rPr>
              <a:t> Program Management, Data Analytics, Industry Engagement &amp; Strategic Planning</a:t>
            </a:r>
            <a:endParaRPr sz="2000" dirty="0">
              <a:latin typeface="+mn-lt"/>
            </a:endParaRPr>
          </a:p>
        </p:txBody>
      </p:sp>
      <p:sp>
        <p:nvSpPr>
          <p:cNvPr id="411" name="Google Shape;411;p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t>10</a:t>
            </a:fld>
            <a:endParaRPr kumimoji="0" sz="1050" b="1" i="0" u="none" strike="noStrike" kern="0" cap="none" spc="0" normalizeH="0" baseline="0" noProof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8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6624-7F14-9537-A6A0-1492A544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85" y="123479"/>
            <a:ext cx="10018609" cy="535061"/>
          </a:xfrm>
        </p:spPr>
        <p:txBody>
          <a:bodyPr>
            <a:noAutofit/>
          </a:bodyPr>
          <a:lstStyle/>
          <a:p>
            <a:r>
              <a:rPr lang="en-US" sz="2800" dirty="0"/>
              <a:t>2024-2025 Major Events</a:t>
            </a:r>
          </a:p>
        </p:txBody>
      </p:sp>
      <p:sp>
        <p:nvSpPr>
          <p:cNvPr id="14" name="Google Shape;523;p53">
            <a:extLst>
              <a:ext uri="{FF2B5EF4-FFF2-40B4-BE49-F238E27FC236}">
                <a16:creationId xmlns:a16="http://schemas.microsoft.com/office/drawing/2014/main" id="{7FD74F2A-F4CF-5478-1C1D-3DD2215AB6BE}"/>
              </a:ext>
            </a:extLst>
          </p:cNvPr>
          <p:cNvSpPr txBox="1"/>
          <p:nvPr/>
        </p:nvSpPr>
        <p:spPr>
          <a:xfrm>
            <a:off x="5014367" y="2036856"/>
            <a:ext cx="1627206" cy="438551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Hampton Roads Flag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2022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BC427-37D7-F799-0E39-BCAE00CF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33FC9-98A9-3F47-9B4B-73E486B8AF3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401D855D-6612-CCF7-4CD5-4E7D3401E6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672" y="988531"/>
            <a:ext cx="963165" cy="963165"/>
          </a:xfrm>
          <a:prstGeom prst="rect">
            <a:avLst/>
          </a:prstGeom>
        </p:spPr>
      </p:pic>
      <p:sp>
        <p:nvSpPr>
          <p:cNvPr id="16" name="Google Shape;523;p53">
            <a:extLst>
              <a:ext uri="{FF2B5EF4-FFF2-40B4-BE49-F238E27FC236}">
                <a16:creationId xmlns:a16="http://schemas.microsoft.com/office/drawing/2014/main" id="{46446639-FD3F-5304-F593-A0E50F1EDA88}"/>
              </a:ext>
            </a:extLst>
          </p:cNvPr>
          <p:cNvSpPr txBox="1"/>
          <p:nvPr/>
        </p:nvSpPr>
        <p:spPr>
          <a:xfrm>
            <a:off x="7425184" y="2023001"/>
            <a:ext cx="1215145" cy="438551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Boston Flag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2023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FB627DD6-13E2-AC64-F125-0CC4950D83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370" y="976138"/>
            <a:ext cx="963165" cy="963165"/>
          </a:xfrm>
          <a:prstGeom prst="rect">
            <a:avLst/>
          </a:prstGeom>
        </p:spPr>
      </p:pic>
      <p:sp>
        <p:nvSpPr>
          <p:cNvPr id="29" name="Google Shape;523;p53">
            <a:extLst>
              <a:ext uri="{FF2B5EF4-FFF2-40B4-BE49-F238E27FC236}">
                <a16:creationId xmlns:a16="http://schemas.microsoft.com/office/drawing/2014/main" id="{F3456F66-C2D9-EA7B-9EC1-CCC2544B48BD}"/>
              </a:ext>
            </a:extLst>
          </p:cNvPr>
          <p:cNvSpPr txBox="1"/>
          <p:nvPr/>
        </p:nvSpPr>
        <p:spPr>
          <a:xfrm>
            <a:off x="7114864" y="2548046"/>
            <a:ext cx="2007047" cy="869438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Ms. Meganne Atkins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KO: 26 SEPT 24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MY: 23 JAN 25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SD: 15 MAY 25</a:t>
            </a:r>
          </a:p>
        </p:txBody>
      </p:sp>
      <p:sp>
        <p:nvSpPr>
          <p:cNvPr id="30" name="Google Shape;523;p53">
            <a:extLst>
              <a:ext uri="{FF2B5EF4-FFF2-40B4-BE49-F238E27FC236}">
                <a16:creationId xmlns:a16="http://schemas.microsoft.com/office/drawing/2014/main" id="{F7647F80-5748-ED70-EBEE-6F9793AFC8C7}"/>
              </a:ext>
            </a:extLst>
          </p:cNvPr>
          <p:cNvSpPr txBox="1"/>
          <p:nvPr/>
        </p:nvSpPr>
        <p:spPr>
          <a:xfrm>
            <a:off x="4933884" y="2523651"/>
            <a:ext cx="2029788" cy="869438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Mr. Justin Meyer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KO: 12 SEP 24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MY: 14 JAN 25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SD: 10 JUN 25*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0F6CA4-C426-A5CB-35EF-EF986299EB96}"/>
              </a:ext>
            </a:extLst>
          </p:cNvPr>
          <p:cNvGrpSpPr/>
          <p:nvPr/>
        </p:nvGrpSpPr>
        <p:grpSpPr>
          <a:xfrm>
            <a:off x="2603410" y="2024320"/>
            <a:ext cx="2029788" cy="1358729"/>
            <a:chOff x="335468" y="2363064"/>
            <a:chExt cx="2029788" cy="1358729"/>
          </a:xfrm>
          <a:solidFill>
            <a:schemeClr val="tx2"/>
          </a:solidFill>
        </p:grpSpPr>
        <p:sp>
          <p:nvSpPr>
            <p:cNvPr id="11" name="Google Shape;523;p53">
              <a:extLst>
                <a:ext uri="{FF2B5EF4-FFF2-40B4-BE49-F238E27FC236}">
                  <a16:creationId xmlns:a16="http://schemas.microsoft.com/office/drawing/2014/main" id="{E8E990EE-26B1-DE7E-BBC6-29483FF8EF3C}"/>
                </a:ext>
              </a:extLst>
            </p:cNvPr>
            <p:cNvSpPr txBox="1"/>
            <p:nvPr/>
          </p:nvSpPr>
          <p:spPr>
            <a:xfrm>
              <a:off x="571699" y="2363064"/>
              <a:ext cx="1627206" cy="438551"/>
            </a:xfrm>
            <a:prstGeom prst="rect">
              <a:avLst/>
            </a:prstGeom>
            <a:solidFill>
              <a:srgbClr val="FFC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Pittsburgh Flag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2022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23;p53">
              <a:extLst>
                <a:ext uri="{FF2B5EF4-FFF2-40B4-BE49-F238E27FC236}">
                  <a16:creationId xmlns:a16="http://schemas.microsoft.com/office/drawing/2014/main" id="{268377AD-E962-106C-EF29-1A5E347CB8C7}"/>
                </a:ext>
              </a:extLst>
            </p:cNvPr>
            <p:cNvSpPr txBox="1"/>
            <p:nvPr/>
          </p:nvSpPr>
          <p:spPr>
            <a:xfrm>
              <a:off x="335468" y="2852355"/>
              <a:ext cx="2029788" cy="869438"/>
            </a:xfrm>
            <a:prstGeom prst="rect">
              <a:avLst/>
            </a:pr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rPr>
                <a:t>RDML Doug Adams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KO: 24 SEP 24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MY: 21 JAN 25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SD: 20 MAY 25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BDAC42F-A1DE-EAE6-B241-3B60AC9D4E40}"/>
              </a:ext>
            </a:extLst>
          </p:cNvPr>
          <p:cNvGrpSpPr/>
          <p:nvPr/>
        </p:nvGrpSpPr>
        <p:grpSpPr>
          <a:xfrm>
            <a:off x="514178" y="2046904"/>
            <a:ext cx="2029788" cy="1351533"/>
            <a:chOff x="2614212" y="2405574"/>
            <a:chExt cx="2029788" cy="1351533"/>
          </a:xfrm>
        </p:grpSpPr>
        <p:sp>
          <p:nvSpPr>
            <p:cNvPr id="9" name="Google Shape;523;p53">
              <a:extLst>
                <a:ext uri="{FF2B5EF4-FFF2-40B4-BE49-F238E27FC236}">
                  <a16:creationId xmlns:a16="http://schemas.microsoft.com/office/drawing/2014/main" id="{5072F30E-7828-02C5-E3CC-13DD16575EF5}"/>
                </a:ext>
              </a:extLst>
            </p:cNvPr>
            <p:cNvSpPr txBox="1"/>
            <p:nvPr/>
          </p:nvSpPr>
          <p:spPr>
            <a:xfrm>
              <a:off x="2709857" y="2405574"/>
              <a:ext cx="1719609" cy="438551"/>
            </a:xfrm>
            <a:prstGeom prst="rect">
              <a:avLst/>
            </a:prstGeom>
            <a:solidFill>
              <a:srgbClr val="FFC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Philadelphia Flag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2021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23;p53">
              <a:extLst>
                <a:ext uri="{FF2B5EF4-FFF2-40B4-BE49-F238E27FC236}">
                  <a16:creationId xmlns:a16="http://schemas.microsoft.com/office/drawing/2014/main" id="{55DCAF89-9B9E-106D-3F51-0FD56B149071}"/>
                </a:ext>
              </a:extLst>
            </p:cNvPr>
            <p:cNvSpPr txBox="1"/>
            <p:nvPr/>
          </p:nvSpPr>
          <p:spPr>
            <a:xfrm>
              <a:off x="2614212" y="2887669"/>
              <a:ext cx="2029788" cy="869438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Mr. Matt Sermon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KO: 10 SEP 24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MY: 16 JAN 25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SD: 22 MAY 25</a:t>
              </a:r>
            </a:p>
          </p:txBody>
        </p:sp>
      </p:grpSp>
      <p:sp>
        <p:nvSpPr>
          <p:cNvPr id="21" name="Google Shape;523;p53">
            <a:extLst>
              <a:ext uri="{FF2B5EF4-FFF2-40B4-BE49-F238E27FC236}">
                <a16:creationId xmlns:a16="http://schemas.microsoft.com/office/drawing/2014/main" id="{3CC88BEA-27E1-EC0E-A945-9414FFD45AAE}"/>
              </a:ext>
            </a:extLst>
          </p:cNvPr>
          <p:cNvSpPr txBox="1"/>
          <p:nvPr/>
        </p:nvSpPr>
        <p:spPr>
          <a:xfrm>
            <a:off x="9240799" y="2551912"/>
            <a:ext cx="2272328" cy="869438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Ms. Stefanie Link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KO: 2 OCT 24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MY: 28 JAN 25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SD: 6 MAY 25</a:t>
            </a:r>
          </a:p>
        </p:txBody>
      </p:sp>
      <p:sp>
        <p:nvSpPr>
          <p:cNvPr id="26" name="Google Shape;523;p53">
            <a:extLst>
              <a:ext uri="{FF2B5EF4-FFF2-40B4-BE49-F238E27FC236}">
                <a16:creationId xmlns:a16="http://schemas.microsoft.com/office/drawing/2014/main" id="{957DC3F5-69E1-3C02-54C5-B6F5300AAF88}"/>
              </a:ext>
            </a:extLst>
          </p:cNvPr>
          <p:cNvSpPr txBox="1"/>
          <p:nvPr/>
        </p:nvSpPr>
        <p:spPr>
          <a:xfrm>
            <a:off x="9383123" y="2046904"/>
            <a:ext cx="1627206" cy="438551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Long Island Flag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2023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33" name="Picture 32" descr="A picture containing symbol, emblem, font, text&#10;&#10;Description automatically generated">
            <a:extLst>
              <a:ext uri="{FF2B5EF4-FFF2-40B4-BE49-F238E27FC236}">
                <a16:creationId xmlns:a16="http://schemas.microsoft.com/office/drawing/2014/main" id="{7E13D3A1-C4EC-CD9F-2CA7-859641C8A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663" y="957535"/>
            <a:ext cx="963165" cy="9631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31933B-9FA4-359D-6F07-1D1B86221AE9}"/>
              </a:ext>
            </a:extLst>
          </p:cNvPr>
          <p:cNvSpPr txBox="1"/>
          <p:nvPr/>
        </p:nvSpPr>
        <p:spPr>
          <a:xfrm>
            <a:off x="5452655" y="3962119"/>
            <a:ext cx="62953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DSRT: Demand Signal Round Table (Year 1 Only)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KO:  Team Kick Off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MY:   Mid-Year Networking and Team Update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SD:  Signing 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TPP 2025-2026 Kick Off Symposium and Network Coach Training: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31 MAR – 3 APR 2025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National Signing Day: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27 JUN 2025 Washington, DC</a:t>
            </a:r>
          </a:p>
        </p:txBody>
      </p:sp>
      <p:pic>
        <p:nvPicPr>
          <p:cNvPr id="7" name="Picture 8" descr="A blue circle with a gold and white logo&#10;&#10;Description automatically generated">
            <a:extLst>
              <a:ext uri="{FF2B5EF4-FFF2-40B4-BE49-F238E27FC236}">
                <a16:creationId xmlns:a16="http://schemas.microsoft.com/office/drawing/2014/main" id="{80C7AF28-BCDF-6D11-DABA-06A50A1D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907" y="3437553"/>
            <a:ext cx="968720" cy="9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 blue circle with gold text and an anchor&#10;&#10;Description automatically generated">
            <a:extLst>
              <a:ext uri="{FF2B5EF4-FFF2-40B4-BE49-F238E27FC236}">
                <a16:creationId xmlns:a16="http://schemas.microsoft.com/office/drawing/2014/main" id="{A4F15F45-0895-74EC-2E4C-2B01C6F6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334" y="3429000"/>
            <a:ext cx="968720" cy="9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17F89B-B664-6CF0-1FFA-FF0195FC76E7}"/>
              </a:ext>
            </a:extLst>
          </p:cNvPr>
          <p:cNvGrpSpPr/>
          <p:nvPr/>
        </p:nvGrpSpPr>
        <p:grpSpPr>
          <a:xfrm>
            <a:off x="1345947" y="972381"/>
            <a:ext cx="2514925" cy="979315"/>
            <a:chOff x="0" y="0"/>
            <a:chExt cx="3758196" cy="14073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45A92D-4FEA-BA53-479C-BA008DADA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1601"/>
              <a:ext cx="1373716" cy="13737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F58D80-4588-DF9C-FB83-2FA0FA3092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4479" y="0"/>
              <a:ext cx="1373717" cy="1373717"/>
            </a:xfrm>
            <a:prstGeom prst="rect">
              <a:avLst/>
            </a:prstGeom>
          </p:spPr>
        </p:pic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34FF5839-4F22-1865-EE51-9D1F4E084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3594" y="33659"/>
              <a:ext cx="1373716" cy="137371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F61CD8-1307-1555-0EE5-F535CA2E231D}"/>
              </a:ext>
            </a:extLst>
          </p:cNvPr>
          <p:cNvGrpSpPr/>
          <p:nvPr/>
        </p:nvGrpSpPr>
        <p:grpSpPr>
          <a:xfrm>
            <a:off x="297562" y="4454531"/>
            <a:ext cx="2029788" cy="1557086"/>
            <a:chOff x="2524727" y="2405574"/>
            <a:chExt cx="2029788" cy="1557086"/>
          </a:xfrm>
        </p:grpSpPr>
        <p:sp>
          <p:nvSpPr>
            <p:cNvPr id="18" name="Google Shape;523;p53">
              <a:extLst>
                <a:ext uri="{FF2B5EF4-FFF2-40B4-BE49-F238E27FC236}">
                  <a16:creationId xmlns:a16="http://schemas.microsoft.com/office/drawing/2014/main" id="{80DB68DF-ED85-AB84-3D73-F45D1DF270C1}"/>
                </a:ext>
              </a:extLst>
            </p:cNvPr>
            <p:cNvSpPr txBox="1"/>
            <p:nvPr/>
          </p:nvSpPr>
          <p:spPr>
            <a:xfrm>
              <a:off x="2709857" y="2405574"/>
              <a:ext cx="1719609" cy="438551"/>
            </a:xfrm>
            <a:prstGeom prst="rect">
              <a:avLst/>
            </a:prstGeom>
            <a:solidFill>
              <a:srgbClr val="FFC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Southern California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2024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23;p53">
              <a:extLst>
                <a:ext uri="{FF2B5EF4-FFF2-40B4-BE49-F238E27FC236}">
                  <a16:creationId xmlns:a16="http://schemas.microsoft.com/office/drawing/2014/main" id="{15AC6445-E13B-6E28-5862-1196CC742BC8}"/>
                </a:ext>
              </a:extLst>
            </p:cNvPr>
            <p:cNvSpPr txBox="1"/>
            <p:nvPr/>
          </p:nvSpPr>
          <p:spPr>
            <a:xfrm>
              <a:off x="2524727" y="2939333"/>
              <a:ext cx="2029788" cy="1023327"/>
            </a:xfrm>
            <a:prstGeom prst="rect">
              <a:avLst/>
            </a:prstGeom>
            <a:solidFill>
              <a:schemeClr val="tx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RDML Todd Weeks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DSRT: 26 APR 24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KO: 8 OCT 24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MY: 30 JAN 25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SD: 5 JUNE 25</a:t>
              </a:r>
            </a:p>
          </p:txBody>
        </p:sp>
      </p:grpSp>
      <p:sp>
        <p:nvSpPr>
          <p:cNvPr id="22" name="Google Shape;523;p53">
            <a:extLst>
              <a:ext uri="{FF2B5EF4-FFF2-40B4-BE49-F238E27FC236}">
                <a16:creationId xmlns:a16="http://schemas.microsoft.com/office/drawing/2014/main" id="{A216B7A3-87DA-13CA-F1AF-4BB0CF34159B}"/>
              </a:ext>
            </a:extLst>
          </p:cNvPr>
          <p:cNvSpPr txBox="1"/>
          <p:nvPr/>
        </p:nvSpPr>
        <p:spPr>
          <a:xfrm>
            <a:off x="2902669" y="4484849"/>
            <a:ext cx="1866462" cy="438551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Enterprise +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2024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523;p53">
            <a:extLst>
              <a:ext uri="{FF2B5EF4-FFF2-40B4-BE49-F238E27FC236}">
                <a16:creationId xmlns:a16="http://schemas.microsoft.com/office/drawing/2014/main" id="{DCBE1408-56CA-4BDD-572C-A2300408560C}"/>
              </a:ext>
            </a:extLst>
          </p:cNvPr>
          <p:cNvSpPr txBox="1"/>
          <p:nvPr/>
        </p:nvSpPr>
        <p:spPr>
          <a:xfrm>
            <a:off x="2798856" y="4982184"/>
            <a:ext cx="2203130" cy="1084882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RADM Casey Moton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Mr.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Michael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McClatchey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KO: 14 NOV 24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kern="0" dirty="0">
                <a:solidFill>
                  <a:srgbClr val="FFFFFF"/>
                </a:solidFill>
                <a:latin typeface="Calibri" panose="020F0502020204030204"/>
                <a:cs typeface="Arial"/>
                <a:sym typeface="Arial"/>
              </a:rPr>
              <a:t>MY: 6 MAR 25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SD: 27 JUN 25</a:t>
            </a:r>
          </a:p>
        </p:txBody>
      </p:sp>
    </p:spTree>
    <p:extLst>
      <p:ext uri="{BB962C8B-B14F-4D97-AF65-F5344CB8AC3E}">
        <p14:creationId xmlns:p14="http://schemas.microsoft.com/office/powerpoint/2010/main" val="4196123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4152-7CC5-D577-E2F5-83F4689B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5" name="Google Shape;495;p52"/>
          <p:cNvSpPr txBox="1">
            <a:spLocks noGrp="1"/>
          </p:cNvSpPr>
          <p:nvPr>
            <p:ph type="body" idx="1"/>
          </p:nvPr>
        </p:nvSpPr>
        <p:spPr>
          <a:xfrm>
            <a:off x="581238" y="1421823"/>
            <a:ext cx="10972800" cy="567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4800" u="sng" dirty="0">
                <a:solidFill>
                  <a:srgbClr val="3A4A6A"/>
                </a:solidFill>
              </a:rPr>
              <a:t>Core Outcome Metric</a:t>
            </a:r>
            <a:endParaRPr sz="2000" dirty="0"/>
          </a:p>
          <a:p>
            <a:pPr marL="0" lvl="0" indent="0" algn="ct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3200" dirty="0">
                <a:solidFill>
                  <a:srgbClr val="3A4A6A"/>
                </a:solidFill>
              </a:rPr>
              <a:t># of EMPLOYERS with a </a:t>
            </a:r>
            <a:r>
              <a:rPr lang="en-US" sz="3200" u="sng" dirty="0">
                <a:solidFill>
                  <a:srgbClr val="3A4A6A"/>
                </a:solidFill>
              </a:rPr>
              <a:t>reliable year over year Talent Acquisition and Retention Pipelines </a:t>
            </a:r>
            <a:r>
              <a:rPr lang="en-US" sz="3200" dirty="0">
                <a:solidFill>
                  <a:srgbClr val="3A4A6A"/>
                </a:solidFill>
              </a:rPr>
              <a:t>to run a better business and increase defense industrial capacity.</a:t>
            </a:r>
          </a:p>
          <a:p>
            <a:pPr marL="0" lvl="0" indent="0" algn="ct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n-US" sz="3200" dirty="0">
              <a:solidFill>
                <a:srgbClr val="3A4A6A"/>
              </a:solidFill>
            </a:endParaRPr>
          </a:p>
          <a:p>
            <a:pPr marL="0" lvl="0" indent="0" algn="ct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n-US" sz="2000" dirty="0">
              <a:solidFill>
                <a:srgbClr val="3A4A6A"/>
              </a:solidFill>
            </a:endParaRPr>
          </a:p>
        </p:txBody>
      </p:sp>
      <p:sp>
        <p:nvSpPr>
          <p:cNvPr id="496" name="Google Shape;496;p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t>12</a:t>
            </a:fld>
            <a:endParaRPr kumimoji="0" sz="1050" b="1" i="0" u="none" strike="noStrike" kern="0" cap="none" spc="0" normalizeH="0" baseline="0" noProof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09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CA34-AFB1-3CAC-D43F-9715A2B4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F3F37-E3D4-4602-8CB1-2F6992D064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50"/>
              <a:buFont typeface="Arial"/>
              <a:buNone/>
              <a:tabLst/>
              <a:defRPr/>
            </a:pPr>
            <a:fld id="{AD841CFD-2F8C-C74B-8CA8-709FDE53E11E}" type="slidenum"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2D2D8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50"/>
                <a:buFont typeface="Arial"/>
                <a:buNone/>
                <a:tabLst/>
                <a:defRPr/>
              </a:pPr>
              <a:t>13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2D2D8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B2E38F-3E77-445B-BCA0-25CDE60502E6}"/>
              </a:ext>
            </a:extLst>
          </p:cNvPr>
          <p:cNvSpPr txBox="1">
            <a:spLocks/>
          </p:cNvSpPr>
          <p:nvPr/>
        </p:nvSpPr>
        <p:spPr>
          <a:xfrm>
            <a:off x="28508" y="1384326"/>
            <a:ext cx="12163492" cy="4497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i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FFCC00"/>
                </a:solidFill>
                <a:latin typeface="Arial Black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FFCC00"/>
                </a:solidFill>
                <a:latin typeface="Arial Black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FFCC00"/>
                </a:solidFill>
                <a:latin typeface="Arial Black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FFCC00"/>
                </a:solidFill>
                <a:latin typeface="Arial Black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FFCC00"/>
                </a:solidFill>
                <a:latin typeface="Arial Black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FFCC00"/>
                </a:solidFill>
                <a:latin typeface="Arial Black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FFCC00"/>
                </a:solidFill>
                <a:latin typeface="Arial Black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FFCC00"/>
                </a:solidFill>
                <a:latin typeface="Arial Black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We help Leaders who WANT to Lead; 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Lead a High-Performance Team…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We Give You the 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Courage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 to Lead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We are a Program of YES!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If you want help and are willing to do something different in your Talent Acquisition and Retention System to improve your production capacity for the Navy!</a:t>
            </a:r>
          </a:p>
        </p:txBody>
      </p:sp>
    </p:spTree>
    <p:extLst>
      <p:ext uri="{BB962C8B-B14F-4D97-AF65-F5344CB8AC3E}">
        <p14:creationId xmlns:p14="http://schemas.microsoft.com/office/powerpoint/2010/main" val="315425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86F97-9393-CEB9-B4FF-51834649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NFFS Talent Pipeline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DBE58-C2DB-8E6F-2714-630195161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50769"/>
            <a:ext cx="5026240" cy="5673437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Empowering Foundries to Develop a Skilled Workforce through Proven Talent Acquisition &amp; Retention Strategies.</a:t>
            </a:r>
          </a:p>
          <a:p>
            <a:pPr marL="7620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Building Talent Pipelines </a:t>
            </a:r>
          </a:p>
          <a:p>
            <a:pPr>
              <a:buFontTx/>
              <a:buChar char="-"/>
            </a:pPr>
            <a:r>
              <a:rPr lang="en-US" dirty="0"/>
              <a:t>Improving Employee Retention</a:t>
            </a:r>
          </a:p>
          <a:p>
            <a:pPr>
              <a:buFontTx/>
              <a:buChar char="-"/>
            </a:pPr>
            <a:r>
              <a:rPr lang="en-US" dirty="0"/>
              <a:t>Delivering Workforce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E0EC-248B-0006-69EC-52A0EF5EA7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Background pattern&#10;&#10;AI-generated content may be incorrect.">
            <a:extLst>
              <a:ext uri="{FF2B5EF4-FFF2-40B4-BE49-F238E27FC236}">
                <a16:creationId xmlns:a16="http://schemas.microsoft.com/office/drawing/2014/main" id="{3547647A-D3A9-0418-C9E9-E5CDAC506C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495" y="982957"/>
            <a:ext cx="4106244" cy="5279457"/>
          </a:xfrm>
          <a:prstGeom prst="rect">
            <a:avLst/>
          </a:prstGeom>
        </p:spPr>
      </p:pic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98A7FC2E-9648-5AFC-0675-A40A289C9B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282" y="1171801"/>
            <a:ext cx="3266661" cy="49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536D-8E55-A67C-3510-C5777BC2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NFFS Join the TPP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615E7-3DEF-4059-8AC6-0CCBC7EBB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950769"/>
            <a:ext cx="6994359" cy="5673437"/>
          </a:xfrm>
        </p:spPr>
        <p:txBody>
          <a:bodyPr/>
          <a:lstStyle/>
          <a:p>
            <a:r>
              <a:rPr lang="en-US" sz="2000" dirty="0"/>
              <a:t>Our members are a significant contributor to SIB/DIB supply chains.</a:t>
            </a:r>
          </a:p>
          <a:p>
            <a:endParaRPr lang="en-US" sz="1200" dirty="0"/>
          </a:p>
          <a:p>
            <a:r>
              <a:rPr lang="en-US" sz="2000" dirty="0"/>
              <a:t>Our members continue to have significant labor challenges affecting ability to meet Navy &amp; DIB demand.</a:t>
            </a:r>
          </a:p>
          <a:p>
            <a:endParaRPr lang="en-US" sz="1200" dirty="0"/>
          </a:p>
          <a:p>
            <a:r>
              <a:rPr lang="en-US" sz="2000" dirty="0"/>
              <a:t>Learn more about the TPP model to help educate our members on how to professionalize their TA&amp;R strategies.</a:t>
            </a:r>
          </a:p>
          <a:p>
            <a:endParaRPr lang="en-US" sz="1200" dirty="0"/>
          </a:p>
          <a:p>
            <a:r>
              <a:rPr lang="en-US" sz="2000" dirty="0"/>
              <a:t>Identify best practices for foundries to help improve the process for other industry members. </a:t>
            </a:r>
          </a:p>
          <a:p>
            <a:endParaRPr lang="en-US" sz="1200" dirty="0"/>
          </a:p>
          <a:p>
            <a:r>
              <a:rPr lang="en-US" sz="2000" dirty="0"/>
              <a:t>Identify best practices to assist other trade associations with deployment of TPP into their own industries.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E88D8-C8F6-5ADF-75FC-C3EF750833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picture containing text, book&#10;&#10;AI-generated content may be incorrect.">
            <a:extLst>
              <a:ext uri="{FF2B5EF4-FFF2-40B4-BE49-F238E27FC236}">
                <a16:creationId xmlns:a16="http://schemas.microsoft.com/office/drawing/2014/main" id="{D726410B-BB83-EE10-C158-E341396F5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885" y="1613116"/>
            <a:ext cx="3631767" cy="3631767"/>
          </a:xfrm>
          <a:prstGeom prst="rect">
            <a:avLst/>
          </a:prstGeom>
        </p:spPr>
      </p:pic>
      <p:pic>
        <p:nvPicPr>
          <p:cNvPr id="7" name="Picture 6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529304DC-8021-E9DD-EF2F-77E8C2D8E6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875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BEF7-A966-06A7-71E9-739AED80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Currently in the NFFS 2024-26 Cohort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38938-4E16-791C-F55A-B79E8FA9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50769"/>
            <a:ext cx="7071360" cy="5673437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/>
              <a:t>A&amp;B Foundry LLC (Dallas, TX)</a:t>
            </a:r>
          </a:p>
          <a:p>
            <a:pPr marL="76200" indent="0">
              <a:buNone/>
            </a:pPr>
            <a:r>
              <a:rPr lang="en-US" sz="2000" dirty="0"/>
              <a:t>Calumet Brass Foundry (Dolton, IL)</a:t>
            </a:r>
          </a:p>
          <a:p>
            <a:pPr marL="76200" indent="0">
              <a:buNone/>
            </a:pPr>
            <a:r>
              <a:rPr lang="en-US" sz="2000" dirty="0"/>
              <a:t>Danko Arlington (Baltimore, MD)</a:t>
            </a:r>
          </a:p>
          <a:p>
            <a:pPr marL="76200" indent="0">
              <a:buNone/>
            </a:pPr>
            <a:r>
              <a:rPr lang="en-US" sz="2000" dirty="0"/>
              <a:t>Harmony Castings (Harmony, PA)</a:t>
            </a:r>
          </a:p>
          <a:p>
            <a:pPr marL="76200" indent="0">
              <a:buNone/>
            </a:pPr>
            <a:r>
              <a:rPr lang="en-US" sz="2000" dirty="0"/>
              <a:t>Jef Scot Metal Industries (Centerville, IA)*</a:t>
            </a:r>
          </a:p>
          <a:p>
            <a:pPr marL="76200" indent="0">
              <a:buNone/>
            </a:pPr>
            <a:r>
              <a:rPr lang="en-US" sz="2000" dirty="0"/>
              <a:t>Olson Aluminum Castings, Ltd (Rockford, IL)</a:t>
            </a:r>
          </a:p>
          <a:p>
            <a:pPr marL="76200" indent="0">
              <a:buNone/>
            </a:pPr>
            <a:r>
              <a:rPr lang="en-US" sz="2000" dirty="0"/>
              <a:t>Southern Aluminum Foundry (Clinton, SC)*</a:t>
            </a:r>
          </a:p>
          <a:p>
            <a:pPr marL="76200" indent="0">
              <a:buNone/>
            </a:pPr>
            <a:r>
              <a:rPr lang="en-US" sz="2000" dirty="0"/>
              <a:t>TPI Arcade (Arcade, NY)</a:t>
            </a:r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r>
              <a:rPr lang="en-US" sz="2000" dirty="0"/>
              <a:t>NFFS Flag Lead: </a:t>
            </a:r>
            <a:r>
              <a:rPr lang="en-US" sz="2000" b="0" dirty="0"/>
              <a:t>Jerrod Weaver</a:t>
            </a:r>
          </a:p>
          <a:p>
            <a:pPr marL="76200" indent="0">
              <a:buNone/>
            </a:pPr>
            <a:r>
              <a:rPr lang="en-US" sz="2000" dirty="0"/>
              <a:t>NFFS Network Coach: </a:t>
            </a:r>
            <a:r>
              <a:rPr lang="en-US" sz="2000" b="0" dirty="0"/>
              <a:t>Bill Padnos</a:t>
            </a:r>
          </a:p>
          <a:p>
            <a:pPr marL="76200" indent="0">
              <a:buNone/>
            </a:pPr>
            <a:r>
              <a:rPr lang="en-US" sz="2000" dirty="0"/>
              <a:t>TPP Support: </a:t>
            </a:r>
            <a:r>
              <a:rPr lang="en-US" sz="2000" b="0" dirty="0"/>
              <a:t>Joe Barto &amp; Abe Bigelow  </a:t>
            </a:r>
          </a:p>
          <a:p>
            <a:pPr marL="76200" indent="0">
              <a:buNone/>
            </a:pPr>
            <a:endParaRPr lang="en-US" sz="1000" dirty="0"/>
          </a:p>
          <a:p>
            <a:pPr marL="76200" indent="0">
              <a:buNone/>
            </a:pPr>
            <a:r>
              <a:rPr lang="en-US" sz="1200" dirty="0"/>
              <a:t>* Deferred their involvement until the next cohort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9CD38-AD5F-7159-0B89-255C0C1C53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87F1DC25-12F5-1C76-F9BD-ACD4B83ABE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246" y="1255820"/>
            <a:ext cx="5009032" cy="4203835"/>
          </a:xfrm>
          <a:prstGeom prst="roundRect">
            <a:avLst>
              <a:gd name="adj" fmla="val 438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Picture 5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71B77DF3-A0F3-5629-A4ED-3C9B0153BA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875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5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1962-7647-375B-0CD8-2F336226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TPP = Sharing Best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87B53-C0BD-C289-D4BD-F087C545C9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5" name="Online Media 4" title="Worst First Day Ever">
            <a:hlinkClick r:id="" action="ppaction://media"/>
            <a:extLst>
              <a:ext uri="{FF2B5EF4-FFF2-40B4-BE49-F238E27FC236}">
                <a16:creationId xmlns:a16="http://schemas.microsoft.com/office/drawing/2014/main" id="{0D4A30A7-CAC9-492B-20FA-BB87958391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9646" y="1076399"/>
            <a:ext cx="10008954" cy="56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B0C4-F532-49AE-673D-36AD31C7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1" y="224087"/>
            <a:ext cx="10020036" cy="39012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it Mean to be in the TPP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3FFC9-D69F-8ED5-AC02-DA6C2E38A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12068"/>
            <a:ext cx="5569819" cy="5112138"/>
          </a:xfrm>
        </p:spPr>
        <p:txBody>
          <a:bodyPr/>
          <a:lstStyle/>
          <a:p>
            <a:r>
              <a:rPr lang="en-US" dirty="0"/>
              <a:t>Time To Think</a:t>
            </a:r>
          </a:p>
          <a:p>
            <a:endParaRPr lang="en-US" dirty="0"/>
          </a:p>
          <a:p>
            <a:r>
              <a:rPr lang="en-US" dirty="0"/>
              <a:t>Rewatch the Video - </a:t>
            </a:r>
            <a:r>
              <a:rPr lang="en-US" dirty="0">
                <a:hlinkClick r:id="rId2"/>
              </a:rPr>
              <a:t>https://tinyurl.com/3d4k8z77</a:t>
            </a:r>
            <a:endParaRPr lang="en-US" dirty="0"/>
          </a:p>
          <a:p>
            <a:endParaRPr lang="en-US" dirty="0"/>
          </a:p>
          <a:p>
            <a:r>
              <a:rPr lang="en-US" dirty="0"/>
              <a:t>Does any of the video hit home?</a:t>
            </a:r>
          </a:p>
          <a:p>
            <a:pPr marL="76200" indent="0">
              <a:buNone/>
            </a:pPr>
            <a:endParaRPr lang="en-US" dirty="0"/>
          </a:p>
          <a:p>
            <a:r>
              <a:rPr lang="en-US" dirty="0"/>
              <a:t>What does a First Day look like at your foundry?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823F1-8105-DC85-FE09-8588BAE818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1028" name="Picture 4" descr="7,300+ Time To Think Stock Illustrations, Royalty-Free Vector Graphics &amp; Clip  Art - iStock | Thinking">
            <a:extLst>
              <a:ext uri="{FF2B5EF4-FFF2-40B4-BE49-F238E27FC236}">
                <a16:creationId xmlns:a16="http://schemas.microsoft.com/office/drawing/2014/main" id="{6A5547E2-7974-ADE9-B33A-4B372E62B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159" y="1512068"/>
            <a:ext cx="5173570" cy="2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D4B6DE41-AD51-FE52-F054-A0B64D9C96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26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2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9052-4BD7-2405-2BDB-2DDA84CD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 Worst 1</a:t>
            </a:r>
            <a:r>
              <a:rPr lang="en-US" baseline="30000" dirty="0"/>
              <a:t>st</a:t>
            </a:r>
            <a:r>
              <a:rPr lang="en-US" dirty="0"/>
              <a:t>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F8290-317E-682C-0A73-16D0C8BAC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50769"/>
            <a:ext cx="6507192" cy="5673437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Investment in Recruiting New Hire</a:t>
            </a:r>
          </a:p>
          <a:p>
            <a:pPr lvl="1"/>
            <a:r>
              <a:rPr lang="en-US" dirty="0"/>
              <a:t>Average cost per hire is $4,700</a:t>
            </a:r>
          </a:p>
          <a:p>
            <a:pPr lvl="2"/>
            <a:r>
              <a:rPr lang="en-US" dirty="0"/>
              <a:t>Job Postings</a:t>
            </a:r>
          </a:p>
          <a:p>
            <a:pPr lvl="2"/>
            <a:r>
              <a:rPr lang="en-US" dirty="0"/>
              <a:t>Recruiter time</a:t>
            </a:r>
          </a:p>
          <a:p>
            <a:pPr lvl="2"/>
            <a:r>
              <a:rPr lang="en-US" dirty="0"/>
              <a:t>Interview &amp; Selection</a:t>
            </a:r>
          </a:p>
          <a:p>
            <a:pPr marL="1028700" lvl="2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Impact of an Open Position</a:t>
            </a:r>
          </a:p>
          <a:p>
            <a:pPr marL="1028700" lvl="1" indent="-457200">
              <a:buFont typeface="Wingdings" panose="05000000000000000000" pitchFamily="2" charset="2"/>
              <a:buChar char="§"/>
            </a:pPr>
            <a:r>
              <a:rPr lang="en-US" dirty="0"/>
              <a:t>Average 42 days to fill a position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Lost productivity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Increased workload for existing employees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Potential burnout and turnover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80% of new hires who receive poor onboarding plan to quit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B220A-8D65-662E-DAF9-D6107A300B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1028" name="Picture 4" descr="Businessman Losing His Money Down Drain Stock Vector (Royalty Free)  1231260556 | Shutterstock">
            <a:extLst>
              <a:ext uri="{FF2B5EF4-FFF2-40B4-BE49-F238E27FC236}">
                <a16:creationId xmlns:a16="http://schemas.microsoft.com/office/drawing/2014/main" id="{17108FF5-7755-D071-5B34-57527CD24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6994" y="1474398"/>
            <a:ext cx="3501143" cy="34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0C942EBE-B63E-B72D-CF4A-25915F2E80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8741" y="581547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6" title="USS DWIGHT D. EISENHOWER 23-24’ DEPLOYMENT">
            <a:hlinkClick r:id="" action="ppaction://media"/>
            <a:extLst>
              <a:ext uri="{FF2B5EF4-FFF2-40B4-BE49-F238E27FC236}">
                <a16:creationId xmlns:a16="http://schemas.microsoft.com/office/drawing/2014/main" id="{73A71D32-AF8F-A548-200D-EA86F945DF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886" y="206175"/>
            <a:ext cx="11408228" cy="644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30C-A4FE-881C-3A28-95C1111A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Traditional TA&amp;R with TPP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0BC0E-AAB2-029D-2C3F-BA42824B17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C1F6599-8A70-BBC0-E115-620F391F5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79109"/>
            <a:ext cx="1039770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TPP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creates 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synchronized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approach to workforce development.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Traditional Hiring Challenges: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 and Hope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Employers post job openings and wait for candidates.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Unrealistic Expectations: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Employers often demand high experience for low wages.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 and Pray: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 providers educate students without ensuring job alignment.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Core Issue: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Resource Gap: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Small/medium employers lack the resources of larger companies but face similar hiring challenges.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Mismatch: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Employer needs often don't align with training programs.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Frustration: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disconnect leads to frustration and blame from both sides.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TPP Solution: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Employer Focused: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TA&amp;R creates a demand-driven system to improve hiring and productivity.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Talent Pipelines: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 providers supply entry-level talent; employers build their own for experienced roles.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Industry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Impact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Strengthens workforce to enhance Navy ship construction and sustainment.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733D3CC1-27B2-AFB7-B7C6-E4BE631823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875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3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24761-14A2-0B41-BA93-753996FFF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7DCFEC-91D7-A35E-770C-B0EF2D85ED78}"/>
              </a:ext>
            </a:extLst>
          </p:cNvPr>
          <p:cNvSpPr/>
          <p:nvPr/>
        </p:nvSpPr>
        <p:spPr>
          <a:xfrm>
            <a:off x="8581503" y="1949490"/>
            <a:ext cx="1428460" cy="40761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Year Retention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78040-24A7-0D46-E507-4290FB73E199}"/>
              </a:ext>
            </a:extLst>
          </p:cNvPr>
          <p:cNvSpPr/>
          <p:nvPr/>
        </p:nvSpPr>
        <p:spPr>
          <a:xfrm>
            <a:off x="6499382" y="1950001"/>
            <a:ext cx="2082120" cy="407614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On-Boarding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784BEE-7738-1754-FAF2-EEE30698B55C}"/>
              </a:ext>
            </a:extLst>
          </p:cNvPr>
          <p:cNvSpPr/>
          <p:nvPr/>
        </p:nvSpPr>
        <p:spPr>
          <a:xfrm>
            <a:off x="4404429" y="1950001"/>
            <a:ext cx="2094953" cy="407614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CA0574-EAED-A30A-C8C1-EB6C205A921A}"/>
              </a:ext>
            </a:extLst>
          </p:cNvPr>
          <p:cNvSpPr/>
          <p:nvPr/>
        </p:nvSpPr>
        <p:spPr>
          <a:xfrm>
            <a:off x="2322308" y="1948908"/>
            <a:ext cx="2094953" cy="407724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Recruiting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75C91-58FB-DABD-688A-7D2963936862}"/>
              </a:ext>
            </a:extLst>
          </p:cNvPr>
          <p:cNvSpPr txBox="1"/>
          <p:nvPr/>
        </p:nvSpPr>
        <p:spPr>
          <a:xfrm>
            <a:off x="2292045" y="889205"/>
            <a:ext cx="772662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Perfect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Process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 Recruit = 1 Life Long Engaged and Productive Teammate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81359B-3442-CC87-B368-FC4B93B5AD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2239481"/>
            <a:ext cx="8629650" cy="25969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5A76D6F-D823-F238-214D-58D643C2B8D2}"/>
              </a:ext>
            </a:extLst>
          </p:cNvPr>
          <p:cNvSpPr txBox="1"/>
          <p:nvPr/>
        </p:nvSpPr>
        <p:spPr>
          <a:xfrm>
            <a:off x="2292045" y="1217530"/>
            <a:ext cx="773328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HIRE FOR FIT – TRAIN FOR SKILL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86581A-21C8-B7DE-3E3B-F0CD61DF786D}"/>
              </a:ext>
            </a:extLst>
          </p:cNvPr>
          <p:cNvGrpSpPr/>
          <p:nvPr/>
        </p:nvGrpSpPr>
        <p:grpSpPr>
          <a:xfrm>
            <a:off x="6505732" y="1413580"/>
            <a:ext cx="3517237" cy="640080"/>
            <a:chOff x="5659420" y="1164546"/>
            <a:chExt cx="3402150" cy="769936"/>
          </a:xfrm>
        </p:grpSpPr>
        <p:sp>
          <p:nvSpPr>
            <p:cNvPr id="9" name="Right Arrow 9">
              <a:extLst>
                <a:ext uri="{FF2B5EF4-FFF2-40B4-BE49-F238E27FC236}">
                  <a16:creationId xmlns:a16="http://schemas.microsoft.com/office/drawing/2014/main" id="{D5E75D95-25DB-A4D3-7ECB-708DAB734945}"/>
                </a:ext>
              </a:extLst>
            </p:cNvPr>
            <p:cNvSpPr/>
            <p:nvPr/>
          </p:nvSpPr>
          <p:spPr>
            <a:xfrm>
              <a:off x="5659420" y="1164546"/>
              <a:ext cx="3402150" cy="769936"/>
            </a:xfrm>
            <a:prstGeom prst="rightArrow">
              <a:avLst/>
            </a:prstGeom>
            <a:solidFill>
              <a:srgbClr val="0000CC"/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FED2BB-4B0A-552C-4D2B-3E3653ED686E}"/>
                </a:ext>
              </a:extLst>
            </p:cNvPr>
            <p:cNvSpPr txBox="1"/>
            <p:nvPr/>
          </p:nvSpPr>
          <p:spPr>
            <a:xfrm>
              <a:off x="5672000" y="1349185"/>
              <a:ext cx="3200398" cy="40723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128588" marR="0" lvl="0" indent="-128588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Post Hire – Operations Lead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005918-2F35-1AD3-57BA-C2F34E506CD8}"/>
              </a:ext>
            </a:extLst>
          </p:cNvPr>
          <p:cNvGrpSpPr/>
          <p:nvPr/>
        </p:nvGrpSpPr>
        <p:grpSpPr>
          <a:xfrm>
            <a:off x="2310728" y="1413580"/>
            <a:ext cx="4164068" cy="640080"/>
            <a:chOff x="1081609" y="1066800"/>
            <a:chExt cx="4377271" cy="769936"/>
          </a:xfrm>
        </p:grpSpPr>
        <p:sp>
          <p:nvSpPr>
            <p:cNvPr id="12" name="Right Arrow 9">
              <a:extLst>
                <a:ext uri="{FF2B5EF4-FFF2-40B4-BE49-F238E27FC236}">
                  <a16:creationId xmlns:a16="http://schemas.microsoft.com/office/drawing/2014/main" id="{C0BBEBA6-D2BC-1E46-F175-3E2A4CFC5731}"/>
                </a:ext>
              </a:extLst>
            </p:cNvPr>
            <p:cNvSpPr/>
            <p:nvPr/>
          </p:nvSpPr>
          <p:spPr>
            <a:xfrm>
              <a:off x="1081609" y="1066800"/>
              <a:ext cx="4377271" cy="76993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55E95-AE4B-1A6F-0760-AA4099374548}"/>
                </a:ext>
              </a:extLst>
            </p:cNvPr>
            <p:cNvSpPr txBox="1"/>
            <p:nvPr/>
          </p:nvSpPr>
          <p:spPr>
            <a:xfrm>
              <a:off x="2286221" y="1262501"/>
              <a:ext cx="2798003" cy="45140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Pre-1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st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Day – HR Lead</a:t>
              </a: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2A4E0B-37F1-AE71-506F-C6AC0839247B}"/>
              </a:ext>
            </a:extLst>
          </p:cNvPr>
          <p:cNvGraphicFramePr>
            <a:graphicFrameLocks noGrp="1"/>
          </p:cNvGraphicFramePr>
          <p:nvPr/>
        </p:nvGraphicFramePr>
        <p:xfrm>
          <a:off x="620235" y="4933371"/>
          <a:ext cx="10996306" cy="151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453">
                  <a:extLst>
                    <a:ext uri="{9D8B030D-6E8A-4147-A177-3AD203B41FA5}">
                      <a16:colId xmlns:a16="http://schemas.microsoft.com/office/drawing/2014/main" val="759919915"/>
                    </a:ext>
                  </a:extLst>
                </a:gridCol>
                <a:gridCol w="2030341">
                  <a:extLst>
                    <a:ext uri="{9D8B030D-6E8A-4147-A177-3AD203B41FA5}">
                      <a16:colId xmlns:a16="http://schemas.microsoft.com/office/drawing/2014/main" val="385580746"/>
                    </a:ext>
                  </a:extLst>
                </a:gridCol>
                <a:gridCol w="3629091">
                  <a:extLst>
                    <a:ext uri="{9D8B030D-6E8A-4147-A177-3AD203B41FA5}">
                      <a16:colId xmlns:a16="http://schemas.microsoft.com/office/drawing/2014/main" val="2367663138"/>
                    </a:ext>
                  </a:extLst>
                </a:gridCol>
                <a:gridCol w="3061421">
                  <a:extLst>
                    <a:ext uri="{9D8B030D-6E8A-4147-A177-3AD203B41FA5}">
                      <a16:colId xmlns:a16="http://schemas.microsoft.com/office/drawing/2014/main" val="3304642483"/>
                    </a:ext>
                  </a:extLst>
                </a:gridCol>
              </a:tblGrid>
              <a:tr h="27684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Pipelines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Tools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05362"/>
                  </a:ext>
                </a:extLst>
              </a:tr>
              <a:tr h="11004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1. CTE Programs (HS &amp; CC)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2. Employee Referral Program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3. ATDM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4. Adult Education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5. Temp Agencies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Social Media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7. Recruiting Agencies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8. Military &amp; Veterans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9. Employment Commissions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College Departures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11. Recovered/Returns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12. Retiree’s </a:t>
                      </a:r>
                      <a:endParaRPr lang="en-US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1. TA&amp;R Value Stream Mapping and Performance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Improvement Plan Development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2. Realistic Job Preview &amp; Candidate Tracking System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Best Athlete Profile/Recruiter 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Training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4. Recruiting &amp; Offer Day/New Hire Orientation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5. Behavioral Based “Fit” Interviews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Navigator Training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World Class First Day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8. Common Skills 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Training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9. Leader New Hire Retention Training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 30-60-90 day &amp; 1 Year Fit/Skills Assessment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11. 5th Metric “People” Scorecard Data Driven Program Management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278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66B9E15-50D4-23A6-7DA3-85C82690A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95" y="286554"/>
            <a:ext cx="10018609" cy="53506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Demand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Driven Talent Acquisition &amp; Retention (TA&amp;R) System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1BE4C-3489-5006-01BC-FCB84AA89DB0}"/>
              </a:ext>
            </a:extLst>
          </p:cNvPr>
          <p:cNvSpPr txBox="1"/>
          <p:nvPr/>
        </p:nvSpPr>
        <p:spPr>
          <a:xfrm>
            <a:off x="4907213" y="2373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Best Practice Model</a:t>
            </a:r>
          </a:p>
        </p:txBody>
      </p:sp>
    </p:spTree>
    <p:extLst>
      <p:ext uri="{BB962C8B-B14F-4D97-AF65-F5344CB8AC3E}">
        <p14:creationId xmlns:p14="http://schemas.microsoft.com/office/powerpoint/2010/main" val="1119002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E807-1CB1-5870-5D98-E124EF9C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Stream Mapping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631C7-B2D8-58FD-3DC4-A09810B8A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0067" y="1397234"/>
            <a:ext cx="5155933" cy="4643644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Visualize Current TA&amp;R Process to Identify Improvement Opportunities</a:t>
            </a:r>
          </a:p>
          <a:p>
            <a:pPr marL="7620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Demand Signal (New Hires)</a:t>
            </a:r>
          </a:p>
          <a:p>
            <a:pPr>
              <a:buFontTx/>
              <a:buChar char="-"/>
            </a:pPr>
            <a:r>
              <a:rPr lang="en-US" dirty="0"/>
              <a:t>Pipeline</a:t>
            </a:r>
          </a:p>
          <a:p>
            <a:pPr>
              <a:buFontTx/>
              <a:buChar char="-"/>
            </a:pPr>
            <a:r>
              <a:rPr lang="en-US" dirty="0"/>
              <a:t>Recruiting</a:t>
            </a:r>
          </a:p>
          <a:p>
            <a:pPr>
              <a:buFontTx/>
              <a:buChar char="-"/>
            </a:pPr>
            <a:r>
              <a:rPr lang="en-US" dirty="0"/>
              <a:t>Hiring</a:t>
            </a:r>
          </a:p>
          <a:p>
            <a:pPr>
              <a:buFontTx/>
              <a:buChar char="-"/>
            </a:pPr>
            <a:r>
              <a:rPr lang="en-US" dirty="0"/>
              <a:t>On-Boarding</a:t>
            </a:r>
          </a:p>
          <a:p>
            <a:pPr>
              <a:buFontTx/>
              <a:buChar char="-"/>
            </a:pPr>
            <a:r>
              <a:rPr lang="en-US" dirty="0"/>
              <a:t>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08647-62DC-F3E3-71C8-8B08A8F574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 descr="Process Analysis and Improvement Checklist | Process Street">
            <a:extLst>
              <a:ext uri="{FF2B5EF4-FFF2-40B4-BE49-F238E27FC236}">
                <a16:creationId xmlns:a16="http://schemas.microsoft.com/office/drawing/2014/main" id="{2D6F8315-91CD-E0C6-BE2E-DE77FCC1B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038" y="1809749"/>
            <a:ext cx="5424921" cy="34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9BB5FC3A-1459-643E-CACA-812EDFCD48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875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1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F329-C739-84AC-927D-58A6D4EB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What to Work on First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C80A8-11CE-5F4F-C392-14407DF63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41657"/>
            <a:ext cx="4934552" cy="5673437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Launch 1</a:t>
            </a:r>
            <a:r>
              <a:rPr lang="en-US" baseline="30000" dirty="0"/>
              <a:t>st</a:t>
            </a:r>
            <a:r>
              <a:rPr lang="en-US" dirty="0"/>
              <a:t> Tool Work </a:t>
            </a:r>
          </a:p>
          <a:p>
            <a:pPr marL="7620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Based on Your Needs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Customized to Your Situation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Internal Process with an External Coach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07442-EAA8-F233-5673-D09353CF7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 descr="32,600+ Project Start Stock Illustrations, Royalty-Free Vector Graphics &amp; Clip  Art - iStock | Project start up, Project start icon">
            <a:extLst>
              <a:ext uri="{FF2B5EF4-FFF2-40B4-BE49-F238E27FC236}">
                <a16:creationId xmlns:a16="http://schemas.microsoft.com/office/drawing/2014/main" id="{F5A32553-6C3F-7FB0-B3CF-052ABBDCE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0563" y="1759016"/>
            <a:ext cx="4300759" cy="333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EDF739AB-A97C-8B0F-1B8C-F7EDE3ED77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875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35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91CF-601B-BDA7-EB68-D7FF16CE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23555-F7D6-96C9-7B74-20A55A3B9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50769"/>
            <a:ext cx="7812505" cy="5673437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Realistic Job Preview </a:t>
            </a:r>
          </a:p>
          <a:p>
            <a:pPr>
              <a:buFontTx/>
              <a:buChar char="-"/>
            </a:pPr>
            <a:r>
              <a:rPr lang="en-US" sz="2000" b="0" dirty="0"/>
              <a:t>Utilize web-based tool to attract, pre-qualify &amp; track job candidates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Best Athlete Profile</a:t>
            </a:r>
          </a:p>
          <a:p>
            <a:pPr>
              <a:buFontTx/>
              <a:buChar char="-"/>
            </a:pPr>
            <a:r>
              <a:rPr lang="en-US" sz="2000" b="0" dirty="0"/>
              <a:t>Train internal team to identify &amp; recruit for “Fit” or “Skill”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Behavioral Based “Fit” Interviews</a:t>
            </a:r>
          </a:p>
          <a:p>
            <a:pPr>
              <a:buFontTx/>
              <a:buChar char="-"/>
            </a:pPr>
            <a:r>
              <a:rPr lang="en-US" sz="2000" b="0" dirty="0"/>
              <a:t>Focus interview assessment on finding value aligned candidates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Recruiting &amp; Offer Day</a:t>
            </a:r>
          </a:p>
          <a:p>
            <a:pPr>
              <a:buFontTx/>
              <a:buChar char="-"/>
            </a:pPr>
            <a:r>
              <a:rPr lang="en-US" sz="2000" b="0" dirty="0"/>
              <a:t>Facilitate candidate evaluation through real-world interactions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27856-3CFE-364B-70DD-9699A4F9C3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4100" name="Picture 4" descr="Hands Recruitment Stock Illustrations – 2,720 Hands Recruitment Stock  Illustrations, Vectors &amp; Clipart - Dreamstime">
            <a:extLst>
              <a:ext uri="{FF2B5EF4-FFF2-40B4-BE49-F238E27FC236}">
                <a16:creationId xmlns:a16="http://schemas.microsoft.com/office/drawing/2014/main" id="{B86C4B27-A11A-3181-55F7-ED25EAA4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587" y="2156604"/>
            <a:ext cx="4092340" cy="29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7DE2C0A0-1324-12E5-2253-20E65F4FDF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875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0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6B7F2-5885-E47E-5F31-87CA95AD1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9444-CDC8-DEBA-4D37-D77CEEC4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06D02-6373-4B0B-174C-C641E90A4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116531"/>
            <a:ext cx="6522720" cy="5507675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Navigator Training</a:t>
            </a:r>
          </a:p>
          <a:p>
            <a:pPr>
              <a:buFontTx/>
              <a:buChar char="-"/>
            </a:pPr>
            <a:r>
              <a:rPr lang="en-US" sz="2000" b="0" dirty="0"/>
              <a:t>Train peer mentors to develop a smooth onboarding experience.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World Class First Day</a:t>
            </a:r>
          </a:p>
          <a:p>
            <a:pPr>
              <a:buFontTx/>
              <a:buChar char="-"/>
            </a:pPr>
            <a:r>
              <a:rPr lang="en-US" sz="2000" b="0" dirty="0"/>
              <a:t>Design an event-focused structured first day to ensure new hire success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Common Skills Training</a:t>
            </a:r>
          </a:p>
          <a:p>
            <a:pPr>
              <a:buFontTx/>
              <a:buChar char="-"/>
            </a:pPr>
            <a:r>
              <a:rPr lang="en-US" sz="2000" b="0" dirty="0"/>
              <a:t>Ensure early success through essential skills development training.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3BC8C-3B7E-27F4-F2A2-82EA4BEE57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6146" name="Picture 2" descr="Employee Onboarding Illustration - Free Download Miscellaneous  Illustrations | IconScout">
            <a:extLst>
              <a:ext uri="{FF2B5EF4-FFF2-40B4-BE49-F238E27FC236}">
                <a16:creationId xmlns:a16="http://schemas.microsoft.com/office/drawing/2014/main" id="{7EF37674-B007-04B5-2AB0-FF2D0D735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321" y="2079056"/>
            <a:ext cx="4527335" cy="301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5D9CB7B9-5B36-A3DC-327F-F798C93A98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875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91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5EDFC-5C8F-279E-F54A-488C654E7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F2D9-0375-4AE6-2FD5-50182F45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12295-0654-4FDC-1FB1-987F8522A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888" y="1381226"/>
            <a:ext cx="6160169" cy="5288948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Leader Retention Training</a:t>
            </a:r>
          </a:p>
          <a:p>
            <a:pPr>
              <a:buFontTx/>
              <a:buChar char="-"/>
            </a:pPr>
            <a:r>
              <a:rPr lang="en-US" sz="2000" b="0" dirty="0"/>
              <a:t>Empower managers through customized training to engage &amp; retain talent.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30/60/90 &amp; 1yr Assessment</a:t>
            </a:r>
          </a:p>
          <a:p>
            <a:pPr>
              <a:buFontTx/>
              <a:buChar char="-"/>
            </a:pPr>
            <a:r>
              <a:rPr lang="en-US" sz="2000" b="0" dirty="0"/>
              <a:t>Implement an ongoing fit &amp; skills evaluation for employee development.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Metric People Scorecard</a:t>
            </a:r>
          </a:p>
          <a:p>
            <a:pPr>
              <a:buFontTx/>
              <a:buChar char="-"/>
            </a:pPr>
            <a:r>
              <a:rPr lang="en-US" sz="2000" b="0" dirty="0"/>
              <a:t>Improve workforce development through a data-driven management system.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3EA0A-24BA-D8FF-BA28-3131EC7F1B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5128" name="Picture 8" descr="Truth &amp; Trends in Employee Turnover">
            <a:extLst>
              <a:ext uri="{FF2B5EF4-FFF2-40B4-BE49-F238E27FC236}">
                <a16:creationId xmlns:a16="http://schemas.microsoft.com/office/drawing/2014/main" id="{8ECAC926-7EEB-D9F3-CC6A-D455121F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961" y="2209299"/>
            <a:ext cx="4843461" cy="32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08D14AA3-1ABC-21E9-C040-A9B3642A69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875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3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4BD1-0C8C-36E8-2018-69984CEF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Consulting Charges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4A41F-7C46-BCEF-8CF3-D7AC0FB10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50769"/>
            <a:ext cx="5386939" cy="5673437"/>
          </a:xfrm>
        </p:spPr>
        <p:txBody>
          <a:bodyPr/>
          <a:lstStyle/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/>
              <a:t>Talent Acquisition: </a:t>
            </a:r>
          </a:p>
          <a:p>
            <a:pPr marL="76200" indent="0">
              <a:buNone/>
            </a:pPr>
            <a:r>
              <a:rPr lang="en-US" b="0" dirty="0"/>
              <a:t>Consultants may charge between $75 to $250 per hour, depending on their expertise and the complexity of the roles to be filled. </a:t>
            </a:r>
          </a:p>
          <a:p>
            <a:endParaRPr lang="en-US" dirty="0"/>
          </a:p>
          <a:p>
            <a:pPr marL="76200" indent="0">
              <a:buNone/>
            </a:pPr>
            <a:r>
              <a:rPr lang="en-US" dirty="0"/>
              <a:t>Retention Strategies: </a:t>
            </a:r>
          </a:p>
          <a:p>
            <a:pPr marL="76200" indent="0">
              <a:buNone/>
            </a:pPr>
            <a:r>
              <a:rPr lang="en-US" b="0" dirty="0"/>
              <a:t>HR consultants often charge between $100 to $300 per hour for services related to employee engagement and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94857-9577-E71C-A2C0-074199C04B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A person and person sitting at a table with books and a clock&#10;&#10;AI-generated content may be incorrect.">
            <a:extLst>
              <a:ext uri="{FF2B5EF4-FFF2-40B4-BE49-F238E27FC236}">
                <a16:creationId xmlns:a16="http://schemas.microsoft.com/office/drawing/2014/main" id="{D1B60A7A-0590-56B3-7227-95DEECB6DA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52" y="1400476"/>
            <a:ext cx="4057048" cy="4057048"/>
          </a:xfrm>
          <a:prstGeom prst="rect">
            <a:avLst/>
          </a:prstGeom>
        </p:spPr>
      </p:pic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27D13D34-A17A-1399-70CE-799B8FEECD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875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43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4220-345A-55AC-0A19-EE9E72C29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NFFS TPP Cohort Program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5D4C1-2697-592D-30D6-B4DE1793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50769"/>
            <a:ext cx="4742046" cy="5673437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NO COST TO YOU</a:t>
            </a:r>
          </a:p>
          <a:p>
            <a:pPr marL="7620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Investment in time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Monthly Cohort Meetings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Monthly Work Meeting with Coach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Kick-Off, Mid-Year, Signing Day Events</a:t>
            </a:r>
          </a:p>
          <a:p>
            <a:pPr lvl="1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Willingness to Improve</a:t>
            </a:r>
          </a:p>
          <a:p>
            <a:pPr lvl="1">
              <a:buFontTx/>
              <a:buChar char="-"/>
            </a:pPr>
            <a:r>
              <a:rPr lang="en-US" dirty="0"/>
              <a:t>Open to Evaluation</a:t>
            </a:r>
          </a:p>
          <a:p>
            <a:pPr lvl="1">
              <a:buFontTx/>
              <a:buChar char="-"/>
            </a:pPr>
            <a:r>
              <a:rPr lang="en-US" dirty="0"/>
              <a:t>Open to Collaboration</a:t>
            </a:r>
          </a:p>
          <a:p>
            <a:pPr lvl="1">
              <a:buFontTx/>
              <a:buChar char="-"/>
            </a:pPr>
            <a:r>
              <a:rPr lang="en-US" dirty="0"/>
              <a:t>Open to New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6F642-0DD3-57B2-D3D5-BA8E0E10E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31CE8-434A-0854-1147-0076C6EC28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883" y="1438337"/>
            <a:ext cx="3981326" cy="3981326"/>
          </a:xfrm>
          <a:prstGeom prst="rect">
            <a:avLst/>
          </a:prstGeom>
        </p:spPr>
      </p:pic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8840B534-425F-CCA0-ABC0-42D91957BE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08" y="5815475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2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C65C-126C-4CD4-C8A1-58F79A0B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Movement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C2C76-E4F3-465E-9121-9A2821673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50769"/>
            <a:ext cx="6984733" cy="5673437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READY TO GO!!!!</a:t>
            </a:r>
          </a:p>
          <a:p>
            <a:pPr marL="76200" indent="0">
              <a:buNone/>
            </a:pPr>
            <a:endParaRPr lang="en-US" sz="1200" dirty="0"/>
          </a:p>
          <a:p>
            <a:pPr marL="76200" indent="0">
              <a:buNone/>
            </a:pPr>
            <a:r>
              <a:rPr lang="en-US" dirty="0"/>
              <a:t>NFFS 2025-27 Cohort Registration </a:t>
            </a:r>
          </a:p>
          <a:p>
            <a:pPr marL="76200" indent="0">
              <a:buNone/>
            </a:pPr>
            <a:r>
              <a:rPr lang="en-US" dirty="0"/>
              <a:t>is Now Open</a:t>
            </a:r>
          </a:p>
          <a:p>
            <a:pPr marL="76200" indent="0">
              <a:buNone/>
            </a:pPr>
            <a:endParaRPr lang="en-US" sz="1200" dirty="0"/>
          </a:p>
          <a:p>
            <a:r>
              <a:rPr lang="en-US" dirty="0"/>
              <a:t>Signing Day Event is May 9, 2025</a:t>
            </a:r>
          </a:p>
          <a:p>
            <a:endParaRPr lang="en-US" sz="1200" dirty="0"/>
          </a:p>
          <a:p>
            <a:r>
              <a:rPr lang="en-US" dirty="0"/>
              <a:t>Start Date is Tuesday, July 1, 2025</a:t>
            </a:r>
          </a:p>
          <a:p>
            <a:pPr marL="76200" indent="0">
              <a:buNone/>
            </a:pPr>
            <a:endParaRPr lang="en-US" sz="1200" dirty="0"/>
          </a:p>
          <a:p>
            <a:r>
              <a:rPr lang="en-US" dirty="0"/>
              <a:t>Kick-Off Event is September 2025</a:t>
            </a:r>
          </a:p>
          <a:p>
            <a:endParaRPr lang="en-US" sz="1200" dirty="0"/>
          </a:p>
          <a:p>
            <a:r>
              <a:rPr lang="en-US" dirty="0"/>
              <a:t>Interested in Getting Started,                   visit NFFS.org/</a:t>
            </a:r>
            <a:r>
              <a:rPr lang="en-US" dirty="0" err="1"/>
              <a:t>tpp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579F-694F-1181-0EA8-A37AEBA334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6" name="Drawing 0">
            <a:extLst>
              <a:ext uri="{FF2B5EF4-FFF2-40B4-BE49-F238E27FC236}">
                <a16:creationId xmlns:a16="http://schemas.microsoft.com/office/drawing/2014/main" id="{8434904D-0089-9A41-0C81-BDDB29BD4A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751" y="1810003"/>
            <a:ext cx="3600951" cy="3600951"/>
          </a:xfrm>
          <a:prstGeom prst="rect">
            <a:avLst/>
          </a:prstGeom>
        </p:spPr>
      </p:pic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3ACD1B08-8C3D-419D-456D-01491B59CB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875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2E60C-BE8E-F3FB-149B-B2B9A5623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3">
            <a:extLst>
              <a:ext uri="{FF2B5EF4-FFF2-40B4-BE49-F238E27FC236}">
                <a16:creationId xmlns:a16="http://schemas.microsoft.com/office/drawing/2014/main" id="{CABB5605-9FE8-0526-79BD-32EC4EDB70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00981" y="1219200"/>
            <a:ext cx="8686800" cy="31543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b="1" dirty="0"/>
              <a:t>“Winning Matters”</a:t>
            </a:r>
          </a:p>
          <a:p>
            <a:pPr algn="ctr" eaLnBrk="1" hangingPunct="1">
              <a:buFontTx/>
              <a:buNone/>
            </a:pPr>
            <a:endParaRPr lang="en-US" sz="6000" b="1" dirty="0"/>
          </a:p>
          <a:p>
            <a:pPr algn="ctr" eaLnBrk="1" hangingPunct="1">
              <a:buFontTx/>
              <a:buNone/>
            </a:pPr>
            <a:r>
              <a:rPr lang="en-US" sz="6000" b="1" dirty="0"/>
              <a:t>No Fair Fights</a:t>
            </a:r>
          </a:p>
          <a:p>
            <a:pPr algn="ctr" eaLnBrk="1" hangingPunct="1">
              <a:buFontTx/>
              <a:buNone/>
            </a:pPr>
            <a:endParaRPr lang="en-US" sz="6000" dirty="0"/>
          </a:p>
          <a:p>
            <a:pPr algn="ctr" eaLnBrk="1" hangingPunct="1">
              <a:buFontTx/>
              <a:buNone/>
            </a:pPr>
            <a:r>
              <a:rPr lang="en-US" sz="6000" b="1" dirty="0"/>
              <a:t>Special Bond</a:t>
            </a:r>
          </a:p>
          <a:p>
            <a:pPr algn="ctr" eaLnBrk="1" hangingPunct="1">
              <a:buFontTx/>
              <a:buNone/>
            </a:pPr>
            <a:endParaRPr lang="en-US" sz="6000" dirty="0"/>
          </a:p>
          <a:p>
            <a:pPr algn="ctr" eaLnBrk="1" hangingPunct="1">
              <a:buFontTx/>
              <a:buNone/>
            </a:pPr>
            <a:endParaRPr lang="en-US" sz="6000" dirty="0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6FA49FDB-9BC9-F20E-59F4-47CB716B6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160963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B24ED7-EE69-0329-EB29-16123094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fld id="{AE3CCD75-2D6F-42A4-A4E5-22BB15D8F08A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t>3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276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FF57-EAD7-92B4-504F-24512CC6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/ Any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F4F74-7A4B-4B9E-F449-65F85461E0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 descr="Any Questions Images – Browse 5,265 Stock Photos, Vectors, and Video |  Adobe Stock">
            <a:extLst>
              <a:ext uri="{FF2B5EF4-FFF2-40B4-BE49-F238E27FC236}">
                <a16:creationId xmlns:a16="http://schemas.microsoft.com/office/drawing/2014/main" id="{8577FE25-5C35-77A1-CF71-D13E23A4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46929285-2BB3-FD3E-DAD2-9B68BE3CA3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875" y="5789596"/>
            <a:ext cx="1096403" cy="5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45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0"/>
          <p:cNvSpPr txBox="1">
            <a:spLocks noGrp="1"/>
          </p:cNvSpPr>
          <p:nvPr>
            <p:ph type="title"/>
          </p:nvPr>
        </p:nvSpPr>
        <p:spPr>
          <a:xfrm>
            <a:off x="1070187" y="89883"/>
            <a:ext cx="10038080" cy="60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Mission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18" name="Google Shape;118;p40"/>
          <p:cNvSpPr txBox="1">
            <a:spLocks noGrp="1"/>
          </p:cNvSpPr>
          <p:nvPr>
            <p:ph type="body" idx="1"/>
          </p:nvPr>
        </p:nvSpPr>
        <p:spPr>
          <a:xfrm>
            <a:off x="394562" y="1341117"/>
            <a:ext cx="11389330" cy="378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dk1"/>
                </a:solidFill>
                <a:latin typeface="+mn-lt"/>
              </a:rPr>
              <a:t>The US Navy Talent Pipeline Program TEAM will</a:t>
            </a:r>
            <a:endParaRPr sz="2000" dirty="0">
              <a:latin typeface="+mn-lt"/>
            </a:endParaRPr>
          </a:p>
          <a:p>
            <a:pPr marL="0" lvl="0" indent="0" algn="ct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dk1"/>
                </a:solidFill>
                <a:latin typeface="+mn-lt"/>
              </a:rPr>
              <a:t> energize and engage the American manufacturing </a:t>
            </a:r>
            <a:r>
              <a:rPr lang="en-US" u="sng" dirty="0">
                <a:solidFill>
                  <a:schemeClr val="dk1"/>
                </a:solidFill>
                <a:latin typeface="+mn-lt"/>
              </a:rPr>
              <a:t>economy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 by</a:t>
            </a:r>
            <a:endParaRPr sz="2000" dirty="0">
              <a:latin typeface="+mn-lt"/>
            </a:endParaRPr>
          </a:p>
          <a:p>
            <a:pPr marL="0" lvl="0" indent="0" algn="ct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dk1"/>
                </a:solidFill>
                <a:latin typeface="+mn-lt"/>
              </a:rPr>
              <a:t> creating and sustaining a defense and maritime industrial base</a:t>
            </a:r>
            <a:endParaRPr sz="2000" dirty="0">
              <a:latin typeface="+mn-lt"/>
            </a:endParaRPr>
          </a:p>
          <a:p>
            <a:pPr marL="0" lvl="0" indent="0" algn="ct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dk1"/>
                </a:solidFill>
                <a:latin typeface="+mn-lt"/>
              </a:rPr>
              <a:t> focused talent pipelines </a:t>
            </a:r>
            <a:r>
              <a:rPr lang="en-US" u="sng" dirty="0">
                <a:solidFill>
                  <a:schemeClr val="dk1"/>
                </a:solidFill>
                <a:latin typeface="+mn-lt"/>
              </a:rPr>
              <a:t>enabling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+mn-lt"/>
              </a:rPr>
              <a:t>EMPLOYERS</a:t>
            </a:r>
            <a:r>
              <a:rPr lang="en-US" dirty="0">
                <a:solidFill>
                  <a:schemeClr val="dk1"/>
                </a:solidFill>
                <a:latin typeface="+mn-lt"/>
              </a:rPr>
              <a:t> to </a:t>
            </a:r>
            <a:endParaRPr lang="en-US" sz="2000" dirty="0">
              <a:latin typeface="+mn-lt"/>
            </a:endParaRPr>
          </a:p>
          <a:p>
            <a:pPr marL="0" lvl="0" indent="0" algn="ct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dk1"/>
                </a:solidFill>
                <a:latin typeface="+mn-lt"/>
              </a:rPr>
              <a:t>re-capitalize their workforce through recruiting, hiring, on-boarding, and</a:t>
            </a:r>
            <a:endParaRPr lang="en-US" sz="2000" dirty="0">
              <a:latin typeface="+mn-lt"/>
            </a:endParaRPr>
          </a:p>
          <a:p>
            <a:pPr marL="0" lvl="0" indent="0" algn="ct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dk1"/>
                </a:solidFill>
                <a:latin typeface="+mn-lt"/>
              </a:rPr>
              <a:t> retaining workforce for 1-year</a:t>
            </a:r>
            <a:endParaRPr sz="2000" dirty="0">
              <a:latin typeface="+mn-lt"/>
            </a:endParaRPr>
          </a:p>
          <a:p>
            <a:pPr marL="0" lvl="0" indent="0" algn="ctr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chemeClr val="dk1"/>
                </a:solidFill>
                <a:latin typeface="+mn-lt"/>
              </a:rPr>
              <a:t> as productive and engaged new employees.</a:t>
            </a:r>
            <a:endParaRPr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19" name="Google Shape;119;p40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t>31</a:t>
            </a:fld>
            <a:endParaRPr kumimoji="0" sz="1050" b="1" i="0" u="none" strike="noStrike" kern="0" cap="none" spc="0" normalizeH="0" baseline="0" noProof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33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E94E-22A3-F112-D670-A55D9A13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Talent Pipeline Program Flag Transition, Sustainment, and Expansion Strategy Planning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EECCA-069B-C141-13C4-F38C22BA5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60" y="810495"/>
            <a:ext cx="11675533" cy="5629633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/>
              <a:t>MISSION:  Execute a Talent Pipeline Program </a:t>
            </a:r>
            <a:r>
              <a:rPr lang="en-US" u="sng" dirty="0"/>
              <a:t>National</a:t>
            </a:r>
            <a:r>
              <a:rPr lang="en-US" sz="2000" dirty="0"/>
              <a:t> Roll Out Strategy to support the US Navy Fleet Re-capitalization Program through the Columbia/VCS construction period while retaining small and medium sized EMPLOYER focused Talent Pipeline model integrity while customizing to the local regions. </a:t>
            </a:r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r>
              <a:rPr lang="en-US" sz="2000" dirty="0"/>
              <a:t>PLANNING ASSUMPTIONS: </a:t>
            </a:r>
            <a:endParaRPr lang="en-US" sz="2000" dirty="0">
              <a:solidFill>
                <a:srgbClr val="00B050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en-US" sz="1800" dirty="0"/>
              <a:t>Navy Demand for Defense Industrial Base (DIB) Capacity will continue through 2040.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American economy full employment condition is a constant for the foreseeable future.</a:t>
            </a:r>
          </a:p>
          <a:p>
            <a:pPr lvl="1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~13,000 Small to Medium Sized Business’s in DIB (&lt; 1,000 Employees at a Single Site)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Talent Acquisition and Retention is the </a:t>
            </a:r>
            <a:r>
              <a:rPr lang="en-US" sz="1800" u="sng" dirty="0"/>
              <a:t>sole responsibility </a:t>
            </a:r>
            <a:r>
              <a:rPr lang="en-US" sz="1800" dirty="0"/>
              <a:t>of the DIB Employers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The Talent Pipeline model is PROVEN and model integrity will be retained during the national roll out.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Supplier Development Funding will support the Talent Pipeline Program over the Program Transition, Sustainment, and Expansion Life Cycle.</a:t>
            </a:r>
          </a:p>
          <a:p>
            <a:pPr marL="558800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4CC6A-C28B-933E-0285-20F8D7E4B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t>32</a:t>
            </a:fld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227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Talent Pipeline Employer Partner Master Scorecard</a:t>
            </a:r>
            <a:endParaRPr dirty="0"/>
          </a:p>
        </p:txBody>
      </p:sp>
      <p:sp>
        <p:nvSpPr>
          <p:cNvPr id="776" name="Google Shape;77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t>33</a:t>
            </a:fld>
            <a:endParaRPr kumimoji="0" sz="1050" b="1" i="0" u="none" strike="noStrike" kern="1200" cap="none" spc="0" normalizeH="0" baseline="0" noProof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77" name="Google Shape;777;p17"/>
          <p:cNvGraphicFramePr/>
          <p:nvPr/>
        </p:nvGraphicFramePr>
        <p:xfrm>
          <a:off x="1660227" y="1793355"/>
          <a:ext cx="8871546" cy="265183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47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3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/>
                        <a:t>7/1/2023 – 6/30/2024 (Hiring)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/>
                        <a:t>7/1/2024 – 6/30/2025 (Retention)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Employer Actual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# Employers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Trained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# New Hire Demand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# New Hires Started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# New Hires  Retained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/>
                        <a:t>RECRUITING &amp; HIRING Current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/>
                        <a:t>291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/>
                        <a:t>282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/>
                        <a:t>2,078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5,072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3,698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Philadelphia Region – Flag 1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772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66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216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1040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805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Pittsburgh Region – Flag 2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65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64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533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1059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801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HR Virginia Region – Flag 3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81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81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901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2051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1394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Boston Region – Flag 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37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37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213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733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550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/>
                        <a:t>Long Island Region – Flag 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36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34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173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189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/>
                        <a:t>148</a:t>
                      </a:r>
                      <a:endParaRPr sz="12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78" name="Google Shape;778;p17"/>
          <p:cNvSpPr txBox="1"/>
          <p:nvPr/>
        </p:nvSpPr>
        <p:spPr>
          <a:xfrm>
            <a:off x="240577" y="1793355"/>
            <a:ext cx="195438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AS OF: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31 Dec 24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7"/>
          <p:cNvSpPr txBox="1"/>
          <p:nvPr/>
        </p:nvSpPr>
        <p:spPr>
          <a:xfrm>
            <a:off x="3017822" y="1047426"/>
            <a:ext cx="615635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2023-2025 Cohort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E08AD-3BDE-CB59-C920-797421019479}"/>
              </a:ext>
            </a:extLst>
          </p:cNvPr>
          <p:cNvSpPr txBox="1"/>
          <p:nvPr/>
        </p:nvSpPr>
        <p:spPr>
          <a:xfrm>
            <a:off x="10531773" y="2395995"/>
            <a:ext cx="16594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Process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Retention: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876809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456C8-CD96-77F7-C998-12B52B1BB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996950"/>
            <a:ext cx="5429250" cy="5002406"/>
          </a:xfrm>
        </p:spPr>
        <p:txBody>
          <a:bodyPr wrap="square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Networks will be comprised of 10 - 20 Employers</a:t>
            </a:r>
          </a:p>
          <a:p>
            <a:pPr marL="803275" lvl="1" indent="-230188">
              <a:lnSpc>
                <a:spcPct val="100000"/>
              </a:lnSpc>
              <a:spcBef>
                <a:spcPts val="7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Geographically or join any network you choose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dirty="0"/>
              <a:t>Each network will have…</a:t>
            </a:r>
          </a:p>
          <a:p>
            <a:pPr marL="803275" lvl="1" indent="-230188">
              <a:lnSpc>
                <a:spcPct val="100000"/>
              </a:lnSpc>
              <a:spcBef>
                <a:spcPts val="7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Network Employer Lead</a:t>
            </a:r>
          </a:p>
          <a:p>
            <a:pPr marL="803275" lvl="1" indent="-230188">
              <a:lnSpc>
                <a:spcPct val="100000"/>
              </a:lnSpc>
              <a:spcBef>
                <a:spcPts val="7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Dedicated Network Coach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dirty="0"/>
              <a:t>Networks meet 2X Fall and Spring to share best practices, discuss challenges, learn from each other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dirty="0"/>
              <a:t>Training Providers are to be invited to a network by Employer Sponsor.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dirty="0"/>
              <a:t>Facilitators to join network(s) where they see the most value added.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AC9EA11-28EC-2C3B-46C2-C3441CE7F7A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F0B1B-7B6E-2601-E1CE-2A931DDE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187" y="89883"/>
            <a:ext cx="10038080" cy="601663"/>
          </a:xfrm>
        </p:spPr>
        <p:txBody>
          <a:bodyPr/>
          <a:lstStyle/>
          <a:p>
            <a:r>
              <a:rPr lang="en-US"/>
              <a:t>Partner Network Concept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EAFE821-DCD4-539C-8F8D-2720C93ED2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t>34</a:t>
            </a:fld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89DD6-E255-54BC-BDF3-C558E5D717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118697"/>
            <a:ext cx="5374780" cy="4947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9580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8"/>
          <p:cNvSpPr txBox="1">
            <a:spLocks noGrp="1"/>
          </p:cNvSpPr>
          <p:nvPr>
            <p:ph type="sldNum" idx="12"/>
          </p:nvPr>
        </p:nvSpPr>
        <p:spPr>
          <a:xfrm>
            <a:off x="5635840" y="6574156"/>
            <a:ext cx="1410121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t>35</a:t>
            </a:fld>
            <a:endParaRPr kumimoji="0" sz="1050" b="1" i="0" u="none" strike="noStrike" kern="0" cap="none" spc="0" normalizeH="0" baseline="0" noProof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5" name="Google Shape;565;p58"/>
          <p:cNvSpPr txBox="1"/>
          <p:nvPr/>
        </p:nvSpPr>
        <p:spPr>
          <a:xfrm>
            <a:off x="1676763" y="1181508"/>
            <a:ext cx="8828314" cy="449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are on a Mission!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Relationship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Employer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Job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Lifelong, Productive,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Engaged Teammate at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Time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68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C15C51C-EDFE-711E-2F1C-724A3D6C4966}"/>
              </a:ext>
            </a:extLst>
          </p:cNvPr>
          <p:cNvSpPr txBox="1"/>
          <p:nvPr/>
        </p:nvSpPr>
        <p:spPr>
          <a:xfrm>
            <a:off x="0" y="330930"/>
            <a:ext cx="12192000" cy="104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Task Force 2-4 Cavalry Tactical Operations Center Team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85900" algn="l"/>
              </a:tabLst>
              <a:defRPr/>
            </a:pPr>
            <a:r>
              <a:rPr kumimoji="0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Feb 21, 1991	- Northern Saudi Arabia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784F778B-4160-86DC-1785-2A45562E4279}"/>
              </a:ext>
            </a:extLst>
          </p:cNvPr>
          <p:cNvGrpSpPr/>
          <p:nvPr/>
        </p:nvGrpSpPr>
        <p:grpSpPr>
          <a:xfrm>
            <a:off x="2570797" y="1371600"/>
            <a:ext cx="7050405" cy="4940935"/>
            <a:chOff x="2484096" y="1347193"/>
            <a:chExt cx="7050405" cy="4940935"/>
          </a:xfrm>
        </p:grpSpPr>
        <p:pic>
          <p:nvPicPr>
            <p:cNvPr id="5" name="object 7">
              <a:extLst>
                <a:ext uri="{FF2B5EF4-FFF2-40B4-BE49-F238E27FC236}">
                  <a16:creationId xmlns:a16="http://schemas.microsoft.com/office/drawing/2014/main" id="{39D7077E-04D6-2A7A-1808-7926755F18E6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096" y="1347193"/>
              <a:ext cx="7050059" cy="4940841"/>
            </a:xfrm>
            <a:prstGeom prst="rect">
              <a:avLst/>
            </a:prstGeom>
          </p:spPr>
        </p:pic>
        <p:pic>
          <p:nvPicPr>
            <p:cNvPr id="6" name="object 8">
              <a:extLst>
                <a:ext uri="{FF2B5EF4-FFF2-40B4-BE49-F238E27FC236}">
                  <a16:creationId xmlns:a16="http://schemas.microsoft.com/office/drawing/2014/main" id="{7B3489F3-8855-20D7-08D1-C4C7AD43CE3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1552" y="1374647"/>
              <a:ext cx="6937248" cy="4828032"/>
            </a:xfrm>
            <a:prstGeom prst="rect">
              <a:avLst/>
            </a:prstGeom>
          </p:spPr>
        </p:pic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540BEE5A-7598-9A57-236D-2E6A4827F41E}"/>
                </a:ext>
              </a:extLst>
            </p:cNvPr>
            <p:cNvSpPr/>
            <p:nvPr/>
          </p:nvSpPr>
          <p:spPr>
            <a:xfrm>
              <a:off x="2502027" y="1365122"/>
              <a:ext cx="6956425" cy="4847590"/>
            </a:xfrm>
            <a:custGeom>
              <a:avLst/>
              <a:gdLst/>
              <a:ahLst/>
              <a:cxnLst/>
              <a:rect l="l" t="t" r="r" b="b"/>
              <a:pathLst>
                <a:path w="6956425" h="4847590">
                  <a:moveTo>
                    <a:pt x="0" y="4847082"/>
                  </a:moveTo>
                  <a:lnTo>
                    <a:pt x="6956298" y="4847082"/>
                  </a:lnTo>
                  <a:lnTo>
                    <a:pt x="6956298" y="0"/>
                  </a:lnTo>
                  <a:lnTo>
                    <a:pt x="0" y="0"/>
                  </a:lnTo>
                  <a:lnTo>
                    <a:pt x="0" y="4847082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6493562-068E-7B46-9569-8CBED5F3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29350"/>
            <a:ext cx="2844800" cy="476250"/>
          </a:xfr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CD75-2D6F-42A4-A4E5-22BB15D8F08A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26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283B0-D425-D29E-7809-3B36128C6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1B06-0627-307F-4509-18AB0A9F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TPP Performance and Growth Plan </a:t>
            </a:r>
            <a:r>
              <a:rPr lang="en-US" sz="1600" dirty="0"/>
              <a:t>as of 01/24/25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BD42E-5542-609F-D371-15F5B30EDF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t>5</a:t>
            </a:fld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D931225-6BE9-9D96-EA33-2EBA6C4F5658}"/>
              </a:ext>
            </a:extLst>
          </p:cNvPr>
          <p:cNvGraphicFramePr>
            <a:graphicFrameLocks/>
          </p:cNvGraphicFramePr>
          <p:nvPr/>
        </p:nvGraphicFramePr>
        <p:xfrm>
          <a:off x="227013" y="894523"/>
          <a:ext cx="11674475" cy="497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32ACAE-4DC4-CE86-FF3C-BB3BF687FA5E}"/>
              </a:ext>
            </a:extLst>
          </p:cNvPr>
          <p:cNvSpPr txBox="1"/>
          <p:nvPr/>
        </p:nvSpPr>
        <p:spPr>
          <a:xfrm>
            <a:off x="1054856" y="4084982"/>
            <a:ext cx="109273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259 Starts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63% 1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Year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7FBDB-D88C-AF3B-D2B6-9EFA77984E11}"/>
              </a:ext>
            </a:extLst>
          </p:cNvPr>
          <p:cNvSpPr txBox="1"/>
          <p:nvPr/>
        </p:nvSpPr>
        <p:spPr>
          <a:xfrm>
            <a:off x="2872409" y="3735841"/>
            <a:ext cx="109330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910 Starts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69% 1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Retention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14AEA-B64B-A18B-728C-375237AB4488}"/>
              </a:ext>
            </a:extLst>
          </p:cNvPr>
          <p:cNvGrpSpPr/>
          <p:nvPr/>
        </p:nvGrpSpPr>
        <p:grpSpPr>
          <a:xfrm>
            <a:off x="2196095" y="5864260"/>
            <a:ext cx="8289610" cy="547137"/>
            <a:chOff x="1948826" y="6000947"/>
            <a:chExt cx="8289610" cy="5471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03AB93-2968-CA0F-90E8-3C84F081BA1E}"/>
                </a:ext>
              </a:extLst>
            </p:cNvPr>
            <p:cNvSpPr txBox="1"/>
            <p:nvPr/>
          </p:nvSpPr>
          <p:spPr>
            <a:xfrm>
              <a:off x="1948826" y="6000947"/>
              <a:ext cx="8289610" cy="54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Trident Maritime Systems       Fairbanks Morse Defense          Non-Ferrous Foundry Society               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Leonardo Naval Power Systems                Enterprise +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081F7E-9FDD-93A9-3E69-035A699240F1}"/>
                </a:ext>
              </a:extLst>
            </p:cNvPr>
            <p:cNvSpPr/>
            <p:nvPr/>
          </p:nvSpPr>
          <p:spPr>
            <a:xfrm>
              <a:off x="3296649" y="6140035"/>
              <a:ext cx="85350" cy="853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26F016-410D-38C4-7537-8B1A2D4A8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791" y="6146400"/>
              <a:ext cx="85351" cy="85351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C5CCC7-2AC3-873A-402F-6D77398BFF2E}"/>
                </a:ext>
              </a:extLst>
            </p:cNvPr>
            <p:cNvSpPr/>
            <p:nvPr/>
          </p:nvSpPr>
          <p:spPr>
            <a:xfrm>
              <a:off x="6927387" y="6142438"/>
              <a:ext cx="85280" cy="8054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183731-F2D1-48FF-96BA-833CE11C4FCD}"/>
                </a:ext>
              </a:extLst>
            </p:cNvPr>
            <p:cNvSpPr/>
            <p:nvPr/>
          </p:nvSpPr>
          <p:spPr>
            <a:xfrm>
              <a:off x="4430581" y="6380012"/>
              <a:ext cx="85280" cy="805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56FDF-2542-BC01-37DE-D029F07FC853}"/>
              </a:ext>
            </a:extLst>
          </p:cNvPr>
          <p:cNvSpPr/>
          <p:nvPr/>
        </p:nvSpPr>
        <p:spPr>
          <a:xfrm>
            <a:off x="7128276" y="6237663"/>
            <a:ext cx="85280" cy="80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8E818-E9F2-C00A-1B6C-7B5E342A3EFE}"/>
              </a:ext>
            </a:extLst>
          </p:cNvPr>
          <p:cNvSpPr txBox="1"/>
          <p:nvPr/>
        </p:nvSpPr>
        <p:spPr>
          <a:xfrm>
            <a:off x="9980797" y="5670482"/>
            <a:ext cx="79435" cy="939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C0411-96E1-7EBA-6898-BDB17B282D8F}"/>
              </a:ext>
            </a:extLst>
          </p:cNvPr>
          <p:cNvSpPr txBox="1"/>
          <p:nvPr/>
        </p:nvSpPr>
        <p:spPr>
          <a:xfrm>
            <a:off x="9292118" y="5574533"/>
            <a:ext cx="21870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Frontier      TBD Flag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1ECEB6-7789-12EB-0305-59FF6C4AFAF9}"/>
              </a:ext>
            </a:extLst>
          </p:cNvPr>
          <p:cNvSpPr/>
          <p:nvPr/>
        </p:nvSpPr>
        <p:spPr>
          <a:xfrm>
            <a:off x="4352544" y="1681052"/>
            <a:ext cx="5568696" cy="38581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39E73-BF1E-2948-365C-ED158B2C6EFC}"/>
              </a:ext>
            </a:extLst>
          </p:cNvPr>
          <p:cNvSpPr txBox="1"/>
          <p:nvPr/>
        </p:nvSpPr>
        <p:spPr>
          <a:xfrm>
            <a:off x="9242422" y="5650826"/>
            <a:ext cx="79434" cy="1116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35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E2CF4-040C-2D89-BCBB-F88AE2F1CD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07" y="284096"/>
            <a:ext cx="10458711" cy="6960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7A52F-3D5A-1E85-5382-EDAC8ACA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05" y="638359"/>
            <a:ext cx="10018609" cy="535061"/>
          </a:xfrm>
        </p:spPr>
        <p:txBody>
          <a:bodyPr>
            <a:normAutofit fontScale="90000"/>
          </a:bodyPr>
          <a:lstStyle/>
          <a:p>
            <a:r>
              <a:rPr lang="en-US" dirty="0"/>
              <a:t>2024Talent Pipeline Program </a:t>
            </a:r>
            <a:br>
              <a:rPr lang="en-US" dirty="0"/>
            </a:br>
            <a:r>
              <a:rPr lang="en-US" sz="2000" i="1" dirty="0"/>
              <a:t>“National Reach”</a:t>
            </a:r>
            <a:br>
              <a:rPr lang="en-US" sz="2000" i="1" dirty="0"/>
            </a:br>
            <a:br>
              <a:rPr lang="en-US" sz="2000" i="1" dirty="0"/>
            </a:br>
            <a:br>
              <a:rPr lang="en-US" sz="2000" i="1" dirty="0"/>
            </a:br>
            <a:br>
              <a:rPr lang="en-US" sz="2000" i="1" dirty="0"/>
            </a:br>
            <a:endParaRPr lang="en-US" i="1" dirty="0"/>
          </a:p>
        </p:txBody>
      </p:sp>
      <p:sp>
        <p:nvSpPr>
          <p:cNvPr id="119" name="Google Shape;119;p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Picture 7" descr="A logo with a anchor&#10;&#10;Description automatically generated">
            <a:extLst>
              <a:ext uri="{FF2B5EF4-FFF2-40B4-BE49-F238E27FC236}">
                <a16:creationId xmlns:a16="http://schemas.microsoft.com/office/drawing/2014/main" id="{26AE83E5-E95D-B9BF-8A58-2E1B530A8A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01" y="2275740"/>
            <a:ext cx="535061" cy="535061"/>
          </a:xfrm>
          <a:prstGeom prst="rect">
            <a:avLst/>
          </a:prstGeom>
        </p:spPr>
      </p:pic>
      <p:pic>
        <p:nvPicPr>
          <p:cNvPr id="10" name="Picture 9" descr="A logo with a anchor&#10;&#10;Description automatically generated">
            <a:extLst>
              <a:ext uri="{FF2B5EF4-FFF2-40B4-BE49-F238E27FC236}">
                <a16:creationId xmlns:a16="http://schemas.microsoft.com/office/drawing/2014/main" id="{9B394E5C-383C-FF19-25C5-2BA798C11F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420" y="2596952"/>
            <a:ext cx="535061" cy="535061"/>
          </a:xfrm>
          <a:prstGeom prst="rect">
            <a:avLst/>
          </a:prstGeom>
        </p:spPr>
      </p:pic>
      <p:pic>
        <p:nvPicPr>
          <p:cNvPr id="12" name="Picture 11" descr="A logo with a anchor and text&#10;&#10;Description automatically generated">
            <a:extLst>
              <a:ext uri="{FF2B5EF4-FFF2-40B4-BE49-F238E27FC236}">
                <a16:creationId xmlns:a16="http://schemas.microsoft.com/office/drawing/2014/main" id="{F0E7463F-ED06-427E-1EC5-D0C555DB12F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272" y="1638475"/>
            <a:ext cx="535061" cy="535061"/>
          </a:xfrm>
          <a:prstGeom prst="rect">
            <a:avLst/>
          </a:prstGeom>
        </p:spPr>
      </p:pic>
      <p:pic>
        <p:nvPicPr>
          <p:cNvPr id="14" name="Picture 13" descr="A blue circle with yellow letters and a anchor&#10;&#10;Description automatically generated">
            <a:extLst>
              <a:ext uri="{FF2B5EF4-FFF2-40B4-BE49-F238E27FC236}">
                <a16:creationId xmlns:a16="http://schemas.microsoft.com/office/drawing/2014/main" id="{A53EFCAB-B013-0BB1-3A4B-ED4BC29A6B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905" y="2660530"/>
            <a:ext cx="535061" cy="535061"/>
          </a:xfrm>
          <a:prstGeom prst="rect">
            <a:avLst/>
          </a:prstGeom>
        </p:spPr>
      </p:pic>
      <p:pic>
        <p:nvPicPr>
          <p:cNvPr id="18" name="Picture 17" descr="A blue circle with a gold anchor and letters&#10;&#10;Description automatically generated">
            <a:extLst>
              <a:ext uri="{FF2B5EF4-FFF2-40B4-BE49-F238E27FC236}">
                <a16:creationId xmlns:a16="http://schemas.microsoft.com/office/drawing/2014/main" id="{05BB4E55-9E5D-027F-56B6-73B7AD851C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257" y="3575612"/>
            <a:ext cx="596351" cy="596351"/>
          </a:xfrm>
          <a:prstGeom prst="rect">
            <a:avLst/>
          </a:prstGeom>
        </p:spPr>
      </p:pic>
      <p:pic>
        <p:nvPicPr>
          <p:cNvPr id="20" name="Picture 19" descr="A blue circle with a letter v and anchor&#10;&#10;Description automatically generated">
            <a:extLst>
              <a:ext uri="{FF2B5EF4-FFF2-40B4-BE49-F238E27FC236}">
                <a16:creationId xmlns:a16="http://schemas.microsoft.com/office/drawing/2014/main" id="{134D06B1-6765-6445-8309-E21C25849DE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773" y="3229294"/>
            <a:ext cx="535061" cy="535061"/>
          </a:xfrm>
          <a:prstGeom prst="rect">
            <a:avLst/>
          </a:prstGeom>
        </p:spPr>
      </p:pic>
      <p:pic>
        <p:nvPicPr>
          <p:cNvPr id="22" name="Picture 21" descr="A logo with a yellow and blue circle&#10;&#10;Description automatically generated">
            <a:extLst>
              <a:ext uri="{FF2B5EF4-FFF2-40B4-BE49-F238E27FC236}">
                <a16:creationId xmlns:a16="http://schemas.microsoft.com/office/drawing/2014/main" id="{93B11915-20A3-F702-A675-9EB6979C777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348" y="2641913"/>
            <a:ext cx="535061" cy="535061"/>
          </a:xfrm>
          <a:prstGeom prst="rect">
            <a:avLst/>
          </a:prstGeom>
        </p:spPr>
      </p:pic>
      <p:pic>
        <p:nvPicPr>
          <p:cNvPr id="4" name="Picture 3" descr="A red and black flag&#10;&#10;Description automatically generated">
            <a:extLst>
              <a:ext uri="{FF2B5EF4-FFF2-40B4-BE49-F238E27FC236}">
                <a16:creationId xmlns:a16="http://schemas.microsoft.com/office/drawing/2014/main" id="{0BED5ECC-D582-E073-CF4B-3B6739FA2B9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3725" y="1207385"/>
            <a:ext cx="375537" cy="48011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458A42-34C2-5DDD-096A-3A827E6F55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4318" y="2746289"/>
            <a:ext cx="1248858" cy="12488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148B70-CA4B-FAF1-F642-1EBBB3608AEB}"/>
              </a:ext>
            </a:extLst>
          </p:cNvPr>
          <p:cNvSpPr txBox="1"/>
          <p:nvPr/>
        </p:nvSpPr>
        <p:spPr>
          <a:xfrm>
            <a:off x="10573888" y="1233859"/>
            <a:ext cx="830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Regional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Flags</a:t>
            </a:r>
          </a:p>
        </p:txBody>
      </p:sp>
      <p:pic>
        <p:nvPicPr>
          <p:cNvPr id="24" name="Picture 23" descr="A red and black flag&#10;&#10;Description automatically generated">
            <a:extLst>
              <a:ext uri="{FF2B5EF4-FFF2-40B4-BE49-F238E27FC236}">
                <a16:creationId xmlns:a16="http://schemas.microsoft.com/office/drawing/2014/main" id="{2D706CCE-5CEE-F3A5-42A3-62BB0F5EA17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217" y="2317769"/>
            <a:ext cx="375537" cy="480117"/>
          </a:xfrm>
          <a:prstGeom prst="rect">
            <a:avLst/>
          </a:prstGeom>
        </p:spPr>
      </p:pic>
      <p:pic>
        <p:nvPicPr>
          <p:cNvPr id="25" name="Picture 24" descr="A red and black flag&#10;&#10;Description automatically generated">
            <a:extLst>
              <a:ext uri="{FF2B5EF4-FFF2-40B4-BE49-F238E27FC236}">
                <a16:creationId xmlns:a16="http://schemas.microsoft.com/office/drawing/2014/main" id="{92C54225-B31F-1CAE-DE3D-937975EA02B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48" y="2322062"/>
            <a:ext cx="375537" cy="480117"/>
          </a:xfrm>
          <a:prstGeom prst="rect">
            <a:avLst/>
          </a:prstGeom>
        </p:spPr>
      </p:pic>
      <p:pic>
        <p:nvPicPr>
          <p:cNvPr id="26" name="Picture 25" descr="A red and black flag&#10;&#10;Description automatically generated">
            <a:extLst>
              <a:ext uri="{FF2B5EF4-FFF2-40B4-BE49-F238E27FC236}">
                <a16:creationId xmlns:a16="http://schemas.microsoft.com/office/drawing/2014/main" id="{A74D40C7-945D-2964-0818-0A79CB21902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335" y="3104516"/>
            <a:ext cx="375537" cy="480117"/>
          </a:xfrm>
          <a:prstGeom prst="rect">
            <a:avLst/>
          </a:prstGeom>
        </p:spPr>
      </p:pic>
      <p:pic>
        <p:nvPicPr>
          <p:cNvPr id="27" name="Picture 26" descr="A red and black flag&#10;&#10;Description automatically generated">
            <a:extLst>
              <a:ext uri="{FF2B5EF4-FFF2-40B4-BE49-F238E27FC236}">
                <a16:creationId xmlns:a16="http://schemas.microsoft.com/office/drawing/2014/main" id="{9B0AD7C9-E33D-3146-6814-D6855A1D920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476" y="4245978"/>
            <a:ext cx="375537" cy="480117"/>
          </a:xfrm>
          <a:prstGeom prst="rect">
            <a:avLst/>
          </a:prstGeom>
        </p:spPr>
      </p:pic>
      <p:pic>
        <p:nvPicPr>
          <p:cNvPr id="28" name="Picture 27" descr="A red and black flag&#10;&#10;Description automatically generated">
            <a:extLst>
              <a:ext uri="{FF2B5EF4-FFF2-40B4-BE49-F238E27FC236}">
                <a16:creationId xmlns:a16="http://schemas.microsoft.com/office/drawing/2014/main" id="{749B62B6-AB91-E7D7-8B81-8E0B76CB20F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413" y="1636405"/>
            <a:ext cx="375537" cy="461665"/>
          </a:xfrm>
          <a:prstGeom prst="rect">
            <a:avLst/>
          </a:prstGeom>
        </p:spPr>
      </p:pic>
      <p:pic>
        <p:nvPicPr>
          <p:cNvPr id="29" name="Picture 28" descr="A red and black flag&#10;&#10;Description automatically generated">
            <a:extLst>
              <a:ext uri="{FF2B5EF4-FFF2-40B4-BE49-F238E27FC236}">
                <a16:creationId xmlns:a16="http://schemas.microsoft.com/office/drawing/2014/main" id="{2FAC705D-70D1-D1ED-C9CE-73BBF117CE6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645" y="2162419"/>
            <a:ext cx="375537" cy="4801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18D69BE-32B5-CBCE-CB33-FC31A73FD903}"/>
              </a:ext>
            </a:extLst>
          </p:cNvPr>
          <p:cNvSpPr txBox="1"/>
          <p:nvPr/>
        </p:nvSpPr>
        <p:spPr>
          <a:xfrm>
            <a:off x="9139241" y="3076299"/>
            <a:ext cx="282000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Regional Flags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2021: Philadelphia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2022: Pittsburgh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         Hampton Roads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2023: Boston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         Long Island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2024: Southern California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         Enterprise+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Fairbanks Morse Defense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Trident Maritime Systems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Non-Ferrous Foundry Society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Leonardo DRS/NPS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2026:  New Regional Flag TBD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7C24A5E-7665-58E5-4755-0D9CFE2DDEB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315" y="3077773"/>
            <a:ext cx="980169" cy="3512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D2CC7-6D6E-0079-E5BB-85BE67CC021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354" y="1860770"/>
            <a:ext cx="728103" cy="933466"/>
          </a:xfrm>
          <a:prstGeom prst="rect">
            <a:avLst/>
          </a:prstGeom>
          <a:noFill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EBF92DF-904E-2914-EABF-A4BEAAC15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134" y="3702653"/>
            <a:ext cx="1153743" cy="115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0C05FFBF-95E6-A7D5-8D1C-30F1C91F8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710E08-1BFA-D28D-F4B7-1D7EB5901FF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244" y="3229294"/>
            <a:ext cx="2241486" cy="2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0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E2CF4-040C-2D89-BCBB-F88AE2F1CD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07" y="284096"/>
            <a:ext cx="10458711" cy="6960518"/>
          </a:xfrm>
          <a:prstGeom prst="rect">
            <a:avLst/>
          </a:prstGeom>
        </p:spPr>
      </p:pic>
      <p:pic>
        <p:nvPicPr>
          <p:cNvPr id="114" name="Picture 113" descr="A red and black flag&#10;&#10;Description automatically generated">
            <a:extLst>
              <a:ext uri="{FF2B5EF4-FFF2-40B4-BE49-F238E27FC236}">
                <a16:creationId xmlns:a16="http://schemas.microsoft.com/office/drawing/2014/main" id="{E304BC5C-1B2B-192F-0F5F-F55E7F3F1D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217" y="2317769"/>
            <a:ext cx="375537" cy="480117"/>
          </a:xfrm>
          <a:prstGeom prst="rect">
            <a:avLst/>
          </a:prstGeom>
        </p:spPr>
      </p:pic>
      <p:pic>
        <p:nvPicPr>
          <p:cNvPr id="115" name="Picture 114" descr="A red and black flag&#10;&#10;Description automatically generated">
            <a:extLst>
              <a:ext uri="{FF2B5EF4-FFF2-40B4-BE49-F238E27FC236}">
                <a16:creationId xmlns:a16="http://schemas.microsoft.com/office/drawing/2014/main" id="{98AC28D1-99FA-B0A4-ABEF-AA52869C02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462" y="2205598"/>
            <a:ext cx="375537" cy="480117"/>
          </a:xfrm>
          <a:prstGeom prst="rect">
            <a:avLst/>
          </a:prstGeom>
        </p:spPr>
      </p:pic>
      <p:pic>
        <p:nvPicPr>
          <p:cNvPr id="117" name="Picture 116" descr="A red and black flag&#10;&#10;Description automatically generated">
            <a:extLst>
              <a:ext uri="{FF2B5EF4-FFF2-40B4-BE49-F238E27FC236}">
                <a16:creationId xmlns:a16="http://schemas.microsoft.com/office/drawing/2014/main" id="{4F701713-15D5-3258-6385-827DF1929B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496" y="3105614"/>
            <a:ext cx="375537" cy="480117"/>
          </a:xfrm>
          <a:prstGeom prst="rect">
            <a:avLst/>
          </a:prstGeom>
        </p:spPr>
      </p:pic>
      <p:pic>
        <p:nvPicPr>
          <p:cNvPr id="70" name="Picture 69" descr="A red and black flag&#10;&#10;Description automatically generated">
            <a:extLst>
              <a:ext uri="{FF2B5EF4-FFF2-40B4-BE49-F238E27FC236}">
                <a16:creationId xmlns:a16="http://schemas.microsoft.com/office/drawing/2014/main" id="{E3BDEEAE-572B-9653-19AD-39A2E0C428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221" y="2419811"/>
            <a:ext cx="375537" cy="480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7A52F-3D5A-1E85-5382-EDAC8ACA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83" y="628486"/>
            <a:ext cx="10018609" cy="535061"/>
          </a:xfrm>
        </p:spPr>
        <p:txBody>
          <a:bodyPr>
            <a:normAutofit fontScale="90000"/>
          </a:bodyPr>
          <a:lstStyle/>
          <a:p>
            <a:r>
              <a:rPr lang="en-US" sz="3100" i="1" dirty="0"/>
              <a:t>TPP National Coverage </a:t>
            </a:r>
            <a:r>
              <a:rPr lang="en-US" sz="1800" i="1" dirty="0"/>
              <a:t>(All Sites Combined as of January 2025)</a:t>
            </a:r>
            <a:br>
              <a:rPr lang="en-US" sz="2000" i="1" dirty="0"/>
            </a:br>
            <a:br>
              <a:rPr lang="en-US" sz="2000" i="1" dirty="0"/>
            </a:br>
            <a:br>
              <a:rPr lang="en-US" sz="2000" i="1" dirty="0"/>
            </a:br>
            <a:endParaRPr lang="en-US" i="1" dirty="0"/>
          </a:p>
        </p:txBody>
      </p:sp>
      <p:sp>
        <p:nvSpPr>
          <p:cNvPr id="119" name="Google Shape;119;p4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9DE5C9C-BF17-5F11-A097-499921C143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160" y="5242433"/>
            <a:ext cx="157970" cy="365630"/>
          </a:xfrm>
          <a:prstGeom prst="rect">
            <a:avLst/>
          </a:prstGeom>
        </p:spPr>
      </p:pic>
      <p:pic>
        <p:nvPicPr>
          <p:cNvPr id="11" name="Picture 10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6C56E44B-4BBE-74E7-E287-4E9F4A0669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145" y="2017453"/>
            <a:ext cx="157970" cy="365630"/>
          </a:xfrm>
          <a:prstGeom prst="rect">
            <a:avLst/>
          </a:prstGeom>
        </p:spPr>
      </p:pic>
      <p:pic>
        <p:nvPicPr>
          <p:cNvPr id="13" name="Picture 12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9CA90EB8-DFC2-9EBC-33C8-13CFCBD4C2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320" y="2015196"/>
            <a:ext cx="157970" cy="365630"/>
          </a:xfrm>
          <a:prstGeom prst="rect">
            <a:avLst/>
          </a:prstGeom>
        </p:spPr>
      </p:pic>
      <p:pic>
        <p:nvPicPr>
          <p:cNvPr id="15" name="Picture 14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34EE9144-86E1-E1DD-DA94-0A5C7E1278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251" y="3298881"/>
            <a:ext cx="148136" cy="342869"/>
          </a:xfrm>
          <a:prstGeom prst="rect">
            <a:avLst/>
          </a:prstGeom>
        </p:spPr>
      </p:pic>
      <p:pic>
        <p:nvPicPr>
          <p:cNvPr id="16" name="Picture 15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D3A6FF64-0902-0EDD-A9E2-7F19877C30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637" y="4406691"/>
            <a:ext cx="157970" cy="365630"/>
          </a:xfrm>
          <a:prstGeom prst="rect">
            <a:avLst/>
          </a:prstGeom>
        </p:spPr>
      </p:pic>
      <p:pic>
        <p:nvPicPr>
          <p:cNvPr id="17" name="Picture 16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C135D61D-742E-DC72-4EB0-666DFC92EF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413" y="2424425"/>
            <a:ext cx="157970" cy="365630"/>
          </a:xfrm>
          <a:prstGeom prst="rect">
            <a:avLst/>
          </a:prstGeom>
        </p:spPr>
      </p:pic>
      <p:pic>
        <p:nvPicPr>
          <p:cNvPr id="19" name="Picture 18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EE5AE9F-8BBA-50DF-9D3C-A83BC6BF5A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398" y="2481406"/>
            <a:ext cx="157971" cy="365633"/>
          </a:xfrm>
          <a:prstGeom prst="rect">
            <a:avLst/>
          </a:prstGeom>
        </p:spPr>
      </p:pic>
      <p:pic>
        <p:nvPicPr>
          <p:cNvPr id="21" name="Picture 20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482E44B1-F842-3056-5A16-25947DC82B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427" y="2852250"/>
            <a:ext cx="157971" cy="365633"/>
          </a:xfrm>
          <a:prstGeom prst="rect">
            <a:avLst/>
          </a:prstGeom>
        </p:spPr>
      </p:pic>
      <p:pic>
        <p:nvPicPr>
          <p:cNvPr id="23" name="Picture 22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C7367E28-CF7E-FE21-3803-F4B858B59A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167" y="4631033"/>
            <a:ext cx="157970" cy="365630"/>
          </a:xfrm>
          <a:prstGeom prst="rect">
            <a:avLst/>
          </a:prstGeom>
        </p:spPr>
      </p:pic>
      <p:pic>
        <p:nvPicPr>
          <p:cNvPr id="30" name="Picture 29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EF462728-2B73-C8C5-F5D0-D664F9D28D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902" y="4900537"/>
            <a:ext cx="157971" cy="365633"/>
          </a:xfrm>
          <a:prstGeom prst="rect">
            <a:avLst/>
          </a:prstGeom>
        </p:spPr>
      </p:pic>
      <p:pic>
        <p:nvPicPr>
          <p:cNvPr id="32" name="Picture 31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3BAC9481-DBFA-AA52-5018-12194040FD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031" y="3421486"/>
            <a:ext cx="148136" cy="342869"/>
          </a:xfrm>
          <a:prstGeom prst="rect">
            <a:avLst/>
          </a:prstGeom>
        </p:spPr>
      </p:pic>
      <p:pic>
        <p:nvPicPr>
          <p:cNvPr id="33" name="Picture 32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8FCC7A1-6DAB-5E9A-67DF-D644E9A2BC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660" y="2217869"/>
            <a:ext cx="157971" cy="365633"/>
          </a:xfrm>
          <a:prstGeom prst="rect">
            <a:avLst/>
          </a:prstGeom>
        </p:spPr>
      </p:pic>
      <p:pic>
        <p:nvPicPr>
          <p:cNvPr id="34" name="Picture 33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43B64F5-DC30-6BA1-7E17-64EA29BFF0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440" y="5242430"/>
            <a:ext cx="157971" cy="365633"/>
          </a:xfrm>
          <a:prstGeom prst="rect">
            <a:avLst/>
          </a:prstGeom>
        </p:spPr>
      </p:pic>
      <p:pic>
        <p:nvPicPr>
          <p:cNvPr id="35" name="Picture 34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2648D62D-2512-3AED-0AE3-464DB8501F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75" y="2424425"/>
            <a:ext cx="157971" cy="365633"/>
          </a:xfrm>
          <a:prstGeom prst="rect">
            <a:avLst/>
          </a:prstGeom>
        </p:spPr>
      </p:pic>
      <p:pic>
        <p:nvPicPr>
          <p:cNvPr id="36" name="Picture 35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A5B4968-F98C-9552-176C-0012606D30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990" y="2719410"/>
            <a:ext cx="157971" cy="365633"/>
          </a:xfrm>
          <a:prstGeom prst="rect">
            <a:avLst/>
          </a:prstGeom>
        </p:spPr>
      </p:pic>
      <p:pic>
        <p:nvPicPr>
          <p:cNvPr id="37" name="Picture 36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DFC4696-A514-CF81-A789-3145EEF8AD9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125" y="3273843"/>
            <a:ext cx="148136" cy="342869"/>
          </a:xfrm>
          <a:prstGeom prst="rect">
            <a:avLst/>
          </a:prstGeom>
        </p:spPr>
      </p:pic>
      <p:pic>
        <p:nvPicPr>
          <p:cNvPr id="38" name="Picture 37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D8D807ED-4CD8-5B94-BAE1-644FF5DFD9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881" y="3764355"/>
            <a:ext cx="157971" cy="365633"/>
          </a:xfrm>
          <a:prstGeom prst="rect">
            <a:avLst/>
          </a:prstGeom>
        </p:spPr>
      </p:pic>
      <p:pic>
        <p:nvPicPr>
          <p:cNvPr id="39" name="Picture 38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E4315971-6B40-5F7D-D268-543564DBEB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714" y="2400687"/>
            <a:ext cx="157970" cy="365630"/>
          </a:xfrm>
          <a:prstGeom prst="rect">
            <a:avLst/>
          </a:prstGeom>
        </p:spPr>
      </p:pic>
      <p:pic>
        <p:nvPicPr>
          <p:cNvPr id="25" name="Picture 24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3A0F740E-0920-6FE0-AB7C-E463AF4E38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32" y="3967821"/>
            <a:ext cx="157971" cy="3656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048523-D673-0A3C-CF5E-050C0F1895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083" y="2792218"/>
            <a:ext cx="163208" cy="3685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FE19BA-9D2B-6F6F-0D48-D9169E3593D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749" y="3207663"/>
            <a:ext cx="161923" cy="3656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086A9E-231E-0FF2-9967-C567EFDED05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443" y="2103109"/>
            <a:ext cx="161987" cy="3657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3219E75-A0C2-EB5C-2059-B245985451E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37" y="1894649"/>
            <a:ext cx="157971" cy="35671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369206E-4F2C-885F-497A-83493DF9719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088" y="2575118"/>
            <a:ext cx="157944" cy="36853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EA3D20E-A9D2-3B58-1BC8-BD65567945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405" y="3224385"/>
            <a:ext cx="157944" cy="36853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9727D37-4C59-20E5-1632-20957A3B5E0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Marker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578" y="4160629"/>
            <a:ext cx="148136" cy="34565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4C2D2F4-8287-8D44-C441-BFF11CCC68EE}"/>
              </a:ext>
            </a:extLst>
          </p:cNvPr>
          <p:cNvSpPr txBox="1"/>
          <p:nvPr/>
        </p:nvSpPr>
        <p:spPr>
          <a:xfrm>
            <a:off x="9928730" y="1894649"/>
            <a:ext cx="205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Enterprise Sites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Sites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Franchise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Regional Outliers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2CFE592-88DA-102A-649F-41DDFB111A0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475" y="1864270"/>
            <a:ext cx="158510" cy="35359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13A022F-EC11-5E92-0922-9FE9B5A683D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450" y="2466768"/>
            <a:ext cx="152413" cy="361980"/>
          </a:xfrm>
          <a:prstGeom prst="rect">
            <a:avLst/>
          </a:prstGeom>
        </p:spPr>
      </p:pic>
      <p:pic>
        <p:nvPicPr>
          <p:cNvPr id="67" name="Picture 66" descr="A red and black flag&#10;&#10;Description automatically generated">
            <a:extLst>
              <a:ext uri="{FF2B5EF4-FFF2-40B4-BE49-F238E27FC236}">
                <a16:creationId xmlns:a16="http://schemas.microsoft.com/office/drawing/2014/main" id="{508B1B5A-7EA3-96DB-6379-B0CDD912A6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443" y="3504797"/>
            <a:ext cx="375537" cy="48011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3A65251-4193-1B38-42F5-31BA02A486D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831" y="5933104"/>
            <a:ext cx="128027" cy="28653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4EE206B-97C4-7F73-8573-23F5FA9594F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777" y="6004350"/>
            <a:ext cx="128027" cy="2865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4A1136F-B5AE-9D01-212D-F5B4FBB904A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278" y="4031067"/>
            <a:ext cx="128027" cy="28653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E0AF9B3-8D25-8166-AF49-02D5B5109B1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197" y="3799202"/>
            <a:ext cx="128027" cy="28653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4820C2D-51E9-AA9A-48AE-E7C824D57FF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587" y="4174335"/>
            <a:ext cx="128027" cy="2865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D23A327-6DAE-6651-5817-CE6C261C28A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530" y="2077627"/>
            <a:ext cx="128027" cy="28653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0A0B5F-E102-B822-6CEF-DBE08A21580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333" y="1990923"/>
            <a:ext cx="128027" cy="28653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A6319F0-EFD3-1CFF-5085-5E6DB3792226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628" y="2194869"/>
            <a:ext cx="128027" cy="28653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2F6EBC3-8FE9-39BE-C1D1-AC4803BB402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131" y="2403634"/>
            <a:ext cx="128027" cy="28653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26A088D-2DCD-F041-4BD3-143CDDBF432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534" y="4730728"/>
            <a:ext cx="128027" cy="2865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E89A49-90FC-71CA-CEBD-9FB35F91F72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35" y="2882291"/>
            <a:ext cx="128027" cy="28653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2436F93-524C-A318-CB52-59961A244D8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685" y="3015695"/>
            <a:ext cx="128027" cy="28653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82D4120-A0DC-6F16-0B18-C7AFE3BDD64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860" y="2902452"/>
            <a:ext cx="128027" cy="2865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E342E60-8636-24CC-C49F-CDA15149226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5752" y="3093032"/>
            <a:ext cx="128027" cy="28653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B670593-F9BF-80A8-6CBA-0E2E27AECDA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432" y="3690987"/>
            <a:ext cx="128027" cy="28653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220D3D1-8C68-59BA-E221-045BEDCC6AD7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342" y="3678520"/>
            <a:ext cx="128027" cy="28653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D13DC1C-ADA0-7AFA-2B67-9F0612C8193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378" y="4206782"/>
            <a:ext cx="128027" cy="28653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8AB3AAC-1F54-4197-E7BE-3FFDCCD20E6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97" y="4028535"/>
            <a:ext cx="137463" cy="30765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12C623D-74C6-729A-24B2-3813E36DDB6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514" y="5425246"/>
            <a:ext cx="128027" cy="28653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A1E932C-02C0-8438-708A-B5D2A989A62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927" y="3334380"/>
            <a:ext cx="128027" cy="28653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CBADA98-F4B7-32DD-2CAE-BCEA45DD9C7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646" y="2707945"/>
            <a:ext cx="128027" cy="28653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4B2DC39-540C-1E9A-0B3A-1D8DBF29BFB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692" y="2759183"/>
            <a:ext cx="128027" cy="28653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721021C-D5A1-F0CA-C1A9-F6F1C5CE5E1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56" y="1683181"/>
            <a:ext cx="128027" cy="28653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07CF1F8-2484-37F1-1CCE-99BD18D8BEB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895" y="2734978"/>
            <a:ext cx="128027" cy="28653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0EA7F5E-0D05-A0B8-EED3-BC81EB53D4C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79" y="2685480"/>
            <a:ext cx="128027" cy="28653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875D415-50E8-2870-2305-8110C9C1BBA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626" y="2583475"/>
            <a:ext cx="128027" cy="28653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D8D35CA-ECF2-9D8C-2FCB-E4D906D64883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056" y="2461709"/>
            <a:ext cx="128027" cy="286537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3898D90-5B07-EF0F-3B96-7000E5B39B2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099" y="2445415"/>
            <a:ext cx="128027" cy="28653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F24DDC4-6188-465E-F36E-C828A288C12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029" y="2744729"/>
            <a:ext cx="128027" cy="286537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38FF8E71-BDD3-EA22-5145-26E382553C88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456" y="2813397"/>
            <a:ext cx="128027" cy="28653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8F358C2C-53D6-A75C-738A-56424DA71933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606" y="2739833"/>
            <a:ext cx="128027" cy="28653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A9C3427C-E801-310A-10D4-9278E85AFDF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717" y="2988405"/>
            <a:ext cx="152413" cy="341115"/>
          </a:xfrm>
          <a:prstGeom prst="rect">
            <a:avLst/>
          </a:prstGeom>
        </p:spPr>
      </p:pic>
      <p:pic>
        <p:nvPicPr>
          <p:cNvPr id="116" name="Picture 115" descr="A red and black flag&#10;&#10;Description automatically generated">
            <a:extLst>
              <a:ext uri="{FF2B5EF4-FFF2-40B4-BE49-F238E27FC236}">
                <a16:creationId xmlns:a16="http://schemas.microsoft.com/office/drawing/2014/main" id="{E3D71CA4-B7CA-A763-3F80-0894BB3E71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485" y="1366354"/>
            <a:ext cx="375537" cy="480117"/>
          </a:xfrm>
          <a:prstGeom prst="rect">
            <a:avLst/>
          </a:prstGeom>
        </p:spPr>
      </p:pic>
      <p:pic>
        <p:nvPicPr>
          <p:cNvPr id="118" name="Picture 117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6411D377-C9AE-70CF-4701-2514B2DCAC64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717" y="3561357"/>
            <a:ext cx="152413" cy="35276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4DA40300-CFDB-F95A-9649-53C198697344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44" y="3544040"/>
            <a:ext cx="153075" cy="35325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8D79A490-9C41-B1B0-EB09-65964F95523B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152" y="2776434"/>
            <a:ext cx="152443" cy="355701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8D9A2145-568F-8D04-5813-59C690FEEE30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115" y="2720962"/>
            <a:ext cx="149999" cy="349996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27ED1E3-2DFC-85D2-1ABF-10F26367B531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692" y="2688209"/>
            <a:ext cx="146317" cy="341406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C2E2C07A-D5EE-345C-F5C8-2337E5E56F1B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125" y="1645691"/>
            <a:ext cx="146317" cy="34140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25925F35-1A05-28FB-C167-880CDEE25650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251" y="2174921"/>
            <a:ext cx="146317" cy="341406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61B85911-940A-6060-A9F4-D29FD4D35CC3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664" y="2009954"/>
            <a:ext cx="146317" cy="341406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FD6AFCD4-3F73-31FF-1008-FF48E084C050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656" y="4660238"/>
            <a:ext cx="146317" cy="341406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46606162-B5A0-B286-3DBD-599CB652611A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292" y="2187364"/>
            <a:ext cx="158510" cy="35359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62EAA6FA-FF6C-10F9-853E-0A7A523D0A67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753" y="3443513"/>
            <a:ext cx="158510" cy="35359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DDD098AD-20F3-76E0-4884-E7057F2D1D36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884" y="2228293"/>
            <a:ext cx="121671" cy="27141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28A29446-D0B5-F039-F8CE-1608112F65BB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676" y="2073586"/>
            <a:ext cx="128448" cy="28653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53D09A2F-34C3-B2D5-36FE-7C27300088C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Marker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753" y="4220914"/>
            <a:ext cx="148136" cy="34565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9B69E32-BAFB-9BAD-048B-1E89C144D2C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Marker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949" y="1114853"/>
            <a:ext cx="148136" cy="34565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1B99EF0-A46F-E816-2DBF-4EFE2451FB48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770" y="4643145"/>
            <a:ext cx="146317" cy="341406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FAE25CD-EB4F-E0BC-1219-C6F4576336AC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132" y="4856612"/>
            <a:ext cx="146317" cy="34140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F3CC1FAA-E80E-9873-4712-45FFF1E41E55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186" y="4802726"/>
            <a:ext cx="146317" cy="34140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4FD7D4FF-34B3-0228-CE02-B4428C638957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390" y="5091090"/>
            <a:ext cx="146317" cy="341406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EC047B1-5B53-5BB3-3034-01C45919918E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842" y="5212103"/>
            <a:ext cx="146317" cy="341406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7A9A9F25-86DA-1CE4-1D4E-5CBC4AF937F3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388" y="2329009"/>
            <a:ext cx="146317" cy="341406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F8F2C5F1-ED71-90CE-1DC6-06EBFBC83C4A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241" y="2202068"/>
            <a:ext cx="146317" cy="341406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9B10373F-6386-5CC3-A02C-B0A739A848B9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667" y="2015963"/>
            <a:ext cx="146317" cy="341406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C3BC4E0D-4F95-F7AF-982A-9BFA9E84298D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512" y="2051804"/>
            <a:ext cx="146317" cy="341406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CD1EBE1B-99ED-7428-96AF-08BE9755B8D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138" y="2093052"/>
            <a:ext cx="146317" cy="341406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E58F9182-3718-4788-EEED-7E1B56BFB8AF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447" y="2239048"/>
            <a:ext cx="146317" cy="341406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60E3F34-A255-97EB-B1EE-2E9D915A5E92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545" y="2431762"/>
            <a:ext cx="146317" cy="341406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4230F4E1-C869-BC8E-006E-C80B9B03B2AD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057" y="2801314"/>
            <a:ext cx="146317" cy="341406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3D1751D-3290-F0C0-4588-FDE6F86E1415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897" y="2759816"/>
            <a:ext cx="146317" cy="341406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B3104429-4291-818B-753D-1028D0A87D0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174" y="2870838"/>
            <a:ext cx="146317" cy="341406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7BA833D0-1B9C-A522-5F79-9728A928767F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001" y="3214522"/>
            <a:ext cx="146317" cy="341406"/>
          </a:xfrm>
          <a:prstGeom prst="rect">
            <a:avLst/>
          </a:prstGeom>
        </p:spPr>
      </p:pic>
      <p:pic>
        <p:nvPicPr>
          <p:cNvPr id="166" name="Picture 165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7ECE8831-86F8-E19C-5E7D-4EB9B67A9581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175" y="4080656"/>
            <a:ext cx="132922" cy="307656"/>
          </a:xfrm>
          <a:prstGeom prst="rect">
            <a:avLst/>
          </a:prstGeom>
        </p:spPr>
      </p:pic>
      <p:pic>
        <p:nvPicPr>
          <p:cNvPr id="167" name="Picture 166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25A54C2E-08F4-74D2-D828-FA211178A98A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774" y="4184224"/>
            <a:ext cx="134258" cy="310747"/>
          </a:xfrm>
          <a:prstGeom prst="rect">
            <a:avLst/>
          </a:prstGeom>
        </p:spPr>
      </p:pic>
      <p:pic>
        <p:nvPicPr>
          <p:cNvPr id="168" name="Picture 167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84976DA0-0A1F-0794-8895-018EFE1F9D4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624" y="4200892"/>
            <a:ext cx="132922" cy="307656"/>
          </a:xfrm>
          <a:prstGeom prst="rect">
            <a:avLst/>
          </a:prstGeom>
        </p:spPr>
      </p:pic>
      <p:pic>
        <p:nvPicPr>
          <p:cNvPr id="169" name="Picture 168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2075C5AF-17E9-53A5-3176-F2D3F54B8508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1" y="3641750"/>
            <a:ext cx="131303" cy="303908"/>
          </a:xfrm>
          <a:prstGeom prst="rect">
            <a:avLst/>
          </a:prstGeom>
        </p:spPr>
      </p:pic>
      <p:pic>
        <p:nvPicPr>
          <p:cNvPr id="170" name="Picture 169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E06C6208-15A6-06E8-A01F-F38B78687D96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121" y="3536326"/>
            <a:ext cx="132923" cy="307657"/>
          </a:xfrm>
          <a:prstGeom prst="rect">
            <a:avLst/>
          </a:prstGeom>
        </p:spPr>
      </p:pic>
      <p:pic>
        <p:nvPicPr>
          <p:cNvPr id="171" name="Picture 170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C99A110-34F4-F24C-9C32-76202A216175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836" y="3678520"/>
            <a:ext cx="129184" cy="299004"/>
          </a:xfrm>
          <a:prstGeom prst="rect">
            <a:avLst/>
          </a:prstGeom>
        </p:spPr>
      </p:pic>
      <p:pic>
        <p:nvPicPr>
          <p:cNvPr id="172" name="Picture 171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23D3B76-DC6F-F1E4-8866-EF7A619D0272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400" y="3221043"/>
            <a:ext cx="131303" cy="303908"/>
          </a:xfrm>
          <a:prstGeom prst="rect">
            <a:avLst/>
          </a:prstGeom>
        </p:spPr>
      </p:pic>
      <p:pic>
        <p:nvPicPr>
          <p:cNvPr id="173" name="Picture 172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7631D70-25C4-C571-DE95-5053F60E833B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996" y="3397024"/>
            <a:ext cx="131303" cy="303908"/>
          </a:xfrm>
          <a:prstGeom prst="rect">
            <a:avLst/>
          </a:prstGeom>
        </p:spPr>
      </p:pic>
      <p:pic>
        <p:nvPicPr>
          <p:cNvPr id="174" name="Picture 173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D1C047FC-ADBB-9CD5-8D72-40DFE4584497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548" y="3204225"/>
            <a:ext cx="131303" cy="303908"/>
          </a:xfrm>
          <a:prstGeom prst="rect">
            <a:avLst/>
          </a:prstGeom>
        </p:spPr>
      </p:pic>
      <p:pic>
        <p:nvPicPr>
          <p:cNvPr id="175" name="Picture 174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D0E8D36C-0CE7-DBB7-34A5-F5ED226DA336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112" y="3383113"/>
            <a:ext cx="131303" cy="303908"/>
          </a:xfrm>
          <a:prstGeom prst="rect">
            <a:avLst/>
          </a:prstGeom>
        </p:spPr>
      </p:pic>
      <p:pic>
        <p:nvPicPr>
          <p:cNvPr id="176" name="Picture 175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6B84B2E6-53A7-5ACB-A1F5-1C144E64D625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767" y="3410095"/>
            <a:ext cx="131303" cy="303908"/>
          </a:xfrm>
          <a:prstGeom prst="rect">
            <a:avLst/>
          </a:prstGeom>
        </p:spPr>
      </p:pic>
      <p:pic>
        <p:nvPicPr>
          <p:cNvPr id="177" name="Picture 176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45455A23-06CA-5741-9F2E-90E254A61B2B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240" y="3974652"/>
            <a:ext cx="131303" cy="303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8ECC2-38C4-973E-9D60-BB3DFB3E8DB0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076" y="2229207"/>
            <a:ext cx="128027" cy="304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1E3EB-A92D-A5E9-9EA9-6DBA00686FA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561" y="4182363"/>
            <a:ext cx="152413" cy="361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3BB40-67BA-723F-3E73-20092197541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178" y="4229765"/>
            <a:ext cx="152413" cy="3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1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Employer Qualifying Criteria</a:t>
            </a:r>
            <a:endParaRPr/>
          </a:p>
        </p:txBody>
      </p:sp>
      <p:sp>
        <p:nvSpPr>
          <p:cNvPr id="417" name="Google Shape;417;p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34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000" dirty="0"/>
              <a:t>Do you agree with and support the Talent Pipeline Program Mission?</a:t>
            </a:r>
          </a:p>
          <a:p>
            <a:pPr marL="5334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000" dirty="0"/>
              <a:t>Are you a Small or Medium Sized Employer under 1,000 people?</a:t>
            </a:r>
          </a:p>
          <a:p>
            <a:pPr marL="5334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000" dirty="0"/>
              <a:t>Do you have a Hiring Demand 12-24 months into the future?</a:t>
            </a:r>
            <a:endParaRPr dirty="0"/>
          </a:p>
          <a:p>
            <a:pPr marL="5334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000" dirty="0"/>
              <a:t>Are </a:t>
            </a:r>
            <a:r>
              <a:rPr lang="en-US" sz="2000" u="sng" dirty="0"/>
              <a:t>Entry Level New Hires</a:t>
            </a:r>
            <a:r>
              <a:rPr lang="en-US" sz="2000" dirty="0"/>
              <a:t> part of your Talent Acquisition and Retention Pipeline Strategy?</a:t>
            </a:r>
            <a:endParaRPr dirty="0"/>
          </a:p>
          <a:p>
            <a:pPr marL="5334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000" dirty="0"/>
              <a:t>Do you offer Full Time Employment with benefits?</a:t>
            </a:r>
            <a:endParaRPr dirty="0"/>
          </a:p>
          <a:p>
            <a:pPr marL="5334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000" dirty="0"/>
              <a:t>Do you accept responsibility to ensure the New Hires are productive and trained to meet your specific job requirements?</a:t>
            </a:r>
            <a:endParaRPr dirty="0"/>
          </a:p>
          <a:p>
            <a:pPr marL="533400" indent="-457200">
              <a:spcBef>
                <a:spcPts val="1200"/>
              </a:spcBef>
              <a:buSzPct val="100000"/>
              <a:buFont typeface="Arial"/>
              <a:buAutoNum type="arabicPeriod"/>
            </a:pPr>
            <a:r>
              <a:rPr lang="en-US" sz="2000" dirty="0"/>
              <a:t>Will you be trained on the Talent Acquisition and Retention Best Practice Model?</a:t>
            </a:r>
          </a:p>
          <a:p>
            <a:pPr marL="533400" indent="-45720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sz="2000" dirty="0"/>
              <a:t>Are you willing to substantively and actively </a:t>
            </a:r>
            <a:r>
              <a:rPr lang="en-US" sz="2000" u="sng" dirty="0"/>
              <a:t>change</a:t>
            </a:r>
            <a:r>
              <a:rPr lang="en-US" sz="2000" dirty="0"/>
              <a:t> your internal Talent Acquisition and Retention system if it is not producing the outcome you require?</a:t>
            </a:r>
          </a:p>
          <a:p>
            <a:pPr marL="5334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000" dirty="0"/>
              <a:t>Will you participate in local Network sessions to share and learn with others?</a:t>
            </a:r>
          </a:p>
          <a:p>
            <a:pPr marL="53340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2000" dirty="0"/>
              <a:t>Will you provide the Talent Pipeline Program your Talent Acquisition &amp; Retention performance data?</a:t>
            </a:r>
            <a:endParaRPr dirty="0"/>
          </a:p>
          <a:p>
            <a:pPr marL="53340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Arial"/>
              <a:buNone/>
            </a:pPr>
            <a:endParaRPr sz="2000" dirty="0"/>
          </a:p>
        </p:txBody>
      </p:sp>
      <p:sp>
        <p:nvSpPr>
          <p:cNvPr id="418" name="Google Shape;418;p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16164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  <a:tabLst/>
                <a:defRPr/>
              </a:pPr>
              <a:t>8</a:t>
            </a:fld>
            <a:endParaRPr kumimoji="0" sz="1050" b="1" i="0" u="none" strike="noStrike" kern="0" cap="none" spc="0" normalizeH="0" baseline="0" noProof="0">
              <a:ln>
                <a:noFill/>
              </a:ln>
              <a:solidFill>
                <a:srgbClr val="16164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60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AFFA1E-C9E6-1D13-81FC-23F48D9918EB}"/>
              </a:ext>
            </a:extLst>
          </p:cNvPr>
          <p:cNvSpPr/>
          <p:nvPr/>
        </p:nvSpPr>
        <p:spPr>
          <a:xfrm>
            <a:off x="8581503" y="1949490"/>
            <a:ext cx="1428460" cy="407615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Year Retention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A9287-5E54-7E45-5FDC-0781382F4519}"/>
              </a:ext>
            </a:extLst>
          </p:cNvPr>
          <p:cNvSpPr/>
          <p:nvPr/>
        </p:nvSpPr>
        <p:spPr>
          <a:xfrm>
            <a:off x="6499382" y="1950001"/>
            <a:ext cx="2082120" cy="407614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On-Boarding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D2A39-1AD8-8DF2-C5F8-5D8D5D9AD463}"/>
              </a:ext>
            </a:extLst>
          </p:cNvPr>
          <p:cNvSpPr/>
          <p:nvPr/>
        </p:nvSpPr>
        <p:spPr>
          <a:xfrm>
            <a:off x="4404429" y="1950001"/>
            <a:ext cx="2094953" cy="407614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83AF7-0307-DE3F-0F70-DB2DF3BAB8EE}"/>
              </a:ext>
            </a:extLst>
          </p:cNvPr>
          <p:cNvSpPr/>
          <p:nvPr/>
        </p:nvSpPr>
        <p:spPr>
          <a:xfrm>
            <a:off x="2322308" y="1948908"/>
            <a:ext cx="2094953" cy="407724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Recruiting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CF8AB-DD1B-A66F-87BF-D363A4B557B5}"/>
              </a:ext>
            </a:extLst>
          </p:cNvPr>
          <p:cNvSpPr txBox="1"/>
          <p:nvPr/>
        </p:nvSpPr>
        <p:spPr>
          <a:xfrm>
            <a:off x="2292045" y="889205"/>
            <a:ext cx="772662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Perfect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Process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 Recruit = 1 Life Long Engaged and Productive Teammate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44DB22-7246-63B3-27DF-B43A8E2884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950" y="2239481"/>
            <a:ext cx="8629650" cy="25969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86DF17C-265D-1483-A4D3-6D714CC55321}"/>
              </a:ext>
            </a:extLst>
          </p:cNvPr>
          <p:cNvSpPr txBox="1"/>
          <p:nvPr/>
        </p:nvSpPr>
        <p:spPr>
          <a:xfrm>
            <a:off x="2292045" y="1217530"/>
            <a:ext cx="773328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HIRE FOR FIT – TRAIN FOR SKILL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6BABC-A69A-7188-7541-97E4D2D46EF0}"/>
              </a:ext>
            </a:extLst>
          </p:cNvPr>
          <p:cNvGrpSpPr/>
          <p:nvPr/>
        </p:nvGrpSpPr>
        <p:grpSpPr>
          <a:xfrm>
            <a:off x="6505732" y="1413580"/>
            <a:ext cx="3517237" cy="640080"/>
            <a:chOff x="5659420" y="1164546"/>
            <a:chExt cx="3402150" cy="769936"/>
          </a:xfrm>
        </p:grpSpPr>
        <p:sp>
          <p:nvSpPr>
            <p:cNvPr id="9" name="Right Arrow 9">
              <a:extLst>
                <a:ext uri="{FF2B5EF4-FFF2-40B4-BE49-F238E27FC236}">
                  <a16:creationId xmlns:a16="http://schemas.microsoft.com/office/drawing/2014/main" id="{AB18B88D-DDFE-E2CC-9824-CF9F294B8C16}"/>
                </a:ext>
              </a:extLst>
            </p:cNvPr>
            <p:cNvSpPr/>
            <p:nvPr/>
          </p:nvSpPr>
          <p:spPr>
            <a:xfrm>
              <a:off x="5659420" y="1164546"/>
              <a:ext cx="3402150" cy="769936"/>
            </a:xfrm>
            <a:prstGeom prst="rightArrow">
              <a:avLst/>
            </a:prstGeom>
            <a:solidFill>
              <a:srgbClr val="0000CC"/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7524CE-C94C-42FB-4B09-81CF5C838215}"/>
                </a:ext>
              </a:extLst>
            </p:cNvPr>
            <p:cNvSpPr txBox="1"/>
            <p:nvPr/>
          </p:nvSpPr>
          <p:spPr>
            <a:xfrm>
              <a:off x="5672000" y="1349185"/>
              <a:ext cx="3200398" cy="40723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128588" marR="0" lvl="0" indent="-128588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Post Hire – Operations Lead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23304-3D80-2C22-F7F7-AFB7C8BAF09E}"/>
              </a:ext>
            </a:extLst>
          </p:cNvPr>
          <p:cNvGrpSpPr/>
          <p:nvPr/>
        </p:nvGrpSpPr>
        <p:grpSpPr>
          <a:xfrm>
            <a:off x="2310728" y="1413580"/>
            <a:ext cx="4164068" cy="640080"/>
            <a:chOff x="1081609" y="1066800"/>
            <a:chExt cx="4377271" cy="769936"/>
          </a:xfrm>
        </p:grpSpPr>
        <p:sp>
          <p:nvSpPr>
            <p:cNvPr id="12" name="Right Arrow 9">
              <a:extLst>
                <a:ext uri="{FF2B5EF4-FFF2-40B4-BE49-F238E27FC236}">
                  <a16:creationId xmlns:a16="http://schemas.microsoft.com/office/drawing/2014/main" id="{7067F83D-2CF3-1EDD-8873-EE62D5217214}"/>
                </a:ext>
              </a:extLst>
            </p:cNvPr>
            <p:cNvSpPr/>
            <p:nvPr/>
          </p:nvSpPr>
          <p:spPr>
            <a:xfrm>
              <a:off x="1081609" y="1066800"/>
              <a:ext cx="4377271" cy="76993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F67567-7E24-1FD4-A2A6-7D59206E0FE9}"/>
                </a:ext>
              </a:extLst>
            </p:cNvPr>
            <p:cNvSpPr txBox="1"/>
            <p:nvPr/>
          </p:nvSpPr>
          <p:spPr>
            <a:xfrm>
              <a:off x="2286221" y="1262501"/>
              <a:ext cx="2798003" cy="45140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CC99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Pre-1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st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Day – HR Lead</a:t>
              </a: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E1C91D-7A9A-05FA-F04F-52AA53B17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31565"/>
              </p:ext>
            </p:extLst>
          </p:nvPr>
        </p:nvGraphicFramePr>
        <p:xfrm>
          <a:off x="620235" y="4933371"/>
          <a:ext cx="10996306" cy="151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453">
                  <a:extLst>
                    <a:ext uri="{9D8B030D-6E8A-4147-A177-3AD203B41FA5}">
                      <a16:colId xmlns:a16="http://schemas.microsoft.com/office/drawing/2014/main" val="759919915"/>
                    </a:ext>
                  </a:extLst>
                </a:gridCol>
                <a:gridCol w="2030341">
                  <a:extLst>
                    <a:ext uri="{9D8B030D-6E8A-4147-A177-3AD203B41FA5}">
                      <a16:colId xmlns:a16="http://schemas.microsoft.com/office/drawing/2014/main" val="385580746"/>
                    </a:ext>
                  </a:extLst>
                </a:gridCol>
                <a:gridCol w="3629091">
                  <a:extLst>
                    <a:ext uri="{9D8B030D-6E8A-4147-A177-3AD203B41FA5}">
                      <a16:colId xmlns:a16="http://schemas.microsoft.com/office/drawing/2014/main" val="2367663138"/>
                    </a:ext>
                  </a:extLst>
                </a:gridCol>
                <a:gridCol w="3061421">
                  <a:extLst>
                    <a:ext uri="{9D8B030D-6E8A-4147-A177-3AD203B41FA5}">
                      <a16:colId xmlns:a16="http://schemas.microsoft.com/office/drawing/2014/main" val="3304642483"/>
                    </a:ext>
                  </a:extLst>
                </a:gridCol>
              </a:tblGrid>
              <a:tr h="27684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Pipelines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Tools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05362"/>
                  </a:ext>
                </a:extLst>
              </a:tr>
              <a:tr h="11004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1. CTE Programs (HS &amp; CC)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2. Employee Referral Program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3. ATDM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4. Adult Education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5. Temp Agencies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Social Media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7. Recruiting Agencies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8. Military &amp; Veterans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9. Employment Commissions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College Departures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11. Recovered/Returns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12. Retiree’s </a:t>
                      </a:r>
                      <a:endParaRPr lang="en-US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1. TA&amp;R Value Stream Mapping and Performance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Improvement Plan Development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2. Realistic Job Preview &amp; Candidate Tracking System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Best Athlete Profile/Recruiter 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Training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4. Recruiting &amp; Offer Day/New Hire Orientation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5. Behavioral Based “Fit” Interviews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Navigator Training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World Class First Day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8. Common Skills 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Training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9. Leader New Hire Retention Training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10. 30-60-90 day &amp; 1 Year Fit/Skills Assessment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11. 5th Metric “People” Scorecard Data Driven Program Management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278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965D11B-4B77-B2AA-AC7E-C3BCE2BA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95" y="286554"/>
            <a:ext cx="10018609" cy="53506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Demand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Driven Talent Acquisition &amp; Retention (TA&amp;R) System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2BDC68-801A-DDBA-68F8-69C75F0A3689}"/>
              </a:ext>
            </a:extLst>
          </p:cNvPr>
          <p:cNvSpPr txBox="1"/>
          <p:nvPr/>
        </p:nvSpPr>
        <p:spPr>
          <a:xfrm>
            <a:off x="4907213" y="2373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Best Practice Model</a:t>
            </a:r>
          </a:p>
        </p:txBody>
      </p:sp>
    </p:spTree>
    <p:extLst>
      <p:ext uri="{BB962C8B-B14F-4D97-AF65-F5344CB8AC3E}">
        <p14:creationId xmlns:p14="http://schemas.microsoft.com/office/powerpoint/2010/main" val="1490675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We Are Ships Template">
  <a:themeElements>
    <a:clrScheme name="2_We Are Ship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90000"/>
      </a:accent1>
      <a:accent2>
        <a:srgbClr val="FF0000"/>
      </a:accent2>
      <a:accent3>
        <a:srgbClr val="000000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90000"/>
      </a:accent1>
      <a:accent2>
        <a:srgbClr val="FF0000"/>
      </a:accent2>
      <a:accent3>
        <a:srgbClr val="000000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itl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We Are Ships Template">
  <a:themeElements>
    <a:clrScheme name="2_We Are Ship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e Are Ships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We Are Ship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e Are Ship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e Are Ship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e Are Ship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e Are Ship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e Are Ship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e Are Ship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e Are Ship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e Are Ship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e Are Ship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e Are Ship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e Are Ship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We Are Ships Template">
  <a:themeElements>
    <a:clrScheme name="2_We Are Ship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We Are Ships Template">
  <a:themeElements>
    <a:clrScheme name="2_We Are Ship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We Are Ships Template">
  <a:themeElements>
    <a:clrScheme name="2_We Are Ship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38486</TotalTime>
  <Words>2527</Words>
  <Application>Microsoft Office PowerPoint</Application>
  <PresentationFormat>Widescreen</PresentationFormat>
  <Paragraphs>518</Paragraphs>
  <Slides>35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54" baseType="lpstr">
      <vt:lpstr>Arial</vt:lpstr>
      <vt:lpstr>Arial Black</vt:lpstr>
      <vt:lpstr>Arial Narrow</vt:lpstr>
      <vt:lpstr>Calibri</vt:lpstr>
      <vt:lpstr>Helvetica Neue</vt:lpstr>
      <vt:lpstr>Noto Sans Symbols</vt:lpstr>
      <vt:lpstr>Segoe UI</vt:lpstr>
      <vt:lpstr>Segoe UI Semibold</vt:lpstr>
      <vt:lpstr>Times New Roman</vt:lpstr>
      <vt:lpstr>Wingdings</vt:lpstr>
      <vt:lpstr>2_We Are Ships Template</vt:lpstr>
      <vt:lpstr>3_Office Theme</vt:lpstr>
      <vt:lpstr>4_Office Theme</vt:lpstr>
      <vt:lpstr>2_Title</vt:lpstr>
      <vt:lpstr>12_We Are Ships Template</vt:lpstr>
      <vt:lpstr>7_We Are Ships Template</vt:lpstr>
      <vt:lpstr>5_We Are Ships Template</vt:lpstr>
      <vt:lpstr>3_We Are Ships Template</vt:lpstr>
      <vt:lpstr>Blank Presentation</vt:lpstr>
      <vt:lpstr>US Navy Talent Pipeline Program “It’s NOT a moment, It’s a Movement”  Executive Summary Non-Ferrous Founders’ Society   https://dibtalentpipeline.com/  </vt:lpstr>
      <vt:lpstr>PowerPoint Presentation</vt:lpstr>
      <vt:lpstr>PowerPoint Presentation</vt:lpstr>
      <vt:lpstr>PowerPoint Presentation</vt:lpstr>
      <vt:lpstr>TPP Performance and Growth Plan as of 01/24/25</vt:lpstr>
      <vt:lpstr>2024Talent Pipeline Program  “National Reach”    </vt:lpstr>
      <vt:lpstr>TPP National Coverage (All Sites Combined as of January 2025)   </vt:lpstr>
      <vt:lpstr>Employer Qualifying Criteria</vt:lpstr>
      <vt:lpstr>Demand Driven Talent Acquisition &amp; Retention (TA&amp;R) System</vt:lpstr>
      <vt:lpstr>Navy Provided Partner Support Services</vt:lpstr>
      <vt:lpstr>2024-2025 Major Events</vt:lpstr>
      <vt:lpstr>PowerPoint Presentation</vt:lpstr>
      <vt:lpstr>PowerPoint Presentation</vt:lpstr>
      <vt:lpstr>NFFS Talent Pipeline Program</vt:lpstr>
      <vt:lpstr>Why Did NFFS Join the TPP</vt:lpstr>
      <vt:lpstr>Who is Currently in the NFFS 2024-26 Cohort</vt:lpstr>
      <vt:lpstr>TPP = Sharing Best Practices</vt:lpstr>
      <vt:lpstr>What Does it Mean to be in the TPP</vt:lpstr>
      <vt:lpstr>Impact of a Worst 1st Day</vt:lpstr>
      <vt:lpstr>Transform Traditional TA&amp;R with TPP</vt:lpstr>
      <vt:lpstr>Demand Driven Talent Acquisition &amp; Retention (TA&amp;R) System</vt:lpstr>
      <vt:lpstr>Value Stream Mapping Session</vt:lpstr>
      <vt:lpstr>Determine What to Work on First</vt:lpstr>
      <vt:lpstr>The Tools</vt:lpstr>
      <vt:lpstr>The Tools</vt:lpstr>
      <vt:lpstr>The Tools</vt:lpstr>
      <vt:lpstr>Typical Consulting Charges</vt:lpstr>
      <vt:lpstr>NFFS TPP Cohort Program Cost</vt:lpstr>
      <vt:lpstr>Join the Movement</vt:lpstr>
      <vt:lpstr>Thank You / Any Questions</vt:lpstr>
      <vt:lpstr>Mission</vt:lpstr>
      <vt:lpstr>Talent Pipeline Program Flag Transition, Sustainment, and Expansion Strategy Planning </vt:lpstr>
      <vt:lpstr>Talent Pipeline Employer Partner Master Scorecard</vt:lpstr>
      <vt:lpstr>Partner Network Concept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Navy Talent Pipeline Program  Executive Summary  https://dibtalentpipeline.com/</dc:title>
  <dc:creator>Joe Barto</dc:creator>
  <cp:lastModifiedBy>Bill Padnos</cp:lastModifiedBy>
  <cp:revision>78</cp:revision>
  <cp:lastPrinted>2024-09-30T17:31:31Z</cp:lastPrinted>
  <dcterms:created xsi:type="dcterms:W3CDTF">2024-01-10T15:21:09Z</dcterms:created>
  <dcterms:modified xsi:type="dcterms:W3CDTF">2025-02-22T20:07:19Z</dcterms:modified>
</cp:coreProperties>
</file>