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61" r:id="rId6"/>
    <p:sldId id="260" r:id="rId7"/>
    <p:sldId id="258" r:id="rId8"/>
    <p:sldId id="274" r:id="rId9"/>
    <p:sldId id="275" r:id="rId10"/>
    <p:sldId id="263" r:id="rId11"/>
    <p:sldId id="272" r:id="rId12"/>
    <p:sldId id="271" r:id="rId13"/>
    <p:sldId id="265"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0" autoAdjust="0"/>
    <p:restoredTop sz="94291" autoAdjust="0"/>
  </p:normalViewPr>
  <p:slideViewPr>
    <p:cSldViewPr snapToGrid="0" showGuides="1">
      <p:cViewPr varScale="1">
        <p:scale>
          <a:sx n="137" d="100"/>
          <a:sy n="137" d="100"/>
        </p:scale>
        <p:origin x="132" y="678"/>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Lbls>
            <c:dLbl>
              <c:idx val="3"/>
              <c:layout>
                <c:manualLayout>
                  <c:x val="0"/>
                  <c:y val="9.1374269005847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D2-420E-A4B5-F80780604DC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Pierce County</c:v>
                </c:pt>
                <c:pt idx="1">
                  <c:v>Puyallup</c:v>
                </c:pt>
                <c:pt idx="2">
                  <c:v>University Place</c:v>
                </c:pt>
                <c:pt idx="3">
                  <c:v>Sumner</c:v>
                </c:pt>
                <c:pt idx="4">
                  <c:v>Fife</c:v>
                </c:pt>
                <c:pt idx="5">
                  <c:v>Dupont</c:v>
                </c:pt>
                <c:pt idx="6">
                  <c:v>Orting</c:v>
                </c:pt>
                <c:pt idx="7">
                  <c:v>Board of Health</c:v>
                </c:pt>
              </c:strCache>
            </c:strRef>
          </c:cat>
          <c:val>
            <c:numRef>
              <c:f>Sheet1!$B$2:$B$9</c:f>
              <c:numCache>
                <c:formatCode>0</c:formatCode>
                <c:ptCount val="8"/>
                <c:pt idx="0">
                  <c:v>266</c:v>
                </c:pt>
                <c:pt idx="1">
                  <c:v>60</c:v>
                </c:pt>
                <c:pt idx="2">
                  <c:v>43</c:v>
                </c:pt>
                <c:pt idx="3">
                  <c:v>19</c:v>
                </c:pt>
                <c:pt idx="4">
                  <c:v>30</c:v>
                </c:pt>
                <c:pt idx="5">
                  <c:v>28</c:v>
                </c:pt>
                <c:pt idx="6">
                  <c:v>34</c:v>
                </c:pt>
                <c:pt idx="7">
                  <c:v>38</c:v>
                </c:pt>
              </c:numCache>
            </c:numRef>
          </c:val>
          <c:extLst>
            <c:ext xmlns:c16="http://schemas.microsoft.com/office/drawing/2014/chart" uri="{C3380CC4-5D6E-409C-BE32-E72D297353CC}">
              <c16:uniqueId val="{00000000-F662-4770-80E0-FDF96101C9A3}"/>
            </c:ext>
          </c:extLst>
        </c:ser>
        <c:dLbls>
          <c:showLegendKey val="0"/>
          <c:showVal val="0"/>
          <c:showCatName val="0"/>
          <c:showSerName val="0"/>
          <c:showPercent val="0"/>
          <c:showBubbleSize val="0"/>
        </c:dLbls>
        <c:gapWidth val="27"/>
        <c:overlap val="5"/>
        <c:axId val="361581080"/>
        <c:axId val="361579112"/>
      </c:barChart>
      <c:catAx>
        <c:axId val="361581080"/>
        <c:scaling>
          <c:orientation val="minMax"/>
        </c:scaling>
        <c:delete val="0"/>
        <c:axPos val="b"/>
        <c:numFmt formatCode="General" sourceLinked="1"/>
        <c:majorTickMark val="none"/>
        <c:minorTickMark val="none"/>
        <c:tickLblPos val="nextTo"/>
        <c:spPr>
          <a:noFill/>
          <a:ln w="12700" cap="flat" cmpd="sng" algn="ctr">
            <a:solidFill>
              <a:schemeClr val="bg2"/>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61579112"/>
        <c:crossesAt val="20"/>
        <c:auto val="1"/>
        <c:lblAlgn val="ctr"/>
        <c:lblOffset val="100"/>
        <c:noMultiLvlLbl val="0"/>
      </c:catAx>
      <c:valAx>
        <c:axId val="361579112"/>
        <c:scaling>
          <c:orientation val="minMax"/>
          <c:max val="280"/>
          <c:min val="5"/>
        </c:scaling>
        <c:delete val="1"/>
        <c:axPos val="l"/>
        <c:majorGridlines>
          <c:spPr>
            <a:ln w="9525" cap="flat" cmpd="sng" algn="ctr">
              <a:solidFill>
                <a:schemeClr val="accent1">
                  <a:alpha val="20000"/>
                </a:schemeClr>
              </a:solidFill>
              <a:round/>
            </a:ln>
            <a:effectLst/>
          </c:spPr>
        </c:majorGridlines>
        <c:numFmt formatCode="0" sourceLinked="1"/>
        <c:majorTickMark val="none"/>
        <c:minorTickMark val="none"/>
        <c:tickLblPos val="nextTo"/>
        <c:crossAx val="361581080"/>
        <c:crossesAt val="1"/>
        <c:crossBetween val="between"/>
        <c:majorUnit val="28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8/25/2022</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8/25/2022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transition.fcc.gov/cgb/dro/Closed-Captioning-Obligations-for-PEG-Programming.pdf"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www.ada.gov/pcatoolkit/chap3toolkit.htm#Anchor-6296"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a:xfrm>
            <a:off x="960329" y="2210656"/>
            <a:ext cx="10117959" cy="1721266"/>
          </a:xfrm>
        </p:spPr>
        <p:txBody>
          <a:bodyPr/>
          <a:lstStyle/>
          <a:p>
            <a:r>
              <a:rPr lang="en-US" dirty="0"/>
              <a:t>PCTV </a:t>
            </a:r>
            <a:br>
              <a:rPr lang="en-US" dirty="0"/>
            </a:br>
            <a:r>
              <a:rPr lang="en-US" dirty="0"/>
              <a:t>Closed Captioning</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dirty="0"/>
              <a:t>Lessons Learned</a:t>
            </a:r>
            <a:endParaRPr lang="ru-RU" dirty="0"/>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A412BBAB-4628-42F5-BF78-BE0E59475133}"/>
              </a:ext>
            </a:extLst>
          </p:cNvPr>
          <p:cNvSpPr>
            <a:spLocks noGrp="1"/>
          </p:cNvSpPr>
          <p:nvPr>
            <p:ph type="body" sz="quarter" idx="13"/>
          </p:nvPr>
        </p:nvSpPr>
        <p:spPr/>
        <p:txBody>
          <a:bodyPr/>
          <a:lstStyle/>
          <a:p>
            <a:r>
              <a:rPr lang="en-US" dirty="0"/>
              <a:t>Megan Hutton</a:t>
            </a:r>
          </a:p>
        </p:txBody>
      </p:sp>
      <p:sp>
        <p:nvSpPr>
          <p:cNvPr id="3" name="Text Placeholder 2">
            <a:extLst>
              <a:ext uri="{FF2B5EF4-FFF2-40B4-BE49-F238E27FC236}">
                <a16:creationId xmlns:a16="http://schemas.microsoft.com/office/drawing/2014/main" id="{16721AB4-1CF0-4825-926E-5207D64C2645}"/>
              </a:ext>
            </a:extLst>
          </p:cNvPr>
          <p:cNvSpPr>
            <a:spLocks noGrp="1"/>
          </p:cNvSpPr>
          <p:nvPr>
            <p:ph type="body" sz="quarter" idx="20"/>
          </p:nvPr>
        </p:nvSpPr>
        <p:spPr/>
        <p:txBody>
          <a:bodyPr/>
          <a:lstStyle/>
          <a:p>
            <a:r>
              <a:rPr lang="en-US" dirty="0"/>
              <a:t>Phone</a:t>
            </a:r>
          </a:p>
        </p:txBody>
      </p:sp>
      <p:sp>
        <p:nvSpPr>
          <p:cNvPr id="2" name="Text Placeholder 1">
            <a:extLst>
              <a:ext uri="{FF2B5EF4-FFF2-40B4-BE49-F238E27FC236}">
                <a16:creationId xmlns:a16="http://schemas.microsoft.com/office/drawing/2014/main" id="{CBA4F671-D586-49FB-B0C1-E7E9ADFE08D4}"/>
              </a:ext>
            </a:extLst>
          </p:cNvPr>
          <p:cNvSpPr>
            <a:spLocks noGrp="1"/>
          </p:cNvSpPr>
          <p:nvPr>
            <p:ph type="body" sz="quarter" idx="21"/>
          </p:nvPr>
        </p:nvSpPr>
        <p:spPr/>
        <p:txBody>
          <a:bodyPr/>
          <a:lstStyle/>
          <a:p>
            <a:r>
              <a:rPr lang="en-US" dirty="0"/>
              <a:t>(253)798-8711</a:t>
            </a:r>
          </a:p>
        </p:txBody>
      </p:sp>
      <p:sp>
        <p:nvSpPr>
          <p:cNvPr id="6" name="Text Placeholder 5">
            <a:extLst>
              <a:ext uri="{FF2B5EF4-FFF2-40B4-BE49-F238E27FC236}">
                <a16:creationId xmlns:a16="http://schemas.microsoft.com/office/drawing/2014/main" id="{73118D49-CA48-4C57-A37C-31BAA7538127}"/>
              </a:ext>
            </a:extLst>
          </p:cNvPr>
          <p:cNvSpPr>
            <a:spLocks noGrp="1"/>
          </p:cNvSpPr>
          <p:nvPr>
            <p:ph type="body" sz="quarter" idx="23"/>
          </p:nvPr>
        </p:nvSpPr>
        <p:spPr/>
        <p:txBody>
          <a:bodyPr/>
          <a:lstStyle/>
          <a:p>
            <a:r>
              <a:rPr lang="en-US" dirty="0"/>
              <a:t>Email</a:t>
            </a:r>
          </a:p>
        </p:txBody>
      </p:sp>
      <p:sp>
        <p:nvSpPr>
          <p:cNvPr id="5" name="Text Placeholder 4">
            <a:extLst>
              <a:ext uri="{FF2B5EF4-FFF2-40B4-BE49-F238E27FC236}">
                <a16:creationId xmlns:a16="http://schemas.microsoft.com/office/drawing/2014/main" id="{62E14719-D011-4E0B-9362-CD19FF22FEB5}"/>
              </a:ext>
            </a:extLst>
          </p:cNvPr>
          <p:cNvSpPr>
            <a:spLocks noGrp="1"/>
          </p:cNvSpPr>
          <p:nvPr>
            <p:ph type="body" sz="quarter" idx="22"/>
          </p:nvPr>
        </p:nvSpPr>
        <p:spPr>
          <a:xfrm>
            <a:off x="2660644" y="5277918"/>
            <a:ext cx="6884547" cy="474519"/>
          </a:xfrm>
        </p:spPr>
        <p:txBody>
          <a:bodyPr/>
          <a:lstStyle/>
          <a:p>
            <a:r>
              <a:rPr lang="en-US" dirty="0"/>
              <a:t>megan.Hutton@piercecountywa.gov</a:t>
            </a:r>
          </a:p>
        </p:txBody>
      </p:sp>
    </p:spTree>
    <p:extLst>
      <p:ext uri="{BB962C8B-B14F-4D97-AF65-F5344CB8AC3E}">
        <p14:creationId xmlns:p14="http://schemas.microsoft.com/office/powerpoint/2010/main" val="330927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74264-BCEC-4B65-BCCB-84112D3EC354}"/>
              </a:ext>
            </a:extLst>
          </p:cNvPr>
          <p:cNvSpPr>
            <a:spLocks noGrp="1"/>
          </p:cNvSpPr>
          <p:nvPr>
            <p:ph type="title"/>
          </p:nvPr>
        </p:nvSpPr>
        <p:spPr>
          <a:xfrm>
            <a:off x="841248" y="814112"/>
            <a:ext cx="4357688" cy="2593076"/>
          </a:xfrm>
        </p:spPr>
        <p:txBody>
          <a:bodyPr>
            <a:normAutofit/>
          </a:bodyPr>
          <a:lstStyle/>
          <a:p>
            <a:r>
              <a:rPr lang="en-US" dirty="0"/>
              <a:t>1 County</a:t>
            </a:r>
            <a:br>
              <a:rPr lang="en-US" dirty="0"/>
            </a:br>
            <a:r>
              <a:rPr lang="en-US" dirty="0"/>
              <a:t>6 Cities</a:t>
            </a:r>
            <a:br>
              <a:rPr lang="en-US" dirty="0"/>
            </a:br>
            <a:r>
              <a:rPr lang="en-US" dirty="0"/>
              <a:t>Board of Health</a:t>
            </a:r>
          </a:p>
        </p:txBody>
      </p:sp>
      <p:sp>
        <p:nvSpPr>
          <p:cNvPr id="4" name="Text Placeholder 3">
            <a:extLst>
              <a:ext uri="{FF2B5EF4-FFF2-40B4-BE49-F238E27FC236}">
                <a16:creationId xmlns:a16="http://schemas.microsoft.com/office/drawing/2014/main" id="{BE02D267-7BE2-4596-B469-BB4DC32CC0DB}"/>
              </a:ext>
            </a:extLst>
          </p:cNvPr>
          <p:cNvSpPr>
            <a:spLocks noGrp="1"/>
          </p:cNvSpPr>
          <p:nvPr>
            <p:ph type="body" sz="quarter" idx="16"/>
          </p:nvPr>
        </p:nvSpPr>
        <p:spPr/>
        <p:txBody>
          <a:bodyPr/>
          <a:lstStyle/>
          <a:p>
            <a:pPr marL="342900" indent="-342900">
              <a:buFont typeface="Arial" panose="020B0604020202020204" pitchFamily="34" charset="0"/>
              <a:buChar char="•"/>
            </a:pPr>
            <a:r>
              <a:rPr lang="en-US" dirty="0"/>
              <a:t>388 council meetings</a:t>
            </a:r>
          </a:p>
          <a:p>
            <a:pPr marL="342900" indent="-342900">
              <a:buFont typeface="Arial" panose="020B0604020202020204" pitchFamily="34" charset="0"/>
              <a:buChar char="•"/>
            </a:pPr>
            <a:r>
              <a:rPr lang="en-US" dirty="0"/>
              <a:t>534 hours</a:t>
            </a:r>
          </a:p>
          <a:p>
            <a:pPr marL="342900" indent="-342900">
              <a:buFont typeface="Arial" panose="020B0604020202020204" pitchFamily="34" charset="0"/>
              <a:buChar char="•"/>
            </a:pPr>
            <a:r>
              <a:rPr lang="en-US" dirty="0"/>
              <a:t>5-13 meetings per week</a:t>
            </a:r>
          </a:p>
        </p:txBody>
      </p:sp>
      <p:graphicFrame>
        <p:nvGraphicFramePr>
          <p:cNvPr id="9" name="Chart Placeholder 8" descr="Chart">
            <a:extLst>
              <a:ext uri="{FF2B5EF4-FFF2-40B4-BE49-F238E27FC236}">
                <a16:creationId xmlns:a16="http://schemas.microsoft.com/office/drawing/2014/main" id="{25AF9D8E-348F-4D20-A3D5-4634B274F97D}"/>
              </a:ext>
            </a:extLst>
          </p:cNvPr>
          <p:cNvGraphicFramePr>
            <a:graphicFrameLocks noGrp="1"/>
          </p:cNvGraphicFramePr>
          <p:nvPr>
            <p:ph type="chart" sz="quarter" idx="32"/>
            <p:extLst>
              <p:ext uri="{D42A27DB-BD31-4B8C-83A1-F6EECF244321}">
                <p14:modId xmlns:p14="http://schemas.microsoft.com/office/powerpoint/2010/main" val="1716282585"/>
              </p:ext>
            </p:extLst>
          </p:nvPr>
        </p:nvGraphicFramePr>
        <p:xfrm>
          <a:off x="5415607" y="1156275"/>
          <a:ext cx="6247417" cy="4143436"/>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20FFBF84-B41C-4FA8-BD4A-97F6C064C36D}"/>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11DBE06A-2C8A-44FA-9318-4BF6A8C3FFB2}"/>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Tree>
    <p:extLst>
      <p:ext uri="{BB962C8B-B14F-4D97-AF65-F5344CB8AC3E}">
        <p14:creationId xmlns:p14="http://schemas.microsoft.com/office/powerpoint/2010/main" val="61217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FINANCIAL COMPARISON</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p:txBody>
          <a:bodyPr/>
          <a:lstStyle/>
          <a:p>
            <a:r>
              <a:rPr lang="en-US" dirty="0"/>
              <a:t>Human Captioner vs Artificial Intelligence</a:t>
            </a:r>
          </a:p>
        </p:txBody>
      </p:sp>
      <p:sp>
        <p:nvSpPr>
          <p:cNvPr id="4" name="Text Placeholder 3">
            <a:extLst>
              <a:ext uri="{FF2B5EF4-FFF2-40B4-BE49-F238E27FC236}">
                <a16:creationId xmlns:a16="http://schemas.microsoft.com/office/drawing/2014/main" id="{D3BFCB07-6C49-4FD9-A60E-365443B88FE2}"/>
              </a:ext>
            </a:extLst>
          </p:cNvPr>
          <p:cNvSpPr>
            <a:spLocks noGrp="1"/>
          </p:cNvSpPr>
          <p:nvPr>
            <p:ph type="body" idx="1"/>
          </p:nvPr>
        </p:nvSpPr>
        <p:spPr>
          <a:xfrm>
            <a:off x="1159649" y="2285849"/>
            <a:ext cx="4183650" cy="454353"/>
          </a:xfrm>
        </p:spPr>
        <p:txBody>
          <a:bodyPr/>
          <a:lstStyle/>
          <a:p>
            <a:r>
              <a:rPr lang="en-US" u="sng" dirty="0"/>
              <a:t>Human</a:t>
            </a:r>
          </a:p>
        </p:txBody>
      </p:sp>
      <p:sp>
        <p:nvSpPr>
          <p:cNvPr id="7" name="Text Placeholder 6">
            <a:extLst>
              <a:ext uri="{FF2B5EF4-FFF2-40B4-BE49-F238E27FC236}">
                <a16:creationId xmlns:a16="http://schemas.microsoft.com/office/drawing/2014/main" id="{3FC3CF09-BAFF-4590-A12C-E378DFF1DA5E}"/>
              </a:ext>
            </a:extLst>
          </p:cNvPr>
          <p:cNvSpPr>
            <a:spLocks noGrp="1"/>
          </p:cNvSpPr>
          <p:nvPr>
            <p:ph type="body" sz="quarter" idx="20"/>
          </p:nvPr>
        </p:nvSpPr>
        <p:spPr>
          <a:xfrm>
            <a:off x="1159649" y="2867007"/>
            <a:ext cx="4365625" cy="2895120"/>
          </a:xfrm>
        </p:spPr>
        <p:txBody>
          <a:bodyPr>
            <a:normAutofit/>
          </a:bodyPr>
          <a:lstStyle/>
          <a:p>
            <a:r>
              <a:rPr lang="en-US" dirty="0"/>
              <a:t>$60,000+ just for 200 Pierce County Council meetings each year</a:t>
            </a:r>
          </a:p>
          <a:p>
            <a:r>
              <a:rPr lang="en-US" dirty="0"/>
              <a:t>180+ city council meetings</a:t>
            </a:r>
          </a:p>
          <a:p>
            <a:r>
              <a:rPr lang="en-US" dirty="0"/>
              <a:t>$94 per hour</a:t>
            </a:r>
          </a:p>
          <a:p>
            <a:r>
              <a:rPr lang="en-US" dirty="0"/>
              <a:t>Annual cost</a:t>
            </a:r>
          </a:p>
          <a:p>
            <a:r>
              <a:rPr lang="en-US" dirty="0"/>
              <a:t>Operations budget</a:t>
            </a:r>
          </a:p>
          <a:p>
            <a:r>
              <a:rPr lang="en-US" dirty="0"/>
              <a:t>Little flexibility in operations budget</a:t>
            </a:r>
          </a:p>
          <a:p>
            <a:r>
              <a:rPr lang="en-US" dirty="0"/>
              <a:t>Costs can fluctuate (cola, medical, </a:t>
            </a:r>
            <a:r>
              <a:rPr lang="en-US" dirty="0" err="1"/>
              <a:t>etc</a:t>
            </a:r>
            <a:r>
              <a:rPr lang="en-US" dirty="0"/>
              <a:t>)</a:t>
            </a:r>
          </a:p>
          <a:p>
            <a:endParaRPr lang="en-US" dirty="0"/>
          </a:p>
        </p:txBody>
      </p:sp>
      <p:sp>
        <p:nvSpPr>
          <p:cNvPr id="6" name="Text Placeholder 5">
            <a:extLst>
              <a:ext uri="{FF2B5EF4-FFF2-40B4-BE49-F238E27FC236}">
                <a16:creationId xmlns:a16="http://schemas.microsoft.com/office/drawing/2014/main" id="{349249DA-4230-416D-838C-A72D2E7CADA4}"/>
              </a:ext>
            </a:extLst>
          </p:cNvPr>
          <p:cNvSpPr>
            <a:spLocks noGrp="1"/>
          </p:cNvSpPr>
          <p:nvPr>
            <p:ph type="body" idx="18"/>
          </p:nvPr>
        </p:nvSpPr>
        <p:spPr>
          <a:xfrm>
            <a:off x="6627121" y="2285849"/>
            <a:ext cx="4183650" cy="454353"/>
          </a:xfrm>
        </p:spPr>
        <p:txBody>
          <a:bodyPr/>
          <a:lstStyle/>
          <a:p>
            <a:r>
              <a:rPr lang="en-US" u="sng" dirty="0"/>
              <a:t>AI for web &amp; channel</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6627121" y="2867007"/>
            <a:ext cx="4365625" cy="2895120"/>
          </a:xfrm>
        </p:spPr>
        <p:txBody>
          <a:bodyPr>
            <a:normAutofit/>
          </a:bodyPr>
          <a:lstStyle/>
          <a:p>
            <a:r>
              <a:rPr lang="en-US" dirty="0"/>
              <a:t>$52,250 in 2021 for AI hardware ENCO</a:t>
            </a:r>
          </a:p>
          <a:p>
            <a:r>
              <a:rPr lang="en-US" dirty="0"/>
              <a:t>$9,300 integration/engineering Municipal Captioning</a:t>
            </a:r>
          </a:p>
          <a:p>
            <a:r>
              <a:rPr lang="en-US" dirty="0"/>
              <a:t>Lasts 5-7 years (hardware life cycle)</a:t>
            </a:r>
          </a:p>
          <a:p>
            <a:r>
              <a:rPr lang="en-US" dirty="0"/>
              <a:t>Capital budget…we set what’s needed</a:t>
            </a:r>
          </a:p>
          <a:p>
            <a:r>
              <a:rPr lang="en-US" dirty="0"/>
              <a:t>(EEG $11/hour or pkg 60 hours /$850 month)</a:t>
            </a:r>
          </a:p>
          <a:p>
            <a:r>
              <a:rPr lang="en-US" dirty="0" err="1"/>
              <a:t>Invintus</a:t>
            </a:r>
            <a:r>
              <a:rPr lang="en-US" dirty="0"/>
              <a:t> for web</a:t>
            </a:r>
          </a:p>
          <a:p>
            <a:r>
              <a:rPr lang="en-US" dirty="0"/>
              <a:t>Annual pkg 250 hours x $9/hour = $2250</a:t>
            </a:r>
          </a:p>
          <a:p>
            <a:r>
              <a:rPr lang="en-US" dirty="0"/>
              <a:t>Pay as you go $10.20/hour</a:t>
            </a:r>
          </a:p>
          <a:p>
            <a:endParaRPr lang="en-US" dirty="0"/>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Tree>
    <p:extLst>
      <p:ext uri="{BB962C8B-B14F-4D97-AF65-F5344CB8AC3E}">
        <p14:creationId xmlns:p14="http://schemas.microsoft.com/office/powerpoint/2010/main" val="1876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838199" y="1088162"/>
            <a:ext cx="5285914" cy="782638"/>
          </a:xfrm>
        </p:spPr>
        <p:txBody>
          <a:bodyPr>
            <a:normAutofit fontScale="90000"/>
          </a:bodyPr>
          <a:lstStyle/>
          <a:p>
            <a:r>
              <a:rPr lang="en-US" dirty="0"/>
              <a:t>ENCO + INVINTUS</a:t>
            </a:r>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p:txBody>
          <a:bodyPr/>
          <a:lstStyle/>
          <a:p>
            <a:r>
              <a:rPr lang="en-US" dirty="0"/>
              <a:t>We needed two solutions</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838199" y="2666509"/>
            <a:ext cx="5288963" cy="3303638"/>
          </a:xfrm>
        </p:spPr>
        <p:txBody>
          <a:bodyPr>
            <a:normAutofit fontScale="92500" lnSpcReduction="20000"/>
          </a:bodyPr>
          <a:lstStyle/>
          <a:p>
            <a:pPr marL="0" indent="0">
              <a:buNone/>
            </a:pPr>
            <a:r>
              <a:rPr lang="en-US" u="sng" dirty="0"/>
              <a:t>ENCO (channel)</a:t>
            </a:r>
          </a:p>
          <a:p>
            <a:r>
              <a:rPr lang="en-US" dirty="0"/>
              <a:t>We use for 24/7 captioning of channel, but it can also make sidecar files</a:t>
            </a:r>
          </a:p>
          <a:p>
            <a:r>
              <a:rPr lang="en-US" dirty="0"/>
              <a:t>Choose what &amp; when we caption, or run 24/7</a:t>
            </a:r>
          </a:p>
          <a:p>
            <a:r>
              <a:rPr lang="en-US" dirty="0"/>
              <a:t>Custom word library</a:t>
            </a:r>
          </a:p>
          <a:p>
            <a:r>
              <a:rPr lang="en-US" dirty="0"/>
              <a:t>Single channel output (PCTV has two channels)</a:t>
            </a:r>
          </a:p>
          <a:p>
            <a:pPr marL="0" indent="0">
              <a:buNone/>
            </a:pPr>
            <a:endParaRPr lang="en-US" dirty="0"/>
          </a:p>
          <a:p>
            <a:pPr marL="0" indent="0">
              <a:buNone/>
            </a:pPr>
            <a:r>
              <a:rPr lang="en-US" u="sng" dirty="0"/>
              <a:t>INVINTUS (web)</a:t>
            </a:r>
          </a:p>
          <a:p>
            <a:r>
              <a:rPr lang="en-US" dirty="0"/>
              <a:t>Creates separate VTT files</a:t>
            </a:r>
          </a:p>
          <a:p>
            <a:r>
              <a:rPr lang="en-US" dirty="0"/>
              <a:t>VTT file can be edited</a:t>
            </a:r>
          </a:p>
          <a:p>
            <a:r>
              <a:rPr lang="en-US" dirty="0"/>
              <a:t>It can pass embedded closed captions along if present</a:t>
            </a:r>
          </a:p>
          <a:p>
            <a:r>
              <a:rPr lang="en-US" dirty="0"/>
              <a:t>Custom word library</a:t>
            </a:r>
          </a:p>
          <a:p>
            <a:r>
              <a:rPr lang="en-US" dirty="0"/>
              <a:t>Live captioning when streaming directly to web, not going to channel</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FF626BF0-5F0E-4D61-B97D-E6ED486CD89E}"/>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4</a:t>
            </a:fld>
            <a:endParaRPr lang="en-US" dirty="0"/>
          </a:p>
        </p:txBody>
      </p:sp>
    </p:spTree>
    <p:extLst>
      <p:ext uri="{BB962C8B-B14F-4D97-AF65-F5344CB8AC3E}">
        <p14:creationId xmlns:p14="http://schemas.microsoft.com/office/powerpoint/2010/main" val="373352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DFC6C7-1BDC-4E13-9613-C49E8B1477FD}"/>
              </a:ext>
            </a:extLst>
          </p:cNvPr>
          <p:cNvSpPr>
            <a:spLocks noGrp="1"/>
          </p:cNvSpPr>
          <p:nvPr>
            <p:ph type="sldNum" sz="quarter" idx="10"/>
          </p:nvPr>
        </p:nvSpPr>
        <p:spPr/>
        <p:txBody>
          <a:bodyPr/>
          <a:lstStyle/>
          <a:p>
            <a:fld id="{D495E168-DA5E-4888-8D8A-92B118324C14}" type="slidenum">
              <a:rPr lang="en-US" noProof="0" smtClean="0"/>
              <a:pPr/>
              <a:t>5</a:t>
            </a:fld>
            <a:endParaRPr lang="en-US" noProof="0" dirty="0"/>
          </a:p>
        </p:txBody>
      </p:sp>
      <p:sp>
        <p:nvSpPr>
          <p:cNvPr id="3" name="Footer Placeholder 2">
            <a:extLst>
              <a:ext uri="{FF2B5EF4-FFF2-40B4-BE49-F238E27FC236}">
                <a16:creationId xmlns:a16="http://schemas.microsoft.com/office/drawing/2014/main" id="{5D6DEFAE-EE9A-4423-B97C-2396D71D0CF9}"/>
              </a:ext>
            </a:extLst>
          </p:cNvPr>
          <p:cNvSpPr>
            <a:spLocks noGrp="1"/>
          </p:cNvSpPr>
          <p:nvPr>
            <p:ph type="ftr" sz="quarter" idx="12"/>
          </p:nvPr>
        </p:nvSpPr>
        <p:spPr>
          <a:xfrm>
            <a:off x="460690" y="6118484"/>
            <a:ext cx="5423579" cy="365125"/>
          </a:xfrm>
        </p:spPr>
        <p:txBody>
          <a:bodyPr/>
          <a:lstStyle/>
          <a:p>
            <a:r>
              <a:rPr lang="en-US" dirty="0">
                <a:hlinkClick r:id="rId2"/>
              </a:rPr>
              <a:t>Closed Captioning Obligations for PEG Programming (fcc.gov)</a:t>
            </a:r>
            <a:endParaRPr lang="en-US" noProof="0" dirty="0"/>
          </a:p>
        </p:txBody>
      </p:sp>
      <p:sp>
        <p:nvSpPr>
          <p:cNvPr id="4" name="Title 3">
            <a:extLst>
              <a:ext uri="{FF2B5EF4-FFF2-40B4-BE49-F238E27FC236}">
                <a16:creationId xmlns:a16="http://schemas.microsoft.com/office/drawing/2014/main" id="{D752C5C8-353F-492F-9D0E-E16C2045444F}"/>
              </a:ext>
            </a:extLst>
          </p:cNvPr>
          <p:cNvSpPr>
            <a:spLocks noGrp="1"/>
          </p:cNvSpPr>
          <p:nvPr>
            <p:ph type="title"/>
          </p:nvPr>
        </p:nvSpPr>
        <p:spPr/>
        <p:txBody>
          <a:bodyPr/>
          <a:lstStyle/>
          <a:p>
            <a:r>
              <a:rPr lang="en-US" dirty="0"/>
              <a:t>FCC GUIDELINES</a:t>
            </a:r>
          </a:p>
        </p:txBody>
      </p:sp>
      <p:sp>
        <p:nvSpPr>
          <p:cNvPr id="5" name="Text Placeholder 4">
            <a:extLst>
              <a:ext uri="{FF2B5EF4-FFF2-40B4-BE49-F238E27FC236}">
                <a16:creationId xmlns:a16="http://schemas.microsoft.com/office/drawing/2014/main" id="{650A6708-E3DA-4F3D-871C-1B6D16C016EB}"/>
              </a:ext>
            </a:extLst>
          </p:cNvPr>
          <p:cNvSpPr>
            <a:spLocks noGrp="1"/>
          </p:cNvSpPr>
          <p:nvPr>
            <p:ph type="body" idx="1"/>
          </p:nvPr>
        </p:nvSpPr>
        <p:spPr>
          <a:xfrm>
            <a:off x="839788" y="1840863"/>
            <a:ext cx="5157787" cy="420705"/>
          </a:xfrm>
        </p:spPr>
        <p:txBody>
          <a:bodyPr>
            <a:normAutofit/>
          </a:bodyPr>
          <a:lstStyle/>
          <a:p>
            <a:r>
              <a:rPr lang="en-US" dirty="0"/>
              <a:t>Obligations for PEG </a:t>
            </a:r>
            <a:r>
              <a:rPr lang="en-US" sz="1900" dirty="0"/>
              <a:t>(Ruling 11/10/2015)</a:t>
            </a:r>
          </a:p>
        </p:txBody>
      </p:sp>
      <p:sp>
        <p:nvSpPr>
          <p:cNvPr id="6" name="Content Placeholder 5">
            <a:extLst>
              <a:ext uri="{FF2B5EF4-FFF2-40B4-BE49-F238E27FC236}">
                <a16:creationId xmlns:a16="http://schemas.microsoft.com/office/drawing/2014/main" id="{D8151531-536B-49EF-9751-4B2A141A2C4A}"/>
              </a:ext>
            </a:extLst>
          </p:cNvPr>
          <p:cNvSpPr>
            <a:spLocks noGrp="1"/>
          </p:cNvSpPr>
          <p:nvPr>
            <p:ph sz="half" idx="2"/>
          </p:nvPr>
        </p:nvSpPr>
        <p:spPr>
          <a:xfrm>
            <a:off x="839788" y="2261569"/>
            <a:ext cx="5157787" cy="3856916"/>
          </a:xfrm>
        </p:spPr>
        <p:txBody>
          <a:bodyPr>
            <a:normAutofit fontScale="62500" lnSpcReduction="20000"/>
          </a:bodyPr>
          <a:lstStyle/>
          <a:p>
            <a:r>
              <a:rPr lang="en-US" b="1" dirty="0"/>
              <a:t>Long story short – you need to be captioning PEG</a:t>
            </a:r>
          </a:p>
          <a:p>
            <a:r>
              <a:rPr lang="en-US" dirty="0"/>
              <a:t>“Full-length PEG programming shown on the Internet must be captioned if shown on television with captions:</a:t>
            </a:r>
          </a:p>
          <a:p>
            <a:pPr lvl="1"/>
            <a:r>
              <a:rPr lang="en-US" dirty="0"/>
              <a:t>After 9/30/12 for prerecorded video programming not edited for the Internet.</a:t>
            </a:r>
          </a:p>
          <a:p>
            <a:pPr lvl="1"/>
            <a:r>
              <a:rPr lang="en-US" dirty="0"/>
              <a:t>After 3/30/13 for live and near-live video programming.</a:t>
            </a:r>
          </a:p>
          <a:p>
            <a:pPr lvl="1"/>
            <a:r>
              <a:rPr lang="en-US" dirty="0"/>
              <a:t>After 9/30/13 for prerecorded video programming that has been substantially edited.</a:t>
            </a:r>
          </a:p>
          <a:p>
            <a:r>
              <a:rPr lang="en-US" dirty="0"/>
              <a:t>Archived Internet PEG programming must be captioned: </a:t>
            </a:r>
          </a:p>
          <a:p>
            <a:pPr lvl="1"/>
            <a:r>
              <a:rPr lang="en-US" dirty="0"/>
              <a:t>As of 3/30/15, within 30 days after date shown on TV with captions.</a:t>
            </a:r>
          </a:p>
          <a:p>
            <a:pPr lvl="1"/>
            <a:r>
              <a:rPr lang="en-US" dirty="0"/>
              <a:t>Starting 3/30/16, within 15 days after date shown on TV with captions.</a:t>
            </a:r>
          </a:p>
          <a:p>
            <a:r>
              <a:rPr lang="en-US" dirty="0"/>
              <a:t>IP video clips of PEG programming must be captioned if shown on TV with captions:</a:t>
            </a:r>
          </a:p>
          <a:p>
            <a:pPr lvl="1"/>
            <a:r>
              <a:rPr lang="en-US" dirty="0"/>
              <a:t>If posted after 1/1/16 for straight lift clips (single excerpt of a program).</a:t>
            </a:r>
          </a:p>
          <a:p>
            <a:pPr lvl="1"/>
            <a:r>
              <a:rPr lang="en-US" dirty="0"/>
              <a:t>If posted after 1/1/17 for montages of video clips (single file contains multiple video clips).</a:t>
            </a:r>
          </a:p>
          <a:p>
            <a:pPr lvl="1"/>
            <a:r>
              <a:rPr lang="en-US" dirty="0"/>
              <a:t>If posted after 7/1/17 for clips of live or near-live television programming”</a:t>
            </a:r>
          </a:p>
        </p:txBody>
      </p:sp>
      <p:sp>
        <p:nvSpPr>
          <p:cNvPr id="7" name="Text Placeholder 6">
            <a:extLst>
              <a:ext uri="{FF2B5EF4-FFF2-40B4-BE49-F238E27FC236}">
                <a16:creationId xmlns:a16="http://schemas.microsoft.com/office/drawing/2014/main" id="{AFD00EA9-6B35-4FB7-AD73-6C5574B5A37C}"/>
              </a:ext>
            </a:extLst>
          </p:cNvPr>
          <p:cNvSpPr>
            <a:spLocks noGrp="1"/>
          </p:cNvSpPr>
          <p:nvPr>
            <p:ph type="body" sz="quarter" idx="3"/>
          </p:nvPr>
        </p:nvSpPr>
        <p:spPr>
          <a:xfrm>
            <a:off x="6172200" y="1840863"/>
            <a:ext cx="5183188" cy="420705"/>
          </a:xfrm>
        </p:spPr>
        <p:txBody>
          <a:bodyPr/>
          <a:lstStyle/>
          <a:p>
            <a:r>
              <a:rPr lang="en-US" dirty="0"/>
              <a:t>FCC Standards</a:t>
            </a:r>
          </a:p>
        </p:txBody>
      </p:sp>
      <p:sp>
        <p:nvSpPr>
          <p:cNvPr id="8" name="Content Placeholder 7">
            <a:extLst>
              <a:ext uri="{FF2B5EF4-FFF2-40B4-BE49-F238E27FC236}">
                <a16:creationId xmlns:a16="http://schemas.microsoft.com/office/drawing/2014/main" id="{16B8E7DE-B224-418E-9336-7B73F5540333}"/>
              </a:ext>
            </a:extLst>
          </p:cNvPr>
          <p:cNvSpPr>
            <a:spLocks noGrp="1"/>
          </p:cNvSpPr>
          <p:nvPr>
            <p:ph sz="quarter" idx="4"/>
          </p:nvPr>
        </p:nvSpPr>
        <p:spPr>
          <a:xfrm>
            <a:off x="6172200" y="2261568"/>
            <a:ext cx="5183188" cy="3928095"/>
          </a:xfrm>
        </p:spPr>
        <p:txBody>
          <a:bodyPr>
            <a:normAutofit fontScale="77500" lnSpcReduction="20000"/>
          </a:bodyPr>
          <a:lstStyle/>
          <a:p>
            <a:r>
              <a:rPr lang="en-US" u="sng" dirty="0"/>
              <a:t>“Accurate</a:t>
            </a:r>
            <a:r>
              <a:rPr lang="en-US" dirty="0"/>
              <a:t>: Captions must match the spoken words in the dialogue and convey background noises and other sounds to the fullest extent possible.</a:t>
            </a:r>
          </a:p>
          <a:p>
            <a:r>
              <a:rPr lang="en-US" u="sng" dirty="0"/>
              <a:t>Synchronous</a:t>
            </a:r>
            <a:r>
              <a:rPr lang="en-US" dirty="0"/>
              <a:t>: Captions must coincide with their corresponding spoken words and sounds to the greatest extent possible and must be displayed on the screen at a speed that can be read by viewers.</a:t>
            </a:r>
          </a:p>
          <a:p>
            <a:r>
              <a:rPr lang="en-US" u="sng" dirty="0"/>
              <a:t>Complete</a:t>
            </a:r>
            <a:r>
              <a:rPr lang="en-US" dirty="0"/>
              <a:t>: Captions must run from the beginning to the end of the program to the fullest extent possible.</a:t>
            </a:r>
          </a:p>
          <a:p>
            <a:r>
              <a:rPr lang="en-US" u="sng" dirty="0"/>
              <a:t>Properly placed</a:t>
            </a:r>
            <a:r>
              <a:rPr lang="en-US" dirty="0"/>
              <a:t>: Captions should not block other important visual content on the screen, overlap one another or run off the edge of the video screen.” </a:t>
            </a:r>
          </a:p>
          <a:p>
            <a:r>
              <a:rPr lang="en-US" u="sng" dirty="0"/>
              <a:t>Exemptions</a:t>
            </a:r>
            <a:r>
              <a:rPr lang="en-US" dirty="0"/>
              <a:t>: video that’s primarily text or graphics, k-12 education, economically burdensome</a:t>
            </a:r>
          </a:p>
          <a:p>
            <a:r>
              <a:rPr lang="en-US" dirty="0"/>
              <a:t>Caption internet video only if it was shown on TV</a:t>
            </a:r>
          </a:p>
          <a:p>
            <a:r>
              <a:rPr lang="en-US" dirty="0"/>
              <a:t>Captions not required between 2-6 a.m., nor on PSAs</a:t>
            </a:r>
          </a:p>
          <a:p>
            <a:endParaRPr lang="en-US" dirty="0"/>
          </a:p>
          <a:p>
            <a:endParaRPr lang="en-US" dirty="0"/>
          </a:p>
        </p:txBody>
      </p:sp>
    </p:spTree>
    <p:extLst>
      <p:ext uri="{BB962C8B-B14F-4D97-AF65-F5344CB8AC3E}">
        <p14:creationId xmlns:p14="http://schemas.microsoft.com/office/powerpoint/2010/main" val="139685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DFC6C7-1BDC-4E13-9613-C49E8B1477FD}"/>
              </a:ext>
            </a:extLst>
          </p:cNvPr>
          <p:cNvSpPr>
            <a:spLocks noGrp="1"/>
          </p:cNvSpPr>
          <p:nvPr>
            <p:ph type="sldNum" sz="quarter" idx="10"/>
          </p:nvPr>
        </p:nvSpPr>
        <p:spPr/>
        <p:txBody>
          <a:bodyPr/>
          <a:lstStyle/>
          <a:p>
            <a:fld id="{D495E168-DA5E-4888-8D8A-92B118324C14}" type="slidenum">
              <a:rPr lang="en-US" noProof="0" smtClean="0"/>
              <a:pPr/>
              <a:t>6</a:t>
            </a:fld>
            <a:endParaRPr lang="en-US" noProof="0" dirty="0"/>
          </a:p>
        </p:txBody>
      </p:sp>
      <p:sp>
        <p:nvSpPr>
          <p:cNvPr id="3" name="Footer Placeholder 2">
            <a:extLst>
              <a:ext uri="{FF2B5EF4-FFF2-40B4-BE49-F238E27FC236}">
                <a16:creationId xmlns:a16="http://schemas.microsoft.com/office/drawing/2014/main" id="{5D6DEFAE-EE9A-4423-B97C-2396D71D0CF9}"/>
              </a:ext>
            </a:extLst>
          </p:cNvPr>
          <p:cNvSpPr>
            <a:spLocks noGrp="1"/>
          </p:cNvSpPr>
          <p:nvPr>
            <p:ph type="ftr" sz="quarter" idx="12"/>
          </p:nvPr>
        </p:nvSpPr>
        <p:spPr>
          <a:xfrm>
            <a:off x="460690" y="6118484"/>
            <a:ext cx="5423579" cy="365125"/>
          </a:xfrm>
        </p:spPr>
        <p:txBody>
          <a:bodyPr/>
          <a:lstStyle/>
          <a:p>
            <a:r>
              <a:rPr lang="en-US" dirty="0">
                <a:hlinkClick r:id="rId2"/>
              </a:rPr>
              <a:t>ADA Tool Kit: Chapter 3, General Effective Communication Requirements Under Title II of the ADA</a:t>
            </a:r>
            <a:endParaRPr lang="en-US" noProof="0" dirty="0"/>
          </a:p>
        </p:txBody>
      </p:sp>
      <p:sp>
        <p:nvSpPr>
          <p:cNvPr id="4" name="Title 3">
            <a:extLst>
              <a:ext uri="{FF2B5EF4-FFF2-40B4-BE49-F238E27FC236}">
                <a16:creationId xmlns:a16="http://schemas.microsoft.com/office/drawing/2014/main" id="{D752C5C8-353F-492F-9D0E-E16C2045444F}"/>
              </a:ext>
            </a:extLst>
          </p:cNvPr>
          <p:cNvSpPr>
            <a:spLocks noGrp="1"/>
          </p:cNvSpPr>
          <p:nvPr>
            <p:ph type="title"/>
          </p:nvPr>
        </p:nvSpPr>
        <p:spPr/>
        <p:txBody>
          <a:bodyPr/>
          <a:lstStyle/>
          <a:p>
            <a:r>
              <a:rPr lang="en-US" dirty="0"/>
              <a:t>ADA GUIDELINES</a:t>
            </a:r>
          </a:p>
        </p:txBody>
      </p:sp>
      <p:sp>
        <p:nvSpPr>
          <p:cNvPr id="5" name="Text Placeholder 4">
            <a:extLst>
              <a:ext uri="{FF2B5EF4-FFF2-40B4-BE49-F238E27FC236}">
                <a16:creationId xmlns:a16="http://schemas.microsoft.com/office/drawing/2014/main" id="{650A6708-E3DA-4F3D-871C-1B6D16C016EB}"/>
              </a:ext>
            </a:extLst>
          </p:cNvPr>
          <p:cNvSpPr>
            <a:spLocks noGrp="1"/>
          </p:cNvSpPr>
          <p:nvPr>
            <p:ph type="body" idx="1"/>
          </p:nvPr>
        </p:nvSpPr>
        <p:spPr>
          <a:xfrm>
            <a:off x="839788" y="1840863"/>
            <a:ext cx="5157787" cy="420705"/>
          </a:xfrm>
        </p:spPr>
        <p:txBody>
          <a:bodyPr>
            <a:normAutofit/>
          </a:bodyPr>
          <a:lstStyle/>
          <a:p>
            <a:r>
              <a:rPr lang="en-US" dirty="0"/>
              <a:t>Requirements were updated in 2010</a:t>
            </a:r>
          </a:p>
        </p:txBody>
      </p:sp>
      <p:sp>
        <p:nvSpPr>
          <p:cNvPr id="6" name="Content Placeholder 5">
            <a:extLst>
              <a:ext uri="{FF2B5EF4-FFF2-40B4-BE49-F238E27FC236}">
                <a16:creationId xmlns:a16="http://schemas.microsoft.com/office/drawing/2014/main" id="{D8151531-536B-49EF-9751-4B2A141A2C4A}"/>
              </a:ext>
            </a:extLst>
          </p:cNvPr>
          <p:cNvSpPr>
            <a:spLocks noGrp="1"/>
          </p:cNvSpPr>
          <p:nvPr>
            <p:ph sz="half" idx="2"/>
          </p:nvPr>
        </p:nvSpPr>
        <p:spPr>
          <a:xfrm>
            <a:off x="839788" y="2261568"/>
            <a:ext cx="5157787" cy="3928095"/>
          </a:xfrm>
        </p:spPr>
        <p:txBody>
          <a:bodyPr>
            <a:normAutofit/>
          </a:bodyPr>
          <a:lstStyle/>
          <a:p>
            <a:r>
              <a:rPr lang="en-US" dirty="0"/>
              <a:t>ADA rules must be followed by State and Local governments</a:t>
            </a:r>
          </a:p>
          <a:p>
            <a:r>
              <a:rPr lang="en-US" dirty="0"/>
              <a:t>“If your local government produces public television programs or videos, they must be accessible. A common way of making them accessible to people who are unable to hear the audio portion of these productions is closed captioning. For persons who are blind or have low vision, detailed audio description may be added to describe important visual images.”</a:t>
            </a:r>
          </a:p>
          <a:p>
            <a:endParaRPr lang="en-US" dirty="0"/>
          </a:p>
        </p:txBody>
      </p:sp>
      <p:sp>
        <p:nvSpPr>
          <p:cNvPr id="7" name="Text Placeholder 6">
            <a:extLst>
              <a:ext uri="{FF2B5EF4-FFF2-40B4-BE49-F238E27FC236}">
                <a16:creationId xmlns:a16="http://schemas.microsoft.com/office/drawing/2014/main" id="{AFD00EA9-6B35-4FB7-AD73-6C5574B5A37C}"/>
              </a:ext>
            </a:extLst>
          </p:cNvPr>
          <p:cNvSpPr>
            <a:spLocks noGrp="1"/>
          </p:cNvSpPr>
          <p:nvPr>
            <p:ph type="body" sz="quarter" idx="3"/>
          </p:nvPr>
        </p:nvSpPr>
        <p:spPr>
          <a:xfrm>
            <a:off x="6172200" y="1840863"/>
            <a:ext cx="5183188" cy="420705"/>
          </a:xfrm>
        </p:spPr>
        <p:txBody>
          <a:bodyPr/>
          <a:lstStyle/>
          <a:p>
            <a:r>
              <a:rPr lang="en-US" dirty="0"/>
              <a:t>Exemption</a:t>
            </a:r>
          </a:p>
        </p:txBody>
      </p:sp>
      <p:sp>
        <p:nvSpPr>
          <p:cNvPr id="8" name="Content Placeholder 7">
            <a:extLst>
              <a:ext uri="{FF2B5EF4-FFF2-40B4-BE49-F238E27FC236}">
                <a16:creationId xmlns:a16="http://schemas.microsoft.com/office/drawing/2014/main" id="{16B8E7DE-B224-418E-9336-7B73F5540333}"/>
              </a:ext>
            </a:extLst>
          </p:cNvPr>
          <p:cNvSpPr>
            <a:spLocks noGrp="1"/>
          </p:cNvSpPr>
          <p:nvPr>
            <p:ph sz="quarter" idx="4"/>
          </p:nvPr>
        </p:nvSpPr>
        <p:spPr>
          <a:xfrm>
            <a:off x="6172200" y="2261568"/>
            <a:ext cx="5183188" cy="3928095"/>
          </a:xfrm>
        </p:spPr>
        <p:txBody>
          <a:bodyPr>
            <a:normAutofit lnSpcReduction="10000"/>
          </a:bodyPr>
          <a:lstStyle/>
          <a:p>
            <a:r>
              <a:rPr lang="en-US" dirty="0"/>
              <a:t>“State and local governments: in determining whether a particular aid or service would result in undue financial and administrative burdens, a title II entity should take into consideration the cost of the particular aid or service in light of all resources available to fund the program, service, or activity and the effect on other expenses or operations. The decision that a particular aid or service would result in an undue burden must be made by a high level official, no lower than a Department head, and must include a written statement of the reasons for reaching that conclusion.”</a:t>
            </a:r>
          </a:p>
          <a:p>
            <a:endParaRPr lang="en-US" dirty="0"/>
          </a:p>
        </p:txBody>
      </p:sp>
    </p:spTree>
    <p:extLst>
      <p:ext uri="{BB962C8B-B14F-4D97-AF65-F5344CB8AC3E}">
        <p14:creationId xmlns:p14="http://schemas.microsoft.com/office/powerpoint/2010/main" val="210691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lstStyle/>
          <a:p>
            <a:r>
              <a:rPr lang="en-US" dirty="0"/>
              <a:t>REAL TALK :  ACCURACY</a:t>
            </a:r>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p:txBody>
          <a:bodyPr/>
          <a:lstStyle/>
          <a:p>
            <a:r>
              <a:rPr lang="en-US" dirty="0"/>
              <a:t>95-97% is not 100%</a:t>
            </a:r>
          </a:p>
        </p:txBody>
      </p:sp>
      <p:sp>
        <p:nvSpPr>
          <p:cNvPr id="3" name="Footer Placeholder 2">
            <a:extLst>
              <a:ext uri="{FF2B5EF4-FFF2-40B4-BE49-F238E27FC236}">
                <a16:creationId xmlns:a16="http://schemas.microsoft.com/office/drawing/2014/main" id="{20ED71B1-7851-43AD-8F7D-18071590E8BF}"/>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7</a:t>
            </a:fld>
            <a:endParaRPr lang="en-US" dirty="0"/>
          </a:p>
        </p:txBody>
      </p:sp>
      <p:sp>
        <p:nvSpPr>
          <p:cNvPr id="8" name="TextBox 7">
            <a:extLst>
              <a:ext uri="{FF2B5EF4-FFF2-40B4-BE49-F238E27FC236}">
                <a16:creationId xmlns:a16="http://schemas.microsoft.com/office/drawing/2014/main" id="{C97C8857-9FE1-49DF-8909-B55D75653C04}"/>
              </a:ext>
            </a:extLst>
          </p:cNvPr>
          <p:cNvSpPr txBox="1"/>
          <p:nvPr/>
        </p:nvSpPr>
        <p:spPr>
          <a:xfrm>
            <a:off x="3175819" y="2464349"/>
            <a:ext cx="5840361" cy="3145476"/>
          </a:xfrm>
          <a:prstGeom prst="rect">
            <a:avLst/>
          </a:prstGeom>
          <a:solidFill>
            <a:schemeClr val="accent1">
              <a:lumMod val="75000"/>
              <a:lumOff val="25000"/>
              <a:alpha val="74000"/>
            </a:schemeClr>
          </a:solidFill>
          <a:effectLst>
            <a:glow rad="127000">
              <a:schemeClr val="accent1">
                <a:alpha val="0"/>
              </a:schemeClr>
            </a:glow>
          </a:effectLst>
        </p:spPr>
        <p:txBody>
          <a:bodyPr wrap="square">
            <a:spAutoFit/>
          </a:bodyPr>
          <a:lstStyle/>
          <a:p>
            <a:pPr marL="180000" marR="0" lvl="0" indent="-180000" defTabSz="914400" rtl="0" eaLnBrk="1" fontAlgn="auto" latinLnBrk="0" hangingPunct="1">
              <a:lnSpc>
                <a:spcPct val="90000"/>
              </a:lnSpc>
              <a:spcBef>
                <a:spcPts val="600"/>
              </a:spcBef>
              <a:spcAft>
                <a:spcPts val="0"/>
              </a:spcAft>
              <a:buClr>
                <a:srgbClr val="CBFF00"/>
              </a:buClr>
              <a:buSzTx/>
              <a:buFont typeface="Arial" panose="020B0604020202020204" pitchFamily="34" charset="0"/>
              <a:buChar char="•"/>
              <a:tabLst/>
              <a:defRPr/>
            </a:pPr>
            <a:r>
              <a:rPr lang="en-US" sz="1600" dirty="0">
                <a:solidFill>
                  <a:prstClr val="white"/>
                </a:solidFill>
                <a:latin typeface="Franklin Gothic Book"/>
              </a:rPr>
              <a:t>The word library – an important feature, but….</a:t>
            </a:r>
          </a:p>
          <a:p>
            <a:pPr marL="637200" lvl="1" indent="-180000">
              <a:lnSpc>
                <a:spcPct val="90000"/>
              </a:lnSpc>
              <a:spcBef>
                <a:spcPts val="600"/>
              </a:spcBef>
              <a:buClr>
                <a:srgbClr val="CBFF00"/>
              </a:buClr>
              <a:buFont typeface="Arial" panose="020B0604020202020204" pitchFamily="34" charset="0"/>
              <a:buChar char="•"/>
              <a:defRPr/>
            </a:pPr>
            <a:r>
              <a:rPr lang="en-US" sz="1600" dirty="0">
                <a:solidFill>
                  <a:prstClr val="white"/>
                </a:solidFill>
                <a:latin typeface="Franklin Gothic Book"/>
              </a:rPr>
              <a:t>You have to manage it. Accuracy can be enhanced by adding words and filters.</a:t>
            </a:r>
          </a:p>
          <a:p>
            <a:pPr marL="637200" lvl="1" indent="-180000">
              <a:lnSpc>
                <a:spcPct val="90000"/>
              </a:lnSpc>
              <a:spcBef>
                <a:spcPts val="600"/>
              </a:spcBef>
              <a:buClr>
                <a:srgbClr val="CBFF00"/>
              </a:buClr>
              <a:buFont typeface="Arial" panose="020B0604020202020204" pitchFamily="34" charset="0"/>
              <a:buChar char="•"/>
              <a:defRPr/>
            </a:pPr>
            <a:r>
              <a:rPr lang="en-US" sz="1600" dirty="0">
                <a:solidFill>
                  <a:prstClr val="white"/>
                </a:solidFill>
                <a:latin typeface="Franklin Gothic Book"/>
              </a:rPr>
              <a:t>ENCO – filter by individual words or 2-3 word filters</a:t>
            </a:r>
          </a:p>
          <a:p>
            <a:pPr marL="637200" lvl="1" indent="-180000">
              <a:lnSpc>
                <a:spcPct val="90000"/>
              </a:lnSpc>
              <a:spcBef>
                <a:spcPts val="600"/>
              </a:spcBef>
              <a:buClr>
                <a:srgbClr val="CBFF00"/>
              </a:buClr>
              <a:buFont typeface="Arial" panose="020B0604020202020204" pitchFamily="34" charset="0"/>
              <a:buChar char="•"/>
              <a:defRPr/>
            </a:pPr>
            <a:r>
              <a:rPr lang="en-US" sz="1600" dirty="0">
                <a:solidFill>
                  <a:prstClr val="white"/>
                </a:solidFill>
                <a:latin typeface="Franklin Gothic Book"/>
              </a:rPr>
              <a:t>Spelling example</a:t>
            </a:r>
          </a:p>
          <a:p>
            <a:pPr marL="1094400" lvl="2" indent="-180000">
              <a:lnSpc>
                <a:spcPct val="90000"/>
              </a:lnSpc>
              <a:spcBef>
                <a:spcPts val="600"/>
              </a:spcBef>
              <a:buClr>
                <a:srgbClr val="CBFF00"/>
              </a:buClr>
              <a:buFont typeface="Arial" panose="020B0604020202020204" pitchFamily="34" charset="0"/>
              <a:buChar char="•"/>
              <a:defRPr/>
            </a:pPr>
            <a:r>
              <a:rPr lang="en-US" sz="1600" dirty="0">
                <a:solidFill>
                  <a:prstClr val="white"/>
                </a:solidFill>
                <a:latin typeface="Franklin Gothic Book"/>
              </a:rPr>
              <a:t>If you hear: councilmember Merrill, Meryl, Morrel, Moral, Morrell</a:t>
            </a:r>
          </a:p>
          <a:p>
            <a:pPr marL="1094400" lvl="2" indent="-180000">
              <a:lnSpc>
                <a:spcPct val="90000"/>
              </a:lnSpc>
              <a:spcBef>
                <a:spcPts val="600"/>
              </a:spcBef>
              <a:buClr>
                <a:srgbClr val="CBFF00"/>
              </a:buClr>
              <a:buFont typeface="Arial" panose="020B0604020202020204" pitchFamily="34" charset="0"/>
              <a:buChar char="•"/>
              <a:defRPr/>
            </a:pPr>
            <a:r>
              <a:rPr lang="en-US" sz="1600" dirty="0">
                <a:solidFill>
                  <a:prstClr val="white"/>
                </a:solidFill>
                <a:latin typeface="Franklin Gothic Book"/>
              </a:rPr>
              <a:t>Then spell: “Councilmember Morell”</a:t>
            </a:r>
          </a:p>
          <a:p>
            <a:pPr marL="180000" indent="-180000">
              <a:lnSpc>
                <a:spcPct val="90000"/>
              </a:lnSpc>
              <a:spcBef>
                <a:spcPts val="600"/>
              </a:spcBef>
              <a:buClr>
                <a:srgbClr val="CBFF00"/>
              </a:buClr>
              <a:buFont typeface="Arial" panose="020B0604020202020204" pitchFamily="34" charset="0"/>
              <a:buChar char="•"/>
              <a:defRPr/>
            </a:pPr>
            <a:r>
              <a:rPr lang="en-US" sz="1600" dirty="0">
                <a:solidFill>
                  <a:prstClr val="white"/>
                </a:solidFill>
                <a:latin typeface="Franklin Gothic Book"/>
              </a:rPr>
              <a:t>Masks, mumbling and lisps</a:t>
            </a:r>
          </a:p>
          <a:p>
            <a:pPr marL="180000" marR="0" lvl="0" indent="-180000" defTabSz="914400" rtl="0" eaLnBrk="1" fontAlgn="auto" latinLnBrk="0" hangingPunct="1">
              <a:lnSpc>
                <a:spcPct val="90000"/>
              </a:lnSpc>
              <a:spcBef>
                <a:spcPts val="600"/>
              </a:spcBef>
              <a:spcAft>
                <a:spcPts val="0"/>
              </a:spcAft>
              <a:buClr>
                <a:srgbClr val="CBFF00"/>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Franklin Gothic Book"/>
                <a:ea typeface="+mn-ea"/>
                <a:cs typeface="+mn-cs"/>
              </a:rPr>
              <a:t>Accents and </a:t>
            </a:r>
            <a:r>
              <a:rPr lang="en-US" sz="1600" dirty="0">
                <a:solidFill>
                  <a:prstClr val="white"/>
                </a:solidFill>
                <a:latin typeface="Franklin Gothic Book"/>
              </a:rPr>
              <a:t>government acronyms are tough</a:t>
            </a:r>
            <a:endParaRPr kumimoji="0" lang="en-US" sz="1600" b="0" i="0" u="none" strike="noStrike" kern="1200" cap="none" spc="0" normalizeH="0" baseline="0" noProof="0" dirty="0">
              <a:ln>
                <a:noFill/>
              </a:ln>
              <a:solidFill>
                <a:prstClr val="white"/>
              </a:solidFill>
              <a:effectLst/>
              <a:uLnTx/>
              <a:uFillTx/>
              <a:latin typeface="Franklin Gothic Book"/>
              <a:ea typeface="+mn-ea"/>
              <a:cs typeface="+mn-cs"/>
            </a:endParaRPr>
          </a:p>
          <a:p>
            <a:pPr marL="180000" marR="0" lvl="0" indent="-180000" defTabSz="914400" rtl="0" eaLnBrk="1" fontAlgn="auto" latinLnBrk="0" hangingPunct="1">
              <a:lnSpc>
                <a:spcPct val="90000"/>
              </a:lnSpc>
              <a:spcBef>
                <a:spcPts val="600"/>
              </a:spcBef>
              <a:spcAft>
                <a:spcPts val="0"/>
              </a:spcAft>
              <a:buClr>
                <a:srgbClr val="CBFF00"/>
              </a:buClr>
              <a:buSzTx/>
              <a:buFont typeface="Arial" panose="020B0604020202020204" pitchFamily="34" charset="0"/>
              <a:buChar char="•"/>
              <a:tabLst/>
              <a:defRPr/>
            </a:pPr>
            <a:r>
              <a:rPr lang="en-US" sz="1600" dirty="0">
                <a:solidFill>
                  <a:prstClr val="white"/>
                </a:solidFill>
                <a:latin typeface="Franklin Gothic Book"/>
              </a:rPr>
              <a:t>It does better than expected with local names like “Puyallup”</a:t>
            </a:r>
            <a:endParaRPr kumimoji="0" lang="en-US" sz="1600" b="0"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424390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THE “S” WORDS OF AI</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p:txBody>
          <a:bodyPr/>
          <a:lstStyle/>
          <a:p>
            <a:r>
              <a:rPr lang="en-US" dirty="0"/>
              <a:t>Software, sidecar files, SCC files, streaming, sources</a:t>
            </a:r>
          </a:p>
        </p:txBody>
      </p:sp>
      <p:sp>
        <p:nvSpPr>
          <p:cNvPr id="4" name="Text Placeholder 3">
            <a:extLst>
              <a:ext uri="{FF2B5EF4-FFF2-40B4-BE49-F238E27FC236}">
                <a16:creationId xmlns:a16="http://schemas.microsoft.com/office/drawing/2014/main" id="{D3BFCB07-6C49-4FD9-A60E-365443B88FE2}"/>
              </a:ext>
            </a:extLst>
          </p:cNvPr>
          <p:cNvSpPr>
            <a:spLocks noGrp="1"/>
          </p:cNvSpPr>
          <p:nvPr>
            <p:ph type="body" idx="1"/>
          </p:nvPr>
        </p:nvSpPr>
        <p:spPr>
          <a:xfrm>
            <a:off x="1159649" y="2465259"/>
            <a:ext cx="4183650" cy="454353"/>
          </a:xfrm>
        </p:spPr>
        <p:txBody>
          <a:bodyPr/>
          <a:lstStyle/>
          <a:p>
            <a:r>
              <a:rPr lang="en-US" u="sng" dirty="0"/>
              <a:t>Good to know</a:t>
            </a:r>
          </a:p>
        </p:txBody>
      </p:sp>
      <p:sp>
        <p:nvSpPr>
          <p:cNvPr id="7" name="Text Placeholder 6">
            <a:extLst>
              <a:ext uri="{FF2B5EF4-FFF2-40B4-BE49-F238E27FC236}">
                <a16:creationId xmlns:a16="http://schemas.microsoft.com/office/drawing/2014/main" id="{3FC3CF09-BAFF-4590-A12C-E378DFF1DA5E}"/>
              </a:ext>
            </a:extLst>
          </p:cNvPr>
          <p:cNvSpPr>
            <a:spLocks noGrp="1"/>
          </p:cNvSpPr>
          <p:nvPr>
            <p:ph type="body" sz="quarter" idx="20"/>
          </p:nvPr>
        </p:nvSpPr>
        <p:spPr>
          <a:xfrm>
            <a:off x="1159649" y="3124604"/>
            <a:ext cx="4365625" cy="2333625"/>
          </a:xfrm>
        </p:spPr>
        <p:txBody>
          <a:bodyPr>
            <a:normAutofit/>
          </a:bodyPr>
          <a:lstStyle/>
          <a:p>
            <a:r>
              <a:rPr lang="en-US" dirty="0"/>
              <a:t>AI hardware only works with one channel…consider if you have 2+ channels</a:t>
            </a:r>
          </a:p>
          <a:p>
            <a:r>
              <a:rPr lang="en-US" dirty="0"/>
              <a:t>Technical issues took tweaking…allow more time than you think for installation &amp; roll out</a:t>
            </a:r>
          </a:p>
          <a:p>
            <a:r>
              <a:rPr lang="en-US" dirty="0"/>
              <a:t>You need additional captioning </a:t>
            </a:r>
            <a:r>
              <a:rPr lang="en-US" b="1" i="1" dirty="0"/>
              <a:t>software</a:t>
            </a:r>
            <a:r>
              <a:rPr lang="en-US" dirty="0"/>
              <a:t> like Caption Maker or Subtitle Edit to edit captions</a:t>
            </a:r>
          </a:p>
          <a:p>
            <a:r>
              <a:rPr lang="en-US" dirty="0"/>
              <a:t>If you have </a:t>
            </a:r>
            <a:r>
              <a:rPr lang="en-US" b="1" i="1" dirty="0"/>
              <a:t>sidecar files</a:t>
            </a:r>
            <a:r>
              <a:rPr lang="en-US" dirty="0"/>
              <a:t>, or if there are embedded closed captions, they will override the 24/7 captions </a:t>
            </a:r>
          </a:p>
          <a:p>
            <a:endParaRPr lang="en-US" dirty="0"/>
          </a:p>
          <a:p>
            <a:endParaRPr lang="en-US" dirty="0"/>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349249DA-4230-416D-838C-A72D2E7CADA4}"/>
              </a:ext>
            </a:extLst>
          </p:cNvPr>
          <p:cNvSpPr>
            <a:spLocks noGrp="1"/>
          </p:cNvSpPr>
          <p:nvPr>
            <p:ph type="body" idx="18"/>
          </p:nvPr>
        </p:nvSpPr>
        <p:spPr>
          <a:xfrm>
            <a:off x="6627121" y="2464349"/>
            <a:ext cx="4183650" cy="454353"/>
          </a:xfrm>
        </p:spPr>
        <p:txBody>
          <a:bodyPr/>
          <a:lstStyle/>
          <a:p>
            <a:r>
              <a:rPr lang="en-US" u="sng" dirty="0"/>
              <a:t>Lessons Learned</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6627121" y="3045506"/>
            <a:ext cx="4365625" cy="2333625"/>
          </a:xfrm>
        </p:spPr>
        <p:txBody>
          <a:bodyPr>
            <a:normAutofit/>
          </a:bodyPr>
          <a:lstStyle/>
          <a:p>
            <a:r>
              <a:rPr lang="en-US" dirty="0"/>
              <a:t>Editors can make </a:t>
            </a:r>
            <a:r>
              <a:rPr lang="en-US" b="1" i="1" dirty="0"/>
              <a:t>SCC files </a:t>
            </a:r>
            <a:r>
              <a:rPr lang="en-US" dirty="0"/>
              <a:t>when they finish a video in Premiere to enhance accuracy.</a:t>
            </a:r>
          </a:p>
          <a:p>
            <a:r>
              <a:rPr lang="en-US" dirty="0"/>
              <a:t>Make sure the </a:t>
            </a:r>
            <a:r>
              <a:rPr lang="en-US" b="1" i="1" dirty="0"/>
              <a:t>stream</a:t>
            </a:r>
            <a:r>
              <a:rPr lang="en-US" dirty="0"/>
              <a:t> is getting to the web (</a:t>
            </a:r>
            <a:r>
              <a:rPr lang="en-US" dirty="0" err="1"/>
              <a:t>Invintus</a:t>
            </a:r>
            <a:r>
              <a:rPr lang="en-US" dirty="0"/>
              <a:t>); it captures what video it sees. Captions only work with that video file.</a:t>
            </a:r>
          </a:p>
          <a:p>
            <a:r>
              <a:rPr lang="en-US" dirty="0"/>
              <a:t>We can pull captions from other </a:t>
            </a:r>
            <a:r>
              <a:rPr lang="en-US" b="1" i="1" dirty="0"/>
              <a:t>sources</a:t>
            </a:r>
            <a:r>
              <a:rPr lang="en-US" dirty="0"/>
              <a:t>, like YouTube Transcripts.</a:t>
            </a:r>
          </a:p>
          <a:p>
            <a:r>
              <a:rPr lang="en-US" dirty="0"/>
              <a:t>Editing captions is doable, but a chore. </a:t>
            </a:r>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8</a:t>
            </a:fld>
            <a:endParaRPr lang="en-US" dirty="0"/>
          </a:p>
        </p:txBody>
      </p:sp>
    </p:spTree>
    <p:extLst>
      <p:ext uri="{BB962C8B-B14F-4D97-AF65-F5344CB8AC3E}">
        <p14:creationId xmlns:p14="http://schemas.microsoft.com/office/powerpoint/2010/main" val="242417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CBBB2D-29FC-45A1-85A0-8502B2177436}"/>
              </a:ext>
            </a:extLst>
          </p:cNvPr>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3" name="Footer Placeholder 2">
            <a:extLst>
              <a:ext uri="{FF2B5EF4-FFF2-40B4-BE49-F238E27FC236}">
                <a16:creationId xmlns:a16="http://schemas.microsoft.com/office/drawing/2014/main" id="{B1CC7AC1-489B-4C4C-AA1F-354CE4769AEC}"/>
              </a:ext>
            </a:extLst>
          </p:cNvPr>
          <p:cNvSpPr>
            <a:spLocks noGrp="1"/>
          </p:cNvSpPr>
          <p:nvPr>
            <p:ph type="ftr" sz="quarter" idx="12"/>
          </p:nvPr>
        </p:nvSpPr>
        <p:spPr/>
        <p:txBody>
          <a:bodyPr/>
          <a:lstStyle/>
          <a:p>
            <a:r>
              <a:rPr lang="en-US" noProof="0"/>
              <a:t>ADD A FOOTER</a:t>
            </a:r>
            <a:endParaRPr lang="en-US" noProof="0" dirty="0"/>
          </a:p>
        </p:txBody>
      </p:sp>
      <p:sp>
        <p:nvSpPr>
          <p:cNvPr id="4" name="Content Placeholder 3">
            <a:extLst>
              <a:ext uri="{FF2B5EF4-FFF2-40B4-BE49-F238E27FC236}">
                <a16:creationId xmlns:a16="http://schemas.microsoft.com/office/drawing/2014/main" id="{5E3FD91F-947A-4882-8094-A3A00CA5A515}"/>
              </a:ext>
            </a:extLst>
          </p:cNvPr>
          <p:cNvSpPr>
            <a:spLocks noGrp="1"/>
          </p:cNvSpPr>
          <p:nvPr>
            <p:ph idx="1"/>
          </p:nvPr>
        </p:nvSpPr>
        <p:spPr/>
        <p:txBody>
          <a:bodyPr>
            <a:normAutofit/>
          </a:bodyPr>
          <a:lstStyle/>
          <a:p>
            <a:r>
              <a:rPr lang="en-US" dirty="0"/>
              <a:t>Captioning the channel 24/7 works best for PCTV</a:t>
            </a:r>
          </a:p>
          <a:p>
            <a:r>
              <a:rPr lang="en-US" dirty="0"/>
              <a:t>You might need multiple solutions. What do your jurisdictions need? Expectations might be higher than FCC minimum.</a:t>
            </a:r>
          </a:p>
          <a:p>
            <a:r>
              <a:rPr lang="en-US" dirty="0"/>
              <a:t>Spelling issues are most common with names &amp; acronyms</a:t>
            </a:r>
          </a:p>
          <a:p>
            <a:r>
              <a:rPr lang="en-US" dirty="0"/>
              <a:t>Artificial Intelligence learns as it goes</a:t>
            </a:r>
          </a:p>
          <a:p>
            <a:r>
              <a:rPr lang="en-US" dirty="0"/>
              <a:t>Wait to promote until you’re ready</a:t>
            </a:r>
          </a:p>
          <a:p>
            <a:endParaRPr lang="en-US" dirty="0"/>
          </a:p>
          <a:p>
            <a:endParaRPr lang="en-US" dirty="0"/>
          </a:p>
        </p:txBody>
      </p:sp>
      <p:sp>
        <p:nvSpPr>
          <p:cNvPr id="5" name="Title 4">
            <a:extLst>
              <a:ext uri="{FF2B5EF4-FFF2-40B4-BE49-F238E27FC236}">
                <a16:creationId xmlns:a16="http://schemas.microsoft.com/office/drawing/2014/main" id="{22A73B98-DE7C-4058-B91D-0B4F94F93E6B}"/>
              </a:ext>
            </a:extLst>
          </p:cNvPr>
          <p:cNvSpPr>
            <a:spLocks noGrp="1"/>
          </p:cNvSpPr>
          <p:nvPr>
            <p:ph type="title"/>
          </p:nvPr>
        </p:nvSpPr>
        <p:spPr/>
        <p:txBody>
          <a:bodyPr/>
          <a:lstStyle/>
          <a:p>
            <a:r>
              <a:rPr lang="en-US" dirty="0"/>
              <a:t>SUMMARY OF LESSONS LEARNED</a:t>
            </a:r>
          </a:p>
        </p:txBody>
      </p:sp>
    </p:spTree>
    <p:extLst>
      <p:ext uri="{BB962C8B-B14F-4D97-AF65-F5344CB8AC3E}">
        <p14:creationId xmlns:p14="http://schemas.microsoft.com/office/powerpoint/2010/main" val="4082694452"/>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9cb4538-9750-442f-a880-3d3c3126c362" xsi:nil="true"/>
    <lcf76f155ced4ddcb4097134ff3c332f xmlns="f9cb4538-9750-442f-a880-3d3c3126c362">
      <Terms xmlns="http://schemas.microsoft.com/office/infopath/2007/PartnerControls"/>
    </lcf76f155ced4ddcb4097134ff3c332f>
    <TaxCatchAll xmlns="4db3d591-4a7d-465d-9fac-69dc62f1cd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4EB7B4FDF8F84EB6B6FB5CB37FF8F4" ma:contentTypeVersion="16" ma:contentTypeDescription="Create a new document." ma:contentTypeScope="" ma:versionID="38a3ec62b7d2c911b5ed73ab3088e8a0">
  <xsd:schema xmlns:xsd="http://www.w3.org/2001/XMLSchema" xmlns:xs="http://www.w3.org/2001/XMLSchema" xmlns:p="http://schemas.microsoft.com/office/2006/metadata/properties" xmlns:ns2="4db3d591-4a7d-465d-9fac-69dc62f1cdbb" xmlns:ns3="f9cb4538-9750-442f-a880-3d3c3126c362" targetNamespace="http://schemas.microsoft.com/office/2006/metadata/properties" ma:root="true" ma:fieldsID="34a24026f8c1e6d9c7829fd01103b271" ns2:_="" ns3:_="">
    <xsd:import namespace="4db3d591-4a7d-465d-9fac-69dc62f1cdbb"/>
    <xsd:import namespace="f9cb4538-9750-442f-a880-3d3c3126c36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3d591-4a7d-465d-9fac-69dc62f1cd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49f6ec5-ac30-461c-9d0c-abcc0e622022}" ma:internalName="TaxCatchAll" ma:showField="CatchAllData" ma:web="4db3d591-4a7d-465d-9fac-69dc62f1cd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cb4538-9750-442f-a880-3d3c3126c36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26ada6-e9e3-42d5-b5bc-2dbbcd179c2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2.xml><?xml version="1.0" encoding="utf-8"?>
<ds:datastoreItem xmlns:ds="http://schemas.openxmlformats.org/officeDocument/2006/customXml" ds:itemID="{826A71AF-4CF2-4B95-BFB6-5C27500258C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276F4E1-89D2-44D3-A61F-117B19F2C4F3}"/>
</file>

<file path=docProps/app.xml><?xml version="1.0" encoding="utf-8"?>
<Properties xmlns="http://schemas.openxmlformats.org/officeDocument/2006/extended-properties" xmlns:vt="http://schemas.openxmlformats.org/officeDocument/2006/docPropsVTypes">
  <Template>Outdoors presentation</Template>
  <TotalTime>458</TotalTime>
  <Words>1097</Words>
  <Application>Microsoft Office PowerPoint</Application>
  <PresentationFormat>Widescreen</PresentationFormat>
  <Paragraphs>124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Franklin Gothic Book</vt:lpstr>
      <vt:lpstr>Gill Sans MT</vt:lpstr>
      <vt:lpstr>Office Theme</vt:lpstr>
      <vt:lpstr>PCTV  Closed Captioning</vt:lpstr>
      <vt:lpstr>1 County 6 Cities Board of Health</vt:lpstr>
      <vt:lpstr>FINANCIAL COMPARISON</vt:lpstr>
      <vt:lpstr>ENCO + INVINTUS</vt:lpstr>
      <vt:lpstr>FCC GUIDELINES</vt:lpstr>
      <vt:lpstr>ADA GUIDELINES</vt:lpstr>
      <vt:lpstr>REAL TALK :  ACCURACY</vt:lpstr>
      <vt:lpstr>THE “S” WORDS OF AI</vt:lpstr>
      <vt:lpstr>SUMMARY OF LESSONS LEARNED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PCTV  Closed Captioning</dc:title>
  <dc:creator>Megan Hutton</dc:creator>
  <cp:lastModifiedBy>Megan Hutton</cp:lastModifiedBy>
  <cp:revision>17</cp:revision>
  <dcterms:created xsi:type="dcterms:W3CDTF">2022-08-23T23:59:59Z</dcterms:created>
  <dcterms:modified xsi:type="dcterms:W3CDTF">2022-08-26T01:11:17Z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0x010100794EB7B4FDF8F84EB6B6FB5CB37FF8F4</vt:lpwstr>
  </property>
</Properties>
</file>