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sldIdLst>
    <p:sldId id="256" r:id="rId3"/>
    <p:sldId id="257" r:id="rId4"/>
    <p:sldId id="258" r:id="rId5"/>
    <p:sldId id="264" r:id="rId6"/>
    <p:sldId id="266" r:id="rId7"/>
    <p:sldId id="260" r:id="rId8"/>
    <p:sldId id="259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2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C52F-80BD-4069-AD90-C08BD4D43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17B53B-6087-4B85-A1FA-77D7F03E6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73595-32FD-40D8-BEEE-1767E5D06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EC444-0E74-41CA-B999-9DB34DC86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CBC3C-A4E0-4FCB-8CE5-8CB619BD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9010-F46A-475F-81B7-2A270F37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38AF9-0F2C-48D6-809B-1A492C227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A8C33-1B1F-4BEB-969A-499135528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BFF87-3E81-4D28-B377-099D32A5B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E301A-2A23-4AD0-8276-6509F82BB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3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B11CC9-F168-454B-B5AD-41CDAEDE3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7C999C-307A-41D9-98C2-E214ECE1F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EFB97-D753-4696-AD90-FF326FAF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82CDB-13E3-4A2A-B7BC-03B0C6308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A7917-021E-4721-9AC5-35DE81B0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71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41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8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10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3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62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60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2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E228-8058-4F77-ABF4-98C00747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7DC0D-5E20-4AF7-90B9-453A2A484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B079E-07D7-4C9D-A000-48F88E7F3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8FA02-6D92-4F28-AA5A-E78ECF45E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1507F-691C-4E63-B738-EB09E1BF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58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31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61795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1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6467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07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08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2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177B1-F4E2-4E56-BC36-133883010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13A05-DF10-4984-A050-0BD7FF886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04F40-3153-4CE7-8256-4FE86D85B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88E7-6885-4415-8215-EFA555A7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233EA-1D2E-401D-94DD-6175A5E79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86124-60BE-4CC3-B1D6-B8BA2B13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6C512-CC22-416F-83CC-35DACC670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59EAC-54F7-4A76-85F0-C153418CD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BD022-2DD5-4E2C-91A3-0E967940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74AA0-B245-4276-BE41-168C2FAA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B9668-C260-4348-B627-92E6675C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B9670-68D7-4677-AA12-CBF47DB6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82239-2030-461E-8DAF-5A6192C4B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C3EF0-1F2B-4121-AEAD-B22E07598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FF58A9-CB14-4488-8AFD-237B1B452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97F4AF-92B4-4209-AB38-8684ABF0F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30FA01-50E3-4FFC-A0C9-63701205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389E6F-DBBA-4572-9D5D-121E9CBD1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222997-835A-479A-8E24-A802E78C7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3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CF722-C5BD-44A2-A4F5-9C92BCE2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C562E-0F70-408E-BE93-C46AFBB1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F39D16-9D9A-41D4-959F-92F0DD7DC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7691A-CD50-4899-84CC-93D846BE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A78AD5-E9CF-4339-AFCD-8DD0CFBD5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4EFC80-EBC1-4C5D-93B4-0B1C92F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74E3D-C6A1-41DD-83C2-100C880FF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FFE27-D7DB-4FDD-8A7F-C99E5FE4C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7F71E-A725-431A-B918-FCEBD2629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778D4-366F-4293-9ECE-62238763B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4724B-45A8-4FEF-BBF3-D3822FA9F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E2690-D61A-4874-B76C-4F543D428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C977C-D9FD-4D4C-BCD5-D4F66172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E06E7-D1B6-48BA-B5FF-8B9D77036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843B8E-62BD-4A56-9B6F-D931318F0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CE381-33CF-46F9-B31C-73B16CB77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6D082-9C6C-49D3-B839-A975C6C85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91226-863A-4960-9502-BA7E0260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CB305-522D-4BA7-91FE-7221C6AD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2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AD5CA2-A9C4-4DB7-9A67-A24780DA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E19A9-8A37-4FBB-8998-9CD352E91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335D6-39DC-4A02-AAC6-11FB785C7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24667-3B2D-4BB5-A232-3C510AB9D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1C981-4567-4777-9AAE-7DCA51D3C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8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F893-4CFC-4CC7-A686-0B65B9E1FC48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876CED-2717-4E8A-B8DE-4EC4E8C2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6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shpaugh@ascpas.com" TargetMode="External"/><Relationship Id="rId2" Type="http://schemas.openxmlformats.org/officeDocument/2006/relationships/hyperlink" Target="mailto:brian.grogan@lawmoss.com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nwerner@natoa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ashpaugh@ascpas.com" TargetMode="External"/><Relationship Id="rId2" Type="http://schemas.openxmlformats.org/officeDocument/2006/relationships/hyperlink" Target="mailto:brian.grogan@lawmoss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werner@natoa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737D1-93A8-4274-9834-174A9A331A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596767"/>
            <a:ext cx="9853061" cy="99140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OTT Local Revenue Implications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343BAA-92B4-4B04-BE41-F3D2763E6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196" y="1915427"/>
            <a:ext cx="8078804" cy="387898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sv-SE" dirty="0">
                <a:latin typeface="Calibri" panose="020F0502020204030204" pitchFamily="34" charset="0"/>
              </a:rPr>
              <a:t>Brian T. Grogan, Esquire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Calibri" panose="020F0502020204030204" pitchFamily="34" charset="0"/>
              </a:rPr>
              <a:t>Moss &amp; Barnett </a:t>
            </a:r>
          </a:p>
          <a:p>
            <a:pPr>
              <a:spcBef>
                <a:spcPts val="0"/>
              </a:spcBef>
            </a:pPr>
            <a:r>
              <a:rPr lang="sv-SE" dirty="0">
                <a:latin typeface="Calibri" panose="020F0502020204030204" pitchFamily="34" charset="0"/>
                <a:hlinkClick r:id="rId2"/>
              </a:rPr>
              <a:t>brian.grogan@lawmoss.com</a:t>
            </a:r>
            <a:r>
              <a:rPr lang="sv-SE" dirty="0">
                <a:latin typeface="Calibri" panose="020F0502020204030204" pitchFamily="34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Calibri" panose="020F0502020204030204" pitchFamily="34" charset="0"/>
              </a:rPr>
              <a:t>Garth Ashpaugh, CPA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Ashpaugh &amp; Sculco, CPAs, PLC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hlinkClick r:id="rId3"/>
              </a:rPr>
              <a:t>gashpaugh@ascpas.com</a:t>
            </a:r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pPr marL="0" marR="0"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Nancy L. Werner, Esquire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NATOA General Counsel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(703) 519-8035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hlinkClick r:id="rId4"/>
              </a:rPr>
              <a:t>nwerner@natoa.org</a:t>
            </a:r>
            <a:endParaRPr lang="en-US" dirty="0">
              <a:latin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Franklin Gothic Demi" panose="020B0703020102020204" pitchFamily="34" charset="0"/>
              </a:rPr>
              <a:t>NATOA 2022 Denver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Franklin Gothic Demi" panose="020B0703020102020204" pitchFamily="34" charset="0"/>
              </a:rPr>
              <a:t>August 31, 2022</a:t>
            </a:r>
          </a:p>
        </p:txBody>
      </p:sp>
    </p:spTree>
    <p:extLst>
      <p:ext uri="{BB962C8B-B14F-4D97-AF65-F5344CB8AC3E}">
        <p14:creationId xmlns:p14="http://schemas.microsoft.com/office/powerpoint/2010/main" val="128294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D36D-ADB2-4D68-B2FC-0572BDE28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OTT –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ver-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he-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Video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B78D3-C73A-42F4-9FCF-C3F0CCD2F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4324" y="1904999"/>
            <a:ext cx="8639476" cy="4271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What is it?</a:t>
            </a:r>
          </a:p>
          <a:p>
            <a:pPr marL="0" indent="0">
              <a:buNone/>
            </a:pPr>
            <a:r>
              <a:rPr lang="en-US" dirty="0"/>
              <a:t>Peacock, Disney, Paramount, </a:t>
            </a:r>
            <a:r>
              <a:rPr lang="en-US" dirty="0" err="1"/>
              <a:t>Paramont</a:t>
            </a:r>
            <a:r>
              <a:rPr lang="en-US" dirty="0"/>
              <a:t> Plus, Discovery, Discovery Plus, Amazon Prime, Netflix, Acorn, AMC+, Apple TV, Hulu, YouTube, YouTube TV, Sling, CBS All Access, HBO Now &amp; Max, Carnegie Hall+, MC Relax, MC Karaoke, Stingray Karaoke, </a:t>
            </a:r>
            <a:r>
              <a:rPr lang="en-US" dirty="0" err="1"/>
              <a:t>Gaiam</a:t>
            </a:r>
            <a:r>
              <a:rPr lang="en-US" dirty="0"/>
              <a:t> TV, Anime Network, Ride TV, Pluto TV, PBS and more every day.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Why important?</a:t>
            </a:r>
          </a:p>
          <a:p>
            <a:pPr marL="0" indent="0">
              <a:buNone/>
            </a:pPr>
            <a:r>
              <a:rPr lang="en-US" dirty="0"/>
              <a:t>Syphoning video subscribers from cable.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Impact</a:t>
            </a:r>
          </a:p>
          <a:p>
            <a:pPr marL="0" indent="0">
              <a:buNone/>
            </a:pPr>
            <a:r>
              <a:rPr lang="en-US" dirty="0"/>
              <a:t>If not included, then decreasing gross revenue subject to fees.</a:t>
            </a:r>
          </a:p>
        </p:txBody>
      </p:sp>
    </p:spTree>
    <p:extLst>
      <p:ext uri="{BB962C8B-B14F-4D97-AF65-F5344CB8AC3E}">
        <p14:creationId xmlns:p14="http://schemas.microsoft.com/office/powerpoint/2010/main" val="277335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D36D-ADB2-4D68-B2FC-0572BDE28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OTT relationship with Franchisees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B78D3-C73A-42F4-9FCF-C3F0CCD2F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318" y="1754659"/>
            <a:ext cx="8291774" cy="4422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 franchisee offer OTT through the Set-Top Box (STB), similar to HBO, Showtime and other premium channels.</a:t>
            </a:r>
          </a:p>
          <a:p>
            <a:pPr marL="0" indent="0">
              <a:buNone/>
            </a:pPr>
            <a:r>
              <a:rPr lang="en-US" dirty="0"/>
              <a:t>Then franchisee also bills the subscriber as part of their regular bill. This is referred to as “Billing &amp; Collection”.</a:t>
            </a:r>
          </a:p>
          <a:p>
            <a:pPr marL="0" indent="0">
              <a:buNone/>
            </a:pPr>
            <a:r>
              <a:rPr lang="en-US" dirty="0"/>
              <a:t>Best example is Netflix through Comcast, Verizon and others.</a:t>
            </a:r>
          </a:p>
        </p:txBody>
      </p:sp>
    </p:spTree>
    <p:extLst>
      <p:ext uri="{BB962C8B-B14F-4D97-AF65-F5344CB8AC3E}">
        <p14:creationId xmlns:p14="http://schemas.microsoft.com/office/powerpoint/2010/main" val="204049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D36D-ADB2-4D68-B2FC-0572BDE28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OTT relationship with Franchisees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B78D3-C73A-42F4-9FCF-C3F0CCD2F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90688"/>
            <a:ext cx="8033886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Apps – Franchisees make the company’s App available and then receive compensation for their subscribers / customers use of that App – continual compensation? one-time fee? Don’t know. </a:t>
            </a:r>
          </a:p>
          <a:p>
            <a:pPr marL="0" indent="0">
              <a:buNone/>
            </a:pPr>
            <a:r>
              <a:rPr lang="en-US" dirty="0"/>
              <a:t>Affiliate relationship – Comcast owns and send customers to Peacock. Comcast owns other programming available OTT. Google owns Hulu. The list goes on.</a:t>
            </a:r>
          </a:p>
        </p:txBody>
      </p:sp>
    </p:spTree>
    <p:extLst>
      <p:ext uri="{BB962C8B-B14F-4D97-AF65-F5344CB8AC3E}">
        <p14:creationId xmlns:p14="http://schemas.microsoft.com/office/powerpoint/2010/main" val="373801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D36D-ADB2-4D68-B2FC-0572BDE28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OTT relationship with Franchisees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B78D3-C73A-42F4-9FCF-C3F0CCD2F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2568" y="1690688"/>
            <a:ext cx="8124243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Affiliate relationship – Comcast owns and send customers to Peacock.</a:t>
            </a:r>
          </a:p>
          <a:p>
            <a:pPr marL="0" indent="0">
              <a:buNone/>
            </a:pPr>
            <a:r>
              <a:rPr lang="en-US" dirty="0"/>
              <a:t>Comcast owns other programming available via OTT.</a:t>
            </a:r>
          </a:p>
          <a:p>
            <a:pPr marL="0" indent="0">
              <a:buNone/>
            </a:pPr>
            <a:r>
              <a:rPr lang="en-US" dirty="0"/>
              <a:t>Google owns Hulu.</a:t>
            </a:r>
          </a:p>
          <a:p>
            <a:pPr marL="0" indent="0">
              <a:buNone/>
            </a:pPr>
            <a:r>
              <a:rPr lang="en-US" dirty="0"/>
              <a:t>The list goes on.</a:t>
            </a:r>
          </a:p>
        </p:txBody>
      </p:sp>
    </p:spTree>
    <p:extLst>
      <p:ext uri="{BB962C8B-B14F-4D97-AF65-F5344CB8AC3E}">
        <p14:creationId xmlns:p14="http://schemas.microsoft.com/office/powerpoint/2010/main" val="135712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6A2D0-D144-4915-878A-8F0F2A3FA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Cable and OTT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37154-56EB-4A2F-8716-41179D152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690687"/>
            <a:ext cx="8760875" cy="4486275"/>
          </a:xfrm>
        </p:spPr>
        <p:txBody>
          <a:bodyPr/>
          <a:lstStyle/>
          <a:p>
            <a:r>
              <a:rPr lang="en-US" dirty="0"/>
              <a:t>Cable providers are providing OTT services</a:t>
            </a:r>
          </a:p>
          <a:p>
            <a:pPr lvl="1"/>
            <a:r>
              <a:rPr lang="en-US" dirty="0"/>
              <a:t>Comcast “Flex” provided through the Xfinity box includes streaming and premiums</a:t>
            </a:r>
          </a:p>
          <a:p>
            <a:pPr lvl="1"/>
            <a:r>
              <a:rPr lang="en-US" dirty="0"/>
              <a:t>Cox – Wireless 4K Contour Stream Player – “All your favorite apps. All in one place.”</a:t>
            </a:r>
          </a:p>
          <a:p>
            <a:pPr lvl="1"/>
            <a:r>
              <a:rPr lang="en-US" dirty="0"/>
              <a:t>Charter / Spectrum - Spectrum TV App – “stream live TV on all your devices” </a:t>
            </a:r>
          </a:p>
          <a:p>
            <a:r>
              <a:rPr lang="en-US" dirty="0"/>
              <a:t>Cable subscribers revenue to OTT, example Peacock.</a:t>
            </a:r>
          </a:p>
        </p:txBody>
      </p:sp>
    </p:spTree>
    <p:extLst>
      <p:ext uri="{BB962C8B-B14F-4D97-AF65-F5344CB8AC3E}">
        <p14:creationId xmlns:p14="http://schemas.microsoft.com/office/powerpoint/2010/main" val="31859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D36D-ADB2-4D68-B2FC-0572BDE28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???????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B78D3-C73A-42F4-9FCF-C3F0CCD2F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3297"/>
            <a:ext cx="8915400" cy="41979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  <a:tabLst>
                <a:tab pos="1482725" algn="l"/>
              </a:tabLst>
            </a:pPr>
            <a:r>
              <a:rPr lang="en-US" dirty="0"/>
              <a:t>We need information about the business relationship</a:t>
            </a:r>
          </a:p>
          <a:p>
            <a:pPr marL="514350" indent="-514350">
              <a:buFont typeface="+mj-lt"/>
              <a:buAutoNum type="alphaUcPeriod"/>
              <a:tabLst>
                <a:tab pos="1482725" algn="l"/>
              </a:tabLst>
            </a:pPr>
            <a:r>
              <a:rPr lang="en-US" dirty="0"/>
              <a:t>We need disclosure of the financial compensation received</a:t>
            </a:r>
          </a:p>
          <a:p>
            <a:pPr marL="514350" indent="-514350">
              <a:buFont typeface="+mj-lt"/>
              <a:buAutoNum type="alphaUcPeriod"/>
              <a:tabLst>
                <a:tab pos="1482725" algn="l"/>
              </a:tabLst>
            </a:pPr>
            <a:r>
              <a:rPr lang="en-US" dirty="0"/>
              <a:t>You cannot evaluate this without information</a:t>
            </a:r>
          </a:p>
          <a:p>
            <a:pPr marL="0" indent="0" algn="ctr">
              <a:spcBef>
                <a:spcPts val="3000"/>
              </a:spcBef>
              <a:buNone/>
              <a:tabLst>
                <a:tab pos="1482725" algn="l"/>
              </a:tabLst>
            </a:pPr>
            <a:r>
              <a:rPr lang="en-US" sz="2400" dirty="0">
                <a:solidFill>
                  <a:srgbClr val="FF0000"/>
                </a:solidFill>
              </a:rPr>
              <a:t>HOW DO WE DO THIS LEGAL?</a:t>
            </a:r>
          </a:p>
        </p:txBody>
      </p:sp>
    </p:spTree>
    <p:extLst>
      <p:ext uri="{BB962C8B-B14F-4D97-AF65-F5344CB8AC3E}">
        <p14:creationId xmlns:p14="http://schemas.microsoft.com/office/powerpoint/2010/main" val="2470136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1F7BA-5C6E-4B85-AE48-4DC024234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all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30379-1DA2-4CEF-8F8C-35065E60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903"/>
            <a:ext cx="10515600" cy="45870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486400" algn="l"/>
              </a:tabLst>
            </a:pPr>
            <a:r>
              <a:rPr lang="en-US" sz="2400" dirty="0"/>
              <a:t>Brian T. Grogan, Esquire	Garth Ashpaugh, CPA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486400" algn="l"/>
              </a:tabLst>
            </a:pPr>
            <a:r>
              <a:rPr lang="en-US" sz="2400" dirty="0"/>
              <a:t>Moss &amp; Barnett	Ashpaugh &amp; Sculco, CPAs, PLC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486400" algn="l"/>
              </a:tabLst>
            </a:pPr>
            <a:r>
              <a:rPr lang="en-US" sz="2400" dirty="0"/>
              <a:t>150 South Fifth Street, Suite 1200	300 N. New York Avenue, #879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486400" algn="l"/>
              </a:tabLst>
            </a:pPr>
            <a:r>
              <a:rPr lang="en-US" sz="2400" dirty="0"/>
              <a:t>Minneapolis, MN 55402	Winter Park, FL 32790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486400" algn="l"/>
              </a:tabLst>
            </a:pPr>
            <a:r>
              <a:rPr lang="en-US" sz="2400" dirty="0"/>
              <a:t>612.877.5340	407.645.2020 x1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486400" algn="l"/>
              </a:tabLst>
            </a:pPr>
            <a:r>
              <a:rPr lang="en-US" sz="2400" dirty="0">
                <a:hlinkClick r:id="rId2"/>
              </a:rPr>
              <a:t>brian.grogan@lawmoss.com</a:t>
            </a:r>
            <a:r>
              <a:rPr lang="en-US" sz="2400" dirty="0"/>
              <a:t>	</a:t>
            </a:r>
            <a:r>
              <a:rPr lang="en-US" sz="2400" dirty="0">
                <a:hlinkClick r:id="rId3"/>
              </a:rPr>
              <a:t>gashpaugh@ascpas.com</a:t>
            </a:r>
            <a:r>
              <a:rPr lang="en-US" sz="24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5486400" algn="l"/>
              </a:tabLst>
            </a:pPr>
            <a:endParaRPr lang="en-US" sz="2400" dirty="0"/>
          </a:p>
          <a:p>
            <a:pPr marL="0" indent="3205163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400" dirty="0"/>
              <a:t>Nancy L. Werner, Esquire</a:t>
            </a:r>
          </a:p>
          <a:p>
            <a:pPr marL="0" indent="32051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NATOA General Counsel</a:t>
            </a:r>
          </a:p>
          <a:p>
            <a:pPr marL="0" indent="32051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NATOA</a:t>
            </a:r>
          </a:p>
          <a:p>
            <a:pPr marL="0" indent="32051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3213 Duke Street #695</a:t>
            </a:r>
          </a:p>
          <a:p>
            <a:pPr marL="0" indent="32051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Alexandria, VA 22314</a:t>
            </a:r>
          </a:p>
          <a:p>
            <a:pPr marL="0" indent="32051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(703) 519-8035 x202</a:t>
            </a:r>
          </a:p>
          <a:p>
            <a:pPr marL="0" indent="32051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hlinkClick r:id="rId4"/>
              </a:rPr>
              <a:t>nwerner@natoa.org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48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EB7B4FDF8F84EB6B6FB5CB37FF8F4" ma:contentTypeVersion="16" ma:contentTypeDescription="Create a new document." ma:contentTypeScope="" ma:versionID="38a3ec62b7d2c911b5ed73ab3088e8a0">
  <xsd:schema xmlns:xsd="http://www.w3.org/2001/XMLSchema" xmlns:xs="http://www.w3.org/2001/XMLSchema" xmlns:p="http://schemas.microsoft.com/office/2006/metadata/properties" xmlns:ns2="4db3d591-4a7d-465d-9fac-69dc62f1cdbb" xmlns:ns3="f9cb4538-9750-442f-a880-3d3c3126c362" targetNamespace="http://schemas.microsoft.com/office/2006/metadata/properties" ma:root="true" ma:fieldsID="34a24026f8c1e6d9c7829fd01103b271" ns2:_="" ns3:_="">
    <xsd:import namespace="4db3d591-4a7d-465d-9fac-69dc62f1cdbb"/>
    <xsd:import namespace="f9cb4538-9750-442f-a880-3d3c3126c36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3d591-4a7d-465d-9fac-69dc62f1cd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49f6ec5-ac30-461c-9d0c-abcc0e622022}" ma:internalName="TaxCatchAll" ma:showField="CatchAllData" ma:web="4db3d591-4a7d-465d-9fac-69dc62f1cd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b4538-9750-442f-a880-3d3c3126c3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d26ada6-e9e3-42d5-b5bc-2dbbcd179c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75DCC3-C332-4FF7-AD65-BA717B6B0C7F}"/>
</file>

<file path=customXml/itemProps2.xml><?xml version="1.0" encoding="utf-8"?>
<ds:datastoreItem xmlns:ds="http://schemas.openxmlformats.org/officeDocument/2006/customXml" ds:itemID="{F6F7B07A-A16C-4CC8-BA57-F4243C5E191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521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Bahnschrift SemiBold Condensed</vt:lpstr>
      <vt:lpstr>Calibri</vt:lpstr>
      <vt:lpstr>Calibri Light</vt:lpstr>
      <vt:lpstr>Century Gothic</vt:lpstr>
      <vt:lpstr>Franklin Gothic Demi</vt:lpstr>
      <vt:lpstr>Wingdings 3</vt:lpstr>
      <vt:lpstr>Office Theme</vt:lpstr>
      <vt:lpstr>Wisp</vt:lpstr>
      <vt:lpstr>OTT Local Revenue Implications</vt:lpstr>
      <vt:lpstr>OTT – Over-The-Top Video Programming</vt:lpstr>
      <vt:lpstr>OTT relationship with Franchisees (1)</vt:lpstr>
      <vt:lpstr>OTT relationship with Franchisees (2)</vt:lpstr>
      <vt:lpstr>OTT relationship with Franchisees (3)</vt:lpstr>
      <vt:lpstr>Cable and OTT</vt:lpstr>
      <vt:lpstr>SO ???????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Hiring a Consultant</dc:title>
  <dc:creator>Jonathan Kramer, Esq.</dc:creator>
  <cp:lastModifiedBy>Garth  Ashpaugh</cp:lastModifiedBy>
  <cp:revision>15</cp:revision>
  <dcterms:created xsi:type="dcterms:W3CDTF">2021-08-18T16:04:06Z</dcterms:created>
  <dcterms:modified xsi:type="dcterms:W3CDTF">2022-08-22T17:19:47Z</dcterms:modified>
</cp:coreProperties>
</file>