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9" r:id="rId3"/>
    <p:sldId id="270" r:id="rId4"/>
    <p:sldId id="295" r:id="rId5"/>
    <p:sldId id="278" r:id="rId6"/>
    <p:sldId id="296" r:id="rId7"/>
    <p:sldId id="294" r:id="rId8"/>
    <p:sldId id="281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ncy Werner" initials="NW" lastIdx="1" clrIdx="0">
    <p:extLst>
      <p:ext uri="{19B8F6BF-5375-455C-9EA6-DF929625EA0E}">
        <p15:presenceInfo xmlns:p15="http://schemas.microsoft.com/office/powerpoint/2012/main" userId="S::NWerner@natoa.org::a7e33022-592b-479e-b1a8-f7ffbf8c69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9" autoAdjust="0"/>
    <p:restoredTop sz="94681"/>
  </p:normalViewPr>
  <p:slideViewPr>
    <p:cSldViewPr snapToGrid="0">
      <p:cViewPr varScale="1">
        <p:scale>
          <a:sx n="59" d="100"/>
          <a:sy n="59" d="100"/>
        </p:scale>
        <p:origin x="9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082" y="1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868652D6-5762-4A70-A23A-A5E33BDA1F2E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082" y="8830312"/>
            <a:ext cx="3037735" cy="466088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07A5E3F7-02F5-4F8E-8124-754F8F239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4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475" cy="466726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2"/>
            <a:ext cx="3038475" cy="466726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C7000A0F-B628-4853-AE3B-5D9D240F65E6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7"/>
            <a:ext cx="5607050" cy="3660774"/>
          </a:xfrm>
          <a:prstGeom prst="rect">
            <a:avLst/>
          </a:prstGeom>
        </p:spPr>
        <p:txBody>
          <a:bodyPr vert="horz" lIns="91430" tIns="45716" rIns="91430" bIns="457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6"/>
            <a:ext cx="3038475" cy="466726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8AEFC84E-5665-44EC-BE87-146C69326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067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lifeline-consumers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EFC84E-5665-44EC-BE87-146C693264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15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EFC84E-5665-44EC-BE87-146C693264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02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EFC84E-5665-44EC-BE87-146C693264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41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EFC84E-5665-44EC-BE87-146C693264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60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 IS ELIGIBLE?</a:t>
            </a:r>
            <a:endParaRPr lang="en-US" b="0" dirty="0">
              <a:effectLst/>
            </a:endParaRPr>
          </a:p>
          <a:p>
            <a:pPr rtl="0"/>
            <a:r>
              <a:rPr lang="en-US" b="0" dirty="0">
                <a:effectLst/>
              </a:rPr>
              <a:t> </a:t>
            </a:r>
          </a:p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Households with an income at or below 200% of the national poverty line. </a:t>
            </a:r>
            <a:endParaRPr lang="en-US" b="0" dirty="0">
              <a:effectLst/>
            </a:endParaRPr>
          </a:p>
          <a:p>
            <a:pPr rtl="0"/>
            <a:br>
              <a:rPr lang="en-US" b="0" dirty="0">
                <a:effectLst/>
              </a:rPr>
            </a:b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Households where </a:t>
            </a:r>
            <a:r>
              <a:rPr lang="en-US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 falls into one of these categories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 </a:t>
            </a:r>
            <a:endParaRPr lang="en-US" b="0" dirty="0">
              <a:effectLst/>
            </a:endParaRPr>
          </a:p>
          <a:p>
            <a:pPr rtl="0"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participate in certain assistance programs such as SNAP, Medicaid, SSI, Federal Public Housing Assistance, WIC, Veterans and Survivors Pension Benefits, or </a:t>
            </a:r>
            <a:r>
              <a:rPr lang="en-US" sz="1200" b="0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Lifeline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rtl="0"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participate in one of several Tribal programs.</a:t>
            </a:r>
          </a:p>
          <a:p>
            <a:pPr rtl="0"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received a federal Pell Grant in the current award year.</a:t>
            </a:r>
          </a:p>
          <a:p>
            <a:pPr rtl="0" fontAlgn="base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received benefits through a school lunch or breakfast program.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EFC84E-5665-44EC-BE87-146C693264F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26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EFC84E-5665-44EC-BE87-146C693264F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1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EFC84E-5665-44EC-BE87-146C693264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82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F003-3705-4072-8B46-3014A1B57181}" type="datetime1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FAA3-10A5-40CF-9819-90C35DEA19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36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7AFE-6394-4183-AA0E-631F6B8D535B}" type="datetime1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FAA3-10A5-40CF-9819-90C35DEA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75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7327D-6A69-4783-BA57-8C8F06B92C02}" type="datetime1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FAA3-10A5-40CF-9819-90C35DEA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01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FA99-5B0A-43FE-BABB-57A6B2F9EE5E}" type="datetime1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FAA3-10A5-40CF-9819-90C35DEA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9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9864C-3557-4FD1-A391-D24E7EB227FB}" type="datetime1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FAA3-10A5-40CF-9819-90C35DEA19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77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BDE9F-33AE-4A0C-9C04-8CF93AE26AF9}" type="datetime1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FAA3-10A5-40CF-9819-90C35DEA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74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7EAE-7A64-451E-98B4-2E473D157131}" type="datetime1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FAA3-10A5-40CF-9819-90C35DEA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3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E719-E248-4FC9-B924-57C542AB29F5}" type="datetime1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FAA3-10A5-40CF-9819-90C35DEA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05468-1139-431C-964B-7565B3D99C0F}" type="datetime1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FAA3-10A5-40CF-9819-90C35DEA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3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37B2D7C-74A2-4289-BD80-8B1B66AB2363}" type="datetime1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31FAA3-10A5-40CF-9819-90C35DEA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560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AB346-DDEA-4DEE-9806-8F7E6744F5B4}" type="datetime1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FAA3-10A5-40CF-9819-90C35DEA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9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634B3DD-8ED6-4372-8EEE-46F1D4B64DF6}" type="datetime1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31FAA3-10A5-40CF-9819-90C35DEA193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66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BC19B13-4BA0-4C35-BFA1-EACED91B00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042" y="135576"/>
            <a:ext cx="10494232" cy="13314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BFFBED-AA6F-48ED-BEF9-0CF19AFAD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801278"/>
            <a:ext cx="9759627" cy="3037297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5400" dirty="0"/>
              <a:t>Telecom 101: Legislative Primer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2804FB-2AE9-4393-8116-1941BC75D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631" y="4504277"/>
            <a:ext cx="9951820" cy="133140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cap="none" dirty="0"/>
              <a:t>Nancy L. Werner, NATOA General Counsel</a:t>
            </a:r>
          </a:p>
          <a:p>
            <a:pPr algn="ctr"/>
            <a:r>
              <a:rPr lang="en-US" cap="none" dirty="0"/>
              <a:t>Mike Lynch, City of Boston</a:t>
            </a:r>
          </a:p>
          <a:p>
            <a:pPr algn="ctr"/>
            <a:r>
              <a:rPr lang="en-US" cap="none" dirty="0"/>
              <a:t>NATOA Annual Conference 2022</a:t>
            </a:r>
          </a:p>
        </p:txBody>
      </p:sp>
    </p:spTree>
    <p:extLst>
      <p:ext uri="{BB962C8B-B14F-4D97-AF65-F5344CB8AC3E}">
        <p14:creationId xmlns:p14="http://schemas.microsoft.com/office/powerpoint/2010/main" val="2774150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7CF6-A226-43A1-9A4F-3373E2A41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559131"/>
          </a:xfrm>
        </p:spPr>
        <p:txBody>
          <a:bodyPr>
            <a:normAutofit/>
          </a:bodyPr>
          <a:lstStyle/>
          <a:p>
            <a:pPr algn="ctr"/>
            <a:r>
              <a:rPr lang="en-US" cap="small" dirty="0"/>
              <a:t>Basic Framework </a:t>
            </a:r>
            <a:br>
              <a:rPr lang="en-US" cap="small" dirty="0"/>
            </a:br>
            <a:r>
              <a:rPr lang="en-US" cap="small" dirty="0"/>
              <a:t>of the Communications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B0C92-1362-47FE-BFAE-A75941047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384048" lvl="2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FD8BE5-2FCE-4432-AA06-1E0C9751E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354" y="125620"/>
            <a:ext cx="3225064" cy="902286"/>
          </a:xfrm>
          <a:prstGeom prst="rect">
            <a:avLst/>
          </a:prstGeom>
        </p:spPr>
      </p:pic>
      <p:sp>
        <p:nvSpPr>
          <p:cNvPr id="10" name="Cylinder 9">
            <a:extLst>
              <a:ext uri="{FF2B5EF4-FFF2-40B4-BE49-F238E27FC236}">
                <a16:creationId xmlns:a16="http://schemas.microsoft.com/office/drawing/2014/main" id="{EC28A374-4836-4C67-9853-0C21F69C9269}"/>
              </a:ext>
            </a:extLst>
          </p:cNvPr>
          <p:cNvSpPr/>
          <p:nvPr/>
        </p:nvSpPr>
        <p:spPr>
          <a:xfrm>
            <a:off x="8293176" y="2373188"/>
            <a:ext cx="2181226" cy="3325919"/>
          </a:xfrm>
          <a:prstGeom prst="can">
            <a:avLst>
              <a:gd name="adj" fmla="val 1408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 lvl="0" indent="-91440" algn="ctr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28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Cable Services</a:t>
            </a:r>
          </a:p>
          <a:p>
            <a:pPr marL="91440" lvl="0" indent="-91440" algn="ctr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28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(Title VI)</a:t>
            </a:r>
            <a:endParaRPr lang="en-US" b="1" i="1" dirty="0"/>
          </a:p>
        </p:txBody>
      </p:sp>
      <p:sp>
        <p:nvSpPr>
          <p:cNvPr id="14" name="Cylinder 13">
            <a:extLst>
              <a:ext uri="{FF2B5EF4-FFF2-40B4-BE49-F238E27FC236}">
                <a16:creationId xmlns:a16="http://schemas.microsoft.com/office/drawing/2014/main" id="{C2B4D741-C3D6-4649-804D-E82A8C6B241C}"/>
              </a:ext>
            </a:extLst>
          </p:cNvPr>
          <p:cNvSpPr/>
          <p:nvPr/>
        </p:nvSpPr>
        <p:spPr>
          <a:xfrm>
            <a:off x="5035867" y="2373188"/>
            <a:ext cx="2181226" cy="3325919"/>
          </a:xfrm>
          <a:prstGeom prst="can">
            <a:avLst>
              <a:gd name="adj" fmla="val 1408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 lvl="0" indent="-91440" algn="ctr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 "/>
            </a:pPr>
            <a:endParaRPr lang="en-US" sz="2800" b="1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91440" lvl="0" indent="-91440" algn="ctr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28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Telecom Services</a:t>
            </a:r>
          </a:p>
          <a:p>
            <a:pPr marL="91440" lvl="0" indent="-91440" algn="ctr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28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(Title II)</a:t>
            </a:r>
          </a:p>
          <a:p>
            <a:pPr marL="91440" lvl="0" indent="-91440" algn="ctr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28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Wireless</a:t>
            </a:r>
          </a:p>
          <a:p>
            <a:pPr marL="91440" lvl="0" indent="-91440" algn="ctr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28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(Title III)</a:t>
            </a:r>
          </a:p>
          <a:p>
            <a:r>
              <a:rPr lang="en-US" b="1" i="1" dirty="0"/>
              <a:t> </a:t>
            </a:r>
          </a:p>
        </p:txBody>
      </p:sp>
      <p:sp>
        <p:nvSpPr>
          <p:cNvPr id="15" name="Cylinder 14">
            <a:extLst>
              <a:ext uri="{FF2B5EF4-FFF2-40B4-BE49-F238E27FC236}">
                <a16:creationId xmlns:a16="http://schemas.microsoft.com/office/drawing/2014/main" id="{C34F8408-9831-4E96-ABB5-125218688FDA}"/>
              </a:ext>
            </a:extLst>
          </p:cNvPr>
          <p:cNvSpPr/>
          <p:nvPr/>
        </p:nvSpPr>
        <p:spPr>
          <a:xfrm>
            <a:off x="1717598" y="2373188"/>
            <a:ext cx="2181226" cy="3325919"/>
          </a:xfrm>
          <a:prstGeom prst="can">
            <a:avLst>
              <a:gd name="adj" fmla="val 1408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 lvl="0" indent="-91440" algn="ctr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28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Information Services</a:t>
            </a:r>
          </a:p>
          <a:p>
            <a:pPr marL="91440" lvl="0" indent="-91440" algn="ctr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28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(Title I)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26704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7CF6-A226-43A1-9A4F-3373E2A41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/>
              <a:t>Significant Federal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B0C92-1362-47FE-BFAE-A75941047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9353006" cy="4023359"/>
          </a:xfrm>
        </p:spPr>
        <p:txBody>
          <a:bodyPr>
            <a:normAutofit fontScale="62500" lnSpcReduction="20000"/>
          </a:bodyPr>
          <a:lstStyle/>
          <a:p>
            <a:pPr marL="393192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2"/>
                </a:solidFill>
              </a:rPr>
              <a:t>Telecommunications Act of 1996</a:t>
            </a: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Section 253: Prohibits state and local regulations that prohibit or have the effect of prohibiting the provision of telecommunications service</a:t>
            </a: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Section 332(c)(7): Preservation of Local Zoning Authority over personal wireless service facilities, with caveats (</a:t>
            </a:r>
            <a:r>
              <a:rPr lang="en-US" sz="2800" i="1" dirty="0">
                <a:solidFill>
                  <a:prstClr val="black"/>
                </a:solidFill>
              </a:rPr>
              <a:t>e.g.</a:t>
            </a:r>
            <a:r>
              <a:rPr lang="en-US" sz="2800" dirty="0">
                <a:solidFill>
                  <a:prstClr val="black"/>
                </a:solidFill>
              </a:rPr>
              <a:t>, discrimination and effective prohibitions)</a:t>
            </a:r>
          </a:p>
          <a:p>
            <a:pPr marL="393192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2"/>
                </a:solidFill>
              </a:rPr>
              <a:t>Section 6409(a) of the Middle Class Tax Relief and Job Creation Act of 2012</a:t>
            </a: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A State or local government shall approve any eligible facilities request for a modification of an existing wireless tower or base station that does not substantially change the physical dimensions of such tower or base station</a:t>
            </a:r>
            <a:endParaRPr lang="en-US" sz="2800" b="1" dirty="0">
              <a:solidFill>
                <a:schemeClr val="tx2"/>
              </a:solidFill>
            </a:endParaRPr>
          </a:p>
          <a:p>
            <a:pPr marL="393192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2"/>
                </a:solidFill>
              </a:rPr>
              <a:t>Cable Act</a:t>
            </a: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/>
              <a:t>“Cable Operators” must obtain franchise agreements, and may be required to pay franchise fees of not more than 5% of gross revenue from the use of the cable system to provide cable service, provide PEG and I-Nets, among other things.</a:t>
            </a:r>
          </a:p>
          <a:p>
            <a:pPr marL="393192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2"/>
                </a:solidFill>
              </a:rPr>
              <a:t>Internet Tax Freedom Act</a:t>
            </a:r>
          </a:p>
          <a:p>
            <a:pPr marL="685800" lvl="1" indent="-228600">
              <a:spcBef>
                <a:spcPts val="5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Preempts Taxes on Internet Access, but exempts (does not preempt) VoIP“ and fees imposed for a specific privilege, service, or benefit conferred</a:t>
            </a:r>
            <a:endParaRPr lang="en-US" sz="2800" b="1" dirty="0">
              <a:solidFill>
                <a:schemeClr val="tx2"/>
              </a:solidFill>
            </a:endParaRP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FD8BE5-2FCE-4432-AA06-1E0C9751E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354" y="125620"/>
            <a:ext cx="322506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74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7CF6-A226-43A1-9A4F-3373E2A41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/>
              <a:t>Recent FCC 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B0C92-1362-47FE-BFAE-A75941047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26466"/>
          </a:xfrm>
        </p:spPr>
        <p:txBody>
          <a:bodyPr>
            <a:normAutofit fontScale="92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2"/>
                </a:solidFill>
              </a:rPr>
              <a:t>“Section 621 Order” (2019 edition)</a:t>
            </a:r>
          </a:p>
          <a:p>
            <a:pPr lvl="2"/>
            <a:r>
              <a:rPr lang="en-US" sz="1700" dirty="0"/>
              <a:t>Found that most non-monetary cable franchise obligations are “franchise fees” subject to the 5% cap</a:t>
            </a:r>
          </a:p>
          <a:p>
            <a:pPr lvl="2"/>
            <a:r>
              <a:rPr lang="en-US" sz="1700" dirty="0"/>
              <a:t>Preempted state and local authority over cable operators’ non-cable services</a:t>
            </a:r>
          </a:p>
          <a:p>
            <a:pPr marR="0" lvl="1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Moratorium Order (2018)</a:t>
            </a: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000000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State/local moratorium on acceptance, processing or approval of telecom applications violates Section 253/332</a:t>
            </a:r>
          </a:p>
          <a:p>
            <a:pPr marR="0" lvl="1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Small Cell Order (2018)</a:t>
            </a: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000000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Caps permit/ROW/attachment fees for small wireless facilities (SWF)</a:t>
            </a: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000000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Codifies shot clocks for acting on applications</a:t>
            </a:r>
          </a:p>
          <a:p>
            <a:pPr marR="0" lvl="1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6409(a) Declaratory Ruling (2020)</a:t>
            </a: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000000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“Clarifies” existing rules regarding when the 60-day shot clock commences and expands the definition of “substantial change” to allow more modifications to qualify for expedited, must-approve status</a:t>
            </a:r>
          </a:p>
          <a:p>
            <a:pPr marR="0" lvl="1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6409(a) Rulemaking (2020)</a:t>
            </a:r>
          </a:p>
          <a:p>
            <a:pPr marL="566928" marR="0" lvl="2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000000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Allows excavation and/or deployment up to 30 feet outside a tower site to qualify as a modification of the site</a:t>
            </a:r>
          </a:p>
          <a:p>
            <a:pPr marR="0" lvl="1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Restoring Internet Freedom Order (2017)</a:t>
            </a:r>
          </a:p>
          <a:p>
            <a:pPr lvl="2">
              <a:buClr>
                <a:srgbClr val="000000"/>
              </a:buClr>
              <a:defRPr/>
            </a:pPr>
            <a:r>
              <a:rPr lang="en-US" sz="17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Reclassifies broadband as an information service under Title I</a:t>
            </a:r>
            <a:endParaRPr lang="en-US" sz="1700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384048" lvl="2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FD8BE5-2FCE-4432-AA06-1E0C9751E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354" y="125620"/>
            <a:ext cx="322506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229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7CF6-A226-43A1-9A4F-3373E2A41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pPr algn="ctr"/>
            <a:r>
              <a:rPr lang="en-US" cap="small" dirty="0"/>
              <a:t>Acronyms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B0C92-1362-47FE-BFAE-A75941047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502136" cy="4023359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FCC: Federal Communications Commission</a:t>
            </a:r>
          </a:p>
          <a:p>
            <a:pPr lvl="1"/>
            <a:r>
              <a:rPr lang="en-US" dirty="0"/>
              <a:t>5-member Commission appointed by the president and confirmed by the Senate</a:t>
            </a:r>
          </a:p>
          <a:p>
            <a:pPr lvl="1"/>
            <a:r>
              <a:rPr lang="en-US" dirty="0"/>
              <a:t>Generally 3 members from the president’s party; 2 from the other party </a:t>
            </a:r>
          </a:p>
          <a:p>
            <a:pPr lvl="1"/>
            <a:r>
              <a:rPr lang="en-US" dirty="0"/>
              <a:t>Responsible for implementing the Communications Act, including interpreting ambiguous provisions</a:t>
            </a:r>
          </a:p>
          <a:p>
            <a:r>
              <a:rPr lang="en-US" b="1" dirty="0" err="1">
                <a:solidFill>
                  <a:schemeClr val="tx2"/>
                </a:solidFill>
              </a:rPr>
              <a:t>NPRM</a:t>
            </a:r>
            <a:r>
              <a:rPr lang="en-US" b="1" dirty="0">
                <a:solidFill>
                  <a:schemeClr val="tx2"/>
                </a:solidFill>
              </a:rPr>
              <a:t>:  Notice of Proposed Rulemaking</a:t>
            </a:r>
          </a:p>
          <a:p>
            <a:r>
              <a:rPr lang="en-US" b="1" dirty="0" err="1">
                <a:solidFill>
                  <a:schemeClr val="tx2"/>
                </a:solidFill>
              </a:rPr>
              <a:t>FNPRM</a:t>
            </a:r>
            <a:r>
              <a:rPr lang="en-US" b="1" dirty="0">
                <a:solidFill>
                  <a:schemeClr val="tx2"/>
                </a:solidFill>
              </a:rPr>
              <a:t>: Further Notice of Proposed Rulemaking</a:t>
            </a:r>
          </a:p>
          <a:p>
            <a:pPr>
              <a:buClr>
                <a:srgbClr val="000000"/>
              </a:buClr>
            </a:pPr>
            <a:r>
              <a:rPr lang="en-US" b="1" dirty="0" err="1">
                <a:solidFill>
                  <a:schemeClr val="tx2"/>
                </a:solidFill>
              </a:rPr>
              <a:t>NOI</a:t>
            </a:r>
            <a:r>
              <a:rPr lang="en-US" b="1" dirty="0">
                <a:solidFill>
                  <a:schemeClr val="tx2"/>
                </a:solidFill>
              </a:rPr>
              <a:t>: Notice of Inquiry</a:t>
            </a:r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FD8BE5-2FCE-4432-AA06-1E0C9751E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354" y="125620"/>
            <a:ext cx="3225064" cy="902286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7BAD0C-158A-280C-B490-EDAD24BB6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45735"/>
            <a:ext cx="5059680" cy="4023360"/>
          </a:xfrm>
        </p:spPr>
        <p:txBody>
          <a:bodyPr>
            <a:normAutofit lnSpcReduction="10000"/>
          </a:bodyPr>
          <a:lstStyle/>
          <a:p>
            <a:r>
              <a:rPr lang="en-US" sz="1800" b="1" dirty="0">
                <a:solidFill>
                  <a:schemeClr val="tx2"/>
                </a:solidFill>
              </a:rPr>
              <a:t>NTIA:  National Telecommunications Infrastructure 	Administration</a:t>
            </a:r>
            <a:endParaRPr lang="en-US" b="1" dirty="0">
              <a:solidFill>
                <a:schemeClr val="tx2"/>
              </a:solidFill>
            </a:endParaRPr>
          </a:p>
          <a:p>
            <a:pPr lvl="1"/>
            <a:r>
              <a:rPr lang="en-US" sz="1600" dirty="0"/>
              <a:t>Part of the Commerce Dept. in charge of the bulk of IIJA (Infrastructure law) broadband funding.</a:t>
            </a:r>
          </a:p>
          <a:p>
            <a:pPr lvl="1"/>
            <a:r>
              <a:rPr lang="en-US" sz="1600" dirty="0"/>
              <a:t>Former Chattanooga, TN Mayor Andy </a:t>
            </a:r>
            <a:r>
              <a:rPr lang="en-US" sz="1600" dirty="0" err="1"/>
              <a:t>Berke</a:t>
            </a:r>
            <a:r>
              <a:rPr lang="en-US" sz="1600" dirty="0"/>
              <a:t> is the new Special Representative for Broadband</a:t>
            </a:r>
            <a:endParaRPr lang="en-US" sz="1400" dirty="0"/>
          </a:p>
          <a:p>
            <a:pPr lvl="2"/>
            <a:r>
              <a:rPr lang="en-US" i="1" dirty="0"/>
              <a:t>See next slide</a:t>
            </a:r>
          </a:p>
          <a:p>
            <a:r>
              <a:rPr lang="en-US" sz="1800" b="1" dirty="0" err="1">
                <a:solidFill>
                  <a:schemeClr val="tx2"/>
                </a:solidFill>
              </a:rPr>
              <a:t>BroadbandUSA</a:t>
            </a:r>
            <a:endParaRPr lang="en-US" sz="1800" b="1" dirty="0">
              <a:solidFill>
                <a:schemeClr val="tx2"/>
              </a:solidFill>
            </a:endParaRPr>
          </a:p>
          <a:p>
            <a:pPr lvl="1"/>
            <a:r>
              <a:rPr lang="en-US" sz="1600" dirty="0"/>
              <a:t>NTIA division that works with state, local, and tribal governments, industry, and nonprofits that seek to expand broadband connectivity and promote digital inclusion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NBAM  -National Broadband Availability Map</a:t>
            </a:r>
          </a:p>
          <a:p>
            <a:pPr marL="578358" lvl="1" indent="-285750"/>
            <a:r>
              <a:rPr lang="en-US" sz="1600" dirty="0">
                <a:solidFill>
                  <a:schemeClr val="tx1"/>
                </a:solidFill>
              </a:rPr>
              <a:t>NTIA project to update broadband mapping a a more granular (street address) level</a:t>
            </a:r>
          </a:p>
        </p:txBody>
      </p:sp>
    </p:spTree>
    <p:extLst>
      <p:ext uri="{BB962C8B-B14F-4D97-AF65-F5344CB8AC3E}">
        <p14:creationId xmlns:p14="http://schemas.microsoft.com/office/powerpoint/2010/main" val="142930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F4EFB-D539-5D94-D357-E48822EFB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 dirty="0"/>
              <a:t>(Funding) Acronyms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700F52-585A-EDA6-9061-E68EF1E22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88502" y="2619909"/>
            <a:ext cx="3195263" cy="3249185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002060"/>
                </a:solidFill>
              </a:rPr>
              <a:t>(The Infrastructure Investment and Jobs Act (IIJA) </a:t>
            </a:r>
            <a:r>
              <a:rPr lang="en-US" sz="1600" dirty="0"/>
              <a:t>includes a significant broadband investment of $65 billion)</a:t>
            </a:r>
          </a:p>
          <a:p>
            <a:r>
              <a:rPr lang="en-US" sz="1600" b="1" dirty="0">
                <a:solidFill>
                  <a:srgbClr val="002060"/>
                </a:solidFill>
              </a:rPr>
              <a:t>NOFO’s – Notice of Funding Opportunities </a:t>
            </a:r>
            <a:r>
              <a:rPr lang="en-US" sz="1600" dirty="0"/>
              <a:t>(from the NTIA) for broadband initiatives</a:t>
            </a:r>
          </a:p>
          <a:p>
            <a:r>
              <a:rPr lang="en-US" sz="1600" b="1" dirty="0">
                <a:solidFill>
                  <a:srgbClr val="002060"/>
                </a:solidFill>
              </a:rPr>
              <a:t>ACP – </a:t>
            </a:r>
            <a:r>
              <a:rPr lang="en-US" sz="1600" dirty="0">
                <a:solidFill>
                  <a:schemeClr val="tx1"/>
                </a:solidFill>
              </a:rPr>
              <a:t>If eligible, the ACP pays up to $30/month for broadband internet service or wireless data. If your bill is $30 or less, that means you get free service!  </a:t>
            </a:r>
          </a:p>
          <a:p>
            <a:endParaRPr lang="en-US" sz="1600" dirty="0"/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4012CE7B-A05B-6F4F-6F3C-E26A0A853D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6238469" cy="402335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chemeClr val="tx2"/>
                </a:solidFill>
              </a:rPr>
              <a:t>IIJA</a:t>
            </a:r>
            <a:r>
              <a:rPr lang="en-US" b="1" dirty="0">
                <a:solidFill>
                  <a:schemeClr val="tx2"/>
                </a:solidFill>
              </a:rPr>
              <a:t>: Infrastructure Investment and Jobs Act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Created BEAD, DEA, MM and ACP Programs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Tasks FCC with Addressing Digital Discrimination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b="1" dirty="0">
                <a:solidFill>
                  <a:schemeClr val="tx2"/>
                </a:solidFill>
              </a:rPr>
              <a:t>BEAD: Broadband Equity, Access and Deployment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$42.45 Billion to states to subgrant; local governments are to be eligible subgrantees</a:t>
            </a:r>
          </a:p>
          <a:p>
            <a:pPr>
              <a:spcAft>
                <a:spcPts val="0"/>
              </a:spcAft>
            </a:pPr>
            <a:r>
              <a:rPr lang="en-US" b="1" dirty="0">
                <a:solidFill>
                  <a:schemeClr val="tx2"/>
                </a:solidFill>
              </a:rPr>
              <a:t>DEA: Digital Equity Act</a:t>
            </a:r>
          </a:p>
          <a:p>
            <a:pPr lvl="1">
              <a:spcAft>
                <a:spcPts val="0"/>
              </a:spcAft>
            </a:pPr>
            <a:r>
              <a:rPr lang="en-US" dirty="0"/>
              <a:t>$2.75 Billion for three digital equity grant programs:  planning, implementation and competitive grants</a:t>
            </a:r>
          </a:p>
          <a:p>
            <a:pPr>
              <a:spcAft>
                <a:spcPts val="0"/>
              </a:spcAft>
            </a:pPr>
            <a:r>
              <a:rPr lang="en-US" b="1" dirty="0">
                <a:solidFill>
                  <a:schemeClr val="tx2"/>
                </a:solidFill>
              </a:rPr>
              <a:t>MM: Middle Mile Broadband Infrastructure</a:t>
            </a:r>
          </a:p>
          <a:p>
            <a:pPr lvl="1">
              <a:spcAft>
                <a:spcPts val="0"/>
              </a:spcAft>
            </a:pPr>
            <a:r>
              <a:rPr lang="en-US" dirty="0"/>
              <a:t>$1 Billion for competitive grants for middle mile deployments</a:t>
            </a:r>
          </a:p>
          <a:p>
            <a:pPr>
              <a:spcAft>
                <a:spcPts val="0"/>
              </a:spcAft>
            </a:pPr>
            <a:r>
              <a:rPr lang="en-US" b="1" dirty="0">
                <a:solidFill>
                  <a:schemeClr val="tx2"/>
                </a:solidFill>
              </a:rPr>
              <a:t>ACP: Affordable Connectivity Program</a:t>
            </a:r>
          </a:p>
          <a:p>
            <a:pPr lvl="1">
              <a:spcAft>
                <a:spcPts val="0"/>
              </a:spcAft>
            </a:pPr>
            <a:r>
              <a:rPr lang="en-US" dirty="0"/>
              <a:t>$14.2 Billion for low-income broadband subsidies</a:t>
            </a:r>
          </a:p>
        </p:txBody>
      </p:sp>
    </p:spTree>
    <p:extLst>
      <p:ext uri="{BB962C8B-B14F-4D97-AF65-F5344CB8AC3E}">
        <p14:creationId xmlns:p14="http://schemas.microsoft.com/office/powerpoint/2010/main" val="1684473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7CF6-A226-43A1-9A4F-3373E2A41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pPr algn="ctr"/>
            <a:r>
              <a:rPr lang="en-US" cap="small" dirty="0"/>
              <a:t>Acronyms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B0C92-1362-47FE-BFAE-A75941047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ISP:  Internet Service Provider</a:t>
            </a:r>
          </a:p>
          <a:p>
            <a:r>
              <a:rPr lang="en-US" b="1" dirty="0">
                <a:solidFill>
                  <a:schemeClr val="tx2"/>
                </a:solidFill>
              </a:rPr>
              <a:t>IoT:  Internet of Things</a:t>
            </a:r>
          </a:p>
          <a:p>
            <a:pPr lvl="0"/>
            <a:r>
              <a:rPr lang="en-US" b="1" dirty="0">
                <a:solidFill>
                  <a:schemeClr val="tx2"/>
                </a:solidFill>
              </a:rPr>
              <a:t>ROW:  Rights of Way</a:t>
            </a:r>
          </a:p>
          <a:p>
            <a:pPr lvl="0"/>
            <a:r>
              <a:rPr lang="en-US" b="1" dirty="0">
                <a:solidFill>
                  <a:schemeClr val="tx2"/>
                </a:solidFill>
              </a:rPr>
              <a:t>POTS: Plain Old Telephone Service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VOIP:  Voice over Internet Protocol</a:t>
            </a:r>
          </a:p>
          <a:p>
            <a:pPr lvl="0"/>
            <a:r>
              <a:rPr lang="en-US" b="1" dirty="0">
                <a:solidFill>
                  <a:schemeClr val="tx2"/>
                </a:solidFill>
              </a:rPr>
              <a:t>PROW:  Public Rights of Way</a:t>
            </a:r>
          </a:p>
          <a:p>
            <a:pPr lvl="0"/>
            <a:r>
              <a:rPr lang="en-US" b="1" dirty="0">
                <a:solidFill>
                  <a:schemeClr val="tx2"/>
                </a:solidFill>
              </a:rPr>
              <a:t>PWS: Personal Wireless Services</a:t>
            </a:r>
          </a:p>
          <a:p>
            <a:pPr lvl="0"/>
            <a:r>
              <a:rPr lang="en-US" b="1" dirty="0">
                <a:solidFill>
                  <a:schemeClr val="tx2"/>
                </a:solidFill>
              </a:rPr>
              <a:t>SWF: Small Wireless Facilities</a:t>
            </a:r>
          </a:p>
          <a:p>
            <a:endParaRPr lang="en-US" sz="2400" dirty="0"/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FD8BE5-2FCE-4432-AA06-1E0C9751E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354" y="125620"/>
            <a:ext cx="3225064" cy="902286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FE15DE0-E079-4CAD-88AB-D439DD648F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45735"/>
            <a:ext cx="5181600" cy="4023360"/>
          </a:xfrm>
        </p:spPr>
        <p:txBody>
          <a:bodyPr>
            <a:normAutofit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LFA:  Local Franchising Authority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PEG: Public, educational and/or government access 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EPG: Electronic program guide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VOD: Video on demand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GAAP:  Generally Accepted Accounting 	Principles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46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7CF6-A226-43A1-9A4F-3373E2A41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small">
                <a:solidFill>
                  <a:prstClr val="black"/>
                </a:solidFill>
              </a:rPr>
              <a:t>Questions?</a:t>
            </a:r>
            <a:endParaRPr lang="en-US" cap="sm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B0C92-1362-47FE-BFAE-A75941047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212977" cy="4023360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</a:p>
          <a:p>
            <a:pPr algn="ctr"/>
            <a:r>
              <a:rPr lang="en-US" dirty="0"/>
              <a:t> 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Nancy L. Werner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NATOA General Counsel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(703) 519-8035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u="sng" dirty="0"/>
              <a:t>nwerner@natoa.org</a:t>
            </a:r>
            <a:endParaRPr lang="en-US" sz="2400" dirty="0"/>
          </a:p>
          <a:p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FD8BE5-2FCE-4432-AA06-1E0C9751E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354" y="125620"/>
            <a:ext cx="3225064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4581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000000"/>
      </a:accent1>
      <a:accent2>
        <a:srgbClr val="1C6294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4EB7B4FDF8F84EB6B6FB5CB37FF8F4" ma:contentTypeVersion="16" ma:contentTypeDescription="Create a new document." ma:contentTypeScope="" ma:versionID="38a3ec62b7d2c911b5ed73ab3088e8a0">
  <xsd:schema xmlns:xsd="http://www.w3.org/2001/XMLSchema" xmlns:xs="http://www.w3.org/2001/XMLSchema" xmlns:p="http://schemas.microsoft.com/office/2006/metadata/properties" xmlns:ns2="4db3d591-4a7d-465d-9fac-69dc62f1cdbb" xmlns:ns3="f9cb4538-9750-442f-a880-3d3c3126c362" targetNamespace="http://schemas.microsoft.com/office/2006/metadata/properties" ma:root="true" ma:fieldsID="34a24026f8c1e6d9c7829fd01103b271" ns2:_="" ns3:_="">
    <xsd:import namespace="4db3d591-4a7d-465d-9fac-69dc62f1cdbb"/>
    <xsd:import namespace="f9cb4538-9750-442f-a880-3d3c3126c36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b3d591-4a7d-465d-9fac-69dc62f1cd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49f6ec5-ac30-461c-9d0c-abcc0e622022}" ma:internalName="TaxCatchAll" ma:showField="CatchAllData" ma:web="4db3d591-4a7d-465d-9fac-69dc62f1cd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cb4538-9750-442f-a880-3d3c3126c3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d26ada6-e9e3-42d5-b5bc-2dbbcd179c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9cb4538-9750-442f-a880-3d3c3126c362">
      <Terms xmlns="http://schemas.microsoft.com/office/infopath/2007/PartnerControls"/>
    </lcf76f155ced4ddcb4097134ff3c332f>
    <TaxCatchAll xmlns="4db3d591-4a7d-465d-9fac-69dc62f1cdbb" xsi:nil="true"/>
  </documentManagement>
</p:properties>
</file>

<file path=customXml/itemProps1.xml><?xml version="1.0" encoding="utf-8"?>
<ds:datastoreItem xmlns:ds="http://schemas.openxmlformats.org/officeDocument/2006/customXml" ds:itemID="{BD89A252-F218-435F-94AE-C639CE9FA33C}"/>
</file>

<file path=customXml/itemProps2.xml><?xml version="1.0" encoding="utf-8"?>
<ds:datastoreItem xmlns:ds="http://schemas.openxmlformats.org/officeDocument/2006/customXml" ds:itemID="{FED619BC-C2CC-4A2F-AF89-5C630152D645}"/>
</file>

<file path=customXml/itemProps3.xml><?xml version="1.0" encoding="utf-8"?>
<ds:datastoreItem xmlns:ds="http://schemas.openxmlformats.org/officeDocument/2006/customXml" ds:itemID="{7246D310-1EEF-41AB-8E0C-FE579BC63CBC}"/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12423</TotalTime>
  <Words>941</Words>
  <Application>Microsoft Office PowerPoint</Application>
  <PresentationFormat>Widescreen</PresentationFormat>
  <Paragraphs>118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</vt:lpstr>
      <vt:lpstr>Telecom 101: Legislative Primer </vt:lpstr>
      <vt:lpstr>Basic Framework  of the Communications Act</vt:lpstr>
      <vt:lpstr>Significant Federal Laws</vt:lpstr>
      <vt:lpstr>Recent FCC Orders</vt:lpstr>
      <vt:lpstr>Acronyms</vt:lpstr>
      <vt:lpstr>(Funding) Acronyms</vt:lpstr>
      <vt:lpstr>Acronyms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Werner</dc:creator>
  <cp:lastModifiedBy>Nancy Werner</cp:lastModifiedBy>
  <cp:revision>259</cp:revision>
  <cp:lastPrinted>2021-09-08T19:18:48Z</cp:lastPrinted>
  <dcterms:created xsi:type="dcterms:W3CDTF">2018-05-08T20:52:31Z</dcterms:created>
  <dcterms:modified xsi:type="dcterms:W3CDTF">2022-08-22T15:06:52Z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0x010100794EB7B4FDF8F84EB6B6FB5CB37FF8F4</vt:lpwstr>
  </property>
</Properties>
</file>