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10287000" cx="18288000"/>
  <p:notesSz cx="6858000" cy="9144000"/>
  <p:embeddedFontLst>
    <p:embeddedFont>
      <p:font typeface="Montserrat"/>
      <p:bold r:id="rId34"/>
      <p:boldItalic r:id="rId35"/>
    </p:embeddedFont>
    <p:embeddedFont>
      <p:font typeface="Poppins"/>
      <p:regular r:id="rId36"/>
      <p:bold r:id="rId37"/>
      <p:italic r:id="rId38"/>
      <p:boldItalic r:id="rId39"/>
    </p:embeddedFont>
    <p:embeddedFont>
      <p:font typeface="Montserrat Medium"/>
      <p:regular r:id="rId40"/>
      <p:bold r:id="rId41"/>
      <p:italic r:id="rId42"/>
      <p:boldItalic r:id="rId43"/>
    </p:embeddedFont>
    <p:embeddedFont>
      <p:font typeface="DM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8" roundtripDataSignature="AMtx7mi27zebJlioVnGIbLNmA3b+ihkf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Poppins-boldItalic.fntdata"/><Relationship Id="rId18" Type="http://schemas.openxmlformats.org/officeDocument/2006/relationships/slide" Target="slides/slide13.xml"/><Relationship Id="rId42" Type="http://schemas.openxmlformats.org/officeDocument/2006/relationships/font" Target="fonts/MontserratMedium-italic.fntdata"/><Relationship Id="rId21" Type="http://schemas.openxmlformats.org/officeDocument/2006/relationships/slide" Target="slides/slide16.xml"/><Relationship Id="rId47" Type="http://schemas.openxmlformats.org/officeDocument/2006/relationships/font" Target="fonts/DMSans-boldItalic.fntdata"/><Relationship Id="rId34" Type="http://schemas.openxmlformats.org/officeDocument/2006/relationships/font" Target="fonts/Montserrat-bold.fntdata"/><Relationship Id="rId50"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MontserratMedium-regular.fntdata"/><Relationship Id="rId24" Type="http://schemas.openxmlformats.org/officeDocument/2006/relationships/slide" Target="slides/slide19.xml"/><Relationship Id="rId45" Type="http://schemas.openxmlformats.org/officeDocument/2006/relationships/font" Target="fonts/DMSans-bold.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Poppins-bold.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Poppins-regular.fntdata"/><Relationship Id="rId49" Type="http://schemas.openxmlformats.org/officeDocument/2006/relationships/customXml" Target="../customXml/item1.xml"/><Relationship Id="rId44" Type="http://schemas.openxmlformats.org/officeDocument/2006/relationships/font" Target="fonts/DMSans-regular.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3" Type="http://schemas.openxmlformats.org/officeDocument/2006/relationships/font" Target="fonts/MontserratMedium-boldItalic.fntdata"/><Relationship Id="rId4" Type="http://schemas.openxmlformats.org/officeDocument/2006/relationships/slideMaster" Target="slideMasters/slideMaster1.xml"/><Relationship Id="rId9" Type="http://schemas.openxmlformats.org/officeDocument/2006/relationships/slide" Target="slides/slide4.xml"/><Relationship Id="rId48" Type="http://customschemas.google.com/relationships/presentationmetadata" Target="metadata"/><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Montserrat-boldItalic.fntdata"/><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customXml" Target="../customXml/item3.xml"/><Relationship Id="rId3" Type="http://schemas.openxmlformats.org/officeDocument/2006/relationships/presProps" Target="presProps.xml"/><Relationship Id="rId46" Type="http://schemas.openxmlformats.org/officeDocument/2006/relationships/font" Target="fonts/DMSans-italic.fntdata"/><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Poppins-italic.fntdata"/><Relationship Id="rId20" Type="http://schemas.openxmlformats.org/officeDocument/2006/relationships/slide" Target="slides/slide15.xml"/><Relationship Id="rId41" Type="http://schemas.openxmlformats.org/officeDocument/2006/relationships/font" Target="fonts/MontserratMedium-bold.fntdata"/><Relationship Id="rId1" Type="http://schemas.openxmlformats.org/officeDocument/2006/relationships/theme" Target="theme/theme2.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41" name="Google Shape;341;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342" name="Google Shape;342;p1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Take some time to look at the ladders of participation.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"Where does your organization currently sit? That's what we're about to explore together"</a:t>
            </a:r>
            <a:endParaRPr/>
          </a:p>
        </p:txBody>
      </p:sp>
      <p:sp>
        <p:nvSpPr>
          <p:cNvPr id="344" name="Google Shape;344;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45" name="Google Shape;345;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13" name="Google Shape;413;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414" name="Google Shape;414;p1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Prompts: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structures or policies reinforce your current level?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-Who in your organization would champion moving up? Who might resist?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-What's one small, concrete thing you could try in the next 90 days?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do you need to learn more about in order to make this a reality?</a:t>
            </a:r>
            <a:endParaRPr/>
          </a:p>
        </p:txBody>
      </p:sp>
      <p:sp>
        <p:nvSpPr>
          <p:cNvPr id="416" name="Google Shape;416;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17" name="Google Shape;417;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1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1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1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1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1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2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2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2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2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2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2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2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2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2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2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2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2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2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2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2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34" name="Google Shape;234;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35" name="Google Shape;235;p7: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Participatory practices represent a posture and a commitment, not a specific program.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exists on a spectrum: from informing youth to being led by youth.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Examples: Youth surveys ⟶ Youth brainstorming sheets ⟶ Youth advisory groups ⟶ Youth-led grant-making/Contribution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have likely implemented some elements of participatory practices in your organization. The question is how intentional and well structured are your practices? what can you do to implement more structure and/or intention?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Affirmation: your organization doesn't have to start from scratch. Start where you are and join us as we dream, learn, and grow together as a system of care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ladder shows us where we are and where we can go</a:t>
            </a:r>
            <a:endParaRPr/>
          </a:p>
        </p:txBody>
      </p:sp>
      <p:sp>
        <p:nvSpPr>
          <p:cNvPr id="237" name="Google Shape;237;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38" name="Google Shape;238;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63" name="Google Shape;263;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64" name="Google Shape;264;p8: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Value of youth voice: Young people have insights that make programs more relevant and effective.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“What’s possible”- When youth are genuinely engaged, organizations see strong program outcomes, deeper community trust, and sometimes surprising levels of impact. The outcome is in the process, and it has the potential to create ripple effects for years to come.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changes? When we embrace the value of youth voice- so many things can change: decision making processes, board composition, hiring practices, program design,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holds us back? Fear of losing control, concerns about liability or capacity, underestimating young people, and discomfort with the messiness.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Take at look at the Ladder of Participation. Not all participation looks the same. Let's take a closer look...</a:t>
            </a:r>
            <a:endParaRPr/>
          </a:p>
        </p:txBody>
      </p:sp>
      <p:sp>
        <p:nvSpPr>
          <p:cNvPr id="266" name="Google Shape;266;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67" name="Google Shape;267;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89" name="Google Shape;289;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90" name="Google Shape;290;p9: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higher rungs, youth aren't just consulted — they co-create, lead, and decide</a:t>
            </a:r>
            <a:endParaRPr/>
          </a:p>
          <a:p>
            <a:pPr indent="0" lvl="0" marL="0" rtl="0" algn="l">
              <a:spcBef>
                <a:spcPts val="0"/>
              </a:spcBef>
              <a:spcAft>
                <a:spcPts val="0"/>
              </a:spcAft>
              <a:buNone/>
            </a:pPr>
            <a:r>
              <a:rPr lang="en-US"/>
              <a:t>When equitable youth voice is embedded: programs better reflect real needs, young people develop leadership, and organizations build genuine trust with communities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keeps organizations from advancing: Time constraints, board discomfort, risk aversion, assumptions about youth readiness, and structures that weren't designed for shared power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Different participation models to reference: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Roger Hart's Ladder (manipulation → youth-initiated/shared decisions)</a:t>
            </a:r>
            <a:endParaRPr/>
          </a:p>
          <a:p>
            <a:pPr indent="0" lvl="0" marL="0" rtl="0" algn="l">
              <a:spcBef>
                <a:spcPts val="0"/>
              </a:spcBef>
              <a:spcAft>
                <a:spcPts val="0"/>
              </a:spcAft>
              <a:buNone/>
            </a:pPr>
            <a:r>
              <a:rPr lang="en-US"/>
              <a:t>SRF's Engagement Continuum (Inform → Consult → Involve → Collaborate → Empower)</a:t>
            </a:r>
            <a:endParaRPr/>
          </a:p>
          <a:p>
            <a:pPr indent="0" lvl="0" marL="0" rtl="0" algn="l">
              <a:spcBef>
                <a:spcPts val="0"/>
              </a:spcBef>
              <a:spcAft>
                <a:spcPts val="0"/>
              </a:spcAft>
              <a:buNone/>
            </a:pPr>
            <a:r>
              <a:rPr lang="en-US"/>
              <a:t>Harvard Catalyst Model (covered later by Maya)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goal isn't to jump to the top overnight — it's to take the next step with intention</a:t>
            </a:r>
            <a:endParaRPr/>
          </a:p>
        </p:txBody>
      </p:sp>
      <p:sp>
        <p:nvSpPr>
          <p:cNvPr id="292" name="Google Shape;292;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93" name="Google Shape;293;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8"/>
          <p:cNvSpPr/>
          <p:nvPr>
            <p:ph idx="2" type="pic"/>
          </p:nvPr>
        </p:nvSpPr>
        <p:spPr>
          <a:xfrm>
            <a:off x="1792288" y="612775"/>
            <a:ext cx="5486400" cy="4114800"/>
          </a:xfrm>
          <a:prstGeom prst="rect">
            <a:avLst/>
          </a:prstGeom>
          <a:noFill/>
          <a:ln>
            <a:noFill/>
          </a:ln>
        </p:spPr>
      </p:sp>
      <p:sp>
        <p:nvSpPr>
          <p:cNvPr id="68" name="Google Shape;68;p3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32.png"/><Relationship Id="rId5"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jpg"/><Relationship Id="rId4" Type="http://schemas.openxmlformats.org/officeDocument/2006/relationships/image" Target="../media/image4.jpg"/><Relationship Id="rId5" Type="http://schemas.openxmlformats.org/officeDocument/2006/relationships/image" Target="../media/image58.jpg"/><Relationship Id="rId6"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1.jpg"/><Relationship Id="rId4" Type="http://schemas.openxmlformats.org/officeDocument/2006/relationships/image" Target="../media/image37.jpg"/><Relationship Id="rId5" Type="http://schemas.openxmlformats.org/officeDocument/2006/relationships/image" Target="../media/image34.jpg"/><Relationship Id="rId6"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5.jpg"/><Relationship Id="rId4" Type="http://schemas.openxmlformats.org/officeDocument/2006/relationships/image" Target="../media/image38.jpg"/><Relationship Id="rId5"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9.jpg"/><Relationship Id="rId4" Type="http://schemas.openxmlformats.org/officeDocument/2006/relationships/image" Target="../media/image4.jpg"/><Relationship Id="rId5" Type="http://schemas.openxmlformats.org/officeDocument/2006/relationships/image" Target="../media/image36.jpg"/><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44.png"/><Relationship Id="rId5" Type="http://schemas.openxmlformats.org/officeDocument/2006/relationships/image" Target="../media/image39.png"/><Relationship Id="rId6" Type="http://schemas.openxmlformats.org/officeDocument/2006/relationships/hyperlink" Target="https://www.fsg.org/resource/water_of_systems_change/" TargetMode="External"/><Relationship Id="rId7" Type="http://schemas.openxmlformats.org/officeDocument/2006/relationships/hyperlink" Target="https://www.fsg.org/resource/water_of_systems_change/" TargetMode="External"/><Relationship Id="rId8" Type="http://schemas.openxmlformats.org/officeDocument/2006/relationships/hyperlink" Target="https://www.fsg.org/resource/water_of_systems_chang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42.jpg"/><Relationship Id="rId5"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7.jpg"/><Relationship Id="rId4" Type="http://schemas.openxmlformats.org/officeDocument/2006/relationships/image" Target="../media/image28.png"/><Relationship Id="rId5" Type="http://schemas.openxmlformats.org/officeDocument/2006/relationships/image" Target="../media/image8.png"/><Relationship Id="rId6" Type="http://schemas.openxmlformats.org/officeDocument/2006/relationships/image" Target="../media/image17.jpg"/><Relationship Id="rId7"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46.png"/><Relationship Id="rId5" Type="http://schemas.openxmlformats.org/officeDocument/2006/relationships/image" Target="../media/image43.png"/><Relationship Id="rId6" Type="http://schemas.openxmlformats.org/officeDocument/2006/relationships/hyperlink" Target="https://www.bu.edu/diversity/files/2022/01/Coco-WhiteSupCulture-ENG4.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hyperlink" Target="https://www.sociocracyforall.org" TargetMode="External"/><Relationship Id="rId5" Type="http://schemas.openxmlformats.org/officeDocument/2006/relationships/image" Target="../media/image48.png"/><Relationship Id="rId6"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47.png"/><Relationship Id="rId5" Type="http://schemas.openxmlformats.org/officeDocument/2006/relationships/image" Target="../media/image45.png"/><Relationship Id="rId6" Type="http://schemas.openxmlformats.org/officeDocument/2006/relationships/hyperlink" Target="https://www.facilitatingpower.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jpg"/><Relationship Id="rId4" Type="http://schemas.openxmlformats.org/officeDocument/2006/relationships/image" Target="../media/image4.jpg"/><Relationship Id="rId5" Type="http://schemas.openxmlformats.org/officeDocument/2006/relationships/image" Target="../media/image49.jpg"/><Relationship Id="rId6"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0.jpg"/><Relationship Id="rId4" Type="http://schemas.openxmlformats.org/officeDocument/2006/relationships/image" Target="../media/image51.jpg"/><Relationship Id="rId5"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9.jpg"/><Relationship Id="rId4" Type="http://schemas.openxmlformats.org/officeDocument/2006/relationships/image" Target="../media/image4.jpg"/><Relationship Id="rId5" Type="http://schemas.openxmlformats.org/officeDocument/2006/relationships/image" Target="../media/image59.jpg"/><Relationship Id="rId6"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3.jpg"/><Relationship Id="rId4" Type="http://schemas.openxmlformats.org/officeDocument/2006/relationships/image" Target="../media/image6.png"/><Relationship Id="rId5"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2.jpg"/><Relationship Id="rId4" Type="http://schemas.openxmlformats.org/officeDocument/2006/relationships/image" Target="../media/image4.jpg"/><Relationship Id="rId5"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0.jpg"/><Relationship Id="rId4" Type="http://schemas.openxmlformats.org/officeDocument/2006/relationships/image" Target="../media/image3.png"/><Relationship Id="rId5" Type="http://schemas.openxmlformats.org/officeDocument/2006/relationships/image" Target="../media/image54.jp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4.jp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10.jpg"/><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4.jp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4.jpg"/><Relationship Id="rId7"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0025427"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
          <p:cNvSpPr/>
          <p:nvPr/>
        </p:nvSpPr>
        <p:spPr>
          <a:xfrm>
            <a:off x="257705" y="8378566"/>
            <a:ext cx="17178973" cy="893754"/>
          </a:xfrm>
          <a:custGeom>
            <a:rect b="b" l="l" r="r" t="t"/>
            <a:pathLst>
              <a:path extrusionOk="0" h="893754" w="17178973">
                <a:moveTo>
                  <a:pt x="0" y="0"/>
                </a:moveTo>
                <a:lnTo>
                  <a:pt x="17178974" y="0"/>
                </a:lnTo>
                <a:lnTo>
                  <a:pt x="17178974" y="893753"/>
                </a:lnTo>
                <a:lnTo>
                  <a:pt x="0" y="893753"/>
                </a:lnTo>
                <a:lnTo>
                  <a:pt x="0" y="0"/>
                </a:lnTo>
                <a:close/>
              </a:path>
            </a:pathLst>
          </a:custGeom>
          <a:blipFill rotWithShape="1">
            <a:blip r:embed="rId3">
              <a:alphaModFix/>
            </a:blip>
            <a:stretch>
              <a:fillRect b="0" l="0" r="0" t="-27962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p:nvPr/>
        </p:nvSpPr>
        <p:spPr>
          <a:xfrm flipH="1" rot="10800000">
            <a:off x="257705" y="1610749"/>
            <a:ext cx="17178973" cy="893754"/>
          </a:xfrm>
          <a:custGeom>
            <a:rect b="b" l="l" r="r" t="t"/>
            <a:pathLst>
              <a:path extrusionOk="0" h="893754" w="17178973">
                <a:moveTo>
                  <a:pt x="0" y="893754"/>
                </a:moveTo>
                <a:lnTo>
                  <a:pt x="17178974" y="893754"/>
                </a:lnTo>
                <a:lnTo>
                  <a:pt x="17178974" y="0"/>
                </a:lnTo>
                <a:lnTo>
                  <a:pt x="0" y="0"/>
                </a:lnTo>
                <a:lnTo>
                  <a:pt x="0" y="893754"/>
                </a:lnTo>
                <a:close/>
              </a:path>
            </a:pathLst>
          </a:custGeom>
          <a:blipFill rotWithShape="1">
            <a:blip r:embed="rId3">
              <a:alphaModFix/>
            </a:blip>
            <a:stretch>
              <a:fillRect b="0" l="0" r="0" t="-27962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
          <p:cNvSpPr/>
          <p:nvPr/>
        </p:nvSpPr>
        <p:spPr>
          <a:xfrm>
            <a:off x="10025427" y="2222222"/>
            <a:ext cx="7233873" cy="7233873"/>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
          <p:cNvSpPr/>
          <p:nvPr/>
        </p:nvSpPr>
        <p:spPr>
          <a:xfrm>
            <a:off x="10025427" y="8610042"/>
            <a:ext cx="8262573" cy="167695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
          <p:cNvSpPr/>
          <p:nvPr/>
        </p:nvSpPr>
        <p:spPr>
          <a:xfrm>
            <a:off x="1028700" y="2222222"/>
            <a:ext cx="8996727" cy="638782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94" name="Google Shape;94;p1"/>
          <p:cNvCxnSpPr/>
          <p:nvPr/>
        </p:nvCxnSpPr>
        <p:spPr>
          <a:xfrm>
            <a:off x="2223793" y="8037361"/>
            <a:ext cx="2540460" cy="0"/>
          </a:xfrm>
          <a:prstGeom prst="straightConnector1">
            <a:avLst/>
          </a:prstGeom>
          <a:noFill/>
          <a:ln cap="rnd" cmpd="sng" w="666750">
            <a:solidFill>
              <a:srgbClr val="D0911E"/>
            </a:solidFill>
            <a:prstDash val="solid"/>
            <a:round/>
            <a:headEnd len="sm" w="sm" type="none"/>
            <a:tailEnd len="sm" w="sm" type="none"/>
          </a:ln>
        </p:spPr>
      </p:cxnSp>
      <p:cxnSp>
        <p:nvCxnSpPr>
          <p:cNvPr id="95" name="Google Shape;95;p1"/>
          <p:cNvCxnSpPr/>
          <p:nvPr/>
        </p:nvCxnSpPr>
        <p:spPr>
          <a:xfrm>
            <a:off x="4550637" y="8037361"/>
            <a:ext cx="5474790" cy="0"/>
          </a:xfrm>
          <a:prstGeom prst="straightConnector1">
            <a:avLst/>
          </a:prstGeom>
          <a:noFill/>
          <a:ln cap="flat" cmpd="sng" w="28575">
            <a:solidFill>
              <a:srgbClr val="D0911E"/>
            </a:solidFill>
            <a:prstDash val="solid"/>
            <a:round/>
            <a:headEnd len="sm" w="sm" type="none"/>
            <a:tailEnd len="sm" w="sm" type="none"/>
          </a:ln>
        </p:spPr>
      </p:cxnSp>
      <p:cxnSp>
        <p:nvCxnSpPr>
          <p:cNvPr id="96" name="Google Shape;96;p1"/>
          <p:cNvCxnSpPr/>
          <p:nvPr/>
        </p:nvCxnSpPr>
        <p:spPr>
          <a:xfrm>
            <a:off x="15559431" y="976892"/>
            <a:ext cx="1699869" cy="0"/>
          </a:xfrm>
          <a:prstGeom prst="straightConnector1">
            <a:avLst/>
          </a:prstGeom>
          <a:noFill/>
          <a:ln cap="rnd" cmpd="sng" w="447675">
            <a:solidFill>
              <a:srgbClr val="BE2025"/>
            </a:solidFill>
            <a:prstDash val="solid"/>
            <a:round/>
            <a:headEnd len="sm" w="sm" type="none"/>
            <a:tailEnd len="sm" w="sm" type="none"/>
          </a:ln>
        </p:spPr>
      </p:cxnSp>
      <p:cxnSp>
        <p:nvCxnSpPr>
          <p:cNvPr id="97" name="Google Shape;97;p1"/>
          <p:cNvCxnSpPr/>
          <p:nvPr/>
        </p:nvCxnSpPr>
        <p:spPr>
          <a:xfrm>
            <a:off x="13716000" y="976892"/>
            <a:ext cx="1699869" cy="0"/>
          </a:xfrm>
          <a:prstGeom prst="straightConnector1">
            <a:avLst/>
          </a:prstGeom>
          <a:noFill/>
          <a:ln cap="rnd" cmpd="sng" w="447675">
            <a:solidFill>
              <a:srgbClr val="D0911E"/>
            </a:solidFill>
            <a:prstDash val="solid"/>
            <a:round/>
            <a:headEnd len="sm" w="sm" type="none"/>
            <a:tailEnd len="sm" w="sm" type="none"/>
          </a:ln>
        </p:spPr>
      </p:cxnSp>
      <p:cxnSp>
        <p:nvCxnSpPr>
          <p:cNvPr id="98" name="Google Shape;98;p1"/>
          <p:cNvCxnSpPr/>
          <p:nvPr/>
        </p:nvCxnSpPr>
        <p:spPr>
          <a:xfrm>
            <a:off x="11856380" y="980668"/>
            <a:ext cx="1699869" cy="0"/>
          </a:xfrm>
          <a:prstGeom prst="straightConnector1">
            <a:avLst/>
          </a:prstGeom>
          <a:noFill/>
          <a:ln cap="rnd" cmpd="sng" w="447675">
            <a:solidFill>
              <a:srgbClr val="8C52FF"/>
            </a:solidFill>
            <a:prstDash val="solid"/>
            <a:round/>
            <a:headEnd len="sm" w="sm" type="none"/>
            <a:tailEnd len="sm" w="sm" type="none"/>
          </a:ln>
        </p:spPr>
      </p:cxnSp>
      <p:sp>
        <p:nvSpPr>
          <p:cNvPr id="99" name="Google Shape;99;p1"/>
          <p:cNvSpPr/>
          <p:nvPr/>
        </p:nvSpPr>
        <p:spPr>
          <a:xfrm>
            <a:off x="441823" y="418737"/>
            <a:ext cx="2133391" cy="2133391"/>
          </a:xfrm>
          <a:custGeom>
            <a:rect b="b" l="l" r="r" t="t"/>
            <a:pathLst>
              <a:path extrusionOk="0" h="2133391" w="2133391">
                <a:moveTo>
                  <a:pt x="0" y="0"/>
                </a:moveTo>
                <a:lnTo>
                  <a:pt x="2133391" y="0"/>
                </a:lnTo>
                <a:lnTo>
                  <a:pt x="2133391" y="2133391"/>
                </a:lnTo>
                <a:lnTo>
                  <a:pt x="0" y="213339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
          <p:cNvSpPr/>
          <p:nvPr/>
        </p:nvSpPr>
        <p:spPr>
          <a:xfrm>
            <a:off x="6476088" y="6592312"/>
            <a:ext cx="2871392" cy="1106911"/>
          </a:xfrm>
          <a:custGeom>
            <a:rect b="b" l="l" r="r" t="t"/>
            <a:pathLst>
              <a:path extrusionOk="0" h="1106911" w="2871392">
                <a:moveTo>
                  <a:pt x="0" y="0"/>
                </a:moveTo>
                <a:lnTo>
                  <a:pt x="2871392" y="0"/>
                </a:lnTo>
                <a:lnTo>
                  <a:pt x="2871392" y="1106911"/>
                </a:lnTo>
                <a:lnTo>
                  <a:pt x="0" y="110691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
          <p:cNvSpPr txBox="1"/>
          <p:nvPr/>
        </p:nvSpPr>
        <p:spPr>
          <a:xfrm>
            <a:off x="1157073" y="3277470"/>
            <a:ext cx="8739980" cy="1833327"/>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1" lang="en-US" sz="3999">
                <a:solidFill>
                  <a:srgbClr val="8C52FF"/>
                </a:solidFill>
                <a:latin typeface="Montserrat"/>
                <a:ea typeface="Montserrat"/>
                <a:cs typeface="Montserrat"/>
                <a:sym typeface="Montserrat"/>
              </a:rPr>
              <a:t>FROM ASKING TO SHARING: </a:t>
            </a:r>
            <a:endParaRPr/>
          </a:p>
          <a:p>
            <a:pPr indent="0" lvl="0" marL="0" marR="0" rtl="0" algn="ctr">
              <a:lnSpc>
                <a:spcPct val="121005"/>
              </a:lnSpc>
              <a:spcBef>
                <a:spcPts val="0"/>
              </a:spcBef>
              <a:spcAft>
                <a:spcPts val="0"/>
              </a:spcAft>
              <a:buNone/>
            </a:pPr>
            <a:r>
              <a:rPr b="1" lang="en-US" sz="3999">
                <a:solidFill>
                  <a:srgbClr val="8C52FF"/>
                </a:solidFill>
                <a:latin typeface="Montserrat"/>
                <a:ea typeface="Montserrat"/>
                <a:cs typeface="Montserrat"/>
                <a:sym typeface="Montserrat"/>
              </a:rPr>
              <a:t>EXPLORING POWER</a:t>
            </a:r>
            <a:endParaRPr/>
          </a:p>
          <a:p>
            <a:pPr indent="0" lvl="0" marL="0" marR="0" rtl="0" algn="ctr">
              <a:lnSpc>
                <a:spcPct val="121005"/>
              </a:lnSpc>
              <a:spcBef>
                <a:spcPts val="0"/>
              </a:spcBef>
              <a:spcAft>
                <a:spcPts val="0"/>
              </a:spcAft>
              <a:buNone/>
            </a:pPr>
            <a:r>
              <a:rPr b="1" lang="en-US" sz="3999">
                <a:solidFill>
                  <a:srgbClr val="8C52FF"/>
                </a:solidFill>
                <a:latin typeface="Montserrat"/>
                <a:ea typeface="Montserrat"/>
                <a:cs typeface="Montserrat"/>
                <a:sym typeface="Montserrat"/>
              </a:rPr>
              <a:t> IN NONPROFIT WORK</a:t>
            </a:r>
            <a:endParaRPr/>
          </a:p>
        </p:txBody>
      </p:sp>
      <p:sp>
        <p:nvSpPr>
          <p:cNvPr id="102" name="Google Shape;102;p1"/>
          <p:cNvSpPr txBox="1"/>
          <p:nvPr/>
        </p:nvSpPr>
        <p:spPr>
          <a:xfrm>
            <a:off x="1413820" y="5855302"/>
            <a:ext cx="8483234" cy="91496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600">
                <a:solidFill>
                  <a:srgbClr val="232323"/>
                </a:solidFill>
                <a:latin typeface="Poppins"/>
                <a:ea typeface="Poppins"/>
                <a:cs typeface="Poppins"/>
                <a:sym typeface="Poppins"/>
              </a:rPr>
              <a:t>NONPROFIT ASSOCIATION OF THE MIDLANDS</a:t>
            </a:r>
            <a:endParaRPr/>
          </a:p>
          <a:p>
            <a:pPr indent="0" lvl="0" marL="0" marR="0" rtl="0" algn="l">
              <a:lnSpc>
                <a:spcPct val="140000"/>
              </a:lnSpc>
              <a:spcBef>
                <a:spcPts val="0"/>
              </a:spcBef>
              <a:spcAft>
                <a:spcPts val="0"/>
              </a:spcAft>
              <a:buNone/>
            </a:pPr>
            <a:r>
              <a:rPr lang="en-US" sz="2600">
                <a:solidFill>
                  <a:srgbClr val="232323"/>
                </a:solidFill>
                <a:latin typeface="Poppins"/>
                <a:ea typeface="Poppins"/>
                <a:cs typeface="Poppins"/>
                <a:sym typeface="Poppins"/>
              </a:rPr>
              <a:t>CONFERENCE  -  MARCH 2026</a:t>
            </a:r>
            <a:endParaRPr/>
          </a:p>
        </p:txBody>
      </p:sp>
      <p:sp>
        <p:nvSpPr>
          <p:cNvPr id="103" name="Google Shape;103;p1"/>
          <p:cNvSpPr txBox="1"/>
          <p:nvPr/>
        </p:nvSpPr>
        <p:spPr>
          <a:xfrm>
            <a:off x="2575214" y="7871245"/>
            <a:ext cx="1748549" cy="322707"/>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2100">
                <a:solidFill>
                  <a:srgbClr val="232323"/>
                </a:solidFill>
                <a:latin typeface="Montserrat Medium"/>
                <a:ea typeface="Montserrat Medium"/>
                <a:cs typeface="Montserrat Medium"/>
                <a:sym typeface="Montserrat Medium"/>
              </a:rPr>
              <a:t>Start Slide</a:t>
            </a:r>
            <a:endParaRPr/>
          </a:p>
        </p:txBody>
      </p:sp>
      <p:sp>
        <p:nvSpPr>
          <p:cNvPr id="104" name="Google Shape;104;p1"/>
          <p:cNvSpPr txBox="1"/>
          <p:nvPr/>
        </p:nvSpPr>
        <p:spPr>
          <a:xfrm>
            <a:off x="11856380" y="9209549"/>
            <a:ext cx="54030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100">
                <a:solidFill>
                  <a:srgbClr val="232323"/>
                </a:solidFill>
                <a:latin typeface="DM Sans"/>
                <a:ea typeface="DM Sans"/>
                <a:cs typeface="DM Sans"/>
                <a:sym typeface="DM Sans"/>
              </a:rPr>
              <a:t>snowredfern.org</a:t>
            </a:r>
            <a:endParaRPr>
              <a:latin typeface="DM Sans"/>
              <a:ea typeface="DM Sans"/>
              <a:cs typeface="DM Sans"/>
              <a:sym typeface="DM Sans"/>
            </a:endParaRPr>
          </a:p>
        </p:txBody>
      </p:sp>
      <p:sp>
        <p:nvSpPr>
          <p:cNvPr id="105" name="Google Shape;105;p1"/>
          <p:cNvSpPr txBox="1"/>
          <p:nvPr/>
        </p:nvSpPr>
        <p:spPr>
          <a:xfrm>
            <a:off x="15872430" y="880618"/>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b="1"/>
          </a:p>
        </p:txBody>
      </p:sp>
      <p:sp>
        <p:nvSpPr>
          <p:cNvPr id="106" name="Google Shape;106;p1"/>
          <p:cNvSpPr txBox="1"/>
          <p:nvPr/>
        </p:nvSpPr>
        <p:spPr>
          <a:xfrm>
            <a:off x="13940975" y="860849"/>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COMMUNITY</a:t>
            </a:r>
            <a:endParaRPr/>
          </a:p>
        </p:txBody>
      </p:sp>
      <p:sp>
        <p:nvSpPr>
          <p:cNvPr id="107" name="Google Shape;107;p1"/>
          <p:cNvSpPr txBox="1"/>
          <p:nvPr/>
        </p:nvSpPr>
        <p:spPr>
          <a:xfrm>
            <a:off x="12089450" y="880626"/>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YOUTH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cxnSp>
        <p:nvCxnSpPr>
          <p:cNvPr id="318" name="Google Shape;318;p10"/>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319" name="Google Shape;319;p10"/>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320" name="Google Shape;320;p10"/>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sp>
        <p:nvSpPr>
          <p:cNvPr id="321" name="Google Shape;321;p10"/>
          <p:cNvSpPr/>
          <p:nvPr/>
        </p:nvSpPr>
        <p:spPr>
          <a:xfrm>
            <a:off x="1760931" y="9111322"/>
            <a:ext cx="462862" cy="462862"/>
          </a:xfrm>
          <a:custGeom>
            <a:rect b="b" l="l" r="r" t="t"/>
            <a:pathLst>
              <a:path extrusionOk="0" h="462862" w="462862">
                <a:moveTo>
                  <a:pt x="0" y="0"/>
                </a:moveTo>
                <a:lnTo>
                  <a:pt x="462862" y="0"/>
                </a:lnTo>
                <a:lnTo>
                  <a:pt x="462862" y="462862"/>
                </a:lnTo>
                <a:lnTo>
                  <a:pt x="0" y="462862"/>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10"/>
          <p:cNvSpPr/>
          <p:nvPr/>
        </p:nvSpPr>
        <p:spPr>
          <a:xfrm flipH="1">
            <a:off x="1028700" y="9111322"/>
            <a:ext cx="462862" cy="462862"/>
          </a:xfrm>
          <a:custGeom>
            <a:rect b="b" l="l" r="r" t="t"/>
            <a:pathLst>
              <a:path extrusionOk="0" h="462862" w="462862">
                <a:moveTo>
                  <a:pt x="462862" y="0"/>
                </a:moveTo>
                <a:lnTo>
                  <a:pt x="0" y="0"/>
                </a:lnTo>
                <a:lnTo>
                  <a:pt x="0" y="462862"/>
                </a:lnTo>
                <a:lnTo>
                  <a:pt x="462862" y="462862"/>
                </a:lnTo>
                <a:lnTo>
                  <a:pt x="462862"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0"/>
          <p:cNvSpPr/>
          <p:nvPr/>
        </p:nvSpPr>
        <p:spPr>
          <a:xfrm>
            <a:off x="7632855" y="6572769"/>
            <a:ext cx="13891541" cy="3714231"/>
          </a:xfrm>
          <a:prstGeom prst="rect">
            <a:avLst/>
          </a:prstGeom>
          <a:solidFill>
            <a:srgbClr val="D0911E">
              <a:alpha val="6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24" name="Google Shape;324;p10"/>
          <p:cNvCxnSpPr/>
          <p:nvPr/>
        </p:nvCxnSpPr>
        <p:spPr>
          <a:xfrm>
            <a:off x="8012323" y="7261780"/>
            <a:ext cx="1167167" cy="0"/>
          </a:xfrm>
          <a:prstGeom prst="straightConnector1">
            <a:avLst/>
          </a:prstGeom>
          <a:noFill/>
          <a:ln cap="rnd" cmpd="sng" w="304800">
            <a:solidFill>
              <a:srgbClr val="8C52FF"/>
            </a:solidFill>
            <a:prstDash val="solid"/>
            <a:round/>
            <a:headEnd len="sm" w="sm" type="none"/>
            <a:tailEnd len="sm" w="sm" type="none"/>
          </a:ln>
        </p:spPr>
      </p:cxnSp>
      <p:sp>
        <p:nvSpPr>
          <p:cNvPr id="325" name="Google Shape;325;p10"/>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0"/>
          <p:cNvSpPr txBox="1"/>
          <p:nvPr/>
        </p:nvSpPr>
        <p:spPr>
          <a:xfrm>
            <a:off x="15824353" y="771857"/>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327" name="Google Shape;327;p10"/>
          <p:cNvSpPr txBox="1"/>
          <p:nvPr/>
        </p:nvSpPr>
        <p:spPr>
          <a:xfrm>
            <a:off x="13972834" y="770500"/>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COMMUNITY</a:t>
            </a:r>
            <a:endParaRPr/>
          </a:p>
        </p:txBody>
      </p:sp>
      <p:sp>
        <p:nvSpPr>
          <p:cNvPr id="328" name="Google Shape;328;p10"/>
          <p:cNvSpPr txBox="1"/>
          <p:nvPr/>
        </p:nvSpPr>
        <p:spPr>
          <a:xfrm>
            <a:off x="12121325" y="762848"/>
            <a:ext cx="1170000" cy="2154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400">
                <a:solidFill>
                  <a:srgbClr val="FFFFFF"/>
                </a:solidFill>
                <a:latin typeface="Montserrat Medium"/>
                <a:ea typeface="Montserrat Medium"/>
                <a:cs typeface="Montserrat Medium"/>
                <a:sym typeface="Montserrat Medium"/>
              </a:rPr>
              <a:t>YOUTH</a:t>
            </a:r>
            <a:endParaRPr/>
          </a:p>
        </p:txBody>
      </p:sp>
      <p:sp>
        <p:nvSpPr>
          <p:cNvPr id="329" name="Google Shape;329;p10"/>
          <p:cNvSpPr/>
          <p:nvPr/>
        </p:nvSpPr>
        <p:spPr>
          <a:xfrm>
            <a:off x="1760931" y="5336567"/>
            <a:ext cx="4578659" cy="3205626"/>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30" name="Google Shape;330;p10"/>
          <p:cNvCxnSpPr/>
          <p:nvPr/>
        </p:nvCxnSpPr>
        <p:spPr>
          <a:xfrm>
            <a:off x="3466678" y="8270246"/>
            <a:ext cx="1167167" cy="0"/>
          </a:xfrm>
          <a:prstGeom prst="straightConnector1">
            <a:avLst/>
          </a:prstGeom>
          <a:noFill/>
          <a:ln cap="rnd" cmpd="sng" w="304800">
            <a:solidFill>
              <a:srgbClr val="8C52FF"/>
            </a:solidFill>
            <a:prstDash val="solid"/>
            <a:round/>
            <a:headEnd len="sm" w="sm" type="none"/>
            <a:tailEnd len="sm" w="sm" type="none"/>
          </a:ln>
        </p:spPr>
      </p:cxnSp>
      <p:grpSp>
        <p:nvGrpSpPr>
          <p:cNvPr id="331" name="Google Shape;331;p10"/>
          <p:cNvGrpSpPr/>
          <p:nvPr/>
        </p:nvGrpSpPr>
        <p:grpSpPr>
          <a:xfrm>
            <a:off x="1760931" y="2212051"/>
            <a:ext cx="4578659" cy="4728839"/>
            <a:chOff x="0" y="0"/>
            <a:chExt cx="6350000" cy="6558280"/>
          </a:xfrm>
        </p:grpSpPr>
        <p:sp>
          <p:nvSpPr>
            <p:cNvPr id="332" name="Google Shape;332;p10"/>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4">
                <a:alphaModFix/>
              </a:blip>
              <a:stretch>
                <a:fillRect b="0" l="-27712" r="-2771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0"/>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4" name="Google Shape;334;p10"/>
          <p:cNvSpPr txBox="1"/>
          <p:nvPr/>
        </p:nvSpPr>
        <p:spPr>
          <a:xfrm>
            <a:off x="2038066" y="7170413"/>
            <a:ext cx="3911232" cy="737884"/>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lang="en-US" sz="2599">
                <a:solidFill>
                  <a:srgbClr val="FFFFFF"/>
                </a:solidFill>
                <a:latin typeface="Montserrat"/>
                <a:ea typeface="Montserrat"/>
                <a:cs typeface="Montserrat"/>
                <a:sym typeface="Montserrat"/>
              </a:rPr>
              <a:t>EXPANDING INCLUSION</a:t>
            </a:r>
            <a:endParaRPr/>
          </a:p>
        </p:txBody>
      </p:sp>
      <p:sp>
        <p:nvSpPr>
          <p:cNvPr id="335" name="Google Shape;335;p10"/>
          <p:cNvSpPr txBox="1"/>
          <p:nvPr/>
        </p:nvSpPr>
        <p:spPr>
          <a:xfrm>
            <a:off x="7975043" y="2665193"/>
            <a:ext cx="6343175" cy="145407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5000">
                <a:solidFill>
                  <a:srgbClr val="232323"/>
                </a:solidFill>
                <a:latin typeface="Poppins"/>
                <a:ea typeface="Poppins"/>
                <a:cs typeface="Poppins"/>
                <a:sym typeface="Poppins"/>
              </a:rPr>
              <a:t>PARTICIPATORY DESIGN</a:t>
            </a:r>
            <a:endParaRPr/>
          </a:p>
        </p:txBody>
      </p:sp>
      <p:sp>
        <p:nvSpPr>
          <p:cNvPr id="336" name="Google Shape;336;p10"/>
          <p:cNvSpPr txBox="1"/>
          <p:nvPr/>
        </p:nvSpPr>
        <p:spPr>
          <a:xfrm>
            <a:off x="8012323" y="4288146"/>
            <a:ext cx="7395600" cy="1920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400">
                <a:solidFill>
                  <a:srgbClr val="232323"/>
                </a:solidFill>
                <a:latin typeface="DM Sans"/>
                <a:ea typeface="DM Sans"/>
                <a:cs typeface="DM Sans"/>
                <a:sym typeface="DM Sans"/>
              </a:rPr>
              <a:t>This refers to structured practices that center the participation of people with lived experience relevant to the issue and utilizes a participatory decision making process. </a:t>
            </a:r>
            <a:endParaRPr>
              <a:latin typeface="DM Sans"/>
              <a:ea typeface="DM Sans"/>
              <a:cs typeface="DM Sans"/>
              <a:sym typeface="DM Sans"/>
            </a:endParaRPr>
          </a:p>
        </p:txBody>
      </p:sp>
      <p:sp>
        <p:nvSpPr>
          <p:cNvPr id="337" name="Google Shape;337;p10"/>
          <p:cNvSpPr txBox="1"/>
          <p:nvPr/>
        </p:nvSpPr>
        <p:spPr>
          <a:xfrm>
            <a:off x="9573132" y="7052883"/>
            <a:ext cx="6202500" cy="461700"/>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None/>
            </a:pPr>
            <a:r>
              <a:rPr b="1" lang="en-US" sz="2999">
                <a:solidFill>
                  <a:srgbClr val="FFFFFF"/>
                </a:solidFill>
                <a:latin typeface="Poppins"/>
                <a:ea typeface="Poppins"/>
                <a:cs typeface="Poppins"/>
                <a:sym typeface="Poppins"/>
              </a:rPr>
              <a:t>POWER REDISTRIBUTION</a:t>
            </a:r>
            <a:endParaRPr>
              <a:latin typeface="Poppins"/>
              <a:ea typeface="Poppins"/>
              <a:cs typeface="Poppins"/>
              <a:sym typeface="Poppins"/>
            </a:endParaRPr>
          </a:p>
        </p:txBody>
      </p:sp>
      <p:sp>
        <p:nvSpPr>
          <p:cNvPr id="338" name="Google Shape;338;p10"/>
          <p:cNvSpPr txBox="1"/>
          <p:nvPr/>
        </p:nvSpPr>
        <p:spPr>
          <a:xfrm>
            <a:off x="9573132" y="7834012"/>
            <a:ext cx="7069200" cy="1286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200">
                <a:solidFill>
                  <a:srgbClr val="000000"/>
                </a:solidFill>
                <a:latin typeface="Arial"/>
                <a:ea typeface="Arial"/>
                <a:cs typeface="Arial"/>
                <a:sym typeface="Arial"/>
              </a:rPr>
              <a:t>Participatory practices are intentional methods to share or shift power to those most affected and demonstrate the value of inclusion in action. </a:t>
            </a:r>
            <a:endParaRPr>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1"/>
          <p:cNvSpPr/>
          <p:nvPr/>
        </p:nvSpPr>
        <p:spPr>
          <a:xfrm>
            <a:off x="0" y="0"/>
            <a:ext cx="9144000"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48" name="Google Shape;348;p11"/>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349" name="Google Shape;349;p11"/>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350" name="Google Shape;350;p11"/>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351" name="Google Shape;351;p11"/>
          <p:cNvGrpSpPr/>
          <p:nvPr/>
        </p:nvGrpSpPr>
        <p:grpSpPr>
          <a:xfrm>
            <a:off x="0" y="5092780"/>
            <a:ext cx="1608593" cy="503712"/>
            <a:chOff x="0" y="-38100"/>
            <a:chExt cx="423662" cy="132665"/>
          </a:xfrm>
        </p:grpSpPr>
        <p:sp>
          <p:nvSpPr>
            <p:cNvPr id="352" name="Google Shape;352;p11"/>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11"/>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4" name="Google Shape;354;p11"/>
          <p:cNvGrpSpPr/>
          <p:nvPr/>
        </p:nvGrpSpPr>
        <p:grpSpPr>
          <a:xfrm>
            <a:off x="7535407" y="5092780"/>
            <a:ext cx="1608593" cy="503712"/>
            <a:chOff x="0" y="-38100"/>
            <a:chExt cx="423662" cy="132665"/>
          </a:xfrm>
        </p:grpSpPr>
        <p:sp>
          <p:nvSpPr>
            <p:cNvPr id="355" name="Google Shape;355;p11"/>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11"/>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7" name="Google Shape;357;p11"/>
          <p:cNvGrpSpPr/>
          <p:nvPr/>
        </p:nvGrpSpPr>
        <p:grpSpPr>
          <a:xfrm>
            <a:off x="2398186" y="5222860"/>
            <a:ext cx="4345514" cy="243557"/>
            <a:chOff x="0" y="-38100"/>
            <a:chExt cx="1144497" cy="64148"/>
          </a:xfrm>
        </p:grpSpPr>
        <p:sp>
          <p:nvSpPr>
            <p:cNvPr id="358" name="Google Shape;358;p11"/>
            <p:cNvSpPr/>
            <p:nvPr/>
          </p:nvSpPr>
          <p:spPr>
            <a:xfrm>
              <a:off x="0" y="0"/>
              <a:ext cx="1144497" cy="26048"/>
            </a:xfrm>
            <a:custGeom>
              <a:rect b="b" l="l" r="r" t="t"/>
              <a:pathLst>
                <a:path extrusionOk="0" h="26048" w="1144497">
                  <a:moveTo>
                    <a:pt x="0" y="0"/>
                  </a:moveTo>
                  <a:lnTo>
                    <a:pt x="1144497" y="0"/>
                  </a:lnTo>
                  <a:lnTo>
                    <a:pt x="1144497" y="26048"/>
                  </a:lnTo>
                  <a:lnTo>
                    <a:pt x="0" y="26048"/>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11"/>
            <p:cNvSpPr txBox="1"/>
            <p:nvPr/>
          </p:nvSpPr>
          <p:spPr>
            <a:xfrm>
              <a:off x="0" y="-38100"/>
              <a:ext cx="1144497" cy="6414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0" name="Google Shape;360;p11"/>
          <p:cNvGrpSpPr/>
          <p:nvPr/>
        </p:nvGrpSpPr>
        <p:grpSpPr>
          <a:xfrm>
            <a:off x="4000414" y="4853697"/>
            <a:ext cx="1141058" cy="1089529"/>
            <a:chOff x="0" y="-38100"/>
            <a:chExt cx="1174595" cy="1121551"/>
          </a:xfrm>
        </p:grpSpPr>
        <p:sp>
          <p:nvSpPr>
            <p:cNvPr id="361" name="Google Shape;361;p11"/>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11"/>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3" name="Google Shape;363;p11"/>
          <p:cNvGrpSpPr/>
          <p:nvPr/>
        </p:nvGrpSpPr>
        <p:grpSpPr>
          <a:xfrm>
            <a:off x="6670168" y="4853697"/>
            <a:ext cx="1141058" cy="1089529"/>
            <a:chOff x="0" y="-38100"/>
            <a:chExt cx="1174595" cy="1121551"/>
          </a:xfrm>
        </p:grpSpPr>
        <p:sp>
          <p:nvSpPr>
            <p:cNvPr id="364" name="Google Shape;364;p11"/>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11"/>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6" name="Google Shape;366;p11"/>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11"/>
          <p:cNvSpPr/>
          <p:nvPr/>
        </p:nvSpPr>
        <p:spPr>
          <a:xfrm>
            <a:off x="4093879" y="4860208"/>
            <a:ext cx="825646" cy="1014619"/>
          </a:xfrm>
          <a:custGeom>
            <a:rect b="b" l="l" r="r" t="t"/>
            <a:pathLst>
              <a:path extrusionOk="0" h="1014619" w="825646">
                <a:moveTo>
                  <a:pt x="0" y="0"/>
                </a:moveTo>
                <a:lnTo>
                  <a:pt x="825646" y="0"/>
                </a:lnTo>
                <a:lnTo>
                  <a:pt x="825646" y="1014619"/>
                </a:lnTo>
                <a:lnTo>
                  <a:pt x="0" y="1014619"/>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11"/>
          <p:cNvSpPr/>
          <p:nvPr/>
        </p:nvSpPr>
        <p:spPr>
          <a:xfrm>
            <a:off x="6762750" y="4942429"/>
            <a:ext cx="1005644" cy="949077"/>
          </a:xfrm>
          <a:custGeom>
            <a:rect b="b" l="l" r="r" t="t"/>
            <a:pathLst>
              <a:path extrusionOk="0" h="949077" w="1005644">
                <a:moveTo>
                  <a:pt x="0" y="0"/>
                </a:moveTo>
                <a:lnTo>
                  <a:pt x="1005644" y="0"/>
                </a:lnTo>
                <a:lnTo>
                  <a:pt x="1005644" y="949077"/>
                </a:lnTo>
                <a:lnTo>
                  <a:pt x="0" y="949077"/>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69" name="Google Shape;369;p11"/>
          <p:cNvGrpSpPr/>
          <p:nvPr/>
        </p:nvGrpSpPr>
        <p:grpSpPr>
          <a:xfrm>
            <a:off x="1426923" y="4853697"/>
            <a:ext cx="1152933" cy="1089529"/>
            <a:chOff x="0" y="-38100"/>
            <a:chExt cx="1186819" cy="1121551"/>
          </a:xfrm>
        </p:grpSpPr>
        <p:sp>
          <p:nvSpPr>
            <p:cNvPr id="370" name="Google Shape;370;p11"/>
            <p:cNvSpPr/>
            <p:nvPr/>
          </p:nvSpPr>
          <p:spPr>
            <a:xfrm>
              <a:off x="0" y="0"/>
              <a:ext cx="1186819" cy="1083451"/>
            </a:xfrm>
            <a:custGeom>
              <a:rect b="b" l="l" r="r" t="t"/>
              <a:pathLst>
                <a:path extrusionOk="0" h="1083451" w="1186819">
                  <a:moveTo>
                    <a:pt x="0" y="0"/>
                  </a:moveTo>
                  <a:lnTo>
                    <a:pt x="1186819" y="0"/>
                  </a:lnTo>
                  <a:lnTo>
                    <a:pt x="1186819"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1"/>
            <p:cNvSpPr txBox="1"/>
            <p:nvPr/>
          </p:nvSpPr>
          <p:spPr>
            <a:xfrm>
              <a:off x="0" y="-38100"/>
              <a:ext cx="1186819"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2" name="Google Shape;372;p11"/>
          <p:cNvSpPr/>
          <p:nvPr/>
        </p:nvSpPr>
        <p:spPr>
          <a:xfrm>
            <a:off x="1492296" y="4959108"/>
            <a:ext cx="984118" cy="984118"/>
          </a:xfrm>
          <a:custGeom>
            <a:rect b="b" l="l" r="r" t="t"/>
            <a:pathLst>
              <a:path extrusionOk="0" h="984118" w="984118">
                <a:moveTo>
                  <a:pt x="0" y="0"/>
                </a:moveTo>
                <a:lnTo>
                  <a:pt x="984118" y="0"/>
                </a:lnTo>
                <a:lnTo>
                  <a:pt x="984118" y="984118"/>
                </a:lnTo>
                <a:lnTo>
                  <a:pt x="0" y="984118"/>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11"/>
          <p:cNvSpPr/>
          <p:nvPr/>
        </p:nvSpPr>
        <p:spPr>
          <a:xfrm>
            <a:off x="9347186" y="2229685"/>
            <a:ext cx="8721438" cy="6442962"/>
          </a:xfrm>
          <a:custGeom>
            <a:rect b="b" l="l" r="r" t="t"/>
            <a:pathLst>
              <a:path extrusionOk="0" h="6442962" w="8721438">
                <a:moveTo>
                  <a:pt x="0" y="0"/>
                </a:moveTo>
                <a:lnTo>
                  <a:pt x="8721438" y="0"/>
                </a:lnTo>
                <a:lnTo>
                  <a:pt x="8721438" y="6442963"/>
                </a:lnTo>
                <a:lnTo>
                  <a:pt x="0" y="644296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1"/>
          <p:cNvSpPr txBox="1"/>
          <p:nvPr/>
        </p:nvSpPr>
        <p:spPr>
          <a:xfrm>
            <a:off x="15776462" y="816179"/>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375" name="Google Shape;375;p11"/>
          <p:cNvSpPr txBox="1"/>
          <p:nvPr/>
        </p:nvSpPr>
        <p:spPr>
          <a:xfrm>
            <a:off x="13930953" y="781995"/>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COMMUNITY</a:t>
            </a:r>
            <a:endParaRPr/>
          </a:p>
        </p:txBody>
      </p:sp>
      <p:sp>
        <p:nvSpPr>
          <p:cNvPr id="376" name="Google Shape;376;p11"/>
          <p:cNvSpPr txBox="1"/>
          <p:nvPr/>
        </p:nvSpPr>
        <p:spPr>
          <a:xfrm>
            <a:off x="12069402" y="779895"/>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YOUTH</a:t>
            </a:r>
            <a:endParaRPr/>
          </a:p>
        </p:txBody>
      </p:sp>
      <p:sp>
        <p:nvSpPr>
          <p:cNvPr id="377" name="Google Shape;377;p11"/>
          <p:cNvSpPr txBox="1"/>
          <p:nvPr/>
        </p:nvSpPr>
        <p:spPr>
          <a:xfrm>
            <a:off x="1458270" y="2727991"/>
            <a:ext cx="7246112" cy="159380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lang="en-US" sz="5499">
                <a:solidFill>
                  <a:srgbClr val="FFFFFF"/>
                </a:solidFill>
                <a:latin typeface="Poppins"/>
                <a:ea typeface="Poppins"/>
                <a:cs typeface="Poppins"/>
                <a:sym typeface="Poppins"/>
              </a:rPr>
              <a:t>LADDER OF PARTICIPATION</a:t>
            </a:r>
            <a:endParaRPr/>
          </a:p>
        </p:txBody>
      </p:sp>
      <p:sp>
        <p:nvSpPr>
          <p:cNvPr id="378" name="Google Shape;378;p11"/>
          <p:cNvSpPr txBox="1"/>
          <p:nvPr/>
        </p:nvSpPr>
        <p:spPr>
          <a:xfrm>
            <a:off x="1405385" y="7048092"/>
            <a:ext cx="6922500" cy="122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100">
                <a:solidFill>
                  <a:srgbClr val="FFFFFF"/>
                </a:solidFill>
                <a:latin typeface="Arial"/>
                <a:ea typeface="Arial"/>
                <a:cs typeface="Arial"/>
                <a:sym typeface="Arial"/>
              </a:rPr>
              <a:t>Consider power dynamics in relationships between those who fund, those who lead, those who serve and those who benefit from systems of care.</a:t>
            </a:r>
            <a:endParaRPr>
              <a:latin typeface="DM Sans"/>
              <a:ea typeface="DM Sans"/>
              <a:cs typeface="DM Sans"/>
              <a:sym typeface="DM Sans"/>
            </a:endParaRPr>
          </a:p>
        </p:txBody>
      </p:sp>
      <p:sp>
        <p:nvSpPr>
          <p:cNvPr id="379" name="Google Shape;379;p11"/>
          <p:cNvSpPr txBox="1"/>
          <p:nvPr/>
        </p:nvSpPr>
        <p:spPr>
          <a:xfrm>
            <a:off x="1458270" y="8945394"/>
            <a:ext cx="6922500" cy="627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700">
                <a:solidFill>
                  <a:srgbClr val="F9A72B"/>
                </a:solidFill>
                <a:latin typeface="Arial"/>
                <a:ea typeface="Arial"/>
                <a:cs typeface="Arial"/>
                <a:sym typeface="Arial"/>
              </a:rPr>
              <a:t>Sherry Arnstein 1969: A Ladder of Citizen Participation</a:t>
            </a:r>
            <a:endParaRPr/>
          </a:p>
          <a:p>
            <a:pPr indent="0" lvl="0" marL="0" marR="0" rtl="0" algn="l">
              <a:lnSpc>
                <a:spcPct val="140000"/>
              </a:lnSpc>
              <a:spcBef>
                <a:spcPts val="0"/>
              </a:spcBef>
              <a:spcAft>
                <a:spcPts val="0"/>
              </a:spcAft>
              <a:buNone/>
            </a:pPr>
            <a:r>
              <a:rPr lang="en-US" sz="1700">
                <a:solidFill>
                  <a:srgbClr val="F9A72B"/>
                </a:solidFill>
                <a:latin typeface="Arial"/>
                <a:ea typeface="Arial"/>
                <a:cs typeface="Arial"/>
                <a:sym typeface="Arial"/>
              </a:rPr>
              <a:t>Roger Hart 1992: Ladder of Children’s Participation</a:t>
            </a:r>
            <a:endParaRPr>
              <a:latin typeface="DM Sans"/>
              <a:ea typeface="DM Sans"/>
              <a:cs typeface="DM Sans"/>
              <a:sym typeface="DM Sans"/>
            </a:endParaRPr>
          </a:p>
        </p:txBody>
      </p:sp>
      <p:sp>
        <p:nvSpPr>
          <p:cNvPr id="380" name="Google Shape;380;p11"/>
          <p:cNvSpPr txBox="1"/>
          <p:nvPr/>
        </p:nvSpPr>
        <p:spPr>
          <a:xfrm>
            <a:off x="1405385" y="6503312"/>
            <a:ext cx="6202500" cy="369300"/>
          </a:xfrm>
          <a:prstGeom prst="rect">
            <a:avLst/>
          </a:prstGeom>
          <a:noFill/>
          <a:ln>
            <a:noFill/>
          </a:ln>
        </p:spPr>
        <p:txBody>
          <a:bodyPr anchorCtr="0" anchor="t" bIns="0" lIns="0" spcFirstLastPara="1" rIns="0" wrap="square" tIns="0">
            <a:spAutoFit/>
          </a:bodyPr>
          <a:lstStyle/>
          <a:p>
            <a:pPr indent="0" lvl="0" marL="0" marR="0" rtl="0" algn="l">
              <a:lnSpc>
                <a:spcPct val="110004"/>
              </a:lnSpc>
              <a:spcBef>
                <a:spcPts val="0"/>
              </a:spcBef>
              <a:spcAft>
                <a:spcPts val="0"/>
              </a:spcAft>
              <a:buNone/>
            </a:pPr>
            <a:r>
              <a:rPr b="1" lang="en-US" sz="2399">
                <a:solidFill>
                  <a:srgbClr val="F9A72B"/>
                </a:solidFill>
                <a:latin typeface="Poppins"/>
                <a:ea typeface="Poppins"/>
                <a:cs typeface="Poppins"/>
                <a:sym typeface="Poppins"/>
              </a:rPr>
              <a:t>LEVELS OF ENGAGEMENT</a:t>
            </a:r>
            <a:endParaRPr>
              <a:latin typeface="Poppins"/>
              <a:ea typeface="Poppins"/>
              <a:cs typeface="Poppins"/>
              <a:sym typeface="Poppins"/>
            </a:endParaRPr>
          </a:p>
        </p:txBody>
      </p:sp>
      <p:sp>
        <p:nvSpPr>
          <p:cNvPr id="381" name="Google Shape;381;p11"/>
          <p:cNvSpPr txBox="1"/>
          <p:nvPr/>
        </p:nvSpPr>
        <p:spPr>
          <a:xfrm>
            <a:off x="11856380" y="9209549"/>
            <a:ext cx="54030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100">
                <a:solidFill>
                  <a:srgbClr val="232323"/>
                </a:solidFill>
                <a:latin typeface="Poppins"/>
                <a:ea typeface="Poppins"/>
                <a:cs typeface="Poppins"/>
                <a:sym typeface="Poppins"/>
              </a:rPr>
              <a:t>snowredfern.org</a:t>
            </a:r>
            <a:endParaRPr>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2"/>
          <p:cNvSpPr/>
          <p:nvPr/>
        </p:nvSpPr>
        <p:spPr>
          <a:xfrm>
            <a:off x="0" y="0"/>
            <a:ext cx="9144000"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87" name="Google Shape;387;p12"/>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388" name="Google Shape;388;p12"/>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389" name="Google Shape;389;p12"/>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390" name="Google Shape;390;p12"/>
          <p:cNvGrpSpPr/>
          <p:nvPr/>
        </p:nvGrpSpPr>
        <p:grpSpPr>
          <a:xfrm>
            <a:off x="0" y="5092780"/>
            <a:ext cx="1608593" cy="503712"/>
            <a:chOff x="0" y="-38100"/>
            <a:chExt cx="423662" cy="132665"/>
          </a:xfrm>
        </p:grpSpPr>
        <p:sp>
          <p:nvSpPr>
            <p:cNvPr id="391" name="Google Shape;391;p12"/>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12"/>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3" name="Google Shape;393;p12"/>
          <p:cNvGrpSpPr/>
          <p:nvPr/>
        </p:nvGrpSpPr>
        <p:grpSpPr>
          <a:xfrm>
            <a:off x="7535407" y="5092780"/>
            <a:ext cx="1608593" cy="503712"/>
            <a:chOff x="0" y="-38100"/>
            <a:chExt cx="423662" cy="132665"/>
          </a:xfrm>
        </p:grpSpPr>
        <p:sp>
          <p:nvSpPr>
            <p:cNvPr id="394" name="Google Shape;394;p12"/>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12"/>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6" name="Google Shape;396;p12"/>
          <p:cNvGrpSpPr/>
          <p:nvPr/>
        </p:nvGrpSpPr>
        <p:grpSpPr>
          <a:xfrm>
            <a:off x="2398186" y="5222860"/>
            <a:ext cx="4345514" cy="243557"/>
            <a:chOff x="0" y="-38100"/>
            <a:chExt cx="1144497" cy="64148"/>
          </a:xfrm>
        </p:grpSpPr>
        <p:sp>
          <p:nvSpPr>
            <p:cNvPr id="397" name="Google Shape;397;p12"/>
            <p:cNvSpPr/>
            <p:nvPr/>
          </p:nvSpPr>
          <p:spPr>
            <a:xfrm>
              <a:off x="0" y="0"/>
              <a:ext cx="1144497" cy="26048"/>
            </a:xfrm>
            <a:custGeom>
              <a:rect b="b" l="l" r="r" t="t"/>
              <a:pathLst>
                <a:path extrusionOk="0" h="26048" w="1144497">
                  <a:moveTo>
                    <a:pt x="0" y="0"/>
                  </a:moveTo>
                  <a:lnTo>
                    <a:pt x="1144497" y="0"/>
                  </a:lnTo>
                  <a:lnTo>
                    <a:pt x="1144497" y="26048"/>
                  </a:lnTo>
                  <a:lnTo>
                    <a:pt x="0" y="26048"/>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12"/>
            <p:cNvSpPr txBox="1"/>
            <p:nvPr/>
          </p:nvSpPr>
          <p:spPr>
            <a:xfrm>
              <a:off x="0" y="-38100"/>
              <a:ext cx="1144497" cy="6414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9" name="Google Shape;399;p12"/>
          <p:cNvGrpSpPr/>
          <p:nvPr/>
        </p:nvGrpSpPr>
        <p:grpSpPr>
          <a:xfrm>
            <a:off x="4000414" y="4853697"/>
            <a:ext cx="1141058" cy="1089529"/>
            <a:chOff x="0" y="-38100"/>
            <a:chExt cx="1174595" cy="1121551"/>
          </a:xfrm>
        </p:grpSpPr>
        <p:sp>
          <p:nvSpPr>
            <p:cNvPr id="400" name="Google Shape;400;p12"/>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12"/>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2" name="Google Shape;402;p12"/>
          <p:cNvGrpSpPr/>
          <p:nvPr/>
        </p:nvGrpSpPr>
        <p:grpSpPr>
          <a:xfrm>
            <a:off x="6670168" y="4853697"/>
            <a:ext cx="1141058" cy="1089529"/>
            <a:chOff x="0" y="-38100"/>
            <a:chExt cx="1174595" cy="1121551"/>
          </a:xfrm>
        </p:grpSpPr>
        <p:sp>
          <p:nvSpPr>
            <p:cNvPr id="403" name="Google Shape;403;p12"/>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2"/>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5" name="Google Shape;405;p12"/>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06" name="Google Shape;406;p12"/>
          <p:cNvGrpSpPr/>
          <p:nvPr/>
        </p:nvGrpSpPr>
        <p:grpSpPr>
          <a:xfrm>
            <a:off x="1426923" y="4853697"/>
            <a:ext cx="1152933" cy="1089529"/>
            <a:chOff x="0" y="-38100"/>
            <a:chExt cx="1186819" cy="1121551"/>
          </a:xfrm>
        </p:grpSpPr>
        <p:sp>
          <p:nvSpPr>
            <p:cNvPr id="407" name="Google Shape;407;p12"/>
            <p:cNvSpPr/>
            <p:nvPr/>
          </p:nvSpPr>
          <p:spPr>
            <a:xfrm>
              <a:off x="0" y="0"/>
              <a:ext cx="1186819" cy="1083451"/>
            </a:xfrm>
            <a:custGeom>
              <a:rect b="b" l="l" r="r" t="t"/>
              <a:pathLst>
                <a:path extrusionOk="0" h="1083451" w="1186819">
                  <a:moveTo>
                    <a:pt x="0" y="0"/>
                  </a:moveTo>
                  <a:lnTo>
                    <a:pt x="1186819" y="0"/>
                  </a:lnTo>
                  <a:lnTo>
                    <a:pt x="1186819"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2"/>
            <p:cNvSpPr txBox="1"/>
            <p:nvPr/>
          </p:nvSpPr>
          <p:spPr>
            <a:xfrm>
              <a:off x="0" y="-38100"/>
              <a:ext cx="1186819"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9" name="Google Shape;409;p12"/>
          <p:cNvSpPr/>
          <p:nvPr/>
        </p:nvSpPr>
        <p:spPr>
          <a:xfrm>
            <a:off x="9634811" y="601078"/>
            <a:ext cx="8146188" cy="9084844"/>
          </a:xfrm>
          <a:custGeom>
            <a:rect b="b" l="l" r="r" t="t"/>
            <a:pathLst>
              <a:path extrusionOk="0" h="9084844" w="8146188">
                <a:moveTo>
                  <a:pt x="0" y="0"/>
                </a:moveTo>
                <a:lnTo>
                  <a:pt x="8146188" y="0"/>
                </a:lnTo>
                <a:lnTo>
                  <a:pt x="8146188" y="9084844"/>
                </a:lnTo>
                <a:lnTo>
                  <a:pt x="0" y="90848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2"/>
          <p:cNvSpPr/>
          <p:nvPr/>
        </p:nvSpPr>
        <p:spPr>
          <a:xfrm>
            <a:off x="1885581" y="2407672"/>
            <a:ext cx="6933268" cy="7071107"/>
          </a:xfrm>
          <a:custGeom>
            <a:rect b="b" l="l" r="r" t="t"/>
            <a:pathLst>
              <a:path extrusionOk="0" h="7071107" w="6933268">
                <a:moveTo>
                  <a:pt x="0" y="0"/>
                </a:moveTo>
                <a:lnTo>
                  <a:pt x="6933268" y="0"/>
                </a:lnTo>
                <a:lnTo>
                  <a:pt x="6933268" y="7071107"/>
                </a:lnTo>
                <a:lnTo>
                  <a:pt x="0" y="707110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13"/>
          <p:cNvSpPr/>
          <p:nvPr/>
        </p:nvSpPr>
        <p:spPr>
          <a:xfrm>
            <a:off x="3896021" y="6497572"/>
            <a:ext cx="12828385" cy="2724981"/>
          </a:xfrm>
          <a:prstGeom prst="rect">
            <a:avLst/>
          </a:prstGeom>
          <a:solidFill>
            <a:srgbClr val="8C52FF">
              <a:alpha val="8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13"/>
          <p:cNvSpPr/>
          <p:nvPr/>
        </p:nvSpPr>
        <p:spPr>
          <a:xfrm>
            <a:off x="0" y="0"/>
            <a:ext cx="4613904"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21" name="Google Shape;421;p13"/>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422" name="Google Shape;422;p13"/>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423" name="Google Shape;423;p13"/>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424" name="Google Shape;424;p13"/>
          <p:cNvGrpSpPr/>
          <p:nvPr/>
        </p:nvGrpSpPr>
        <p:grpSpPr>
          <a:xfrm>
            <a:off x="1824029" y="2295485"/>
            <a:ext cx="4993287" cy="9877656"/>
            <a:chOff x="0" y="0"/>
            <a:chExt cx="2620010" cy="5182870"/>
          </a:xfrm>
        </p:grpSpPr>
        <p:sp>
          <p:nvSpPr>
            <p:cNvPr id="425" name="Google Shape;425;p13"/>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13"/>
            <p:cNvSpPr/>
            <p:nvPr/>
          </p:nvSpPr>
          <p:spPr>
            <a:xfrm>
              <a:off x="185420" y="156210"/>
              <a:ext cx="2250453" cy="4876800"/>
            </a:xfrm>
            <a:custGeom>
              <a:rect b="b" l="l" r="r" t="t"/>
              <a:pathLst>
                <a:path extrusionOk="0" h="4876800" w="2250453">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3">
                <a:alphaModFix/>
              </a:blip>
              <a:stretch>
                <a:fillRect b="-3098" l="-245587" r="-245534" t="-320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13"/>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13"/>
            <p:cNvSpPr/>
            <p:nvPr/>
          </p:nvSpPr>
          <p:spPr>
            <a:xfrm>
              <a:off x="1579738" y="187960"/>
              <a:ext cx="63785" cy="63501"/>
            </a:xfrm>
            <a:custGeom>
              <a:rect b="b" l="l" r="r" t="t"/>
              <a:pathLst>
                <a:path extrusionOk="0" h="63501" w="63785">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13"/>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13"/>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13"/>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13"/>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13"/>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4" name="Google Shape;434;p13"/>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3"/>
          <p:cNvSpPr/>
          <p:nvPr/>
        </p:nvSpPr>
        <p:spPr>
          <a:xfrm>
            <a:off x="8391994" y="6995799"/>
            <a:ext cx="1406589" cy="1728527"/>
          </a:xfrm>
          <a:custGeom>
            <a:rect b="b" l="l" r="r" t="t"/>
            <a:pathLst>
              <a:path extrusionOk="0" h="1728527" w="1406589">
                <a:moveTo>
                  <a:pt x="0" y="0"/>
                </a:moveTo>
                <a:lnTo>
                  <a:pt x="1406589" y="0"/>
                </a:lnTo>
                <a:lnTo>
                  <a:pt x="1406589" y="1728527"/>
                </a:lnTo>
                <a:lnTo>
                  <a:pt x="0" y="1728527"/>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3"/>
          <p:cNvSpPr txBox="1"/>
          <p:nvPr/>
        </p:nvSpPr>
        <p:spPr>
          <a:xfrm>
            <a:off x="15792505" y="788609"/>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437" name="Google Shape;437;p13"/>
          <p:cNvSpPr txBox="1"/>
          <p:nvPr/>
        </p:nvSpPr>
        <p:spPr>
          <a:xfrm>
            <a:off x="13972845" y="788609"/>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COMMUNITY</a:t>
            </a:r>
            <a:endParaRPr/>
          </a:p>
        </p:txBody>
      </p:sp>
      <p:sp>
        <p:nvSpPr>
          <p:cNvPr id="438" name="Google Shape;438;p13"/>
          <p:cNvSpPr txBox="1"/>
          <p:nvPr/>
        </p:nvSpPr>
        <p:spPr>
          <a:xfrm>
            <a:off x="12089455" y="770467"/>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YOUTH</a:t>
            </a:r>
            <a:endParaRPr/>
          </a:p>
        </p:txBody>
      </p:sp>
      <p:sp>
        <p:nvSpPr>
          <p:cNvPr id="439" name="Google Shape;439;p13"/>
          <p:cNvSpPr txBox="1"/>
          <p:nvPr/>
        </p:nvSpPr>
        <p:spPr>
          <a:xfrm>
            <a:off x="7418350" y="2228800"/>
            <a:ext cx="9306000" cy="4941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3500">
                <a:solidFill>
                  <a:srgbClr val="232323"/>
                </a:solidFill>
                <a:latin typeface="Poppins"/>
                <a:ea typeface="Poppins"/>
                <a:cs typeface="Poppins"/>
                <a:sym typeface="Poppins"/>
              </a:rPr>
              <a:t>Using the Ladder model: </a:t>
            </a:r>
            <a:endParaRPr/>
          </a:p>
          <a:p>
            <a:pPr indent="0" lvl="0" marL="0" marR="0" rtl="0" algn="ctr">
              <a:lnSpc>
                <a:spcPct val="130000"/>
              </a:lnSpc>
              <a:spcBef>
                <a:spcPts val="0"/>
              </a:spcBef>
              <a:spcAft>
                <a:spcPts val="0"/>
              </a:spcAft>
              <a:buNone/>
            </a:pPr>
            <a:r>
              <a:rPr lang="en-US" sz="3500">
                <a:solidFill>
                  <a:srgbClr val="232323"/>
                </a:solidFill>
                <a:latin typeface="Poppins"/>
                <a:ea typeface="Poppins"/>
                <a:cs typeface="Poppins"/>
                <a:sym typeface="Poppins"/>
              </a:rPr>
              <a:t>Where does your organization currently sit in terms of youth or community engagement? </a:t>
            </a:r>
            <a:endParaRPr/>
          </a:p>
          <a:p>
            <a:pPr indent="0" lvl="0" marL="0" marR="0" rtl="0" algn="ctr">
              <a:lnSpc>
                <a:spcPct val="130000"/>
              </a:lnSpc>
              <a:spcBef>
                <a:spcPts val="0"/>
              </a:spcBef>
              <a:spcAft>
                <a:spcPts val="0"/>
              </a:spcAft>
              <a:buNone/>
            </a:pPr>
            <a:r>
              <a:t/>
            </a:r>
            <a:endParaRPr sz="1000">
              <a:solidFill>
                <a:srgbClr val="232323"/>
              </a:solidFill>
              <a:latin typeface="Poppins"/>
              <a:ea typeface="Poppins"/>
              <a:cs typeface="Poppins"/>
              <a:sym typeface="Poppins"/>
            </a:endParaRPr>
          </a:p>
          <a:p>
            <a:pPr indent="0" lvl="0" marL="0" marR="0" rtl="0" algn="ctr">
              <a:lnSpc>
                <a:spcPct val="130000"/>
              </a:lnSpc>
              <a:spcBef>
                <a:spcPts val="0"/>
              </a:spcBef>
              <a:spcAft>
                <a:spcPts val="0"/>
              </a:spcAft>
              <a:buNone/>
            </a:pPr>
            <a:r>
              <a:rPr lang="en-US" sz="3500">
                <a:solidFill>
                  <a:srgbClr val="232323"/>
                </a:solidFill>
                <a:latin typeface="Poppins"/>
                <a:ea typeface="Poppins"/>
                <a:cs typeface="Poppins"/>
                <a:sym typeface="Poppins"/>
              </a:rPr>
              <a:t>What's the next rung up and what would need to shift to get there?</a:t>
            </a:r>
            <a:endParaRPr/>
          </a:p>
          <a:p>
            <a:pPr indent="0" lvl="0" marL="0" marR="0" rtl="0" algn="ctr">
              <a:lnSpc>
                <a:spcPct val="130000"/>
              </a:lnSpc>
              <a:spcBef>
                <a:spcPts val="0"/>
              </a:spcBef>
              <a:spcAft>
                <a:spcPts val="0"/>
              </a:spcAft>
              <a:buNone/>
            </a:pPr>
            <a:r>
              <a:t/>
            </a:r>
            <a:endParaRPr sz="3500">
              <a:solidFill>
                <a:srgbClr val="232323"/>
              </a:solidFill>
              <a:latin typeface="Poppins"/>
              <a:ea typeface="Poppins"/>
              <a:cs typeface="Poppins"/>
              <a:sym typeface="Poppins"/>
            </a:endParaRPr>
          </a:p>
        </p:txBody>
      </p:sp>
      <p:sp>
        <p:nvSpPr>
          <p:cNvPr id="440" name="Google Shape;440;p13"/>
          <p:cNvSpPr txBox="1"/>
          <p:nvPr/>
        </p:nvSpPr>
        <p:spPr>
          <a:xfrm>
            <a:off x="10273988" y="7071473"/>
            <a:ext cx="4800900" cy="1348500"/>
          </a:xfrm>
          <a:prstGeom prst="rect">
            <a:avLst/>
          </a:prstGeom>
          <a:noFill/>
          <a:ln>
            <a:noFill/>
          </a:ln>
        </p:spPr>
        <p:txBody>
          <a:bodyPr anchorCtr="0" anchor="t" bIns="0" lIns="0" spcFirstLastPara="1" rIns="0" wrap="square" tIns="0">
            <a:spAutoFit/>
          </a:bodyPr>
          <a:lstStyle/>
          <a:p>
            <a:pPr indent="0" lvl="0" marL="0" marR="0" rtl="0" algn="ctr">
              <a:lnSpc>
                <a:spcPct val="110002"/>
              </a:lnSpc>
              <a:spcBef>
                <a:spcPts val="0"/>
              </a:spcBef>
              <a:spcAft>
                <a:spcPts val="0"/>
              </a:spcAft>
              <a:buNone/>
            </a:pPr>
            <a:r>
              <a:rPr b="1" lang="en-US" sz="3499">
                <a:solidFill>
                  <a:srgbClr val="2E2E2E"/>
                </a:solidFill>
                <a:latin typeface="Poppins"/>
                <a:ea typeface="Poppins"/>
                <a:cs typeface="Poppins"/>
                <a:sym typeface="Poppins"/>
              </a:rPr>
              <a:t>TABLE DISCUSSION</a:t>
            </a:r>
            <a:endParaRPr>
              <a:latin typeface="Poppins"/>
              <a:ea typeface="Poppins"/>
              <a:cs typeface="Poppins"/>
              <a:sym typeface="Poppins"/>
            </a:endParaRPr>
          </a:p>
          <a:p>
            <a:pPr indent="0" lvl="0" marL="0" marR="0" rtl="0" algn="ctr">
              <a:lnSpc>
                <a:spcPct val="78565"/>
              </a:lnSpc>
              <a:spcBef>
                <a:spcPts val="0"/>
              </a:spcBef>
              <a:spcAft>
                <a:spcPts val="0"/>
              </a:spcAft>
              <a:buNone/>
            </a:pPr>
            <a:r>
              <a:t/>
            </a:r>
            <a:endParaRPr b="1" sz="1799">
              <a:solidFill>
                <a:srgbClr val="2E2E2E"/>
              </a:solidFill>
              <a:latin typeface="Poppins"/>
              <a:ea typeface="Poppins"/>
              <a:cs typeface="Poppins"/>
              <a:sym typeface="Poppins"/>
            </a:endParaRPr>
          </a:p>
          <a:p>
            <a:pPr indent="0" lvl="0" marL="0" marR="0" rtl="0" algn="ctr">
              <a:lnSpc>
                <a:spcPct val="110002"/>
              </a:lnSpc>
              <a:spcBef>
                <a:spcPts val="0"/>
              </a:spcBef>
              <a:spcAft>
                <a:spcPts val="0"/>
              </a:spcAft>
              <a:buNone/>
            </a:pPr>
            <a:r>
              <a:rPr b="1" lang="en-US" sz="3499">
                <a:solidFill>
                  <a:srgbClr val="2E2E2E"/>
                </a:solidFill>
                <a:latin typeface="Poppins"/>
                <a:ea typeface="Poppins"/>
                <a:cs typeface="Poppins"/>
                <a:sym typeface="Poppins"/>
              </a:rPr>
              <a:t>12 MINUTES</a:t>
            </a:r>
            <a:endParaRPr>
              <a:latin typeface="Poppins"/>
              <a:ea typeface="Poppins"/>
              <a:cs typeface="Poppins"/>
              <a:sym typeface="Poppins"/>
            </a:endParaRPr>
          </a:p>
        </p:txBody>
      </p:sp>
      <p:grpSp>
        <p:nvGrpSpPr>
          <p:cNvPr id="441" name="Google Shape;441;p13"/>
          <p:cNvGrpSpPr/>
          <p:nvPr/>
        </p:nvGrpSpPr>
        <p:grpSpPr>
          <a:xfrm>
            <a:off x="1824029" y="2295485"/>
            <a:ext cx="4993287" cy="9877656"/>
            <a:chOff x="0" y="0"/>
            <a:chExt cx="2620010" cy="5182870"/>
          </a:xfrm>
        </p:grpSpPr>
        <p:sp>
          <p:nvSpPr>
            <p:cNvPr id="442" name="Google Shape;442;p13"/>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13"/>
            <p:cNvSpPr/>
            <p:nvPr/>
          </p:nvSpPr>
          <p:spPr>
            <a:xfrm>
              <a:off x="185420" y="156210"/>
              <a:ext cx="2250453" cy="4876800"/>
            </a:xfrm>
            <a:custGeom>
              <a:rect b="b" l="l" r="r" t="t"/>
              <a:pathLst>
                <a:path extrusionOk="0" h="4876800" w="2250453">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5">
                <a:alphaModFix/>
              </a:blip>
              <a:stretch>
                <a:fillRect b="-417" l="-155929" r="-7047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13"/>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13"/>
            <p:cNvSpPr/>
            <p:nvPr/>
          </p:nvSpPr>
          <p:spPr>
            <a:xfrm>
              <a:off x="1579738" y="187960"/>
              <a:ext cx="63785" cy="63501"/>
            </a:xfrm>
            <a:custGeom>
              <a:rect b="b" l="l" r="r" t="t"/>
              <a:pathLst>
                <a:path extrusionOk="0" h="63501" w="63785">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13"/>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13"/>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13"/>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13"/>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13"/>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51" name="Google Shape;451;p13"/>
          <p:cNvPicPr preferRelativeResize="0"/>
          <p:nvPr/>
        </p:nvPicPr>
        <p:blipFill>
          <a:blip r:embed="rId6">
            <a:alphaModFix/>
          </a:blip>
          <a:stretch>
            <a:fillRect/>
          </a:stretch>
        </p:blipFill>
        <p:spPr>
          <a:xfrm>
            <a:off x="8140275" y="6995800"/>
            <a:ext cx="1499825" cy="1499825"/>
          </a:xfrm>
          <a:prstGeom prst="rect">
            <a:avLst/>
          </a:prstGeom>
          <a:solidFill>
            <a:srgbClr val="107F65"/>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4"/>
          <p:cNvSpPr/>
          <p:nvPr/>
        </p:nvSpPr>
        <p:spPr>
          <a:xfrm>
            <a:off x="14375399" y="0"/>
            <a:ext cx="3912601"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57" name="Google Shape;457;p14"/>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458" name="Google Shape;458;p14"/>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459" name="Google Shape;459;p14"/>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sp>
        <p:nvSpPr>
          <p:cNvPr id="460" name="Google Shape;460;p14"/>
          <p:cNvSpPr txBox="1"/>
          <p:nvPr/>
        </p:nvSpPr>
        <p:spPr>
          <a:xfrm>
            <a:off x="1427932" y="2659376"/>
            <a:ext cx="9876340" cy="13143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4500">
                <a:solidFill>
                  <a:srgbClr val="232323"/>
                </a:solidFill>
                <a:latin typeface="Poppins"/>
                <a:ea typeface="Poppins"/>
                <a:cs typeface="Poppins"/>
                <a:sym typeface="Poppins"/>
              </a:rPr>
              <a:t>WHAT WE LEARNED </a:t>
            </a:r>
            <a:endParaRPr/>
          </a:p>
          <a:p>
            <a:pPr indent="0" lvl="0" marL="0" marR="0" rtl="0" algn="l">
              <a:lnSpc>
                <a:spcPct val="110000"/>
              </a:lnSpc>
              <a:spcBef>
                <a:spcPts val="0"/>
              </a:spcBef>
              <a:spcAft>
                <a:spcPts val="0"/>
              </a:spcAft>
              <a:buNone/>
            </a:pPr>
            <a:r>
              <a:rPr b="1" lang="en-US" sz="4500">
                <a:solidFill>
                  <a:srgbClr val="232323"/>
                </a:solidFill>
                <a:latin typeface="Poppins"/>
                <a:ea typeface="Poppins"/>
                <a:cs typeface="Poppins"/>
                <a:sym typeface="Poppins"/>
              </a:rPr>
              <a:t>BY DOING</a:t>
            </a:r>
            <a:endParaRPr/>
          </a:p>
        </p:txBody>
      </p:sp>
      <p:sp>
        <p:nvSpPr>
          <p:cNvPr id="461" name="Google Shape;461;p14"/>
          <p:cNvSpPr/>
          <p:nvPr/>
        </p:nvSpPr>
        <p:spPr>
          <a:xfrm>
            <a:off x="10363171" y="2537623"/>
            <a:ext cx="8204895" cy="8204895"/>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4"/>
          <p:cNvSpPr/>
          <p:nvPr/>
        </p:nvSpPr>
        <p:spPr>
          <a:xfrm>
            <a:off x="10655514" y="2829966"/>
            <a:ext cx="7620210" cy="7620210"/>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rotWithShape="1">
            <a:blip r:embed="rId3">
              <a:alphaModFix/>
            </a:blip>
            <a:stretch>
              <a:fillRect b="0" l="-11173" r="-3892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14"/>
          <p:cNvSpPr/>
          <p:nvPr/>
        </p:nvSpPr>
        <p:spPr>
          <a:xfrm>
            <a:off x="389744" y="356454"/>
            <a:ext cx="1654176" cy="1654176"/>
          </a:xfrm>
          <a:custGeom>
            <a:rect b="b" l="l" r="r" t="t"/>
            <a:pathLst>
              <a:path extrusionOk="0" h="1654176" w="1654176">
                <a:moveTo>
                  <a:pt x="0" y="0"/>
                </a:moveTo>
                <a:lnTo>
                  <a:pt x="1654176" y="0"/>
                </a:lnTo>
                <a:lnTo>
                  <a:pt x="1654176" y="1654175"/>
                </a:lnTo>
                <a:lnTo>
                  <a:pt x="0" y="165417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14"/>
          <p:cNvSpPr/>
          <p:nvPr/>
        </p:nvSpPr>
        <p:spPr>
          <a:xfrm>
            <a:off x="1760931" y="9111322"/>
            <a:ext cx="462862" cy="462862"/>
          </a:xfrm>
          <a:custGeom>
            <a:rect b="b" l="l" r="r" t="t"/>
            <a:pathLst>
              <a:path extrusionOk="0" h="462862" w="462862">
                <a:moveTo>
                  <a:pt x="0" y="0"/>
                </a:moveTo>
                <a:lnTo>
                  <a:pt x="462862" y="0"/>
                </a:lnTo>
                <a:lnTo>
                  <a:pt x="462862" y="462862"/>
                </a:lnTo>
                <a:lnTo>
                  <a:pt x="0" y="462862"/>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4"/>
          <p:cNvSpPr/>
          <p:nvPr/>
        </p:nvSpPr>
        <p:spPr>
          <a:xfrm flipH="1">
            <a:off x="1028700" y="9111322"/>
            <a:ext cx="462862" cy="462862"/>
          </a:xfrm>
          <a:custGeom>
            <a:rect b="b" l="l" r="r" t="t"/>
            <a:pathLst>
              <a:path extrusionOk="0" h="462862" w="462862">
                <a:moveTo>
                  <a:pt x="462862" y="0"/>
                </a:moveTo>
                <a:lnTo>
                  <a:pt x="0" y="0"/>
                </a:lnTo>
                <a:lnTo>
                  <a:pt x="0" y="462862"/>
                </a:lnTo>
                <a:lnTo>
                  <a:pt x="462862" y="462862"/>
                </a:lnTo>
                <a:lnTo>
                  <a:pt x="462862"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14"/>
          <p:cNvSpPr txBox="1"/>
          <p:nvPr/>
        </p:nvSpPr>
        <p:spPr>
          <a:xfrm>
            <a:off x="15809340" y="811978"/>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467" name="Google Shape;467;p14"/>
          <p:cNvSpPr txBox="1"/>
          <p:nvPr/>
        </p:nvSpPr>
        <p:spPr>
          <a:xfrm>
            <a:off x="13972845" y="811978"/>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COMMUNITY</a:t>
            </a:r>
            <a:endParaRPr/>
          </a:p>
        </p:txBody>
      </p:sp>
      <p:sp>
        <p:nvSpPr>
          <p:cNvPr id="468" name="Google Shape;468;p14"/>
          <p:cNvSpPr txBox="1"/>
          <p:nvPr/>
        </p:nvSpPr>
        <p:spPr>
          <a:xfrm>
            <a:off x="12089455" y="811979"/>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YOUTH</a:t>
            </a:r>
            <a:endParaRPr/>
          </a:p>
        </p:txBody>
      </p:sp>
      <p:sp>
        <p:nvSpPr>
          <p:cNvPr id="469" name="Google Shape;469;p14"/>
          <p:cNvSpPr txBox="1"/>
          <p:nvPr/>
        </p:nvSpPr>
        <p:spPr>
          <a:xfrm>
            <a:off x="920650" y="4207750"/>
            <a:ext cx="8205000" cy="3989700"/>
          </a:xfrm>
          <a:prstGeom prst="rect">
            <a:avLst/>
          </a:prstGeom>
          <a:noFill/>
          <a:ln>
            <a:noFill/>
          </a:ln>
        </p:spPr>
        <p:txBody>
          <a:bodyPr anchorCtr="0" anchor="t" bIns="0" lIns="0" spcFirstLastPara="1" rIns="0" wrap="square" tIns="0">
            <a:spAutoFit/>
          </a:bodyPr>
          <a:lstStyle/>
          <a:p>
            <a:pPr indent="0" lvl="0" marL="0" marR="0" rtl="0" algn="l">
              <a:lnSpc>
                <a:spcPct val="186666"/>
              </a:lnSpc>
              <a:spcBef>
                <a:spcPts val="0"/>
              </a:spcBef>
              <a:spcAft>
                <a:spcPts val="0"/>
              </a:spcAft>
              <a:buNone/>
            </a:pPr>
            <a:r>
              <a:t/>
            </a:r>
            <a:endParaRPr sz="1800">
              <a:solidFill>
                <a:schemeClr val="dk1"/>
              </a:solidFill>
              <a:latin typeface="DM Sans"/>
              <a:ea typeface="DM Sans"/>
              <a:cs typeface="DM Sans"/>
              <a:sym typeface="DM Sans"/>
            </a:endParaRPr>
          </a:p>
          <a:p>
            <a:pPr indent="-259082" lvl="1" marL="518163" marR="0" rtl="0" algn="l">
              <a:lnSpc>
                <a:spcPct val="140000"/>
              </a:lnSpc>
              <a:spcBef>
                <a:spcPts val="0"/>
              </a:spcBef>
              <a:spcAft>
                <a:spcPts val="0"/>
              </a:spcAft>
              <a:buClr>
                <a:srgbClr val="232323"/>
              </a:buClr>
              <a:buSzPts val="2400"/>
              <a:buFont typeface="DM Sans"/>
              <a:buChar char="•"/>
            </a:pPr>
            <a:r>
              <a:rPr i="0" lang="en-US" sz="2400" u="none" cap="none" strike="noStrike">
                <a:solidFill>
                  <a:srgbClr val="232323"/>
                </a:solidFill>
                <a:latin typeface="DM Sans"/>
                <a:ea typeface="DM Sans"/>
                <a:cs typeface="DM Sans"/>
                <a:sym typeface="DM Sans"/>
              </a:rPr>
              <a:t>It was more uncomfortable than we expected.</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232323"/>
              </a:buClr>
              <a:buSzPts val="2400"/>
              <a:buFont typeface="DM Sans"/>
              <a:buChar char="•"/>
            </a:pPr>
            <a:r>
              <a:rPr i="0" lang="en-US" sz="2400" u="none" cap="none" strike="noStrike">
                <a:solidFill>
                  <a:srgbClr val="232323"/>
                </a:solidFill>
                <a:latin typeface="DM Sans"/>
                <a:ea typeface="DM Sans"/>
                <a:cs typeface="DM Sans"/>
                <a:sym typeface="DM Sans"/>
              </a:rPr>
              <a:t>Youth voice without decision-making power is limited.</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232323"/>
              </a:buClr>
              <a:buSzPts val="2400"/>
              <a:buFont typeface="DM Sans"/>
              <a:buChar char="•"/>
            </a:pPr>
            <a:r>
              <a:rPr i="0" lang="en-US" sz="2400" u="none" cap="none" strike="noStrike">
                <a:solidFill>
                  <a:srgbClr val="232323"/>
                </a:solidFill>
                <a:latin typeface="DM Sans"/>
                <a:ea typeface="DM Sans"/>
                <a:cs typeface="DM Sans"/>
                <a:sym typeface="DM Sans"/>
              </a:rPr>
              <a:t>Culture must shift before structure works.</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232323"/>
              </a:buClr>
              <a:buSzPts val="2400"/>
              <a:buFont typeface="DM Sans"/>
              <a:buChar char="•"/>
            </a:pPr>
            <a:r>
              <a:rPr i="0" lang="en-US" sz="2400" u="none" cap="none" strike="noStrike">
                <a:solidFill>
                  <a:srgbClr val="232323"/>
                </a:solidFill>
                <a:latin typeface="DM Sans"/>
                <a:ea typeface="DM Sans"/>
                <a:cs typeface="DM Sans"/>
                <a:sym typeface="DM Sans"/>
              </a:rPr>
              <a:t>Adults had to change more than youth.</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232323"/>
              </a:buClr>
              <a:buSzPts val="2400"/>
              <a:buFont typeface="DM Sans"/>
              <a:buChar char="•"/>
            </a:pPr>
            <a:r>
              <a:rPr i="0" lang="en-US" sz="2400" u="none" cap="none" strike="noStrike">
                <a:solidFill>
                  <a:srgbClr val="232323"/>
                </a:solidFill>
                <a:latin typeface="DM Sans"/>
                <a:ea typeface="DM Sans"/>
                <a:cs typeface="DM Sans"/>
                <a:sym typeface="DM Sans"/>
              </a:rPr>
              <a:t>Ongoing self-reflection revealed where we were holding power.</a:t>
            </a:r>
            <a:endParaRPr>
              <a:latin typeface="DM Sans"/>
              <a:ea typeface="DM Sans"/>
              <a:cs typeface="DM Sans"/>
              <a:sym typeface="DM Sans"/>
            </a:endParaRPr>
          </a:p>
          <a:p>
            <a:pPr indent="0" lvl="0" marL="0" marR="0" rtl="0" algn="l">
              <a:lnSpc>
                <a:spcPct val="140000"/>
              </a:lnSpc>
              <a:spcBef>
                <a:spcPts val="0"/>
              </a:spcBef>
              <a:spcAft>
                <a:spcPts val="0"/>
              </a:spcAft>
              <a:buNone/>
            </a:pPr>
            <a:r>
              <a:t/>
            </a:r>
            <a:endParaRPr sz="2400">
              <a:solidFill>
                <a:srgbClr val="232323"/>
              </a:solidFill>
              <a:latin typeface="DM Sans"/>
              <a:ea typeface="DM Sans"/>
              <a:cs typeface="DM Sans"/>
              <a:sym typeface="DM Sans"/>
            </a:endParaRPr>
          </a:p>
        </p:txBody>
      </p:sp>
      <p:cxnSp>
        <p:nvCxnSpPr>
          <p:cNvPr id="470" name="Google Shape;470;p14"/>
          <p:cNvCxnSpPr/>
          <p:nvPr/>
        </p:nvCxnSpPr>
        <p:spPr>
          <a:xfrm>
            <a:off x="1427932" y="4207757"/>
            <a:ext cx="615988" cy="0"/>
          </a:xfrm>
          <a:prstGeom prst="straightConnector1">
            <a:avLst/>
          </a:prstGeom>
          <a:noFill/>
          <a:ln cap="flat" cmpd="sng" w="47625">
            <a:solidFill>
              <a:srgbClr val="FCD24F"/>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1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19999"/>
            </a:blip>
            <a:stretch>
              <a:fillRect b="-9259" l="0" r="0" t="-925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76" name="Google Shape;476;p15"/>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477" name="Google Shape;477;p15"/>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478" name="Google Shape;478;p15"/>
          <p:cNvCxnSpPr/>
          <p:nvPr/>
        </p:nvCxnSpPr>
        <p:spPr>
          <a:xfrm>
            <a:off x="11887200" y="871904"/>
            <a:ext cx="1699869" cy="0"/>
          </a:xfrm>
          <a:prstGeom prst="straightConnector1">
            <a:avLst/>
          </a:prstGeom>
          <a:noFill/>
          <a:ln cap="rnd" cmpd="sng" w="447675">
            <a:solidFill>
              <a:srgbClr val="8C52FF"/>
            </a:solidFill>
            <a:prstDash val="solid"/>
            <a:round/>
            <a:headEnd len="sm" w="sm" type="none"/>
            <a:tailEnd len="sm" w="sm" type="none"/>
          </a:ln>
        </p:spPr>
      </p:cxnSp>
      <p:sp>
        <p:nvSpPr>
          <p:cNvPr id="479" name="Google Shape;479;p15"/>
          <p:cNvSpPr/>
          <p:nvPr/>
        </p:nvSpPr>
        <p:spPr>
          <a:xfrm>
            <a:off x="1760931" y="9111322"/>
            <a:ext cx="462862" cy="462862"/>
          </a:xfrm>
          <a:custGeom>
            <a:rect b="b" l="l" r="r" t="t"/>
            <a:pathLst>
              <a:path extrusionOk="0" h="462862" w="462862">
                <a:moveTo>
                  <a:pt x="0" y="0"/>
                </a:moveTo>
                <a:lnTo>
                  <a:pt x="462862" y="0"/>
                </a:lnTo>
                <a:lnTo>
                  <a:pt x="462862" y="462862"/>
                </a:lnTo>
                <a:lnTo>
                  <a:pt x="0" y="462862"/>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15"/>
          <p:cNvSpPr/>
          <p:nvPr/>
        </p:nvSpPr>
        <p:spPr>
          <a:xfrm flipH="1">
            <a:off x="1028700" y="9111322"/>
            <a:ext cx="462862" cy="462862"/>
          </a:xfrm>
          <a:custGeom>
            <a:rect b="b" l="l" r="r" t="t"/>
            <a:pathLst>
              <a:path extrusionOk="0" h="462862" w="462862">
                <a:moveTo>
                  <a:pt x="462862" y="0"/>
                </a:moveTo>
                <a:lnTo>
                  <a:pt x="0" y="0"/>
                </a:lnTo>
                <a:lnTo>
                  <a:pt x="0" y="462862"/>
                </a:lnTo>
                <a:lnTo>
                  <a:pt x="462862" y="462862"/>
                </a:lnTo>
                <a:lnTo>
                  <a:pt x="462862"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15"/>
          <p:cNvSpPr/>
          <p:nvPr/>
        </p:nvSpPr>
        <p:spPr>
          <a:xfrm>
            <a:off x="1260131" y="5313689"/>
            <a:ext cx="3572575" cy="2501243"/>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15"/>
          <p:cNvSpPr/>
          <p:nvPr/>
        </p:nvSpPr>
        <p:spPr>
          <a:xfrm>
            <a:off x="8356339" y="6572769"/>
            <a:ext cx="13168057" cy="3714231"/>
          </a:xfrm>
          <a:prstGeom prst="rect">
            <a:avLst/>
          </a:prstGeom>
          <a:solidFill>
            <a:srgbClr val="BE2025">
              <a:alpha val="80784"/>
            </a:srgbClr>
          </a:solid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15"/>
          <p:cNvSpPr/>
          <p:nvPr/>
        </p:nvSpPr>
        <p:spPr>
          <a:xfrm>
            <a:off x="5571425" y="5313689"/>
            <a:ext cx="3572575" cy="2501243"/>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484" name="Google Shape;484;p15"/>
          <p:cNvCxnSpPr/>
          <p:nvPr/>
        </p:nvCxnSpPr>
        <p:spPr>
          <a:xfrm>
            <a:off x="3564673" y="7430438"/>
            <a:ext cx="933778" cy="0"/>
          </a:xfrm>
          <a:prstGeom prst="straightConnector1">
            <a:avLst/>
          </a:prstGeom>
          <a:noFill/>
          <a:ln cap="rnd" cmpd="sng" w="247650">
            <a:solidFill>
              <a:srgbClr val="8C52FF"/>
            </a:solidFill>
            <a:prstDash val="solid"/>
            <a:round/>
            <a:headEnd len="sm" w="sm" type="none"/>
            <a:tailEnd len="sm" w="sm" type="none"/>
          </a:ln>
        </p:spPr>
      </p:cxnSp>
      <p:cxnSp>
        <p:nvCxnSpPr>
          <p:cNvPr id="485" name="Google Shape;485;p15"/>
          <p:cNvCxnSpPr/>
          <p:nvPr/>
        </p:nvCxnSpPr>
        <p:spPr>
          <a:xfrm>
            <a:off x="7679721" y="7430438"/>
            <a:ext cx="1167167" cy="0"/>
          </a:xfrm>
          <a:prstGeom prst="straightConnector1">
            <a:avLst/>
          </a:prstGeom>
          <a:noFill/>
          <a:ln cap="rnd" cmpd="sng" w="304800">
            <a:solidFill>
              <a:srgbClr val="8C52FF"/>
            </a:solidFill>
            <a:prstDash val="solid"/>
            <a:round/>
            <a:headEnd len="sm" w="sm" type="none"/>
            <a:tailEnd len="sm" w="sm" type="none"/>
          </a:ln>
        </p:spPr>
      </p:cxnSp>
      <p:grpSp>
        <p:nvGrpSpPr>
          <p:cNvPr id="486" name="Google Shape;486;p15"/>
          <p:cNvGrpSpPr/>
          <p:nvPr/>
        </p:nvGrpSpPr>
        <p:grpSpPr>
          <a:xfrm>
            <a:off x="1260131" y="2875733"/>
            <a:ext cx="3572575" cy="3689755"/>
            <a:chOff x="0" y="0"/>
            <a:chExt cx="6350000" cy="6558280"/>
          </a:xfrm>
        </p:grpSpPr>
        <p:sp>
          <p:nvSpPr>
            <p:cNvPr id="487" name="Google Shape;487;p15"/>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4">
                <a:alphaModFix/>
              </a:blip>
              <a:stretch>
                <a:fillRect b="-28955" l="0" r="0" t="-1617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15"/>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9" name="Google Shape;489;p15"/>
          <p:cNvGrpSpPr/>
          <p:nvPr/>
        </p:nvGrpSpPr>
        <p:grpSpPr>
          <a:xfrm>
            <a:off x="5571425" y="2875733"/>
            <a:ext cx="3572575" cy="3689755"/>
            <a:chOff x="0" y="0"/>
            <a:chExt cx="6350000" cy="6558280"/>
          </a:xfrm>
        </p:grpSpPr>
        <p:sp>
          <p:nvSpPr>
            <p:cNvPr id="490" name="Google Shape;490;p15"/>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5">
                <a:alphaModFix/>
              </a:blip>
              <a:stretch>
                <a:fillRect b="0" l="-1679" r="-16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15"/>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2" name="Google Shape;492;p15"/>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3" name="Google Shape;493;p15"/>
          <p:cNvSpPr txBox="1"/>
          <p:nvPr/>
        </p:nvSpPr>
        <p:spPr>
          <a:xfrm>
            <a:off x="15824371" y="790974"/>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494" name="Google Shape;494;p15"/>
          <p:cNvSpPr txBox="1"/>
          <p:nvPr/>
        </p:nvSpPr>
        <p:spPr>
          <a:xfrm>
            <a:off x="13988254" y="767446"/>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COMMUNITY</a:t>
            </a:r>
            <a:endParaRPr/>
          </a:p>
        </p:txBody>
      </p:sp>
      <p:sp>
        <p:nvSpPr>
          <p:cNvPr id="495" name="Google Shape;495;p15"/>
          <p:cNvSpPr txBox="1"/>
          <p:nvPr/>
        </p:nvSpPr>
        <p:spPr>
          <a:xfrm>
            <a:off x="12121315" y="761183"/>
            <a:ext cx="1170000" cy="2154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400">
                <a:solidFill>
                  <a:srgbClr val="FFFFFF"/>
                </a:solidFill>
                <a:latin typeface="Montserrat Medium"/>
                <a:ea typeface="Montserrat Medium"/>
                <a:cs typeface="Montserrat Medium"/>
                <a:sym typeface="Montserrat Medium"/>
              </a:rPr>
              <a:t>YOUTH</a:t>
            </a:r>
            <a:endParaRPr/>
          </a:p>
        </p:txBody>
      </p:sp>
      <p:sp>
        <p:nvSpPr>
          <p:cNvPr id="496" name="Google Shape;496;p15"/>
          <p:cNvSpPr txBox="1"/>
          <p:nvPr/>
        </p:nvSpPr>
        <p:spPr>
          <a:xfrm>
            <a:off x="1502509" y="6836808"/>
            <a:ext cx="3129137" cy="306470"/>
          </a:xfrm>
          <a:prstGeom prst="rect">
            <a:avLst/>
          </a:prstGeom>
          <a:noFill/>
          <a:ln>
            <a:noFill/>
          </a:ln>
        </p:spPr>
        <p:txBody>
          <a:bodyPr anchorCtr="0" anchor="t" bIns="0" lIns="0" spcFirstLastPara="1" rIns="0" wrap="square" tIns="0">
            <a:spAutoFit/>
          </a:bodyPr>
          <a:lstStyle/>
          <a:p>
            <a:pPr indent="0" lvl="0" marL="0" marR="0" rtl="0" algn="ctr">
              <a:lnSpc>
                <a:spcPct val="110004"/>
              </a:lnSpc>
              <a:spcBef>
                <a:spcPts val="0"/>
              </a:spcBef>
              <a:spcAft>
                <a:spcPts val="0"/>
              </a:spcAft>
              <a:buNone/>
            </a:pPr>
            <a:r>
              <a:rPr b="1" lang="en-US" sz="2079">
                <a:solidFill>
                  <a:srgbClr val="FFFFFF"/>
                </a:solidFill>
                <a:latin typeface="Montserrat"/>
                <a:ea typeface="Montserrat"/>
                <a:cs typeface="Montserrat"/>
                <a:sym typeface="Montserrat"/>
              </a:rPr>
              <a:t>VALUING ALL VOICES</a:t>
            </a:r>
            <a:endParaRPr/>
          </a:p>
        </p:txBody>
      </p:sp>
      <p:sp>
        <p:nvSpPr>
          <p:cNvPr id="497" name="Google Shape;497;p15"/>
          <p:cNvSpPr txBox="1"/>
          <p:nvPr/>
        </p:nvSpPr>
        <p:spPr>
          <a:xfrm>
            <a:off x="5793144" y="6836808"/>
            <a:ext cx="3129137" cy="306470"/>
          </a:xfrm>
          <a:prstGeom prst="rect">
            <a:avLst/>
          </a:prstGeom>
          <a:noFill/>
          <a:ln>
            <a:noFill/>
          </a:ln>
        </p:spPr>
        <p:txBody>
          <a:bodyPr anchorCtr="0" anchor="t" bIns="0" lIns="0" spcFirstLastPara="1" rIns="0" wrap="square" tIns="0">
            <a:spAutoFit/>
          </a:bodyPr>
          <a:lstStyle/>
          <a:p>
            <a:pPr indent="0" lvl="0" marL="0" marR="0" rtl="0" algn="ctr">
              <a:lnSpc>
                <a:spcPct val="110004"/>
              </a:lnSpc>
              <a:spcBef>
                <a:spcPts val="0"/>
              </a:spcBef>
              <a:spcAft>
                <a:spcPts val="0"/>
              </a:spcAft>
              <a:buNone/>
            </a:pPr>
            <a:r>
              <a:rPr b="1" lang="en-US" sz="2079">
                <a:solidFill>
                  <a:srgbClr val="FFFFFF"/>
                </a:solidFill>
                <a:latin typeface="Montserrat"/>
                <a:ea typeface="Montserrat"/>
                <a:cs typeface="Montserrat"/>
                <a:sym typeface="Montserrat"/>
              </a:rPr>
              <a:t>HONORING WISDOM</a:t>
            </a:r>
            <a:endParaRPr/>
          </a:p>
        </p:txBody>
      </p:sp>
      <p:sp>
        <p:nvSpPr>
          <p:cNvPr id="498" name="Google Shape;498;p15"/>
          <p:cNvSpPr txBox="1"/>
          <p:nvPr/>
        </p:nvSpPr>
        <p:spPr>
          <a:xfrm>
            <a:off x="10034323" y="2532858"/>
            <a:ext cx="6343175" cy="6857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4500">
                <a:solidFill>
                  <a:srgbClr val="232323"/>
                </a:solidFill>
                <a:latin typeface="Poppins"/>
                <a:ea typeface="Poppins"/>
                <a:cs typeface="Poppins"/>
                <a:sym typeface="Poppins"/>
              </a:rPr>
              <a:t>SHIFTING PRACTICES</a:t>
            </a:r>
            <a:endParaRPr/>
          </a:p>
        </p:txBody>
      </p:sp>
      <p:sp>
        <p:nvSpPr>
          <p:cNvPr id="499" name="Google Shape;499;p15"/>
          <p:cNvSpPr txBox="1"/>
          <p:nvPr/>
        </p:nvSpPr>
        <p:spPr>
          <a:xfrm>
            <a:off x="10034323" y="3564059"/>
            <a:ext cx="6788100" cy="2667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400">
                <a:solidFill>
                  <a:srgbClr val="232323"/>
                </a:solidFill>
                <a:latin typeface="DM Sans"/>
                <a:ea typeface="DM Sans"/>
                <a:cs typeface="DM Sans"/>
                <a:sym typeface="DM Sans"/>
              </a:rPr>
              <a:t>It’s time to deconstruct centralized power and build structures and norms that empower local collaboratives. </a:t>
            </a:r>
            <a:endParaRPr>
              <a:latin typeface="DM Sans"/>
              <a:ea typeface="DM Sans"/>
              <a:cs typeface="DM Sans"/>
              <a:sym typeface="DM Sans"/>
            </a:endParaRPr>
          </a:p>
          <a:p>
            <a:pPr indent="0" lvl="0" marL="0" marR="0" rtl="0" algn="l">
              <a:lnSpc>
                <a:spcPct val="99166"/>
              </a:lnSpc>
              <a:spcBef>
                <a:spcPts val="0"/>
              </a:spcBef>
              <a:spcAft>
                <a:spcPts val="0"/>
              </a:spcAft>
              <a:buNone/>
            </a:pPr>
            <a:r>
              <a:t/>
            </a:r>
            <a:endParaRPr sz="1500">
              <a:solidFill>
                <a:srgbClr val="232323"/>
              </a:solidFill>
              <a:latin typeface="DM Sans"/>
              <a:ea typeface="DM Sans"/>
              <a:cs typeface="DM Sans"/>
              <a:sym typeface="DM Sans"/>
            </a:endParaRPr>
          </a:p>
          <a:p>
            <a:pPr indent="0" lvl="0" marL="0" marR="0" rtl="0" algn="l">
              <a:lnSpc>
                <a:spcPct val="140000"/>
              </a:lnSpc>
              <a:spcBef>
                <a:spcPts val="0"/>
              </a:spcBef>
              <a:spcAft>
                <a:spcPts val="0"/>
              </a:spcAft>
              <a:buNone/>
            </a:pPr>
            <a:r>
              <a:rPr lang="en-US" sz="2400">
                <a:solidFill>
                  <a:srgbClr val="232323"/>
                </a:solidFill>
                <a:latin typeface="DM Sans"/>
                <a:ea typeface="DM Sans"/>
                <a:cs typeface="DM Sans"/>
                <a:sym typeface="DM Sans"/>
              </a:rPr>
              <a:t>To do this, we must get honest about what’s keeping us in a hierarchy of dominance. </a:t>
            </a:r>
            <a:endParaRPr>
              <a:latin typeface="DM Sans"/>
              <a:ea typeface="DM Sans"/>
              <a:cs typeface="DM Sans"/>
              <a:sym typeface="DM Sans"/>
            </a:endParaRPr>
          </a:p>
        </p:txBody>
      </p:sp>
      <p:sp>
        <p:nvSpPr>
          <p:cNvPr id="500" name="Google Shape;500;p15"/>
          <p:cNvSpPr txBox="1"/>
          <p:nvPr/>
        </p:nvSpPr>
        <p:spPr>
          <a:xfrm>
            <a:off x="10581472" y="7297100"/>
            <a:ext cx="6129900" cy="19206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lang="en-US" sz="5199">
                <a:solidFill>
                  <a:srgbClr val="FFFFFF"/>
                </a:solidFill>
                <a:latin typeface="Poppins"/>
                <a:ea typeface="Poppins"/>
                <a:cs typeface="Poppins"/>
                <a:sym typeface="Poppins"/>
              </a:rPr>
              <a:t>WHO DECIDES </a:t>
            </a:r>
            <a:endParaRPr sz="1600"/>
          </a:p>
          <a:p>
            <a:pPr indent="0" lvl="0" marL="0" marR="0" rtl="0" algn="ctr">
              <a:lnSpc>
                <a:spcPct val="140008"/>
              </a:lnSpc>
              <a:spcBef>
                <a:spcPts val="0"/>
              </a:spcBef>
              <a:spcAft>
                <a:spcPts val="0"/>
              </a:spcAft>
              <a:buNone/>
            </a:pPr>
            <a:r>
              <a:rPr b="1" lang="en-US" sz="5199">
                <a:solidFill>
                  <a:srgbClr val="FFFFFF"/>
                </a:solidFill>
                <a:latin typeface="Poppins"/>
                <a:ea typeface="Poppins"/>
                <a:cs typeface="Poppins"/>
                <a:sym typeface="Poppins"/>
              </a:rPr>
              <a:t>WHO DECIDES?</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cxnSp>
        <p:nvCxnSpPr>
          <p:cNvPr id="505" name="Google Shape;505;p16"/>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506" name="Google Shape;506;p16"/>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507" name="Google Shape;507;p16"/>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sp>
        <p:nvSpPr>
          <p:cNvPr id="508" name="Google Shape;508;p16"/>
          <p:cNvSpPr/>
          <p:nvPr/>
        </p:nvSpPr>
        <p:spPr>
          <a:xfrm>
            <a:off x="1760931" y="9111322"/>
            <a:ext cx="462862" cy="462862"/>
          </a:xfrm>
          <a:custGeom>
            <a:rect b="b" l="l" r="r" t="t"/>
            <a:pathLst>
              <a:path extrusionOk="0" h="462862" w="462862">
                <a:moveTo>
                  <a:pt x="0" y="0"/>
                </a:moveTo>
                <a:lnTo>
                  <a:pt x="462862" y="0"/>
                </a:lnTo>
                <a:lnTo>
                  <a:pt x="462862" y="462862"/>
                </a:lnTo>
                <a:lnTo>
                  <a:pt x="0" y="462862"/>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16"/>
          <p:cNvSpPr/>
          <p:nvPr/>
        </p:nvSpPr>
        <p:spPr>
          <a:xfrm flipH="1">
            <a:off x="1028700" y="9111322"/>
            <a:ext cx="462862" cy="462862"/>
          </a:xfrm>
          <a:custGeom>
            <a:rect b="b" l="l" r="r" t="t"/>
            <a:pathLst>
              <a:path extrusionOk="0" h="462862" w="462862">
                <a:moveTo>
                  <a:pt x="462862" y="0"/>
                </a:moveTo>
                <a:lnTo>
                  <a:pt x="0" y="0"/>
                </a:lnTo>
                <a:lnTo>
                  <a:pt x="0" y="462862"/>
                </a:lnTo>
                <a:lnTo>
                  <a:pt x="462862" y="462862"/>
                </a:lnTo>
                <a:lnTo>
                  <a:pt x="462862"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16"/>
          <p:cNvSpPr/>
          <p:nvPr/>
        </p:nvSpPr>
        <p:spPr>
          <a:xfrm>
            <a:off x="8356339" y="6572769"/>
            <a:ext cx="13168057" cy="3714231"/>
          </a:xfrm>
          <a:prstGeom prst="rect">
            <a:avLst/>
          </a:prstGeom>
          <a:solidFill>
            <a:srgbClr val="D0911E">
              <a:alpha val="8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16"/>
          <p:cNvSpPr/>
          <p:nvPr/>
        </p:nvSpPr>
        <p:spPr>
          <a:xfrm>
            <a:off x="9809238" y="4606583"/>
            <a:ext cx="3442300" cy="1590329"/>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16"/>
          <p:cNvSpPr/>
          <p:nvPr/>
        </p:nvSpPr>
        <p:spPr>
          <a:xfrm>
            <a:off x="13552580" y="4606583"/>
            <a:ext cx="3442300" cy="1590329"/>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13" name="Google Shape;513;p16"/>
          <p:cNvGrpSpPr/>
          <p:nvPr/>
        </p:nvGrpSpPr>
        <p:grpSpPr>
          <a:xfrm>
            <a:off x="9809238" y="2303362"/>
            <a:ext cx="3442300" cy="3555207"/>
            <a:chOff x="0" y="0"/>
            <a:chExt cx="6350000" cy="6558280"/>
          </a:xfrm>
        </p:grpSpPr>
        <p:sp>
          <p:nvSpPr>
            <p:cNvPr id="514" name="Google Shape;514;p16"/>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3">
                <a:alphaModFix/>
              </a:blip>
              <a:stretch>
                <a:fillRect b="-22563" l="0" r="0" t="-225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16"/>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16" name="Google Shape;516;p16"/>
          <p:cNvGrpSpPr/>
          <p:nvPr/>
        </p:nvGrpSpPr>
        <p:grpSpPr>
          <a:xfrm>
            <a:off x="13552580" y="2303362"/>
            <a:ext cx="3442300" cy="3555207"/>
            <a:chOff x="0" y="0"/>
            <a:chExt cx="6350000" cy="6558280"/>
          </a:xfrm>
        </p:grpSpPr>
        <p:sp>
          <p:nvSpPr>
            <p:cNvPr id="517" name="Google Shape;517;p16"/>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4">
                <a:alphaModFix/>
              </a:blip>
              <a:stretch>
                <a:fillRect b="-22563" l="0" r="0" t="-225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16"/>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19" name="Google Shape;519;p16"/>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16"/>
          <p:cNvSpPr txBox="1"/>
          <p:nvPr/>
        </p:nvSpPr>
        <p:spPr>
          <a:xfrm>
            <a:off x="11856380" y="9209549"/>
            <a:ext cx="54030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100">
                <a:solidFill>
                  <a:srgbClr val="232323"/>
                </a:solidFill>
                <a:latin typeface="Poppins"/>
                <a:ea typeface="Poppins"/>
                <a:cs typeface="Poppins"/>
                <a:sym typeface="Poppins"/>
              </a:rPr>
              <a:t>snowredfern.org</a:t>
            </a:r>
            <a:endParaRPr>
              <a:latin typeface="Poppins"/>
              <a:ea typeface="Poppins"/>
              <a:cs typeface="Poppins"/>
              <a:sym typeface="Poppins"/>
            </a:endParaRPr>
          </a:p>
        </p:txBody>
      </p:sp>
      <p:sp>
        <p:nvSpPr>
          <p:cNvPr id="521" name="Google Shape;521;p16"/>
          <p:cNvSpPr txBox="1"/>
          <p:nvPr/>
        </p:nvSpPr>
        <p:spPr>
          <a:xfrm>
            <a:off x="15856232" y="770463"/>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522" name="Google Shape;522;p16"/>
          <p:cNvSpPr txBox="1"/>
          <p:nvPr/>
        </p:nvSpPr>
        <p:spPr>
          <a:xfrm>
            <a:off x="13940980" y="820901"/>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COMMUNITY</a:t>
            </a:r>
            <a:endParaRPr/>
          </a:p>
        </p:txBody>
      </p:sp>
      <p:sp>
        <p:nvSpPr>
          <p:cNvPr id="523" name="Google Shape;523;p16"/>
          <p:cNvSpPr txBox="1"/>
          <p:nvPr/>
        </p:nvSpPr>
        <p:spPr>
          <a:xfrm>
            <a:off x="12089455" y="804139"/>
            <a:ext cx="1169987" cy="221452"/>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400">
                <a:solidFill>
                  <a:srgbClr val="FFFFFF"/>
                </a:solidFill>
                <a:latin typeface="Montserrat Medium"/>
                <a:ea typeface="Montserrat Medium"/>
                <a:cs typeface="Montserrat Medium"/>
                <a:sym typeface="Montserrat Medium"/>
              </a:rPr>
              <a:t>YOUTH</a:t>
            </a:r>
            <a:endParaRPr/>
          </a:p>
        </p:txBody>
      </p:sp>
      <p:sp>
        <p:nvSpPr>
          <p:cNvPr id="524" name="Google Shape;524;p16"/>
          <p:cNvSpPr txBox="1"/>
          <p:nvPr/>
        </p:nvSpPr>
        <p:spPr>
          <a:xfrm>
            <a:off x="1163475" y="2798811"/>
            <a:ext cx="9690000" cy="769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5000">
                <a:solidFill>
                  <a:srgbClr val="232323"/>
                </a:solidFill>
                <a:latin typeface="Poppins"/>
                <a:ea typeface="Poppins"/>
                <a:cs typeface="Poppins"/>
                <a:sym typeface="Poppins"/>
              </a:rPr>
              <a:t>ADDRESSING POWER</a:t>
            </a:r>
            <a:endParaRPr/>
          </a:p>
        </p:txBody>
      </p:sp>
      <p:sp>
        <p:nvSpPr>
          <p:cNvPr id="525" name="Google Shape;525;p16"/>
          <p:cNvSpPr txBox="1"/>
          <p:nvPr/>
        </p:nvSpPr>
        <p:spPr>
          <a:xfrm>
            <a:off x="1163474" y="4101775"/>
            <a:ext cx="7983900" cy="4617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1" lang="en-US" sz="2999">
                <a:solidFill>
                  <a:srgbClr val="BE2025"/>
                </a:solidFill>
                <a:latin typeface="Poppins"/>
                <a:ea typeface="Poppins"/>
                <a:cs typeface="Poppins"/>
                <a:sym typeface="Poppins"/>
              </a:rPr>
              <a:t>In pursuit of organizational justice:</a:t>
            </a:r>
            <a:endParaRPr>
              <a:latin typeface="Poppins"/>
              <a:ea typeface="Poppins"/>
              <a:cs typeface="Poppins"/>
              <a:sym typeface="Poppins"/>
            </a:endParaRPr>
          </a:p>
        </p:txBody>
      </p:sp>
      <p:sp>
        <p:nvSpPr>
          <p:cNvPr id="526" name="Google Shape;526;p16"/>
          <p:cNvSpPr txBox="1"/>
          <p:nvPr/>
        </p:nvSpPr>
        <p:spPr>
          <a:xfrm>
            <a:off x="1163481" y="4804640"/>
            <a:ext cx="6998400" cy="3989700"/>
          </a:xfrm>
          <a:prstGeom prst="rect">
            <a:avLst/>
          </a:prstGeom>
          <a:noFill/>
          <a:ln>
            <a:noFill/>
          </a:ln>
        </p:spPr>
        <p:txBody>
          <a:bodyPr anchorCtr="0" anchor="t" bIns="0" lIns="0" spcFirstLastPara="1" rIns="0" wrap="square" tIns="0">
            <a:spAutoFit/>
          </a:bodyPr>
          <a:lstStyle/>
          <a:p>
            <a:pPr indent="-259082" lvl="1" marL="518163" marR="0" rtl="0" algn="l">
              <a:lnSpc>
                <a:spcPct val="140000"/>
              </a:lnSpc>
              <a:spcBef>
                <a:spcPts val="0"/>
              </a:spcBef>
              <a:spcAft>
                <a:spcPts val="0"/>
              </a:spcAft>
              <a:buClr>
                <a:srgbClr val="000000"/>
              </a:buClr>
              <a:buSzPts val="2400"/>
              <a:buFont typeface="DM Sans"/>
              <a:buChar char="•"/>
            </a:pPr>
            <a:r>
              <a:rPr i="0" lang="en-US" sz="2400" u="none" cap="none" strike="noStrike">
                <a:solidFill>
                  <a:srgbClr val="000000"/>
                </a:solidFill>
                <a:latin typeface="DM Sans"/>
                <a:ea typeface="DM Sans"/>
                <a:cs typeface="DM Sans"/>
                <a:sym typeface="DM Sans"/>
              </a:rPr>
              <a:t>Distributive justice </a:t>
            </a:r>
            <a:endParaRPr>
              <a:latin typeface="DM Sans"/>
              <a:ea typeface="DM Sans"/>
              <a:cs typeface="DM Sans"/>
              <a:sym typeface="DM Sans"/>
            </a:endParaRPr>
          </a:p>
          <a:p>
            <a:pPr indent="-345442" lvl="2" marL="1036326" marR="0" rtl="0" algn="l">
              <a:lnSpc>
                <a:spcPct val="140000"/>
              </a:lnSpc>
              <a:spcBef>
                <a:spcPts val="0"/>
              </a:spcBef>
              <a:spcAft>
                <a:spcPts val="0"/>
              </a:spcAft>
              <a:buClr>
                <a:srgbClr val="000000"/>
              </a:buClr>
              <a:buSzPts val="2400"/>
              <a:buFont typeface="DM Sans"/>
              <a:buChar char="⚬"/>
            </a:pPr>
            <a:r>
              <a:rPr i="0" lang="en-US" sz="2400" u="none" cap="none" strike="noStrike">
                <a:solidFill>
                  <a:srgbClr val="000000"/>
                </a:solidFill>
                <a:latin typeface="DM Sans"/>
                <a:ea typeface="DM Sans"/>
                <a:cs typeface="DM Sans"/>
                <a:sym typeface="DM Sans"/>
              </a:rPr>
              <a:t>decision satisfaction</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000000"/>
              </a:buClr>
              <a:buSzPts val="2400"/>
              <a:buFont typeface="DM Sans"/>
              <a:buChar char="•"/>
            </a:pPr>
            <a:r>
              <a:rPr i="0" lang="en-US" sz="2400" u="none" cap="none" strike="noStrike">
                <a:solidFill>
                  <a:srgbClr val="000000"/>
                </a:solidFill>
                <a:latin typeface="DM Sans"/>
                <a:ea typeface="DM Sans"/>
                <a:cs typeface="DM Sans"/>
                <a:sym typeface="DM Sans"/>
              </a:rPr>
              <a:t>Procedural justice</a:t>
            </a:r>
            <a:endParaRPr>
              <a:latin typeface="DM Sans"/>
              <a:ea typeface="DM Sans"/>
              <a:cs typeface="DM Sans"/>
              <a:sym typeface="DM Sans"/>
            </a:endParaRPr>
          </a:p>
          <a:p>
            <a:pPr indent="-345442" lvl="2" marL="1036326" marR="0" rtl="0" algn="l">
              <a:lnSpc>
                <a:spcPct val="140000"/>
              </a:lnSpc>
              <a:spcBef>
                <a:spcPts val="0"/>
              </a:spcBef>
              <a:spcAft>
                <a:spcPts val="0"/>
              </a:spcAft>
              <a:buClr>
                <a:srgbClr val="000000"/>
              </a:buClr>
              <a:buSzPts val="2400"/>
              <a:buFont typeface="DM Sans"/>
              <a:buChar char="⚬"/>
            </a:pPr>
            <a:r>
              <a:rPr i="0" lang="en-US" sz="2400" u="none" cap="none" strike="noStrike">
                <a:solidFill>
                  <a:srgbClr val="000000"/>
                </a:solidFill>
                <a:latin typeface="DM Sans"/>
                <a:ea typeface="DM Sans"/>
                <a:cs typeface="DM Sans"/>
                <a:sym typeface="DM Sans"/>
              </a:rPr>
              <a:t>system satisfaction</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000000"/>
              </a:buClr>
              <a:buSzPts val="2400"/>
              <a:buFont typeface="DM Sans"/>
              <a:buChar char="•"/>
            </a:pPr>
            <a:r>
              <a:rPr i="0" lang="en-US" sz="2400" u="none" cap="none" strike="noStrike">
                <a:solidFill>
                  <a:srgbClr val="000000"/>
                </a:solidFill>
                <a:latin typeface="DM Sans"/>
                <a:ea typeface="DM Sans"/>
                <a:cs typeface="DM Sans"/>
                <a:sym typeface="DM Sans"/>
              </a:rPr>
              <a:t>Interpersonal justice </a:t>
            </a:r>
            <a:endParaRPr>
              <a:latin typeface="DM Sans"/>
              <a:ea typeface="DM Sans"/>
              <a:cs typeface="DM Sans"/>
              <a:sym typeface="DM Sans"/>
            </a:endParaRPr>
          </a:p>
          <a:p>
            <a:pPr indent="-345442" lvl="2" marL="1036326" marR="0" rtl="0" algn="l">
              <a:lnSpc>
                <a:spcPct val="140000"/>
              </a:lnSpc>
              <a:spcBef>
                <a:spcPts val="0"/>
              </a:spcBef>
              <a:spcAft>
                <a:spcPts val="0"/>
              </a:spcAft>
              <a:buClr>
                <a:srgbClr val="000000"/>
              </a:buClr>
              <a:buSzPts val="2400"/>
              <a:buFont typeface="DM Sans"/>
              <a:buChar char="⚬"/>
            </a:pPr>
            <a:r>
              <a:rPr i="0" lang="en-US" sz="2400" u="none" cap="none" strike="noStrike">
                <a:solidFill>
                  <a:srgbClr val="000000"/>
                </a:solidFill>
                <a:latin typeface="DM Sans"/>
                <a:ea typeface="DM Sans"/>
                <a:cs typeface="DM Sans"/>
                <a:sym typeface="DM Sans"/>
              </a:rPr>
              <a:t>relationship satisfaction</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000000"/>
              </a:buClr>
              <a:buSzPts val="2400"/>
              <a:buFont typeface="DM Sans"/>
              <a:buChar char="•"/>
            </a:pPr>
            <a:r>
              <a:rPr i="0" lang="en-US" sz="2400" u="none" cap="none" strike="noStrike">
                <a:solidFill>
                  <a:srgbClr val="000000"/>
                </a:solidFill>
                <a:latin typeface="DM Sans"/>
                <a:ea typeface="DM Sans"/>
                <a:cs typeface="DM Sans"/>
                <a:sym typeface="DM Sans"/>
              </a:rPr>
              <a:t>Informational justice</a:t>
            </a:r>
            <a:endParaRPr>
              <a:latin typeface="DM Sans"/>
              <a:ea typeface="DM Sans"/>
              <a:cs typeface="DM Sans"/>
              <a:sym typeface="DM Sans"/>
            </a:endParaRPr>
          </a:p>
          <a:p>
            <a:pPr indent="-345442" lvl="2" marL="1036326" marR="0" rtl="0" algn="l">
              <a:lnSpc>
                <a:spcPct val="140000"/>
              </a:lnSpc>
              <a:spcBef>
                <a:spcPts val="0"/>
              </a:spcBef>
              <a:spcAft>
                <a:spcPts val="0"/>
              </a:spcAft>
              <a:buClr>
                <a:srgbClr val="000000"/>
              </a:buClr>
              <a:buSzPts val="2400"/>
              <a:buFont typeface="DM Sans"/>
              <a:buChar char="⚬"/>
            </a:pPr>
            <a:r>
              <a:rPr i="0" lang="en-US" sz="2400" u="none" cap="none" strike="noStrike">
                <a:solidFill>
                  <a:srgbClr val="000000"/>
                </a:solidFill>
                <a:latin typeface="DM Sans"/>
                <a:ea typeface="DM Sans"/>
                <a:cs typeface="DM Sans"/>
                <a:sym typeface="DM Sans"/>
              </a:rPr>
              <a:t>inclusion satisfaction</a:t>
            </a:r>
            <a:endParaRPr>
              <a:latin typeface="DM Sans"/>
              <a:ea typeface="DM Sans"/>
              <a:cs typeface="DM Sans"/>
              <a:sym typeface="DM Sans"/>
            </a:endParaRPr>
          </a:p>
        </p:txBody>
      </p:sp>
      <p:sp>
        <p:nvSpPr>
          <p:cNvPr id="527" name="Google Shape;527;p16"/>
          <p:cNvSpPr txBox="1"/>
          <p:nvPr/>
        </p:nvSpPr>
        <p:spPr>
          <a:xfrm>
            <a:off x="8989650" y="6898700"/>
            <a:ext cx="5776500" cy="27609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1" lang="en-US" sz="2400">
                <a:solidFill>
                  <a:schemeClr val="lt1"/>
                </a:solidFill>
                <a:latin typeface="DM Sans"/>
                <a:ea typeface="DM Sans"/>
                <a:cs typeface="DM Sans"/>
                <a:sym typeface="DM Sans"/>
              </a:rPr>
              <a:t>Beyond values... </a:t>
            </a:r>
            <a:endParaRPr>
              <a:solidFill>
                <a:schemeClr val="lt1"/>
              </a:solidFill>
              <a:latin typeface="DM Sans"/>
              <a:ea typeface="DM Sans"/>
              <a:cs typeface="DM Sans"/>
              <a:sym typeface="DM Sans"/>
            </a:endParaRPr>
          </a:p>
          <a:p>
            <a:pPr indent="0" lvl="0" marL="0" marR="0" rtl="0" algn="l">
              <a:lnSpc>
                <a:spcPct val="139958"/>
              </a:lnSpc>
              <a:spcBef>
                <a:spcPts val="0"/>
              </a:spcBef>
              <a:spcAft>
                <a:spcPts val="0"/>
              </a:spcAft>
              <a:buNone/>
            </a:pPr>
            <a:r>
              <a:rPr i="1" lang="en-US" sz="2400">
                <a:solidFill>
                  <a:schemeClr val="lt1"/>
                </a:solidFill>
                <a:latin typeface="DM Sans"/>
                <a:ea typeface="DM Sans"/>
                <a:cs typeface="DM Sans"/>
                <a:sym typeface="DM Sans"/>
              </a:rPr>
              <a:t>What would a system that pursues community participation look like? </a:t>
            </a:r>
            <a:endParaRPr>
              <a:solidFill>
                <a:schemeClr val="lt1"/>
              </a:solidFill>
              <a:latin typeface="DM Sans"/>
              <a:ea typeface="DM Sans"/>
              <a:cs typeface="DM Sans"/>
              <a:sym typeface="DM Sans"/>
            </a:endParaRPr>
          </a:p>
          <a:p>
            <a:pPr indent="0" lvl="0" marL="0" marR="0" rtl="0" algn="l">
              <a:lnSpc>
                <a:spcPct val="87500"/>
              </a:lnSpc>
              <a:spcBef>
                <a:spcPts val="0"/>
              </a:spcBef>
              <a:spcAft>
                <a:spcPts val="0"/>
              </a:spcAft>
              <a:buNone/>
            </a:pPr>
            <a:r>
              <a:t/>
            </a:r>
            <a:endParaRPr i="1" sz="2400">
              <a:solidFill>
                <a:schemeClr val="lt1"/>
              </a:solidFill>
              <a:latin typeface="DM Sans"/>
              <a:ea typeface="DM Sans"/>
              <a:cs typeface="DM Sans"/>
              <a:sym typeface="DM Sans"/>
            </a:endParaRPr>
          </a:p>
          <a:p>
            <a:pPr indent="0" lvl="0" marL="0" marR="0" rtl="0" algn="l">
              <a:lnSpc>
                <a:spcPct val="139958"/>
              </a:lnSpc>
              <a:spcBef>
                <a:spcPts val="0"/>
              </a:spcBef>
              <a:spcAft>
                <a:spcPts val="0"/>
              </a:spcAft>
              <a:buNone/>
            </a:pPr>
            <a:r>
              <a:rPr i="1" lang="en-US" sz="2400">
                <a:solidFill>
                  <a:schemeClr val="lt1"/>
                </a:solidFill>
                <a:latin typeface="DM Sans"/>
                <a:ea typeface="DM Sans"/>
                <a:cs typeface="DM Sans"/>
                <a:sym typeface="DM Sans"/>
              </a:rPr>
              <a:t>What does an organization committed to power sharing look like? </a:t>
            </a:r>
            <a:endParaRPr>
              <a:solidFill>
                <a:schemeClr val="lt1"/>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7"/>
          <p:cNvSpPr/>
          <p:nvPr/>
        </p:nvSpPr>
        <p:spPr>
          <a:xfrm>
            <a:off x="3896021" y="6497572"/>
            <a:ext cx="12828385" cy="2724981"/>
          </a:xfrm>
          <a:prstGeom prst="rect">
            <a:avLst/>
          </a:prstGeom>
          <a:solidFill>
            <a:srgbClr val="8C52FF">
              <a:alpha val="8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17"/>
          <p:cNvSpPr/>
          <p:nvPr/>
        </p:nvSpPr>
        <p:spPr>
          <a:xfrm>
            <a:off x="0" y="0"/>
            <a:ext cx="4613904"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34" name="Google Shape;534;p17"/>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535" name="Google Shape;535;p17"/>
          <p:cNvCxnSpPr/>
          <p:nvPr/>
        </p:nvCxnSpPr>
        <p:spPr>
          <a:xfrm>
            <a:off x="13676038"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536" name="Google Shape;536;p17"/>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537" name="Google Shape;537;p17"/>
          <p:cNvGrpSpPr/>
          <p:nvPr/>
        </p:nvGrpSpPr>
        <p:grpSpPr>
          <a:xfrm>
            <a:off x="1824029" y="2295485"/>
            <a:ext cx="4993287" cy="9877656"/>
            <a:chOff x="0" y="0"/>
            <a:chExt cx="2620010" cy="5182870"/>
          </a:xfrm>
        </p:grpSpPr>
        <p:sp>
          <p:nvSpPr>
            <p:cNvPr id="538" name="Google Shape;538;p17"/>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17"/>
            <p:cNvSpPr/>
            <p:nvPr/>
          </p:nvSpPr>
          <p:spPr>
            <a:xfrm>
              <a:off x="185420" y="156210"/>
              <a:ext cx="2250453" cy="4876800"/>
            </a:xfrm>
            <a:custGeom>
              <a:rect b="b" l="l" r="r" t="t"/>
              <a:pathLst>
                <a:path extrusionOk="0" h="4876800" w="2250453">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3">
                <a:alphaModFix/>
              </a:blip>
              <a:stretch>
                <a:fillRect b="-3098" l="-245587" r="-245534" t="-320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17"/>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17"/>
            <p:cNvSpPr/>
            <p:nvPr/>
          </p:nvSpPr>
          <p:spPr>
            <a:xfrm>
              <a:off x="1579738" y="187960"/>
              <a:ext cx="63785" cy="63501"/>
            </a:xfrm>
            <a:custGeom>
              <a:rect b="b" l="l" r="r" t="t"/>
              <a:pathLst>
                <a:path extrusionOk="0" h="63501" w="63785">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17"/>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17"/>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17"/>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17"/>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17"/>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47" name="Google Shape;547;p17"/>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48" name="Google Shape;548;p17"/>
          <p:cNvGrpSpPr/>
          <p:nvPr/>
        </p:nvGrpSpPr>
        <p:grpSpPr>
          <a:xfrm>
            <a:off x="1824029" y="2295485"/>
            <a:ext cx="4993287" cy="9877656"/>
            <a:chOff x="0" y="0"/>
            <a:chExt cx="2620010" cy="5182870"/>
          </a:xfrm>
        </p:grpSpPr>
        <p:sp>
          <p:nvSpPr>
            <p:cNvPr id="549" name="Google Shape;549;p17"/>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17"/>
            <p:cNvSpPr/>
            <p:nvPr/>
          </p:nvSpPr>
          <p:spPr>
            <a:xfrm>
              <a:off x="185420" y="156210"/>
              <a:ext cx="2250453" cy="4876800"/>
            </a:xfrm>
            <a:custGeom>
              <a:rect b="b" l="l" r="r" t="t"/>
              <a:pathLst>
                <a:path extrusionOk="0" h="4876800" w="2250453">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5">
                <a:alphaModFix/>
              </a:blip>
              <a:stretch>
                <a:fillRect b="0" l="-46298" r="-4629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17"/>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17"/>
            <p:cNvSpPr/>
            <p:nvPr/>
          </p:nvSpPr>
          <p:spPr>
            <a:xfrm>
              <a:off x="1579738" y="187960"/>
              <a:ext cx="63785" cy="63501"/>
            </a:xfrm>
            <a:custGeom>
              <a:rect b="b" l="l" r="r" t="t"/>
              <a:pathLst>
                <a:path extrusionOk="0" h="63501" w="63785">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17"/>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17"/>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5" name="Google Shape;555;p17"/>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17"/>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17"/>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58" name="Google Shape;558;p17"/>
          <p:cNvSpPr/>
          <p:nvPr/>
        </p:nvSpPr>
        <p:spPr>
          <a:xfrm>
            <a:off x="8119728" y="6995799"/>
            <a:ext cx="1620494" cy="1728527"/>
          </a:xfrm>
          <a:custGeom>
            <a:rect b="b" l="l" r="r" t="t"/>
            <a:pathLst>
              <a:path extrusionOk="0" h="1728527" w="1620494">
                <a:moveTo>
                  <a:pt x="0" y="0"/>
                </a:moveTo>
                <a:lnTo>
                  <a:pt x="1620494" y="0"/>
                </a:lnTo>
                <a:lnTo>
                  <a:pt x="1620494" y="1728527"/>
                </a:lnTo>
                <a:lnTo>
                  <a:pt x="0" y="1728527"/>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17"/>
          <p:cNvSpPr txBox="1"/>
          <p:nvPr/>
        </p:nvSpPr>
        <p:spPr>
          <a:xfrm>
            <a:off x="15824371" y="834172"/>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560" name="Google Shape;560;p17"/>
          <p:cNvSpPr txBox="1"/>
          <p:nvPr/>
        </p:nvSpPr>
        <p:spPr>
          <a:xfrm>
            <a:off x="13957022" y="796420"/>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COMMUNITY</a:t>
            </a:r>
            <a:endParaRPr/>
          </a:p>
        </p:txBody>
      </p:sp>
      <p:sp>
        <p:nvSpPr>
          <p:cNvPr id="561" name="Google Shape;561;p17"/>
          <p:cNvSpPr txBox="1"/>
          <p:nvPr/>
        </p:nvSpPr>
        <p:spPr>
          <a:xfrm>
            <a:off x="12065391" y="831589"/>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YOUTH</a:t>
            </a:r>
            <a:endParaRPr/>
          </a:p>
        </p:txBody>
      </p:sp>
      <p:sp>
        <p:nvSpPr>
          <p:cNvPr id="562" name="Google Shape;562;p17"/>
          <p:cNvSpPr txBox="1"/>
          <p:nvPr/>
        </p:nvSpPr>
        <p:spPr>
          <a:xfrm>
            <a:off x="7896411" y="2433474"/>
            <a:ext cx="8386200" cy="3633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3600">
                <a:solidFill>
                  <a:srgbClr val="232323"/>
                </a:solidFill>
                <a:latin typeface="Poppins"/>
                <a:ea typeface="Poppins"/>
                <a:cs typeface="Poppins"/>
                <a:sym typeface="Poppins"/>
              </a:rPr>
              <a:t>How does your current organizational structure or culture hinder or support power sharing?</a:t>
            </a:r>
            <a:endParaRPr sz="1200"/>
          </a:p>
          <a:p>
            <a:pPr indent="0" lvl="0" marL="0" marR="0" rtl="0" algn="ctr">
              <a:lnSpc>
                <a:spcPct val="51315"/>
              </a:lnSpc>
              <a:spcBef>
                <a:spcPts val="0"/>
              </a:spcBef>
              <a:spcAft>
                <a:spcPts val="0"/>
              </a:spcAft>
              <a:buNone/>
            </a:pPr>
            <a:r>
              <a:t/>
            </a:r>
            <a:endParaRPr sz="2500">
              <a:solidFill>
                <a:srgbClr val="232323"/>
              </a:solidFill>
              <a:latin typeface="Poppins"/>
              <a:ea typeface="Poppins"/>
              <a:cs typeface="Poppins"/>
              <a:sym typeface="Poppins"/>
            </a:endParaRPr>
          </a:p>
          <a:p>
            <a:pPr indent="0" lvl="0" marL="0" marR="0" rtl="0" algn="ctr">
              <a:lnSpc>
                <a:spcPct val="130000"/>
              </a:lnSpc>
              <a:spcBef>
                <a:spcPts val="0"/>
              </a:spcBef>
              <a:spcAft>
                <a:spcPts val="0"/>
              </a:spcAft>
              <a:buNone/>
            </a:pPr>
            <a:r>
              <a:rPr lang="en-US" sz="3600">
                <a:solidFill>
                  <a:srgbClr val="232323"/>
                </a:solidFill>
                <a:latin typeface="Poppins"/>
                <a:ea typeface="Poppins"/>
                <a:cs typeface="Poppins"/>
                <a:sym typeface="Poppins"/>
              </a:rPr>
              <a:t> What steps might you take </a:t>
            </a:r>
            <a:endParaRPr sz="1200"/>
          </a:p>
          <a:p>
            <a:pPr indent="0" lvl="0" marL="0" marR="0" rtl="0" algn="ctr">
              <a:lnSpc>
                <a:spcPct val="130000"/>
              </a:lnSpc>
              <a:spcBef>
                <a:spcPts val="0"/>
              </a:spcBef>
              <a:spcAft>
                <a:spcPts val="0"/>
              </a:spcAft>
              <a:buNone/>
            </a:pPr>
            <a:r>
              <a:rPr lang="en-US" sz="3600">
                <a:solidFill>
                  <a:srgbClr val="232323"/>
                </a:solidFill>
                <a:latin typeface="Poppins"/>
                <a:ea typeface="Poppins"/>
                <a:cs typeface="Poppins"/>
                <a:sym typeface="Poppins"/>
              </a:rPr>
              <a:t>to expand? </a:t>
            </a:r>
            <a:endParaRPr sz="1200"/>
          </a:p>
        </p:txBody>
      </p:sp>
      <p:sp>
        <p:nvSpPr>
          <p:cNvPr id="563" name="Google Shape;563;p17"/>
          <p:cNvSpPr txBox="1"/>
          <p:nvPr/>
        </p:nvSpPr>
        <p:spPr>
          <a:xfrm>
            <a:off x="10310213" y="7209185"/>
            <a:ext cx="4800900" cy="1384800"/>
          </a:xfrm>
          <a:prstGeom prst="rect">
            <a:avLst/>
          </a:prstGeom>
          <a:noFill/>
          <a:ln>
            <a:noFill/>
          </a:ln>
        </p:spPr>
        <p:txBody>
          <a:bodyPr anchorCtr="0" anchor="t" bIns="0" lIns="0" spcFirstLastPara="1" rIns="0" wrap="square" tIns="0">
            <a:spAutoFit/>
          </a:bodyPr>
          <a:lstStyle/>
          <a:p>
            <a:pPr indent="0" lvl="0" marL="0" marR="0" rtl="0" algn="ctr">
              <a:lnSpc>
                <a:spcPct val="110002"/>
              </a:lnSpc>
              <a:spcBef>
                <a:spcPts val="0"/>
              </a:spcBef>
              <a:spcAft>
                <a:spcPts val="0"/>
              </a:spcAft>
              <a:buNone/>
            </a:pPr>
            <a:r>
              <a:rPr b="1" lang="en-US" sz="3499">
                <a:solidFill>
                  <a:srgbClr val="2E2E2E"/>
                </a:solidFill>
                <a:latin typeface="Poppins"/>
                <a:ea typeface="Poppins"/>
                <a:cs typeface="Poppins"/>
                <a:sym typeface="Poppins"/>
              </a:rPr>
              <a:t>SELF REFLECTION</a:t>
            </a:r>
            <a:endParaRPr>
              <a:latin typeface="Poppins"/>
              <a:ea typeface="Poppins"/>
              <a:cs typeface="Poppins"/>
              <a:sym typeface="Poppins"/>
            </a:endParaRPr>
          </a:p>
          <a:p>
            <a:pPr indent="0" lvl="0" marL="0" marR="0" rtl="0" algn="ctr">
              <a:lnSpc>
                <a:spcPct val="78565"/>
              </a:lnSpc>
              <a:spcBef>
                <a:spcPts val="0"/>
              </a:spcBef>
              <a:spcAft>
                <a:spcPts val="0"/>
              </a:spcAft>
              <a:buNone/>
            </a:pPr>
            <a:r>
              <a:t/>
            </a:r>
            <a:endParaRPr b="1" sz="2099">
              <a:solidFill>
                <a:srgbClr val="2E2E2E"/>
              </a:solidFill>
              <a:latin typeface="Poppins"/>
              <a:ea typeface="Poppins"/>
              <a:cs typeface="Poppins"/>
              <a:sym typeface="Poppins"/>
            </a:endParaRPr>
          </a:p>
          <a:p>
            <a:pPr indent="0" lvl="0" marL="0" marR="0" rtl="0" algn="ctr">
              <a:lnSpc>
                <a:spcPct val="110002"/>
              </a:lnSpc>
              <a:spcBef>
                <a:spcPts val="0"/>
              </a:spcBef>
              <a:spcAft>
                <a:spcPts val="0"/>
              </a:spcAft>
              <a:buNone/>
            </a:pPr>
            <a:r>
              <a:rPr b="1" lang="en-US" sz="3499">
                <a:solidFill>
                  <a:srgbClr val="2E2E2E"/>
                </a:solidFill>
                <a:latin typeface="Poppins"/>
                <a:ea typeface="Poppins"/>
                <a:cs typeface="Poppins"/>
                <a:sym typeface="Poppins"/>
              </a:rPr>
              <a:t>2 MINUTES</a:t>
            </a:r>
            <a:endParaRPr>
              <a:latin typeface="Poppins"/>
              <a:ea typeface="Poppins"/>
              <a:cs typeface="Poppins"/>
              <a:sym typeface="Poppins"/>
            </a:endParaRPr>
          </a:p>
        </p:txBody>
      </p:sp>
      <p:pic>
        <p:nvPicPr>
          <p:cNvPr id="564" name="Google Shape;564;p17"/>
          <p:cNvPicPr preferRelativeResize="0"/>
          <p:nvPr/>
        </p:nvPicPr>
        <p:blipFill>
          <a:blip r:embed="rId6">
            <a:alphaModFix/>
          </a:blip>
          <a:stretch>
            <a:fillRect/>
          </a:stretch>
        </p:blipFill>
        <p:spPr>
          <a:xfrm>
            <a:off x="8463011" y="7073770"/>
            <a:ext cx="1491235" cy="1572575"/>
          </a:xfrm>
          <a:prstGeom prst="rect">
            <a:avLst/>
          </a:prstGeom>
          <a:solidFill>
            <a:srgbClr val="107F65"/>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18"/>
          <p:cNvSpPr/>
          <p:nvPr/>
        </p:nvSpPr>
        <p:spPr>
          <a:xfrm>
            <a:off x="0" y="0"/>
            <a:ext cx="9144000"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70" name="Google Shape;570;p18"/>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571" name="Google Shape;571;p18"/>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572" name="Google Shape;572;p18"/>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573" name="Google Shape;573;p18"/>
          <p:cNvGrpSpPr/>
          <p:nvPr/>
        </p:nvGrpSpPr>
        <p:grpSpPr>
          <a:xfrm>
            <a:off x="0" y="5092780"/>
            <a:ext cx="1608593" cy="503712"/>
            <a:chOff x="0" y="-38100"/>
            <a:chExt cx="423662" cy="132665"/>
          </a:xfrm>
        </p:grpSpPr>
        <p:sp>
          <p:nvSpPr>
            <p:cNvPr id="574" name="Google Shape;574;p18"/>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18"/>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76" name="Google Shape;576;p18"/>
          <p:cNvGrpSpPr/>
          <p:nvPr/>
        </p:nvGrpSpPr>
        <p:grpSpPr>
          <a:xfrm>
            <a:off x="7535407" y="5092780"/>
            <a:ext cx="1608593" cy="503712"/>
            <a:chOff x="0" y="-38100"/>
            <a:chExt cx="423662" cy="132665"/>
          </a:xfrm>
        </p:grpSpPr>
        <p:sp>
          <p:nvSpPr>
            <p:cNvPr id="577" name="Google Shape;577;p18"/>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18"/>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79" name="Google Shape;579;p18"/>
          <p:cNvGrpSpPr/>
          <p:nvPr/>
        </p:nvGrpSpPr>
        <p:grpSpPr>
          <a:xfrm>
            <a:off x="2398186" y="5222860"/>
            <a:ext cx="4345514" cy="243557"/>
            <a:chOff x="0" y="-38100"/>
            <a:chExt cx="1144497" cy="64148"/>
          </a:xfrm>
        </p:grpSpPr>
        <p:sp>
          <p:nvSpPr>
            <p:cNvPr id="580" name="Google Shape;580;p18"/>
            <p:cNvSpPr/>
            <p:nvPr/>
          </p:nvSpPr>
          <p:spPr>
            <a:xfrm>
              <a:off x="0" y="0"/>
              <a:ext cx="1144497" cy="26048"/>
            </a:xfrm>
            <a:custGeom>
              <a:rect b="b" l="l" r="r" t="t"/>
              <a:pathLst>
                <a:path extrusionOk="0" h="26048" w="1144497">
                  <a:moveTo>
                    <a:pt x="0" y="0"/>
                  </a:moveTo>
                  <a:lnTo>
                    <a:pt x="1144497" y="0"/>
                  </a:lnTo>
                  <a:lnTo>
                    <a:pt x="1144497" y="26048"/>
                  </a:lnTo>
                  <a:lnTo>
                    <a:pt x="0" y="26048"/>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18"/>
            <p:cNvSpPr txBox="1"/>
            <p:nvPr/>
          </p:nvSpPr>
          <p:spPr>
            <a:xfrm>
              <a:off x="0" y="-38100"/>
              <a:ext cx="1144497" cy="6414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2" name="Google Shape;582;p18"/>
          <p:cNvGrpSpPr/>
          <p:nvPr/>
        </p:nvGrpSpPr>
        <p:grpSpPr>
          <a:xfrm>
            <a:off x="4000414" y="4853697"/>
            <a:ext cx="1141058" cy="1089529"/>
            <a:chOff x="0" y="-38100"/>
            <a:chExt cx="1174595" cy="1121551"/>
          </a:xfrm>
        </p:grpSpPr>
        <p:sp>
          <p:nvSpPr>
            <p:cNvPr id="583" name="Google Shape;583;p18"/>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18"/>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85" name="Google Shape;585;p18"/>
          <p:cNvGrpSpPr/>
          <p:nvPr/>
        </p:nvGrpSpPr>
        <p:grpSpPr>
          <a:xfrm>
            <a:off x="6670168" y="4853697"/>
            <a:ext cx="1141058" cy="1089529"/>
            <a:chOff x="0" y="-38100"/>
            <a:chExt cx="1174595" cy="1121551"/>
          </a:xfrm>
        </p:grpSpPr>
        <p:sp>
          <p:nvSpPr>
            <p:cNvPr id="586" name="Google Shape;586;p18"/>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18"/>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88" name="Google Shape;588;p18"/>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89" name="Google Shape;589;p18"/>
          <p:cNvGrpSpPr/>
          <p:nvPr/>
        </p:nvGrpSpPr>
        <p:grpSpPr>
          <a:xfrm>
            <a:off x="1426923" y="4853697"/>
            <a:ext cx="1152933" cy="1089529"/>
            <a:chOff x="0" y="-38100"/>
            <a:chExt cx="1186819" cy="1121551"/>
          </a:xfrm>
        </p:grpSpPr>
        <p:sp>
          <p:nvSpPr>
            <p:cNvPr id="590" name="Google Shape;590;p18"/>
            <p:cNvSpPr/>
            <p:nvPr/>
          </p:nvSpPr>
          <p:spPr>
            <a:xfrm>
              <a:off x="0" y="0"/>
              <a:ext cx="1186819" cy="1083451"/>
            </a:xfrm>
            <a:custGeom>
              <a:rect b="b" l="l" r="r" t="t"/>
              <a:pathLst>
                <a:path extrusionOk="0" h="1083451" w="1186819">
                  <a:moveTo>
                    <a:pt x="0" y="0"/>
                  </a:moveTo>
                  <a:lnTo>
                    <a:pt x="1186819" y="0"/>
                  </a:lnTo>
                  <a:lnTo>
                    <a:pt x="1186819"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18"/>
            <p:cNvSpPr txBox="1"/>
            <p:nvPr/>
          </p:nvSpPr>
          <p:spPr>
            <a:xfrm>
              <a:off x="0" y="-38100"/>
              <a:ext cx="1186819"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92" name="Google Shape;592;p18"/>
          <p:cNvSpPr/>
          <p:nvPr/>
        </p:nvSpPr>
        <p:spPr>
          <a:xfrm>
            <a:off x="4786965" y="442174"/>
            <a:ext cx="13140008" cy="9590536"/>
          </a:xfrm>
          <a:custGeom>
            <a:rect b="b" l="l" r="r" t="t"/>
            <a:pathLst>
              <a:path extrusionOk="0" h="9590536" w="13140008">
                <a:moveTo>
                  <a:pt x="0" y="0"/>
                </a:moveTo>
                <a:lnTo>
                  <a:pt x="13140008" y="0"/>
                </a:lnTo>
                <a:lnTo>
                  <a:pt x="13140008" y="9590535"/>
                </a:lnTo>
                <a:lnTo>
                  <a:pt x="0" y="959053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18"/>
          <p:cNvSpPr/>
          <p:nvPr/>
        </p:nvSpPr>
        <p:spPr>
          <a:xfrm>
            <a:off x="1755181" y="6381376"/>
            <a:ext cx="2405176" cy="2419159"/>
          </a:xfrm>
          <a:custGeom>
            <a:rect b="b" l="l" r="r" t="t"/>
            <a:pathLst>
              <a:path extrusionOk="0" h="2419159" w="2405176">
                <a:moveTo>
                  <a:pt x="0" y="0"/>
                </a:moveTo>
                <a:lnTo>
                  <a:pt x="2405176" y="0"/>
                </a:lnTo>
                <a:lnTo>
                  <a:pt x="2405176" y="2419159"/>
                </a:lnTo>
                <a:lnTo>
                  <a:pt x="0" y="241915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18"/>
          <p:cNvSpPr txBox="1"/>
          <p:nvPr/>
        </p:nvSpPr>
        <p:spPr>
          <a:xfrm>
            <a:off x="1559410" y="3535581"/>
            <a:ext cx="3039389" cy="1567737"/>
          </a:xfrm>
          <a:prstGeom prst="rect">
            <a:avLst/>
          </a:prstGeom>
          <a:noFill/>
          <a:ln>
            <a:noFill/>
          </a:ln>
        </p:spPr>
        <p:txBody>
          <a:bodyPr anchorCtr="0" anchor="t" bIns="0" lIns="0" spcFirstLastPara="1" rIns="0" wrap="square" tIns="0">
            <a:spAutoFit/>
          </a:bodyPr>
          <a:lstStyle/>
          <a:p>
            <a:pPr indent="0" lvl="0" marL="0" marR="0" rtl="0" algn="ctr">
              <a:lnSpc>
                <a:spcPct val="124009"/>
              </a:lnSpc>
              <a:spcBef>
                <a:spcPts val="0"/>
              </a:spcBef>
              <a:spcAft>
                <a:spcPts val="0"/>
              </a:spcAft>
              <a:buNone/>
            </a:pPr>
            <a:r>
              <a:rPr b="1" lang="en-US" sz="2499" u="sng">
                <a:solidFill>
                  <a:schemeClr val="lt1"/>
                </a:solidFill>
                <a:latin typeface="Montserrat"/>
                <a:ea typeface="Montserrat"/>
                <a:cs typeface="Montserrat"/>
                <a:sym typeface="Montserrat"/>
                <a:hlinkClick r:id="rId6">
                  <a:extLst>
                    <a:ext uri="{A12FA001-AC4F-418D-AE19-62706E023703}">
                      <ahyp:hlinkClr val="tx"/>
                    </a:ext>
                  </a:extLst>
                </a:hlinkClick>
              </a:rPr>
              <a:t>WATER FOR </a:t>
            </a:r>
            <a:endParaRPr/>
          </a:p>
          <a:p>
            <a:pPr indent="0" lvl="0" marL="0" marR="0" rtl="0" algn="ctr">
              <a:lnSpc>
                <a:spcPct val="124009"/>
              </a:lnSpc>
              <a:spcBef>
                <a:spcPts val="0"/>
              </a:spcBef>
              <a:spcAft>
                <a:spcPts val="0"/>
              </a:spcAft>
              <a:buNone/>
            </a:pPr>
            <a:r>
              <a:rPr b="1" lang="en-US" sz="2499" u="sng">
                <a:solidFill>
                  <a:schemeClr val="lt1"/>
                </a:solidFill>
                <a:latin typeface="Montserrat"/>
                <a:ea typeface="Montserrat"/>
                <a:cs typeface="Montserrat"/>
                <a:sym typeface="Montserrat"/>
                <a:hlinkClick r:id="rId7">
                  <a:extLst>
                    <a:ext uri="{A12FA001-AC4F-418D-AE19-62706E023703}">
                      <ahyp:hlinkClr val="tx"/>
                    </a:ext>
                  </a:extLst>
                </a:hlinkClick>
              </a:rPr>
              <a:t>SYSTEMS CHANGE</a:t>
            </a:r>
            <a:endParaRPr/>
          </a:p>
          <a:p>
            <a:pPr indent="0" lvl="0" marL="0" marR="0" rtl="0" algn="ctr">
              <a:lnSpc>
                <a:spcPct val="124009"/>
              </a:lnSpc>
              <a:spcBef>
                <a:spcPts val="0"/>
              </a:spcBef>
              <a:spcAft>
                <a:spcPts val="0"/>
              </a:spcAft>
              <a:buNone/>
            </a:pPr>
            <a:r>
              <a:t/>
            </a:r>
            <a:endParaRPr b="1" sz="2499" u="sng">
              <a:solidFill>
                <a:schemeClr val="lt1"/>
              </a:solidFill>
              <a:latin typeface="Montserrat"/>
              <a:ea typeface="Montserrat"/>
              <a:cs typeface="Montserrat"/>
              <a:sym typeface="Montserrat"/>
              <a:hlinkClick r:id="rId8">
                <a:extLst>
                  <a:ext uri="{A12FA001-AC4F-418D-AE19-62706E023703}">
                    <ahyp:hlinkClr val="tx"/>
                  </a:ext>
                </a:extLst>
              </a:hlinkClic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19"/>
          <p:cNvSpPr/>
          <p:nvPr/>
        </p:nvSpPr>
        <p:spPr>
          <a:xfrm>
            <a:off x="0" y="0"/>
            <a:ext cx="9144000"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600" name="Google Shape;600;p19"/>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601" name="Google Shape;601;p19"/>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602" name="Google Shape;602;p19"/>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603" name="Google Shape;603;p19"/>
          <p:cNvGrpSpPr/>
          <p:nvPr/>
        </p:nvGrpSpPr>
        <p:grpSpPr>
          <a:xfrm>
            <a:off x="0" y="5092780"/>
            <a:ext cx="1608593" cy="503712"/>
            <a:chOff x="0" y="-38100"/>
            <a:chExt cx="423662" cy="132665"/>
          </a:xfrm>
        </p:grpSpPr>
        <p:sp>
          <p:nvSpPr>
            <p:cNvPr id="604" name="Google Shape;604;p19"/>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19"/>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06" name="Google Shape;606;p19"/>
          <p:cNvGrpSpPr/>
          <p:nvPr/>
        </p:nvGrpSpPr>
        <p:grpSpPr>
          <a:xfrm>
            <a:off x="7535407" y="5092780"/>
            <a:ext cx="1608593" cy="503712"/>
            <a:chOff x="0" y="-38100"/>
            <a:chExt cx="423662" cy="132665"/>
          </a:xfrm>
        </p:grpSpPr>
        <p:sp>
          <p:nvSpPr>
            <p:cNvPr id="607" name="Google Shape;607;p19"/>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19"/>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09" name="Google Shape;609;p19"/>
          <p:cNvGrpSpPr/>
          <p:nvPr/>
        </p:nvGrpSpPr>
        <p:grpSpPr>
          <a:xfrm>
            <a:off x="2398186" y="5222860"/>
            <a:ext cx="4345514" cy="243557"/>
            <a:chOff x="0" y="-38100"/>
            <a:chExt cx="1144497" cy="64148"/>
          </a:xfrm>
        </p:grpSpPr>
        <p:sp>
          <p:nvSpPr>
            <p:cNvPr id="610" name="Google Shape;610;p19"/>
            <p:cNvSpPr/>
            <p:nvPr/>
          </p:nvSpPr>
          <p:spPr>
            <a:xfrm>
              <a:off x="0" y="0"/>
              <a:ext cx="1144497" cy="26048"/>
            </a:xfrm>
            <a:custGeom>
              <a:rect b="b" l="l" r="r" t="t"/>
              <a:pathLst>
                <a:path extrusionOk="0" h="26048" w="1144497">
                  <a:moveTo>
                    <a:pt x="0" y="0"/>
                  </a:moveTo>
                  <a:lnTo>
                    <a:pt x="1144497" y="0"/>
                  </a:lnTo>
                  <a:lnTo>
                    <a:pt x="1144497" y="26048"/>
                  </a:lnTo>
                  <a:lnTo>
                    <a:pt x="0" y="26048"/>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19"/>
            <p:cNvSpPr txBox="1"/>
            <p:nvPr/>
          </p:nvSpPr>
          <p:spPr>
            <a:xfrm>
              <a:off x="0" y="-38100"/>
              <a:ext cx="1144497" cy="6414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12" name="Google Shape;612;p19"/>
          <p:cNvGrpSpPr/>
          <p:nvPr/>
        </p:nvGrpSpPr>
        <p:grpSpPr>
          <a:xfrm>
            <a:off x="4000414" y="4853697"/>
            <a:ext cx="1141058" cy="1089529"/>
            <a:chOff x="0" y="-38100"/>
            <a:chExt cx="1174595" cy="1121551"/>
          </a:xfrm>
        </p:grpSpPr>
        <p:sp>
          <p:nvSpPr>
            <p:cNvPr id="613" name="Google Shape;613;p19"/>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19"/>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15" name="Google Shape;615;p19"/>
          <p:cNvGrpSpPr/>
          <p:nvPr/>
        </p:nvGrpSpPr>
        <p:grpSpPr>
          <a:xfrm>
            <a:off x="6670168" y="4853697"/>
            <a:ext cx="1141058" cy="1089529"/>
            <a:chOff x="0" y="-38100"/>
            <a:chExt cx="1174595" cy="1121551"/>
          </a:xfrm>
        </p:grpSpPr>
        <p:sp>
          <p:nvSpPr>
            <p:cNvPr id="616" name="Google Shape;616;p19"/>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19"/>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18" name="Google Shape;618;p19"/>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19" name="Google Shape;619;p19"/>
          <p:cNvGrpSpPr/>
          <p:nvPr/>
        </p:nvGrpSpPr>
        <p:grpSpPr>
          <a:xfrm>
            <a:off x="1426923" y="4853697"/>
            <a:ext cx="1152933" cy="1089529"/>
            <a:chOff x="0" y="-38100"/>
            <a:chExt cx="1186819" cy="1121551"/>
          </a:xfrm>
        </p:grpSpPr>
        <p:sp>
          <p:nvSpPr>
            <p:cNvPr id="620" name="Google Shape;620;p19"/>
            <p:cNvSpPr/>
            <p:nvPr/>
          </p:nvSpPr>
          <p:spPr>
            <a:xfrm>
              <a:off x="0" y="0"/>
              <a:ext cx="1186819" cy="1083451"/>
            </a:xfrm>
            <a:custGeom>
              <a:rect b="b" l="l" r="r" t="t"/>
              <a:pathLst>
                <a:path extrusionOk="0" h="1083451" w="1186819">
                  <a:moveTo>
                    <a:pt x="0" y="0"/>
                  </a:moveTo>
                  <a:lnTo>
                    <a:pt x="1186819" y="0"/>
                  </a:lnTo>
                  <a:lnTo>
                    <a:pt x="1186819"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19"/>
            <p:cNvSpPr txBox="1"/>
            <p:nvPr/>
          </p:nvSpPr>
          <p:spPr>
            <a:xfrm>
              <a:off x="0" y="-38100"/>
              <a:ext cx="1186819"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22" name="Google Shape;622;p19"/>
          <p:cNvSpPr/>
          <p:nvPr/>
        </p:nvSpPr>
        <p:spPr>
          <a:xfrm>
            <a:off x="4734016" y="452241"/>
            <a:ext cx="13208521" cy="9565410"/>
          </a:xfrm>
          <a:custGeom>
            <a:rect b="b" l="l" r="r" t="t"/>
            <a:pathLst>
              <a:path extrusionOk="0" h="9565410" w="13208521">
                <a:moveTo>
                  <a:pt x="0" y="0"/>
                </a:moveTo>
                <a:lnTo>
                  <a:pt x="13208521" y="0"/>
                </a:lnTo>
                <a:lnTo>
                  <a:pt x="13208521" y="9565410"/>
                </a:lnTo>
                <a:lnTo>
                  <a:pt x="0" y="9565410"/>
                </a:lnTo>
                <a:lnTo>
                  <a:pt x="0" y="0"/>
                </a:lnTo>
                <a:close/>
              </a:path>
            </a:pathLst>
          </a:custGeom>
          <a:blipFill rotWithShape="1">
            <a:blip r:embed="rId4">
              <a:alphaModFix/>
            </a:blip>
            <a:stretch>
              <a:fillRect b="0" l="0" r="0" t="0"/>
            </a:stretch>
          </a:blipFill>
          <a:ln cap="sq" cmpd="sng" w="38100">
            <a:solidFill>
              <a:srgbClr val="D0911E"/>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19"/>
          <p:cNvSpPr/>
          <p:nvPr/>
        </p:nvSpPr>
        <p:spPr>
          <a:xfrm>
            <a:off x="1778851" y="6469681"/>
            <a:ext cx="2323303" cy="2323303"/>
          </a:xfrm>
          <a:custGeom>
            <a:rect b="b" l="l" r="r" t="t"/>
            <a:pathLst>
              <a:path extrusionOk="0" h="2323303" w="2323303">
                <a:moveTo>
                  <a:pt x="0" y="0"/>
                </a:moveTo>
                <a:lnTo>
                  <a:pt x="2323303" y="0"/>
                </a:lnTo>
                <a:lnTo>
                  <a:pt x="2323303" y="2323303"/>
                </a:lnTo>
                <a:lnTo>
                  <a:pt x="0" y="232330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18999"/>
            </a:blip>
            <a:stretch>
              <a:fillRect b="-9259" l="0" r="0" t="-925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2"/>
          <p:cNvSpPr/>
          <p:nvPr/>
        </p:nvSpPr>
        <p:spPr>
          <a:xfrm>
            <a:off x="-2132829" y="7264306"/>
            <a:ext cx="3161529" cy="3161529"/>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D9D9D9">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4" name="Google Shape;114;p2"/>
          <p:cNvGrpSpPr/>
          <p:nvPr/>
        </p:nvGrpSpPr>
        <p:grpSpPr>
          <a:xfrm>
            <a:off x="6688299" y="4392402"/>
            <a:ext cx="4436339" cy="4581850"/>
            <a:chOff x="0" y="0"/>
            <a:chExt cx="6350000" cy="6558280"/>
          </a:xfrm>
        </p:grpSpPr>
        <p:sp>
          <p:nvSpPr>
            <p:cNvPr id="115" name="Google Shape;115;p2"/>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4">
                <a:alphaModFix/>
              </a:blip>
              <a:stretch>
                <a:fillRect b="0" l="-1312" r="-131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2"/>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7" name="Google Shape;117;p2"/>
          <p:cNvGrpSpPr/>
          <p:nvPr/>
        </p:nvGrpSpPr>
        <p:grpSpPr>
          <a:xfrm>
            <a:off x="1701419" y="4392402"/>
            <a:ext cx="4436339" cy="4581850"/>
            <a:chOff x="0" y="0"/>
            <a:chExt cx="6350000" cy="6558280"/>
          </a:xfrm>
        </p:grpSpPr>
        <p:sp>
          <p:nvSpPr>
            <p:cNvPr id="118" name="Google Shape;118;p2"/>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5">
                <a:alphaModFix/>
              </a:blip>
              <a:stretch>
                <a:fillRect b="0" l="-1522" r="-152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2"/>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0" name="Google Shape;120;p2"/>
          <p:cNvGrpSpPr/>
          <p:nvPr/>
        </p:nvGrpSpPr>
        <p:grpSpPr>
          <a:xfrm>
            <a:off x="11642249" y="4392402"/>
            <a:ext cx="4436339" cy="4581850"/>
            <a:chOff x="0" y="0"/>
            <a:chExt cx="6350000" cy="6558280"/>
          </a:xfrm>
        </p:grpSpPr>
        <p:sp>
          <p:nvSpPr>
            <p:cNvPr id="121" name="Google Shape;121;p2"/>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6">
                <a:alphaModFix/>
              </a:blip>
              <a:stretch>
                <a:fillRect b="-43001" l="0" r="0" t="-2899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2"/>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23" name="Google Shape;123;p2"/>
          <p:cNvCxnSpPr/>
          <p:nvPr/>
        </p:nvCxnSpPr>
        <p:spPr>
          <a:xfrm>
            <a:off x="7246627" y="4964506"/>
            <a:ext cx="3242594" cy="0"/>
          </a:xfrm>
          <a:prstGeom prst="straightConnector1">
            <a:avLst/>
          </a:prstGeom>
          <a:noFill/>
          <a:ln cap="rnd" cmpd="sng" w="857250">
            <a:solidFill>
              <a:srgbClr val="D0911E"/>
            </a:solidFill>
            <a:prstDash val="solid"/>
            <a:round/>
            <a:headEnd len="sm" w="sm" type="none"/>
            <a:tailEnd len="sm" w="sm" type="none"/>
          </a:ln>
        </p:spPr>
      </p:cxnSp>
      <p:cxnSp>
        <p:nvCxnSpPr>
          <p:cNvPr id="124" name="Google Shape;124;p2"/>
          <p:cNvCxnSpPr/>
          <p:nvPr/>
        </p:nvCxnSpPr>
        <p:spPr>
          <a:xfrm>
            <a:off x="2268990" y="4964506"/>
            <a:ext cx="3242594" cy="0"/>
          </a:xfrm>
          <a:prstGeom prst="straightConnector1">
            <a:avLst/>
          </a:prstGeom>
          <a:noFill/>
          <a:ln cap="rnd" cmpd="sng" w="857250">
            <a:solidFill>
              <a:srgbClr val="D0911E"/>
            </a:solidFill>
            <a:prstDash val="solid"/>
            <a:round/>
            <a:headEnd len="sm" w="sm" type="none"/>
            <a:tailEnd len="sm" w="sm" type="none"/>
          </a:ln>
        </p:spPr>
      </p:cxnSp>
      <p:cxnSp>
        <p:nvCxnSpPr>
          <p:cNvPr id="125" name="Google Shape;125;p2"/>
          <p:cNvCxnSpPr/>
          <p:nvPr/>
        </p:nvCxnSpPr>
        <p:spPr>
          <a:xfrm>
            <a:off x="12229477" y="4964506"/>
            <a:ext cx="3242594" cy="0"/>
          </a:xfrm>
          <a:prstGeom prst="straightConnector1">
            <a:avLst/>
          </a:prstGeom>
          <a:noFill/>
          <a:ln cap="rnd" cmpd="sng" w="857250">
            <a:solidFill>
              <a:srgbClr val="D0911E"/>
            </a:solidFill>
            <a:prstDash val="solid"/>
            <a:round/>
            <a:headEnd len="sm" w="sm" type="none"/>
            <a:tailEnd len="sm" w="sm" type="none"/>
          </a:ln>
        </p:spPr>
      </p:cxnSp>
      <p:sp>
        <p:nvSpPr>
          <p:cNvPr id="126" name="Google Shape;126;p2"/>
          <p:cNvSpPr/>
          <p:nvPr/>
        </p:nvSpPr>
        <p:spPr>
          <a:xfrm>
            <a:off x="273332" y="369595"/>
            <a:ext cx="1654176" cy="1654176"/>
          </a:xfrm>
          <a:custGeom>
            <a:rect b="b" l="l" r="r" t="t"/>
            <a:pathLst>
              <a:path extrusionOk="0" h="1654176" w="1654176">
                <a:moveTo>
                  <a:pt x="0" y="0"/>
                </a:moveTo>
                <a:lnTo>
                  <a:pt x="1654176" y="0"/>
                </a:lnTo>
                <a:lnTo>
                  <a:pt x="1654176" y="1654176"/>
                </a:lnTo>
                <a:lnTo>
                  <a:pt x="0" y="165417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2"/>
          <p:cNvSpPr txBox="1"/>
          <p:nvPr/>
        </p:nvSpPr>
        <p:spPr>
          <a:xfrm>
            <a:off x="6744731" y="9229725"/>
            <a:ext cx="4124811" cy="280666"/>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lang="en-US" sz="1699">
                <a:solidFill>
                  <a:srgbClr val="038C7F"/>
                </a:solidFill>
                <a:latin typeface="Montserrat"/>
                <a:ea typeface="Montserrat"/>
                <a:cs typeface="Montserrat"/>
                <a:sym typeface="Montserrat"/>
              </a:rPr>
              <a:t>svadnais@nebraskachildren.org</a:t>
            </a:r>
            <a:endParaRPr/>
          </a:p>
        </p:txBody>
      </p:sp>
      <p:sp>
        <p:nvSpPr>
          <p:cNvPr id="128" name="Google Shape;128;p2"/>
          <p:cNvSpPr txBox="1"/>
          <p:nvPr/>
        </p:nvSpPr>
        <p:spPr>
          <a:xfrm>
            <a:off x="11798025" y="9229725"/>
            <a:ext cx="4436400" cy="261600"/>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lang="en-US" sz="1699">
                <a:solidFill>
                  <a:srgbClr val="038C7F"/>
                </a:solidFill>
                <a:latin typeface="Montserrat"/>
                <a:ea typeface="Montserrat"/>
                <a:cs typeface="Montserrat"/>
                <a:sym typeface="Montserrat"/>
              </a:rPr>
              <a:t>drmaya@blueagatecollaborative.com</a:t>
            </a:r>
            <a:endParaRPr/>
          </a:p>
        </p:txBody>
      </p:sp>
      <p:sp>
        <p:nvSpPr>
          <p:cNvPr id="129" name="Google Shape;129;p2"/>
          <p:cNvSpPr txBox="1"/>
          <p:nvPr/>
        </p:nvSpPr>
        <p:spPr>
          <a:xfrm>
            <a:off x="1767094" y="9229725"/>
            <a:ext cx="4124811" cy="280666"/>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lang="en-US" sz="1699">
                <a:solidFill>
                  <a:srgbClr val="038C7F"/>
                </a:solidFill>
                <a:latin typeface="Montserrat"/>
                <a:ea typeface="Montserrat"/>
                <a:cs typeface="Montserrat"/>
                <a:sym typeface="Montserrat"/>
              </a:rPr>
              <a:t>sara@snowredfern.org</a:t>
            </a:r>
            <a:endParaRPr/>
          </a:p>
        </p:txBody>
      </p:sp>
      <p:sp>
        <p:nvSpPr>
          <p:cNvPr id="130" name="Google Shape;130;p2"/>
          <p:cNvSpPr txBox="1"/>
          <p:nvPr/>
        </p:nvSpPr>
        <p:spPr>
          <a:xfrm>
            <a:off x="7691229" y="4745586"/>
            <a:ext cx="2231814" cy="421490"/>
          </a:xfrm>
          <a:prstGeom prst="rect">
            <a:avLst/>
          </a:prstGeom>
          <a:noFill/>
          <a:ln>
            <a:noFill/>
          </a:ln>
        </p:spPr>
        <p:txBody>
          <a:bodyPr anchorCtr="0" anchor="t" bIns="0" lIns="0" spcFirstLastPara="1" rIns="0" wrap="square" tIns="0">
            <a:spAutoFit/>
          </a:bodyPr>
          <a:lstStyle/>
          <a:p>
            <a:pPr indent="0" lvl="0" marL="0" marR="0" rtl="0" algn="ctr">
              <a:lnSpc>
                <a:spcPct val="124007"/>
              </a:lnSpc>
              <a:spcBef>
                <a:spcPts val="0"/>
              </a:spcBef>
              <a:spcAft>
                <a:spcPts val="0"/>
              </a:spcAft>
              <a:buNone/>
            </a:pPr>
            <a:r>
              <a:rPr b="1" lang="en-US" sz="2670">
                <a:solidFill>
                  <a:srgbClr val="232323"/>
                </a:solidFill>
                <a:latin typeface="Montserrat"/>
                <a:ea typeface="Montserrat"/>
                <a:cs typeface="Montserrat"/>
                <a:sym typeface="Montserrat"/>
              </a:rPr>
              <a:t>STEPHANIE</a:t>
            </a:r>
            <a:endParaRPr/>
          </a:p>
        </p:txBody>
      </p:sp>
      <p:sp>
        <p:nvSpPr>
          <p:cNvPr id="131" name="Google Shape;131;p2"/>
          <p:cNvSpPr txBox="1"/>
          <p:nvPr/>
        </p:nvSpPr>
        <p:spPr>
          <a:xfrm>
            <a:off x="2713592" y="4745586"/>
            <a:ext cx="2231814" cy="421490"/>
          </a:xfrm>
          <a:prstGeom prst="rect">
            <a:avLst/>
          </a:prstGeom>
          <a:noFill/>
          <a:ln>
            <a:noFill/>
          </a:ln>
        </p:spPr>
        <p:txBody>
          <a:bodyPr anchorCtr="0" anchor="t" bIns="0" lIns="0" spcFirstLastPara="1" rIns="0" wrap="square" tIns="0">
            <a:spAutoFit/>
          </a:bodyPr>
          <a:lstStyle/>
          <a:p>
            <a:pPr indent="0" lvl="0" marL="0" marR="0" rtl="0" algn="ctr">
              <a:lnSpc>
                <a:spcPct val="124007"/>
              </a:lnSpc>
              <a:spcBef>
                <a:spcPts val="0"/>
              </a:spcBef>
              <a:spcAft>
                <a:spcPts val="0"/>
              </a:spcAft>
              <a:buNone/>
            </a:pPr>
            <a:r>
              <a:rPr b="1" lang="en-US" sz="2670">
                <a:solidFill>
                  <a:srgbClr val="232323"/>
                </a:solidFill>
                <a:latin typeface="Montserrat"/>
                <a:ea typeface="Montserrat"/>
                <a:cs typeface="Montserrat"/>
                <a:sym typeface="Montserrat"/>
              </a:rPr>
              <a:t>SARA</a:t>
            </a:r>
            <a:endParaRPr/>
          </a:p>
        </p:txBody>
      </p:sp>
      <p:sp>
        <p:nvSpPr>
          <p:cNvPr id="132" name="Google Shape;132;p2"/>
          <p:cNvSpPr txBox="1"/>
          <p:nvPr/>
        </p:nvSpPr>
        <p:spPr>
          <a:xfrm>
            <a:off x="12674079" y="4745586"/>
            <a:ext cx="2231814" cy="421490"/>
          </a:xfrm>
          <a:prstGeom prst="rect">
            <a:avLst/>
          </a:prstGeom>
          <a:noFill/>
          <a:ln>
            <a:noFill/>
          </a:ln>
        </p:spPr>
        <p:txBody>
          <a:bodyPr anchorCtr="0" anchor="t" bIns="0" lIns="0" spcFirstLastPara="1" rIns="0" wrap="square" tIns="0">
            <a:spAutoFit/>
          </a:bodyPr>
          <a:lstStyle/>
          <a:p>
            <a:pPr indent="0" lvl="0" marL="0" marR="0" rtl="0" algn="ctr">
              <a:lnSpc>
                <a:spcPct val="124007"/>
              </a:lnSpc>
              <a:spcBef>
                <a:spcPts val="0"/>
              </a:spcBef>
              <a:spcAft>
                <a:spcPts val="0"/>
              </a:spcAft>
              <a:buNone/>
            </a:pPr>
            <a:r>
              <a:rPr b="1" lang="en-US" sz="2670">
                <a:solidFill>
                  <a:srgbClr val="232323"/>
                </a:solidFill>
                <a:latin typeface="Montserrat"/>
                <a:ea typeface="Montserrat"/>
                <a:cs typeface="Montserrat"/>
                <a:sym typeface="Montserrat"/>
              </a:rPr>
              <a:t>MAYA</a:t>
            </a:r>
            <a:endParaRPr/>
          </a:p>
        </p:txBody>
      </p:sp>
      <p:sp>
        <p:nvSpPr>
          <p:cNvPr id="133" name="Google Shape;133;p2"/>
          <p:cNvSpPr txBox="1"/>
          <p:nvPr/>
        </p:nvSpPr>
        <p:spPr>
          <a:xfrm>
            <a:off x="1100420" y="2776930"/>
            <a:ext cx="16041516" cy="904866"/>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1" lang="en-US" sz="5999">
                <a:solidFill>
                  <a:srgbClr val="232323"/>
                </a:solidFill>
                <a:latin typeface="Poppins"/>
                <a:ea typeface="Poppins"/>
                <a:cs typeface="Poppins"/>
                <a:sym typeface="Poppins"/>
              </a:rPr>
              <a:t>WHO’S IN THE ROOM?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0"/>
          <p:cNvSpPr/>
          <p:nvPr/>
        </p:nvSpPr>
        <p:spPr>
          <a:xfrm>
            <a:off x="0" y="0"/>
            <a:ext cx="9144000"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629" name="Google Shape;629;p20"/>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630" name="Google Shape;630;p20"/>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631" name="Google Shape;631;p20"/>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632" name="Google Shape;632;p20"/>
          <p:cNvGrpSpPr/>
          <p:nvPr/>
        </p:nvGrpSpPr>
        <p:grpSpPr>
          <a:xfrm>
            <a:off x="0" y="5092780"/>
            <a:ext cx="1608593" cy="503712"/>
            <a:chOff x="0" y="-38100"/>
            <a:chExt cx="423662" cy="132665"/>
          </a:xfrm>
        </p:grpSpPr>
        <p:sp>
          <p:nvSpPr>
            <p:cNvPr id="633" name="Google Shape;633;p20"/>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4" name="Google Shape;634;p20"/>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35" name="Google Shape;635;p20"/>
          <p:cNvGrpSpPr/>
          <p:nvPr/>
        </p:nvGrpSpPr>
        <p:grpSpPr>
          <a:xfrm>
            <a:off x="7535407" y="5092780"/>
            <a:ext cx="1608593" cy="503712"/>
            <a:chOff x="0" y="-38100"/>
            <a:chExt cx="423662" cy="132665"/>
          </a:xfrm>
        </p:grpSpPr>
        <p:sp>
          <p:nvSpPr>
            <p:cNvPr id="636" name="Google Shape;636;p20"/>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20"/>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38" name="Google Shape;638;p20"/>
          <p:cNvGrpSpPr/>
          <p:nvPr/>
        </p:nvGrpSpPr>
        <p:grpSpPr>
          <a:xfrm>
            <a:off x="2398186" y="5222860"/>
            <a:ext cx="4345514" cy="243557"/>
            <a:chOff x="0" y="-38100"/>
            <a:chExt cx="1144497" cy="64148"/>
          </a:xfrm>
        </p:grpSpPr>
        <p:sp>
          <p:nvSpPr>
            <p:cNvPr id="639" name="Google Shape;639;p20"/>
            <p:cNvSpPr/>
            <p:nvPr/>
          </p:nvSpPr>
          <p:spPr>
            <a:xfrm>
              <a:off x="0" y="0"/>
              <a:ext cx="1144497" cy="26048"/>
            </a:xfrm>
            <a:custGeom>
              <a:rect b="b" l="l" r="r" t="t"/>
              <a:pathLst>
                <a:path extrusionOk="0" h="26048" w="1144497">
                  <a:moveTo>
                    <a:pt x="0" y="0"/>
                  </a:moveTo>
                  <a:lnTo>
                    <a:pt x="1144497" y="0"/>
                  </a:lnTo>
                  <a:lnTo>
                    <a:pt x="1144497" y="26048"/>
                  </a:lnTo>
                  <a:lnTo>
                    <a:pt x="0" y="26048"/>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20"/>
            <p:cNvSpPr txBox="1"/>
            <p:nvPr/>
          </p:nvSpPr>
          <p:spPr>
            <a:xfrm>
              <a:off x="0" y="-38100"/>
              <a:ext cx="1144497" cy="6414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1" name="Google Shape;641;p20"/>
          <p:cNvGrpSpPr/>
          <p:nvPr/>
        </p:nvGrpSpPr>
        <p:grpSpPr>
          <a:xfrm>
            <a:off x="4000414" y="4853697"/>
            <a:ext cx="1141058" cy="1089529"/>
            <a:chOff x="0" y="-38100"/>
            <a:chExt cx="1174595" cy="1121551"/>
          </a:xfrm>
        </p:grpSpPr>
        <p:sp>
          <p:nvSpPr>
            <p:cNvPr id="642" name="Google Shape;642;p20"/>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20"/>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4" name="Google Shape;644;p20"/>
          <p:cNvGrpSpPr/>
          <p:nvPr/>
        </p:nvGrpSpPr>
        <p:grpSpPr>
          <a:xfrm>
            <a:off x="6670168" y="4853697"/>
            <a:ext cx="1141058" cy="1089529"/>
            <a:chOff x="0" y="-38100"/>
            <a:chExt cx="1174595" cy="1121551"/>
          </a:xfrm>
        </p:grpSpPr>
        <p:sp>
          <p:nvSpPr>
            <p:cNvPr id="645" name="Google Shape;645;p20"/>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20"/>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47" name="Google Shape;647;p20"/>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48" name="Google Shape;648;p20"/>
          <p:cNvGrpSpPr/>
          <p:nvPr/>
        </p:nvGrpSpPr>
        <p:grpSpPr>
          <a:xfrm>
            <a:off x="1426923" y="4853697"/>
            <a:ext cx="1152933" cy="1089529"/>
            <a:chOff x="0" y="-38100"/>
            <a:chExt cx="1186819" cy="1121551"/>
          </a:xfrm>
        </p:grpSpPr>
        <p:sp>
          <p:nvSpPr>
            <p:cNvPr id="649" name="Google Shape;649;p20"/>
            <p:cNvSpPr/>
            <p:nvPr/>
          </p:nvSpPr>
          <p:spPr>
            <a:xfrm>
              <a:off x="0" y="0"/>
              <a:ext cx="1186819" cy="1083451"/>
            </a:xfrm>
            <a:custGeom>
              <a:rect b="b" l="l" r="r" t="t"/>
              <a:pathLst>
                <a:path extrusionOk="0" h="1083451" w="1186819">
                  <a:moveTo>
                    <a:pt x="0" y="0"/>
                  </a:moveTo>
                  <a:lnTo>
                    <a:pt x="1186819" y="0"/>
                  </a:lnTo>
                  <a:lnTo>
                    <a:pt x="1186819"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20"/>
            <p:cNvSpPr txBox="1"/>
            <p:nvPr/>
          </p:nvSpPr>
          <p:spPr>
            <a:xfrm>
              <a:off x="0" y="-38100"/>
              <a:ext cx="1186819"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51" name="Google Shape;651;p20"/>
          <p:cNvSpPr/>
          <p:nvPr/>
        </p:nvSpPr>
        <p:spPr>
          <a:xfrm>
            <a:off x="4961468" y="777241"/>
            <a:ext cx="13018352" cy="8920401"/>
          </a:xfrm>
          <a:custGeom>
            <a:rect b="b" l="l" r="r" t="t"/>
            <a:pathLst>
              <a:path extrusionOk="0" h="8920401" w="13018352">
                <a:moveTo>
                  <a:pt x="0" y="0"/>
                </a:moveTo>
                <a:lnTo>
                  <a:pt x="13018352" y="0"/>
                </a:lnTo>
                <a:lnTo>
                  <a:pt x="13018352" y="8920401"/>
                </a:lnTo>
                <a:lnTo>
                  <a:pt x="0" y="8920401"/>
                </a:lnTo>
                <a:lnTo>
                  <a:pt x="0" y="0"/>
                </a:lnTo>
                <a:close/>
              </a:path>
            </a:pathLst>
          </a:custGeom>
          <a:blipFill rotWithShape="1">
            <a:blip r:embed="rId4">
              <a:alphaModFix/>
            </a:blip>
            <a:stretch>
              <a:fillRect b="0" l="0" r="0" t="0"/>
            </a:stretch>
          </a:blipFill>
          <a:ln cap="sq" cmpd="sng" w="38100">
            <a:solidFill>
              <a:srgbClr val="8C52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20"/>
          <p:cNvSpPr/>
          <p:nvPr/>
        </p:nvSpPr>
        <p:spPr>
          <a:xfrm>
            <a:off x="2003390" y="6257551"/>
            <a:ext cx="2266408" cy="2266408"/>
          </a:xfrm>
          <a:custGeom>
            <a:rect b="b" l="l" r="r" t="t"/>
            <a:pathLst>
              <a:path extrusionOk="0" h="2266408" w="2266408">
                <a:moveTo>
                  <a:pt x="0" y="0"/>
                </a:moveTo>
                <a:lnTo>
                  <a:pt x="2266408" y="0"/>
                </a:lnTo>
                <a:lnTo>
                  <a:pt x="2266408" y="2266408"/>
                </a:lnTo>
                <a:lnTo>
                  <a:pt x="0" y="226640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20"/>
          <p:cNvSpPr txBox="1"/>
          <p:nvPr/>
        </p:nvSpPr>
        <p:spPr>
          <a:xfrm>
            <a:off x="935758" y="3397415"/>
            <a:ext cx="3635185" cy="1177775"/>
          </a:xfrm>
          <a:prstGeom prst="rect">
            <a:avLst/>
          </a:prstGeom>
          <a:noFill/>
          <a:ln>
            <a:noFill/>
          </a:ln>
        </p:spPr>
        <p:txBody>
          <a:bodyPr anchorCtr="0" anchor="t" bIns="0" lIns="0" spcFirstLastPara="1" rIns="0" wrap="square" tIns="0">
            <a:spAutoFit/>
          </a:bodyPr>
          <a:lstStyle/>
          <a:p>
            <a:pPr indent="0" lvl="0" marL="0" marR="0" rtl="0" algn="ctr">
              <a:lnSpc>
                <a:spcPct val="124009"/>
              </a:lnSpc>
              <a:spcBef>
                <a:spcPts val="0"/>
              </a:spcBef>
              <a:spcAft>
                <a:spcPts val="0"/>
              </a:spcAft>
              <a:buNone/>
            </a:pPr>
            <a:r>
              <a:rPr b="1" lang="en-US" sz="2499" u="sng">
                <a:solidFill>
                  <a:schemeClr val="lt1"/>
                </a:solidFill>
                <a:latin typeface="Montserrat"/>
                <a:ea typeface="Montserrat"/>
                <a:cs typeface="Montserrat"/>
                <a:sym typeface="Montserrat"/>
                <a:hlinkClick r:id="rId6">
                  <a:extLst>
                    <a:ext uri="{A12FA001-AC4F-418D-AE19-62706E023703}">
                      <ahyp:hlinkClr val="tx"/>
                    </a:ext>
                  </a:extLst>
                </a:hlinkClick>
              </a:rPr>
              <a:t>WHITE SUPREMACY CULTURE IN ORGANIZATIONS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21"/>
          <p:cNvSpPr/>
          <p:nvPr/>
        </p:nvSpPr>
        <p:spPr>
          <a:xfrm>
            <a:off x="0" y="0"/>
            <a:ext cx="9144000"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659" name="Google Shape;659;p21"/>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660" name="Google Shape;660;p21"/>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661" name="Google Shape;661;p21"/>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662" name="Google Shape;662;p21"/>
          <p:cNvGrpSpPr/>
          <p:nvPr/>
        </p:nvGrpSpPr>
        <p:grpSpPr>
          <a:xfrm>
            <a:off x="0" y="5092780"/>
            <a:ext cx="1608593" cy="503712"/>
            <a:chOff x="0" y="-38100"/>
            <a:chExt cx="423662" cy="132665"/>
          </a:xfrm>
        </p:grpSpPr>
        <p:sp>
          <p:nvSpPr>
            <p:cNvPr id="663" name="Google Shape;663;p21"/>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21"/>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65" name="Google Shape;665;p21"/>
          <p:cNvGrpSpPr/>
          <p:nvPr/>
        </p:nvGrpSpPr>
        <p:grpSpPr>
          <a:xfrm>
            <a:off x="7535407" y="5092780"/>
            <a:ext cx="1608593" cy="503712"/>
            <a:chOff x="0" y="-38100"/>
            <a:chExt cx="423662" cy="132665"/>
          </a:xfrm>
        </p:grpSpPr>
        <p:sp>
          <p:nvSpPr>
            <p:cNvPr id="666" name="Google Shape;666;p21"/>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21"/>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68" name="Google Shape;668;p21"/>
          <p:cNvGrpSpPr/>
          <p:nvPr/>
        </p:nvGrpSpPr>
        <p:grpSpPr>
          <a:xfrm>
            <a:off x="2398186" y="5222860"/>
            <a:ext cx="4345514" cy="243557"/>
            <a:chOff x="0" y="-38100"/>
            <a:chExt cx="1144497" cy="64148"/>
          </a:xfrm>
        </p:grpSpPr>
        <p:sp>
          <p:nvSpPr>
            <p:cNvPr id="669" name="Google Shape;669;p21"/>
            <p:cNvSpPr/>
            <p:nvPr/>
          </p:nvSpPr>
          <p:spPr>
            <a:xfrm>
              <a:off x="0" y="0"/>
              <a:ext cx="1144497" cy="26048"/>
            </a:xfrm>
            <a:custGeom>
              <a:rect b="b" l="l" r="r" t="t"/>
              <a:pathLst>
                <a:path extrusionOk="0" h="26048" w="1144497">
                  <a:moveTo>
                    <a:pt x="0" y="0"/>
                  </a:moveTo>
                  <a:lnTo>
                    <a:pt x="1144497" y="0"/>
                  </a:lnTo>
                  <a:lnTo>
                    <a:pt x="1144497" y="26048"/>
                  </a:lnTo>
                  <a:lnTo>
                    <a:pt x="0" y="26048"/>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21"/>
            <p:cNvSpPr txBox="1"/>
            <p:nvPr/>
          </p:nvSpPr>
          <p:spPr>
            <a:xfrm>
              <a:off x="0" y="-38100"/>
              <a:ext cx="1144497" cy="6414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71" name="Google Shape;671;p21"/>
          <p:cNvGrpSpPr/>
          <p:nvPr/>
        </p:nvGrpSpPr>
        <p:grpSpPr>
          <a:xfrm>
            <a:off x="4000414" y="4853697"/>
            <a:ext cx="1141058" cy="1089529"/>
            <a:chOff x="0" y="-38100"/>
            <a:chExt cx="1174595" cy="1121551"/>
          </a:xfrm>
        </p:grpSpPr>
        <p:sp>
          <p:nvSpPr>
            <p:cNvPr id="672" name="Google Shape;672;p21"/>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3" name="Google Shape;673;p21"/>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74" name="Google Shape;674;p21"/>
          <p:cNvGrpSpPr/>
          <p:nvPr/>
        </p:nvGrpSpPr>
        <p:grpSpPr>
          <a:xfrm>
            <a:off x="6670168" y="4853697"/>
            <a:ext cx="1141058" cy="1089529"/>
            <a:chOff x="0" y="-38100"/>
            <a:chExt cx="1174595" cy="1121551"/>
          </a:xfrm>
        </p:grpSpPr>
        <p:sp>
          <p:nvSpPr>
            <p:cNvPr id="675" name="Google Shape;675;p21"/>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21"/>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77" name="Google Shape;677;p21"/>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78" name="Google Shape;678;p21"/>
          <p:cNvGrpSpPr/>
          <p:nvPr/>
        </p:nvGrpSpPr>
        <p:grpSpPr>
          <a:xfrm>
            <a:off x="1426923" y="4853697"/>
            <a:ext cx="1152933" cy="1089529"/>
            <a:chOff x="0" y="-38100"/>
            <a:chExt cx="1186819" cy="1121551"/>
          </a:xfrm>
        </p:grpSpPr>
        <p:sp>
          <p:nvSpPr>
            <p:cNvPr id="679" name="Google Shape;679;p21"/>
            <p:cNvSpPr/>
            <p:nvPr/>
          </p:nvSpPr>
          <p:spPr>
            <a:xfrm>
              <a:off x="0" y="0"/>
              <a:ext cx="1186819" cy="1083451"/>
            </a:xfrm>
            <a:custGeom>
              <a:rect b="b" l="l" r="r" t="t"/>
              <a:pathLst>
                <a:path extrusionOk="0" h="1083451" w="1186819">
                  <a:moveTo>
                    <a:pt x="0" y="0"/>
                  </a:moveTo>
                  <a:lnTo>
                    <a:pt x="1186819" y="0"/>
                  </a:lnTo>
                  <a:lnTo>
                    <a:pt x="1186819"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21"/>
            <p:cNvSpPr txBox="1"/>
            <p:nvPr/>
          </p:nvSpPr>
          <p:spPr>
            <a:xfrm>
              <a:off x="0" y="-38100"/>
              <a:ext cx="1186819"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81" name="Google Shape;681;p21"/>
          <p:cNvSpPr txBox="1"/>
          <p:nvPr/>
        </p:nvSpPr>
        <p:spPr>
          <a:xfrm>
            <a:off x="1608593" y="3692197"/>
            <a:ext cx="2782658" cy="787300"/>
          </a:xfrm>
          <a:prstGeom prst="rect">
            <a:avLst/>
          </a:prstGeom>
          <a:noFill/>
          <a:ln>
            <a:noFill/>
          </a:ln>
        </p:spPr>
        <p:txBody>
          <a:bodyPr anchorCtr="0" anchor="t" bIns="0" lIns="0" spcFirstLastPara="1" rIns="0" wrap="square" tIns="0">
            <a:spAutoFit/>
          </a:bodyPr>
          <a:lstStyle/>
          <a:p>
            <a:pPr indent="0" lvl="0" marL="0" marR="0" rtl="0" algn="ctr">
              <a:lnSpc>
                <a:spcPct val="124009"/>
              </a:lnSpc>
              <a:spcBef>
                <a:spcPts val="0"/>
              </a:spcBef>
              <a:spcAft>
                <a:spcPts val="0"/>
              </a:spcAft>
              <a:buNone/>
            </a:pPr>
            <a:r>
              <a:rPr b="1" lang="en-US" sz="2499" u="sng">
                <a:solidFill>
                  <a:schemeClr val="lt1"/>
                </a:solidFill>
                <a:latin typeface="Montserrat"/>
                <a:ea typeface="Montserrat"/>
                <a:cs typeface="Montserrat"/>
                <a:sym typeface="Montserrat"/>
                <a:hlinkClick r:id="rId4">
                  <a:extLst>
                    <a:ext uri="{A12FA001-AC4F-418D-AE19-62706E023703}">
                      <ahyp:hlinkClr val="tx"/>
                    </a:ext>
                  </a:extLst>
                </a:hlinkClick>
              </a:rPr>
              <a:t>SOCIOCRACY</a:t>
            </a:r>
            <a:r>
              <a:rPr b="1" lang="en-US" sz="2499" u="sng">
                <a:solidFill>
                  <a:schemeClr val="lt1"/>
                </a:solidFill>
                <a:latin typeface="Montserrat"/>
                <a:ea typeface="Montserrat"/>
                <a:cs typeface="Montserrat"/>
                <a:sym typeface="Montserrat"/>
              </a:rPr>
              <a:t> FOR ALL</a:t>
            </a:r>
            <a:endParaRPr/>
          </a:p>
        </p:txBody>
      </p:sp>
      <p:sp>
        <p:nvSpPr>
          <p:cNvPr id="682" name="Google Shape;682;p21"/>
          <p:cNvSpPr/>
          <p:nvPr/>
        </p:nvSpPr>
        <p:spPr>
          <a:xfrm>
            <a:off x="5141472" y="839930"/>
            <a:ext cx="12720415" cy="8607139"/>
          </a:xfrm>
          <a:custGeom>
            <a:rect b="b" l="l" r="r" t="t"/>
            <a:pathLst>
              <a:path extrusionOk="0" h="8607139" w="12720415">
                <a:moveTo>
                  <a:pt x="0" y="0"/>
                </a:moveTo>
                <a:lnTo>
                  <a:pt x="12720415" y="0"/>
                </a:lnTo>
                <a:lnTo>
                  <a:pt x="12720415" y="8607140"/>
                </a:lnTo>
                <a:lnTo>
                  <a:pt x="0" y="8607140"/>
                </a:lnTo>
                <a:lnTo>
                  <a:pt x="0" y="0"/>
                </a:lnTo>
                <a:close/>
              </a:path>
            </a:pathLst>
          </a:custGeom>
          <a:blipFill rotWithShape="1">
            <a:blip r:embed="rId5">
              <a:alphaModFix/>
            </a:blip>
            <a:stretch>
              <a:fillRect b="0" l="0" r="0" t="0"/>
            </a:stretch>
          </a:blipFill>
          <a:ln cap="sq" cmpd="sng" w="38100">
            <a:solidFill>
              <a:srgbClr val="8C52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21"/>
          <p:cNvSpPr/>
          <p:nvPr/>
        </p:nvSpPr>
        <p:spPr>
          <a:xfrm>
            <a:off x="2003390" y="6352801"/>
            <a:ext cx="2377277" cy="2377277"/>
          </a:xfrm>
          <a:custGeom>
            <a:rect b="b" l="l" r="r" t="t"/>
            <a:pathLst>
              <a:path extrusionOk="0" h="2377277" w="2377277">
                <a:moveTo>
                  <a:pt x="0" y="0"/>
                </a:moveTo>
                <a:lnTo>
                  <a:pt x="2377277" y="0"/>
                </a:lnTo>
                <a:lnTo>
                  <a:pt x="2377277" y="2377277"/>
                </a:lnTo>
                <a:lnTo>
                  <a:pt x="0" y="237727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22"/>
          <p:cNvSpPr/>
          <p:nvPr/>
        </p:nvSpPr>
        <p:spPr>
          <a:xfrm>
            <a:off x="0" y="0"/>
            <a:ext cx="9144000"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689" name="Google Shape;689;p22"/>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690" name="Google Shape;690;p22"/>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691" name="Google Shape;691;p22"/>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692" name="Google Shape;692;p22"/>
          <p:cNvGrpSpPr/>
          <p:nvPr/>
        </p:nvGrpSpPr>
        <p:grpSpPr>
          <a:xfrm>
            <a:off x="0" y="5092780"/>
            <a:ext cx="1608593" cy="503712"/>
            <a:chOff x="0" y="-38100"/>
            <a:chExt cx="423662" cy="132665"/>
          </a:xfrm>
        </p:grpSpPr>
        <p:sp>
          <p:nvSpPr>
            <p:cNvPr id="693" name="Google Shape;693;p22"/>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22"/>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95" name="Google Shape;695;p22"/>
          <p:cNvGrpSpPr/>
          <p:nvPr/>
        </p:nvGrpSpPr>
        <p:grpSpPr>
          <a:xfrm>
            <a:off x="7535407" y="5092780"/>
            <a:ext cx="1608593" cy="503712"/>
            <a:chOff x="0" y="-38100"/>
            <a:chExt cx="423662" cy="132665"/>
          </a:xfrm>
        </p:grpSpPr>
        <p:sp>
          <p:nvSpPr>
            <p:cNvPr id="696" name="Google Shape;696;p22"/>
            <p:cNvSpPr/>
            <p:nvPr/>
          </p:nvSpPr>
          <p:spPr>
            <a:xfrm>
              <a:off x="0" y="0"/>
              <a:ext cx="423662" cy="94565"/>
            </a:xfrm>
            <a:custGeom>
              <a:rect b="b" l="l" r="r" t="t"/>
              <a:pathLst>
                <a:path extrusionOk="0" h="94565" w="423662">
                  <a:moveTo>
                    <a:pt x="0" y="0"/>
                  </a:moveTo>
                  <a:lnTo>
                    <a:pt x="423662" y="0"/>
                  </a:lnTo>
                  <a:lnTo>
                    <a:pt x="423662" y="94565"/>
                  </a:lnTo>
                  <a:lnTo>
                    <a:pt x="0" y="94565"/>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22"/>
            <p:cNvSpPr txBox="1"/>
            <p:nvPr/>
          </p:nvSpPr>
          <p:spPr>
            <a:xfrm>
              <a:off x="0" y="-38100"/>
              <a:ext cx="423662" cy="13266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98" name="Google Shape;698;p22"/>
          <p:cNvGrpSpPr/>
          <p:nvPr/>
        </p:nvGrpSpPr>
        <p:grpSpPr>
          <a:xfrm>
            <a:off x="2398186" y="5222860"/>
            <a:ext cx="4345514" cy="243557"/>
            <a:chOff x="0" y="-38100"/>
            <a:chExt cx="1144497" cy="64148"/>
          </a:xfrm>
        </p:grpSpPr>
        <p:sp>
          <p:nvSpPr>
            <p:cNvPr id="699" name="Google Shape;699;p22"/>
            <p:cNvSpPr/>
            <p:nvPr/>
          </p:nvSpPr>
          <p:spPr>
            <a:xfrm>
              <a:off x="0" y="0"/>
              <a:ext cx="1144497" cy="26048"/>
            </a:xfrm>
            <a:custGeom>
              <a:rect b="b" l="l" r="r" t="t"/>
              <a:pathLst>
                <a:path extrusionOk="0" h="26048" w="1144497">
                  <a:moveTo>
                    <a:pt x="0" y="0"/>
                  </a:moveTo>
                  <a:lnTo>
                    <a:pt x="1144497" y="0"/>
                  </a:lnTo>
                  <a:lnTo>
                    <a:pt x="1144497" y="26048"/>
                  </a:lnTo>
                  <a:lnTo>
                    <a:pt x="0" y="26048"/>
                  </a:ln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22"/>
            <p:cNvSpPr txBox="1"/>
            <p:nvPr/>
          </p:nvSpPr>
          <p:spPr>
            <a:xfrm>
              <a:off x="0" y="-38100"/>
              <a:ext cx="1144497" cy="6414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01" name="Google Shape;701;p22"/>
          <p:cNvGrpSpPr/>
          <p:nvPr/>
        </p:nvGrpSpPr>
        <p:grpSpPr>
          <a:xfrm>
            <a:off x="4000414" y="4853697"/>
            <a:ext cx="1141058" cy="1089529"/>
            <a:chOff x="0" y="-38100"/>
            <a:chExt cx="1174595" cy="1121551"/>
          </a:xfrm>
        </p:grpSpPr>
        <p:sp>
          <p:nvSpPr>
            <p:cNvPr id="702" name="Google Shape;702;p22"/>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3" name="Google Shape;703;p22"/>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04" name="Google Shape;704;p22"/>
          <p:cNvGrpSpPr/>
          <p:nvPr/>
        </p:nvGrpSpPr>
        <p:grpSpPr>
          <a:xfrm>
            <a:off x="6670168" y="4853697"/>
            <a:ext cx="1141058" cy="1089529"/>
            <a:chOff x="0" y="-38100"/>
            <a:chExt cx="1174595" cy="1121551"/>
          </a:xfrm>
        </p:grpSpPr>
        <p:sp>
          <p:nvSpPr>
            <p:cNvPr id="705" name="Google Shape;705;p22"/>
            <p:cNvSpPr/>
            <p:nvPr/>
          </p:nvSpPr>
          <p:spPr>
            <a:xfrm>
              <a:off x="0" y="0"/>
              <a:ext cx="1174595" cy="1083451"/>
            </a:xfrm>
            <a:custGeom>
              <a:rect b="b" l="l" r="r" t="t"/>
              <a:pathLst>
                <a:path extrusionOk="0" h="1083451" w="1174595">
                  <a:moveTo>
                    <a:pt x="0" y="0"/>
                  </a:moveTo>
                  <a:lnTo>
                    <a:pt x="1174595" y="0"/>
                  </a:lnTo>
                  <a:lnTo>
                    <a:pt x="1174595"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22"/>
            <p:cNvSpPr txBox="1"/>
            <p:nvPr/>
          </p:nvSpPr>
          <p:spPr>
            <a:xfrm>
              <a:off x="0" y="-38100"/>
              <a:ext cx="1174595"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07" name="Google Shape;707;p22"/>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08" name="Google Shape;708;p22"/>
          <p:cNvGrpSpPr/>
          <p:nvPr/>
        </p:nvGrpSpPr>
        <p:grpSpPr>
          <a:xfrm>
            <a:off x="1426923" y="4853697"/>
            <a:ext cx="1152933" cy="1089529"/>
            <a:chOff x="0" y="-38100"/>
            <a:chExt cx="1186819" cy="1121551"/>
          </a:xfrm>
        </p:grpSpPr>
        <p:sp>
          <p:nvSpPr>
            <p:cNvPr id="709" name="Google Shape;709;p22"/>
            <p:cNvSpPr/>
            <p:nvPr/>
          </p:nvSpPr>
          <p:spPr>
            <a:xfrm>
              <a:off x="0" y="0"/>
              <a:ext cx="1186819" cy="1083451"/>
            </a:xfrm>
            <a:custGeom>
              <a:rect b="b" l="l" r="r" t="t"/>
              <a:pathLst>
                <a:path extrusionOk="0" h="1083451" w="1186819">
                  <a:moveTo>
                    <a:pt x="0" y="0"/>
                  </a:moveTo>
                  <a:lnTo>
                    <a:pt x="1186819" y="0"/>
                  </a:lnTo>
                  <a:lnTo>
                    <a:pt x="1186819" y="1083451"/>
                  </a:lnTo>
                  <a:lnTo>
                    <a:pt x="0" y="1083451"/>
                  </a:lnTo>
                  <a:close/>
                </a:path>
              </a:pathLst>
            </a:custGeom>
            <a:solidFill>
              <a:srgbClr val="F9A7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22"/>
            <p:cNvSpPr txBox="1"/>
            <p:nvPr/>
          </p:nvSpPr>
          <p:spPr>
            <a:xfrm>
              <a:off x="0" y="-38100"/>
              <a:ext cx="1186819" cy="11215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11" name="Google Shape;711;p22"/>
          <p:cNvSpPr txBox="1"/>
          <p:nvPr/>
        </p:nvSpPr>
        <p:spPr>
          <a:xfrm>
            <a:off x="15792505" y="980668"/>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lang="en-US" sz="1300">
                <a:solidFill>
                  <a:srgbClr val="FFFFFF"/>
                </a:solidFill>
                <a:latin typeface="Montserrat"/>
                <a:ea typeface="Montserrat"/>
                <a:cs typeface="Montserrat"/>
                <a:sym typeface="Montserrat"/>
              </a:rPr>
              <a:t>SYSTEMS</a:t>
            </a:r>
            <a:endParaRPr/>
          </a:p>
        </p:txBody>
      </p:sp>
      <p:sp>
        <p:nvSpPr>
          <p:cNvPr id="712" name="Google Shape;712;p22"/>
          <p:cNvSpPr txBox="1"/>
          <p:nvPr/>
        </p:nvSpPr>
        <p:spPr>
          <a:xfrm>
            <a:off x="13940980" y="980668"/>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lang="en-US" sz="1300">
                <a:solidFill>
                  <a:srgbClr val="FFFFFF"/>
                </a:solidFill>
                <a:latin typeface="Montserrat"/>
                <a:ea typeface="Montserrat"/>
                <a:cs typeface="Montserrat"/>
                <a:sym typeface="Montserrat"/>
              </a:rPr>
              <a:t>COMMUNITY</a:t>
            </a:r>
            <a:endParaRPr/>
          </a:p>
        </p:txBody>
      </p:sp>
      <p:sp>
        <p:nvSpPr>
          <p:cNvPr id="713" name="Google Shape;713;p22"/>
          <p:cNvSpPr txBox="1"/>
          <p:nvPr/>
        </p:nvSpPr>
        <p:spPr>
          <a:xfrm>
            <a:off x="12089454" y="980668"/>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lang="en-US" sz="1300">
                <a:solidFill>
                  <a:srgbClr val="FFFFFF"/>
                </a:solidFill>
                <a:latin typeface="Montserrat"/>
                <a:ea typeface="Montserrat"/>
                <a:cs typeface="Montserrat"/>
                <a:sym typeface="Montserrat"/>
              </a:rPr>
              <a:t>YOUTH</a:t>
            </a:r>
            <a:endParaRPr/>
          </a:p>
        </p:txBody>
      </p:sp>
      <p:sp>
        <p:nvSpPr>
          <p:cNvPr id="714" name="Google Shape;714;p22"/>
          <p:cNvSpPr txBox="1"/>
          <p:nvPr/>
        </p:nvSpPr>
        <p:spPr>
          <a:xfrm>
            <a:off x="11856380" y="9209549"/>
            <a:ext cx="5402920" cy="356148"/>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100">
                <a:solidFill>
                  <a:srgbClr val="232323"/>
                </a:solidFill>
                <a:latin typeface="Montserrat"/>
                <a:ea typeface="Montserrat"/>
                <a:cs typeface="Montserrat"/>
                <a:sym typeface="Montserrat"/>
              </a:rPr>
              <a:t>snowredfern.org</a:t>
            </a:r>
            <a:endParaRPr/>
          </a:p>
        </p:txBody>
      </p:sp>
      <p:sp>
        <p:nvSpPr>
          <p:cNvPr id="715" name="Google Shape;715;p22"/>
          <p:cNvSpPr/>
          <p:nvPr/>
        </p:nvSpPr>
        <p:spPr>
          <a:xfrm>
            <a:off x="4888365" y="214118"/>
            <a:ext cx="13134610" cy="9858764"/>
          </a:xfrm>
          <a:custGeom>
            <a:rect b="b" l="l" r="r" t="t"/>
            <a:pathLst>
              <a:path extrusionOk="0" h="9858764" w="13134610">
                <a:moveTo>
                  <a:pt x="0" y="0"/>
                </a:moveTo>
                <a:lnTo>
                  <a:pt x="13134610" y="0"/>
                </a:lnTo>
                <a:lnTo>
                  <a:pt x="13134610" y="9858764"/>
                </a:lnTo>
                <a:lnTo>
                  <a:pt x="0" y="9858764"/>
                </a:lnTo>
                <a:lnTo>
                  <a:pt x="0" y="0"/>
                </a:lnTo>
                <a:close/>
              </a:path>
            </a:pathLst>
          </a:custGeom>
          <a:blipFill rotWithShape="1">
            <a:blip r:embed="rId4">
              <a:alphaModFix/>
            </a:blip>
            <a:stretch>
              <a:fillRect b="0" l="0" r="0" t="-2252"/>
            </a:stretch>
          </a:blipFill>
          <a:ln cap="sq" cmpd="sng" w="38100">
            <a:solidFill>
              <a:srgbClr val="D0911E"/>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p22"/>
          <p:cNvSpPr/>
          <p:nvPr/>
        </p:nvSpPr>
        <p:spPr>
          <a:xfrm>
            <a:off x="1825826" y="6390901"/>
            <a:ext cx="2307645" cy="2307645"/>
          </a:xfrm>
          <a:custGeom>
            <a:rect b="b" l="l" r="r" t="t"/>
            <a:pathLst>
              <a:path extrusionOk="0" h="2307645" w="2307645">
                <a:moveTo>
                  <a:pt x="0" y="0"/>
                </a:moveTo>
                <a:lnTo>
                  <a:pt x="2307645" y="0"/>
                </a:lnTo>
                <a:lnTo>
                  <a:pt x="2307645" y="2307645"/>
                </a:lnTo>
                <a:lnTo>
                  <a:pt x="0" y="230764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p22"/>
          <p:cNvSpPr txBox="1"/>
          <p:nvPr/>
        </p:nvSpPr>
        <p:spPr>
          <a:xfrm>
            <a:off x="1507992" y="3709927"/>
            <a:ext cx="2943300" cy="9231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u="sng">
                <a:solidFill>
                  <a:schemeClr val="lt1"/>
                </a:solidFill>
                <a:latin typeface="Montserrat"/>
                <a:ea typeface="Montserrat"/>
                <a:cs typeface="Montserrat"/>
                <a:sym typeface="Montserrat"/>
                <a:hlinkClick r:id="rId6">
                  <a:extLst>
                    <a:ext uri="{A12FA001-AC4F-418D-AE19-62706E023703}">
                      <ahyp:hlinkClr val="tx"/>
                    </a:ext>
                  </a:extLst>
                </a:hlinkClick>
              </a:rPr>
              <a:t>FACILITATING POWER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23"/>
          <p:cNvSpPr/>
          <p:nvPr/>
        </p:nvSpPr>
        <p:spPr>
          <a:xfrm>
            <a:off x="3896021" y="6497572"/>
            <a:ext cx="12828385" cy="2724981"/>
          </a:xfrm>
          <a:prstGeom prst="rect">
            <a:avLst/>
          </a:prstGeom>
          <a:solidFill>
            <a:srgbClr val="8C52FF">
              <a:alpha val="8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23"/>
          <p:cNvSpPr/>
          <p:nvPr/>
        </p:nvSpPr>
        <p:spPr>
          <a:xfrm>
            <a:off x="0" y="0"/>
            <a:ext cx="4613904"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724" name="Google Shape;724;p23"/>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725" name="Google Shape;725;p23"/>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726" name="Google Shape;726;p23"/>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727" name="Google Shape;727;p23"/>
          <p:cNvGrpSpPr/>
          <p:nvPr/>
        </p:nvGrpSpPr>
        <p:grpSpPr>
          <a:xfrm>
            <a:off x="1824029" y="2295485"/>
            <a:ext cx="4993287" cy="9877656"/>
            <a:chOff x="0" y="0"/>
            <a:chExt cx="2620010" cy="5182870"/>
          </a:xfrm>
        </p:grpSpPr>
        <p:sp>
          <p:nvSpPr>
            <p:cNvPr id="728" name="Google Shape;728;p23"/>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23"/>
            <p:cNvSpPr/>
            <p:nvPr/>
          </p:nvSpPr>
          <p:spPr>
            <a:xfrm>
              <a:off x="185420" y="156210"/>
              <a:ext cx="2250453" cy="4876800"/>
            </a:xfrm>
            <a:custGeom>
              <a:rect b="b" l="l" r="r" t="t"/>
              <a:pathLst>
                <a:path extrusionOk="0" h="4876800" w="2250453">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3">
                <a:alphaModFix/>
              </a:blip>
              <a:stretch>
                <a:fillRect b="-3098" l="-245587" r="-245534" t="-320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23"/>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23"/>
            <p:cNvSpPr/>
            <p:nvPr/>
          </p:nvSpPr>
          <p:spPr>
            <a:xfrm>
              <a:off x="1579738" y="187960"/>
              <a:ext cx="63785" cy="63501"/>
            </a:xfrm>
            <a:custGeom>
              <a:rect b="b" l="l" r="r" t="t"/>
              <a:pathLst>
                <a:path extrusionOk="0" h="63501" w="63785">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23"/>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23"/>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23"/>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23"/>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23"/>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37" name="Google Shape;737;p23"/>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8" name="Google Shape;738;p23"/>
          <p:cNvSpPr/>
          <p:nvPr/>
        </p:nvSpPr>
        <p:spPr>
          <a:xfrm>
            <a:off x="8391994" y="6995799"/>
            <a:ext cx="1406589" cy="1728527"/>
          </a:xfrm>
          <a:custGeom>
            <a:rect b="b" l="l" r="r" t="t"/>
            <a:pathLst>
              <a:path extrusionOk="0" h="1728527" w="1406589">
                <a:moveTo>
                  <a:pt x="0" y="0"/>
                </a:moveTo>
                <a:lnTo>
                  <a:pt x="1406589" y="0"/>
                </a:lnTo>
                <a:lnTo>
                  <a:pt x="1406589" y="1728527"/>
                </a:lnTo>
                <a:lnTo>
                  <a:pt x="0" y="1728527"/>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39" name="Google Shape;739;p23"/>
          <p:cNvGrpSpPr/>
          <p:nvPr/>
        </p:nvGrpSpPr>
        <p:grpSpPr>
          <a:xfrm>
            <a:off x="1824029" y="2295485"/>
            <a:ext cx="4993287" cy="9877656"/>
            <a:chOff x="0" y="0"/>
            <a:chExt cx="2620010" cy="5182870"/>
          </a:xfrm>
        </p:grpSpPr>
        <p:sp>
          <p:nvSpPr>
            <p:cNvPr id="740" name="Google Shape;740;p23"/>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23"/>
            <p:cNvSpPr/>
            <p:nvPr/>
          </p:nvSpPr>
          <p:spPr>
            <a:xfrm>
              <a:off x="185420" y="156210"/>
              <a:ext cx="2250453" cy="4876800"/>
            </a:xfrm>
            <a:custGeom>
              <a:rect b="b" l="l" r="r" t="t"/>
              <a:pathLst>
                <a:path extrusionOk="0" h="4876800" w="2250453">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5">
                <a:alphaModFix/>
              </a:blip>
              <a:stretch>
                <a:fillRect b="0" l="-26251" r="-19880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23"/>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23"/>
            <p:cNvSpPr/>
            <p:nvPr/>
          </p:nvSpPr>
          <p:spPr>
            <a:xfrm>
              <a:off x="1579738" y="187960"/>
              <a:ext cx="63785" cy="63501"/>
            </a:xfrm>
            <a:custGeom>
              <a:rect b="b" l="l" r="r" t="t"/>
              <a:pathLst>
                <a:path extrusionOk="0" h="63501" w="63785">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23"/>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23"/>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23"/>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7" name="Google Shape;747;p23"/>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23"/>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49" name="Google Shape;749;p23"/>
          <p:cNvSpPr txBox="1"/>
          <p:nvPr/>
        </p:nvSpPr>
        <p:spPr>
          <a:xfrm>
            <a:off x="15803655" y="810250"/>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750" name="Google Shape;750;p23"/>
          <p:cNvSpPr txBox="1"/>
          <p:nvPr/>
        </p:nvSpPr>
        <p:spPr>
          <a:xfrm>
            <a:off x="13940980" y="810242"/>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COMMUNITY</a:t>
            </a:r>
            <a:endParaRPr/>
          </a:p>
        </p:txBody>
      </p:sp>
      <p:sp>
        <p:nvSpPr>
          <p:cNvPr id="751" name="Google Shape;751;p23"/>
          <p:cNvSpPr txBox="1"/>
          <p:nvPr/>
        </p:nvSpPr>
        <p:spPr>
          <a:xfrm>
            <a:off x="12142038" y="810243"/>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YOUTH</a:t>
            </a:r>
            <a:endParaRPr/>
          </a:p>
        </p:txBody>
      </p:sp>
      <p:sp>
        <p:nvSpPr>
          <p:cNvPr id="752" name="Google Shape;752;p23"/>
          <p:cNvSpPr txBox="1"/>
          <p:nvPr/>
        </p:nvSpPr>
        <p:spPr>
          <a:xfrm>
            <a:off x="7854408" y="2782784"/>
            <a:ext cx="8523091" cy="3057433"/>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4000">
                <a:solidFill>
                  <a:srgbClr val="232323"/>
                </a:solidFill>
                <a:latin typeface="Poppins"/>
                <a:ea typeface="Poppins"/>
                <a:cs typeface="Poppins"/>
                <a:sym typeface="Poppins"/>
              </a:rPr>
              <a:t>What are some practical next steps we can take to move away </a:t>
            </a:r>
            <a:endParaRPr/>
          </a:p>
          <a:p>
            <a:pPr indent="0" lvl="0" marL="0" marR="0" rtl="0" algn="ctr">
              <a:lnSpc>
                <a:spcPct val="150000"/>
              </a:lnSpc>
              <a:spcBef>
                <a:spcPts val="0"/>
              </a:spcBef>
              <a:spcAft>
                <a:spcPts val="0"/>
              </a:spcAft>
              <a:buNone/>
            </a:pPr>
            <a:r>
              <a:rPr lang="en-US" sz="4000">
                <a:solidFill>
                  <a:srgbClr val="232323"/>
                </a:solidFill>
                <a:latin typeface="Poppins"/>
                <a:ea typeface="Poppins"/>
                <a:cs typeface="Poppins"/>
                <a:sym typeface="Poppins"/>
              </a:rPr>
              <a:t>from centralized power </a:t>
            </a:r>
            <a:endParaRPr/>
          </a:p>
          <a:p>
            <a:pPr indent="0" lvl="0" marL="0" marR="0" rtl="0" algn="ctr">
              <a:lnSpc>
                <a:spcPct val="150000"/>
              </a:lnSpc>
              <a:spcBef>
                <a:spcPts val="0"/>
              </a:spcBef>
              <a:spcAft>
                <a:spcPts val="0"/>
              </a:spcAft>
              <a:buNone/>
            </a:pPr>
            <a:r>
              <a:rPr lang="en-US" sz="4000">
                <a:solidFill>
                  <a:srgbClr val="232323"/>
                </a:solidFill>
                <a:latin typeface="Poppins"/>
                <a:ea typeface="Poppins"/>
                <a:cs typeface="Poppins"/>
                <a:sym typeface="Poppins"/>
              </a:rPr>
              <a:t>toward shared decision making?</a:t>
            </a:r>
            <a:endParaRPr/>
          </a:p>
        </p:txBody>
      </p:sp>
      <p:sp>
        <p:nvSpPr>
          <p:cNvPr id="753" name="Google Shape;753;p23"/>
          <p:cNvSpPr txBox="1"/>
          <p:nvPr/>
        </p:nvSpPr>
        <p:spPr>
          <a:xfrm>
            <a:off x="10305851" y="7053323"/>
            <a:ext cx="4800900" cy="1384800"/>
          </a:xfrm>
          <a:prstGeom prst="rect">
            <a:avLst/>
          </a:prstGeom>
          <a:noFill/>
          <a:ln>
            <a:noFill/>
          </a:ln>
        </p:spPr>
        <p:txBody>
          <a:bodyPr anchorCtr="0" anchor="t" bIns="0" lIns="0" spcFirstLastPara="1" rIns="0" wrap="square" tIns="0">
            <a:spAutoFit/>
          </a:bodyPr>
          <a:lstStyle/>
          <a:p>
            <a:pPr indent="0" lvl="0" marL="0" marR="0" rtl="0" algn="ctr">
              <a:lnSpc>
                <a:spcPct val="110002"/>
              </a:lnSpc>
              <a:spcBef>
                <a:spcPts val="0"/>
              </a:spcBef>
              <a:spcAft>
                <a:spcPts val="0"/>
              </a:spcAft>
              <a:buNone/>
            </a:pPr>
            <a:r>
              <a:rPr b="1" lang="en-US" sz="3499">
                <a:solidFill>
                  <a:srgbClr val="2E2E2E"/>
                </a:solidFill>
                <a:latin typeface="Poppins"/>
                <a:ea typeface="Poppins"/>
                <a:cs typeface="Poppins"/>
                <a:sym typeface="Poppins"/>
              </a:rPr>
              <a:t>TABLE DISCUSSION</a:t>
            </a:r>
            <a:endParaRPr>
              <a:latin typeface="Poppins"/>
              <a:ea typeface="Poppins"/>
              <a:cs typeface="Poppins"/>
              <a:sym typeface="Poppins"/>
            </a:endParaRPr>
          </a:p>
          <a:p>
            <a:pPr indent="0" lvl="0" marL="0" marR="0" rtl="0" algn="ctr">
              <a:lnSpc>
                <a:spcPct val="78565"/>
              </a:lnSpc>
              <a:spcBef>
                <a:spcPts val="0"/>
              </a:spcBef>
              <a:spcAft>
                <a:spcPts val="0"/>
              </a:spcAft>
              <a:buNone/>
            </a:pPr>
            <a:r>
              <a:t/>
            </a:r>
            <a:endParaRPr b="1" sz="2099">
              <a:solidFill>
                <a:srgbClr val="2E2E2E"/>
              </a:solidFill>
              <a:latin typeface="Poppins"/>
              <a:ea typeface="Poppins"/>
              <a:cs typeface="Poppins"/>
              <a:sym typeface="Poppins"/>
            </a:endParaRPr>
          </a:p>
          <a:p>
            <a:pPr indent="0" lvl="0" marL="0" marR="0" rtl="0" algn="ctr">
              <a:lnSpc>
                <a:spcPct val="110002"/>
              </a:lnSpc>
              <a:spcBef>
                <a:spcPts val="0"/>
              </a:spcBef>
              <a:spcAft>
                <a:spcPts val="0"/>
              </a:spcAft>
              <a:buNone/>
            </a:pPr>
            <a:r>
              <a:rPr b="1" lang="en-US" sz="3499">
                <a:solidFill>
                  <a:srgbClr val="2E2E2E"/>
                </a:solidFill>
                <a:latin typeface="Poppins"/>
                <a:ea typeface="Poppins"/>
                <a:cs typeface="Poppins"/>
                <a:sym typeface="Poppins"/>
              </a:rPr>
              <a:t>10 MINUTES</a:t>
            </a:r>
            <a:endParaRPr>
              <a:latin typeface="Poppins"/>
              <a:ea typeface="Poppins"/>
              <a:cs typeface="Poppins"/>
              <a:sym typeface="Poppins"/>
            </a:endParaRPr>
          </a:p>
        </p:txBody>
      </p:sp>
      <p:pic>
        <p:nvPicPr>
          <p:cNvPr id="754" name="Google Shape;754;p23"/>
          <p:cNvPicPr preferRelativeResize="0"/>
          <p:nvPr/>
        </p:nvPicPr>
        <p:blipFill>
          <a:blip r:embed="rId6">
            <a:alphaModFix/>
          </a:blip>
          <a:stretch>
            <a:fillRect/>
          </a:stretch>
        </p:blipFill>
        <p:spPr>
          <a:xfrm>
            <a:off x="8140275" y="6995800"/>
            <a:ext cx="1499825" cy="1499825"/>
          </a:xfrm>
          <a:prstGeom prst="rect">
            <a:avLst/>
          </a:prstGeom>
          <a:solidFill>
            <a:srgbClr val="107F65"/>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2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59" l="0" r="0" t="-925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24"/>
          <p:cNvSpPr/>
          <p:nvPr/>
        </p:nvSpPr>
        <p:spPr>
          <a:xfrm>
            <a:off x="0" y="0"/>
            <a:ext cx="18288000" cy="10248900"/>
          </a:xfrm>
          <a:custGeom>
            <a:rect b="b" l="l" r="r" t="t"/>
            <a:pathLst>
              <a:path extrusionOk="0" h="10248900" w="18288000">
                <a:moveTo>
                  <a:pt x="0" y="0"/>
                </a:moveTo>
                <a:lnTo>
                  <a:pt x="18288000" y="0"/>
                </a:lnTo>
                <a:lnTo>
                  <a:pt x="18288000" y="10248900"/>
                </a:lnTo>
                <a:lnTo>
                  <a:pt x="0" y="10248900"/>
                </a:lnTo>
                <a:lnTo>
                  <a:pt x="0" y="0"/>
                </a:lnTo>
                <a:close/>
              </a:path>
            </a:pathLst>
          </a:custGeom>
          <a:blipFill rotWithShape="1">
            <a:blip r:embed="rId4">
              <a:alphaModFix amt="23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1" name="Google Shape;761;p24"/>
          <p:cNvSpPr/>
          <p:nvPr/>
        </p:nvSpPr>
        <p:spPr>
          <a:xfrm>
            <a:off x="-2132829" y="7264306"/>
            <a:ext cx="3161529" cy="3161529"/>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D9D9D9">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2" name="Google Shape;762;p24"/>
          <p:cNvSpPr/>
          <p:nvPr/>
        </p:nvSpPr>
        <p:spPr>
          <a:xfrm>
            <a:off x="273332" y="369595"/>
            <a:ext cx="1654176" cy="1654176"/>
          </a:xfrm>
          <a:custGeom>
            <a:rect b="b" l="l" r="r" t="t"/>
            <a:pathLst>
              <a:path extrusionOk="0" h="1654176" w="1654176">
                <a:moveTo>
                  <a:pt x="0" y="0"/>
                </a:moveTo>
                <a:lnTo>
                  <a:pt x="1654176" y="0"/>
                </a:lnTo>
                <a:lnTo>
                  <a:pt x="1654176" y="1654176"/>
                </a:lnTo>
                <a:lnTo>
                  <a:pt x="0" y="165417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63" name="Google Shape;763;p24"/>
          <p:cNvGrpSpPr/>
          <p:nvPr/>
        </p:nvGrpSpPr>
        <p:grpSpPr>
          <a:xfrm>
            <a:off x="931267" y="5182782"/>
            <a:ext cx="16425465" cy="3881468"/>
            <a:chOff x="0" y="0"/>
            <a:chExt cx="21900621" cy="5175291"/>
          </a:xfrm>
        </p:grpSpPr>
        <p:grpSp>
          <p:nvGrpSpPr>
            <p:cNvPr id="764" name="Google Shape;764;p24"/>
            <p:cNvGrpSpPr/>
            <p:nvPr/>
          </p:nvGrpSpPr>
          <p:grpSpPr>
            <a:xfrm>
              <a:off x="0" y="0"/>
              <a:ext cx="5010932" cy="5175291"/>
              <a:chOff x="0" y="0"/>
              <a:chExt cx="6350000" cy="6558280"/>
            </a:xfrm>
          </p:grpSpPr>
          <p:sp>
            <p:nvSpPr>
              <p:cNvPr id="765" name="Google Shape;765;p24"/>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6" name="Google Shape;766;p24"/>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67" name="Google Shape;767;p24"/>
            <p:cNvGrpSpPr/>
            <p:nvPr/>
          </p:nvGrpSpPr>
          <p:grpSpPr>
            <a:xfrm>
              <a:off x="11294104" y="0"/>
              <a:ext cx="5010932" cy="5175291"/>
              <a:chOff x="0" y="0"/>
              <a:chExt cx="6350000" cy="6558280"/>
            </a:xfrm>
          </p:grpSpPr>
          <p:sp>
            <p:nvSpPr>
              <p:cNvPr id="768" name="Google Shape;768;p24"/>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9" name="Google Shape;769;p24"/>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0" name="Google Shape;770;p24"/>
            <p:cNvGrpSpPr/>
            <p:nvPr/>
          </p:nvGrpSpPr>
          <p:grpSpPr>
            <a:xfrm>
              <a:off x="5661324" y="0"/>
              <a:ext cx="5010932" cy="5175291"/>
              <a:chOff x="0" y="0"/>
              <a:chExt cx="6350000" cy="6558280"/>
            </a:xfrm>
          </p:grpSpPr>
          <p:sp>
            <p:nvSpPr>
              <p:cNvPr id="771" name="Google Shape;771;p24"/>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24"/>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3" name="Google Shape;773;p24"/>
            <p:cNvGrpSpPr/>
            <p:nvPr/>
          </p:nvGrpSpPr>
          <p:grpSpPr>
            <a:xfrm>
              <a:off x="16889689" y="0"/>
              <a:ext cx="5010932" cy="5175291"/>
              <a:chOff x="0" y="0"/>
              <a:chExt cx="6350000" cy="6558280"/>
            </a:xfrm>
          </p:grpSpPr>
          <p:sp>
            <p:nvSpPr>
              <p:cNvPr id="774" name="Google Shape;774;p24"/>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5" name="Google Shape;775;p24"/>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76" name="Google Shape;776;p24"/>
            <p:cNvCxnSpPr/>
            <p:nvPr/>
          </p:nvCxnSpPr>
          <p:spPr>
            <a:xfrm>
              <a:off x="674179" y="646202"/>
              <a:ext cx="3662574" cy="0"/>
            </a:xfrm>
            <a:prstGeom prst="straightConnector1">
              <a:avLst/>
            </a:prstGeom>
            <a:noFill/>
            <a:ln cap="rnd" cmpd="sng" w="952500">
              <a:solidFill>
                <a:srgbClr val="D0911E"/>
              </a:solidFill>
              <a:prstDash val="solid"/>
              <a:round/>
              <a:headEnd len="sm" w="sm" type="none"/>
              <a:tailEnd len="sm" w="sm" type="none"/>
            </a:ln>
          </p:spPr>
        </p:cxnSp>
        <p:cxnSp>
          <p:nvCxnSpPr>
            <p:cNvPr id="777" name="Google Shape;777;p24"/>
            <p:cNvCxnSpPr/>
            <p:nvPr/>
          </p:nvCxnSpPr>
          <p:spPr>
            <a:xfrm>
              <a:off x="11924747" y="646202"/>
              <a:ext cx="3662574" cy="0"/>
            </a:xfrm>
            <a:prstGeom prst="straightConnector1">
              <a:avLst/>
            </a:prstGeom>
            <a:noFill/>
            <a:ln cap="rnd" cmpd="sng" w="952500">
              <a:solidFill>
                <a:srgbClr val="D0911E"/>
              </a:solidFill>
              <a:prstDash val="solid"/>
              <a:round/>
              <a:headEnd len="sm" w="sm" type="none"/>
              <a:tailEnd len="sm" w="sm" type="none"/>
            </a:ln>
          </p:spPr>
        </p:cxnSp>
        <p:cxnSp>
          <p:nvCxnSpPr>
            <p:cNvPr id="778" name="Google Shape;778;p24"/>
            <p:cNvCxnSpPr/>
            <p:nvPr/>
          </p:nvCxnSpPr>
          <p:spPr>
            <a:xfrm>
              <a:off x="6302408" y="646202"/>
              <a:ext cx="3662574" cy="0"/>
            </a:xfrm>
            <a:prstGeom prst="straightConnector1">
              <a:avLst/>
            </a:prstGeom>
            <a:noFill/>
            <a:ln cap="rnd" cmpd="sng" w="952500">
              <a:solidFill>
                <a:srgbClr val="D0911E"/>
              </a:solidFill>
              <a:prstDash val="solid"/>
              <a:round/>
              <a:headEnd len="sm" w="sm" type="none"/>
              <a:tailEnd len="sm" w="sm" type="none"/>
            </a:ln>
          </p:spPr>
        </p:cxnSp>
        <p:cxnSp>
          <p:nvCxnSpPr>
            <p:cNvPr id="779" name="Google Shape;779;p24"/>
            <p:cNvCxnSpPr/>
            <p:nvPr/>
          </p:nvCxnSpPr>
          <p:spPr>
            <a:xfrm>
              <a:off x="17552976" y="646202"/>
              <a:ext cx="3662574" cy="0"/>
            </a:xfrm>
            <a:prstGeom prst="straightConnector1">
              <a:avLst/>
            </a:prstGeom>
            <a:noFill/>
            <a:ln cap="rnd" cmpd="sng" w="952500">
              <a:solidFill>
                <a:srgbClr val="D0911E"/>
              </a:solidFill>
              <a:prstDash val="solid"/>
              <a:round/>
              <a:headEnd len="sm" w="sm" type="none"/>
              <a:tailEnd len="sm" w="sm" type="none"/>
            </a:ln>
          </p:spPr>
        </p:cxnSp>
        <p:sp>
          <p:nvSpPr>
            <p:cNvPr id="780" name="Google Shape;780;p24"/>
            <p:cNvSpPr txBox="1"/>
            <p:nvPr/>
          </p:nvSpPr>
          <p:spPr>
            <a:xfrm>
              <a:off x="11432395" y="1768904"/>
              <a:ext cx="4659000" cy="31986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Get clear on values Examine biases</a:t>
              </a:r>
              <a:endParaRPr>
                <a:latin typeface="DM Sans"/>
                <a:ea typeface="DM Sans"/>
                <a:cs typeface="DM Sans"/>
                <a:sym typeface="DM Sans"/>
              </a:endParaRPr>
            </a:p>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Co-create norms</a:t>
              </a:r>
              <a:endParaRPr>
                <a:latin typeface="DM Sans"/>
                <a:ea typeface="DM Sans"/>
                <a:cs typeface="DM Sans"/>
                <a:sym typeface="DM Sans"/>
              </a:endParaRPr>
            </a:p>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Pursue justice</a:t>
              </a:r>
              <a:endParaRPr>
                <a:latin typeface="DM Sans"/>
                <a:ea typeface="DM Sans"/>
                <a:cs typeface="DM Sans"/>
                <a:sym typeface="DM Sans"/>
              </a:endParaRPr>
            </a:p>
            <a:p>
              <a:pPr indent="0" lvl="0" marL="0" marR="0" rtl="0" algn="ctr">
                <a:lnSpc>
                  <a:spcPct val="140025"/>
                </a:lnSpc>
                <a:spcBef>
                  <a:spcPts val="0"/>
                </a:spcBef>
                <a:spcAft>
                  <a:spcPts val="0"/>
                </a:spcAft>
                <a:buNone/>
              </a:pPr>
              <a:r>
                <a:t/>
              </a:r>
              <a:endParaRPr sz="2361">
                <a:solidFill>
                  <a:srgbClr val="FFFFFF"/>
                </a:solidFill>
                <a:latin typeface="DM Sans"/>
                <a:ea typeface="DM Sans"/>
                <a:cs typeface="DM Sans"/>
                <a:sym typeface="DM Sans"/>
              </a:endParaRPr>
            </a:p>
          </p:txBody>
        </p:sp>
        <p:sp>
          <p:nvSpPr>
            <p:cNvPr id="781" name="Google Shape;781;p24"/>
            <p:cNvSpPr txBox="1"/>
            <p:nvPr/>
          </p:nvSpPr>
          <p:spPr>
            <a:xfrm>
              <a:off x="107277" y="1743305"/>
              <a:ext cx="4659000" cy="31986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Avoid marginalization</a:t>
              </a:r>
              <a:endParaRPr>
                <a:latin typeface="DM Sans"/>
                <a:ea typeface="DM Sans"/>
                <a:cs typeface="DM Sans"/>
                <a:sym typeface="DM Sans"/>
              </a:endParaRPr>
            </a:p>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Be transparent</a:t>
              </a:r>
              <a:endParaRPr>
                <a:latin typeface="DM Sans"/>
                <a:ea typeface="DM Sans"/>
                <a:cs typeface="DM Sans"/>
                <a:sym typeface="DM Sans"/>
              </a:endParaRPr>
            </a:p>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Understand history</a:t>
              </a:r>
              <a:endParaRPr>
                <a:latin typeface="DM Sans"/>
                <a:ea typeface="DM Sans"/>
                <a:cs typeface="DM Sans"/>
                <a:sym typeface="DM Sans"/>
              </a:endParaRPr>
            </a:p>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Unpack privilege</a:t>
              </a:r>
              <a:endParaRPr>
                <a:latin typeface="DM Sans"/>
                <a:ea typeface="DM Sans"/>
                <a:cs typeface="DM Sans"/>
                <a:sym typeface="DM Sans"/>
              </a:endParaRPr>
            </a:p>
            <a:p>
              <a:pPr indent="0" lvl="0" marL="0" marR="0" rtl="0" algn="ctr">
                <a:lnSpc>
                  <a:spcPct val="140025"/>
                </a:lnSpc>
                <a:spcBef>
                  <a:spcPts val="0"/>
                </a:spcBef>
                <a:spcAft>
                  <a:spcPts val="0"/>
                </a:spcAft>
                <a:buNone/>
              </a:pPr>
              <a:r>
                <a:t/>
              </a:r>
              <a:endParaRPr sz="2361">
                <a:solidFill>
                  <a:srgbClr val="FFFFFF"/>
                </a:solidFill>
                <a:latin typeface="DM Sans"/>
                <a:ea typeface="DM Sans"/>
                <a:cs typeface="DM Sans"/>
                <a:sym typeface="DM Sans"/>
              </a:endParaRPr>
            </a:p>
          </p:txBody>
        </p:sp>
        <p:sp>
          <p:nvSpPr>
            <p:cNvPr id="782" name="Google Shape;782;p24"/>
            <p:cNvSpPr txBox="1"/>
            <p:nvPr/>
          </p:nvSpPr>
          <p:spPr>
            <a:xfrm>
              <a:off x="17067489" y="1743305"/>
              <a:ext cx="4659000" cy="25200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Allocate time</a:t>
              </a:r>
              <a:endParaRPr>
                <a:latin typeface="DM Sans"/>
                <a:ea typeface="DM Sans"/>
                <a:cs typeface="DM Sans"/>
                <a:sym typeface="DM Sans"/>
              </a:endParaRPr>
            </a:p>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Share decisions</a:t>
              </a:r>
              <a:endParaRPr>
                <a:latin typeface="DM Sans"/>
                <a:ea typeface="DM Sans"/>
                <a:cs typeface="DM Sans"/>
                <a:sym typeface="DM Sans"/>
              </a:endParaRPr>
            </a:p>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Stay flexible</a:t>
              </a:r>
              <a:endParaRPr>
                <a:latin typeface="DM Sans"/>
                <a:ea typeface="DM Sans"/>
                <a:cs typeface="DM Sans"/>
                <a:sym typeface="DM Sans"/>
              </a:endParaRPr>
            </a:p>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Be persistent</a:t>
              </a:r>
              <a:endParaRPr>
                <a:latin typeface="DM Sans"/>
                <a:ea typeface="DM Sans"/>
                <a:cs typeface="DM Sans"/>
                <a:sym typeface="DM Sans"/>
              </a:endParaRPr>
            </a:p>
          </p:txBody>
        </p:sp>
        <p:sp>
          <p:nvSpPr>
            <p:cNvPr id="783" name="Google Shape;783;p24"/>
            <p:cNvSpPr txBox="1"/>
            <p:nvPr/>
          </p:nvSpPr>
          <p:spPr>
            <a:xfrm>
              <a:off x="5810001" y="1768904"/>
              <a:ext cx="4659000" cy="252000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Build relationships</a:t>
              </a:r>
              <a:endParaRPr>
                <a:latin typeface="DM Sans"/>
                <a:ea typeface="DM Sans"/>
                <a:cs typeface="DM Sans"/>
                <a:sym typeface="DM Sans"/>
              </a:endParaRPr>
            </a:p>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Create safe spaces</a:t>
              </a:r>
              <a:endParaRPr>
                <a:latin typeface="DM Sans"/>
                <a:ea typeface="DM Sans"/>
                <a:cs typeface="DM Sans"/>
                <a:sym typeface="DM Sans"/>
              </a:endParaRPr>
            </a:p>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Compensate everyone</a:t>
              </a:r>
              <a:endParaRPr>
                <a:latin typeface="DM Sans"/>
                <a:ea typeface="DM Sans"/>
                <a:cs typeface="DM Sans"/>
                <a:sym typeface="DM Sans"/>
              </a:endParaRPr>
            </a:p>
            <a:p>
              <a:pPr indent="0" lvl="0" marL="0" marR="0" rtl="0" algn="ctr">
                <a:lnSpc>
                  <a:spcPct val="140025"/>
                </a:lnSpc>
                <a:spcBef>
                  <a:spcPts val="0"/>
                </a:spcBef>
                <a:spcAft>
                  <a:spcPts val="0"/>
                </a:spcAft>
                <a:buNone/>
              </a:pPr>
              <a:r>
                <a:rPr lang="en-US" sz="2361">
                  <a:solidFill>
                    <a:srgbClr val="FFFFFF"/>
                  </a:solidFill>
                  <a:latin typeface="DM Sans"/>
                  <a:ea typeface="DM Sans"/>
                  <a:cs typeface="DM Sans"/>
                  <a:sym typeface="DM Sans"/>
                </a:rPr>
                <a:t>Prioritize humanity</a:t>
              </a:r>
              <a:endParaRPr>
                <a:latin typeface="DM Sans"/>
                <a:ea typeface="DM Sans"/>
                <a:cs typeface="DM Sans"/>
                <a:sym typeface="DM Sans"/>
              </a:endParaRPr>
            </a:p>
          </p:txBody>
        </p:sp>
        <p:sp>
          <p:nvSpPr>
            <p:cNvPr id="784" name="Google Shape;784;p24"/>
            <p:cNvSpPr txBox="1"/>
            <p:nvPr/>
          </p:nvSpPr>
          <p:spPr>
            <a:xfrm>
              <a:off x="1036997" y="401396"/>
              <a:ext cx="2799600" cy="464100"/>
            </a:xfrm>
            <a:prstGeom prst="rect">
              <a:avLst/>
            </a:prstGeom>
            <a:noFill/>
            <a:ln>
              <a:noFill/>
            </a:ln>
          </p:spPr>
          <p:txBody>
            <a:bodyPr anchorCtr="0" anchor="t" bIns="0" lIns="0" spcFirstLastPara="1" rIns="0" wrap="square" tIns="0">
              <a:spAutoFit/>
            </a:bodyPr>
            <a:lstStyle/>
            <a:p>
              <a:pPr indent="0" lvl="0" marL="0" marR="0" rtl="0" algn="ctr">
                <a:lnSpc>
                  <a:spcPct val="124005"/>
                </a:lnSpc>
                <a:spcBef>
                  <a:spcPts val="0"/>
                </a:spcBef>
                <a:spcAft>
                  <a:spcPts val="0"/>
                </a:spcAft>
                <a:buNone/>
              </a:pPr>
              <a:r>
                <a:rPr b="1" lang="en-US" sz="2262">
                  <a:solidFill>
                    <a:srgbClr val="232323"/>
                  </a:solidFill>
                  <a:latin typeface="Poppins"/>
                  <a:ea typeface="Poppins"/>
                  <a:cs typeface="Poppins"/>
                  <a:sym typeface="Poppins"/>
                </a:rPr>
                <a:t>POWER</a:t>
              </a:r>
              <a:endParaRPr>
                <a:latin typeface="Poppins"/>
                <a:ea typeface="Poppins"/>
                <a:cs typeface="Poppins"/>
                <a:sym typeface="Poppins"/>
              </a:endParaRPr>
            </a:p>
          </p:txBody>
        </p:sp>
        <p:sp>
          <p:nvSpPr>
            <p:cNvPr id="785" name="Google Shape;785;p24"/>
            <p:cNvSpPr txBox="1"/>
            <p:nvPr/>
          </p:nvSpPr>
          <p:spPr>
            <a:xfrm>
              <a:off x="12426934" y="401396"/>
              <a:ext cx="2520900" cy="464100"/>
            </a:xfrm>
            <a:prstGeom prst="rect">
              <a:avLst/>
            </a:prstGeom>
            <a:noFill/>
            <a:ln>
              <a:noFill/>
            </a:ln>
          </p:spPr>
          <p:txBody>
            <a:bodyPr anchorCtr="0" anchor="t" bIns="0" lIns="0" spcFirstLastPara="1" rIns="0" wrap="square" tIns="0">
              <a:spAutoFit/>
            </a:bodyPr>
            <a:lstStyle/>
            <a:p>
              <a:pPr indent="0" lvl="0" marL="0" marR="0" rtl="0" algn="ctr">
                <a:lnSpc>
                  <a:spcPct val="124005"/>
                </a:lnSpc>
                <a:spcBef>
                  <a:spcPts val="0"/>
                </a:spcBef>
                <a:spcAft>
                  <a:spcPts val="0"/>
                </a:spcAft>
                <a:buNone/>
              </a:pPr>
              <a:r>
                <a:rPr b="1" lang="en-US" sz="2262">
                  <a:solidFill>
                    <a:srgbClr val="232323"/>
                  </a:solidFill>
                  <a:latin typeface="Poppins"/>
                  <a:ea typeface="Poppins"/>
                  <a:cs typeface="Poppins"/>
                  <a:sym typeface="Poppins"/>
                </a:rPr>
                <a:t>PRINCIPLES</a:t>
              </a:r>
              <a:endParaRPr>
                <a:latin typeface="Poppins"/>
                <a:ea typeface="Poppins"/>
                <a:cs typeface="Poppins"/>
                <a:sym typeface="Poppins"/>
              </a:endParaRPr>
            </a:p>
          </p:txBody>
        </p:sp>
        <p:sp>
          <p:nvSpPr>
            <p:cNvPr id="786" name="Google Shape;786;p24"/>
            <p:cNvSpPr txBox="1"/>
            <p:nvPr/>
          </p:nvSpPr>
          <p:spPr>
            <a:xfrm>
              <a:off x="6804594" y="401396"/>
              <a:ext cx="2520900" cy="464100"/>
            </a:xfrm>
            <a:prstGeom prst="rect">
              <a:avLst/>
            </a:prstGeom>
            <a:noFill/>
            <a:ln>
              <a:noFill/>
            </a:ln>
          </p:spPr>
          <p:txBody>
            <a:bodyPr anchorCtr="0" anchor="t" bIns="0" lIns="0" spcFirstLastPara="1" rIns="0" wrap="square" tIns="0">
              <a:spAutoFit/>
            </a:bodyPr>
            <a:lstStyle/>
            <a:p>
              <a:pPr indent="0" lvl="0" marL="0" marR="0" rtl="0" algn="ctr">
                <a:lnSpc>
                  <a:spcPct val="124005"/>
                </a:lnSpc>
                <a:spcBef>
                  <a:spcPts val="0"/>
                </a:spcBef>
                <a:spcAft>
                  <a:spcPts val="0"/>
                </a:spcAft>
                <a:buNone/>
              </a:pPr>
              <a:r>
                <a:rPr b="1" lang="en-US" sz="2262">
                  <a:solidFill>
                    <a:srgbClr val="232323"/>
                  </a:solidFill>
                  <a:latin typeface="Poppins"/>
                  <a:ea typeface="Poppins"/>
                  <a:cs typeface="Poppins"/>
                  <a:sym typeface="Poppins"/>
                </a:rPr>
                <a:t>PEOPLE</a:t>
              </a:r>
              <a:endParaRPr b="1">
                <a:latin typeface="Poppins"/>
                <a:ea typeface="Poppins"/>
                <a:cs typeface="Poppins"/>
                <a:sym typeface="Poppins"/>
              </a:endParaRPr>
            </a:p>
          </p:txBody>
        </p:sp>
        <p:sp>
          <p:nvSpPr>
            <p:cNvPr id="787" name="Google Shape;787;p24"/>
            <p:cNvSpPr txBox="1"/>
            <p:nvPr/>
          </p:nvSpPr>
          <p:spPr>
            <a:xfrm>
              <a:off x="18055162" y="401396"/>
              <a:ext cx="2520900" cy="464100"/>
            </a:xfrm>
            <a:prstGeom prst="rect">
              <a:avLst/>
            </a:prstGeom>
            <a:noFill/>
            <a:ln>
              <a:noFill/>
            </a:ln>
          </p:spPr>
          <p:txBody>
            <a:bodyPr anchorCtr="0" anchor="t" bIns="0" lIns="0" spcFirstLastPara="1" rIns="0" wrap="square" tIns="0">
              <a:spAutoFit/>
            </a:bodyPr>
            <a:lstStyle/>
            <a:p>
              <a:pPr indent="0" lvl="0" marL="0" marR="0" rtl="0" algn="ctr">
                <a:lnSpc>
                  <a:spcPct val="124005"/>
                </a:lnSpc>
                <a:spcBef>
                  <a:spcPts val="0"/>
                </a:spcBef>
                <a:spcAft>
                  <a:spcPts val="0"/>
                </a:spcAft>
                <a:buNone/>
              </a:pPr>
              <a:r>
                <a:rPr b="1" lang="en-US" sz="2262">
                  <a:solidFill>
                    <a:srgbClr val="232323"/>
                  </a:solidFill>
                  <a:latin typeface="Poppins"/>
                  <a:ea typeface="Poppins"/>
                  <a:cs typeface="Poppins"/>
                  <a:sym typeface="Poppins"/>
                </a:rPr>
                <a:t>PROCESS</a:t>
              </a:r>
              <a:endParaRPr>
                <a:latin typeface="Poppins"/>
                <a:ea typeface="Poppins"/>
                <a:cs typeface="Poppins"/>
                <a:sym typeface="Poppins"/>
              </a:endParaRPr>
            </a:p>
          </p:txBody>
        </p:sp>
      </p:grpSp>
      <p:sp>
        <p:nvSpPr>
          <p:cNvPr id="788" name="Google Shape;788;p24"/>
          <p:cNvSpPr txBox="1"/>
          <p:nvPr/>
        </p:nvSpPr>
        <p:spPr>
          <a:xfrm>
            <a:off x="1100420" y="2776930"/>
            <a:ext cx="16041516" cy="1633247"/>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1" lang="en-US" sz="5599">
                <a:solidFill>
                  <a:srgbClr val="232323"/>
                </a:solidFill>
                <a:latin typeface="Poppins"/>
                <a:ea typeface="Poppins"/>
                <a:cs typeface="Poppins"/>
                <a:sym typeface="Poppins"/>
              </a:rPr>
              <a:t>“THE FURTHER WE ARE FROM RELATIONSHIP, THE MORE WE RELY ON RULES”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25"/>
          <p:cNvSpPr/>
          <p:nvPr/>
        </p:nvSpPr>
        <p:spPr>
          <a:xfrm>
            <a:off x="3896021" y="6497572"/>
            <a:ext cx="12828385" cy="2724981"/>
          </a:xfrm>
          <a:prstGeom prst="rect">
            <a:avLst/>
          </a:prstGeom>
          <a:solidFill>
            <a:srgbClr val="8C52FF">
              <a:alpha val="8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4" name="Google Shape;794;p25"/>
          <p:cNvSpPr/>
          <p:nvPr/>
        </p:nvSpPr>
        <p:spPr>
          <a:xfrm>
            <a:off x="0" y="0"/>
            <a:ext cx="4613904"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795" name="Google Shape;795;p25"/>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796" name="Google Shape;796;p25"/>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797" name="Google Shape;797;p25"/>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798" name="Google Shape;798;p25"/>
          <p:cNvGrpSpPr/>
          <p:nvPr/>
        </p:nvGrpSpPr>
        <p:grpSpPr>
          <a:xfrm>
            <a:off x="1824029" y="2295485"/>
            <a:ext cx="4993287" cy="9877656"/>
            <a:chOff x="0" y="0"/>
            <a:chExt cx="2620010" cy="5182870"/>
          </a:xfrm>
        </p:grpSpPr>
        <p:sp>
          <p:nvSpPr>
            <p:cNvPr id="799" name="Google Shape;799;p25"/>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0" name="Google Shape;800;p25"/>
            <p:cNvSpPr/>
            <p:nvPr/>
          </p:nvSpPr>
          <p:spPr>
            <a:xfrm>
              <a:off x="185420" y="156210"/>
              <a:ext cx="2250453" cy="4876800"/>
            </a:xfrm>
            <a:custGeom>
              <a:rect b="b" l="l" r="r" t="t"/>
              <a:pathLst>
                <a:path extrusionOk="0" h="4876800" w="2250453">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3">
                <a:alphaModFix/>
              </a:blip>
              <a:stretch>
                <a:fillRect b="-3098" l="-245587" r="-245534" t="-320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1" name="Google Shape;801;p25"/>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2" name="Google Shape;802;p25"/>
            <p:cNvSpPr/>
            <p:nvPr/>
          </p:nvSpPr>
          <p:spPr>
            <a:xfrm>
              <a:off x="1579738" y="187960"/>
              <a:ext cx="63785" cy="63501"/>
            </a:xfrm>
            <a:custGeom>
              <a:rect b="b" l="l" r="r" t="t"/>
              <a:pathLst>
                <a:path extrusionOk="0" h="63501" w="63785">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3" name="Google Shape;803;p25"/>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4" name="Google Shape;804;p25"/>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5" name="Google Shape;805;p25"/>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6" name="Google Shape;806;p25"/>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7" name="Google Shape;807;p25"/>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08" name="Google Shape;808;p25"/>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25"/>
          <p:cNvSpPr/>
          <p:nvPr/>
        </p:nvSpPr>
        <p:spPr>
          <a:xfrm>
            <a:off x="8391994" y="6995799"/>
            <a:ext cx="1406589" cy="1728527"/>
          </a:xfrm>
          <a:custGeom>
            <a:rect b="b" l="l" r="r" t="t"/>
            <a:pathLst>
              <a:path extrusionOk="0" h="1728527" w="1406589">
                <a:moveTo>
                  <a:pt x="0" y="0"/>
                </a:moveTo>
                <a:lnTo>
                  <a:pt x="1406589" y="0"/>
                </a:lnTo>
                <a:lnTo>
                  <a:pt x="1406589" y="1728527"/>
                </a:lnTo>
                <a:lnTo>
                  <a:pt x="0" y="1728527"/>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10" name="Google Shape;810;p25"/>
          <p:cNvGrpSpPr/>
          <p:nvPr/>
        </p:nvGrpSpPr>
        <p:grpSpPr>
          <a:xfrm>
            <a:off x="1824029" y="2295485"/>
            <a:ext cx="4993287" cy="9877656"/>
            <a:chOff x="0" y="0"/>
            <a:chExt cx="2620010" cy="5182870"/>
          </a:xfrm>
        </p:grpSpPr>
        <p:sp>
          <p:nvSpPr>
            <p:cNvPr id="811" name="Google Shape;811;p25"/>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2" name="Google Shape;812;p25"/>
            <p:cNvSpPr/>
            <p:nvPr/>
          </p:nvSpPr>
          <p:spPr>
            <a:xfrm>
              <a:off x="185420" y="156210"/>
              <a:ext cx="2250453" cy="4876800"/>
            </a:xfrm>
            <a:custGeom>
              <a:rect b="b" l="l" r="r" t="t"/>
              <a:pathLst>
                <a:path extrusionOk="0" h="4876800" w="2250453">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5">
                <a:alphaModFix/>
              </a:blip>
              <a:stretch>
                <a:fillRect b="0" l="-166656" r="-5839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3" name="Google Shape;813;p25"/>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4" name="Google Shape;814;p25"/>
            <p:cNvSpPr/>
            <p:nvPr/>
          </p:nvSpPr>
          <p:spPr>
            <a:xfrm>
              <a:off x="1579738" y="187960"/>
              <a:ext cx="63785" cy="63501"/>
            </a:xfrm>
            <a:custGeom>
              <a:rect b="b" l="l" r="r" t="t"/>
              <a:pathLst>
                <a:path extrusionOk="0" h="63501" w="63785">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25"/>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6" name="Google Shape;816;p25"/>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7" name="Google Shape;817;p25"/>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8" name="Google Shape;818;p25"/>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9" name="Google Shape;819;p25"/>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20" name="Google Shape;820;p25"/>
          <p:cNvSpPr txBox="1"/>
          <p:nvPr/>
        </p:nvSpPr>
        <p:spPr>
          <a:xfrm>
            <a:off x="15792505" y="769087"/>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821" name="Google Shape;821;p25"/>
          <p:cNvSpPr txBox="1"/>
          <p:nvPr/>
        </p:nvSpPr>
        <p:spPr>
          <a:xfrm>
            <a:off x="13940980" y="798019"/>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COMMUNITY</a:t>
            </a:r>
            <a:endParaRPr/>
          </a:p>
        </p:txBody>
      </p:sp>
      <p:sp>
        <p:nvSpPr>
          <p:cNvPr id="822" name="Google Shape;822;p25"/>
          <p:cNvSpPr txBox="1"/>
          <p:nvPr/>
        </p:nvSpPr>
        <p:spPr>
          <a:xfrm>
            <a:off x="12089455" y="770470"/>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YOUTH</a:t>
            </a:r>
            <a:endParaRPr/>
          </a:p>
        </p:txBody>
      </p:sp>
      <p:sp>
        <p:nvSpPr>
          <p:cNvPr id="823" name="Google Shape;823;p25"/>
          <p:cNvSpPr txBox="1"/>
          <p:nvPr/>
        </p:nvSpPr>
        <p:spPr>
          <a:xfrm>
            <a:off x="7663725" y="1631300"/>
            <a:ext cx="7895700" cy="4432200"/>
          </a:xfrm>
          <a:prstGeom prst="rect">
            <a:avLst/>
          </a:prstGeom>
          <a:noFill/>
          <a:ln>
            <a:noFill/>
          </a:ln>
        </p:spPr>
        <p:txBody>
          <a:bodyPr anchorCtr="0" anchor="t" bIns="0" lIns="0" spcFirstLastPara="1" rIns="0" wrap="square" tIns="0">
            <a:spAutoFit/>
          </a:bodyPr>
          <a:lstStyle/>
          <a:p>
            <a:pPr indent="0" lvl="0" marL="0" marR="0" rtl="0" algn="l">
              <a:lnSpc>
                <a:spcPct val="252777"/>
              </a:lnSpc>
              <a:spcBef>
                <a:spcPts val="0"/>
              </a:spcBef>
              <a:spcAft>
                <a:spcPts val="0"/>
              </a:spcAft>
              <a:buNone/>
            </a:pPr>
            <a:r>
              <a:t/>
            </a:r>
            <a:endParaRPr sz="1600">
              <a:solidFill>
                <a:schemeClr val="dk1"/>
              </a:solidFill>
              <a:latin typeface="Calibri"/>
              <a:ea typeface="Calibri"/>
              <a:cs typeface="Calibri"/>
              <a:sym typeface="Calibri"/>
            </a:endParaRPr>
          </a:p>
          <a:p>
            <a:pPr indent="-365129" lvl="1" marL="755659" marR="0" rtl="0" algn="l">
              <a:lnSpc>
                <a:spcPct val="130000"/>
              </a:lnSpc>
              <a:spcBef>
                <a:spcPts val="0"/>
              </a:spcBef>
              <a:spcAft>
                <a:spcPts val="0"/>
              </a:spcAft>
              <a:buClr>
                <a:srgbClr val="232323"/>
              </a:buClr>
              <a:buSzPts val="3300"/>
              <a:buFont typeface="Arial"/>
              <a:buChar char="•"/>
            </a:pPr>
            <a:r>
              <a:rPr b="0" i="0" lang="en-US" sz="3300" u="none" cap="none" strike="noStrike">
                <a:solidFill>
                  <a:srgbClr val="232323"/>
                </a:solidFill>
                <a:latin typeface="Poppins"/>
                <a:ea typeface="Poppins"/>
                <a:cs typeface="Poppins"/>
                <a:sym typeface="Poppins"/>
              </a:rPr>
              <a:t>What did you hear today that’s going to stick with you?</a:t>
            </a:r>
            <a:endParaRPr sz="3200"/>
          </a:p>
          <a:p>
            <a:pPr indent="-365129" lvl="1" marL="755659" marR="0" rtl="0" algn="l">
              <a:lnSpc>
                <a:spcPct val="130000"/>
              </a:lnSpc>
              <a:spcBef>
                <a:spcPts val="0"/>
              </a:spcBef>
              <a:spcAft>
                <a:spcPts val="0"/>
              </a:spcAft>
              <a:buClr>
                <a:srgbClr val="232323"/>
              </a:buClr>
              <a:buSzPts val="3300"/>
              <a:buFont typeface="Arial"/>
              <a:buChar char="•"/>
            </a:pPr>
            <a:r>
              <a:rPr b="0" i="0" lang="en-US" sz="3300" u="none" cap="none" strike="noStrike">
                <a:solidFill>
                  <a:srgbClr val="232323"/>
                </a:solidFill>
                <a:latin typeface="Poppins"/>
                <a:ea typeface="Poppins"/>
                <a:cs typeface="Poppins"/>
                <a:sym typeface="Poppins"/>
              </a:rPr>
              <a:t>What big audacious dream did this stir up?</a:t>
            </a:r>
            <a:endParaRPr sz="1200"/>
          </a:p>
          <a:p>
            <a:pPr indent="-365128" lvl="1" marL="755658" marR="0" rtl="0" algn="l">
              <a:lnSpc>
                <a:spcPct val="130000"/>
              </a:lnSpc>
              <a:spcBef>
                <a:spcPts val="0"/>
              </a:spcBef>
              <a:spcAft>
                <a:spcPts val="0"/>
              </a:spcAft>
              <a:buClr>
                <a:srgbClr val="232323"/>
              </a:buClr>
              <a:buSzPts val="3300"/>
              <a:buFont typeface="Arial"/>
              <a:buChar char="•"/>
            </a:pPr>
            <a:r>
              <a:rPr b="0" i="0" lang="en-US" sz="3300" u="none" cap="none" strike="noStrike">
                <a:solidFill>
                  <a:srgbClr val="232323"/>
                </a:solidFill>
                <a:latin typeface="Poppins"/>
                <a:ea typeface="Poppins"/>
                <a:cs typeface="Poppins"/>
                <a:sym typeface="Poppins"/>
              </a:rPr>
              <a:t>What are you curious about? </a:t>
            </a:r>
            <a:endParaRPr b="0" i="0" sz="3300" u="none" cap="none" strike="noStrike">
              <a:solidFill>
                <a:srgbClr val="232323"/>
              </a:solidFill>
              <a:latin typeface="Poppins"/>
              <a:ea typeface="Poppins"/>
              <a:cs typeface="Poppins"/>
              <a:sym typeface="Poppins"/>
            </a:endParaRPr>
          </a:p>
          <a:p>
            <a:pPr indent="-365129" lvl="1" marL="755659" marR="0" rtl="0" algn="l">
              <a:lnSpc>
                <a:spcPct val="130000"/>
              </a:lnSpc>
              <a:spcBef>
                <a:spcPts val="0"/>
              </a:spcBef>
              <a:spcAft>
                <a:spcPts val="0"/>
              </a:spcAft>
              <a:buClr>
                <a:srgbClr val="232323"/>
              </a:buClr>
              <a:buSzPts val="3300"/>
              <a:buFont typeface="Arial"/>
              <a:buChar char="•"/>
            </a:pPr>
            <a:r>
              <a:rPr b="0" i="0" lang="en-US" sz="3300" u="none" cap="none" strike="noStrike">
                <a:solidFill>
                  <a:srgbClr val="232323"/>
                </a:solidFill>
                <a:latin typeface="Poppins"/>
                <a:ea typeface="Poppins"/>
                <a:cs typeface="Poppins"/>
                <a:sym typeface="Poppins"/>
              </a:rPr>
              <a:t>What are you excited to try?</a:t>
            </a:r>
            <a:endParaRPr sz="1200"/>
          </a:p>
        </p:txBody>
      </p:sp>
      <p:sp>
        <p:nvSpPr>
          <p:cNvPr id="824" name="Google Shape;824;p25"/>
          <p:cNvSpPr txBox="1"/>
          <p:nvPr/>
        </p:nvSpPr>
        <p:spPr>
          <a:xfrm>
            <a:off x="10273988" y="7059323"/>
            <a:ext cx="4800900" cy="1372800"/>
          </a:xfrm>
          <a:prstGeom prst="rect">
            <a:avLst/>
          </a:prstGeom>
          <a:noFill/>
          <a:ln>
            <a:noFill/>
          </a:ln>
        </p:spPr>
        <p:txBody>
          <a:bodyPr anchorCtr="0" anchor="t" bIns="0" lIns="0" spcFirstLastPara="1" rIns="0" wrap="square" tIns="0">
            <a:spAutoFit/>
          </a:bodyPr>
          <a:lstStyle/>
          <a:p>
            <a:pPr indent="0" lvl="0" marL="0" marR="0" rtl="0" algn="ctr">
              <a:lnSpc>
                <a:spcPct val="110002"/>
              </a:lnSpc>
              <a:spcBef>
                <a:spcPts val="0"/>
              </a:spcBef>
              <a:spcAft>
                <a:spcPts val="0"/>
              </a:spcAft>
              <a:buNone/>
            </a:pPr>
            <a:r>
              <a:rPr b="1" lang="en-US" sz="3499">
                <a:solidFill>
                  <a:srgbClr val="2E2E2E"/>
                </a:solidFill>
                <a:latin typeface="Poppins"/>
                <a:ea typeface="Poppins"/>
                <a:cs typeface="Poppins"/>
                <a:sym typeface="Poppins"/>
              </a:rPr>
              <a:t>SHARED LEARNING</a:t>
            </a:r>
            <a:endParaRPr>
              <a:latin typeface="Poppins"/>
              <a:ea typeface="Poppins"/>
              <a:cs typeface="Poppins"/>
              <a:sym typeface="Poppins"/>
            </a:endParaRPr>
          </a:p>
          <a:p>
            <a:pPr indent="0" lvl="0" marL="0" marR="0" rtl="0" algn="ctr">
              <a:lnSpc>
                <a:spcPct val="78565"/>
              </a:lnSpc>
              <a:spcBef>
                <a:spcPts val="0"/>
              </a:spcBef>
              <a:spcAft>
                <a:spcPts val="0"/>
              </a:spcAft>
              <a:buNone/>
            </a:pPr>
            <a:r>
              <a:t/>
            </a:r>
            <a:endParaRPr b="1" sz="1999">
              <a:solidFill>
                <a:srgbClr val="2E2E2E"/>
              </a:solidFill>
              <a:latin typeface="Poppins"/>
              <a:ea typeface="Poppins"/>
              <a:cs typeface="Poppins"/>
              <a:sym typeface="Poppins"/>
            </a:endParaRPr>
          </a:p>
          <a:p>
            <a:pPr indent="0" lvl="0" marL="0" marR="0" rtl="0" algn="ctr">
              <a:lnSpc>
                <a:spcPct val="110002"/>
              </a:lnSpc>
              <a:spcBef>
                <a:spcPts val="0"/>
              </a:spcBef>
              <a:spcAft>
                <a:spcPts val="0"/>
              </a:spcAft>
              <a:buNone/>
            </a:pPr>
            <a:r>
              <a:rPr b="1" lang="en-US" sz="3499">
                <a:solidFill>
                  <a:srgbClr val="2E2E2E"/>
                </a:solidFill>
                <a:latin typeface="Poppins"/>
                <a:ea typeface="Poppins"/>
                <a:cs typeface="Poppins"/>
                <a:sym typeface="Poppins"/>
              </a:rPr>
              <a:t>7 MINUTES</a:t>
            </a:r>
            <a:endParaRPr>
              <a:latin typeface="Poppins"/>
              <a:ea typeface="Poppins"/>
              <a:cs typeface="Poppins"/>
              <a:sym typeface="Poppins"/>
            </a:endParaRPr>
          </a:p>
        </p:txBody>
      </p:sp>
      <p:pic>
        <p:nvPicPr>
          <p:cNvPr id="825" name="Google Shape;825;p25"/>
          <p:cNvPicPr preferRelativeResize="0"/>
          <p:nvPr/>
        </p:nvPicPr>
        <p:blipFill>
          <a:blip r:embed="rId6">
            <a:alphaModFix/>
          </a:blip>
          <a:stretch>
            <a:fillRect/>
          </a:stretch>
        </p:blipFill>
        <p:spPr>
          <a:xfrm>
            <a:off x="8140275" y="6995800"/>
            <a:ext cx="1499825" cy="1499825"/>
          </a:xfrm>
          <a:prstGeom prst="rect">
            <a:avLst/>
          </a:prstGeom>
          <a:solidFill>
            <a:srgbClr val="107F65"/>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26"/>
          <p:cNvSpPr/>
          <p:nvPr/>
        </p:nvSpPr>
        <p:spPr>
          <a:xfrm>
            <a:off x="14375399" y="0"/>
            <a:ext cx="3912601"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831" name="Google Shape;831;p26"/>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832" name="Google Shape;832;p26"/>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833" name="Google Shape;833;p26"/>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sp>
        <p:nvSpPr>
          <p:cNvPr id="834" name="Google Shape;834;p26"/>
          <p:cNvSpPr/>
          <p:nvPr/>
        </p:nvSpPr>
        <p:spPr>
          <a:xfrm>
            <a:off x="10363171" y="2537623"/>
            <a:ext cx="8204895" cy="8204895"/>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5" name="Google Shape;835;p26"/>
          <p:cNvSpPr/>
          <p:nvPr/>
        </p:nvSpPr>
        <p:spPr>
          <a:xfrm>
            <a:off x="10655514" y="2829966"/>
            <a:ext cx="7620210" cy="7620210"/>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rotWithShape="1">
            <a:blip r:embed="rId3">
              <a:alphaModFix/>
            </a:blip>
            <a:stretch>
              <a:fillRect b="0" l="-33388" r="-1661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26"/>
          <p:cNvSpPr/>
          <p:nvPr/>
        </p:nvSpPr>
        <p:spPr>
          <a:xfrm>
            <a:off x="389744" y="356454"/>
            <a:ext cx="1654176" cy="1654176"/>
          </a:xfrm>
          <a:custGeom>
            <a:rect b="b" l="l" r="r" t="t"/>
            <a:pathLst>
              <a:path extrusionOk="0" h="1654176" w="1654176">
                <a:moveTo>
                  <a:pt x="0" y="0"/>
                </a:moveTo>
                <a:lnTo>
                  <a:pt x="1654176" y="0"/>
                </a:lnTo>
                <a:lnTo>
                  <a:pt x="1654176" y="1654175"/>
                </a:lnTo>
                <a:lnTo>
                  <a:pt x="0" y="165417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26"/>
          <p:cNvSpPr/>
          <p:nvPr/>
        </p:nvSpPr>
        <p:spPr>
          <a:xfrm>
            <a:off x="7156887" y="795124"/>
            <a:ext cx="3289577" cy="2845484"/>
          </a:xfrm>
          <a:custGeom>
            <a:rect b="b" l="l" r="r" t="t"/>
            <a:pathLst>
              <a:path extrusionOk="0" h="2845484" w="3289577">
                <a:moveTo>
                  <a:pt x="0" y="0"/>
                </a:moveTo>
                <a:lnTo>
                  <a:pt x="3289577" y="0"/>
                </a:lnTo>
                <a:lnTo>
                  <a:pt x="3289577" y="2845483"/>
                </a:lnTo>
                <a:lnTo>
                  <a:pt x="0" y="2845483"/>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26"/>
          <p:cNvSpPr txBox="1"/>
          <p:nvPr/>
        </p:nvSpPr>
        <p:spPr>
          <a:xfrm>
            <a:off x="15821070" y="795403"/>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839" name="Google Shape;839;p26"/>
          <p:cNvSpPr txBox="1"/>
          <p:nvPr/>
        </p:nvSpPr>
        <p:spPr>
          <a:xfrm>
            <a:off x="13951446" y="795124"/>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COMMUNITY</a:t>
            </a:r>
            <a:endParaRPr/>
          </a:p>
        </p:txBody>
      </p:sp>
      <p:sp>
        <p:nvSpPr>
          <p:cNvPr id="840" name="Google Shape;840;p26"/>
          <p:cNvSpPr txBox="1"/>
          <p:nvPr/>
        </p:nvSpPr>
        <p:spPr>
          <a:xfrm>
            <a:off x="12094211" y="795123"/>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YOUTH</a:t>
            </a:r>
            <a:endParaRPr/>
          </a:p>
        </p:txBody>
      </p:sp>
      <p:sp>
        <p:nvSpPr>
          <p:cNvPr id="841" name="Google Shape;841;p26"/>
          <p:cNvSpPr txBox="1"/>
          <p:nvPr/>
        </p:nvSpPr>
        <p:spPr>
          <a:xfrm>
            <a:off x="1571090" y="5443160"/>
            <a:ext cx="7177200" cy="3694200"/>
          </a:xfrm>
          <a:prstGeom prst="rect">
            <a:avLst/>
          </a:prstGeom>
          <a:noFill/>
          <a:ln>
            <a:noFill/>
          </a:ln>
        </p:spPr>
        <p:txBody>
          <a:bodyPr anchorCtr="0" anchor="t" bIns="0" lIns="0" spcFirstLastPara="1" rIns="0" wrap="square" tIns="0">
            <a:spAutoFit/>
          </a:bodyPr>
          <a:lstStyle/>
          <a:p>
            <a:pPr indent="-323850" lvl="1" marL="647700" marR="0" rtl="0" algn="l">
              <a:lnSpc>
                <a:spcPct val="140000"/>
              </a:lnSpc>
              <a:spcBef>
                <a:spcPts val="0"/>
              </a:spcBef>
              <a:spcAft>
                <a:spcPts val="0"/>
              </a:spcAft>
              <a:buClr>
                <a:srgbClr val="232323"/>
              </a:buClr>
              <a:buSzPts val="3000"/>
              <a:buFont typeface="DM Sans"/>
              <a:buChar char="•"/>
            </a:pPr>
            <a:r>
              <a:rPr i="0" lang="en-US" sz="3000" u="none" cap="none" strike="noStrike">
                <a:solidFill>
                  <a:srgbClr val="232323"/>
                </a:solidFill>
                <a:latin typeface="DM Sans"/>
                <a:ea typeface="DM Sans"/>
                <a:cs typeface="DM Sans"/>
                <a:sym typeface="DM Sans"/>
              </a:rPr>
              <a:t>Dream big!</a:t>
            </a:r>
            <a:endParaRPr>
              <a:latin typeface="DM Sans"/>
              <a:ea typeface="DM Sans"/>
              <a:cs typeface="DM Sans"/>
              <a:sym typeface="DM Sans"/>
            </a:endParaRPr>
          </a:p>
          <a:p>
            <a:pPr indent="-323850" lvl="1" marL="647700" marR="0" rtl="0" algn="l">
              <a:lnSpc>
                <a:spcPct val="140000"/>
              </a:lnSpc>
              <a:spcBef>
                <a:spcPts val="0"/>
              </a:spcBef>
              <a:spcAft>
                <a:spcPts val="0"/>
              </a:spcAft>
              <a:buClr>
                <a:srgbClr val="232323"/>
              </a:buClr>
              <a:buSzPts val="3000"/>
              <a:buFont typeface="DM Sans"/>
              <a:buChar char="•"/>
            </a:pPr>
            <a:r>
              <a:rPr i="0" lang="en-US" sz="3000" u="none" cap="none" strike="noStrike">
                <a:solidFill>
                  <a:srgbClr val="232323"/>
                </a:solidFill>
                <a:latin typeface="DM Sans"/>
                <a:ea typeface="DM Sans"/>
                <a:cs typeface="DM Sans"/>
                <a:sym typeface="DM Sans"/>
              </a:rPr>
              <a:t>Empowerment requires structural alignment.</a:t>
            </a:r>
            <a:endParaRPr>
              <a:latin typeface="DM Sans"/>
              <a:ea typeface="DM Sans"/>
              <a:cs typeface="DM Sans"/>
              <a:sym typeface="DM Sans"/>
            </a:endParaRPr>
          </a:p>
          <a:p>
            <a:pPr indent="-323850" lvl="1" marL="647700" marR="0" rtl="0" algn="l">
              <a:lnSpc>
                <a:spcPct val="140000"/>
              </a:lnSpc>
              <a:spcBef>
                <a:spcPts val="0"/>
              </a:spcBef>
              <a:spcAft>
                <a:spcPts val="0"/>
              </a:spcAft>
              <a:buClr>
                <a:srgbClr val="232323"/>
              </a:buClr>
              <a:buSzPts val="3000"/>
              <a:buFont typeface="DM Sans"/>
              <a:buChar char="•"/>
            </a:pPr>
            <a:r>
              <a:rPr i="0" lang="en-US" sz="3000" u="none" cap="none" strike="noStrike">
                <a:solidFill>
                  <a:srgbClr val="232323"/>
                </a:solidFill>
                <a:latin typeface="DM Sans"/>
                <a:ea typeface="DM Sans"/>
                <a:cs typeface="DM Sans"/>
                <a:sym typeface="DM Sans"/>
              </a:rPr>
              <a:t>Small shifts matter.</a:t>
            </a:r>
            <a:endParaRPr>
              <a:latin typeface="DM Sans"/>
              <a:ea typeface="DM Sans"/>
              <a:cs typeface="DM Sans"/>
              <a:sym typeface="DM Sans"/>
            </a:endParaRPr>
          </a:p>
          <a:p>
            <a:pPr indent="-323850" lvl="1" marL="647700" marR="0" rtl="0" algn="l">
              <a:lnSpc>
                <a:spcPct val="140000"/>
              </a:lnSpc>
              <a:spcBef>
                <a:spcPts val="0"/>
              </a:spcBef>
              <a:spcAft>
                <a:spcPts val="0"/>
              </a:spcAft>
              <a:buClr>
                <a:srgbClr val="232323"/>
              </a:buClr>
              <a:buSzPts val="3000"/>
              <a:buFont typeface="DM Sans"/>
              <a:buChar char="•"/>
            </a:pPr>
            <a:r>
              <a:rPr i="0" lang="en-US" sz="3000" u="none" cap="none" strike="noStrike">
                <a:solidFill>
                  <a:srgbClr val="232323"/>
                </a:solidFill>
                <a:latin typeface="DM Sans"/>
                <a:ea typeface="DM Sans"/>
                <a:cs typeface="DM Sans"/>
                <a:sym typeface="DM Sans"/>
              </a:rPr>
              <a:t>Sharing power is relational and structural.</a:t>
            </a:r>
            <a:endParaRPr>
              <a:latin typeface="DM Sans"/>
              <a:ea typeface="DM Sans"/>
              <a:cs typeface="DM Sans"/>
              <a:sym typeface="DM Sans"/>
            </a:endParaRPr>
          </a:p>
        </p:txBody>
      </p:sp>
      <p:sp>
        <p:nvSpPr>
          <p:cNvPr id="842" name="Google Shape;842;p26"/>
          <p:cNvSpPr txBox="1"/>
          <p:nvPr/>
        </p:nvSpPr>
        <p:spPr>
          <a:xfrm>
            <a:off x="1571090" y="3547217"/>
            <a:ext cx="7927200" cy="1454400"/>
          </a:xfrm>
          <a:prstGeom prst="rect">
            <a:avLst/>
          </a:prstGeom>
          <a:noFill/>
          <a:ln>
            <a:noFill/>
          </a:ln>
        </p:spPr>
        <p:txBody>
          <a:bodyPr anchorCtr="0" anchor="t" bIns="0" lIns="0" spcFirstLastPara="1" rIns="0" wrap="square" tIns="0">
            <a:spAutoFit/>
          </a:bodyPr>
          <a:lstStyle/>
          <a:p>
            <a:pPr indent="0" lvl="0" marL="0" marR="0" rtl="0" algn="l">
              <a:lnSpc>
                <a:spcPct val="110002"/>
              </a:lnSpc>
              <a:spcBef>
                <a:spcPts val="0"/>
              </a:spcBef>
              <a:spcAft>
                <a:spcPts val="0"/>
              </a:spcAft>
              <a:buNone/>
            </a:pPr>
            <a:r>
              <a:rPr b="1" lang="en-US" sz="4499">
                <a:solidFill>
                  <a:srgbClr val="107F65"/>
                </a:solidFill>
                <a:latin typeface="Poppins"/>
                <a:ea typeface="Poppins"/>
                <a:cs typeface="Poppins"/>
                <a:sym typeface="Poppins"/>
              </a:rPr>
              <a:t>INVITATION TO LEARN, GROW AND SHARE</a:t>
            </a:r>
            <a:endParaRPr>
              <a:latin typeface="Poppins"/>
              <a:ea typeface="Poppins"/>
              <a:cs typeface="Poppins"/>
              <a:sym typeface="Poppins"/>
            </a:endParaRPr>
          </a:p>
        </p:txBody>
      </p:sp>
      <p:pic>
        <p:nvPicPr>
          <p:cNvPr id="843" name="Google Shape;843;p26"/>
          <p:cNvPicPr preferRelativeResize="0"/>
          <p:nvPr/>
        </p:nvPicPr>
        <p:blipFill>
          <a:blip r:embed="rId5">
            <a:alphaModFix/>
          </a:blip>
          <a:stretch>
            <a:fillRect/>
          </a:stretch>
        </p:blipFill>
        <p:spPr>
          <a:xfrm>
            <a:off x="7693271" y="671075"/>
            <a:ext cx="2962250" cy="2579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27"/>
          <p:cNvSpPr/>
          <p:nvPr/>
        </p:nvSpPr>
        <p:spPr>
          <a:xfrm>
            <a:off x="0" y="0"/>
            <a:ext cx="4613904"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849" name="Google Shape;849;p27"/>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850" name="Google Shape;850;p27"/>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851" name="Google Shape;851;p27"/>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852" name="Google Shape;852;p27"/>
          <p:cNvGrpSpPr/>
          <p:nvPr/>
        </p:nvGrpSpPr>
        <p:grpSpPr>
          <a:xfrm>
            <a:off x="1824029" y="2295485"/>
            <a:ext cx="4993287" cy="9877656"/>
            <a:chOff x="0" y="0"/>
            <a:chExt cx="2620010" cy="5182870"/>
          </a:xfrm>
        </p:grpSpPr>
        <p:sp>
          <p:nvSpPr>
            <p:cNvPr id="853" name="Google Shape;853;p27"/>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27"/>
            <p:cNvSpPr/>
            <p:nvPr/>
          </p:nvSpPr>
          <p:spPr>
            <a:xfrm>
              <a:off x="185420" y="156210"/>
              <a:ext cx="2250453" cy="4876800"/>
            </a:xfrm>
            <a:custGeom>
              <a:rect b="b" l="l" r="r" t="t"/>
              <a:pathLst>
                <a:path extrusionOk="0" h="4876800" w="2250453">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3">
                <a:alphaModFix/>
              </a:blip>
              <a:stretch>
                <a:fillRect b="0" l="-113655" r="-11365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5" name="Google Shape;855;p27"/>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6" name="Google Shape;856;p27"/>
            <p:cNvSpPr/>
            <p:nvPr/>
          </p:nvSpPr>
          <p:spPr>
            <a:xfrm>
              <a:off x="1579738" y="187960"/>
              <a:ext cx="63785" cy="63501"/>
            </a:xfrm>
            <a:custGeom>
              <a:rect b="b" l="l" r="r" t="t"/>
              <a:pathLst>
                <a:path extrusionOk="0" h="63501" w="63785">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27"/>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27"/>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27"/>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27"/>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1" name="Google Shape;861;p27"/>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62" name="Google Shape;862;p27"/>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27"/>
          <p:cNvSpPr txBox="1"/>
          <p:nvPr/>
        </p:nvSpPr>
        <p:spPr>
          <a:xfrm>
            <a:off x="15824370" y="816179"/>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864" name="Google Shape;864;p27"/>
          <p:cNvSpPr txBox="1"/>
          <p:nvPr/>
        </p:nvSpPr>
        <p:spPr>
          <a:xfrm>
            <a:off x="13972845" y="779895"/>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COMMUNITY</a:t>
            </a:r>
            <a:endParaRPr/>
          </a:p>
        </p:txBody>
      </p:sp>
      <p:sp>
        <p:nvSpPr>
          <p:cNvPr id="865" name="Google Shape;865;p27"/>
          <p:cNvSpPr txBox="1"/>
          <p:nvPr/>
        </p:nvSpPr>
        <p:spPr>
          <a:xfrm>
            <a:off x="11958378" y="779895"/>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YOUTH</a:t>
            </a:r>
            <a:endParaRPr/>
          </a:p>
        </p:txBody>
      </p:sp>
      <p:sp>
        <p:nvSpPr>
          <p:cNvPr id="866" name="Google Shape;866;p27"/>
          <p:cNvSpPr txBox="1"/>
          <p:nvPr/>
        </p:nvSpPr>
        <p:spPr>
          <a:xfrm>
            <a:off x="7884747" y="2778381"/>
            <a:ext cx="9317251" cy="530244"/>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3500">
                <a:solidFill>
                  <a:srgbClr val="C12B2F"/>
                </a:solidFill>
                <a:latin typeface="Poppins"/>
                <a:ea typeface="Poppins"/>
                <a:cs typeface="Poppins"/>
                <a:sym typeface="Poppins"/>
              </a:rPr>
              <a:t>SCAN FOR RESOURCE FOLDER</a:t>
            </a:r>
            <a:endParaRPr/>
          </a:p>
        </p:txBody>
      </p:sp>
      <p:pic>
        <p:nvPicPr>
          <p:cNvPr id="867" name="Google Shape;867;p27"/>
          <p:cNvPicPr preferRelativeResize="0"/>
          <p:nvPr/>
        </p:nvPicPr>
        <p:blipFill rotWithShape="1">
          <a:blip r:embed="rId5">
            <a:alphaModFix/>
          </a:blip>
          <a:srcRect b="0" l="0" r="0" t="0"/>
          <a:stretch/>
        </p:blipFill>
        <p:spPr>
          <a:xfrm>
            <a:off x="8967764" y="3062766"/>
            <a:ext cx="7151218" cy="71512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2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334" l="-6676" r="0" t="-1725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3" name="Google Shape;873;p28"/>
          <p:cNvSpPr/>
          <p:nvPr/>
        </p:nvSpPr>
        <p:spPr>
          <a:xfrm>
            <a:off x="10415376" y="-226742"/>
            <a:ext cx="7872624" cy="12286555"/>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28"/>
          <p:cNvSpPr/>
          <p:nvPr/>
        </p:nvSpPr>
        <p:spPr>
          <a:xfrm>
            <a:off x="257705" y="8378566"/>
            <a:ext cx="17178973" cy="893754"/>
          </a:xfrm>
          <a:custGeom>
            <a:rect b="b" l="l" r="r" t="t"/>
            <a:pathLst>
              <a:path extrusionOk="0" h="893754" w="17178973">
                <a:moveTo>
                  <a:pt x="0" y="0"/>
                </a:moveTo>
                <a:lnTo>
                  <a:pt x="17178974" y="0"/>
                </a:lnTo>
                <a:lnTo>
                  <a:pt x="17178974" y="893753"/>
                </a:lnTo>
                <a:lnTo>
                  <a:pt x="0" y="893753"/>
                </a:lnTo>
                <a:lnTo>
                  <a:pt x="0" y="0"/>
                </a:lnTo>
                <a:close/>
              </a:path>
            </a:pathLst>
          </a:custGeom>
          <a:blipFill rotWithShape="1">
            <a:blip r:embed="rId4">
              <a:alphaModFix/>
            </a:blip>
            <a:stretch>
              <a:fillRect b="0" l="0" r="0" t="-27962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28"/>
          <p:cNvSpPr/>
          <p:nvPr/>
        </p:nvSpPr>
        <p:spPr>
          <a:xfrm flipH="1" rot="10800000">
            <a:off x="257705" y="1610749"/>
            <a:ext cx="17178973" cy="893754"/>
          </a:xfrm>
          <a:custGeom>
            <a:rect b="b" l="l" r="r" t="t"/>
            <a:pathLst>
              <a:path extrusionOk="0" h="893754" w="17178973">
                <a:moveTo>
                  <a:pt x="0" y="893754"/>
                </a:moveTo>
                <a:lnTo>
                  <a:pt x="17178974" y="893754"/>
                </a:lnTo>
                <a:lnTo>
                  <a:pt x="17178974" y="0"/>
                </a:lnTo>
                <a:lnTo>
                  <a:pt x="0" y="0"/>
                </a:lnTo>
                <a:lnTo>
                  <a:pt x="0" y="893754"/>
                </a:lnTo>
                <a:close/>
              </a:path>
            </a:pathLst>
          </a:custGeom>
          <a:blipFill rotWithShape="1">
            <a:blip r:embed="rId4">
              <a:alphaModFix/>
            </a:blip>
            <a:stretch>
              <a:fillRect b="0" l="0" r="0" t="-27962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28"/>
          <p:cNvSpPr/>
          <p:nvPr/>
        </p:nvSpPr>
        <p:spPr>
          <a:xfrm>
            <a:off x="776263" y="1860882"/>
            <a:ext cx="9639113" cy="6843924"/>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877" name="Google Shape;877;p28"/>
          <p:cNvCxnSpPr/>
          <p:nvPr/>
        </p:nvCxnSpPr>
        <p:spPr>
          <a:xfrm>
            <a:off x="2400126" y="7899854"/>
            <a:ext cx="2540460" cy="0"/>
          </a:xfrm>
          <a:prstGeom prst="straightConnector1">
            <a:avLst/>
          </a:prstGeom>
          <a:noFill/>
          <a:ln cap="rnd" cmpd="sng" w="666750">
            <a:solidFill>
              <a:srgbClr val="D0911E"/>
            </a:solidFill>
            <a:prstDash val="solid"/>
            <a:round/>
            <a:headEnd len="sm" w="sm" type="none"/>
            <a:tailEnd len="sm" w="sm" type="none"/>
          </a:ln>
        </p:spPr>
      </p:cxnSp>
      <p:sp>
        <p:nvSpPr>
          <p:cNvPr id="878" name="Google Shape;878;p28"/>
          <p:cNvSpPr/>
          <p:nvPr/>
        </p:nvSpPr>
        <p:spPr>
          <a:xfrm>
            <a:off x="10415376" y="1860882"/>
            <a:ext cx="6843924" cy="6843924"/>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rotWithShape="1">
            <a:blip r:embed="rId5">
              <a:alphaModFix/>
            </a:blip>
            <a:stretch>
              <a:fillRect b="0" l="-1964" r="-247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879" name="Google Shape;879;p28"/>
          <p:cNvCxnSpPr/>
          <p:nvPr/>
        </p:nvCxnSpPr>
        <p:spPr>
          <a:xfrm>
            <a:off x="4940586" y="7899854"/>
            <a:ext cx="5474790" cy="0"/>
          </a:xfrm>
          <a:prstGeom prst="straightConnector1">
            <a:avLst/>
          </a:prstGeom>
          <a:noFill/>
          <a:ln cap="flat" cmpd="sng" w="28575">
            <a:solidFill>
              <a:srgbClr val="D0911E"/>
            </a:solidFill>
            <a:prstDash val="solid"/>
            <a:round/>
            <a:headEnd len="sm" w="sm" type="none"/>
            <a:tailEnd len="sm" w="sm" type="none"/>
          </a:ln>
        </p:spPr>
      </p:cxnSp>
      <p:cxnSp>
        <p:nvCxnSpPr>
          <p:cNvPr id="880" name="Google Shape;880;p28"/>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881" name="Google Shape;881;p28"/>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882" name="Google Shape;882;p28"/>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sp>
        <p:nvSpPr>
          <p:cNvPr id="883" name="Google Shape;883;p28"/>
          <p:cNvSpPr txBox="1"/>
          <p:nvPr/>
        </p:nvSpPr>
        <p:spPr>
          <a:xfrm>
            <a:off x="3010451" y="2958827"/>
            <a:ext cx="7696500" cy="1361400"/>
          </a:xfrm>
          <a:prstGeom prst="rect">
            <a:avLst/>
          </a:prstGeom>
          <a:noFill/>
          <a:ln>
            <a:noFill/>
          </a:ln>
        </p:spPr>
        <p:txBody>
          <a:bodyPr anchorCtr="0" anchor="t" bIns="0" lIns="0" spcFirstLastPara="1" rIns="0" wrap="square" tIns="0">
            <a:spAutoFit/>
          </a:bodyPr>
          <a:lstStyle/>
          <a:p>
            <a:pPr indent="0" lvl="0" marL="0" marR="0" rtl="0" algn="l">
              <a:lnSpc>
                <a:spcPct val="95995"/>
              </a:lnSpc>
              <a:spcBef>
                <a:spcPts val="0"/>
              </a:spcBef>
              <a:spcAft>
                <a:spcPts val="0"/>
              </a:spcAft>
              <a:buNone/>
            </a:pPr>
            <a:r>
              <a:rPr b="1" lang="en-US" sz="9213">
                <a:solidFill>
                  <a:srgbClr val="232323"/>
                </a:solidFill>
                <a:latin typeface="Poppins"/>
                <a:ea typeface="Poppins"/>
                <a:cs typeface="Poppins"/>
                <a:sym typeface="Poppins"/>
              </a:rPr>
              <a:t>THANK YOU</a:t>
            </a:r>
            <a:endParaRPr sz="600">
              <a:latin typeface="Poppins"/>
              <a:ea typeface="Poppins"/>
              <a:cs typeface="Poppins"/>
              <a:sym typeface="Poppins"/>
            </a:endParaRPr>
          </a:p>
        </p:txBody>
      </p:sp>
      <p:sp>
        <p:nvSpPr>
          <p:cNvPr id="884" name="Google Shape;884;p28"/>
          <p:cNvSpPr txBox="1"/>
          <p:nvPr/>
        </p:nvSpPr>
        <p:spPr>
          <a:xfrm>
            <a:off x="3010451" y="4504026"/>
            <a:ext cx="7132800" cy="1423500"/>
          </a:xfrm>
          <a:prstGeom prst="rect">
            <a:avLst/>
          </a:prstGeom>
          <a:noFill/>
          <a:ln>
            <a:noFill/>
          </a:ln>
        </p:spPr>
        <p:txBody>
          <a:bodyPr anchorCtr="0" anchor="t" bIns="0" lIns="0" spcFirstLastPara="1" rIns="0" wrap="square" tIns="0">
            <a:spAutoFit/>
          </a:bodyPr>
          <a:lstStyle/>
          <a:p>
            <a:pPr indent="0" lvl="0" marL="0" marR="0" rtl="0" algn="l">
              <a:lnSpc>
                <a:spcPct val="142952"/>
              </a:lnSpc>
              <a:spcBef>
                <a:spcPts val="0"/>
              </a:spcBef>
              <a:spcAft>
                <a:spcPts val="0"/>
              </a:spcAft>
              <a:buNone/>
            </a:pPr>
            <a:r>
              <a:rPr b="1" lang="en-US" sz="2100">
                <a:solidFill>
                  <a:srgbClr val="C12B2F"/>
                </a:solidFill>
                <a:latin typeface="Poppins"/>
                <a:ea typeface="Poppins"/>
                <a:cs typeface="Poppins"/>
                <a:sym typeface="Poppins"/>
              </a:rPr>
              <a:t>SNOW-REDFERN FOUNDATION</a:t>
            </a:r>
            <a:endParaRPr>
              <a:latin typeface="Poppins"/>
              <a:ea typeface="Poppins"/>
              <a:cs typeface="Poppins"/>
              <a:sym typeface="Poppins"/>
            </a:endParaRPr>
          </a:p>
          <a:p>
            <a:pPr indent="0" lvl="0" marL="0" marR="0" rtl="0" algn="l">
              <a:lnSpc>
                <a:spcPct val="142952"/>
              </a:lnSpc>
              <a:spcBef>
                <a:spcPts val="0"/>
              </a:spcBef>
              <a:spcAft>
                <a:spcPts val="0"/>
              </a:spcAft>
              <a:buNone/>
            </a:pPr>
            <a:r>
              <a:t/>
            </a:r>
            <a:endParaRPr b="1" sz="800">
              <a:solidFill>
                <a:srgbClr val="C12B2F"/>
              </a:solidFill>
              <a:latin typeface="Poppins"/>
              <a:ea typeface="Poppins"/>
              <a:cs typeface="Poppins"/>
              <a:sym typeface="Poppins"/>
            </a:endParaRPr>
          </a:p>
          <a:p>
            <a:pPr indent="0" lvl="0" marL="0" marR="0" rtl="0" algn="l">
              <a:lnSpc>
                <a:spcPct val="142952"/>
              </a:lnSpc>
              <a:spcBef>
                <a:spcPts val="0"/>
              </a:spcBef>
              <a:spcAft>
                <a:spcPts val="0"/>
              </a:spcAft>
              <a:buNone/>
            </a:pPr>
            <a:r>
              <a:rPr b="1" lang="en-US" sz="2100">
                <a:solidFill>
                  <a:srgbClr val="8C52FF"/>
                </a:solidFill>
                <a:latin typeface="Poppins"/>
                <a:ea typeface="Poppins"/>
                <a:cs typeface="Poppins"/>
                <a:sym typeface="Poppins"/>
              </a:rPr>
              <a:t>SARA WILCOX</a:t>
            </a:r>
            <a:endParaRPr>
              <a:latin typeface="Poppins"/>
              <a:ea typeface="Poppins"/>
              <a:cs typeface="Poppins"/>
              <a:sym typeface="Poppins"/>
            </a:endParaRPr>
          </a:p>
          <a:p>
            <a:pPr indent="0" lvl="0" marL="0" marR="0" rtl="0" algn="l">
              <a:lnSpc>
                <a:spcPct val="142952"/>
              </a:lnSpc>
              <a:spcBef>
                <a:spcPts val="0"/>
              </a:spcBef>
              <a:spcAft>
                <a:spcPts val="0"/>
              </a:spcAft>
              <a:buNone/>
            </a:pPr>
            <a:r>
              <a:rPr b="1" lang="en-US" sz="2100">
                <a:solidFill>
                  <a:srgbClr val="8C52FF"/>
                </a:solidFill>
                <a:latin typeface="Poppins"/>
                <a:ea typeface="Poppins"/>
                <a:cs typeface="Poppins"/>
                <a:sym typeface="Poppins"/>
              </a:rPr>
              <a:t>EXECUTIVE DIRECTOR</a:t>
            </a:r>
            <a:endParaRPr>
              <a:latin typeface="Poppins"/>
              <a:ea typeface="Poppins"/>
              <a:cs typeface="Poppins"/>
              <a:sym typeface="Poppins"/>
            </a:endParaRPr>
          </a:p>
        </p:txBody>
      </p:sp>
      <p:sp>
        <p:nvSpPr>
          <p:cNvPr id="885" name="Google Shape;885;p28"/>
          <p:cNvSpPr txBox="1"/>
          <p:nvPr/>
        </p:nvSpPr>
        <p:spPr>
          <a:xfrm>
            <a:off x="3010451" y="6111317"/>
            <a:ext cx="7132800" cy="122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100">
                <a:solidFill>
                  <a:srgbClr val="232323"/>
                </a:solidFill>
                <a:latin typeface="DM Sans"/>
                <a:ea typeface="DM Sans"/>
                <a:cs typeface="DM Sans"/>
                <a:sym typeface="DM Sans"/>
              </a:rPr>
              <a:t>We’d love to learn together! </a:t>
            </a:r>
            <a:endParaRPr>
              <a:latin typeface="DM Sans"/>
              <a:ea typeface="DM Sans"/>
              <a:cs typeface="DM Sans"/>
              <a:sym typeface="DM Sans"/>
            </a:endParaRPr>
          </a:p>
          <a:p>
            <a:pPr indent="0" lvl="0" marL="0" marR="0" rtl="0" algn="l">
              <a:lnSpc>
                <a:spcPct val="140000"/>
              </a:lnSpc>
              <a:spcBef>
                <a:spcPts val="0"/>
              </a:spcBef>
              <a:spcAft>
                <a:spcPts val="0"/>
              </a:spcAft>
              <a:buNone/>
            </a:pPr>
            <a:r>
              <a:rPr lang="en-US" sz="2100">
                <a:solidFill>
                  <a:srgbClr val="232323"/>
                </a:solidFill>
                <a:latin typeface="DM Sans"/>
                <a:ea typeface="DM Sans"/>
                <a:cs typeface="DM Sans"/>
                <a:sym typeface="DM Sans"/>
              </a:rPr>
              <a:t>Contact us for more information.</a:t>
            </a:r>
            <a:endParaRPr>
              <a:latin typeface="DM Sans"/>
              <a:ea typeface="DM Sans"/>
              <a:cs typeface="DM Sans"/>
              <a:sym typeface="DM Sans"/>
            </a:endParaRPr>
          </a:p>
          <a:p>
            <a:pPr indent="0" lvl="0" marL="0" marR="0" rtl="0" algn="l">
              <a:lnSpc>
                <a:spcPct val="140000"/>
              </a:lnSpc>
              <a:spcBef>
                <a:spcPts val="0"/>
              </a:spcBef>
              <a:spcAft>
                <a:spcPts val="0"/>
              </a:spcAft>
              <a:buNone/>
            </a:pPr>
            <a:r>
              <a:rPr lang="en-US" sz="2100">
                <a:solidFill>
                  <a:srgbClr val="232323"/>
                </a:solidFill>
                <a:latin typeface="DM Sans"/>
                <a:ea typeface="DM Sans"/>
                <a:cs typeface="DM Sans"/>
                <a:sym typeface="DM Sans"/>
              </a:rPr>
              <a:t>info@snowredfern.org</a:t>
            </a:r>
            <a:endParaRPr>
              <a:latin typeface="DM Sans"/>
              <a:ea typeface="DM Sans"/>
              <a:cs typeface="DM Sans"/>
              <a:sym typeface="DM Sans"/>
            </a:endParaRPr>
          </a:p>
        </p:txBody>
      </p:sp>
      <p:sp>
        <p:nvSpPr>
          <p:cNvPr id="886" name="Google Shape;886;p28"/>
          <p:cNvSpPr txBox="1"/>
          <p:nvPr/>
        </p:nvSpPr>
        <p:spPr>
          <a:xfrm>
            <a:off x="15824366" y="770454"/>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887" name="Google Shape;887;p28"/>
          <p:cNvSpPr txBox="1"/>
          <p:nvPr/>
        </p:nvSpPr>
        <p:spPr>
          <a:xfrm>
            <a:off x="13972845" y="811807"/>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COMMUNITY</a:t>
            </a:r>
            <a:endParaRPr/>
          </a:p>
        </p:txBody>
      </p:sp>
      <p:sp>
        <p:nvSpPr>
          <p:cNvPr id="888" name="Google Shape;888;p28"/>
          <p:cNvSpPr txBox="1"/>
          <p:nvPr/>
        </p:nvSpPr>
        <p:spPr>
          <a:xfrm>
            <a:off x="12051194" y="788123"/>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YOUTH</a:t>
            </a:r>
            <a:endParaRPr/>
          </a:p>
        </p:txBody>
      </p:sp>
      <p:sp>
        <p:nvSpPr>
          <p:cNvPr id="889" name="Google Shape;889;p28"/>
          <p:cNvSpPr txBox="1"/>
          <p:nvPr/>
        </p:nvSpPr>
        <p:spPr>
          <a:xfrm>
            <a:off x="11856380" y="9209549"/>
            <a:ext cx="54030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100">
                <a:solidFill>
                  <a:srgbClr val="FFFFFF"/>
                </a:solidFill>
                <a:latin typeface="Poppins"/>
                <a:ea typeface="Poppins"/>
                <a:cs typeface="Poppins"/>
                <a:sym typeface="Poppins"/>
              </a:rPr>
              <a:t>snowredfern.org</a:t>
            </a:r>
            <a:endParaRPr>
              <a:latin typeface="Poppins"/>
              <a:ea typeface="Poppins"/>
              <a:cs typeface="Poppins"/>
              <a:sym typeface="Poppins"/>
            </a:endParaRPr>
          </a:p>
        </p:txBody>
      </p:sp>
      <p:sp>
        <p:nvSpPr>
          <p:cNvPr id="890" name="Google Shape;890;p28"/>
          <p:cNvSpPr/>
          <p:nvPr/>
        </p:nvSpPr>
        <p:spPr>
          <a:xfrm>
            <a:off x="1633832" y="3017208"/>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p:nvPr/>
        </p:nvSpPr>
        <p:spPr>
          <a:xfrm>
            <a:off x="0" y="0"/>
            <a:ext cx="10025427"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3"/>
          <p:cNvSpPr/>
          <p:nvPr/>
        </p:nvSpPr>
        <p:spPr>
          <a:xfrm>
            <a:off x="0" y="6572769"/>
            <a:ext cx="10025427" cy="3714231"/>
          </a:xfrm>
          <a:prstGeom prst="rect">
            <a:avLst/>
          </a:pr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40" name="Google Shape;140;p3"/>
          <p:cNvCxnSpPr/>
          <p:nvPr/>
        </p:nvCxnSpPr>
        <p:spPr>
          <a:xfrm>
            <a:off x="15559431" y="980668"/>
            <a:ext cx="1699869" cy="0"/>
          </a:xfrm>
          <a:prstGeom prst="straightConnector1">
            <a:avLst/>
          </a:prstGeom>
          <a:noFill/>
          <a:ln cap="rnd" cmpd="sng" w="447675">
            <a:solidFill>
              <a:srgbClr val="BE2025"/>
            </a:solidFill>
            <a:prstDash val="solid"/>
            <a:round/>
            <a:headEnd len="sm" w="sm" type="none"/>
            <a:tailEnd len="sm" w="sm" type="none"/>
          </a:ln>
        </p:spPr>
      </p:cxnSp>
      <p:cxnSp>
        <p:nvCxnSpPr>
          <p:cNvPr id="141" name="Google Shape;141;p3"/>
          <p:cNvCxnSpPr/>
          <p:nvPr/>
        </p:nvCxnSpPr>
        <p:spPr>
          <a:xfrm>
            <a:off x="13716000" y="980668"/>
            <a:ext cx="1699869" cy="0"/>
          </a:xfrm>
          <a:prstGeom prst="straightConnector1">
            <a:avLst/>
          </a:prstGeom>
          <a:noFill/>
          <a:ln cap="rnd" cmpd="sng" w="447675">
            <a:solidFill>
              <a:srgbClr val="D0911E"/>
            </a:solidFill>
            <a:prstDash val="solid"/>
            <a:round/>
            <a:headEnd len="sm" w="sm" type="none"/>
            <a:tailEnd len="sm" w="sm" type="none"/>
          </a:ln>
        </p:spPr>
      </p:cxnSp>
      <p:cxnSp>
        <p:nvCxnSpPr>
          <p:cNvPr id="142" name="Google Shape;142;p3"/>
          <p:cNvCxnSpPr/>
          <p:nvPr/>
        </p:nvCxnSpPr>
        <p:spPr>
          <a:xfrm>
            <a:off x="11856380" y="980668"/>
            <a:ext cx="1699869" cy="0"/>
          </a:xfrm>
          <a:prstGeom prst="straightConnector1">
            <a:avLst/>
          </a:prstGeom>
          <a:noFill/>
          <a:ln cap="rnd" cmpd="sng" w="447675">
            <a:solidFill>
              <a:srgbClr val="8C52FF"/>
            </a:solidFill>
            <a:prstDash val="solid"/>
            <a:round/>
            <a:headEnd len="sm" w="sm" type="none"/>
            <a:tailEnd len="sm" w="sm" type="none"/>
          </a:ln>
        </p:spPr>
      </p:cxnSp>
      <p:cxnSp>
        <p:nvCxnSpPr>
          <p:cNvPr id="143" name="Google Shape;143;p3"/>
          <p:cNvCxnSpPr/>
          <p:nvPr/>
        </p:nvCxnSpPr>
        <p:spPr>
          <a:xfrm>
            <a:off x="1607804" y="4806621"/>
            <a:ext cx="615988" cy="0"/>
          </a:xfrm>
          <a:prstGeom prst="straightConnector1">
            <a:avLst/>
          </a:prstGeom>
          <a:noFill/>
          <a:ln cap="flat" cmpd="sng" w="47625">
            <a:solidFill>
              <a:srgbClr val="FCD24F"/>
            </a:solidFill>
            <a:prstDash val="solid"/>
            <a:round/>
            <a:headEnd len="sm" w="sm" type="none"/>
            <a:tailEnd len="sm" w="sm" type="none"/>
          </a:ln>
        </p:spPr>
      </p:cxnSp>
      <p:sp>
        <p:nvSpPr>
          <p:cNvPr id="144" name="Google Shape;144;p3"/>
          <p:cNvSpPr/>
          <p:nvPr/>
        </p:nvSpPr>
        <p:spPr>
          <a:xfrm>
            <a:off x="8623121" y="2122042"/>
            <a:ext cx="10332553" cy="5811484"/>
          </a:xfrm>
          <a:custGeom>
            <a:rect b="b" l="l" r="r" t="t"/>
            <a:pathLst>
              <a:path extrusionOk="0" h="6348735"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3">
              <a:alphaModFix/>
            </a:blip>
            <a:stretch>
              <a:fillRect b="-9228" l="0" r="0" t="-922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3"/>
          <p:cNvSpPr txBox="1"/>
          <p:nvPr/>
        </p:nvSpPr>
        <p:spPr>
          <a:xfrm>
            <a:off x="11856380" y="9209549"/>
            <a:ext cx="54030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100">
                <a:solidFill>
                  <a:srgbClr val="232323"/>
                </a:solidFill>
                <a:latin typeface="DM Sans"/>
                <a:ea typeface="DM Sans"/>
                <a:cs typeface="DM Sans"/>
                <a:sym typeface="DM Sans"/>
              </a:rPr>
              <a:t>snowredfern.org</a:t>
            </a:r>
            <a:endParaRPr>
              <a:latin typeface="DM Sans"/>
              <a:ea typeface="DM Sans"/>
              <a:cs typeface="DM Sans"/>
              <a:sym typeface="DM Sans"/>
            </a:endParaRPr>
          </a:p>
        </p:txBody>
      </p:sp>
      <p:sp>
        <p:nvSpPr>
          <p:cNvPr id="146" name="Google Shape;146;p3"/>
          <p:cNvSpPr txBox="1"/>
          <p:nvPr/>
        </p:nvSpPr>
        <p:spPr>
          <a:xfrm>
            <a:off x="15824371" y="915515"/>
            <a:ext cx="1169987" cy="207877"/>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400">
                <a:solidFill>
                  <a:srgbClr val="FFFFFF"/>
                </a:solidFill>
                <a:latin typeface="Montserrat"/>
                <a:ea typeface="Montserrat"/>
                <a:cs typeface="Montserrat"/>
                <a:sym typeface="Montserrat"/>
              </a:rPr>
              <a:t>SYSTEMS</a:t>
            </a:r>
            <a:endParaRPr/>
          </a:p>
        </p:txBody>
      </p:sp>
      <p:sp>
        <p:nvSpPr>
          <p:cNvPr id="147" name="Google Shape;147;p3"/>
          <p:cNvSpPr txBox="1"/>
          <p:nvPr/>
        </p:nvSpPr>
        <p:spPr>
          <a:xfrm>
            <a:off x="13972846" y="901571"/>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COMMUNITY</a:t>
            </a:r>
            <a:endParaRPr/>
          </a:p>
        </p:txBody>
      </p:sp>
      <p:sp>
        <p:nvSpPr>
          <p:cNvPr id="148" name="Google Shape;148;p3"/>
          <p:cNvSpPr txBox="1"/>
          <p:nvPr/>
        </p:nvSpPr>
        <p:spPr>
          <a:xfrm>
            <a:off x="12097549" y="897373"/>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YOUTH</a:t>
            </a:r>
            <a:endParaRPr/>
          </a:p>
        </p:txBody>
      </p:sp>
      <p:sp>
        <p:nvSpPr>
          <p:cNvPr id="149" name="Google Shape;149;p3"/>
          <p:cNvSpPr txBox="1"/>
          <p:nvPr/>
        </p:nvSpPr>
        <p:spPr>
          <a:xfrm>
            <a:off x="1607804" y="3411019"/>
            <a:ext cx="6439918" cy="904866"/>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lang="en-US" sz="5999">
                <a:solidFill>
                  <a:srgbClr val="FFFFFF"/>
                </a:solidFill>
                <a:latin typeface="Poppins"/>
                <a:ea typeface="Poppins"/>
                <a:cs typeface="Poppins"/>
                <a:sym typeface="Poppins"/>
              </a:rPr>
              <a:t>ABOUT SRF</a:t>
            </a:r>
            <a:endParaRPr/>
          </a:p>
        </p:txBody>
      </p:sp>
      <p:sp>
        <p:nvSpPr>
          <p:cNvPr id="150" name="Google Shape;150;p3"/>
          <p:cNvSpPr txBox="1"/>
          <p:nvPr/>
        </p:nvSpPr>
        <p:spPr>
          <a:xfrm>
            <a:off x="678946" y="6817164"/>
            <a:ext cx="6202633" cy="344755"/>
          </a:xfrm>
          <a:prstGeom prst="rect">
            <a:avLst/>
          </a:prstGeom>
          <a:noFill/>
          <a:ln>
            <a:noFill/>
          </a:ln>
        </p:spPr>
        <p:txBody>
          <a:bodyPr anchorCtr="0" anchor="t" bIns="0" lIns="0" spcFirstLastPara="1" rIns="0" wrap="square" tIns="0">
            <a:spAutoFit/>
          </a:bodyPr>
          <a:lstStyle/>
          <a:p>
            <a:pPr indent="0" lvl="0" marL="0" marR="0" rtl="0" algn="l">
              <a:lnSpc>
                <a:spcPct val="110004"/>
              </a:lnSpc>
              <a:spcBef>
                <a:spcPts val="0"/>
              </a:spcBef>
              <a:spcAft>
                <a:spcPts val="0"/>
              </a:spcAft>
              <a:buNone/>
            </a:pPr>
            <a:r>
              <a:rPr b="1" lang="en-US" sz="2399">
                <a:solidFill>
                  <a:srgbClr val="232323"/>
                </a:solidFill>
                <a:latin typeface="Montserrat"/>
                <a:ea typeface="Montserrat"/>
                <a:cs typeface="Montserrat"/>
                <a:sym typeface="Montserrat"/>
              </a:rPr>
              <a:t>VISION </a:t>
            </a:r>
            <a:endParaRPr/>
          </a:p>
        </p:txBody>
      </p:sp>
      <p:sp>
        <p:nvSpPr>
          <p:cNvPr id="151" name="Google Shape;151;p3"/>
          <p:cNvSpPr txBox="1"/>
          <p:nvPr/>
        </p:nvSpPr>
        <p:spPr>
          <a:xfrm>
            <a:off x="2546229" y="4687368"/>
            <a:ext cx="5264208" cy="276565"/>
          </a:xfrm>
          <a:prstGeom prst="rect">
            <a:avLst/>
          </a:prstGeom>
          <a:noFill/>
          <a:ln>
            <a:noFill/>
          </a:ln>
        </p:spPr>
        <p:txBody>
          <a:bodyPr anchorCtr="0" anchor="t" bIns="0" lIns="0" spcFirstLastPara="1" rIns="0" wrap="square" tIns="0">
            <a:spAutoFit/>
          </a:bodyPr>
          <a:lstStyle/>
          <a:p>
            <a:pPr indent="0" lvl="0" marL="0" marR="0" rtl="0" algn="l">
              <a:lnSpc>
                <a:spcPct val="124000"/>
              </a:lnSpc>
              <a:spcBef>
                <a:spcPts val="0"/>
              </a:spcBef>
              <a:spcAft>
                <a:spcPts val="0"/>
              </a:spcAft>
              <a:buNone/>
            </a:pPr>
            <a:r>
              <a:rPr lang="en-US" sz="1800">
                <a:solidFill>
                  <a:srgbClr val="FCD24F"/>
                </a:solidFill>
                <a:latin typeface="Arial"/>
                <a:ea typeface="Arial"/>
                <a:cs typeface="Arial"/>
                <a:sym typeface="Arial"/>
              </a:rPr>
              <a:t>SNOW-REDFERN FOUNDATION</a:t>
            </a:r>
            <a:endParaRPr/>
          </a:p>
        </p:txBody>
      </p:sp>
      <p:sp>
        <p:nvSpPr>
          <p:cNvPr id="152" name="Google Shape;152;p3"/>
          <p:cNvSpPr txBox="1"/>
          <p:nvPr/>
        </p:nvSpPr>
        <p:spPr>
          <a:xfrm>
            <a:off x="678946" y="7328595"/>
            <a:ext cx="6698700" cy="77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100">
                <a:solidFill>
                  <a:srgbClr val="232323"/>
                </a:solidFill>
                <a:latin typeface="Arial"/>
                <a:ea typeface="Arial"/>
                <a:cs typeface="Arial"/>
                <a:sym typeface="Arial"/>
              </a:rPr>
              <a:t>Nebraska youth thrive within inclusive communities and participatory systems of care. </a:t>
            </a:r>
            <a:endParaRPr>
              <a:latin typeface="DM Sans"/>
              <a:ea typeface="DM Sans"/>
              <a:cs typeface="DM Sans"/>
              <a:sym typeface="DM Sans"/>
            </a:endParaRPr>
          </a:p>
        </p:txBody>
      </p:sp>
      <p:sp>
        <p:nvSpPr>
          <p:cNvPr id="153" name="Google Shape;153;p3"/>
          <p:cNvSpPr txBox="1"/>
          <p:nvPr/>
        </p:nvSpPr>
        <p:spPr>
          <a:xfrm>
            <a:off x="1607804" y="5306833"/>
            <a:ext cx="6624300" cy="323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100">
                <a:solidFill>
                  <a:srgbClr val="FFFFFF"/>
                </a:solidFill>
                <a:latin typeface="DM Sans"/>
                <a:ea typeface="DM Sans"/>
                <a:cs typeface="DM Sans"/>
                <a:sym typeface="DM Sans"/>
              </a:rPr>
              <a:t>We believe in the potential of all young people! </a:t>
            </a:r>
            <a:endParaRPr>
              <a:latin typeface="DM Sans"/>
              <a:ea typeface="DM Sans"/>
              <a:cs typeface="DM Sans"/>
              <a:sym typeface="DM Sans"/>
            </a:endParaRPr>
          </a:p>
        </p:txBody>
      </p:sp>
      <p:sp>
        <p:nvSpPr>
          <p:cNvPr id="154" name="Google Shape;154;p3"/>
          <p:cNvSpPr txBox="1"/>
          <p:nvPr/>
        </p:nvSpPr>
        <p:spPr>
          <a:xfrm>
            <a:off x="11056667" y="8632295"/>
            <a:ext cx="6202500" cy="369300"/>
          </a:xfrm>
          <a:prstGeom prst="rect">
            <a:avLst/>
          </a:prstGeom>
          <a:noFill/>
          <a:ln>
            <a:noFill/>
          </a:ln>
        </p:spPr>
        <p:txBody>
          <a:bodyPr anchorCtr="0" anchor="t" bIns="0" lIns="0" spcFirstLastPara="1" rIns="0" wrap="square" tIns="0">
            <a:spAutoFit/>
          </a:bodyPr>
          <a:lstStyle/>
          <a:p>
            <a:pPr indent="0" lvl="0" marL="0" marR="0" rtl="0" algn="r">
              <a:lnSpc>
                <a:spcPct val="110004"/>
              </a:lnSpc>
              <a:spcBef>
                <a:spcPts val="0"/>
              </a:spcBef>
              <a:spcAft>
                <a:spcPts val="0"/>
              </a:spcAft>
              <a:buNone/>
            </a:pPr>
            <a:r>
              <a:rPr b="1" lang="en-US" sz="2399">
                <a:solidFill>
                  <a:srgbClr val="232323"/>
                </a:solidFill>
                <a:latin typeface="Poppins"/>
                <a:ea typeface="Poppins"/>
                <a:cs typeface="Poppins"/>
                <a:sym typeface="Poppins"/>
              </a:rPr>
              <a:t>INVEST IN KIDS</a:t>
            </a:r>
            <a:endParaRPr>
              <a:latin typeface="Poppins"/>
              <a:ea typeface="Poppins"/>
              <a:cs typeface="Poppins"/>
              <a:sym typeface="Poppins"/>
            </a:endParaRPr>
          </a:p>
        </p:txBody>
      </p:sp>
      <p:sp>
        <p:nvSpPr>
          <p:cNvPr id="155" name="Google Shape;155;p3"/>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3"/>
          <p:cNvSpPr/>
          <p:nvPr/>
        </p:nvSpPr>
        <p:spPr>
          <a:xfrm>
            <a:off x="10435279" y="8275104"/>
            <a:ext cx="1654176" cy="1654176"/>
          </a:xfrm>
          <a:custGeom>
            <a:rect b="b" l="l" r="r" t="t"/>
            <a:pathLst>
              <a:path extrusionOk="0" h="1654176" w="1654176">
                <a:moveTo>
                  <a:pt x="0" y="0"/>
                </a:moveTo>
                <a:lnTo>
                  <a:pt x="1654175" y="0"/>
                </a:lnTo>
                <a:lnTo>
                  <a:pt x="1654175" y="1654175"/>
                </a:lnTo>
                <a:lnTo>
                  <a:pt x="0" y="165417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3"/>
          <p:cNvSpPr txBox="1"/>
          <p:nvPr/>
        </p:nvSpPr>
        <p:spPr>
          <a:xfrm>
            <a:off x="2307370" y="8719373"/>
            <a:ext cx="5742000" cy="77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100">
                <a:solidFill>
                  <a:srgbClr val="232323"/>
                </a:solidFill>
                <a:latin typeface="Arial"/>
                <a:ea typeface="Arial"/>
                <a:cs typeface="Arial"/>
                <a:sym typeface="Arial"/>
              </a:rPr>
              <a:t>To empower youth, inspire change makers and energize partnerships for impact.</a:t>
            </a:r>
            <a:endParaRPr>
              <a:latin typeface="DM Sans"/>
              <a:ea typeface="DM Sans"/>
              <a:cs typeface="DM Sans"/>
              <a:sym typeface="DM Sans"/>
            </a:endParaRPr>
          </a:p>
        </p:txBody>
      </p:sp>
      <p:sp>
        <p:nvSpPr>
          <p:cNvPr id="158" name="Google Shape;158;p3"/>
          <p:cNvSpPr txBox="1"/>
          <p:nvPr/>
        </p:nvSpPr>
        <p:spPr>
          <a:xfrm>
            <a:off x="2307370" y="8314444"/>
            <a:ext cx="6202500" cy="369300"/>
          </a:xfrm>
          <a:prstGeom prst="rect">
            <a:avLst/>
          </a:prstGeom>
          <a:noFill/>
          <a:ln>
            <a:noFill/>
          </a:ln>
        </p:spPr>
        <p:txBody>
          <a:bodyPr anchorCtr="0" anchor="t" bIns="0" lIns="0" spcFirstLastPara="1" rIns="0" wrap="square" tIns="0">
            <a:spAutoFit/>
          </a:bodyPr>
          <a:lstStyle/>
          <a:p>
            <a:pPr indent="0" lvl="0" marL="0" marR="0" rtl="0" algn="l">
              <a:lnSpc>
                <a:spcPct val="110004"/>
              </a:lnSpc>
              <a:spcBef>
                <a:spcPts val="0"/>
              </a:spcBef>
              <a:spcAft>
                <a:spcPts val="0"/>
              </a:spcAft>
              <a:buNone/>
            </a:pPr>
            <a:r>
              <a:rPr b="1" lang="en-US" sz="2399">
                <a:solidFill>
                  <a:srgbClr val="232323"/>
                </a:solidFill>
                <a:latin typeface="Poppins"/>
                <a:ea typeface="Poppins"/>
                <a:cs typeface="Poppins"/>
                <a:sym typeface="Poppins"/>
              </a:rPr>
              <a:t>MISSION</a:t>
            </a:r>
            <a:endParaRPr>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cxnSp>
        <p:nvCxnSpPr>
          <p:cNvPr id="163" name="Google Shape;163;p4"/>
          <p:cNvCxnSpPr/>
          <p:nvPr/>
        </p:nvCxnSpPr>
        <p:spPr>
          <a:xfrm>
            <a:off x="15559431" y="980668"/>
            <a:ext cx="1699869" cy="0"/>
          </a:xfrm>
          <a:prstGeom prst="straightConnector1">
            <a:avLst/>
          </a:prstGeom>
          <a:noFill/>
          <a:ln cap="rnd" cmpd="sng" w="447675">
            <a:solidFill>
              <a:srgbClr val="BE2025"/>
            </a:solidFill>
            <a:prstDash val="solid"/>
            <a:round/>
            <a:headEnd len="sm" w="sm" type="none"/>
            <a:tailEnd len="sm" w="sm" type="none"/>
          </a:ln>
        </p:spPr>
      </p:cxnSp>
      <p:cxnSp>
        <p:nvCxnSpPr>
          <p:cNvPr id="164" name="Google Shape;164;p4"/>
          <p:cNvCxnSpPr/>
          <p:nvPr/>
        </p:nvCxnSpPr>
        <p:spPr>
          <a:xfrm>
            <a:off x="13716000" y="980668"/>
            <a:ext cx="1699869" cy="0"/>
          </a:xfrm>
          <a:prstGeom prst="straightConnector1">
            <a:avLst/>
          </a:prstGeom>
          <a:noFill/>
          <a:ln cap="rnd" cmpd="sng" w="447675">
            <a:solidFill>
              <a:srgbClr val="D0911E"/>
            </a:solidFill>
            <a:prstDash val="solid"/>
            <a:round/>
            <a:headEnd len="sm" w="sm" type="none"/>
            <a:tailEnd len="sm" w="sm" type="none"/>
          </a:ln>
        </p:spPr>
      </p:cxnSp>
      <p:cxnSp>
        <p:nvCxnSpPr>
          <p:cNvPr id="165" name="Google Shape;165;p4"/>
          <p:cNvCxnSpPr/>
          <p:nvPr/>
        </p:nvCxnSpPr>
        <p:spPr>
          <a:xfrm>
            <a:off x="11856380" y="980668"/>
            <a:ext cx="1699869" cy="0"/>
          </a:xfrm>
          <a:prstGeom prst="straightConnector1">
            <a:avLst/>
          </a:prstGeom>
          <a:noFill/>
          <a:ln cap="rnd" cmpd="sng" w="447675">
            <a:solidFill>
              <a:srgbClr val="8C52FF"/>
            </a:solidFill>
            <a:prstDash val="solid"/>
            <a:round/>
            <a:headEnd len="sm" w="sm" type="none"/>
            <a:tailEnd len="sm" w="sm" type="none"/>
          </a:ln>
        </p:spPr>
      </p:cxnSp>
      <p:cxnSp>
        <p:nvCxnSpPr>
          <p:cNvPr id="166" name="Google Shape;166;p4"/>
          <p:cNvCxnSpPr/>
          <p:nvPr/>
        </p:nvCxnSpPr>
        <p:spPr>
          <a:xfrm>
            <a:off x="10534928" y="4806621"/>
            <a:ext cx="615988" cy="0"/>
          </a:xfrm>
          <a:prstGeom prst="straightConnector1">
            <a:avLst/>
          </a:prstGeom>
          <a:noFill/>
          <a:ln cap="flat" cmpd="sng" w="47625">
            <a:solidFill>
              <a:srgbClr val="FCD24F"/>
            </a:solidFill>
            <a:prstDash val="solid"/>
            <a:round/>
            <a:headEnd len="sm" w="sm" type="none"/>
            <a:tailEnd len="sm" w="sm" type="none"/>
          </a:ln>
        </p:spPr>
      </p:cxnSp>
      <p:sp>
        <p:nvSpPr>
          <p:cNvPr id="167" name="Google Shape;167;p4"/>
          <p:cNvSpPr/>
          <p:nvPr/>
        </p:nvSpPr>
        <p:spPr>
          <a:xfrm rot="10800000">
            <a:off x="5110619" y="-3377294"/>
            <a:ext cx="5095260" cy="5095260"/>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D9D9D9">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4"/>
          <p:cNvSpPr/>
          <p:nvPr/>
        </p:nvSpPr>
        <p:spPr>
          <a:xfrm>
            <a:off x="0" y="6572769"/>
            <a:ext cx="9540714" cy="3714231"/>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4"/>
          <p:cNvSpPr/>
          <p:nvPr/>
        </p:nvSpPr>
        <p:spPr>
          <a:xfrm>
            <a:off x="1278426" y="2263789"/>
            <a:ext cx="6983861" cy="6983861"/>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4"/>
          <p:cNvSpPr/>
          <p:nvPr/>
        </p:nvSpPr>
        <p:spPr>
          <a:xfrm>
            <a:off x="1559410" y="2512625"/>
            <a:ext cx="6486187" cy="6486187"/>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rotWithShape="1">
            <a:blip r:embed="rId3">
              <a:alphaModFix/>
            </a:blip>
            <a:stretch>
              <a:fillRect b="0" l="-25001" r="-2500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4"/>
          <p:cNvSpPr/>
          <p:nvPr/>
        </p:nvSpPr>
        <p:spPr>
          <a:xfrm>
            <a:off x="7039320" y="5566492"/>
            <a:ext cx="2012555" cy="2012555"/>
          </a:xfrm>
          <a:custGeom>
            <a:rect b="b" l="l" r="r" t="t"/>
            <a:pathLst>
              <a:path extrusionOk="0" h="2012555" w="2012555">
                <a:moveTo>
                  <a:pt x="0" y="0"/>
                </a:moveTo>
                <a:lnTo>
                  <a:pt x="2012554" y="0"/>
                </a:lnTo>
                <a:lnTo>
                  <a:pt x="2012554" y="2012555"/>
                </a:lnTo>
                <a:lnTo>
                  <a:pt x="0" y="2012555"/>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2" name="Google Shape;172;p4"/>
          <p:cNvGrpSpPr/>
          <p:nvPr/>
        </p:nvGrpSpPr>
        <p:grpSpPr>
          <a:xfrm>
            <a:off x="7228674" y="5755846"/>
            <a:ext cx="1633846" cy="1633846"/>
            <a:chOff x="0" y="0"/>
            <a:chExt cx="812800" cy="812800"/>
          </a:xfrm>
        </p:grpSpPr>
        <p:sp>
          <p:nvSpPr>
            <p:cNvPr id="173" name="Google Shape;17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91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5" name="Google Shape;175;p4"/>
          <p:cNvSpPr/>
          <p:nvPr/>
        </p:nvSpPr>
        <p:spPr>
          <a:xfrm>
            <a:off x="7555531" y="6082703"/>
            <a:ext cx="1011750" cy="1011750"/>
          </a:xfrm>
          <a:custGeom>
            <a:rect b="b" l="l" r="r" t="t"/>
            <a:pathLst>
              <a:path extrusionOk="0" h="1011750" w="1011750">
                <a:moveTo>
                  <a:pt x="0" y="0"/>
                </a:moveTo>
                <a:lnTo>
                  <a:pt x="1011750" y="0"/>
                </a:lnTo>
                <a:lnTo>
                  <a:pt x="1011750" y="1011750"/>
                </a:lnTo>
                <a:lnTo>
                  <a:pt x="0" y="1011750"/>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4"/>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4"/>
          <p:cNvSpPr txBox="1"/>
          <p:nvPr/>
        </p:nvSpPr>
        <p:spPr>
          <a:xfrm>
            <a:off x="11856380" y="9209549"/>
            <a:ext cx="54030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100">
                <a:solidFill>
                  <a:srgbClr val="232323"/>
                </a:solidFill>
                <a:latin typeface="Poppins"/>
                <a:ea typeface="Poppins"/>
                <a:cs typeface="Poppins"/>
                <a:sym typeface="Poppins"/>
              </a:rPr>
              <a:t>snowredfern.org</a:t>
            </a:r>
            <a:endParaRPr>
              <a:latin typeface="Poppins"/>
              <a:ea typeface="Poppins"/>
              <a:cs typeface="Poppins"/>
              <a:sym typeface="Poppins"/>
            </a:endParaRPr>
          </a:p>
        </p:txBody>
      </p:sp>
      <p:sp>
        <p:nvSpPr>
          <p:cNvPr id="178" name="Google Shape;178;p4"/>
          <p:cNvSpPr txBox="1"/>
          <p:nvPr/>
        </p:nvSpPr>
        <p:spPr>
          <a:xfrm>
            <a:off x="15832466" y="899473"/>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179" name="Google Shape;179;p4"/>
          <p:cNvSpPr txBox="1"/>
          <p:nvPr/>
        </p:nvSpPr>
        <p:spPr>
          <a:xfrm>
            <a:off x="13972846" y="899473"/>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COMMUNITY</a:t>
            </a:r>
            <a:endParaRPr/>
          </a:p>
        </p:txBody>
      </p:sp>
      <p:sp>
        <p:nvSpPr>
          <p:cNvPr id="180" name="Google Shape;180;p4"/>
          <p:cNvSpPr txBox="1"/>
          <p:nvPr/>
        </p:nvSpPr>
        <p:spPr>
          <a:xfrm>
            <a:off x="12121539" y="897373"/>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YOUTH</a:t>
            </a:r>
            <a:endParaRPr/>
          </a:p>
        </p:txBody>
      </p:sp>
      <p:sp>
        <p:nvSpPr>
          <p:cNvPr id="181" name="Google Shape;181;p4"/>
          <p:cNvSpPr txBox="1"/>
          <p:nvPr/>
        </p:nvSpPr>
        <p:spPr>
          <a:xfrm>
            <a:off x="10534928" y="2857092"/>
            <a:ext cx="7246112" cy="1733532"/>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lang="en-US" sz="5999">
                <a:solidFill>
                  <a:srgbClr val="232323"/>
                </a:solidFill>
                <a:latin typeface="Poppins"/>
                <a:ea typeface="Poppins"/>
                <a:cs typeface="Poppins"/>
                <a:sym typeface="Poppins"/>
              </a:rPr>
              <a:t>FROM ASKING</a:t>
            </a:r>
            <a:endParaRPr/>
          </a:p>
          <a:p>
            <a:pPr indent="0" lvl="0" marL="0" marR="0" rtl="0" algn="l">
              <a:lnSpc>
                <a:spcPct val="110001"/>
              </a:lnSpc>
              <a:spcBef>
                <a:spcPts val="0"/>
              </a:spcBef>
              <a:spcAft>
                <a:spcPts val="0"/>
              </a:spcAft>
              <a:buNone/>
            </a:pPr>
            <a:r>
              <a:rPr b="1" lang="en-US" sz="5999">
                <a:solidFill>
                  <a:srgbClr val="232323"/>
                </a:solidFill>
                <a:latin typeface="Poppins"/>
                <a:ea typeface="Poppins"/>
                <a:cs typeface="Poppins"/>
                <a:sym typeface="Poppins"/>
              </a:rPr>
              <a:t>TO SHARING</a:t>
            </a:r>
            <a:endParaRPr/>
          </a:p>
        </p:txBody>
      </p:sp>
      <p:sp>
        <p:nvSpPr>
          <p:cNvPr id="182" name="Google Shape;182;p4"/>
          <p:cNvSpPr txBox="1"/>
          <p:nvPr/>
        </p:nvSpPr>
        <p:spPr>
          <a:xfrm>
            <a:off x="10359234" y="5147852"/>
            <a:ext cx="6603300" cy="3694200"/>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sz="1800">
              <a:solidFill>
                <a:schemeClr val="dk1"/>
              </a:solidFill>
              <a:latin typeface="DM Sans"/>
              <a:ea typeface="DM Sans"/>
              <a:cs typeface="DM Sans"/>
              <a:sym typeface="DM Sans"/>
            </a:endParaRPr>
          </a:p>
          <a:p>
            <a:pPr indent="-323850" lvl="1" marL="647700" marR="0" rtl="0" algn="l">
              <a:lnSpc>
                <a:spcPct val="140000"/>
              </a:lnSpc>
              <a:spcBef>
                <a:spcPts val="0"/>
              </a:spcBef>
              <a:spcAft>
                <a:spcPts val="0"/>
              </a:spcAft>
              <a:buClr>
                <a:srgbClr val="232323"/>
              </a:buClr>
              <a:buSzPts val="3000"/>
              <a:buFont typeface="DM Sans"/>
              <a:buChar char="•"/>
            </a:pPr>
            <a:r>
              <a:rPr i="0" lang="en-US" sz="3000" u="none" cap="none" strike="noStrike">
                <a:solidFill>
                  <a:srgbClr val="232323"/>
                </a:solidFill>
                <a:latin typeface="DM Sans"/>
                <a:ea typeface="DM Sans"/>
                <a:cs typeface="DM Sans"/>
                <a:sym typeface="DM Sans"/>
              </a:rPr>
              <a:t>We’re all learning and evolving.</a:t>
            </a:r>
            <a:endParaRPr>
              <a:latin typeface="DM Sans"/>
              <a:ea typeface="DM Sans"/>
              <a:cs typeface="DM Sans"/>
              <a:sym typeface="DM Sans"/>
            </a:endParaRPr>
          </a:p>
          <a:p>
            <a:pPr indent="-323850" lvl="1" marL="647700" marR="0" rtl="0" algn="l">
              <a:lnSpc>
                <a:spcPct val="140000"/>
              </a:lnSpc>
              <a:spcBef>
                <a:spcPts val="0"/>
              </a:spcBef>
              <a:spcAft>
                <a:spcPts val="0"/>
              </a:spcAft>
              <a:buClr>
                <a:srgbClr val="232323"/>
              </a:buClr>
              <a:buSzPts val="3000"/>
              <a:buFont typeface="DM Sans"/>
              <a:buChar char="•"/>
            </a:pPr>
            <a:r>
              <a:rPr i="0" lang="en-US" sz="3000" u="none" cap="none" strike="noStrike">
                <a:solidFill>
                  <a:srgbClr val="232323"/>
                </a:solidFill>
                <a:latin typeface="DM Sans"/>
                <a:ea typeface="DM Sans"/>
                <a:cs typeface="DM Sans"/>
                <a:sym typeface="DM Sans"/>
              </a:rPr>
              <a:t>Most systems are adult-led.</a:t>
            </a:r>
            <a:endParaRPr>
              <a:latin typeface="DM Sans"/>
              <a:ea typeface="DM Sans"/>
              <a:cs typeface="DM Sans"/>
              <a:sym typeface="DM Sans"/>
            </a:endParaRPr>
          </a:p>
          <a:p>
            <a:pPr indent="-323850" lvl="1" marL="647700" marR="0" rtl="0" algn="l">
              <a:lnSpc>
                <a:spcPct val="140000"/>
              </a:lnSpc>
              <a:spcBef>
                <a:spcPts val="0"/>
              </a:spcBef>
              <a:spcAft>
                <a:spcPts val="0"/>
              </a:spcAft>
              <a:buClr>
                <a:srgbClr val="232323"/>
              </a:buClr>
              <a:buSzPts val="3000"/>
              <a:buFont typeface="DM Sans"/>
              <a:buChar char="•"/>
            </a:pPr>
            <a:r>
              <a:rPr i="0" lang="en-US" sz="3000" u="none" cap="none" strike="noStrike">
                <a:solidFill>
                  <a:srgbClr val="232323"/>
                </a:solidFill>
                <a:latin typeface="DM Sans"/>
                <a:ea typeface="DM Sans"/>
                <a:cs typeface="DM Sans"/>
                <a:sym typeface="DM Sans"/>
              </a:rPr>
              <a:t>Participation grows over time.</a:t>
            </a:r>
            <a:endParaRPr>
              <a:latin typeface="DM Sans"/>
              <a:ea typeface="DM Sans"/>
              <a:cs typeface="DM Sans"/>
              <a:sym typeface="DM Sans"/>
            </a:endParaRPr>
          </a:p>
          <a:p>
            <a:pPr indent="-323850" lvl="1" marL="647700" marR="0" rtl="0" algn="l">
              <a:lnSpc>
                <a:spcPct val="140000"/>
              </a:lnSpc>
              <a:spcBef>
                <a:spcPts val="0"/>
              </a:spcBef>
              <a:spcAft>
                <a:spcPts val="0"/>
              </a:spcAft>
              <a:buClr>
                <a:srgbClr val="232323"/>
              </a:buClr>
              <a:buSzPts val="3000"/>
              <a:buFont typeface="DM Sans"/>
              <a:buChar char="•"/>
            </a:pPr>
            <a:r>
              <a:rPr i="0" lang="en-US" sz="3000" u="none" cap="none" strike="noStrike">
                <a:solidFill>
                  <a:srgbClr val="232323"/>
                </a:solidFill>
                <a:latin typeface="DM Sans"/>
                <a:ea typeface="DM Sans"/>
                <a:cs typeface="DM Sans"/>
                <a:sym typeface="DM Sans"/>
              </a:rPr>
              <a:t>Curiosity is enough.</a:t>
            </a:r>
            <a:endParaRPr>
              <a:latin typeface="DM Sans"/>
              <a:ea typeface="DM Sans"/>
              <a:cs typeface="DM Sans"/>
              <a:sym typeface="DM Sans"/>
            </a:endParaRPr>
          </a:p>
          <a:p>
            <a:pPr indent="0" lvl="0" marL="0" marR="0" rtl="0" algn="l">
              <a:lnSpc>
                <a:spcPct val="140000"/>
              </a:lnSpc>
              <a:spcBef>
                <a:spcPts val="0"/>
              </a:spcBef>
              <a:spcAft>
                <a:spcPts val="0"/>
              </a:spcAft>
              <a:buNone/>
            </a:pPr>
            <a:r>
              <a:t/>
            </a:r>
            <a:endParaRPr sz="3000">
              <a:solidFill>
                <a:srgbClr val="232323"/>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cxnSp>
        <p:nvCxnSpPr>
          <p:cNvPr id="187" name="Google Shape;187;p5"/>
          <p:cNvCxnSpPr/>
          <p:nvPr/>
        </p:nvCxnSpPr>
        <p:spPr>
          <a:xfrm>
            <a:off x="15559431" y="915696"/>
            <a:ext cx="1699869" cy="0"/>
          </a:xfrm>
          <a:prstGeom prst="straightConnector1">
            <a:avLst/>
          </a:prstGeom>
          <a:noFill/>
          <a:ln cap="rnd" cmpd="sng" w="447675">
            <a:solidFill>
              <a:srgbClr val="BE2025"/>
            </a:solidFill>
            <a:prstDash val="solid"/>
            <a:round/>
            <a:headEnd len="sm" w="sm" type="none"/>
            <a:tailEnd len="sm" w="sm" type="none"/>
          </a:ln>
        </p:spPr>
      </p:cxnSp>
      <p:cxnSp>
        <p:nvCxnSpPr>
          <p:cNvPr id="188" name="Google Shape;188;p5"/>
          <p:cNvCxnSpPr/>
          <p:nvPr/>
        </p:nvCxnSpPr>
        <p:spPr>
          <a:xfrm>
            <a:off x="13707905" y="915696"/>
            <a:ext cx="1699869" cy="0"/>
          </a:xfrm>
          <a:prstGeom prst="straightConnector1">
            <a:avLst/>
          </a:prstGeom>
          <a:noFill/>
          <a:ln cap="rnd" cmpd="sng" w="447675">
            <a:solidFill>
              <a:srgbClr val="D0911E"/>
            </a:solidFill>
            <a:prstDash val="solid"/>
            <a:round/>
            <a:headEnd len="sm" w="sm" type="none"/>
            <a:tailEnd len="sm" w="sm" type="none"/>
          </a:ln>
        </p:spPr>
      </p:cxnSp>
      <p:cxnSp>
        <p:nvCxnSpPr>
          <p:cNvPr id="189" name="Google Shape;189;p5"/>
          <p:cNvCxnSpPr/>
          <p:nvPr/>
        </p:nvCxnSpPr>
        <p:spPr>
          <a:xfrm>
            <a:off x="11856380" y="915697"/>
            <a:ext cx="1699869" cy="0"/>
          </a:xfrm>
          <a:prstGeom prst="straightConnector1">
            <a:avLst/>
          </a:prstGeom>
          <a:noFill/>
          <a:ln cap="rnd" cmpd="sng" w="447675">
            <a:solidFill>
              <a:srgbClr val="8C52FF"/>
            </a:solidFill>
            <a:prstDash val="solid"/>
            <a:round/>
            <a:headEnd len="sm" w="sm" type="none"/>
            <a:tailEnd len="sm" w="sm" type="none"/>
          </a:ln>
        </p:spPr>
      </p:cxnSp>
      <p:cxnSp>
        <p:nvCxnSpPr>
          <p:cNvPr id="190" name="Google Shape;190;p5"/>
          <p:cNvCxnSpPr/>
          <p:nvPr/>
        </p:nvCxnSpPr>
        <p:spPr>
          <a:xfrm>
            <a:off x="1778480" y="3823948"/>
            <a:ext cx="615900" cy="0"/>
          </a:xfrm>
          <a:prstGeom prst="straightConnector1">
            <a:avLst/>
          </a:prstGeom>
          <a:noFill/>
          <a:ln cap="flat" cmpd="sng" w="47625">
            <a:solidFill>
              <a:srgbClr val="FCD24F"/>
            </a:solidFill>
            <a:prstDash val="solid"/>
            <a:round/>
            <a:headEnd len="sm" w="sm" type="none"/>
            <a:tailEnd len="sm" w="sm" type="none"/>
          </a:ln>
        </p:spPr>
      </p:cxnSp>
      <p:sp>
        <p:nvSpPr>
          <p:cNvPr id="191" name="Google Shape;191;p5"/>
          <p:cNvSpPr/>
          <p:nvPr/>
        </p:nvSpPr>
        <p:spPr>
          <a:xfrm rot="10800000">
            <a:off x="8560476" y="6245188"/>
            <a:ext cx="3161529" cy="3161529"/>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D9D9D9">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5"/>
          <p:cNvSpPr/>
          <p:nvPr/>
        </p:nvSpPr>
        <p:spPr>
          <a:xfrm rot="10800000">
            <a:off x="4813515" y="-1580764"/>
            <a:ext cx="3161529" cy="3161529"/>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D9D9D9">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5"/>
          <p:cNvSpPr/>
          <p:nvPr/>
        </p:nvSpPr>
        <p:spPr>
          <a:xfrm>
            <a:off x="9429607" y="2071024"/>
            <a:ext cx="9089811" cy="6394903"/>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5"/>
          <p:cNvSpPr/>
          <p:nvPr/>
        </p:nvSpPr>
        <p:spPr>
          <a:xfrm>
            <a:off x="9953961" y="2572076"/>
            <a:ext cx="6148841" cy="3458379"/>
          </a:xfrm>
          <a:custGeom>
            <a:rect b="b" l="l" r="r" t="t"/>
            <a:pathLst>
              <a:path extrusionOk="0" h="6348735"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3">
              <a:alphaModFix/>
            </a:blip>
            <a:stretch>
              <a:fillRect b="-9266" l="0" r="0" t="-92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5"/>
          <p:cNvSpPr/>
          <p:nvPr/>
        </p:nvSpPr>
        <p:spPr>
          <a:xfrm>
            <a:off x="9953961" y="6353962"/>
            <a:ext cx="2891408" cy="1626256"/>
          </a:xfrm>
          <a:custGeom>
            <a:rect b="b" l="l" r="r" t="t"/>
            <a:pathLst>
              <a:path extrusionOk="0" h="6348735"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4">
              <a:alphaModFix/>
            </a:blip>
            <a:stretch>
              <a:fillRect b="-9228" l="0" r="0" t="-922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5"/>
          <p:cNvSpPr/>
          <p:nvPr/>
        </p:nvSpPr>
        <p:spPr>
          <a:xfrm>
            <a:off x="13211760" y="6353962"/>
            <a:ext cx="2891408" cy="1626256"/>
          </a:xfrm>
          <a:custGeom>
            <a:rect b="b" l="l" r="r" t="t"/>
            <a:pathLst>
              <a:path extrusionOk="0" h="6348735"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5">
              <a:alphaModFix/>
            </a:blip>
            <a:stretch>
              <a:fillRect b="-9116" l="0" r="0" t="-911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5"/>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5"/>
          <p:cNvSpPr txBox="1"/>
          <p:nvPr/>
        </p:nvSpPr>
        <p:spPr>
          <a:xfrm>
            <a:off x="11856380" y="9209549"/>
            <a:ext cx="54030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100">
                <a:solidFill>
                  <a:srgbClr val="232323"/>
                </a:solidFill>
                <a:latin typeface="Poppins"/>
                <a:ea typeface="Poppins"/>
                <a:cs typeface="Poppins"/>
                <a:sym typeface="Poppins"/>
              </a:rPr>
              <a:t>snowredfern.org</a:t>
            </a:r>
            <a:endParaRPr>
              <a:latin typeface="Poppins"/>
              <a:ea typeface="Poppins"/>
              <a:cs typeface="Poppins"/>
              <a:sym typeface="Poppins"/>
            </a:endParaRPr>
          </a:p>
        </p:txBody>
      </p:sp>
      <p:sp>
        <p:nvSpPr>
          <p:cNvPr id="199" name="Google Shape;199;p5"/>
          <p:cNvSpPr txBox="1"/>
          <p:nvPr/>
        </p:nvSpPr>
        <p:spPr>
          <a:xfrm>
            <a:off x="15807489" y="836742"/>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200" name="Google Shape;200;p5"/>
          <p:cNvSpPr txBox="1"/>
          <p:nvPr/>
        </p:nvSpPr>
        <p:spPr>
          <a:xfrm>
            <a:off x="13976970" y="814260"/>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COMMUNITY</a:t>
            </a:r>
            <a:endParaRPr/>
          </a:p>
        </p:txBody>
      </p:sp>
      <p:sp>
        <p:nvSpPr>
          <p:cNvPr id="201" name="Google Shape;201;p5"/>
          <p:cNvSpPr txBox="1"/>
          <p:nvPr/>
        </p:nvSpPr>
        <p:spPr>
          <a:xfrm>
            <a:off x="12097290" y="832227"/>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YOUTH</a:t>
            </a:r>
            <a:endParaRPr/>
          </a:p>
        </p:txBody>
      </p:sp>
      <p:sp>
        <p:nvSpPr>
          <p:cNvPr id="202" name="Google Shape;202;p5"/>
          <p:cNvSpPr txBox="1"/>
          <p:nvPr/>
        </p:nvSpPr>
        <p:spPr>
          <a:xfrm>
            <a:off x="1778474" y="2460588"/>
            <a:ext cx="6915000" cy="1163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3600">
                <a:solidFill>
                  <a:srgbClr val="232323"/>
                </a:solidFill>
                <a:latin typeface="Poppins"/>
                <a:ea typeface="Poppins"/>
                <a:cs typeface="Poppins"/>
                <a:sym typeface="Poppins"/>
              </a:rPr>
              <a:t>AN INVITATION TO REFLECT, LEARN, AND REIMAGINE</a:t>
            </a:r>
            <a:endParaRPr sz="3600"/>
          </a:p>
        </p:txBody>
      </p:sp>
      <p:sp>
        <p:nvSpPr>
          <p:cNvPr id="203" name="Google Shape;203;p5"/>
          <p:cNvSpPr txBox="1"/>
          <p:nvPr/>
        </p:nvSpPr>
        <p:spPr>
          <a:xfrm>
            <a:off x="1314364" y="4209607"/>
            <a:ext cx="7544100" cy="3900300"/>
          </a:xfrm>
          <a:prstGeom prst="rect">
            <a:avLst/>
          </a:prstGeom>
          <a:noFill/>
          <a:ln>
            <a:noFill/>
          </a:ln>
        </p:spPr>
        <p:txBody>
          <a:bodyPr anchorCtr="0" anchor="t" bIns="0" lIns="0" spcFirstLastPara="1" rIns="0" wrap="square" tIns="0">
            <a:spAutoFit/>
          </a:bodyPr>
          <a:lstStyle/>
          <a:p>
            <a:pPr indent="-226696" lvl="1" marL="453395" marR="0" rtl="0" algn="l">
              <a:lnSpc>
                <a:spcPct val="140000"/>
              </a:lnSpc>
              <a:spcBef>
                <a:spcPts val="0"/>
              </a:spcBef>
              <a:spcAft>
                <a:spcPts val="0"/>
              </a:spcAft>
              <a:buClr>
                <a:srgbClr val="232323"/>
              </a:buClr>
              <a:buSzPts val="2100"/>
              <a:buFont typeface="DM Sans"/>
              <a:buChar char="•"/>
            </a:pPr>
            <a:r>
              <a:rPr i="0" lang="en-US" sz="2100" u="none" cap="none" strike="noStrike">
                <a:solidFill>
                  <a:srgbClr val="232323"/>
                </a:solidFill>
                <a:latin typeface="DM Sans"/>
                <a:ea typeface="DM Sans"/>
                <a:cs typeface="DM Sans"/>
                <a:sym typeface="DM Sans"/>
              </a:rPr>
              <a:t>Most of our systems were built to be adult-led.</a:t>
            </a:r>
            <a:endParaRPr>
              <a:latin typeface="DM Sans"/>
              <a:ea typeface="DM Sans"/>
              <a:cs typeface="DM Sans"/>
              <a:sym typeface="DM Sans"/>
            </a:endParaRPr>
          </a:p>
          <a:p>
            <a:pPr indent="-226696" lvl="1" marL="453395" marR="0" rtl="0" algn="l">
              <a:lnSpc>
                <a:spcPct val="140000"/>
              </a:lnSpc>
              <a:spcBef>
                <a:spcPts val="0"/>
              </a:spcBef>
              <a:spcAft>
                <a:spcPts val="0"/>
              </a:spcAft>
              <a:buClr>
                <a:srgbClr val="232323"/>
              </a:buClr>
              <a:buSzPts val="2100"/>
              <a:buFont typeface="DM Sans"/>
              <a:buChar char="•"/>
            </a:pPr>
            <a:r>
              <a:rPr i="0" lang="en-US" sz="2100" u="none" cap="none" strike="noStrike">
                <a:solidFill>
                  <a:srgbClr val="232323"/>
                </a:solidFill>
                <a:latin typeface="DM Sans"/>
                <a:ea typeface="DM Sans"/>
                <a:cs typeface="DM Sans"/>
                <a:sym typeface="DM Sans"/>
              </a:rPr>
              <a:t>Power isn't always visible; it lives in who sets the agenda, who gets the mic, and whose expertise is trusted.</a:t>
            </a:r>
            <a:endParaRPr>
              <a:latin typeface="DM Sans"/>
              <a:ea typeface="DM Sans"/>
              <a:cs typeface="DM Sans"/>
              <a:sym typeface="DM Sans"/>
            </a:endParaRPr>
          </a:p>
          <a:p>
            <a:pPr indent="-215902" lvl="1" marL="431805" marR="0" rtl="0" algn="l">
              <a:lnSpc>
                <a:spcPct val="140000"/>
              </a:lnSpc>
              <a:spcBef>
                <a:spcPts val="0"/>
              </a:spcBef>
              <a:spcAft>
                <a:spcPts val="0"/>
              </a:spcAft>
              <a:buClr>
                <a:srgbClr val="232323"/>
              </a:buClr>
              <a:buSzPts val="2000"/>
              <a:buFont typeface="DM Sans"/>
              <a:buChar char="•"/>
            </a:pPr>
            <a:r>
              <a:rPr i="0" lang="en-US" sz="2000" u="none" cap="none" strike="noStrike">
                <a:solidFill>
                  <a:srgbClr val="232323"/>
                </a:solidFill>
                <a:latin typeface="DM Sans"/>
                <a:ea typeface="DM Sans"/>
                <a:cs typeface="DM Sans"/>
                <a:sym typeface="DM Sans"/>
              </a:rPr>
              <a:t>We're here to notice the water we're swimming in, not place blame.</a:t>
            </a:r>
            <a:endParaRPr>
              <a:latin typeface="DM Sans"/>
              <a:ea typeface="DM Sans"/>
              <a:cs typeface="DM Sans"/>
              <a:sym typeface="DM Sans"/>
            </a:endParaRPr>
          </a:p>
          <a:p>
            <a:pPr indent="-226696" lvl="1" marL="453395" marR="0" rtl="0" algn="l">
              <a:lnSpc>
                <a:spcPct val="140000"/>
              </a:lnSpc>
              <a:spcBef>
                <a:spcPts val="0"/>
              </a:spcBef>
              <a:spcAft>
                <a:spcPts val="0"/>
              </a:spcAft>
              <a:buClr>
                <a:srgbClr val="232323"/>
              </a:buClr>
              <a:buSzPts val="2100"/>
              <a:buFont typeface="DM Sans"/>
              <a:buChar char="•"/>
            </a:pPr>
            <a:r>
              <a:rPr i="0" lang="en-US" sz="2100" u="none" cap="none" strike="noStrike">
                <a:solidFill>
                  <a:srgbClr val="232323"/>
                </a:solidFill>
                <a:latin typeface="DM Sans"/>
                <a:ea typeface="DM Sans"/>
                <a:cs typeface="DM Sans"/>
                <a:sym typeface="DM Sans"/>
              </a:rPr>
              <a:t>Small, intentional shifts in practice can create real change over time.</a:t>
            </a:r>
            <a:endParaRPr>
              <a:latin typeface="DM Sans"/>
              <a:ea typeface="DM Sans"/>
              <a:cs typeface="DM Sans"/>
              <a:sym typeface="DM Sans"/>
            </a:endParaRPr>
          </a:p>
          <a:p>
            <a:pPr indent="-226696" lvl="1" marL="453395" marR="0" rtl="0" algn="l">
              <a:lnSpc>
                <a:spcPct val="140000"/>
              </a:lnSpc>
              <a:spcBef>
                <a:spcPts val="0"/>
              </a:spcBef>
              <a:spcAft>
                <a:spcPts val="0"/>
              </a:spcAft>
              <a:buClr>
                <a:srgbClr val="232323"/>
              </a:buClr>
              <a:buSzPts val="2100"/>
              <a:buFont typeface="DM Sans"/>
              <a:buChar char="•"/>
            </a:pPr>
            <a:r>
              <a:rPr i="0" lang="en-US" sz="2100" u="none" cap="none" strike="noStrike">
                <a:solidFill>
                  <a:srgbClr val="232323"/>
                </a:solidFill>
                <a:latin typeface="DM Sans"/>
                <a:ea typeface="DM Sans"/>
                <a:cs typeface="DM Sans"/>
                <a:sym typeface="DM Sans"/>
              </a:rPr>
              <a:t>This is an invitation to engage in a conversation about what could be if we all made meaningful shifts.</a:t>
            </a:r>
            <a:endParaRPr>
              <a:latin typeface="DM Sans"/>
              <a:ea typeface="DM Sans"/>
              <a:cs typeface="DM Sans"/>
              <a:sym typeface="DM Sans"/>
            </a:endParaRPr>
          </a:p>
        </p:txBody>
      </p:sp>
      <p:sp>
        <p:nvSpPr>
          <p:cNvPr id="204" name="Google Shape;204;p5"/>
          <p:cNvSpPr txBox="1"/>
          <p:nvPr/>
        </p:nvSpPr>
        <p:spPr>
          <a:xfrm>
            <a:off x="1400814" y="8811943"/>
            <a:ext cx="117144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1" lang="en-US" sz="2000">
                <a:solidFill>
                  <a:srgbClr val="BE2025"/>
                </a:solidFill>
                <a:latin typeface="Poppins"/>
                <a:ea typeface="Poppins"/>
                <a:cs typeface="Poppins"/>
                <a:sym typeface="Poppins"/>
              </a:rPr>
              <a:t>“</a:t>
            </a:r>
            <a:r>
              <a:rPr b="1" lang="en-US" sz="2000">
                <a:solidFill>
                  <a:srgbClr val="BE2025"/>
                </a:solidFill>
                <a:latin typeface="Poppins"/>
                <a:ea typeface="Poppins"/>
                <a:cs typeface="Poppins"/>
                <a:sym typeface="Poppins"/>
              </a:rPr>
              <a:t>Our sector must reclaim its sense of imagination, hope, and optimism. We must bring back the audacity to dream big.”</a:t>
            </a:r>
            <a:r>
              <a:rPr i="1" lang="en-US" sz="2000">
                <a:solidFill>
                  <a:srgbClr val="BE2025"/>
                </a:solidFill>
                <a:latin typeface="Poppins"/>
                <a:ea typeface="Poppins"/>
                <a:cs typeface="Poppins"/>
                <a:sym typeface="Poppins"/>
              </a:rPr>
              <a:t> Vu Le, Reimagining Non-Profits and Philanthropy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6"/>
          <p:cNvSpPr/>
          <p:nvPr/>
        </p:nvSpPr>
        <p:spPr>
          <a:xfrm>
            <a:off x="3896021" y="6497572"/>
            <a:ext cx="12828385" cy="2724981"/>
          </a:xfrm>
          <a:prstGeom prst="rect">
            <a:avLst/>
          </a:prstGeom>
          <a:solidFill>
            <a:srgbClr val="8C52FF">
              <a:alpha val="8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6"/>
          <p:cNvSpPr/>
          <p:nvPr/>
        </p:nvSpPr>
        <p:spPr>
          <a:xfrm>
            <a:off x="0" y="0"/>
            <a:ext cx="4613904" cy="10287000"/>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11" name="Google Shape;211;p6"/>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212" name="Google Shape;212;p6"/>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213" name="Google Shape;213;p6"/>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grpSp>
        <p:nvGrpSpPr>
          <p:cNvPr id="214" name="Google Shape;214;p6"/>
          <p:cNvGrpSpPr/>
          <p:nvPr/>
        </p:nvGrpSpPr>
        <p:grpSpPr>
          <a:xfrm>
            <a:off x="1824029" y="2295485"/>
            <a:ext cx="4993287" cy="9877656"/>
            <a:chOff x="0" y="0"/>
            <a:chExt cx="2620010" cy="5182870"/>
          </a:xfrm>
        </p:grpSpPr>
        <p:sp>
          <p:nvSpPr>
            <p:cNvPr id="215" name="Google Shape;215;p6"/>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6"/>
            <p:cNvSpPr/>
            <p:nvPr/>
          </p:nvSpPr>
          <p:spPr>
            <a:xfrm>
              <a:off x="185420" y="156210"/>
              <a:ext cx="2250453" cy="4876800"/>
            </a:xfrm>
            <a:custGeom>
              <a:rect b="b" l="l" r="r" t="t"/>
              <a:pathLst>
                <a:path extrusionOk="0" h="4876800" w="2250453">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3">
                <a:alphaModFix/>
              </a:blip>
              <a:stretch>
                <a:fillRect b="0" l="-46298" r="-4629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6"/>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6"/>
            <p:cNvSpPr/>
            <p:nvPr/>
          </p:nvSpPr>
          <p:spPr>
            <a:xfrm>
              <a:off x="1579738" y="187960"/>
              <a:ext cx="63785" cy="63501"/>
            </a:xfrm>
            <a:custGeom>
              <a:rect b="b" l="l" r="r" t="t"/>
              <a:pathLst>
                <a:path extrusionOk="0" h="63501" w="63785">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6"/>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6"/>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6"/>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6"/>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6"/>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4" name="Google Shape;224;p6"/>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6"/>
          <p:cNvSpPr txBox="1"/>
          <p:nvPr/>
        </p:nvSpPr>
        <p:spPr>
          <a:xfrm>
            <a:off x="15784374" y="831763"/>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226" name="Google Shape;226;p6"/>
          <p:cNvSpPr txBox="1"/>
          <p:nvPr/>
        </p:nvSpPr>
        <p:spPr>
          <a:xfrm>
            <a:off x="13932849" y="820949"/>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COMMUNITY</a:t>
            </a:r>
            <a:endParaRPr/>
          </a:p>
        </p:txBody>
      </p:sp>
      <p:sp>
        <p:nvSpPr>
          <p:cNvPr id="227" name="Google Shape;227;p6"/>
          <p:cNvSpPr txBox="1"/>
          <p:nvPr/>
        </p:nvSpPr>
        <p:spPr>
          <a:xfrm>
            <a:off x="12121320" y="820949"/>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YOUTH</a:t>
            </a:r>
            <a:endParaRPr/>
          </a:p>
        </p:txBody>
      </p:sp>
      <p:sp>
        <p:nvSpPr>
          <p:cNvPr id="228" name="Google Shape;228;p6"/>
          <p:cNvSpPr txBox="1"/>
          <p:nvPr/>
        </p:nvSpPr>
        <p:spPr>
          <a:xfrm>
            <a:off x="6981183" y="1885396"/>
            <a:ext cx="9750300" cy="5796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3200">
                <a:solidFill>
                  <a:srgbClr val="232323"/>
                </a:solidFill>
                <a:latin typeface="Poppins"/>
                <a:ea typeface="Poppins"/>
                <a:cs typeface="Poppins"/>
                <a:sym typeface="Poppins"/>
              </a:rPr>
              <a:t>TIME TO DREAM! </a:t>
            </a:r>
            <a:endParaRPr sz="1100"/>
          </a:p>
          <a:p>
            <a:pPr indent="0" lvl="0" marL="0" marR="0" rtl="0" algn="ctr">
              <a:lnSpc>
                <a:spcPct val="130000"/>
              </a:lnSpc>
              <a:spcBef>
                <a:spcPts val="0"/>
              </a:spcBef>
              <a:spcAft>
                <a:spcPts val="0"/>
              </a:spcAft>
              <a:buNone/>
            </a:pPr>
            <a:r>
              <a:rPr lang="en-US" sz="3200">
                <a:solidFill>
                  <a:srgbClr val="232323"/>
                </a:solidFill>
                <a:latin typeface="Poppins"/>
                <a:ea typeface="Poppins"/>
                <a:cs typeface="Poppins"/>
                <a:sym typeface="Poppins"/>
              </a:rPr>
              <a:t>Think about the people your organization serves. What would it look and feel like if </a:t>
            </a:r>
            <a:endParaRPr sz="3200">
              <a:solidFill>
                <a:srgbClr val="232323"/>
              </a:solidFill>
              <a:latin typeface="Poppins"/>
              <a:ea typeface="Poppins"/>
              <a:cs typeface="Poppins"/>
              <a:sym typeface="Poppins"/>
            </a:endParaRPr>
          </a:p>
          <a:p>
            <a:pPr indent="0" lvl="0" marL="0" marR="0" rtl="0" algn="ctr">
              <a:lnSpc>
                <a:spcPct val="130000"/>
              </a:lnSpc>
              <a:spcBef>
                <a:spcPts val="0"/>
              </a:spcBef>
              <a:spcAft>
                <a:spcPts val="0"/>
              </a:spcAft>
              <a:buNone/>
            </a:pPr>
            <a:r>
              <a:rPr lang="en-US" sz="3200">
                <a:solidFill>
                  <a:srgbClr val="232323"/>
                </a:solidFill>
                <a:latin typeface="Poppins"/>
                <a:ea typeface="Poppins"/>
                <a:cs typeface="Poppins"/>
                <a:sym typeface="Poppins"/>
              </a:rPr>
              <a:t>they weren't just heard, but actually held </a:t>
            </a:r>
            <a:endParaRPr sz="3200">
              <a:solidFill>
                <a:srgbClr val="232323"/>
              </a:solidFill>
              <a:latin typeface="Poppins"/>
              <a:ea typeface="Poppins"/>
              <a:cs typeface="Poppins"/>
              <a:sym typeface="Poppins"/>
            </a:endParaRPr>
          </a:p>
          <a:p>
            <a:pPr indent="0" lvl="0" marL="0" marR="0" rtl="0" algn="ctr">
              <a:lnSpc>
                <a:spcPct val="130000"/>
              </a:lnSpc>
              <a:spcBef>
                <a:spcPts val="0"/>
              </a:spcBef>
              <a:spcAft>
                <a:spcPts val="0"/>
              </a:spcAft>
              <a:buNone/>
            </a:pPr>
            <a:r>
              <a:rPr lang="en-US" sz="3200">
                <a:solidFill>
                  <a:srgbClr val="232323"/>
                </a:solidFill>
                <a:latin typeface="Poppins"/>
                <a:ea typeface="Poppins"/>
                <a:cs typeface="Poppins"/>
                <a:sym typeface="Poppins"/>
              </a:rPr>
              <a:t>power in shaping decisions? </a:t>
            </a:r>
            <a:endParaRPr sz="1100"/>
          </a:p>
          <a:p>
            <a:pPr indent="0" lvl="0" marL="0" marR="0" rtl="0" algn="ctr">
              <a:lnSpc>
                <a:spcPct val="96571"/>
              </a:lnSpc>
              <a:spcBef>
                <a:spcPts val="0"/>
              </a:spcBef>
              <a:spcAft>
                <a:spcPts val="0"/>
              </a:spcAft>
              <a:buNone/>
            </a:pPr>
            <a:r>
              <a:t/>
            </a:r>
            <a:endParaRPr sz="1200">
              <a:solidFill>
                <a:srgbClr val="232323"/>
              </a:solidFill>
              <a:latin typeface="Poppins"/>
              <a:ea typeface="Poppins"/>
              <a:cs typeface="Poppins"/>
              <a:sym typeface="Poppins"/>
            </a:endParaRPr>
          </a:p>
          <a:p>
            <a:pPr indent="0" lvl="0" marL="0" marR="0" rtl="0" algn="ctr">
              <a:lnSpc>
                <a:spcPct val="130000"/>
              </a:lnSpc>
              <a:spcBef>
                <a:spcPts val="0"/>
              </a:spcBef>
              <a:spcAft>
                <a:spcPts val="0"/>
              </a:spcAft>
              <a:buNone/>
            </a:pPr>
            <a:r>
              <a:rPr lang="en-US" sz="3400">
                <a:solidFill>
                  <a:srgbClr val="232323"/>
                </a:solidFill>
                <a:latin typeface="Poppins"/>
                <a:ea typeface="Poppins"/>
                <a:cs typeface="Poppins"/>
                <a:sym typeface="Poppins"/>
              </a:rPr>
              <a:t>What excites you about that? </a:t>
            </a:r>
            <a:endParaRPr sz="1100"/>
          </a:p>
          <a:p>
            <a:pPr indent="0" lvl="0" marL="0" marR="0" rtl="0" algn="ctr">
              <a:lnSpc>
                <a:spcPct val="130000"/>
              </a:lnSpc>
              <a:spcBef>
                <a:spcPts val="0"/>
              </a:spcBef>
              <a:spcAft>
                <a:spcPts val="0"/>
              </a:spcAft>
              <a:buNone/>
            </a:pPr>
            <a:r>
              <a:rPr lang="en-US" sz="3200">
                <a:solidFill>
                  <a:srgbClr val="232323"/>
                </a:solidFill>
                <a:latin typeface="Poppins"/>
                <a:ea typeface="Poppins"/>
                <a:cs typeface="Poppins"/>
                <a:sym typeface="Poppins"/>
              </a:rPr>
              <a:t>What feels uncomfortable?</a:t>
            </a:r>
            <a:endParaRPr sz="1100"/>
          </a:p>
          <a:p>
            <a:pPr indent="0" lvl="0" marL="0" marR="0" rtl="0" algn="ctr">
              <a:lnSpc>
                <a:spcPct val="122571"/>
              </a:lnSpc>
              <a:spcBef>
                <a:spcPts val="0"/>
              </a:spcBef>
              <a:spcAft>
                <a:spcPts val="0"/>
              </a:spcAft>
              <a:buNone/>
            </a:pPr>
            <a:r>
              <a:t/>
            </a:r>
            <a:endParaRPr sz="3200">
              <a:solidFill>
                <a:srgbClr val="232323"/>
              </a:solidFill>
              <a:latin typeface="Poppins"/>
              <a:ea typeface="Poppins"/>
              <a:cs typeface="Poppins"/>
              <a:sym typeface="Poppins"/>
            </a:endParaRPr>
          </a:p>
          <a:p>
            <a:pPr indent="0" lvl="0" marL="0" marR="0" rtl="0" algn="ctr">
              <a:lnSpc>
                <a:spcPct val="122571"/>
              </a:lnSpc>
              <a:spcBef>
                <a:spcPts val="0"/>
              </a:spcBef>
              <a:spcAft>
                <a:spcPts val="0"/>
              </a:spcAft>
              <a:buNone/>
            </a:pPr>
            <a:r>
              <a:t/>
            </a:r>
            <a:endParaRPr sz="3200">
              <a:solidFill>
                <a:srgbClr val="232323"/>
              </a:solidFill>
              <a:latin typeface="Poppins"/>
              <a:ea typeface="Poppins"/>
              <a:cs typeface="Poppins"/>
              <a:sym typeface="Poppins"/>
            </a:endParaRPr>
          </a:p>
        </p:txBody>
      </p:sp>
      <p:sp>
        <p:nvSpPr>
          <p:cNvPr id="229" name="Google Shape;229;p6"/>
          <p:cNvSpPr txBox="1"/>
          <p:nvPr/>
        </p:nvSpPr>
        <p:spPr>
          <a:xfrm>
            <a:off x="10718782" y="7167661"/>
            <a:ext cx="4689000" cy="1384800"/>
          </a:xfrm>
          <a:prstGeom prst="rect">
            <a:avLst/>
          </a:prstGeom>
          <a:noFill/>
          <a:ln>
            <a:noFill/>
          </a:ln>
        </p:spPr>
        <p:txBody>
          <a:bodyPr anchorCtr="0" anchor="t" bIns="0" lIns="0" spcFirstLastPara="1" rIns="0" wrap="square" tIns="0">
            <a:spAutoFit/>
          </a:bodyPr>
          <a:lstStyle/>
          <a:p>
            <a:pPr indent="0" lvl="0" marL="0" marR="0" rtl="0" algn="ctr">
              <a:lnSpc>
                <a:spcPct val="110002"/>
              </a:lnSpc>
              <a:spcBef>
                <a:spcPts val="0"/>
              </a:spcBef>
              <a:spcAft>
                <a:spcPts val="0"/>
              </a:spcAft>
              <a:buNone/>
            </a:pPr>
            <a:r>
              <a:rPr b="1" lang="en-US" sz="3499">
                <a:solidFill>
                  <a:srgbClr val="2E2E2E"/>
                </a:solidFill>
                <a:latin typeface="Poppins"/>
                <a:ea typeface="Poppins"/>
                <a:cs typeface="Poppins"/>
                <a:sym typeface="Poppins"/>
              </a:rPr>
              <a:t>SELF REFLECTION</a:t>
            </a:r>
            <a:endParaRPr>
              <a:latin typeface="Poppins"/>
              <a:ea typeface="Poppins"/>
              <a:cs typeface="Poppins"/>
              <a:sym typeface="Poppins"/>
            </a:endParaRPr>
          </a:p>
          <a:p>
            <a:pPr indent="0" lvl="0" marL="0" marR="0" rtl="0" algn="ctr">
              <a:lnSpc>
                <a:spcPct val="78565"/>
              </a:lnSpc>
              <a:spcBef>
                <a:spcPts val="0"/>
              </a:spcBef>
              <a:spcAft>
                <a:spcPts val="0"/>
              </a:spcAft>
              <a:buNone/>
            </a:pPr>
            <a:r>
              <a:t/>
            </a:r>
            <a:endParaRPr b="1" sz="2099">
              <a:solidFill>
                <a:srgbClr val="2E2E2E"/>
              </a:solidFill>
              <a:latin typeface="Poppins"/>
              <a:ea typeface="Poppins"/>
              <a:cs typeface="Poppins"/>
              <a:sym typeface="Poppins"/>
            </a:endParaRPr>
          </a:p>
          <a:p>
            <a:pPr indent="0" lvl="0" marL="0" marR="0" rtl="0" algn="ctr">
              <a:lnSpc>
                <a:spcPct val="110002"/>
              </a:lnSpc>
              <a:spcBef>
                <a:spcPts val="0"/>
              </a:spcBef>
              <a:spcAft>
                <a:spcPts val="0"/>
              </a:spcAft>
              <a:buNone/>
            </a:pPr>
            <a:r>
              <a:rPr b="1" lang="en-US" sz="3499">
                <a:solidFill>
                  <a:srgbClr val="2E2E2E"/>
                </a:solidFill>
                <a:latin typeface="Poppins"/>
                <a:ea typeface="Poppins"/>
                <a:cs typeface="Poppins"/>
                <a:sym typeface="Poppins"/>
              </a:rPr>
              <a:t>2 MINUTES</a:t>
            </a:r>
            <a:endParaRPr>
              <a:latin typeface="Poppins"/>
              <a:ea typeface="Poppins"/>
              <a:cs typeface="Poppins"/>
              <a:sym typeface="Poppins"/>
            </a:endParaRPr>
          </a:p>
        </p:txBody>
      </p:sp>
      <p:sp>
        <p:nvSpPr>
          <p:cNvPr id="230" name="Google Shape;230;p6"/>
          <p:cNvSpPr/>
          <p:nvPr/>
        </p:nvSpPr>
        <p:spPr>
          <a:xfrm>
            <a:off x="8333753" y="6995799"/>
            <a:ext cx="1620494" cy="1728527"/>
          </a:xfrm>
          <a:custGeom>
            <a:rect b="b" l="l" r="r" t="t"/>
            <a:pathLst>
              <a:path extrusionOk="0" h="1728527" w="1620494">
                <a:moveTo>
                  <a:pt x="0" y="0"/>
                </a:moveTo>
                <a:lnTo>
                  <a:pt x="1620494" y="0"/>
                </a:lnTo>
                <a:lnTo>
                  <a:pt x="1620494" y="1728527"/>
                </a:lnTo>
                <a:lnTo>
                  <a:pt x="0" y="1728527"/>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1" name="Google Shape;231;p6"/>
          <p:cNvPicPr preferRelativeResize="0"/>
          <p:nvPr/>
        </p:nvPicPr>
        <p:blipFill>
          <a:blip r:embed="rId5">
            <a:alphaModFix/>
          </a:blip>
          <a:stretch>
            <a:fillRect/>
          </a:stretch>
        </p:blipFill>
        <p:spPr>
          <a:xfrm>
            <a:off x="8463011" y="7073770"/>
            <a:ext cx="1491235" cy="1572575"/>
          </a:xfrm>
          <a:prstGeom prst="rect">
            <a:avLst/>
          </a:prstGeom>
          <a:solidFill>
            <a:srgbClr val="107F65"/>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cxnSp>
        <p:nvCxnSpPr>
          <p:cNvPr id="240" name="Google Shape;240;p7"/>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241" name="Google Shape;241;p7"/>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242" name="Google Shape;242;p7"/>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cxnSp>
        <p:nvCxnSpPr>
          <p:cNvPr id="243" name="Google Shape;243;p7"/>
          <p:cNvCxnSpPr/>
          <p:nvPr/>
        </p:nvCxnSpPr>
        <p:spPr>
          <a:xfrm>
            <a:off x="1800308" y="3899023"/>
            <a:ext cx="615988" cy="0"/>
          </a:xfrm>
          <a:prstGeom prst="straightConnector1">
            <a:avLst/>
          </a:prstGeom>
          <a:noFill/>
          <a:ln cap="flat" cmpd="sng" w="47625">
            <a:solidFill>
              <a:srgbClr val="FCD24F"/>
            </a:solidFill>
            <a:prstDash val="solid"/>
            <a:round/>
            <a:headEnd len="sm" w="sm" type="none"/>
            <a:tailEnd len="sm" w="sm" type="none"/>
          </a:ln>
        </p:spPr>
      </p:cxnSp>
      <p:sp>
        <p:nvSpPr>
          <p:cNvPr id="244" name="Google Shape;244;p7"/>
          <p:cNvSpPr/>
          <p:nvPr/>
        </p:nvSpPr>
        <p:spPr>
          <a:xfrm rot="10800000">
            <a:off x="8560476" y="6245188"/>
            <a:ext cx="3161529" cy="3161529"/>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D9D9D9">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7"/>
          <p:cNvSpPr/>
          <p:nvPr/>
        </p:nvSpPr>
        <p:spPr>
          <a:xfrm rot="10800000">
            <a:off x="4813515" y="-1580764"/>
            <a:ext cx="3161529" cy="3161529"/>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D9D9D9">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7"/>
          <p:cNvSpPr/>
          <p:nvPr/>
        </p:nvSpPr>
        <p:spPr>
          <a:xfrm>
            <a:off x="9429607" y="2071024"/>
            <a:ext cx="9089811" cy="6394903"/>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7"/>
          <p:cNvSpPr/>
          <p:nvPr/>
        </p:nvSpPr>
        <p:spPr>
          <a:xfrm>
            <a:off x="9953961" y="2572076"/>
            <a:ext cx="6148841" cy="3458379"/>
          </a:xfrm>
          <a:custGeom>
            <a:rect b="b" l="l" r="r" t="t"/>
            <a:pathLst>
              <a:path extrusionOk="0" h="6348735"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3">
              <a:alphaModFix/>
            </a:blip>
            <a:stretch>
              <a:fillRect b="-9266" l="0" r="0" t="-92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7"/>
          <p:cNvSpPr/>
          <p:nvPr/>
        </p:nvSpPr>
        <p:spPr>
          <a:xfrm>
            <a:off x="9953961" y="6353962"/>
            <a:ext cx="2891408" cy="1626256"/>
          </a:xfrm>
          <a:custGeom>
            <a:rect b="b" l="l" r="r" t="t"/>
            <a:pathLst>
              <a:path extrusionOk="0" h="6348735"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4">
              <a:alphaModFix/>
            </a:blip>
            <a:stretch>
              <a:fillRect b="-9266" l="0" r="0" t="-92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7"/>
          <p:cNvSpPr/>
          <p:nvPr/>
        </p:nvSpPr>
        <p:spPr>
          <a:xfrm>
            <a:off x="13211760" y="6353962"/>
            <a:ext cx="2891408" cy="1626256"/>
          </a:xfrm>
          <a:custGeom>
            <a:rect b="b" l="l" r="r" t="t"/>
            <a:pathLst>
              <a:path extrusionOk="0" h="6348735"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5">
              <a:alphaModFix/>
            </a:blip>
            <a:stretch>
              <a:fillRect b="-9266" l="0" r="0" t="-92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7"/>
          <p:cNvSpPr/>
          <p:nvPr/>
        </p:nvSpPr>
        <p:spPr>
          <a:xfrm>
            <a:off x="1760931" y="9111322"/>
            <a:ext cx="462862" cy="462862"/>
          </a:xfrm>
          <a:custGeom>
            <a:rect b="b" l="l" r="r" t="t"/>
            <a:pathLst>
              <a:path extrusionOk="0" h="462862" w="462862">
                <a:moveTo>
                  <a:pt x="0" y="0"/>
                </a:moveTo>
                <a:lnTo>
                  <a:pt x="462862" y="0"/>
                </a:lnTo>
                <a:lnTo>
                  <a:pt x="462862" y="462862"/>
                </a:lnTo>
                <a:lnTo>
                  <a:pt x="0" y="462862"/>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7"/>
          <p:cNvSpPr/>
          <p:nvPr/>
        </p:nvSpPr>
        <p:spPr>
          <a:xfrm flipH="1">
            <a:off x="1028700" y="9111322"/>
            <a:ext cx="462862" cy="462862"/>
          </a:xfrm>
          <a:custGeom>
            <a:rect b="b" l="l" r="r" t="t"/>
            <a:pathLst>
              <a:path extrusionOk="0" h="462862" w="462862">
                <a:moveTo>
                  <a:pt x="462862" y="0"/>
                </a:moveTo>
                <a:lnTo>
                  <a:pt x="0" y="0"/>
                </a:lnTo>
                <a:lnTo>
                  <a:pt x="0" y="462862"/>
                </a:lnTo>
                <a:lnTo>
                  <a:pt x="462862" y="462862"/>
                </a:lnTo>
                <a:lnTo>
                  <a:pt x="462862"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7"/>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7"/>
          <p:cNvSpPr txBox="1"/>
          <p:nvPr/>
        </p:nvSpPr>
        <p:spPr>
          <a:xfrm>
            <a:off x="11856380" y="9209549"/>
            <a:ext cx="54030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100">
                <a:solidFill>
                  <a:srgbClr val="232323"/>
                </a:solidFill>
                <a:latin typeface="Poppins"/>
                <a:ea typeface="Poppins"/>
                <a:cs typeface="Poppins"/>
                <a:sym typeface="Poppins"/>
              </a:rPr>
              <a:t>snowredfern.org</a:t>
            </a:r>
            <a:endParaRPr>
              <a:latin typeface="Poppins"/>
              <a:ea typeface="Poppins"/>
              <a:cs typeface="Poppins"/>
              <a:sym typeface="Poppins"/>
            </a:endParaRPr>
          </a:p>
        </p:txBody>
      </p:sp>
      <p:sp>
        <p:nvSpPr>
          <p:cNvPr id="254" name="Google Shape;254;p7"/>
          <p:cNvSpPr txBox="1"/>
          <p:nvPr/>
        </p:nvSpPr>
        <p:spPr>
          <a:xfrm>
            <a:off x="15824375" y="764478"/>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255" name="Google Shape;255;p7"/>
          <p:cNvSpPr txBox="1"/>
          <p:nvPr/>
        </p:nvSpPr>
        <p:spPr>
          <a:xfrm>
            <a:off x="14006600" y="767603"/>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COMMUNITY</a:t>
            </a:r>
            <a:endParaRPr/>
          </a:p>
        </p:txBody>
      </p:sp>
      <p:sp>
        <p:nvSpPr>
          <p:cNvPr id="256" name="Google Shape;256;p7"/>
          <p:cNvSpPr txBox="1"/>
          <p:nvPr/>
        </p:nvSpPr>
        <p:spPr>
          <a:xfrm>
            <a:off x="12093625" y="764481"/>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YOUTH</a:t>
            </a:r>
            <a:endParaRPr/>
          </a:p>
        </p:txBody>
      </p:sp>
      <p:sp>
        <p:nvSpPr>
          <p:cNvPr id="257" name="Google Shape;257;p7"/>
          <p:cNvSpPr txBox="1"/>
          <p:nvPr/>
        </p:nvSpPr>
        <p:spPr>
          <a:xfrm>
            <a:off x="1314364" y="2646365"/>
            <a:ext cx="7246112" cy="6857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4500">
                <a:solidFill>
                  <a:srgbClr val="232323"/>
                </a:solidFill>
                <a:latin typeface="Poppins"/>
                <a:ea typeface="Poppins"/>
                <a:cs typeface="Poppins"/>
                <a:sym typeface="Poppins"/>
              </a:rPr>
              <a:t> WHAT CAN WE BECOME</a:t>
            </a:r>
            <a:endParaRPr/>
          </a:p>
        </p:txBody>
      </p:sp>
      <p:sp>
        <p:nvSpPr>
          <p:cNvPr id="258" name="Google Shape;258;p7"/>
          <p:cNvSpPr txBox="1"/>
          <p:nvPr/>
        </p:nvSpPr>
        <p:spPr>
          <a:xfrm>
            <a:off x="2611499" y="3732166"/>
            <a:ext cx="5612400" cy="277200"/>
          </a:xfrm>
          <a:prstGeom prst="rect">
            <a:avLst/>
          </a:prstGeom>
          <a:noFill/>
          <a:ln>
            <a:noFill/>
          </a:ln>
        </p:spPr>
        <p:txBody>
          <a:bodyPr anchorCtr="0" anchor="t" bIns="0" lIns="0" spcFirstLastPara="1" rIns="0" wrap="square" tIns="0">
            <a:spAutoFit/>
          </a:bodyPr>
          <a:lstStyle/>
          <a:p>
            <a:pPr indent="0" lvl="0" marL="0" marR="0" rtl="0" algn="l">
              <a:lnSpc>
                <a:spcPct val="124000"/>
              </a:lnSpc>
              <a:spcBef>
                <a:spcPts val="0"/>
              </a:spcBef>
              <a:spcAft>
                <a:spcPts val="0"/>
              </a:spcAft>
              <a:buNone/>
            </a:pPr>
            <a:r>
              <a:rPr lang="en-US" sz="1800">
                <a:solidFill>
                  <a:srgbClr val="038C7F"/>
                </a:solidFill>
                <a:latin typeface="Poppins"/>
                <a:ea typeface="Poppins"/>
                <a:cs typeface="Poppins"/>
                <a:sym typeface="Poppins"/>
              </a:rPr>
              <a:t>PARTICIPATORY PRACTICES</a:t>
            </a:r>
            <a:endParaRPr>
              <a:latin typeface="Poppins"/>
              <a:ea typeface="Poppins"/>
              <a:cs typeface="Poppins"/>
              <a:sym typeface="Poppins"/>
            </a:endParaRPr>
          </a:p>
        </p:txBody>
      </p:sp>
      <p:sp>
        <p:nvSpPr>
          <p:cNvPr id="259" name="Google Shape;259;p7"/>
          <p:cNvSpPr/>
          <p:nvPr/>
        </p:nvSpPr>
        <p:spPr>
          <a:xfrm>
            <a:off x="9953961" y="6353962"/>
            <a:ext cx="2891408" cy="1626256"/>
          </a:xfrm>
          <a:custGeom>
            <a:rect b="b" l="l" r="r" t="t"/>
            <a:pathLst>
              <a:path extrusionOk="0" h="6348735"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7">
              <a:alphaModFix/>
            </a:blip>
            <a:stretch>
              <a:fillRect b="-4843" l="-22673" r="-13413" t="-5635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7"/>
          <p:cNvSpPr txBox="1"/>
          <p:nvPr/>
        </p:nvSpPr>
        <p:spPr>
          <a:xfrm>
            <a:off x="969450" y="4324100"/>
            <a:ext cx="7590900" cy="4490700"/>
          </a:xfrm>
          <a:prstGeom prst="rect">
            <a:avLst/>
          </a:prstGeom>
          <a:noFill/>
          <a:ln>
            <a:noFill/>
          </a:ln>
        </p:spPr>
        <p:txBody>
          <a:bodyPr anchorCtr="0" anchor="t" bIns="0" lIns="0" spcFirstLastPara="1" rIns="0" wrap="square" tIns="0">
            <a:spAutoFit/>
          </a:bodyPr>
          <a:lstStyle/>
          <a:p>
            <a:pPr indent="-259079" lvl="1" marL="518158" marR="0" rtl="0" algn="l">
              <a:lnSpc>
                <a:spcPct val="124010"/>
              </a:lnSpc>
              <a:spcBef>
                <a:spcPts val="0"/>
              </a:spcBef>
              <a:spcAft>
                <a:spcPts val="0"/>
              </a:spcAft>
              <a:buClr>
                <a:srgbClr val="000000"/>
              </a:buClr>
              <a:buSzPts val="2399"/>
              <a:buFont typeface="Arial"/>
              <a:buChar char="•"/>
            </a:pPr>
            <a:r>
              <a:rPr i="0" lang="en-US" sz="2399" u="none" cap="none" strike="noStrike">
                <a:solidFill>
                  <a:srgbClr val="000000"/>
                </a:solidFill>
                <a:latin typeface="DM Sans"/>
                <a:ea typeface="DM Sans"/>
                <a:cs typeface="DM Sans"/>
                <a:sym typeface="DM Sans"/>
              </a:rPr>
              <a:t>Participatory practice = </a:t>
            </a:r>
            <a:r>
              <a:rPr b="1" i="0" lang="en-US" sz="2399" u="none" cap="none" strike="noStrike">
                <a:solidFill>
                  <a:srgbClr val="000000"/>
                </a:solidFill>
                <a:latin typeface="DM Sans"/>
                <a:ea typeface="DM Sans"/>
                <a:cs typeface="DM Sans"/>
                <a:sym typeface="DM Sans"/>
              </a:rPr>
              <a:t>posture and a commitment.</a:t>
            </a:r>
            <a:endParaRPr>
              <a:latin typeface="DM Sans"/>
              <a:ea typeface="DM Sans"/>
              <a:cs typeface="DM Sans"/>
              <a:sym typeface="DM Sans"/>
            </a:endParaRPr>
          </a:p>
          <a:p>
            <a:pPr indent="-259079" lvl="1" marL="518158" marR="0" rtl="0" algn="l">
              <a:lnSpc>
                <a:spcPct val="124010"/>
              </a:lnSpc>
              <a:spcBef>
                <a:spcPts val="0"/>
              </a:spcBef>
              <a:spcAft>
                <a:spcPts val="0"/>
              </a:spcAft>
              <a:buClr>
                <a:srgbClr val="000000"/>
              </a:buClr>
              <a:buSzPts val="2399"/>
              <a:buFont typeface="DM Sans"/>
              <a:buChar char="•"/>
            </a:pPr>
            <a:r>
              <a:rPr i="0" lang="en-US" sz="2399" u="none" cap="none" strike="noStrike">
                <a:solidFill>
                  <a:srgbClr val="000000"/>
                </a:solidFill>
                <a:latin typeface="DM Sans"/>
                <a:ea typeface="DM Sans"/>
                <a:cs typeface="DM Sans"/>
                <a:sym typeface="DM Sans"/>
              </a:rPr>
              <a:t>Examples: Youth surveys ⟶ Youth brainstorming sheets ⟶ Youth advisory groups ⟶ Youth-led grant-making.</a:t>
            </a:r>
            <a:endParaRPr>
              <a:latin typeface="DM Sans"/>
              <a:ea typeface="DM Sans"/>
              <a:cs typeface="DM Sans"/>
              <a:sym typeface="DM Sans"/>
            </a:endParaRPr>
          </a:p>
          <a:p>
            <a:pPr indent="-259079" lvl="1" marL="518158" marR="0" rtl="0" algn="l">
              <a:lnSpc>
                <a:spcPct val="124010"/>
              </a:lnSpc>
              <a:spcBef>
                <a:spcPts val="0"/>
              </a:spcBef>
              <a:spcAft>
                <a:spcPts val="0"/>
              </a:spcAft>
              <a:buClr>
                <a:srgbClr val="000000"/>
              </a:buClr>
              <a:buSzPts val="2399"/>
              <a:buFont typeface="DM Sans"/>
              <a:buChar char="•"/>
            </a:pPr>
            <a:r>
              <a:rPr i="0" lang="en-US" sz="2399" u="none" cap="none" strike="noStrike">
                <a:solidFill>
                  <a:srgbClr val="000000"/>
                </a:solidFill>
                <a:latin typeface="DM Sans"/>
                <a:ea typeface="DM Sans"/>
                <a:cs typeface="DM Sans"/>
                <a:sym typeface="DM Sans"/>
              </a:rPr>
              <a:t>Intention and structure are important.</a:t>
            </a:r>
            <a:endParaRPr>
              <a:latin typeface="DM Sans"/>
              <a:ea typeface="DM Sans"/>
              <a:cs typeface="DM Sans"/>
              <a:sym typeface="DM Sans"/>
            </a:endParaRPr>
          </a:p>
          <a:p>
            <a:pPr indent="-259079" lvl="1" marL="518158" marR="0" rtl="0" algn="l">
              <a:lnSpc>
                <a:spcPct val="124010"/>
              </a:lnSpc>
              <a:spcBef>
                <a:spcPts val="0"/>
              </a:spcBef>
              <a:spcAft>
                <a:spcPts val="0"/>
              </a:spcAft>
              <a:buClr>
                <a:srgbClr val="000000"/>
              </a:buClr>
              <a:buSzPts val="2399"/>
              <a:buFont typeface="DM Sans"/>
              <a:buChar char="•"/>
            </a:pPr>
            <a:r>
              <a:rPr i="0" lang="en-US" sz="2399" u="none" cap="none" strike="noStrike">
                <a:solidFill>
                  <a:srgbClr val="000000"/>
                </a:solidFill>
                <a:latin typeface="DM Sans"/>
                <a:ea typeface="DM Sans"/>
                <a:cs typeface="DM Sans"/>
                <a:sym typeface="DM Sans"/>
              </a:rPr>
              <a:t>You don’t have to start over from scratch. You can grow from where you are.</a:t>
            </a:r>
            <a:endParaRPr>
              <a:latin typeface="DM Sans"/>
              <a:ea typeface="DM Sans"/>
              <a:cs typeface="DM Sans"/>
              <a:sym typeface="DM Sans"/>
            </a:endParaRPr>
          </a:p>
          <a:p>
            <a:pPr indent="-259079" lvl="1" marL="518158" marR="0" rtl="0" algn="l">
              <a:lnSpc>
                <a:spcPct val="124010"/>
              </a:lnSpc>
              <a:spcBef>
                <a:spcPts val="0"/>
              </a:spcBef>
              <a:spcAft>
                <a:spcPts val="0"/>
              </a:spcAft>
              <a:buClr>
                <a:srgbClr val="000000"/>
              </a:buClr>
              <a:buSzPts val="2399"/>
              <a:buFont typeface="DM Sans"/>
              <a:buChar char="•"/>
            </a:pPr>
            <a:r>
              <a:rPr i="0" lang="en-US" sz="2399" u="none" cap="none" strike="noStrike">
                <a:solidFill>
                  <a:srgbClr val="000000"/>
                </a:solidFill>
                <a:latin typeface="DM Sans"/>
                <a:ea typeface="DM Sans"/>
                <a:cs typeface="DM Sans"/>
                <a:sym typeface="DM Sans"/>
              </a:rPr>
              <a:t>The ladder shows us where we are </a:t>
            </a:r>
            <a:r>
              <a:rPr i="1" lang="en-US" sz="2399" u="none" cap="none" strike="noStrike">
                <a:solidFill>
                  <a:srgbClr val="000000"/>
                </a:solidFill>
                <a:latin typeface="DM Sans"/>
                <a:ea typeface="DM Sans"/>
                <a:cs typeface="DM Sans"/>
                <a:sym typeface="DM Sans"/>
              </a:rPr>
              <a:t>and </a:t>
            </a:r>
            <a:r>
              <a:rPr i="0" lang="en-US" sz="2399" u="none" cap="none" strike="noStrike">
                <a:solidFill>
                  <a:srgbClr val="000000"/>
                </a:solidFill>
                <a:latin typeface="DM Sans"/>
                <a:ea typeface="DM Sans"/>
                <a:cs typeface="DM Sans"/>
                <a:sym typeface="DM Sans"/>
              </a:rPr>
              <a:t>where we can go.</a:t>
            </a:r>
            <a:endParaRPr>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cxnSp>
        <p:nvCxnSpPr>
          <p:cNvPr id="269" name="Google Shape;269;p8"/>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270" name="Google Shape;270;p8"/>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271" name="Google Shape;271;p8"/>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sp>
        <p:nvSpPr>
          <p:cNvPr id="272" name="Google Shape;272;p8"/>
          <p:cNvSpPr/>
          <p:nvPr/>
        </p:nvSpPr>
        <p:spPr>
          <a:xfrm>
            <a:off x="1760931" y="9111322"/>
            <a:ext cx="462862" cy="462862"/>
          </a:xfrm>
          <a:custGeom>
            <a:rect b="b" l="l" r="r" t="t"/>
            <a:pathLst>
              <a:path extrusionOk="0" h="462862" w="462862">
                <a:moveTo>
                  <a:pt x="0" y="0"/>
                </a:moveTo>
                <a:lnTo>
                  <a:pt x="462862" y="0"/>
                </a:lnTo>
                <a:lnTo>
                  <a:pt x="462862" y="462862"/>
                </a:lnTo>
                <a:lnTo>
                  <a:pt x="0" y="462862"/>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8"/>
          <p:cNvSpPr/>
          <p:nvPr/>
        </p:nvSpPr>
        <p:spPr>
          <a:xfrm flipH="1">
            <a:off x="1028700" y="9111322"/>
            <a:ext cx="462862" cy="462862"/>
          </a:xfrm>
          <a:custGeom>
            <a:rect b="b" l="l" r="r" t="t"/>
            <a:pathLst>
              <a:path extrusionOk="0" h="462862" w="462862">
                <a:moveTo>
                  <a:pt x="462862" y="0"/>
                </a:moveTo>
                <a:lnTo>
                  <a:pt x="0" y="0"/>
                </a:lnTo>
                <a:lnTo>
                  <a:pt x="0" y="462862"/>
                </a:lnTo>
                <a:lnTo>
                  <a:pt x="462862" y="462862"/>
                </a:lnTo>
                <a:lnTo>
                  <a:pt x="462862"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8"/>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8"/>
          <p:cNvSpPr/>
          <p:nvPr/>
        </p:nvSpPr>
        <p:spPr>
          <a:xfrm>
            <a:off x="1760931" y="5336567"/>
            <a:ext cx="4578659" cy="3205626"/>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76" name="Google Shape;276;p8"/>
          <p:cNvCxnSpPr/>
          <p:nvPr/>
        </p:nvCxnSpPr>
        <p:spPr>
          <a:xfrm>
            <a:off x="3466678" y="8270246"/>
            <a:ext cx="1167167" cy="0"/>
          </a:xfrm>
          <a:prstGeom prst="straightConnector1">
            <a:avLst/>
          </a:prstGeom>
          <a:noFill/>
          <a:ln cap="rnd" cmpd="sng" w="304800">
            <a:solidFill>
              <a:srgbClr val="8C52FF"/>
            </a:solidFill>
            <a:prstDash val="solid"/>
            <a:round/>
            <a:headEnd len="sm" w="sm" type="none"/>
            <a:tailEnd len="sm" w="sm" type="none"/>
          </a:ln>
        </p:spPr>
      </p:cxnSp>
      <p:grpSp>
        <p:nvGrpSpPr>
          <p:cNvPr id="277" name="Google Shape;277;p8"/>
          <p:cNvGrpSpPr/>
          <p:nvPr/>
        </p:nvGrpSpPr>
        <p:grpSpPr>
          <a:xfrm>
            <a:off x="1760931" y="2212051"/>
            <a:ext cx="4578659" cy="4728839"/>
            <a:chOff x="0" y="0"/>
            <a:chExt cx="6350000" cy="6558280"/>
          </a:xfrm>
        </p:grpSpPr>
        <p:sp>
          <p:nvSpPr>
            <p:cNvPr id="278" name="Google Shape;278;p8"/>
            <p:cNvSpPr/>
            <p:nvPr/>
          </p:nvSpPr>
          <p:spPr>
            <a:xfrm>
              <a:off x="74930" y="74930"/>
              <a:ext cx="6200140" cy="6408420"/>
            </a:xfrm>
            <a:custGeom>
              <a:rect b="b" l="l" r="r" t="t"/>
              <a:pathLst>
                <a:path extrusionOk="0"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4">
                <a:alphaModFix/>
              </a:blip>
              <a:stretch>
                <a:fillRect b="0" l="-27519" r="-2751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8"/>
            <p:cNvSpPr/>
            <p:nvPr/>
          </p:nvSpPr>
          <p:spPr>
            <a:xfrm>
              <a:off x="0" y="0"/>
              <a:ext cx="6350000" cy="6558280"/>
            </a:xfrm>
            <a:custGeom>
              <a:rect b="b" l="l" r="r" t="t"/>
              <a:pathLst>
                <a:path extrusionOk="0"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0" name="Google Shape;280;p8"/>
          <p:cNvSpPr txBox="1"/>
          <p:nvPr/>
        </p:nvSpPr>
        <p:spPr>
          <a:xfrm>
            <a:off x="15824371" y="825576"/>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281" name="Google Shape;281;p8"/>
          <p:cNvSpPr txBox="1"/>
          <p:nvPr/>
        </p:nvSpPr>
        <p:spPr>
          <a:xfrm>
            <a:off x="13972846" y="787972"/>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COMMUNITY</a:t>
            </a:r>
            <a:endParaRPr/>
          </a:p>
        </p:txBody>
      </p:sp>
      <p:sp>
        <p:nvSpPr>
          <p:cNvPr id="282" name="Google Shape;282;p8"/>
          <p:cNvSpPr txBox="1"/>
          <p:nvPr/>
        </p:nvSpPr>
        <p:spPr>
          <a:xfrm>
            <a:off x="12083608" y="798384"/>
            <a:ext cx="1169987" cy="221452"/>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400">
                <a:solidFill>
                  <a:srgbClr val="FFFFFF"/>
                </a:solidFill>
                <a:latin typeface="Montserrat Medium"/>
                <a:ea typeface="Montserrat Medium"/>
                <a:cs typeface="Montserrat Medium"/>
                <a:sym typeface="Montserrat Medium"/>
              </a:rPr>
              <a:t>YOUTH</a:t>
            </a:r>
            <a:endParaRPr/>
          </a:p>
        </p:txBody>
      </p:sp>
      <p:sp>
        <p:nvSpPr>
          <p:cNvPr id="283" name="Google Shape;283;p8"/>
          <p:cNvSpPr txBox="1"/>
          <p:nvPr/>
        </p:nvSpPr>
        <p:spPr>
          <a:xfrm>
            <a:off x="2038066" y="7170413"/>
            <a:ext cx="3911232" cy="737884"/>
          </a:xfrm>
          <a:prstGeom prst="rect">
            <a:avLst/>
          </a:prstGeom>
          <a:noFill/>
          <a:ln>
            <a:noFill/>
          </a:ln>
        </p:spPr>
        <p:txBody>
          <a:bodyPr anchorCtr="0" anchor="t" bIns="0" lIns="0" spcFirstLastPara="1" rIns="0" wrap="square" tIns="0">
            <a:spAutoFit/>
          </a:bodyPr>
          <a:lstStyle/>
          <a:p>
            <a:pPr indent="0" lvl="0" marL="0" marR="0" rtl="0" algn="ctr">
              <a:lnSpc>
                <a:spcPct val="110003"/>
              </a:lnSpc>
              <a:spcBef>
                <a:spcPts val="0"/>
              </a:spcBef>
              <a:spcAft>
                <a:spcPts val="0"/>
              </a:spcAft>
              <a:buNone/>
            </a:pPr>
            <a:r>
              <a:rPr b="1" lang="en-US" sz="2599">
                <a:solidFill>
                  <a:srgbClr val="FFFFFF"/>
                </a:solidFill>
                <a:latin typeface="Montserrat"/>
                <a:ea typeface="Montserrat"/>
                <a:cs typeface="Montserrat"/>
                <a:sym typeface="Montserrat"/>
              </a:rPr>
              <a:t>VALUE OF </a:t>
            </a:r>
            <a:endParaRPr/>
          </a:p>
          <a:p>
            <a:pPr indent="0" lvl="0" marL="0" marR="0" rtl="0" algn="ctr">
              <a:lnSpc>
                <a:spcPct val="110003"/>
              </a:lnSpc>
              <a:spcBef>
                <a:spcPts val="0"/>
              </a:spcBef>
              <a:spcAft>
                <a:spcPts val="0"/>
              </a:spcAft>
              <a:buNone/>
            </a:pPr>
            <a:r>
              <a:rPr b="1" lang="en-US" sz="2599">
                <a:solidFill>
                  <a:srgbClr val="FFFFFF"/>
                </a:solidFill>
                <a:latin typeface="Montserrat"/>
                <a:ea typeface="Montserrat"/>
                <a:cs typeface="Montserrat"/>
                <a:sym typeface="Montserrat"/>
              </a:rPr>
              <a:t>YOUTH VOICE</a:t>
            </a:r>
            <a:endParaRPr/>
          </a:p>
        </p:txBody>
      </p:sp>
      <p:sp>
        <p:nvSpPr>
          <p:cNvPr id="284" name="Google Shape;284;p8"/>
          <p:cNvSpPr txBox="1"/>
          <p:nvPr/>
        </p:nvSpPr>
        <p:spPr>
          <a:xfrm>
            <a:off x="7141002" y="2696027"/>
            <a:ext cx="11055300" cy="7695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lang="en-US" sz="5000">
                <a:solidFill>
                  <a:srgbClr val="232323"/>
                </a:solidFill>
                <a:latin typeface="Poppins"/>
                <a:ea typeface="Poppins"/>
                <a:cs typeface="Poppins"/>
                <a:sym typeface="Poppins"/>
              </a:rPr>
              <a:t>VALUE OF YOUTH VOICE</a:t>
            </a:r>
            <a:endParaRPr sz="5000"/>
          </a:p>
        </p:txBody>
      </p:sp>
      <p:sp>
        <p:nvSpPr>
          <p:cNvPr id="285" name="Google Shape;285;p8"/>
          <p:cNvSpPr txBox="1"/>
          <p:nvPr/>
        </p:nvSpPr>
        <p:spPr>
          <a:xfrm>
            <a:off x="7141010" y="3816989"/>
            <a:ext cx="10134000" cy="3123900"/>
          </a:xfrm>
          <a:prstGeom prst="rect">
            <a:avLst/>
          </a:prstGeom>
          <a:noFill/>
          <a:ln>
            <a:noFill/>
          </a:ln>
        </p:spPr>
        <p:txBody>
          <a:bodyPr anchorCtr="0" anchor="t" bIns="0" lIns="0" spcFirstLastPara="1" rIns="0" wrap="square" tIns="0">
            <a:spAutoFit/>
          </a:bodyPr>
          <a:lstStyle/>
          <a:p>
            <a:pPr indent="-334644" lvl="1" marL="669289" marR="0" rtl="0" algn="l">
              <a:lnSpc>
                <a:spcPct val="140012"/>
              </a:lnSpc>
              <a:spcBef>
                <a:spcPts val="0"/>
              </a:spcBef>
              <a:spcAft>
                <a:spcPts val="0"/>
              </a:spcAft>
              <a:buClr>
                <a:srgbClr val="2E2E2E"/>
              </a:buClr>
              <a:buSzPts val="3099"/>
              <a:buFont typeface="DM Sans"/>
              <a:buChar char="•"/>
            </a:pPr>
            <a:r>
              <a:rPr i="0" lang="en-US" sz="3099" u="none" cap="none" strike="noStrike">
                <a:solidFill>
                  <a:srgbClr val="2E2E2E"/>
                </a:solidFill>
                <a:latin typeface="DM Sans"/>
                <a:ea typeface="DM Sans"/>
                <a:cs typeface="DM Sans"/>
                <a:sym typeface="DM Sans"/>
              </a:rPr>
              <a:t>What’s possible?</a:t>
            </a:r>
            <a:endParaRPr>
              <a:latin typeface="DM Sans"/>
              <a:ea typeface="DM Sans"/>
              <a:cs typeface="DM Sans"/>
              <a:sym typeface="DM Sans"/>
            </a:endParaRPr>
          </a:p>
          <a:p>
            <a:pPr indent="-334644" lvl="1" marL="669289" marR="0" rtl="0" algn="l">
              <a:lnSpc>
                <a:spcPct val="140012"/>
              </a:lnSpc>
              <a:spcBef>
                <a:spcPts val="0"/>
              </a:spcBef>
              <a:spcAft>
                <a:spcPts val="0"/>
              </a:spcAft>
              <a:buClr>
                <a:srgbClr val="232323"/>
              </a:buClr>
              <a:buSzPts val="3099"/>
              <a:buFont typeface="DM Sans"/>
              <a:buChar char="•"/>
            </a:pPr>
            <a:r>
              <a:rPr i="0" lang="en-US" sz="3099" u="none" cap="none" strike="noStrike">
                <a:solidFill>
                  <a:srgbClr val="232323"/>
                </a:solidFill>
                <a:latin typeface="DM Sans"/>
                <a:ea typeface="DM Sans"/>
                <a:cs typeface="DM Sans"/>
                <a:sym typeface="DM Sans"/>
              </a:rPr>
              <a:t>What changes when youth have real power? </a:t>
            </a:r>
            <a:endParaRPr>
              <a:latin typeface="DM Sans"/>
              <a:ea typeface="DM Sans"/>
              <a:cs typeface="DM Sans"/>
              <a:sym typeface="DM Sans"/>
            </a:endParaRPr>
          </a:p>
          <a:p>
            <a:pPr indent="-334644" lvl="1" marL="669289" marR="0" rtl="0" algn="l">
              <a:lnSpc>
                <a:spcPct val="140012"/>
              </a:lnSpc>
              <a:spcBef>
                <a:spcPts val="0"/>
              </a:spcBef>
              <a:spcAft>
                <a:spcPts val="0"/>
              </a:spcAft>
              <a:buClr>
                <a:srgbClr val="232323"/>
              </a:buClr>
              <a:buSzPts val="3099"/>
              <a:buFont typeface="DM Sans"/>
              <a:buChar char="•"/>
            </a:pPr>
            <a:r>
              <a:rPr i="0" lang="en-US" sz="3099" u="none" cap="none" strike="noStrike">
                <a:solidFill>
                  <a:srgbClr val="232323"/>
                </a:solidFill>
                <a:latin typeface="DM Sans"/>
                <a:ea typeface="DM Sans"/>
                <a:cs typeface="DM Sans"/>
                <a:sym typeface="DM Sans"/>
              </a:rPr>
              <a:t>What holds us back from sharing power?</a:t>
            </a:r>
            <a:endParaRPr>
              <a:latin typeface="DM Sans"/>
              <a:ea typeface="DM Sans"/>
              <a:cs typeface="DM Sans"/>
              <a:sym typeface="DM Sans"/>
            </a:endParaRPr>
          </a:p>
          <a:p>
            <a:pPr indent="-334644" lvl="1" marL="669289" marR="0" rtl="0" algn="l">
              <a:lnSpc>
                <a:spcPct val="140012"/>
              </a:lnSpc>
              <a:spcBef>
                <a:spcPts val="0"/>
              </a:spcBef>
              <a:spcAft>
                <a:spcPts val="0"/>
              </a:spcAft>
              <a:buClr>
                <a:srgbClr val="232323"/>
              </a:buClr>
              <a:buSzPts val="3099"/>
              <a:buFont typeface="DM Sans"/>
              <a:buChar char="•"/>
            </a:pPr>
            <a:r>
              <a:rPr i="0" lang="en-US" sz="3099" u="none" cap="none" strike="noStrike">
                <a:solidFill>
                  <a:srgbClr val="232323"/>
                </a:solidFill>
                <a:latin typeface="DM Sans"/>
                <a:ea typeface="DM Sans"/>
                <a:cs typeface="DM Sans"/>
                <a:sym typeface="DM Sans"/>
              </a:rPr>
              <a:t>Take at look at the Ladder of Participation</a:t>
            </a:r>
            <a:endParaRPr>
              <a:latin typeface="DM Sans"/>
              <a:ea typeface="DM Sans"/>
              <a:cs typeface="DM Sans"/>
              <a:sym typeface="DM Sans"/>
            </a:endParaRPr>
          </a:p>
          <a:p>
            <a:pPr indent="0" lvl="0" marL="0" marR="0" rtl="0" algn="l">
              <a:lnSpc>
                <a:spcPct val="94869"/>
              </a:lnSpc>
              <a:spcBef>
                <a:spcPts val="0"/>
              </a:spcBef>
              <a:spcAft>
                <a:spcPts val="0"/>
              </a:spcAft>
              <a:buNone/>
            </a:pPr>
            <a:r>
              <a:t/>
            </a:r>
            <a:endParaRPr sz="3099">
              <a:solidFill>
                <a:srgbClr val="232323"/>
              </a:solidFill>
              <a:latin typeface="DM Sans"/>
              <a:ea typeface="DM Sans"/>
              <a:cs typeface="DM Sans"/>
              <a:sym typeface="DM Sans"/>
            </a:endParaRPr>
          </a:p>
        </p:txBody>
      </p:sp>
      <p:sp>
        <p:nvSpPr>
          <p:cNvPr id="286" name="Google Shape;286;p8"/>
          <p:cNvSpPr/>
          <p:nvPr/>
        </p:nvSpPr>
        <p:spPr>
          <a:xfrm>
            <a:off x="7239000" y="6590816"/>
            <a:ext cx="13891541" cy="3714231"/>
          </a:xfrm>
          <a:prstGeom prst="rect">
            <a:avLst/>
          </a:prstGeom>
          <a:solidFill>
            <a:srgbClr val="D0911E">
              <a:alpha val="64709"/>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cxnSp>
        <p:nvCxnSpPr>
          <p:cNvPr id="295" name="Google Shape;295;p9"/>
          <p:cNvCxnSpPr/>
          <p:nvPr/>
        </p:nvCxnSpPr>
        <p:spPr>
          <a:xfrm>
            <a:off x="15559431" y="871904"/>
            <a:ext cx="1699869" cy="0"/>
          </a:xfrm>
          <a:prstGeom prst="straightConnector1">
            <a:avLst/>
          </a:prstGeom>
          <a:noFill/>
          <a:ln cap="rnd" cmpd="sng" w="447675">
            <a:solidFill>
              <a:srgbClr val="BE2025"/>
            </a:solidFill>
            <a:prstDash val="solid"/>
            <a:round/>
            <a:headEnd len="sm" w="sm" type="none"/>
            <a:tailEnd len="sm" w="sm" type="none"/>
          </a:ln>
        </p:spPr>
      </p:cxnSp>
      <p:cxnSp>
        <p:nvCxnSpPr>
          <p:cNvPr id="296" name="Google Shape;296;p9"/>
          <p:cNvCxnSpPr/>
          <p:nvPr/>
        </p:nvCxnSpPr>
        <p:spPr>
          <a:xfrm>
            <a:off x="13707905" y="871904"/>
            <a:ext cx="1699869" cy="0"/>
          </a:xfrm>
          <a:prstGeom prst="straightConnector1">
            <a:avLst/>
          </a:prstGeom>
          <a:noFill/>
          <a:ln cap="rnd" cmpd="sng" w="447675">
            <a:solidFill>
              <a:srgbClr val="D0911E"/>
            </a:solidFill>
            <a:prstDash val="solid"/>
            <a:round/>
            <a:headEnd len="sm" w="sm" type="none"/>
            <a:tailEnd len="sm" w="sm" type="none"/>
          </a:ln>
        </p:spPr>
      </p:cxnSp>
      <p:cxnSp>
        <p:nvCxnSpPr>
          <p:cNvPr id="297" name="Google Shape;297;p9"/>
          <p:cNvCxnSpPr/>
          <p:nvPr/>
        </p:nvCxnSpPr>
        <p:spPr>
          <a:xfrm>
            <a:off x="11856380" y="871904"/>
            <a:ext cx="1699869" cy="0"/>
          </a:xfrm>
          <a:prstGeom prst="straightConnector1">
            <a:avLst/>
          </a:prstGeom>
          <a:noFill/>
          <a:ln cap="rnd" cmpd="sng" w="447675">
            <a:solidFill>
              <a:srgbClr val="8C52FF"/>
            </a:solidFill>
            <a:prstDash val="solid"/>
            <a:round/>
            <a:headEnd len="sm" w="sm" type="none"/>
            <a:tailEnd len="sm" w="sm" type="none"/>
          </a:ln>
        </p:spPr>
      </p:cxnSp>
      <p:cxnSp>
        <p:nvCxnSpPr>
          <p:cNvPr id="298" name="Google Shape;298;p9"/>
          <p:cNvCxnSpPr/>
          <p:nvPr/>
        </p:nvCxnSpPr>
        <p:spPr>
          <a:xfrm>
            <a:off x="1559410" y="3832178"/>
            <a:ext cx="615988" cy="0"/>
          </a:xfrm>
          <a:prstGeom prst="straightConnector1">
            <a:avLst/>
          </a:prstGeom>
          <a:noFill/>
          <a:ln cap="flat" cmpd="sng" w="47625">
            <a:solidFill>
              <a:srgbClr val="FCD24F"/>
            </a:solidFill>
            <a:prstDash val="solid"/>
            <a:round/>
            <a:headEnd len="sm" w="sm" type="none"/>
            <a:tailEnd len="sm" w="sm" type="none"/>
          </a:ln>
        </p:spPr>
      </p:cxnSp>
      <p:sp>
        <p:nvSpPr>
          <p:cNvPr id="299" name="Google Shape;299;p9"/>
          <p:cNvSpPr/>
          <p:nvPr/>
        </p:nvSpPr>
        <p:spPr>
          <a:xfrm rot="10800000">
            <a:off x="8560476" y="6245188"/>
            <a:ext cx="3161529" cy="3161529"/>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D9D9D9">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9"/>
          <p:cNvSpPr/>
          <p:nvPr/>
        </p:nvSpPr>
        <p:spPr>
          <a:xfrm rot="10800000">
            <a:off x="4813515" y="-1580764"/>
            <a:ext cx="3161529" cy="3161529"/>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solidFill>
            <a:srgbClr val="D9D9D9">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9"/>
          <p:cNvSpPr/>
          <p:nvPr/>
        </p:nvSpPr>
        <p:spPr>
          <a:xfrm>
            <a:off x="9429607" y="2071024"/>
            <a:ext cx="9089811" cy="6394903"/>
          </a:xfrm>
          <a:prstGeom prst="rect">
            <a:avLst/>
          </a:prstGeom>
          <a:solidFill>
            <a:srgbClr val="107F6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9"/>
          <p:cNvSpPr/>
          <p:nvPr/>
        </p:nvSpPr>
        <p:spPr>
          <a:xfrm>
            <a:off x="9953961" y="2572076"/>
            <a:ext cx="6148841" cy="3458379"/>
          </a:xfrm>
          <a:custGeom>
            <a:rect b="b" l="l" r="r" t="t"/>
            <a:pathLst>
              <a:path extrusionOk="0" h="6348735"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3">
              <a:alphaModFix/>
            </a:blip>
            <a:stretch>
              <a:fillRect b="-1134" l="0" r="0" t="-1739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9"/>
          <p:cNvSpPr/>
          <p:nvPr/>
        </p:nvSpPr>
        <p:spPr>
          <a:xfrm>
            <a:off x="9953961" y="6353962"/>
            <a:ext cx="2891408" cy="1626256"/>
          </a:xfrm>
          <a:custGeom>
            <a:rect b="b" l="l" r="r" t="t"/>
            <a:pathLst>
              <a:path extrusionOk="0" h="6348735"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4">
              <a:alphaModFix/>
            </a:blip>
            <a:stretch>
              <a:fillRect b="-9266" l="0" r="0" t="-92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9"/>
          <p:cNvSpPr/>
          <p:nvPr/>
        </p:nvSpPr>
        <p:spPr>
          <a:xfrm>
            <a:off x="13211760" y="6353962"/>
            <a:ext cx="2891408" cy="1626256"/>
          </a:xfrm>
          <a:custGeom>
            <a:rect b="b" l="l" r="r" t="t"/>
            <a:pathLst>
              <a:path extrusionOk="0" h="6348735"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rotWithShape="1">
            <a:blip r:embed="rId5">
              <a:alphaModFix/>
            </a:blip>
            <a:stretch>
              <a:fillRect b="-9282" l="0" r="0" t="-928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9"/>
          <p:cNvSpPr/>
          <p:nvPr/>
        </p:nvSpPr>
        <p:spPr>
          <a:xfrm>
            <a:off x="1760931" y="9111322"/>
            <a:ext cx="462862" cy="462862"/>
          </a:xfrm>
          <a:custGeom>
            <a:rect b="b" l="l" r="r" t="t"/>
            <a:pathLst>
              <a:path extrusionOk="0" h="462862" w="462862">
                <a:moveTo>
                  <a:pt x="0" y="0"/>
                </a:moveTo>
                <a:lnTo>
                  <a:pt x="462862" y="0"/>
                </a:lnTo>
                <a:lnTo>
                  <a:pt x="462862" y="462862"/>
                </a:lnTo>
                <a:lnTo>
                  <a:pt x="0" y="462862"/>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9"/>
          <p:cNvSpPr/>
          <p:nvPr/>
        </p:nvSpPr>
        <p:spPr>
          <a:xfrm flipH="1">
            <a:off x="1028700" y="9111322"/>
            <a:ext cx="462862" cy="462862"/>
          </a:xfrm>
          <a:custGeom>
            <a:rect b="b" l="l" r="r" t="t"/>
            <a:pathLst>
              <a:path extrusionOk="0" h="462862" w="462862">
                <a:moveTo>
                  <a:pt x="462862" y="0"/>
                </a:moveTo>
                <a:lnTo>
                  <a:pt x="0" y="0"/>
                </a:lnTo>
                <a:lnTo>
                  <a:pt x="0" y="462862"/>
                </a:lnTo>
                <a:lnTo>
                  <a:pt x="462862" y="462862"/>
                </a:lnTo>
                <a:lnTo>
                  <a:pt x="462862"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9"/>
          <p:cNvSpPr/>
          <p:nvPr/>
        </p:nvSpPr>
        <p:spPr>
          <a:xfrm>
            <a:off x="379488" y="452241"/>
            <a:ext cx="1179922" cy="1499830"/>
          </a:xfrm>
          <a:custGeom>
            <a:rect b="b" l="l" r="r" t="t"/>
            <a:pathLst>
              <a:path extrusionOk="0" h="1499830" w="1179922">
                <a:moveTo>
                  <a:pt x="0" y="0"/>
                </a:moveTo>
                <a:lnTo>
                  <a:pt x="1179922" y="0"/>
                </a:lnTo>
                <a:lnTo>
                  <a:pt x="1179922" y="1499830"/>
                </a:lnTo>
                <a:lnTo>
                  <a:pt x="0" y="149983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9"/>
          <p:cNvSpPr txBox="1"/>
          <p:nvPr/>
        </p:nvSpPr>
        <p:spPr>
          <a:xfrm>
            <a:off x="11856380" y="9209549"/>
            <a:ext cx="5403000" cy="323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100">
                <a:solidFill>
                  <a:srgbClr val="232323"/>
                </a:solidFill>
                <a:latin typeface="Poppins"/>
                <a:ea typeface="Poppins"/>
                <a:cs typeface="Poppins"/>
                <a:sym typeface="Poppins"/>
              </a:rPr>
              <a:t>snowredfern.org</a:t>
            </a:r>
            <a:endParaRPr>
              <a:latin typeface="Poppins"/>
              <a:ea typeface="Poppins"/>
              <a:cs typeface="Poppins"/>
              <a:sym typeface="Poppins"/>
            </a:endParaRPr>
          </a:p>
        </p:txBody>
      </p:sp>
      <p:sp>
        <p:nvSpPr>
          <p:cNvPr id="309" name="Google Shape;309;p9"/>
          <p:cNvSpPr txBox="1"/>
          <p:nvPr/>
        </p:nvSpPr>
        <p:spPr>
          <a:xfrm>
            <a:off x="15835525" y="771849"/>
            <a:ext cx="1170000" cy="200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a:ea typeface="Montserrat"/>
                <a:cs typeface="Montserrat"/>
                <a:sym typeface="Montserrat"/>
              </a:rPr>
              <a:t>SYSTEMS</a:t>
            </a:r>
            <a:endParaRPr/>
          </a:p>
        </p:txBody>
      </p:sp>
      <p:sp>
        <p:nvSpPr>
          <p:cNvPr id="310" name="Google Shape;310;p9"/>
          <p:cNvSpPr txBox="1"/>
          <p:nvPr/>
        </p:nvSpPr>
        <p:spPr>
          <a:xfrm>
            <a:off x="13974512" y="804651"/>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COMMUNITY</a:t>
            </a:r>
            <a:endParaRPr/>
          </a:p>
        </p:txBody>
      </p:sp>
      <p:sp>
        <p:nvSpPr>
          <p:cNvPr id="311" name="Google Shape;311;p9"/>
          <p:cNvSpPr txBox="1"/>
          <p:nvPr/>
        </p:nvSpPr>
        <p:spPr>
          <a:xfrm>
            <a:off x="12110171" y="804651"/>
            <a:ext cx="1169987" cy="202873"/>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1" lang="en-US" sz="1300">
                <a:solidFill>
                  <a:srgbClr val="FFFFFF"/>
                </a:solidFill>
                <a:latin typeface="Montserrat Medium"/>
                <a:ea typeface="Montserrat Medium"/>
                <a:cs typeface="Montserrat Medium"/>
                <a:sym typeface="Montserrat Medium"/>
              </a:rPr>
              <a:t>YOUTH</a:t>
            </a:r>
            <a:endParaRPr/>
          </a:p>
        </p:txBody>
      </p:sp>
      <p:sp>
        <p:nvSpPr>
          <p:cNvPr id="312" name="Google Shape;312;p9"/>
          <p:cNvSpPr txBox="1"/>
          <p:nvPr/>
        </p:nvSpPr>
        <p:spPr>
          <a:xfrm>
            <a:off x="1559410" y="2154263"/>
            <a:ext cx="7246112" cy="145407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5000">
                <a:solidFill>
                  <a:srgbClr val="232323"/>
                </a:solidFill>
                <a:latin typeface="Poppins"/>
                <a:ea typeface="Poppins"/>
                <a:cs typeface="Poppins"/>
                <a:sym typeface="Poppins"/>
              </a:rPr>
              <a:t>MOVING UP </a:t>
            </a:r>
            <a:endParaRPr/>
          </a:p>
          <a:p>
            <a:pPr indent="0" lvl="0" marL="0" marR="0" rtl="0" algn="l">
              <a:lnSpc>
                <a:spcPct val="110000"/>
              </a:lnSpc>
              <a:spcBef>
                <a:spcPts val="0"/>
              </a:spcBef>
              <a:spcAft>
                <a:spcPts val="0"/>
              </a:spcAft>
              <a:buNone/>
            </a:pPr>
            <a:r>
              <a:rPr b="1" lang="en-US" sz="5000">
                <a:solidFill>
                  <a:srgbClr val="232323"/>
                </a:solidFill>
                <a:latin typeface="Poppins"/>
                <a:ea typeface="Poppins"/>
                <a:cs typeface="Poppins"/>
                <a:sym typeface="Poppins"/>
              </a:rPr>
              <a:t>THE LADDER</a:t>
            </a:r>
            <a:endParaRPr/>
          </a:p>
        </p:txBody>
      </p:sp>
      <p:sp>
        <p:nvSpPr>
          <p:cNvPr id="313" name="Google Shape;313;p9"/>
          <p:cNvSpPr txBox="1"/>
          <p:nvPr/>
        </p:nvSpPr>
        <p:spPr>
          <a:xfrm>
            <a:off x="1260131" y="3784553"/>
            <a:ext cx="7180200" cy="5024100"/>
          </a:xfrm>
          <a:prstGeom prst="rect">
            <a:avLst/>
          </a:prstGeom>
          <a:noFill/>
          <a:ln>
            <a:noFill/>
          </a:ln>
        </p:spPr>
        <p:txBody>
          <a:bodyPr anchorCtr="0" anchor="t" bIns="0" lIns="0" spcFirstLastPara="1" rIns="0" wrap="square" tIns="0">
            <a:spAutoFit/>
          </a:bodyPr>
          <a:lstStyle/>
          <a:p>
            <a:pPr indent="0" lvl="0" marL="0" marR="0" rtl="0" algn="l">
              <a:lnSpc>
                <a:spcPct val="186666"/>
              </a:lnSpc>
              <a:spcBef>
                <a:spcPts val="0"/>
              </a:spcBef>
              <a:spcAft>
                <a:spcPts val="0"/>
              </a:spcAft>
              <a:buNone/>
            </a:pPr>
            <a:r>
              <a:t/>
            </a:r>
            <a:endParaRPr sz="1800">
              <a:solidFill>
                <a:schemeClr val="dk1"/>
              </a:solidFill>
              <a:latin typeface="DM Sans"/>
              <a:ea typeface="DM Sans"/>
              <a:cs typeface="DM Sans"/>
              <a:sym typeface="DM Sans"/>
            </a:endParaRPr>
          </a:p>
          <a:p>
            <a:pPr indent="-259082" lvl="1" marL="518163" marR="0" rtl="0" algn="l">
              <a:lnSpc>
                <a:spcPct val="140000"/>
              </a:lnSpc>
              <a:spcBef>
                <a:spcPts val="0"/>
              </a:spcBef>
              <a:spcAft>
                <a:spcPts val="0"/>
              </a:spcAft>
              <a:buClr>
                <a:srgbClr val="232323"/>
              </a:buClr>
              <a:buSzPts val="2400"/>
              <a:buFont typeface="DM Sans"/>
              <a:buChar char="•"/>
            </a:pPr>
            <a:r>
              <a:rPr i="0" lang="en-US" sz="2400" u="none" cap="none" strike="noStrike">
                <a:solidFill>
                  <a:srgbClr val="232323"/>
                </a:solidFill>
                <a:latin typeface="DM Sans"/>
                <a:ea typeface="DM Sans"/>
                <a:cs typeface="DM Sans"/>
                <a:sym typeface="DM Sans"/>
              </a:rPr>
              <a:t>Value of empowering youth at a higher level.</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232323"/>
              </a:buClr>
              <a:buSzPts val="2400"/>
              <a:buFont typeface="DM Sans"/>
              <a:buChar char="•"/>
            </a:pPr>
            <a:r>
              <a:rPr i="0" lang="en-US" sz="2400" u="none" cap="none" strike="noStrike">
                <a:solidFill>
                  <a:srgbClr val="232323"/>
                </a:solidFill>
                <a:latin typeface="DM Sans"/>
                <a:ea typeface="DM Sans"/>
                <a:cs typeface="DM Sans"/>
                <a:sym typeface="DM Sans"/>
              </a:rPr>
              <a:t>If equitable youth voice were embedded, what would change? </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232323"/>
              </a:buClr>
              <a:buSzPts val="2400"/>
              <a:buFont typeface="DM Sans"/>
              <a:buChar char="•"/>
            </a:pPr>
            <a:r>
              <a:rPr i="0" lang="en-US" sz="2400" u="none" cap="none" strike="noStrike">
                <a:solidFill>
                  <a:srgbClr val="232323"/>
                </a:solidFill>
                <a:latin typeface="DM Sans"/>
                <a:ea typeface="DM Sans"/>
                <a:cs typeface="DM Sans"/>
                <a:sym typeface="DM Sans"/>
              </a:rPr>
              <a:t>What keeps us from advancing?</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232323"/>
              </a:buClr>
              <a:buSzPts val="2400"/>
              <a:buFont typeface="DM Sans"/>
              <a:buChar char="•"/>
            </a:pPr>
            <a:r>
              <a:rPr i="0" lang="en-US" sz="2400" u="none" cap="none" strike="noStrike">
                <a:solidFill>
                  <a:srgbClr val="232323"/>
                </a:solidFill>
                <a:latin typeface="DM Sans"/>
                <a:ea typeface="DM Sans"/>
                <a:cs typeface="DM Sans"/>
                <a:sym typeface="DM Sans"/>
              </a:rPr>
              <a:t>Learn about different types of participation models and methods for engagement.</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232323"/>
              </a:buClr>
              <a:buSzPts val="2400"/>
              <a:buFont typeface="DM Sans"/>
              <a:buChar char="•"/>
            </a:pPr>
            <a:r>
              <a:rPr i="0" lang="en-US" sz="2400" u="none" cap="none" strike="noStrike">
                <a:solidFill>
                  <a:srgbClr val="232323"/>
                </a:solidFill>
                <a:latin typeface="DM Sans"/>
                <a:ea typeface="DM Sans"/>
                <a:cs typeface="DM Sans"/>
                <a:sym typeface="DM Sans"/>
              </a:rPr>
              <a:t>Introduce and expand on the ladder.</a:t>
            </a:r>
            <a:endParaRPr>
              <a:latin typeface="DM Sans"/>
              <a:ea typeface="DM Sans"/>
              <a:cs typeface="DM Sans"/>
              <a:sym typeface="DM Sans"/>
            </a:endParaRPr>
          </a:p>
          <a:p>
            <a:pPr indent="-259082" lvl="1" marL="518163" marR="0" rtl="0" algn="l">
              <a:lnSpc>
                <a:spcPct val="140000"/>
              </a:lnSpc>
              <a:spcBef>
                <a:spcPts val="0"/>
              </a:spcBef>
              <a:spcAft>
                <a:spcPts val="0"/>
              </a:spcAft>
              <a:buClr>
                <a:srgbClr val="232323"/>
              </a:buClr>
              <a:buSzPts val="2400"/>
              <a:buFont typeface="DM Sans"/>
              <a:buChar char="•"/>
            </a:pPr>
            <a:r>
              <a:rPr i="0" lang="en-US" sz="2400" u="none" cap="none" strike="noStrike">
                <a:solidFill>
                  <a:srgbClr val="232323"/>
                </a:solidFill>
                <a:latin typeface="DM Sans"/>
                <a:ea typeface="DM Sans"/>
                <a:cs typeface="DM Sans"/>
                <a:sym typeface="DM Sans"/>
              </a:rPr>
              <a:t>The goal is to take the next step with intention, not jump to the top overnight.</a:t>
            </a:r>
            <a:endParaRPr>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FAD7325486F64D889FF51F6FC7702F" ma:contentTypeVersion="27" ma:contentTypeDescription="Create a new document." ma:contentTypeScope="" ma:versionID="e5fe0f2d99764c567e8d2661c553ed14">
  <xsd:schema xmlns:xsd="http://www.w3.org/2001/XMLSchema" xmlns:xs="http://www.w3.org/2001/XMLSchema" xmlns:p="http://schemas.microsoft.com/office/2006/metadata/properties" xmlns:ns1="http://schemas.microsoft.com/sharepoint/v3" xmlns:ns2="c2bd7eff-f31a-4695-9519-8152f11bb501" xmlns:ns3="96b98c27-69ea-4d5e-ae60-fc1e5383456c" targetNamespace="http://schemas.microsoft.com/office/2006/metadata/properties" ma:root="true" ma:fieldsID="aaf59b2548230677ee9202c89165e1aa" ns1:_="" ns2:_="" ns3:_="">
    <xsd:import namespace="http://schemas.microsoft.com/sharepoint/v3"/>
    <xsd:import namespace="c2bd7eff-f31a-4695-9519-8152f11bb501"/>
    <xsd:import namespace="96b98c27-69ea-4d5e-ae60-fc1e5383456c"/>
    <xsd:element name="properties">
      <xsd:complexType>
        <xsd:sequence>
          <xsd:element name="documentManagement">
            <xsd:complexType>
              <xsd:all>
                <xsd:element ref="ns2:MigrationSourceURL" minOccurs="0"/>
                <xsd:element ref="ns3:SharedWithUsers" minOccurs="0"/>
                <xsd:element ref="ns3:SharingHintHash"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1:_ip_UnifiedCompliancePolicyProperties" minOccurs="0"/>
                <xsd:element ref="ns1:_ip_UnifiedCompliancePolicyUIAction"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ma:readOnly="false">
      <xsd:simpleType>
        <xsd:restriction base="dms:Note"/>
      </xsd:simpleType>
    </xsd:element>
    <xsd:element name="_ip_UnifiedCompliancePolicyUIAction" ma:index="19" nillable="true" ma:displayName="Unified Compliance Policy UI Action" ma:descrip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bd7eff-f31a-4695-9519-8152f11bb501" elementFormDefault="qualified">
    <xsd:import namespace="http://schemas.microsoft.com/office/2006/documentManagement/types"/>
    <xsd:import namespace="http://schemas.microsoft.com/office/infopath/2007/PartnerControls"/>
    <xsd:element name="MigrationSourceURL" ma:index="2" nillable="true" ma:displayName="MigrationSourceURL" ma:internalName="MigrationSourceURL" ma:readOnly="false">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hidden="true" ma:internalName="MediaServiceAutoTags" ma:readOnly="true">
      <xsd:simpleType>
        <xsd:restriction base="dms:Text"/>
      </xsd:simpleType>
    </xsd:element>
    <xsd:element name="MediaServiceOCR" ma:index="20" nillable="true" ma:displayName="MediaServiceOCR" ma:hidden="true" ma:internalName="MediaServiceOCR" ma:readOnly="true">
      <xsd:simpleType>
        <xsd:restriction base="dms:Note"/>
      </xsd:simpleType>
    </xsd:element>
    <xsd:element name="MediaServiceLocation" ma:index="21" nillable="true" ma:displayName="MediaServiceLocation" ma:hidden="true"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hidden="true" ma:internalName="MediaServiceKeyPoints" ma:readOnly="true">
      <xsd:simpleType>
        <xsd:restriction base="dms:Note"/>
      </xsd:simpleType>
    </xsd:element>
    <xsd:element name="MediaLengthInSeconds" ma:index="26" nillable="true" ma:displayName="Length (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d21f23e4-4db0-43dd-8e0f-87d8c4635f56" ma:termSetId="09814cd3-568e-fe90-9814-8d621ff8fb84" ma:anchorId="fba54fb3-c3e1-fe81-a776-ca4b69148c4d" ma:open="true" ma:isKeyword="false">
      <xsd:complexType>
        <xsd:sequence>
          <xsd:element ref="pc:Terms" minOccurs="0" maxOccurs="1"/>
        </xsd:sequence>
      </xsd:complexType>
    </xsd:element>
    <xsd:element name="_Flow_SignoffStatus" ma:index="30" nillable="true" ma:displayName="Sign-off status" ma:internalName="Sign_x002d_off_x0020_status">
      <xsd:simpleType>
        <xsd:restriction base="dms:Text"/>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b98c27-69ea-4d5e-ae60-fc1e5383456c" elementFormDefault="qualified">
    <xsd:import namespace="http://schemas.microsoft.com/office/2006/documentManagement/types"/>
    <xsd:import namespace="http://schemas.microsoft.com/office/infopath/2007/PartnerControls"/>
    <xsd:element name="SharedWithUsers" ma:index="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hidden="true" ma:internalName="SharingHintHash" ma:readOnly="true">
      <xsd:simpleType>
        <xsd:restriction base="dms:Text"/>
      </xsd:simpleType>
    </xsd:element>
    <xsd:element name="SharedWithDetails" ma:index="11" nillable="true" ma:displayName="Shared With Details" ma:hidden="true" ma:internalName="SharedWithDetails" ma:readOnly="true">
      <xsd:simpleType>
        <xsd:restriction base="dms:Note"/>
      </xsd:simpleType>
    </xsd:element>
    <xsd:element name="LastSharedByUser" ma:index="12" nillable="true" ma:displayName="Last Shared By User" ma:description="" ma:hidden="true" ma:internalName="LastSharedByUser" ma:readOnly="true">
      <xsd:simpleType>
        <xsd:restriction base="dms:Note"/>
      </xsd:simpleType>
    </xsd:element>
    <xsd:element name="LastSharedByTime" ma:index="13" nillable="true" ma:displayName="Last Shared By Time" ma:description="" ma:hidden="true" ma:internalName="LastSharedByTime" ma:readOnly="true">
      <xsd:simpleType>
        <xsd:restriction base="dms:DateTime"/>
      </xsd:simpleType>
    </xsd:element>
    <xsd:element name="TaxCatchAll" ma:index="29" nillable="true" ma:displayName="Taxonomy Catch All Column" ma:hidden="true" ma:list="{d0f0b50a-3875-4180-af8e-6eec9fef214e}" ma:internalName="TaxCatchAll" ma:showField="CatchAllData" ma:web="96b98c27-69ea-4d5e-ae60-fc1e538345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2bd7eff-f31a-4695-9519-8152f11bb501">
      <Terms xmlns="http://schemas.microsoft.com/office/infopath/2007/PartnerControls"/>
    </lcf76f155ced4ddcb4097134ff3c332f>
    <MigrationSourceURL xmlns="c2bd7eff-f31a-4695-9519-8152f11bb501" xsi:nil="true"/>
    <_ip_UnifiedCompliancePolicyProperties xmlns="http://schemas.microsoft.com/sharepoint/v3" xsi:nil="true"/>
    <TaxCatchAll xmlns="96b98c27-69ea-4d5e-ae60-fc1e5383456c" xsi:nil="true"/>
    <_Flow_SignoffStatus xmlns="c2bd7eff-f31a-4695-9519-8152f11bb501" xsi:nil="true"/>
  </documentManagement>
</p:properties>
</file>

<file path=customXml/itemProps1.xml><?xml version="1.0" encoding="utf-8"?>
<ds:datastoreItem xmlns:ds="http://schemas.openxmlformats.org/officeDocument/2006/customXml" ds:itemID="{775E412D-D2F0-48EE-B244-D7462C3DA706}"/>
</file>

<file path=customXml/itemProps2.xml><?xml version="1.0" encoding="utf-8"?>
<ds:datastoreItem xmlns:ds="http://schemas.openxmlformats.org/officeDocument/2006/customXml" ds:itemID="{13A95662-A46A-4D20-A60B-0D1C33DC2F6C}"/>
</file>

<file path=customXml/itemProps3.xml><?xml version="1.0" encoding="utf-8"?>
<ds:datastoreItem xmlns:ds="http://schemas.openxmlformats.org/officeDocument/2006/customXml" ds:itemID="{0C311F71-B878-40AC-85EA-4819DA7907A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Maya Chilese</dc:creator>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0x010100A8FAD7325486F64D889FF51F6FC7702F</vt:lpwstr>
  </property>
</Properties>
</file>