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Montserrat Bold" charset="1" panose="00000800000000000000"/>
      <p:regular r:id="rId24"/>
    </p:embeddedFont>
    <p:embeddedFont>
      <p:font typeface="Montserrat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5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976229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-668862" y="9253538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380192" y="5339329"/>
            <a:ext cx="5576670" cy="5576670"/>
          </a:xfrm>
          <a:custGeom>
            <a:avLst/>
            <a:gdLst/>
            <a:ahLst/>
            <a:cxnLst/>
            <a:rect r="r" b="b" t="t" l="l"/>
            <a:pathLst>
              <a:path h="5576670" w="5576670">
                <a:moveTo>
                  <a:pt x="0" y="0"/>
                </a:moveTo>
                <a:lnTo>
                  <a:pt x="5576670" y="0"/>
                </a:lnTo>
                <a:lnTo>
                  <a:pt x="5576670" y="5576670"/>
                </a:lnTo>
                <a:lnTo>
                  <a:pt x="0" y="5576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25445" y="2488314"/>
            <a:ext cx="14443082" cy="2273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8855"/>
              </a:lnSpc>
            </a:pPr>
            <a:r>
              <a:rPr lang="en-US" b="true" sz="12569" spc="-62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Beyond Waitlists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24151" y="4809750"/>
            <a:ext cx="10045669" cy="1097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COLLABORATIVE STRATEGIES TO MEET SURGING COMMUNITY</a:t>
            </a: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DEMAND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1795" y="7332940"/>
            <a:ext cx="10637932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NAM Central Nebraska Conference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1795" y="8056289"/>
            <a:ext cx="7765409" cy="52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March 26,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976229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-668862" y="9253538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1038225" y="971467"/>
            <a:ext cx="0" cy="8282071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7268825" y="976229"/>
            <a:ext cx="0" cy="8282071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380853" y="3159780"/>
            <a:ext cx="15526293" cy="401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49"/>
              </a:lnSpc>
            </a:pPr>
            <a:r>
              <a:rPr lang="en-US" sz="5900" spc="-295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Think of a partnership or collaboration have you have been part of.</a:t>
            </a:r>
          </a:p>
          <a:p>
            <a:pPr algn="ctr">
              <a:lnSpc>
                <a:spcPts val="9212"/>
              </a:lnSpc>
            </a:pPr>
            <a:r>
              <a:rPr lang="en-US" sz="8299" spc="-414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 What made it work? </a:t>
            </a:r>
          </a:p>
          <a:p>
            <a:pPr algn="ctr" marL="0" indent="0" lvl="0">
              <a:lnSpc>
                <a:spcPts val="9212"/>
              </a:lnSpc>
            </a:pPr>
            <a:r>
              <a:rPr lang="en-US" sz="8299" spc="-414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What made it hard?</a:t>
            </a:r>
          </a:p>
        </p:txBody>
      </p:sp>
    </p:spTree>
  </p:cSld>
  <p:clrMapOvr>
    <a:masterClrMapping/>
  </p:clrMapOvr>
  <p:transition spd="fast">
    <p:wipe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5946" y="1007180"/>
            <a:ext cx="3673664" cy="3735419"/>
            <a:chOff x="0" y="0"/>
            <a:chExt cx="812800" cy="8264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26463"/>
            </a:xfrm>
            <a:custGeom>
              <a:avLst/>
              <a:gdLst/>
              <a:ahLst/>
              <a:cxnLst/>
              <a:rect r="r" b="b" t="t" l="l"/>
              <a:pathLst>
                <a:path h="82646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413232"/>
                  </a:lnTo>
                  <a:lnTo>
                    <a:pt x="609600" y="826463"/>
                  </a:lnTo>
                  <a:lnTo>
                    <a:pt x="0" y="826463"/>
                  </a:lnTo>
                  <a:lnTo>
                    <a:pt x="203200" y="4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26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77800" y="-38100"/>
              <a:ext cx="558800" cy="864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627714" y="1007180"/>
            <a:ext cx="3673664" cy="3735419"/>
            <a:chOff x="0" y="0"/>
            <a:chExt cx="812800" cy="8264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26463"/>
            </a:xfrm>
            <a:custGeom>
              <a:avLst/>
              <a:gdLst/>
              <a:ahLst/>
              <a:cxnLst/>
              <a:rect r="r" b="b" t="t" l="l"/>
              <a:pathLst>
                <a:path h="82646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413232"/>
                  </a:lnTo>
                  <a:lnTo>
                    <a:pt x="609600" y="826463"/>
                  </a:lnTo>
                  <a:lnTo>
                    <a:pt x="0" y="826463"/>
                  </a:lnTo>
                  <a:lnTo>
                    <a:pt x="203200" y="4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77800" y="-38100"/>
              <a:ext cx="558800" cy="864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749483" y="1007180"/>
            <a:ext cx="3673664" cy="3735419"/>
            <a:chOff x="0" y="0"/>
            <a:chExt cx="812800" cy="8264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26463"/>
            </a:xfrm>
            <a:custGeom>
              <a:avLst/>
              <a:gdLst/>
              <a:ahLst/>
              <a:cxnLst/>
              <a:rect r="r" b="b" t="t" l="l"/>
              <a:pathLst>
                <a:path h="82646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413232"/>
                  </a:lnTo>
                  <a:lnTo>
                    <a:pt x="609600" y="826463"/>
                  </a:lnTo>
                  <a:lnTo>
                    <a:pt x="0" y="826463"/>
                  </a:lnTo>
                  <a:lnTo>
                    <a:pt x="203200" y="4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83C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77800" y="-38100"/>
              <a:ext cx="558800" cy="864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871251" y="1007180"/>
            <a:ext cx="3673664" cy="3735419"/>
            <a:chOff x="0" y="0"/>
            <a:chExt cx="812800" cy="8264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26463"/>
            </a:xfrm>
            <a:custGeom>
              <a:avLst/>
              <a:gdLst/>
              <a:ahLst/>
              <a:cxnLst/>
              <a:rect r="r" b="b" t="t" l="l"/>
              <a:pathLst>
                <a:path h="82646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413232"/>
                  </a:lnTo>
                  <a:lnTo>
                    <a:pt x="609600" y="826463"/>
                  </a:lnTo>
                  <a:lnTo>
                    <a:pt x="0" y="826463"/>
                  </a:lnTo>
                  <a:lnTo>
                    <a:pt x="203200" y="4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9DE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77800" y="-38100"/>
              <a:ext cx="558800" cy="864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993019" y="1007180"/>
            <a:ext cx="3673664" cy="3735419"/>
            <a:chOff x="0" y="0"/>
            <a:chExt cx="812800" cy="82646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6463"/>
            </a:xfrm>
            <a:custGeom>
              <a:avLst/>
              <a:gdLst/>
              <a:ahLst/>
              <a:cxnLst/>
              <a:rect r="r" b="b" t="t" l="l"/>
              <a:pathLst>
                <a:path h="826463" w="812800">
                  <a:moveTo>
                    <a:pt x="0" y="0"/>
                  </a:moveTo>
                  <a:lnTo>
                    <a:pt x="609600" y="0"/>
                  </a:lnTo>
                  <a:lnTo>
                    <a:pt x="812800" y="413232"/>
                  </a:lnTo>
                  <a:lnTo>
                    <a:pt x="609600" y="826463"/>
                  </a:lnTo>
                  <a:lnTo>
                    <a:pt x="0" y="826463"/>
                  </a:lnTo>
                  <a:lnTo>
                    <a:pt x="203200" y="413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A2D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77800" y="-38100"/>
              <a:ext cx="558800" cy="864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2642277" y="1997857"/>
            <a:ext cx="1956862" cy="1638872"/>
          </a:xfrm>
          <a:custGeom>
            <a:avLst/>
            <a:gdLst/>
            <a:ahLst/>
            <a:cxnLst/>
            <a:rect r="r" b="b" t="t" l="l"/>
            <a:pathLst>
              <a:path h="1638872" w="1956862">
                <a:moveTo>
                  <a:pt x="0" y="0"/>
                </a:moveTo>
                <a:lnTo>
                  <a:pt x="1956862" y="0"/>
                </a:lnTo>
                <a:lnTo>
                  <a:pt x="1956862" y="1638871"/>
                </a:lnTo>
                <a:lnTo>
                  <a:pt x="0" y="1638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771183" y="2168266"/>
            <a:ext cx="2156700" cy="1453077"/>
          </a:xfrm>
          <a:custGeom>
            <a:avLst/>
            <a:gdLst/>
            <a:ahLst/>
            <a:cxnLst/>
            <a:rect r="r" b="b" t="t" l="l"/>
            <a:pathLst>
              <a:path h="1453077" w="2156700">
                <a:moveTo>
                  <a:pt x="0" y="0"/>
                </a:moveTo>
                <a:lnTo>
                  <a:pt x="2156700" y="0"/>
                </a:lnTo>
                <a:lnTo>
                  <a:pt x="2156700" y="1453077"/>
                </a:lnTo>
                <a:lnTo>
                  <a:pt x="0" y="1453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745823" y="2070921"/>
            <a:ext cx="2003660" cy="1607937"/>
          </a:xfrm>
          <a:custGeom>
            <a:avLst/>
            <a:gdLst/>
            <a:ahLst/>
            <a:cxnLst/>
            <a:rect r="r" b="b" t="t" l="l"/>
            <a:pathLst>
              <a:path h="1607937" w="2003660">
                <a:moveTo>
                  <a:pt x="0" y="0"/>
                </a:moveTo>
                <a:lnTo>
                  <a:pt x="2003660" y="0"/>
                </a:lnTo>
                <a:lnTo>
                  <a:pt x="2003660" y="1607937"/>
                </a:lnTo>
                <a:lnTo>
                  <a:pt x="0" y="1607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889872" y="1726438"/>
            <a:ext cx="2076215" cy="2124005"/>
          </a:xfrm>
          <a:custGeom>
            <a:avLst/>
            <a:gdLst/>
            <a:ahLst/>
            <a:cxnLst/>
            <a:rect r="r" b="b" t="t" l="l"/>
            <a:pathLst>
              <a:path h="2124005" w="2076215">
                <a:moveTo>
                  <a:pt x="0" y="0"/>
                </a:moveTo>
                <a:lnTo>
                  <a:pt x="2076215" y="0"/>
                </a:lnTo>
                <a:lnTo>
                  <a:pt x="2076215" y="2124005"/>
                </a:lnTo>
                <a:lnTo>
                  <a:pt x="0" y="2124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234399" y="1997857"/>
            <a:ext cx="1850127" cy="1623486"/>
          </a:xfrm>
          <a:custGeom>
            <a:avLst/>
            <a:gdLst/>
            <a:ahLst/>
            <a:cxnLst/>
            <a:rect r="r" b="b" t="t" l="l"/>
            <a:pathLst>
              <a:path h="1623486" w="1850127">
                <a:moveTo>
                  <a:pt x="0" y="0"/>
                </a:moveTo>
                <a:lnTo>
                  <a:pt x="1850127" y="0"/>
                </a:lnTo>
                <a:lnTo>
                  <a:pt x="1850127" y="1623486"/>
                </a:lnTo>
                <a:lnTo>
                  <a:pt x="0" y="16234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12076" y="7109952"/>
            <a:ext cx="893870" cy="902899"/>
          </a:xfrm>
          <a:custGeom>
            <a:avLst/>
            <a:gdLst/>
            <a:ahLst/>
            <a:cxnLst/>
            <a:rect r="r" b="b" t="t" l="l"/>
            <a:pathLst>
              <a:path h="902899" w="893870">
                <a:moveTo>
                  <a:pt x="0" y="0"/>
                </a:moveTo>
                <a:lnTo>
                  <a:pt x="893870" y="0"/>
                </a:lnTo>
                <a:lnTo>
                  <a:pt x="893870" y="902899"/>
                </a:lnTo>
                <a:lnTo>
                  <a:pt x="0" y="9028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22447" y="8549394"/>
            <a:ext cx="883499" cy="883499"/>
          </a:xfrm>
          <a:custGeom>
            <a:avLst/>
            <a:gdLst/>
            <a:ahLst/>
            <a:cxnLst/>
            <a:rect r="r" b="b" t="t" l="l"/>
            <a:pathLst>
              <a:path h="883499" w="883499">
                <a:moveTo>
                  <a:pt x="0" y="0"/>
                </a:moveTo>
                <a:lnTo>
                  <a:pt x="883499" y="0"/>
                </a:lnTo>
                <a:lnTo>
                  <a:pt x="883499" y="883499"/>
                </a:lnTo>
                <a:lnTo>
                  <a:pt x="0" y="8834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330849" y="4910948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Networking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06474" y="4887117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Coordination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663073" y="4874872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Cooperation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738698" y="4910948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Collaboration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993019" y="4874872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30849" y="5550393"/>
            <a:ext cx="3035500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9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Informa</a:t>
            </a:r>
            <a:r>
              <a:rPr lang="en-US" sz="29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tion sharing, staying connected.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366349" y="5550393"/>
            <a:ext cx="3479981" cy="116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 Aligning activities, avoiding duplication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951171" y="5550393"/>
            <a:ext cx="2499430" cy="116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Sharing resources, joint projects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098301" y="5550393"/>
            <a:ext cx="2716022" cy="155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Shared governance, joint decision-making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281117" y="5550393"/>
            <a:ext cx="2499430" cy="1169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 Merger, unified structure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10787" y="7434386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Minimal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30849" y="8698651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558495" y="7434386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Low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578558" y="8698651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Medium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749483" y="7510002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Medium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769545" y="8774268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Medium-High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0978520" y="7580452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998582" y="8844717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972957" y="7545090"/>
            <a:ext cx="3075625" cy="448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b="true" sz="30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Very High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993019" y="8809355"/>
            <a:ext cx="3075625" cy="87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9"/>
              </a:lnSpc>
            </a:pPr>
            <a:r>
              <a:rPr lang="en-US" sz="3099" b="true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Very High </a:t>
            </a: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(but risky)</a:t>
            </a:r>
          </a:p>
        </p:txBody>
      </p:sp>
    </p:spTree>
  </p:cSld>
  <p:clrMapOvr>
    <a:masterClrMapping/>
  </p:clrMapOvr>
  <p:transition spd="fast">
    <p:wipe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42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14724">
            <a:off x="-4037648" y="-3158325"/>
            <a:ext cx="10132695" cy="10287000"/>
          </a:xfrm>
          <a:custGeom>
            <a:avLst/>
            <a:gdLst/>
            <a:ahLst/>
            <a:cxnLst/>
            <a:rect r="r" b="b" t="t" l="l"/>
            <a:pathLst>
              <a:path h="10287000" w="10132695">
                <a:moveTo>
                  <a:pt x="0" y="0"/>
                </a:moveTo>
                <a:lnTo>
                  <a:pt x="10132695" y="0"/>
                </a:lnTo>
                <a:lnTo>
                  <a:pt x="101326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491971">
            <a:off x="9752014" y="368580"/>
            <a:ext cx="10132695" cy="10287000"/>
          </a:xfrm>
          <a:custGeom>
            <a:avLst/>
            <a:gdLst/>
            <a:ahLst/>
            <a:cxnLst/>
            <a:rect r="r" b="b" t="t" l="l"/>
            <a:pathLst>
              <a:path h="10287000" w="10132695">
                <a:moveTo>
                  <a:pt x="0" y="0"/>
                </a:moveTo>
                <a:lnTo>
                  <a:pt x="10132695" y="0"/>
                </a:lnTo>
                <a:lnTo>
                  <a:pt x="101326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226747">
            <a:off x="4088259" y="40075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1" y="0"/>
                </a:lnTo>
                <a:lnTo>
                  <a:pt x="699211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26747">
            <a:off x="8966125" y="872577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1" y="0"/>
                </a:lnTo>
                <a:lnTo>
                  <a:pt x="699211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226747">
            <a:off x="13042463" y="49617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0" y="0"/>
                </a:lnTo>
                <a:lnTo>
                  <a:pt x="699210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5833216">
            <a:off x="15651786" y="-839273"/>
            <a:ext cx="2654046" cy="4114800"/>
          </a:xfrm>
          <a:custGeom>
            <a:avLst/>
            <a:gdLst/>
            <a:ahLst/>
            <a:cxnLst/>
            <a:rect r="r" b="b" t="t" l="l"/>
            <a:pathLst>
              <a:path h="4114800" w="2654046">
                <a:moveTo>
                  <a:pt x="2654046" y="0"/>
                </a:moveTo>
                <a:lnTo>
                  <a:pt x="0" y="0"/>
                </a:lnTo>
                <a:lnTo>
                  <a:pt x="0" y="4114800"/>
                </a:lnTo>
                <a:lnTo>
                  <a:pt x="2654046" y="4114800"/>
                </a:lnTo>
                <a:lnTo>
                  <a:pt x="2654046" y="0"/>
                </a:lnTo>
                <a:close/>
              </a:path>
            </a:pathLst>
          </a:custGeom>
          <a:blipFill>
            <a:blip r:embed="rId6">
              <a:alphaModFix amt="4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10177144">
            <a:off x="548832" y="8149763"/>
            <a:ext cx="3613778" cy="3383400"/>
          </a:xfrm>
          <a:custGeom>
            <a:avLst/>
            <a:gdLst/>
            <a:ahLst/>
            <a:cxnLst/>
            <a:rect r="r" b="b" t="t" l="l"/>
            <a:pathLst>
              <a:path h="3383400" w="3613778">
                <a:moveTo>
                  <a:pt x="0" y="0"/>
                </a:moveTo>
                <a:lnTo>
                  <a:pt x="3613778" y="0"/>
                </a:lnTo>
                <a:lnTo>
                  <a:pt x="3613778" y="3383400"/>
                </a:lnTo>
                <a:lnTo>
                  <a:pt x="0" y="3383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978809" y="5647647"/>
            <a:ext cx="3027490" cy="3027490"/>
          </a:xfrm>
          <a:custGeom>
            <a:avLst/>
            <a:gdLst/>
            <a:ahLst/>
            <a:cxnLst/>
            <a:rect r="r" b="b" t="t" l="l"/>
            <a:pathLst>
              <a:path h="3027490" w="3027490">
                <a:moveTo>
                  <a:pt x="0" y="0"/>
                </a:moveTo>
                <a:lnTo>
                  <a:pt x="3027490" y="0"/>
                </a:lnTo>
                <a:lnTo>
                  <a:pt x="3027490" y="3027490"/>
                </a:lnTo>
                <a:lnTo>
                  <a:pt x="0" y="3027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-1747293" y="1814883"/>
            <a:ext cx="3027490" cy="3027490"/>
          </a:xfrm>
          <a:custGeom>
            <a:avLst/>
            <a:gdLst/>
            <a:ahLst/>
            <a:cxnLst/>
            <a:rect r="r" b="b" t="t" l="l"/>
            <a:pathLst>
              <a:path h="3027490" w="3027490">
                <a:moveTo>
                  <a:pt x="0" y="0"/>
                </a:moveTo>
                <a:lnTo>
                  <a:pt x="3027490" y="0"/>
                </a:lnTo>
                <a:lnTo>
                  <a:pt x="3027490" y="3027491"/>
                </a:lnTo>
                <a:lnTo>
                  <a:pt x="0" y="30274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2718713" y="2787393"/>
            <a:ext cx="15773841" cy="1077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65"/>
              </a:lnSpc>
            </a:pPr>
            <a:r>
              <a:rPr lang="en-US" sz="6666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Partnership Assessment Activity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18713" y="4320992"/>
            <a:ext cx="13635033" cy="410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52838" indent="-676419" lvl="1">
              <a:lnSpc>
                <a:spcPts val="8145"/>
              </a:lnSpc>
              <a:buAutoNum type="arabicPeriod" startAt="1"/>
            </a:pPr>
            <a:r>
              <a:rPr lang="en-US" sz="62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Individual reflection with worksheet (3 minutes) </a:t>
            </a:r>
          </a:p>
          <a:p>
            <a:pPr algn="l" marL="1352838" indent="-676419" lvl="1">
              <a:lnSpc>
                <a:spcPts val="8145"/>
              </a:lnSpc>
              <a:buAutoNum type="arabicPeriod" startAt="1"/>
            </a:pPr>
            <a:r>
              <a:rPr lang="en-US" sz="62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Share with small groups (4 minutes)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2061135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9134475" y="2066062"/>
            <a:ext cx="0" cy="82258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474619" y="4289949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74619" y="5960351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74619" y="7573603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00950" y="2424989"/>
            <a:ext cx="8030100" cy="1385777"/>
            <a:chOff x="0" y="0"/>
            <a:chExt cx="2114923" cy="3649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14923" cy="364978"/>
            </a:xfrm>
            <a:custGeom>
              <a:avLst/>
              <a:gdLst/>
              <a:ahLst/>
              <a:cxnLst/>
              <a:rect r="r" b="b" t="t" l="l"/>
              <a:pathLst>
                <a:path h="364978" w="2114923">
                  <a:moveTo>
                    <a:pt x="49170" y="0"/>
                  </a:moveTo>
                  <a:lnTo>
                    <a:pt x="2065754" y="0"/>
                  </a:lnTo>
                  <a:cubicBezTo>
                    <a:pt x="2078794" y="0"/>
                    <a:pt x="2091301" y="5180"/>
                    <a:pt x="2100522" y="14401"/>
                  </a:cubicBezTo>
                  <a:cubicBezTo>
                    <a:pt x="2109743" y="23623"/>
                    <a:pt x="2114923" y="36129"/>
                    <a:pt x="2114923" y="49170"/>
                  </a:cubicBezTo>
                  <a:lnTo>
                    <a:pt x="2114923" y="315809"/>
                  </a:lnTo>
                  <a:cubicBezTo>
                    <a:pt x="2114923" y="342964"/>
                    <a:pt x="2092909" y="364978"/>
                    <a:pt x="2065754" y="364978"/>
                  </a:cubicBezTo>
                  <a:lnTo>
                    <a:pt x="49170" y="364978"/>
                  </a:lnTo>
                  <a:cubicBezTo>
                    <a:pt x="36129" y="364978"/>
                    <a:pt x="23623" y="359798"/>
                    <a:pt x="14401" y="350577"/>
                  </a:cubicBezTo>
                  <a:cubicBezTo>
                    <a:pt x="5180" y="341356"/>
                    <a:pt x="0" y="328849"/>
                    <a:pt x="0" y="315809"/>
                  </a:cubicBezTo>
                  <a:lnTo>
                    <a:pt x="0" y="49170"/>
                  </a:lnTo>
                  <a:cubicBezTo>
                    <a:pt x="0" y="36129"/>
                    <a:pt x="5180" y="23623"/>
                    <a:pt x="14401" y="14401"/>
                  </a:cubicBezTo>
                  <a:cubicBezTo>
                    <a:pt x="23623" y="5180"/>
                    <a:pt x="36129" y="0"/>
                    <a:pt x="49170" y="0"/>
                  </a:cubicBez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14923" cy="4030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00815" y="800025"/>
            <a:ext cx="16947607" cy="100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70"/>
              </a:lnSpc>
            </a:pPr>
            <a:r>
              <a:rPr lang="en-US" b="true" sz="7000" spc="-350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Partnership Concerns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9660" y="2762595"/>
            <a:ext cx="6512679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2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We’ll lose our identity!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960012" y="2689991"/>
            <a:ext cx="7911533" cy="110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can maintain your brand while collaborating.</a:t>
            </a: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00950" y="4196528"/>
            <a:ext cx="8030100" cy="1621752"/>
            <a:chOff x="0" y="0"/>
            <a:chExt cx="2114923" cy="4271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14923" cy="427128"/>
            </a:xfrm>
            <a:custGeom>
              <a:avLst/>
              <a:gdLst/>
              <a:ahLst/>
              <a:cxnLst/>
              <a:rect r="r" b="b" t="t" l="l"/>
              <a:pathLst>
                <a:path h="427128" w="2114923">
                  <a:moveTo>
                    <a:pt x="49170" y="0"/>
                  </a:moveTo>
                  <a:lnTo>
                    <a:pt x="2065754" y="0"/>
                  </a:lnTo>
                  <a:cubicBezTo>
                    <a:pt x="2078794" y="0"/>
                    <a:pt x="2091301" y="5180"/>
                    <a:pt x="2100522" y="14401"/>
                  </a:cubicBezTo>
                  <a:cubicBezTo>
                    <a:pt x="2109743" y="23623"/>
                    <a:pt x="2114923" y="36129"/>
                    <a:pt x="2114923" y="49170"/>
                  </a:cubicBezTo>
                  <a:lnTo>
                    <a:pt x="2114923" y="377958"/>
                  </a:lnTo>
                  <a:cubicBezTo>
                    <a:pt x="2114923" y="405114"/>
                    <a:pt x="2092909" y="427128"/>
                    <a:pt x="2065754" y="427128"/>
                  </a:cubicBezTo>
                  <a:lnTo>
                    <a:pt x="49170" y="427128"/>
                  </a:lnTo>
                  <a:cubicBezTo>
                    <a:pt x="36129" y="427128"/>
                    <a:pt x="23623" y="421948"/>
                    <a:pt x="14401" y="412727"/>
                  </a:cubicBezTo>
                  <a:cubicBezTo>
                    <a:pt x="5180" y="403506"/>
                    <a:pt x="0" y="390999"/>
                    <a:pt x="0" y="377958"/>
                  </a:cubicBezTo>
                  <a:lnTo>
                    <a:pt x="0" y="49170"/>
                  </a:lnTo>
                  <a:cubicBezTo>
                    <a:pt x="0" y="36129"/>
                    <a:pt x="5180" y="23623"/>
                    <a:pt x="14401" y="14401"/>
                  </a:cubicBezTo>
                  <a:cubicBezTo>
                    <a:pt x="23623" y="5180"/>
                    <a:pt x="36129" y="0"/>
                    <a:pt x="49170" y="0"/>
                  </a:cubicBez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14923" cy="4652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59660" y="4377503"/>
            <a:ext cx="6512679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More meetings? </a:t>
            </a:r>
          </a:p>
          <a:p>
            <a:pPr algn="ctr">
              <a:lnSpc>
                <a:spcPts val="4620"/>
              </a:lnSpc>
            </a:pPr>
            <a:r>
              <a:rPr lang="en-US" b="true"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 don’t have time!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00950" y="8132745"/>
            <a:ext cx="8030100" cy="1598154"/>
            <a:chOff x="0" y="0"/>
            <a:chExt cx="2114923" cy="42091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14923" cy="420913"/>
            </a:xfrm>
            <a:custGeom>
              <a:avLst/>
              <a:gdLst/>
              <a:ahLst/>
              <a:cxnLst/>
              <a:rect r="r" b="b" t="t" l="l"/>
              <a:pathLst>
                <a:path h="420913" w="2114923">
                  <a:moveTo>
                    <a:pt x="49170" y="0"/>
                  </a:moveTo>
                  <a:lnTo>
                    <a:pt x="2065754" y="0"/>
                  </a:lnTo>
                  <a:cubicBezTo>
                    <a:pt x="2078794" y="0"/>
                    <a:pt x="2091301" y="5180"/>
                    <a:pt x="2100522" y="14401"/>
                  </a:cubicBezTo>
                  <a:cubicBezTo>
                    <a:pt x="2109743" y="23623"/>
                    <a:pt x="2114923" y="36129"/>
                    <a:pt x="2114923" y="49170"/>
                  </a:cubicBezTo>
                  <a:lnTo>
                    <a:pt x="2114923" y="371743"/>
                  </a:lnTo>
                  <a:cubicBezTo>
                    <a:pt x="2114923" y="398899"/>
                    <a:pt x="2092909" y="420913"/>
                    <a:pt x="2065754" y="420913"/>
                  </a:cubicBezTo>
                  <a:lnTo>
                    <a:pt x="49170" y="420913"/>
                  </a:lnTo>
                  <a:cubicBezTo>
                    <a:pt x="36129" y="420913"/>
                    <a:pt x="23623" y="415733"/>
                    <a:pt x="14401" y="406511"/>
                  </a:cubicBezTo>
                  <a:cubicBezTo>
                    <a:pt x="5180" y="397290"/>
                    <a:pt x="0" y="384784"/>
                    <a:pt x="0" y="371743"/>
                  </a:cubicBezTo>
                  <a:lnTo>
                    <a:pt x="0" y="49170"/>
                  </a:lnTo>
                  <a:cubicBezTo>
                    <a:pt x="0" y="36129"/>
                    <a:pt x="5180" y="23623"/>
                    <a:pt x="14401" y="14401"/>
                  </a:cubicBezTo>
                  <a:cubicBezTo>
                    <a:pt x="23623" y="5180"/>
                    <a:pt x="36129" y="0"/>
                    <a:pt x="49170" y="0"/>
                  </a:cubicBez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14923" cy="4590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000815" y="8379776"/>
            <a:ext cx="6512679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Funders prefer individual orgs!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00950" y="6356443"/>
            <a:ext cx="8030100" cy="1233377"/>
            <a:chOff x="0" y="0"/>
            <a:chExt cx="2114923" cy="32484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14923" cy="324840"/>
            </a:xfrm>
            <a:custGeom>
              <a:avLst/>
              <a:gdLst/>
              <a:ahLst/>
              <a:cxnLst/>
              <a:rect r="r" b="b" t="t" l="l"/>
              <a:pathLst>
                <a:path h="324840" w="2114923">
                  <a:moveTo>
                    <a:pt x="49170" y="0"/>
                  </a:moveTo>
                  <a:lnTo>
                    <a:pt x="2065754" y="0"/>
                  </a:lnTo>
                  <a:cubicBezTo>
                    <a:pt x="2078794" y="0"/>
                    <a:pt x="2091301" y="5180"/>
                    <a:pt x="2100522" y="14401"/>
                  </a:cubicBezTo>
                  <a:cubicBezTo>
                    <a:pt x="2109743" y="23623"/>
                    <a:pt x="2114923" y="36129"/>
                    <a:pt x="2114923" y="49170"/>
                  </a:cubicBezTo>
                  <a:lnTo>
                    <a:pt x="2114923" y="275670"/>
                  </a:lnTo>
                  <a:cubicBezTo>
                    <a:pt x="2114923" y="302826"/>
                    <a:pt x="2092909" y="324840"/>
                    <a:pt x="2065754" y="324840"/>
                  </a:cubicBezTo>
                  <a:lnTo>
                    <a:pt x="49170" y="324840"/>
                  </a:lnTo>
                  <a:cubicBezTo>
                    <a:pt x="36129" y="324840"/>
                    <a:pt x="23623" y="319660"/>
                    <a:pt x="14401" y="310439"/>
                  </a:cubicBezTo>
                  <a:cubicBezTo>
                    <a:pt x="5180" y="301217"/>
                    <a:pt x="0" y="288711"/>
                    <a:pt x="0" y="275670"/>
                  </a:cubicBezTo>
                  <a:lnTo>
                    <a:pt x="0" y="49170"/>
                  </a:lnTo>
                  <a:cubicBezTo>
                    <a:pt x="0" y="36129"/>
                    <a:pt x="5180" y="23623"/>
                    <a:pt x="14401" y="14401"/>
                  </a:cubicBezTo>
                  <a:cubicBezTo>
                    <a:pt x="23623" y="5180"/>
                    <a:pt x="36129" y="0"/>
                    <a:pt x="49170" y="0"/>
                  </a:cubicBez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114923" cy="362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159660" y="6689818"/>
            <a:ext cx="6512679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4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Unequal effort!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960012" y="4243836"/>
            <a:ext cx="7911533" cy="166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meetings count with clear agendas, ways to contribute, and action items.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036889" y="6413593"/>
            <a:ext cx="7911533" cy="110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 clear expectations from the start.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60012" y="8289925"/>
            <a:ext cx="7911533" cy="110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 do, but some prefer collaboration!</a:t>
            </a:r>
          </a:p>
        </p:txBody>
      </p:sp>
    </p:spTree>
  </p:cSld>
  <p:clrMapOvr>
    <a:masterClrMapping/>
  </p:clrMapOvr>
  <p:transition spd="fast">
    <p:wipe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2061135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 flipV="true">
            <a:off x="9134475" y="2066062"/>
            <a:ext cx="9525" cy="7012275"/>
          </a:xfrm>
          <a:prstGeom prst="line">
            <a:avLst/>
          </a:prstGeom>
          <a:ln cap="flat" w="952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474619" y="4289949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74619" y="5960351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74619" y="7573603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-186225" y="5483120"/>
            <a:ext cx="19625724" cy="0"/>
          </a:xfrm>
          <a:prstGeom prst="line">
            <a:avLst/>
          </a:prstGeom>
          <a:ln cap="flat" w="952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-262234" y="9078338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00815" y="2667101"/>
            <a:ext cx="1488472" cy="1981327"/>
          </a:xfrm>
          <a:custGeom>
            <a:avLst/>
            <a:gdLst/>
            <a:ahLst/>
            <a:cxnLst/>
            <a:rect r="r" b="b" t="t" l="l"/>
            <a:pathLst>
              <a:path h="1981327" w="1488472">
                <a:moveTo>
                  <a:pt x="0" y="0"/>
                </a:moveTo>
                <a:lnTo>
                  <a:pt x="1488472" y="0"/>
                </a:lnTo>
                <a:lnTo>
                  <a:pt x="1488472" y="1981327"/>
                </a:lnTo>
                <a:lnTo>
                  <a:pt x="0" y="198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7697" y="6404429"/>
            <a:ext cx="1511590" cy="1813002"/>
          </a:xfrm>
          <a:custGeom>
            <a:avLst/>
            <a:gdLst/>
            <a:ahLst/>
            <a:cxnLst/>
            <a:rect r="r" b="b" t="t" l="l"/>
            <a:pathLst>
              <a:path h="1813002" w="1511590">
                <a:moveTo>
                  <a:pt x="0" y="0"/>
                </a:moveTo>
                <a:lnTo>
                  <a:pt x="1511590" y="0"/>
                </a:lnTo>
                <a:lnTo>
                  <a:pt x="1511590" y="1813002"/>
                </a:lnTo>
                <a:lnTo>
                  <a:pt x="0" y="1813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60037" y="2667101"/>
            <a:ext cx="1844707" cy="2046831"/>
          </a:xfrm>
          <a:custGeom>
            <a:avLst/>
            <a:gdLst/>
            <a:ahLst/>
            <a:cxnLst/>
            <a:rect r="r" b="b" t="t" l="l"/>
            <a:pathLst>
              <a:path h="2046831" w="1844707">
                <a:moveTo>
                  <a:pt x="0" y="0"/>
                </a:moveTo>
                <a:lnTo>
                  <a:pt x="1844706" y="0"/>
                </a:lnTo>
                <a:lnTo>
                  <a:pt x="1844706" y="2046831"/>
                </a:lnTo>
                <a:lnTo>
                  <a:pt x="0" y="2046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138170" y="6397520"/>
            <a:ext cx="1866573" cy="1854907"/>
          </a:xfrm>
          <a:custGeom>
            <a:avLst/>
            <a:gdLst/>
            <a:ahLst/>
            <a:cxnLst/>
            <a:rect r="r" b="b" t="t" l="l"/>
            <a:pathLst>
              <a:path h="1854907" w="1866573">
                <a:moveTo>
                  <a:pt x="0" y="0"/>
                </a:moveTo>
                <a:lnTo>
                  <a:pt x="1866573" y="0"/>
                </a:lnTo>
                <a:lnTo>
                  <a:pt x="1866573" y="1854907"/>
                </a:lnTo>
                <a:lnTo>
                  <a:pt x="0" y="18549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0815" y="800025"/>
            <a:ext cx="16947607" cy="100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70"/>
              </a:lnSpc>
            </a:pPr>
            <a:r>
              <a:rPr lang="en-US" b="true" sz="7000" spc="-350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collaboration could look like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2467" y="2952978"/>
            <a:ext cx="7911533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Collective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Advocacy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376467" y="2952978"/>
            <a:ext cx="7911533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Joint Data Collection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0815" y="6910880"/>
            <a:ext cx="791153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Shared PD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76467" y="6416570"/>
            <a:ext cx="7911533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</a:t>
            </a:r>
          </a:p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Pooling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88233" y="9315450"/>
            <a:ext cx="7911533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else??</a:t>
            </a:r>
          </a:p>
        </p:txBody>
      </p:sp>
    </p:spTree>
  </p:cSld>
  <p:clrMapOvr>
    <a:masterClrMapping/>
  </p:clrMapOvr>
  <p:transition spd="fast">
    <p:wipe dir="l"/>
  </p:transition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2973" y="2366400"/>
            <a:ext cx="5303986" cy="3884718"/>
            <a:chOff x="0" y="0"/>
            <a:chExt cx="1173510" cy="859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3510" cy="859496"/>
            </a:xfrm>
            <a:custGeom>
              <a:avLst/>
              <a:gdLst/>
              <a:ahLst/>
              <a:cxnLst/>
              <a:rect r="r" b="b" t="t" l="l"/>
              <a:pathLst>
                <a:path h="859496" w="1173510">
                  <a:moveTo>
                    <a:pt x="0" y="0"/>
                  </a:moveTo>
                  <a:lnTo>
                    <a:pt x="970310" y="0"/>
                  </a:lnTo>
                  <a:lnTo>
                    <a:pt x="1173510" y="429748"/>
                  </a:lnTo>
                  <a:lnTo>
                    <a:pt x="970310" y="859496"/>
                  </a:lnTo>
                  <a:lnTo>
                    <a:pt x="0" y="859496"/>
                  </a:lnTo>
                  <a:lnTo>
                    <a:pt x="203200" y="429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426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77800" y="-38100"/>
              <a:ext cx="919510" cy="897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86036" y="2396250"/>
            <a:ext cx="5303986" cy="3872473"/>
            <a:chOff x="0" y="0"/>
            <a:chExt cx="1173510" cy="8567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3510" cy="856787"/>
            </a:xfrm>
            <a:custGeom>
              <a:avLst/>
              <a:gdLst/>
              <a:ahLst/>
              <a:cxnLst/>
              <a:rect r="r" b="b" t="t" l="l"/>
              <a:pathLst>
                <a:path h="856787" w="1173510">
                  <a:moveTo>
                    <a:pt x="0" y="0"/>
                  </a:moveTo>
                  <a:lnTo>
                    <a:pt x="970310" y="0"/>
                  </a:lnTo>
                  <a:lnTo>
                    <a:pt x="1173510" y="428393"/>
                  </a:lnTo>
                  <a:lnTo>
                    <a:pt x="970310" y="856787"/>
                  </a:lnTo>
                  <a:lnTo>
                    <a:pt x="0" y="856787"/>
                  </a:lnTo>
                  <a:lnTo>
                    <a:pt x="203200" y="428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39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77800" y="-38100"/>
              <a:ext cx="919510" cy="8948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31041" y="2366400"/>
            <a:ext cx="5303986" cy="3902323"/>
            <a:chOff x="0" y="0"/>
            <a:chExt cx="1173510" cy="8633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73510" cy="863391"/>
            </a:xfrm>
            <a:custGeom>
              <a:avLst/>
              <a:gdLst/>
              <a:ahLst/>
              <a:cxnLst/>
              <a:rect r="r" b="b" t="t" l="l"/>
              <a:pathLst>
                <a:path h="863391" w="1173510">
                  <a:moveTo>
                    <a:pt x="0" y="0"/>
                  </a:moveTo>
                  <a:lnTo>
                    <a:pt x="970310" y="0"/>
                  </a:lnTo>
                  <a:lnTo>
                    <a:pt x="1173510" y="431695"/>
                  </a:lnTo>
                  <a:lnTo>
                    <a:pt x="970310" y="863391"/>
                  </a:lnTo>
                  <a:lnTo>
                    <a:pt x="0" y="863391"/>
                  </a:lnTo>
                  <a:lnTo>
                    <a:pt x="203200" y="431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83CA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77800" y="-38100"/>
              <a:ext cx="919510" cy="901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867154" y="3209487"/>
            <a:ext cx="3075625" cy="221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 1</a:t>
            </a:r>
          </a:p>
          <a:p>
            <a:pPr algn="ctr">
              <a:lnSpc>
                <a:spcPts val="4399"/>
              </a:lnSpc>
            </a:pPr>
          </a:p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Initiate &amp; Explore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06188" y="3234887"/>
            <a:ext cx="3075625" cy="221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 2</a:t>
            </a:r>
          </a:p>
          <a:p>
            <a:pPr algn="ctr">
              <a:lnSpc>
                <a:spcPts val="4399"/>
              </a:lnSpc>
            </a:pPr>
          </a:p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Design &amp; Commit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345222" y="3249811"/>
            <a:ext cx="3075625" cy="221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MONTH 3</a:t>
            </a:r>
          </a:p>
          <a:p>
            <a:pPr algn="ctr">
              <a:lnSpc>
                <a:spcPts val="4399"/>
              </a:lnSpc>
            </a:pPr>
          </a:p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b="true" sz="399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Launch &amp; Learn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2973" y="6622531"/>
            <a:ext cx="4942262" cy="252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Initial contact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Schedule meeting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Do research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86036" y="6734175"/>
            <a:ext cx="4942262" cy="252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Identify pilot project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Define roles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Get buy-in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18872" y="6734175"/>
            <a:ext cx="5608777" cy="315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Implement pilot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Evaluate</a:t>
            </a:r>
          </a:p>
          <a:p>
            <a:pPr algn="l" marL="971550" indent="-485775" lvl="1">
              <a:lnSpc>
                <a:spcPts val="4950"/>
              </a:lnSpc>
              <a:buFont typeface="Arial"/>
              <a:buChar char="•"/>
            </a:pPr>
            <a:r>
              <a:rPr lang="en-US" sz="45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Decide next steps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78675" y="870975"/>
            <a:ext cx="14556982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b="true" sz="7500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Your 90-Day Action Plan</a:t>
            </a:r>
          </a:p>
        </p:txBody>
      </p:sp>
    </p:spTree>
  </p:cSld>
  <p:clrMapOvr>
    <a:masterClrMapping/>
  </p:clrMapOvr>
  <p:transition spd="fast">
    <p:wipe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00284" y="816034"/>
            <a:ext cx="5859016" cy="3223839"/>
          </a:xfrm>
          <a:custGeom>
            <a:avLst/>
            <a:gdLst/>
            <a:ahLst/>
            <a:cxnLst/>
            <a:rect r="r" b="b" t="t" l="l"/>
            <a:pathLst>
              <a:path h="3223839" w="5859016">
                <a:moveTo>
                  <a:pt x="0" y="0"/>
                </a:moveTo>
                <a:lnTo>
                  <a:pt x="5859016" y="0"/>
                </a:lnTo>
                <a:lnTo>
                  <a:pt x="5859016" y="3223839"/>
                </a:lnTo>
                <a:lnTo>
                  <a:pt x="0" y="3223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420" r="0" b="-4631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1685622" y="1133475"/>
            <a:ext cx="14556982" cy="1641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48"/>
              </a:lnSpc>
            </a:pPr>
            <a:r>
              <a:rPr lang="en-US" b="true" sz="114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Join us!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933686" y="4392896"/>
            <a:ext cx="4718851" cy="471885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187257" y="3316953"/>
            <a:ext cx="9958638" cy="5578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5500"/>
              </a:lnSpc>
              <a:buFont typeface="Arial"/>
              <a:buChar char="•"/>
            </a:pPr>
            <a:r>
              <a:rPr lang="en-US" sz="50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Open to any Nebraska Youth Development Organization</a:t>
            </a:r>
          </a:p>
          <a:p>
            <a:pPr algn="l" marL="1079501" indent="-539750" lvl="1">
              <a:lnSpc>
                <a:spcPts val="5500"/>
              </a:lnSpc>
              <a:buFont typeface="Arial"/>
              <a:buChar char="•"/>
            </a:pPr>
            <a:r>
              <a:rPr lang="en-US" sz="50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Meetings: 2</a:t>
            </a:r>
            <a:r>
              <a:rPr lang="en-US" sz="50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lang="en-US" sz="50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 Friday of the month, 10 am-12 pm Central/9-11 am Mountain</a:t>
            </a:r>
          </a:p>
          <a:p>
            <a:pPr algn="l" marL="1079501" indent="-539750" lvl="1">
              <a:lnSpc>
                <a:spcPts val="5500"/>
              </a:lnSpc>
              <a:buFont typeface="Arial"/>
              <a:buChar char="•"/>
            </a:pPr>
            <a:r>
              <a:rPr lang="en-US" sz="5000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We’re convening in person April 20-21 in Lincoln!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1028700" y="0"/>
            <a:ext cx="0" cy="1028700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7259300" y="0"/>
            <a:ext cx="0" cy="1028700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666960" y="902904"/>
            <a:ext cx="14954079" cy="3908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69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“Coming together is a beginning, staying together is progress, and working together is success.” - Henry Ford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353843" y="5449592"/>
            <a:ext cx="2012139" cy="20121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5046" r="0" b="-25046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353843" y="7659799"/>
            <a:ext cx="2012139" cy="2012139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149486" y="5926061"/>
            <a:ext cx="10316785" cy="109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7"/>
              </a:lnSpc>
            </a:pPr>
            <a:r>
              <a:rPr lang="en-US" sz="3898" b="true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NICOLE EVERINGHAM</a:t>
            </a:r>
          </a:p>
          <a:p>
            <a:pPr algn="l">
              <a:lnSpc>
                <a:spcPts val="4287"/>
              </a:lnSpc>
            </a:pPr>
            <a:r>
              <a:rPr lang="en-US" sz="3898" b="true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neveringham@collectiveforyouth.org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49486" y="8136268"/>
            <a:ext cx="10024161" cy="109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7"/>
              </a:lnSpc>
            </a:pPr>
            <a:r>
              <a:rPr lang="en-US" sz="3898" b="true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STEPHANIE VADNAIS</a:t>
            </a:r>
          </a:p>
          <a:p>
            <a:pPr algn="l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SVADNAIS@NEBRASKACHILDREN.ORG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5641787" y="2648696"/>
            <a:ext cx="7004426" cy="700442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30066" y="1381453"/>
            <a:ext cx="15827868" cy="164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48"/>
              </a:lnSpc>
            </a:pPr>
            <a:r>
              <a:rPr lang="en-US" b="true" sz="114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Find resources here:</a:t>
            </a:r>
          </a:p>
        </p:txBody>
      </p:sp>
    </p:spTree>
  </p:cSld>
  <p:clrMapOvr>
    <a:masterClrMapping/>
  </p:clrMapOvr>
  <p:transition spd="fast">
    <p:wipe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2543175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3375306" y="2914650"/>
            <a:ext cx="3892809" cy="389280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5046" r="0" b="-25046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241475" y="2914650"/>
            <a:ext cx="3892809" cy="389280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1104900"/>
            <a:ext cx="11565711" cy="121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34"/>
              </a:lnSpc>
            </a:pPr>
            <a:r>
              <a:rPr lang="en-US" b="true" sz="8499" spc="-424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Who We Are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65371" y="720750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NICOLE EVERINGHAM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66017" y="720750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STEPHANIE VADNAIS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65371" y="857870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Collective for Youth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65371" y="789310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Development Director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43285" y="7893109"/>
            <a:ext cx="8433137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AVP of Strategy &amp; Partnerships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66017" y="857870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Beyond School Bells</a:t>
            </a:r>
          </a:p>
        </p:txBody>
      </p:sp>
    </p:spTree>
  </p:cSld>
  <p:clrMapOvr>
    <a:masterClrMapping/>
  </p:clrMapOvr>
  <p:transition spd="fast">
    <p:wipe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976229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-668862" y="9253538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1038225" y="971467"/>
            <a:ext cx="0" cy="8282071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7268825" y="976229"/>
            <a:ext cx="0" cy="8282071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5263152" y="103398"/>
            <a:ext cx="7761695" cy="7761695"/>
          </a:xfrm>
          <a:custGeom>
            <a:avLst/>
            <a:gdLst/>
            <a:ahLst/>
            <a:cxnLst/>
            <a:rect r="r" b="b" t="t" l="l"/>
            <a:pathLst>
              <a:path h="7761695" w="7761695">
                <a:moveTo>
                  <a:pt x="0" y="0"/>
                </a:moveTo>
                <a:lnTo>
                  <a:pt x="7761696" y="0"/>
                </a:lnTo>
                <a:lnTo>
                  <a:pt x="7761696" y="7761695"/>
                </a:lnTo>
                <a:lnTo>
                  <a:pt x="0" y="7761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37501" y="3305066"/>
            <a:ext cx="3676867" cy="3676867"/>
          </a:xfrm>
          <a:custGeom>
            <a:avLst/>
            <a:gdLst/>
            <a:ahLst/>
            <a:cxnLst/>
            <a:rect r="r" b="b" t="t" l="l"/>
            <a:pathLst>
              <a:path h="3676867" w="3676867">
                <a:moveTo>
                  <a:pt x="0" y="0"/>
                </a:moveTo>
                <a:lnTo>
                  <a:pt x="3676867" y="0"/>
                </a:lnTo>
                <a:lnTo>
                  <a:pt x="3676867" y="3676868"/>
                </a:lnTo>
                <a:lnTo>
                  <a:pt x="0" y="3676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01811" y="6465762"/>
            <a:ext cx="4487564" cy="2161692"/>
          </a:xfrm>
          <a:custGeom>
            <a:avLst/>
            <a:gdLst/>
            <a:ahLst/>
            <a:cxnLst/>
            <a:rect r="r" b="b" t="t" l="l"/>
            <a:pathLst>
              <a:path h="2161692" w="4487564">
                <a:moveTo>
                  <a:pt x="0" y="0"/>
                </a:moveTo>
                <a:lnTo>
                  <a:pt x="4487564" y="0"/>
                </a:lnTo>
                <a:lnTo>
                  <a:pt x="4487564" y="2161692"/>
                </a:lnTo>
                <a:lnTo>
                  <a:pt x="0" y="2161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76819" y="4630715"/>
            <a:ext cx="4517899" cy="2153532"/>
          </a:xfrm>
          <a:custGeom>
            <a:avLst/>
            <a:gdLst/>
            <a:ahLst/>
            <a:cxnLst/>
            <a:rect r="r" b="b" t="t" l="l"/>
            <a:pathLst>
              <a:path h="2153532" w="4517899">
                <a:moveTo>
                  <a:pt x="0" y="0"/>
                </a:moveTo>
                <a:lnTo>
                  <a:pt x="4517898" y="0"/>
                </a:lnTo>
                <a:lnTo>
                  <a:pt x="4517898" y="2153532"/>
                </a:lnTo>
                <a:lnTo>
                  <a:pt x="0" y="2153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wipe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42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14724">
            <a:off x="-4037648" y="-3158325"/>
            <a:ext cx="10132695" cy="10287000"/>
          </a:xfrm>
          <a:custGeom>
            <a:avLst/>
            <a:gdLst/>
            <a:ahLst/>
            <a:cxnLst/>
            <a:rect r="r" b="b" t="t" l="l"/>
            <a:pathLst>
              <a:path h="10287000" w="10132695">
                <a:moveTo>
                  <a:pt x="0" y="0"/>
                </a:moveTo>
                <a:lnTo>
                  <a:pt x="10132695" y="0"/>
                </a:lnTo>
                <a:lnTo>
                  <a:pt x="101326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491971">
            <a:off x="9752014" y="368580"/>
            <a:ext cx="10132695" cy="10287000"/>
          </a:xfrm>
          <a:custGeom>
            <a:avLst/>
            <a:gdLst/>
            <a:ahLst/>
            <a:cxnLst/>
            <a:rect r="r" b="b" t="t" l="l"/>
            <a:pathLst>
              <a:path h="10287000" w="10132695">
                <a:moveTo>
                  <a:pt x="0" y="0"/>
                </a:moveTo>
                <a:lnTo>
                  <a:pt x="10132695" y="0"/>
                </a:lnTo>
                <a:lnTo>
                  <a:pt x="101326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226747">
            <a:off x="4088259" y="40075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1" y="0"/>
                </a:lnTo>
                <a:lnTo>
                  <a:pt x="699211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226747">
            <a:off x="8966125" y="872577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1" y="0"/>
                </a:lnTo>
                <a:lnTo>
                  <a:pt x="699211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226747">
            <a:off x="13042463" y="496178"/>
            <a:ext cx="699211" cy="1065044"/>
          </a:xfrm>
          <a:custGeom>
            <a:avLst/>
            <a:gdLst/>
            <a:ahLst/>
            <a:cxnLst/>
            <a:rect r="r" b="b" t="t" l="l"/>
            <a:pathLst>
              <a:path h="1065044" w="699211">
                <a:moveTo>
                  <a:pt x="0" y="0"/>
                </a:moveTo>
                <a:lnTo>
                  <a:pt x="699210" y="0"/>
                </a:lnTo>
                <a:lnTo>
                  <a:pt x="699210" y="1065044"/>
                </a:lnTo>
                <a:lnTo>
                  <a:pt x="0" y="10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4272" t="0" r="0" b="-50714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5833216">
            <a:off x="15651786" y="-839273"/>
            <a:ext cx="2654046" cy="4114800"/>
          </a:xfrm>
          <a:custGeom>
            <a:avLst/>
            <a:gdLst/>
            <a:ahLst/>
            <a:cxnLst/>
            <a:rect r="r" b="b" t="t" l="l"/>
            <a:pathLst>
              <a:path h="4114800" w="2654046">
                <a:moveTo>
                  <a:pt x="2654046" y="0"/>
                </a:moveTo>
                <a:lnTo>
                  <a:pt x="0" y="0"/>
                </a:lnTo>
                <a:lnTo>
                  <a:pt x="0" y="4114800"/>
                </a:lnTo>
                <a:lnTo>
                  <a:pt x="2654046" y="4114800"/>
                </a:lnTo>
                <a:lnTo>
                  <a:pt x="2654046" y="0"/>
                </a:lnTo>
                <a:close/>
              </a:path>
            </a:pathLst>
          </a:custGeom>
          <a:blipFill>
            <a:blip r:embed="rId6">
              <a:alphaModFix amt="43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10177144">
            <a:off x="548832" y="8149763"/>
            <a:ext cx="3613778" cy="3383400"/>
          </a:xfrm>
          <a:custGeom>
            <a:avLst/>
            <a:gdLst/>
            <a:ahLst/>
            <a:cxnLst/>
            <a:rect r="r" b="b" t="t" l="l"/>
            <a:pathLst>
              <a:path h="3383400" w="3613778">
                <a:moveTo>
                  <a:pt x="0" y="0"/>
                </a:moveTo>
                <a:lnTo>
                  <a:pt x="3613778" y="0"/>
                </a:lnTo>
                <a:lnTo>
                  <a:pt x="3613778" y="3383400"/>
                </a:lnTo>
                <a:lnTo>
                  <a:pt x="0" y="3383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978809" y="5647647"/>
            <a:ext cx="3027490" cy="3027490"/>
          </a:xfrm>
          <a:custGeom>
            <a:avLst/>
            <a:gdLst/>
            <a:ahLst/>
            <a:cxnLst/>
            <a:rect r="r" b="b" t="t" l="l"/>
            <a:pathLst>
              <a:path h="3027490" w="3027490">
                <a:moveTo>
                  <a:pt x="0" y="0"/>
                </a:moveTo>
                <a:lnTo>
                  <a:pt x="3027490" y="0"/>
                </a:lnTo>
                <a:lnTo>
                  <a:pt x="3027490" y="3027490"/>
                </a:lnTo>
                <a:lnTo>
                  <a:pt x="0" y="3027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-1747293" y="1814883"/>
            <a:ext cx="3027490" cy="3027490"/>
          </a:xfrm>
          <a:custGeom>
            <a:avLst/>
            <a:gdLst/>
            <a:ahLst/>
            <a:cxnLst/>
            <a:rect r="r" b="b" t="t" l="l"/>
            <a:pathLst>
              <a:path h="3027490" w="3027490">
                <a:moveTo>
                  <a:pt x="0" y="0"/>
                </a:moveTo>
                <a:lnTo>
                  <a:pt x="3027490" y="0"/>
                </a:lnTo>
                <a:lnTo>
                  <a:pt x="3027490" y="3027491"/>
                </a:lnTo>
                <a:lnTo>
                  <a:pt x="0" y="30274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1861955" y="3005208"/>
            <a:ext cx="15773841" cy="4567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35"/>
              </a:lnSpc>
            </a:pPr>
            <a:r>
              <a:rPr lang="en-US" sz="55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many of you have a waitlist?</a:t>
            </a:r>
          </a:p>
          <a:p>
            <a:pPr algn="l">
              <a:lnSpc>
                <a:spcPts val="7235"/>
              </a:lnSpc>
            </a:pPr>
          </a:p>
          <a:p>
            <a:pPr algn="l">
              <a:lnSpc>
                <a:spcPts val="7235"/>
              </a:lnSpc>
            </a:pPr>
            <a:r>
              <a:rPr lang="en-US" sz="55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 yourself turning people away?</a:t>
            </a:r>
          </a:p>
          <a:p>
            <a:pPr algn="l">
              <a:lnSpc>
                <a:spcPts val="7235"/>
              </a:lnSpc>
            </a:pPr>
          </a:p>
          <a:p>
            <a:pPr algn="l">
              <a:lnSpc>
                <a:spcPts val="7235"/>
              </a:lnSpc>
            </a:pPr>
            <a:r>
              <a:rPr lang="en-US" sz="55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you operating at or beyond capacity?</a:t>
            </a:r>
          </a:p>
        </p:txBody>
      </p:sp>
    </p:spTree>
  </p:cSld>
  <p:clrMapOvr>
    <a:masterClrMapping/>
  </p:clrMapOvr>
  <p:transition spd="fast">
    <p:wipe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67033" y="1094149"/>
            <a:ext cx="4598927" cy="9192851"/>
          </a:xfrm>
          <a:custGeom>
            <a:avLst/>
            <a:gdLst/>
            <a:ahLst/>
            <a:cxnLst/>
            <a:rect r="r" b="b" t="t" l="l"/>
            <a:pathLst>
              <a:path h="9192851" w="4598927">
                <a:moveTo>
                  <a:pt x="0" y="0"/>
                </a:moveTo>
                <a:lnTo>
                  <a:pt x="4598927" y="0"/>
                </a:lnTo>
                <a:lnTo>
                  <a:pt x="4598927" y="9192851"/>
                </a:lnTo>
                <a:lnTo>
                  <a:pt x="0" y="919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9891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12915" y="1094149"/>
            <a:ext cx="4598927" cy="9192851"/>
          </a:xfrm>
          <a:custGeom>
            <a:avLst/>
            <a:gdLst/>
            <a:ahLst/>
            <a:cxnLst/>
            <a:rect r="r" b="b" t="t" l="l"/>
            <a:pathLst>
              <a:path h="9192851" w="4598927">
                <a:moveTo>
                  <a:pt x="0" y="0"/>
                </a:moveTo>
                <a:lnTo>
                  <a:pt x="4598927" y="0"/>
                </a:lnTo>
                <a:lnTo>
                  <a:pt x="4598927" y="9192851"/>
                </a:lnTo>
                <a:lnTo>
                  <a:pt x="0" y="919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9891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668862" y="976229"/>
            <a:ext cx="3924581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5038271" y="976229"/>
            <a:ext cx="3924581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 flipV="true">
            <a:off x="3255719" y="-208165"/>
            <a:ext cx="0" cy="104951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5038271" y="-208165"/>
            <a:ext cx="0" cy="104951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5530498" y="1720784"/>
            <a:ext cx="1981881" cy="1706895"/>
          </a:xfrm>
          <a:custGeom>
            <a:avLst/>
            <a:gdLst/>
            <a:ahLst/>
            <a:cxnLst/>
            <a:rect r="r" b="b" t="t" l="l"/>
            <a:pathLst>
              <a:path h="1706895" w="1981881">
                <a:moveTo>
                  <a:pt x="0" y="0"/>
                </a:moveTo>
                <a:lnTo>
                  <a:pt x="1981881" y="0"/>
                </a:lnTo>
                <a:lnTo>
                  <a:pt x="1981881" y="1706895"/>
                </a:lnTo>
                <a:lnTo>
                  <a:pt x="0" y="170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5530498" y="3873035"/>
            <a:ext cx="1981881" cy="1706895"/>
          </a:xfrm>
          <a:custGeom>
            <a:avLst/>
            <a:gdLst/>
            <a:ahLst/>
            <a:cxnLst/>
            <a:rect r="r" b="b" t="t" l="l"/>
            <a:pathLst>
              <a:path h="1706895" w="1981881">
                <a:moveTo>
                  <a:pt x="1981881" y="0"/>
                </a:moveTo>
                <a:lnTo>
                  <a:pt x="0" y="0"/>
                </a:lnTo>
                <a:lnTo>
                  <a:pt x="0" y="1706895"/>
                </a:lnTo>
                <a:lnTo>
                  <a:pt x="1981881" y="1706895"/>
                </a:lnTo>
                <a:lnTo>
                  <a:pt x="19818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30498" y="6027605"/>
            <a:ext cx="1981881" cy="1706895"/>
          </a:xfrm>
          <a:custGeom>
            <a:avLst/>
            <a:gdLst/>
            <a:ahLst/>
            <a:cxnLst/>
            <a:rect r="r" b="b" t="t" l="l"/>
            <a:pathLst>
              <a:path h="1706895" w="1981881">
                <a:moveTo>
                  <a:pt x="0" y="0"/>
                </a:moveTo>
                <a:lnTo>
                  <a:pt x="1981881" y="0"/>
                </a:lnTo>
                <a:lnTo>
                  <a:pt x="1981881" y="1706895"/>
                </a:lnTo>
                <a:lnTo>
                  <a:pt x="0" y="170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530498" y="8182175"/>
            <a:ext cx="1981881" cy="1706895"/>
          </a:xfrm>
          <a:custGeom>
            <a:avLst/>
            <a:gdLst/>
            <a:ahLst/>
            <a:cxnLst/>
            <a:rect r="r" b="b" t="t" l="l"/>
            <a:pathLst>
              <a:path h="1706895" w="1981881">
                <a:moveTo>
                  <a:pt x="1981881" y="0"/>
                </a:moveTo>
                <a:lnTo>
                  <a:pt x="0" y="0"/>
                </a:lnTo>
                <a:lnTo>
                  <a:pt x="0" y="1706894"/>
                </a:lnTo>
                <a:lnTo>
                  <a:pt x="1981881" y="1706894"/>
                </a:lnTo>
                <a:lnTo>
                  <a:pt x="19818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0816" y="4010199"/>
            <a:ext cx="2249603" cy="2266603"/>
          </a:xfrm>
          <a:custGeom>
            <a:avLst/>
            <a:gdLst/>
            <a:ahLst/>
            <a:cxnLst/>
            <a:rect r="r" b="b" t="t" l="l"/>
            <a:pathLst>
              <a:path h="2266603" w="2249603">
                <a:moveTo>
                  <a:pt x="0" y="0"/>
                </a:moveTo>
                <a:lnTo>
                  <a:pt x="2249603" y="0"/>
                </a:lnTo>
                <a:lnTo>
                  <a:pt x="2249603" y="2266602"/>
                </a:lnTo>
                <a:lnTo>
                  <a:pt x="0" y="226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917752" y="1185487"/>
            <a:ext cx="12452496" cy="169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354"/>
              </a:lnSpc>
            </a:pPr>
            <a:r>
              <a:rPr lang="en-US" b="true" sz="8699" spc="-434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Demand Crisis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39221" y="3920660"/>
            <a:ext cx="8009558" cy="517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7"/>
              </a:lnSpc>
            </a:pPr>
            <a:r>
              <a:rPr lang="en-US" sz="61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For every young person currently in an afterschool program, there are </a:t>
            </a:r>
            <a:r>
              <a:rPr lang="en-US" b="true" sz="61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 waiting for a spot</a:t>
            </a:r>
            <a:r>
              <a:rPr lang="en-US" sz="61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887660" y="3169563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Current Nebraska Data:</a:t>
            </a:r>
          </a:p>
        </p:txBody>
      </p:sp>
    </p:spTree>
  </p:cSld>
  <p:clrMapOvr>
    <a:masterClrMapping/>
  </p:clrMapOvr>
  <p:transition spd="fast">
    <p:wipe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67033" y="1094149"/>
            <a:ext cx="4598927" cy="9192851"/>
          </a:xfrm>
          <a:custGeom>
            <a:avLst/>
            <a:gdLst/>
            <a:ahLst/>
            <a:cxnLst/>
            <a:rect r="r" b="b" t="t" l="l"/>
            <a:pathLst>
              <a:path h="9192851" w="4598927">
                <a:moveTo>
                  <a:pt x="0" y="0"/>
                </a:moveTo>
                <a:lnTo>
                  <a:pt x="4598927" y="0"/>
                </a:lnTo>
                <a:lnTo>
                  <a:pt x="4598927" y="9192851"/>
                </a:lnTo>
                <a:lnTo>
                  <a:pt x="0" y="919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9891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12915" y="1094149"/>
            <a:ext cx="4598927" cy="9192851"/>
          </a:xfrm>
          <a:custGeom>
            <a:avLst/>
            <a:gdLst/>
            <a:ahLst/>
            <a:cxnLst/>
            <a:rect r="r" b="b" t="t" l="l"/>
            <a:pathLst>
              <a:path h="9192851" w="4598927">
                <a:moveTo>
                  <a:pt x="0" y="0"/>
                </a:moveTo>
                <a:lnTo>
                  <a:pt x="4598927" y="0"/>
                </a:lnTo>
                <a:lnTo>
                  <a:pt x="4598927" y="9192851"/>
                </a:lnTo>
                <a:lnTo>
                  <a:pt x="0" y="9192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9891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-668862" y="976229"/>
            <a:ext cx="3924581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5038271" y="976229"/>
            <a:ext cx="3924581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H="true" flipV="true">
            <a:off x="3255719" y="-208165"/>
            <a:ext cx="0" cy="104951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flipV="true">
            <a:off x="15038271" y="-208165"/>
            <a:ext cx="0" cy="104951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2917752" y="1185487"/>
            <a:ext cx="12452496" cy="1693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354"/>
              </a:lnSpc>
            </a:pPr>
            <a:r>
              <a:rPr lang="en-US" b="true" sz="8700" spc="-434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Demand Crisis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139221" y="4880921"/>
            <a:ext cx="8009558" cy="3460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17"/>
              </a:lnSpc>
            </a:pPr>
            <a:r>
              <a:rPr lang="en-US" sz="61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There are currently </a:t>
            </a:r>
            <a:r>
              <a:rPr lang="en-US" b="true" sz="61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1,431 youth</a:t>
            </a:r>
            <a:r>
              <a:rPr lang="en-US" sz="61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 in Nebraska waiting for a mentor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90655" y="3334524"/>
            <a:ext cx="6512679" cy="11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7"/>
              </a:lnSpc>
            </a:pPr>
            <a:r>
              <a:rPr lang="en-US" sz="7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Mentoring</a:t>
            </a:r>
          </a:p>
        </p:txBody>
      </p:sp>
    </p:spTree>
  </p:cSld>
  <p:clrMapOvr>
    <a:masterClrMapping/>
  </p:clrMapOvr>
  <p:transition spd="fast">
    <p:wipe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2061135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7784040" y="2061135"/>
            <a:ext cx="0" cy="8225865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9474619" y="4289949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74619" y="5960351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74619" y="7573603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3205" y="2686265"/>
            <a:ext cx="1432018" cy="1432018"/>
          </a:xfrm>
          <a:custGeom>
            <a:avLst/>
            <a:gdLst/>
            <a:ahLst/>
            <a:cxnLst/>
            <a:rect r="r" b="b" t="t" l="l"/>
            <a:pathLst>
              <a:path h="1432018" w="1432018">
                <a:moveTo>
                  <a:pt x="0" y="0"/>
                </a:moveTo>
                <a:lnTo>
                  <a:pt x="1432018" y="0"/>
                </a:lnTo>
                <a:lnTo>
                  <a:pt x="1432018" y="1432018"/>
                </a:lnTo>
                <a:lnTo>
                  <a:pt x="0" y="1432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35606" y="5137243"/>
            <a:ext cx="1667215" cy="1492157"/>
          </a:xfrm>
          <a:custGeom>
            <a:avLst/>
            <a:gdLst/>
            <a:ahLst/>
            <a:cxnLst/>
            <a:rect r="r" b="b" t="t" l="l"/>
            <a:pathLst>
              <a:path h="1492157" w="1667215">
                <a:moveTo>
                  <a:pt x="0" y="0"/>
                </a:moveTo>
                <a:lnTo>
                  <a:pt x="1667215" y="0"/>
                </a:lnTo>
                <a:lnTo>
                  <a:pt x="1667215" y="1492157"/>
                </a:lnTo>
                <a:lnTo>
                  <a:pt x="0" y="14921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2069" y="8028540"/>
            <a:ext cx="1393154" cy="1342652"/>
          </a:xfrm>
          <a:custGeom>
            <a:avLst/>
            <a:gdLst/>
            <a:ahLst/>
            <a:cxnLst/>
            <a:rect r="r" b="b" t="t" l="l"/>
            <a:pathLst>
              <a:path h="1342652" w="1393154">
                <a:moveTo>
                  <a:pt x="0" y="0"/>
                </a:moveTo>
                <a:lnTo>
                  <a:pt x="1393154" y="0"/>
                </a:lnTo>
                <a:lnTo>
                  <a:pt x="1393154" y="1342652"/>
                </a:lnTo>
                <a:lnTo>
                  <a:pt x="0" y="1342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00815" y="857175"/>
            <a:ext cx="16947607" cy="1003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70"/>
              </a:lnSpc>
            </a:pPr>
            <a:r>
              <a:rPr lang="en-US" b="true" sz="7000" spc="-350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Demand Across Sectors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74325" y="3015402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HUNGER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74325" y="5549189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SUBSTANCE ABUSE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74325" y="8145534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SENIOR SERVICES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862054" y="2628993"/>
            <a:ext cx="10173907" cy="1889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in 8 people is facing hunger, </a:t>
            </a:r>
          </a:p>
          <a:p>
            <a:pPr algn="ctr">
              <a:lnSpc>
                <a:spcPts val="3847"/>
              </a:lnSpc>
            </a:pPr>
            <a:r>
              <a:rPr lang="en-US" sz="34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including 1 in 5 children, 1 in 4 Hispanic individuals and 1 in 3 black individuals.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Food Bank of the Heartland, 2024</a:t>
            </a: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62054" y="5451568"/>
            <a:ext cx="10173907" cy="140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76% </a:t>
            </a: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Nebraka adults with substance use disorder needed treatment did not receive it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Mental Health America, 2025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003253" y="7716263"/>
            <a:ext cx="9945169" cy="140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in 4 </a:t>
            </a:r>
            <a:r>
              <a:rPr lang="en-US" sz="3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respondents did not have access to a senior center or community center.</a:t>
            </a:r>
          </a:p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Nebraska State Aging Plan, 2022</a:t>
            </a:r>
          </a:p>
        </p:txBody>
      </p:sp>
    </p:spTree>
  </p:cSld>
  <p:clrMapOvr>
    <a:masterClrMapping/>
  </p:clrMapOvr>
  <p:transition spd="fast">
    <p:wipe dir="l"/>
  </p:transition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668862" y="2430726"/>
            <a:ext cx="19625724" cy="0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-668862" y="4730978"/>
            <a:ext cx="19625724" cy="0"/>
          </a:xfrm>
          <a:prstGeom prst="line">
            <a:avLst/>
          </a:prstGeom>
          <a:ln cap="flat" w="571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3361144" y="1085850"/>
            <a:ext cx="11565711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5"/>
              </a:lnSpc>
            </a:pPr>
            <a:r>
              <a:rPr lang="en-US" b="true" sz="7500" spc="-375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Coalition Timeline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96553" y="3621024"/>
            <a:ext cx="3168588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DEC. 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74917" y="5245328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JAN.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75321" y="5245328"/>
            <a:ext cx="6512679" cy="2183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Formalized membership, have a defined mission, vision, and problem statement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8876" y="5159603"/>
            <a:ext cx="6512679" cy="2726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Meeting with former Sen. Tony Vargas- Time for youth development programs to “Speak with one voice.”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41781" y="2927931"/>
            <a:ext cx="7404437" cy="1640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sz="3898">
                <a:solidFill>
                  <a:srgbClr val="014269"/>
                </a:solidFill>
                <a:latin typeface="Montserrat"/>
                <a:ea typeface="Montserrat"/>
                <a:cs typeface="Montserrat"/>
                <a:sym typeface="Montserrat"/>
              </a:rPr>
              <a:t>Brought together stakeholders to form Youth Development Coalition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70516" y="3782247"/>
            <a:ext cx="6512679" cy="554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2590" y="8447610"/>
            <a:ext cx="14822821" cy="1097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7"/>
              </a:lnSpc>
            </a:pPr>
            <a:r>
              <a:rPr lang="en-US" b="true" sz="3898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 HAVE LEARNED SO MUCH OVER THE LAST YEAR... AND THERE’S STILL SO MUCH TO LEARN!</a:t>
            </a:r>
          </a:p>
        </p:txBody>
      </p:sp>
      <p:sp>
        <p:nvSpPr>
          <p:cNvPr name="AutoShape 12" id="12"/>
          <p:cNvSpPr/>
          <p:nvPr/>
        </p:nvSpPr>
        <p:spPr>
          <a:xfrm>
            <a:off x="3009422" y="4235625"/>
            <a:ext cx="0" cy="664975"/>
          </a:xfrm>
          <a:prstGeom prst="line">
            <a:avLst/>
          </a:prstGeom>
          <a:ln cap="flat" w="571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8959832" y="4568113"/>
            <a:ext cx="0" cy="664975"/>
          </a:xfrm>
          <a:prstGeom prst="line">
            <a:avLst/>
          </a:prstGeom>
          <a:ln cap="flat" w="571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4898281" y="4441353"/>
            <a:ext cx="0" cy="664975"/>
          </a:xfrm>
          <a:prstGeom prst="line">
            <a:avLst/>
          </a:prstGeom>
          <a:ln cap="flat" w="571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  <p:transition spd="fast">
    <p:wipe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134475" y="0"/>
            <a:ext cx="9525" cy="10301452"/>
          </a:xfrm>
          <a:prstGeom prst="line">
            <a:avLst/>
          </a:prstGeom>
          <a:ln cap="flat" w="19050">
            <a:solidFill>
              <a:srgbClr val="3F5C3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474619" y="4289949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74619" y="5960351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74619" y="7573603"/>
            <a:ext cx="152018" cy="228169"/>
          </a:xfrm>
          <a:custGeom>
            <a:avLst/>
            <a:gdLst/>
            <a:ahLst/>
            <a:cxnLst/>
            <a:rect r="r" b="b" t="t" l="l"/>
            <a:pathLst>
              <a:path h="228169" w="152018">
                <a:moveTo>
                  <a:pt x="0" y="0"/>
                </a:moveTo>
                <a:lnTo>
                  <a:pt x="152018" y="0"/>
                </a:lnTo>
                <a:lnTo>
                  <a:pt x="152018" y="228169"/>
                </a:lnTo>
                <a:lnTo>
                  <a:pt x="0" y="22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45531" y="1076325"/>
            <a:ext cx="6512679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b="true" sz="54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EARLY WINS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0815" y="2280051"/>
            <a:ext cx="7157395" cy="713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Early excitement and willingness to sign on to coalition across the field and across the state</a:t>
            </a:r>
          </a:p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Funding to build shared infrastructure and pay a consultant</a:t>
            </a:r>
          </a:p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Committed, solution focused members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26637" y="1076325"/>
            <a:ext cx="8327988" cy="78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9"/>
              </a:lnSpc>
            </a:pPr>
            <a:r>
              <a:rPr lang="en-US" b="true" sz="5499">
                <a:solidFill>
                  <a:srgbClr val="01426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STILL WORKING ON...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50487" y="2280051"/>
            <a:ext cx="7157395" cy="6489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Balancing identity with collective action</a:t>
            </a:r>
          </a:p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sure all voices are heard</a:t>
            </a:r>
          </a:p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Measuring collective impact and ROI of the field</a:t>
            </a:r>
          </a:p>
          <a:p>
            <a:pPr algn="l" marL="1014731" indent="-507365" lvl="1">
              <a:lnSpc>
                <a:spcPts val="5170"/>
              </a:lnSpc>
              <a:buFont typeface="Arial"/>
              <a:buChar char="•"/>
            </a:pPr>
            <a:r>
              <a:rPr lang="en-US" sz="4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Sustainable governance</a:t>
            </a:r>
          </a:p>
        </p:txBody>
      </p:sp>
    </p:spTree>
  </p:cSld>
  <p:clrMapOvr>
    <a:masterClrMapping/>
  </p:clrMapOvr>
  <p:transition spd="fast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AD7325486F64D889FF51F6FC7702F" ma:contentTypeVersion="27" ma:contentTypeDescription="Create a new document." ma:contentTypeScope="" ma:versionID="e5fe0f2d99764c567e8d2661c553ed14">
  <xsd:schema xmlns:xsd="http://www.w3.org/2001/XMLSchema" xmlns:xs="http://www.w3.org/2001/XMLSchema" xmlns:p="http://schemas.microsoft.com/office/2006/metadata/properties" xmlns:ns1="http://schemas.microsoft.com/sharepoint/v3" xmlns:ns2="c2bd7eff-f31a-4695-9519-8152f11bb501" xmlns:ns3="96b98c27-69ea-4d5e-ae60-fc1e5383456c" targetNamespace="http://schemas.microsoft.com/office/2006/metadata/properties" ma:root="true" ma:fieldsID="aaf59b2548230677ee9202c89165e1aa" ns1:_="" ns2:_="" ns3:_="">
    <xsd:import namespace="http://schemas.microsoft.com/sharepoint/v3"/>
    <xsd:import namespace="c2bd7eff-f31a-4695-9519-8152f11bb501"/>
    <xsd:import namespace="96b98c27-69ea-4d5e-ae60-fc1e5383456c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d7eff-f31a-4695-9519-8152f11bb501" elementFormDefault="qualified">
    <xsd:import namespace="http://schemas.microsoft.com/office/2006/documentManagement/types"/>
    <xsd:import namespace="http://schemas.microsoft.com/office/infopath/2007/PartnerControls"/>
    <xsd:element name="MigrationSourceURL" ma:index="2" nillable="true" ma:displayName="MigrationSourceURL" ma:internalName="MigrationSourceURL" ma:readOnly="false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20" nillable="true" ma:displayName="MediaServiceOCR" ma:hidden="true" ma:internalName="MediaServiceOCR" ma:readOnly="true">
      <xsd:simpleType>
        <xsd:restriction base="dms:Note"/>
      </xsd:simpleType>
    </xsd:element>
    <xsd:element name="MediaServiceLocation" ma:index="21" nillable="true" ma:displayName="MediaServiceLocation" ma:hidden="true" ma:internalName="MediaServiceLocatio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6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d21f23e4-4db0-43dd-8e0f-87d8c4635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98c27-69ea-4d5e-ae60-fc1e5383456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d0f0b50a-3875-4180-af8e-6eec9fef214e}" ma:internalName="TaxCatchAll" ma:showField="CatchAllData" ma:web="96b98c27-69ea-4d5e-ae60-fc1e53834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2bd7eff-f31a-4695-9519-8152f11bb501">
      <Terms xmlns="http://schemas.microsoft.com/office/infopath/2007/PartnerControls"/>
    </lcf76f155ced4ddcb4097134ff3c332f>
    <MigrationSourceURL xmlns="c2bd7eff-f31a-4695-9519-8152f11bb501" xsi:nil="true"/>
    <_ip_UnifiedCompliancePolicyProperties xmlns="http://schemas.microsoft.com/sharepoint/v3" xsi:nil="true"/>
    <TaxCatchAll xmlns="96b98c27-69ea-4d5e-ae60-fc1e5383456c" xsi:nil="true"/>
    <_Flow_SignoffStatus xmlns="c2bd7eff-f31a-4695-9519-8152f11bb501" xsi:nil="true"/>
  </documentManagement>
</p:properties>
</file>

<file path=customXml/itemProps1.xml><?xml version="1.0" encoding="utf-8"?>
<ds:datastoreItem xmlns:ds="http://schemas.openxmlformats.org/officeDocument/2006/customXml" ds:itemID="{59E59B8A-E0A4-4546-BFC1-063794EAA3EC}"/>
</file>

<file path=customXml/itemProps2.xml><?xml version="1.0" encoding="utf-8"?>
<ds:datastoreItem xmlns:ds="http://schemas.openxmlformats.org/officeDocument/2006/customXml" ds:itemID="{57A1AD5A-7930-4754-B2F1-B4C19702826C}"/>
</file>

<file path=customXml/itemProps3.xml><?xml version="1.0" encoding="utf-8"?>
<ds:datastoreItem xmlns:ds="http://schemas.openxmlformats.org/officeDocument/2006/customXml" ds:itemID="{76E97A61-CBBB-4206-A7F4-3DE2F55F3B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 Workshop</dc:title>
  <cp:revision>1</cp:revision>
  <dcterms:created xsi:type="dcterms:W3CDTF">2006-08-16T00:00:00Z</dcterms:created>
  <dcterms:modified xsi:type="dcterms:W3CDTF">2011-08-01T06:04:30Z</dcterms:modified>
  <dc:identifier>DAHCcKVYG6o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0x010100A8FAD7325486F64D889FF51F6FC7702F</vt:lpwstr>
  </property>
</Properties>
</file>