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8C3A07-2F62-4B0E-A4E1-0682A412423B}" v="1" dt="2026-03-25T12:01:10.0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Round" userId="fea0b6568dfd0048" providerId="LiveId" clId="{E7934F6B-9DB0-436B-8E90-547143B8AA9D}"/>
    <pc:docChg chg="undo custSel addSld delSld modSld">
      <pc:chgData name="Jack Round" userId="fea0b6568dfd0048" providerId="LiveId" clId="{E7934F6B-9DB0-436B-8E90-547143B8AA9D}" dt="2026-03-25T12:04:14.108" v="1217" actId="6549"/>
      <pc:docMkLst>
        <pc:docMk/>
      </pc:docMkLst>
      <pc:sldChg chg="modSp mod">
        <pc:chgData name="Jack Round" userId="fea0b6568dfd0048" providerId="LiveId" clId="{E7934F6B-9DB0-436B-8E90-547143B8AA9D}" dt="2026-03-25T11:50:47.102" v="798" actId="122"/>
        <pc:sldMkLst>
          <pc:docMk/>
          <pc:sldMk cId="2516665009" sldId="256"/>
        </pc:sldMkLst>
        <pc:spChg chg="mod">
          <ac:chgData name="Jack Round" userId="fea0b6568dfd0048" providerId="LiveId" clId="{E7934F6B-9DB0-436B-8E90-547143B8AA9D}" dt="2026-03-25T11:38:40.834" v="1" actId="113"/>
          <ac:spMkLst>
            <pc:docMk/>
            <pc:sldMk cId="2516665009" sldId="256"/>
            <ac:spMk id="5" creationId="{00000000-0000-0000-0000-000000000000}"/>
          </ac:spMkLst>
        </pc:spChg>
        <pc:spChg chg="mod">
          <ac:chgData name="Jack Round" userId="fea0b6568dfd0048" providerId="LiveId" clId="{E7934F6B-9DB0-436B-8E90-547143B8AA9D}" dt="2026-03-25T11:50:47.102" v="798" actId="122"/>
          <ac:spMkLst>
            <pc:docMk/>
            <pc:sldMk cId="2516665009" sldId="256"/>
            <ac:spMk id="6" creationId="{00000000-0000-0000-0000-000000000000}"/>
          </ac:spMkLst>
        </pc:spChg>
      </pc:sldChg>
      <pc:sldChg chg="new del">
        <pc:chgData name="Jack Round" userId="fea0b6568dfd0048" providerId="LiveId" clId="{E7934F6B-9DB0-436B-8E90-547143B8AA9D}" dt="2026-03-25T11:39:10.078" v="3" actId="47"/>
        <pc:sldMkLst>
          <pc:docMk/>
          <pc:sldMk cId="857630108" sldId="257"/>
        </pc:sldMkLst>
      </pc:sldChg>
      <pc:sldChg chg="modSp add mod">
        <pc:chgData name="Jack Round" userId="fea0b6568dfd0048" providerId="LiveId" clId="{E7934F6B-9DB0-436B-8E90-547143B8AA9D}" dt="2026-03-25T11:50:31.737" v="794" actId="20577"/>
        <pc:sldMkLst>
          <pc:docMk/>
          <pc:sldMk cId="1440527543" sldId="258"/>
        </pc:sldMkLst>
        <pc:spChg chg="mod">
          <ac:chgData name="Jack Round" userId="fea0b6568dfd0048" providerId="LiveId" clId="{E7934F6B-9DB0-436B-8E90-547143B8AA9D}" dt="2026-03-25T11:42:38.686" v="150" actId="20577"/>
          <ac:spMkLst>
            <pc:docMk/>
            <pc:sldMk cId="1440527543" sldId="258"/>
            <ac:spMk id="5" creationId="{AA6D2CDF-A7CC-D678-1682-4CF040C6880B}"/>
          </ac:spMkLst>
        </pc:spChg>
        <pc:spChg chg="mod">
          <ac:chgData name="Jack Round" userId="fea0b6568dfd0048" providerId="LiveId" clId="{E7934F6B-9DB0-436B-8E90-547143B8AA9D}" dt="2026-03-25T11:50:31.737" v="794" actId="20577"/>
          <ac:spMkLst>
            <pc:docMk/>
            <pc:sldMk cId="1440527543" sldId="258"/>
            <ac:spMk id="6" creationId="{383F7C2F-8320-9123-A224-9921DD1DCFE8}"/>
          </ac:spMkLst>
        </pc:spChg>
      </pc:sldChg>
      <pc:sldChg chg="modSp add mod">
        <pc:chgData name="Jack Round" userId="fea0b6568dfd0048" providerId="LiveId" clId="{E7934F6B-9DB0-436B-8E90-547143B8AA9D}" dt="2026-03-25T11:50:26.820" v="793" actId="20577"/>
        <pc:sldMkLst>
          <pc:docMk/>
          <pc:sldMk cId="827364972" sldId="259"/>
        </pc:sldMkLst>
        <pc:spChg chg="mod">
          <ac:chgData name="Jack Round" userId="fea0b6568dfd0048" providerId="LiveId" clId="{E7934F6B-9DB0-436B-8E90-547143B8AA9D}" dt="2026-03-25T11:42:49.524" v="179" actId="20577"/>
          <ac:spMkLst>
            <pc:docMk/>
            <pc:sldMk cId="827364972" sldId="259"/>
            <ac:spMk id="5" creationId="{EADBBC70-4FA7-1C28-97BA-83F9CF381FC2}"/>
          </ac:spMkLst>
        </pc:spChg>
        <pc:spChg chg="mod">
          <ac:chgData name="Jack Round" userId="fea0b6568dfd0048" providerId="LiveId" clId="{E7934F6B-9DB0-436B-8E90-547143B8AA9D}" dt="2026-03-25T11:50:26.820" v="793" actId="20577"/>
          <ac:spMkLst>
            <pc:docMk/>
            <pc:sldMk cId="827364972" sldId="259"/>
            <ac:spMk id="6" creationId="{594E526C-E8FC-3944-D77C-BFC5453DC460}"/>
          </ac:spMkLst>
        </pc:spChg>
      </pc:sldChg>
      <pc:sldChg chg="new del">
        <pc:chgData name="Jack Round" userId="fea0b6568dfd0048" providerId="LiveId" clId="{E7934F6B-9DB0-436B-8E90-547143B8AA9D}" dt="2026-03-25T11:43:31.451" v="222" actId="2696"/>
        <pc:sldMkLst>
          <pc:docMk/>
          <pc:sldMk cId="3538494819" sldId="260"/>
        </pc:sldMkLst>
      </pc:sldChg>
      <pc:sldChg chg="modSp add mod">
        <pc:chgData name="Jack Round" userId="fea0b6568dfd0048" providerId="LiveId" clId="{E7934F6B-9DB0-436B-8E90-547143B8AA9D}" dt="2026-03-25T11:56:10.467" v="1066" actId="20577"/>
        <pc:sldMkLst>
          <pc:docMk/>
          <pc:sldMk cId="3983304457" sldId="260"/>
        </pc:sldMkLst>
        <pc:spChg chg="mod">
          <ac:chgData name="Jack Round" userId="fea0b6568dfd0048" providerId="LiveId" clId="{E7934F6B-9DB0-436B-8E90-547143B8AA9D}" dt="2026-03-25T11:43:51.591" v="248" actId="20577"/>
          <ac:spMkLst>
            <pc:docMk/>
            <pc:sldMk cId="3983304457" sldId="260"/>
            <ac:spMk id="5" creationId="{5E0D276A-21CF-55CA-48FF-AC7F76122DB3}"/>
          </ac:spMkLst>
        </pc:spChg>
        <pc:spChg chg="mod">
          <ac:chgData name="Jack Round" userId="fea0b6568dfd0048" providerId="LiveId" clId="{E7934F6B-9DB0-436B-8E90-547143B8AA9D}" dt="2026-03-25T11:56:10.467" v="1066" actId="20577"/>
          <ac:spMkLst>
            <pc:docMk/>
            <pc:sldMk cId="3983304457" sldId="260"/>
            <ac:spMk id="6" creationId="{291779AE-9DE6-74B6-2E37-022ADE174D99}"/>
          </ac:spMkLst>
        </pc:spChg>
      </pc:sldChg>
      <pc:sldChg chg="modSp add mod">
        <pc:chgData name="Jack Round" userId="fea0b6568dfd0048" providerId="LiveId" clId="{E7934F6B-9DB0-436B-8E90-547143B8AA9D}" dt="2026-03-25T12:04:14.108" v="1217" actId="6549"/>
        <pc:sldMkLst>
          <pc:docMk/>
          <pc:sldMk cId="3833508741" sldId="261"/>
        </pc:sldMkLst>
        <pc:spChg chg="mod">
          <ac:chgData name="Jack Round" userId="fea0b6568dfd0048" providerId="LiveId" clId="{E7934F6B-9DB0-436B-8E90-547143B8AA9D}" dt="2026-03-25T11:46:19.364" v="399" actId="20577"/>
          <ac:spMkLst>
            <pc:docMk/>
            <pc:sldMk cId="3833508741" sldId="261"/>
            <ac:spMk id="5" creationId="{2BD16EA8-5A5F-6F64-E625-6D3777B3984E}"/>
          </ac:spMkLst>
        </pc:spChg>
        <pc:spChg chg="mod">
          <ac:chgData name="Jack Round" userId="fea0b6568dfd0048" providerId="LiveId" clId="{E7934F6B-9DB0-436B-8E90-547143B8AA9D}" dt="2026-03-25T12:04:14.108" v="1217" actId="6549"/>
          <ac:spMkLst>
            <pc:docMk/>
            <pc:sldMk cId="3833508741" sldId="261"/>
            <ac:spMk id="6" creationId="{BC256227-D367-9479-9509-1713A517E7D1}"/>
          </ac:spMkLst>
        </pc:spChg>
      </pc:sldChg>
      <pc:sldChg chg="modSp add mod">
        <pc:chgData name="Jack Round" userId="fea0b6568dfd0048" providerId="LiveId" clId="{E7934F6B-9DB0-436B-8E90-547143B8AA9D}" dt="2026-03-25T11:50:15.197" v="790" actId="20577"/>
        <pc:sldMkLst>
          <pc:docMk/>
          <pc:sldMk cId="2983064327" sldId="262"/>
        </pc:sldMkLst>
        <pc:spChg chg="mod">
          <ac:chgData name="Jack Round" userId="fea0b6568dfd0048" providerId="LiveId" clId="{E7934F6B-9DB0-436B-8E90-547143B8AA9D}" dt="2026-03-25T11:48:42.437" v="649" actId="20577"/>
          <ac:spMkLst>
            <pc:docMk/>
            <pc:sldMk cId="2983064327" sldId="262"/>
            <ac:spMk id="5" creationId="{19AEDD36-D9C3-F281-71E8-75C78AC39F5F}"/>
          </ac:spMkLst>
        </pc:spChg>
        <pc:spChg chg="mod">
          <ac:chgData name="Jack Round" userId="fea0b6568dfd0048" providerId="LiveId" clId="{E7934F6B-9DB0-436B-8E90-547143B8AA9D}" dt="2026-03-25T11:50:15.197" v="790" actId="20577"/>
          <ac:spMkLst>
            <pc:docMk/>
            <pc:sldMk cId="2983064327" sldId="262"/>
            <ac:spMk id="6" creationId="{BD888962-27C3-AB19-EEA1-5A56E67ECF58}"/>
          </ac:spMkLst>
        </pc:spChg>
      </pc:sldChg>
      <pc:sldChg chg="modSp add mod">
        <pc:chgData name="Jack Round" userId="fea0b6568dfd0048" providerId="LiveId" clId="{E7934F6B-9DB0-436B-8E90-547143B8AA9D}" dt="2026-03-25T11:55:20.577" v="1053" actId="20577"/>
        <pc:sldMkLst>
          <pc:docMk/>
          <pc:sldMk cId="1699869001" sldId="263"/>
        </pc:sldMkLst>
        <pc:spChg chg="mod">
          <ac:chgData name="Jack Round" userId="fea0b6568dfd0048" providerId="LiveId" clId="{E7934F6B-9DB0-436B-8E90-547143B8AA9D}" dt="2026-03-25T11:55:20.577" v="1053" actId="20577"/>
          <ac:spMkLst>
            <pc:docMk/>
            <pc:sldMk cId="1699869001" sldId="263"/>
            <ac:spMk id="5" creationId="{860BEF2D-4956-6EB2-CC96-771A10738B8D}"/>
          </ac:spMkLst>
        </pc:spChg>
        <pc:spChg chg="mod">
          <ac:chgData name="Jack Round" userId="fea0b6568dfd0048" providerId="LiveId" clId="{E7934F6B-9DB0-436B-8E90-547143B8AA9D}" dt="2026-03-25T11:53:56.103" v="1039" actId="6549"/>
          <ac:spMkLst>
            <pc:docMk/>
            <pc:sldMk cId="1699869001" sldId="263"/>
            <ac:spMk id="6" creationId="{5A6CFB4E-CEA7-C550-56DD-2A6D2131AF48}"/>
          </ac:spMkLst>
        </pc:spChg>
      </pc:sldChg>
      <pc:sldChg chg="modSp add mod">
        <pc:chgData name="Jack Round" userId="fea0b6568dfd0048" providerId="LiveId" clId="{E7934F6B-9DB0-436B-8E90-547143B8AA9D}" dt="2026-03-25T11:57:56.641" v="1084" actId="6549"/>
        <pc:sldMkLst>
          <pc:docMk/>
          <pc:sldMk cId="3188347248" sldId="264"/>
        </pc:sldMkLst>
        <pc:spChg chg="mod">
          <ac:chgData name="Jack Round" userId="fea0b6568dfd0048" providerId="LiveId" clId="{E7934F6B-9DB0-436B-8E90-547143B8AA9D}" dt="2026-03-25T11:51:32.872" v="818" actId="20577"/>
          <ac:spMkLst>
            <pc:docMk/>
            <pc:sldMk cId="3188347248" sldId="264"/>
            <ac:spMk id="5" creationId="{1AB6769C-D9D1-0D6E-3226-908ED065B39B}"/>
          </ac:spMkLst>
        </pc:spChg>
        <pc:spChg chg="mod">
          <ac:chgData name="Jack Round" userId="fea0b6568dfd0048" providerId="LiveId" clId="{E7934F6B-9DB0-436B-8E90-547143B8AA9D}" dt="2026-03-25T11:57:56.641" v="1084" actId="6549"/>
          <ac:spMkLst>
            <pc:docMk/>
            <pc:sldMk cId="3188347248" sldId="264"/>
            <ac:spMk id="6" creationId="{7093FB24-CC3D-6C13-7198-2565A43EE3C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6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4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7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26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9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25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8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05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5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60EFE-65FB-459C-8C9E-2F3270DCB6C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CF4C0-F151-4771-84D8-3DEDF339F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77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AI-Powered Financial Clarity for Nonprofits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From Budget Stress to Understanding, using ChatGPT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Presented by Jack Round</a:t>
            </a:r>
          </a:p>
          <a:p>
            <a:pPr marL="0" indent="0">
              <a:buNone/>
            </a:pPr>
            <a:r>
              <a:rPr lang="en-US" dirty="0"/>
              <a:t>Chief Financial Officer, Orchard AI</a:t>
            </a:r>
          </a:p>
        </p:txBody>
      </p:sp>
      <p:pic>
        <p:nvPicPr>
          <p:cNvPr id="1026" name="Picture 2" descr="https://orchardai.us/wp-content/uploads/2024/01/orchand-a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9" y="5734050"/>
            <a:ext cx="43815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665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BF662-24CE-DAEF-FBA4-1DA23F5FC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6D2CDF-A7CC-D678-1682-4CF040C68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Orchard AI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3F7C2F-8320-9123-A224-9921DD1DC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AI Training</a:t>
            </a:r>
          </a:p>
          <a:p>
            <a:endParaRPr lang="en-US" dirty="0"/>
          </a:p>
          <a:p>
            <a:r>
              <a:rPr lang="en-US" dirty="0"/>
              <a:t>Foundations </a:t>
            </a:r>
            <a:r>
              <a:rPr lang="en-US" dirty="0">
                <a:sym typeface="Wingdings" panose="05000000000000000000" pitchFamily="2" charset="2"/>
              </a:rPr>
              <a:t> Non-profits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Capacity Building</a:t>
            </a:r>
            <a:endParaRPr lang="en-US" dirty="0"/>
          </a:p>
        </p:txBody>
      </p:sp>
      <p:pic>
        <p:nvPicPr>
          <p:cNvPr id="1026" name="Picture 2" descr="https://orchardai.us/wp-content/uploads/2024/01/orchand-ai.png">
            <a:extLst>
              <a:ext uri="{FF2B5EF4-FFF2-40B4-BE49-F238E27FC236}">
                <a16:creationId xmlns:a16="http://schemas.microsoft.com/office/drawing/2014/main" id="{FCF55975-277E-07F3-8D51-B9DA20CBF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9" y="5734050"/>
            <a:ext cx="43815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52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F7A09-6E93-8ABB-D3A0-C4391D584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DBBC70-4FA7-1C28-97BA-83F9CF381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Our Focus Today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4E526C-E8FC-3944-D77C-BFC5453DC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Naming the Real Concerns</a:t>
            </a:r>
          </a:p>
          <a:p>
            <a:endParaRPr lang="en-US" dirty="0"/>
          </a:p>
          <a:p>
            <a:r>
              <a:rPr lang="en-US" dirty="0"/>
              <a:t>Our Focus Today</a:t>
            </a:r>
          </a:p>
        </p:txBody>
      </p:sp>
      <p:pic>
        <p:nvPicPr>
          <p:cNvPr id="1026" name="Picture 2" descr="https://orchardai.us/wp-content/uploads/2024/01/orchand-ai.png">
            <a:extLst>
              <a:ext uri="{FF2B5EF4-FFF2-40B4-BE49-F238E27FC236}">
                <a16:creationId xmlns:a16="http://schemas.microsoft.com/office/drawing/2014/main" id="{A3680EC5-7530-B0F7-011D-D1AC930D0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9" y="5734050"/>
            <a:ext cx="43815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7364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80C84-75B6-4816-DA05-BBB6EB4FB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E0D276A-21CF-55CA-48FF-AC7F76122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Wisdom of the Group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1779AE-9DE6-74B6-2E37-022ADE174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Who is in the Room?  </a:t>
            </a:r>
          </a:p>
          <a:p>
            <a:endParaRPr lang="en-US" dirty="0"/>
          </a:p>
          <a:p>
            <a:r>
              <a:rPr lang="en-US" dirty="0"/>
              <a:t>Our Approach (and a useful one for AI)…</a:t>
            </a:r>
          </a:p>
          <a:p>
            <a:pPr lvl="1"/>
            <a:r>
              <a:rPr lang="en-US" dirty="0"/>
              <a:t>Openness</a:t>
            </a:r>
          </a:p>
          <a:p>
            <a:pPr lvl="1"/>
            <a:r>
              <a:rPr lang="en-US" dirty="0"/>
              <a:t>Be Curious</a:t>
            </a:r>
          </a:p>
          <a:p>
            <a:pPr lvl="1"/>
            <a:r>
              <a:rPr lang="en-US" dirty="0"/>
              <a:t>Learn</a:t>
            </a:r>
          </a:p>
        </p:txBody>
      </p:sp>
      <p:pic>
        <p:nvPicPr>
          <p:cNvPr id="1026" name="Picture 2" descr="https://orchardai.us/wp-content/uploads/2024/01/orchand-ai.png">
            <a:extLst>
              <a:ext uri="{FF2B5EF4-FFF2-40B4-BE49-F238E27FC236}">
                <a16:creationId xmlns:a16="http://schemas.microsoft.com/office/drawing/2014/main" id="{05424D03-3312-75DB-06EA-A98E62854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9" y="5734050"/>
            <a:ext cx="43815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304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B8BFE-0AC8-A7D2-037E-4A3F8AC76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BD16EA8-5A5F-6F64-E625-6D3777B39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State of AI in Accounting &amp; Finance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256227-D367-9479-9509-1713A517E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AI is Rapidly Being Built into the Tools we Use:</a:t>
            </a:r>
          </a:p>
          <a:p>
            <a:pPr lvl="1"/>
            <a:r>
              <a:rPr lang="en-US" dirty="0"/>
              <a:t>General Ledgers &amp; Subledgers</a:t>
            </a:r>
          </a:p>
          <a:p>
            <a:pPr lvl="1"/>
            <a:r>
              <a:rPr lang="en-US" dirty="0"/>
              <a:t>Excel, Forecasting, Variance Analysis</a:t>
            </a:r>
          </a:p>
          <a:p>
            <a:pPr lvl="1"/>
            <a:r>
              <a:rPr lang="en-US" dirty="0"/>
              <a:t>Outlook (Copilot), Board Reports, Policies, Contracts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AI is starting to help with coding, analysis, and communication — the three biggest time areas in finance.”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https://orchardai.us/wp-content/uploads/2024/01/orchand-ai.png">
            <a:extLst>
              <a:ext uri="{FF2B5EF4-FFF2-40B4-BE49-F238E27FC236}">
                <a16:creationId xmlns:a16="http://schemas.microsoft.com/office/drawing/2014/main" id="{759E2921-D0F1-8D2C-E22E-9205B2609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9" y="5734050"/>
            <a:ext cx="43815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508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4BC4D-D9E4-8817-1FFA-57596750B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AEDD36-D9C3-F281-71E8-75C78AC39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Our Opportunity with AI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888962-27C3-AB19-EEA1-5A56E67EC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Addressing Issues We All Face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https://orchardai.us/wp-content/uploads/2024/01/orchand-ai.png">
            <a:extLst>
              <a:ext uri="{FF2B5EF4-FFF2-40B4-BE49-F238E27FC236}">
                <a16:creationId xmlns:a16="http://schemas.microsoft.com/office/drawing/2014/main" id="{87108F42-01BF-CC05-62AC-F95E6259A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9" y="5734050"/>
            <a:ext cx="43815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306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4209D-9F5A-6A0D-9076-B363299BB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0BEF2D-4956-6EB2-CC96-771A10738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Prompt Workflow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6CFB4E-CEA7-C550-56DD-2A6D2131A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Create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Understand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Options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Communications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Repeat (Actual vs. Budget)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https://orchardai.us/wp-content/uploads/2024/01/orchand-ai.png">
            <a:extLst>
              <a:ext uri="{FF2B5EF4-FFF2-40B4-BE49-F238E27FC236}">
                <a16:creationId xmlns:a16="http://schemas.microsoft.com/office/drawing/2014/main" id="{7E2A3D78-9ABA-C712-8E33-FCD872029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9" y="5734050"/>
            <a:ext cx="43815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9869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8084D-DD68-63DD-26ED-48DF7E2D2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B6769C-D9D1-0D6E-3226-908ED065B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Specific Topics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93FB24-CC3D-6C13-7198-2565A43EE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990 &amp; Benchmark Research</a:t>
            </a:r>
          </a:p>
          <a:p>
            <a:pPr lvl="1"/>
            <a:r>
              <a:rPr lang="en-US" dirty="0"/>
              <a:t>Financial Communications</a:t>
            </a:r>
          </a:p>
          <a:p>
            <a:pPr lvl="1"/>
            <a:r>
              <a:rPr lang="en-US" dirty="0"/>
              <a:t>Rapid SOPs</a:t>
            </a:r>
          </a:p>
          <a:p>
            <a:pPr lvl="1"/>
            <a:r>
              <a:rPr lang="en-US" dirty="0"/>
              <a:t>Rapid Policies</a:t>
            </a:r>
          </a:p>
          <a:p>
            <a:pPr lvl="1"/>
            <a:r>
              <a:rPr lang="en-US" dirty="0"/>
              <a:t>30 / 60 / 90 Day Plans</a:t>
            </a:r>
          </a:p>
          <a:p>
            <a:pPr lvl="1"/>
            <a:r>
              <a:rPr lang="en-US" dirty="0"/>
              <a:t>Governance &amp; Strategic Alignment</a:t>
            </a:r>
          </a:p>
          <a:p>
            <a:pPr lvl="1"/>
            <a:r>
              <a:rPr lang="en-US" dirty="0"/>
              <a:t>Variance Analysis</a:t>
            </a:r>
          </a:p>
          <a:p>
            <a:pPr lvl="1"/>
            <a:r>
              <a:rPr lang="en-US" dirty="0"/>
              <a:t>G/L Coding &amp; Transaction Classification</a:t>
            </a:r>
          </a:p>
          <a:p>
            <a:pPr lvl="1"/>
            <a:r>
              <a:rPr lang="en-US" dirty="0"/>
              <a:t>Contracts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https://orchardai.us/wp-content/uploads/2024/01/orchand-ai.png">
            <a:extLst>
              <a:ext uri="{FF2B5EF4-FFF2-40B4-BE49-F238E27FC236}">
                <a16:creationId xmlns:a16="http://schemas.microsoft.com/office/drawing/2014/main" id="{0DC14622-84A7-5C86-B5CB-0D8711ABD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89" y="5734050"/>
            <a:ext cx="43815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347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FAD7325486F64D889FF51F6FC7702F" ma:contentTypeVersion="27" ma:contentTypeDescription="Create a new document." ma:contentTypeScope="" ma:versionID="e5fe0f2d99764c567e8d2661c553ed14">
  <xsd:schema xmlns:xsd="http://www.w3.org/2001/XMLSchema" xmlns:xs="http://www.w3.org/2001/XMLSchema" xmlns:p="http://schemas.microsoft.com/office/2006/metadata/properties" xmlns:ns1="http://schemas.microsoft.com/sharepoint/v3" xmlns:ns2="c2bd7eff-f31a-4695-9519-8152f11bb501" xmlns:ns3="96b98c27-69ea-4d5e-ae60-fc1e5383456c" targetNamespace="http://schemas.microsoft.com/office/2006/metadata/properties" ma:root="true" ma:fieldsID="aaf59b2548230677ee9202c89165e1aa" ns1:_="" ns2:_="" ns3:_="">
    <xsd:import namespace="http://schemas.microsoft.com/sharepoint/v3"/>
    <xsd:import namespace="c2bd7eff-f31a-4695-9519-8152f11bb501"/>
    <xsd:import namespace="96b98c27-69ea-4d5e-ae60-fc1e5383456c"/>
    <xsd:element name="properties">
      <xsd:complexType>
        <xsd:sequence>
          <xsd:element name="documentManagement">
            <xsd:complexType>
              <xsd:all>
                <xsd:element ref="ns2:MigrationSourceURL" minOccurs="0"/>
                <xsd:element ref="ns3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description="" ma:hidden="true" ma:internalName="_ip_UnifiedCompliancePolicyProperties" ma:readOnly="false">
      <xsd:simpleType>
        <xsd:restriction base="dms:Note"/>
      </xsd:simpleType>
    </xsd:element>
    <xsd:element name="_ip_UnifiedCompliancePolicyUIAction" ma:index="19" nillable="true" ma:displayName="Unified Compliance Policy UI Action" ma:description="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bd7eff-f31a-4695-9519-8152f11bb501" elementFormDefault="qualified">
    <xsd:import namespace="http://schemas.microsoft.com/office/2006/documentManagement/types"/>
    <xsd:import namespace="http://schemas.microsoft.com/office/infopath/2007/PartnerControls"/>
    <xsd:element name="MigrationSourceURL" ma:index="2" nillable="true" ma:displayName="MigrationSourceURL" ma:internalName="MigrationSourceURL" ma:readOnly="false">
      <xsd:simpleType>
        <xsd:restriction base="dms:Note">
          <xsd:maxLength value="255"/>
        </xsd:restriction>
      </xsd:simple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hidden="true" ma:internalName="MediaServiceAutoTags" ma:readOnly="true">
      <xsd:simpleType>
        <xsd:restriction base="dms:Text"/>
      </xsd:simpleType>
    </xsd:element>
    <xsd:element name="MediaServiceOCR" ma:index="20" nillable="true" ma:displayName="MediaServiceOCR" ma:hidden="true" ma:internalName="MediaServiceOCR" ma:readOnly="true">
      <xsd:simpleType>
        <xsd:restriction base="dms:Note"/>
      </xsd:simpleType>
    </xsd:element>
    <xsd:element name="MediaServiceLocation" ma:index="21" nillable="true" ma:displayName="MediaServiceLocation" ma:hidden="true" ma:internalName="MediaServiceLocation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hidden="true" ma:internalName="MediaServiceKeyPoints" ma:readOnly="true">
      <xsd:simpleType>
        <xsd:restriction base="dms:Note"/>
      </xsd:simpleType>
    </xsd:element>
    <xsd:element name="MediaLengthInSeconds" ma:index="26" nillable="true" ma:displayName="Length (seconds)" ma:hidden="true" ma:internalName="MediaLengthInSeconds" ma:readOnly="true">
      <xsd:simpleType>
        <xsd:restriction base="dms:Unknown"/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d21f23e4-4db0-43dd-8e0f-87d8c4635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30" nillable="true" ma:displayName="Sign-off status" ma:internalName="Sign_x002d_off_x0020_status">
      <xsd:simpleType>
        <xsd:restriction base="dms:Text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b98c27-69ea-4d5e-ae60-fc1e5383456c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  <xsd:element name="SharedWithDetails" ma:index="11" nillable="true" ma:displayName="Shared With Details" ma:hidden="true" ma:internalName="SharedWithDetails" ma:readOnly="true">
      <xsd:simpleType>
        <xsd:restriction base="dms:Note"/>
      </xsd:simpleType>
    </xsd:element>
    <xsd:element name="LastSharedByUser" ma:index="12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3" nillable="true" ma:displayName="Last Shared By Time" ma:description="" ma:hidden="true" ma:internalName="LastSharedByTime" ma:readOnly="true">
      <xsd:simpleType>
        <xsd:restriction base="dms:DateTime"/>
      </xsd:simpleType>
    </xsd:element>
    <xsd:element name="TaxCatchAll" ma:index="29" nillable="true" ma:displayName="Taxonomy Catch All Column" ma:hidden="true" ma:list="{d0f0b50a-3875-4180-af8e-6eec9fef214e}" ma:internalName="TaxCatchAll" ma:showField="CatchAllData" ma:web="96b98c27-69ea-4d5e-ae60-fc1e53834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c2bd7eff-f31a-4695-9519-8152f11bb501">
      <Terms xmlns="http://schemas.microsoft.com/office/infopath/2007/PartnerControls"/>
    </lcf76f155ced4ddcb4097134ff3c332f>
    <MigrationSourceURL xmlns="c2bd7eff-f31a-4695-9519-8152f11bb501" xsi:nil="true"/>
    <_ip_UnifiedCompliancePolicyProperties xmlns="http://schemas.microsoft.com/sharepoint/v3" xsi:nil="true"/>
    <TaxCatchAll xmlns="96b98c27-69ea-4d5e-ae60-fc1e5383456c" xsi:nil="true"/>
    <_Flow_SignoffStatus xmlns="c2bd7eff-f31a-4695-9519-8152f11bb501" xsi:nil="true"/>
  </documentManagement>
</p:properties>
</file>

<file path=customXml/itemProps1.xml><?xml version="1.0" encoding="utf-8"?>
<ds:datastoreItem xmlns:ds="http://schemas.openxmlformats.org/officeDocument/2006/customXml" ds:itemID="{F6E2223A-28A2-49E3-9F17-816A1D3C857E}"/>
</file>

<file path=customXml/itemProps2.xml><?xml version="1.0" encoding="utf-8"?>
<ds:datastoreItem xmlns:ds="http://schemas.openxmlformats.org/officeDocument/2006/customXml" ds:itemID="{A8B2C159-9DA1-437F-9F82-8BA0A121EEDE}"/>
</file>

<file path=customXml/itemProps3.xml><?xml version="1.0" encoding="utf-8"?>
<ds:datastoreItem xmlns:ds="http://schemas.openxmlformats.org/officeDocument/2006/customXml" ds:itemID="{4D6F4491-5FB6-4AFE-A7BE-66574D7C08EE}"/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180</Words>
  <Application>Microsoft Office PowerPoint</Application>
  <PresentationFormat>Widescreen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AI-Powered Financial Clarity for Nonprofits</vt:lpstr>
      <vt:lpstr>Orchard AI</vt:lpstr>
      <vt:lpstr>Our Focus Today</vt:lpstr>
      <vt:lpstr>Wisdom of the Group</vt:lpstr>
      <vt:lpstr>State of AI in Accounting &amp; Finance</vt:lpstr>
      <vt:lpstr>Our Opportunity with AI</vt:lpstr>
      <vt:lpstr>Prompt Workflow</vt:lpstr>
      <vt:lpstr>Specific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AI-Powered Financial Clarity for Nonprofits</dc:title>
  <dc:creator>Jack Round</dc:creator>
  <cp:lastModifiedBy>Jack Round</cp:lastModifiedBy>
  <cp:revision>1</cp:revision>
  <dcterms:created xsi:type="dcterms:W3CDTF">2026-03-24T20:21:46Z</dcterms:created>
  <dcterms:modified xsi:type="dcterms:W3CDTF">2026-03-25T12:04:22Z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0x010100A8FAD7325486F64D889FF51F6FC7702F</vt:lpwstr>
  </property>
</Properties>
</file>