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64" r:id="rId10"/>
    <p:sldId id="265" r:id="rId11"/>
    <p:sldId id="266" r:id="rId12"/>
    <p:sldId id="267" r:id="rId13"/>
    <p:sldId id="281" r:id="rId14"/>
    <p:sldId id="268" r:id="rId15"/>
    <p:sldId id="284" r:id="rId16"/>
    <p:sldId id="269" r:id="rId17"/>
    <p:sldId id="272" r:id="rId18"/>
    <p:sldId id="274" r:id="rId19"/>
    <p:sldId id="275" r:id="rId20"/>
    <p:sldId id="273" r:id="rId21"/>
    <p:sldId id="277" r:id="rId22"/>
    <p:sldId id="283" r:id="rId23"/>
    <p:sldId id="279" r:id="rId24"/>
  </p:sldIdLst>
  <p:sldSz cx="18288000" cy="10287000"/>
  <p:notesSz cx="6858000" cy="9144000"/>
  <p:embeddedFontLst>
    <p:embeddedFont>
      <p:font typeface="Feeling Passionate" panose="02000500000000000000" pitchFamily="2" charset="0"/>
      <p:regular r:id="rId26"/>
    </p:embeddedFont>
    <p:embeddedFont>
      <p:font typeface="League Spartan" pitchFamily="2" charset="77"/>
      <p:regular r:id="rId27"/>
      <p:bold r:id="rId28"/>
    </p:embeddedFont>
    <p:embeddedFont>
      <p:font typeface="Montserrat" pitchFamily="2" charset="77"/>
      <p:regular r:id="rId29"/>
      <p:bold r:id="rId30"/>
      <p:italic r:id="rId31"/>
      <p:boldItalic r:id="rId32"/>
    </p:embeddedFont>
    <p:embeddedFont>
      <p:font typeface="Montserrat Italics" pitchFamily="2" charset="77"/>
      <p:regular r:id="rId33"/>
      <p:italic r:id="rId34"/>
    </p:embeddedFont>
    <p:embeddedFont>
      <p:font typeface="Open Sans Bold" panose="020B0806030504020204" pitchFamily="34" charset="0"/>
      <p:regular r:id="rId35"/>
      <p:bold r:id="rId36"/>
    </p:embeddedFont>
    <p:embeddedFont>
      <p:font typeface="Poppins" pitchFamily="2" charset="77"/>
      <p:regular r:id="rId37"/>
      <p:bold r:id="rId38"/>
      <p:italic r:id="rId39"/>
      <p:boldItalic r:id="rId40"/>
    </p:embeddedFont>
    <p:embeddedFont>
      <p:font typeface="Poppins Italics" pitchFamily="2" charset="77"/>
      <p:regular r:id="rId41"/>
      <p: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  <p:embeddedFont>
      <p:font typeface="Roboto Bold" panose="02000000000000000000" pitchFamily="2" charset="0"/>
      <p:regular r:id="rId47"/>
      <p:bold r:id="rId48"/>
    </p:embeddedFont>
    <p:embeddedFont>
      <p:font typeface="TT Bluescreens Bold Italics" panose="02000806040000090004" pitchFamily="2" charset="77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98" autoAdjust="0"/>
    <p:restoredTop sz="79075" autoAdjust="0"/>
  </p:normalViewPr>
  <p:slideViewPr>
    <p:cSldViewPr>
      <p:cViewPr varScale="1">
        <p:scale>
          <a:sx n="45" d="100"/>
          <a:sy n="45" d="100"/>
        </p:scale>
        <p:origin x="1200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033BD-01FA-444D-84C7-7E277BC22C13}" type="datetimeFigureOut">
              <a:rPr lang="en-US" smtClean="0"/>
              <a:t>3/20/26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EF41C-ADEC-CB4F-A25D-107E5A5A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9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EF41C-ADEC-CB4F-A25D-107E5A5A43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0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Cup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EF41C-ADEC-CB4F-A25D-107E5A5A43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86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Lilly Janitorial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EF41C-ADEC-CB4F-A25D-107E5A5A43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35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963C8-C96A-3FC6-E093-8B3FA4EEE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E6AA7B-961B-84F8-E906-8068E2522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CA4276-82DC-CAAD-E338-7E026592A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EAAB9-265C-575C-B9A4-7A9DEF2C4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EF41C-ADEC-CB4F-A25D-107E5A5A43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84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EF41C-ADEC-CB4F-A25D-107E5A5A43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3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310250" y="3895825"/>
            <a:ext cx="13802642" cy="141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72"/>
              </a:lnSpc>
            </a:pPr>
            <a:r>
              <a:rPr lang="en-US" sz="8265" b="1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COMPARISON TRAP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130300" y="4057750"/>
            <a:ext cx="3086100" cy="2171499"/>
            <a:chOff x="0" y="0"/>
            <a:chExt cx="812800" cy="5719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8C5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600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263829" y="5152710"/>
            <a:ext cx="9760341" cy="1009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7"/>
              </a:lnSpc>
              <a:spcBef>
                <a:spcPct val="0"/>
              </a:spcBef>
            </a:pPr>
            <a:r>
              <a:rPr lang="en-US" sz="5619">
                <a:solidFill>
                  <a:srgbClr val="0D3E5C"/>
                </a:solidFill>
                <a:latin typeface="Poppins"/>
                <a:ea typeface="Poppins"/>
                <a:cs typeface="Poppins"/>
                <a:sym typeface="Poppins"/>
              </a:rPr>
              <a:t>And the surprising way out!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467343" y="4057750"/>
            <a:ext cx="3086100" cy="2171499"/>
            <a:chOff x="0" y="0"/>
            <a:chExt cx="812800" cy="571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8C5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600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3810000"/>
          </a:xfrm>
          <a:prstGeom prst="rect">
            <a:avLst/>
          </a:prstGeom>
          <a:solidFill>
            <a:srgbClr val="F8C50D"/>
          </a:solidFill>
          <a:ln w="38100" cap="sq">
            <a:solidFill>
              <a:srgbClr val="3CA2B8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842733" y="3143215"/>
            <a:ext cx="6367297" cy="6115085"/>
          </a:xfrm>
          <a:prstGeom prst="rect">
            <a:avLst/>
          </a:prstGeom>
          <a:solidFill>
            <a:srgbClr val="3CA2B8"/>
          </a:solidFill>
          <a:ln w="38100" cap="sq">
            <a:solidFill>
              <a:srgbClr val="0D3E5C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762161" y="3143215"/>
            <a:ext cx="6358947" cy="6115085"/>
          </a:xfrm>
          <a:prstGeom prst="rect">
            <a:avLst/>
          </a:prstGeom>
          <a:solidFill>
            <a:srgbClr val="0D3E5C"/>
          </a:solidFill>
          <a:ln w="38100" cap="sq">
            <a:solidFill>
              <a:srgbClr val="0D3E5C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84948" y="3257523"/>
            <a:ext cx="2313371" cy="1095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 b="1" spc="359">
                <a:solidFill>
                  <a:srgbClr val="FEFEFE"/>
                </a:solidFill>
                <a:latin typeface="Roboto Bold"/>
                <a:ea typeface="Roboto Bold"/>
                <a:cs typeface="Roboto Bold"/>
                <a:sym typeface="Roboto Bold"/>
              </a:rPr>
              <a:t>WHEN IT HELPS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81547" y="3257523"/>
            <a:ext cx="2289668" cy="1095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 b="1" spc="359">
                <a:solidFill>
                  <a:srgbClr val="FEFEFE"/>
                </a:solidFill>
                <a:latin typeface="Roboto Bold"/>
                <a:ea typeface="Roboto Bold"/>
                <a:cs typeface="Roboto Bold"/>
                <a:sym typeface="Roboto Bold"/>
              </a:rPr>
              <a:t>WHEN IT HURTS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096720" y="779117"/>
            <a:ext cx="10094560" cy="1590095"/>
            <a:chOff x="0" y="0"/>
            <a:chExt cx="13459413" cy="2120127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3459413" cy="1184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599" spc="167">
                  <a:solidFill>
                    <a:srgbClr val="0D3E5C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Comparison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314910"/>
              <a:ext cx="13459413" cy="80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 spc="179">
                  <a:solidFill>
                    <a:srgbClr val="0D3E5C"/>
                  </a:solidFill>
                  <a:latin typeface="Roboto"/>
                  <a:ea typeface="Roboto"/>
                  <a:cs typeface="Roboto"/>
                  <a:sym typeface="Roboto"/>
                </a:rPr>
                <a:t>Strategic versus Harmful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485208" y="7057645"/>
            <a:ext cx="357525" cy="357525"/>
          </a:xfrm>
          <a:custGeom>
            <a:avLst/>
            <a:gdLst/>
            <a:ahLst/>
            <a:cxnLst/>
            <a:rect l="l" t="t" r="r" b="b"/>
            <a:pathLst>
              <a:path w="357525" h="357525">
                <a:moveTo>
                  <a:pt x="0" y="0"/>
                </a:moveTo>
                <a:lnTo>
                  <a:pt x="357525" y="0"/>
                </a:lnTo>
                <a:lnTo>
                  <a:pt x="357525" y="357525"/>
                </a:lnTo>
                <a:lnTo>
                  <a:pt x="0" y="3575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682270" y="4648384"/>
            <a:ext cx="4518728" cy="402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6226" lvl="1" indent="-273113" algn="l">
              <a:lnSpc>
                <a:spcPts val="3541"/>
              </a:lnSpc>
              <a:buFont typeface="Arial"/>
              <a:buChar char="•"/>
            </a:pPr>
            <a:r>
              <a:rPr lang="en-US" sz="2529" b="1" dirty="0">
                <a:solidFill>
                  <a:srgbClr val="FEFEFE"/>
                </a:solidFill>
                <a:latin typeface="Roboto Bold"/>
                <a:ea typeface="Roboto Bold"/>
                <a:cs typeface="Roboto Bold"/>
                <a:sym typeface="Roboto Bold"/>
              </a:rPr>
              <a:t> RELEVANT TO GOALS, CONTEXT, AND SKILLS</a:t>
            </a:r>
          </a:p>
          <a:p>
            <a:pPr algn="l">
              <a:lnSpc>
                <a:spcPts val="3541"/>
              </a:lnSpc>
            </a:pPr>
            <a:endParaRPr lang="en-US" sz="2529" b="1" dirty="0">
              <a:solidFill>
                <a:srgbClr val="FEFEFE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546226" lvl="1" indent="-273113" algn="l">
              <a:lnSpc>
                <a:spcPts val="3541"/>
              </a:lnSpc>
              <a:buFont typeface="Arial"/>
              <a:buChar char="•"/>
            </a:pPr>
            <a:r>
              <a:rPr lang="en-US" sz="2529" b="1" dirty="0">
                <a:solidFill>
                  <a:srgbClr val="FEFEFE"/>
                </a:solidFill>
                <a:latin typeface="Roboto Bold"/>
                <a:ea typeface="Roboto Bold"/>
                <a:cs typeface="Roboto Bold"/>
                <a:sym typeface="Roboto Bold"/>
              </a:rPr>
              <a:t> INTENTIONAL AND REFLECTIVE</a:t>
            </a:r>
          </a:p>
          <a:p>
            <a:pPr algn="l">
              <a:lnSpc>
                <a:spcPts val="3541"/>
              </a:lnSpc>
            </a:pPr>
            <a:endParaRPr lang="en-US" sz="2529" b="1" dirty="0">
              <a:solidFill>
                <a:srgbClr val="FEFEFE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546226" lvl="1" indent="-273113" algn="l">
              <a:lnSpc>
                <a:spcPts val="3541"/>
              </a:lnSpc>
              <a:buFont typeface="Arial"/>
              <a:buChar char="•"/>
            </a:pPr>
            <a:r>
              <a:rPr lang="en-US" sz="2529" b="1" dirty="0">
                <a:solidFill>
                  <a:srgbClr val="FEFEFE"/>
                </a:solidFill>
                <a:latin typeface="Roboto Bold"/>
                <a:ea typeface="Roboto Bold"/>
                <a:cs typeface="Roboto Bold"/>
                <a:sym typeface="Roboto Bold"/>
              </a:rPr>
              <a:t>METRICS AND BENCHMARKS ARE CLEAR AND ACTIONABLE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72776" y="4443136"/>
            <a:ext cx="4637008" cy="40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6997" lvl="1" indent="-273499" algn="l">
              <a:lnSpc>
                <a:spcPts val="3546"/>
              </a:lnSpc>
              <a:buFont typeface="Arial"/>
              <a:buChar char="•"/>
            </a:pPr>
            <a:r>
              <a:rPr lang="en-US" sz="2533" b="1" dirty="0">
                <a:solidFill>
                  <a:srgbClr val="FEFEFE"/>
                </a:solidFill>
                <a:latin typeface="Roboto Bold"/>
                <a:ea typeface="Roboto Bold"/>
                <a:cs typeface="Roboto Bold"/>
                <a:sym typeface="Roboto Bold"/>
              </a:rPr>
              <a:t>IRRELEVANT TO GOALS OR MISMATCHED CONTEXTS</a:t>
            </a:r>
          </a:p>
          <a:p>
            <a:pPr algn="l">
              <a:lnSpc>
                <a:spcPts val="3546"/>
              </a:lnSpc>
            </a:pPr>
            <a:endParaRPr lang="en-US" sz="2533" b="1" dirty="0">
              <a:solidFill>
                <a:srgbClr val="FEFEFE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546997" lvl="1" indent="-273499" algn="l">
              <a:lnSpc>
                <a:spcPts val="3546"/>
              </a:lnSpc>
              <a:buFont typeface="Arial"/>
              <a:buChar char="•"/>
            </a:pPr>
            <a:r>
              <a:rPr lang="en-US" sz="2533" b="1" dirty="0">
                <a:solidFill>
                  <a:srgbClr val="FEFEFE"/>
                </a:solidFill>
                <a:latin typeface="Roboto Bold"/>
                <a:ea typeface="Roboto Bold"/>
                <a:cs typeface="Roboto Bold"/>
                <a:sym typeface="Roboto Bold"/>
              </a:rPr>
              <a:t>CONSTANT OR UNPROCESSED</a:t>
            </a:r>
          </a:p>
          <a:p>
            <a:pPr marL="273498" lvl="1" algn="l">
              <a:lnSpc>
                <a:spcPts val="3546"/>
              </a:lnSpc>
            </a:pPr>
            <a:endParaRPr lang="en-US" sz="2533" b="1" dirty="0">
              <a:solidFill>
                <a:srgbClr val="FEFEFE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546997" lvl="1" indent="-273499" algn="l">
              <a:lnSpc>
                <a:spcPts val="3546"/>
              </a:lnSpc>
              <a:buFont typeface="Arial"/>
              <a:buChar char="•"/>
            </a:pPr>
            <a:r>
              <a:rPr lang="en-US" sz="2533" b="1" dirty="0">
                <a:solidFill>
                  <a:srgbClr val="FEFEFE"/>
                </a:solidFill>
                <a:latin typeface="Roboto Bold"/>
                <a:ea typeface="Roboto Bold"/>
                <a:cs typeface="Roboto Bold"/>
                <a:sym typeface="Roboto Bold"/>
              </a:rPr>
              <a:t>METRICS ARE UNCLEAR, VANITY-DRIVEN, OR MISLEADING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90381" y="1795318"/>
            <a:ext cx="13507238" cy="6696364"/>
            <a:chOff x="0" y="0"/>
            <a:chExt cx="18009651" cy="8928486"/>
          </a:xfrm>
        </p:grpSpPr>
        <p:sp>
          <p:nvSpPr>
            <p:cNvPr id="3" name="TextBox 3"/>
            <p:cNvSpPr txBox="1"/>
            <p:nvPr/>
          </p:nvSpPr>
          <p:spPr>
            <a:xfrm>
              <a:off x="3988958" y="1276350"/>
              <a:ext cx="10031736" cy="5521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38"/>
                </a:lnSpc>
              </a:pPr>
              <a:r>
                <a:rPr lang="en-US" sz="31716" dirty="0">
                  <a:solidFill>
                    <a:srgbClr val="0D3E5C"/>
                  </a:solidFill>
                  <a:latin typeface="Feeling Passionate"/>
                  <a:ea typeface="Feeling Passionate"/>
                  <a:cs typeface="Feeling Passionate"/>
                  <a:sym typeface="Feeling Passionate"/>
                </a:rPr>
                <a:t>Flip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216544"/>
              <a:ext cx="18009651" cy="1711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90"/>
                </a:lnSpc>
              </a:pPr>
              <a:r>
                <a:rPr lang="en-US" sz="10500">
                  <a:solidFill>
                    <a:srgbClr val="FEFEFE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Your Comparison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2545" y="1793255"/>
            <a:ext cx="16562910" cy="7044264"/>
            <a:chOff x="0" y="0"/>
            <a:chExt cx="22083880" cy="9392352"/>
          </a:xfrm>
        </p:grpSpPr>
        <p:sp>
          <p:nvSpPr>
            <p:cNvPr id="3" name="TextBox 3"/>
            <p:cNvSpPr txBox="1"/>
            <p:nvPr/>
          </p:nvSpPr>
          <p:spPr>
            <a:xfrm>
              <a:off x="5233644" y="1009650"/>
              <a:ext cx="11616592" cy="4671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499"/>
                </a:lnSpc>
              </a:pPr>
              <a:r>
                <a:rPr lang="en-US" sz="24999">
                  <a:solidFill>
                    <a:srgbClr val="0D3E5C"/>
                  </a:solidFill>
                  <a:latin typeface="Feeling Passionate"/>
                  <a:ea typeface="Feeling Passionate"/>
                  <a:cs typeface="Feeling Passionate"/>
                  <a:sym typeface="Feeling Passionate"/>
                </a:rPr>
                <a:t>Story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680777"/>
              <a:ext cx="22083880" cy="3711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99"/>
                </a:lnSpc>
              </a:pPr>
              <a:r>
                <a:rPr lang="en-US" sz="10499">
                  <a:solidFill>
                    <a:srgbClr val="FEFEFE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The Cost of Unmanaged Comparison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F3CED-C21C-6302-DAA4-7F0C92ECA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95C795-401E-4EA1-B650-B9E5A727BD9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1344E26-5D09-A264-2C67-42C5D6D606FB}"/>
              </a:ext>
            </a:extLst>
          </p:cNvPr>
          <p:cNvGrpSpPr/>
          <p:nvPr/>
        </p:nvGrpSpPr>
        <p:grpSpPr>
          <a:xfrm>
            <a:off x="14744700" y="898525"/>
            <a:ext cx="2514600" cy="260350"/>
            <a:chOff x="0" y="0"/>
            <a:chExt cx="662281" cy="6857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55D6A68-52D1-B018-6471-C137D11921CD}"/>
                </a:ext>
              </a:extLst>
            </p:cNvPr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3CA2B8"/>
            </a:solidFill>
            <a:ln w="38100" cap="sq">
              <a:solidFill>
                <a:srgbClr val="0D3E5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CEA7D1E-079A-AC88-513A-3CAAFBB5D774}"/>
                </a:ext>
              </a:extLst>
            </p:cNvPr>
            <p:cNvSpPr txBox="1"/>
            <p:nvPr/>
          </p:nvSpPr>
          <p:spPr>
            <a:xfrm>
              <a:off x="0" y="-28575"/>
              <a:ext cx="662281" cy="97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72DC0A4-3D5F-9EBB-EA2A-B89CDE4F35A4}"/>
              </a:ext>
            </a:extLst>
          </p:cNvPr>
          <p:cNvGrpSpPr/>
          <p:nvPr/>
        </p:nvGrpSpPr>
        <p:grpSpPr>
          <a:xfrm>
            <a:off x="1558316" y="3635856"/>
            <a:ext cx="15171367" cy="3015288"/>
            <a:chOff x="0" y="0"/>
            <a:chExt cx="20228490" cy="402038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7F5D3C8-B44B-D9BA-3A89-F1079A93B7D9}"/>
                </a:ext>
              </a:extLst>
            </p:cNvPr>
            <p:cNvSpPr/>
            <p:nvPr/>
          </p:nvSpPr>
          <p:spPr>
            <a:xfrm>
              <a:off x="11282328" y="159277"/>
              <a:ext cx="3257610" cy="3701830"/>
            </a:xfrm>
            <a:custGeom>
              <a:avLst/>
              <a:gdLst/>
              <a:ahLst/>
              <a:cxnLst/>
              <a:rect l="l" t="t" r="r" b="b"/>
              <a:pathLst>
                <a:path w="3257610" h="3701830">
                  <a:moveTo>
                    <a:pt x="0" y="0"/>
                  </a:moveTo>
                  <a:lnTo>
                    <a:pt x="3257611" y="0"/>
                  </a:lnTo>
                  <a:lnTo>
                    <a:pt x="3257611" y="3701830"/>
                  </a:lnTo>
                  <a:lnTo>
                    <a:pt x="0" y="3701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13BA903-1E78-8E44-FE38-AA7B362801C9}"/>
                </a:ext>
              </a:extLst>
            </p:cNvPr>
            <p:cNvSpPr/>
            <p:nvPr/>
          </p:nvSpPr>
          <p:spPr>
            <a:xfrm>
              <a:off x="5502903" y="0"/>
              <a:ext cx="3497734" cy="4020384"/>
            </a:xfrm>
            <a:custGeom>
              <a:avLst/>
              <a:gdLst/>
              <a:ahLst/>
              <a:cxnLst/>
              <a:rect l="l" t="t" r="r" b="b"/>
              <a:pathLst>
                <a:path w="3497734" h="4020384">
                  <a:moveTo>
                    <a:pt x="0" y="0"/>
                  </a:moveTo>
                  <a:lnTo>
                    <a:pt x="3497734" y="0"/>
                  </a:lnTo>
                  <a:lnTo>
                    <a:pt x="3497734" y="4020384"/>
                  </a:lnTo>
                  <a:lnTo>
                    <a:pt x="0" y="402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E2BA23C-3289-109F-405C-3E5A9B0DDCFB}"/>
                </a:ext>
              </a:extLst>
            </p:cNvPr>
            <p:cNvSpPr/>
            <p:nvPr/>
          </p:nvSpPr>
          <p:spPr>
            <a:xfrm>
              <a:off x="16821630" y="219464"/>
              <a:ext cx="3406860" cy="3581456"/>
            </a:xfrm>
            <a:custGeom>
              <a:avLst/>
              <a:gdLst/>
              <a:ahLst/>
              <a:cxnLst/>
              <a:rect l="l" t="t" r="r" b="b"/>
              <a:pathLst>
                <a:path w="3406860" h="3581456">
                  <a:moveTo>
                    <a:pt x="0" y="0"/>
                  </a:moveTo>
                  <a:lnTo>
                    <a:pt x="3406860" y="0"/>
                  </a:lnTo>
                  <a:lnTo>
                    <a:pt x="3406860" y="3581456"/>
                  </a:lnTo>
                  <a:lnTo>
                    <a:pt x="0" y="3581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3726FBC-6ABC-F400-C63E-0596799AB1C5}"/>
                </a:ext>
              </a:extLst>
            </p:cNvPr>
            <p:cNvSpPr/>
            <p:nvPr/>
          </p:nvSpPr>
          <p:spPr>
            <a:xfrm>
              <a:off x="0" y="362513"/>
              <a:ext cx="3221212" cy="3295357"/>
            </a:xfrm>
            <a:custGeom>
              <a:avLst/>
              <a:gdLst/>
              <a:ahLst/>
              <a:cxnLst/>
              <a:rect l="l" t="t" r="r" b="b"/>
              <a:pathLst>
                <a:path w="3221212" h="3295357">
                  <a:moveTo>
                    <a:pt x="0" y="0"/>
                  </a:moveTo>
                  <a:lnTo>
                    <a:pt x="3221212" y="0"/>
                  </a:lnTo>
                  <a:lnTo>
                    <a:pt x="3221212" y="3295357"/>
                  </a:lnTo>
                  <a:lnTo>
                    <a:pt x="0" y="3295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09B6AE4-7F15-4A2A-D0AE-925A204DACD4}"/>
                </a:ext>
              </a:extLst>
            </p:cNvPr>
            <p:cNvSpPr/>
            <p:nvPr/>
          </p:nvSpPr>
          <p:spPr>
            <a:xfrm>
              <a:off x="3592355" y="2010192"/>
              <a:ext cx="1539404" cy="465670"/>
            </a:xfrm>
            <a:custGeom>
              <a:avLst/>
              <a:gdLst/>
              <a:ahLst/>
              <a:cxnLst/>
              <a:rect l="l" t="t" r="r" b="b"/>
              <a:pathLst>
                <a:path w="1539404" h="465670">
                  <a:moveTo>
                    <a:pt x="0" y="0"/>
                  </a:moveTo>
                  <a:lnTo>
                    <a:pt x="1539404" y="0"/>
                  </a:lnTo>
                  <a:lnTo>
                    <a:pt x="1539404" y="465670"/>
                  </a:lnTo>
                  <a:lnTo>
                    <a:pt x="0" y="46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B0C0338-AED6-F441-EEA6-8EF7BBBCB4BF}"/>
                </a:ext>
              </a:extLst>
            </p:cNvPr>
            <p:cNvSpPr/>
            <p:nvPr/>
          </p:nvSpPr>
          <p:spPr>
            <a:xfrm>
              <a:off x="9628062" y="1777357"/>
              <a:ext cx="1539404" cy="465670"/>
            </a:xfrm>
            <a:custGeom>
              <a:avLst/>
              <a:gdLst/>
              <a:ahLst/>
              <a:cxnLst/>
              <a:rect l="l" t="t" r="r" b="b"/>
              <a:pathLst>
                <a:path w="1539404" h="465670">
                  <a:moveTo>
                    <a:pt x="0" y="0"/>
                  </a:moveTo>
                  <a:lnTo>
                    <a:pt x="1539404" y="0"/>
                  </a:lnTo>
                  <a:lnTo>
                    <a:pt x="1539404" y="465670"/>
                  </a:lnTo>
                  <a:lnTo>
                    <a:pt x="0" y="46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430E273-54DB-F9D3-57F5-64AB210719A8}"/>
                </a:ext>
              </a:extLst>
            </p:cNvPr>
            <p:cNvSpPr/>
            <p:nvPr/>
          </p:nvSpPr>
          <p:spPr>
            <a:xfrm>
              <a:off x="14905985" y="1777357"/>
              <a:ext cx="1539404" cy="465670"/>
            </a:xfrm>
            <a:custGeom>
              <a:avLst/>
              <a:gdLst/>
              <a:ahLst/>
              <a:cxnLst/>
              <a:rect l="l" t="t" r="r" b="b"/>
              <a:pathLst>
                <a:path w="1539404" h="465670">
                  <a:moveTo>
                    <a:pt x="0" y="0"/>
                  </a:moveTo>
                  <a:lnTo>
                    <a:pt x="1539405" y="0"/>
                  </a:lnTo>
                  <a:lnTo>
                    <a:pt x="1539405" y="465670"/>
                  </a:lnTo>
                  <a:lnTo>
                    <a:pt x="0" y="46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EABB053F-E5F1-861A-8E37-6E670C5B1067}"/>
              </a:ext>
            </a:extLst>
          </p:cNvPr>
          <p:cNvSpPr txBox="1"/>
          <p:nvPr/>
        </p:nvSpPr>
        <p:spPr>
          <a:xfrm>
            <a:off x="5332872" y="528177"/>
            <a:ext cx="7622257" cy="96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PAD-A</a:t>
            </a:r>
          </a:p>
        </p:txBody>
      </p:sp>
    </p:spTree>
    <p:extLst>
      <p:ext uri="{BB962C8B-B14F-4D97-AF65-F5344CB8AC3E}">
        <p14:creationId xmlns:p14="http://schemas.microsoft.com/office/powerpoint/2010/main" val="167302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4744700" y="898525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3CA2B8"/>
            </a:solidFill>
            <a:ln w="38100" cap="sq">
              <a:solidFill>
                <a:srgbClr val="0D3E5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62281" cy="97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744FA57-A9C7-D155-890F-1BA5738A7001}"/>
              </a:ext>
            </a:extLst>
          </p:cNvPr>
          <p:cNvSpPr txBox="1"/>
          <p:nvPr/>
        </p:nvSpPr>
        <p:spPr>
          <a:xfrm>
            <a:off x="1933575" y="1674416"/>
            <a:ext cx="14420850" cy="348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600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peer was as an employee of the year for their performance.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828CBB-2C43-F3FC-EDA8-D111BDFCC818}"/>
              </a:ext>
            </a:extLst>
          </p:cNvPr>
          <p:cNvSpPr txBox="1"/>
          <p:nvPr/>
        </p:nvSpPr>
        <p:spPr>
          <a:xfrm>
            <a:off x="2971800" y="5981700"/>
            <a:ext cx="123444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you know:</a:t>
            </a:r>
          </a:p>
          <a:p>
            <a:pPr marL="685800" indent="-685800">
              <a:buFont typeface="System Font Regular"/>
              <a:buChar char="-"/>
            </a:pPr>
            <a:r>
              <a:rPr lang="en-US" sz="4000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They have been sending three reports per week to their supervisor.</a:t>
            </a:r>
          </a:p>
          <a:p>
            <a:endParaRPr lang="en-US" sz="4000" dirty="0">
              <a:solidFill>
                <a:srgbClr val="0D3E5C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685800" indent="-685800">
              <a:buFont typeface="System Font Regular"/>
              <a:buChar char="-"/>
            </a:pPr>
            <a:r>
              <a:rPr lang="en-US" sz="4000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It took them two years for this specific win.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7FCA3-CC6D-B991-0772-3A8C19A1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FE6FF8-8A2D-B250-E030-B604C5AE271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40A936B-925C-86AF-C5EC-2EBFAAEE7633}"/>
              </a:ext>
            </a:extLst>
          </p:cNvPr>
          <p:cNvGrpSpPr/>
          <p:nvPr/>
        </p:nvGrpSpPr>
        <p:grpSpPr>
          <a:xfrm>
            <a:off x="14744700" y="898525"/>
            <a:ext cx="2514600" cy="260350"/>
            <a:chOff x="0" y="0"/>
            <a:chExt cx="662281" cy="6857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568FB52-9DCF-5768-B3C3-2C8465F1BCD4}"/>
                </a:ext>
              </a:extLst>
            </p:cNvPr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3CA2B8"/>
            </a:solidFill>
            <a:ln w="38100" cap="sq">
              <a:solidFill>
                <a:srgbClr val="0D3E5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ED78337-F8DD-7A40-E033-EF7DE84E20EF}"/>
                </a:ext>
              </a:extLst>
            </p:cNvPr>
            <p:cNvSpPr txBox="1"/>
            <p:nvPr/>
          </p:nvSpPr>
          <p:spPr>
            <a:xfrm>
              <a:off x="0" y="-28575"/>
              <a:ext cx="662281" cy="97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6F83719-0746-064F-C842-28DE90EA788A}"/>
              </a:ext>
            </a:extLst>
          </p:cNvPr>
          <p:cNvGrpSpPr/>
          <p:nvPr/>
        </p:nvGrpSpPr>
        <p:grpSpPr>
          <a:xfrm>
            <a:off x="1557262" y="2481351"/>
            <a:ext cx="15171367" cy="3015288"/>
            <a:chOff x="0" y="0"/>
            <a:chExt cx="20228490" cy="402038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8DFE27E-C57C-0C26-30D9-67C3AEF40698}"/>
                </a:ext>
              </a:extLst>
            </p:cNvPr>
            <p:cNvSpPr/>
            <p:nvPr/>
          </p:nvSpPr>
          <p:spPr>
            <a:xfrm>
              <a:off x="11282328" y="159277"/>
              <a:ext cx="3257610" cy="3701830"/>
            </a:xfrm>
            <a:custGeom>
              <a:avLst/>
              <a:gdLst/>
              <a:ahLst/>
              <a:cxnLst/>
              <a:rect l="l" t="t" r="r" b="b"/>
              <a:pathLst>
                <a:path w="3257610" h="3701830">
                  <a:moveTo>
                    <a:pt x="0" y="0"/>
                  </a:moveTo>
                  <a:lnTo>
                    <a:pt x="3257611" y="0"/>
                  </a:lnTo>
                  <a:lnTo>
                    <a:pt x="3257611" y="3701830"/>
                  </a:lnTo>
                  <a:lnTo>
                    <a:pt x="0" y="3701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4A9F3A0-B720-6B76-EFF3-08BA21473DA2}"/>
                </a:ext>
              </a:extLst>
            </p:cNvPr>
            <p:cNvSpPr/>
            <p:nvPr/>
          </p:nvSpPr>
          <p:spPr>
            <a:xfrm>
              <a:off x="5502903" y="0"/>
              <a:ext cx="3497734" cy="4020384"/>
            </a:xfrm>
            <a:custGeom>
              <a:avLst/>
              <a:gdLst/>
              <a:ahLst/>
              <a:cxnLst/>
              <a:rect l="l" t="t" r="r" b="b"/>
              <a:pathLst>
                <a:path w="3497734" h="4020384">
                  <a:moveTo>
                    <a:pt x="0" y="0"/>
                  </a:moveTo>
                  <a:lnTo>
                    <a:pt x="3497734" y="0"/>
                  </a:lnTo>
                  <a:lnTo>
                    <a:pt x="3497734" y="4020384"/>
                  </a:lnTo>
                  <a:lnTo>
                    <a:pt x="0" y="402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7A31F84-CAB1-1C6B-434A-8674DA331CC7}"/>
                </a:ext>
              </a:extLst>
            </p:cNvPr>
            <p:cNvSpPr/>
            <p:nvPr/>
          </p:nvSpPr>
          <p:spPr>
            <a:xfrm>
              <a:off x="16821630" y="219464"/>
              <a:ext cx="3406860" cy="3581456"/>
            </a:xfrm>
            <a:custGeom>
              <a:avLst/>
              <a:gdLst/>
              <a:ahLst/>
              <a:cxnLst/>
              <a:rect l="l" t="t" r="r" b="b"/>
              <a:pathLst>
                <a:path w="3406860" h="3581456">
                  <a:moveTo>
                    <a:pt x="0" y="0"/>
                  </a:moveTo>
                  <a:lnTo>
                    <a:pt x="3406860" y="0"/>
                  </a:lnTo>
                  <a:lnTo>
                    <a:pt x="3406860" y="3581456"/>
                  </a:lnTo>
                  <a:lnTo>
                    <a:pt x="0" y="3581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305B384-023F-AB8B-F1B6-4EF9C5FFB81D}"/>
                </a:ext>
              </a:extLst>
            </p:cNvPr>
            <p:cNvSpPr/>
            <p:nvPr/>
          </p:nvSpPr>
          <p:spPr>
            <a:xfrm>
              <a:off x="0" y="362513"/>
              <a:ext cx="3221212" cy="3295357"/>
            </a:xfrm>
            <a:custGeom>
              <a:avLst/>
              <a:gdLst/>
              <a:ahLst/>
              <a:cxnLst/>
              <a:rect l="l" t="t" r="r" b="b"/>
              <a:pathLst>
                <a:path w="3221212" h="3295357">
                  <a:moveTo>
                    <a:pt x="0" y="0"/>
                  </a:moveTo>
                  <a:lnTo>
                    <a:pt x="3221212" y="0"/>
                  </a:lnTo>
                  <a:lnTo>
                    <a:pt x="3221212" y="3295357"/>
                  </a:lnTo>
                  <a:lnTo>
                    <a:pt x="0" y="3295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8098615-11E7-383A-27A3-78138756EB24}"/>
                </a:ext>
              </a:extLst>
            </p:cNvPr>
            <p:cNvSpPr/>
            <p:nvPr/>
          </p:nvSpPr>
          <p:spPr>
            <a:xfrm>
              <a:off x="3592355" y="2010192"/>
              <a:ext cx="1539404" cy="465670"/>
            </a:xfrm>
            <a:custGeom>
              <a:avLst/>
              <a:gdLst/>
              <a:ahLst/>
              <a:cxnLst/>
              <a:rect l="l" t="t" r="r" b="b"/>
              <a:pathLst>
                <a:path w="1539404" h="465670">
                  <a:moveTo>
                    <a:pt x="0" y="0"/>
                  </a:moveTo>
                  <a:lnTo>
                    <a:pt x="1539404" y="0"/>
                  </a:lnTo>
                  <a:lnTo>
                    <a:pt x="1539404" y="465670"/>
                  </a:lnTo>
                  <a:lnTo>
                    <a:pt x="0" y="46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000CA78-BF2B-84EC-DF28-68318F5404D3}"/>
                </a:ext>
              </a:extLst>
            </p:cNvPr>
            <p:cNvSpPr/>
            <p:nvPr/>
          </p:nvSpPr>
          <p:spPr>
            <a:xfrm>
              <a:off x="9628062" y="1777357"/>
              <a:ext cx="1539404" cy="465670"/>
            </a:xfrm>
            <a:custGeom>
              <a:avLst/>
              <a:gdLst/>
              <a:ahLst/>
              <a:cxnLst/>
              <a:rect l="l" t="t" r="r" b="b"/>
              <a:pathLst>
                <a:path w="1539404" h="465670">
                  <a:moveTo>
                    <a:pt x="0" y="0"/>
                  </a:moveTo>
                  <a:lnTo>
                    <a:pt x="1539404" y="0"/>
                  </a:lnTo>
                  <a:lnTo>
                    <a:pt x="1539404" y="465670"/>
                  </a:lnTo>
                  <a:lnTo>
                    <a:pt x="0" y="46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9BC209-7CCF-6BC0-DC98-12EBE5242EF3}"/>
                </a:ext>
              </a:extLst>
            </p:cNvPr>
            <p:cNvSpPr/>
            <p:nvPr/>
          </p:nvSpPr>
          <p:spPr>
            <a:xfrm>
              <a:off x="14905985" y="1777357"/>
              <a:ext cx="1539404" cy="465670"/>
            </a:xfrm>
            <a:custGeom>
              <a:avLst/>
              <a:gdLst/>
              <a:ahLst/>
              <a:cxnLst/>
              <a:rect l="l" t="t" r="r" b="b"/>
              <a:pathLst>
                <a:path w="1539404" h="465670">
                  <a:moveTo>
                    <a:pt x="0" y="0"/>
                  </a:moveTo>
                  <a:lnTo>
                    <a:pt x="1539405" y="0"/>
                  </a:lnTo>
                  <a:lnTo>
                    <a:pt x="1539405" y="465670"/>
                  </a:lnTo>
                  <a:lnTo>
                    <a:pt x="0" y="46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54C28994-ECFC-D7D4-8794-D74A2CE9FE3D}"/>
              </a:ext>
            </a:extLst>
          </p:cNvPr>
          <p:cNvSpPr txBox="1"/>
          <p:nvPr/>
        </p:nvSpPr>
        <p:spPr>
          <a:xfrm>
            <a:off x="5332872" y="528177"/>
            <a:ext cx="7622257" cy="96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PAD-A</a:t>
            </a: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A7D3131F-74BA-FB31-53DE-27AB01ED45A4}"/>
              </a:ext>
            </a:extLst>
          </p:cNvPr>
          <p:cNvGrpSpPr/>
          <p:nvPr/>
        </p:nvGrpSpPr>
        <p:grpSpPr>
          <a:xfrm>
            <a:off x="382035" y="6309560"/>
            <a:ext cx="4398969" cy="2590867"/>
            <a:chOff x="0" y="0"/>
            <a:chExt cx="5865292" cy="345449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24425CB-0E39-C271-AF59-BC8E15E8C36A}"/>
                </a:ext>
              </a:extLst>
            </p:cNvPr>
            <p:cNvSpPr/>
            <p:nvPr/>
          </p:nvSpPr>
          <p:spPr>
            <a:xfrm>
              <a:off x="738973" y="6020"/>
              <a:ext cx="1023008" cy="831194"/>
            </a:xfrm>
            <a:custGeom>
              <a:avLst/>
              <a:gdLst/>
              <a:ahLst/>
              <a:cxnLst/>
              <a:rect l="l" t="t" r="r" b="b"/>
              <a:pathLst>
                <a:path w="1023008" h="831194">
                  <a:moveTo>
                    <a:pt x="0" y="0"/>
                  </a:moveTo>
                  <a:lnTo>
                    <a:pt x="1023008" y="0"/>
                  </a:lnTo>
                  <a:lnTo>
                    <a:pt x="1023008" y="831194"/>
                  </a:lnTo>
                  <a:lnTo>
                    <a:pt x="0" y="831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4197592E-1646-57D7-CB85-1B5335862472}"/>
                </a:ext>
              </a:extLst>
            </p:cNvPr>
            <p:cNvSpPr txBox="1"/>
            <p:nvPr/>
          </p:nvSpPr>
          <p:spPr>
            <a:xfrm>
              <a:off x="0" y="-57150"/>
              <a:ext cx="5865292" cy="3511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 dirty="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Pause</a:t>
              </a:r>
            </a:p>
            <a:p>
              <a:pPr algn="ctr">
                <a:lnSpc>
                  <a:spcPts val="4200"/>
                </a:lnSpc>
              </a:pPr>
              <a:endParaRPr lang="en-US" sz="3000" dirty="0">
                <a:solidFill>
                  <a:srgbClr val="0D3E5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Notice without judgment; gather raw comparison data</a:t>
              </a: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CF3DA5D2-8D90-0501-DBA1-8320AC285A63}"/>
              </a:ext>
            </a:extLst>
          </p:cNvPr>
          <p:cNvGrpSpPr/>
          <p:nvPr/>
        </p:nvGrpSpPr>
        <p:grpSpPr>
          <a:xfrm>
            <a:off x="5592516" y="6314075"/>
            <a:ext cx="3550430" cy="2590867"/>
            <a:chOff x="0" y="0"/>
            <a:chExt cx="4733907" cy="345449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2835254-C567-DBE5-5254-4AA55805E7E3}"/>
                </a:ext>
              </a:extLst>
            </p:cNvPr>
            <p:cNvSpPr/>
            <p:nvPr/>
          </p:nvSpPr>
          <p:spPr>
            <a:xfrm>
              <a:off x="326499" y="61090"/>
              <a:ext cx="896617" cy="728501"/>
            </a:xfrm>
            <a:custGeom>
              <a:avLst/>
              <a:gdLst/>
              <a:ahLst/>
              <a:cxnLst/>
              <a:rect l="l" t="t" r="r" b="b"/>
              <a:pathLst>
                <a:path w="896617" h="728501">
                  <a:moveTo>
                    <a:pt x="0" y="0"/>
                  </a:moveTo>
                  <a:lnTo>
                    <a:pt x="896617" y="0"/>
                  </a:lnTo>
                  <a:lnTo>
                    <a:pt x="896617" y="728501"/>
                  </a:lnTo>
                  <a:lnTo>
                    <a:pt x="0" y="728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326532AD-6A39-6478-82E3-5572F2687852}"/>
                </a:ext>
              </a:extLst>
            </p:cNvPr>
            <p:cNvSpPr txBox="1"/>
            <p:nvPr/>
          </p:nvSpPr>
          <p:spPr>
            <a:xfrm>
              <a:off x="0" y="-57150"/>
              <a:ext cx="4733907" cy="3511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 dirty="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Assess</a:t>
              </a:r>
            </a:p>
            <a:p>
              <a:pPr algn="ctr">
                <a:lnSpc>
                  <a:spcPts val="4200"/>
                </a:lnSpc>
              </a:pPr>
              <a:endParaRPr lang="en-US" sz="3000" dirty="0">
                <a:solidFill>
                  <a:srgbClr val="0D3E5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Identify what you like, dislike, or could try</a:t>
              </a: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D8133819-3E0D-7ED2-BC2F-FA4B38240B4D}"/>
              </a:ext>
            </a:extLst>
          </p:cNvPr>
          <p:cNvGrpSpPr/>
          <p:nvPr/>
        </p:nvGrpSpPr>
        <p:grpSpPr>
          <a:xfrm>
            <a:off x="9791876" y="6445927"/>
            <a:ext cx="3726355" cy="1535761"/>
            <a:chOff x="0" y="0"/>
            <a:chExt cx="4968473" cy="2047681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D1E8108-0074-9FCA-508A-99BF73E98AB4}"/>
                </a:ext>
              </a:extLst>
            </p:cNvPr>
            <p:cNvSpPr/>
            <p:nvPr/>
          </p:nvSpPr>
          <p:spPr>
            <a:xfrm>
              <a:off x="473843" y="0"/>
              <a:ext cx="915851" cy="744129"/>
            </a:xfrm>
            <a:custGeom>
              <a:avLst/>
              <a:gdLst/>
              <a:ahLst/>
              <a:cxnLst/>
              <a:rect l="l" t="t" r="r" b="b"/>
              <a:pathLst>
                <a:path w="915851" h="744129">
                  <a:moveTo>
                    <a:pt x="0" y="0"/>
                  </a:moveTo>
                  <a:lnTo>
                    <a:pt x="915851" y="0"/>
                  </a:lnTo>
                  <a:lnTo>
                    <a:pt x="915851" y="744129"/>
                  </a:lnTo>
                  <a:lnTo>
                    <a:pt x="0" y="744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A10E84DD-089D-8662-456C-2788021FE172}"/>
                </a:ext>
              </a:extLst>
            </p:cNvPr>
            <p:cNvSpPr txBox="1"/>
            <p:nvPr/>
          </p:nvSpPr>
          <p:spPr>
            <a:xfrm>
              <a:off x="0" y="-41522"/>
              <a:ext cx="4968473" cy="20892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 dirty="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Decide</a:t>
              </a:r>
            </a:p>
            <a:p>
              <a:pPr algn="ctr">
                <a:lnSpc>
                  <a:spcPts val="4200"/>
                </a:lnSpc>
              </a:pPr>
              <a:endParaRPr lang="en-US" sz="3000" dirty="0">
                <a:solidFill>
                  <a:srgbClr val="0D3E5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Stop or continue?</a:t>
              </a:r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1DB0C1AB-E5C8-5CEC-4734-0A17182574AE}"/>
              </a:ext>
            </a:extLst>
          </p:cNvPr>
          <p:cNvGrpSpPr/>
          <p:nvPr/>
        </p:nvGrpSpPr>
        <p:grpSpPr>
          <a:xfrm>
            <a:off x="14167161" y="6317030"/>
            <a:ext cx="4115662" cy="2153346"/>
            <a:chOff x="0" y="-57149"/>
            <a:chExt cx="5487549" cy="2871128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E9413F92-8DDE-9A67-D203-AB405377A8FB}"/>
                </a:ext>
              </a:extLst>
            </p:cNvPr>
            <p:cNvSpPr/>
            <p:nvPr/>
          </p:nvSpPr>
          <p:spPr>
            <a:xfrm>
              <a:off x="611669" y="0"/>
              <a:ext cx="973369" cy="790863"/>
            </a:xfrm>
            <a:custGeom>
              <a:avLst/>
              <a:gdLst/>
              <a:ahLst/>
              <a:cxnLst/>
              <a:rect l="l" t="t" r="r" b="b"/>
              <a:pathLst>
                <a:path w="973369" h="790863">
                  <a:moveTo>
                    <a:pt x="0" y="0"/>
                  </a:moveTo>
                  <a:lnTo>
                    <a:pt x="973369" y="0"/>
                  </a:lnTo>
                  <a:lnTo>
                    <a:pt x="973369" y="790863"/>
                  </a:lnTo>
                  <a:lnTo>
                    <a:pt x="0" y="790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898E937-9C2D-3DA7-98EE-B28A5329A1DF}"/>
                </a:ext>
              </a:extLst>
            </p:cNvPr>
            <p:cNvSpPr txBox="1"/>
            <p:nvPr/>
          </p:nvSpPr>
          <p:spPr>
            <a:xfrm>
              <a:off x="0" y="-57149"/>
              <a:ext cx="5487549" cy="2871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 dirty="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Action</a:t>
              </a:r>
            </a:p>
            <a:p>
              <a:pPr algn="ctr">
                <a:lnSpc>
                  <a:spcPts val="4487"/>
                </a:lnSpc>
              </a:pPr>
              <a:endParaRPr lang="en-US" sz="3000" dirty="0">
                <a:solidFill>
                  <a:srgbClr val="0D3E5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Implement and evaluate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01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65888" y="2163342"/>
            <a:ext cx="4554038" cy="5960317"/>
            <a:chOff x="0" y="0"/>
            <a:chExt cx="3525957" cy="4614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866981" y="2163342"/>
            <a:ext cx="4554038" cy="5960317"/>
            <a:chOff x="0" y="0"/>
            <a:chExt cx="3525957" cy="46147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15027" y="2695318"/>
            <a:ext cx="2657947" cy="265794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C5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68075" y="2163342"/>
            <a:ext cx="4554038" cy="5960317"/>
            <a:chOff x="0" y="0"/>
            <a:chExt cx="3525957" cy="46147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l="-9256" t="-46332" r="-9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562417" y="3286943"/>
            <a:ext cx="1163167" cy="1474696"/>
          </a:xfrm>
          <a:custGeom>
            <a:avLst/>
            <a:gdLst/>
            <a:ahLst/>
            <a:cxnLst/>
            <a:rect l="l" t="t" r="r" b="b"/>
            <a:pathLst>
              <a:path w="1163167" h="1474696">
                <a:moveTo>
                  <a:pt x="0" y="0"/>
                </a:moveTo>
                <a:lnTo>
                  <a:pt x="1163166" y="0"/>
                </a:lnTo>
                <a:lnTo>
                  <a:pt x="1163166" y="1474697"/>
                </a:lnTo>
                <a:lnTo>
                  <a:pt x="0" y="14746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02901" y="6492506"/>
            <a:ext cx="387919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b="1" dirty="0">
                <a:solidFill>
                  <a:srgbClr val="0D3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Personal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04404" y="6597634"/>
            <a:ext cx="387919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b="1" dirty="0">
                <a:solidFill>
                  <a:srgbClr val="0D3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Team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40194" y="6597634"/>
            <a:ext cx="387919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b="1" dirty="0">
                <a:solidFill>
                  <a:srgbClr val="0D3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Organization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42497" y="923925"/>
            <a:ext cx="9803005" cy="96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LEVELS OF COMPARISON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818384" y="2695318"/>
            <a:ext cx="2657947" cy="265794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C5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3238289" y="3129108"/>
            <a:ext cx="1790368" cy="1790368"/>
          </a:xfrm>
          <a:custGeom>
            <a:avLst/>
            <a:gdLst/>
            <a:ahLst/>
            <a:cxnLst/>
            <a:rect l="l" t="t" r="r" b="b"/>
            <a:pathLst>
              <a:path w="1790368" h="1790368">
                <a:moveTo>
                  <a:pt x="0" y="0"/>
                </a:moveTo>
                <a:lnTo>
                  <a:pt x="1790367" y="0"/>
                </a:lnTo>
                <a:lnTo>
                  <a:pt x="1790367" y="1790367"/>
                </a:lnTo>
                <a:lnTo>
                  <a:pt x="0" y="1790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2816120" y="2695318"/>
            <a:ext cx="2657947" cy="265794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C5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3329641" y="3208839"/>
            <a:ext cx="1630905" cy="1630905"/>
          </a:xfrm>
          <a:custGeom>
            <a:avLst/>
            <a:gdLst/>
            <a:ahLst/>
            <a:cxnLst/>
            <a:rect l="l" t="t" r="r" b="b"/>
            <a:pathLst>
              <a:path w="1630905" h="1630905">
                <a:moveTo>
                  <a:pt x="0" y="0"/>
                </a:moveTo>
                <a:lnTo>
                  <a:pt x="1630905" y="0"/>
                </a:lnTo>
                <a:lnTo>
                  <a:pt x="1630905" y="1630905"/>
                </a:lnTo>
                <a:lnTo>
                  <a:pt x="0" y="16309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1707" y="1536673"/>
            <a:ext cx="16544586" cy="7023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If you don’t design comparison into your culture, it will design itself.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F8C5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62281" cy="97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34600" y="806450"/>
            <a:ext cx="6294884" cy="8674100"/>
            <a:chOff x="0" y="0"/>
            <a:chExt cx="1657912" cy="22845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57912" cy="2284537"/>
            </a:xfrm>
            <a:custGeom>
              <a:avLst/>
              <a:gdLst/>
              <a:ahLst/>
              <a:cxnLst/>
              <a:rect l="l" t="t" r="r" b="b"/>
              <a:pathLst>
                <a:path w="1657912" h="2284537">
                  <a:moveTo>
                    <a:pt x="62724" y="0"/>
                  </a:moveTo>
                  <a:lnTo>
                    <a:pt x="1595188" y="0"/>
                  </a:lnTo>
                  <a:cubicBezTo>
                    <a:pt x="1611824" y="0"/>
                    <a:pt x="1627778" y="6608"/>
                    <a:pt x="1639541" y="18371"/>
                  </a:cubicBezTo>
                  <a:cubicBezTo>
                    <a:pt x="1651304" y="30134"/>
                    <a:pt x="1657912" y="46088"/>
                    <a:pt x="1657912" y="62724"/>
                  </a:cubicBezTo>
                  <a:lnTo>
                    <a:pt x="1657912" y="2221813"/>
                  </a:lnTo>
                  <a:cubicBezTo>
                    <a:pt x="1657912" y="2256454"/>
                    <a:pt x="1629830" y="2284537"/>
                    <a:pt x="1595188" y="2284537"/>
                  </a:cubicBezTo>
                  <a:lnTo>
                    <a:pt x="62724" y="2284537"/>
                  </a:lnTo>
                  <a:cubicBezTo>
                    <a:pt x="46088" y="2284537"/>
                    <a:pt x="30134" y="2277928"/>
                    <a:pt x="18371" y="2266165"/>
                  </a:cubicBezTo>
                  <a:cubicBezTo>
                    <a:pt x="6608" y="2254403"/>
                    <a:pt x="0" y="2238448"/>
                    <a:pt x="0" y="2221813"/>
                  </a:cubicBezTo>
                  <a:lnTo>
                    <a:pt x="0" y="62724"/>
                  </a:lnTo>
                  <a:cubicBezTo>
                    <a:pt x="0" y="46088"/>
                    <a:pt x="6608" y="30134"/>
                    <a:pt x="18371" y="18371"/>
                  </a:cubicBezTo>
                  <a:cubicBezTo>
                    <a:pt x="30134" y="6608"/>
                    <a:pt x="46088" y="0"/>
                    <a:pt x="62724" y="0"/>
                  </a:cubicBezTo>
                  <a:close/>
                </a:path>
              </a:pathLst>
            </a:custGeom>
            <a:solidFill>
              <a:srgbClr val="0D3E5C"/>
            </a:solidFill>
            <a:ln w="38100" cap="rnd">
              <a:solidFill>
                <a:srgbClr val="F8C50D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657912" cy="2313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66396" y="4299053"/>
            <a:ext cx="6457774" cy="167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1"/>
              </a:lnSpc>
            </a:pPr>
            <a:r>
              <a:rPr lang="en-US" sz="4908" b="1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COMPARISON IN TEAMS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5072" y="3475019"/>
            <a:ext cx="3836219" cy="869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dirty="0">
                <a:solidFill>
                  <a:srgbClr val="0D3E5C"/>
                </a:solidFill>
                <a:latin typeface="Roboto"/>
                <a:ea typeface="Roboto"/>
                <a:cs typeface="Roboto"/>
                <a:sym typeface="Roboto"/>
              </a:rPr>
              <a:t>ACTIVITY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862583" y="1606753"/>
            <a:ext cx="1868266" cy="186826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  <a:ln w="38100" cap="sq">
              <a:solidFill>
                <a:srgbClr val="F8C50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862583" y="4210291"/>
            <a:ext cx="1868266" cy="186826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  <a:ln w="38100" cap="sq">
              <a:solidFill>
                <a:srgbClr val="F8C50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862583" y="6811982"/>
            <a:ext cx="1868266" cy="186826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  <a:ln w="38100" cap="sq">
              <a:solidFill>
                <a:srgbClr val="F8C50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977298" y="1901472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77298" y="4495485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 b="1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977298" y="7097732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167044" y="2209203"/>
            <a:ext cx="4856091" cy="56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5"/>
              </a:lnSpc>
              <a:spcBef>
                <a:spcPct val="0"/>
              </a:spcBef>
            </a:pPr>
            <a:r>
              <a:rPr lang="en-US" sz="3132" dirty="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Review the process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250391" y="4879415"/>
            <a:ext cx="4856091" cy="56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5"/>
              </a:lnSpc>
              <a:spcBef>
                <a:spcPct val="0"/>
              </a:spcBef>
            </a:pPr>
            <a:r>
              <a:rPr lang="en-US" sz="3132" dirty="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Rank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250391" y="7429216"/>
            <a:ext cx="4856091" cy="56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5"/>
              </a:lnSpc>
              <a:spcBef>
                <a:spcPct val="0"/>
              </a:spcBef>
            </a:pPr>
            <a:r>
              <a:rPr lang="en-US" sz="3132" dirty="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Debrief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744700" y="898525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3CA2B8"/>
            </a:solidFill>
            <a:ln w="38100" cap="sq">
              <a:solidFill>
                <a:srgbClr val="0D3E5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62281" cy="97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58316" y="3635856"/>
            <a:ext cx="15171367" cy="3015288"/>
            <a:chOff x="0" y="0"/>
            <a:chExt cx="20228490" cy="4020384"/>
          </a:xfrm>
        </p:grpSpPr>
        <p:sp>
          <p:nvSpPr>
            <p:cNvPr id="7" name="Freeform 7"/>
            <p:cNvSpPr/>
            <p:nvPr/>
          </p:nvSpPr>
          <p:spPr>
            <a:xfrm>
              <a:off x="11282328" y="159277"/>
              <a:ext cx="3257610" cy="3701830"/>
            </a:xfrm>
            <a:custGeom>
              <a:avLst/>
              <a:gdLst/>
              <a:ahLst/>
              <a:cxnLst/>
              <a:rect l="l" t="t" r="r" b="b"/>
              <a:pathLst>
                <a:path w="3257610" h="3701830">
                  <a:moveTo>
                    <a:pt x="0" y="0"/>
                  </a:moveTo>
                  <a:lnTo>
                    <a:pt x="3257611" y="0"/>
                  </a:lnTo>
                  <a:lnTo>
                    <a:pt x="3257611" y="3701830"/>
                  </a:lnTo>
                  <a:lnTo>
                    <a:pt x="0" y="3701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502903" y="0"/>
              <a:ext cx="3497734" cy="4020384"/>
            </a:xfrm>
            <a:custGeom>
              <a:avLst/>
              <a:gdLst/>
              <a:ahLst/>
              <a:cxnLst/>
              <a:rect l="l" t="t" r="r" b="b"/>
              <a:pathLst>
                <a:path w="3497734" h="4020384">
                  <a:moveTo>
                    <a:pt x="0" y="0"/>
                  </a:moveTo>
                  <a:lnTo>
                    <a:pt x="3497734" y="0"/>
                  </a:lnTo>
                  <a:lnTo>
                    <a:pt x="3497734" y="4020384"/>
                  </a:lnTo>
                  <a:lnTo>
                    <a:pt x="0" y="402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821630" y="219464"/>
              <a:ext cx="3406860" cy="3581456"/>
            </a:xfrm>
            <a:custGeom>
              <a:avLst/>
              <a:gdLst/>
              <a:ahLst/>
              <a:cxnLst/>
              <a:rect l="l" t="t" r="r" b="b"/>
              <a:pathLst>
                <a:path w="3406860" h="3581456">
                  <a:moveTo>
                    <a:pt x="0" y="0"/>
                  </a:moveTo>
                  <a:lnTo>
                    <a:pt x="3406860" y="0"/>
                  </a:lnTo>
                  <a:lnTo>
                    <a:pt x="3406860" y="3581456"/>
                  </a:lnTo>
                  <a:lnTo>
                    <a:pt x="0" y="3581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362513"/>
              <a:ext cx="3221212" cy="3295357"/>
            </a:xfrm>
            <a:custGeom>
              <a:avLst/>
              <a:gdLst/>
              <a:ahLst/>
              <a:cxnLst/>
              <a:rect l="l" t="t" r="r" b="b"/>
              <a:pathLst>
                <a:path w="3221212" h="3295357">
                  <a:moveTo>
                    <a:pt x="0" y="0"/>
                  </a:moveTo>
                  <a:lnTo>
                    <a:pt x="3221212" y="0"/>
                  </a:lnTo>
                  <a:lnTo>
                    <a:pt x="3221212" y="3295357"/>
                  </a:lnTo>
                  <a:lnTo>
                    <a:pt x="0" y="3295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592355" y="2010192"/>
              <a:ext cx="1539404" cy="465670"/>
            </a:xfrm>
            <a:custGeom>
              <a:avLst/>
              <a:gdLst/>
              <a:ahLst/>
              <a:cxnLst/>
              <a:rect l="l" t="t" r="r" b="b"/>
              <a:pathLst>
                <a:path w="1539404" h="465670">
                  <a:moveTo>
                    <a:pt x="0" y="0"/>
                  </a:moveTo>
                  <a:lnTo>
                    <a:pt x="1539404" y="0"/>
                  </a:lnTo>
                  <a:lnTo>
                    <a:pt x="1539404" y="465670"/>
                  </a:lnTo>
                  <a:lnTo>
                    <a:pt x="0" y="46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9628062" y="1777357"/>
              <a:ext cx="1539404" cy="465670"/>
            </a:xfrm>
            <a:custGeom>
              <a:avLst/>
              <a:gdLst/>
              <a:ahLst/>
              <a:cxnLst/>
              <a:rect l="l" t="t" r="r" b="b"/>
              <a:pathLst>
                <a:path w="1539404" h="465670">
                  <a:moveTo>
                    <a:pt x="0" y="0"/>
                  </a:moveTo>
                  <a:lnTo>
                    <a:pt x="1539404" y="0"/>
                  </a:lnTo>
                  <a:lnTo>
                    <a:pt x="1539404" y="465670"/>
                  </a:lnTo>
                  <a:lnTo>
                    <a:pt x="0" y="46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905985" y="1777357"/>
              <a:ext cx="1539404" cy="465670"/>
            </a:xfrm>
            <a:custGeom>
              <a:avLst/>
              <a:gdLst/>
              <a:ahLst/>
              <a:cxnLst/>
              <a:rect l="l" t="t" r="r" b="b"/>
              <a:pathLst>
                <a:path w="1539404" h="465670">
                  <a:moveTo>
                    <a:pt x="0" y="0"/>
                  </a:moveTo>
                  <a:lnTo>
                    <a:pt x="1539405" y="0"/>
                  </a:lnTo>
                  <a:lnTo>
                    <a:pt x="1539405" y="465670"/>
                  </a:lnTo>
                  <a:lnTo>
                    <a:pt x="0" y="46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332872" y="528177"/>
            <a:ext cx="7622257" cy="96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PAD-A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82034" y="6852685"/>
            <a:ext cx="4398969" cy="2590867"/>
            <a:chOff x="0" y="0"/>
            <a:chExt cx="5865292" cy="3454490"/>
          </a:xfrm>
        </p:grpSpPr>
        <p:sp>
          <p:nvSpPr>
            <p:cNvPr id="16" name="Freeform 16"/>
            <p:cNvSpPr/>
            <p:nvPr/>
          </p:nvSpPr>
          <p:spPr>
            <a:xfrm>
              <a:off x="738973" y="6020"/>
              <a:ext cx="1023008" cy="831194"/>
            </a:xfrm>
            <a:custGeom>
              <a:avLst/>
              <a:gdLst/>
              <a:ahLst/>
              <a:cxnLst/>
              <a:rect l="l" t="t" r="r" b="b"/>
              <a:pathLst>
                <a:path w="1023008" h="831194">
                  <a:moveTo>
                    <a:pt x="0" y="0"/>
                  </a:moveTo>
                  <a:lnTo>
                    <a:pt x="1023008" y="0"/>
                  </a:lnTo>
                  <a:lnTo>
                    <a:pt x="1023008" y="831194"/>
                  </a:lnTo>
                  <a:lnTo>
                    <a:pt x="0" y="831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5865292" cy="3511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Pause</a:t>
              </a:r>
            </a:p>
            <a:p>
              <a:pPr algn="ctr">
                <a:lnSpc>
                  <a:spcPts val="4200"/>
                </a:lnSpc>
              </a:pPr>
              <a:endParaRPr lang="en-US" sz="3000">
                <a:solidFill>
                  <a:srgbClr val="0D3E5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Notice without judgment; gather raw comparison data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592516" y="6852685"/>
            <a:ext cx="3631194" cy="3124281"/>
            <a:chOff x="0" y="0"/>
            <a:chExt cx="4841592" cy="4165708"/>
          </a:xfrm>
        </p:grpSpPr>
        <p:sp>
          <p:nvSpPr>
            <p:cNvPr id="19" name="Freeform 19"/>
            <p:cNvSpPr/>
            <p:nvPr/>
          </p:nvSpPr>
          <p:spPr>
            <a:xfrm>
              <a:off x="326499" y="61090"/>
              <a:ext cx="896617" cy="728501"/>
            </a:xfrm>
            <a:custGeom>
              <a:avLst/>
              <a:gdLst/>
              <a:ahLst/>
              <a:cxnLst/>
              <a:rect l="l" t="t" r="r" b="b"/>
              <a:pathLst>
                <a:path w="896617" h="728501">
                  <a:moveTo>
                    <a:pt x="0" y="0"/>
                  </a:moveTo>
                  <a:lnTo>
                    <a:pt x="896617" y="0"/>
                  </a:lnTo>
                  <a:lnTo>
                    <a:pt x="896617" y="728501"/>
                  </a:lnTo>
                  <a:lnTo>
                    <a:pt x="0" y="728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4841592" cy="4222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Assess</a:t>
              </a:r>
            </a:p>
            <a:p>
              <a:pPr algn="ctr">
                <a:lnSpc>
                  <a:spcPts val="4200"/>
                </a:lnSpc>
              </a:pPr>
              <a:endParaRPr lang="en-US" sz="3000">
                <a:solidFill>
                  <a:srgbClr val="0D3E5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Identify what we value, what’s not working, and what are overlooking?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954458" y="6852685"/>
            <a:ext cx="3726355" cy="1535761"/>
            <a:chOff x="0" y="0"/>
            <a:chExt cx="4968473" cy="2047681"/>
          </a:xfrm>
        </p:grpSpPr>
        <p:sp>
          <p:nvSpPr>
            <p:cNvPr id="22" name="Freeform 22"/>
            <p:cNvSpPr/>
            <p:nvPr/>
          </p:nvSpPr>
          <p:spPr>
            <a:xfrm>
              <a:off x="473843" y="0"/>
              <a:ext cx="915851" cy="744129"/>
            </a:xfrm>
            <a:custGeom>
              <a:avLst/>
              <a:gdLst/>
              <a:ahLst/>
              <a:cxnLst/>
              <a:rect l="l" t="t" r="r" b="b"/>
              <a:pathLst>
                <a:path w="915851" h="744129">
                  <a:moveTo>
                    <a:pt x="0" y="0"/>
                  </a:moveTo>
                  <a:lnTo>
                    <a:pt x="915851" y="0"/>
                  </a:lnTo>
                  <a:lnTo>
                    <a:pt x="915851" y="744129"/>
                  </a:lnTo>
                  <a:lnTo>
                    <a:pt x="0" y="744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1522"/>
              <a:ext cx="4968473" cy="20892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Decide</a:t>
              </a:r>
            </a:p>
            <a:p>
              <a:pPr algn="ctr">
                <a:lnSpc>
                  <a:spcPts val="4200"/>
                </a:lnSpc>
              </a:pPr>
              <a:endParaRPr lang="en-US" sz="3000">
                <a:solidFill>
                  <a:srgbClr val="0D3E5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Stop or continue?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172338" y="6852685"/>
            <a:ext cx="4115662" cy="2086002"/>
            <a:chOff x="0" y="0"/>
            <a:chExt cx="5487549" cy="2781336"/>
          </a:xfrm>
        </p:grpSpPr>
        <p:sp>
          <p:nvSpPr>
            <p:cNvPr id="25" name="Freeform 25"/>
            <p:cNvSpPr/>
            <p:nvPr/>
          </p:nvSpPr>
          <p:spPr>
            <a:xfrm>
              <a:off x="611669" y="0"/>
              <a:ext cx="973369" cy="790863"/>
            </a:xfrm>
            <a:custGeom>
              <a:avLst/>
              <a:gdLst/>
              <a:ahLst/>
              <a:cxnLst/>
              <a:rect l="l" t="t" r="r" b="b"/>
              <a:pathLst>
                <a:path w="973369" h="790863">
                  <a:moveTo>
                    <a:pt x="0" y="0"/>
                  </a:moveTo>
                  <a:lnTo>
                    <a:pt x="973369" y="0"/>
                  </a:lnTo>
                  <a:lnTo>
                    <a:pt x="973369" y="790863"/>
                  </a:lnTo>
                  <a:lnTo>
                    <a:pt x="0" y="790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5487549" cy="2838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Action</a:t>
              </a:r>
            </a:p>
            <a:p>
              <a:pPr algn="ctr">
                <a:lnSpc>
                  <a:spcPts val="4487"/>
                </a:lnSpc>
              </a:pPr>
              <a:endParaRPr lang="en-US" sz="3000">
                <a:solidFill>
                  <a:srgbClr val="0D3E5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D3E5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Implement and evaluate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7612" y="5424428"/>
            <a:ext cx="6832818" cy="4522083"/>
          </a:xfrm>
          <a:custGeom>
            <a:avLst/>
            <a:gdLst/>
            <a:ahLst/>
            <a:cxnLst/>
            <a:rect l="l" t="t" r="r" b="b"/>
            <a:pathLst>
              <a:path w="6832818" h="4522083">
                <a:moveTo>
                  <a:pt x="0" y="0"/>
                </a:moveTo>
                <a:lnTo>
                  <a:pt x="6832818" y="0"/>
                </a:lnTo>
                <a:lnTo>
                  <a:pt x="6832818" y="4522084"/>
                </a:lnTo>
                <a:lnTo>
                  <a:pt x="0" y="4522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939" r="-2409"/>
            </a:stretch>
          </a:blipFill>
          <a:ln w="38100" cap="sq">
            <a:solidFill>
              <a:srgbClr val="F8C50D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56801" y="5424428"/>
            <a:ext cx="6832818" cy="4522083"/>
          </a:xfrm>
          <a:custGeom>
            <a:avLst/>
            <a:gdLst/>
            <a:ahLst/>
            <a:cxnLst/>
            <a:rect l="l" t="t" r="r" b="b"/>
            <a:pathLst>
              <a:path w="6832818" h="4522083">
                <a:moveTo>
                  <a:pt x="0" y="0"/>
                </a:moveTo>
                <a:lnTo>
                  <a:pt x="6832818" y="0"/>
                </a:lnTo>
                <a:lnTo>
                  <a:pt x="6832818" y="4522084"/>
                </a:lnTo>
                <a:lnTo>
                  <a:pt x="0" y="4522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F8C50D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689159" y="570547"/>
            <a:ext cx="6909681" cy="4572953"/>
          </a:xfrm>
          <a:custGeom>
            <a:avLst/>
            <a:gdLst/>
            <a:ahLst/>
            <a:cxnLst/>
            <a:rect l="l" t="t" r="r" b="b"/>
            <a:pathLst>
              <a:path w="6909681" h="4572953">
                <a:moveTo>
                  <a:pt x="0" y="0"/>
                </a:moveTo>
                <a:lnTo>
                  <a:pt x="6909682" y="0"/>
                </a:lnTo>
                <a:lnTo>
                  <a:pt x="6909682" y="4572953"/>
                </a:lnTo>
                <a:lnTo>
                  <a:pt x="0" y="45729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96" t="-4764" b="-4764"/>
            </a:stretch>
          </a:blipFill>
          <a:ln w="38100" cap="sq">
            <a:solidFill>
              <a:srgbClr val="F8C50D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8286" y="3238500"/>
            <a:ext cx="16151427" cy="6700552"/>
            <a:chOff x="0" y="1276351"/>
            <a:chExt cx="17873672" cy="8934069"/>
          </a:xfrm>
        </p:grpSpPr>
        <p:sp>
          <p:nvSpPr>
            <p:cNvPr id="3" name="TextBox 3"/>
            <p:cNvSpPr txBox="1"/>
            <p:nvPr/>
          </p:nvSpPr>
          <p:spPr>
            <a:xfrm>
              <a:off x="1568177" y="1276351"/>
              <a:ext cx="14737319" cy="8934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38"/>
                </a:lnSpc>
              </a:pPr>
              <a:r>
                <a:rPr lang="en-US" sz="31716" dirty="0">
                  <a:solidFill>
                    <a:srgbClr val="0D3E5C"/>
                  </a:solidFill>
                  <a:latin typeface="Feeling Passionate"/>
                  <a:ea typeface="Feeling Passionate"/>
                  <a:cs typeface="Feeling Passionate"/>
                  <a:sym typeface="Feeling Passionate"/>
                </a:rPr>
                <a:t>Hidden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597788"/>
              <a:ext cx="17873672" cy="1619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9"/>
                </a:lnSpc>
              </a:pPr>
              <a:r>
                <a:rPr lang="en-US" sz="9999">
                  <a:solidFill>
                    <a:srgbClr val="FEFEFE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Team Contribution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76202" y="31651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6736" y="4431310"/>
            <a:ext cx="16454528" cy="2637580"/>
            <a:chOff x="0" y="0"/>
            <a:chExt cx="21939371" cy="3516773"/>
          </a:xfrm>
        </p:grpSpPr>
        <p:sp>
          <p:nvSpPr>
            <p:cNvPr id="4" name="TextBox 4"/>
            <p:cNvSpPr txBox="1"/>
            <p:nvPr/>
          </p:nvSpPr>
          <p:spPr>
            <a:xfrm>
              <a:off x="0" y="1285845"/>
              <a:ext cx="21939371" cy="2230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71"/>
                </a:lnSpc>
              </a:pPr>
              <a:r>
                <a:rPr lang="en-US" sz="4908" b="1">
                  <a:solidFill>
                    <a:srgbClr val="0D3E5C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HAS COMPARISON INFLUENCED YOUR DECISIONS, PRIORITIES, OR PERFORMANCE THIS YEAR?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42875"/>
              <a:ext cx="10148429" cy="1514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451"/>
                </a:lnSpc>
              </a:pPr>
              <a:r>
                <a:rPr lang="en-US" sz="6751">
                  <a:solidFill>
                    <a:srgbClr val="0D3E5C"/>
                  </a:solidFill>
                  <a:latin typeface="Roboto"/>
                  <a:ea typeface="Roboto"/>
                  <a:cs typeface="Roboto"/>
                  <a:sym typeface="Roboto"/>
                </a:rPr>
                <a:t>IN WHAT WAYS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3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0BA87C-8CF8-9E26-F8F6-0415512F3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E277E76-266D-3DEA-AB34-1F0290F0BE8F}"/>
              </a:ext>
            </a:extLst>
          </p:cNvPr>
          <p:cNvSpPr txBox="1"/>
          <p:nvPr/>
        </p:nvSpPr>
        <p:spPr>
          <a:xfrm>
            <a:off x="871707" y="2482515"/>
            <a:ext cx="16544586" cy="53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Initial Comparison</a:t>
            </a:r>
          </a:p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 </a:t>
            </a:r>
          </a:p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Intentional Comparison</a:t>
            </a:r>
          </a:p>
        </p:txBody>
      </p:sp>
    </p:spTree>
    <p:extLst>
      <p:ext uri="{BB962C8B-B14F-4D97-AF65-F5344CB8AC3E}">
        <p14:creationId xmlns:p14="http://schemas.microsoft.com/office/powerpoint/2010/main" val="1477921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56523" y="2759591"/>
            <a:ext cx="13174954" cy="357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dirty="0">
                <a:solidFill>
                  <a:srgbClr val="0D3E5C"/>
                </a:solidFill>
                <a:latin typeface="Poppins"/>
                <a:ea typeface="Poppins"/>
                <a:cs typeface="Poppins"/>
                <a:sym typeface="Poppins"/>
              </a:rPr>
              <a:t>Study their strategy. </a:t>
            </a:r>
          </a:p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dirty="0">
                <a:solidFill>
                  <a:srgbClr val="0D3E5C"/>
                </a:solidFill>
                <a:latin typeface="Poppins"/>
                <a:ea typeface="Poppins"/>
                <a:cs typeface="Poppins"/>
                <a:sym typeface="Poppins"/>
              </a:rPr>
              <a:t>Then </a:t>
            </a:r>
            <a:r>
              <a:rPr lang="en-US" sz="9999" i="1" dirty="0">
                <a:solidFill>
                  <a:srgbClr val="0D3E5C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build your own</a:t>
            </a:r>
            <a:r>
              <a:rPr lang="en-US" sz="9999" dirty="0">
                <a:solidFill>
                  <a:srgbClr val="0D3E5C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222528" y="7353300"/>
            <a:ext cx="9842944" cy="854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i="1" dirty="0">
                <a:solidFill>
                  <a:srgbClr val="0D3E5C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That is the surprising way out!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02896" y="4686300"/>
            <a:ext cx="14282208" cy="4010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36"/>
              </a:lnSpc>
            </a:pPr>
            <a:r>
              <a:rPr lang="en-US" sz="25047" dirty="0">
                <a:solidFill>
                  <a:srgbClr val="0D3E5C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Imagine...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3955" y="1536673"/>
            <a:ext cx="15440090" cy="711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Comparison</a:t>
            </a:r>
          </a:p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is already shaping your thoughts and organization.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65395" y="492688"/>
            <a:ext cx="11357210" cy="196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>
                <a:solidFill>
                  <a:srgbClr val="3CA2B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COST OF IGNORING COMPARISON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234832" y="3629132"/>
            <a:ext cx="11818336" cy="3863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9490" lvl="1" indent="-584745" algn="l">
              <a:lnSpc>
                <a:spcPts val="7583"/>
              </a:lnSpc>
              <a:buFont typeface="Arial"/>
              <a:buChar char="•"/>
            </a:pPr>
            <a:r>
              <a:rPr lang="en-US" sz="5416" dirty="0">
                <a:solidFill>
                  <a:srgbClr val="0D3E5C"/>
                </a:solidFill>
                <a:latin typeface="Poppins"/>
                <a:ea typeface="Poppins"/>
                <a:cs typeface="Poppins"/>
                <a:sym typeface="Poppins"/>
              </a:rPr>
              <a:t>Mission Drift</a:t>
            </a:r>
          </a:p>
          <a:p>
            <a:pPr marL="1169490" lvl="1" indent="-584745" algn="l">
              <a:lnSpc>
                <a:spcPts val="7583"/>
              </a:lnSpc>
              <a:buFont typeface="Arial"/>
              <a:buChar char="•"/>
            </a:pPr>
            <a:r>
              <a:rPr lang="en-US" sz="5416" dirty="0">
                <a:solidFill>
                  <a:srgbClr val="0D3E5C"/>
                </a:solidFill>
                <a:latin typeface="Poppins"/>
                <a:ea typeface="Poppins"/>
                <a:cs typeface="Poppins"/>
                <a:sym typeface="Poppins"/>
              </a:rPr>
              <a:t>Lost Opportunities</a:t>
            </a:r>
          </a:p>
          <a:p>
            <a:pPr marL="1169490" lvl="1" indent="-584745" algn="l">
              <a:lnSpc>
                <a:spcPts val="7583"/>
              </a:lnSpc>
              <a:buFont typeface="Arial"/>
              <a:buChar char="•"/>
            </a:pPr>
            <a:r>
              <a:rPr lang="en-US" sz="5416" dirty="0">
                <a:solidFill>
                  <a:srgbClr val="0D3E5C"/>
                </a:solidFill>
                <a:latin typeface="Poppins"/>
                <a:ea typeface="Poppins"/>
                <a:cs typeface="Poppins"/>
                <a:sym typeface="Poppins"/>
              </a:rPr>
              <a:t>Burnout and Disengagement</a:t>
            </a:r>
          </a:p>
          <a:p>
            <a:pPr marL="1169490" lvl="1" indent="-584745" algn="l">
              <a:lnSpc>
                <a:spcPts val="7583"/>
              </a:lnSpc>
              <a:buFont typeface="Arial"/>
              <a:buChar char="•"/>
            </a:pPr>
            <a:r>
              <a:rPr lang="en-US" sz="5416" dirty="0">
                <a:solidFill>
                  <a:srgbClr val="0D3E5C"/>
                </a:solidFill>
                <a:latin typeface="Poppins"/>
                <a:ea typeface="Poppins"/>
                <a:cs typeface="Poppins"/>
                <a:sym typeface="Poppins"/>
              </a:rPr>
              <a:t>Reactive Strategy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3652408" y="2888954"/>
            <a:ext cx="2893211" cy="2235006"/>
          </a:xfrm>
          <a:custGeom>
            <a:avLst/>
            <a:gdLst/>
            <a:ahLst/>
            <a:cxnLst/>
            <a:rect l="l" t="t" r="r" b="b"/>
            <a:pathLst>
              <a:path w="2893211" h="2235006">
                <a:moveTo>
                  <a:pt x="0" y="0"/>
                </a:moveTo>
                <a:lnTo>
                  <a:pt x="2893212" y="0"/>
                </a:lnTo>
                <a:lnTo>
                  <a:pt x="2893212" y="2235006"/>
                </a:lnTo>
                <a:lnTo>
                  <a:pt x="0" y="22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4493502" y="2888954"/>
            <a:ext cx="2893211" cy="2235006"/>
          </a:xfrm>
          <a:custGeom>
            <a:avLst/>
            <a:gdLst/>
            <a:ahLst/>
            <a:cxnLst/>
            <a:rect l="l" t="t" r="r" b="b"/>
            <a:pathLst>
              <a:path w="2893211" h="2235006">
                <a:moveTo>
                  <a:pt x="0" y="0"/>
                </a:moveTo>
                <a:lnTo>
                  <a:pt x="2893212" y="0"/>
                </a:lnTo>
                <a:lnTo>
                  <a:pt x="2893212" y="2235006"/>
                </a:lnTo>
                <a:lnTo>
                  <a:pt x="0" y="22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480560" y="8460324"/>
            <a:ext cx="9326880" cy="797976"/>
            <a:chOff x="0" y="0"/>
            <a:chExt cx="6350254" cy="543306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6337427" cy="530606"/>
            </a:xfrm>
            <a:custGeom>
              <a:avLst/>
              <a:gdLst/>
              <a:ahLst/>
              <a:cxnLst/>
              <a:rect l="l" t="t" r="r" b="b"/>
              <a:pathLst>
                <a:path w="6337427" h="530606">
                  <a:moveTo>
                    <a:pt x="6149975" y="530606"/>
                  </a:moveTo>
                  <a:lnTo>
                    <a:pt x="187579" y="530606"/>
                  </a:lnTo>
                  <a:cubicBezTo>
                    <a:pt x="83947" y="530606"/>
                    <a:pt x="0" y="446659"/>
                    <a:pt x="0" y="343027"/>
                  </a:cubicBezTo>
                  <a:lnTo>
                    <a:pt x="0" y="187579"/>
                  </a:lnTo>
                  <a:cubicBezTo>
                    <a:pt x="0" y="83947"/>
                    <a:pt x="83947" y="0"/>
                    <a:pt x="187579" y="0"/>
                  </a:cubicBezTo>
                  <a:lnTo>
                    <a:pt x="6149848" y="0"/>
                  </a:lnTo>
                  <a:cubicBezTo>
                    <a:pt x="6253480" y="0"/>
                    <a:pt x="6337427" y="83947"/>
                    <a:pt x="6337427" y="187579"/>
                  </a:cubicBezTo>
                  <a:lnTo>
                    <a:pt x="6337427" y="343027"/>
                  </a:lnTo>
                  <a:cubicBezTo>
                    <a:pt x="6337554" y="446532"/>
                    <a:pt x="6253480" y="530606"/>
                    <a:pt x="6149975" y="530606"/>
                  </a:cubicBezTo>
                  <a:close/>
                </a:path>
              </a:pathLst>
            </a:custGeom>
            <a:solidFill>
              <a:srgbClr val="F8C5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350127" cy="543306"/>
            </a:xfrm>
            <a:custGeom>
              <a:avLst/>
              <a:gdLst/>
              <a:ahLst/>
              <a:cxnLst/>
              <a:rect l="l" t="t" r="r" b="b"/>
              <a:pathLst>
                <a:path w="6350127" h="543306">
                  <a:moveTo>
                    <a:pt x="6156325" y="543306"/>
                  </a:moveTo>
                  <a:lnTo>
                    <a:pt x="193929" y="543306"/>
                  </a:lnTo>
                  <a:cubicBezTo>
                    <a:pt x="86995" y="543306"/>
                    <a:pt x="0" y="456311"/>
                    <a:pt x="0" y="349377"/>
                  </a:cubicBezTo>
                  <a:lnTo>
                    <a:pt x="0" y="193929"/>
                  </a:lnTo>
                  <a:cubicBezTo>
                    <a:pt x="0" y="86995"/>
                    <a:pt x="86995" y="0"/>
                    <a:pt x="193929" y="0"/>
                  </a:cubicBezTo>
                  <a:lnTo>
                    <a:pt x="6156198" y="0"/>
                  </a:lnTo>
                  <a:cubicBezTo>
                    <a:pt x="6263132" y="0"/>
                    <a:pt x="6350127" y="86995"/>
                    <a:pt x="6350127" y="193929"/>
                  </a:cubicBezTo>
                  <a:lnTo>
                    <a:pt x="6350127" y="349377"/>
                  </a:lnTo>
                  <a:cubicBezTo>
                    <a:pt x="6350254" y="456311"/>
                    <a:pt x="6263259" y="543306"/>
                    <a:pt x="6156325" y="543306"/>
                  </a:cubicBezTo>
                  <a:close/>
                  <a:moveTo>
                    <a:pt x="193929" y="12700"/>
                  </a:moveTo>
                  <a:cubicBezTo>
                    <a:pt x="93980" y="12700"/>
                    <a:pt x="12700" y="93980"/>
                    <a:pt x="12700" y="193929"/>
                  </a:cubicBezTo>
                  <a:lnTo>
                    <a:pt x="12700" y="349377"/>
                  </a:lnTo>
                  <a:cubicBezTo>
                    <a:pt x="12700" y="449326"/>
                    <a:pt x="93980" y="530606"/>
                    <a:pt x="193929" y="530606"/>
                  </a:cubicBezTo>
                  <a:lnTo>
                    <a:pt x="6156198" y="530606"/>
                  </a:lnTo>
                  <a:cubicBezTo>
                    <a:pt x="6256147" y="530606"/>
                    <a:pt x="6337427" y="449326"/>
                    <a:pt x="6337427" y="349377"/>
                  </a:cubicBezTo>
                  <a:lnTo>
                    <a:pt x="6337427" y="193929"/>
                  </a:lnTo>
                  <a:cubicBezTo>
                    <a:pt x="6337427" y="93980"/>
                    <a:pt x="6256147" y="12700"/>
                    <a:pt x="6156198" y="12700"/>
                  </a:cubicBezTo>
                  <a:lnTo>
                    <a:pt x="193929" y="12700"/>
                  </a:lnTo>
                  <a:close/>
                </a:path>
              </a:pathLst>
            </a:custGeom>
            <a:solidFill>
              <a:srgbClr val="0D3E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4480373" y="8450998"/>
            <a:ext cx="9326880" cy="797976"/>
          </a:xfrm>
          <a:custGeom>
            <a:avLst/>
            <a:gdLst/>
            <a:ahLst/>
            <a:cxnLst/>
            <a:rect l="l" t="t" r="r" b="b"/>
            <a:pathLst>
              <a:path w="9326880" h="797976">
                <a:moveTo>
                  <a:pt x="0" y="0"/>
                </a:moveTo>
                <a:lnTo>
                  <a:pt x="9326880" y="0"/>
                </a:lnTo>
                <a:lnTo>
                  <a:pt x="9326880" y="797976"/>
                </a:lnTo>
                <a:lnTo>
                  <a:pt x="0" y="797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47353" b="-214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3485838" y="519513"/>
            <a:ext cx="11357210" cy="96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COMPARISON IS NATURAL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960688"/>
            <a:ext cx="3560599" cy="249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D3E5C"/>
                </a:solidFill>
                <a:latin typeface="Poppins"/>
                <a:ea typeface="Poppins"/>
                <a:cs typeface="Poppins"/>
                <a:sym typeface="Poppins"/>
              </a:rPr>
              <a:t>Upward → “Who’s doing better than me?”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03878" y="2960688"/>
            <a:ext cx="3695099" cy="187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D3E5C"/>
                </a:solidFill>
                <a:latin typeface="Poppins"/>
                <a:ea typeface="Poppins"/>
                <a:cs typeface="Poppins"/>
                <a:sym typeface="Poppins"/>
              </a:rPr>
              <a:t>Downward → “Who’s behind me?”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99013" y="7580646"/>
            <a:ext cx="8395944" cy="598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D3E5C"/>
                </a:solidFill>
                <a:latin typeface="Poppins"/>
                <a:ea typeface="Poppins"/>
                <a:cs typeface="Poppins"/>
                <a:sym typeface="Poppins"/>
              </a:rPr>
              <a:t>Lateral → “What are my peers doing?”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1" animBg="1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5272080" cy="10287000"/>
            <a:chOff x="0" y="0"/>
            <a:chExt cx="138853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8531" cy="2709333"/>
            </a:xfrm>
            <a:custGeom>
              <a:avLst/>
              <a:gdLst/>
              <a:ahLst/>
              <a:cxnLst/>
              <a:rect l="l" t="t" r="r" b="b"/>
              <a:pathLst>
                <a:path w="1388531" h="2709333">
                  <a:moveTo>
                    <a:pt x="0" y="0"/>
                  </a:moveTo>
                  <a:lnTo>
                    <a:pt x="1388531" y="0"/>
                  </a:lnTo>
                  <a:lnTo>
                    <a:pt x="13885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D3E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388531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12851" y="4744879"/>
            <a:ext cx="10287000" cy="797242"/>
          </a:xfrm>
          <a:custGeom>
            <a:avLst/>
            <a:gdLst/>
            <a:ahLst/>
            <a:cxnLst/>
            <a:rect l="l" t="t" r="r" b="b"/>
            <a:pathLst>
              <a:path w="10287000" h="797242">
                <a:moveTo>
                  <a:pt x="0" y="0"/>
                </a:moveTo>
                <a:lnTo>
                  <a:pt x="10287000" y="0"/>
                </a:lnTo>
                <a:lnTo>
                  <a:pt x="10287000" y="797242"/>
                </a:lnTo>
                <a:lnTo>
                  <a:pt x="0" y="7972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765760" y="2770648"/>
            <a:ext cx="4422648" cy="442264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3E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67734" y="3671541"/>
            <a:ext cx="4243380" cy="2791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6"/>
              </a:lnSpc>
              <a:spcBef>
                <a:spcPct val="0"/>
              </a:spcBef>
            </a:pPr>
            <a:r>
              <a:rPr lang="en-US" sz="5225" dirty="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How you experience it...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802622" y="5622059"/>
            <a:ext cx="4422648" cy="442264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A2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569216" y="5622059"/>
            <a:ext cx="4422648" cy="442264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F85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802622" y="0"/>
            <a:ext cx="4422648" cy="442264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C5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569216" y="0"/>
            <a:ext cx="4422648" cy="442264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273972" y="1089642"/>
            <a:ext cx="3338208" cy="2243364"/>
            <a:chOff x="0" y="0"/>
            <a:chExt cx="4450944" cy="2991152"/>
          </a:xfrm>
        </p:grpSpPr>
        <p:sp>
          <p:nvSpPr>
            <p:cNvPr id="24" name="TextBox 24"/>
            <p:cNvSpPr txBox="1"/>
            <p:nvPr/>
          </p:nvSpPr>
          <p:spPr>
            <a:xfrm rot="-621772">
              <a:off x="159008" y="610186"/>
              <a:ext cx="4177810" cy="1125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8"/>
                </a:lnSpc>
              </a:pPr>
              <a:r>
                <a:rPr lang="en-US" sz="6773" b="1" i="1" dirty="0">
                  <a:solidFill>
                    <a:srgbClr val="0D3E5C"/>
                  </a:soli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Moral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 rot="-621772">
              <a:off x="109218" y="1508626"/>
              <a:ext cx="4277057" cy="110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48"/>
                </a:lnSpc>
              </a:pPr>
              <a:r>
                <a:rPr lang="en-US" sz="6685" b="1" i="1">
                  <a:solidFill>
                    <a:srgbClr val="0D3E5C"/>
                  </a:soli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Responsibility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 rot="-621772">
            <a:off x="14278084" y="1941999"/>
            <a:ext cx="3133357" cy="78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en-US" sz="6773" b="1" i="1" dirty="0">
                <a:solidFill>
                  <a:srgbClr val="0D3E5C"/>
                </a:solidFill>
                <a:latin typeface="TT Bluescreens Bold Italics"/>
                <a:ea typeface="TT Bluescreens Bold Italics"/>
                <a:cs typeface="TT Bluescreens Bold Italics"/>
                <a:sym typeface="TT Bluescreens Bold Italics"/>
              </a:rPr>
              <a:t>Impact</a:t>
            </a:r>
          </a:p>
        </p:txBody>
      </p:sp>
      <p:sp>
        <p:nvSpPr>
          <p:cNvPr id="27" name="TextBox 27"/>
          <p:cNvSpPr txBox="1"/>
          <p:nvPr/>
        </p:nvSpPr>
        <p:spPr>
          <a:xfrm rot="-621772">
            <a:off x="14278084" y="7712343"/>
            <a:ext cx="3133357" cy="78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en-US" sz="6773" b="1" i="1" dirty="0">
                <a:solidFill>
                  <a:srgbClr val="FEFEFE"/>
                </a:solidFill>
                <a:latin typeface="TT Bluescreens Bold Italics"/>
                <a:ea typeface="TT Bluescreens Bold Italics"/>
                <a:cs typeface="TT Bluescreens Bold Italics"/>
                <a:sym typeface="TT Bluescreens Bold Italics"/>
              </a:rPr>
              <a:t>Funding</a:t>
            </a:r>
          </a:p>
        </p:txBody>
      </p:sp>
      <p:sp>
        <p:nvSpPr>
          <p:cNvPr id="28" name="TextBox 28"/>
          <p:cNvSpPr txBox="1"/>
          <p:nvPr/>
        </p:nvSpPr>
        <p:spPr>
          <a:xfrm rot="-621772">
            <a:off x="6434021" y="7712343"/>
            <a:ext cx="3133357" cy="78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en-US" sz="6773" b="1" i="1" dirty="0">
                <a:solidFill>
                  <a:srgbClr val="FEFEFE"/>
                </a:solidFill>
                <a:latin typeface="TT Bluescreens Bold Italics"/>
                <a:ea typeface="TT Bluescreens Bold Italics"/>
                <a:cs typeface="TT Bluescreens Bold Italics"/>
                <a:sym typeface="TT Bluescreens Bold Italics"/>
              </a:rPr>
              <a:t>Boards</a:t>
            </a:r>
          </a:p>
        </p:txBody>
      </p:sp>
      <p:sp>
        <p:nvSpPr>
          <p:cNvPr id="29" name="TextBox 29"/>
          <p:cNvSpPr txBox="1"/>
          <p:nvPr/>
        </p:nvSpPr>
        <p:spPr>
          <a:xfrm rot="-621772">
            <a:off x="10432680" y="4712647"/>
            <a:ext cx="3133357" cy="78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en-US" sz="6773" b="1" i="1" dirty="0">
                <a:solidFill>
                  <a:srgbClr val="FEFEFE"/>
                </a:solidFill>
                <a:latin typeface="TT Bluescreens Bold Italics"/>
                <a:ea typeface="TT Bluescreens Bold Italics"/>
                <a:cs typeface="TT Bluescreens Bold Italics"/>
                <a:sym typeface="TT Bluescreens Bold Italics"/>
              </a:rPr>
              <a:t>Optics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3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AE492A-3343-7882-A934-6F92DEC74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5750B31-8C38-3BA3-951E-4474F9804F38}"/>
              </a:ext>
            </a:extLst>
          </p:cNvPr>
          <p:cNvSpPr txBox="1"/>
          <p:nvPr/>
        </p:nvSpPr>
        <p:spPr>
          <a:xfrm>
            <a:off x="1423955" y="2482515"/>
            <a:ext cx="15440090" cy="53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Comparison </a:t>
            </a:r>
          </a:p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0D3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without context is problem. </a:t>
            </a:r>
          </a:p>
        </p:txBody>
      </p:sp>
    </p:spTree>
    <p:extLst>
      <p:ext uri="{BB962C8B-B14F-4D97-AF65-F5344CB8AC3E}">
        <p14:creationId xmlns:p14="http://schemas.microsoft.com/office/powerpoint/2010/main" val="222055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19555" y="2998428"/>
            <a:ext cx="13248891" cy="5247406"/>
            <a:chOff x="0" y="1276349"/>
            <a:chExt cx="17665186" cy="6996541"/>
          </a:xfrm>
        </p:grpSpPr>
        <p:sp>
          <p:nvSpPr>
            <p:cNvPr id="3" name="TextBox 3"/>
            <p:cNvSpPr txBox="1"/>
            <p:nvPr/>
          </p:nvSpPr>
          <p:spPr>
            <a:xfrm>
              <a:off x="1463935" y="1276349"/>
              <a:ext cx="14737319" cy="593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38"/>
                </a:lnSpc>
              </a:pPr>
              <a:r>
                <a:rPr lang="en-US" sz="31716" dirty="0">
                  <a:solidFill>
                    <a:srgbClr val="0D3E5C"/>
                  </a:solidFill>
                  <a:latin typeface="Feeling Passionate"/>
                  <a:ea typeface="Feeling Passionate"/>
                  <a:cs typeface="Feeling Passionate"/>
                  <a:sym typeface="Feeling Passionate"/>
                </a:rPr>
                <a:t>Story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560948"/>
              <a:ext cx="17665186" cy="1711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90"/>
                </a:lnSpc>
              </a:pPr>
              <a:r>
                <a:rPr lang="en-US" sz="10500" dirty="0">
                  <a:solidFill>
                    <a:srgbClr val="FEFEFE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How It Came To Be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FAD7325486F64D889FF51F6FC7702F" ma:contentTypeVersion="27" ma:contentTypeDescription="Create a new document." ma:contentTypeScope="" ma:versionID="e5fe0f2d99764c567e8d2661c553ed14">
  <xsd:schema xmlns:xsd="http://www.w3.org/2001/XMLSchema" xmlns:xs="http://www.w3.org/2001/XMLSchema" xmlns:p="http://schemas.microsoft.com/office/2006/metadata/properties" xmlns:ns1="http://schemas.microsoft.com/sharepoint/v3" xmlns:ns2="c2bd7eff-f31a-4695-9519-8152f11bb501" xmlns:ns3="96b98c27-69ea-4d5e-ae60-fc1e5383456c" targetNamespace="http://schemas.microsoft.com/office/2006/metadata/properties" ma:root="true" ma:fieldsID="aaf59b2548230677ee9202c89165e1aa" ns1:_="" ns2:_="" ns3:_="">
    <xsd:import namespace="http://schemas.microsoft.com/sharepoint/v3"/>
    <xsd:import namespace="c2bd7eff-f31a-4695-9519-8152f11bb501"/>
    <xsd:import namespace="96b98c27-69ea-4d5e-ae60-fc1e5383456c"/>
    <xsd:element name="properties">
      <xsd:complexType>
        <xsd:sequence>
          <xsd:element name="documentManagement">
            <xsd:complexType>
              <xsd:all>
                <xsd:element ref="ns2:MigrationSourceURL" minOccurs="0"/>
                <xsd:element ref="ns3:SharedWithUsers" minOccurs="0"/>
                <xsd:element ref="ns3:SharingHintHash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description="" ma:hidden="true" ma:internalName="_ip_UnifiedCompliancePolicyProperties" ma:readOnly="false">
      <xsd:simpleType>
        <xsd:restriction base="dms:Note"/>
      </xsd:simpleType>
    </xsd:element>
    <xsd:element name="_ip_UnifiedCompliancePolicyUIAction" ma:index="19" nillable="true" ma:displayName="Unified Compliance Policy UI Action" ma:description="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bd7eff-f31a-4695-9519-8152f11bb501" elementFormDefault="qualified">
    <xsd:import namespace="http://schemas.microsoft.com/office/2006/documentManagement/types"/>
    <xsd:import namespace="http://schemas.microsoft.com/office/infopath/2007/PartnerControls"/>
    <xsd:element name="MigrationSourceURL" ma:index="2" nillable="true" ma:displayName="MigrationSourceURL" ma:internalName="MigrationSourceURL" ma:readOnly="false">
      <xsd:simpleType>
        <xsd:restriction base="dms:Note">
          <xsd:maxLength value="255"/>
        </xsd:restriction>
      </xsd:simpleType>
    </xsd:element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hidden="true" ma:internalName="MediaServiceAutoTags" ma:readOnly="true">
      <xsd:simpleType>
        <xsd:restriction base="dms:Text"/>
      </xsd:simpleType>
    </xsd:element>
    <xsd:element name="MediaServiceOCR" ma:index="20" nillable="true" ma:displayName="MediaServiceOCR" ma:hidden="true" ma:internalName="MediaServiceOCR" ma:readOnly="true">
      <xsd:simpleType>
        <xsd:restriction base="dms:Note"/>
      </xsd:simpleType>
    </xsd:element>
    <xsd:element name="MediaServiceLocation" ma:index="21" nillable="true" ma:displayName="MediaServiceLocation" ma:hidden="true" ma:internalName="MediaServiceLocation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6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d21f23e4-4db0-43dd-8e0f-87d8c4635f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30" nillable="true" ma:displayName="Sign-off status" ma:internalName="Sign_x002d_off_x0020_status">
      <xsd:simpleType>
        <xsd:restriction base="dms:Text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b98c27-69ea-4d5e-ae60-fc1e5383456c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  <xsd:element name="LastSharedByUser" ma:index="12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3" nillable="true" ma:displayName="Last Shared By Time" ma:description="" ma:hidden="true" ma:internalName="LastSharedByTime" ma:readOnly="true">
      <xsd:simpleType>
        <xsd:restriction base="dms:DateTime"/>
      </xsd:simpleType>
    </xsd:element>
    <xsd:element name="TaxCatchAll" ma:index="29" nillable="true" ma:displayName="Taxonomy Catch All Column" ma:hidden="true" ma:list="{d0f0b50a-3875-4180-af8e-6eec9fef214e}" ma:internalName="TaxCatchAll" ma:showField="CatchAllData" ma:web="96b98c27-69ea-4d5e-ae60-fc1e538345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c2bd7eff-f31a-4695-9519-8152f11bb501">
      <Terms xmlns="http://schemas.microsoft.com/office/infopath/2007/PartnerControls"/>
    </lcf76f155ced4ddcb4097134ff3c332f>
    <MigrationSourceURL xmlns="c2bd7eff-f31a-4695-9519-8152f11bb501" xsi:nil="true"/>
    <_ip_UnifiedCompliancePolicyProperties xmlns="http://schemas.microsoft.com/sharepoint/v3" xsi:nil="true"/>
    <TaxCatchAll xmlns="96b98c27-69ea-4d5e-ae60-fc1e5383456c" xsi:nil="true"/>
    <_Flow_SignoffStatus xmlns="c2bd7eff-f31a-4695-9519-8152f11bb501" xsi:nil="true"/>
  </documentManagement>
</p:properties>
</file>

<file path=customXml/itemProps1.xml><?xml version="1.0" encoding="utf-8"?>
<ds:datastoreItem xmlns:ds="http://schemas.openxmlformats.org/officeDocument/2006/customXml" ds:itemID="{53D941D1-717D-490E-8E99-A4B389DCD945}"/>
</file>

<file path=customXml/itemProps2.xml><?xml version="1.0" encoding="utf-8"?>
<ds:datastoreItem xmlns:ds="http://schemas.openxmlformats.org/officeDocument/2006/customXml" ds:itemID="{50B6306B-4C04-47AF-BA4A-69118C325E4A}"/>
</file>

<file path=customXml/itemProps3.xml><?xml version="1.0" encoding="utf-8"?>
<ds:datastoreItem xmlns:ds="http://schemas.openxmlformats.org/officeDocument/2006/customXml" ds:itemID="{AE268BC1-69B6-47DE-B13E-B8A9592FDFF2}"/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327</Words>
  <Application>Microsoft Macintosh PowerPoint</Application>
  <PresentationFormat>Custom</PresentationFormat>
  <Paragraphs>105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Aptos</vt:lpstr>
      <vt:lpstr>Feeling Passionate</vt:lpstr>
      <vt:lpstr>Arial</vt:lpstr>
      <vt:lpstr>System Font Regular</vt:lpstr>
      <vt:lpstr>Poppins Italics</vt:lpstr>
      <vt:lpstr>Poppins</vt:lpstr>
      <vt:lpstr>League Spartan</vt:lpstr>
      <vt:lpstr>TT Bluescreens Bold Italics</vt:lpstr>
      <vt:lpstr>Roboto Bold</vt:lpstr>
      <vt:lpstr>Calibri</vt:lpstr>
      <vt:lpstr>Open Sans Bold</vt:lpstr>
      <vt:lpstr>Montserrat Italics</vt:lpstr>
      <vt:lpstr>Montserrat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Abridged Comparison</dc:title>
  <cp:lastModifiedBy>Anlecta Lindsey</cp:lastModifiedBy>
  <cp:revision>10</cp:revision>
  <dcterms:created xsi:type="dcterms:W3CDTF">2006-08-16T00:00:00Z</dcterms:created>
  <dcterms:modified xsi:type="dcterms:W3CDTF">2026-03-20T22:01:14Z</dcterms:modified>
  <dc:identifier>DAGx-yS8Esg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0x010100A8FAD7325486F64D889FF51F6FC7702F</vt:lpwstr>
  </property>
</Properties>
</file>