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45"/>
  </p:notesMasterIdLst>
  <p:handoutMasterIdLst>
    <p:handoutMasterId r:id="rId46"/>
  </p:handoutMasterIdLst>
  <p:sldIdLst>
    <p:sldId id="256" r:id="rId5"/>
    <p:sldId id="318" r:id="rId6"/>
    <p:sldId id="292" r:id="rId7"/>
    <p:sldId id="388" r:id="rId8"/>
    <p:sldId id="298" r:id="rId9"/>
    <p:sldId id="387" r:id="rId10"/>
    <p:sldId id="319" r:id="rId11"/>
    <p:sldId id="321" r:id="rId12"/>
    <p:sldId id="326" r:id="rId13"/>
    <p:sldId id="327" r:id="rId14"/>
    <p:sldId id="328" r:id="rId15"/>
    <p:sldId id="324" r:id="rId16"/>
    <p:sldId id="300" r:id="rId17"/>
    <p:sldId id="380" r:id="rId18"/>
    <p:sldId id="322" r:id="rId19"/>
    <p:sldId id="325" r:id="rId20"/>
    <p:sldId id="308" r:id="rId21"/>
    <p:sldId id="379" r:id="rId22"/>
    <p:sldId id="323" r:id="rId23"/>
    <p:sldId id="378" r:id="rId24"/>
    <p:sldId id="382" r:id="rId25"/>
    <p:sldId id="299" r:id="rId26"/>
    <p:sldId id="384" r:id="rId27"/>
    <p:sldId id="385" r:id="rId28"/>
    <p:sldId id="305" r:id="rId29"/>
    <p:sldId id="297" r:id="rId30"/>
    <p:sldId id="296" r:id="rId31"/>
    <p:sldId id="257" r:id="rId32"/>
    <p:sldId id="294" r:id="rId33"/>
    <p:sldId id="283" r:id="rId34"/>
    <p:sldId id="332" r:id="rId35"/>
    <p:sldId id="331" r:id="rId36"/>
    <p:sldId id="377" r:id="rId37"/>
    <p:sldId id="295" r:id="rId38"/>
    <p:sldId id="307" r:id="rId39"/>
    <p:sldId id="309" r:id="rId40"/>
    <p:sldId id="310" r:id="rId41"/>
    <p:sldId id="315" r:id="rId42"/>
    <p:sldId id="306" r:id="rId43"/>
    <p:sldId id="280" r:id="rId44"/>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6802"/>
    <a:srgbClr val="FF00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44EED-4852-4CAD-8F28-E0AD4C3AE07A}" v="48" dt="2026-03-25T15:20:48.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Kellogg" userId="65a84859-e5e0-4526-82a3-6c53b4dc1ec9" providerId="ADAL" clId="{6953D1C3-2E3F-4BA3-8288-1690516DB228}"/>
    <pc:docChg chg="custSel delSld modSld modNotesMaster modHandout">
      <pc:chgData name="Mara Kellogg" userId="65a84859-e5e0-4526-82a3-6c53b4dc1ec9" providerId="ADAL" clId="{6953D1C3-2E3F-4BA3-8288-1690516DB228}" dt="2026-03-25T15:20:48.122" v="102" actId="122"/>
      <pc:docMkLst>
        <pc:docMk/>
      </pc:docMkLst>
      <pc:sldChg chg="modSp mod">
        <pc:chgData name="Mara Kellogg" userId="65a84859-e5e0-4526-82a3-6c53b4dc1ec9" providerId="ADAL" clId="{6953D1C3-2E3F-4BA3-8288-1690516DB228}" dt="2026-03-25T13:46:12.226" v="54" actId="1076"/>
        <pc:sldMkLst>
          <pc:docMk/>
          <pc:sldMk cId="325834394" sldId="292"/>
        </pc:sldMkLst>
        <pc:spChg chg="mod">
          <ac:chgData name="Mara Kellogg" userId="65a84859-e5e0-4526-82a3-6c53b4dc1ec9" providerId="ADAL" clId="{6953D1C3-2E3F-4BA3-8288-1690516DB228}" dt="2026-03-25T13:46:12.226" v="54" actId="1076"/>
          <ac:spMkLst>
            <pc:docMk/>
            <pc:sldMk cId="325834394" sldId="292"/>
            <ac:spMk id="12" creationId="{64CB88E2-0120-FEB1-01BB-A0623A184BA3}"/>
          </ac:spMkLst>
        </pc:spChg>
      </pc:sldChg>
      <pc:sldChg chg="modSp mod">
        <pc:chgData name="Mara Kellogg" userId="65a84859-e5e0-4526-82a3-6c53b4dc1ec9" providerId="ADAL" clId="{6953D1C3-2E3F-4BA3-8288-1690516DB228}" dt="2026-03-25T13:53:30.899" v="55" actId="20577"/>
        <pc:sldMkLst>
          <pc:docMk/>
          <pc:sldMk cId="2610768967" sldId="298"/>
        </pc:sldMkLst>
        <pc:graphicFrameChg chg="modGraphic">
          <ac:chgData name="Mara Kellogg" userId="65a84859-e5e0-4526-82a3-6c53b4dc1ec9" providerId="ADAL" clId="{6953D1C3-2E3F-4BA3-8288-1690516DB228}" dt="2026-03-25T13:53:30.899" v="55" actId="20577"/>
          <ac:graphicFrameMkLst>
            <pc:docMk/>
            <pc:sldMk cId="2610768967" sldId="298"/>
            <ac:graphicFrameMk id="5" creationId="{F070233D-1D26-4A7F-7D83-B38B1A71E07E}"/>
          </ac:graphicFrameMkLst>
        </pc:graphicFrameChg>
      </pc:sldChg>
      <pc:sldChg chg="modSp mod">
        <pc:chgData name="Mara Kellogg" userId="65a84859-e5e0-4526-82a3-6c53b4dc1ec9" providerId="ADAL" clId="{6953D1C3-2E3F-4BA3-8288-1690516DB228}" dt="2026-03-25T15:20:48.122" v="102" actId="122"/>
        <pc:sldMkLst>
          <pc:docMk/>
          <pc:sldMk cId="2413937295" sldId="309"/>
        </pc:sldMkLst>
        <pc:spChg chg="mod">
          <ac:chgData name="Mara Kellogg" userId="65a84859-e5e0-4526-82a3-6c53b4dc1ec9" providerId="ADAL" clId="{6953D1C3-2E3F-4BA3-8288-1690516DB228}" dt="2026-03-25T15:20:48.122" v="102" actId="122"/>
          <ac:spMkLst>
            <pc:docMk/>
            <pc:sldMk cId="2413937295" sldId="309"/>
            <ac:spMk id="2" creationId="{F75C6083-F5B6-EBB1-78BB-432021917550}"/>
          </ac:spMkLst>
        </pc:spChg>
      </pc:sldChg>
      <pc:sldChg chg="modSp mod">
        <pc:chgData name="Mara Kellogg" userId="65a84859-e5e0-4526-82a3-6c53b4dc1ec9" providerId="ADAL" clId="{6953D1C3-2E3F-4BA3-8288-1690516DB228}" dt="2026-03-25T13:30:39.462" v="44" actId="20577"/>
        <pc:sldMkLst>
          <pc:docMk/>
          <pc:sldMk cId="1310076281" sldId="327"/>
        </pc:sldMkLst>
        <pc:spChg chg="mod">
          <ac:chgData name="Mara Kellogg" userId="65a84859-e5e0-4526-82a3-6c53b4dc1ec9" providerId="ADAL" clId="{6953D1C3-2E3F-4BA3-8288-1690516DB228}" dt="2026-03-25T13:30:39.462" v="44" actId="20577"/>
          <ac:spMkLst>
            <pc:docMk/>
            <pc:sldMk cId="1310076281" sldId="327"/>
            <ac:spMk id="7" creationId="{44119A90-46A2-ED1F-2D6F-F50C1A36A6F4}"/>
          </ac:spMkLst>
        </pc:spChg>
      </pc:sldChg>
      <pc:sldChg chg="modSp mod">
        <pc:chgData name="Mara Kellogg" userId="65a84859-e5e0-4526-82a3-6c53b4dc1ec9" providerId="ADAL" clId="{6953D1C3-2E3F-4BA3-8288-1690516DB228}" dt="2026-03-25T13:44:35.142" v="50" actId="1076"/>
        <pc:sldMkLst>
          <pc:docMk/>
          <pc:sldMk cId="3211161049" sldId="379"/>
        </pc:sldMkLst>
        <pc:spChg chg="mod">
          <ac:chgData name="Mara Kellogg" userId="65a84859-e5e0-4526-82a3-6c53b4dc1ec9" providerId="ADAL" clId="{6953D1C3-2E3F-4BA3-8288-1690516DB228}" dt="2026-03-25T13:44:29.681" v="49" actId="1076"/>
          <ac:spMkLst>
            <pc:docMk/>
            <pc:sldMk cId="3211161049" sldId="379"/>
            <ac:spMk id="5" creationId="{1AC66611-B3A3-EE12-90F7-1C2ECC0B2167}"/>
          </ac:spMkLst>
        </pc:spChg>
        <pc:spChg chg="mod">
          <ac:chgData name="Mara Kellogg" userId="65a84859-e5e0-4526-82a3-6c53b4dc1ec9" providerId="ADAL" clId="{6953D1C3-2E3F-4BA3-8288-1690516DB228}" dt="2026-03-25T13:44:35.142" v="50" actId="1076"/>
          <ac:spMkLst>
            <pc:docMk/>
            <pc:sldMk cId="3211161049" sldId="379"/>
            <ac:spMk id="6" creationId="{DE3167C5-36FF-17E0-4A3B-346AE496E3F0}"/>
          </ac:spMkLst>
        </pc:spChg>
      </pc:sldChg>
      <pc:sldChg chg="modSp mod">
        <pc:chgData name="Mara Kellogg" userId="65a84859-e5e0-4526-82a3-6c53b4dc1ec9" providerId="ADAL" clId="{6953D1C3-2E3F-4BA3-8288-1690516DB228}" dt="2026-03-25T13:40:25.949" v="48" actId="1076"/>
        <pc:sldMkLst>
          <pc:docMk/>
          <pc:sldMk cId="1467001878" sldId="380"/>
        </pc:sldMkLst>
        <pc:spChg chg="mod">
          <ac:chgData name="Mara Kellogg" userId="65a84859-e5e0-4526-82a3-6c53b4dc1ec9" providerId="ADAL" clId="{6953D1C3-2E3F-4BA3-8288-1690516DB228}" dt="2026-03-25T13:40:11.837" v="46" actId="14100"/>
          <ac:spMkLst>
            <pc:docMk/>
            <pc:sldMk cId="1467001878" sldId="380"/>
            <ac:spMk id="4" creationId="{BF27DA49-B636-8605-8424-FEE2FF663D7C}"/>
          </ac:spMkLst>
        </pc:spChg>
        <pc:spChg chg="mod">
          <ac:chgData name="Mara Kellogg" userId="65a84859-e5e0-4526-82a3-6c53b4dc1ec9" providerId="ADAL" clId="{6953D1C3-2E3F-4BA3-8288-1690516DB228}" dt="2026-03-25T13:40:25.949" v="48" actId="1076"/>
          <ac:spMkLst>
            <pc:docMk/>
            <pc:sldMk cId="1467001878" sldId="380"/>
            <ac:spMk id="6" creationId="{AFE90AAC-52EB-C16F-02A5-C2BFA2E4249B}"/>
          </ac:spMkLst>
        </pc:spChg>
        <pc:spChg chg="mod">
          <ac:chgData name="Mara Kellogg" userId="65a84859-e5e0-4526-82a3-6c53b4dc1ec9" providerId="ADAL" clId="{6953D1C3-2E3F-4BA3-8288-1690516DB228}" dt="2026-03-25T13:40:21.880" v="47" actId="1076"/>
          <ac:spMkLst>
            <pc:docMk/>
            <pc:sldMk cId="1467001878" sldId="380"/>
            <ac:spMk id="7" creationId="{B117C7B8-8A00-47E8-EF70-2B379D141ED8}"/>
          </ac:spMkLst>
        </pc:spChg>
      </pc:sldChg>
      <pc:sldChg chg="del">
        <pc:chgData name="Mara Kellogg" userId="65a84859-e5e0-4526-82a3-6c53b4dc1ec9" providerId="ADAL" clId="{6953D1C3-2E3F-4BA3-8288-1690516DB228}" dt="2026-03-25T15:11:40.991" v="59" actId="47"/>
        <pc:sldMkLst>
          <pc:docMk/>
          <pc:sldMk cId="4284019280" sldId="386"/>
        </pc:sldMkLst>
      </pc:sldChg>
      <pc:sldChg chg="modSp">
        <pc:chgData name="Mara Kellogg" userId="65a84859-e5e0-4526-82a3-6c53b4dc1ec9" providerId="ADAL" clId="{6953D1C3-2E3F-4BA3-8288-1690516DB228}" dt="2026-03-25T13:55:50.167" v="58" actId="207"/>
        <pc:sldMkLst>
          <pc:docMk/>
          <pc:sldMk cId="3884066557" sldId="387"/>
        </pc:sldMkLst>
        <pc:graphicFrameChg chg="mod">
          <ac:chgData name="Mara Kellogg" userId="65a84859-e5e0-4526-82a3-6c53b4dc1ec9" providerId="ADAL" clId="{6953D1C3-2E3F-4BA3-8288-1690516DB228}" dt="2026-03-25T13:55:50.167" v="58" actId="207"/>
          <ac:graphicFrameMkLst>
            <pc:docMk/>
            <pc:sldMk cId="3884066557" sldId="387"/>
            <ac:graphicFrameMk id="5" creationId="{1C85B92A-9865-8016-72B2-EE18A489216D}"/>
          </ac:graphicFrameMkLst>
        </pc:graphicFrameChg>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18382-0DED-4B87-94A9-3E90E177984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F257510-A6E3-4DCF-9C28-B8F35E5B29C6}">
      <dgm:prSet/>
      <dgm:spPr/>
      <dgm:t>
        <a:bodyPr/>
        <a:lstStyle/>
        <a:p>
          <a:r>
            <a:rPr lang="en-US"/>
            <a:t>Generally- where government is not the other party</a:t>
          </a:r>
        </a:p>
      </dgm:t>
    </dgm:pt>
    <dgm:pt modelId="{9CDD5F46-B1EC-4CC7-BE7E-4D9286229D71}" type="parTrans" cxnId="{30265B4E-7FB3-455F-8460-F063C18BAD12}">
      <dgm:prSet/>
      <dgm:spPr/>
      <dgm:t>
        <a:bodyPr/>
        <a:lstStyle/>
        <a:p>
          <a:endParaRPr lang="en-US"/>
        </a:p>
      </dgm:t>
    </dgm:pt>
    <dgm:pt modelId="{FC3E4FA9-11A8-474B-8FE8-6A61447D77A7}" type="sibTrans" cxnId="{30265B4E-7FB3-455F-8460-F063C18BAD12}">
      <dgm:prSet/>
      <dgm:spPr/>
      <dgm:t>
        <a:bodyPr/>
        <a:lstStyle/>
        <a:p>
          <a:endParaRPr lang="en-US"/>
        </a:p>
      </dgm:t>
    </dgm:pt>
    <dgm:pt modelId="{8ECCCD29-9A50-47F7-AB85-08DF23D3381E}">
      <dgm:prSet/>
      <dgm:spPr>
        <a:solidFill>
          <a:schemeClr val="accent2"/>
        </a:solidFill>
      </dgm:spPr>
      <dgm:t>
        <a:bodyPr/>
        <a:lstStyle/>
        <a:p>
          <a:r>
            <a:rPr lang="en-US">
              <a:solidFill>
                <a:schemeClr val="bg1"/>
              </a:solidFill>
            </a:rPr>
            <a:t>Child custody, divorce, evictions, collections, etc.</a:t>
          </a:r>
        </a:p>
      </dgm:t>
    </dgm:pt>
    <dgm:pt modelId="{3B684C2A-543B-4A5E-A5F0-BA0BD0A247EE}" type="parTrans" cxnId="{42D6BBE6-B4D2-41C0-92F3-3F003B817A5D}">
      <dgm:prSet/>
      <dgm:spPr/>
      <dgm:t>
        <a:bodyPr/>
        <a:lstStyle/>
        <a:p>
          <a:endParaRPr lang="en-US"/>
        </a:p>
      </dgm:t>
    </dgm:pt>
    <dgm:pt modelId="{4C170CB1-0B26-4F95-AC81-ADDC5A733B2E}" type="sibTrans" cxnId="{42D6BBE6-B4D2-41C0-92F3-3F003B817A5D}">
      <dgm:prSet/>
      <dgm:spPr/>
      <dgm:t>
        <a:bodyPr/>
        <a:lstStyle/>
        <a:p>
          <a:endParaRPr lang="en-US"/>
        </a:p>
      </dgm:t>
    </dgm:pt>
    <dgm:pt modelId="{9C1CC540-F0CB-4C85-BB9F-04396BA4BBA5}">
      <dgm:prSet/>
      <dgm:spPr>
        <a:solidFill>
          <a:schemeClr val="accent6"/>
        </a:solidFill>
      </dgm:spPr>
      <dgm:t>
        <a:bodyPr/>
        <a:lstStyle/>
        <a:p>
          <a:r>
            <a:rPr lang="en-US"/>
            <a:t>Non-civil cases are criminal; “</a:t>
          </a:r>
          <a:r>
            <a:rPr lang="en-US">
              <a:solidFill>
                <a:schemeClr val="bg1"/>
              </a:solidFill>
            </a:rPr>
            <a:t>State v. [Defendant]”</a:t>
          </a:r>
          <a:r>
            <a:rPr lang="en-US"/>
            <a:t> </a:t>
          </a:r>
        </a:p>
      </dgm:t>
    </dgm:pt>
    <dgm:pt modelId="{9BE3A6BD-DC59-49FD-9388-B7DA50E97606}" type="parTrans" cxnId="{EDF278EB-B47B-456A-86D6-A4E380B52125}">
      <dgm:prSet/>
      <dgm:spPr/>
      <dgm:t>
        <a:bodyPr/>
        <a:lstStyle/>
        <a:p>
          <a:endParaRPr lang="en-US"/>
        </a:p>
      </dgm:t>
    </dgm:pt>
    <dgm:pt modelId="{B0438100-4651-4385-92E6-861A003CE1DD}" type="sibTrans" cxnId="{EDF278EB-B47B-456A-86D6-A4E380B52125}">
      <dgm:prSet/>
      <dgm:spPr/>
      <dgm:t>
        <a:bodyPr/>
        <a:lstStyle/>
        <a:p>
          <a:endParaRPr lang="en-US"/>
        </a:p>
      </dgm:t>
    </dgm:pt>
    <dgm:pt modelId="{EF5E5CEB-A1F1-4FD5-8E19-82D5CABB1F72}">
      <dgm:prSet/>
      <dgm:spPr>
        <a:solidFill>
          <a:schemeClr val="accent4"/>
        </a:solidFill>
      </dgm:spPr>
      <dgm:t>
        <a:bodyPr/>
        <a:lstStyle/>
        <a:p>
          <a:r>
            <a:rPr lang="en-US"/>
            <a:t>Some overlap in juvenile and mental health cases.</a:t>
          </a:r>
        </a:p>
      </dgm:t>
    </dgm:pt>
    <dgm:pt modelId="{750C6E26-01E5-4D92-892A-251F78BB0255}" type="parTrans" cxnId="{2CCE682C-34A9-4801-8D89-76868A4C267D}">
      <dgm:prSet/>
      <dgm:spPr/>
      <dgm:t>
        <a:bodyPr/>
        <a:lstStyle/>
        <a:p>
          <a:endParaRPr lang="en-US"/>
        </a:p>
      </dgm:t>
    </dgm:pt>
    <dgm:pt modelId="{742377A2-8FF9-47BE-978B-79670F3AF654}" type="sibTrans" cxnId="{2CCE682C-34A9-4801-8D89-76868A4C267D}">
      <dgm:prSet/>
      <dgm:spPr/>
      <dgm:t>
        <a:bodyPr/>
        <a:lstStyle/>
        <a:p>
          <a:endParaRPr lang="en-US"/>
        </a:p>
      </dgm:t>
    </dgm:pt>
    <dgm:pt modelId="{8183BE0F-9904-44B2-A37A-F337D7CCC854}" type="pres">
      <dgm:prSet presAssocID="{44E18382-0DED-4B87-94A9-3E90E177984D}" presName="linear" presStyleCnt="0">
        <dgm:presLayoutVars>
          <dgm:animLvl val="lvl"/>
          <dgm:resizeHandles val="exact"/>
        </dgm:presLayoutVars>
      </dgm:prSet>
      <dgm:spPr/>
    </dgm:pt>
    <dgm:pt modelId="{A7EF48D2-1E55-473F-ABE0-17E844681BEA}" type="pres">
      <dgm:prSet presAssocID="{1F257510-A6E3-4DCF-9C28-B8F35E5B29C6}" presName="parentText" presStyleLbl="node1" presStyleIdx="0" presStyleCnt="4">
        <dgm:presLayoutVars>
          <dgm:chMax val="0"/>
          <dgm:bulletEnabled val="1"/>
        </dgm:presLayoutVars>
      </dgm:prSet>
      <dgm:spPr/>
    </dgm:pt>
    <dgm:pt modelId="{F49008CF-3DD9-4691-8133-4D272C4814A2}" type="pres">
      <dgm:prSet presAssocID="{FC3E4FA9-11A8-474B-8FE8-6A61447D77A7}" presName="spacer" presStyleCnt="0"/>
      <dgm:spPr/>
    </dgm:pt>
    <dgm:pt modelId="{7B706C9F-4A27-4730-91CC-4243226652C7}" type="pres">
      <dgm:prSet presAssocID="{8ECCCD29-9A50-47F7-AB85-08DF23D3381E}" presName="parentText" presStyleLbl="node1" presStyleIdx="1" presStyleCnt="4" custLinFactY="99508" custLinFactNeighborX="74" custLinFactNeighborY="100000">
        <dgm:presLayoutVars>
          <dgm:chMax val="0"/>
          <dgm:bulletEnabled val="1"/>
        </dgm:presLayoutVars>
      </dgm:prSet>
      <dgm:spPr/>
    </dgm:pt>
    <dgm:pt modelId="{9955496E-0F79-4893-8F5A-F2702550B4D4}" type="pres">
      <dgm:prSet presAssocID="{4C170CB1-0B26-4F95-AC81-ADDC5A733B2E}" presName="spacer" presStyleCnt="0"/>
      <dgm:spPr/>
    </dgm:pt>
    <dgm:pt modelId="{B71888EC-5ADF-4323-8A34-1688AE3D9419}" type="pres">
      <dgm:prSet presAssocID="{9C1CC540-F0CB-4C85-BB9F-04396BA4BBA5}" presName="parentText" presStyleLbl="node1" presStyleIdx="2" presStyleCnt="4" custLinFactY="-99869" custLinFactNeighborX="74" custLinFactNeighborY="-100000">
        <dgm:presLayoutVars>
          <dgm:chMax val="0"/>
          <dgm:bulletEnabled val="1"/>
        </dgm:presLayoutVars>
      </dgm:prSet>
      <dgm:spPr/>
    </dgm:pt>
    <dgm:pt modelId="{758382F9-2AA3-4200-9FB2-AC20C6850493}" type="pres">
      <dgm:prSet presAssocID="{B0438100-4651-4385-92E6-861A003CE1DD}" presName="spacer" presStyleCnt="0"/>
      <dgm:spPr/>
    </dgm:pt>
    <dgm:pt modelId="{B3E54CE0-AF29-4275-ABD9-AD63C02648F0}" type="pres">
      <dgm:prSet presAssocID="{EF5E5CEB-A1F1-4FD5-8E19-82D5CABB1F72}" presName="parentText" presStyleLbl="node1" presStyleIdx="3" presStyleCnt="4">
        <dgm:presLayoutVars>
          <dgm:chMax val="0"/>
          <dgm:bulletEnabled val="1"/>
        </dgm:presLayoutVars>
      </dgm:prSet>
      <dgm:spPr/>
    </dgm:pt>
  </dgm:ptLst>
  <dgm:cxnLst>
    <dgm:cxn modelId="{4029A108-8D9E-4216-9EF7-DB1F94E21198}" type="presOf" srcId="{8ECCCD29-9A50-47F7-AB85-08DF23D3381E}" destId="{7B706C9F-4A27-4730-91CC-4243226652C7}" srcOrd="0" destOrd="0" presId="urn:microsoft.com/office/officeart/2005/8/layout/vList2"/>
    <dgm:cxn modelId="{F421D708-9275-467D-B552-02869387F3FB}" type="presOf" srcId="{44E18382-0DED-4B87-94A9-3E90E177984D}" destId="{8183BE0F-9904-44B2-A37A-F337D7CCC854}" srcOrd="0" destOrd="0" presId="urn:microsoft.com/office/officeart/2005/8/layout/vList2"/>
    <dgm:cxn modelId="{AB3B2E1C-A86D-4411-8870-2ACD26725AD6}" type="presOf" srcId="{EF5E5CEB-A1F1-4FD5-8E19-82D5CABB1F72}" destId="{B3E54CE0-AF29-4275-ABD9-AD63C02648F0}" srcOrd="0" destOrd="0" presId="urn:microsoft.com/office/officeart/2005/8/layout/vList2"/>
    <dgm:cxn modelId="{2CCE682C-34A9-4801-8D89-76868A4C267D}" srcId="{44E18382-0DED-4B87-94A9-3E90E177984D}" destId="{EF5E5CEB-A1F1-4FD5-8E19-82D5CABB1F72}" srcOrd="3" destOrd="0" parTransId="{750C6E26-01E5-4D92-892A-251F78BB0255}" sibTransId="{742377A2-8FF9-47BE-978B-79670F3AF654}"/>
    <dgm:cxn modelId="{30265B4E-7FB3-455F-8460-F063C18BAD12}" srcId="{44E18382-0DED-4B87-94A9-3E90E177984D}" destId="{1F257510-A6E3-4DCF-9C28-B8F35E5B29C6}" srcOrd="0" destOrd="0" parTransId="{9CDD5F46-B1EC-4CC7-BE7E-4D9286229D71}" sibTransId="{FC3E4FA9-11A8-474B-8FE8-6A61447D77A7}"/>
    <dgm:cxn modelId="{169616B5-F84D-4424-AE7E-463A3A380C8D}" type="presOf" srcId="{9C1CC540-F0CB-4C85-BB9F-04396BA4BBA5}" destId="{B71888EC-5ADF-4323-8A34-1688AE3D9419}" srcOrd="0" destOrd="0" presId="urn:microsoft.com/office/officeart/2005/8/layout/vList2"/>
    <dgm:cxn modelId="{720EA7C7-D404-43E0-842C-6655F9E5DCF9}" type="presOf" srcId="{1F257510-A6E3-4DCF-9C28-B8F35E5B29C6}" destId="{A7EF48D2-1E55-473F-ABE0-17E844681BEA}" srcOrd="0" destOrd="0" presId="urn:microsoft.com/office/officeart/2005/8/layout/vList2"/>
    <dgm:cxn modelId="{42D6BBE6-B4D2-41C0-92F3-3F003B817A5D}" srcId="{44E18382-0DED-4B87-94A9-3E90E177984D}" destId="{8ECCCD29-9A50-47F7-AB85-08DF23D3381E}" srcOrd="1" destOrd="0" parTransId="{3B684C2A-543B-4A5E-A5F0-BA0BD0A247EE}" sibTransId="{4C170CB1-0B26-4F95-AC81-ADDC5A733B2E}"/>
    <dgm:cxn modelId="{EDF278EB-B47B-456A-86D6-A4E380B52125}" srcId="{44E18382-0DED-4B87-94A9-3E90E177984D}" destId="{9C1CC540-F0CB-4C85-BB9F-04396BA4BBA5}" srcOrd="2" destOrd="0" parTransId="{9BE3A6BD-DC59-49FD-9388-B7DA50E97606}" sibTransId="{B0438100-4651-4385-92E6-861A003CE1DD}"/>
    <dgm:cxn modelId="{4E7E501A-B1BC-4B2C-B143-A99AFA885152}" type="presParOf" srcId="{8183BE0F-9904-44B2-A37A-F337D7CCC854}" destId="{A7EF48D2-1E55-473F-ABE0-17E844681BEA}" srcOrd="0" destOrd="0" presId="urn:microsoft.com/office/officeart/2005/8/layout/vList2"/>
    <dgm:cxn modelId="{17BEDB9D-8685-46DF-ACE4-BA78C3958592}" type="presParOf" srcId="{8183BE0F-9904-44B2-A37A-F337D7CCC854}" destId="{F49008CF-3DD9-4691-8133-4D272C4814A2}" srcOrd="1" destOrd="0" presId="urn:microsoft.com/office/officeart/2005/8/layout/vList2"/>
    <dgm:cxn modelId="{D7CFFFE5-4FAA-4CBB-A1ED-158C82230C56}" type="presParOf" srcId="{8183BE0F-9904-44B2-A37A-F337D7CCC854}" destId="{7B706C9F-4A27-4730-91CC-4243226652C7}" srcOrd="2" destOrd="0" presId="urn:microsoft.com/office/officeart/2005/8/layout/vList2"/>
    <dgm:cxn modelId="{21D38815-3EFD-4D15-AB9C-4CE25815CCDB}" type="presParOf" srcId="{8183BE0F-9904-44B2-A37A-F337D7CCC854}" destId="{9955496E-0F79-4893-8F5A-F2702550B4D4}" srcOrd="3" destOrd="0" presId="urn:microsoft.com/office/officeart/2005/8/layout/vList2"/>
    <dgm:cxn modelId="{B382EB5B-A9B0-4FCB-BE6E-7CAE41216116}" type="presParOf" srcId="{8183BE0F-9904-44B2-A37A-F337D7CCC854}" destId="{B71888EC-5ADF-4323-8A34-1688AE3D9419}" srcOrd="4" destOrd="0" presId="urn:microsoft.com/office/officeart/2005/8/layout/vList2"/>
    <dgm:cxn modelId="{F0C59C2B-DCD8-4A03-8F3E-46B1EF9282E2}" type="presParOf" srcId="{8183BE0F-9904-44B2-A37A-F337D7CCC854}" destId="{758382F9-2AA3-4200-9FB2-AC20C6850493}" srcOrd="5" destOrd="0" presId="urn:microsoft.com/office/officeart/2005/8/layout/vList2"/>
    <dgm:cxn modelId="{D63E1C8C-FFC0-4A20-AA35-3708F62B9727}" type="presParOf" srcId="{8183BE0F-9904-44B2-A37A-F337D7CCC854}" destId="{B3E54CE0-AF29-4275-ABD9-AD63C02648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E18382-0DED-4B87-94A9-3E90E177984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F257510-A6E3-4DCF-9C28-B8F35E5B29C6}">
      <dgm:prSet/>
      <dgm:spPr/>
      <dgm:t>
        <a:bodyPr/>
        <a:lstStyle/>
        <a:p>
          <a:r>
            <a:rPr lang="en-US"/>
            <a:t>Some cases against state are civil, state employee suing a state, or if a state sues an entity</a:t>
          </a:r>
        </a:p>
      </dgm:t>
    </dgm:pt>
    <dgm:pt modelId="{9CDD5F46-B1EC-4CC7-BE7E-4D9286229D71}" type="parTrans" cxnId="{30265B4E-7FB3-455F-8460-F063C18BAD12}">
      <dgm:prSet/>
      <dgm:spPr/>
      <dgm:t>
        <a:bodyPr/>
        <a:lstStyle/>
        <a:p>
          <a:endParaRPr lang="en-US"/>
        </a:p>
      </dgm:t>
    </dgm:pt>
    <dgm:pt modelId="{FC3E4FA9-11A8-474B-8FE8-6A61447D77A7}" type="sibTrans" cxnId="{30265B4E-7FB3-455F-8460-F063C18BAD12}">
      <dgm:prSet/>
      <dgm:spPr/>
      <dgm:t>
        <a:bodyPr/>
        <a:lstStyle/>
        <a:p>
          <a:endParaRPr lang="en-US"/>
        </a:p>
      </dgm:t>
    </dgm:pt>
    <dgm:pt modelId="{8ECCCD29-9A50-47F7-AB85-08DF23D3381E}">
      <dgm:prSet/>
      <dgm:spPr>
        <a:solidFill>
          <a:schemeClr val="accent2"/>
        </a:solidFill>
      </dgm:spPr>
      <dgm:t>
        <a:bodyPr/>
        <a:lstStyle/>
        <a:p>
          <a:r>
            <a:rPr lang="en-US"/>
            <a:t>**Except, when a party is facing charges of criminal contempt of court</a:t>
          </a:r>
          <a:endParaRPr lang="en-US">
            <a:solidFill>
              <a:schemeClr val="bg1"/>
            </a:solidFill>
          </a:endParaRPr>
        </a:p>
      </dgm:t>
    </dgm:pt>
    <dgm:pt modelId="{3B684C2A-543B-4A5E-A5F0-BA0BD0A247EE}" type="parTrans" cxnId="{42D6BBE6-B4D2-41C0-92F3-3F003B817A5D}">
      <dgm:prSet/>
      <dgm:spPr/>
      <dgm:t>
        <a:bodyPr/>
        <a:lstStyle/>
        <a:p>
          <a:endParaRPr lang="en-US"/>
        </a:p>
      </dgm:t>
    </dgm:pt>
    <dgm:pt modelId="{4C170CB1-0B26-4F95-AC81-ADDC5A733B2E}" type="sibTrans" cxnId="{42D6BBE6-B4D2-41C0-92F3-3F003B817A5D}">
      <dgm:prSet/>
      <dgm:spPr/>
      <dgm:t>
        <a:bodyPr/>
        <a:lstStyle/>
        <a:p>
          <a:endParaRPr lang="en-US"/>
        </a:p>
      </dgm:t>
    </dgm:pt>
    <dgm:pt modelId="{9C1CC540-F0CB-4C85-BB9F-04396BA4BBA5}">
      <dgm:prSet/>
      <dgm:spPr>
        <a:solidFill>
          <a:schemeClr val="accent6"/>
        </a:solidFill>
      </dgm:spPr>
      <dgm:t>
        <a:bodyPr/>
        <a:lstStyle/>
        <a:p>
          <a:r>
            <a:rPr lang="en-US"/>
            <a:t>Litigants in civil matters are not appointed an attorney by the court</a:t>
          </a:r>
        </a:p>
      </dgm:t>
    </dgm:pt>
    <dgm:pt modelId="{9BE3A6BD-DC59-49FD-9388-B7DA50E97606}" type="parTrans" cxnId="{EDF278EB-B47B-456A-86D6-A4E380B52125}">
      <dgm:prSet/>
      <dgm:spPr/>
      <dgm:t>
        <a:bodyPr/>
        <a:lstStyle/>
        <a:p>
          <a:endParaRPr lang="en-US"/>
        </a:p>
      </dgm:t>
    </dgm:pt>
    <dgm:pt modelId="{B0438100-4651-4385-92E6-861A003CE1DD}" type="sibTrans" cxnId="{EDF278EB-B47B-456A-86D6-A4E380B52125}">
      <dgm:prSet/>
      <dgm:spPr/>
      <dgm:t>
        <a:bodyPr/>
        <a:lstStyle/>
        <a:p>
          <a:endParaRPr lang="en-US"/>
        </a:p>
      </dgm:t>
    </dgm:pt>
    <dgm:pt modelId="{5EE6FA50-3E84-4BC6-8D52-A7A64E174455}">
      <dgm:prSet/>
      <dgm:spPr>
        <a:solidFill>
          <a:schemeClr val="accent4"/>
        </a:solidFill>
      </dgm:spPr>
      <dgm:t>
        <a:bodyPr/>
        <a:lstStyle/>
        <a:p>
          <a:r>
            <a:rPr lang="en-US"/>
            <a:t>A case may have to start outside of the courts; employment and housing </a:t>
          </a:r>
        </a:p>
      </dgm:t>
    </dgm:pt>
    <dgm:pt modelId="{2875DFA4-08D7-488E-87C9-065DF8332CD7}" type="parTrans" cxnId="{6F9A6296-ED0E-49E8-AD74-038235C6BB15}">
      <dgm:prSet/>
      <dgm:spPr/>
      <dgm:t>
        <a:bodyPr/>
        <a:lstStyle/>
        <a:p>
          <a:endParaRPr lang="en-US"/>
        </a:p>
      </dgm:t>
    </dgm:pt>
    <dgm:pt modelId="{16C05135-3B81-4F92-98B7-090047D59BB3}" type="sibTrans" cxnId="{6F9A6296-ED0E-49E8-AD74-038235C6BB15}">
      <dgm:prSet/>
      <dgm:spPr/>
      <dgm:t>
        <a:bodyPr/>
        <a:lstStyle/>
        <a:p>
          <a:endParaRPr lang="en-US"/>
        </a:p>
      </dgm:t>
    </dgm:pt>
    <dgm:pt modelId="{8183BE0F-9904-44B2-A37A-F337D7CCC854}" type="pres">
      <dgm:prSet presAssocID="{44E18382-0DED-4B87-94A9-3E90E177984D}" presName="linear" presStyleCnt="0">
        <dgm:presLayoutVars>
          <dgm:animLvl val="lvl"/>
          <dgm:resizeHandles val="exact"/>
        </dgm:presLayoutVars>
      </dgm:prSet>
      <dgm:spPr/>
    </dgm:pt>
    <dgm:pt modelId="{A7EF48D2-1E55-473F-ABE0-17E844681BEA}" type="pres">
      <dgm:prSet presAssocID="{1F257510-A6E3-4DCF-9C28-B8F35E5B29C6}" presName="parentText" presStyleLbl="node1" presStyleIdx="0" presStyleCnt="4">
        <dgm:presLayoutVars>
          <dgm:chMax val="0"/>
          <dgm:bulletEnabled val="1"/>
        </dgm:presLayoutVars>
      </dgm:prSet>
      <dgm:spPr/>
    </dgm:pt>
    <dgm:pt modelId="{F49008CF-3DD9-4691-8133-4D272C4814A2}" type="pres">
      <dgm:prSet presAssocID="{FC3E4FA9-11A8-474B-8FE8-6A61447D77A7}" presName="spacer" presStyleCnt="0"/>
      <dgm:spPr/>
    </dgm:pt>
    <dgm:pt modelId="{7B706C9F-4A27-4730-91CC-4243226652C7}" type="pres">
      <dgm:prSet presAssocID="{8ECCCD29-9A50-47F7-AB85-08DF23D3381E}" presName="parentText" presStyleLbl="node1" presStyleIdx="1" presStyleCnt="4" custLinFactY="99508" custLinFactNeighborX="74" custLinFactNeighborY="100000">
        <dgm:presLayoutVars>
          <dgm:chMax val="0"/>
          <dgm:bulletEnabled val="1"/>
        </dgm:presLayoutVars>
      </dgm:prSet>
      <dgm:spPr/>
    </dgm:pt>
    <dgm:pt modelId="{9955496E-0F79-4893-8F5A-F2702550B4D4}" type="pres">
      <dgm:prSet presAssocID="{4C170CB1-0B26-4F95-AC81-ADDC5A733B2E}" presName="spacer" presStyleCnt="0"/>
      <dgm:spPr/>
    </dgm:pt>
    <dgm:pt modelId="{B71888EC-5ADF-4323-8A34-1688AE3D9419}" type="pres">
      <dgm:prSet presAssocID="{9C1CC540-F0CB-4C85-BB9F-04396BA4BBA5}" presName="parentText" presStyleLbl="node1" presStyleIdx="2" presStyleCnt="4" custLinFactY="-99869" custLinFactNeighborX="74" custLinFactNeighborY="-100000">
        <dgm:presLayoutVars>
          <dgm:chMax val="0"/>
          <dgm:bulletEnabled val="1"/>
        </dgm:presLayoutVars>
      </dgm:prSet>
      <dgm:spPr/>
    </dgm:pt>
    <dgm:pt modelId="{758382F9-2AA3-4200-9FB2-AC20C6850493}" type="pres">
      <dgm:prSet presAssocID="{B0438100-4651-4385-92E6-861A003CE1DD}" presName="spacer" presStyleCnt="0"/>
      <dgm:spPr/>
    </dgm:pt>
    <dgm:pt modelId="{0C427B4C-A80B-483A-9F67-6E35525669A3}" type="pres">
      <dgm:prSet presAssocID="{5EE6FA50-3E84-4BC6-8D52-A7A64E174455}" presName="parentText" presStyleLbl="node1" presStyleIdx="3" presStyleCnt="4">
        <dgm:presLayoutVars>
          <dgm:chMax val="0"/>
          <dgm:bulletEnabled val="1"/>
        </dgm:presLayoutVars>
      </dgm:prSet>
      <dgm:spPr/>
    </dgm:pt>
  </dgm:ptLst>
  <dgm:cxnLst>
    <dgm:cxn modelId="{4029A108-8D9E-4216-9EF7-DB1F94E21198}" type="presOf" srcId="{8ECCCD29-9A50-47F7-AB85-08DF23D3381E}" destId="{7B706C9F-4A27-4730-91CC-4243226652C7}" srcOrd="0" destOrd="0" presId="urn:microsoft.com/office/officeart/2005/8/layout/vList2"/>
    <dgm:cxn modelId="{F421D708-9275-467D-B552-02869387F3FB}" type="presOf" srcId="{44E18382-0DED-4B87-94A9-3E90E177984D}" destId="{8183BE0F-9904-44B2-A37A-F337D7CCC854}" srcOrd="0" destOrd="0" presId="urn:microsoft.com/office/officeart/2005/8/layout/vList2"/>
    <dgm:cxn modelId="{30265B4E-7FB3-455F-8460-F063C18BAD12}" srcId="{44E18382-0DED-4B87-94A9-3E90E177984D}" destId="{1F257510-A6E3-4DCF-9C28-B8F35E5B29C6}" srcOrd="0" destOrd="0" parTransId="{9CDD5F46-B1EC-4CC7-BE7E-4D9286229D71}" sibTransId="{FC3E4FA9-11A8-474B-8FE8-6A61447D77A7}"/>
    <dgm:cxn modelId="{6F9A6296-ED0E-49E8-AD74-038235C6BB15}" srcId="{44E18382-0DED-4B87-94A9-3E90E177984D}" destId="{5EE6FA50-3E84-4BC6-8D52-A7A64E174455}" srcOrd="3" destOrd="0" parTransId="{2875DFA4-08D7-488E-87C9-065DF8332CD7}" sibTransId="{16C05135-3B81-4F92-98B7-090047D59BB3}"/>
    <dgm:cxn modelId="{4D2017B3-9E8C-42AE-9E89-D552E01773DB}" type="presOf" srcId="{5EE6FA50-3E84-4BC6-8D52-A7A64E174455}" destId="{0C427B4C-A80B-483A-9F67-6E35525669A3}" srcOrd="0" destOrd="0" presId="urn:microsoft.com/office/officeart/2005/8/layout/vList2"/>
    <dgm:cxn modelId="{169616B5-F84D-4424-AE7E-463A3A380C8D}" type="presOf" srcId="{9C1CC540-F0CB-4C85-BB9F-04396BA4BBA5}" destId="{B71888EC-5ADF-4323-8A34-1688AE3D9419}" srcOrd="0" destOrd="0" presId="urn:microsoft.com/office/officeart/2005/8/layout/vList2"/>
    <dgm:cxn modelId="{720EA7C7-D404-43E0-842C-6655F9E5DCF9}" type="presOf" srcId="{1F257510-A6E3-4DCF-9C28-B8F35E5B29C6}" destId="{A7EF48D2-1E55-473F-ABE0-17E844681BEA}" srcOrd="0" destOrd="0" presId="urn:microsoft.com/office/officeart/2005/8/layout/vList2"/>
    <dgm:cxn modelId="{42D6BBE6-B4D2-41C0-92F3-3F003B817A5D}" srcId="{44E18382-0DED-4B87-94A9-3E90E177984D}" destId="{8ECCCD29-9A50-47F7-AB85-08DF23D3381E}" srcOrd="1" destOrd="0" parTransId="{3B684C2A-543B-4A5E-A5F0-BA0BD0A247EE}" sibTransId="{4C170CB1-0B26-4F95-AC81-ADDC5A733B2E}"/>
    <dgm:cxn modelId="{EDF278EB-B47B-456A-86D6-A4E380B52125}" srcId="{44E18382-0DED-4B87-94A9-3E90E177984D}" destId="{9C1CC540-F0CB-4C85-BB9F-04396BA4BBA5}" srcOrd="2" destOrd="0" parTransId="{9BE3A6BD-DC59-49FD-9388-B7DA50E97606}" sibTransId="{B0438100-4651-4385-92E6-861A003CE1DD}"/>
    <dgm:cxn modelId="{4E7E501A-B1BC-4B2C-B143-A99AFA885152}" type="presParOf" srcId="{8183BE0F-9904-44B2-A37A-F337D7CCC854}" destId="{A7EF48D2-1E55-473F-ABE0-17E844681BEA}" srcOrd="0" destOrd="0" presId="urn:microsoft.com/office/officeart/2005/8/layout/vList2"/>
    <dgm:cxn modelId="{17BEDB9D-8685-46DF-ACE4-BA78C3958592}" type="presParOf" srcId="{8183BE0F-9904-44B2-A37A-F337D7CCC854}" destId="{F49008CF-3DD9-4691-8133-4D272C4814A2}" srcOrd="1" destOrd="0" presId="urn:microsoft.com/office/officeart/2005/8/layout/vList2"/>
    <dgm:cxn modelId="{D7CFFFE5-4FAA-4CBB-A1ED-158C82230C56}" type="presParOf" srcId="{8183BE0F-9904-44B2-A37A-F337D7CCC854}" destId="{7B706C9F-4A27-4730-91CC-4243226652C7}" srcOrd="2" destOrd="0" presId="urn:microsoft.com/office/officeart/2005/8/layout/vList2"/>
    <dgm:cxn modelId="{21D38815-3EFD-4D15-AB9C-4CE25815CCDB}" type="presParOf" srcId="{8183BE0F-9904-44B2-A37A-F337D7CCC854}" destId="{9955496E-0F79-4893-8F5A-F2702550B4D4}" srcOrd="3" destOrd="0" presId="urn:microsoft.com/office/officeart/2005/8/layout/vList2"/>
    <dgm:cxn modelId="{B382EB5B-A9B0-4FCB-BE6E-7CAE41216116}" type="presParOf" srcId="{8183BE0F-9904-44B2-A37A-F337D7CCC854}" destId="{B71888EC-5ADF-4323-8A34-1688AE3D9419}" srcOrd="4" destOrd="0" presId="urn:microsoft.com/office/officeart/2005/8/layout/vList2"/>
    <dgm:cxn modelId="{F0C59C2B-DCD8-4A03-8F3E-46B1EF9282E2}" type="presParOf" srcId="{8183BE0F-9904-44B2-A37A-F337D7CCC854}" destId="{758382F9-2AA3-4200-9FB2-AC20C6850493}" srcOrd="5" destOrd="0" presId="urn:microsoft.com/office/officeart/2005/8/layout/vList2"/>
    <dgm:cxn modelId="{ED9E9A2C-7426-4B70-9884-9C75BD8B15CF}" type="presParOf" srcId="{8183BE0F-9904-44B2-A37A-F337D7CCC854}" destId="{0C427B4C-A80B-483A-9F67-6E35525669A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E72F11-9014-418C-836E-4D393A3D542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F945B3-FE95-4E5E-9E7A-CDF31C29091B}">
      <dgm:prSet/>
      <dgm:spPr/>
      <dgm:t>
        <a:bodyPr/>
        <a:lstStyle/>
        <a:p>
          <a:r>
            <a:rPr lang="en-US"/>
            <a:t>Center for Immigrant and Refugee Advancement (CIRA): Omaha Metro Area</a:t>
          </a:r>
        </a:p>
      </dgm:t>
    </dgm:pt>
    <dgm:pt modelId="{44171F0B-2D46-43A8-B5AE-DFEA057771EA}" type="parTrans" cxnId="{10517579-4D2C-417D-8AF8-1437EB65030A}">
      <dgm:prSet/>
      <dgm:spPr/>
      <dgm:t>
        <a:bodyPr/>
        <a:lstStyle/>
        <a:p>
          <a:endParaRPr lang="en-US"/>
        </a:p>
      </dgm:t>
    </dgm:pt>
    <dgm:pt modelId="{1C4D61D5-BA99-499D-9D08-EFB712598440}" type="sibTrans" cxnId="{10517579-4D2C-417D-8AF8-1437EB65030A}">
      <dgm:prSet/>
      <dgm:spPr/>
      <dgm:t>
        <a:bodyPr/>
        <a:lstStyle/>
        <a:p>
          <a:endParaRPr lang="en-US"/>
        </a:p>
      </dgm:t>
    </dgm:pt>
    <dgm:pt modelId="{0497CB47-EA43-40C5-A90D-A98F6B437D5A}">
      <dgm:prSet/>
      <dgm:spPr/>
      <dgm:t>
        <a:bodyPr/>
        <a:lstStyle/>
        <a:p>
          <a:r>
            <a:rPr lang="en-US"/>
            <a:t>Lutheran Family Services</a:t>
          </a:r>
        </a:p>
      </dgm:t>
    </dgm:pt>
    <dgm:pt modelId="{C60678ED-466C-4D61-8791-2850AD4E576C}" type="parTrans" cxnId="{10D20937-7525-4BFD-BEE0-02F551A4F0DE}">
      <dgm:prSet/>
      <dgm:spPr/>
      <dgm:t>
        <a:bodyPr/>
        <a:lstStyle/>
        <a:p>
          <a:endParaRPr lang="en-US"/>
        </a:p>
      </dgm:t>
    </dgm:pt>
    <dgm:pt modelId="{4671EC94-A787-44C8-9F1F-D22F4BC3D4C0}" type="sibTrans" cxnId="{10D20937-7525-4BFD-BEE0-02F551A4F0DE}">
      <dgm:prSet/>
      <dgm:spPr/>
      <dgm:t>
        <a:bodyPr/>
        <a:lstStyle/>
        <a:p>
          <a:endParaRPr lang="en-US"/>
        </a:p>
      </dgm:t>
    </dgm:pt>
    <dgm:pt modelId="{0358A384-600B-4A4C-A6C7-22CE6F603CC9}">
      <dgm:prSet/>
      <dgm:spPr/>
      <dgm:t>
        <a:bodyPr/>
        <a:lstStyle/>
        <a:p>
          <a:r>
            <a:rPr lang="en-US" b="1"/>
            <a:t>Nebraska Immigration Legal Assistance Hotline</a:t>
          </a:r>
        </a:p>
      </dgm:t>
    </dgm:pt>
    <dgm:pt modelId="{B2A78FD6-5563-4387-8125-E046B2792E94}" type="parTrans" cxnId="{24A43C18-BAAA-4A4E-8BCB-681B92D66884}">
      <dgm:prSet/>
      <dgm:spPr/>
      <dgm:t>
        <a:bodyPr/>
        <a:lstStyle/>
        <a:p>
          <a:endParaRPr lang="en-US"/>
        </a:p>
      </dgm:t>
    </dgm:pt>
    <dgm:pt modelId="{CFCA7316-95C7-43BA-8369-BD7D8E7931E5}" type="sibTrans" cxnId="{24A43C18-BAAA-4A4E-8BCB-681B92D66884}">
      <dgm:prSet/>
      <dgm:spPr/>
      <dgm:t>
        <a:bodyPr/>
        <a:lstStyle/>
        <a:p>
          <a:endParaRPr lang="en-US"/>
        </a:p>
      </dgm:t>
    </dgm:pt>
    <dgm:pt modelId="{046A08A9-2373-49D5-9E72-A88FB2279855}">
      <dgm:prSet/>
      <dgm:spPr/>
      <dgm:t>
        <a:bodyPr/>
        <a:lstStyle/>
        <a:p>
          <a:r>
            <a:rPr lang="en-US"/>
            <a:t>Center for Legal Immigration Assistance (CLIA): Lincoln</a:t>
          </a:r>
        </a:p>
      </dgm:t>
    </dgm:pt>
    <dgm:pt modelId="{A85D3088-AD72-4808-AE93-3DC193BF992C}" type="parTrans" cxnId="{0197DD8A-7D5B-41A6-8359-5C54204974C6}">
      <dgm:prSet/>
      <dgm:spPr/>
      <dgm:t>
        <a:bodyPr/>
        <a:lstStyle/>
        <a:p>
          <a:endParaRPr lang="en-US"/>
        </a:p>
      </dgm:t>
    </dgm:pt>
    <dgm:pt modelId="{AA398BCB-5BDE-43D2-B2C3-3D41B0E30487}" type="sibTrans" cxnId="{0197DD8A-7D5B-41A6-8359-5C54204974C6}">
      <dgm:prSet/>
      <dgm:spPr/>
      <dgm:t>
        <a:bodyPr/>
        <a:lstStyle/>
        <a:p>
          <a:endParaRPr lang="en-US"/>
        </a:p>
      </dgm:t>
    </dgm:pt>
    <dgm:pt modelId="{23D086B9-2666-43EC-9FC0-E4A7649CDCB5}">
      <dgm:prSet/>
      <dgm:spPr/>
      <dgm:t>
        <a:bodyPr/>
        <a:lstStyle/>
        <a:p>
          <a:r>
            <a:rPr lang="en-US"/>
            <a:t>Catholic Charities</a:t>
          </a:r>
        </a:p>
      </dgm:t>
    </dgm:pt>
    <dgm:pt modelId="{CC8CFD7D-7E07-4447-AD57-04A1A3B6C136}" type="parTrans" cxnId="{5922EA70-59D6-433A-93CE-10F0ADE02DF6}">
      <dgm:prSet/>
      <dgm:spPr/>
      <dgm:t>
        <a:bodyPr/>
        <a:lstStyle/>
        <a:p>
          <a:endParaRPr lang="en-US"/>
        </a:p>
      </dgm:t>
    </dgm:pt>
    <dgm:pt modelId="{152F2260-74E5-4996-A1E4-86104D5A6962}" type="sibTrans" cxnId="{5922EA70-59D6-433A-93CE-10F0ADE02DF6}">
      <dgm:prSet/>
      <dgm:spPr/>
      <dgm:t>
        <a:bodyPr/>
        <a:lstStyle/>
        <a:p>
          <a:endParaRPr lang="en-US"/>
        </a:p>
      </dgm:t>
    </dgm:pt>
    <dgm:pt modelId="{F13E9329-EE2F-45CE-86ED-50AEE8FF35EC}" type="pres">
      <dgm:prSet presAssocID="{87E72F11-9014-418C-836E-4D393A3D5427}" presName="linear" presStyleCnt="0">
        <dgm:presLayoutVars>
          <dgm:animLvl val="lvl"/>
          <dgm:resizeHandles val="exact"/>
        </dgm:presLayoutVars>
      </dgm:prSet>
      <dgm:spPr/>
    </dgm:pt>
    <dgm:pt modelId="{B197ED8C-5434-462C-9D31-E6CAC6C4337B}" type="pres">
      <dgm:prSet presAssocID="{0358A384-600B-4A4C-A6C7-22CE6F603CC9}" presName="parentText" presStyleLbl="node1" presStyleIdx="0" presStyleCnt="5">
        <dgm:presLayoutVars>
          <dgm:chMax val="0"/>
          <dgm:bulletEnabled val="1"/>
        </dgm:presLayoutVars>
      </dgm:prSet>
      <dgm:spPr/>
    </dgm:pt>
    <dgm:pt modelId="{28EB60E3-AD6B-418C-B909-32E8A7268EBC}" type="pres">
      <dgm:prSet presAssocID="{CFCA7316-95C7-43BA-8369-BD7D8E7931E5}" presName="spacer" presStyleCnt="0"/>
      <dgm:spPr/>
    </dgm:pt>
    <dgm:pt modelId="{21423A69-2E8F-4A08-8B25-7050699BE824}" type="pres">
      <dgm:prSet presAssocID="{A3F945B3-FE95-4E5E-9E7A-CDF31C29091B}" presName="parentText" presStyleLbl="node1" presStyleIdx="1" presStyleCnt="5">
        <dgm:presLayoutVars>
          <dgm:chMax val="0"/>
          <dgm:bulletEnabled val="1"/>
        </dgm:presLayoutVars>
      </dgm:prSet>
      <dgm:spPr/>
    </dgm:pt>
    <dgm:pt modelId="{37592FEF-9EA4-42DA-AA96-D4CB39648FDF}" type="pres">
      <dgm:prSet presAssocID="{1C4D61D5-BA99-499D-9D08-EFB712598440}" presName="spacer" presStyleCnt="0"/>
      <dgm:spPr/>
    </dgm:pt>
    <dgm:pt modelId="{7CA3899D-5195-40D0-A3DE-55BFF1BD742C}" type="pres">
      <dgm:prSet presAssocID="{046A08A9-2373-49D5-9E72-A88FB2279855}" presName="parentText" presStyleLbl="node1" presStyleIdx="2" presStyleCnt="5">
        <dgm:presLayoutVars>
          <dgm:chMax val="0"/>
          <dgm:bulletEnabled val="1"/>
        </dgm:presLayoutVars>
      </dgm:prSet>
      <dgm:spPr/>
    </dgm:pt>
    <dgm:pt modelId="{1BACC3B5-D12D-4758-AA35-4D7EE459CDE3}" type="pres">
      <dgm:prSet presAssocID="{AA398BCB-5BDE-43D2-B2C3-3D41B0E30487}" presName="spacer" presStyleCnt="0"/>
      <dgm:spPr/>
    </dgm:pt>
    <dgm:pt modelId="{B2FE4E34-7C9F-4397-B3F6-2E599A60FF93}" type="pres">
      <dgm:prSet presAssocID="{0497CB47-EA43-40C5-A90D-A98F6B437D5A}" presName="parentText" presStyleLbl="node1" presStyleIdx="3" presStyleCnt="5">
        <dgm:presLayoutVars>
          <dgm:chMax val="0"/>
          <dgm:bulletEnabled val="1"/>
        </dgm:presLayoutVars>
      </dgm:prSet>
      <dgm:spPr/>
    </dgm:pt>
    <dgm:pt modelId="{6D770053-5E46-4E38-9CE8-293BACFD4448}" type="pres">
      <dgm:prSet presAssocID="{4671EC94-A787-44C8-9F1F-D22F4BC3D4C0}" presName="spacer" presStyleCnt="0"/>
      <dgm:spPr/>
    </dgm:pt>
    <dgm:pt modelId="{1B065800-3613-487F-9B72-130389E920CB}" type="pres">
      <dgm:prSet presAssocID="{23D086B9-2666-43EC-9FC0-E4A7649CDCB5}" presName="parentText" presStyleLbl="node1" presStyleIdx="4" presStyleCnt="5">
        <dgm:presLayoutVars>
          <dgm:chMax val="0"/>
          <dgm:bulletEnabled val="1"/>
        </dgm:presLayoutVars>
      </dgm:prSet>
      <dgm:spPr/>
    </dgm:pt>
  </dgm:ptLst>
  <dgm:cxnLst>
    <dgm:cxn modelId="{B4F93E0F-26A2-446D-9F05-66486509425C}" type="presOf" srcId="{046A08A9-2373-49D5-9E72-A88FB2279855}" destId="{7CA3899D-5195-40D0-A3DE-55BFF1BD742C}" srcOrd="0" destOrd="0" presId="urn:microsoft.com/office/officeart/2005/8/layout/vList2"/>
    <dgm:cxn modelId="{24A43C18-BAAA-4A4E-8BCB-681B92D66884}" srcId="{87E72F11-9014-418C-836E-4D393A3D5427}" destId="{0358A384-600B-4A4C-A6C7-22CE6F603CC9}" srcOrd="0" destOrd="0" parTransId="{B2A78FD6-5563-4387-8125-E046B2792E94}" sibTransId="{CFCA7316-95C7-43BA-8369-BD7D8E7931E5}"/>
    <dgm:cxn modelId="{10D20937-7525-4BFD-BEE0-02F551A4F0DE}" srcId="{87E72F11-9014-418C-836E-4D393A3D5427}" destId="{0497CB47-EA43-40C5-A90D-A98F6B437D5A}" srcOrd="3" destOrd="0" parTransId="{C60678ED-466C-4D61-8791-2850AD4E576C}" sibTransId="{4671EC94-A787-44C8-9F1F-D22F4BC3D4C0}"/>
    <dgm:cxn modelId="{3500284B-0CB5-4A65-9662-96C7BB4C8E56}" type="presOf" srcId="{87E72F11-9014-418C-836E-4D393A3D5427}" destId="{F13E9329-EE2F-45CE-86ED-50AEE8FF35EC}" srcOrd="0" destOrd="0" presId="urn:microsoft.com/office/officeart/2005/8/layout/vList2"/>
    <dgm:cxn modelId="{32408F6E-1316-4A8C-BC3D-4CDD2EED46E6}" type="presOf" srcId="{A3F945B3-FE95-4E5E-9E7A-CDF31C29091B}" destId="{21423A69-2E8F-4A08-8B25-7050699BE824}" srcOrd="0" destOrd="0" presId="urn:microsoft.com/office/officeart/2005/8/layout/vList2"/>
    <dgm:cxn modelId="{5922EA70-59D6-433A-93CE-10F0ADE02DF6}" srcId="{87E72F11-9014-418C-836E-4D393A3D5427}" destId="{23D086B9-2666-43EC-9FC0-E4A7649CDCB5}" srcOrd="4" destOrd="0" parTransId="{CC8CFD7D-7E07-4447-AD57-04A1A3B6C136}" sibTransId="{152F2260-74E5-4996-A1E4-86104D5A6962}"/>
    <dgm:cxn modelId="{10517579-4D2C-417D-8AF8-1437EB65030A}" srcId="{87E72F11-9014-418C-836E-4D393A3D5427}" destId="{A3F945B3-FE95-4E5E-9E7A-CDF31C29091B}" srcOrd="1" destOrd="0" parTransId="{44171F0B-2D46-43A8-B5AE-DFEA057771EA}" sibTransId="{1C4D61D5-BA99-499D-9D08-EFB712598440}"/>
    <dgm:cxn modelId="{0197DD8A-7D5B-41A6-8359-5C54204974C6}" srcId="{87E72F11-9014-418C-836E-4D393A3D5427}" destId="{046A08A9-2373-49D5-9E72-A88FB2279855}" srcOrd="2" destOrd="0" parTransId="{A85D3088-AD72-4808-AE93-3DC193BF992C}" sibTransId="{AA398BCB-5BDE-43D2-B2C3-3D41B0E30487}"/>
    <dgm:cxn modelId="{59A1389C-104A-4F2E-830B-70BF9CAF452D}" type="presOf" srcId="{0358A384-600B-4A4C-A6C7-22CE6F603CC9}" destId="{B197ED8C-5434-462C-9D31-E6CAC6C4337B}" srcOrd="0" destOrd="0" presId="urn:microsoft.com/office/officeart/2005/8/layout/vList2"/>
    <dgm:cxn modelId="{1FC777D1-1C43-4474-8FDB-BA798639EF8A}" type="presOf" srcId="{0497CB47-EA43-40C5-A90D-A98F6B437D5A}" destId="{B2FE4E34-7C9F-4397-B3F6-2E599A60FF93}" srcOrd="0" destOrd="0" presId="urn:microsoft.com/office/officeart/2005/8/layout/vList2"/>
    <dgm:cxn modelId="{37C4F5FE-60F0-41F6-9383-1BA13C37B41D}" type="presOf" srcId="{23D086B9-2666-43EC-9FC0-E4A7649CDCB5}" destId="{1B065800-3613-487F-9B72-130389E920CB}" srcOrd="0" destOrd="0" presId="urn:microsoft.com/office/officeart/2005/8/layout/vList2"/>
    <dgm:cxn modelId="{D99EA9E8-D1A6-4ED8-AD18-A5623EA797BB}" type="presParOf" srcId="{F13E9329-EE2F-45CE-86ED-50AEE8FF35EC}" destId="{B197ED8C-5434-462C-9D31-E6CAC6C4337B}" srcOrd="0" destOrd="0" presId="urn:microsoft.com/office/officeart/2005/8/layout/vList2"/>
    <dgm:cxn modelId="{DA8BE315-F34B-4989-9D23-27661E562D67}" type="presParOf" srcId="{F13E9329-EE2F-45CE-86ED-50AEE8FF35EC}" destId="{28EB60E3-AD6B-418C-B909-32E8A7268EBC}" srcOrd="1" destOrd="0" presId="urn:microsoft.com/office/officeart/2005/8/layout/vList2"/>
    <dgm:cxn modelId="{CB08329D-92E1-424B-A39C-EAF0B6818414}" type="presParOf" srcId="{F13E9329-EE2F-45CE-86ED-50AEE8FF35EC}" destId="{21423A69-2E8F-4A08-8B25-7050699BE824}" srcOrd="2" destOrd="0" presId="urn:microsoft.com/office/officeart/2005/8/layout/vList2"/>
    <dgm:cxn modelId="{3A44C08B-E9CE-445A-B1F6-7FF862CB2B43}" type="presParOf" srcId="{F13E9329-EE2F-45CE-86ED-50AEE8FF35EC}" destId="{37592FEF-9EA4-42DA-AA96-D4CB39648FDF}" srcOrd="3" destOrd="0" presId="urn:microsoft.com/office/officeart/2005/8/layout/vList2"/>
    <dgm:cxn modelId="{037F6F4F-B449-426D-BE77-0604C9C57298}" type="presParOf" srcId="{F13E9329-EE2F-45CE-86ED-50AEE8FF35EC}" destId="{7CA3899D-5195-40D0-A3DE-55BFF1BD742C}" srcOrd="4" destOrd="0" presId="urn:microsoft.com/office/officeart/2005/8/layout/vList2"/>
    <dgm:cxn modelId="{0C0C9D96-D151-4BDD-9FCB-DFC0C43FD48D}" type="presParOf" srcId="{F13E9329-EE2F-45CE-86ED-50AEE8FF35EC}" destId="{1BACC3B5-D12D-4758-AA35-4D7EE459CDE3}" srcOrd="5" destOrd="0" presId="urn:microsoft.com/office/officeart/2005/8/layout/vList2"/>
    <dgm:cxn modelId="{CD15265D-27AD-4326-B667-1A1DD8B79DF3}" type="presParOf" srcId="{F13E9329-EE2F-45CE-86ED-50AEE8FF35EC}" destId="{B2FE4E34-7C9F-4397-B3F6-2E599A60FF93}" srcOrd="6" destOrd="0" presId="urn:microsoft.com/office/officeart/2005/8/layout/vList2"/>
    <dgm:cxn modelId="{07408661-6135-44FD-B8DF-89A0209B5153}" type="presParOf" srcId="{F13E9329-EE2F-45CE-86ED-50AEE8FF35EC}" destId="{6D770053-5E46-4E38-9CE8-293BACFD4448}" srcOrd="7" destOrd="0" presId="urn:microsoft.com/office/officeart/2005/8/layout/vList2"/>
    <dgm:cxn modelId="{E9C66EE1-9681-4649-9AC9-7C70022DB3FF}" type="presParOf" srcId="{F13E9329-EE2F-45CE-86ED-50AEE8FF35EC}" destId="{1B065800-3613-487F-9B72-130389E920C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E72F11-9014-418C-836E-4D393A3D542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497CB47-EA43-40C5-A90D-A98F6B437D5A}">
      <dgm:prSet/>
      <dgm:spPr/>
      <dgm:t>
        <a:bodyPr/>
        <a:lstStyle/>
        <a:p>
          <a:r>
            <a:rPr lang="en-US"/>
            <a:t>Education Rights Counsel: resources, advocacy, &amp; policy</a:t>
          </a:r>
        </a:p>
      </dgm:t>
    </dgm:pt>
    <dgm:pt modelId="{C60678ED-466C-4D61-8791-2850AD4E576C}" type="parTrans" cxnId="{10D20937-7525-4BFD-BEE0-02F551A4F0DE}">
      <dgm:prSet/>
      <dgm:spPr/>
      <dgm:t>
        <a:bodyPr/>
        <a:lstStyle/>
        <a:p>
          <a:endParaRPr lang="en-US"/>
        </a:p>
      </dgm:t>
    </dgm:pt>
    <dgm:pt modelId="{4671EC94-A787-44C8-9F1F-D22F4BC3D4C0}" type="sibTrans" cxnId="{10D20937-7525-4BFD-BEE0-02F551A4F0DE}">
      <dgm:prSet/>
      <dgm:spPr/>
      <dgm:t>
        <a:bodyPr/>
        <a:lstStyle/>
        <a:p>
          <a:endParaRPr lang="en-US"/>
        </a:p>
      </dgm:t>
    </dgm:pt>
    <dgm:pt modelId="{0358A384-600B-4A4C-A6C7-22CE6F603CC9}">
      <dgm:prSet/>
      <dgm:spPr/>
      <dgm:t>
        <a:bodyPr/>
        <a:lstStyle/>
        <a:p>
          <a:r>
            <a:rPr lang="en-US"/>
            <a:t>ACLU of Nebraska: issue specific, cases against the government, &amp; policy</a:t>
          </a:r>
          <a:endParaRPr lang="en-US" b="1"/>
        </a:p>
      </dgm:t>
    </dgm:pt>
    <dgm:pt modelId="{B2A78FD6-5563-4387-8125-E046B2792E94}" type="parTrans" cxnId="{24A43C18-BAAA-4A4E-8BCB-681B92D66884}">
      <dgm:prSet/>
      <dgm:spPr/>
      <dgm:t>
        <a:bodyPr/>
        <a:lstStyle/>
        <a:p>
          <a:endParaRPr lang="en-US"/>
        </a:p>
      </dgm:t>
    </dgm:pt>
    <dgm:pt modelId="{CFCA7316-95C7-43BA-8369-BD7D8E7931E5}" type="sibTrans" cxnId="{24A43C18-BAAA-4A4E-8BCB-681B92D66884}">
      <dgm:prSet/>
      <dgm:spPr/>
      <dgm:t>
        <a:bodyPr/>
        <a:lstStyle/>
        <a:p>
          <a:endParaRPr lang="en-US"/>
        </a:p>
      </dgm:t>
    </dgm:pt>
    <dgm:pt modelId="{23D086B9-2666-43EC-9FC0-E4A7649CDCB5}">
      <dgm:prSet/>
      <dgm:spPr/>
      <dgm:t>
        <a:bodyPr/>
        <a:lstStyle/>
        <a:p>
          <a:r>
            <a:rPr lang="en-US"/>
            <a:t>Disability Rights Nebraska: legal and lay advocacy, policy, &amp; investigation</a:t>
          </a:r>
        </a:p>
      </dgm:t>
    </dgm:pt>
    <dgm:pt modelId="{CC8CFD7D-7E07-4447-AD57-04A1A3B6C136}" type="parTrans" cxnId="{5922EA70-59D6-433A-93CE-10F0ADE02DF6}">
      <dgm:prSet/>
      <dgm:spPr/>
      <dgm:t>
        <a:bodyPr/>
        <a:lstStyle/>
        <a:p>
          <a:endParaRPr lang="en-US"/>
        </a:p>
      </dgm:t>
    </dgm:pt>
    <dgm:pt modelId="{152F2260-74E5-4996-A1E4-86104D5A6962}" type="sibTrans" cxnId="{5922EA70-59D6-433A-93CE-10F0ADE02DF6}">
      <dgm:prSet/>
      <dgm:spPr/>
      <dgm:t>
        <a:bodyPr/>
        <a:lstStyle/>
        <a:p>
          <a:endParaRPr lang="en-US"/>
        </a:p>
      </dgm:t>
    </dgm:pt>
    <dgm:pt modelId="{F13E9329-EE2F-45CE-86ED-50AEE8FF35EC}" type="pres">
      <dgm:prSet presAssocID="{87E72F11-9014-418C-836E-4D393A3D5427}" presName="linear" presStyleCnt="0">
        <dgm:presLayoutVars>
          <dgm:animLvl val="lvl"/>
          <dgm:resizeHandles val="exact"/>
        </dgm:presLayoutVars>
      </dgm:prSet>
      <dgm:spPr/>
    </dgm:pt>
    <dgm:pt modelId="{B197ED8C-5434-462C-9D31-E6CAC6C4337B}" type="pres">
      <dgm:prSet presAssocID="{0358A384-600B-4A4C-A6C7-22CE6F603CC9}" presName="parentText" presStyleLbl="node1" presStyleIdx="0" presStyleCnt="3">
        <dgm:presLayoutVars>
          <dgm:chMax val="0"/>
          <dgm:bulletEnabled val="1"/>
        </dgm:presLayoutVars>
      </dgm:prSet>
      <dgm:spPr/>
    </dgm:pt>
    <dgm:pt modelId="{28EB60E3-AD6B-418C-B909-32E8A7268EBC}" type="pres">
      <dgm:prSet presAssocID="{CFCA7316-95C7-43BA-8369-BD7D8E7931E5}" presName="spacer" presStyleCnt="0"/>
      <dgm:spPr/>
    </dgm:pt>
    <dgm:pt modelId="{B2FE4E34-7C9F-4397-B3F6-2E599A60FF93}" type="pres">
      <dgm:prSet presAssocID="{0497CB47-EA43-40C5-A90D-A98F6B437D5A}" presName="parentText" presStyleLbl="node1" presStyleIdx="1" presStyleCnt="3">
        <dgm:presLayoutVars>
          <dgm:chMax val="0"/>
          <dgm:bulletEnabled val="1"/>
        </dgm:presLayoutVars>
      </dgm:prSet>
      <dgm:spPr/>
    </dgm:pt>
    <dgm:pt modelId="{6D770053-5E46-4E38-9CE8-293BACFD4448}" type="pres">
      <dgm:prSet presAssocID="{4671EC94-A787-44C8-9F1F-D22F4BC3D4C0}" presName="spacer" presStyleCnt="0"/>
      <dgm:spPr/>
    </dgm:pt>
    <dgm:pt modelId="{1B065800-3613-487F-9B72-130389E920CB}" type="pres">
      <dgm:prSet presAssocID="{23D086B9-2666-43EC-9FC0-E4A7649CDCB5}" presName="parentText" presStyleLbl="node1" presStyleIdx="2" presStyleCnt="3">
        <dgm:presLayoutVars>
          <dgm:chMax val="0"/>
          <dgm:bulletEnabled val="1"/>
        </dgm:presLayoutVars>
      </dgm:prSet>
      <dgm:spPr/>
    </dgm:pt>
  </dgm:ptLst>
  <dgm:cxnLst>
    <dgm:cxn modelId="{24A43C18-BAAA-4A4E-8BCB-681B92D66884}" srcId="{87E72F11-9014-418C-836E-4D393A3D5427}" destId="{0358A384-600B-4A4C-A6C7-22CE6F603CC9}" srcOrd="0" destOrd="0" parTransId="{B2A78FD6-5563-4387-8125-E046B2792E94}" sibTransId="{CFCA7316-95C7-43BA-8369-BD7D8E7931E5}"/>
    <dgm:cxn modelId="{10D20937-7525-4BFD-BEE0-02F551A4F0DE}" srcId="{87E72F11-9014-418C-836E-4D393A3D5427}" destId="{0497CB47-EA43-40C5-A90D-A98F6B437D5A}" srcOrd="1" destOrd="0" parTransId="{C60678ED-466C-4D61-8791-2850AD4E576C}" sibTransId="{4671EC94-A787-44C8-9F1F-D22F4BC3D4C0}"/>
    <dgm:cxn modelId="{3500284B-0CB5-4A65-9662-96C7BB4C8E56}" type="presOf" srcId="{87E72F11-9014-418C-836E-4D393A3D5427}" destId="{F13E9329-EE2F-45CE-86ED-50AEE8FF35EC}" srcOrd="0" destOrd="0" presId="urn:microsoft.com/office/officeart/2005/8/layout/vList2"/>
    <dgm:cxn modelId="{5922EA70-59D6-433A-93CE-10F0ADE02DF6}" srcId="{87E72F11-9014-418C-836E-4D393A3D5427}" destId="{23D086B9-2666-43EC-9FC0-E4A7649CDCB5}" srcOrd="2" destOrd="0" parTransId="{CC8CFD7D-7E07-4447-AD57-04A1A3B6C136}" sibTransId="{152F2260-74E5-4996-A1E4-86104D5A6962}"/>
    <dgm:cxn modelId="{59A1389C-104A-4F2E-830B-70BF9CAF452D}" type="presOf" srcId="{0358A384-600B-4A4C-A6C7-22CE6F603CC9}" destId="{B197ED8C-5434-462C-9D31-E6CAC6C4337B}" srcOrd="0" destOrd="0" presId="urn:microsoft.com/office/officeart/2005/8/layout/vList2"/>
    <dgm:cxn modelId="{1FC777D1-1C43-4474-8FDB-BA798639EF8A}" type="presOf" srcId="{0497CB47-EA43-40C5-A90D-A98F6B437D5A}" destId="{B2FE4E34-7C9F-4397-B3F6-2E599A60FF93}" srcOrd="0" destOrd="0" presId="urn:microsoft.com/office/officeart/2005/8/layout/vList2"/>
    <dgm:cxn modelId="{37C4F5FE-60F0-41F6-9383-1BA13C37B41D}" type="presOf" srcId="{23D086B9-2666-43EC-9FC0-E4A7649CDCB5}" destId="{1B065800-3613-487F-9B72-130389E920CB}" srcOrd="0" destOrd="0" presId="urn:microsoft.com/office/officeart/2005/8/layout/vList2"/>
    <dgm:cxn modelId="{D99EA9E8-D1A6-4ED8-AD18-A5623EA797BB}" type="presParOf" srcId="{F13E9329-EE2F-45CE-86ED-50AEE8FF35EC}" destId="{B197ED8C-5434-462C-9D31-E6CAC6C4337B}" srcOrd="0" destOrd="0" presId="urn:microsoft.com/office/officeart/2005/8/layout/vList2"/>
    <dgm:cxn modelId="{DA8BE315-F34B-4989-9D23-27661E562D67}" type="presParOf" srcId="{F13E9329-EE2F-45CE-86ED-50AEE8FF35EC}" destId="{28EB60E3-AD6B-418C-B909-32E8A7268EBC}" srcOrd="1" destOrd="0" presId="urn:microsoft.com/office/officeart/2005/8/layout/vList2"/>
    <dgm:cxn modelId="{CD15265D-27AD-4326-B667-1A1DD8B79DF3}" type="presParOf" srcId="{F13E9329-EE2F-45CE-86ED-50AEE8FF35EC}" destId="{B2FE4E34-7C9F-4397-B3F6-2E599A60FF93}" srcOrd="2" destOrd="0" presId="urn:microsoft.com/office/officeart/2005/8/layout/vList2"/>
    <dgm:cxn modelId="{07408661-6135-44FD-B8DF-89A0209B5153}" type="presParOf" srcId="{F13E9329-EE2F-45CE-86ED-50AEE8FF35EC}" destId="{6D770053-5E46-4E38-9CE8-293BACFD4448}" srcOrd="3" destOrd="0" presId="urn:microsoft.com/office/officeart/2005/8/layout/vList2"/>
    <dgm:cxn modelId="{E9C66EE1-9681-4649-9AC9-7C70022DB3FF}" type="presParOf" srcId="{F13E9329-EE2F-45CE-86ED-50AEE8FF35EC}" destId="{1B065800-3613-487F-9B72-130389E920C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E72F11-9014-418C-836E-4D393A3D542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497CB47-EA43-40C5-A90D-A98F6B437D5A}">
      <dgm:prSet/>
      <dgm:spPr/>
      <dgm:t>
        <a:bodyPr/>
        <a:lstStyle/>
        <a:p>
          <a:r>
            <a:rPr lang="en-US"/>
            <a:t>Legal Libraries: UNL College of Law, Creighton, Douglas County, Nebraska Capital Building</a:t>
          </a:r>
        </a:p>
      </dgm:t>
    </dgm:pt>
    <dgm:pt modelId="{C60678ED-466C-4D61-8791-2850AD4E576C}" type="parTrans" cxnId="{10D20937-7525-4BFD-BEE0-02F551A4F0DE}">
      <dgm:prSet/>
      <dgm:spPr/>
      <dgm:t>
        <a:bodyPr/>
        <a:lstStyle/>
        <a:p>
          <a:endParaRPr lang="en-US"/>
        </a:p>
      </dgm:t>
    </dgm:pt>
    <dgm:pt modelId="{4671EC94-A787-44C8-9F1F-D22F4BC3D4C0}" type="sibTrans" cxnId="{10D20937-7525-4BFD-BEE0-02F551A4F0DE}">
      <dgm:prSet/>
      <dgm:spPr/>
      <dgm:t>
        <a:bodyPr/>
        <a:lstStyle/>
        <a:p>
          <a:endParaRPr lang="en-US"/>
        </a:p>
      </dgm:t>
    </dgm:pt>
    <dgm:pt modelId="{0358A384-600B-4A4C-A6C7-22CE6F603CC9}">
      <dgm:prSet/>
      <dgm:spPr/>
      <dgm:t>
        <a:bodyPr/>
        <a:lstStyle/>
        <a:p>
          <a:r>
            <a:rPr lang="en-US"/>
            <a:t>Nebraska Appleseed: policy, advocacy, systemic litigation, public education</a:t>
          </a:r>
          <a:endParaRPr lang="en-US" b="1"/>
        </a:p>
      </dgm:t>
    </dgm:pt>
    <dgm:pt modelId="{B2A78FD6-5563-4387-8125-E046B2792E94}" type="parTrans" cxnId="{24A43C18-BAAA-4A4E-8BCB-681B92D66884}">
      <dgm:prSet/>
      <dgm:spPr/>
      <dgm:t>
        <a:bodyPr/>
        <a:lstStyle/>
        <a:p>
          <a:endParaRPr lang="en-US"/>
        </a:p>
      </dgm:t>
    </dgm:pt>
    <dgm:pt modelId="{CFCA7316-95C7-43BA-8369-BD7D8E7931E5}" type="sibTrans" cxnId="{24A43C18-BAAA-4A4E-8BCB-681B92D66884}">
      <dgm:prSet/>
      <dgm:spPr/>
      <dgm:t>
        <a:bodyPr/>
        <a:lstStyle/>
        <a:p>
          <a:endParaRPr lang="en-US"/>
        </a:p>
      </dgm:t>
    </dgm:pt>
    <dgm:pt modelId="{23D086B9-2666-43EC-9FC0-E4A7649CDCB5}">
      <dgm:prSet/>
      <dgm:spPr/>
      <dgm:t>
        <a:bodyPr/>
        <a:lstStyle/>
        <a:p>
          <a:r>
            <a:rPr lang="en-US"/>
            <a:t>Nebraska Area on Aging Agencies: 60+ legal assistance</a:t>
          </a:r>
        </a:p>
      </dgm:t>
    </dgm:pt>
    <dgm:pt modelId="{CC8CFD7D-7E07-4447-AD57-04A1A3B6C136}" type="parTrans" cxnId="{5922EA70-59D6-433A-93CE-10F0ADE02DF6}">
      <dgm:prSet/>
      <dgm:spPr/>
      <dgm:t>
        <a:bodyPr/>
        <a:lstStyle/>
        <a:p>
          <a:endParaRPr lang="en-US"/>
        </a:p>
      </dgm:t>
    </dgm:pt>
    <dgm:pt modelId="{152F2260-74E5-4996-A1E4-86104D5A6962}" type="sibTrans" cxnId="{5922EA70-59D6-433A-93CE-10F0ADE02DF6}">
      <dgm:prSet/>
      <dgm:spPr/>
      <dgm:t>
        <a:bodyPr/>
        <a:lstStyle/>
        <a:p>
          <a:endParaRPr lang="en-US"/>
        </a:p>
      </dgm:t>
    </dgm:pt>
    <dgm:pt modelId="{9B6DA052-EBA1-4A65-90AE-B7225186D49F}">
      <dgm:prSet/>
      <dgm:spPr/>
      <dgm:t>
        <a:bodyPr/>
        <a:lstStyle/>
        <a:p>
          <a:r>
            <a:rPr lang="en-US"/>
            <a:t>Omaha Bar Association: Private Attorney; Douglas, Sarpy, Cass and Washington Counties; $50 for legal consultation</a:t>
          </a:r>
        </a:p>
      </dgm:t>
    </dgm:pt>
    <dgm:pt modelId="{B8F36829-2506-4CED-BD13-8091C6BF5550}" type="parTrans" cxnId="{ABE68103-CE93-4AA6-BB46-172B1C6E7B1B}">
      <dgm:prSet/>
      <dgm:spPr/>
    </dgm:pt>
    <dgm:pt modelId="{E3638C5D-1DB2-48E4-BC80-82B4BA1DE38A}" type="sibTrans" cxnId="{ABE68103-CE93-4AA6-BB46-172B1C6E7B1B}">
      <dgm:prSet/>
      <dgm:spPr/>
    </dgm:pt>
    <dgm:pt modelId="{1BABE027-BFEC-4805-9336-0F7790AD36D0}">
      <dgm:prSet/>
      <dgm:spPr/>
      <dgm:t>
        <a:bodyPr/>
        <a:lstStyle/>
        <a:p>
          <a:r>
            <a:rPr lang="en-US"/>
            <a:t>Nebraska-Find-a-Lawyer: Private Attorney; $50 or less for legal consultation</a:t>
          </a:r>
        </a:p>
      </dgm:t>
    </dgm:pt>
    <dgm:pt modelId="{737CE00C-1ED8-4919-8DB4-5944929C565F}" type="parTrans" cxnId="{3C9185B0-47F3-4365-990C-A71DDB764F34}">
      <dgm:prSet/>
      <dgm:spPr/>
    </dgm:pt>
    <dgm:pt modelId="{C1C9741B-06D4-428D-8F01-8923C997955B}" type="sibTrans" cxnId="{3C9185B0-47F3-4365-990C-A71DDB764F34}">
      <dgm:prSet/>
      <dgm:spPr/>
    </dgm:pt>
    <dgm:pt modelId="{E29179F2-205C-4B07-B83F-482E7479A347}">
      <dgm:prSet/>
      <dgm:spPr/>
      <dgm:t>
        <a:bodyPr/>
        <a:lstStyle/>
        <a:p>
          <a:r>
            <a:rPr lang="en-US"/>
            <a:t>Nebraska Equal Opportunity Commission: Investigates claims of discrimination in employment, housing, and public accommodations</a:t>
          </a:r>
        </a:p>
      </dgm:t>
    </dgm:pt>
    <dgm:pt modelId="{D72A7C55-7673-4601-8473-E7BA26D5615B}" type="parTrans" cxnId="{DE34BA13-5F7D-4D1A-8E4C-5836A586F9F4}">
      <dgm:prSet/>
      <dgm:spPr/>
    </dgm:pt>
    <dgm:pt modelId="{D6F21DE4-D2F9-45D0-A3C4-93FC4DCEBC8E}" type="sibTrans" cxnId="{DE34BA13-5F7D-4D1A-8E4C-5836A586F9F4}">
      <dgm:prSet/>
      <dgm:spPr/>
    </dgm:pt>
    <dgm:pt modelId="{F13E9329-EE2F-45CE-86ED-50AEE8FF35EC}" type="pres">
      <dgm:prSet presAssocID="{87E72F11-9014-418C-836E-4D393A3D5427}" presName="linear" presStyleCnt="0">
        <dgm:presLayoutVars>
          <dgm:animLvl val="lvl"/>
          <dgm:resizeHandles val="exact"/>
        </dgm:presLayoutVars>
      </dgm:prSet>
      <dgm:spPr/>
    </dgm:pt>
    <dgm:pt modelId="{B197ED8C-5434-462C-9D31-E6CAC6C4337B}" type="pres">
      <dgm:prSet presAssocID="{0358A384-600B-4A4C-A6C7-22CE6F603CC9}" presName="parentText" presStyleLbl="node1" presStyleIdx="0" presStyleCnt="6">
        <dgm:presLayoutVars>
          <dgm:chMax val="0"/>
          <dgm:bulletEnabled val="1"/>
        </dgm:presLayoutVars>
      </dgm:prSet>
      <dgm:spPr/>
    </dgm:pt>
    <dgm:pt modelId="{28EB60E3-AD6B-418C-B909-32E8A7268EBC}" type="pres">
      <dgm:prSet presAssocID="{CFCA7316-95C7-43BA-8369-BD7D8E7931E5}" presName="spacer" presStyleCnt="0"/>
      <dgm:spPr/>
    </dgm:pt>
    <dgm:pt modelId="{1B065800-3613-487F-9B72-130389E920CB}" type="pres">
      <dgm:prSet presAssocID="{23D086B9-2666-43EC-9FC0-E4A7649CDCB5}" presName="parentText" presStyleLbl="node1" presStyleIdx="1" presStyleCnt="6">
        <dgm:presLayoutVars>
          <dgm:chMax val="0"/>
          <dgm:bulletEnabled val="1"/>
        </dgm:presLayoutVars>
      </dgm:prSet>
      <dgm:spPr/>
    </dgm:pt>
    <dgm:pt modelId="{BF96174F-BF9D-45D4-A111-7F110E4D78A1}" type="pres">
      <dgm:prSet presAssocID="{152F2260-74E5-4996-A1E4-86104D5A6962}" presName="spacer" presStyleCnt="0"/>
      <dgm:spPr/>
    </dgm:pt>
    <dgm:pt modelId="{E3C3C2DA-B12C-4317-BC59-B09C41205D4A}" type="pres">
      <dgm:prSet presAssocID="{E29179F2-205C-4B07-B83F-482E7479A347}" presName="parentText" presStyleLbl="node1" presStyleIdx="2" presStyleCnt="6">
        <dgm:presLayoutVars>
          <dgm:chMax val="0"/>
          <dgm:bulletEnabled val="1"/>
        </dgm:presLayoutVars>
      </dgm:prSet>
      <dgm:spPr/>
    </dgm:pt>
    <dgm:pt modelId="{D853EB0F-3416-4A28-AE9D-08119ADC61F2}" type="pres">
      <dgm:prSet presAssocID="{D6F21DE4-D2F9-45D0-A3C4-93FC4DCEBC8E}" presName="spacer" presStyleCnt="0"/>
      <dgm:spPr/>
    </dgm:pt>
    <dgm:pt modelId="{B2FE4E34-7C9F-4397-B3F6-2E599A60FF93}" type="pres">
      <dgm:prSet presAssocID="{0497CB47-EA43-40C5-A90D-A98F6B437D5A}" presName="parentText" presStyleLbl="node1" presStyleIdx="3" presStyleCnt="6">
        <dgm:presLayoutVars>
          <dgm:chMax val="0"/>
          <dgm:bulletEnabled val="1"/>
        </dgm:presLayoutVars>
      </dgm:prSet>
      <dgm:spPr/>
    </dgm:pt>
    <dgm:pt modelId="{6D770053-5E46-4E38-9CE8-293BACFD4448}" type="pres">
      <dgm:prSet presAssocID="{4671EC94-A787-44C8-9F1F-D22F4BC3D4C0}" presName="spacer" presStyleCnt="0"/>
      <dgm:spPr/>
    </dgm:pt>
    <dgm:pt modelId="{ABF0790B-5E9C-4870-9159-69FF331A52D5}" type="pres">
      <dgm:prSet presAssocID="{1BABE027-BFEC-4805-9336-0F7790AD36D0}" presName="parentText" presStyleLbl="node1" presStyleIdx="4" presStyleCnt="6">
        <dgm:presLayoutVars>
          <dgm:chMax val="0"/>
          <dgm:bulletEnabled val="1"/>
        </dgm:presLayoutVars>
      </dgm:prSet>
      <dgm:spPr/>
    </dgm:pt>
    <dgm:pt modelId="{20C9612D-83BB-4812-BC07-7F704D165FB2}" type="pres">
      <dgm:prSet presAssocID="{C1C9741B-06D4-428D-8F01-8923C997955B}" presName="spacer" presStyleCnt="0"/>
      <dgm:spPr/>
    </dgm:pt>
    <dgm:pt modelId="{41787544-62C5-420E-8910-BDD7713E4DAD}" type="pres">
      <dgm:prSet presAssocID="{9B6DA052-EBA1-4A65-90AE-B7225186D49F}" presName="parentText" presStyleLbl="node1" presStyleIdx="5" presStyleCnt="6">
        <dgm:presLayoutVars>
          <dgm:chMax val="0"/>
          <dgm:bulletEnabled val="1"/>
        </dgm:presLayoutVars>
      </dgm:prSet>
      <dgm:spPr/>
    </dgm:pt>
  </dgm:ptLst>
  <dgm:cxnLst>
    <dgm:cxn modelId="{ABE68103-CE93-4AA6-BB46-172B1C6E7B1B}" srcId="{87E72F11-9014-418C-836E-4D393A3D5427}" destId="{9B6DA052-EBA1-4A65-90AE-B7225186D49F}" srcOrd="5" destOrd="0" parTransId="{B8F36829-2506-4CED-BD13-8091C6BF5550}" sibTransId="{E3638C5D-1DB2-48E4-BC80-82B4BA1DE38A}"/>
    <dgm:cxn modelId="{DE34BA13-5F7D-4D1A-8E4C-5836A586F9F4}" srcId="{87E72F11-9014-418C-836E-4D393A3D5427}" destId="{E29179F2-205C-4B07-B83F-482E7479A347}" srcOrd="2" destOrd="0" parTransId="{D72A7C55-7673-4601-8473-E7BA26D5615B}" sibTransId="{D6F21DE4-D2F9-45D0-A3C4-93FC4DCEBC8E}"/>
    <dgm:cxn modelId="{24A43C18-BAAA-4A4E-8BCB-681B92D66884}" srcId="{87E72F11-9014-418C-836E-4D393A3D5427}" destId="{0358A384-600B-4A4C-A6C7-22CE6F603CC9}" srcOrd="0" destOrd="0" parTransId="{B2A78FD6-5563-4387-8125-E046B2792E94}" sibTransId="{CFCA7316-95C7-43BA-8369-BD7D8E7931E5}"/>
    <dgm:cxn modelId="{793D0E28-A2F1-47F7-8AB6-757CD71B0BD6}" type="presOf" srcId="{23D086B9-2666-43EC-9FC0-E4A7649CDCB5}" destId="{1B065800-3613-487F-9B72-130389E920CB}" srcOrd="0" destOrd="0" presId="urn:microsoft.com/office/officeart/2005/8/layout/vList2"/>
    <dgm:cxn modelId="{10D20937-7525-4BFD-BEE0-02F551A4F0DE}" srcId="{87E72F11-9014-418C-836E-4D393A3D5427}" destId="{0497CB47-EA43-40C5-A90D-A98F6B437D5A}" srcOrd="3" destOrd="0" parTransId="{C60678ED-466C-4D61-8791-2850AD4E576C}" sibTransId="{4671EC94-A787-44C8-9F1F-D22F4BC3D4C0}"/>
    <dgm:cxn modelId="{6D130E46-5973-4433-821B-149DDDD69B9C}" type="presOf" srcId="{1BABE027-BFEC-4805-9336-0F7790AD36D0}" destId="{ABF0790B-5E9C-4870-9159-69FF331A52D5}" srcOrd="0" destOrd="0" presId="urn:microsoft.com/office/officeart/2005/8/layout/vList2"/>
    <dgm:cxn modelId="{B3C58049-4452-42D8-A6CD-202AE692FB2C}" type="presOf" srcId="{E29179F2-205C-4B07-B83F-482E7479A347}" destId="{E3C3C2DA-B12C-4317-BC59-B09C41205D4A}" srcOrd="0" destOrd="0" presId="urn:microsoft.com/office/officeart/2005/8/layout/vList2"/>
    <dgm:cxn modelId="{3500284B-0CB5-4A65-9662-96C7BB4C8E56}" type="presOf" srcId="{87E72F11-9014-418C-836E-4D393A3D5427}" destId="{F13E9329-EE2F-45CE-86ED-50AEE8FF35EC}" srcOrd="0" destOrd="0" presId="urn:microsoft.com/office/officeart/2005/8/layout/vList2"/>
    <dgm:cxn modelId="{5922EA70-59D6-433A-93CE-10F0ADE02DF6}" srcId="{87E72F11-9014-418C-836E-4D393A3D5427}" destId="{23D086B9-2666-43EC-9FC0-E4A7649CDCB5}" srcOrd="1" destOrd="0" parTransId="{CC8CFD7D-7E07-4447-AD57-04A1A3B6C136}" sibTransId="{152F2260-74E5-4996-A1E4-86104D5A6962}"/>
    <dgm:cxn modelId="{61EB8774-69CE-4C71-A1F9-A21C396F800E}" type="presOf" srcId="{0497CB47-EA43-40C5-A90D-A98F6B437D5A}" destId="{B2FE4E34-7C9F-4397-B3F6-2E599A60FF93}" srcOrd="0" destOrd="0" presId="urn:microsoft.com/office/officeart/2005/8/layout/vList2"/>
    <dgm:cxn modelId="{18FEAC8E-CABE-45CE-AC87-6B223E594F0F}" type="presOf" srcId="{9B6DA052-EBA1-4A65-90AE-B7225186D49F}" destId="{41787544-62C5-420E-8910-BDD7713E4DAD}" srcOrd="0" destOrd="0" presId="urn:microsoft.com/office/officeart/2005/8/layout/vList2"/>
    <dgm:cxn modelId="{3C9185B0-47F3-4365-990C-A71DDB764F34}" srcId="{87E72F11-9014-418C-836E-4D393A3D5427}" destId="{1BABE027-BFEC-4805-9336-0F7790AD36D0}" srcOrd="4" destOrd="0" parTransId="{737CE00C-1ED8-4919-8DB4-5944929C565F}" sibTransId="{C1C9741B-06D4-428D-8F01-8923C997955B}"/>
    <dgm:cxn modelId="{A82EB5BC-0F41-4D26-A49B-D0AD34084069}" type="presOf" srcId="{0358A384-600B-4A4C-A6C7-22CE6F603CC9}" destId="{B197ED8C-5434-462C-9D31-E6CAC6C4337B}" srcOrd="0" destOrd="0" presId="urn:microsoft.com/office/officeart/2005/8/layout/vList2"/>
    <dgm:cxn modelId="{C4C7ACC8-0802-4091-8207-7FC0DE9255CA}" type="presParOf" srcId="{F13E9329-EE2F-45CE-86ED-50AEE8FF35EC}" destId="{B197ED8C-5434-462C-9D31-E6CAC6C4337B}" srcOrd="0" destOrd="0" presId="urn:microsoft.com/office/officeart/2005/8/layout/vList2"/>
    <dgm:cxn modelId="{AD1A176B-D71B-4FB3-A0A5-DA986B7186EA}" type="presParOf" srcId="{F13E9329-EE2F-45CE-86ED-50AEE8FF35EC}" destId="{28EB60E3-AD6B-418C-B909-32E8A7268EBC}" srcOrd="1" destOrd="0" presId="urn:microsoft.com/office/officeart/2005/8/layout/vList2"/>
    <dgm:cxn modelId="{A4455723-253B-4732-9068-57D1D73CC3BF}" type="presParOf" srcId="{F13E9329-EE2F-45CE-86ED-50AEE8FF35EC}" destId="{1B065800-3613-487F-9B72-130389E920CB}" srcOrd="2" destOrd="0" presId="urn:microsoft.com/office/officeart/2005/8/layout/vList2"/>
    <dgm:cxn modelId="{5F90D3F4-F2A0-451F-B662-8986390B210A}" type="presParOf" srcId="{F13E9329-EE2F-45CE-86ED-50AEE8FF35EC}" destId="{BF96174F-BF9D-45D4-A111-7F110E4D78A1}" srcOrd="3" destOrd="0" presId="urn:microsoft.com/office/officeart/2005/8/layout/vList2"/>
    <dgm:cxn modelId="{53BE7D42-68C2-4F8E-B939-64D25FBCAB83}" type="presParOf" srcId="{F13E9329-EE2F-45CE-86ED-50AEE8FF35EC}" destId="{E3C3C2DA-B12C-4317-BC59-B09C41205D4A}" srcOrd="4" destOrd="0" presId="urn:microsoft.com/office/officeart/2005/8/layout/vList2"/>
    <dgm:cxn modelId="{7A390E10-ABDE-4586-BC20-E056ACC3691B}" type="presParOf" srcId="{F13E9329-EE2F-45CE-86ED-50AEE8FF35EC}" destId="{D853EB0F-3416-4A28-AE9D-08119ADC61F2}" srcOrd="5" destOrd="0" presId="urn:microsoft.com/office/officeart/2005/8/layout/vList2"/>
    <dgm:cxn modelId="{B07BD3CB-EDD7-43F9-8DCA-16D3178723FC}" type="presParOf" srcId="{F13E9329-EE2F-45CE-86ED-50AEE8FF35EC}" destId="{B2FE4E34-7C9F-4397-B3F6-2E599A60FF93}" srcOrd="6" destOrd="0" presId="urn:microsoft.com/office/officeart/2005/8/layout/vList2"/>
    <dgm:cxn modelId="{2273E4A2-1381-46C3-925B-3935894E7A1D}" type="presParOf" srcId="{F13E9329-EE2F-45CE-86ED-50AEE8FF35EC}" destId="{6D770053-5E46-4E38-9CE8-293BACFD4448}" srcOrd="7" destOrd="0" presId="urn:microsoft.com/office/officeart/2005/8/layout/vList2"/>
    <dgm:cxn modelId="{DF7BAED4-0CB9-4BE4-A05A-A0959E3B3F39}" type="presParOf" srcId="{F13E9329-EE2F-45CE-86ED-50AEE8FF35EC}" destId="{ABF0790B-5E9C-4870-9159-69FF331A52D5}" srcOrd="8" destOrd="0" presId="urn:microsoft.com/office/officeart/2005/8/layout/vList2"/>
    <dgm:cxn modelId="{C76A6DBD-E6D3-4976-8DE8-216A1E883003}" type="presParOf" srcId="{F13E9329-EE2F-45CE-86ED-50AEE8FF35EC}" destId="{20C9612D-83BB-4812-BC07-7F704D165FB2}" srcOrd="9" destOrd="0" presId="urn:microsoft.com/office/officeart/2005/8/layout/vList2"/>
    <dgm:cxn modelId="{3DD06358-1AB7-491D-B036-2FB1FC479601}" type="presParOf" srcId="{F13E9329-EE2F-45CE-86ED-50AEE8FF35EC}" destId="{41787544-62C5-420E-8910-BDD7713E4DA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5D9A36-4F48-4663-B9DE-22B7B6ED5EE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EBD8682-CBEF-4C88-95B3-A3997CC67FB8}">
      <dgm:prSet/>
      <dgm:spPr/>
      <dgm:t>
        <a:bodyPr/>
        <a:lstStyle/>
        <a:p>
          <a:r>
            <a:rPr lang="en-US"/>
            <a:t>Case Referral </a:t>
          </a:r>
        </a:p>
      </dgm:t>
    </dgm:pt>
    <dgm:pt modelId="{22115E54-7FBF-46A9-A121-045FD173E7F6}" type="parTrans" cxnId="{C4665E31-B951-4E32-8CE5-FA128B3C321A}">
      <dgm:prSet/>
      <dgm:spPr/>
      <dgm:t>
        <a:bodyPr/>
        <a:lstStyle/>
        <a:p>
          <a:endParaRPr lang="en-US"/>
        </a:p>
      </dgm:t>
    </dgm:pt>
    <dgm:pt modelId="{79D86D21-B57A-4E95-99B1-AA5F694515BB}" type="sibTrans" cxnId="{C4665E31-B951-4E32-8CE5-FA128B3C321A}">
      <dgm:prSet/>
      <dgm:spPr/>
      <dgm:t>
        <a:bodyPr/>
        <a:lstStyle/>
        <a:p>
          <a:endParaRPr lang="en-US"/>
        </a:p>
      </dgm:t>
    </dgm:pt>
    <dgm:pt modelId="{419984A5-A526-47D4-863D-08342EEAA391}">
      <dgm:prSet/>
      <dgm:spPr/>
      <dgm:t>
        <a:bodyPr/>
        <a:lstStyle/>
        <a:p>
          <a:r>
            <a:rPr lang="en-US"/>
            <a:t>Clinics</a:t>
          </a:r>
        </a:p>
      </dgm:t>
    </dgm:pt>
    <dgm:pt modelId="{34346D3E-2589-47DC-BF6D-D429A190526A}" type="parTrans" cxnId="{31059CEE-5277-4B8C-AAD7-114B77556A7B}">
      <dgm:prSet/>
      <dgm:spPr/>
      <dgm:t>
        <a:bodyPr/>
        <a:lstStyle/>
        <a:p>
          <a:endParaRPr lang="en-US"/>
        </a:p>
      </dgm:t>
    </dgm:pt>
    <dgm:pt modelId="{CB575471-3B32-47D2-B3CE-C3596E0706FD}" type="sibTrans" cxnId="{31059CEE-5277-4B8C-AAD7-114B77556A7B}">
      <dgm:prSet/>
      <dgm:spPr/>
      <dgm:t>
        <a:bodyPr/>
        <a:lstStyle/>
        <a:p>
          <a:endParaRPr lang="en-US"/>
        </a:p>
      </dgm:t>
    </dgm:pt>
    <dgm:pt modelId="{548DBF30-E255-4150-8B23-DC9D27FFF6BA}">
      <dgm:prSet/>
      <dgm:spPr/>
      <dgm:t>
        <a:bodyPr/>
        <a:lstStyle/>
        <a:p>
          <a:r>
            <a:rPr lang="en-US"/>
            <a:t>Tenants Assistance Project (TAP)</a:t>
          </a:r>
        </a:p>
      </dgm:t>
    </dgm:pt>
    <dgm:pt modelId="{4D00319A-76A0-4E35-8F89-4E87B88E07F1}" type="parTrans" cxnId="{81D2FB83-FBE8-4D1A-A8D0-D107DF3645DC}">
      <dgm:prSet/>
      <dgm:spPr/>
      <dgm:t>
        <a:bodyPr/>
        <a:lstStyle/>
        <a:p>
          <a:endParaRPr lang="en-US"/>
        </a:p>
      </dgm:t>
    </dgm:pt>
    <dgm:pt modelId="{750CCD1B-74AA-4AF4-9DAF-CD01EE823ED0}" type="sibTrans" cxnId="{81D2FB83-FBE8-4D1A-A8D0-D107DF3645DC}">
      <dgm:prSet/>
      <dgm:spPr/>
      <dgm:t>
        <a:bodyPr/>
        <a:lstStyle/>
        <a:p>
          <a:endParaRPr lang="en-US"/>
        </a:p>
      </dgm:t>
    </dgm:pt>
    <dgm:pt modelId="{E1C13BE4-7826-4E9B-B49D-8F7FE4E6DDCA}" type="pres">
      <dgm:prSet presAssocID="{745D9A36-4F48-4663-B9DE-22B7B6ED5EE1}" presName="linear" presStyleCnt="0">
        <dgm:presLayoutVars>
          <dgm:animLvl val="lvl"/>
          <dgm:resizeHandles val="exact"/>
        </dgm:presLayoutVars>
      </dgm:prSet>
      <dgm:spPr/>
    </dgm:pt>
    <dgm:pt modelId="{9E76E97C-0E58-4C9B-B001-01F97449CF42}" type="pres">
      <dgm:prSet presAssocID="{9EBD8682-CBEF-4C88-95B3-A3997CC67FB8}" presName="parentText" presStyleLbl="node1" presStyleIdx="0" presStyleCnt="3">
        <dgm:presLayoutVars>
          <dgm:chMax val="0"/>
          <dgm:bulletEnabled val="1"/>
        </dgm:presLayoutVars>
      </dgm:prSet>
      <dgm:spPr/>
    </dgm:pt>
    <dgm:pt modelId="{82A69F1F-078F-4945-AFFD-71280AD09391}" type="pres">
      <dgm:prSet presAssocID="{79D86D21-B57A-4E95-99B1-AA5F694515BB}" presName="spacer" presStyleCnt="0"/>
      <dgm:spPr/>
    </dgm:pt>
    <dgm:pt modelId="{1AAE352B-5226-47D1-9F32-3E196CF54123}" type="pres">
      <dgm:prSet presAssocID="{419984A5-A526-47D4-863D-08342EEAA391}" presName="parentText" presStyleLbl="node1" presStyleIdx="1" presStyleCnt="3">
        <dgm:presLayoutVars>
          <dgm:chMax val="0"/>
          <dgm:bulletEnabled val="1"/>
        </dgm:presLayoutVars>
      </dgm:prSet>
      <dgm:spPr/>
    </dgm:pt>
    <dgm:pt modelId="{3CC6492B-C54D-4D4E-9868-484F7F5D1352}" type="pres">
      <dgm:prSet presAssocID="{CB575471-3B32-47D2-B3CE-C3596E0706FD}" presName="spacer" presStyleCnt="0"/>
      <dgm:spPr/>
    </dgm:pt>
    <dgm:pt modelId="{587E5746-613E-4585-8245-8C08ABE2A79C}" type="pres">
      <dgm:prSet presAssocID="{548DBF30-E255-4150-8B23-DC9D27FFF6BA}" presName="parentText" presStyleLbl="node1" presStyleIdx="2" presStyleCnt="3">
        <dgm:presLayoutVars>
          <dgm:chMax val="0"/>
          <dgm:bulletEnabled val="1"/>
        </dgm:presLayoutVars>
      </dgm:prSet>
      <dgm:spPr/>
    </dgm:pt>
  </dgm:ptLst>
  <dgm:cxnLst>
    <dgm:cxn modelId="{DEF2E221-EE4B-4A9E-8611-2DD261A91832}" type="presOf" srcId="{9EBD8682-CBEF-4C88-95B3-A3997CC67FB8}" destId="{9E76E97C-0E58-4C9B-B001-01F97449CF42}" srcOrd="0" destOrd="0" presId="urn:microsoft.com/office/officeart/2005/8/layout/vList2"/>
    <dgm:cxn modelId="{C4665E31-B951-4E32-8CE5-FA128B3C321A}" srcId="{745D9A36-4F48-4663-B9DE-22B7B6ED5EE1}" destId="{9EBD8682-CBEF-4C88-95B3-A3997CC67FB8}" srcOrd="0" destOrd="0" parTransId="{22115E54-7FBF-46A9-A121-045FD173E7F6}" sibTransId="{79D86D21-B57A-4E95-99B1-AA5F694515BB}"/>
    <dgm:cxn modelId="{0FE84380-584B-4CC8-BF38-8EE0D5413E2E}" type="presOf" srcId="{745D9A36-4F48-4663-B9DE-22B7B6ED5EE1}" destId="{E1C13BE4-7826-4E9B-B49D-8F7FE4E6DDCA}" srcOrd="0" destOrd="0" presId="urn:microsoft.com/office/officeart/2005/8/layout/vList2"/>
    <dgm:cxn modelId="{81D2FB83-FBE8-4D1A-A8D0-D107DF3645DC}" srcId="{745D9A36-4F48-4663-B9DE-22B7B6ED5EE1}" destId="{548DBF30-E255-4150-8B23-DC9D27FFF6BA}" srcOrd="2" destOrd="0" parTransId="{4D00319A-76A0-4E35-8F89-4E87B88E07F1}" sibTransId="{750CCD1B-74AA-4AF4-9DAF-CD01EE823ED0}"/>
    <dgm:cxn modelId="{51F1738A-D063-4DEF-B7E6-1E0A2107F1D0}" type="presOf" srcId="{548DBF30-E255-4150-8B23-DC9D27FFF6BA}" destId="{587E5746-613E-4585-8245-8C08ABE2A79C}" srcOrd="0" destOrd="0" presId="urn:microsoft.com/office/officeart/2005/8/layout/vList2"/>
    <dgm:cxn modelId="{6BFF7AC0-4996-419A-A16B-FF1382027A12}" type="presOf" srcId="{419984A5-A526-47D4-863D-08342EEAA391}" destId="{1AAE352B-5226-47D1-9F32-3E196CF54123}" srcOrd="0" destOrd="0" presId="urn:microsoft.com/office/officeart/2005/8/layout/vList2"/>
    <dgm:cxn modelId="{31059CEE-5277-4B8C-AAD7-114B77556A7B}" srcId="{745D9A36-4F48-4663-B9DE-22B7B6ED5EE1}" destId="{419984A5-A526-47D4-863D-08342EEAA391}" srcOrd="1" destOrd="0" parTransId="{34346D3E-2589-47DC-BF6D-D429A190526A}" sibTransId="{CB575471-3B32-47D2-B3CE-C3596E0706FD}"/>
    <dgm:cxn modelId="{AF215ADF-23E9-4346-B4BA-EA5BD18E4ACF}" type="presParOf" srcId="{E1C13BE4-7826-4E9B-B49D-8F7FE4E6DDCA}" destId="{9E76E97C-0E58-4C9B-B001-01F97449CF42}" srcOrd="0" destOrd="0" presId="urn:microsoft.com/office/officeart/2005/8/layout/vList2"/>
    <dgm:cxn modelId="{2599D73C-5876-4395-8562-A47EC302B517}" type="presParOf" srcId="{E1C13BE4-7826-4E9B-B49D-8F7FE4E6DDCA}" destId="{82A69F1F-078F-4945-AFFD-71280AD09391}" srcOrd="1" destOrd="0" presId="urn:microsoft.com/office/officeart/2005/8/layout/vList2"/>
    <dgm:cxn modelId="{9F014622-3563-49B8-9BBD-22B7C292C27E}" type="presParOf" srcId="{E1C13BE4-7826-4E9B-B49D-8F7FE4E6DDCA}" destId="{1AAE352B-5226-47D1-9F32-3E196CF54123}" srcOrd="2" destOrd="0" presId="urn:microsoft.com/office/officeart/2005/8/layout/vList2"/>
    <dgm:cxn modelId="{8B7ECA6C-6908-473D-8932-8A8748A3AE0E}" type="presParOf" srcId="{E1C13BE4-7826-4E9B-B49D-8F7FE4E6DDCA}" destId="{3CC6492B-C54D-4D4E-9868-484F7F5D1352}" srcOrd="3" destOrd="0" presId="urn:microsoft.com/office/officeart/2005/8/layout/vList2"/>
    <dgm:cxn modelId="{B134DA8A-0F15-4A49-B4DD-CBA0C57AF0D9}" type="presParOf" srcId="{E1C13BE4-7826-4E9B-B49D-8F7FE4E6DDCA}" destId="{587E5746-613E-4585-8245-8C08ABE2A79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AC9AC8-D353-452D-9361-1834DB91EB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71BCBC3-5FD9-4387-9B0B-0678FB33D65E}">
      <dgm:prSet/>
      <dgm:spPr/>
      <dgm:t>
        <a:bodyPr/>
        <a:lstStyle/>
        <a:p>
          <a:r>
            <a:rPr lang="en-US"/>
            <a:t>Household income less than 250% of the federal poverty level</a:t>
          </a:r>
        </a:p>
      </dgm:t>
    </dgm:pt>
    <dgm:pt modelId="{67B9C001-D920-4FFB-94E2-42802F16EB0A}" type="parTrans" cxnId="{09C610EB-8FB4-4B54-BB99-B66B97652EE4}">
      <dgm:prSet/>
      <dgm:spPr/>
      <dgm:t>
        <a:bodyPr/>
        <a:lstStyle/>
        <a:p>
          <a:endParaRPr lang="en-US"/>
        </a:p>
      </dgm:t>
    </dgm:pt>
    <dgm:pt modelId="{D45CE254-0AC1-4CF0-B169-DFA760942C87}" type="sibTrans" cxnId="{09C610EB-8FB4-4B54-BB99-B66B97652EE4}">
      <dgm:prSet/>
      <dgm:spPr/>
      <dgm:t>
        <a:bodyPr/>
        <a:lstStyle/>
        <a:p>
          <a:endParaRPr lang="en-US"/>
        </a:p>
      </dgm:t>
    </dgm:pt>
    <dgm:pt modelId="{37379BE9-65D0-42E6-B9E5-D9BB5C20C1CA}">
      <dgm:prSet/>
      <dgm:spPr/>
      <dgm:t>
        <a:bodyPr/>
        <a:lstStyle/>
        <a:p>
          <a:r>
            <a:rPr lang="en-US"/>
            <a:t>Liquid assets must not exceed $10,000 in value</a:t>
          </a:r>
        </a:p>
      </dgm:t>
    </dgm:pt>
    <dgm:pt modelId="{26F75050-969A-4625-A6D5-28E238784D4C}" type="parTrans" cxnId="{5B6413C8-1829-468B-9410-90AF6E60FF68}">
      <dgm:prSet/>
      <dgm:spPr/>
      <dgm:t>
        <a:bodyPr/>
        <a:lstStyle/>
        <a:p>
          <a:endParaRPr lang="en-US"/>
        </a:p>
      </dgm:t>
    </dgm:pt>
    <dgm:pt modelId="{758F369E-A804-4E01-9999-19EA7CCDE66B}" type="sibTrans" cxnId="{5B6413C8-1829-468B-9410-90AF6E60FF68}">
      <dgm:prSet/>
      <dgm:spPr/>
      <dgm:t>
        <a:bodyPr/>
        <a:lstStyle/>
        <a:p>
          <a:endParaRPr lang="en-US"/>
        </a:p>
      </dgm:t>
    </dgm:pt>
    <dgm:pt modelId="{57AC7208-C933-46D9-92CD-1044787731AD}">
      <dgm:prSet/>
      <dgm:spPr/>
      <dgm:t>
        <a:bodyPr/>
        <a:lstStyle/>
        <a:p>
          <a:r>
            <a:rPr lang="en-US"/>
            <a:t>May not request assistance with criminal law matters</a:t>
          </a:r>
        </a:p>
      </dgm:t>
    </dgm:pt>
    <dgm:pt modelId="{C9863EDF-5C29-4F72-9097-597EBF8B2C18}" type="parTrans" cxnId="{9B8511F0-AD9D-4112-8246-295064218068}">
      <dgm:prSet/>
      <dgm:spPr/>
      <dgm:t>
        <a:bodyPr/>
        <a:lstStyle/>
        <a:p>
          <a:endParaRPr lang="en-US"/>
        </a:p>
      </dgm:t>
    </dgm:pt>
    <dgm:pt modelId="{466DE418-841E-401A-AA38-9E81FEC56EE7}" type="sibTrans" cxnId="{9B8511F0-AD9D-4112-8246-295064218068}">
      <dgm:prSet/>
      <dgm:spPr/>
      <dgm:t>
        <a:bodyPr/>
        <a:lstStyle/>
        <a:p>
          <a:endParaRPr lang="en-US"/>
        </a:p>
      </dgm:t>
    </dgm:pt>
    <dgm:pt modelId="{A31037B6-A5EA-4888-B9CA-0BBC82AE09D5}">
      <dgm:prSet/>
      <dgm:spPr/>
      <dgm:t>
        <a:bodyPr/>
        <a:lstStyle/>
        <a:p>
          <a:r>
            <a:rPr lang="en-US"/>
            <a:t>May not have already hired a lawyer to help with their legal matter</a:t>
          </a:r>
        </a:p>
      </dgm:t>
    </dgm:pt>
    <dgm:pt modelId="{511CD041-B721-4AA9-8B81-101713B3900E}" type="parTrans" cxnId="{78146A8F-6524-4A6F-AD38-2AC0CE654191}">
      <dgm:prSet/>
      <dgm:spPr/>
      <dgm:t>
        <a:bodyPr/>
        <a:lstStyle/>
        <a:p>
          <a:endParaRPr lang="en-US"/>
        </a:p>
      </dgm:t>
    </dgm:pt>
    <dgm:pt modelId="{7FAF6C2F-43A4-465C-81E0-A7C99EF733D5}" type="sibTrans" cxnId="{78146A8F-6524-4A6F-AD38-2AC0CE654191}">
      <dgm:prSet/>
      <dgm:spPr/>
      <dgm:t>
        <a:bodyPr/>
        <a:lstStyle/>
        <a:p>
          <a:endParaRPr lang="en-US"/>
        </a:p>
      </dgm:t>
    </dgm:pt>
    <dgm:pt modelId="{6CD04FDA-D271-4A39-92DB-A65419BE69A0}">
      <dgm:prSet/>
      <dgm:spPr/>
      <dgm:t>
        <a:bodyPr/>
        <a:lstStyle/>
        <a:p>
          <a:r>
            <a:rPr lang="en-US"/>
            <a:t>May not be incarcerated</a:t>
          </a:r>
        </a:p>
      </dgm:t>
    </dgm:pt>
    <dgm:pt modelId="{F34C6A7C-A648-4851-A8F0-31559523D1A0}" type="sibTrans" cxnId="{9ACA35DC-BD39-4D2A-B371-2E8694678DB5}">
      <dgm:prSet/>
      <dgm:spPr/>
      <dgm:t>
        <a:bodyPr/>
        <a:lstStyle/>
        <a:p>
          <a:endParaRPr lang="en-US"/>
        </a:p>
      </dgm:t>
    </dgm:pt>
    <dgm:pt modelId="{8EDBFBDF-6ECD-44F8-A000-ADC3139A930E}" type="parTrans" cxnId="{9ACA35DC-BD39-4D2A-B371-2E8694678DB5}">
      <dgm:prSet/>
      <dgm:spPr/>
      <dgm:t>
        <a:bodyPr/>
        <a:lstStyle/>
        <a:p>
          <a:endParaRPr lang="en-US"/>
        </a:p>
      </dgm:t>
    </dgm:pt>
    <dgm:pt modelId="{833690D9-74E9-447E-8C30-B9447BB385FA}">
      <dgm:prSet/>
      <dgm:spPr/>
      <dgm:t>
        <a:bodyPr/>
        <a:lstStyle/>
        <a:p>
          <a:r>
            <a:rPr lang="en-US"/>
            <a:t>Cannot ask questions on behalf of another</a:t>
          </a:r>
        </a:p>
      </dgm:t>
    </dgm:pt>
    <dgm:pt modelId="{6489E030-D204-4127-996B-1845B3456F02}" type="parTrans" cxnId="{1F6672AC-3FE6-4C31-94A0-1A3F898A421A}">
      <dgm:prSet/>
      <dgm:spPr/>
    </dgm:pt>
    <dgm:pt modelId="{519EDDC6-F7B7-4440-B90E-B68A94A6FFF5}" type="sibTrans" cxnId="{1F6672AC-3FE6-4C31-94A0-1A3F898A421A}">
      <dgm:prSet/>
      <dgm:spPr/>
    </dgm:pt>
    <dgm:pt modelId="{4CD6E42B-EE3F-4377-BA1B-B303419787D1}" type="pres">
      <dgm:prSet presAssocID="{EFAC9AC8-D353-452D-9361-1834DB91EB3D}" presName="diagram" presStyleCnt="0">
        <dgm:presLayoutVars>
          <dgm:dir/>
          <dgm:resizeHandles val="exact"/>
        </dgm:presLayoutVars>
      </dgm:prSet>
      <dgm:spPr/>
    </dgm:pt>
    <dgm:pt modelId="{9D14FBDA-0BA8-474B-874D-07C522E648BE}" type="pres">
      <dgm:prSet presAssocID="{771BCBC3-5FD9-4387-9B0B-0678FB33D65E}" presName="node" presStyleLbl="node1" presStyleIdx="0" presStyleCnt="6">
        <dgm:presLayoutVars>
          <dgm:bulletEnabled val="1"/>
        </dgm:presLayoutVars>
      </dgm:prSet>
      <dgm:spPr/>
    </dgm:pt>
    <dgm:pt modelId="{E62C4DD2-7471-44F3-8A64-B7C714B0EA99}" type="pres">
      <dgm:prSet presAssocID="{D45CE254-0AC1-4CF0-B169-DFA760942C87}" presName="sibTrans" presStyleCnt="0"/>
      <dgm:spPr/>
    </dgm:pt>
    <dgm:pt modelId="{CA0A2B01-F68C-4C06-AB74-1AAA2597FF1F}" type="pres">
      <dgm:prSet presAssocID="{37379BE9-65D0-42E6-B9E5-D9BB5C20C1CA}" presName="node" presStyleLbl="node1" presStyleIdx="1" presStyleCnt="6">
        <dgm:presLayoutVars>
          <dgm:bulletEnabled val="1"/>
        </dgm:presLayoutVars>
      </dgm:prSet>
      <dgm:spPr/>
    </dgm:pt>
    <dgm:pt modelId="{3E4C24B3-DCE6-4277-9556-7D6F2A1269DF}" type="pres">
      <dgm:prSet presAssocID="{758F369E-A804-4E01-9999-19EA7CCDE66B}" presName="sibTrans" presStyleCnt="0"/>
      <dgm:spPr/>
    </dgm:pt>
    <dgm:pt modelId="{18DAC365-FBF7-4EDF-88E1-7D3F7C0C886B}" type="pres">
      <dgm:prSet presAssocID="{6CD04FDA-D271-4A39-92DB-A65419BE69A0}" presName="node" presStyleLbl="node1" presStyleIdx="2" presStyleCnt="6">
        <dgm:presLayoutVars>
          <dgm:bulletEnabled val="1"/>
        </dgm:presLayoutVars>
      </dgm:prSet>
      <dgm:spPr/>
    </dgm:pt>
    <dgm:pt modelId="{67B21FC2-CF82-4F66-A908-FBED7CAEA9F6}" type="pres">
      <dgm:prSet presAssocID="{F34C6A7C-A648-4851-A8F0-31559523D1A0}" presName="sibTrans" presStyleCnt="0"/>
      <dgm:spPr/>
    </dgm:pt>
    <dgm:pt modelId="{65242BF5-2601-4CEE-A01F-452F3C9B7E38}" type="pres">
      <dgm:prSet presAssocID="{57AC7208-C933-46D9-92CD-1044787731AD}" presName="node" presStyleLbl="node1" presStyleIdx="3" presStyleCnt="6">
        <dgm:presLayoutVars>
          <dgm:bulletEnabled val="1"/>
        </dgm:presLayoutVars>
      </dgm:prSet>
      <dgm:spPr/>
    </dgm:pt>
    <dgm:pt modelId="{54ABCA83-A892-4922-9A53-335371411F9D}" type="pres">
      <dgm:prSet presAssocID="{466DE418-841E-401A-AA38-9E81FEC56EE7}" presName="sibTrans" presStyleCnt="0"/>
      <dgm:spPr/>
    </dgm:pt>
    <dgm:pt modelId="{40273DC2-3993-49D0-9FEB-2A14B1845C36}" type="pres">
      <dgm:prSet presAssocID="{A31037B6-A5EA-4888-B9CA-0BBC82AE09D5}" presName="node" presStyleLbl="node1" presStyleIdx="4" presStyleCnt="6">
        <dgm:presLayoutVars>
          <dgm:bulletEnabled val="1"/>
        </dgm:presLayoutVars>
      </dgm:prSet>
      <dgm:spPr/>
    </dgm:pt>
    <dgm:pt modelId="{BF1E1398-BEDC-4E47-8949-59D144838345}" type="pres">
      <dgm:prSet presAssocID="{7FAF6C2F-43A4-465C-81E0-A7C99EF733D5}" presName="sibTrans" presStyleCnt="0"/>
      <dgm:spPr/>
    </dgm:pt>
    <dgm:pt modelId="{0B1264E0-6F99-4E8A-B46B-90D43E2F554F}" type="pres">
      <dgm:prSet presAssocID="{833690D9-74E9-447E-8C30-B9447BB385FA}" presName="node" presStyleLbl="node1" presStyleIdx="5" presStyleCnt="6">
        <dgm:presLayoutVars>
          <dgm:bulletEnabled val="1"/>
        </dgm:presLayoutVars>
      </dgm:prSet>
      <dgm:spPr/>
    </dgm:pt>
  </dgm:ptLst>
  <dgm:cxnLst>
    <dgm:cxn modelId="{1E5C4F77-0692-4756-863B-23D579D0110A}" type="presOf" srcId="{37379BE9-65D0-42E6-B9E5-D9BB5C20C1CA}" destId="{CA0A2B01-F68C-4C06-AB74-1AAA2597FF1F}" srcOrd="0" destOrd="0" presId="urn:microsoft.com/office/officeart/2005/8/layout/default"/>
    <dgm:cxn modelId="{E3122F7E-30BE-4822-81E3-DAA0ADCD8C93}" type="presOf" srcId="{771BCBC3-5FD9-4387-9B0B-0678FB33D65E}" destId="{9D14FBDA-0BA8-474B-874D-07C522E648BE}" srcOrd="0" destOrd="0" presId="urn:microsoft.com/office/officeart/2005/8/layout/default"/>
    <dgm:cxn modelId="{5720437E-CBFF-4359-A512-3EF2EEFB0386}" type="presOf" srcId="{A31037B6-A5EA-4888-B9CA-0BBC82AE09D5}" destId="{40273DC2-3993-49D0-9FEB-2A14B1845C36}" srcOrd="0" destOrd="0" presId="urn:microsoft.com/office/officeart/2005/8/layout/default"/>
    <dgm:cxn modelId="{493FFC82-72A8-4A79-83F2-BE3928B7D2BF}" type="presOf" srcId="{57AC7208-C933-46D9-92CD-1044787731AD}" destId="{65242BF5-2601-4CEE-A01F-452F3C9B7E38}" srcOrd="0" destOrd="0" presId="urn:microsoft.com/office/officeart/2005/8/layout/default"/>
    <dgm:cxn modelId="{58311F83-2B2F-483D-B1C1-ADC1AD9A09F4}" type="presOf" srcId="{EFAC9AC8-D353-452D-9361-1834DB91EB3D}" destId="{4CD6E42B-EE3F-4377-BA1B-B303419787D1}" srcOrd="0" destOrd="0" presId="urn:microsoft.com/office/officeart/2005/8/layout/default"/>
    <dgm:cxn modelId="{78146A8F-6524-4A6F-AD38-2AC0CE654191}" srcId="{EFAC9AC8-D353-452D-9361-1834DB91EB3D}" destId="{A31037B6-A5EA-4888-B9CA-0BBC82AE09D5}" srcOrd="4" destOrd="0" parTransId="{511CD041-B721-4AA9-8B81-101713B3900E}" sibTransId="{7FAF6C2F-43A4-465C-81E0-A7C99EF733D5}"/>
    <dgm:cxn modelId="{3C5D64A4-36A1-4223-8159-F65C6D741A7B}" type="presOf" srcId="{833690D9-74E9-447E-8C30-B9447BB385FA}" destId="{0B1264E0-6F99-4E8A-B46B-90D43E2F554F}" srcOrd="0" destOrd="0" presId="urn:microsoft.com/office/officeart/2005/8/layout/default"/>
    <dgm:cxn modelId="{1F6672AC-3FE6-4C31-94A0-1A3F898A421A}" srcId="{EFAC9AC8-D353-452D-9361-1834DB91EB3D}" destId="{833690D9-74E9-447E-8C30-B9447BB385FA}" srcOrd="5" destOrd="0" parTransId="{6489E030-D204-4127-996B-1845B3456F02}" sibTransId="{519EDDC6-F7B7-4440-B90E-B68A94A6FFF5}"/>
    <dgm:cxn modelId="{5B6413C8-1829-468B-9410-90AF6E60FF68}" srcId="{EFAC9AC8-D353-452D-9361-1834DB91EB3D}" destId="{37379BE9-65D0-42E6-B9E5-D9BB5C20C1CA}" srcOrd="1" destOrd="0" parTransId="{26F75050-969A-4625-A6D5-28E238784D4C}" sibTransId="{758F369E-A804-4E01-9999-19EA7CCDE66B}"/>
    <dgm:cxn modelId="{9ACA35DC-BD39-4D2A-B371-2E8694678DB5}" srcId="{EFAC9AC8-D353-452D-9361-1834DB91EB3D}" destId="{6CD04FDA-D271-4A39-92DB-A65419BE69A0}" srcOrd="2" destOrd="0" parTransId="{8EDBFBDF-6ECD-44F8-A000-ADC3139A930E}" sibTransId="{F34C6A7C-A648-4851-A8F0-31559523D1A0}"/>
    <dgm:cxn modelId="{1DC2CAE0-D0CC-4317-B5C9-90B33A4EBC72}" type="presOf" srcId="{6CD04FDA-D271-4A39-92DB-A65419BE69A0}" destId="{18DAC365-FBF7-4EDF-88E1-7D3F7C0C886B}" srcOrd="0" destOrd="0" presId="urn:microsoft.com/office/officeart/2005/8/layout/default"/>
    <dgm:cxn modelId="{09C610EB-8FB4-4B54-BB99-B66B97652EE4}" srcId="{EFAC9AC8-D353-452D-9361-1834DB91EB3D}" destId="{771BCBC3-5FD9-4387-9B0B-0678FB33D65E}" srcOrd="0" destOrd="0" parTransId="{67B9C001-D920-4FFB-94E2-42802F16EB0A}" sibTransId="{D45CE254-0AC1-4CF0-B169-DFA760942C87}"/>
    <dgm:cxn modelId="{9B8511F0-AD9D-4112-8246-295064218068}" srcId="{EFAC9AC8-D353-452D-9361-1834DB91EB3D}" destId="{57AC7208-C933-46D9-92CD-1044787731AD}" srcOrd="3" destOrd="0" parTransId="{C9863EDF-5C29-4F72-9097-597EBF8B2C18}" sibTransId="{466DE418-841E-401A-AA38-9E81FEC56EE7}"/>
    <dgm:cxn modelId="{42012C8A-6659-450E-82F6-550A534C0CEA}" type="presParOf" srcId="{4CD6E42B-EE3F-4377-BA1B-B303419787D1}" destId="{9D14FBDA-0BA8-474B-874D-07C522E648BE}" srcOrd="0" destOrd="0" presId="urn:microsoft.com/office/officeart/2005/8/layout/default"/>
    <dgm:cxn modelId="{2F9AA0BE-61FF-4791-A69F-BB73887D03C4}" type="presParOf" srcId="{4CD6E42B-EE3F-4377-BA1B-B303419787D1}" destId="{E62C4DD2-7471-44F3-8A64-B7C714B0EA99}" srcOrd="1" destOrd="0" presId="urn:microsoft.com/office/officeart/2005/8/layout/default"/>
    <dgm:cxn modelId="{16350572-4E22-46D0-8168-CDE253D67C76}" type="presParOf" srcId="{4CD6E42B-EE3F-4377-BA1B-B303419787D1}" destId="{CA0A2B01-F68C-4C06-AB74-1AAA2597FF1F}" srcOrd="2" destOrd="0" presId="urn:microsoft.com/office/officeart/2005/8/layout/default"/>
    <dgm:cxn modelId="{F6B5C901-0A25-4FAD-A493-AC5AE8C1D124}" type="presParOf" srcId="{4CD6E42B-EE3F-4377-BA1B-B303419787D1}" destId="{3E4C24B3-DCE6-4277-9556-7D6F2A1269DF}" srcOrd="3" destOrd="0" presId="urn:microsoft.com/office/officeart/2005/8/layout/default"/>
    <dgm:cxn modelId="{3502908D-3287-4625-927E-1BB0A40A9BFC}" type="presParOf" srcId="{4CD6E42B-EE3F-4377-BA1B-B303419787D1}" destId="{18DAC365-FBF7-4EDF-88E1-7D3F7C0C886B}" srcOrd="4" destOrd="0" presId="urn:microsoft.com/office/officeart/2005/8/layout/default"/>
    <dgm:cxn modelId="{FC0B9613-FF5B-4AEE-A199-B855F05E86FF}" type="presParOf" srcId="{4CD6E42B-EE3F-4377-BA1B-B303419787D1}" destId="{67B21FC2-CF82-4F66-A908-FBED7CAEA9F6}" srcOrd="5" destOrd="0" presId="urn:microsoft.com/office/officeart/2005/8/layout/default"/>
    <dgm:cxn modelId="{DD64E80B-53E4-4991-800E-75F2373D9B27}" type="presParOf" srcId="{4CD6E42B-EE3F-4377-BA1B-B303419787D1}" destId="{65242BF5-2601-4CEE-A01F-452F3C9B7E38}" srcOrd="6" destOrd="0" presId="urn:microsoft.com/office/officeart/2005/8/layout/default"/>
    <dgm:cxn modelId="{7B10117E-91F7-4D0D-A540-D13477581C43}" type="presParOf" srcId="{4CD6E42B-EE3F-4377-BA1B-B303419787D1}" destId="{54ABCA83-A892-4922-9A53-335371411F9D}" srcOrd="7" destOrd="0" presId="urn:microsoft.com/office/officeart/2005/8/layout/default"/>
    <dgm:cxn modelId="{F3C3A5C9-E2E1-4E6F-9B54-2F4C55C3CAA9}" type="presParOf" srcId="{4CD6E42B-EE3F-4377-BA1B-B303419787D1}" destId="{40273DC2-3993-49D0-9FEB-2A14B1845C36}" srcOrd="8" destOrd="0" presId="urn:microsoft.com/office/officeart/2005/8/layout/default"/>
    <dgm:cxn modelId="{1428276D-E749-465D-85AD-E0F6B20E3F9D}" type="presParOf" srcId="{4CD6E42B-EE3F-4377-BA1B-B303419787D1}" destId="{BF1E1398-BEDC-4E47-8949-59D144838345}" srcOrd="9" destOrd="0" presId="urn:microsoft.com/office/officeart/2005/8/layout/default"/>
    <dgm:cxn modelId="{4A5F6BC5-DFD3-42BD-8BCF-FF7BE43394BE}" type="presParOf" srcId="{4CD6E42B-EE3F-4377-BA1B-B303419787D1}" destId="{0B1264E0-6F99-4E8A-B46B-90D43E2F554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E18382-0DED-4B87-94A9-3E90E177984D}"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F257510-A6E3-4DCF-9C28-B8F35E5B29C6}">
      <dgm:prSet custT="1"/>
      <dgm:spPr/>
      <dgm:t>
        <a:bodyPr/>
        <a:lstStyle/>
        <a:p>
          <a:pPr>
            <a:lnSpc>
              <a:spcPct val="100000"/>
            </a:lnSpc>
          </a:pPr>
          <a:r>
            <a:rPr lang="en-US" sz="2800"/>
            <a:t>Try, try, try again</a:t>
          </a:r>
        </a:p>
      </dgm:t>
    </dgm:pt>
    <dgm:pt modelId="{9CDD5F46-B1EC-4CC7-BE7E-4D9286229D71}" type="parTrans" cxnId="{30265B4E-7FB3-455F-8460-F063C18BAD12}">
      <dgm:prSet/>
      <dgm:spPr/>
      <dgm:t>
        <a:bodyPr/>
        <a:lstStyle/>
        <a:p>
          <a:endParaRPr lang="en-US"/>
        </a:p>
      </dgm:t>
    </dgm:pt>
    <dgm:pt modelId="{FC3E4FA9-11A8-474B-8FE8-6A61447D77A7}" type="sibTrans" cxnId="{30265B4E-7FB3-455F-8460-F063C18BAD12}">
      <dgm:prSet/>
      <dgm:spPr/>
      <dgm:t>
        <a:bodyPr/>
        <a:lstStyle/>
        <a:p>
          <a:endParaRPr lang="en-US"/>
        </a:p>
      </dgm:t>
    </dgm:pt>
    <dgm:pt modelId="{8ECCCD29-9A50-47F7-AB85-08DF23D3381E}">
      <dgm:prSet custT="1"/>
      <dgm:spPr/>
      <dgm:t>
        <a:bodyPr/>
        <a:lstStyle/>
        <a:p>
          <a:pPr>
            <a:lnSpc>
              <a:spcPct val="100000"/>
            </a:lnSpc>
          </a:pPr>
          <a:r>
            <a:rPr lang="en-US" sz="2800"/>
            <a:t>Funding: shifting grants &amp; policies</a:t>
          </a:r>
        </a:p>
      </dgm:t>
    </dgm:pt>
    <dgm:pt modelId="{3B684C2A-543B-4A5E-A5F0-BA0BD0A247EE}" type="parTrans" cxnId="{42D6BBE6-B4D2-41C0-92F3-3F003B817A5D}">
      <dgm:prSet/>
      <dgm:spPr/>
      <dgm:t>
        <a:bodyPr/>
        <a:lstStyle/>
        <a:p>
          <a:endParaRPr lang="en-US"/>
        </a:p>
      </dgm:t>
    </dgm:pt>
    <dgm:pt modelId="{4C170CB1-0B26-4F95-AC81-ADDC5A733B2E}" type="sibTrans" cxnId="{42D6BBE6-B4D2-41C0-92F3-3F003B817A5D}">
      <dgm:prSet/>
      <dgm:spPr/>
      <dgm:t>
        <a:bodyPr/>
        <a:lstStyle/>
        <a:p>
          <a:endParaRPr lang="en-US"/>
        </a:p>
      </dgm:t>
    </dgm:pt>
    <dgm:pt modelId="{5D0F980B-4399-44D5-9846-4A2183F64BEF}" type="pres">
      <dgm:prSet presAssocID="{44E18382-0DED-4B87-94A9-3E90E177984D}" presName="root" presStyleCnt="0">
        <dgm:presLayoutVars>
          <dgm:dir/>
          <dgm:resizeHandles val="exact"/>
        </dgm:presLayoutVars>
      </dgm:prSet>
      <dgm:spPr/>
    </dgm:pt>
    <dgm:pt modelId="{F3E68D36-0586-4483-86FE-DBD98CB926A4}" type="pres">
      <dgm:prSet presAssocID="{1F257510-A6E3-4DCF-9C28-B8F35E5B29C6}" presName="compNode" presStyleCnt="0"/>
      <dgm:spPr/>
    </dgm:pt>
    <dgm:pt modelId="{E63EF763-4E66-4D2D-B3D3-7125E3294FC6}" type="pres">
      <dgm:prSet presAssocID="{1F257510-A6E3-4DCF-9C28-B8F35E5B29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fe ring"/>
        </a:ext>
      </dgm:extLst>
    </dgm:pt>
    <dgm:pt modelId="{EAF636F3-94AE-4823-95C0-0436F0AA1699}" type="pres">
      <dgm:prSet presAssocID="{1F257510-A6E3-4DCF-9C28-B8F35E5B29C6}" presName="spaceRect" presStyleCnt="0"/>
      <dgm:spPr/>
    </dgm:pt>
    <dgm:pt modelId="{565DA784-6CD6-47D6-84BF-0369F965417B}" type="pres">
      <dgm:prSet presAssocID="{1F257510-A6E3-4DCF-9C28-B8F35E5B29C6}" presName="textRect" presStyleLbl="revTx" presStyleIdx="0" presStyleCnt="2">
        <dgm:presLayoutVars>
          <dgm:chMax val="1"/>
          <dgm:chPref val="1"/>
        </dgm:presLayoutVars>
      </dgm:prSet>
      <dgm:spPr/>
    </dgm:pt>
    <dgm:pt modelId="{9846CBD0-AE34-476C-AC8F-2882F9C381E5}" type="pres">
      <dgm:prSet presAssocID="{FC3E4FA9-11A8-474B-8FE8-6A61447D77A7}" presName="sibTrans" presStyleCnt="0"/>
      <dgm:spPr/>
    </dgm:pt>
    <dgm:pt modelId="{A74EEEB6-A50C-4007-906C-E455052DB15B}" type="pres">
      <dgm:prSet presAssocID="{8ECCCD29-9A50-47F7-AB85-08DF23D3381E}" presName="compNode" presStyleCnt="0"/>
      <dgm:spPr/>
    </dgm:pt>
    <dgm:pt modelId="{AA6799AF-A9BE-4128-B1F2-EAB03988DB5A}" type="pres">
      <dgm:prSet presAssocID="{8ECCCD29-9A50-47F7-AB85-08DF23D338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099EFFD-4C23-447B-B8D0-33085041B892}" type="pres">
      <dgm:prSet presAssocID="{8ECCCD29-9A50-47F7-AB85-08DF23D3381E}" presName="spaceRect" presStyleCnt="0"/>
      <dgm:spPr/>
    </dgm:pt>
    <dgm:pt modelId="{50FDA370-5772-48D3-8E08-58D7F24E0437}" type="pres">
      <dgm:prSet presAssocID="{8ECCCD29-9A50-47F7-AB85-08DF23D3381E}" presName="textRect" presStyleLbl="revTx" presStyleIdx="1" presStyleCnt="2">
        <dgm:presLayoutVars>
          <dgm:chMax val="1"/>
          <dgm:chPref val="1"/>
        </dgm:presLayoutVars>
      </dgm:prSet>
      <dgm:spPr/>
    </dgm:pt>
  </dgm:ptLst>
  <dgm:cxnLst>
    <dgm:cxn modelId="{30265B4E-7FB3-455F-8460-F063C18BAD12}" srcId="{44E18382-0DED-4B87-94A9-3E90E177984D}" destId="{1F257510-A6E3-4DCF-9C28-B8F35E5B29C6}" srcOrd="0" destOrd="0" parTransId="{9CDD5F46-B1EC-4CC7-BE7E-4D9286229D71}" sibTransId="{FC3E4FA9-11A8-474B-8FE8-6A61447D77A7}"/>
    <dgm:cxn modelId="{728C1099-ABBA-4FDD-9F61-6EC96D71BDBA}" type="presOf" srcId="{44E18382-0DED-4B87-94A9-3E90E177984D}" destId="{5D0F980B-4399-44D5-9846-4A2183F64BEF}" srcOrd="0" destOrd="0" presId="urn:microsoft.com/office/officeart/2018/2/layout/IconLabelList"/>
    <dgm:cxn modelId="{6EFF53B2-9F79-49EB-97E5-82F282FB1EA6}" type="presOf" srcId="{8ECCCD29-9A50-47F7-AB85-08DF23D3381E}" destId="{50FDA370-5772-48D3-8E08-58D7F24E0437}" srcOrd="0" destOrd="0" presId="urn:microsoft.com/office/officeart/2018/2/layout/IconLabelList"/>
    <dgm:cxn modelId="{72BAC8DE-13F3-4E44-BFCE-DA5E0262FD7D}" type="presOf" srcId="{1F257510-A6E3-4DCF-9C28-B8F35E5B29C6}" destId="{565DA784-6CD6-47D6-84BF-0369F965417B}" srcOrd="0" destOrd="0" presId="urn:microsoft.com/office/officeart/2018/2/layout/IconLabelList"/>
    <dgm:cxn modelId="{42D6BBE6-B4D2-41C0-92F3-3F003B817A5D}" srcId="{44E18382-0DED-4B87-94A9-3E90E177984D}" destId="{8ECCCD29-9A50-47F7-AB85-08DF23D3381E}" srcOrd="1" destOrd="0" parTransId="{3B684C2A-543B-4A5E-A5F0-BA0BD0A247EE}" sibTransId="{4C170CB1-0B26-4F95-AC81-ADDC5A733B2E}"/>
    <dgm:cxn modelId="{12867D78-D34E-45F0-8C57-FCE4997AE696}" type="presParOf" srcId="{5D0F980B-4399-44D5-9846-4A2183F64BEF}" destId="{F3E68D36-0586-4483-86FE-DBD98CB926A4}" srcOrd="0" destOrd="0" presId="urn:microsoft.com/office/officeart/2018/2/layout/IconLabelList"/>
    <dgm:cxn modelId="{3D48D9A7-101C-4D56-B68E-6F5077F9FF1A}" type="presParOf" srcId="{F3E68D36-0586-4483-86FE-DBD98CB926A4}" destId="{E63EF763-4E66-4D2D-B3D3-7125E3294FC6}" srcOrd="0" destOrd="0" presId="urn:microsoft.com/office/officeart/2018/2/layout/IconLabelList"/>
    <dgm:cxn modelId="{9360BC6B-6004-4307-BB9F-DDDE4B08B907}" type="presParOf" srcId="{F3E68D36-0586-4483-86FE-DBD98CB926A4}" destId="{EAF636F3-94AE-4823-95C0-0436F0AA1699}" srcOrd="1" destOrd="0" presId="urn:microsoft.com/office/officeart/2018/2/layout/IconLabelList"/>
    <dgm:cxn modelId="{A0B11503-C287-4A6B-8094-32E3FEA9723F}" type="presParOf" srcId="{F3E68D36-0586-4483-86FE-DBD98CB926A4}" destId="{565DA784-6CD6-47D6-84BF-0369F965417B}" srcOrd="2" destOrd="0" presId="urn:microsoft.com/office/officeart/2018/2/layout/IconLabelList"/>
    <dgm:cxn modelId="{BB941A08-B346-45B2-87BC-3E4E5D416C65}" type="presParOf" srcId="{5D0F980B-4399-44D5-9846-4A2183F64BEF}" destId="{9846CBD0-AE34-476C-AC8F-2882F9C381E5}" srcOrd="1" destOrd="0" presId="urn:microsoft.com/office/officeart/2018/2/layout/IconLabelList"/>
    <dgm:cxn modelId="{A3F43C49-9CD7-4924-87B0-B2B61A4A63F8}" type="presParOf" srcId="{5D0F980B-4399-44D5-9846-4A2183F64BEF}" destId="{A74EEEB6-A50C-4007-906C-E455052DB15B}" srcOrd="2" destOrd="0" presId="urn:microsoft.com/office/officeart/2018/2/layout/IconLabelList"/>
    <dgm:cxn modelId="{2856D50B-72FB-43BF-AAD0-91ECDFA8462F}" type="presParOf" srcId="{A74EEEB6-A50C-4007-906C-E455052DB15B}" destId="{AA6799AF-A9BE-4128-B1F2-EAB03988DB5A}" srcOrd="0" destOrd="0" presId="urn:microsoft.com/office/officeart/2018/2/layout/IconLabelList"/>
    <dgm:cxn modelId="{13DD329E-84AA-48A8-8463-B358B76AFFE5}" type="presParOf" srcId="{A74EEEB6-A50C-4007-906C-E455052DB15B}" destId="{0099EFFD-4C23-447B-B8D0-33085041B892}" srcOrd="1" destOrd="0" presId="urn:microsoft.com/office/officeart/2018/2/layout/IconLabelList"/>
    <dgm:cxn modelId="{190CAC7C-7169-4DF3-B98C-DFE91E8EC453}" type="presParOf" srcId="{A74EEEB6-A50C-4007-906C-E455052DB15B}" destId="{50FDA370-5772-48D3-8E08-58D7F24E043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F48D2-1E55-473F-ABE0-17E844681BEA}">
      <dsp:nvSpPr>
        <dsp:cNvPr id="0" name=""/>
        <dsp:cNvSpPr/>
      </dsp:nvSpPr>
      <dsp:spPr>
        <a:xfrm>
          <a:off x="0" y="65196"/>
          <a:ext cx="7728267" cy="1233179"/>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Generally- where government is not the other party</a:t>
          </a:r>
        </a:p>
      </dsp:txBody>
      <dsp:txXfrm>
        <a:off x="60199" y="125395"/>
        <a:ext cx="7607869" cy="1112781"/>
      </dsp:txXfrm>
    </dsp:sp>
    <dsp:sp modelId="{7B706C9F-4A27-4730-91CC-4243226652C7}">
      <dsp:nvSpPr>
        <dsp:cNvPr id="0" name=""/>
        <dsp:cNvSpPr/>
      </dsp:nvSpPr>
      <dsp:spPr>
        <a:xfrm>
          <a:off x="0" y="2704048"/>
          <a:ext cx="7728267" cy="1233179"/>
        </a:xfrm>
        <a:prstGeom prst="roundRect">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solidFill>
                <a:schemeClr val="bg1"/>
              </a:solidFill>
            </a:rPr>
            <a:t>Child custody, divorce, evictions, collections, etc.</a:t>
          </a:r>
        </a:p>
      </dsp:txBody>
      <dsp:txXfrm>
        <a:off x="60199" y="2764247"/>
        <a:ext cx="7607869" cy="1112781"/>
      </dsp:txXfrm>
    </dsp:sp>
    <dsp:sp modelId="{B71888EC-5ADF-4323-8A34-1688AE3D9419}">
      <dsp:nvSpPr>
        <dsp:cNvPr id="0" name=""/>
        <dsp:cNvSpPr/>
      </dsp:nvSpPr>
      <dsp:spPr>
        <a:xfrm>
          <a:off x="0" y="1389271"/>
          <a:ext cx="7728267" cy="1233179"/>
        </a:xfrm>
        <a:prstGeom prst="round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Non-civil cases are criminal; “</a:t>
          </a:r>
          <a:r>
            <a:rPr lang="en-US" sz="3100" kern="1200">
              <a:solidFill>
                <a:schemeClr val="bg1"/>
              </a:solidFill>
            </a:rPr>
            <a:t>State v. [Defendant]”</a:t>
          </a:r>
          <a:r>
            <a:rPr lang="en-US" sz="3100" kern="1200"/>
            <a:t> </a:t>
          </a:r>
        </a:p>
      </dsp:txBody>
      <dsp:txXfrm>
        <a:off x="60199" y="1449470"/>
        <a:ext cx="7607869" cy="1112781"/>
      </dsp:txXfrm>
    </dsp:sp>
    <dsp:sp modelId="{B3E54CE0-AF29-4275-ABD9-AD63C02648F0}">
      <dsp:nvSpPr>
        <dsp:cNvPr id="0" name=""/>
        <dsp:cNvSpPr/>
      </dsp:nvSpPr>
      <dsp:spPr>
        <a:xfrm>
          <a:off x="0" y="4032576"/>
          <a:ext cx="7728267" cy="1233179"/>
        </a:xfrm>
        <a:prstGeom prst="round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Some overlap in juvenile and mental health cases.</a:t>
          </a:r>
        </a:p>
      </dsp:txBody>
      <dsp:txXfrm>
        <a:off x="60199" y="4092775"/>
        <a:ext cx="7607869"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F48D2-1E55-473F-ABE0-17E844681BEA}">
      <dsp:nvSpPr>
        <dsp:cNvPr id="0" name=""/>
        <dsp:cNvSpPr/>
      </dsp:nvSpPr>
      <dsp:spPr>
        <a:xfrm>
          <a:off x="0" y="316836"/>
          <a:ext cx="7728267" cy="111384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Some cases against state are civil, state employee suing a state, or if a state sues an entity</a:t>
          </a:r>
        </a:p>
      </dsp:txBody>
      <dsp:txXfrm>
        <a:off x="54373" y="371209"/>
        <a:ext cx="7619521" cy="1005094"/>
      </dsp:txXfrm>
    </dsp:sp>
    <dsp:sp modelId="{7B706C9F-4A27-4730-91CC-4243226652C7}">
      <dsp:nvSpPr>
        <dsp:cNvPr id="0" name=""/>
        <dsp:cNvSpPr/>
      </dsp:nvSpPr>
      <dsp:spPr>
        <a:xfrm>
          <a:off x="0" y="2700315"/>
          <a:ext cx="7728267" cy="1113840"/>
        </a:xfrm>
        <a:prstGeom prst="roundRect">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**Except, when a party is facing charges of criminal contempt of court</a:t>
          </a:r>
          <a:endParaRPr lang="en-US" sz="2800" kern="1200">
            <a:solidFill>
              <a:schemeClr val="bg1"/>
            </a:solidFill>
          </a:endParaRPr>
        </a:p>
      </dsp:txBody>
      <dsp:txXfrm>
        <a:off x="54373" y="2754688"/>
        <a:ext cx="7619521" cy="1005094"/>
      </dsp:txXfrm>
    </dsp:sp>
    <dsp:sp modelId="{B71888EC-5ADF-4323-8A34-1688AE3D9419}">
      <dsp:nvSpPr>
        <dsp:cNvPr id="0" name=""/>
        <dsp:cNvSpPr/>
      </dsp:nvSpPr>
      <dsp:spPr>
        <a:xfrm>
          <a:off x="0" y="1512775"/>
          <a:ext cx="7728267" cy="1113840"/>
        </a:xfrm>
        <a:prstGeom prst="round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Litigants in civil matters are not appointed an attorney by the court</a:t>
          </a:r>
        </a:p>
      </dsp:txBody>
      <dsp:txXfrm>
        <a:off x="54373" y="1567148"/>
        <a:ext cx="7619521" cy="1005094"/>
      </dsp:txXfrm>
    </dsp:sp>
    <dsp:sp modelId="{0C427B4C-A80B-483A-9F67-6E35525669A3}">
      <dsp:nvSpPr>
        <dsp:cNvPr id="0" name=""/>
        <dsp:cNvSpPr/>
      </dsp:nvSpPr>
      <dsp:spPr>
        <a:xfrm>
          <a:off x="0" y="3900276"/>
          <a:ext cx="7728267" cy="1113840"/>
        </a:xfrm>
        <a:prstGeom prst="round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case may have to start outside of the courts; employment and housing </a:t>
          </a:r>
        </a:p>
      </dsp:txBody>
      <dsp:txXfrm>
        <a:off x="54373" y="3954649"/>
        <a:ext cx="7619521" cy="1005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7ED8C-5434-462C-9D31-E6CAC6C4337B}">
      <dsp:nvSpPr>
        <dsp:cNvPr id="0" name=""/>
        <dsp:cNvSpPr/>
      </dsp:nvSpPr>
      <dsp:spPr>
        <a:xfrm>
          <a:off x="0" y="21912"/>
          <a:ext cx="7728267" cy="953403"/>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Nebraska Immigration Legal Assistance Hotline</a:t>
          </a:r>
        </a:p>
      </dsp:txBody>
      <dsp:txXfrm>
        <a:off x="46541" y="68453"/>
        <a:ext cx="7635185" cy="860321"/>
      </dsp:txXfrm>
    </dsp:sp>
    <dsp:sp modelId="{21423A69-2E8F-4A08-8B25-7050699BE824}">
      <dsp:nvSpPr>
        <dsp:cNvPr id="0" name=""/>
        <dsp:cNvSpPr/>
      </dsp:nvSpPr>
      <dsp:spPr>
        <a:xfrm>
          <a:off x="0" y="1044436"/>
          <a:ext cx="7728267" cy="953403"/>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Center for Immigrant and Refugee Advancement (CIRA): Omaha Metro Area</a:t>
          </a:r>
        </a:p>
      </dsp:txBody>
      <dsp:txXfrm>
        <a:off x="46541" y="1090977"/>
        <a:ext cx="7635185" cy="860321"/>
      </dsp:txXfrm>
    </dsp:sp>
    <dsp:sp modelId="{7CA3899D-5195-40D0-A3DE-55BFF1BD742C}">
      <dsp:nvSpPr>
        <dsp:cNvPr id="0" name=""/>
        <dsp:cNvSpPr/>
      </dsp:nvSpPr>
      <dsp:spPr>
        <a:xfrm>
          <a:off x="0" y="2066960"/>
          <a:ext cx="7728267" cy="953403"/>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Center for Legal Immigration Assistance (CLIA): Lincoln</a:t>
          </a:r>
        </a:p>
      </dsp:txBody>
      <dsp:txXfrm>
        <a:off x="46541" y="2113501"/>
        <a:ext cx="7635185" cy="860321"/>
      </dsp:txXfrm>
    </dsp:sp>
    <dsp:sp modelId="{B2FE4E34-7C9F-4397-B3F6-2E599A60FF93}">
      <dsp:nvSpPr>
        <dsp:cNvPr id="0" name=""/>
        <dsp:cNvSpPr/>
      </dsp:nvSpPr>
      <dsp:spPr>
        <a:xfrm>
          <a:off x="0" y="3089483"/>
          <a:ext cx="7728267" cy="95340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Lutheran Family Services</a:t>
          </a:r>
        </a:p>
      </dsp:txBody>
      <dsp:txXfrm>
        <a:off x="46541" y="3136024"/>
        <a:ext cx="7635185" cy="860321"/>
      </dsp:txXfrm>
    </dsp:sp>
    <dsp:sp modelId="{1B065800-3613-487F-9B72-130389E920CB}">
      <dsp:nvSpPr>
        <dsp:cNvPr id="0" name=""/>
        <dsp:cNvSpPr/>
      </dsp:nvSpPr>
      <dsp:spPr>
        <a:xfrm>
          <a:off x="0" y="4112007"/>
          <a:ext cx="7728267" cy="953403"/>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Catholic Charities</a:t>
          </a:r>
        </a:p>
      </dsp:txBody>
      <dsp:txXfrm>
        <a:off x="46541" y="4158548"/>
        <a:ext cx="7635185" cy="860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7ED8C-5434-462C-9D31-E6CAC6C4337B}">
      <dsp:nvSpPr>
        <dsp:cNvPr id="0" name=""/>
        <dsp:cNvSpPr/>
      </dsp:nvSpPr>
      <dsp:spPr>
        <a:xfrm>
          <a:off x="0" y="354412"/>
          <a:ext cx="7728267" cy="139229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ACLU of Nebraska: issue specific, cases against the government, &amp; policy</a:t>
          </a:r>
          <a:endParaRPr lang="en-US" sz="3500" b="1" kern="1200"/>
        </a:p>
      </dsp:txBody>
      <dsp:txXfrm>
        <a:off x="67966" y="422378"/>
        <a:ext cx="7592335" cy="1256367"/>
      </dsp:txXfrm>
    </dsp:sp>
    <dsp:sp modelId="{B2FE4E34-7C9F-4397-B3F6-2E599A60FF93}">
      <dsp:nvSpPr>
        <dsp:cNvPr id="0" name=""/>
        <dsp:cNvSpPr/>
      </dsp:nvSpPr>
      <dsp:spPr>
        <a:xfrm>
          <a:off x="0" y="1847512"/>
          <a:ext cx="7728267" cy="1392299"/>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Education Rights Counsel: resources, advocacy, &amp; policy</a:t>
          </a:r>
        </a:p>
      </dsp:txBody>
      <dsp:txXfrm>
        <a:off x="67966" y="1915478"/>
        <a:ext cx="7592335" cy="1256367"/>
      </dsp:txXfrm>
    </dsp:sp>
    <dsp:sp modelId="{1B065800-3613-487F-9B72-130389E920CB}">
      <dsp:nvSpPr>
        <dsp:cNvPr id="0" name=""/>
        <dsp:cNvSpPr/>
      </dsp:nvSpPr>
      <dsp:spPr>
        <a:xfrm>
          <a:off x="0" y="3340611"/>
          <a:ext cx="7728267" cy="1392299"/>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Disability Rights Nebraska: legal and lay advocacy, policy, &amp; investigation</a:t>
          </a:r>
        </a:p>
      </dsp:txBody>
      <dsp:txXfrm>
        <a:off x="67966" y="3408577"/>
        <a:ext cx="7592335" cy="1256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7ED8C-5434-462C-9D31-E6CAC6C4337B}">
      <dsp:nvSpPr>
        <dsp:cNvPr id="0" name=""/>
        <dsp:cNvSpPr/>
      </dsp:nvSpPr>
      <dsp:spPr>
        <a:xfrm>
          <a:off x="0" y="12862"/>
          <a:ext cx="7728267" cy="7956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Nebraska Appleseed: policy, advocacy, systemic litigation, public education</a:t>
          </a:r>
          <a:endParaRPr lang="en-US" sz="2000" b="1" kern="1200"/>
        </a:p>
      </dsp:txBody>
      <dsp:txXfrm>
        <a:off x="38838" y="51700"/>
        <a:ext cx="7650591" cy="717924"/>
      </dsp:txXfrm>
    </dsp:sp>
    <dsp:sp modelId="{1B065800-3613-487F-9B72-130389E920CB}">
      <dsp:nvSpPr>
        <dsp:cNvPr id="0" name=""/>
        <dsp:cNvSpPr/>
      </dsp:nvSpPr>
      <dsp:spPr>
        <a:xfrm>
          <a:off x="0" y="866062"/>
          <a:ext cx="7728267" cy="79560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Nebraska Area on Aging Agencies: 60+ legal assistance</a:t>
          </a:r>
        </a:p>
      </dsp:txBody>
      <dsp:txXfrm>
        <a:off x="38838" y="904900"/>
        <a:ext cx="7650591" cy="717924"/>
      </dsp:txXfrm>
    </dsp:sp>
    <dsp:sp modelId="{E3C3C2DA-B12C-4317-BC59-B09C41205D4A}">
      <dsp:nvSpPr>
        <dsp:cNvPr id="0" name=""/>
        <dsp:cNvSpPr/>
      </dsp:nvSpPr>
      <dsp:spPr>
        <a:xfrm>
          <a:off x="0" y="1719262"/>
          <a:ext cx="7728267" cy="79560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Nebraska Equal Opportunity Commission: Investigates claims of discrimination in employment, housing, and public accommodations</a:t>
          </a:r>
        </a:p>
      </dsp:txBody>
      <dsp:txXfrm>
        <a:off x="38838" y="1758100"/>
        <a:ext cx="7650591" cy="717924"/>
      </dsp:txXfrm>
    </dsp:sp>
    <dsp:sp modelId="{B2FE4E34-7C9F-4397-B3F6-2E599A60FF93}">
      <dsp:nvSpPr>
        <dsp:cNvPr id="0" name=""/>
        <dsp:cNvSpPr/>
      </dsp:nvSpPr>
      <dsp:spPr>
        <a:xfrm>
          <a:off x="0" y="2572462"/>
          <a:ext cx="7728267" cy="7956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Legal Libraries: UNL College of Law, Creighton, Douglas County, Nebraska Capital Building</a:t>
          </a:r>
        </a:p>
      </dsp:txBody>
      <dsp:txXfrm>
        <a:off x="38838" y="2611300"/>
        <a:ext cx="7650591" cy="717924"/>
      </dsp:txXfrm>
    </dsp:sp>
    <dsp:sp modelId="{ABF0790B-5E9C-4870-9159-69FF331A52D5}">
      <dsp:nvSpPr>
        <dsp:cNvPr id="0" name=""/>
        <dsp:cNvSpPr/>
      </dsp:nvSpPr>
      <dsp:spPr>
        <a:xfrm>
          <a:off x="0" y="3425662"/>
          <a:ext cx="7728267" cy="795600"/>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Nebraska-Find-a-Lawyer: Private Attorney; $50 or less for legal consultation</a:t>
          </a:r>
        </a:p>
      </dsp:txBody>
      <dsp:txXfrm>
        <a:off x="38838" y="3464500"/>
        <a:ext cx="7650591" cy="717924"/>
      </dsp:txXfrm>
    </dsp:sp>
    <dsp:sp modelId="{41787544-62C5-420E-8910-BDD7713E4DAD}">
      <dsp:nvSpPr>
        <dsp:cNvPr id="0" name=""/>
        <dsp:cNvSpPr/>
      </dsp:nvSpPr>
      <dsp:spPr>
        <a:xfrm>
          <a:off x="0" y="4278861"/>
          <a:ext cx="7728267" cy="7956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Omaha Bar Association: Private Attorney; Douglas, Sarpy, Cass and Washington Counties; $50 for legal consultation</a:t>
          </a:r>
        </a:p>
      </dsp:txBody>
      <dsp:txXfrm>
        <a:off x="38838" y="4317699"/>
        <a:ext cx="7650591" cy="717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6E97C-0E58-4C9B-B001-01F97449CF42}">
      <dsp:nvSpPr>
        <dsp:cNvPr id="0" name=""/>
        <dsp:cNvSpPr/>
      </dsp:nvSpPr>
      <dsp:spPr>
        <a:xfrm>
          <a:off x="0" y="911647"/>
          <a:ext cx="7728267" cy="100737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Case Referral </a:t>
          </a:r>
        </a:p>
      </dsp:txBody>
      <dsp:txXfrm>
        <a:off x="49176" y="960823"/>
        <a:ext cx="7629915" cy="909018"/>
      </dsp:txXfrm>
    </dsp:sp>
    <dsp:sp modelId="{1AAE352B-5226-47D1-9F32-3E196CF54123}">
      <dsp:nvSpPr>
        <dsp:cNvPr id="0" name=""/>
        <dsp:cNvSpPr/>
      </dsp:nvSpPr>
      <dsp:spPr>
        <a:xfrm>
          <a:off x="0" y="2039977"/>
          <a:ext cx="7728267" cy="1007370"/>
        </a:xfrm>
        <a:prstGeom prst="roundRect">
          <a:avLst/>
        </a:prstGeom>
        <a:solidFill>
          <a:schemeClr val="accent2">
            <a:hueOff val="56720"/>
            <a:satOff val="6519"/>
            <a:lumOff val="-519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Clinics</a:t>
          </a:r>
        </a:p>
      </dsp:txBody>
      <dsp:txXfrm>
        <a:off x="49176" y="2089153"/>
        <a:ext cx="7629915" cy="909018"/>
      </dsp:txXfrm>
    </dsp:sp>
    <dsp:sp modelId="{587E5746-613E-4585-8245-8C08ABE2A79C}">
      <dsp:nvSpPr>
        <dsp:cNvPr id="0" name=""/>
        <dsp:cNvSpPr/>
      </dsp:nvSpPr>
      <dsp:spPr>
        <a:xfrm>
          <a:off x="0" y="3168306"/>
          <a:ext cx="7728267" cy="1007370"/>
        </a:xfrm>
        <a:prstGeom prst="roundRect">
          <a:avLst/>
        </a:prstGeom>
        <a:solidFill>
          <a:schemeClr val="accent2">
            <a:hueOff val="113439"/>
            <a:satOff val="13039"/>
            <a:lumOff val="-1039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Tenants Assistance Project (TAP)</a:t>
          </a:r>
        </a:p>
      </dsp:txBody>
      <dsp:txXfrm>
        <a:off x="49176" y="3217482"/>
        <a:ext cx="7629915" cy="909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4FBDA-0BA8-474B-874D-07C522E648BE}">
      <dsp:nvSpPr>
        <dsp:cNvPr id="0" name=""/>
        <dsp:cNvSpPr/>
      </dsp:nvSpPr>
      <dsp:spPr>
        <a:xfrm>
          <a:off x="754858" y="1270"/>
          <a:ext cx="2664205" cy="159852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Household income less than 250% of the federal poverty level</a:t>
          </a:r>
        </a:p>
      </dsp:txBody>
      <dsp:txXfrm>
        <a:off x="754858" y="1270"/>
        <a:ext cx="2664205" cy="1598523"/>
      </dsp:txXfrm>
    </dsp:sp>
    <dsp:sp modelId="{CA0A2B01-F68C-4C06-AB74-1AAA2597FF1F}">
      <dsp:nvSpPr>
        <dsp:cNvPr id="0" name=""/>
        <dsp:cNvSpPr/>
      </dsp:nvSpPr>
      <dsp:spPr>
        <a:xfrm>
          <a:off x="3685484" y="1270"/>
          <a:ext cx="2664205" cy="159852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Liquid assets must not exceed $10,000 in value</a:t>
          </a:r>
        </a:p>
      </dsp:txBody>
      <dsp:txXfrm>
        <a:off x="3685484" y="1270"/>
        <a:ext cx="2664205" cy="1598523"/>
      </dsp:txXfrm>
    </dsp:sp>
    <dsp:sp modelId="{18DAC365-FBF7-4EDF-88E1-7D3F7C0C886B}">
      <dsp:nvSpPr>
        <dsp:cNvPr id="0" name=""/>
        <dsp:cNvSpPr/>
      </dsp:nvSpPr>
      <dsp:spPr>
        <a:xfrm>
          <a:off x="754858" y="1866214"/>
          <a:ext cx="2664205" cy="1598523"/>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May not be incarcerated</a:t>
          </a:r>
        </a:p>
      </dsp:txBody>
      <dsp:txXfrm>
        <a:off x="754858" y="1866214"/>
        <a:ext cx="2664205" cy="1598523"/>
      </dsp:txXfrm>
    </dsp:sp>
    <dsp:sp modelId="{65242BF5-2601-4CEE-A01F-452F3C9B7E38}">
      <dsp:nvSpPr>
        <dsp:cNvPr id="0" name=""/>
        <dsp:cNvSpPr/>
      </dsp:nvSpPr>
      <dsp:spPr>
        <a:xfrm>
          <a:off x="3685484" y="1866214"/>
          <a:ext cx="2664205" cy="1598523"/>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May not request assistance with criminal law matters</a:t>
          </a:r>
        </a:p>
      </dsp:txBody>
      <dsp:txXfrm>
        <a:off x="3685484" y="1866214"/>
        <a:ext cx="2664205" cy="1598523"/>
      </dsp:txXfrm>
    </dsp:sp>
    <dsp:sp modelId="{40273DC2-3993-49D0-9FEB-2A14B1845C36}">
      <dsp:nvSpPr>
        <dsp:cNvPr id="0" name=""/>
        <dsp:cNvSpPr/>
      </dsp:nvSpPr>
      <dsp:spPr>
        <a:xfrm>
          <a:off x="754858" y="3731158"/>
          <a:ext cx="2664205" cy="1598523"/>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May not have already hired a lawyer to help with their legal matter</a:t>
          </a:r>
        </a:p>
      </dsp:txBody>
      <dsp:txXfrm>
        <a:off x="754858" y="3731158"/>
        <a:ext cx="2664205" cy="1598523"/>
      </dsp:txXfrm>
    </dsp:sp>
    <dsp:sp modelId="{0B1264E0-6F99-4E8A-B46B-90D43E2F554F}">
      <dsp:nvSpPr>
        <dsp:cNvPr id="0" name=""/>
        <dsp:cNvSpPr/>
      </dsp:nvSpPr>
      <dsp:spPr>
        <a:xfrm>
          <a:off x="3685484" y="3731158"/>
          <a:ext cx="2664205" cy="159852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Cannot ask questions on behalf of another</a:t>
          </a:r>
        </a:p>
      </dsp:txBody>
      <dsp:txXfrm>
        <a:off x="3685484" y="3731158"/>
        <a:ext cx="2664205" cy="15985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EF763-4E66-4D2D-B3D3-7125E3294FC6}">
      <dsp:nvSpPr>
        <dsp:cNvPr id="0" name=""/>
        <dsp:cNvSpPr/>
      </dsp:nvSpPr>
      <dsp:spPr>
        <a:xfrm>
          <a:off x="993977" y="1092385"/>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5DA784-6CD6-47D6-84BF-0369F965417B}">
      <dsp:nvSpPr>
        <dsp:cNvPr id="0" name=""/>
        <dsp:cNvSpPr/>
      </dsp:nvSpPr>
      <dsp:spPr>
        <a:xfrm>
          <a:off x="22539" y="3117438"/>
          <a:ext cx="35325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a:t>Try, try, try again</a:t>
          </a:r>
        </a:p>
      </dsp:txBody>
      <dsp:txXfrm>
        <a:off x="22539" y="3117438"/>
        <a:ext cx="3532500" cy="877500"/>
      </dsp:txXfrm>
    </dsp:sp>
    <dsp:sp modelId="{AA6799AF-A9BE-4128-B1F2-EAB03988DB5A}">
      <dsp:nvSpPr>
        <dsp:cNvPr id="0" name=""/>
        <dsp:cNvSpPr/>
      </dsp:nvSpPr>
      <dsp:spPr>
        <a:xfrm>
          <a:off x="5144664" y="1092385"/>
          <a:ext cx="1589625" cy="1589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FDA370-5772-48D3-8E08-58D7F24E0437}">
      <dsp:nvSpPr>
        <dsp:cNvPr id="0" name=""/>
        <dsp:cNvSpPr/>
      </dsp:nvSpPr>
      <dsp:spPr>
        <a:xfrm>
          <a:off x="4173227" y="3117438"/>
          <a:ext cx="35325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a:t>Funding: shifting grants &amp; policies</a:t>
          </a:r>
        </a:p>
      </dsp:txBody>
      <dsp:txXfrm>
        <a:off x="4173227" y="3117438"/>
        <a:ext cx="3532500" cy="877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2F937-0534-47C5-81ED-2A2062A3C1BC}"/>
              </a:ext>
            </a:extLst>
          </p:cNvPr>
          <p:cNvSpPr>
            <a:spLocks noGrp="1"/>
          </p:cNvSpPr>
          <p:nvPr>
            <p:ph type="hdr" sz="quarter"/>
          </p:nvPr>
        </p:nvSpPr>
        <p:spPr>
          <a:xfrm>
            <a:off x="0" y="1"/>
            <a:ext cx="3035723" cy="466406"/>
          </a:xfrm>
          <a:prstGeom prst="rect">
            <a:avLst/>
          </a:prstGeom>
        </p:spPr>
        <p:txBody>
          <a:bodyPr vert="horz" lIns="91367" tIns="45683" rIns="91367" bIns="45683" numCol="1" rtlCol="0"/>
          <a:lstStyle>
            <a:lvl1pPr algn="l">
              <a:defRPr sz="1200"/>
            </a:lvl1pPr>
          </a:lstStyle>
          <a:p>
            <a:endParaRPr lang="en-US"/>
          </a:p>
        </p:txBody>
      </p:sp>
      <p:sp>
        <p:nvSpPr>
          <p:cNvPr id="3" name="Date Placeholder 2">
            <a:extLst>
              <a:ext uri="{FF2B5EF4-FFF2-40B4-BE49-F238E27FC236}">
                <a16:creationId xmlns:a16="http://schemas.microsoft.com/office/drawing/2014/main" id="{4D667780-6044-443D-A921-74BCF9F8D764}"/>
              </a:ext>
            </a:extLst>
          </p:cNvPr>
          <p:cNvSpPr>
            <a:spLocks noGrp="1"/>
          </p:cNvSpPr>
          <p:nvPr>
            <p:ph type="dt" sz="quarter" idx="1"/>
          </p:nvPr>
        </p:nvSpPr>
        <p:spPr>
          <a:xfrm>
            <a:off x="3966742" y="1"/>
            <a:ext cx="3035723" cy="466406"/>
          </a:xfrm>
          <a:prstGeom prst="rect">
            <a:avLst/>
          </a:prstGeom>
        </p:spPr>
        <p:txBody>
          <a:bodyPr vert="horz" lIns="91367" tIns="45683" rIns="91367" bIns="45683" numCol="1" rtlCol="0"/>
          <a:lstStyle>
            <a:lvl1pPr algn="r">
              <a:defRPr sz="1200"/>
            </a:lvl1pPr>
          </a:lstStyle>
          <a:p>
            <a:fld id="{7C9B5C81-9B6D-4B9F-83EF-8D433C24F593}" type="datetimeFigureOut">
              <a:rPr lang="en-US" smtClean="0"/>
              <a:t>3/25/2026</a:t>
            </a:fld>
            <a:endParaRPr lang="en-US"/>
          </a:p>
        </p:txBody>
      </p:sp>
      <p:sp>
        <p:nvSpPr>
          <p:cNvPr id="4" name="Footer Placeholder 3">
            <a:extLst>
              <a:ext uri="{FF2B5EF4-FFF2-40B4-BE49-F238E27FC236}">
                <a16:creationId xmlns:a16="http://schemas.microsoft.com/office/drawing/2014/main" id="{A72F21FD-B70B-4F8C-ADED-14C326C5D844}"/>
              </a:ext>
            </a:extLst>
          </p:cNvPr>
          <p:cNvSpPr>
            <a:spLocks noGrp="1"/>
          </p:cNvSpPr>
          <p:nvPr>
            <p:ph type="ftr" sz="quarter" idx="2"/>
          </p:nvPr>
        </p:nvSpPr>
        <p:spPr>
          <a:xfrm>
            <a:off x="0" y="8823644"/>
            <a:ext cx="3035723" cy="466406"/>
          </a:xfrm>
          <a:prstGeom prst="rect">
            <a:avLst/>
          </a:prstGeom>
        </p:spPr>
        <p:txBody>
          <a:bodyPr vert="horz" lIns="91367" tIns="45683" rIns="91367" bIns="45683" numCol="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D3058F-B6B0-4551-AA4C-0340539B82BB}"/>
              </a:ext>
            </a:extLst>
          </p:cNvPr>
          <p:cNvSpPr>
            <a:spLocks noGrp="1"/>
          </p:cNvSpPr>
          <p:nvPr>
            <p:ph type="sldNum" sz="quarter" idx="3"/>
          </p:nvPr>
        </p:nvSpPr>
        <p:spPr>
          <a:xfrm>
            <a:off x="3966742" y="8823644"/>
            <a:ext cx="3035723" cy="466406"/>
          </a:xfrm>
          <a:prstGeom prst="rect">
            <a:avLst/>
          </a:prstGeom>
        </p:spPr>
        <p:txBody>
          <a:bodyPr vert="horz" lIns="91367" tIns="45683" rIns="91367" bIns="45683" numCol="1" rtlCol="0" anchor="b"/>
          <a:lstStyle>
            <a:lvl1pPr algn="r">
              <a:defRPr sz="1200"/>
            </a:lvl1pPr>
          </a:lstStyle>
          <a:p>
            <a:fld id="{9421FC9F-B1B3-4BBF-9D2E-B77BC591035F}" type="slidenum">
              <a:rPr lang="en-US" smtClean="0"/>
              <a:t>‹#›</a:t>
            </a:fld>
            <a:endParaRPr lang="en-US"/>
          </a:p>
        </p:txBody>
      </p:sp>
    </p:spTree>
    <p:extLst>
      <p:ext uri="{BB962C8B-B14F-4D97-AF65-F5344CB8AC3E}">
        <p14:creationId xmlns:p14="http://schemas.microsoft.com/office/powerpoint/2010/main" val="1402803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5088" cy="466116"/>
          </a:xfrm>
          <a:prstGeom prst="rect">
            <a:avLst/>
          </a:prstGeom>
        </p:spPr>
        <p:txBody>
          <a:bodyPr vert="horz" lIns="93091" tIns="46546" rIns="93091" bIns="46546" numCol="1" rtlCol="0"/>
          <a:lstStyle>
            <a:lvl1pPr algn="l">
              <a:defRPr sz="1200"/>
            </a:lvl1pPr>
          </a:lstStyle>
          <a:p>
            <a:endParaRPr lang="en-US"/>
          </a:p>
        </p:txBody>
      </p:sp>
      <p:sp>
        <p:nvSpPr>
          <p:cNvPr id="3" name="Date Placeholder 2"/>
          <p:cNvSpPr>
            <a:spLocks noGrp="1"/>
          </p:cNvSpPr>
          <p:nvPr>
            <p:ph type="dt" idx="1"/>
          </p:nvPr>
        </p:nvSpPr>
        <p:spPr>
          <a:xfrm>
            <a:off x="3967342" y="1"/>
            <a:ext cx="3035088" cy="466116"/>
          </a:xfrm>
          <a:prstGeom prst="rect">
            <a:avLst/>
          </a:prstGeom>
        </p:spPr>
        <p:txBody>
          <a:bodyPr vert="horz" lIns="93091" tIns="46546" rIns="93091" bIns="46546" numCol="1" rtlCol="0"/>
          <a:lstStyle>
            <a:lvl1pPr algn="r">
              <a:defRPr sz="1200"/>
            </a:lvl1pPr>
          </a:lstStyle>
          <a:p>
            <a:fld id="{4AECE366-7F8D-4ABC-84A8-8A8704FFBCC4}" type="datetimeFigureOut">
              <a:rPr lang="en-US" smtClean="0"/>
              <a:t>3/25/2026</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091" tIns="46546" rIns="93091" bIns="46546" numCol="1" rtlCol="0" anchor="ctr"/>
          <a:lstStyle/>
          <a:p>
            <a:endParaRPr lang="en-US"/>
          </a:p>
        </p:txBody>
      </p:sp>
      <p:sp>
        <p:nvSpPr>
          <p:cNvPr id="5" name="Notes Placeholder 4"/>
          <p:cNvSpPr>
            <a:spLocks noGrp="1"/>
          </p:cNvSpPr>
          <p:nvPr>
            <p:ph type="body" sz="quarter" idx="3"/>
          </p:nvPr>
        </p:nvSpPr>
        <p:spPr>
          <a:xfrm>
            <a:off x="700405" y="4470837"/>
            <a:ext cx="5603240" cy="3657958"/>
          </a:xfrm>
          <a:prstGeom prst="rect">
            <a:avLst/>
          </a:prstGeom>
        </p:spPr>
        <p:txBody>
          <a:bodyPr vert="horz" lIns="93091" tIns="46546" rIns="93091" bIns="46546"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3937"/>
            <a:ext cx="3035088" cy="466115"/>
          </a:xfrm>
          <a:prstGeom prst="rect">
            <a:avLst/>
          </a:prstGeom>
        </p:spPr>
        <p:txBody>
          <a:bodyPr vert="horz" lIns="93091" tIns="46546" rIns="93091" bIns="46546"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823937"/>
            <a:ext cx="3035088" cy="466115"/>
          </a:xfrm>
          <a:prstGeom prst="rect">
            <a:avLst/>
          </a:prstGeom>
        </p:spPr>
        <p:txBody>
          <a:bodyPr vert="horz" lIns="93091" tIns="46546" rIns="93091" bIns="46546" numCol="1" rtlCol="0" anchor="b"/>
          <a:lstStyle>
            <a:lvl1pPr algn="r">
              <a:defRPr sz="1200"/>
            </a:lvl1pPr>
          </a:lstStyle>
          <a:p>
            <a:fld id="{DE863C34-F54B-49E3-96DE-1D5F57681DFA}" type="slidenum">
              <a:rPr lang="en-US" smtClean="0"/>
              <a:t>‹#›</a:t>
            </a:fld>
            <a:endParaRPr lang="en-US"/>
          </a:p>
        </p:txBody>
      </p:sp>
    </p:spTree>
    <p:extLst>
      <p:ext uri="{BB962C8B-B14F-4D97-AF65-F5344CB8AC3E}">
        <p14:creationId xmlns:p14="http://schemas.microsoft.com/office/powerpoint/2010/main" val="77302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a:t>Introduce self</a:t>
            </a:r>
            <a:br>
              <a:rPr lang="en-US"/>
            </a:br>
            <a:endParaRPr lang="en-US"/>
          </a:p>
        </p:txBody>
      </p:sp>
      <p:sp>
        <p:nvSpPr>
          <p:cNvPr id="4" name="Slide Number Placeholder 3"/>
          <p:cNvSpPr>
            <a:spLocks noGrp="1"/>
          </p:cNvSpPr>
          <p:nvPr>
            <p:ph type="sldNum" sz="quarter" idx="10"/>
          </p:nvPr>
        </p:nvSpPr>
        <p:spPr/>
        <p:txBody>
          <a:bodyPr numCol="1"/>
          <a:lstStyle/>
          <a:p>
            <a:fld id="{DE863C34-F54B-49E3-96DE-1D5F57681DFA}" type="slidenum">
              <a:rPr lang="en-US" smtClean="0"/>
              <a:t>1</a:t>
            </a:fld>
            <a:endParaRPr lang="en-US"/>
          </a:p>
        </p:txBody>
      </p:sp>
    </p:spTree>
    <p:extLst>
      <p:ext uri="{BB962C8B-B14F-4D97-AF65-F5344CB8AC3E}">
        <p14:creationId xmlns:p14="http://schemas.microsoft.com/office/powerpoint/2010/main" val="36722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a:t>Income/assets/incarceration/criminal/lawyer</a:t>
            </a:r>
          </a:p>
        </p:txBody>
      </p:sp>
      <p:sp>
        <p:nvSpPr>
          <p:cNvPr id="4" name="Slide Number Placeholder 3"/>
          <p:cNvSpPr>
            <a:spLocks noGrp="1"/>
          </p:cNvSpPr>
          <p:nvPr>
            <p:ph type="sldNum" sz="quarter" idx="10"/>
          </p:nvPr>
        </p:nvSpPr>
        <p:spPr/>
        <p:txBody>
          <a:bodyPr numCol="1"/>
          <a:lstStyle/>
          <a:p>
            <a:fld id="{DE863C34-F54B-49E3-96DE-1D5F57681DFA}" type="slidenum">
              <a:rPr lang="en-US" smtClean="0"/>
              <a:t>30</a:t>
            </a:fld>
            <a:endParaRPr lang="en-US"/>
          </a:p>
        </p:txBody>
      </p:sp>
    </p:spTree>
    <p:extLst>
      <p:ext uri="{BB962C8B-B14F-4D97-AF65-F5344CB8AC3E}">
        <p14:creationId xmlns:p14="http://schemas.microsoft.com/office/powerpoint/2010/main" val="186966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steps</a:t>
            </a:r>
          </a:p>
        </p:txBody>
      </p:sp>
      <p:sp>
        <p:nvSpPr>
          <p:cNvPr id="4" name="Slide Number Placeholder 3"/>
          <p:cNvSpPr>
            <a:spLocks noGrp="1"/>
          </p:cNvSpPr>
          <p:nvPr>
            <p:ph type="sldNum" sz="quarter" idx="5"/>
          </p:nvPr>
        </p:nvSpPr>
        <p:spPr/>
        <p:txBody>
          <a:bodyPr/>
          <a:lstStyle/>
          <a:p>
            <a:fld id="{DE863C34-F54B-49E3-96DE-1D5F57681DFA}" type="slidenum">
              <a:rPr lang="en-US" smtClean="0"/>
              <a:t>34</a:t>
            </a:fld>
            <a:endParaRPr lang="en-US"/>
          </a:p>
        </p:txBody>
      </p:sp>
    </p:spTree>
    <p:extLst>
      <p:ext uri="{BB962C8B-B14F-4D97-AF65-F5344CB8AC3E}">
        <p14:creationId xmlns:p14="http://schemas.microsoft.com/office/powerpoint/2010/main" val="263369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steps</a:t>
            </a:r>
          </a:p>
        </p:txBody>
      </p:sp>
      <p:sp>
        <p:nvSpPr>
          <p:cNvPr id="4" name="Slide Number Placeholder 3"/>
          <p:cNvSpPr>
            <a:spLocks noGrp="1"/>
          </p:cNvSpPr>
          <p:nvPr>
            <p:ph type="sldNum" sz="quarter" idx="5"/>
          </p:nvPr>
        </p:nvSpPr>
        <p:spPr/>
        <p:txBody>
          <a:bodyPr/>
          <a:lstStyle/>
          <a:p>
            <a:fld id="{DE863C34-F54B-49E3-96DE-1D5F57681DFA}" type="slidenum">
              <a:rPr lang="en-US" smtClean="0"/>
              <a:t>35</a:t>
            </a:fld>
            <a:endParaRPr lang="en-US"/>
          </a:p>
        </p:txBody>
      </p:sp>
    </p:spTree>
    <p:extLst>
      <p:ext uri="{BB962C8B-B14F-4D97-AF65-F5344CB8AC3E}">
        <p14:creationId xmlns:p14="http://schemas.microsoft.com/office/powerpoint/2010/main" val="4120756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63C34-F54B-49E3-96DE-1D5F57681DFA}" type="slidenum">
              <a:rPr lang="en-US" smtClean="0"/>
              <a:t>40</a:t>
            </a:fld>
            <a:endParaRPr lang="en-US"/>
          </a:p>
        </p:txBody>
      </p:sp>
    </p:spTree>
    <p:extLst>
      <p:ext uri="{BB962C8B-B14F-4D97-AF65-F5344CB8AC3E}">
        <p14:creationId xmlns:p14="http://schemas.microsoft.com/office/powerpoint/2010/main" val="58320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a:t>2022 Justice Gap Study; Legal Services Corporation</a:t>
            </a:r>
          </a:p>
          <a:p>
            <a:r>
              <a:rPr lang="en-US"/>
              <a:t>https://justicegap.lsc.gov/resource/executive-summary/</a:t>
            </a:r>
          </a:p>
        </p:txBody>
      </p:sp>
      <p:sp>
        <p:nvSpPr>
          <p:cNvPr id="4" name="Slide Number Placeholder 3"/>
          <p:cNvSpPr>
            <a:spLocks noGrp="1"/>
          </p:cNvSpPr>
          <p:nvPr>
            <p:ph type="sldNum" sz="quarter" idx="10"/>
          </p:nvPr>
        </p:nvSpPr>
        <p:spPr/>
        <p:txBody>
          <a:bodyPr numCol="1"/>
          <a:lstStyle/>
          <a:p>
            <a:fld id="{DE863C34-F54B-49E3-96DE-1D5F57681DFA}" type="slidenum">
              <a:rPr lang="en-US" smtClean="0"/>
              <a:t>3</a:t>
            </a:fld>
            <a:endParaRPr lang="en-US"/>
          </a:p>
        </p:txBody>
      </p:sp>
    </p:spTree>
    <p:extLst>
      <p:ext uri="{BB962C8B-B14F-4D97-AF65-F5344CB8AC3E}">
        <p14:creationId xmlns:p14="http://schemas.microsoft.com/office/powerpoint/2010/main" val="60702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63C34-F54B-49E3-96DE-1D5F57681DFA}" type="slidenum">
              <a:rPr lang="en-US" smtClean="0"/>
              <a:t>7</a:t>
            </a:fld>
            <a:endParaRPr lang="en-US"/>
          </a:p>
        </p:txBody>
      </p:sp>
    </p:spTree>
    <p:extLst>
      <p:ext uri="{BB962C8B-B14F-4D97-AF65-F5344CB8AC3E}">
        <p14:creationId xmlns:p14="http://schemas.microsoft.com/office/powerpoint/2010/main" val="90717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63C34-F54B-49E3-96DE-1D5F57681DFA}" type="slidenum">
              <a:rPr lang="en-US" smtClean="0"/>
              <a:t>22</a:t>
            </a:fld>
            <a:endParaRPr lang="en-US"/>
          </a:p>
        </p:txBody>
      </p:sp>
    </p:spTree>
    <p:extLst>
      <p:ext uri="{BB962C8B-B14F-4D97-AF65-F5344CB8AC3E}">
        <p14:creationId xmlns:p14="http://schemas.microsoft.com/office/powerpoint/2010/main" val="50552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55F3-7992-E064-1844-73BC7A543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13CBE-AD97-6715-313F-2D35F5AA3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4322E-6A07-E1A3-5638-128ADFA91D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71F825-90CE-B66F-8046-0AE3C6643256}"/>
              </a:ext>
            </a:extLst>
          </p:cNvPr>
          <p:cNvSpPr>
            <a:spLocks noGrp="1"/>
          </p:cNvSpPr>
          <p:nvPr>
            <p:ph type="sldNum" sz="quarter" idx="5"/>
          </p:nvPr>
        </p:nvSpPr>
        <p:spPr/>
        <p:txBody>
          <a:bodyPr/>
          <a:lstStyle/>
          <a:p>
            <a:fld id="{DE863C34-F54B-49E3-96DE-1D5F57681DFA}" type="slidenum">
              <a:rPr lang="en-US" smtClean="0"/>
              <a:t>23</a:t>
            </a:fld>
            <a:endParaRPr lang="en-US"/>
          </a:p>
        </p:txBody>
      </p:sp>
    </p:spTree>
    <p:extLst>
      <p:ext uri="{BB962C8B-B14F-4D97-AF65-F5344CB8AC3E}">
        <p14:creationId xmlns:p14="http://schemas.microsoft.com/office/powerpoint/2010/main" val="221119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62A2-2852-FA49-3066-56DE2AF75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03826-9170-6892-402C-1962E431C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38E1B-71EE-10F4-1F26-C110CD6EFD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FEC938-DDBE-3F29-175D-34EDD40E4CBC}"/>
              </a:ext>
            </a:extLst>
          </p:cNvPr>
          <p:cNvSpPr>
            <a:spLocks noGrp="1"/>
          </p:cNvSpPr>
          <p:nvPr>
            <p:ph type="sldNum" sz="quarter" idx="5"/>
          </p:nvPr>
        </p:nvSpPr>
        <p:spPr/>
        <p:txBody>
          <a:bodyPr/>
          <a:lstStyle/>
          <a:p>
            <a:fld id="{DE863C34-F54B-49E3-96DE-1D5F57681DFA}" type="slidenum">
              <a:rPr lang="en-US" smtClean="0"/>
              <a:t>24</a:t>
            </a:fld>
            <a:endParaRPr lang="en-US"/>
          </a:p>
        </p:txBody>
      </p:sp>
    </p:spTree>
    <p:extLst>
      <p:ext uri="{BB962C8B-B14F-4D97-AF65-F5344CB8AC3E}">
        <p14:creationId xmlns:p14="http://schemas.microsoft.com/office/powerpoint/2010/main" val="422302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a:t>Introduce self</a:t>
            </a:r>
            <a:br>
              <a:rPr lang="en-US"/>
            </a:br>
            <a:endParaRPr lang="en-US"/>
          </a:p>
        </p:txBody>
      </p:sp>
      <p:sp>
        <p:nvSpPr>
          <p:cNvPr id="4" name="Slide Number Placeholder 3"/>
          <p:cNvSpPr>
            <a:spLocks noGrp="1"/>
          </p:cNvSpPr>
          <p:nvPr>
            <p:ph type="sldNum" sz="quarter" idx="10"/>
          </p:nvPr>
        </p:nvSpPr>
        <p:spPr/>
        <p:txBody>
          <a:bodyPr numCol="1"/>
          <a:lstStyle/>
          <a:p>
            <a:fld id="{DE863C34-F54B-49E3-96DE-1D5F57681DFA}" type="slidenum">
              <a:rPr lang="en-US" smtClean="0"/>
              <a:t>25</a:t>
            </a:fld>
            <a:endParaRPr lang="en-US"/>
          </a:p>
        </p:txBody>
      </p:sp>
    </p:spTree>
    <p:extLst>
      <p:ext uri="{BB962C8B-B14F-4D97-AF65-F5344CB8AC3E}">
        <p14:creationId xmlns:p14="http://schemas.microsoft.com/office/powerpoint/2010/main" val="106091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steps</a:t>
            </a:r>
          </a:p>
        </p:txBody>
      </p:sp>
      <p:sp>
        <p:nvSpPr>
          <p:cNvPr id="4" name="Slide Number Placeholder 3"/>
          <p:cNvSpPr>
            <a:spLocks noGrp="1"/>
          </p:cNvSpPr>
          <p:nvPr>
            <p:ph type="sldNum" sz="quarter" idx="5"/>
          </p:nvPr>
        </p:nvSpPr>
        <p:spPr/>
        <p:txBody>
          <a:bodyPr/>
          <a:lstStyle/>
          <a:p>
            <a:fld id="{DE863C34-F54B-49E3-96DE-1D5F57681DFA}" type="slidenum">
              <a:rPr lang="en-US" smtClean="0"/>
              <a:t>28</a:t>
            </a:fld>
            <a:endParaRPr lang="en-US"/>
          </a:p>
        </p:txBody>
      </p:sp>
    </p:spTree>
    <p:extLst>
      <p:ext uri="{BB962C8B-B14F-4D97-AF65-F5344CB8AC3E}">
        <p14:creationId xmlns:p14="http://schemas.microsoft.com/office/powerpoint/2010/main" val="355697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steps</a:t>
            </a:r>
          </a:p>
        </p:txBody>
      </p:sp>
      <p:sp>
        <p:nvSpPr>
          <p:cNvPr id="4" name="Slide Number Placeholder 3"/>
          <p:cNvSpPr>
            <a:spLocks noGrp="1"/>
          </p:cNvSpPr>
          <p:nvPr>
            <p:ph type="sldNum" sz="quarter" idx="5"/>
          </p:nvPr>
        </p:nvSpPr>
        <p:spPr/>
        <p:txBody>
          <a:bodyPr/>
          <a:lstStyle/>
          <a:p>
            <a:fld id="{DE863C34-F54B-49E3-96DE-1D5F57681DFA}" type="slidenum">
              <a:rPr lang="en-US" smtClean="0"/>
              <a:t>29</a:t>
            </a:fld>
            <a:endParaRPr lang="en-US"/>
          </a:p>
        </p:txBody>
      </p:sp>
    </p:spTree>
    <p:extLst>
      <p:ext uri="{BB962C8B-B14F-4D97-AF65-F5344CB8AC3E}">
        <p14:creationId xmlns:p14="http://schemas.microsoft.com/office/powerpoint/2010/main" val="135732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280970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262403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300762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41974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10531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9" name="Footer Placeholder 8"/>
          <p:cNvSpPr>
            <a:spLocks noGrp="1"/>
          </p:cNvSpPr>
          <p:nvPr>
            <p:ph type="ftr" sz="quarter" idx="11"/>
          </p:nvPr>
        </p:nvSpPr>
        <p:spPr/>
        <p:txBody>
          <a:bodyPr numCol="1"/>
          <a:lstStyle/>
          <a:p>
            <a:endParaRPr lang="en-US"/>
          </a:p>
        </p:txBody>
      </p:sp>
      <p:sp>
        <p:nvSpPr>
          <p:cNvPr id="10" name="Slide Number Placeholder 9"/>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42118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11" name="Footer Placeholder 10"/>
          <p:cNvSpPr>
            <a:spLocks noGrp="1"/>
          </p:cNvSpPr>
          <p:nvPr>
            <p:ph type="ftr" sz="quarter" idx="11"/>
          </p:nvPr>
        </p:nvSpPr>
        <p:spPr/>
        <p:txBody>
          <a:bodyPr numCol="1"/>
          <a:lstStyle/>
          <a:p>
            <a:endParaRPr lang="en-US"/>
          </a:p>
        </p:txBody>
      </p:sp>
      <p:sp>
        <p:nvSpPr>
          <p:cNvPr id="12" name="Slide Number Placeholder 11"/>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48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7" name="Footer Placeholder 6"/>
          <p:cNvSpPr>
            <a:spLocks noGrp="1"/>
          </p:cNvSpPr>
          <p:nvPr>
            <p:ph type="ftr" sz="quarter" idx="11"/>
          </p:nvPr>
        </p:nvSpPr>
        <p:spPr/>
        <p:txBody>
          <a:bodyPr numCol="1"/>
          <a:lstStyle/>
          <a:p>
            <a:endParaRPr lang="en-US"/>
          </a:p>
        </p:txBody>
      </p:sp>
      <p:sp>
        <p:nvSpPr>
          <p:cNvPr id="8" name="Slide Number Placeholder 7"/>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94203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109183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9" name="Footer Placeholder 8"/>
          <p:cNvSpPr>
            <a:spLocks noGrp="1"/>
          </p:cNvSpPr>
          <p:nvPr>
            <p:ph type="ftr" sz="quarter" idx="11"/>
          </p:nvPr>
        </p:nvSpPr>
        <p:spPr/>
        <p:txBody>
          <a:bodyPr numCol="1"/>
          <a:lstStyle/>
          <a:p>
            <a:endParaRPr lang="en-US"/>
          </a:p>
        </p:txBody>
      </p:sp>
      <p:sp>
        <p:nvSpPr>
          <p:cNvPr id="10" name="Slide Number Placeholder 9"/>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96002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numCol="1"/>
          <a:lstStyle/>
          <a:p>
            <a:fld id="{72A272F4-189D-46F8-B009-FC39F65D92A8}" type="datetimeFigureOut">
              <a:rPr lang="en-US" smtClean="0"/>
              <a:t>3/25/2026</a:t>
            </a:fld>
            <a:endParaRPr lang="en-US"/>
          </a:p>
        </p:txBody>
      </p:sp>
      <p:sp>
        <p:nvSpPr>
          <p:cNvPr id="9" name="Footer Placeholder 8"/>
          <p:cNvSpPr>
            <a:spLocks noGrp="1"/>
          </p:cNvSpPr>
          <p:nvPr>
            <p:ph type="ftr" sz="quarter" idx="11"/>
          </p:nvPr>
        </p:nvSpPr>
        <p:spPr>
          <a:xfrm>
            <a:off x="3499101" y="6356350"/>
            <a:ext cx="5911517" cy="365125"/>
          </a:xfrm>
        </p:spPr>
        <p:txBody>
          <a:bodyPr numCol="1"/>
          <a:lstStyle/>
          <a:p>
            <a:endParaRPr lang="en-US"/>
          </a:p>
        </p:txBody>
      </p:sp>
      <p:sp>
        <p:nvSpPr>
          <p:cNvPr id="10" name="Slide Number Placeholder 9"/>
          <p:cNvSpPr>
            <a:spLocks noGrp="1"/>
          </p:cNvSpPr>
          <p:nvPr>
            <p:ph type="sldNum" sz="quarter" idx="12"/>
          </p:nvPr>
        </p:nvSpPr>
        <p:spPr/>
        <p:txBody>
          <a:bodyPr numCol="1"/>
          <a:lstStyle/>
          <a:p>
            <a:fld id="{3A1F5675-5722-4402-A627-87F9BE0E291E}" type="slidenum">
              <a:rPr lang="en-US" smtClean="0"/>
              <a:t>‹#›</a:t>
            </a:fld>
            <a:endParaRPr lang="en-US"/>
          </a:p>
        </p:txBody>
      </p:sp>
    </p:spTree>
    <p:extLst>
      <p:ext uri="{BB962C8B-B14F-4D97-AF65-F5344CB8AC3E}">
        <p14:creationId xmlns:p14="http://schemas.microsoft.com/office/powerpoint/2010/main" val="13949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fld id="{72A272F4-189D-46F8-B009-FC39F65D92A8}" type="datetimeFigureOut">
              <a:rPr lang="en-US" smtClean="0"/>
              <a:t>3/25/2026</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fld id="{3A1F5675-5722-4402-A627-87F9BE0E291E}" type="slidenum">
              <a:rPr lang="en-US" smtClean="0"/>
              <a:t>‹#›</a:t>
            </a:fld>
            <a:endParaRPr lang="en-US"/>
          </a:p>
        </p:txBody>
      </p:sp>
    </p:spTree>
    <p:extLst>
      <p:ext uri="{BB962C8B-B14F-4D97-AF65-F5344CB8AC3E}">
        <p14:creationId xmlns:p14="http://schemas.microsoft.com/office/powerpoint/2010/main" val="1255474872"/>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9203ABB4-7E2A-4248-9FE7-4A419AFF2F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6" name="Rectangle 20">
            <a:extLst>
              <a:ext uri="{FF2B5EF4-FFF2-40B4-BE49-F238E27FC236}">
                <a16:creationId xmlns:a16="http://schemas.microsoft.com/office/drawing/2014/main" id="{3126970D-C1E5-4FB1-84E8-86CB9CED1C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AD65CF4E-8E4A-40A2-B880-0F4B21CE3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851" y="484632"/>
            <a:ext cx="7371512" cy="3556755"/>
          </a:xfrm>
          <a:prstGeom prst="rect">
            <a:avLst/>
          </a:prstGeom>
        </p:spPr>
      </p:pic>
      <p:sp>
        <p:nvSpPr>
          <p:cNvPr id="2" name="Title 1"/>
          <p:cNvSpPr>
            <a:spLocks noGrp="1"/>
          </p:cNvSpPr>
          <p:nvPr>
            <p:ph type="ctrTitle"/>
          </p:nvPr>
        </p:nvSpPr>
        <p:spPr>
          <a:xfrm>
            <a:off x="758549" y="5280188"/>
            <a:ext cx="10190268" cy="839150"/>
          </a:xfrm>
        </p:spPr>
        <p:txBody>
          <a:bodyPr numCol="1">
            <a:noAutofit/>
          </a:bodyPr>
          <a:lstStyle/>
          <a:p>
            <a:pPr algn="ctr"/>
            <a:r>
              <a:rPr lang="en-US" sz="4400"/>
              <a:t>Access to Justice: Legal Resources for Low-Income Nebraskans</a:t>
            </a:r>
            <a:br>
              <a:rPr lang="en-US" sz="4400"/>
            </a:br>
            <a:r>
              <a:rPr lang="en-US" sz="3200"/>
              <a:t>Central Nebraska Nonprofit Conference, March 2026</a:t>
            </a:r>
          </a:p>
        </p:txBody>
      </p:sp>
    </p:spTree>
    <p:extLst>
      <p:ext uri="{BB962C8B-B14F-4D97-AF65-F5344CB8AC3E}">
        <p14:creationId xmlns:p14="http://schemas.microsoft.com/office/powerpoint/2010/main" val="61279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Picture 4" descr="Shaking hands after meeting in a cafe">
            <a:extLst>
              <a:ext uri="{FF2B5EF4-FFF2-40B4-BE49-F238E27FC236}">
                <a16:creationId xmlns:a16="http://schemas.microsoft.com/office/drawing/2014/main" id="{1EE9DAF3-88BE-4DF7-39F2-AE4339882D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150" y="0"/>
            <a:ext cx="10273699" cy="6858000"/>
          </a:xfrm>
          <a:prstGeom prst="rect">
            <a:avLst/>
          </a:prstGeom>
        </p:spPr>
      </p:pic>
      <p:sp>
        <p:nvSpPr>
          <p:cNvPr id="6" name="TextBox 5">
            <a:extLst>
              <a:ext uri="{FF2B5EF4-FFF2-40B4-BE49-F238E27FC236}">
                <a16:creationId xmlns:a16="http://schemas.microsoft.com/office/drawing/2014/main" id="{BD21FDAB-653E-4D4A-4FA0-DC649FA7506F}"/>
              </a:ext>
            </a:extLst>
          </p:cNvPr>
          <p:cNvSpPr txBox="1"/>
          <p:nvPr/>
        </p:nvSpPr>
        <p:spPr>
          <a:xfrm>
            <a:off x="959150" y="101601"/>
            <a:ext cx="7394693" cy="2308324"/>
          </a:xfrm>
          <a:prstGeom prst="rect">
            <a:avLst/>
          </a:prstGeom>
          <a:solidFill>
            <a:schemeClr val="tx1"/>
          </a:solidFill>
        </p:spPr>
        <p:txBody>
          <a:bodyPr wrap="square" rtlCol="0">
            <a:spAutoFit/>
          </a:bodyPr>
          <a:lstStyle/>
          <a:p>
            <a:r>
              <a:rPr lang="en-US" sz="3600" b="1">
                <a:solidFill>
                  <a:schemeClr val="bg1"/>
                </a:solidFill>
              </a:rPr>
              <a:t>What is Limited Scope?</a:t>
            </a:r>
          </a:p>
          <a:p>
            <a:r>
              <a:rPr lang="en-US" sz="3600">
                <a:solidFill>
                  <a:schemeClr val="bg1"/>
                </a:solidFill>
              </a:rPr>
              <a:t>An agreement between an attorney and a client that limits representation, i.e., not full-scope</a:t>
            </a:r>
          </a:p>
        </p:txBody>
      </p:sp>
      <p:sp>
        <p:nvSpPr>
          <p:cNvPr id="7" name="TextBox 6">
            <a:extLst>
              <a:ext uri="{FF2B5EF4-FFF2-40B4-BE49-F238E27FC236}">
                <a16:creationId xmlns:a16="http://schemas.microsoft.com/office/drawing/2014/main" id="{44119A90-46A2-ED1F-2D6F-F50C1A36A6F4}"/>
              </a:ext>
            </a:extLst>
          </p:cNvPr>
          <p:cNvSpPr txBox="1"/>
          <p:nvPr/>
        </p:nvSpPr>
        <p:spPr>
          <a:xfrm>
            <a:off x="3838156" y="5002073"/>
            <a:ext cx="7394693" cy="1754326"/>
          </a:xfrm>
          <a:prstGeom prst="rect">
            <a:avLst/>
          </a:prstGeom>
          <a:solidFill>
            <a:schemeClr val="tx1"/>
          </a:solidFill>
        </p:spPr>
        <p:txBody>
          <a:bodyPr wrap="square" rtlCol="0">
            <a:spAutoFit/>
          </a:bodyPr>
          <a:lstStyle/>
          <a:p>
            <a:r>
              <a:rPr lang="en-US" sz="3600" b="1">
                <a:solidFill>
                  <a:schemeClr val="bg1"/>
                </a:solidFill>
              </a:rPr>
              <a:t>Why Limited Scope?</a:t>
            </a:r>
          </a:p>
          <a:p>
            <a:r>
              <a:rPr lang="en-US" sz="3600">
                <a:solidFill>
                  <a:schemeClr val="bg1"/>
                </a:solidFill>
              </a:rPr>
              <a:t>Less expensive</a:t>
            </a:r>
          </a:p>
          <a:p>
            <a:r>
              <a:rPr lang="en-US" sz="3600">
                <a:solidFill>
                  <a:schemeClr val="bg1"/>
                </a:solidFill>
              </a:rPr>
              <a:t>Help more people</a:t>
            </a:r>
          </a:p>
        </p:txBody>
      </p:sp>
    </p:spTree>
    <p:extLst>
      <p:ext uri="{BB962C8B-B14F-4D97-AF65-F5344CB8AC3E}">
        <p14:creationId xmlns:p14="http://schemas.microsoft.com/office/powerpoint/2010/main" val="131007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FC72-9911-68B8-A0E5-BB522A5ED1A8}"/>
              </a:ext>
            </a:extLst>
          </p:cNvPr>
          <p:cNvSpPr>
            <a:spLocks noGrp="1"/>
          </p:cNvSpPr>
          <p:nvPr>
            <p:ph type="title"/>
          </p:nvPr>
        </p:nvSpPr>
        <p:spPr/>
        <p:txBody>
          <a:bodyPr/>
          <a:lstStyle/>
          <a:p>
            <a:r>
              <a:rPr lang="en-US"/>
              <a:t>Limited Scope Legal Services: </a:t>
            </a:r>
            <a:r>
              <a:rPr lang="en-US" sz="3200"/>
              <a:t>What caseworkers should know</a:t>
            </a:r>
            <a:br>
              <a:rPr lang="en-US"/>
            </a:br>
            <a:r>
              <a:rPr lang="en-US"/>
              <a:t>	</a:t>
            </a:r>
          </a:p>
        </p:txBody>
      </p:sp>
      <p:sp>
        <p:nvSpPr>
          <p:cNvPr id="3" name="Content Placeholder 2">
            <a:extLst>
              <a:ext uri="{FF2B5EF4-FFF2-40B4-BE49-F238E27FC236}">
                <a16:creationId xmlns:a16="http://schemas.microsoft.com/office/drawing/2014/main" id="{72E0A80A-2376-12BC-E95C-8A10C631C36C}"/>
              </a:ext>
            </a:extLst>
          </p:cNvPr>
          <p:cNvSpPr>
            <a:spLocks noGrp="1"/>
          </p:cNvSpPr>
          <p:nvPr>
            <p:ph idx="1"/>
          </p:nvPr>
        </p:nvSpPr>
        <p:spPr/>
        <p:txBody>
          <a:bodyPr/>
          <a:lstStyle/>
          <a:p>
            <a:r>
              <a:rPr lang="en-US" sz="2200"/>
              <a:t>Full Scope &gt; Limited Scope</a:t>
            </a:r>
          </a:p>
          <a:p>
            <a:r>
              <a:rPr lang="en-US" sz="2200"/>
              <a:t>In-person &gt; phone/digital </a:t>
            </a:r>
          </a:p>
          <a:p>
            <a:r>
              <a:rPr lang="en-US" sz="2200"/>
              <a:t>Attorneys have an ethical obligation to assess if limited scope representation is in the best interest of a prospective client.</a:t>
            </a:r>
          </a:p>
          <a:p>
            <a:r>
              <a:rPr lang="en-US" sz="2200"/>
              <a:t>Help people represent themselves</a:t>
            </a:r>
          </a:p>
          <a:p>
            <a:pPr lvl="1"/>
            <a:r>
              <a:rPr lang="en-US" sz="2000"/>
              <a:t>Review forms</a:t>
            </a:r>
          </a:p>
          <a:p>
            <a:pPr lvl="1"/>
            <a:r>
              <a:rPr lang="en-US" sz="2000"/>
              <a:t>Brief advice</a:t>
            </a:r>
          </a:p>
          <a:p>
            <a:pPr lvl="1"/>
            <a:r>
              <a:rPr lang="en-US" sz="2000"/>
              <a:t>Opportunity to ask questions</a:t>
            </a:r>
          </a:p>
          <a:p>
            <a:pPr lvl="1"/>
            <a:r>
              <a:rPr lang="en-US" sz="2000"/>
              <a:t>Referrals</a:t>
            </a:r>
          </a:p>
          <a:p>
            <a:pPr lvl="1"/>
            <a:r>
              <a:rPr lang="en-US" sz="2000"/>
              <a:t>Draft simple documents</a:t>
            </a:r>
          </a:p>
          <a:p>
            <a:pPr lvl="1"/>
            <a:r>
              <a:rPr lang="en-US" sz="2000"/>
              <a:t>Hearing/Trial Preparation</a:t>
            </a:r>
          </a:p>
        </p:txBody>
      </p:sp>
    </p:spTree>
    <p:extLst>
      <p:ext uri="{BB962C8B-B14F-4D97-AF65-F5344CB8AC3E}">
        <p14:creationId xmlns:p14="http://schemas.microsoft.com/office/powerpoint/2010/main" val="384838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9876-33D3-CE51-A791-9931E9AF65AB}"/>
              </a:ext>
            </a:extLst>
          </p:cNvPr>
          <p:cNvSpPr>
            <a:spLocks noGrp="1"/>
          </p:cNvSpPr>
          <p:nvPr>
            <p:ph type="ctrTitle"/>
          </p:nvPr>
        </p:nvSpPr>
        <p:spPr/>
        <p:txBody>
          <a:bodyPr/>
          <a:lstStyle/>
          <a:p>
            <a:pPr algn="ctr"/>
            <a:r>
              <a:rPr lang="en-US"/>
              <a:t>Navigating Civil Legal Service Providers</a:t>
            </a:r>
          </a:p>
        </p:txBody>
      </p:sp>
    </p:spTree>
    <p:extLst>
      <p:ext uri="{BB962C8B-B14F-4D97-AF65-F5344CB8AC3E}">
        <p14:creationId xmlns:p14="http://schemas.microsoft.com/office/powerpoint/2010/main" val="154664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1" name="Rectangle 308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83" name="Rectangle 308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8B50D9-EBAF-DF1A-F472-D5C9B1778149}"/>
              </a:ext>
            </a:extLst>
          </p:cNvPr>
          <p:cNvSpPr>
            <a:spLocks noGrp="1"/>
          </p:cNvSpPr>
          <p:nvPr>
            <p:ph type="title"/>
          </p:nvPr>
        </p:nvSpPr>
        <p:spPr>
          <a:xfrm>
            <a:off x="8895775" y="1123837"/>
            <a:ext cx="2947482" cy="4601183"/>
          </a:xfrm>
        </p:spPr>
        <p:txBody>
          <a:bodyPr vert="horz" lIns="91440" tIns="45720" rIns="91440" bIns="45720" rtlCol="0" anchor="ctr">
            <a:noAutofit/>
          </a:bodyPr>
          <a:lstStyle/>
          <a:p>
            <a:pPr>
              <a:lnSpc>
                <a:spcPct val="100000"/>
              </a:lnSpc>
            </a:pPr>
            <a:r>
              <a:rPr lang="en-US" sz="2800"/>
              <a:t>Accessline</a:t>
            </a:r>
            <a:br>
              <a:rPr lang="en-US" sz="2800"/>
            </a:br>
            <a:br>
              <a:rPr lang="en-US" sz="2800"/>
            </a:br>
            <a:r>
              <a:rPr lang="en-US" sz="2800"/>
              <a:t>Website</a:t>
            </a:r>
            <a:br>
              <a:rPr lang="en-US" sz="2800"/>
            </a:br>
            <a:r>
              <a:rPr lang="en-US" sz="2800"/>
              <a:t>Intakes</a:t>
            </a:r>
            <a:br>
              <a:rPr lang="en-US" sz="2800"/>
            </a:br>
            <a:br>
              <a:rPr lang="en-US" sz="2800"/>
            </a:br>
            <a:r>
              <a:rPr lang="en-US" sz="2800"/>
              <a:t>Self Help Guides</a:t>
            </a:r>
            <a:br>
              <a:rPr lang="en-US" sz="2800"/>
            </a:br>
            <a:br>
              <a:rPr lang="en-US" sz="2800"/>
            </a:br>
            <a:r>
              <a:rPr lang="en-US" sz="2800" err="1"/>
              <a:t>LawHelp</a:t>
            </a:r>
            <a:r>
              <a:rPr lang="en-US" sz="2800"/>
              <a:t> Nebraska</a:t>
            </a:r>
            <a:br>
              <a:rPr lang="en-US" sz="2800"/>
            </a:br>
            <a:br>
              <a:rPr lang="en-US" sz="2800"/>
            </a:br>
            <a:r>
              <a:rPr lang="en-US" sz="2800"/>
              <a:t>Medical Legal Partnerships</a:t>
            </a:r>
          </a:p>
        </p:txBody>
      </p:sp>
      <p:sp>
        <p:nvSpPr>
          <p:cNvPr id="3087" name="Rectangle 308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936A3331-B937-BF61-1CDB-6A3BEF3EF75F}"/>
              </a:ext>
            </a:extLst>
          </p:cNvPr>
          <p:cNvSpPr txBox="1"/>
          <p:nvPr/>
        </p:nvSpPr>
        <p:spPr>
          <a:xfrm>
            <a:off x="1125326" y="4734158"/>
            <a:ext cx="6949194" cy="723275"/>
          </a:xfrm>
          <a:prstGeom prst="rect">
            <a:avLst/>
          </a:prstGeom>
          <a:noFill/>
        </p:spPr>
        <p:txBody>
          <a:bodyPr wrap="square" rtlCol="0">
            <a:spAutoFit/>
          </a:bodyPr>
          <a:lstStyle/>
          <a:p>
            <a:pPr>
              <a:spcAft>
                <a:spcPts val="600"/>
              </a:spcAft>
            </a:pPr>
            <a:r>
              <a:rPr lang="en-US" kern="1200">
                <a:solidFill>
                  <a:schemeClr val="tx1"/>
                </a:solidFill>
                <a:latin typeface="+mn-lt"/>
                <a:ea typeface="+mn-ea"/>
                <a:cs typeface="+mn-cs"/>
              </a:rPr>
              <a:t>	</a:t>
            </a:r>
          </a:p>
          <a:p>
            <a:pPr>
              <a:spcAft>
                <a:spcPts val="600"/>
              </a:spcAft>
            </a:pPr>
            <a:endParaRPr lang="en-US"/>
          </a:p>
        </p:txBody>
      </p:sp>
      <p:pic>
        <p:nvPicPr>
          <p:cNvPr id="3074" name="Picture 2" descr="Legal Aid of Nebraska | We Make Equal Justice Happen">
            <a:extLst>
              <a:ext uri="{FF2B5EF4-FFF2-40B4-BE49-F238E27FC236}">
                <a16:creationId xmlns:a16="http://schemas.microsoft.com/office/drawing/2014/main" id="{78B87087-56A6-B30B-C432-8F2517468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18" y="1241550"/>
            <a:ext cx="7293610" cy="17645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B6FD9F-61C6-6757-AEBB-B80C977E9AF3}"/>
              </a:ext>
            </a:extLst>
          </p:cNvPr>
          <p:cNvSpPr txBox="1"/>
          <p:nvPr/>
        </p:nvSpPr>
        <p:spPr>
          <a:xfrm>
            <a:off x="2555132" y="5468448"/>
            <a:ext cx="4089581" cy="584775"/>
          </a:xfrm>
          <a:prstGeom prst="rect">
            <a:avLst/>
          </a:prstGeom>
          <a:noFill/>
        </p:spPr>
        <p:txBody>
          <a:bodyPr wrap="none" rtlCol="0">
            <a:spAutoFit/>
          </a:bodyPr>
          <a:lstStyle/>
          <a:p>
            <a:r>
              <a:rPr lang="en-US" sz="3200"/>
              <a:t>legalaidofnebraska.org</a:t>
            </a:r>
          </a:p>
        </p:txBody>
      </p:sp>
      <p:sp>
        <p:nvSpPr>
          <p:cNvPr id="5" name="TextBox 4">
            <a:extLst>
              <a:ext uri="{FF2B5EF4-FFF2-40B4-BE49-F238E27FC236}">
                <a16:creationId xmlns:a16="http://schemas.microsoft.com/office/drawing/2014/main" id="{382BF067-75E4-0C18-7646-3CACFC00E4FC}"/>
              </a:ext>
            </a:extLst>
          </p:cNvPr>
          <p:cNvSpPr txBox="1"/>
          <p:nvPr/>
        </p:nvSpPr>
        <p:spPr>
          <a:xfrm>
            <a:off x="1527453" y="3804470"/>
            <a:ext cx="92366" cy="105236"/>
          </a:xfrm>
          <a:prstGeom prst="rect">
            <a:avLst/>
          </a:prstGeom>
          <a:noFill/>
        </p:spPr>
        <p:txBody>
          <a:bodyPr wrap="square" rtlCol="0">
            <a:spAutoFit/>
          </a:bodyPr>
          <a:lstStyle/>
          <a:p>
            <a:endParaRPr lang="en-US"/>
          </a:p>
        </p:txBody>
      </p:sp>
      <p:pic>
        <p:nvPicPr>
          <p:cNvPr id="1028" name="Picture 4" descr="QR Code Image">
            <a:extLst>
              <a:ext uri="{FF2B5EF4-FFF2-40B4-BE49-F238E27FC236}">
                <a16:creationId xmlns:a16="http://schemas.microsoft.com/office/drawing/2014/main" id="{9B23080F-5623-18D4-8A11-82A8F406F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223" y="3050517"/>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19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gal Aid of Nebraska | We Make Equal Justice Happen">
            <a:extLst>
              <a:ext uri="{FF2B5EF4-FFF2-40B4-BE49-F238E27FC236}">
                <a16:creationId xmlns:a16="http://schemas.microsoft.com/office/drawing/2014/main" id="{8E43E62F-7E34-FDFF-66CE-FB91EBAA9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29" y="5192003"/>
            <a:ext cx="5666887" cy="13710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27DA49-B636-8605-8424-FEE2FF663D7C}"/>
              </a:ext>
            </a:extLst>
          </p:cNvPr>
          <p:cNvSpPr txBox="1"/>
          <p:nvPr/>
        </p:nvSpPr>
        <p:spPr>
          <a:xfrm>
            <a:off x="655924" y="980486"/>
            <a:ext cx="3716978" cy="4093428"/>
          </a:xfrm>
          <a:prstGeom prst="rect">
            <a:avLst/>
          </a:prstGeom>
          <a:noFill/>
        </p:spPr>
        <p:txBody>
          <a:bodyPr wrap="square" rtlCol="0">
            <a:spAutoFit/>
          </a:bodyPr>
          <a:lstStyle/>
          <a:p>
            <a:r>
              <a:rPr lang="en-US" sz="2400" b="1"/>
              <a:t>Case Types</a:t>
            </a:r>
          </a:p>
          <a:p>
            <a:r>
              <a:rPr lang="en-US" sz="2200"/>
              <a:t>Family Law (Domestic Violence)</a:t>
            </a:r>
          </a:p>
          <a:p>
            <a:r>
              <a:rPr lang="en-US" sz="2200"/>
              <a:t>Landlord/Tenant Matters</a:t>
            </a:r>
          </a:p>
          <a:p>
            <a:r>
              <a:rPr lang="en-US" sz="2200"/>
              <a:t>Guardianships and Adoption</a:t>
            </a:r>
          </a:p>
          <a:p>
            <a:r>
              <a:rPr lang="en-US" sz="2200"/>
              <a:t>Criminal Set-Aside</a:t>
            </a:r>
          </a:p>
          <a:p>
            <a:r>
              <a:rPr lang="en-US" sz="2200"/>
              <a:t>Disability benefits</a:t>
            </a:r>
          </a:p>
          <a:p>
            <a:r>
              <a:rPr lang="en-US" sz="2200"/>
              <a:t>Public Assistance Benefits</a:t>
            </a:r>
          </a:p>
          <a:p>
            <a:r>
              <a:rPr lang="en-US" sz="2200"/>
              <a:t>Collections and Garnishments</a:t>
            </a:r>
          </a:p>
          <a:p>
            <a:r>
              <a:rPr lang="en-US" sz="2200"/>
              <a:t>Tax</a:t>
            </a:r>
          </a:p>
          <a:p>
            <a:endParaRPr lang="en-US" sz="2000"/>
          </a:p>
          <a:p>
            <a:endParaRPr lang="en-US"/>
          </a:p>
        </p:txBody>
      </p:sp>
      <p:sp>
        <p:nvSpPr>
          <p:cNvPr id="5" name="TextBox 4">
            <a:extLst>
              <a:ext uri="{FF2B5EF4-FFF2-40B4-BE49-F238E27FC236}">
                <a16:creationId xmlns:a16="http://schemas.microsoft.com/office/drawing/2014/main" id="{0769A927-9668-7148-BAF5-48C0679455A7}"/>
              </a:ext>
            </a:extLst>
          </p:cNvPr>
          <p:cNvSpPr txBox="1"/>
          <p:nvPr/>
        </p:nvSpPr>
        <p:spPr>
          <a:xfrm>
            <a:off x="7662366" y="3551968"/>
            <a:ext cx="3411255" cy="1785104"/>
          </a:xfrm>
          <a:prstGeom prst="rect">
            <a:avLst/>
          </a:prstGeom>
          <a:noFill/>
        </p:spPr>
        <p:txBody>
          <a:bodyPr wrap="none" rtlCol="0">
            <a:spAutoFit/>
          </a:bodyPr>
          <a:lstStyle/>
          <a:p>
            <a:r>
              <a:rPr lang="en-US" sz="2400" b="1"/>
              <a:t>Clinics</a:t>
            </a:r>
          </a:p>
          <a:p>
            <a:r>
              <a:rPr lang="en-US" sz="2200"/>
              <a:t>Set Aside Clinics </a:t>
            </a:r>
          </a:p>
          <a:p>
            <a:r>
              <a:rPr lang="en-US" sz="2200"/>
              <a:t>(Douglas and Sarpy County)</a:t>
            </a:r>
            <a:endParaRPr lang="en-US" sz="2400" b="1"/>
          </a:p>
          <a:p>
            <a:endParaRPr lang="en-US" sz="2400" b="1"/>
          </a:p>
          <a:p>
            <a:endParaRPr lang="en-US"/>
          </a:p>
        </p:txBody>
      </p:sp>
      <p:sp>
        <p:nvSpPr>
          <p:cNvPr id="6" name="TextBox 5">
            <a:extLst>
              <a:ext uri="{FF2B5EF4-FFF2-40B4-BE49-F238E27FC236}">
                <a16:creationId xmlns:a16="http://schemas.microsoft.com/office/drawing/2014/main" id="{AFE90AAC-52EB-C16F-02A5-C2BFA2E4249B}"/>
              </a:ext>
            </a:extLst>
          </p:cNvPr>
          <p:cNvSpPr txBox="1"/>
          <p:nvPr/>
        </p:nvSpPr>
        <p:spPr>
          <a:xfrm>
            <a:off x="4433443" y="980486"/>
            <a:ext cx="2876300" cy="2831544"/>
          </a:xfrm>
          <a:prstGeom prst="rect">
            <a:avLst/>
          </a:prstGeom>
          <a:noFill/>
        </p:spPr>
        <p:txBody>
          <a:bodyPr wrap="none" rtlCol="0">
            <a:spAutoFit/>
          </a:bodyPr>
          <a:lstStyle/>
          <a:p>
            <a:r>
              <a:rPr lang="en-US" sz="2400" b="1"/>
              <a:t>Self-Help Resources</a:t>
            </a:r>
          </a:p>
          <a:p>
            <a:r>
              <a:rPr lang="en-US" sz="2200" err="1"/>
              <a:t>LawHelp</a:t>
            </a:r>
            <a:endParaRPr lang="en-US" sz="2200"/>
          </a:p>
          <a:p>
            <a:r>
              <a:rPr lang="en-US" sz="2200"/>
              <a:t>Handbooks &amp; Guides</a:t>
            </a:r>
          </a:p>
          <a:p>
            <a:pPr marL="342900" indent="-342900">
              <a:buFont typeface="Arial" panose="020B0604020202020204" pitchFamily="34" charset="0"/>
              <a:buChar char="•"/>
            </a:pPr>
            <a:r>
              <a:rPr lang="en-US" sz="2200"/>
              <a:t>Protection Orders</a:t>
            </a:r>
          </a:p>
          <a:p>
            <a:pPr marL="342900" indent="-342900">
              <a:buFont typeface="Arial" panose="020B0604020202020204" pitchFamily="34" charset="0"/>
              <a:buChar char="•"/>
            </a:pPr>
            <a:r>
              <a:rPr lang="en-US" sz="2200"/>
              <a:t>Collections</a:t>
            </a:r>
          </a:p>
          <a:p>
            <a:pPr marL="342900" indent="-342900">
              <a:buFont typeface="Arial" panose="020B0604020202020204" pitchFamily="34" charset="0"/>
              <a:buChar char="•"/>
            </a:pPr>
            <a:r>
              <a:rPr lang="en-US" sz="2200"/>
              <a:t>Landlord/Tenant</a:t>
            </a:r>
          </a:p>
          <a:p>
            <a:pPr marL="342900" indent="-342900">
              <a:buFont typeface="Arial" panose="020B0604020202020204" pitchFamily="34" charset="0"/>
              <a:buChar char="•"/>
            </a:pPr>
            <a:r>
              <a:rPr lang="en-US" sz="2200"/>
              <a:t>Divorce</a:t>
            </a:r>
          </a:p>
          <a:p>
            <a:pPr marL="342900" indent="-342900">
              <a:buFont typeface="Arial" panose="020B0604020202020204" pitchFamily="34" charset="0"/>
              <a:buChar char="•"/>
            </a:pPr>
            <a:r>
              <a:rPr lang="en-US" sz="2200"/>
              <a:t>Adult Name Change</a:t>
            </a:r>
          </a:p>
        </p:txBody>
      </p:sp>
      <p:sp>
        <p:nvSpPr>
          <p:cNvPr id="7" name="TextBox 6">
            <a:extLst>
              <a:ext uri="{FF2B5EF4-FFF2-40B4-BE49-F238E27FC236}">
                <a16:creationId xmlns:a16="http://schemas.microsoft.com/office/drawing/2014/main" id="{B117C7B8-8A00-47E8-EF70-2B379D141ED8}"/>
              </a:ext>
            </a:extLst>
          </p:cNvPr>
          <p:cNvSpPr txBox="1"/>
          <p:nvPr/>
        </p:nvSpPr>
        <p:spPr>
          <a:xfrm>
            <a:off x="7781522" y="980486"/>
            <a:ext cx="3754554" cy="2769989"/>
          </a:xfrm>
          <a:prstGeom prst="rect">
            <a:avLst/>
          </a:prstGeom>
          <a:noFill/>
        </p:spPr>
        <p:txBody>
          <a:bodyPr wrap="none" rtlCol="0">
            <a:spAutoFit/>
          </a:bodyPr>
          <a:lstStyle/>
          <a:p>
            <a:r>
              <a:rPr lang="en-US" sz="2400" b="1"/>
              <a:t>Medical Legal Partnerships</a:t>
            </a:r>
          </a:p>
          <a:p>
            <a:r>
              <a:rPr lang="en-US" sz="2200"/>
              <a:t>Communicate with provider</a:t>
            </a:r>
          </a:p>
          <a:p>
            <a:r>
              <a:rPr lang="en-US" sz="2200"/>
              <a:t>Can assist with:</a:t>
            </a:r>
          </a:p>
          <a:p>
            <a:pPr marL="342900" indent="-342900">
              <a:buFont typeface="Arial" panose="020B0604020202020204" pitchFamily="34" charset="0"/>
              <a:buChar char="•"/>
            </a:pPr>
            <a:r>
              <a:rPr lang="en-US" sz="2200"/>
              <a:t>Housing</a:t>
            </a:r>
          </a:p>
          <a:p>
            <a:pPr marL="342900" indent="-342900">
              <a:buFont typeface="Arial" panose="020B0604020202020204" pitchFamily="34" charset="0"/>
              <a:buChar char="•"/>
            </a:pPr>
            <a:r>
              <a:rPr lang="en-US" sz="2200"/>
              <a:t>Disabilities</a:t>
            </a:r>
          </a:p>
          <a:p>
            <a:pPr marL="342900" indent="-342900">
              <a:buFont typeface="Arial" panose="020B0604020202020204" pitchFamily="34" charset="0"/>
              <a:buChar char="•"/>
            </a:pPr>
            <a:r>
              <a:rPr lang="en-US" sz="2200"/>
              <a:t>Insurance</a:t>
            </a:r>
          </a:p>
          <a:p>
            <a:pPr marL="342900" indent="-342900">
              <a:buFont typeface="Arial" panose="020B0604020202020204" pitchFamily="34" charset="0"/>
              <a:buChar char="•"/>
            </a:pPr>
            <a:endParaRPr lang="en-US" sz="2200"/>
          </a:p>
          <a:p>
            <a:endParaRPr lang="en-US"/>
          </a:p>
        </p:txBody>
      </p:sp>
    </p:spTree>
    <p:extLst>
      <p:ext uri="{BB962C8B-B14F-4D97-AF65-F5344CB8AC3E}">
        <p14:creationId xmlns:p14="http://schemas.microsoft.com/office/powerpoint/2010/main" val="146700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reighton University School of Law (@CreightonLaw) / X">
            <a:extLst>
              <a:ext uri="{FF2B5EF4-FFF2-40B4-BE49-F238E27FC236}">
                <a16:creationId xmlns:a16="http://schemas.microsoft.com/office/drawing/2014/main" id="{0F13991C-ADBF-0D20-77D4-E62D444BBB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31" b="-1"/>
          <a:stretch/>
        </p:blipFill>
        <p:spPr bwMode="auto">
          <a:xfrm>
            <a:off x="418632" y="592999"/>
            <a:ext cx="5317150" cy="5330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199FEA-4F46-BC47-483D-E7F22A320540}"/>
              </a:ext>
            </a:extLst>
          </p:cNvPr>
          <p:cNvSpPr/>
          <p:nvPr/>
        </p:nvSpPr>
        <p:spPr>
          <a:xfrm>
            <a:off x="5735782" y="592999"/>
            <a:ext cx="6175169" cy="5330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Creighton University College of Law</a:t>
            </a:r>
          </a:p>
          <a:p>
            <a:pPr algn="ctr"/>
            <a:r>
              <a:rPr lang="en-US" sz="2400"/>
              <a:t>Douglas County</a:t>
            </a:r>
          </a:p>
          <a:p>
            <a:endParaRPr lang="en-US" sz="3200"/>
          </a:p>
          <a:p>
            <a:pPr marL="914400" lvl="1" indent="-457200">
              <a:buFont typeface="Arial" panose="020B0604020202020204" pitchFamily="34" charset="0"/>
              <a:buChar char="•"/>
            </a:pPr>
            <a:r>
              <a:rPr lang="en-US" sz="2400"/>
              <a:t>Abrahams Legal Clinic</a:t>
            </a:r>
          </a:p>
          <a:p>
            <a:pPr marL="1371600" lvl="2" indent="-457200">
              <a:buFont typeface="Arial" panose="020B0604020202020204" pitchFamily="34" charset="0"/>
              <a:buChar char="•"/>
            </a:pPr>
            <a:r>
              <a:rPr lang="en-US" sz="2400"/>
              <a:t>Child support and custody</a:t>
            </a:r>
          </a:p>
          <a:p>
            <a:pPr marL="1371600" lvl="2" indent="-457200">
              <a:buFont typeface="Arial" panose="020B0604020202020204" pitchFamily="34" charset="0"/>
              <a:buChar char="•"/>
            </a:pPr>
            <a:r>
              <a:rPr lang="en-US" sz="2400"/>
              <a:t>Guardianship</a:t>
            </a:r>
          </a:p>
          <a:p>
            <a:pPr marL="1371600" lvl="2" indent="-457200">
              <a:buFont typeface="Arial" panose="020B0604020202020204" pitchFamily="34" charset="0"/>
              <a:buChar char="•"/>
            </a:pPr>
            <a:r>
              <a:rPr lang="en-US" sz="2400"/>
              <a:t>Divorce</a:t>
            </a:r>
          </a:p>
          <a:p>
            <a:pPr marL="1371600" lvl="2" indent="-457200">
              <a:buFont typeface="Arial" panose="020B0604020202020204" pitchFamily="34" charset="0"/>
              <a:buChar char="•"/>
            </a:pPr>
            <a:r>
              <a:rPr lang="en-US" sz="2400"/>
              <a:t>Wills and probate</a:t>
            </a:r>
          </a:p>
          <a:p>
            <a:pPr marL="1371600" lvl="2" indent="-457200">
              <a:buFont typeface="Arial" panose="020B0604020202020204" pitchFamily="34" charset="0"/>
              <a:buChar char="•"/>
            </a:pPr>
            <a:r>
              <a:rPr lang="en-US" sz="2400"/>
              <a:t>Landlord/tenant issues</a:t>
            </a:r>
          </a:p>
          <a:p>
            <a:pPr marL="914400" lvl="1" indent="-457200">
              <a:buFont typeface="Arial" panose="020B0604020202020204" pitchFamily="34" charset="0"/>
              <a:buChar char="•"/>
            </a:pPr>
            <a:r>
              <a:rPr lang="en-US" sz="2400"/>
              <a:t>Bankruptcy Clinic</a:t>
            </a:r>
          </a:p>
          <a:p>
            <a:pPr marL="914400" lvl="1" indent="-457200">
              <a:buFont typeface="Arial" panose="020B0604020202020204" pitchFamily="34" charset="0"/>
              <a:buChar char="•"/>
            </a:pPr>
            <a:r>
              <a:rPr lang="en-US" sz="2400"/>
              <a:t>Juvenile Justice Clinic</a:t>
            </a:r>
          </a:p>
        </p:txBody>
      </p:sp>
    </p:spTree>
    <p:extLst>
      <p:ext uri="{BB962C8B-B14F-4D97-AF65-F5344CB8AC3E}">
        <p14:creationId xmlns:p14="http://schemas.microsoft.com/office/powerpoint/2010/main" val="335822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4547-1E9E-E77C-5EEA-61AB694BE254}"/>
              </a:ext>
            </a:extLst>
          </p:cNvPr>
          <p:cNvSpPr>
            <a:spLocks noGrp="1"/>
          </p:cNvSpPr>
          <p:nvPr>
            <p:ph type="ctrTitle"/>
          </p:nvPr>
        </p:nvSpPr>
        <p:spPr>
          <a:xfrm>
            <a:off x="576361" y="1196848"/>
            <a:ext cx="8030609" cy="4405666"/>
          </a:xfrm>
        </p:spPr>
        <p:txBody>
          <a:bodyPr>
            <a:normAutofit/>
          </a:bodyPr>
          <a:lstStyle/>
          <a:p>
            <a:r>
              <a:rPr lang="en-US" sz="4400"/>
              <a:t>Debtors Defense Clinic*</a:t>
            </a:r>
            <a:br>
              <a:rPr lang="en-US" sz="4400"/>
            </a:br>
            <a:r>
              <a:rPr lang="en-US" sz="4400"/>
              <a:t>Entrepreneurship Clinic</a:t>
            </a:r>
            <a:br>
              <a:rPr lang="en-US" sz="4400"/>
            </a:br>
            <a:r>
              <a:rPr lang="en-US" sz="4400"/>
              <a:t>Estate Planning Clinic</a:t>
            </a:r>
            <a:br>
              <a:rPr lang="en-US" sz="4400"/>
            </a:br>
            <a:r>
              <a:rPr lang="en-US" sz="4400"/>
              <a:t>First Amendment Clinic</a:t>
            </a:r>
            <a:br>
              <a:rPr lang="en-US" sz="4400"/>
            </a:br>
            <a:r>
              <a:rPr lang="en-US" sz="4400"/>
              <a:t>Housing Justice Clinic*</a:t>
            </a:r>
            <a:br>
              <a:rPr lang="en-US" sz="4400"/>
            </a:br>
            <a:br>
              <a:rPr lang="en-US" sz="4400"/>
            </a:br>
            <a:r>
              <a:rPr lang="en-US" sz="3200"/>
              <a:t>*Lancaster County</a:t>
            </a:r>
            <a:endParaRPr lang="en-US" sz="4400"/>
          </a:p>
        </p:txBody>
      </p:sp>
      <p:pic>
        <p:nvPicPr>
          <p:cNvPr id="3074" name="Picture 2" descr="University of Nebraska College of Law Employees, Location, Alumni | LinkedIn">
            <a:extLst>
              <a:ext uri="{FF2B5EF4-FFF2-40B4-BE49-F238E27FC236}">
                <a16:creationId xmlns:a16="http://schemas.microsoft.com/office/drawing/2014/main" id="{A5B392D6-F98D-94C8-A58B-07990491E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322" y="1996621"/>
            <a:ext cx="2920678" cy="286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221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9" name="Rectangle 2058">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61" name="Rectangle 2060">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68B50D9-EBAF-DF1A-F472-D5C9B1778149}"/>
              </a:ext>
            </a:extLst>
          </p:cNvPr>
          <p:cNvSpPr>
            <a:spLocks noGrp="1"/>
          </p:cNvSpPr>
          <p:nvPr>
            <p:ph type="title"/>
          </p:nvPr>
        </p:nvSpPr>
        <p:spPr>
          <a:xfrm>
            <a:off x="464457" y="1298447"/>
            <a:ext cx="3864079" cy="3955723"/>
          </a:xfrm>
        </p:spPr>
        <p:txBody>
          <a:bodyPr vert="horz" lIns="91440" tIns="45720" rIns="91440" bIns="45720" rtlCol="0" anchor="b">
            <a:normAutofit/>
          </a:bodyPr>
          <a:lstStyle/>
          <a:p>
            <a:r>
              <a:rPr lang="en-US" sz="5900" spc="-100"/>
              <a:t>Nebraska Online Self-Help Center</a:t>
            </a:r>
            <a:br>
              <a:rPr lang="en-US" sz="5900" spc="-100"/>
            </a:br>
            <a:endParaRPr lang="en-US" sz="5900" spc="-100"/>
          </a:p>
        </p:txBody>
      </p:sp>
      <p:sp>
        <p:nvSpPr>
          <p:cNvPr id="2065" name="Rectangle 2064">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0EC4CA56-AAE1-A771-2B0D-E1B67C7144E7}"/>
              </a:ext>
            </a:extLst>
          </p:cNvPr>
          <p:cNvSpPr txBox="1"/>
          <p:nvPr/>
        </p:nvSpPr>
        <p:spPr>
          <a:xfrm>
            <a:off x="6303354" y="5588391"/>
            <a:ext cx="3851385" cy="369332"/>
          </a:xfrm>
          <a:prstGeom prst="rect">
            <a:avLst/>
          </a:prstGeom>
          <a:noFill/>
        </p:spPr>
        <p:txBody>
          <a:bodyPr wrap="square">
            <a:spAutoFit/>
          </a:bodyPr>
          <a:lstStyle/>
          <a:p>
            <a:r>
              <a:rPr lang="en-US"/>
              <a:t>https://nebraskajudicial.gov/self-help</a:t>
            </a:r>
          </a:p>
        </p:txBody>
      </p:sp>
      <p:pic>
        <p:nvPicPr>
          <p:cNvPr id="6146" name="Picture 2" descr="Courts | Nebraska Judicial Branch">
            <a:extLst>
              <a:ext uri="{FF2B5EF4-FFF2-40B4-BE49-F238E27FC236}">
                <a16:creationId xmlns:a16="http://schemas.microsoft.com/office/drawing/2014/main" id="{6FE5A330-9B48-36BB-CFA4-0D9D2E110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595" y="900277"/>
            <a:ext cx="5633149" cy="19465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QR Code Image">
            <a:extLst>
              <a:ext uri="{FF2B5EF4-FFF2-40B4-BE49-F238E27FC236}">
                <a16:creationId xmlns:a16="http://schemas.microsoft.com/office/drawing/2014/main" id="{126623A2-373A-5929-9E0A-CFA18908B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436" y="3024689"/>
            <a:ext cx="2385822" cy="238582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31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931F-6571-6D51-7C49-AF25F574EBDD}"/>
              </a:ext>
            </a:extLst>
          </p:cNvPr>
          <p:cNvSpPr>
            <a:spLocks noGrp="1"/>
          </p:cNvSpPr>
          <p:nvPr>
            <p:ph type="title" idx="4294967295"/>
          </p:nvPr>
        </p:nvSpPr>
        <p:spPr>
          <a:xfrm>
            <a:off x="0" y="1123950"/>
            <a:ext cx="2947988" cy="4600575"/>
          </a:xfrm>
        </p:spPr>
        <p:txBody>
          <a:bodyPr/>
          <a:lstStyle/>
          <a:p>
            <a:pPr algn="ctr"/>
            <a:r>
              <a:rPr lang="en-US"/>
              <a:t>Nebraska Judicial Branch</a:t>
            </a:r>
            <a:br>
              <a:rPr lang="en-US"/>
            </a:br>
            <a:br>
              <a:rPr lang="en-US"/>
            </a:br>
            <a:r>
              <a:rPr lang="en-US" sz="3200"/>
              <a:t>Self-Help Resource Links</a:t>
            </a:r>
          </a:p>
        </p:txBody>
      </p:sp>
      <p:sp>
        <p:nvSpPr>
          <p:cNvPr id="4" name="Rectangle 3">
            <a:extLst>
              <a:ext uri="{FF2B5EF4-FFF2-40B4-BE49-F238E27FC236}">
                <a16:creationId xmlns:a16="http://schemas.microsoft.com/office/drawing/2014/main" id="{51F0F95D-2341-29F2-ED9F-9E1A4AC9B494}"/>
              </a:ext>
            </a:extLst>
          </p:cNvPr>
          <p:cNvSpPr/>
          <p:nvPr/>
        </p:nvSpPr>
        <p:spPr>
          <a:xfrm>
            <a:off x="0" y="219075"/>
            <a:ext cx="121920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t>Nebraska Online Self-Help Center</a:t>
            </a:r>
          </a:p>
        </p:txBody>
      </p:sp>
      <p:sp>
        <p:nvSpPr>
          <p:cNvPr id="5" name="TextBox 4">
            <a:extLst>
              <a:ext uri="{FF2B5EF4-FFF2-40B4-BE49-F238E27FC236}">
                <a16:creationId xmlns:a16="http://schemas.microsoft.com/office/drawing/2014/main" id="{1AC66611-B3A3-EE12-90F7-1C2ECC0B2167}"/>
              </a:ext>
            </a:extLst>
          </p:cNvPr>
          <p:cNvSpPr txBox="1"/>
          <p:nvPr/>
        </p:nvSpPr>
        <p:spPr>
          <a:xfrm>
            <a:off x="2537445" y="1776740"/>
            <a:ext cx="7119258" cy="5324535"/>
          </a:xfrm>
          <a:prstGeom prst="rect">
            <a:avLst/>
          </a:prstGeom>
          <a:noFill/>
        </p:spPr>
        <p:txBody>
          <a:bodyPr wrap="square" numCol="2" rtlCol="0">
            <a:spAutoFit/>
          </a:bodyPr>
          <a:lstStyle/>
          <a:p>
            <a:pPr marL="285750" indent="-285750">
              <a:buFont typeface="Arial" panose="020B0604020202020204" pitchFamily="34" charset="0"/>
              <a:buChar char="•"/>
            </a:pPr>
            <a:r>
              <a:rPr lang="en-US" sz="2000" b="1"/>
              <a:t>Legal Resources &amp; Information</a:t>
            </a:r>
            <a:endParaRPr lang="en-US" sz="2000"/>
          </a:p>
          <a:p>
            <a:pPr marL="285750" indent="-285750">
              <a:buFont typeface="Arial" panose="020B0604020202020204" pitchFamily="34" charset="0"/>
              <a:buChar char="•"/>
            </a:pPr>
            <a:r>
              <a:rPr lang="en-US" sz="2000" b="1"/>
              <a:t>Appeals</a:t>
            </a:r>
            <a:endParaRPr lang="en-US" sz="2000"/>
          </a:p>
          <a:p>
            <a:pPr marL="285750" indent="-285750">
              <a:buFont typeface="Arial" panose="020B0604020202020204" pitchFamily="34" charset="0"/>
              <a:buChar char="•"/>
            </a:pPr>
            <a:r>
              <a:rPr lang="en-US" sz="2000" b="1"/>
              <a:t>Clean Slate - Criminal Record Rehabilitation</a:t>
            </a:r>
            <a:endParaRPr lang="en-US" sz="2000"/>
          </a:p>
          <a:p>
            <a:pPr marL="285750" indent="-285750">
              <a:buFont typeface="Arial" panose="020B0604020202020204" pitchFamily="34" charset="0"/>
              <a:buChar char="•"/>
            </a:pPr>
            <a:r>
              <a:rPr lang="en-US" sz="2000" b="1"/>
              <a:t>Court Records</a:t>
            </a:r>
            <a:endParaRPr lang="en-US" sz="2000"/>
          </a:p>
          <a:p>
            <a:pPr marL="285750" indent="-285750">
              <a:buFont typeface="Arial" panose="020B0604020202020204" pitchFamily="34" charset="0"/>
              <a:buChar char="•"/>
            </a:pPr>
            <a:r>
              <a:rPr lang="en-US" sz="2000" b="1"/>
              <a:t>Criminal</a:t>
            </a:r>
            <a:endParaRPr lang="en-US" sz="2000"/>
          </a:p>
          <a:p>
            <a:pPr marL="285750" indent="-285750">
              <a:buFont typeface="Arial" panose="020B0604020202020204" pitchFamily="34" charset="0"/>
              <a:buChar char="•"/>
            </a:pPr>
            <a:r>
              <a:rPr lang="en-US" sz="2000" b="1"/>
              <a:t>Estates</a:t>
            </a:r>
            <a:endParaRPr lang="en-US" sz="2000"/>
          </a:p>
          <a:p>
            <a:pPr marL="285750" indent="-285750">
              <a:buFont typeface="Arial" panose="020B0604020202020204" pitchFamily="34" charset="0"/>
              <a:buChar char="•"/>
            </a:pPr>
            <a:r>
              <a:rPr lang="en-US" sz="2000" b="1"/>
              <a:t>Families &amp; Children</a:t>
            </a:r>
            <a:endParaRPr lang="en-US" sz="2000"/>
          </a:p>
          <a:p>
            <a:pPr marL="285750" indent="-285750">
              <a:buFont typeface="Arial" panose="020B0604020202020204" pitchFamily="34" charset="0"/>
              <a:buChar char="•"/>
            </a:pPr>
            <a:r>
              <a:rPr lang="en-US" sz="2000" b="1"/>
              <a:t>Financial</a:t>
            </a:r>
            <a:endParaRPr lang="en-US" sz="2000"/>
          </a:p>
          <a:p>
            <a:pPr marL="285750" indent="-285750">
              <a:buFont typeface="Arial" panose="020B0604020202020204" pitchFamily="34" charset="0"/>
              <a:buChar char="•"/>
            </a:pPr>
            <a:r>
              <a:rPr lang="en-US" sz="2000" b="1"/>
              <a:t>Fines &amp; Court Costs</a:t>
            </a:r>
          </a:p>
          <a:p>
            <a:pPr marL="285750" indent="-285750">
              <a:buFont typeface="Arial" panose="020B0604020202020204" pitchFamily="34" charset="0"/>
              <a:buChar char="•"/>
            </a:pPr>
            <a:r>
              <a:rPr lang="en-US" sz="2000" b="1"/>
              <a:t>General Court Forms</a:t>
            </a:r>
            <a:endParaRPr lang="en-US" sz="2000"/>
          </a:p>
          <a:p>
            <a:pPr marL="285750" indent="-285750">
              <a:buFont typeface="Arial" panose="020B0604020202020204" pitchFamily="34" charset="0"/>
              <a:buChar char="•"/>
            </a:pPr>
            <a:endParaRPr lang="en-US" sz="2000" b="1"/>
          </a:p>
          <a:p>
            <a:pPr marL="285750" indent="-285750">
              <a:buFont typeface="Arial" panose="020B0604020202020204" pitchFamily="34" charset="0"/>
              <a:buChar char="•"/>
            </a:pPr>
            <a:endParaRPr lang="en-US" sz="2000" b="1"/>
          </a:p>
          <a:p>
            <a:pPr marL="285750" indent="-285750">
              <a:buFont typeface="Arial" panose="020B0604020202020204" pitchFamily="34" charset="0"/>
              <a:buChar char="•"/>
            </a:pPr>
            <a:endParaRPr lang="en-US" sz="2000" b="1"/>
          </a:p>
          <a:p>
            <a:pPr marL="285750" indent="-285750">
              <a:buFont typeface="Arial" panose="020B0604020202020204" pitchFamily="34" charset="0"/>
              <a:buChar char="•"/>
            </a:pPr>
            <a:endParaRPr lang="en-US" sz="2000" b="1"/>
          </a:p>
          <a:p>
            <a:pPr marL="285750" indent="-285750">
              <a:buFont typeface="Arial" panose="020B0604020202020204" pitchFamily="34" charset="0"/>
              <a:buChar char="•"/>
            </a:pPr>
            <a:endParaRPr lang="en-US" sz="2000" b="1"/>
          </a:p>
          <a:p>
            <a:pPr marL="285750" indent="-285750">
              <a:buFont typeface="Arial" panose="020B0604020202020204" pitchFamily="34" charset="0"/>
              <a:buChar char="•"/>
            </a:pPr>
            <a:r>
              <a:rPr lang="en-US" sz="2000" b="1"/>
              <a:t>Guardians &amp; Conservators</a:t>
            </a:r>
            <a:endParaRPr lang="en-US" sz="2000"/>
          </a:p>
          <a:p>
            <a:pPr marL="285750" indent="-285750">
              <a:buFont typeface="Arial" panose="020B0604020202020204" pitchFamily="34" charset="0"/>
              <a:buChar char="•"/>
            </a:pPr>
            <a:r>
              <a:rPr lang="en-US" sz="2000" b="1"/>
              <a:t>Limited Scope Representation</a:t>
            </a:r>
            <a:endParaRPr lang="en-US" sz="2000"/>
          </a:p>
          <a:p>
            <a:pPr marL="285750" indent="-285750">
              <a:buFont typeface="Arial" panose="020B0604020202020204" pitchFamily="34" charset="0"/>
              <a:buChar char="•"/>
            </a:pPr>
            <a:r>
              <a:rPr lang="en-US" sz="2000" b="1"/>
              <a:t>Medical</a:t>
            </a:r>
            <a:endParaRPr lang="en-US" sz="2000"/>
          </a:p>
          <a:p>
            <a:pPr marL="285750" indent="-285750">
              <a:buFont typeface="Arial" panose="020B0604020202020204" pitchFamily="34" charset="0"/>
              <a:buChar char="•"/>
            </a:pPr>
            <a:r>
              <a:rPr lang="en-US" sz="2000" b="1"/>
              <a:t>Name Change</a:t>
            </a:r>
            <a:endParaRPr lang="en-US" sz="2000"/>
          </a:p>
          <a:p>
            <a:pPr marL="285750" indent="-285750">
              <a:buFont typeface="Arial" panose="020B0604020202020204" pitchFamily="34" charset="0"/>
              <a:buChar char="•"/>
            </a:pPr>
            <a:r>
              <a:rPr lang="en-US" sz="2000" b="1"/>
              <a:t>Protection Order Information</a:t>
            </a:r>
            <a:endParaRPr lang="en-US" sz="2000"/>
          </a:p>
          <a:p>
            <a:pPr marL="285750" indent="-285750">
              <a:buFont typeface="Arial" panose="020B0604020202020204" pitchFamily="34" charset="0"/>
              <a:buChar char="•"/>
            </a:pPr>
            <a:r>
              <a:rPr lang="en-US" sz="2000" b="1" err="1"/>
              <a:t>Renter|Landlord</a:t>
            </a:r>
            <a:endParaRPr lang="en-US" sz="2000"/>
          </a:p>
          <a:p>
            <a:pPr marL="285750" indent="-285750">
              <a:buFont typeface="Arial" panose="020B0604020202020204" pitchFamily="34" charset="0"/>
              <a:buChar char="•"/>
            </a:pPr>
            <a:r>
              <a:rPr lang="en-US" sz="2000" b="1"/>
              <a:t>Small Claims</a:t>
            </a:r>
            <a:endParaRPr lang="en-US" sz="2000"/>
          </a:p>
          <a:p>
            <a:pPr marL="285750" indent="-285750">
              <a:buFont typeface="Arial" panose="020B0604020202020204" pitchFamily="34" charset="0"/>
              <a:buChar char="•"/>
            </a:pPr>
            <a:r>
              <a:rPr lang="en-US" sz="2000" b="1"/>
              <a:t>Traffic</a:t>
            </a:r>
            <a:endParaRPr lang="en-US" sz="2000"/>
          </a:p>
          <a:p>
            <a:pPr marL="285750" indent="-285750">
              <a:buFont typeface="Arial" panose="020B0604020202020204" pitchFamily="34" charset="0"/>
              <a:buChar char="•"/>
            </a:pPr>
            <a:r>
              <a:rPr lang="en-US" sz="2000" b="1"/>
              <a:t>Workers' Compensation Court</a:t>
            </a:r>
            <a:endParaRPr lang="en-US" sz="2000"/>
          </a:p>
        </p:txBody>
      </p:sp>
      <p:sp>
        <p:nvSpPr>
          <p:cNvPr id="6" name="TextBox 5">
            <a:extLst>
              <a:ext uri="{FF2B5EF4-FFF2-40B4-BE49-F238E27FC236}">
                <a16:creationId xmlns:a16="http://schemas.microsoft.com/office/drawing/2014/main" id="{DE3167C5-36FF-17E0-4A3B-346AE496E3F0}"/>
              </a:ext>
            </a:extLst>
          </p:cNvPr>
          <p:cNvSpPr txBox="1"/>
          <p:nvPr/>
        </p:nvSpPr>
        <p:spPr>
          <a:xfrm>
            <a:off x="550504" y="2038350"/>
            <a:ext cx="1846980" cy="523220"/>
          </a:xfrm>
          <a:prstGeom prst="rect">
            <a:avLst/>
          </a:prstGeom>
          <a:solidFill>
            <a:schemeClr val="accent6"/>
          </a:solidFill>
        </p:spPr>
        <p:txBody>
          <a:bodyPr wrap="none" rtlCol="0">
            <a:spAutoFit/>
          </a:bodyPr>
          <a:lstStyle/>
          <a:p>
            <a:r>
              <a:rPr lang="en-US" sz="2800" b="1">
                <a:solidFill>
                  <a:schemeClr val="bg1"/>
                </a:solidFill>
              </a:rPr>
              <a:t>Categories</a:t>
            </a:r>
          </a:p>
        </p:txBody>
      </p:sp>
    </p:spTree>
    <p:extLst>
      <p:ext uri="{BB962C8B-B14F-4D97-AF65-F5344CB8AC3E}">
        <p14:creationId xmlns:p14="http://schemas.microsoft.com/office/powerpoint/2010/main" val="321116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05A4-B6F3-DDDB-3E01-C6B7C71D1D15}"/>
              </a:ext>
            </a:extLst>
          </p:cNvPr>
          <p:cNvSpPr>
            <a:spLocks noGrp="1"/>
          </p:cNvSpPr>
          <p:nvPr>
            <p:ph type="title" idx="4294967295"/>
          </p:nvPr>
        </p:nvSpPr>
        <p:spPr>
          <a:xfrm>
            <a:off x="0" y="1123950"/>
            <a:ext cx="2947988" cy="4600575"/>
          </a:xfrm>
        </p:spPr>
        <p:txBody>
          <a:bodyPr/>
          <a:lstStyle/>
          <a:p>
            <a:pPr algn="ctr"/>
            <a:r>
              <a:rPr lang="en-US"/>
              <a:t>Mediation</a:t>
            </a:r>
            <a:br>
              <a:rPr lang="en-US"/>
            </a:br>
            <a:endParaRPr lang="en-US"/>
          </a:p>
        </p:txBody>
      </p:sp>
      <p:pic>
        <p:nvPicPr>
          <p:cNvPr id="5" name="Content Placeholder 4">
            <a:extLst>
              <a:ext uri="{FF2B5EF4-FFF2-40B4-BE49-F238E27FC236}">
                <a16:creationId xmlns:a16="http://schemas.microsoft.com/office/drawing/2014/main" id="{83D546A6-C98A-CB05-E23C-0A70C36B06C7}"/>
              </a:ext>
            </a:extLst>
          </p:cNvPr>
          <p:cNvPicPr>
            <a:picLocks noGrp="1" noChangeAspect="1"/>
          </p:cNvPicPr>
          <p:nvPr>
            <p:ph idx="4294967295"/>
          </p:nvPr>
        </p:nvPicPr>
        <p:blipFill>
          <a:blip r:embed="rId2"/>
          <a:stretch>
            <a:fillRect/>
          </a:stretch>
        </p:blipFill>
        <p:spPr>
          <a:xfrm>
            <a:off x="2576489" y="1204633"/>
            <a:ext cx="8553548" cy="3953811"/>
          </a:xfrm>
          <a:prstGeom prst="rect">
            <a:avLst/>
          </a:prstGeom>
        </p:spPr>
      </p:pic>
      <p:sp>
        <p:nvSpPr>
          <p:cNvPr id="6" name="TextBox 5">
            <a:extLst>
              <a:ext uri="{FF2B5EF4-FFF2-40B4-BE49-F238E27FC236}">
                <a16:creationId xmlns:a16="http://schemas.microsoft.com/office/drawing/2014/main" id="{34A0C07F-C9A4-FA8E-A428-C8DD96E99C73}"/>
              </a:ext>
            </a:extLst>
          </p:cNvPr>
          <p:cNvSpPr txBox="1"/>
          <p:nvPr/>
        </p:nvSpPr>
        <p:spPr>
          <a:xfrm>
            <a:off x="4124792" y="5470171"/>
            <a:ext cx="5456943" cy="461665"/>
          </a:xfrm>
          <a:prstGeom prst="rect">
            <a:avLst/>
          </a:prstGeom>
          <a:noFill/>
        </p:spPr>
        <p:txBody>
          <a:bodyPr wrap="none" rtlCol="0">
            <a:spAutoFit/>
          </a:bodyPr>
          <a:lstStyle/>
          <a:p>
            <a:r>
              <a:rPr lang="en-US" sz="2400" b="1"/>
              <a:t>nebraskajudicial.gov/mediation-centers</a:t>
            </a:r>
          </a:p>
        </p:txBody>
      </p:sp>
      <p:pic>
        <p:nvPicPr>
          <p:cNvPr id="2052" name="Picture 4" descr="QR Code Image">
            <a:extLst>
              <a:ext uri="{FF2B5EF4-FFF2-40B4-BE49-F238E27FC236}">
                <a16:creationId xmlns:a16="http://schemas.microsoft.com/office/drawing/2014/main" id="{BB9C7175-C18C-B642-ABA8-738185A29B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672" y="3998619"/>
            <a:ext cx="2037633" cy="203763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01B276C-6BC6-01AB-0DE4-B7BC09A5BC1E}"/>
              </a:ext>
            </a:extLst>
          </p:cNvPr>
          <p:cNvSpPr/>
          <p:nvPr/>
        </p:nvSpPr>
        <p:spPr>
          <a:xfrm>
            <a:off x="0" y="242596"/>
            <a:ext cx="12191999"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t>Mediation and Modifications</a:t>
            </a:r>
          </a:p>
        </p:txBody>
      </p:sp>
    </p:spTree>
    <p:extLst>
      <p:ext uri="{BB962C8B-B14F-4D97-AF65-F5344CB8AC3E}">
        <p14:creationId xmlns:p14="http://schemas.microsoft.com/office/powerpoint/2010/main" val="411414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ADB1-FE84-CB5A-1E1D-89F2361D56B5}"/>
              </a:ext>
            </a:extLst>
          </p:cNvPr>
          <p:cNvSpPr>
            <a:spLocks noGrp="1"/>
          </p:cNvSpPr>
          <p:nvPr>
            <p:ph type="title"/>
          </p:nvPr>
        </p:nvSpPr>
        <p:spPr/>
        <p:txBody>
          <a:bodyPr>
            <a:normAutofit/>
          </a:bodyPr>
          <a:lstStyle/>
          <a:p>
            <a:r>
              <a:rPr lang="en-US" sz="4800"/>
              <a:t>Overview</a:t>
            </a:r>
          </a:p>
        </p:txBody>
      </p:sp>
      <p:sp>
        <p:nvSpPr>
          <p:cNvPr id="4" name="Rectangle: Rounded Corners 3">
            <a:extLst>
              <a:ext uri="{FF2B5EF4-FFF2-40B4-BE49-F238E27FC236}">
                <a16:creationId xmlns:a16="http://schemas.microsoft.com/office/drawing/2014/main" id="{8CA8ACFF-6922-D465-363A-7E63329FF715}"/>
              </a:ext>
            </a:extLst>
          </p:cNvPr>
          <p:cNvSpPr/>
          <p:nvPr/>
        </p:nvSpPr>
        <p:spPr>
          <a:xfrm>
            <a:off x="3764476" y="815079"/>
            <a:ext cx="7552708" cy="2613922"/>
          </a:xfrm>
          <a:prstGeom prst="roundRect">
            <a:avLst/>
          </a:prstGeom>
          <a:solidFill>
            <a:schemeClr val="accent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3200">
                <a:solidFill>
                  <a:schemeClr val="bg1"/>
                </a:solidFill>
              </a:rPr>
              <a:t>Information:</a:t>
            </a:r>
          </a:p>
          <a:p>
            <a:pPr marL="571500" indent="-571500">
              <a:buFont typeface="Arial" panose="020B0604020202020204" pitchFamily="34" charset="0"/>
              <a:buChar char="•"/>
            </a:pPr>
            <a:r>
              <a:rPr lang="en-US" sz="3200">
                <a:solidFill>
                  <a:schemeClr val="bg1"/>
                </a:solidFill>
              </a:rPr>
              <a:t>Poverty and Access to Justice,</a:t>
            </a:r>
          </a:p>
          <a:p>
            <a:pPr marL="571500" indent="-571500">
              <a:buFont typeface="Arial" panose="020B0604020202020204" pitchFamily="34" charset="0"/>
              <a:buChar char="•"/>
            </a:pPr>
            <a:r>
              <a:rPr lang="en-US" sz="3200">
                <a:solidFill>
                  <a:schemeClr val="bg1"/>
                </a:solidFill>
              </a:rPr>
              <a:t>Civil in “civil legal” means, </a:t>
            </a:r>
          </a:p>
          <a:p>
            <a:pPr marL="571500" indent="-571500">
              <a:buFont typeface="Arial" panose="020B0604020202020204" pitchFamily="34" charset="0"/>
              <a:buChar char="•"/>
            </a:pPr>
            <a:r>
              <a:rPr lang="en-US" sz="3200">
                <a:solidFill>
                  <a:schemeClr val="bg1"/>
                </a:solidFill>
              </a:rPr>
              <a:t>Other commonly used legal terms, and</a:t>
            </a:r>
          </a:p>
          <a:p>
            <a:pPr marL="571500" indent="-571500">
              <a:buFont typeface="Arial" panose="020B0604020202020204" pitchFamily="34" charset="0"/>
              <a:buChar char="•"/>
            </a:pPr>
            <a:r>
              <a:rPr lang="en-US" sz="3200">
                <a:solidFill>
                  <a:schemeClr val="bg1"/>
                </a:solidFill>
              </a:rPr>
              <a:t>Limited-Scope Representation</a:t>
            </a:r>
          </a:p>
        </p:txBody>
      </p:sp>
      <p:sp>
        <p:nvSpPr>
          <p:cNvPr id="5" name="Rectangle: Rounded Corners 4">
            <a:extLst>
              <a:ext uri="{FF2B5EF4-FFF2-40B4-BE49-F238E27FC236}">
                <a16:creationId xmlns:a16="http://schemas.microsoft.com/office/drawing/2014/main" id="{CBC1A186-C69B-6BB4-F95E-448E2319D624}"/>
              </a:ext>
            </a:extLst>
          </p:cNvPr>
          <p:cNvSpPr/>
          <p:nvPr/>
        </p:nvSpPr>
        <p:spPr>
          <a:xfrm>
            <a:off x="3764475" y="3586348"/>
            <a:ext cx="7552708" cy="2456574"/>
          </a:xfrm>
          <a:prstGeom prst="roundRect">
            <a:avLst/>
          </a:prstGeom>
          <a:solidFill>
            <a:schemeClr val="accent5"/>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3200">
                <a:solidFill>
                  <a:schemeClr val="bg1"/>
                </a:solidFill>
              </a:rPr>
              <a:t>Navigation:</a:t>
            </a:r>
          </a:p>
          <a:p>
            <a:pPr marL="457200" indent="-457200">
              <a:buFont typeface="Arial" panose="020B0604020202020204" pitchFamily="34" charset="0"/>
              <a:buChar char="•"/>
            </a:pPr>
            <a:r>
              <a:rPr lang="en-US" sz="3200">
                <a:solidFill>
                  <a:schemeClr val="bg1"/>
                </a:solidFill>
              </a:rPr>
              <a:t>Civil Legal Service Providers and Legal Resources</a:t>
            </a:r>
          </a:p>
          <a:p>
            <a:pPr marL="457200" indent="-457200">
              <a:buFont typeface="Arial" panose="020B0604020202020204" pitchFamily="34" charset="0"/>
              <a:buChar char="•"/>
            </a:pPr>
            <a:r>
              <a:rPr lang="en-US" sz="3200">
                <a:solidFill>
                  <a:schemeClr val="bg1"/>
                </a:solidFill>
              </a:rPr>
              <a:t>VLP Programs</a:t>
            </a:r>
          </a:p>
        </p:txBody>
      </p:sp>
    </p:spTree>
    <p:extLst>
      <p:ext uri="{BB962C8B-B14F-4D97-AF65-F5344CB8AC3E}">
        <p14:creationId xmlns:p14="http://schemas.microsoft.com/office/powerpoint/2010/main" val="71987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1E76-093F-CF70-9492-A3A57BC0D5C9}"/>
              </a:ext>
            </a:extLst>
          </p:cNvPr>
          <p:cNvSpPr>
            <a:spLocks noGrp="1"/>
          </p:cNvSpPr>
          <p:nvPr>
            <p:ph type="title"/>
          </p:nvPr>
        </p:nvSpPr>
        <p:spPr/>
        <p:txBody>
          <a:bodyPr/>
          <a:lstStyle/>
          <a:p>
            <a:pPr algn="ctr"/>
            <a:r>
              <a:rPr lang="en-US"/>
              <a:t>Court Approved Forms</a:t>
            </a:r>
          </a:p>
        </p:txBody>
      </p:sp>
      <p:sp>
        <p:nvSpPr>
          <p:cNvPr id="3" name="Content Placeholder 2">
            <a:extLst>
              <a:ext uri="{FF2B5EF4-FFF2-40B4-BE49-F238E27FC236}">
                <a16:creationId xmlns:a16="http://schemas.microsoft.com/office/drawing/2014/main" id="{68B5B984-206A-0C48-C537-DE473FD51331}"/>
              </a:ext>
            </a:extLst>
          </p:cNvPr>
          <p:cNvSpPr>
            <a:spLocks noGrp="1"/>
          </p:cNvSpPr>
          <p:nvPr>
            <p:ph idx="1"/>
          </p:nvPr>
        </p:nvSpPr>
        <p:spPr>
          <a:xfrm>
            <a:off x="3869268" y="873438"/>
            <a:ext cx="3427271" cy="4221075"/>
          </a:xfrm>
        </p:spPr>
        <p:txBody>
          <a:bodyPr numCol="1">
            <a:normAutofit/>
          </a:bodyPr>
          <a:lstStyle/>
          <a:p>
            <a:pPr marL="0" indent="0">
              <a:lnSpc>
                <a:spcPct val="100000"/>
              </a:lnSpc>
              <a:spcBef>
                <a:spcPts val="0"/>
              </a:spcBef>
              <a:buNone/>
            </a:pPr>
            <a:r>
              <a:rPr lang="en-US" b="1">
                <a:solidFill>
                  <a:schemeClr val="tx1"/>
                </a:solidFill>
              </a:rPr>
              <a:t>Common Forms </a:t>
            </a:r>
          </a:p>
          <a:p>
            <a:pPr>
              <a:lnSpc>
                <a:spcPct val="100000"/>
              </a:lnSpc>
              <a:spcBef>
                <a:spcPts val="0"/>
              </a:spcBef>
            </a:pPr>
            <a:r>
              <a:rPr lang="en-US" sz="1800">
                <a:solidFill>
                  <a:schemeClr val="tx1"/>
                </a:solidFill>
              </a:rPr>
              <a:t>Family Law</a:t>
            </a:r>
          </a:p>
          <a:p>
            <a:pPr lvl="1">
              <a:lnSpc>
                <a:spcPct val="100000"/>
              </a:lnSpc>
              <a:spcBef>
                <a:spcPts val="0"/>
              </a:spcBef>
              <a:spcAft>
                <a:spcPts val="0"/>
              </a:spcAft>
            </a:pPr>
            <a:r>
              <a:rPr lang="en-US">
                <a:solidFill>
                  <a:schemeClr val="tx1"/>
                </a:solidFill>
              </a:rPr>
              <a:t>Simple Divorce</a:t>
            </a:r>
          </a:p>
          <a:p>
            <a:pPr lvl="1">
              <a:lnSpc>
                <a:spcPct val="100000"/>
              </a:lnSpc>
              <a:spcBef>
                <a:spcPts val="0"/>
              </a:spcBef>
              <a:spcAft>
                <a:spcPts val="0"/>
              </a:spcAft>
            </a:pPr>
            <a:r>
              <a:rPr lang="en-US">
                <a:solidFill>
                  <a:schemeClr val="tx1"/>
                </a:solidFill>
              </a:rPr>
              <a:t>Uncontested Child Custody and Paternity</a:t>
            </a:r>
          </a:p>
          <a:p>
            <a:pPr lvl="1">
              <a:lnSpc>
                <a:spcPct val="100000"/>
              </a:lnSpc>
              <a:spcBef>
                <a:spcPts val="0"/>
              </a:spcBef>
              <a:spcAft>
                <a:spcPts val="0"/>
              </a:spcAft>
            </a:pPr>
            <a:r>
              <a:rPr lang="en-US">
                <a:solidFill>
                  <a:schemeClr val="tx1"/>
                </a:solidFill>
              </a:rPr>
              <a:t>Modifications</a:t>
            </a:r>
          </a:p>
          <a:p>
            <a:pPr>
              <a:lnSpc>
                <a:spcPct val="100000"/>
              </a:lnSpc>
              <a:spcBef>
                <a:spcPts val="0"/>
              </a:spcBef>
            </a:pPr>
            <a:r>
              <a:rPr lang="en-US" sz="1800">
                <a:solidFill>
                  <a:schemeClr val="tx1"/>
                </a:solidFill>
              </a:rPr>
              <a:t>Collections</a:t>
            </a:r>
          </a:p>
          <a:p>
            <a:pPr>
              <a:lnSpc>
                <a:spcPct val="100000"/>
              </a:lnSpc>
              <a:spcBef>
                <a:spcPts val="0"/>
              </a:spcBef>
            </a:pPr>
            <a:r>
              <a:rPr lang="en-US" sz="1800">
                <a:solidFill>
                  <a:schemeClr val="tx1"/>
                </a:solidFill>
              </a:rPr>
              <a:t>All Case Types</a:t>
            </a:r>
          </a:p>
          <a:p>
            <a:pPr lvl="1">
              <a:lnSpc>
                <a:spcPct val="100000"/>
              </a:lnSpc>
              <a:spcBef>
                <a:spcPts val="0"/>
              </a:spcBef>
              <a:spcAft>
                <a:spcPts val="0"/>
              </a:spcAft>
            </a:pPr>
            <a:r>
              <a:rPr lang="en-US">
                <a:solidFill>
                  <a:schemeClr val="tx1"/>
                </a:solidFill>
              </a:rPr>
              <a:t>Service</a:t>
            </a:r>
          </a:p>
          <a:p>
            <a:pPr lvl="1">
              <a:lnSpc>
                <a:spcPct val="100000"/>
              </a:lnSpc>
              <a:spcBef>
                <a:spcPts val="0"/>
              </a:spcBef>
              <a:spcAft>
                <a:spcPts val="0"/>
              </a:spcAft>
            </a:pPr>
            <a:r>
              <a:rPr lang="en-US">
                <a:solidFill>
                  <a:schemeClr val="tx1"/>
                </a:solidFill>
              </a:rPr>
              <a:t>In Forma Pauperis (Fee Waiver)</a:t>
            </a:r>
          </a:p>
          <a:p>
            <a:pPr lvl="1">
              <a:lnSpc>
                <a:spcPct val="100000"/>
              </a:lnSpc>
              <a:spcBef>
                <a:spcPts val="0"/>
              </a:spcBef>
              <a:spcAft>
                <a:spcPts val="0"/>
              </a:spcAft>
            </a:pPr>
            <a:r>
              <a:rPr lang="en-US">
                <a:solidFill>
                  <a:schemeClr val="tx1"/>
                </a:solidFill>
              </a:rPr>
              <a:t>Continuance</a:t>
            </a:r>
          </a:p>
          <a:p>
            <a:pPr lvl="1">
              <a:lnSpc>
                <a:spcPct val="100000"/>
              </a:lnSpc>
              <a:spcBef>
                <a:spcPts val="0"/>
              </a:spcBef>
              <a:spcAft>
                <a:spcPts val="0"/>
              </a:spcAft>
            </a:pPr>
            <a:r>
              <a:rPr lang="en-US">
                <a:solidFill>
                  <a:schemeClr val="tx1"/>
                </a:solidFill>
              </a:rPr>
              <a:t>Generic Motion</a:t>
            </a:r>
          </a:p>
          <a:p>
            <a:pPr lvl="1">
              <a:lnSpc>
                <a:spcPct val="100000"/>
              </a:lnSpc>
              <a:spcBef>
                <a:spcPts val="0"/>
              </a:spcBef>
              <a:spcAft>
                <a:spcPts val="0"/>
              </a:spcAft>
            </a:pPr>
            <a:r>
              <a:rPr lang="en-US">
                <a:solidFill>
                  <a:schemeClr val="tx1"/>
                </a:solidFill>
              </a:rPr>
              <a:t>Generic Affidavit</a:t>
            </a:r>
          </a:p>
        </p:txBody>
      </p:sp>
      <p:sp>
        <p:nvSpPr>
          <p:cNvPr id="4" name="TextBox 3">
            <a:extLst>
              <a:ext uri="{FF2B5EF4-FFF2-40B4-BE49-F238E27FC236}">
                <a16:creationId xmlns:a16="http://schemas.microsoft.com/office/drawing/2014/main" id="{37CC631D-87A7-64AE-7631-A59982D8F7F9}"/>
              </a:ext>
            </a:extLst>
          </p:cNvPr>
          <p:cNvSpPr txBox="1"/>
          <p:nvPr/>
        </p:nvSpPr>
        <p:spPr>
          <a:xfrm>
            <a:off x="7697756" y="1022728"/>
            <a:ext cx="2945536" cy="2616101"/>
          </a:xfrm>
          <a:prstGeom prst="rect">
            <a:avLst/>
          </a:prstGeom>
          <a:noFill/>
        </p:spPr>
        <p:txBody>
          <a:bodyPr wrap="square" rtlCol="0">
            <a:spAutoFit/>
          </a:bodyPr>
          <a:lstStyle/>
          <a:p>
            <a:r>
              <a:rPr lang="en-US" sz="2000" b="1"/>
              <a:t>What to Know</a:t>
            </a:r>
          </a:p>
          <a:p>
            <a:pPr marL="285750" indent="-285750">
              <a:buFont typeface="Arial" panose="020B0604020202020204" pitchFamily="34" charset="0"/>
              <a:buChar char="•"/>
            </a:pPr>
            <a:r>
              <a:rPr lang="en-US"/>
              <a:t>Use Instructions when available</a:t>
            </a:r>
          </a:p>
          <a:p>
            <a:pPr marL="285750" indent="-285750">
              <a:buFont typeface="Arial" panose="020B0604020202020204" pitchFamily="34" charset="0"/>
              <a:buChar char="•"/>
            </a:pPr>
            <a:r>
              <a:rPr lang="en-US"/>
              <a:t>Forms can be used as a template</a:t>
            </a:r>
          </a:p>
          <a:p>
            <a:pPr marL="285750" indent="-285750">
              <a:buFont typeface="Arial" panose="020B0604020202020204" pitchFamily="34" charset="0"/>
              <a:buChar char="•"/>
            </a:pPr>
            <a:r>
              <a:rPr lang="en-US"/>
              <a:t>Print single sided</a:t>
            </a:r>
          </a:p>
          <a:p>
            <a:pPr marL="285750" indent="-285750">
              <a:buFont typeface="Arial" panose="020B0604020202020204" pitchFamily="34" charset="0"/>
              <a:buChar char="•"/>
            </a:pPr>
            <a:r>
              <a:rPr lang="en-US"/>
              <a:t>Affidavits must be signed in the presence of a notary</a:t>
            </a:r>
          </a:p>
        </p:txBody>
      </p:sp>
      <p:sp>
        <p:nvSpPr>
          <p:cNvPr id="5" name="Rectangle 4">
            <a:extLst>
              <a:ext uri="{FF2B5EF4-FFF2-40B4-BE49-F238E27FC236}">
                <a16:creationId xmlns:a16="http://schemas.microsoft.com/office/drawing/2014/main" id="{5C06C6DA-B72F-FEE8-26FF-A0D309450411}"/>
              </a:ext>
            </a:extLst>
          </p:cNvPr>
          <p:cNvSpPr/>
          <p:nvPr/>
        </p:nvSpPr>
        <p:spPr>
          <a:xfrm>
            <a:off x="7697756" y="3918857"/>
            <a:ext cx="2947482" cy="1916415"/>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Available forms will not meet every legal need!</a:t>
            </a:r>
          </a:p>
        </p:txBody>
      </p:sp>
    </p:spTree>
    <p:extLst>
      <p:ext uri="{BB962C8B-B14F-4D97-AF65-F5344CB8AC3E}">
        <p14:creationId xmlns:p14="http://schemas.microsoft.com/office/powerpoint/2010/main" val="66434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E4A6-1FCF-69B5-F820-03F06F21DEF3}"/>
              </a:ext>
            </a:extLst>
          </p:cNvPr>
          <p:cNvSpPr>
            <a:spLocks noGrp="1"/>
          </p:cNvSpPr>
          <p:nvPr>
            <p:ph type="title"/>
          </p:nvPr>
        </p:nvSpPr>
        <p:spPr>
          <a:xfrm>
            <a:off x="252919" y="1123837"/>
            <a:ext cx="2965294" cy="2141877"/>
          </a:xfrm>
        </p:spPr>
        <p:txBody>
          <a:bodyPr/>
          <a:lstStyle/>
          <a:p>
            <a:pPr algn="ctr"/>
            <a:r>
              <a:rPr lang="en-US"/>
              <a:t>Domestic Violence &amp; Abuse</a:t>
            </a:r>
          </a:p>
        </p:txBody>
      </p:sp>
      <p:sp>
        <p:nvSpPr>
          <p:cNvPr id="4" name="Rectangle: Rounded Corners 3">
            <a:extLst>
              <a:ext uri="{FF2B5EF4-FFF2-40B4-BE49-F238E27FC236}">
                <a16:creationId xmlns:a16="http://schemas.microsoft.com/office/drawing/2014/main" id="{0AA11E4E-7954-2CF0-7BCE-06513BD42E7E}"/>
              </a:ext>
            </a:extLst>
          </p:cNvPr>
          <p:cNvSpPr/>
          <p:nvPr/>
        </p:nvSpPr>
        <p:spPr>
          <a:xfrm>
            <a:off x="3621975" y="779451"/>
            <a:ext cx="7968342" cy="1161803"/>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Nebraska Coalition to End Sexual and Domestic Violence: Resources &amp; Local Providers</a:t>
            </a:r>
          </a:p>
        </p:txBody>
      </p:sp>
      <p:pic>
        <p:nvPicPr>
          <p:cNvPr id="9" name="Picture 8">
            <a:extLst>
              <a:ext uri="{FF2B5EF4-FFF2-40B4-BE49-F238E27FC236}">
                <a16:creationId xmlns:a16="http://schemas.microsoft.com/office/drawing/2014/main" id="{FB4ED00E-02E4-BFC2-9C09-AC2D67D7C6E1}"/>
              </a:ext>
            </a:extLst>
          </p:cNvPr>
          <p:cNvPicPr>
            <a:picLocks noChangeAspect="1"/>
          </p:cNvPicPr>
          <p:nvPr/>
        </p:nvPicPr>
        <p:blipFill>
          <a:blip r:embed="rId2"/>
          <a:stretch>
            <a:fillRect/>
          </a:stretch>
        </p:blipFill>
        <p:spPr>
          <a:xfrm>
            <a:off x="3503222" y="2077685"/>
            <a:ext cx="8299375" cy="3915568"/>
          </a:xfrm>
          <a:prstGeom prst="rect">
            <a:avLst/>
          </a:prstGeom>
        </p:spPr>
      </p:pic>
      <p:pic>
        <p:nvPicPr>
          <p:cNvPr id="2050" name="Picture 2" descr="QR Code Image">
            <a:extLst>
              <a:ext uri="{FF2B5EF4-FFF2-40B4-BE49-F238E27FC236}">
                <a16:creationId xmlns:a16="http://schemas.microsoft.com/office/drawing/2014/main" id="{9A3AB9D2-1727-15F5-3967-376C3FD2C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40" y="3065957"/>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5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68B50D9-EBAF-DF1A-F472-D5C9B1778149}"/>
              </a:ext>
            </a:extLst>
          </p:cNvPr>
          <p:cNvSpPr>
            <a:spLocks noGrp="1"/>
          </p:cNvSpPr>
          <p:nvPr>
            <p:ph type="title"/>
          </p:nvPr>
        </p:nvSpPr>
        <p:spPr>
          <a:xfrm>
            <a:off x="252919" y="1123837"/>
            <a:ext cx="2822790" cy="2046875"/>
          </a:xfrm>
        </p:spPr>
        <p:txBody>
          <a:bodyPr vert="horz" lIns="91440" tIns="45720" rIns="91440" bIns="45720" rtlCol="0" anchor="ctr">
            <a:normAutofit/>
          </a:bodyPr>
          <a:lstStyle/>
          <a:p>
            <a:pPr algn="ctr"/>
            <a:r>
              <a:rPr lang="en-US"/>
              <a:t>Immigration</a:t>
            </a:r>
          </a:p>
        </p:txBody>
      </p:sp>
      <p:graphicFrame>
        <p:nvGraphicFramePr>
          <p:cNvPr id="7" name="TextBox 4">
            <a:extLst>
              <a:ext uri="{FF2B5EF4-FFF2-40B4-BE49-F238E27FC236}">
                <a16:creationId xmlns:a16="http://schemas.microsoft.com/office/drawing/2014/main" id="{D4A3E3E6-F49E-F84D-1B92-957C0F76F0F9}"/>
              </a:ext>
            </a:extLst>
          </p:cNvPr>
          <p:cNvGraphicFramePr/>
          <p:nvPr>
            <p:extLst>
              <p:ext uri="{D42A27DB-BD31-4B8C-83A1-F6EECF244321}">
                <p14:modId xmlns:p14="http://schemas.microsoft.com/office/powerpoint/2010/main" val="894128546"/>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QR Code Image">
            <a:extLst>
              <a:ext uri="{FF2B5EF4-FFF2-40B4-BE49-F238E27FC236}">
                <a16:creationId xmlns:a16="http://schemas.microsoft.com/office/drawing/2014/main" id="{5205C8F6-C86D-8F4A-2FFC-6A4F012AF5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164" y="2789853"/>
            <a:ext cx="2747263" cy="274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8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3B8FAF-BAEA-E708-8D3B-D9E9FD844532}"/>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36932CF6-9405-F92B-A9CB-04F296F2D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6684BB0B-60DE-27B8-0C7D-998F301C4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775B53A-B65B-4A3C-648B-C788E96E5B36}"/>
              </a:ext>
            </a:extLst>
          </p:cNvPr>
          <p:cNvSpPr>
            <a:spLocks noGrp="1"/>
          </p:cNvSpPr>
          <p:nvPr>
            <p:ph type="title"/>
          </p:nvPr>
        </p:nvSpPr>
        <p:spPr>
          <a:xfrm>
            <a:off x="252919" y="1123837"/>
            <a:ext cx="2822790" cy="4516942"/>
          </a:xfrm>
        </p:spPr>
        <p:txBody>
          <a:bodyPr vert="horz" lIns="91440" tIns="45720" rIns="91440" bIns="45720" rtlCol="0" anchor="ctr">
            <a:normAutofit/>
          </a:bodyPr>
          <a:lstStyle/>
          <a:p>
            <a:pPr algn="ctr"/>
            <a:r>
              <a:rPr lang="en-US" sz="4000"/>
              <a:t>Civil, Educational, &amp; Disability Rights</a:t>
            </a:r>
          </a:p>
        </p:txBody>
      </p:sp>
      <p:graphicFrame>
        <p:nvGraphicFramePr>
          <p:cNvPr id="7" name="TextBox 4">
            <a:extLst>
              <a:ext uri="{FF2B5EF4-FFF2-40B4-BE49-F238E27FC236}">
                <a16:creationId xmlns:a16="http://schemas.microsoft.com/office/drawing/2014/main" id="{206FBFFE-29E4-FD3C-628D-2F2B86D9E588}"/>
              </a:ext>
            </a:extLst>
          </p:cNvPr>
          <p:cNvGraphicFramePr/>
          <p:nvPr>
            <p:extLst>
              <p:ext uri="{D42A27DB-BD31-4B8C-83A1-F6EECF244321}">
                <p14:modId xmlns:p14="http://schemas.microsoft.com/office/powerpoint/2010/main" val="327090256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658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4688AF-2016-CBF0-017B-FEC3304BE8C2}"/>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B8CE1C15-6B3B-C21C-2791-55E1B81F3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AD5A61C0-BE27-7DB5-C721-FE155470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9E3FC32-CED8-6DCA-C15F-E70B5B057336}"/>
              </a:ext>
            </a:extLst>
          </p:cNvPr>
          <p:cNvSpPr>
            <a:spLocks noGrp="1"/>
          </p:cNvSpPr>
          <p:nvPr>
            <p:ph type="title"/>
          </p:nvPr>
        </p:nvSpPr>
        <p:spPr>
          <a:xfrm>
            <a:off x="252919" y="1123837"/>
            <a:ext cx="2822790" cy="4516942"/>
          </a:xfrm>
        </p:spPr>
        <p:txBody>
          <a:bodyPr vert="horz" lIns="91440" tIns="45720" rIns="91440" bIns="45720" rtlCol="0" anchor="ctr">
            <a:normAutofit/>
          </a:bodyPr>
          <a:lstStyle/>
          <a:p>
            <a:pPr algn="ctr"/>
            <a:r>
              <a:rPr lang="en-US" sz="4000"/>
              <a:t>Other Providers &amp; Resources</a:t>
            </a:r>
          </a:p>
        </p:txBody>
      </p:sp>
      <p:graphicFrame>
        <p:nvGraphicFramePr>
          <p:cNvPr id="7" name="TextBox 4">
            <a:extLst>
              <a:ext uri="{FF2B5EF4-FFF2-40B4-BE49-F238E27FC236}">
                <a16:creationId xmlns:a16="http://schemas.microsoft.com/office/drawing/2014/main" id="{F71149A0-E895-8DC1-7EA2-C582915826F5}"/>
              </a:ext>
            </a:extLst>
          </p:cNvPr>
          <p:cNvGraphicFramePr/>
          <p:nvPr>
            <p:extLst>
              <p:ext uri="{D42A27DB-BD31-4B8C-83A1-F6EECF244321}">
                <p14:modId xmlns:p14="http://schemas.microsoft.com/office/powerpoint/2010/main" val="209951195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88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17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65CF4E-8E4A-40A2-B880-0F4B21CE3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05" y="849584"/>
            <a:ext cx="10602391" cy="5115653"/>
          </a:xfrm>
          <a:prstGeom prst="rect">
            <a:avLst/>
          </a:prstGeom>
        </p:spPr>
      </p:pic>
    </p:spTree>
    <p:extLst>
      <p:ext uri="{BB962C8B-B14F-4D97-AF65-F5344CB8AC3E}">
        <p14:creationId xmlns:p14="http://schemas.microsoft.com/office/powerpoint/2010/main" val="309547856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BD0994C-4A41-A165-30BE-8CA727718863}"/>
              </a:ext>
            </a:extLst>
          </p:cNvPr>
          <p:cNvSpPr>
            <a:spLocks noGrp="1"/>
          </p:cNvSpPr>
          <p:nvPr>
            <p:ph type="title"/>
          </p:nvPr>
        </p:nvSpPr>
        <p:spPr>
          <a:xfrm>
            <a:off x="289249" y="1123837"/>
            <a:ext cx="4016116" cy="1255469"/>
          </a:xfrm>
        </p:spPr>
        <p:txBody>
          <a:bodyPr>
            <a:normAutofit/>
          </a:bodyPr>
          <a:lstStyle/>
          <a:p>
            <a:r>
              <a:rPr lang="en-US"/>
              <a:t>Nebraska State Bar Association’s VLP </a:t>
            </a:r>
          </a:p>
        </p:txBody>
      </p:sp>
      <p:sp>
        <p:nvSpPr>
          <p:cNvPr id="3" name="Content Placeholder 2">
            <a:extLst>
              <a:ext uri="{FF2B5EF4-FFF2-40B4-BE49-F238E27FC236}">
                <a16:creationId xmlns:a16="http://schemas.microsoft.com/office/drawing/2014/main" id="{5ED6407F-B796-54F2-B0EE-FED63CA1ED42}"/>
              </a:ext>
            </a:extLst>
          </p:cNvPr>
          <p:cNvSpPr>
            <a:spLocks noGrp="1"/>
          </p:cNvSpPr>
          <p:nvPr>
            <p:ph idx="1"/>
          </p:nvPr>
        </p:nvSpPr>
        <p:spPr>
          <a:xfrm>
            <a:off x="289249" y="2510395"/>
            <a:ext cx="4016116" cy="3274586"/>
          </a:xfrm>
        </p:spPr>
        <p:txBody>
          <a:bodyPr anchor="t">
            <a:normAutofit/>
          </a:bodyPr>
          <a:lstStyle/>
          <a:p>
            <a:r>
              <a:rPr lang="en-US" b="0" i="0">
                <a:solidFill>
                  <a:schemeClr val="tx2">
                    <a:lumMod val="75000"/>
                  </a:schemeClr>
                </a:solidFill>
                <a:effectLst/>
                <a:highlight>
                  <a:srgbClr val="FFFFFF"/>
                </a:highlight>
                <a:latin typeface="Google Sans"/>
              </a:rPr>
              <a:t>The Nebraska State Bar Association works for Nebraska lawyers to help them achieve the highest standards of competence, ethics and professionalism and to protect and promote the administration of and </a:t>
            </a:r>
            <a:r>
              <a:rPr lang="en-US" b="1" u="sng">
                <a:solidFill>
                  <a:schemeClr val="tx2">
                    <a:lumMod val="75000"/>
                  </a:schemeClr>
                </a:solidFill>
                <a:effectLst/>
                <a:highlight>
                  <a:srgbClr val="FFFFFF"/>
                </a:highlight>
                <a:latin typeface="Google Sans"/>
              </a:rPr>
              <a:t>access to justice.</a:t>
            </a:r>
          </a:p>
          <a:p>
            <a:endParaRPr lang="en-US">
              <a:solidFill>
                <a:schemeClr val="tx2">
                  <a:lumMod val="75000"/>
                </a:schemeClr>
              </a:solidFill>
              <a:highlight>
                <a:srgbClr val="FFFFFF"/>
              </a:highlight>
              <a:latin typeface="Google Sans"/>
            </a:endParaRPr>
          </a:p>
          <a:p>
            <a:r>
              <a:rPr lang="en-US">
                <a:solidFill>
                  <a:schemeClr val="tx2">
                    <a:lumMod val="75000"/>
                  </a:schemeClr>
                </a:solidFill>
                <a:highlight>
                  <a:srgbClr val="FFFFFF"/>
                </a:highlight>
                <a:latin typeface="Google Sans"/>
              </a:rPr>
              <a:t>50 hours of pro bono</a:t>
            </a:r>
            <a:endParaRPr lang="en-US">
              <a:solidFill>
                <a:schemeClr val="tx2">
                  <a:lumMod val="75000"/>
                </a:schemeClr>
              </a:solidFill>
            </a:endParaRPr>
          </a:p>
        </p:txBody>
      </p:sp>
      <p:pic>
        <p:nvPicPr>
          <p:cNvPr id="5" name="Picture 4" descr="Scales of justice on blue background">
            <a:extLst>
              <a:ext uri="{FF2B5EF4-FFF2-40B4-BE49-F238E27FC236}">
                <a16:creationId xmlns:a16="http://schemas.microsoft.com/office/drawing/2014/main" id="{E91418BE-81B3-23F9-40DB-89A4560946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66" r="11577"/>
          <a:stretch/>
        </p:blipFill>
        <p:spPr>
          <a:xfrm>
            <a:off x="5137463" y="759599"/>
            <a:ext cx="6193767" cy="5330650"/>
          </a:xfrm>
          <a:prstGeom prst="rect">
            <a:avLst/>
          </a:prstGeom>
        </p:spPr>
      </p:pic>
    </p:spTree>
    <p:extLst>
      <p:ext uri="{BB962C8B-B14F-4D97-AF65-F5344CB8AC3E}">
        <p14:creationId xmlns:p14="http://schemas.microsoft.com/office/powerpoint/2010/main" val="213142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3533-FB30-47BA-398A-C73C426AB183}"/>
              </a:ext>
            </a:extLst>
          </p:cNvPr>
          <p:cNvSpPr>
            <a:spLocks noGrp="1"/>
          </p:cNvSpPr>
          <p:nvPr>
            <p:ph type="title"/>
          </p:nvPr>
        </p:nvSpPr>
        <p:spPr>
          <a:xfrm>
            <a:off x="252919" y="1123837"/>
            <a:ext cx="2947482" cy="4601183"/>
          </a:xfrm>
        </p:spPr>
        <p:txBody>
          <a:bodyPr>
            <a:normAutofit/>
          </a:bodyPr>
          <a:lstStyle/>
          <a:p>
            <a:r>
              <a:rPr lang="en-US"/>
              <a:t>Three Pillars</a:t>
            </a:r>
          </a:p>
        </p:txBody>
      </p:sp>
      <p:graphicFrame>
        <p:nvGraphicFramePr>
          <p:cNvPr id="5" name="Content Placeholder 2">
            <a:extLst>
              <a:ext uri="{FF2B5EF4-FFF2-40B4-BE49-F238E27FC236}">
                <a16:creationId xmlns:a16="http://schemas.microsoft.com/office/drawing/2014/main" id="{B6668D0C-8DDF-2D31-0BFC-37B3A6703097}"/>
              </a:ext>
            </a:extLst>
          </p:cNvPr>
          <p:cNvGraphicFramePr>
            <a:graphicFrameLocks noGrp="1"/>
          </p:cNvGraphicFramePr>
          <p:nvPr>
            <p:ph idx="1"/>
            <p:extLst>
              <p:ext uri="{D42A27DB-BD31-4B8C-83A1-F6EECF244321}">
                <p14:modId xmlns:p14="http://schemas.microsoft.com/office/powerpoint/2010/main" val="77656594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702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86AB-CE1A-4399-AEEB-308DC954FAB1}"/>
              </a:ext>
            </a:extLst>
          </p:cNvPr>
          <p:cNvSpPr>
            <a:spLocks noGrp="1"/>
          </p:cNvSpPr>
          <p:nvPr>
            <p:ph type="title"/>
          </p:nvPr>
        </p:nvSpPr>
        <p:spPr/>
        <p:txBody>
          <a:bodyPr numCol="1"/>
          <a:lstStyle/>
          <a:p>
            <a:r>
              <a:rPr lang="en-US"/>
              <a:t>Pro Bono </a:t>
            </a:r>
          </a:p>
        </p:txBody>
      </p:sp>
      <p:sp>
        <p:nvSpPr>
          <p:cNvPr id="14" name="Content Placeholder 13">
            <a:extLst>
              <a:ext uri="{FF2B5EF4-FFF2-40B4-BE49-F238E27FC236}">
                <a16:creationId xmlns:a16="http://schemas.microsoft.com/office/drawing/2014/main" id="{DD7F8994-1781-45FF-FF32-83A5EAA5A4F5}"/>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154CB0FC-8ACE-4C4A-85FE-E0FE009BACD3}"/>
              </a:ext>
            </a:extLst>
          </p:cNvPr>
          <p:cNvSpPr txBox="1"/>
          <p:nvPr/>
        </p:nvSpPr>
        <p:spPr>
          <a:xfrm>
            <a:off x="7920867" y="1864894"/>
            <a:ext cx="923330" cy="3860126"/>
          </a:xfrm>
          <a:prstGeom prst="rect">
            <a:avLst/>
          </a:prstGeom>
          <a:noFill/>
        </p:spPr>
        <p:txBody>
          <a:bodyPr vert="vert" wrap="square" numCol="1" rtlCol="0">
            <a:spAutoFit/>
          </a:bodyPr>
          <a:lstStyle/>
          <a:p>
            <a:r>
              <a:rPr lang="en-US" sz="4800">
                <a:solidFill>
                  <a:srgbClr val="FF0000"/>
                </a:solidFill>
              </a:rPr>
              <a:t>Sharing</a:t>
            </a:r>
          </a:p>
        </p:txBody>
      </p:sp>
      <p:sp>
        <p:nvSpPr>
          <p:cNvPr id="5" name="TextBox 4">
            <a:extLst>
              <a:ext uri="{FF2B5EF4-FFF2-40B4-BE49-F238E27FC236}">
                <a16:creationId xmlns:a16="http://schemas.microsoft.com/office/drawing/2014/main" id="{ED7640BF-E805-446E-8017-3AAACF715765}"/>
              </a:ext>
            </a:extLst>
          </p:cNvPr>
          <p:cNvSpPr txBox="1"/>
          <p:nvPr/>
        </p:nvSpPr>
        <p:spPr>
          <a:xfrm>
            <a:off x="6418097" y="2213387"/>
            <a:ext cx="923330" cy="4044899"/>
          </a:xfrm>
          <a:prstGeom prst="rect">
            <a:avLst/>
          </a:prstGeom>
          <a:noFill/>
        </p:spPr>
        <p:txBody>
          <a:bodyPr vert="vert" wrap="square" numCol="1" rtlCol="0">
            <a:spAutoFit/>
          </a:bodyPr>
          <a:lstStyle/>
          <a:p>
            <a:r>
              <a:rPr lang="en-US" sz="4800">
                <a:solidFill>
                  <a:srgbClr val="00B050"/>
                </a:solidFill>
              </a:rPr>
              <a:t>giving back</a:t>
            </a:r>
          </a:p>
        </p:txBody>
      </p:sp>
      <p:sp>
        <p:nvSpPr>
          <p:cNvPr id="6" name="TextBox 5">
            <a:extLst>
              <a:ext uri="{FF2B5EF4-FFF2-40B4-BE49-F238E27FC236}">
                <a16:creationId xmlns:a16="http://schemas.microsoft.com/office/drawing/2014/main" id="{8F3DFE1E-7BBA-4882-B410-2901591C0FFA}"/>
              </a:ext>
            </a:extLst>
          </p:cNvPr>
          <p:cNvSpPr txBox="1"/>
          <p:nvPr/>
        </p:nvSpPr>
        <p:spPr>
          <a:xfrm>
            <a:off x="6880288" y="701134"/>
            <a:ext cx="5011711" cy="1200329"/>
          </a:xfrm>
          <a:prstGeom prst="rect">
            <a:avLst/>
          </a:prstGeom>
          <a:noFill/>
        </p:spPr>
        <p:txBody>
          <a:bodyPr wrap="square" numCol="1" rtlCol="0">
            <a:spAutoFit/>
          </a:bodyPr>
          <a:lstStyle/>
          <a:p>
            <a:r>
              <a:rPr lang="en-US" sz="7200"/>
              <a:t>PRO BONO</a:t>
            </a:r>
          </a:p>
        </p:txBody>
      </p:sp>
      <p:sp>
        <p:nvSpPr>
          <p:cNvPr id="7" name="TextBox 6">
            <a:extLst>
              <a:ext uri="{FF2B5EF4-FFF2-40B4-BE49-F238E27FC236}">
                <a16:creationId xmlns:a16="http://schemas.microsoft.com/office/drawing/2014/main" id="{3A0A29A9-1011-48A1-96C2-B2DC5CC6E64E}"/>
              </a:ext>
            </a:extLst>
          </p:cNvPr>
          <p:cNvSpPr txBox="1"/>
          <p:nvPr/>
        </p:nvSpPr>
        <p:spPr>
          <a:xfrm>
            <a:off x="3702571" y="5145347"/>
            <a:ext cx="5621311" cy="923330"/>
          </a:xfrm>
          <a:prstGeom prst="rect">
            <a:avLst/>
          </a:prstGeom>
          <a:noFill/>
        </p:spPr>
        <p:txBody>
          <a:bodyPr wrap="square" numCol="1" rtlCol="0">
            <a:spAutoFit/>
          </a:bodyPr>
          <a:lstStyle/>
          <a:p>
            <a:r>
              <a:rPr lang="en-US" sz="5400" b="1">
                <a:solidFill>
                  <a:srgbClr val="0033CC"/>
                </a:solidFill>
              </a:rPr>
              <a:t>VOLUNTEER</a:t>
            </a:r>
          </a:p>
        </p:txBody>
      </p:sp>
      <p:sp>
        <p:nvSpPr>
          <p:cNvPr id="8" name="TextBox 7">
            <a:extLst>
              <a:ext uri="{FF2B5EF4-FFF2-40B4-BE49-F238E27FC236}">
                <a16:creationId xmlns:a16="http://schemas.microsoft.com/office/drawing/2014/main" id="{4F9E0183-45C1-4076-BB7E-86C7D77310BA}"/>
              </a:ext>
            </a:extLst>
          </p:cNvPr>
          <p:cNvSpPr txBox="1"/>
          <p:nvPr/>
        </p:nvSpPr>
        <p:spPr>
          <a:xfrm>
            <a:off x="3967930" y="2692089"/>
            <a:ext cx="2338465" cy="646331"/>
          </a:xfrm>
          <a:prstGeom prst="rect">
            <a:avLst/>
          </a:prstGeom>
          <a:noFill/>
        </p:spPr>
        <p:txBody>
          <a:bodyPr wrap="square" numCol="1" rtlCol="0">
            <a:spAutoFit/>
          </a:bodyPr>
          <a:lstStyle/>
          <a:p>
            <a:r>
              <a:rPr lang="en-US" sz="3600">
                <a:solidFill>
                  <a:srgbClr val="FF0066"/>
                </a:solidFill>
              </a:rPr>
              <a:t>Charity</a:t>
            </a:r>
          </a:p>
        </p:txBody>
      </p:sp>
      <p:sp>
        <p:nvSpPr>
          <p:cNvPr id="9" name="TextBox 8">
            <a:extLst>
              <a:ext uri="{FF2B5EF4-FFF2-40B4-BE49-F238E27FC236}">
                <a16:creationId xmlns:a16="http://schemas.microsoft.com/office/drawing/2014/main" id="{2F75BA97-32FD-4DA3-95ED-32452F53952A}"/>
              </a:ext>
            </a:extLst>
          </p:cNvPr>
          <p:cNvSpPr txBox="1"/>
          <p:nvPr/>
        </p:nvSpPr>
        <p:spPr>
          <a:xfrm>
            <a:off x="8039724" y="5759387"/>
            <a:ext cx="3852275" cy="646331"/>
          </a:xfrm>
          <a:prstGeom prst="rect">
            <a:avLst/>
          </a:prstGeom>
          <a:noFill/>
        </p:spPr>
        <p:txBody>
          <a:bodyPr wrap="square" numCol="1" rtlCol="0">
            <a:spAutoFit/>
          </a:bodyPr>
          <a:lstStyle/>
          <a:p>
            <a:r>
              <a:rPr lang="en-US" sz="3600" b="1">
                <a:solidFill>
                  <a:srgbClr val="AE6802"/>
                </a:solidFill>
              </a:rPr>
              <a:t>PAY BACK TIME</a:t>
            </a:r>
          </a:p>
        </p:txBody>
      </p:sp>
      <p:sp>
        <p:nvSpPr>
          <p:cNvPr id="11" name="TextBox 10">
            <a:extLst>
              <a:ext uri="{FF2B5EF4-FFF2-40B4-BE49-F238E27FC236}">
                <a16:creationId xmlns:a16="http://schemas.microsoft.com/office/drawing/2014/main" id="{6D3AB050-D94B-4363-B122-6AA474409208}"/>
              </a:ext>
            </a:extLst>
          </p:cNvPr>
          <p:cNvSpPr txBox="1"/>
          <p:nvPr/>
        </p:nvSpPr>
        <p:spPr>
          <a:xfrm>
            <a:off x="7315200" y="4482059"/>
            <a:ext cx="4317167" cy="707886"/>
          </a:xfrm>
          <a:prstGeom prst="rect">
            <a:avLst/>
          </a:prstGeom>
          <a:noFill/>
        </p:spPr>
        <p:txBody>
          <a:bodyPr wrap="square" numCol="1" rtlCol="0">
            <a:spAutoFit/>
          </a:bodyPr>
          <a:lstStyle/>
          <a:p>
            <a:r>
              <a:rPr lang="en-US" sz="4000" b="1"/>
              <a:t>paying it forward</a:t>
            </a:r>
          </a:p>
        </p:txBody>
      </p:sp>
      <p:sp>
        <p:nvSpPr>
          <p:cNvPr id="12" name="TextBox 11">
            <a:extLst>
              <a:ext uri="{FF2B5EF4-FFF2-40B4-BE49-F238E27FC236}">
                <a16:creationId xmlns:a16="http://schemas.microsoft.com/office/drawing/2014/main" id="{82375EC3-CAE8-4832-8CD4-2829305D57A9}"/>
              </a:ext>
            </a:extLst>
          </p:cNvPr>
          <p:cNvSpPr txBox="1"/>
          <p:nvPr/>
        </p:nvSpPr>
        <p:spPr>
          <a:xfrm>
            <a:off x="9175750" y="2593431"/>
            <a:ext cx="1903751" cy="830997"/>
          </a:xfrm>
          <a:prstGeom prst="rect">
            <a:avLst/>
          </a:prstGeom>
          <a:noFill/>
        </p:spPr>
        <p:txBody>
          <a:bodyPr wrap="square" numCol="1" rtlCol="0">
            <a:spAutoFit/>
          </a:bodyPr>
          <a:lstStyle/>
          <a:p>
            <a:r>
              <a:rPr lang="en-US" sz="4800"/>
              <a:t>Ethics</a:t>
            </a:r>
          </a:p>
        </p:txBody>
      </p:sp>
      <p:sp>
        <p:nvSpPr>
          <p:cNvPr id="15" name="TextBox 14">
            <a:extLst>
              <a:ext uri="{FF2B5EF4-FFF2-40B4-BE49-F238E27FC236}">
                <a16:creationId xmlns:a16="http://schemas.microsoft.com/office/drawing/2014/main" id="{AE5F6DF5-DBBE-4E87-A0A5-FCB7BFC4FD05}"/>
              </a:ext>
            </a:extLst>
          </p:cNvPr>
          <p:cNvSpPr txBox="1"/>
          <p:nvPr/>
        </p:nvSpPr>
        <p:spPr>
          <a:xfrm>
            <a:off x="3702571" y="1483445"/>
            <a:ext cx="3327816" cy="646331"/>
          </a:xfrm>
          <a:prstGeom prst="rect">
            <a:avLst/>
          </a:prstGeom>
          <a:noFill/>
        </p:spPr>
        <p:txBody>
          <a:bodyPr wrap="square" numCol="1" rtlCol="0">
            <a:spAutoFit/>
          </a:bodyPr>
          <a:lstStyle/>
          <a:p>
            <a:r>
              <a:rPr lang="en-US" sz="3600"/>
              <a:t>right thing to do</a:t>
            </a:r>
          </a:p>
        </p:txBody>
      </p:sp>
      <p:sp>
        <p:nvSpPr>
          <p:cNvPr id="16" name="TextBox 15">
            <a:extLst>
              <a:ext uri="{FF2B5EF4-FFF2-40B4-BE49-F238E27FC236}">
                <a16:creationId xmlns:a16="http://schemas.microsoft.com/office/drawing/2014/main" id="{8B2D4F0E-F70C-4C38-A533-BDC6CF206E00}"/>
              </a:ext>
            </a:extLst>
          </p:cNvPr>
          <p:cNvSpPr txBox="1"/>
          <p:nvPr/>
        </p:nvSpPr>
        <p:spPr>
          <a:xfrm>
            <a:off x="3745772" y="3943450"/>
            <a:ext cx="2430176" cy="584775"/>
          </a:xfrm>
          <a:prstGeom prst="rect">
            <a:avLst/>
          </a:prstGeom>
          <a:noFill/>
        </p:spPr>
        <p:txBody>
          <a:bodyPr wrap="square" numCol="1" rtlCol="0">
            <a:spAutoFit/>
          </a:bodyPr>
          <a:lstStyle/>
          <a:p>
            <a:r>
              <a:rPr lang="en-US" sz="3200" b="1"/>
              <a:t>rewarding</a:t>
            </a:r>
          </a:p>
        </p:txBody>
      </p:sp>
      <p:pic>
        <p:nvPicPr>
          <p:cNvPr id="13" name="Picture 12" descr="A screen shot of a social media post&#10;&#10;Description automatically generated">
            <a:extLst>
              <a:ext uri="{FF2B5EF4-FFF2-40B4-BE49-F238E27FC236}">
                <a16:creationId xmlns:a16="http://schemas.microsoft.com/office/drawing/2014/main" id="{9C1378DE-E8C1-48D5-AF65-7F6327DA4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73"/>
            <a:ext cx="12192000" cy="6919973"/>
          </a:xfrm>
          <a:prstGeom prst="rect">
            <a:avLst/>
          </a:prstGeom>
        </p:spPr>
      </p:pic>
      <p:pic>
        <p:nvPicPr>
          <p:cNvPr id="3" name="Picture 2" descr="A collage of people standing in a room&#10;&#10;Description automatically generated">
            <a:extLst>
              <a:ext uri="{FF2B5EF4-FFF2-40B4-BE49-F238E27FC236}">
                <a16:creationId xmlns:a16="http://schemas.microsoft.com/office/drawing/2014/main" id="{E8B763A4-ADEC-4522-F234-BDCA7F4D7049}"/>
              </a:ext>
            </a:extLst>
          </p:cNvPr>
          <p:cNvPicPr>
            <a:picLocks noChangeAspect="1"/>
          </p:cNvPicPr>
          <p:nvPr/>
        </p:nvPicPr>
        <p:blipFill>
          <a:blip r:embed="rId4"/>
          <a:stretch>
            <a:fillRect/>
          </a:stretch>
        </p:blipFill>
        <p:spPr>
          <a:xfrm>
            <a:off x="0" y="0"/>
            <a:ext cx="12192000" cy="6858000"/>
          </a:xfrm>
          <a:prstGeom prst="rect">
            <a:avLst/>
          </a:prstGeom>
        </p:spPr>
      </p:pic>
      <p:pic>
        <p:nvPicPr>
          <p:cNvPr id="10" name="Picture 9" descr="A blue and white logo&#10;&#10;Description automatically generated">
            <a:extLst>
              <a:ext uri="{FF2B5EF4-FFF2-40B4-BE49-F238E27FC236}">
                <a16:creationId xmlns:a16="http://schemas.microsoft.com/office/drawing/2014/main" id="{C9B88096-44D0-65DF-3D01-FE9597C734CA}"/>
              </a:ext>
            </a:extLst>
          </p:cNvPr>
          <p:cNvPicPr>
            <a:picLocks noChangeAspect="1"/>
          </p:cNvPicPr>
          <p:nvPr/>
        </p:nvPicPr>
        <p:blipFill rotWithShape="1">
          <a:blip r:embed="rId5"/>
          <a:srcRect l="1479" r="-1598" b="-210"/>
          <a:stretch/>
        </p:blipFill>
        <p:spPr>
          <a:xfrm>
            <a:off x="258792" y="1"/>
            <a:ext cx="12342534" cy="6919972"/>
          </a:xfrm>
          <a:prstGeom prst="rect">
            <a:avLst/>
          </a:prstGeom>
        </p:spPr>
      </p:pic>
    </p:spTree>
    <p:extLst>
      <p:ext uri="{BB962C8B-B14F-4D97-AF65-F5344CB8AC3E}">
        <p14:creationId xmlns:p14="http://schemas.microsoft.com/office/powerpoint/2010/main" val="404134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86AB-CE1A-4399-AEEB-308DC954FAB1}"/>
              </a:ext>
            </a:extLst>
          </p:cNvPr>
          <p:cNvSpPr>
            <a:spLocks noGrp="1"/>
          </p:cNvSpPr>
          <p:nvPr>
            <p:ph type="title"/>
          </p:nvPr>
        </p:nvSpPr>
        <p:spPr/>
        <p:txBody>
          <a:bodyPr numCol="1"/>
          <a:lstStyle/>
          <a:p>
            <a:r>
              <a:rPr lang="en-US"/>
              <a:t>Pro Bono </a:t>
            </a:r>
          </a:p>
        </p:txBody>
      </p:sp>
      <p:sp>
        <p:nvSpPr>
          <p:cNvPr id="4" name="TextBox 3">
            <a:extLst>
              <a:ext uri="{FF2B5EF4-FFF2-40B4-BE49-F238E27FC236}">
                <a16:creationId xmlns:a16="http://schemas.microsoft.com/office/drawing/2014/main" id="{154CB0FC-8ACE-4C4A-85FE-E0FE009BACD3}"/>
              </a:ext>
            </a:extLst>
          </p:cNvPr>
          <p:cNvSpPr txBox="1"/>
          <p:nvPr/>
        </p:nvSpPr>
        <p:spPr>
          <a:xfrm>
            <a:off x="7920867" y="1864894"/>
            <a:ext cx="923330" cy="3860126"/>
          </a:xfrm>
          <a:prstGeom prst="rect">
            <a:avLst/>
          </a:prstGeom>
          <a:noFill/>
        </p:spPr>
        <p:txBody>
          <a:bodyPr vert="vert" wrap="square" numCol="1" rtlCol="0">
            <a:spAutoFit/>
          </a:bodyPr>
          <a:lstStyle/>
          <a:p>
            <a:r>
              <a:rPr lang="en-US" sz="4800">
                <a:solidFill>
                  <a:srgbClr val="FF0000"/>
                </a:solidFill>
              </a:rPr>
              <a:t>Sharing</a:t>
            </a:r>
          </a:p>
        </p:txBody>
      </p:sp>
      <p:sp>
        <p:nvSpPr>
          <p:cNvPr id="5" name="TextBox 4">
            <a:extLst>
              <a:ext uri="{FF2B5EF4-FFF2-40B4-BE49-F238E27FC236}">
                <a16:creationId xmlns:a16="http://schemas.microsoft.com/office/drawing/2014/main" id="{ED7640BF-E805-446E-8017-3AAACF715765}"/>
              </a:ext>
            </a:extLst>
          </p:cNvPr>
          <p:cNvSpPr txBox="1"/>
          <p:nvPr/>
        </p:nvSpPr>
        <p:spPr>
          <a:xfrm>
            <a:off x="6418097" y="2213387"/>
            <a:ext cx="923330" cy="4044899"/>
          </a:xfrm>
          <a:prstGeom prst="rect">
            <a:avLst/>
          </a:prstGeom>
          <a:noFill/>
        </p:spPr>
        <p:txBody>
          <a:bodyPr vert="vert" wrap="square" numCol="1" rtlCol="0">
            <a:spAutoFit/>
          </a:bodyPr>
          <a:lstStyle/>
          <a:p>
            <a:r>
              <a:rPr lang="en-US" sz="4800">
                <a:solidFill>
                  <a:srgbClr val="00B050"/>
                </a:solidFill>
              </a:rPr>
              <a:t>giving back</a:t>
            </a:r>
          </a:p>
        </p:txBody>
      </p:sp>
      <p:sp>
        <p:nvSpPr>
          <p:cNvPr id="6" name="TextBox 5">
            <a:extLst>
              <a:ext uri="{FF2B5EF4-FFF2-40B4-BE49-F238E27FC236}">
                <a16:creationId xmlns:a16="http://schemas.microsoft.com/office/drawing/2014/main" id="{8F3DFE1E-7BBA-4882-B410-2901591C0FFA}"/>
              </a:ext>
            </a:extLst>
          </p:cNvPr>
          <p:cNvSpPr txBox="1"/>
          <p:nvPr/>
        </p:nvSpPr>
        <p:spPr>
          <a:xfrm>
            <a:off x="6880288" y="701134"/>
            <a:ext cx="5011711" cy="1200329"/>
          </a:xfrm>
          <a:prstGeom prst="rect">
            <a:avLst/>
          </a:prstGeom>
          <a:noFill/>
        </p:spPr>
        <p:txBody>
          <a:bodyPr wrap="square" numCol="1" rtlCol="0">
            <a:spAutoFit/>
          </a:bodyPr>
          <a:lstStyle/>
          <a:p>
            <a:r>
              <a:rPr lang="en-US" sz="7200"/>
              <a:t>PRO BONO</a:t>
            </a:r>
          </a:p>
        </p:txBody>
      </p:sp>
      <p:sp>
        <p:nvSpPr>
          <p:cNvPr id="7" name="TextBox 6">
            <a:extLst>
              <a:ext uri="{FF2B5EF4-FFF2-40B4-BE49-F238E27FC236}">
                <a16:creationId xmlns:a16="http://schemas.microsoft.com/office/drawing/2014/main" id="{3A0A29A9-1011-48A1-96C2-B2DC5CC6E64E}"/>
              </a:ext>
            </a:extLst>
          </p:cNvPr>
          <p:cNvSpPr txBox="1"/>
          <p:nvPr/>
        </p:nvSpPr>
        <p:spPr>
          <a:xfrm>
            <a:off x="3702571" y="5145347"/>
            <a:ext cx="5621311" cy="923330"/>
          </a:xfrm>
          <a:prstGeom prst="rect">
            <a:avLst/>
          </a:prstGeom>
          <a:noFill/>
        </p:spPr>
        <p:txBody>
          <a:bodyPr wrap="square" numCol="1" rtlCol="0">
            <a:spAutoFit/>
          </a:bodyPr>
          <a:lstStyle/>
          <a:p>
            <a:r>
              <a:rPr lang="en-US" sz="5400" b="1">
                <a:solidFill>
                  <a:srgbClr val="0033CC"/>
                </a:solidFill>
              </a:rPr>
              <a:t>VOLUNTEER</a:t>
            </a:r>
          </a:p>
        </p:txBody>
      </p:sp>
      <p:sp>
        <p:nvSpPr>
          <p:cNvPr id="8" name="TextBox 7">
            <a:extLst>
              <a:ext uri="{FF2B5EF4-FFF2-40B4-BE49-F238E27FC236}">
                <a16:creationId xmlns:a16="http://schemas.microsoft.com/office/drawing/2014/main" id="{4F9E0183-45C1-4076-BB7E-86C7D77310BA}"/>
              </a:ext>
            </a:extLst>
          </p:cNvPr>
          <p:cNvSpPr txBox="1"/>
          <p:nvPr/>
        </p:nvSpPr>
        <p:spPr>
          <a:xfrm>
            <a:off x="3967930" y="2692089"/>
            <a:ext cx="2338465" cy="646331"/>
          </a:xfrm>
          <a:prstGeom prst="rect">
            <a:avLst/>
          </a:prstGeom>
          <a:noFill/>
        </p:spPr>
        <p:txBody>
          <a:bodyPr wrap="square" numCol="1" rtlCol="0">
            <a:spAutoFit/>
          </a:bodyPr>
          <a:lstStyle/>
          <a:p>
            <a:r>
              <a:rPr lang="en-US" sz="3600">
                <a:solidFill>
                  <a:srgbClr val="FF0066"/>
                </a:solidFill>
              </a:rPr>
              <a:t>Charity</a:t>
            </a:r>
          </a:p>
        </p:txBody>
      </p:sp>
      <p:sp>
        <p:nvSpPr>
          <p:cNvPr id="9" name="TextBox 8">
            <a:extLst>
              <a:ext uri="{FF2B5EF4-FFF2-40B4-BE49-F238E27FC236}">
                <a16:creationId xmlns:a16="http://schemas.microsoft.com/office/drawing/2014/main" id="{2F75BA97-32FD-4DA3-95ED-32452F53952A}"/>
              </a:ext>
            </a:extLst>
          </p:cNvPr>
          <p:cNvSpPr txBox="1"/>
          <p:nvPr/>
        </p:nvSpPr>
        <p:spPr>
          <a:xfrm>
            <a:off x="8039724" y="5759387"/>
            <a:ext cx="3852275" cy="646331"/>
          </a:xfrm>
          <a:prstGeom prst="rect">
            <a:avLst/>
          </a:prstGeom>
          <a:noFill/>
        </p:spPr>
        <p:txBody>
          <a:bodyPr wrap="square" numCol="1" rtlCol="0">
            <a:spAutoFit/>
          </a:bodyPr>
          <a:lstStyle/>
          <a:p>
            <a:r>
              <a:rPr lang="en-US" sz="3600" b="1">
                <a:solidFill>
                  <a:srgbClr val="AE6802"/>
                </a:solidFill>
              </a:rPr>
              <a:t>PAY BACK TIME</a:t>
            </a:r>
          </a:p>
        </p:txBody>
      </p:sp>
      <p:sp>
        <p:nvSpPr>
          <p:cNvPr id="11" name="TextBox 10">
            <a:extLst>
              <a:ext uri="{FF2B5EF4-FFF2-40B4-BE49-F238E27FC236}">
                <a16:creationId xmlns:a16="http://schemas.microsoft.com/office/drawing/2014/main" id="{6D3AB050-D94B-4363-B122-6AA474409208}"/>
              </a:ext>
            </a:extLst>
          </p:cNvPr>
          <p:cNvSpPr txBox="1"/>
          <p:nvPr/>
        </p:nvSpPr>
        <p:spPr>
          <a:xfrm>
            <a:off x="7315200" y="4482059"/>
            <a:ext cx="4317167" cy="707886"/>
          </a:xfrm>
          <a:prstGeom prst="rect">
            <a:avLst/>
          </a:prstGeom>
          <a:noFill/>
        </p:spPr>
        <p:txBody>
          <a:bodyPr wrap="square" numCol="1" rtlCol="0">
            <a:spAutoFit/>
          </a:bodyPr>
          <a:lstStyle/>
          <a:p>
            <a:r>
              <a:rPr lang="en-US" sz="4000" b="1"/>
              <a:t>paying it forward</a:t>
            </a:r>
          </a:p>
        </p:txBody>
      </p:sp>
      <p:sp>
        <p:nvSpPr>
          <p:cNvPr id="12" name="TextBox 11">
            <a:extLst>
              <a:ext uri="{FF2B5EF4-FFF2-40B4-BE49-F238E27FC236}">
                <a16:creationId xmlns:a16="http://schemas.microsoft.com/office/drawing/2014/main" id="{82375EC3-CAE8-4832-8CD4-2829305D57A9}"/>
              </a:ext>
            </a:extLst>
          </p:cNvPr>
          <p:cNvSpPr txBox="1"/>
          <p:nvPr/>
        </p:nvSpPr>
        <p:spPr>
          <a:xfrm>
            <a:off x="9175750" y="2593431"/>
            <a:ext cx="1903751" cy="830997"/>
          </a:xfrm>
          <a:prstGeom prst="rect">
            <a:avLst/>
          </a:prstGeom>
          <a:noFill/>
        </p:spPr>
        <p:txBody>
          <a:bodyPr wrap="square" numCol="1" rtlCol="0">
            <a:spAutoFit/>
          </a:bodyPr>
          <a:lstStyle/>
          <a:p>
            <a:r>
              <a:rPr lang="en-US" sz="4800"/>
              <a:t>Ethics</a:t>
            </a:r>
          </a:p>
        </p:txBody>
      </p:sp>
      <p:sp>
        <p:nvSpPr>
          <p:cNvPr id="15" name="TextBox 14">
            <a:extLst>
              <a:ext uri="{FF2B5EF4-FFF2-40B4-BE49-F238E27FC236}">
                <a16:creationId xmlns:a16="http://schemas.microsoft.com/office/drawing/2014/main" id="{AE5F6DF5-DBBE-4E87-A0A5-FCB7BFC4FD05}"/>
              </a:ext>
            </a:extLst>
          </p:cNvPr>
          <p:cNvSpPr txBox="1"/>
          <p:nvPr/>
        </p:nvSpPr>
        <p:spPr>
          <a:xfrm>
            <a:off x="3702571" y="1483445"/>
            <a:ext cx="3327816" cy="646331"/>
          </a:xfrm>
          <a:prstGeom prst="rect">
            <a:avLst/>
          </a:prstGeom>
          <a:noFill/>
        </p:spPr>
        <p:txBody>
          <a:bodyPr wrap="square" numCol="1" rtlCol="0">
            <a:spAutoFit/>
          </a:bodyPr>
          <a:lstStyle/>
          <a:p>
            <a:r>
              <a:rPr lang="en-US" sz="3600"/>
              <a:t>right thing to do</a:t>
            </a:r>
          </a:p>
        </p:txBody>
      </p:sp>
      <p:sp>
        <p:nvSpPr>
          <p:cNvPr id="16" name="TextBox 15">
            <a:extLst>
              <a:ext uri="{FF2B5EF4-FFF2-40B4-BE49-F238E27FC236}">
                <a16:creationId xmlns:a16="http://schemas.microsoft.com/office/drawing/2014/main" id="{8B2D4F0E-F70C-4C38-A533-BDC6CF206E00}"/>
              </a:ext>
            </a:extLst>
          </p:cNvPr>
          <p:cNvSpPr txBox="1"/>
          <p:nvPr/>
        </p:nvSpPr>
        <p:spPr>
          <a:xfrm>
            <a:off x="3745772" y="3943450"/>
            <a:ext cx="2430176" cy="584775"/>
          </a:xfrm>
          <a:prstGeom prst="rect">
            <a:avLst/>
          </a:prstGeom>
          <a:noFill/>
        </p:spPr>
        <p:txBody>
          <a:bodyPr wrap="square" numCol="1" rtlCol="0">
            <a:spAutoFit/>
          </a:bodyPr>
          <a:lstStyle/>
          <a:p>
            <a:r>
              <a:rPr lang="en-US" sz="3200" b="1"/>
              <a:t>rewarding</a:t>
            </a:r>
          </a:p>
        </p:txBody>
      </p:sp>
      <p:pic>
        <p:nvPicPr>
          <p:cNvPr id="13" name="Picture 12" descr="A screen shot of a social media post&#10;&#10;Description automatically generated">
            <a:extLst>
              <a:ext uri="{FF2B5EF4-FFF2-40B4-BE49-F238E27FC236}">
                <a16:creationId xmlns:a16="http://schemas.microsoft.com/office/drawing/2014/main" id="{9C1378DE-E8C1-48D5-AF65-7F6327DA4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73"/>
            <a:ext cx="12192000" cy="6919973"/>
          </a:xfrm>
          <a:prstGeom prst="rect">
            <a:avLst/>
          </a:prstGeom>
        </p:spPr>
      </p:pic>
      <p:sp>
        <p:nvSpPr>
          <p:cNvPr id="3" name="Rectangle 2">
            <a:extLst>
              <a:ext uri="{FF2B5EF4-FFF2-40B4-BE49-F238E27FC236}">
                <a16:creationId xmlns:a16="http://schemas.microsoft.com/office/drawing/2014/main" id="{6FDD690B-2A4C-B515-CC27-8E12648856B0}"/>
              </a:ext>
            </a:extLst>
          </p:cNvPr>
          <p:cNvSpPr/>
          <p:nvPr/>
        </p:nvSpPr>
        <p:spPr>
          <a:xfrm>
            <a:off x="175807" y="3943450"/>
            <a:ext cx="3327816" cy="712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ne.freelegalanswers.org</a:t>
            </a:r>
          </a:p>
        </p:txBody>
      </p:sp>
    </p:spTree>
    <p:extLst>
      <p:ext uri="{BB962C8B-B14F-4D97-AF65-F5344CB8AC3E}">
        <p14:creationId xmlns:p14="http://schemas.microsoft.com/office/powerpoint/2010/main" val="118952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Business man pulling a block from Jenga tower">
            <a:extLst>
              <a:ext uri="{FF2B5EF4-FFF2-40B4-BE49-F238E27FC236}">
                <a16:creationId xmlns:a16="http://schemas.microsoft.com/office/drawing/2014/main" id="{E60380F6-D48B-727C-4613-7518F531AAA7}"/>
              </a:ext>
            </a:extLst>
          </p:cNvPr>
          <p:cNvPicPr>
            <a:picLocks noChangeAspect="1"/>
          </p:cNvPicPr>
          <p:nvPr/>
        </p:nvPicPr>
        <p:blipFill rotWithShape="1">
          <a:blip r:embed="rId3">
            <a:extLst>
              <a:ext uri="{28A0092B-C50C-407E-A947-70E740481C1C}">
                <a14:useLocalDpi xmlns:a14="http://schemas.microsoft.com/office/drawing/2010/main" val="0"/>
              </a:ext>
            </a:extLst>
          </a:blip>
          <a:srcRect t="15326" r="9092" b="8047"/>
          <a:stretch/>
        </p:blipFill>
        <p:spPr>
          <a:xfrm>
            <a:off x="-1" y="0"/>
            <a:ext cx="12188932" cy="6858000"/>
          </a:xfrm>
          <a:prstGeom prst="rect">
            <a:avLst/>
          </a:prstGeom>
        </p:spPr>
      </p:pic>
      <p:sp>
        <p:nvSpPr>
          <p:cNvPr id="51" name="Rectangle 50">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Subtitle 11">
            <a:extLst>
              <a:ext uri="{FF2B5EF4-FFF2-40B4-BE49-F238E27FC236}">
                <a16:creationId xmlns:a16="http://schemas.microsoft.com/office/drawing/2014/main" id="{64CB88E2-0120-FEB1-01BB-A0623A184BA3}"/>
              </a:ext>
            </a:extLst>
          </p:cNvPr>
          <p:cNvSpPr>
            <a:spLocks noGrp="1"/>
          </p:cNvSpPr>
          <p:nvPr>
            <p:ph type="subTitle" idx="1"/>
          </p:nvPr>
        </p:nvSpPr>
        <p:spPr>
          <a:xfrm>
            <a:off x="241925" y="1630551"/>
            <a:ext cx="3569676" cy="1032093"/>
          </a:xfrm>
        </p:spPr>
        <p:txBody>
          <a:bodyPr>
            <a:noAutofit/>
          </a:bodyPr>
          <a:lstStyle/>
          <a:p>
            <a:r>
              <a:rPr lang="en-US" sz="2400" b="1">
                <a:solidFill>
                  <a:schemeClr val="tx1"/>
                </a:solidFill>
              </a:rPr>
              <a:t>Being poor makes means someone is more likely to have civil legal problems</a:t>
            </a:r>
          </a:p>
          <a:p>
            <a:r>
              <a:rPr lang="en-US" sz="2400" b="1">
                <a:solidFill>
                  <a:schemeClr val="tx1"/>
                </a:solidFill>
              </a:rPr>
              <a:t>Nationwide, 74% of low-income families had at least one civil legal issue with 39% facing 5 or more in 2022</a:t>
            </a:r>
          </a:p>
          <a:p>
            <a:r>
              <a:rPr lang="en-US" sz="2400" b="1">
                <a:solidFill>
                  <a:schemeClr val="tx1"/>
                </a:solidFill>
              </a:rPr>
              <a:t>92% received inadequate or no help </a:t>
            </a:r>
          </a:p>
        </p:txBody>
      </p:sp>
    </p:spTree>
    <p:extLst>
      <p:ext uri="{BB962C8B-B14F-4D97-AF65-F5344CB8AC3E}">
        <p14:creationId xmlns:p14="http://schemas.microsoft.com/office/powerpoint/2010/main" val="32583439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252919" y="1123837"/>
            <a:ext cx="2947482" cy="4601183"/>
          </a:xfrm>
        </p:spPr>
        <p:txBody>
          <a:bodyPr numCol="1">
            <a:normAutofit/>
          </a:bodyPr>
          <a:lstStyle/>
          <a:p>
            <a:pPr algn="ctr"/>
            <a:r>
              <a:rPr lang="en-US" sz="6000">
                <a:solidFill>
                  <a:schemeClr val="bg1"/>
                </a:solidFill>
              </a:rPr>
              <a:t>Who is Eligible for </a:t>
            </a:r>
            <a:br>
              <a:rPr lang="en-US" sz="6000">
                <a:solidFill>
                  <a:schemeClr val="bg1"/>
                </a:solidFill>
              </a:rPr>
            </a:br>
            <a:r>
              <a:rPr lang="en-US" sz="6000">
                <a:solidFill>
                  <a:schemeClr val="bg1"/>
                </a:solidFill>
              </a:rPr>
              <a:t>NFLA</a:t>
            </a:r>
          </a:p>
        </p:txBody>
      </p:sp>
      <p:graphicFrame>
        <p:nvGraphicFramePr>
          <p:cNvPr id="5" name="Content Placeholder 2">
            <a:extLst>
              <a:ext uri="{FF2B5EF4-FFF2-40B4-BE49-F238E27FC236}">
                <a16:creationId xmlns:a16="http://schemas.microsoft.com/office/drawing/2014/main" id="{F9C12A84-3808-4B91-AE8D-727F27693371}"/>
              </a:ext>
            </a:extLst>
          </p:cNvPr>
          <p:cNvGraphicFramePr>
            <a:graphicFrameLocks noGrp="1"/>
          </p:cNvGraphicFramePr>
          <p:nvPr>
            <p:ph idx="1"/>
            <p:extLst>
              <p:ext uri="{D42A27DB-BD31-4B8C-83A1-F6EECF244321}">
                <p14:modId xmlns:p14="http://schemas.microsoft.com/office/powerpoint/2010/main" val="682313708"/>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755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2EAA-3A23-4567-0F30-99A1D808414D}"/>
              </a:ext>
            </a:extLst>
          </p:cNvPr>
          <p:cNvSpPr>
            <a:spLocks noGrp="1"/>
          </p:cNvSpPr>
          <p:nvPr>
            <p:ph type="title"/>
          </p:nvPr>
        </p:nvSpPr>
        <p:spPr/>
        <p:txBody>
          <a:bodyPr/>
          <a:lstStyle/>
          <a:p>
            <a:pPr algn="ctr"/>
            <a:r>
              <a:rPr lang="en-US"/>
              <a:t>Other Places to Get Help</a:t>
            </a:r>
            <a:br>
              <a:rPr lang="en-US"/>
            </a:br>
            <a:endParaRPr lang="en-US"/>
          </a:p>
        </p:txBody>
      </p:sp>
      <p:pic>
        <p:nvPicPr>
          <p:cNvPr id="3" name="Picture 2">
            <a:extLst>
              <a:ext uri="{FF2B5EF4-FFF2-40B4-BE49-F238E27FC236}">
                <a16:creationId xmlns:a16="http://schemas.microsoft.com/office/drawing/2014/main" id="{954F1FE8-FDBF-E3C0-C626-1B7622CF1FEE}"/>
              </a:ext>
            </a:extLst>
          </p:cNvPr>
          <p:cNvPicPr>
            <a:picLocks noChangeAspect="1"/>
          </p:cNvPicPr>
          <p:nvPr/>
        </p:nvPicPr>
        <p:blipFill>
          <a:blip r:embed="rId2"/>
          <a:stretch>
            <a:fillRect/>
          </a:stretch>
        </p:blipFill>
        <p:spPr>
          <a:xfrm>
            <a:off x="3498997" y="562255"/>
            <a:ext cx="8269450" cy="4651565"/>
          </a:xfrm>
          <a:prstGeom prst="rect">
            <a:avLst/>
          </a:prstGeom>
        </p:spPr>
      </p:pic>
      <p:pic>
        <p:nvPicPr>
          <p:cNvPr id="5" name="Picture 4">
            <a:extLst>
              <a:ext uri="{FF2B5EF4-FFF2-40B4-BE49-F238E27FC236}">
                <a16:creationId xmlns:a16="http://schemas.microsoft.com/office/drawing/2014/main" id="{30D74259-FC50-AAB9-5997-93A4E000A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937" y="3496292"/>
            <a:ext cx="4155498" cy="18521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7" name="Straight Arrow Connector 6">
            <a:extLst>
              <a:ext uri="{FF2B5EF4-FFF2-40B4-BE49-F238E27FC236}">
                <a16:creationId xmlns:a16="http://schemas.microsoft.com/office/drawing/2014/main" id="{D886DA16-7471-75B8-BA01-6FF021E18334}"/>
              </a:ext>
            </a:extLst>
          </p:cNvPr>
          <p:cNvCxnSpPr/>
          <p:nvPr/>
        </p:nvCxnSpPr>
        <p:spPr>
          <a:xfrm flipH="1">
            <a:off x="7036130" y="2883940"/>
            <a:ext cx="320634" cy="4777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414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A685-D90E-0F7C-9E8E-219919BD73C4}"/>
              </a:ext>
            </a:extLst>
          </p:cNvPr>
          <p:cNvSpPr>
            <a:spLocks noGrp="1"/>
          </p:cNvSpPr>
          <p:nvPr>
            <p:ph type="title"/>
          </p:nvPr>
        </p:nvSpPr>
        <p:spPr>
          <a:xfrm>
            <a:off x="252919" y="1123837"/>
            <a:ext cx="2918544" cy="2533763"/>
          </a:xfrm>
        </p:spPr>
        <p:txBody>
          <a:bodyPr/>
          <a:lstStyle/>
          <a:p>
            <a:pPr algn="ctr"/>
            <a:r>
              <a:rPr lang="en-US"/>
              <a:t>Virtual Self-Help Center</a:t>
            </a:r>
          </a:p>
        </p:txBody>
      </p:sp>
      <p:sp>
        <p:nvSpPr>
          <p:cNvPr id="3" name="Content Placeholder 2">
            <a:extLst>
              <a:ext uri="{FF2B5EF4-FFF2-40B4-BE49-F238E27FC236}">
                <a16:creationId xmlns:a16="http://schemas.microsoft.com/office/drawing/2014/main" id="{DF23A1B4-6C3A-1DB3-5C7F-A370EF943A1A}"/>
              </a:ext>
            </a:extLst>
          </p:cNvPr>
          <p:cNvSpPr>
            <a:spLocks noGrp="1"/>
          </p:cNvSpPr>
          <p:nvPr>
            <p:ph idx="1"/>
          </p:nvPr>
        </p:nvSpPr>
        <p:spPr/>
        <p:txBody>
          <a:bodyPr/>
          <a:lstStyle/>
          <a:p>
            <a:r>
              <a:rPr lang="en-US" sz="2800">
                <a:solidFill>
                  <a:schemeClr val="tx1"/>
                </a:solidFill>
              </a:rPr>
              <a:t>Available state-wide</a:t>
            </a:r>
          </a:p>
          <a:p>
            <a:r>
              <a:rPr lang="en-US" sz="2800">
                <a:solidFill>
                  <a:schemeClr val="tx1"/>
                </a:solidFill>
              </a:rPr>
              <a:t>Limited-Scope assistance</a:t>
            </a:r>
          </a:p>
          <a:p>
            <a:r>
              <a:rPr lang="en-US" sz="2800">
                <a:solidFill>
                  <a:schemeClr val="tx1"/>
                </a:solidFill>
              </a:rPr>
              <a:t>Priority: those living in communities where in-person legal assistance is not available</a:t>
            </a:r>
          </a:p>
          <a:p>
            <a:r>
              <a:rPr lang="en-US" sz="2800">
                <a:solidFill>
                  <a:schemeClr val="tx1"/>
                </a:solidFill>
              </a:rPr>
              <a:t>Do not refer if your client:</a:t>
            </a:r>
          </a:p>
          <a:p>
            <a:pPr lvl="1"/>
            <a:r>
              <a:rPr lang="en-US" sz="2800">
                <a:solidFill>
                  <a:schemeClr val="tx1"/>
                </a:solidFill>
              </a:rPr>
              <a:t>Needs immediate assistance</a:t>
            </a:r>
          </a:p>
          <a:p>
            <a:pPr lvl="1"/>
            <a:r>
              <a:rPr lang="en-US" sz="2800">
                <a:solidFill>
                  <a:schemeClr val="tx1"/>
                </a:solidFill>
              </a:rPr>
              <a:t>Is unable to represent themselves</a:t>
            </a:r>
          </a:p>
          <a:p>
            <a:pPr lvl="1"/>
            <a:r>
              <a:rPr lang="en-US" sz="2800">
                <a:solidFill>
                  <a:schemeClr val="tx1"/>
                </a:solidFill>
              </a:rPr>
              <a:t>Wants to appeal a court judgment</a:t>
            </a:r>
          </a:p>
          <a:p>
            <a:r>
              <a:rPr lang="en-US" sz="2800">
                <a:solidFill>
                  <a:schemeClr val="tx1"/>
                </a:solidFill>
              </a:rPr>
              <a:t>Keep an eye out for updates</a:t>
            </a:r>
          </a:p>
        </p:txBody>
      </p:sp>
      <p:pic>
        <p:nvPicPr>
          <p:cNvPr id="5124" name="Picture 4" descr="QR Code Image">
            <a:extLst>
              <a:ext uri="{FF2B5EF4-FFF2-40B4-BE49-F238E27FC236}">
                <a16:creationId xmlns:a16="http://schemas.microsoft.com/office/drawing/2014/main" id="{6EC4CF86-9D01-2A03-12C5-7F7C2440F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11" y="3200400"/>
            <a:ext cx="2533763" cy="253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85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76" y="1313843"/>
            <a:ext cx="2513328" cy="1255469"/>
          </a:xfrm>
        </p:spPr>
        <p:txBody>
          <a:bodyPr>
            <a:normAutofit/>
          </a:bodyPr>
          <a:lstStyle/>
          <a:p>
            <a:r>
              <a:rPr lang="en-US"/>
              <a:t>Help Desks</a:t>
            </a:r>
          </a:p>
        </p:txBody>
      </p:sp>
      <p:sp>
        <p:nvSpPr>
          <p:cNvPr id="6" name="Content Placeholder 5">
            <a:extLst>
              <a:ext uri="{FF2B5EF4-FFF2-40B4-BE49-F238E27FC236}">
                <a16:creationId xmlns:a16="http://schemas.microsoft.com/office/drawing/2014/main" id="{1A39CD3D-B1A1-615E-278C-1984D3DCA95C}"/>
              </a:ext>
            </a:extLst>
          </p:cNvPr>
          <p:cNvSpPr>
            <a:spLocks noGrp="1"/>
          </p:cNvSpPr>
          <p:nvPr>
            <p:ph idx="1"/>
          </p:nvPr>
        </p:nvSpPr>
        <p:spPr>
          <a:xfrm>
            <a:off x="3601616" y="864108"/>
            <a:ext cx="7582852" cy="5120640"/>
          </a:xfrm>
        </p:spPr>
        <p:txBody>
          <a:bodyPr/>
          <a:lstStyle/>
          <a:p>
            <a:pPr marL="0" indent="0">
              <a:buNone/>
            </a:pPr>
            <a:r>
              <a:rPr lang="en-US" sz="2400" b="1" cap="all">
                <a:solidFill>
                  <a:schemeClr val="tx1"/>
                </a:solidFill>
                <a:latin typeface="+mj-lt"/>
              </a:rPr>
              <a:t>Buffalo County Self-Help Center</a:t>
            </a:r>
          </a:p>
          <a:p>
            <a:pPr marL="0" indent="0">
              <a:buNone/>
            </a:pPr>
            <a:r>
              <a:rPr lang="en-US" b="1">
                <a:solidFill>
                  <a:schemeClr val="tx1"/>
                </a:solidFill>
                <a:latin typeface="+mj-lt"/>
              </a:rPr>
              <a:t>First Friday </a:t>
            </a:r>
            <a:r>
              <a:rPr lang="en-US">
                <a:solidFill>
                  <a:schemeClr val="tx1"/>
                </a:solidFill>
                <a:latin typeface="+mj-lt"/>
              </a:rPr>
              <a:t>of most month, 10 am - 2 pm </a:t>
            </a:r>
          </a:p>
          <a:p>
            <a:pPr marL="0" indent="0">
              <a:buNone/>
            </a:pPr>
            <a:r>
              <a:rPr lang="en-US">
                <a:solidFill>
                  <a:schemeClr val="tx1"/>
                </a:solidFill>
                <a:latin typeface="+mj-lt"/>
              </a:rPr>
              <a:t>Buffalo County Justice Center in Kearney (1512 Central Ave, Kearney, NE 68847) </a:t>
            </a:r>
          </a:p>
          <a:p>
            <a:pPr marL="0" indent="0">
              <a:buNone/>
            </a:pPr>
            <a:r>
              <a:rPr lang="en-US">
                <a:solidFill>
                  <a:schemeClr val="tx1"/>
                </a:solidFill>
                <a:latin typeface="+mj-lt"/>
              </a:rPr>
              <a:t>Inquiries, contact Melodie Bellamy at </a:t>
            </a:r>
            <a:r>
              <a:rPr lang="en-US">
                <a:solidFill>
                  <a:schemeClr val="tx1"/>
                </a:solidFill>
              </a:rPr>
              <a:t>cabellamy@kearneycountyne.gov </a:t>
            </a:r>
            <a:r>
              <a:rPr lang="en-US">
                <a:solidFill>
                  <a:schemeClr val="tx1"/>
                </a:solidFill>
                <a:latin typeface="+mj-lt"/>
              </a:rPr>
              <a:t> cabellamy@kearneycountyne.gov </a:t>
            </a:r>
            <a:endParaRPr lang="en-US" b="1" u="sng" cap="all">
              <a:solidFill>
                <a:schemeClr val="tx1"/>
              </a:solidFill>
              <a:latin typeface="+mj-lt"/>
            </a:endParaRPr>
          </a:p>
          <a:p>
            <a:pPr marL="0" indent="0">
              <a:buNone/>
            </a:pPr>
            <a:endParaRPr lang="en-US" b="1" u="sng" cap="all">
              <a:solidFill>
                <a:schemeClr val="tx1"/>
              </a:solidFill>
              <a:latin typeface="+mj-lt"/>
            </a:endParaRPr>
          </a:p>
          <a:p>
            <a:pPr marL="0" indent="0">
              <a:buNone/>
            </a:pPr>
            <a:r>
              <a:rPr lang="en-US" sz="2400" b="1" cap="all">
                <a:solidFill>
                  <a:schemeClr val="tx1"/>
                </a:solidFill>
                <a:latin typeface="+mj-lt"/>
              </a:rPr>
              <a:t>Madison County Self-help Center</a:t>
            </a:r>
          </a:p>
          <a:p>
            <a:pPr marL="0" indent="0">
              <a:buNone/>
            </a:pPr>
            <a:r>
              <a:rPr lang="en-US" b="1">
                <a:solidFill>
                  <a:schemeClr val="tx1"/>
                </a:solidFill>
                <a:latin typeface="+mj-lt"/>
              </a:rPr>
              <a:t>Third Friday </a:t>
            </a:r>
            <a:r>
              <a:rPr lang="en-US">
                <a:solidFill>
                  <a:schemeClr val="tx1"/>
                </a:solidFill>
                <a:latin typeface="+mj-lt"/>
              </a:rPr>
              <a:t>of most month, 11 am - 1 pm </a:t>
            </a:r>
          </a:p>
          <a:p>
            <a:pPr marL="0" indent="0">
              <a:buNone/>
            </a:pPr>
            <a:r>
              <a:rPr lang="en-US">
                <a:solidFill>
                  <a:schemeClr val="tx1"/>
                </a:solidFill>
                <a:latin typeface="+mj-lt"/>
              </a:rPr>
              <a:t>Madison County Courthouse in Madison County District Court Office (1313 N Main St., Madison, NE 68748) </a:t>
            </a:r>
          </a:p>
          <a:p>
            <a:pPr marL="0" indent="0">
              <a:buNone/>
            </a:pPr>
            <a:r>
              <a:rPr lang="en-US">
                <a:solidFill>
                  <a:schemeClr val="tx1"/>
                </a:solidFill>
                <a:latin typeface="+mj-lt"/>
              </a:rPr>
              <a:t>Inquiries, contact the Madison County District Court Office at (402) 454-3311, dial option 4</a:t>
            </a:r>
          </a:p>
        </p:txBody>
      </p:sp>
      <p:pic>
        <p:nvPicPr>
          <p:cNvPr id="1026" name="Picture 2" descr="QR Code Image">
            <a:extLst>
              <a:ext uri="{FF2B5EF4-FFF2-40B4-BE49-F238E27FC236}">
                <a16:creationId xmlns:a16="http://schemas.microsoft.com/office/drawing/2014/main" id="{6219F71E-EA1C-3036-0B1C-AF43F6F53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75" y="2414934"/>
            <a:ext cx="2727130" cy="272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06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86AB-CE1A-4399-AEEB-308DC954FAB1}"/>
              </a:ext>
            </a:extLst>
          </p:cNvPr>
          <p:cNvSpPr>
            <a:spLocks noGrp="1"/>
          </p:cNvSpPr>
          <p:nvPr>
            <p:ph type="title"/>
          </p:nvPr>
        </p:nvSpPr>
        <p:spPr/>
        <p:txBody>
          <a:bodyPr numCol="1"/>
          <a:lstStyle/>
          <a:p>
            <a:r>
              <a:rPr lang="en-US"/>
              <a:t>Pro Bono </a:t>
            </a:r>
          </a:p>
        </p:txBody>
      </p:sp>
      <p:sp>
        <p:nvSpPr>
          <p:cNvPr id="4" name="TextBox 3">
            <a:extLst>
              <a:ext uri="{FF2B5EF4-FFF2-40B4-BE49-F238E27FC236}">
                <a16:creationId xmlns:a16="http://schemas.microsoft.com/office/drawing/2014/main" id="{154CB0FC-8ACE-4C4A-85FE-E0FE009BACD3}"/>
              </a:ext>
            </a:extLst>
          </p:cNvPr>
          <p:cNvSpPr txBox="1"/>
          <p:nvPr/>
        </p:nvSpPr>
        <p:spPr>
          <a:xfrm>
            <a:off x="7920867" y="1864894"/>
            <a:ext cx="923330" cy="3860126"/>
          </a:xfrm>
          <a:prstGeom prst="rect">
            <a:avLst/>
          </a:prstGeom>
          <a:noFill/>
        </p:spPr>
        <p:txBody>
          <a:bodyPr vert="vert" wrap="square" numCol="1" rtlCol="0">
            <a:spAutoFit/>
          </a:bodyPr>
          <a:lstStyle/>
          <a:p>
            <a:r>
              <a:rPr lang="en-US" sz="4800">
                <a:solidFill>
                  <a:srgbClr val="FF0000"/>
                </a:solidFill>
              </a:rPr>
              <a:t>Sharing</a:t>
            </a:r>
          </a:p>
        </p:txBody>
      </p:sp>
      <p:sp>
        <p:nvSpPr>
          <p:cNvPr id="5" name="TextBox 4">
            <a:extLst>
              <a:ext uri="{FF2B5EF4-FFF2-40B4-BE49-F238E27FC236}">
                <a16:creationId xmlns:a16="http://schemas.microsoft.com/office/drawing/2014/main" id="{ED7640BF-E805-446E-8017-3AAACF715765}"/>
              </a:ext>
            </a:extLst>
          </p:cNvPr>
          <p:cNvSpPr txBox="1"/>
          <p:nvPr/>
        </p:nvSpPr>
        <p:spPr>
          <a:xfrm>
            <a:off x="6418097" y="2213387"/>
            <a:ext cx="923330" cy="4044899"/>
          </a:xfrm>
          <a:prstGeom prst="rect">
            <a:avLst/>
          </a:prstGeom>
          <a:noFill/>
        </p:spPr>
        <p:txBody>
          <a:bodyPr vert="vert" wrap="square" numCol="1" rtlCol="0">
            <a:spAutoFit/>
          </a:bodyPr>
          <a:lstStyle/>
          <a:p>
            <a:r>
              <a:rPr lang="en-US" sz="4800">
                <a:solidFill>
                  <a:srgbClr val="00B050"/>
                </a:solidFill>
              </a:rPr>
              <a:t>giving back</a:t>
            </a:r>
          </a:p>
        </p:txBody>
      </p:sp>
      <p:sp>
        <p:nvSpPr>
          <p:cNvPr id="6" name="TextBox 5">
            <a:extLst>
              <a:ext uri="{FF2B5EF4-FFF2-40B4-BE49-F238E27FC236}">
                <a16:creationId xmlns:a16="http://schemas.microsoft.com/office/drawing/2014/main" id="{8F3DFE1E-7BBA-4882-B410-2901591C0FFA}"/>
              </a:ext>
            </a:extLst>
          </p:cNvPr>
          <p:cNvSpPr txBox="1"/>
          <p:nvPr/>
        </p:nvSpPr>
        <p:spPr>
          <a:xfrm>
            <a:off x="6880288" y="701134"/>
            <a:ext cx="5011711" cy="1200329"/>
          </a:xfrm>
          <a:prstGeom prst="rect">
            <a:avLst/>
          </a:prstGeom>
          <a:noFill/>
        </p:spPr>
        <p:txBody>
          <a:bodyPr wrap="square" numCol="1" rtlCol="0">
            <a:spAutoFit/>
          </a:bodyPr>
          <a:lstStyle/>
          <a:p>
            <a:r>
              <a:rPr lang="en-US" sz="7200"/>
              <a:t>PRO BONO</a:t>
            </a:r>
          </a:p>
        </p:txBody>
      </p:sp>
      <p:sp>
        <p:nvSpPr>
          <p:cNvPr id="7" name="TextBox 6">
            <a:extLst>
              <a:ext uri="{FF2B5EF4-FFF2-40B4-BE49-F238E27FC236}">
                <a16:creationId xmlns:a16="http://schemas.microsoft.com/office/drawing/2014/main" id="{3A0A29A9-1011-48A1-96C2-B2DC5CC6E64E}"/>
              </a:ext>
            </a:extLst>
          </p:cNvPr>
          <p:cNvSpPr txBox="1"/>
          <p:nvPr/>
        </p:nvSpPr>
        <p:spPr>
          <a:xfrm>
            <a:off x="3702571" y="5145347"/>
            <a:ext cx="5621311" cy="923330"/>
          </a:xfrm>
          <a:prstGeom prst="rect">
            <a:avLst/>
          </a:prstGeom>
          <a:noFill/>
        </p:spPr>
        <p:txBody>
          <a:bodyPr wrap="square" numCol="1" rtlCol="0">
            <a:spAutoFit/>
          </a:bodyPr>
          <a:lstStyle/>
          <a:p>
            <a:r>
              <a:rPr lang="en-US" sz="5400" b="1">
                <a:solidFill>
                  <a:srgbClr val="0033CC"/>
                </a:solidFill>
              </a:rPr>
              <a:t>VOLUNTEER</a:t>
            </a:r>
          </a:p>
        </p:txBody>
      </p:sp>
      <p:sp>
        <p:nvSpPr>
          <p:cNvPr id="8" name="TextBox 7">
            <a:extLst>
              <a:ext uri="{FF2B5EF4-FFF2-40B4-BE49-F238E27FC236}">
                <a16:creationId xmlns:a16="http://schemas.microsoft.com/office/drawing/2014/main" id="{4F9E0183-45C1-4076-BB7E-86C7D77310BA}"/>
              </a:ext>
            </a:extLst>
          </p:cNvPr>
          <p:cNvSpPr txBox="1"/>
          <p:nvPr/>
        </p:nvSpPr>
        <p:spPr>
          <a:xfrm>
            <a:off x="3967930" y="2692089"/>
            <a:ext cx="2338465" cy="646331"/>
          </a:xfrm>
          <a:prstGeom prst="rect">
            <a:avLst/>
          </a:prstGeom>
          <a:noFill/>
        </p:spPr>
        <p:txBody>
          <a:bodyPr wrap="square" numCol="1" rtlCol="0">
            <a:spAutoFit/>
          </a:bodyPr>
          <a:lstStyle/>
          <a:p>
            <a:r>
              <a:rPr lang="en-US" sz="3600">
                <a:solidFill>
                  <a:srgbClr val="FF0066"/>
                </a:solidFill>
              </a:rPr>
              <a:t>Charity</a:t>
            </a:r>
          </a:p>
        </p:txBody>
      </p:sp>
      <p:sp>
        <p:nvSpPr>
          <p:cNvPr id="9" name="TextBox 8">
            <a:extLst>
              <a:ext uri="{FF2B5EF4-FFF2-40B4-BE49-F238E27FC236}">
                <a16:creationId xmlns:a16="http://schemas.microsoft.com/office/drawing/2014/main" id="{2F75BA97-32FD-4DA3-95ED-32452F53952A}"/>
              </a:ext>
            </a:extLst>
          </p:cNvPr>
          <p:cNvSpPr txBox="1"/>
          <p:nvPr/>
        </p:nvSpPr>
        <p:spPr>
          <a:xfrm>
            <a:off x="8039724" y="5759387"/>
            <a:ext cx="3852275" cy="646331"/>
          </a:xfrm>
          <a:prstGeom prst="rect">
            <a:avLst/>
          </a:prstGeom>
          <a:noFill/>
        </p:spPr>
        <p:txBody>
          <a:bodyPr wrap="square" numCol="1" rtlCol="0">
            <a:spAutoFit/>
          </a:bodyPr>
          <a:lstStyle/>
          <a:p>
            <a:r>
              <a:rPr lang="en-US" sz="3600" b="1">
                <a:solidFill>
                  <a:srgbClr val="AE6802"/>
                </a:solidFill>
              </a:rPr>
              <a:t>PAY BACK TIME</a:t>
            </a:r>
          </a:p>
        </p:txBody>
      </p:sp>
      <p:sp>
        <p:nvSpPr>
          <p:cNvPr id="11" name="TextBox 10">
            <a:extLst>
              <a:ext uri="{FF2B5EF4-FFF2-40B4-BE49-F238E27FC236}">
                <a16:creationId xmlns:a16="http://schemas.microsoft.com/office/drawing/2014/main" id="{6D3AB050-D94B-4363-B122-6AA474409208}"/>
              </a:ext>
            </a:extLst>
          </p:cNvPr>
          <p:cNvSpPr txBox="1"/>
          <p:nvPr/>
        </p:nvSpPr>
        <p:spPr>
          <a:xfrm>
            <a:off x="7315200" y="4482059"/>
            <a:ext cx="4317167" cy="707886"/>
          </a:xfrm>
          <a:prstGeom prst="rect">
            <a:avLst/>
          </a:prstGeom>
          <a:noFill/>
        </p:spPr>
        <p:txBody>
          <a:bodyPr wrap="square" numCol="1" rtlCol="0">
            <a:spAutoFit/>
          </a:bodyPr>
          <a:lstStyle/>
          <a:p>
            <a:r>
              <a:rPr lang="en-US" sz="4000" b="1"/>
              <a:t>paying it forward</a:t>
            </a:r>
          </a:p>
        </p:txBody>
      </p:sp>
      <p:sp>
        <p:nvSpPr>
          <p:cNvPr id="12" name="TextBox 11">
            <a:extLst>
              <a:ext uri="{FF2B5EF4-FFF2-40B4-BE49-F238E27FC236}">
                <a16:creationId xmlns:a16="http://schemas.microsoft.com/office/drawing/2014/main" id="{82375EC3-CAE8-4832-8CD4-2829305D57A9}"/>
              </a:ext>
            </a:extLst>
          </p:cNvPr>
          <p:cNvSpPr txBox="1"/>
          <p:nvPr/>
        </p:nvSpPr>
        <p:spPr>
          <a:xfrm>
            <a:off x="9175750" y="2593431"/>
            <a:ext cx="1903751" cy="830997"/>
          </a:xfrm>
          <a:prstGeom prst="rect">
            <a:avLst/>
          </a:prstGeom>
          <a:noFill/>
        </p:spPr>
        <p:txBody>
          <a:bodyPr wrap="square" numCol="1" rtlCol="0">
            <a:spAutoFit/>
          </a:bodyPr>
          <a:lstStyle/>
          <a:p>
            <a:r>
              <a:rPr lang="en-US" sz="4800"/>
              <a:t>Ethics</a:t>
            </a:r>
          </a:p>
        </p:txBody>
      </p:sp>
      <p:sp>
        <p:nvSpPr>
          <p:cNvPr id="15" name="TextBox 14">
            <a:extLst>
              <a:ext uri="{FF2B5EF4-FFF2-40B4-BE49-F238E27FC236}">
                <a16:creationId xmlns:a16="http://schemas.microsoft.com/office/drawing/2014/main" id="{AE5F6DF5-DBBE-4E87-A0A5-FCB7BFC4FD05}"/>
              </a:ext>
            </a:extLst>
          </p:cNvPr>
          <p:cNvSpPr txBox="1"/>
          <p:nvPr/>
        </p:nvSpPr>
        <p:spPr>
          <a:xfrm>
            <a:off x="3702571" y="1483445"/>
            <a:ext cx="3327816" cy="646331"/>
          </a:xfrm>
          <a:prstGeom prst="rect">
            <a:avLst/>
          </a:prstGeom>
          <a:noFill/>
        </p:spPr>
        <p:txBody>
          <a:bodyPr wrap="square" numCol="1" rtlCol="0">
            <a:spAutoFit/>
          </a:bodyPr>
          <a:lstStyle/>
          <a:p>
            <a:r>
              <a:rPr lang="en-US" sz="3600"/>
              <a:t>right thing to do</a:t>
            </a:r>
          </a:p>
        </p:txBody>
      </p:sp>
      <p:sp>
        <p:nvSpPr>
          <p:cNvPr id="16" name="TextBox 15">
            <a:extLst>
              <a:ext uri="{FF2B5EF4-FFF2-40B4-BE49-F238E27FC236}">
                <a16:creationId xmlns:a16="http://schemas.microsoft.com/office/drawing/2014/main" id="{8B2D4F0E-F70C-4C38-A533-BDC6CF206E00}"/>
              </a:ext>
            </a:extLst>
          </p:cNvPr>
          <p:cNvSpPr txBox="1"/>
          <p:nvPr/>
        </p:nvSpPr>
        <p:spPr>
          <a:xfrm>
            <a:off x="3745772" y="3943450"/>
            <a:ext cx="2430176" cy="584775"/>
          </a:xfrm>
          <a:prstGeom prst="rect">
            <a:avLst/>
          </a:prstGeom>
          <a:noFill/>
        </p:spPr>
        <p:txBody>
          <a:bodyPr wrap="square" numCol="1" rtlCol="0">
            <a:spAutoFit/>
          </a:bodyPr>
          <a:lstStyle/>
          <a:p>
            <a:r>
              <a:rPr lang="en-US" sz="3200" b="1"/>
              <a:t>rewarding</a:t>
            </a:r>
          </a:p>
        </p:txBody>
      </p:sp>
      <p:pic>
        <p:nvPicPr>
          <p:cNvPr id="13" name="Picture 12" descr="A screen shot of a social media post&#10;&#10;Description automatically generated">
            <a:extLst>
              <a:ext uri="{FF2B5EF4-FFF2-40B4-BE49-F238E27FC236}">
                <a16:creationId xmlns:a16="http://schemas.microsoft.com/office/drawing/2014/main" id="{9C1378DE-E8C1-48D5-AF65-7F6327DA4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73"/>
            <a:ext cx="12192000" cy="6919973"/>
          </a:xfrm>
          <a:prstGeom prst="rect">
            <a:avLst/>
          </a:prstGeom>
        </p:spPr>
      </p:pic>
      <p:pic>
        <p:nvPicPr>
          <p:cNvPr id="3" name="Picture 2" descr="A collage of people standing in a room&#10;&#10;Description automatically generated">
            <a:extLst>
              <a:ext uri="{FF2B5EF4-FFF2-40B4-BE49-F238E27FC236}">
                <a16:creationId xmlns:a16="http://schemas.microsoft.com/office/drawing/2014/main" id="{E8B763A4-ADEC-4522-F234-BDCA7F4D7049}"/>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60402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86AB-CE1A-4399-AEEB-308DC954FAB1}"/>
              </a:ext>
            </a:extLst>
          </p:cNvPr>
          <p:cNvSpPr>
            <a:spLocks noGrp="1"/>
          </p:cNvSpPr>
          <p:nvPr>
            <p:ph type="title"/>
          </p:nvPr>
        </p:nvSpPr>
        <p:spPr>
          <a:xfrm>
            <a:off x="252919" y="1123837"/>
            <a:ext cx="2947482" cy="2011249"/>
          </a:xfrm>
        </p:spPr>
        <p:txBody>
          <a:bodyPr numCol="1"/>
          <a:lstStyle/>
          <a:p>
            <a:pPr algn="ctr"/>
            <a:r>
              <a:rPr lang="en-US"/>
              <a:t>Community Based Clinics</a:t>
            </a:r>
          </a:p>
        </p:txBody>
      </p:sp>
      <p:sp>
        <p:nvSpPr>
          <p:cNvPr id="10" name="TextBox 9">
            <a:extLst>
              <a:ext uri="{FF2B5EF4-FFF2-40B4-BE49-F238E27FC236}">
                <a16:creationId xmlns:a16="http://schemas.microsoft.com/office/drawing/2014/main" id="{19788959-9748-2F51-7210-383CCF81DCD2}"/>
              </a:ext>
            </a:extLst>
          </p:cNvPr>
          <p:cNvSpPr txBox="1"/>
          <p:nvPr/>
        </p:nvSpPr>
        <p:spPr>
          <a:xfrm>
            <a:off x="3863289" y="734429"/>
            <a:ext cx="7576042" cy="4031873"/>
          </a:xfrm>
          <a:prstGeom prst="rect">
            <a:avLst/>
          </a:prstGeom>
          <a:noFill/>
        </p:spPr>
        <p:txBody>
          <a:bodyPr wrap="square" rtlCol="0">
            <a:spAutoFit/>
          </a:bodyPr>
          <a:lstStyle/>
          <a:p>
            <a:r>
              <a:rPr lang="en-US" sz="2800" b="1" u="sng"/>
              <a:t>Omaha</a:t>
            </a:r>
          </a:p>
          <a:p>
            <a:r>
              <a:rPr lang="en-US" sz="2400" b="1"/>
              <a:t>Second Friday </a:t>
            </a:r>
            <a:r>
              <a:rPr lang="en-US" sz="2400"/>
              <a:t>of most months from 10 a.m. to noon at Heart Ministry Center</a:t>
            </a:r>
          </a:p>
          <a:p>
            <a:endParaRPr lang="en-US" sz="2400"/>
          </a:p>
          <a:p>
            <a:r>
              <a:rPr lang="en-US" sz="2400" b="1"/>
              <a:t>Fourth Friday </a:t>
            </a:r>
            <a:r>
              <a:rPr lang="en-US" sz="2400"/>
              <a:t>of most months from 10 a.m. to noon at Mt. Moriah Baptist Church</a:t>
            </a:r>
          </a:p>
          <a:p>
            <a:endParaRPr lang="en-US" sz="3200"/>
          </a:p>
          <a:p>
            <a:r>
              <a:rPr lang="en-US" sz="2800" b="1" u="sng"/>
              <a:t>Lincoln</a:t>
            </a:r>
          </a:p>
          <a:p>
            <a:r>
              <a:rPr lang="en-US" sz="2400" b="1"/>
              <a:t>First Thursday </a:t>
            </a:r>
            <a:r>
              <a:rPr lang="en-US" sz="2400"/>
              <a:t>of most months from 10 a.m. to noon at the Center for People</a:t>
            </a:r>
          </a:p>
        </p:txBody>
      </p:sp>
      <p:pic>
        <p:nvPicPr>
          <p:cNvPr id="4" name="Picture 2" descr="QR Code Image">
            <a:extLst>
              <a:ext uri="{FF2B5EF4-FFF2-40B4-BE49-F238E27FC236}">
                <a16:creationId xmlns:a16="http://schemas.microsoft.com/office/drawing/2014/main" id="{C8D0019C-48F7-2FE4-AF1A-BB15EEF31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95" y="2806820"/>
            <a:ext cx="2727130" cy="27271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29E2CA-1D15-A0F8-9EB8-7238E7C5D4EB}"/>
              </a:ext>
            </a:extLst>
          </p:cNvPr>
          <p:cNvSpPr/>
          <p:nvPr/>
        </p:nvSpPr>
        <p:spPr>
          <a:xfrm>
            <a:off x="4996750" y="5076750"/>
            <a:ext cx="5309119"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b="1"/>
              <a:t>Email Mara Kellogg for seasonal flyers:</a:t>
            </a:r>
          </a:p>
          <a:p>
            <a:pPr algn="ctr"/>
            <a:r>
              <a:rPr lang="en-US" sz="2400" b="1"/>
              <a:t>mkellogg@nevlp.org</a:t>
            </a:r>
          </a:p>
        </p:txBody>
      </p:sp>
    </p:spTree>
    <p:extLst>
      <p:ext uri="{BB962C8B-B14F-4D97-AF65-F5344CB8AC3E}">
        <p14:creationId xmlns:p14="http://schemas.microsoft.com/office/powerpoint/2010/main" val="2301964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6083-F5B6-EBB1-78BB-432021917550}"/>
              </a:ext>
            </a:extLst>
          </p:cNvPr>
          <p:cNvSpPr>
            <a:spLocks noGrp="1"/>
          </p:cNvSpPr>
          <p:nvPr>
            <p:ph type="title"/>
          </p:nvPr>
        </p:nvSpPr>
        <p:spPr/>
        <p:txBody>
          <a:bodyPr/>
          <a:lstStyle/>
          <a:p>
            <a:pPr algn="ctr"/>
            <a:r>
              <a:rPr lang="en-US"/>
              <a:t>Tenants Assistance Project (TAP)</a:t>
            </a:r>
            <a:br>
              <a:rPr lang="en-US"/>
            </a:br>
            <a:r>
              <a:rPr lang="en-US" sz="2800"/>
              <a:t>Douglas and Lancaster County</a:t>
            </a:r>
          </a:p>
        </p:txBody>
      </p:sp>
      <p:pic>
        <p:nvPicPr>
          <p:cNvPr id="5" name="Content Placeholder 4" descr="Keys to a home">
            <a:extLst>
              <a:ext uri="{FF2B5EF4-FFF2-40B4-BE49-F238E27FC236}">
                <a16:creationId xmlns:a16="http://schemas.microsoft.com/office/drawing/2014/main" id="{2B89651D-0334-A809-EB0B-BF0B594A79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8738" y="982861"/>
            <a:ext cx="7315200" cy="4882753"/>
          </a:xfrm>
        </p:spPr>
      </p:pic>
    </p:spTree>
    <p:extLst>
      <p:ext uri="{BB962C8B-B14F-4D97-AF65-F5344CB8AC3E}">
        <p14:creationId xmlns:p14="http://schemas.microsoft.com/office/powerpoint/2010/main" val="2413937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Keys to a home">
            <a:extLst>
              <a:ext uri="{FF2B5EF4-FFF2-40B4-BE49-F238E27FC236}">
                <a16:creationId xmlns:a16="http://schemas.microsoft.com/office/drawing/2014/main" id="{2B89651D-0334-A809-EB0B-BF0B594A79AB}"/>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t="10413" b="5318"/>
          <a:stretch/>
        </p:blipFill>
        <p:spPr>
          <a:xfrm>
            <a:off x="20" y="10"/>
            <a:ext cx="12191980" cy="6857990"/>
          </a:xfrm>
          <a:prstGeom prst="rect">
            <a:avLst/>
          </a:prstGeom>
        </p:spPr>
      </p:pic>
      <p:sp>
        <p:nvSpPr>
          <p:cNvPr id="2" name="Title 1">
            <a:extLst>
              <a:ext uri="{FF2B5EF4-FFF2-40B4-BE49-F238E27FC236}">
                <a16:creationId xmlns:a16="http://schemas.microsoft.com/office/drawing/2014/main" id="{F75C6083-F5B6-EBB1-78BB-432021917550}"/>
              </a:ext>
            </a:extLst>
          </p:cNvPr>
          <p:cNvSpPr>
            <a:spLocks noGrp="1"/>
          </p:cNvSpPr>
          <p:nvPr>
            <p:ph type="title"/>
          </p:nvPr>
        </p:nvSpPr>
        <p:spPr>
          <a:xfrm>
            <a:off x="1069847" y="1298447"/>
            <a:ext cx="9577275" cy="4526155"/>
          </a:xfrm>
        </p:spPr>
        <p:txBody>
          <a:bodyPr vert="horz" lIns="91440" tIns="45720" rIns="91440" bIns="45720" rtlCol="0" anchor="b">
            <a:normAutofit/>
          </a:bodyPr>
          <a:lstStyle/>
          <a:p>
            <a:r>
              <a:rPr lang="en-US" sz="3700" b="1" spc="-100">
                <a:solidFill>
                  <a:schemeClr val="tx1"/>
                </a:solidFill>
              </a:rPr>
              <a:t>Why show up?</a:t>
            </a:r>
            <a:br>
              <a:rPr lang="en-US" sz="3700" spc="-100">
                <a:solidFill>
                  <a:schemeClr val="tx1"/>
                </a:solidFill>
              </a:rPr>
            </a:br>
            <a:r>
              <a:rPr lang="en-US" sz="3700" spc="-100">
                <a:solidFill>
                  <a:schemeClr val="tx1"/>
                </a:solidFill>
              </a:rPr>
              <a:t>- Might have a defense (Again- Call Legal Aid ASAP)</a:t>
            </a:r>
            <a:br>
              <a:rPr lang="en-US" sz="3700" spc="-100">
                <a:solidFill>
                  <a:schemeClr val="tx1"/>
                </a:solidFill>
              </a:rPr>
            </a:br>
            <a:r>
              <a:rPr lang="en-US" sz="3700" spc="-100">
                <a:solidFill>
                  <a:schemeClr val="tx1"/>
                </a:solidFill>
              </a:rPr>
              <a:t>- Can negotiate time to move out</a:t>
            </a:r>
            <a:br>
              <a:rPr lang="en-US" sz="3700" spc="-100">
                <a:solidFill>
                  <a:schemeClr val="tx1"/>
                </a:solidFill>
              </a:rPr>
            </a:br>
            <a:r>
              <a:rPr lang="en-US" sz="3700" spc="-100">
                <a:solidFill>
                  <a:schemeClr val="tx1"/>
                </a:solidFill>
              </a:rPr>
              <a:t>- Can avoid having an eviction on record</a:t>
            </a:r>
            <a:br>
              <a:rPr lang="en-US" sz="3700" spc="-100">
                <a:solidFill>
                  <a:schemeClr val="tx1"/>
                </a:solidFill>
              </a:rPr>
            </a:br>
            <a:r>
              <a:rPr lang="en-US" sz="3700" spc="-100">
                <a:solidFill>
                  <a:schemeClr val="tx1"/>
                </a:solidFill>
              </a:rPr>
              <a:t>- Can negotiate remaining causes</a:t>
            </a:r>
            <a:br>
              <a:rPr lang="en-US" sz="3700" spc="-100">
                <a:solidFill>
                  <a:schemeClr val="tx1"/>
                </a:solidFill>
              </a:rPr>
            </a:br>
            <a:r>
              <a:rPr lang="en-US" sz="3700" spc="-100">
                <a:solidFill>
                  <a:schemeClr val="tx1"/>
                </a:solidFill>
              </a:rPr>
              <a:t>- Even when the tenant has moved out</a:t>
            </a:r>
            <a:br>
              <a:rPr lang="en-US" sz="3700" spc="-100">
                <a:solidFill>
                  <a:schemeClr val="tx1"/>
                </a:solidFill>
              </a:rPr>
            </a:br>
            <a:r>
              <a:rPr lang="en-US" sz="3700" spc="-100">
                <a:solidFill>
                  <a:schemeClr val="tx1"/>
                </a:solidFill>
              </a:rPr>
              <a:t>- Show up regardless of legal immigration status</a:t>
            </a:r>
          </a:p>
        </p:txBody>
      </p:sp>
    </p:spTree>
    <p:extLst>
      <p:ext uri="{BB962C8B-B14F-4D97-AF65-F5344CB8AC3E}">
        <p14:creationId xmlns:p14="http://schemas.microsoft.com/office/powerpoint/2010/main" val="6025784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 name="Rectangle 29">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Keys to a home">
            <a:extLst>
              <a:ext uri="{FF2B5EF4-FFF2-40B4-BE49-F238E27FC236}">
                <a16:creationId xmlns:a16="http://schemas.microsoft.com/office/drawing/2014/main" id="{2B89651D-0334-A809-EB0B-BF0B594A79AB}"/>
              </a:ext>
            </a:extLst>
          </p:cNvPr>
          <p:cNvPicPr>
            <a:picLocks noGrp="1" noChangeAspect="1"/>
          </p:cNvPicPr>
          <p:nvPr>
            <p:ph idx="1"/>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1137" r="8000" b="11315"/>
          <a:stretch/>
        </p:blipFill>
        <p:spPr>
          <a:xfrm>
            <a:off x="20" y="-1"/>
            <a:ext cx="12188932" cy="6858000"/>
          </a:xfrm>
          <a:prstGeom prst="rect">
            <a:avLst/>
          </a:prstGeom>
        </p:spPr>
      </p:pic>
      <p:sp>
        <p:nvSpPr>
          <p:cNvPr id="31" name="Rectangle 30">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5C6083-F5B6-EBB1-78BB-432021917550}"/>
              </a:ext>
            </a:extLst>
          </p:cNvPr>
          <p:cNvSpPr>
            <a:spLocks noGrp="1"/>
          </p:cNvSpPr>
          <p:nvPr>
            <p:ph type="title"/>
          </p:nvPr>
        </p:nvSpPr>
        <p:spPr>
          <a:xfrm>
            <a:off x="0" y="1298448"/>
            <a:ext cx="4642229" cy="4187952"/>
          </a:xfrm>
        </p:spPr>
        <p:txBody>
          <a:bodyPr vert="horz" lIns="91440" tIns="45720" rIns="91440" bIns="45720" rtlCol="0" anchor="b">
            <a:normAutofit fontScale="90000"/>
          </a:bodyPr>
          <a:lstStyle/>
          <a:p>
            <a:r>
              <a:rPr lang="en-US" b="1" spc="-100"/>
              <a:t>What About Other Landlord Problems?</a:t>
            </a:r>
            <a:br>
              <a:rPr lang="en-US" b="1" spc="-100"/>
            </a:br>
            <a:br>
              <a:rPr lang="en-US" sz="3100" spc="-100"/>
            </a:br>
            <a:r>
              <a:rPr lang="en-US" sz="3100" spc="-100"/>
              <a:t>- </a:t>
            </a:r>
            <a:r>
              <a:rPr lang="en-US" sz="2800" spc="-100"/>
              <a:t>Legal Aid of Nebraska</a:t>
            </a:r>
            <a:br>
              <a:rPr lang="en-US" sz="2800" spc="-100"/>
            </a:br>
            <a:r>
              <a:rPr lang="en-US" sz="2800" spc="-100"/>
              <a:t>	Call/apply online</a:t>
            </a:r>
            <a:br>
              <a:rPr lang="en-US" sz="2800" spc="-100"/>
            </a:br>
            <a:r>
              <a:rPr lang="en-US" sz="2800" spc="-100"/>
              <a:t>	Handbook</a:t>
            </a:r>
            <a:br>
              <a:rPr lang="en-US" sz="2800" spc="-100"/>
            </a:br>
            <a:r>
              <a:rPr lang="en-US" sz="2800" spc="-100"/>
              <a:t>- Nebraska Online Self-Help Center</a:t>
            </a:r>
            <a:br>
              <a:rPr lang="en-US" sz="2800" spc="-100"/>
            </a:br>
            <a:r>
              <a:rPr lang="en-US" sz="2800" spc="-100"/>
              <a:t>- VLP legal clinics, help desks, or Virtual Self-Help Center</a:t>
            </a:r>
            <a:br>
              <a:rPr lang="en-US" sz="2800" spc="-100"/>
            </a:br>
            <a:r>
              <a:rPr lang="en-US" sz="2800" spc="-100"/>
              <a:t>- Medical legal partnerships</a:t>
            </a:r>
          </a:p>
        </p:txBody>
      </p:sp>
      <p:sp>
        <p:nvSpPr>
          <p:cNvPr id="32" name="Rectangle 31">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48337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68B50D9-EBAF-DF1A-F472-D5C9B1778149}"/>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a:t>How to get through to civil legal services &amp; why is it hard?</a:t>
            </a:r>
          </a:p>
        </p:txBody>
      </p:sp>
      <p:graphicFrame>
        <p:nvGraphicFramePr>
          <p:cNvPr id="5" name="TextBox 2">
            <a:extLst>
              <a:ext uri="{FF2B5EF4-FFF2-40B4-BE49-F238E27FC236}">
                <a16:creationId xmlns:a16="http://schemas.microsoft.com/office/drawing/2014/main" id="{F070233D-1D26-4A7F-7D83-B38B1A71E07E}"/>
              </a:ext>
            </a:extLst>
          </p:cNvPr>
          <p:cNvGraphicFramePr/>
          <p:nvPr>
            <p:extLst>
              <p:ext uri="{D42A27DB-BD31-4B8C-83A1-F6EECF244321}">
                <p14:modId xmlns:p14="http://schemas.microsoft.com/office/powerpoint/2010/main" val="79126848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779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clamation mark on a yellow background">
            <a:extLst>
              <a:ext uri="{FF2B5EF4-FFF2-40B4-BE49-F238E27FC236}">
                <a16:creationId xmlns:a16="http://schemas.microsoft.com/office/drawing/2014/main" id="{5D65835C-1F83-0790-B3A9-04DD213F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001000"/>
          </a:xfrm>
          <a:prstGeom prst="rect">
            <a:avLst/>
          </a:prstGeom>
        </p:spPr>
      </p:pic>
      <p:sp>
        <p:nvSpPr>
          <p:cNvPr id="4" name="TextBox 3">
            <a:extLst>
              <a:ext uri="{FF2B5EF4-FFF2-40B4-BE49-F238E27FC236}">
                <a16:creationId xmlns:a16="http://schemas.microsoft.com/office/drawing/2014/main" id="{F66AA3E3-7AD0-633D-4976-DDE5618B2E50}"/>
              </a:ext>
            </a:extLst>
          </p:cNvPr>
          <p:cNvSpPr txBox="1"/>
          <p:nvPr/>
        </p:nvSpPr>
        <p:spPr>
          <a:xfrm>
            <a:off x="3396491" y="1166842"/>
            <a:ext cx="4559261" cy="4524315"/>
          </a:xfrm>
          <a:prstGeom prst="rect">
            <a:avLst/>
          </a:prstGeom>
          <a:noFill/>
        </p:spPr>
        <p:txBody>
          <a:bodyPr wrap="square" rtlCol="0">
            <a:spAutoFit/>
          </a:bodyPr>
          <a:lstStyle/>
          <a:p>
            <a:pPr algn="ctr"/>
            <a:r>
              <a:rPr lang="en-US" sz="3600" b="1">
                <a:solidFill>
                  <a:schemeClr val="bg1"/>
                </a:solidFill>
              </a:rPr>
              <a:t>Disclaimer</a:t>
            </a:r>
          </a:p>
          <a:p>
            <a:endParaRPr lang="en-US" sz="2800" b="1">
              <a:solidFill>
                <a:schemeClr val="bg1"/>
              </a:solidFill>
            </a:endParaRPr>
          </a:p>
          <a:p>
            <a:r>
              <a:rPr lang="en-US" sz="2800" b="1">
                <a:solidFill>
                  <a:schemeClr val="bg1"/>
                </a:solidFill>
              </a:rPr>
              <a:t>Nothing is this presentation should be construed as legal advice. The purpose of this presentation is to provide information and resources to make the best possible referrals for the people with whom you work.</a:t>
            </a:r>
          </a:p>
        </p:txBody>
      </p:sp>
    </p:spTree>
    <p:extLst>
      <p:ext uri="{BB962C8B-B14F-4D97-AF65-F5344CB8AC3E}">
        <p14:creationId xmlns:p14="http://schemas.microsoft.com/office/powerpoint/2010/main" val="641959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E27518-2236-4D2F-BB96-B1C9A1D67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897" y="1545426"/>
            <a:ext cx="7772401" cy="3750183"/>
          </a:xfrm>
          <a:prstGeom prst="rect">
            <a:avLst/>
          </a:prstGeom>
        </p:spPr>
      </p:pic>
      <p:sp>
        <p:nvSpPr>
          <p:cNvPr id="2" name="Title 1">
            <a:extLst>
              <a:ext uri="{FF2B5EF4-FFF2-40B4-BE49-F238E27FC236}">
                <a16:creationId xmlns:a16="http://schemas.microsoft.com/office/drawing/2014/main" id="{A88A323D-7454-40D7-B541-D9519B92AFCD}"/>
              </a:ext>
            </a:extLst>
          </p:cNvPr>
          <p:cNvSpPr>
            <a:spLocks noGrp="1"/>
          </p:cNvSpPr>
          <p:nvPr>
            <p:ph type="title"/>
          </p:nvPr>
        </p:nvSpPr>
        <p:spPr>
          <a:xfrm>
            <a:off x="252919" y="1123837"/>
            <a:ext cx="2947482" cy="1038177"/>
          </a:xfrm>
        </p:spPr>
        <p:txBody>
          <a:bodyPr numCol="1" anchor="b">
            <a:normAutofit/>
          </a:bodyPr>
          <a:lstStyle/>
          <a:p>
            <a:pPr algn="ctr"/>
            <a:r>
              <a:rPr lang="en-US" sz="4400"/>
              <a:t>Thank You!</a:t>
            </a:r>
          </a:p>
        </p:txBody>
      </p:sp>
      <p:sp>
        <p:nvSpPr>
          <p:cNvPr id="3" name="Content Placeholder 2">
            <a:extLst>
              <a:ext uri="{FF2B5EF4-FFF2-40B4-BE49-F238E27FC236}">
                <a16:creationId xmlns:a16="http://schemas.microsoft.com/office/drawing/2014/main" id="{EF4E443A-56A3-4A0D-BBBE-42A0998F733E}"/>
              </a:ext>
            </a:extLst>
          </p:cNvPr>
          <p:cNvSpPr>
            <a:spLocks noGrp="1"/>
          </p:cNvSpPr>
          <p:nvPr>
            <p:ph idx="1"/>
          </p:nvPr>
        </p:nvSpPr>
        <p:spPr>
          <a:xfrm>
            <a:off x="152278" y="2392051"/>
            <a:ext cx="3225404" cy="3600490"/>
          </a:xfrm>
        </p:spPr>
        <p:txBody>
          <a:bodyPr numCol="1" anchor="t">
            <a:normAutofit/>
          </a:bodyPr>
          <a:lstStyle/>
          <a:p>
            <a:pPr algn="ctr">
              <a:buFont typeface="Wingdings 2"/>
              <a:buChar char=""/>
            </a:pPr>
            <a:endParaRPr lang="en-US" sz="2100">
              <a:solidFill>
                <a:schemeClr val="bg1"/>
              </a:solidFill>
            </a:endParaRPr>
          </a:p>
          <a:p>
            <a:pPr marL="0" indent="0">
              <a:spcBef>
                <a:spcPts val="0"/>
              </a:spcBef>
              <a:buNone/>
            </a:pPr>
            <a:r>
              <a:rPr lang="en-US" sz="2100" b="1">
                <a:solidFill>
                  <a:schemeClr val="bg1"/>
                </a:solidFill>
              </a:rPr>
              <a:t>Mara Kellogg</a:t>
            </a:r>
          </a:p>
          <a:p>
            <a:pPr marL="0" indent="0">
              <a:spcBef>
                <a:spcPts val="0"/>
              </a:spcBef>
              <a:buNone/>
            </a:pPr>
            <a:r>
              <a:rPr lang="en-US" sz="2100">
                <a:solidFill>
                  <a:schemeClr val="bg1"/>
                </a:solidFill>
              </a:rPr>
              <a:t>Clinics Managing Attorney</a:t>
            </a:r>
          </a:p>
          <a:p>
            <a:pPr marL="0" indent="0">
              <a:spcBef>
                <a:spcPts val="0"/>
              </a:spcBef>
              <a:buNone/>
            </a:pPr>
            <a:r>
              <a:rPr lang="en-US" sz="2100">
                <a:solidFill>
                  <a:schemeClr val="bg1"/>
                </a:solidFill>
              </a:rPr>
              <a:t>mkellogg@nevlp.org</a:t>
            </a:r>
          </a:p>
          <a:p>
            <a:pPr marL="0" indent="0">
              <a:spcBef>
                <a:spcPts val="0"/>
              </a:spcBef>
              <a:buNone/>
            </a:pPr>
            <a:r>
              <a:rPr lang="en-US" sz="2100">
                <a:solidFill>
                  <a:schemeClr val="bg1"/>
                </a:solidFill>
              </a:rPr>
              <a:t>(402) 742-8132</a:t>
            </a:r>
          </a:p>
          <a:p>
            <a:pPr marL="0" indent="0">
              <a:spcBef>
                <a:spcPts val="0"/>
              </a:spcBef>
              <a:buNone/>
            </a:pPr>
            <a:endParaRPr lang="en-US" sz="2100">
              <a:solidFill>
                <a:schemeClr val="bg1"/>
              </a:solidFill>
            </a:endParaRPr>
          </a:p>
          <a:p>
            <a:pPr marL="0" indent="0">
              <a:spcBef>
                <a:spcPts val="0"/>
              </a:spcBef>
              <a:buNone/>
            </a:pPr>
            <a:r>
              <a:rPr lang="en-US" sz="2100" b="1">
                <a:solidFill>
                  <a:schemeClr val="bg1"/>
                </a:solidFill>
              </a:rPr>
              <a:t>Shannon Seim</a:t>
            </a:r>
            <a:endParaRPr lang="en-US" b="1">
              <a:solidFill>
                <a:schemeClr val="bg1"/>
              </a:solidFill>
            </a:endParaRPr>
          </a:p>
          <a:p>
            <a:pPr marL="0" indent="0">
              <a:spcBef>
                <a:spcPts val="0"/>
              </a:spcBef>
              <a:buNone/>
            </a:pPr>
            <a:r>
              <a:rPr lang="en-US" sz="2100">
                <a:solidFill>
                  <a:schemeClr val="bg1"/>
                </a:solidFill>
              </a:rPr>
              <a:t>Director</a:t>
            </a:r>
          </a:p>
          <a:p>
            <a:pPr marL="0" indent="0">
              <a:spcBef>
                <a:spcPts val="0"/>
              </a:spcBef>
              <a:buNone/>
            </a:pPr>
            <a:r>
              <a:rPr lang="en-US" sz="2100">
                <a:solidFill>
                  <a:schemeClr val="bg1"/>
                </a:solidFill>
              </a:rPr>
              <a:t>sseim@nevlp.org</a:t>
            </a:r>
            <a:endParaRPr lang="en-US">
              <a:solidFill>
                <a:schemeClr val="bg1"/>
              </a:solidFill>
            </a:endParaRPr>
          </a:p>
          <a:p>
            <a:pPr marL="0" indent="0">
              <a:spcBef>
                <a:spcPts val="0"/>
              </a:spcBef>
              <a:buNone/>
            </a:pPr>
            <a:r>
              <a:rPr lang="en-US" sz="2100">
                <a:solidFill>
                  <a:schemeClr val="bg1"/>
                </a:solidFill>
              </a:rPr>
              <a:t>(402) 610-2324</a:t>
            </a:r>
          </a:p>
          <a:p>
            <a:pPr algn="ctr"/>
            <a:endParaRPr lang="en-US" sz="2100">
              <a:solidFill>
                <a:schemeClr val="bg1"/>
              </a:solidFill>
            </a:endParaRPr>
          </a:p>
          <a:p>
            <a:pPr algn="ctr"/>
            <a:endParaRPr lang="en-US" sz="2100">
              <a:solidFill>
                <a:schemeClr val="bg1"/>
              </a:solidFill>
            </a:endParaRPr>
          </a:p>
        </p:txBody>
      </p:sp>
    </p:spTree>
    <p:extLst>
      <p:ext uri="{BB962C8B-B14F-4D97-AF65-F5344CB8AC3E}">
        <p14:creationId xmlns:p14="http://schemas.microsoft.com/office/powerpoint/2010/main" val="354728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68B50D9-EBAF-DF1A-F472-D5C9B1778149}"/>
              </a:ext>
            </a:extLst>
          </p:cNvPr>
          <p:cNvSpPr>
            <a:spLocks noGrp="1"/>
          </p:cNvSpPr>
          <p:nvPr>
            <p:ph type="title"/>
          </p:nvPr>
        </p:nvSpPr>
        <p:spPr>
          <a:xfrm>
            <a:off x="252919" y="1123837"/>
            <a:ext cx="2947482" cy="4601183"/>
          </a:xfrm>
        </p:spPr>
        <p:txBody>
          <a:bodyPr vert="horz" lIns="91440" tIns="45720" rIns="91440" bIns="45720" rtlCol="0" anchor="ctr">
            <a:normAutofit/>
          </a:bodyPr>
          <a:lstStyle/>
          <a:p>
            <a:pPr algn="ctr"/>
            <a:r>
              <a:rPr lang="en-US"/>
              <a:t>What does “civil” mean in “civil legal”</a:t>
            </a:r>
          </a:p>
        </p:txBody>
      </p:sp>
      <p:graphicFrame>
        <p:nvGraphicFramePr>
          <p:cNvPr id="5" name="TextBox 2">
            <a:extLst>
              <a:ext uri="{FF2B5EF4-FFF2-40B4-BE49-F238E27FC236}">
                <a16:creationId xmlns:a16="http://schemas.microsoft.com/office/drawing/2014/main" id="{F070233D-1D26-4A7F-7D83-B38B1A71E07E}"/>
              </a:ext>
            </a:extLst>
          </p:cNvPr>
          <p:cNvGraphicFramePr/>
          <p:nvPr>
            <p:extLst>
              <p:ext uri="{D42A27DB-BD31-4B8C-83A1-F6EECF244321}">
                <p14:modId xmlns:p14="http://schemas.microsoft.com/office/powerpoint/2010/main" val="1058917990"/>
              </p:ext>
            </p:extLst>
          </p:nvPr>
        </p:nvGraphicFramePr>
        <p:xfrm>
          <a:off x="3759896" y="758952"/>
          <a:ext cx="7728267"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76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AE9F8D-EE94-BD29-D4FB-065ACB3DF29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B28603A-83CC-8809-A951-2562C3F4D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0C729848-C0D3-D3D8-4254-D36169D74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6E64050-B51F-756C-0A07-988C324F91BB}"/>
              </a:ext>
            </a:extLst>
          </p:cNvPr>
          <p:cNvSpPr>
            <a:spLocks noGrp="1"/>
          </p:cNvSpPr>
          <p:nvPr>
            <p:ph type="title"/>
          </p:nvPr>
        </p:nvSpPr>
        <p:spPr>
          <a:xfrm>
            <a:off x="252919" y="1123837"/>
            <a:ext cx="2947482" cy="4601183"/>
          </a:xfrm>
        </p:spPr>
        <p:txBody>
          <a:bodyPr vert="horz" lIns="91440" tIns="45720" rIns="91440" bIns="45720" rtlCol="0" anchor="ctr">
            <a:normAutofit/>
          </a:bodyPr>
          <a:lstStyle/>
          <a:p>
            <a:pPr algn="ctr"/>
            <a:r>
              <a:rPr lang="en-US"/>
              <a:t>Civil Legal</a:t>
            </a:r>
          </a:p>
        </p:txBody>
      </p:sp>
      <p:graphicFrame>
        <p:nvGraphicFramePr>
          <p:cNvPr id="5" name="TextBox 2">
            <a:extLst>
              <a:ext uri="{FF2B5EF4-FFF2-40B4-BE49-F238E27FC236}">
                <a16:creationId xmlns:a16="http://schemas.microsoft.com/office/drawing/2014/main" id="{1C85B92A-9865-8016-72B2-EE18A489216D}"/>
              </a:ext>
            </a:extLst>
          </p:cNvPr>
          <p:cNvGraphicFramePr/>
          <p:nvPr>
            <p:extLst>
              <p:ext uri="{D42A27DB-BD31-4B8C-83A1-F6EECF244321}">
                <p14:modId xmlns:p14="http://schemas.microsoft.com/office/powerpoint/2010/main" val="164451671"/>
              </p:ext>
            </p:extLst>
          </p:nvPr>
        </p:nvGraphicFramePr>
        <p:xfrm>
          <a:off x="3759896" y="758952"/>
          <a:ext cx="7728267"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06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83BFE3A-6BD6-4E10-B88D-6A2B8D35A117}"/>
              </a:ext>
            </a:extLst>
          </p:cNvPr>
          <p:cNvSpPr/>
          <p:nvPr/>
        </p:nvSpPr>
        <p:spPr>
          <a:xfrm>
            <a:off x="3538847" y="776996"/>
            <a:ext cx="8217724" cy="55728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2200" b="1"/>
              <a:t>Debtor</a:t>
            </a:r>
            <a:r>
              <a:rPr lang="en-US" sz="2200"/>
              <a:t>: A person or business who owes a debt</a:t>
            </a:r>
          </a:p>
        </p:txBody>
      </p:sp>
      <p:sp>
        <p:nvSpPr>
          <p:cNvPr id="14" name="Rectangle: Rounded Corners 13">
            <a:extLst>
              <a:ext uri="{FF2B5EF4-FFF2-40B4-BE49-F238E27FC236}">
                <a16:creationId xmlns:a16="http://schemas.microsoft.com/office/drawing/2014/main" id="{3E3BE99A-C4FA-7442-B613-6C8C590280E8}"/>
              </a:ext>
            </a:extLst>
          </p:cNvPr>
          <p:cNvSpPr/>
          <p:nvPr/>
        </p:nvSpPr>
        <p:spPr>
          <a:xfrm>
            <a:off x="3538834" y="1432089"/>
            <a:ext cx="8217724" cy="55728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2200" b="1"/>
              <a:t>Creditor</a:t>
            </a:r>
            <a:r>
              <a:rPr lang="en-US" sz="2200"/>
              <a:t>: A person or business who is owed money</a:t>
            </a:r>
          </a:p>
        </p:txBody>
      </p:sp>
      <p:sp>
        <p:nvSpPr>
          <p:cNvPr id="15" name="Rectangle: Rounded Corners 14">
            <a:extLst>
              <a:ext uri="{FF2B5EF4-FFF2-40B4-BE49-F238E27FC236}">
                <a16:creationId xmlns:a16="http://schemas.microsoft.com/office/drawing/2014/main" id="{F40D4A61-B4A7-A77E-BBCE-C240ECC79314}"/>
              </a:ext>
            </a:extLst>
          </p:cNvPr>
          <p:cNvSpPr/>
          <p:nvPr/>
        </p:nvSpPr>
        <p:spPr>
          <a:xfrm>
            <a:off x="3538834" y="4841055"/>
            <a:ext cx="8217720" cy="55728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200" b="1"/>
              <a:t>Pro Se Litigant</a:t>
            </a:r>
            <a:r>
              <a:rPr lang="en-US" sz="2200"/>
              <a:t>: Self-Represented Litigant</a:t>
            </a:r>
          </a:p>
        </p:txBody>
      </p:sp>
      <p:sp>
        <p:nvSpPr>
          <p:cNvPr id="16" name="Rectangle: Rounded Corners 15">
            <a:extLst>
              <a:ext uri="{FF2B5EF4-FFF2-40B4-BE49-F238E27FC236}">
                <a16:creationId xmlns:a16="http://schemas.microsoft.com/office/drawing/2014/main" id="{F0F4FE48-1E40-C911-A0BA-1366D2D944E0}"/>
              </a:ext>
            </a:extLst>
          </p:cNvPr>
          <p:cNvSpPr/>
          <p:nvPr/>
        </p:nvSpPr>
        <p:spPr>
          <a:xfrm>
            <a:off x="3538834" y="4188996"/>
            <a:ext cx="8217721" cy="55728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200" b="1"/>
              <a:t>In Forma Pauperis</a:t>
            </a:r>
            <a:r>
              <a:rPr lang="en-US" sz="2200"/>
              <a:t>: Fee waiver</a:t>
            </a:r>
          </a:p>
        </p:txBody>
      </p:sp>
      <p:sp>
        <p:nvSpPr>
          <p:cNvPr id="17" name="Rectangle: Rounded Corners 16">
            <a:extLst>
              <a:ext uri="{FF2B5EF4-FFF2-40B4-BE49-F238E27FC236}">
                <a16:creationId xmlns:a16="http://schemas.microsoft.com/office/drawing/2014/main" id="{8FFCC7A0-0BB9-DB4C-CB6C-8B4E9F5372BB}"/>
              </a:ext>
            </a:extLst>
          </p:cNvPr>
          <p:cNvSpPr/>
          <p:nvPr/>
        </p:nvSpPr>
        <p:spPr>
          <a:xfrm>
            <a:off x="3538834" y="2810327"/>
            <a:ext cx="8217723" cy="55728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2200" b="1"/>
              <a:t>Restitution of the Premises</a:t>
            </a:r>
            <a:r>
              <a:rPr lang="en-US" sz="2200"/>
              <a:t>: The legal eviction process</a:t>
            </a:r>
          </a:p>
        </p:txBody>
      </p:sp>
      <p:sp>
        <p:nvSpPr>
          <p:cNvPr id="18" name="Rectangle: Rounded Corners 17">
            <a:extLst>
              <a:ext uri="{FF2B5EF4-FFF2-40B4-BE49-F238E27FC236}">
                <a16:creationId xmlns:a16="http://schemas.microsoft.com/office/drawing/2014/main" id="{BE089291-31D4-036E-2FA6-6B7A54614E9B}"/>
              </a:ext>
            </a:extLst>
          </p:cNvPr>
          <p:cNvSpPr/>
          <p:nvPr/>
        </p:nvSpPr>
        <p:spPr>
          <a:xfrm>
            <a:off x="3538834" y="3512209"/>
            <a:ext cx="8217722" cy="55728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2200" b="1"/>
              <a:t>Affidavit</a:t>
            </a:r>
            <a:r>
              <a:rPr lang="en-US" sz="2200"/>
              <a:t>: A sworn statement of fact related to the matter at hand</a:t>
            </a:r>
          </a:p>
        </p:txBody>
      </p:sp>
      <p:sp>
        <p:nvSpPr>
          <p:cNvPr id="19" name="Rectangle: Rounded Corners 18">
            <a:extLst>
              <a:ext uri="{FF2B5EF4-FFF2-40B4-BE49-F238E27FC236}">
                <a16:creationId xmlns:a16="http://schemas.microsoft.com/office/drawing/2014/main" id="{B33AF2DC-EEC7-15AA-D435-27ECFFDA0CDD}"/>
              </a:ext>
            </a:extLst>
          </p:cNvPr>
          <p:cNvSpPr/>
          <p:nvPr/>
        </p:nvSpPr>
        <p:spPr>
          <a:xfrm>
            <a:off x="3538834" y="2114356"/>
            <a:ext cx="8217724" cy="557282"/>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a:t>Garnishee</a:t>
            </a:r>
            <a:r>
              <a:rPr lang="en-US" sz="2200"/>
              <a:t>: A person or entity possessing property being garnished</a:t>
            </a:r>
          </a:p>
        </p:txBody>
      </p:sp>
      <p:sp>
        <p:nvSpPr>
          <p:cNvPr id="20" name="Title 19">
            <a:extLst>
              <a:ext uri="{FF2B5EF4-FFF2-40B4-BE49-F238E27FC236}">
                <a16:creationId xmlns:a16="http://schemas.microsoft.com/office/drawing/2014/main" id="{DF2ED5E2-8B61-79C7-4B0E-826E403DAB00}"/>
              </a:ext>
            </a:extLst>
          </p:cNvPr>
          <p:cNvSpPr>
            <a:spLocks noGrp="1"/>
          </p:cNvSpPr>
          <p:nvPr>
            <p:ph type="title"/>
          </p:nvPr>
        </p:nvSpPr>
        <p:spPr/>
        <p:txBody>
          <a:bodyPr/>
          <a:lstStyle/>
          <a:p>
            <a:r>
              <a:rPr lang="en-US"/>
              <a:t>Commonly Used Legal Terms</a:t>
            </a:r>
          </a:p>
        </p:txBody>
      </p:sp>
      <p:sp>
        <p:nvSpPr>
          <p:cNvPr id="2" name="Rectangle: Rounded Corners 1">
            <a:extLst>
              <a:ext uri="{FF2B5EF4-FFF2-40B4-BE49-F238E27FC236}">
                <a16:creationId xmlns:a16="http://schemas.microsoft.com/office/drawing/2014/main" id="{2CF4467D-05A0-D6FA-D652-F462418250CB}"/>
              </a:ext>
            </a:extLst>
          </p:cNvPr>
          <p:cNvSpPr/>
          <p:nvPr/>
        </p:nvSpPr>
        <p:spPr>
          <a:xfrm>
            <a:off x="3538834" y="5523722"/>
            <a:ext cx="8217720" cy="55728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2200" b="1" err="1"/>
              <a:t>Praecipe</a:t>
            </a:r>
            <a:r>
              <a:rPr lang="en-US" sz="2200"/>
              <a:t>: Request</a:t>
            </a:r>
          </a:p>
        </p:txBody>
      </p:sp>
    </p:spTree>
    <p:extLst>
      <p:ext uri="{BB962C8B-B14F-4D97-AF65-F5344CB8AC3E}">
        <p14:creationId xmlns:p14="http://schemas.microsoft.com/office/powerpoint/2010/main" val="23792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4C5D-227C-388B-032F-EEE7DD28ADB1}"/>
              </a:ext>
            </a:extLst>
          </p:cNvPr>
          <p:cNvSpPr>
            <a:spLocks noGrp="1"/>
          </p:cNvSpPr>
          <p:nvPr>
            <p:ph type="title"/>
          </p:nvPr>
        </p:nvSpPr>
        <p:spPr/>
        <p:txBody>
          <a:bodyPr/>
          <a:lstStyle/>
          <a:p>
            <a:r>
              <a:rPr lang="en-US"/>
              <a:t>Legal Glossary</a:t>
            </a:r>
          </a:p>
        </p:txBody>
      </p:sp>
      <p:pic>
        <p:nvPicPr>
          <p:cNvPr id="3074" name="Picture 2" descr="QR Code Image">
            <a:extLst>
              <a:ext uri="{FF2B5EF4-FFF2-40B4-BE49-F238E27FC236}">
                <a16:creationId xmlns:a16="http://schemas.microsoft.com/office/drawing/2014/main" id="{D36DDB05-27B2-5467-CC53-9EBCD15AE3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64433" y="936109"/>
            <a:ext cx="4212668" cy="4212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E528DE-F054-3CF4-CFCA-7CB0083CA8F3}"/>
              </a:ext>
            </a:extLst>
          </p:cNvPr>
          <p:cNvSpPr txBox="1"/>
          <p:nvPr/>
        </p:nvSpPr>
        <p:spPr>
          <a:xfrm>
            <a:off x="4069279" y="5148777"/>
            <a:ext cx="7066358" cy="461665"/>
          </a:xfrm>
          <a:prstGeom prst="rect">
            <a:avLst/>
          </a:prstGeom>
          <a:noFill/>
        </p:spPr>
        <p:txBody>
          <a:bodyPr wrap="none" rtlCol="0">
            <a:spAutoFit/>
          </a:bodyPr>
          <a:lstStyle/>
          <a:p>
            <a:r>
              <a:rPr lang="en-US" sz="2400" b="1"/>
              <a:t>nebraskajudicial.gov/administration/public/glossary</a:t>
            </a:r>
          </a:p>
        </p:txBody>
      </p:sp>
    </p:spTree>
    <p:extLst>
      <p:ext uri="{BB962C8B-B14F-4D97-AF65-F5344CB8AC3E}">
        <p14:creationId xmlns:p14="http://schemas.microsoft.com/office/powerpoint/2010/main" val="297122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18DB-6DF1-68AA-5370-0287062D510A}"/>
              </a:ext>
            </a:extLst>
          </p:cNvPr>
          <p:cNvSpPr>
            <a:spLocks noGrp="1"/>
          </p:cNvSpPr>
          <p:nvPr>
            <p:ph type="ctrTitle"/>
          </p:nvPr>
        </p:nvSpPr>
        <p:spPr>
          <a:xfrm>
            <a:off x="1046699" y="1801368"/>
            <a:ext cx="7315200" cy="3255264"/>
          </a:xfrm>
        </p:spPr>
        <p:txBody>
          <a:bodyPr/>
          <a:lstStyle/>
          <a:p>
            <a:pPr algn="ctr"/>
            <a:r>
              <a:rPr lang="en-US"/>
              <a:t>Limited Scope Legal Services</a:t>
            </a:r>
            <a:br>
              <a:rPr lang="en-US"/>
            </a:br>
            <a:endParaRPr lang="en-US"/>
          </a:p>
        </p:txBody>
      </p:sp>
    </p:spTree>
    <p:extLst>
      <p:ext uri="{BB962C8B-B14F-4D97-AF65-F5344CB8AC3E}">
        <p14:creationId xmlns:p14="http://schemas.microsoft.com/office/powerpoint/2010/main" val="3950587592"/>
      </p:ext>
    </p:extLst>
  </p:cSld>
  <p:clrMapOvr>
    <a:masterClrMapping/>
  </p:clrMapOvr>
</p:sld>
</file>

<file path=ppt/theme/theme1.xml><?xml version="1.0" encoding="utf-8"?>
<a:theme xmlns:a="http://schemas.openxmlformats.org/drawingml/2006/main" name="Frame">
  <a:themeElements>
    <a:clrScheme name="Custom 2">
      <a:dk1>
        <a:sysClr val="windowText" lastClr="000000"/>
      </a:dk1>
      <a:lt1>
        <a:sysClr val="window" lastClr="FFFFFF"/>
      </a:lt1>
      <a:dk2>
        <a:srgbClr val="242852"/>
      </a:dk2>
      <a:lt2>
        <a:srgbClr val="ACCBF9"/>
      </a:lt2>
      <a:accent1>
        <a:srgbClr val="3D548F"/>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FAD7325486F64D889FF51F6FC7702F" ma:contentTypeVersion="27" ma:contentTypeDescription="Create a new document." ma:contentTypeScope="" ma:versionID="e5fe0f2d99764c567e8d2661c553ed14">
  <xsd:schema xmlns:xsd="http://www.w3.org/2001/XMLSchema" xmlns:xs="http://www.w3.org/2001/XMLSchema" xmlns:p="http://schemas.microsoft.com/office/2006/metadata/properties" xmlns:ns1="http://schemas.microsoft.com/sharepoint/v3" xmlns:ns2="c2bd7eff-f31a-4695-9519-8152f11bb501" xmlns:ns3="96b98c27-69ea-4d5e-ae60-fc1e5383456c" targetNamespace="http://schemas.microsoft.com/office/2006/metadata/properties" ma:root="true" ma:fieldsID="aaf59b2548230677ee9202c89165e1aa" ns1:_="" ns2:_="" ns3:_="">
    <xsd:import namespace="http://schemas.microsoft.com/sharepoint/v3"/>
    <xsd:import namespace="c2bd7eff-f31a-4695-9519-8152f11bb501"/>
    <xsd:import namespace="96b98c27-69ea-4d5e-ae60-fc1e5383456c"/>
    <xsd:element name="properties">
      <xsd:complexType>
        <xsd:sequence>
          <xsd:element name="documentManagement">
            <xsd:complexType>
              <xsd:all>
                <xsd:element ref="ns2:MigrationSourceURL" minOccurs="0"/>
                <xsd:element ref="ns3:SharedWithUsers" minOccurs="0"/>
                <xsd:element ref="ns3: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1:_ip_UnifiedCompliancePolicyProperties" minOccurs="0"/>
                <xsd:element ref="ns1:_ip_UnifiedCompliancePolicyUIActio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ma:readOnly="false">
      <xsd:simpleType>
        <xsd:restriction base="dms:Note"/>
      </xsd:simpleType>
    </xsd:element>
    <xsd:element name="_ip_UnifiedCompliancePolicyUIAction" ma:index="19" nillable="true" ma:displayName="Unified Compliance Policy UI Action" ma:descrip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bd7eff-f31a-4695-9519-8152f11bb501" elementFormDefault="qualified">
    <xsd:import namespace="http://schemas.microsoft.com/office/2006/documentManagement/types"/>
    <xsd:import namespace="http://schemas.microsoft.com/office/infopath/2007/PartnerControls"/>
    <xsd:element name="MigrationSourceURL" ma:index="2" nillable="true" ma:displayName="MigrationSourceURL" ma:internalName="MigrationSourceURL" ma:readOnly="false">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hidden="true" ma:internalName="MediaServiceAutoTags" ma:readOnly="true">
      <xsd:simpleType>
        <xsd:restriction base="dms:Text"/>
      </xsd:simpleType>
    </xsd:element>
    <xsd:element name="MediaServiceOCR" ma:index="20" nillable="true" ma:displayName="MediaServiceOCR" ma:hidden="true" ma:internalName="MediaServiceOCR" ma:readOnly="true">
      <xsd:simpleType>
        <xsd:restriction base="dms:Note"/>
      </xsd:simpleType>
    </xsd:element>
    <xsd:element name="MediaServiceLocation" ma:index="21" nillable="true" ma:displayName="MediaServiceLocation" ma:hidden="true"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hidden="true" ma:internalName="MediaServiceKeyPoints" ma:readOnly="true">
      <xsd:simpleType>
        <xsd:restriction base="dms:Note"/>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d21f23e4-4db0-43dd-8e0f-87d8c4635f56" ma:termSetId="09814cd3-568e-fe90-9814-8d621ff8fb84" ma:anchorId="fba54fb3-c3e1-fe81-a776-ca4b69148c4d" ma:open="true" ma:isKeyword="false">
      <xsd:complexType>
        <xsd:sequence>
          <xsd:element ref="pc:Terms" minOccurs="0" maxOccurs="1"/>
        </xsd:sequence>
      </xsd:complexType>
    </xsd:element>
    <xsd:element name="_Flow_SignoffStatus" ma:index="30" nillable="true" ma:displayName="Sign-off status" ma:internalName="Sign_x002d_off_x0020_status">
      <xsd:simpleType>
        <xsd:restriction base="dms:Text"/>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b98c27-69ea-4d5e-ae60-fc1e5383456c" elementFormDefault="qualified">
    <xsd:import namespace="http://schemas.microsoft.com/office/2006/documentManagement/types"/>
    <xsd:import namespace="http://schemas.microsoft.com/office/infopath/2007/PartnerControls"/>
    <xsd:element name="SharedWithUsers" ma:index="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hidden="true" ma:internalName="SharingHintHash" ma:readOnly="true">
      <xsd:simpleType>
        <xsd:restriction base="dms:Text"/>
      </xsd:simpleType>
    </xsd:element>
    <xsd:element name="SharedWithDetails" ma:index="11" nillable="true" ma:displayName="Shared With Details" ma:hidden="true" ma:internalName="SharedWithDetails" ma:readOnly="true">
      <xsd:simpleType>
        <xsd:restriction base="dms:Note"/>
      </xsd:simpleType>
    </xsd:element>
    <xsd:element name="LastSharedByUser" ma:index="12" nillable="true" ma:displayName="Last Shared By User" ma:description="" ma:hidden="true" ma:internalName="LastSharedByUser" ma:readOnly="true">
      <xsd:simpleType>
        <xsd:restriction base="dms:Note"/>
      </xsd:simpleType>
    </xsd:element>
    <xsd:element name="LastSharedByTime" ma:index="13" nillable="true" ma:displayName="Last Shared By Time" ma:description="" ma:hidden="true" ma:internalName="LastSharedByTime" ma:readOnly="true">
      <xsd:simpleType>
        <xsd:restriction base="dms:DateTime"/>
      </xsd:simpleType>
    </xsd:element>
    <xsd:element name="TaxCatchAll" ma:index="29" nillable="true" ma:displayName="Taxonomy Catch All Column" ma:hidden="true" ma:list="{d0f0b50a-3875-4180-af8e-6eec9fef214e}" ma:internalName="TaxCatchAll" ma:showField="CatchAllData" ma:web="96b98c27-69ea-4d5e-ae60-fc1e53834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bd7eff-f31a-4695-9519-8152f11bb501">
      <Terms xmlns="http://schemas.microsoft.com/office/infopath/2007/PartnerControls"/>
    </lcf76f155ced4ddcb4097134ff3c332f>
    <TaxCatchAll xmlns="96b98c27-69ea-4d5e-ae60-fc1e5383456c" xsi:nil="true"/>
    <_ip_UnifiedCompliancePolicyUIAction xmlns="http://schemas.microsoft.com/sharepoint/v3" xsi:nil="true"/>
    <MigrationSourceURL xmlns="c2bd7eff-f31a-4695-9519-8152f11bb501" xsi:nil="true"/>
    <_ip_UnifiedCompliancePolicyProperties xmlns="http://schemas.microsoft.com/sharepoint/v3" xsi:nil="true"/>
    <_Flow_SignoffStatus xmlns="c2bd7eff-f31a-4695-9519-8152f11bb5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BFD0BC-0F12-425A-B4D1-44625C3CBEB7}"/>
</file>

<file path=customXml/itemProps2.xml><?xml version="1.0" encoding="utf-8"?>
<ds:datastoreItem xmlns:ds="http://schemas.openxmlformats.org/officeDocument/2006/customXml" ds:itemID="{DFA8B767-E137-46FF-8C7E-1C096D9346E2}">
  <ds:schemaRefs>
    <ds:schemaRef ds:uri="a59ae94c-a940-4acd-bfe3-269ad7423a8d"/>
    <ds:schemaRef ds:uri="cf7fb76e-0181-4c91-9c75-684e4148d6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FBA7B3-E1A9-4CDB-8877-B6152C9759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40</Slides>
  <Notes>13</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Frame</vt:lpstr>
      <vt:lpstr>Access to Justice: Legal Resources for Low-Income Nebraskans Central Nebraska Nonprofit Conference, March 2026</vt:lpstr>
      <vt:lpstr>Overview</vt:lpstr>
      <vt:lpstr>PowerPoint Presentation</vt:lpstr>
      <vt:lpstr>PowerPoint Presentation</vt:lpstr>
      <vt:lpstr>What does “civil” mean in “civil legal”</vt:lpstr>
      <vt:lpstr>Civil Legal</vt:lpstr>
      <vt:lpstr>Commonly Used Legal Terms</vt:lpstr>
      <vt:lpstr>Legal Glossary</vt:lpstr>
      <vt:lpstr>Limited Scope Legal Services </vt:lpstr>
      <vt:lpstr>PowerPoint Presentation</vt:lpstr>
      <vt:lpstr>Limited Scope Legal Services: What caseworkers should know  </vt:lpstr>
      <vt:lpstr>Navigating Civil Legal Service Providers</vt:lpstr>
      <vt:lpstr>Accessline  Website Intakes  Self Help Guides  LawHelp Nebraska  Medical Legal Partnerships</vt:lpstr>
      <vt:lpstr>PowerPoint Presentation</vt:lpstr>
      <vt:lpstr>PowerPoint Presentation</vt:lpstr>
      <vt:lpstr>Debtors Defense Clinic* Entrepreneurship Clinic Estate Planning Clinic First Amendment Clinic Housing Justice Clinic*  *Lancaster County</vt:lpstr>
      <vt:lpstr>Nebraska Online Self-Help Center </vt:lpstr>
      <vt:lpstr>Nebraska Judicial Branch  Self-Help Resource Links</vt:lpstr>
      <vt:lpstr>Mediation </vt:lpstr>
      <vt:lpstr>Court Approved Forms</vt:lpstr>
      <vt:lpstr>Domestic Violence &amp; Abuse</vt:lpstr>
      <vt:lpstr>Immigration</vt:lpstr>
      <vt:lpstr>Civil, Educational, &amp; Disability Rights</vt:lpstr>
      <vt:lpstr>Other Providers &amp; Resources</vt:lpstr>
      <vt:lpstr>PowerPoint Presentation</vt:lpstr>
      <vt:lpstr>Nebraska State Bar Association’s VLP </vt:lpstr>
      <vt:lpstr>Three Pillars</vt:lpstr>
      <vt:lpstr>Pro Bono </vt:lpstr>
      <vt:lpstr>Pro Bono </vt:lpstr>
      <vt:lpstr>Who is Eligible for  NFLA</vt:lpstr>
      <vt:lpstr>Other Places to Get Help </vt:lpstr>
      <vt:lpstr>Virtual Self-Help Center</vt:lpstr>
      <vt:lpstr>Help Desks</vt:lpstr>
      <vt:lpstr>Pro Bono </vt:lpstr>
      <vt:lpstr>Community Based Clinics</vt:lpstr>
      <vt:lpstr>Tenants Assistance Project (TAP) Douglas and Lancaster County</vt:lpstr>
      <vt:lpstr>Why show up? - Might have a defense (Again- Call Legal Aid ASAP) - Can negotiate time to move out - Can avoid having an eviction on record - Can negotiate remaining causes - Even when the tenant has moved out - Show up regardless of legal immigration status</vt:lpstr>
      <vt:lpstr>What About Other Landlord Problems?  - Legal Aid of Nebraska  Call/apply online  Handbook - Nebraska Online Self-Help Center - VLP legal clinics, help desks, or Virtual Self-Help Center - Medical legal partnerships</vt:lpstr>
      <vt:lpstr>How to get through to civil legal services &amp; why is it hard?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Nebraska Free Legal Answers  </dc:title>
  <dc:creator/>
  <cp:revision>1</cp:revision>
  <cp:lastPrinted>2026-03-24T20:36:23Z</cp:lastPrinted>
  <dcterms:created xsi:type="dcterms:W3CDTF">2019-10-20T18:36:11Z</dcterms:created>
  <dcterms:modified xsi:type="dcterms:W3CDTF">2026-03-25T15:21:29Z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0x010100A8FAD7325486F64D889FF51F6FC7702F</vt:lpwstr>
  </property>
  <property fmtid="{D5CDD505-2E9C-101B-9397-08002B2CF9AE}" pid="3" name="MediaServiceImageTags">
    <vt:lpwstr/>
  </property>
</Properties>
</file>