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86"/>
  </p:notesMasterIdLst>
  <p:handoutMasterIdLst>
    <p:handoutMasterId r:id="rId87"/>
  </p:handoutMasterIdLst>
  <p:sldIdLst>
    <p:sldId id="256" r:id="rId2"/>
    <p:sldId id="940" r:id="rId3"/>
    <p:sldId id="964" r:id="rId4"/>
    <p:sldId id="929" r:id="rId5"/>
    <p:sldId id="909" r:id="rId6"/>
    <p:sldId id="426" r:id="rId7"/>
    <p:sldId id="921" r:id="rId8"/>
    <p:sldId id="927" r:id="rId9"/>
    <p:sldId id="778" r:id="rId10"/>
    <p:sldId id="329" r:id="rId11"/>
    <p:sldId id="780" r:id="rId12"/>
    <p:sldId id="947" r:id="rId13"/>
    <p:sldId id="334" r:id="rId14"/>
    <p:sldId id="431" r:id="rId15"/>
    <p:sldId id="891" r:id="rId16"/>
    <p:sldId id="404" r:id="rId17"/>
    <p:sldId id="919" r:id="rId18"/>
    <p:sldId id="787" r:id="rId19"/>
    <p:sldId id="930" r:id="rId20"/>
    <p:sldId id="965" r:id="rId21"/>
    <p:sldId id="791" r:id="rId22"/>
    <p:sldId id="792" r:id="rId23"/>
    <p:sldId id="793" r:id="rId24"/>
    <p:sldId id="794" r:id="rId25"/>
    <p:sldId id="795" r:id="rId26"/>
    <p:sldId id="924" r:id="rId27"/>
    <p:sldId id="800" r:id="rId28"/>
    <p:sldId id="802" r:id="rId29"/>
    <p:sldId id="357" r:id="rId30"/>
    <p:sldId id="432" r:id="rId31"/>
    <p:sldId id="893" r:id="rId32"/>
    <p:sldId id="1261" r:id="rId33"/>
    <p:sldId id="931" r:id="rId34"/>
    <p:sldId id="359" r:id="rId35"/>
    <p:sldId id="805" r:id="rId36"/>
    <p:sldId id="807" r:id="rId37"/>
    <p:sldId id="365" r:id="rId38"/>
    <p:sldId id="408" r:id="rId39"/>
    <p:sldId id="966" r:id="rId40"/>
    <p:sldId id="1249" r:id="rId41"/>
    <p:sldId id="1250" r:id="rId42"/>
    <p:sldId id="1251" r:id="rId43"/>
    <p:sldId id="1207" r:id="rId44"/>
    <p:sldId id="1252" r:id="rId45"/>
    <p:sldId id="1233" r:id="rId46"/>
    <p:sldId id="1254" r:id="rId47"/>
    <p:sldId id="1209" r:id="rId48"/>
    <p:sldId id="1232" r:id="rId49"/>
    <p:sldId id="1255" r:id="rId50"/>
    <p:sldId id="942" r:id="rId51"/>
    <p:sldId id="1257" r:id="rId52"/>
    <p:sldId id="1258" r:id="rId53"/>
    <p:sldId id="1244" r:id="rId54"/>
    <p:sldId id="1217" r:id="rId55"/>
    <p:sldId id="1221" r:id="rId56"/>
    <p:sldId id="1220" r:id="rId57"/>
    <p:sldId id="1245" r:id="rId58"/>
    <p:sldId id="1219" r:id="rId59"/>
    <p:sldId id="1246" r:id="rId60"/>
    <p:sldId id="1218" r:id="rId61"/>
    <p:sldId id="1259" r:id="rId62"/>
    <p:sldId id="1222" r:id="rId63"/>
    <p:sldId id="1223" r:id="rId64"/>
    <p:sldId id="1224" r:id="rId65"/>
    <p:sldId id="1225" r:id="rId66"/>
    <p:sldId id="1227" r:id="rId67"/>
    <p:sldId id="1248" r:id="rId68"/>
    <p:sldId id="1198" r:id="rId69"/>
    <p:sldId id="1230" r:id="rId70"/>
    <p:sldId id="992" r:id="rId71"/>
    <p:sldId id="1231" r:id="rId72"/>
    <p:sldId id="934" r:id="rId73"/>
    <p:sldId id="823" r:id="rId74"/>
    <p:sldId id="1199" r:id="rId75"/>
    <p:sldId id="932" r:id="rId76"/>
    <p:sldId id="936" r:id="rId77"/>
    <p:sldId id="938" r:id="rId78"/>
    <p:sldId id="414" r:id="rId79"/>
    <p:sldId id="416" r:id="rId80"/>
    <p:sldId id="415" r:id="rId81"/>
    <p:sldId id="939" r:id="rId82"/>
    <p:sldId id="395" r:id="rId83"/>
    <p:sldId id="422" r:id="rId84"/>
    <p:sldId id="320"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29737D-9D76-02D3-303A-4C8CE2385C19}" name="Patton, Lynn E." initials="LP" userId="S::Lynn.E.Patton@Illinois.gov::f9a58adc-dc14-406b-ae1d-9df63dacac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B9B6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111" d="100"/>
          <a:sy n="111" d="100"/>
        </p:scale>
        <p:origin x="66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8/10/relationships/authors" Targe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11/18/2022</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A1BB94-F72C-4917-B967-C3BEEFED4B74}" type="slidenum">
              <a:rPr lang="en-US" smtClean="0"/>
              <a:t>‹#›</a:t>
            </a:fld>
            <a:endParaRPr lang="en-US"/>
          </a:p>
        </p:txBody>
      </p:sp>
    </p:spTree>
    <p:extLst>
      <p:ext uri="{BB962C8B-B14F-4D97-AF65-F5344CB8AC3E}">
        <p14:creationId xmlns:p14="http://schemas.microsoft.com/office/powerpoint/2010/main" val="272063503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11/18/2022</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A85BC-49FA-4458-90F2-CF8551C2BC3D}" type="slidenum">
              <a:rPr lang="en-US" smtClean="0"/>
              <a:t>‹#›</a:t>
            </a:fld>
            <a:endParaRPr lang="en-US"/>
          </a:p>
        </p:txBody>
      </p:sp>
    </p:spTree>
    <p:extLst>
      <p:ext uri="{BB962C8B-B14F-4D97-AF65-F5344CB8AC3E}">
        <p14:creationId xmlns:p14="http://schemas.microsoft.com/office/powerpoint/2010/main" val="420910766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5</a:t>
            </a:fld>
            <a:endParaRPr lang="en-US" dirty="0"/>
          </a:p>
        </p:txBody>
      </p:sp>
    </p:spTree>
    <p:extLst>
      <p:ext uri="{BB962C8B-B14F-4D97-AF65-F5344CB8AC3E}">
        <p14:creationId xmlns:p14="http://schemas.microsoft.com/office/powerpoint/2010/main" val="1220100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17</a:t>
            </a:fld>
            <a:endParaRPr lang="en-US" dirty="0"/>
          </a:p>
        </p:txBody>
      </p:sp>
    </p:spTree>
    <p:extLst>
      <p:ext uri="{BB962C8B-B14F-4D97-AF65-F5344CB8AC3E}">
        <p14:creationId xmlns:p14="http://schemas.microsoft.com/office/powerpoint/2010/main" val="205896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18</a:t>
            </a:fld>
            <a:endParaRPr lang="en-US" dirty="0"/>
          </a:p>
        </p:txBody>
      </p:sp>
    </p:spTree>
    <p:extLst>
      <p:ext uri="{BB962C8B-B14F-4D97-AF65-F5344CB8AC3E}">
        <p14:creationId xmlns:p14="http://schemas.microsoft.com/office/powerpoint/2010/main" val="1000172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8A04F-BE26-8D9E-5865-5811F87BC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94F2D-7F59-3455-01E3-8BD4701A7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65BC5C-284A-9412-3034-7290766BFA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757F42-A65B-14AB-2713-ED227474B3F2}"/>
              </a:ext>
            </a:extLst>
          </p:cNvPr>
          <p:cNvSpPr>
            <a:spLocks noGrp="1"/>
          </p:cNvSpPr>
          <p:nvPr>
            <p:ph type="sldNum" sz="quarter" idx="10"/>
          </p:nvPr>
        </p:nvSpPr>
        <p:spPr/>
        <p:txBody>
          <a:bodyPr/>
          <a:lstStyle/>
          <a:p>
            <a:fld id="{0C702A05-4D01-41AD-82EF-67B140008DDE}" type="slidenum">
              <a:rPr lang="en-US" smtClean="0"/>
              <a:pPr/>
              <a:t>20</a:t>
            </a:fld>
            <a:endParaRPr lang="en-US" dirty="0"/>
          </a:p>
        </p:txBody>
      </p:sp>
    </p:spTree>
    <p:extLst>
      <p:ext uri="{BB962C8B-B14F-4D97-AF65-F5344CB8AC3E}">
        <p14:creationId xmlns:p14="http://schemas.microsoft.com/office/powerpoint/2010/main" val="20928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21</a:t>
            </a:fld>
            <a:endParaRPr lang="en-US" dirty="0"/>
          </a:p>
        </p:txBody>
      </p:sp>
    </p:spTree>
    <p:extLst>
      <p:ext uri="{BB962C8B-B14F-4D97-AF65-F5344CB8AC3E}">
        <p14:creationId xmlns:p14="http://schemas.microsoft.com/office/powerpoint/2010/main" val="2478320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22</a:t>
            </a:fld>
            <a:endParaRPr lang="en-US" dirty="0"/>
          </a:p>
        </p:txBody>
      </p:sp>
    </p:spTree>
    <p:extLst>
      <p:ext uri="{BB962C8B-B14F-4D97-AF65-F5344CB8AC3E}">
        <p14:creationId xmlns:p14="http://schemas.microsoft.com/office/powerpoint/2010/main" val="2903282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02A05-4D01-41AD-82EF-67B140008DDE}" type="slidenum">
              <a:rPr lang="en-US" smtClean="0"/>
              <a:pPr/>
              <a:t>23</a:t>
            </a:fld>
            <a:endParaRPr lang="en-US" dirty="0"/>
          </a:p>
        </p:txBody>
      </p:sp>
    </p:spTree>
    <p:extLst>
      <p:ext uri="{BB962C8B-B14F-4D97-AF65-F5344CB8AC3E}">
        <p14:creationId xmlns:p14="http://schemas.microsoft.com/office/powerpoint/2010/main" val="2831661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24</a:t>
            </a:fld>
            <a:endParaRPr lang="en-US" dirty="0"/>
          </a:p>
        </p:txBody>
      </p:sp>
    </p:spTree>
    <p:extLst>
      <p:ext uri="{BB962C8B-B14F-4D97-AF65-F5344CB8AC3E}">
        <p14:creationId xmlns:p14="http://schemas.microsoft.com/office/powerpoint/2010/main" val="3222165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25</a:t>
            </a:fld>
            <a:endParaRPr lang="en-US" dirty="0"/>
          </a:p>
        </p:txBody>
      </p:sp>
    </p:spTree>
    <p:extLst>
      <p:ext uri="{BB962C8B-B14F-4D97-AF65-F5344CB8AC3E}">
        <p14:creationId xmlns:p14="http://schemas.microsoft.com/office/powerpoint/2010/main" val="2756218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26</a:t>
            </a:fld>
            <a:endParaRPr lang="en-US" dirty="0"/>
          </a:p>
        </p:txBody>
      </p:sp>
    </p:spTree>
    <p:extLst>
      <p:ext uri="{BB962C8B-B14F-4D97-AF65-F5344CB8AC3E}">
        <p14:creationId xmlns:p14="http://schemas.microsoft.com/office/powerpoint/2010/main" val="1307810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99915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6</a:t>
            </a:fld>
            <a:endParaRPr lang="en-US" dirty="0"/>
          </a:p>
        </p:txBody>
      </p:sp>
      <p:sp>
        <p:nvSpPr>
          <p:cNvPr id="5" name="Date Placeholder 4"/>
          <p:cNvSpPr>
            <a:spLocks noGrp="1"/>
          </p:cNvSpPr>
          <p:nvPr>
            <p:ph type="dt" idx="11"/>
          </p:nvPr>
        </p:nvSpPr>
        <p:spPr/>
        <p:txBody>
          <a:bodyPr/>
          <a:lstStyle/>
          <a:p>
            <a:r>
              <a:rPr lang="en-US"/>
              <a:t>11/18/2022</a:t>
            </a:r>
          </a:p>
        </p:txBody>
      </p:sp>
    </p:spTree>
    <p:extLst>
      <p:ext uri="{BB962C8B-B14F-4D97-AF65-F5344CB8AC3E}">
        <p14:creationId xmlns:p14="http://schemas.microsoft.com/office/powerpoint/2010/main" val="3295388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36</a:t>
            </a:fld>
            <a:endParaRPr lang="en-US" dirty="0"/>
          </a:p>
        </p:txBody>
      </p:sp>
    </p:spTree>
    <p:extLst>
      <p:ext uri="{BB962C8B-B14F-4D97-AF65-F5344CB8AC3E}">
        <p14:creationId xmlns:p14="http://schemas.microsoft.com/office/powerpoint/2010/main" val="2814104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37</a:t>
            </a:fld>
            <a:endParaRPr lang="en-US" dirty="0"/>
          </a:p>
        </p:txBody>
      </p:sp>
      <p:sp>
        <p:nvSpPr>
          <p:cNvPr id="5" name="Date Placeholder 4"/>
          <p:cNvSpPr>
            <a:spLocks noGrp="1"/>
          </p:cNvSpPr>
          <p:nvPr>
            <p:ph type="dt" idx="11"/>
          </p:nvPr>
        </p:nvSpPr>
        <p:spPr/>
        <p:txBody>
          <a:bodyPr/>
          <a:lstStyle/>
          <a:p>
            <a:r>
              <a:rPr lang="en-US"/>
              <a:t>11/18/2022</a:t>
            </a:r>
          </a:p>
        </p:txBody>
      </p:sp>
    </p:spTree>
    <p:extLst>
      <p:ext uri="{BB962C8B-B14F-4D97-AF65-F5344CB8AC3E}">
        <p14:creationId xmlns:p14="http://schemas.microsoft.com/office/powerpoint/2010/main" val="1816654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38</a:t>
            </a:fld>
            <a:endParaRPr lang="en-US" dirty="0"/>
          </a:p>
        </p:txBody>
      </p:sp>
      <p:sp>
        <p:nvSpPr>
          <p:cNvPr id="5" name="Date Placeholder 4"/>
          <p:cNvSpPr>
            <a:spLocks noGrp="1"/>
          </p:cNvSpPr>
          <p:nvPr>
            <p:ph type="dt" idx="11"/>
          </p:nvPr>
        </p:nvSpPr>
        <p:spPr/>
        <p:txBody>
          <a:bodyPr/>
          <a:lstStyle/>
          <a:p>
            <a:r>
              <a:rPr lang="en-US"/>
              <a:t>11/18/2022</a:t>
            </a:r>
          </a:p>
        </p:txBody>
      </p:sp>
    </p:spTree>
    <p:extLst>
      <p:ext uri="{BB962C8B-B14F-4D97-AF65-F5344CB8AC3E}">
        <p14:creationId xmlns:p14="http://schemas.microsoft.com/office/powerpoint/2010/main" val="84799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1090342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AF960-219B-9688-5943-FBC758DD1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DD8B9-126E-16B6-0A03-BFEACCF84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83F6B6-DBC0-6474-0EE3-7EF29E3A52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0EED40-C089-CEF8-EF72-DEE4F973652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5D8CA22-3B1B-1B19-FE8D-6A4BFF48FC1A}"/>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1129600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CD68A-EEF0-0D5B-FCEF-7EADB0924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69F5F-73D5-1077-39ED-A2809B0AB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31A0E-97B6-6940-57CD-18A2F86E38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3278EB-0453-A005-87D4-B1043F0F4E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1E33279-AB4A-B66B-4ADC-EEA7103D7882}"/>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4282703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2132051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3967537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26408-9AD0-8270-4177-4F2DA3511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5ECF7-897C-2D73-EE95-011239D854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1044D-8719-BB7E-4CA6-C19407BD41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ABE795-D06C-40F7-FBD0-1F84A20B9A6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A1272E16-DAE5-A425-AF00-3CE716E00B0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2372134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144099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02A05-4D01-41AD-82EF-67B140008DDE}" type="slidenum">
              <a:rPr lang="en-US" smtClean="0"/>
              <a:pPr/>
              <a:t>9</a:t>
            </a:fld>
            <a:endParaRPr lang="en-US" dirty="0"/>
          </a:p>
        </p:txBody>
      </p:sp>
    </p:spTree>
    <p:extLst>
      <p:ext uri="{BB962C8B-B14F-4D97-AF65-F5344CB8AC3E}">
        <p14:creationId xmlns:p14="http://schemas.microsoft.com/office/powerpoint/2010/main" val="1460856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7207B-5997-2F24-6AE1-81B911E3E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6F55A-4A2E-5DB7-2B80-C65BECB6D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B2D42-8FE0-9EA7-7A3B-654D94437C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3FA5AD-D3E3-DBB4-FABB-11D71168991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294C13F6-1898-ECFC-1952-84E6F460C92C}"/>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3632924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FAC5F-A984-06F8-E246-5B2E3CD02D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6659D1-0FDB-42E6-B0D3-9E569F81E1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78320-C0CF-6591-186F-2B62AEB8E1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61BDA2-B3E3-4F6D-33DB-9ED1BD0734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E783837E-B86B-65B0-2A19-31F7BFAF62F3}"/>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1045073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7/21/2023</a:t>
            </a:r>
          </a:p>
        </p:txBody>
      </p:sp>
    </p:spTree>
    <p:extLst>
      <p:ext uri="{BB962C8B-B14F-4D97-AF65-F5344CB8AC3E}">
        <p14:creationId xmlns:p14="http://schemas.microsoft.com/office/powerpoint/2010/main" val="132740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A6899-9AB5-4BBE-35D6-96D567AB8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ED271C-41A2-CCCC-4E84-1729C5646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B04D6-7A02-88BB-BCA0-A7EFEB02E6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8A9CA3-582B-C60D-FFEA-07FD17AD37EF}"/>
              </a:ext>
            </a:extLst>
          </p:cNvPr>
          <p:cNvSpPr>
            <a:spLocks noGrp="1"/>
          </p:cNvSpPr>
          <p:nvPr>
            <p:ph type="sldNum" sz="quarter" idx="10"/>
          </p:nvPr>
        </p:nvSpPr>
        <p:spPr/>
        <p:txBody>
          <a:bodyPr/>
          <a:lstStyle/>
          <a:p>
            <a:fld id="{0C702A05-4D01-41AD-82EF-67B140008DDE}" type="slidenum">
              <a:rPr lang="en-US" smtClean="0"/>
              <a:pPr/>
              <a:t>50</a:t>
            </a:fld>
            <a:endParaRPr lang="en-US" dirty="0"/>
          </a:p>
        </p:txBody>
      </p:sp>
    </p:spTree>
    <p:extLst>
      <p:ext uri="{BB962C8B-B14F-4D97-AF65-F5344CB8AC3E}">
        <p14:creationId xmlns:p14="http://schemas.microsoft.com/office/powerpoint/2010/main" val="3629409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2088268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2D435-A385-5E8D-B5D1-BEF84A265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7C2F4-A78F-4DEC-2215-F624A1214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55C15-2F86-2404-B7CB-3C3E47C0C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9B900F-0CAC-EFC7-E7D5-CC108A61C1D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F2479D11-ED48-47B1-A4A1-B5338A0CD093}"/>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804338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AD679-85E3-A6B6-E49B-98899D694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0E806-9292-B5E5-416F-98075ADC96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280211-0965-CE29-5AD8-AC3FC9C810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05C623-DD94-D983-4A23-1B00E366256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E9540CB-1801-CADC-7A05-4DD713DB450D}"/>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3383542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A9D72-1CC7-6836-E810-68AB3092BA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5D2A9-F581-2C09-04E9-2DC2C6AAD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12BC4F-E4D4-69CF-9B73-CB889D3611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415795-1DBD-B9A7-929D-A8F0C4B3540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9C5A52E2-AD7B-895E-8DAF-11C51B3F8BB5}"/>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2151381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F10EC-5240-62CA-DE01-2F576BBF6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F627F-84D9-EF01-2F21-1584E81753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C5F64-F0C4-7E85-6E5D-204AC6EDC3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7F8B66-20B8-55D2-D3FA-44CDF21192E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30706DC-ACCC-1805-7FAA-724889AA2BF6}"/>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3850422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14A24-48FF-5F7C-9088-4EEE30ECD4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4067C-B45A-1124-24C4-4C3738178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CB587B-D9DC-CB7F-D585-4359FB0F78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BDEA83-1D85-2826-16C4-9F069F39E7E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EC40B599-131E-160C-5F29-9449BC993EEE}"/>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2091310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 y="792163"/>
            <a:ext cx="7043738" cy="39624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702A05-4D01-41AD-82EF-67B140008DDE}" type="slidenum">
              <a:rPr lang="en-US" smtClean="0"/>
              <a:pPr/>
              <a:t>10</a:t>
            </a:fld>
            <a:endParaRPr lang="en-US" dirty="0"/>
          </a:p>
        </p:txBody>
      </p:sp>
      <p:sp>
        <p:nvSpPr>
          <p:cNvPr id="5" name="Date Placeholder 4"/>
          <p:cNvSpPr>
            <a:spLocks noGrp="1"/>
          </p:cNvSpPr>
          <p:nvPr>
            <p:ph type="dt" idx="11"/>
          </p:nvPr>
        </p:nvSpPr>
        <p:spPr/>
        <p:txBody>
          <a:bodyPr/>
          <a:lstStyle/>
          <a:p>
            <a:r>
              <a:rPr lang="en-US"/>
              <a:t>11/18/2022</a:t>
            </a:r>
          </a:p>
        </p:txBody>
      </p:sp>
    </p:spTree>
    <p:extLst>
      <p:ext uri="{BB962C8B-B14F-4D97-AF65-F5344CB8AC3E}">
        <p14:creationId xmlns:p14="http://schemas.microsoft.com/office/powerpoint/2010/main" val="7407267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908D6-9A96-4386-64DA-25035E919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BDBDE-6DFE-D457-D527-A58A21E38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940258-F718-96A0-498F-75F9159075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17A849-ED04-0B9C-82D9-D6F7F6C6699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ACC79351-32E9-CE42-965E-9CB6F7930DDC}"/>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395311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2F22B-BF6A-4656-73FE-C1A003D59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2C04B6-CCAE-351A-3E6F-97A2040DB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545510-3046-0F2A-98F7-51869A58A8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C53058-28A7-B37A-3AAC-CB4C5CE2AE3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4B11CDD2-7E55-73D5-36BB-F9D073ADC536}"/>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2837751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1A496-0411-661C-0EA2-25FD3700E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394EA-DC30-75CE-5EEA-689C07739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B421D-BDFE-0E83-3B4A-D5685731592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497C98-DAC1-46A0-4C1F-24E3CA16D2D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CAE23D38-2CF9-F976-0DCC-1F3E72D88179}"/>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37579555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2522369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995D9-0740-B07C-C0E5-1ACA74A92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93049-5FD5-178C-B8DB-B7FE35D8FF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83DBF7-447D-9453-1342-072B68ABBC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EAA736-36A9-321E-07AF-4BC96367941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44236D25-0650-E9AA-DA37-3965D1C27FFB}"/>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2844215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63164-F0A9-370D-8CD2-B5C45C223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3C405-07B7-BCDE-4943-9E0A79D745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50037E-BB8A-165E-FE1E-7B79E09A11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7216C8-C776-73BA-A945-197294C7046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DEE4FF01-AFD1-5A99-3B92-85D4BBEB4448}"/>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2235514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C39A8-7542-ECC2-09DC-D4FEF5E52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2EF67-7B6C-BFE6-7C3D-336E601C3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FA611-8D3C-8B78-E243-7363C5FEE9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2D90B8-CED1-DC78-6BCD-BB8A0DB058A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DBAA77EB-B5F7-A8AF-7D8C-2DF5D4936C08}"/>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14518061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FA3B8-4E5D-84AB-EED5-8B183F0F3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83C44-3A04-B67B-5621-6CBC2C5C4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979533-A683-967D-F242-2389183502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B81619-4529-8654-A774-E44F70BD627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0066DE65-1FA2-D213-0E25-6C1A42450C71}"/>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2335078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2699E-5D77-6A59-B49C-8CA9F0FC0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6F92E-40CB-DC8D-42AA-732641844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34F02-E79B-3849-16D0-79FBDF52FC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474707-EFDC-889D-E1C7-1144B242653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50942E1-A41C-C849-E6B6-0917653D1FF3}"/>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32029088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F893A-8A8C-8DBE-FA18-D671AEF785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AEED3-F505-733E-C93D-C0ED37D276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16264-6525-4A35-9674-BAD1291054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8E752F-782B-6F44-0F13-89102452AF0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8863DFE-48E0-2CD6-DE00-A620FE3E0C2E}"/>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11/18/2022</a:t>
            </a:r>
          </a:p>
        </p:txBody>
      </p:sp>
    </p:spTree>
    <p:extLst>
      <p:ext uri="{BB962C8B-B14F-4D97-AF65-F5344CB8AC3E}">
        <p14:creationId xmlns:p14="http://schemas.microsoft.com/office/powerpoint/2010/main" val="28132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11</a:t>
            </a:fld>
            <a:endParaRPr lang="en-US" dirty="0"/>
          </a:p>
        </p:txBody>
      </p:sp>
    </p:spTree>
    <p:extLst>
      <p:ext uri="{BB962C8B-B14F-4D97-AF65-F5344CB8AC3E}">
        <p14:creationId xmlns:p14="http://schemas.microsoft.com/office/powerpoint/2010/main" val="8940971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EA817-B2AD-8985-14AE-7CEC69B09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A6B2C-6AC6-08B0-42BD-19893470DE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9D04C-CACE-E631-FF04-61A50AC74A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45DB7B-C7F2-130A-7264-2A34A5638F0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7400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5156A-ACED-E11C-215B-4CD13692A8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64756-B3C0-88BE-9BBE-BC4234B0B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F6207-E6F9-55ED-E003-996FD8F293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B39EE8-DFE7-E3FC-326F-0CCDA3A5E73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3347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C9C7-32C6-7634-CD5D-5494EB8F6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1E2B-599E-052A-BE37-2337DDBC6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77A9A-BDDF-C0E1-A030-D0B18D58F0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C27648-1795-ADD1-7627-4ED5AA0C039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7121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72</a:t>
            </a:fld>
            <a:endParaRPr lang="en-US" dirty="0"/>
          </a:p>
        </p:txBody>
      </p:sp>
      <p:sp>
        <p:nvSpPr>
          <p:cNvPr id="5" name="Date Placeholder 4"/>
          <p:cNvSpPr>
            <a:spLocks noGrp="1"/>
          </p:cNvSpPr>
          <p:nvPr>
            <p:ph type="dt" idx="11"/>
          </p:nvPr>
        </p:nvSpPr>
        <p:spPr/>
        <p:txBody>
          <a:bodyPr/>
          <a:lstStyle/>
          <a:p>
            <a:r>
              <a:rPr lang="en-US"/>
              <a:t>11/18/2022</a:t>
            </a:r>
          </a:p>
        </p:txBody>
      </p:sp>
    </p:spTree>
    <p:extLst>
      <p:ext uri="{BB962C8B-B14F-4D97-AF65-F5344CB8AC3E}">
        <p14:creationId xmlns:p14="http://schemas.microsoft.com/office/powerpoint/2010/main" val="22522305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02A05-4D01-41AD-82EF-67B140008DDE}" type="slidenum">
              <a:rPr lang="en-US" smtClean="0"/>
              <a:pPr/>
              <a:t>73</a:t>
            </a:fld>
            <a:endParaRPr lang="en-US" dirty="0"/>
          </a:p>
        </p:txBody>
      </p:sp>
    </p:spTree>
    <p:extLst>
      <p:ext uri="{BB962C8B-B14F-4D97-AF65-F5344CB8AC3E}">
        <p14:creationId xmlns:p14="http://schemas.microsoft.com/office/powerpoint/2010/main" val="2771124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D9ABB-14C1-8A3A-86BE-1E0E53B3FB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35056-8B21-93D4-AA40-1876D09E2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DBD179-B925-F92A-2968-EC168F3C59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24ED0D-6466-ED33-2D39-69B8488D82D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02A05-4D01-41AD-82EF-67B140008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1043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75</a:t>
            </a:fld>
            <a:endParaRPr lang="en-US" dirty="0"/>
          </a:p>
        </p:txBody>
      </p:sp>
      <p:sp>
        <p:nvSpPr>
          <p:cNvPr id="5" name="Date Placeholder 4"/>
          <p:cNvSpPr>
            <a:spLocks noGrp="1"/>
          </p:cNvSpPr>
          <p:nvPr>
            <p:ph type="dt" idx="11"/>
          </p:nvPr>
        </p:nvSpPr>
        <p:spPr/>
        <p:txBody>
          <a:bodyPr/>
          <a:lstStyle/>
          <a:p>
            <a:r>
              <a:rPr lang="en-US"/>
              <a:t>11/18/2022</a:t>
            </a:r>
          </a:p>
        </p:txBody>
      </p:sp>
    </p:spTree>
    <p:extLst>
      <p:ext uri="{BB962C8B-B14F-4D97-AF65-F5344CB8AC3E}">
        <p14:creationId xmlns:p14="http://schemas.microsoft.com/office/powerpoint/2010/main" val="3063385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76</a:t>
            </a:fld>
            <a:endParaRPr lang="en-US" dirty="0"/>
          </a:p>
        </p:txBody>
      </p:sp>
      <p:sp>
        <p:nvSpPr>
          <p:cNvPr id="5" name="Date Placeholder 4"/>
          <p:cNvSpPr>
            <a:spLocks noGrp="1"/>
          </p:cNvSpPr>
          <p:nvPr>
            <p:ph type="dt" idx="11"/>
          </p:nvPr>
        </p:nvSpPr>
        <p:spPr/>
        <p:txBody>
          <a:bodyPr/>
          <a:lstStyle/>
          <a:p>
            <a:r>
              <a:rPr lang="en-US"/>
              <a:t>11/18/2022</a:t>
            </a:r>
          </a:p>
        </p:txBody>
      </p:sp>
    </p:spTree>
    <p:extLst>
      <p:ext uri="{BB962C8B-B14F-4D97-AF65-F5344CB8AC3E}">
        <p14:creationId xmlns:p14="http://schemas.microsoft.com/office/powerpoint/2010/main" val="2835082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78</a:t>
            </a:fld>
            <a:endParaRPr lang="en-US" dirty="0"/>
          </a:p>
        </p:txBody>
      </p:sp>
    </p:spTree>
    <p:extLst>
      <p:ext uri="{BB962C8B-B14F-4D97-AF65-F5344CB8AC3E}">
        <p14:creationId xmlns:p14="http://schemas.microsoft.com/office/powerpoint/2010/main" val="14733604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79</a:t>
            </a:fld>
            <a:endParaRPr lang="en-US" dirty="0"/>
          </a:p>
        </p:txBody>
      </p:sp>
    </p:spTree>
    <p:extLst>
      <p:ext uri="{BB962C8B-B14F-4D97-AF65-F5344CB8AC3E}">
        <p14:creationId xmlns:p14="http://schemas.microsoft.com/office/powerpoint/2010/main" val="137861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12</a:t>
            </a:fld>
            <a:endParaRPr lang="en-US" dirty="0"/>
          </a:p>
        </p:txBody>
      </p:sp>
    </p:spTree>
    <p:extLst>
      <p:ext uri="{BB962C8B-B14F-4D97-AF65-F5344CB8AC3E}">
        <p14:creationId xmlns:p14="http://schemas.microsoft.com/office/powerpoint/2010/main" val="31070685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80</a:t>
            </a:fld>
            <a:endParaRPr lang="en-US" dirty="0"/>
          </a:p>
        </p:txBody>
      </p:sp>
    </p:spTree>
    <p:extLst>
      <p:ext uri="{BB962C8B-B14F-4D97-AF65-F5344CB8AC3E}">
        <p14:creationId xmlns:p14="http://schemas.microsoft.com/office/powerpoint/2010/main" val="11194014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82</a:t>
            </a:fld>
            <a:endParaRPr lang="en-US" dirty="0"/>
          </a:p>
        </p:txBody>
      </p:sp>
      <p:sp>
        <p:nvSpPr>
          <p:cNvPr id="5" name="Date Placeholder 4"/>
          <p:cNvSpPr>
            <a:spLocks noGrp="1"/>
          </p:cNvSpPr>
          <p:nvPr>
            <p:ph type="dt" idx="11"/>
          </p:nvPr>
        </p:nvSpPr>
        <p:spPr/>
        <p:txBody>
          <a:bodyPr/>
          <a:lstStyle/>
          <a:p>
            <a:r>
              <a:rPr lang="en-US"/>
              <a:t>11/18/2022</a:t>
            </a:r>
          </a:p>
        </p:txBody>
      </p:sp>
    </p:spTree>
    <p:extLst>
      <p:ext uri="{BB962C8B-B14F-4D97-AF65-F5344CB8AC3E}">
        <p14:creationId xmlns:p14="http://schemas.microsoft.com/office/powerpoint/2010/main" val="35640127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83</a:t>
            </a:fld>
            <a:endParaRPr lang="en-US" dirty="0"/>
          </a:p>
        </p:txBody>
      </p:sp>
      <p:sp>
        <p:nvSpPr>
          <p:cNvPr id="5" name="Date Placeholder 4"/>
          <p:cNvSpPr>
            <a:spLocks noGrp="1"/>
          </p:cNvSpPr>
          <p:nvPr>
            <p:ph type="dt" idx="11"/>
          </p:nvPr>
        </p:nvSpPr>
        <p:spPr/>
        <p:txBody>
          <a:bodyPr/>
          <a:lstStyle/>
          <a:p>
            <a:r>
              <a:rPr lang="en-US"/>
              <a:t>11/18/2022</a:t>
            </a:r>
          </a:p>
        </p:txBody>
      </p:sp>
    </p:spTree>
    <p:extLst>
      <p:ext uri="{BB962C8B-B14F-4D97-AF65-F5344CB8AC3E}">
        <p14:creationId xmlns:p14="http://schemas.microsoft.com/office/powerpoint/2010/main" val="25811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13</a:t>
            </a:fld>
            <a:endParaRPr lang="en-US" dirty="0"/>
          </a:p>
        </p:txBody>
      </p:sp>
      <p:sp>
        <p:nvSpPr>
          <p:cNvPr id="5" name="Date Placeholder 4"/>
          <p:cNvSpPr>
            <a:spLocks noGrp="1"/>
          </p:cNvSpPr>
          <p:nvPr>
            <p:ph type="dt" idx="11"/>
          </p:nvPr>
        </p:nvSpPr>
        <p:spPr/>
        <p:txBody>
          <a:bodyPr/>
          <a:lstStyle/>
          <a:p>
            <a:r>
              <a:rPr lang="en-US"/>
              <a:t>11/18/2022</a:t>
            </a:r>
          </a:p>
        </p:txBody>
      </p:sp>
    </p:spTree>
    <p:extLst>
      <p:ext uri="{BB962C8B-B14F-4D97-AF65-F5344CB8AC3E}">
        <p14:creationId xmlns:p14="http://schemas.microsoft.com/office/powerpoint/2010/main" val="4101994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02A05-4D01-41AD-82EF-67B140008DDE}" type="slidenum">
              <a:rPr lang="en-US" smtClean="0"/>
              <a:pPr/>
              <a:t>14</a:t>
            </a:fld>
            <a:endParaRPr lang="en-US" dirty="0"/>
          </a:p>
        </p:txBody>
      </p:sp>
    </p:spTree>
    <p:extLst>
      <p:ext uri="{BB962C8B-B14F-4D97-AF65-F5344CB8AC3E}">
        <p14:creationId xmlns:p14="http://schemas.microsoft.com/office/powerpoint/2010/main" val="50236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02A05-4D01-41AD-82EF-67B140008DDE}" type="slidenum">
              <a:rPr lang="en-US" smtClean="0"/>
              <a:pPr/>
              <a:t>16</a:t>
            </a:fld>
            <a:endParaRPr lang="en-US" dirty="0"/>
          </a:p>
        </p:txBody>
      </p:sp>
      <p:sp>
        <p:nvSpPr>
          <p:cNvPr id="5" name="Date Placeholder 4"/>
          <p:cNvSpPr>
            <a:spLocks noGrp="1"/>
          </p:cNvSpPr>
          <p:nvPr>
            <p:ph type="dt" idx="11"/>
          </p:nvPr>
        </p:nvSpPr>
        <p:spPr/>
        <p:txBody>
          <a:bodyPr/>
          <a:lstStyle/>
          <a:p>
            <a:r>
              <a:rPr lang="en-US"/>
              <a:t>11/18/2022</a:t>
            </a:r>
          </a:p>
        </p:txBody>
      </p:sp>
    </p:spTree>
    <p:extLst>
      <p:ext uri="{BB962C8B-B14F-4D97-AF65-F5344CB8AC3E}">
        <p14:creationId xmlns:p14="http://schemas.microsoft.com/office/powerpoint/2010/main" val="1473513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281A49-94F8-4258-B21A-AEB30247F268}"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103D3-5ECB-4BDE-888B-594A3CB02A2D}" type="slidenum">
              <a:rPr lang="en-US" smtClean="0"/>
              <a:t>‹#›</a:t>
            </a:fld>
            <a:endParaRPr lang="en-US"/>
          </a:p>
        </p:txBody>
      </p:sp>
    </p:spTree>
    <p:extLst>
      <p:ext uri="{BB962C8B-B14F-4D97-AF65-F5344CB8AC3E}">
        <p14:creationId xmlns:p14="http://schemas.microsoft.com/office/powerpoint/2010/main" val="316976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281A49-94F8-4258-B21A-AEB30247F268}"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103D3-5ECB-4BDE-888B-594A3CB02A2D}" type="slidenum">
              <a:rPr lang="en-US" smtClean="0"/>
              <a:t>‹#›</a:t>
            </a:fld>
            <a:endParaRPr lang="en-US"/>
          </a:p>
        </p:txBody>
      </p:sp>
    </p:spTree>
    <p:extLst>
      <p:ext uri="{BB962C8B-B14F-4D97-AF65-F5344CB8AC3E}">
        <p14:creationId xmlns:p14="http://schemas.microsoft.com/office/powerpoint/2010/main" val="1531787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281A49-94F8-4258-B21A-AEB30247F268}"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103D3-5ECB-4BDE-888B-594A3CB02A2D}" type="slidenum">
              <a:rPr lang="en-US" smtClean="0"/>
              <a:t>‹#›</a:t>
            </a:fld>
            <a:endParaRPr lang="en-US"/>
          </a:p>
        </p:txBody>
      </p:sp>
    </p:spTree>
    <p:extLst>
      <p:ext uri="{BB962C8B-B14F-4D97-AF65-F5344CB8AC3E}">
        <p14:creationId xmlns:p14="http://schemas.microsoft.com/office/powerpoint/2010/main" val="170299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281A49-94F8-4258-B21A-AEB30247F268}"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103D3-5ECB-4BDE-888B-594A3CB02A2D}" type="slidenum">
              <a:rPr lang="en-US" smtClean="0"/>
              <a:t>‹#›</a:t>
            </a:fld>
            <a:endParaRPr lang="en-US"/>
          </a:p>
        </p:txBody>
      </p:sp>
    </p:spTree>
    <p:extLst>
      <p:ext uri="{BB962C8B-B14F-4D97-AF65-F5344CB8AC3E}">
        <p14:creationId xmlns:p14="http://schemas.microsoft.com/office/powerpoint/2010/main" val="264329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281A49-94F8-4258-B21A-AEB30247F268}"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103D3-5ECB-4BDE-888B-594A3CB02A2D}" type="slidenum">
              <a:rPr lang="en-US" smtClean="0"/>
              <a:t>‹#›</a:t>
            </a:fld>
            <a:endParaRPr lang="en-US"/>
          </a:p>
        </p:txBody>
      </p:sp>
    </p:spTree>
    <p:extLst>
      <p:ext uri="{BB962C8B-B14F-4D97-AF65-F5344CB8AC3E}">
        <p14:creationId xmlns:p14="http://schemas.microsoft.com/office/powerpoint/2010/main" val="226855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281A49-94F8-4258-B21A-AEB30247F268}"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103D3-5ECB-4BDE-888B-594A3CB02A2D}" type="slidenum">
              <a:rPr lang="en-US" smtClean="0"/>
              <a:t>‹#›</a:t>
            </a:fld>
            <a:endParaRPr lang="en-US"/>
          </a:p>
        </p:txBody>
      </p:sp>
    </p:spTree>
    <p:extLst>
      <p:ext uri="{BB962C8B-B14F-4D97-AF65-F5344CB8AC3E}">
        <p14:creationId xmlns:p14="http://schemas.microsoft.com/office/powerpoint/2010/main" val="354399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281A49-94F8-4258-B21A-AEB30247F268}"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3103D3-5ECB-4BDE-888B-594A3CB02A2D}" type="slidenum">
              <a:rPr lang="en-US" smtClean="0"/>
              <a:t>‹#›</a:t>
            </a:fld>
            <a:endParaRPr lang="en-US"/>
          </a:p>
        </p:txBody>
      </p:sp>
    </p:spTree>
    <p:extLst>
      <p:ext uri="{BB962C8B-B14F-4D97-AF65-F5344CB8AC3E}">
        <p14:creationId xmlns:p14="http://schemas.microsoft.com/office/powerpoint/2010/main" val="157262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281A49-94F8-4258-B21A-AEB30247F268}"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3103D3-5ECB-4BDE-888B-594A3CB02A2D}" type="slidenum">
              <a:rPr lang="en-US" smtClean="0"/>
              <a:t>‹#›</a:t>
            </a:fld>
            <a:endParaRPr lang="en-US"/>
          </a:p>
        </p:txBody>
      </p:sp>
    </p:spTree>
    <p:extLst>
      <p:ext uri="{BB962C8B-B14F-4D97-AF65-F5344CB8AC3E}">
        <p14:creationId xmlns:p14="http://schemas.microsoft.com/office/powerpoint/2010/main" val="8718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81A49-94F8-4258-B21A-AEB30247F268}"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3103D3-5ECB-4BDE-888B-594A3CB02A2D}" type="slidenum">
              <a:rPr lang="en-US" smtClean="0"/>
              <a:t>‹#›</a:t>
            </a:fld>
            <a:endParaRPr lang="en-US"/>
          </a:p>
        </p:txBody>
      </p:sp>
    </p:spTree>
    <p:extLst>
      <p:ext uri="{BB962C8B-B14F-4D97-AF65-F5344CB8AC3E}">
        <p14:creationId xmlns:p14="http://schemas.microsoft.com/office/powerpoint/2010/main" val="122181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281A49-94F8-4258-B21A-AEB30247F268}"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103D3-5ECB-4BDE-888B-594A3CB02A2D}" type="slidenum">
              <a:rPr lang="en-US" smtClean="0"/>
              <a:t>‹#›</a:t>
            </a:fld>
            <a:endParaRPr lang="en-US"/>
          </a:p>
        </p:txBody>
      </p:sp>
    </p:spTree>
    <p:extLst>
      <p:ext uri="{BB962C8B-B14F-4D97-AF65-F5344CB8AC3E}">
        <p14:creationId xmlns:p14="http://schemas.microsoft.com/office/powerpoint/2010/main" val="147570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281A49-94F8-4258-B21A-AEB30247F268}"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103D3-5ECB-4BDE-888B-594A3CB02A2D}" type="slidenum">
              <a:rPr lang="en-US" smtClean="0"/>
              <a:t>‹#›</a:t>
            </a:fld>
            <a:endParaRPr lang="en-US"/>
          </a:p>
        </p:txBody>
      </p:sp>
    </p:spTree>
    <p:extLst>
      <p:ext uri="{BB962C8B-B14F-4D97-AF65-F5344CB8AC3E}">
        <p14:creationId xmlns:p14="http://schemas.microsoft.com/office/powerpoint/2010/main" val="88812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81A49-94F8-4258-B21A-AEB30247F268}" type="datetimeFigureOut">
              <a:rPr lang="en-US" smtClean="0"/>
              <a:t>5/12/2026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103D3-5ECB-4BDE-888B-594A3CB02A2D}" type="slidenum">
              <a:rPr lang="en-US" smtClean="0"/>
              <a:t>‹#›</a:t>
            </a:fld>
            <a:endParaRPr lang="en-US"/>
          </a:p>
        </p:txBody>
      </p:sp>
    </p:spTree>
    <p:extLst>
      <p:ext uri="{BB962C8B-B14F-4D97-AF65-F5344CB8AC3E}">
        <p14:creationId xmlns:p14="http://schemas.microsoft.com/office/powerpoint/2010/main" val="7416239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229" y="287972"/>
            <a:ext cx="10673542" cy="4518919"/>
          </a:xfrm>
        </p:spPr>
        <p:txBody>
          <a:bodyPr>
            <a:normAutofit/>
          </a:bodyPr>
          <a:lstStyle/>
          <a:p>
            <a:r>
              <a:rPr lang="en-US" sz="6700" b="1" dirty="0">
                <a:solidFill>
                  <a:srgbClr val="0033CC"/>
                </a:solidFill>
              </a:rPr>
              <a:t>Freedom of Information Act</a:t>
            </a:r>
            <a:br>
              <a:rPr lang="en-US" sz="7200" b="1" dirty="0">
                <a:solidFill>
                  <a:srgbClr val="0033CC"/>
                </a:solidFill>
              </a:rPr>
            </a:br>
            <a:br>
              <a:rPr lang="en-US" sz="7200" b="1" dirty="0">
                <a:solidFill>
                  <a:srgbClr val="0033CC"/>
                </a:solidFill>
              </a:rPr>
            </a:br>
            <a:endParaRPr lang="en-US" sz="3600" b="1" dirty="0">
              <a:solidFill>
                <a:srgbClr val="0033CC"/>
              </a:solidFill>
            </a:endParaRPr>
          </a:p>
        </p:txBody>
      </p:sp>
      <p:sp>
        <p:nvSpPr>
          <p:cNvPr id="3" name="Subtitle 2"/>
          <p:cNvSpPr>
            <a:spLocks noGrp="1"/>
          </p:cNvSpPr>
          <p:nvPr>
            <p:ph type="subTitle" idx="1"/>
          </p:nvPr>
        </p:nvSpPr>
        <p:spPr>
          <a:xfrm>
            <a:off x="1414943" y="4208832"/>
            <a:ext cx="9144000" cy="1679171"/>
          </a:xfrm>
        </p:spPr>
        <p:txBody>
          <a:bodyPr>
            <a:noAutofit/>
          </a:bodyPr>
          <a:lstStyle/>
          <a:p>
            <a:r>
              <a:rPr lang="en-US" b="1" dirty="0">
                <a:solidFill>
                  <a:schemeClr val="tx1">
                    <a:lumMod val="95000"/>
                    <a:lumOff val="5000"/>
                  </a:schemeClr>
                </a:solidFill>
              </a:rPr>
              <a:t>Matt Goodman </a:t>
            </a:r>
          </a:p>
          <a:p>
            <a:r>
              <a:rPr lang="en-US" b="1" dirty="0">
                <a:solidFill>
                  <a:schemeClr val="tx1">
                    <a:lumMod val="95000"/>
                    <a:lumOff val="5000"/>
                  </a:schemeClr>
                </a:solidFill>
              </a:rPr>
              <a:t>Assistant Attorney General </a:t>
            </a:r>
          </a:p>
          <a:p>
            <a:r>
              <a:rPr lang="en-US" b="1" dirty="0">
                <a:solidFill>
                  <a:schemeClr val="tx1">
                    <a:lumMod val="95000"/>
                    <a:lumOff val="5000"/>
                  </a:schemeClr>
                </a:solidFill>
              </a:rPr>
              <a:t>Public Access Bureau</a:t>
            </a:r>
          </a:p>
          <a:p>
            <a:r>
              <a:rPr lang="en-US" b="1" dirty="0">
                <a:solidFill>
                  <a:schemeClr val="tx1">
                    <a:lumMod val="95000"/>
                    <a:lumOff val="5000"/>
                  </a:schemeClr>
                </a:solidFill>
              </a:rPr>
              <a:t>Illinois Attorney General’s Office</a:t>
            </a:r>
          </a:p>
          <a:p>
            <a:r>
              <a:rPr lang="en-US" b="1" dirty="0">
                <a:solidFill>
                  <a:schemeClr val="tx1">
                    <a:lumMod val="95000"/>
                    <a:lumOff val="5000"/>
                  </a:schemeClr>
                </a:solidFill>
              </a:rPr>
              <a:t>May 14, 2026</a:t>
            </a:r>
          </a:p>
        </p:txBody>
      </p:sp>
    </p:spTree>
    <p:extLst>
      <p:ext uri="{BB962C8B-B14F-4D97-AF65-F5344CB8AC3E}">
        <p14:creationId xmlns:p14="http://schemas.microsoft.com/office/powerpoint/2010/main" val="412092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09352" y="415954"/>
            <a:ext cx="10976511" cy="806017"/>
          </a:xfrm>
        </p:spPr>
        <p:txBody>
          <a:bodyPr>
            <a:noAutofit/>
          </a:bodyPr>
          <a:lstStyle/>
          <a:p>
            <a:pPr eaLnBrk="1" hangingPunct="1"/>
            <a:r>
              <a:rPr lang="en-US" sz="4800" b="1" dirty="0">
                <a:solidFill>
                  <a:srgbClr val="0033CC"/>
                </a:solidFill>
              </a:rPr>
              <a:t>Definition of “Public Records” under FOIA</a:t>
            </a:r>
          </a:p>
        </p:txBody>
      </p:sp>
      <p:sp>
        <p:nvSpPr>
          <p:cNvPr id="6147" name="Rectangle 3"/>
          <p:cNvSpPr>
            <a:spLocks noGrp="1" noChangeArrowheads="1"/>
          </p:cNvSpPr>
          <p:nvPr>
            <p:ph idx="1"/>
          </p:nvPr>
        </p:nvSpPr>
        <p:spPr>
          <a:xfrm>
            <a:off x="775854" y="1499061"/>
            <a:ext cx="10014065" cy="4860175"/>
          </a:xfrm>
        </p:spPr>
        <p:txBody>
          <a:bodyPr>
            <a:normAutofit lnSpcReduction="10000"/>
          </a:bodyPr>
          <a:lstStyle/>
          <a:p>
            <a:pPr eaLnBrk="1" hangingPunct="1">
              <a:buClr>
                <a:schemeClr val="tx1"/>
              </a:buClr>
              <a:buFontTx/>
              <a:buNone/>
            </a:pPr>
            <a:r>
              <a:rPr lang="en-US" dirty="0"/>
              <a:t>	</a:t>
            </a:r>
            <a:r>
              <a:rPr lang="en-US" dirty="0">
                <a:solidFill>
                  <a:schemeClr val="accent4">
                    <a:lumMod val="10000"/>
                  </a:schemeClr>
                </a:solidFill>
              </a:rPr>
              <a:t>The definition of “public records” includes:</a:t>
            </a:r>
          </a:p>
          <a:p>
            <a:pPr eaLnBrk="1" hangingPunct="1">
              <a:buClr>
                <a:schemeClr val="tx1"/>
              </a:buClr>
              <a:buFontTx/>
              <a:buNone/>
            </a:pPr>
            <a:endParaRPr lang="en-US" dirty="0">
              <a:solidFill>
                <a:schemeClr val="accent4">
                  <a:lumMod val="10000"/>
                </a:schemeClr>
              </a:solidFill>
            </a:endParaRPr>
          </a:p>
          <a:p>
            <a:pPr eaLnBrk="1" hangingPunct="1">
              <a:buClr>
                <a:schemeClr val="tx1"/>
              </a:buClr>
              <a:buFontTx/>
              <a:buNone/>
            </a:pPr>
            <a:r>
              <a:rPr lang="en-US" dirty="0">
                <a:solidFill>
                  <a:schemeClr val="accent4">
                    <a:lumMod val="10000"/>
                  </a:schemeClr>
                </a:solidFill>
              </a:rPr>
              <a:t>	“[A]ll * * * documentary materials </a:t>
            </a:r>
            <a:r>
              <a:rPr lang="en-US" b="1" i="1" dirty="0">
                <a:solidFill>
                  <a:schemeClr val="accent2"/>
                </a:solidFill>
              </a:rPr>
              <a:t>pertaining to the transaction of public business</a:t>
            </a:r>
            <a:r>
              <a:rPr lang="en-US" dirty="0">
                <a:solidFill>
                  <a:schemeClr val="accent4">
                    <a:lumMod val="10000"/>
                  </a:schemeClr>
                </a:solidFill>
              </a:rPr>
              <a:t>, regardless of physical form or characteristics, having been prepared by or for, or having been or being used by, received by, in the possession of, possessed or under the control of any public body.”</a:t>
            </a:r>
          </a:p>
          <a:p>
            <a:pPr eaLnBrk="1" hangingPunct="1">
              <a:buClr>
                <a:schemeClr val="tx1"/>
              </a:buClr>
              <a:buFontTx/>
              <a:buNone/>
            </a:pPr>
            <a:r>
              <a:rPr lang="en-US" b="1" dirty="0">
                <a:solidFill>
                  <a:schemeClr val="accent2"/>
                </a:solidFill>
              </a:rPr>
              <a:t>5 ILCS 140/2(c)</a:t>
            </a:r>
          </a:p>
          <a:p>
            <a:pPr eaLnBrk="1" hangingPunct="1">
              <a:buFontTx/>
              <a:buNone/>
            </a:pPr>
            <a:r>
              <a:rPr lang="en-US" b="1" dirty="0"/>
              <a:t>*2025 Amendment*</a:t>
            </a:r>
          </a:p>
          <a:p>
            <a:pPr lvl="0"/>
            <a:r>
              <a:rPr lang="en-US" dirty="0"/>
              <a:t>“Junk mail” is not a public record</a:t>
            </a:r>
          </a:p>
          <a:p>
            <a:pPr lvl="1"/>
            <a:r>
              <a:rPr lang="en-US" dirty="0">
                <a:solidFill>
                  <a:schemeClr val="accent2"/>
                </a:solidFill>
              </a:rPr>
              <a:t>Sections 2(c) and 2(j):  </a:t>
            </a:r>
            <a:r>
              <a:rPr lang="en-US" dirty="0"/>
              <a:t>Modifies the definition of “public records” to exclude “junk mail” and defines “junk mail.”</a:t>
            </a:r>
          </a:p>
          <a:p>
            <a:pPr eaLnBrk="1" hangingPunct="1">
              <a:buFontTx/>
              <a:buNone/>
            </a:pPr>
            <a:endParaRPr lang="en-US" dirty="0"/>
          </a:p>
        </p:txBody>
      </p:sp>
    </p:spTree>
    <p:extLst>
      <p:ext uri="{BB962C8B-B14F-4D97-AF65-F5344CB8AC3E}">
        <p14:creationId xmlns:p14="http://schemas.microsoft.com/office/powerpoint/2010/main" val="1412534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231" y="381000"/>
            <a:ext cx="10335237" cy="1295400"/>
          </a:xfrm>
        </p:spPr>
        <p:txBody>
          <a:bodyPr>
            <a:noAutofit/>
          </a:bodyPr>
          <a:lstStyle/>
          <a:p>
            <a:r>
              <a:rPr lang="en-US" sz="5400" b="1" dirty="0">
                <a:solidFill>
                  <a:srgbClr val="0033CC"/>
                </a:solidFill>
              </a:rPr>
              <a:t>What is a Public Record?</a:t>
            </a:r>
            <a:br>
              <a:rPr lang="en-US" sz="5400" b="1" dirty="0">
                <a:solidFill>
                  <a:srgbClr val="0033CC"/>
                </a:solidFill>
              </a:rPr>
            </a:br>
            <a:r>
              <a:rPr lang="en-US" sz="4300" b="1" dirty="0">
                <a:solidFill>
                  <a:srgbClr val="0033CC"/>
                </a:solidFill>
              </a:rPr>
              <a:t>E-mails and Texts</a:t>
            </a:r>
          </a:p>
        </p:txBody>
      </p:sp>
      <p:sp>
        <p:nvSpPr>
          <p:cNvPr id="3" name="Content Placeholder 2"/>
          <p:cNvSpPr>
            <a:spLocks noGrp="1"/>
          </p:cNvSpPr>
          <p:nvPr>
            <p:ph idx="1"/>
          </p:nvPr>
        </p:nvSpPr>
        <p:spPr>
          <a:xfrm>
            <a:off x="738231" y="2057401"/>
            <a:ext cx="9472569" cy="3588390"/>
          </a:xfrm>
        </p:spPr>
        <p:txBody>
          <a:bodyPr>
            <a:normAutofit/>
          </a:bodyPr>
          <a:lstStyle/>
          <a:p>
            <a:r>
              <a:rPr lang="en-US" dirty="0">
                <a:cs typeface="Arial" pitchFamily="34" charset="0"/>
              </a:rPr>
              <a:t>Electronic correspondence is subject to FOIA if it </a:t>
            </a:r>
            <a:r>
              <a:rPr lang="en-US" b="1" i="1" dirty="0">
                <a:cs typeface="Arial" pitchFamily="34" charset="0"/>
              </a:rPr>
              <a:t>pertains to the transaction of public business</a:t>
            </a:r>
            <a:r>
              <a:rPr lang="en-US" dirty="0">
                <a:cs typeface="Arial" pitchFamily="34" charset="0"/>
              </a:rPr>
              <a:t>.</a:t>
            </a:r>
          </a:p>
          <a:p>
            <a:r>
              <a:rPr lang="en-US" dirty="0">
                <a:cs typeface="Arial" pitchFamily="34" charset="0"/>
              </a:rPr>
              <a:t>Even if sent on personal devices (texts on cell phones paid for by employee or Mayor/President) or to/from personal email accounts. </a:t>
            </a:r>
          </a:p>
          <a:p>
            <a:pPr marL="0" indent="0">
              <a:buNone/>
            </a:pPr>
            <a:r>
              <a:rPr lang="en-US" i="1" dirty="0">
                <a:solidFill>
                  <a:schemeClr val="accent2"/>
                </a:solidFill>
                <a:latin typeface="Arial" pitchFamily="34" charset="0"/>
                <a:cs typeface="Arial" pitchFamily="34" charset="0"/>
              </a:rPr>
              <a:t>Better Government </a:t>
            </a:r>
            <a:r>
              <a:rPr lang="en-US" i="1" dirty="0" err="1">
                <a:solidFill>
                  <a:schemeClr val="accent2"/>
                </a:solidFill>
                <a:latin typeface="Arial" pitchFamily="34" charset="0"/>
                <a:cs typeface="Arial" pitchFamily="34" charset="0"/>
              </a:rPr>
              <a:t>Ass’n</a:t>
            </a:r>
            <a:r>
              <a:rPr lang="en-US" i="1" dirty="0">
                <a:solidFill>
                  <a:schemeClr val="accent2"/>
                </a:solidFill>
                <a:latin typeface="Arial" pitchFamily="34" charset="0"/>
                <a:cs typeface="Arial" pitchFamily="34" charset="0"/>
              </a:rPr>
              <a:t> v. City of Chicago</a:t>
            </a:r>
            <a:r>
              <a:rPr lang="en-US" dirty="0">
                <a:solidFill>
                  <a:schemeClr val="accent2"/>
                </a:solidFill>
                <a:latin typeface="Arial" pitchFamily="34" charset="0"/>
                <a:cs typeface="Arial" pitchFamily="34" charset="0"/>
              </a:rPr>
              <a:t>, 2020 IL App (1st) 190038</a:t>
            </a:r>
            <a:endParaRPr lang="en-US" dirty="0">
              <a:solidFill>
                <a:schemeClr val="accent2"/>
              </a:solidFill>
            </a:endParaRPr>
          </a:p>
          <a:p>
            <a:endParaRPr lang="en-US" dirty="0"/>
          </a:p>
        </p:txBody>
      </p:sp>
    </p:spTree>
    <p:extLst>
      <p:ext uri="{BB962C8B-B14F-4D97-AF65-F5344CB8AC3E}">
        <p14:creationId xmlns:p14="http://schemas.microsoft.com/office/powerpoint/2010/main" val="2138860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231" y="381000"/>
            <a:ext cx="10335237" cy="1295400"/>
          </a:xfrm>
        </p:spPr>
        <p:txBody>
          <a:bodyPr>
            <a:noAutofit/>
          </a:bodyPr>
          <a:lstStyle/>
          <a:p>
            <a:r>
              <a:rPr lang="en-US" sz="5400" b="1" dirty="0">
                <a:solidFill>
                  <a:srgbClr val="0033CC"/>
                </a:solidFill>
              </a:rPr>
              <a:t>What is a Public Record?</a:t>
            </a:r>
            <a:br>
              <a:rPr lang="en-US" sz="5400" b="1" dirty="0">
                <a:solidFill>
                  <a:srgbClr val="0033CC"/>
                </a:solidFill>
              </a:rPr>
            </a:br>
            <a:endParaRPr lang="en-US" sz="4300" b="1" dirty="0">
              <a:solidFill>
                <a:srgbClr val="0033CC"/>
              </a:solidFill>
            </a:endParaRPr>
          </a:p>
        </p:txBody>
      </p:sp>
      <p:sp>
        <p:nvSpPr>
          <p:cNvPr id="3" name="Content Placeholder 2"/>
          <p:cNvSpPr>
            <a:spLocks noGrp="1"/>
          </p:cNvSpPr>
          <p:nvPr>
            <p:ph idx="1"/>
          </p:nvPr>
        </p:nvSpPr>
        <p:spPr>
          <a:xfrm>
            <a:off x="738231" y="2213296"/>
            <a:ext cx="11383861" cy="3969391"/>
          </a:xfrm>
        </p:spPr>
        <p:txBody>
          <a:bodyPr>
            <a:normAutofit/>
          </a:bodyPr>
          <a:lstStyle/>
          <a:p>
            <a:pPr marL="0" indent="0">
              <a:buNone/>
            </a:pPr>
            <a:r>
              <a:rPr lang="en-US" sz="3400" dirty="0">
                <a:solidFill>
                  <a:schemeClr val="accent4">
                    <a:lumMod val="10000"/>
                  </a:schemeClr>
                </a:solidFill>
              </a:rPr>
              <a:t>A public record must </a:t>
            </a:r>
            <a:r>
              <a:rPr lang="en-US" sz="3400" i="1" dirty="0">
                <a:solidFill>
                  <a:schemeClr val="accent2"/>
                </a:solidFill>
              </a:rPr>
              <a:t>pertain to the transaction of public business</a:t>
            </a:r>
            <a:r>
              <a:rPr lang="en-US" sz="3400" dirty="0">
                <a:solidFill>
                  <a:schemeClr val="accent4">
                    <a:lumMod val="10000"/>
                  </a:schemeClr>
                </a:solidFill>
              </a:rPr>
              <a:t>.  Therefore, any communications relating to strictly personal matters are not “public records” subject to disclosure under FOIA, regardless of how or where they are maintained.</a:t>
            </a:r>
          </a:p>
          <a:p>
            <a:pPr marL="0" indent="0" algn="ctr">
              <a:buNone/>
            </a:pPr>
            <a:r>
              <a:rPr lang="en-US" sz="3700" b="1" i="1" dirty="0">
                <a:solidFill>
                  <a:schemeClr val="accent2"/>
                </a:solidFill>
              </a:rPr>
              <a:t>Content controls, not the medium.</a:t>
            </a:r>
          </a:p>
          <a:p>
            <a:endParaRPr lang="en-US" dirty="0"/>
          </a:p>
        </p:txBody>
      </p:sp>
    </p:spTree>
    <p:extLst>
      <p:ext uri="{BB962C8B-B14F-4D97-AF65-F5344CB8AC3E}">
        <p14:creationId xmlns:p14="http://schemas.microsoft.com/office/powerpoint/2010/main" val="203797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502" y="582671"/>
            <a:ext cx="10489417" cy="1066800"/>
          </a:xfrm>
        </p:spPr>
        <p:txBody>
          <a:bodyPr>
            <a:normAutofit fontScale="90000"/>
          </a:bodyPr>
          <a:lstStyle/>
          <a:p>
            <a:r>
              <a:rPr lang="en-US" b="1" dirty="0">
                <a:solidFill>
                  <a:srgbClr val="0033CC"/>
                </a:solidFill>
              </a:rPr>
              <a:t>Explanations, Questions, Requests for General Information</a:t>
            </a:r>
          </a:p>
        </p:txBody>
      </p:sp>
      <p:sp>
        <p:nvSpPr>
          <p:cNvPr id="3" name="Content Placeholder 2"/>
          <p:cNvSpPr>
            <a:spLocks noGrp="1"/>
          </p:cNvSpPr>
          <p:nvPr>
            <p:ph idx="1"/>
          </p:nvPr>
        </p:nvSpPr>
        <p:spPr>
          <a:xfrm>
            <a:off x="828502" y="1939158"/>
            <a:ext cx="10011294" cy="4206717"/>
          </a:xfrm>
        </p:spPr>
        <p:txBody>
          <a:bodyPr/>
          <a:lstStyle/>
          <a:p>
            <a:r>
              <a:rPr lang="en-US" dirty="0">
                <a:solidFill>
                  <a:schemeClr val="accent4">
                    <a:lumMod val="10000"/>
                  </a:schemeClr>
                </a:solidFill>
              </a:rPr>
              <a:t>FOIA is not intended to compel public bodies to interpret or advise requesters as to the meaning or significance of the public records.</a:t>
            </a:r>
          </a:p>
          <a:p>
            <a:pPr marL="0" indent="0">
              <a:buNone/>
            </a:pPr>
            <a:r>
              <a:rPr lang="en-US" b="1" dirty="0">
                <a:solidFill>
                  <a:schemeClr val="accent2"/>
                </a:solidFill>
              </a:rPr>
              <a:t>5 ILCS 140/3.3</a:t>
            </a:r>
          </a:p>
          <a:p>
            <a:endParaRPr lang="en-US" sz="800" dirty="0">
              <a:solidFill>
                <a:schemeClr val="tx1">
                  <a:lumMod val="95000"/>
                  <a:lumOff val="5000"/>
                </a:schemeClr>
              </a:solidFill>
            </a:endParaRPr>
          </a:p>
          <a:p>
            <a:r>
              <a:rPr lang="en-US" dirty="0">
                <a:solidFill>
                  <a:schemeClr val="tx1">
                    <a:lumMod val="95000"/>
                    <a:lumOff val="5000"/>
                  </a:schemeClr>
                </a:solidFill>
              </a:rPr>
              <a:t>A public body is not required to answer questions or generate new records in response to a FOIA request.  </a:t>
            </a:r>
          </a:p>
          <a:p>
            <a:pPr marL="0" indent="0">
              <a:buNone/>
            </a:pPr>
            <a:r>
              <a:rPr lang="en-US" i="1" dirty="0">
                <a:solidFill>
                  <a:schemeClr val="accent2"/>
                </a:solidFill>
              </a:rPr>
              <a:t>Kenyon v. </a:t>
            </a:r>
            <a:r>
              <a:rPr lang="en-US" i="1" dirty="0" err="1">
                <a:solidFill>
                  <a:schemeClr val="accent2"/>
                </a:solidFill>
              </a:rPr>
              <a:t>Garrels</a:t>
            </a:r>
            <a:r>
              <a:rPr lang="en-US" dirty="0">
                <a:solidFill>
                  <a:schemeClr val="accent2"/>
                </a:solidFill>
              </a:rPr>
              <a:t>, 184 Ill. App. 3d 28 (4th Dist. 1989)</a:t>
            </a:r>
          </a:p>
        </p:txBody>
      </p:sp>
    </p:spTree>
    <p:extLst>
      <p:ext uri="{BB962C8B-B14F-4D97-AF65-F5344CB8AC3E}">
        <p14:creationId xmlns:p14="http://schemas.microsoft.com/office/powerpoint/2010/main" val="318956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353" y="473826"/>
            <a:ext cx="10280072" cy="773083"/>
          </a:xfrm>
        </p:spPr>
        <p:txBody>
          <a:bodyPr>
            <a:noAutofit/>
          </a:bodyPr>
          <a:lstStyle/>
          <a:p>
            <a:pPr lvl="0"/>
            <a:br>
              <a:rPr lang="en-US" sz="3600" dirty="0">
                <a:latin typeface="Arial" pitchFamily="34" charset="0"/>
                <a:cs typeface="Arial" pitchFamily="34" charset="0"/>
              </a:rPr>
            </a:br>
            <a:br>
              <a:rPr lang="en-US" dirty="0">
                <a:solidFill>
                  <a:srgbClr val="FFFF99"/>
                </a:solidFill>
                <a:latin typeface="Arial" pitchFamily="34" charset="0"/>
                <a:cs typeface="Arial" pitchFamily="34" charset="0"/>
              </a:rPr>
            </a:br>
            <a:r>
              <a:rPr lang="en-US" b="1" dirty="0">
                <a:solidFill>
                  <a:srgbClr val="0033CC"/>
                </a:solidFill>
                <a:cs typeface="Arial" pitchFamily="34" charset="0"/>
              </a:rPr>
              <a:t>Requests Seeking Data Reports/Spreadsheets</a:t>
            </a:r>
            <a:br>
              <a:rPr lang="en-US" dirty="0">
                <a:solidFill>
                  <a:srgbClr val="FF0000"/>
                </a:solidFill>
                <a:latin typeface="Arial" pitchFamily="34" charset="0"/>
                <a:cs typeface="Arial" pitchFamily="34" charset="0"/>
              </a:rPr>
            </a:br>
            <a:br>
              <a:rPr lang="en-US" sz="3600" b="1" dirty="0">
                <a:latin typeface="Arial" pitchFamily="34" charset="0"/>
                <a:cs typeface="Arial" pitchFamily="34" charset="0"/>
              </a:rPr>
            </a:br>
            <a:endParaRPr lang="en-US" sz="3600" b="1" dirty="0"/>
          </a:p>
        </p:txBody>
      </p:sp>
      <p:sp>
        <p:nvSpPr>
          <p:cNvPr id="3" name="Content Placeholder 2"/>
          <p:cNvSpPr>
            <a:spLocks noGrp="1"/>
          </p:cNvSpPr>
          <p:nvPr>
            <p:ph idx="1"/>
          </p:nvPr>
        </p:nvSpPr>
        <p:spPr>
          <a:xfrm>
            <a:off x="852053" y="1632066"/>
            <a:ext cx="10311939" cy="4419600"/>
          </a:xfrm>
        </p:spPr>
        <p:txBody>
          <a:bodyPr>
            <a:normAutofit/>
          </a:bodyPr>
          <a:lstStyle/>
          <a:p>
            <a:r>
              <a:rPr lang="en-US" dirty="0">
                <a:solidFill>
                  <a:schemeClr val="accent4">
                    <a:lumMod val="10000"/>
                  </a:schemeClr>
                </a:solidFill>
              </a:rPr>
              <a:t>FOIA does not require a public body to create records in order to respond to a FOIA request; rather a public body is required to make records within its possession or control available for inspection and copying.  </a:t>
            </a:r>
          </a:p>
          <a:p>
            <a:pPr marL="0" indent="0">
              <a:buNone/>
            </a:pPr>
            <a:r>
              <a:rPr lang="en-US" i="1" dirty="0" err="1">
                <a:solidFill>
                  <a:schemeClr val="accent2"/>
                </a:solidFill>
              </a:rPr>
              <a:t>Workmann</a:t>
            </a:r>
            <a:r>
              <a:rPr lang="en-US" i="1" dirty="0">
                <a:solidFill>
                  <a:schemeClr val="accent2"/>
                </a:solidFill>
              </a:rPr>
              <a:t> v. Illinois State Bd. of Educ.</a:t>
            </a:r>
            <a:r>
              <a:rPr lang="en-US" dirty="0">
                <a:solidFill>
                  <a:schemeClr val="accent2"/>
                </a:solidFill>
              </a:rPr>
              <a:t>, 229 Ill. App. 3d 459, 464 (2d Dist. 1992). </a:t>
            </a:r>
          </a:p>
          <a:p>
            <a:r>
              <a:rPr lang="en-US" dirty="0"/>
              <a:t>FOIA does not compel the compilation of data a public body does not ordinarily keep. </a:t>
            </a:r>
          </a:p>
          <a:p>
            <a:pPr marL="0" indent="0">
              <a:buNone/>
            </a:pPr>
            <a:r>
              <a:rPr lang="en-US" i="1" dirty="0">
                <a:solidFill>
                  <a:schemeClr val="accent2"/>
                </a:solidFill>
              </a:rPr>
              <a:t>Martinez v. Cook County State’s Attorney’s Office</a:t>
            </a:r>
            <a:r>
              <a:rPr lang="en-US" dirty="0">
                <a:solidFill>
                  <a:schemeClr val="accent2"/>
                </a:solidFill>
              </a:rPr>
              <a:t>, 2018 IL App (1st) 163153 ¶ 25.</a:t>
            </a:r>
          </a:p>
        </p:txBody>
      </p:sp>
    </p:spTree>
    <p:extLst>
      <p:ext uri="{BB962C8B-B14F-4D97-AF65-F5344CB8AC3E}">
        <p14:creationId xmlns:p14="http://schemas.microsoft.com/office/powerpoint/2010/main" val="332534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86838"/>
          </a:xfrm>
        </p:spPr>
        <p:txBody>
          <a:bodyPr/>
          <a:lstStyle/>
          <a:p>
            <a:r>
              <a:rPr lang="en-US" b="1" dirty="0">
                <a:solidFill>
                  <a:srgbClr val="0033CC"/>
                </a:solidFill>
                <a:cs typeface="Arial" pitchFamily="34" charset="0"/>
              </a:rPr>
              <a:t>Requests Seeking Data Reports/Spreadsheets</a:t>
            </a:r>
            <a:endParaRPr lang="en-US" dirty="0">
              <a:solidFill>
                <a:srgbClr val="FF0000"/>
              </a:solidFill>
            </a:endParaRPr>
          </a:p>
        </p:txBody>
      </p:sp>
      <p:sp>
        <p:nvSpPr>
          <p:cNvPr id="3" name="Content Placeholder 2"/>
          <p:cNvSpPr>
            <a:spLocks noGrp="1"/>
          </p:cNvSpPr>
          <p:nvPr>
            <p:ph idx="1"/>
          </p:nvPr>
        </p:nvSpPr>
        <p:spPr>
          <a:xfrm>
            <a:off x="897622" y="1484851"/>
            <a:ext cx="10515600" cy="4793713"/>
          </a:xfrm>
        </p:spPr>
        <p:txBody>
          <a:bodyPr>
            <a:normAutofit/>
          </a:bodyPr>
          <a:lstStyle/>
          <a:p>
            <a:pPr marL="0" indent="0">
              <a:buNone/>
            </a:pPr>
            <a:r>
              <a:rPr lang="en-US" dirty="0">
                <a:solidFill>
                  <a:schemeClr val="tx1">
                    <a:lumMod val="95000"/>
                    <a:lumOff val="5000"/>
                  </a:schemeClr>
                </a:solidFill>
              </a:rPr>
              <a:t>However, c</a:t>
            </a:r>
            <a:r>
              <a:rPr lang="en-US" dirty="0">
                <a:solidFill>
                  <a:schemeClr val="accent4">
                    <a:lumMod val="10000"/>
                  </a:schemeClr>
                </a:solidFill>
              </a:rPr>
              <a:t>ompiling and re-organizing information that a public body maintains in the ordinary course of business is </a:t>
            </a:r>
            <a:r>
              <a:rPr lang="en-US" b="1" dirty="0">
                <a:solidFill>
                  <a:schemeClr val="accent2"/>
                </a:solidFill>
              </a:rPr>
              <a:t>not</a:t>
            </a:r>
            <a:r>
              <a:rPr lang="en-US" dirty="0">
                <a:solidFill>
                  <a:schemeClr val="accent4">
                    <a:lumMod val="10000"/>
                  </a:schemeClr>
                </a:solidFill>
              </a:rPr>
              <a:t> creating a new record.</a:t>
            </a:r>
          </a:p>
          <a:p>
            <a:pPr marL="0" indent="0">
              <a:buNone/>
            </a:pPr>
            <a:r>
              <a:rPr lang="en-US" i="1" dirty="0" err="1">
                <a:solidFill>
                  <a:schemeClr val="accent2"/>
                </a:solidFill>
              </a:rPr>
              <a:t>Hites</a:t>
            </a:r>
            <a:r>
              <a:rPr lang="en-US" i="1" dirty="0">
                <a:solidFill>
                  <a:schemeClr val="accent2"/>
                </a:solidFill>
              </a:rPr>
              <a:t> v. Waubonsee Community College</a:t>
            </a:r>
            <a:r>
              <a:rPr lang="en-US" dirty="0">
                <a:solidFill>
                  <a:schemeClr val="accent2"/>
                </a:solidFill>
              </a:rPr>
              <a:t>, 2016 IL App (2d) 150836 (2016); </a:t>
            </a:r>
            <a:r>
              <a:rPr lang="en-US" i="1" dirty="0">
                <a:solidFill>
                  <a:schemeClr val="accent2"/>
                </a:solidFill>
              </a:rPr>
              <a:t>Hamer v. Lentz</a:t>
            </a:r>
            <a:r>
              <a:rPr lang="en-US" dirty="0">
                <a:solidFill>
                  <a:schemeClr val="accent2"/>
                </a:solidFill>
              </a:rPr>
              <a:t>, 132 Ill. 2d 49, 57 (1989)</a:t>
            </a:r>
            <a:endParaRPr lang="en-US" dirty="0"/>
          </a:p>
          <a:p>
            <a:r>
              <a:rPr lang="en-US" dirty="0"/>
              <a:t>Data in college’s databases are “public records” under FOIA.</a:t>
            </a:r>
          </a:p>
          <a:p>
            <a:r>
              <a:rPr lang="en-US" dirty="0"/>
              <a:t>A request for an entire database is simply a request for all the data.</a:t>
            </a:r>
          </a:p>
          <a:p>
            <a:r>
              <a:rPr lang="en-US" dirty="0"/>
              <a:t>Request for report of data from database (zip codes of students in particular classes) does not require creation of new records.</a:t>
            </a:r>
          </a:p>
        </p:txBody>
      </p:sp>
    </p:spTree>
    <p:extLst>
      <p:ext uri="{BB962C8B-B14F-4D97-AF65-F5344CB8AC3E}">
        <p14:creationId xmlns:p14="http://schemas.microsoft.com/office/powerpoint/2010/main" val="1821564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686" y="527859"/>
            <a:ext cx="8763000" cy="757844"/>
          </a:xfrm>
        </p:spPr>
        <p:txBody>
          <a:bodyPr>
            <a:noAutofit/>
          </a:bodyPr>
          <a:lstStyle/>
          <a:p>
            <a:r>
              <a:rPr lang="en-US" sz="5400" b="1" dirty="0">
                <a:solidFill>
                  <a:srgbClr val="0033CC"/>
                </a:solidFill>
              </a:rPr>
              <a:t>Searching for Records</a:t>
            </a:r>
          </a:p>
        </p:txBody>
      </p:sp>
      <p:sp>
        <p:nvSpPr>
          <p:cNvPr id="3" name="Content Placeholder 2"/>
          <p:cNvSpPr>
            <a:spLocks noGrp="1"/>
          </p:cNvSpPr>
          <p:nvPr>
            <p:ph idx="1"/>
          </p:nvPr>
        </p:nvSpPr>
        <p:spPr>
          <a:xfrm>
            <a:off x="753686" y="1435274"/>
            <a:ext cx="10139215" cy="4350203"/>
          </a:xfrm>
        </p:spPr>
        <p:txBody>
          <a:bodyPr>
            <a:normAutofit/>
          </a:bodyPr>
          <a:lstStyle/>
          <a:p>
            <a:pPr>
              <a:buFont typeface="Arial" panose="020B0604020202020204" pitchFamily="34" charset="0"/>
              <a:buChar char="•"/>
            </a:pPr>
            <a:r>
              <a:rPr lang="en-US" dirty="0">
                <a:solidFill>
                  <a:schemeClr val="accent4">
                    <a:lumMod val="10000"/>
                  </a:schemeClr>
                </a:solidFill>
                <a:cs typeface="Arial" pitchFamily="34" charset="0"/>
              </a:rPr>
              <a:t>A public body is required to conduct a “reasonable search” for records responsive to a FOIA request.</a:t>
            </a:r>
          </a:p>
          <a:p>
            <a:pPr>
              <a:buFont typeface="Arial" panose="020B0604020202020204" pitchFamily="34" charset="0"/>
              <a:buChar char="•"/>
            </a:pPr>
            <a:r>
              <a:rPr lang="en-US" dirty="0">
                <a:solidFill>
                  <a:schemeClr val="accent4">
                    <a:lumMod val="10000"/>
                  </a:schemeClr>
                </a:solidFill>
                <a:cs typeface="Arial" pitchFamily="34" charset="0"/>
              </a:rPr>
              <a:t>Must “search those places that are reasonably likely to contain responsive records.”</a:t>
            </a:r>
          </a:p>
          <a:p>
            <a:r>
              <a:rPr lang="en-US" dirty="0">
                <a:solidFill>
                  <a:schemeClr val="accent4">
                    <a:lumMod val="10000"/>
                  </a:schemeClr>
                </a:solidFill>
                <a:cs typeface="Arial" pitchFamily="34" charset="0"/>
              </a:rPr>
              <a:t>With respect to locating e-mails or texts on personal devices or e-mails in personal accounts, the public body may be able to fulfill its obligations under FOIA by asking personnel to search their e-mail accounts in good faith.</a:t>
            </a:r>
          </a:p>
          <a:p>
            <a:pPr marL="0" indent="0">
              <a:buNone/>
            </a:pPr>
            <a:r>
              <a:rPr lang="en-US" i="1" dirty="0">
                <a:solidFill>
                  <a:schemeClr val="accent2"/>
                </a:solidFill>
                <a:cs typeface="Arial" panose="020B0604020202020204" pitchFamily="34" charset="0"/>
              </a:rPr>
              <a:t>Better Gov’t Assn. v. City of Chicago, </a:t>
            </a:r>
            <a:r>
              <a:rPr lang="en-US" dirty="0">
                <a:solidFill>
                  <a:schemeClr val="accent2"/>
                </a:solidFill>
                <a:cs typeface="Arial" panose="020B0604020202020204" pitchFamily="34" charset="0"/>
              </a:rPr>
              <a:t>2020 IL App (1st) 190038 (2020)</a:t>
            </a:r>
            <a:endParaRPr lang="en-US" sz="2400" dirty="0">
              <a:solidFill>
                <a:schemeClr val="bg1">
                  <a:lumMod val="50000"/>
                </a:schemeClr>
              </a:solidFill>
            </a:endParaRPr>
          </a:p>
        </p:txBody>
      </p:sp>
    </p:spTree>
    <p:extLst>
      <p:ext uri="{BB962C8B-B14F-4D97-AF65-F5344CB8AC3E}">
        <p14:creationId xmlns:p14="http://schemas.microsoft.com/office/powerpoint/2010/main" val="3464682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8231" y="533400"/>
            <a:ext cx="9472569" cy="884238"/>
          </a:xfrm>
          <a:prstGeom prst="rect">
            <a:avLst/>
          </a:prstGeom>
        </p:spPr>
        <p:txBody>
          <a:bodyPr/>
          <a:lstStyle/>
          <a:p>
            <a:pPr eaLnBrk="0" fontAlgn="base" hangingPunct="0">
              <a:spcBef>
                <a:spcPct val="0"/>
              </a:spcBef>
              <a:spcAft>
                <a:spcPct val="0"/>
              </a:spcAft>
              <a:defRPr/>
            </a:pPr>
            <a:r>
              <a:rPr lang="en-US" sz="5400" b="1" kern="0" dirty="0">
                <a:solidFill>
                  <a:srgbClr val="0033CC"/>
                </a:solidFill>
                <a:latin typeface="+mj-lt"/>
                <a:ea typeface="+mj-ea"/>
                <a:cs typeface="Arial" pitchFamily="34" charset="0"/>
              </a:rPr>
              <a:t>Record Held by Agent</a:t>
            </a:r>
          </a:p>
        </p:txBody>
      </p:sp>
      <p:sp>
        <p:nvSpPr>
          <p:cNvPr id="4" name="Rectangle 3"/>
          <p:cNvSpPr/>
          <p:nvPr/>
        </p:nvSpPr>
        <p:spPr>
          <a:xfrm>
            <a:off x="890631" y="1600201"/>
            <a:ext cx="9472569" cy="3477875"/>
          </a:xfrm>
          <a:prstGeom prst="rect">
            <a:avLst/>
          </a:prstGeom>
        </p:spPr>
        <p:txBody>
          <a:bodyPr wrap="square">
            <a:spAutoFit/>
          </a:bodyPr>
          <a:lstStyle/>
          <a:p>
            <a:pPr>
              <a:buNone/>
            </a:pPr>
            <a:r>
              <a:rPr lang="en-US" sz="2800" dirty="0">
                <a:latin typeface="Arial" pitchFamily="34" charset="0"/>
                <a:cs typeface="Arial" pitchFamily="34" charset="0"/>
              </a:rPr>
              <a:t>	</a:t>
            </a:r>
            <a:r>
              <a:rPr lang="en-US" sz="2400" dirty="0">
                <a:solidFill>
                  <a:schemeClr val="accent4">
                    <a:lumMod val="10000"/>
                  </a:schemeClr>
                </a:solidFill>
                <a:latin typeface="Calibri" panose="020F0502020204030204" pitchFamily="34" charset="0"/>
                <a:ea typeface="Calibri" panose="020F0502020204030204" pitchFamily="34" charset="0"/>
                <a:cs typeface="Calibri" panose="020F0502020204030204" pitchFamily="34" charset="0"/>
              </a:rPr>
              <a:t>A public record that is not in the possession of a public body but is in the possession of a party with whom the agency has contracted </a:t>
            </a:r>
            <a:r>
              <a:rPr lang="en-US" sz="2400" i="1" dirty="0">
                <a:solidFill>
                  <a:schemeClr val="accent2"/>
                </a:solidFill>
                <a:latin typeface="Calibri" panose="020F0502020204030204" pitchFamily="34" charset="0"/>
                <a:ea typeface="Calibri" panose="020F0502020204030204" pitchFamily="34" charset="0"/>
                <a:cs typeface="Calibri" panose="020F0502020204030204" pitchFamily="34" charset="0"/>
              </a:rPr>
              <a:t>to perform a governmental func</a:t>
            </a:r>
            <a:r>
              <a:rPr lang="en-US" sz="2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tion</a:t>
            </a:r>
            <a:r>
              <a:rPr lang="en-US" sz="2400" i="1" dirty="0">
                <a:solidFill>
                  <a:srgbClr val="FFFF99"/>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accent4">
                    <a:lumMod val="10000"/>
                  </a:schemeClr>
                </a:solidFill>
                <a:latin typeface="Calibri" panose="020F0502020204030204" pitchFamily="34" charset="0"/>
                <a:ea typeface="Calibri" panose="020F0502020204030204" pitchFamily="34" charset="0"/>
                <a:cs typeface="Calibri" panose="020F0502020204030204" pitchFamily="34" charset="0"/>
              </a:rPr>
              <a:t>on behalf of the public body, and that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i="1" dirty="0">
                <a:solidFill>
                  <a:schemeClr val="accent2"/>
                </a:solidFill>
                <a:latin typeface="Calibri" panose="020F0502020204030204" pitchFamily="34" charset="0"/>
                <a:ea typeface="Calibri" panose="020F0502020204030204" pitchFamily="34" charset="0"/>
                <a:cs typeface="Calibri" panose="020F0502020204030204" pitchFamily="34" charset="0"/>
              </a:rPr>
              <a:t>directly relates to the governmental function </a:t>
            </a:r>
            <a:r>
              <a:rPr lang="en-US" sz="2400" dirty="0">
                <a:solidFill>
                  <a:schemeClr val="accent4">
                    <a:lumMod val="10000"/>
                  </a:schemeClr>
                </a:solidFill>
                <a:latin typeface="Calibri" panose="020F0502020204030204" pitchFamily="34" charset="0"/>
                <a:ea typeface="Calibri" panose="020F0502020204030204" pitchFamily="34" charset="0"/>
                <a:cs typeface="Calibri" panose="020F0502020204030204" pitchFamily="34" charset="0"/>
              </a:rPr>
              <a:t>and is </a:t>
            </a:r>
            <a:r>
              <a:rPr lang="en-US" sz="2400" i="1" dirty="0">
                <a:solidFill>
                  <a:schemeClr val="accent2"/>
                </a:solidFill>
                <a:latin typeface="Calibri" panose="020F0502020204030204" pitchFamily="34" charset="0"/>
                <a:ea typeface="Calibri" panose="020F0502020204030204" pitchFamily="34" charset="0"/>
                <a:cs typeface="Calibri" panose="020F0502020204030204" pitchFamily="34" charset="0"/>
              </a:rPr>
              <a:t>not otherwise exempt</a:t>
            </a:r>
            <a:r>
              <a:rPr lang="en-US" sz="2400" dirty="0">
                <a:solidFill>
                  <a:schemeClr val="accent2"/>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accent4">
                    <a:lumMod val="10000"/>
                  </a:schemeClr>
                </a:solidFill>
                <a:latin typeface="Calibri" panose="020F0502020204030204" pitchFamily="34" charset="0"/>
                <a:ea typeface="Calibri" panose="020F0502020204030204" pitchFamily="34" charset="0"/>
                <a:cs typeface="Calibri" panose="020F0502020204030204" pitchFamily="34" charset="0"/>
              </a:rPr>
              <a:t>under this Act, shall be considered a public record of the public body, for purposes of this Act. </a:t>
            </a:r>
          </a:p>
          <a:p>
            <a:pPr>
              <a:buNone/>
            </a:pPr>
            <a:r>
              <a:rPr lang="en-US" sz="2400" dirty="0">
                <a:solidFill>
                  <a:schemeClr val="accent2"/>
                </a:solidFill>
                <a:latin typeface="Calibri" panose="020F0502020204030204" pitchFamily="34" charset="0"/>
                <a:ea typeface="Calibri" panose="020F0502020204030204" pitchFamily="34" charset="0"/>
                <a:cs typeface="Calibri" panose="020F0502020204030204" pitchFamily="34" charset="0"/>
              </a:rPr>
              <a:t>5 ILCS 140/7(2)   </a:t>
            </a:r>
          </a:p>
          <a:p>
            <a:pPr>
              <a:buNone/>
            </a:pPr>
            <a:endParaRPr lang="en-US" sz="2400" dirty="0">
              <a:solidFill>
                <a:schemeClr val="accent4">
                  <a:lumMod val="10000"/>
                </a:schemeClr>
              </a:solidFill>
              <a:latin typeface="Calibri" panose="020F0502020204030204" pitchFamily="34" charset="0"/>
              <a:ea typeface="Calibri" panose="020F0502020204030204" pitchFamily="34" charset="0"/>
              <a:cs typeface="Calibri" panose="020F0502020204030204" pitchFamily="34" charset="0"/>
            </a:endParaRPr>
          </a:p>
          <a:p>
            <a:pPr>
              <a:buNone/>
            </a:pPr>
            <a:r>
              <a:rPr lang="en-US" sz="2400" i="1" dirty="0">
                <a:solidFill>
                  <a:schemeClr val="accent2"/>
                </a:solidFill>
                <a:latin typeface="Calibri" panose="020F0502020204030204" pitchFamily="34" charset="0"/>
                <a:ea typeface="Calibri" panose="020F0502020204030204" pitchFamily="34" charset="0"/>
                <a:cs typeface="Calibri" panose="020F0502020204030204" pitchFamily="34" charset="0"/>
              </a:rPr>
              <a:t>Rushton v. Department of Corrections, </a:t>
            </a:r>
            <a:r>
              <a:rPr lang="en-US" sz="2400" dirty="0">
                <a:solidFill>
                  <a:schemeClr val="accent2"/>
                </a:solidFill>
                <a:latin typeface="Calibri" panose="020F0502020204030204" pitchFamily="34" charset="0"/>
                <a:ea typeface="Calibri" panose="020F0502020204030204" pitchFamily="34" charset="0"/>
                <a:cs typeface="Calibri" panose="020F0502020204030204" pitchFamily="34" charset="0"/>
              </a:rPr>
              <a:t>2019 IL 124552</a:t>
            </a:r>
          </a:p>
        </p:txBody>
      </p:sp>
    </p:spTree>
    <p:extLst>
      <p:ext uri="{BB962C8B-B14F-4D97-AF65-F5344CB8AC3E}">
        <p14:creationId xmlns:p14="http://schemas.microsoft.com/office/powerpoint/2010/main" val="727759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899" y="592822"/>
            <a:ext cx="11123802" cy="685800"/>
          </a:xfrm>
        </p:spPr>
        <p:txBody>
          <a:bodyPr>
            <a:noAutofit/>
          </a:bodyPr>
          <a:lstStyle/>
          <a:p>
            <a:r>
              <a:rPr lang="en-US" sz="5400" b="1" dirty="0">
                <a:solidFill>
                  <a:srgbClr val="0033CC"/>
                </a:solidFill>
              </a:rPr>
              <a:t>Settlement and Severance Agreements</a:t>
            </a:r>
          </a:p>
        </p:txBody>
      </p:sp>
      <p:sp>
        <p:nvSpPr>
          <p:cNvPr id="4" name="Content Placeholder 2"/>
          <p:cNvSpPr>
            <a:spLocks noGrp="1"/>
          </p:cNvSpPr>
          <p:nvPr>
            <p:ph idx="1"/>
          </p:nvPr>
        </p:nvSpPr>
        <p:spPr>
          <a:xfrm>
            <a:off x="578840" y="1524000"/>
            <a:ext cx="9822460" cy="4876800"/>
          </a:xfrm>
        </p:spPr>
        <p:txBody>
          <a:bodyPr>
            <a:normAutofit/>
          </a:bodyPr>
          <a:lstStyle/>
          <a:p>
            <a:pPr>
              <a:buNone/>
            </a:pPr>
            <a:r>
              <a:rPr lang="en-US" sz="3200" dirty="0">
                <a:solidFill>
                  <a:schemeClr val="accent4">
                    <a:lumMod val="10000"/>
                  </a:schemeClr>
                </a:solidFill>
              </a:rPr>
              <a:t>		“All settlement and severance agreements entered into by or on behalf of a public body are public records subject to inspection and copying by the public, provided that information exempt from disclosure under Section 7 of this Act may be redacted.” </a:t>
            </a:r>
          </a:p>
          <a:p>
            <a:pPr>
              <a:buNone/>
            </a:pPr>
            <a:endParaRPr lang="en-US" sz="900" dirty="0">
              <a:solidFill>
                <a:schemeClr val="accent4">
                  <a:lumMod val="10000"/>
                </a:schemeClr>
              </a:solidFill>
            </a:endParaRPr>
          </a:p>
          <a:p>
            <a:pPr>
              <a:buNone/>
            </a:pPr>
            <a:r>
              <a:rPr lang="en-US" b="1" dirty="0">
                <a:solidFill>
                  <a:schemeClr val="accent4">
                    <a:lumMod val="10000"/>
                  </a:schemeClr>
                </a:solidFill>
                <a:sym typeface="Wingdings" panose="05000000000000000000" pitchFamily="2" charset="2"/>
              </a:rPr>
              <a:t>	</a:t>
            </a:r>
            <a:r>
              <a:rPr lang="en-US" dirty="0">
                <a:solidFill>
                  <a:schemeClr val="accent4">
                    <a:lumMod val="10000"/>
                  </a:schemeClr>
                </a:solidFill>
                <a:sym typeface="Wingdings" panose="05000000000000000000" pitchFamily="2" charset="2"/>
              </a:rPr>
              <a:t> Presence of confidentiality clause does not supersede FOIA</a:t>
            </a:r>
            <a:endParaRPr lang="en-US" sz="3200" dirty="0">
              <a:solidFill>
                <a:schemeClr val="accent4">
                  <a:lumMod val="10000"/>
                </a:schemeClr>
              </a:solidFill>
            </a:endParaRPr>
          </a:p>
          <a:p>
            <a:pPr>
              <a:buNone/>
            </a:pPr>
            <a:r>
              <a:rPr lang="en-US" dirty="0">
                <a:solidFill>
                  <a:schemeClr val="accent2"/>
                </a:solidFill>
                <a:latin typeface="Arial" pitchFamily="34" charset="0"/>
                <a:cs typeface="Arial" pitchFamily="34" charset="0"/>
              </a:rPr>
              <a:t>	</a:t>
            </a:r>
            <a:r>
              <a:rPr lang="en-US" sz="3200" dirty="0">
                <a:solidFill>
                  <a:schemeClr val="accent2"/>
                </a:solidFill>
                <a:latin typeface="Arial" pitchFamily="34" charset="0"/>
                <a:cs typeface="Arial" pitchFamily="34" charset="0"/>
              </a:rPr>
              <a:t>5 ILCS 140/2.20</a:t>
            </a:r>
            <a:endParaRPr lang="en-US" sz="2400" dirty="0">
              <a:solidFill>
                <a:schemeClr val="accent2"/>
              </a:solidFill>
            </a:endParaRPr>
          </a:p>
        </p:txBody>
      </p:sp>
    </p:spTree>
    <p:extLst>
      <p:ext uri="{BB962C8B-B14F-4D97-AF65-F5344CB8AC3E}">
        <p14:creationId xmlns:p14="http://schemas.microsoft.com/office/powerpoint/2010/main" val="3025953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BD214FCA-1AC7-8B1A-AF83-1D5FCAA9CFF4}"/>
              </a:ext>
            </a:extLst>
          </p:cNvPr>
          <p:cNvPicPr>
            <a:picLocks noChangeAspect="1"/>
          </p:cNvPicPr>
          <p:nvPr/>
        </p:nvPicPr>
        <p:blipFill>
          <a:blip r:embed="rId2">
            <a:alphaModFix amt="20000"/>
          </a:blip>
          <a:stretch>
            <a:fillRect/>
          </a:stretch>
        </p:blipFill>
        <p:spPr>
          <a:xfrm>
            <a:off x="6823221" y="1308382"/>
            <a:ext cx="4097275" cy="4097275"/>
          </a:xfrm>
          <a:prstGeom prst="rect">
            <a:avLst/>
          </a:prstGeom>
        </p:spPr>
      </p:pic>
      <p:sp>
        <p:nvSpPr>
          <p:cNvPr id="2" name="Title 1">
            <a:extLst>
              <a:ext uri="{FF2B5EF4-FFF2-40B4-BE49-F238E27FC236}">
                <a16:creationId xmlns:a16="http://schemas.microsoft.com/office/drawing/2014/main" id="{2D03715B-E846-F718-26D7-A36006844268}"/>
              </a:ext>
            </a:extLst>
          </p:cNvPr>
          <p:cNvSpPr>
            <a:spLocks noGrp="1"/>
          </p:cNvSpPr>
          <p:nvPr>
            <p:ph type="title"/>
          </p:nvPr>
        </p:nvSpPr>
        <p:spPr/>
        <p:txBody>
          <a:bodyPr>
            <a:normAutofit fontScale="90000"/>
          </a:bodyPr>
          <a:lstStyle/>
          <a:p>
            <a:pPr algn="ctr"/>
            <a:br>
              <a:rPr lang="en-US" sz="7200" b="1" dirty="0">
                <a:solidFill>
                  <a:srgbClr val="0033CC"/>
                </a:solidFill>
              </a:rPr>
            </a:br>
            <a:endParaRPr lang="en-US" dirty="0"/>
          </a:p>
        </p:txBody>
      </p:sp>
      <p:sp>
        <p:nvSpPr>
          <p:cNvPr id="3" name="Content Placeholder 2">
            <a:extLst>
              <a:ext uri="{FF2B5EF4-FFF2-40B4-BE49-F238E27FC236}">
                <a16:creationId xmlns:a16="http://schemas.microsoft.com/office/drawing/2014/main" id="{EDDDAA81-483F-3F1A-33CF-7B47B7D9AD0A}"/>
              </a:ext>
            </a:extLst>
          </p:cNvPr>
          <p:cNvSpPr>
            <a:spLocks noGrp="1"/>
          </p:cNvSpPr>
          <p:nvPr>
            <p:ph idx="1"/>
          </p:nvPr>
        </p:nvSpPr>
        <p:spPr>
          <a:xfrm>
            <a:off x="838200" y="1308382"/>
            <a:ext cx="10515600" cy="4351338"/>
          </a:xfrm>
        </p:spPr>
        <p:txBody>
          <a:bodyPr/>
          <a:lstStyle/>
          <a:p>
            <a:pPr marL="0" indent="0">
              <a:buNone/>
            </a:pPr>
            <a:r>
              <a:rPr lang="en-US" sz="5400" b="1" dirty="0">
                <a:solidFill>
                  <a:srgbClr val="0033CC"/>
                </a:solidFill>
              </a:rPr>
              <a:t>Receiving and</a:t>
            </a:r>
          </a:p>
          <a:p>
            <a:pPr marL="0" indent="0">
              <a:buNone/>
            </a:pPr>
            <a:r>
              <a:rPr lang="en-US" sz="5400" b="1" dirty="0">
                <a:solidFill>
                  <a:srgbClr val="0033CC"/>
                </a:solidFill>
              </a:rPr>
              <a:t>Responding to</a:t>
            </a:r>
          </a:p>
          <a:p>
            <a:pPr marL="0" indent="0">
              <a:buNone/>
            </a:pPr>
            <a:r>
              <a:rPr lang="en-US" sz="5400" b="1" dirty="0">
                <a:solidFill>
                  <a:srgbClr val="0033CC"/>
                </a:solidFill>
              </a:rPr>
              <a:t>FOIA Requests</a:t>
            </a:r>
          </a:p>
          <a:p>
            <a:pPr marL="0" indent="0">
              <a:buNone/>
            </a:pPr>
            <a:endParaRPr lang="en-US" dirty="0"/>
          </a:p>
        </p:txBody>
      </p:sp>
    </p:spTree>
    <p:extLst>
      <p:ext uri="{BB962C8B-B14F-4D97-AF65-F5344CB8AC3E}">
        <p14:creationId xmlns:p14="http://schemas.microsoft.com/office/powerpoint/2010/main" val="522143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BD214FCA-1AC7-8B1A-AF83-1D5FCAA9CFF4}"/>
              </a:ext>
            </a:extLst>
          </p:cNvPr>
          <p:cNvPicPr>
            <a:picLocks noChangeAspect="1"/>
          </p:cNvPicPr>
          <p:nvPr/>
        </p:nvPicPr>
        <p:blipFill>
          <a:blip r:embed="rId2">
            <a:alphaModFix amt="20000"/>
          </a:blip>
          <a:stretch>
            <a:fillRect/>
          </a:stretch>
        </p:blipFill>
        <p:spPr>
          <a:xfrm>
            <a:off x="7318171" y="2161048"/>
            <a:ext cx="4097275" cy="4097275"/>
          </a:xfrm>
          <a:prstGeom prst="rect">
            <a:avLst/>
          </a:prstGeom>
        </p:spPr>
      </p:pic>
      <p:sp>
        <p:nvSpPr>
          <p:cNvPr id="2" name="Title 1">
            <a:extLst>
              <a:ext uri="{FF2B5EF4-FFF2-40B4-BE49-F238E27FC236}">
                <a16:creationId xmlns:a16="http://schemas.microsoft.com/office/drawing/2014/main" id="{2D03715B-E846-F718-26D7-A36006844268}"/>
              </a:ext>
            </a:extLst>
          </p:cNvPr>
          <p:cNvSpPr>
            <a:spLocks noGrp="1"/>
          </p:cNvSpPr>
          <p:nvPr>
            <p:ph type="title"/>
          </p:nvPr>
        </p:nvSpPr>
        <p:spPr>
          <a:xfrm>
            <a:off x="838200" y="500062"/>
            <a:ext cx="10515600" cy="1325563"/>
          </a:xfrm>
        </p:spPr>
        <p:txBody>
          <a:bodyPr>
            <a:normAutofit fontScale="90000"/>
          </a:bodyPr>
          <a:lstStyle/>
          <a:p>
            <a:pPr algn="ctr"/>
            <a:r>
              <a:rPr lang="en-US" sz="6000" b="1" dirty="0">
                <a:solidFill>
                  <a:srgbClr val="0033CC"/>
                </a:solidFill>
              </a:rPr>
              <a:t>Public Access Counselor</a:t>
            </a:r>
            <a:br>
              <a:rPr lang="en-US" sz="7200" b="1" dirty="0">
                <a:solidFill>
                  <a:srgbClr val="0033CC"/>
                </a:solidFill>
              </a:rPr>
            </a:br>
            <a:endParaRPr lang="en-US" dirty="0"/>
          </a:p>
        </p:txBody>
      </p:sp>
      <p:sp>
        <p:nvSpPr>
          <p:cNvPr id="3" name="Content Placeholder 2">
            <a:extLst>
              <a:ext uri="{FF2B5EF4-FFF2-40B4-BE49-F238E27FC236}">
                <a16:creationId xmlns:a16="http://schemas.microsoft.com/office/drawing/2014/main" id="{EDDDAA81-483F-3F1A-33CF-7B47B7D9AD0A}"/>
              </a:ext>
            </a:extLst>
          </p:cNvPr>
          <p:cNvSpPr>
            <a:spLocks noGrp="1"/>
          </p:cNvSpPr>
          <p:nvPr>
            <p:ph idx="1"/>
          </p:nvPr>
        </p:nvSpPr>
        <p:spPr>
          <a:xfrm>
            <a:off x="838200" y="1506843"/>
            <a:ext cx="10515600" cy="5086904"/>
          </a:xfrm>
        </p:spPr>
        <p:txBody>
          <a:bodyPr>
            <a:normAutofit fontScale="92500" lnSpcReduction="10000"/>
          </a:bodyPr>
          <a:lstStyle/>
          <a:p>
            <a:pPr marL="0" indent="0">
              <a:buNone/>
            </a:pPr>
            <a:r>
              <a:rPr lang="en-US" dirty="0"/>
              <a:t>Added to the Attorney General Act in 2010, the Office of the </a:t>
            </a:r>
          </a:p>
          <a:p>
            <a:pPr marL="0" indent="0">
              <a:buNone/>
            </a:pPr>
            <a:r>
              <a:rPr lang="en-US" dirty="0"/>
              <a:t>Public Access Counselor within the </a:t>
            </a:r>
          </a:p>
          <a:p>
            <a:pPr marL="0" indent="0">
              <a:buNone/>
            </a:pPr>
            <a:r>
              <a:rPr lang="en-US" dirty="0"/>
              <a:t>Attorney General’s office is authorized to:</a:t>
            </a:r>
          </a:p>
          <a:p>
            <a:pPr marL="0" indent="0">
              <a:buNone/>
            </a:pPr>
            <a:endParaRPr lang="en-US" dirty="0"/>
          </a:p>
          <a:p>
            <a:r>
              <a:rPr lang="en-US" dirty="0"/>
              <a:t>Provide advice and education </a:t>
            </a:r>
          </a:p>
          <a:p>
            <a:pPr marL="0" indent="0">
              <a:buNone/>
            </a:pPr>
            <a:r>
              <a:rPr lang="en-US" dirty="0"/>
              <a:t>with respect to FOIA and OMA</a:t>
            </a:r>
          </a:p>
          <a:p>
            <a:pPr marL="0" indent="0">
              <a:buNone/>
            </a:pPr>
            <a:endParaRPr lang="en-US" dirty="0"/>
          </a:p>
          <a:p>
            <a:r>
              <a:rPr lang="en-US" dirty="0"/>
              <a:t>Resolve </a:t>
            </a:r>
            <a:r>
              <a:rPr lang="en-US"/>
              <a:t>complaints concerning</a:t>
            </a:r>
            <a:endParaRPr lang="en-US" dirty="0"/>
          </a:p>
          <a:p>
            <a:pPr marL="0" indent="0">
              <a:buNone/>
            </a:pPr>
            <a:r>
              <a:rPr lang="en-US" dirty="0"/>
              <a:t>compliance with FOIA and OMA </a:t>
            </a:r>
          </a:p>
          <a:p>
            <a:pPr marL="0" indent="0">
              <a:buNone/>
            </a:pPr>
            <a:r>
              <a:rPr lang="en-US" dirty="0"/>
              <a:t>without litigation (Requests for Review)</a:t>
            </a:r>
          </a:p>
          <a:p>
            <a:pPr marL="0" indent="0">
              <a:buNone/>
            </a:pPr>
            <a:r>
              <a:rPr lang="en-US" b="1" dirty="0">
                <a:solidFill>
                  <a:schemeClr val="accent2"/>
                </a:solidFill>
              </a:rPr>
              <a:t>15 ILCS 205(7)</a:t>
            </a:r>
          </a:p>
          <a:p>
            <a:pPr marL="0" indent="0">
              <a:buNone/>
            </a:pPr>
            <a:endParaRPr lang="en-US" dirty="0"/>
          </a:p>
        </p:txBody>
      </p:sp>
    </p:spTree>
    <p:extLst>
      <p:ext uri="{BB962C8B-B14F-4D97-AF65-F5344CB8AC3E}">
        <p14:creationId xmlns:p14="http://schemas.microsoft.com/office/powerpoint/2010/main" val="1781874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EBBE8-55FF-2F93-683E-D1C8BFE23E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A09FE9-65F0-B70D-7755-2B0B83A8C87A}"/>
              </a:ext>
            </a:extLst>
          </p:cNvPr>
          <p:cNvSpPr>
            <a:spLocks noGrp="1"/>
          </p:cNvSpPr>
          <p:nvPr>
            <p:ph type="title"/>
          </p:nvPr>
        </p:nvSpPr>
        <p:spPr>
          <a:xfrm>
            <a:off x="838200" y="365126"/>
            <a:ext cx="10515600" cy="1131612"/>
          </a:xfrm>
        </p:spPr>
        <p:txBody>
          <a:bodyPr>
            <a:normAutofit/>
          </a:bodyPr>
          <a:lstStyle/>
          <a:p>
            <a:r>
              <a:rPr lang="en-US" sz="5400" b="1" dirty="0">
                <a:solidFill>
                  <a:srgbClr val="0033CC"/>
                </a:solidFill>
              </a:rPr>
              <a:t>Form of FOIA Requests</a:t>
            </a:r>
          </a:p>
        </p:txBody>
      </p:sp>
      <p:sp>
        <p:nvSpPr>
          <p:cNvPr id="3" name="Content Placeholder 2">
            <a:extLst>
              <a:ext uri="{FF2B5EF4-FFF2-40B4-BE49-F238E27FC236}">
                <a16:creationId xmlns:a16="http://schemas.microsoft.com/office/drawing/2014/main" id="{3185877F-B1E9-5357-7E4F-86351B12B712}"/>
              </a:ext>
            </a:extLst>
          </p:cNvPr>
          <p:cNvSpPr>
            <a:spLocks noGrp="1"/>
          </p:cNvSpPr>
          <p:nvPr>
            <p:ph idx="1"/>
          </p:nvPr>
        </p:nvSpPr>
        <p:spPr>
          <a:xfrm>
            <a:off x="899019" y="1496738"/>
            <a:ext cx="10350617" cy="4830762"/>
          </a:xfrm>
        </p:spPr>
        <p:txBody>
          <a:bodyPr>
            <a:normAutofit fontScale="92500" lnSpcReduction="10000"/>
          </a:bodyPr>
          <a:lstStyle/>
          <a:p>
            <a:r>
              <a:rPr lang="en-US" dirty="0">
                <a:solidFill>
                  <a:schemeClr val="accent4">
                    <a:lumMod val="10000"/>
                  </a:schemeClr>
                </a:solidFill>
              </a:rPr>
              <a:t>In writing, directed to the public body.</a:t>
            </a:r>
          </a:p>
          <a:p>
            <a:pPr lvl="1"/>
            <a:r>
              <a:rPr lang="en-US" b="1" dirty="0">
                <a:solidFill>
                  <a:schemeClr val="accent4">
                    <a:lumMod val="10000"/>
                  </a:schemeClr>
                </a:solidFill>
              </a:rPr>
              <a:t>Check your spam filters</a:t>
            </a:r>
            <a:r>
              <a:rPr lang="en-US" dirty="0">
                <a:solidFill>
                  <a:schemeClr val="accent4">
                    <a:lumMod val="10000"/>
                  </a:schemeClr>
                </a:solidFill>
              </a:rPr>
              <a:t>:  If a FOIA request that is sent to a designated FOIA e-mail address is caught by a spam filter, it is still </a:t>
            </a:r>
            <a:r>
              <a:rPr lang="en-US" b="1" dirty="0">
                <a:solidFill>
                  <a:schemeClr val="accent4">
                    <a:lumMod val="10000"/>
                  </a:schemeClr>
                </a:solidFill>
              </a:rPr>
              <a:t>received</a:t>
            </a:r>
            <a:r>
              <a:rPr lang="en-US" dirty="0">
                <a:solidFill>
                  <a:schemeClr val="accent4">
                    <a:lumMod val="10000"/>
                  </a:schemeClr>
                </a:solidFill>
              </a:rPr>
              <a:t> by the public body at that time, rather than when the public body realizes the request has gone to junk mail.</a:t>
            </a:r>
          </a:p>
          <a:p>
            <a:pPr lvl="1"/>
            <a:r>
              <a:rPr lang="en-US" i="1" dirty="0">
                <a:solidFill>
                  <a:schemeClr val="accent2"/>
                </a:solidFill>
              </a:rPr>
              <a:t>Balzer v. Northeast Illinois Commuter Railroad Corporation [Metra], 2026 IL App (1st) 232227</a:t>
            </a:r>
            <a:r>
              <a:rPr lang="en-US" dirty="0">
                <a:solidFill>
                  <a:schemeClr val="accent2"/>
                </a:solidFill>
              </a:rPr>
              <a:t>.</a:t>
            </a:r>
            <a:endParaRPr lang="en-US" dirty="0">
              <a:solidFill>
                <a:schemeClr val="accent4">
                  <a:lumMod val="10000"/>
                </a:schemeClr>
              </a:solidFill>
            </a:endParaRPr>
          </a:p>
          <a:p>
            <a:r>
              <a:rPr lang="en-US" dirty="0">
                <a:solidFill>
                  <a:schemeClr val="accent4">
                    <a:lumMod val="10000"/>
                  </a:schemeClr>
                </a:solidFill>
              </a:rPr>
              <a:t>Oral requests </a:t>
            </a:r>
            <a:r>
              <a:rPr lang="en-US" b="1" i="1" dirty="0">
                <a:solidFill>
                  <a:schemeClr val="accent2"/>
                </a:solidFill>
              </a:rPr>
              <a:t>may</a:t>
            </a:r>
            <a:r>
              <a:rPr lang="en-US" i="1" dirty="0">
                <a:solidFill>
                  <a:schemeClr val="accent4">
                    <a:lumMod val="10000"/>
                  </a:schemeClr>
                </a:solidFill>
              </a:rPr>
              <a:t> </a:t>
            </a:r>
            <a:r>
              <a:rPr lang="en-US" dirty="0">
                <a:solidFill>
                  <a:schemeClr val="accent4">
                    <a:lumMod val="10000"/>
                  </a:schemeClr>
                </a:solidFill>
              </a:rPr>
              <a:t>be honored.  </a:t>
            </a:r>
          </a:p>
          <a:p>
            <a:r>
              <a:rPr lang="en-US" dirty="0">
                <a:solidFill>
                  <a:schemeClr val="accent4">
                    <a:lumMod val="10000"/>
                  </a:schemeClr>
                </a:solidFill>
              </a:rPr>
              <a:t>Standard form/portal </a:t>
            </a:r>
            <a:r>
              <a:rPr lang="en-US" b="1" i="1" dirty="0">
                <a:solidFill>
                  <a:schemeClr val="accent2"/>
                </a:solidFill>
              </a:rPr>
              <a:t>may not </a:t>
            </a:r>
            <a:r>
              <a:rPr lang="en-US" dirty="0">
                <a:solidFill>
                  <a:schemeClr val="accent4">
                    <a:lumMod val="10000"/>
                  </a:schemeClr>
                </a:solidFill>
              </a:rPr>
              <a:t>be required.</a:t>
            </a:r>
          </a:p>
          <a:p>
            <a:r>
              <a:rPr lang="en-US" dirty="0">
                <a:solidFill>
                  <a:schemeClr val="accent4">
                    <a:lumMod val="10000"/>
                  </a:schemeClr>
                </a:solidFill>
              </a:rPr>
              <a:t>Public body </a:t>
            </a:r>
            <a:r>
              <a:rPr lang="en-US" b="1" i="1" dirty="0">
                <a:solidFill>
                  <a:schemeClr val="accent2"/>
                </a:solidFill>
              </a:rPr>
              <a:t>may not require </a:t>
            </a:r>
            <a:r>
              <a:rPr lang="en-US" dirty="0">
                <a:solidFill>
                  <a:schemeClr val="accent4">
                    <a:lumMod val="10000"/>
                  </a:schemeClr>
                </a:solidFill>
              </a:rPr>
              <a:t>requester to specify a purpose, </a:t>
            </a:r>
            <a:r>
              <a:rPr lang="en-US" i="1" dirty="0">
                <a:solidFill>
                  <a:schemeClr val="accent4">
                    <a:lumMod val="10000"/>
                  </a:schemeClr>
                </a:solidFill>
              </a:rPr>
              <a:t>except </a:t>
            </a:r>
            <a:r>
              <a:rPr lang="en-US" dirty="0">
                <a:solidFill>
                  <a:schemeClr val="accent4">
                    <a:lumMod val="10000"/>
                  </a:schemeClr>
                </a:solidFill>
              </a:rPr>
              <a:t>to determine whether the request is for a commercial purpose.</a:t>
            </a:r>
          </a:p>
          <a:p>
            <a:r>
              <a:rPr lang="en-US" dirty="0">
                <a:solidFill>
                  <a:schemeClr val="accent4">
                    <a:lumMod val="10000"/>
                  </a:schemeClr>
                </a:solidFill>
              </a:rPr>
              <a:t>Forward immediately to FOIA officer!</a:t>
            </a:r>
          </a:p>
          <a:p>
            <a:pPr>
              <a:buNone/>
            </a:pPr>
            <a:r>
              <a:rPr lang="en-US" dirty="0">
                <a:solidFill>
                  <a:schemeClr val="accent2"/>
                </a:solidFill>
              </a:rPr>
              <a:t>5 ILCS 140/3(c)</a:t>
            </a:r>
            <a:endParaRPr lang="en-US" i="1" dirty="0">
              <a:solidFill>
                <a:schemeClr val="accent2"/>
              </a:solidFill>
            </a:endParaRPr>
          </a:p>
          <a:p>
            <a:pPr>
              <a:buNone/>
            </a:pPr>
            <a:endParaRPr lang="en-US" dirty="0"/>
          </a:p>
        </p:txBody>
      </p:sp>
    </p:spTree>
    <p:extLst>
      <p:ext uri="{BB962C8B-B14F-4D97-AF65-F5344CB8AC3E}">
        <p14:creationId xmlns:p14="http://schemas.microsoft.com/office/powerpoint/2010/main" val="376674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31612"/>
          </a:xfrm>
        </p:spPr>
        <p:txBody>
          <a:bodyPr>
            <a:normAutofit/>
          </a:bodyPr>
          <a:lstStyle/>
          <a:p>
            <a:r>
              <a:rPr lang="en-US" sz="5400" b="1" dirty="0">
                <a:solidFill>
                  <a:srgbClr val="0033CC"/>
                </a:solidFill>
              </a:rPr>
              <a:t>Form of FOIA Requests </a:t>
            </a:r>
            <a:r>
              <a:rPr lang="en-US" sz="5400" b="1" i="1" dirty="0" err="1">
                <a:solidFill>
                  <a:srgbClr val="0033CC"/>
                </a:solidFill>
              </a:rPr>
              <a:t>con’t</a:t>
            </a:r>
            <a:endParaRPr lang="en-US" sz="5400" b="1" i="1" dirty="0">
              <a:solidFill>
                <a:srgbClr val="0033CC"/>
              </a:solidFill>
            </a:endParaRPr>
          </a:p>
        </p:txBody>
      </p:sp>
      <p:sp>
        <p:nvSpPr>
          <p:cNvPr id="3" name="Content Placeholder 2"/>
          <p:cNvSpPr>
            <a:spLocks noGrp="1"/>
          </p:cNvSpPr>
          <p:nvPr>
            <p:ph idx="1"/>
          </p:nvPr>
        </p:nvSpPr>
        <p:spPr>
          <a:xfrm>
            <a:off x="899019" y="1402672"/>
            <a:ext cx="10350617" cy="4924828"/>
          </a:xfrm>
        </p:spPr>
        <p:txBody>
          <a:bodyPr>
            <a:normAutofit fontScale="85000" lnSpcReduction="20000"/>
          </a:bodyPr>
          <a:lstStyle/>
          <a:p>
            <a:pPr marL="0" lvl="0" indent="0">
              <a:buNone/>
            </a:pPr>
            <a:r>
              <a:rPr lang="en-US" b="1" dirty="0"/>
              <a:t>*2025 Amendments*</a:t>
            </a:r>
          </a:p>
          <a:p>
            <a:pPr lvl="0"/>
            <a:r>
              <a:rPr lang="en-US" dirty="0"/>
              <a:t>Form of Electronic FOIA requests</a:t>
            </a:r>
          </a:p>
          <a:p>
            <a:pPr lvl="1"/>
            <a:r>
              <a:rPr lang="en-US" dirty="0">
                <a:solidFill>
                  <a:schemeClr val="accent2"/>
                </a:solidFill>
              </a:rPr>
              <a:t>Section 3(c): </a:t>
            </a:r>
            <a:r>
              <a:rPr lang="en-US" dirty="0"/>
              <a:t>Electronic requests must appear in their entirety within the body of the electronic submission.</a:t>
            </a:r>
          </a:p>
          <a:p>
            <a:pPr lvl="1"/>
            <a:r>
              <a:rPr lang="en-US" dirty="0"/>
              <a:t>Within 5 business days of receipt you must notify the requester of the requirement that the entirety of an electronic request appear within the body of the electronic submission.</a:t>
            </a:r>
          </a:p>
          <a:p>
            <a:pPr lvl="1"/>
            <a:r>
              <a:rPr lang="en-US" dirty="0"/>
              <a:t>Public body is not required to further respond or deny the initial request if the requester does not re-submit</a:t>
            </a:r>
            <a:endParaRPr lang="en-US" dirty="0">
              <a:solidFill>
                <a:schemeClr val="accent4">
                  <a:lumMod val="10000"/>
                </a:schemeClr>
              </a:solidFill>
            </a:endParaRPr>
          </a:p>
          <a:p>
            <a:pPr lvl="0"/>
            <a:r>
              <a:rPr lang="en-US" dirty="0"/>
              <a:t>Requests must be submitted by “a person”</a:t>
            </a:r>
          </a:p>
          <a:p>
            <a:pPr lvl="1"/>
            <a:r>
              <a:rPr lang="en-US" dirty="0"/>
              <a:t>New </a:t>
            </a:r>
            <a:r>
              <a:rPr lang="en-US" dirty="0">
                <a:solidFill>
                  <a:schemeClr val="accent2"/>
                </a:solidFill>
              </a:rPr>
              <a:t>section 3(j): </a:t>
            </a:r>
            <a:r>
              <a:rPr lang="en-US" dirty="0"/>
              <a:t>“Within 5 business days after its receipt of the request, a public body that has a </a:t>
            </a:r>
            <a:r>
              <a:rPr lang="en-US" dirty="0">
                <a:solidFill>
                  <a:schemeClr val="accent2"/>
                </a:solidFill>
              </a:rPr>
              <a:t>reasonable belief</a:t>
            </a:r>
            <a:r>
              <a:rPr lang="en-US" dirty="0"/>
              <a:t> that a request was not submitted by a person may require the requester to verify orally or in writing that the requester is a person.” </a:t>
            </a:r>
          </a:p>
          <a:p>
            <a:pPr lvl="1"/>
            <a:r>
              <a:rPr lang="en-US" dirty="0"/>
              <a:t>Deadline to respond to the request is tolled until the requester verifies they are a person.</a:t>
            </a:r>
          </a:p>
          <a:p>
            <a:pPr lvl="1"/>
            <a:r>
              <a:rPr lang="en-US" dirty="0"/>
              <a:t>May deny the request if they have not done so in 30 days.</a:t>
            </a:r>
          </a:p>
          <a:p>
            <a:pPr lvl="1"/>
            <a:r>
              <a:rPr lang="en-US" dirty="0"/>
              <a:t>Importantly, subsection (j) also provides that public bodies </a:t>
            </a:r>
            <a:r>
              <a:rPr lang="en-US" dirty="0">
                <a:solidFill>
                  <a:schemeClr val="accent2"/>
                </a:solidFill>
              </a:rPr>
              <a:t>may </a:t>
            </a:r>
            <a:r>
              <a:rPr lang="en-US" i="1" dirty="0">
                <a:solidFill>
                  <a:schemeClr val="accent2"/>
                </a:solidFill>
              </a:rPr>
              <a:t>not</a:t>
            </a:r>
            <a:r>
              <a:rPr lang="en-US" dirty="0">
                <a:solidFill>
                  <a:schemeClr val="accent2"/>
                </a:solidFill>
              </a:rPr>
              <a:t> require the requester to submit personal, private, or identifying information </a:t>
            </a:r>
            <a:r>
              <a:rPr lang="en-US" dirty="0"/>
              <a:t>(such as a photo ID) for purposes of this subsection.</a:t>
            </a:r>
          </a:p>
        </p:txBody>
      </p:sp>
    </p:spTree>
    <p:extLst>
      <p:ext uri="{BB962C8B-B14F-4D97-AF65-F5344CB8AC3E}">
        <p14:creationId xmlns:p14="http://schemas.microsoft.com/office/powerpoint/2010/main" val="1552702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40965" y="558567"/>
            <a:ext cx="8229600" cy="976618"/>
          </a:xfrm>
        </p:spPr>
        <p:txBody>
          <a:bodyPr>
            <a:normAutofit/>
          </a:bodyPr>
          <a:lstStyle/>
          <a:p>
            <a:pPr eaLnBrk="1" hangingPunct="1"/>
            <a:r>
              <a:rPr lang="en-US" sz="5400" b="1" dirty="0">
                <a:solidFill>
                  <a:srgbClr val="0033CC"/>
                </a:solidFill>
              </a:rPr>
              <a:t>Time for Responding</a:t>
            </a:r>
          </a:p>
        </p:txBody>
      </p:sp>
      <p:sp>
        <p:nvSpPr>
          <p:cNvPr id="10243" name="Rectangle 3"/>
          <p:cNvSpPr>
            <a:spLocks noGrp="1" noChangeArrowheads="1"/>
          </p:cNvSpPr>
          <p:nvPr>
            <p:ph idx="1"/>
          </p:nvPr>
        </p:nvSpPr>
        <p:spPr>
          <a:xfrm>
            <a:off x="940965" y="1755398"/>
            <a:ext cx="10166059" cy="4544035"/>
          </a:xfrm>
        </p:spPr>
        <p:txBody>
          <a:bodyPr>
            <a:normAutofit/>
          </a:bodyPr>
          <a:lstStyle/>
          <a:p>
            <a:pPr marL="0" indent="0" eaLnBrk="1" hangingPunct="1">
              <a:buClr>
                <a:schemeClr val="tx1"/>
              </a:buClr>
              <a:buFontTx/>
              <a:buNone/>
            </a:pPr>
            <a:r>
              <a:rPr lang="en-US" dirty="0">
                <a:solidFill>
                  <a:schemeClr val="accent4">
                    <a:lumMod val="10000"/>
                  </a:schemeClr>
                </a:solidFill>
              </a:rPr>
              <a:t>A public body must generally respond to a FOIA request within </a:t>
            </a:r>
            <a:r>
              <a:rPr lang="en-US" b="1" dirty="0">
                <a:solidFill>
                  <a:schemeClr val="accent4">
                    <a:lumMod val="10000"/>
                  </a:schemeClr>
                </a:solidFill>
              </a:rPr>
              <a:t>5</a:t>
            </a:r>
            <a:r>
              <a:rPr lang="en-US" dirty="0">
                <a:solidFill>
                  <a:schemeClr val="accent4">
                    <a:lumMod val="10000"/>
                  </a:schemeClr>
                </a:solidFill>
              </a:rPr>
              <a:t> business days </a:t>
            </a:r>
            <a:r>
              <a:rPr lang="en-US" b="1" dirty="0">
                <a:solidFill>
                  <a:schemeClr val="accent2"/>
                </a:solidFill>
              </a:rPr>
              <a:t>after</a:t>
            </a:r>
            <a:r>
              <a:rPr lang="en-US" dirty="0">
                <a:solidFill>
                  <a:schemeClr val="accent4">
                    <a:lumMod val="10000"/>
                  </a:schemeClr>
                </a:solidFill>
              </a:rPr>
              <a:t> receipt of a written request.</a:t>
            </a:r>
          </a:p>
          <a:p>
            <a:pPr>
              <a:buClr>
                <a:schemeClr val="tx1"/>
              </a:buClr>
            </a:pPr>
            <a:r>
              <a:rPr lang="en-US" dirty="0">
                <a:solidFill>
                  <a:schemeClr val="accent4">
                    <a:lumMod val="10000"/>
                  </a:schemeClr>
                </a:solidFill>
              </a:rPr>
              <a:t>The time for response may be extended </a:t>
            </a:r>
            <a:r>
              <a:rPr lang="en-US" b="1" i="1" dirty="0">
                <a:solidFill>
                  <a:schemeClr val="accent2"/>
                </a:solidFill>
              </a:rPr>
              <a:t>by the public body</a:t>
            </a:r>
            <a:r>
              <a:rPr lang="en-US" dirty="0">
                <a:solidFill>
                  <a:schemeClr val="accent2"/>
                </a:solidFill>
              </a:rPr>
              <a:t> </a:t>
            </a:r>
            <a:r>
              <a:rPr lang="en-US" dirty="0">
                <a:solidFill>
                  <a:schemeClr val="accent4">
                    <a:lumMod val="10000"/>
                  </a:schemeClr>
                </a:solidFill>
              </a:rPr>
              <a:t>for an additional 5 business days for one of seven reasons specified in the Act. </a:t>
            </a:r>
          </a:p>
          <a:p>
            <a:pPr>
              <a:buClr>
                <a:schemeClr val="tx1"/>
              </a:buClr>
            </a:pPr>
            <a:r>
              <a:rPr lang="en-US" dirty="0">
                <a:solidFill>
                  <a:schemeClr val="accent4">
                    <a:lumMod val="10000"/>
                  </a:schemeClr>
                </a:solidFill>
              </a:rPr>
              <a:t>The parties may also agree </a:t>
            </a:r>
            <a:r>
              <a:rPr lang="en-US" i="1" dirty="0">
                <a:solidFill>
                  <a:schemeClr val="accent4">
                    <a:lumMod val="10000"/>
                  </a:schemeClr>
                </a:solidFill>
              </a:rPr>
              <a:t>in writing </a:t>
            </a:r>
            <a:r>
              <a:rPr lang="en-US" dirty="0">
                <a:solidFill>
                  <a:schemeClr val="accent4">
                    <a:lumMod val="10000"/>
                  </a:schemeClr>
                </a:solidFill>
              </a:rPr>
              <a:t>to an extended time for compliance.</a:t>
            </a:r>
            <a:endParaRPr lang="en-US" i="1" dirty="0">
              <a:solidFill>
                <a:schemeClr val="accent4">
                  <a:lumMod val="10000"/>
                </a:schemeClr>
              </a:solidFill>
            </a:endParaRPr>
          </a:p>
          <a:p>
            <a:pPr marL="0" indent="0" eaLnBrk="1" hangingPunct="1">
              <a:buClr>
                <a:schemeClr val="tx1"/>
              </a:buClr>
              <a:buFontTx/>
              <a:buNone/>
            </a:pPr>
            <a:r>
              <a:rPr lang="en-US" dirty="0">
                <a:solidFill>
                  <a:schemeClr val="accent2"/>
                </a:solidFill>
              </a:rPr>
              <a:t>5 ILCS 140/3(d),(e)</a:t>
            </a:r>
          </a:p>
          <a:p>
            <a:pPr eaLnBrk="1" hangingPunct="1">
              <a:buClr>
                <a:schemeClr val="tx1"/>
              </a:buClr>
              <a:buFontTx/>
              <a:buNone/>
            </a:pPr>
            <a:r>
              <a:rPr lang="en-US" sz="2400" i="1" dirty="0">
                <a:solidFill>
                  <a:schemeClr val="accent4">
                    <a:lumMod val="10000"/>
                  </a:schemeClr>
                </a:solidFill>
                <a:sym typeface="Wingdings" panose="05000000000000000000" pitchFamily="2" charset="2"/>
              </a:rPr>
              <a:t> </a:t>
            </a:r>
            <a:r>
              <a:rPr lang="en-US" sz="2400" dirty="0">
                <a:solidFill>
                  <a:schemeClr val="accent4">
                    <a:lumMod val="10000"/>
                  </a:schemeClr>
                </a:solidFill>
                <a:sym typeface="Wingdings" panose="05000000000000000000" pitchFamily="2" charset="2"/>
              </a:rPr>
              <a:t>Note: A request emailed/submitted on a Sunday is “received” on Monday; business day one </a:t>
            </a:r>
            <a:r>
              <a:rPr lang="en-US" sz="2400" b="1" i="1" dirty="0">
                <a:solidFill>
                  <a:schemeClr val="accent2"/>
                </a:solidFill>
                <a:sym typeface="Wingdings" panose="05000000000000000000" pitchFamily="2" charset="2"/>
              </a:rPr>
              <a:t>after</a:t>
            </a:r>
            <a:r>
              <a:rPr lang="en-US" sz="2400" dirty="0">
                <a:solidFill>
                  <a:schemeClr val="accent4">
                    <a:lumMod val="10000"/>
                  </a:schemeClr>
                </a:solidFill>
                <a:sym typeface="Wingdings" panose="05000000000000000000" pitchFamily="2" charset="2"/>
              </a:rPr>
              <a:t> receipt is Tuesday.</a:t>
            </a:r>
            <a:endParaRPr lang="en-US" sz="2400" dirty="0">
              <a:solidFill>
                <a:schemeClr val="accent4">
                  <a:lumMod val="10000"/>
                </a:schemeClr>
              </a:solidFill>
            </a:endParaRPr>
          </a:p>
        </p:txBody>
      </p:sp>
    </p:spTree>
    <p:extLst>
      <p:ext uri="{BB962C8B-B14F-4D97-AF65-F5344CB8AC3E}">
        <p14:creationId xmlns:p14="http://schemas.microsoft.com/office/powerpoint/2010/main" val="427606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1947"/>
          </a:xfrm>
        </p:spPr>
        <p:txBody>
          <a:bodyPr>
            <a:normAutofit/>
          </a:bodyPr>
          <a:lstStyle/>
          <a:p>
            <a:r>
              <a:rPr lang="en-US" sz="5400" b="1" dirty="0">
                <a:solidFill>
                  <a:srgbClr val="0033CC"/>
                </a:solidFill>
              </a:rPr>
              <a:t>Failure to Respond</a:t>
            </a:r>
          </a:p>
        </p:txBody>
      </p:sp>
      <p:sp>
        <p:nvSpPr>
          <p:cNvPr id="13314" name="Rectangle 3"/>
          <p:cNvSpPr>
            <a:spLocks noGrp="1" noChangeArrowheads="1"/>
          </p:cNvSpPr>
          <p:nvPr>
            <p:ph idx="1"/>
          </p:nvPr>
        </p:nvSpPr>
        <p:spPr>
          <a:xfrm>
            <a:off x="838199" y="1489746"/>
            <a:ext cx="10822497" cy="4525963"/>
          </a:xfrm>
        </p:spPr>
        <p:txBody>
          <a:bodyPr/>
          <a:lstStyle/>
          <a:p>
            <a:pPr eaLnBrk="1" hangingPunct="1">
              <a:buClr>
                <a:schemeClr val="tx1"/>
              </a:buClr>
              <a:buFontTx/>
              <a:buNone/>
            </a:pPr>
            <a:r>
              <a:rPr lang="en-US" dirty="0">
                <a:solidFill>
                  <a:schemeClr val="accent4">
                    <a:lumMod val="10000"/>
                  </a:schemeClr>
                </a:solidFill>
              </a:rPr>
              <a:t>	Failure to respond to a request within the time </a:t>
            </a:r>
            <a:r>
              <a:rPr lang="en-US" dirty="0"/>
              <a:t>permitted is treated as a </a:t>
            </a:r>
            <a:r>
              <a:rPr lang="en-US" b="1" i="1" dirty="0"/>
              <a:t>denial</a:t>
            </a:r>
            <a:r>
              <a:rPr lang="en-US" dirty="0"/>
              <a:t> of the request.</a:t>
            </a:r>
            <a:r>
              <a:rPr lang="en-US" dirty="0">
                <a:solidFill>
                  <a:schemeClr val="accent1">
                    <a:lumMod val="50000"/>
                  </a:schemeClr>
                </a:solidFill>
              </a:rPr>
              <a:t> </a:t>
            </a:r>
          </a:p>
          <a:p>
            <a:pPr eaLnBrk="1" hangingPunct="1"/>
            <a:r>
              <a:rPr lang="en-US" dirty="0"/>
              <a:t>A public body that fails to respond to a request within the time permitted, but then provides copies of the requested public records </a:t>
            </a:r>
            <a:r>
              <a:rPr lang="en-US" b="1" i="1" dirty="0">
                <a:solidFill>
                  <a:schemeClr val="accent2"/>
                </a:solidFill>
              </a:rPr>
              <a:t>may not impose </a:t>
            </a:r>
            <a:r>
              <a:rPr lang="en-US" i="1" dirty="0">
                <a:solidFill>
                  <a:schemeClr val="accent4">
                    <a:lumMod val="10000"/>
                  </a:schemeClr>
                </a:solidFill>
              </a:rPr>
              <a:t>a fee </a:t>
            </a:r>
            <a:r>
              <a:rPr lang="en-US" dirty="0">
                <a:solidFill>
                  <a:schemeClr val="accent4">
                    <a:lumMod val="10000"/>
                  </a:schemeClr>
                </a:solidFill>
              </a:rPr>
              <a:t>for those copies.</a:t>
            </a:r>
          </a:p>
          <a:p>
            <a:pPr eaLnBrk="1" hangingPunct="1"/>
            <a:r>
              <a:rPr lang="en-US" dirty="0">
                <a:solidFill>
                  <a:schemeClr val="accent4">
                    <a:lumMod val="10000"/>
                  </a:schemeClr>
                </a:solidFill>
              </a:rPr>
              <a:t>A public body that fails to respond to a request received </a:t>
            </a:r>
            <a:r>
              <a:rPr lang="en-US" b="1" i="1" dirty="0">
                <a:solidFill>
                  <a:schemeClr val="accent2"/>
                </a:solidFill>
              </a:rPr>
              <a:t>may not treat the request as unduly burdensome</a:t>
            </a:r>
            <a:r>
              <a:rPr lang="en-US" dirty="0">
                <a:solidFill>
                  <a:schemeClr val="accent2">
                    <a:lumMod val="75000"/>
                  </a:schemeClr>
                </a:solidFill>
              </a:rPr>
              <a:t> </a:t>
            </a:r>
            <a:r>
              <a:rPr lang="en-US" dirty="0">
                <a:solidFill>
                  <a:schemeClr val="accent4">
                    <a:lumMod val="10000"/>
                  </a:schemeClr>
                </a:solidFill>
              </a:rPr>
              <a:t>under section 3(g).</a:t>
            </a:r>
          </a:p>
          <a:p>
            <a:pPr marL="0" indent="0">
              <a:buNone/>
            </a:pPr>
            <a:r>
              <a:rPr lang="en-US" dirty="0">
                <a:solidFill>
                  <a:schemeClr val="accent2"/>
                </a:solidFill>
              </a:rPr>
              <a:t>5 ILCS 140/3(d)</a:t>
            </a:r>
          </a:p>
        </p:txBody>
      </p:sp>
    </p:spTree>
    <p:extLst>
      <p:ext uri="{BB962C8B-B14F-4D97-AF65-F5344CB8AC3E}">
        <p14:creationId xmlns:p14="http://schemas.microsoft.com/office/powerpoint/2010/main" val="1353222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4128" y="412109"/>
            <a:ext cx="8229600" cy="832957"/>
          </a:xfrm>
        </p:spPr>
        <p:txBody>
          <a:bodyPr>
            <a:normAutofit/>
          </a:bodyPr>
          <a:lstStyle/>
          <a:p>
            <a:r>
              <a:rPr lang="en-US" sz="5400" b="1" dirty="0">
                <a:solidFill>
                  <a:srgbClr val="0033CC"/>
                </a:solidFill>
              </a:rPr>
              <a:t>FOIA Response</a:t>
            </a:r>
          </a:p>
        </p:txBody>
      </p:sp>
      <p:sp>
        <p:nvSpPr>
          <p:cNvPr id="11266" name="Content Placeholder 2"/>
          <p:cNvSpPr>
            <a:spLocks noGrp="1"/>
          </p:cNvSpPr>
          <p:nvPr>
            <p:ph idx="4294967295"/>
          </p:nvPr>
        </p:nvSpPr>
        <p:spPr>
          <a:xfrm>
            <a:off x="734035" y="1379290"/>
            <a:ext cx="10230375" cy="4800600"/>
          </a:xfrm>
        </p:spPr>
        <p:txBody>
          <a:bodyPr/>
          <a:lstStyle/>
          <a:p>
            <a:pPr marL="0" indent="0">
              <a:buFontTx/>
              <a:buNone/>
            </a:pPr>
            <a:r>
              <a:rPr lang="en-US" dirty="0">
                <a:solidFill>
                  <a:schemeClr val="accent4">
                    <a:lumMod val="10000"/>
                  </a:schemeClr>
                </a:solidFill>
              </a:rPr>
              <a:t>A FOIA request may be granted, denied, or granted in part and denied in part. </a:t>
            </a:r>
            <a:r>
              <a:rPr lang="en-US" b="1" i="1" dirty="0">
                <a:solidFill>
                  <a:schemeClr val="accent2"/>
                </a:solidFill>
              </a:rPr>
              <a:t>If denying </a:t>
            </a:r>
            <a:r>
              <a:rPr lang="en-US" dirty="0">
                <a:solidFill>
                  <a:schemeClr val="accent4">
                    <a:lumMod val="10000"/>
                  </a:schemeClr>
                </a:solidFill>
              </a:rPr>
              <a:t>a request for public records the public body shall </a:t>
            </a:r>
            <a:r>
              <a:rPr lang="en-US" b="1" i="1" dirty="0">
                <a:solidFill>
                  <a:schemeClr val="accent2"/>
                </a:solidFill>
              </a:rPr>
              <a:t>notify the requester in writing of</a:t>
            </a:r>
            <a:r>
              <a:rPr lang="en-US" dirty="0">
                <a:solidFill>
                  <a:schemeClr val="accent2"/>
                </a:solidFill>
              </a:rPr>
              <a:t>:</a:t>
            </a:r>
          </a:p>
          <a:p>
            <a:pPr marL="0" indent="0">
              <a:buFontTx/>
              <a:buNone/>
            </a:pPr>
            <a:r>
              <a:rPr lang="en-US" dirty="0"/>
              <a:t>	</a:t>
            </a:r>
            <a:r>
              <a:rPr lang="en-US" dirty="0">
                <a:solidFill>
                  <a:schemeClr val="accent4">
                    <a:lumMod val="10000"/>
                  </a:schemeClr>
                </a:solidFill>
              </a:rPr>
              <a:t>1. 	The decision to deny the request,</a:t>
            </a:r>
          </a:p>
          <a:p>
            <a:pPr marL="0" indent="0">
              <a:buFontTx/>
              <a:buNone/>
            </a:pPr>
            <a:r>
              <a:rPr lang="en-US" dirty="0">
                <a:solidFill>
                  <a:schemeClr val="accent4">
                    <a:lumMod val="10000"/>
                  </a:schemeClr>
                </a:solidFill>
              </a:rPr>
              <a:t>	2. 	The</a:t>
            </a:r>
            <a:r>
              <a:rPr lang="en-US" dirty="0">
                <a:solidFill>
                  <a:schemeClr val="accent2"/>
                </a:solidFill>
              </a:rPr>
              <a:t> </a:t>
            </a:r>
            <a:r>
              <a:rPr lang="en-US" b="1" i="1" dirty="0">
                <a:solidFill>
                  <a:schemeClr val="accent2"/>
                </a:solidFill>
              </a:rPr>
              <a:t>reasons</a:t>
            </a:r>
            <a:r>
              <a:rPr lang="en-US" dirty="0">
                <a:solidFill>
                  <a:schemeClr val="accent2"/>
                </a:solidFill>
              </a:rPr>
              <a:t> </a:t>
            </a:r>
            <a:r>
              <a:rPr lang="en-US" dirty="0">
                <a:solidFill>
                  <a:schemeClr val="accent4">
                    <a:lumMod val="10000"/>
                  </a:schemeClr>
                </a:solidFill>
              </a:rPr>
              <a:t>for the denial, including a detailed factual basis for the application of any exemption claimed, and</a:t>
            </a:r>
          </a:p>
          <a:p>
            <a:pPr marL="0" indent="0">
              <a:buFontTx/>
              <a:buNone/>
            </a:pPr>
            <a:r>
              <a:rPr lang="en-US" dirty="0">
                <a:solidFill>
                  <a:schemeClr val="accent4">
                    <a:lumMod val="10000"/>
                  </a:schemeClr>
                </a:solidFill>
              </a:rPr>
              <a:t>	3.  The names and titles or positions of each person responsible for the denial.</a:t>
            </a:r>
          </a:p>
        </p:txBody>
      </p:sp>
    </p:spTree>
    <p:extLst>
      <p:ext uri="{BB962C8B-B14F-4D97-AF65-F5344CB8AC3E}">
        <p14:creationId xmlns:p14="http://schemas.microsoft.com/office/powerpoint/2010/main" val="3603413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3892"/>
          </a:xfrm>
        </p:spPr>
        <p:txBody>
          <a:bodyPr>
            <a:normAutofit/>
          </a:bodyPr>
          <a:lstStyle/>
          <a:p>
            <a:r>
              <a:rPr lang="en-US" sz="5400" b="1" dirty="0">
                <a:solidFill>
                  <a:srgbClr val="0033CC"/>
                </a:solidFill>
              </a:rPr>
              <a:t>FOIA Response, </a:t>
            </a:r>
            <a:r>
              <a:rPr lang="en-US" sz="5400" b="1" i="1" dirty="0">
                <a:solidFill>
                  <a:srgbClr val="0033CC"/>
                </a:solidFill>
              </a:rPr>
              <a:t>cont</a:t>
            </a:r>
            <a:r>
              <a:rPr lang="en-US" sz="5400" b="1" dirty="0">
                <a:solidFill>
                  <a:srgbClr val="0033CC"/>
                </a:solidFill>
              </a:rPr>
              <a:t>.</a:t>
            </a:r>
          </a:p>
        </p:txBody>
      </p:sp>
      <p:sp>
        <p:nvSpPr>
          <p:cNvPr id="12290" name="Content Placeholder 2"/>
          <p:cNvSpPr>
            <a:spLocks noGrp="1"/>
          </p:cNvSpPr>
          <p:nvPr>
            <p:ph idx="1"/>
          </p:nvPr>
        </p:nvSpPr>
        <p:spPr>
          <a:xfrm>
            <a:off x="965432" y="1359018"/>
            <a:ext cx="10515599" cy="4800600"/>
          </a:xfrm>
        </p:spPr>
        <p:txBody>
          <a:bodyPr/>
          <a:lstStyle/>
          <a:p>
            <a:pPr>
              <a:buFontTx/>
              <a:buNone/>
            </a:pPr>
            <a:r>
              <a:rPr lang="en-US" dirty="0">
                <a:solidFill>
                  <a:schemeClr val="bg1">
                    <a:lumMod val="50000"/>
                  </a:schemeClr>
                </a:solidFill>
              </a:rPr>
              <a:t>	</a:t>
            </a:r>
            <a:r>
              <a:rPr lang="en-US" dirty="0"/>
              <a:t>In addition, each notice of denial by a public body shall: </a:t>
            </a:r>
          </a:p>
          <a:p>
            <a:pPr>
              <a:buFontTx/>
              <a:buNone/>
            </a:pPr>
            <a:r>
              <a:rPr lang="en-US" dirty="0"/>
              <a:t>	</a:t>
            </a:r>
            <a:r>
              <a:rPr lang="en-US" dirty="0">
                <a:solidFill>
                  <a:schemeClr val="accent4">
                    <a:lumMod val="10000"/>
                  </a:schemeClr>
                </a:solidFill>
              </a:rPr>
              <a:t>1.	Inform the requester of his or her right to seek review by the Public Access Counselor, </a:t>
            </a:r>
          </a:p>
          <a:p>
            <a:pPr>
              <a:buFontTx/>
              <a:buNone/>
            </a:pPr>
            <a:r>
              <a:rPr lang="en-US" dirty="0">
                <a:solidFill>
                  <a:schemeClr val="accent4">
                    <a:lumMod val="10000"/>
                  </a:schemeClr>
                </a:solidFill>
              </a:rPr>
              <a:t>	2.	Provide the address and phone number of the Public Access Counselor:</a:t>
            </a:r>
          </a:p>
          <a:p>
            <a:pPr>
              <a:buFontTx/>
              <a:buNone/>
            </a:pPr>
            <a:r>
              <a:rPr lang="en-US" dirty="0">
                <a:solidFill>
                  <a:schemeClr val="accent4">
                    <a:lumMod val="10000"/>
                  </a:schemeClr>
                </a:solidFill>
              </a:rPr>
              <a:t>			500 S. Second Street, Springfield, IL 62701</a:t>
            </a:r>
          </a:p>
          <a:p>
            <a:pPr>
              <a:buFontTx/>
              <a:buNone/>
            </a:pPr>
            <a:r>
              <a:rPr lang="en-US" dirty="0">
                <a:solidFill>
                  <a:schemeClr val="accent4">
                    <a:lumMod val="10000"/>
                  </a:schemeClr>
                </a:solidFill>
              </a:rPr>
              <a:t>			877-299-3642 </a:t>
            </a:r>
          </a:p>
          <a:p>
            <a:pPr>
              <a:buFontTx/>
              <a:buNone/>
            </a:pPr>
            <a:r>
              <a:rPr lang="en-US" dirty="0">
                <a:solidFill>
                  <a:schemeClr val="accent4">
                    <a:lumMod val="10000"/>
                  </a:schemeClr>
                </a:solidFill>
              </a:rPr>
              <a:t>	3. 	Inform the requester of his right to judicial review under section 11 of FOIA. </a:t>
            </a:r>
          </a:p>
          <a:p>
            <a:pPr>
              <a:buFontTx/>
              <a:buNone/>
            </a:pPr>
            <a:r>
              <a:rPr lang="en-US" dirty="0">
                <a:solidFill>
                  <a:schemeClr val="accent2"/>
                </a:solidFill>
              </a:rPr>
              <a:t>5 ILCS 140/9(a)</a:t>
            </a:r>
          </a:p>
        </p:txBody>
      </p:sp>
    </p:spTree>
    <p:extLst>
      <p:ext uri="{BB962C8B-B14F-4D97-AF65-F5344CB8AC3E}">
        <p14:creationId xmlns:p14="http://schemas.microsoft.com/office/powerpoint/2010/main" val="1234381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r>
              <a:rPr lang="en-US" sz="5400" b="1" dirty="0">
                <a:solidFill>
                  <a:srgbClr val="0033CC"/>
                </a:solidFill>
              </a:rPr>
              <a:t>Copying Fees</a:t>
            </a:r>
          </a:p>
        </p:txBody>
      </p:sp>
      <p:sp>
        <p:nvSpPr>
          <p:cNvPr id="31747" name="Rectangle 3"/>
          <p:cNvSpPr>
            <a:spLocks noGrp="1" noChangeArrowheads="1"/>
          </p:cNvSpPr>
          <p:nvPr>
            <p:ph idx="1"/>
          </p:nvPr>
        </p:nvSpPr>
        <p:spPr>
          <a:xfrm>
            <a:off x="950752" y="1690688"/>
            <a:ext cx="10515600" cy="4221163"/>
          </a:xfrm>
        </p:spPr>
        <p:txBody>
          <a:bodyPr>
            <a:normAutofit/>
          </a:bodyPr>
          <a:lstStyle/>
          <a:p>
            <a:pPr>
              <a:buClr>
                <a:schemeClr val="tx1"/>
              </a:buClr>
            </a:pPr>
            <a:r>
              <a:rPr lang="en-US" dirty="0">
                <a:solidFill>
                  <a:schemeClr val="accent4">
                    <a:lumMod val="10000"/>
                  </a:schemeClr>
                </a:solidFill>
              </a:rPr>
              <a:t>No fees may be charged for the first 50 pages of black and white, letter or legal sized copies. </a:t>
            </a:r>
            <a:r>
              <a:rPr lang="en-US" dirty="0">
                <a:solidFill>
                  <a:schemeClr val="accent2"/>
                </a:solidFill>
              </a:rPr>
              <a:t>5 ILCS 140/6(b)</a:t>
            </a:r>
            <a:endParaRPr lang="en-US" dirty="0">
              <a:solidFill>
                <a:schemeClr val="accent4">
                  <a:lumMod val="10000"/>
                </a:schemeClr>
              </a:solidFill>
            </a:endParaRPr>
          </a:p>
          <a:p>
            <a:pPr>
              <a:buClr>
                <a:schemeClr val="tx1"/>
              </a:buClr>
            </a:pPr>
            <a:r>
              <a:rPr lang="en-US" dirty="0">
                <a:solidFill>
                  <a:schemeClr val="accent4">
                    <a:lumMod val="10000"/>
                  </a:schemeClr>
                </a:solidFill>
              </a:rPr>
              <a:t>The fee for black and white, letter or legal sized copies may not exceed </a:t>
            </a:r>
            <a:r>
              <a:rPr lang="en-US" b="1" i="1" dirty="0">
                <a:solidFill>
                  <a:schemeClr val="accent4">
                    <a:lumMod val="10000"/>
                  </a:schemeClr>
                </a:solidFill>
              </a:rPr>
              <a:t>15 cents per page</a:t>
            </a:r>
            <a:r>
              <a:rPr lang="en-US" dirty="0">
                <a:solidFill>
                  <a:schemeClr val="accent4">
                    <a:lumMod val="10000"/>
                  </a:schemeClr>
                </a:solidFill>
              </a:rPr>
              <a:t>. </a:t>
            </a:r>
            <a:r>
              <a:rPr lang="en-US" dirty="0">
                <a:solidFill>
                  <a:schemeClr val="accent2"/>
                </a:solidFill>
              </a:rPr>
              <a:t>5 ILCS 140/6(b)</a:t>
            </a:r>
            <a:endParaRPr lang="en-US" dirty="0">
              <a:solidFill>
                <a:schemeClr val="accent4">
                  <a:lumMod val="10000"/>
                </a:schemeClr>
              </a:solidFill>
            </a:endParaRPr>
          </a:p>
          <a:p>
            <a:pPr>
              <a:buClr>
                <a:schemeClr val="tx1"/>
              </a:buClr>
            </a:pPr>
            <a:r>
              <a:rPr lang="en-US" dirty="0">
                <a:solidFill>
                  <a:schemeClr val="accent4">
                    <a:lumMod val="10000"/>
                  </a:schemeClr>
                </a:solidFill>
              </a:rPr>
              <a:t>If a public body provides copies in color or in a size other than letter or legal, the public body may charge its actual cost for reproducing the records. </a:t>
            </a:r>
            <a:r>
              <a:rPr lang="en-US" dirty="0">
                <a:solidFill>
                  <a:schemeClr val="accent2"/>
                </a:solidFill>
              </a:rPr>
              <a:t>5 ILCS 140/6(b) </a:t>
            </a:r>
          </a:p>
          <a:p>
            <a:pPr>
              <a:buClr>
                <a:schemeClr val="tx1"/>
              </a:buClr>
            </a:pPr>
            <a:r>
              <a:rPr lang="en-US" dirty="0">
                <a:solidFill>
                  <a:schemeClr val="accent4">
                    <a:lumMod val="10000"/>
                  </a:schemeClr>
                </a:solidFill>
              </a:rPr>
              <a:t>When other copy fees are authorized by statute, a public body may charge those fees instead of the section 6(b) fee.</a:t>
            </a:r>
            <a:endParaRPr lang="en-US" dirty="0"/>
          </a:p>
        </p:txBody>
      </p:sp>
    </p:spTree>
    <p:extLst>
      <p:ext uri="{BB962C8B-B14F-4D97-AF65-F5344CB8AC3E}">
        <p14:creationId xmlns:p14="http://schemas.microsoft.com/office/powerpoint/2010/main" val="1948097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2614"/>
          </a:xfrm>
        </p:spPr>
        <p:txBody>
          <a:bodyPr>
            <a:normAutofit/>
          </a:bodyPr>
          <a:lstStyle/>
          <a:p>
            <a:r>
              <a:rPr lang="en-US" sz="5400" b="1" dirty="0">
                <a:solidFill>
                  <a:srgbClr val="0033CC"/>
                </a:solidFill>
              </a:rPr>
              <a:t>Requests/Fees for Electronic Copies</a:t>
            </a:r>
          </a:p>
        </p:txBody>
      </p:sp>
      <p:sp>
        <p:nvSpPr>
          <p:cNvPr id="3" name="Content Placeholder 2"/>
          <p:cNvSpPr>
            <a:spLocks noGrp="1"/>
          </p:cNvSpPr>
          <p:nvPr>
            <p:ph idx="1"/>
          </p:nvPr>
        </p:nvSpPr>
        <p:spPr>
          <a:xfrm>
            <a:off x="838200" y="1761688"/>
            <a:ext cx="10515600" cy="4647501"/>
          </a:xfrm>
        </p:spPr>
        <p:txBody>
          <a:bodyPr>
            <a:normAutofit fontScale="92500"/>
          </a:bodyPr>
          <a:lstStyle/>
          <a:p>
            <a:r>
              <a:rPr lang="en-US" dirty="0">
                <a:solidFill>
                  <a:schemeClr val="accent4">
                    <a:lumMod val="10000"/>
                  </a:schemeClr>
                </a:solidFill>
              </a:rPr>
              <a:t>A public body must produce </a:t>
            </a:r>
            <a:r>
              <a:rPr lang="en-US" b="1" i="1" dirty="0">
                <a:solidFill>
                  <a:schemeClr val="accent2"/>
                </a:solidFill>
              </a:rPr>
              <a:t>records that are maintained in an electronic format</a:t>
            </a:r>
            <a:r>
              <a:rPr lang="en-US" dirty="0">
                <a:solidFill>
                  <a:schemeClr val="accent2">
                    <a:lumMod val="75000"/>
                  </a:schemeClr>
                </a:solidFill>
              </a:rPr>
              <a:t> </a:t>
            </a:r>
            <a:r>
              <a:rPr lang="en-US" dirty="0">
                <a:solidFill>
                  <a:schemeClr val="accent4">
                    <a:lumMod val="10000"/>
                  </a:schemeClr>
                </a:solidFill>
              </a:rPr>
              <a:t>in the electronic format specified by the requester, if feasible.</a:t>
            </a:r>
          </a:p>
          <a:p>
            <a:r>
              <a:rPr lang="en-US" dirty="0">
                <a:solidFill>
                  <a:schemeClr val="accent4">
                    <a:lumMod val="10000"/>
                  </a:schemeClr>
                </a:solidFill>
              </a:rPr>
              <a:t>If not feasible, must disclose in the electronic format in which the records are maintained or in paper, at the option of the requester. </a:t>
            </a:r>
            <a:r>
              <a:rPr lang="en-US" dirty="0">
                <a:solidFill>
                  <a:schemeClr val="accent2"/>
                </a:solidFill>
              </a:rPr>
              <a:t>5 ILCS 140/6(a)</a:t>
            </a:r>
            <a:endParaRPr lang="en-US" dirty="0">
              <a:solidFill>
                <a:schemeClr val="accent4">
                  <a:lumMod val="10000"/>
                </a:schemeClr>
              </a:solidFill>
            </a:endParaRPr>
          </a:p>
          <a:p>
            <a:r>
              <a:rPr lang="en-US" dirty="0">
                <a:solidFill>
                  <a:schemeClr val="accent4">
                    <a:lumMod val="10000"/>
                  </a:schemeClr>
                </a:solidFill>
              </a:rPr>
              <a:t>A public body may only charge the requester for the actual cost of purchasing the recording medium, whether disc, diskette, tape, or other medium. </a:t>
            </a:r>
            <a:r>
              <a:rPr lang="en-US" dirty="0">
                <a:solidFill>
                  <a:schemeClr val="accent2"/>
                </a:solidFill>
              </a:rPr>
              <a:t>5 ILCS 140/6(a)</a:t>
            </a:r>
            <a:endParaRPr lang="en-US" dirty="0">
              <a:solidFill>
                <a:schemeClr val="accent4">
                  <a:lumMod val="10000"/>
                </a:schemeClr>
              </a:solidFill>
            </a:endParaRPr>
          </a:p>
          <a:p>
            <a:r>
              <a:rPr lang="en-US" dirty="0">
                <a:solidFill>
                  <a:schemeClr val="accent4">
                    <a:lumMod val="10000"/>
                  </a:schemeClr>
                </a:solidFill>
              </a:rPr>
              <a:t>Statutory fees applicable to copies of public records when furnished in a paper format </a:t>
            </a:r>
            <a:r>
              <a:rPr lang="en-US" b="1" dirty="0">
                <a:solidFill>
                  <a:schemeClr val="accent4">
                    <a:lumMod val="10000"/>
                  </a:schemeClr>
                </a:solidFill>
              </a:rPr>
              <a:t>shall not</a:t>
            </a:r>
            <a:r>
              <a:rPr lang="en-US" dirty="0">
                <a:solidFill>
                  <a:schemeClr val="accent4">
                    <a:lumMod val="10000"/>
                  </a:schemeClr>
                </a:solidFill>
              </a:rPr>
              <a:t> be applicable to those records when furnished in an electronic format, unless the General Assembly expressly provides. </a:t>
            </a:r>
            <a:r>
              <a:rPr lang="en-US" dirty="0">
                <a:solidFill>
                  <a:schemeClr val="accent2"/>
                </a:solidFill>
              </a:rPr>
              <a:t>5 ILCS 140/6(a)</a:t>
            </a:r>
            <a:endParaRPr lang="en-US" dirty="0">
              <a:solidFill>
                <a:schemeClr val="accent4">
                  <a:lumMod val="10000"/>
                </a:schemeClr>
              </a:solidFill>
            </a:endParaRPr>
          </a:p>
          <a:p>
            <a:endParaRPr lang="en-US" dirty="0">
              <a:solidFill>
                <a:schemeClr val="accent4">
                  <a:lumMod val="10000"/>
                </a:schemeClr>
              </a:solidFill>
            </a:endParaRPr>
          </a:p>
        </p:txBody>
      </p:sp>
    </p:spTree>
    <p:extLst>
      <p:ext uri="{BB962C8B-B14F-4D97-AF65-F5344CB8AC3E}">
        <p14:creationId xmlns:p14="http://schemas.microsoft.com/office/powerpoint/2010/main" val="4291301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6476"/>
          </a:xfrm>
        </p:spPr>
        <p:txBody>
          <a:bodyPr>
            <a:normAutofit/>
          </a:bodyPr>
          <a:lstStyle/>
          <a:p>
            <a:r>
              <a:rPr lang="en-US" sz="5400" b="1" dirty="0">
                <a:solidFill>
                  <a:srgbClr val="0033CC"/>
                </a:solidFill>
              </a:rPr>
              <a:t>Records Maintained Online</a:t>
            </a:r>
          </a:p>
        </p:txBody>
      </p:sp>
      <p:sp>
        <p:nvSpPr>
          <p:cNvPr id="3" name="Content Placeholder 2"/>
          <p:cNvSpPr>
            <a:spLocks noGrp="1"/>
          </p:cNvSpPr>
          <p:nvPr>
            <p:ph idx="1"/>
          </p:nvPr>
        </p:nvSpPr>
        <p:spPr>
          <a:xfrm>
            <a:off x="899019" y="1375798"/>
            <a:ext cx="10048613" cy="4754564"/>
          </a:xfrm>
        </p:spPr>
        <p:txBody>
          <a:bodyPr/>
          <a:lstStyle/>
          <a:p>
            <a:pPr marL="0" indent="0">
              <a:buNone/>
            </a:pPr>
            <a:r>
              <a:rPr lang="en-US" sz="1100" b="1" dirty="0"/>
              <a:t> </a:t>
            </a:r>
            <a:endParaRPr lang="en-US" sz="2400" dirty="0">
              <a:solidFill>
                <a:schemeClr val="accent6">
                  <a:lumMod val="60000"/>
                  <a:lumOff val="40000"/>
                </a:schemeClr>
              </a:solidFill>
            </a:endParaRPr>
          </a:p>
          <a:p>
            <a:pPr marL="0" indent="0">
              <a:buNone/>
            </a:pPr>
            <a:r>
              <a:rPr lang="en-US" dirty="0">
                <a:solidFill>
                  <a:schemeClr val="accent4">
                    <a:lumMod val="10000"/>
                  </a:schemeClr>
                </a:solidFill>
              </a:rPr>
              <a:t>A public body is not required to copy a public record that is published on the public body's website. </a:t>
            </a:r>
          </a:p>
          <a:p>
            <a:r>
              <a:rPr lang="en-US" dirty="0">
                <a:solidFill>
                  <a:schemeClr val="accent4">
                    <a:lumMod val="10000"/>
                  </a:schemeClr>
                </a:solidFill>
              </a:rPr>
              <a:t>Public body must </a:t>
            </a:r>
            <a:r>
              <a:rPr lang="en-US" b="1" i="1" dirty="0">
                <a:solidFill>
                  <a:schemeClr val="accent2"/>
                </a:solidFill>
              </a:rPr>
              <a:t>notify</a:t>
            </a:r>
            <a:r>
              <a:rPr lang="en-US" dirty="0">
                <a:solidFill>
                  <a:schemeClr val="accent2">
                    <a:lumMod val="75000"/>
                  </a:schemeClr>
                </a:solidFill>
              </a:rPr>
              <a:t> </a:t>
            </a:r>
            <a:r>
              <a:rPr lang="en-US" dirty="0">
                <a:solidFill>
                  <a:schemeClr val="accent4">
                    <a:lumMod val="10000"/>
                  </a:schemeClr>
                </a:solidFill>
              </a:rPr>
              <a:t>the requester that the public record is available online and </a:t>
            </a:r>
            <a:r>
              <a:rPr lang="en-US" b="1" i="1" dirty="0">
                <a:solidFill>
                  <a:schemeClr val="accent2"/>
                </a:solidFill>
              </a:rPr>
              <a:t>direct</a:t>
            </a:r>
            <a:r>
              <a:rPr lang="en-US" dirty="0">
                <a:solidFill>
                  <a:schemeClr val="accent2">
                    <a:lumMod val="75000"/>
                  </a:schemeClr>
                </a:solidFill>
              </a:rPr>
              <a:t> </a:t>
            </a:r>
            <a:r>
              <a:rPr lang="en-US" dirty="0">
                <a:solidFill>
                  <a:schemeClr val="accent4">
                    <a:lumMod val="10000"/>
                  </a:schemeClr>
                </a:solidFill>
              </a:rPr>
              <a:t>the requester to the part of the website where the record can be accessed.</a:t>
            </a:r>
          </a:p>
          <a:p>
            <a:r>
              <a:rPr lang="en-US" dirty="0">
                <a:solidFill>
                  <a:schemeClr val="accent4">
                    <a:lumMod val="10000"/>
                  </a:schemeClr>
                </a:solidFill>
              </a:rPr>
              <a:t>Persons unable to reasonably access the record online may </a:t>
            </a:r>
            <a:r>
              <a:rPr lang="en-US" b="1" i="1" dirty="0">
                <a:solidFill>
                  <a:schemeClr val="accent2"/>
                </a:solidFill>
              </a:rPr>
              <a:t>re-submit the request</a:t>
            </a:r>
            <a:r>
              <a:rPr lang="en-US" b="1" dirty="0">
                <a:solidFill>
                  <a:schemeClr val="accent4">
                    <a:lumMod val="10000"/>
                  </a:schemeClr>
                </a:solidFill>
              </a:rPr>
              <a:t>, </a:t>
            </a:r>
            <a:r>
              <a:rPr lang="en-US" dirty="0">
                <a:solidFill>
                  <a:schemeClr val="accent4">
                    <a:lumMod val="10000"/>
                  </a:schemeClr>
                </a:solidFill>
              </a:rPr>
              <a:t>public body must then respond as provided in section 3.  </a:t>
            </a:r>
          </a:p>
          <a:p>
            <a:pPr marL="0" indent="0">
              <a:buNone/>
            </a:pPr>
            <a:r>
              <a:rPr lang="en-US" dirty="0">
                <a:solidFill>
                  <a:schemeClr val="accent2"/>
                </a:solidFill>
              </a:rPr>
              <a:t>5 ILCS 140/8.5</a:t>
            </a:r>
          </a:p>
        </p:txBody>
      </p:sp>
    </p:spTree>
    <p:extLst>
      <p:ext uri="{BB962C8B-B14F-4D97-AF65-F5344CB8AC3E}">
        <p14:creationId xmlns:p14="http://schemas.microsoft.com/office/powerpoint/2010/main" val="2747933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044" y="598516"/>
            <a:ext cx="9341802" cy="723207"/>
          </a:xfrm>
        </p:spPr>
        <p:txBody>
          <a:bodyPr>
            <a:noAutofit/>
          </a:bodyPr>
          <a:lstStyle/>
          <a:p>
            <a:r>
              <a:rPr lang="en-US" sz="5400" b="1" dirty="0">
                <a:solidFill>
                  <a:srgbClr val="0033CC"/>
                </a:solidFill>
              </a:rPr>
              <a:t>Unduly Burdensome Requests</a:t>
            </a:r>
          </a:p>
        </p:txBody>
      </p:sp>
      <p:sp>
        <p:nvSpPr>
          <p:cNvPr id="3" name="Content Placeholder 2"/>
          <p:cNvSpPr>
            <a:spLocks noGrp="1"/>
          </p:cNvSpPr>
          <p:nvPr>
            <p:ph idx="1"/>
          </p:nvPr>
        </p:nvSpPr>
        <p:spPr>
          <a:xfrm>
            <a:off x="834044" y="1749042"/>
            <a:ext cx="9924011" cy="4953000"/>
          </a:xfrm>
        </p:spPr>
        <p:txBody>
          <a:bodyPr>
            <a:normAutofit/>
          </a:bodyPr>
          <a:lstStyle/>
          <a:p>
            <a:pPr marL="0" indent="0">
              <a:buNone/>
            </a:pPr>
            <a:r>
              <a:rPr lang="en-US" sz="3200" dirty="0">
                <a:solidFill>
                  <a:schemeClr val="accent4">
                    <a:lumMod val="10000"/>
                  </a:schemeClr>
                </a:solidFill>
              </a:rPr>
              <a:t>Section 3(g) permits a public body to deny a request if the burden of compliance on public body outweighs public interest in the information.</a:t>
            </a:r>
          </a:p>
          <a:p>
            <a:pPr>
              <a:buFont typeface="Arial" panose="020B0604020202020204" pitchFamily="34" charset="0"/>
              <a:buChar char="•"/>
            </a:pPr>
            <a:r>
              <a:rPr lang="en-US" sz="3200" dirty="0">
                <a:solidFill>
                  <a:schemeClr val="accent4">
                    <a:lumMod val="10000"/>
                  </a:schemeClr>
                </a:solidFill>
              </a:rPr>
              <a:t>Before invoking this section, public bodies must extend to requester an opportunity to </a:t>
            </a:r>
            <a:r>
              <a:rPr lang="en-US" sz="3200" b="1" i="1" dirty="0">
                <a:solidFill>
                  <a:schemeClr val="accent2"/>
                </a:solidFill>
              </a:rPr>
              <a:t>confer</a:t>
            </a:r>
            <a:r>
              <a:rPr lang="en-US" sz="3200" dirty="0">
                <a:solidFill>
                  <a:schemeClr val="accent2"/>
                </a:solidFill>
              </a:rPr>
              <a:t> </a:t>
            </a:r>
            <a:r>
              <a:rPr lang="en-US" sz="3200" b="1" i="1" dirty="0">
                <a:solidFill>
                  <a:schemeClr val="accent2"/>
                </a:solidFill>
              </a:rPr>
              <a:t>with it to reduce the request to manageable proportions.</a:t>
            </a:r>
          </a:p>
          <a:p>
            <a:pPr marL="0" indent="0">
              <a:buNone/>
            </a:pPr>
            <a:r>
              <a:rPr lang="en-US" sz="3200" b="1" dirty="0">
                <a:solidFill>
                  <a:schemeClr val="accent2"/>
                </a:solidFill>
              </a:rPr>
              <a:t>5 ILCS 140/3(g)</a:t>
            </a:r>
            <a:r>
              <a:rPr lang="en-US" sz="3200" dirty="0">
                <a:solidFill>
                  <a:schemeClr val="accent2"/>
                </a:solidFill>
              </a:rPr>
              <a:t> </a:t>
            </a:r>
          </a:p>
        </p:txBody>
      </p:sp>
    </p:spTree>
    <p:extLst>
      <p:ext uri="{BB962C8B-B14F-4D97-AF65-F5344CB8AC3E}">
        <p14:creationId xmlns:p14="http://schemas.microsoft.com/office/powerpoint/2010/main" val="38348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0033CC"/>
                </a:solidFill>
              </a:rPr>
              <a:t>Public Access Counselor</a:t>
            </a:r>
          </a:p>
        </p:txBody>
      </p:sp>
      <p:sp>
        <p:nvSpPr>
          <p:cNvPr id="3" name="Content Placeholder 2"/>
          <p:cNvSpPr>
            <a:spLocks noGrp="1"/>
          </p:cNvSpPr>
          <p:nvPr>
            <p:ph idx="1"/>
          </p:nvPr>
        </p:nvSpPr>
        <p:spPr/>
        <p:txBody>
          <a:bodyPr/>
          <a:lstStyle/>
          <a:p>
            <a:r>
              <a:rPr lang="en-US" dirty="0"/>
              <a:t>In 2025, the Public Access Counselor (PAC) received more than 6,000 complaints concerning FOIA and OMA</a:t>
            </a:r>
          </a:p>
          <a:p>
            <a:r>
              <a:rPr lang="en-US" dirty="0"/>
              <a:t>Many are resolved informally or with just one letter to a public body</a:t>
            </a:r>
          </a:p>
          <a:p>
            <a:r>
              <a:rPr lang="en-US" dirty="0"/>
              <a:t>16 Binding Opinions Issued in 2025</a:t>
            </a:r>
          </a:p>
          <a:p>
            <a:r>
              <a:rPr lang="en-US" dirty="0"/>
              <a:t>Thousands of determination letters issued since 2010</a:t>
            </a:r>
          </a:p>
          <a:p>
            <a:r>
              <a:rPr lang="en-US" dirty="0"/>
              <a:t>Required online training plus presentations</a:t>
            </a:r>
          </a:p>
          <a:p>
            <a:r>
              <a:rPr lang="en-US" dirty="0"/>
              <a:t>Hotline (877-299-3642)</a:t>
            </a:r>
          </a:p>
        </p:txBody>
      </p:sp>
    </p:spTree>
    <p:extLst>
      <p:ext uri="{BB962C8B-B14F-4D97-AF65-F5344CB8AC3E}">
        <p14:creationId xmlns:p14="http://schemas.microsoft.com/office/powerpoint/2010/main" val="3274340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044" y="598516"/>
            <a:ext cx="9408914" cy="723207"/>
          </a:xfrm>
        </p:spPr>
        <p:txBody>
          <a:bodyPr>
            <a:noAutofit/>
          </a:bodyPr>
          <a:lstStyle/>
          <a:p>
            <a:r>
              <a:rPr lang="en-US" sz="5400" b="1" dirty="0">
                <a:solidFill>
                  <a:srgbClr val="0033CC"/>
                </a:solidFill>
              </a:rPr>
              <a:t>Unduly Burdensome Requests</a:t>
            </a:r>
          </a:p>
        </p:txBody>
      </p:sp>
      <p:sp>
        <p:nvSpPr>
          <p:cNvPr id="3" name="Content Placeholder 2"/>
          <p:cNvSpPr>
            <a:spLocks noGrp="1"/>
          </p:cNvSpPr>
          <p:nvPr>
            <p:ph idx="1"/>
          </p:nvPr>
        </p:nvSpPr>
        <p:spPr>
          <a:xfrm>
            <a:off x="957348" y="1530928"/>
            <a:ext cx="9924011" cy="4953000"/>
          </a:xfrm>
        </p:spPr>
        <p:txBody>
          <a:bodyPr>
            <a:normAutofit lnSpcReduction="10000"/>
          </a:bodyPr>
          <a:lstStyle/>
          <a:p>
            <a:r>
              <a:rPr lang="en-US" sz="3200" dirty="0">
                <a:solidFill>
                  <a:schemeClr val="accent2"/>
                </a:solidFill>
              </a:rPr>
              <a:t>Illinois Attorney General Public Access Opinion No. 21-001</a:t>
            </a:r>
            <a:r>
              <a:rPr lang="en-US" sz="3200" dirty="0">
                <a:solidFill>
                  <a:schemeClr val="tx1">
                    <a:lumMod val="95000"/>
                    <a:lumOff val="5000"/>
                  </a:schemeClr>
                </a:solidFill>
              </a:rPr>
              <a:t> (issued January 26, 2021) addresses the public body’s duty to confer with a requester under section 3(g).</a:t>
            </a:r>
          </a:p>
          <a:p>
            <a:r>
              <a:rPr lang="en-US" sz="3200" dirty="0">
                <a:solidFill>
                  <a:schemeClr val="accent2"/>
                </a:solidFill>
              </a:rPr>
              <a:t>Illinois Attorney General Public Access Opinion No. 23-007</a:t>
            </a:r>
            <a:r>
              <a:rPr lang="en-US" sz="3200" dirty="0">
                <a:solidFill>
                  <a:schemeClr val="tx1">
                    <a:lumMod val="95000"/>
                    <a:lumOff val="5000"/>
                  </a:schemeClr>
                </a:solidFill>
              </a:rPr>
              <a:t> (issued May 26, 2023) addresses requests for emails seeking key words or about a specific topic, and whether a request is </a:t>
            </a:r>
            <a:r>
              <a:rPr lang="en-US" sz="3200" i="1" dirty="0">
                <a:solidFill>
                  <a:schemeClr val="tx1">
                    <a:lumMod val="95000"/>
                    <a:lumOff val="5000"/>
                  </a:schemeClr>
                </a:solidFill>
              </a:rPr>
              <a:t>per se </a:t>
            </a:r>
            <a:r>
              <a:rPr lang="en-US" sz="3200" dirty="0">
                <a:solidFill>
                  <a:schemeClr val="tx1">
                    <a:lumMod val="95000"/>
                    <a:lumOff val="5000"/>
                  </a:schemeClr>
                </a:solidFill>
              </a:rPr>
              <a:t>unduly burdensome if the requester </a:t>
            </a:r>
            <a:r>
              <a:rPr lang="en-US" sz="3200" b="1" i="1" dirty="0">
                <a:solidFill>
                  <a:schemeClr val="tx1">
                    <a:lumMod val="95000"/>
                    <a:lumOff val="5000"/>
                  </a:schemeClr>
                </a:solidFill>
              </a:rPr>
              <a:t>does not identify the employees/officials whose may have responsive email</a:t>
            </a:r>
            <a:r>
              <a:rPr lang="en-US" sz="3200" dirty="0">
                <a:solidFill>
                  <a:schemeClr val="tx1">
                    <a:lumMod val="95000"/>
                    <a:lumOff val="5000"/>
                  </a:schemeClr>
                </a:solidFill>
              </a:rPr>
              <a:t>. Here the public body was found to have violated FOIA because the public body was in the best position to perform a search for responsive records. </a:t>
            </a:r>
          </a:p>
        </p:txBody>
      </p:sp>
    </p:spTree>
    <p:extLst>
      <p:ext uri="{BB962C8B-B14F-4D97-AF65-F5344CB8AC3E}">
        <p14:creationId xmlns:p14="http://schemas.microsoft.com/office/powerpoint/2010/main" val="3687471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95" y="365125"/>
            <a:ext cx="11291581" cy="1325563"/>
          </a:xfrm>
        </p:spPr>
        <p:txBody>
          <a:bodyPr>
            <a:noAutofit/>
          </a:bodyPr>
          <a:lstStyle/>
          <a:p>
            <a:r>
              <a:rPr lang="en-US" sz="5400" b="1" dirty="0">
                <a:solidFill>
                  <a:srgbClr val="0033CC"/>
                </a:solidFill>
              </a:rPr>
              <a:t>Unduly Burdensome Requests</a:t>
            </a:r>
            <a:br>
              <a:rPr lang="en-US" sz="5400" b="1" dirty="0">
                <a:solidFill>
                  <a:srgbClr val="0033CC"/>
                </a:solidFill>
              </a:rPr>
            </a:br>
            <a:r>
              <a:rPr lang="en-US" sz="4300" b="1" dirty="0">
                <a:solidFill>
                  <a:srgbClr val="0033CC"/>
                </a:solidFill>
              </a:rPr>
              <a:t>(additional examples)</a:t>
            </a:r>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r>
              <a:rPr lang="en-US" sz="5100" dirty="0">
                <a:solidFill>
                  <a:schemeClr val="accent4">
                    <a:lumMod val="10000"/>
                  </a:schemeClr>
                </a:solidFill>
              </a:rPr>
              <a:t>… </a:t>
            </a:r>
            <a:r>
              <a:rPr lang="en-US" sz="5100" b="1" dirty="0">
                <a:solidFill>
                  <a:schemeClr val="accent4">
                    <a:lumMod val="10000"/>
                  </a:schemeClr>
                </a:solidFill>
              </a:rPr>
              <a:t>manually</a:t>
            </a:r>
            <a:r>
              <a:rPr lang="en-US" sz="5100" dirty="0">
                <a:solidFill>
                  <a:schemeClr val="accent4">
                    <a:lumMod val="10000"/>
                  </a:schemeClr>
                </a:solidFill>
              </a:rPr>
              <a:t> locating and compiling large numbers of records from </a:t>
            </a:r>
            <a:r>
              <a:rPr lang="en-US" sz="5100" b="1" dirty="0">
                <a:solidFill>
                  <a:schemeClr val="accent4">
                    <a:lumMod val="10000"/>
                  </a:schemeClr>
                </a:solidFill>
              </a:rPr>
              <a:t>93 separate facilities </a:t>
            </a:r>
            <a:r>
              <a:rPr lang="en-US" sz="5100" dirty="0">
                <a:solidFill>
                  <a:schemeClr val="accent4">
                    <a:lumMod val="10000"/>
                  </a:schemeClr>
                </a:solidFill>
              </a:rPr>
              <a:t>or systems over a </a:t>
            </a:r>
            <a:r>
              <a:rPr lang="en-US" sz="5100" b="1" dirty="0">
                <a:solidFill>
                  <a:schemeClr val="accent4">
                    <a:lumMod val="10000"/>
                  </a:schemeClr>
                </a:solidFill>
              </a:rPr>
              <a:t>23-year time span</a:t>
            </a:r>
            <a:r>
              <a:rPr lang="en-US" sz="5100" dirty="0">
                <a:solidFill>
                  <a:schemeClr val="accent4">
                    <a:lumMod val="10000"/>
                  </a:schemeClr>
                </a:solidFill>
              </a:rPr>
              <a:t>.  </a:t>
            </a:r>
          </a:p>
          <a:p>
            <a:r>
              <a:rPr lang="en-US" sz="5100" dirty="0">
                <a:solidFill>
                  <a:schemeClr val="accent4">
                    <a:lumMod val="10000"/>
                  </a:schemeClr>
                </a:solidFill>
              </a:rPr>
              <a:t>… compiling all records, including financial records, school policies, and correspondence for a </a:t>
            </a:r>
            <a:r>
              <a:rPr lang="en-US" sz="5100" b="1" dirty="0">
                <a:solidFill>
                  <a:schemeClr val="accent4">
                    <a:lumMod val="10000"/>
                  </a:schemeClr>
                </a:solidFill>
              </a:rPr>
              <a:t>12-year period</a:t>
            </a:r>
            <a:r>
              <a:rPr lang="en-US" sz="5100" dirty="0">
                <a:solidFill>
                  <a:schemeClr val="accent4">
                    <a:lumMod val="10000"/>
                  </a:schemeClr>
                </a:solidFill>
              </a:rPr>
              <a:t>.  </a:t>
            </a:r>
          </a:p>
          <a:p>
            <a:r>
              <a:rPr lang="en-US" sz="5100" dirty="0">
                <a:solidFill>
                  <a:schemeClr val="accent4">
                    <a:lumMod val="10000"/>
                  </a:schemeClr>
                </a:solidFill>
              </a:rPr>
              <a:t>… only </a:t>
            </a:r>
            <a:r>
              <a:rPr lang="en-US" sz="5100" b="1" dirty="0">
                <a:solidFill>
                  <a:schemeClr val="accent4">
                    <a:lumMod val="10000"/>
                  </a:schemeClr>
                </a:solidFill>
              </a:rPr>
              <a:t>two employees </a:t>
            </a:r>
            <a:r>
              <a:rPr lang="en-US" sz="5100" dirty="0">
                <a:solidFill>
                  <a:schemeClr val="accent4">
                    <a:lumMod val="10000"/>
                  </a:schemeClr>
                </a:solidFill>
              </a:rPr>
              <a:t>to gather, review, and redact</a:t>
            </a:r>
            <a:r>
              <a:rPr lang="en-US" sz="5100" b="1" dirty="0">
                <a:solidFill>
                  <a:schemeClr val="accent4">
                    <a:lumMod val="10000"/>
                  </a:schemeClr>
                </a:solidFill>
              </a:rPr>
              <a:t> thousands</a:t>
            </a:r>
            <a:r>
              <a:rPr lang="en-US" sz="5100" dirty="0">
                <a:solidFill>
                  <a:schemeClr val="accent4">
                    <a:lumMod val="10000"/>
                  </a:schemeClr>
                </a:solidFill>
              </a:rPr>
              <a:t> of records from several sources over a </a:t>
            </a:r>
            <a:r>
              <a:rPr lang="en-US" sz="5100" b="1" dirty="0">
                <a:solidFill>
                  <a:schemeClr val="accent4">
                    <a:lumMod val="10000"/>
                  </a:schemeClr>
                </a:solidFill>
              </a:rPr>
              <a:t>six-year</a:t>
            </a:r>
            <a:r>
              <a:rPr lang="en-US" sz="5100" dirty="0">
                <a:solidFill>
                  <a:schemeClr val="accent4">
                    <a:lumMod val="10000"/>
                  </a:schemeClr>
                </a:solidFill>
              </a:rPr>
              <a:t> span.  </a:t>
            </a:r>
            <a:endParaRPr lang="en-US" sz="5100" dirty="0"/>
          </a:p>
          <a:p>
            <a:endParaRPr lang="en-US" dirty="0"/>
          </a:p>
        </p:txBody>
      </p:sp>
    </p:spTree>
    <p:extLst>
      <p:ext uri="{BB962C8B-B14F-4D97-AF65-F5344CB8AC3E}">
        <p14:creationId xmlns:p14="http://schemas.microsoft.com/office/powerpoint/2010/main" val="23859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BFC09-F36B-FB33-03C9-F9E4C7619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F6BF4-6145-5601-3C02-470D76D8D7C9}"/>
              </a:ext>
            </a:extLst>
          </p:cNvPr>
          <p:cNvSpPr>
            <a:spLocks noGrp="1"/>
          </p:cNvSpPr>
          <p:nvPr>
            <p:ph type="title"/>
          </p:nvPr>
        </p:nvSpPr>
        <p:spPr>
          <a:xfrm>
            <a:off x="536895" y="365125"/>
            <a:ext cx="11291581" cy="1325563"/>
          </a:xfrm>
        </p:spPr>
        <p:txBody>
          <a:bodyPr>
            <a:noAutofit/>
          </a:bodyPr>
          <a:lstStyle/>
          <a:p>
            <a:r>
              <a:rPr lang="en-US" sz="5400" b="1" dirty="0">
                <a:solidFill>
                  <a:srgbClr val="0033CC"/>
                </a:solidFill>
              </a:rPr>
              <a:t>Any Questions?</a:t>
            </a:r>
            <a:endParaRPr lang="en-US" sz="4300" b="1" dirty="0">
              <a:solidFill>
                <a:srgbClr val="0033CC"/>
              </a:solidFill>
            </a:endParaRPr>
          </a:p>
        </p:txBody>
      </p:sp>
      <p:sp>
        <p:nvSpPr>
          <p:cNvPr id="3" name="Content Placeholder 2">
            <a:extLst>
              <a:ext uri="{FF2B5EF4-FFF2-40B4-BE49-F238E27FC236}">
                <a16:creationId xmlns:a16="http://schemas.microsoft.com/office/drawing/2014/main" id="{B682F1CD-861A-48ED-7F5E-CB1E206DE988}"/>
              </a:ext>
            </a:extLst>
          </p:cNvPr>
          <p:cNvSpPr>
            <a:spLocks noGrp="1"/>
          </p:cNvSpPr>
          <p:nvPr>
            <p:ph idx="1"/>
          </p:nvPr>
        </p:nvSpPr>
        <p:spPr/>
        <p:txBody>
          <a:bodyPr>
            <a:normAutofit/>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36001461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BD214FCA-1AC7-8B1A-AF83-1D5FCAA9CFF4}"/>
              </a:ext>
            </a:extLst>
          </p:cNvPr>
          <p:cNvPicPr>
            <a:picLocks noChangeAspect="1"/>
          </p:cNvPicPr>
          <p:nvPr/>
        </p:nvPicPr>
        <p:blipFill>
          <a:blip r:embed="rId2">
            <a:alphaModFix amt="20000"/>
          </a:blip>
          <a:stretch>
            <a:fillRect/>
          </a:stretch>
        </p:blipFill>
        <p:spPr>
          <a:xfrm>
            <a:off x="6823221" y="1308382"/>
            <a:ext cx="4097275" cy="4097275"/>
          </a:xfrm>
          <a:prstGeom prst="rect">
            <a:avLst/>
          </a:prstGeom>
        </p:spPr>
      </p:pic>
      <p:sp>
        <p:nvSpPr>
          <p:cNvPr id="2" name="Title 1">
            <a:extLst>
              <a:ext uri="{FF2B5EF4-FFF2-40B4-BE49-F238E27FC236}">
                <a16:creationId xmlns:a16="http://schemas.microsoft.com/office/drawing/2014/main" id="{2D03715B-E846-F718-26D7-A36006844268}"/>
              </a:ext>
            </a:extLst>
          </p:cNvPr>
          <p:cNvSpPr>
            <a:spLocks noGrp="1"/>
          </p:cNvSpPr>
          <p:nvPr>
            <p:ph type="title"/>
          </p:nvPr>
        </p:nvSpPr>
        <p:spPr/>
        <p:txBody>
          <a:bodyPr>
            <a:normAutofit fontScale="90000"/>
          </a:bodyPr>
          <a:lstStyle/>
          <a:p>
            <a:pPr algn="ctr"/>
            <a:br>
              <a:rPr lang="en-US" sz="7200" b="1" dirty="0">
                <a:solidFill>
                  <a:srgbClr val="0033CC"/>
                </a:solidFill>
              </a:rPr>
            </a:br>
            <a:endParaRPr lang="en-US" dirty="0"/>
          </a:p>
        </p:txBody>
      </p:sp>
      <p:sp>
        <p:nvSpPr>
          <p:cNvPr id="3" name="Content Placeholder 2">
            <a:extLst>
              <a:ext uri="{FF2B5EF4-FFF2-40B4-BE49-F238E27FC236}">
                <a16:creationId xmlns:a16="http://schemas.microsoft.com/office/drawing/2014/main" id="{EDDDAA81-483F-3F1A-33CF-7B47B7D9AD0A}"/>
              </a:ext>
            </a:extLst>
          </p:cNvPr>
          <p:cNvSpPr>
            <a:spLocks noGrp="1"/>
          </p:cNvSpPr>
          <p:nvPr>
            <p:ph idx="1"/>
          </p:nvPr>
        </p:nvSpPr>
        <p:spPr>
          <a:xfrm>
            <a:off x="838200" y="1308382"/>
            <a:ext cx="10515600" cy="4351338"/>
          </a:xfrm>
        </p:spPr>
        <p:txBody>
          <a:bodyPr/>
          <a:lstStyle/>
          <a:p>
            <a:pPr marL="0" indent="0">
              <a:buNone/>
            </a:pPr>
            <a:r>
              <a:rPr lang="en-US" sz="5400" b="1" dirty="0">
                <a:solidFill>
                  <a:srgbClr val="0033CC"/>
                </a:solidFill>
              </a:rPr>
              <a:t>Exemptions to </a:t>
            </a:r>
          </a:p>
          <a:p>
            <a:pPr marL="0" indent="0">
              <a:buNone/>
            </a:pPr>
            <a:r>
              <a:rPr lang="en-US" sz="5400" b="1" dirty="0">
                <a:solidFill>
                  <a:srgbClr val="0033CC"/>
                </a:solidFill>
              </a:rPr>
              <a:t>Disclosure </a:t>
            </a:r>
          </a:p>
          <a:p>
            <a:pPr marL="0" indent="0">
              <a:buNone/>
            </a:pPr>
            <a:endParaRPr lang="en-US" dirty="0"/>
          </a:p>
        </p:txBody>
      </p:sp>
    </p:spTree>
    <p:extLst>
      <p:ext uri="{BB962C8B-B14F-4D97-AF65-F5344CB8AC3E}">
        <p14:creationId xmlns:p14="http://schemas.microsoft.com/office/powerpoint/2010/main" val="2989760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1256"/>
            <a:ext cx="10515600" cy="782031"/>
          </a:xfrm>
        </p:spPr>
        <p:txBody>
          <a:bodyPr>
            <a:noAutofit/>
          </a:bodyPr>
          <a:lstStyle/>
          <a:p>
            <a:r>
              <a:rPr lang="en-US" sz="5400" b="1" dirty="0">
                <a:solidFill>
                  <a:srgbClr val="0033CC"/>
                </a:solidFill>
              </a:rPr>
              <a:t>Exemptions</a:t>
            </a:r>
            <a:r>
              <a:rPr lang="en-US" sz="5400" dirty="0">
                <a:solidFill>
                  <a:srgbClr val="FF0000"/>
                </a:solidFill>
              </a:rPr>
              <a:t> </a:t>
            </a:r>
            <a:endParaRPr lang="en-US" sz="5400" dirty="0"/>
          </a:p>
        </p:txBody>
      </p:sp>
      <p:sp>
        <p:nvSpPr>
          <p:cNvPr id="14338" name="Rectangle 3"/>
          <p:cNvSpPr>
            <a:spLocks noGrp="1" noChangeArrowheads="1"/>
          </p:cNvSpPr>
          <p:nvPr>
            <p:ph idx="1"/>
          </p:nvPr>
        </p:nvSpPr>
        <p:spPr>
          <a:xfrm>
            <a:off x="838200" y="1529542"/>
            <a:ext cx="10515600" cy="4688378"/>
          </a:xfrm>
        </p:spPr>
        <p:txBody>
          <a:bodyPr>
            <a:noAutofit/>
          </a:bodyPr>
          <a:lstStyle/>
          <a:p>
            <a:pPr marL="0" indent="0">
              <a:buClr>
                <a:schemeClr val="tx1"/>
              </a:buClr>
              <a:buNone/>
            </a:pPr>
            <a:r>
              <a:rPr lang="en-US" sz="3200" dirty="0">
                <a:solidFill>
                  <a:schemeClr val="tx1">
                    <a:lumMod val="95000"/>
                    <a:lumOff val="5000"/>
                  </a:schemeClr>
                </a:solidFill>
              </a:rPr>
              <a:t>Exemptions allow </a:t>
            </a:r>
            <a:r>
              <a:rPr lang="en-US" sz="3200" dirty="0">
                <a:solidFill>
                  <a:schemeClr val="accent4">
                    <a:lumMod val="10000"/>
                  </a:schemeClr>
                </a:solidFill>
              </a:rPr>
              <a:t>public bodies to maintain certain types of sensitive public records or information confidentially. FOIA provides a number of exceptions to the requirement that public records are available for public inspection.  </a:t>
            </a:r>
          </a:p>
          <a:p>
            <a:pPr marL="0" indent="0">
              <a:buClr>
                <a:schemeClr val="tx1"/>
              </a:buClr>
              <a:buNone/>
            </a:pPr>
            <a:endParaRPr lang="en-US" sz="3200" dirty="0">
              <a:solidFill>
                <a:schemeClr val="accent4">
                  <a:lumMod val="10000"/>
                </a:schemeClr>
              </a:solidFill>
            </a:endParaRPr>
          </a:p>
          <a:p>
            <a:pPr>
              <a:buClr>
                <a:schemeClr val="tx1"/>
              </a:buClr>
              <a:buFont typeface="Wingdings" panose="05000000000000000000" pitchFamily="2" charset="2"/>
              <a:buChar char="Ø"/>
            </a:pPr>
            <a:r>
              <a:rPr lang="en-US" sz="3200" dirty="0">
                <a:solidFill>
                  <a:schemeClr val="accent4">
                    <a:lumMod val="10000"/>
                  </a:schemeClr>
                </a:solidFill>
                <a:sym typeface="Wingdings" panose="05000000000000000000" pitchFamily="2" charset="2"/>
              </a:rPr>
              <a:t> FOIA Exemptions are listed in </a:t>
            </a:r>
            <a:r>
              <a:rPr lang="en-US" sz="3200" b="1" dirty="0">
                <a:solidFill>
                  <a:schemeClr val="accent2"/>
                </a:solidFill>
                <a:sym typeface="Wingdings" panose="05000000000000000000" pitchFamily="2" charset="2"/>
              </a:rPr>
              <a:t>section 7 and section 7.5 </a:t>
            </a:r>
          </a:p>
          <a:p>
            <a:pPr marL="0" indent="0">
              <a:buClr>
                <a:schemeClr val="tx1"/>
              </a:buClr>
              <a:buNone/>
            </a:pPr>
            <a:r>
              <a:rPr lang="en-US" sz="3200" dirty="0">
                <a:solidFill>
                  <a:schemeClr val="accent2"/>
                </a:solidFill>
                <a:sym typeface="Wingdings" panose="05000000000000000000" pitchFamily="2" charset="2"/>
              </a:rPr>
              <a:t>(5 ILCS 140/7 and 5 ILCS 140/7.5)</a:t>
            </a:r>
            <a:endParaRPr lang="en-US" sz="3200" dirty="0">
              <a:solidFill>
                <a:schemeClr val="accent2"/>
              </a:solidFill>
            </a:endParaRPr>
          </a:p>
        </p:txBody>
      </p:sp>
    </p:spTree>
    <p:extLst>
      <p:ext uri="{BB962C8B-B14F-4D97-AF65-F5344CB8AC3E}">
        <p14:creationId xmlns:p14="http://schemas.microsoft.com/office/powerpoint/2010/main" val="3307853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b="1" dirty="0">
                <a:solidFill>
                  <a:srgbClr val="0033CC"/>
                </a:solidFill>
              </a:rPr>
              <a:t>FOIA – Section 7(1)</a:t>
            </a:r>
          </a:p>
        </p:txBody>
      </p:sp>
      <p:sp>
        <p:nvSpPr>
          <p:cNvPr id="26626" name="Rectangle 3"/>
          <p:cNvSpPr>
            <a:spLocks noGrp="1" noChangeArrowheads="1"/>
          </p:cNvSpPr>
          <p:nvPr>
            <p:ph idx="1"/>
          </p:nvPr>
        </p:nvSpPr>
        <p:spPr>
          <a:xfrm>
            <a:off x="687897" y="1752601"/>
            <a:ext cx="9751503" cy="4297363"/>
          </a:xfrm>
        </p:spPr>
        <p:txBody>
          <a:bodyPr>
            <a:normAutofit lnSpcReduction="10000"/>
          </a:bodyPr>
          <a:lstStyle/>
          <a:p>
            <a:pPr marL="0" indent="0">
              <a:buClr>
                <a:schemeClr val="tx1"/>
              </a:buClr>
              <a:buNone/>
            </a:pPr>
            <a:r>
              <a:rPr lang="en-US" dirty="0"/>
              <a:t>	</a:t>
            </a:r>
            <a:r>
              <a:rPr lang="en-US" dirty="0">
                <a:solidFill>
                  <a:schemeClr val="accent4">
                    <a:lumMod val="10000"/>
                  </a:schemeClr>
                </a:solidFill>
              </a:rPr>
              <a:t>When a record contains information that is exempt under section 7 or 7.5, but also contains information that is not exempt, the public body </a:t>
            </a:r>
            <a:r>
              <a:rPr lang="en-US" b="1" dirty="0">
                <a:solidFill>
                  <a:schemeClr val="accent2"/>
                </a:solidFill>
              </a:rPr>
              <a:t>may elect </a:t>
            </a:r>
            <a:r>
              <a:rPr lang="en-US" dirty="0">
                <a:solidFill>
                  <a:schemeClr val="accent4">
                    <a:lumMod val="10000"/>
                  </a:schemeClr>
                </a:solidFill>
              </a:rPr>
              <a:t>to redact exempt information; remaining information shall be made available for inspection and copying.  </a:t>
            </a:r>
            <a:r>
              <a:rPr lang="en-US" dirty="0">
                <a:solidFill>
                  <a:schemeClr val="accent2"/>
                </a:solidFill>
              </a:rPr>
              <a:t>5 ILCS 140/7(1).</a:t>
            </a:r>
          </a:p>
          <a:p>
            <a:pPr marL="0" indent="0">
              <a:buClr>
                <a:schemeClr val="tx1"/>
              </a:buClr>
              <a:buNone/>
            </a:pPr>
            <a:endParaRPr lang="en-US" sz="3000" dirty="0">
              <a:solidFill>
                <a:schemeClr val="accent2"/>
              </a:solidFill>
            </a:endParaRPr>
          </a:p>
          <a:p>
            <a:pPr marL="0" indent="0">
              <a:buNone/>
            </a:pPr>
            <a:r>
              <a:rPr lang="en-US" sz="3000" dirty="0">
                <a:solidFill>
                  <a:schemeClr val="accent4">
                    <a:lumMod val="10000"/>
                  </a:schemeClr>
                </a:solidFill>
              </a:rPr>
              <a:t>The exemptions to disclosure under FOIA are to be </a:t>
            </a:r>
            <a:r>
              <a:rPr lang="en-US" sz="3000" i="1" dirty="0">
                <a:solidFill>
                  <a:schemeClr val="accent4">
                    <a:lumMod val="10000"/>
                  </a:schemeClr>
                </a:solidFill>
              </a:rPr>
              <a:t>narrowly</a:t>
            </a:r>
            <a:r>
              <a:rPr lang="en-US" sz="3000" dirty="0">
                <a:solidFill>
                  <a:schemeClr val="accent4">
                    <a:lumMod val="10000"/>
                  </a:schemeClr>
                </a:solidFill>
              </a:rPr>
              <a:t> construed.</a:t>
            </a:r>
          </a:p>
          <a:p>
            <a:pPr marL="0" indent="0">
              <a:buNone/>
            </a:pPr>
            <a:r>
              <a:rPr lang="en-US" i="1" dirty="0">
                <a:solidFill>
                  <a:schemeClr val="accent2"/>
                </a:solidFill>
              </a:rPr>
              <a:t>Lieber v. Board of Trustees of Southern Illinois University</a:t>
            </a:r>
            <a:r>
              <a:rPr lang="en-US" dirty="0">
                <a:solidFill>
                  <a:schemeClr val="accent2"/>
                </a:solidFill>
              </a:rPr>
              <a:t>, 176 Ill. 2d 401, 408 (1997).</a:t>
            </a:r>
          </a:p>
        </p:txBody>
      </p:sp>
    </p:spTree>
    <p:extLst>
      <p:ext uri="{BB962C8B-B14F-4D97-AF65-F5344CB8AC3E}">
        <p14:creationId xmlns:p14="http://schemas.microsoft.com/office/powerpoint/2010/main" val="426503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396" y="380999"/>
            <a:ext cx="11341916" cy="1170963"/>
          </a:xfrm>
        </p:spPr>
        <p:txBody>
          <a:bodyPr>
            <a:noAutofit/>
          </a:bodyPr>
          <a:lstStyle/>
          <a:p>
            <a:r>
              <a:rPr lang="en-US" sz="4000" b="1" dirty="0">
                <a:solidFill>
                  <a:srgbClr val="0033CC"/>
                </a:solidFill>
                <a:cs typeface="Arial" pitchFamily="34" charset="0"/>
              </a:rPr>
              <a:t>Section 7(1)(a) – Information Exempt Under Other Laws</a:t>
            </a:r>
          </a:p>
        </p:txBody>
      </p:sp>
      <p:sp>
        <p:nvSpPr>
          <p:cNvPr id="18435" name="Content Placeholder 2"/>
          <p:cNvSpPr>
            <a:spLocks noGrp="1"/>
          </p:cNvSpPr>
          <p:nvPr>
            <p:ph idx="1"/>
          </p:nvPr>
        </p:nvSpPr>
        <p:spPr>
          <a:xfrm>
            <a:off x="763398" y="1752600"/>
            <a:ext cx="10046976" cy="4373880"/>
          </a:xfrm>
        </p:spPr>
        <p:txBody>
          <a:bodyPr>
            <a:normAutofit fontScale="92500" lnSpcReduction="20000"/>
          </a:bodyPr>
          <a:lstStyle/>
          <a:p>
            <a:pPr>
              <a:buFontTx/>
              <a:buNone/>
            </a:pPr>
            <a:r>
              <a:rPr lang="en-US" dirty="0">
                <a:solidFill>
                  <a:schemeClr val="accent4">
                    <a:lumMod val="10000"/>
                  </a:schemeClr>
                </a:solidFill>
                <a:latin typeface="Calibri" panose="020F0502020204030204" pitchFamily="34" charset="0"/>
                <a:ea typeface="Calibri" panose="020F0502020204030204" pitchFamily="34" charset="0"/>
                <a:cs typeface="Calibri" panose="020F0502020204030204" pitchFamily="34" charset="0"/>
              </a:rPr>
              <a:t>Exempts from disclosure: </a:t>
            </a:r>
          </a:p>
          <a:p>
            <a:pPr>
              <a:buFontTx/>
              <a:buNone/>
            </a:pPr>
            <a:r>
              <a:rPr lang="en-US" dirty="0">
                <a:solidFill>
                  <a:schemeClr val="accent4">
                    <a:lumMod val="10000"/>
                  </a:schemeClr>
                </a:solidFill>
                <a:latin typeface="Calibri" panose="020F0502020204030204" pitchFamily="34" charset="0"/>
                <a:ea typeface="Calibri" panose="020F0502020204030204" pitchFamily="34" charset="0"/>
                <a:cs typeface="Calibri" panose="020F0502020204030204" pitchFamily="34" charset="0"/>
              </a:rPr>
              <a:t>	“Information specifically prohibited from disclosure by federal or State law or rules and regulations implementing federal or State law.” </a:t>
            </a:r>
          </a:p>
          <a:p>
            <a:pPr>
              <a:buNone/>
            </a:pP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5 ILCS 140/7(1)(a)</a:t>
            </a:r>
          </a:p>
          <a:p>
            <a:pPr>
              <a:buNone/>
            </a:pPr>
            <a:r>
              <a:rPr lang="en-US" dirty="0">
                <a:solidFill>
                  <a:schemeClr val="accent4">
                    <a:lumMod val="10000"/>
                  </a:schemeClr>
                </a:solidFill>
              </a:rPr>
              <a:t>Section 7(1)(a) applies only when a law or rule implementing a law </a:t>
            </a:r>
            <a:r>
              <a:rPr lang="en-US" b="1" i="1" dirty="0">
                <a:solidFill>
                  <a:schemeClr val="accent2"/>
                </a:solidFill>
              </a:rPr>
              <a:t>specifically</a:t>
            </a:r>
            <a:r>
              <a:rPr lang="en-US" i="1" dirty="0">
                <a:solidFill>
                  <a:schemeClr val="accent4">
                    <a:lumMod val="10000"/>
                  </a:schemeClr>
                </a:solidFill>
              </a:rPr>
              <a:t> </a:t>
            </a:r>
            <a:r>
              <a:rPr lang="en-US" dirty="0">
                <a:solidFill>
                  <a:schemeClr val="accent4">
                    <a:lumMod val="10000"/>
                  </a:schemeClr>
                </a:solidFill>
              </a:rPr>
              <a:t>prohibits the public body from releasing the information in question.  </a:t>
            </a:r>
            <a:r>
              <a:rPr lang="en-US" i="1" dirty="0">
                <a:solidFill>
                  <a:schemeClr val="accent2"/>
                </a:solidFill>
              </a:rPr>
              <a:t>Better Government </a:t>
            </a:r>
            <a:r>
              <a:rPr lang="en-US" i="1" dirty="0" err="1">
                <a:solidFill>
                  <a:schemeClr val="accent2"/>
                </a:solidFill>
              </a:rPr>
              <a:t>Ass’n</a:t>
            </a:r>
            <a:r>
              <a:rPr lang="en-US" i="1" dirty="0">
                <a:solidFill>
                  <a:schemeClr val="accent2"/>
                </a:solidFill>
              </a:rPr>
              <a:t> v. Blagojevich</a:t>
            </a:r>
            <a:r>
              <a:rPr lang="en-US" dirty="0">
                <a:solidFill>
                  <a:schemeClr val="accent2"/>
                </a:solidFill>
              </a:rPr>
              <a:t>, 386 Ill. App. 3d 808, 814 (4th Dist. 2008).</a:t>
            </a:r>
          </a:p>
          <a:p>
            <a:pPr>
              <a:buNone/>
            </a:pPr>
            <a:r>
              <a:rPr lang="en-US" dirty="0"/>
              <a:t>However, where it is apparent that law intends to protect certain information, public body can rely on that law to withhold or redact records under section 7(1)(a). </a:t>
            </a:r>
            <a:r>
              <a:rPr lang="en-US" i="1" dirty="0">
                <a:solidFill>
                  <a:schemeClr val="accent2"/>
                </a:solidFill>
              </a:rPr>
              <a:t>Better Government </a:t>
            </a:r>
            <a:r>
              <a:rPr lang="en-US" i="1" dirty="0" err="1">
                <a:solidFill>
                  <a:schemeClr val="accent2"/>
                </a:solidFill>
              </a:rPr>
              <a:t>Ass’n</a:t>
            </a:r>
            <a:r>
              <a:rPr lang="en-US" i="1" dirty="0">
                <a:solidFill>
                  <a:schemeClr val="accent2"/>
                </a:solidFill>
              </a:rPr>
              <a:t> v. City Colleges of Chicago</a:t>
            </a:r>
            <a:r>
              <a:rPr lang="en-US" dirty="0">
                <a:solidFill>
                  <a:schemeClr val="accent2"/>
                </a:solidFill>
              </a:rPr>
              <a:t>, 2024 IL App (1st) 221414</a:t>
            </a:r>
          </a:p>
          <a:p>
            <a:pPr>
              <a:buNone/>
            </a:pPr>
            <a:endParaRPr lang="en-US" dirty="0">
              <a:solidFill>
                <a:schemeClr val="accent2"/>
              </a:solidFill>
              <a:latin typeface="Arial" pitchFamily="34" charset="0"/>
              <a:cs typeface="Arial" pitchFamily="34" charset="0"/>
            </a:endParaRPr>
          </a:p>
        </p:txBody>
      </p:sp>
    </p:spTree>
    <p:extLst>
      <p:ext uri="{BB962C8B-B14F-4D97-AF65-F5344CB8AC3E}">
        <p14:creationId xmlns:p14="http://schemas.microsoft.com/office/powerpoint/2010/main" val="2090611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806335" y="507075"/>
            <a:ext cx="10365969" cy="831273"/>
          </a:xfrm>
        </p:spPr>
        <p:txBody>
          <a:bodyPr>
            <a:noAutofit/>
          </a:bodyPr>
          <a:lstStyle/>
          <a:p>
            <a:pPr algn="l" eaLnBrk="1" hangingPunct="1"/>
            <a:r>
              <a:rPr lang="en-US" sz="4400" b="1" dirty="0">
                <a:solidFill>
                  <a:srgbClr val="0033CC"/>
                </a:solidFill>
              </a:rPr>
              <a:t>Section 7(1)(b) – Private Information</a:t>
            </a:r>
          </a:p>
        </p:txBody>
      </p:sp>
      <p:sp>
        <p:nvSpPr>
          <p:cNvPr id="16387" name="Rectangle 3"/>
          <p:cNvSpPr>
            <a:spLocks noGrp="1" noChangeArrowheads="1"/>
          </p:cNvSpPr>
          <p:nvPr>
            <p:ph type="subTitle" idx="1"/>
          </p:nvPr>
        </p:nvSpPr>
        <p:spPr>
          <a:xfrm>
            <a:off x="806334" y="1673629"/>
            <a:ext cx="10490661" cy="4893426"/>
          </a:xfrm>
        </p:spPr>
        <p:txBody>
          <a:bodyPr>
            <a:normAutofit/>
          </a:bodyPr>
          <a:lstStyle/>
          <a:p>
            <a:pPr marL="571500" indent="-571500" algn="l">
              <a:buFont typeface="Arial" panose="020B0604020202020204" pitchFamily="34" charset="0"/>
              <a:buChar char="•"/>
            </a:pPr>
            <a:r>
              <a:rPr lang="en-US" sz="3600" dirty="0">
                <a:solidFill>
                  <a:schemeClr val="accent4">
                    <a:lumMod val="10000"/>
                  </a:schemeClr>
                </a:solidFill>
              </a:rPr>
              <a:t>Allows withholding of </a:t>
            </a:r>
            <a:r>
              <a:rPr lang="en-US" sz="3600" b="1" i="1" dirty="0">
                <a:solidFill>
                  <a:schemeClr val="accent2"/>
                </a:solidFill>
              </a:rPr>
              <a:t>private information,</a:t>
            </a:r>
            <a:r>
              <a:rPr lang="en-US" sz="3600" b="1" i="1" dirty="0">
                <a:solidFill>
                  <a:schemeClr val="accent4">
                    <a:lumMod val="10000"/>
                  </a:schemeClr>
                </a:solidFill>
              </a:rPr>
              <a:t> </a:t>
            </a:r>
            <a:r>
              <a:rPr lang="en-US" sz="3600" dirty="0">
                <a:solidFill>
                  <a:schemeClr val="accent4">
                    <a:lumMod val="10000"/>
                  </a:schemeClr>
                </a:solidFill>
              </a:rPr>
              <a:t>unless required by another provision of FOIA, a State or federal law or a court order.  </a:t>
            </a:r>
          </a:p>
          <a:p>
            <a:pPr marL="571500" indent="-571500" algn="l">
              <a:buFont typeface="Arial" panose="020B0604020202020204" pitchFamily="34" charset="0"/>
              <a:buChar char="•"/>
            </a:pPr>
            <a:r>
              <a:rPr lang="en-US" sz="3600" dirty="0">
                <a:solidFill>
                  <a:schemeClr val="accent4">
                    <a:lumMod val="10000"/>
                  </a:schemeClr>
                </a:solidFill>
              </a:rPr>
              <a:t>Private information is defined in section 2(c-5) of FOIA.</a:t>
            </a:r>
            <a:r>
              <a:rPr lang="en-US" b="1" dirty="0">
                <a:solidFill>
                  <a:schemeClr val="tx1">
                    <a:lumMod val="95000"/>
                    <a:lumOff val="5000"/>
                  </a:schemeClr>
                </a:solidFill>
              </a:rPr>
              <a:t> </a:t>
            </a:r>
          </a:p>
        </p:txBody>
      </p:sp>
    </p:spTree>
    <p:extLst>
      <p:ext uri="{BB962C8B-B14F-4D97-AF65-F5344CB8AC3E}">
        <p14:creationId xmlns:p14="http://schemas.microsoft.com/office/powerpoint/2010/main" val="564018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806335" y="507075"/>
            <a:ext cx="10365969" cy="831273"/>
          </a:xfrm>
        </p:spPr>
        <p:txBody>
          <a:bodyPr>
            <a:noAutofit/>
          </a:bodyPr>
          <a:lstStyle/>
          <a:p>
            <a:pPr algn="l" eaLnBrk="1" hangingPunct="1"/>
            <a:r>
              <a:rPr lang="en-US" sz="4400" b="1" dirty="0">
                <a:solidFill>
                  <a:srgbClr val="0033CC"/>
                </a:solidFill>
              </a:rPr>
              <a:t>Section 7(1)(b) – Private Information</a:t>
            </a:r>
          </a:p>
        </p:txBody>
      </p:sp>
      <p:sp>
        <p:nvSpPr>
          <p:cNvPr id="16387" name="Rectangle 3"/>
          <p:cNvSpPr>
            <a:spLocks noGrp="1" noChangeArrowheads="1"/>
          </p:cNvSpPr>
          <p:nvPr>
            <p:ph type="subTitle" idx="1"/>
          </p:nvPr>
        </p:nvSpPr>
        <p:spPr>
          <a:xfrm>
            <a:off x="806334" y="1673629"/>
            <a:ext cx="10490661" cy="4893426"/>
          </a:xfrm>
        </p:spPr>
        <p:txBody>
          <a:bodyPr>
            <a:normAutofit fontScale="85000" lnSpcReduction="20000"/>
          </a:bodyPr>
          <a:lstStyle/>
          <a:p>
            <a:pPr algn="l"/>
            <a:r>
              <a:rPr lang="en-US" sz="3100" b="1" dirty="0">
                <a:solidFill>
                  <a:schemeClr val="accent2"/>
                </a:solidFill>
              </a:rPr>
              <a:t>Unique identifiers</a:t>
            </a:r>
            <a:r>
              <a:rPr lang="en-US" sz="3100" dirty="0">
                <a:solidFill>
                  <a:schemeClr val="accent2"/>
                </a:solidFill>
              </a:rPr>
              <a:t>, </a:t>
            </a:r>
            <a:r>
              <a:rPr lang="en-US" sz="3100" dirty="0">
                <a:solidFill>
                  <a:schemeClr val="accent4">
                    <a:lumMod val="10000"/>
                  </a:schemeClr>
                </a:solidFill>
              </a:rPr>
              <a:t>including:</a:t>
            </a:r>
          </a:p>
          <a:p>
            <a:pPr marL="1348740" lvl="2" indent="-457200" algn="l">
              <a:buFont typeface="Arial" panose="020B0604020202020204" pitchFamily="34" charset="0"/>
              <a:buChar char="•"/>
            </a:pPr>
            <a:r>
              <a:rPr lang="en-US" sz="3100" dirty="0">
                <a:solidFill>
                  <a:schemeClr val="accent4">
                    <a:lumMod val="10000"/>
                  </a:schemeClr>
                </a:solidFill>
              </a:rPr>
              <a:t>Social Security Numbers </a:t>
            </a:r>
          </a:p>
          <a:p>
            <a:pPr marL="1348740" lvl="2" indent="-457200" algn="l">
              <a:buFont typeface="Arial" panose="020B0604020202020204" pitchFamily="34" charset="0"/>
              <a:buChar char="•"/>
            </a:pPr>
            <a:r>
              <a:rPr lang="en-US" sz="3100" dirty="0">
                <a:solidFill>
                  <a:schemeClr val="accent4">
                    <a:lumMod val="10000"/>
                  </a:schemeClr>
                </a:solidFill>
              </a:rPr>
              <a:t>Driver's License Numbers</a:t>
            </a:r>
          </a:p>
          <a:p>
            <a:pPr marL="1348740" lvl="2" indent="-457200" algn="l">
              <a:buFont typeface="Arial" panose="020B0604020202020204" pitchFamily="34" charset="0"/>
              <a:buChar char="•"/>
            </a:pPr>
            <a:r>
              <a:rPr lang="en-US" sz="3100" dirty="0">
                <a:solidFill>
                  <a:schemeClr val="accent4">
                    <a:lumMod val="10000"/>
                  </a:schemeClr>
                </a:solidFill>
              </a:rPr>
              <a:t>Employee Identification Numbers</a:t>
            </a:r>
          </a:p>
          <a:p>
            <a:pPr marL="1348740" lvl="2" indent="-457200" algn="l">
              <a:buFont typeface="Arial" panose="020B0604020202020204" pitchFamily="34" charset="0"/>
              <a:buChar char="•"/>
            </a:pPr>
            <a:r>
              <a:rPr lang="en-US" sz="3100" dirty="0">
                <a:solidFill>
                  <a:schemeClr val="accent4">
                    <a:lumMod val="10000"/>
                  </a:schemeClr>
                </a:solidFill>
              </a:rPr>
              <a:t>Biometric Identifiers (DNA, retina/iris scan, fingerprint, 		    voiceprint, scan of hand)</a:t>
            </a:r>
          </a:p>
          <a:p>
            <a:pPr marL="1348740" lvl="2" indent="-457200" algn="l">
              <a:buFont typeface="Arial" panose="020B0604020202020204" pitchFamily="34" charset="0"/>
              <a:buChar char="•"/>
            </a:pPr>
            <a:r>
              <a:rPr lang="en-US" sz="3100" dirty="0">
                <a:solidFill>
                  <a:schemeClr val="accent4">
                    <a:lumMod val="10000"/>
                  </a:schemeClr>
                </a:solidFill>
              </a:rPr>
              <a:t>Personal Financial Information </a:t>
            </a:r>
          </a:p>
          <a:p>
            <a:pPr marL="1348740" lvl="2" indent="-457200" algn="l">
              <a:buFont typeface="Arial" panose="020B0604020202020204" pitchFamily="34" charset="0"/>
              <a:buChar char="•"/>
            </a:pPr>
            <a:r>
              <a:rPr lang="en-US" sz="3100" dirty="0">
                <a:solidFill>
                  <a:schemeClr val="accent4">
                    <a:lumMod val="10000"/>
                  </a:schemeClr>
                </a:solidFill>
              </a:rPr>
              <a:t>Passwords or Other Access Codes </a:t>
            </a:r>
          </a:p>
          <a:p>
            <a:pPr marL="1348740" lvl="2" indent="-457200" algn="l">
              <a:buFont typeface="Arial" panose="020B0604020202020204" pitchFamily="34" charset="0"/>
              <a:buChar char="•"/>
            </a:pPr>
            <a:r>
              <a:rPr lang="en-US" sz="3100" dirty="0">
                <a:solidFill>
                  <a:schemeClr val="accent4">
                    <a:lumMod val="10000"/>
                  </a:schemeClr>
                </a:solidFill>
              </a:rPr>
              <a:t>Medical Records, including electronic medical records </a:t>
            </a:r>
          </a:p>
          <a:p>
            <a:pPr marL="1348740" lvl="2" indent="-457200" algn="l">
              <a:buFont typeface="Arial" panose="020B0604020202020204" pitchFamily="34" charset="0"/>
              <a:buChar char="•"/>
            </a:pPr>
            <a:r>
              <a:rPr lang="en-US" sz="3100" dirty="0">
                <a:solidFill>
                  <a:schemeClr val="accent4">
                    <a:lumMod val="10000"/>
                  </a:schemeClr>
                </a:solidFill>
              </a:rPr>
              <a:t>Home Addresses</a:t>
            </a:r>
          </a:p>
          <a:p>
            <a:pPr marL="1348740" lvl="2" indent="-457200" algn="l">
              <a:buFont typeface="Arial" panose="020B0604020202020204" pitchFamily="34" charset="0"/>
              <a:buChar char="•"/>
            </a:pPr>
            <a:r>
              <a:rPr lang="en-US" sz="3100" dirty="0">
                <a:solidFill>
                  <a:schemeClr val="accent4">
                    <a:lumMod val="10000"/>
                  </a:schemeClr>
                </a:solidFill>
              </a:rPr>
              <a:t>Home or Personal Telephone Numbers</a:t>
            </a:r>
          </a:p>
          <a:p>
            <a:pPr marL="1348740" lvl="2" indent="-457200" algn="l">
              <a:buFont typeface="Arial" panose="020B0604020202020204" pitchFamily="34" charset="0"/>
              <a:buChar char="•"/>
            </a:pPr>
            <a:r>
              <a:rPr lang="en-US" sz="3100" dirty="0">
                <a:solidFill>
                  <a:schemeClr val="accent4">
                    <a:lumMod val="10000"/>
                  </a:schemeClr>
                </a:solidFill>
              </a:rPr>
              <a:t>Personal license plates (if attributable to someone)</a:t>
            </a:r>
          </a:p>
          <a:p>
            <a:pPr marL="1348740" lvl="2" indent="-457200" algn="l">
              <a:buFont typeface="Arial" panose="020B0604020202020204" pitchFamily="34" charset="0"/>
              <a:buChar char="•"/>
            </a:pPr>
            <a:r>
              <a:rPr lang="en-US" sz="3100" dirty="0">
                <a:solidFill>
                  <a:schemeClr val="accent4">
                    <a:lumMod val="10000"/>
                  </a:schemeClr>
                </a:solidFill>
              </a:rPr>
              <a:t>Personal Email Addresses</a:t>
            </a:r>
          </a:p>
          <a:p>
            <a:pPr marL="891540" lvl="2" algn="l"/>
            <a:r>
              <a:rPr lang="en-US" sz="3200" b="1" dirty="0">
                <a:solidFill>
                  <a:schemeClr val="accent2"/>
                </a:solidFill>
              </a:rPr>
              <a:t>5 ILCS 140/2(c-5)</a:t>
            </a:r>
          </a:p>
        </p:txBody>
      </p:sp>
    </p:spTree>
    <p:extLst>
      <p:ext uri="{BB962C8B-B14F-4D97-AF65-F5344CB8AC3E}">
        <p14:creationId xmlns:p14="http://schemas.microsoft.com/office/powerpoint/2010/main" val="3392967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273" y="381000"/>
            <a:ext cx="9392925" cy="1295400"/>
          </a:xfrm>
        </p:spPr>
        <p:txBody>
          <a:bodyPr>
            <a:noAutofit/>
          </a:bodyPr>
          <a:lstStyle/>
          <a:p>
            <a:r>
              <a:rPr lang="en-US" b="1" dirty="0">
                <a:solidFill>
                  <a:srgbClr val="0033CC"/>
                </a:solidFill>
                <a:cs typeface="Arial" pitchFamily="34" charset="0"/>
              </a:rPr>
              <a:t>Section 7(1)(c) – Personal Privacy</a:t>
            </a:r>
          </a:p>
        </p:txBody>
      </p:sp>
      <p:sp>
        <p:nvSpPr>
          <p:cNvPr id="22530" name="Rectangle 3"/>
          <p:cNvSpPr>
            <a:spLocks noGrp="1" noChangeArrowheads="1"/>
          </p:cNvSpPr>
          <p:nvPr>
            <p:ph idx="1"/>
          </p:nvPr>
        </p:nvSpPr>
        <p:spPr>
          <a:xfrm>
            <a:off x="831273" y="1944414"/>
            <a:ext cx="10287304" cy="4599710"/>
          </a:xfrm>
        </p:spPr>
        <p:txBody>
          <a:bodyPr>
            <a:normAutofit/>
          </a:bodyPr>
          <a:lstStyle/>
          <a:p>
            <a:pPr marL="0" indent="0">
              <a:buNone/>
            </a:pPr>
            <a:r>
              <a:rPr lang="en-US" dirty="0">
                <a:solidFill>
                  <a:schemeClr val="tx1">
                    <a:lumMod val="95000"/>
                    <a:lumOff val="5000"/>
                  </a:schemeClr>
                </a:solidFill>
              </a:rPr>
              <a:t>E</a:t>
            </a:r>
            <a:r>
              <a:rPr lang="en-US" dirty="0">
                <a:solidFill>
                  <a:schemeClr val="tx1">
                    <a:lumMod val="95000"/>
                    <a:lumOff val="5000"/>
                  </a:schemeClr>
                </a:solidFill>
                <a:cs typeface="Arial" pitchFamily="34" charset="0"/>
              </a:rPr>
              <a:t>xempts “[p]</a:t>
            </a:r>
            <a:r>
              <a:rPr lang="en-US" dirty="0" err="1">
                <a:solidFill>
                  <a:schemeClr val="tx1">
                    <a:lumMod val="95000"/>
                    <a:lumOff val="5000"/>
                  </a:schemeClr>
                </a:solidFill>
                <a:cs typeface="Arial" pitchFamily="34" charset="0"/>
              </a:rPr>
              <a:t>ersonal</a:t>
            </a:r>
            <a:r>
              <a:rPr lang="en-US" dirty="0">
                <a:solidFill>
                  <a:schemeClr val="tx1">
                    <a:lumMod val="95000"/>
                    <a:lumOff val="5000"/>
                  </a:schemeClr>
                </a:solidFill>
                <a:cs typeface="Arial" pitchFamily="34" charset="0"/>
              </a:rPr>
              <a:t> information contained within public records, the disclosure of which would constitute a </a:t>
            </a:r>
            <a:r>
              <a:rPr lang="en-US" i="1" dirty="0">
                <a:solidFill>
                  <a:schemeClr val="accent2"/>
                </a:solidFill>
                <a:cs typeface="Arial" pitchFamily="34" charset="0"/>
              </a:rPr>
              <a:t>clearly unwarranted invasion of personal privacy</a:t>
            </a:r>
            <a:r>
              <a:rPr lang="en-US" dirty="0">
                <a:solidFill>
                  <a:schemeClr val="tx1">
                    <a:lumMod val="95000"/>
                    <a:lumOff val="5000"/>
                  </a:schemeClr>
                </a:solidFill>
                <a:cs typeface="Arial" pitchFamily="34" charset="0"/>
              </a:rPr>
              <a:t>, unless the disclosure is consented to in writing by the individual subjects of the information.” </a:t>
            </a:r>
          </a:p>
          <a:p>
            <a:pPr marL="0" indent="0">
              <a:buNone/>
            </a:pPr>
            <a:r>
              <a:rPr lang="en-US" b="1" i="1" dirty="0">
                <a:solidFill>
                  <a:schemeClr val="tx1">
                    <a:lumMod val="95000"/>
                    <a:lumOff val="5000"/>
                  </a:schemeClr>
                </a:solidFill>
              </a:rPr>
              <a:t>“</a:t>
            </a:r>
            <a:r>
              <a:rPr lang="en-US" dirty="0">
                <a:solidFill>
                  <a:schemeClr val="tx1">
                    <a:lumMod val="95000"/>
                    <a:lumOff val="5000"/>
                  </a:schemeClr>
                </a:solidFill>
              </a:rPr>
              <a:t>Unwarranted invasion of personal privacy means the disclosure of information that is─</a:t>
            </a:r>
          </a:p>
          <a:p>
            <a:r>
              <a:rPr lang="en-US" dirty="0">
                <a:solidFill>
                  <a:schemeClr val="tx1">
                    <a:lumMod val="95000"/>
                    <a:lumOff val="5000"/>
                  </a:schemeClr>
                </a:solidFill>
              </a:rPr>
              <a:t>Highly personal or objectionable to a reasonable person, and in which the</a:t>
            </a:r>
          </a:p>
          <a:p>
            <a:r>
              <a:rPr lang="en-US" dirty="0">
                <a:solidFill>
                  <a:schemeClr val="tx1">
                    <a:lumMod val="95000"/>
                    <a:lumOff val="5000"/>
                  </a:schemeClr>
                </a:solidFill>
              </a:rPr>
              <a:t>Subject's right to privacy outweighs any legitimate public interest in obtaining the information.”</a:t>
            </a:r>
          </a:p>
        </p:txBody>
      </p:sp>
    </p:spTree>
    <p:extLst>
      <p:ext uri="{BB962C8B-B14F-4D97-AF65-F5344CB8AC3E}">
        <p14:creationId xmlns:p14="http://schemas.microsoft.com/office/powerpoint/2010/main" val="2440660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BD214FCA-1AC7-8B1A-AF83-1D5FCAA9CFF4}"/>
              </a:ext>
            </a:extLst>
          </p:cNvPr>
          <p:cNvPicPr>
            <a:picLocks noChangeAspect="1"/>
          </p:cNvPicPr>
          <p:nvPr/>
        </p:nvPicPr>
        <p:blipFill>
          <a:blip r:embed="rId2">
            <a:alphaModFix amt="20000"/>
          </a:blip>
          <a:stretch>
            <a:fillRect/>
          </a:stretch>
        </p:blipFill>
        <p:spPr>
          <a:xfrm>
            <a:off x="6823221" y="1308382"/>
            <a:ext cx="4097275" cy="4097275"/>
          </a:xfrm>
          <a:prstGeom prst="rect">
            <a:avLst/>
          </a:prstGeom>
        </p:spPr>
      </p:pic>
      <p:sp>
        <p:nvSpPr>
          <p:cNvPr id="2" name="Title 1">
            <a:extLst>
              <a:ext uri="{FF2B5EF4-FFF2-40B4-BE49-F238E27FC236}">
                <a16:creationId xmlns:a16="http://schemas.microsoft.com/office/drawing/2014/main" id="{2D03715B-E846-F718-26D7-A36006844268}"/>
              </a:ext>
            </a:extLst>
          </p:cNvPr>
          <p:cNvSpPr>
            <a:spLocks noGrp="1"/>
          </p:cNvSpPr>
          <p:nvPr>
            <p:ph type="title"/>
          </p:nvPr>
        </p:nvSpPr>
        <p:spPr/>
        <p:txBody>
          <a:bodyPr>
            <a:normAutofit fontScale="90000"/>
          </a:bodyPr>
          <a:lstStyle/>
          <a:p>
            <a:pPr algn="ctr"/>
            <a:br>
              <a:rPr lang="en-US" sz="7200" b="1" dirty="0">
                <a:solidFill>
                  <a:srgbClr val="0033CC"/>
                </a:solidFill>
              </a:rPr>
            </a:br>
            <a:endParaRPr lang="en-US" dirty="0"/>
          </a:p>
        </p:txBody>
      </p:sp>
      <p:sp>
        <p:nvSpPr>
          <p:cNvPr id="3" name="Content Placeholder 2">
            <a:extLst>
              <a:ext uri="{FF2B5EF4-FFF2-40B4-BE49-F238E27FC236}">
                <a16:creationId xmlns:a16="http://schemas.microsoft.com/office/drawing/2014/main" id="{EDDDAA81-483F-3F1A-33CF-7B47B7D9AD0A}"/>
              </a:ext>
            </a:extLst>
          </p:cNvPr>
          <p:cNvSpPr>
            <a:spLocks noGrp="1"/>
          </p:cNvSpPr>
          <p:nvPr>
            <p:ph idx="1"/>
          </p:nvPr>
        </p:nvSpPr>
        <p:spPr>
          <a:xfrm>
            <a:off x="838200" y="1372504"/>
            <a:ext cx="10738503" cy="4351338"/>
          </a:xfrm>
        </p:spPr>
        <p:txBody>
          <a:bodyPr/>
          <a:lstStyle/>
          <a:p>
            <a:pPr marL="0" indent="0">
              <a:buNone/>
            </a:pPr>
            <a:r>
              <a:rPr lang="en-US" sz="5400" b="1" dirty="0">
                <a:solidFill>
                  <a:srgbClr val="0033CC"/>
                </a:solidFill>
              </a:rPr>
              <a:t>FOIA Overview:</a:t>
            </a:r>
          </a:p>
          <a:p>
            <a:pPr marL="0" indent="0">
              <a:buNone/>
            </a:pPr>
            <a:r>
              <a:rPr lang="en-US" sz="5400" b="1" dirty="0">
                <a:solidFill>
                  <a:srgbClr val="0033CC"/>
                </a:solidFill>
              </a:rPr>
              <a:t>Intent, General </a:t>
            </a:r>
          </a:p>
          <a:p>
            <a:pPr marL="0" indent="0">
              <a:buNone/>
            </a:pPr>
            <a:r>
              <a:rPr lang="en-US" sz="5400" b="1" dirty="0">
                <a:solidFill>
                  <a:srgbClr val="0033CC"/>
                </a:solidFill>
              </a:rPr>
              <a:t>Principles, and </a:t>
            </a:r>
          </a:p>
          <a:p>
            <a:pPr marL="0" indent="0">
              <a:buNone/>
            </a:pPr>
            <a:r>
              <a:rPr lang="en-US" sz="5400" b="1" dirty="0">
                <a:solidFill>
                  <a:srgbClr val="0033CC"/>
                </a:solidFill>
              </a:rPr>
              <a:t>Limitations</a:t>
            </a:r>
          </a:p>
          <a:p>
            <a:pPr marL="0" indent="0">
              <a:buNone/>
            </a:pPr>
            <a:endParaRPr lang="en-US" dirty="0"/>
          </a:p>
        </p:txBody>
      </p:sp>
    </p:spTree>
    <p:extLst>
      <p:ext uri="{BB962C8B-B14F-4D97-AF65-F5344CB8AC3E}">
        <p14:creationId xmlns:p14="http://schemas.microsoft.com/office/powerpoint/2010/main" val="1957892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606AD-4C31-4B5A-DD4F-F98EC2B3B5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1208A6-E15E-5175-1846-22EC6EA04EBF}"/>
              </a:ext>
            </a:extLst>
          </p:cNvPr>
          <p:cNvSpPr>
            <a:spLocks noGrp="1"/>
          </p:cNvSpPr>
          <p:nvPr>
            <p:ph type="title"/>
          </p:nvPr>
        </p:nvSpPr>
        <p:spPr>
          <a:xfrm>
            <a:off x="831273" y="381000"/>
            <a:ext cx="9392925" cy="1295400"/>
          </a:xfrm>
        </p:spPr>
        <p:txBody>
          <a:bodyPr>
            <a:noAutofit/>
          </a:bodyPr>
          <a:lstStyle/>
          <a:p>
            <a:r>
              <a:rPr lang="en-US" b="1" dirty="0">
                <a:solidFill>
                  <a:srgbClr val="0033CC"/>
                </a:solidFill>
                <a:cs typeface="Arial" pitchFamily="34" charset="0"/>
              </a:rPr>
              <a:t>Section 7(1)(c) – Personal Privacy, </a:t>
            </a:r>
            <a:r>
              <a:rPr lang="en-US" b="1" dirty="0" err="1">
                <a:solidFill>
                  <a:srgbClr val="0033CC"/>
                </a:solidFill>
                <a:cs typeface="Arial" pitchFamily="34" charset="0"/>
              </a:rPr>
              <a:t>con’t</a:t>
            </a:r>
            <a:endParaRPr lang="en-US" b="1" dirty="0">
              <a:solidFill>
                <a:srgbClr val="0033CC"/>
              </a:solidFill>
              <a:cs typeface="Arial" pitchFamily="34" charset="0"/>
            </a:endParaRPr>
          </a:p>
        </p:txBody>
      </p:sp>
      <p:sp>
        <p:nvSpPr>
          <p:cNvPr id="22530" name="Rectangle 3">
            <a:extLst>
              <a:ext uri="{FF2B5EF4-FFF2-40B4-BE49-F238E27FC236}">
                <a16:creationId xmlns:a16="http://schemas.microsoft.com/office/drawing/2014/main" id="{C0B5132D-04BF-4B17-30A2-342040D11600}"/>
              </a:ext>
            </a:extLst>
          </p:cNvPr>
          <p:cNvSpPr>
            <a:spLocks noGrp="1" noChangeArrowheads="1"/>
          </p:cNvSpPr>
          <p:nvPr>
            <p:ph idx="1"/>
          </p:nvPr>
        </p:nvSpPr>
        <p:spPr>
          <a:xfrm>
            <a:off x="831273" y="1413164"/>
            <a:ext cx="10287304" cy="5130960"/>
          </a:xfrm>
        </p:spPr>
        <p:txBody>
          <a:bodyPr>
            <a:normAutofit lnSpcReduction="10000"/>
          </a:bodyPr>
          <a:lstStyle/>
          <a:p>
            <a:pPr marL="0" indent="0">
              <a:buNone/>
            </a:pPr>
            <a:r>
              <a:rPr lang="en-US" dirty="0">
                <a:solidFill>
                  <a:schemeClr val="tx1">
                    <a:lumMod val="95000"/>
                    <a:lumOff val="5000"/>
                  </a:schemeClr>
                </a:solidFill>
              </a:rPr>
              <a:t>The resolution of a personal privacy exemption claim requires weighing </a:t>
            </a:r>
            <a:r>
              <a:rPr lang="en-US" b="1" dirty="0">
                <a:solidFill>
                  <a:schemeClr val="tx1">
                    <a:lumMod val="95000"/>
                    <a:lumOff val="5000"/>
                  </a:schemeClr>
                </a:solidFill>
              </a:rPr>
              <a:t>four factors</a:t>
            </a:r>
            <a:r>
              <a:rPr lang="en-US" dirty="0">
                <a:solidFill>
                  <a:schemeClr val="tx1">
                    <a:lumMod val="95000"/>
                    <a:lumOff val="5000"/>
                  </a:schemeClr>
                </a:solidFill>
              </a:rPr>
              <a:t>:  "(1) the [requester's] interest in disclosure, (2) the public interest in disclosure, (3) the degree of invasion of personal privacy, and (4) the availability of alternative means of obtaining the requested information."  </a:t>
            </a:r>
            <a:r>
              <a:rPr lang="en-US" i="1" dirty="0">
                <a:solidFill>
                  <a:schemeClr val="accent2"/>
                </a:solidFill>
              </a:rPr>
              <a:t>National </a:t>
            </a:r>
            <a:r>
              <a:rPr lang="en-US" i="1" dirty="0" err="1">
                <a:solidFill>
                  <a:schemeClr val="accent2"/>
                </a:solidFill>
              </a:rPr>
              <a:t>Ass'n</a:t>
            </a:r>
            <a:r>
              <a:rPr lang="en-US" i="1" dirty="0">
                <a:solidFill>
                  <a:schemeClr val="accent2"/>
                </a:solidFill>
              </a:rPr>
              <a:t> of Criminal Defense Lawyers v. Chicago Police Department</a:t>
            </a:r>
            <a:r>
              <a:rPr lang="en-US" dirty="0">
                <a:solidFill>
                  <a:schemeClr val="accent2"/>
                </a:solidFill>
              </a:rPr>
              <a:t>, 399 Ill. App. 3d 1, 13 (2010).</a:t>
            </a:r>
          </a:p>
          <a:p>
            <a:pPr marL="514350" indent="-514350">
              <a:buFont typeface="+mj-lt"/>
              <a:buAutoNum type="arabicPeriod"/>
            </a:pPr>
            <a:r>
              <a:rPr lang="en-US" dirty="0">
                <a:solidFill>
                  <a:schemeClr val="tx1">
                    <a:lumMod val="95000"/>
                    <a:lumOff val="5000"/>
                  </a:schemeClr>
                </a:solidFill>
              </a:rPr>
              <a:t>Req interest:  Purely personal?  News media?</a:t>
            </a:r>
          </a:p>
          <a:p>
            <a:pPr marL="514350" indent="-514350">
              <a:buFont typeface="+mj-lt"/>
              <a:buAutoNum type="arabicPeriod"/>
            </a:pPr>
            <a:r>
              <a:rPr lang="en-US" dirty="0">
                <a:solidFill>
                  <a:schemeClr val="tx1">
                    <a:lumMod val="95000"/>
                    <a:lumOff val="5000"/>
                  </a:schemeClr>
                </a:solidFill>
              </a:rPr>
              <a:t>Public interest:  What do the records entail?  Is there is a compelling public interest in their disclosure?</a:t>
            </a:r>
          </a:p>
          <a:p>
            <a:pPr marL="514350" indent="-514350">
              <a:buFont typeface="+mj-lt"/>
              <a:buAutoNum type="arabicPeriod"/>
            </a:pPr>
            <a:r>
              <a:rPr lang="en-US" dirty="0">
                <a:solidFill>
                  <a:schemeClr val="tx1">
                    <a:lumMod val="95000"/>
                    <a:lumOff val="5000"/>
                  </a:schemeClr>
                </a:solidFill>
              </a:rPr>
              <a:t>Invasion of pers </a:t>
            </a:r>
            <a:r>
              <a:rPr lang="en-US" dirty="0" err="1">
                <a:solidFill>
                  <a:schemeClr val="tx1">
                    <a:lumMod val="95000"/>
                    <a:lumOff val="5000"/>
                  </a:schemeClr>
                </a:solidFill>
              </a:rPr>
              <a:t>priv</a:t>
            </a:r>
            <a:r>
              <a:rPr lang="en-US" dirty="0">
                <a:solidFill>
                  <a:schemeClr val="tx1">
                    <a:lumMod val="95000"/>
                    <a:lumOff val="5000"/>
                  </a:schemeClr>
                </a:solidFill>
              </a:rPr>
              <a:t>: Was information provided on a confidential basis?  Does it describe incidents of a highly personal nature?</a:t>
            </a:r>
          </a:p>
          <a:p>
            <a:pPr marL="514350" indent="-514350">
              <a:buFont typeface="+mj-lt"/>
              <a:buAutoNum type="arabicPeriod"/>
            </a:pPr>
            <a:r>
              <a:rPr lang="en-US" dirty="0">
                <a:solidFill>
                  <a:schemeClr val="tx1">
                    <a:lumMod val="95000"/>
                    <a:lumOff val="5000"/>
                  </a:schemeClr>
                </a:solidFill>
              </a:rPr>
              <a:t>Alternative means:  Are there other ways outside of FOIA of obtaining the requested information?</a:t>
            </a:r>
          </a:p>
        </p:txBody>
      </p:sp>
    </p:spTree>
    <p:extLst>
      <p:ext uri="{BB962C8B-B14F-4D97-AF65-F5344CB8AC3E}">
        <p14:creationId xmlns:p14="http://schemas.microsoft.com/office/powerpoint/2010/main" val="1982838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9D285-3D26-1D56-E825-50BFE85CA0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9D2353-E76D-5CC0-00E5-AFCA8F75E57D}"/>
              </a:ext>
            </a:extLst>
          </p:cNvPr>
          <p:cNvSpPr>
            <a:spLocks noGrp="1"/>
          </p:cNvSpPr>
          <p:nvPr>
            <p:ph type="title"/>
          </p:nvPr>
        </p:nvSpPr>
        <p:spPr>
          <a:xfrm>
            <a:off x="831273" y="381000"/>
            <a:ext cx="9392925" cy="1295400"/>
          </a:xfrm>
        </p:spPr>
        <p:txBody>
          <a:bodyPr>
            <a:noAutofit/>
          </a:bodyPr>
          <a:lstStyle/>
          <a:p>
            <a:r>
              <a:rPr lang="en-US" b="1" dirty="0">
                <a:solidFill>
                  <a:srgbClr val="0033CC"/>
                </a:solidFill>
                <a:cs typeface="Arial" pitchFamily="34" charset="0"/>
              </a:rPr>
              <a:t>Section 7(1)(c) – Personal Privacy, </a:t>
            </a:r>
            <a:r>
              <a:rPr lang="en-US" b="1" dirty="0" err="1">
                <a:solidFill>
                  <a:srgbClr val="0033CC"/>
                </a:solidFill>
                <a:cs typeface="Arial" pitchFamily="34" charset="0"/>
              </a:rPr>
              <a:t>con’t</a:t>
            </a:r>
            <a:endParaRPr lang="en-US" b="1" dirty="0">
              <a:solidFill>
                <a:srgbClr val="0033CC"/>
              </a:solidFill>
              <a:cs typeface="Arial" pitchFamily="34" charset="0"/>
            </a:endParaRPr>
          </a:p>
        </p:txBody>
      </p:sp>
      <p:sp>
        <p:nvSpPr>
          <p:cNvPr id="22530" name="Rectangle 3">
            <a:extLst>
              <a:ext uri="{FF2B5EF4-FFF2-40B4-BE49-F238E27FC236}">
                <a16:creationId xmlns:a16="http://schemas.microsoft.com/office/drawing/2014/main" id="{B7D359E9-7A4D-8A81-5223-73719BB8745D}"/>
              </a:ext>
            </a:extLst>
          </p:cNvPr>
          <p:cNvSpPr>
            <a:spLocks noGrp="1" noChangeArrowheads="1"/>
          </p:cNvSpPr>
          <p:nvPr>
            <p:ph idx="1"/>
          </p:nvPr>
        </p:nvSpPr>
        <p:spPr>
          <a:xfrm>
            <a:off x="831273" y="1486968"/>
            <a:ext cx="10287304" cy="5057156"/>
          </a:xfrm>
        </p:spPr>
        <p:txBody>
          <a:bodyPr>
            <a:normAutofit lnSpcReduction="10000"/>
          </a:bodyPr>
          <a:lstStyle/>
          <a:p>
            <a:pPr marL="0" indent="0">
              <a:buNone/>
            </a:pPr>
            <a:r>
              <a:rPr lang="en-US" sz="3200" dirty="0">
                <a:solidFill>
                  <a:schemeClr val="tx1">
                    <a:lumMod val="95000"/>
                    <a:lumOff val="5000"/>
                  </a:schemeClr>
                </a:solidFill>
              </a:rPr>
              <a:t>Example:  </a:t>
            </a:r>
            <a:r>
              <a:rPr lang="en-US" sz="2700" b="1" i="1" dirty="0"/>
              <a:t>Ill. Att'y Gen. Pub. Acc. Op. No. 24-016 </a:t>
            </a:r>
            <a:r>
              <a:rPr lang="en-US" sz="2700" dirty="0"/>
              <a:t>(Chicago Community Commission for Public Safety and Accountability did not prove by clear and convincing evidence that any person's right to privacy outweighed any legitimate public interest in obtaining a letter sent to the Commission by current and former Civilian Office of Police Accountability (COPA) employees alleging misconduct at COPA.)</a:t>
            </a:r>
          </a:p>
          <a:p>
            <a:pPr marL="514350" indent="-514350">
              <a:buFont typeface="+mj-lt"/>
              <a:buAutoNum type="arabicPeriod"/>
            </a:pPr>
            <a:r>
              <a:rPr lang="en-US" sz="2400" dirty="0">
                <a:solidFill>
                  <a:schemeClr val="tx1">
                    <a:lumMod val="95000"/>
                    <a:lumOff val="5000"/>
                  </a:schemeClr>
                </a:solidFill>
              </a:rPr>
              <a:t>Req interest:  Labor organization on behalf of member employees</a:t>
            </a:r>
          </a:p>
          <a:p>
            <a:pPr marL="514350" indent="-514350">
              <a:buFont typeface="+mj-lt"/>
              <a:buAutoNum type="arabicPeriod"/>
            </a:pPr>
            <a:r>
              <a:rPr lang="en-US" sz="2400" dirty="0">
                <a:solidFill>
                  <a:schemeClr val="tx1">
                    <a:lumMod val="95000"/>
                    <a:lumOff val="5000"/>
                  </a:schemeClr>
                </a:solidFill>
              </a:rPr>
              <a:t>Public interest:  Significant interest in allegations of impropriety at COPA</a:t>
            </a:r>
          </a:p>
          <a:p>
            <a:pPr marL="514350" indent="-514350">
              <a:buFont typeface="+mj-lt"/>
              <a:buAutoNum type="arabicPeriod"/>
            </a:pPr>
            <a:r>
              <a:rPr lang="en-US" sz="2400" dirty="0">
                <a:solidFill>
                  <a:schemeClr val="tx1">
                    <a:lumMod val="95000"/>
                    <a:lumOff val="5000"/>
                  </a:schemeClr>
                </a:solidFill>
              </a:rPr>
              <a:t>Invasion of pers </a:t>
            </a:r>
            <a:r>
              <a:rPr lang="en-US" sz="2400" dirty="0" err="1">
                <a:solidFill>
                  <a:schemeClr val="tx1">
                    <a:lumMod val="95000"/>
                    <a:lumOff val="5000"/>
                  </a:schemeClr>
                </a:solidFill>
              </a:rPr>
              <a:t>priv</a:t>
            </a:r>
            <a:r>
              <a:rPr lang="en-US" sz="2400" dirty="0">
                <a:solidFill>
                  <a:schemeClr val="tx1">
                    <a:lumMod val="95000"/>
                    <a:lumOff val="5000"/>
                  </a:schemeClr>
                </a:solidFill>
              </a:rPr>
              <a:t>: Letter concerned info re public duties, not private affairs. Identified complainants in their public capacity and did not divulge highly personal information about themselves.  Letter did not appear to be submitted in a confidential manner or reference any fear of retaliation.</a:t>
            </a:r>
          </a:p>
          <a:p>
            <a:pPr marL="514350" indent="-514350">
              <a:buFont typeface="+mj-lt"/>
              <a:buAutoNum type="arabicPeriod"/>
            </a:pPr>
            <a:r>
              <a:rPr lang="en-US" sz="2400" dirty="0">
                <a:solidFill>
                  <a:schemeClr val="tx1">
                    <a:lumMod val="95000"/>
                    <a:lumOff val="5000"/>
                  </a:schemeClr>
                </a:solidFill>
              </a:rPr>
              <a:t>Alternative means:  Certain details concerning similar allegations of COPA misconduct had been published in the news media.</a:t>
            </a:r>
          </a:p>
          <a:p>
            <a:pPr marL="0" indent="0">
              <a:buNone/>
            </a:pPr>
            <a:endParaRPr lang="en-US" sz="2700" dirty="0"/>
          </a:p>
        </p:txBody>
      </p:sp>
    </p:spTree>
    <p:extLst>
      <p:ext uri="{BB962C8B-B14F-4D97-AF65-F5344CB8AC3E}">
        <p14:creationId xmlns:p14="http://schemas.microsoft.com/office/powerpoint/2010/main" val="2315319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273" y="381000"/>
            <a:ext cx="9392925" cy="1295400"/>
          </a:xfrm>
        </p:spPr>
        <p:txBody>
          <a:bodyPr>
            <a:noAutofit/>
          </a:bodyPr>
          <a:lstStyle/>
          <a:p>
            <a:r>
              <a:rPr lang="en-US" b="1" dirty="0">
                <a:solidFill>
                  <a:srgbClr val="0033CC"/>
                </a:solidFill>
                <a:cs typeface="Arial" pitchFamily="34" charset="0"/>
              </a:rPr>
              <a:t>Section 7(1)(c) – Personal Privacy, </a:t>
            </a:r>
            <a:r>
              <a:rPr lang="en-US" b="1" dirty="0" err="1">
                <a:solidFill>
                  <a:srgbClr val="0033CC"/>
                </a:solidFill>
                <a:cs typeface="Arial" pitchFamily="34" charset="0"/>
              </a:rPr>
              <a:t>con’t</a:t>
            </a:r>
            <a:endParaRPr lang="en-US" b="1" dirty="0">
              <a:solidFill>
                <a:srgbClr val="0033CC"/>
              </a:solidFill>
              <a:cs typeface="Arial" pitchFamily="34" charset="0"/>
            </a:endParaRPr>
          </a:p>
        </p:txBody>
      </p:sp>
      <p:sp>
        <p:nvSpPr>
          <p:cNvPr id="22530" name="Rectangle 3"/>
          <p:cNvSpPr>
            <a:spLocks noGrp="1" noChangeArrowheads="1"/>
          </p:cNvSpPr>
          <p:nvPr>
            <p:ph idx="1"/>
          </p:nvPr>
        </p:nvSpPr>
        <p:spPr>
          <a:xfrm>
            <a:off x="831273" y="1944414"/>
            <a:ext cx="10287304" cy="4599710"/>
          </a:xfrm>
        </p:spPr>
        <p:txBody>
          <a:bodyPr>
            <a:normAutofit lnSpcReduction="10000"/>
          </a:bodyPr>
          <a:lstStyle/>
          <a:p>
            <a:pPr marL="0" indent="0">
              <a:buNone/>
            </a:pPr>
            <a:r>
              <a:rPr lang="en-US" sz="3200" dirty="0">
                <a:solidFill>
                  <a:schemeClr val="tx1">
                    <a:lumMod val="95000"/>
                    <a:lumOff val="5000"/>
                  </a:schemeClr>
                </a:solidFill>
              </a:rPr>
              <a:t>“The disclosure of information that </a:t>
            </a:r>
            <a:r>
              <a:rPr lang="en-US" sz="3200" i="1" dirty="0">
                <a:solidFill>
                  <a:schemeClr val="accent2"/>
                </a:solidFill>
              </a:rPr>
              <a:t>bears on the public duties of public employees and officials</a:t>
            </a:r>
            <a:r>
              <a:rPr lang="en-US" sz="3200" i="1" dirty="0">
                <a:solidFill>
                  <a:schemeClr val="tx1">
                    <a:lumMod val="95000"/>
                    <a:lumOff val="5000"/>
                  </a:schemeClr>
                </a:solidFill>
              </a:rPr>
              <a:t> </a:t>
            </a:r>
            <a:r>
              <a:rPr lang="en-US" sz="3200" b="1" i="1" dirty="0">
                <a:solidFill>
                  <a:schemeClr val="accent2"/>
                </a:solidFill>
              </a:rPr>
              <a:t>shall not</a:t>
            </a:r>
            <a:r>
              <a:rPr lang="en-US" sz="3200" dirty="0">
                <a:solidFill>
                  <a:schemeClr val="accent2"/>
                </a:solidFill>
              </a:rPr>
              <a:t> </a:t>
            </a:r>
            <a:r>
              <a:rPr lang="en-US" sz="3200" dirty="0">
                <a:solidFill>
                  <a:schemeClr val="tx1">
                    <a:lumMod val="95000"/>
                    <a:lumOff val="5000"/>
                  </a:schemeClr>
                </a:solidFill>
              </a:rPr>
              <a:t>be considered an invasion of personal privacy.”</a:t>
            </a:r>
          </a:p>
          <a:p>
            <a:pPr marL="0" indent="0">
              <a:buNone/>
            </a:pPr>
            <a:r>
              <a:rPr lang="en-US" sz="2700" i="1" dirty="0"/>
              <a:t>	See Ill. Att'y Gen. Pub. Acc. Op. No. 12-006 </a:t>
            </a:r>
            <a:r>
              <a:rPr lang="en-US" sz="2700" dirty="0"/>
              <a:t>(“There is a compelling public interest in disclosure of records that shed light on the manner in which law enforcement officials perform their public duties.”</a:t>
            </a:r>
          </a:p>
          <a:p>
            <a:pPr marL="0" indent="0">
              <a:buNone/>
            </a:pPr>
            <a:r>
              <a:rPr lang="en-US" sz="2700" i="1" dirty="0"/>
              <a:t>	See also Ill. Att'y Gen. Pub. Acc. Op. No. 18-018 </a:t>
            </a:r>
            <a:r>
              <a:rPr lang="en-US" sz="2700" dirty="0"/>
              <a:t>(two complaints against police officer not exempt from disclosure under section 7(1)(c) even though one complaint was unsubstantiated, and the other complaint involved conduct by the officer that was deemed to be appropriate.). </a:t>
            </a:r>
          </a:p>
        </p:txBody>
      </p:sp>
    </p:spTree>
    <p:extLst>
      <p:ext uri="{BB962C8B-B14F-4D97-AF65-F5344CB8AC3E}">
        <p14:creationId xmlns:p14="http://schemas.microsoft.com/office/powerpoint/2010/main" val="471534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17544-66A3-E3F9-2970-6D8F96FAD39F}"/>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B478AE-835C-78AE-0A5A-BEE1663E3B30}"/>
              </a:ext>
            </a:extLst>
          </p:cNvPr>
          <p:cNvPicPr>
            <a:picLocks noChangeAspect="1"/>
          </p:cNvPicPr>
          <p:nvPr/>
        </p:nvPicPr>
        <p:blipFill>
          <a:blip r:embed="rId2">
            <a:alphaModFix amt="20000"/>
          </a:blip>
          <a:stretch>
            <a:fillRect/>
          </a:stretch>
        </p:blipFill>
        <p:spPr>
          <a:xfrm>
            <a:off x="7365127" y="906730"/>
            <a:ext cx="4097275" cy="4097275"/>
          </a:xfrm>
          <a:prstGeom prst="rect">
            <a:avLst/>
          </a:prstGeom>
        </p:spPr>
      </p:pic>
      <p:sp>
        <p:nvSpPr>
          <p:cNvPr id="2" name="Title 1">
            <a:extLst>
              <a:ext uri="{FF2B5EF4-FFF2-40B4-BE49-F238E27FC236}">
                <a16:creationId xmlns:a16="http://schemas.microsoft.com/office/drawing/2014/main" id="{07436558-DB6D-F299-914A-ECCDDC0B315F}"/>
              </a:ext>
            </a:extLst>
          </p:cNvPr>
          <p:cNvSpPr>
            <a:spLocks noGrp="1"/>
          </p:cNvSpPr>
          <p:nvPr>
            <p:ph type="title"/>
          </p:nvPr>
        </p:nvSpPr>
        <p:spPr/>
        <p:txBody>
          <a:bodyPr>
            <a:normAutofit fontScale="90000"/>
          </a:bodyPr>
          <a:lstStyle/>
          <a:p>
            <a:pPr algn="ctr"/>
            <a:br>
              <a:rPr lang="en-US" sz="7200" b="1" dirty="0">
                <a:solidFill>
                  <a:srgbClr val="0033CC"/>
                </a:solidFill>
              </a:rPr>
            </a:br>
            <a:endParaRPr lang="en-US" dirty="0"/>
          </a:p>
        </p:txBody>
      </p:sp>
      <p:sp>
        <p:nvSpPr>
          <p:cNvPr id="3" name="Content Placeholder 2">
            <a:extLst>
              <a:ext uri="{FF2B5EF4-FFF2-40B4-BE49-F238E27FC236}">
                <a16:creationId xmlns:a16="http://schemas.microsoft.com/office/drawing/2014/main" id="{B9616797-0823-D330-3B05-C154ADFCC7E6}"/>
              </a:ext>
            </a:extLst>
          </p:cNvPr>
          <p:cNvSpPr>
            <a:spLocks noGrp="1"/>
          </p:cNvSpPr>
          <p:nvPr>
            <p:ph idx="1"/>
          </p:nvPr>
        </p:nvSpPr>
        <p:spPr>
          <a:xfrm>
            <a:off x="450079" y="906730"/>
            <a:ext cx="10903721" cy="4351338"/>
          </a:xfrm>
        </p:spPr>
        <p:txBody>
          <a:bodyPr>
            <a:normAutofit fontScale="92500" lnSpcReduction="10000"/>
          </a:bodyPr>
          <a:lstStyle/>
          <a:p>
            <a:pPr marL="0" indent="0">
              <a:buNone/>
            </a:pPr>
            <a:r>
              <a:rPr lang="en-US" sz="5400" b="1" i="1" dirty="0">
                <a:solidFill>
                  <a:srgbClr val="0033CC"/>
                </a:solidFill>
              </a:rPr>
              <a:t>Exemptions in practice:</a:t>
            </a:r>
          </a:p>
          <a:p>
            <a:pPr marL="0" indent="0">
              <a:buNone/>
            </a:pPr>
            <a:r>
              <a:rPr lang="en-US" sz="5400" b="1" dirty="0">
                <a:solidFill>
                  <a:srgbClr val="0033CC"/>
                </a:solidFill>
              </a:rPr>
              <a:t>Personnel Files</a:t>
            </a:r>
          </a:p>
          <a:p>
            <a:pPr marL="0" indent="0">
              <a:buNone/>
            </a:pPr>
            <a:r>
              <a:rPr lang="en-US" sz="4800" dirty="0">
                <a:solidFill>
                  <a:srgbClr val="0033CC"/>
                </a:solidFill>
              </a:rPr>
              <a:t>	-Salary/Benefits</a:t>
            </a:r>
          </a:p>
          <a:p>
            <a:pPr marL="0" indent="0">
              <a:buNone/>
            </a:pPr>
            <a:r>
              <a:rPr lang="en-US" sz="4800" dirty="0">
                <a:solidFill>
                  <a:srgbClr val="0033CC"/>
                </a:solidFill>
              </a:rPr>
              <a:t>	-Application/Work History</a:t>
            </a:r>
          </a:p>
          <a:p>
            <a:pPr marL="0" indent="0">
              <a:buNone/>
            </a:pPr>
            <a:r>
              <a:rPr lang="en-US" sz="4800" dirty="0">
                <a:solidFill>
                  <a:srgbClr val="0033CC"/>
                </a:solidFill>
              </a:rPr>
              <a:t>	-References</a:t>
            </a:r>
          </a:p>
          <a:p>
            <a:pPr marL="0" indent="0">
              <a:buNone/>
            </a:pPr>
            <a:r>
              <a:rPr lang="en-US" sz="4800" dirty="0">
                <a:solidFill>
                  <a:srgbClr val="0033CC"/>
                </a:solidFill>
              </a:rPr>
              <a:t>	-Evaluations (7.5(q))</a:t>
            </a:r>
          </a:p>
          <a:p>
            <a:pPr marL="0" indent="0">
              <a:buNone/>
            </a:pPr>
            <a:endParaRPr lang="en-US" dirty="0"/>
          </a:p>
        </p:txBody>
      </p:sp>
    </p:spTree>
    <p:extLst>
      <p:ext uri="{BB962C8B-B14F-4D97-AF65-F5344CB8AC3E}">
        <p14:creationId xmlns:p14="http://schemas.microsoft.com/office/powerpoint/2010/main" val="2382402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24" y="266487"/>
            <a:ext cx="10564386" cy="789709"/>
          </a:xfrm>
        </p:spPr>
        <p:txBody>
          <a:bodyPr>
            <a:normAutofit/>
          </a:bodyPr>
          <a:lstStyle/>
          <a:p>
            <a:r>
              <a:rPr lang="en-US" b="1" dirty="0">
                <a:solidFill>
                  <a:srgbClr val="0033CC"/>
                </a:solidFill>
                <a:cs typeface="Arial" pitchFamily="34" charset="0"/>
              </a:rPr>
              <a:t>Section 7(1)(c) – Personnel Files</a:t>
            </a:r>
            <a:endParaRPr lang="en-US" b="1" dirty="0">
              <a:solidFill>
                <a:srgbClr val="FF0000"/>
              </a:solidFill>
              <a:cs typeface="Arial" pitchFamily="34" charset="0"/>
            </a:endParaRPr>
          </a:p>
        </p:txBody>
      </p:sp>
      <p:sp>
        <p:nvSpPr>
          <p:cNvPr id="3" name="Content Placeholder 2"/>
          <p:cNvSpPr>
            <a:spLocks noGrp="1"/>
          </p:cNvSpPr>
          <p:nvPr>
            <p:ph sz="half" idx="1"/>
          </p:nvPr>
        </p:nvSpPr>
        <p:spPr>
          <a:xfrm>
            <a:off x="828943" y="937260"/>
            <a:ext cx="10930070" cy="4983480"/>
          </a:xfrm>
        </p:spPr>
        <p:txBody>
          <a:bodyPr>
            <a:noAutofit/>
          </a:bodyPr>
          <a:lstStyle/>
          <a:p>
            <a:pPr marL="0" lvl="2" indent="0">
              <a:buNone/>
            </a:pPr>
            <a:r>
              <a:rPr lang="en-US" sz="3400" b="1" dirty="0">
                <a:solidFill>
                  <a:schemeClr val="accent4">
                    <a:lumMod val="10000"/>
                  </a:schemeClr>
                </a:solidFill>
              </a:rPr>
              <a:t>Exempt personal information:</a:t>
            </a:r>
          </a:p>
          <a:p>
            <a:pPr marL="457200" lvl="2" indent="-457200"/>
            <a:r>
              <a:rPr lang="en-US" sz="2800" dirty="0">
                <a:solidFill>
                  <a:schemeClr val="accent4">
                    <a:lumMod val="10000"/>
                  </a:schemeClr>
                </a:solidFill>
              </a:rPr>
              <a:t>Dates of birth (but not age)</a:t>
            </a:r>
          </a:p>
          <a:p>
            <a:pPr marL="457200" lvl="2" indent="-457200"/>
            <a:r>
              <a:rPr lang="en-US" sz="2800" dirty="0">
                <a:solidFill>
                  <a:schemeClr val="accent4">
                    <a:lumMod val="10000"/>
                  </a:schemeClr>
                </a:solidFill>
              </a:rPr>
              <a:t>Race</a:t>
            </a:r>
          </a:p>
          <a:p>
            <a:pPr marL="457200" lvl="2" indent="-457200"/>
            <a:r>
              <a:rPr lang="en-US" sz="2800" dirty="0">
                <a:solidFill>
                  <a:schemeClr val="accent4">
                    <a:lumMod val="10000"/>
                  </a:schemeClr>
                </a:solidFill>
              </a:rPr>
              <a:t>Family information about employees (i.e., names of emergency contacts)</a:t>
            </a:r>
          </a:p>
          <a:p>
            <a:pPr marL="457200" lvl="2" indent="-457200"/>
            <a:r>
              <a:rPr lang="en-US" sz="2800" dirty="0">
                <a:solidFill>
                  <a:schemeClr val="accent4">
                    <a:lumMod val="10000"/>
                  </a:schemeClr>
                </a:solidFill>
              </a:rPr>
              <a:t>Specific medical information (i.e. descriptions of specific injuries, illnesses, and treatments)</a:t>
            </a:r>
          </a:p>
          <a:p>
            <a:pPr marL="914400" lvl="3" indent="-457200"/>
            <a:r>
              <a:rPr lang="en-US" sz="2200" i="1" dirty="0">
                <a:solidFill>
                  <a:schemeClr val="accent4">
                    <a:lumMod val="10000"/>
                  </a:schemeClr>
                </a:solidFill>
              </a:rPr>
              <a:t>But see:  </a:t>
            </a:r>
            <a:r>
              <a:rPr lang="en-US" sz="2200" dirty="0">
                <a:solidFill>
                  <a:schemeClr val="accent2"/>
                </a:solidFill>
              </a:rPr>
              <a:t>General information regarding work-related injuries and workers’ compensation claims filed by public employees are generally not exempt under 7(1)(c). </a:t>
            </a:r>
            <a:r>
              <a:rPr lang="en-US" sz="2200" i="1" dirty="0">
                <a:solidFill>
                  <a:schemeClr val="accent2"/>
                </a:solidFill>
              </a:rPr>
              <a:t>See </a:t>
            </a:r>
            <a:r>
              <a:rPr lang="sv-SE" sz="2200" i="1" dirty="0">
                <a:solidFill>
                  <a:schemeClr val="accent2"/>
                </a:solidFill>
              </a:rPr>
              <a:t>Ill. Att. Gen. PAC Req. Rev. Ltr. 48778</a:t>
            </a:r>
            <a:r>
              <a:rPr lang="sv-SE" sz="2200" dirty="0">
                <a:solidFill>
                  <a:schemeClr val="accent2"/>
                </a:solidFill>
              </a:rPr>
              <a:t> (accident dates, workers’ comp claim numbers, records pertaining to the use of public funds not exempt)</a:t>
            </a:r>
            <a:endParaRPr lang="en-US" sz="2200" dirty="0">
              <a:solidFill>
                <a:schemeClr val="accent2"/>
              </a:solidFill>
            </a:endParaRPr>
          </a:p>
          <a:p>
            <a:pPr marL="914400" lvl="3" indent="-457200"/>
            <a:r>
              <a:rPr lang="en-US" sz="2200" dirty="0">
                <a:solidFill>
                  <a:schemeClr val="accent4">
                    <a:lumMod val="10000"/>
                  </a:schemeClr>
                </a:solidFill>
              </a:rPr>
              <a:t>Physical examination results are generally exempt, </a:t>
            </a:r>
            <a:r>
              <a:rPr lang="en-US" sz="2200" i="1" dirty="0">
                <a:solidFill>
                  <a:schemeClr val="accent4">
                    <a:lumMod val="10000"/>
                  </a:schemeClr>
                </a:solidFill>
              </a:rPr>
              <a:t>unless</a:t>
            </a:r>
            <a:r>
              <a:rPr lang="en-US" sz="2200" dirty="0">
                <a:solidFill>
                  <a:schemeClr val="accent4">
                    <a:lumMod val="10000"/>
                  </a:schemeClr>
                </a:solidFill>
              </a:rPr>
              <a:t> a compelling interest demonstrates that physical fitness significantly bears on the public duties of the employee or position at issue.</a:t>
            </a:r>
          </a:p>
          <a:p>
            <a:pPr marL="457200" lvl="2" indent="-457200"/>
            <a:endParaRPr lang="en-US" sz="3400" dirty="0">
              <a:solidFill>
                <a:schemeClr val="accent4">
                  <a:lumMod val="10000"/>
                </a:schemeClr>
              </a:solidFill>
            </a:endParaRPr>
          </a:p>
          <a:p>
            <a:pPr marL="0" indent="0">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2682555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76907-8475-6F98-4384-F2E118573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D2CBD-736D-04B9-AE07-0303F285E3A5}"/>
              </a:ext>
            </a:extLst>
          </p:cNvPr>
          <p:cNvSpPr>
            <a:spLocks noGrp="1"/>
          </p:cNvSpPr>
          <p:nvPr>
            <p:ph type="title"/>
          </p:nvPr>
        </p:nvSpPr>
        <p:spPr>
          <a:xfrm>
            <a:off x="686693" y="497223"/>
            <a:ext cx="9886861" cy="789709"/>
          </a:xfrm>
        </p:spPr>
        <p:txBody>
          <a:bodyPr>
            <a:normAutofit/>
          </a:bodyPr>
          <a:lstStyle/>
          <a:p>
            <a:r>
              <a:rPr lang="en-US" b="1" dirty="0">
                <a:solidFill>
                  <a:srgbClr val="0033CC"/>
                </a:solidFill>
                <a:cs typeface="Arial" pitchFamily="34" charset="0"/>
              </a:rPr>
              <a:t>Section 7(1)(c) – Personnel Files </a:t>
            </a:r>
            <a:r>
              <a:rPr lang="en-US" b="1" i="1" dirty="0">
                <a:solidFill>
                  <a:srgbClr val="0033CC"/>
                </a:solidFill>
                <a:cs typeface="Arial" pitchFamily="34" charset="0"/>
              </a:rPr>
              <a:t>Continued</a:t>
            </a:r>
            <a:endParaRPr lang="en-US" b="1" i="1" dirty="0">
              <a:solidFill>
                <a:srgbClr val="FF0000"/>
              </a:solidFill>
              <a:cs typeface="Arial" pitchFamily="34" charset="0"/>
            </a:endParaRPr>
          </a:p>
        </p:txBody>
      </p:sp>
      <p:sp>
        <p:nvSpPr>
          <p:cNvPr id="3" name="Content Placeholder 2">
            <a:extLst>
              <a:ext uri="{FF2B5EF4-FFF2-40B4-BE49-F238E27FC236}">
                <a16:creationId xmlns:a16="http://schemas.microsoft.com/office/drawing/2014/main" id="{DED8D37F-402F-14D2-909E-925071C53246}"/>
              </a:ext>
            </a:extLst>
          </p:cNvPr>
          <p:cNvSpPr>
            <a:spLocks noGrp="1"/>
          </p:cNvSpPr>
          <p:nvPr>
            <p:ph sz="half" idx="1"/>
          </p:nvPr>
        </p:nvSpPr>
        <p:spPr>
          <a:xfrm>
            <a:off x="836064" y="1223473"/>
            <a:ext cx="10519872" cy="4983480"/>
          </a:xfrm>
        </p:spPr>
        <p:txBody>
          <a:bodyPr>
            <a:noAutofit/>
          </a:bodyPr>
          <a:lstStyle/>
          <a:p>
            <a:pPr marL="0" lvl="2" indent="0">
              <a:buNone/>
            </a:pPr>
            <a:r>
              <a:rPr lang="en-US" sz="3200" b="1" dirty="0">
                <a:solidFill>
                  <a:schemeClr val="accent4">
                    <a:lumMod val="10000"/>
                  </a:schemeClr>
                </a:solidFill>
              </a:rPr>
              <a:t>Exempt personal information</a:t>
            </a:r>
            <a:r>
              <a:rPr lang="en-US" sz="3200" dirty="0">
                <a:solidFill>
                  <a:schemeClr val="accent4">
                    <a:lumMod val="10000"/>
                  </a:schemeClr>
                </a:solidFill>
              </a:rPr>
              <a:t>:</a:t>
            </a:r>
          </a:p>
          <a:p>
            <a:pPr marL="457200" lvl="2" indent="-457200"/>
            <a:r>
              <a:rPr lang="en-US" sz="2800" dirty="0">
                <a:solidFill>
                  <a:schemeClr val="accent4">
                    <a:lumMod val="10000"/>
                  </a:schemeClr>
                </a:solidFill>
                <a:cs typeface="Arial" pitchFamily="34" charset="0"/>
              </a:rPr>
              <a:t>Information related to unsuccessful candidates for employment</a:t>
            </a:r>
          </a:p>
          <a:p>
            <a:pPr marL="457200" lvl="2" indent="-457200"/>
            <a:r>
              <a:rPr lang="en-US" sz="2800" dirty="0">
                <a:solidFill>
                  <a:schemeClr val="accent4">
                    <a:lumMod val="10000"/>
                  </a:schemeClr>
                </a:solidFill>
                <a:cs typeface="Arial" pitchFamily="34" charset="0"/>
              </a:rPr>
              <a:t>Information related to unsuccessful candidates for promotion</a:t>
            </a:r>
            <a:endParaRPr lang="en-US" sz="2800" dirty="0">
              <a:solidFill>
                <a:schemeClr val="accent4">
                  <a:lumMod val="10000"/>
                </a:schemeClr>
              </a:solidFill>
            </a:endParaRPr>
          </a:p>
          <a:p>
            <a:pPr marL="457200" lvl="2" indent="-457200"/>
            <a:r>
              <a:rPr lang="en-US" sz="2800" dirty="0">
                <a:solidFill>
                  <a:schemeClr val="accent4">
                    <a:lumMod val="10000"/>
                  </a:schemeClr>
                </a:solidFill>
              </a:rPr>
              <a:t>Information reflecting the personal financial decisions of an individual and an individual’s elections on employee benefits</a:t>
            </a:r>
          </a:p>
          <a:p>
            <a:pPr marL="914400" lvl="3" indent="-457200"/>
            <a:r>
              <a:rPr lang="en-US" sz="2600" dirty="0">
                <a:solidFill>
                  <a:schemeClr val="accent4">
                    <a:lumMod val="10000"/>
                  </a:schemeClr>
                </a:solidFill>
              </a:rPr>
              <a:t>Information concerning employee’s dependents and individual contribution amounts to insurance plans. </a:t>
            </a:r>
            <a:r>
              <a:rPr lang="sv-SE" sz="2600" i="1" dirty="0">
                <a:solidFill>
                  <a:schemeClr val="accent4">
                    <a:lumMod val="10000"/>
                  </a:schemeClr>
                </a:solidFill>
              </a:rPr>
              <a:t>Ill. Att. Gen. PAC Req. Rev. Ltr. 54786.</a:t>
            </a:r>
            <a:endParaRPr lang="en-US" sz="2600" i="1" dirty="0">
              <a:solidFill>
                <a:schemeClr val="accent4">
                  <a:lumMod val="10000"/>
                </a:schemeClr>
              </a:solidFill>
            </a:endParaRPr>
          </a:p>
          <a:p>
            <a:pPr marL="914400" lvl="3" indent="-457200"/>
            <a:r>
              <a:rPr lang="en-US" sz="2600" dirty="0">
                <a:solidFill>
                  <a:schemeClr val="accent4">
                    <a:lumMod val="10000"/>
                  </a:schemeClr>
                </a:solidFill>
              </a:rPr>
              <a:t>Amounts contributed by employee for particular benefit plans that the employee opted to participate in and information concerning employee benefits deductions</a:t>
            </a:r>
            <a:r>
              <a:rPr lang="en-US" sz="2600" dirty="0">
                <a:solidFill>
                  <a:schemeClr val="accent4">
                    <a:lumMod val="10000"/>
                  </a:schemeClr>
                </a:solidFill>
                <a:cs typeface="Arial" pitchFamily="34" charset="0"/>
              </a:rPr>
              <a:t>. </a:t>
            </a:r>
            <a:r>
              <a:rPr lang="sv-SE" sz="2600" i="1" dirty="0">
                <a:solidFill>
                  <a:schemeClr val="accent4">
                    <a:lumMod val="10000"/>
                  </a:schemeClr>
                </a:solidFill>
                <a:cs typeface="Arial" pitchFamily="34" charset="0"/>
              </a:rPr>
              <a:t>Ill. Att. Gen. PAC Req. Rev. Ltr. 17922.</a:t>
            </a:r>
          </a:p>
          <a:p>
            <a:pPr marL="914400" lvl="3" indent="-457200"/>
            <a:r>
              <a:rPr lang="sv-SE" sz="2600" dirty="0">
                <a:solidFill>
                  <a:schemeClr val="accent4">
                    <a:lumMod val="10000"/>
                  </a:schemeClr>
                </a:solidFill>
                <a:cs typeface="Arial" pitchFamily="34" charset="0"/>
              </a:rPr>
              <a:t>Illinois W-4 forms/discretionary contributions to pension systems.  </a:t>
            </a:r>
            <a:r>
              <a:rPr lang="sv-SE" sz="2600" i="1" dirty="0">
                <a:solidFill>
                  <a:schemeClr val="accent4">
                    <a:lumMod val="10000"/>
                  </a:schemeClr>
                </a:solidFill>
              </a:rPr>
              <a:t>Ill. Att. Gen. PAC Req. Rev. Ltr. 47214.</a:t>
            </a:r>
            <a:endParaRPr lang="en-US" sz="3200" i="1" dirty="0">
              <a:solidFill>
                <a:schemeClr val="accent4">
                  <a:lumMod val="10000"/>
                </a:schemeClr>
              </a:solidFill>
              <a:cs typeface="Arial" pitchFamily="34" charset="0"/>
            </a:endParaRPr>
          </a:p>
          <a:p>
            <a:pPr marL="457200" lvl="2" indent="-457200"/>
            <a:endParaRPr lang="en-US" sz="3200" dirty="0">
              <a:solidFill>
                <a:schemeClr val="accent4">
                  <a:lumMod val="10000"/>
                </a:schemeClr>
              </a:solidFill>
              <a:cs typeface="Arial" pitchFamily="34" charset="0"/>
            </a:endParaRPr>
          </a:p>
          <a:p>
            <a:pPr marL="0" indent="0">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951853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240" y="305861"/>
            <a:ext cx="9662160" cy="789709"/>
          </a:xfrm>
        </p:spPr>
        <p:txBody>
          <a:bodyPr>
            <a:normAutofit/>
          </a:bodyPr>
          <a:lstStyle/>
          <a:p>
            <a:r>
              <a:rPr lang="en-US" b="1" dirty="0">
                <a:solidFill>
                  <a:srgbClr val="0033CC"/>
                </a:solidFill>
                <a:cs typeface="Arial" pitchFamily="34" charset="0"/>
              </a:rPr>
              <a:t>Section 7(1)(c) – Personnel Files </a:t>
            </a:r>
            <a:r>
              <a:rPr lang="en-US" b="1" i="1" dirty="0">
                <a:solidFill>
                  <a:srgbClr val="0033CC"/>
                </a:solidFill>
                <a:cs typeface="Arial" pitchFamily="34" charset="0"/>
              </a:rPr>
              <a:t>Continued</a:t>
            </a:r>
            <a:endParaRPr lang="en-US" b="1" i="1" dirty="0">
              <a:solidFill>
                <a:srgbClr val="FF0000"/>
              </a:solidFill>
              <a:cs typeface="Arial" pitchFamily="34" charset="0"/>
            </a:endParaRPr>
          </a:p>
        </p:txBody>
      </p:sp>
      <p:sp>
        <p:nvSpPr>
          <p:cNvPr id="3" name="Content Placeholder 2"/>
          <p:cNvSpPr>
            <a:spLocks noGrp="1"/>
          </p:cNvSpPr>
          <p:nvPr>
            <p:ph sz="half" idx="1"/>
          </p:nvPr>
        </p:nvSpPr>
        <p:spPr>
          <a:xfrm>
            <a:off x="780697" y="1095570"/>
            <a:ext cx="10892858" cy="5177043"/>
          </a:xfrm>
        </p:spPr>
        <p:txBody>
          <a:bodyPr>
            <a:noAutofit/>
          </a:bodyPr>
          <a:lstStyle/>
          <a:p>
            <a:pPr marL="0" lvl="2" indent="0">
              <a:buNone/>
            </a:pPr>
            <a:r>
              <a:rPr lang="en-US" sz="3200" b="1" u="sng" dirty="0">
                <a:solidFill>
                  <a:schemeClr val="accent4">
                    <a:lumMod val="10000"/>
                  </a:schemeClr>
                </a:solidFill>
              </a:rPr>
              <a:t>NOT EXEMPT</a:t>
            </a:r>
            <a:r>
              <a:rPr lang="en-US" sz="3200" b="1" dirty="0">
                <a:solidFill>
                  <a:schemeClr val="accent4">
                    <a:lumMod val="10000"/>
                  </a:schemeClr>
                </a:solidFill>
              </a:rPr>
              <a:t> </a:t>
            </a:r>
            <a:r>
              <a:rPr lang="en-US" sz="3200" dirty="0">
                <a:solidFill>
                  <a:schemeClr val="accent4">
                    <a:lumMod val="10000"/>
                  </a:schemeClr>
                </a:solidFill>
              </a:rPr>
              <a:t>from disclosure:</a:t>
            </a:r>
          </a:p>
          <a:p>
            <a:pPr marL="457200" lvl="2" indent="-457200"/>
            <a:r>
              <a:rPr lang="en-US" sz="2600" dirty="0">
                <a:solidFill>
                  <a:schemeClr val="accent4">
                    <a:lumMod val="10000"/>
                  </a:schemeClr>
                </a:solidFill>
              </a:rPr>
              <a:t>Complaints filed against public employees (name of employee/facts of complaint) – </a:t>
            </a:r>
            <a:r>
              <a:rPr lang="en-US" sz="2600" b="1" dirty="0">
                <a:solidFill>
                  <a:schemeClr val="accent4">
                    <a:lumMod val="10000"/>
                  </a:schemeClr>
                </a:solidFill>
              </a:rPr>
              <a:t>discussed further below</a:t>
            </a:r>
          </a:p>
          <a:p>
            <a:pPr marL="914400" lvl="3" indent="-457200">
              <a:buFont typeface="Wingdings" panose="05000000000000000000" pitchFamily="2" charset="2"/>
              <a:buChar char="Ø"/>
            </a:pPr>
            <a:r>
              <a:rPr lang="en-US" sz="2600" dirty="0">
                <a:solidFill>
                  <a:schemeClr val="accent2"/>
                </a:solidFill>
                <a:cs typeface="Arial" pitchFamily="34" charset="0"/>
              </a:rPr>
              <a:t>Even when complaint is determined to be unfounded</a:t>
            </a:r>
          </a:p>
          <a:p>
            <a:pPr marL="457200" lvl="2" indent="-457200"/>
            <a:r>
              <a:rPr lang="en-US" sz="2600" dirty="0">
                <a:solidFill>
                  <a:schemeClr val="accent4">
                    <a:lumMod val="10000"/>
                  </a:schemeClr>
                </a:solidFill>
                <a:cs typeface="Arial" pitchFamily="34" charset="0"/>
              </a:rPr>
              <a:t>Salaries (including past public job salary info)/expense reimbursements:  </a:t>
            </a:r>
            <a:r>
              <a:rPr lang="en-US" sz="2600" b="1" dirty="0">
                <a:cs typeface="Arial" pitchFamily="34" charset="0"/>
              </a:rPr>
              <a:t>Section 2.5 of FOIA</a:t>
            </a:r>
            <a:r>
              <a:rPr lang="en-US" sz="2600" dirty="0">
                <a:cs typeface="Arial" pitchFamily="34" charset="0"/>
              </a:rPr>
              <a:t>: “All records relating to the obligation, receipt, and use of public funds . . . are public records subject to disclosure.”</a:t>
            </a:r>
          </a:p>
          <a:p>
            <a:pPr marL="914400" lvl="3" indent="-457200">
              <a:buFont typeface="Wingdings" panose="05000000000000000000" pitchFamily="2" charset="2"/>
              <a:buChar char="Ø"/>
            </a:pPr>
            <a:r>
              <a:rPr lang="en-US" sz="2600" i="1" dirty="0">
                <a:cs typeface="Arial" pitchFamily="34" charset="0"/>
              </a:rPr>
              <a:t>But see:</a:t>
            </a:r>
            <a:r>
              <a:rPr lang="en-US" sz="2600" i="1" dirty="0">
                <a:solidFill>
                  <a:schemeClr val="accent2"/>
                </a:solidFill>
                <a:cs typeface="Arial" pitchFamily="34" charset="0"/>
              </a:rPr>
              <a:t> </a:t>
            </a:r>
            <a:r>
              <a:rPr lang="en-US" sz="2600" dirty="0">
                <a:solidFill>
                  <a:schemeClr val="accent2"/>
                </a:solidFill>
                <a:cs typeface="Arial" pitchFamily="34" charset="0"/>
              </a:rPr>
              <a:t>Past private employment salary information may be withheld under 7(1)(c). </a:t>
            </a:r>
            <a:r>
              <a:rPr lang="sv-SE" sz="2600" i="1" dirty="0">
                <a:solidFill>
                  <a:schemeClr val="accent2"/>
                </a:solidFill>
                <a:cs typeface="Arial" pitchFamily="34" charset="0"/>
              </a:rPr>
              <a:t>Ill. Att. Gen. PAC Req. Rev. Ltr. 37877.</a:t>
            </a:r>
            <a:endParaRPr lang="en-US" sz="2600" b="1" dirty="0">
              <a:solidFill>
                <a:schemeClr val="accent4">
                  <a:lumMod val="10000"/>
                </a:schemeClr>
              </a:solidFill>
              <a:cs typeface="Arial" pitchFamily="34" charset="0"/>
            </a:endParaRPr>
          </a:p>
          <a:p>
            <a:pPr marL="457200" lvl="2" indent="-457200"/>
            <a:r>
              <a:rPr lang="en-US" sz="2600" dirty="0">
                <a:solidFill>
                  <a:schemeClr val="accent4">
                    <a:lumMod val="10000"/>
                  </a:schemeClr>
                </a:solidFill>
                <a:cs typeface="Arial" pitchFamily="34" charset="0"/>
              </a:rPr>
              <a:t>Accrued/Used paid time off/balances (see section 2.5 above)</a:t>
            </a:r>
          </a:p>
          <a:p>
            <a:pPr marL="914400" lvl="3" indent="-457200">
              <a:buFont typeface="Wingdings" panose="05000000000000000000" pitchFamily="2" charset="2"/>
              <a:buChar char="Ø"/>
            </a:pPr>
            <a:r>
              <a:rPr lang="en-US" sz="2600" i="1" dirty="0">
                <a:cs typeface="Arial" pitchFamily="34" charset="0"/>
              </a:rPr>
              <a:t>But see:  </a:t>
            </a:r>
            <a:r>
              <a:rPr lang="en-US" sz="2600" dirty="0">
                <a:solidFill>
                  <a:schemeClr val="accent2"/>
                </a:solidFill>
                <a:cs typeface="Arial" pitchFamily="34" charset="0"/>
              </a:rPr>
              <a:t>Detailed descriptions of how the employee is using the time off, or why the employee is taking the time off, can usually be redacted.</a:t>
            </a:r>
          </a:p>
          <a:p>
            <a:pPr marL="0" indent="0">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2246084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47E7F-23FB-3489-E067-943F2618C4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91D918-83C7-F081-25D6-3F9BF8E36354}"/>
              </a:ext>
            </a:extLst>
          </p:cNvPr>
          <p:cNvSpPr>
            <a:spLocks noGrp="1"/>
          </p:cNvSpPr>
          <p:nvPr>
            <p:ph type="title"/>
          </p:nvPr>
        </p:nvSpPr>
        <p:spPr>
          <a:xfrm>
            <a:off x="695240" y="305861"/>
            <a:ext cx="9662160" cy="789709"/>
          </a:xfrm>
        </p:spPr>
        <p:txBody>
          <a:bodyPr>
            <a:normAutofit/>
          </a:bodyPr>
          <a:lstStyle/>
          <a:p>
            <a:r>
              <a:rPr lang="en-US" b="1" dirty="0">
                <a:solidFill>
                  <a:srgbClr val="0033CC"/>
                </a:solidFill>
                <a:cs typeface="Arial" pitchFamily="34" charset="0"/>
              </a:rPr>
              <a:t>Section 7(1)(c) – Personnel Files </a:t>
            </a:r>
            <a:r>
              <a:rPr lang="en-US" b="1" i="1" dirty="0">
                <a:solidFill>
                  <a:srgbClr val="0033CC"/>
                </a:solidFill>
                <a:cs typeface="Arial" pitchFamily="34" charset="0"/>
              </a:rPr>
              <a:t>Continued</a:t>
            </a:r>
            <a:endParaRPr lang="en-US" b="1" i="1" dirty="0">
              <a:solidFill>
                <a:srgbClr val="FF0000"/>
              </a:solidFill>
              <a:cs typeface="Arial" pitchFamily="34" charset="0"/>
            </a:endParaRPr>
          </a:p>
        </p:txBody>
      </p:sp>
      <p:sp>
        <p:nvSpPr>
          <p:cNvPr id="3" name="Content Placeholder 2">
            <a:extLst>
              <a:ext uri="{FF2B5EF4-FFF2-40B4-BE49-F238E27FC236}">
                <a16:creationId xmlns:a16="http://schemas.microsoft.com/office/drawing/2014/main" id="{DB8284A3-632A-65C6-84D7-6E5C744316A4}"/>
              </a:ext>
            </a:extLst>
          </p:cNvPr>
          <p:cNvSpPr>
            <a:spLocks noGrp="1"/>
          </p:cNvSpPr>
          <p:nvPr>
            <p:ph sz="half" idx="1"/>
          </p:nvPr>
        </p:nvSpPr>
        <p:spPr>
          <a:xfrm>
            <a:off x="695240" y="1095570"/>
            <a:ext cx="10892857" cy="5177043"/>
          </a:xfrm>
        </p:spPr>
        <p:txBody>
          <a:bodyPr>
            <a:noAutofit/>
          </a:bodyPr>
          <a:lstStyle/>
          <a:p>
            <a:pPr marL="0" lvl="2" indent="0">
              <a:buNone/>
            </a:pPr>
            <a:r>
              <a:rPr lang="en-US" sz="3200" b="1" u="sng" dirty="0">
                <a:solidFill>
                  <a:schemeClr val="accent4">
                    <a:lumMod val="10000"/>
                  </a:schemeClr>
                </a:solidFill>
              </a:rPr>
              <a:t>NOT EXEMPT</a:t>
            </a:r>
            <a:r>
              <a:rPr lang="en-US" sz="3200" b="1" dirty="0">
                <a:solidFill>
                  <a:schemeClr val="accent4">
                    <a:lumMod val="10000"/>
                  </a:schemeClr>
                </a:solidFill>
              </a:rPr>
              <a:t> </a:t>
            </a:r>
            <a:r>
              <a:rPr lang="en-US" sz="3200" dirty="0">
                <a:solidFill>
                  <a:schemeClr val="accent4">
                    <a:lumMod val="10000"/>
                  </a:schemeClr>
                </a:solidFill>
              </a:rPr>
              <a:t>from disclosure:</a:t>
            </a:r>
          </a:p>
          <a:p>
            <a:pPr marL="457200" lvl="2" indent="-457200"/>
            <a:r>
              <a:rPr lang="en-US" sz="2800" dirty="0">
                <a:solidFill>
                  <a:schemeClr val="accent4">
                    <a:lumMod val="10000"/>
                  </a:schemeClr>
                </a:solidFill>
              </a:rPr>
              <a:t>Employment Application, Work History/Resume</a:t>
            </a:r>
            <a:endParaRPr lang="en-US" sz="2800" b="1" dirty="0">
              <a:solidFill>
                <a:schemeClr val="accent4">
                  <a:lumMod val="10000"/>
                </a:schemeClr>
              </a:solidFill>
            </a:endParaRPr>
          </a:p>
          <a:p>
            <a:pPr marL="914400" lvl="3" indent="-457200">
              <a:buFont typeface="Wingdings" panose="05000000000000000000" pitchFamily="2" charset="2"/>
              <a:buChar char="Ø"/>
            </a:pPr>
            <a:r>
              <a:rPr lang="en-US" sz="2800" dirty="0">
                <a:cs typeface="Arial" pitchFamily="34" charset="0"/>
              </a:rPr>
              <a:t>Records that detail the general education, training, and experience that qualified the individual for employment were presumably considered in determining their eligibility for hiring. </a:t>
            </a:r>
            <a:r>
              <a:rPr lang="en-US" sz="2800" i="1" dirty="0">
                <a:cs typeface="Arial" pitchFamily="34" charset="0"/>
              </a:rPr>
              <a:t>B.O. 14-015</a:t>
            </a:r>
            <a:endParaRPr lang="en-US" sz="2800" dirty="0">
              <a:cs typeface="Arial" pitchFamily="34" charset="0"/>
            </a:endParaRPr>
          </a:p>
          <a:p>
            <a:pPr marL="1371600" lvl="4" indent="-457200">
              <a:buFont typeface="Wingdings" panose="05000000000000000000" pitchFamily="2" charset="2"/>
              <a:buChar char="Ø"/>
            </a:pPr>
            <a:r>
              <a:rPr lang="en-US" sz="2500" i="1" dirty="0">
                <a:cs typeface="Arial" pitchFamily="34" charset="0"/>
              </a:rPr>
              <a:t>But see:</a:t>
            </a:r>
            <a:r>
              <a:rPr lang="en-US" sz="2500" i="1" dirty="0">
                <a:solidFill>
                  <a:schemeClr val="accent2"/>
                </a:solidFill>
                <a:cs typeface="Arial" pitchFamily="34" charset="0"/>
              </a:rPr>
              <a:t> </a:t>
            </a:r>
            <a:r>
              <a:rPr lang="en-US" sz="2500" dirty="0">
                <a:solidFill>
                  <a:schemeClr val="accent2"/>
                </a:solidFill>
                <a:cs typeface="Arial" pitchFamily="34" charset="0"/>
              </a:rPr>
              <a:t>Academic transcripts included with an application that detail courses and grades that have no direct relationship to the employee’s public duties are highly personal in nature and may be withheld under 7(1)(c). </a:t>
            </a:r>
            <a:r>
              <a:rPr lang="sv-SE" sz="2500" i="1" dirty="0">
                <a:solidFill>
                  <a:schemeClr val="accent2"/>
                </a:solidFill>
                <a:cs typeface="Arial" pitchFamily="34" charset="0"/>
              </a:rPr>
              <a:t>Ill. Att. Gen. PAC Req. Rev. Ltr. 37877.  </a:t>
            </a:r>
          </a:p>
          <a:p>
            <a:pPr marL="1371600" lvl="4" indent="-457200">
              <a:buFont typeface="Wingdings" panose="05000000000000000000" pitchFamily="2" charset="2"/>
              <a:buChar char="Ø"/>
            </a:pPr>
            <a:r>
              <a:rPr lang="sv-SE" sz="2500" i="1" dirty="0">
                <a:cs typeface="Arial" pitchFamily="34" charset="0"/>
              </a:rPr>
              <a:t>Compare:  </a:t>
            </a:r>
            <a:r>
              <a:rPr lang="sv-SE" sz="2500" i="1" dirty="0">
                <a:solidFill>
                  <a:schemeClr val="accent2"/>
                </a:solidFill>
                <a:cs typeface="Arial" pitchFamily="34" charset="0"/>
              </a:rPr>
              <a:t>Past GPA supplied with application materials bore on qualification for public duties and not exempt. Ill. Att. Gen. PAC Req. Rev. Ltr. 39447; Transcripts and records of courses taken when paid for with public funds by the public body/employer are not exempt. Ill. Att. Gen. PAC Req. Rev. Ltr. 71823 73490 73492.</a:t>
            </a:r>
          </a:p>
          <a:p>
            <a:pPr marL="1371600" lvl="4" indent="-457200">
              <a:buFont typeface="Wingdings" panose="05000000000000000000" pitchFamily="2" charset="2"/>
              <a:buChar char="Ø"/>
            </a:pPr>
            <a:endParaRPr lang="en-US" sz="2600" i="1" dirty="0">
              <a:solidFill>
                <a:schemeClr val="accent2"/>
              </a:solidFill>
              <a:cs typeface="Arial" pitchFamily="34" charset="0"/>
            </a:endParaRPr>
          </a:p>
          <a:p>
            <a:pPr marL="0" indent="0">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2957733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08BD2-4B7B-BDAB-C110-FD1EED91DD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1E250-16D9-AF3D-5CFA-916153B4ED47}"/>
              </a:ext>
            </a:extLst>
          </p:cNvPr>
          <p:cNvSpPr>
            <a:spLocks noGrp="1"/>
          </p:cNvSpPr>
          <p:nvPr>
            <p:ph type="title"/>
          </p:nvPr>
        </p:nvSpPr>
        <p:spPr>
          <a:xfrm>
            <a:off x="695240" y="305861"/>
            <a:ext cx="9662160" cy="789709"/>
          </a:xfrm>
        </p:spPr>
        <p:txBody>
          <a:bodyPr>
            <a:normAutofit/>
          </a:bodyPr>
          <a:lstStyle/>
          <a:p>
            <a:r>
              <a:rPr lang="en-US" b="1" dirty="0">
                <a:solidFill>
                  <a:srgbClr val="0033CC"/>
                </a:solidFill>
                <a:cs typeface="Arial" pitchFamily="34" charset="0"/>
              </a:rPr>
              <a:t>Section 7(1)(c) – Personnel Files </a:t>
            </a:r>
            <a:r>
              <a:rPr lang="en-US" b="1" i="1" dirty="0">
                <a:solidFill>
                  <a:srgbClr val="0033CC"/>
                </a:solidFill>
                <a:cs typeface="Arial" pitchFamily="34" charset="0"/>
              </a:rPr>
              <a:t>Continued</a:t>
            </a:r>
            <a:endParaRPr lang="en-US" b="1" i="1" dirty="0">
              <a:solidFill>
                <a:srgbClr val="FF0000"/>
              </a:solidFill>
              <a:cs typeface="Arial" pitchFamily="34" charset="0"/>
            </a:endParaRPr>
          </a:p>
        </p:txBody>
      </p:sp>
      <p:sp>
        <p:nvSpPr>
          <p:cNvPr id="3" name="Content Placeholder 2">
            <a:extLst>
              <a:ext uri="{FF2B5EF4-FFF2-40B4-BE49-F238E27FC236}">
                <a16:creationId xmlns:a16="http://schemas.microsoft.com/office/drawing/2014/main" id="{7CEF7B2A-0AAA-17B1-F011-057DC4EFFA83}"/>
              </a:ext>
            </a:extLst>
          </p:cNvPr>
          <p:cNvSpPr>
            <a:spLocks noGrp="1"/>
          </p:cNvSpPr>
          <p:nvPr>
            <p:ph sz="half" idx="1"/>
          </p:nvPr>
        </p:nvSpPr>
        <p:spPr>
          <a:xfrm>
            <a:off x="695240" y="1095570"/>
            <a:ext cx="11029590" cy="5177043"/>
          </a:xfrm>
        </p:spPr>
        <p:txBody>
          <a:bodyPr>
            <a:noAutofit/>
          </a:bodyPr>
          <a:lstStyle/>
          <a:p>
            <a:pPr marL="0" lvl="2" indent="0">
              <a:buNone/>
            </a:pPr>
            <a:r>
              <a:rPr lang="en-US" sz="3200" b="1" u="sng" dirty="0">
                <a:solidFill>
                  <a:schemeClr val="accent4">
                    <a:lumMod val="10000"/>
                  </a:schemeClr>
                </a:solidFill>
              </a:rPr>
              <a:t>NOT EXEMPT</a:t>
            </a:r>
            <a:r>
              <a:rPr lang="en-US" sz="3200" b="1" dirty="0">
                <a:solidFill>
                  <a:schemeClr val="accent4">
                    <a:lumMod val="10000"/>
                  </a:schemeClr>
                </a:solidFill>
              </a:rPr>
              <a:t> </a:t>
            </a:r>
            <a:r>
              <a:rPr lang="en-US" sz="3200" dirty="0">
                <a:solidFill>
                  <a:schemeClr val="accent4">
                    <a:lumMod val="10000"/>
                  </a:schemeClr>
                </a:solidFill>
              </a:rPr>
              <a:t>from disclosure:</a:t>
            </a:r>
          </a:p>
          <a:p>
            <a:pPr marL="457200" lvl="2" indent="-457200"/>
            <a:r>
              <a:rPr lang="en-US" sz="2800" dirty="0">
                <a:solidFill>
                  <a:schemeClr val="accent4">
                    <a:lumMod val="10000"/>
                  </a:schemeClr>
                </a:solidFill>
              </a:rPr>
              <a:t>Employee References</a:t>
            </a:r>
            <a:endParaRPr lang="en-US" sz="2800" b="1" dirty="0">
              <a:solidFill>
                <a:schemeClr val="accent4">
                  <a:lumMod val="10000"/>
                </a:schemeClr>
              </a:solidFill>
            </a:endParaRPr>
          </a:p>
          <a:p>
            <a:pPr marL="914400" lvl="3" indent="-457200">
              <a:buFont typeface="Wingdings" panose="05000000000000000000" pitchFamily="2" charset="2"/>
              <a:buChar char="Ø"/>
            </a:pPr>
            <a:r>
              <a:rPr lang="en-US" sz="2800" dirty="0">
                <a:cs typeface="Arial" pitchFamily="34" charset="0"/>
              </a:rPr>
              <a:t>Lists of professional references. </a:t>
            </a:r>
            <a:r>
              <a:rPr lang="en-US" sz="2800" i="1" dirty="0">
                <a:cs typeface="Arial" pitchFamily="34" charset="0"/>
              </a:rPr>
              <a:t>Ill. Att. Gen. PAC Req. Rev. Ltr. 37877.</a:t>
            </a:r>
          </a:p>
          <a:p>
            <a:pPr marL="1371600" lvl="4" indent="-457200">
              <a:buFont typeface="Wingdings" panose="05000000000000000000" pitchFamily="2" charset="2"/>
              <a:buChar char="Ø"/>
            </a:pPr>
            <a:r>
              <a:rPr lang="en-US" sz="2800" i="1" dirty="0">
                <a:cs typeface="Arial" pitchFamily="34" charset="0"/>
              </a:rPr>
              <a:t>See also Ill. Att’y Gen. Pub. Acc. Op. No. 14-015 </a:t>
            </a:r>
            <a:r>
              <a:rPr lang="en-US" sz="2800" dirty="0">
                <a:cs typeface="Arial" pitchFamily="34" charset="0"/>
              </a:rPr>
              <a:t>(the names of public employees who served as employment references are not exempt under 7(1)(c).</a:t>
            </a:r>
          </a:p>
          <a:p>
            <a:pPr marL="914400" lvl="3" indent="-457200">
              <a:buFont typeface="Wingdings" panose="05000000000000000000" pitchFamily="2" charset="2"/>
              <a:buChar char="Ø"/>
            </a:pPr>
            <a:r>
              <a:rPr lang="en-US" sz="2800" dirty="0">
                <a:cs typeface="Arial" pitchFamily="34" charset="0"/>
              </a:rPr>
              <a:t>Reference forms completed by a previous employer not exempt because they bear on the qualifications of the public employee. </a:t>
            </a:r>
            <a:r>
              <a:rPr lang="en-US" sz="2800" i="1" dirty="0">
                <a:cs typeface="Arial" pitchFamily="34" charset="0"/>
              </a:rPr>
              <a:t>Ill. Att. Gen. PAC Req. Rev. Ltr. 49390.</a:t>
            </a:r>
          </a:p>
          <a:p>
            <a:pPr marL="1371600" lvl="4" indent="-457200">
              <a:buFont typeface="Wingdings" panose="05000000000000000000" pitchFamily="2" charset="2"/>
              <a:buChar char="Ø"/>
            </a:pPr>
            <a:r>
              <a:rPr lang="en-US" sz="2800" i="1" dirty="0">
                <a:cs typeface="Arial" pitchFamily="34" charset="0"/>
              </a:rPr>
              <a:t>But see: </a:t>
            </a:r>
            <a:r>
              <a:rPr lang="en-US" sz="2800" i="1" dirty="0">
                <a:solidFill>
                  <a:schemeClr val="accent2"/>
                </a:solidFill>
                <a:cs typeface="Arial" pitchFamily="34" charset="0"/>
              </a:rPr>
              <a:t>Detailed letters of reference or recommendation which express specific and detailed opinions of the author have previously been determined to be exempt. </a:t>
            </a:r>
            <a:r>
              <a:rPr lang="sv-SE" sz="2800" i="1" dirty="0">
                <a:solidFill>
                  <a:schemeClr val="accent2"/>
                </a:solidFill>
                <a:cs typeface="Arial" pitchFamily="34" charset="0"/>
              </a:rPr>
              <a:t>Ill. Att. Gen. PAC Req. Rev. Ltr. 37877.</a:t>
            </a:r>
            <a:endParaRPr lang="en-US" sz="2800" dirty="0">
              <a:solidFill>
                <a:schemeClr val="accent4">
                  <a:lumMod val="10000"/>
                </a:schemeClr>
              </a:solidFill>
              <a:cs typeface="Arial" pitchFamily="34" charset="0"/>
            </a:endParaRPr>
          </a:p>
          <a:p>
            <a:pPr marL="0" indent="0">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3898730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35" y="673330"/>
            <a:ext cx="9662160" cy="789709"/>
          </a:xfrm>
        </p:spPr>
        <p:txBody>
          <a:bodyPr>
            <a:normAutofit fontScale="90000"/>
          </a:bodyPr>
          <a:lstStyle/>
          <a:p>
            <a:r>
              <a:rPr lang="en-US" b="1" i="1" dirty="0">
                <a:solidFill>
                  <a:srgbClr val="0033CC"/>
                </a:solidFill>
              </a:rPr>
              <a:t>In Summary</a:t>
            </a:r>
            <a:r>
              <a:rPr lang="en-US" b="1" dirty="0">
                <a:solidFill>
                  <a:srgbClr val="0033CC"/>
                </a:solidFill>
              </a:rPr>
              <a:t>:  Sec. 7(1)(c) applicability to requests for Employee Personnel Files</a:t>
            </a:r>
            <a:endParaRPr lang="en-US" b="1" dirty="0">
              <a:solidFill>
                <a:srgbClr val="FF0000"/>
              </a:solidFill>
              <a:cs typeface="Arial" pitchFamily="34" charset="0"/>
            </a:endParaRPr>
          </a:p>
        </p:txBody>
      </p:sp>
      <p:sp>
        <p:nvSpPr>
          <p:cNvPr id="3" name="Content Placeholder 2"/>
          <p:cNvSpPr>
            <a:spLocks noGrp="1"/>
          </p:cNvSpPr>
          <p:nvPr>
            <p:ph sz="half" idx="1"/>
          </p:nvPr>
        </p:nvSpPr>
        <p:spPr>
          <a:xfrm>
            <a:off x="914401" y="1676400"/>
            <a:ext cx="9792392" cy="4983480"/>
          </a:xfrm>
        </p:spPr>
        <p:txBody>
          <a:bodyPr>
            <a:noAutofit/>
          </a:bodyPr>
          <a:lstStyle/>
          <a:p>
            <a:pPr marL="0" lvl="2" indent="0">
              <a:buNone/>
            </a:pPr>
            <a:r>
              <a:rPr lang="en-US" sz="2800" b="1" dirty="0">
                <a:solidFill>
                  <a:schemeClr val="accent4">
                    <a:lumMod val="10000"/>
                  </a:schemeClr>
                </a:solidFill>
              </a:rPr>
              <a:t>Exempt personal information</a:t>
            </a:r>
            <a:r>
              <a:rPr lang="en-US" sz="2800" dirty="0">
                <a:solidFill>
                  <a:schemeClr val="accent4">
                    <a:lumMod val="10000"/>
                  </a:schemeClr>
                </a:solidFill>
              </a:rPr>
              <a:t>: dates of birth, race, family information about employees (i.e., emergency contacts), specific medical information unrelated to on-the-job injuries or job performance (i.e. descriptions of specific injuries, illnesses, and treatments), i</a:t>
            </a:r>
            <a:r>
              <a:rPr lang="en-US" sz="2800" dirty="0">
                <a:solidFill>
                  <a:schemeClr val="accent4">
                    <a:lumMod val="10000"/>
                  </a:schemeClr>
                </a:solidFill>
                <a:cs typeface="Arial" pitchFamily="34" charset="0"/>
              </a:rPr>
              <a:t>nformation related to unsuccessful candidates for employment or promotion</a:t>
            </a:r>
          </a:p>
          <a:p>
            <a:pPr marL="0" lvl="2" indent="0">
              <a:buNone/>
            </a:pPr>
            <a:endParaRPr lang="en-US" sz="2800" dirty="0">
              <a:solidFill>
                <a:schemeClr val="accent4">
                  <a:lumMod val="10000"/>
                </a:schemeClr>
              </a:solidFill>
              <a:cs typeface="Arial" pitchFamily="34" charset="0"/>
            </a:endParaRPr>
          </a:p>
          <a:p>
            <a:pPr marL="0" lvl="2" indent="0">
              <a:buNone/>
            </a:pPr>
            <a:r>
              <a:rPr lang="en-US" sz="2800" b="1" dirty="0">
                <a:solidFill>
                  <a:schemeClr val="accent4">
                    <a:lumMod val="10000"/>
                  </a:schemeClr>
                </a:solidFill>
              </a:rPr>
              <a:t>Not exempt from disclosure</a:t>
            </a:r>
            <a:r>
              <a:rPr lang="en-US" sz="2800" dirty="0">
                <a:solidFill>
                  <a:schemeClr val="accent4">
                    <a:lumMod val="10000"/>
                  </a:schemeClr>
                </a:solidFill>
              </a:rPr>
              <a:t>: </a:t>
            </a:r>
            <a:r>
              <a:rPr lang="en-US" sz="2800" dirty="0">
                <a:solidFill>
                  <a:schemeClr val="accent4">
                    <a:lumMod val="10000"/>
                  </a:schemeClr>
                </a:solidFill>
                <a:cs typeface="Arial" pitchFamily="34" charset="0"/>
              </a:rPr>
              <a:t>Salaries/expense reimbursements, c</a:t>
            </a:r>
            <a:r>
              <a:rPr lang="en-US" sz="2800" dirty="0">
                <a:solidFill>
                  <a:schemeClr val="accent4">
                    <a:lumMod val="10000"/>
                  </a:schemeClr>
                </a:solidFill>
              </a:rPr>
              <a:t>omplaints filed against public employees (name of employee/facts of complaint), application materials and general reference information used in hiring process</a:t>
            </a:r>
          </a:p>
          <a:p>
            <a:pPr marL="0" lvl="2" indent="0">
              <a:buNone/>
            </a:pPr>
            <a:endParaRPr lang="en-US" sz="3200" dirty="0">
              <a:solidFill>
                <a:schemeClr val="accent4">
                  <a:lumMod val="10000"/>
                </a:schemeClr>
              </a:solidFill>
              <a:cs typeface="Arial" pitchFamily="34" charset="0"/>
            </a:endParaRPr>
          </a:p>
          <a:p>
            <a:pPr marL="0" indent="0">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1507449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80176" y="533400"/>
            <a:ext cx="10771464" cy="1295400"/>
          </a:xfrm>
        </p:spPr>
        <p:txBody>
          <a:bodyPr>
            <a:noAutofit/>
          </a:bodyPr>
          <a:lstStyle/>
          <a:p>
            <a:pPr eaLnBrk="1" hangingPunct="1"/>
            <a:r>
              <a:rPr lang="en-US" sz="5400" b="1" dirty="0">
                <a:solidFill>
                  <a:srgbClr val="0033CC"/>
                </a:solidFill>
              </a:rPr>
              <a:t>The Freedom of Information Act </a:t>
            </a:r>
            <a:br>
              <a:rPr lang="en-US" sz="5400" b="1" dirty="0">
                <a:solidFill>
                  <a:srgbClr val="0033CC"/>
                </a:solidFill>
              </a:rPr>
            </a:br>
            <a:r>
              <a:rPr lang="en-US" sz="5400" b="1" dirty="0">
                <a:solidFill>
                  <a:srgbClr val="0033CC"/>
                </a:solidFill>
              </a:rPr>
              <a:t>(5 ILCS 140/1 </a:t>
            </a:r>
            <a:r>
              <a:rPr lang="en-US" sz="5400" b="1" i="1" dirty="0">
                <a:solidFill>
                  <a:srgbClr val="0033CC"/>
                </a:solidFill>
              </a:rPr>
              <a:t>et seq</a:t>
            </a:r>
            <a:r>
              <a:rPr lang="en-US" sz="5400" b="1" dirty="0">
                <a:solidFill>
                  <a:srgbClr val="0033CC"/>
                </a:solidFill>
              </a:rPr>
              <a:t>.)</a:t>
            </a:r>
          </a:p>
        </p:txBody>
      </p:sp>
      <p:sp>
        <p:nvSpPr>
          <p:cNvPr id="3075" name="Rectangle 3"/>
          <p:cNvSpPr>
            <a:spLocks noGrp="1" noChangeArrowheads="1"/>
          </p:cNvSpPr>
          <p:nvPr>
            <p:ph idx="1"/>
          </p:nvPr>
        </p:nvSpPr>
        <p:spPr>
          <a:xfrm>
            <a:off x="847288" y="2181138"/>
            <a:ext cx="10704352" cy="4263807"/>
          </a:xfrm>
        </p:spPr>
        <p:txBody>
          <a:bodyPr>
            <a:normAutofit/>
          </a:bodyPr>
          <a:lstStyle/>
          <a:p>
            <a:pPr>
              <a:buClr>
                <a:schemeClr val="tx1"/>
              </a:buClr>
            </a:pPr>
            <a:r>
              <a:rPr lang="en-US" dirty="0">
                <a:solidFill>
                  <a:schemeClr val="accent4">
                    <a:lumMod val="10000"/>
                  </a:schemeClr>
                </a:solidFill>
              </a:rPr>
              <a:t>The Illinois Freedom of Information Act (FOIA) originally became effective in 1984 but was significantly revised in 2010. Major changes included the adoption of an annual training requirement and creation of Public Access Counselor position  </a:t>
            </a:r>
          </a:p>
          <a:p>
            <a:r>
              <a:rPr lang="en-US" dirty="0">
                <a:solidFill>
                  <a:schemeClr val="accent4">
                    <a:lumMod val="10000"/>
                  </a:schemeClr>
                </a:solidFill>
              </a:rPr>
              <a:t>Purpose of FOIA: </a:t>
            </a:r>
          </a:p>
          <a:p>
            <a:pPr lvl="1"/>
            <a:r>
              <a:rPr lang="en-US" dirty="0">
                <a:solidFill>
                  <a:schemeClr val="accent4">
                    <a:lumMod val="10000"/>
                  </a:schemeClr>
                </a:solidFill>
              </a:rPr>
              <a:t>“The General Assembly hereby declares that it is the public policy of the State of Illinois that access by all persons to public records promotes the transparency and accountability of public bodies at all levels of government. It is a </a:t>
            </a:r>
            <a:r>
              <a:rPr lang="en-US" b="1" dirty="0">
                <a:solidFill>
                  <a:schemeClr val="accent2">
                    <a:lumMod val="75000"/>
                  </a:schemeClr>
                </a:solidFill>
              </a:rPr>
              <a:t>fundamental obligation</a:t>
            </a:r>
            <a:r>
              <a:rPr lang="en-US" dirty="0">
                <a:solidFill>
                  <a:schemeClr val="accent2">
                    <a:lumMod val="75000"/>
                  </a:schemeClr>
                </a:solidFill>
              </a:rPr>
              <a:t> </a:t>
            </a:r>
            <a:r>
              <a:rPr lang="en-US" b="1" dirty="0">
                <a:solidFill>
                  <a:schemeClr val="accent2">
                    <a:lumMod val="75000"/>
                  </a:schemeClr>
                </a:solidFill>
              </a:rPr>
              <a:t>of government </a:t>
            </a:r>
            <a:r>
              <a:rPr lang="en-US" dirty="0">
                <a:solidFill>
                  <a:schemeClr val="accent4">
                    <a:lumMod val="10000"/>
                  </a:schemeClr>
                </a:solidFill>
              </a:rPr>
              <a:t>to operate openly and provide public records as expediently and efficiently as possible in compliance with this Act.”  (Emphasis added.) </a:t>
            </a:r>
            <a:r>
              <a:rPr lang="en-US" dirty="0">
                <a:solidFill>
                  <a:schemeClr val="accent2">
                    <a:lumMod val="75000"/>
                  </a:schemeClr>
                </a:solidFill>
              </a:rPr>
              <a:t>5 ILCS 140/1</a:t>
            </a:r>
            <a:endParaRPr lang="en-US" dirty="0">
              <a:solidFill>
                <a:schemeClr val="accent4">
                  <a:lumMod val="10000"/>
                </a:schemeClr>
              </a:solidFill>
            </a:endParaRPr>
          </a:p>
          <a:p>
            <a:pPr eaLnBrk="1" hangingPunct="1">
              <a:buClr>
                <a:schemeClr val="tx1"/>
              </a:buClr>
            </a:pPr>
            <a:endParaRPr lang="en-US" dirty="0"/>
          </a:p>
          <a:p>
            <a:pPr eaLnBrk="1" hangingPunct="1">
              <a:buClr>
                <a:schemeClr val="tx1"/>
              </a:buClr>
              <a:buFontTx/>
              <a:buNone/>
            </a:pPr>
            <a:endParaRPr lang="en-US" dirty="0"/>
          </a:p>
        </p:txBody>
      </p:sp>
    </p:spTree>
    <p:extLst>
      <p:ext uri="{BB962C8B-B14F-4D97-AF65-F5344CB8AC3E}">
        <p14:creationId xmlns:p14="http://schemas.microsoft.com/office/powerpoint/2010/main" val="3332661110"/>
      </p:ext>
    </p:extLst>
  </p:cSld>
  <p:clrMapOvr>
    <a:masterClrMapping/>
  </p:clrMapOvr>
  <p:transition>
    <p:cut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CF504-53AD-3B28-2A78-69C1280AA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A5281E-3E4B-BB6E-B6CA-79B014042404}"/>
              </a:ext>
            </a:extLst>
          </p:cNvPr>
          <p:cNvSpPr>
            <a:spLocks noGrp="1"/>
          </p:cNvSpPr>
          <p:nvPr>
            <p:ph type="title"/>
          </p:nvPr>
        </p:nvSpPr>
        <p:spPr>
          <a:xfrm>
            <a:off x="763397" y="304800"/>
            <a:ext cx="10586907" cy="1037439"/>
          </a:xfrm>
        </p:spPr>
        <p:txBody>
          <a:bodyPr>
            <a:normAutofit/>
          </a:bodyPr>
          <a:lstStyle/>
          <a:p>
            <a:r>
              <a:rPr lang="en-US" sz="4000" b="1" dirty="0">
                <a:solidFill>
                  <a:srgbClr val="0033CC"/>
                </a:solidFill>
                <a:cs typeface="Calibri" panose="020F0502020204030204" pitchFamily="34" charset="0"/>
              </a:rPr>
              <a:t>Section 7.5(q) – Personnel Record Review Act</a:t>
            </a:r>
          </a:p>
        </p:txBody>
      </p:sp>
      <p:sp>
        <p:nvSpPr>
          <p:cNvPr id="3" name="Content Placeholder 2">
            <a:extLst>
              <a:ext uri="{FF2B5EF4-FFF2-40B4-BE49-F238E27FC236}">
                <a16:creationId xmlns:a16="http://schemas.microsoft.com/office/drawing/2014/main" id="{BF0286F5-1693-E151-D255-52839D6C2500}"/>
              </a:ext>
            </a:extLst>
          </p:cNvPr>
          <p:cNvSpPr>
            <a:spLocks noGrp="1"/>
          </p:cNvSpPr>
          <p:nvPr>
            <p:ph idx="1"/>
          </p:nvPr>
        </p:nvSpPr>
        <p:spPr>
          <a:xfrm>
            <a:off x="841695" y="1342239"/>
            <a:ext cx="9887824" cy="4572317"/>
          </a:xfrm>
        </p:spPr>
        <p:txBody>
          <a:bodyPr>
            <a:normAutofit lnSpcReduction="10000"/>
          </a:bodyPr>
          <a:lstStyle/>
          <a:p>
            <a:pPr marL="0" indent="0">
              <a:buNone/>
            </a:pPr>
            <a:r>
              <a:rPr lang="en-US" dirty="0">
                <a:solidFill>
                  <a:schemeClr val="accent2"/>
                </a:solidFill>
                <a:cs typeface="Arial" pitchFamily="34" charset="0"/>
              </a:rPr>
              <a:t>820 ILCS 40</a:t>
            </a:r>
          </a:p>
          <a:p>
            <a:r>
              <a:rPr lang="en-US" dirty="0">
                <a:solidFill>
                  <a:schemeClr val="accent2"/>
                </a:solidFill>
                <a:cs typeface="Arial" pitchFamily="34" charset="0"/>
              </a:rPr>
              <a:t>Section 11: </a:t>
            </a:r>
            <a:r>
              <a:rPr lang="en-US" dirty="0">
                <a:solidFill>
                  <a:schemeClr val="accent4">
                    <a:lumMod val="10000"/>
                  </a:schemeClr>
                </a:solidFill>
                <a:cs typeface="Arial" pitchFamily="34" charset="0"/>
              </a:rPr>
              <a:t>Permits withholding of routine performance evaluations.</a:t>
            </a:r>
          </a:p>
          <a:p>
            <a:r>
              <a:rPr lang="en-US" dirty="0">
                <a:solidFill>
                  <a:schemeClr val="accent2"/>
                </a:solidFill>
                <a:cs typeface="Arial" pitchFamily="34" charset="0"/>
              </a:rPr>
              <a:t>Section 8: </a:t>
            </a:r>
            <a:r>
              <a:rPr lang="en-US" dirty="0">
                <a:solidFill>
                  <a:schemeClr val="accent4">
                    <a:lumMod val="10000"/>
                  </a:schemeClr>
                </a:solidFill>
                <a:cs typeface="Arial" pitchFamily="34" charset="0"/>
              </a:rPr>
              <a:t>Permits withholding of “disciplinary reports, letters of reprimand, or other records of disciplinary action which are more than 4 years old.”</a:t>
            </a:r>
          </a:p>
          <a:p>
            <a:r>
              <a:rPr lang="en-US" dirty="0">
                <a:solidFill>
                  <a:schemeClr val="accent2"/>
                </a:solidFill>
                <a:cs typeface="Arial" pitchFamily="34" charset="0"/>
              </a:rPr>
              <a:t>Section 7:</a:t>
            </a:r>
            <a:r>
              <a:rPr lang="en-US" dirty="0">
                <a:solidFill>
                  <a:schemeClr val="accent4">
                    <a:lumMod val="10000"/>
                  </a:schemeClr>
                </a:solidFill>
                <a:cs typeface="Arial" pitchFamily="34" charset="0"/>
              </a:rPr>
              <a:t> Requires written notice (first class mail) to employee when divulging a disciplinary report, letter of reprimand, or other disciplinary action to a third party, with some exceptions. However, providing notice does not allow public body to delay response. </a:t>
            </a:r>
            <a:r>
              <a:rPr lang="en-US" i="1" dirty="0">
                <a:cs typeface="Arial" pitchFamily="34" charset="0"/>
              </a:rPr>
              <a:t>Ill. </a:t>
            </a:r>
            <a:r>
              <a:rPr lang="en-US" i="1" dirty="0" err="1">
                <a:cs typeface="Arial" pitchFamily="34" charset="0"/>
              </a:rPr>
              <a:t>Att’y</a:t>
            </a:r>
            <a:r>
              <a:rPr lang="en-US" i="1" dirty="0">
                <a:cs typeface="Arial" pitchFamily="34" charset="0"/>
              </a:rPr>
              <a:t> Gen. Pub. Acc. Op. No. 25-016</a:t>
            </a:r>
            <a:endParaRPr lang="en-US" dirty="0">
              <a:solidFill>
                <a:schemeClr val="accent4">
                  <a:lumMod val="10000"/>
                </a:schemeClr>
              </a:solidFill>
            </a:endParaRPr>
          </a:p>
        </p:txBody>
      </p:sp>
    </p:spTree>
    <p:extLst>
      <p:ext uri="{BB962C8B-B14F-4D97-AF65-F5344CB8AC3E}">
        <p14:creationId xmlns:p14="http://schemas.microsoft.com/office/powerpoint/2010/main" val="1388429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BD214FCA-1AC7-8B1A-AF83-1D5FCAA9CFF4}"/>
              </a:ext>
            </a:extLst>
          </p:cNvPr>
          <p:cNvPicPr>
            <a:picLocks noChangeAspect="1"/>
          </p:cNvPicPr>
          <p:nvPr/>
        </p:nvPicPr>
        <p:blipFill>
          <a:blip r:embed="rId2">
            <a:alphaModFix amt="20000"/>
          </a:blip>
          <a:stretch>
            <a:fillRect/>
          </a:stretch>
        </p:blipFill>
        <p:spPr>
          <a:xfrm>
            <a:off x="7108418" y="1027906"/>
            <a:ext cx="4097275" cy="4097275"/>
          </a:xfrm>
          <a:prstGeom prst="rect">
            <a:avLst/>
          </a:prstGeom>
        </p:spPr>
      </p:pic>
      <p:sp>
        <p:nvSpPr>
          <p:cNvPr id="2" name="Title 1">
            <a:extLst>
              <a:ext uri="{FF2B5EF4-FFF2-40B4-BE49-F238E27FC236}">
                <a16:creationId xmlns:a16="http://schemas.microsoft.com/office/drawing/2014/main" id="{2D03715B-E846-F718-26D7-A36006844268}"/>
              </a:ext>
            </a:extLst>
          </p:cNvPr>
          <p:cNvSpPr>
            <a:spLocks noGrp="1"/>
          </p:cNvSpPr>
          <p:nvPr>
            <p:ph type="title"/>
          </p:nvPr>
        </p:nvSpPr>
        <p:spPr/>
        <p:txBody>
          <a:bodyPr>
            <a:normAutofit fontScale="90000"/>
          </a:bodyPr>
          <a:lstStyle/>
          <a:p>
            <a:pPr algn="ctr"/>
            <a:br>
              <a:rPr lang="en-US" sz="7200" b="1" dirty="0">
                <a:solidFill>
                  <a:srgbClr val="0033CC"/>
                </a:solidFill>
              </a:rPr>
            </a:br>
            <a:endParaRPr lang="en-US" dirty="0"/>
          </a:p>
        </p:txBody>
      </p:sp>
      <p:sp>
        <p:nvSpPr>
          <p:cNvPr id="3" name="Content Placeholder 2">
            <a:extLst>
              <a:ext uri="{FF2B5EF4-FFF2-40B4-BE49-F238E27FC236}">
                <a16:creationId xmlns:a16="http://schemas.microsoft.com/office/drawing/2014/main" id="{EDDDAA81-483F-3F1A-33CF-7B47B7D9AD0A}"/>
              </a:ext>
            </a:extLst>
          </p:cNvPr>
          <p:cNvSpPr>
            <a:spLocks noGrp="1"/>
          </p:cNvSpPr>
          <p:nvPr>
            <p:ph idx="1"/>
          </p:nvPr>
        </p:nvSpPr>
        <p:spPr>
          <a:xfrm>
            <a:off x="541986" y="1087693"/>
            <a:ext cx="10515600" cy="4351338"/>
          </a:xfrm>
        </p:spPr>
        <p:txBody>
          <a:bodyPr/>
          <a:lstStyle/>
          <a:p>
            <a:pPr marL="0" indent="0">
              <a:buNone/>
            </a:pPr>
            <a:r>
              <a:rPr lang="en-US" sz="5400" b="1" dirty="0">
                <a:solidFill>
                  <a:srgbClr val="0033CC"/>
                </a:solidFill>
              </a:rPr>
              <a:t>Common Exemptions</a:t>
            </a:r>
          </a:p>
          <a:p>
            <a:pPr marL="0" indent="0">
              <a:buNone/>
            </a:pPr>
            <a:r>
              <a:rPr lang="en-US" sz="5400" b="1" dirty="0">
                <a:solidFill>
                  <a:srgbClr val="0033CC"/>
                </a:solidFill>
              </a:rPr>
              <a:t>To Disclosure:</a:t>
            </a:r>
          </a:p>
          <a:p>
            <a:pPr marL="457200" lvl="1" indent="0">
              <a:buNone/>
            </a:pPr>
            <a:r>
              <a:rPr lang="en-US" sz="4400" dirty="0">
                <a:solidFill>
                  <a:srgbClr val="0033CC"/>
                </a:solidFill>
              </a:rPr>
              <a:t>-7(1)(f)</a:t>
            </a:r>
          </a:p>
          <a:p>
            <a:pPr marL="457200" lvl="1" indent="0">
              <a:buNone/>
            </a:pPr>
            <a:r>
              <a:rPr lang="en-US" sz="4400" dirty="0">
                <a:solidFill>
                  <a:srgbClr val="0033CC"/>
                </a:solidFill>
              </a:rPr>
              <a:t>-7(1)(g)</a:t>
            </a:r>
          </a:p>
          <a:p>
            <a:pPr marL="457200" lvl="1" indent="0">
              <a:buNone/>
            </a:pPr>
            <a:r>
              <a:rPr lang="en-US" sz="4400" dirty="0">
                <a:solidFill>
                  <a:srgbClr val="0033CC"/>
                </a:solidFill>
              </a:rPr>
              <a:t>-7(1)(m)</a:t>
            </a:r>
          </a:p>
          <a:p>
            <a:pPr marL="0" indent="0">
              <a:buNone/>
            </a:pPr>
            <a:endParaRPr lang="en-US" dirty="0"/>
          </a:p>
        </p:txBody>
      </p:sp>
    </p:spTree>
    <p:extLst>
      <p:ext uri="{BB962C8B-B14F-4D97-AF65-F5344CB8AC3E}">
        <p14:creationId xmlns:p14="http://schemas.microsoft.com/office/powerpoint/2010/main" val="3509582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0120" y="1713808"/>
            <a:ext cx="10485646" cy="4526280"/>
          </a:xfrm>
        </p:spPr>
        <p:txBody>
          <a:bodyPr>
            <a:normAutofit/>
          </a:bodyPr>
          <a:lstStyle/>
          <a:p>
            <a:r>
              <a:rPr lang="en-US" sz="2400" dirty="0">
                <a:solidFill>
                  <a:schemeClr val="accent4">
                    <a:lumMod val="10000"/>
                  </a:schemeClr>
                </a:solidFill>
              </a:rPr>
              <a:t>Section 7(1)(f) allows withholding of “preliminary drafts, notes, recommendations, memoranda, and other records in which opinions are expressed, or policies or actions are formulated, except that a specific record or relevant portion of a record shall not be exempt when the record is publicly cited and identified by the head of the public body.”</a:t>
            </a:r>
          </a:p>
          <a:p>
            <a:r>
              <a:rPr lang="en-US" sz="2400" dirty="0">
                <a:cs typeface="Arial" pitchFamily="34" charset="0"/>
              </a:rPr>
              <a:t>Equivalent in most respects to the deliberative process exemption in Federal FOIA (5 U.S.C. 552(b)(5)). </a:t>
            </a:r>
            <a:r>
              <a:rPr lang="en-US" sz="2400" i="1" dirty="0">
                <a:solidFill>
                  <a:schemeClr val="accent2"/>
                </a:solidFill>
                <a:cs typeface="Arial" pitchFamily="34" charset="0"/>
              </a:rPr>
              <a:t>Harwood v. McDonough</a:t>
            </a:r>
            <a:r>
              <a:rPr lang="en-US" sz="2400" dirty="0">
                <a:solidFill>
                  <a:schemeClr val="accent2"/>
                </a:solidFill>
                <a:cs typeface="Arial" pitchFamily="34" charset="0"/>
              </a:rPr>
              <a:t>, 344 Ill. App. 3d 242, 247 (1st Dist. 2003).</a:t>
            </a:r>
            <a:r>
              <a:rPr lang="en-US" sz="2400" dirty="0">
                <a:cs typeface="Arial" pitchFamily="34" charset="0"/>
              </a:rPr>
              <a:t> </a:t>
            </a:r>
          </a:p>
          <a:p>
            <a:endParaRPr lang="en-US" sz="3600" dirty="0">
              <a:solidFill>
                <a:schemeClr val="accent2"/>
              </a:solidFill>
              <a:cs typeface="Arial" pitchFamily="34" charset="0"/>
            </a:endParaRPr>
          </a:p>
        </p:txBody>
      </p:sp>
      <p:sp>
        <p:nvSpPr>
          <p:cNvPr id="5" name="Rectangle 2"/>
          <p:cNvSpPr>
            <a:spLocks noGrp="1" noChangeArrowheads="1"/>
          </p:cNvSpPr>
          <p:nvPr>
            <p:ph type="title"/>
          </p:nvPr>
        </p:nvSpPr>
        <p:spPr>
          <a:xfrm>
            <a:off x="861752" y="694113"/>
            <a:ext cx="9745288" cy="838200"/>
          </a:xfrm>
        </p:spPr>
        <p:txBody>
          <a:bodyPr>
            <a:noAutofit/>
          </a:bodyPr>
          <a:lstStyle/>
          <a:p>
            <a:pPr eaLnBrk="1" hangingPunct="1"/>
            <a:r>
              <a:rPr lang="en-US" b="1" dirty="0">
                <a:solidFill>
                  <a:srgbClr val="0033CC"/>
                </a:solidFill>
                <a:cs typeface="Arial" pitchFamily="34" charset="0"/>
              </a:rPr>
              <a:t>Section 7(1)(f) – Deliberative Process</a:t>
            </a:r>
            <a:endParaRPr lang="en-US" b="1" dirty="0">
              <a:solidFill>
                <a:srgbClr val="0033CC"/>
              </a:solidFill>
            </a:endParaRPr>
          </a:p>
        </p:txBody>
      </p:sp>
    </p:spTree>
    <p:extLst>
      <p:ext uri="{BB962C8B-B14F-4D97-AF65-F5344CB8AC3E}">
        <p14:creationId xmlns:p14="http://schemas.microsoft.com/office/powerpoint/2010/main" val="3462728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79656-56D2-58DB-6BA4-C62A3DFA9D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E24E35-8C68-BB94-5730-900B9DB3A9D5}"/>
              </a:ext>
            </a:extLst>
          </p:cNvPr>
          <p:cNvSpPr>
            <a:spLocks noGrp="1"/>
          </p:cNvSpPr>
          <p:nvPr>
            <p:ph idx="1"/>
          </p:nvPr>
        </p:nvSpPr>
        <p:spPr>
          <a:xfrm>
            <a:off x="960120" y="1713808"/>
            <a:ext cx="10485646" cy="4526280"/>
          </a:xfrm>
        </p:spPr>
        <p:txBody>
          <a:bodyPr>
            <a:normAutofit/>
          </a:bodyPr>
          <a:lstStyle/>
          <a:p>
            <a:r>
              <a:rPr lang="en-US" sz="2400" dirty="0">
                <a:solidFill>
                  <a:schemeClr val="accent4">
                    <a:lumMod val="10000"/>
                  </a:schemeClr>
                </a:solidFill>
                <a:cs typeface="Arial" pitchFamily="34" charset="0"/>
              </a:rPr>
              <a:t>Intended to protect the communications process and encourage f</a:t>
            </a:r>
            <a:r>
              <a:rPr lang="en-US" sz="2400" dirty="0">
                <a:cs typeface="Arial" pitchFamily="34" charset="0"/>
              </a:rPr>
              <a:t>rank and open discussion among agency employees before a final decision is made. </a:t>
            </a:r>
            <a:r>
              <a:rPr lang="en-US" sz="2400" i="1" dirty="0">
                <a:solidFill>
                  <a:schemeClr val="accent2"/>
                </a:solidFill>
                <a:cs typeface="Arial" pitchFamily="34" charset="0"/>
              </a:rPr>
              <a:t>Harwood v. McDonough</a:t>
            </a:r>
            <a:r>
              <a:rPr lang="en-US" sz="2400" dirty="0">
                <a:solidFill>
                  <a:schemeClr val="accent2"/>
                </a:solidFill>
                <a:cs typeface="Arial" pitchFamily="34" charset="0"/>
              </a:rPr>
              <a:t>, 344 Ill. App. 3d 242, 247 (1st Dist. 2003).</a:t>
            </a:r>
            <a:r>
              <a:rPr lang="en-US" sz="2400" dirty="0">
                <a:cs typeface="Arial" pitchFamily="34" charset="0"/>
              </a:rPr>
              <a:t> </a:t>
            </a:r>
          </a:p>
          <a:p>
            <a:r>
              <a:rPr lang="en-US" sz="2400" dirty="0">
                <a:cs typeface="Arial" pitchFamily="34" charset="0"/>
              </a:rPr>
              <a:t>Section 7(1)(f) protects the opinions that public officials form while creating government policy. </a:t>
            </a:r>
            <a:r>
              <a:rPr lang="en-US" sz="2400" i="1" dirty="0">
                <a:solidFill>
                  <a:schemeClr val="accent2"/>
                </a:solidFill>
                <a:cs typeface="Arial" pitchFamily="34" charset="0"/>
              </a:rPr>
              <a:t>Kalven v. City of Chicago, </a:t>
            </a:r>
            <a:r>
              <a:rPr lang="en-US" sz="2400" dirty="0">
                <a:solidFill>
                  <a:schemeClr val="accent2"/>
                </a:solidFill>
                <a:cs typeface="Arial" pitchFamily="34" charset="0"/>
              </a:rPr>
              <a:t>2014 IL App (1st) 121846 ¶ 24.</a:t>
            </a:r>
          </a:p>
          <a:p>
            <a:r>
              <a:rPr lang="en-US" sz="2400" dirty="0">
                <a:cs typeface="Arial" pitchFamily="34" charset="0"/>
              </a:rPr>
              <a:t>“In order to qualify for the deliberative process exemption, a document must be both </a:t>
            </a:r>
            <a:r>
              <a:rPr lang="en-US" sz="2400" b="1" i="1" dirty="0" err="1">
                <a:cs typeface="Arial" pitchFamily="34" charset="0"/>
              </a:rPr>
              <a:t>predecisional</a:t>
            </a:r>
            <a:r>
              <a:rPr lang="en-US" sz="2400" dirty="0">
                <a:cs typeface="Arial" pitchFamily="34" charset="0"/>
              </a:rPr>
              <a:t> in the sense that it is actually antecedent to the adoption of an agency policy, and </a:t>
            </a:r>
            <a:r>
              <a:rPr lang="en-US" sz="2400" b="1" i="1" dirty="0">
                <a:cs typeface="Arial" pitchFamily="34" charset="0"/>
              </a:rPr>
              <a:t>deliberative</a:t>
            </a:r>
            <a:r>
              <a:rPr lang="en-US" sz="2400" dirty="0">
                <a:cs typeface="Arial" pitchFamily="34" charset="0"/>
              </a:rPr>
              <a:t> in the sense that it is actually related to the process by which policies are formulated.” </a:t>
            </a:r>
            <a:r>
              <a:rPr lang="en-US" sz="2400" i="1" dirty="0">
                <a:solidFill>
                  <a:schemeClr val="accent2"/>
                </a:solidFill>
                <a:cs typeface="Arial" pitchFamily="34" charset="0"/>
              </a:rPr>
              <a:t>Chicago Tribune v. Cook County Assessor’s Office, </a:t>
            </a:r>
            <a:r>
              <a:rPr lang="en-US" sz="2400" dirty="0">
                <a:solidFill>
                  <a:schemeClr val="accent2"/>
                </a:solidFill>
                <a:cs typeface="Arial" pitchFamily="34" charset="0"/>
              </a:rPr>
              <a:t>2018 IL App (1st) 170455 ¶ 28.</a:t>
            </a:r>
          </a:p>
          <a:p>
            <a:endParaRPr lang="en-US" sz="3600" dirty="0">
              <a:solidFill>
                <a:schemeClr val="accent2"/>
              </a:solidFill>
              <a:cs typeface="Arial" pitchFamily="34" charset="0"/>
            </a:endParaRPr>
          </a:p>
        </p:txBody>
      </p:sp>
      <p:sp>
        <p:nvSpPr>
          <p:cNvPr id="5" name="Rectangle 2">
            <a:extLst>
              <a:ext uri="{FF2B5EF4-FFF2-40B4-BE49-F238E27FC236}">
                <a16:creationId xmlns:a16="http://schemas.microsoft.com/office/drawing/2014/main" id="{BA44FA99-4FA5-FE96-F614-2798EC25BCEE}"/>
              </a:ext>
            </a:extLst>
          </p:cNvPr>
          <p:cNvSpPr>
            <a:spLocks noGrp="1" noChangeArrowheads="1"/>
          </p:cNvSpPr>
          <p:nvPr>
            <p:ph type="title"/>
          </p:nvPr>
        </p:nvSpPr>
        <p:spPr>
          <a:xfrm>
            <a:off x="861752" y="694113"/>
            <a:ext cx="9745288" cy="838200"/>
          </a:xfrm>
        </p:spPr>
        <p:txBody>
          <a:bodyPr>
            <a:noAutofit/>
          </a:bodyPr>
          <a:lstStyle/>
          <a:p>
            <a:pPr eaLnBrk="1" hangingPunct="1"/>
            <a:r>
              <a:rPr lang="en-US" b="1" dirty="0">
                <a:solidFill>
                  <a:srgbClr val="0033CC"/>
                </a:solidFill>
                <a:cs typeface="Arial" pitchFamily="34" charset="0"/>
              </a:rPr>
              <a:t>Section 7(1)(f) – Deliberative Process</a:t>
            </a:r>
            <a:endParaRPr lang="en-US" b="1" dirty="0">
              <a:solidFill>
                <a:srgbClr val="0033CC"/>
              </a:solidFill>
            </a:endParaRPr>
          </a:p>
        </p:txBody>
      </p:sp>
    </p:spTree>
    <p:extLst>
      <p:ext uri="{BB962C8B-B14F-4D97-AF65-F5344CB8AC3E}">
        <p14:creationId xmlns:p14="http://schemas.microsoft.com/office/powerpoint/2010/main" val="3651693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52749-52AC-25A0-C212-2B6341A0B1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17FEE-BC8F-28B8-E639-3416CF28932C}"/>
              </a:ext>
            </a:extLst>
          </p:cNvPr>
          <p:cNvSpPr>
            <a:spLocks noGrp="1"/>
          </p:cNvSpPr>
          <p:nvPr>
            <p:ph idx="1"/>
          </p:nvPr>
        </p:nvSpPr>
        <p:spPr>
          <a:xfrm>
            <a:off x="960119" y="1713807"/>
            <a:ext cx="10683889" cy="4725903"/>
          </a:xfrm>
        </p:spPr>
        <p:txBody>
          <a:bodyPr>
            <a:normAutofit fontScale="92500" lnSpcReduction="20000"/>
          </a:bodyPr>
          <a:lstStyle/>
          <a:p>
            <a:r>
              <a:rPr lang="en-US" sz="2400" dirty="0">
                <a:cs typeface="Arial" pitchFamily="34" charset="0"/>
              </a:rPr>
              <a:t>Section 7(1)(f) “does not protect factual material or final agency decisions.” “Only those portions of a </a:t>
            </a:r>
            <a:r>
              <a:rPr lang="en-US" sz="2400" dirty="0" err="1">
                <a:cs typeface="Arial" pitchFamily="34" charset="0"/>
              </a:rPr>
              <a:t>predecisional</a:t>
            </a:r>
            <a:r>
              <a:rPr lang="en-US" sz="2400" dirty="0">
                <a:cs typeface="Arial" pitchFamily="34" charset="0"/>
              </a:rPr>
              <a:t> document that reflect the give and take of the deliberative process may be withheld.” </a:t>
            </a:r>
            <a:r>
              <a:rPr lang="en-US" sz="2400" i="1" dirty="0">
                <a:solidFill>
                  <a:schemeClr val="accent2"/>
                </a:solidFill>
                <a:cs typeface="Arial" pitchFamily="34" charset="0"/>
              </a:rPr>
              <a:t>Kalven v. City of Chicago, </a:t>
            </a:r>
            <a:r>
              <a:rPr lang="en-US" sz="2400" dirty="0">
                <a:solidFill>
                  <a:schemeClr val="accent2"/>
                </a:solidFill>
                <a:cs typeface="Arial" pitchFamily="34" charset="0"/>
              </a:rPr>
              <a:t>2014 IL App (1st) 121846 ¶ 24.</a:t>
            </a:r>
          </a:p>
          <a:p>
            <a:r>
              <a:rPr lang="en-US" sz="2400" dirty="0">
                <a:solidFill>
                  <a:schemeClr val="accent4">
                    <a:lumMod val="10000"/>
                  </a:schemeClr>
                </a:solidFill>
                <a:cs typeface="Arial" pitchFamily="34" charset="0"/>
              </a:rPr>
              <a:t>“Purely factual material” is not exempt from disclosure; only “factual matters inextricably intertwined” with policy discussions may be withheld. </a:t>
            </a:r>
            <a:r>
              <a:rPr lang="en-US" sz="2400" i="1" dirty="0">
                <a:solidFill>
                  <a:schemeClr val="accent2"/>
                </a:solidFill>
                <a:cs typeface="Arial" pitchFamily="34" charset="0"/>
              </a:rPr>
              <a:t>Watkins v. McCarthy, </a:t>
            </a:r>
            <a:r>
              <a:rPr lang="en-US" sz="2400" dirty="0">
                <a:solidFill>
                  <a:schemeClr val="accent2"/>
                </a:solidFill>
                <a:cs typeface="Arial" pitchFamily="34" charset="0"/>
              </a:rPr>
              <a:t>2012 IL App (1st) 100632 ¶ 36.</a:t>
            </a:r>
          </a:p>
          <a:p>
            <a:r>
              <a:rPr lang="en-US" sz="2400" u="sng" dirty="0">
                <a:solidFill>
                  <a:schemeClr val="accent4">
                    <a:lumMod val="10000"/>
                  </a:schemeClr>
                </a:solidFill>
                <a:cs typeface="Arial" pitchFamily="34" charset="0"/>
              </a:rPr>
              <a:t>Example:</a:t>
            </a:r>
            <a:r>
              <a:rPr lang="en-US" sz="2400" dirty="0">
                <a:solidFill>
                  <a:schemeClr val="accent4">
                    <a:lumMod val="10000"/>
                  </a:schemeClr>
                </a:solidFill>
                <a:cs typeface="Arial" pitchFamily="34" charset="0"/>
              </a:rPr>
              <a:t> Application materials provided to village president by individuals seeking appointment to the board of trustees were not exempt under section 7(1)(f) because it was purely factual material that did not “reveal the Village president’s opinions, reflect the give-and-take of his deliberations, or provide insight into how he formulated action.” </a:t>
            </a:r>
            <a:r>
              <a:rPr lang="en-US" sz="2400" dirty="0">
                <a:solidFill>
                  <a:schemeClr val="accent2"/>
                </a:solidFill>
                <a:cs typeface="Arial" pitchFamily="34" charset="0"/>
              </a:rPr>
              <a:t>Ill. </a:t>
            </a:r>
            <a:r>
              <a:rPr lang="en-US" sz="2400" dirty="0" err="1">
                <a:solidFill>
                  <a:schemeClr val="accent2"/>
                </a:solidFill>
                <a:cs typeface="Arial" pitchFamily="34" charset="0"/>
              </a:rPr>
              <a:t>Att’y</a:t>
            </a:r>
            <a:r>
              <a:rPr lang="en-US" sz="2400" dirty="0">
                <a:solidFill>
                  <a:schemeClr val="accent2"/>
                </a:solidFill>
                <a:cs typeface="Arial" pitchFamily="34" charset="0"/>
              </a:rPr>
              <a:t> Gen. Pub. Acc. Op. No. 22-011, issued July 25, 2022, at 13.</a:t>
            </a:r>
            <a:r>
              <a:rPr lang="en-US" sz="2400" u="sng" dirty="0">
                <a:solidFill>
                  <a:schemeClr val="accent4">
                    <a:lumMod val="10000"/>
                  </a:schemeClr>
                </a:solidFill>
                <a:cs typeface="Arial" pitchFamily="34" charset="0"/>
              </a:rPr>
              <a:t> </a:t>
            </a:r>
          </a:p>
          <a:p>
            <a:r>
              <a:rPr lang="en-US" sz="2400" u="sng" dirty="0">
                <a:solidFill>
                  <a:schemeClr val="accent4">
                    <a:lumMod val="10000"/>
                  </a:schemeClr>
                </a:solidFill>
                <a:cs typeface="Arial" pitchFamily="34" charset="0"/>
              </a:rPr>
              <a:t>Example:</a:t>
            </a:r>
            <a:r>
              <a:rPr lang="en-US" sz="2400" dirty="0">
                <a:solidFill>
                  <a:schemeClr val="accent4">
                    <a:lumMod val="10000"/>
                  </a:schemeClr>
                </a:solidFill>
                <a:cs typeface="Arial" pitchFamily="34" charset="0"/>
              </a:rPr>
              <a:t> Contents of Legal Land Description database not exempt under federal deliberative process exemption because it contained factual information about particular parcels of land that was not deliberative, even if information was unofficial and BLM may need to correct errors. </a:t>
            </a:r>
            <a:r>
              <a:rPr lang="en-US" sz="2400" i="1" dirty="0">
                <a:solidFill>
                  <a:schemeClr val="accent2"/>
                </a:solidFill>
                <a:cs typeface="Arial" pitchFamily="34" charset="0"/>
              </a:rPr>
              <a:t>Petroleum Info. Corp. v. U.S. </a:t>
            </a:r>
            <a:r>
              <a:rPr lang="en-US" sz="2400" i="1" dirty="0" err="1">
                <a:solidFill>
                  <a:schemeClr val="accent2"/>
                </a:solidFill>
                <a:cs typeface="Arial" pitchFamily="34" charset="0"/>
              </a:rPr>
              <a:t>Dep’t</a:t>
            </a:r>
            <a:r>
              <a:rPr lang="en-US" sz="2400" i="1" dirty="0">
                <a:solidFill>
                  <a:schemeClr val="accent2"/>
                </a:solidFill>
                <a:cs typeface="Arial" pitchFamily="34" charset="0"/>
              </a:rPr>
              <a:t> of Interior</a:t>
            </a:r>
            <a:r>
              <a:rPr lang="en-US" sz="2400" dirty="0">
                <a:solidFill>
                  <a:schemeClr val="accent2"/>
                </a:solidFill>
                <a:cs typeface="Arial" pitchFamily="34" charset="0"/>
              </a:rPr>
              <a:t>, 976 F.2d 1429 (D.C. Cir. 1992); Ill. </a:t>
            </a:r>
            <a:r>
              <a:rPr lang="en-US" sz="2400" dirty="0" err="1">
                <a:solidFill>
                  <a:schemeClr val="accent2"/>
                </a:solidFill>
                <a:cs typeface="Arial" pitchFamily="34" charset="0"/>
              </a:rPr>
              <a:t>Att’y</a:t>
            </a:r>
            <a:r>
              <a:rPr lang="en-US" sz="2400" dirty="0">
                <a:solidFill>
                  <a:schemeClr val="accent2"/>
                </a:solidFill>
                <a:cs typeface="Arial" pitchFamily="34" charset="0"/>
              </a:rPr>
              <a:t> Gen. Pub. Acc. Op. No. 22-011, issued July 25, 2022, at 13 </a:t>
            </a:r>
            <a:r>
              <a:rPr lang="en-US" sz="2400" dirty="0">
                <a:cs typeface="Arial" pitchFamily="34" charset="0"/>
              </a:rPr>
              <a:t>(UCR data)</a:t>
            </a:r>
            <a:r>
              <a:rPr lang="en-US" sz="2400" dirty="0">
                <a:solidFill>
                  <a:schemeClr val="accent2"/>
                </a:solidFill>
                <a:cs typeface="Arial" pitchFamily="34" charset="0"/>
              </a:rPr>
              <a:t>.</a:t>
            </a:r>
          </a:p>
        </p:txBody>
      </p:sp>
      <p:sp>
        <p:nvSpPr>
          <p:cNvPr id="5" name="Rectangle 2">
            <a:extLst>
              <a:ext uri="{FF2B5EF4-FFF2-40B4-BE49-F238E27FC236}">
                <a16:creationId xmlns:a16="http://schemas.microsoft.com/office/drawing/2014/main" id="{3C2B4350-3779-364E-138F-AEBDC212622D}"/>
              </a:ext>
            </a:extLst>
          </p:cNvPr>
          <p:cNvSpPr>
            <a:spLocks noGrp="1" noChangeArrowheads="1"/>
          </p:cNvSpPr>
          <p:nvPr>
            <p:ph type="title"/>
          </p:nvPr>
        </p:nvSpPr>
        <p:spPr>
          <a:xfrm>
            <a:off x="861752" y="694113"/>
            <a:ext cx="10600576" cy="838200"/>
          </a:xfrm>
        </p:spPr>
        <p:txBody>
          <a:bodyPr>
            <a:noAutofit/>
          </a:bodyPr>
          <a:lstStyle/>
          <a:p>
            <a:pPr eaLnBrk="1" hangingPunct="1"/>
            <a:r>
              <a:rPr lang="en-US" b="1" dirty="0">
                <a:solidFill>
                  <a:srgbClr val="0033CC"/>
                </a:solidFill>
                <a:cs typeface="Arial" pitchFamily="34" charset="0"/>
              </a:rPr>
              <a:t>Section 7(1)(f) – Factual Info Not “Deliberative”</a:t>
            </a:r>
            <a:endParaRPr lang="en-US" b="1" dirty="0">
              <a:solidFill>
                <a:srgbClr val="0033CC"/>
              </a:solidFill>
            </a:endParaRPr>
          </a:p>
        </p:txBody>
      </p:sp>
    </p:spTree>
    <p:extLst>
      <p:ext uri="{BB962C8B-B14F-4D97-AF65-F5344CB8AC3E}">
        <p14:creationId xmlns:p14="http://schemas.microsoft.com/office/powerpoint/2010/main" val="1720214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21640-9023-588B-A6FF-F09AAF971D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E4AE8-6F6C-FE70-1903-EF157BE98E10}"/>
              </a:ext>
            </a:extLst>
          </p:cNvPr>
          <p:cNvSpPr>
            <a:spLocks noGrp="1"/>
          </p:cNvSpPr>
          <p:nvPr>
            <p:ph idx="1"/>
          </p:nvPr>
        </p:nvSpPr>
        <p:spPr>
          <a:xfrm>
            <a:off x="960120" y="1713808"/>
            <a:ext cx="10485646" cy="4526280"/>
          </a:xfrm>
        </p:spPr>
        <p:txBody>
          <a:bodyPr>
            <a:normAutofit lnSpcReduction="10000"/>
          </a:bodyPr>
          <a:lstStyle/>
          <a:p>
            <a:r>
              <a:rPr lang="en-US" sz="2400" dirty="0">
                <a:cs typeface="Arial" pitchFamily="34" charset="0"/>
              </a:rPr>
              <a:t>A document that does nothing more than explain an existing policy cannot be considered deliberative. </a:t>
            </a:r>
            <a:r>
              <a:rPr lang="en-US" sz="2400" i="1" dirty="0">
                <a:solidFill>
                  <a:schemeClr val="accent2"/>
                </a:solidFill>
                <a:cs typeface="Arial" pitchFamily="34" charset="0"/>
              </a:rPr>
              <a:t>American Immigration Council v. U.S. Department of Homeland Security</a:t>
            </a:r>
            <a:r>
              <a:rPr lang="en-US" sz="2400" dirty="0">
                <a:cs typeface="Arial" pitchFamily="34" charset="0"/>
              </a:rPr>
              <a:t>, 905 F. Supp. 2d 206, 218 (D.D.C. 2012).</a:t>
            </a:r>
          </a:p>
          <a:p>
            <a:r>
              <a:rPr lang="en-US" sz="2400" u="sng" dirty="0">
                <a:cs typeface="Arial" pitchFamily="34" charset="0"/>
              </a:rPr>
              <a:t>Example: </a:t>
            </a:r>
            <a:r>
              <a:rPr lang="en-US" sz="2400" dirty="0">
                <a:cs typeface="Arial" pitchFamily="34" charset="0"/>
              </a:rPr>
              <a:t>Training materials that reflect an agency’s established policy rather than its deliberations are not exempt from disclosure under section 7(1)(f).  </a:t>
            </a:r>
            <a:r>
              <a:rPr lang="en-US" sz="2400" dirty="0">
                <a:solidFill>
                  <a:schemeClr val="accent2"/>
                </a:solidFill>
                <a:cs typeface="Arial" pitchFamily="34" charset="0"/>
              </a:rPr>
              <a:t>Ill. </a:t>
            </a:r>
            <a:r>
              <a:rPr lang="en-US" sz="2400" dirty="0" err="1">
                <a:solidFill>
                  <a:schemeClr val="accent2"/>
                </a:solidFill>
                <a:cs typeface="Arial" pitchFamily="34" charset="0"/>
              </a:rPr>
              <a:t>Att’y</a:t>
            </a:r>
            <a:r>
              <a:rPr lang="en-US" sz="2400" dirty="0">
                <a:solidFill>
                  <a:schemeClr val="accent2"/>
                </a:solidFill>
                <a:cs typeface="Arial" pitchFamily="34" charset="0"/>
              </a:rPr>
              <a:t> Gen. Pub. Acc. Op. No. 15-015</a:t>
            </a:r>
            <a:r>
              <a:rPr lang="en-US" sz="2400" dirty="0">
                <a:cs typeface="Arial" pitchFamily="34" charset="0"/>
              </a:rPr>
              <a:t>, issued Dec. 29, 2015, at 6-7 (</a:t>
            </a:r>
            <a:r>
              <a:rPr lang="en-US" sz="2400" dirty="0" err="1">
                <a:cs typeface="Arial" pitchFamily="34" charset="0"/>
              </a:rPr>
              <a:t>Powerpoint</a:t>
            </a:r>
            <a:r>
              <a:rPr lang="en-US" sz="2400" dirty="0">
                <a:cs typeface="Arial" pitchFamily="34" charset="0"/>
              </a:rPr>
              <a:t> presentation that contains policy considerations and conceptual principles to guide public employees on developing their own draft budgets not exempt from disclosure).</a:t>
            </a:r>
          </a:p>
          <a:p>
            <a:r>
              <a:rPr lang="en-US" sz="2400" u="sng" dirty="0">
                <a:cs typeface="Arial" pitchFamily="34" charset="0"/>
              </a:rPr>
              <a:t>Example:</a:t>
            </a:r>
            <a:r>
              <a:rPr lang="en-US" sz="2400" dirty="0">
                <a:cs typeface="Arial" pitchFamily="34" charset="0"/>
              </a:rPr>
              <a:t> “Bench book” for administrative law judges not </a:t>
            </a:r>
            <a:r>
              <a:rPr lang="en-US" sz="2400" dirty="0" err="1">
                <a:cs typeface="Arial" pitchFamily="34" charset="0"/>
              </a:rPr>
              <a:t>predecisional</a:t>
            </a:r>
            <a:r>
              <a:rPr lang="en-US" sz="2400" dirty="0">
                <a:cs typeface="Arial" pitchFamily="34" charset="0"/>
              </a:rPr>
              <a:t> or deliberative; while it is intended to provide guidance for Administrative Law Judges, it constitute established policy. </a:t>
            </a:r>
            <a:r>
              <a:rPr lang="en-US" sz="2400" dirty="0">
                <a:solidFill>
                  <a:schemeClr val="accent2"/>
                </a:solidFill>
                <a:cs typeface="Arial" pitchFamily="34" charset="0"/>
              </a:rPr>
              <a:t>Ill. </a:t>
            </a:r>
            <a:r>
              <a:rPr lang="en-US" sz="2400" dirty="0" err="1">
                <a:solidFill>
                  <a:schemeClr val="accent2"/>
                </a:solidFill>
                <a:cs typeface="Arial" pitchFamily="34" charset="0"/>
              </a:rPr>
              <a:t>Att’y</a:t>
            </a:r>
            <a:r>
              <a:rPr lang="en-US" sz="2400" dirty="0">
                <a:solidFill>
                  <a:schemeClr val="accent2"/>
                </a:solidFill>
                <a:cs typeface="Arial" pitchFamily="34" charset="0"/>
              </a:rPr>
              <a:t> Gen. PAC Req. Rev. </a:t>
            </a:r>
            <a:r>
              <a:rPr lang="en-US" sz="2400" dirty="0" err="1">
                <a:solidFill>
                  <a:schemeClr val="accent2"/>
                </a:solidFill>
                <a:cs typeface="Arial" pitchFamily="34" charset="0"/>
              </a:rPr>
              <a:t>Ltr</a:t>
            </a:r>
            <a:r>
              <a:rPr lang="en-US" sz="2400" dirty="0">
                <a:solidFill>
                  <a:schemeClr val="accent2"/>
                </a:solidFill>
                <a:cs typeface="Arial" pitchFamily="34" charset="0"/>
              </a:rPr>
              <a:t>. 71954 </a:t>
            </a:r>
            <a:r>
              <a:rPr lang="en-US" sz="2400" dirty="0">
                <a:cs typeface="Arial" pitchFamily="34" charset="0"/>
              </a:rPr>
              <a:t>(Mar. 17, 2023).</a:t>
            </a:r>
          </a:p>
        </p:txBody>
      </p:sp>
      <p:sp>
        <p:nvSpPr>
          <p:cNvPr id="5" name="Rectangle 2">
            <a:extLst>
              <a:ext uri="{FF2B5EF4-FFF2-40B4-BE49-F238E27FC236}">
                <a16:creationId xmlns:a16="http://schemas.microsoft.com/office/drawing/2014/main" id="{DF5A3DD6-DA09-2800-A5FD-74153399D46E}"/>
              </a:ext>
            </a:extLst>
          </p:cNvPr>
          <p:cNvSpPr>
            <a:spLocks noGrp="1" noChangeArrowheads="1"/>
          </p:cNvSpPr>
          <p:nvPr>
            <p:ph type="title"/>
          </p:nvPr>
        </p:nvSpPr>
        <p:spPr>
          <a:xfrm>
            <a:off x="861752" y="694113"/>
            <a:ext cx="10002406" cy="838200"/>
          </a:xfrm>
        </p:spPr>
        <p:txBody>
          <a:bodyPr>
            <a:noAutofit/>
          </a:bodyPr>
          <a:lstStyle/>
          <a:p>
            <a:pPr eaLnBrk="1" hangingPunct="1"/>
            <a:r>
              <a:rPr lang="en-US" b="1" dirty="0">
                <a:solidFill>
                  <a:srgbClr val="0033CC"/>
                </a:solidFill>
                <a:cs typeface="Arial" pitchFamily="34" charset="0"/>
              </a:rPr>
              <a:t>Section 7(1)(f) – No Final Decisions</a:t>
            </a:r>
            <a:endParaRPr lang="en-US" b="1" dirty="0">
              <a:solidFill>
                <a:srgbClr val="0033CC"/>
              </a:solidFill>
            </a:endParaRPr>
          </a:p>
        </p:txBody>
      </p:sp>
    </p:spTree>
    <p:extLst>
      <p:ext uri="{BB962C8B-B14F-4D97-AF65-F5344CB8AC3E}">
        <p14:creationId xmlns:p14="http://schemas.microsoft.com/office/powerpoint/2010/main" val="1621779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01F41-9FCB-6C42-292B-59A12F5430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D2A72-FC2A-58C5-27FA-F82F68755FFD}"/>
              </a:ext>
            </a:extLst>
          </p:cNvPr>
          <p:cNvSpPr>
            <a:spLocks noGrp="1"/>
          </p:cNvSpPr>
          <p:nvPr>
            <p:ph idx="1"/>
          </p:nvPr>
        </p:nvSpPr>
        <p:spPr>
          <a:xfrm>
            <a:off x="960120" y="1713808"/>
            <a:ext cx="10485646" cy="4526280"/>
          </a:xfrm>
        </p:spPr>
        <p:txBody>
          <a:bodyPr>
            <a:normAutofit fontScale="92500" lnSpcReduction="10000"/>
          </a:bodyPr>
          <a:lstStyle/>
          <a:p>
            <a:r>
              <a:rPr lang="en-US" sz="2400" dirty="0">
                <a:solidFill>
                  <a:schemeClr val="accent4">
                    <a:lumMod val="10000"/>
                  </a:schemeClr>
                </a:solidFill>
                <a:cs typeface="Arial" pitchFamily="34" charset="0"/>
              </a:rPr>
              <a:t>Section 7(1)(f) does not exempt from disclosure all opinions expressed by public officials or employees regardless of the context. </a:t>
            </a:r>
          </a:p>
          <a:p>
            <a:r>
              <a:rPr lang="en-US" sz="2400" dirty="0">
                <a:cs typeface="Arial" pitchFamily="34" charset="0"/>
              </a:rPr>
              <a:t>In order to qualify for the deliberative process exemption, a document must be both (1) </a:t>
            </a:r>
            <a:r>
              <a:rPr lang="en-US" sz="2400" b="1" i="1" dirty="0" err="1">
                <a:cs typeface="Arial" pitchFamily="34" charset="0"/>
              </a:rPr>
              <a:t>predecisional</a:t>
            </a:r>
            <a:r>
              <a:rPr lang="en-US" sz="2400" dirty="0">
                <a:cs typeface="Arial" pitchFamily="34" charset="0"/>
              </a:rPr>
              <a:t> in the sense that it is actually antecedent to the adoption of an agency policy, and (2) </a:t>
            </a:r>
            <a:r>
              <a:rPr lang="en-US" sz="2400" b="1" i="1" dirty="0">
                <a:cs typeface="Arial" pitchFamily="34" charset="0"/>
              </a:rPr>
              <a:t>deliberative</a:t>
            </a:r>
            <a:r>
              <a:rPr lang="en-US" sz="2400" dirty="0">
                <a:cs typeface="Arial" pitchFamily="34" charset="0"/>
              </a:rPr>
              <a:t> in the sense that it is actually related to the process by which policies are formulated. </a:t>
            </a:r>
            <a:r>
              <a:rPr lang="en-US" sz="2400" i="1" dirty="0">
                <a:solidFill>
                  <a:schemeClr val="accent2"/>
                </a:solidFill>
                <a:cs typeface="Arial" pitchFamily="34" charset="0"/>
              </a:rPr>
              <a:t>Chi. Tribune v. Cook </a:t>
            </a:r>
            <a:r>
              <a:rPr lang="en-US" sz="2400" i="1" dirty="0" err="1">
                <a:solidFill>
                  <a:schemeClr val="accent2"/>
                </a:solidFill>
                <a:cs typeface="Arial" pitchFamily="34" charset="0"/>
              </a:rPr>
              <a:t>Cty</a:t>
            </a:r>
            <a:r>
              <a:rPr lang="en-US" sz="2400" i="1" dirty="0">
                <a:solidFill>
                  <a:schemeClr val="accent2"/>
                </a:solidFill>
                <a:cs typeface="Arial" pitchFamily="34" charset="0"/>
              </a:rPr>
              <a:t>. Assessor’s Off.</a:t>
            </a:r>
            <a:r>
              <a:rPr lang="en-US" sz="2400" dirty="0">
                <a:solidFill>
                  <a:schemeClr val="accent2"/>
                </a:solidFill>
                <a:cs typeface="Arial" pitchFamily="34" charset="0"/>
              </a:rPr>
              <a:t>, 2018 IL App (1st) 170455</a:t>
            </a:r>
            <a:endParaRPr lang="en-US" sz="2400" dirty="0">
              <a:solidFill>
                <a:schemeClr val="accent4">
                  <a:lumMod val="10000"/>
                </a:schemeClr>
              </a:solidFill>
              <a:cs typeface="Arial" pitchFamily="34" charset="0"/>
            </a:endParaRPr>
          </a:p>
          <a:p>
            <a:r>
              <a:rPr lang="en-US" sz="2400" u="sng" dirty="0">
                <a:solidFill>
                  <a:schemeClr val="accent4">
                    <a:lumMod val="10000"/>
                  </a:schemeClr>
                </a:solidFill>
                <a:cs typeface="Arial" pitchFamily="34" charset="0"/>
              </a:rPr>
              <a:t>Example:</a:t>
            </a:r>
            <a:r>
              <a:rPr lang="en-US" sz="2400" dirty="0">
                <a:solidFill>
                  <a:schemeClr val="accent4">
                    <a:lumMod val="10000"/>
                  </a:schemeClr>
                </a:solidFill>
                <a:cs typeface="Arial" pitchFamily="34" charset="0"/>
              </a:rPr>
              <a:t> </a:t>
            </a:r>
            <a:r>
              <a:rPr lang="en-US" sz="2400" i="1" dirty="0">
                <a:solidFill>
                  <a:schemeClr val="accent4">
                    <a:lumMod val="10000"/>
                  </a:schemeClr>
                </a:solidFill>
                <a:cs typeface="Arial" pitchFamily="34" charset="0"/>
              </a:rPr>
              <a:t>Compare </a:t>
            </a:r>
            <a:r>
              <a:rPr lang="en-US" sz="2400" i="1" dirty="0">
                <a:solidFill>
                  <a:schemeClr val="accent2"/>
                </a:solidFill>
                <a:cs typeface="Arial" pitchFamily="34" charset="0"/>
              </a:rPr>
              <a:t>Ill. </a:t>
            </a:r>
            <a:r>
              <a:rPr lang="en-US" sz="2400" i="1" dirty="0" err="1">
                <a:solidFill>
                  <a:schemeClr val="accent2"/>
                </a:solidFill>
                <a:cs typeface="Arial" pitchFamily="34" charset="0"/>
              </a:rPr>
              <a:t>Att’y</a:t>
            </a:r>
            <a:r>
              <a:rPr lang="en-US" sz="2400" i="1" dirty="0">
                <a:solidFill>
                  <a:schemeClr val="accent2"/>
                </a:solidFill>
                <a:cs typeface="Arial" pitchFamily="34" charset="0"/>
              </a:rPr>
              <a:t> Gen. Pub. Acc. Op. No. 22-004, issued March 11, 2022, at 7-8</a:t>
            </a:r>
            <a:r>
              <a:rPr lang="en-US" sz="2400" i="1" dirty="0">
                <a:solidFill>
                  <a:schemeClr val="accent4">
                    <a:lumMod val="10000"/>
                  </a:schemeClr>
                </a:solidFill>
                <a:cs typeface="Arial" pitchFamily="34" charset="0"/>
              </a:rPr>
              <a:t> </a:t>
            </a:r>
            <a:r>
              <a:rPr lang="en-US" sz="2400" dirty="0">
                <a:solidFill>
                  <a:schemeClr val="accent4">
                    <a:lumMod val="10000"/>
                  </a:schemeClr>
                </a:solidFill>
                <a:cs typeface="Arial" pitchFamily="34" charset="0"/>
              </a:rPr>
              <a:t>(email from outgoing police chief expressing opinions on department matters not exempt under section 7(1)(f) because not related to a deliberative process) </a:t>
            </a:r>
            <a:r>
              <a:rPr lang="en-US" sz="2400" i="1" dirty="0">
                <a:solidFill>
                  <a:schemeClr val="accent4">
                    <a:lumMod val="10000"/>
                  </a:schemeClr>
                </a:solidFill>
                <a:cs typeface="Arial" pitchFamily="34" charset="0"/>
              </a:rPr>
              <a:t>with </a:t>
            </a:r>
            <a:r>
              <a:rPr lang="en-US" sz="2400" i="1" dirty="0">
                <a:solidFill>
                  <a:schemeClr val="accent2"/>
                </a:solidFill>
                <a:cs typeface="Arial" pitchFamily="34" charset="0"/>
              </a:rPr>
              <a:t>Ill. </a:t>
            </a:r>
            <a:r>
              <a:rPr lang="en-US" sz="2400" i="1" dirty="0" err="1">
                <a:solidFill>
                  <a:schemeClr val="accent2"/>
                </a:solidFill>
                <a:cs typeface="Arial" pitchFamily="34" charset="0"/>
              </a:rPr>
              <a:t>Att’y</a:t>
            </a:r>
            <a:r>
              <a:rPr lang="en-US" sz="2400" i="1" dirty="0">
                <a:solidFill>
                  <a:schemeClr val="accent2"/>
                </a:solidFill>
                <a:cs typeface="Arial" pitchFamily="34" charset="0"/>
              </a:rPr>
              <a:t> Gen. Pub. Acc. Op. No. 23-002, issued Jan. 26, 2023</a:t>
            </a:r>
            <a:r>
              <a:rPr lang="en-US" sz="2400" i="1" dirty="0">
                <a:solidFill>
                  <a:schemeClr val="accent4">
                    <a:lumMod val="10000"/>
                  </a:schemeClr>
                </a:solidFill>
                <a:cs typeface="Arial" pitchFamily="34" charset="0"/>
              </a:rPr>
              <a:t> </a:t>
            </a:r>
            <a:r>
              <a:rPr lang="en-US" sz="2400" dirty="0">
                <a:solidFill>
                  <a:schemeClr val="accent4">
                    <a:lumMod val="10000"/>
                  </a:schemeClr>
                </a:solidFill>
                <a:cs typeface="Arial" pitchFamily="34" charset="0"/>
              </a:rPr>
              <a:t>(employee survey responses to questions that asked “what are the best aspect of working here” and “what are the biggest challenges” that were used as part of evaluation process for agency leaders exempt under section 7(1)(f)).</a:t>
            </a:r>
          </a:p>
          <a:p>
            <a:r>
              <a:rPr lang="en-US" sz="2400" dirty="0">
                <a:solidFill>
                  <a:schemeClr val="accent4">
                    <a:lumMod val="10000"/>
                  </a:schemeClr>
                </a:solidFill>
                <a:cs typeface="Arial" pitchFamily="34" charset="0"/>
              </a:rPr>
              <a:t>Opinion offered “for what it is worth” with no follow up may be exempt if public body can demonstrate that the opinion was offered as part of a deliberative process.</a:t>
            </a:r>
          </a:p>
        </p:txBody>
      </p:sp>
      <p:sp>
        <p:nvSpPr>
          <p:cNvPr id="5" name="Rectangle 2">
            <a:extLst>
              <a:ext uri="{FF2B5EF4-FFF2-40B4-BE49-F238E27FC236}">
                <a16:creationId xmlns:a16="http://schemas.microsoft.com/office/drawing/2014/main" id="{E31EB45E-CECD-A1DE-4039-109DE21749B5}"/>
              </a:ext>
            </a:extLst>
          </p:cNvPr>
          <p:cNvSpPr>
            <a:spLocks noGrp="1" noChangeArrowheads="1"/>
          </p:cNvSpPr>
          <p:nvPr>
            <p:ph type="title"/>
          </p:nvPr>
        </p:nvSpPr>
        <p:spPr>
          <a:xfrm>
            <a:off x="861752" y="694113"/>
            <a:ext cx="10355492" cy="838200"/>
          </a:xfrm>
        </p:spPr>
        <p:txBody>
          <a:bodyPr>
            <a:noAutofit/>
          </a:bodyPr>
          <a:lstStyle/>
          <a:p>
            <a:pPr eaLnBrk="1" hangingPunct="1"/>
            <a:r>
              <a:rPr lang="en-US" b="1" dirty="0">
                <a:solidFill>
                  <a:srgbClr val="0033CC"/>
                </a:solidFill>
                <a:cs typeface="Arial" pitchFamily="34" charset="0"/>
              </a:rPr>
              <a:t>Section 7(1)(f) – Part of a Deliberative Process</a:t>
            </a:r>
            <a:endParaRPr lang="en-US" b="1" dirty="0">
              <a:solidFill>
                <a:srgbClr val="0033CC"/>
              </a:solidFill>
            </a:endParaRPr>
          </a:p>
        </p:txBody>
      </p:sp>
    </p:spTree>
    <p:extLst>
      <p:ext uri="{BB962C8B-B14F-4D97-AF65-F5344CB8AC3E}">
        <p14:creationId xmlns:p14="http://schemas.microsoft.com/office/powerpoint/2010/main" val="2964541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D9C46-D004-A8F4-9F3F-2EF9D7E4F7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B5B0A5-B769-C072-12C3-731A084F9FE5}"/>
              </a:ext>
            </a:extLst>
          </p:cNvPr>
          <p:cNvSpPr>
            <a:spLocks noGrp="1"/>
          </p:cNvSpPr>
          <p:nvPr>
            <p:ph idx="1"/>
          </p:nvPr>
        </p:nvSpPr>
        <p:spPr>
          <a:xfrm>
            <a:off x="960120" y="1713808"/>
            <a:ext cx="10485646" cy="4526280"/>
          </a:xfrm>
        </p:spPr>
        <p:txBody>
          <a:bodyPr>
            <a:normAutofit/>
          </a:bodyPr>
          <a:lstStyle/>
          <a:p>
            <a:r>
              <a:rPr lang="en-US" sz="2400" dirty="0">
                <a:solidFill>
                  <a:schemeClr val="accent4">
                    <a:lumMod val="10000"/>
                  </a:schemeClr>
                </a:solidFill>
                <a:cs typeface="Arial" pitchFamily="34" charset="0"/>
              </a:rPr>
              <a:t>If the deliberative process is not apparent from the records, the </a:t>
            </a:r>
            <a:r>
              <a:rPr lang="en-US" sz="2400" b="1" dirty="0">
                <a:solidFill>
                  <a:schemeClr val="accent4">
                    <a:lumMod val="10000"/>
                  </a:schemeClr>
                </a:solidFill>
                <a:cs typeface="Arial" pitchFamily="34" charset="0"/>
              </a:rPr>
              <a:t>public body has the burden</a:t>
            </a:r>
            <a:r>
              <a:rPr lang="en-US" sz="2400" dirty="0">
                <a:solidFill>
                  <a:schemeClr val="accent4">
                    <a:lumMod val="10000"/>
                  </a:schemeClr>
                </a:solidFill>
                <a:cs typeface="Arial" pitchFamily="34" charset="0"/>
              </a:rPr>
              <a:t> of explaining it to PAC/court.</a:t>
            </a:r>
          </a:p>
          <a:p>
            <a:r>
              <a:rPr lang="en-US" sz="2400" u="sng" dirty="0">
                <a:solidFill>
                  <a:schemeClr val="accent4">
                    <a:lumMod val="10000"/>
                  </a:schemeClr>
                </a:solidFill>
                <a:cs typeface="Arial" pitchFamily="34" charset="0"/>
              </a:rPr>
              <a:t>Example:</a:t>
            </a:r>
          </a:p>
          <a:p>
            <a:pPr marL="457200" lvl="1" indent="0">
              <a:buNone/>
            </a:pPr>
            <a:r>
              <a:rPr lang="en-US" sz="2000" dirty="0">
                <a:solidFill>
                  <a:schemeClr val="accent4">
                    <a:lumMod val="10000"/>
                  </a:schemeClr>
                </a:solidFill>
                <a:cs typeface="Arial" pitchFamily="34" charset="0"/>
              </a:rPr>
              <a:t>“Pages 8, 9, 11 – the redacted material here is a frank discussion of policy matters between [employee/job title] and [employee/job title] discussing a data transparency tool rollout and coordination with [Department name]. They are discussing internal deadlines and project details. The discussion is deliberative, because it concerns choices, and it is </a:t>
            </a:r>
            <a:r>
              <a:rPr lang="en-US" sz="2000" dirty="0" err="1">
                <a:solidFill>
                  <a:schemeClr val="accent4">
                    <a:lumMod val="10000"/>
                  </a:schemeClr>
                </a:solidFill>
                <a:cs typeface="Arial" pitchFamily="34" charset="0"/>
              </a:rPr>
              <a:t>predecisional</a:t>
            </a:r>
            <a:r>
              <a:rPr lang="en-US" sz="2000" dirty="0">
                <a:solidFill>
                  <a:schemeClr val="accent4">
                    <a:lumMod val="10000"/>
                  </a:schemeClr>
                </a:solidFill>
                <a:cs typeface="Arial" pitchFamily="34" charset="0"/>
              </a:rPr>
              <a:t>, because it is prospective.”</a:t>
            </a:r>
            <a:endParaRPr lang="en-US" sz="2000" dirty="0">
              <a:solidFill>
                <a:schemeClr val="accent2">
                  <a:lumMod val="75000"/>
                </a:schemeClr>
              </a:solidFill>
              <a:cs typeface="Arial" pitchFamily="34" charset="0"/>
            </a:endParaRPr>
          </a:p>
        </p:txBody>
      </p:sp>
      <p:sp>
        <p:nvSpPr>
          <p:cNvPr id="5" name="Rectangle 2">
            <a:extLst>
              <a:ext uri="{FF2B5EF4-FFF2-40B4-BE49-F238E27FC236}">
                <a16:creationId xmlns:a16="http://schemas.microsoft.com/office/drawing/2014/main" id="{640283EA-DF33-EE76-0DE1-3578433F499F}"/>
              </a:ext>
            </a:extLst>
          </p:cNvPr>
          <p:cNvSpPr>
            <a:spLocks noGrp="1" noChangeArrowheads="1"/>
          </p:cNvSpPr>
          <p:nvPr>
            <p:ph type="title"/>
          </p:nvPr>
        </p:nvSpPr>
        <p:spPr>
          <a:xfrm>
            <a:off x="861752" y="694113"/>
            <a:ext cx="10355492" cy="838200"/>
          </a:xfrm>
        </p:spPr>
        <p:txBody>
          <a:bodyPr>
            <a:noAutofit/>
          </a:bodyPr>
          <a:lstStyle/>
          <a:p>
            <a:pPr eaLnBrk="1" hangingPunct="1"/>
            <a:r>
              <a:rPr lang="en-US" b="1" dirty="0">
                <a:solidFill>
                  <a:srgbClr val="0033CC"/>
                </a:solidFill>
                <a:cs typeface="Arial" pitchFamily="34" charset="0"/>
              </a:rPr>
              <a:t>Section 7(1)(f) – Part of a Deliberative Process</a:t>
            </a:r>
            <a:endParaRPr lang="en-US" b="1" dirty="0">
              <a:solidFill>
                <a:srgbClr val="0033CC"/>
              </a:solidFill>
            </a:endParaRPr>
          </a:p>
        </p:txBody>
      </p:sp>
    </p:spTree>
    <p:extLst>
      <p:ext uri="{BB962C8B-B14F-4D97-AF65-F5344CB8AC3E}">
        <p14:creationId xmlns:p14="http://schemas.microsoft.com/office/powerpoint/2010/main" val="39012636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3F035-45F9-4235-C5D7-872C4B0897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1C92C6-0B36-C4FC-6980-38995B3C397E}"/>
              </a:ext>
            </a:extLst>
          </p:cNvPr>
          <p:cNvSpPr>
            <a:spLocks noGrp="1"/>
          </p:cNvSpPr>
          <p:nvPr>
            <p:ph idx="1"/>
          </p:nvPr>
        </p:nvSpPr>
        <p:spPr>
          <a:xfrm>
            <a:off x="861751" y="1713807"/>
            <a:ext cx="10689019" cy="4617981"/>
          </a:xfrm>
        </p:spPr>
        <p:txBody>
          <a:bodyPr>
            <a:normAutofit fontScale="92500" lnSpcReduction="10000"/>
          </a:bodyPr>
          <a:lstStyle/>
          <a:p>
            <a:r>
              <a:rPr lang="en-US" sz="2400" dirty="0">
                <a:solidFill>
                  <a:schemeClr val="accent4">
                    <a:lumMod val="10000"/>
                  </a:schemeClr>
                </a:solidFill>
              </a:rPr>
              <a:t>Section 7(1)(f) can apply to final, finished reports of consultants furnished to public bodies as part of their </a:t>
            </a:r>
            <a:r>
              <a:rPr lang="en-US" sz="2400" dirty="0" err="1">
                <a:solidFill>
                  <a:schemeClr val="accent4">
                    <a:lumMod val="10000"/>
                  </a:schemeClr>
                </a:solidFill>
              </a:rPr>
              <a:t>decisionmaking</a:t>
            </a:r>
            <a:r>
              <a:rPr lang="en-US" sz="2400" dirty="0">
                <a:solidFill>
                  <a:schemeClr val="accent4">
                    <a:lumMod val="10000"/>
                  </a:schemeClr>
                </a:solidFill>
              </a:rPr>
              <a:t> process. </a:t>
            </a:r>
            <a:r>
              <a:rPr lang="en-US" sz="2400" i="1" dirty="0">
                <a:solidFill>
                  <a:schemeClr val="accent2"/>
                </a:solidFill>
              </a:rPr>
              <a:t>Harwood v. McDonough</a:t>
            </a:r>
            <a:r>
              <a:rPr lang="en-US" sz="2400" dirty="0">
                <a:solidFill>
                  <a:schemeClr val="accent2"/>
                </a:solidFill>
              </a:rPr>
              <a:t>, 344 Ill. App. 3d 242, 247-48 (1st Dist. 2003)</a:t>
            </a:r>
            <a:r>
              <a:rPr lang="en-US" sz="2400" dirty="0"/>
              <a:t> (holding that “preliminary” does not refer to the posture of the particular document but to the agency’s process).</a:t>
            </a:r>
          </a:p>
          <a:p>
            <a:r>
              <a:rPr lang="en-US" sz="2400" dirty="0"/>
              <a:t>Records at issue must be “inter- [or] intra-agency </a:t>
            </a:r>
            <a:r>
              <a:rPr lang="en-US" sz="2400" dirty="0" err="1"/>
              <a:t>predecisional</a:t>
            </a:r>
            <a:r>
              <a:rPr lang="en-US" sz="2400" dirty="0"/>
              <a:t> and deliberative material.” </a:t>
            </a:r>
          </a:p>
          <a:p>
            <a:r>
              <a:rPr lang="en-US" sz="2400" dirty="0"/>
              <a:t>Communications exchanged with third parties can be withheld if the “outside consultants played essentially the same part in an agency’s process of deliberation as documents prepared by agency personnel might have done.” </a:t>
            </a:r>
            <a:r>
              <a:rPr lang="en-US" sz="2400" i="1" dirty="0">
                <a:solidFill>
                  <a:schemeClr val="accent2"/>
                </a:solidFill>
              </a:rPr>
              <a:t>Harwood v. McDonough</a:t>
            </a:r>
            <a:r>
              <a:rPr lang="en-US" sz="2400" dirty="0">
                <a:solidFill>
                  <a:schemeClr val="accent2"/>
                </a:solidFill>
              </a:rPr>
              <a:t>, 344 Ill. App. 3d 242, 248 (1st Dist. 2003).</a:t>
            </a:r>
            <a:endParaRPr lang="en-US" sz="2400" dirty="0"/>
          </a:p>
          <a:p>
            <a:r>
              <a:rPr lang="en-US" sz="2400" b="1" dirty="0">
                <a:solidFill>
                  <a:schemeClr val="accent4">
                    <a:lumMod val="10000"/>
                  </a:schemeClr>
                </a:solidFill>
              </a:rPr>
              <a:t>Independent interests analysis</a:t>
            </a:r>
            <a:r>
              <a:rPr lang="en-US" sz="2400" dirty="0">
                <a:solidFill>
                  <a:schemeClr val="accent4">
                    <a:lumMod val="10000"/>
                  </a:schemeClr>
                </a:solidFill>
              </a:rPr>
              <a:t>: </a:t>
            </a:r>
            <a:r>
              <a:rPr lang="en-US" sz="2400" i="1" dirty="0">
                <a:solidFill>
                  <a:schemeClr val="accent4">
                    <a:lumMod val="10000"/>
                  </a:schemeClr>
                </a:solidFill>
              </a:rPr>
              <a:t>Compare</a:t>
            </a:r>
            <a:r>
              <a:rPr lang="en-US" sz="2400" dirty="0">
                <a:solidFill>
                  <a:schemeClr val="accent4">
                    <a:lumMod val="10000"/>
                  </a:schemeClr>
                </a:solidFill>
              </a:rPr>
              <a:t> </a:t>
            </a:r>
            <a:r>
              <a:rPr lang="en-US" sz="2400" i="1" dirty="0">
                <a:solidFill>
                  <a:schemeClr val="accent2"/>
                </a:solidFill>
              </a:rPr>
              <a:t>Fisher v. Office of the Illinois Attorney General</a:t>
            </a:r>
            <a:r>
              <a:rPr lang="en-US" sz="2400" dirty="0">
                <a:solidFill>
                  <a:schemeClr val="accent4">
                    <a:lumMod val="10000"/>
                  </a:schemeClr>
                </a:solidFill>
              </a:rPr>
              <a:t>, 2021 IL App (1st) 200225 (section 7(1)(f) applies to communications between OAG and consultant hired to administer a class action claims process), </a:t>
            </a:r>
            <a:r>
              <a:rPr lang="en-US" sz="2400" i="1" dirty="0">
                <a:solidFill>
                  <a:schemeClr val="accent4">
                    <a:lumMod val="10000"/>
                  </a:schemeClr>
                </a:solidFill>
              </a:rPr>
              <a:t>with</a:t>
            </a:r>
            <a:r>
              <a:rPr lang="en-US" sz="2400" dirty="0">
                <a:solidFill>
                  <a:schemeClr val="accent4">
                    <a:lumMod val="10000"/>
                  </a:schemeClr>
                </a:solidFill>
              </a:rPr>
              <a:t> </a:t>
            </a:r>
            <a:r>
              <a:rPr lang="en-US" sz="2400" dirty="0">
                <a:solidFill>
                  <a:schemeClr val="accent2"/>
                </a:solidFill>
              </a:rPr>
              <a:t>Ill. </a:t>
            </a:r>
            <a:r>
              <a:rPr lang="en-US" sz="2400" dirty="0" err="1">
                <a:solidFill>
                  <a:schemeClr val="accent2"/>
                </a:solidFill>
              </a:rPr>
              <a:t>Att’y</a:t>
            </a:r>
            <a:r>
              <a:rPr lang="en-US" sz="2400" dirty="0">
                <a:solidFill>
                  <a:schemeClr val="accent2"/>
                </a:solidFill>
              </a:rPr>
              <a:t> Gen. Pub. Acc. Op. No. 21-004, issued May 24, 2021</a:t>
            </a:r>
            <a:r>
              <a:rPr lang="en-US" sz="2400" dirty="0">
                <a:solidFill>
                  <a:schemeClr val="accent4">
                    <a:lumMod val="10000"/>
                  </a:schemeClr>
                </a:solidFill>
              </a:rPr>
              <a:t> (section 7(1)(f) does not apply to communications between municipality and property owner requesting zoning change).</a:t>
            </a:r>
          </a:p>
        </p:txBody>
      </p:sp>
      <p:sp>
        <p:nvSpPr>
          <p:cNvPr id="5" name="Rectangle 2">
            <a:extLst>
              <a:ext uri="{FF2B5EF4-FFF2-40B4-BE49-F238E27FC236}">
                <a16:creationId xmlns:a16="http://schemas.microsoft.com/office/drawing/2014/main" id="{716A9C87-112A-F1D9-DD3E-D9A13870AFDF}"/>
              </a:ext>
            </a:extLst>
          </p:cNvPr>
          <p:cNvSpPr>
            <a:spLocks noGrp="1" noChangeArrowheads="1"/>
          </p:cNvSpPr>
          <p:nvPr>
            <p:ph type="title"/>
          </p:nvPr>
        </p:nvSpPr>
        <p:spPr>
          <a:xfrm>
            <a:off x="861751" y="694113"/>
            <a:ext cx="10300829" cy="838200"/>
          </a:xfrm>
        </p:spPr>
        <p:txBody>
          <a:bodyPr>
            <a:noAutofit/>
          </a:bodyPr>
          <a:lstStyle/>
          <a:p>
            <a:pPr eaLnBrk="1" hangingPunct="1"/>
            <a:r>
              <a:rPr lang="en-US" b="1" dirty="0">
                <a:solidFill>
                  <a:srgbClr val="0033CC"/>
                </a:solidFill>
                <a:cs typeface="Arial" pitchFamily="34" charset="0"/>
              </a:rPr>
              <a:t>Section 7(1)(f) – Consultants and Third Parties</a:t>
            </a:r>
            <a:endParaRPr lang="en-US" b="1" dirty="0">
              <a:solidFill>
                <a:srgbClr val="0033CC"/>
              </a:solidFill>
            </a:endParaRPr>
          </a:p>
        </p:txBody>
      </p:sp>
    </p:spTree>
    <p:extLst>
      <p:ext uri="{BB962C8B-B14F-4D97-AF65-F5344CB8AC3E}">
        <p14:creationId xmlns:p14="http://schemas.microsoft.com/office/powerpoint/2010/main" val="4065197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CD27B-3B6C-DD2B-8D95-95994615F8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8354AF-37FF-D90F-944E-DE5C58E4C1D0}"/>
              </a:ext>
            </a:extLst>
          </p:cNvPr>
          <p:cNvSpPr>
            <a:spLocks noGrp="1"/>
          </p:cNvSpPr>
          <p:nvPr>
            <p:ph idx="1"/>
          </p:nvPr>
        </p:nvSpPr>
        <p:spPr>
          <a:xfrm>
            <a:off x="960120" y="1713808"/>
            <a:ext cx="10485646" cy="4526280"/>
          </a:xfrm>
        </p:spPr>
        <p:txBody>
          <a:bodyPr>
            <a:normAutofit/>
          </a:bodyPr>
          <a:lstStyle/>
          <a:p>
            <a:r>
              <a:rPr lang="en-US" sz="2400" dirty="0">
                <a:solidFill>
                  <a:schemeClr val="accent4">
                    <a:lumMod val="10000"/>
                  </a:schemeClr>
                </a:solidFill>
              </a:rPr>
              <a:t>Section 7(1)(f) may apply to </a:t>
            </a:r>
            <a:r>
              <a:rPr lang="en-US" sz="2400" dirty="0" err="1">
                <a:solidFill>
                  <a:schemeClr val="accent4">
                    <a:lumMod val="10000"/>
                  </a:schemeClr>
                </a:solidFill>
              </a:rPr>
              <a:t>predecisional</a:t>
            </a:r>
            <a:r>
              <a:rPr lang="en-US" sz="2400" dirty="0">
                <a:solidFill>
                  <a:schemeClr val="accent4">
                    <a:lumMod val="10000"/>
                  </a:schemeClr>
                </a:solidFill>
              </a:rPr>
              <a:t> and deliberative communications between employees of different government agencies (</a:t>
            </a:r>
            <a:r>
              <a:rPr lang="en-US" sz="2400" b="1" i="1" dirty="0">
                <a:solidFill>
                  <a:schemeClr val="accent4">
                    <a:lumMod val="10000"/>
                  </a:schemeClr>
                </a:solidFill>
              </a:rPr>
              <a:t>inter-agency</a:t>
            </a:r>
            <a:r>
              <a:rPr lang="en-US" sz="2400" dirty="0">
                <a:solidFill>
                  <a:schemeClr val="accent4">
                    <a:lumMod val="10000"/>
                  </a:schemeClr>
                </a:solidFill>
              </a:rPr>
              <a:t>) when the responding agency shows that it is involved in a joint decision-making process with the other agency. </a:t>
            </a:r>
          </a:p>
          <a:p>
            <a:r>
              <a:rPr lang="en-US" sz="2400" b="1" dirty="0">
                <a:solidFill>
                  <a:schemeClr val="accent4">
                    <a:lumMod val="10000"/>
                  </a:schemeClr>
                </a:solidFill>
              </a:rPr>
              <a:t>Independent interests analysis</a:t>
            </a:r>
            <a:r>
              <a:rPr lang="en-US" sz="2400" dirty="0">
                <a:solidFill>
                  <a:schemeClr val="accent4">
                    <a:lumMod val="10000"/>
                  </a:schemeClr>
                </a:solidFill>
              </a:rPr>
              <a:t>: </a:t>
            </a:r>
            <a:r>
              <a:rPr lang="en-US" sz="2400" i="1" dirty="0">
                <a:solidFill>
                  <a:schemeClr val="accent4">
                    <a:lumMod val="10000"/>
                  </a:schemeClr>
                </a:solidFill>
              </a:rPr>
              <a:t>Compare</a:t>
            </a:r>
            <a:r>
              <a:rPr lang="en-US" sz="2400" dirty="0">
                <a:solidFill>
                  <a:schemeClr val="accent4">
                    <a:lumMod val="10000"/>
                  </a:schemeClr>
                </a:solidFill>
              </a:rPr>
              <a:t> </a:t>
            </a:r>
            <a:r>
              <a:rPr lang="en-US" sz="2400" i="1" dirty="0">
                <a:solidFill>
                  <a:schemeClr val="accent2"/>
                </a:solidFill>
              </a:rPr>
              <a:t>Ill. </a:t>
            </a:r>
            <a:r>
              <a:rPr lang="en-US" sz="2400" i="1" dirty="0" err="1">
                <a:solidFill>
                  <a:schemeClr val="accent2"/>
                </a:solidFill>
              </a:rPr>
              <a:t>Att’y</a:t>
            </a:r>
            <a:r>
              <a:rPr lang="en-US" sz="2400" i="1" dirty="0">
                <a:solidFill>
                  <a:schemeClr val="accent2"/>
                </a:solidFill>
              </a:rPr>
              <a:t> Gen. PAC Req. Rev. </a:t>
            </a:r>
            <a:r>
              <a:rPr lang="en-US" sz="2400" i="1" dirty="0" err="1">
                <a:solidFill>
                  <a:schemeClr val="accent2"/>
                </a:solidFill>
              </a:rPr>
              <a:t>Ltr</a:t>
            </a:r>
            <a:r>
              <a:rPr lang="en-US" sz="2400" i="1" dirty="0">
                <a:solidFill>
                  <a:schemeClr val="accent2"/>
                </a:solidFill>
              </a:rPr>
              <a:t>. 81139, issued</a:t>
            </a:r>
            <a:r>
              <a:rPr lang="en-US" sz="2400" i="1" dirty="0">
                <a:solidFill>
                  <a:schemeClr val="accent4">
                    <a:lumMod val="10000"/>
                  </a:schemeClr>
                </a:solidFill>
              </a:rPr>
              <a:t> </a:t>
            </a:r>
            <a:r>
              <a:rPr lang="en-US" sz="2400" i="1" dirty="0">
                <a:solidFill>
                  <a:schemeClr val="accent2"/>
                </a:solidFill>
              </a:rPr>
              <a:t>July 12, 2024</a:t>
            </a:r>
            <a:r>
              <a:rPr lang="en-US" sz="2400" dirty="0">
                <a:solidFill>
                  <a:schemeClr val="accent4">
                    <a:lumMod val="10000"/>
                  </a:schemeClr>
                </a:solidFill>
              </a:rPr>
              <a:t> (section 7(1)(f) applies to communications among city employees, state employees, and state outside consultant concerning migrant shelters), </a:t>
            </a:r>
            <a:r>
              <a:rPr lang="en-US" sz="2400" i="1" dirty="0">
                <a:solidFill>
                  <a:schemeClr val="accent4">
                    <a:lumMod val="10000"/>
                  </a:schemeClr>
                </a:solidFill>
              </a:rPr>
              <a:t>with</a:t>
            </a:r>
            <a:r>
              <a:rPr lang="en-US" sz="2400" dirty="0">
                <a:solidFill>
                  <a:schemeClr val="accent4">
                    <a:lumMod val="10000"/>
                  </a:schemeClr>
                </a:solidFill>
              </a:rPr>
              <a:t> </a:t>
            </a:r>
            <a:r>
              <a:rPr lang="en-US" sz="2400" i="1" dirty="0">
                <a:solidFill>
                  <a:schemeClr val="accent2"/>
                </a:solidFill>
              </a:rPr>
              <a:t>Ill. </a:t>
            </a:r>
            <a:r>
              <a:rPr lang="en-US" sz="2400" i="1" dirty="0" err="1">
                <a:solidFill>
                  <a:schemeClr val="accent2"/>
                </a:solidFill>
              </a:rPr>
              <a:t>Att’y</a:t>
            </a:r>
            <a:r>
              <a:rPr lang="en-US" sz="2400" i="1" dirty="0">
                <a:solidFill>
                  <a:schemeClr val="accent2"/>
                </a:solidFill>
              </a:rPr>
              <a:t> Gen. PAC Req. Rev. </a:t>
            </a:r>
            <a:r>
              <a:rPr lang="en-US" sz="2400" i="1" dirty="0" err="1">
                <a:solidFill>
                  <a:schemeClr val="accent2"/>
                </a:solidFill>
              </a:rPr>
              <a:t>Ltr</a:t>
            </a:r>
            <a:r>
              <a:rPr lang="en-US" sz="2400" i="1" dirty="0">
                <a:solidFill>
                  <a:schemeClr val="accent2"/>
                </a:solidFill>
              </a:rPr>
              <a:t>. 60989, issued</a:t>
            </a:r>
            <a:r>
              <a:rPr lang="en-US" sz="2400" i="1" dirty="0">
                <a:solidFill>
                  <a:schemeClr val="accent4">
                    <a:lumMod val="10000"/>
                  </a:schemeClr>
                </a:solidFill>
              </a:rPr>
              <a:t> </a:t>
            </a:r>
            <a:r>
              <a:rPr lang="en-US" sz="2400" i="1" dirty="0">
                <a:solidFill>
                  <a:schemeClr val="accent2"/>
                </a:solidFill>
              </a:rPr>
              <a:t>April 3, 2020</a:t>
            </a:r>
            <a:r>
              <a:rPr lang="en-US" sz="2400" dirty="0">
                <a:solidFill>
                  <a:schemeClr val="accent4">
                    <a:lumMod val="10000"/>
                  </a:schemeClr>
                </a:solidFill>
              </a:rPr>
              <a:t> (section 7(1)(f) does not apply to draft IGA exchanged between prospective signatories; “[R]</a:t>
            </a:r>
            <a:r>
              <a:rPr lang="en-US" sz="2400" dirty="0" err="1">
                <a:solidFill>
                  <a:schemeClr val="accent4">
                    <a:lumMod val="10000"/>
                  </a:schemeClr>
                </a:solidFill>
              </a:rPr>
              <a:t>ather</a:t>
            </a:r>
            <a:r>
              <a:rPr lang="en-US" sz="2400" dirty="0">
                <a:solidFill>
                  <a:schemeClr val="accent4">
                    <a:lumMod val="10000"/>
                  </a:schemeClr>
                </a:solidFill>
              </a:rPr>
              <a:t> than jointly deliberating in a collaborative manner, the parties were * * *  actively negotiating as adversaries over the terms of that agreement.”).</a:t>
            </a:r>
          </a:p>
          <a:p>
            <a:endParaRPr lang="en-US" sz="2400" dirty="0">
              <a:cs typeface="Arial" pitchFamily="34" charset="0"/>
            </a:endParaRPr>
          </a:p>
        </p:txBody>
      </p:sp>
      <p:sp>
        <p:nvSpPr>
          <p:cNvPr id="5" name="Rectangle 2">
            <a:extLst>
              <a:ext uri="{FF2B5EF4-FFF2-40B4-BE49-F238E27FC236}">
                <a16:creationId xmlns:a16="http://schemas.microsoft.com/office/drawing/2014/main" id="{1A64784D-D52E-048B-1641-699548BD574D}"/>
              </a:ext>
            </a:extLst>
          </p:cNvPr>
          <p:cNvSpPr>
            <a:spLocks noGrp="1" noChangeArrowheads="1"/>
          </p:cNvSpPr>
          <p:nvPr>
            <p:ph type="title"/>
          </p:nvPr>
        </p:nvSpPr>
        <p:spPr>
          <a:xfrm>
            <a:off x="861752" y="694113"/>
            <a:ext cx="9745288" cy="838200"/>
          </a:xfrm>
        </p:spPr>
        <p:txBody>
          <a:bodyPr>
            <a:noAutofit/>
          </a:bodyPr>
          <a:lstStyle/>
          <a:p>
            <a:pPr eaLnBrk="1" hangingPunct="1"/>
            <a:r>
              <a:rPr lang="en-US" b="1" dirty="0">
                <a:solidFill>
                  <a:srgbClr val="0033CC"/>
                </a:solidFill>
                <a:cs typeface="Arial" pitchFamily="34" charset="0"/>
              </a:rPr>
              <a:t>Section 7(1)(f) – Inter-Agency Discussions</a:t>
            </a:r>
            <a:endParaRPr lang="en-US" b="1" dirty="0">
              <a:solidFill>
                <a:srgbClr val="0033CC"/>
              </a:solidFill>
            </a:endParaRPr>
          </a:p>
        </p:txBody>
      </p:sp>
    </p:spTree>
    <p:extLst>
      <p:ext uri="{BB962C8B-B14F-4D97-AF65-F5344CB8AC3E}">
        <p14:creationId xmlns:p14="http://schemas.microsoft.com/office/powerpoint/2010/main" val="2437217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35" y="748144"/>
            <a:ext cx="9480665" cy="699655"/>
          </a:xfrm>
        </p:spPr>
        <p:txBody>
          <a:bodyPr>
            <a:noAutofit/>
          </a:bodyPr>
          <a:lstStyle/>
          <a:p>
            <a:r>
              <a:rPr lang="en-US" sz="5400" b="1" dirty="0">
                <a:solidFill>
                  <a:srgbClr val="0033CC"/>
                </a:solidFill>
              </a:rPr>
              <a:t>FOIA Training Requirements</a:t>
            </a:r>
          </a:p>
        </p:txBody>
      </p:sp>
      <p:sp>
        <p:nvSpPr>
          <p:cNvPr id="3" name="Content Placeholder 2"/>
          <p:cNvSpPr>
            <a:spLocks noGrp="1"/>
          </p:cNvSpPr>
          <p:nvPr>
            <p:ph idx="1"/>
          </p:nvPr>
        </p:nvSpPr>
        <p:spPr>
          <a:xfrm>
            <a:off x="806335" y="1662546"/>
            <a:ext cx="10907444" cy="4433454"/>
          </a:xfrm>
        </p:spPr>
        <p:txBody>
          <a:bodyPr>
            <a:normAutofit/>
          </a:bodyPr>
          <a:lstStyle/>
          <a:p>
            <a:pPr marL="0" indent="0">
              <a:buNone/>
            </a:pPr>
            <a:r>
              <a:rPr lang="en-US" dirty="0"/>
              <a:t>	</a:t>
            </a:r>
            <a:r>
              <a:rPr lang="en-US" dirty="0">
                <a:solidFill>
                  <a:schemeClr val="accent4">
                    <a:lumMod val="10000"/>
                  </a:schemeClr>
                </a:solidFill>
              </a:rPr>
              <a:t>Each public body shall designate one or more officials or employees to act as its FOIA officer or officers. All FOIA officers shall complete an electronic FOIA training curriculum </a:t>
            </a:r>
            <a:r>
              <a:rPr lang="en-US" b="1" dirty="0">
                <a:solidFill>
                  <a:schemeClr val="accent2"/>
                </a:solidFill>
              </a:rPr>
              <a:t>annually</a:t>
            </a:r>
            <a:r>
              <a:rPr lang="en-US" dirty="0">
                <a:solidFill>
                  <a:schemeClr val="accent4">
                    <a:lumMod val="10000"/>
                  </a:schemeClr>
                </a:solidFill>
              </a:rPr>
              <a:t>.</a:t>
            </a:r>
          </a:p>
          <a:p>
            <a:pPr marL="0" indent="0">
              <a:buNone/>
            </a:pPr>
            <a:r>
              <a:rPr lang="en-US" b="1" dirty="0">
                <a:solidFill>
                  <a:schemeClr val="accent2"/>
                </a:solidFill>
              </a:rPr>
              <a:t>5 ILCS 140/3.5(a), (b)</a:t>
            </a:r>
          </a:p>
          <a:p>
            <a:pPr marL="0" indent="0">
              <a:buNone/>
            </a:pPr>
            <a:endParaRPr lang="en-US" dirty="0">
              <a:solidFill>
                <a:schemeClr val="accent2"/>
              </a:solidFill>
            </a:endParaRPr>
          </a:p>
          <a:p>
            <a:pPr marL="0" indent="0">
              <a:buNone/>
            </a:pPr>
            <a:r>
              <a:rPr lang="en-US" dirty="0">
                <a:solidFill>
                  <a:schemeClr val="accent4">
                    <a:lumMod val="10000"/>
                  </a:schemeClr>
                </a:solidFill>
              </a:rPr>
              <a:t>Neither FOIA nor the Open Meetings Act requires elected or appointed officials to complete the FOIA training, although they may do so if they wish.</a:t>
            </a:r>
          </a:p>
          <a:p>
            <a:pPr marL="0" indent="0">
              <a:buNone/>
            </a:pPr>
            <a:endParaRPr lang="en-US" dirty="0">
              <a:solidFill>
                <a:schemeClr val="accent6">
                  <a:lumMod val="60000"/>
                  <a:lumOff val="40000"/>
                </a:schemeClr>
              </a:solidFill>
            </a:endParaRPr>
          </a:p>
        </p:txBody>
      </p:sp>
    </p:spTree>
    <p:extLst>
      <p:ext uri="{BB962C8B-B14F-4D97-AF65-F5344CB8AC3E}">
        <p14:creationId xmlns:p14="http://schemas.microsoft.com/office/powerpoint/2010/main" val="35351570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2FF67-6D5A-04E4-AEEC-C9745BF0C1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B2C85-47EC-AC3B-3728-E9434BB48A95}"/>
              </a:ext>
            </a:extLst>
          </p:cNvPr>
          <p:cNvSpPr>
            <a:spLocks noGrp="1"/>
          </p:cNvSpPr>
          <p:nvPr>
            <p:ph idx="1"/>
          </p:nvPr>
        </p:nvSpPr>
        <p:spPr>
          <a:xfrm>
            <a:off x="960120" y="1713808"/>
            <a:ext cx="10485646" cy="4526280"/>
          </a:xfrm>
        </p:spPr>
        <p:txBody>
          <a:bodyPr>
            <a:normAutofit lnSpcReduction="10000"/>
          </a:bodyPr>
          <a:lstStyle/>
          <a:p>
            <a:pPr marL="0" indent="0">
              <a:buNone/>
            </a:pPr>
            <a:r>
              <a:rPr lang="en-US" sz="2400" dirty="0">
                <a:solidFill>
                  <a:schemeClr val="accent4">
                    <a:lumMod val="10000"/>
                  </a:schemeClr>
                </a:solidFill>
              </a:rPr>
              <a:t>“[E]</a:t>
            </a:r>
            <a:r>
              <a:rPr lang="en-US" sz="2400" dirty="0" err="1">
                <a:solidFill>
                  <a:schemeClr val="accent4">
                    <a:lumMod val="10000"/>
                  </a:schemeClr>
                </a:solidFill>
              </a:rPr>
              <a:t>xcept</a:t>
            </a:r>
            <a:r>
              <a:rPr lang="en-US" sz="2400" dirty="0">
                <a:solidFill>
                  <a:schemeClr val="accent4">
                    <a:lumMod val="10000"/>
                  </a:schemeClr>
                </a:solidFill>
              </a:rPr>
              <a:t> that a specific record or relevant portion of a record shall not be exempt when the record is publicly cited and identified by the head of the public body.”</a:t>
            </a:r>
          </a:p>
          <a:p>
            <a:pPr>
              <a:buFont typeface="Wingdings" panose="05000000000000000000" pitchFamily="2" charset="2"/>
              <a:buChar char="Ø"/>
            </a:pPr>
            <a:r>
              <a:rPr lang="en-US" sz="2400" dirty="0">
                <a:solidFill>
                  <a:schemeClr val="accent4">
                    <a:lumMod val="10000"/>
                  </a:schemeClr>
                </a:solidFill>
              </a:rPr>
              <a:t>“Head of the public body” means the president, mayor, chairman, presiding officer, director, superintendent, manager, supervisor or individual otherwise holding primary executive and administrative authority for the public body, or such person’s duly authorized designee. </a:t>
            </a:r>
            <a:r>
              <a:rPr lang="en-US" sz="2400" dirty="0">
                <a:solidFill>
                  <a:schemeClr val="accent2"/>
                </a:solidFill>
              </a:rPr>
              <a:t>5 ILCS 140/2(e).</a:t>
            </a:r>
          </a:p>
          <a:p>
            <a:pPr marL="0" indent="0">
              <a:buNone/>
            </a:pPr>
            <a:r>
              <a:rPr lang="en-US" sz="2400" u="sng" dirty="0">
                <a:cs typeface="Arial" pitchFamily="34" charset="0"/>
              </a:rPr>
              <a:t>Example</a:t>
            </a:r>
            <a:r>
              <a:rPr lang="en-US" sz="2400" dirty="0">
                <a:cs typeface="Arial" pitchFamily="34" charset="0"/>
              </a:rPr>
              <a:t>: </a:t>
            </a:r>
            <a:r>
              <a:rPr lang="en-US" sz="2400" i="1" dirty="0">
                <a:solidFill>
                  <a:schemeClr val="accent2"/>
                </a:solidFill>
                <a:cs typeface="Arial" pitchFamily="34" charset="0"/>
              </a:rPr>
              <a:t>Dumke v. City of Chicago</a:t>
            </a:r>
            <a:r>
              <a:rPr lang="en-US" sz="2400" dirty="0">
                <a:solidFill>
                  <a:schemeClr val="accent2"/>
                </a:solidFill>
                <a:cs typeface="Arial" pitchFamily="34" charset="0"/>
              </a:rPr>
              <a:t>, 2013 IL App (1st) 121668 </a:t>
            </a:r>
          </a:p>
          <a:p>
            <a:r>
              <a:rPr lang="en-US" sz="2400" dirty="0">
                <a:solidFill>
                  <a:schemeClr val="accent4">
                    <a:lumMod val="10000"/>
                  </a:schemeClr>
                </a:solidFill>
              </a:rPr>
              <a:t>In FOIA directed to city police department, both police superintendent and mayor considered “head of the public body.”</a:t>
            </a:r>
            <a:endParaRPr lang="en-US" sz="2400" dirty="0">
              <a:solidFill>
                <a:schemeClr val="accent2"/>
              </a:solidFill>
              <a:cs typeface="Arial" pitchFamily="34" charset="0"/>
            </a:endParaRPr>
          </a:p>
          <a:p>
            <a:r>
              <a:rPr lang="en-US" sz="2400" dirty="0">
                <a:solidFill>
                  <a:schemeClr val="accent4">
                    <a:lumMod val="10000"/>
                  </a:schemeClr>
                </a:solidFill>
                <a:cs typeface="Arial" pitchFamily="34" charset="0"/>
              </a:rPr>
              <a:t>Statements at press conference by mayor identifying management study and explaining that city requested it and relied on its findings as basis for policy change “cited and identified” the requested record, and waived the exemption.</a:t>
            </a:r>
            <a:endParaRPr lang="en-US" sz="2400" dirty="0">
              <a:solidFill>
                <a:schemeClr val="accent2">
                  <a:lumMod val="75000"/>
                </a:schemeClr>
              </a:solidFill>
              <a:cs typeface="Arial" pitchFamily="34" charset="0"/>
            </a:endParaRPr>
          </a:p>
        </p:txBody>
      </p:sp>
      <p:sp>
        <p:nvSpPr>
          <p:cNvPr id="5" name="Rectangle 2">
            <a:extLst>
              <a:ext uri="{FF2B5EF4-FFF2-40B4-BE49-F238E27FC236}">
                <a16:creationId xmlns:a16="http://schemas.microsoft.com/office/drawing/2014/main" id="{81C1B5ED-DEC2-83E3-9DA2-A0A55878E3B0}"/>
              </a:ext>
            </a:extLst>
          </p:cNvPr>
          <p:cNvSpPr>
            <a:spLocks noGrp="1" noChangeArrowheads="1"/>
          </p:cNvSpPr>
          <p:nvPr>
            <p:ph type="title"/>
          </p:nvPr>
        </p:nvSpPr>
        <p:spPr>
          <a:xfrm>
            <a:off x="861752" y="694113"/>
            <a:ext cx="9745288" cy="838200"/>
          </a:xfrm>
        </p:spPr>
        <p:txBody>
          <a:bodyPr>
            <a:noAutofit/>
          </a:bodyPr>
          <a:lstStyle/>
          <a:p>
            <a:pPr eaLnBrk="1" hangingPunct="1"/>
            <a:r>
              <a:rPr lang="en-US" b="1" dirty="0">
                <a:solidFill>
                  <a:srgbClr val="0033CC"/>
                </a:solidFill>
                <a:cs typeface="Arial" pitchFamily="34" charset="0"/>
              </a:rPr>
              <a:t>Section 7(1)(f) – Waiver</a:t>
            </a:r>
            <a:endParaRPr lang="en-US" b="1" dirty="0">
              <a:solidFill>
                <a:srgbClr val="0033CC"/>
              </a:solidFill>
            </a:endParaRPr>
          </a:p>
        </p:txBody>
      </p:sp>
    </p:spTree>
    <p:extLst>
      <p:ext uri="{BB962C8B-B14F-4D97-AF65-F5344CB8AC3E}">
        <p14:creationId xmlns:p14="http://schemas.microsoft.com/office/powerpoint/2010/main" val="20444809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29" y="396240"/>
            <a:ext cx="9240982" cy="914400"/>
          </a:xfrm>
        </p:spPr>
        <p:txBody>
          <a:bodyPr>
            <a:noAutofit/>
          </a:bodyPr>
          <a:lstStyle/>
          <a:p>
            <a:r>
              <a:rPr lang="en-US" b="1" dirty="0">
                <a:solidFill>
                  <a:srgbClr val="0033CC"/>
                </a:solidFill>
                <a:cs typeface="Arial" pitchFamily="34" charset="0"/>
              </a:rPr>
              <a:t>Section 7(1)(m) – </a:t>
            </a:r>
            <a:r>
              <a:rPr lang="en-US" b="1" dirty="0">
                <a:solidFill>
                  <a:srgbClr val="0033CC"/>
                </a:solidFill>
              </a:rPr>
              <a:t>Privileged Information</a:t>
            </a:r>
          </a:p>
        </p:txBody>
      </p:sp>
      <p:sp>
        <p:nvSpPr>
          <p:cNvPr id="3" name="Content Placeholder 2"/>
          <p:cNvSpPr>
            <a:spLocks noGrp="1"/>
          </p:cNvSpPr>
          <p:nvPr>
            <p:ph idx="1"/>
          </p:nvPr>
        </p:nvSpPr>
        <p:spPr>
          <a:xfrm>
            <a:off x="926010" y="1734206"/>
            <a:ext cx="10898128" cy="4808483"/>
          </a:xfrm>
        </p:spPr>
        <p:txBody>
          <a:bodyPr>
            <a:normAutofit/>
          </a:bodyPr>
          <a:lstStyle/>
          <a:p>
            <a:pPr marL="0" indent="0">
              <a:buNone/>
            </a:pPr>
            <a:r>
              <a:rPr lang="en-US" dirty="0"/>
              <a:t>Exempts: </a:t>
            </a:r>
          </a:p>
          <a:p>
            <a:r>
              <a:rPr lang="en-US" dirty="0"/>
              <a:t>“C</a:t>
            </a:r>
            <a:r>
              <a:rPr lang="en-US" dirty="0">
                <a:solidFill>
                  <a:schemeClr val="accent4">
                    <a:lumMod val="10000"/>
                  </a:schemeClr>
                </a:solidFill>
              </a:rPr>
              <a:t>ommunications between a public body and an attorney or auditor representing the public body </a:t>
            </a:r>
            <a:r>
              <a:rPr lang="en-US" dirty="0"/>
              <a:t>that would not be subject to discovery in litigation</a:t>
            </a:r>
            <a:r>
              <a:rPr lang="en-US" dirty="0">
                <a:solidFill>
                  <a:schemeClr val="accent4">
                    <a:lumMod val="10000"/>
                  </a:schemeClr>
                </a:solidFill>
              </a:rPr>
              <a:t>,” and </a:t>
            </a:r>
          </a:p>
          <a:p>
            <a:r>
              <a:rPr lang="en-US" dirty="0">
                <a:solidFill>
                  <a:schemeClr val="accent4">
                    <a:lumMod val="10000"/>
                  </a:schemeClr>
                </a:solidFill>
              </a:rPr>
              <a:t>“[M]</a:t>
            </a:r>
            <a:r>
              <a:rPr lang="en-US" dirty="0" err="1">
                <a:solidFill>
                  <a:schemeClr val="accent4">
                    <a:lumMod val="10000"/>
                  </a:schemeClr>
                </a:solidFill>
              </a:rPr>
              <a:t>aterials</a:t>
            </a:r>
            <a:r>
              <a:rPr lang="en-US" dirty="0">
                <a:solidFill>
                  <a:schemeClr val="accent4">
                    <a:lumMod val="10000"/>
                  </a:schemeClr>
                </a:solidFill>
              </a:rPr>
              <a:t> prepared or compiled by or for a public body in anticipation of a criminal, civil, or administrative proceeding upon the request of an attorney advising the public body,” and </a:t>
            </a:r>
          </a:p>
          <a:p>
            <a:r>
              <a:rPr lang="en-US" dirty="0">
                <a:solidFill>
                  <a:schemeClr val="accent4">
                    <a:lumMod val="10000"/>
                  </a:schemeClr>
                </a:solidFill>
              </a:rPr>
              <a:t>“[M]</a:t>
            </a:r>
            <a:r>
              <a:rPr lang="en-US" dirty="0" err="1">
                <a:solidFill>
                  <a:schemeClr val="accent4">
                    <a:lumMod val="10000"/>
                  </a:schemeClr>
                </a:solidFill>
              </a:rPr>
              <a:t>aterials</a:t>
            </a:r>
            <a:r>
              <a:rPr lang="en-US" dirty="0">
                <a:solidFill>
                  <a:schemeClr val="accent4">
                    <a:lumMod val="10000"/>
                  </a:schemeClr>
                </a:solidFill>
              </a:rPr>
              <a:t> prepared or compiled with respect to internal audits of public bodies.”</a:t>
            </a:r>
          </a:p>
        </p:txBody>
      </p:sp>
    </p:spTree>
    <p:extLst>
      <p:ext uri="{BB962C8B-B14F-4D97-AF65-F5344CB8AC3E}">
        <p14:creationId xmlns:p14="http://schemas.microsoft.com/office/powerpoint/2010/main" val="42665161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75A43-5DB8-78D5-C569-397A7972E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918A26-F07D-180A-40AC-961C2585083E}"/>
              </a:ext>
            </a:extLst>
          </p:cNvPr>
          <p:cNvSpPr>
            <a:spLocks noGrp="1"/>
          </p:cNvSpPr>
          <p:nvPr>
            <p:ph type="title"/>
          </p:nvPr>
        </p:nvSpPr>
        <p:spPr>
          <a:xfrm>
            <a:off x="759228" y="396240"/>
            <a:ext cx="10341759" cy="914400"/>
          </a:xfrm>
        </p:spPr>
        <p:txBody>
          <a:bodyPr>
            <a:noAutofit/>
          </a:bodyPr>
          <a:lstStyle/>
          <a:p>
            <a:r>
              <a:rPr lang="en-US" b="1" dirty="0">
                <a:solidFill>
                  <a:srgbClr val="0033CC"/>
                </a:solidFill>
                <a:cs typeface="Arial" pitchFamily="34" charset="0"/>
              </a:rPr>
              <a:t>Section 7(1)(m) – </a:t>
            </a:r>
            <a:r>
              <a:rPr lang="en-US" b="1" dirty="0">
                <a:solidFill>
                  <a:srgbClr val="0033CC"/>
                </a:solidFill>
              </a:rPr>
              <a:t>A/C Communications</a:t>
            </a:r>
          </a:p>
        </p:txBody>
      </p:sp>
      <p:sp>
        <p:nvSpPr>
          <p:cNvPr id="3" name="Content Placeholder 2">
            <a:extLst>
              <a:ext uri="{FF2B5EF4-FFF2-40B4-BE49-F238E27FC236}">
                <a16:creationId xmlns:a16="http://schemas.microsoft.com/office/drawing/2014/main" id="{C6FE4FFD-79F0-013E-19A1-8851D7ECA22B}"/>
              </a:ext>
            </a:extLst>
          </p:cNvPr>
          <p:cNvSpPr>
            <a:spLocks noGrp="1"/>
          </p:cNvSpPr>
          <p:nvPr>
            <p:ph idx="1"/>
          </p:nvPr>
        </p:nvSpPr>
        <p:spPr>
          <a:xfrm>
            <a:off x="926010" y="1734206"/>
            <a:ext cx="10490927" cy="4808483"/>
          </a:xfrm>
        </p:spPr>
        <p:txBody>
          <a:bodyPr>
            <a:normAutofit/>
          </a:bodyPr>
          <a:lstStyle/>
          <a:p>
            <a:pPr marL="0" indent="0">
              <a:buNone/>
            </a:pPr>
            <a:r>
              <a:rPr lang="en-US" sz="2400" dirty="0">
                <a:solidFill>
                  <a:schemeClr val="accent4">
                    <a:lumMod val="10000"/>
                  </a:schemeClr>
                </a:solidFill>
              </a:rPr>
              <a:t>Section 7(1)(m) exempts from disclosure documents that are subject to the attorney-client privilege. </a:t>
            </a:r>
            <a:r>
              <a:rPr lang="en-US" sz="2400" i="1" dirty="0">
                <a:solidFill>
                  <a:schemeClr val="accent2"/>
                </a:solidFill>
              </a:rPr>
              <a:t>People ex rel. Ulrich v. Stukel</a:t>
            </a:r>
            <a:r>
              <a:rPr lang="en-US" sz="2400" dirty="0">
                <a:solidFill>
                  <a:schemeClr val="accent2"/>
                </a:solidFill>
              </a:rPr>
              <a:t>, 294 Ill. App. 3d 193, 201 (1st Dist. 1997).</a:t>
            </a:r>
          </a:p>
          <a:p>
            <a:r>
              <a:rPr lang="en-US" sz="2400" dirty="0">
                <a:solidFill>
                  <a:schemeClr val="accent4">
                    <a:lumMod val="10000"/>
                  </a:schemeClr>
                </a:solidFill>
              </a:rPr>
              <a:t>“(1) Where legal advice of any kind is sought (2) from a professional legal advisor in his capacity as such, (3) the communications relating to that purpose (4) made in confidence (5) by the client (6) are permanently protected (7) from disclosure by himself or the legal advisor (8) except the protection be waived.” </a:t>
            </a:r>
            <a:r>
              <a:rPr lang="en-US" sz="2400" i="1" dirty="0">
                <a:solidFill>
                  <a:schemeClr val="accent2"/>
                </a:solidFill>
              </a:rPr>
              <a:t>Ill. Education </a:t>
            </a:r>
            <a:r>
              <a:rPr lang="en-US" sz="2400" i="1" dirty="0" err="1">
                <a:solidFill>
                  <a:schemeClr val="accent2"/>
                </a:solidFill>
              </a:rPr>
              <a:t>Ass’n</a:t>
            </a:r>
            <a:r>
              <a:rPr lang="en-US" sz="2400" i="1" dirty="0">
                <a:solidFill>
                  <a:schemeClr val="accent2"/>
                </a:solidFill>
              </a:rPr>
              <a:t> v. Ill. State Board of Education</a:t>
            </a:r>
            <a:r>
              <a:rPr lang="en-US" sz="2400" dirty="0">
                <a:solidFill>
                  <a:schemeClr val="accent2"/>
                </a:solidFill>
              </a:rPr>
              <a:t>, 204 Ill. 2d 456, 467 (2003).</a:t>
            </a:r>
          </a:p>
          <a:p>
            <a:r>
              <a:rPr lang="en-US" sz="2400" u="sng" dirty="0">
                <a:solidFill>
                  <a:schemeClr val="accent4">
                    <a:lumMod val="10000"/>
                  </a:schemeClr>
                </a:solidFill>
              </a:rPr>
              <a:t>Two-way street:</a:t>
            </a:r>
            <a:r>
              <a:rPr lang="en-US" sz="2400" dirty="0">
                <a:solidFill>
                  <a:schemeClr val="accent4">
                    <a:lumMod val="10000"/>
                  </a:schemeClr>
                </a:solidFill>
              </a:rPr>
              <a:t> “Privilege applies not only to the communications of a client to his attorney, but also to the advice of an attorney to his client.” </a:t>
            </a:r>
            <a:r>
              <a:rPr lang="en-US" sz="2400" i="1" dirty="0">
                <a:solidFill>
                  <a:schemeClr val="accent2"/>
                </a:solidFill>
              </a:rPr>
              <a:t>In re Marriage of Granger</a:t>
            </a:r>
            <a:r>
              <a:rPr lang="en-US" sz="2400" dirty="0">
                <a:solidFill>
                  <a:schemeClr val="accent2"/>
                </a:solidFill>
              </a:rPr>
              <a:t>, 197 Ill. App. 3d 363, 374 (5th Dist. 1990).</a:t>
            </a:r>
          </a:p>
          <a:p>
            <a:pPr marL="0" indent="0">
              <a:buNone/>
            </a:pPr>
            <a:endParaRPr lang="en-US" dirty="0">
              <a:solidFill>
                <a:schemeClr val="accent4">
                  <a:lumMod val="10000"/>
                </a:schemeClr>
              </a:solidFill>
            </a:endParaRPr>
          </a:p>
        </p:txBody>
      </p:sp>
    </p:spTree>
    <p:extLst>
      <p:ext uri="{BB962C8B-B14F-4D97-AF65-F5344CB8AC3E}">
        <p14:creationId xmlns:p14="http://schemas.microsoft.com/office/powerpoint/2010/main" val="312159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2525F-21C0-2EF3-7DDF-36F86756C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051E3-29C2-83EF-A231-EE56C508304E}"/>
              </a:ext>
            </a:extLst>
          </p:cNvPr>
          <p:cNvSpPr>
            <a:spLocks noGrp="1"/>
          </p:cNvSpPr>
          <p:nvPr>
            <p:ph type="title"/>
          </p:nvPr>
        </p:nvSpPr>
        <p:spPr>
          <a:xfrm>
            <a:off x="759228" y="396240"/>
            <a:ext cx="10341759" cy="914400"/>
          </a:xfrm>
        </p:spPr>
        <p:txBody>
          <a:bodyPr>
            <a:noAutofit/>
          </a:bodyPr>
          <a:lstStyle/>
          <a:p>
            <a:r>
              <a:rPr lang="en-US" b="1" dirty="0">
                <a:solidFill>
                  <a:srgbClr val="0033CC"/>
                </a:solidFill>
                <a:cs typeface="Arial" pitchFamily="34" charset="0"/>
              </a:rPr>
              <a:t>Section 7(1)(m) – In Capacity as Legal Advisor</a:t>
            </a:r>
            <a:endParaRPr lang="en-US" b="1" dirty="0">
              <a:solidFill>
                <a:srgbClr val="0033CC"/>
              </a:solidFill>
            </a:endParaRPr>
          </a:p>
        </p:txBody>
      </p:sp>
      <p:sp>
        <p:nvSpPr>
          <p:cNvPr id="3" name="Content Placeholder 2">
            <a:extLst>
              <a:ext uri="{FF2B5EF4-FFF2-40B4-BE49-F238E27FC236}">
                <a16:creationId xmlns:a16="http://schemas.microsoft.com/office/drawing/2014/main" id="{C4B3F8CD-F061-C072-BA8B-1A3E90B6CC95}"/>
              </a:ext>
            </a:extLst>
          </p:cNvPr>
          <p:cNvSpPr>
            <a:spLocks noGrp="1"/>
          </p:cNvSpPr>
          <p:nvPr>
            <p:ph idx="1"/>
          </p:nvPr>
        </p:nvSpPr>
        <p:spPr>
          <a:xfrm>
            <a:off x="832006" y="1375283"/>
            <a:ext cx="10807366" cy="5162250"/>
          </a:xfrm>
        </p:spPr>
        <p:txBody>
          <a:bodyPr>
            <a:normAutofit/>
          </a:bodyPr>
          <a:lstStyle/>
          <a:p>
            <a:pPr marL="0" indent="0">
              <a:buNone/>
            </a:pPr>
            <a:r>
              <a:rPr lang="en-US" sz="2400" dirty="0">
                <a:solidFill>
                  <a:schemeClr val="accent4">
                    <a:lumMod val="10000"/>
                  </a:schemeClr>
                </a:solidFill>
              </a:rPr>
              <a:t>Communications between attorneys and client must contain confidential communications in which legal advice is requested or provided to be considered “privileged” communications exempt from disclosure.</a:t>
            </a:r>
          </a:p>
          <a:p>
            <a:r>
              <a:rPr lang="en-US" sz="2400" dirty="0">
                <a:solidFill>
                  <a:schemeClr val="accent4">
                    <a:lumMod val="10000"/>
                  </a:schemeClr>
                </a:solidFill>
              </a:rPr>
              <a:t>Attorney-client privilege does not apply when someone who happens to be an attorney engages in communications that seek or convey business or other non-legal advice. </a:t>
            </a:r>
            <a:r>
              <a:rPr lang="en-US" sz="2400" i="1" dirty="0">
                <a:solidFill>
                  <a:schemeClr val="accent2"/>
                </a:solidFill>
              </a:rPr>
              <a:t>CNR Investment, Inc. v. Jefferson Trustee &amp; Savings Bank</a:t>
            </a:r>
            <a:r>
              <a:rPr lang="en-US" sz="2400" dirty="0">
                <a:solidFill>
                  <a:schemeClr val="accent2"/>
                </a:solidFill>
              </a:rPr>
              <a:t>, 115 Ill. App. 3d 1071 (3d Dist. 1983); </a:t>
            </a:r>
            <a:r>
              <a:rPr lang="en-US" sz="2400" i="1" dirty="0">
                <a:solidFill>
                  <a:schemeClr val="accent2"/>
                </a:solidFill>
              </a:rPr>
              <a:t>Evans v. City of Chicago, </a:t>
            </a:r>
            <a:r>
              <a:rPr lang="en-US" sz="2400" dirty="0">
                <a:solidFill>
                  <a:schemeClr val="accent2"/>
                </a:solidFill>
              </a:rPr>
              <a:t>231 F.R.D. 302, 312 (N.D. Ill. 2005).</a:t>
            </a:r>
          </a:p>
          <a:p>
            <a:r>
              <a:rPr lang="en-US" sz="2400" dirty="0"/>
              <a:t>Documents must not only exhibit attorney involvement but must involve a legal adviser </a:t>
            </a:r>
            <a:r>
              <a:rPr lang="en-US" sz="2400" b="1" i="1" dirty="0"/>
              <a:t>acting in his capacity as such</a:t>
            </a:r>
          </a:p>
          <a:p>
            <a:pPr marL="0" indent="0">
              <a:buNone/>
            </a:pPr>
            <a:r>
              <a:rPr lang="en-US" sz="2400" dirty="0">
                <a:sym typeface="Wingdings" panose="05000000000000000000" pitchFamily="2" charset="2"/>
              </a:rPr>
              <a:t> C</a:t>
            </a:r>
            <a:r>
              <a:rPr lang="en-US" sz="2400" dirty="0"/>
              <a:t>opying an attorney on an email does not cloak the email in privilege!</a:t>
            </a:r>
          </a:p>
        </p:txBody>
      </p:sp>
    </p:spTree>
    <p:extLst>
      <p:ext uri="{BB962C8B-B14F-4D97-AF65-F5344CB8AC3E}">
        <p14:creationId xmlns:p14="http://schemas.microsoft.com/office/powerpoint/2010/main" val="3805177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0AA10-7F96-5553-B7CD-BD002ED17D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B4CE0-8FEB-8E25-9E46-7B6B544720BE}"/>
              </a:ext>
            </a:extLst>
          </p:cNvPr>
          <p:cNvSpPr>
            <a:spLocks noGrp="1"/>
          </p:cNvSpPr>
          <p:nvPr>
            <p:ph type="title"/>
          </p:nvPr>
        </p:nvSpPr>
        <p:spPr>
          <a:xfrm>
            <a:off x="759228" y="396240"/>
            <a:ext cx="10341759" cy="914400"/>
          </a:xfrm>
        </p:spPr>
        <p:txBody>
          <a:bodyPr>
            <a:noAutofit/>
          </a:bodyPr>
          <a:lstStyle/>
          <a:p>
            <a:r>
              <a:rPr lang="en-US" b="1" dirty="0">
                <a:solidFill>
                  <a:srgbClr val="0033CC"/>
                </a:solidFill>
                <a:cs typeface="Arial" pitchFamily="34" charset="0"/>
              </a:rPr>
              <a:t>Section 7(1)(m) – Facts/Updates</a:t>
            </a:r>
            <a:endParaRPr lang="en-US" b="1" dirty="0">
              <a:solidFill>
                <a:srgbClr val="0033CC"/>
              </a:solidFill>
            </a:endParaRPr>
          </a:p>
        </p:txBody>
      </p:sp>
      <p:sp>
        <p:nvSpPr>
          <p:cNvPr id="3" name="Content Placeholder 2">
            <a:extLst>
              <a:ext uri="{FF2B5EF4-FFF2-40B4-BE49-F238E27FC236}">
                <a16:creationId xmlns:a16="http://schemas.microsoft.com/office/drawing/2014/main" id="{8EE378F7-84EF-CB54-1701-C2234C20E297}"/>
              </a:ext>
            </a:extLst>
          </p:cNvPr>
          <p:cNvSpPr>
            <a:spLocks noGrp="1"/>
          </p:cNvSpPr>
          <p:nvPr>
            <p:ph idx="1"/>
          </p:nvPr>
        </p:nvSpPr>
        <p:spPr>
          <a:xfrm>
            <a:off x="832006" y="1375283"/>
            <a:ext cx="10567514" cy="4808483"/>
          </a:xfrm>
        </p:spPr>
        <p:txBody>
          <a:bodyPr>
            <a:normAutofit/>
          </a:bodyPr>
          <a:lstStyle/>
          <a:p>
            <a:r>
              <a:rPr lang="en-US" sz="2400" dirty="0"/>
              <a:t>“Correspondence that merely notifies someone of scheduling matters or which updates the recipient is not privileged.” </a:t>
            </a:r>
            <a:r>
              <a:rPr lang="en-US" sz="2400" dirty="0">
                <a:solidFill>
                  <a:schemeClr val="accent2"/>
                </a:solidFill>
              </a:rPr>
              <a:t>Ill. </a:t>
            </a:r>
            <a:r>
              <a:rPr lang="en-US" sz="2400" dirty="0" err="1">
                <a:solidFill>
                  <a:schemeClr val="accent2"/>
                </a:solidFill>
              </a:rPr>
              <a:t>Att’y</a:t>
            </a:r>
            <a:r>
              <a:rPr lang="en-US" sz="2400" dirty="0">
                <a:solidFill>
                  <a:schemeClr val="accent2"/>
                </a:solidFill>
              </a:rPr>
              <a:t> Gen. PAC Req. Rev. </a:t>
            </a:r>
            <a:r>
              <a:rPr lang="en-US" sz="2400" dirty="0" err="1">
                <a:solidFill>
                  <a:schemeClr val="accent2"/>
                </a:solidFill>
              </a:rPr>
              <a:t>Ltr</a:t>
            </a:r>
            <a:r>
              <a:rPr lang="en-US" sz="2400" dirty="0">
                <a:solidFill>
                  <a:schemeClr val="accent2"/>
                </a:solidFill>
              </a:rPr>
              <a:t>. 81035 81141, issued March 10, 2025.</a:t>
            </a:r>
          </a:p>
          <a:p>
            <a:r>
              <a:rPr lang="en-US" sz="2400" dirty="0"/>
              <a:t>Pre-existing documents forwarded by a client to their attorney in connection with a request for legal advice are privileged “only when those documents are privileged when originally composed or would reveal the attorney’s confidential legal advice to the client.” </a:t>
            </a:r>
          </a:p>
          <a:p>
            <a:r>
              <a:rPr lang="en-US" sz="2400" u="sng" dirty="0"/>
              <a:t>Example:</a:t>
            </a:r>
            <a:r>
              <a:rPr lang="en-US" sz="2400" dirty="0"/>
              <a:t> Email from a third party to the agency (first email in the email chain) not exempt. </a:t>
            </a:r>
            <a:r>
              <a:rPr lang="en-US" sz="2400" dirty="0">
                <a:solidFill>
                  <a:schemeClr val="accent2"/>
                </a:solidFill>
              </a:rPr>
              <a:t>Ill. </a:t>
            </a:r>
            <a:r>
              <a:rPr lang="en-US" sz="2400" dirty="0" err="1">
                <a:solidFill>
                  <a:schemeClr val="accent2"/>
                </a:solidFill>
              </a:rPr>
              <a:t>Att’y</a:t>
            </a:r>
            <a:r>
              <a:rPr lang="en-US" sz="2400" dirty="0">
                <a:solidFill>
                  <a:schemeClr val="accent2"/>
                </a:solidFill>
              </a:rPr>
              <a:t> Gen. PAC Req. Rev. </a:t>
            </a:r>
            <a:r>
              <a:rPr lang="en-US" sz="2400" dirty="0" err="1">
                <a:solidFill>
                  <a:schemeClr val="accent2"/>
                </a:solidFill>
              </a:rPr>
              <a:t>Ltr</a:t>
            </a:r>
            <a:r>
              <a:rPr lang="en-US" sz="2400" dirty="0">
                <a:solidFill>
                  <a:schemeClr val="accent2"/>
                </a:solidFill>
              </a:rPr>
              <a:t>. 79033, issued Oct. 25, 2024.</a:t>
            </a:r>
          </a:p>
          <a:p>
            <a:r>
              <a:rPr lang="en-US" sz="2400" u="sng" dirty="0">
                <a:solidFill>
                  <a:schemeClr val="accent4">
                    <a:lumMod val="10000"/>
                  </a:schemeClr>
                </a:solidFill>
              </a:rPr>
              <a:t>Example:</a:t>
            </a:r>
            <a:r>
              <a:rPr lang="en-US" sz="2400" dirty="0">
                <a:solidFill>
                  <a:schemeClr val="accent4">
                    <a:lumMod val="10000"/>
                  </a:schemeClr>
                </a:solidFill>
              </a:rPr>
              <a:t> Lists containing names and pay rate of outside counsel for State agencies not exempt. </a:t>
            </a:r>
            <a:r>
              <a:rPr lang="en-US" sz="2400" dirty="0">
                <a:solidFill>
                  <a:schemeClr val="accent2"/>
                </a:solidFill>
              </a:rPr>
              <a:t>Ill. </a:t>
            </a:r>
            <a:r>
              <a:rPr lang="en-US" sz="2400" dirty="0" err="1">
                <a:solidFill>
                  <a:schemeClr val="accent2"/>
                </a:solidFill>
              </a:rPr>
              <a:t>Att’y</a:t>
            </a:r>
            <a:r>
              <a:rPr lang="en-US" sz="2400" dirty="0">
                <a:solidFill>
                  <a:schemeClr val="accent2"/>
                </a:solidFill>
              </a:rPr>
              <a:t> Gen. Pub. Acc. Op. No. 15-010, issued Oct. 21, 2015.</a:t>
            </a:r>
          </a:p>
        </p:txBody>
      </p:sp>
    </p:spTree>
    <p:extLst>
      <p:ext uri="{BB962C8B-B14F-4D97-AF65-F5344CB8AC3E}">
        <p14:creationId xmlns:p14="http://schemas.microsoft.com/office/powerpoint/2010/main" val="42376024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02A8E-271A-84EF-F6E1-2F4505FD0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8D27B-3C5F-81A9-BADD-2F600E73599A}"/>
              </a:ext>
            </a:extLst>
          </p:cNvPr>
          <p:cNvSpPr>
            <a:spLocks noGrp="1"/>
          </p:cNvSpPr>
          <p:nvPr>
            <p:ph type="title"/>
          </p:nvPr>
        </p:nvSpPr>
        <p:spPr>
          <a:xfrm>
            <a:off x="759228" y="396240"/>
            <a:ext cx="10341759" cy="914400"/>
          </a:xfrm>
        </p:spPr>
        <p:txBody>
          <a:bodyPr>
            <a:noAutofit/>
          </a:bodyPr>
          <a:lstStyle/>
          <a:p>
            <a:r>
              <a:rPr lang="en-US" b="1" dirty="0">
                <a:solidFill>
                  <a:srgbClr val="0033CC"/>
                </a:solidFill>
                <a:cs typeface="Arial" pitchFamily="34" charset="0"/>
              </a:rPr>
              <a:t>Section 7(1)(m) – Legal Invoices</a:t>
            </a:r>
            <a:endParaRPr lang="en-US" b="1" dirty="0">
              <a:solidFill>
                <a:srgbClr val="0033CC"/>
              </a:solidFill>
            </a:endParaRPr>
          </a:p>
        </p:txBody>
      </p:sp>
      <p:sp>
        <p:nvSpPr>
          <p:cNvPr id="3" name="Content Placeholder 2">
            <a:extLst>
              <a:ext uri="{FF2B5EF4-FFF2-40B4-BE49-F238E27FC236}">
                <a16:creationId xmlns:a16="http://schemas.microsoft.com/office/drawing/2014/main" id="{D64A5A72-CC2A-5B61-190A-A92A2BD9DA07}"/>
              </a:ext>
            </a:extLst>
          </p:cNvPr>
          <p:cNvSpPr>
            <a:spLocks noGrp="1"/>
          </p:cNvSpPr>
          <p:nvPr>
            <p:ph idx="1"/>
          </p:nvPr>
        </p:nvSpPr>
        <p:spPr>
          <a:xfrm>
            <a:off x="832006" y="1375283"/>
            <a:ext cx="10898128" cy="4808483"/>
          </a:xfrm>
        </p:spPr>
        <p:txBody>
          <a:bodyPr>
            <a:normAutofit/>
          </a:bodyPr>
          <a:lstStyle/>
          <a:p>
            <a:pPr marL="0" indent="0">
              <a:buNone/>
            </a:pPr>
            <a:r>
              <a:rPr lang="en-US" sz="2400" dirty="0">
                <a:solidFill>
                  <a:schemeClr val="accent4">
                    <a:lumMod val="10000"/>
                  </a:schemeClr>
                </a:solidFill>
              </a:rPr>
              <a:t>Invoices for legal services are not exempt in their entireties. </a:t>
            </a:r>
            <a:r>
              <a:rPr lang="en-US" sz="2400" i="1" dirty="0">
                <a:solidFill>
                  <a:schemeClr val="accent2"/>
                </a:solidFill>
              </a:rPr>
              <a:t>People ex rel. Ulrich v. Stukel</a:t>
            </a:r>
            <a:r>
              <a:rPr lang="en-US" sz="2400" dirty="0">
                <a:solidFill>
                  <a:schemeClr val="accent2"/>
                </a:solidFill>
              </a:rPr>
              <a:t>, 294 Ill. App. 3d 193, 203-04 (1997) </a:t>
            </a:r>
            <a:r>
              <a:rPr lang="en-US" sz="2400" dirty="0"/>
              <a:t>(information regarding a client’s fees generally is not a ‘confidential communication’ between an attorney and client, and thus is not protected by the attorney-client privilege”).</a:t>
            </a:r>
          </a:p>
          <a:p>
            <a:r>
              <a:rPr lang="en-US" sz="2400" dirty="0"/>
              <a:t>“Certain types of billing records may contain explanations for legal fees and may indicate the type of work done or matters discussed between the attorney and client. As such, they could reveal the substance of confidential attorney-client discussions.” </a:t>
            </a:r>
            <a:r>
              <a:rPr lang="en-US" sz="2400" i="1" dirty="0">
                <a:solidFill>
                  <a:schemeClr val="accent2"/>
                </a:solidFill>
              </a:rPr>
              <a:t>Stukel</a:t>
            </a:r>
            <a:r>
              <a:rPr lang="en-US" sz="2400" dirty="0">
                <a:solidFill>
                  <a:schemeClr val="accent2"/>
                </a:solidFill>
              </a:rPr>
              <a:t>, 294 Ill. App. 3d at 201.</a:t>
            </a:r>
          </a:p>
          <a:p>
            <a:r>
              <a:rPr lang="en-US" sz="2400" dirty="0"/>
              <a:t>While detailed descriptions of work performed may be redacted, “generic descriptions (such as ‘held telephone conference’ or ‘drafted e-mail’) are not exempt from disclosure.” </a:t>
            </a:r>
            <a:r>
              <a:rPr lang="en-US" sz="2400" dirty="0">
                <a:solidFill>
                  <a:schemeClr val="accent2"/>
                </a:solidFill>
              </a:rPr>
              <a:t>Ill. </a:t>
            </a:r>
            <a:r>
              <a:rPr lang="en-US" sz="2400" dirty="0" err="1">
                <a:solidFill>
                  <a:schemeClr val="accent2"/>
                </a:solidFill>
              </a:rPr>
              <a:t>Att’y</a:t>
            </a:r>
            <a:r>
              <a:rPr lang="en-US" sz="2400" dirty="0">
                <a:solidFill>
                  <a:schemeClr val="accent2"/>
                </a:solidFill>
              </a:rPr>
              <a:t> Gen. Pub. Acc. Op. No. 14-002, issued April 15, 2014; Ill. </a:t>
            </a:r>
            <a:r>
              <a:rPr lang="en-US" sz="2400" dirty="0" err="1">
                <a:solidFill>
                  <a:schemeClr val="accent2"/>
                </a:solidFill>
              </a:rPr>
              <a:t>Att’y</a:t>
            </a:r>
            <a:r>
              <a:rPr lang="en-US" sz="2400" dirty="0">
                <a:solidFill>
                  <a:schemeClr val="accent2"/>
                </a:solidFill>
              </a:rPr>
              <a:t> Gen. Pub. Acc. Op. No. 12-005, issued March 12, 2012. </a:t>
            </a:r>
          </a:p>
        </p:txBody>
      </p:sp>
    </p:spTree>
    <p:extLst>
      <p:ext uri="{BB962C8B-B14F-4D97-AF65-F5344CB8AC3E}">
        <p14:creationId xmlns:p14="http://schemas.microsoft.com/office/powerpoint/2010/main" val="35132579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40315-223D-17D9-DE7A-2D808B2CC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F79328-0596-EE14-436A-38B0C7E031EC}"/>
              </a:ext>
            </a:extLst>
          </p:cNvPr>
          <p:cNvSpPr>
            <a:spLocks noGrp="1"/>
          </p:cNvSpPr>
          <p:nvPr>
            <p:ph type="title"/>
          </p:nvPr>
        </p:nvSpPr>
        <p:spPr>
          <a:xfrm>
            <a:off x="759229" y="396240"/>
            <a:ext cx="9240982" cy="914400"/>
          </a:xfrm>
        </p:spPr>
        <p:txBody>
          <a:bodyPr>
            <a:noAutofit/>
          </a:bodyPr>
          <a:lstStyle/>
          <a:p>
            <a:r>
              <a:rPr lang="en-US" b="1" dirty="0">
                <a:solidFill>
                  <a:srgbClr val="0033CC"/>
                </a:solidFill>
                <a:cs typeface="Arial" pitchFamily="34" charset="0"/>
              </a:rPr>
              <a:t>Section 7(1)(m) – </a:t>
            </a:r>
            <a:r>
              <a:rPr lang="en-US" b="1" dirty="0">
                <a:solidFill>
                  <a:srgbClr val="0033CC"/>
                </a:solidFill>
              </a:rPr>
              <a:t>Internal Audits</a:t>
            </a:r>
          </a:p>
        </p:txBody>
      </p:sp>
      <p:sp>
        <p:nvSpPr>
          <p:cNvPr id="3" name="Content Placeholder 2">
            <a:extLst>
              <a:ext uri="{FF2B5EF4-FFF2-40B4-BE49-F238E27FC236}">
                <a16:creationId xmlns:a16="http://schemas.microsoft.com/office/drawing/2014/main" id="{B344D18C-B1C6-D7F7-5A15-767742AA15E7}"/>
              </a:ext>
            </a:extLst>
          </p:cNvPr>
          <p:cNvSpPr>
            <a:spLocks noGrp="1"/>
          </p:cNvSpPr>
          <p:nvPr>
            <p:ph idx="1"/>
          </p:nvPr>
        </p:nvSpPr>
        <p:spPr>
          <a:xfrm>
            <a:off x="933268" y="1393738"/>
            <a:ext cx="10325464" cy="4929241"/>
          </a:xfrm>
        </p:spPr>
        <p:txBody>
          <a:bodyPr>
            <a:normAutofit lnSpcReduction="10000"/>
          </a:bodyPr>
          <a:lstStyle/>
          <a:p>
            <a:pPr marL="0" indent="0">
              <a:buNone/>
            </a:pPr>
            <a:r>
              <a:rPr lang="en-US" sz="2400" dirty="0"/>
              <a:t>Section 7(1)(m) also exempts </a:t>
            </a:r>
            <a:r>
              <a:rPr lang="en-US" sz="2400" dirty="0">
                <a:solidFill>
                  <a:schemeClr val="accent4">
                    <a:lumMod val="10000"/>
                  </a:schemeClr>
                </a:solidFill>
              </a:rPr>
              <a:t>“materials prepared or compiled with respect to internal audits of public bodies.”</a:t>
            </a:r>
          </a:p>
          <a:p>
            <a:r>
              <a:rPr lang="en-US" sz="2400" dirty="0">
                <a:solidFill>
                  <a:schemeClr val="accent4">
                    <a:lumMod val="10000"/>
                  </a:schemeClr>
                </a:solidFill>
              </a:rPr>
              <a:t>“Audit is “[a] formal examination of an * * * organization’s accounting records, financial situation, or compliance with some other set of standards.” </a:t>
            </a:r>
            <a:r>
              <a:rPr lang="en-US" sz="2400" i="1" dirty="0">
                <a:solidFill>
                  <a:schemeClr val="accent2"/>
                </a:solidFill>
              </a:rPr>
              <a:t>Warren v. </a:t>
            </a:r>
            <a:r>
              <a:rPr lang="en-US" sz="2400" i="1" dirty="0" err="1">
                <a:solidFill>
                  <a:schemeClr val="accent2"/>
                </a:solidFill>
              </a:rPr>
              <a:t>Dep’t</a:t>
            </a:r>
            <a:r>
              <a:rPr lang="en-US" sz="2400" i="1" dirty="0">
                <a:solidFill>
                  <a:schemeClr val="accent2"/>
                </a:solidFill>
              </a:rPr>
              <a:t> of Corrections, </a:t>
            </a:r>
            <a:r>
              <a:rPr lang="en-US" sz="2400" dirty="0">
                <a:solidFill>
                  <a:schemeClr val="accent2"/>
                </a:solidFill>
              </a:rPr>
              <a:t>2022 IL App (4th) 210667-U (citing Black’s Law Dictionary (11th ed. 2019)).</a:t>
            </a:r>
          </a:p>
          <a:p>
            <a:r>
              <a:rPr lang="en-US" sz="2400" i="1" dirty="0">
                <a:solidFill>
                  <a:schemeClr val="accent2"/>
                </a:solidFill>
              </a:rPr>
              <a:t>Warren</a:t>
            </a:r>
            <a:r>
              <a:rPr lang="en-US" sz="2400" dirty="0">
                <a:solidFill>
                  <a:schemeClr val="accent4">
                    <a:lumMod val="10000"/>
                  </a:schemeClr>
                </a:solidFill>
              </a:rPr>
              <a:t>: IDOC “Building Safety and Sanitation Inspection Reports” were exempt “internal audits” because they were prepared internally for the purpose of determining whether IDOC had complied with its own standards of building safety and sanitation.</a:t>
            </a:r>
          </a:p>
          <a:p>
            <a:r>
              <a:rPr lang="en-US" sz="2400" dirty="0">
                <a:solidFill>
                  <a:schemeClr val="accent4">
                    <a:lumMod val="10000"/>
                  </a:schemeClr>
                </a:solidFill>
              </a:rPr>
              <a:t>CPD quarterly audits of its Body Worn Camera Program were exempt “internal audits” because they were prepared internally for the purpose of reviewing whether CPD was complying with applicable law and policies. </a:t>
            </a:r>
            <a:r>
              <a:rPr lang="en-US" sz="2400" dirty="0">
                <a:solidFill>
                  <a:schemeClr val="accent2"/>
                </a:solidFill>
              </a:rPr>
              <a:t>Ill. </a:t>
            </a:r>
            <a:r>
              <a:rPr lang="en-US" sz="2400" dirty="0" err="1">
                <a:solidFill>
                  <a:schemeClr val="accent2"/>
                </a:solidFill>
              </a:rPr>
              <a:t>Att’y</a:t>
            </a:r>
            <a:r>
              <a:rPr lang="en-US" sz="2400" dirty="0">
                <a:solidFill>
                  <a:schemeClr val="accent2"/>
                </a:solidFill>
              </a:rPr>
              <a:t> Gen. PAC Req. Rev. </a:t>
            </a:r>
            <a:r>
              <a:rPr lang="en-US" sz="2400" dirty="0" err="1">
                <a:solidFill>
                  <a:schemeClr val="accent2"/>
                </a:solidFill>
              </a:rPr>
              <a:t>Ltr</a:t>
            </a:r>
            <a:r>
              <a:rPr lang="en-US" sz="2400" dirty="0">
                <a:solidFill>
                  <a:schemeClr val="accent2"/>
                </a:solidFill>
              </a:rPr>
              <a:t>. 60564, issued January 10, 2020.</a:t>
            </a:r>
          </a:p>
        </p:txBody>
      </p:sp>
    </p:spTree>
    <p:extLst>
      <p:ext uri="{BB962C8B-B14F-4D97-AF65-F5344CB8AC3E}">
        <p14:creationId xmlns:p14="http://schemas.microsoft.com/office/powerpoint/2010/main" val="41302630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08650-9EEA-D475-4C96-007582E8E0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0BB485-F21A-C74D-AEAC-335F34C5DFDC}"/>
              </a:ext>
            </a:extLst>
          </p:cNvPr>
          <p:cNvSpPr>
            <a:spLocks noGrp="1"/>
          </p:cNvSpPr>
          <p:nvPr>
            <p:ph type="title"/>
          </p:nvPr>
        </p:nvSpPr>
        <p:spPr>
          <a:xfrm>
            <a:off x="759229" y="396240"/>
            <a:ext cx="9240982" cy="914400"/>
          </a:xfrm>
        </p:spPr>
        <p:txBody>
          <a:bodyPr>
            <a:noAutofit/>
          </a:bodyPr>
          <a:lstStyle/>
          <a:p>
            <a:r>
              <a:rPr lang="en-US" b="1" dirty="0">
                <a:solidFill>
                  <a:srgbClr val="0033CC"/>
                </a:solidFill>
                <a:cs typeface="Arial" pitchFamily="34" charset="0"/>
              </a:rPr>
              <a:t>Section 7(1)(m) – </a:t>
            </a:r>
            <a:r>
              <a:rPr lang="en-US" b="1" dirty="0">
                <a:solidFill>
                  <a:srgbClr val="0033CC"/>
                </a:solidFill>
              </a:rPr>
              <a:t>Internal Audits</a:t>
            </a:r>
          </a:p>
        </p:txBody>
      </p:sp>
      <p:sp>
        <p:nvSpPr>
          <p:cNvPr id="3" name="Content Placeholder 2">
            <a:extLst>
              <a:ext uri="{FF2B5EF4-FFF2-40B4-BE49-F238E27FC236}">
                <a16:creationId xmlns:a16="http://schemas.microsoft.com/office/drawing/2014/main" id="{B5479954-6301-AF75-40D4-9EC4A4236EC0}"/>
              </a:ext>
            </a:extLst>
          </p:cNvPr>
          <p:cNvSpPr>
            <a:spLocks noGrp="1"/>
          </p:cNvSpPr>
          <p:nvPr>
            <p:ph idx="1"/>
          </p:nvPr>
        </p:nvSpPr>
        <p:spPr>
          <a:xfrm>
            <a:off x="933268" y="1393738"/>
            <a:ext cx="10325464" cy="4808483"/>
          </a:xfrm>
        </p:spPr>
        <p:txBody>
          <a:bodyPr>
            <a:normAutofit/>
          </a:bodyPr>
          <a:lstStyle/>
          <a:p>
            <a:r>
              <a:rPr lang="en-US" sz="2400" dirty="0">
                <a:solidFill>
                  <a:schemeClr val="accent4">
                    <a:lumMod val="10000"/>
                  </a:schemeClr>
                </a:solidFill>
              </a:rPr>
              <a:t>“Internal audit” is an audit “performed </a:t>
            </a:r>
            <a:r>
              <a:rPr lang="en-US" sz="2400" b="1" i="1" dirty="0">
                <a:solidFill>
                  <a:schemeClr val="accent4">
                    <a:lumMod val="10000"/>
                  </a:schemeClr>
                </a:solidFill>
              </a:rPr>
              <a:t>by an organization’s personnel </a:t>
            </a:r>
            <a:r>
              <a:rPr lang="en-US" sz="2400" dirty="0">
                <a:solidFill>
                  <a:schemeClr val="accent4">
                    <a:lumMod val="10000"/>
                  </a:schemeClr>
                </a:solidFill>
              </a:rPr>
              <a:t>to ensure that internal procedures, operations, and accounting practices are in proper order.” </a:t>
            </a:r>
            <a:r>
              <a:rPr lang="en-US" sz="2400" i="1" dirty="0">
                <a:solidFill>
                  <a:schemeClr val="accent2"/>
                </a:solidFill>
              </a:rPr>
              <a:t>Warren v. </a:t>
            </a:r>
            <a:r>
              <a:rPr lang="en-US" sz="2400" i="1" dirty="0" err="1">
                <a:solidFill>
                  <a:schemeClr val="accent2"/>
                </a:solidFill>
              </a:rPr>
              <a:t>Dep’t</a:t>
            </a:r>
            <a:r>
              <a:rPr lang="en-US" sz="2400" i="1" dirty="0">
                <a:solidFill>
                  <a:schemeClr val="accent2"/>
                </a:solidFill>
              </a:rPr>
              <a:t> of Corrections, </a:t>
            </a:r>
            <a:r>
              <a:rPr lang="en-US" sz="2400" dirty="0">
                <a:solidFill>
                  <a:schemeClr val="accent2"/>
                </a:solidFill>
              </a:rPr>
              <a:t>2022 IL App (4th) 210667-U (citing Black’s Law Dictionary (11th ed. 2019)).</a:t>
            </a:r>
            <a:endParaRPr lang="en-US" sz="2400" dirty="0">
              <a:solidFill>
                <a:schemeClr val="accent4">
                  <a:lumMod val="10000"/>
                </a:schemeClr>
              </a:solidFill>
            </a:endParaRPr>
          </a:p>
          <a:p>
            <a:r>
              <a:rPr lang="en-US" sz="2400" dirty="0">
                <a:solidFill>
                  <a:schemeClr val="accent4">
                    <a:lumMod val="10000"/>
                  </a:schemeClr>
                </a:solidFill>
              </a:rPr>
              <a:t>Audits performed by external auditors are not “internal audits,” so records provided to those auditors or audit reports prepared by those auditors do not fall within the scope of section 7(1)(m). </a:t>
            </a:r>
            <a:r>
              <a:rPr lang="en-US" sz="2400" dirty="0">
                <a:solidFill>
                  <a:schemeClr val="accent2"/>
                </a:solidFill>
              </a:rPr>
              <a:t>Ill. </a:t>
            </a:r>
            <a:r>
              <a:rPr lang="en-US" sz="2400" dirty="0" err="1">
                <a:solidFill>
                  <a:schemeClr val="accent2"/>
                </a:solidFill>
              </a:rPr>
              <a:t>Att’y</a:t>
            </a:r>
            <a:r>
              <a:rPr lang="en-US" sz="2400" dirty="0">
                <a:solidFill>
                  <a:schemeClr val="accent2"/>
                </a:solidFill>
              </a:rPr>
              <a:t> Gen. PAC Req. Rev. </a:t>
            </a:r>
            <a:r>
              <a:rPr lang="en-US" sz="2400" dirty="0" err="1">
                <a:solidFill>
                  <a:schemeClr val="accent2"/>
                </a:solidFill>
              </a:rPr>
              <a:t>Ltr</a:t>
            </a:r>
            <a:r>
              <a:rPr lang="en-US" sz="2400" dirty="0">
                <a:solidFill>
                  <a:schemeClr val="accent2"/>
                </a:solidFill>
              </a:rPr>
              <a:t>. 82484, issued Dec. 4, 2024.</a:t>
            </a:r>
          </a:p>
          <a:p>
            <a:r>
              <a:rPr lang="en-US" sz="2400" u="sng" dirty="0"/>
              <a:t>Scope:</a:t>
            </a:r>
            <a:r>
              <a:rPr lang="en-US" sz="2400" dirty="0"/>
              <a:t> To the extent the records were </a:t>
            </a:r>
            <a:r>
              <a:rPr lang="en-US" sz="2400" dirty="0">
                <a:solidFill>
                  <a:schemeClr val="accent4">
                    <a:lumMod val="10000"/>
                  </a:schemeClr>
                </a:solidFill>
              </a:rPr>
              <a:t>prepared or compiled with respect to internal audits, public body may withhold both the </a:t>
            </a:r>
            <a:r>
              <a:rPr lang="en-US" sz="2400" b="1" i="1" dirty="0">
                <a:solidFill>
                  <a:schemeClr val="accent4">
                    <a:lumMod val="10000"/>
                  </a:schemeClr>
                </a:solidFill>
              </a:rPr>
              <a:t>communications and underlying materials</a:t>
            </a:r>
            <a:r>
              <a:rPr lang="en-US" sz="2400" dirty="0">
                <a:solidFill>
                  <a:schemeClr val="accent4">
                    <a:lumMod val="10000"/>
                  </a:schemeClr>
                </a:solidFill>
              </a:rPr>
              <a:t> related to the audits, as well as the </a:t>
            </a:r>
            <a:r>
              <a:rPr lang="en-US" sz="2400" b="1" i="1" dirty="0">
                <a:solidFill>
                  <a:schemeClr val="accent4">
                    <a:lumMod val="10000"/>
                  </a:schemeClr>
                </a:solidFill>
              </a:rPr>
              <a:t>final audit reports </a:t>
            </a:r>
            <a:r>
              <a:rPr lang="en-US" sz="2400" dirty="0">
                <a:solidFill>
                  <a:schemeClr val="accent4">
                    <a:lumMod val="10000"/>
                  </a:schemeClr>
                </a:solidFill>
              </a:rPr>
              <a:t>themselves. </a:t>
            </a:r>
            <a:r>
              <a:rPr lang="en-US" sz="2400" dirty="0">
                <a:solidFill>
                  <a:schemeClr val="accent2"/>
                </a:solidFill>
              </a:rPr>
              <a:t>Ill. </a:t>
            </a:r>
            <a:r>
              <a:rPr lang="en-US" sz="2400" dirty="0" err="1">
                <a:solidFill>
                  <a:schemeClr val="accent2"/>
                </a:solidFill>
              </a:rPr>
              <a:t>Att’y</a:t>
            </a:r>
            <a:r>
              <a:rPr lang="en-US" sz="2400" dirty="0">
                <a:solidFill>
                  <a:schemeClr val="accent2"/>
                </a:solidFill>
              </a:rPr>
              <a:t> Gen. PAC Req. Rev. </a:t>
            </a:r>
            <a:r>
              <a:rPr lang="en-US" sz="2400" dirty="0" err="1">
                <a:solidFill>
                  <a:schemeClr val="accent2"/>
                </a:solidFill>
              </a:rPr>
              <a:t>Ltr</a:t>
            </a:r>
            <a:r>
              <a:rPr lang="en-US" sz="2400" dirty="0">
                <a:solidFill>
                  <a:schemeClr val="accent2"/>
                </a:solidFill>
              </a:rPr>
              <a:t>. 70940, issued March 21, 2023.</a:t>
            </a:r>
          </a:p>
        </p:txBody>
      </p:sp>
    </p:spTree>
    <p:extLst>
      <p:ext uri="{BB962C8B-B14F-4D97-AF65-F5344CB8AC3E}">
        <p14:creationId xmlns:p14="http://schemas.microsoft.com/office/powerpoint/2010/main" val="27457504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30EC2-27C7-4D4A-14EA-6D462232803E}"/>
            </a:ext>
          </a:extLst>
        </p:cNvPr>
        <p:cNvGrpSpPr/>
        <p:nvPr/>
      </p:nvGrpSpPr>
      <p:grpSpPr>
        <a:xfrm>
          <a:off x="0" y="0"/>
          <a:ext cx="0" cy="0"/>
          <a:chOff x="0" y="0"/>
          <a:chExt cx="0" cy="0"/>
        </a:xfrm>
      </p:grpSpPr>
      <p:sp>
        <p:nvSpPr>
          <p:cNvPr id="18434" name="Title 1">
            <a:extLst>
              <a:ext uri="{FF2B5EF4-FFF2-40B4-BE49-F238E27FC236}">
                <a16:creationId xmlns:a16="http://schemas.microsoft.com/office/drawing/2014/main" id="{067686D8-A8A9-2B51-50F4-74204E23C2CD}"/>
              </a:ext>
            </a:extLst>
          </p:cNvPr>
          <p:cNvSpPr>
            <a:spLocks noGrp="1"/>
          </p:cNvSpPr>
          <p:nvPr>
            <p:ph type="title"/>
          </p:nvPr>
        </p:nvSpPr>
        <p:spPr>
          <a:xfrm>
            <a:off x="507894" y="433250"/>
            <a:ext cx="10438780" cy="1170963"/>
          </a:xfrm>
        </p:spPr>
        <p:txBody>
          <a:bodyPr>
            <a:noAutofit/>
          </a:bodyPr>
          <a:lstStyle/>
          <a:p>
            <a:r>
              <a:rPr lang="en-US" sz="4000" b="1" dirty="0">
                <a:solidFill>
                  <a:srgbClr val="0033CC"/>
                </a:solidFill>
                <a:cs typeface="Arial" pitchFamily="34" charset="0"/>
              </a:rPr>
              <a:t>Section 7(1)(g) – Trade Secrets/Proprietary or Confidential Commercial and Financial Information</a:t>
            </a:r>
          </a:p>
        </p:txBody>
      </p:sp>
      <p:sp>
        <p:nvSpPr>
          <p:cNvPr id="18435" name="Content Placeholder 2">
            <a:extLst>
              <a:ext uri="{FF2B5EF4-FFF2-40B4-BE49-F238E27FC236}">
                <a16:creationId xmlns:a16="http://schemas.microsoft.com/office/drawing/2014/main" id="{6B5220DF-73E2-BC1A-BD8C-3ED6AB95D99B}"/>
              </a:ext>
            </a:extLst>
          </p:cNvPr>
          <p:cNvSpPr>
            <a:spLocks noGrp="1"/>
          </p:cNvSpPr>
          <p:nvPr>
            <p:ph idx="1"/>
          </p:nvPr>
        </p:nvSpPr>
        <p:spPr>
          <a:xfrm>
            <a:off x="763398" y="1773597"/>
            <a:ext cx="10183276" cy="4373880"/>
          </a:xfrm>
        </p:spPr>
        <p:txBody>
          <a:bodyPr/>
          <a:lstStyle/>
          <a:p>
            <a:pPr marL="0" indent="0">
              <a:buFontTx/>
              <a:buNone/>
            </a:pPr>
            <a:r>
              <a:rPr lang="en-US" dirty="0"/>
              <a:t>“Trade secrets and commercial or financial information obtained from a person or business where the trade secrets or commercial or financial information are</a:t>
            </a:r>
          </a:p>
          <a:p>
            <a:r>
              <a:rPr lang="en-US" dirty="0">
                <a:cs typeface="Arial" pitchFamily="34" charset="0"/>
              </a:rPr>
              <a:t>furnished under a claim that they are proprietary, privileged, or confidential, and</a:t>
            </a:r>
          </a:p>
          <a:p>
            <a:r>
              <a:rPr lang="en-US" dirty="0">
                <a:cs typeface="Arial" pitchFamily="34" charset="0"/>
              </a:rPr>
              <a:t>that disclosure of the trade secrets or commercial or financial information would cause competitive harm to the person or business, and</a:t>
            </a:r>
          </a:p>
          <a:p>
            <a:r>
              <a:rPr lang="en-US" dirty="0">
                <a:cs typeface="Arial" pitchFamily="34" charset="0"/>
              </a:rPr>
              <a:t>only insofar as the claim directly applies to the records requested.”</a:t>
            </a:r>
          </a:p>
        </p:txBody>
      </p:sp>
    </p:spTree>
    <p:extLst>
      <p:ext uri="{BB962C8B-B14F-4D97-AF65-F5344CB8AC3E}">
        <p14:creationId xmlns:p14="http://schemas.microsoft.com/office/powerpoint/2010/main" val="1653899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4E9D8-EF12-FA8C-CFA3-E31D89066B9E}"/>
            </a:ext>
          </a:extLst>
        </p:cNvPr>
        <p:cNvGrpSpPr/>
        <p:nvPr/>
      </p:nvGrpSpPr>
      <p:grpSpPr>
        <a:xfrm>
          <a:off x="0" y="0"/>
          <a:ext cx="0" cy="0"/>
          <a:chOff x="0" y="0"/>
          <a:chExt cx="0" cy="0"/>
        </a:xfrm>
      </p:grpSpPr>
      <p:sp>
        <p:nvSpPr>
          <p:cNvPr id="18434" name="Title 1">
            <a:extLst>
              <a:ext uri="{FF2B5EF4-FFF2-40B4-BE49-F238E27FC236}">
                <a16:creationId xmlns:a16="http://schemas.microsoft.com/office/drawing/2014/main" id="{81076750-AB88-7AD2-5A90-7DE0E690B4AF}"/>
              </a:ext>
            </a:extLst>
          </p:cNvPr>
          <p:cNvSpPr>
            <a:spLocks noGrp="1"/>
          </p:cNvSpPr>
          <p:nvPr>
            <p:ph type="title"/>
          </p:nvPr>
        </p:nvSpPr>
        <p:spPr>
          <a:xfrm>
            <a:off x="499185" y="459375"/>
            <a:ext cx="10804541" cy="1170963"/>
          </a:xfrm>
        </p:spPr>
        <p:txBody>
          <a:bodyPr>
            <a:noAutofit/>
          </a:bodyPr>
          <a:lstStyle/>
          <a:p>
            <a:r>
              <a:rPr lang="en-US" sz="3800" b="1" dirty="0">
                <a:solidFill>
                  <a:srgbClr val="0033CC"/>
                </a:solidFill>
                <a:cs typeface="Arial" pitchFamily="34" charset="0"/>
              </a:rPr>
              <a:t>Section 7(1)(g) – Trade Secrets/Proprietary/Confidential</a:t>
            </a:r>
          </a:p>
        </p:txBody>
      </p:sp>
      <p:sp>
        <p:nvSpPr>
          <p:cNvPr id="18435" name="Content Placeholder 2">
            <a:extLst>
              <a:ext uri="{FF2B5EF4-FFF2-40B4-BE49-F238E27FC236}">
                <a16:creationId xmlns:a16="http://schemas.microsoft.com/office/drawing/2014/main" id="{4D146C88-9899-E76A-CF12-19D9BE8C1201}"/>
              </a:ext>
            </a:extLst>
          </p:cNvPr>
          <p:cNvSpPr>
            <a:spLocks noGrp="1"/>
          </p:cNvSpPr>
          <p:nvPr>
            <p:ph idx="1"/>
          </p:nvPr>
        </p:nvSpPr>
        <p:spPr>
          <a:xfrm>
            <a:off x="763398" y="1630338"/>
            <a:ext cx="10540328" cy="4373880"/>
          </a:xfrm>
        </p:spPr>
        <p:txBody>
          <a:bodyPr>
            <a:normAutofit lnSpcReduction="10000"/>
          </a:bodyPr>
          <a:lstStyle/>
          <a:p>
            <a:pPr marL="0" indent="0">
              <a:buFontTx/>
              <a:buNone/>
            </a:pPr>
            <a:r>
              <a:rPr lang="en-US" i="1" dirty="0">
                <a:solidFill>
                  <a:schemeClr val="accent2"/>
                </a:solidFill>
                <a:cs typeface="Arial" pitchFamily="34" charset="0"/>
              </a:rPr>
              <a:t>City of Chicago v. Janssen Pharmaceuticals, Inc.</a:t>
            </a:r>
            <a:r>
              <a:rPr lang="en-US" dirty="0">
                <a:solidFill>
                  <a:schemeClr val="accent2"/>
                </a:solidFill>
                <a:cs typeface="Arial" pitchFamily="34" charset="0"/>
              </a:rPr>
              <a:t>, 2017 IL App (1st) 150870: </a:t>
            </a:r>
            <a:r>
              <a:rPr lang="en-US" dirty="0">
                <a:cs typeface="Arial" pitchFamily="34" charset="0"/>
              </a:rPr>
              <a:t>For section 7(1)(g) to apply, the document must contain:</a:t>
            </a:r>
          </a:p>
          <a:p>
            <a:pPr marL="514350" indent="-514350">
              <a:buFontTx/>
              <a:buAutoNum type="arabicParenBoth"/>
            </a:pPr>
            <a:r>
              <a:rPr lang="en-US" dirty="0">
                <a:cs typeface="Arial" pitchFamily="34" charset="0"/>
              </a:rPr>
              <a:t>a trade secret, commercial or financial information,</a:t>
            </a:r>
          </a:p>
          <a:p>
            <a:pPr marL="514350" indent="-514350">
              <a:buFontTx/>
              <a:buAutoNum type="arabicParenBoth"/>
            </a:pPr>
            <a:r>
              <a:rPr lang="en-US" dirty="0">
                <a:cs typeface="Arial" pitchFamily="34" charset="0"/>
              </a:rPr>
              <a:t>that was obtained from a person or business where the information was furnished under a claim that they are either (a) proprietary, (b) privileged, or (c) confidential, AND</a:t>
            </a:r>
          </a:p>
          <a:p>
            <a:pPr marL="514350" indent="-514350">
              <a:buFontTx/>
              <a:buAutoNum type="arabicParenBoth"/>
            </a:pPr>
            <a:r>
              <a:rPr lang="en-US" dirty="0">
                <a:cs typeface="Arial" pitchFamily="34" charset="0"/>
              </a:rPr>
              <a:t>that disclosure of the information </a:t>
            </a:r>
            <a:r>
              <a:rPr lang="en-US" b="1" dirty="0">
                <a:cs typeface="Arial" pitchFamily="34" charset="0"/>
              </a:rPr>
              <a:t>would cause</a:t>
            </a:r>
            <a:r>
              <a:rPr lang="en-US" dirty="0">
                <a:cs typeface="Arial" pitchFamily="34" charset="0"/>
              </a:rPr>
              <a:t> competitive harm to the person or business. </a:t>
            </a:r>
          </a:p>
          <a:p>
            <a:pPr marL="0" indent="0">
              <a:buNone/>
            </a:pPr>
            <a:r>
              <a:rPr lang="en-US" dirty="0">
                <a:cs typeface="Arial" pitchFamily="34" charset="0"/>
                <a:sym typeface="Wingdings" panose="05000000000000000000" pitchFamily="2" charset="2"/>
              </a:rPr>
              <a:t> </a:t>
            </a:r>
            <a:r>
              <a:rPr lang="en-US" dirty="0">
                <a:cs typeface="Arial" pitchFamily="34" charset="0"/>
              </a:rPr>
              <a:t>Do not rely on </a:t>
            </a:r>
            <a:r>
              <a:rPr lang="en-US" i="1" dirty="0">
                <a:cs typeface="Arial" pitchFamily="34" charset="0"/>
              </a:rPr>
              <a:t>BlueStar Energy Services, Inc. v. Illinois Commerce Commission </a:t>
            </a:r>
            <a:r>
              <a:rPr lang="en-US" dirty="0">
                <a:cs typeface="Arial" pitchFamily="34" charset="0"/>
              </a:rPr>
              <a:t>because section 7(1)(g) was amended after it was decided!</a:t>
            </a:r>
          </a:p>
          <a:p>
            <a:pPr marL="0" indent="0">
              <a:buFontTx/>
              <a:buNone/>
            </a:pPr>
            <a:endParaRPr lang="en-US" dirty="0">
              <a:cs typeface="Arial" pitchFamily="34" charset="0"/>
            </a:endParaRPr>
          </a:p>
        </p:txBody>
      </p:sp>
    </p:spTree>
    <p:extLst>
      <p:ext uri="{BB962C8B-B14F-4D97-AF65-F5344CB8AC3E}">
        <p14:creationId xmlns:p14="http://schemas.microsoft.com/office/powerpoint/2010/main" val="252364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1015"/>
          </a:xfrm>
        </p:spPr>
        <p:txBody>
          <a:bodyPr>
            <a:normAutofit/>
          </a:bodyPr>
          <a:lstStyle/>
          <a:p>
            <a:r>
              <a:rPr lang="en-US" sz="5400" b="1" dirty="0">
                <a:solidFill>
                  <a:srgbClr val="0033CC"/>
                </a:solidFill>
              </a:rPr>
              <a:t>FOIA Posting Requirements</a:t>
            </a:r>
          </a:p>
        </p:txBody>
      </p:sp>
      <p:sp>
        <p:nvSpPr>
          <p:cNvPr id="3" name="Content Placeholder 2"/>
          <p:cNvSpPr>
            <a:spLocks noGrp="1"/>
          </p:cNvSpPr>
          <p:nvPr>
            <p:ph idx="1"/>
          </p:nvPr>
        </p:nvSpPr>
        <p:spPr>
          <a:xfrm>
            <a:off x="838200" y="1296140"/>
            <a:ext cx="10515600" cy="4880823"/>
          </a:xfrm>
        </p:spPr>
        <p:txBody>
          <a:bodyPr>
            <a:normAutofit lnSpcReduction="10000"/>
          </a:bodyPr>
          <a:lstStyle/>
          <a:p>
            <a:pPr marL="0" indent="0">
              <a:buNone/>
            </a:pPr>
            <a:r>
              <a:rPr lang="en-US" b="1" dirty="0">
                <a:solidFill>
                  <a:schemeClr val="tx1">
                    <a:lumMod val="95000"/>
                    <a:lumOff val="5000"/>
                  </a:schemeClr>
                </a:solidFill>
              </a:rPr>
              <a:t>*2025 Amendment*</a:t>
            </a:r>
          </a:p>
          <a:p>
            <a:pPr marL="0" indent="0">
              <a:buNone/>
            </a:pPr>
            <a:r>
              <a:rPr lang="en-US" dirty="0">
                <a:solidFill>
                  <a:schemeClr val="tx1">
                    <a:lumMod val="95000"/>
                    <a:lumOff val="5000"/>
                  </a:schemeClr>
                </a:solidFill>
              </a:rPr>
              <a:t>Each public body shall prominently display on its website:</a:t>
            </a:r>
          </a:p>
          <a:p>
            <a:r>
              <a:rPr lang="en-US" dirty="0">
                <a:solidFill>
                  <a:schemeClr val="tx1">
                    <a:lumMod val="95000"/>
                    <a:lumOff val="5000"/>
                  </a:schemeClr>
                </a:solidFill>
              </a:rPr>
              <a:t>Brief description of itself, including summary of purpose, block diagram of its organization, total operating budget, location of offices, number of employees, and identification of advisory or governing body members;</a:t>
            </a:r>
          </a:p>
          <a:p>
            <a:r>
              <a:rPr lang="en-US" dirty="0">
                <a:solidFill>
                  <a:schemeClr val="tx1">
                    <a:lumMod val="95000"/>
                    <a:lumOff val="5000"/>
                  </a:schemeClr>
                </a:solidFill>
              </a:rPr>
              <a:t>Brief description of methods whereby the public may submit FOIA requests, a directory designating the FOIA officer, the address where FOIA requests should be directed, and fees allowable.</a:t>
            </a:r>
          </a:p>
          <a:p>
            <a:pPr marL="0" indent="0">
              <a:buNone/>
            </a:pPr>
            <a:r>
              <a:rPr lang="en-US" i="1" dirty="0">
                <a:solidFill>
                  <a:schemeClr val="tx1">
                    <a:lumMod val="95000"/>
                    <a:lumOff val="5000"/>
                  </a:schemeClr>
                </a:solidFill>
              </a:rPr>
              <a:t>If a public body does not maintain a website, it shall also post this information at each of its administrative or regional offices.</a:t>
            </a:r>
          </a:p>
          <a:p>
            <a:pPr marL="0" indent="0">
              <a:buNone/>
            </a:pPr>
            <a:r>
              <a:rPr lang="en-US" b="1" dirty="0">
                <a:solidFill>
                  <a:schemeClr val="accent2"/>
                </a:solidFill>
              </a:rPr>
              <a:t>5 ILCS 140/4(a), (b)</a:t>
            </a:r>
          </a:p>
        </p:txBody>
      </p:sp>
    </p:spTree>
    <p:extLst>
      <p:ext uri="{BB962C8B-B14F-4D97-AF65-F5344CB8AC3E}">
        <p14:creationId xmlns:p14="http://schemas.microsoft.com/office/powerpoint/2010/main" val="25750083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B19A-85D6-4E59-9080-2C2BE02A313E}"/>
              </a:ext>
            </a:extLst>
          </p:cNvPr>
          <p:cNvSpPr>
            <a:spLocks noGrp="1"/>
          </p:cNvSpPr>
          <p:nvPr>
            <p:ph type="title"/>
          </p:nvPr>
        </p:nvSpPr>
        <p:spPr>
          <a:xfrm>
            <a:off x="652020" y="246668"/>
            <a:ext cx="10500241" cy="1143000"/>
          </a:xfrm>
        </p:spPr>
        <p:txBody>
          <a:bodyPr>
            <a:normAutofit fontScale="90000"/>
          </a:bodyPr>
          <a:lstStyle/>
          <a:p>
            <a:r>
              <a:rPr lang="en-US" sz="4000" b="1" dirty="0">
                <a:solidFill>
                  <a:srgbClr val="0033CC"/>
                </a:solidFill>
                <a:cs typeface="Arial" pitchFamily="34" charset="0"/>
              </a:rPr>
              <a:t>Section 7(1)(g) – Trade Secrets/Proprietary/Confidential</a:t>
            </a:r>
            <a:endParaRPr lang="en-US" sz="4000" cap="all" dirty="0"/>
          </a:p>
        </p:txBody>
      </p:sp>
      <p:sp>
        <p:nvSpPr>
          <p:cNvPr id="3" name="Content Placeholder 2">
            <a:extLst>
              <a:ext uri="{FF2B5EF4-FFF2-40B4-BE49-F238E27FC236}">
                <a16:creationId xmlns:a16="http://schemas.microsoft.com/office/drawing/2014/main" id="{9EAF4946-589B-4FFC-872B-503E5375CD7E}"/>
              </a:ext>
            </a:extLst>
          </p:cNvPr>
          <p:cNvSpPr>
            <a:spLocks noGrp="1"/>
          </p:cNvSpPr>
          <p:nvPr>
            <p:ph idx="1"/>
          </p:nvPr>
        </p:nvSpPr>
        <p:spPr>
          <a:xfrm>
            <a:off x="784781" y="1166018"/>
            <a:ext cx="10622438" cy="4525963"/>
          </a:xfrm>
        </p:spPr>
        <p:txBody>
          <a:bodyPr>
            <a:noAutofit/>
          </a:bodyPr>
          <a:lstStyle/>
          <a:p>
            <a:pPr marL="0" indent="0">
              <a:buNone/>
            </a:pPr>
            <a:r>
              <a:rPr lang="en-US" sz="2600" b="1" i="1" dirty="0"/>
              <a:t>Assertion Improper</a:t>
            </a:r>
            <a:endParaRPr lang="en-US" sz="2600" i="1" dirty="0"/>
          </a:p>
          <a:p>
            <a:r>
              <a:rPr lang="en-US" sz="2600" dirty="0">
                <a:solidFill>
                  <a:schemeClr val="accent2"/>
                </a:solidFill>
              </a:rPr>
              <a:t>Ill. Att’y. Gen. Pub. Acc. Op. No. 23-015, issued December 8, 2023:</a:t>
            </a:r>
            <a:r>
              <a:rPr lang="en-US" sz="2600" dirty="0"/>
              <a:t> City denied a request for a non-disclosure agreement with a private business under section 7(1)(g) of FOIA.</a:t>
            </a:r>
          </a:p>
          <a:p>
            <a:r>
              <a:rPr lang="en-US" sz="2600" dirty="0"/>
              <a:t>Here, the NDA satisfied the first two elements of 7(1)(g) – the agreement was commercial information (it related to a commercial project), and it contained a confidentiality clause.</a:t>
            </a:r>
          </a:p>
          <a:p>
            <a:r>
              <a:rPr lang="en-US" sz="2600" dirty="0"/>
              <a:t>However, the City failed to demonstrate that the disclosure of the NDA </a:t>
            </a:r>
            <a:r>
              <a:rPr lang="en-US" sz="2600" b="1" dirty="0"/>
              <a:t>would</a:t>
            </a:r>
            <a:r>
              <a:rPr lang="en-US" sz="2600" dirty="0"/>
              <a:t> result in competitive harm to the private business.</a:t>
            </a:r>
          </a:p>
          <a:p>
            <a:pPr lvl="1"/>
            <a:r>
              <a:rPr lang="en-US" dirty="0"/>
              <a:t>The NDA generally contained boilerplate text framing the terms and conditions typically found in such agreements.  The NDA did not reveal any of the business’s information about sensitive matters such as business strategies, expenses, or revenues, or details concerning plans for a proposed distribution center.</a:t>
            </a:r>
          </a:p>
        </p:txBody>
      </p:sp>
    </p:spTree>
    <p:extLst>
      <p:ext uri="{BB962C8B-B14F-4D97-AF65-F5344CB8AC3E}">
        <p14:creationId xmlns:p14="http://schemas.microsoft.com/office/powerpoint/2010/main" val="12331038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E7E16-9E43-2F93-8577-08E494C248B5}"/>
            </a:ext>
          </a:extLst>
        </p:cNvPr>
        <p:cNvGrpSpPr/>
        <p:nvPr/>
      </p:nvGrpSpPr>
      <p:grpSpPr>
        <a:xfrm>
          <a:off x="0" y="0"/>
          <a:ext cx="0" cy="0"/>
          <a:chOff x="0" y="0"/>
          <a:chExt cx="0" cy="0"/>
        </a:xfrm>
      </p:grpSpPr>
      <p:sp>
        <p:nvSpPr>
          <p:cNvPr id="18434" name="Title 1">
            <a:extLst>
              <a:ext uri="{FF2B5EF4-FFF2-40B4-BE49-F238E27FC236}">
                <a16:creationId xmlns:a16="http://schemas.microsoft.com/office/drawing/2014/main" id="{A9C68528-201E-000D-D9B4-3796ECF161D1}"/>
              </a:ext>
            </a:extLst>
          </p:cNvPr>
          <p:cNvSpPr>
            <a:spLocks noGrp="1"/>
          </p:cNvSpPr>
          <p:nvPr>
            <p:ph type="title"/>
          </p:nvPr>
        </p:nvSpPr>
        <p:spPr>
          <a:xfrm>
            <a:off x="499185" y="459375"/>
            <a:ext cx="10804541" cy="1170963"/>
          </a:xfrm>
        </p:spPr>
        <p:txBody>
          <a:bodyPr>
            <a:noAutofit/>
          </a:bodyPr>
          <a:lstStyle/>
          <a:p>
            <a:r>
              <a:rPr lang="en-US" sz="3800" b="1" dirty="0">
                <a:solidFill>
                  <a:srgbClr val="0033CC"/>
                </a:solidFill>
                <a:cs typeface="Arial" pitchFamily="34" charset="0"/>
              </a:rPr>
              <a:t>Section 7(1)(g) – </a:t>
            </a:r>
            <a:r>
              <a:rPr lang="en-US" sz="3800" b="1" i="1" dirty="0">
                <a:solidFill>
                  <a:srgbClr val="0033CC"/>
                </a:solidFill>
                <a:cs typeface="Arial" pitchFamily="34" charset="0"/>
              </a:rPr>
              <a:t>In Summary</a:t>
            </a:r>
          </a:p>
        </p:txBody>
      </p:sp>
      <p:sp>
        <p:nvSpPr>
          <p:cNvPr id="18435" name="Content Placeholder 2">
            <a:extLst>
              <a:ext uri="{FF2B5EF4-FFF2-40B4-BE49-F238E27FC236}">
                <a16:creationId xmlns:a16="http://schemas.microsoft.com/office/drawing/2014/main" id="{503C998E-8C94-BA5D-CC1A-E8254CCD335F}"/>
              </a:ext>
            </a:extLst>
          </p:cNvPr>
          <p:cNvSpPr>
            <a:spLocks noGrp="1"/>
          </p:cNvSpPr>
          <p:nvPr>
            <p:ph idx="1"/>
          </p:nvPr>
        </p:nvSpPr>
        <p:spPr>
          <a:xfrm>
            <a:off x="763398" y="1514765"/>
            <a:ext cx="10540328" cy="4950690"/>
          </a:xfrm>
        </p:spPr>
        <p:txBody>
          <a:bodyPr>
            <a:normAutofit fontScale="92500" lnSpcReduction="10000"/>
          </a:bodyPr>
          <a:lstStyle/>
          <a:p>
            <a:r>
              <a:rPr lang="en-US" dirty="0">
                <a:cs typeface="Arial" pitchFamily="34" charset="0"/>
              </a:rPr>
              <a:t>Many public bodies fail to demonstrate the applicability of section 7(1)(g) with respect to the records of outside vendors or contractors because they fail to satisfy the third prong of the exemption:  In other words, they fail to provide specific factual or evidentiary material that disclosure of the requested information would cause competitive harm to the person or business. </a:t>
            </a:r>
          </a:p>
          <a:p>
            <a:pPr lvl="1"/>
            <a:r>
              <a:rPr lang="en-US" dirty="0">
                <a:cs typeface="Arial" pitchFamily="34" charset="0"/>
              </a:rPr>
              <a:t>Public body must "'show by specific factual or evidentiary material that:  (1) the person or entity from which information was obtained actually faces competition; and (2) substantial harm to a competitive position would likely result from disclosure of the information in the agency's records.'"  </a:t>
            </a:r>
            <a:r>
              <a:rPr lang="en-US" i="1" dirty="0">
                <a:solidFill>
                  <a:schemeClr val="accent2"/>
                </a:solidFill>
                <a:cs typeface="Arial" pitchFamily="34" charset="0"/>
              </a:rPr>
              <a:t>Cooper v. Dep't of the Lottery</a:t>
            </a:r>
            <a:r>
              <a:rPr lang="en-US" dirty="0">
                <a:solidFill>
                  <a:schemeClr val="accent2"/>
                </a:solidFill>
                <a:cs typeface="Arial" pitchFamily="34" charset="0"/>
              </a:rPr>
              <a:t>, 266 Ill. App. 3d 1007, 1013 (1994) (quoting </a:t>
            </a:r>
            <a:r>
              <a:rPr lang="en-US" i="1" dirty="0">
                <a:solidFill>
                  <a:schemeClr val="accent2"/>
                </a:solidFill>
                <a:cs typeface="Arial" pitchFamily="34" charset="0"/>
              </a:rPr>
              <a:t>Calhoun v. Lyng</a:t>
            </a:r>
            <a:r>
              <a:rPr lang="en-US" dirty="0">
                <a:solidFill>
                  <a:schemeClr val="accent2"/>
                </a:solidFill>
                <a:cs typeface="Arial" pitchFamily="34" charset="0"/>
              </a:rPr>
              <a:t>, 864 F.2d 34, 36 (5th Cir. 1988)). </a:t>
            </a:r>
          </a:p>
          <a:p>
            <a:r>
              <a:rPr lang="en-US" dirty="0">
                <a:cs typeface="Arial" pitchFamily="34" charset="0"/>
              </a:rPr>
              <a:t>Note:  Of the nine PAC Binding Opinions issued concerning the assertion of section 7(1)(g), the Attorney General concluded in each of those opinions that the public body failed to sustain its burden of demonstrating the applicability of section 7(1)(g).</a:t>
            </a:r>
          </a:p>
        </p:txBody>
      </p:sp>
    </p:spTree>
    <p:extLst>
      <p:ext uri="{BB962C8B-B14F-4D97-AF65-F5344CB8AC3E}">
        <p14:creationId xmlns:p14="http://schemas.microsoft.com/office/powerpoint/2010/main" val="39420943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0120" y="1713808"/>
            <a:ext cx="10485646" cy="4526280"/>
          </a:xfrm>
        </p:spPr>
        <p:txBody>
          <a:bodyPr>
            <a:normAutofit/>
          </a:bodyPr>
          <a:lstStyle/>
          <a:p>
            <a:r>
              <a:rPr lang="en-US" sz="3000" dirty="0">
                <a:solidFill>
                  <a:schemeClr val="accent4">
                    <a:lumMod val="10000"/>
                  </a:schemeClr>
                </a:solidFill>
              </a:rPr>
              <a:t>Allows withholding of “proposals and bids for any contract, grant, or agreement, including information which if it were disclosed would frustrate procurement or give an advantage to any person proposing to enter into a contractor agreement with the body, </a:t>
            </a:r>
            <a:r>
              <a:rPr lang="en-US" sz="3000" b="1" i="1" dirty="0">
                <a:solidFill>
                  <a:schemeClr val="accent2"/>
                </a:solidFill>
              </a:rPr>
              <a:t>until an award or final selection is made</a:t>
            </a:r>
            <a:r>
              <a:rPr lang="en-US" sz="3000" dirty="0">
                <a:solidFill>
                  <a:schemeClr val="accent4">
                    <a:lumMod val="10000"/>
                  </a:schemeClr>
                </a:solidFill>
              </a:rPr>
              <a:t>. Information prepared by or for the body in preparing of a bid solicitation shall be exempt until an aware or final selection is made.”</a:t>
            </a:r>
          </a:p>
          <a:p>
            <a:pPr marL="0" indent="0">
              <a:buNone/>
            </a:pPr>
            <a:r>
              <a:rPr lang="en-US" sz="3000" dirty="0">
                <a:solidFill>
                  <a:schemeClr val="accent4">
                    <a:lumMod val="10000"/>
                  </a:schemeClr>
                </a:solidFill>
                <a:sym typeface="Wingdings" panose="05000000000000000000" pitchFamily="2" charset="2"/>
              </a:rPr>
              <a:t> By its own terms, this applicability of this exemption expires once “an award or final selection is made.”</a:t>
            </a:r>
            <a:endParaRPr lang="en-US" sz="3000" dirty="0">
              <a:solidFill>
                <a:schemeClr val="accent4">
                  <a:lumMod val="10000"/>
                </a:schemeClr>
              </a:solidFill>
            </a:endParaRPr>
          </a:p>
        </p:txBody>
      </p:sp>
      <p:sp>
        <p:nvSpPr>
          <p:cNvPr id="5" name="Rectangle 2"/>
          <p:cNvSpPr>
            <a:spLocks noGrp="1" noChangeArrowheads="1"/>
          </p:cNvSpPr>
          <p:nvPr>
            <p:ph type="title"/>
          </p:nvPr>
        </p:nvSpPr>
        <p:spPr>
          <a:xfrm>
            <a:off x="861752" y="694113"/>
            <a:ext cx="9745288" cy="838200"/>
          </a:xfrm>
        </p:spPr>
        <p:txBody>
          <a:bodyPr>
            <a:noAutofit/>
          </a:bodyPr>
          <a:lstStyle/>
          <a:p>
            <a:pPr eaLnBrk="1" hangingPunct="1"/>
            <a:r>
              <a:rPr lang="en-US" b="1" dirty="0">
                <a:solidFill>
                  <a:srgbClr val="0033CC"/>
                </a:solidFill>
                <a:cs typeface="Arial" pitchFamily="34" charset="0"/>
              </a:rPr>
              <a:t>Section 7(1)(h) – Proposals/Bids </a:t>
            </a:r>
            <a:endParaRPr lang="en-US" b="1" dirty="0">
              <a:solidFill>
                <a:srgbClr val="0033CC"/>
              </a:solidFill>
            </a:endParaRPr>
          </a:p>
        </p:txBody>
      </p:sp>
    </p:spTree>
    <p:extLst>
      <p:ext uri="{BB962C8B-B14F-4D97-AF65-F5344CB8AC3E}">
        <p14:creationId xmlns:p14="http://schemas.microsoft.com/office/powerpoint/2010/main" val="42004926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397" y="304800"/>
            <a:ext cx="10586907" cy="1037439"/>
          </a:xfrm>
        </p:spPr>
        <p:txBody>
          <a:bodyPr>
            <a:normAutofit/>
          </a:bodyPr>
          <a:lstStyle/>
          <a:p>
            <a:r>
              <a:rPr lang="en-US" sz="3600" b="1" dirty="0">
                <a:solidFill>
                  <a:srgbClr val="0033CC"/>
                </a:solidFill>
                <a:cs typeface="Arial" pitchFamily="34" charset="0"/>
              </a:rPr>
              <a:t>Section 7(1)(n) – Adjudication of Discipline/Grievance</a:t>
            </a:r>
          </a:p>
        </p:txBody>
      </p:sp>
      <p:sp>
        <p:nvSpPr>
          <p:cNvPr id="3" name="Content Placeholder 2"/>
          <p:cNvSpPr>
            <a:spLocks noGrp="1"/>
          </p:cNvSpPr>
          <p:nvPr>
            <p:ph idx="1"/>
          </p:nvPr>
        </p:nvSpPr>
        <p:spPr>
          <a:xfrm>
            <a:off x="841695" y="1342239"/>
            <a:ext cx="9887824" cy="4572317"/>
          </a:xfrm>
        </p:spPr>
        <p:txBody>
          <a:bodyPr>
            <a:normAutofit/>
          </a:bodyPr>
          <a:lstStyle/>
          <a:p>
            <a:r>
              <a:rPr lang="en-US" dirty="0">
                <a:solidFill>
                  <a:schemeClr val="accent4">
                    <a:lumMod val="10000"/>
                  </a:schemeClr>
                </a:solidFill>
                <a:cs typeface="Arial" pitchFamily="34" charset="0"/>
              </a:rPr>
              <a:t>Allows a public body to withhold “records relating to a public body's adjudication of employee grievances or disciplinary cases; however, this exemption shall not extend to the final outcome of cases in which discipline is imposed.”</a:t>
            </a:r>
          </a:p>
          <a:p>
            <a:r>
              <a:rPr lang="en-US" dirty="0">
                <a:solidFill>
                  <a:schemeClr val="accent4">
                    <a:lumMod val="10000"/>
                  </a:schemeClr>
                </a:solidFill>
                <a:cs typeface="Arial" pitchFamily="34" charset="0"/>
              </a:rPr>
              <a:t>Investigative records (police reports, citations, etc.) that do not relate to an actual adjudication are not exempt.</a:t>
            </a:r>
          </a:p>
          <a:p>
            <a:pPr>
              <a:buNone/>
            </a:pPr>
            <a:r>
              <a:rPr lang="en-US" i="1" dirty="0">
                <a:solidFill>
                  <a:schemeClr val="accent2"/>
                </a:solidFill>
              </a:rPr>
              <a:t>Peoria Journal Star v. City of Peoria</a:t>
            </a:r>
            <a:r>
              <a:rPr lang="en-US" dirty="0">
                <a:solidFill>
                  <a:schemeClr val="accent2"/>
                </a:solidFill>
              </a:rPr>
              <a:t>, 2016 IL App (3d) 140838, 52 N.E.3d 711 (2016) </a:t>
            </a:r>
            <a:r>
              <a:rPr lang="en-US" dirty="0">
                <a:solidFill>
                  <a:schemeClr val="accent4">
                    <a:lumMod val="10000"/>
                  </a:schemeClr>
                </a:solidFill>
              </a:rPr>
              <a:t>(police department improperly withheld report of investigation of grievance that was created before any adjudication).</a:t>
            </a:r>
          </a:p>
        </p:txBody>
      </p:sp>
    </p:spTree>
    <p:extLst>
      <p:ext uri="{BB962C8B-B14F-4D97-AF65-F5344CB8AC3E}">
        <p14:creationId xmlns:p14="http://schemas.microsoft.com/office/powerpoint/2010/main" val="3389353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2F92D-C8DB-0C00-96AB-49E4496C69C0}"/>
            </a:ext>
          </a:extLst>
        </p:cNvPr>
        <p:cNvGrpSpPr/>
        <p:nvPr/>
      </p:nvGrpSpPr>
      <p:grpSpPr>
        <a:xfrm>
          <a:off x="0" y="0"/>
          <a:ext cx="0" cy="0"/>
          <a:chOff x="0" y="0"/>
          <a:chExt cx="0" cy="0"/>
        </a:xfrm>
      </p:grpSpPr>
      <p:sp>
        <p:nvSpPr>
          <p:cNvPr id="18434" name="Title 1">
            <a:extLst>
              <a:ext uri="{FF2B5EF4-FFF2-40B4-BE49-F238E27FC236}">
                <a16:creationId xmlns:a16="http://schemas.microsoft.com/office/drawing/2014/main" id="{C82B1C86-C0E9-1B52-54CC-9C2FB9609D2E}"/>
              </a:ext>
            </a:extLst>
          </p:cNvPr>
          <p:cNvSpPr>
            <a:spLocks noGrp="1"/>
          </p:cNvSpPr>
          <p:nvPr>
            <p:ph type="title"/>
          </p:nvPr>
        </p:nvSpPr>
        <p:spPr>
          <a:xfrm>
            <a:off x="612396" y="380999"/>
            <a:ext cx="11341916" cy="1170963"/>
          </a:xfrm>
        </p:spPr>
        <p:txBody>
          <a:bodyPr>
            <a:noAutofit/>
          </a:bodyPr>
          <a:lstStyle/>
          <a:p>
            <a:r>
              <a:rPr lang="en-US" sz="4000" b="1" dirty="0">
                <a:solidFill>
                  <a:srgbClr val="0033CC"/>
                </a:solidFill>
                <a:cs typeface="Arial" pitchFamily="34" charset="0"/>
              </a:rPr>
              <a:t>Section 7(1)(o)</a:t>
            </a:r>
            <a:r>
              <a:rPr lang="en-US" sz="4000" b="1" dirty="0">
                <a:solidFill>
                  <a:srgbClr val="0033CC"/>
                </a:solidFill>
              </a:rPr>
              <a:t> – Automated Data Processing Operations</a:t>
            </a:r>
            <a:endParaRPr lang="en-US" sz="4000" b="1" dirty="0">
              <a:solidFill>
                <a:srgbClr val="0033CC"/>
              </a:solidFill>
              <a:cs typeface="Arial" pitchFamily="34" charset="0"/>
            </a:endParaRPr>
          </a:p>
        </p:txBody>
      </p:sp>
      <p:sp>
        <p:nvSpPr>
          <p:cNvPr id="18435" name="Content Placeholder 2">
            <a:extLst>
              <a:ext uri="{FF2B5EF4-FFF2-40B4-BE49-F238E27FC236}">
                <a16:creationId xmlns:a16="http://schemas.microsoft.com/office/drawing/2014/main" id="{563BB9A8-D9C3-3195-D771-21DD9AFFD602}"/>
              </a:ext>
            </a:extLst>
          </p:cNvPr>
          <p:cNvSpPr>
            <a:spLocks noGrp="1"/>
          </p:cNvSpPr>
          <p:nvPr>
            <p:ph idx="1"/>
          </p:nvPr>
        </p:nvSpPr>
        <p:spPr>
          <a:xfrm>
            <a:off x="763398" y="1752600"/>
            <a:ext cx="10514202" cy="4373880"/>
          </a:xfrm>
        </p:spPr>
        <p:txBody>
          <a:bodyPr/>
          <a:lstStyle/>
          <a:p>
            <a:pPr marL="0" indent="0">
              <a:buNone/>
            </a:pPr>
            <a:r>
              <a:rPr lang="en-US" sz="2400" dirty="0"/>
              <a:t>Allows withholding of “administrative or technical information associated with automated data processing operations, including but not limited to </a:t>
            </a:r>
          </a:p>
          <a:p>
            <a:r>
              <a:rPr lang="en-US" sz="2400" dirty="0"/>
              <a:t>software, operating protocols, computer program abstracts, file layouts, source listings, object modules, load modules, user guides, documentation pertaining to all logical and physical design of computerized systems, employee manuals, </a:t>
            </a:r>
          </a:p>
          <a:p>
            <a:r>
              <a:rPr lang="en-US" sz="2400" dirty="0"/>
              <a:t>and any other information that, if disclosed, would jeopardize the security of the system or its data or the security of materials exempt under this section.”</a:t>
            </a:r>
          </a:p>
          <a:p>
            <a:pPr>
              <a:buFontTx/>
              <a:buNone/>
            </a:pPr>
            <a:endParaRPr lang="en-US" dirty="0">
              <a:solidFill>
                <a:schemeClr val="accent2"/>
              </a:solidFill>
              <a:latin typeface="Arial" pitchFamily="34" charset="0"/>
              <a:cs typeface="Arial" pitchFamily="34" charset="0"/>
            </a:endParaRPr>
          </a:p>
        </p:txBody>
      </p:sp>
    </p:spTree>
    <p:extLst>
      <p:ext uri="{BB962C8B-B14F-4D97-AF65-F5344CB8AC3E}">
        <p14:creationId xmlns:p14="http://schemas.microsoft.com/office/powerpoint/2010/main" val="644412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29" y="396240"/>
            <a:ext cx="9240982" cy="914400"/>
          </a:xfrm>
        </p:spPr>
        <p:txBody>
          <a:bodyPr>
            <a:noAutofit/>
          </a:bodyPr>
          <a:lstStyle/>
          <a:p>
            <a:r>
              <a:rPr lang="en-US" b="1" dirty="0">
                <a:solidFill>
                  <a:srgbClr val="0033CC"/>
                </a:solidFill>
                <a:cs typeface="Arial" pitchFamily="34" charset="0"/>
              </a:rPr>
              <a:t>Law Enforcement Records</a:t>
            </a:r>
            <a:endParaRPr lang="en-US" b="1" dirty="0">
              <a:solidFill>
                <a:srgbClr val="0033CC"/>
              </a:solidFill>
            </a:endParaRPr>
          </a:p>
        </p:txBody>
      </p:sp>
      <p:sp>
        <p:nvSpPr>
          <p:cNvPr id="3" name="Content Placeholder 2"/>
          <p:cNvSpPr>
            <a:spLocks noGrp="1"/>
          </p:cNvSpPr>
          <p:nvPr>
            <p:ph idx="1"/>
          </p:nvPr>
        </p:nvSpPr>
        <p:spPr>
          <a:xfrm>
            <a:off x="926010" y="1734206"/>
            <a:ext cx="10898128" cy="4808483"/>
          </a:xfrm>
        </p:spPr>
        <p:txBody>
          <a:bodyPr>
            <a:normAutofit/>
          </a:bodyPr>
          <a:lstStyle/>
          <a:p>
            <a:r>
              <a:rPr lang="en-US" dirty="0">
                <a:solidFill>
                  <a:schemeClr val="accent2"/>
                </a:solidFill>
              </a:rPr>
              <a:t>Section 7(1)(c): </a:t>
            </a:r>
            <a:r>
              <a:rPr lang="en-US" dirty="0"/>
              <a:t>Privacy concerns</a:t>
            </a:r>
            <a:endParaRPr lang="en-US" dirty="0">
              <a:solidFill>
                <a:schemeClr val="accent2"/>
              </a:solidFill>
            </a:endParaRPr>
          </a:p>
          <a:p>
            <a:r>
              <a:rPr lang="en-US" dirty="0">
                <a:solidFill>
                  <a:schemeClr val="accent2"/>
                </a:solidFill>
              </a:rPr>
              <a:t>Section 7(1)(d)(i)-(d)(vii): </a:t>
            </a:r>
            <a:r>
              <a:rPr lang="en-US" dirty="0"/>
              <a:t>Interference with pending law enforcement proceedings, pending administrative enforcement proceedings; disclosure would obstruct ongoing investigation; disclosure would reveal identity of witnesses, except witnesses to traffic crashes</a:t>
            </a:r>
          </a:p>
          <a:p>
            <a:r>
              <a:rPr lang="en-US" dirty="0">
                <a:solidFill>
                  <a:schemeClr val="accent2"/>
                </a:solidFill>
              </a:rPr>
              <a:t>Section 7.5(bb): </a:t>
            </a:r>
            <a:r>
              <a:rPr lang="en-US" dirty="0"/>
              <a:t>Records confidential under the Juvenile Court Act</a:t>
            </a:r>
          </a:p>
          <a:p>
            <a:r>
              <a:rPr lang="en-US" dirty="0">
                <a:solidFill>
                  <a:schemeClr val="accent2"/>
                </a:solidFill>
              </a:rPr>
              <a:t>Section 7.5(cc): </a:t>
            </a:r>
            <a:r>
              <a:rPr lang="en-US" dirty="0"/>
              <a:t>Records prohibited from disclosure under the Law Enforcement Officer-Worn Body Camera Act</a:t>
            </a:r>
          </a:p>
          <a:p>
            <a:r>
              <a:rPr lang="en-US" dirty="0">
                <a:solidFill>
                  <a:schemeClr val="accent2"/>
                </a:solidFill>
              </a:rPr>
              <a:t>Section 7(1)(d-7): </a:t>
            </a:r>
            <a:r>
              <a:rPr lang="en-US" dirty="0"/>
              <a:t>“Information gathered or records created from the use of automatic license plate readers….”</a:t>
            </a:r>
          </a:p>
          <a:p>
            <a:pPr marL="0" indent="0">
              <a:buNone/>
            </a:pPr>
            <a:endParaRPr lang="en-US" dirty="0">
              <a:solidFill>
                <a:schemeClr val="accent4">
                  <a:lumMod val="10000"/>
                </a:schemeClr>
              </a:solidFill>
            </a:endParaRPr>
          </a:p>
        </p:txBody>
      </p:sp>
    </p:spTree>
    <p:extLst>
      <p:ext uri="{BB962C8B-B14F-4D97-AF65-F5344CB8AC3E}">
        <p14:creationId xmlns:p14="http://schemas.microsoft.com/office/powerpoint/2010/main" val="1905050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29" y="396240"/>
            <a:ext cx="9240982" cy="914400"/>
          </a:xfrm>
        </p:spPr>
        <p:txBody>
          <a:bodyPr>
            <a:noAutofit/>
          </a:bodyPr>
          <a:lstStyle/>
          <a:p>
            <a:r>
              <a:rPr lang="en-US" b="1" dirty="0">
                <a:solidFill>
                  <a:srgbClr val="0033CC"/>
                </a:solidFill>
                <a:cs typeface="Arial" pitchFamily="34" charset="0"/>
              </a:rPr>
              <a:t>Lightning Round</a:t>
            </a:r>
            <a:endParaRPr lang="en-US" b="1" dirty="0">
              <a:solidFill>
                <a:srgbClr val="0033CC"/>
              </a:solidFill>
            </a:endParaRPr>
          </a:p>
        </p:txBody>
      </p:sp>
      <p:sp>
        <p:nvSpPr>
          <p:cNvPr id="3" name="Content Placeholder 2"/>
          <p:cNvSpPr>
            <a:spLocks noGrp="1"/>
          </p:cNvSpPr>
          <p:nvPr>
            <p:ph idx="1"/>
          </p:nvPr>
        </p:nvSpPr>
        <p:spPr>
          <a:xfrm>
            <a:off x="759229" y="1310640"/>
            <a:ext cx="10898128" cy="4808483"/>
          </a:xfrm>
        </p:spPr>
        <p:txBody>
          <a:bodyPr>
            <a:normAutofit/>
          </a:bodyPr>
          <a:lstStyle/>
          <a:p>
            <a:r>
              <a:rPr lang="en-US" dirty="0">
                <a:solidFill>
                  <a:schemeClr val="accent2"/>
                </a:solidFill>
              </a:rPr>
              <a:t>Section 7(1)(l): </a:t>
            </a:r>
            <a:r>
              <a:rPr lang="en-US" dirty="0"/>
              <a:t>Closed session minutes</a:t>
            </a:r>
          </a:p>
          <a:p>
            <a:r>
              <a:rPr lang="en-US" dirty="0">
                <a:solidFill>
                  <a:schemeClr val="accent2"/>
                </a:solidFill>
              </a:rPr>
              <a:t>Section 7(1)(p): </a:t>
            </a:r>
            <a:r>
              <a:rPr lang="en-US" dirty="0"/>
              <a:t>Records related to collective negotiating matters except for the final contract or agreement</a:t>
            </a:r>
          </a:p>
          <a:p>
            <a:r>
              <a:rPr lang="en-US" dirty="0">
                <a:solidFill>
                  <a:schemeClr val="accent2"/>
                </a:solidFill>
              </a:rPr>
              <a:t>Section 7(1)(q): </a:t>
            </a:r>
            <a:r>
              <a:rPr lang="en-US" dirty="0"/>
              <a:t>Test questions, scoring keys, and other examination data used to determine the qualifications of an applicant for a license or employment</a:t>
            </a:r>
          </a:p>
          <a:p>
            <a:r>
              <a:rPr lang="en-US" dirty="0">
                <a:solidFill>
                  <a:schemeClr val="accent2"/>
                </a:solidFill>
              </a:rPr>
              <a:t>Section 7(1)(kk): </a:t>
            </a:r>
            <a:r>
              <a:rPr lang="en-US" dirty="0"/>
              <a:t>Public body’s credit card numbers, debit card numbers, bank account numbers, FEIN, security code numbers, passwords, and similar account information, the disclosure of which could result in identity theft of impression or defrauding of a governmental entity or a person</a:t>
            </a:r>
          </a:p>
          <a:p>
            <a:pPr marL="0" indent="0">
              <a:buNone/>
            </a:pPr>
            <a:endParaRPr lang="en-US" dirty="0">
              <a:solidFill>
                <a:schemeClr val="accent4">
                  <a:lumMod val="10000"/>
                </a:schemeClr>
              </a:solidFill>
            </a:endParaRPr>
          </a:p>
        </p:txBody>
      </p:sp>
    </p:spTree>
    <p:extLst>
      <p:ext uri="{BB962C8B-B14F-4D97-AF65-F5344CB8AC3E}">
        <p14:creationId xmlns:p14="http://schemas.microsoft.com/office/powerpoint/2010/main" val="26520823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BD214FCA-1AC7-8B1A-AF83-1D5FCAA9CFF4}"/>
              </a:ext>
            </a:extLst>
          </p:cNvPr>
          <p:cNvPicPr>
            <a:picLocks noChangeAspect="1"/>
          </p:cNvPicPr>
          <p:nvPr/>
        </p:nvPicPr>
        <p:blipFill>
          <a:blip r:embed="rId2">
            <a:alphaModFix amt="20000"/>
          </a:blip>
          <a:stretch>
            <a:fillRect/>
          </a:stretch>
        </p:blipFill>
        <p:spPr>
          <a:xfrm>
            <a:off x="6823221" y="1308382"/>
            <a:ext cx="4097275" cy="4097275"/>
          </a:xfrm>
          <a:prstGeom prst="rect">
            <a:avLst/>
          </a:prstGeom>
        </p:spPr>
      </p:pic>
      <p:sp>
        <p:nvSpPr>
          <p:cNvPr id="2" name="Title 1">
            <a:extLst>
              <a:ext uri="{FF2B5EF4-FFF2-40B4-BE49-F238E27FC236}">
                <a16:creationId xmlns:a16="http://schemas.microsoft.com/office/drawing/2014/main" id="{2D03715B-E846-F718-26D7-A36006844268}"/>
              </a:ext>
            </a:extLst>
          </p:cNvPr>
          <p:cNvSpPr>
            <a:spLocks noGrp="1"/>
          </p:cNvSpPr>
          <p:nvPr>
            <p:ph type="title"/>
          </p:nvPr>
        </p:nvSpPr>
        <p:spPr/>
        <p:txBody>
          <a:bodyPr>
            <a:normAutofit fontScale="90000"/>
          </a:bodyPr>
          <a:lstStyle/>
          <a:p>
            <a:pPr algn="ctr"/>
            <a:br>
              <a:rPr lang="en-US" sz="7200" b="1" dirty="0">
                <a:solidFill>
                  <a:srgbClr val="0033CC"/>
                </a:solidFill>
              </a:rPr>
            </a:br>
            <a:endParaRPr lang="en-US" dirty="0"/>
          </a:p>
        </p:txBody>
      </p:sp>
      <p:sp>
        <p:nvSpPr>
          <p:cNvPr id="3" name="Content Placeholder 2">
            <a:extLst>
              <a:ext uri="{FF2B5EF4-FFF2-40B4-BE49-F238E27FC236}">
                <a16:creationId xmlns:a16="http://schemas.microsoft.com/office/drawing/2014/main" id="{EDDDAA81-483F-3F1A-33CF-7B47B7D9AD0A}"/>
              </a:ext>
            </a:extLst>
          </p:cNvPr>
          <p:cNvSpPr>
            <a:spLocks noGrp="1"/>
          </p:cNvSpPr>
          <p:nvPr>
            <p:ph idx="1"/>
          </p:nvPr>
        </p:nvSpPr>
        <p:spPr>
          <a:xfrm>
            <a:off x="838200" y="1308382"/>
            <a:ext cx="10515600" cy="4351338"/>
          </a:xfrm>
        </p:spPr>
        <p:txBody>
          <a:bodyPr/>
          <a:lstStyle/>
          <a:p>
            <a:pPr marL="0" indent="0">
              <a:buNone/>
            </a:pPr>
            <a:r>
              <a:rPr lang="en-US" sz="5400" b="1" dirty="0">
                <a:solidFill>
                  <a:srgbClr val="0033CC"/>
                </a:solidFill>
              </a:rPr>
              <a:t>Types of </a:t>
            </a:r>
          </a:p>
          <a:p>
            <a:pPr marL="0" indent="0">
              <a:buNone/>
            </a:pPr>
            <a:r>
              <a:rPr lang="en-US" sz="5400" b="1" dirty="0">
                <a:solidFill>
                  <a:srgbClr val="0033CC"/>
                </a:solidFill>
              </a:rPr>
              <a:t>Requests and </a:t>
            </a:r>
          </a:p>
          <a:p>
            <a:pPr marL="0" indent="0">
              <a:buNone/>
            </a:pPr>
            <a:r>
              <a:rPr lang="en-US" sz="5400" b="1" dirty="0">
                <a:solidFill>
                  <a:srgbClr val="0033CC"/>
                </a:solidFill>
              </a:rPr>
              <a:t>Requesters</a:t>
            </a:r>
          </a:p>
          <a:p>
            <a:pPr marL="0" indent="0">
              <a:buNone/>
            </a:pPr>
            <a:endParaRPr lang="en-US" dirty="0"/>
          </a:p>
        </p:txBody>
      </p:sp>
    </p:spTree>
    <p:extLst>
      <p:ext uri="{BB962C8B-B14F-4D97-AF65-F5344CB8AC3E}">
        <p14:creationId xmlns:p14="http://schemas.microsoft.com/office/powerpoint/2010/main" val="11301347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a:xfrm>
            <a:off x="83889" y="405588"/>
            <a:ext cx="7699435" cy="838200"/>
          </a:xfrm>
        </p:spPr>
        <p:txBody>
          <a:bodyPr/>
          <a:lstStyle/>
          <a:p>
            <a:pPr eaLnBrk="1" hangingPunct="1"/>
            <a:r>
              <a:rPr lang="en-US" sz="4000" b="1" dirty="0">
                <a:solidFill>
                  <a:srgbClr val="0033CC"/>
                </a:solidFill>
              </a:rPr>
              <a:t>Commercial Purpose Requests</a:t>
            </a:r>
          </a:p>
        </p:txBody>
      </p:sp>
      <p:sp>
        <p:nvSpPr>
          <p:cNvPr id="27651" name="Rectangle 3"/>
          <p:cNvSpPr>
            <a:spLocks noGrp="1" noChangeArrowheads="1"/>
          </p:cNvSpPr>
          <p:nvPr>
            <p:ph type="subTitle" idx="1"/>
          </p:nvPr>
        </p:nvSpPr>
        <p:spPr>
          <a:xfrm>
            <a:off x="849085" y="1402459"/>
            <a:ext cx="10493829" cy="4572000"/>
          </a:xfrm>
        </p:spPr>
        <p:txBody>
          <a:bodyPr>
            <a:normAutofit lnSpcReduction="10000"/>
          </a:bodyPr>
          <a:lstStyle/>
          <a:p>
            <a:pPr marL="457200" indent="-457200" algn="l">
              <a:buFont typeface="Arial" panose="020B0604020202020204" pitchFamily="34" charset="0"/>
              <a:buChar char="•"/>
            </a:pPr>
            <a:r>
              <a:rPr lang="en-US" sz="3200" dirty="0">
                <a:solidFill>
                  <a:schemeClr val="accent4">
                    <a:lumMod val="10000"/>
                  </a:schemeClr>
                </a:solidFill>
              </a:rPr>
              <a:t>“‘Commercial purpose’ means the use of any part of a public record or records, or information derived from public records, in any form for sale, resale, or solicitation or advertisement for sales or services.”  </a:t>
            </a:r>
            <a:r>
              <a:rPr lang="en-US" sz="3200" dirty="0">
                <a:solidFill>
                  <a:schemeClr val="accent2"/>
                </a:solidFill>
              </a:rPr>
              <a:t>5 ILCS 140/2(c-10)</a:t>
            </a:r>
          </a:p>
          <a:p>
            <a:pPr marL="457200" indent="-457200" algn="l">
              <a:buFont typeface="Arial" panose="020B0604020202020204" pitchFamily="34" charset="0"/>
              <a:buChar char="•"/>
            </a:pPr>
            <a:r>
              <a:rPr lang="en-US" sz="3200" dirty="0">
                <a:solidFill>
                  <a:schemeClr val="accent4">
                    <a:lumMod val="10000"/>
                  </a:schemeClr>
                </a:solidFill>
              </a:rPr>
              <a:t>Extended deadline – must respond within 21 working days after receipt. </a:t>
            </a:r>
            <a:r>
              <a:rPr lang="en-US" sz="3200" dirty="0">
                <a:solidFill>
                  <a:schemeClr val="accent2"/>
                </a:solidFill>
              </a:rPr>
              <a:t>5 ILCS 140/3.1(a)</a:t>
            </a:r>
          </a:p>
          <a:p>
            <a:pPr marL="457200" indent="-457200" algn="l">
              <a:buFont typeface="Arial" panose="020B0604020202020204" pitchFamily="34" charset="0"/>
              <a:buChar char="•"/>
            </a:pPr>
            <a:r>
              <a:rPr lang="en-US" sz="3200" dirty="0">
                <a:solidFill>
                  <a:schemeClr val="accent4">
                    <a:lumMod val="10000"/>
                  </a:schemeClr>
                </a:solidFill>
              </a:rPr>
              <a:t>Fees – for hours spent by personnel searching for an retrieving a record or examining the record for necessary redactions, in excess of 8 hours, up to $10/hour. </a:t>
            </a:r>
            <a:r>
              <a:rPr lang="en-US" sz="3200" dirty="0">
                <a:solidFill>
                  <a:schemeClr val="accent2"/>
                </a:solidFill>
              </a:rPr>
              <a:t>5 ILCS 140/6(f)</a:t>
            </a:r>
          </a:p>
          <a:p>
            <a:pPr marL="457200" indent="-457200" algn="l">
              <a:buFont typeface="Arial" panose="020B0604020202020204" pitchFamily="34" charset="0"/>
              <a:buChar char="•"/>
            </a:pPr>
            <a:endParaRPr lang="en-US" sz="3200" dirty="0">
              <a:solidFill>
                <a:schemeClr val="accent2"/>
              </a:solidFill>
            </a:endParaRPr>
          </a:p>
          <a:p>
            <a:pPr marL="457200" indent="-457200" algn="l">
              <a:buFont typeface="Arial" panose="020B0604020202020204" pitchFamily="34" charset="0"/>
              <a:buChar char="•"/>
            </a:pPr>
            <a:endParaRPr lang="en-US" sz="3200" dirty="0">
              <a:solidFill>
                <a:schemeClr val="accent4">
                  <a:lumMod val="10000"/>
                </a:schemeClr>
              </a:solidFill>
            </a:endParaRPr>
          </a:p>
          <a:p>
            <a:pPr marL="457200" indent="-457200" algn="l">
              <a:buFont typeface="Arial" panose="020B0604020202020204" pitchFamily="34" charset="0"/>
              <a:buChar char="•"/>
            </a:pPr>
            <a:endParaRPr lang="en-US" sz="3200" dirty="0">
              <a:solidFill>
                <a:schemeClr val="accent2"/>
              </a:solidFill>
            </a:endParaRPr>
          </a:p>
        </p:txBody>
      </p:sp>
    </p:spTree>
    <p:extLst>
      <p:ext uri="{BB962C8B-B14F-4D97-AF65-F5344CB8AC3E}">
        <p14:creationId xmlns:p14="http://schemas.microsoft.com/office/powerpoint/2010/main" val="22595481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Recurrent Requester</a:t>
            </a:r>
          </a:p>
        </p:txBody>
      </p:sp>
      <p:sp>
        <p:nvSpPr>
          <p:cNvPr id="37890" name="Content Placeholder 2"/>
          <p:cNvSpPr>
            <a:spLocks noGrp="1"/>
          </p:cNvSpPr>
          <p:nvPr>
            <p:ph idx="1"/>
          </p:nvPr>
        </p:nvSpPr>
        <p:spPr>
          <a:xfrm>
            <a:off x="838200" y="1606733"/>
            <a:ext cx="10953206" cy="4525963"/>
          </a:xfrm>
        </p:spPr>
        <p:txBody>
          <a:bodyPr>
            <a:normAutofit/>
          </a:bodyPr>
          <a:lstStyle/>
          <a:p>
            <a:r>
              <a:rPr lang="en-US" dirty="0">
                <a:solidFill>
                  <a:schemeClr val="accent4">
                    <a:lumMod val="10000"/>
                  </a:schemeClr>
                </a:solidFill>
              </a:rPr>
              <a:t>Definition of Recurrent Requester:</a:t>
            </a:r>
            <a:r>
              <a:rPr lang="en-US" b="1" dirty="0">
                <a:solidFill>
                  <a:schemeClr val="accent4">
                    <a:lumMod val="10000"/>
                  </a:schemeClr>
                </a:solidFill>
              </a:rPr>
              <a:t> </a:t>
            </a:r>
            <a:r>
              <a:rPr lang="en-US" dirty="0">
                <a:solidFill>
                  <a:schemeClr val="accent4">
                    <a:lumMod val="10000"/>
                  </a:schemeClr>
                </a:solidFill>
              </a:rPr>
              <a:t>A person who, in the 12 months immediately preceding the request, has submitted to the same public body:</a:t>
            </a:r>
          </a:p>
          <a:p>
            <a:pPr marL="0" indent="0">
              <a:buNone/>
            </a:pPr>
            <a:r>
              <a:rPr lang="en-US" dirty="0">
                <a:solidFill>
                  <a:schemeClr val="accent4">
                    <a:lumMod val="10000"/>
                  </a:schemeClr>
                </a:solidFill>
              </a:rPr>
              <a:t>	(i)  a minimum of 50 requests for records, </a:t>
            </a:r>
          </a:p>
          <a:p>
            <a:pPr marL="0" indent="0">
              <a:buNone/>
            </a:pPr>
            <a:r>
              <a:rPr lang="en-US" dirty="0">
                <a:solidFill>
                  <a:schemeClr val="accent4">
                    <a:lumMod val="10000"/>
                  </a:schemeClr>
                </a:solidFill>
              </a:rPr>
              <a:t>	(ii) a minimum of 15 requests for records within a 30-day period, </a:t>
            </a:r>
          </a:p>
          <a:p>
            <a:pPr marL="0" indent="0">
              <a:buNone/>
            </a:pPr>
            <a:r>
              <a:rPr lang="en-US" dirty="0">
                <a:solidFill>
                  <a:schemeClr val="accent4">
                    <a:lumMod val="10000"/>
                  </a:schemeClr>
                </a:solidFill>
              </a:rPr>
              <a:t>	(iii) a minimum of 7 requests for records within a 7-day period. 	</a:t>
            </a:r>
          </a:p>
          <a:p>
            <a:r>
              <a:rPr lang="en-US" dirty="0">
                <a:solidFill>
                  <a:schemeClr val="accent4">
                    <a:lumMod val="10000"/>
                  </a:schemeClr>
                </a:solidFill>
              </a:rPr>
              <a:t>News media and non-profit, scientific, or academic organizations are generally excluded.</a:t>
            </a:r>
          </a:p>
          <a:p>
            <a:pPr>
              <a:buNone/>
            </a:pPr>
            <a:r>
              <a:rPr lang="en-US" dirty="0">
                <a:solidFill>
                  <a:schemeClr val="accent2"/>
                </a:solidFill>
              </a:rPr>
              <a:t>5 ILCS 140/2(g)</a:t>
            </a:r>
          </a:p>
        </p:txBody>
      </p:sp>
      <p:sp>
        <p:nvSpPr>
          <p:cNvPr id="3" name="5-Point Star 2"/>
          <p:cNvSpPr/>
          <p:nvPr/>
        </p:nvSpPr>
        <p:spPr>
          <a:xfrm>
            <a:off x="13030200" y="2057400"/>
            <a:ext cx="1524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Tree>
    <p:extLst>
      <p:ext uri="{BB962C8B-B14F-4D97-AF65-F5344CB8AC3E}">
        <p14:creationId xmlns:p14="http://schemas.microsoft.com/office/powerpoint/2010/main" val="1708346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1015"/>
          </a:xfrm>
        </p:spPr>
        <p:txBody>
          <a:bodyPr>
            <a:normAutofit/>
          </a:bodyPr>
          <a:lstStyle/>
          <a:p>
            <a:r>
              <a:rPr lang="en-US" sz="5400" b="1" dirty="0">
                <a:solidFill>
                  <a:srgbClr val="0033CC"/>
                </a:solidFill>
              </a:rPr>
              <a:t>List of Records</a:t>
            </a:r>
          </a:p>
        </p:txBody>
      </p:sp>
      <p:sp>
        <p:nvSpPr>
          <p:cNvPr id="3" name="Content Placeholder 2"/>
          <p:cNvSpPr>
            <a:spLocks noGrp="1"/>
          </p:cNvSpPr>
          <p:nvPr>
            <p:ph idx="1"/>
          </p:nvPr>
        </p:nvSpPr>
        <p:spPr>
          <a:xfrm>
            <a:off x="838200" y="1438183"/>
            <a:ext cx="10515600" cy="4738780"/>
          </a:xfrm>
        </p:spPr>
        <p:txBody>
          <a:bodyPr>
            <a:normAutofit/>
          </a:bodyPr>
          <a:lstStyle/>
          <a:p>
            <a:pPr marL="0" indent="0">
              <a:buNone/>
            </a:pPr>
            <a:r>
              <a:rPr lang="en-US" dirty="0"/>
              <a:t>“[E]ach public body shall maintain and make available for inspection and copying a reasonably current list of all types or categories of records under its control. The list shall be reasonably detailed in order to aid persons in obtaining access to public records pursuant to this Act.</a:t>
            </a:r>
            <a:r>
              <a:rPr lang="en-US" i="1" dirty="0">
                <a:solidFill>
                  <a:schemeClr val="tx1">
                    <a:lumMod val="95000"/>
                    <a:lumOff val="5000"/>
                  </a:schemeClr>
                </a:solidFill>
              </a:rPr>
              <a:t>”</a:t>
            </a:r>
          </a:p>
          <a:p>
            <a:pPr marL="0" indent="0">
              <a:buNone/>
            </a:pPr>
            <a:r>
              <a:rPr lang="en-US" b="1" dirty="0">
                <a:solidFill>
                  <a:schemeClr val="accent2"/>
                </a:solidFill>
              </a:rPr>
              <a:t>5 ILCS 140/5</a:t>
            </a:r>
          </a:p>
        </p:txBody>
      </p:sp>
    </p:spTree>
    <p:extLst>
      <p:ext uri="{BB962C8B-B14F-4D97-AF65-F5344CB8AC3E}">
        <p14:creationId xmlns:p14="http://schemas.microsoft.com/office/powerpoint/2010/main" val="1482340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Recurrent Requester</a:t>
            </a:r>
          </a:p>
        </p:txBody>
      </p:sp>
      <p:sp>
        <p:nvSpPr>
          <p:cNvPr id="37890" name="Content Placeholder 2"/>
          <p:cNvSpPr>
            <a:spLocks noGrp="1"/>
          </p:cNvSpPr>
          <p:nvPr>
            <p:ph idx="1"/>
          </p:nvPr>
        </p:nvSpPr>
        <p:spPr>
          <a:xfrm>
            <a:off x="925286" y="1502229"/>
            <a:ext cx="10805160" cy="4525963"/>
          </a:xfrm>
        </p:spPr>
        <p:txBody>
          <a:bodyPr>
            <a:normAutofit/>
          </a:bodyPr>
          <a:lstStyle/>
          <a:p>
            <a:r>
              <a:rPr lang="en-US" sz="3200" dirty="0">
                <a:solidFill>
                  <a:schemeClr val="tx1">
                    <a:lumMod val="95000"/>
                    <a:lumOff val="5000"/>
                  </a:schemeClr>
                </a:solidFill>
              </a:rPr>
              <a:t>Extended deadline: </a:t>
            </a:r>
          </a:p>
          <a:p>
            <a:pPr lvl="1">
              <a:buFont typeface="Wingdings" panose="05000000000000000000" pitchFamily="2" charset="2"/>
              <a:buChar char="Ø"/>
            </a:pPr>
            <a:r>
              <a:rPr lang="en-US" sz="3200" dirty="0">
                <a:solidFill>
                  <a:schemeClr val="tx1">
                    <a:lumMod val="95000"/>
                    <a:lumOff val="5000"/>
                  </a:schemeClr>
                </a:solidFill>
              </a:rPr>
              <a:t>must notify requester in </a:t>
            </a:r>
            <a:r>
              <a:rPr lang="en-US" sz="3200" b="1" dirty="0">
                <a:solidFill>
                  <a:schemeClr val="accent2"/>
                </a:solidFill>
              </a:rPr>
              <a:t>5 business days</a:t>
            </a:r>
            <a:r>
              <a:rPr lang="en-US" sz="3200" dirty="0">
                <a:solidFill>
                  <a:schemeClr val="accent2"/>
                </a:solidFill>
              </a:rPr>
              <a:t> </a:t>
            </a:r>
          </a:p>
          <a:p>
            <a:pPr lvl="1">
              <a:buFont typeface="Wingdings" panose="05000000000000000000" pitchFamily="2" charset="2"/>
              <a:buChar char="Ø"/>
            </a:pPr>
            <a:r>
              <a:rPr lang="en-US" sz="3200" dirty="0">
                <a:solidFill>
                  <a:schemeClr val="tx1">
                    <a:lumMod val="95000"/>
                    <a:lumOff val="5000"/>
                  </a:schemeClr>
                </a:solidFill>
              </a:rPr>
              <a:t>respond to request submitted by recurrent requester within </a:t>
            </a:r>
            <a:r>
              <a:rPr lang="en-US" sz="3200" b="1" dirty="0">
                <a:solidFill>
                  <a:schemeClr val="accent2"/>
                </a:solidFill>
              </a:rPr>
              <a:t>21 business</a:t>
            </a:r>
            <a:r>
              <a:rPr lang="en-US" sz="3200" dirty="0">
                <a:solidFill>
                  <a:schemeClr val="accent2"/>
                </a:solidFill>
              </a:rPr>
              <a:t> </a:t>
            </a:r>
            <a:r>
              <a:rPr lang="en-US" sz="3200" dirty="0">
                <a:solidFill>
                  <a:schemeClr val="tx1">
                    <a:lumMod val="95000"/>
                    <a:lumOff val="5000"/>
                  </a:schemeClr>
                </a:solidFill>
              </a:rPr>
              <a:t>days after receipt (</a:t>
            </a:r>
            <a:r>
              <a:rPr lang="en-US" sz="3200" dirty="0">
                <a:solidFill>
                  <a:schemeClr val="accent2"/>
                </a:solidFill>
              </a:rPr>
              <a:t>section 3.2</a:t>
            </a:r>
            <a:r>
              <a:rPr lang="en-US" sz="3200" dirty="0">
                <a:solidFill>
                  <a:schemeClr val="tx1">
                    <a:lumMod val="95000"/>
                    <a:lumOff val="5000"/>
                  </a:schemeClr>
                </a:solidFill>
              </a:rPr>
              <a:t>)</a:t>
            </a:r>
          </a:p>
          <a:p>
            <a:r>
              <a:rPr lang="en-US" sz="3200" dirty="0">
                <a:solidFill>
                  <a:schemeClr val="tx1">
                    <a:lumMod val="95000"/>
                    <a:lumOff val="5000"/>
                  </a:schemeClr>
                </a:solidFill>
              </a:rPr>
              <a:t>Definition of </a:t>
            </a:r>
            <a:r>
              <a:rPr lang="en-US" sz="3200" b="1" dirty="0">
                <a:solidFill>
                  <a:schemeClr val="accent2"/>
                </a:solidFill>
              </a:rPr>
              <a:t>Request</a:t>
            </a:r>
            <a:r>
              <a:rPr lang="en-US" sz="3200" dirty="0">
                <a:solidFill>
                  <a:schemeClr val="tx1">
                    <a:lumMod val="95000"/>
                    <a:lumOff val="5000"/>
                  </a:schemeClr>
                </a:solidFill>
              </a:rPr>
              <a:t>: “a written document   . . . that is submitted to a public body.   . . .  One request may identify multiple records to be inspected or copied.”</a:t>
            </a:r>
          </a:p>
        </p:txBody>
      </p:sp>
    </p:spTree>
    <p:extLst>
      <p:ext uri="{BB962C8B-B14F-4D97-AF65-F5344CB8AC3E}">
        <p14:creationId xmlns:p14="http://schemas.microsoft.com/office/powerpoint/2010/main" val="12435395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BD214FCA-1AC7-8B1A-AF83-1D5FCAA9CFF4}"/>
              </a:ext>
            </a:extLst>
          </p:cNvPr>
          <p:cNvPicPr>
            <a:picLocks noChangeAspect="1"/>
          </p:cNvPicPr>
          <p:nvPr/>
        </p:nvPicPr>
        <p:blipFill>
          <a:blip r:embed="rId2">
            <a:alphaModFix amt="20000"/>
          </a:blip>
          <a:stretch>
            <a:fillRect/>
          </a:stretch>
        </p:blipFill>
        <p:spPr>
          <a:xfrm>
            <a:off x="6823221" y="1308382"/>
            <a:ext cx="4097275" cy="4097275"/>
          </a:xfrm>
          <a:prstGeom prst="rect">
            <a:avLst/>
          </a:prstGeom>
        </p:spPr>
      </p:pic>
      <p:sp>
        <p:nvSpPr>
          <p:cNvPr id="2" name="Title 1">
            <a:extLst>
              <a:ext uri="{FF2B5EF4-FFF2-40B4-BE49-F238E27FC236}">
                <a16:creationId xmlns:a16="http://schemas.microsoft.com/office/drawing/2014/main" id="{2D03715B-E846-F718-26D7-A36006844268}"/>
              </a:ext>
            </a:extLst>
          </p:cNvPr>
          <p:cNvSpPr>
            <a:spLocks noGrp="1"/>
          </p:cNvSpPr>
          <p:nvPr>
            <p:ph type="title"/>
          </p:nvPr>
        </p:nvSpPr>
        <p:spPr>
          <a:xfrm>
            <a:off x="838200" y="365125"/>
            <a:ext cx="10515600" cy="833155"/>
          </a:xfrm>
        </p:spPr>
        <p:txBody>
          <a:bodyPr>
            <a:normAutofit fontScale="90000"/>
          </a:bodyPr>
          <a:lstStyle/>
          <a:p>
            <a:pPr algn="ctr"/>
            <a:br>
              <a:rPr lang="en-US" sz="7200" b="1" dirty="0">
                <a:solidFill>
                  <a:srgbClr val="0033CC"/>
                </a:solidFill>
              </a:rPr>
            </a:br>
            <a:endParaRPr lang="en-US" dirty="0"/>
          </a:p>
        </p:txBody>
      </p:sp>
      <p:sp>
        <p:nvSpPr>
          <p:cNvPr id="3" name="Content Placeholder 2">
            <a:extLst>
              <a:ext uri="{FF2B5EF4-FFF2-40B4-BE49-F238E27FC236}">
                <a16:creationId xmlns:a16="http://schemas.microsoft.com/office/drawing/2014/main" id="{EDDDAA81-483F-3F1A-33CF-7B47B7D9AD0A}"/>
              </a:ext>
            </a:extLst>
          </p:cNvPr>
          <p:cNvSpPr>
            <a:spLocks noGrp="1"/>
          </p:cNvSpPr>
          <p:nvPr>
            <p:ph idx="1"/>
          </p:nvPr>
        </p:nvSpPr>
        <p:spPr>
          <a:xfrm>
            <a:off x="838200" y="1308382"/>
            <a:ext cx="10515600" cy="4351338"/>
          </a:xfrm>
        </p:spPr>
        <p:txBody>
          <a:bodyPr/>
          <a:lstStyle/>
          <a:p>
            <a:pPr marL="0" indent="0">
              <a:buNone/>
            </a:pPr>
            <a:r>
              <a:rPr lang="en-US" sz="5400" b="1" dirty="0">
                <a:solidFill>
                  <a:srgbClr val="0033CC"/>
                </a:solidFill>
              </a:rPr>
              <a:t>Review of FOIA </a:t>
            </a:r>
          </a:p>
          <a:p>
            <a:pPr marL="0" indent="0">
              <a:buNone/>
            </a:pPr>
            <a:r>
              <a:rPr lang="en-US" sz="5400" b="1" dirty="0">
                <a:solidFill>
                  <a:srgbClr val="0033CC"/>
                </a:solidFill>
              </a:rPr>
              <a:t>Denials</a:t>
            </a:r>
          </a:p>
          <a:p>
            <a:pPr marL="0" indent="0">
              <a:buNone/>
            </a:pPr>
            <a:endParaRPr lang="en-US" dirty="0"/>
          </a:p>
        </p:txBody>
      </p:sp>
    </p:spTree>
    <p:extLst>
      <p:ext uri="{BB962C8B-B14F-4D97-AF65-F5344CB8AC3E}">
        <p14:creationId xmlns:p14="http://schemas.microsoft.com/office/powerpoint/2010/main" val="15034881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415141"/>
            <a:ext cx="9144000" cy="1143000"/>
          </a:xfrm>
        </p:spPr>
        <p:txBody>
          <a:bodyPr>
            <a:normAutofit/>
          </a:bodyPr>
          <a:lstStyle/>
          <a:p>
            <a:r>
              <a:rPr lang="en-US" dirty="0">
                <a:solidFill>
                  <a:srgbClr val="0033CC"/>
                </a:solidFill>
                <a:latin typeface="Arial" pitchFamily="34" charset="0"/>
                <a:cs typeface="Arial" pitchFamily="34" charset="0"/>
              </a:rPr>
              <a:t>Request for Review</a:t>
            </a:r>
            <a:endParaRPr lang="en-US" dirty="0">
              <a:solidFill>
                <a:srgbClr val="0033CC"/>
              </a:solidFill>
            </a:endParaRPr>
          </a:p>
        </p:txBody>
      </p:sp>
      <p:sp>
        <p:nvSpPr>
          <p:cNvPr id="3" name="Content Placeholder 2"/>
          <p:cNvSpPr>
            <a:spLocks noGrp="1"/>
          </p:cNvSpPr>
          <p:nvPr>
            <p:ph idx="4294967295"/>
          </p:nvPr>
        </p:nvSpPr>
        <p:spPr>
          <a:xfrm>
            <a:off x="922867" y="1558141"/>
            <a:ext cx="10712085" cy="4525963"/>
          </a:xfrm>
        </p:spPr>
        <p:txBody>
          <a:bodyPr>
            <a:normAutofit fontScale="25000" lnSpcReduction="20000"/>
          </a:bodyPr>
          <a:lstStyle/>
          <a:p>
            <a:pPr>
              <a:lnSpc>
                <a:spcPct val="120000"/>
              </a:lnSpc>
              <a:buNone/>
            </a:pPr>
            <a:r>
              <a:rPr lang="en-US" sz="12800" dirty="0">
                <a:solidFill>
                  <a:schemeClr val="accent4">
                    <a:lumMod val="10000"/>
                  </a:schemeClr>
                </a:solidFill>
                <a:cs typeface="Arial" pitchFamily="34" charset="0"/>
              </a:rPr>
              <a:t>A Request for Review must be filed with the Public Access Counselor “not later than 60 days after the date of the final denial.”</a:t>
            </a:r>
          </a:p>
          <a:p>
            <a:pPr>
              <a:lnSpc>
                <a:spcPct val="120000"/>
              </a:lnSpc>
              <a:buNone/>
            </a:pPr>
            <a:r>
              <a:rPr lang="en-US" sz="12800" dirty="0">
                <a:solidFill>
                  <a:schemeClr val="accent4">
                    <a:lumMod val="10000"/>
                  </a:schemeClr>
                </a:solidFill>
                <a:cs typeface="Arial" pitchFamily="34" charset="0"/>
              </a:rPr>
              <a:t>The request must be in writing, signed by the requester and include:</a:t>
            </a:r>
          </a:p>
          <a:p>
            <a:pPr>
              <a:lnSpc>
                <a:spcPct val="120000"/>
              </a:lnSpc>
              <a:buNone/>
            </a:pPr>
            <a:r>
              <a:rPr lang="en-US" sz="12800" dirty="0">
                <a:solidFill>
                  <a:schemeClr val="accent4">
                    <a:lumMod val="10000"/>
                  </a:schemeClr>
                </a:solidFill>
                <a:cs typeface="Arial" pitchFamily="34" charset="0"/>
              </a:rPr>
              <a:t>		1) a copy of the request for records, and</a:t>
            </a:r>
          </a:p>
          <a:p>
            <a:pPr>
              <a:lnSpc>
                <a:spcPct val="120000"/>
              </a:lnSpc>
              <a:buNone/>
            </a:pPr>
            <a:r>
              <a:rPr lang="en-US" sz="12800" dirty="0">
                <a:solidFill>
                  <a:schemeClr val="accent4">
                    <a:lumMod val="10000"/>
                  </a:schemeClr>
                </a:solidFill>
                <a:cs typeface="Arial" pitchFamily="34" charset="0"/>
              </a:rPr>
              <a:t>		2) any responses from the public body</a:t>
            </a:r>
          </a:p>
          <a:p>
            <a:pPr>
              <a:buNone/>
            </a:pPr>
            <a:r>
              <a:rPr lang="en-US" sz="12800" dirty="0">
                <a:solidFill>
                  <a:schemeClr val="accent2"/>
                </a:solidFill>
                <a:cs typeface="Arial" pitchFamily="34" charset="0"/>
              </a:rPr>
              <a:t>5 ILCS 140/9.5(a)</a:t>
            </a:r>
          </a:p>
          <a:p>
            <a:pPr>
              <a:buNone/>
            </a:pPr>
            <a:endParaRPr lang="en-US" sz="11200" spc="100" dirty="0">
              <a:latin typeface="Arial" pitchFamily="34" charset="0"/>
              <a:cs typeface="Arial" pitchFamily="34" charset="0"/>
            </a:endParaRPr>
          </a:p>
          <a:p>
            <a:pPr>
              <a:buNone/>
            </a:pPr>
            <a:endParaRPr lang="en-US" sz="11200" spc="100" dirty="0">
              <a:latin typeface="Arial" pitchFamily="34" charset="0"/>
              <a:cs typeface="Arial" pitchFamily="34" charset="0"/>
            </a:endParaRPr>
          </a:p>
          <a:p>
            <a:pPr>
              <a:buNone/>
            </a:pPr>
            <a:endParaRPr lang="en-US" sz="11200" spc="100" dirty="0">
              <a:latin typeface="Arial" pitchFamily="34" charset="0"/>
              <a:cs typeface="Arial" pitchFamily="34" charset="0"/>
            </a:endParaRPr>
          </a:p>
          <a:p>
            <a:pPr>
              <a:buNone/>
            </a:pPr>
            <a:endParaRPr lang="en-US" sz="11200" spc="100" dirty="0">
              <a:latin typeface="Arial" pitchFamily="34" charset="0"/>
              <a:cs typeface="Arial" pitchFamily="34" charset="0"/>
            </a:endParaRPr>
          </a:p>
          <a:p>
            <a:pPr>
              <a:buNone/>
            </a:pPr>
            <a:r>
              <a:rPr lang="en-US" sz="11200" spc="100" dirty="0">
                <a:latin typeface="Arial" pitchFamily="34" charset="0"/>
                <a:cs typeface="Arial" pitchFamily="34" charset="0"/>
              </a:rPr>
              <a:t>    </a:t>
            </a:r>
            <a:r>
              <a:rPr lang="en-US" sz="11200" dirty="0">
                <a:latin typeface="Arial" pitchFamily="34" charset="0"/>
                <a:cs typeface="Arial" pitchFamily="34" charset="0"/>
              </a:rPr>
              <a:t>	</a:t>
            </a:r>
            <a:endParaRPr lang="en-US" sz="11200" spc="100" dirty="0">
              <a:latin typeface="Arial" pitchFamily="34" charset="0"/>
              <a:cs typeface="Arial" pitchFamily="34" charset="0"/>
            </a:endParaRPr>
          </a:p>
          <a:p>
            <a:pPr>
              <a:buNone/>
            </a:pPr>
            <a:r>
              <a:rPr lang="en-US" sz="11200" spc="100" dirty="0">
                <a:latin typeface="Arial" pitchFamily="34" charset="0"/>
                <a:cs typeface="Arial" pitchFamily="34" charset="0"/>
              </a:rPr>
              <a:t>    </a:t>
            </a:r>
            <a:endParaRPr lang="en-US" sz="11200" dirty="0"/>
          </a:p>
        </p:txBody>
      </p:sp>
    </p:spTree>
    <p:extLst>
      <p:ext uri="{BB962C8B-B14F-4D97-AF65-F5344CB8AC3E}">
        <p14:creationId xmlns:p14="http://schemas.microsoft.com/office/powerpoint/2010/main" val="39407246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35" y="748144"/>
            <a:ext cx="9480665" cy="699655"/>
          </a:xfrm>
        </p:spPr>
        <p:txBody>
          <a:bodyPr/>
          <a:lstStyle/>
          <a:p>
            <a:r>
              <a:rPr lang="en-US" b="1" dirty="0">
                <a:solidFill>
                  <a:srgbClr val="0033CC"/>
                </a:solidFill>
              </a:rPr>
              <a:t>Judicial Review</a:t>
            </a:r>
          </a:p>
        </p:txBody>
      </p:sp>
      <p:sp>
        <p:nvSpPr>
          <p:cNvPr id="3" name="Content Placeholder 2"/>
          <p:cNvSpPr>
            <a:spLocks noGrp="1"/>
          </p:cNvSpPr>
          <p:nvPr>
            <p:ph idx="1"/>
          </p:nvPr>
        </p:nvSpPr>
        <p:spPr>
          <a:xfrm>
            <a:off x="806335" y="1662546"/>
            <a:ext cx="10907444" cy="4433454"/>
          </a:xfrm>
        </p:spPr>
        <p:txBody>
          <a:bodyPr>
            <a:normAutofit lnSpcReduction="10000"/>
          </a:bodyPr>
          <a:lstStyle/>
          <a:p>
            <a:pPr marL="0" indent="0">
              <a:buNone/>
            </a:pPr>
            <a:r>
              <a:rPr lang="en-US" dirty="0"/>
              <a:t>	</a:t>
            </a:r>
            <a:r>
              <a:rPr lang="en-US" sz="3200" dirty="0">
                <a:solidFill>
                  <a:schemeClr val="accent4">
                    <a:lumMod val="10000"/>
                  </a:schemeClr>
                </a:solidFill>
              </a:rPr>
              <a:t>Any person denied access to inspect or copy any public record by a public body may file suit for injunctive or declaratory relief.</a:t>
            </a:r>
          </a:p>
          <a:p>
            <a:pPr marL="0" indent="0">
              <a:buNone/>
            </a:pPr>
            <a:r>
              <a:rPr lang="en-US" sz="3200" dirty="0">
                <a:solidFill>
                  <a:schemeClr val="accent2"/>
                </a:solidFill>
              </a:rPr>
              <a:t>5 ILCS 140/11(a)</a:t>
            </a:r>
          </a:p>
          <a:p>
            <a:pPr marL="0" indent="0">
              <a:buNone/>
            </a:pPr>
            <a:endParaRPr lang="en-US" sz="3200" dirty="0">
              <a:solidFill>
                <a:schemeClr val="accent4">
                  <a:lumMod val="10000"/>
                </a:schemeClr>
              </a:solidFill>
            </a:endParaRPr>
          </a:p>
          <a:p>
            <a:pPr marL="0" indent="0">
              <a:buNone/>
            </a:pPr>
            <a:r>
              <a:rPr lang="en-US" sz="3200" dirty="0">
                <a:solidFill>
                  <a:schemeClr val="accent4">
                    <a:lumMod val="10000"/>
                  </a:schemeClr>
                </a:solidFill>
              </a:rPr>
              <a:t>	If the requester files suit under section 11 * * * the Public Access Counselor shall take no further action with respect to the request for review and shall so notify the public body.</a:t>
            </a:r>
          </a:p>
          <a:p>
            <a:pPr marL="0" indent="0">
              <a:buNone/>
            </a:pPr>
            <a:r>
              <a:rPr lang="en-US" sz="3200" dirty="0">
                <a:solidFill>
                  <a:schemeClr val="accent2"/>
                </a:solidFill>
              </a:rPr>
              <a:t>5 ILCS 140/9.5(g)</a:t>
            </a:r>
          </a:p>
          <a:p>
            <a:endParaRPr lang="en-US" dirty="0">
              <a:solidFill>
                <a:schemeClr val="accent6">
                  <a:lumMod val="60000"/>
                  <a:lumOff val="40000"/>
                </a:schemeClr>
              </a:solidFill>
            </a:endParaRPr>
          </a:p>
        </p:txBody>
      </p:sp>
    </p:spTree>
    <p:extLst>
      <p:ext uri="{BB962C8B-B14F-4D97-AF65-F5344CB8AC3E}">
        <p14:creationId xmlns:p14="http://schemas.microsoft.com/office/powerpoint/2010/main" val="18685635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b="1" dirty="0">
                <a:solidFill>
                  <a:srgbClr val="0033CC"/>
                </a:solidFill>
              </a:rPr>
              <a:t>PAC </a:t>
            </a:r>
            <a:r>
              <a:rPr lang="en-US" sz="5400" b="1">
                <a:solidFill>
                  <a:srgbClr val="0033CC"/>
                </a:solidFill>
              </a:rPr>
              <a:t>Contact Information</a:t>
            </a:r>
            <a:endParaRPr lang="en-US" sz="5400" b="1" dirty="0">
              <a:solidFill>
                <a:srgbClr val="0033CC"/>
              </a:solidFill>
            </a:endParaRPr>
          </a:p>
        </p:txBody>
      </p:sp>
      <p:sp>
        <p:nvSpPr>
          <p:cNvPr id="5" name="Content Placeholder 4"/>
          <p:cNvSpPr>
            <a:spLocks noGrp="1"/>
          </p:cNvSpPr>
          <p:nvPr>
            <p:ph idx="1"/>
          </p:nvPr>
        </p:nvSpPr>
        <p:spPr/>
        <p:txBody>
          <a:bodyPr>
            <a:noAutofit/>
          </a:bodyPr>
          <a:lstStyle/>
          <a:p>
            <a:pPr marL="0" indent="0" algn="ctr">
              <a:buNone/>
            </a:pPr>
            <a:r>
              <a:rPr lang="en-US" sz="3200" dirty="0"/>
              <a:t>PAC Hotline: </a:t>
            </a:r>
            <a:r>
              <a:rPr lang="en-US" sz="3200" b="1" dirty="0">
                <a:solidFill>
                  <a:schemeClr val="accent2"/>
                </a:solidFill>
              </a:rPr>
              <a:t>877-299-3642</a:t>
            </a:r>
          </a:p>
          <a:p>
            <a:pPr marL="0" indent="0" algn="ctr">
              <a:buNone/>
            </a:pPr>
            <a:r>
              <a:rPr lang="en-US" sz="3200" dirty="0"/>
              <a:t>(Voicemail, 9 a.m. – 5 p.m. on business days)</a:t>
            </a:r>
          </a:p>
          <a:p>
            <a:pPr marL="0" indent="0" algn="ctr">
              <a:buNone/>
            </a:pPr>
            <a:endParaRPr lang="en-US" sz="800" dirty="0"/>
          </a:p>
          <a:p>
            <a:pPr marL="0" indent="0" algn="ctr">
              <a:buNone/>
            </a:pPr>
            <a:r>
              <a:rPr lang="en-US" sz="3200" b="1" dirty="0">
                <a:solidFill>
                  <a:schemeClr val="accent2"/>
                </a:solidFill>
              </a:rPr>
              <a:t>public.access@ilag.gov</a:t>
            </a:r>
          </a:p>
          <a:p>
            <a:pPr marL="0" indent="0" algn="ctr">
              <a:buNone/>
            </a:pPr>
            <a:r>
              <a:rPr lang="en-US" sz="3200" dirty="0"/>
              <a:t>Public Access Bureau, Office of the Attorney General</a:t>
            </a:r>
          </a:p>
          <a:p>
            <a:pPr marL="0" indent="0" algn="ctr">
              <a:buNone/>
            </a:pPr>
            <a:r>
              <a:rPr lang="en-US" sz="3200" dirty="0"/>
              <a:t>500 South Second Street, Springfield, Illinois 62701</a:t>
            </a:r>
          </a:p>
          <a:p>
            <a:pPr marL="0" indent="0" algn="ctr">
              <a:buNone/>
            </a:pPr>
            <a:r>
              <a:rPr lang="en-US" sz="3200" b="1" dirty="0">
                <a:solidFill>
                  <a:schemeClr val="accent2"/>
                </a:solidFill>
              </a:rPr>
              <a:t>https://www.illinoisattorneygeneral.gov/open-and-honest-government/pac/</a:t>
            </a:r>
            <a:endParaRPr lang="en-US" sz="800" dirty="0"/>
          </a:p>
        </p:txBody>
      </p:sp>
    </p:spTree>
    <p:extLst>
      <p:ext uri="{BB962C8B-B14F-4D97-AF65-F5344CB8AC3E}">
        <p14:creationId xmlns:p14="http://schemas.microsoft.com/office/powerpoint/2010/main" val="31943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80176" y="274638"/>
            <a:ext cx="10788242" cy="1067601"/>
          </a:xfrm>
        </p:spPr>
        <p:txBody>
          <a:bodyPr>
            <a:normAutofit/>
          </a:bodyPr>
          <a:lstStyle/>
          <a:p>
            <a:pPr eaLnBrk="1" hangingPunct="1"/>
            <a:r>
              <a:rPr lang="en-US" sz="5400" b="1" dirty="0">
                <a:solidFill>
                  <a:srgbClr val="0033CC"/>
                </a:solidFill>
              </a:rPr>
              <a:t>Presumption of Openness</a:t>
            </a:r>
          </a:p>
        </p:txBody>
      </p:sp>
      <p:sp>
        <p:nvSpPr>
          <p:cNvPr id="9219" name="Rectangle 3"/>
          <p:cNvSpPr>
            <a:spLocks noGrp="1" noChangeArrowheads="1"/>
          </p:cNvSpPr>
          <p:nvPr>
            <p:ph idx="1"/>
          </p:nvPr>
        </p:nvSpPr>
        <p:spPr>
          <a:xfrm>
            <a:off x="897622" y="1709554"/>
            <a:ext cx="10159067" cy="4456353"/>
          </a:xfrm>
        </p:spPr>
        <p:txBody>
          <a:bodyPr>
            <a:normAutofit fontScale="92500" lnSpcReduction="10000"/>
          </a:bodyPr>
          <a:lstStyle/>
          <a:p>
            <a:pPr marL="0" indent="0" eaLnBrk="1" hangingPunct="1">
              <a:lnSpc>
                <a:spcPct val="90000"/>
              </a:lnSpc>
              <a:buClr>
                <a:schemeClr val="tx1"/>
              </a:buClr>
              <a:buFontTx/>
              <a:buNone/>
            </a:pPr>
            <a:r>
              <a:rPr lang="en-US" dirty="0">
                <a:solidFill>
                  <a:schemeClr val="accent4">
                    <a:lumMod val="10000"/>
                  </a:schemeClr>
                </a:solidFill>
              </a:rPr>
              <a:t>“</a:t>
            </a:r>
            <a:r>
              <a:rPr lang="en-US" b="1" dirty="0">
                <a:solidFill>
                  <a:schemeClr val="accent4">
                    <a:lumMod val="10000"/>
                  </a:schemeClr>
                </a:solidFill>
              </a:rPr>
              <a:t>All</a:t>
            </a:r>
            <a:r>
              <a:rPr lang="en-US" dirty="0">
                <a:solidFill>
                  <a:schemeClr val="accent4">
                    <a:lumMod val="10000"/>
                  </a:schemeClr>
                </a:solidFill>
              </a:rPr>
              <a:t> </a:t>
            </a:r>
            <a:r>
              <a:rPr lang="en-US" b="1" dirty="0">
                <a:solidFill>
                  <a:schemeClr val="accent4">
                    <a:lumMod val="10000"/>
                  </a:schemeClr>
                </a:solidFill>
              </a:rPr>
              <a:t>records</a:t>
            </a:r>
            <a:r>
              <a:rPr lang="en-US" dirty="0">
                <a:solidFill>
                  <a:schemeClr val="accent4">
                    <a:lumMod val="10000"/>
                  </a:schemeClr>
                </a:solidFill>
              </a:rPr>
              <a:t> in the custody or possession of a public body are </a:t>
            </a:r>
            <a:r>
              <a:rPr lang="en-US" b="1" dirty="0">
                <a:solidFill>
                  <a:schemeClr val="accent4">
                    <a:lumMod val="10000"/>
                  </a:schemeClr>
                </a:solidFill>
              </a:rPr>
              <a:t>presumed to be open </a:t>
            </a:r>
            <a:r>
              <a:rPr lang="en-US" dirty="0">
                <a:solidFill>
                  <a:schemeClr val="accent4">
                    <a:lumMod val="10000"/>
                  </a:schemeClr>
                </a:solidFill>
              </a:rPr>
              <a:t>to inspection or copying. Any public body that asserts that a record is exempt from disclosure has the burden of proving by </a:t>
            </a:r>
            <a:r>
              <a:rPr lang="en-US" b="1" i="1" dirty="0">
                <a:solidFill>
                  <a:schemeClr val="accent2"/>
                </a:solidFill>
              </a:rPr>
              <a:t>clear and convincing evidence</a:t>
            </a:r>
            <a:r>
              <a:rPr lang="en-US" dirty="0">
                <a:solidFill>
                  <a:schemeClr val="accent2"/>
                </a:solidFill>
              </a:rPr>
              <a:t> </a:t>
            </a:r>
            <a:r>
              <a:rPr lang="en-US" dirty="0">
                <a:solidFill>
                  <a:schemeClr val="accent4">
                    <a:lumMod val="10000"/>
                  </a:schemeClr>
                </a:solidFill>
              </a:rPr>
              <a:t>that it is exempt.” </a:t>
            </a:r>
          </a:p>
          <a:p>
            <a:pPr marL="0" indent="0" eaLnBrk="1" hangingPunct="1">
              <a:lnSpc>
                <a:spcPct val="90000"/>
              </a:lnSpc>
              <a:buClr>
                <a:schemeClr val="tx1"/>
              </a:buClr>
              <a:buFontTx/>
              <a:buNone/>
            </a:pPr>
            <a:r>
              <a:rPr lang="en-US" dirty="0">
                <a:solidFill>
                  <a:schemeClr val="accent2"/>
                </a:solidFill>
              </a:rPr>
              <a:t>5 ILCS 140/1.2</a:t>
            </a:r>
          </a:p>
          <a:p>
            <a:pPr marL="0" indent="0" eaLnBrk="1" hangingPunct="1">
              <a:lnSpc>
                <a:spcPct val="90000"/>
              </a:lnSpc>
              <a:buClr>
                <a:schemeClr val="tx1"/>
              </a:buClr>
              <a:buFontTx/>
              <a:buNone/>
            </a:pPr>
            <a:endParaRPr lang="en-US" dirty="0">
              <a:solidFill>
                <a:schemeClr val="accent2"/>
              </a:solidFill>
            </a:endParaRPr>
          </a:p>
          <a:p>
            <a:pPr marL="0" indent="0">
              <a:buNone/>
            </a:pPr>
            <a:r>
              <a:rPr lang="en-US" dirty="0">
                <a:solidFill>
                  <a:schemeClr val="accent4">
                    <a:lumMod val="10000"/>
                  </a:schemeClr>
                </a:solidFill>
              </a:rPr>
              <a:t>Generally, under FOIA, </a:t>
            </a:r>
            <a:r>
              <a:rPr lang="en-US" b="1" dirty="0">
                <a:solidFill>
                  <a:schemeClr val="accent2"/>
                </a:solidFill>
              </a:rPr>
              <a:t>"clear and convincing" </a:t>
            </a:r>
            <a:r>
              <a:rPr lang="en-US" dirty="0">
                <a:solidFill>
                  <a:schemeClr val="accent4">
                    <a:lumMod val="10000"/>
                  </a:schemeClr>
                </a:solidFill>
              </a:rPr>
              <a:t>evidence requires the public body to "provide a </a:t>
            </a:r>
            <a:r>
              <a:rPr lang="en-US" b="1" i="1" dirty="0">
                <a:solidFill>
                  <a:schemeClr val="accent2"/>
                </a:solidFill>
              </a:rPr>
              <a:t>detailed</a:t>
            </a:r>
            <a:r>
              <a:rPr lang="en-US" dirty="0">
                <a:solidFill>
                  <a:schemeClr val="accent2">
                    <a:lumMod val="75000"/>
                  </a:schemeClr>
                </a:solidFill>
              </a:rPr>
              <a:t> </a:t>
            </a:r>
            <a:r>
              <a:rPr lang="en-US" dirty="0">
                <a:solidFill>
                  <a:schemeClr val="accent4">
                    <a:lumMod val="10000"/>
                  </a:schemeClr>
                </a:solidFill>
              </a:rPr>
              <a:t>justification for its claim of exemption, addressing the requested documents specifically and in a manner allowing for adequate adversary testing."  (Emphasis in original.)  </a:t>
            </a:r>
            <a:endParaRPr lang="en-US" i="1" dirty="0">
              <a:solidFill>
                <a:schemeClr val="accent4">
                  <a:lumMod val="10000"/>
                </a:schemeClr>
              </a:solidFill>
            </a:endParaRPr>
          </a:p>
          <a:p>
            <a:pPr marL="0" indent="0">
              <a:buNone/>
            </a:pPr>
            <a:r>
              <a:rPr lang="en-US" i="1" dirty="0">
                <a:solidFill>
                  <a:schemeClr val="accent2"/>
                </a:solidFill>
              </a:rPr>
              <a:t>Illinois Educ. </a:t>
            </a:r>
            <a:r>
              <a:rPr lang="en-US" i="1" dirty="0" err="1">
                <a:solidFill>
                  <a:schemeClr val="accent2"/>
                </a:solidFill>
              </a:rPr>
              <a:t>Ass'n</a:t>
            </a:r>
            <a:r>
              <a:rPr lang="en-US" i="1" dirty="0">
                <a:solidFill>
                  <a:schemeClr val="accent2"/>
                </a:solidFill>
              </a:rPr>
              <a:t> v. Illinois State Bd. of Educ.</a:t>
            </a:r>
            <a:r>
              <a:rPr lang="en-US" dirty="0">
                <a:solidFill>
                  <a:schemeClr val="accent2"/>
                </a:solidFill>
              </a:rPr>
              <a:t>, 204 Ill. 2d 456, 464 (2003).</a:t>
            </a:r>
          </a:p>
        </p:txBody>
      </p:sp>
    </p:spTree>
    <p:extLst>
      <p:ext uri="{BB962C8B-B14F-4D97-AF65-F5344CB8AC3E}">
        <p14:creationId xmlns:p14="http://schemas.microsoft.com/office/powerpoint/2010/main" val="3735804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3509</TotalTime>
  <Words>9327</Words>
  <Application>Microsoft Office PowerPoint</Application>
  <PresentationFormat>Widescreen</PresentationFormat>
  <Paragraphs>558</Paragraphs>
  <Slides>84</Slides>
  <Notes>62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Calibri Light</vt:lpstr>
      <vt:lpstr>Wingdings</vt:lpstr>
      <vt:lpstr>Office Theme</vt:lpstr>
      <vt:lpstr>Freedom of Information Act  </vt:lpstr>
      <vt:lpstr>Public Access Counselor </vt:lpstr>
      <vt:lpstr>Public Access Counselor</vt:lpstr>
      <vt:lpstr> </vt:lpstr>
      <vt:lpstr>The Freedom of Information Act  (5 ILCS 140/1 et seq.)</vt:lpstr>
      <vt:lpstr>FOIA Training Requirements</vt:lpstr>
      <vt:lpstr>FOIA Posting Requirements</vt:lpstr>
      <vt:lpstr>List of Records</vt:lpstr>
      <vt:lpstr>Presumption of Openness</vt:lpstr>
      <vt:lpstr>Definition of “Public Records” under FOIA</vt:lpstr>
      <vt:lpstr>What is a Public Record? E-mails and Texts</vt:lpstr>
      <vt:lpstr>What is a Public Record? </vt:lpstr>
      <vt:lpstr>Explanations, Questions, Requests for General Information</vt:lpstr>
      <vt:lpstr>  Requests Seeking Data Reports/Spreadsheets  </vt:lpstr>
      <vt:lpstr>Requests Seeking Data Reports/Spreadsheets</vt:lpstr>
      <vt:lpstr>Searching for Records</vt:lpstr>
      <vt:lpstr>PowerPoint Presentation</vt:lpstr>
      <vt:lpstr>Settlement and Severance Agreements</vt:lpstr>
      <vt:lpstr> </vt:lpstr>
      <vt:lpstr>Form of FOIA Requests</vt:lpstr>
      <vt:lpstr>Form of FOIA Requests con’t</vt:lpstr>
      <vt:lpstr>Time for Responding</vt:lpstr>
      <vt:lpstr>Failure to Respond</vt:lpstr>
      <vt:lpstr>FOIA Response</vt:lpstr>
      <vt:lpstr>FOIA Response, cont.</vt:lpstr>
      <vt:lpstr>Copying Fees</vt:lpstr>
      <vt:lpstr>Requests/Fees for Electronic Copies</vt:lpstr>
      <vt:lpstr>Records Maintained Online</vt:lpstr>
      <vt:lpstr>Unduly Burdensome Requests</vt:lpstr>
      <vt:lpstr>Unduly Burdensome Requests</vt:lpstr>
      <vt:lpstr>Unduly Burdensome Requests (additional examples)</vt:lpstr>
      <vt:lpstr>Any Questions?</vt:lpstr>
      <vt:lpstr> </vt:lpstr>
      <vt:lpstr>Exemptions </vt:lpstr>
      <vt:lpstr>FOIA – Section 7(1)</vt:lpstr>
      <vt:lpstr>Section 7(1)(a) – Information Exempt Under Other Laws</vt:lpstr>
      <vt:lpstr>Section 7(1)(b) – Private Information</vt:lpstr>
      <vt:lpstr>Section 7(1)(b) – Private Information</vt:lpstr>
      <vt:lpstr>Section 7(1)(c) – Personal Privacy</vt:lpstr>
      <vt:lpstr>Section 7(1)(c) – Personal Privacy, con’t</vt:lpstr>
      <vt:lpstr>Section 7(1)(c) – Personal Privacy, con’t</vt:lpstr>
      <vt:lpstr>Section 7(1)(c) – Personal Privacy, con’t</vt:lpstr>
      <vt:lpstr> </vt:lpstr>
      <vt:lpstr>Section 7(1)(c) – Personnel Files</vt:lpstr>
      <vt:lpstr>Section 7(1)(c) – Personnel Files Continued</vt:lpstr>
      <vt:lpstr>Section 7(1)(c) – Personnel Files Continued</vt:lpstr>
      <vt:lpstr>Section 7(1)(c) – Personnel Files Continued</vt:lpstr>
      <vt:lpstr>Section 7(1)(c) – Personnel Files Continued</vt:lpstr>
      <vt:lpstr>In Summary:  Sec. 7(1)(c) applicability to requests for Employee Personnel Files</vt:lpstr>
      <vt:lpstr>Section 7.5(q) – Personnel Record Review Act</vt:lpstr>
      <vt:lpstr> </vt:lpstr>
      <vt:lpstr>Section 7(1)(f) – Deliberative Process</vt:lpstr>
      <vt:lpstr>Section 7(1)(f) – Deliberative Process</vt:lpstr>
      <vt:lpstr>Section 7(1)(f) – Factual Info Not “Deliberative”</vt:lpstr>
      <vt:lpstr>Section 7(1)(f) – No Final Decisions</vt:lpstr>
      <vt:lpstr>Section 7(1)(f) – Part of a Deliberative Process</vt:lpstr>
      <vt:lpstr>Section 7(1)(f) – Part of a Deliberative Process</vt:lpstr>
      <vt:lpstr>Section 7(1)(f) – Consultants and Third Parties</vt:lpstr>
      <vt:lpstr>Section 7(1)(f) – Inter-Agency Discussions</vt:lpstr>
      <vt:lpstr>Section 7(1)(f) – Waiver</vt:lpstr>
      <vt:lpstr>Section 7(1)(m) – Privileged Information</vt:lpstr>
      <vt:lpstr>Section 7(1)(m) – A/C Communications</vt:lpstr>
      <vt:lpstr>Section 7(1)(m) – In Capacity as Legal Advisor</vt:lpstr>
      <vt:lpstr>Section 7(1)(m) – Facts/Updates</vt:lpstr>
      <vt:lpstr>Section 7(1)(m) – Legal Invoices</vt:lpstr>
      <vt:lpstr>Section 7(1)(m) – Internal Audits</vt:lpstr>
      <vt:lpstr>Section 7(1)(m) – Internal Audits</vt:lpstr>
      <vt:lpstr>Section 7(1)(g) – Trade Secrets/Proprietary or Confidential Commercial and Financial Information</vt:lpstr>
      <vt:lpstr>Section 7(1)(g) – Trade Secrets/Proprietary/Confidential</vt:lpstr>
      <vt:lpstr>Section 7(1)(g) – Trade Secrets/Proprietary/Confidential</vt:lpstr>
      <vt:lpstr>Section 7(1)(g) – In Summary</vt:lpstr>
      <vt:lpstr>Section 7(1)(h) – Proposals/Bids </vt:lpstr>
      <vt:lpstr>Section 7(1)(n) – Adjudication of Discipline/Grievance</vt:lpstr>
      <vt:lpstr>Section 7(1)(o) – Automated Data Processing Operations</vt:lpstr>
      <vt:lpstr>Law Enforcement Records</vt:lpstr>
      <vt:lpstr>Lightning Round</vt:lpstr>
      <vt:lpstr> </vt:lpstr>
      <vt:lpstr>Commercial Purpose Requests</vt:lpstr>
      <vt:lpstr>Recurrent Requester</vt:lpstr>
      <vt:lpstr>Recurrent Requester</vt:lpstr>
      <vt:lpstr> </vt:lpstr>
      <vt:lpstr>Request for Review</vt:lpstr>
      <vt:lpstr>Judicial Review</vt:lpstr>
      <vt:lpstr>PAC Contact Information</vt:lpstr>
    </vt:vector>
  </TitlesOfParts>
  <Company>Illinois Attorney 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37th Annual Illinois Public Sector Labor Relations Law Conference  Open Meetings Act (OMA) Updates</dc:title>
  <dc:creator>Bartelt, Leah</dc:creator>
  <cp:lastModifiedBy>Goodman, Matthew</cp:lastModifiedBy>
  <cp:revision>250</cp:revision>
  <cp:lastPrinted>2022-11-04T17:51:21Z</cp:lastPrinted>
  <dcterms:created xsi:type="dcterms:W3CDTF">2021-11-09T23:14:04Z</dcterms:created>
  <dcterms:modified xsi:type="dcterms:W3CDTF">2026-05-12T18:44:56Z</dcterms:modified>
</cp:coreProperties>
</file>