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sldIdLst>
    <p:sldId id="292" r:id="rId6"/>
    <p:sldId id="348" r:id="rId7"/>
    <p:sldId id="336" r:id="rId8"/>
    <p:sldId id="324" r:id="rId9"/>
    <p:sldId id="328" r:id="rId10"/>
    <p:sldId id="296" r:id="rId11"/>
    <p:sldId id="325" r:id="rId12"/>
    <p:sldId id="323" r:id="rId13"/>
    <p:sldId id="321" r:id="rId14"/>
    <p:sldId id="326" r:id="rId15"/>
    <p:sldId id="349" r:id="rId16"/>
    <p:sldId id="337" r:id="rId17"/>
    <p:sldId id="338" r:id="rId18"/>
    <p:sldId id="339" r:id="rId19"/>
    <p:sldId id="341" r:id="rId20"/>
    <p:sldId id="342" r:id="rId21"/>
    <p:sldId id="340" r:id="rId22"/>
    <p:sldId id="343" r:id="rId23"/>
    <p:sldId id="344" r:id="rId24"/>
    <p:sldId id="350" r:id="rId25"/>
    <p:sldId id="256" r:id="rId26"/>
    <p:sldId id="264" r:id="rId27"/>
    <p:sldId id="271" r:id="rId28"/>
    <p:sldId id="279" r:id="rId29"/>
    <p:sldId id="280" r:id="rId30"/>
    <p:sldId id="266" r:id="rId31"/>
    <p:sldId id="281" r:id="rId32"/>
    <p:sldId id="273" r:id="rId33"/>
    <p:sldId id="282" r:id="rId34"/>
    <p:sldId id="275" r:id="rId35"/>
    <p:sldId id="285" r:id="rId36"/>
    <p:sldId id="276" r:id="rId37"/>
    <p:sldId id="345" r:id="rId38"/>
    <p:sldId id="272" r:id="rId39"/>
    <p:sldId id="267" r:id="rId40"/>
    <p:sldId id="283" r:id="rId41"/>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4" autoAdjust="0"/>
    <p:restoredTop sz="87449" autoAdjust="0"/>
  </p:normalViewPr>
  <p:slideViewPr>
    <p:cSldViewPr>
      <p:cViewPr varScale="1">
        <p:scale>
          <a:sx n="93" d="100"/>
          <a:sy n="93" d="100"/>
        </p:scale>
        <p:origin x="1042"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8CC128-6FF3-41CE-B9D0-D0501D82305C}"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A3A06-54D1-4B51-9A22-6DFE054C7977}" type="slidenum">
              <a:rPr lang="en-US" smtClean="0"/>
              <a:t>‹#›</a:t>
            </a:fld>
            <a:endParaRPr lang="en-US"/>
          </a:p>
        </p:txBody>
      </p:sp>
    </p:spTree>
    <p:extLst>
      <p:ext uri="{BB962C8B-B14F-4D97-AF65-F5344CB8AC3E}">
        <p14:creationId xmlns:p14="http://schemas.microsoft.com/office/powerpoint/2010/main" val="3061204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8CC128-6FF3-41CE-B9D0-D0501D82305C}"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A3A06-54D1-4B51-9A22-6DFE054C7977}" type="slidenum">
              <a:rPr lang="en-US" smtClean="0"/>
              <a:t>‹#›</a:t>
            </a:fld>
            <a:endParaRPr lang="en-US"/>
          </a:p>
        </p:txBody>
      </p:sp>
    </p:spTree>
    <p:extLst>
      <p:ext uri="{BB962C8B-B14F-4D97-AF65-F5344CB8AC3E}">
        <p14:creationId xmlns:p14="http://schemas.microsoft.com/office/powerpoint/2010/main" val="878277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8CC128-6FF3-41CE-B9D0-D0501D82305C}"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A3A06-54D1-4B51-9A22-6DFE054C7977}" type="slidenum">
              <a:rPr lang="en-US" smtClean="0"/>
              <a:t>‹#›</a:t>
            </a:fld>
            <a:endParaRPr lang="en-US"/>
          </a:p>
        </p:txBody>
      </p:sp>
    </p:spTree>
    <p:extLst>
      <p:ext uri="{BB962C8B-B14F-4D97-AF65-F5344CB8AC3E}">
        <p14:creationId xmlns:p14="http://schemas.microsoft.com/office/powerpoint/2010/main" val="1716913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92971" y="1151931"/>
            <a:ext cx="7358063" cy="2321719"/>
          </a:xfrm>
          <a:prstGeom prst="rect">
            <a:avLst/>
          </a:prstGeom>
        </p:spPr>
        <p:txBody>
          <a:bodyPr anchor="b"/>
          <a:lstStyle/>
          <a:p>
            <a:pPr lvl="0">
              <a:defRPr sz="1800"/>
            </a:pPr>
            <a:r>
              <a:rPr sz="5600"/>
              <a:t>Title Text</a:t>
            </a:r>
          </a:p>
        </p:txBody>
      </p:sp>
      <p:sp>
        <p:nvSpPr>
          <p:cNvPr id="6" name="Shape 6"/>
          <p:cNvSpPr>
            <a:spLocks noGrp="1"/>
          </p:cNvSpPr>
          <p:nvPr>
            <p:ph type="body" idx="1"/>
          </p:nvPr>
        </p:nvSpPr>
        <p:spPr>
          <a:xfrm>
            <a:off x="892971" y="3536157"/>
            <a:ext cx="7358063" cy="794743"/>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extLst>
      <p:ext uri="{BB962C8B-B14F-4D97-AF65-F5344CB8AC3E}">
        <p14:creationId xmlns:p14="http://schemas.microsoft.com/office/powerpoint/2010/main" val="282256602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5600"/>
              <a:t>Title Text</a:t>
            </a:r>
          </a:p>
        </p:txBody>
      </p:sp>
    </p:spTree>
    <p:extLst>
      <p:ext uri="{BB962C8B-B14F-4D97-AF65-F5344CB8AC3E}">
        <p14:creationId xmlns:p14="http://schemas.microsoft.com/office/powerpoint/2010/main" val="179223189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C84A-C473-7146-08F5-2E501EE0452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242B18D-4AA2-3816-841D-3B86EE4B2E3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4610CEE-D34B-76AD-5805-AB3A717747F5}"/>
              </a:ext>
            </a:extLst>
          </p:cNvPr>
          <p:cNvSpPr>
            <a:spLocks noGrp="1"/>
          </p:cNvSpPr>
          <p:nvPr>
            <p:ph type="dt" sz="half" idx="10"/>
          </p:nvPr>
        </p:nvSpPr>
        <p:spPr/>
        <p:txBody>
          <a:bodyPr/>
          <a:lstStyle/>
          <a:p>
            <a:fld id="{86C1BFF4-BC11-4669-8E75-F2A86CA88C6F}" type="datetimeFigureOut">
              <a:rPr lang="en-US" smtClean="0"/>
              <a:t>6/24/2024</a:t>
            </a:fld>
            <a:endParaRPr lang="en-US"/>
          </a:p>
        </p:txBody>
      </p:sp>
      <p:sp>
        <p:nvSpPr>
          <p:cNvPr id="5" name="Footer Placeholder 4">
            <a:extLst>
              <a:ext uri="{FF2B5EF4-FFF2-40B4-BE49-F238E27FC236}">
                <a16:creationId xmlns:a16="http://schemas.microsoft.com/office/drawing/2014/main" id="{153FA41A-506C-32B4-111F-D24B30FE6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20794-EC69-B2FC-D2B1-EBDCDD408004}"/>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1772773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CD5C4-9FC9-F62E-DCEF-11909CFDE6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42913A-DB22-BD14-8B90-34D8FDF580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A500FE-5851-1A82-8E57-D02B46C436CC}"/>
              </a:ext>
            </a:extLst>
          </p:cNvPr>
          <p:cNvSpPr>
            <a:spLocks noGrp="1"/>
          </p:cNvSpPr>
          <p:nvPr>
            <p:ph type="dt" sz="half" idx="10"/>
          </p:nvPr>
        </p:nvSpPr>
        <p:spPr/>
        <p:txBody>
          <a:bodyPr/>
          <a:lstStyle/>
          <a:p>
            <a:fld id="{86C1BFF4-BC11-4669-8E75-F2A86CA88C6F}" type="datetimeFigureOut">
              <a:rPr lang="en-US" smtClean="0"/>
              <a:t>6/24/2024</a:t>
            </a:fld>
            <a:endParaRPr lang="en-US"/>
          </a:p>
        </p:txBody>
      </p:sp>
      <p:sp>
        <p:nvSpPr>
          <p:cNvPr id="5" name="Footer Placeholder 4">
            <a:extLst>
              <a:ext uri="{FF2B5EF4-FFF2-40B4-BE49-F238E27FC236}">
                <a16:creationId xmlns:a16="http://schemas.microsoft.com/office/drawing/2014/main" id="{8D1B784C-89E3-406F-C319-E6C2630651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CE7D2-EF85-1998-45DE-B2B37BBDE275}"/>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2672264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3A1FE-FD3A-2D24-2CF7-B9141DB50C6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8041AE4-D3F9-5C35-8231-3EB10F76FDD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CBF714-6C52-5D37-044B-A379EC56CE78}"/>
              </a:ext>
            </a:extLst>
          </p:cNvPr>
          <p:cNvSpPr>
            <a:spLocks noGrp="1"/>
          </p:cNvSpPr>
          <p:nvPr>
            <p:ph type="dt" sz="half" idx="10"/>
          </p:nvPr>
        </p:nvSpPr>
        <p:spPr/>
        <p:txBody>
          <a:bodyPr/>
          <a:lstStyle/>
          <a:p>
            <a:fld id="{86C1BFF4-BC11-4669-8E75-F2A86CA88C6F}" type="datetimeFigureOut">
              <a:rPr lang="en-US" smtClean="0"/>
              <a:t>6/24/2024</a:t>
            </a:fld>
            <a:endParaRPr lang="en-US"/>
          </a:p>
        </p:txBody>
      </p:sp>
      <p:sp>
        <p:nvSpPr>
          <p:cNvPr id="5" name="Footer Placeholder 4">
            <a:extLst>
              <a:ext uri="{FF2B5EF4-FFF2-40B4-BE49-F238E27FC236}">
                <a16:creationId xmlns:a16="http://schemas.microsoft.com/office/drawing/2014/main" id="{926BCA24-AF67-474D-5CA1-D3100F0BF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FCFA8-47CB-90AD-C427-92232C6AC0EA}"/>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3876775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0A7F-3757-8120-43DD-C8BD6207B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3560C1-0042-D775-E9B7-13AE34460E6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44A7E-7BCC-E6C6-B13A-2A3C3886030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2642D1-FA49-64E2-ABC3-EBA1FA3EB803}"/>
              </a:ext>
            </a:extLst>
          </p:cNvPr>
          <p:cNvSpPr>
            <a:spLocks noGrp="1"/>
          </p:cNvSpPr>
          <p:nvPr>
            <p:ph type="dt" sz="half" idx="10"/>
          </p:nvPr>
        </p:nvSpPr>
        <p:spPr/>
        <p:txBody>
          <a:bodyPr/>
          <a:lstStyle/>
          <a:p>
            <a:fld id="{86C1BFF4-BC11-4669-8E75-F2A86CA88C6F}" type="datetimeFigureOut">
              <a:rPr lang="en-US" smtClean="0"/>
              <a:t>6/24/2024</a:t>
            </a:fld>
            <a:endParaRPr lang="en-US"/>
          </a:p>
        </p:txBody>
      </p:sp>
      <p:sp>
        <p:nvSpPr>
          <p:cNvPr id="6" name="Footer Placeholder 5">
            <a:extLst>
              <a:ext uri="{FF2B5EF4-FFF2-40B4-BE49-F238E27FC236}">
                <a16:creationId xmlns:a16="http://schemas.microsoft.com/office/drawing/2014/main" id="{E605AB90-ABF3-A5AF-89B6-66A5D4115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82C32B-2629-2B83-2067-6A9DA11843D1}"/>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812452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C61AB-85C3-6F6D-8ED5-1BA917839FF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22D4EA-8C4C-4023-FAD1-536BEA3878C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8C1403B-1C88-C9A0-5EC8-C1F8EDCD09B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84A1AF-BB07-9E58-655F-E72BAA3C4DC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301437A-4F4D-C5B7-2566-F5944C6C8C0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F21180-578B-578A-0318-83399308E1C3}"/>
              </a:ext>
            </a:extLst>
          </p:cNvPr>
          <p:cNvSpPr>
            <a:spLocks noGrp="1"/>
          </p:cNvSpPr>
          <p:nvPr>
            <p:ph type="dt" sz="half" idx="10"/>
          </p:nvPr>
        </p:nvSpPr>
        <p:spPr/>
        <p:txBody>
          <a:bodyPr/>
          <a:lstStyle/>
          <a:p>
            <a:fld id="{86C1BFF4-BC11-4669-8E75-F2A86CA88C6F}" type="datetimeFigureOut">
              <a:rPr lang="en-US" smtClean="0"/>
              <a:t>6/24/2024</a:t>
            </a:fld>
            <a:endParaRPr lang="en-US"/>
          </a:p>
        </p:txBody>
      </p:sp>
      <p:sp>
        <p:nvSpPr>
          <p:cNvPr id="8" name="Footer Placeholder 7">
            <a:extLst>
              <a:ext uri="{FF2B5EF4-FFF2-40B4-BE49-F238E27FC236}">
                <a16:creationId xmlns:a16="http://schemas.microsoft.com/office/drawing/2014/main" id="{8AC43AE8-4A08-BBB4-CF70-EB9A28EA53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AAD448-73B0-4CD6-8316-7F6499115C9D}"/>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3956923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B7880-2430-5195-20AE-F5BBBD00BD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78E60A-B150-2C6B-1ACB-04B726880F0A}"/>
              </a:ext>
            </a:extLst>
          </p:cNvPr>
          <p:cNvSpPr>
            <a:spLocks noGrp="1"/>
          </p:cNvSpPr>
          <p:nvPr>
            <p:ph type="dt" sz="half" idx="10"/>
          </p:nvPr>
        </p:nvSpPr>
        <p:spPr/>
        <p:txBody>
          <a:bodyPr/>
          <a:lstStyle/>
          <a:p>
            <a:fld id="{86C1BFF4-BC11-4669-8E75-F2A86CA88C6F}" type="datetimeFigureOut">
              <a:rPr lang="en-US" smtClean="0"/>
              <a:t>6/24/2024</a:t>
            </a:fld>
            <a:endParaRPr lang="en-US"/>
          </a:p>
        </p:txBody>
      </p:sp>
      <p:sp>
        <p:nvSpPr>
          <p:cNvPr id="4" name="Footer Placeholder 3">
            <a:extLst>
              <a:ext uri="{FF2B5EF4-FFF2-40B4-BE49-F238E27FC236}">
                <a16:creationId xmlns:a16="http://schemas.microsoft.com/office/drawing/2014/main" id="{957E6827-7223-0D5A-DA67-67D3AD71C6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41C7D1-8719-68CD-7E59-367DFDC4ECA0}"/>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1228067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8CC128-6FF3-41CE-B9D0-D0501D82305C}"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A3A06-54D1-4B51-9A22-6DFE054C7977}" type="slidenum">
              <a:rPr lang="en-US" smtClean="0"/>
              <a:t>‹#›</a:t>
            </a:fld>
            <a:endParaRPr lang="en-US"/>
          </a:p>
        </p:txBody>
      </p:sp>
    </p:spTree>
    <p:extLst>
      <p:ext uri="{BB962C8B-B14F-4D97-AF65-F5344CB8AC3E}">
        <p14:creationId xmlns:p14="http://schemas.microsoft.com/office/powerpoint/2010/main" val="4108154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2EBA00-908B-69E6-B237-62E1BDF38D2D}"/>
              </a:ext>
            </a:extLst>
          </p:cNvPr>
          <p:cNvSpPr>
            <a:spLocks noGrp="1"/>
          </p:cNvSpPr>
          <p:nvPr>
            <p:ph type="dt" sz="half" idx="10"/>
          </p:nvPr>
        </p:nvSpPr>
        <p:spPr/>
        <p:txBody>
          <a:bodyPr/>
          <a:lstStyle/>
          <a:p>
            <a:fld id="{86C1BFF4-BC11-4669-8E75-F2A86CA88C6F}" type="datetimeFigureOut">
              <a:rPr lang="en-US" smtClean="0"/>
              <a:t>6/24/2024</a:t>
            </a:fld>
            <a:endParaRPr lang="en-US"/>
          </a:p>
        </p:txBody>
      </p:sp>
      <p:sp>
        <p:nvSpPr>
          <p:cNvPr id="3" name="Footer Placeholder 2">
            <a:extLst>
              <a:ext uri="{FF2B5EF4-FFF2-40B4-BE49-F238E27FC236}">
                <a16:creationId xmlns:a16="http://schemas.microsoft.com/office/drawing/2014/main" id="{BC5669E5-8DAE-27DE-C3B2-AB5E3FAD9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00A6E1-869F-F6CD-50CD-1279AC12BDB7}"/>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3141335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67E60-BB6A-5C90-2F3D-3852066EC31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A51A75C-8C8D-0908-8E59-1DB5933FDAA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144DE4-1018-A7FF-080B-CDE6917F9B6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E91F1F9-8AED-7DB9-F4DA-B47540BF4BB7}"/>
              </a:ext>
            </a:extLst>
          </p:cNvPr>
          <p:cNvSpPr>
            <a:spLocks noGrp="1"/>
          </p:cNvSpPr>
          <p:nvPr>
            <p:ph type="dt" sz="half" idx="10"/>
          </p:nvPr>
        </p:nvSpPr>
        <p:spPr/>
        <p:txBody>
          <a:bodyPr/>
          <a:lstStyle/>
          <a:p>
            <a:fld id="{86C1BFF4-BC11-4669-8E75-F2A86CA88C6F}" type="datetimeFigureOut">
              <a:rPr lang="en-US" smtClean="0"/>
              <a:t>6/24/2024</a:t>
            </a:fld>
            <a:endParaRPr lang="en-US"/>
          </a:p>
        </p:txBody>
      </p:sp>
      <p:sp>
        <p:nvSpPr>
          <p:cNvPr id="6" name="Footer Placeholder 5">
            <a:extLst>
              <a:ext uri="{FF2B5EF4-FFF2-40B4-BE49-F238E27FC236}">
                <a16:creationId xmlns:a16="http://schemas.microsoft.com/office/drawing/2014/main" id="{12CA3AE7-3BBC-25CE-3FBF-E61B951A86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FB3845-7075-E037-4D90-C143FC1C6262}"/>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1091934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4DD06-9A62-F1EC-77BE-B13FB439F9A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1BF7E36-1DE8-3F7C-65D8-F6EEEB168F5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FF70F4D-BC77-F02D-52F0-4285BF7113E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46313E7-2633-8620-9E82-2B077B47264F}"/>
              </a:ext>
            </a:extLst>
          </p:cNvPr>
          <p:cNvSpPr>
            <a:spLocks noGrp="1"/>
          </p:cNvSpPr>
          <p:nvPr>
            <p:ph type="dt" sz="half" idx="10"/>
          </p:nvPr>
        </p:nvSpPr>
        <p:spPr/>
        <p:txBody>
          <a:bodyPr/>
          <a:lstStyle/>
          <a:p>
            <a:fld id="{86C1BFF4-BC11-4669-8E75-F2A86CA88C6F}" type="datetimeFigureOut">
              <a:rPr lang="en-US" smtClean="0"/>
              <a:t>6/24/2024</a:t>
            </a:fld>
            <a:endParaRPr lang="en-US"/>
          </a:p>
        </p:txBody>
      </p:sp>
      <p:sp>
        <p:nvSpPr>
          <p:cNvPr id="6" name="Footer Placeholder 5">
            <a:extLst>
              <a:ext uri="{FF2B5EF4-FFF2-40B4-BE49-F238E27FC236}">
                <a16:creationId xmlns:a16="http://schemas.microsoft.com/office/drawing/2014/main" id="{6C338485-979E-36A2-3978-A4BE17824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44A828-EE26-B6A8-AAA8-63E463FC3D55}"/>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2757493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27238-A27A-D8CC-B928-3BF9E11439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68A16F-3008-2016-B294-F04C556D04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8313E-9A35-F1E3-7276-535B917D79FC}"/>
              </a:ext>
            </a:extLst>
          </p:cNvPr>
          <p:cNvSpPr>
            <a:spLocks noGrp="1"/>
          </p:cNvSpPr>
          <p:nvPr>
            <p:ph type="dt" sz="half" idx="10"/>
          </p:nvPr>
        </p:nvSpPr>
        <p:spPr/>
        <p:txBody>
          <a:bodyPr/>
          <a:lstStyle/>
          <a:p>
            <a:fld id="{86C1BFF4-BC11-4669-8E75-F2A86CA88C6F}" type="datetimeFigureOut">
              <a:rPr lang="en-US" smtClean="0"/>
              <a:t>6/24/2024</a:t>
            </a:fld>
            <a:endParaRPr lang="en-US"/>
          </a:p>
        </p:txBody>
      </p:sp>
      <p:sp>
        <p:nvSpPr>
          <p:cNvPr id="5" name="Footer Placeholder 4">
            <a:extLst>
              <a:ext uri="{FF2B5EF4-FFF2-40B4-BE49-F238E27FC236}">
                <a16:creationId xmlns:a16="http://schemas.microsoft.com/office/drawing/2014/main" id="{D6CE3394-88F8-E328-F557-3498423CB6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71297-EE68-99DC-E478-B04AE0AC38F2}"/>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2664555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E179C0-EC0A-257F-E07C-6E8ED0103B4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9719A6-31C2-8EB4-8716-CC4BB9B7FF2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7D01C8-1171-48F9-EA13-134B235F4B0A}"/>
              </a:ext>
            </a:extLst>
          </p:cNvPr>
          <p:cNvSpPr>
            <a:spLocks noGrp="1"/>
          </p:cNvSpPr>
          <p:nvPr>
            <p:ph type="dt" sz="half" idx="10"/>
          </p:nvPr>
        </p:nvSpPr>
        <p:spPr/>
        <p:txBody>
          <a:bodyPr/>
          <a:lstStyle/>
          <a:p>
            <a:fld id="{86C1BFF4-BC11-4669-8E75-F2A86CA88C6F}" type="datetimeFigureOut">
              <a:rPr lang="en-US" smtClean="0"/>
              <a:t>6/24/2024</a:t>
            </a:fld>
            <a:endParaRPr lang="en-US"/>
          </a:p>
        </p:txBody>
      </p:sp>
      <p:sp>
        <p:nvSpPr>
          <p:cNvPr id="5" name="Footer Placeholder 4">
            <a:extLst>
              <a:ext uri="{FF2B5EF4-FFF2-40B4-BE49-F238E27FC236}">
                <a16:creationId xmlns:a16="http://schemas.microsoft.com/office/drawing/2014/main" id="{3D6183F1-345B-F329-52B7-DE62AFD04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5ED609-D1FD-C082-0B30-46EDC3186497}"/>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1521330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CC128-6FF3-41CE-B9D0-D0501D82305C}"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A3A06-54D1-4B51-9A22-6DFE054C7977}" type="slidenum">
              <a:rPr lang="en-US" smtClean="0"/>
              <a:t>‹#›</a:t>
            </a:fld>
            <a:endParaRPr lang="en-US"/>
          </a:p>
        </p:txBody>
      </p:sp>
    </p:spTree>
    <p:extLst>
      <p:ext uri="{BB962C8B-B14F-4D97-AF65-F5344CB8AC3E}">
        <p14:creationId xmlns:p14="http://schemas.microsoft.com/office/powerpoint/2010/main" val="49798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8CC128-6FF3-41CE-B9D0-D0501D82305C}"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DA3A06-54D1-4B51-9A22-6DFE054C7977}" type="slidenum">
              <a:rPr lang="en-US" smtClean="0"/>
              <a:t>‹#›</a:t>
            </a:fld>
            <a:endParaRPr lang="en-US"/>
          </a:p>
        </p:txBody>
      </p:sp>
    </p:spTree>
    <p:extLst>
      <p:ext uri="{BB962C8B-B14F-4D97-AF65-F5344CB8AC3E}">
        <p14:creationId xmlns:p14="http://schemas.microsoft.com/office/powerpoint/2010/main" val="2598484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8CC128-6FF3-41CE-B9D0-D0501D82305C}" type="datetimeFigureOut">
              <a:rPr lang="en-US" smtClean="0"/>
              <a:t>6/24/2024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DA3A06-54D1-4B51-9A22-6DFE054C7977}" type="slidenum">
              <a:rPr lang="en-US" smtClean="0"/>
              <a:t>‹#›</a:t>
            </a:fld>
            <a:endParaRPr lang="en-US"/>
          </a:p>
        </p:txBody>
      </p:sp>
    </p:spTree>
    <p:extLst>
      <p:ext uri="{BB962C8B-B14F-4D97-AF65-F5344CB8AC3E}">
        <p14:creationId xmlns:p14="http://schemas.microsoft.com/office/powerpoint/2010/main" val="3861780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8CC128-6FF3-41CE-B9D0-D0501D82305C}" type="datetimeFigureOut">
              <a:rPr lang="en-US" smtClean="0"/>
              <a:t>6/24/2024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DA3A06-54D1-4B51-9A22-6DFE054C7977}" type="slidenum">
              <a:rPr lang="en-US" smtClean="0"/>
              <a:t>‹#›</a:t>
            </a:fld>
            <a:endParaRPr lang="en-US"/>
          </a:p>
        </p:txBody>
      </p:sp>
    </p:spTree>
    <p:extLst>
      <p:ext uri="{BB962C8B-B14F-4D97-AF65-F5344CB8AC3E}">
        <p14:creationId xmlns:p14="http://schemas.microsoft.com/office/powerpoint/2010/main" val="334043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CC128-6FF3-41CE-B9D0-D0501D82305C}" type="datetimeFigureOut">
              <a:rPr lang="en-US" smtClean="0"/>
              <a:t>6/24/2024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DA3A06-54D1-4B51-9A22-6DFE054C7977}" type="slidenum">
              <a:rPr lang="en-US" smtClean="0"/>
              <a:t>‹#›</a:t>
            </a:fld>
            <a:endParaRPr lang="en-US"/>
          </a:p>
        </p:txBody>
      </p:sp>
    </p:spTree>
    <p:extLst>
      <p:ext uri="{BB962C8B-B14F-4D97-AF65-F5344CB8AC3E}">
        <p14:creationId xmlns:p14="http://schemas.microsoft.com/office/powerpoint/2010/main" val="305829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8CC128-6FF3-41CE-B9D0-D0501D82305C}"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DA3A06-54D1-4B51-9A22-6DFE054C7977}" type="slidenum">
              <a:rPr lang="en-US" smtClean="0"/>
              <a:t>‹#›</a:t>
            </a:fld>
            <a:endParaRPr lang="en-US"/>
          </a:p>
        </p:txBody>
      </p:sp>
    </p:spTree>
    <p:extLst>
      <p:ext uri="{BB962C8B-B14F-4D97-AF65-F5344CB8AC3E}">
        <p14:creationId xmlns:p14="http://schemas.microsoft.com/office/powerpoint/2010/main" val="1569511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8CC128-6FF3-41CE-B9D0-D0501D82305C}"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DA3A06-54D1-4B51-9A22-6DFE054C7977}" type="slidenum">
              <a:rPr lang="en-US" smtClean="0"/>
              <a:t>‹#›</a:t>
            </a:fld>
            <a:endParaRPr lang="en-US"/>
          </a:p>
        </p:txBody>
      </p:sp>
    </p:spTree>
    <p:extLst>
      <p:ext uri="{BB962C8B-B14F-4D97-AF65-F5344CB8AC3E}">
        <p14:creationId xmlns:p14="http://schemas.microsoft.com/office/powerpoint/2010/main" val="3763077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CC128-6FF3-41CE-B9D0-D0501D82305C}" type="datetimeFigureOut">
              <a:rPr lang="en-US" smtClean="0"/>
              <a:t>6/24/2024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A3A06-54D1-4B51-9A22-6DFE054C7977}" type="slidenum">
              <a:rPr lang="en-US" smtClean="0"/>
              <a:t>‹#›</a:t>
            </a:fld>
            <a:endParaRPr lang="en-US"/>
          </a:p>
        </p:txBody>
      </p:sp>
    </p:spTree>
    <p:extLst>
      <p:ext uri="{BB962C8B-B14F-4D97-AF65-F5344CB8AC3E}">
        <p14:creationId xmlns:p14="http://schemas.microsoft.com/office/powerpoint/2010/main" val="4196304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868FDB-E3E4-3B8C-DC29-9A74EB1212D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403FDC-BDE4-6007-76C6-DFB0A3F5771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F6B49-F0B4-532A-4EF8-EE688C7A15E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C1BFF4-BC11-4669-8E75-F2A86CA88C6F}" type="datetimeFigureOut">
              <a:rPr lang="en-US" smtClean="0"/>
              <a:t>6/24/2024</a:t>
            </a:fld>
            <a:endParaRPr lang="en-US"/>
          </a:p>
        </p:txBody>
      </p:sp>
      <p:sp>
        <p:nvSpPr>
          <p:cNvPr id="5" name="Footer Placeholder 4">
            <a:extLst>
              <a:ext uri="{FF2B5EF4-FFF2-40B4-BE49-F238E27FC236}">
                <a16:creationId xmlns:a16="http://schemas.microsoft.com/office/drawing/2014/main" id="{7737A4E4-1AB4-4DE2-87AD-3A089F4A2A5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44F3C-B32E-81AB-F8E5-845373DE90D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6F9074-C050-487A-9662-76A067CC87CB}" type="slidenum">
              <a:rPr lang="en-US" smtClean="0"/>
              <a:t>‹#›</a:t>
            </a:fld>
            <a:endParaRPr lang="en-US"/>
          </a:p>
        </p:txBody>
      </p:sp>
    </p:spTree>
    <p:extLst>
      <p:ext uri="{BB962C8B-B14F-4D97-AF65-F5344CB8AC3E}">
        <p14:creationId xmlns:p14="http://schemas.microsoft.com/office/powerpoint/2010/main" val="13502642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8" Type="http://schemas.openxmlformats.org/officeDocument/2006/relationships/hyperlink" Target="https://dceo.illinois.gov/aboutdceo/grantopportunities/upcoming-grant-trainings.html" TargetMode="External"/><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hyperlink" Target="https://illinois.webex.com/webappng/sites/illinois/recording/79932263f4f1103c9f379e1a249f7d01/playback"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illinois.gov/search-results.html?contentType=agency&amp;q=" TargetMode="External"/><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s://viewer.blipstar.com/map?uid=240677&amp;type=radius&amp;width=auto&amp;language=&amp;lat=&amp;lng=&amp;accuracy=&amp;slat=&amp;slng=&amp;sc=none&amp;notstr=true&amp;search=waukegan%2C+illinois&amp;country=&amp;value=100&amp;units=miles&amp;tagshow=showall&amp;tag=" TargetMode="External"/><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hyperlink" Target="mailto:Renee.Wott@Illinois.gov"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dceo.illinois.gov/" TargetMode="Externa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hyperlink" Target="mailto:Evan.Cyrulik@illinois.gov" TargetMode="External"/><Relationship Id="rId5" Type="http://schemas.openxmlformats.org/officeDocument/2006/relationships/hyperlink" Target="mailto:Monica.J.Bristow@illinois.gov" TargetMode="External"/><Relationship Id="rId4" Type="http://schemas.openxmlformats.org/officeDocument/2006/relationships/hyperlink" Target="mailto:Renee.Wott@Illinois.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hyperlink" Target="https://ilgov.sharepoint.com/sites/CEO-Film" TargetMode="External"/><Relationship Id="rId13" Type="http://schemas.openxmlformats.org/officeDocument/2006/relationships/hyperlink" Target="https://ilgov.sharepoint.com/sites/CEO-UA" TargetMode="External"/><Relationship Id="rId18" Type="http://schemas.openxmlformats.org/officeDocument/2006/relationships/image" Target="../media/image7.jpeg"/><Relationship Id="rId3" Type="http://schemas.openxmlformats.org/officeDocument/2006/relationships/hyperlink" Target="https://ceo.portal.illinois.gov/sites/bureau/oea/default.aspx" TargetMode="External"/><Relationship Id="rId7" Type="http://schemas.openxmlformats.org/officeDocument/2006/relationships/hyperlink" Target="https://ilgov.sharepoint.com/sites/CEO-EOMC" TargetMode="External"/><Relationship Id="rId12" Type="http://schemas.openxmlformats.org/officeDocument/2006/relationships/hyperlink" Target="https://ilgov.sharepoint.com/sites/CEO-OTI/" TargetMode="External"/><Relationship Id="rId17" Type="http://schemas.openxmlformats.org/officeDocument/2006/relationships/image" Target="../media/image6.jpeg"/><Relationship Id="rId2" Type="http://schemas.openxmlformats.org/officeDocument/2006/relationships/hyperlink" Target="https://ilgov.sharepoint.com/sites/CEO-BD" TargetMode="External"/><Relationship Id="rId16"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hyperlink" Target="https://ilgov.sharepoint.com/sites/CEO-EIT" TargetMode="External"/><Relationship Id="rId11" Type="http://schemas.openxmlformats.org/officeDocument/2006/relationships/hyperlink" Target="https://ilgov.sharepoint.com/sites/CEO-Tourism" TargetMode="External"/><Relationship Id="rId5" Type="http://schemas.openxmlformats.org/officeDocument/2006/relationships/hyperlink" Target="https://ilgov.sharepoint.com/sites/CEO-OET/" TargetMode="External"/><Relationship Id="rId15" Type="http://schemas.openxmlformats.org/officeDocument/2006/relationships/image" Target="../media/image4.jpeg"/><Relationship Id="rId10" Type="http://schemas.openxmlformats.org/officeDocument/2006/relationships/hyperlink" Target="https://ilgov.sharepoint.com/sites/CEO-RED" TargetMode="External"/><Relationship Id="rId19" Type="http://schemas.openxmlformats.org/officeDocument/2006/relationships/image" Target="../media/image8.jpeg"/><Relationship Id="rId4" Type="http://schemas.openxmlformats.org/officeDocument/2006/relationships/hyperlink" Target="https://ilgov.sharepoint.com/sites/CEO-OCD/" TargetMode="External"/><Relationship Id="rId9" Type="http://schemas.openxmlformats.org/officeDocument/2006/relationships/hyperlink" Target="https://ilgov.sharepoint.com/sites/CEO-OMEE" TargetMode="External"/><Relationship Id="rId1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dceo.illinois.gov/connectillinois.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www2.illinois.gov/dceo/OMEE/Pages/default.aspx"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dceo.illinois.gov/communitydevelopment/csbgpublicinfrastructure.html" TargetMode="External"/><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hyperlink" Target="https://dceo.illinois.gov/communitydevelopment/cdbg_program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endParaRPr lang="en-US"/>
          </a:p>
        </p:txBody>
      </p:sp>
      <p:sp>
        <p:nvSpPr>
          <p:cNvPr id="6" name="Shape 37"/>
          <p:cNvSpPr/>
          <p:nvPr/>
        </p:nvSpPr>
        <p:spPr>
          <a:xfrm>
            <a:off x="724718" y="5818494"/>
            <a:ext cx="65" cy="18466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p>
            <a:pPr lvl="0" algn="l">
              <a:defRPr sz="1800"/>
            </a:pPr>
            <a:endParaRPr lang="en-US" sz="1200" b="1" spc="300" dirty="0">
              <a:solidFill>
                <a:schemeClr val="accent1"/>
              </a:solidFill>
              <a:latin typeface="Helvetica"/>
              <a:ea typeface="Helvetica"/>
              <a:cs typeface="Helvetica"/>
              <a:sym typeface="Helvetica"/>
            </a:endParaRPr>
          </a:p>
        </p:txBody>
      </p:sp>
      <p:pic>
        <p:nvPicPr>
          <p:cNvPr id="5" name="Picture 4" descr="Lincoln statue.jpg"/>
          <p:cNvPicPr>
            <a:picLocks noChangeAspect="1"/>
          </p:cNvPicPr>
          <p:nvPr/>
        </p:nvPicPr>
        <p:blipFill rotWithShape="1">
          <a:blip r:embed="rId2" cstate="print">
            <a:extLst>
              <a:ext uri="{28A0092B-C50C-407E-A947-70E740481C1C}">
                <a14:useLocalDpi xmlns:a14="http://schemas.microsoft.com/office/drawing/2010/main" val="0"/>
              </a:ext>
            </a:extLst>
          </a:blip>
          <a:srcRect t="24665" b="16553"/>
          <a:stretch/>
        </p:blipFill>
        <p:spPr>
          <a:xfrm>
            <a:off x="723082" y="1655047"/>
            <a:ext cx="7696200" cy="4556961"/>
          </a:xfrm>
          <a:prstGeom prst="rect">
            <a:avLst/>
          </a:prstGeom>
        </p:spPr>
      </p:pic>
      <p:pic>
        <p:nvPicPr>
          <p:cNvPr id="7" name="Picture 6" descr="Text&#10;&#10;Description automatically generated">
            <a:extLst>
              <a:ext uri="{FF2B5EF4-FFF2-40B4-BE49-F238E27FC236}">
                <a16:creationId xmlns:a16="http://schemas.microsoft.com/office/drawing/2014/main" id="{33A046E5-47EA-4830-B2AF-E3A181B8C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88466"/>
            <a:ext cx="5502138" cy="1566581"/>
          </a:xfrm>
          <a:prstGeom prst="rect">
            <a:avLst/>
          </a:prstGeom>
        </p:spPr>
      </p:pic>
    </p:spTree>
    <p:extLst>
      <p:ext uri="{BB962C8B-B14F-4D97-AF65-F5344CB8AC3E}">
        <p14:creationId xmlns:p14="http://schemas.microsoft.com/office/powerpoint/2010/main" val="303832538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51"/>
          <p:cNvSpPr/>
          <p:nvPr/>
        </p:nvSpPr>
        <p:spPr>
          <a:xfrm>
            <a:off x="658862" y="3205350"/>
            <a:ext cx="7826276" cy="318353"/>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marL="273050" indent="-153988" algn="l">
              <a:spcAft>
                <a:spcPts val="1200"/>
              </a:spcAft>
            </a:pPr>
            <a:endParaRPr lang="en-US" sz="1600" dirty="0"/>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lvl="0">
              <a:defRPr sz="1800">
                <a:solidFill>
                  <a:srgbClr val="000000"/>
                </a:solidFill>
              </a:defRPr>
            </a:pPr>
            <a:r>
              <a:rPr lang="en-US" sz="1400" dirty="0">
                <a:solidFill>
                  <a:srgbClr val="1F497D"/>
                </a:solidFill>
              </a:rPr>
              <a:t>WORKING TOGETHER TO HELP EMPLOYERS CREATE AND RETAIN QUALITY JOBS</a:t>
            </a:r>
            <a:endParaRPr sz="1400" dirty="0">
              <a:solidFill>
                <a:srgbClr val="1F497D"/>
              </a:solidFill>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29" name="Shape 90"/>
          <p:cNvSpPr/>
          <p:nvPr/>
        </p:nvSpPr>
        <p:spPr>
          <a:xfrm>
            <a:off x="0" y="5454391"/>
            <a:ext cx="9143999" cy="18466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r">
              <a:defRPr sz="2000">
                <a:solidFill>
                  <a:srgbClr val="FFFFFF"/>
                </a:solidFill>
                <a:latin typeface="Helvetica"/>
                <a:ea typeface="Helvetica"/>
                <a:cs typeface="Helvetica"/>
                <a:sym typeface="Helvetica"/>
              </a:defRPr>
            </a:lvl1pPr>
          </a:lstStyle>
          <a:p>
            <a:pPr algn="ctr" defTabSz="410751">
              <a:defRPr sz="1800">
                <a:solidFill>
                  <a:srgbClr val="000000"/>
                </a:solidFill>
              </a:defRPr>
            </a:pPr>
            <a:r>
              <a:rPr lang="en-US" sz="1200" b="1" kern="0" spc="300" dirty="0">
                <a:solidFill>
                  <a:schemeClr val="bg1"/>
                </a:solidFill>
              </a:rPr>
              <a:t>WOKING TOGETHER TO HELP EMPLOYERS CREATE AND RETAIN QUALITY JOBS</a:t>
            </a:r>
            <a:endParaRPr sz="1200" b="1" kern="0" spc="300" dirty="0">
              <a:solidFill>
                <a:schemeClr val="bg1"/>
              </a:solidFill>
            </a:endParaRPr>
          </a:p>
        </p:txBody>
      </p:sp>
      <p:sp>
        <p:nvSpPr>
          <p:cNvPr id="13" name="TextBox 12">
            <a:extLst>
              <a:ext uri="{FF2B5EF4-FFF2-40B4-BE49-F238E27FC236}">
                <a16:creationId xmlns:a16="http://schemas.microsoft.com/office/drawing/2014/main" id="{97F3AE52-A50A-4B51-BEC9-8BB66D4C6E8E}"/>
              </a:ext>
            </a:extLst>
          </p:cNvPr>
          <p:cNvSpPr txBox="1"/>
          <p:nvPr/>
        </p:nvSpPr>
        <p:spPr>
          <a:xfrm>
            <a:off x="422313" y="209817"/>
            <a:ext cx="8153400" cy="646331"/>
          </a:xfrm>
          <a:prstGeom prst="rect">
            <a:avLst/>
          </a:prstGeom>
          <a:solidFill>
            <a:schemeClr val="accent1">
              <a:lumMod val="75000"/>
            </a:schemeClr>
          </a:solidFill>
        </p:spPr>
        <p:txBody>
          <a:bodyPr wrap="square" rtlCol="0">
            <a:spAutoFit/>
          </a:bodyPr>
          <a:lstStyle/>
          <a:p>
            <a:pPr algn="ctr"/>
            <a:r>
              <a:rPr lang="en-US" sz="3600" dirty="0">
                <a:solidFill>
                  <a:schemeClr val="bg1"/>
                </a:solidFill>
              </a:rPr>
              <a:t>OTHER DCEO PROGRAMS</a:t>
            </a:r>
          </a:p>
        </p:txBody>
      </p:sp>
      <p:sp>
        <p:nvSpPr>
          <p:cNvPr id="4" name="TextBox 3">
            <a:extLst>
              <a:ext uri="{FF2B5EF4-FFF2-40B4-BE49-F238E27FC236}">
                <a16:creationId xmlns:a16="http://schemas.microsoft.com/office/drawing/2014/main" id="{0A70174D-CA78-4FCA-B8D0-83518DA1B833}"/>
              </a:ext>
            </a:extLst>
          </p:cNvPr>
          <p:cNvSpPr txBox="1"/>
          <p:nvPr/>
        </p:nvSpPr>
        <p:spPr>
          <a:xfrm>
            <a:off x="495299" y="1158636"/>
            <a:ext cx="8153399" cy="4093428"/>
          </a:xfrm>
          <a:prstGeom prst="rect">
            <a:avLst/>
          </a:prstGeom>
          <a:noFill/>
        </p:spPr>
        <p:txBody>
          <a:bodyPr wrap="square" rtlCol="0">
            <a:spAutoFit/>
          </a:bodyPr>
          <a:lstStyle/>
          <a:p>
            <a:pPr marL="342900" indent="-342900">
              <a:lnSpc>
                <a:spcPct val="100000"/>
              </a:lnSpc>
              <a:spcBef>
                <a:spcPct val="0"/>
              </a:spcBef>
              <a:buFont typeface="Arial" panose="020B0604020202020204" pitchFamily="34" charset="0"/>
              <a:buChar char="•"/>
              <a:defRPr/>
            </a:pPr>
            <a:r>
              <a:rPr lang="en-US" altLang="en-US" sz="2000" dirty="0"/>
              <a:t>High Impact Business Program</a:t>
            </a:r>
          </a:p>
          <a:p>
            <a:pPr marL="342900" indent="-342900">
              <a:lnSpc>
                <a:spcPct val="100000"/>
              </a:lnSpc>
              <a:spcBef>
                <a:spcPct val="0"/>
              </a:spcBef>
              <a:buFont typeface="Arial" panose="020B0604020202020204" pitchFamily="34" charset="0"/>
              <a:buChar char="•"/>
              <a:defRPr/>
            </a:pPr>
            <a:r>
              <a:rPr lang="en-US" altLang="en-US" sz="2000" dirty="0"/>
              <a:t>Research &amp; Development Tax Credit</a:t>
            </a:r>
          </a:p>
          <a:p>
            <a:pPr marL="342900" indent="-342900">
              <a:lnSpc>
                <a:spcPct val="100000"/>
              </a:lnSpc>
              <a:spcBef>
                <a:spcPct val="0"/>
              </a:spcBef>
              <a:buFont typeface="Arial" panose="020B0604020202020204" pitchFamily="34" charset="0"/>
              <a:buChar char="•"/>
              <a:defRPr/>
            </a:pPr>
            <a:r>
              <a:rPr lang="en-US" altLang="en-US" sz="2000" dirty="0"/>
              <a:t>Site Selection Assistance</a:t>
            </a:r>
          </a:p>
          <a:p>
            <a:pPr marL="342900" indent="-342900">
              <a:lnSpc>
                <a:spcPct val="100000"/>
              </a:lnSpc>
              <a:spcBef>
                <a:spcPct val="0"/>
              </a:spcBef>
              <a:buFont typeface="Arial" panose="020B0604020202020204" pitchFamily="34" charset="0"/>
              <a:buChar char="•"/>
              <a:defRPr/>
            </a:pPr>
            <a:r>
              <a:rPr lang="en-US" altLang="en-US" sz="2000" dirty="0"/>
              <a:t>Rebuild Illinois Capital Grant Program </a:t>
            </a:r>
          </a:p>
          <a:p>
            <a:pPr marL="342900" indent="-342900">
              <a:lnSpc>
                <a:spcPct val="100000"/>
              </a:lnSpc>
              <a:spcBef>
                <a:spcPct val="0"/>
              </a:spcBef>
              <a:buFont typeface="Arial" panose="020B0604020202020204" pitchFamily="34" charset="0"/>
              <a:buChar char="•"/>
              <a:defRPr/>
            </a:pPr>
            <a:r>
              <a:rPr lang="en-US" altLang="en-US" sz="2000" dirty="0"/>
              <a:t>Workforce Innovation and Opportunity Programs</a:t>
            </a:r>
          </a:p>
          <a:p>
            <a:pPr marL="342900" indent="-342900">
              <a:lnSpc>
                <a:spcPct val="100000"/>
              </a:lnSpc>
              <a:spcBef>
                <a:spcPct val="0"/>
              </a:spcBef>
              <a:buFont typeface="Arial" panose="020B0604020202020204" pitchFamily="34" charset="0"/>
              <a:buChar char="•"/>
              <a:defRPr/>
            </a:pPr>
            <a:r>
              <a:rPr lang="en-US" altLang="en-US" sz="2000" dirty="0"/>
              <a:t>Small Business Development Centers (SBDC)</a:t>
            </a:r>
          </a:p>
          <a:p>
            <a:pPr marL="342900" indent="-342900">
              <a:lnSpc>
                <a:spcPct val="100000"/>
              </a:lnSpc>
              <a:spcBef>
                <a:spcPct val="0"/>
              </a:spcBef>
              <a:buFont typeface="Arial" panose="020B0604020202020204" pitchFamily="34" charset="0"/>
              <a:buChar char="•"/>
              <a:defRPr/>
            </a:pPr>
            <a:r>
              <a:rPr lang="en-US" altLang="en-US" sz="2000" dirty="0"/>
              <a:t>Social Equity Cannabis Loans</a:t>
            </a:r>
          </a:p>
          <a:p>
            <a:pPr marL="342900" indent="-342900">
              <a:lnSpc>
                <a:spcPct val="100000"/>
              </a:lnSpc>
              <a:spcBef>
                <a:spcPct val="0"/>
              </a:spcBef>
              <a:buFont typeface="Arial" panose="020B0604020202020204" pitchFamily="34" charset="0"/>
              <a:buChar char="•"/>
              <a:defRPr/>
            </a:pPr>
            <a:r>
              <a:rPr lang="en-US" altLang="en-US" sz="2000" dirty="0"/>
              <a:t>Procurement Technical Assistance Centers (PTAC)</a:t>
            </a:r>
          </a:p>
          <a:p>
            <a:pPr marL="342900" indent="-342900">
              <a:lnSpc>
                <a:spcPct val="100000"/>
              </a:lnSpc>
              <a:spcBef>
                <a:spcPct val="0"/>
              </a:spcBef>
              <a:buFont typeface="Arial" panose="020B0604020202020204" pitchFamily="34" charset="0"/>
              <a:buChar char="•"/>
              <a:defRPr/>
            </a:pPr>
            <a:r>
              <a:rPr lang="en-US" altLang="en-US" sz="2000" dirty="0"/>
              <a:t>First Stop Business Information Centers</a:t>
            </a:r>
          </a:p>
          <a:p>
            <a:pPr marL="342900" indent="-342900">
              <a:lnSpc>
                <a:spcPct val="100000"/>
              </a:lnSpc>
              <a:spcBef>
                <a:spcPct val="0"/>
              </a:spcBef>
              <a:buFont typeface="Arial" panose="020B0604020202020204" pitchFamily="34" charset="0"/>
              <a:buChar char="•"/>
              <a:defRPr/>
            </a:pPr>
            <a:r>
              <a:rPr lang="en-US" altLang="en-US" sz="2000" dirty="0"/>
              <a:t>Film Services Tax Credit</a:t>
            </a:r>
          </a:p>
          <a:p>
            <a:pPr marL="342900" indent="-342900">
              <a:lnSpc>
                <a:spcPct val="100000"/>
              </a:lnSpc>
              <a:spcBef>
                <a:spcPct val="0"/>
              </a:spcBef>
              <a:buFont typeface="Arial" panose="020B0604020202020204" pitchFamily="34" charset="0"/>
              <a:buChar char="•"/>
              <a:defRPr/>
            </a:pPr>
            <a:r>
              <a:rPr lang="en-US" altLang="en-US" sz="2000" dirty="0"/>
              <a:t>Tourism Attraction Development Grant</a:t>
            </a:r>
          </a:p>
          <a:p>
            <a:pPr>
              <a:lnSpc>
                <a:spcPct val="100000"/>
              </a:lnSpc>
              <a:spcBef>
                <a:spcPct val="0"/>
              </a:spcBef>
              <a:defRPr/>
            </a:pPr>
            <a:endParaRPr lang="en-US" altLang="en-US" sz="2000" dirty="0"/>
          </a:p>
          <a:p>
            <a:endParaRPr lang="en-US" sz="2000" dirty="0"/>
          </a:p>
        </p:txBody>
      </p:sp>
    </p:spTree>
    <p:extLst>
      <p:ext uri="{BB962C8B-B14F-4D97-AF65-F5344CB8AC3E}">
        <p14:creationId xmlns:p14="http://schemas.microsoft.com/office/powerpoint/2010/main" val="403933989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51"/>
          <p:cNvSpPr/>
          <p:nvPr/>
        </p:nvSpPr>
        <p:spPr>
          <a:xfrm>
            <a:off x="658862" y="3205350"/>
            <a:ext cx="7826276" cy="318353"/>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marL="273050" marR="0" lvl="0" indent="-153988" algn="l" defTabSz="914400" rtl="0" eaLnBrk="1" fontAlgn="auto" latinLnBrk="0" hangingPunct="1">
              <a:lnSpc>
                <a:spcPct val="100000"/>
              </a:lnSpc>
              <a:spcBef>
                <a:spcPts val="0"/>
              </a:spcBef>
              <a:spcAft>
                <a:spcPts val="12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marL="0" marR="0" lvl="0" indent="0" algn="r"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400" b="0" i="0" u="none" strike="noStrike" kern="1200" cap="none" spc="0" normalizeH="0" baseline="0" noProof="0" dirty="0">
                <a:ln>
                  <a:noFill/>
                </a:ln>
                <a:solidFill>
                  <a:srgbClr val="1F497D"/>
                </a:solidFill>
                <a:effectLst/>
                <a:uLnTx/>
                <a:uFillTx/>
                <a:latin typeface="Helvetica"/>
                <a:cs typeface="Helvetica"/>
                <a:sym typeface="Helvetica"/>
              </a:rPr>
              <a:t>WORKING TOGETHER TO HELP EMPLOYERS CREATE AND RETAIN QUALITY JOBS</a:t>
            </a:r>
            <a:endParaRPr kumimoji="0" sz="1400" b="0" i="0" u="none" strike="noStrike" kern="1200" cap="none" spc="0" normalizeH="0" baseline="0" noProof="0" dirty="0">
              <a:ln>
                <a:noFill/>
              </a:ln>
              <a:solidFill>
                <a:srgbClr val="1F497D"/>
              </a:solidFill>
              <a:effectLst/>
              <a:uLnTx/>
              <a:uFillTx/>
              <a:latin typeface="Helvetica"/>
              <a:cs typeface="Helvetica"/>
              <a:sym typeface="Helvetica"/>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29" name="Shape 90"/>
          <p:cNvSpPr/>
          <p:nvPr/>
        </p:nvSpPr>
        <p:spPr>
          <a:xfrm>
            <a:off x="0" y="5454391"/>
            <a:ext cx="9143999" cy="18466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r">
              <a:defRPr sz="2000">
                <a:solidFill>
                  <a:srgbClr val="FFFFFF"/>
                </a:solidFill>
                <a:latin typeface="Helvetica"/>
                <a:ea typeface="Helvetica"/>
                <a:cs typeface="Helvetica"/>
                <a:sym typeface="Helvetica"/>
              </a:defRPr>
            </a:lvl1pPr>
          </a:lstStyle>
          <a:p>
            <a:pPr marL="0" marR="0" lvl="0" indent="0" algn="ctr" defTabSz="410751" rtl="0"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200" b="1" i="0" u="none" strike="noStrike" kern="0" cap="none" spc="300" normalizeH="0" baseline="0" noProof="0" dirty="0">
                <a:ln>
                  <a:noFill/>
                </a:ln>
                <a:solidFill>
                  <a:prstClr val="white"/>
                </a:solidFill>
                <a:effectLst/>
                <a:uLnTx/>
                <a:uFillTx/>
                <a:latin typeface="Helvetica"/>
                <a:cs typeface="Helvetica"/>
                <a:sym typeface="Helvetica"/>
              </a:rPr>
              <a:t>WOKING TOGETHER TO HELP EMPLOYERS CREATE AND RETAIN QUALITY JOBS</a:t>
            </a:r>
            <a:endParaRPr kumimoji="0" sz="1200" b="1" i="0" u="none" strike="noStrike" kern="0" cap="none" spc="300" normalizeH="0" baseline="0" noProof="0" dirty="0">
              <a:ln>
                <a:noFill/>
              </a:ln>
              <a:solidFill>
                <a:prstClr val="white"/>
              </a:solidFill>
              <a:effectLst/>
              <a:uLnTx/>
              <a:uFillTx/>
              <a:latin typeface="Helvetica"/>
              <a:cs typeface="Helvetica"/>
              <a:sym typeface="Helvetica"/>
            </a:endParaRPr>
          </a:p>
        </p:txBody>
      </p:sp>
      <p:sp>
        <p:nvSpPr>
          <p:cNvPr id="13" name="TextBox 12">
            <a:extLst>
              <a:ext uri="{FF2B5EF4-FFF2-40B4-BE49-F238E27FC236}">
                <a16:creationId xmlns:a16="http://schemas.microsoft.com/office/drawing/2014/main" id="{97F3AE52-A50A-4B51-BEC9-8BB66D4C6E8E}"/>
              </a:ext>
            </a:extLst>
          </p:cNvPr>
          <p:cNvSpPr txBox="1"/>
          <p:nvPr/>
        </p:nvSpPr>
        <p:spPr>
          <a:xfrm>
            <a:off x="422313" y="209817"/>
            <a:ext cx="8153400" cy="646331"/>
          </a:xfrm>
          <a:prstGeom prst="rect">
            <a:avLst/>
          </a:prstGeom>
          <a:solidFill>
            <a:schemeClr val="accent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GRANTS</a:t>
            </a:r>
          </a:p>
        </p:txBody>
      </p:sp>
      <p:sp>
        <p:nvSpPr>
          <p:cNvPr id="4" name="TextBox 3">
            <a:extLst>
              <a:ext uri="{FF2B5EF4-FFF2-40B4-BE49-F238E27FC236}">
                <a16:creationId xmlns:a16="http://schemas.microsoft.com/office/drawing/2014/main" id="{0A70174D-CA78-4FCA-B8D0-83518DA1B833}"/>
              </a:ext>
            </a:extLst>
          </p:cNvPr>
          <p:cNvSpPr txBox="1"/>
          <p:nvPr/>
        </p:nvSpPr>
        <p:spPr>
          <a:xfrm>
            <a:off x="3186658" y="2456645"/>
            <a:ext cx="339090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Evan Cyrulik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Michael Curry Intern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DCEO Local Governments</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481895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51"/>
          <p:cNvSpPr/>
          <p:nvPr/>
        </p:nvSpPr>
        <p:spPr>
          <a:xfrm>
            <a:off x="658862" y="3205350"/>
            <a:ext cx="7826276" cy="318353"/>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marL="273050" indent="-153988" algn="l">
              <a:spcAft>
                <a:spcPts val="1200"/>
              </a:spcAft>
            </a:pPr>
            <a:endParaRPr lang="en-US" sz="1600" dirty="0"/>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lvl="0">
              <a:defRPr sz="1800">
                <a:solidFill>
                  <a:srgbClr val="000000"/>
                </a:solidFill>
              </a:defRPr>
            </a:pPr>
            <a:r>
              <a:rPr lang="en-US" sz="1400" dirty="0">
                <a:solidFill>
                  <a:srgbClr val="1F497D"/>
                </a:solidFill>
              </a:rPr>
              <a:t>WORKING TOGETHER TO HELP EMPLOYERS CREATE AND RETAIN QUALITY JOBS</a:t>
            </a:r>
            <a:endParaRPr sz="1400" dirty="0">
              <a:solidFill>
                <a:srgbClr val="1F497D"/>
              </a:solidFill>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29" name="Shape 90"/>
          <p:cNvSpPr/>
          <p:nvPr/>
        </p:nvSpPr>
        <p:spPr>
          <a:xfrm>
            <a:off x="0" y="5454391"/>
            <a:ext cx="9143999" cy="18466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r">
              <a:defRPr sz="2000">
                <a:solidFill>
                  <a:srgbClr val="FFFFFF"/>
                </a:solidFill>
                <a:latin typeface="Helvetica"/>
                <a:ea typeface="Helvetica"/>
                <a:cs typeface="Helvetica"/>
                <a:sym typeface="Helvetica"/>
              </a:defRPr>
            </a:lvl1pPr>
          </a:lstStyle>
          <a:p>
            <a:pPr algn="ctr" defTabSz="410751">
              <a:defRPr sz="1800">
                <a:solidFill>
                  <a:srgbClr val="000000"/>
                </a:solidFill>
              </a:defRPr>
            </a:pPr>
            <a:r>
              <a:rPr lang="en-US" sz="1200" b="1" kern="0" spc="300" dirty="0">
                <a:solidFill>
                  <a:schemeClr val="bg1"/>
                </a:solidFill>
              </a:rPr>
              <a:t>WOKING TOGETHER TO HELP EMPLOYERS CREATE AND RETAIN QUALITY JOBS</a:t>
            </a:r>
            <a:endParaRPr sz="1200" b="1" kern="0" spc="300" dirty="0">
              <a:solidFill>
                <a:schemeClr val="bg1"/>
              </a:solidFill>
            </a:endParaRPr>
          </a:p>
        </p:txBody>
      </p:sp>
      <p:sp>
        <p:nvSpPr>
          <p:cNvPr id="13" name="TextBox 12">
            <a:extLst>
              <a:ext uri="{FF2B5EF4-FFF2-40B4-BE49-F238E27FC236}">
                <a16:creationId xmlns:a16="http://schemas.microsoft.com/office/drawing/2014/main" id="{97F3AE52-A50A-4B51-BEC9-8BB66D4C6E8E}"/>
              </a:ext>
            </a:extLst>
          </p:cNvPr>
          <p:cNvSpPr txBox="1"/>
          <p:nvPr/>
        </p:nvSpPr>
        <p:spPr>
          <a:xfrm>
            <a:off x="422313" y="209817"/>
            <a:ext cx="8153400" cy="646331"/>
          </a:xfrm>
          <a:prstGeom prst="rect">
            <a:avLst/>
          </a:prstGeom>
          <a:solidFill>
            <a:schemeClr val="accent1">
              <a:lumMod val="75000"/>
            </a:schemeClr>
          </a:solidFill>
        </p:spPr>
        <p:txBody>
          <a:bodyPr wrap="square" rtlCol="0">
            <a:spAutoFit/>
          </a:bodyPr>
          <a:lstStyle/>
          <a:p>
            <a:pPr algn="ctr"/>
            <a:r>
              <a:rPr lang="en-US" sz="3600" dirty="0">
                <a:solidFill>
                  <a:schemeClr val="bg1"/>
                </a:solidFill>
              </a:rPr>
              <a:t>GRANT TRAININGS</a:t>
            </a:r>
          </a:p>
        </p:txBody>
      </p:sp>
      <p:sp>
        <p:nvSpPr>
          <p:cNvPr id="4" name="TextBox 3">
            <a:extLst>
              <a:ext uri="{FF2B5EF4-FFF2-40B4-BE49-F238E27FC236}">
                <a16:creationId xmlns:a16="http://schemas.microsoft.com/office/drawing/2014/main" id="{0A70174D-CA78-4FCA-B8D0-83518DA1B833}"/>
              </a:ext>
            </a:extLst>
          </p:cNvPr>
          <p:cNvSpPr txBox="1"/>
          <p:nvPr/>
        </p:nvSpPr>
        <p:spPr>
          <a:xfrm>
            <a:off x="495299" y="1213389"/>
            <a:ext cx="8153399" cy="3785652"/>
          </a:xfrm>
          <a:prstGeom prst="rect">
            <a:avLst/>
          </a:prstGeom>
          <a:noFill/>
        </p:spPr>
        <p:txBody>
          <a:bodyPr wrap="square" rtlCol="0">
            <a:spAutoFit/>
          </a:bodyPr>
          <a:lstStyle/>
          <a:p>
            <a:pPr>
              <a:lnSpc>
                <a:spcPct val="100000"/>
              </a:lnSpc>
              <a:spcBef>
                <a:spcPct val="0"/>
              </a:spcBef>
              <a:defRPr/>
            </a:pPr>
            <a:r>
              <a:rPr lang="en-US" altLang="en-US" sz="2000" dirty="0"/>
              <a:t>DCEO is currently running a series of grant application workshops every month on the 3</a:t>
            </a:r>
            <a:r>
              <a:rPr lang="en-US" altLang="en-US" sz="2000" baseline="30000" dirty="0"/>
              <a:t>rd</a:t>
            </a:r>
            <a:r>
              <a:rPr lang="en-US" altLang="en-US" sz="2000" dirty="0"/>
              <a:t> Wednesday at 9 am. </a:t>
            </a:r>
            <a:r>
              <a:rPr lang="en-US" altLang="en-US" sz="2000" dirty="0">
                <a:hlinkClick r:id="rId8"/>
              </a:rPr>
              <a:t>Link</a:t>
            </a:r>
            <a:endParaRPr lang="en-US" altLang="en-US" sz="2000" dirty="0"/>
          </a:p>
          <a:p>
            <a:pPr>
              <a:lnSpc>
                <a:spcPct val="100000"/>
              </a:lnSpc>
              <a:spcBef>
                <a:spcPct val="0"/>
              </a:spcBef>
              <a:defRPr/>
            </a:pPr>
            <a:endParaRPr lang="en-US" altLang="en-US" sz="2000" dirty="0"/>
          </a:p>
          <a:p>
            <a:pPr>
              <a:lnSpc>
                <a:spcPct val="100000"/>
              </a:lnSpc>
              <a:spcBef>
                <a:spcPct val="0"/>
              </a:spcBef>
              <a:defRPr/>
            </a:pPr>
            <a:r>
              <a:rPr lang="en-US" altLang="en-US" sz="2000" dirty="0"/>
              <a:t>There is also a pre-qualification workshop hosted on the first Wednesday of every month. As well as a virtual office hour hosted every Tuesday at 2 pm.</a:t>
            </a:r>
          </a:p>
          <a:p>
            <a:pPr>
              <a:lnSpc>
                <a:spcPct val="100000"/>
              </a:lnSpc>
              <a:spcBef>
                <a:spcPct val="0"/>
              </a:spcBef>
              <a:defRPr/>
            </a:pPr>
            <a:endParaRPr lang="en-US" altLang="en-US" sz="2000" dirty="0"/>
          </a:p>
          <a:p>
            <a:pPr>
              <a:lnSpc>
                <a:spcPct val="100000"/>
              </a:lnSpc>
              <a:spcBef>
                <a:spcPct val="0"/>
              </a:spcBef>
              <a:defRPr/>
            </a:pPr>
            <a:r>
              <a:rPr lang="en-US" altLang="en-US" sz="2000" dirty="0"/>
              <a:t>The first of these grant application workshops is available online pre-recorded and details the process of writing a grant application. </a:t>
            </a:r>
            <a:r>
              <a:rPr lang="en-US" altLang="en-US" sz="2000" dirty="0">
                <a:hlinkClick r:id="rId9"/>
              </a:rPr>
              <a:t>Link</a:t>
            </a:r>
            <a:r>
              <a:rPr lang="en-US" altLang="en-US" sz="2000" dirty="0"/>
              <a:t> </a:t>
            </a:r>
          </a:p>
          <a:p>
            <a:pPr>
              <a:lnSpc>
                <a:spcPct val="100000"/>
              </a:lnSpc>
              <a:spcBef>
                <a:spcPct val="0"/>
              </a:spcBef>
              <a:defRPr/>
            </a:pPr>
            <a:endParaRPr lang="en-US" altLang="en-US" sz="2000" dirty="0"/>
          </a:p>
          <a:p>
            <a:pPr>
              <a:lnSpc>
                <a:spcPct val="100000"/>
              </a:lnSpc>
              <a:spcBef>
                <a:spcPct val="0"/>
              </a:spcBef>
              <a:defRPr/>
            </a:pPr>
            <a:r>
              <a:rPr lang="en-US" altLang="en-US" sz="2000" dirty="0"/>
              <a:t>Future topics include Capital Grants, Audit Submissions, Indirect Cost Rates and Completing a Budget Application.</a:t>
            </a:r>
          </a:p>
          <a:p>
            <a:endParaRPr lang="en-US" sz="2000" dirty="0"/>
          </a:p>
        </p:txBody>
      </p:sp>
    </p:spTree>
    <p:extLst>
      <p:ext uri="{BB962C8B-B14F-4D97-AF65-F5344CB8AC3E}">
        <p14:creationId xmlns:p14="http://schemas.microsoft.com/office/powerpoint/2010/main" val="366920883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51"/>
          <p:cNvSpPr/>
          <p:nvPr/>
        </p:nvSpPr>
        <p:spPr>
          <a:xfrm>
            <a:off x="658862" y="3205350"/>
            <a:ext cx="7826276" cy="318353"/>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marL="273050" indent="-153988" algn="l">
              <a:spcAft>
                <a:spcPts val="1200"/>
              </a:spcAft>
            </a:pPr>
            <a:endParaRPr lang="en-US" sz="1600" dirty="0"/>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lvl="0">
              <a:defRPr sz="1800">
                <a:solidFill>
                  <a:srgbClr val="000000"/>
                </a:solidFill>
              </a:defRPr>
            </a:pPr>
            <a:r>
              <a:rPr lang="en-US" sz="1400" dirty="0">
                <a:solidFill>
                  <a:srgbClr val="1F497D"/>
                </a:solidFill>
              </a:rPr>
              <a:t>WORKING TOGETHER TO HELP EMPLOYERS CREATE AND RETAIN QUALITY JOBS</a:t>
            </a:r>
            <a:endParaRPr sz="1400" dirty="0">
              <a:solidFill>
                <a:srgbClr val="1F497D"/>
              </a:solidFill>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29" name="Shape 90"/>
          <p:cNvSpPr/>
          <p:nvPr/>
        </p:nvSpPr>
        <p:spPr>
          <a:xfrm>
            <a:off x="0" y="5454391"/>
            <a:ext cx="9143999" cy="18466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r">
              <a:defRPr sz="2000">
                <a:solidFill>
                  <a:srgbClr val="FFFFFF"/>
                </a:solidFill>
                <a:latin typeface="Helvetica"/>
                <a:ea typeface="Helvetica"/>
                <a:cs typeface="Helvetica"/>
                <a:sym typeface="Helvetica"/>
              </a:defRPr>
            </a:lvl1pPr>
          </a:lstStyle>
          <a:p>
            <a:pPr algn="ctr" defTabSz="410751">
              <a:defRPr sz="1800">
                <a:solidFill>
                  <a:srgbClr val="000000"/>
                </a:solidFill>
              </a:defRPr>
            </a:pPr>
            <a:r>
              <a:rPr lang="en-US" sz="1200" b="1" kern="0" spc="300" dirty="0">
                <a:solidFill>
                  <a:schemeClr val="bg1"/>
                </a:solidFill>
              </a:rPr>
              <a:t>WOKING TOGETHER TO HELP EMPLOYERS CREATE AND RETAIN QUALITY JOBS</a:t>
            </a:r>
            <a:endParaRPr sz="1200" b="1" kern="0" spc="300" dirty="0">
              <a:solidFill>
                <a:schemeClr val="bg1"/>
              </a:solidFill>
            </a:endParaRPr>
          </a:p>
        </p:txBody>
      </p:sp>
      <p:sp>
        <p:nvSpPr>
          <p:cNvPr id="13" name="TextBox 12">
            <a:extLst>
              <a:ext uri="{FF2B5EF4-FFF2-40B4-BE49-F238E27FC236}">
                <a16:creationId xmlns:a16="http://schemas.microsoft.com/office/drawing/2014/main" id="{97F3AE52-A50A-4B51-BEC9-8BB66D4C6E8E}"/>
              </a:ext>
            </a:extLst>
          </p:cNvPr>
          <p:cNvSpPr txBox="1"/>
          <p:nvPr/>
        </p:nvSpPr>
        <p:spPr>
          <a:xfrm>
            <a:off x="422313" y="209817"/>
            <a:ext cx="8153400" cy="646331"/>
          </a:xfrm>
          <a:prstGeom prst="rect">
            <a:avLst/>
          </a:prstGeom>
          <a:solidFill>
            <a:schemeClr val="accent1">
              <a:lumMod val="75000"/>
            </a:schemeClr>
          </a:solidFill>
        </p:spPr>
        <p:txBody>
          <a:bodyPr wrap="square" rtlCol="0">
            <a:spAutoFit/>
          </a:bodyPr>
          <a:lstStyle/>
          <a:p>
            <a:pPr algn="ctr"/>
            <a:r>
              <a:rPr lang="en-US" sz="3600" dirty="0">
                <a:solidFill>
                  <a:schemeClr val="bg1"/>
                </a:solidFill>
              </a:rPr>
              <a:t>GRANT DICTIONARY</a:t>
            </a:r>
          </a:p>
        </p:txBody>
      </p:sp>
      <p:sp>
        <p:nvSpPr>
          <p:cNvPr id="4" name="TextBox 3">
            <a:extLst>
              <a:ext uri="{FF2B5EF4-FFF2-40B4-BE49-F238E27FC236}">
                <a16:creationId xmlns:a16="http://schemas.microsoft.com/office/drawing/2014/main" id="{0A70174D-CA78-4FCA-B8D0-83518DA1B833}"/>
              </a:ext>
            </a:extLst>
          </p:cNvPr>
          <p:cNvSpPr txBox="1"/>
          <p:nvPr/>
        </p:nvSpPr>
        <p:spPr>
          <a:xfrm>
            <a:off x="495299" y="917183"/>
            <a:ext cx="8153399" cy="5324535"/>
          </a:xfrm>
          <a:prstGeom prst="rect">
            <a:avLst/>
          </a:prstGeom>
          <a:noFill/>
        </p:spPr>
        <p:txBody>
          <a:bodyPr wrap="square" rtlCol="0">
            <a:spAutoFit/>
          </a:bodyPr>
          <a:lstStyle/>
          <a:p>
            <a:r>
              <a:rPr lang="en-US" sz="2000" dirty="0"/>
              <a:t>CSFA – Catalog of State Financial Assistance</a:t>
            </a:r>
          </a:p>
          <a:p>
            <a:r>
              <a:rPr lang="en-US" sz="2000" dirty="0">
                <a:hlinkClick r:id="rId8"/>
              </a:rPr>
              <a:t>NOFO</a:t>
            </a:r>
            <a:r>
              <a:rPr lang="en-US" sz="2000" dirty="0"/>
              <a:t> – Notice of Funding Opportunities</a:t>
            </a:r>
          </a:p>
          <a:p>
            <a:r>
              <a:rPr lang="en-US" sz="2000" dirty="0"/>
              <a:t>	- Planning Tool</a:t>
            </a:r>
          </a:p>
          <a:p>
            <a:r>
              <a:rPr lang="en-US" sz="2000" dirty="0"/>
              <a:t>	- Expectations and Considerations</a:t>
            </a:r>
          </a:p>
          <a:p>
            <a:r>
              <a:rPr lang="en-US" sz="2000" dirty="0"/>
              <a:t>	- Formal Announcement</a:t>
            </a:r>
          </a:p>
          <a:p>
            <a:r>
              <a:rPr lang="en-US" sz="2000" dirty="0"/>
              <a:t>	- Standard Language</a:t>
            </a:r>
          </a:p>
          <a:p>
            <a:r>
              <a:rPr lang="en-US" sz="2000" dirty="0"/>
              <a:t>	- Specific Information for Applying</a:t>
            </a:r>
          </a:p>
          <a:p>
            <a:r>
              <a:rPr lang="en-US" sz="2000" dirty="0"/>
              <a:t>	- Eligibility</a:t>
            </a:r>
          </a:p>
          <a:p>
            <a:r>
              <a:rPr lang="en-US" sz="2000" dirty="0"/>
              <a:t>	- Application Submission Deadlines</a:t>
            </a:r>
          </a:p>
          <a:p>
            <a:r>
              <a:rPr lang="en-US" sz="2000" dirty="0"/>
              <a:t>	- Contact Information</a:t>
            </a:r>
          </a:p>
          <a:p>
            <a:r>
              <a:rPr lang="en-US" sz="2000" dirty="0"/>
              <a:t>GATA – Grant Accountability and Transparency Act</a:t>
            </a:r>
          </a:p>
          <a:p>
            <a:r>
              <a:rPr lang="en-US" sz="2000" dirty="0"/>
              <a:t>UEI – Unique Entity Identifier</a:t>
            </a:r>
          </a:p>
          <a:p>
            <a:r>
              <a:rPr lang="en-US" sz="2000" dirty="0"/>
              <a:t>FEIN – Federal Employer Identification Number</a:t>
            </a:r>
          </a:p>
          <a:p>
            <a:r>
              <a:rPr lang="en-US" sz="2000" dirty="0"/>
              <a:t>GCES – Grantee Compliance Enforcement System</a:t>
            </a:r>
          </a:p>
          <a:p>
            <a:endParaRPr lang="en-US" sz="2000" dirty="0"/>
          </a:p>
          <a:p>
            <a:endParaRPr lang="en-US" sz="2000" dirty="0"/>
          </a:p>
          <a:p>
            <a:endParaRPr lang="en-US" sz="2000" dirty="0"/>
          </a:p>
        </p:txBody>
      </p:sp>
    </p:spTree>
    <p:extLst>
      <p:ext uri="{BB962C8B-B14F-4D97-AF65-F5344CB8AC3E}">
        <p14:creationId xmlns:p14="http://schemas.microsoft.com/office/powerpoint/2010/main" val="361358468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51"/>
          <p:cNvSpPr/>
          <p:nvPr/>
        </p:nvSpPr>
        <p:spPr>
          <a:xfrm>
            <a:off x="658862" y="3205350"/>
            <a:ext cx="7826276" cy="318353"/>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marL="273050" indent="-153988" algn="l">
              <a:spcAft>
                <a:spcPts val="1200"/>
              </a:spcAft>
            </a:pPr>
            <a:endParaRPr lang="en-US" sz="1600" dirty="0"/>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lvl="0">
              <a:defRPr sz="1800">
                <a:solidFill>
                  <a:srgbClr val="000000"/>
                </a:solidFill>
              </a:defRPr>
            </a:pPr>
            <a:r>
              <a:rPr lang="en-US" sz="1400" dirty="0">
                <a:solidFill>
                  <a:srgbClr val="1F497D"/>
                </a:solidFill>
              </a:rPr>
              <a:t>WORKING TOGETHER TO HELP EMPLOYERS CREATE AND RETAIN QUALITY JOBS</a:t>
            </a:r>
            <a:endParaRPr sz="1400" dirty="0">
              <a:solidFill>
                <a:srgbClr val="1F497D"/>
              </a:solidFill>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29" name="Shape 90"/>
          <p:cNvSpPr/>
          <p:nvPr/>
        </p:nvSpPr>
        <p:spPr>
          <a:xfrm>
            <a:off x="0" y="5454391"/>
            <a:ext cx="9143999" cy="18466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r">
              <a:defRPr sz="2000">
                <a:solidFill>
                  <a:srgbClr val="FFFFFF"/>
                </a:solidFill>
                <a:latin typeface="Helvetica"/>
                <a:ea typeface="Helvetica"/>
                <a:cs typeface="Helvetica"/>
                <a:sym typeface="Helvetica"/>
              </a:defRPr>
            </a:lvl1pPr>
          </a:lstStyle>
          <a:p>
            <a:pPr algn="ctr" defTabSz="410751">
              <a:defRPr sz="1800">
                <a:solidFill>
                  <a:srgbClr val="000000"/>
                </a:solidFill>
              </a:defRPr>
            </a:pPr>
            <a:r>
              <a:rPr lang="en-US" sz="1200" b="1" kern="0" spc="300" dirty="0">
                <a:solidFill>
                  <a:schemeClr val="bg1"/>
                </a:solidFill>
              </a:rPr>
              <a:t>WOKING TOGETHER TO HELP EMPLOYERS CREATE AND RETAIN QUALITY JOBS</a:t>
            </a:r>
            <a:endParaRPr sz="1200" b="1" kern="0" spc="300" dirty="0">
              <a:solidFill>
                <a:schemeClr val="bg1"/>
              </a:solidFill>
            </a:endParaRPr>
          </a:p>
        </p:txBody>
      </p:sp>
      <p:sp>
        <p:nvSpPr>
          <p:cNvPr id="13" name="TextBox 12">
            <a:extLst>
              <a:ext uri="{FF2B5EF4-FFF2-40B4-BE49-F238E27FC236}">
                <a16:creationId xmlns:a16="http://schemas.microsoft.com/office/drawing/2014/main" id="{97F3AE52-A50A-4B51-BEC9-8BB66D4C6E8E}"/>
              </a:ext>
            </a:extLst>
          </p:cNvPr>
          <p:cNvSpPr txBox="1"/>
          <p:nvPr/>
        </p:nvSpPr>
        <p:spPr>
          <a:xfrm>
            <a:off x="422313" y="209817"/>
            <a:ext cx="8153400" cy="646331"/>
          </a:xfrm>
          <a:prstGeom prst="rect">
            <a:avLst/>
          </a:prstGeom>
          <a:solidFill>
            <a:schemeClr val="accent1">
              <a:lumMod val="75000"/>
            </a:schemeClr>
          </a:solidFill>
        </p:spPr>
        <p:txBody>
          <a:bodyPr wrap="square" rtlCol="0">
            <a:spAutoFit/>
          </a:bodyPr>
          <a:lstStyle/>
          <a:p>
            <a:pPr algn="ctr"/>
            <a:r>
              <a:rPr lang="en-US" sz="3600" dirty="0">
                <a:solidFill>
                  <a:schemeClr val="bg1"/>
                </a:solidFill>
              </a:rPr>
              <a:t>STEP 1 – PRE-QUALIFICATION</a:t>
            </a:r>
          </a:p>
        </p:txBody>
      </p:sp>
      <p:sp>
        <p:nvSpPr>
          <p:cNvPr id="4" name="TextBox 3">
            <a:extLst>
              <a:ext uri="{FF2B5EF4-FFF2-40B4-BE49-F238E27FC236}">
                <a16:creationId xmlns:a16="http://schemas.microsoft.com/office/drawing/2014/main" id="{0A70174D-CA78-4FCA-B8D0-83518DA1B833}"/>
              </a:ext>
            </a:extLst>
          </p:cNvPr>
          <p:cNvSpPr txBox="1"/>
          <p:nvPr/>
        </p:nvSpPr>
        <p:spPr>
          <a:xfrm>
            <a:off x="495299" y="1213389"/>
            <a:ext cx="8153399" cy="3785652"/>
          </a:xfrm>
          <a:prstGeom prst="rect">
            <a:avLst/>
          </a:prstGeom>
          <a:noFill/>
        </p:spPr>
        <p:txBody>
          <a:bodyPr wrap="square" rtlCol="0">
            <a:spAutoFit/>
          </a:bodyPr>
          <a:lstStyle/>
          <a:p>
            <a:r>
              <a:rPr lang="en-US" sz="2000" dirty="0"/>
              <a:t>To begin the grant application process, you must register and be approved on by the federal government on SAM.gov and obtain your UEI number. This is the first step in the process and must be completed prior to any other grant writing taking place. You must also obtain a FEIN and certificate of Good Standing from the Secretary of State, unless you are a government entity.</a:t>
            </a:r>
          </a:p>
          <a:p>
            <a:endParaRPr lang="en-US" sz="2000" dirty="0"/>
          </a:p>
          <a:p>
            <a:r>
              <a:rPr lang="en-US" sz="2000" dirty="0"/>
              <a:t>Non-Eligible Parties:</a:t>
            </a:r>
          </a:p>
          <a:p>
            <a:r>
              <a:rPr lang="en-US" sz="2000" dirty="0"/>
              <a:t>Federal Excluded Parties</a:t>
            </a:r>
          </a:p>
          <a:p>
            <a:r>
              <a:rPr lang="en-US" sz="2000" dirty="0"/>
              <a:t>Illinois Stop Payment List</a:t>
            </a:r>
          </a:p>
          <a:p>
            <a:r>
              <a:rPr lang="en-US" sz="2000" dirty="0"/>
              <a:t>DHFS Sanctions List</a:t>
            </a:r>
          </a:p>
          <a:p>
            <a:endParaRPr lang="en-US" sz="2000" dirty="0"/>
          </a:p>
          <a:p>
            <a:endParaRPr lang="en-US" sz="2000" dirty="0"/>
          </a:p>
        </p:txBody>
      </p:sp>
    </p:spTree>
    <p:extLst>
      <p:ext uri="{BB962C8B-B14F-4D97-AF65-F5344CB8AC3E}">
        <p14:creationId xmlns:p14="http://schemas.microsoft.com/office/powerpoint/2010/main" val="215837707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51"/>
          <p:cNvSpPr/>
          <p:nvPr/>
        </p:nvSpPr>
        <p:spPr>
          <a:xfrm>
            <a:off x="658862" y="3205350"/>
            <a:ext cx="7826276" cy="318353"/>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marL="273050" indent="-153988" algn="l">
              <a:spcAft>
                <a:spcPts val="1200"/>
              </a:spcAft>
            </a:pPr>
            <a:endParaRPr lang="en-US" sz="1600" dirty="0"/>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lvl="0">
              <a:defRPr sz="1800">
                <a:solidFill>
                  <a:srgbClr val="000000"/>
                </a:solidFill>
              </a:defRPr>
            </a:pPr>
            <a:r>
              <a:rPr lang="en-US" sz="1400" dirty="0">
                <a:solidFill>
                  <a:srgbClr val="1F497D"/>
                </a:solidFill>
              </a:rPr>
              <a:t>WORKING TOGETHER TO HELP EMPLOYERS CREATE AND RETAIN QUALITY JOBS</a:t>
            </a:r>
            <a:endParaRPr sz="1400" dirty="0">
              <a:solidFill>
                <a:srgbClr val="1F497D"/>
              </a:solidFill>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29" name="Shape 90"/>
          <p:cNvSpPr/>
          <p:nvPr/>
        </p:nvSpPr>
        <p:spPr>
          <a:xfrm>
            <a:off x="0" y="5454391"/>
            <a:ext cx="9143999" cy="18466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r">
              <a:defRPr sz="2000">
                <a:solidFill>
                  <a:srgbClr val="FFFFFF"/>
                </a:solidFill>
                <a:latin typeface="Helvetica"/>
                <a:ea typeface="Helvetica"/>
                <a:cs typeface="Helvetica"/>
                <a:sym typeface="Helvetica"/>
              </a:defRPr>
            </a:lvl1pPr>
          </a:lstStyle>
          <a:p>
            <a:pPr algn="ctr" defTabSz="410751">
              <a:defRPr sz="1800">
                <a:solidFill>
                  <a:srgbClr val="000000"/>
                </a:solidFill>
              </a:defRPr>
            </a:pPr>
            <a:r>
              <a:rPr lang="en-US" sz="1200" b="1" kern="0" spc="300" dirty="0">
                <a:solidFill>
                  <a:schemeClr val="bg1"/>
                </a:solidFill>
              </a:rPr>
              <a:t>WOKING TOGETHER TO HELP EMPLOYERS CREATE AND RETAIN QUALITY JOBS</a:t>
            </a:r>
            <a:endParaRPr sz="1200" b="1" kern="0" spc="300" dirty="0">
              <a:solidFill>
                <a:schemeClr val="bg1"/>
              </a:solidFill>
            </a:endParaRPr>
          </a:p>
        </p:txBody>
      </p:sp>
      <p:sp>
        <p:nvSpPr>
          <p:cNvPr id="13" name="TextBox 12">
            <a:extLst>
              <a:ext uri="{FF2B5EF4-FFF2-40B4-BE49-F238E27FC236}">
                <a16:creationId xmlns:a16="http://schemas.microsoft.com/office/drawing/2014/main" id="{97F3AE52-A50A-4B51-BEC9-8BB66D4C6E8E}"/>
              </a:ext>
            </a:extLst>
          </p:cNvPr>
          <p:cNvSpPr txBox="1"/>
          <p:nvPr/>
        </p:nvSpPr>
        <p:spPr>
          <a:xfrm>
            <a:off x="422313" y="209817"/>
            <a:ext cx="8153400" cy="646331"/>
          </a:xfrm>
          <a:prstGeom prst="rect">
            <a:avLst/>
          </a:prstGeom>
          <a:solidFill>
            <a:schemeClr val="accent1">
              <a:lumMod val="75000"/>
            </a:schemeClr>
          </a:solidFill>
        </p:spPr>
        <p:txBody>
          <a:bodyPr wrap="square" rtlCol="0">
            <a:spAutoFit/>
          </a:bodyPr>
          <a:lstStyle/>
          <a:p>
            <a:pPr algn="ctr"/>
            <a:r>
              <a:rPr lang="en-US" sz="3600" dirty="0">
                <a:solidFill>
                  <a:schemeClr val="bg1"/>
                </a:solidFill>
              </a:rPr>
              <a:t>STEP 2 – DEVELOP A PLAN</a:t>
            </a:r>
          </a:p>
        </p:txBody>
      </p:sp>
      <p:sp>
        <p:nvSpPr>
          <p:cNvPr id="4" name="TextBox 3">
            <a:extLst>
              <a:ext uri="{FF2B5EF4-FFF2-40B4-BE49-F238E27FC236}">
                <a16:creationId xmlns:a16="http://schemas.microsoft.com/office/drawing/2014/main" id="{0A70174D-CA78-4FCA-B8D0-83518DA1B833}"/>
              </a:ext>
            </a:extLst>
          </p:cNvPr>
          <p:cNvSpPr txBox="1"/>
          <p:nvPr/>
        </p:nvSpPr>
        <p:spPr>
          <a:xfrm>
            <a:off x="495299" y="1228397"/>
            <a:ext cx="8153399" cy="4401205"/>
          </a:xfrm>
          <a:prstGeom prst="rect">
            <a:avLst/>
          </a:prstGeom>
          <a:noFill/>
        </p:spPr>
        <p:txBody>
          <a:bodyPr wrap="square" rtlCol="0">
            <a:spAutoFit/>
          </a:bodyPr>
          <a:lstStyle/>
          <a:p>
            <a:r>
              <a:rPr lang="en-US" sz="2000" dirty="0"/>
              <a:t>Grant Funds should be used appropriately.</a:t>
            </a:r>
          </a:p>
          <a:p>
            <a:endParaRPr lang="en-US" sz="2000" dirty="0"/>
          </a:p>
          <a:p>
            <a:r>
              <a:rPr lang="en-US" sz="2000" dirty="0"/>
              <a:t>Demonstrate past responsible spending.</a:t>
            </a:r>
          </a:p>
          <a:p>
            <a:endParaRPr lang="en-US" sz="2000" dirty="0"/>
          </a:p>
          <a:p>
            <a:r>
              <a:rPr lang="en-US" sz="2000" dirty="0"/>
              <a:t>Budget is the backbone of the proposal and inaccuracies can be the difference between receiving and not receiving a grant.</a:t>
            </a:r>
          </a:p>
          <a:p>
            <a:endParaRPr lang="en-US" sz="2000" dirty="0"/>
          </a:p>
          <a:p>
            <a:r>
              <a:rPr lang="en-US" sz="2000" dirty="0"/>
              <a:t>Detailed instructions are available for every step of the process.</a:t>
            </a:r>
          </a:p>
          <a:p>
            <a:endParaRPr lang="en-US" sz="2000" dirty="0"/>
          </a:p>
          <a:p>
            <a:r>
              <a:rPr lang="en-US" sz="2000" dirty="0"/>
              <a:t>Don’t hesitate to stop and ask questions of the contact listed on the NOFO.</a:t>
            </a:r>
          </a:p>
          <a:p>
            <a:endParaRPr lang="en-US" sz="2000" dirty="0"/>
          </a:p>
          <a:p>
            <a:r>
              <a:rPr lang="en-US" sz="2000" dirty="0"/>
              <a:t>Obtains quotes for goods and services prior to completing the application.</a:t>
            </a:r>
          </a:p>
          <a:p>
            <a:endParaRPr lang="en-US" sz="2000" dirty="0"/>
          </a:p>
          <a:p>
            <a:endParaRPr lang="en-US" sz="2000" dirty="0"/>
          </a:p>
        </p:txBody>
      </p:sp>
    </p:spTree>
    <p:extLst>
      <p:ext uri="{BB962C8B-B14F-4D97-AF65-F5344CB8AC3E}">
        <p14:creationId xmlns:p14="http://schemas.microsoft.com/office/powerpoint/2010/main" val="207137339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51"/>
          <p:cNvSpPr/>
          <p:nvPr/>
        </p:nvSpPr>
        <p:spPr>
          <a:xfrm>
            <a:off x="658862" y="3205350"/>
            <a:ext cx="7826276" cy="318353"/>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marL="273050" indent="-153988" algn="l">
              <a:spcAft>
                <a:spcPts val="1200"/>
              </a:spcAft>
            </a:pPr>
            <a:endParaRPr lang="en-US" sz="1600" dirty="0"/>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lvl="0">
              <a:defRPr sz="1800">
                <a:solidFill>
                  <a:srgbClr val="000000"/>
                </a:solidFill>
              </a:defRPr>
            </a:pPr>
            <a:r>
              <a:rPr lang="en-US" sz="1400" dirty="0">
                <a:solidFill>
                  <a:srgbClr val="1F497D"/>
                </a:solidFill>
              </a:rPr>
              <a:t>WORKING TOGETHER TO HELP EMPLOYERS CREATE AND RETAIN QUALITY JOBS</a:t>
            </a:r>
            <a:endParaRPr sz="1400" dirty="0">
              <a:solidFill>
                <a:srgbClr val="1F497D"/>
              </a:solidFill>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29" name="Shape 90"/>
          <p:cNvSpPr/>
          <p:nvPr/>
        </p:nvSpPr>
        <p:spPr>
          <a:xfrm>
            <a:off x="0" y="5454391"/>
            <a:ext cx="9143999" cy="18466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r">
              <a:defRPr sz="2000">
                <a:solidFill>
                  <a:srgbClr val="FFFFFF"/>
                </a:solidFill>
                <a:latin typeface="Helvetica"/>
                <a:ea typeface="Helvetica"/>
                <a:cs typeface="Helvetica"/>
                <a:sym typeface="Helvetica"/>
              </a:defRPr>
            </a:lvl1pPr>
          </a:lstStyle>
          <a:p>
            <a:pPr algn="ctr" defTabSz="410751">
              <a:defRPr sz="1800">
                <a:solidFill>
                  <a:srgbClr val="000000"/>
                </a:solidFill>
              </a:defRPr>
            </a:pPr>
            <a:r>
              <a:rPr lang="en-US" sz="1200" b="1" kern="0" spc="300" dirty="0">
                <a:solidFill>
                  <a:schemeClr val="bg1"/>
                </a:solidFill>
              </a:rPr>
              <a:t>WOKING TOGETHER TO HELP EMPLOYERS CREATE AND RETAIN QUALITY JOBS</a:t>
            </a:r>
            <a:endParaRPr sz="1200" b="1" kern="0" spc="300" dirty="0">
              <a:solidFill>
                <a:schemeClr val="bg1"/>
              </a:solidFill>
            </a:endParaRPr>
          </a:p>
        </p:txBody>
      </p:sp>
      <p:sp>
        <p:nvSpPr>
          <p:cNvPr id="13" name="TextBox 12">
            <a:extLst>
              <a:ext uri="{FF2B5EF4-FFF2-40B4-BE49-F238E27FC236}">
                <a16:creationId xmlns:a16="http://schemas.microsoft.com/office/drawing/2014/main" id="{97F3AE52-A50A-4B51-BEC9-8BB66D4C6E8E}"/>
              </a:ext>
            </a:extLst>
          </p:cNvPr>
          <p:cNvSpPr txBox="1"/>
          <p:nvPr/>
        </p:nvSpPr>
        <p:spPr>
          <a:xfrm>
            <a:off x="422313" y="209817"/>
            <a:ext cx="8153400" cy="646331"/>
          </a:xfrm>
          <a:prstGeom prst="rect">
            <a:avLst/>
          </a:prstGeom>
          <a:solidFill>
            <a:schemeClr val="accent1">
              <a:lumMod val="75000"/>
            </a:schemeClr>
          </a:solidFill>
        </p:spPr>
        <p:txBody>
          <a:bodyPr wrap="square" rtlCol="0">
            <a:spAutoFit/>
          </a:bodyPr>
          <a:lstStyle/>
          <a:p>
            <a:pPr algn="ctr"/>
            <a:r>
              <a:rPr lang="en-US" sz="3600" dirty="0">
                <a:solidFill>
                  <a:schemeClr val="bg1"/>
                </a:solidFill>
              </a:rPr>
              <a:t>REQUIRED DOCUMENTS</a:t>
            </a:r>
          </a:p>
        </p:txBody>
      </p:sp>
      <p:sp>
        <p:nvSpPr>
          <p:cNvPr id="4" name="TextBox 3">
            <a:extLst>
              <a:ext uri="{FF2B5EF4-FFF2-40B4-BE49-F238E27FC236}">
                <a16:creationId xmlns:a16="http://schemas.microsoft.com/office/drawing/2014/main" id="{0A70174D-CA78-4FCA-B8D0-83518DA1B833}"/>
              </a:ext>
            </a:extLst>
          </p:cNvPr>
          <p:cNvSpPr txBox="1"/>
          <p:nvPr/>
        </p:nvSpPr>
        <p:spPr>
          <a:xfrm>
            <a:off x="495299" y="1264504"/>
            <a:ext cx="8153399" cy="3477875"/>
          </a:xfrm>
          <a:prstGeom prst="rect">
            <a:avLst/>
          </a:prstGeom>
          <a:noFill/>
        </p:spPr>
        <p:txBody>
          <a:bodyPr wrap="square" rtlCol="0">
            <a:spAutoFit/>
          </a:bodyPr>
          <a:lstStyle/>
          <a:p>
            <a:r>
              <a:rPr lang="en-US" sz="2000" dirty="0"/>
              <a:t>These may vary from grant to grant but the typical application must include</a:t>
            </a:r>
          </a:p>
          <a:p>
            <a:endParaRPr lang="en-US" sz="2000" dirty="0"/>
          </a:p>
          <a:p>
            <a:r>
              <a:rPr lang="en-US" sz="2000" dirty="0"/>
              <a:t>UGA – uniform grant application</a:t>
            </a:r>
          </a:p>
          <a:p>
            <a:endParaRPr lang="en-US" sz="2000" dirty="0"/>
          </a:p>
          <a:p>
            <a:r>
              <a:rPr lang="en-US" sz="2000" dirty="0"/>
              <a:t>Program Application</a:t>
            </a:r>
          </a:p>
          <a:p>
            <a:endParaRPr lang="en-US" sz="2000" dirty="0"/>
          </a:p>
          <a:p>
            <a:r>
              <a:rPr lang="en-US" sz="2000" dirty="0"/>
              <a:t>Uniform Budget Template</a:t>
            </a:r>
          </a:p>
          <a:p>
            <a:endParaRPr lang="en-US" sz="2000" dirty="0"/>
          </a:p>
          <a:p>
            <a:r>
              <a:rPr lang="en-US" sz="2000" dirty="0"/>
              <a:t>Conflict of Interest Disclosure</a:t>
            </a:r>
          </a:p>
          <a:p>
            <a:endParaRPr lang="en-US" sz="2000" dirty="0"/>
          </a:p>
          <a:p>
            <a:r>
              <a:rPr lang="en-US" sz="2000" dirty="0"/>
              <a:t>Mandatory Disclosure</a:t>
            </a:r>
          </a:p>
        </p:txBody>
      </p:sp>
    </p:spTree>
    <p:extLst>
      <p:ext uri="{BB962C8B-B14F-4D97-AF65-F5344CB8AC3E}">
        <p14:creationId xmlns:p14="http://schemas.microsoft.com/office/powerpoint/2010/main" val="374219928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51"/>
          <p:cNvSpPr/>
          <p:nvPr/>
        </p:nvSpPr>
        <p:spPr>
          <a:xfrm>
            <a:off x="658862" y="3205350"/>
            <a:ext cx="7826276" cy="318353"/>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marL="273050" indent="-153988" algn="l">
              <a:spcAft>
                <a:spcPts val="1200"/>
              </a:spcAft>
            </a:pPr>
            <a:endParaRPr lang="en-US" sz="1600" dirty="0"/>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lvl="0">
              <a:defRPr sz="1800">
                <a:solidFill>
                  <a:srgbClr val="000000"/>
                </a:solidFill>
              </a:defRPr>
            </a:pPr>
            <a:r>
              <a:rPr lang="en-US" sz="1400" dirty="0">
                <a:solidFill>
                  <a:srgbClr val="1F497D"/>
                </a:solidFill>
              </a:rPr>
              <a:t>WORKING TOGETHER TO HELP EMPLOYERS CREATE AND RETAIN QUALITY JOBS</a:t>
            </a:r>
            <a:endParaRPr sz="1400" dirty="0">
              <a:solidFill>
                <a:srgbClr val="1F497D"/>
              </a:solidFill>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29" name="Shape 90"/>
          <p:cNvSpPr/>
          <p:nvPr/>
        </p:nvSpPr>
        <p:spPr>
          <a:xfrm>
            <a:off x="0" y="5454391"/>
            <a:ext cx="9143999" cy="18466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r">
              <a:defRPr sz="2000">
                <a:solidFill>
                  <a:srgbClr val="FFFFFF"/>
                </a:solidFill>
                <a:latin typeface="Helvetica"/>
                <a:ea typeface="Helvetica"/>
                <a:cs typeface="Helvetica"/>
                <a:sym typeface="Helvetica"/>
              </a:defRPr>
            </a:lvl1pPr>
          </a:lstStyle>
          <a:p>
            <a:pPr algn="ctr" defTabSz="410751">
              <a:defRPr sz="1800">
                <a:solidFill>
                  <a:srgbClr val="000000"/>
                </a:solidFill>
              </a:defRPr>
            </a:pPr>
            <a:r>
              <a:rPr lang="en-US" sz="1200" b="1" kern="0" spc="300" dirty="0">
                <a:solidFill>
                  <a:schemeClr val="bg1"/>
                </a:solidFill>
              </a:rPr>
              <a:t>WOKING TOGETHER TO HELP EMPLOYERS CREATE AND RETAIN QUALITY JOBS</a:t>
            </a:r>
            <a:endParaRPr sz="1200" b="1" kern="0" spc="300" dirty="0">
              <a:solidFill>
                <a:schemeClr val="bg1"/>
              </a:solidFill>
            </a:endParaRPr>
          </a:p>
        </p:txBody>
      </p:sp>
      <p:sp>
        <p:nvSpPr>
          <p:cNvPr id="13" name="TextBox 12">
            <a:extLst>
              <a:ext uri="{FF2B5EF4-FFF2-40B4-BE49-F238E27FC236}">
                <a16:creationId xmlns:a16="http://schemas.microsoft.com/office/drawing/2014/main" id="{97F3AE52-A50A-4B51-BEC9-8BB66D4C6E8E}"/>
              </a:ext>
            </a:extLst>
          </p:cNvPr>
          <p:cNvSpPr txBox="1"/>
          <p:nvPr/>
        </p:nvSpPr>
        <p:spPr>
          <a:xfrm>
            <a:off x="422313" y="209817"/>
            <a:ext cx="8153400" cy="646331"/>
          </a:xfrm>
          <a:prstGeom prst="rect">
            <a:avLst/>
          </a:prstGeom>
          <a:solidFill>
            <a:schemeClr val="accent1">
              <a:lumMod val="75000"/>
            </a:schemeClr>
          </a:solidFill>
        </p:spPr>
        <p:txBody>
          <a:bodyPr wrap="square" rtlCol="0">
            <a:spAutoFit/>
          </a:bodyPr>
          <a:lstStyle/>
          <a:p>
            <a:pPr algn="ctr"/>
            <a:r>
              <a:rPr lang="en-US" sz="3600" dirty="0">
                <a:solidFill>
                  <a:schemeClr val="bg1"/>
                </a:solidFill>
              </a:rPr>
              <a:t>STEP 3 – APPLYING FOR A GRANT</a:t>
            </a:r>
          </a:p>
        </p:txBody>
      </p:sp>
      <p:sp>
        <p:nvSpPr>
          <p:cNvPr id="4" name="TextBox 3">
            <a:extLst>
              <a:ext uri="{FF2B5EF4-FFF2-40B4-BE49-F238E27FC236}">
                <a16:creationId xmlns:a16="http://schemas.microsoft.com/office/drawing/2014/main" id="{0A70174D-CA78-4FCA-B8D0-83518DA1B833}"/>
              </a:ext>
            </a:extLst>
          </p:cNvPr>
          <p:cNvSpPr txBox="1"/>
          <p:nvPr/>
        </p:nvSpPr>
        <p:spPr>
          <a:xfrm>
            <a:off x="495299" y="1177474"/>
            <a:ext cx="8153399" cy="4401205"/>
          </a:xfrm>
          <a:prstGeom prst="rect">
            <a:avLst/>
          </a:prstGeom>
          <a:noFill/>
        </p:spPr>
        <p:txBody>
          <a:bodyPr wrap="square" rtlCol="0">
            <a:spAutoFit/>
          </a:bodyPr>
          <a:lstStyle/>
          <a:p>
            <a:r>
              <a:rPr lang="en-US" sz="2000" dirty="0"/>
              <a:t>Emphasize the importance of your program.</a:t>
            </a:r>
          </a:p>
          <a:p>
            <a:endParaRPr lang="en-US" sz="2000" dirty="0"/>
          </a:p>
          <a:p>
            <a:r>
              <a:rPr lang="en-US" sz="2000" dirty="0"/>
              <a:t>Show community consideration.</a:t>
            </a:r>
          </a:p>
          <a:p>
            <a:endParaRPr lang="en-US" sz="2000" dirty="0"/>
          </a:p>
          <a:p>
            <a:r>
              <a:rPr lang="en-US" sz="2000" dirty="0"/>
              <a:t>Illustrate and address a problem.</a:t>
            </a:r>
          </a:p>
          <a:p>
            <a:endParaRPr lang="en-US" sz="2000" dirty="0"/>
          </a:p>
          <a:p>
            <a:r>
              <a:rPr lang="en-US" sz="2000" dirty="0"/>
              <a:t>Answer questions with criteria in mind!</a:t>
            </a:r>
          </a:p>
          <a:p>
            <a:endParaRPr lang="en-US" sz="2000" dirty="0"/>
          </a:p>
          <a:p>
            <a:r>
              <a:rPr lang="en-US" sz="2000" dirty="0"/>
              <a:t>Make no assumptions as to what is known about both your organization as well as your program.</a:t>
            </a:r>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249352214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51"/>
          <p:cNvSpPr/>
          <p:nvPr/>
        </p:nvSpPr>
        <p:spPr>
          <a:xfrm>
            <a:off x="658862" y="3205350"/>
            <a:ext cx="7826276" cy="318353"/>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marL="273050" indent="-153988" algn="l">
              <a:spcAft>
                <a:spcPts val="1200"/>
              </a:spcAft>
            </a:pPr>
            <a:endParaRPr lang="en-US" sz="1600" dirty="0"/>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lvl="0">
              <a:defRPr sz="1800">
                <a:solidFill>
                  <a:srgbClr val="000000"/>
                </a:solidFill>
              </a:defRPr>
            </a:pPr>
            <a:r>
              <a:rPr lang="en-US" sz="1400" dirty="0">
                <a:solidFill>
                  <a:srgbClr val="1F497D"/>
                </a:solidFill>
              </a:rPr>
              <a:t>WORKING TOGETHER TO HELP EMPLOYERS CREATE AND RETAIN QUALITY JOBS</a:t>
            </a:r>
            <a:endParaRPr sz="1400" dirty="0">
              <a:solidFill>
                <a:srgbClr val="1F497D"/>
              </a:solidFill>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29" name="Shape 90"/>
          <p:cNvSpPr/>
          <p:nvPr/>
        </p:nvSpPr>
        <p:spPr>
          <a:xfrm>
            <a:off x="0" y="5454391"/>
            <a:ext cx="9143999" cy="18466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r">
              <a:defRPr sz="2000">
                <a:solidFill>
                  <a:srgbClr val="FFFFFF"/>
                </a:solidFill>
                <a:latin typeface="Helvetica"/>
                <a:ea typeface="Helvetica"/>
                <a:cs typeface="Helvetica"/>
                <a:sym typeface="Helvetica"/>
              </a:defRPr>
            </a:lvl1pPr>
          </a:lstStyle>
          <a:p>
            <a:pPr algn="ctr" defTabSz="410751">
              <a:defRPr sz="1800">
                <a:solidFill>
                  <a:srgbClr val="000000"/>
                </a:solidFill>
              </a:defRPr>
            </a:pPr>
            <a:r>
              <a:rPr lang="en-US" sz="1200" b="1" kern="0" spc="300" dirty="0">
                <a:solidFill>
                  <a:schemeClr val="bg1"/>
                </a:solidFill>
              </a:rPr>
              <a:t>WOKING TOGETHER TO HELP EMPLOYERS CREATE AND RETAIN QUALITY JOBS</a:t>
            </a:r>
            <a:endParaRPr sz="1200" b="1" kern="0" spc="300" dirty="0">
              <a:solidFill>
                <a:schemeClr val="bg1"/>
              </a:solidFill>
            </a:endParaRPr>
          </a:p>
        </p:txBody>
      </p:sp>
      <p:sp>
        <p:nvSpPr>
          <p:cNvPr id="13" name="TextBox 12">
            <a:extLst>
              <a:ext uri="{FF2B5EF4-FFF2-40B4-BE49-F238E27FC236}">
                <a16:creationId xmlns:a16="http://schemas.microsoft.com/office/drawing/2014/main" id="{97F3AE52-A50A-4B51-BEC9-8BB66D4C6E8E}"/>
              </a:ext>
            </a:extLst>
          </p:cNvPr>
          <p:cNvSpPr txBox="1"/>
          <p:nvPr/>
        </p:nvSpPr>
        <p:spPr>
          <a:xfrm>
            <a:off x="422313" y="209817"/>
            <a:ext cx="8153400" cy="646331"/>
          </a:xfrm>
          <a:prstGeom prst="rect">
            <a:avLst/>
          </a:prstGeom>
          <a:solidFill>
            <a:schemeClr val="accent1">
              <a:lumMod val="75000"/>
            </a:schemeClr>
          </a:solidFill>
        </p:spPr>
        <p:txBody>
          <a:bodyPr wrap="square" rtlCol="0">
            <a:spAutoFit/>
          </a:bodyPr>
          <a:lstStyle/>
          <a:p>
            <a:pPr algn="ctr"/>
            <a:r>
              <a:rPr lang="en-US" sz="3600" dirty="0">
                <a:solidFill>
                  <a:schemeClr val="bg1"/>
                </a:solidFill>
              </a:rPr>
              <a:t>STEP 4 – MERIT REVIEW</a:t>
            </a:r>
          </a:p>
        </p:txBody>
      </p:sp>
      <p:sp>
        <p:nvSpPr>
          <p:cNvPr id="4" name="TextBox 3">
            <a:extLst>
              <a:ext uri="{FF2B5EF4-FFF2-40B4-BE49-F238E27FC236}">
                <a16:creationId xmlns:a16="http://schemas.microsoft.com/office/drawing/2014/main" id="{0A70174D-CA78-4FCA-B8D0-83518DA1B833}"/>
              </a:ext>
            </a:extLst>
          </p:cNvPr>
          <p:cNvSpPr txBox="1"/>
          <p:nvPr/>
        </p:nvSpPr>
        <p:spPr>
          <a:xfrm>
            <a:off x="495299" y="1371600"/>
            <a:ext cx="8153399" cy="2554545"/>
          </a:xfrm>
          <a:prstGeom prst="rect">
            <a:avLst/>
          </a:prstGeom>
          <a:noFill/>
        </p:spPr>
        <p:txBody>
          <a:bodyPr wrap="square" rtlCol="0">
            <a:spAutoFit/>
          </a:bodyPr>
          <a:lstStyle/>
          <a:p>
            <a:r>
              <a:rPr lang="en-US" sz="2000" dirty="0"/>
              <a:t>NOFO outlines the process by which the grant will be reviewed and typically includes the criterion.</a:t>
            </a:r>
          </a:p>
          <a:p>
            <a:endParaRPr lang="en-US" sz="2000" dirty="0"/>
          </a:p>
          <a:p>
            <a:r>
              <a:rPr lang="en-US" sz="2000" dirty="0"/>
              <a:t>A 3 person review committee will be established and each person will review independently.</a:t>
            </a:r>
          </a:p>
          <a:p>
            <a:endParaRPr lang="en-US" sz="2000" dirty="0"/>
          </a:p>
          <a:p>
            <a:r>
              <a:rPr lang="en-US" sz="2000" dirty="0"/>
              <a:t>Scored based on need, capacity and quality as well as other factors including applicability of funding sources such as COVID-19 relief funds.</a:t>
            </a:r>
          </a:p>
        </p:txBody>
      </p:sp>
    </p:spTree>
    <p:extLst>
      <p:ext uri="{BB962C8B-B14F-4D97-AF65-F5344CB8AC3E}">
        <p14:creationId xmlns:p14="http://schemas.microsoft.com/office/powerpoint/2010/main" val="98722485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51"/>
          <p:cNvSpPr/>
          <p:nvPr/>
        </p:nvSpPr>
        <p:spPr>
          <a:xfrm>
            <a:off x="658862" y="3205350"/>
            <a:ext cx="7826276" cy="318353"/>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marL="273050" indent="-153988" algn="l">
              <a:spcAft>
                <a:spcPts val="1200"/>
              </a:spcAft>
            </a:pPr>
            <a:endParaRPr lang="en-US" sz="1600" dirty="0"/>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lvl="0">
              <a:defRPr sz="1800">
                <a:solidFill>
                  <a:srgbClr val="000000"/>
                </a:solidFill>
              </a:defRPr>
            </a:pPr>
            <a:r>
              <a:rPr lang="en-US" sz="1400" dirty="0">
                <a:solidFill>
                  <a:srgbClr val="1F497D"/>
                </a:solidFill>
              </a:rPr>
              <a:t>WORKING TOGETHER TO HELP EMPLOYERS CREATE AND RETAIN QUALITY JOBS</a:t>
            </a:r>
            <a:endParaRPr sz="1400" dirty="0">
              <a:solidFill>
                <a:srgbClr val="1F497D"/>
              </a:solidFill>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29" name="Shape 90"/>
          <p:cNvSpPr/>
          <p:nvPr/>
        </p:nvSpPr>
        <p:spPr>
          <a:xfrm>
            <a:off x="0" y="5454391"/>
            <a:ext cx="9143999" cy="18466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r">
              <a:defRPr sz="2000">
                <a:solidFill>
                  <a:srgbClr val="FFFFFF"/>
                </a:solidFill>
                <a:latin typeface="Helvetica"/>
                <a:ea typeface="Helvetica"/>
                <a:cs typeface="Helvetica"/>
                <a:sym typeface="Helvetica"/>
              </a:defRPr>
            </a:lvl1pPr>
          </a:lstStyle>
          <a:p>
            <a:pPr algn="ctr" defTabSz="410751">
              <a:defRPr sz="1800">
                <a:solidFill>
                  <a:srgbClr val="000000"/>
                </a:solidFill>
              </a:defRPr>
            </a:pPr>
            <a:r>
              <a:rPr lang="en-US" sz="1200" b="1" kern="0" spc="300" dirty="0">
                <a:solidFill>
                  <a:schemeClr val="bg1"/>
                </a:solidFill>
              </a:rPr>
              <a:t>WOKING TOGETHER TO HELP EMPLOYERS CREATE AND RETAIN QUALITY JOBS</a:t>
            </a:r>
            <a:endParaRPr sz="1200" b="1" kern="0" spc="300" dirty="0">
              <a:solidFill>
                <a:schemeClr val="bg1"/>
              </a:solidFill>
            </a:endParaRPr>
          </a:p>
        </p:txBody>
      </p:sp>
      <p:sp>
        <p:nvSpPr>
          <p:cNvPr id="13" name="TextBox 12">
            <a:extLst>
              <a:ext uri="{FF2B5EF4-FFF2-40B4-BE49-F238E27FC236}">
                <a16:creationId xmlns:a16="http://schemas.microsoft.com/office/drawing/2014/main" id="{97F3AE52-A50A-4B51-BEC9-8BB66D4C6E8E}"/>
              </a:ext>
            </a:extLst>
          </p:cNvPr>
          <p:cNvSpPr txBox="1"/>
          <p:nvPr/>
        </p:nvSpPr>
        <p:spPr>
          <a:xfrm>
            <a:off x="422313" y="209817"/>
            <a:ext cx="8153400" cy="646331"/>
          </a:xfrm>
          <a:prstGeom prst="rect">
            <a:avLst/>
          </a:prstGeom>
          <a:solidFill>
            <a:schemeClr val="accent1">
              <a:lumMod val="75000"/>
            </a:schemeClr>
          </a:solidFill>
        </p:spPr>
        <p:txBody>
          <a:bodyPr wrap="square" rtlCol="0">
            <a:spAutoFit/>
          </a:bodyPr>
          <a:lstStyle/>
          <a:p>
            <a:pPr algn="ctr"/>
            <a:r>
              <a:rPr lang="en-US" sz="3600" dirty="0">
                <a:solidFill>
                  <a:schemeClr val="bg1"/>
                </a:solidFill>
              </a:rPr>
              <a:t>STEP 5 – AUDIT AND REPORTING</a:t>
            </a:r>
          </a:p>
        </p:txBody>
      </p:sp>
      <p:sp>
        <p:nvSpPr>
          <p:cNvPr id="4" name="TextBox 3">
            <a:extLst>
              <a:ext uri="{FF2B5EF4-FFF2-40B4-BE49-F238E27FC236}">
                <a16:creationId xmlns:a16="http://schemas.microsoft.com/office/drawing/2014/main" id="{0A70174D-CA78-4FCA-B8D0-83518DA1B833}"/>
              </a:ext>
            </a:extLst>
          </p:cNvPr>
          <p:cNvSpPr txBox="1"/>
          <p:nvPr/>
        </p:nvSpPr>
        <p:spPr>
          <a:xfrm>
            <a:off x="495299" y="1086801"/>
            <a:ext cx="8153399" cy="4093428"/>
          </a:xfrm>
          <a:prstGeom prst="rect">
            <a:avLst/>
          </a:prstGeom>
          <a:noFill/>
        </p:spPr>
        <p:txBody>
          <a:bodyPr wrap="square" rtlCol="0">
            <a:spAutoFit/>
          </a:bodyPr>
          <a:lstStyle/>
          <a:p>
            <a:r>
              <a:rPr lang="en-US" sz="2000" dirty="0"/>
              <a:t>Audits are required of every organization receiving a grant on a yearly basis.</a:t>
            </a:r>
          </a:p>
          <a:p>
            <a:endParaRPr lang="en-US" sz="2000" dirty="0"/>
          </a:p>
          <a:p>
            <a:r>
              <a:rPr lang="en-US" sz="2000" dirty="0"/>
              <a:t>Regular periodic reporting is required of every grant recipient and the frequency will be determined based on the size and resources available for each organization.</a:t>
            </a:r>
          </a:p>
          <a:p>
            <a:endParaRPr lang="en-US" sz="2000" dirty="0"/>
          </a:p>
          <a:p>
            <a:r>
              <a:rPr lang="en-US" sz="2000" dirty="0"/>
              <a:t>Noncompliance with either of these required steps can result in the disruption of funding for your organization.</a:t>
            </a:r>
          </a:p>
          <a:p>
            <a:endParaRPr lang="en-US" sz="2000" dirty="0"/>
          </a:p>
          <a:p>
            <a:r>
              <a:rPr lang="en-US" sz="2000" dirty="0"/>
              <a:t>Always engage with auditors and reporting team early to avoid experiencing delays or loss of funding.</a:t>
            </a:r>
          </a:p>
          <a:p>
            <a:endParaRPr lang="en-US" sz="2000" dirty="0"/>
          </a:p>
          <a:p>
            <a:r>
              <a:rPr lang="en-US" sz="2000" dirty="0"/>
              <a:t>Auditing costs fall on grantees.</a:t>
            </a:r>
          </a:p>
        </p:txBody>
      </p:sp>
    </p:spTree>
    <p:extLst>
      <p:ext uri="{BB962C8B-B14F-4D97-AF65-F5344CB8AC3E}">
        <p14:creationId xmlns:p14="http://schemas.microsoft.com/office/powerpoint/2010/main" val="222931683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51"/>
          <p:cNvSpPr/>
          <p:nvPr/>
        </p:nvSpPr>
        <p:spPr>
          <a:xfrm>
            <a:off x="658862" y="3205350"/>
            <a:ext cx="7826276" cy="318353"/>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marL="273050" marR="0" lvl="0" indent="-153988" algn="l" defTabSz="914400" rtl="0" eaLnBrk="1" fontAlgn="auto" latinLnBrk="0" hangingPunct="1">
              <a:lnSpc>
                <a:spcPct val="100000"/>
              </a:lnSpc>
              <a:spcBef>
                <a:spcPts val="0"/>
              </a:spcBef>
              <a:spcAft>
                <a:spcPts val="12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marL="0" marR="0" lvl="0" indent="0" algn="r"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400" b="0" i="0" u="none" strike="noStrike" kern="1200" cap="none" spc="0" normalizeH="0" baseline="0" noProof="0" dirty="0">
                <a:ln>
                  <a:noFill/>
                </a:ln>
                <a:solidFill>
                  <a:srgbClr val="1F497D"/>
                </a:solidFill>
                <a:effectLst/>
                <a:uLnTx/>
                <a:uFillTx/>
                <a:latin typeface="Helvetica"/>
                <a:cs typeface="Helvetica"/>
                <a:sym typeface="Helvetica"/>
              </a:rPr>
              <a:t>WORKING TOGETHER TO HELP EMPLOYERS CREATE AND RETAIN QUALITY JOBS</a:t>
            </a:r>
            <a:endParaRPr kumimoji="0" sz="1400" b="0" i="0" u="none" strike="noStrike" kern="1200" cap="none" spc="0" normalizeH="0" baseline="0" noProof="0" dirty="0">
              <a:ln>
                <a:noFill/>
              </a:ln>
              <a:solidFill>
                <a:srgbClr val="1F497D"/>
              </a:solidFill>
              <a:effectLst/>
              <a:uLnTx/>
              <a:uFillTx/>
              <a:latin typeface="Helvetica"/>
              <a:cs typeface="Helvetica"/>
              <a:sym typeface="Helvetica"/>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29" name="Shape 90"/>
          <p:cNvSpPr/>
          <p:nvPr/>
        </p:nvSpPr>
        <p:spPr>
          <a:xfrm>
            <a:off x="0" y="5454391"/>
            <a:ext cx="9143999" cy="18466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r">
              <a:defRPr sz="2000">
                <a:solidFill>
                  <a:srgbClr val="FFFFFF"/>
                </a:solidFill>
                <a:latin typeface="Helvetica"/>
                <a:ea typeface="Helvetica"/>
                <a:cs typeface="Helvetica"/>
                <a:sym typeface="Helvetica"/>
              </a:defRPr>
            </a:lvl1pPr>
          </a:lstStyle>
          <a:p>
            <a:pPr marL="0" marR="0" lvl="0" indent="0" algn="ctr" defTabSz="410751" rtl="0"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200" b="1" i="0" u="none" strike="noStrike" kern="0" cap="none" spc="300" normalizeH="0" baseline="0" noProof="0" dirty="0">
                <a:ln>
                  <a:noFill/>
                </a:ln>
                <a:solidFill>
                  <a:prstClr val="white"/>
                </a:solidFill>
                <a:effectLst/>
                <a:uLnTx/>
                <a:uFillTx/>
                <a:latin typeface="Helvetica"/>
                <a:cs typeface="Helvetica"/>
                <a:sym typeface="Helvetica"/>
              </a:rPr>
              <a:t>WOKING TOGETHER TO HELP EMPLOYERS CREATE AND RETAIN QUALITY JOBS</a:t>
            </a:r>
            <a:endParaRPr kumimoji="0" sz="1200" b="1" i="0" u="none" strike="noStrike" kern="0" cap="none" spc="300" normalizeH="0" baseline="0" noProof="0" dirty="0">
              <a:ln>
                <a:noFill/>
              </a:ln>
              <a:solidFill>
                <a:prstClr val="white"/>
              </a:solidFill>
              <a:effectLst/>
              <a:uLnTx/>
              <a:uFillTx/>
              <a:latin typeface="Helvetica"/>
              <a:cs typeface="Helvetica"/>
              <a:sym typeface="Helvetica"/>
            </a:endParaRPr>
          </a:p>
        </p:txBody>
      </p:sp>
      <p:sp>
        <p:nvSpPr>
          <p:cNvPr id="13" name="TextBox 12">
            <a:extLst>
              <a:ext uri="{FF2B5EF4-FFF2-40B4-BE49-F238E27FC236}">
                <a16:creationId xmlns:a16="http://schemas.microsoft.com/office/drawing/2014/main" id="{97F3AE52-A50A-4B51-BEC9-8BB66D4C6E8E}"/>
              </a:ext>
            </a:extLst>
          </p:cNvPr>
          <p:cNvSpPr txBox="1"/>
          <p:nvPr/>
        </p:nvSpPr>
        <p:spPr>
          <a:xfrm>
            <a:off x="422313" y="209817"/>
            <a:ext cx="8153400" cy="646331"/>
          </a:xfrm>
          <a:prstGeom prst="rect">
            <a:avLst/>
          </a:prstGeom>
          <a:solidFill>
            <a:schemeClr val="accent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DCEO</a:t>
            </a:r>
          </a:p>
        </p:txBody>
      </p:sp>
      <p:sp>
        <p:nvSpPr>
          <p:cNvPr id="4" name="TextBox 3">
            <a:extLst>
              <a:ext uri="{FF2B5EF4-FFF2-40B4-BE49-F238E27FC236}">
                <a16:creationId xmlns:a16="http://schemas.microsoft.com/office/drawing/2014/main" id="{0A70174D-CA78-4FCA-B8D0-83518DA1B833}"/>
              </a:ext>
            </a:extLst>
          </p:cNvPr>
          <p:cNvSpPr txBox="1"/>
          <p:nvPr/>
        </p:nvSpPr>
        <p:spPr>
          <a:xfrm>
            <a:off x="3186658" y="2456645"/>
            <a:ext cx="339090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Monica Bristow</a:t>
            </a:r>
            <a:endParaRPr lang="en-US" altLang="en-US" sz="2000" dirty="0">
              <a:solidFill>
                <a:prstClr val="black"/>
              </a:solidFill>
              <a:latin typeface="Calibri"/>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Deputy Director</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DCEO Local Governments</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850785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51"/>
          <p:cNvSpPr/>
          <p:nvPr/>
        </p:nvSpPr>
        <p:spPr>
          <a:xfrm>
            <a:off x="658862" y="3205350"/>
            <a:ext cx="7826276" cy="318353"/>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marL="273050" marR="0" lvl="0" indent="-153988" algn="l" defTabSz="914400" rtl="0" eaLnBrk="1" fontAlgn="auto" latinLnBrk="0" hangingPunct="1">
              <a:lnSpc>
                <a:spcPct val="100000"/>
              </a:lnSpc>
              <a:spcBef>
                <a:spcPts val="0"/>
              </a:spcBef>
              <a:spcAft>
                <a:spcPts val="12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marL="0" marR="0" lvl="0" indent="0" algn="r"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400" b="0" i="0" u="none" strike="noStrike" kern="1200" cap="none" spc="0" normalizeH="0" baseline="0" noProof="0" dirty="0">
                <a:ln>
                  <a:noFill/>
                </a:ln>
                <a:solidFill>
                  <a:srgbClr val="1F497D"/>
                </a:solidFill>
                <a:effectLst/>
                <a:uLnTx/>
                <a:uFillTx/>
                <a:latin typeface="Helvetica"/>
                <a:cs typeface="Helvetica"/>
                <a:sym typeface="Helvetica"/>
              </a:rPr>
              <a:t>WORKING TOGETHER TO HELP EMPLOYERS CREATE AND RETAIN QUALITY JOBS</a:t>
            </a:r>
            <a:endParaRPr kumimoji="0" sz="1400" b="0" i="0" u="none" strike="noStrike" kern="1200" cap="none" spc="0" normalizeH="0" baseline="0" noProof="0" dirty="0">
              <a:ln>
                <a:noFill/>
              </a:ln>
              <a:solidFill>
                <a:srgbClr val="1F497D"/>
              </a:solidFill>
              <a:effectLst/>
              <a:uLnTx/>
              <a:uFillTx/>
              <a:latin typeface="Helvetica"/>
              <a:cs typeface="Helvetica"/>
              <a:sym typeface="Helvetica"/>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29" name="Shape 90"/>
          <p:cNvSpPr/>
          <p:nvPr/>
        </p:nvSpPr>
        <p:spPr>
          <a:xfrm>
            <a:off x="0" y="5454391"/>
            <a:ext cx="9143999" cy="18466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r">
              <a:defRPr sz="2000">
                <a:solidFill>
                  <a:srgbClr val="FFFFFF"/>
                </a:solidFill>
                <a:latin typeface="Helvetica"/>
                <a:ea typeface="Helvetica"/>
                <a:cs typeface="Helvetica"/>
                <a:sym typeface="Helvetica"/>
              </a:defRPr>
            </a:lvl1pPr>
          </a:lstStyle>
          <a:p>
            <a:pPr marL="0" marR="0" lvl="0" indent="0" algn="ctr" defTabSz="410751" rtl="0"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200" b="1" i="0" u="none" strike="noStrike" kern="0" cap="none" spc="300" normalizeH="0" baseline="0" noProof="0" dirty="0">
                <a:ln>
                  <a:noFill/>
                </a:ln>
                <a:solidFill>
                  <a:prstClr val="white"/>
                </a:solidFill>
                <a:effectLst/>
                <a:uLnTx/>
                <a:uFillTx/>
                <a:latin typeface="Helvetica"/>
                <a:cs typeface="Helvetica"/>
                <a:sym typeface="Helvetica"/>
              </a:rPr>
              <a:t>WOKING TOGETHER TO HELP EMPLOYERS CREATE AND RETAIN QUALITY JOBS</a:t>
            </a:r>
            <a:endParaRPr kumimoji="0" sz="1200" b="1" i="0" u="none" strike="noStrike" kern="0" cap="none" spc="300" normalizeH="0" baseline="0" noProof="0" dirty="0">
              <a:ln>
                <a:noFill/>
              </a:ln>
              <a:solidFill>
                <a:prstClr val="white"/>
              </a:solidFill>
              <a:effectLst/>
              <a:uLnTx/>
              <a:uFillTx/>
              <a:latin typeface="Helvetica"/>
              <a:cs typeface="Helvetica"/>
              <a:sym typeface="Helvetica"/>
            </a:endParaRPr>
          </a:p>
        </p:txBody>
      </p:sp>
      <p:sp>
        <p:nvSpPr>
          <p:cNvPr id="13" name="TextBox 12">
            <a:extLst>
              <a:ext uri="{FF2B5EF4-FFF2-40B4-BE49-F238E27FC236}">
                <a16:creationId xmlns:a16="http://schemas.microsoft.com/office/drawing/2014/main" id="{97F3AE52-A50A-4B51-BEC9-8BB66D4C6E8E}"/>
              </a:ext>
            </a:extLst>
          </p:cNvPr>
          <p:cNvSpPr txBox="1"/>
          <p:nvPr/>
        </p:nvSpPr>
        <p:spPr>
          <a:xfrm>
            <a:off x="422313" y="209817"/>
            <a:ext cx="8153400" cy="646331"/>
          </a:xfrm>
          <a:prstGeom prst="rect">
            <a:avLst/>
          </a:prstGeom>
          <a:solidFill>
            <a:schemeClr val="accent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Team Red</a:t>
            </a:r>
          </a:p>
        </p:txBody>
      </p:sp>
      <p:sp>
        <p:nvSpPr>
          <p:cNvPr id="4" name="TextBox 3">
            <a:extLst>
              <a:ext uri="{FF2B5EF4-FFF2-40B4-BE49-F238E27FC236}">
                <a16:creationId xmlns:a16="http://schemas.microsoft.com/office/drawing/2014/main" id="{0A70174D-CA78-4FCA-B8D0-83518DA1B833}"/>
              </a:ext>
            </a:extLst>
          </p:cNvPr>
          <p:cNvSpPr txBox="1"/>
          <p:nvPr/>
        </p:nvSpPr>
        <p:spPr>
          <a:xfrm>
            <a:off x="1981199" y="2413337"/>
            <a:ext cx="51816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2000" dirty="0">
                <a:solidFill>
                  <a:prstClr val="black"/>
                </a:solidFill>
                <a:latin typeface="Calibri"/>
              </a:rPr>
              <a:t>Renee </a:t>
            </a:r>
            <a:r>
              <a:rPr lang="en-US" altLang="en-US" sz="2000" dirty="0" err="1">
                <a:solidFill>
                  <a:prstClr val="black"/>
                </a:solidFill>
                <a:latin typeface="Calibri"/>
              </a:rPr>
              <a:t>Wott</a:t>
            </a:r>
            <a:endParaRPr lang="en-US" altLang="en-US" sz="2000" dirty="0">
              <a:solidFill>
                <a:prstClr val="black"/>
              </a:solidFill>
              <a:latin typeface="Calibri"/>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Senior Northeast Regional Manager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2000" dirty="0">
                <a:solidFill>
                  <a:prstClr val="black"/>
                </a:solidFill>
                <a:latin typeface="Calibri"/>
              </a:rPr>
              <a:t>Office of Regional Economic Development</a:t>
            </a:r>
            <a:endParaRPr kumimoji="0" lang="en-US" alt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434616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840231"/>
            <a:ext cx="9143999" cy="3280597"/>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31540" y="-2091631"/>
            <a:ext cx="3280918"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02522" y="-1920651"/>
            <a:ext cx="3280596"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5"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840232"/>
            <a:ext cx="6406864" cy="3280595"/>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6"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4" y="83211"/>
            <a:ext cx="3742610" cy="3329348"/>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21A75256-8F01-3FE0-0B2B-61FAA971F6C8}"/>
              </a:ext>
            </a:extLst>
          </p:cNvPr>
          <p:cNvSpPr>
            <a:spLocks noGrp="1"/>
          </p:cNvSpPr>
          <p:nvPr>
            <p:ph type="ctrTitle"/>
          </p:nvPr>
        </p:nvSpPr>
        <p:spPr>
          <a:xfrm>
            <a:off x="986119" y="1408579"/>
            <a:ext cx="7540322" cy="2196353"/>
          </a:xfrm>
        </p:spPr>
        <p:txBody>
          <a:bodyPr anchor="b">
            <a:normAutofit/>
          </a:bodyPr>
          <a:lstStyle/>
          <a:p>
            <a:pPr algn="l"/>
            <a:r>
              <a:rPr lang="en-US" sz="3600" b="1">
                <a:solidFill>
                  <a:srgbClr val="FFFFFF"/>
                </a:solidFill>
                <a:latin typeface="Calibri" panose="020F0502020204030204" pitchFamily="34" charset="0"/>
              </a:rPr>
              <a:t>Illinois Tax Incentive Programs </a:t>
            </a:r>
            <a:br>
              <a:rPr lang="en-US" sz="3600" b="1">
                <a:solidFill>
                  <a:srgbClr val="FFFFFF"/>
                </a:solidFill>
                <a:latin typeface="Calibri" panose="020F0502020204030204" pitchFamily="34" charset="0"/>
              </a:rPr>
            </a:br>
            <a:endParaRPr lang="en-US" sz="3600">
              <a:solidFill>
                <a:srgbClr val="FFFFFF"/>
              </a:solidFill>
            </a:endParaRPr>
          </a:p>
        </p:txBody>
      </p:sp>
      <p:pic>
        <p:nvPicPr>
          <p:cNvPr id="1026" name="Picture 2" descr="Partners2 – The Hub">
            <a:extLst>
              <a:ext uri="{FF2B5EF4-FFF2-40B4-BE49-F238E27FC236}">
                <a16:creationId xmlns:a16="http://schemas.microsoft.com/office/drawing/2014/main" id="{7E4AEAD3-5D8E-63FB-03DF-3FA738D9BD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3646" y="4743450"/>
            <a:ext cx="3024948" cy="113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1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DC9965C-7751-736F-CCD9-1BF6A4A0E5BC}"/>
              </a:ext>
            </a:extLst>
          </p:cNvPr>
          <p:cNvSpPr txBox="1"/>
          <p:nvPr/>
        </p:nvSpPr>
        <p:spPr>
          <a:xfrm>
            <a:off x="162946" y="1017423"/>
            <a:ext cx="8739725" cy="2850780"/>
          </a:xfrm>
          <a:prstGeom prst="rect">
            <a:avLst/>
          </a:prstGeom>
          <a:noFill/>
        </p:spPr>
        <p:txBody>
          <a:bodyPr wrap="square">
            <a:spAutoFit/>
          </a:bodyPr>
          <a:lstStyle/>
          <a:p>
            <a:r>
              <a:rPr lang="en-US" sz="2400" b="1">
                <a:solidFill>
                  <a:schemeClr val="accent1">
                    <a:lumMod val="50000"/>
                  </a:schemeClr>
                </a:solidFill>
              </a:rPr>
              <a:t>EDGE (Economic Development for Growing Economies)</a:t>
            </a:r>
          </a:p>
          <a:p>
            <a:pPr marL="214313" indent="-214313">
              <a:lnSpc>
                <a:spcPct val="150000"/>
              </a:lnSpc>
              <a:buFont typeface="Arial" panose="020B0604020202020204" pitchFamily="34" charset="0"/>
              <a:buChar char="•"/>
            </a:pPr>
            <a:r>
              <a:rPr lang="en-US" sz="1200">
                <a:solidFill>
                  <a:srgbClr val="211D1E"/>
                </a:solidFill>
              </a:rPr>
              <a:t>Provides a tax credit equal to 50% of the new full-time employees’ payroll withholding tax and 25% withholding credits for retained jobs for 10 years to companies creating new jobs and making a qualifying capital investment. </a:t>
            </a:r>
          </a:p>
          <a:p>
            <a:pPr marL="214313" indent="-214313">
              <a:lnSpc>
                <a:spcPct val="150000"/>
              </a:lnSpc>
              <a:buFont typeface="Arial" panose="020B0604020202020204" pitchFamily="34" charset="0"/>
              <a:buChar char="•"/>
            </a:pPr>
            <a:r>
              <a:rPr lang="en-US" sz="1200">
                <a:solidFill>
                  <a:srgbClr val="211D1E"/>
                </a:solidFill>
              </a:rPr>
              <a:t>For projects located in underserved areas, companies receive credits equal to 75% of the new full-time employees’ payroll withholding and 50% withholding credits for retained jobs. </a:t>
            </a:r>
          </a:p>
          <a:p>
            <a:pPr marL="214313" indent="-214313">
              <a:lnSpc>
                <a:spcPct val="150000"/>
              </a:lnSpc>
              <a:buFont typeface="Arial" panose="020B0604020202020204" pitchFamily="34" charset="0"/>
              <a:buChar char="•"/>
            </a:pPr>
            <a:r>
              <a:rPr lang="en-US" sz="1200">
                <a:solidFill>
                  <a:srgbClr val="211D1E"/>
                </a:solidFill>
              </a:rPr>
              <a:t>For startups*, companies established less than 5 years before the filing of an application and that have never had any Illinois income tax liability are eligible to retain the payroll withholdings with an approved project</a:t>
            </a:r>
            <a:r>
              <a:rPr lang="en-US" sz="1350">
                <a:solidFill>
                  <a:srgbClr val="211D1E"/>
                </a:solidFill>
              </a:rPr>
              <a:t>. </a:t>
            </a:r>
          </a:p>
          <a:p>
            <a:pPr>
              <a:lnSpc>
                <a:spcPct val="150000"/>
              </a:lnSpc>
            </a:pPr>
            <a:endParaRPr lang="en-US" b="1">
              <a:solidFill>
                <a:srgbClr val="0080C0"/>
              </a:solidFill>
            </a:endParaRPr>
          </a:p>
          <a:p>
            <a:endParaRPr lang="en-US" b="1">
              <a:solidFill>
                <a:srgbClr val="0080C0"/>
              </a:solidFill>
            </a:endParaRPr>
          </a:p>
        </p:txBody>
      </p:sp>
      <p:pic>
        <p:nvPicPr>
          <p:cNvPr id="5" name="Picture 4">
            <a:extLst>
              <a:ext uri="{FF2B5EF4-FFF2-40B4-BE49-F238E27FC236}">
                <a16:creationId xmlns:a16="http://schemas.microsoft.com/office/drawing/2014/main" id="{09085620-369F-FEB9-6FE8-214AD8B8D091}"/>
              </a:ext>
            </a:extLst>
          </p:cNvPr>
          <p:cNvPicPr>
            <a:picLocks noChangeAspect="1"/>
          </p:cNvPicPr>
          <p:nvPr/>
        </p:nvPicPr>
        <p:blipFill>
          <a:blip r:embed="rId2"/>
          <a:stretch>
            <a:fillRect/>
          </a:stretch>
        </p:blipFill>
        <p:spPr>
          <a:xfrm>
            <a:off x="241329" y="3304903"/>
            <a:ext cx="6415088" cy="1971675"/>
          </a:xfrm>
          <a:prstGeom prst="rect">
            <a:avLst/>
          </a:prstGeom>
        </p:spPr>
      </p:pic>
    </p:spTree>
    <p:extLst>
      <p:ext uri="{BB962C8B-B14F-4D97-AF65-F5344CB8AC3E}">
        <p14:creationId xmlns:p14="http://schemas.microsoft.com/office/powerpoint/2010/main" val="574450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Electric car charger">
            <a:extLst>
              <a:ext uri="{FF2B5EF4-FFF2-40B4-BE49-F238E27FC236}">
                <a16:creationId xmlns:a16="http://schemas.microsoft.com/office/drawing/2014/main" id="{72E953A9-3743-7D3A-7E22-694D2197F9C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56908" y="2972753"/>
            <a:ext cx="4285293" cy="2859094"/>
          </a:xfrm>
        </p:spPr>
      </p:pic>
      <p:sp>
        <p:nvSpPr>
          <p:cNvPr id="9" name="TextBox 8">
            <a:extLst>
              <a:ext uri="{FF2B5EF4-FFF2-40B4-BE49-F238E27FC236}">
                <a16:creationId xmlns:a16="http://schemas.microsoft.com/office/drawing/2014/main" id="{3DC9965C-7751-736F-CCD9-1BF6A4A0E5BC}"/>
              </a:ext>
            </a:extLst>
          </p:cNvPr>
          <p:cNvSpPr txBox="1"/>
          <p:nvPr/>
        </p:nvSpPr>
        <p:spPr>
          <a:xfrm>
            <a:off x="202477" y="1110994"/>
            <a:ext cx="8739725" cy="738664"/>
          </a:xfrm>
          <a:prstGeom prst="rect">
            <a:avLst/>
          </a:prstGeom>
          <a:noFill/>
        </p:spPr>
        <p:txBody>
          <a:bodyPr wrap="square">
            <a:spAutoFit/>
          </a:bodyPr>
          <a:lstStyle/>
          <a:p>
            <a:r>
              <a:rPr lang="en-US" sz="2400" b="1">
                <a:solidFill>
                  <a:schemeClr val="accent1">
                    <a:lumMod val="50000"/>
                  </a:schemeClr>
                </a:solidFill>
                <a:latin typeface="Calibri" panose="020F0502020204030204" pitchFamily="34" charset="0"/>
              </a:rPr>
              <a:t>REV (Reimaging Energy and Vehicles)</a:t>
            </a:r>
          </a:p>
          <a:p>
            <a:endParaRPr lang="en-US" b="1">
              <a:solidFill>
                <a:srgbClr val="0080C0"/>
              </a:solidFill>
              <a:latin typeface="Calibri" panose="020F0502020204030204" pitchFamily="34" charset="0"/>
            </a:endParaRPr>
          </a:p>
        </p:txBody>
      </p:sp>
      <p:sp>
        <p:nvSpPr>
          <p:cNvPr id="4" name="TextBox 3">
            <a:extLst>
              <a:ext uri="{FF2B5EF4-FFF2-40B4-BE49-F238E27FC236}">
                <a16:creationId xmlns:a16="http://schemas.microsoft.com/office/drawing/2014/main" id="{44FC3962-2030-CF94-EFA1-0589222450BC}"/>
              </a:ext>
            </a:extLst>
          </p:cNvPr>
          <p:cNvSpPr txBox="1"/>
          <p:nvPr/>
        </p:nvSpPr>
        <p:spPr>
          <a:xfrm>
            <a:off x="318153" y="3376480"/>
            <a:ext cx="3794760" cy="1131079"/>
          </a:xfrm>
          <a:prstGeom prst="rect">
            <a:avLst/>
          </a:prstGeom>
          <a:noFill/>
        </p:spPr>
        <p:txBody>
          <a:bodyPr wrap="square" rtlCol="0">
            <a:spAutoFit/>
          </a:bodyPr>
          <a:lstStyle/>
          <a:p>
            <a:r>
              <a:rPr lang="en-US" sz="1350" b="1">
                <a:solidFill>
                  <a:schemeClr val="accent1">
                    <a:lumMod val="50000"/>
                  </a:schemeClr>
                </a:solidFill>
              </a:rPr>
              <a:t>Tier 1: </a:t>
            </a:r>
          </a:p>
          <a:p>
            <a:pPr marL="214313" indent="-214313">
              <a:buFont typeface="Arial" panose="020B0604020202020204" pitchFamily="34" charset="0"/>
              <a:buChar char="•"/>
            </a:pPr>
            <a:r>
              <a:rPr lang="en-US" sz="1350"/>
              <a:t>Invest in at least $2.5M and at least 50 new jobs (or 10% of WWE) in 4 years </a:t>
            </a:r>
          </a:p>
          <a:p>
            <a:pPr marL="214313" indent="-214313">
              <a:buFont typeface="Arial" panose="020B0604020202020204" pitchFamily="34" charset="0"/>
              <a:buChar char="•"/>
            </a:pPr>
            <a:r>
              <a:rPr lang="en-US" sz="1350"/>
              <a:t>20 year benefits (10 year plus renewal)</a:t>
            </a:r>
          </a:p>
          <a:p>
            <a:pPr marL="214313" indent="-214313">
              <a:buFontTx/>
              <a:buChar char="-"/>
            </a:pPr>
            <a:endParaRPr lang="en-US" sz="1350"/>
          </a:p>
        </p:txBody>
      </p:sp>
      <p:sp>
        <p:nvSpPr>
          <p:cNvPr id="5" name="TextBox 4">
            <a:extLst>
              <a:ext uri="{FF2B5EF4-FFF2-40B4-BE49-F238E27FC236}">
                <a16:creationId xmlns:a16="http://schemas.microsoft.com/office/drawing/2014/main" id="{05E827D9-0F5C-A0EA-5E87-4D189E594D2E}"/>
              </a:ext>
            </a:extLst>
          </p:cNvPr>
          <p:cNvSpPr txBox="1"/>
          <p:nvPr/>
        </p:nvSpPr>
        <p:spPr>
          <a:xfrm>
            <a:off x="284800" y="4295014"/>
            <a:ext cx="4152356" cy="1131079"/>
          </a:xfrm>
          <a:prstGeom prst="rect">
            <a:avLst/>
          </a:prstGeom>
          <a:noFill/>
        </p:spPr>
        <p:txBody>
          <a:bodyPr wrap="square" rtlCol="0">
            <a:spAutoFit/>
          </a:bodyPr>
          <a:lstStyle/>
          <a:p>
            <a:r>
              <a:rPr lang="en-US" sz="1350" b="1">
                <a:solidFill>
                  <a:schemeClr val="accent1">
                    <a:lumMod val="50000"/>
                  </a:schemeClr>
                </a:solidFill>
              </a:rPr>
              <a:t>Tier 2: </a:t>
            </a:r>
          </a:p>
          <a:p>
            <a:pPr marL="214313" indent="-214313">
              <a:buFont typeface="Arial" panose="020B0604020202020204" pitchFamily="34" charset="0"/>
              <a:buChar char="•"/>
            </a:pPr>
            <a:r>
              <a:rPr lang="en-US" sz="1350"/>
              <a:t>Invest in at least $1.5B and at least 500 new jobs  in 5 years </a:t>
            </a:r>
          </a:p>
          <a:p>
            <a:pPr marL="214313" indent="-214313">
              <a:buFont typeface="Arial" panose="020B0604020202020204" pitchFamily="34" charset="0"/>
              <a:buChar char="•"/>
            </a:pPr>
            <a:r>
              <a:rPr lang="en-US" sz="1350"/>
              <a:t>30 year benefits (15 year plus renewal)</a:t>
            </a:r>
          </a:p>
          <a:p>
            <a:pPr marL="214313" indent="-214313">
              <a:buFontTx/>
              <a:buChar char="-"/>
            </a:pPr>
            <a:endParaRPr lang="en-US" sz="1350"/>
          </a:p>
        </p:txBody>
      </p:sp>
      <p:sp>
        <p:nvSpPr>
          <p:cNvPr id="6" name="TextBox 5">
            <a:extLst>
              <a:ext uri="{FF2B5EF4-FFF2-40B4-BE49-F238E27FC236}">
                <a16:creationId xmlns:a16="http://schemas.microsoft.com/office/drawing/2014/main" id="{CEB6AC04-90C6-F541-8631-34C905326906}"/>
              </a:ext>
            </a:extLst>
          </p:cNvPr>
          <p:cNvSpPr txBox="1"/>
          <p:nvPr/>
        </p:nvSpPr>
        <p:spPr>
          <a:xfrm>
            <a:off x="201798" y="1579305"/>
            <a:ext cx="8470714" cy="1546577"/>
          </a:xfrm>
          <a:prstGeom prst="rect">
            <a:avLst/>
          </a:prstGeom>
          <a:noFill/>
        </p:spPr>
        <p:txBody>
          <a:bodyPr wrap="square" rtlCol="0">
            <a:spAutoFit/>
          </a:bodyPr>
          <a:lstStyle/>
          <a:p>
            <a:pPr marL="214313" indent="-214313">
              <a:buFont typeface="Arial" panose="020B0604020202020204" pitchFamily="34" charset="0"/>
              <a:buChar char="•"/>
            </a:pPr>
            <a:r>
              <a:rPr lang="en-US" sz="1350"/>
              <a:t>Income tax withholding is retained instead of being turned over to the state for a credit  </a:t>
            </a:r>
          </a:p>
          <a:p>
            <a:pPr marL="557213" lvl="1" indent="-214313">
              <a:buFont typeface="Arial" panose="020B0604020202020204" pitchFamily="34" charset="0"/>
              <a:buChar char="•"/>
            </a:pPr>
            <a:r>
              <a:rPr lang="en-US" sz="1350"/>
              <a:t>Up to 100 percent income tax withholding for new or retained employees </a:t>
            </a:r>
          </a:p>
          <a:p>
            <a:pPr marL="557213" lvl="1" indent="-214313">
              <a:buFont typeface="Arial" panose="020B0604020202020204" pitchFamily="34" charset="0"/>
              <a:buChar char="•"/>
            </a:pPr>
            <a:r>
              <a:rPr lang="en-US" sz="1350"/>
              <a:t>Up to 75 percent income tax credit equivalent to construction wages</a:t>
            </a:r>
          </a:p>
          <a:p>
            <a:pPr marL="214313" indent="-214313">
              <a:buFont typeface="Arial" panose="020B0604020202020204" pitchFamily="34" charset="0"/>
              <a:buChar char="•"/>
            </a:pPr>
            <a:r>
              <a:rPr lang="en-US" sz="1350"/>
              <a:t>Tax credits covering up to 25 percent of employee training costs  </a:t>
            </a:r>
          </a:p>
          <a:p>
            <a:pPr marL="214313" indent="-214313">
              <a:buFont typeface="Arial" panose="020B0604020202020204" pitchFamily="34" charset="0"/>
              <a:buChar char="•"/>
            </a:pPr>
            <a:r>
              <a:rPr lang="en-US" sz="1350"/>
              <a:t>Tax credit equal to 0.5 percent of qualified property investments</a:t>
            </a:r>
          </a:p>
          <a:p>
            <a:pPr marL="214313" indent="-214313">
              <a:buFont typeface="Arial" panose="020B0604020202020204" pitchFamily="34" charset="0"/>
              <a:buChar char="•"/>
            </a:pPr>
            <a:r>
              <a:rPr lang="en-US" sz="1350"/>
              <a:t>Blue Collar Job Act (BCJA) Benefits </a:t>
            </a:r>
          </a:p>
          <a:p>
            <a:endParaRPr lang="en-US" sz="1350"/>
          </a:p>
        </p:txBody>
      </p:sp>
    </p:spTree>
    <p:extLst>
      <p:ext uri="{BB962C8B-B14F-4D97-AF65-F5344CB8AC3E}">
        <p14:creationId xmlns:p14="http://schemas.microsoft.com/office/powerpoint/2010/main" val="1963910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DC9965C-7751-736F-CCD9-1BF6A4A0E5BC}"/>
              </a:ext>
            </a:extLst>
          </p:cNvPr>
          <p:cNvSpPr txBox="1"/>
          <p:nvPr/>
        </p:nvSpPr>
        <p:spPr>
          <a:xfrm>
            <a:off x="117566" y="1035713"/>
            <a:ext cx="4349932" cy="4793587"/>
          </a:xfrm>
          <a:prstGeom prst="rect">
            <a:avLst/>
          </a:prstGeom>
        </p:spPr>
        <p:txBody>
          <a:bodyPr vert="horz" lIns="68580" tIns="34290" rIns="68580" bIns="34290" rtlCol="0" anchor="t">
            <a:normAutofit lnSpcReduction="10000"/>
          </a:bodyPr>
          <a:lstStyle/>
          <a:p>
            <a:pPr>
              <a:lnSpc>
                <a:spcPct val="90000"/>
              </a:lnSpc>
              <a:spcAft>
                <a:spcPts val="450"/>
              </a:spcAft>
            </a:pPr>
            <a:r>
              <a:rPr lang="en-US" sz="1350" b="1">
                <a:solidFill>
                  <a:schemeClr val="accent1">
                    <a:lumMod val="50000"/>
                  </a:schemeClr>
                </a:solidFill>
              </a:rPr>
              <a:t>Blue Collar Jobs Act </a:t>
            </a:r>
            <a:endParaRPr lang="en-US" sz="1350">
              <a:solidFill>
                <a:schemeClr val="accent1">
                  <a:lumMod val="50000"/>
                </a:schemeClr>
              </a:solidFill>
            </a:endParaRPr>
          </a:p>
          <a:p>
            <a:pPr marL="214313" indent="-171450">
              <a:lnSpc>
                <a:spcPct val="90000"/>
              </a:lnSpc>
              <a:spcAft>
                <a:spcPts val="450"/>
              </a:spcAft>
              <a:buFont typeface="Arial" panose="020B0604020202020204" pitchFamily="34" charset="0"/>
              <a:buChar char="•"/>
            </a:pPr>
            <a:r>
              <a:rPr lang="en-US" sz="1350"/>
              <a:t>The tax credits are based on the wages paid to construction workers employed on eligible projects and may receive up to 75 percent income tax withholding credits for construction workers. </a:t>
            </a:r>
          </a:p>
          <a:p>
            <a:pPr marL="214313" indent="-171450">
              <a:lnSpc>
                <a:spcPct val="90000"/>
              </a:lnSpc>
              <a:spcAft>
                <a:spcPts val="450"/>
              </a:spcAft>
              <a:buFont typeface="Arial" panose="020B0604020202020204" pitchFamily="34" charset="0"/>
              <a:buChar char="•"/>
            </a:pPr>
            <a:r>
              <a:rPr lang="en-US" sz="1350"/>
              <a:t>To be eligible, a company must be located in an Enterprise Zone (EZ) or a River Edge Redevelopment Zone (RERZ), designated a High Impact Business (HIB), or have an agreement under the Economic Development for a Growing Economy (EDGE) Program. </a:t>
            </a:r>
          </a:p>
          <a:p>
            <a:pPr marL="42863">
              <a:lnSpc>
                <a:spcPct val="90000"/>
              </a:lnSpc>
              <a:spcAft>
                <a:spcPts val="450"/>
              </a:spcAft>
            </a:pPr>
            <a:r>
              <a:rPr lang="en-US" sz="1350" b="1">
                <a:solidFill>
                  <a:schemeClr val="accent1">
                    <a:lumMod val="50000"/>
                  </a:schemeClr>
                </a:solidFill>
              </a:rPr>
              <a:t>Manufacturing Machinery and Equiptment (MME) Exemption </a:t>
            </a:r>
          </a:p>
          <a:p>
            <a:pPr marL="214313" indent="-171450">
              <a:lnSpc>
                <a:spcPct val="90000"/>
              </a:lnSpc>
              <a:spcAft>
                <a:spcPts val="450"/>
              </a:spcAft>
              <a:buFont typeface="Arial" panose="020B0604020202020204" pitchFamily="34" charset="0"/>
              <a:buChar char="•"/>
            </a:pPr>
            <a:r>
              <a:rPr lang="en-US" sz="1350"/>
              <a:t>Provides company with sales and use tax exemption all tangible personal property that is used or consumed by a purchaser in a manufacturing facility</a:t>
            </a:r>
          </a:p>
          <a:p>
            <a:pPr marL="214313" indent="-171450">
              <a:lnSpc>
                <a:spcPct val="90000"/>
              </a:lnSpc>
              <a:spcAft>
                <a:spcPts val="450"/>
              </a:spcAft>
              <a:buFont typeface="Arial" panose="020B0604020202020204" pitchFamily="34" charset="0"/>
              <a:buChar char="•"/>
            </a:pPr>
            <a:r>
              <a:rPr lang="en-US" sz="1350"/>
              <a:t>The state also expanded the definition of production related tangible personal property to include supplies and consumables used in a manufacturing facility including fuels, coolants, solvents, oils, lubricants, and adhesives, hand tools, protective apparel, and fire and safety equipment used or consumed within a manufacturing facility. </a:t>
            </a:r>
            <a:endParaRPr lang="en-US" sz="1350" b="1"/>
          </a:p>
          <a:p>
            <a:pPr>
              <a:lnSpc>
                <a:spcPct val="90000"/>
              </a:lnSpc>
              <a:spcAft>
                <a:spcPts val="450"/>
              </a:spcAft>
            </a:pPr>
            <a:r>
              <a:rPr lang="en-US" sz="1350" b="1">
                <a:solidFill>
                  <a:schemeClr val="accent1">
                    <a:lumMod val="50000"/>
                  </a:schemeClr>
                </a:solidFill>
              </a:rPr>
              <a:t>Investment Tax Credit </a:t>
            </a:r>
          </a:p>
          <a:p>
            <a:pPr marL="214313" indent="-171450">
              <a:lnSpc>
                <a:spcPct val="90000"/>
              </a:lnSpc>
              <a:spcAft>
                <a:spcPts val="450"/>
              </a:spcAft>
              <a:buFont typeface="Arial" panose="020B0604020202020204" pitchFamily="34" charset="0"/>
              <a:buChar char="•"/>
            </a:pPr>
            <a:r>
              <a:rPr lang="en-US" sz="1350"/>
              <a:t>Provides 0.5% tax credit on the total capital investment on a project located in an Enterprise Zone</a:t>
            </a:r>
          </a:p>
          <a:p>
            <a:pPr indent="-171450">
              <a:lnSpc>
                <a:spcPct val="90000"/>
              </a:lnSpc>
              <a:spcAft>
                <a:spcPts val="450"/>
              </a:spcAft>
              <a:buFont typeface="Arial" panose="020B0604020202020204" pitchFamily="34" charset="0"/>
              <a:buChar char="•"/>
            </a:pPr>
            <a:endParaRPr lang="en-US" sz="750" b="1"/>
          </a:p>
        </p:txBody>
      </p:sp>
      <p:pic>
        <p:nvPicPr>
          <p:cNvPr id="5" name="Picture 4" descr="Silhouette of a construction site">
            <a:extLst>
              <a:ext uri="{FF2B5EF4-FFF2-40B4-BE49-F238E27FC236}">
                <a16:creationId xmlns:a16="http://schemas.microsoft.com/office/drawing/2014/main" id="{E1314E7B-66E4-0389-8AF3-69C0443837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689" r="13977" b="-1"/>
          <a:stretch/>
        </p:blipFill>
        <p:spPr>
          <a:xfrm>
            <a:off x="4579736" y="857257"/>
            <a:ext cx="4571999" cy="5143493"/>
          </a:xfrm>
          <a:prstGeom prst="rect">
            <a:avLst/>
          </a:prstGeom>
        </p:spPr>
      </p:pic>
    </p:spTree>
    <p:extLst>
      <p:ext uri="{BB962C8B-B14F-4D97-AF65-F5344CB8AC3E}">
        <p14:creationId xmlns:p14="http://schemas.microsoft.com/office/powerpoint/2010/main" val="2506702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840231"/>
            <a:ext cx="9143999" cy="3280597"/>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31540" y="-2091631"/>
            <a:ext cx="3280918"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02522" y="-1920651"/>
            <a:ext cx="3280596"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840232"/>
            <a:ext cx="6406864" cy="3280595"/>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4" y="83211"/>
            <a:ext cx="3742610" cy="3329348"/>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21A75256-8F01-3FE0-0B2B-61FAA971F6C8}"/>
              </a:ext>
            </a:extLst>
          </p:cNvPr>
          <p:cNvSpPr>
            <a:spLocks noGrp="1"/>
          </p:cNvSpPr>
          <p:nvPr>
            <p:ph type="ctrTitle"/>
          </p:nvPr>
        </p:nvSpPr>
        <p:spPr>
          <a:xfrm>
            <a:off x="986119" y="1408579"/>
            <a:ext cx="7540322" cy="2196353"/>
          </a:xfrm>
        </p:spPr>
        <p:txBody>
          <a:bodyPr anchor="b">
            <a:normAutofit/>
          </a:bodyPr>
          <a:lstStyle/>
          <a:p>
            <a:pPr algn="l"/>
            <a:r>
              <a:rPr lang="en-US" sz="3600" b="1">
                <a:solidFill>
                  <a:srgbClr val="FFFFFF"/>
                </a:solidFill>
                <a:latin typeface="Calibri" panose="020F0502020204030204" pitchFamily="34" charset="0"/>
              </a:rPr>
              <a:t>Illinois Programs for Start Ups</a:t>
            </a:r>
            <a:br>
              <a:rPr lang="en-US" sz="3600" b="1">
                <a:solidFill>
                  <a:srgbClr val="FFFFFF"/>
                </a:solidFill>
                <a:latin typeface="Calibri" panose="020F0502020204030204" pitchFamily="34" charset="0"/>
              </a:rPr>
            </a:br>
            <a:endParaRPr lang="en-US" sz="3600">
              <a:solidFill>
                <a:srgbClr val="FFFFFF"/>
              </a:solidFill>
            </a:endParaRPr>
          </a:p>
        </p:txBody>
      </p:sp>
      <p:pic>
        <p:nvPicPr>
          <p:cNvPr id="4" name="Picture 2" descr="Partners2 – The Hub">
            <a:extLst>
              <a:ext uri="{FF2B5EF4-FFF2-40B4-BE49-F238E27FC236}">
                <a16:creationId xmlns:a16="http://schemas.microsoft.com/office/drawing/2014/main" id="{787CA2EF-0C74-8664-4E5C-D0F53BEC19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3646" y="4743450"/>
            <a:ext cx="3024948" cy="113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67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Picture 4" descr="People meeting in conference room">
            <a:extLst>
              <a:ext uri="{FF2B5EF4-FFF2-40B4-BE49-F238E27FC236}">
                <a16:creationId xmlns:a16="http://schemas.microsoft.com/office/drawing/2014/main" id="{B14AC0A3-3316-A1E5-1B58-B7D2B91E0E4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84" r="-1" b="-1"/>
          <a:stretch/>
        </p:blipFill>
        <p:spPr>
          <a:xfrm>
            <a:off x="0" y="857250"/>
            <a:ext cx="7252232" cy="5143493"/>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857250"/>
            <a:ext cx="5300234"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TextBox 8">
            <a:extLst>
              <a:ext uri="{FF2B5EF4-FFF2-40B4-BE49-F238E27FC236}">
                <a16:creationId xmlns:a16="http://schemas.microsoft.com/office/drawing/2014/main" id="{3DC9965C-7751-736F-CCD9-1BF6A4A0E5BC}"/>
              </a:ext>
            </a:extLst>
          </p:cNvPr>
          <p:cNvSpPr txBox="1"/>
          <p:nvPr/>
        </p:nvSpPr>
        <p:spPr>
          <a:xfrm>
            <a:off x="5237228" y="1102294"/>
            <a:ext cx="3736955" cy="4660058"/>
          </a:xfrm>
          <a:prstGeom prst="rect">
            <a:avLst/>
          </a:prstGeom>
        </p:spPr>
        <p:txBody>
          <a:bodyPr vert="horz" lIns="68580" tIns="34290" rIns="68580" bIns="34290" rtlCol="0">
            <a:normAutofit fontScale="92500"/>
          </a:bodyPr>
          <a:lstStyle/>
          <a:p>
            <a:pPr defTabSz="685800">
              <a:lnSpc>
                <a:spcPct val="90000"/>
              </a:lnSpc>
              <a:spcAft>
                <a:spcPts val="450"/>
              </a:spcAft>
            </a:pPr>
            <a:r>
              <a:rPr lang="en-US" sz="1200" b="1">
                <a:solidFill>
                  <a:srgbClr val="4472C4">
                    <a:lumMod val="50000"/>
                  </a:srgbClr>
                </a:solidFill>
                <a:latin typeface="Calibri" panose="020F0502020204030204"/>
              </a:rPr>
              <a:t>EDGE for Start Ups</a:t>
            </a:r>
            <a:endParaRPr lang="en-US" sz="1200">
              <a:solidFill>
                <a:srgbClr val="4472C4">
                  <a:lumMod val="50000"/>
                </a:srgbClr>
              </a:solidFill>
              <a:latin typeface="Calibri" panose="020F0502020204030204"/>
            </a:endParaRPr>
          </a:p>
          <a:p>
            <a:pPr marL="214313" indent="-171450" defTabSz="685800">
              <a:lnSpc>
                <a:spcPct val="90000"/>
              </a:lnSpc>
              <a:spcAft>
                <a:spcPts val="450"/>
              </a:spcAft>
              <a:buFont typeface="Arial" panose="020B0604020202020204" pitchFamily="34" charset="0"/>
              <a:buChar char="•"/>
            </a:pPr>
            <a:r>
              <a:rPr lang="en-US" sz="1200">
                <a:solidFill>
                  <a:prstClr val="black"/>
                </a:solidFill>
                <a:latin typeface="Calibri" panose="020F0502020204030204"/>
              </a:rPr>
              <a:t>EDGE, the Economic Development for a Growing Economy, is a tax credit incentive program designed to encourage startups to invest, create, and retain jobs in Illinois. Businesses must be incorporated 10 years ago or less, not yet turning a profit, and ready to hire full time W2 employees to be eligible.</a:t>
            </a:r>
          </a:p>
          <a:p>
            <a:pPr marL="42863" defTabSz="685800">
              <a:lnSpc>
                <a:spcPct val="90000"/>
              </a:lnSpc>
              <a:spcAft>
                <a:spcPts val="450"/>
              </a:spcAft>
            </a:pPr>
            <a:r>
              <a:rPr lang="en-US" sz="1200" b="1">
                <a:solidFill>
                  <a:srgbClr val="4472C4">
                    <a:lumMod val="50000"/>
                  </a:srgbClr>
                </a:solidFill>
                <a:latin typeface="Calibri" panose="020F0502020204030204"/>
              </a:rPr>
              <a:t>INVENT Illinois</a:t>
            </a:r>
          </a:p>
          <a:p>
            <a:pPr marL="214313" indent="-171450" defTabSz="685800">
              <a:lnSpc>
                <a:spcPct val="90000"/>
              </a:lnSpc>
              <a:spcAft>
                <a:spcPts val="450"/>
              </a:spcAft>
              <a:buFont typeface="Arial" panose="020B0604020202020204" pitchFamily="34" charset="0"/>
              <a:buChar char="•"/>
            </a:pPr>
            <a:r>
              <a:rPr lang="en-US" sz="1200">
                <a:solidFill>
                  <a:prstClr val="black"/>
                </a:solidFill>
                <a:latin typeface="Calibri" panose="020F0502020204030204"/>
              </a:rPr>
              <a:t>The Illinois Innovation Venture Fund is a direct equity investment program funded through the U.S. Department of the Treasury State Small Business Credit Initiative (SSBCI). </a:t>
            </a:r>
          </a:p>
          <a:p>
            <a:pPr marL="214313" indent="-171450" defTabSz="685800">
              <a:lnSpc>
                <a:spcPct val="90000"/>
              </a:lnSpc>
              <a:spcAft>
                <a:spcPts val="450"/>
              </a:spcAft>
              <a:buFont typeface="Arial" panose="020B0604020202020204" pitchFamily="34" charset="0"/>
              <a:buChar char="•"/>
            </a:pPr>
            <a:r>
              <a:rPr lang="en-US" sz="1200">
                <a:solidFill>
                  <a:prstClr val="black"/>
                </a:solidFill>
                <a:latin typeface="Calibri" panose="020F0502020204030204"/>
              </a:rPr>
              <a:t>The funds are expected to provide small businesses with the resources they need to sustainably grow and thrive, and to improve access to capital for traditionally underserved entrepreneurs.</a:t>
            </a:r>
          </a:p>
          <a:p>
            <a:pPr defTabSz="685800">
              <a:lnSpc>
                <a:spcPct val="90000"/>
              </a:lnSpc>
              <a:spcAft>
                <a:spcPts val="450"/>
              </a:spcAft>
            </a:pPr>
            <a:r>
              <a:rPr lang="en-US" sz="1200" b="1">
                <a:solidFill>
                  <a:srgbClr val="4472C4">
                    <a:lumMod val="50000"/>
                  </a:srgbClr>
                </a:solidFill>
                <a:latin typeface="Calibri" panose="020F0502020204030204"/>
              </a:rPr>
              <a:t>Angel Investment Tax Credit </a:t>
            </a:r>
          </a:p>
          <a:p>
            <a:pPr marL="214313" indent="-171450" defTabSz="685800">
              <a:lnSpc>
                <a:spcPct val="90000"/>
              </a:lnSpc>
              <a:spcAft>
                <a:spcPts val="450"/>
              </a:spcAft>
              <a:buFont typeface="Arial" panose="020B0604020202020204" pitchFamily="34" charset="0"/>
              <a:buChar char="•"/>
            </a:pPr>
            <a:r>
              <a:rPr lang="en-US" sz="1200">
                <a:solidFill>
                  <a:prstClr val="black"/>
                </a:solidFill>
                <a:latin typeface="Calibri" panose="020F0502020204030204"/>
              </a:rPr>
              <a:t>This program encourages investment in innovative, early-stage companies to help obtain the working capital needed to further the growth of their company in Illinois. </a:t>
            </a:r>
          </a:p>
          <a:p>
            <a:pPr marL="214313" indent="-171450" defTabSz="685800">
              <a:lnSpc>
                <a:spcPct val="90000"/>
              </a:lnSpc>
              <a:spcAft>
                <a:spcPts val="450"/>
              </a:spcAft>
              <a:buFont typeface="Arial" panose="020B0604020202020204" pitchFamily="34" charset="0"/>
              <a:buChar char="•"/>
            </a:pPr>
            <a:r>
              <a:rPr lang="en-US" sz="1200">
                <a:solidFill>
                  <a:prstClr val="black"/>
                </a:solidFill>
                <a:latin typeface="Calibri" panose="020F0502020204030204"/>
              </a:rPr>
              <a:t>Investors in companies that are certified as Qualified New Business Ventures (QNBVs) can receive a state tax credit equal to 25% of their investment (up to $2 million).  </a:t>
            </a:r>
          </a:p>
          <a:p>
            <a:pPr marL="214313" indent="-171450" defTabSz="685800">
              <a:lnSpc>
                <a:spcPct val="90000"/>
              </a:lnSpc>
              <a:spcAft>
                <a:spcPts val="450"/>
              </a:spcAft>
              <a:buFont typeface="Arial" panose="020B0604020202020204" pitchFamily="34" charset="0"/>
              <a:buChar char="•"/>
            </a:pPr>
            <a:r>
              <a:rPr lang="en-US" sz="1200">
                <a:solidFill>
                  <a:prstClr val="black"/>
                </a:solidFill>
                <a:latin typeface="Calibri" panose="020F0502020204030204"/>
              </a:rPr>
              <a:t>Investors in companies that are designated Set-Aside QNBVs can receive a tax credit equal to 35% of their investment (up to $2 million).</a:t>
            </a:r>
            <a:endParaRPr lang="en-US" sz="1200" b="1">
              <a:solidFill>
                <a:prstClr val="black"/>
              </a:solidFill>
              <a:latin typeface="Calibri" panose="020F0502020204030204"/>
            </a:endParaRPr>
          </a:p>
        </p:txBody>
      </p:sp>
    </p:spTree>
    <p:extLst>
      <p:ext uri="{BB962C8B-B14F-4D97-AF65-F5344CB8AC3E}">
        <p14:creationId xmlns:p14="http://schemas.microsoft.com/office/powerpoint/2010/main" val="2393263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840231"/>
            <a:ext cx="9143999" cy="3280597"/>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31540" y="-2091631"/>
            <a:ext cx="3280918"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02522" y="-1920651"/>
            <a:ext cx="3280596"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840232"/>
            <a:ext cx="6406864" cy="3280595"/>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4" y="83211"/>
            <a:ext cx="3742610" cy="3329348"/>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21A75256-8F01-3FE0-0B2B-61FAA971F6C8}"/>
              </a:ext>
            </a:extLst>
          </p:cNvPr>
          <p:cNvSpPr>
            <a:spLocks noGrp="1"/>
          </p:cNvSpPr>
          <p:nvPr>
            <p:ph type="ctrTitle"/>
          </p:nvPr>
        </p:nvSpPr>
        <p:spPr>
          <a:xfrm>
            <a:off x="986119" y="1408579"/>
            <a:ext cx="7540322" cy="2196353"/>
          </a:xfrm>
        </p:spPr>
        <p:txBody>
          <a:bodyPr anchor="b">
            <a:normAutofit/>
          </a:bodyPr>
          <a:lstStyle/>
          <a:p>
            <a:pPr algn="l"/>
            <a:r>
              <a:rPr lang="en-US" sz="3600" b="1">
                <a:solidFill>
                  <a:srgbClr val="FFFFFF"/>
                </a:solidFill>
                <a:latin typeface="Calibri" panose="020F0502020204030204" pitchFamily="34" charset="0"/>
              </a:rPr>
              <a:t>Illinois Workforce Programs </a:t>
            </a:r>
            <a:br>
              <a:rPr lang="en-US" sz="3600" b="1">
                <a:solidFill>
                  <a:srgbClr val="FFFFFF"/>
                </a:solidFill>
                <a:latin typeface="Calibri" panose="020F0502020204030204" pitchFamily="34" charset="0"/>
              </a:rPr>
            </a:br>
            <a:endParaRPr lang="en-US" sz="3600">
              <a:solidFill>
                <a:srgbClr val="FFFFFF"/>
              </a:solidFill>
            </a:endParaRPr>
          </a:p>
        </p:txBody>
      </p:sp>
      <p:pic>
        <p:nvPicPr>
          <p:cNvPr id="4" name="Picture 2" descr="Partners2 – The Hub">
            <a:extLst>
              <a:ext uri="{FF2B5EF4-FFF2-40B4-BE49-F238E27FC236}">
                <a16:creationId xmlns:a16="http://schemas.microsoft.com/office/drawing/2014/main" id="{6B1BF46C-B417-61C3-EC48-F00D4FE498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3646" y="4743450"/>
            <a:ext cx="3024948" cy="113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07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DC9965C-7751-736F-CCD9-1BF6A4A0E5BC}"/>
              </a:ext>
            </a:extLst>
          </p:cNvPr>
          <p:cNvSpPr txBox="1"/>
          <p:nvPr/>
        </p:nvSpPr>
        <p:spPr>
          <a:xfrm>
            <a:off x="147510" y="923434"/>
            <a:ext cx="4253041" cy="6324808"/>
          </a:xfrm>
          <a:prstGeom prst="rect">
            <a:avLst/>
          </a:prstGeom>
          <a:noFill/>
        </p:spPr>
        <p:txBody>
          <a:bodyPr wrap="square">
            <a:spAutoFit/>
          </a:bodyPr>
          <a:lstStyle/>
          <a:p>
            <a:pPr defTabSz="685800"/>
            <a:r>
              <a:rPr lang="en-US" b="1">
                <a:solidFill>
                  <a:srgbClr val="4472C4">
                    <a:lumMod val="50000"/>
                  </a:srgbClr>
                </a:solidFill>
                <a:latin typeface="Calibri" panose="020F0502020204030204" pitchFamily="34" charset="0"/>
              </a:rPr>
              <a:t>Employer Training Investment Credit	</a:t>
            </a:r>
            <a:endParaRPr lang="en-US" sz="1350">
              <a:solidFill>
                <a:srgbClr val="4472C4">
                  <a:lumMod val="50000"/>
                </a:srgbClr>
              </a:solidFill>
              <a:latin typeface="Helvetica Neue"/>
            </a:endParaRPr>
          </a:p>
          <a:p>
            <a:pPr marL="214313" indent="-214313" defTabSz="685800">
              <a:buFont typeface="Arial" panose="020B0604020202020204" pitchFamily="34" charset="0"/>
              <a:buChar char="•"/>
            </a:pPr>
            <a:r>
              <a:rPr lang="en-US" sz="1350">
                <a:solidFill>
                  <a:srgbClr val="211D1E"/>
                </a:solidFill>
                <a:latin typeface="Helvetica Neue"/>
              </a:rPr>
              <a:t>The ETIP program is a competitive matching grant awarded to companies that provide job training to Illinois residents. The job training may be provided to both new employees and incumbent workers. The training should be a direct result of a permanent expansion, location, or retention activity. ETIP will cover up to 50% of training costs.</a:t>
            </a:r>
          </a:p>
          <a:p>
            <a:pPr defTabSz="685800"/>
            <a:r>
              <a:rPr lang="en-US" b="1">
                <a:solidFill>
                  <a:srgbClr val="4472C4">
                    <a:lumMod val="50000"/>
                  </a:srgbClr>
                </a:solidFill>
                <a:latin typeface="Calibri" panose="020F0502020204030204" pitchFamily="34" charset="0"/>
              </a:rPr>
              <a:t>Apprenticeship Program </a:t>
            </a:r>
          </a:p>
          <a:p>
            <a:pPr marL="214313" indent="-214313" defTabSz="685800">
              <a:buFont typeface="Arial" panose="020B0604020202020204" pitchFamily="34" charset="0"/>
              <a:buChar char="•"/>
            </a:pPr>
            <a:r>
              <a:rPr lang="en-US" sz="1350">
                <a:solidFill>
                  <a:srgbClr val="211D1E"/>
                </a:solidFill>
                <a:latin typeface="Helvetica Neue"/>
              </a:rPr>
              <a:t>Under this program, employers are allowed a tax credit for qualified educational expenses associated with training and upskilling apprentices. Employers are eligible for a credit of up to $3,500 per apprentice against the taxes imposed by subsections (a) and (b) of Section 201 of the Illinois Income Tax Act. </a:t>
            </a:r>
          </a:p>
          <a:p>
            <a:pPr marL="214313" indent="-214313" defTabSz="685800">
              <a:buFont typeface="Arial" panose="020B0604020202020204" pitchFamily="34" charset="0"/>
              <a:buChar char="•"/>
            </a:pPr>
            <a:r>
              <a:rPr lang="en-US" sz="1350">
                <a:solidFill>
                  <a:srgbClr val="211D1E"/>
                </a:solidFill>
                <a:latin typeface="Helvetica Neue"/>
              </a:rPr>
              <a:t>This credit may be enhanced by an additional credit of up to $1,500 for each apprentice if (1) the apprentice resides in an underserved area or (2) the employer’s principal place of business is located in an underserved area. The credit is applicable to expenses such as tuition, books, and lab fees.</a:t>
            </a:r>
          </a:p>
          <a:p>
            <a:pPr marL="214313" indent="-214313" defTabSz="685800">
              <a:buFont typeface="Arial" panose="020B0604020202020204" pitchFamily="34" charset="0"/>
              <a:buChar char="•"/>
            </a:pPr>
            <a:endParaRPr lang="en-US" sz="1350">
              <a:solidFill>
                <a:srgbClr val="211D1E"/>
              </a:solidFill>
              <a:highlight>
                <a:srgbClr val="FFFF00"/>
              </a:highlight>
              <a:latin typeface="Helvetica Neue"/>
            </a:endParaRPr>
          </a:p>
          <a:p>
            <a:pPr defTabSz="685800"/>
            <a:endParaRPr lang="en-US" b="1">
              <a:solidFill>
                <a:srgbClr val="0080C0"/>
              </a:solidFill>
              <a:latin typeface="Calibri" panose="020F0502020204030204" pitchFamily="34" charset="0"/>
            </a:endParaRPr>
          </a:p>
          <a:p>
            <a:pPr defTabSz="685800"/>
            <a:endParaRPr lang="en-US" b="1">
              <a:solidFill>
                <a:srgbClr val="0080C0"/>
              </a:solidFill>
              <a:latin typeface="Calibri" panose="020F0502020204030204" pitchFamily="34" charset="0"/>
            </a:endParaRPr>
          </a:p>
          <a:p>
            <a:pPr defTabSz="685800"/>
            <a:endParaRPr lang="en-US" b="1">
              <a:solidFill>
                <a:srgbClr val="0080C0"/>
              </a:solidFill>
              <a:latin typeface="Calibri" panose="020F0502020204030204" pitchFamily="34" charset="0"/>
            </a:endParaRPr>
          </a:p>
        </p:txBody>
      </p:sp>
      <p:pic>
        <p:nvPicPr>
          <p:cNvPr id="5" name="Picture 4" descr="Close-up of using a drill with protective gloves">
            <a:extLst>
              <a:ext uri="{FF2B5EF4-FFF2-40B4-BE49-F238E27FC236}">
                <a16:creationId xmlns:a16="http://schemas.microsoft.com/office/drawing/2014/main" id="{EB33DF8E-DAFD-62DF-8113-B68FD8E734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781884"/>
            <a:ext cx="4436933" cy="2961566"/>
          </a:xfrm>
          <a:prstGeom prst="rect">
            <a:avLst/>
          </a:prstGeom>
        </p:spPr>
      </p:pic>
    </p:spTree>
    <p:extLst>
      <p:ext uri="{BB962C8B-B14F-4D97-AF65-F5344CB8AC3E}">
        <p14:creationId xmlns:p14="http://schemas.microsoft.com/office/powerpoint/2010/main" val="3722591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840231"/>
            <a:ext cx="9143999" cy="3280597"/>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31540" y="-2091631"/>
            <a:ext cx="3280918"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02522" y="-1920651"/>
            <a:ext cx="3280596"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840232"/>
            <a:ext cx="6406864" cy="3280595"/>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4" y="83211"/>
            <a:ext cx="3742610" cy="3329348"/>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21A75256-8F01-3FE0-0B2B-61FAA971F6C8}"/>
              </a:ext>
            </a:extLst>
          </p:cNvPr>
          <p:cNvSpPr>
            <a:spLocks noGrp="1"/>
          </p:cNvSpPr>
          <p:nvPr>
            <p:ph type="ctrTitle"/>
          </p:nvPr>
        </p:nvSpPr>
        <p:spPr>
          <a:xfrm>
            <a:off x="986119" y="1408579"/>
            <a:ext cx="7540322" cy="2196353"/>
          </a:xfrm>
        </p:spPr>
        <p:txBody>
          <a:bodyPr anchor="b">
            <a:normAutofit/>
          </a:bodyPr>
          <a:lstStyle/>
          <a:p>
            <a:pPr algn="l"/>
            <a:r>
              <a:rPr lang="en-US" sz="3600" b="1">
                <a:solidFill>
                  <a:srgbClr val="FFFFFF"/>
                </a:solidFill>
                <a:latin typeface="Calibri" panose="020F0502020204030204" pitchFamily="34" charset="0"/>
              </a:rPr>
              <a:t>Illinois Loan Programs </a:t>
            </a:r>
            <a:br>
              <a:rPr lang="en-US" sz="3600" b="1">
                <a:solidFill>
                  <a:srgbClr val="FFFFFF"/>
                </a:solidFill>
                <a:latin typeface="Calibri" panose="020F0502020204030204" pitchFamily="34" charset="0"/>
              </a:rPr>
            </a:br>
            <a:endParaRPr lang="en-US" sz="3600">
              <a:solidFill>
                <a:srgbClr val="FFFFFF"/>
              </a:solidFill>
            </a:endParaRPr>
          </a:p>
        </p:txBody>
      </p:sp>
      <p:pic>
        <p:nvPicPr>
          <p:cNvPr id="4" name="Picture 2" descr="Partners2 – The Hub">
            <a:extLst>
              <a:ext uri="{FF2B5EF4-FFF2-40B4-BE49-F238E27FC236}">
                <a16:creationId xmlns:a16="http://schemas.microsoft.com/office/drawing/2014/main" id="{13A8B073-0F63-A9EB-F7B9-CF523AC4A8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3646" y="4743450"/>
            <a:ext cx="3024948" cy="113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3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51"/>
          <p:cNvSpPr/>
          <p:nvPr/>
        </p:nvSpPr>
        <p:spPr>
          <a:xfrm>
            <a:off x="858247" y="550278"/>
            <a:ext cx="7412794" cy="393758"/>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algn="ctr">
              <a:lnSpc>
                <a:spcPct val="110000"/>
              </a:lnSpc>
              <a:spcAft>
                <a:spcPts val="1500"/>
              </a:spcAft>
            </a:pPr>
            <a:endParaRPr lang="en-US" sz="2000" b="1" dirty="0">
              <a:solidFill>
                <a:schemeClr val="tx2"/>
              </a:solidFill>
              <a:latin typeface="+mj-lt"/>
            </a:endParaRPr>
          </a:p>
        </p:txBody>
      </p:sp>
      <p:sp>
        <p:nvSpPr>
          <p:cNvPr id="19" name="Shape 51"/>
          <p:cNvSpPr/>
          <p:nvPr/>
        </p:nvSpPr>
        <p:spPr>
          <a:xfrm>
            <a:off x="658862" y="1167828"/>
            <a:ext cx="7826276" cy="3950116"/>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r>
              <a:rPr lang="en-US" dirty="0">
                <a:effectLst/>
                <a:latin typeface="Segoe UI" panose="020B0502040204020203" pitchFamily="34" charset="0"/>
                <a:cs typeface="Segoe UI" panose="020B0502040204020203" pitchFamily="34" charset="0"/>
              </a:rPr>
              <a:t>The Illinois Department of Commerce and Economic Opportunity (DCEO) has evolved over several decades, founded in 2003, originating from various state agencies focused on economic and community development.</a:t>
            </a:r>
          </a:p>
          <a:p>
            <a:endParaRPr lang="en-US" dirty="0">
              <a:latin typeface="Segoe UI" panose="020B0502040204020203" pitchFamily="34" charset="0"/>
              <a:cs typeface="Segoe UI" panose="020B0502040204020203" pitchFamily="34" charset="0"/>
            </a:endParaRPr>
          </a:p>
          <a:p>
            <a:r>
              <a:rPr lang="en-US" dirty="0">
                <a:effectLst/>
                <a:latin typeface="Segoe UI" panose="020B0502040204020203" pitchFamily="34" charset="0"/>
                <a:cs typeface="Segoe UI" panose="020B0502040204020203" pitchFamily="34" charset="0"/>
              </a:rPr>
              <a:t>Established to consolidate these functions, DCEO aims to drive economic growth, job creation, and sustainable development across Illinois.</a:t>
            </a:r>
          </a:p>
          <a:p>
            <a:endParaRPr lang="en-US" dirty="0">
              <a:latin typeface="Segoe UI" panose="020B0502040204020203" pitchFamily="34" charset="0"/>
              <a:cs typeface="Segoe UI" panose="020B0502040204020203" pitchFamily="34" charset="0"/>
            </a:endParaRPr>
          </a:p>
          <a:p>
            <a:r>
              <a:rPr lang="en-US" dirty="0">
                <a:effectLst/>
                <a:latin typeface="Segoe UI" panose="020B0502040204020203" pitchFamily="34" charset="0"/>
                <a:cs typeface="Segoe UI" panose="020B0502040204020203" pitchFamily="34" charset="0"/>
              </a:rPr>
              <a:t>The department offers diverse programs, including business grants, workforce training, and infrastructure support, while adapting to modern economic challenges and opportunities.</a:t>
            </a:r>
          </a:p>
          <a:p>
            <a:endParaRPr lang="en-US" dirty="0">
              <a:latin typeface="Segoe UI" panose="020B0502040204020203" pitchFamily="34" charset="0"/>
              <a:cs typeface="Segoe UI" panose="020B0502040204020203" pitchFamily="34" charset="0"/>
            </a:endParaRPr>
          </a:p>
          <a:p>
            <a:r>
              <a:rPr lang="en-US" dirty="0">
                <a:effectLst/>
                <a:latin typeface="Segoe UI" panose="020B0502040204020203" pitchFamily="34" charset="0"/>
                <a:cs typeface="Segoe UI" panose="020B0502040204020203" pitchFamily="34" charset="0"/>
              </a:rPr>
              <a:t>Recent initiatives have emphasized renewable energy, technology, innovation and inclusive deployment</a:t>
            </a:r>
            <a:r>
              <a:rPr lang="en-US" dirty="0">
                <a:latin typeface="Segoe UI" panose="020B0502040204020203" pitchFamily="34" charset="0"/>
                <a:cs typeface="Segoe UI" panose="020B0502040204020203" pitchFamily="34" charset="0"/>
              </a:rPr>
              <a:t>, ensuring comprehensive support for businesses and communities statewide.</a:t>
            </a:r>
            <a:endParaRPr lang="en-US" dirty="0">
              <a:effectLst/>
              <a:latin typeface="Segoe UI" panose="020B0502040204020203" pitchFamily="34" charset="0"/>
              <a:cs typeface="Segoe UI" panose="020B0502040204020203" pitchFamily="34" charset="0"/>
            </a:endParaRPr>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lvl="0">
              <a:defRPr sz="1800">
                <a:solidFill>
                  <a:srgbClr val="000000"/>
                </a:solidFill>
              </a:defRPr>
            </a:pPr>
            <a:r>
              <a:rPr lang="en-US" sz="1400" dirty="0">
                <a:solidFill>
                  <a:srgbClr val="1F497D"/>
                </a:solidFill>
              </a:rPr>
              <a:t>WORKING TOGETHER TO HELP EMPLOYERS CREATE AND RETAIN QUALITY JOBS</a:t>
            </a:r>
            <a:endParaRPr sz="1400" dirty="0">
              <a:solidFill>
                <a:srgbClr val="1F497D"/>
              </a:solidFill>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13" name="TextBox 12">
            <a:extLst>
              <a:ext uri="{FF2B5EF4-FFF2-40B4-BE49-F238E27FC236}">
                <a16:creationId xmlns:a16="http://schemas.microsoft.com/office/drawing/2014/main" id="{97F3AE52-A50A-4B51-BEC9-8BB66D4C6E8E}"/>
              </a:ext>
            </a:extLst>
          </p:cNvPr>
          <p:cNvSpPr txBox="1"/>
          <p:nvPr/>
        </p:nvSpPr>
        <p:spPr>
          <a:xfrm>
            <a:off x="457200" y="228600"/>
            <a:ext cx="8153400" cy="461665"/>
          </a:xfrm>
          <a:prstGeom prst="rect">
            <a:avLst/>
          </a:prstGeom>
          <a:solidFill>
            <a:schemeClr val="accent1">
              <a:lumMod val="75000"/>
            </a:schemeClr>
          </a:solidFill>
        </p:spPr>
        <p:txBody>
          <a:bodyPr wrap="square" rtlCol="0">
            <a:spAutoFit/>
          </a:bodyPr>
          <a:lstStyle/>
          <a:p>
            <a:pPr algn="ctr"/>
            <a:endParaRPr lang="en-US" sz="2400" dirty="0">
              <a:solidFill>
                <a:schemeClr val="bg1"/>
              </a:solidFill>
            </a:endParaRPr>
          </a:p>
        </p:txBody>
      </p:sp>
      <p:sp>
        <p:nvSpPr>
          <p:cNvPr id="4" name="Title 3">
            <a:extLst>
              <a:ext uri="{FF2B5EF4-FFF2-40B4-BE49-F238E27FC236}">
                <a16:creationId xmlns:a16="http://schemas.microsoft.com/office/drawing/2014/main" id="{84A9DEEE-8072-CA33-9220-AF681E17C62A}"/>
              </a:ext>
            </a:extLst>
          </p:cNvPr>
          <p:cNvSpPr>
            <a:spLocks noGrp="1"/>
          </p:cNvSpPr>
          <p:nvPr>
            <p:ph type="title"/>
          </p:nvPr>
        </p:nvSpPr>
        <p:spPr>
          <a:xfrm>
            <a:off x="255538" y="-53838"/>
            <a:ext cx="8229600" cy="975757"/>
          </a:xfrm>
        </p:spPr>
        <p:txBody>
          <a:bodyPr>
            <a:normAutofit/>
          </a:bodyPr>
          <a:lstStyle/>
          <a:p>
            <a:r>
              <a:rPr lang="en-US" sz="3600" dirty="0">
                <a:solidFill>
                  <a:schemeClr val="bg1"/>
                </a:solidFill>
              </a:rPr>
              <a:t>WHAT IS DCEO</a:t>
            </a:r>
          </a:p>
        </p:txBody>
      </p:sp>
    </p:spTree>
    <p:extLst>
      <p:ext uri="{BB962C8B-B14F-4D97-AF65-F5344CB8AC3E}">
        <p14:creationId xmlns:p14="http://schemas.microsoft.com/office/powerpoint/2010/main" val="129707346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Picture 4" descr="Jars of coins">
            <a:extLst>
              <a:ext uri="{FF2B5EF4-FFF2-40B4-BE49-F238E27FC236}">
                <a16:creationId xmlns:a16="http://schemas.microsoft.com/office/drawing/2014/main" id="{17F5194C-124C-3795-0AC9-C6C25970F7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84" r="-1" b="-1"/>
          <a:stretch/>
        </p:blipFill>
        <p:spPr>
          <a:xfrm>
            <a:off x="104872" y="857250"/>
            <a:ext cx="7252232" cy="5143493"/>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857250"/>
            <a:ext cx="5300234"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TextBox 8">
            <a:extLst>
              <a:ext uri="{FF2B5EF4-FFF2-40B4-BE49-F238E27FC236}">
                <a16:creationId xmlns:a16="http://schemas.microsoft.com/office/drawing/2014/main" id="{3DC9965C-7751-736F-CCD9-1BF6A4A0E5BC}"/>
              </a:ext>
            </a:extLst>
          </p:cNvPr>
          <p:cNvSpPr txBox="1"/>
          <p:nvPr/>
        </p:nvSpPr>
        <p:spPr>
          <a:xfrm>
            <a:off x="107157" y="1028700"/>
            <a:ext cx="8958262" cy="2636044"/>
          </a:xfrm>
          <a:prstGeom prst="rect">
            <a:avLst/>
          </a:prstGeom>
        </p:spPr>
        <p:txBody>
          <a:bodyPr vert="horz" lIns="68580" tIns="34290" rIns="68580" bIns="34290" rtlCol="0">
            <a:normAutofit fontScale="92500" lnSpcReduction="20000"/>
          </a:bodyPr>
          <a:lstStyle/>
          <a:p>
            <a:pPr defTabSz="685800">
              <a:lnSpc>
                <a:spcPct val="90000"/>
              </a:lnSpc>
              <a:spcAft>
                <a:spcPts val="450"/>
              </a:spcAft>
            </a:pPr>
            <a:r>
              <a:rPr lang="en-US" sz="1200" b="1">
                <a:solidFill>
                  <a:srgbClr val="4472C4">
                    <a:lumMod val="50000"/>
                  </a:srgbClr>
                </a:solidFill>
                <a:latin typeface="Calibri" panose="020F0502020204030204"/>
              </a:rPr>
              <a:t>Advantage Illinois Participate Loan Program (PLP)	</a:t>
            </a:r>
            <a:endParaRPr lang="en-US" sz="1200">
              <a:solidFill>
                <a:srgbClr val="4472C4">
                  <a:lumMod val="50000"/>
                </a:srgbClr>
              </a:solidFill>
              <a:latin typeface="Calibri" panose="020F0502020204030204"/>
            </a:endParaRPr>
          </a:p>
          <a:p>
            <a:pPr marL="214313" indent="-171450" defTabSz="685800">
              <a:lnSpc>
                <a:spcPct val="90000"/>
              </a:lnSpc>
              <a:spcAft>
                <a:spcPts val="450"/>
              </a:spcAft>
              <a:buFont typeface="Arial" panose="020B0604020202020204" pitchFamily="34" charset="0"/>
              <a:buChar char="•"/>
            </a:pPr>
            <a:r>
              <a:rPr lang="en-US" sz="1200">
                <a:solidFill>
                  <a:prstClr val="black"/>
                </a:solidFill>
                <a:latin typeface="Calibri" panose="020F0502020204030204"/>
              </a:rPr>
              <a:t>The PLP offsets the risk by DCEO participating (sharing) in a portion of the loan with the Lender.  There are no costs or fees to the lender or borrower.  The DCEO buyout creates a lower blended rate for the borrower. </a:t>
            </a:r>
          </a:p>
          <a:p>
            <a:pPr marL="214313" indent="-171450" defTabSz="685800">
              <a:lnSpc>
                <a:spcPct val="90000"/>
              </a:lnSpc>
              <a:spcAft>
                <a:spcPts val="450"/>
              </a:spcAft>
              <a:buFont typeface="Arial" panose="020B0604020202020204" pitchFamily="34" charset="0"/>
              <a:buChar char="•"/>
            </a:pPr>
            <a:r>
              <a:rPr lang="en-US" sz="1200">
                <a:solidFill>
                  <a:prstClr val="black"/>
                </a:solidFill>
                <a:latin typeface="Calibri" panose="020F0502020204030204"/>
              </a:rPr>
              <a:t>Eligible loans can be used to finance the following: equipment, real estate (must be 51% or more occupied by the business), working capital, inventory, leasehold improvements, and accounts receivable.</a:t>
            </a:r>
          </a:p>
          <a:p>
            <a:pPr defTabSz="685800">
              <a:lnSpc>
                <a:spcPct val="90000"/>
              </a:lnSpc>
              <a:spcAft>
                <a:spcPts val="450"/>
              </a:spcAft>
            </a:pPr>
            <a:r>
              <a:rPr lang="en-US" sz="1200" b="1">
                <a:solidFill>
                  <a:srgbClr val="4472C4">
                    <a:lumMod val="50000"/>
                  </a:srgbClr>
                </a:solidFill>
                <a:latin typeface="Calibri" panose="020F0502020204030204"/>
              </a:rPr>
              <a:t>Advantage Illinois Loan Guarantee Program (LGP)	</a:t>
            </a:r>
            <a:endParaRPr lang="en-US" sz="1200">
              <a:solidFill>
                <a:srgbClr val="4472C4">
                  <a:lumMod val="50000"/>
                </a:srgbClr>
              </a:solidFill>
              <a:latin typeface="Calibri" panose="020F0502020204030204"/>
            </a:endParaRPr>
          </a:p>
          <a:p>
            <a:pPr marL="214313" indent="-171450" defTabSz="685800">
              <a:lnSpc>
                <a:spcPct val="90000"/>
              </a:lnSpc>
              <a:spcAft>
                <a:spcPts val="450"/>
              </a:spcAft>
              <a:buFont typeface="Arial" panose="020B0604020202020204" pitchFamily="34" charset="0"/>
              <a:buChar char="•"/>
            </a:pPr>
            <a:r>
              <a:rPr lang="en-US" sz="1200">
                <a:solidFill>
                  <a:prstClr val="black"/>
                </a:solidFill>
                <a:latin typeface="Calibri" panose="020F0502020204030204"/>
              </a:rPr>
              <a:t>The LGP offsets the risk by DCEO insuring partial repayment to the Lender in case of loan default.  There are origination and ongoing costs and fees to utilize the program that may affect the Lender and/or Borrower.  There is no rate adjustment as we are not purchasing any portion out.</a:t>
            </a:r>
          </a:p>
          <a:p>
            <a:pPr defTabSz="685800">
              <a:lnSpc>
                <a:spcPct val="90000"/>
              </a:lnSpc>
              <a:spcAft>
                <a:spcPts val="450"/>
              </a:spcAft>
            </a:pPr>
            <a:r>
              <a:rPr lang="en-US" sz="1200" b="1">
                <a:solidFill>
                  <a:srgbClr val="4472C4">
                    <a:lumMod val="50000"/>
                  </a:srgbClr>
                </a:solidFill>
                <a:latin typeface="Calibri" panose="020F0502020204030204"/>
              </a:rPr>
              <a:t>Cannabis Social Equity Loan Program</a:t>
            </a:r>
          </a:p>
          <a:p>
            <a:pPr marL="214313" indent="-171450" defTabSz="685800">
              <a:lnSpc>
                <a:spcPct val="90000"/>
              </a:lnSpc>
              <a:spcAft>
                <a:spcPts val="450"/>
              </a:spcAft>
              <a:buFont typeface="Arial" panose="020B0604020202020204" pitchFamily="34" charset="0"/>
              <a:buChar char="•"/>
            </a:pPr>
            <a:r>
              <a:rPr lang="en-US" sz="1200">
                <a:solidFill>
                  <a:prstClr val="black"/>
                </a:solidFill>
                <a:latin typeface="Calibri" panose="020F0502020204030204"/>
              </a:rPr>
              <a:t>This program is an unwavering commitment to equity as the state works to ensure that entrepreneurs that have been adversely impacted by the war on drugs have a space in the growing cannabis industry. </a:t>
            </a:r>
          </a:p>
          <a:p>
            <a:pPr marL="214313" indent="-171450" defTabSz="685800">
              <a:lnSpc>
                <a:spcPct val="90000"/>
              </a:lnSpc>
              <a:spcAft>
                <a:spcPts val="450"/>
              </a:spcAft>
              <a:buFont typeface="Arial" panose="020B0604020202020204" pitchFamily="34" charset="0"/>
              <a:buChar char="•"/>
            </a:pPr>
            <a:r>
              <a:rPr lang="en-US" sz="1200">
                <a:solidFill>
                  <a:prstClr val="black"/>
                </a:solidFill>
                <a:latin typeface="Calibri" panose="020F0502020204030204"/>
              </a:rPr>
              <a:t>Direct Forgivable Loans are fully financed by the State of Illinois. We offer a significant grace period, low interest rates, and full principal forgiveness upon receiving proof of eligible expenses.</a:t>
            </a:r>
          </a:p>
          <a:p>
            <a:pPr marL="214313" indent="-171450" defTabSz="685800">
              <a:lnSpc>
                <a:spcPct val="90000"/>
              </a:lnSpc>
              <a:spcAft>
                <a:spcPts val="450"/>
              </a:spcAft>
              <a:buFont typeface="Arial" panose="020B0604020202020204" pitchFamily="34" charset="0"/>
              <a:buChar char="•"/>
            </a:pPr>
            <a:r>
              <a:rPr lang="en-US" sz="1200">
                <a:solidFill>
                  <a:prstClr val="black"/>
                </a:solidFill>
                <a:latin typeface="Calibri" panose="020F0502020204030204"/>
              </a:rPr>
              <a:t>Interest Rates are 4% after an 18-month grace period of no required payments and 0% interest; applicants can also pursue forgiveness prior to any interest accruing.  The loan principal is 100% forgivable upon providing documentation for eligible business expense</a:t>
            </a:r>
            <a:endParaRPr lang="en-US" sz="1200" b="1">
              <a:solidFill>
                <a:prstClr val="black"/>
              </a:solidFill>
              <a:latin typeface="Calibri" panose="020F0502020204030204"/>
            </a:endParaRPr>
          </a:p>
          <a:p>
            <a:pPr indent="-171450" defTabSz="685800">
              <a:lnSpc>
                <a:spcPct val="90000"/>
              </a:lnSpc>
              <a:spcAft>
                <a:spcPts val="450"/>
              </a:spcAft>
              <a:buFont typeface="Arial" panose="020B0604020202020204" pitchFamily="34" charset="0"/>
              <a:buChar char="•"/>
            </a:pPr>
            <a:endParaRPr lang="en-US" sz="600" b="1">
              <a:solidFill>
                <a:prstClr val="black"/>
              </a:solidFill>
              <a:latin typeface="Calibri" panose="020F0502020204030204"/>
            </a:endParaRPr>
          </a:p>
        </p:txBody>
      </p:sp>
    </p:spTree>
    <p:extLst>
      <p:ext uri="{BB962C8B-B14F-4D97-AF65-F5344CB8AC3E}">
        <p14:creationId xmlns:p14="http://schemas.microsoft.com/office/powerpoint/2010/main" val="768837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840231"/>
            <a:ext cx="9143999" cy="3280597"/>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31540" y="-2091631"/>
            <a:ext cx="3280918"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02522" y="-1920651"/>
            <a:ext cx="3280596"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840232"/>
            <a:ext cx="6406864" cy="3280595"/>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4" y="83211"/>
            <a:ext cx="3742610" cy="3329348"/>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21A75256-8F01-3FE0-0B2B-61FAA971F6C8}"/>
              </a:ext>
            </a:extLst>
          </p:cNvPr>
          <p:cNvSpPr>
            <a:spLocks noGrp="1"/>
          </p:cNvSpPr>
          <p:nvPr>
            <p:ph type="ctrTitle"/>
          </p:nvPr>
        </p:nvSpPr>
        <p:spPr>
          <a:xfrm>
            <a:off x="986119" y="1408579"/>
            <a:ext cx="7540322" cy="2196353"/>
          </a:xfrm>
        </p:spPr>
        <p:txBody>
          <a:bodyPr anchor="b">
            <a:normAutofit/>
          </a:bodyPr>
          <a:lstStyle/>
          <a:p>
            <a:pPr algn="l"/>
            <a:r>
              <a:rPr lang="en-US" sz="3600" b="1">
                <a:solidFill>
                  <a:srgbClr val="FFFFFF"/>
                </a:solidFill>
                <a:latin typeface="Calibri" panose="020F0502020204030204" pitchFamily="34" charset="0"/>
              </a:rPr>
              <a:t>Illinois International Trade Programs </a:t>
            </a:r>
            <a:br>
              <a:rPr lang="en-US" sz="3600" b="1">
                <a:solidFill>
                  <a:srgbClr val="FFFFFF"/>
                </a:solidFill>
                <a:latin typeface="Calibri" panose="020F0502020204030204" pitchFamily="34" charset="0"/>
              </a:rPr>
            </a:br>
            <a:endParaRPr lang="en-US" sz="3600">
              <a:solidFill>
                <a:srgbClr val="FFFFFF"/>
              </a:solidFill>
            </a:endParaRPr>
          </a:p>
        </p:txBody>
      </p:sp>
      <p:pic>
        <p:nvPicPr>
          <p:cNvPr id="4" name="Picture 2" descr="Partners2 – The Hub">
            <a:extLst>
              <a:ext uri="{FF2B5EF4-FFF2-40B4-BE49-F238E27FC236}">
                <a16:creationId xmlns:a16="http://schemas.microsoft.com/office/drawing/2014/main" id="{343D55BC-A902-7C7E-CF71-5BC0BCCD2E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3646" y="4743450"/>
            <a:ext cx="3024948" cy="113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145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erial top view container ship">
            <a:extLst>
              <a:ext uri="{FF2B5EF4-FFF2-40B4-BE49-F238E27FC236}">
                <a16:creationId xmlns:a16="http://schemas.microsoft.com/office/drawing/2014/main" id="{778A90FE-072E-67D3-664F-67F23A3D81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5" b="23469"/>
          <a:stretch/>
        </p:blipFill>
        <p:spPr>
          <a:xfrm>
            <a:off x="15" y="857258"/>
            <a:ext cx="9143985" cy="278295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TextBox 8">
            <a:extLst>
              <a:ext uri="{FF2B5EF4-FFF2-40B4-BE49-F238E27FC236}">
                <a16:creationId xmlns:a16="http://schemas.microsoft.com/office/drawing/2014/main" id="{3DC9965C-7751-736F-CCD9-1BF6A4A0E5BC}"/>
              </a:ext>
            </a:extLst>
          </p:cNvPr>
          <p:cNvSpPr txBox="1"/>
          <p:nvPr/>
        </p:nvSpPr>
        <p:spPr>
          <a:xfrm>
            <a:off x="135732" y="3671887"/>
            <a:ext cx="8786812" cy="2243138"/>
          </a:xfrm>
          <a:prstGeom prst="rect">
            <a:avLst/>
          </a:prstGeom>
        </p:spPr>
        <p:txBody>
          <a:bodyPr vert="horz" lIns="68580" tIns="34290" rIns="68580" bIns="34290" rtlCol="0" anchor="ctr">
            <a:normAutofit fontScale="92500"/>
          </a:bodyPr>
          <a:lstStyle/>
          <a:p>
            <a:pPr>
              <a:lnSpc>
                <a:spcPct val="90000"/>
              </a:lnSpc>
              <a:spcAft>
                <a:spcPts val="450"/>
              </a:spcAft>
            </a:pPr>
            <a:r>
              <a:rPr lang="en-US" sz="1350" b="1">
                <a:solidFill>
                  <a:schemeClr val="accent1">
                    <a:lumMod val="50000"/>
                  </a:schemeClr>
                </a:solidFill>
              </a:rPr>
              <a:t>Illinois’ State Trade and Export Program (ISTEP)</a:t>
            </a:r>
            <a:endParaRPr lang="en-US" sz="1350">
              <a:solidFill>
                <a:schemeClr val="accent1">
                  <a:lumMod val="50000"/>
                </a:schemeClr>
              </a:solidFill>
            </a:endParaRPr>
          </a:p>
          <a:p>
            <a:pPr marL="214313" indent="-171450">
              <a:lnSpc>
                <a:spcPct val="90000"/>
              </a:lnSpc>
              <a:spcAft>
                <a:spcPts val="450"/>
              </a:spcAft>
              <a:buFont typeface="Arial" panose="020B0604020202020204" pitchFamily="34" charset="0"/>
              <a:buChar char="•"/>
            </a:pPr>
            <a:r>
              <a:rPr lang="en-US" sz="1350"/>
              <a:t>The ISTEP program provides Illinois' small businesses with both financial and technical assistance to increase their exports. </a:t>
            </a:r>
          </a:p>
          <a:p>
            <a:pPr marL="214313" indent="-171450">
              <a:lnSpc>
                <a:spcPct val="90000"/>
              </a:lnSpc>
              <a:spcAft>
                <a:spcPts val="450"/>
              </a:spcAft>
              <a:buFont typeface="Arial" panose="020B0604020202020204" pitchFamily="34" charset="0"/>
              <a:buChar char="•"/>
            </a:pPr>
            <a:r>
              <a:rPr lang="en-US" sz="1350"/>
              <a:t>The program includes 5 options for Illinois' companies to grow their export sales: Group Trade Missions (GTM), Individual Foreign Market Sales Missions (IFMSM), and Product Compliance (PC), Website Localization (WL), and Ex-Im Bank: Export Credit Insurance (ECI).</a:t>
            </a:r>
          </a:p>
          <a:p>
            <a:pPr>
              <a:lnSpc>
                <a:spcPct val="90000"/>
              </a:lnSpc>
              <a:spcAft>
                <a:spcPts val="450"/>
              </a:spcAft>
            </a:pPr>
            <a:r>
              <a:rPr lang="en-US" sz="1350" b="1">
                <a:solidFill>
                  <a:schemeClr val="accent1">
                    <a:lumMod val="50000"/>
                  </a:schemeClr>
                </a:solidFill>
              </a:rPr>
              <a:t>APEX Accelerator Program	</a:t>
            </a:r>
            <a:endParaRPr lang="en-US" sz="1350">
              <a:solidFill>
                <a:schemeClr val="accent1">
                  <a:lumMod val="50000"/>
                </a:schemeClr>
              </a:solidFill>
            </a:endParaRPr>
          </a:p>
          <a:p>
            <a:pPr marL="214313" indent="-171450">
              <a:lnSpc>
                <a:spcPct val="90000"/>
              </a:lnSpc>
              <a:spcAft>
                <a:spcPts val="450"/>
              </a:spcAft>
              <a:buFont typeface="Arial" panose="020B0604020202020204" pitchFamily="34" charset="0"/>
              <a:buChar char="•"/>
            </a:pPr>
            <a:r>
              <a:rPr lang="en-US" sz="1350"/>
              <a:t>This program funds centers around the state to provide guidance for government contracting success. These </a:t>
            </a:r>
            <a:r>
              <a:rPr lang="en-US" sz="1350">
                <a:hlinkClick r:id="rId3"/>
              </a:rPr>
              <a:t>centers</a:t>
            </a:r>
            <a:r>
              <a:rPr lang="en-US" sz="1350"/>
              <a:t> assist Illinois businesses with all their government contracting needs whether federal, state, or local.</a:t>
            </a:r>
          </a:p>
          <a:p>
            <a:pPr>
              <a:lnSpc>
                <a:spcPct val="90000"/>
              </a:lnSpc>
              <a:spcAft>
                <a:spcPts val="450"/>
              </a:spcAft>
            </a:pPr>
            <a:r>
              <a:rPr lang="en-US" sz="1350" b="1">
                <a:solidFill>
                  <a:schemeClr val="accent1">
                    <a:lumMod val="50000"/>
                  </a:schemeClr>
                </a:solidFill>
              </a:rPr>
              <a:t>Foreign Trade Zones</a:t>
            </a:r>
          </a:p>
          <a:p>
            <a:pPr marL="257175" indent="-171450">
              <a:lnSpc>
                <a:spcPct val="90000"/>
              </a:lnSpc>
              <a:spcAft>
                <a:spcPts val="450"/>
              </a:spcAft>
              <a:buFont typeface="Arial" panose="020B0604020202020204" pitchFamily="34" charset="0"/>
              <a:buChar char="•"/>
            </a:pPr>
            <a:r>
              <a:rPr lang="en-US" sz="1350"/>
              <a:t>Available to companies located in specific areas, foreign and domestic merchandise may be admitted into Zones without being subject to formal Customs entry procedures, the payment of Customs duties or federal excise taxes.</a:t>
            </a:r>
          </a:p>
          <a:p>
            <a:pPr indent="-171450">
              <a:lnSpc>
                <a:spcPct val="90000"/>
              </a:lnSpc>
              <a:spcAft>
                <a:spcPts val="450"/>
              </a:spcAft>
              <a:buFont typeface="Arial" panose="020B0604020202020204" pitchFamily="34" charset="0"/>
              <a:buChar char="•"/>
            </a:pPr>
            <a:endParaRPr lang="en-US" sz="1050" b="1"/>
          </a:p>
        </p:txBody>
      </p:sp>
    </p:spTree>
    <p:extLst>
      <p:ext uri="{BB962C8B-B14F-4D97-AF65-F5344CB8AC3E}">
        <p14:creationId xmlns:p14="http://schemas.microsoft.com/office/powerpoint/2010/main" val="3907706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840231"/>
            <a:ext cx="9143999" cy="3280597"/>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31540" y="-2091631"/>
            <a:ext cx="3280918"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02522" y="-1920651"/>
            <a:ext cx="3280596"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840232"/>
            <a:ext cx="6406864" cy="3280595"/>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4" y="83211"/>
            <a:ext cx="3742610" cy="3329348"/>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21A75256-8F01-3FE0-0B2B-61FAA971F6C8}"/>
              </a:ext>
            </a:extLst>
          </p:cNvPr>
          <p:cNvSpPr>
            <a:spLocks noGrp="1"/>
          </p:cNvSpPr>
          <p:nvPr>
            <p:ph type="ctrTitle"/>
          </p:nvPr>
        </p:nvSpPr>
        <p:spPr>
          <a:xfrm>
            <a:off x="986119" y="1408579"/>
            <a:ext cx="7540322" cy="2196353"/>
          </a:xfrm>
        </p:spPr>
        <p:txBody>
          <a:bodyPr anchor="b">
            <a:normAutofit/>
          </a:bodyPr>
          <a:lstStyle/>
          <a:p>
            <a:pPr algn="l"/>
            <a:r>
              <a:rPr lang="en-US" sz="3600" b="1">
                <a:solidFill>
                  <a:srgbClr val="FFFFFF"/>
                </a:solidFill>
                <a:latin typeface="Calibri" panose="020F0502020204030204" pitchFamily="34" charset="0"/>
              </a:rPr>
              <a:t>Illinois Grant Programs </a:t>
            </a:r>
            <a:br>
              <a:rPr lang="en-US" sz="3600" b="1">
                <a:solidFill>
                  <a:srgbClr val="FFFFFF"/>
                </a:solidFill>
                <a:latin typeface="Calibri" panose="020F0502020204030204" pitchFamily="34" charset="0"/>
              </a:rPr>
            </a:br>
            <a:endParaRPr lang="en-US" sz="3600">
              <a:solidFill>
                <a:srgbClr val="FFFFFF"/>
              </a:solidFill>
            </a:endParaRPr>
          </a:p>
        </p:txBody>
      </p:sp>
      <p:pic>
        <p:nvPicPr>
          <p:cNvPr id="4" name="Picture 2" descr="Partners2 – The Hub">
            <a:extLst>
              <a:ext uri="{FF2B5EF4-FFF2-40B4-BE49-F238E27FC236}">
                <a16:creationId xmlns:a16="http://schemas.microsoft.com/office/drawing/2014/main" id="{723F0EAC-E133-50ED-6BB7-DC3F424DC0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3646" y="4743450"/>
            <a:ext cx="3024948" cy="113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14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DC9965C-7751-736F-CCD9-1BF6A4A0E5BC}"/>
              </a:ext>
            </a:extLst>
          </p:cNvPr>
          <p:cNvSpPr txBox="1"/>
          <p:nvPr/>
        </p:nvSpPr>
        <p:spPr>
          <a:xfrm>
            <a:off x="103829" y="988548"/>
            <a:ext cx="8661348" cy="4985980"/>
          </a:xfrm>
          <a:prstGeom prst="rect">
            <a:avLst/>
          </a:prstGeom>
          <a:noFill/>
        </p:spPr>
        <p:txBody>
          <a:bodyPr wrap="square">
            <a:spAutoFit/>
          </a:bodyPr>
          <a:lstStyle/>
          <a:p>
            <a:r>
              <a:rPr lang="en-US" sz="1200" b="1">
                <a:solidFill>
                  <a:schemeClr val="accent1">
                    <a:lumMod val="50000"/>
                  </a:schemeClr>
                </a:solidFill>
              </a:rPr>
              <a:t>Invest in Illinois</a:t>
            </a:r>
            <a:endParaRPr lang="en-US" sz="1200">
              <a:solidFill>
                <a:schemeClr val="accent1">
                  <a:lumMod val="50000"/>
                </a:schemeClr>
              </a:solidFill>
            </a:endParaRPr>
          </a:p>
          <a:p>
            <a:pPr marL="214313" indent="-214313">
              <a:buFont typeface="Arial" panose="020B0604020202020204" pitchFamily="34" charset="0"/>
              <a:buChar char="•"/>
            </a:pPr>
            <a:r>
              <a:rPr lang="en-US" sz="1200">
                <a:solidFill>
                  <a:srgbClr val="211D1E"/>
                </a:solidFill>
              </a:rPr>
              <a:t>Newly created $400M closing fund that will provide discretionary grant assistance for a large project with significant job creation, retention, and capital investment. </a:t>
            </a:r>
          </a:p>
          <a:p>
            <a:r>
              <a:rPr lang="en-US" sz="1200" b="1">
                <a:solidFill>
                  <a:schemeClr val="accent1">
                    <a:lumMod val="50000"/>
                  </a:schemeClr>
                </a:solidFill>
              </a:rPr>
              <a:t>Prime Sites Capital Grant Program</a:t>
            </a:r>
          </a:p>
          <a:p>
            <a:pPr marL="214313" indent="-214313">
              <a:buFont typeface="Arial" panose="020B0604020202020204" pitchFamily="34" charset="0"/>
              <a:buChar char="•"/>
            </a:pPr>
            <a:r>
              <a:rPr lang="en-US" sz="1200">
                <a:solidFill>
                  <a:srgbClr val="211D1E"/>
                </a:solidFill>
              </a:rPr>
              <a:t>Grants assists companies with large-scale investment projects that commit to significant job creation. </a:t>
            </a:r>
          </a:p>
          <a:p>
            <a:pPr marL="214313" indent="-214313">
              <a:buFont typeface="Arial" panose="020B0604020202020204" pitchFamily="34" charset="0"/>
              <a:buChar char="•"/>
            </a:pPr>
            <a:r>
              <a:rPr lang="en-US" sz="1200">
                <a:solidFill>
                  <a:srgbClr val="211D1E"/>
                </a:solidFill>
              </a:rPr>
              <a:t>Eligibility: Must have an EDGE/HIB and commit to hiring 50 new jobs and $40M in investment OR hire 100 new jobs and make $20M in investment</a:t>
            </a:r>
          </a:p>
          <a:p>
            <a:pPr marL="214313" indent="-214313">
              <a:buFont typeface="Arial" panose="020B0604020202020204" pitchFamily="34" charset="0"/>
              <a:buChar char="•"/>
            </a:pPr>
            <a:r>
              <a:rPr lang="en-US" sz="1200">
                <a:solidFill>
                  <a:srgbClr val="211D1E"/>
                </a:solidFill>
              </a:rPr>
              <a:t>Grants will range from $250,000 to $10 million, up to $5,000 a job, with a 1:1 match. </a:t>
            </a:r>
          </a:p>
          <a:p>
            <a:r>
              <a:rPr lang="en-US" sz="1200" b="1">
                <a:solidFill>
                  <a:schemeClr val="accent1">
                    <a:lumMod val="50000"/>
                  </a:schemeClr>
                </a:solidFill>
              </a:rPr>
              <a:t>Illinois Department of Transportation – Economic Development Program (IDOT-EDP)</a:t>
            </a:r>
          </a:p>
          <a:p>
            <a:pPr marL="214313" indent="-214313">
              <a:buFont typeface="Arial" panose="020B0604020202020204" pitchFamily="34" charset="0"/>
              <a:buChar char="•"/>
            </a:pPr>
            <a:r>
              <a:rPr lang="en-US" sz="1200">
                <a:solidFill>
                  <a:srgbClr val="211D1E"/>
                </a:solidFill>
              </a:rPr>
              <a:t>A local government may apply for funding up to $2,000,000 for roadway improvements or construction necessary for access to industrial, manufacturing or distribution companies. </a:t>
            </a:r>
          </a:p>
          <a:p>
            <a:pPr marL="214313" indent="-214313">
              <a:buFont typeface="Arial" panose="020B0604020202020204" pitchFamily="34" charset="0"/>
              <a:buChar char="•"/>
            </a:pPr>
            <a:r>
              <a:rPr lang="en-US" sz="1200">
                <a:solidFill>
                  <a:srgbClr val="211D1E"/>
                </a:solidFill>
              </a:rPr>
              <a:t>Grant funding can be up to $30,000 for every full-time job created and $10,000 for every full-time job retained. </a:t>
            </a:r>
          </a:p>
          <a:p>
            <a:r>
              <a:rPr lang="en-US" sz="1200" b="1">
                <a:solidFill>
                  <a:schemeClr val="accent1">
                    <a:lumMod val="50000"/>
                  </a:schemeClr>
                </a:solidFill>
              </a:rPr>
              <a:t>Federal Grant Support Program</a:t>
            </a:r>
            <a:endParaRPr lang="en-US" sz="1200">
              <a:solidFill>
                <a:schemeClr val="accent1">
                  <a:lumMod val="50000"/>
                </a:schemeClr>
              </a:solidFill>
            </a:endParaRPr>
          </a:p>
          <a:p>
            <a:pPr marL="214313" indent="-214313">
              <a:buFont typeface="Arial" panose="020B0604020202020204" pitchFamily="34" charset="0"/>
              <a:buChar char="•"/>
            </a:pPr>
            <a:r>
              <a:rPr lang="en-US" sz="1200">
                <a:solidFill>
                  <a:srgbClr val="211D1E"/>
                </a:solidFill>
              </a:rPr>
              <a:t>Grants assists Illinois-based businesses and organizations seeking federal grants that align with the State's economic development objectives.</a:t>
            </a:r>
          </a:p>
          <a:p>
            <a:pPr marL="214313" indent="-214313">
              <a:buFont typeface="Arial" panose="020B0604020202020204" pitchFamily="34" charset="0"/>
              <a:buChar char="•"/>
            </a:pPr>
            <a:r>
              <a:rPr lang="en-US" sz="1200">
                <a:solidFill>
                  <a:srgbClr val="211D1E"/>
                </a:solidFill>
              </a:rPr>
              <a:t>DCEO may provide a 1:1 cash matching grant for capital and non-capital expenses up to $2,000,000, with prioritization based on awards that require a federal match and the number of awards an institution may have already received in the same fiscal year under this program.</a:t>
            </a:r>
          </a:p>
          <a:p>
            <a:r>
              <a:rPr lang="en-US" sz="1200" b="1">
                <a:solidFill>
                  <a:schemeClr val="accent1">
                    <a:lumMod val="50000"/>
                  </a:schemeClr>
                </a:solidFill>
              </a:rPr>
              <a:t>Illinois Grocery Initiative – New Stores (Closes 5/24/24)</a:t>
            </a:r>
            <a:endParaRPr lang="en-US" sz="1200">
              <a:solidFill>
                <a:schemeClr val="accent1">
                  <a:lumMod val="50000"/>
                </a:schemeClr>
              </a:solidFill>
            </a:endParaRPr>
          </a:p>
          <a:p>
            <a:pPr marL="214313" indent="-214313">
              <a:buFont typeface="Arial" panose="020B0604020202020204" pitchFamily="34" charset="0"/>
              <a:buChar char="•"/>
            </a:pPr>
            <a:r>
              <a:rPr lang="en-US" sz="1200">
                <a:solidFill>
                  <a:srgbClr val="211D1E"/>
                </a:solidFill>
              </a:rPr>
              <a:t>This Initiative will combat food insecurity by offering competitive grants to support the establishment of new grocery stores in food deserts. Grants will range from $160k to $2.4M</a:t>
            </a:r>
          </a:p>
          <a:p>
            <a:pPr marL="214313" indent="-214313">
              <a:buFont typeface="Arial" panose="020B0604020202020204" pitchFamily="34" charset="0"/>
              <a:buChar char="•"/>
            </a:pPr>
            <a:r>
              <a:rPr lang="en-US" sz="1200">
                <a:solidFill>
                  <a:srgbClr val="211D1E"/>
                </a:solidFill>
              </a:rPr>
              <a:t>Local units of government and small businesses (with fewer than 500 employees and no more than four existing grocery stores) are eligible to apply.</a:t>
            </a:r>
          </a:p>
          <a:p>
            <a:pPr marL="214313" indent="-214313">
              <a:buFont typeface="Arial" panose="020B0604020202020204" pitchFamily="34" charset="0"/>
              <a:buChar char="•"/>
            </a:pPr>
            <a:r>
              <a:rPr lang="en-US" sz="1200">
                <a:solidFill>
                  <a:srgbClr val="211D1E"/>
                </a:solidFill>
              </a:rPr>
              <a:t>Grants will provide reimbursement to eligible applicants for both capital and non-capital costs associated with establishing sustainable grocery stores located in food deserts.</a:t>
            </a:r>
          </a:p>
          <a:p>
            <a:endParaRPr lang="en-US" b="1">
              <a:solidFill>
                <a:srgbClr val="0080C0"/>
              </a:solidFill>
              <a:latin typeface="Calibri" panose="020F0502020204030204" pitchFamily="34" charset="0"/>
            </a:endParaRPr>
          </a:p>
        </p:txBody>
      </p:sp>
    </p:spTree>
    <p:extLst>
      <p:ext uri="{BB962C8B-B14F-4D97-AF65-F5344CB8AC3E}">
        <p14:creationId xmlns:p14="http://schemas.microsoft.com/office/powerpoint/2010/main" val="697596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093A0B-6C54-15B5-FB1F-862AC5648393}"/>
              </a:ext>
            </a:extLst>
          </p:cNvPr>
          <p:cNvSpPr txBox="1"/>
          <p:nvPr/>
        </p:nvSpPr>
        <p:spPr>
          <a:xfrm>
            <a:off x="247522" y="934887"/>
            <a:ext cx="8648957" cy="646331"/>
          </a:xfrm>
          <a:prstGeom prst="rect">
            <a:avLst/>
          </a:prstGeom>
          <a:noFill/>
        </p:spPr>
        <p:txBody>
          <a:bodyPr wrap="square">
            <a:spAutoFit/>
          </a:bodyPr>
          <a:lstStyle/>
          <a:p>
            <a:pPr>
              <a:tabLst>
                <a:tab pos="1326356" algn="l"/>
              </a:tabLst>
            </a:pPr>
            <a:r>
              <a:rPr lang="en-US" sz="3600" b="1">
                <a:solidFill>
                  <a:schemeClr val="accent1">
                    <a:lumMod val="50000"/>
                  </a:schemeClr>
                </a:solidFill>
                <a:latin typeface="Calibri" panose="020F0502020204030204" pitchFamily="34" charset="0"/>
              </a:rPr>
              <a:t>Contact information</a:t>
            </a:r>
          </a:p>
        </p:txBody>
      </p:sp>
      <p:pic>
        <p:nvPicPr>
          <p:cNvPr id="5" name="Picture 4">
            <a:extLst>
              <a:ext uri="{FF2B5EF4-FFF2-40B4-BE49-F238E27FC236}">
                <a16:creationId xmlns:a16="http://schemas.microsoft.com/office/drawing/2014/main" id="{43B02F62-F20F-B7D7-7C86-C45228AFBA8C}"/>
              </a:ext>
            </a:extLst>
          </p:cNvPr>
          <p:cNvPicPr>
            <a:picLocks noChangeAspect="1"/>
          </p:cNvPicPr>
          <p:nvPr/>
        </p:nvPicPr>
        <p:blipFill>
          <a:blip r:embed="rId2"/>
          <a:stretch>
            <a:fillRect/>
          </a:stretch>
        </p:blipFill>
        <p:spPr>
          <a:xfrm>
            <a:off x="641965" y="1726407"/>
            <a:ext cx="2536613" cy="4016776"/>
          </a:xfrm>
          <a:prstGeom prst="rect">
            <a:avLst/>
          </a:prstGeom>
        </p:spPr>
      </p:pic>
      <p:sp>
        <p:nvSpPr>
          <p:cNvPr id="6" name="TextBox 5">
            <a:extLst>
              <a:ext uri="{FF2B5EF4-FFF2-40B4-BE49-F238E27FC236}">
                <a16:creationId xmlns:a16="http://schemas.microsoft.com/office/drawing/2014/main" id="{116725E0-3022-2628-E16E-08CF7CAB423F}"/>
              </a:ext>
            </a:extLst>
          </p:cNvPr>
          <p:cNvSpPr txBox="1"/>
          <p:nvPr/>
        </p:nvSpPr>
        <p:spPr>
          <a:xfrm>
            <a:off x="3300804" y="1990804"/>
            <a:ext cx="2736669" cy="1338828"/>
          </a:xfrm>
          <a:prstGeom prst="rect">
            <a:avLst/>
          </a:prstGeom>
          <a:noFill/>
        </p:spPr>
        <p:txBody>
          <a:bodyPr wrap="square" rtlCol="0">
            <a:spAutoFit/>
          </a:bodyPr>
          <a:lstStyle/>
          <a:p>
            <a:pPr algn="l" fontAlgn="base"/>
            <a:r>
              <a:rPr lang="en-US" sz="1350" dirty="0">
                <a:solidFill>
                  <a:srgbClr val="000E14"/>
                </a:solidFill>
                <a:latin typeface="-apple-system"/>
              </a:rPr>
              <a:t>Renee </a:t>
            </a:r>
            <a:r>
              <a:rPr lang="en-US" sz="1350" dirty="0" err="1">
                <a:solidFill>
                  <a:srgbClr val="000E14"/>
                </a:solidFill>
                <a:latin typeface="-apple-system"/>
              </a:rPr>
              <a:t>Wott</a:t>
            </a:r>
            <a:r>
              <a:rPr lang="en-US" sz="1350" dirty="0">
                <a:solidFill>
                  <a:srgbClr val="000E14"/>
                </a:solidFill>
                <a:latin typeface="-apple-system"/>
              </a:rPr>
              <a:t>, MPA</a:t>
            </a:r>
            <a:br>
              <a:rPr lang="en-US" sz="1350" dirty="0">
                <a:solidFill>
                  <a:srgbClr val="000E14"/>
                </a:solidFill>
                <a:latin typeface="-apple-system"/>
              </a:rPr>
            </a:br>
            <a:r>
              <a:rPr lang="en-US" sz="1350" dirty="0">
                <a:solidFill>
                  <a:srgbClr val="000E14"/>
                </a:solidFill>
                <a:latin typeface="-apple-system"/>
              </a:rPr>
              <a:t>Senior Northeast Regional Manager</a:t>
            </a:r>
            <a:br>
              <a:rPr lang="en-US" sz="1350" dirty="0">
                <a:solidFill>
                  <a:srgbClr val="000E14"/>
                </a:solidFill>
                <a:latin typeface="-apple-system"/>
              </a:rPr>
            </a:br>
            <a:r>
              <a:rPr lang="en-US" sz="1350" dirty="0">
                <a:solidFill>
                  <a:srgbClr val="000E14"/>
                </a:solidFill>
                <a:latin typeface="-apple-system"/>
              </a:rPr>
              <a:t>312.305.1892</a:t>
            </a:r>
            <a:br>
              <a:rPr lang="en-US" sz="1350" dirty="0">
                <a:solidFill>
                  <a:srgbClr val="000E14"/>
                </a:solidFill>
                <a:latin typeface="-apple-system"/>
              </a:rPr>
            </a:br>
            <a:r>
              <a:rPr lang="en-US" sz="1350" b="1" u="sng" dirty="0">
                <a:solidFill>
                  <a:schemeClr val="accent1">
                    <a:lumMod val="50000"/>
                  </a:schemeClr>
                </a:solidFill>
                <a:latin typeface="-apple-system"/>
                <a:hlinkClick r:id="rId3">
                  <a:extLst>
                    <a:ext uri="{A12FA001-AC4F-418D-AE19-62706E023703}">
                      <ahyp:hlinkClr xmlns:ahyp="http://schemas.microsoft.com/office/drawing/2018/hyperlinkcolor" val="tx"/>
                    </a:ext>
                  </a:extLst>
                </a:hlinkClick>
              </a:rPr>
              <a:t>Renee.Wott@Illinois.gov</a:t>
            </a:r>
            <a:endParaRPr lang="en-US" sz="1350" dirty="0">
              <a:solidFill>
                <a:schemeClr val="accent1">
                  <a:lumMod val="50000"/>
                </a:schemeClr>
              </a:solidFill>
              <a:latin typeface="-apple-system"/>
            </a:endParaRPr>
          </a:p>
          <a:p>
            <a:pPr algn="l" fontAlgn="base"/>
            <a:endParaRPr lang="en-US" sz="1350" dirty="0">
              <a:solidFill>
                <a:srgbClr val="000E14"/>
              </a:solidFill>
              <a:latin typeface="-apple-system"/>
            </a:endParaRPr>
          </a:p>
          <a:p>
            <a:endParaRPr lang="en-US" sz="1350" dirty="0"/>
          </a:p>
        </p:txBody>
      </p:sp>
    </p:spTree>
    <p:extLst>
      <p:ext uri="{BB962C8B-B14F-4D97-AF65-F5344CB8AC3E}">
        <p14:creationId xmlns:p14="http://schemas.microsoft.com/office/powerpoint/2010/main" val="1328812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45"/>
          <p:cNvSpPr/>
          <p:nvPr/>
        </p:nvSpPr>
        <p:spPr>
          <a:xfrm>
            <a:off x="457200" y="5909357"/>
            <a:ext cx="2368655" cy="2462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0" algn="l">
              <a:defRPr sz="1800"/>
            </a:pPr>
            <a:endParaRPr sz="1600" dirty="0">
              <a:solidFill>
                <a:schemeClr val="accent1"/>
              </a:solidFill>
              <a:latin typeface="Helvetica"/>
              <a:ea typeface="Helvetica"/>
              <a:cs typeface="Helvetica"/>
              <a:sym typeface="Helvetica"/>
            </a:endParaRPr>
          </a:p>
        </p:txBody>
      </p:sp>
      <p:sp>
        <p:nvSpPr>
          <p:cNvPr id="7" name="Shape 37">
            <a:extLst>
              <a:ext uri="{FF2B5EF4-FFF2-40B4-BE49-F238E27FC236}">
                <a16:creationId xmlns:a16="http://schemas.microsoft.com/office/drawing/2014/main" id="{F6DAE49F-E273-41AF-8634-7C3DF400C967}"/>
              </a:ext>
            </a:extLst>
          </p:cNvPr>
          <p:cNvSpPr/>
          <p:nvPr/>
        </p:nvSpPr>
        <p:spPr>
          <a:xfrm>
            <a:off x="523980" y="304800"/>
            <a:ext cx="8096041" cy="18466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p>
            <a:pPr lvl="0">
              <a:defRPr sz="1800"/>
            </a:pPr>
            <a:r>
              <a:rPr lang="en-US" sz="1200" b="1" spc="300" dirty="0">
                <a:solidFill>
                  <a:schemeClr val="accent1"/>
                </a:solidFill>
                <a:latin typeface="Helvetica"/>
                <a:ea typeface="Helvetica"/>
                <a:cs typeface="Helvetica"/>
                <a:sym typeface="Helvetica"/>
              </a:rPr>
              <a:t>THE ILLINOIS DEPARTMENT OF COMMERCE WANTS TO PARTNER WITH YOU</a:t>
            </a:r>
          </a:p>
        </p:txBody>
      </p:sp>
      <p:pic>
        <p:nvPicPr>
          <p:cNvPr id="8" name="Picture 4">
            <a:extLst>
              <a:ext uri="{FF2B5EF4-FFF2-40B4-BE49-F238E27FC236}">
                <a16:creationId xmlns:a16="http://schemas.microsoft.com/office/drawing/2014/main" id="{61CAA165-A079-4561-AD4E-EF69EA394947}"/>
              </a:ext>
            </a:extLst>
          </p:cNvPr>
          <p:cNvPicPr>
            <a:picLocks noChangeAspect="1"/>
          </p:cNvPicPr>
          <p:nvPr/>
        </p:nvPicPr>
        <p:blipFill>
          <a:blip r:embed="rId2"/>
          <a:stretch>
            <a:fillRect/>
          </a:stretch>
        </p:blipFill>
        <p:spPr>
          <a:xfrm>
            <a:off x="2286000" y="5909357"/>
            <a:ext cx="2743200" cy="776586"/>
          </a:xfrm>
          <a:prstGeom prst="rect">
            <a:avLst/>
          </a:prstGeom>
        </p:spPr>
      </p:pic>
      <p:sp>
        <p:nvSpPr>
          <p:cNvPr id="2" name="TextBox 1">
            <a:extLst>
              <a:ext uri="{FF2B5EF4-FFF2-40B4-BE49-F238E27FC236}">
                <a16:creationId xmlns:a16="http://schemas.microsoft.com/office/drawing/2014/main" id="{41565E1A-3FF6-4318-AA0A-648583D2607D}"/>
              </a:ext>
            </a:extLst>
          </p:cNvPr>
          <p:cNvSpPr txBox="1"/>
          <p:nvPr/>
        </p:nvSpPr>
        <p:spPr>
          <a:xfrm>
            <a:off x="1922436" y="793030"/>
            <a:ext cx="5299127" cy="584775"/>
          </a:xfrm>
          <a:prstGeom prst="rect">
            <a:avLst/>
          </a:prstGeom>
          <a:noFill/>
        </p:spPr>
        <p:txBody>
          <a:bodyPr wrap="square" rtlCol="0">
            <a:spAutoFit/>
          </a:bodyPr>
          <a:lstStyle/>
          <a:p>
            <a:r>
              <a:rPr lang="en-US" sz="3200" b="1" dirty="0"/>
              <a:t>Questions?</a:t>
            </a:r>
          </a:p>
        </p:txBody>
      </p:sp>
      <p:sp>
        <p:nvSpPr>
          <p:cNvPr id="3" name="TextBox 2">
            <a:extLst>
              <a:ext uri="{FF2B5EF4-FFF2-40B4-BE49-F238E27FC236}">
                <a16:creationId xmlns:a16="http://schemas.microsoft.com/office/drawing/2014/main" id="{4C85A3F1-7BD4-48E9-AB74-F829F3673206}"/>
              </a:ext>
            </a:extLst>
          </p:cNvPr>
          <p:cNvSpPr txBox="1"/>
          <p:nvPr/>
        </p:nvSpPr>
        <p:spPr>
          <a:xfrm>
            <a:off x="4724400" y="1889849"/>
            <a:ext cx="4114800" cy="369332"/>
          </a:xfrm>
          <a:prstGeom prst="rect">
            <a:avLst/>
          </a:prstGeom>
          <a:noFill/>
        </p:spPr>
        <p:txBody>
          <a:bodyPr wrap="square" rtlCol="0">
            <a:spAutoFit/>
          </a:bodyPr>
          <a:lstStyle/>
          <a:p>
            <a:r>
              <a:rPr lang="en-US" dirty="0"/>
              <a:t>	</a:t>
            </a:r>
          </a:p>
        </p:txBody>
      </p:sp>
      <p:sp>
        <p:nvSpPr>
          <p:cNvPr id="5" name="TextBox 4">
            <a:extLst>
              <a:ext uri="{FF2B5EF4-FFF2-40B4-BE49-F238E27FC236}">
                <a16:creationId xmlns:a16="http://schemas.microsoft.com/office/drawing/2014/main" id="{61C9D12F-E64B-4E80-9348-060BAD9FDF9E}"/>
              </a:ext>
            </a:extLst>
          </p:cNvPr>
          <p:cNvSpPr txBox="1">
            <a:spLocks/>
          </p:cNvSpPr>
          <p:nvPr/>
        </p:nvSpPr>
        <p:spPr>
          <a:xfrm>
            <a:off x="1909602" y="1524000"/>
            <a:ext cx="5452955" cy="4532010"/>
          </a:xfrm>
          <a:prstGeom prst="rect">
            <a:avLst/>
          </a:prstGeom>
          <a:noFill/>
        </p:spPr>
        <p:txBody>
          <a:bodyPr wrap="square" rtlCol="0">
            <a:spAutoFit/>
          </a:bodyPr>
          <a:lstStyle/>
          <a:p>
            <a:r>
              <a:rPr lang="en-US" sz="2400" b="1" dirty="0">
                <a:hlinkClick r:id="rId3"/>
              </a:rPr>
              <a:t>www.dceo.Illinois.gov</a:t>
            </a:r>
            <a:endParaRPr lang="en-US" sz="2400" b="1" dirty="0"/>
          </a:p>
          <a:p>
            <a:endParaRPr lang="en-US" sz="2400" b="1" dirty="0"/>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E14"/>
                </a:solidFill>
                <a:effectLst/>
                <a:uLnTx/>
                <a:uFillTx/>
                <a:latin typeface="-apple-system"/>
                <a:ea typeface="+mn-ea"/>
                <a:cs typeface="+mn-cs"/>
              </a:rPr>
              <a:t>Renee </a:t>
            </a:r>
            <a:r>
              <a:rPr kumimoji="0" lang="en-US" sz="1350" b="1" i="0" u="none" strike="noStrike" kern="1200" cap="none" spc="0" normalizeH="0" baseline="0" noProof="0" dirty="0" err="1">
                <a:ln>
                  <a:noFill/>
                </a:ln>
                <a:solidFill>
                  <a:srgbClr val="000E14"/>
                </a:solidFill>
                <a:effectLst/>
                <a:uLnTx/>
                <a:uFillTx/>
                <a:latin typeface="-apple-system"/>
                <a:ea typeface="+mn-ea"/>
                <a:cs typeface="+mn-cs"/>
              </a:rPr>
              <a:t>Wott</a:t>
            </a:r>
            <a:r>
              <a:rPr kumimoji="0" lang="en-US" sz="1350" b="1" i="0" u="none" strike="noStrike" kern="1200" cap="none" spc="0" normalizeH="0" baseline="0" noProof="0" dirty="0">
                <a:ln>
                  <a:noFill/>
                </a:ln>
                <a:solidFill>
                  <a:srgbClr val="000E14"/>
                </a:solidFill>
                <a:effectLst/>
                <a:uLnTx/>
                <a:uFillTx/>
                <a:latin typeface="-apple-system"/>
                <a:ea typeface="+mn-ea"/>
                <a:cs typeface="+mn-cs"/>
              </a:rPr>
              <a:t>, MPA</a:t>
            </a:r>
            <a:br>
              <a:rPr kumimoji="0" lang="en-US" sz="1350" b="0" i="0" u="none" strike="noStrike" kern="1200" cap="none" spc="0" normalizeH="0" baseline="0" noProof="0" dirty="0">
                <a:ln>
                  <a:noFill/>
                </a:ln>
                <a:solidFill>
                  <a:srgbClr val="000E14"/>
                </a:solidFill>
                <a:effectLst/>
                <a:uLnTx/>
                <a:uFillTx/>
                <a:latin typeface="-apple-system"/>
                <a:ea typeface="+mn-ea"/>
                <a:cs typeface="+mn-cs"/>
              </a:rPr>
            </a:br>
            <a:r>
              <a:rPr kumimoji="0" lang="en-US" sz="1350" b="0" i="0" u="none" strike="noStrike" kern="1200" cap="none" spc="0" normalizeH="0" baseline="0" noProof="0" dirty="0">
                <a:ln>
                  <a:noFill/>
                </a:ln>
                <a:solidFill>
                  <a:srgbClr val="000E14"/>
                </a:solidFill>
                <a:effectLst/>
                <a:uLnTx/>
                <a:uFillTx/>
                <a:latin typeface="-apple-system"/>
                <a:ea typeface="+mn-ea"/>
                <a:cs typeface="+mn-cs"/>
              </a:rPr>
              <a:t>Senior Northeast Regional Manager</a:t>
            </a:r>
            <a:br>
              <a:rPr kumimoji="0" lang="en-US" sz="1350" b="0" i="0" u="none" strike="noStrike" kern="1200" cap="none" spc="0" normalizeH="0" baseline="0" noProof="0" dirty="0">
                <a:ln>
                  <a:noFill/>
                </a:ln>
                <a:solidFill>
                  <a:srgbClr val="000E14"/>
                </a:solidFill>
                <a:effectLst/>
                <a:uLnTx/>
                <a:uFillTx/>
                <a:latin typeface="-apple-system"/>
                <a:ea typeface="+mn-ea"/>
                <a:cs typeface="+mn-cs"/>
              </a:rPr>
            </a:br>
            <a:r>
              <a:rPr kumimoji="0" lang="en-US" sz="1350" b="0" i="0" u="none" strike="noStrike" kern="1200" cap="none" spc="0" normalizeH="0" baseline="0" noProof="0" dirty="0">
                <a:ln>
                  <a:noFill/>
                </a:ln>
                <a:solidFill>
                  <a:srgbClr val="000E14"/>
                </a:solidFill>
                <a:effectLst/>
                <a:uLnTx/>
                <a:uFillTx/>
                <a:latin typeface="-apple-system"/>
                <a:ea typeface="+mn-ea"/>
                <a:cs typeface="+mn-cs"/>
              </a:rPr>
              <a:t>312.305.1892</a:t>
            </a:r>
            <a:br>
              <a:rPr kumimoji="0" lang="en-US" sz="1350" b="0" i="0" u="none" strike="noStrike" kern="1200" cap="none" spc="0" normalizeH="0" baseline="0" noProof="0" dirty="0">
                <a:ln>
                  <a:noFill/>
                </a:ln>
                <a:solidFill>
                  <a:srgbClr val="000E14"/>
                </a:solidFill>
                <a:effectLst/>
                <a:uLnTx/>
                <a:uFillTx/>
                <a:latin typeface="-apple-system"/>
                <a:ea typeface="+mn-ea"/>
                <a:cs typeface="+mn-cs"/>
              </a:rPr>
            </a:br>
            <a:r>
              <a:rPr kumimoji="0" lang="en-US" sz="1350" b="1" i="0" u="sng" strike="noStrike" kern="1200" cap="none" spc="0" normalizeH="0" baseline="0" noProof="0" dirty="0">
                <a:ln>
                  <a:noFill/>
                </a:ln>
                <a:solidFill>
                  <a:srgbClr val="4F81BD">
                    <a:lumMod val="50000"/>
                  </a:srgbClr>
                </a:solidFill>
                <a:effectLst/>
                <a:uLnTx/>
                <a:uFillTx/>
                <a:latin typeface="-apple-system"/>
                <a:ea typeface="+mn-ea"/>
                <a:cs typeface="+mn-cs"/>
                <a:hlinkClick r:id="rId4">
                  <a:extLst>
                    <a:ext uri="{A12FA001-AC4F-418D-AE19-62706E023703}">
                      <ahyp:hlinkClr xmlns:ahyp="http://schemas.microsoft.com/office/drawing/2018/hyperlinkcolor" val="tx"/>
                    </a:ext>
                  </a:extLst>
                </a:hlinkClick>
              </a:rPr>
              <a:t>Renee.Wott@Illinois.gov</a:t>
            </a:r>
            <a:r>
              <a:rPr lang="en-US" sz="1400" dirty="0"/>
              <a:t>	</a:t>
            </a:r>
          </a:p>
          <a:p>
            <a:endParaRPr lang="en-US" sz="1400" dirty="0"/>
          </a:p>
          <a:p>
            <a:r>
              <a:rPr lang="en-US" sz="1400" b="1" dirty="0"/>
              <a:t>Monica Bristow</a:t>
            </a:r>
          </a:p>
          <a:p>
            <a:r>
              <a:rPr lang="en-US" sz="1400" dirty="0"/>
              <a:t>Deputy Director</a:t>
            </a:r>
          </a:p>
          <a:p>
            <a:r>
              <a:rPr lang="en-US" sz="1400" dirty="0"/>
              <a:t>Local Government</a:t>
            </a:r>
          </a:p>
          <a:p>
            <a:r>
              <a:rPr lang="en-US" sz="1400" dirty="0"/>
              <a:t>217-685-9613</a:t>
            </a:r>
          </a:p>
          <a:p>
            <a:r>
              <a:rPr lang="en-US" sz="1400" dirty="0">
                <a:hlinkClick r:id="rId5"/>
              </a:rPr>
              <a:t>Monica.J.Bristow@illinois.gov</a:t>
            </a:r>
            <a:endParaRPr lang="en-US" sz="1400" dirty="0"/>
          </a:p>
          <a:p>
            <a:endParaRPr lang="en-US" sz="1400" dirty="0"/>
          </a:p>
          <a:p>
            <a:r>
              <a:rPr lang="en-US" sz="1400" b="1" dirty="0"/>
              <a:t>Evan Cyrulik</a:t>
            </a:r>
          </a:p>
          <a:p>
            <a:r>
              <a:rPr lang="en-US" sz="1400" dirty="0"/>
              <a:t>Curry Intern</a:t>
            </a:r>
          </a:p>
          <a:p>
            <a:r>
              <a:rPr lang="en-US" sz="1400" dirty="0"/>
              <a:t>Local Government</a:t>
            </a:r>
          </a:p>
          <a:p>
            <a:r>
              <a:rPr lang="en-US" sz="1400" dirty="0">
                <a:hlinkClick r:id="rId6"/>
              </a:rPr>
              <a:t>Evan.Cyrulik@illinois.gov</a:t>
            </a:r>
            <a:endParaRPr lang="en-US" sz="1400" dirty="0"/>
          </a:p>
          <a:p>
            <a:endParaRPr lang="en-US" sz="1600" dirty="0"/>
          </a:p>
          <a:p>
            <a:endParaRPr lang="en-US" sz="1600" dirty="0"/>
          </a:p>
        </p:txBody>
      </p:sp>
    </p:spTree>
    <p:extLst>
      <p:ext uri="{BB962C8B-B14F-4D97-AF65-F5344CB8AC3E}">
        <p14:creationId xmlns:p14="http://schemas.microsoft.com/office/powerpoint/2010/main" val="1159783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51"/>
          <p:cNvSpPr/>
          <p:nvPr/>
        </p:nvSpPr>
        <p:spPr>
          <a:xfrm>
            <a:off x="858247" y="550278"/>
            <a:ext cx="7412794" cy="393758"/>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algn="ctr">
              <a:lnSpc>
                <a:spcPct val="110000"/>
              </a:lnSpc>
              <a:spcAft>
                <a:spcPts val="1500"/>
              </a:spcAft>
            </a:pPr>
            <a:endParaRPr lang="en-US" sz="2000" b="1" dirty="0">
              <a:solidFill>
                <a:schemeClr val="tx2"/>
              </a:solidFill>
              <a:latin typeface="+mj-lt"/>
            </a:endParaRPr>
          </a:p>
        </p:txBody>
      </p:sp>
      <p:sp>
        <p:nvSpPr>
          <p:cNvPr id="19" name="Shape 51"/>
          <p:cNvSpPr/>
          <p:nvPr/>
        </p:nvSpPr>
        <p:spPr>
          <a:xfrm>
            <a:off x="658862" y="3173069"/>
            <a:ext cx="7826276" cy="318353"/>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marL="273050" indent="-153988" algn="l">
              <a:spcAft>
                <a:spcPts val="1200"/>
              </a:spcAft>
            </a:pPr>
            <a:endParaRPr lang="en-US" sz="1600" dirty="0"/>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lvl="0">
              <a:defRPr sz="1800">
                <a:solidFill>
                  <a:srgbClr val="000000"/>
                </a:solidFill>
              </a:defRPr>
            </a:pPr>
            <a:r>
              <a:rPr lang="en-US" sz="1400" dirty="0">
                <a:solidFill>
                  <a:srgbClr val="1F497D"/>
                </a:solidFill>
              </a:rPr>
              <a:t>WORKING TOGETHER TO HELP EMPLOYERS CREATE AND RETAIN QUALITY JOBS</a:t>
            </a:r>
            <a:endParaRPr sz="1400" dirty="0">
              <a:solidFill>
                <a:srgbClr val="1F497D"/>
              </a:solidFill>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13" name="TextBox 12">
            <a:extLst>
              <a:ext uri="{FF2B5EF4-FFF2-40B4-BE49-F238E27FC236}">
                <a16:creationId xmlns:a16="http://schemas.microsoft.com/office/drawing/2014/main" id="{97F3AE52-A50A-4B51-BEC9-8BB66D4C6E8E}"/>
              </a:ext>
            </a:extLst>
          </p:cNvPr>
          <p:cNvSpPr txBox="1"/>
          <p:nvPr/>
        </p:nvSpPr>
        <p:spPr>
          <a:xfrm>
            <a:off x="457200" y="228600"/>
            <a:ext cx="8153400" cy="461665"/>
          </a:xfrm>
          <a:prstGeom prst="rect">
            <a:avLst/>
          </a:prstGeom>
          <a:solidFill>
            <a:schemeClr val="accent1">
              <a:lumMod val="75000"/>
            </a:schemeClr>
          </a:solidFill>
        </p:spPr>
        <p:txBody>
          <a:bodyPr wrap="square" rtlCol="0">
            <a:spAutoFit/>
          </a:bodyPr>
          <a:lstStyle/>
          <a:p>
            <a:pPr algn="ctr"/>
            <a:endParaRPr lang="en-US" sz="2400" dirty="0">
              <a:solidFill>
                <a:schemeClr val="bg1"/>
              </a:solidFill>
            </a:endParaRPr>
          </a:p>
        </p:txBody>
      </p:sp>
      <p:sp>
        <p:nvSpPr>
          <p:cNvPr id="4" name="Title 3">
            <a:extLst>
              <a:ext uri="{FF2B5EF4-FFF2-40B4-BE49-F238E27FC236}">
                <a16:creationId xmlns:a16="http://schemas.microsoft.com/office/drawing/2014/main" id="{84A9DEEE-8072-CA33-9220-AF681E17C62A}"/>
              </a:ext>
            </a:extLst>
          </p:cNvPr>
          <p:cNvSpPr>
            <a:spLocks noGrp="1"/>
          </p:cNvSpPr>
          <p:nvPr>
            <p:ph type="title"/>
          </p:nvPr>
        </p:nvSpPr>
        <p:spPr>
          <a:xfrm>
            <a:off x="415413" y="-400915"/>
            <a:ext cx="8229600" cy="1143000"/>
          </a:xfrm>
        </p:spPr>
        <p:txBody>
          <a:bodyPr>
            <a:noAutofit/>
          </a:bodyPr>
          <a:lstStyle/>
          <a:p>
            <a:br>
              <a:rPr lang="en-US" sz="3600" dirty="0">
                <a:solidFill>
                  <a:schemeClr val="bg1"/>
                </a:solidFill>
              </a:rPr>
            </a:br>
            <a:r>
              <a:rPr lang="en-US" sz="3600" dirty="0">
                <a:solidFill>
                  <a:schemeClr val="bg1"/>
                </a:solidFill>
              </a:rPr>
              <a:t>DCEO MISSION</a:t>
            </a:r>
          </a:p>
        </p:txBody>
      </p:sp>
      <p:sp>
        <p:nvSpPr>
          <p:cNvPr id="6" name="TextBox 5">
            <a:extLst>
              <a:ext uri="{FF2B5EF4-FFF2-40B4-BE49-F238E27FC236}">
                <a16:creationId xmlns:a16="http://schemas.microsoft.com/office/drawing/2014/main" id="{76C6FB23-4727-1352-AA17-32541FF6E946}"/>
              </a:ext>
            </a:extLst>
          </p:cNvPr>
          <p:cNvSpPr txBox="1"/>
          <p:nvPr/>
        </p:nvSpPr>
        <p:spPr>
          <a:xfrm>
            <a:off x="2274450" y="1399341"/>
            <a:ext cx="4580388" cy="3040961"/>
          </a:xfrm>
          <a:prstGeom prst="rect">
            <a:avLst/>
          </a:prstGeom>
          <a:noFill/>
        </p:spPr>
        <p:txBody>
          <a:bodyPr wrap="square">
            <a:spAutoFit/>
          </a:bodyPr>
          <a:lstStyle/>
          <a:p>
            <a:pPr marL="0" marR="0" fontAlgn="base">
              <a:lnSpc>
                <a:spcPct val="107000"/>
              </a:lnSpc>
              <a:spcBef>
                <a:spcPts val="0"/>
              </a:spcBef>
              <a:spcAft>
                <a:spcPts val="0"/>
              </a:spcAft>
            </a:pPr>
            <a:r>
              <a:rPr lang="en-US" sz="1800" dirty="0">
                <a:solidFill>
                  <a:srgbClr val="000E14"/>
                </a:solidFill>
                <a:effectLst/>
                <a:latin typeface="Segoe UI" panose="020B0502040204020203" pitchFamily="34" charset="0"/>
                <a:ea typeface="Times New Roman" panose="02020603050405020304" pitchFamily="18" charset="0"/>
                <a:cs typeface="Times New Roman" panose="02020603050405020304" pitchFamily="18" charset="0"/>
              </a:rPr>
              <a:t>Our mission is to support and maintain a business environment that enables a strong economy for our stakeholders -taxpayers, businesses, workers, and communities - by keeping, attracting, and growing businesses, maintaining a skilled workforce, and enhancing communities so that the climate here is one in which workers and businesses, small and large, can succeed to the greatest extent possible.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338351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51"/>
          <p:cNvSpPr/>
          <p:nvPr/>
        </p:nvSpPr>
        <p:spPr>
          <a:xfrm>
            <a:off x="858247" y="550278"/>
            <a:ext cx="7412794" cy="393758"/>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algn="ctr">
              <a:lnSpc>
                <a:spcPct val="110000"/>
              </a:lnSpc>
              <a:spcAft>
                <a:spcPts val="1500"/>
              </a:spcAft>
            </a:pPr>
            <a:endParaRPr lang="en-US" sz="2000" b="1" dirty="0">
              <a:solidFill>
                <a:schemeClr val="tx2"/>
              </a:solidFill>
              <a:latin typeface="+mj-lt"/>
            </a:endParaRPr>
          </a:p>
        </p:txBody>
      </p:sp>
      <p:sp>
        <p:nvSpPr>
          <p:cNvPr id="19" name="Shape 51"/>
          <p:cNvSpPr/>
          <p:nvPr/>
        </p:nvSpPr>
        <p:spPr>
          <a:xfrm>
            <a:off x="658862" y="1620884"/>
            <a:ext cx="7826276" cy="3396118"/>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r>
              <a:rPr lang="en-US" dirty="0">
                <a:effectLst/>
                <a:latin typeface="Segoe UI" panose="020B0502040204020203" pitchFamily="34" charset="0"/>
                <a:cs typeface="Segoe UI" panose="020B0502040204020203" pitchFamily="34" charset="0"/>
              </a:rPr>
              <a:t>- </a:t>
            </a:r>
            <a:r>
              <a:rPr lang="en-US" u="sng" dirty="0">
                <a:effectLst/>
                <a:hlinkClick r:id="rId2"/>
              </a:rPr>
              <a:t>Business Development</a:t>
            </a:r>
            <a:r>
              <a:rPr lang="en-US" dirty="0">
                <a:effectLst/>
              </a:rPr>
              <a:t> </a:t>
            </a:r>
          </a:p>
          <a:p>
            <a:r>
              <a:rPr lang="en-US" dirty="0">
                <a:latin typeface="Segoe UI" panose="020B0502040204020203" pitchFamily="34" charset="0"/>
                <a:cs typeface="Segoe UI" panose="020B0502040204020203" pitchFamily="34" charset="0"/>
              </a:rPr>
              <a:t>- </a:t>
            </a:r>
            <a:r>
              <a:rPr lang="en-US" u="sng" dirty="0">
                <a:effectLst/>
                <a:hlinkClick r:id="rId3"/>
              </a:rPr>
              <a:t>Community Assistance, Office of (OEA)</a:t>
            </a:r>
            <a:endParaRPr lang="en-US" u="sng" dirty="0">
              <a:effectLst/>
            </a:endParaRPr>
          </a:p>
          <a:p>
            <a:r>
              <a:rPr lang="en-US" dirty="0">
                <a:effectLst/>
                <a:latin typeface="Segoe UI" panose="020B0502040204020203" pitchFamily="34" charset="0"/>
                <a:cs typeface="Segoe UI" panose="020B0502040204020203" pitchFamily="34" charset="0"/>
              </a:rPr>
              <a:t>- </a:t>
            </a:r>
            <a:r>
              <a:rPr lang="en-US" u="sng" dirty="0">
                <a:effectLst/>
                <a:hlinkClick r:id="rId4"/>
              </a:rPr>
              <a:t>Community Development</a:t>
            </a:r>
            <a:endParaRPr lang="en-US" dirty="0">
              <a:effectLst/>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 </a:t>
            </a:r>
            <a:r>
              <a:rPr lang="en-US" u="sng" dirty="0">
                <a:effectLst/>
                <a:hlinkClick r:id="rId5"/>
              </a:rPr>
              <a:t>Employment and Training</a:t>
            </a:r>
            <a:endParaRPr lang="en-US" u="sng"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 </a:t>
            </a:r>
            <a:r>
              <a:rPr lang="en-US" u="sng" dirty="0">
                <a:effectLst/>
                <a:hlinkClick r:id="rId6"/>
              </a:rPr>
              <a:t>Entrepreneurship, Innovation, Technology</a:t>
            </a:r>
            <a:endParaRPr lang="en-US" dirty="0">
              <a:latin typeface="Segoe UI" panose="020B0502040204020203" pitchFamily="34" charset="0"/>
              <a:cs typeface="Segoe UI" panose="020B0502040204020203" pitchFamily="34" charset="0"/>
            </a:endParaRPr>
          </a:p>
          <a:p>
            <a:r>
              <a:rPr lang="en-US" dirty="0">
                <a:effectLst/>
                <a:latin typeface="Segoe UI" panose="020B0502040204020203" pitchFamily="34" charset="0"/>
                <a:cs typeface="Segoe UI" panose="020B0502040204020203" pitchFamily="34" charset="0"/>
              </a:rPr>
              <a:t>- </a:t>
            </a:r>
            <a:r>
              <a:rPr lang="en-US" u="sng" dirty="0">
                <a:effectLst/>
                <a:hlinkClick r:id="rId7"/>
              </a:rPr>
              <a:t>Equal Opportunity Monitoring and Compliance</a:t>
            </a:r>
            <a:endParaRPr lang="en-US" u="sng" dirty="0">
              <a:effectLst/>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 </a:t>
            </a:r>
            <a:r>
              <a:rPr lang="en-US" u="sng" dirty="0">
                <a:effectLst/>
                <a:hlinkClick r:id="rId8"/>
              </a:rPr>
              <a:t>Film</a:t>
            </a:r>
            <a:endParaRPr lang="en-US" dirty="0">
              <a:latin typeface="Segoe UI" panose="020B0502040204020203" pitchFamily="34" charset="0"/>
              <a:cs typeface="Segoe UI" panose="020B0502040204020203" pitchFamily="34" charset="0"/>
            </a:endParaRPr>
          </a:p>
          <a:p>
            <a:r>
              <a:rPr lang="en-US" dirty="0">
                <a:effectLst/>
                <a:latin typeface="Segoe UI" panose="020B0502040204020203" pitchFamily="34" charset="0"/>
                <a:cs typeface="Segoe UI" panose="020B0502040204020203" pitchFamily="34" charset="0"/>
              </a:rPr>
              <a:t>- </a:t>
            </a:r>
            <a:r>
              <a:rPr lang="en-US" u="sng" dirty="0">
                <a:effectLst/>
                <a:hlinkClick r:id="rId9"/>
              </a:rPr>
              <a:t>Minority Economic Empowerment, Office of</a:t>
            </a:r>
            <a:endParaRPr lang="en-US" u="sng" dirty="0">
              <a:effectLst/>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 </a:t>
            </a:r>
            <a:r>
              <a:rPr lang="en-US" u="sng" dirty="0">
                <a:effectLst/>
                <a:hlinkClick r:id="rId10"/>
              </a:rPr>
              <a:t>Regional Economic Development</a:t>
            </a:r>
            <a:endParaRPr lang="en-US" dirty="0">
              <a:latin typeface="Segoe UI" panose="020B0502040204020203" pitchFamily="34" charset="0"/>
              <a:cs typeface="Segoe UI" panose="020B0502040204020203" pitchFamily="34" charset="0"/>
            </a:endParaRPr>
          </a:p>
          <a:p>
            <a:r>
              <a:rPr lang="en-US" dirty="0">
                <a:effectLst/>
                <a:latin typeface="Segoe UI" panose="020B0502040204020203" pitchFamily="34" charset="0"/>
                <a:cs typeface="Segoe UI" panose="020B0502040204020203" pitchFamily="34" charset="0"/>
              </a:rPr>
              <a:t>- </a:t>
            </a:r>
            <a:r>
              <a:rPr lang="en-US" u="sng" dirty="0">
                <a:effectLst/>
                <a:hlinkClick r:id="rId11"/>
              </a:rPr>
              <a:t>Tourism</a:t>
            </a:r>
            <a:endParaRPr lang="en-US" u="sng" dirty="0">
              <a:effectLst/>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 </a:t>
            </a:r>
            <a:r>
              <a:rPr lang="en-US" u="sng" dirty="0">
                <a:effectLst/>
                <a:hlinkClick r:id="rId12"/>
              </a:rPr>
              <a:t>Trade &amp; Investment</a:t>
            </a:r>
            <a:endParaRPr lang="en-US" dirty="0">
              <a:latin typeface="Segoe UI" panose="020B0502040204020203" pitchFamily="34" charset="0"/>
              <a:cs typeface="Segoe UI" panose="020B0502040204020203" pitchFamily="34" charset="0"/>
            </a:endParaRPr>
          </a:p>
          <a:p>
            <a:r>
              <a:rPr lang="en-US" dirty="0">
                <a:effectLst/>
                <a:latin typeface="Segoe UI" panose="020B0502040204020203" pitchFamily="34" charset="0"/>
                <a:cs typeface="Segoe UI" panose="020B0502040204020203" pitchFamily="34" charset="0"/>
              </a:rPr>
              <a:t>- </a:t>
            </a:r>
            <a:r>
              <a:rPr lang="en-US" u="sng" dirty="0">
                <a:effectLst/>
                <a:hlinkClick r:id="rId13"/>
              </a:rPr>
              <a:t>Urban Assistance</a:t>
            </a:r>
            <a:endParaRPr lang="en-US" dirty="0">
              <a:effectLst/>
              <a:latin typeface="Segoe UI" panose="020B0502040204020203" pitchFamily="34" charset="0"/>
              <a:cs typeface="Segoe UI" panose="020B0502040204020203" pitchFamily="34" charset="0"/>
            </a:endParaRPr>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lvl="0">
              <a:defRPr sz="1800">
                <a:solidFill>
                  <a:srgbClr val="000000"/>
                </a:solidFill>
              </a:defRPr>
            </a:pPr>
            <a:r>
              <a:rPr lang="en-US" sz="1400" dirty="0">
                <a:solidFill>
                  <a:srgbClr val="1F497D"/>
                </a:solidFill>
              </a:rPr>
              <a:t>WORKING TOGETHER TO HELP EMPLOYERS CREATE AND RETAIN QUALITY JOBS</a:t>
            </a:r>
            <a:endParaRPr sz="1400" dirty="0">
              <a:solidFill>
                <a:srgbClr val="1F497D"/>
              </a:solidFill>
            </a:endParaRPr>
          </a:p>
        </p:txBody>
      </p:sp>
      <p:pic>
        <p:nvPicPr>
          <p:cNvPr id="17" name="Picture 16" descr="Biz2.tif"/>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13" name="TextBox 12">
            <a:extLst>
              <a:ext uri="{FF2B5EF4-FFF2-40B4-BE49-F238E27FC236}">
                <a16:creationId xmlns:a16="http://schemas.microsoft.com/office/drawing/2014/main" id="{97F3AE52-A50A-4B51-BEC9-8BB66D4C6E8E}"/>
              </a:ext>
            </a:extLst>
          </p:cNvPr>
          <p:cNvSpPr txBox="1"/>
          <p:nvPr/>
        </p:nvSpPr>
        <p:spPr>
          <a:xfrm>
            <a:off x="457200" y="228600"/>
            <a:ext cx="8153400" cy="461665"/>
          </a:xfrm>
          <a:prstGeom prst="rect">
            <a:avLst/>
          </a:prstGeom>
          <a:solidFill>
            <a:schemeClr val="accent1">
              <a:lumMod val="75000"/>
            </a:schemeClr>
          </a:solidFill>
        </p:spPr>
        <p:txBody>
          <a:bodyPr wrap="square" rtlCol="0">
            <a:spAutoFit/>
          </a:bodyPr>
          <a:lstStyle/>
          <a:p>
            <a:pPr algn="ctr"/>
            <a:endParaRPr lang="en-US" sz="2400" dirty="0">
              <a:solidFill>
                <a:schemeClr val="bg1"/>
              </a:solidFill>
            </a:endParaRPr>
          </a:p>
        </p:txBody>
      </p:sp>
      <p:sp>
        <p:nvSpPr>
          <p:cNvPr id="4" name="Title 3">
            <a:extLst>
              <a:ext uri="{FF2B5EF4-FFF2-40B4-BE49-F238E27FC236}">
                <a16:creationId xmlns:a16="http://schemas.microsoft.com/office/drawing/2014/main" id="{84A9DEEE-8072-CA33-9220-AF681E17C62A}"/>
              </a:ext>
            </a:extLst>
          </p:cNvPr>
          <p:cNvSpPr>
            <a:spLocks noGrp="1"/>
          </p:cNvSpPr>
          <p:nvPr>
            <p:ph type="title"/>
          </p:nvPr>
        </p:nvSpPr>
        <p:spPr>
          <a:xfrm>
            <a:off x="533400" y="-4916"/>
            <a:ext cx="7772400" cy="898064"/>
          </a:xfrm>
        </p:spPr>
        <p:txBody>
          <a:bodyPr>
            <a:normAutofit/>
          </a:bodyPr>
          <a:lstStyle/>
          <a:p>
            <a:r>
              <a:rPr lang="en-US" sz="3600" dirty="0">
                <a:solidFill>
                  <a:schemeClr val="bg1"/>
                </a:solidFill>
              </a:rPr>
              <a:t>PROGRAM OFFICES</a:t>
            </a:r>
          </a:p>
        </p:txBody>
      </p:sp>
    </p:spTree>
    <p:extLst>
      <p:ext uri="{BB962C8B-B14F-4D97-AF65-F5344CB8AC3E}">
        <p14:creationId xmlns:p14="http://schemas.microsoft.com/office/powerpoint/2010/main" val="135615169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51"/>
          <p:cNvSpPr/>
          <p:nvPr/>
        </p:nvSpPr>
        <p:spPr>
          <a:xfrm>
            <a:off x="858247" y="550278"/>
            <a:ext cx="7412794" cy="393758"/>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algn="ctr">
              <a:lnSpc>
                <a:spcPct val="110000"/>
              </a:lnSpc>
              <a:spcAft>
                <a:spcPts val="1500"/>
              </a:spcAft>
            </a:pPr>
            <a:endParaRPr lang="en-US" sz="2000" b="1" dirty="0">
              <a:solidFill>
                <a:schemeClr val="tx2"/>
              </a:solidFill>
              <a:latin typeface="+mj-lt"/>
            </a:endParaRPr>
          </a:p>
        </p:txBody>
      </p:sp>
      <p:sp>
        <p:nvSpPr>
          <p:cNvPr id="19" name="Shape 51"/>
          <p:cNvSpPr/>
          <p:nvPr/>
        </p:nvSpPr>
        <p:spPr>
          <a:xfrm>
            <a:off x="658862" y="3205350"/>
            <a:ext cx="7826276" cy="318353"/>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marL="273050" indent="-153988" algn="l">
              <a:spcAft>
                <a:spcPts val="1200"/>
              </a:spcAft>
            </a:pPr>
            <a:endParaRPr lang="en-US" sz="1600" dirty="0"/>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lvl="0">
              <a:defRPr sz="1800">
                <a:solidFill>
                  <a:srgbClr val="000000"/>
                </a:solidFill>
              </a:defRPr>
            </a:pPr>
            <a:r>
              <a:rPr lang="en-US" sz="1400" dirty="0">
                <a:solidFill>
                  <a:srgbClr val="1F497D"/>
                </a:solidFill>
              </a:rPr>
              <a:t>WORKING TOGETHER TO HELP EMPLOYERS CREATE AND RETAIN QUALITY JOBS</a:t>
            </a:r>
            <a:endParaRPr sz="1400" dirty="0">
              <a:solidFill>
                <a:srgbClr val="1F497D"/>
              </a:solidFill>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29" name="Shape 90"/>
          <p:cNvSpPr/>
          <p:nvPr/>
        </p:nvSpPr>
        <p:spPr>
          <a:xfrm>
            <a:off x="0" y="5454391"/>
            <a:ext cx="9143999" cy="18466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r">
              <a:defRPr sz="2000">
                <a:solidFill>
                  <a:srgbClr val="FFFFFF"/>
                </a:solidFill>
                <a:latin typeface="Helvetica"/>
                <a:ea typeface="Helvetica"/>
                <a:cs typeface="Helvetica"/>
                <a:sym typeface="Helvetica"/>
              </a:defRPr>
            </a:lvl1pPr>
          </a:lstStyle>
          <a:p>
            <a:pPr algn="ctr" defTabSz="410751">
              <a:defRPr sz="1800">
                <a:solidFill>
                  <a:srgbClr val="000000"/>
                </a:solidFill>
              </a:defRPr>
            </a:pPr>
            <a:r>
              <a:rPr lang="en-US" sz="1200" b="1" kern="0" spc="300" dirty="0">
                <a:solidFill>
                  <a:schemeClr val="bg1"/>
                </a:solidFill>
              </a:rPr>
              <a:t>WORKING TOGETHER TO HELP EMPLOYERS CREATE AND RETAIN QUALITY JOBS</a:t>
            </a:r>
            <a:endParaRPr sz="1200" b="1" kern="0" spc="300" dirty="0">
              <a:solidFill>
                <a:schemeClr val="bg1"/>
              </a:solidFill>
            </a:endParaRPr>
          </a:p>
        </p:txBody>
      </p:sp>
      <p:sp>
        <p:nvSpPr>
          <p:cNvPr id="13" name="TextBox 12">
            <a:extLst>
              <a:ext uri="{FF2B5EF4-FFF2-40B4-BE49-F238E27FC236}">
                <a16:creationId xmlns:a16="http://schemas.microsoft.com/office/drawing/2014/main" id="{97F3AE52-A50A-4B51-BEC9-8BB66D4C6E8E}"/>
              </a:ext>
            </a:extLst>
          </p:cNvPr>
          <p:cNvSpPr txBox="1"/>
          <p:nvPr/>
        </p:nvSpPr>
        <p:spPr>
          <a:xfrm>
            <a:off x="533400" y="228600"/>
            <a:ext cx="8077200" cy="707886"/>
          </a:xfrm>
          <a:prstGeom prst="rect">
            <a:avLst/>
          </a:prstGeom>
          <a:solidFill>
            <a:schemeClr val="accent1">
              <a:lumMod val="75000"/>
            </a:schemeClr>
          </a:solidFill>
        </p:spPr>
        <p:txBody>
          <a:bodyPr wrap="square" rtlCol="0">
            <a:spAutoFit/>
          </a:bodyPr>
          <a:lstStyle/>
          <a:p>
            <a:pPr algn="ctr"/>
            <a:r>
              <a:rPr lang="en-US" sz="4000" dirty="0">
                <a:solidFill>
                  <a:schemeClr val="bg1"/>
                </a:solidFill>
              </a:rPr>
              <a:t> </a:t>
            </a:r>
            <a:r>
              <a:rPr lang="en-US" sz="3600" dirty="0">
                <a:solidFill>
                  <a:schemeClr val="bg1"/>
                </a:solidFill>
              </a:rPr>
              <a:t>PROGRAMS</a:t>
            </a:r>
          </a:p>
        </p:txBody>
      </p:sp>
      <p:sp>
        <p:nvSpPr>
          <p:cNvPr id="4" name="TextBox 3">
            <a:extLst>
              <a:ext uri="{FF2B5EF4-FFF2-40B4-BE49-F238E27FC236}">
                <a16:creationId xmlns:a16="http://schemas.microsoft.com/office/drawing/2014/main" id="{1239553A-D3C8-49C7-9D11-FFAA3785680F}"/>
              </a:ext>
            </a:extLst>
          </p:cNvPr>
          <p:cNvSpPr txBox="1"/>
          <p:nvPr/>
        </p:nvSpPr>
        <p:spPr>
          <a:xfrm>
            <a:off x="457200" y="1612840"/>
            <a:ext cx="8153400" cy="2523768"/>
          </a:xfrm>
          <a:prstGeom prst="rect">
            <a:avLst/>
          </a:prstGeom>
          <a:noFill/>
        </p:spPr>
        <p:txBody>
          <a:bodyPr wrap="square" rtlCol="0">
            <a:spAutoFit/>
          </a:bodyPr>
          <a:lstStyle/>
          <a:p>
            <a:pPr marL="285750" indent="-285750">
              <a:buFont typeface="Arial" panose="020B0604020202020204" pitchFamily="34" charset="0"/>
              <a:buChar char="•"/>
            </a:pPr>
            <a:r>
              <a:rPr lang="en-US" sz="2000" dirty="0"/>
              <a:t>Economic Development for a Growing Economy Tax Credit (EDGE)</a:t>
            </a:r>
          </a:p>
          <a:p>
            <a:pPr marL="285750" indent="-285750">
              <a:buFont typeface="Arial" panose="020B0604020202020204" pitchFamily="34" charset="0"/>
              <a:buChar char="•"/>
            </a:pPr>
            <a:r>
              <a:rPr lang="en-US" sz="2000" dirty="0"/>
              <a:t>Prime Sites</a:t>
            </a:r>
          </a:p>
          <a:p>
            <a:pPr marL="285750" indent="-285750">
              <a:buFont typeface="Arial" panose="020B0604020202020204" pitchFamily="34" charset="0"/>
              <a:buChar char="•"/>
            </a:pPr>
            <a:r>
              <a:rPr lang="en-US" sz="2000" dirty="0"/>
              <a:t>Rebuild Downtowns &amp; Main Streets Capital Grant Program</a:t>
            </a:r>
          </a:p>
          <a:p>
            <a:pPr marL="285750" indent="-285750">
              <a:buFont typeface="Arial" panose="020B0604020202020204" pitchFamily="34" charset="0"/>
              <a:buChar char="•"/>
            </a:pPr>
            <a:r>
              <a:rPr lang="en-US" sz="2000" dirty="0"/>
              <a:t>Advantage Illinois</a:t>
            </a:r>
          </a:p>
          <a:p>
            <a:pPr marL="285750" indent="-285750">
              <a:buFont typeface="Arial" panose="020B0604020202020204" pitchFamily="34" charset="0"/>
              <a:buChar char="•"/>
            </a:pPr>
            <a:r>
              <a:rPr lang="en-US" sz="2000" dirty="0"/>
              <a:t>Apprenticeship Education Expense Tax Credit Program</a:t>
            </a:r>
          </a:p>
          <a:p>
            <a:pPr marL="285750" indent="-285750">
              <a:buFont typeface="Arial" panose="020B0604020202020204" pitchFamily="34" charset="0"/>
              <a:buChar char="•"/>
            </a:pPr>
            <a:r>
              <a:rPr lang="en-US" sz="2000" dirty="0"/>
              <a:t>Community Development Block Grants</a:t>
            </a:r>
          </a:p>
          <a:p>
            <a:pPr marL="285750" indent="-285750">
              <a:buFont typeface="Arial" panose="020B0604020202020204" pitchFamily="34" charset="0"/>
              <a:buChar char="•"/>
            </a:pPr>
            <a:r>
              <a:rPr lang="en-US" sz="2000" dirty="0"/>
              <a:t>Business Enterprise Program through CMS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0889890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E0ABBF-606B-8FDD-4336-0B15F9A62F7C}"/>
              </a:ext>
            </a:extLst>
          </p:cNvPr>
          <p:cNvSpPr txBox="1"/>
          <p:nvPr/>
        </p:nvSpPr>
        <p:spPr>
          <a:xfrm>
            <a:off x="469490" y="3578585"/>
            <a:ext cx="8458200" cy="2308324"/>
          </a:xfrm>
          <a:prstGeom prst="rect">
            <a:avLst/>
          </a:prstGeom>
          <a:noFill/>
        </p:spPr>
        <p:txBody>
          <a:bodyPr wrap="square">
            <a:spAutoFit/>
          </a:bodyPr>
          <a:lstStyle/>
          <a:p>
            <a:pPr algn="l" fontAlgn="base"/>
            <a:r>
              <a:rPr lang="en-US" b="0" i="0" dirty="0">
                <a:solidFill>
                  <a:srgbClr val="000E14"/>
                </a:solidFill>
                <a:effectLst/>
                <a:latin typeface="-apple-system"/>
              </a:rPr>
              <a:t>Rebuild Illinois, the Illinois infrastructure program, includes $400 million to the Department of Commerce and Economic Opportunity for a statewide broadband deployment grant program. This appropriation will begin to expand access to reliable, high-speed internet service statewide. According to the USDA, fully utilizing digital technologies within the agriculture industry could create approximately $47 to $65 billion annually in additional gross benefit for the U.S. economy.</a:t>
            </a:r>
          </a:p>
          <a:p>
            <a:pPr algn="l" fontAlgn="base"/>
            <a:endParaRPr lang="en-US" dirty="0">
              <a:solidFill>
                <a:srgbClr val="000E14"/>
              </a:solidFill>
              <a:latin typeface="-apple-system"/>
            </a:endParaRPr>
          </a:p>
          <a:p>
            <a:pPr algn="l" fontAlgn="base"/>
            <a:r>
              <a:rPr lang="en-US" dirty="0">
                <a:hlinkClick r:id="rId2"/>
              </a:rPr>
              <a:t>Broadband Expansion - Connect Illinois</a:t>
            </a:r>
            <a:endParaRPr lang="en-US" b="0" i="0" dirty="0">
              <a:solidFill>
                <a:srgbClr val="000E14"/>
              </a:solidFill>
              <a:effectLst/>
              <a:latin typeface="-apple-system"/>
            </a:endParaRPr>
          </a:p>
        </p:txBody>
      </p:sp>
      <p:pic>
        <p:nvPicPr>
          <p:cNvPr id="1026" name="Picture 2" descr="ConnectIllinois1">
            <a:extLst>
              <a:ext uri="{FF2B5EF4-FFF2-40B4-BE49-F238E27FC236}">
                <a16:creationId xmlns:a16="http://schemas.microsoft.com/office/drawing/2014/main" id="{2BD719F3-8807-0D30-D99E-F79F7A05F3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347898"/>
            <a:ext cx="5715000" cy="18192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6EFBF2C-4515-920F-043D-87F60284B197}"/>
              </a:ext>
            </a:extLst>
          </p:cNvPr>
          <p:cNvSpPr txBox="1"/>
          <p:nvPr/>
        </p:nvSpPr>
        <p:spPr>
          <a:xfrm>
            <a:off x="457200" y="228600"/>
            <a:ext cx="8153400" cy="646331"/>
          </a:xfrm>
          <a:prstGeom prst="rect">
            <a:avLst/>
          </a:prstGeom>
          <a:solidFill>
            <a:schemeClr val="accent1">
              <a:lumMod val="75000"/>
            </a:schemeClr>
          </a:solidFill>
        </p:spPr>
        <p:txBody>
          <a:bodyPr wrap="square" rtlCol="0">
            <a:spAutoFit/>
          </a:bodyPr>
          <a:lstStyle/>
          <a:p>
            <a:pPr algn="ctr"/>
            <a:r>
              <a:rPr lang="en-US" sz="3600" dirty="0">
                <a:solidFill>
                  <a:schemeClr val="bg1"/>
                </a:solidFill>
              </a:rPr>
              <a:t>ILLINOIS BROADBAND GRANT PROGRAM</a:t>
            </a:r>
          </a:p>
        </p:txBody>
      </p:sp>
    </p:spTree>
    <p:extLst>
      <p:ext uri="{BB962C8B-B14F-4D97-AF65-F5344CB8AC3E}">
        <p14:creationId xmlns:p14="http://schemas.microsoft.com/office/powerpoint/2010/main" val="1667593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7C06C8-A9A1-443B-9350-AEE83C737A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00" y="5714237"/>
            <a:ext cx="2540000" cy="695960"/>
          </a:xfrm>
          <a:prstGeom prst="rect">
            <a:avLst/>
          </a:prstGeom>
        </p:spPr>
      </p:pic>
      <p:pic>
        <p:nvPicPr>
          <p:cNvPr id="3" name="Picture 2">
            <a:extLst>
              <a:ext uri="{FF2B5EF4-FFF2-40B4-BE49-F238E27FC236}">
                <a16:creationId xmlns:a16="http://schemas.microsoft.com/office/drawing/2014/main" id="{BD29E9E6-FB98-40F6-A995-71F52205FF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4418841" y="5785357"/>
            <a:ext cx="4725159" cy="553720"/>
          </a:xfrm>
          <a:prstGeom prst="rect">
            <a:avLst/>
          </a:prstGeom>
        </p:spPr>
      </p:pic>
      <p:sp>
        <p:nvSpPr>
          <p:cNvPr id="4" name="Rectangle 3">
            <a:extLst>
              <a:ext uri="{FF2B5EF4-FFF2-40B4-BE49-F238E27FC236}">
                <a16:creationId xmlns:a16="http://schemas.microsoft.com/office/drawing/2014/main" id="{BD2DA8DC-BE66-4B7B-AB42-69BFD3A2E9FE}"/>
              </a:ext>
            </a:extLst>
          </p:cNvPr>
          <p:cNvSpPr/>
          <p:nvPr/>
        </p:nvSpPr>
        <p:spPr>
          <a:xfrm>
            <a:off x="685800" y="1720840"/>
            <a:ext cx="7772400" cy="3416320"/>
          </a:xfrm>
          <a:prstGeom prst="rect">
            <a:avLst/>
          </a:prstGeom>
        </p:spPr>
        <p:txBody>
          <a:bodyPr wrap="square">
            <a:spAutoFit/>
          </a:bodyPr>
          <a:lstStyle/>
          <a:p>
            <a:pPr marL="609585" marR="0" lvl="0" indent="-6095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srgbClr val="EEECE1">
                  <a:lumMod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Committed to providing minority-, women-, persons with disabilities and veteran-owned small businesses and entrepreneurs across the state with equitable access to opportunities and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Through dynamic partnerships, targeted outreach, and tailored programs and initiatives, OMEE aims to create an inclusive business ecosystem for communities that have traditionally faced systemic barriers to entry and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Calibri"/>
                <a:ea typeface="+mn-ea"/>
                <a:cs typeface="+mn-cs"/>
                <a:hlinkClick r:id="rId4"/>
              </a:rPr>
              <a:t>https://www2.illinois.gov/dceo/OMEE/Pages/default.aspx</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5" name="TextBox 4">
            <a:extLst>
              <a:ext uri="{FF2B5EF4-FFF2-40B4-BE49-F238E27FC236}">
                <a16:creationId xmlns:a16="http://schemas.microsoft.com/office/drawing/2014/main" id="{6EF3C4E3-8129-44CB-A184-681175496549}"/>
              </a:ext>
            </a:extLst>
          </p:cNvPr>
          <p:cNvSpPr txBox="1"/>
          <p:nvPr/>
        </p:nvSpPr>
        <p:spPr>
          <a:xfrm>
            <a:off x="487309" y="229555"/>
            <a:ext cx="8153400" cy="1323439"/>
          </a:xfrm>
          <a:prstGeom prst="rect">
            <a:avLst/>
          </a:prstGeom>
          <a:solidFill>
            <a:schemeClr val="accent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OFFICE OF MINORITY ECONOMIC EMPOWERMENT (OMEE)</a:t>
            </a:r>
          </a:p>
        </p:txBody>
      </p:sp>
    </p:spTree>
    <p:extLst>
      <p:ext uri="{BB962C8B-B14F-4D97-AF65-F5344CB8AC3E}">
        <p14:creationId xmlns:p14="http://schemas.microsoft.com/office/powerpoint/2010/main" val="1593943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51"/>
          <p:cNvSpPr/>
          <p:nvPr/>
        </p:nvSpPr>
        <p:spPr>
          <a:xfrm>
            <a:off x="658862" y="3205350"/>
            <a:ext cx="7826276" cy="318353"/>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marL="273050" indent="-153988" algn="l">
              <a:spcAft>
                <a:spcPts val="1200"/>
              </a:spcAft>
            </a:pPr>
            <a:endParaRPr lang="en-US" sz="1600" dirty="0"/>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lvl="0">
              <a:defRPr sz="1800">
                <a:solidFill>
                  <a:srgbClr val="000000"/>
                </a:solidFill>
              </a:defRPr>
            </a:pPr>
            <a:r>
              <a:rPr lang="en-US" sz="1400" dirty="0">
                <a:solidFill>
                  <a:srgbClr val="1F497D"/>
                </a:solidFill>
              </a:rPr>
              <a:t>WORKING TOGETHER TO HELP EMPLOYERS CREATE AND RETAIN QUALITY JOBS</a:t>
            </a:r>
            <a:endParaRPr sz="1400" dirty="0">
              <a:solidFill>
                <a:srgbClr val="1F497D"/>
              </a:solidFill>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29" name="Shape 90"/>
          <p:cNvSpPr/>
          <p:nvPr/>
        </p:nvSpPr>
        <p:spPr>
          <a:xfrm>
            <a:off x="0" y="5454391"/>
            <a:ext cx="9143999" cy="18466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r">
              <a:defRPr sz="2000">
                <a:solidFill>
                  <a:srgbClr val="FFFFFF"/>
                </a:solidFill>
                <a:latin typeface="Helvetica"/>
                <a:ea typeface="Helvetica"/>
                <a:cs typeface="Helvetica"/>
                <a:sym typeface="Helvetica"/>
              </a:defRPr>
            </a:lvl1pPr>
          </a:lstStyle>
          <a:p>
            <a:pPr algn="ctr" defTabSz="410751">
              <a:defRPr sz="1800">
                <a:solidFill>
                  <a:srgbClr val="000000"/>
                </a:solidFill>
              </a:defRPr>
            </a:pPr>
            <a:r>
              <a:rPr lang="en-US" sz="1200" b="1" kern="0" spc="300" dirty="0">
                <a:solidFill>
                  <a:schemeClr val="bg1"/>
                </a:solidFill>
              </a:rPr>
              <a:t>WOKING TOGETHER TO HELP EMPLOYERS CREATE AND RETAIN QUALITY JOBS</a:t>
            </a:r>
            <a:endParaRPr sz="1200" b="1" kern="0" spc="300" dirty="0">
              <a:solidFill>
                <a:schemeClr val="bg1"/>
              </a:solidFill>
            </a:endParaRPr>
          </a:p>
        </p:txBody>
      </p:sp>
      <p:sp>
        <p:nvSpPr>
          <p:cNvPr id="13" name="TextBox 12">
            <a:extLst>
              <a:ext uri="{FF2B5EF4-FFF2-40B4-BE49-F238E27FC236}">
                <a16:creationId xmlns:a16="http://schemas.microsoft.com/office/drawing/2014/main" id="{97F3AE52-A50A-4B51-BEC9-8BB66D4C6E8E}"/>
              </a:ext>
            </a:extLst>
          </p:cNvPr>
          <p:cNvSpPr txBox="1"/>
          <p:nvPr/>
        </p:nvSpPr>
        <p:spPr>
          <a:xfrm>
            <a:off x="422313" y="209817"/>
            <a:ext cx="8153400" cy="707886"/>
          </a:xfrm>
          <a:prstGeom prst="rect">
            <a:avLst/>
          </a:prstGeom>
          <a:solidFill>
            <a:schemeClr val="accent1">
              <a:lumMod val="75000"/>
            </a:schemeClr>
          </a:solidFill>
        </p:spPr>
        <p:txBody>
          <a:bodyPr wrap="square" rtlCol="0">
            <a:spAutoFit/>
          </a:bodyPr>
          <a:lstStyle/>
          <a:p>
            <a:pPr algn="ctr"/>
            <a:r>
              <a:rPr lang="en-US" sz="4000" dirty="0">
                <a:solidFill>
                  <a:schemeClr val="bg1"/>
                </a:solidFill>
              </a:rPr>
              <a:t>CDBG PROGRAMS</a:t>
            </a:r>
          </a:p>
        </p:txBody>
      </p:sp>
      <p:sp>
        <p:nvSpPr>
          <p:cNvPr id="4" name="TextBox 3">
            <a:extLst>
              <a:ext uri="{FF2B5EF4-FFF2-40B4-BE49-F238E27FC236}">
                <a16:creationId xmlns:a16="http://schemas.microsoft.com/office/drawing/2014/main" id="{0A70174D-CA78-4FCA-B8D0-83518DA1B833}"/>
              </a:ext>
            </a:extLst>
          </p:cNvPr>
          <p:cNvSpPr txBox="1"/>
          <p:nvPr/>
        </p:nvSpPr>
        <p:spPr>
          <a:xfrm>
            <a:off x="495299" y="1226903"/>
            <a:ext cx="8153399" cy="4401205"/>
          </a:xfrm>
          <a:prstGeom prst="rect">
            <a:avLst/>
          </a:prstGeom>
          <a:noFill/>
        </p:spPr>
        <p:txBody>
          <a:bodyPr wrap="square" rtlCol="0">
            <a:spAutoFit/>
          </a:bodyPr>
          <a:lstStyle/>
          <a:p>
            <a:pPr algn="l" fontAlgn="base"/>
            <a:r>
              <a:rPr lang="en-US" sz="2000" b="0" i="0" dirty="0">
                <a:solidFill>
                  <a:srgbClr val="000E14"/>
                </a:solidFill>
                <a:effectLst/>
                <a:latin typeface="-apple-system"/>
              </a:rPr>
              <a:t>The Community Development Block Grant (CDBG) Program was established by the U.S. Housing and Community Development Act of 1974 ("HCD Act"). The programs assists Illinois communities that do not receive a HUD direct entitlement allocation with meeting their greatest economic and community development needs.</a:t>
            </a:r>
          </a:p>
          <a:p>
            <a:pPr algn="l" fontAlgn="base"/>
            <a:r>
              <a:rPr lang="en-US" sz="2000" b="0" i="0" dirty="0">
                <a:solidFill>
                  <a:srgbClr val="000E14"/>
                </a:solidFill>
                <a:effectLst/>
                <a:latin typeface="-apple-system"/>
              </a:rPr>
              <a:t>​</a:t>
            </a:r>
            <a:r>
              <a:rPr lang="en-US" sz="2000" dirty="0">
                <a:solidFill>
                  <a:srgbClr val="000E14"/>
                </a:solidFill>
                <a:latin typeface="-apple-system"/>
              </a:rPr>
              <a:t>Federal</a:t>
            </a:r>
            <a:r>
              <a:rPr lang="en-US" sz="2000" b="0" i="0" dirty="0">
                <a:solidFill>
                  <a:srgbClr val="000E14"/>
                </a:solidFill>
                <a:effectLst/>
                <a:latin typeface="-apple-system"/>
              </a:rPr>
              <a:t> funding for community-based projects in non-metropolitan areas.  The program consists of the following components.  </a:t>
            </a:r>
          </a:p>
          <a:p>
            <a:pPr algn="l" fontAlgn="base"/>
            <a:endParaRPr lang="en-US" sz="2000" b="0" i="0" dirty="0">
              <a:solidFill>
                <a:srgbClr val="000E14"/>
              </a:solidFill>
              <a:effectLst/>
              <a:latin typeface="-apple-system"/>
            </a:endParaRPr>
          </a:p>
          <a:p>
            <a:pPr algn="l" fontAlgn="base"/>
            <a:r>
              <a:rPr lang="en-US" sz="2000" b="1" dirty="0">
                <a:solidFill>
                  <a:srgbClr val="193A4D"/>
                </a:solidFill>
                <a:latin typeface="-apple-system"/>
              </a:rPr>
              <a:t>                                              Housing Rehabilitation</a:t>
            </a:r>
          </a:p>
          <a:p>
            <a:pPr algn="l" fontAlgn="base"/>
            <a:r>
              <a:rPr lang="en-US" sz="2000" b="1" dirty="0">
                <a:solidFill>
                  <a:srgbClr val="193A4D"/>
                </a:solidFill>
                <a:latin typeface="-apple-system"/>
              </a:rPr>
              <a:t>			Public Infrastructure	</a:t>
            </a:r>
          </a:p>
          <a:p>
            <a:pPr algn="l" fontAlgn="base"/>
            <a:r>
              <a:rPr lang="en-US" sz="2000" b="1" dirty="0">
                <a:solidFill>
                  <a:srgbClr val="193A4D"/>
                </a:solidFill>
                <a:latin typeface="-apple-system"/>
              </a:rPr>
              <a:t>		                      Disaster Relief  </a:t>
            </a:r>
          </a:p>
          <a:p>
            <a:pPr algn="l" fontAlgn="base"/>
            <a:endParaRPr lang="en-US" sz="2000" b="1" i="0" u="none" strike="noStrike" dirty="0">
              <a:solidFill>
                <a:srgbClr val="193A4D"/>
              </a:solidFill>
              <a:effectLst/>
              <a:latin typeface="-apple-system"/>
              <a:hlinkClick r:id="rId8"/>
            </a:endParaRPr>
          </a:p>
          <a:p>
            <a:br>
              <a:rPr lang="en-US" sz="2000" b="1" i="0" u="none" strike="noStrike" dirty="0">
                <a:solidFill>
                  <a:srgbClr val="0365C0"/>
                </a:solidFill>
                <a:effectLst/>
                <a:latin typeface="-apple-system"/>
                <a:hlinkClick r:id="rId9"/>
              </a:rPr>
            </a:br>
            <a:endParaRPr lang="en-US" sz="2000" dirty="0"/>
          </a:p>
        </p:txBody>
      </p:sp>
    </p:spTree>
    <p:extLst>
      <p:ext uri="{BB962C8B-B14F-4D97-AF65-F5344CB8AC3E}">
        <p14:creationId xmlns:p14="http://schemas.microsoft.com/office/powerpoint/2010/main" val="2448030821"/>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D51A06F200DF4D8F053E16D8D00DBC" ma:contentTypeVersion="0" ma:contentTypeDescription="Create a new document." ma:contentTypeScope="" ma:versionID="4da2205c9feac50a07f2f56be34cf4d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C66FD4-EEF4-4939-A3BB-1EAA15181A9D}">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48F32B55-59AD-42B3-827E-50B770CE45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DB7079A-5430-4182-A1DC-119E3E54BD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46054</TotalTime>
  <Words>3214</Words>
  <Application>Microsoft Office PowerPoint</Application>
  <PresentationFormat>On-screen Show (4:3)</PresentationFormat>
  <Paragraphs>288</Paragraphs>
  <Slides>36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-apple-system</vt:lpstr>
      <vt:lpstr>Arial</vt:lpstr>
      <vt:lpstr>Calibri</vt:lpstr>
      <vt:lpstr>Calibri Light</vt:lpstr>
      <vt:lpstr>Helvetica</vt:lpstr>
      <vt:lpstr>Helvetica Neue</vt:lpstr>
      <vt:lpstr>Segoe UI</vt:lpstr>
      <vt:lpstr>Office Theme</vt:lpstr>
      <vt:lpstr>1_Office Theme</vt:lpstr>
      <vt:lpstr> </vt:lpstr>
      <vt:lpstr>PowerPoint Presentation</vt:lpstr>
      <vt:lpstr>WHAT IS DCEO</vt:lpstr>
      <vt:lpstr> DCEO MISSION</vt:lpstr>
      <vt:lpstr>PROGRAM OFFICES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Illinois Tax Incentive Programs  </vt:lpstr>
      <vt:lpstr>PowerPoint Presentation</vt:lpstr>
      <vt:lpstr>PowerPoint Presentation</vt:lpstr>
      <vt:lpstr>PowerPoint Presentation</vt:lpstr>
      <vt:lpstr>Illinois Programs for Start Ups </vt:lpstr>
      <vt:lpstr>PowerPoint Presentation</vt:lpstr>
      <vt:lpstr>Illinois Workforce Programs  </vt:lpstr>
      <vt:lpstr>PowerPoint Presentation</vt:lpstr>
      <vt:lpstr>Illinois Loan Programs  </vt:lpstr>
      <vt:lpstr>PowerPoint Presentation</vt:lpstr>
      <vt:lpstr>Illinois International Trade Programs  </vt:lpstr>
      <vt:lpstr>PowerPoint Presentation</vt:lpstr>
      <vt:lpstr>Illinois Grant Programs  </vt:lpstr>
      <vt:lpstr>PowerPoint Presentation</vt:lpstr>
      <vt:lpstr>PowerPoint Presentation</vt:lpstr>
      <vt:lpstr>PowerPoint Presentation</vt:lpstr>
    </vt:vector>
  </TitlesOfParts>
  <Company>State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Nawoor, Roukaya</dc:creator>
  <cp:lastModifiedBy>Evan Cyrulik</cp:lastModifiedBy>
  <cp:revision>268</cp:revision>
  <cp:lastPrinted>2024-06-24T20:01:11Z</cp:lastPrinted>
  <dcterms:created xsi:type="dcterms:W3CDTF">2017-05-03T17:00:13Z</dcterms:created>
  <dcterms:modified xsi:type="dcterms:W3CDTF">2024-06-25T03:24:35Z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0x010100B3D51A06F200DF4D8F053E16D8D00DBC</vt:lpwstr>
  </property>
</Properties>
</file>