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8"/>
  </p:notesMasterIdLst>
  <p:sldIdLst>
    <p:sldId id="403" r:id="rId5"/>
    <p:sldId id="404" r:id="rId6"/>
    <p:sldId id="327" r:id="rId7"/>
    <p:sldId id="386" r:id="rId8"/>
    <p:sldId id="328" r:id="rId9"/>
    <p:sldId id="479" r:id="rId10"/>
    <p:sldId id="341" r:id="rId11"/>
    <p:sldId id="430" r:id="rId12"/>
    <p:sldId id="330" r:id="rId13"/>
    <p:sldId id="500" r:id="rId14"/>
    <p:sldId id="334" r:id="rId15"/>
    <p:sldId id="492" r:id="rId16"/>
    <p:sldId id="494" r:id="rId17"/>
    <p:sldId id="495" r:id="rId18"/>
    <p:sldId id="496" r:id="rId19"/>
    <p:sldId id="333" r:id="rId20"/>
    <p:sldId id="460" r:id="rId21"/>
    <p:sldId id="337" r:id="rId22"/>
    <p:sldId id="474" r:id="rId23"/>
    <p:sldId id="475" r:id="rId24"/>
    <p:sldId id="497" r:id="rId25"/>
    <p:sldId id="498" r:id="rId26"/>
    <p:sldId id="499" r:id="rId27"/>
    <p:sldId id="335" r:id="rId28"/>
    <p:sldId id="480" r:id="rId29"/>
    <p:sldId id="459" r:id="rId30"/>
    <p:sldId id="465" r:id="rId31"/>
    <p:sldId id="468" r:id="rId32"/>
    <p:sldId id="471" r:id="rId33"/>
    <p:sldId id="466" r:id="rId34"/>
    <p:sldId id="469" r:id="rId35"/>
    <p:sldId id="472" r:id="rId36"/>
    <p:sldId id="467" r:id="rId37"/>
    <p:sldId id="470" r:id="rId38"/>
    <p:sldId id="473" r:id="rId39"/>
    <p:sldId id="339" r:id="rId40"/>
    <p:sldId id="476" r:id="rId41"/>
    <p:sldId id="477" r:id="rId42"/>
    <p:sldId id="478" r:id="rId43"/>
    <p:sldId id="461" r:id="rId44"/>
    <p:sldId id="462" r:id="rId45"/>
    <p:sldId id="336" r:id="rId46"/>
    <p:sldId id="422" r:id="rId47"/>
    <p:sldId id="481" r:id="rId48"/>
    <p:sldId id="482" r:id="rId49"/>
    <p:sldId id="484" r:id="rId50"/>
    <p:sldId id="485" r:id="rId51"/>
    <p:sldId id="486" r:id="rId52"/>
    <p:sldId id="456" r:id="rId53"/>
    <p:sldId id="384" r:id="rId54"/>
    <p:sldId id="385" r:id="rId55"/>
    <p:sldId id="487" r:id="rId56"/>
    <p:sldId id="502" r:id="rId57"/>
    <p:sldId id="503" r:id="rId58"/>
    <p:sldId id="505" r:id="rId59"/>
    <p:sldId id="504" r:id="rId60"/>
    <p:sldId id="506" r:id="rId61"/>
    <p:sldId id="507" r:id="rId62"/>
    <p:sldId id="508" r:id="rId63"/>
    <p:sldId id="509" r:id="rId64"/>
    <p:sldId id="511" r:id="rId65"/>
    <p:sldId id="520" r:id="rId66"/>
    <p:sldId id="510"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E1FF"/>
    <a:srgbClr val="FFFFCC"/>
    <a:srgbClr val="C4DDF1"/>
    <a:srgbClr val="FFCCFF"/>
    <a:srgbClr val="FFFF99"/>
    <a:srgbClr val="BCD9FC"/>
    <a:srgbClr val="C0D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E3E1C-3E86-4177-808E-C83E4B754A7E}" v="2" dt="2025-02-28T20:14:53.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49" autoAdjust="0"/>
  </p:normalViewPr>
  <p:slideViewPr>
    <p:cSldViewPr snapToGrid="0">
      <p:cViewPr varScale="1">
        <p:scale>
          <a:sx n="122" d="100"/>
          <a:sy n="122" d="100"/>
        </p:scale>
        <p:origin x="11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3E76A-BFAD-4BEF-808C-6BDF03DA2BB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F77D1F9-DC86-46E8-833D-C9ED47C15B76}">
      <dgm:prSet phldrT="[Text]" custT="1"/>
      <dgm:spPr>
        <a:solidFill>
          <a:srgbClr val="C4DDF1"/>
        </a:solidFill>
      </dgm:spPr>
      <dgm:t>
        <a:bodyPr/>
        <a:lstStyle/>
        <a:p>
          <a:pPr algn="l"/>
          <a:r>
            <a:rPr lang="en-US" sz="2000" b="1">
              <a:solidFill>
                <a:schemeClr val="tx1"/>
              </a:solidFill>
            </a:rPr>
            <a:t>What is the product and what is it used for? </a:t>
          </a:r>
          <a:r>
            <a:rPr lang="en-US" sz="2000" b="0">
              <a:solidFill>
                <a:schemeClr val="tx1"/>
              </a:solidFill>
            </a:rPr>
            <a:t>Section 1</a:t>
          </a:r>
        </a:p>
      </dgm:t>
    </dgm:pt>
    <dgm:pt modelId="{E7D2B21C-62FF-4BE0-918C-A311B0333799}" type="parTrans" cxnId="{EEB6BAF7-EAD3-4CB4-B470-CD1AA7FA43AD}">
      <dgm:prSet/>
      <dgm:spPr/>
      <dgm:t>
        <a:bodyPr/>
        <a:lstStyle/>
        <a:p>
          <a:endParaRPr lang="en-US"/>
        </a:p>
      </dgm:t>
    </dgm:pt>
    <dgm:pt modelId="{954B9594-55D8-4E6C-A37C-F6542100C2A4}" type="sibTrans" cxnId="{EEB6BAF7-EAD3-4CB4-B470-CD1AA7FA43AD}">
      <dgm:prSet/>
      <dgm:spPr/>
      <dgm:t>
        <a:bodyPr/>
        <a:lstStyle/>
        <a:p>
          <a:endParaRPr lang="en-US"/>
        </a:p>
      </dgm:t>
    </dgm:pt>
    <dgm:pt modelId="{53B71B49-A375-4FA7-8F39-5A7B98E24A95}">
      <dgm:prSet phldrT="[Text]" custT="1"/>
      <dgm:spPr>
        <a:solidFill>
          <a:srgbClr val="FFFFCC"/>
        </a:solidFill>
      </dgm:spPr>
      <dgm:t>
        <a:bodyPr/>
        <a:lstStyle/>
        <a:p>
          <a:pPr algn="l"/>
          <a:r>
            <a:rPr lang="en-US" sz="2000" b="1">
              <a:solidFill>
                <a:schemeClr val="tx1"/>
              </a:solidFill>
            </a:rPr>
            <a:t>What are the hazards?</a:t>
          </a:r>
        </a:p>
        <a:p>
          <a:pPr algn="l"/>
          <a:r>
            <a:rPr lang="en-US" sz="2000">
              <a:solidFill>
                <a:schemeClr val="tx1"/>
              </a:solidFill>
            </a:rPr>
            <a:t>Section 2</a:t>
          </a:r>
        </a:p>
      </dgm:t>
    </dgm:pt>
    <dgm:pt modelId="{99AF685A-B2E0-4B68-B3A9-8BD16F4539DA}" type="parTrans" cxnId="{D5B7E62D-A368-40D7-9AD9-DA92299D8CE0}">
      <dgm:prSet/>
      <dgm:spPr/>
      <dgm:t>
        <a:bodyPr/>
        <a:lstStyle/>
        <a:p>
          <a:endParaRPr lang="en-US"/>
        </a:p>
      </dgm:t>
    </dgm:pt>
    <dgm:pt modelId="{88D498D6-D85A-48F7-A7AC-EAA9BD7004BF}" type="sibTrans" cxnId="{D5B7E62D-A368-40D7-9AD9-DA92299D8CE0}">
      <dgm:prSet/>
      <dgm:spPr/>
      <dgm:t>
        <a:bodyPr/>
        <a:lstStyle/>
        <a:p>
          <a:endParaRPr lang="en-US"/>
        </a:p>
      </dgm:t>
    </dgm:pt>
    <dgm:pt modelId="{45777A60-7123-4BB0-9E3A-360CEF63C679}">
      <dgm:prSet phldrT="[Text]" custT="1"/>
      <dgm:spPr>
        <a:solidFill>
          <a:schemeClr val="tx2">
            <a:lumMod val="25000"/>
            <a:lumOff val="75000"/>
          </a:schemeClr>
        </a:solidFill>
      </dgm:spPr>
      <dgm:t>
        <a:bodyPr/>
        <a:lstStyle/>
        <a:p>
          <a:pPr algn="l"/>
          <a:r>
            <a:rPr lang="en-US" sz="2000" b="1">
              <a:solidFill>
                <a:schemeClr val="tx1"/>
              </a:solidFill>
            </a:rPr>
            <a:t>What do I do in an emergency?</a:t>
          </a:r>
        </a:p>
        <a:p>
          <a:pPr algn="l"/>
          <a:r>
            <a:rPr lang="en-US" sz="2000">
              <a:solidFill>
                <a:schemeClr val="tx1"/>
              </a:solidFill>
            </a:rPr>
            <a:t>Sections 4, 5 and 6</a:t>
          </a:r>
        </a:p>
      </dgm:t>
    </dgm:pt>
    <dgm:pt modelId="{B4DF4A2F-791B-42B3-84FF-C5A9E9010572}" type="parTrans" cxnId="{13A86F3F-F989-4640-9500-CB75A76506B6}">
      <dgm:prSet/>
      <dgm:spPr/>
      <dgm:t>
        <a:bodyPr/>
        <a:lstStyle/>
        <a:p>
          <a:endParaRPr lang="en-US"/>
        </a:p>
      </dgm:t>
    </dgm:pt>
    <dgm:pt modelId="{473E583F-9A40-4519-AC2C-9F68C576C6FA}" type="sibTrans" cxnId="{13A86F3F-F989-4640-9500-CB75A76506B6}">
      <dgm:prSet/>
      <dgm:spPr/>
      <dgm:t>
        <a:bodyPr/>
        <a:lstStyle/>
        <a:p>
          <a:endParaRPr lang="en-US"/>
        </a:p>
      </dgm:t>
    </dgm:pt>
    <dgm:pt modelId="{2A28F22C-92F5-44EA-978D-4B91D46FDE1E}">
      <dgm:prSet phldrT="[Text]" custT="1"/>
      <dgm:spPr>
        <a:solidFill>
          <a:srgbClr val="FFCC99"/>
        </a:solidFill>
      </dgm:spPr>
      <dgm:t>
        <a:bodyPr/>
        <a:lstStyle/>
        <a:p>
          <a:pPr algn="l"/>
          <a:r>
            <a:rPr lang="en-US" sz="2000" b="1">
              <a:solidFill>
                <a:schemeClr val="tx1"/>
              </a:solidFill>
            </a:rPr>
            <a:t>Does this product have a specific appearance? </a:t>
          </a:r>
          <a:r>
            <a:rPr lang="en-US" sz="2000">
              <a:solidFill>
                <a:schemeClr val="tx1"/>
              </a:solidFill>
            </a:rPr>
            <a:t>Section 9</a:t>
          </a:r>
        </a:p>
      </dgm:t>
    </dgm:pt>
    <dgm:pt modelId="{328E0186-D137-4E37-8108-7757FA3A6DF1}" type="parTrans" cxnId="{EC1F04CE-20AE-4B53-BF1A-AE22FEDCEA10}">
      <dgm:prSet/>
      <dgm:spPr/>
      <dgm:t>
        <a:bodyPr/>
        <a:lstStyle/>
        <a:p>
          <a:endParaRPr lang="en-US"/>
        </a:p>
      </dgm:t>
    </dgm:pt>
    <dgm:pt modelId="{B345BA2F-176E-47F5-826D-E28DA2F798A5}" type="sibTrans" cxnId="{EC1F04CE-20AE-4B53-BF1A-AE22FEDCEA10}">
      <dgm:prSet/>
      <dgm:spPr/>
      <dgm:t>
        <a:bodyPr/>
        <a:lstStyle/>
        <a:p>
          <a:endParaRPr lang="en-US"/>
        </a:p>
      </dgm:t>
    </dgm:pt>
    <dgm:pt modelId="{4366C76A-1031-4DD2-BCC4-AEF44F468EB4}">
      <dgm:prSet phldrT="[Text]" custT="1"/>
      <dgm:spPr>
        <a:solidFill>
          <a:srgbClr val="FFE1FF"/>
        </a:solidFill>
      </dgm:spPr>
      <dgm:t>
        <a:bodyPr/>
        <a:lstStyle/>
        <a:p>
          <a:pPr algn="l"/>
          <a:r>
            <a:rPr lang="en-US" sz="2000" b="1">
              <a:solidFill>
                <a:schemeClr val="tx1"/>
              </a:solidFill>
            </a:rPr>
            <a:t>How do I work safely with this product?</a:t>
          </a:r>
        </a:p>
        <a:p>
          <a:pPr algn="l"/>
          <a:r>
            <a:rPr lang="en-US" sz="2000">
              <a:solidFill>
                <a:schemeClr val="tx1"/>
              </a:solidFill>
            </a:rPr>
            <a:t>Sections 7 and 8</a:t>
          </a:r>
        </a:p>
      </dgm:t>
    </dgm:pt>
    <dgm:pt modelId="{67B41CD6-3B6A-471F-8DA7-932A11385E53}" type="parTrans" cxnId="{A47FB23B-D49A-4077-8D3A-8718CA5058C6}">
      <dgm:prSet/>
      <dgm:spPr/>
      <dgm:t>
        <a:bodyPr/>
        <a:lstStyle/>
        <a:p>
          <a:endParaRPr lang="en-US"/>
        </a:p>
      </dgm:t>
    </dgm:pt>
    <dgm:pt modelId="{3FE94F5F-A01D-45C1-A93F-40E165AD2177}" type="sibTrans" cxnId="{A47FB23B-D49A-4077-8D3A-8718CA5058C6}">
      <dgm:prSet/>
      <dgm:spPr/>
      <dgm:t>
        <a:bodyPr/>
        <a:lstStyle/>
        <a:p>
          <a:endParaRPr lang="en-US"/>
        </a:p>
      </dgm:t>
    </dgm:pt>
    <dgm:pt modelId="{332A4583-F2F4-4329-9649-FBA52A021BC9}" type="pres">
      <dgm:prSet presAssocID="{9663E76A-BFAD-4BEF-808C-6BDF03DA2BB5}" presName="linearFlow" presStyleCnt="0">
        <dgm:presLayoutVars>
          <dgm:dir/>
          <dgm:resizeHandles val="exact"/>
        </dgm:presLayoutVars>
      </dgm:prSet>
      <dgm:spPr/>
    </dgm:pt>
    <dgm:pt modelId="{9173E0DD-B0CC-43EC-880C-1473B1A9CBE1}" type="pres">
      <dgm:prSet presAssocID="{0F77D1F9-DC86-46E8-833D-C9ED47C15B76}" presName="composite" presStyleCnt="0"/>
      <dgm:spPr/>
    </dgm:pt>
    <dgm:pt modelId="{DEDEC73C-37D6-4BBD-94ED-5B354C17A7E0}" type="pres">
      <dgm:prSet presAssocID="{0F77D1F9-DC86-46E8-833D-C9ED47C15B76}" presName="imgShp" presStyleLbl="fgImgPlace1" presStyleIdx="0" presStyleCnt="5" custLinFactY="-30395" custLinFactNeighborX="1355"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CDA36D67-0A3F-4B33-8FFB-C7E929DDA88C}" type="pres">
      <dgm:prSet presAssocID="{0F77D1F9-DC86-46E8-833D-C9ED47C15B76}" presName="txShp" presStyleLbl="node1" presStyleIdx="0" presStyleCnt="5" custScaleX="92998">
        <dgm:presLayoutVars>
          <dgm:bulletEnabled val="1"/>
        </dgm:presLayoutVars>
      </dgm:prSet>
      <dgm:spPr/>
    </dgm:pt>
    <dgm:pt modelId="{3296CFFE-6674-44AE-80A6-690A52FAAC52}" type="pres">
      <dgm:prSet presAssocID="{954B9594-55D8-4E6C-A37C-F6542100C2A4}" presName="spacing" presStyleCnt="0"/>
      <dgm:spPr/>
    </dgm:pt>
    <dgm:pt modelId="{67F29150-79FB-4963-B3EA-DCA4582BAADF}" type="pres">
      <dgm:prSet presAssocID="{53B71B49-A375-4FA7-8F39-5A7B98E24A95}" presName="composite" presStyleCnt="0"/>
      <dgm:spPr/>
    </dgm:pt>
    <dgm:pt modelId="{06C016F0-DB86-4A37-B652-6A979A66125A}" type="pres">
      <dgm:prSet presAssocID="{53B71B49-A375-4FA7-8F39-5A7B98E24A95}" presName="imgShp" presStyleLbl="fgImgPlac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47A562EA-533B-4860-A557-50D14F0D76F8}" type="pres">
      <dgm:prSet presAssocID="{53B71B49-A375-4FA7-8F39-5A7B98E24A95}" presName="txShp" presStyleLbl="node1" presStyleIdx="1" presStyleCnt="5" custScaleX="92998" custLinFactNeighborX="218" custLinFactNeighborY="1355">
        <dgm:presLayoutVars>
          <dgm:bulletEnabled val="1"/>
        </dgm:presLayoutVars>
      </dgm:prSet>
      <dgm:spPr/>
    </dgm:pt>
    <dgm:pt modelId="{8CBCAB52-8C03-4FB3-9AA3-00446AA4A917}" type="pres">
      <dgm:prSet presAssocID="{88D498D6-D85A-48F7-A7AC-EAA9BD7004BF}" presName="spacing" presStyleCnt="0"/>
      <dgm:spPr/>
    </dgm:pt>
    <dgm:pt modelId="{46D4E8B2-8E6F-4008-88C8-EC9CA34404FC}" type="pres">
      <dgm:prSet presAssocID="{4366C76A-1031-4DD2-BCC4-AEF44F468EB4}" presName="composite" presStyleCnt="0"/>
      <dgm:spPr/>
    </dgm:pt>
    <dgm:pt modelId="{7E9355C7-51CD-4D77-B7C6-BF9AD8A45868}" type="pres">
      <dgm:prSet presAssocID="{4366C76A-1031-4DD2-BCC4-AEF44F468EB4}" presName="imgShp" presStyleLbl="fgImgPlace1" presStyleIdx="2"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AE233CB2-DE64-4D21-9CDF-C2CB7AB10168}" type="pres">
      <dgm:prSet presAssocID="{4366C76A-1031-4DD2-BCC4-AEF44F468EB4}" presName="txShp" presStyleLbl="node1" presStyleIdx="2" presStyleCnt="5" custScaleX="92998">
        <dgm:presLayoutVars>
          <dgm:bulletEnabled val="1"/>
        </dgm:presLayoutVars>
      </dgm:prSet>
      <dgm:spPr/>
    </dgm:pt>
    <dgm:pt modelId="{6A25D924-9064-4C01-93D4-AFC26A15A3E2}" type="pres">
      <dgm:prSet presAssocID="{3FE94F5F-A01D-45C1-A93F-40E165AD2177}" presName="spacing" presStyleCnt="0"/>
      <dgm:spPr/>
    </dgm:pt>
    <dgm:pt modelId="{257CA2DD-3099-4451-B143-38DD45E7E9E7}" type="pres">
      <dgm:prSet presAssocID="{45777A60-7123-4BB0-9E3A-360CEF63C679}" presName="composite" presStyleCnt="0"/>
      <dgm:spPr/>
    </dgm:pt>
    <dgm:pt modelId="{6595B93E-64EF-4D76-987D-1EFF68F9B3FA}" type="pres">
      <dgm:prSet presAssocID="{45777A60-7123-4BB0-9E3A-360CEF63C679}" presName="imgShp" presStyleLbl="fgImgPlace1" presStyleIdx="3"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6CCAD115-7B69-460F-908E-025565B024AC}" type="pres">
      <dgm:prSet presAssocID="{45777A60-7123-4BB0-9E3A-360CEF63C679}" presName="txShp" presStyleLbl="node1" presStyleIdx="3" presStyleCnt="5" custScaleX="92998">
        <dgm:presLayoutVars>
          <dgm:bulletEnabled val="1"/>
        </dgm:presLayoutVars>
      </dgm:prSet>
      <dgm:spPr/>
    </dgm:pt>
    <dgm:pt modelId="{57B469C0-9A56-439C-BCAE-2DD821C9B505}" type="pres">
      <dgm:prSet presAssocID="{473E583F-9A40-4519-AC2C-9F68C576C6FA}" presName="spacing" presStyleCnt="0"/>
      <dgm:spPr/>
    </dgm:pt>
    <dgm:pt modelId="{F953BAAD-C474-409B-A014-F8081F26C094}" type="pres">
      <dgm:prSet presAssocID="{2A28F22C-92F5-44EA-978D-4B91D46FDE1E}" presName="composite" presStyleCnt="0"/>
      <dgm:spPr/>
    </dgm:pt>
    <dgm:pt modelId="{5F7318E0-7667-4963-AB34-619871813120}" type="pres">
      <dgm:prSet presAssocID="{2A28F22C-92F5-44EA-978D-4B91D46FDE1E}" presName="imgShp" presStyleLbl="fgImgPlace1" presStyleIdx="4"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Danger outline"/>
        </a:ext>
      </dgm:extLst>
    </dgm:pt>
    <dgm:pt modelId="{DF13EB29-1151-4C33-9FFC-5631097F2B37}" type="pres">
      <dgm:prSet presAssocID="{2A28F22C-92F5-44EA-978D-4B91D46FDE1E}" presName="txShp" presStyleLbl="node1" presStyleIdx="4" presStyleCnt="5" custScaleX="92998">
        <dgm:presLayoutVars>
          <dgm:bulletEnabled val="1"/>
        </dgm:presLayoutVars>
      </dgm:prSet>
      <dgm:spPr/>
    </dgm:pt>
  </dgm:ptLst>
  <dgm:cxnLst>
    <dgm:cxn modelId="{BF810D15-F29F-47D3-AD2B-CC9CF2EA8601}" type="presOf" srcId="{45777A60-7123-4BB0-9E3A-360CEF63C679}" destId="{6CCAD115-7B69-460F-908E-025565B024AC}" srcOrd="0" destOrd="0" presId="urn:microsoft.com/office/officeart/2005/8/layout/vList3"/>
    <dgm:cxn modelId="{D5B7E62D-A368-40D7-9AD9-DA92299D8CE0}" srcId="{9663E76A-BFAD-4BEF-808C-6BDF03DA2BB5}" destId="{53B71B49-A375-4FA7-8F39-5A7B98E24A95}" srcOrd="1" destOrd="0" parTransId="{99AF685A-B2E0-4B68-B3A9-8BD16F4539DA}" sibTransId="{88D498D6-D85A-48F7-A7AC-EAA9BD7004BF}"/>
    <dgm:cxn modelId="{A47FB23B-D49A-4077-8D3A-8718CA5058C6}" srcId="{9663E76A-BFAD-4BEF-808C-6BDF03DA2BB5}" destId="{4366C76A-1031-4DD2-BCC4-AEF44F468EB4}" srcOrd="2" destOrd="0" parTransId="{67B41CD6-3B6A-471F-8DA7-932A11385E53}" sibTransId="{3FE94F5F-A01D-45C1-A93F-40E165AD2177}"/>
    <dgm:cxn modelId="{13A86F3F-F989-4640-9500-CB75A76506B6}" srcId="{9663E76A-BFAD-4BEF-808C-6BDF03DA2BB5}" destId="{45777A60-7123-4BB0-9E3A-360CEF63C679}" srcOrd="3" destOrd="0" parTransId="{B4DF4A2F-791B-42B3-84FF-C5A9E9010572}" sibTransId="{473E583F-9A40-4519-AC2C-9F68C576C6FA}"/>
    <dgm:cxn modelId="{CEF6CD5E-B312-422A-A41B-976EAABE56C1}" type="presOf" srcId="{2A28F22C-92F5-44EA-978D-4B91D46FDE1E}" destId="{DF13EB29-1151-4C33-9FFC-5631097F2B37}" srcOrd="0" destOrd="0" presId="urn:microsoft.com/office/officeart/2005/8/layout/vList3"/>
    <dgm:cxn modelId="{B8547451-4BE6-4D6B-95B3-3FD774228773}" type="presOf" srcId="{53B71B49-A375-4FA7-8F39-5A7B98E24A95}" destId="{47A562EA-533B-4860-A557-50D14F0D76F8}" srcOrd="0" destOrd="0" presId="urn:microsoft.com/office/officeart/2005/8/layout/vList3"/>
    <dgm:cxn modelId="{86226E9F-5A1E-424D-BDC6-02AB68F24803}" type="presOf" srcId="{4366C76A-1031-4DD2-BCC4-AEF44F468EB4}" destId="{AE233CB2-DE64-4D21-9CDF-C2CB7AB10168}" srcOrd="0" destOrd="0" presId="urn:microsoft.com/office/officeart/2005/8/layout/vList3"/>
    <dgm:cxn modelId="{EFEA1EC2-601E-4BF1-82E9-FF6715826379}" type="presOf" srcId="{0F77D1F9-DC86-46E8-833D-C9ED47C15B76}" destId="{CDA36D67-0A3F-4B33-8FFB-C7E929DDA88C}" srcOrd="0" destOrd="0" presId="urn:microsoft.com/office/officeart/2005/8/layout/vList3"/>
    <dgm:cxn modelId="{EC1F04CE-20AE-4B53-BF1A-AE22FEDCEA10}" srcId="{9663E76A-BFAD-4BEF-808C-6BDF03DA2BB5}" destId="{2A28F22C-92F5-44EA-978D-4B91D46FDE1E}" srcOrd="4" destOrd="0" parTransId="{328E0186-D137-4E37-8108-7757FA3A6DF1}" sibTransId="{B345BA2F-176E-47F5-826D-E28DA2F798A5}"/>
    <dgm:cxn modelId="{7EB1B0D1-A945-4E4E-814F-CF52E56845AC}" type="presOf" srcId="{9663E76A-BFAD-4BEF-808C-6BDF03DA2BB5}" destId="{332A4583-F2F4-4329-9649-FBA52A021BC9}" srcOrd="0" destOrd="0" presId="urn:microsoft.com/office/officeart/2005/8/layout/vList3"/>
    <dgm:cxn modelId="{EEB6BAF7-EAD3-4CB4-B470-CD1AA7FA43AD}" srcId="{9663E76A-BFAD-4BEF-808C-6BDF03DA2BB5}" destId="{0F77D1F9-DC86-46E8-833D-C9ED47C15B76}" srcOrd="0" destOrd="0" parTransId="{E7D2B21C-62FF-4BE0-918C-A311B0333799}" sibTransId="{954B9594-55D8-4E6C-A37C-F6542100C2A4}"/>
    <dgm:cxn modelId="{C7447364-5DB0-49B4-8422-AA5834B318EF}" type="presParOf" srcId="{332A4583-F2F4-4329-9649-FBA52A021BC9}" destId="{9173E0DD-B0CC-43EC-880C-1473B1A9CBE1}" srcOrd="0" destOrd="0" presId="urn:microsoft.com/office/officeart/2005/8/layout/vList3"/>
    <dgm:cxn modelId="{7648A95E-AB8C-45CF-B209-2B8A7B271EAD}" type="presParOf" srcId="{9173E0DD-B0CC-43EC-880C-1473B1A9CBE1}" destId="{DEDEC73C-37D6-4BBD-94ED-5B354C17A7E0}" srcOrd="0" destOrd="0" presId="urn:microsoft.com/office/officeart/2005/8/layout/vList3"/>
    <dgm:cxn modelId="{EE73CCBF-D0CD-4B1C-99B7-5BB1125690C2}" type="presParOf" srcId="{9173E0DD-B0CC-43EC-880C-1473B1A9CBE1}" destId="{CDA36D67-0A3F-4B33-8FFB-C7E929DDA88C}" srcOrd="1" destOrd="0" presId="urn:microsoft.com/office/officeart/2005/8/layout/vList3"/>
    <dgm:cxn modelId="{3D15DB92-A2AA-4583-9123-88662D330A7B}" type="presParOf" srcId="{332A4583-F2F4-4329-9649-FBA52A021BC9}" destId="{3296CFFE-6674-44AE-80A6-690A52FAAC52}" srcOrd="1" destOrd="0" presId="urn:microsoft.com/office/officeart/2005/8/layout/vList3"/>
    <dgm:cxn modelId="{304B2DB3-0653-4DEA-AB0B-39729E6EB9E9}" type="presParOf" srcId="{332A4583-F2F4-4329-9649-FBA52A021BC9}" destId="{67F29150-79FB-4963-B3EA-DCA4582BAADF}" srcOrd="2" destOrd="0" presId="urn:microsoft.com/office/officeart/2005/8/layout/vList3"/>
    <dgm:cxn modelId="{AC743745-11D3-4E4B-ADC6-23BB129D51BA}" type="presParOf" srcId="{67F29150-79FB-4963-B3EA-DCA4582BAADF}" destId="{06C016F0-DB86-4A37-B652-6A979A66125A}" srcOrd="0" destOrd="0" presId="urn:microsoft.com/office/officeart/2005/8/layout/vList3"/>
    <dgm:cxn modelId="{1FE3027E-A44E-4AFF-A775-24B5E600C4DC}" type="presParOf" srcId="{67F29150-79FB-4963-B3EA-DCA4582BAADF}" destId="{47A562EA-533B-4860-A557-50D14F0D76F8}" srcOrd="1" destOrd="0" presId="urn:microsoft.com/office/officeart/2005/8/layout/vList3"/>
    <dgm:cxn modelId="{96D94E29-6F49-42CD-9AFA-5D4874CE6BBB}" type="presParOf" srcId="{332A4583-F2F4-4329-9649-FBA52A021BC9}" destId="{8CBCAB52-8C03-4FB3-9AA3-00446AA4A917}" srcOrd="3" destOrd="0" presId="urn:microsoft.com/office/officeart/2005/8/layout/vList3"/>
    <dgm:cxn modelId="{DF182F97-740C-4811-9B85-934D4FB26873}" type="presParOf" srcId="{332A4583-F2F4-4329-9649-FBA52A021BC9}" destId="{46D4E8B2-8E6F-4008-88C8-EC9CA34404FC}" srcOrd="4" destOrd="0" presId="urn:microsoft.com/office/officeart/2005/8/layout/vList3"/>
    <dgm:cxn modelId="{6865F997-D0BF-4C33-80C1-BB126414EEBB}" type="presParOf" srcId="{46D4E8B2-8E6F-4008-88C8-EC9CA34404FC}" destId="{7E9355C7-51CD-4D77-B7C6-BF9AD8A45868}" srcOrd="0" destOrd="0" presId="urn:microsoft.com/office/officeart/2005/8/layout/vList3"/>
    <dgm:cxn modelId="{4EFE03E6-9B79-4DF9-BD01-ACD93C00DFC4}" type="presParOf" srcId="{46D4E8B2-8E6F-4008-88C8-EC9CA34404FC}" destId="{AE233CB2-DE64-4D21-9CDF-C2CB7AB10168}" srcOrd="1" destOrd="0" presId="urn:microsoft.com/office/officeart/2005/8/layout/vList3"/>
    <dgm:cxn modelId="{C5F6466C-4390-405A-B1C6-7F8A5E0D8C93}" type="presParOf" srcId="{332A4583-F2F4-4329-9649-FBA52A021BC9}" destId="{6A25D924-9064-4C01-93D4-AFC26A15A3E2}" srcOrd="5" destOrd="0" presId="urn:microsoft.com/office/officeart/2005/8/layout/vList3"/>
    <dgm:cxn modelId="{30D2D06A-47D4-4967-8E1B-373D361BC29C}" type="presParOf" srcId="{332A4583-F2F4-4329-9649-FBA52A021BC9}" destId="{257CA2DD-3099-4451-B143-38DD45E7E9E7}" srcOrd="6" destOrd="0" presId="urn:microsoft.com/office/officeart/2005/8/layout/vList3"/>
    <dgm:cxn modelId="{715324D9-F237-4563-8719-8B297635DAA2}" type="presParOf" srcId="{257CA2DD-3099-4451-B143-38DD45E7E9E7}" destId="{6595B93E-64EF-4D76-987D-1EFF68F9B3FA}" srcOrd="0" destOrd="0" presId="urn:microsoft.com/office/officeart/2005/8/layout/vList3"/>
    <dgm:cxn modelId="{5DB3237C-E997-4502-AFE2-ACCA29CB9D4A}" type="presParOf" srcId="{257CA2DD-3099-4451-B143-38DD45E7E9E7}" destId="{6CCAD115-7B69-460F-908E-025565B024AC}" srcOrd="1" destOrd="0" presId="urn:microsoft.com/office/officeart/2005/8/layout/vList3"/>
    <dgm:cxn modelId="{5F94EE49-AEBC-467C-ACA9-B3551B1C1BFF}" type="presParOf" srcId="{332A4583-F2F4-4329-9649-FBA52A021BC9}" destId="{57B469C0-9A56-439C-BCAE-2DD821C9B505}" srcOrd="7" destOrd="0" presId="urn:microsoft.com/office/officeart/2005/8/layout/vList3"/>
    <dgm:cxn modelId="{82C80456-3F1D-4C22-9D51-86593DF25993}" type="presParOf" srcId="{332A4583-F2F4-4329-9649-FBA52A021BC9}" destId="{F953BAAD-C474-409B-A014-F8081F26C094}" srcOrd="8" destOrd="0" presId="urn:microsoft.com/office/officeart/2005/8/layout/vList3"/>
    <dgm:cxn modelId="{E38C9D8D-5510-409B-8CA4-7575C8AA1659}" type="presParOf" srcId="{F953BAAD-C474-409B-A014-F8081F26C094}" destId="{5F7318E0-7667-4963-AB34-619871813120}" srcOrd="0" destOrd="0" presId="urn:microsoft.com/office/officeart/2005/8/layout/vList3"/>
    <dgm:cxn modelId="{8AC84880-6AC7-4A90-A68E-D199FFD30C2F}" type="presParOf" srcId="{F953BAAD-C474-409B-A014-F8081F26C094}" destId="{DF13EB29-1151-4C33-9FFC-5631097F2B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CAA6F6-0F6F-4F24-B532-2BED9F4725A9}"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8AEF5CA0-2119-4956-ADFE-9AA31969870E}">
      <dgm:prSet phldrT="[Text]"/>
      <dgm:spPr/>
      <dgm:t>
        <a:bodyPr/>
        <a:lstStyle/>
        <a:p>
          <a:r>
            <a:rPr lang="en-US" dirty="0"/>
            <a:t>Inhalation</a:t>
          </a:r>
        </a:p>
      </dgm:t>
    </dgm:pt>
    <dgm:pt modelId="{9FBEEF0F-9978-4776-B5D5-B8A567D0F348}" type="parTrans" cxnId="{6F384DE0-9D58-4F2E-8125-FCA6B1F7C8E9}">
      <dgm:prSet/>
      <dgm:spPr/>
      <dgm:t>
        <a:bodyPr/>
        <a:lstStyle/>
        <a:p>
          <a:endParaRPr lang="en-US"/>
        </a:p>
      </dgm:t>
    </dgm:pt>
    <dgm:pt modelId="{9DAC5A05-49CC-4AD5-B3BB-84120EDB1BDC}" type="sibTrans" cxnId="{6F384DE0-9D58-4F2E-8125-FCA6B1F7C8E9}">
      <dgm:prSet/>
      <dgm:spPr/>
      <dgm:t>
        <a:bodyPr/>
        <a:lstStyle/>
        <a:p>
          <a:endParaRPr lang="en-US"/>
        </a:p>
      </dgm:t>
    </dgm:pt>
    <dgm:pt modelId="{A922BD00-7F41-4D86-A4F7-9F0D5EA1C172}">
      <dgm:prSet phldrT="[Text]" custT="1"/>
      <dgm:spPr/>
      <dgm:t>
        <a:bodyPr/>
        <a:lstStyle/>
        <a:p>
          <a:r>
            <a:rPr lang="en-US" sz="1800"/>
            <a:t>Breathing in vapors, mists, dusts, particulates</a:t>
          </a:r>
        </a:p>
      </dgm:t>
    </dgm:pt>
    <dgm:pt modelId="{3CE1D668-B325-41AD-AAA9-E6A2543C873F}" type="parTrans" cxnId="{373785A4-D983-4BF4-AF37-818B1A37C4CF}">
      <dgm:prSet/>
      <dgm:spPr/>
      <dgm:t>
        <a:bodyPr/>
        <a:lstStyle/>
        <a:p>
          <a:endParaRPr lang="en-US"/>
        </a:p>
      </dgm:t>
    </dgm:pt>
    <dgm:pt modelId="{063A734A-90C1-490D-8A01-7D09605E545E}" type="sibTrans" cxnId="{373785A4-D983-4BF4-AF37-818B1A37C4CF}">
      <dgm:prSet/>
      <dgm:spPr/>
      <dgm:t>
        <a:bodyPr/>
        <a:lstStyle/>
        <a:p>
          <a:endParaRPr lang="en-US"/>
        </a:p>
      </dgm:t>
    </dgm:pt>
    <dgm:pt modelId="{35A3E8B4-040B-412A-9F7B-AA6BCEB4221D}">
      <dgm:prSet phldrT="[Text]"/>
      <dgm:spPr/>
      <dgm:t>
        <a:bodyPr/>
        <a:lstStyle/>
        <a:p>
          <a:r>
            <a:rPr lang="en-US"/>
            <a:t>Ingestion</a:t>
          </a:r>
        </a:p>
      </dgm:t>
    </dgm:pt>
    <dgm:pt modelId="{795CB752-D450-450A-AFD5-2D1A5E73958F}" type="parTrans" cxnId="{02152737-2635-48D3-8CA3-347856FCA608}">
      <dgm:prSet/>
      <dgm:spPr/>
      <dgm:t>
        <a:bodyPr/>
        <a:lstStyle/>
        <a:p>
          <a:endParaRPr lang="en-US"/>
        </a:p>
      </dgm:t>
    </dgm:pt>
    <dgm:pt modelId="{61C04569-4732-4817-8FD0-CB4F0FB18CE7}" type="sibTrans" cxnId="{02152737-2635-48D3-8CA3-347856FCA608}">
      <dgm:prSet/>
      <dgm:spPr/>
      <dgm:t>
        <a:bodyPr/>
        <a:lstStyle/>
        <a:p>
          <a:endParaRPr lang="en-US"/>
        </a:p>
      </dgm:t>
    </dgm:pt>
    <dgm:pt modelId="{AE7F4CFE-1439-4953-AD4F-C865495BF2A5}">
      <dgm:prSet phldrT="[Text]" custT="1"/>
      <dgm:spPr/>
      <dgm:t>
        <a:bodyPr/>
        <a:lstStyle/>
        <a:p>
          <a:r>
            <a:rPr lang="en-US" sz="1800"/>
            <a:t>Swallowing or smoking</a:t>
          </a:r>
        </a:p>
      </dgm:t>
    </dgm:pt>
    <dgm:pt modelId="{D35964DE-2377-49D3-9244-275DED595464}" type="parTrans" cxnId="{712B48D9-C84D-4C64-8871-177E1F1A0BAC}">
      <dgm:prSet/>
      <dgm:spPr/>
      <dgm:t>
        <a:bodyPr/>
        <a:lstStyle/>
        <a:p>
          <a:endParaRPr lang="en-US"/>
        </a:p>
      </dgm:t>
    </dgm:pt>
    <dgm:pt modelId="{A78BE2FF-66D2-4C3E-8016-E176EB7D20C5}" type="sibTrans" cxnId="{712B48D9-C84D-4C64-8871-177E1F1A0BAC}">
      <dgm:prSet/>
      <dgm:spPr/>
      <dgm:t>
        <a:bodyPr/>
        <a:lstStyle/>
        <a:p>
          <a:endParaRPr lang="en-US"/>
        </a:p>
      </dgm:t>
    </dgm:pt>
    <dgm:pt modelId="{EC4E7723-4908-4763-8CFA-D589FB032606}">
      <dgm:prSet/>
      <dgm:spPr/>
      <dgm:t>
        <a:bodyPr/>
        <a:lstStyle/>
        <a:p>
          <a:r>
            <a:rPr lang="en-US"/>
            <a:t>Injection</a:t>
          </a:r>
        </a:p>
      </dgm:t>
    </dgm:pt>
    <dgm:pt modelId="{B7F5A2DA-1195-4904-8B92-FBC097F4FC03}" type="parTrans" cxnId="{FBD1975C-5DCA-4E17-9CA0-360ABE12DAFF}">
      <dgm:prSet/>
      <dgm:spPr/>
      <dgm:t>
        <a:bodyPr/>
        <a:lstStyle/>
        <a:p>
          <a:endParaRPr lang="en-US"/>
        </a:p>
      </dgm:t>
    </dgm:pt>
    <dgm:pt modelId="{822CCDE5-031D-4F6F-87B0-D840A37E2941}" type="sibTrans" cxnId="{FBD1975C-5DCA-4E17-9CA0-360ABE12DAFF}">
      <dgm:prSet/>
      <dgm:spPr/>
      <dgm:t>
        <a:bodyPr/>
        <a:lstStyle/>
        <a:p>
          <a:endParaRPr lang="en-US"/>
        </a:p>
      </dgm:t>
    </dgm:pt>
    <dgm:pt modelId="{D5B0F1E4-C99E-4677-BD87-D3DE6AA4ED5E}">
      <dgm:prSet/>
      <dgm:spPr/>
      <dgm:t>
        <a:bodyPr/>
        <a:lstStyle/>
        <a:p>
          <a:r>
            <a:rPr lang="en-US"/>
            <a:t>Absorption</a:t>
          </a:r>
        </a:p>
      </dgm:t>
    </dgm:pt>
    <dgm:pt modelId="{9A4AB61B-621F-40C8-8C79-DDCC21B832FD}" type="parTrans" cxnId="{D444BBF6-49EA-4560-BF15-7DC7752A8EBB}">
      <dgm:prSet/>
      <dgm:spPr/>
      <dgm:t>
        <a:bodyPr/>
        <a:lstStyle/>
        <a:p>
          <a:endParaRPr lang="en-US"/>
        </a:p>
      </dgm:t>
    </dgm:pt>
    <dgm:pt modelId="{88127F90-A6A6-4832-A003-FCD49FCDB8A9}" type="sibTrans" cxnId="{D444BBF6-49EA-4560-BF15-7DC7752A8EBB}">
      <dgm:prSet/>
      <dgm:spPr/>
      <dgm:t>
        <a:bodyPr/>
        <a:lstStyle/>
        <a:p>
          <a:endParaRPr lang="en-US"/>
        </a:p>
      </dgm:t>
    </dgm:pt>
    <dgm:pt modelId="{7A4D7824-8EDE-4D38-A0E2-990F5B842D4B}">
      <dgm:prSet custT="1"/>
      <dgm:spPr/>
      <dgm:t>
        <a:bodyPr/>
        <a:lstStyle/>
        <a:p>
          <a:r>
            <a:rPr lang="en-US" sz="1800"/>
            <a:t>Puncturing skin</a:t>
          </a:r>
        </a:p>
      </dgm:t>
    </dgm:pt>
    <dgm:pt modelId="{4DA2FB9D-D1BE-495D-BA8B-5DC6F5C01EC7}" type="parTrans" cxnId="{62F02AC3-F6D0-4D26-B532-B8212C638F4E}">
      <dgm:prSet/>
      <dgm:spPr/>
      <dgm:t>
        <a:bodyPr/>
        <a:lstStyle/>
        <a:p>
          <a:endParaRPr lang="en-US"/>
        </a:p>
      </dgm:t>
    </dgm:pt>
    <dgm:pt modelId="{8843E169-512C-4924-BE27-E6F784FD47D6}" type="sibTrans" cxnId="{62F02AC3-F6D0-4D26-B532-B8212C638F4E}">
      <dgm:prSet/>
      <dgm:spPr/>
      <dgm:t>
        <a:bodyPr/>
        <a:lstStyle/>
        <a:p>
          <a:endParaRPr lang="en-US"/>
        </a:p>
      </dgm:t>
    </dgm:pt>
    <dgm:pt modelId="{81B70255-1F7A-4A03-B144-730F8C463203}">
      <dgm:prSet/>
      <dgm:spPr/>
      <dgm:t>
        <a:bodyPr/>
        <a:lstStyle/>
        <a:p>
          <a:endParaRPr lang="en-US" sz="1300"/>
        </a:p>
      </dgm:t>
    </dgm:pt>
    <dgm:pt modelId="{E9A9F0B1-30C0-48BF-AB76-053A9C58A289}" type="parTrans" cxnId="{BEC65AF6-ABE3-455E-B7A3-F29AE52C5A6A}">
      <dgm:prSet/>
      <dgm:spPr/>
      <dgm:t>
        <a:bodyPr/>
        <a:lstStyle/>
        <a:p>
          <a:endParaRPr lang="en-US"/>
        </a:p>
      </dgm:t>
    </dgm:pt>
    <dgm:pt modelId="{A9DD6694-CA1F-4550-8C9B-437A49A29F3B}" type="sibTrans" cxnId="{BEC65AF6-ABE3-455E-B7A3-F29AE52C5A6A}">
      <dgm:prSet/>
      <dgm:spPr/>
      <dgm:t>
        <a:bodyPr/>
        <a:lstStyle/>
        <a:p>
          <a:endParaRPr lang="en-US"/>
        </a:p>
      </dgm:t>
    </dgm:pt>
    <dgm:pt modelId="{09700E0D-F44B-46AC-9952-497EFBD40545}">
      <dgm:prSet custT="1"/>
      <dgm:spPr/>
      <dgm:t>
        <a:bodyPr/>
        <a:lstStyle/>
        <a:p>
          <a:r>
            <a:rPr lang="en-US" sz="1800" dirty="0"/>
            <a:t>Skin contact, non-intact skin</a:t>
          </a:r>
        </a:p>
      </dgm:t>
    </dgm:pt>
    <dgm:pt modelId="{02208352-611C-49FC-B38E-9EA1EF7C341A}" type="parTrans" cxnId="{31941DDB-F21E-437D-8731-5A42A44EFA80}">
      <dgm:prSet/>
      <dgm:spPr/>
      <dgm:t>
        <a:bodyPr/>
        <a:lstStyle/>
        <a:p>
          <a:endParaRPr lang="en-US"/>
        </a:p>
      </dgm:t>
    </dgm:pt>
    <dgm:pt modelId="{FE572F96-903C-4413-8FA2-E4E5B4788B96}" type="sibTrans" cxnId="{31941DDB-F21E-437D-8731-5A42A44EFA80}">
      <dgm:prSet/>
      <dgm:spPr/>
      <dgm:t>
        <a:bodyPr/>
        <a:lstStyle/>
        <a:p>
          <a:endParaRPr lang="en-US"/>
        </a:p>
      </dgm:t>
    </dgm:pt>
    <dgm:pt modelId="{7B811429-8B0D-4E5C-A64E-64B3D5A6CFC2}">
      <dgm:prSet/>
      <dgm:spPr/>
      <dgm:t>
        <a:bodyPr/>
        <a:lstStyle/>
        <a:p>
          <a:endParaRPr lang="en-US" sz="1300"/>
        </a:p>
      </dgm:t>
    </dgm:pt>
    <dgm:pt modelId="{F2B704B5-0BAE-4317-811B-C715AE387EDA}" type="parTrans" cxnId="{5878C9C0-9C98-4DE0-9A7C-93744EE8C454}">
      <dgm:prSet/>
      <dgm:spPr/>
      <dgm:t>
        <a:bodyPr/>
        <a:lstStyle/>
        <a:p>
          <a:endParaRPr lang="en-US"/>
        </a:p>
      </dgm:t>
    </dgm:pt>
    <dgm:pt modelId="{A8E9733D-52AB-4547-B2F2-E5E12543330A}" type="sibTrans" cxnId="{5878C9C0-9C98-4DE0-9A7C-93744EE8C454}">
      <dgm:prSet/>
      <dgm:spPr/>
      <dgm:t>
        <a:bodyPr/>
        <a:lstStyle/>
        <a:p>
          <a:endParaRPr lang="en-US"/>
        </a:p>
      </dgm:t>
    </dgm:pt>
    <dgm:pt modelId="{7DFD6141-5CA6-4AB2-90F4-8E1E771C9C2D}">
      <dgm:prSet custT="1"/>
      <dgm:spPr/>
      <dgm:t>
        <a:bodyPr/>
        <a:lstStyle/>
        <a:p>
          <a:r>
            <a:rPr lang="en-US" sz="1800"/>
            <a:t>Through skin via forced air</a:t>
          </a:r>
        </a:p>
      </dgm:t>
    </dgm:pt>
    <dgm:pt modelId="{D063543E-B847-4D21-B929-B2A564741F0A}" type="parTrans" cxnId="{E4605F70-E57E-42BB-AADD-880C9B5F19C9}">
      <dgm:prSet/>
      <dgm:spPr/>
      <dgm:t>
        <a:bodyPr/>
        <a:lstStyle/>
        <a:p>
          <a:endParaRPr lang="en-US"/>
        </a:p>
      </dgm:t>
    </dgm:pt>
    <dgm:pt modelId="{1BE8AC78-9611-42EE-B14D-021A835A8035}" type="sibTrans" cxnId="{E4605F70-E57E-42BB-AADD-880C9B5F19C9}">
      <dgm:prSet/>
      <dgm:spPr/>
      <dgm:t>
        <a:bodyPr/>
        <a:lstStyle/>
        <a:p>
          <a:endParaRPr lang="en-US"/>
        </a:p>
      </dgm:t>
    </dgm:pt>
    <dgm:pt modelId="{AD6C2344-17B9-41D5-AAA4-D8B15F4A659C}">
      <dgm:prSet custT="1"/>
      <dgm:spPr/>
      <dgm:t>
        <a:bodyPr/>
        <a:lstStyle/>
        <a:p>
          <a:r>
            <a:rPr lang="en-US" sz="1800"/>
            <a:t>Eye contact</a:t>
          </a:r>
        </a:p>
      </dgm:t>
    </dgm:pt>
    <dgm:pt modelId="{22D98ED2-771E-44F3-B09F-31E40281D60C}" type="parTrans" cxnId="{465F8520-B2F8-456B-A8A8-16022733D90E}">
      <dgm:prSet/>
      <dgm:spPr/>
      <dgm:t>
        <a:bodyPr/>
        <a:lstStyle/>
        <a:p>
          <a:endParaRPr lang="en-US"/>
        </a:p>
      </dgm:t>
    </dgm:pt>
    <dgm:pt modelId="{88BFEC9D-8B72-4602-BF7F-32199F8BB239}" type="sibTrans" cxnId="{465F8520-B2F8-456B-A8A8-16022733D90E}">
      <dgm:prSet/>
      <dgm:spPr/>
      <dgm:t>
        <a:bodyPr/>
        <a:lstStyle/>
        <a:p>
          <a:endParaRPr lang="en-US"/>
        </a:p>
      </dgm:t>
    </dgm:pt>
    <dgm:pt modelId="{B3EC2B08-A859-4D2A-AC8E-E273703CF4F8}" type="pres">
      <dgm:prSet presAssocID="{2FCAA6F6-0F6F-4F24-B532-2BED9F4725A9}" presName="Name0" presStyleCnt="0">
        <dgm:presLayoutVars>
          <dgm:dir/>
          <dgm:animLvl val="lvl"/>
          <dgm:resizeHandles/>
        </dgm:presLayoutVars>
      </dgm:prSet>
      <dgm:spPr/>
    </dgm:pt>
    <dgm:pt modelId="{6FAE1B47-7EA1-490A-9F46-0E3E656D6EAC}" type="pres">
      <dgm:prSet presAssocID="{8AEF5CA0-2119-4956-ADFE-9AA31969870E}" presName="linNode" presStyleCnt="0"/>
      <dgm:spPr/>
    </dgm:pt>
    <dgm:pt modelId="{7C9CA491-388D-4013-89B8-42D0E9012974}" type="pres">
      <dgm:prSet presAssocID="{8AEF5CA0-2119-4956-ADFE-9AA31969870E}" presName="parentShp" presStyleLbl="node1" presStyleIdx="0" presStyleCnt="4">
        <dgm:presLayoutVars>
          <dgm:bulletEnabled val="1"/>
        </dgm:presLayoutVars>
      </dgm:prSet>
      <dgm:spPr/>
    </dgm:pt>
    <dgm:pt modelId="{D253132A-3E31-4730-98BD-E837D464A529}" type="pres">
      <dgm:prSet presAssocID="{8AEF5CA0-2119-4956-ADFE-9AA31969870E}" presName="childShp" presStyleLbl="bgAccFollowNode1" presStyleIdx="0" presStyleCnt="4">
        <dgm:presLayoutVars>
          <dgm:bulletEnabled val="1"/>
        </dgm:presLayoutVars>
      </dgm:prSet>
      <dgm:spPr/>
    </dgm:pt>
    <dgm:pt modelId="{4D6757CA-A0D2-48E3-A3C2-21412F9CB43E}" type="pres">
      <dgm:prSet presAssocID="{9DAC5A05-49CC-4AD5-B3BB-84120EDB1BDC}" presName="spacing" presStyleCnt="0"/>
      <dgm:spPr/>
    </dgm:pt>
    <dgm:pt modelId="{E5D49E07-51E9-43C4-9696-12A931067E60}" type="pres">
      <dgm:prSet presAssocID="{35A3E8B4-040B-412A-9F7B-AA6BCEB4221D}" presName="linNode" presStyleCnt="0"/>
      <dgm:spPr/>
    </dgm:pt>
    <dgm:pt modelId="{BC043CD4-506D-47DC-AFC6-81FEACA96126}" type="pres">
      <dgm:prSet presAssocID="{35A3E8B4-040B-412A-9F7B-AA6BCEB4221D}" presName="parentShp" presStyleLbl="node1" presStyleIdx="1" presStyleCnt="4">
        <dgm:presLayoutVars>
          <dgm:bulletEnabled val="1"/>
        </dgm:presLayoutVars>
      </dgm:prSet>
      <dgm:spPr/>
    </dgm:pt>
    <dgm:pt modelId="{D37F3581-39F5-473D-8E04-DFD66E1C8F11}" type="pres">
      <dgm:prSet presAssocID="{35A3E8B4-040B-412A-9F7B-AA6BCEB4221D}" presName="childShp" presStyleLbl="bgAccFollowNode1" presStyleIdx="1" presStyleCnt="4">
        <dgm:presLayoutVars>
          <dgm:bulletEnabled val="1"/>
        </dgm:presLayoutVars>
      </dgm:prSet>
      <dgm:spPr/>
    </dgm:pt>
    <dgm:pt modelId="{CABFCE27-1F57-4B0C-A572-4807392BBBE2}" type="pres">
      <dgm:prSet presAssocID="{61C04569-4732-4817-8FD0-CB4F0FB18CE7}" presName="spacing" presStyleCnt="0"/>
      <dgm:spPr/>
    </dgm:pt>
    <dgm:pt modelId="{C585B36D-8979-4747-803D-305FCF5B002D}" type="pres">
      <dgm:prSet presAssocID="{EC4E7723-4908-4763-8CFA-D589FB032606}" presName="linNode" presStyleCnt="0"/>
      <dgm:spPr/>
    </dgm:pt>
    <dgm:pt modelId="{AE0CBCC1-4D61-4E12-93B3-9B5CCDAF7ABE}" type="pres">
      <dgm:prSet presAssocID="{EC4E7723-4908-4763-8CFA-D589FB032606}" presName="parentShp" presStyleLbl="node1" presStyleIdx="2" presStyleCnt="4">
        <dgm:presLayoutVars>
          <dgm:bulletEnabled val="1"/>
        </dgm:presLayoutVars>
      </dgm:prSet>
      <dgm:spPr/>
    </dgm:pt>
    <dgm:pt modelId="{1BEEC39C-E2D2-4EA9-95C8-AFC38FDCF2D1}" type="pres">
      <dgm:prSet presAssocID="{EC4E7723-4908-4763-8CFA-D589FB032606}" presName="childShp" presStyleLbl="bgAccFollowNode1" presStyleIdx="2" presStyleCnt="4">
        <dgm:presLayoutVars>
          <dgm:bulletEnabled val="1"/>
        </dgm:presLayoutVars>
      </dgm:prSet>
      <dgm:spPr/>
    </dgm:pt>
    <dgm:pt modelId="{08C176ED-66E2-4B74-BC2E-BCB9FB545C41}" type="pres">
      <dgm:prSet presAssocID="{822CCDE5-031D-4F6F-87B0-D840A37E2941}" presName="spacing" presStyleCnt="0"/>
      <dgm:spPr/>
    </dgm:pt>
    <dgm:pt modelId="{001A2090-B6F3-4B14-8715-45BCAB508C60}" type="pres">
      <dgm:prSet presAssocID="{D5B0F1E4-C99E-4677-BD87-D3DE6AA4ED5E}" presName="linNode" presStyleCnt="0"/>
      <dgm:spPr/>
    </dgm:pt>
    <dgm:pt modelId="{DDD4D595-E1F3-4056-A080-0A681336DF13}" type="pres">
      <dgm:prSet presAssocID="{D5B0F1E4-C99E-4677-BD87-D3DE6AA4ED5E}" presName="parentShp" presStyleLbl="node1" presStyleIdx="3" presStyleCnt="4">
        <dgm:presLayoutVars>
          <dgm:bulletEnabled val="1"/>
        </dgm:presLayoutVars>
      </dgm:prSet>
      <dgm:spPr/>
    </dgm:pt>
    <dgm:pt modelId="{21891F2B-546A-421B-A79F-3EF96FBAB174}" type="pres">
      <dgm:prSet presAssocID="{D5B0F1E4-C99E-4677-BD87-D3DE6AA4ED5E}" presName="childShp" presStyleLbl="bgAccFollowNode1" presStyleIdx="3" presStyleCnt="4">
        <dgm:presLayoutVars>
          <dgm:bulletEnabled val="1"/>
        </dgm:presLayoutVars>
      </dgm:prSet>
      <dgm:spPr/>
    </dgm:pt>
  </dgm:ptLst>
  <dgm:cxnLst>
    <dgm:cxn modelId="{6B3ACF07-0A73-49A7-8C52-B6982C6DE614}" type="presOf" srcId="{09700E0D-F44B-46AC-9952-497EFBD40545}" destId="{21891F2B-546A-421B-A79F-3EF96FBAB174}" srcOrd="0" destOrd="0" presId="urn:microsoft.com/office/officeart/2005/8/layout/vList6"/>
    <dgm:cxn modelId="{184E8010-08D2-4C6E-8C1F-D07AD1C0A459}" type="presOf" srcId="{A922BD00-7F41-4D86-A4F7-9F0D5EA1C172}" destId="{D253132A-3E31-4730-98BD-E837D464A529}" srcOrd="0" destOrd="0" presId="urn:microsoft.com/office/officeart/2005/8/layout/vList6"/>
    <dgm:cxn modelId="{465F8520-B2F8-456B-A8A8-16022733D90E}" srcId="{D5B0F1E4-C99E-4677-BD87-D3DE6AA4ED5E}" destId="{AD6C2344-17B9-41D5-AAA4-D8B15F4A659C}" srcOrd="1" destOrd="0" parTransId="{22D98ED2-771E-44F3-B09F-31E40281D60C}" sibTransId="{88BFEC9D-8B72-4602-BF7F-32199F8BB239}"/>
    <dgm:cxn modelId="{02152737-2635-48D3-8CA3-347856FCA608}" srcId="{2FCAA6F6-0F6F-4F24-B532-2BED9F4725A9}" destId="{35A3E8B4-040B-412A-9F7B-AA6BCEB4221D}" srcOrd="1" destOrd="0" parTransId="{795CB752-D450-450A-AFD5-2D1A5E73958F}" sibTransId="{61C04569-4732-4817-8FD0-CB4F0FB18CE7}"/>
    <dgm:cxn modelId="{FBD1975C-5DCA-4E17-9CA0-360ABE12DAFF}" srcId="{2FCAA6F6-0F6F-4F24-B532-2BED9F4725A9}" destId="{EC4E7723-4908-4763-8CFA-D589FB032606}" srcOrd="2" destOrd="0" parTransId="{B7F5A2DA-1195-4904-8B92-FBC097F4FC03}" sibTransId="{822CCDE5-031D-4F6F-87B0-D840A37E2941}"/>
    <dgm:cxn modelId="{78CD3E46-206E-48CC-B8CB-583E54F83ADD}" type="presOf" srcId="{D5B0F1E4-C99E-4677-BD87-D3DE6AA4ED5E}" destId="{DDD4D595-E1F3-4056-A080-0A681336DF13}" srcOrd="0" destOrd="0" presId="urn:microsoft.com/office/officeart/2005/8/layout/vList6"/>
    <dgm:cxn modelId="{82361A6D-806C-491F-89B6-3FDAA8A77A06}" type="presOf" srcId="{7DFD6141-5CA6-4AB2-90F4-8E1E771C9C2D}" destId="{1BEEC39C-E2D2-4EA9-95C8-AFC38FDCF2D1}" srcOrd="0" destOrd="1" presId="urn:microsoft.com/office/officeart/2005/8/layout/vList6"/>
    <dgm:cxn modelId="{E4605F70-E57E-42BB-AADD-880C9B5F19C9}" srcId="{EC4E7723-4908-4763-8CFA-D589FB032606}" destId="{7DFD6141-5CA6-4AB2-90F4-8E1E771C9C2D}" srcOrd="1" destOrd="0" parTransId="{D063543E-B847-4D21-B929-B2A564741F0A}" sibTransId="{1BE8AC78-9611-42EE-B14D-021A835A8035}"/>
    <dgm:cxn modelId="{DBBFE651-F4DC-47D6-BD8D-F5205471B40F}" type="presOf" srcId="{EC4E7723-4908-4763-8CFA-D589FB032606}" destId="{AE0CBCC1-4D61-4E12-93B3-9B5CCDAF7ABE}" srcOrd="0" destOrd="0" presId="urn:microsoft.com/office/officeart/2005/8/layout/vList6"/>
    <dgm:cxn modelId="{5D8C7C79-16EF-4FF2-9F03-77928B95B745}" type="presOf" srcId="{7A4D7824-8EDE-4D38-A0E2-990F5B842D4B}" destId="{1BEEC39C-E2D2-4EA9-95C8-AFC38FDCF2D1}" srcOrd="0" destOrd="0" presId="urn:microsoft.com/office/officeart/2005/8/layout/vList6"/>
    <dgm:cxn modelId="{726F4B7B-6F04-409A-A6ED-68641EE4737E}" type="presOf" srcId="{7B811429-8B0D-4E5C-A64E-64B3D5A6CFC2}" destId="{21891F2B-546A-421B-A79F-3EF96FBAB174}" srcOrd="0" destOrd="2" presId="urn:microsoft.com/office/officeart/2005/8/layout/vList6"/>
    <dgm:cxn modelId="{AB36487C-37B7-4B07-A919-E1D5A9ED8AF9}" type="presOf" srcId="{8AEF5CA0-2119-4956-ADFE-9AA31969870E}" destId="{7C9CA491-388D-4013-89B8-42D0E9012974}" srcOrd="0" destOrd="0" presId="urn:microsoft.com/office/officeart/2005/8/layout/vList6"/>
    <dgm:cxn modelId="{A8B70797-2CFD-449F-A637-96F2B4FD01AE}" type="presOf" srcId="{2FCAA6F6-0F6F-4F24-B532-2BED9F4725A9}" destId="{B3EC2B08-A859-4D2A-AC8E-E273703CF4F8}" srcOrd="0" destOrd="0" presId="urn:microsoft.com/office/officeart/2005/8/layout/vList6"/>
    <dgm:cxn modelId="{CD42F19A-518B-424B-B4FB-37002C671BAE}" type="presOf" srcId="{35A3E8B4-040B-412A-9F7B-AA6BCEB4221D}" destId="{BC043CD4-506D-47DC-AFC6-81FEACA96126}" srcOrd="0" destOrd="0" presId="urn:microsoft.com/office/officeart/2005/8/layout/vList6"/>
    <dgm:cxn modelId="{373785A4-D983-4BF4-AF37-818B1A37C4CF}" srcId="{8AEF5CA0-2119-4956-ADFE-9AA31969870E}" destId="{A922BD00-7F41-4D86-A4F7-9F0D5EA1C172}" srcOrd="0" destOrd="0" parTransId="{3CE1D668-B325-41AD-AAA9-E6A2543C873F}" sibTransId="{063A734A-90C1-490D-8A01-7D09605E545E}"/>
    <dgm:cxn modelId="{34C153A6-E343-40ED-979C-61EE82A78890}" type="presOf" srcId="{AD6C2344-17B9-41D5-AAA4-D8B15F4A659C}" destId="{21891F2B-546A-421B-A79F-3EF96FBAB174}" srcOrd="0" destOrd="1" presId="urn:microsoft.com/office/officeart/2005/8/layout/vList6"/>
    <dgm:cxn modelId="{5878C9C0-9C98-4DE0-9A7C-93744EE8C454}" srcId="{D5B0F1E4-C99E-4677-BD87-D3DE6AA4ED5E}" destId="{7B811429-8B0D-4E5C-A64E-64B3D5A6CFC2}" srcOrd="2" destOrd="0" parTransId="{F2B704B5-0BAE-4317-811B-C715AE387EDA}" sibTransId="{A8E9733D-52AB-4547-B2F2-E5E12543330A}"/>
    <dgm:cxn modelId="{62F02AC3-F6D0-4D26-B532-B8212C638F4E}" srcId="{EC4E7723-4908-4763-8CFA-D589FB032606}" destId="{7A4D7824-8EDE-4D38-A0E2-990F5B842D4B}" srcOrd="0" destOrd="0" parTransId="{4DA2FB9D-D1BE-495D-BA8B-5DC6F5C01EC7}" sibTransId="{8843E169-512C-4924-BE27-E6F784FD47D6}"/>
    <dgm:cxn modelId="{712B48D9-C84D-4C64-8871-177E1F1A0BAC}" srcId="{35A3E8B4-040B-412A-9F7B-AA6BCEB4221D}" destId="{AE7F4CFE-1439-4953-AD4F-C865495BF2A5}" srcOrd="0" destOrd="0" parTransId="{D35964DE-2377-49D3-9244-275DED595464}" sibTransId="{A78BE2FF-66D2-4C3E-8016-E176EB7D20C5}"/>
    <dgm:cxn modelId="{31941DDB-F21E-437D-8731-5A42A44EFA80}" srcId="{D5B0F1E4-C99E-4677-BD87-D3DE6AA4ED5E}" destId="{09700E0D-F44B-46AC-9952-497EFBD40545}" srcOrd="0" destOrd="0" parTransId="{02208352-611C-49FC-B38E-9EA1EF7C341A}" sibTransId="{FE572F96-903C-4413-8FA2-E4E5B4788B96}"/>
    <dgm:cxn modelId="{12D3B8DD-24EA-41D5-8B88-28EF730F0F98}" type="presOf" srcId="{AE7F4CFE-1439-4953-AD4F-C865495BF2A5}" destId="{D37F3581-39F5-473D-8E04-DFD66E1C8F11}" srcOrd="0" destOrd="0" presId="urn:microsoft.com/office/officeart/2005/8/layout/vList6"/>
    <dgm:cxn modelId="{6F384DE0-9D58-4F2E-8125-FCA6B1F7C8E9}" srcId="{2FCAA6F6-0F6F-4F24-B532-2BED9F4725A9}" destId="{8AEF5CA0-2119-4956-ADFE-9AA31969870E}" srcOrd="0" destOrd="0" parTransId="{9FBEEF0F-9978-4776-B5D5-B8A567D0F348}" sibTransId="{9DAC5A05-49CC-4AD5-B3BB-84120EDB1BDC}"/>
    <dgm:cxn modelId="{6D4C95E8-1080-40F0-83A8-04061CA2DF0C}" type="presOf" srcId="{81B70255-1F7A-4A03-B144-730F8C463203}" destId="{1BEEC39C-E2D2-4EA9-95C8-AFC38FDCF2D1}" srcOrd="0" destOrd="2" presId="urn:microsoft.com/office/officeart/2005/8/layout/vList6"/>
    <dgm:cxn modelId="{BEC65AF6-ABE3-455E-B7A3-F29AE52C5A6A}" srcId="{EC4E7723-4908-4763-8CFA-D589FB032606}" destId="{81B70255-1F7A-4A03-B144-730F8C463203}" srcOrd="2" destOrd="0" parTransId="{E9A9F0B1-30C0-48BF-AB76-053A9C58A289}" sibTransId="{A9DD6694-CA1F-4550-8C9B-437A49A29F3B}"/>
    <dgm:cxn modelId="{D444BBF6-49EA-4560-BF15-7DC7752A8EBB}" srcId="{2FCAA6F6-0F6F-4F24-B532-2BED9F4725A9}" destId="{D5B0F1E4-C99E-4677-BD87-D3DE6AA4ED5E}" srcOrd="3" destOrd="0" parTransId="{9A4AB61B-621F-40C8-8C79-DDCC21B832FD}" sibTransId="{88127F90-A6A6-4832-A003-FCD49FCDB8A9}"/>
    <dgm:cxn modelId="{A97804F4-DB60-47A8-A956-7C6229495FBE}" type="presParOf" srcId="{B3EC2B08-A859-4D2A-AC8E-E273703CF4F8}" destId="{6FAE1B47-7EA1-490A-9F46-0E3E656D6EAC}" srcOrd="0" destOrd="0" presId="urn:microsoft.com/office/officeart/2005/8/layout/vList6"/>
    <dgm:cxn modelId="{F221A040-C144-4B5E-A428-5367B71A9740}" type="presParOf" srcId="{6FAE1B47-7EA1-490A-9F46-0E3E656D6EAC}" destId="{7C9CA491-388D-4013-89B8-42D0E9012974}" srcOrd="0" destOrd="0" presId="urn:microsoft.com/office/officeart/2005/8/layout/vList6"/>
    <dgm:cxn modelId="{20EF9A6A-8A03-4844-BEB9-6C4F7755D4EA}" type="presParOf" srcId="{6FAE1B47-7EA1-490A-9F46-0E3E656D6EAC}" destId="{D253132A-3E31-4730-98BD-E837D464A529}" srcOrd="1" destOrd="0" presId="urn:microsoft.com/office/officeart/2005/8/layout/vList6"/>
    <dgm:cxn modelId="{60383926-8A8F-49A3-89FC-DA1C0A4C809B}" type="presParOf" srcId="{B3EC2B08-A859-4D2A-AC8E-E273703CF4F8}" destId="{4D6757CA-A0D2-48E3-A3C2-21412F9CB43E}" srcOrd="1" destOrd="0" presId="urn:microsoft.com/office/officeart/2005/8/layout/vList6"/>
    <dgm:cxn modelId="{79F22C3F-546D-47B3-9FEC-0FF5380D2FF5}" type="presParOf" srcId="{B3EC2B08-A859-4D2A-AC8E-E273703CF4F8}" destId="{E5D49E07-51E9-43C4-9696-12A931067E60}" srcOrd="2" destOrd="0" presId="urn:microsoft.com/office/officeart/2005/8/layout/vList6"/>
    <dgm:cxn modelId="{C47130BA-D74D-42D0-B8AF-DF1B5AEFB090}" type="presParOf" srcId="{E5D49E07-51E9-43C4-9696-12A931067E60}" destId="{BC043CD4-506D-47DC-AFC6-81FEACA96126}" srcOrd="0" destOrd="0" presId="urn:microsoft.com/office/officeart/2005/8/layout/vList6"/>
    <dgm:cxn modelId="{DB6A7168-B09D-4BDD-AB94-2AAE6317796D}" type="presParOf" srcId="{E5D49E07-51E9-43C4-9696-12A931067E60}" destId="{D37F3581-39F5-473D-8E04-DFD66E1C8F11}" srcOrd="1" destOrd="0" presId="urn:microsoft.com/office/officeart/2005/8/layout/vList6"/>
    <dgm:cxn modelId="{680AB42B-02ED-4C89-BD5E-BB3A44F04F81}" type="presParOf" srcId="{B3EC2B08-A859-4D2A-AC8E-E273703CF4F8}" destId="{CABFCE27-1F57-4B0C-A572-4807392BBBE2}" srcOrd="3" destOrd="0" presId="urn:microsoft.com/office/officeart/2005/8/layout/vList6"/>
    <dgm:cxn modelId="{170B405B-855C-4FC1-AEB4-D86C4268C70F}" type="presParOf" srcId="{B3EC2B08-A859-4D2A-AC8E-E273703CF4F8}" destId="{C585B36D-8979-4747-803D-305FCF5B002D}" srcOrd="4" destOrd="0" presId="urn:microsoft.com/office/officeart/2005/8/layout/vList6"/>
    <dgm:cxn modelId="{97BC3977-CE40-4DD5-AA9D-834E48FDA0D7}" type="presParOf" srcId="{C585B36D-8979-4747-803D-305FCF5B002D}" destId="{AE0CBCC1-4D61-4E12-93B3-9B5CCDAF7ABE}" srcOrd="0" destOrd="0" presId="urn:microsoft.com/office/officeart/2005/8/layout/vList6"/>
    <dgm:cxn modelId="{23535882-4A97-4C53-AA16-20FFB0D0314E}" type="presParOf" srcId="{C585B36D-8979-4747-803D-305FCF5B002D}" destId="{1BEEC39C-E2D2-4EA9-95C8-AFC38FDCF2D1}" srcOrd="1" destOrd="0" presId="urn:microsoft.com/office/officeart/2005/8/layout/vList6"/>
    <dgm:cxn modelId="{ED2B842F-7837-4C4A-B3C0-6170032FD81A}" type="presParOf" srcId="{B3EC2B08-A859-4D2A-AC8E-E273703CF4F8}" destId="{08C176ED-66E2-4B74-BC2E-BCB9FB545C41}" srcOrd="5" destOrd="0" presId="urn:microsoft.com/office/officeart/2005/8/layout/vList6"/>
    <dgm:cxn modelId="{F2E58334-3FA2-465E-85E4-B136396700E1}" type="presParOf" srcId="{B3EC2B08-A859-4D2A-AC8E-E273703CF4F8}" destId="{001A2090-B6F3-4B14-8715-45BCAB508C60}" srcOrd="6" destOrd="0" presId="urn:microsoft.com/office/officeart/2005/8/layout/vList6"/>
    <dgm:cxn modelId="{35F74E5B-1DB6-481D-889C-1FC527CE7A90}" type="presParOf" srcId="{001A2090-B6F3-4B14-8715-45BCAB508C60}" destId="{DDD4D595-E1F3-4056-A080-0A681336DF13}" srcOrd="0" destOrd="0" presId="urn:microsoft.com/office/officeart/2005/8/layout/vList6"/>
    <dgm:cxn modelId="{B9D042A3-09D0-4D2C-90D8-789A954A906E}" type="presParOf" srcId="{001A2090-B6F3-4B14-8715-45BCAB508C60}" destId="{21891F2B-546A-421B-A79F-3EF96FBAB17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36D67-0A3F-4B33-8FFB-C7E929DDA88C}">
      <dsp:nvSpPr>
        <dsp:cNvPr id="0" name=""/>
        <dsp:cNvSpPr/>
      </dsp:nvSpPr>
      <dsp:spPr>
        <a:xfrm rot="10800000">
          <a:off x="2209305" y="1501"/>
          <a:ext cx="6163933" cy="767073"/>
        </a:xfrm>
        <a:prstGeom prst="homePlate">
          <a:avLst/>
        </a:prstGeom>
        <a:solidFill>
          <a:srgbClr val="C4DD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is the product and what is it used for? </a:t>
          </a:r>
          <a:r>
            <a:rPr lang="en-US" sz="2000" b="0" kern="1200">
              <a:solidFill>
                <a:schemeClr val="tx1"/>
              </a:solidFill>
            </a:rPr>
            <a:t>Section 1</a:t>
          </a:r>
        </a:p>
      </dsp:txBody>
      <dsp:txXfrm rot="10800000">
        <a:off x="2401073" y="1501"/>
        <a:ext cx="5972165" cy="767073"/>
      </dsp:txXfrm>
    </dsp:sp>
    <dsp:sp modelId="{DEDEC73C-37D6-4BBD-94ED-5B354C17A7E0}">
      <dsp:nvSpPr>
        <dsp:cNvPr id="0" name=""/>
        <dsp:cNvSpPr/>
      </dsp:nvSpPr>
      <dsp:spPr>
        <a:xfrm>
          <a:off x="1604114" y="0"/>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47A562EA-533B-4860-A557-50D14F0D76F8}">
      <dsp:nvSpPr>
        <dsp:cNvPr id="0" name=""/>
        <dsp:cNvSpPr/>
      </dsp:nvSpPr>
      <dsp:spPr>
        <a:xfrm rot="10800000">
          <a:off x="2223754" y="1007946"/>
          <a:ext cx="6163933" cy="767073"/>
        </a:xfrm>
        <a:prstGeom prst="homePlate">
          <a:avLst/>
        </a:prstGeom>
        <a:solidFill>
          <a:srgbClr val="FF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are the hazards?</a:t>
          </a:r>
        </a:p>
        <a:p>
          <a:pPr marL="0" lvl="0" indent="0" algn="l" defTabSz="889000">
            <a:lnSpc>
              <a:spcPct val="90000"/>
            </a:lnSpc>
            <a:spcBef>
              <a:spcPct val="0"/>
            </a:spcBef>
            <a:spcAft>
              <a:spcPct val="35000"/>
            </a:spcAft>
            <a:buNone/>
          </a:pPr>
          <a:r>
            <a:rPr lang="en-US" sz="2000" kern="1200">
              <a:solidFill>
                <a:schemeClr val="tx1"/>
              </a:solidFill>
            </a:rPr>
            <a:t>Section 2</a:t>
          </a:r>
        </a:p>
      </dsp:txBody>
      <dsp:txXfrm rot="10800000">
        <a:off x="2415522" y="1007946"/>
        <a:ext cx="5972165" cy="767073"/>
      </dsp:txXfrm>
    </dsp:sp>
    <dsp:sp modelId="{06C016F0-DB86-4A37-B652-6A979A66125A}">
      <dsp:nvSpPr>
        <dsp:cNvPr id="0" name=""/>
        <dsp:cNvSpPr/>
      </dsp:nvSpPr>
      <dsp:spPr>
        <a:xfrm>
          <a:off x="1593720" y="997552"/>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E233CB2-DE64-4D21-9CDF-C2CB7AB10168}">
      <dsp:nvSpPr>
        <dsp:cNvPr id="0" name=""/>
        <dsp:cNvSpPr/>
      </dsp:nvSpPr>
      <dsp:spPr>
        <a:xfrm rot="10800000">
          <a:off x="2209305" y="1993603"/>
          <a:ext cx="6163933" cy="767073"/>
        </a:xfrm>
        <a:prstGeom prst="homePlate">
          <a:avLst/>
        </a:prstGeom>
        <a:solidFill>
          <a:srgbClr val="FFE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How do I work safely with this product?</a:t>
          </a:r>
        </a:p>
        <a:p>
          <a:pPr marL="0" lvl="0" indent="0" algn="l" defTabSz="889000">
            <a:lnSpc>
              <a:spcPct val="90000"/>
            </a:lnSpc>
            <a:spcBef>
              <a:spcPct val="0"/>
            </a:spcBef>
            <a:spcAft>
              <a:spcPct val="35000"/>
            </a:spcAft>
            <a:buNone/>
          </a:pPr>
          <a:r>
            <a:rPr lang="en-US" sz="2000" kern="1200">
              <a:solidFill>
                <a:schemeClr val="tx1"/>
              </a:solidFill>
            </a:rPr>
            <a:t>Sections 7 and 8</a:t>
          </a:r>
        </a:p>
      </dsp:txBody>
      <dsp:txXfrm rot="10800000">
        <a:off x="2401073" y="1993603"/>
        <a:ext cx="5972165" cy="767073"/>
      </dsp:txXfrm>
    </dsp:sp>
    <dsp:sp modelId="{7E9355C7-51CD-4D77-B7C6-BF9AD8A45868}">
      <dsp:nvSpPr>
        <dsp:cNvPr id="0" name=""/>
        <dsp:cNvSpPr/>
      </dsp:nvSpPr>
      <dsp:spPr>
        <a:xfrm>
          <a:off x="1593720" y="1993603"/>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CCAD115-7B69-460F-908E-025565B024AC}">
      <dsp:nvSpPr>
        <dsp:cNvPr id="0" name=""/>
        <dsp:cNvSpPr/>
      </dsp:nvSpPr>
      <dsp:spPr>
        <a:xfrm rot="10800000">
          <a:off x="2209305" y="2989654"/>
          <a:ext cx="6163933" cy="767073"/>
        </a:xfrm>
        <a:prstGeom prst="homePlate">
          <a:avLst/>
        </a:prstGeom>
        <a:solidFill>
          <a:schemeClr val="tx2">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What do I do in an emergency?</a:t>
          </a:r>
        </a:p>
        <a:p>
          <a:pPr marL="0" lvl="0" indent="0" algn="l" defTabSz="889000">
            <a:lnSpc>
              <a:spcPct val="90000"/>
            </a:lnSpc>
            <a:spcBef>
              <a:spcPct val="0"/>
            </a:spcBef>
            <a:spcAft>
              <a:spcPct val="35000"/>
            </a:spcAft>
            <a:buNone/>
          </a:pPr>
          <a:r>
            <a:rPr lang="en-US" sz="2000" kern="1200">
              <a:solidFill>
                <a:schemeClr val="tx1"/>
              </a:solidFill>
            </a:rPr>
            <a:t>Sections 4, 5 and 6</a:t>
          </a:r>
        </a:p>
      </dsp:txBody>
      <dsp:txXfrm rot="10800000">
        <a:off x="2401073" y="2989654"/>
        <a:ext cx="5972165" cy="767073"/>
      </dsp:txXfrm>
    </dsp:sp>
    <dsp:sp modelId="{6595B93E-64EF-4D76-987D-1EFF68F9B3FA}">
      <dsp:nvSpPr>
        <dsp:cNvPr id="0" name=""/>
        <dsp:cNvSpPr/>
      </dsp:nvSpPr>
      <dsp:spPr>
        <a:xfrm>
          <a:off x="1593720" y="2989654"/>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F13EB29-1151-4C33-9FFC-5631097F2B37}">
      <dsp:nvSpPr>
        <dsp:cNvPr id="0" name=""/>
        <dsp:cNvSpPr/>
      </dsp:nvSpPr>
      <dsp:spPr>
        <a:xfrm rot="10800000">
          <a:off x="2209305" y="3985705"/>
          <a:ext cx="6163933" cy="767073"/>
        </a:xfrm>
        <a:prstGeom prst="homePlate">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25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Does this product have a specific appearance? </a:t>
          </a:r>
          <a:r>
            <a:rPr lang="en-US" sz="2000" kern="1200">
              <a:solidFill>
                <a:schemeClr val="tx1"/>
              </a:solidFill>
            </a:rPr>
            <a:t>Section 9</a:t>
          </a:r>
        </a:p>
      </dsp:txBody>
      <dsp:txXfrm rot="10800000">
        <a:off x="2401073" y="3985705"/>
        <a:ext cx="5972165" cy="767073"/>
      </dsp:txXfrm>
    </dsp:sp>
    <dsp:sp modelId="{5F7318E0-7667-4963-AB34-619871813120}">
      <dsp:nvSpPr>
        <dsp:cNvPr id="0" name=""/>
        <dsp:cNvSpPr/>
      </dsp:nvSpPr>
      <dsp:spPr>
        <a:xfrm>
          <a:off x="1593720" y="3985705"/>
          <a:ext cx="767073" cy="7670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132A-3E31-4730-98BD-E837D464A529}">
      <dsp:nvSpPr>
        <dsp:cNvPr id="0" name=""/>
        <dsp:cNvSpPr/>
      </dsp:nvSpPr>
      <dsp:spPr>
        <a:xfrm>
          <a:off x="3096645" y="1238"/>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Breathing in vapors, mists, dusts, particulates</a:t>
          </a:r>
        </a:p>
      </dsp:txBody>
      <dsp:txXfrm>
        <a:off x="3096645" y="124015"/>
        <a:ext cx="4276635" cy="736665"/>
      </dsp:txXfrm>
    </dsp:sp>
    <dsp:sp modelId="{7C9CA491-388D-4013-89B8-42D0E9012974}">
      <dsp:nvSpPr>
        <dsp:cNvPr id="0" name=""/>
        <dsp:cNvSpPr/>
      </dsp:nvSpPr>
      <dsp:spPr>
        <a:xfrm>
          <a:off x="0" y="1238"/>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Inhalation</a:t>
          </a:r>
        </a:p>
      </dsp:txBody>
      <dsp:txXfrm>
        <a:off x="47948" y="49186"/>
        <a:ext cx="3000749" cy="886323"/>
      </dsp:txXfrm>
    </dsp:sp>
    <dsp:sp modelId="{D37F3581-39F5-473D-8E04-DFD66E1C8F11}">
      <dsp:nvSpPr>
        <dsp:cNvPr id="0" name=""/>
        <dsp:cNvSpPr/>
      </dsp:nvSpPr>
      <dsp:spPr>
        <a:xfrm>
          <a:off x="3096645" y="1081679"/>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Swallowing or smoking</a:t>
          </a:r>
        </a:p>
      </dsp:txBody>
      <dsp:txXfrm>
        <a:off x="3096645" y="1204456"/>
        <a:ext cx="4276635" cy="736665"/>
      </dsp:txXfrm>
    </dsp:sp>
    <dsp:sp modelId="{BC043CD4-506D-47DC-AFC6-81FEACA96126}">
      <dsp:nvSpPr>
        <dsp:cNvPr id="0" name=""/>
        <dsp:cNvSpPr/>
      </dsp:nvSpPr>
      <dsp:spPr>
        <a:xfrm>
          <a:off x="0" y="1081679"/>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Ingestion</a:t>
          </a:r>
        </a:p>
      </dsp:txBody>
      <dsp:txXfrm>
        <a:off x="47948" y="1129627"/>
        <a:ext cx="3000749" cy="886323"/>
      </dsp:txXfrm>
    </dsp:sp>
    <dsp:sp modelId="{1BEEC39C-E2D2-4EA9-95C8-AFC38FDCF2D1}">
      <dsp:nvSpPr>
        <dsp:cNvPr id="0" name=""/>
        <dsp:cNvSpPr/>
      </dsp:nvSpPr>
      <dsp:spPr>
        <a:xfrm>
          <a:off x="3096645" y="2162121"/>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Puncturing skin</a:t>
          </a:r>
        </a:p>
        <a:p>
          <a:pPr marL="171450" lvl="1" indent="-171450" algn="l" defTabSz="800100">
            <a:lnSpc>
              <a:spcPct val="90000"/>
            </a:lnSpc>
            <a:spcBef>
              <a:spcPct val="0"/>
            </a:spcBef>
            <a:spcAft>
              <a:spcPct val="15000"/>
            </a:spcAft>
            <a:buChar char="•"/>
          </a:pPr>
          <a:r>
            <a:rPr lang="en-US" sz="1800" kern="1200"/>
            <a:t>Through skin via forced air</a:t>
          </a:r>
        </a:p>
        <a:p>
          <a:pPr marL="114300" lvl="1" indent="-114300" algn="l" defTabSz="577850">
            <a:lnSpc>
              <a:spcPct val="90000"/>
            </a:lnSpc>
            <a:spcBef>
              <a:spcPct val="0"/>
            </a:spcBef>
            <a:spcAft>
              <a:spcPct val="15000"/>
            </a:spcAft>
            <a:buChar char="•"/>
          </a:pPr>
          <a:endParaRPr lang="en-US" sz="1300" kern="1200"/>
        </a:p>
      </dsp:txBody>
      <dsp:txXfrm>
        <a:off x="3096645" y="2284898"/>
        <a:ext cx="4276635" cy="736665"/>
      </dsp:txXfrm>
    </dsp:sp>
    <dsp:sp modelId="{AE0CBCC1-4D61-4E12-93B3-9B5CCDAF7ABE}">
      <dsp:nvSpPr>
        <dsp:cNvPr id="0" name=""/>
        <dsp:cNvSpPr/>
      </dsp:nvSpPr>
      <dsp:spPr>
        <a:xfrm>
          <a:off x="0" y="2162121"/>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Injection</a:t>
          </a:r>
        </a:p>
      </dsp:txBody>
      <dsp:txXfrm>
        <a:off x="47948" y="2210069"/>
        <a:ext cx="3000749" cy="886323"/>
      </dsp:txXfrm>
    </dsp:sp>
    <dsp:sp modelId="{21891F2B-546A-421B-A79F-3EF96FBAB174}">
      <dsp:nvSpPr>
        <dsp:cNvPr id="0" name=""/>
        <dsp:cNvSpPr/>
      </dsp:nvSpPr>
      <dsp:spPr>
        <a:xfrm>
          <a:off x="3096645" y="3242563"/>
          <a:ext cx="4644967" cy="982219"/>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Skin contact, non-intact skin</a:t>
          </a:r>
        </a:p>
        <a:p>
          <a:pPr marL="171450" lvl="1" indent="-171450" algn="l" defTabSz="800100">
            <a:lnSpc>
              <a:spcPct val="90000"/>
            </a:lnSpc>
            <a:spcBef>
              <a:spcPct val="0"/>
            </a:spcBef>
            <a:spcAft>
              <a:spcPct val="15000"/>
            </a:spcAft>
            <a:buChar char="•"/>
          </a:pPr>
          <a:r>
            <a:rPr lang="en-US" sz="1800" kern="1200"/>
            <a:t>Eye contact</a:t>
          </a:r>
        </a:p>
        <a:p>
          <a:pPr marL="114300" lvl="1" indent="-114300" algn="l" defTabSz="577850">
            <a:lnSpc>
              <a:spcPct val="90000"/>
            </a:lnSpc>
            <a:spcBef>
              <a:spcPct val="0"/>
            </a:spcBef>
            <a:spcAft>
              <a:spcPct val="15000"/>
            </a:spcAft>
            <a:buChar char="•"/>
          </a:pPr>
          <a:endParaRPr lang="en-US" sz="1300" kern="1200"/>
        </a:p>
      </dsp:txBody>
      <dsp:txXfrm>
        <a:off x="3096645" y="3365340"/>
        <a:ext cx="4276635" cy="736665"/>
      </dsp:txXfrm>
    </dsp:sp>
    <dsp:sp modelId="{DDD4D595-E1F3-4056-A080-0A681336DF13}">
      <dsp:nvSpPr>
        <dsp:cNvPr id="0" name=""/>
        <dsp:cNvSpPr/>
      </dsp:nvSpPr>
      <dsp:spPr>
        <a:xfrm>
          <a:off x="0" y="3242563"/>
          <a:ext cx="3096645" cy="982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Absorption</a:t>
          </a:r>
        </a:p>
      </dsp:txBody>
      <dsp:txXfrm>
        <a:off x="47948" y="3290511"/>
        <a:ext cx="3000749" cy="88632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37840" cy="466434"/>
          </a:xfrm>
          <a:prstGeom prst="rect">
            <a:avLst/>
          </a:prstGeom>
        </p:spPr>
        <p:txBody>
          <a:bodyPr vert="horz" lIns="92386" tIns="46194" rIns="92386" bIns="46194" rtlCol="0"/>
          <a:lstStyle>
            <a:lvl1pPr algn="l">
              <a:defRPr sz="1200"/>
            </a:lvl1pPr>
          </a:lstStyle>
          <a:p>
            <a:endParaRPr lang="en-US"/>
          </a:p>
        </p:txBody>
      </p:sp>
      <p:sp>
        <p:nvSpPr>
          <p:cNvPr id="3" name="Date Placeholder 2"/>
          <p:cNvSpPr>
            <a:spLocks noGrp="1"/>
          </p:cNvSpPr>
          <p:nvPr>
            <p:ph type="dt" idx="1"/>
          </p:nvPr>
        </p:nvSpPr>
        <p:spPr>
          <a:xfrm>
            <a:off x="3970939" y="9"/>
            <a:ext cx="3037840" cy="466434"/>
          </a:xfrm>
          <a:prstGeom prst="rect">
            <a:avLst/>
          </a:prstGeom>
        </p:spPr>
        <p:txBody>
          <a:bodyPr vert="horz" lIns="92386" tIns="46194" rIns="92386" bIns="46194" rtlCol="0"/>
          <a:lstStyle>
            <a:lvl1pPr algn="r">
              <a:defRPr sz="1200"/>
            </a:lvl1pPr>
          </a:lstStyle>
          <a:p>
            <a:fld id="{3691A60E-0057-4378-B5C2-7BACAE61F569}" type="datetimeFigureOut">
              <a:rPr lang="en-US" smtClean="0"/>
              <a:t>2/28/2025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386" tIns="46194" rIns="92386" bIns="46194" rtlCol="0" anchor="ctr"/>
          <a:lstStyle/>
          <a:p>
            <a:endParaRPr lang="en-US"/>
          </a:p>
        </p:txBody>
      </p:sp>
      <p:sp>
        <p:nvSpPr>
          <p:cNvPr id="5" name="Notes Placeholder 4"/>
          <p:cNvSpPr>
            <a:spLocks noGrp="1"/>
          </p:cNvSpPr>
          <p:nvPr>
            <p:ph type="body" sz="quarter" idx="3"/>
          </p:nvPr>
        </p:nvSpPr>
        <p:spPr>
          <a:xfrm>
            <a:off x="701040" y="4473896"/>
            <a:ext cx="5608320" cy="3660460"/>
          </a:xfrm>
          <a:prstGeom prst="rect">
            <a:avLst/>
          </a:prstGeom>
        </p:spPr>
        <p:txBody>
          <a:bodyPr vert="horz" lIns="92386" tIns="46194" rIns="92386" bIns="461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386" tIns="46194" rIns="92386" bIns="4619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386" tIns="46194" rIns="92386" bIns="46194" rtlCol="0" anchor="b"/>
          <a:lstStyle>
            <a:lvl1pPr algn="r">
              <a:defRPr sz="1200"/>
            </a:lvl1pPr>
          </a:lstStyle>
          <a:p>
            <a:fld id="{6C398D20-ABA8-4C0B-9DC0-42EE75F4A65E}" type="slidenum">
              <a:rPr lang="en-US" smtClean="0"/>
              <a:t>‹#›</a:t>
            </a:fld>
            <a:endParaRPr lang="en-US"/>
          </a:p>
        </p:txBody>
      </p:sp>
    </p:spTree>
    <p:extLst>
      <p:ext uri="{BB962C8B-B14F-4D97-AF65-F5344CB8AC3E}">
        <p14:creationId xmlns:p14="http://schemas.microsoft.com/office/powerpoint/2010/main" val="362390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1</a:t>
            </a:fld>
            <a:endParaRPr lang="en-US"/>
          </a:p>
        </p:txBody>
      </p:sp>
    </p:spTree>
    <p:extLst>
      <p:ext uri="{BB962C8B-B14F-4D97-AF65-F5344CB8AC3E}">
        <p14:creationId xmlns:p14="http://schemas.microsoft.com/office/powerpoint/2010/main" val="284932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1907-3B38-3CFA-2442-F458C998E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E23B-FE09-624D-0E61-8C8ABC528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AF699-76D7-F04A-BFE5-790F154E7976}"/>
              </a:ext>
            </a:extLst>
          </p:cNvPr>
          <p:cNvSpPr>
            <a:spLocks noGrp="1"/>
          </p:cNvSpPr>
          <p:nvPr>
            <p:ph type="body" idx="1"/>
          </p:nvPr>
        </p:nvSpPr>
        <p:spPr/>
        <p:txBody>
          <a:bodyPr/>
          <a:lstStyle/>
          <a:p>
            <a:r>
              <a:rPr lang="en-US" dirty="0"/>
              <a:t>The OSHA Fact Sheet “OSHA’s Whistleblower Protection Program” will be handed out and participants will be given opportunity to seek additional information.</a:t>
            </a:r>
          </a:p>
        </p:txBody>
      </p:sp>
      <p:sp>
        <p:nvSpPr>
          <p:cNvPr id="4" name="Slide Number Placeholder 3">
            <a:extLst>
              <a:ext uri="{FF2B5EF4-FFF2-40B4-BE49-F238E27FC236}">
                <a16:creationId xmlns:a16="http://schemas.microsoft.com/office/drawing/2014/main" id="{F3D61AE8-17F0-E4EF-D36B-DBC80B15FB5E}"/>
              </a:ext>
            </a:extLst>
          </p:cNvPr>
          <p:cNvSpPr>
            <a:spLocks noGrp="1"/>
          </p:cNvSpPr>
          <p:nvPr>
            <p:ph type="sldNum" sz="quarter" idx="5"/>
          </p:nvPr>
        </p:nvSpPr>
        <p:spPr/>
        <p:txBody>
          <a:bodyPr/>
          <a:lstStyle/>
          <a:p>
            <a:fld id="{6C398D20-ABA8-4C0B-9DC0-42EE75F4A65E}" type="slidenum">
              <a:rPr lang="en-US" smtClean="0"/>
              <a:t>10</a:t>
            </a:fld>
            <a:endParaRPr lang="en-US"/>
          </a:p>
        </p:txBody>
      </p:sp>
    </p:spTree>
    <p:extLst>
      <p:ext uri="{BB962C8B-B14F-4D97-AF65-F5344CB8AC3E}">
        <p14:creationId xmlns:p14="http://schemas.microsoft.com/office/powerpoint/2010/main" val="881421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the text of the OSH act (handout) – specifically the general duty clause about providing a workplace free from hazards</a:t>
            </a:r>
          </a:p>
        </p:txBody>
      </p:sp>
      <p:sp>
        <p:nvSpPr>
          <p:cNvPr id="4" name="Slide Number Placeholder 3"/>
          <p:cNvSpPr>
            <a:spLocks noGrp="1"/>
          </p:cNvSpPr>
          <p:nvPr>
            <p:ph type="sldNum" sz="quarter" idx="5"/>
          </p:nvPr>
        </p:nvSpPr>
        <p:spPr/>
        <p:txBody>
          <a:bodyPr/>
          <a:lstStyle/>
          <a:p>
            <a:fld id="{6C398D20-ABA8-4C0B-9DC0-42EE75F4A65E}" type="slidenum">
              <a:rPr lang="en-US" smtClean="0"/>
              <a:t>11</a:t>
            </a:fld>
            <a:endParaRPr lang="en-US"/>
          </a:p>
        </p:txBody>
      </p:sp>
    </p:spTree>
    <p:extLst>
      <p:ext uri="{BB962C8B-B14F-4D97-AF65-F5344CB8AC3E}">
        <p14:creationId xmlns:p14="http://schemas.microsoft.com/office/powerpoint/2010/main" val="224644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12</a:t>
            </a:fld>
            <a:endParaRPr lang="en-US"/>
          </a:p>
        </p:txBody>
      </p:sp>
    </p:spTree>
    <p:extLst>
      <p:ext uri="{BB962C8B-B14F-4D97-AF65-F5344CB8AC3E}">
        <p14:creationId xmlns:p14="http://schemas.microsoft.com/office/powerpoint/2010/main" val="41390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6395-5420-FC30-BB15-41042CE10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55806-B735-CEFA-9B9B-855FA92DB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B12C3-02CA-64D7-1686-9C7AF2E8D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C87D98-C589-D7AA-D478-D614CACA7A22}"/>
              </a:ext>
            </a:extLst>
          </p:cNvPr>
          <p:cNvSpPr>
            <a:spLocks noGrp="1"/>
          </p:cNvSpPr>
          <p:nvPr>
            <p:ph type="sldNum" sz="quarter" idx="5"/>
          </p:nvPr>
        </p:nvSpPr>
        <p:spPr/>
        <p:txBody>
          <a:bodyPr/>
          <a:lstStyle/>
          <a:p>
            <a:fld id="{6C398D20-ABA8-4C0B-9DC0-42EE75F4A65E}" type="slidenum">
              <a:rPr lang="en-US" smtClean="0"/>
              <a:t>13</a:t>
            </a:fld>
            <a:endParaRPr lang="en-US"/>
          </a:p>
        </p:txBody>
      </p:sp>
    </p:spTree>
    <p:extLst>
      <p:ext uri="{BB962C8B-B14F-4D97-AF65-F5344CB8AC3E}">
        <p14:creationId xmlns:p14="http://schemas.microsoft.com/office/powerpoint/2010/main" val="427470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58EC7-D78C-E028-E35E-779D04842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8FA3-2E30-D44D-B72D-B273DC6D2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6AC79-2511-600A-26EF-466355EF0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6ACE4E-6FD4-2EF2-712B-F028FB4C571B}"/>
              </a:ext>
            </a:extLst>
          </p:cNvPr>
          <p:cNvSpPr>
            <a:spLocks noGrp="1"/>
          </p:cNvSpPr>
          <p:nvPr>
            <p:ph type="sldNum" sz="quarter" idx="5"/>
          </p:nvPr>
        </p:nvSpPr>
        <p:spPr/>
        <p:txBody>
          <a:bodyPr/>
          <a:lstStyle/>
          <a:p>
            <a:fld id="{6C398D20-ABA8-4C0B-9DC0-42EE75F4A65E}" type="slidenum">
              <a:rPr lang="en-US" smtClean="0"/>
              <a:t>14</a:t>
            </a:fld>
            <a:endParaRPr lang="en-US"/>
          </a:p>
        </p:txBody>
      </p:sp>
    </p:spTree>
    <p:extLst>
      <p:ext uri="{BB962C8B-B14F-4D97-AF65-F5344CB8AC3E}">
        <p14:creationId xmlns:p14="http://schemas.microsoft.com/office/powerpoint/2010/main" val="56034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3C22-882F-2B2E-3E72-689C1DE8D3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A9341-14BC-97C5-0D36-0E4AFA07B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7376A-9B73-2DB3-7E2C-A6CD189E7E64}"/>
              </a:ext>
            </a:extLst>
          </p:cNvPr>
          <p:cNvSpPr>
            <a:spLocks noGrp="1"/>
          </p:cNvSpPr>
          <p:nvPr>
            <p:ph type="body" idx="1"/>
          </p:nvPr>
        </p:nvSpPr>
        <p:spPr/>
        <p:txBody>
          <a:bodyPr/>
          <a:lstStyle/>
          <a:p>
            <a:r>
              <a:rPr lang="en-US" dirty="0"/>
              <a:t>Elements necessary for a violation of the General Duty Clause.</a:t>
            </a:r>
          </a:p>
        </p:txBody>
      </p:sp>
      <p:sp>
        <p:nvSpPr>
          <p:cNvPr id="4" name="Slide Number Placeholder 3">
            <a:extLst>
              <a:ext uri="{FF2B5EF4-FFF2-40B4-BE49-F238E27FC236}">
                <a16:creationId xmlns:a16="http://schemas.microsoft.com/office/drawing/2014/main" id="{8ED67940-F9D6-07DF-5DF9-8D82D4D1A58B}"/>
              </a:ext>
            </a:extLst>
          </p:cNvPr>
          <p:cNvSpPr>
            <a:spLocks noGrp="1"/>
          </p:cNvSpPr>
          <p:nvPr>
            <p:ph type="sldNum" sz="quarter" idx="5"/>
          </p:nvPr>
        </p:nvSpPr>
        <p:spPr/>
        <p:txBody>
          <a:bodyPr/>
          <a:lstStyle/>
          <a:p>
            <a:fld id="{6C398D20-ABA8-4C0B-9DC0-42EE75F4A65E}" type="slidenum">
              <a:rPr lang="en-US" smtClean="0"/>
              <a:t>15</a:t>
            </a:fld>
            <a:endParaRPr lang="en-US"/>
          </a:p>
        </p:txBody>
      </p:sp>
    </p:spTree>
    <p:extLst>
      <p:ext uri="{BB962C8B-B14F-4D97-AF65-F5344CB8AC3E}">
        <p14:creationId xmlns:p14="http://schemas.microsoft.com/office/powerpoint/2010/main" val="260222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 Occupational Safety and Health Administration</a:t>
            </a:r>
          </a:p>
          <a:p>
            <a:r>
              <a:rPr lang="en-US" dirty="0"/>
              <a:t>DOT – PHMSA – US Department of Transportation – Pipeline and Hazardous Materials Safety Administration</a:t>
            </a:r>
          </a:p>
          <a:p>
            <a:r>
              <a:rPr lang="en-US" dirty="0"/>
              <a:t>EPA – Environmental Protection Agency – Toxic Substances Control Act</a:t>
            </a:r>
          </a:p>
          <a:p>
            <a:r>
              <a:rPr lang="en-US" dirty="0"/>
              <a:t>NFPA – National Fire Protection Association</a:t>
            </a:r>
          </a:p>
          <a:p>
            <a:r>
              <a:rPr lang="en-US" dirty="0"/>
              <a:t>ACA – American Coatings Association</a:t>
            </a:r>
          </a:p>
          <a:p>
            <a:r>
              <a:rPr lang="en-US" dirty="0"/>
              <a:t>CPSC – Consumer Products Safety Commission – Federal Hazardous Substances Act</a:t>
            </a:r>
          </a:p>
        </p:txBody>
      </p:sp>
      <p:sp>
        <p:nvSpPr>
          <p:cNvPr id="4" name="Slide Number Placeholder 3"/>
          <p:cNvSpPr>
            <a:spLocks noGrp="1"/>
          </p:cNvSpPr>
          <p:nvPr>
            <p:ph type="sldNum" sz="quarter" idx="5"/>
          </p:nvPr>
        </p:nvSpPr>
        <p:spPr/>
        <p:txBody>
          <a:bodyPr/>
          <a:lstStyle/>
          <a:p>
            <a:fld id="{6C398D20-ABA8-4C0B-9DC0-42EE75F4A65E}" type="slidenum">
              <a:rPr lang="en-US" smtClean="0"/>
              <a:t>16</a:t>
            </a:fld>
            <a:endParaRPr lang="en-US"/>
          </a:p>
        </p:txBody>
      </p:sp>
    </p:spTree>
    <p:extLst>
      <p:ext uri="{BB962C8B-B14F-4D97-AF65-F5344CB8AC3E}">
        <p14:creationId xmlns:p14="http://schemas.microsoft.com/office/powerpoint/2010/main" val="197632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standards there are two types that affect our world. Regulatory and Consensus.</a:t>
            </a:r>
          </a:p>
          <a:p>
            <a:r>
              <a:rPr lang="en-US" dirty="0"/>
              <a:t>Regulatory standards are required to be followed by the letter of the law or perhaps they mandated by the employer.</a:t>
            </a:r>
          </a:p>
          <a:p>
            <a:r>
              <a:rPr lang="en-US" dirty="0"/>
              <a:t>Consensus </a:t>
            </a:r>
            <a:r>
              <a:rPr lang="en-US" dirty="0" err="1"/>
              <a:t>standars</a:t>
            </a:r>
            <a:r>
              <a:rPr lang="en-US" dirty="0"/>
              <a:t> are recommended to be followed, they are most likely a standard that has been developed utilizing the most recent research. </a:t>
            </a:r>
          </a:p>
          <a:p>
            <a:r>
              <a:rPr lang="en-US" dirty="0"/>
              <a:t>In many instances, the regulatory authorities reference a consensus standard. </a:t>
            </a:r>
          </a:p>
          <a:p>
            <a:r>
              <a:rPr lang="en-US" dirty="0"/>
              <a:t>For instance, when you purchase safety toed footwear, they come with a label that states the footwear conforms to ASTM F2413-18. </a:t>
            </a:r>
          </a:p>
        </p:txBody>
      </p:sp>
      <p:sp>
        <p:nvSpPr>
          <p:cNvPr id="4" name="Slide Number Placeholder 3"/>
          <p:cNvSpPr>
            <a:spLocks noGrp="1"/>
          </p:cNvSpPr>
          <p:nvPr>
            <p:ph type="sldNum" sz="quarter" idx="5"/>
          </p:nvPr>
        </p:nvSpPr>
        <p:spPr/>
        <p:txBody>
          <a:bodyPr/>
          <a:lstStyle/>
          <a:p>
            <a:fld id="{6C398D20-ABA8-4C0B-9DC0-42EE75F4A65E}" type="slidenum">
              <a:rPr lang="en-US" smtClean="0"/>
              <a:t>17</a:t>
            </a:fld>
            <a:endParaRPr lang="en-US"/>
          </a:p>
        </p:txBody>
      </p:sp>
    </p:spTree>
    <p:extLst>
      <p:ext uri="{BB962C8B-B14F-4D97-AF65-F5344CB8AC3E}">
        <p14:creationId xmlns:p14="http://schemas.microsoft.com/office/powerpoint/2010/main" val="229165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years, OSHA has been publicizing their most cited regulations. For FY 2023, the most cited regulations were.</a:t>
            </a:r>
          </a:p>
        </p:txBody>
      </p:sp>
      <p:sp>
        <p:nvSpPr>
          <p:cNvPr id="4" name="Slide Number Placeholder 3"/>
          <p:cNvSpPr>
            <a:spLocks noGrp="1"/>
          </p:cNvSpPr>
          <p:nvPr>
            <p:ph type="sldNum" sz="quarter" idx="5"/>
          </p:nvPr>
        </p:nvSpPr>
        <p:spPr/>
        <p:txBody>
          <a:bodyPr/>
          <a:lstStyle/>
          <a:p>
            <a:fld id="{6C398D20-ABA8-4C0B-9DC0-42EE75F4A65E}" type="slidenum">
              <a:rPr lang="en-US" smtClean="0"/>
              <a:t>18</a:t>
            </a:fld>
            <a:endParaRPr lang="en-US"/>
          </a:p>
        </p:txBody>
      </p:sp>
    </p:spTree>
    <p:extLst>
      <p:ext uri="{BB962C8B-B14F-4D97-AF65-F5344CB8AC3E}">
        <p14:creationId xmlns:p14="http://schemas.microsoft.com/office/powerpoint/2010/main" val="754635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3E7E4-22A2-2DCC-93FC-6BEFA2C82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18D92-6D83-A59A-DC88-C21273819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81ED3-EACA-8E37-A940-DD8A7A26F0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2A6362-DE63-85E0-D318-AD4F0F031F9E}"/>
              </a:ext>
            </a:extLst>
          </p:cNvPr>
          <p:cNvSpPr>
            <a:spLocks noGrp="1"/>
          </p:cNvSpPr>
          <p:nvPr>
            <p:ph type="sldNum" sz="quarter" idx="5"/>
          </p:nvPr>
        </p:nvSpPr>
        <p:spPr/>
        <p:txBody>
          <a:bodyPr/>
          <a:lstStyle/>
          <a:p>
            <a:fld id="{6C398D20-ABA8-4C0B-9DC0-42EE75F4A65E}" type="slidenum">
              <a:rPr lang="en-US" smtClean="0"/>
              <a:t>19</a:t>
            </a:fld>
            <a:endParaRPr lang="en-US"/>
          </a:p>
        </p:txBody>
      </p:sp>
    </p:spTree>
    <p:extLst>
      <p:ext uri="{BB962C8B-B14F-4D97-AF65-F5344CB8AC3E}">
        <p14:creationId xmlns:p14="http://schemas.microsoft.com/office/powerpoint/2010/main" val="113882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disclaimer: </a:t>
            </a:r>
            <a:r>
              <a:rPr lang="en-US" sz="1800">
                <a:solidFill>
                  <a:srgbClr val="000000"/>
                </a:solidFill>
                <a:latin typeface="Calibri" panose="020F0502020204030204" pitchFamily="34" charset="0"/>
              </a:rPr>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t>
            </a:r>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2</a:t>
            </a:fld>
            <a:endParaRPr lang="en-US"/>
          </a:p>
        </p:txBody>
      </p:sp>
    </p:spTree>
    <p:extLst>
      <p:ext uri="{BB962C8B-B14F-4D97-AF65-F5344CB8AC3E}">
        <p14:creationId xmlns:p14="http://schemas.microsoft.com/office/powerpoint/2010/main" val="423508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C380-5AD0-DA2A-36C3-58C611D24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37862-1F6C-DB78-7F2D-8481FFAD3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89E4D-8A27-DB09-ECC8-20EEC25D6D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93855-40BF-37A9-5F7A-FEA3D9A70EAF}"/>
              </a:ext>
            </a:extLst>
          </p:cNvPr>
          <p:cNvSpPr>
            <a:spLocks noGrp="1"/>
          </p:cNvSpPr>
          <p:nvPr>
            <p:ph type="sldNum" sz="quarter" idx="5"/>
          </p:nvPr>
        </p:nvSpPr>
        <p:spPr/>
        <p:txBody>
          <a:bodyPr/>
          <a:lstStyle/>
          <a:p>
            <a:fld id="{6C398D20-ABA8-4C0B-9DC0-42EE75F4A65E}" type="slidenum">
              <a:rPr lang="en-US" smtClean="0"/>
              <a:t>20</a:t>
            </a:fld>
            <a:endParaRPr lang="en-US"/>
          </a:p>
        </p:txBody>
      </p:sp>
    </p:spTree>
    <p:extLst>
      <p:ext uri="{BB962C8B-B14F-4D97-AF65-F5344CB8AC3E}">
        <p14:creationId xmlns:p14="http://schemas.microsoft.com/office/powerpoint/2010/main" val="126610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5. Chemicals. In: Compendium of WHO and other UN guidance in health and environment, 2024 update.</a:t>
            </a:r>
          </a:p>
          <a:p>
            <a:r>
              <a:rPr lang="en-US" dirty="0"/>
              <a:t>Geneva: World Health Organization; 2024. https://iris.who.int/handle/10665/378095</a:t>
            </a:r>
          </a:p>
          <a:p>
            <a:endParaRPr lang="en-US" dirty="0"/>
          </a:p>
          <a:p>
            <a:r>
              <a:rPr lang="en-US" dirty="0"/>
              <a:t>“How many chemicals in commerce have been analyzed in environmental media? A 60 year bibliometric analysis” Derek CG Muir; Gordon J </a:t>
            </a:r>
            <a:r>
              <a:rPr lang="en-US" dirty="0" err="1"/>
              <a:t>Getzinger</a:t>
            </a:r>
            <a:r>
              <a:rPr lang="en-US" dirty="0"/>
              <a:t>; Matt McBride; P Lee Ferguson  2023 Published by American Chemical Society</a:t>
            </a:r>
          </a:p>
          <a:p>
            <a:endParaRPr lang="en-US" dirty="0"/>
          </a:p>
          <a:p>
            <a:r>
              <a:rPr lang="en-US" dirty="0"/>
              <a:t>TSCA – Toxic Substances Control Act </a:t>
            </a:r>
            <a:r>
              <a:rPr lang="en-US"/>
              <a:t>- EPA </a:t>
            </a:r>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21</a:t>
            </a:fld>
            <a:endParaRPr lang="en-US"/>
          </a:p>
        </p:txBody>
      </p:sp>
    </p:spTree>
    <p:extLst>
      <p:ext uri="{BB962C8B-B14F-4D97-AF65-F5344CB8AC3E}">
        <p14:creationId xmlns:p14="http://schemas.microsoft.com/office/powerpoint/2010/main" val="120449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that may not seem significant. For children, that was the number one reason persons contacted the poison control center was for a child’s exposure to household chemicals. For adults, it wasn’t the number one reason for calling. Calls to the poison control center for adult exposure 32 percent of all reports involved exposures to drugs or medications, while just over 6 percent were for household chemicals.</a:t>
            </a:r>
          </a:p>
        </p:txBody>
      </p:sp>
      <p:sp>
        <p:nvSpPr>
          <p:cNvPr id="4" name="Slide Number Placeholder 3"/>
          <p:cNvSpPr>
            <a:spLocks noGrp="1"/>
          </p:cNvSpPr>
          <p:nvPr>
            <p:ph type="sldNum" sz="quarter" idx="5"/>
          </p:nvPr>
        </p:nvSpPr>
        <p:spPr/>
        <p:txBody>
          <a:bodyPr/>
          <a:lstStyle/>
          <a:p>
            <a:fld id="{6C398D20-ABA8-4C0B-9DC0-42EE75F4A65E}" type="slidenum">
              <a:rPr lang="en-US" smtClean="0"/>
              <a:t>22</a:t>
            </a:fld>
            <a:endParaRPr lang="en-US"/>
          </a:p>
        </p:txBody>
      </p:sp>
    </p:spTree>
    <p:extLst>
      <p:ext uri="{BB962C8B-B14F-4D97-AF65-F5344CB8AC3E}">
        <p14:creationId xmlns:p14="http://schemas.microsoft.com/office/powerpoint/2010/main" val="46429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24</a:t>
            </a:fld>
            <a:endParaRPr lang="en-US"/>
          </a:p>
        </p:txBody>
      </p:sp>
    </p:spTree>
    <p:extLst>
      <p:ext uri="{BB962C8B-B14F-4D97-AF65-F5344CB8AC3E}">
        <p14:creationId xmlns:p14="http://schemas.microsoft.com/office/powerpoint/2010/main" val="111874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with products, chemicals and hazardous substances that are flammable or combustible. Keep in mind, that there are also differences between flammable and combustible. Pyrophoric materials are those that when in a gaseous state will ignite spontaneously in air at temperature of 130 degrees Fahrenheit or below.</a:t>
            </a:r>
          </a:p>
        </p:txBody>
      </p:sp>
      <p:sp>
        <p:nvSpPr>
          <p:cNvPr id="4" name="Slide Number Placeholder 3"/>
          <p:cNvSpPr>
            <a:spLocks noGrp="1"/>
          </p:cNvSpPr>
          <p:nvPr>
            <p:ph type="sldNum" sz="quarter" idx="5"/>
          </p:nvPr>
        </p:nvSpPr>
        <p:spPr/>
        <p:txBody>
          <a:bodyPr/>
          <a:lstStyle/>
          <a:p>
            <a:fld id="{6C398D20-ABA8-4C0B-9DC0-42EE75F4A65E}" type="slidenum">
              <a:rPr lang="en-US" smtClean="0"/>
              <a:t>27</a:t>
            </a:fld>
            <a:endParaRPr lang="en-US"/>
          </a:p>
        </p:txBody>
      </p:sp>
    </p:spTree>
    <p:extLst>
      <p:ext uri="{BB962C8B-B14F-4D97-AF65-F5344CB8AC3E}">
        <p14:creationId xmlns:p14="http://schemas.microsoft.com/office/powerpoint/2010/main" val="346633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identifies a product that may be acutely and potentially fatal. It may be highly toxic/</a:t>
            </a:r>
            <a:r>
              <a:rPr lang="en-US" dirty="0" err="1"/>
              <a:t>posiounous</a:t>
            </a:r>
            <a:r>
              <a:rPr lang="en-US" dirty="0"/>
              <a:t> or fatal if </a:t>
            </a:r>
            <a:r>
              <a:rPr lang="en-US" dirty="0" err="1"/>
              <a:t>swallowe</a:t>
            </a:r>
            <a:r>
              <a:rPr lang="en-US" dirty="0"/>
              <a:t>, if contact is made with skin or if it is inhaled.</a:t>
            </a:r>
          </a:p>
        </p:txBody>
      </p:sp>
      <p:sp>
        <p:nvSpPr>
          <p:cNvPr id="4" name="Slide Number Placeholder 3"/>
          <p:cNvSpPr>
            <a:spLocks noGrp="1"/>
          </p:cNvSpPr>
          <p:nvPr>
            <p:ph type="sldNum" sz="quarter" idx="5"/>
          </p:nvPr>
        </p:nvSpPr>
        <p:spPr/>
        <p:txBody>
          <a:bodyPr/>
          <a:lstStyle/>
          <a:p>
            <a:fld id="{6C398D20-ABA8-4C0B-9DC0-42EE75F4A65E}" type="slidenum">
              <a:rPr lang="en-US" smtClean="0"/>
              <a:t>28</a:t>
            </a:fld>
            <a:endParaRPr lang="en-US"/>
          </a:p>
        </p:txBody>
      </p:sp>
    </p:spTree>
    <p:extLst>
      <p:ext uri="{BB962C8B-B14F-4D97-AF65-F5344CB8AC3E}">
        <p14:creationId xmlns:p14="http://schemas.microsoft.com/office/powerpoint/2010/main" val="216332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products have a corrosive effect on skin and membranes. The types of chemicals in the products may be acids, bases, inorganic salts, aldehydes, </a:t>
            </a:r>
            <a:r>
              <a:rPr lang="en-US" dirty="0" err="1"/>
              <a:t>pheols</a:t>
            </a:r>
            <a:r>
              <a:rPr lang="en-US" dirty="0"/>
              <a:t> and surfactants. They may be corrosive to metals thus storage of other products in metal containers must be taken into consideration. Effect can be </a:t>
            </a:r>
            <a:r>
              <a:rPr lang="en-US" dirty="0" err="1"/>
              <a:t>slght</a:t>
            </a:r>
            <a:r>
              <a:rPr lang="en-US" dirty="0"/>
              <a:t> irritant to highly destructive.</a:t>
            </a:r>
          </a:p>
        </p:txBody>
      </p:sp>
      <p:sp>
        <p:nvSpPr>
          <p:cNvPr id="4" name="Slide Number Placeholder 3"/>
          <p:cNvSpPr>
            <a:spLocks noGrp="1"/>
          </p:cNvSpPr>
          <p:nvPr>
            <p:ph type="sldNum" sz="quarter" idx="5"/>
          </p:nvPr>
        </p:nvSpPr>
        <p:spPr/>
        <p:txBody>
          <a:bodyPr/>
          <a:lstStyle/>
          <a:p>
            <a:fld id="{6C398D20-ABA8-4C0B-9DC0-42EE75F4A65E}" type="slidenum">
              <a:rPr lang="en-US" smtClean="0"/>
              <a:t>29</a:t>
            </a:fld>
            <a:endParaRPr lang="en-US"/>
          </a:p>
        </p:txBody>
      </p:sp>
    </p:spTree>
    <p:extLst>
      <p:ext uri="{BB962C8B-B14F-4D97-AF65-F5344CB8AC3E}">
        <p14:creationId xmlns:p14="http://schemas.microsoft.com/office/powerpoint/2010/main" val="1864632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 contain an explosive substance or mixture that is capable of a violent chemical reaction. They can produce gas at such a temperature, pressure and speed that it an cause damage to the surroundings. The importance of the secondary information contained in the warning statement is necessary to pay attention to. The warning statement may include handing information that if not adhered to would create an explosion, or storage of the product near flame or spark may be all that is needed to set off an explosion</a:t>
            </a:r>
          </a:p>
          <a:p>
            <a:endParaRPr lang="en-US" dirty="0"/>
          </a:p>
          <a:p>
            <a:r>
              <a:rPr lang="en-US" dirty="0"/>
              <a:t>Explosives – which is a solid or liquid chemical capable of a chemical reaction that cause damage to surroundings</a:t>
            </a:r>
          </a:p>
          <a:p>
            <a:r>
              <a:rPr lang="en-US" dirty="0"/>
              <a:t>Self-reactive – heating may cause fire or explosion without the need for air</a:t>
            </a:r>
          </a:p>
          <a:p>
            <a:r>
              <a:rPr lang="en-US" dirty="0"/>
              <a:t>Organic peroxides – again heat may cause fire or explosion</a:t>
            </a:r>
          </a:p>
        </p:txBody>
      </p:sp>
      <p:sp>
        <p:nvSpPr>
          <p:cNvPr id="4" name="Slide Number Placeholder 3"/>
          <p:cNvSpPr>
            <a:spLocks noGrp="1"/>
          </p:cNvSpPr>
          <p:nvPr>
            <p:ph type="sldNum" sz="quarter" idx="5"/>
          </p:nvPr>
        </p:nvSpPr>
        <p:spPr/>
        <p:txBody>
          <a:bodyPr/>
          <a:lstStyle/>
          <a:p>
            <a:fld id="{6C398D20-ABA8-4C0B-9DC0-42EE75F4A65E}" type="slidenum">
              <a:rPr lang="en-US" smtClean="0"/>
              <a:t>30</a:t>
            </a:fld>
            <a:endParaRPr lang="en-US"/>
          </a:p>
        </p:txBody>
      </p:sp>
    </p:spTree>
    <p:extLst>
      <p:ext uri="{BB962C8B-B14F-4D97-AF65-F5344CB8AC3E}">
        <p14:creationId xmlns:p14="http://schemas.microsoft.com/office/powerpoint/2010/main" val="136361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Presents various safety hazards. Products with this pictogram include compressed gases, dissolved gases, liquefied gases, and refrigerated liquefied gases. Container can explode when heated because gas expands as the temperature rises. May also become a projectile if they a dropped or knocked over and the valve breaks or the container is ruptured.</a:t>
            </a:r>
          </a:p>
        </p:txBody>
      </p:sp>
      <p:sp>
        <p:nvSpPr>
          <p:cNvPr id="4" name="Slide Number Placeholder 3"/>
          <p:cNvSpPr>
            <a:spLocks noGrp="1"/>
          </p:cNvSpPr>
          <p:nvPr>
            <p:ph type="sldNum" sz="quarter" idx="5"/>
          </p:nvPr>
        </p:nvSpPr>
        <p:spPr/>
        <p:txBody>
          <a:bodyPr/>
          <a:lstStyle/>
          <a:p>
            <a:fld id="{6C398D20-ABA8-4C0B-9DC0-42EE75F4A65E}" type="slidenum">
              <a:rPr lang="en-US" smtClean="0"/>
              <a:t>31</a:t>
            </a:fld>
            <a:endParaRPr lang="en-US"/>
          </a:p>
        </p:txBody>
      </p:sp>
    </p:spTree>
    <p:extLst>
      <p:ext uri="{BB962C8B-B14F-4D97-AF65-F5344CB8AC3E}">
        <p14:creationId xmlns:p14="http://schemas.microsoft.com/office/powerpoint/2010/main" val="87620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this pictogram is not mandatory; however, it may be additional information that was chosen to be provided. If the pictogram is used, there are acute or chronic aquatic hazards. </a:t>
            </a:r>
          </a:p>
        </p:txBody>
      </p:sp>
      <p:sp>
        <p:nvSpPr>
          <p:cNvPr id="4" name="Slide Number Placeholder 3"/>
          <p:cNvSpPr>
            <a:spLocks noGrp="1"/>
          </p:cNvSpPr>
          <p:nvPr>
            <p:ph type="sldNum" sz="quarter" idx="5"/>
          </p:nvPr>
        </p:nvSpPr>
        <p:spPr/>
        <p:txBody>
          <a:bodyPr/>
          <a:lstStyle/>
          <a:p>
            <a:fld id="{6C398D20-ABA8-4C0B-9DC0-42EE75F4A65E}" type="slidenum">
              <a:rPr lang="en-US" smtClean="0"/>
              <a:t>32</a:t>
            </a:fld>
            <a:endParaRPr lang="en-US"/>
          </a:p>
        </p:txBody>
      </p:sp>
    </p:spTree>
    <p:extLst>
      <p:ext uri="{BB962C8B-B14F-4D97-AF65-F5344CB8AC3E}">
        <p14:creationId xmlns:p14="http://schemas.microsoft.com/office/powerpoint/2010/main" val="87236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3</a:t>
            </a:fld>
            <a:endParaRPr lang="en-US"/>
          </a:p>
        </p:txBody>
      </p:sp>
    </p:spTree>
    <p:extLst>
      <p:ext uri="{BB962C8B-B14F-4D97-AF65-F5344CB8AC3E}">
        <p14:creationId xmlns:p14="http://schemas.microsoft.com/office/powerpoint/2010/main" val="557261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symbol represents the lower end of the scale of being harmful. The corrosive symbol represents serious eye or skin damage while this represents an irritant to the skin or eyes. You may see this symbol on a bottle of bleach</a:t>
            </a:r>
          </a:p>
        </p:txBody>
      </p:sp>
      <p:sp>
        <p:nvSpPr>
          <p:cNvPr id="4" name="Slide Number Placeholder 3"/>
          <p:cNvSpPr>
            <a:spLocks noGrp="1"/>
          </p:cNvSpPr>
          <p:nvPr>
            <p:ph type="sldNum" sz="quarter" idx="5"/>
          </p:nvPr>
        </p:nvSpPr>
        <p:spPr/>
        <p:txBody>
          <a:bodyPr/>
          <a:lstStyle/>
          <a:p>
            <a:fld id="{6C398D20-ABA8-4C0B-9DC0-42EE75F4A65E}" type="slidenum">
              <a:rPr lang="en-US" smtClean="0"/>
              <a:t>33</a:t>
            </a:fld>
            <a:endParaRPr lang="en-US"/>
          </a:p>
        </p:txBody>
      </p:sp>
    </p:spTree>
    <p:extLst>
      <p:ext uri="{BB962C8B-B14F-4D97-AF65-F5344CB8AC3E}">
        <p14:creationId xmlns:p14="http://schemas.microsoft.com/office/powerpoint/2010/main" val="3320925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pictogram identifies chemicals and products which could lead to chronic health effects. </a:t>
            </a:r>
          </a:p>
          <a:p>
            <a:r>
              <a:rPr lang="en-US" dirty="0"/>
              <a:t>Carcinogen – lead to development of cancer</a:t>
            </a:r>
          </a:p>
          <a:p>
            <a:r>
              <a:rPr lang="en-US" dirty="0"/>
              <a:t>Mutagenicity – can lead to the altering of your DNA which can lead to defects in future generations</a:t>
            </a:r>
          </a:p>
          <a:p>
            <a:r>
              <a:rPr lang="en-US" dirty="0"/>
              <a:t>Reproductive – can affect the ability for health men and women to conceive healthy children</a:t>
            </a:r>
          </a:p>
          <a:p>
            <a:r>
              <a:rPr lang="en-US" dirty="0"/>
              <a:t>Respiratory Sensitizer – once over-exposed, you may have hyper-allergic reaction when re-exposed</a:t>
            </a:r>
          </a:p>
          <a:p>
            <a:r>
              <a:rPr lang="en-US" dirty="0"/>
              <a:t>Target organ toxicity – affects the normal function of a specific organ</a:t>
            </a:r>
          </a:p>
          <a:p>
            <a:r>
              <a:rPr lang="en-US" dirty="0"/>
              <a:t>Aspiration toxicity – may lead to the development of chemical pneumonia</a:t>
            </a:r>
          </a:p>
        </p:txBody>
      </p:sp>
      <p:sp>
        <p:nvSpPr>
          <p:cNvPr id="4" name="Slide Number Placeholder 3"/>
          <p:cNvSpPr>
            <a:spLocks noGrp="1"/>
          </p:cNvSpPr>
          <p:nvPr>
            <p:ph type="sldNum" sz="quarter" idx="5"/>
          </p:nvPr>
        </p:nvSpPr>
        <p:spPr/>
        <p:txBody>
          <a:bodyPr/>
          <a:lstStyle/>
          <a:p>
            <a:fld id="{6C398D20-ABA8-4C0B-9DC0-42EE75F4A65E}" type="slidenum">
              <a:rPr lang="en-US" smtClean="0"/>
              <a:t>34</a:t>
            </a:fld>
            <a:endParaRPr lang="en-US"/>
          </a:p>
        </p:txBody>
      </p:sp>
    </p:spTree>
    <p:extLst>
      <p:ext uri="{BB962C8B-B14F-4D97-AF65-F5344CB8AC3E}">
        <p14:creationId xmlns:p14="http://schemas.microsoft.com/office/powerpoint/2010/main" val="81125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confuse this pictogram with the flammable/flame pictogram. This is specific to solids liquids or gasses that classified as oxidizers. An oxidizer is chemical that which causes any combustible material like wood, paper rubber or even flammable substance like gasoline to burn much more rapidly or intensely than normal. These substance are not flammable in and of themselves, but they make other substances much more flammable.</a:t>
            </a:r>
          </a:p>
        </p:txBody>
      </p:sp>
      <p:sp>
        <p:nvSpPr>
          <p:cNvPr id="4" name="Slide Number Placeholder 3"/>
          <p:cNvSpPr>
            <a:spLocks noGrp="1"/>
          </p:cNvSpPr>
          <p:nvPr>
            <p:ph type="sldNum" sz="quarter" idx="5"/>
          </p:nvPr>
        </p:nvSpPr>
        <p:spPr/>
        <p:txBody>
          <a:bodyPr/>
          <a:lstStyle/>
          <a:p>
            <a:fld id="{6C398D20-ABA8-4C0B-9DC0-42EE75F4A65E}" type="slidenum">
              <a:rPr lang="en-US" smtClean="0"/>
              <a:t>35</a:t>
            </a:fld>
            <a:endParaRPr lang="en-US"/>
          </a:p>
        </p:txBody>
      </p:sp>
    </p:spTree>
    <p:extLst>
      <p:ext uri="{BB962C8B-B14F-4D97-AF65-F5344CB8AC3E}">
        <p14:creationId xmlns:p14="http://schemas.microsoft.com/office/powerpoint/2010/main" val="182286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placarding and labeling govern the transportation of hazardous maters in interstate, intrastate and foreign commerce. This is carried out through the Pipeline and Hazardous Materials Safety Administration. The primary goal is to ensure the safety of the public and those who prepare, offer and transport hazardous materials.</a:t>
            </a:r>
          </a:p>
          <a:p>
            <a:endParaRPr lang="en-US" dirty="0"/>
          </a:p>
          <a:p>
            <a:r>
              <a:rPr lang="en-US" dirty="0"/>
              <a:t>The pictograms within the labeling and placarding are similar to the GSH pictograms and contain additional pictograms such as radioactive. Additional information is contained with the shipping documentation.</a:t>
            </a:r>
          </a:p>
          <a:p>
            <a:endParaRPr lang="en-US" dirty="0"/>
          </a:p>
          <a:p>
            <a:r>
              <a:rPr lang="en-US" dirty="0"/>
              <a:t>Another example of a way that hazards associated with chemicals is identified and communicated.</a:t>
            </a:r>
          </a:p>
        </p:txBody>
      </p:sp>
      <p:sp>
        <p:nvSpPr>
          <p:cNvPr id="4" name="Slide Number Placeholder 3"/>
          <p:cNvSpPr>
            <a:spLocks noGrp="1"/>
          </p:cNvSpPr>
          <p:nvPr>
            <p:ph type="sldNum" sz="quarter" idx="5"/>
          </p:nvPr>
        </p:nvSpPr>
        <p:spPr/>
        <p:txBody>
          <a:bodyPr/>
          <a:lstStyle/>
          <a:p>
            <a:fld id="{6C398D20-ABA8-4C0B-9DC0-42EE75F4A65E}" type="slidenum">
              <a:rPr lang="en-US" smtClean="0"/>
              <a:t>36</a:t>
            </a:fld>
            <a:endParaRPr lang="en-US"/>
          </a:p>
        </p:txBody>
      </p:sp>
    </p:spTree>
    <p:extLst>
      <p:ext uri="{BB962C8B-B14F-4D97-AF65-F5344CB8AC3E}">
        <p14:creationId xmlns:p14="http://schemas.microsoft.com/office/powerpoint/2010/main" val="238004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use products such as the cleaning chemicals that we all use at home utilize signal words to identify and communicate the hazards associated with the products use.  For instance, on the label of dish soap it is common to say “CAUTION” for external use only. What exactly does that mean? Further reading will say that it may cause eye irritation.</a:t>
            </a:r>
          </a:p>
          <a:p>
            <a:endParaRPr lang="en-US" dirty="0"/>
          </a:p>
          <a:p>
            <a:endParaRPr lang="en-US" dirty="0"/>
          </a:p>
          <a:p>
            <a:r>
              <a:rPr lang="en-US" dirty="0"/>
              <a:t>Bring several examples of consumer use products with varying signal words to discuss</a:t>
            </a:r>
          </a:p>
        </p:txBody>
      </p:sp>
      <p:sp>
        <p:nvSpPr>
          <p:cNvPr id="4" name="Slide Number Placeholder 3"/>
          <p:cNvSpPr>
            <a:spLocks noGrp="1"/>
          </p:cNvSpPr>
          <p:nvPr>
            <p:ph type="sldNum" sz="quarter" idx="5"/>
          </p:nvPr>
        </p:nvSpPr>
        <p:spPr/>
        <p:txBody>
          <a:bodyPr/>
          <a:lstStyle/>
          <a:p>
            <a:fld id="{6C398D20-ABA8-4C0B-9DC0-42EE75F4A65E}" type="slidenum">
              <a:rPr lang="en-US" smtClean="0"/>
              <a:t>37</a:t>
            </a:fld>
            <a:endParaRPr lang="en-US"/>
          </a:p>
        </p:txBody>
      </p:sp>
    </p:spTree>
    <p:extLst>
      <p:ext uri="{BB962C8B-B14F-4D97-AF65-F5344CB8AC3E}">
        <p14:creationId xmlns:p14="http://schemas.microsoft.com/office/powerpoint/2010/main" val="179878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consumer product labels with say “WARNING”, meaning injury will occur if not handled correctly, but what exactly may that mean. Well for some cleaning chemicals not handled correctly may mean do not mix this product with another produce such a bleach.</a:t>
            </a:r>
          </a:p>
          <a:p>
            <a:endParaRPr lang="en-US" dirty="0"/>
          </a:p>
          <a:p>
            <a:r>
              <a:rPr lang="en-US" dirty="0"/>
              <a:t>May cleaning chemicals have active ingredients in the ammonia classification. Mixing with bleach can create very harmful vapors.</a:t>
            </a:r>
          </a:p>
          <a:p>
            <a:endParaRPr lang="en-US" dirty="0"/>
          </a:p>
          <a:p>
            <a:r>
              <a:rPr lang="en-US" dirty="0"/>
              <a:t>Tell story of bleach and ammonia mixing.</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38</a:t>
            </a:fld>
            <a:endParaRPr lang="en-US"/>
          </a:p>
        </p:txBody>
      </p:sp>
    </p:spTree>
    <p:extLst>
      <p:ext uri="{BB962C8B-B14F-4D97-AF65-F5344CB8AC3E}">
        <p14:creationId xmlns:p14="http://schemas.microsoft.com/office/powerpoint/2010/main" val="3920253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level of hazard severity is exactly what it is say “DANGEROUS.” Look at some products in the garage that may persons use to help loosen up rusted bolts, it’s in a blue and yellow can. Says right on the label DANGER, flammable and under pressure. Serious injury will occur if it’s used in a manner that is unsafe or doesn’t follow the recommendations.</a:t>
            </a:r>
          </a:p>
        </p:txBody>
      </p:sp>
      <p:sp>
        <p:nvSpPr>
          <p:cNvPr id="4" name="Slide Number Placeholder 3"/>
          <p:cNvSpPr>
            <a:spLocks noGrp="1"/>
          </p:cNvSpPr>
          <p:nvPr>
            <p:ph type="sldNum" sz="quarter" idx="5"/>
          </p:nvPr>
        </p:nvSpPr>
        <p:spPr/>
        <p:txBody>
          <a:bodyPr/>
          <a:lstStyle/>
          <a:p>
            <a:fld id="{6C398D20-ABA8-4C0B-9DC0-42EE75F4A65E}" type="slidenum">
              <a:rPr lang="en-US" smtClean="0"/>
              <a:t>39</a:t>
            </a:fld>
            <a:endParaRPr lang="en-US"/>
          </a:p>
        </p:txBody>
      </p:sp>
    </p:spTree>
    <p:extLst>
      <p:ext uri="{BB962C8B-B14F-4D97-AF65-F5344CB8AC3E}">
        <p14:creationId xmlns:p14="http://schemas.microsoft.com/office/powerpoint/2010/main" val="354192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labeling system is to provide a simple, easily understood and readily recognized marking. It provides a general idea of the hazards of the materials and the severity of those hazards.</a:t>
            </a:r>
          </a:p>
        </p:txBody>
      </p:sp>
      <p:sp>
        <p:nvSpPr>
          <p:cNvPr id="4" name="Slide Number Placeholder 3"/>
          <p:cNvSpPr>
            <a:spLocks noGrp="1"/>
          </p:cNvSpPr>
          <p:nvPr>
            <p:ph type="sldNum" sz="quarter" idx="5"/>
          </p:nvPr>
        </p:nvSpPr>
        <p:spPr/>
        <p:txBody>
          <a:bodyPr/>
          <a:lstStyle/>
          <a:p>
            <a:fld id="{6C398D20-ABA8-4C0B-9DC0-42EE75F4A65E}" type="slidenum">
              <a:rPr lang="en-US" smtClean="0"/>
              <a:t>40</a:t>
            </a:fld>
            <a:endParaRPr lang="en-US"/>
          </a:p>
        </p:txBody>
      </p:sp>
    </p:spTree>
    <p:extLst>
      <p:ext uri="{BB962C8B-B14F-4D97-AF65-F5344CB8AC3E}">
        <p14:creationId xmlns:p14="http://schemas.microsoft.com/office/powerpoint/2010/main" val="2369525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of labeling products to identify the hazards associated with the hazardous materials contained within.  This system communicates with the use of color, numbers and letters. Similar to the NFPA 704 label with the severity ratings of 0 -4. Additional information may be needed to create such a label as the PPE section utilizes a lettering system to indicate the type of PPE that should be used, for example the A represents that safety glasses should be used, while a B represents that safety glasses and gloves should be used.</a:t>
            </a:r>
          </a:p>
        </p:txBody>
      </p:sp>
      <p:sp>
        <p:nvSpPr>
          <p:cNvPr id="4" name="Slide Number Placeholder 3"/>
          <p:cNvSpPr>
            <a:spLocks noGrp="1"/>
          </p:cNvSpPr>
          <p:nvPr>
            <p:ph type="sldNum" sz="quarter" idx="5"/>
          </p:nvPr>
        </p:nvSpPr>
        <p:spPr/>
        <p:txBody>
          <a:bodyPr/>
          <a:lstStyle/>
          <a:p>
            <a:fld id="{6C398D20-ABA8-4C0B-9DC0-42EE75F4A65E}" type="slidenum">
              <a:rPr lang="en-US" smtClean="0"/>
              <a:t>41</a:t>
            </a:fld>
            <a:endParaRPr lang="en-US"/>
          </a:p>
        </p:txBody>
      </p:sp>
    </p:spTree>
    <p:extLst>
      <p:ext uri="{BB962C8B-B14F-4D97-AF65-F5344CB8AC3E}">
        <p14:creationId xmlns:p14="http://schemas.microsoft.com/office/powerpoint/2010/main" val="4053802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be kept for all products that contain a hazardous substance. They must be available at all times to all employees. There are 16 sections on this document that </a:t>
            </a:r>
          </a:p>
          <a:p>
            <a:endParaRPr lang="en-US" dirty="0"/>
          </a:p>
          <a:p>
            <a:r>
              <a:rPr lang="en-US" dirty="0"/>
              <a:t>The hazard communication standard requires that the chemical manufacturer, distributor, or importer provide safety data sheets for each hazardous chemical to downstream users to communicate information on </a:t>
            </a:r>
            <a:r>
              <a:rPr lang="en-US"/>
              <a:t>these hazards</a:t>
            </a:r>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42</a:t>
            </a:fld>
            <a:endParaRPr lang="en-US"/>
          </a:p>
        </p:txBody>
      </p:sp>
    </p:spTree>
    <p:extLst>
      <p:ext uri="{BB962C8B-B14F-4D97-AF65-F5344CB8AC3E}">
        <p14:creationId xmlns:p14="http://schemas.microsoft.com/office/powerpoint/2010/main" val="125240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810" defTabSz="923857">
              <a:lnSpc>
                <a:spcPct val="150000"/>
              </a:lnSpc>
              <a:tabLst>
                <a:tab pos="268977" algn="l"/>
                <a:tab pos="269459" algn="l"/>
              </a:tabLst>
              <a:defRPr/>
            </a:pPr>
            <a:endParaRPr lang="en-US" b="0" spc="-4">
              <a:latin typeface="Arial Nova Light" panose="020B0304020202020204" pitchFamily="34" charset="0"/>
            </a:endParaRPr>
          </a:p>
        </p:txBody>
      </p:sp>
      <p:sp>
        <p:nvSpPr>
          <p:cNvPr id="4" name="Slide Number Placeholder 3"/>
          <p:cNvSpPr>
            <a:spLocks noGrp="1"/>
          </p:cNvSpPr>
          <p:nvPr>
            <p:ph type="sldNum" sz="quarter" idx="5"/>
          </p:nvPr>
        </p:nvSpPr>
        <p:spPr/>
        <p:txBody>
          <a:bodyPr/>
          <a:lstStyle/>
          <a:p>
            <a:fld id="{6C398D20-ABA8-4C0B-9DC0-42EE75F4A65E}" type="slidenum">
              <a:rPr lang="en-US" smtClean="0"/>
              <a:t>4</a:t>
            </a:fld>
            <a:endParaRPr lang="en-US"/>
          </a:p>
        </p:txBody>
      </p:sp>
    </p:spTree>
    <p:extLst>
      <p:ext uri="{BB962C8B-B14F-4D97-AF65-F5344CB8AC3E}">
        <p14:creationId xmlns:p14="http://schemas.microsoft.com/office/powerpoint/2010/main" val="2563022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a SDS. The fundamental information can be found in the first 9 sections.  While all of the information is important the basis for our need to know and understand the hazards can be found here.</a:t>
            </a:r>
          </a:p>
          <a:p>
            <a:endParaRPr lang="en-US" dirty="0"/>
          </a:p>
          <a:p>
            <a:r>
              <a:rPr lang="en-US" dirty="0"/>
              <a:t>Section 1 – The name of the product or it’s common chemical name. The manufacturer and contact information and the recommendations for it’s use are here</a:t>
            </a:r>
          </a:p>
          <a:p>
            <a:r>
              <a:rPr lang="en-US" dirty="0"/>
              <a:t>Section 2- This is where the hazard statements, signal word, precautionary statement and pictograms appear. The information necessary for secondary container labeling is also found here.</a:t>
            </a:r>
          </a:p>
          <a:p>
            <a:endParaRPr lang="en-US" dirty="0"/>
          </a:p>
          <a:p>
            <a:r>
              <a:rPr lang="en-US" dirty="0"/>
              <a:t>Sections 7 &amp; 8 – Section 7 addresses handling practices and safe storage of the chemical, including incompatible chemicals and recommended general hygiene such as eating, drinking and smoking in area where chemical is used. Section 8 lists the permissible exposure limits as established by OSHA and also the personal protective equipment necessary to be used when working with this chemical.</a:t>
            </a:r>
          </a:p>
          <a:p>
            <a:endParaRPr lang="en-US" dirty="0"/>
          </a:p>
          <a:p>
            <a:r>
              <a:rPr lang="en-US" dirty="0"/>
              <a:t>Sections, 4, 5 &amp; 6 – Section 4 covers first aid measures if an exposure should occur. The measures are based upon the routes of exposure and if the symptoms may be acute. Section 5 has suggested suitable equipment for extinguishing a fire involving the chemical as well as not appropriate equipment. Also any hazardous by-product created by the fire. Section 6 list emergency </a:t>
            </a:r>
            <a:r>
              <a:rPr lang="en-US" dirty="0" err="1"/>
              <a:t>procedrues</a:t>
            </a:r>
            <a:r>
              <a:rPr lang="en-US" dirty="0"/>
              <a:t> and protective equipment to be used when cleaning up a spill, leak or release.</a:t>
            </a:r>
          </a:p>
          <a:p>
            <a:endParaRPr lang="en-US" dirty="0"/>
          </a:p>
          <a:p>
            <a:r>
              <a:rPr lang="en-US" dirty="0"/>
              <a:t>Section 9 – This section describes the physical state of appearance of the chemical including color and odor. There is also technical information such as flash </a:t>
            </a:r>
            <a:r>
              <a:rPr lang="en-US" dirty="0" err="1"/>
              <a:t>pioint</a:t>
            </a:r>
            <a:r>
              <a:rPr lang="en-US" dirty="0"/>
              <a:t> and </a:t>
            </a:r>
            <a:r>
              <a:rPr lang="en-US" dirty="0" err="1"/>
              <a:t>vopr</a:t>
            </a:r>
            <a:r>
              <a:rPr lang="en-US" dirty="0"/>
              <a:t> density.</a:t>
            </a:r>
          </a:p>
        </p:txBody>
      </p:sp>
      <p:sp>
        <p:nvSpPr>
          <p:cNvPr id="4" name="Slide Number Placeholder 3"/>
          <p:cNvSpPr>
            <a:spLocks noGrp="1"/>
          </p:cNvSpPr>
          <p:nvPr>
            <p:ph type="sldNum" sz="quarter" idx="5"/>
          </p:nvPr>
        </p:nvSpPr>
        <p:spPr/>
        <p:txBody>
          <a:bodyPr/>
          <a:lstStyle/>
          <a:p>
            <a:fld id="{6C398D20-ABA8-4C0B-9DC0-42EE75F4A65E}" type="slidenum">
              <a:rPr lang="en-US" smtClean="0"/>
              <a:t>43</a:t>
            </a:fld>
            <a:endParaRPr lang="en-US"/>
          </a:p>
        </p:txBody>
      </p:sp>
    </p:spTree>
    <p:extLst>
      <p:ext uri="{BB962C8B-B14F-4D97-AF65-F5344CB8AC3E}">
        <p14:creationId xmlns:p14="http://schemas.microsoft.com/office/powerpoint/2010/main" val="1408606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44</a:t>
            </a:fld>
            <a:endParaRPr lang="en-US"/>
          </a:p>
        </p:txBody>
      </p:sp>
    </p:spTree>
    <p:extLst>
      <p:ext uri="{BB962C8B-B14F-4D97-AF65-F5344CB8AC3E}">
        <p14:creationId xmlns:p14="http://schemas.microsoft.com/office/powerpoint/2010/main" val="2232598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terms that get used interchangeably when talking about the health effects of chemical exposure, toxicity and hazard. Toxicity is more about the ability of the chemical/hazardous substance to cause harm, while hazard is the likelihood that the chemical will cause harm under the conditions of use. You could say that with proper handling, even highly toxic chemicals can be used safely. Yet, a less toxic chemical can be extremely hazardous if used improperly.</a:t>
            </a:r>
          </a:p>
          <a:p>
            <a:endParaRPr lang="en-US" dirty="0"/>
          </a:p>
          <a:p>
            <a:endParaRPr lang="en-US" dirty="0"/>
          </a:p>
          <a:p>
            <a:endParaRPr lang="en-US" dirty="0"/>
          </a:p>
          <a:p>
            <a:r>
              <a:rPr lang="en-US" dirty="0"/>
              <a:t>Acute – generally results from a single, short exposure. Usually reversible and appear quickly.</a:t>
            </a:r>
          </a:p>
          <a:p>
            <a:r>
              <a:rPr lang="en-US" dirty="0"/>
              <a:t>Chronic – generally occurs from repeated exposure of a long period of time. Delayed and gradual may be irreversible.</a:t>
            </a:r>
          </a:p>
          <a:p>
            <a:r>
              <a:rPr lang="en-US" dirty="0"/>
              <a:t>Think of alcohol. The acute effects of alcohol exposure a getting drunk, while the chronic effects ma be cirrhosis of the liver.</a:t>
            </a:r>
          </a:p>
          <a:p>
            <a:endParaRPr lang="en-US" dirty="0"/>
          </a:p>
          <a:p>
            <a:r>
              <a:rPr lang="en-US" dirty="0"/>
              <a:t>Irritant – upon contact, </a:t>
            </a:r>
            <a:r>
              <a:rPr lang="en-US"/>
              <a:t>result is reversible </a:t>
            </a:r>
            <a:r>
              <a:rPr lang="en-US" dirty="0"/>
              <a:t>inflammation or irritation to a body surface including eyes, respiratory tract, skin or mucous membrane.</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45</a:t>
            </a:fld>
            <a:endParaRPr lang="en-US"/>
          </a:p>
        </p:txBody>
      </p:sp>
    </p:spTree>
    <p:extLst>
      <p:ext uri="{BB962C8B-B14F-4D97-AF65-F5344CB8AC3E}">
        <p14:creationId xmlns:p14="http://schemas.microsoft.com/office/powerpoint/2010/main" val="2268765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Inhalation – The lungs are the most common way for chemical substance to enter the body. Gases, vapors and particles (mist, dust, fumes) may harm the tissues of the lungs or enter into the blood stream. Many chemicals have a distinct odor that is perceptible at specific level of concentration (odor threshold). However, over loading your sense of smell can result in fatigue of the system and over exposure may occur. That odor threshold may be of a level that the hazardous </a:t>
            </a:r>
            <a:r>
              <a:rPr lang="en-US" dirty="0" err="1"/>
              <a:t>concerntration</a:t>
            </a:r>
            <a:r>
              <a:rPr lang="en-US" dirty="0"/>
              <a:t> level is exceeded before the odor threshold is reached. Smoking in areas where chemicals are used or when cigarettes become contaminated by unclean hands, also has the possibility of occurring.</a:t>
            </a:r>
          </a:p>
          <a:p>
            <a:endParaRPr lang="en-US" dirty="0"/>
          </a:p>
          <a:p>
            <a:r>
              <a:rPr lang="en-US" dirty="0"/>
              <a:t>Ingestion – The gastrointestinal tract is another possible route of entry. It is unlikely that anyone would </a:t>
            </a:r>
            <a:r>
              <a:rPr lang="en-US" dirty="0" err="1"/>
              <a:t>intentially</a:t>
            </a:r>
            <a:r>
              <a:rPr lang="en-US" dirty="0"/>
              <a:t> eat a chemical, it is possible for the exposure to occur as a result of eating or drinking. Contaminated hands can be the cause of food or drink contamination. </a:t>
            </a:r>
          </a:p>
          <a:p>
            <a:endParaRPr lang="en-US" dirty="0"/>
          </a:p>
          <a:p>
            <a:r>
              <a:rPr lang="en-US" dirty="0"/>
              <a:t>Injection – Accidental injection may occur through mishaps with needles, broken glass or other sharp objects. Using pressurized air to clean skin or clothing may cause a chemical to be injected through the skin into the bloodstream. Do not use an air nozzle to clean off skin or clothes. All air nozzles must have pressure reducing tips to main </a:t>
            </a:r>
            <a:r>
              <a:rPr lang="en-US" dirty="0" err="1"/>
              <a:t>tain</a:t>
            </a:r>
            <a:r>
              <a:rPr lang="en-US" dirty="0"/>
              <a:t> less than 30psi at the tip.</a:t>
            </a:r>
          </a:p>
          <a:p>
            <a:endParaRPr lang="en-US" dirty="0"/>
          </a:p>
          <a:p>
            <a:r>
              <a:rPr lang="en-US" dirty="0"/>
              <a:t>Absorption – one of the quickest and simplest ways for chemicals to enter the body is through direct contact with skin and eyes. The skin contact can result in a localized reaction such as a rash or burn, or possible drying of the skin. Absorption into the bloodstream is possible via non-intact skin resulting in toxic effects on other parts of the body.</a:t>
            </a:r>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46</a:t>
            </a:fld>
            <a:endParaRPr lang="en-US"/>
          </a:p>
        </p:txBody>
      </p:sp>
    </p:spTree>
    <p:extLst>
      <p:ext uri="{BB962C8B-B14F-4D97-AF65-F5344CB8AC3E}">
        <p14:creationId xmlns:p14="http://schemas.microsoft.com/office/powerpoint/2010/main" val="3953096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 of  wearing rubber gloves and using shave cream to illustrate how chemicals can move about without taking care of personal hygiene practices</a:t>
            </a:r>
          </a:p>
          <a:p>
            <a:endParaRPr lang="en-US" dirty="0"/>
          </a:p>
          <a:p>
            <a:r>
              <a:rPr lang="en-US" dirty="0"/>
              <a:t>Follow instructions on labels when using and storing chemicals</a:t>
            </a:r>
          </a:p>
          <a:p>
            <a:r>
              <a:rPr lang="en-US" dirty="0"/>
              <a:t>Don’t mix products. Deadly gases can result or even fire may start.</a:t>
            </a:r>
          </a:p>
          <a:p>
            <a:r>
              <a:rPr lang="en-US" dirty="0"/>
              <a:t>Store products in their original container. If changing containers is necessary, label the secondary container.</a:t>
            </a:r>
          </a:p>
          <a:p>
            <a:r>
              <a:rPr lang="en-US" dirty="0"/>
              <a:t>Do not store incompatible products together</a:t>
            </a:r>
          </a:p>
          <a:p>
            <a:r>
              <a:rPr lang="en-US" dirty="0"/>
              <a:t>Store products out of reach from children</a:t>
            </a:r>
          </a:p>
          <a:p>
            <a:r>
              <a:rPr lang="en-US" dirty="0"/>
              <a:t>Clean up spills immediately</a:t>
            </a:r>
          </a:p>
        </p:txBody>
      </p:sp>
      <p:sp>
        <p:nvSpPr>
          <p:cNvPr id="4" name="Slide Number Placeholder 3"/>
          <p:cNvSpPr>
            <a:spLocks noGrp="1"/>
          </p:cNvSpPr>
          <p:nvPr>
            <p:ph type="sldNum" sz="quarter" idx="5"/>
          </p:nvPr>
        </p:nvSpPr>
        <p:spPr/>
        <p:txBody>
          <a:bodyPr/>
          <a:lstStyle/>
          <a:p>
            <a:fld id="{6C398D20-ABA8-4C0B-9DC0-42EE75F4A65E}" type="slidenum">
              <a:rPr lang="en-US" smtClean="0"/>
              <a:t>47</a:t>
            </a:fld>
            <a:endParaRPr lang="en-US"/>
          </a:p>
        </p:txBody>
      </p:sp>
    </p:spTree>
    <p:extLst>
      <p:ext uri="{BB962C8B-B14F-4D97-AF65-F5344CB8AC3E}">
        <p14:creationId xmlns:p14="http://schemas.microsoft.com/office/powerpoint/2010/main" val="796928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differences in the PPE and that importance of utilizing the SDS to determine the proper PPE that is recommended/needed/required.</a:t>
            </a:r>
          </a:p>
          <a:p>
            <a:endParaRPr lang="en-US" dirty="0"/>
          </a:p>
          <a:p>
            <a:r>
              <a:rPr lang="en-US" dirty="0"/>
              <a:t>Hand protection – refer to label and SDS for information regarding hand protection. Not all hand protection is the same. There are some materials that hand protection is comprised of that provide zero protection for certain chemicals. The chemical may actually destroy or be absorbed through the hand protection and expose yourself to the hazard.</a:t>
            </a:r>
          </a:p>
          <a:p>
            <a:endParaRPr lang="en-US" dirty="0"/>
          </a:p>
          <a:p>
            <a:r>
              <a:rPr lang="en-US" dirty="0"/>
              <a:t>Eye/face protection – safety glasses can provide adequate protection from splashes, normal prescription glasses may not however provide enough protection. Glasses, do not however provide adequate protection from some mists, fumes and vapors. Goggles provide an increased level of protection. Face protection provides exactly that, face protection and it should be accompanied with eye protection.</a:t>
            </a:r>
          </a:p>
          <a:p>
            <a:endParaRPr lang="en-US" dirty="0"/>
          </a:p>
          <a:p>
            <a:r>
              <a:rPr lang="en-US" dirty="0"/>
              <a:t>Respiratory protection – refer to the label, SDS and other information regarding the appropriate respiratory protection. If it is required to use air purifying respirator, you need to know the correct one as the hazardous chemical may have specific properties that the carbon filter must meet. Adequate </a:t>
            </a:r>
            <a:r>
              <a:rPr lang="en-US" dirty="0" err="1"/>
              <a:t>ventiliation</a:t>
            </a:r>
            <a:r>
              <a:rPr lang="en-US" dirty="0"/>
              <a:t> must also be considered. Adequate </a:t>
            </a:r>
            <a:r>
              <a:rPr lang="en-US" dirty="0" err="1"/>
              <a:t>venilation</a:t>
            </a:r>
            <a:r>
              <a:rPr lang="en-US" dirty="0"/>
              <a:t> itself may be the sole necessary respiratory protection. </a:t>
            </a:r>
          </a:p>
          <a:p>
            <a:endParaRPr lang="en-US" dirty="0"/>
          </a:p>
          <a:p>
            <a:r>
              <a:rPr lang="en-US" dirty="0"/>
              <a:t>Body protection – chemicals can destroy clothing if exposed. Appropriate aprons and or over clothes may be necessary. Again, refer to the </a:t>
            </a:r>
            <a:r>
              <a:rPr lang="en-US" dirty="0" err="1"/>
              <a:t>sds</a:t>
            </a:r>
            <a:r>
              <a:rPr lang="en-US" dirty="0"/>
              <a:t> and label for the correct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48</a:t>
            </a:fld>
            <a:endParaRPr lang="en-US"/>
          </a:p>
        </p:txBody>
      </p:sp>
    </p:spTree>
    <p:extLst>
      <p:ext uri="{BB962C8B-B14F-4D97-AF65-F5344CB8AC3E}">
        <p14:creationId xmlns:p14="http://schemas.microsoft.com/office/powerpoint/2010/main" val="2968935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849" indent="0" defTabSz="923857">
              <a:lnSpc>
                <a:spcPct val="150000"/>
              </a:lnSpc>
              <a:buFont typeface="Arial" panose="020B0604020202020204" pitchFamily="34" charset="0"/>
              <a:buNone/>
              <a:tabLst>
                <a:tab pos="268977" algn="l"/>
                <a:tab pos="269459" algn="l"/>
              </a:tabLst>
              <a:defRPr/>
            </a:pPr>
            <a:r>
              <a:rPr lang="en-US" dirty="0"/>
              <a:t>All containers both original and secondary must be labeled with the information necessary to notify employees about the chemical (product), the hazards, and protection necessary to minimize exposure. It is easy to for one product to look like another. Think of window cleaner and Gatorade? Or RV anti-freeze and </a:t>
            </a:r>
            <a:r>
              <a:rPr lang="en-US" dirty="0" err="1"/>
              <a:t>kool-aid</a:t>
            </a:r>
            <a:r>
              <a:rPr lang="en-US" dirty="0"/>
              <a:t>. Not granted that requires someone to purposely put a food stuff into a chemical container, but if you can’t read the label – </a:t>
            </a:r>
            <a:r>
              <a:rPr lang="en-US"/>
              <a:t>just imagine.</a:t>
            </a:r>
          </a:p>
        </p:txBody>
      </p:sp>
      <p:sp>
        <p:nvSpPr>
          <p:cNvPr id="4" name="Slide Number Placeholder 3"/>
          <p:cNvSpPr>
            <a:spLocks noGrp="1"/>
          </p:cNvSpPr>
          <p:nvPr>
            <p:ph type="sldNum" sz="quarter" idx="5"/>
          </p:nvPr>
        </p:nvSpPr>
        <p:spPr/>
        <p:txBody>
          <a:bodyPr/>
          <a:lstStyle/>
          <a:p>
            <a:fld id="{6C398D20-ABA8-4C0B-9DC0-42EE75F4A65E}" type="slidenum">
              <a:rPr lang="en-US" smtClean="0"/>
              <a:t>49</a:t>
            </a:fld>
            <a:endParaRPr lang="en-US"/>
          </a:p>
        </p:txBody>
      </p:sp>
    </p:spTree>
    <p:extLst>
      <p:ext uri="{BB962C8B-B14F-4D97-AF65-F5344CB8AC3E}">
        <p14:creationId xmlns:p14="http://schemas.microsoft.com/office/powerpoint/2010/main" val="2079239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50</a:t>
            </a:fld>
            <a:endParaRPr lang="en-US"/>
          </a:p>
        </p:txBody>
      </p:sp>
    </p:spTree>
    <p:extLst>
      <p:ext uri="{BB962C8B-B14F-4D97-AF65-F5344CB8AC3E}">
        <p14:creationId xmlns:p14="http://schemas.microsoft.com/office/powerpoint/2010/main" val="30002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51</a:t>
            </a:fld>
            <a:endParaRPr lang="en-US"/>
          </a:p>
        </p:txBody>
      </p:sp>
    </p:spTree>
    <p:extLst>
      <p:ext uri="{BB962C8B-B14F-4D97-AF65-F5344CB8AC3E}">
        <p14:creationId xmlns:p14="http://schemas.microsoft.com/office/powerpoint/2010/main" val="261034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5</a:t>
            </a:fld>
            <a:endParaRPr lang="en-US"/>
          </a:p>
        </p:txBody>
      </p:sp>
    </p:spTree>
    <p:extLst>
      <p:ext uri="{BB962C8B-B14F-4D97-AF65-F5344CB8AC3E}">
        <p14:creationId xmlns:p14="http://schemas.microsoft.com/office/powerpoint/2010/main" val="28772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672AF-D8BD-1B94-1569-46BAD7419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64967-FBCA-D299-B122-3641C3989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5F07A-0F6F-23B7-F14F-D97F66C8D7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EB75B7-A12D-EDCB-C5B9-0E563776284D}"/>
              </a:ext>
            </a:extLst>
          </p:cNvPr>
          <p:cNvSpPr>
            <a:spLocks noGrp="1"/>
          </p:cNvSpPr>
          <p:nvPr>
            <p:ph type="sldNum" sz="quarter" idx="5"/>
          </p:nvPr>
        </p:nvSpPr>
        <p:spPr/>
        <p:txBody>
          <a:bodyPr/>
          <a:lstStyle/>
          <a:p>
            <a:fld id="{6C398D20-ABA8-4C0B-9DC0-42EE75F4A65E}" type="slidenum">
              <a:rPr lang="en-US" smtClean="0"/>
              <a:t>6</a:t>
            </a:fld>
            <a:endParaRPr lang="en-US"/>
          </a:p>
        </p:txBody>
      </p:sp>
    </p:spTree>
    <p:extLst>
      <p:ext uri="{BB962C8B-B14F-4D97-AF65-F5344CB8AC3E}">
        <p14:creationId xmlns:p14="http://schemas.microsoft.com/office/powerpoint/2010/main" val="2220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too often, we believe or mistake that complying with a particular safety rule is safety.  They are important components in a safety program or system, and they are complimentary of one another, our focus and objective should always be safety. Think of it this way. We are told that wearing a seat belt in the car is for our safety, and they made that the rule, the law. So, you comply with the rule, great does that make you a safe driver? According the Association of Society of Safety Engineers (2015) Safety can be defined as the control of recognized hazards to achieve an acceptable level of risk, while compliance according to OSHA is the act of complying with established safety standards, regulations, and laws. Regulatory compliance standards are great resources, and we should look to them for guidance, but they essentially “help” us stay safe. Safety principles are best at identifying risks and determining how to eliminate the risks.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C398D20-ABA8-4C0B-9DC0-42EE75F4A65E}" type="slidenum">
              <a:rPr lang="en-US" smtClean="0"/>
              <a:t>7</a:t>
            </a:fld>
            <a:endParaRPr lang="en-US"/>
          </a:p>
        </p:txBody>
      </p:sp>
    </p:spTree>
    <p:extLst>
      <p:ext uri="{BB962C8B-B14F-4D97-AF65-F5344CB8AC3E}">
        <p14:creationId xmlns:p14="http://schemas.microsoft.com/office/powerpoint/2010/main" val="83041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98D20-ABA8-4C0B-9DC0-42EE75F4A65E}" type="slidenum">
              <a:rPr lang="en-US" smtClean="0"/>
              <a:t>8</a:t>
            </a:fld>
            <a:endParaRPr lang="en-US"/>
          </a:p>
        </p:txBody>
      </p:sp>
    </p:spTree>
    <p:extLst>
      <p:ext uri="{BB962C8B-B14F-4D97-AF65-F5344CB8AC3E}">
        <p14:creationId xmlns:p14="http://schemas.microsoft.com/office/powerpoint/2010/main" val="169196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OSHAct</a:t>
            </a:r>
            <a:r>
              <a:rPr lang="en-US" dirty="0"/>
              <a:t> was created in 1970 to “assure safety and healthful working conditions for working men and women.”</a:t>
            </a:r>
          </a:p>
        </p:txBody>
      </p:sp>
      <p:sp>
        <p:nvSpPr>
          <p:cNvPr id="4" name="Slide Number Placeholder 3"/>
          <p:cNvSpPr>
            <a:spLocks noGrp="1"/>
          </p:cNvSpPr>
          <p:nvPr>
            <p:ph type="sldNum" sz="quarter" idx="5"/>
          </p:nvPr>
        </p:nvSpPr>
        <p:spPr/>
        <p:txBody>
          <a:bodyPr/>
          <a:lstStyle/>
          <a:p>
            <a:fld id="{6C398D20-ABA8-4C0B-9DC0-42EE75F4A65E}" type="slidenum">
              <a:rPr lang="en-US" smtClean="0"/>
              <a:t>9</a:t>
            </a:fld>
            <a:endParaRPr lang="en-US"/>
          </a:p>
        </p:txBody>
      </p:sp>
    </p:spTree>
    <p:extLst>
      <p:ext uri="{BB962C8B-B14F-4D97-AF65-F5344CB8AC3E}">
        <p14:creationId xmlns:p14="http://schemas.microsoft.com/office/powerpoint/2010/main" val="63315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4537A51D-B127-44CD-B653-14D3DCA5F86B}"/>
              </a:ext>
              <a:ext uri="{C183D7F6-B498-43B3-948B-1728B52AA6E4}">
                <adec:decorative xmlns:adec="http://schemas.microsoft.com/office/drawing/2017/decorative" val="1"/>
              </a:ext>
            </a:extLst>
          </p:cNvPr>
          <p:cNvSpPr/>
          <p:nvPr/>
        </p:nvSpPr>
        <p:spPr>
          <a:xfrm>
            <a:off x="6620771" y="1244908"/>
            <a:ext cx="5046455" cy="523502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6974394" y="1632350"/>
            <a:ext cx="4339211" cy="2450417"/>
          </a:xfrm>
        </p:spPr>
        <p:txBody>
          <a:bodyPr anchor="b">
            <a:normAutofit/>
          </a:bodyPr>
          <a:lstStyle>
            <a:lvl1pPr algn="ctr">
              <a:lnSpc>
                <a:spcPct val="110000"/>
              </a:lnSpc>
              <a:defRPr sz="2800" cap="all" spc="390" baseline="0"/>
            </a:lvl1pPr>
          </a:lstStyle>
          <a:p>
            <a:r>
              <a:rPr lang="en-US"/>
              <a:t>CLICK TO ENTER PRESENTATION TITLE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hasCustomPrompt="1"/>
          </p:nvPr>
        </p:nvSpPr>
        <p:spPr>
          <a:xfrm>
            <a:off x="6974394" y="4474885"/>
            <a:ext cx="4339210" cy="852790"/>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date </a:t>
            </a:r>
            <a:br>
              <a:rPr lang="en-US"/>
            </a:br>
            <a:r>
              <a:rPr lang="en-US"/>
              <a:t>location details</a:t>
            </a:r>
          </a:p>
        </p:txBody>
      </p:sp>
      <p:sp>
        <p:nvSpPr>
          <p:cNvPr id="5" name="Freeform: Shape 4">
            <a:extLst>
              <a:ext uri="{FF2B5EF4-FFF2-40B4-BE49-F238E27FC236}">
                <a16:creationId xmlns:a16="http://schemas.microsoft.com/office/drawing/2014/main" id="{3C1D2896-F09D-5A1C-57A1-B8C435B55315}"/>
              </a:ext>
            </a:extLst>
          </p:cNvPr>
          <p:cNvSpPr/>
          <p:nvPr userDrawn="1"/>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rgbClr val="C4DD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9648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1506583"/>
            <a:ext cx="2271849" cy="46275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1506583"/>
            <a:ext cx="8302534" cy="46275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05633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a:xfrm>
            <a:off x="1028700" y="1182255"/>
            <a:ext cx="10134600" cy="83298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87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a:xfrm>
            <a:off x="1028700" y="1154545"/>
            <a:ext cx="10134600" cy="857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9359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37306" y="1134919"/>
            <a:ext cx="10134600" cy="8143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2007401"/>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896240"/>
            <a:ext cx="4849036" cy="314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7" y="2015579"/>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912597"/>
            <a:ext cx="4904585" cy="314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1389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a:xfrm>
            <a:off x="1028700" y="1200727"/>
            <a:ext cx="10134600" cy="805855"/>
          </a:xfrm>
        </p:spPr>
        <p:txBody>
          <a:bodyPr/>
          <a:lstStyle/>
          <a:p>
            <a:r>
              <a:rPr lang="en-US"/>
              <a:t>Click to edit Master title style</a:t>
            </a:r>
          </a:p>
        </p:txBody>
      </p:sp>
    </p:spTree>
    <p:extLst>
      <p:ext uri="{BB962C8B-B14F-4D97-AF65-F5344CB8AC3E}">
        <p14:creationId xmlns:p14="http://schemas.microsoft.com/office/powerpoint/2010/main" val="38068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7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1533235"/>
            <a:ext cx="3705225" cy="101652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533235"/>
            <a:ext cx="6172200" cy="4372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525486"/>
            <a:ext cx="3705225" cy="33435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45591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1300084"/>
            <a:ext cx="3705225" cy="106026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303288"/>
            <a:ext cx="5942012" cy="473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480426"/>
            <a:ext cx="3705225" cy="3560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62007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a:xfrm>
            <a:off x="1028700" y="1200727"/>
            <a:ext cx="10134600" cy="811662"/>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9382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rgbClr val="C4DD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95FD5A-3549-B3D3-3F6B-A6628A949BFA}"/>
              </a:ext>
            </a:extLst>
          </p:cNvPr>
          <p:cNvSpPr/>
          <p:nvPr userDrawn="1"/>
        </p:nvSpPr>
        <p:spPr>
          <a:xfrm>
            <a:off x="150920" y="142043"/>
            <a:ext cx="11890160" cy="506027"/>
          </a:xfrm>
          <a:prstGeom prst="rect">
            <a:avLst/>
          </a:prstGeom>
          <a:solidFill>
            <a:srgbClr val="C4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309FCE-C03F-B69E-7085-86BE2B2C3CCA}"/>
              </a:ext>
            </a:extLst>
          </p:cNvPr>
          <p:cNvSpPr/>
          <p:nvPr userDrawn="1"/>
        </p:nvSpPr>
        <p:spPr>
          <a:xfrm>
            <a:off x="150920" y="6209930"/>
            <a:ext cx="11890160" cy="506027"/>
          </a:xfrm>
          <a:prstGeom prst="rect">
            <a:avLst/>
          </a:prstGeom>
          <a:solidFill>
            <a:srgbClr val="C4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988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p:titleStyle>
    <p:bodyStyle>
      <a:lvl1pPr marL="0" indent="0" algn="l" defTabSz="914400" rtl="0" eaLnBrk="1" latinLnBrk="0" hangingPunct="1">
        <a:lnSpc>
          <a:spcPct val="110000"/>
        </a:lnSpc>
        <a:spcBef>
          <a:spcPts val="1000"/>
        </a:spcBef>
        <a:buFontTx/>
        <a:buNone/>
        <a:defRPr sz="3200" kern="1200">
          <a:solidFill>
            <a:schemeClr val="tx2"/>
          </a:solidFill>
          <a:latin typeface="Arial Nova Light" panose="020B0304020202020204" pitchFamily="34" charset="0"/>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2800" kern="1200">
          <a:solidFill>
            <a:schemeClr val="tx2"/>
          </a:solidFill>
          <a:latin typeface="Arial Nova Light" panose="020B0304020202020204" pitchFamily="34" charset="0"/>
          <a:ea typeface="+mn-ea"/>
          <a:cs typeface="+mn-cs"/>
        </a:defRPr>
      </a:lvl2pPr>
      <a:lvl3pPr marL="274320" indent="0" algn="l" defTabSz="914400" rtl="0" eaLnBrk="1" latinLnBrk="0" hangingPunct="1">
        <a:lnSpc>
          <a:spcPct val="110000"/>
        </a:lnSpc>
        <a:spcBef>
          <a:spcPts val="500"/>
        </a:spcBef>
        <a:buFontTx/>
        <a:buNone/>
        <a:defRPr sz="2400" kern="1200">
          <a:solidFill>
            <a:schemeClr val="tx2"/>
          </a:solidFill>
          <a:latin typeface="Arial Nova Light" panose="020B0304020202020204" pitchFamily="34" charset="0"/>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2000" kern="1200">
          <a:solidFill>
            <a:schemeClr val="tx2"/>
          </a:solidFill>
          <a:latin typeface="Arial Nova Light" panose="020B0304020202020204" pitchFamily="34" charset="0"/>
          <a:ea typeface="+mn-ea"/>
          <a:cs typeface="+mn-cs"/>
        </a:defRPr>
      </a:lvl4pPr>
      <a:lvl5pPr marL="548640" indent="0" algn="l" defTabSz="914400" rtl="0" eaLnBrk="1" latinLnBrk="0" hangingPunct="1">
        <a:lnSpc>
          <a:spcPct val="110000"/>
        </a:lnSpc>
        <a:spcBef>
          <a:spcPts val="500"/>
        </a:spcBef>
        <a:buFontTx/>
        <a:buNone/>
        <a:defRPr sz="2000" kern="1200">
          <a:solidFill>
            <a:schemeClr val="tx2"/>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2C41D-4F4E-901C-A30C-707446A2C50A}"/>
              </a:ext>
            </a:extLst>
          </p:cNvPr>
          <p:cNvSpPr>
            <a:spLocks noGrp="1"/>
          </p:cNvSpPr>
          <p:nvPr>
            <p:ph type="ctrTitle"/>
          </p:nvPr>
        </p:nvSpPr>
        <p:spPr>
          <a:xfrm>
            <a:off x="6650241" y="1466409"/>
            <a:ext cx="4987637" cy="1413164"/>
          </a:xfrm>
        </p:spPr>
        <p:txBody>
          <a:bodyPr>
            <a:noAutofit/>
          </a:bodyPr>
          <a:lstStyle/>
          <a:p>
            <a:r>
              <a:rPr lang="en-US" sz="3600" cap="none" spc="0" dirty="0">
                <a:latin typeface="+mj-lt"/>
                <a:ea typeface="+mn-ea"/>
                <a:cs typeface="Arial"/>
              </a:rPr>
              <a:t>Chemical Hazards </a:t>
            </a:r>
            <a:br>
              <a:rPr lang="en-US" sz="3600" cap="none" spc="0" dirty="0">
                <a:latin typeface="+mj-lt"/>
                <a:ea typeface="+mn-ea"/>
                <a:cs typeface="Arial"/>
              </a:rPr>
            </a:br>
            <a:r>
              <a:rPr lang="en-US" sz="3600" cap="none" spc="0" dirty="0">
                <a:latin typeface="+mj-lt"/>
                <a:ea typeface="+mn-ea"/>
                <a:cs typeface="Arial"/>
              </a:rPr>
              <a:t>and Safety</a:t>
            </a:r>
            <a:endParaRPr lang="en-US" sz="3600" dirty="0">
              <a:latin typeface="+mj-lt"/>
              <a:cs typeface="Arial"/>
            </a:endParaRPr>
          </a:p>
        </p:txBody>
      </p:sp>
      <p:sp>
        <p:nvSpPr>
          <p:cNvPr id="5" name="Subtitle 4">
            <a:extLst>
              <a:ext uri="{FF2B5EF4-FFF2-40B4-BE49-F238E27FC236}">
                <a16:creationId xmlns:a16="http://schemas.microsoft.com/office/drawing/2014/main" id="{61ACFB93-1CD7-08AC-453B-846AE0F3B028}"/>
              </a:ext>
            </a:extLst>
          </p:cNvPr>
          <p:cNvSpPr>
            <a:spLocks noGrp="1"/>
          </p:cNvSpPr>
          <p:nvPr>
            <p:ph type="subTitle" idx="1"/>
          </p:nvPr>
        </p:nvSpPr>
        <p:spPr>
          <a:xfrm>
            <a:off x="6650242" y="4773811"/>
            <a:ext cx="4987636" cy="852790"/>
          </a:xfrm>
        </p:spPr>
        <p:txBody>
          <a:bodyPr>
            <a:normAutofit/>
          </a:bodyPr>
          <a:lstStyle/>
          <a:p>
            <a:r>
              <a:rPr lang="en-US" sz="1600" spc="-4" dirty="0">
                <a:solidFill>
                  <a:prstClr val="black"/>
                </a:solidFill>
                <a:cs typeface="Cambria"/>
              </a:rPr>
              <a:t>A training course for workers and employers </a:t>
            </a:r>
            <a:br>
              <a:rPr lang="en-US" sz="1600" spc="-4" dirty="0">
                <a:solidFill>
                  <a:prstClr val="black"/>
                </a:solidFill>
                <a:cs typeface="Cambria"/>
              </a:rPr>
            </a:br>
            <a:r>
              <a:rPr lang="en-US" sz="1600" spc="-4" dirty="0">
                <a:solidFill>
                  <a:prstClr val="black"/>
                </a:solidFill>
                <a:cs typeface="Cambria"/>
              </a:rPr>
              <a:t>funded by a </a:t>
            </a:r>
            <a:r>
              <a:rPr kumimoji="0" lang="en-US" sz="1600" i="0" u="none" strike="noStrike" kern="1200" cap="none" spc="-4" normalizeH="0" baseline="0" noProof="0" dirty="0">
                <a:ln>
                  <a:noFill/>
                </a:ln>
                <a:solidFill>
                  <a:prstClr val="black"/>
                </a:solidFill>
                <a:effectLst/>
                <a:uLnTx/>
                <a:uFillTx/>
                <a:cs typeface="Cambria"/>
              </a:rPr>
              <a:t>Susan </a:t>
            </a:r>
            <a:r>
              <a:rPr kumimoji="0" lang="en-US" sz="1600" i="0" u="none" strike="noStrike" kern="1200" cap="none" spc="-15" normalizeH="0" baseline="0" noProof="0" dirty="0">
                <a:ln>
                  <a:noFill/>
                </a:ln>
                <a:solidFill>
                  <a:prstClr val="black"/>
                </a:solidFill>
                <a:effectLst/>
                <a:uLnTx/>
                <a:uFillTx/>
                <a:cs typeface="Cambria"/>
              </a:rPr>
              <a:t>Harwood </a:t>
            </a:r>
            <a:r>
              <a:rPr kumimoji="0" lang="en-US" sz="1600" i="0" u="none" strike="noStrike" kern="1200" cap="none" spc="-23" normalizeH="0" baseline="0" noProof="0" dirty="0">
                <a:ln>
                  <a:noFill/>
                </a:ln>
                <a:solidFill>
                  <a:prstClr val="black"/>
                </a:solidFill>
                <a:effectLst/>
                <a:uLnTx/>
                <a:uFillTx/>
                <a:cs typeface="Cambria"/>
              </a:rPr>
              <a:t>Training</a:t>
            </a:r>
            <a:r>
              <a:rPr kumimoji="0" lang="en-US" sz="1600" i="0" u="none" strike="noStrike" kern="1200" cap="none" spc="8" normalizeH="0" baseline="0" noProof="0" dirty="0">
                <a:ln>
                  <a:noFill/>
                </a:ln>
                <a:solidFill>
                  <a:prstClr val="black"/>
                </a:solidFill>
                <a:effectLst/>
                <a:uLnTx/>
                <a:uFillTx/>
                <a:cs typeface="Cambria"/>
              </a:rPr>
              <a:t> </a:t>
            </a:r>
            <a:r>
              <a:rPr kumimoji="0" lang="en-US" sz="1600" i="0" u="none" strike="noStrike" kern="1200" cap="none" spc="-19" normalizeH="0" baseline="0" noProof="0" dirty="0">
                <a:ln>
                  <a:noFill/>
                </a:ln>
                <a:solidFill>
                  <a:prstClr val="black"/>
                </a:solidFill>
                <a:effectLst/>
                <a:uLnTx/>
                <a:uFillTx/>
                <a:cs typeface="Cambria"/>
              </a:rPr>
              <a:t>Grant</a:t>
            </a:r>
            <a:endParaRPr kumimoji="0" lang="en-US" sz="1600" i="0" u="none" strike="noStrike" kern="1200" cap="none" spc="0" normalizeH="0" baseline="0" noProof="0" dirty="0">
              <a:ln>
                <a:noFill/>
              </a:ln>
              <a:solidFill>
                <a:prstClr val="black"/>
              </a:solidFill>
              <a:effectLst/>
              <a:uLnTx/>
              <a:uFillTx/>
              <a:cs typeface="Cambria"/>
            </a:endParaRPr>
          </a:p>
          <a:p>
            <a:endParaRPr lang="en-US" dirty="0"/>
          </a:p>
        </p:txBody>
      </p:sp>
      <p:pic>
        <p:nvPicPr>
          <p:cNvPr id="2" name="Picture 1">
            <a:extLst>
              <a:ext uri="{FF2B5EF4-FFF2-40B4-BE49-F238E27FC236}">
                <a16:creationId xmlns:a16="http://schemas.microsoft.com/office/drawing/2014/main" id="{55B0276F-B815-647B-24AA-D2EA578FD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74" y="1320936"/>
            <a:ext cx="6316362" cy="4792717"/>
          </a:xfrm>
          <a:prstGeom prst="rect">
            <a:avLst/>
          </a:prstGeom>
          <a:ln>
            <a:noFill/>
          </a:ln>
          <a:effectLst>
            <a:softEdge rad="112500"/>
          </a:effectLst>
        </p:spPr>
      </p:pic>
      <p:sp>
        <p:nvSpPr>
          <p:cNvPr id="6" name="Subtitle 4">
            <a:extLst>
              <a:ext uri="{FF2B5EF4-FFF2-40B4-BE49-F238E27FC236}">
                <a16:creationId xmlns:a16="http://schemas.microsoft.com/office/drawing/2014/main" id="{8C252987-6506-1451-42B7-77A17F10E838}"/>
              </a:ext>
            </a:extLst>
          </p:cNvPr>
          <p:cNvSpPr txBox="1">
            <a:spLocks/>
          </p:cNvSpPr>
          <p:nvPr/>
        </p:nvSpPr>
        <p:spPr>
          <a:xfrm>
            <a:off x="6650242" y="3556985"/>
            <a:ext cx="4987636" cy="539414"/>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1000"/>
              </a:spcBef>
              <a:buFontTx/>
              <a:buNone/>
              <a:defRPr sz="2000" kern="1200">
                <a:solidFill>
                  <a:schemeClr val="tx2"/>
                </a:solidFill>
                <a:latin typeface="Arial Nova Light" panose="020B0304020202020204" pitchFamily="34" charset="0"/>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Arial Nova Light" panose="020B0304020202020204" pitchFamily="34" charset="0"/>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Arial Nova Light" panose="020B0304020202020204" pitchFamily="34" charset="0"/>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Arial Nova Light" panose="020B0304020202020204" pitchFamily="34" charset="0"/>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Arial Nova Light" panose="020B03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spc="-4" dirty="0">
                <a:solidFill>
                  <a:prstClr val="black"/>
                </a:solidFill>
                <a:latin typeface="Arial Nova Light"/>
                <a:cs typeface="Cambria"/>
              </a:rPr>
              <a:t>Hazard Communication</a:t>
            </a:r>
            <a:endParaRPr lang="en-US" sz="2800" dirty="0">
              <a:solidFill>
                <a:prstClr val="black"/>
              </a:solidFill>
              <a:latin typeface="Arial Nova Light"/>
              <a:cs typeface="Cambria"/>
            </a:endParaRPr>
          </a:p>
          <a:p>
            <a:endParaRPr lang="en-US"/>
          </a:p>
        </p:txBody>
      </p:sp>
    </p:spTree>
    <p:extLst>
      <p:ext uri="{BB962C8B-B14F-4D97-AF65-F5344CB8AC3E}">
        <p14:creationId xmlns:p14="http://schemas.microsoft.com/office/powerpoint/2010/main" val="108309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BFC0F-DC45-F78F-18F0-875B0E63B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4993B-75FD-6443-AEF1-3810C9686233}"/>
              </a:ext>
            </a:extLst>
          </p:cNvPr>
          <p:cNvSpPr>
            <a:spLocks noGrp="1"/>
          </p:cNvSpPr>
          <p:nvPr>
            <p:ph type="title"/>
          </p:nvPr>
        </p:nvSpPr>
        <p:spPr>
          <a:xfrm>
            <a:off x="423788" y="525780"/>
            <a:ext cx="10701411" cy="863447"/>
          </a:xfrm>
        </p:spPr>
        <p:txBody>
          <a:bodyPr anchor="b">
            <a:noAutofit/>
          </a:bodyPr>
          <a:lstStyle/>
          <a:p>
            <a:pPr>
              <a:lnSpc>
                <a:spcPct val="100000"/>
              </a:lnSpc>
            </a:pPr>
            <a:r>
              <a:rPr lang="en-US" sz="4000" spc="-23" dirty="0"/>
              <a:t>Section 11(c) 29 U.S.C. §660(c</a:t>
            </a:r>
            <a:r>
              <a:rPr lang="en-US" sz="4000" dirty="0"/>
              <a:t>)</a:t>
            </a:r>
          </a:p>
        </p:txBody>
      </p:sp>
      <p:pic>
        <p:nvPicPr>
          <p:cNvPr id="4" name="Picture 3">
            <a:extLst>
              <a:ext uri="{FF2B5EF4-FFF2-40B4-BE49-F238E27FC236}">
                <a16:creationId xmlns:a16="http://schemas.microsoft.com/office/drawing/2014/main" id="{A8A10B94-09A8-5E3C-97FF-D09FE70837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788" y="1913836"/>
            <a:ext cx="4675362" cy="3774199"/>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F0C931BD-AC41-4CB5-BA4A-6F132D6E9218}"/>
              </a:ext>
            </a:extLst>
          </p:cNvPr>
          <p:cNvSpPr>
            <a:spLocks noGrp="1"/>
          </p:cNvSpPr>
          <p:nvPr>
            <p:ph sz="half" idx="2"/>
          </p:nvPr>
        </p:nvSpPr>
        <p:spPr>
          <a:xfrm>
            <a:off x="5958007" y="1913836"/>
            <a:ext cx="5546188" cy="3892691"/>
          </a:xfrm>
        </p:spPr>
        <p:txBody>
          <a:bodyPr vert="horz" lIns="91440" tIns="45720" rIns="91440" bIns="45720" rtlCol="0">
            <a:normAutofit lnSpcReduction="10000"/>
          </a:bodyPr>
          <a:lstStyle/>
          <a:p>
            <a:pPr marL="457200" indent="-457200">
              <a:lnSpc>
                <a:spcPct val="100000"/>
              </a:lnSpc>
              <a:buFont typeface="Arial" panose="020B0604020202020204" pitchFamily="34" charset="0"/>
              <a:buChar char="•"/>
            </a:pPr>
            <a:r>
              <a:rPr lang="en-US" sz="2600" spc="-4" dirty="0"/>
              <a:t>OSHA’s Whistleblower Protection Program protects employees from retaliation against you by taking unfavorable personnel action because you engaged in a protected activity relating to workplace safety and health.</a:t>
            </a:r>
          </a:p>
          <a:p>
            <a:pPr marL="457200" indent="-457200">
              <a:lnSpc>
                <a:spcPct val="100000"/>
              </a:lnSpc>
              <a:buFont typeface="Arial" panose="020B0604020202020204" pitchFamily="34" charset="0"/>
              <a:buChar char="•"/>
            </a:pPr>
            <a:r>
              <a:rPr lang="en-US" sz="2600" spc="-4" dirty="0"/>
              <a:t>Complaints must be filed with OSHA within 30 days after the alleged retaliation.</a:t>
            </a:r>
          </a:p>
        </p:txBody>
      </p:sp>
    </p:spTree>
    <p:extLst>
      <p:ext uri="{BB962C8B-B14F-4D97-AF65-F5344CB8AC3E}">
        <p14:creationId xmlns:p14="http://schemas.microsoft.com/office/powerpoint/2010/main" val="363957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0729-CC30-3D97-3520-8A5C471535E7}"/>
              </a:ext>
            </a:extLst>
          </p:cNvPr>
          <p:cNvSpPr>
            <a:spLocks noGrp="1"/>
          </p:cNvSpPr>
          <p:nvPr>
            <p:ph type="title"/>
          </p:nvPr>
        </p:nvSpPr>
        <p:spPr>
          <a:xfrm>
            <a:off x="6244935" y="901735"/>
            <a:ext cx="3678383" cy="857844"/>
          </a:xfrm>
        </p:spPr>
        <p:txBody>
          <a:bodyPr anchor="b">
            <a:normAutofit/>
          </a:bodyPr>
          <a:lstStyle/>
          <a:p>
            <a:pPr algn="r"/>
            <a:r>
              <a:rPr lang="en-US" spc="-5"/>
              <a:t>OSHA?</a:t>
            </a:r>
            <a:endParaRPr lang="en-US"/>
          </a:p>
        </p:txBody>
      </p:sp>
      <p:pic>
        <p:nvPicPr>
          <p:cNvPr id="4" name="Picture 3">
            <a:extLst>
              <a:ext uri="{FF2B5EF4-FFF2-40B4-BE49-F238E27FC236}">
                <a16:creationId xmlns:a16="http://schemas.microsoft.com/office/drawing/2014/main" id="{2917709A-7190-9678-8EB2-4BFF63C06D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47" y="1143000"/>
            <a:ext cx="5663653" cy="4572000"/>
          </a:xfrm>
          <a:prstGeom prst="rect">
            <a:avLst/>
          </a:prstGeom>
          <a:ln>
            <a:noFill/>
          </a:ln>
          <a:effectLst>
            <a:softEdge rad="112500"/>
          </a:effectLst>
        </p:spPr>
      </p:pic>
      <p:sp>
        <p:nvSpPr>
          <p:cNvPr id="3" name="Content Placeholder 2">
            <a:extLst>
              <a:ext uri="{FF2B5EF4-FFF2-40B4-BE49-F238E27FC236}">
                <a16:creationId xmlns:a16="http://schemas.microsoft.com/office/drawing/2014/main" id="{C261FB56-AE99-4EF2-7FF1-6D7F8FDA0129}"/>
              </a:ext>
            </a:extLst>
          </p:cNvPr>
          <p:cNvSpPr>
            <a:spLocks noGrp="1"/>
          </p:cNvSpPr>
          <p:nvPr>
            <p:ph sz="half" idx="2"/>
          </p:nvPr>
        </p:nvSpPr>
        <p:spPr>
          <a:xfrm>
            <a:off x="6320532" y="2582613"/>
            <a:ext cx="5839692" cy="2427022"/>
          </a:xfrm>
        </p:spPr>
        <p:txBody>
          <a:bodyPr vert="horz" lIns="91440" tIns="45720" rIns="91440" bIns="45720" rtlCol="0" anchor="t">
            <a:normAutofit fontScale="92500"/>
          </a:bodyPr>
          <a:lstStyle/>
          <a:p>
            <a:pPr marL="469900" indent="-457200">
              <a:lnSpc>
                <a:spcPct val="100000"/>
              </a:lnSpc>
              <a:spcBef>
                <a:spcPts val="505"/>
              </a:spcBef>
              <a:buFont typeface="Arial" panose="020B0604020202020204" pitchFamily="34" charset="0"/>
              <a:buChar char="•"/>
            </a:pPr>
            <a:r>
              <a:rPr lang="en-US" sz="2800" spc="-5">
                <a:latin typeface="Arial Nova Light"/>
              </a:rPr>
              <a:t>OSH Act</a:t>
            </a:r>
          </a:p>
          <a:p>
            <a:pPr marL="469900" indent="-457200">
              <a:lnSpc>
                <a:spcPct val="100000"/>
              </a:lnSpc>
              <a:spcBef>
                <a:spcPts val="505"/>
              </a:spcBef>
              <a:buFont typeface="Arial" panose="020B0604020202020204" pitchFamily="34" charset="0"/>
              <a:buChar char="•"/>
            </a:pPr>
            <a:r>
              <a:rPr lang="en-US" sz="2800" spc="-5">
                <a:latin typeface="Arial Nova Light"/>
              </a:rPr>
              <a:t>General Duty Clause</a:t>
            </a:r>
          </a:p>
          <a:p>
            <a:pPr marL="982980" lvl="1" indent="-342900">
              <a:lnSpc>
                <a:spcPct val="100000"/>
              </a:lnSpc>
              <a:spcBef>
                <a:spcPts val="505"/>
              </a:spcBef>
              <a:buFont typeface="Courier New" panose="020B0604020202020204" pitchFamily="34" charset="0"/>
              <a:buChar char="o"/>
            </a:pPr>
            <a:r>
              <a:rPr lang="en-US" sz="2300" spc="-5"/>
              <a:t>Employer requirements/responsibilities</a:t>
            </a:r>
          </a:p>
          <a:p>
            <a:pPr marL="982980" lvl="1" indent="-342900">
              <a:lnSpc>
                <a:spcPct val="100000"/>
              </a:lnSpc>
              <a:spcBef>
                <a:spcPts val="505"/>
              </a:spcBef>
              <a:buFont typeface="Courier New" panose="020B0604020202020204" pitchFamily="34" charset="0"/>
              <a:buChar char="o"/>
            </a:pPr>
            <a:r>
              <a:rPr lang="en-US" sz="2300" spc="-5"/>
              <a:t>Employee requirements/responsibilities</a:t>
            </a:r>
          </a:p>
          <a:p>
            <a:pPr marL="982980" lvl="1" indent="-342900">
              <a:lnSpc>
                <a:spcPct val="100000"/>
              </a:lnSpc>
              <a:spcBef>
                <a:spcPts val="505"/>
              </a:spcBef>
              <a:buFont typeface="Courier New" panose="020B0604020202020204" pitchFamily="34" charset="0"/>
              <a:buChar char="o"/>
            </a:pPr>
            <a:r>
              <a:rPr lang="en-US" sz="2300" spc="-5"/>
              <a:t>Workplace impact</a:t>
            </a:r>
            <a:endParaRPr lang="en-US" sz="2700"/>
          </a:p>
        </p:txBody>
      </p:sp>
      <p:sp>
        <p:nvSpPr>
          <p:cNvPr id="6" name="TextBox 5">
            <a:extLst>
              <a:ext uri="{FF2B5EF4-FFF2-40B4-BE49-F238E27FC236}">
                <a16:creationId xmlns:a16="http://schemas.microsoft.com/office/drawing/2014/main" id="{F2D1AD63-526A-3FC7-0B92-F7BED01F38B2}"/>
              </a:ext>
            </a:extLst>
          </p:cNvPr>
          <p:cNvSpPr txBox="1"/>
          <p:nvPr/>
        </p:nvSpPr>
        <p:spPr>
          <a:xfrm>
            <a:off x="6192378" y="5771599"/>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391745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EC74C-3E59-046E-10D8-542E100D78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0828E7-B1DF-9FCF-7A95-FBCEEF458938}"/>
              </a:ext>
            </a:extLst>
          </p:cNvPr>
          <p:cNvSpPr txBox="1"/>
          <p:nvPr/>
        </p:nvSpPr>
        <p:spPr>
          <a:xfrm>
            <a:off x="386635" y="811804"/>
            <a:ext cx="6939006" cy="769441"/>
          </a:xfrm>
          <a:prstGeom prst="rect">
            <a:avLst/>
          </a:prstGeom>
          <a:noFill/>
        </p:spPr>
        <p:txBody>
          <a:bodyPr wrap="square" lIns="91440" tIns="45720" rIns="91440" bIns="45720" rtlCol="0" anchor="t">
            <a:spAutoFit/>
          </a:bodyPr>
          <a:lstStyle/>
          <a:p>
            <a:r>
              <a:rPr lang="en-US" sz="4400" dirty="0">
                <a:latin typeface="+mj-lt"/>
              </a:rPr>
              <a:t>Employer responsibilities</a:t>
            </a:r>
          </a:p>
        </p:txBody>
      </p:sp>
      <p:pic>
        <p:nvPicPr>
          <p:cNvPr id="3" name="Picture 2">
            <a:extLst>
              <a:ext uri="{FF2B5EF4-FFF2-40B4-BE49-F238E27FC236}">
                <a16:creationId xmlns:a16="http://schemas.microsoft.com/office/drawing/2014/main" id="{360BC252-4002-FF27-5AF3-A3789F68C94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92378" y="2196342"/>
            <a:ext cx="5495223" cy="3124631"/>
          </a:xfrm>
          <a:prstGeom prst="rect">
            <a:avLst/>
          </a:prstGeom>
          <a:ln>
            <a:noFill/>
          </a:ln>
          <a:effectLst>
            <a:softEdge rad="112500"/>
          </a:effectLst>
        </p:spPr>
      </p:pic>
      <p:sp>
        <p:nvSpPr>
          <p:cNvPr id="2" name="TextBox 1">
            <a:extLst>
              <a:ext uri="{FF2B5EF4-FFF2-40B4-BE49-F238E27FC236}">
                <a16:creationId xmlns:a16="http://schemas.microsoft.com/office/drawing/2014/main" id="{C4EF7645-7649-44F6-2455-6ADFCF6365CC}"/>
              </a:ext>
            </a:extLst>
          </p:cNvPr>
          <p:cNvSpPr txBox="1"/>
          <p:nvPr/>
        </p:nvSpPr>
        <p:spPr>
          <a:xfrm>
            <a:off x="864947" y="2252419"/>
            <a:ext cx="4672253" cy="3785652"/>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employer –</a:t>
            </a:r>
          </a:p>
          <a:p>
            <a:endParaRPr lang="en-US" sz="2400" dirty="0"/>
          </a:p>
          <a:p>
            <a:pPr marL="457200" indent="-457200">
              <a:buFont typeface="+mj-lt"/>
              <a:buAutoNum type="arabicPeriod"/>
            </a:pPr>
            <a:r>
              <a:rPr lang="en-US" sz="2400" dirty="0"/>
              <a:t>shall furnish to each of his employees employment and a place of employment which are free from recognized hazards that are causing or are likely to cause death or serious physical harm to his employees;”</a:t>
            </a:r>
          </a:p>
        </p:txBody>
      </p:sp>
      <p:sp>
        <p:nvSpPr>
          <p:cNvPr id="5" name="TextBox 4">
            <a:extLst>
              <a:ext uri="{FF2B5EF4-FFF2-40B4-BE49-F238E27FC236}">
                <a16:creationId xmlns:a16="http://schemas.microsoft.com/office/drawing/2014/main" id="{4A094EE8-64E2-30AF-2C18-81423E800C39}"/>
              </a:ext>
            </a:extLst>
          </p:cNvPr>
          <p:cNvSpPr txBox="1"/>
          <p:nvPr/>
        </p:nvSpPr>
        <p:spPr>
          <a:xfrm>
            <a:off x="6192378" y="5771599"/>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140757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58F8-B955-9DD2-4FAE-C7A9408B1D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6D0AF5C-549E-7E7B-53E1-CAC31D1B20C7}"/>
              </a:ext>
            </a:extLst>
          </p:cNvPr>
          <p:cNvSpPr txBox="1"/>
          <p:nvPr/>
        </p:nvSpPr>
        <p:spPr>
          <a:xfrm>
            <a:off x="386634" y="811804"/>
            <a:ext cx="9112965" cy="769441"/>
          </a:xfrm>
          <a:prstGeom prst="rect">
            <a:avLst/>
          </a:prstGeom>
          <a:noFill/>
        </p:spPr>
        <p:txBody>
          <a:bodyPr wrap="square" lIns="91440" tIns="45720" rIns="91440" bIns="45720" rtlCol="0" anchor="t">
            <a:spAutoFit/>
          </a:bodyPr>
          <a:lstStyle/>
          <a:p>
            <a:r>
              <a:rPr lang="en-US" sz="4400" dirty="0">
                <a:latin typeface="+mj-lt"/>
              </a:rPr>
              <a:t>Employer responsibilities </a:t>
            </a:r>
            <a:r>
              <a:rPr lang="en-US" sz="2400" dirty="0">
                <a:latin typeface="+mj-lt"/>
              </a:rPr>
              <a:t>(continued) </a:t>
            </a:r>
          </a:p>
        </p:txBody>
      </p:sp>
      <p:pic>
        <p:nvPicPr>
          <p:cNvPr id="3" name="Picture 2">
            <a:extLst>
              <a:ext uri="{FF2B5EF4-FFF2-40B4-BE49-F238E27FC236}">
                <a16:creationId xmlns:a16="http://schemas.microsoft.com/office/drawing/2014/main" id="{3D9FCB9C-E004-F9BB-79CA-293206BD1D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29911" y="2138119"/>
            <a:ext cx="5495223" cy="3124631"/>
          </a:xfrm>
          <a:prstGeom prst="rect">
            <a:avLst/>
          </a:prstGeom>
          <a:ln>
            <a:noFill/>
          </a:ln>
          <a:effectLst>
            <a:softEdge rad="112500"/>
          </a:effectLst>
        </p:spPr>
      </p:pic>
      <p:sp>
        <p:nvSpPr>
          <p:cNvPr id="2" name="TextBox 1">
            <a:extLst>
              <a:ext uri="{FF2B5EF4-FFF2-40B4-BE49-F238E27FC236}">
                <a16:creationId xmlns:a16="http://schemas.microsoft.com/office/drawing/2014/main" id="{90D5C027-ED03-53CC-1BE6-498506B9FB17}"/>
              </a:ext>
            </a:extLst>
          </p:cNvPr>
          <p:cNvSpPr txBox="1"/>
          <p:nvPr/>
        </p:nvSpPr>
        <p:spPr>
          <a:xfrm>
            <a:off x="864947" y="2252419"/>
            <a:ext cx="3808654" cy="2677656"/>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employer –</a:t>
            </a:r>
          </a:p>
          <a:p>
            <a:endParaRPr lang="en-US" sz="2400" dirty="0"/>
          </a:p>
          <a:p>
            <a:pPr marL="457200" indent="-457200">
              <a:buFont typeface="+mj-lt"/>
              <a:buAutoNum type="arabicPeriod" startAt="2"/>
            </a:pPr>
            <a:r>
              <a:rPr lang="en-US" sz="2400" dirty="0"/>
              <a:t>shall comply with occupational safety and health standards promulgated under this Act.”</a:t>
            </a:r>
          </a:p>
        </p:txBody>
      </p:sp>
      <p:sp>
        <p:nvSpPr>
          <p:cNvPr id="5" name="TextBox 4">
            <a:extLst>
              <a:ext uri="{FF2B5EF4-FFF2-40B4-BE49-F238E27FC236}">
                <a16:creationId xmlns:a16="http://schemas.microsoft.com/office/drawing/2014/main" id="{10DC111D-F07A-4FF3-1244-5D642AFB4EA0}"/>
              </a:ext>
            </a:extLst>
          </p:cNvPr>
          <p:cNvSpPr txBox="1"/>
          <p:nvPr/>
        </p:nvSpPr>
        <p:spPr>
          <a:xfrm>
            <a:off x="5929911" y="5756088"/>
            <a:ext cx="6096000" cy="369332"/>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113463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6C7E-21D9-67CB-1DB1-F84078DDA6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6DBCD1-C1D6-D855-AE16-C5FCAA42C26B}"/>
              </a:ext>
            </a:extLst>
          </p:cNvPr>
          <p:cNvSpPr txBox="1"/>
          <p:nvPr/>
        </p:nvSpPr>
        <p:spPr>
          <a:xfrm>
            <a:off x="386635" y="811804"/>
            <a:ext cx="6939006" cy="769441"/>
          </a:xfrm>
          <a:prstGeom prst="rect">
            <a:avLst/>
          </a:prstGeom>
          <a:noFill/>
        </p:spPr>
        <p:txBody>
          <a:bodyPr wrap="square" lIns="91440" tIns="45720" rIns="91440" bIns="45720" rtlCol="0" anchor="t">
            <a:spAutoFit/>
          </a:bodyPr>
          <a:lstStyle/>
          <a:p>
            <a:r>
              <a:rPr lang="en-US" sz="4400" dirty="0">
                <a:latin typeface="+mj-lt"/>
              </a:rPr>
              <a:t>Employee responsibilities</a:t>
            </a:r>
          </a:p>
        </p:txBody>
      </p:sp>
      <p:pic>
        <p:nvPicPr>
          <p:cNvPr id="3" name="Picture 2">
            <a:extLst>
              <a:ext uri="{FF2B5EF4-FFF2-40B4-BE49-F238E27FC236}">
                <a16:creationId xmlns:a16="http://schemas.microsoft.com/office/drawing/2014/main" id="{2CB9A907-0754-556C-DE9D-C5BEE4AEE0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94975" y="1009575"/>
            <a:ext cx="4071481" cy="5036621"/>
          </a:xfrm>
          <a:prstGeom prst="rect">
            <a:avLst/>
          </a:prstGeom>
          <a:ln>
            <a:noFill/>
          </a:ln>
          <a:effectLst>
            <a:softEdge rad="112500"/>
          </a:effectLst>
        </p:spPr>
      </p:pic>
      <p:sp>
        <p:nvSpPr>
          <p:cNvPr id="2" name="TextBox 1">
            <a:extLst>
              <a:ext uri="{FF2B5EF4-FFF2-40B4-BE49-F238E27FC236}">
                <a16:creationId xmlns:a16="http://schemas.microsoft.com/office/drawing/2014/main" id="{AC36286F-9295-FA29-5C9A-2122F4FC8C97}"/>
              </a:ext>
            </a:extLst>
          </p:cNvPr>
          <p:cNvSpPr txBox="1"/>
          <p:nvPr/>
        </p:nvSpPr>
        <p:spPr>
          <a:xfrm>
            <a:off x="864947" y="2252419"/>
            <a:ext cx="4265854" cy="3046988"/>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r>
              <a:rPr lang="en-US" sz="2400" dirty="0"/>
              <a:t>“Each employee shall comply with occupational safety and health standards and all rules, regulations, and orders issued pursuant to this Act which are applicable to his own actions and conduct.”</a:t>
            </a:r>
          </a:p>
          <a:p>
            <a:endParaRPr lang="en-US" sz="2400" dirty="0"/>
          </a:p>
        </p:txBody>
      </p:sp>
      <p:sp>
        <p:nvSpPr>
          <p:cNvPr id="5" name="TextBox 4">
            <a:extLst>
              <a:ext uri="{FF2B5EF4-FFF2-40B4-BE49-F238E27FC236}">
                <a16:creationId xmlns:a16="http://schemas.microsoft.com/office/drawing/2014/main" id="{AC877DBC-050B-F83F-C160-6ED0BEDE8A3E}"/>
              </a:ext>
            </a:extLst>
          </p:cNvPr>
          <p:cNvSpPr txBox="1"/>
          <p:nvPr/>
        </p:nvSpPr>
        <p:spPr>
          <a:xfrm>
            <a:off x="864947" y="5399865"/>
            <a:ext cx="4536786" cy="646331"/>
          </a:xfrm>
          <a:prstGeom prst="rect">
            <a:avLst/>
          </a:prstGeom>
          <a:noFill/>
        </p:spPr>
        <p:txBody>
          <a:bodyPr wrap="square">
            <a:spAutoFit/>
          </a:bodyPr>
          <a:lstStyle/>
          <a:p>
            <a:r>
              <a:rPr lang="en-US" dirty="0"/>
              <a:t>Section 5(a)(1) of the Occupational Safety and Health Act</a:t>
            </a:r>
          </a:p>
        </p:txBody>
      </p:sp>
    </p:spTree>
    <p:extLst>
      <p:ext uri="{BB962C8B-B14F-4D97-AF65-F5344CB8AC3E}">
        <p14:creationId xmlns:p14="http://schemas.microsoft.com/office/powerpoint/2010/main" val="413385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E301-65DE-58FB-7FC5-FE36B730519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F02104-966B-B6F8-C068-368DCBE22D06}"/>
              </a:ext>
            </a:extLst>
          </p:cNvPr>
          <p:cNvSpPr txBox="1"/>
          <p:nvPr/>
        </p:nvSpPr>
        <p:spPr>
          <a:xfrm>
            <a:off x="400979" y="659018"/>
            <a:ext cx="6939006" cy="1446550"/>
          </a:xfrm>
          <a:prstGeom prst="rect">
            <a:avLst/>
          </a:prstGeom>
          <a:noFill/>
        </p:spPr>
        <p:txBody>
          <a:bodyPr wrap="square" lIns="91440" tIns="45720" rIns="91440" bIns="45720" rtlCol="0" anchor="t">
            <a:spAutoFit/>
          </a:bodyPr>
          <a:lstStyle/>
          <a:p>
            <a:r>
              <a:rPr lang="en-US" sz="4400" dirty="0">
                <a:latin typeface="+mj-lt"/>
              </a:rPr>
              <a:t>The general duty clause has been violated when:</a:t>
            </a:r>
          </a:p>
        </p:txBody>
      </p:sp>
      <p:pic>
        <p:nvPicPr>
          <p:cNvPr id="3" name="Picture 2">
            <a:extLst>
              <a:ext uri="{FF2B5EF4-FFF2-40B4-BE49-F238E27FC236}">
                <a16:creationId xmlns:a16="http://schemas.microsoft.com/office/drawing/2014/main" id="{8EFEB01C-E1EE-005A-F1BD-67E3F650FA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81223" y="1953743"/>
            <a:ext cx="4906378" cy="3275007"/>
          </a:xfrm>
          <a:prstGeom prst="rect">
            <a:avLst/>
          </a:prstGeom>
          <a:ln>
            <a:noFill/>
          </a:ln>
          <a:effectLst>
            <a:softEdge rad="112500"/>
          </a:effectLst>
        </p:spPr>
      </p:pic>
      <p:sp>
        <p:nvSpPr>
          <p:cNvPr id="2" name="TextBox 1">
            <a:extLst>
              <a:ext uri="{FF2B5EF4-FFF2-40B4-BE49-F238E27FC236}">
                <a16:creationId xmlns:a16="http://schemas.microsoft.com/office/drawing/2014/main" id="{EAC7BBA2-AFDF-F355-F046-87D5752561D7}"/>
              </a:ext>
            </a:extLst>
          </p:cNvPr>
          <p:cNvSpPr txBox="1"/>
          <p:nvPr/>
        </p:nvSpPr>
        <p:spPr>
          <a:xfrm>
            <a:off x="677910" y="2001358"/>
            <a:ext cx="5982383" cy="830997"/>
          </a:xfrm>
          <a:custGeom>
            <a:avLst/>
            <a:gdLst>
              <a:gd name="connsiteX0" fmla="*/ 0 w 7464734"/>
              <a:gd name="connsiteY0" fmla="*/ 0 h 2308324"/>
              <a:gd name="connsiteX1" fmla="*/ 7464734 w 7464734"/>
              <a:gd name="connsiteY1" fmla="*/ 0 h 2308324"/>
              <a:gd name="connsiteX2" fmla="*/ 7464734 w 7464734"/>
              <a:gd name="connsiteY2" fmla="*/ 2308324 h 2308324"/>
              <a:gd name="connsiteX3" fmla="*/ 0 w 7464734"/>
              <a:gd name="connsiteY3" fmla="*/ 2308324 h 2308324"/>
              <a:gd name="connsiteX4" fmla="*/ 0 w 7464734"/>
              <a:gd name="connsiteY4" fmla="*/ 0 h 2308324"/>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 name="connsiteX0" fmla="*/ 0 w 7464734"/>
              <a:gd name="connsiteY0" fmla="*/ 0 h 2675470"/>
              <a:gd name="connsiteX1" fmla="*/ 7464734 w 7464734"/>
              <a:gd name="connsiteY1" fmla="*/ 0 h 2675470"/>
              <a:gd name="connsiteX2" fmla="*/ 7236134 w 7464734"/>
              <a:gd name="connsiteY2" fmla="*/ 2675470 h 2675470"/>
              <a:gd name="connsiteX3" fmla="*/ 0 w 7464734"/>
              <a:gd name="connsiteY3" fmla="*/ 2308324 h 2675470"/>
              <a:gd name="connsiteX4" fmla="*/ 0 w 7464734"/>
              <a:gd name="connsiteY4" fmla="*/ 0 h 267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4734" h="2675470">
                <a:moveTo>
                  <a:pt x="0" y="0"/>
                </a:moveTo>
                <a:lnTo>
                  <a:pt x="7464734" y="0"/>
                </a:lnTo>
                <a:cubicBezTo>
                  <a:pt x="7388534" y="891823"/>
                  <a:pt x="6162407" y="1083992"/>
                  <a:pt x="7236134" y="2675470"/>
                </a:cubicBezTo>
                <a:lnTo>
                  <a:pt x="0" y="2308324"/>
                </a:lnTo>
                <a:lnTo>
                  <a:pt x="0" y="0"/>
                </a:lnTo>
                <a:close/>
              </a:path>
            </a:pathLst>
          </a:custGeom>
          <a:noFill/>
        </p:spPr>
        <p:txBody>
          <a:bodyPr wrap="square" rtlCol="0">
            <a:spAutoFit/>
          </a:bodyPr>
          <a:lstStyle/>
          <a:p>
            <a:endParaRPr lang="en-US" sz="2400" dirty="0"/>
          </a:p>
          <a:p>
            <a:endParaRPr lang="en-US" sz="2400" dirty="0"/>
          </a:p>
        </p:txBody>
      </p:sp>
      <p:sp>
        <p:nvSpPr>
          <p:cNvPr id="6" name="TextBox 5">
            <a:extLst>
              <a:ext uri="{FF2B5EF4-FFF2-40B4-BE49-F238E27FC236}">
                <a16:creationId xmlns:a16="http://schemas.microsoft.com/office/drawing/2014/main" id="{3FBC8211-E447-AAB8-B5FF-F984D7A5D559}"/>
              </a:ext>
            </a:extLst>
          </p:cNvPr>
          <p:cNvSpPr txBox="1"/>
          <p:nvPr/>
        </p:nvSpPr>
        <p:spPr>
          <a:xfrm>
            <a:off x="556980" y="2312283"/>
            <a:ext cx="572346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employer failed to keep the workplace free of a hazard to which employees of that employer were exposed;</a:t>
            </a:r>
          </a:p>
          <a:p>
            <a:pPr marL="342900" indent="-342900">
              <a:buFont typeface="Arial" panose="020B0604020202020204" pitchFamily="34" charset="0"/>
              <a:buChar char="•"/>
            </a:pPr>
            <a:r>
              <a:rPr lang="en-US" sz="2400" dirty="0"/>
              <a:t>The hazard was recognized;</a:t>
            </a:r>
          </a:p>
          <a:p>
            <a:pPr marL="342900" indent="-342900">
              <a:buFont typeface="Arial" panose="020B0604020202020204" pitchFamily="34" charset="0"/>
              <a:buChar char="•"/>
            </a:pPr>
            <a:r>
              <a:rPr lang="en-US" sz="2400" dirty="0"/>
              <a:t>The hazard was causing or was likely to cause death or serious physical harm; and</a:t>
            </a:r>
          </a:p>
          <a:p>
            <a:pPr marL="342900" indent="-342900">
              <a:buFont typeface="Arial" panose="020B0604020202020204" pitchFamily="34" charset="0"/>
              <a:buChar char="•"/>
            </a:pPr>
            <a:r>
              <a:rPr lang="en-US" sz="2400" dirty="0"/>
              <a:t>There was a feasible and useful method to correct the hazard.</a:t>
            </a:r>
          </a:p>
        </p:txBody>
      </p:sp>
      <p:sp>
        <p:nvSpPr>
          <p:cNvPr id="8" name="TextBox 7">
            <a:extLst>
              <a:ext uri="{FF2B5EF4-FFF2-40B4-BE49-F238E27FC236}">
                <a16:creationId xmlns:a16="http://schemas.microsoft.com/office/drawing/2014/main" id="{EE1670AD-07B6-C1CA-2B09-D38F1F888902}"/>
              </a:ext>
            </a:extLst>
          </p:cNvPr>
          <p:cNvSpPr txBox="1"/>
          <p:nvPr/>
        </p:nvSpPr>
        <p:spPr>
          <a:xfrm>
            <a:off x="6996544" y="5728603"/>
            <a:ext cx="5195456" cy="369332"/>
          </a:xfrm>
          <a:prstGeom prst="rect">
            <a:avLst/>
          </a:prstGeom>
          <a:noFill/>
        </p:spPr>
        <p:txBody>
          <a:bodyPr wrap="square">
            <a:spAutoFit/>
          </a:bodyPr>
          <a:lstStyle/>
          <a:p>
            <a:r>
              <a:rPr lang="en-US" dirty="0"/>
              <a:t>Standard Interpretation Letter December 2003</a:t>
            </a:r>
          </a:p>
        </p:txBody>
      </p:sp>
    </p:spTree>
    <p:extLst>
      <p:ext uri="{BB962C8B-B14F-4D97-AF65-F5344CB8AC3E}">
        <p14:creationId xmlns:p14="http://schemas.microsoft.com/office/powerpoint/2010/main" val="409918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17709A-7190-9678-8EB2-4BFF63C06D99}"/>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p:blipFill>
        <p:spPr>
          <a:xfrm>
            <a:off x="6505047" y="1687167"/>
            <a:ext cx="5116094" cy="3837071"/>
          </a:xfrm>
          <a:prstGeom prst="rect">
            <a:avLst/>
          </a:prstGeom>
          <a:noFill/>
          <a:ln>
            <a:noFill/>
          </a:ln>
          <a:effectLst>
            <a:softEdge rad="112500"/>
          </a:effectLst>
        </p:spPr>
      </p:pic>
      <p:sp>
        <p:nvSpPr>
          <p:cNvPr id="2" name="Title 1">
            <a:extLst>
              <a:ext uri="{FF2B5EF4-FFF2-40B4-BE49-F238E27FC236}">
                <a16:creationId xmlns:a16="http://schemas.microsoft.com/office/drawing/2014/main" id="{A92F0729-CC30-3D97-3520-8A5C471535E7}"/>
              </a:ext>
            </a:extLst>
          </p:cNvPr>
          <p:cNvSpPr>
            <a:spLocks noGrp="1"/>
          </p:cNvSpPr>
          <p:nvPr>
            <p:ph type="title"/>
          </p:nvPr>
        </p:nvSpPr>
        <p:spPr>
          <a:xfrm>
            <a:off x="349224" y="738726"/>
            <a:ext cx="11842776" cy="799119"/>
          </a:xfrm>
        </p:spPr>
        <p:txBody>
          <a:bodyPr anchor="b">
            <a:noAutofit/>
          </a:bodyPr>
          <a:lstStyle/>
          <a:p>
            <a:pPr>
              <a:lnSpc>
                <a:spcPct val="100000"/>
              </a:lnSpc>
            </a:pPr>
            <a:r>
              <a:rPr lang="en-US" spc="-5" dirty="0">
                <a:latin typeface="Arial Nova"/>
              </a:rPr>
              <a:t>S</a:t>
            </a:r>
            <a:r>
              <a:rPr lang="en-US" spc="-10" dirty="0">
                <a:latin typeface="Arial Nova"/>
              </a:rPr>
              <a:t>tandards, regulations, rules, other references </a:t>
            </a:r>
            <a:endParaRPr lang="en-US" dirty="0">
              <a:latin typeface="Arial Nova"/>
            </a:endParaRPr>
          </a:p>
        </p:txBody>
      </p:sp>
      <p:sp>
        <p:nvSpPr>
          <p:cNvPr id="3" name="Content Placeholder 2">
            <a:extLst>
              <a:ext uri="{FF2B5EF4-FFF2-40B4-BE49-F238E27FC236}">
                <a16:creationId xmlns:a16="http://schemas.microsoft.com/office/drawing/2014/main" id="{C261FB56-AE99-4EF2-7FF1-6D7F8FDA0129}"/>
              </a:ext>
            </a:extLst>
          </p:cNvPr>
          <p:cNvSpPr>
            <a:spLocks noGrp="1"/>
          </p:cNvSpPr>
          <p:nvPr>
            <p:ph sz="half" idx="1"/>
          </p:nvPr>
        </p:nvSpPr>
        <p:spPr>
          <a:xfrm>
            <a:off x="710382" y="1976736"/>
            <a:ext cx="5385618" cy="3712934"/>
          </a:xfrm>
        </p:spPr>
        <p:txBody>
          <a:bodyPr>
            <a:normAutofit/>
          </a:bodyPr>
          <a:lstStyle/>
          <a:p>
            <a:pPr marL="12700">
              <a:lnSpc>
                <a:spcPct val="100000"/>
              </a:lnSpc>
              <a:spcBef>
                <a:spcPts val="505"/>
              </a:spcBef>
            </a:pPr>
            <a:endParaRPr lang="en-US" sz="3000" spc="-5"/>
          </a:p>
          <a:p>
            <a:pPr>
              <a:lnSpc>
                <a:spcPct val="100000"/>
              </a:lnSpc>
            </a:pPr>
            <a:endParaRPr lang="en-US" sz="3000"/>
          </a:p>
        </p:txBody>
      </p:sp>
      <p:sp>
        <p:nvSpPr>
          <p:cNvPr id="5" name="TextBox 4">
            <a:extLst>
              <a:ext uri="{FF2B5EF4-FFF2-40B4-BE49-F238E27FC236}">
                <a16:creationId xmlns:a16="http://schemas.microsoft.com/office/drawing/2014/main" id="{B57B5686-3484-14C7-4361-43ED831E3D80}"/>
              </a:ext>
            </a:extLst>
          </p:cNvPr>
          <p:cNvSpPr txBox="1"/>
          <p:nvPr/>
        </p:nvSpPr>
        <p:spPr>
          <a:xfrm>
            <a:off x="301335" y="1985810"/>
            <a:ext cx="6484143" cy="301621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t>OSHA—</a:t>
            </a:r>
            <a:r>
              <a:rPr lang="en-US" sz="2200"/>
              <a:t>Hazard Communication 1910.1200</a:t>
            </a:r>
          </a:p>
          <a:p>
            <a:pPr marL="457200" indent="-457200">
              <a:buFont typeface="Arial" panose="020B0604020202020204" pitchFamily="34" charset="0"/>
              <a:buChar char="•"/>
            </a:pPr>
            <a:r>
              <a:rPr lang="en-US" sz="2800"/>
              <a:t>DOT—</a:t>
            </a:r>
            <a:r>
              <a:rPr lang="en-US" sz="2200"/>
              <a:t>PHMSA Title 49 CFR Parts 100–185</a:t>
            </a:r>
          </a:p>
          <a:p>
            <a:pPr marL="457200" indent="-457200">
              <a:buFont typeface="Arial" panose="020B0604020202020204" pitchFamily="34" charset="0"/>
              <a:buChar char="•"/>
            </a:pPr>
            <a:r>
              <a:rPr lang="en-US" sz="2800"/>
              <a:t>EPA—</a:t>
            </a:r>
            <a:r>
              <a:rPr lang="en-US" sz="2200"/>
              <a:t>TSCA Title 40 CFR Part 711</a:t>
            </a:r>
          </a:p>
          <a:p>
            <a:pPr marL="457200" indent="-457200">
              <a:buFont typeface="Arial" panose="020B0604020202020204" pitchFamily="34" charset="0"/>
              <a:buChar char="•"/>
            </a:pPr>
            <a:r>
              <a:rPr lang="en-US" sz="2800"/>
              <a:t>NFPA—</a:t>
            </a:r>
            <a:r>
              <a:rPr lang="en-US" sz="2200"/>
              <a:t>NFPA 704</a:t>
            </a:r>
          </a:p>
          <a:p>
            <a:pPr marL="457200" indent="-457200">
              <a:buFont typeface="Arial" panose="020B0604020202020204" pitchFamily="34" charset="0"/>
              <a:buChar char="•"/>
            </a:pPr>
            <a:r>
              <a:rPr lang="en-US" sz="2800"/>
              <a:t>ACA—</a:t>
            </a:r>
            <a:r>
              <a:rPr lang="en-US" sz="2200"/>
              <a:t>American Coatings Association</a:t>
            </a:r>
          </a:p>
          <a:p>
            <a:pPr marL="457200" indent="-457200">
              <a:buFont typeface="Arial" panose="020B0604020202020204" pitchFamily="34" charset="0"/>
              <a:buChar char="•"/>
            </a:pPr>
            <a:r>
              <a:rPr lang="en-US" sz="2800"/>
              <a:t>CPSC—</a:t>
            </a:r>
            <a:r>
              <a:rPr lang="en-US" sz="2200"/>
              <a:t>FHSA Title 16 CFR Chapter II Sub C Part 1500</a:t>
            </a:r>
          </a:p>
        </p:txBody>
      </p:sp>
    </p:spTree>
    <p:extLst>
      <p:ext uri="{BB962C8B-B14F-4D97-AF65-F5344CB8AC3E}">
        <p14:creationId xmlns:p14="http://schemas.microsoft.com/office/powerpoint/2010/main" val="346534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908D-D712-7187-9942-0061FE335232}"/>
              </a:ext>
            </a:extLst>
          </p:cNvPr>
          <p:cNvSpPr>
            <a:spLocks noGrp="1"/>
          </p:cNvSpPr>
          <p:nvPr>
            <p:ph type="title"/>
          </p:nvPr>
        </p:nvSpPr>
        <p:spPr>
          <a:xfrm>
            <a:off x="274102" y="598519"/>
            <a:ext cx="9882575" cy="857844"/>
          </a:xfrm>
        </p:spPr>
        <p:txBody>
          <a:bodyPr>
            <a:normAutofit/>
          </a:bodyPr>
          <a:lstStyle/>
          <a:p>
            <a:r>
              <a:rPr lang="en-US" dirty="0">
                <a:latin typeface="Arial Nova"/>
              </a:rPr>
              <a:t>Standards: regulatory or consensus</a:t>
            </a:r>
          </a:p>
        </p:txBody>
      </p:sp>
      <p:sp>
        <p:nvSpPr>
          <p:cNvPr id="3" name="Content Placeholder 2">
            <a:extLst>
              <a:ext uri="{FF2B5EF4-FFF2-40B4-BE49-F238E27FC236}">
                <a16:creationId xmlns:a16="http://schemas.microsoft.com/office/drawing/2014/main" id="{E6A49A4A-68FC-0434-97EE-120B6A52AF2C}"/>
              </a:ext>
            </a:extLst>
          </p:cNvPr>
          <p:cNvSpPr>
            <a:spLocks noGrp="1"/>
          </p:cNvSpPr>
          <p:nvPr>
            <p:ph sz="half" idx="1"/>
          </p:nvPr>
        </p:nvSpPr>
        <p:spPr>
          <a:xfrm>
            <a:off x="677334" y="1919781"/>
            <a:ext cx="5300132" cy="3879494"/>
          </a:xfrm>
        </p:spPr>
        <p:txBody>
          <a:bodyPr vert="horz" lIns="91440" tIns="45720" rIns="91440" bIns="45720" rtlCol="0" anchor="t">
            <a:normAutofit/>
          </a:bodyPr>
          <a:lstStyle/>
          <a:p>
            <a:pPr marL="457200" indent="-457200">
              <a:lnSpc>
                <a:spcPct val="100000"/>
              </a:lnSpc>
              <a:spcBef>
                <a:spcPts val="600"/>
              </a:spcBef>
              <a:buFont typeface="Arial,Sans-Serif"/>
              <a:buChar char="•"/>
            </a:pPr>
            <a:r>
              <a:rPr lang="en-US" sz="3000" dirty="0">
                <a:solidFill>
                  <a:srgbClr val="000000"/>
                </a:solidFill>
                <a:latin typeface="Arial Nova Light"/>
              </a:rPr>
              <a:t>Regulatory</a:t>
            </a:r>
          </a:p>
          <a:p>
            <a:pPr marL="914400" lvl="1" indent="-457200">
              <a:lnSpc>
                <a:spcPct val="100000"/>
              </a:lnSpc>
              <a:spcBef>
                <a:spcPts val="600"/>
              </a:spcBef>
              <a:buSzPct val="50000"/>
              <a:buFont typeface="Courier New,monospace"/>
              <a:buChar char="o"/>
            </a:pPr>
            <a:r>
              <a:rPr lang="en-US" sz="2600" dirty="0">
                <a:solidFill>
                  <a:srgbClr val="000000"/>
                </a:solidFill>
                <a:latin typeface="Arial Nova Light"/>
              </a:rPr>
              <a:t>Required</a:t>
            </a:r>
            <a:endParaRPr lang="en-US" dirty="0"/>
          </a:p>
          <a:p>
            <a:pPr marL="914400" lvl="1" indent="-457200">
              <a:lnSpc>
                <a:spcPct val="100000"/>
              </a:lnSpc>
              <a:spcBef>
                <a:spcPts val="600"/>
              </a:spcBef>
              <a:buSzPct val="50000"/>
              <a:buFont typeface="Courier New,monospace"/>
              <a:buChar char="o"/>
            </a:pPr>
            <a:r>
              <a:rPr lang="en-US" sz="2600" dirty="0">
                <a:solidFill>
                  <a:srgbClr val="000000"/>
                </a:solidFill>
                <a:latin typeface="Arial Nova Light"/>
              </a:rPr>
              <a:t>Mandated</a:t>
            </a:r>
            <a:br>
              <a:rPr lang="en-US" sz="2600" dirty="0">
                <a:solidFill>
                  <a:srgbClr val="000000"/>
                </a:solidFill>
                <a:latin typeface="Arial Nova Light"/>
              </a:rPr>
            </a:br>
            <a:endParaRPr lang="en-US" dirty="0"/>
          </a:p>
          <a:p>
            <a:pPr marL="640080" indent="-457200">
              <a:lnSpc>
                <a:spcPct val="100000"/>
              </a:lnSpc>
              <a:spcBef>
                <a:spcPts val="600"/>
              </a:spcBef>
              <a:buFont typeface="Arial"/>
              <a:buChar char="•"/>
            </a:pPr>
            <a:r>
              <a:rPr lang="en-US" sz="3000" dirty="0">
                <a:solidFill>
                  <a:srgbClr val="000000"/>
                </a:solidFill>
                <a:latin typeface="Arial Nova Light"/>
              </a:rPr>
              <a:t>Consensus</a:t>
            </a:r>
          </a:p>
          <a:p>
            <a:pPr marL="914400" lvl="1" indent="-457200">
              <a:lnSpc>
                <a:spcPct val="100000"/>
              </a:lnSpc>
              <a:spcBef>
                <a:spcPts val="600"/>
              </a:spcBef>
              <a:buSzPct val="50000"/>
              <a:buFont typeface="Courier New"/>
              <a:buChar char="o"/>
            </a:pPr>
            <a:r>
              <a:rPr lang="en-US" sz="2600" dirty="0">
                <a:solidFill>
                  <a:srgbClr val="000000"/>
                </a:solidFill>
                <a:latin typeface="Arial Nova Light"/>
              </a:rPr>
              <a:t>Recommended</a:t>
            </a:r>
          </a:p>
          <a:p>
            <a:pPr marL="914400" lvl="1" indent="-457200">
              <a:lnSpc>
                <a:spcPct val="100000"/>
              </a:lnSpc>
              <a:spcBef>
                <a:spcPts val="600"/>
              </a:spcBef>
              <a:buSzPct val="50000"/>
              <a:buFont typeface="Courier New"/>
              <a:buChar char="o"/>
            </a:pPr>
            <a:r>
              <a:rPr lang="en-US" sz="2600" dirty="0">
                <a:solidFill>
                  <a:srgbClr val="000000"/>
                </a:solidFill>
                <a:latin typeface="Arial Nova Light"/>
              </a:rPr>
              <a:t>Voluntary</a:t>
            </a:r>
            <a:endParaRPr lang="en-US" dirty="0"/>
          </a:p>
          <a:p>
            <a:endParaRPr lang="en-US" dirty="0"/>
          </a:p>
          <a:p>
            <a:endParaRPr lang="en-US" dirty="0"/>
          </a:p>
        </p:txBody>
      </p:sp>
      <p:pic>
        <p:nvPicPr>
          <p:cNvPr id="6" name="Content Placeholder 5" descr="A stack of wooden blocks with writing on them&#10;&#10;Description automatically generated">
            <a:extLst>
              <a:ext uri="{FF2B5EF4-FFF2-40B4-BE49-F238E27FC236}">
                <a16:creationId xmlns:a16="http://schemas.microsoft.com/office/drawing/2014/main" id="{8E01F596-E9DF-BC05-D2D7-B26EE218133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7574972" y="1461671"/>
            <a:ext cx="3595255" cy="4523871"/>
          </a:xfrm>
          <a:prstGeom prst="rect">
            <a:avLst/>
          </a:prstGeom>
          <a:ln>
            <a:noFill/>
          </a:ln>
          <a:effectLst>
            <a:softEdge rad="112500"/>
          </a:effectLst>
        </p:spPr>
      </p:pic>
    </p:spTree>
    <p:extLst>
      <p:ext uri="{BB962C8B-B14F-4D97-AF65-F5344CB8AC3E}">
        <p14:creationId xmlns:p14="http://schemas.microsoft.com/office/powerpoint/2010/main" val="1309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2798-5110-DD14-7AD7-67DA0642ECE5}"/>
              </a:ext>
            </a:extLst>
          </p:cNvPr>
          <p:cNvSpPr>
            <a:spLocks noGrp="1"/>
          </p:cNvSpPr>
          <p:nvPr>
            <p:ph type="title"/>
          </p:nvPr>
        </p:nvSpPr>
        <p:spPr>
          <a:xfrm>
            <a:off x="405051" y="552119"/>
            <a:ext cx="5910096"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37A01507-62A3-C786-F1F2-42E77ED15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EF59FAD-435D-9ACE-7365-39FA88A6677D}"/>
              </a:ext>
            </a:extLst>
          </p:cNvPr>
          <p:cNvSpPr txBox="1"/>
          <p:nvPr/>
        </p:nvSpPr>
        <p:spPr>
          <a:xfrm>
            <a:off x="9418320" y="5669280"/>
            <a:ext cx="2327564" cy="507831"/>
          </a:xfrm>
          <a:prstGeom prst="rect">
            <a:avLst/>
          </a:prstGeom>
          <a:noFill/>
        </p:spPr>
        <p:txBody>
          <a:bodyPr wrap="square" rtlCol="0">
            <a:spAutoFit/>
          </a:bodyPr>
          <a:lstStyle/>
          <a:p>
            <a:r>
              <a:rPr lang="en-US" sz="900">
                <a:latin typeface="Arial Nova" panose="020B0504020202020204" pitchFamily="34" charset="0"/>
              </a:rPr>
              <a:t>Source: www.osha.gov/topcitedstandards</a:t>
            </a:r>
          </a:p>
          <a:p>
            <a:endParaRPr lang="en-US"/>
          </a:p>
        </p:txBody>
      </p:sp>
      <p:sp>
        <p:nvSpPr>
          <p:cNvPr id="9" name="TextBox 8">
            <a:extLst>
              <a:ext uri="{FF2B5EF4-FFF2-40B4-BE49-F238E27FC236}">
                <a16:creationId xmlns:a16="http://schemas.microsoft.com/office/drawing/2014/main" id="{AD8B952D-52E0-4EB7-1E2F-6C3A0C8526D0}"/>
              </a:ext>
            </a:extLst>
          </p:cNvPr>
          <p:cNvSpPr txBox="1"/>
          <p:nvPr/>
        </p:nvSpPr>
        <p:spPr>
          <a:xfrm>
            <a:off x="519544" y="2785727"/>
            <a:ext cx="4783975" cy="2031325"/>
          </a:xfrm>
          <a:prstGeom prst="rect">
            <a:avLst/>
          </a:prstGeom>
          <a:noFill/>
        </p:spPr>
        <p:txBody>
          <a:bodyPr wrap="square" rtlCol="0">
            <a:spAutoFit/>
          </a:bodyPr>
          <a:lstStyle/>
          <a:p>
            <a:pPr>
              <a:spcBef>
                <a:spcPts val="600"/>
              </a:spcBef>
              <a:spcAft>
                <a:spcPts val="600"/>
              </a:spcAft>
            </a:pPr>
            <a:r>
              <a:rPr lang="en-US" sz="2400" dirty="0"/>
              <a:t>#10: Machine guarding</a:t>
            </a:r>
          </a:p>
          <a:p>
            <a:pPr>
              <a:spcBef>
                <a:spcPts val="600"/>
              </a:spcBef>
              <a:spcAft>
                <a:spcPts val="600"/>
              </a:spcAft>
            </a:pPr>
            <a:r>
              <a:rPr lang="en-US" sz="2400" dirty="0"/>
              <a:t>  #9: PPE: eye and face protection</a:t>
            </a:r>
          </a:p>
          <a:p>
            <a:pPr>
              <a:spcBef>
                <a:spcPts val="600"/>
              </a:spcBef>
              <a:spcAft>
                <a:spcPts val="600"/>
              </a:spcAft>
            </a:pPr>
            <a:r>
              <a:rPr lang="en-US" sz="2400" dirty="0"/>
              <a:t>  #8: Fall protection: training</a:t>
            </a:r>
          </a:p>
          <a:p>
            <a:pPr>
              <a:spcBef>
                <a:spcPts val="600"/>
              </a:spcBef>
              <a:spcAft>
                <a:spcPts val="600"/>
              </a:spcAft>
            </a:pPr>
            <a:r>
              <a:rPr lang="en-US" sz="2400" dirty="0"/>
              <a:t>  #7: Respiratory protection</a:t>
            </a:r>
          </a:p>
        </p:txBody>
      </p:sp>
    </p:spTree>
    <p:extLst>
      <p:ext uri="{BB962C8B-B14F-4D97-AF65-F5344CB8AC3E}">
        <p14:creationId xmlns:p14="http://schemas.microsoft.com/office/powerpoint/2010/main" val="4092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62BCE-BD09-52A0-DDC9-F1975FA7B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BCC7F-9316-9F92-5E21-B1FE3F5574A4}"/>
              </a:ext>
            </a:extLst>
          </p:cNvPr>
          <p:cNvSpPr>
            <a:spLocks noGrp="1"/>
          </p:cNvSpPr>
          <p:nvPr>
            <p:ph type="title"/>
          </p:nvPr>
        </p:nvSpPr>
        <p:spPr>
          <a:xfrm>
            <a:off x="405051" y="552119"/>
            <a:ext cx="5897181"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7DD4CC68-7D8A-DCB9-17BF-1DD3A12A7C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54AE9F5-F47F-3E7C-CC88-88F5C07D63CD}"/>
              </a:ext>
            </a:extLst>
          </p:cNvPr>
          <p:cNvSpPr txBox="1"/>
          <p:nvPr/>
        </p:nvSpPr>
        <p:spPr>
          <a:xfrm>
            <a:off x="9418320" y="5669280"/>
            <a:ext cx="2327564" cy="507831"/>
          </a:xfrm>
          <a:prstGeom prst="rect">
            <a:avLst/>
          </a:prstGeom>
          <a:noFill/>
        </p:spPr>
        <p:txBody>
          <a:bodyPr wrap="square" rtlCol="0">
            <a:spAutoFit/>
          </a:bodyPr>
          <a:lstStyle/>
          <a:p>
            <a:r>
              <a:rPr lang="en-US" sz="900">
                <a:latin typeface="Arial Nova" panose="020B0504020202020204" pitchFamily="34" charset="0"/>
              </a:rPr>
              <a:t>Source: www.osha.gov/topcitedstandards</a:t>
            </a:r>
          </a:p>
          <a:p>
            <a:endParaRPr lang="en-US"/>
          </a:p>
        </p:txBody>
      </p:sp>
      <p:sp>
        <p:nvSpPr>
          <p:cNvPr id="9" name="TextBox 8">
            <a:extLst>
              <a:ext uri="{FF2B5EF4-FFF2-40B4-BE49-F238E27FC236}">
                <a16:creationId xmlns:a16="http://schemas.microsoft.com/office/drawing/2014/main" id="{697E3271-6A5E-BE1A-A490-318784F539C4}"/>
              </a:ext>
            </a:extLst>
          </p:cNvPr>
          <p:cNvSpPr txBox="1"/>
          <p:nvPr/>
        </p:nvSpPr>
        <p:spPr>
          <a:xfrm>
            <a:off x="519545" y="2785727"/>
            <a:ext cx="4885068" cy="2031325"/>
          </a:xfrm>
          <a:prstGeom prst="rect">
            <a:avLst/>
          </a:prstGeom>
          <a:noFill/>
        </p:spPr>
        <p:txBody>
          <a:bodyPr wrap="square" rtlCol="0">
            <a:spAutoFit/>
          </a:bodyPr>
          <a:lstStyle/>
          <a:p>
            <a:pPr>
              <a:spcBef>
                <a:spcPts val="600"/>
              </a:spcBef>
              <a:spcAft>
                <a:spcPts val="600"/>
              </a:spcAft>
            </a:pPr>
            <a:r>
              <a:rPr lang="en-US" sz="2400" dirty="0"/>
              <a:t>#6: Lockout/tagout</a:t>
            </a:r>
          </a:p>
          <a:p>
            <a:pPr>
              <a:spcBef>
                <a:spcPts val="600"/>
              </a:spcBef>
              <a:spcAft>
                <a:spcPts val="600"/>
              </a:spcAft>
            </a:pPr>
            <a:r>
              <a:rPr lang="en-US" sz="2400" dirty="0"/>
              <a:t>#5: Powered industrial trucks</a:t>
            </a:r>
          </a:p>
          <a:p>
            <a:pPr>
              <a:spcBef>
                <a:spcPts val="600"/>
              </a:spcBef>
              <a:spcAft>
                <a:spcPts val="600"/>
              </a:spcAft>
            </a:pPr>
            <a:r>
              <a:rPr lang="en-US" sz="2400" dirty="0"/>
              <a:t>#4: Scaffolding</a:t>
            </a:r>
          </a:p>
          <a:p>
            <a:pPr>
              <a:spcBef>
                <a:spcPts val="600"/>
              </a:spcBef>
              <a:spcAft>
                <a:spcPts val="600"/>
              </a:spcAft>
            </a:pPr>
            <a:r>
              <a:rPr lang="en-US" sz="2400" dirty="0"/>
              <a:t>#3: Ladders</a:t>
            </a:r>
          </a:p>
        </p:txBody>
      </p:sp>
    </p:spTree>
    <p:extLst>
      <p:ext uri="{BB962C8B-B14F-4D97-AF65-F5344CB8AC3E}">
        <p14:creationId xmlns:p14="http://schemas.microsoft.com/office/powerpoint/2010/main" val="7036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6D25-9F0A-80C9-62D7-ACA8AFAD02FB}"/>
              </a:ext>
            </a:extLst>
          </p:cNvPr>
          <p:cNvSpPr>
            <a:spLocks noGrp="1"/>
          </p:cNvSpPr>
          <p:nvPr>
            <p:ph type="title"/>
          </p:nvPr>
        </p:nvSpPr>
        <p:spPr>
          <a:xfrm>
            <a:off x="356952" y="681973"/>
            <a:ext cx="4854681" cy="918201"/>
          </a:xfrm>
        </p:spPr>
        <p:txBody>
          <a:bodyPr anchor="b">
            <a:noAutofit/>
          </a:bodyPr>
          <a:lstStyle/>
          <a:p>
            <a:r>
              <a:rPr lang="en-US" sz="4400">
                <a:latin typeface="Arial Nova"/>
              </a:rPr>
              <a:t>Acknowledgement</a:t>
            </a:r>
          </a:p>
        </p:txBody>
      </p:sp>
      <p:pic>
        <p:nvPicPr>
          <p:cNvPr id="7" name="Content Placeholder 6" descr="Text, letter&#10;&#10;Description automatically generated">
            <a:extLst>
              <a:ext uri="{FF2B5EF4-FFF2-40B4-BE49-F238E27FC236}">
                <a16:creationId xmlns:a16="http://schemas.microsoft.com/office/drawing/2014/main" id="{3750A59F-B8D4-DACF-632E-F766A49E1B1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tretch/>
        </p:blipFill>
        <p:spPr>
          <a:xfrm>
            <a:off x="5207842" y="1599565"/>
            <a:ext cx="6577652" cy="4343378"/>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9ECDD84F-22AB-57C3-30B1-D5DBFF82B5F1}"/>
              </a:ext>
            </a:extLst>
          </p:cNvPr>
          <p:cNvSpPr>
            <a:spLocks noGrp="1"/>
          </p:cNvSpPr>
          <p:nvPr>
            <p:ph type="body" sz="half" idx="2"/>
          </p:nvPr>
        </p:nvSpPr>
        <p:spPr>
          <a:xfrm>
            <a:off x="651162" y="1781580"/>
            <a:ext cx="4055919" cy="4162020"/>
          </a:xfrm>
        </p:spPr>
        <p:txBody>
          <a:bodyPr>
            <a:normAutofit/>
          </a:bodyPr>
          <a:lstStyle/>
          <a:p>
            <a:r>
              <a:rPr lang="en-US" sz="2000" dirty="0"/>
              <a:t>This material was produced under grant </a:t>
            </a:r>
            <a:r>
              <a:rPr lang="en-US" sz="2000"/>
              <a:t>number SH-000138-SH4 </a:t>
            </a:r>
            <a:r>
              <a:rPr lang="en-US" sz="20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dirty="0"/>
              <a:t>.</a:t>
            </a:r>
          </a:p>
        </p:txBody>
      </p:sp>
    </p:spTree>
    <p:extLst>
      <p:ext uri="{BB962C8B-B14F-4D97-AF65-F5344CB8AC3E}">
        <p14:creationId xmlns:p14="http://schemas.microsoft.com/office/powerpoint/2010/main" val="103589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A29C-BBCD-DC59-CBFB-6BCFDFAFA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A85E3-B575-8FE6-A932-3953744AF801}"/>
              </a:ext>
            </a:extLst>
          </p:cNvPr>
          <p:cNvSpPr>
            <a:spLocks noGrp="1"/>
          </p:cNvSpPr>
          <p:nvPr>
            <p:ph type="title"/>
          </p:nvPr>
        </p:nvSpPr>
        <p:spPr>
          <a:xfrm>
            <a:off x="405051" y="552119"/>
            <a:ext cx="5923011" cy="1016527"/>
          </a:xfrm>
        </p:spPr>
        <p:txBody>
          <a:bodyPr anchor="b">
            <a:noAutofit/>
          </a:bodyPr>
          <a:lstStyle/>
          <a:p>
            <a:pPr>
              <a:lnSpc>
                <a:spcPct val="100000"/>
              </a:lnSpc>
            </a:pPr>
            <a:r>
              <a:rPr lang="en-US" sz="4400"/>
              <a:t>Top 10 OSHA citations</a:t>
            </a:r>
          </a:p>
        </p:txBody>
      </p:sp>
      <p:pic>
        <p:nvPicPr>
          <p:cNvPr id="5" name="Picture 4" descr="A chart with text and symbols&#10;&#10;Description automatically generated with medium confidence">
            <a:extLst>
              <a:ext uri="{FF2B5EF4-FFF2-40B4-BE49-F238E27FC236}">
                <a16:creationId xmlns:a16="http://schemas.microsoft.com/office/drawing/2014/main" id="{95AF9EB1-2A51-EE08-6DA4-7A4BC59A19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3520" y="1554480"/>
            <a:ext cx="6488726" cy="432581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668998C-99A7-9830-A890-3CA81723AB44}"/>
              </a:ext>
            </a:extLst>
          </p:cNvPr>
          <p:cNvSpPr txBox="1"/>
          <p:nvPr/>
        </p:nvSpPr>
        <p:spPr>
          <a:xfrm>
            <a:off x="9418320" y="5669280"/>
            <a:ext cx="2327564" cy="507831"/>
          </a:xfrm>
          <a:prstGeom prst="rect">
            <a:avLst/>
          </a:prstGeom>
          <a:noFill/>
        </p:spPr>
        <p:txBody>
          <a:bodyPr wrap="square" rtlCol="0">
            <a:spAutoFit/>
          </a:bodyPr>
          <a:lstStyle/>
          <a:p>
            <a:r>
              <a:rPr lang="en-US" sz="900" dirty="0">
                <a:latin typeface="Arial Nova" panose="020B0504020202020204" pitchFamily="34" charset="0"/>
              </a:rPr>
              <a:t>Source: www.osha.gov/topcitedstandards</a:t>
            </a:r>
          </a:p>
          <a:p>
            <a:endParaRPr lang="en-US" dirty="0"/>
          </a:p>
        </p:txBody>
      </p:sp>
      <p:sp>
        <p:nvSpPr>
          <p:cNvPr id="9" name="TextBox 8">
            <a:extLst>
              <a:ext uri="{FF2B5EF4-FFF2-40B4-BE49-F238E27FC236}">
                <a16:creationId xmlns:a16="http://schemas.microsoft.com/office/drawing/2014/main" id="{7A04684F-23CF-07B5-C60B-C2D34D509B5E}"/>
              </a:ext>
            </a:extLst>
          </p:cNvPr>
          <p:cNvSpPr txBox="1"/>
          <p:nvPr/>
        </p:nvSpPr>
        <p:spPr>
          <a:xfrm>
            <a:off x="519545" y="2785727"/>
            <a:ext cx="4885068" cy="2031325"/>
          </a:xfrm>
          <a:prstGeom prst="rect">
            <a:avLst/>
          </a:prstGeom>
          <a:noFill/>
        </p:spPr>
        <p:txBody>
          <a:bodyPr wrap="square" rtlCol="0">
            <a:spAutoFit/>
          </a:bodyPr>
          <a:lstStyle/>
          <a:p>
            <a:pPr>
              <a:spcBef>
                <a:spcPts val="600"/>
              </a:spcBef>
              <a:spcAft>
                <a:spcPts val="600"/>
              </a:spcAft>
            </a:pPr>
            <a:r>
              <a:rPr lang="en-US" sz="2400" dirty="0"/>
              <a:t>#2: Hazard communication</a:t>
            </a:r>
          </a:p>
          <a:p>
            <a:pPr>
              <a:spcBef>
                <a:spcPts val="600"/>
              </a:spcBef>
              <a:spcAft>
                <a:spcPts val="600"/>
              </a:spcAft>
              <a:tabLst>
                <a:tab pos="1188720" algn="l"/>
              </a:tabLst>
            </a:pPr>
            <a:r>
              <a:rPr lang="en-US" sz="2400" dirty="0"/>
              <a:t>#1: Fall protection: general  </a:t>
            </a:r>
          </a:p>
          <a:p>
            <a:pPr>
              <a:spcBef>
                <a:spcPts val="600"/>
              </a:spcBef>
              <a:spcAft>
                <a:spcPts val="600"/>
              </a:spcAft>
              <a:tabLst>
                <a:tab pos="1188720" algn="l"/>
              </a:tabLst>
            </a:pPr>
            <a:r>
              <a:rPr lang="en-US" sz="2400" dirty="0"/>
              <a:t>      requirements</a:t>
            </a:r>
          </a:p>
          <a:p>
            <a:pPr>
              <a:spcBef>
                <a:spcPts val="600"/>
              </a:spcBef>
              <a:spcAft>
                <a:spcPts val="600"/>
              </a:spcAft>
            </a:pPr>
            <a:endParaRPr lang="en-US" sz="2400" dirty="0"/>
          </a:p>
        </p:txBody>
      </p:sp>
    </p:spTree>
    <p:extLst>
      <p:ext uri="{BB962C8B-B14F-4D97-AF65-F5344CB8AC3E}">
        <p14:creationId xmlns:p14="http://schemas.microsoft.com/office/powerpoint/2010/main" val="365440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2714CB-FB72-DD89-AD12-EF05CE321B20}"/>
              </a:ext>
            </a:extLst>
          </p:cNvPr>
          <p:cNvSpPr>
            <a:spLocks noGrp="1"/>
          </p:cNvSpPr>
          <p:nvPr>
            <p:ph type="title"/>
          </p:nvPr>
        </p:nvSpPr>
        <p:spPr>
          <a:xfrm>
            <a:off x="452967" y="810744"/>
            <a:ext cx="10134600" cy="857844"/>
          </a:xfrm>
        </p:spPr>
        <p:txBody>
          <a:bodyPr/>
          <a:lstStyle/>
          <a:p>
            <a:r>
              <a:rPr lang="en-US" dirty="0"/>
              <a:t>Chemicals are everywhere</a:t>
            </a:r>
          </a:p>
        </p:txBody>
      </p:sp>
      <p:sp>
        <p:nvSpPr>
          <p:cNvPr id="2" name="TextBox 1">
            <a:extLst>
              <a:ext uri="{FF2B5EF4-FFF2-40B4-BE49-F238E27FC236}">
                <a16:creationId xmlns:a16="http://schemas.microsoft.com/office/drawing/2014/main" id="{79312098-0DCC-A35A-C2EE-5FEB981302C1}"/>
              </a:ext>
            </a:extLst>
          </p:cNvPr>
          <p:cNvSpPr txBox="1"/>
          <p:nvPr/>
        </p:nvSpPr>
        <p:spPr>
          <a:xfrm>
            <a:off x="812800" y="2059632"/>
            <a:ext cx="4953000" cy="3998323"/>
          </a:xfrm>
          <a:prstGeom prst="rect">
            <a:avLst/>
          </a:prstGeom>
        </p:spPr>
        <p:txBody>
          <a:bodyPr vert="horz" lIns="91440" tIns="45720" rIns="91440" bIns="45720" rtlCol="0">
            <a:normAutofit/>
          </a:bodyPr>
          <a:lstStyle/>
          <a:p>
            <a:pPr>
              <a:lnSpc>
                <a:spcPct val="110000"/>
              </a:lnSpc>
              <a:spcBef>
                <a:spcPts val="1000"/>
              </a:spcBef>
            </a:pPr>
            <a:r>
              <a:rPr lang="en-US" sz="3200" dirty="0">
                <a:solidFill>
                  <a:schemeClr val="tx2"/>
                </a:solidFill>
                <a:latin typeface="Arial Nova Light" panose="020B0304020202020204" pitchFamily="34" charset="0"/>
              </a:rPr>
              <a:t>350,000 chemical substances over past 40 years</a:t>
            </a:r>
          </a:p>
          <a:p>
            <a:pPr>
              <a:lnSpc>
                <a:spcPct val="110000"/>
              </a:lnSpc>
              <a:spcBef>
                <a:spcPts val="1000"/>
              </a:spcBef>
            </a:pPr>
            <a:endParaRPr lang="en-US" sz="3200" dirty="0">
              <a:solidFill>
                <a:schemeClr val="tx2"/>
              </a:solidFill>
              <a:latin typeface="Arial Nova Light" panose="020B0304020202020204" pitchFamily="34" charset="0"/>
            </a:endParaRPr>
          </a:p>
          <a:p>
            <a:pPr>
              <a:lnSpc>
                <a:spcPct val="110000"/>
              </a:lnSpc>
              <a:spcBef>
                <a:spcPts val="1000"/>
              </a:spcBef>
            </a:pPr>
            <a:r>
              <a:rPr lang="en-US" sz="3200" dirty="0">
                <a:solidFill>
                  <a:schemeClr val="tx2"/>
                </a:solidFill>
                <a:latin typeface="Arial Nova Light" panose="020B0304020202020204" pitchFamily="34" charset="0"/>
              </a:rPr>
              <a:t>Approximately 700 new per year added to TSCA</a:t>
            </a:r>
          </a:p>
          <a:p>
            <a:pPr>
              <a:lnSpc>
                <a:spcPct val="110000"/>
              </a:lnSpc>
              <a:spcBef>
                <a:spcPts val="1000"/>
              </a:spcBef>
            </a:pPr>
            <a:endParaRPr lang="en-US" sz="3200" dirty="0">
              <a:solidFill>
                <a:schemeClr val="tx2"/>
              </a:solidFill>
              <a:latin typeface="Arial Nova Light" panose="020B0304020202020204" pitchFamily="34" charset="0"/>
            </a:endParaRPr>
          </a:p>
        </p:txBody>
      </p:sp>
      <p:pic>
        <p:nvPicPr>
          <p:cNvPr id="7" name="Content Placeholder 6" descr="A magnifying glass on a periodic table of the elements&#10;&#10;Description automatically generated">
            <a:extLst>
              <a:ext uri="{FF2B5EF4-FFF2-40B4-BE49-F238E27FC236}">
                <a16:creationId xmlns:a16="http://schemas.microsoft.com/office/drawing/2014/main" id="{01B757DE-5340-6EF7-D250-93A19E57E0A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r="-2"/>
          <a:stretch/>
        </p:blipFill>
        <p:spPr>
          <a:xfrm>
            <a:off x="6426200" y="2059632"/>
            <a:ext cx="4953000" cy="3998323"/>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83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080C3E-7EB4-4A47-C252-56E7AE87FF0E}"/>
              </a:ext>
            </a:extLst>
          </p:cNvPr>
          <p:cNvSpPr txBox="1"/>
          <p:nvPr/>
        </p:nvSpPr>
        <p:spPr>
          <a:xfrm>
            <a:off x="9418320" y="5669280"/>
            <a:ext cx="2327564" cy="507831"/>
          </a:xfrm>
          <a:prstGeom prst="rect">
            <a:avLst/>
          </a:prstGeom>
          <a:noFill/>
        </p:spPr>
        <p:txBody>
          <a:bodyPr wrap="square" rtlCol="0">
            <a:spAutoFit/>
          </a:bodyPr>
          <a:lstStyle/>
          <a:p>
            <a:r>
              <a:rPr lang="en-US" sz="900" dirty="0">
                <a:latin typeface="Arial Nova" panose="020B0504020202020204" pitchFamily="34" charset="0"/>
              </a:rPr>
              <a:t>Source: National Poison Control Center</a:t>
            </a:r>
          </a:p>
          <a:p>
            <a:endParaRPr lang="en-US" dirty="0"/>
          </a:p>
        </p:txBody>
      </p:sp>
      <p:sp>
        <p:nvSpPr>
          <p:cNvPr id="3" name="Title 2">
            <a:extLst>
              <a:ext uri="{FF2B5EF4-FFF2-40B4-BE49-F238E27FC236}">
                <a16:creationId xmlns:a16="http://schemas.microsoft.com/office/drawing/2014/main" id="{F2BAFFEE-1986-EDC1-2B81-B22729BD25A7}"/>
              </a:ext>
            </a:extLst>
          </p:cNvPr>
          <p:cNvSpPr>
            <a:spLocks noGrp="1"/>
          </p:cNvSpPr>
          <p:nvPr>
            <p:ph type="title"/>
          </p:nvPr>
        </p:nvSpPr>
        <p:spPr>
          <a:xfrm>
            <a:off x="571500" y="853110"/>
            <a:ext cx="10134600" cy="857844"/>
          </a:xfrm>
        </p:spPr>
        <p:txBody>
          <a:bodyPr/>
          <a:lstStyle/>
          <a:p>
            <a:r>
              <a:rPr lang="en-US" dirty="0"/>
              <a:t>Interesting fact</a:t>
            </a:r>
          </a:p>
        </p:txBody>
      </p:sp>
      <p:sp>
        <p:nvSpPr>
          <p:cNvPr id="6" name="Content Placeholder 5">
            <a:extLst>
              <a:ext uri="{FF2B5EF4-FFF2-40B4-BE49-F238E27FC236}">
                <a16:creationId xmlns:a16="http://schemas.microsoft.com/office/drawing/2014/main" id="{FF31D7E6-E2F5-787A-C30B-3FFBD84FC2DD}"/>
              </a:ext>
            </a:extLst>
          </p:cNvPr>
          <p:cNvSpPr>
            <a:spLocks noGrp="1"/>
          </p:cNvSpPr>
          <p:nvPr>
            <p:ph sz="half" idx="1"/>
          </p:nvPr>
        </p:nvSpPr>
        <p:spPr>
          <a:xfrm>
            <a:off x="685800" y="2015067"/>
            <a:ext cx="4953000" cy="3998323"/>
          </a:xfrm>
        </p:spPr>
        <p:txBody>
          <a:bodyPr>
            <a:normAutofit fontScale="92500"/>
          </a:bodyPr>
          <a:lstStyle/>
          <a:p>
            <a:r>
              <a:rPr lang="en-US" sz="3200" dirty="0"/>
              <a:t>Of all reports to poison control centers concerning children, 10 percent involved household cleaners</a:t>
            </a:r>
          </a:p>
          <a:p>
            <a:endParaRPr lang="en-US" sz="3200" dirty="0"/>
          </a:p>
          <a:p>
            <a:r>
              <a:rPr lang="en-US" sz="3200" dirty="0"/>
              <a:t>For adults, 6 percent involved household cleaners</a:t>
            </a:r>
          </a:p>
          <a:p>
            <a:endParaRPr lang="en-US" dirty="0"/>
          </a:p>
        </p:txBody>
      </p:sp>
      <p:pic>
        <p:nvPicPr>
          <p:cNvPr id="8" name="Content Placeholder 7" descr="A basket of cleaning supplies&#10;&#10;Description automatically generated">
            <a:extLst>
              <a:ext uri="{FF2B5EF4-FFF2-40B4-BE49-F238E27FC236}">
                <a16:creationId xmlns:a16="http://schemas.microsoft.com/office/drawing/2014/main" id="{EB9048A9-179F-72AB-239D-07AF3156C0A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43650" y="1778222"/>
            <a:ext cx="4953000" cy="3301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899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EB6E-3EEE-EEC7-D657-589DFE14ADAF}"/>
              </a:ext>
            </a:extLst>
          </p:cNvPr>
          <p:cNvSpPr>
            <a:spLocks noGrp="1"/>
          </p:cNvSpPr>
          <p:nvPr>
            <p:ph type="title"/>
          </p:nvPr>
        </p:nvSpPr>
        <p:spPr>
          <a:xfrm>
            <a:off x="368299" y="767793"/>
            <a:ext cx="10134600" cy="857844"/>
          </a:xfrm>
        </p:spPr>
        <p:txBody>
          <a:bodyPr>
            <a:normAutofit/>
          </a:bodyPr>
          <a:lstStyle/>
          <a:p>
            <a:r>
              <a:rPr lang="en-US" dirty="0"/>
              <a:t>What chemicals do you encounter?</a:t>
            </a:r>
          </a:p>
        </p:txBody>
      </p:sp>
      <p:sp>
        <p:nvSpPr>
          <p:cNvPr id="3" name="Content Placeholder 2">
            <a:extLst>
              <a:ext uri="{FF2B5EF4-FFF2-40B4-BE49-F238E27FC236}">
                <a16:creationId xmlns:a16="http://schemas.microsoft.com/office/drawing/2014/main" id="{CD9ED86D-5D02-7EEB-D06B-FA3497DD1DD5}"/>
              </a:ext>
            </a:extLst>
          </p:cNvPr>
          <p:cNvSpPr>
            <a:spLocks noGrp="1"/>
          </p:cNvSpPr>
          <p:nvPr>
            <p:ph sz="half" idx="1"/>
          </p:nvPr>
        </p:nvSpPr>
        <p:spPr>
          <a:xfrm>
            <a:off x="787400" y="3076696"/>
            <a:ext cx="4953000" cy="2155667"/>
          </a:xfrm>
        </p:spPr>
        <p:txBody>
          <a:bodyPr/>
          <a:lstStyle/>
          <a:p>
            <a:pPr marL="457200" indent="-457200">
              <a:buFont typeface="Arial" panose="020B0604020202020204" pitchFamily="34" charset="0"/>
              <a:buChar char="•"/>
            </a:pPr>
            <a:r>
              <a:rPr lang="en-US" dirty="0"/>
              <a:t>At work</a:t>
            </a:r>
          </a:p>
          <a:p>
            <a:pPr marL="457200" indent="-457200">
              <a:buFont typeface="Arial" panose="020B0604020202020204" pitchFamily="34" charset="0"/>
              <a:buChar char="•"/>
            </a:pPr>
            <a:r>
              <a:rPr lang="en-US" dirty="0"/>
              <a:t>At home</a:t>
            </a:r>
          </a:p>
        </p:txBody>
      </p:sp>
      <p:pic>
        <p:nvPicPr>
          <p:cNvPr id="6" name="Content Placeholder 5" descr="A pair of young boys looking through binoculars&#10;&#10;Description automatically generated">
            <a:extLst>
              <a:ext uri="{FF2B5EF4-FFF2-40B4-BE49-F238E27FC236}">
                <a16:creationId xmlns:a16="http://schemas.microsoft.com/office/drawing/2014/main" id="{585AE390-206A-3E13-3C7E-C524950A0AE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02537" y="2070099"/>
            <a:ext cx="5802064" cy="3868043"/>
          </a:xfrm>
          <a:prstGeom prst="rect">
            <a:avLst/>
          </a:prstGeom>
          <a:ln>
            <a:noFill/>
          </a:ln>
          <a:effectLst>
            <a:softEdge rad="112500"/>
          </a:effectLst>
        </p:spPr>
      </p:pic>
    </p:spTree>
    <p:extLst>
      <p:ext uri="{BB962C8B-B14F-4D97-AF65-F5344CB8AC3E}">
        <p14:creationId xmlns:p14="http://schemas.microsoft.com/office/powerpoint/2010/main" val="427825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C8C4-5DB6-87FB-6036-571DC4E22669}"/>
              </a:ext>
            </a:extLst>
          </p:cNvPr>
          <p:cNvSpPr>
            <a:spLocks noGrp="1"/>
          </p:cNvSpPr>
          <p:nvPr>
            <p:ph type="title"/>
          </p:nvPr>
        </p:nvSpPr>
        <p:spPr>
          <a:xfrm>
            <a:off x="420112" y="859188"/>
            <a:ext cx="11377606" cy="1307722"/>
          </a:xfrm>
        </p:spPr>
        <p:txBody>
          <a:bodyPr>
            <a:noAutofit/>
          </a:bodyPr>
          <a:lstStyle/>
          <a:p>
            <a:r>
              <a:rPr lang="en-US" dirty="0">
                <a:latin typeface="Arial Nova"/>
              </a:rPr>
              <a:t>Global Harmonized System (GHS): </a:t>
            </a:r>
            <a:br>
              <a:rPr lang="en-US" dirty="0">
                <a:latin typeface="Arial Nova"/>
              </a:rPr>
            </a:br>
            <a:r>
              <a:rPr lang="en-US" dirty="0">
                <a:latin typeface="Arial Nova"/>
              </a:rPr>
              <a:t>classification and labelling of chemicals</a:t>
            </a:r>
          </a:p>
        </p:txBody>
      </p:sp>
      <p:sp>
        <p:nvSpPr>
          <p:cNvPr id="3" name="Content Placeholder 2">
            <a:extLst>
              <a:ext uri="{FF2B5EF4-FFF2-40B4-BE49-F238E27FC236}">
                <a16:creationId xmlns:a16="http://schemas.microsoft.com/office/drawing/2014/main" id="{2E70D729-F3D5-2353-3355-93D9EC50D7D5}"/>
              </a:ext>
            </a:extLst>
          </p:cNvPr>
          <p:cNvSpPr>
            <a:spLocks noGrp="1"/>
          </p:cNvSpPr>
          <p:nvPr>
            <p:ph idx="1"/>
          </p:nvPr>
        </p:nvSpPr>
        <p:spPr>
          <a:xfrm>
            <a:off x="6123361" y="2397153"/>
            <a:ext cx="5661441" cy="3553065"/>
          </a:xfrm>
        </p:spPr>
        <p:txBody>
          <a:bodyPr vert="horz" lIns="91440" tIns="45720" rIns="91440" bIns="45720" rtlCol="0" anchor="t">
            <a:normAutofit fontScale="85000" lnSpcReduction="10000"/>
          </a:bodyPr>
          <a:lstStyle/>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Developed by United Nations</a:t>
            </a:r>
            <a:endParaRPr lang="en-US" dirty="0"/>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Defines hazards</a:t>
            </a:r>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Harmonizes classification criteria (universally recognized around the world)</a:t>
            </a:r>
          </a:p>
          <a:p>
            <a:pPr marL="457200" indent="-457200">
              <a:buBlip>
                <a:blip r:embed="rId3">
                  <a:extLst>
                    <a:ext uri="{96DAC541-7B7A-43D3-8B79-37D633B846F1}">
                      <asvg:svgBlip xmlns:asvg="http://schemas.microsoft.com/office/drawing/2016/SVG/main" r:embed="rId4"/>
                    </a:ext>
                  </a:extLst>
                </a:blip>
              </a:buBlip>
            </a:pPr>
            <a:r>
              <a:rPr lang="en-US" dirty="0">
                <a:latin typeface="Arial Nova Light"/>
              </a:rPr>
              <a:t>Standardizes content and format of label and safety data sheet</a:t>
            </a:r>
          </a:p>
        </p:txBody>
      </p:sp>
      <p:pic>
        <p:nvPicPr>
          <p:cNvPr id="4" name="Picture 3">
            <a:extLst>
              <a:ext uri="{FF2B5EF4-FFF2-40B4-BE49-F238E27FC236}">
                <a16:creationId xmlns:a16="http://schemas.microsoft.com/office/drawing/2014/main" id="{41F8ED08-1A03-CEBD-CC13-9C5E2C793EEF}"/>
              </a:ext>
            </a:extLst>
          </p:cNvPr>
          <p:cNvPicPr>
            <a:picLocks noChangeAspect="1"/>
          </p:cNvPicPr>
          <p:nvPr/>
        </p:nvPicPr>
        <p:blipFill>
          <a:blip r:embed="rId5" cstate="screen">
            <a:alphaModFix/>
            <a:extLst>
              <a:ext uri="{28A0092B-C50C-407E-A947-70E740481C1C}">
                <a14:useLocalDpi xmlns:a14="http://schemas.microsoft.com/office/drawing/2010/main"/>
              </a:ext>
            </a:extLst>
          </a:blip>
          <a:srcRect/>
          <a:stretch/>
        </p:blipFill>
        <p:spPr>
          <a:xfrm>
            <a:off x="426532" y="2396993"/>
            <a:ext cx="4850028" cy="3553065"/>
          </a:xfrm>
          <a:prstGeom prst="rect">
            <a:avLst/>
          </a:prstGeom>
          <a:ln>
            <a:noFill/>
          </a:ln>
          <a:effectLst>
            <a:softEdge rad="112500"/>
          </a:effectLst>
        </p:spPr>
      </p:pic>
    </p:spTree>
    <p:extLst>
      <p:ext uri="{BB962C8B-B14F-4D97-AF65-F5344CB8AC3E}">
        <p14:creationId xmlns:p14="http://schemas.microsoft.com/office/powerpoint/2010/main" val="66681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C11BD-A760-F06F-9C83-98821D7F6CB1}"/>
              </a:ext>
            </a:extLst>
          </p:cNvPr>
          <p:cNvSpPr txBox="1"/>
          <p:nvPr/>
        </p:nvSpPr>
        <p:spPr>
          <a:xfrm>
            <a:off x="727364" y="800100"/>
            <a:ext cx="7959436" cy="769441"/>
          </a:xfrm>
          <a:prstGeom prst="rect">
            <a:avLst/>
          </a:prstGeom>
          <a:noFill/>
        </p:spPr>
        <p:txBody>
          <a:bodyPr wrap="square" lIns="91440" tIns="45720" rIns="91440" bIns="45720" rtlCol="0" anchor="t">
            <a:spAutoFit/>
          </a:bodyPr>
          <a:lstStyle/>
          <a:p>
            <a:r>
              <a:rPr lang="en-US" sz="4400" dirty="0">
                <a:latin typeface="+mj-lt"/>
              </a:rPr>
              <a:t>Chemical hazard identification</a:t>
            </a:r>
          </a:p>
        </p:txBody>
      </p:sp>
      <p:pic>
        <p:nvPicPr>
          <p:cNvPr id="4" name="Picture 3" descr="A magnifying glass and a molecule on a periodic table&#10;&#10;Description automatically generated">
            <a:extLst>
              <a:ext uri="{FF2B5EF4-FFF2-40B4-BE49-F238E27FC236}">
                <a16:creationId xmlns:a16="http://schemas.microsoft.com/office/drawing/2014/main" id="{13658989-5AAE-2E65-5BD8-669F36DA36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364" y="2219037"/>
            <a:ext cx="4932218" cy="3288145"/>
          </a:xfrm>
          <a:prstGeom prst="rect">
            <a:avLst/>
          </a:prstGeom>
          <a:ln>
            <a:noFill/>
          </a:ln>
          <a:effectLst>
            <a:softEdge rad="112500"/>
          </a:effectLst>
        </p:spPr>
      </p:pic>
      <p:sp>
        <p:nvSpPr>
          <p:cNvPr id="5" name="TextBox 4">
            <a:extLst>
              <a:ext uri="{FF2B5EF4-FFF2-40B4-BE49-F238E27FC236}">
                <a16:creationId xmlns:a16="http://schemas.microsoft.com/office/drawing/2014/main" id="{25DF53A5-1B61-20D0-85AF-3DEA156CD3EC}"/>
              </a:ext>
            </a:extLst>
          </p:cNvPr>
          <p:cNvSpPr txBox="1"/>
          <p:nvPr/>
        </p:nvSpPr>
        <p:spPr>
          <a:xfrm>
            <a:off x="6324920" y="1835084"/>
            <a:ext cx="5359080" cy="3831818"/>
          </a:xfrm>
          <a:prstGeom prst="rect">
            <a:avLst/>
          </a:prstGeom>
          <a:noFill/>
        </p:spPr>
        <p:txBody>
          <a:bodyPr wrap="square" lIns="91440" tIns="45720" rIns="91440" bIns="45720" rtlCol="0" anchor="t">
            <a:spAutoFit/>
          </a:bodyPr>
          <a:lstStyle/>
          <a:p>
            <a:pPr marL="457200" indent="-457200">
              <a:spcBef>
                <a:spcPts val="600"/>
              </a:spcBef>
              <a:buFont typeface="Arial" panose="020B0604020202020204" pitchFamily="34" charset="0"/>
              <a:buChar char="•"/>
            </a:pPr>
            <a:r>
              <a:rPr lang="en-US" sz="2800" dirty="0"/>
              <a:t>Labeling</a:t>
            </a:r>
            <a:endParaRPr lang="en-US" dirty="0"/>
          </a:p>
          <a:p>
            <a:pPr marL="914400" lvl="1" indent="-457200">
              <a:spcBef>
                <a:spcPts val="600"/>
              </a:spcBef>
              <a:buFont typeface="Courier New" panose="020B0604020202020204" pitchFamily="34" charset="0"/>
              <a:buChar char="o"/>
            </a:pPr>
            <a:r>
              <a:rPr lang="en-US" sz="2400" dirty="0"/>
              <a:t>Pictograms</a:t>
            </a:r>
            <a:endParaRPr lang="en-US" dirty="0"/>
          </a:p>
          <a:p>
            <a:pPr marL="914400" lvl="1" indent="-457200">
              <a:spcBef>
                <a:spcPts val="600"/>
              </a:spcBef>
              <a:buFont typeface="Courier New" panose="020B0604020202020204" pitchFamily="34" charset="0"/>
              <a:buChar char="o"/>
            </a:pPr>
            <a:r>
              <a:rPr lang="en-US" sz="2400" dirty="0"/>
              <a:t>Signal words</a:t>
            </a:r>
            <a:endParaRPr lang="en-US" dirty="0"/>
          </a:p>
          <a:p>
            <a:pPr marL="457200" indent="-457200">
              <a:spcBef>
                <a:spcPts val="600"/>
              </a:spcBef>
              <a:buFont typeface="Arial" panose="020B0604020202020204" pitchFamily="34" charset="0"/>
              <a:buChar char="•"/>
            </a:pPr>
            <a:r>
              <a:rPr lang="en-US" sz="2800" dirty="0"/>
              <a:t>Safety data sheet (SDS)</a:t>
            </a:r>
          </a:p>
          <a:p>
            <a:pPr marL="457200" indent="-457200">
              <a:spcBef>
                <a:spcPts val="600"/>
              </a:spcBef>
              <a:buFont typeface="Arial" panose="020B0604020202020204" pitchFamily="34" charset="0"/>
              <a:buChar char="•"/>
            </a:pPr>
            <a:r>
              <a:rPr lang="en-US" sz="2800" dirty="0"/>
              <a:t>Hazard statements</a:t>
            </a:r>
          </a:p>
          <a:p>
            <a:pPr marL="914400" lvl="1" indent="-457200">
              <a:spcBef>
                <a:spcPts val="600"/>
              </a:spcBef>
              <a:buFont typeface="Courier New" panose="020B0604020202020204" pitchFamily="34" charset="0"/>
              <a:buChar char="o"/>
            </a:pPr>
            <a:r>
              <a:rPr lang="en-US" sz="2400" dirty="0"/>
              <a:t>Health hazards</a:t>
            </a:r>
            <a:endParaRPr lang="en-US" dirty="0"/>
          </a:p>
          <a:p>
            <a:pPr marL="914400" lvl="1" indent="-457200">
              <a:spcBef>
                <a:spcPts val="600"/>
              </a:spcBef>
              <a:buFont typeface="Courier New" panose="020B0604020202020204" pitchFamily="34" charset="0"/>
              <a:buChar char="o"/>
            </a:pPr>
            <a:r>
              <a:rPr lang="en-US" sz="2400" dirty="0"/>
              <a:t>Physical hazards</a:t>
            </a:r>
            <a:endParaRPr lang="en-US" dirty="0"/>
          </a:p>
          <a:p>
            <a:pPr marL="457200" indent="-457200">
              <a:spcBef>
                <a:spcPts val="600"/>
              </a:spcBef>
              <a:buFont typeface="Arial" panose="020B0604020202020204" pitchFamily="34" charset="0"/>
              <a:buChar char="•"/>
            </a:pPr>
            <a:r>
              <a:rPr lang="en-US" sz="2800" dirty="0"/>
              <a:t>Training</a:t>
            </a:r>
          </a:p>
        </p:txBody>
      </p:sp>
    </p:spTree>
    <p:extLst>
      <p:ext uri="{BB962C8B-B14F-4D97-AF65-F5344CB8AC3E}">
        <p14:creationId xmlns:p14="http://schemas.microsoft.com/office/powerpoint/2010/main" val="345378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834F3425-B8F4-3868-928A-A216030C8F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375" y="936914"/>
            <a:ext cx="4984172" cy="4984172"/>
          </a:xfrm>
          <a:prstGeom prst="rect">
            <a:avLst/>
          </a:prstGeom>
          <a:ln>
            <a:noFill/>
          </a:ln>
          <a:effectLst>
            <a:softEdge rad="112500"/>
          </a:effectLst>
        </p:spPr>
      </p:pic>
      <p:sp>
        <p:nvSpPr>
          <p:cNvPr id="2" name="TextBox 1">
            <a:extLst>
              <a:ext uri="{FF2B5EF4-FFF2-40B4-BE49-F238E27FC236}">
                <a16:creationId xmlns:a16="http://schemas.microsoft.com/office/drawing/2014/main" id="{51AAE75F-0519-2EC9-22A1-D20BCE32A785}"/>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
        <p:nvSpPr>
          <p:cNvPr id="3" name="TextBox 2">
            <a:extLst>
              <a:ext uri="{FF2B5EF4-FFF2-40B4-BE49-F238E27FC236}">
                <a16:creationId xmlns:a16="http://schemas.microsoft.com/office/drawing/2014/main" id="{766E1DE0-9727-37E2-400C-A088666FED16}"/>
              </a:ext>
            </a:extLst>
          </p:cNvPr>
          <p:cNvSpPr txBox="1"/>
          <p:nvPr/>
        </p:nvSpPr>
        <p:spPr>
          <a:xfrm>
            <a:off x="6265333" y="2458935"/>
            <a:ext cx="5708954" cy="2246769"/>
          </a:xfrm>
          <a:prstGeom prst="rect">
            <a:avLst/>
          </a:prstGeom>
          <a:noFill/>
        </p:spPr>
        <p:txBody>
          <a:bodyPr wrap="square" rtlCol="0">
            <a:spAutoFit/>
          </a:bodyPr>
          <a:lstStyle/>
          <a:p>
            <a:r>
              <a:rPr lang="en-US" sz="2800"/>
              <a:t>Hazard Communication Standard aligns with Global Harmonization System; requires pictograms on labels to caution users of chemical hazards they may be exposed to.</a:t>
            </a:r>
          </a:p>
        </p:txBody>
      </p:sp>
      <p:sp>
        <p:nvSpPr>
          <p:cNvPr id="4" name="TextBox 3">
            <a:extLst>
              <a:ext uri="{FF2B5EF4-FFF2-40B4-BE49-F238E27FC236}">
                <a16:creationId xmlns:a16="http://schemas.microsoft.com/office/drawing/2014/main" id="{FA88EBB9-87E7-D507-3E53-31151167E3A1}"/>
              </a:ext>
            </a:extLst>
          </p:cNvPr>
          <p:cNvSpPr txBox="1"/>
          <p:nvPr/>
        </p:nvSpPr>
        <p:spPr>
          <a:xfrm>
            <a:off x="7244443" y="936914"/>
            <a:ext cx="3494314" cy="769441"/>
          </a:xfrm>
          <a:prstGeom prst="rect">
            <a:avLst/>
          </a:prstGeom>
          <a:noFill/>
        </p:spPr>
        <p:txBody>
          <a:bodyPr wrap="square" rtlCol="0">
            <a:spAutoFit/>
          </a:bodyPr>
          <a:lstStyle/>
          <a:p>
            <a:r>
              <a:rPr lang="en-US" sz="4400">
                <a:latin typeface="+mj-lt"/>
              </a:rPr>
              <a:t>Pictograms</a:t>
            </a:r>
          </a:p>
        </p:txBody>
      </p:sp>
    </p:spTree>
    <p:extLst>
      <p:ext uri="{BB962C8B-B14F-4D97-AF65-F5344CB8AC3E}">
        <p14:creationId xmlns:p14="http://schemas.microsoft.com/office/powerpoint/2010/main" val="3633119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0676-3AC9-F908-7F19-025ED5EBC7BA}"/>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03DBE34F-C9E9-06A1-A0A3-859ACE31A6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BC03436B-7E01-E5BA-9432-62138AA4FEFB}"/>
              </a:ext>
            </a:extLst>
          </p:cNvPr>
          <p:cNvSpPr txBox="1"/>
          <p:nvPr/>
        </p:nvSpPr>
        <p:spPr>
          <a:xfrm>
            <a:off x="2247902" y="747264"/>
            <a:ext cx="4748645" cy="769441"/>
          </a:xfrm>
          <a:prstGeom prst="rect">
            <a:avLst/>
          </a:prstGeom>
          <a:noFill/>
        </p:spPr>
        <p:txBody>
          <a:bodyPr wrap="square" rtlCol="0">
            <a:spAutoFit/>
          </a:bodyPr>
          <a:lstStyle/>
          <a:p>
            <a:r>
              <a:rPr lang="en-US" sz="4400">
                <a:latin typeface="+mj-lt"/>
              </a:rPr>
              <a:t>Flame</a:t>
            </a:r>
          </a:p>
        </p:txBody>
      </p:sp>
      <p:sp>
        <p:nvSpPr>
          <p:cNvPr id="3" name="TextBox 2">
            <a:extLst>
              <a:ext uri="{FF2B5EF4-FFF2-40B4-BE49-F238E27FC236}">
                <a16:creationId xmlns:a16="http://schemas.microsoft.com/office/drawing/2014/main" id="{FC23CE95-900F-026E-1005-2B45BE5AA1B3}"/>
              </a:ext>
            </a:extLst>
          </p:cNvPr>
          <p:cNvSpPr txBox="1"/>
          <p:nvPr/>
        </p:nvSpPr>
        <p:spPr>
          <a:xfrm>
            <a:off x="6208889" y="1336119"/>
            <a:ext cx="5373512" cy="418576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Flammables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err="1"/>
              <a:t>Pyrophorics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Self-heating</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Emits flammable gas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a:t>
            </a:r>
            <a:r>
              <a:rPr lang="en-US" sz="3600" dirty="0" err="1"/>
              <a:t>reactives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Organic peroxides</a:t>
            </a:r>
          </a:p>
        </p:txBody>
      </p:sp>
      <p:sp>
        <p:nvSpPr>
          <p:cNvPr id="4" name="TextBox 3">
            <a:extLst>
              <a:ext uri="{FF2B5EF4-FFF2-40B4-BE49-F238E27FC236}">
                <a16:creationId xmlns:a16="http://schemas.microsoft.com/office/drawing/2014/main" id="{BDE5E953-4755-AD7D-47D7-ADB1F6A338F4}"/>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167234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8850-5144-09E1-7A15-6E4AE71D4E6D}"/>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7294FD6-A446-FAA6-5A26-E612062512C9}"/>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3" name="TextBox 2">
            <a:extLst>
              <a:ext uri="{FF2B5EF4-FFF2-40B4-BE49-F238E27FC236}">
                <a16:creationId xmlns:a16="http://schemas.microsoft.com/office/drawing/2014/main" id="{DA4F32E8-8582-D47F-CD79-74EE010D39B1}"/>
              </a:ext>
            </a:extLst>
          </p:cNvPr>
          <p:cNvSpPr txBox="1"/>
          <p:nvPr/>
        </p:nvSpPr>
        <p:spPr>
          <a:xfrm>
            <a:off x="6231468" y="2905780"/>
            <a:ext cx="5147732" cy="1200329"/>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Acute toxicity (fatal or toxic)</a:t>
            </a:r>
          </a:p>
        </p:txBody>
      </p:sp>
      <p:sp>
        <p:nvSpPr>
          <p:cNvPr id="4" name="TextBox 3">
            <a:extLst>
              <a:ext uri="{FF2B5EF4-FFF2-40B4-BE49-F238E27FC236}">
                <a16:creationId xmlns:a16="http://schemas.microsoft.com/office/drawing/2014/main" id="{6DBCAEF1-30DC-643B-B799-D5354FCF4BAA}"/>
              </a:ext>
            </a:extLst>
          </p:cNvPr>
          <p:cNvSpPr txBox="1"/>
          <p:nvPr/>
        </p:nvSpPr>
        <p:spPr>
          <a:xfrm>
            <a:off x="520043" y="742510"/>
            <a:ext cx="6310747" cy="769441"/>
          </a:xfrm>
          <a:prstGeom prst="rect">
            <a:avLst/>
          </a:prstGeom>
          <a:noFill/>
        </p:spPr>
        <p:txBody>
          <a:bodyPr wrap="square" rtlCol="0">
            <a:spAutoFit/>
          </a:bodyPr>
          <a:lstStyle/>
          <a:p>
            <a:r>
              <a:rPr lang="en-US" sz="4400">
                <a:latin typeface="+mj-lt"/>
              </a:rPr>
              <a:t>Skull and Crossbones</a:t>
            </a:r>
          </a:p>
        </p:txBody>
      </p:sp>
      <p:sp>
        <p:nvSpPr>
          <p:cNvPr id="2" name="TextBox 1">
            <a:extLst>
              <a:ext uri="{FF2B5EF4-FFF2-40B4-BE49-F238E27FC236}">
                <a16:creationId xmlns:a16="http://schemas.microsoft.com/office/drawing/2014/main" id="{2EE9EE76-2460-C8D8-29E4-A7F4E48FBEF7}"/>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54253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D2A9-32F0-595D-F392-D6C3BBE55585}"/>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E71628A4-84CB-1C34-1C4F-CCEA8CAB01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417" y="1568428"/>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396D4F29-19E7-B2AB-52DD-E5759FA7C864}"/>
              </a:ext>
            </a:extLst>
          </p:cNvPr>
          <p:cNvSpPr txBox="1"/>
          <p:nvPr/>
        </p:nvSpPr>
        <p:spPr>
          <a:xfrm>
            <a:off x="1956957" y="644236"/>
            <a:ext cx="4748645" cy="769441"/>
          </a:xfrm>
          <a:prstGeom prst="rect">
            <a:avLst/>
          </a:prstGeom>
          <a:noFill/>
        </p:spPr>
        <p:txBody>
          <a:bodyPr wrap="square" rtlCol="0">
            <a:spAutoFit/>
          </a:bodyPr>
          <a:lstStyle/>
          <a:p>
            <a:r>
              <a:rPr lang="en-US" sz="4400">
                <a:latin typeface="+mj-lt"/>
              </a:rPr>
              <a:t>Corrosive</a:t>
            </a:r>
          </a:p>
        </p:txBody>
      </p:sp>
      <p:sp>
        <p:nvSpPr>
          <p:cNvPr id="3" name="TextBox 2">
            <a:extLst>
              <a:ext uri="{FF2B5EF4-FFF2-40B4-BE49-F238E27FC236}">
                <a16:creationId xmlns:a16="http://schemas.microsoft.com/office/drawing/2014/main" id="{F8ACCCA1-80B9-CC5A-86FF-A5DBB3B8D4A2}"/>
              </a:ext>
            </a:extLst>
          </p:cNvPr>
          <p:cNvSpPr txBox="1"/>
          <p:nvPr/>
        </p:nvSpPr>
        <p:spPr>
          <a:xfrm>
            <a:off x="6242756" y="2582614"/>
            <a:ext cx="5285215" cy="206210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Skin corrosion burns</a:t>
            </a:r>
          </a:p>
          <a:p>
            <a:pPr marL="457200" indent="-457200">
              <a:spcBef>
                <a:spcPts val="600"/>
              </a:spcBef>
              <a:spcAft>
                <a:spcPts val="600"/>
              </a:spcAft>
              <a:buClr>
                <a:schemeClr val="bg2">
                  <a:lumMod val="25000"/>
                </a:schemeClr>
              </a:buClr>
              <a:buFont typeface="Arial" panose="020B0604020202020204" pitchFamily="34" charset="0"/>
              <a:buChar char="•"/>
            </a:pPr>
            <a:r>
              <a:rPr lang="en-US" sz="3600"/>
              <a:t>Eye damage</a:t>
            </a:r>
          </a:p>
          <a:p>
            <a:pPr marL="457200" indent="-457200">
              <a:spcBef>
                <a:spcPts val="600"/>
              </a:spcBef>
              <a:spcAft>
                <a:spcPts val="600"/>
              </a:spcAft>
              <a:buClr>
                <a:schemeClr val="bg2">
                  <a:lumMod val="25000"/>
                </a:schemeClr>
              </a:buClr>
              <a:buFont typeface="Arial" panose="020B0604020202020204" pitchFamily="34" charset="0"/>
              <a:buChar char="•"/>
            </a:pPr>
            <a:r>
              <a:rPr lang="en-US" sz="3600"/>
              <a:t>Corrosive to metals</a:t>
            </a:r>
          </a:p>
        </p:txBody>
      </p:sp>
      <p:sp>
        <p:nvSpPr>
          <p:cNvPr id="4" name="TextBox 3">
            <a:extLst>
              <a:ext uri="{FF2B5EF4-FFF2-40B4-BE49-F238E27FC236}">
                <a16:creationId xmlns:a16="http://schemas.microsoft.com/office/drawing/2014/main" id="{5B952644-BCCD-83AA-101D-097E3477FB6A}"/>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330590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681D-3FCB-53F1-E433-98E4B5EC0DD8}"/>
              </a:ext>
            </a:extLst>
          </p:cNvPr>
          <p:cNvSpPr>
            <a:spLocks noGrp="1"/>
          </p:cNvSpPr>
          <p:nvPr>
            <p:ph type="title"/>
          </p:nvPr>
        </p:nvSpPr>
        <p:spPr>
          <a:xfrm>
            <a:off x="802220" y="1023571"/>
            <a:ext cx="3705225" cy="859378"/>
          </a:xfrm>
        </p:spPr>
        <p:txBody>
          <a:bodyPr anchor="b">
            <a:normAutofit/>
          </a:bodyPr>
          <a:lstStyle/>
          <a:p>
            <a:r>
              <a:rPr lang="en-US" sz="4400" dirty="0"/>
              <a:t>Welcome!</a:t>
            </a:r>
          </a:p>
        </p:txBody>
      </p:sp>
      <p:sp>
        <p:nvSpPr>
          <p:cNvPr id="3" name="Content Placeholder 2">
            <a:extLst>
              <a:ext uri="{FF2B5EF4-FFF2-40B4-BE49-F238E27FC236}">
                <a16:creationId xmlns:a16="http://schemas.microsoft.com/office/drawing/2014/main" id="{DF1047AB-C7B9-EA45-AAA3-7844A2E69B6C}"/>
              </a:ext>
            </a:extLst>
          </p:cNvPr>
          <p:cNvSpPr>
            <a:spLocks noGrp="1"/>
          </p:cNvSpPr>
          <p:nvPr>
            <p:ph type="body" sz="half" idx="2"/>
          </p:nvPr>
        </p:nvSpPr>
        <p:spPr>
          <a:xfrm>
            <a:off x="802220" y="2434028"/>
            <a:ext cx="3705225" cy="2980543"/>
          </a:xfrm>
        </p:spPr>
        <p:txBody>
          <a:bodyPr>
            <a:normAutofit fontScale="92500"/>
          </a:bodyPr>
          <a:lstStyle/>
          <a:p>
            <a:pPr marL="0" indent="0">
              <a:buNone/>
            </a:pPr>
            <a:r>
              <a:rPr lang="en-US" sz="2800" b="0" dirty="0"/>
              <a:t>This course is </a:t>
            </a:r>
            <a:r>
              <a:rPr lang="en-US" sz="2800" b="0" spc="-530" dirty="0"/>
              <a:t> </a:t>
            </a:r>
            <a:r>
              <a:rPr lang="en-US" sz="2800" b="0" spc="-5" dirty="0"/>
              <a:t>designed </a:t>
            </a:r>
            <a:r>
              <a:rPr lang="en-US" sz="2800" b="0" dirty="0"/>
              <a:t>to </a:t>
            </a:r>
            <a:r>
              <a:rPr lang="en-US" sz="2800" b="0" spc="-5" dirty="0"/>
              <a:t>help </a:t>
            </a:r>
            <a:r>
              <a:rPr lang="en-US" sz="2800" b="0" dirty="0"/>
              <a:t>you </a:t>
            </a:r>
            <a:r>
              <a:rPr lang="en-US" sz="2800" b="0" spc="-5" dirty="0"/>
              <a:t>understand </a:t>
            </a:r>
            <a:r>
              <a:rPr lang="en-US" sz="2800" spc="-5" dirty="0"/>
              <a:t>chemical hazards</a:t>
            </a:r>
            <a:r>
              <a:rPr lang="en-US" sz="2800" b="0" spc="-5" dirty="0"/>
              <a:t>, how they affect us at work, and how they affect our daily lives.</a:t>
            </a:r>
            <a:endParaRPr lang="en-US" sz="2800" dirty="0"/>
          </a:p>
        </p:txBody>
      </p:sp>
      <p:pic>
        <p:nvPicPr>
          <p:cNvPr id="7" name="Picture 6">
            <a:extLst>
              <a:ext uri="{FF2B5EF4-FFF2-40B4-BE49-F238E27FC236}">
                <a16:creationId xmlns:a16="http://schemas.microsoft.com/office/drawing/2014/main" id="{FDB0BFE5-6474-AB92-EB89-A6FECFE30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958" y="1453260"/>
            <a:ext cx="6229279" cy="4223277"/>
          </a:xfrm>
          <a:prstGeom prst="rect">
            <a:avLst/>
          </a:prstGeom>
          <a:ln>
            <a:noFill/>
          </a:ln>
          <a:effectLst>
            <a:softEdge rad="112500"/>
          </a:effectLst>
        </p:spPr>
      </p:pic>
    </p:spTree>
    <p:extLst>
      <p:ext uri="{BB962C8B-B14F-4D97-AF65-F5344CB8AC3E}">
        <p14:creationId xmlns:p14="http://schemas.microsoft.com/office/powerpoint/2010/main" val="261555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BF9B-4964-47CB-5E91-E39888345AFF}"/>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732BFA41-DF66-9962-56FD-DB22ED7AD3C7}"/>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914400" y="1645920"/>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9E5B02F3-D8FD-D9FA-7480-5A5E920971CC}"/>
              </a:ext>
            </a:extLst>
          </p:cNvPr>
          <p:cNvSpPr txBox="1"/>
          <p:nvPr/>
        </p:nvSpPr>
        <p:spPr>
          <a:xfrm>
            <a:off x="1089463" y="708224"/>
            <a:ext cx="4748645" cy="769441"/>
          </a:xfrm>
          <a:prstGeom prst="rect">
            <a:avLst/>
          </a:prstGeom>
          <a:noFill/>
        </p:spPr>
        <p:txBody>
          <a:bodyPr wrap="square" rtlCol="0">
            <a:spAutoFit/>
          </a:bodyPr>
          <a:lstStyle/>
          <a:p>
            <a:r>
              <a:rPr lang="en-US" sz="4400" dirty="0">
                <a:latin typeface="+mj-lt"/>
              </a:rPr>
              <a:t>Exploding bomb</a:t>
            </a:r>
          </a:p>
        </p:txBody>
      </p:sp>
      <p:sp>
        <p:nvSpPr>
          <p:cNvPr id="3" name="TextBox 2">
            <a:extLst>
              <a:ext uri="{FF2B5EF4-FFF2-40B4-BE49-F238E27FC236}">
                <a16:creationId xmlns:a16="http://schemas.microsoft.com/office/drawing/2014/main" id="{77CD598B-18F4-F494-EA0A-B59A1EB5AD95}"/>
              </a:ext>
            </a:extLst>
          </p:cNvPr>
          <p:cNvSpPr txBox="1"/>
          <p:nvPr/>
        </p:nvSpPr>
        <p:spPr>
          <a:xfrm>
            <a:off x="6265334" y="2582614"/>
            <a:ext cx="5338838" cy="206210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Explosives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Self-</a:t>
            </a:r>
            <a:r>
              <a:rPr lang="en-US" sz="3600" dirty="0" err="1"/>
              <a:t>reactives</a:t>
            </a:r>
            <a:endParaRPr lang="en-US" sz="3600" dirty="0"/>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Organic peroxides</a:t>
            </a:r>
          </a:p>
        </p:txBody>
      </p:sp>
      <p:sp>
        <p:nvSpPr>
          <p:cNvPr id="4" name="TextBox 3">
            <a:extLst>
              <a:ext uri="{FF2B5EF4-FFF2-40B4-BE49-F238E27FC236}">
                <a16:creationId xmlns:a16="http://schemas.microsoft.com/office/drawing/2014/main" id="{7B4DBD12-AEA5-A840-91C1-EF3A24DDCF2B}"/>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461673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F8C4-0CBF-04E3-2BED-6D838D2BBD67}"/>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0A609E35-5B9F-581E-D4F4-1FB9416D54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0" y="1620089"/>
            <a:ext cx="4520339" cy="4520339"/>
          </a:xfrm>
          <a:prstGeom prst="rect">
            <a:avLst/>
          </a:prstGeom>
          <a:ln>
            <a:noFill/>
          </a:ln>
          <a:effectLst>
            <a:softEdge rad="112500"/>
          </a:effectLst>
        </p:spPr>
      </p:pic>
      <p:sp>
        <p:nvSpPr>
          <p:cNvPr id="2" name="TextBox 1">
            <a:extLst>
              <a:ext uri="{FF2B5EF4-FFF2-40B4-BE49-F238E27FC236}">
                <a16:creationId xmlns:a16="http://schemas.microsoft.com/office/drawing/2014/main" id="{CC778D6C-219C-96A5-414D-1067F511AD8D}"/>
              </a:ext>
            </a:extLst>
          </p:cNvPr>
          <p:cNvSpPr txBox="1"/>
          <p:nvPr/>
        </p:nvSpPr>
        <p:spPr>
          <a:xfrm>
            <a:off x="1500050" y="711043"/>
            <a:ext cx="4748645" cy="769441"/>
          </a:xfrm>
          <a:prstGeom prst="rect">
            <a:avLst/>
          </a:prstGeom>
          <a:noFill/>
        </p:spPr>
        <p:txBody>
          <a:bodyPr wrap="square" rtlCol="0">
            <a:spAutoFit/>
          </a:bodyPr>
          <a:lstStyle/>
          <a:p>
            <a:r>
              <a:rPr lang="en-US" sz="4400" dirty="0">
                <a:latin typeface="+mj-lt"/>
              </a:rPr>
              <a:t>Gas cylinder</a:t>
            </a:r>
          </a:p>
        </p:txBody>
      </p:sp>
      <p:sp>
        <p:nvSpPr>
          <p:cNvPr id="3" name="TextBox 2">
            <a:extLst>
              <a:ext uri="{FF2B5EF4-FFF2-40B4-BE49-F238E27FC236}">
                <a16:creationId xmlns:a16="http://schemas.microsoft.com/office/drawing/2014/main" id="{659DC29E-0297-01A5-91D5-04441C004A7F}"/>
              </a:ext>
            </a:extLst>
          </p:cNvPr>
          <p:cNvSpPr txBox="1"/>
          <p:nvPr/>
        </p:nvSpPr>
        <p:spPr>
          <a:xfrm>
            <a:off x="6253843" y="3105834"/>
            <a:ext cx="5023757" cy="64633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Gases under pressure</a:t>
            </a:r>
          </a:p>
        </p:txBody>
      </p:sp>
      <p:sp>
        <p:nvSpPr>
          <p:cNvPr id="4" name="TextBox 3">
            <a:extLst>
              <a:ext uri="{FF2B5EF4-FFF2-40B4-BE49-F238E27FC236}">
                <a16:creationId xmlns:a16="http://schemas.microsoft.com/office/drawing/2014/main" id="{D6D11CD6-4F4E-371E-C004-78BC1D9C1848}"/>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55378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20D3-AE75-D282-9C95-1844B1A973A3}"/>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1453621-47E1-6CE0-7CFC-F0CA44C7E7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38767" y="1604463"/>
            <a:ext cx="4426777" cy="4400946"/>
          </a:xfrm>
          <a:prstGeom prst="rect">
            <a:avLst/>
          </a:prstGeom>
          <a:ln>
            <a:noFill/>
          </a:ln>
          <a:effectLst>
            <a:softEdge rad="112500"/>
          </a:effectLst>
        </p:spPr>
      </p:pic>
      <p:sp>
        <p:nvSpPr>
          <p:cNvPr id="2" name="TextBox 1">
            <a:extLst>
              <a:ext uri="{FF2B5EF4-FFF2-40B4-BE49-F238E27FC236}">
                <a16:creationId xmlns:a16="http://schemas.microsoft.com/office/drawing/2014/main" id="{EEC74635-1E22-11A0-060F-452E543A2028}"/>
              </a:ext>
            </a:extLst>
          </p:cNvPr>
          <p:cNvSpPr txBox="1"/>
          <p:nvPr/>
        </p:nvSpPr>
        <p:spPr>
          <a:xfrm>
            <a:off x="1666010" y="721140"/>
            <a:ext cx="4748645" cy="769441"/>
          </a:xfrm>
          <a:prstGeom prst="rect">
            <a:avLst/>
          </a:prstGeom>
          <a:noFill/>
        </p:spPr>
        <p:txBody>
          <a:bodyPr wrap="square" rtlCol="0">
            <a:spAutoFit/>
          </a:bodyPr>
          <a:lstStyle/>
          <a:p>
            <a:r>
              <a:rPr lang="en-US" sz="4400">
                <a:latin typeface="+mj-lt"/>
              </a:rPr>
              <a:t>Environment</a:t>
            </a:r>
          </a:p>
        </p:txBody>
      </p:sp>
      <p:sp>
        <p:nvSpPr>
          <p:cNvPr id="3" name="TextBox 2">
            <a:extLst>
              <a:ext uri="{FF2B5EF4-FFF2-40B4-BE49-F238E27FC236}">
                <a16:creationId xmlns:a16="http://schemas.microsoft.com/office/drawing/2014/main" id="{A3780157-84B1-4172-6874-DD7C06332FF5}"/>
              </a:ext>
            </a:extLst>
          </p:cNvPr>
          <p:cNvSpPr txBox="1"/>
          <p:nvPr/>
        </p:nvSpPr>
        <p:spPr>
          <a:xfrm>
            <a:off x="6265719" y="2875002"/>
            <a:ext cx="4748645" cy="1354217"/>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Non-mandatory</a:t>
            </a:r>
          </a:p>
          <a:p>
            <a:pPr marL="457200" indent="-457200">
              <a:spcBef>
                <a:spcPts val="600"/>
              </a:spcBef>
              <a:spcAft>
                <a:spcPts val="600"/>
              </a:spcAft>
              <a:buClr>
                <a:schemeClr val="bg2">
                  <a:lumMod val="25000"/>
                </a:schemeClr>
              </a:buClr>
              <a:buFont typeface="Arial" panose="020B0604020202020204" pitchFamily="34" charset="0"/>
              <a:buChar char="•"/>
            </a:pPr>
            <a:r>
              <a:rPr lang="en-US" sz="3600"/>
              <a:t>Aquatic toxicity</a:t>
            </a:r>
          </a:p>
        </p:txBody>
      </p:sp>
      <p:sp>
        <p:nvSpPr>
          <p:cNvPr id="4" name="TextBox 3">
            <a:extLst>
              <a:ext uri="{FF2B5EF4-FFF2-40B4-BE49-F238E27FC236}">
                <a16:creationId xmlns:a16="http://schemas.microsoft.com/office/drawing/2014/main" id="{232CD0DE-CA3C-7F06-6694-8BCECB61582B}"/>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1783176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A1CB-94E7-C8CC-C0F7-5C6664EF3AA2}"/>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169E5579-FA1C-9C3F-12F5-E52DAD802F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9417" y="1710496"/>
            <a:ext cx="4576555" cy="4572000"/>
          </a:xfrm>
          <a:prstGeom prst="rect">
            <a:avLst/>
          </a:prstGeom>
          <a:ln>
            <a:noFill/>
          </a:ln>
          <a:effectLst>
            <a:softEdge rad="112500"/>
          </a:effectLst>
        </p:spPr>
      </p:pic>
      <p:sp>
        <p:nvSpPr>
          <p:cNvPr id="2" name="TextBox 1">
            <a:extLst>
              <a:ext uri="{FF2B5EF4-FFF2-40B4-BE49-F238E27FC236}">
                <a16:creationId xmlns:a16="http://schemas.microsoft.com/office/drawing/2014/main" id="{F6259EB0-F5F0-6073-88D6-E9056C4B342A}"/>
              </a:ext>
            </a:extLst>
          </p:cNvPr>
          <p:cNvSpPr txBox="1"/>
          <p:nvPr/>
        </p:nvSpPr>
        <p:spPr>
          <a:xfrm>
            <a:off x="759417" y="924635"/>
            <a:ext cx="4748645" cy="769441"/>
          </a:xfrm>
          <a:prstGeom prst="rect">
            <a:avLst/>
          </a:prstGeom>
          <a:noFill/>
        </p:spPr>
        <p:txBody>
          <a:bodyPr wrap="square" rtlCol="0">
            <a:spAutoFit/>
          </a:bodyPr>
          <a:lstStyle/>
          <a:p>
            <a:r>
              <a:rPr lang="en-US" sz="4400" dirty="0">
                <a:latin typeface="+mj-lt"/>
              </a:rPr>
              <a:t>Exclamation mark</a:t>
            </a:r>
          </a:p>
        </p:txBody>
      </p:sp>
      <p:sp>
        <p:nvSpPr>
          <p:cNvPr id="3" name="TextBox 2">
            <a:extLst>
              <a:ext uri="{FF2B5EF4-FFF2-40B4-BE49-F238E27FC236}">
                <a16:creationId xmlns:a16="http://schemas.microsoft.com/office/drawing/2014/main" id="{3EC5565D-2147-F729-4C35-6F8665CFE24D}"/>
              </a:ext>
            </a:extLst>
          </p:cNvPr>
          <p:cNvSpPr txBox="1"/>
          <p:nvPr/>
        </p:nvSpPr>
        <p:spPr>
          <a:xfrm>
            <a:off x="5879718" y="1504361"/>
            <a:ext cx="5753098" cy="4431983"/>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Irritant (skin and eyes)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Skin sensitizer</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Acute toxicity (harmful)</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Narcotic effects</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Respiratory tract irritant</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Hazardous to ozone layer </a:t>
            </a:r>
            <a:r>
              <a:rPr lang="en-US" sz="1600" dirty="0"/>
              <a:t>(non-mandatory)</a:t>
            </a:r>
          </a:p>
        </p:txBody>
      </p:sp>
      <p:sp>
        <p:nvSpPr>
          <p:cNvPr id="4" name="TextBox 3">
            <a:extLst>
              <a:ext uri="{FF2B5EF4-FFF2-40B4-BE49-F238E27FC236}">
                <a16:creationId xmlns:a16="http://schemas.microsoft.com/office/drawing/2014/main" id="{AFFC3CA5-1A5B-68DA-CC38-AEC50CC34A92}"/>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95424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B651-26C6-4E1D-10CA-1F17E1C87273}"/>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AC0F55D9-DEB8-BA6E-5C40-03D10DE1AF58}"/>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772332" y="1645920"/>
            <a:ext cx="4546170" cy="4417018"/>
          </a:xfrm>
          <a:prstGeom prst="rect">
            <a:avLst/>
          </a:prstGeom>
          <a:ln>
            <a:noFill/>
          </a:ln>
          <a:effectLst>
            <a:softEdge rad="112500"/>
          </a:effectLst>
        </p:spPr>
      </p:pic>
      <p:sp>
        <p:nvSpPr>
          <p:cNvPr id="2" name="TextBox 1">
            <a:extLst>
              <a:ext uri="{FF2B5EF4-FFF2-40B4-BE49-F238E27FC236}">
                <a16:creationId xmlns:a16="http://schemas.microsoft.com/office/drawing/2014/main" id="{E5CC22FF-59F1-7E72-638F-632BC43EABD8}"/>
              </a:ext>
            </a:extLst>
          </p:cNvPr>
          <p:cNvSpPr txBox="1"/>
          <p:nvPr/>
        </p:nvSpPr>
        <p:spPr>
          <a:xfrm>
            <a:off x="1347355" y="795062"/>
            <a:ext cx="4748645" cy="769441"/>
          </a:xfrm>
          <a:prstGeom prst="rect">
            <a:avLst/>
          </a:prstGeom>
          <a:noFill/>
        </p:spPr>
        <p:txBody>
          <a:bodyPr wrap="square" rtlCol="0">
            <a:spAutoFit/>
          </a:bodyPr>
          <a:lstStyle/>
          <a:p>
            <a:r>
              <a:rPr lang="en-US" sz="4400" dirty="0">
                <a:latin typeface="+mj-lt"/>
              </a:rPr>
              <a:t>Health hazard</a:t>
            </a:r>
          </a:p>
        </p:txBody>
      </p:sp>
      <p:sp>
        <p:nvSpPr>
          <p:cNvPr id="3" name="TextBox 2">
            <a:extLst>
              <a:ext uri="{FF2B5EF4-FFF2-40B4-BE49-F238E27FC236}">
                <a16:creationId xmlns:a16="http://schemas.microsoft.com/office/drawing/2014/main" id="{FF7158F7-92B0-34CC-E0E4-19539AE36698}"/>
              </a:ext>
            </a:extLst>
          </p:cNvPr>
          <p:cNvSpPr txBox="1"/>
          <p:nvPr/>
        </p:nvSpPr>
        <p:spPr>
          <a:xfrm>
            <a:off x="6310748" y="1645920"/>
            <a:ext cx="5467596" cy="418576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dirty="0"/>
              <a:t>Carcinogen</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Mutagenicity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Reproductive toxicity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Respiratory sensitizer</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Target organ toxicity</a:t>
            </a:r>
          </a:p>
          <a:p>
            <a:pPr marL="457200" indent="-457200">
              <a:spcBef>
                <a:spcPts val="600"/>
              </a:spcBef>
              <a:spcAft>
                <a:spcPts val="600"/>
              </a:spcAft>
              <a:buClr>
                <a:schemeClr val="bg2">
                  <a:lumMod val="25000"/>
                </a:schemeClr>
              </a:buClr>
              <a:buFont typeface="Arial" panose="020B0604020202020204" pitchFamily="34" charset="0"/>
              <a:buChar char="•"/>
            </a:pPr>
            <a:r>
              <a:rPr lang="en-US" sz="3600" dirty="0"/>
              <a:t>Aspiration toxicity</a:t>
            </a:r>
          </a:p>
        </p:txBody>
      </p:sp>
      <p:sp>
        <p:nvSpPr>
          <p:cNvPr id="4" name="TextBox 3">
            <a:extLst>
              <a:ext uri="{FF2B5EF4-FFF2-40B4-BE49-F238E27FC236}">
                <a16:creationId xmlns:a16="http://schemas.microsoft.com/office/drawing/2014/main" id="{6021F3BC-CE2F-376A-E3E0-93AA3A9411A7}"/>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334283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6303-6415-C360-EA10-8D1766BF285D}"/>
            </a:ext>
          </a:extLst>
        </p:cNvPr>
        <p:cNvGrpSpPr/>
        <p:nvPr/>
      </p:nvGrpSpPr>
      <p:grpSpPr>
        <a:xfrm>
          <a:off x="0" y="0"/>
          <a:ext cx="0" cy="0"/>
          <a:chOff x="0" y="0"/>
          <a:chExt cx="0" cy="0"/>
        </a:xfrm>
      </p:grpSpPr>
      <p:pic>
        <p:nvPicPr>
          <p:cNvPr id="5" name="Picture 4" descr="A collection of warning signs&#10;&#10;Description automatically generated">
            <a:extLst>
              <a:ext uri="{FF2B5EF4-FFF2-40B4-BE49-F238E27FC236}">
                <a16:creationId xmlns:a16="http://schemas.microsoft.com/office/drawing/2014/main" id="{3FB9246F-4C55-368F-424D-529D24791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7722" y="1710496"/>
            <a:ext cx="4572000" cy="4572000"/>
          </a:xfrm>
          <a:prstGeom prst="rect">
            <a:avLst/>
          </a:prstGeom>
          <a:ln>
            <a:noFill/>
          </a:ln>
          <a:effectLst>
            <a:softEdge rad="112500"/>
          </a:effectLst>
        </p:spPr>
      </p:pic>
      <p:sp>
        <p:nvSpPr>
          <p:cNvPr id="2" name="TextBox 1">
            <a:extLst>
              <a:ext uri="{FF2B5EF4-FFF2-40B4-BE49-F238E27FC236}">
                <a16:creationId xmlns:a16="http://schemas.microsoft.com/office/drawing/2014/main" id="{C3DBE11E-743A-4065-005F-3D782827A349}"/>
              </a:ext>
            </a:extLst>
          </p:cNvPr>
          <p:cNvSpPr txBox="1"/>
          <p:nvPr/>
        </p:nvSpPr>
        <p:spPr>
          <a:xfrm>
            <a:off x="630337" y="941055"/>
            <a:ext cx="4748645" cy="769441"/>
          </a:xfrm>
          <a:prstGeom prst="rect">
            <a:avLst/>
          </a:prstGeom>
          <a:noFill/>
        </p:spPr>
        <p:txBody>
          <a:bodyPr wrap="square" lIns="91440" tIns="45720" rIns="91440" bIns="45720" rtlCol="0" anchor="t">
            <a:spAutoFit/>
          </a:bodyPr>
          <a:lstStyle/>
          <a:p>
            <a:r>
              <a:rPr lang="en-US" sz="4400" dirty="0">
                <a:latin typeface="+mj-lt"/>
              </a:rPr>
              <a:t>Flame over circle</a:t>
            </a:r>
          </a:p>
        </p:txBody>
      </p:sp>
      <p:sp>
        <p:nvSpPr>
          <p:cNvPr id="3" name="TextBox 2">
            <a:extLst>
              <a:ext uri="{FF2B5EF4-FFF2-40B4-BE49-F238E27FC236}">
                <a16:creationId xmlns:a16="http://schemas.microsoft.com/office/drawing/2014/main" id="{3FAAA35C-61ED-1D2D-429D-1ED84F89E0D6}"/>
              </a:ext>
            </a:extLst>
          </p:cNvPr>
          <p:cNvSpPr txBox="1"/>
          <p:nvPr/>
        </p:nvSpPr>
        <p:spPr>
          <a:xfrm>
            <a:off x="6308670" y="3055441"/>
            <a:ext cx="4571999" cy="646331"/>
          </a:xfrm>
          <a:prstGeom prst="rect">
            <a:avLst/>
          </a:prstGeom>
          <a:noFill/>
        </p:spPr>
        <p:txBody>
          <a:bodyPr wrap="square" rtlCol="0">
            <a:spAutoFit/>
          </a:bodyPr>
          <a:lstStyle/>
          <a:p>
            <a:pPr marL="457200" indent="-457200">
              <a:spcBef>
                <a:spcPts val="600"/>
              </a:spcBef>
              <a:spcAft>
                <a:spcPts val="600"/>
              </a:spcAft>
              <a:buClr>
                <a:schemeClr val="bg2">
                  <a:lumMod val="25000"/>
                </a:schemeClr>
              </a:buClr>
              <a:buFont typeface="Arial" panose="020B0604020202020204" pitchFamily="34" charset="0"/>
              <a:buChar char="•"/>
            </a:pPr>
            <a:r>
              <a:rPr lang="en-US" sz="3600"/>
              <a:t>Oxidizers</a:t>
            </a:r>
          </a:p>
        </p:txBody>
      </p:sp>
      <p:sp>
        <p:nvSpPr>
          <p:cNvPr id="4" name="TextBox 3">
            <a:extLst>
              <a:ext uri="{FF2B5EF4-FFF2-40B4-BE49-F238E27FC236}">
                <a16:creationId xmlns:a16="http://schemas.microsoft.com/office/drawing/2014/main" id="{3CEA94BE-DF2D-8A1D-10AD-FC2022C9F0DC}"/>
              </a:ext>
            </a:extLst>
          </p:cNvPr>
          <p:cNvSpPr txBox="1"/>
          <p:nvPr/>
        </p:nvSpPr>
        <p:spPr>
          <a:xfrm>
            <a:off x="9916886" y="5889172"/>
            <a:ext cx="1970315" cy="246221"/>
          </a:xfrm>
          <a:prstGeom prst="rect">
            <a:avLst/>
          </a:prstGeom>
          <a:noFill/>
        </p:spPr>
        <p:txBody>
          <a:bodyPr wrap="square" rtlCol="0">
            <a:spAutoFit/>
          </a:bodyPr>
          <a:lstStyle/>
          <a:p>
            <a:r>
              <a:rPr lang="en-US" sz="1000"/>
              <a:t>Source: OSHA 3491-08R 2024 </a:t>
            </a:r>
          </a:p>
        </p:txBody>
      </p:sp>
    </p:spTree>
    <p:extLst>
      <p:ext uri="{BB962C8B-B14F-4D97-AF65-F5344CB8AC3E}">
        <p14:creationId xmlns:p14="http://schemas.microsoft.com/office/powerpoint/2010/main" val="252077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1F39-282B-32E9-D03C-9F8EE3ACAEFE}"/>
              </a:ext>
            </a:extLst>
          </p:cNvPr>
          <p:cNvSpPr>
            <a:spLocks noGrp="1"/>
          </p:cNvSpPr>
          <p:nvPr>
            <p:ph type="title"/>
          </p:nvPr>
        </p:nvSpPr>
        <p:spPr>
          <a:xfrm>
            <a:off x="475957" y="557764"/>
            <a:ext cx="4296068" cy="1016527"/>
          </a:xfrm>
        </p:spPr>
        <p:txBody>
          <a:bodyPr anchor="b">
            <a:noAutofit/>
          </a:bodyPr>
          <a:lstStyle/>
          <a:p>
            <a:r>
              <a:rPr lang="en-US" sz="4400" dirty="0"/>
              <a:t>DOT labeling</a:t>
            </a:r>
          </a:p>
        </p:txBody>
      </p:sp>
      <p:pic>
        <p:nvPicPr>
          <p:cNvPr id="3" name="Picture 2">
            <a:extLst>
              <a:ext uri="{FF2B5EF4-FFF2-40B4-BE49-F238E27FC236}">
                <a16:creationId xmlns:a16="http://schemas.microsoft.com/office/drawing/2014/main" id="{72DBBCE0-B3E9-9BE8-40DF-34AD15B5848F}"/>
              </a:ext>
            </a:extLst>
          </p:cNvPr>
          <p:cNvPicPr>
            <a:picLocks noChangeAspect="1"/>
          </p:cNvPicPr>
          <p:nvPr/>
        </p:nvPicPr>
        <p:blipFill>
          <a:blip r:embed="rId3"/>
          <a:stretch>
            <a:fillRect/>
          </a:stretch>
        </p:blipFill>
        <p:spPr>
          <a:xfrm>
            <a:off x="5328356" y="905905"/>
            <a:ext cx="6498825" cy="498573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C89A009-7C91-7003-338B-3C8D954127ED}"/>
              </a:ext>
            </a:extLst>
          </p:cNvPr>
          <p:cNvSpPr txBox="1"/>
          <p:nvPr/>
        </p:nvSpPr>
        <p:spPr>
          <a:xfrm>
            <a:off x="10226980" y="5891644"/>
            <a:ext cx="1379665" cy="215444"/>
          </a:xfrm>
          <a:prstGeom prst="rect">
            <a:avLst/>
          </a:prstGeom>
          <a:noFill/>
        </p:spPr>
        <p:txBody>
          <a:bodyPr wrap="square" rtlCol="0">
            <a:spAutoFit/>
          </a:bodyPr>
          <a:lstStyle/>
          <a:p>
            <a:r>
              <a:rPr lang="en-US" sz="800"/>
              <a:t>Source: USDOT - PHMSA</a:t>
            </a:r>
          </a:p>
        </p:txBody>
      </p:sp>
      <p:sp>
        <p:nvSpPr>
          <p:cNvPr id="5" name="TextBox 4">
            <a:extLst>
              <a:ext uri="{FF2B5EF4-FFF2-40B4-BE49-F238E27FC236}">
                <a16:creationId xmlns:a16="http://schemas.microsoft.com/office/drawing/2014/main" id="{83AED031-10AD-DB1A-202F-C14640582CB6}"/>
              </a:ext>
            </a:extLst>
          </p:cNvPr>
          <p:cNvSpPr txBox="1"/>
          <p:nvPr/>
        </p:nvSpPr>
        <p:spPr>
          <a:xfrm>
            <a:off x="654628" y="2653373"/>
            <a:ext cx="4208318"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Placarding</a:t>
            </a:r>
          </a:p>
          <a:p>
            <a:pPr marL="457200" indent="-457200">
              <a:buFont typeface="Arial" panose="020B0604020202020204" pitchFamily="34" charset="0"/>
              <a:buChar char="•"/>
            </a:pPr>
            <a:r>
              <a:rPr lang="en-US" sz="3200" dirty="0"/>
              <a:t>Shipping labels</a:t>
            </a:r>
          </a:p>
          <a:p>
            <a:r>
              <a:rPr lang="en-US" sz="3200" dirty="0"/>
              <a:t>           Packing groups</a:t>
            </a:r>
          </a:p>
        </p:txBody>
      </p:sp>
    </p:spTree>
    <p:extLst>
      <p:ext uri="{BB962C8B-B14F-4D97-AF65-F5344CB8AC3E}">
        <p14:creationId xmlns:p14="http://schemas.microsoft.com/office/powerpoint/2010/main" val="2774976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caution sign with black text&#10;&#10;Description automatically generated">
            <a:extLst>
              <a:ext uri="{FF2B5EF4-FFF2-40B4-BE49-F238E27FC236}">
                <a16:creationId xmlns:a16="http://schemas.microsoft.com/office/drawing/2014/main" id="{9FD05AF8-4363-9DD3-C0EA-095A5A7979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844" y="1794932"/>
            <a:ext cx="5338429" cy="3691467"/>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3741E284-1FE1-D7EF-3C74-0FB31E8010FF}"/>
              </a:ext>
            </a:extLst>
          </p:cNvPr>
          <p:cNvSpPr txBox="1"/>
          <p:nvPr/>
        </p:nvSpPr>
        <p:spPr>
          <a:xfrm>
            <a:off x="6355644" y="1153391"/>
            <a:ext cx="5535020"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54EF0B65-4D15-018C-7A15-13597FC3F4B8}"/>
              </a:ext>
            </a:extLst>
          </p:cNvPr>
          <p:cNvSpPr txBox="1"/>
          <p:nvPr/>
        </p:nvSpPr>
        <p:spPr>
          <a:xfrm>
            <a:off x="6355644" y="2402807"/>
            <a:ext cx="5441246"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3318592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arning sign with black text&#10;&#10;Description automatically generated">
            <a:extLst>
              <a:ext uri="{FF2B5EF4-FFF2-40B4-BE49-F238E27FC236}">
                <a16:creationId xmlns:a16="http://schemas.microsoft.com/office/drawing/2014/main" id="{43989062-1AB6-D492-72CF-3530A75C2D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431" y="1650639"/>
            <a:ext cx="5240348" cy="375110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794973B-7B06-EC2F-F0EB-BB59714DEEB5}"/>
              </a:ext>
            </a:extLst>
          </p:cNvPr>
          <p:cNvSpPr txBox="1"/>
          <p:nvPr/>
        </p:nvSpPr>
        <p:spPr>
          <a:xfrm>
            <a:off x="6378222" y="1153391"/>
            <a:ext cx="5512441"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E688D056-86E2-C2DB-6BD6-919C81BEA95D}"/>
              </a:ext>
            </a:extLst>
          </p:cNvPr>
          <p:cNvSpPr txBox="1"/>
          <p:nvPr/>
        </p:nvSpPr>
        <p:spPr>
          <a:xfrm>
            <a:off x="6378222" y="2402807"/>
            <a:ext cx="5685625"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1457973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black sign with white text&#10;&#10;Description automatically generated">
            <a:extLst>
              <a:ext uri="{FF2B5EF4-FFF2-40B4-BE49-F238E27FC236}">
                <a16:creationId xmlns:a16="http://schemas.microsoft.com/office/drawing/2014/main" id="{76440BA0-F57E-55FB-14A7-5FF3EADF5F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025" y="1604777"/>
            <a:ext cx="5444975" cy="3842828"/>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ED0FB05-D6D0-EBAA-FB5B-84788416FE98}"/>
              </a:ext>
            </a:extLst>
          </p:cNvPr>
          <p:cNvSpPr txBox="1"/>
          <p:nvPr/>
        </p:nvSpPr>
        <p:spPr>
          <a:xfrm>
            <a:off x="6445689" y="1153391"/>
            <a:ext cx="5444975" cy="769441"/>
          </a:xfrm>
          <a:prstGeom prst="rect">
            <a:avLst/>
          </a:prstGeom>
          <a:noFill/>
        </p:spPr>
        <p:txBody>
          <a:bodyPr wrap="square" rtlCol="0">
            <a:spAutoFit/>
          </a:bodyPr>
          <a:lstStyle/>
          <a:p>
            <a:r>
              <a:rPr lang="en-US" sz="4400" dirty="0">
                <a:latin typeface="+mj-lt"/>
              </a:rPr>
              <a:t>Signal words</a:t>
            </a:r>
          </a:p>
        </p:txBody>
      </p:sp>
      <p:sp>
        <p:nvSpPr>
          <p:cNvPr id="4" name="TextBox 3">
            <a:extLst>
              <a:ext uri="{FF2B5EF4-FFF2-40B4-BE49-F238E27FC236}">
                <a16:creationId xmlns:a16="http://schemas.microsoft.com/office/drawing/2014/main" id="{F550742C-F4B7-EE32-16FB-D570EF3C18DD}"/>
              </a:ext>
            </a:extLst>
          </p:cNvPr>
          <p:cNvSpPr txBox="1"/>
          <p:nvPr/>
        </p:nvSpPr>
        <p:spPr>
          <a:xfrm>
            <a:off x="6423379" y="2402807"/>
            <a:ext cx="5640468" cy="224676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a:t>Indication of relative level of severity of hazard</a:t>
            </a:r>
          </a:p>
          <a:p>
            <a:pPr marL="342900" indent="-342900">
              <a:spcBef>
                <a:spcPts val="1200"/>
              </a:spcBef>
              <a:buFont typeface="Arial" panose="020B0604020202020204" pitchFamily="34" charset="0"/>
              <a:buChar char="•"/>
            </a:pPr>
            <a:r>
              <a:rPr lang="en-US" sz="2400"/>
              <a:t>Consumer use product labels</a:t>
            </a:r>
          </a:p>
          <a:p>
            <a:pPr marL="342900" indent="-342900">
              <a:spcBef>
                <a:spcPts val="1200"/>
              </a:spcBef>
              <a:buFont typeface="Arial" panose="020B0604020202020204" pitchFamily="34" charset="0"/>
              <a:buChar char="•"/>
            </a:pPr>
            <a:r>
              <a:rPr lang="en-US" sz="2400"/>
              <a:t>Accompanied by precautionary statement</a:t>
            </a:r>
          </a:p>
        </p:txBody>
      </p:sp>
    </p:spTree>
    <p:extLst>
      <p:ext uri="{BB962C8B-B14F-4D97-AF65-F5344CB8AC3E}">
        <p14:creationId xmlns:p14="http://schemas.microsoft.com/office/powerpoint/2010/main" val="312147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A8F1A6-7BAB-66C3-715C-69A4BDD7126A}"/>
              </a:ext>
            </a:extLst>
          </p:cNvPr>
          <p:cNvSpPr>
            <a:spLocks noGrp="1"/>
          </p:cNvSpPr>
          <p:nvPr>
            <p:ph type="title"/>
          </p:nvPr>
        </p:nvSpPr>
        <p:spPr>
          <a:xfrm>
            <a:off x="395653" y="827965"/>
            <a:ext cx="4264137" cy="857844"/>
          </a:xfrm>
        </p:spPr>
        <p:txBody>
          <a:bodyPr anchor="b">
            <a:normAutofit/>
          </a:bodyPr>
          <a:lstStyle/>
          <a:p>
            <a:r>
              <a:rPr lang="en-US" dirty="0"/>
              <a:t>Today’s agenda</a:t>
            </a:r>
          </a:p>
        </p:txBody>
      </p:sp>
      <p:sp>
        <p:nvSpPr>
          <p:cNvPr id="5" name="Content Placeholder 4">
            <a:extLst>
              <a:ext uri="{FF2B5EF4-FFF2-40B4-BE49-F238E27FC236}">
                <a16:creationId xmlns:a16="http://schemas.microsoft.com/office/drawing/2014/main" id="{1EA5DFB4-E1FE-1C3A-7E46-3A40B37E54E0}"/>
              </a:ext>
            </a:extLst>
          </p:cNvPr>
          <p:cNvSpPr>
            <a:spLocks noGrp="1"/>
          </p:cNvSpPr>
          <p:nvPr>
            <p:ph sz="half" idx="2"/>
          </p:nvPr>
        </p:nvSpPr>
        <p:spPr>
          <a:xfrm>
            <a:off x="6217920" y="1028085"/>
            <a:ext cx="5578427" cy="5122177"/>
          </a:xfrm>
        </p:spPr>
        <p:txBody>
          <a:bodyPr>
            <a:noAutofit/>
          </a:bodyPr>
          <a:lstStyle/>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Welcome/course objectives/quiz</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OSHA worker rights and protections</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Chemical hazards</a:t>
            </a:r>
          </a:p>
          <a:p>
            <a:pPr marL="617220" marR="3810" lvl="1" indent="-342900">
              <a:lnSpc>
                <a:spcPct val="100000"/>
              </a:lnSpc>
              <a:spcBef>
                <a:spcPts val="0"/>
              </a:spcBef>
              <a:spcAft>
                <a:spcPts val="600"/>
              </a:spcAft>
              <a:buSzTx/>
              <a:buFont typeface="Courier New" panose="02070309020205020404" pitchFamily="49" charset="0"/>
              <a:buChar char="o"/>
              <a:tabLst>
                <a:tab pos="266224" algn="l"/>
                <a:tab pos="266700" algn="l"/>
              </a:tabLst>
              <a:defRPr/>
            </a:pPr>
            <a:r>
              <a:rPr lang="en-US" sz="2000" spc="-4"/>
              <a:t>Where we get information about the hazards</a:t>
            </a:r>
            <a:endParaRPr kumimoji="0" lang="en-US" sz="2000" i="0" u="none" strike="noStrike" kern="1200" cap="none" spc="-4" normalizeH="0" baseline="0" noProof="0">
              <a:ln>
                <a:noFill/>
              </a:ln>
              <a:effectLst/>
              <a:uLnTx/>
              <a:uFillTx/>
            </a:endParaRPr>
          </a:p>
          <a:p>
            <a:pPr marL="617220" marR="3810" lvl="1" indent="-342900">
              <a:lnSpc>
                <a:spcPct val="100000"/>
              </a:lnSpc>
              <a:spcBef>
                <a:spcPts val="0"/>
              </a:spcBef>
              <a:spcAft>
                <a:spcPts val="600"/>
              </a:spcAft>
              <a:buSzTx/>
              <a:buFont typeface="Courier New" panose="02070309020205020404" pitchFamily="49" charset="0"/>
              <a:buChar char="o"/>
              <a:tabLst>
                <a:tab pos="266224" algn="l"/>
                <a:tab pos="266700" algn="l"/>
              </a:tabLst>
              <a:defRPr/>
            </a:pPr>
            <a:r>
              <a:rPr kumimoji="0" lang="en-US" sz="2000" i="0" u="none" strike="noStrike" kern="1200" cap="none" spc="-4" normalizeH="0" baseline="0" noProof="0">
                <a:ln>
                  <a:noFill/>
                </a:ln>
                <a:effectLst/>
                <a:uLnTx/>
                <a:uFillTx/>
              </a:rPr>
              <a:t>Related </a:t>
            </a:r>
            <a:r>
              <a:rPr lang="en-US" sz="2000" spc="-4"/>
              <a:t>regulations and </a:t>
            </a:r>
            <a:r>
              <a:rPr kumimoji="0" lang="en-US" sz="2000" i="0" u="none" strike="noStrike" kern="1200" cap="none" spc="-4" normalizeH="0" baseline="0" noProof="0">
                <a:ln>
                  <a:noFill/>
                </a:ln>
                <a:effectLst/>
                <a:uLnTx/>
                <a:uFillTx/>
              </a:rPr>
              <a:t>standards</a:t>
            </a:r>
            <a:endParaRPr kumimoji="0" lang="en-US" sz="2800" i="0" u="none" strike="noStrike" kern="1200" cap="none" spc="-4" normalizeH="0" baseline="0" noProof="0">
              <a:ln>
                <a:noFill/>
              </a:ln>
              <a:effectLst/>
              <a:highlight>
                <a:srgbClr val="FFFF00"/>
              </a:highlight>
              <a:uLnTx/>
              <a:uFillTx/>
            </a:endParaRP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Understanding the information</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Working safely with chemicals</a:t>
            </a: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lang="en-US" sz="2800" spc="-4"/>
              <a:t>Exercise/demonstration</a:t>
            </a:r>
            <a:endParaRPr kumimoji="0" lang="en-US" sz="2800" i="0" u="none" strike="noStrike" kern="1200" cap="none" spc="-4" normalizeH="0" baseline="0" noProof="0">
              <a:ln>
                <a:noFill/>
              </a:ln>
              <a:effectLst/>
              <a:uLnTx/>
              <a:uFillTx/>
            </a:endParaRPr>
          </a:p>
          <a:p>
            <a:pPr marL="342900" marR="3810" lvl="0" indent="-34290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66224" algn="l"/>
                <a:tab pos="266700" algn="l"/>
              </a:tabLst>
              <a:defRPr/>
            </a:pPr>
            <a:r>
              <a:rPr kumimoji="0" lang="en-US" sz="2800" i="0" u="none" strike="noStrike" kern="1200" cap="none" spc="-4" normalizeH="0" baseline="0" noProof="0">
                <a:ln>
                  <a:noFill/>
                </a:ln>
                <a:effectLst/>
                <a:uLnTx/>
                <a:uFillTx/>
              </a:rPr>
              <a:t>Quiz/course evaluation</a:t>
            </a:r>
            <a:endParaRPr kumimoji="0" lang="en-US" sz="2800" i="0" u="none" strike="noStrike" kern="1200" cap="none" spc="0" normalizeH="0" baseline="0" noProof="0">
              <a:ln>
                <a:noFill/>
              </a:ln>
              <a:effectLst/>
              <a:uLnTx/>
              <a:uFillTx/>
            </a:endParaRPr>
          </a:p>
        </p:txBody>
      </p:sp>
      <p:pic>
        <p:nvPicPr>
          <p:cNvPr id="2" name="Picture 1">
            <a:extLst>
              <a:ext uri="{FF2B5EF4-FFF2-40B4-BE49-F238E27FC236}">
                <a16:creationId xmlns:a16="http://schemas.microsoft.com/office/drawing/2014/main" id="{2D9D712B-AFA1-1C72-488B-DC8D194223BD}"/>
              </a:ext>
            </a:extLst>
          </p:cNvPr>
          <p:cNvPicPr>
            <a:picLocks noChangeAspect="1"/>
          </p:cNvPicPr>
          <p:nvPr/>
        </p:nvPicPr>
        <p:blipFill>
          <a:blip r:embed="rId3"/>
          <a:stretch>
            <a:fillRect/>
          </a:stretch>
        </p:blipFill>
        <p:spPr>
          <a:xfrm>
            <a:off x="384322" y="2327564"/>
            <a:ext cx="5711678" cy="3470564"/>
          </a:xfrm>
          <a:prstGeom prst="rect">
            <a:avLst/>
          </a:prstGeom>
        </p:spPr>
      </p:pic>
    </p:spTree>
    <p:extLst>
      <p:ext uri="{BB962C8B-B14F-4D97-AF65-F5344CB8AC3E}">
        <p14:creationId xmlns:p14="http://schemas.microsoft.com/office/powerpoint/2010/main" val="334749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hazard&#10;&#10;Description automatically generated with medium confidence">
            <a:extLst>
              <a:ext uri="{FF2B5EF4-FFF2-40B4-BE49-F238E27FC236}">
                <a16:creationId xmlns:a16="http://schemas.microsoft.com/office/drawing/2014/main" id="{6C4BA9A1-5514-9A72-027A-8F4E615F6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4" y="1417320"/>
            <a:ext cx="5257775" cy="40233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26E6F29-E58E-F2FC-AE2F-65FF7DC76E52}"/>
              </a:ext>
            </a:extLst>
          </p:cNvPr>
          <p:cNvSpPr txBox="1"/>
          <p:nvPr/>
        </p:nvSpPr>
        <p:spPr>
          <a:xfrm>
            <a:off x="6389511" y="973302"/>
            <a:ext cx="5483552" cy="769441"/>
          </a:xfrm>
          <a:prstGeom prst="rect">
            <a:avLst/>
          </a:prstGeom>
          <a:noFill/>
        </p:spPr>
        <p:txBody>
          <a:bodyPr wrap="square" rtlCol="0">
            <a:spAutoFit/>
          </a:bodyPr>
          <a:lstStyle/>
          <a:p>
            <a:r>
              <a:rPr lang="en-US" sz="4400" dirty="0">
                <a:latin typeface="+mj-lt"/>
              </a:rPr>
              <a:t>NFPA 704 labeling</a:t>
            </a:r>
          </a:p>
        </p:txBody>
      </p:sp>
      <p:sp>
        <p:nvSpPr>
          <p:cNvPr id="3" name="TextBox 2">
            <a:extLst>
              <a:ext uri="{FF2B5EF4-FFF2-40B4-BE49-F238E27FC236}">
                <a16:creationId xmlns:a16="http://schemas.microsoft.com/office/drawing/2014/main" id="{9535060D-B063-CF46-B216-F57C04F0708C}"/>
              </a:ext>
            </a:extLst>
          </p:cNvPr>
          <p:cNvSpPr txBox="1"/>
          <p:nvPr/>
        </p:nvSpPr>
        <p:spPr>
          <a:xfrm>
            <a:off x="6389511" y="2047875"/>
            <a:ext cx="5584774" cy="3108543"/>
          </a:xfrm>
          <a:prstGeom prst="rect">
            <a:avLst/>
          </a:prstGeom>
          <a:noFill/>
        </p:spPr>
        <p:txBody>
          <a:bodyPr wrap="square" rtlCol="0">
            <a:spAutoFit/>
          </a:bodyPr>
          <a:lstStyle/>
          <a:p>
            <a:pPr marL="342900" indent="-342900">
              <a:spcBef>
                <a:spcPts val="600"/>
              </a:spcBef>
              <a:spcAft>
                <a:spcPts val="1800"/>
              </a:spcAft>
              <a:buFont typeface="Arial" panose="020B0604020202020204" pitchFamily="34" charset="0"/>
              <a:buChar char="•"/>
            </a:pPr>
            <a:r>
              <a:rPr lang="en-US" sz="2600"/>
              <a:t>Basic information for emergency personnel</a:t>
            </a:r>
          </a:p>
          <a:p>
            <a:pPr marL="342900" indent="-342900">
              <a:spcBef>
                <a:spcPts val="600"/>
              </a:spcBef>
              <a:spcAft>
                <a:spcPts val="1800"/>
              </a:spcAft>
              <a:buFont typeface="Arial" panose="020B0604020202020204" pitchFamily="34" charset="0"/>
              <a:buChar char="•"/>
            </a:pPr>
            <a:r>
              <a:rPr lang="en-US" sz="2600"/>
              <a:t>Generally used when responding to fire or spill</a:t>
            </a:r>
          </a:p>
          <a:p>
            <a:pPr marL="342900" indent="-342900">
              <a:spcBef>
                <a:spcPts val="600"/>
              </a:spcBef>
              <a:spcAft>
                <a:spcPts val="1800"/>
              </a:spcAft>
              <a:buFont typeface="Arial" panose="020B0604020202020204" pitchFamily="34" charset="0"/>
              <a:buChar char="•"/>
            </a:pPr>
            <a:r>
              <a:rPr lang="en-US" sz="2600"/>
              <a:t>Used in emergency response planning</a:t>
            </a:r>
          </a:p>
        </p:txBody>
      </p:sp>
      <p:sp>
        <p:nvSpPr>
          <p:cNvPr id="4" name="TextBox 3">
            <a:extLst>
              <a:ext uri="{FF2B5EF4-FFF2-40B4-BE49-F238E27FC236}">
                <a16:creationId xmlns:a16="http://schemas.microsoft.com/office/drawing/2014/main" id="{D2DB117B-9503-1FBD-C846-ECE8714219C7}"/>
              </a:ext>
            </a:extLst>
          </p:cNvPr>
          <p:cNvSpPr txBox="1"/>
          <p:nvPr/>
        </p:nvSpPr>
        <p:spPr>
          <a:xfrm>
            <a:off x="9727045" y="5846270"/>
            <a:ext cx="2344305" cy="215444"/>
          </a:xfrm>
          <a:prstGeom prst="rect">
            <a:avLst/>
          </a:prstGeom>
          <a:noFill/>
        </p:spPr>
        <p:txBody>
          <a:bodyPr wrap="square" rtlCol="0">
            <a:spAutoFit/>
          </a:bodyPr>
          <a:lstStyle/>
          <a:p>
            <a:r>
              <a:rPr lang="en-US" sz="800"/>
              <a:t>Source: NFPA 704</a:t>
            </a:r>
          </a:p>
        </p:txBody>
      </p:sp>
    </p:spTree>
    <p:extLst>
      <p:ext uri="{BB962C8B-B14F-4D97-AF65-F5344CB8AC3E}">
        <p14:creationId xmlns:p14="http://schemas.microsoft.com/office/powerpoint/2010/main" val="387862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57854-BD4F-E7DA-FF51-8D95E375F784}"/>
              </a:ext>
            </a:extLst>
          </p:cNvPr>
          <p:cNvSpPr txBox="1"/>
          <p:nvPr/>
        </p:nvSpPr>
        <p:spPr>
          <a:xfrm>
            <a:off x="9727045" y="5846270"/>
            <a:ext cx="2344305" cy="215444"/>
          </a:xfrm>
          <a:prstGeom prst="rect">
            <a:avLst/>
          </a:prstGeom>
          <a:noFill/>
        </p:spPr>
        <p:txBody>
          <a:bodyPr wrap="square" rtlCol="0">
            <a:spAutoFit/>
          </a:bodyPr>
          <a:lstStyle/>
          <a:p>
            <a:r>
              <a:rPr lang="en-US" sz="800"/>
              <a:t>Source: American Coatings Association</a:t>
            </a:r>
          </a:p>
        </p:txBody>
      </p:sp>
      <p:sp>
        <p:nvSpPr>
          <p:cNvPr id="4" name="TextBox 3">
            <a:extLst>
              <a:ext uri="{FF2B5EF4-FFF2-40B4-BE49-F238E27FC236}">
                <a16:creationId xmlns:a16="http://schemas.microsoft.com/office/drawing/2014/main" id="{0D3789FC-A0F3-F322-0D5B-D686CE95B799}"/>
              </a:ext>
            </a:extLst>
          </p:cNvPr>
          <p:cNvSpPr txBox="1"/>
          <p:nvPr/>
        </p:nvSpPr>
        <p:spPr>
          <a:xfrm>
            <a:off x="6426651" y="904008"/>
            <a:ext cx="5245806" cy="769441"/>
          </a:xfrm>
          <a:prstGeom prst="rect">
            <a:avLst/>
          </a:prstGeom>
          <a:noFill/>
        </p:spPr>
        <p:txBody>
          <a:bodyPr wrap="square" lIns="91440" tIns="45720" rIns="91440" bIns="45720" rtlCol="0" anchor="t">
            <a:spAutoFit/>
          </a:bodyPr>
          <a:lstStyle/>
          <a:p>
            <a:r>
              <a:rPr lang="en-US" sz="4400" dirty="0">
                <a:latin typeface="+mj-lt"/>
              </a:rPr>
              <a:t>HMIS</a:t>
            </a:r>
            <a:r>
              <a:rPr lang="en-US" sz="2800" dirty="0">
                <a:latin typeface="+mj-lt"/>
              </a:rPr>
              <a:t>©</a:t>
            </a:r>
            <a:r>
              <a:rPr lang="en-US" sz="4400" dirty="0">
                <a:latin typeface="+mj-lt"/>
              </a:rPr>
              <a:t> labeling</a:t>
            </a:r>
          </a:p>
        </p:txBody>
      </p:sp>
      <p:pic>
        <p:nvPicPr>
          <p:cNvPr id="5" name="Picture 4">
            <a:extLst>
              <a:ext uri="{FF2B5EF4-FFF2-40B4-BE49-F238E27FC236}">
                <a16:creationId xmlns:a16="http://schemas.microsoft.com/office/drawing/2014/main" id="{AC5B6784-D206-8DEB-D6A9-C129A789DE7E}"/>
              </a:ext>
            </a:extLst>
          </p:cNvPr>
          <p:cNvPicPr>
            <a:picLocks noChangeAspect="1"/>
          </p:cNvPicPr>
          <p:nvPr/>
        </p:nvPicPr>
        <p:blipFill>
          <a:blip r:embed="rId3"/>
          <a:stretch>
            <a:fillRect/>
          </a:stretch>
        </p:blipFill>
        <p:spPr>
          <a:xfrm>
            <a:off x="519543" y="1013173"/>
            <a:ext cx="4639479" cy="463947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B07352E-535D-874E-C6E6-46EC7E60E145}"/>
              </a:ext>
            </a:extLst>
          </p:cNvPr>
          <p:cNvSpPr txBox="1"/>
          <p:nvPr/>
        </p:nvSpPr>
        <p:spPr>
          <a:xfrm>
            <a:off x="1233340" y="5142405"/>
            <a:ext cx="3321050" cy="182880"/>
          </a:xfrm>
          <a:prstGeom prst="rect">
            <a:avLst/>
          </a:prstGeom>
          <a:solidFill>
            <a:schemeClr val="bg1"/>
          </a:solidFill>
        </p:spPr>
        <p:txBody>
          <a:bodyPr wrap="square" rtlCol="0">
            <a:spAutoFit/>
          </a:bodyPr>
          <a:lstStyle/>
          <a:p>
            <a:endParaRPr lang="en-US"/>
          </a:p>
        </p:txBody>
      </p:sp>
      <p:sp>
        <p:nvSpPr>
          <p:cNvPr id="7" name="TextBox 6">
            <a:extLst>
              <a:ext uri="{FF2B5EF4-FFF2-40B4-BE49-F238E27FC236}">
                <a16:creationId xmlns:a16="http://schemas.microsoft.com/office/drawing/2014/main" id="{9ACC7A0A-D333-1031-84D2-52AD3105BE02}"/>
              </a:ext>
            </a:extLst>
          </p:cNvPr>
          <p:cNvSpPr txBox="1"/>
          <p:nvPr/>
        </p:nvSpPr>
        <p:spPr>
          <a:xfrm>
            <a:off x="6426651" y="1926140"/>
            <a:ext cx="5479599" cy="3616375"/>
          </a:xfrm>
          <a:prstGeom prst="rect">
            <a:avLst/>
          </a:prstGeom>
          <a:noFill/>
        </p:spPr>
        <p:txBody>
          <a:bodyPr wrap="square" rtlCol="0">
            <a:spAutoFit/>
          </a:bodyPr>
          <a:lstStyle/>
          <a:p>
            <a:pPr marL="457200" indent="-457200">
              <a:spcBef>
                <a:spcPts val="600"/>
              </a:spcBef>
              <a:spcAft>
                <a:spcPts val="1800"/>
              </a:spcAft>
              <a:buFont typeface="Arial" panose="020B0604020202020204" pitchFamily="34" charset="0"/>
              <a:buChar char="•"/>
            </a:pPr>
            <a:r>
              <a:rPr lang="en-US" sz="2600" dirty="0"/>
              <a:t>Voluntary numerical hazard rating system</a:t>
            </a:r>
          </a:p>
          <a:p>
            <a:pPr marL="457200" indent="-457200">
              <a:spcBef>
                <a:spcPts val="600"/>
              </a:spcBef>
              <a:spcAft>
                <a:spcPts val="1800"/>
              </a:spcAft>
              <a:buFont typeface="Arial" panose="020B0604020202020204" pitchFamily="34" charset="0"/>
              <a:buChar char="•"/>
            </a:pPr>
            <a:r>
              <a:rPr lang="en-US" sz="2600" dirty="0"/>
              <a:t>Compliance aid for the hazard communication standard (HCS)</a:t>
            </a:r>
          </a:p>
          <a:p>
            <a:pPr marL="457200" indent="-457200">
              <a:spcBef>
                <a:spcPts val="600"/>
              </a:spcBef>
              <a:spcAft>
                <a:spcPts val="1800"/>
              </a:spcAft>
              <a:buFont typeface="Arial" panose="020B0604020202020204" pitchFamily="34" charset="0"/>
              <a:buChar char="•"/>
            </a:pPr>
            <a:r>
              <a:rPr lang="en-US" sz="2600" dirty="0"/>
              <a:t>Intended use by employers and workers</a:t>
            </a:r>
          </a:p>
          <a:p>
            <a:endParaRPr lang="en-US" dirty="0"/>
          </a:p>
        </p:txBody>
      </p:sp>
    </p:spTree>
    <p:extLst>
      <p:ext uri="{BB962C8B-B14F-4D97-AF65-F5344CB8AC3E}">
        <p14:creationId xmlns:p14="http://schemas.microsoft.com/office/powerpoint/2010/main" val="802073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3167-FAC7-91A7-39C0-820D402E656B}"/>
              </a:ext>
            </a:extLst>
          </p:cNvPr>
          <p:cNvSpPr>
            <a:spLocks noGrp="1"/>
          </p:cNvSpPr>
          <p:nvPr>
            <p:ph type="title"/>
          </p:nvPr>
        </p:nvSpPr>
        <p:spPr>
          <a:xfrm>
            <a:off x="512618" y="651434"/>
            <a:ext cx="6140655" cy="831325"/>
          </a:xfrm>
        </p:spPr>
        <p:txBody>
          <a:bodyPr anchor="b">
            <a:noAutofit/>
          </a:bodyPr>
          <a:lstStyle/>
          <a:p>
            <a:r>
              <a:rPr lang="en-US" sz="4400" spc="-20" dirty="0"/>
              <a:t>Safety data sheet (SDS)</a:t>
            </a:r>
            <a:endParaRPr lang="en-US" sz="4400" dirty="0"/>
          </a:p>
        </p:txBody>
      </p:sp>
      <p:pic>
        <p:nvPicPr>
          <p:cNvPr id="5" name="Picture 4">
            <a:extLst>
              <a:ext uri="{FF2B5EF4-FFF2-40B4-BE49-F238E27FC236}">
                <a16:creationId xmlns:a16="http://schemas.microsoft.com/office/drawing/2014/main" id="{54972B95-9857-DFA7-B91E-E96E530F85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5075" y="1464096"/>
            <a:ext cx="5144307" cy="437776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76CD507-03F6-6E36-B190-DEF49EEB1AFD}"/>
              </a:ext>
            </a:extLst>
          </p:cNvPr>
          <p:cNvSpPr>
            <a:spLocks noGrp="1"/>
          </p:cNvSpPr>
          <p:nvPr>
            <p:ph type="body" sz="half" idx="2"/>
          </p:nvPr>
        </p:nvSpPr>
        <p:spPr>
          <a:xfrm>
            <a:off x="204818" y="1919111"/>
            <a:ext cx="6756253" cy="4208432"/>
          </a:xfrm>
        </p:spPr>
        <p:txBody>
          <a:bodyPr vert="horz" lIns="91440" tIns="45720" rIns="91440" bIns="45720" rtlCol="0" anchor="t">
            <a:normAutofit fontScale="92500" lnSpcReduction="10000"/>
          </a:bodyPr>
          <a:lstStyle/>
          <a:p>
            <a:pPr marL="457200" indent="-457200">
              <a:spcBef>
                <a:spcPts val="40"/>
              </a:spcBef>
              <a:spcAft>
                <a:spcPts val="1800"/>
              </a:spcAft>
              <a:buFont typeface="Arial" panose="020B0604020202020204" pitchFamily="34" charset="0"/>
              <a:buChar char="•"/>
            </a:pPr>
            <a:r>
              <a:rPr lang="en-US" sz="2800"/>
              <a:t>A standardized document that lists information of products with hazardous chemicals</a:t>
            </a:r>
          </a:p>
          <a:p>
            <a:pPr marL="457200" indent="-457200">
              <a:spcBef>
                <a:spcPts val="40"/>
              </a:spcBef>
              <a:buFont typeface="Arial" panose="020B0604020202020204" pitchFamily="34" charset="0"/>
              <a:buChar char="•"/>
            </a:pPr>
            <a:r>
              <a:rPr lang="en-US" sz="2800"/>
              <a:t>Information is related to the properties of each chemical:</a:t>
            </a:r>
          </a:p>
          <a:p>
            <a:pPr marL="914400" lvl="1" indent="-457200">
              <a:spcBef>
                <a:spcPts val="40"/>
              </a:spcBef>
              <a:buFont typeface="Courier New" panose="020B0604020202020204" pitchFamily="34" charset="0"/>
              <a:buChar char="o"/>
            </a:pPr>
            <a:r>
              <a:rPr lang="en-US" sz="2600"/>
              <a:t>Physical, health, and environmental hazards</a:t>
            </a:r>
          </a:p>
          <a:p>
            <a:pPr marL="914400" lvl="1" indent="-457200">
              <a:spcBef>
                <a:spcPts val="40"/>
              </a:spcBef>
              <a:buFont typeface="Courier New" panose="020B0604020202020204" pitchFamily="34" charset="0"/>
              <a:buChar char="o"/>
            </a:pPr>
            <a:r>
              <a:rPr lang="en-US" sz="2600"/>
              <a:t>Protective measures and safety precautions for handling, storing, and transporting</a:t>
            </a:r>
          </a:p>
        </p:txBody>
      </p:sp>
    </p:spTree>
    <p:extLst>
      <p:ext uri="{BB962C8B-B14F-4D97-AF65-F5344CB8AC3E}">
        <p14:creationId xmlns:p14="http://schemas.microsoft.com/office/powerpoint/2010/main" val="10426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4B01E-9B88-610C-1A09-AC5B304FC0AD}"/>
              </a:ext>
            </a:extLst>
          </p:cNvPr>
          <p:cNvSpPr>
            <a:spLocks noGrp="1"/>
          </p:cNvSpPr>
          <p:nvPr>
            <p:ph type="title"/>
          </p:nvPr>
        </p:nvSpPr>
        <p:spPr>
          <a:xfrm>
            <a:off x="367178" y="744719"/>
            <a:ext cx="4746523" cy="1451045"/>
          </a:xfrm>
        </p:spPr>
        <p:txBody>
          <a:bodyPr anchor="b">
            <a:noAutofit/>
          </a:bodyPr>
          <a:lstStyle/>
          <a:p>
            <a:r>
              <a:rPr lang="en-US" spc="-20" dirty="0">
                <a:solidFill>
                  <a:schemeClr val="tx1">
                    <a:lumMod val="85000"/>
                    <a:lumOff val="15000"/>
                  </a:schemeClr>
                </a:solidFill>
                <a:latin typeface="Arial Nova"/>
                <a:cs typeface="Arial"/>
              </a:rPr>
              <a:t>Fundamental information</a:t>
            </a:r>
            <a:endParaRPr lang="en-US" dirty="0">
              <a:solidFill>
                <a:schemeClr val="tx1">
                  <a:lumMod val="85000"/>
                  <a:lumOff val="15000"/>
                </a:schemeClr>
              </a:solidFill>
              <a:latin typeface="Arial Nova"/>
              <a:cs typeface="Arial"/>
            </a:endParaRPr>
          </a:p>
        </p:txBody>
      </p:sp>
      <p:sp>
        <p:nvSpPr>
          <p:cNvPr id="3" name="Content Placeholder 2">
            <a:extLst>
              <a:ext uri="{FF2B5EF4-FFF2-40B4-BE49-F238E27FC236}">
                <a16:creationId xmlns:a16="http://schemas.microsoft.com/office/drawing/2014/main" id="{6DF957C1-644A-ADA7-B9BF-A527A6079A71}"/>
              </a:ext>
            </a:extLst>
          </p:cNvPr>
          <p:cNvSpPr>
            <a:spLocks noGrp="1"/>
          </p:cNvSpPr>
          <p:nvPr>
            <p:ph idx="1"/>
          </p:nvPr>
        </p:nvSpPr>
        <p:spPr>
          <a:xfrm>
            <a:off x="960967" y="1604078"/>
            <a:ext cx="5004828" cy="4601413"/>
          </a:xfrm>
        </p:spPr>
        <p:txBody>
          <a:bodyPr>
            <a:normAutofit/>
          </a:bodyPr>
          <a:lstStyle/>
          <a:p>
            <a:pPr marL="12065" indent="0">
              <a:spcBef>
                <a:spcPts val="484"/>
              </a:spcBef>
              <a:buClr>
                <a:srgbClr val="154475"/>
              </a:buClr>
              <a:buSzPct val="66666"/>
              <a:buNone/>
              <a:tabLst>
                <a:tab pos="268605" algn="l"/>
                <a:tab pos="269240" algn="l"/>
              </a:tabLst>
            </a:pPr>
            <a:endParaRPr lang="en-US" sz="3600" dirty="0">
              <a:solidFill>
                <a:schemeClr val="tx1">
                  <a:lumMod val="85000"/>
                  <a:lumOff val="15000"/>
                </a:schemeClr>
              </a:solidFill>
              <a:latin typeface="Arial Nova Light" panose="020B0304020202020204" pitchFamily="34" charset="0"/>
              <a:cs typeface="Calibri"/>
            </a:endParaRPr>
          </a:p>
          <a:p>
            <a:pPr marL="12065">
              <a:spcBef>
                <a:spcPts val="484"/>
              </a:spcBef>
              <a:buClr>
                <a:srgbClr val="154475"/>
              </a:buClr>
              <a:buSzPct val="66666"/>
              <a:tabLst>
                <a:tab pos="268605" algn="l"/>
                <a:tab pos="269240" algn="l"/>
              </a:tabLst>
            </a:pPr>
            <a:endParaRPr lang="en-US" sz="1800" dirty="0">
              <a:solidFill>
                <a:schemeClr val="tx1">
                  <a:lumMod val="85000"/>
                  <a:lumOff val="15000"/>
                </a:schemeClr>
              </a:solidFill>
              <a:latin typeface="Calibri"/>
              <a:cs typeface="Calibri"/>
            </a:endParaRPr>
          </a:p>
          <a:p>
            <a:endParaRPr lang="en-US" sz="1800" dirty="0">
              <a:solidFill>
                <a:schemeClr val="tx1">
                  <a:lumMod val="85000"/>
                  <a:lumOff val="15000"/>
                </a:schemeClr>
              </a:solidFill>
              <a:latin typeface="Arial Nova Light" panose="020B0304020202020204" pitchFamily="34" charset="0"/>
            </a:endParaRPr>
          </a:p>
        </p:txBody>
      </p:sp>
      <p:graphicFrame>
        <p:nvGraphicFramePr>
          <p:cNvPr id="5" name="Diagram 4">
            <a:extLst>
              <a:ext uri="{FF2B5EF4-FFF2-40B4-BE49-F238E27FC236}">
                <a16:creationId xmlns:a16="http://schemas.microsoft.com/office/drawing/2014/main" id="{4B288281-38D3-FE99-9FF3-A211C32F61B6}"/>
              </a:ext>
            </a:extLst>
          </p:cNvPr>
          <p:cNvGraphicFramePr/>
          <p:nvPr>
            <p:extLst>
              <p:ext uri="{D42A27DB-BD31-4B8C-83A1-F6EECF244321}">
                <p14:modId xmlns:p14="http://schemas.microsoft.com/office/powerpoint/2010/main" val="3641714331"/>
              </p:ext>
            </p:extLst>
          </p:nvPr>
        </p:nvGraphicFramePr>
        <p:xfrm>
          <a:off x="3585045" y="1117337"/>
          <a:ext cx="9966960" cy="475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85BF561-7F23-C3FD-E9FB-FE39BC360AFA}"/>
              </a:ext>
            </a:extLst>
          </p:cNvPr>
          <p:cNvSpPr txBox="1"/>
          <p:nvPr/>
        </p:nvSpPr>
        <p:spPr>
          <a:xfrm>
            <a:off x="366432" y="5771038"/>
            <a:ext cx="3133371" cy="646331"/>
          </a:xfrm>
          <a:prstGeom prst="rect">
            <a:avLst/>
          </a:prstGeom>
          <a:noFill/>
        </p:spPr>
        <p:txBody>
          <a:bodyPr wrap="square" rtlCol="0">
            <a:spAutoFit/>
          </a:bodyPr>
          <a:lstStyle/>
          <a:p>
            <a:r>
              <a:rPr lang="en-US"/>
              <a:t>1910.1200</a:t>
            </a:r>
          </a:p>
          <a:p>
            <a:endParaRPr lang="en-US"/>
          </a:p>
        </p:txBody>
      </p:sp>
      <p:pic>
        <p:nvPicPr>
          <p:cNvPr id="8" name="Picture 7" descr="A row of test tubes with different colored liquids&#10;&#10;Description automatically generated">
            <a:extLst>
              <a:ext uri="{FF2B5EF4-FFF2-40B4-BE49-F238E27FC236}">
                <a16:creationId xmlns:a16="http://schemas.microsoft.com/office/drawing/2014/main" id="{0C85EE8D-AF8B-A360-F0D8-E885E76F50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6432" y="2603183"/>
            <a:ext cx="4496513" cy="2997169"/>
          </a:xfrm>
          <a:prstGeom prst="rect">
            <a:avLst/>
          </a:prstGeom>
          <a:ln>
            <a:noFill/>
          </a:ln>
          <a:effectLst>
            <a:softEdge rad="112500"/>
          </a:effectLst>
        </p:spPr>
      </p:pic>
    </p:spTree>
    <p:extLst>
      <p:ext uri="{BB962C8B-B14F-4D97-AF65-F5344CB8AC3E}">
        <p14:creationId xmlns:p14="http://schemas.microsoft.com/office/powerpoint/2010/main" val="1926194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D6C3-4407-ED6E-AA33-104F6635AE99}"/>
              </a:ext>
            </a:extLst>
          </p:cNvPr>
          <p:cNvSpPr txBox="1">
            <a:spLocks/>
          </p:cNvSpPr>
          <p:nvPr/>
        </p:nvSpPr>
        <p:spPr>
          <a:xfrm>
            <a:off x="159764" y="820203"/>
            <a:ext cx="4692369"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r"/>
            <a:r>
              <a:rPr lang="en-US" dirty="0">
                <a:solidFill>
                  <a:schemeClr val="tx1">
                    <a:lumMod val="85000"/>
                    <a:lumOff val="15000"/>
                  </a:schemeClr>
                </a:solidFill>
                <a:latin typeface="Arial Nova"/>
                <a:cs typeface="Arial"/>
              </a:rPr>
              <a:t>Physical hazard</a:t>
            </a:r>
          </a:p>
        </p:txBody>
      </p:sp>
      <p:pic>
        <p:nvPicPr>
          <p:cNvPr id="6" name="Picture 5" descr="A large metal tanks on fire&#10;&#10;Description automatically generated">
            <a:extLst>
              <a:ext uri="{FF2B5EF4-FFF2-40B4-BE49-F238E27FC236}">
                <a16:creationId xmlns:a16="http://schemas.microsoft.com/office/drawing/2014/main" id="{36A88D4E-247D-B112-9E3C-5B54A3862416}"/>
              </a:ext>
            </a:extLst>
          </p:cNvPr>
          <p:cNvPicPr>
            <a:picLocks/>
          </p:cNvPicPr>
          <p:nvPr/>
        </p:nvPicPr>
        <p:blipFill>
          <a:blip r:embed="rId3" cstate="screen">
            <a:alphaModFix/>
            <a:extLst>
              <a:ext uri="{28A0092B-C50C-407E-A947-70E740481C1C}">
                <a14:useLocalDpi xmlns:a14="http://schemas.microsoft.com/office/drawing/2010/main"/>
              </a:ext>
            </a:extLst>
          </a:blip>
          <a:stretch>
            <a:fillRect/>
          </a:stretch>
        </p:blipFill>
        <p:spPr>
          <a:xfrm>
            <a:off x="6299200" y="993422"/>
            <a:ext cx="5588000" cy="3852898"/>
          </a:xfrm>
          <a:prstGeom prst="rect">
            <a:avLst/>
          </a:prstGeom>
          <a:ln>
            <a:noFill/>
          </a:ln>
          <a:effectLst>
            <a:softEdge rad="112500"/>
          </a:effectLst>
        </p:spPr>
      </p:pic>
      <p:pic>
        <p:nvPicPr>
          <p:cNvPr id="7" name="Picture 6">
            <a:extLst>
              <a:ext uri="{FF2B5EF4-FFF2-40B4-BE49-F238E27FC236}">
                <a16:creationId xmlns:a16="http://schemas.microsoft.com/office/drawing/2014/main" id="{5C2AE645-107A-31BC-9750-A523E810E9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4815" y="4846320"/>
            <a:ext cx="1371600" cy="1371600"/>
          </a:xfrm>
          <a:prstGeom prst="rect">
            <a:avLst/>
          </a:prstGeom>
        </p:spPr>
      </p:pic>
      <p:pic>
        <p:nvPicPr>
          <p:cNvPr id="8" name="Picture 7">
            <a:extLst>
              <a:ext uri="{FF2B5EF4-FFF2-40B4-BE49-F238E27FC236}">
                <a16:creationId xmlns:a16="http://schemas.microsoft.com/office/drawing/2014/main" id="{E26880FC-6723-A29F-156C-CA2B2B25C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8425" y="4846320"/>
            <a:ext cx="1371600" cy="1371600"/>
          </a:xfrm>
          <a:prstGeom prst="rect">
            <a:avLst/>
          </a:prstGeom>
        </p:spPr>
      </p:pic>
      <p:pic>
        <p:nvPicPr>
          <p:cNvPr id="9" name="Picture 8">
            <a:extLst>
              <a:ext uri="{FF2B5EF4-FFF2-40B4-BE49-F238E27FC236}">
                <a16:creationId xmlns:a16="http://schemas.microsoft.com/office/drawing/2014/main" id="{200C1D1B-DF74-41C0-164C-15638A3E1E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694" y="4846320"/>
            <a:ext cx="1371600" cy="1371600"/>
          </a:xfrm>
          <a:prstGeom prst="rect">
            <a:avLst/>
          </a:prstGeom>
        </p:spPr>
      </p:pic>
      <p:pic>
        <p:nvPicPr>
          <p:cNvPr id="10" name="Picture 9">
            <a:extLst>
              <a:ext uri="{FF2B5EF4-FFF2-40B4-BE49-F238E27FC236}">
                <a16:creationId xmlns:a16="http://schemas.microsoft.com/office/drawing/2014/main" id="{4821747B-EA29-2D2D-511F-A882403014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40153" y="4846320"/>
            <a:ext cx="1371600" cy="1371600"/>
          </a:xfrm>
          <a:prstGeom prst="rect">
            <a:avLst/>
          </a:prstGeom>
        </p:spPr>
      </p:pic>
      <p:pic>
        <p:nvPicPr>
          <p:cNvPr id="11" name="Picture 10">
            <a:extLst>
              <a:ext uri="{FF2B5EF4-FFF2-40B4-BE49-F238E27FC236}">
                <a16:creationId xmlns:a16="http://schemas.microsoft.com/office/drawing/2014/main" id="{C9C750FF-9CD9-7B30-39F3-2C0DC51B01A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1518" y="4846320"/>
            <a:ext cx="1371600" cy="1371600"/>
          </a:xfrm>
          <a:prstGeom prst="rect">
            <a:avLst/>
          </a:prstGeom>
        </p:spPr>
      </p:pic>
      <p:pic>
        <p:nvPicPr>
          <p:cNvPr id="12" name="Picture 11">
            <a:extLst>
              <a:ext uri="{FF2B5EF4-FFF2-40B4-BE49-F238E27FC236}">
                <a16:creationId xmlns:a16="http://schemas.microsoft.com/office/drawing/2014/main" id="{B5D4926D-FF22-071F-C0AD-828D179D0FB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2967856" y="5123397"/>
            <a:ext cx="2289906" cy="914400"/>
          </a:xfrm>
          <a:prstGeom prst="rect">
            <a:avLst/>
          </a:prstGeom>
        </p:spPr>
      </p:pic>
      <p:pic>
        <p:nvPicPr>
          <p:cNvPr id="13" name="Picture 12">
            <a:extLst>
              <a:ext uri="{FF2B5EF4-FFF2-40B4-BE49-F238E27FC236}">
                <a16:creationId xmlns:a16="http://schemas.microsoft.com/office/drawing/2014/main" id="{0E54BFB8-A24A-63CF-DB78-D5088D70C4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6536" y="4846320"/>
            <a:ext cx="1739413" cy="1371600"/>
          </a:xfrm>
          <a:prstGeom prst="rect">
            <a:avLst/>
          </a:prstGeom>
        </p:spPr>
      </p:pic>
      <p:sp>
        <p:nvSpPr>
          <p:cNvPr id="14" name="TextBox 13">
            <a:extLst>
              <a:ext uri="{FF2B5EF4-FFF2-40B4-BE49-F238E27FC236}">
                <a16:creationId xmlns:a16="http://schemas.microsoft.com/office/drawing/2014/main" id="{19C783BE-7BD5-75CF-3328-6B3680873AED}"/>
              </a:ext>
            </a:extLst>
          </p:cNvPr>
          <p:cNvSpPr txBox="1"/>
          <p:nvPr/>
        </p:nvSpPr>
        <p:spPr>
          <a:xfrm>
            <a:off x="766536" y="1911927"/>
            <a:ext cx="5000419" cy="2092881"/>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pPr>
            <a:r>
              <a:rPr lang="en-US" sz="2400"/>
              <a:t>Generally, these hazards can cause physical harm to anyone using them</a:t>
            </a:r>
          </a:p>
          <a:p>
            <a:pPr marL="285750" indent="-285750">
              <a:spcBef>
                <a:spcPts val="1200"/>
              </a:spcBef>
              <a:buFont typeface="Arial" panose="020B0604020202020204" pitchFamily="34" charset="0"/>
              <a:buChar char="•"/>
            </a:pPr>
            <a:r>
              <a:rPr lang="en-US" sz="2400"/>
              <a:t>Misuse can cause damage to the human body and or materials</a:t>
            </a:r>
          </a:p>
        </p:txBody>
      </p:sp>
    </p:spTree>
    <p:extLst>
      <p:ext uri="{BB962C8B-B14F-4D97-AF65-F5344CB8AC3E}">
        <p14:creationId xmlns:p14="http://schemas.microsoft.com/office/powerpoint/2010/main" val="671087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uman body with blue and red lights&#10;&#10;Description automatically generated">
            <a:extLst>
              <a:ext uri="{FF2B5EF4-FFF2-40B4-BE49-F238E27FC236}">
                <a16:creationId xmlns:a16="http://schemas.microsoft.com/office/drawing/2014/main" id="{F6F41D31-B81E-A7FA-3012-1DA4E3440BB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6186310" y="1009651"/>
            <a:ext cx="5669713" cy="3828928"/>
          </a:xfrm>
          <a:prstGeom prst="rect">
            <a:avLst/>
          </a:prstGeom>
          <a:ln>
            <a:noFill/>
          </a:ln>
          <a:effectLst>
            <a:softEdge rad="112500"/>
          </a:effectLst>
        </p:spPr>
      </p:pic>
      <p:sp>
        <p:nvSpPr>
          <p:cNvPr id="4" name="Title 1">
            <a:extLst>
              <a:ext uri="{FF2B5EF4-FFF2-40B4-BE49-F238E27FC236}">
                <a16:creationId xmlns:a16="http://schemas.microsoft.com/office/drawing/2014/main" id="{960E01D0-4675-3A72-FC54-1AA1D6AA9F17}"/>
              </a:ext>
            </a:extLst>
          </p:cNvPr>
          <p:cNvSpPr txBox="1">
            <a:spLocks/>
          </p:cNvSpPr>
          <p:nvPr/>
        </p:nvSpPr>
        <p:spPr>
          <a:xfrm>
            <a:off x="689044" y="779731"/>
            <a:ext cx="3855370"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dirty="0">
                <a:solidFill>
                  <a:schemeClr val="tx1">
                    <a:lumMod val="85000"/>
                    <a:lumOff val="15000"/>
                  </a:schemeClr>
                </a:solidFill>
                <a:latin typeface="Arial Nova"/>
                <a:cs typeface="Arial"/>
              </a:rPr>
              <a:t>Health hazard</a:t>
            </a:r>
          </a:p>
        </p:txBody>
      </p:sp>
      <p:pic>
        <p:nvPicPr>
          <p:cNvPr id="5" name="Picture 4">
            <a:extLst>
              <a:ext uri="{FF2B5EF4-FFF2-40B4-BE49-F238E27FC236}">
                <a16:creationId xmlns:a16="http://schemas.microsoft.com/office/drawing/2014/main" id="{F295E1F8-E317-F1E9-CFAA-3514A690F8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5206" y="4841962"/>
            <a:ext cx="1371600" cy="1371600"/>
          </a:xfrm>
          <a:prstGeom prst="rect">
            <a:avLst/>
          </a:prstGeom>
        </p:spPr>
      </p:pic>
      <p:pic>
        <p:nvPicPr>
          <p:cNvPr id="6" name="Picture 5">
            <a:extLst>
              <a:ext uri="{FF2B5EF4-FFF2-40B4-BE49-F238E27FC236}">
                <a16:creationId xmlns:a16="http://schemas.microsoft.com/office/drawing/2014/main" id="{13C5A535-5530-1702-3075-E2EFD8F89B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6097" y="4842159"/>
            <a:ext cx="1373429" cy="1371600"/>
          </a:xfrm>
          <a:prstGeom prst="rect">
            <a:avLst/>
          </a:prstGeom>
        </p:spPr>
      </p:pic>
      <p:pic>
        <p:nvPicPr>
          <p:cNvPr id="7" name="Picture 6">
            <a:extLst>
              <a:ext uri="{FF2B5EF4-FFF2-40B4-BE49-F238E27FC236}">
                <a16:creationId xmlns:a16="http://schemas.microsoft.com/office/drawing/2014/main" id="{0E70AC1A-EC80-6595-72D4-B01C9A3493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59665" y="4842161"/>
            <a:ext cx="1371600" cy="1371600"/>
          </a:xfrm>
          <a:prstGeom prst="rect">
            <a:avLst/>
          </a:prstGeom>
        </p:spPr>
      </p:pic>
      <p:pic>
        <p:nvPicPr>
          <p:cNvPr id="9" name="Picture 8">
            <a:extLst>
              <a:ext uri="{FF2B5EF4-FFF2-40B4-BE49-F238E27FC236}">
                <a16:creationId xmlns:a16="http://schemas.microsoft.com/office/drawing/2014/main" id="{7C7B25B6-974D-AD09-9163-F254FFC03043}"/>
              </a:ext>
            </a:extLst>
          </p:cNvPr>
          <p:cNvPicPr>
            <a:picLocks noChangeAspect="1"/>
          </p:cNvPicPr>
          <p:nvPr/>
        </p:nvPicPr>
        <p:blipFill>
          <a:blip r:embed="rId7"/>
          <a:stretch>
            <a:fillRect/>
          </a:stretch>
        </p:blipFill>
        <p:spPr>
          <a:xfrm>
            <a:off x="6833049" y="4838579"/>
            <a:ext cx="1371719" cy="1371719"/>
          </a:xfrm>
          <a:prstGeom prst="rect">
            <a:avLst/>
          </a:prstGeom>
        </p:spPr>
      </p:pic>
      <p:pic>
        <p:nvPicPr>
          <p:cNvPr id="10" name="Picture 9">
            <a:extLst>
              <a:ext uri="{FF2B5EF4-FFF2-40B4-BE49-F238E27FC236}">
                <a16:creationId xmlns:a16="http://schemas.microsoft.com/office/drawing/2014/main" id="{3718A073-1CAC-EE24-949A-2ADE1F26ED9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253939" y="5208269"/>
            <a:ext cx="3423592" cy="640080"/>
          </a:xfrm>
          <a:prstGeom prst="rect">
            <a:avLst/>
          </a:prstGeom>
        </p:spPr>
      </p:pic>
      <p:pic>
        <p:nvPicPr>
          <p:cNvPr id="11" name="Picture 10">
            <a:extLst>
              <a:ext uri="{FF2B5EF4-FFF2-40B4-BE49-F238E27FC236}">
                <a16:creationId xmlns:a16="http://schemas.microsoft.com/office/drawing/2014/main" id="{B3C8E4DE-BAFC-3B5C-BD68-14179BE424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769" y="4702936"/>
            <a:ext cx="1739410" cy="1371600"/>
          </a:xfrm>
          <a:prstGeom prst="rect">
            <a:avLst/>
          </a:prstGeom>
        </p:spPr>
      </p:pic>
      <p:sp>
        <p:nvSpPr>
          <p:cNvPr id="12" name="TextBox 11">
            <a:extLst>
              <a:ext uri="{FF2B5EF4-FFF2-40B4-BE49-F238E27FC236}">
                <a16:creationId xmlns:a16="http://schemas.microsoft.com/office/drawing/2014/main" id="{EE355D72-E6F6-4790-5177-47664581ACFC}"/>
              </a:ext>
            </a:extLst>
          </p:cNvPr>
          <p:cNvSpPr txBox="1"/>
          <p:nvPr/>
        </p:nvSpPr>
        <p:spPr>
          <a:xfrm>
            <a:off x="689044" y="1718198"/>
            <a:ext cx="5387876" cy="2769989"/>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pPr>
            <a:r>
              <a:rPr lang="en-US" sz="2400"/>
              <a:t>Generally, these hazards can cause harm to the health of anyone using them</a:t>
            </a:r>
          </a:p>
          <a:p>
            <a:pPr marL="742950" lvl="1" indent="-285750">
              <a:spcBef>
                <a:spcPts val="1200"/>
              </a:spcBef>
              <a:buFont typeface="Courier New" panose="020B0604020202020204" pitchFamily="34" charset="0"/>
              <a:buChar char="o"/>
            </a:pPr>
            <a:r>
              <a:rPr lang="en-US" sz="2400"/>
              <a:t>Acute</a:t>
            </a:r>
          </a:p>
          <a:p>
            <a:pPr marL="742950" lvl="1" indent="-285750">
              <a:spcBef>
                <a:spcPts val="1200"/>
              </a:spcBef>
              <a:buFont typeface="Courier New" panose="020B0604020202020204" pitchFamily="34" charset="0"/>
              <a:buChar char="o"/>
            </a:pPr>
            <a:r>
              <a:rPr lang="en-US" sz="2400"/>
              <a:t>Chronic</a:t>
            </a:r>
          </a:p>
          <a:p>
            <a:pPr marL="742950" lvl="1" indent="-285750">
              <a:spcBef>
                <a:spcPts val="1200"/>
              </a:spcBef>
              <a:buFont typeface="Courier New" panose="020B0604020202020204" pitchFamily="34" charset="0"/>
              <a:buChar char="o"/>
            </a:pPr>
            <a:r>
              <a:rPr lang="en-US" sz="2400"/>
              <a:t>Irritant</a:t>
            </a:r>
          </a:p>
        </p:txBody>
      </p:sp>
    </p:spTree>
    <p:extLst>
      <p:ext uri="{BB962C8B-B14F-4D97-AF65-F5344CB8AC3E}">
        <p14:creationId xmlns:p14="http://schemas.microsoft.com/office/powerpoint/2010/main" val="1540330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7193090-5179-F64C-03A3-38EF6FDE77D0}"/>
              </a:ext>
            </a:extLst>
          </p:cNvPr>
          <p:cNvGraphicFramePr/>
          <p:nvPr>
            <p:extLst>
              <p:ext uri="{D42A27DB-BD31-4B8C-83A1-F6EECF244321}">
                <p14:modId xmlns:p14="http://schemas.microsoft.com/office/powerpoint/2010/main" val="2756611455"/>
              </p:ext>
            </p:extLst>
          </p:nvPr>
        </p:nvGraphicFramePr>
        <p:xfrm>
          <a:off x="886413" y="1700645"/>
          <a:ext cx="7741613" cy="422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0271EA8-A36C-6544-F809-A433F25032A8}"/>
              </a:ext>
            </a:extLst>
          </p:cNvPr>
          <p:cNvSpPr txBox="1">
            <a:spLocks/>
          </p:cNvSpPr>
          <p:nvPr/>
        </p:nvSpPr>
        <p:spPr>
          <a:xfrm>
            <a:off x="-247608" y="657233"/>
            <a:ext cx="5004828" cy="753622"/>
          </a:xfrm>
          <a:prstGeom prst="rect">
            <a:avLst/>
          </a:prstGeom>
        </p:spPr>
        <p:txBody>
          <a:bodyPr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r"/>
            <a:r>
              <a:rPr lang="en-US" sz="3600" dirty="0">
                <a:solidFill>
                  <a:schemeClr val="tx1">
                    <a:lumMod val="85000"/>
                    <a:lumOff val="15000"/>
                  </a:schemeClr>
                </a:solidFill>
                <a:cs typeface="Arial" panose="020B0604020202020204" pitchFamily="34" charset="0"/>
              </a:rPr>
              <a:t>Routes of exposure</a:t>
            </a:r>
          </a:p>
        </p:txBody>
      </p:sp>
      <p:pic>
        <p:nvPicPr>
          <p:cNvPr id="7" name="Picture 6" descr="Full shot of a person's body&#10;&#10;Description automatically generated">
            <a:extLst>
              <a:ext uri="{FF2B5EF4-FFF2-40B4-BE49-F238E27FC236}">
                <a16:creationId xmlns:a16="http://schemas.microsoft.com/office/drawing/2014/main" id="{2F2CB1EE-58C9-5F82-0D94-54923CE5C8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46572" y="687147"/>
            <a:ext cx="1724892" cy="5483706"/>
          </a:xfrm>
          <a:prstGeom prst="rect">
            <a:avLst/>
          </a:prstGeom>
        </p:spPr>
      </p:pic>
    </p:spTree>
    <p:extLst>
      <p:ext uri="{BB962C8B-B14F-4D97-AF65-F5344CB8AC3E}">
        <p14:creationId xmlns:p14="http://schemas.microsoft.com/office/powerpoint/2010/main" val="36740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3F10-A850-FE12-D845-7500DBE70ED2}"/>
              </a:ext>
            </a:extLst>
          </p:cNvPr>
          <p:cNvSpPr txBox="1">
            <a:spLocks/>
          </p:cNvSpPr>
          <p:nvPr/>
        </p:nvSpPr>
        <p:spPr>
          <a:xfrm>
            <a:off x="424156" y="788277"/>
            <a:ext cx="6899848"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a:solidFill>
                  <a:schemeClr val="tx1">
                    <a:lumMod val="85000"/>
                    <a:lumOff val="15000"/>
                  </a:schemeClr>
                </a:solidFill>
                <a:latin typeface="Arial Nova"/>
                <a:cs typeface="Arial"/>
              </a:rPr>
              <a:t>Protection from exposure</a:t>
            </a:r>
            <a:endParaRPr lang="en-US"/>
          </a:p>
        </p:txBody>
      </p:sp>
      <p:pic>
        <p:nvPicPr>
          <p:cNvPr id="4" name="Picture 3">
            <a:extLst>
              <a:ext uri="{FF2B5EF4-FFF2-40B4-BE49-F238E27FC236}">
                <a16:creationId xmlns:a16="http://schemas.microsoft.com/office/drawing/2014/main" id="{599E53E2-B759-7477-5D11-13206A50A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7600" y="1435229"/>
            <a:ext cx="5408436" cy="4364182"/>
          </a:xfrm>
          <a:prstGeom prst="rect">
            <a:avLst/>
          </a:prstGeom>
          <a:ln>
            <a:noFill/>
          </a:ln>
          <a:effectLst>
            <a:softEdge rad="112500"/>
          </a:effectLst>
        </p:spPr>
      </p:pic>
      <p:sp>
        <p:nvSpPr>
          <p:cNvPr id="5" name="TextBox 4">
            <a:extLst>
              <a:ext uri="{FF2B5EF4-FFF2-40B4-BE49-F238E27FC236}">
                <a16:creationId xmlns:a16="http://schemas.microsoft.com/office/drawing/2014/main" id="{44AB1A88-9BB5-2717-0DB7-49DCA4496610}"/>
              </a:ext>
            </a:extLst>
          </p:cNvPr>
          <p:cNvSpPr txBox="1"/>
          <p:nvPr/>
        </p:nvSpPr>
        <p:spPr>
          <a:xfrm>
            <a:off x="1015525" y="2036031"/>
            <a:ext cx="4405746" cy="3170099"/>
          </a:xfrm>
          <a:prstGeom prst="rect">
            <a:avLst/>
          </a:prstGeom>
          <a:noFill/>
        </p:spPr>
        <p:txBody>
          <a:bodyPr wrap="square" rtlCol="0">
            <a:spAutoFit/>
          </a:bodyPr>
          <a:lstStyle/>
          <a:p>
            <a:pPr marL="457200" indent="-457200">
              <a:spcAft>
                <a:spcPts val="1200"/>
              </a:spcAft>
              <a:buFont typeface="Wingdings" panose="05000000000000000000" pitchFamily="2" charset="2"/>
              <a:buChar char="ü"/>
            </a:pPr>
            <a:r>
              <a:rPr lang="en-US" sz="3200"/>
              <a:t>Hand washing</a:t>
            </a:r>
          </a:p>
          <a:p>
            <a:pPr marL="457200" indent="-457200">
              <a:spcAft>
                <a:spcPts val="1200"/>
              </a:spcAft>
              <a:buFont typeface="Wingdings" panose="05000000000000000000" pitchFamily="2" charset="2"/>
              <a:buChar char="ü"/>
            </a:pPr>
            <a:r>
              <a:rPr lang="en-US" sz="3200"/>
              <a:t>Laundering of clothes</a:t>
            </a:r>
          </a:p>
          <a:p>
            <a:pPr marL="457200" indent="-457200">
              <a:spcAft>
                <a:spcPts val="1200"/>
              </a:spcAft>
              <a:buFont typeface="Wingdings" panose="05000000000000000000" pitchFamily="2" charset="2"/>
              <a:buChar char="ü"/>
            </a:pPr>
            <a:r>
              <a:rPr lang="en-US" sz="3200"/>
              <a:t>Cleanup of spills</a:t>
            </a:r>
          </a:p>
          <a:p>
            <a:pPr marL="457200" indent="-457200">
              <a:spcAft>
                <a:spcPts val="1200"/>
              </a:spcAft>
              <a:buFont typeface="Wingdings" panose="05000000000000000000" pitchFamily="2" charset="2"/>
              <a:buChar char="ü"/>
            </a:pPr>
            <a:r>
              <a:rPr lang="en-US" sz="3200"/>
              <a:t>Don’t mix</a:t>
            </a:r>
          </a:p>
          <a:p>
            <a:pPr marL="457200" indent="-457200">
              <a:spcAft>
                <a:spcPts val="1200"/>
              </a:spcAft>
              <a:buFont typeface="Wingdings" panose="05000000000000000000" pitchFamily="2" charset="2"/>
              <a:buChar char="ü"/>
            </a:pPr>
            <a:r>
              <a:rPr lang="en-US" sz="3200"/>
              <a:t>Proper storage</a:t>
            </a:r>
          </a:p>
        </p:txBody>
      </p:sp>
    </p:spTree>
    <p:extLst>
      <p:ext uri="{BB962C8B-B14F-4D97-AF65-F5344CB8AC3E}">
        <p14:creationId xmlns:p14="http://schemas.microsoft.com/office/powerpoint/2010/main" val="794330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6879-30F9-C738-9C78-8DAE76926F75}"/>
              </a:ext>
            </a:extLst>
          </p:cNvPr>
          <p:cNvSpPr txBox="1">
            <a:spLocks/>
          </p:cNvSpPr>
          <p:nvPr/>
        </p:nvSpPr>
        <p:spPr>
          <a:xfrm>
            <a:off x="475817" y="762447"/>
            <a:ext cx="7984729"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r>
              <a:rPr lang="en-US">
                <a:solidFill>
                  <a:schemeClr val="tx1">
                    <a:lumMod val="85000"/>
                    <a:lumOff val="15000"/>
                  </a:schemeClr>
                </a:solidFill>
                <a:latin typeface="Arial Nova"/>
                <a:cs typeface="Arial"/>
              </a:rPr>
              <a:t>Protection from exposure</a:t>
            </a:r>
            <a:endParaRPr lang="en-US"/>
          </a:p>
        </p:txBody>
      </p:sp>
      <p:pic>
        <p:nvPicPr>
          <p:cNvPr id="3" name="Picture 2">
            <a:extLst>
              <a:ext uri="{FF2B5EF4-FFF2-40B4-BE49-F238E27FC236}">
                <a16:creationId xmlns:a16="http://schemas.microsoft.com/office/drawing/2014/main" id="{A6DBC8D5-0DCD-C7EB-BD0E-6BFB0AF9DA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7044" y="1688803"/>
            <a:ext cx="5630437" cy="3948545"/>
          </a:xfrm>
          <a:prstGeom prst="rect">
            <a:avLst/>
          </a:prstGeom>
          <a:ln>
            <a:noFill/>
          </a:ln>
          <a:effectLst>
            <a:softEdge rad="112500"/>
          </a:effectLst>
        </p:spPr>
      </p:pic>
      <p:sp>
        <p:nvSpPr>
          <p:cNvPr id="5" name="TextBox 4">
            <a:extLst>
              <a:ext uri="{FF2B5EF4-FFF2-40B4-BE49-F238E27FC236}">
                <a16:creationId xmlns:a16="http://schemas.microsoft.com/office/drawing/2014/main" id="{0E140E73-7409-4087-36B2-A0A329ABB871}"/>
              </a:ext>
            </a:extLst>
          </p:cNvPr>
          <p:cNvSpPr txBox="1"/>
          <p:nvPr/>
        </p:nvSpPr>
        <p:spPr>
          <a:xfrm>
            <a:off x="959872" y="2296390"/>
            <a:ext cx="4886746" cy="3170099"/>
          </a:xfrm>
          <a:prstGeom prst="rect">
            <a:avLst/>
          </a:prstGeom>
          <a:noFill/>
        </p:spPr>
        <p:txBody>
          <a:bodyPr wrap="square" rtlCol="0">
            <a:spAutoFit/>
          </a:bodyPr>
          <a:lstStyle/>
          <a:p>
            <a:pPr marL="457200" indent="-457200">
              <a:spcAft>
                <a:spcPts val="1200"/>
              </a:spcAft>
              <a:buFont typeface="Wingdings" panose="05000000000000000000" pitchFamily="2" charset="2"/>
              <a:buChar char="ü"/>
            </a:pPr>
            <a:r>
              <a:rPr lang="en-US" sz="3200"/>
              <a:t>Hand protection</a:t>
            </a:r>
          </a:p>
          <a:p>
            <a:pPr marL="457200" indent="-457200">
              <a:spcAft>
                <a:spcPts val="1200"/>
              </a:spcAft>
              <a:buFont typeface="Wingdings" panose="05000000000000000000" pitchFamily="2" charset="2"/>
              <a:buChar char="ü"/>
            </a:pPr>
            <a:r>
              <a:rPr lang="en-US" sz="3200"/>
              <a:t>Eye/face protection</a:t>
            </a:r>
          </a:p>
          <a:p>
            <a:pPr marL="457200" indent="-457200">
              <a:spcAft>
                <a:spcPts val="1200"/>
              </a:spcAft>
              <a:buFont typeface="Wingdings" panose="05000000000000000000" pitchFamily="2" charset="2"/>
              <a:buChar char="ü"/>
            </a:pPr>
            <a:r>
              <a:rPr lang="en-US" sz="3200"/>
              <a:t>Respiratory protection</a:t>
            </a:r>
          </a:p>
          <a:p>
            <a:pPr marL="457200" indent="-457200">
              <a:spcAft>
                <a:spcPts val="1200"/>
              </a:spcAft>
              <a:buFont typeface="Wingdings" panose="05000000000000000000" pitchFamily="2" charset="2"/>
              <a:buChar char="ü"/>
            </a:pPr>
            <a:r>
              <a:rPr lang="en-US" sz="3200"/>
              <a:t>Body protection</a:t>
            </a:r>
          </a:p>
          <a:p>
            <a:pPr marL="457200" indent="-457200">
              <a:spcAft>
                <a:spcPts val="1200"/>
              </a:spcAft>
              <a:buFont typeface="Wingdings" panose="05000000000000000000" pitchFamily="2" charset="2"/>
              <a:buChar char="ü"/>
            </a:pPr>
            <a:endParaRPr lang="en-US" sz="3200"/>
          </a:p>
        </p:txBody>
      </p:sp>
    </p:spTree>
    <p:extLst>
      <p:ext uri="{BB962C8B-B14F-4D97-AF65-F5344CB8AC3E}">
        <p14:creationId xmlns:p14="http://schemas.microsoft.com/office/powerpoint/2010/main" val="134055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D8BB4F4-0EAE-8081-D33E-0CD28CEDF268}"/>
              </a:ext>
            </a:extLst>
          </p:cNvPr>
          <p:cNvSpPr>
            <a:spLocks noGrp="1"/>
          </p:cNvSpPr>
          <p:nvPr>
            <p:ph sz="half" idx="2"/>
          </p:nvPr>
        </p:nvSpPr>
        <p:spPr>
          <a:xfrm>
            <a:off x="466361" y="1885206"/>
            <a:ext cx="4645965" cy="4030171"/>
          </a:xfrm>
        </p:spPr>
        <p:txBody>
          <a:bodyPr>
            <a:normAutofit fontScale="92500" lnSpcReduction="20000"/>
          </a:bodyPr>
          <a:lstStyle/>
          <a:p>
            <a:pPr marL="457200" indent="-457200">
              <a:buFont typeface="Arial" panose="020B0604020202020204" pitchFamily="34" charset="0"/>
              <a:buChar char="•"/>
            </a:pPr>
            <a:r>
              <a:rPr lang="en-US" dirty="0"/>
              <a:t>Keep a list of all chemicals</a:t>
            </a:r>
          </a:p>
          <a:p>
            <a:pPr marL="457200" indent="-457200">
              <a:buFont typeface="Arial" panose="020B0604020202020204" pitchFamily="34" charset="0"/>
              <a:buChar char="•"/>
            </a:pPr>
            <a:r>
              <a:rPr lang="en-US" dirty="0"/>
              <a:t>Label all containers</a:t>
            </a:r>
          </a:p>
          <a:p>
            <a:pPr marL="457200" indent="-457200">
              <a:buFont typeface="Arial" panose="020B0604020202020204" pitchFamily="34" charset="0"/>
              <a:buChar char="•"/>
            </a:pPr>
            <a:r>
              <a:rPr lang="en-US" dirty="0"/>
              <a:t>Make available SDS</a:t>
            </a:r>
          </a:p>
          <a:p>
            <a:pPr marL="457200" indent="-457200">
              <a:buFont typeface="Arial" panose="020B0604020202020204" pitchFamily="34" charset="0"/>
              <a:buChar char="•"/>
            </a:pPr>
            <a:r>
              <a:rPr lang="en-US" dirty="0"/>
              <a:t>Train employees on chemicals and personal protective equipment and use</a:t>
            </a:r>
          </a:p>
        </p:txBody>
      </p:sp>
      <p:pic>
        <p:nvPicPr>
          <p:cNvPr id="7" name="Picture 6">
            <a:extLst>
              <a:ext uri="{FF2B5EF4-FFF2-40B4-BE49-F238E27FC236}">
                <a16:creationId xmlns:a16="http://schemas.microsoft.com/office/drawing/2014/main" id="{151A9579-6623-7D14-FBDE-DBAC77DCD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739" y="1885206"/>
            <a:ext cx="6439900" cy="3623772"/>
          </a:xfrm>
          <a:prstGeom prst="rect">
            <a:avLst/>
          </a:prstGeom>
          <a:ln>
            <a:noFill/>
          </a:ln>
          <a:effectLst>
            <a:softEdge rad="112500"/>
          </a:effectLst>
        </p:spPr>
      </p:pic>
      <p:sp>
        <p:nvSpPr>
          <p:cNvPr id="2" name="Title 1">
            <a:extLst>
              <a:ext uri="{FF2B5EF4-FFF2-40B4-BE49-F238E27FC236}">
                <a16:creationId xmlns:a16="http://schemas.microsoft.com/office/drawing/2014/main" id="{DD4C3CF7-BAD9-727F-665B-3C05AAC89CC5}"/>
              </a:ext>
            </a:extLst>
          </p:cNvPr>
          <p:cNvSpPr txBox="1">
            <a:spLocks/>
          </p:cNvSpPr>
          <p:nvPr/>
        </p:nvSpPr>
        <p:spPr>
          <a:xfrm>
            <a:off x="141169" y="808368"/>
            <a:ext cx="4195323" cy="753622"/>
          </a:xfrm>
          <a:prstGeom prst="rect">
            <a:avLst/>
          </a:prstGeom>
        </p:spPr>
        <p:txBody>
          <a:bodyPr lIns="91440" tIns="45720" rIns="91440" bIns="4572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gn="ctr"/>
            <a:r>
              <a:rPr lang="en-US" dirty="0">
                <a:solidFill>
                  <a:schemeClr val="tx1">
                    <a:lumMod val="85000"/>
                    <a:lumOff val="15000"/>
                  </a:schemeClr>
                </a:solidFill>
                <a:latin typeface="Arial Nova"/>
                <a:cs typeface="Arial"/>
              </a:rPr>
              <a:t>Steps to take</a:t>
            </a:r>
          </a:p>
        </p:txBody>
      </p:sp>
    </p:spTree>
    <p:extLst>
      <p:ext uri="{BB962C8B-B14F-4D97-AF65-F5344CB8AC3E}">
        <p14:creationId xmlns:p14="http://schemas.microsoft.com/office/powerpoint/2010/main" val="331005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2B54-B0B2-27BA-4E87-358E40B62169}"/>
              </a:ext>
            </a:extLst>
          </p:cNvPr>
          <p:cNvSpPr>
            <a:spLocks noGrp="1"/>
          </p:cNvSpPr>
          <p:nvPr>
            <p:ph type="title"/>
          </p:nvPr>
        </p:nvSpPr>
        <p:spPr>
          <a:xfrm>
            <a:off x="457200" y="731520"/>
            <a:ext cx="5870124" cy="857844"/>
          </a:xfrm>
        </p:spPr>
        <p:txBody>
          <a:bodyPr/>
          <a:lstStyle/>
          <a:p>
            <a:r>
              <a:rPr lang="en-US" dirty="0">
                <a:latin typeface="+mj-lt"/>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FEBA29A1-D80E-AE77-D0FF-2C6D4DE9688D}"/>
              </a:ext>
            </a:extLst>
          </p:cNvPr>
          <p:cNvSpPr>
            <a:spLocks noGrp="1"/>
          </p:cNvSpPr>
          <p:nvPr>
            <p:ph sz="half" idx="1"/>
          </p:nvPr>
        </p:nvSpPr>
        <p:spPr>
          <a:xfrm>
            <a:off x="457200" y="2286000"/>
            <a:ext cx="6195793" cy="2973768"/>
          </a:xfrm>
        </p:spPr>
        <p:txBody>
          <a:bodyPr>
            <a:normAutofit lnSpcReduction="10000"/>
          </a:bodyPr>
          <a:lstStyle/>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cs typeface="Calibri"/>
              </a:rPr>
              <a:t>Recognition of chemical hazards at work and home</a:t>
            </a:r>
            <a:endParaRPr lang="en-US" sz="2800" spc="-5">
              <a:latin typeface="Arial Nova Light" panose="020B0304020202020204" pitchFamily="34" charset="0"/>
              <a:cs typeface="Calibri"/>
            </a:endParaRP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Understand </a:t>
            </a:r>
            <a:r>
              <a:rPr lang="en-US" sz="2800" spc="-5">
                <a:cs typeface="Calibri"/>
              </a:rPr>
              <a:t>chemical hazard routes of exposure</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Principles and requirements of </a:t>
            </a:r>
            <a:r>
              <a:rPr lang="en-US" sz="2800" spc="-5">
                <a:cs typeface="Calibri"/>
              </a:rPr>
              <a:t>chemical labeling</a:t>
            </a:r>
            <a:endParaRPr lang="en-US" sz="2800">
              <a:latin typeface="Arial Nova Light" panose="020B0304020202020204" pitchFamily="34" charset="0"/>
              <a:cs typeface="Calibri"/>
            </a:endParaRPr>
          </a:p>
          <a:p>
            <a:endParaRPr lang="en-US">
              <a:latin typeface="Arial Nova Light" panose="020B0304020202020204" pitchFamily="34" charset="0"/>
            </a:endParaRPr>
          </a:p>
        </p:txBody>
      </p:sp>
      <p:pic>
        <p:nvPicPr>
          <p:cNvPr id="4" name="Content Placeholder 3">
            <a:extLst>
              <a:ext uri="{FF2B5EF4-FFF2-40B4-BE49-F238E27FC236}">
                <a16:creationId xmlns:a16="http://schemas.microsoft.com/office/drawing/2014/main" id="{09F86CE0-8119-3FED-7778-9BD9E12F5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400800" y="1143573"/>
            <a:ext cx="5341940" cy="4572000"/>
          </a:xfrm>
          <a:prstGeom prst="rect">
            <a:avLst/>
          </a:prstGeom>
          <a:ln>
            <a:noFill/>
          </a:ln>
          <a:effectLst>
            <a:softEdge rad="112500"/>
          </a:effectLst>
        </p:spPr>
      </p:pic>
    </p:spTree>
    <p:extLst>
      <p:ext uri="{BB962C8B-B14F-4D97-AF65-F5344CB8AC3E}">
        <p14:creationId xmlns:p14="http://schemas.microsoft.com/office/powerpoint/2010/main" val="4130946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52825-E3F2-63EB-6A9D-CB508A33EBD1}"/>
              </a:ext>
            </a:extLst>
          </p:cNvPr>
          <p:cNvSpPr>
            <a:spLocks noGrp="1"/>
          </p:cNvSpPr>
          <p:nvPr>
            <p:ph type="title"/>
          </p:nvPr>
        </p:nvSpPr>
        <p:spPr>
          <a:xfrm>
            <a:off x="902091" y="844630"/>
            <a:ext cx="10134600" cy="832989"/>
          </a:xfrm>
        </p:spPr>
        <p:txBody>
          <a:bodyPr anchor="b">
            <a:normAutofit/>
          </a:bodyPr>
          <a:lstStyle/>
          <a:p>
            <a:r>
              <a:rPr lang="en-US" dirty="0"/>
              <a:t>Question and answer</a:t>
            </a:r>
          </a:p>
        </p:txBody>
      </p:sp>
      <p:pic>
        <p:nvPicPr>
          <p:cNvPr id="5" name="Content Placeholder 4">
            <a:extLst>
              <a:ext uri="{FF2B5EF4-FFF2-40B4-BE49-F238E27FC236}">
                <a16:creationId xmlns:a16="http://schemas.microsoft.com/office/drawing/2014/main" id="{8EDF3E60-8FAD-286E-51AE-53C9AEAC89B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700" y="1885767"/>
            <a:ext cx="10134600" cy="3969342"/>
          </a:xfrm>
          <a:prstGeom prst="rect">
            <a:avLst/>
          </a:prstGeom>
          <a:ln>
            <a:noFill/>
          </a:ln>
          <a:effectLst>
            <a:softEdge rad="112500"/>
          </a:effectLst>
        </p:spPr>
      </p:pic>
    </p:spTree>
    <p:extLst>
      <p:ext uri="{BB962C8B-B14F-4D97-AF65-F5344CB8AC3E}">
        <p14:creationId xmlns:p14="http://schemas.microsoft.com/office/powerpoint/2010/main" val="442616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93E14-C7DF-FBE9-054F-9498B6CCEC33}"/>
              </a:ext>
            </a:extLst>
          </p:cNvPr>
          <p:cNvSpPr>
            <a:spLocks noGrp="1"/>
          </p:cNvSpPr>
          <p:nvPr>
            <p:ph type="title"/>
          </p:nvPr>
        </p:nvSpPr>
        <p:spPr>
          <a:xfrm>
            <a:off x="445465" y="686892"/>
            <a:ext cx="4475871" cy="1016527"/>
          </a:xfrm>
        </p:spPr>
        <p:txBody>
          <a:bodyPr anchor="b">
            <a:noAutofit/>
          </a:bodyPr>
          <a:lstStyle/>
          <a:p>
            <a:r>
              <a:rPr lang="en-US" sz="4400" dirty="0"/>
              <a:t>Session wrap-up</a:t>
            </a:r>
          </a:p>
        </p:txBody>
      </p:sp>
      <p:sp>
        <p:nvSpPr>
          <p:cNvPr id="5" name="Subtitle 4">
            <a:extLst>
              <a:ext uri="{FF2B5EF4-FFF2-40B4-BE49-F238E27FC236}">
                <a16:creationId xmlns:a16="http://schemas.microsoft.com/office/drawing/2014/main" id="{1ED0DB7A-19DE-873C-1598-A5C25715397F}"/>
              </a:ext>
            </a:extLst>
          </p:cNvPr>
          <p:cNvSpPr>
            <a:spLocks noGrp="1"/>
          </p:cNvSpPr>
          <p:nvPr>
            <p:ph type="body" sz="half" idx="2"/>
          </p:nvPr>
        </p:nvSpPr>
        <p:spPr>
          <a:xfrm>
            <a:off x="1052732" y="2372965"/>
            <a:ext cx="3705225" cy="2184968"/>
          </a:xfrm>
        </p:spPr>
        <p:txBody>
          <a:bodyPr vert="horz" lIns="91440" tIns="45720" rIns="91440" bIns="45720" rtlCol="0" anchor="t">
            <a:normAutofit/>
          </a:bodyPr>
          <a:lstStyle/>
          <a:p>
            <a:pPr marL="342900" indent="-342900">
              <a:buFont typeface="Arial" panose="020B0604020202020204" pitchFamily="34" charset="0"/>
              <a:buChar char="•"/>
            </a:pPr>
            <a:r>
              <a:rPr lang="en-US" sz="3200"/>
              <a:t>Post test</a:t>
            </a:r>
          </a:p>
          <a:p>
            <a:pPr marL="342900" indent="-342900">
              <a:buFont typeface="Arial" panose="020B0604020202020204" pitchFamily="34" charset="0"/>
              <a:buChar char="•"/>
            </a:pPr>
            <a:r>
              <a:rPr lang="en-US" sz="3200"/>
              <a:t>Course evaluation</a:t>
            </a:r>
          </a:p>
          <a:p>
            <a:pPr marL="342900" indent="-342900">
              <a:buFont typeface="Arial" panose="020B0604020202020204" pitchFamily="34" charset="0"/>
              <a:buChar char="•"/>
            </a:pPr>
            <a:r>
              <a:rPr lang="en-US" sz="3200"/>
              <a:t>List of references</a:t>
            </a:r>
          </a:p>
        </p:txBody>
      </p:sp>
      <p:pic>
        <p:nvPicPr>
          <p:cNvPr id="3" name="Picture 2" descr="A neon sign with a megaphone and text&#10;&#10;Description automatically generated">
            <a:extLst>
              <a:ext uri="{FF2B5EF4-FFF2-40B4-BE49-F238E27FC236}">
                <a16:creationId xmlns:a16="http://schemas.microsoft.com/office/drawing/2014/main" id="{69388264-D3BA-F2FE-3FAD-F0F71C6E1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239151"/>
            <a:ext cx="5534777" cy="4257452"/>
          </a:xfrm>
          <a:prstGeom prst="rect">
            <a:avLst/>
          </a:prstGeom>
          <a:ln>
            <a:noFill/>
          </a:ln>
          <a:effectLst>
            <a:softEdge rad="112500"/>
          </a:effectLst>
        </p:spPr>
      </p:pic>
    </p:spTree>
    <p:extLst>
      <p:ext uri="{BB962C8B-B14F-4D97-AF65-F5344CB8AC3E}">
        <p14:creationId xmlns:p14="http://schemas.microsoft.com/office/powerpoint/2010/main" val="3753807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A93B1D-4CDC-C860-F5C4-BAC20CDF7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8127999"/>
          </a:xfrm>
          <a:prstGeom prst="rect">
            <a:avLst/>
          </a:prstGeom>
        </p:spPr>
      </p:pic>
    </p:spTree>
    <p:extLst>
      <p:ext uri="{BB962C8B-B14F-4D97-AF65-F5344CB8AC3E}">
        <p14:creationId xmlns:p14="http://schemas.microsoft.com/office/powerpoint/2010/main" val="1533398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words&#10;&#10;Description automatically generated">
            <a:extLst>
              <a:ext uri="{FF2B5EF4-FFF2-40B4-BE49-F238E27FC236}">
                <a16:creationId xmlns:a16="http://schemas.microsoft.com/office/drawing/2014/main" id="{D0C8807C-882D-276F-067F-41C2328995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8" y="1270907"/>
            <a:ext cx="5754015" cy="4316186"/>
          </a:xfrm>
          <a:prstGeom prst="rect">
            <a:avLst/>
          </a:prstGeom>
        </p:spPr>
      </p:pic>
      <p:sp>
        <p:nvSpPr>
          <p:cNvPr id="4" name="TextBox 3">
            <a:extLst>
              <a:ext uri="{FF2B5EF4-FFF2-40B4-BE49-F238E27FC236}">
                <a16:creationId xmlns:a16="http://schemas.microsoft.com/office/drawing/2014/main" id="{FBDCFA2D-81B1-89DF-EF99-27E636461157}"/>
              </a:ext>
            </a:extLst>
          </p:cNvPr>
          <p:cNvSpPr txBox="1"/>
          <p:nvPr/>
        </p:nvSpPr>
        <p:spPr>
          <a:xfrm>
            <a:off x="7021285" y="816428"/>
            <a:ext cx="3487054" cy="646331"/>
          </a:xfrm>
          <a:prstGeom prst="rect">
            <a:avLst/>
          </a:prstGeom>
          <a:noFill/>
        </p:spPr>
        <p:txBody>
          <a:bodyPr wrap="square" rtlCol="0">
            <a:spAutoFit/>
          </a:bodyPr>
          <a:lstStyle/>
          <a:p>
            <a:r>
              <a:rPr lang="en-US" sz="3600" dirty="0">
                <a:latin typeface="+mj-lt"/>
              </a:rPr>
              <a:t>What’s next?</a:t>
            </a:r>
          </a:p>
        </p:txBody>
      </p:sp>
      <p:sp>
        <p:nvSpPr>
          <p:cNvPr id="5" name="TextBox 4">
            <a:extLst>
              <a:ext uri="{FF2B5EF4-FFF2-40B4-BE49-F238E27FC236}">
                <a16:creationId xmlns:a16="http://schemas.microsoft.com/office/drawing/2014/main" id="{FE2C3D8A-8045-E986-869C-DA8FF8E37DF2}"/>
              </a:ext>
            </a:extLst>
          </p:cNvPr>
          <p:cNvSpPr txBox="1"/>
          <p:nvPr/>
        </p:nvSpPr>
        <p:spPr>
          <a:xfrm>
            <a:off x="7021285" y="1723659"/>
            <a:ext cx="4555672" cy="3293209"/>
          </a:xfrm>
          <a:prstGeom prst="rect">
            <a:avLst/>
          </a:prstGeom>
          <a:noFill/>
        </p:spPr>
        <p:txBody>
          <a:bodyPr wrap="square" rtlCol="0">
            <a:spAutoFit/>
          </a:bodyPr>
          <a:lstStyle/>
          <a:p>
            <a:pPr algn="ctr"/>
            <a:r>
              <a:rPr lang="en-US" sz="2400" dirty="0"/>
              <a:t>Employer and Supervisor Training</a:t>
            </a:r>
          </a:p>
          <a:p>
            <a:pPr algn="ctr"/>
            <a:endParaRPr lang="en-US" sz="2400" dirty="0"/>
          </a:p>
          <a:p>
            <a:r>
              <a:rPr lang="en-US" sz="1600" dirty="0"/>
              <a:t>This is a continuation of the initial training in Chemical Hazards and Chemical Safety. This material was produced under grant number     SH-000138-SH04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794978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948B0B-C5B8-1B5A-901A-C1F5A48A53A8}"/>
              </a:ext>
            </a:extLst>
          </p:cNvPr>
          <p:cNvPicPr>
            <a:picLocks noChangeAspect="1"/>
          </p:cNvPicPr>
          <p:nvPr/>
        </p:nvPicPr>
        <p:blipFill>
          <a:blip r:embed="rId2"/>
          <a:stretch>
            <a:fillRect/>
          </a:stretch>
        </p:blipFill>
        <p:spPr>
          <a:xfrm>
            <a:off x="253093" y="1887321"/>
            <a:ext cx="6038739" cy="3264343"/>
          </a:xfrm>
          <a:prstGeom prst="rect">
            <a:avLst/>
          </a:prstGeom>
        </p:spPr>
      </p:pic>
      <p:sp>
        <p:nvSpPr>
          <p:cNvPr id="3" name="TextBox 2">
            <a:extLst>
              <a:ext uri="{FF2B5EF4-FFF2-40B4-BE49-F238E27FC236}">
                <a16:creationId xmlns:a16="http://schemas.microsoft.com/office/drawing/2014/main" id="{4FEBEBED-779F-E00E-3ADA-6B98B55B4BB9}"/>
              </a:ext>
            </a:extLst>
          </p:cNvPr>
          <p:cNvSpPr txBox="1"/>
          <p:nvPr/>
        </p:nvSpPr>
        <p:spPr>
          <a:xfrm>
            <a:off x="960664" y="800100"/>
            <a:ext cx="10918372" cy="646331"/>
          </a:xfrm>
          <a:prstGeom prst="rect">
            <a:avLst/>
          </a:prstGeom>
          <a:noFill/>
        </p:spPr>
        <p:txBody>
          <a:bodyPr wrap="square" rtlCol="0">
            <a:spAutoFit/>
          </a:bodyPr>
          <a:lstStyle/>
          <a:p>
            <a:r>
              <a:rPr lang="en-US" sz="3600" dirty="0">
                <a:latin typeface="+mj-lt"/>
              </a:rPr>
              <a:t>Employer responsibilities – hazard communication</a:t>
            </a:r>
          </a:p>
        </p:txBody>
      </p:sp>
      <p:sp>
        <p:nvSpPr>
          <p:cNvPr id="4" name="TextBox 3">
            <a:extLst>
              <a:ext uri="{FF2B5EF4-FFF2-40B4-BE49-F238E27FC236}">
                <a16:creationId xmlns:a16="http://schemas.microsoft.com/office/drawing/2014/main" id="{5FDF99D1-3406-BB85-BE9C-22002ED1C33A}"/>
              </a:ext>
            </a:extLst>
          </p:cNvPr>
          <p:cNvSpPr txBox="1"/>
          <p:nvPr/>
        </p:nvSpPr>
        <p:spPr>
          <a:xfrm>
            <a:off x="6629398" y="1887321"/>
            <a:ext cx="5176159" cy="4442242"/>
          </a:xfrm>
          <a:prstGeom prst="rect">
            <a:avLst/>
          </a:prstGeom>
          <a:noFill/>
        </p:spPr>
        <p:txBody>
          <a:bodyPr wrap="square" rtlCol="0">
            <a:spAutoFit/>
          </a:bodyPr>
          <a:lstStyle/>
          <a:p>
            <a:pPr marL="285750" indent="-285750">
              <a:spcBef>
                <a:spcPts val="1200"/>
              </a:spcBef>
              <a:spcAft>
                <a:spcPts val="400"/>
              </a:spcAft>
              <a:buFont typeface="Arial" panose="020B0604020202020204" pitchFamily="34" charset="0"/>
              <a:buChar char="•"/>
            </a:pPr>
            <a:r>
              <a:rPr lang="en-US" sz="2400" dirty="0"/>
              <a:t>Written hazard communication program</a:t>
            </a:r>
          </a:p>
          <a:p>
            <a:pPr marL="285750" indent="-285750">
              <a:spcBef>
                <a:spcPts val="1200"/>
              </a:spcBef>
              <a:spcAft>
                <a:spcPts val="400"/>
              </a:spcAft>
              <a:buFont typeface="Arial" panose="020B0604020202020204" pitchFamily="34" charset="0"/>
              <a:buChar char="•"/>
            </a:pPr>
            <a:r>
              <a:rPr lang="en-US" sz="2400" dirty="0"/>
              <a:t>In Minnesota – Employee Right to Know program</a:t>
            </a:r>
          </a:p>
          <a:p>
            <a:pPr marL="285750" indent="-285750">
              <a:spcBef>
                <a:spcPts val="1200"/>
              </a:spcBef>
              <a:spcAft>
                <a:spcPts val="400"/>
              </a:spcAft>
              <a:buFont typeface="Arial" panose="020B0604020202020204" pitchFamily="34" charset="0"/>
              <a:buChar char="•"/>
            </a:pPr>
            <a:r>
              <a:rPr lang="en-US" sz="2400" dirty="0"/>
              <a:t>Chemical inventory</a:t>
            </a:r>
          </a:p>
          <a:p>
            <a:pPr marL="285750" indent="-285750">
              <a:spcBef>
                <a:spcPts val="1200"/>
              </a:spcBef>
              <a:spcAft>
                <a:spcPts val="400"/>
              </a:spcAft>
              <a:buFont typeface="Arial" panose="020B0604020202020204" pitchFamily="34" charset="0"/>
              <a:buChar char="•"/>
            </a:pPr>
            <a:r>
              <a:rPr lang="en-US" sz="2400" dirty="0"/>
              <a:t>All chemical containers labeled</a:t>
            </a:r>
          </a:p>
          <a:p>
            <a:pPr marL="285750" indent="-285750">
              <a:spcBef>
                <a:spcPts val="1200"/>
              </a:spcBef>
              <a:spcAft>
                <a:spcPts val="400"/>
              </a:spcAft>
              <a:buFont typeface="Arial" panose="020B0604020202020204" pitchFamily="34" charset="0"/>
              <a:buChar char="•"/>
            </a:pPr>
            <a:r>
              <a:rPr lang="en-US" sz="2400" dirty="0"/>
              <a:t>Maintenance of Safety Data Sheets (SDSs) </a:t>
            </a:r>
          </a:p>
          <a:p>
            <a:pPr marL="285750" indent="-285750">
              <a:spcBef>
                <a:spcPts val="1200"/>
              </a:spcBef>
              <a:spcAft>
                <a:spcPts val="400"/>
              </a:spcAft>
              <a:buFont typeface="Arial" panose="020B0604020202020204" pitchFamily="34" charset="0"/>
              <a:buChar char="•"/>
            </a:pPr>
            <a:r>
              <a:rPr lang="en-US" sz="2400" dirty="0"/>
              <a:t>Training employees</a:t>
            </a:r>
          </a:p>
        </p:txBody>
      </p:sp>
    </p:spTree>
    <p:extLst>
      <p:ext uri="{BB962C8B-B14F-4D97-AF65-F5344CB8AC3E}">
        <p14:creationId xmlns:p14="http://schemas.microsoft.com/office/powerpoint/2010/main" val="2054702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D3BABE-22CD-FBD4-5DEB-DAC8A3386680}"/>
              </a:ext>
            </a:extLst>
          </p:cNvPr>
          <p:cNvSpPr txBox="1"/>
          <p:nvPr/>
        </p:nvSpPr>
        <p:spPr>
          <a:xfrm>
            <a:off x="519990" y="961754"/>
            <a:ext cx="4493079" cy="769441"/>
          </a:xfrm>
          <a:prstGeom prst="rect">
            <a:avLst/>
          </a:prstGeom>
          <a:noFill/>
        </p:spPr>
        <p:txBody>
          <a:bodyPr wrap="square" rtlCol="0">
            <a:spAutoFit/>
          </a:bodyPr>
          <a:lstStyle/>
          <a:p>
            <a:r>
              <a:rPr lang="en-US" sz="4400" dirty="0">
                <a:latin typeface="+mj-lt"/>
              </a:rPr>
              <a:t>Written program</a:t>
            </a:r>
          </a:p>
        </p:txBody>
      </p:sp>
      <p:pic>
        <p:nvPicPr>
          <p:cNvPr id="5" name="Picture 4">
            <a:extLst>
              <a:ext uri="{FF2B5EF4-FFF2-40B4-BE49-F238E27FC236}">
                <a16:creationId xmlns:a16="http://schemas.microsoft.com/office/drawing/2014/main" id="{21DD791A-CA8E-F377-289C-6F13922920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2029" y="1673679"/>
            <a:ext cx="5682829" cy="3788229"/>
          </a:xfrm>
          <a:prstGeom prst="rect">
            <a:avLst/>
          </a:prstGeom>
          <a:ln>
            <a:noFill/>
          </a:ln>
          <a:effectLst>
            <a:softEdge rad="112500"/>
          </a:effectLst>
        </p:spPr>
      </p:pic>
      <p:sp>
        <p:nvSpPr>
          <p:cNvPr id="6" name="TextBox 5">
            <a:extLst>
              <a:ext uri="{FF2B5EF4-FFF2-40B4-BE49-F238E27FC236}">
                <a16:creationId xmlns:a16="http://schemas.microsoft.com/office/drawing/2014/main" id="{AA6E9D97-E21F-1EBA-D7A1-FA7DF6417ED9}"/>
              </a:ext>
            </a:extLst>
          </p:cNvPr>
          <p:cNvSpPr txBox="1"/>
          <p:nvPr/>
        </p:nvSpPr>
        <p:spPr>
          <a:xfrm rot="5400000">
            <a:off x="7442116" y="2571897"/>
            <a:ext cx="2042657" cy="246221"/>
          </a:xfrm>
          <a:prstGeom prst="rect">
            <a:avLst/>
          </a:prstGeom>
          <a:noFill/>
        </p:spPr>
        <p:txBody>
          <a:bodyPr wrap="square" rtlCol="0">
            <a:spAutoFit/>
          </a:bodyPr>
          <a:lstStyle/>
          <a:p>
            <a:r>
              <a:rPr lang="en-US" sz="1000" b="1" spc="20" dirty="0"/>
              <a:t>Hazard Communication Manual</a:t>
            </a:r>
          </a:p>
        </p:txBody>
      </p:sp>
      <p:sp>
        <p:nvSpPr>
          <p:cNvPr id="7" name="TextBox 6">
            <a:extLst>
              <a:ext uri="{FF2B5EF4-FFF2-40B4-BE49-F238E27FC236}">
                <a16:creationId xmlns:a16="http://schemas.microsoft.com/office/drawing/2014/main" id="{77701C35-D0DB-BA64-E3E4-866BFA156141}"/>
              </a:ext>
            </a:extLst>
          </p:cNvPr>
          <p:cNvSpPr txBox="1"/>
          <p:nvPr/>
        </p:nvSpPr>
        <p:spPr>
          <a:xfrm>
            <a:off x="657186" y="2177804"/>
            <a:ext cx="4493079" cy="2200602"/>
          </a:xfrm>
          <a:prstGeom prst="rect">
            <a:avLst/>
          </a:prstGeom>
          <a:noFill/>
        </p:spPr>
        <p:txBody>
          <a:bodyPr wrap="square" rtlCol="0">
            <a:spAutoFit/>
          </a:bodyPr>
          <a:lstStyle/>
          <a:p>
            <a:r>
              <a:rPr lang="en-US" sz="3200" dirty="0"/>
              <a:t>Responsibilities:</a:t>
            </a:r>
          </a:p>
          <a:p>
            <a:endParaRPr lang="en-US" sz="800" dirty="0"/>
          </a:p>
          <a:p>
            <a:pPr marL="342900" indent="-342900">
              <a:spcBef>
                <a:spcPts val="600"/>
              </a:spcBef>
              <a:spcAft>
                <a:spcPts val="600"/>
              </a:spcAft>
              <a:buFont typeface="Arial" panose="020B0604020202020204" pitchFamily="34" charset="0"/>
              <a:buChar char="•"/>
            </a:pPr>
            <a:r>
              <a:rPr lang="en-US" sz="2400" dirty="0"/>
              <a:t>Implementation of program</a:t>
            </a:r>
          </a:p>
          <a:p>
            <a:pPr marL="342900" indent="-342900">
              <a:spcBef>
                <a:spcPts val="600"/>
              </a:spcBef>
              <a:spcAft>
                <a:spcPts val="600"/>
              </a:spcAft>
              <a:buFont typeface="Arial" panose="020B0604020202020204" pitchFamily="34" charset="0"/>
              <a:buChar char="•"/>
            </a:pPr>
            <a:r>
              <a:rPr lang="en-US" sz="2400" dirty="0"/>
              <a:t>Training</a:t>
            </a:r>
          </a:p>
          <a:p>
            <a:pPr marL="342900" indent="-342900">
              <a:spcBef>
                <a:spcPts val="600"/>
              </a:spcBef>
              <a:spcAft>
                <a:spcPts val="600"/>
              </a:spcAft>
              <a:buFont typeface="Arial" panose="020B0604020202020204" pitchFamily="34" charset="0"/>
              <a:buChar char="•"/>
            </a:pPr>
            <a:r>
              <a:rPr lang="en-US" sz="2400" dirty="0"/>
              <a:t>Coordination of elements</a:t>
            </a:r>
          </a:p>
        </p:txBody>
      </p:sp>
    </p:spTree>
    <p:extLst>
      <p:ext uri="{BB962C8B-B14F-4D97-AF65-F5344CB8AC3E}">
        <p14:creationId xmlns:p14="http://schemas.microsoft.com/office/powerpoint/2010/main" val="985463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58CA3C-178C-847B-F246-F5C02A4E8A6F}"/>
              </a:ext>
            </a:extLst>
          </p:cNvPr>
          <p:cNvSpPr txBox="1"/>
          <p:nvPr/>
        </p:nvSpPr>
        <p:spPr>
          <a:xfrm>
            <a:off x="464905" y="1020437"/>
            <a:ext cx="5363018" cy="769441"/>
          </a:xfrm>
          <a:prstGeom prst="rect">
            <a:avLst/>
          </a:prstGeom>
          <a:noFill/>
        </p:spPr>
        <p:txBody>
          <a:bodyPr wrap="square" rtlCol="0">
            <a:spAutoFit/>
          </a:bodyPr>
          <a:lstStyle/>
          <a:p>
            <a:r>
              <a:rPr lang="en-US" sz="4400" dirty="0">
                <a:latin typeface="+mj-lt"/>
              </a:rPr>
              <a:t>Chemical inventory</a:t>
            </a:r>
          </a:p>
        </p:txBody>
      </p:sp>
      <p:pic>
        <p:nvPicPr>
          <p:cNvPr id="3" name="Picture 2">
            <a:extLst>
              <a:ext uri="{FF2B5EF4-FFF2-40B4-BE49-F238E27FC236}">
                <a16:creationId xmlns:a16="http://schemas.microsoft.com/office/drawing/2014/main" id="{609C899D-49B2-84CC-3E56-6C12F8E013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6409" y="1710837"/>
            <a:ext cx="5580183" cy="3720480"/>
          </a:xfrm>
          <a:prstGeom prst="rect">
            <a:avLst/>
          </a:prstGeom>
          <a:ln>
            <a:noFill/>
          </a:ln>
          <a:effectLst>
            <a:softEdge rad="112500"/>
          </a:effectLst>
        </p:spPr>
      </p:pic>
      <p:sp>
        <p:nvSpPr>
          <p:cNvPr id="4" name="TextBox 3">
            <a:extLst>
              <a:ext uri="{FF2B5EF4-FFF2-40B4-BE49-F238E27FC236}">
                <a16:creationId xmlns:a16="http://schemas.microsoft.com/office/drawing/2014/main" id="{19299784-51F4-395C-4F17-753AC89DEC22}"/>
              </a:ext>
            </a:extLst>
          </p:cNvPr>
          <p:cNvSpPr txBox="1"/>
          <p:nvPr/>
        </p:nvSpPr>
        <p:spPr>
          <a:xfrm>
            <a:off x="795100" y="2313523"/>
            <a:ext cx="4702628" cy="2754600"/>
          </a:xfrm>
          <a:prstGeom prst="rect">
            <a:avLst/>
          </a:prstGeom>
          <a:noFill/>
        </p:spPr>
        <p:txBody>
          <a:bodyPr wrap="square" rtlCol="0">
            <a:spAutoFit/>
          </a:bodyPr>
          <a:lstStyle/>
          <a:p>
            <a:pPr marL="285750" indent="-285750">
              <a:spcBef>
                <a:spcPts val="600"/>
              </a:spcBef>
              <a:spcAft>
                <a:spcPts val="600"/>
              </a:spcAft>
              <a:buFont typeface="Courier New" panose="02070309020205020404" pitchFamily="49" charset="0"/>
              <a:buChar char="o"/>
            </a:pPr>
            <a:r>
              <a:rPr lang="en-US" sz="2400" dirty="0"/>
              <a:t>Present in the workplace</a:t>
            </a:r>
          </a:p>
          <a:p>
            <a:pPr marL="285750" indent="-285750">
              <a:spcBef>
                <a:spcPts val="600"/>
              </a:spcBef>
              <a:spcAft>
                <a:spcPts val="600"/>
              </a:spcAft>
              <a:buFont typeface="Courier New" panose="02070309020205020404" pitchFamily="49" charset="0"/>
              <a:buChar char="o"/>
            </a:pPr>
            <a:r>
              <a:rPr lang="en-US" sz="2400" dirty="0"/>
              <a:t>Product/common/chemical name</a:t>
            </a:r>
          </a:p>
          <a:p>
            <a:pPr marL="285750" indent="-285750">
              <a:spcBef>
                <a:spcPts val="600"/>
              </a:spcBef>
              <a:spcAft>
                <a:spcPts val="600"/>
              </a:spcAft>
              <a:buFont typeface="Courier New" panose="02070309020205020404" pitchFamily="49" charset="0"/>
              <a:buChar char="o"/>
            </a:pPr>
            <a:r>
              <a:rPr lang="en-US" sz="2400" dirty="0"/>
              <a:t>Labeling</a:t>
            </a:r>
          </a:p>
          <a:p>
            <a:pPr marL="285750" indent="-285750">
              <a:spcBef>
                <a:spcPts val="600"/>
              </a:spcBef>
              <a:spcAft>
                <a:spcPts val="600"/>
              </a:spcAft>
              <a:buFont typeface="Courier New" panose="02070309020205020404" pitchFamily="49" charset="0"/>
              <a:buChar char="o"/>
            </a:pPr>
            <a:r>
              <a:rPr lang="en-US" sz="2400" dirty="0"/>
              <a:t>Safety Data Sheets (SDSs)</a:t>
            </a:r>
          </a:p>
          <a:p>
            <a:endParaRPr lang="en-US" dirty="0"/>
          </a:p>
        </p:txBody>
      </p:sp>
    </p:spTree>
    <p:extLst>
      <p:ext uri="{BB962C8B-B14F-4D97-AF65-F5344CB8AC3E}">
        <p14:creationId xmlns:p14="http://schemas.microsoft.com/office/powerpoint/2010/main" val="3970963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7F849A-BD62-3C2C-7BC9-A6337CFEF204}"/>
              </a:ext>
            </a:extLst>
          </p:cNvPr>
          <p:cNvSpPr txBox="1"/>
          <p:nvPr/>
        </p:nvSpPr>
        <p:spPr>
          <a:xfrm>
            <a:off x="663208" y="1042471"/>
            <a:ext cx="5693525" cy="769441"/>
          </a:xfrm>
          <a:prstGeom prst="rect">
            <a:avLst/>
          </a:prstGeom>
          <a:noFill/>
        </p:spPr>
        <p:txBody>
          <a:bodyPr wrap="square" rtlCol="0">
            <a:spAutoFit/>
          </a:bodyPr>
          <a:lstStyle/>
          <a:p>
            <a:r>
              <a:rPr lang="en-US" sz="4400" dirty="0">
                <a:latin typeface="+mj-lt"/>
              </a:rPr>
              <a:t>Chemical labeling</a:t>
            </a:r>
          </a:p>
        </p:txBody>
      </p:sp>
      <p:pic>
        <p:nvPicPr>
          <p:cNvPr id="3" name="Picture 2">
            <a:extLst>
              <a:ext uri="{FF2B5EF4-FFF2-40B4-BE49-F238E27FC236}">
                <a16:creationId xmlns:a16="http://schemas.microsoft.com/office/drawing/2014/main" id="{E8CDD238-60FA-2587-B94F-DD1CF46D49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8030" y="800100"/>
            <a:ext cx="3109695" cy="2452124"/>
          </a:xfrm>
          <a:prstGeom prst="rect">
            <a:avLst/>
          </a:prstGeom>
        </p:spPr>
      </p:pic>
      <p:pic>
        <p:nvPicPr>
          <p:cNvPr id="4" name="Picture 3">
            <a:extLst>
              <a:ext uri="{FF2B5EF4-FFF2-40B4-BE49-F238E27FC236}">
                <a16:creationId xmlns:a16="http://schemas.microsoft.com/office/drawing/2014/main" id="{9F3DD174-526F-FBC1-B593-4E02FE5C3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1350" y="3356609"/>
            <a:ext cx="2623054" cy="2623054"/>
          </a:xfrm>
          <a:prstGeom prst="rect">
            <a:avLst/>
          </a:prstGeom>
        </p:spPr>
      </p:pic>
      <p:sp>
        <p:nvSpPr>
          <p:cNvPr id="5" name="TextBox 4">
            <a:extLst>
              <a:ext uri="{FF2B5EF4-FFF2-40B4-BE49-F238E27FC236}">
                <a16:creationId xmlns:a16="http://schemas.microsoft.com/office/drawing/2014/main" id="{6214EC8B-83FE-2D34-E263-049CE9CE8BB0}"/>
              </a:ext>
            </a:extLst>
          </p:cNvPr>
          <p:cNvSpPr txBox="1"/>
          <p:nvPr/>
        </p:nvSpPr>
        <p:spPr>
          <a:xfrm>
            <a:off x="1005683" y="2151727"/>
            <a:ext cx="4637314" cy="255454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Maintained in legible condition</a:t>
            </a:r>
          </a:p>
          <a:p>
            <a:pPr marL="342900" indent="-342900">
              <a:spcBef>
                <a:spcPts val="600"/>
              </a:spcBef>
              <a:spcAft>
                <a:spcPts val="600"/>
              </a:spcAft>
              <a:buFont typeface="Arial" panose="020B0604020202020204" pitchFamily="34" charset="0"/>
              <a:buChar char="•"/>
            </a:pPr>
            <a:r>
              <a:rPr lang="en-US" sz="2400" dirty="0"/>
              <a:t>Secondary containers</a:t>
            </a:r>
          </a:p>
          <a:p>
            <a:pPr marL="342900" indent="-342900">
              <a:spcBef>
                <a:spcPts val="600"/>
              </a:spcBef>
              <a:spcAft>
                <a:spcPts val="600"/>
              </a:spcAft>
              <a:buFont typeface="Arial" panose="020B0604020202020204" pitchFamily="34" charset="0"/>
              <a:buChar char="•"/>
            </a:pPr>
            <a:r>
              <a:rPr lang="en-US" sz="2400" dirty="0"/>
              <a:t>Product identification</a:t>
            </a:r>
          </a:p>
          <a:p>
            <a:pPr marL="342900" indent="-342900">
              <a:spcBef>
                <a:spcPts val="600"/>
              </a:spcBef>
              <a:spcAft>
                <a:spcPts val="600"/>
              </a:spcAft>
              <a:buFont typeface="Arial" panose="020B0604020202020204" pitchFamily="34" charset="0"/>
              <a:buChar char="•"/>
            </a:pPr>
            <a:r>
              <a:rPr lang="en-US" sz="2400" dirty="0"/>
              <a:t>Hazard information</a:t>
            </a:r>
          </a:p>
          <a:p>
            <a:pPr marL="342900" indent="-342900">
              <a:spcBef>
                <a:spcPts val="600"/>
              </a:spcBef>
              <a:spcAft>
                <a:spcPts val="600"/>
              </a:spcAft>
              <a:buFont typeface="Arial" panose="020B0604020202020204" pitchFamily="34" charset="0"/>
              <a:buChar char="•"/>
            </a:pPr>
            <a:r>
              <a:rPr lang="en-US" sz="2400" dirty="0"/>
              <a:t>Protection</a:t>
            </a:r>
          </a:p>
        </p:txBody>
      </p:sp>
    </p:spTree>
    <p:extLst>
      <p:ext uri="{BB962C8B-B14F-4D97-AF65-F5344CB8AC3E}">
        <p14:creationId xmlns:p14="http://schemas.microsoft.com/office/powerpoint/2010/main" val="778674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8645CA-DBB9-7974-9EF8-B9DB4E295671}"/>
              </a:ext>
            </a:extLst>
          </p:cNvPr>
          <p:cNvSpPr txBox="1"/>
          <p:nvPr/>
        </p:nvSpPr>
        <p:spPr>
          <a:xfrm>
            <a:off x="508973" y="917180"/>
            <a:ext cx="4493079" cy="646331"/>
          </a:xfrm>
          <a:prstGeom prst="rect">
            <a:avLst/>
          </a:prstGeom>
          <a:noFill/>
        </p:spPr>
        <p:txBody>
          <a:bodyPr wrap="square" rtlCol="0">
            <a:spAutoFit/>
          </a:bodyPr>
          <a:lstStyle/>
          <a:p>
            <a:r>
              <a:rPr lang="en-US" sz="3600" dirty="0">
                <a:latin typeface="+mj-lt"/>
              </a:rPr>
              <a:t>Safety data sheets</a:t>
            </a:r>
          </a:p>
        </p:txBody>
      </p:sp>
      <p:pic>
        <p:nvPicPr>
          <p:cNvPr id="6" name="Picture 5">
            <a:extLst>
              <a:ext uri="{FF2B5EF4-FFF2-40B4-BE49-F238E27FC236}">
                <a16:creationId xmlns:a16="http://schemas.microsoft.com/office/drawing/2014/main" id="{C5DD435B-C88B-327F-5E60-2E051417364B}"/>
              </a:ext>
            </a:extLst>
          </p:cNvPr>
          <p:cNvPicPr>
            <a:picLocks noChangeAspect="1"/>
          </p:cNvPicPr>
          <p:nvPr/>
        </p:nvPicPr>
        <p:blipFill>
          <a:blip r:embed="rId2"/>
          <a:stretch>
            <a:fillRect/>
          </a:stretch>
        </p:blipFill>
        <p:spPr>
          <a:xfrm>
            <a:off x="5948058" y="1240346"/>
            <a:ext cx="5145470" cy="4377307"/>
          </a:xfrm>
          <a:prstGeom prst="rect">
            <a:avLst/>
          </a:prstGeom>
        </p:spPr>
      </p:pic>
      <p:sp>
        <p:nvSpPr>
          <p:cNvPr id="7" name="TextBox 6">
            <a:extLst>
              <a:ext uri="{FF2B5EF4-FFF2-40B4-BE49-F238E27FC236}">
                <a16:creationId xmlns:a16="http://schemas.microsoft.com/office/drawing/2014/main" id="{759D1C4E-E515-D3B5-573F-DEC73CD03315}"/>
              </a:ext>
            </a:extLst>
          </p:cNvPr>
          <p:cNvSpPr txBox="1"/>
          <p:nvPr/>
        </p:nvSpPr>
        <p:spPr>
          <a:xfrm>
            <a:off x="832167" y="2146570"/>
            <a:ext cx="4493078" cy="224676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Each hazardous chemical/substance</a:t>
            </a:r>
          </a:p>
          <a:p>
            <a:pPr marL="342900" indent="-342900">
              <a:spcBef>
                <a:spcPts val="600"/>
              </a:spcBef>
              <a:spcAft>
                <a:spcPts val="600"/>
              </a:spcAft>
              <a:buFont typeface="Arial" panose="020B0604020202020204" pitchFamily="34" charset="0"/>
              <a:buChar char="•"/>
            </a:pPr>
            <a:r>
              <a:rPr lang="en-US" sz="2400" dirty="0"/>
              <a:t>Readily accessible</a:t>
            </a:r>
          </a:p>
          <a:p>
            <a:pPr marL="342900" indent="-342900">
              <a:spcBef>
                <a:spcPts val="600"/>
              </a:spcBef>
              <a:spcAft>
                <a:spcPts val="600"/>
              </a:spcAft>
              <a:buFont typeface="Arial" panose="020B0604020202020204" pitchFamily="34" charset="0"/>
              <a:buChar char="•"/>
            </a:pPr>
            <a:r>
              <a:rPr lang="en-US" sz="2400" dirty="0"/>
              <a:t>Chemical inventory cross-reference</a:t>
            </a:r>
          </a:p>
        </p:txBody>
      </p:sp>
    </p:spTree>
    <p:extLst>
      <p:ext uri="{BB962C8B-B14F-4D97-AF65-F5344CB8AC3E}">
        <p14:creationId xmlns:p14="http://schemas.microsoft.com/office/powerpoint/2010/main" val="3884513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4E16D-13A5-83C6-6633-40C1FE8A31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ECD679-20E4-2DFD-B55F-2E39A63387FC}"/>
              </a:ext>
            </a:extLst>
          </p:cNvPr>
          <p:cNvSpPr txBox="1"/>
          <p:nvPr/>
        </p:nvSpPr>
        <p:spPr>
          <a:xfrm>
            <a:off x="461758" y="991556"/>
            <a:ext cx="5285900" cy="769441"/>
          </a:xfrm>
          <a:prstGeom prst="rect">
            <a:avLst/>
          </a:prstGeom>
          <a:noFill/>
        </p:spPr>
        <p:txBody>
          <a:bodyPr wrap="square" rtlCol="0">
            <a:spAutoFit/>
          </a:bodyPr>
          <a:lstStyle/>
          <a:p>
            <a:r>
              <a:rPr lang="en-US" sz="4400" dirty="0">
                <a:latin typeface="+mj-lt"/>
              </a:rPr>
              <a:t>Employee training</a:t>
            </a:r>
          </a:p>
        </p:txBody>
      </p:sp>
      <p:pic>
        <p:nvPicPr>
          <p:cNvPr id="3" name="Picture 2">
            <a:extLst>
              <a:ext uri="{FF2B5EF4-FFF2-40B4-BE49-F238E27FC236}">
                <a16:creationId xmlns:a16="http://schemas.microsoft.com/office/drawing/2014/main" id="{FE8C3CE7-B7DE-7DF8-2C97-AE6E6AEAC6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7658" y="1621970"/>
            <a:ext cx="5600700" cy="3733800"/>
          </a:xfrm>
          <a:prstGeom prst="rect">
            <a:avLst/>
          </a:prstGeom>
          <a:ln>
            <a:noFill/>
          </a:ln>
          <a:effectLst>
            <a:softEdge rad="112500"/>
          </a:effectLst>
        </p:spPr>
      </p:pic>
      <p:sp>
        <p:nvSpPr>
          <p:cNvPr id="4" name="TextBox 3">
            <a:extLst>
              <a:ext uri="{FF2B5EF4-FFF2-40B4-BE49-F238E27FC236}">
                <a16:creationId xmlns:a16="http://schemas.microsoft.com/office/drawing/2014/main" id="{291D4444-FC0C-8201-F7DE-D7DD79BEC837}"/>
              </a:ext>
            </a:extLst>
          </p:cNvPr>
          <p:cNvSpPr txBox="1"/>
          <p:nvPr/>
        </p:nvSpPr>
        <p:spPr>
          <a:xfrm>
            <a:off x="950108" y="2061030"/>
            <a:ext cx="4131128" cy="343170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Initial assignment</a:t>
            </a:r>
          </a:p>
          <a:p>
            <a:pPr marL="342900" indent="-342900">
              <a:spcBef>
                <a:spcPts val="600"/>
              </a:spcBef>
              <a:spcAft>
                <a:spcPts val="600"/>
              </a:spcAft>
              <a:buFont typeface="Arial" panose="020B0604020202020204" pitchFamily="34" charset="0"/>
              <a:buChar char="•"/>
            </a:pPr>
            <a:r>
              <a:rPr lang="en-US" sz="2400" dirty="0"/>
              <a:t>Protective measures</a:t>
            </a:r>
          </a:p>
          <a:p>
            <a:pPr marL="342900" indent="-342900">
              <a:spcBef>
                <a:spcPts val="600"/>
              </a:spcBef>
              <a:spcAft>
                <a:spcPts val="600"/>
              </a:spcAft>
              <a:buFont typeface="Arial" panose="020B0604020202020204" pitchFamily="34" charset="0"/>
              <a:buChar char="•"/>
            </a:pPr>
            <a:r>
              <a:rPr lang="en-US" sz="2400" dirty="0"/>
              <a:t>Labeling</a:t>
            </a:r>
          </a:p>
          <a:p>
            <a:pPr marL="342900" indent="-342900">
              <a:spcBef>
                <a:spcPts val="600"/>
              </a:spcBef>
              <a:spcAft>
                <a:spcPts val="600"/>
              </a:spcAft>
              <a:buFont typeface="Arial" panose="020B0604020202020204" pitchFamily="34" charset="0"/>
              <a:buChar char="•"/>
            </a:pPr>
            <a:r>
              <a:rPr lang="en-US" sz="2400" dirty="0"/>
              <a:t>SDS</a:t>
            </a:r>
          </a:p>
          <a:p>
            <a:pPr marL="342900" indent="-342900">
              <a:spcBef>
                <a:spcPts val="600"/>
              </a:spcBef>
              <a:spcAft>
                <a:spcPts val="600"/>
              </a:spcAft>
              <a:buFont typeface="Arial" panose="020B0604020202020204" pitchFamily="34" charset="0"/>
              <a:buChar char="•"/>
            </a:pPr>
            <a:r>
              <a:rPr lang="en-US" sz="2400" dirty="0"/>
              <a:t>Additional information</a:t>
            </a:r>
          </a:p>
          <a:p>
            <a:pPr marL="342900" indent="-342900">
              <a:spcBef>
                <a:spcPts val="600"/>
              </a:spcBef>
              <a:spcAft>
                <a:spcPts val="600"/>
              </a:spcAft>
              <a:buFont typeface="Arial" panose="020B0604020202020204" pitchFamily="34" charset="0"/>
              <a:buChar char="•"/>
            </a:pPr>
            <a:r>
              <a:rPr lang="en-US" sz="2400" dirty="0"/>
              <a:t>Repeat/Refresher</a:t>
            </a:r>
          </a:p>
          <a:p>
            <a:endParaRPr lang="en-US" dirty="0"/>
          </a:p>
        </p:txBody>
      </p:sp>
    </p:spTree>
    <p:extLst>
      <p:ext uri="{BB962C8B-B14F-4D97-AF65-F5344CB8AC3E}">
        <p14:creationId xmlns:p14="http://schemas.microsoft.com/office/powerpoint/2010/main" val="422716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3C49C-CD17-D4DA-6D38-226306BC7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0B36B-4DE6-68B4-0D91-49EDBF91D711}"/>
              </a:ext>
            </a:extLst>
          </p:cNvPr>
          <p:cNvSpPr>
            <a:spLocks noGrp="1"/>
          </p:cNvSpPr>
          <p:nvPr>
            <p:ph type="title"/>
          </p:nvPr>
        </p:nvSpPr>
        <p:spPr>
          <a:xfrm>
            <a:off x="457200" y="731520"/>
            <a:ext cx="5870124" cy="857844"/>
          </a:xfrm>
        </p:spPr>
        <p:txBody>
          <a:bodyPr/>
          <a:lstStyle/>
          <a:p>
            <a:r>
              <a:rPr lang="en-US" dirty="0">
                <a:latin typeface="+mj-lt"/>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1976DD9C-DCA5-C3DB-9AC8-CC4BE18949DE}"/>
              </a:ext>
            </a:extLst>
          </p:cNvPr>
          <p:cNvSpPr>
            <a:spLocks noGrp="1"/>
          </p:cNvSpPr>
          <p:nvPr>
            <p:ph sz="half" idx="1"/>
          </p:nvPr>
        </p:nvSpPr>
        <p:spPr>
          <a:xfrm>
            <a:off x="457200" y="2286000"/>
            <a:ext cx="6216045" cy="3285495"/>
          </a:xfrm>
        </p:spPr>
        <p:txBody>
          <a:bodyPr>
            <a:normAutofit/>
          </a:bodyPr>
          <a:lstStyle/>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Understand the usage of safet</a:t>
            </a:r>
            <a:r>
              <a:rPr lang="en-US" sz="2800" spc="-5">
                <a:cs typeface="Calibri"/>
              </a:rPr>
              <a:t>y data sheets</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latin typeface="Arial Nova Light" panose="020B0304020202020204" pitchFamily="34" charset="0"/>
                <a:cs typeface="Calibri"/>
              </a:rPr>
              <a:t>Prevention of injuries and illnesses related to chemical hazards</a:t>
            </a:r>
          </a:p>
          <a:p>
            <a:pPr marL="469265" marR="556895" indent="-457200">
              <a:spcBef>
                <a:spcPts val="409"/>
              </a:spcBef>
              <a:buClr>
                <a:srgbClr val="154475"/>
              </a:buClr>
              <a:buSzPct val="100000"/>
              <a:buFont typeface="Arial" panose="020B0604020202020204" pitchFamily="34" charset="0"/>
              <a:buChar char="•"/>
              <a:tabLst>
                <a:tab pos="268605" algn="l"/>
                <a:tab pos="269240" algn="l"/>
              </a:tabLst>
            </a:pPr>
            <a:r>
              <a:rPr lang="en-US" sz="2800" spc="-5">
                <a:cs typeface="Calibri"/>
              </a:rPr>
              <a:t>Creation of safer workplaces</a:t>
            </a:r>
            <a:endParaRPr lang="en-US" sz="2800">
              <a:latin typeface="Arial Nova Light" panose="020B0304020202020204" pitchFamily="34" charset="0"/>
              <a:cs typeface="Calibri"/>
            </a:endParaRPr>
          </a:p>
          <a:p>
            <a:endParaRPr lang="en-US">
              <a:latin typeface="Arial Nova Light" panose="020B0304020202020204" pitchFamily="34" charset="0"/>
            </a:endParaRPr>
          </a:p>
        </p:txBody>
      </p:sp>
      <p:pic>
        <p:nvPicPr>
          <p:cNvPr id="4" name="Content Placeholder 3">
            <a:extLst>
              <a:ext uri="{FF2B5EF4-FFF2-40B4-BE49-F238E27FC236}">
                <a16:creationId xmlns:a16="http://schemas.microsoft.com/office/drawing/2014/main" id="{4DC465BB-AEFF-ED0D-7CE0-E63E541F8D2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400800" y="1143000"/>
            <a:ext cx="5341940" cy="4572000"/>
          </a:xfrm>
          <a:prstGeom prst="rect">
            <a:avLst/>
          </a:prstGeom>
          <a:ln>
            <a:noFill/>
          </a:ln>
          <a:effectLst>
            <a:softEdge rad="112500"/>
          </a:effectLst>
        </p:spPr>
      </p:pic>
    </p:spTree>
    <p:extLst>
      <p:ext uri="{BB962C8B-B14F-4D97-AF65-F5344CB8AC3E}">
        <p14:creationId xmlns:p14="http://schemas.microsoft.com/office/powerpoint/2010/main" val="3827188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rd hat on a notepad&#10;&#10;Description automatically generated">
            <a:extLst>
              <a:ext uri="{FF2B5EF4-FFF2-40B4-BE49-F238E27FC236}">
                <a16:creationId xmlns:a16="http://schemas.microsoft.com/office/drawing/2014/main" id="{83F0877A-5AB1-DC1F-CD51-2C2603321E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714500"/>
            <a:ext cx="5143500" cy="3429000"/>
          </a:xfrm>
          <a:prstGeom prst="rect">
            <a:avLst/>
          </a:prstGeom>
          <a:ln>
            <a:noFill/>
          </a:ln>
          <a:effectLst>
            <a:softEdge rad="112500"/>
          </a:effectLst>
        </p:spPr>
      </p:pic>
      <p:sp>
        <p:nvSpPr>
          <p:cNvPr id="4" name="TextBox 3">
            <a:extLst>
              <a:ext uri="{FF2B5EF4-FFF2-40B4-BE49-F238E27FC236}">
                <a16:creationId xmlns:a16="http://schemas.microsoft.com/office/drawing/2014/main" id="{F17438F5-95CC-438E-85CC-D4293E0AE83C}"/>
              </a:ext>
            </a:extLst>
          </p:cNvPr>
          <p:cNvSpPr txBox="1"/>
          <p:nvPr/>
        </p:nvSpPr>
        <p:spPr>
          <a:xfrm>
            <a:off x="773377" y="1068169"/>
            <a:ext cx="5473187" cy="769441"/>
          </a:xfrm>
          <a:prstGeom prst="rect">
            <a:avLst/>
          </a:prstGeom>
          <a:noFill/>
        </p:spPr>
        <p:txBody>
          <a:bodyPr wrap="square" rtlCol="0">
            <a:spAutoFit/>
          </a:bodyPr>
          <a:lstStyle/>
          <a:p>
            <a:r>
              <a:rPr lang="en-US" sz="4400" dirty="0">
                <a:latin typeface="+mj-lt"/>
              </a:rPr>
              <a:t>Review and update</a:t>
            </a:r>
          </a:p>
        </p:txBody>
      </p:sp>
      <p:sp>
        <p:nvSpPr>
          <p:cNvPr id="5" name="TextBox 4">
            <a:extLst>
              <a:ext uri="{FF2B5EF4-FFF2-40B4-BE49-F238E27FC236}">
                <a16:creationId xmlns:a16="http://schemas.microsoft.com/office/drawing/2014/main" id="{F5383FD2-22A2-8DE9-4729-F8A19151D206}"/>
              </a:ext>
            </a:extLst>
          </p:cNvPr>
          <p:cNvSpPr txBox="1"/>
          <p:nvPr/>
        </p:nvSpPr>
        <p:spPr>
          <a:xfrm>
            <a:off x="1159035" y="2297921"/>
            <a:ext cx="4131128" cy="238526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t>Periodically review program</a:t>
            </a:r>
          </a:p>
          <a:p>
            <a:pPr marL="342900" indent="-342900">
              <a:spcBef>
                <a:spcPts val="600"/>
              </a:spcBef>
              <a:spcAft>
                <a:spcPts val="600"/>
              </a:spcAft>
              <a:buFont typeface="Arial" panose="020B0604020202020204" pitchFamily="34" charset="0"/>
              <a:buChar char="•"/>
            </a:pPr>
            <a:r>
              <a:rPr lang="en-US" sz="2400" dirty="0"/>
              <a:t>New chemicals</a:t>
            </a:r>
          </a:p>
          <a:p>
            <a:pPr marL="342900" indent="-342900">
              <a:spcBef>
                <a:spcPts val="600"/>
              </a:spcBef>
              <a:spcAft>
                <a:spcPts val="600"/>
              </a:spcAft>
              <a:buFont typeface="Arial" panose="020B0604020202020204" pitchFamily="34" charset="0"/>
              <a:buChar char="•"/>
            </a:pPr>
            <a:r>
              <a:rPr lang="en-US" sz="2400" dirty="0"/>
              <a:t>New hazards</a:t>
            </a:r>
          </a:p>
          <a:p>
            <a:pPr marL="342900" indent="-342900">
              <a:spcBef>
                <a:spcPts val="600"/>
              </a:spcBef>
              <a:spcAft>
                <a:spcPts val="600"/>
              </a:spcAft>
              <a:buFont typeface="Arial" panose="020B0604020202020204" pitchFamily="34" charset="0"/>
              <a:buChar char="•"/>
            </a:pPr>
            <a:r>
              <a:rPr lang="en-US" sz="2400" dirty="0"/>
              <a:t>Remain current</a:t>
            </a:r>
          </a:p>
          <a:p>
            <a:endParaRPr lang="en-US" dirty="0"/>
          </a:p>
        </p:txBody>
      </p:sp>
    </p:spTree>
    <p:extLst>
      <p:ext uri="{BB962C8B-B14F-4D97-AF65-F5344CB8AC3E}">
        <p14:creationId xmlns:p14="http://schemas.microsoft.com/office/powerpoint/2010/main" val="373434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59CA10-0B60-07AB-F072-575388EF9AEA}"/>
              </a:ext>
            </a:extLst>
          </p:cNvPr>
          <p:cNvSpPr txBox="1"/>
          <p:nvPr/>
        </p:nvSpPr>
        <p:spPr>
          <a:xfrm>
            <a:off x="317576" y="5666177"/>
            <a:ext cx="7024089" cy="369332"/>
          </a:xfrm>
          <a:prstGeom prst="rect">
            <a:avLst/>
          </a:prstGeom>
          <a:noFill/>
        </p:spPr>
        <p:txBody>
          <a:bodyPr wrap="square" rtlCol="0">
            <a:spAutoFit/>
          </a:bodyPr>
          <a:lstStyle/>
          <a:p>
            <a:r>
              <a:rPr lang="en-US" dirty="0"/>
              <a:t>https://www.osha.gov/sites/default/files/publications/osha3186.pdf</a:t>
            </a:r>
          </a:p>
        </p:txBody>
      </p:sp>
      <p:pic>
        <p:nvPicPr>
          <p:cNvPr id="2" name="Picture 1">
            <a:extLst>
              <a:ext uri="{FF2B5EF4-FFF2-40B4-BE49-F238E27FC236}">
                <a16:creationId xmlns:a16="http://schemas.microsoft.com/office/drawing/2014/main" id="{F22CDD94-8627-D91F-8288-D2FBA2EDB0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8792" y="776340"/>
            <a:ext cx="3381186" cy="5259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002B7E4-D554-6909-E0C7-4E9EE498217F}"/>
              </a:ext>
            </a:extLst>
          </p:cNvPr>
          <p:cNvSpPr txBox="1"/>
          <p:nvPr/>
        </p:nvSpPr>
        <p:spPr>
          <a:xfrm>
            <a:off x="829074" y="2228671"/>
            <a:ext cx="6001091" cy="1200329"/>
          </a:xfrm>
          <a:prstGeom prst="rect">
            <a:avLst/>
          </a:prstGeom>
          <a:noFill/>
        </p:spPr>
        <p:txBody>
          <a:bodyPr wrap="square" rtlCol="0">
            <a:spAutoFit/>
          </a:bodyPr>
          <a:lstStyle/>
          <a:p>
            <a:r>
              <a:rPr lang="en-US" sz="3600" dirty="0"/>
              <a:t>Model Plans for Hazard Communication </a:t>
            </a:r>
          </a:p>
        </p:txBody>
      </p:sp>
    </p:spTree>
    <p:extLst>
      <p:ext uri="{BB962C8B-B14F-4D97-AF65-F5344CB8AC3E}">
        <p14:creationId xmlns:p14="http://schemas.microsoft.com/office/powerpoint/2010/main" val="3094445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C644B-D992-996E-5F20-5BEA0B29BD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556" y="1834634"/>
            <a:ext cx="2862413" cy="3710642"/>
          </a:xfrm>
          <a:prstGeom prst="rect">
            <a:avLst/>
          </a:prstGeom>
        </p:spPr>
      </p:pic>
      <p:sp>
        <p:nvSpPr>
          <p:cNvPr id="3" name="TextBox 2">
            <a:extLst>
              <a:ext uri="{FF2B5EF4-FFF2-40B4-BE49-F238E27FC236}">
                <a16:creationId xmlns:a16="http://schemas.microsoft.com/office/drawing/2014/main" id="{4BAF7378-C9B4-3622-B19E-D711D7CC05BF}"/>
              </a:ext>
            </a:extLst>
          </p:cNvPr>
          <p:cNvSpPr txBox="1"/>
          <p:nvPr/>
        </p:nvSpPr>
        <p:spPr>
          <a:xfrm>
            <a:off x="662556" y="766049"/>
            <a:ext cx="51360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Nova Light"/>
                <a:ea typeface="+mn-ea"/>
                <a:cs typeface="+mn-cs"/>
              </a:rPr>
              <a:t>Everything you need</a:t>
            </a:r>
          </a:p>
        </p:txBody>
      </p:sp>
      <p:sp>
        <p:nvSpPr>
          <p:cNvPr id="4" name="TextBox 3">
            <a:extLst>
              <a:ext uri="{FF2B5EF4-FFF2-40B4-BE49-F238E27FC236}">
                <a16:creationId xmlns:a16="http://schemas.microsoft.com/office/drawing/2014/main" id="{C847D9D4-1AB7-4132-4377-70709E1778D4}"/>
              </a:ext>
            </a:extLst>
          </p:cNvPr>
          <p:cNvSpPr txBox="1"/>
          <p:nvPr/>
        </p:nvSpPr>
        <p:spPr>
          <a:xfrm>
            <a:off x="4579812" y="1920240"/>
            <a:ext cx="690372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Presentations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Trainer manual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Whistleblower fact sheet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Job Safety and Health poster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Sample Hazard Communication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Nova Light"/>
                <a:ea typeface="+mn-ea"/>
                <a:cs typeface="+mn-cs"/>
              </a:rPr>
              <a:t>Various other informational documents</a:t>
            </a:r>
          </a:p>
        </p:txBody>
      </p:sp>
    </p:spTree>
    <p:extLst>
      <p:ext uri="{BB962C8B-B14F-4D97-AF65-F5344CB8AC3E}">
        <p14:creationId xmlns:p14="http://schemas.microsoft.com/office/powerpoint/2010/main" val="1945900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32638-C775-4251-FAD2-2562C35551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7217" y="640676"/>
            <a:ext cx="7427195" cy="5576648"/>
          </a:xfrm>
          <a:prstGeom prst="rect">
            <a:avLst/>
          </a:prstGeom>
          <a:ln>
            <a:noFill/>
          </a:ln>
          <a:effectLst>
            <a:softEdge rad="112500"/>
          </a:effectLst>
        </p:spPr>
      </p:pic>
    </p:spTree>
    <p:extLst>
      <p:ext uri="{BB962C8B-B14F-4D97-AF65-F5344CB8AC3E}">
        <p14:creationId xmlns:p14="http://schemas.microsoft.com/office/powerpoint/2010/main" val="355388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D970-DBA1-1E24-1AC6-76A2E014F195}"/>
              </a:ext>
            </a:extLst>
          </p:cNvPr>
          <p:cNvSpPr>
            <a:spLocks noGrp="1"/>
          </p:cNvSpPr>
          <p:nvPr>
            <p:ph type="title"/>
          </p:nvPr>
        </p:nvSpPr>
        <p:spPr>
          <a:xfrm>
            <a:off x="491067" y="1151131"/>
            <a:ext cx="5757333" cy="1016527"/>
          </a:xfrm>
        </p:spPr>
        <p:txBody>
          <a:bodyPr anchor="b">
            <a:noAutofit/>
          </a:bodyPr>
          <a:lstStyle/>
          <a:p>
            <a:pPr>
              <a:lnSpc>
                <a:spcPct val="100000"/>
              </a:lnSpc>
            </a:pPr>
            <a:r>
              <a:rPr lang="en-US" sz="4000" dirty="0"/>
              <a:t>Compliance and safety – a cooperation</a:t>
            </a:r>
          </a:p>
        </p:txBody>
      </p:sp>
      <p:pic>
        <p:nvPicPr>
          <p:cNvPr id="4" name="Picture 3">
            <a:extLst>
              <a:ext uri="{FF2B5EF4-FFF2-40B4-BE49-F238E27FC236}">
                <a16:creationId xmlns:a16="http://schemas.microsoft.com/office/drawing/2014/main" id="{4F73F0D9-2AAF-72EB-E5F0-FD003C024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6107" y="2167658"/>
            <a:ext cx="5479521" cy="3657580"/>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981AEA40-7F7C-644F-F8DA-C2B3F5A383A8}"/>
              </a:ext>
            </a:extLst>
          </p:cNvPr>
          <p:cNvSpPr>
            <a:spLocks noGrp="1"/>
          </p:cNvSpPr>
          <p:nvPr>
            <p:ph type="body" sz="half" idx="2"/>
          </p:nvPr>
        </p:nvSpPr>
        <p:spPr>
          <a:xfrm>
            <a:off x="799040" y="2363367"/>
            <a:ext cx="5009094" cy="3343502"/>
          </a:xfrm>
        </p:spPr>
        <p:txBody>
          <a:bodyPr>
            <a:normAutofit fontScale="92500" lnSpcReduction="10000"/>
          </a:bodyPr>
          <a:lstStyle/>
          <a:p>
            <a:pPr marL="457200" indent="-457200">
              <a:buFont typeface="Arial" panose="020B0604020202020204" pitchFamily="34" charset="0"/>
              <a:buChar char="•"/>
            </a:pPr>
            <a:r>
              <a:rPr lang="en-US" sz="3200" dirty="0"/>
              <a:t>Important components</a:t>
            </a:r>
          </a:p>
          <a:p>
            <a:pPr marL="457200" indent="-457200">
              <a:buFont typeface="Arial" panose="020B0604020202020204" pitchFamily="34" charset="0"/>
              <a:buChar char="•"/>
            </a:pPr>
            <a:r>
              <a:rPr lang="en-US" sz="3200" dirty="0"/>
              <a:t>Complimentary</a:t>
            </a:r>
          </a:p>
          <a:p>
            <a:pPr marL="457200" indent="-457200">
              <a:buFont typeface="Arial" panose="020B0604020202020204" pitchFamily="34" charset="0"/>
              <a:buChar char="•"/>
            </a:pPr>
            <a:r>
              <a:rPr lang="en-US" sz="3200" dirty="0"/>
              <a:t>Best at identifying and evaluating risk</a:t>
            </a:r>
          </a:p>
          <a:p>
            <a:pPr marL="457200" indent="-457200">
              <a:buFont typeface="Arial" panose="020B0604020202020204" pitchFamily="34" charset="0"/>
              <a:buChar char="•"/>
            </a:pPr>
            <a:r>
              <a:rPr lang="en-US" sz="3200" dirty="0"/>
              <a:t>Best at determining elimination of risks</a:t>
            </a:r>
          </a:p>
          <a:p>
            <a:endParaRPr lang="en-US" dirty="0"/>
          </a:p>
          <a:p>
            <a:endParaRPr lang="en-US" dirty="0"/>
          </a:p>
        </p:txBody>
      </p:sp>
    </p:spTree>
    <p:extLst>
      <p:ext uri="{BB962C8B-B14F-4D97-AF65-F5344CB8AC3E}">
        <p14:creationId xmlns:p14="http://schemas.microsoft.com/office/powerpoint/2010/main" val="39046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7109-4582-EC3A-C947-77DDA3F57D24}"/>
              </a:ext>
            </a:extLst>
          </p:cNvPr>
          <p:cNvSpPr>
            <a:spLocks noGrp="1"/>
          </p:cNvSpPr>
          <p:nvPr>
            <p:ph type="title"/>
          </p:nvPr>
        </p:nvSpPr>
        <p:spPr>
          <a:xfrm>
            <a:off x="1028700" y="858698"/>
            <a:ext cx="10134600" cy="832989"/>
          </a:xfrm>
        </p:spPr>
        <p:txBody>
          <a:bodyPr anchor="b">
            <a:normAutofit/>
          </a:bodyPr>
          <a:lstStyle/>
          <a:p>
            <a:r>
              <a:rPr lang="en-US"/>
              <a:t>Let’s see what we already know</a:t>
            </a:r>
          </a:p>
        </p:txBody>
      </p:sp>
      <p:pic>
        <p:nvPicPr>
          <p:cNvPr id="7" name="Content Placeholder 6" descr="Text&#10;&#10;Description automatically generated with medium confidence">
            <a:extLst>
              <a:ext uri="{FF2B5EF4-FFF2-40B4-BE49-F238E27FC236}">
                <a16:creationId xmlns:a16="http://schemas.microsoft.com/office/drawing/2014/main" id="{8C6015D4-1CDD-AFB4-6589-7DC84B97DD6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28700" y="1956105"/>
            <a:ext cx="10134600" cy="3969342"/>
          </a:xfrm>
          <a:prstGeom prst="rect">
            <a:avLst/>
          </a:prstGeom>
          <a:ln>
            <a:noFill/>
          </a:ln>
          <a:effectLst>
            <a:softEdge rad="112500"/>
          </a:effectLst>
        </p:spPr>
      </p:pic>
    </p:spTree>
    <p:extLst>
      <p:ext uri="{BB962C8B-B14F-4D97-AF65-F5344CB8AC3E}">
        <p14:creationId xmlns:p14="http://schemas.microsoft.com/office/powerpoint/2010/main" val="315907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143B9-5B6E-EAA6-5A32-F4CA224AFCE5}"/>
              </a:ext>
            </a:extLst>
          </p:cNvPr>
          <p:cNvSpPr>
            <a:spLocks noGrp="1"/>
          </p:cNvSpPr>
          <p:nvPr>
            <p:ph idx="1"/>
          </p:nvPr>
        </p:nvSpPr>
        <p:spPr>
          <a:xfrm>
            <a:off x="650596" y="1937856"/>
            <a:ext cx="6410603" cy="3726344"/>
          </a:xfrm>
        </p:spPr>
        <p:txBody>
          <a:bodyPr vert="horz" lIns="91440" tIns="45720" rIns="91440" bIns="45720" rtlCol="0" anchor="t">
            <a:noAutofit/>
          </a:bodyPr>
          <a:lstStyle/>
          <a:p>
            <a:pPr marL="9525" marR="3810">
              <a:lnSpc>
                <a:spcPct val="150000"/>
              </a:lnSpc>
              <a:spcBef>
                <a:spcPts val="600"/>
              </a:spcBef>
              <a:tabLst>
                <a:tab pos="180499" algn="l"/>
                <a:tab pos="180975" algn="l"/>
              </a:tabLst>
            </a:pPr>
            <a:r>
              <a:rPr lang="en-US" spc="-8" dirty="0">
                <a:latin typeface="Arial Nova Light"/>
                <a:cs typeface="Calibri"/>
              </a:rPr>
              <a:t>The mission:</a:t>
            </a:r>
          </a:p>
          <a:p>
            <a:pPr marL="626745" marR="3810" lvl="1" indent="-342900">
              <a:lnSpc>
                <a:spcPct val="150000"/>
              </a:lnSpc>
              <a:spcBef>
                <a:spcPts val="600"/>
              </a:spcBef>
              <a:tabLst>
                <a:tab pos="180499" algn="l"/>
                <a:tab pos="180975" algn="l"/>
              </a:tabLst>
            </a:pPr>
            <a:r>
              <a:rPr lang="en-US" sz="2400" spc="-8" dirty="0">
                <a:latin typeface="Arial Nova Light"/>
                <a:cs typeface="Calibri"/>
              </a:rPr>
              <a:t>To save lives</a:t>
            </a:r>
          </a:p>
          <a:p>
            <a:pPr marL="626745" marR="3810" lvl="1" indent="-342900">
              <a:lnSpc>
                <a:spcPct val="150000"/>
              </a:lnSpc>
              <a:spcBef>
                <a:spcPts val="600"/>
              </a:spcBef>
              <a:tabLst>
                <a:tab pos="180499" algn="l"/>
                <a:tab pos="180975" algn="l"/>
              </a:tabLst>
            </a:pPr>
            <a:r>
              <a:rPr lang="en-US" sz="2400" spc="-8" dirty="0">
                <a:latin typeface="Arial Nova Light"/>
                <a:cs typeface="Calibri"/>
              </a:rPr>
              <a:t>To prevent job related injuries and illnesses</a:t>
            </a:r>
          </a:p>
          <a:p>
            <a:pPr marL="626745" marR="3810" lvl="1" indent="-342900">
              <a:lnSpc>
                <a:spcPct val="150000"/>
              </a:lnSpc>
              <a:spcBef>
                <a:spcPts val="600"/>
              </a:spcBef>
              <a:tabLst>
                <a:tab pos="180499" algn="l"/>
                <a:tab pos="180975" algn="l"/>
              </a:tabLst>
            </a:pPr>
            <a:r>
              <a:rPr lang="en-US" sz="2400" spc="-8" dirty="0">
                <a:latin typeface="Arial Nova Light"/>
                <a:cs typeface="Calibri"/>
              </a:rPr>
              <a:t>To protect America’s workers</a:t>
            </a:r>
            <a:endParaRPr lang="en-US" sz="2400" dirty="0">
              <a:latin typeface="Arial Nova Light"/>
              <a:cs typeface="Calibri"/>
            </a:endParaRPr>
          </a:p>
          <a:p>
            <a:pPr marL="9525" marR="172085">
              <a:spcBef>
                <a:spcPts val="1290"/>
              </a:spcBef>
              <a:tabLst>
                <a:tab pos="180499" algn="l"/>
                <a:tab pos="180975" algn="l"/>
              </a:tabLst>
            </a:pPr>
            <a:endParaRPr lang="en-US" dirty="0"/>
          </a:p>
        </p:txBody>
      </p:sp>
      <p:pic>
        <p:nvPicPr>
          <p:cNvPr id="4" name="Picture 3">
            <a:extLst>
              <a:ext uri="{FF2B5EF4-FFF2-40B4-BE49-F238E27FC236}">
                <a16:creationId xmlns:a16="http://schemas.microsoft.com/office/drawing/2014/main" id="{CA7C4D18-9B57-DF56-0E58-E18E5E29B4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7368" y="1782202"/>
            <a:ext cx="3449345" cy="4309211"/>
          </a:xfrm>
          <a:prstGeom prst="rect">
            <a:avLst/>
          </a:prstGeom>
          <a:ln w="19050">
            <a:solidFill>
              <a:srgbClr val="C4DDF1"/>
            </a:solidFill>
          </a:ln>
        </p:spPr>
      </p:pic>
      <p:sp>
        <p:nvSpPr>
          <p:cNvPr id="5" name="Title 1">
            <a:extLst>
              <a:ext uri="{FF2B5EF4-FFF2-40B4-BE49-F238E27FC236}">
                <a16:creationId xmlns:a16="http://schemas.microsoft.com/office/drawing/2014/main" id="{D30F5763-3543-08B2-8D2D-D6D7E0F186D3}"/>
              </a:ext>
            </a:extLst>
          </p:cNvPr>
          <p:cNvSpPr txBox="1">
            <a:spLocks/>
          </p:cNvSpPr>
          <p:nvPr/>
        </p:nvSpPr>
        <p:spPr>
          <a:xfrm>
            <a:off x="445378" y="766587"/>
            <a:ext cx="10701411" cy="857844"/>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4400" kern="1200" cap="none" baseline="0">
                <a:solidFill>
                  <a:schemeClr val="tx2"/>
                </a:solidFill>
                <a:latin typeface="Arial Nova" panose="020B0504020202020204" pitchFamily="34" charset="0"/>
                <a:ea typeface="+mj-ea"/>
                <a:cs typeface="+mj-cs"/>
              </a:defRPr>
            </a:lvl1pPr>
          </a:lstStyle>
          <a:p>
            <a:pPr>
              <a:lnSpc>
                <a:spcPct val="100000"/>
              </a:lnSpc>
            </a:pPr>
            <a:r>
              <a:rPr lang="en-US" sz="4000" spc="-23" dirty="0"/>
              <a:t>Occupational Safety and Health Act (OSH Act) </a:t>
            </a:r>
          </a:p>
        </p:txBody>
      </p:sp>
    </p:spTree>
    <p:extLst>
      <p:ext uri="{BB962C8B-B14F-4D97-AF65-F5344CB8AC3E}">
        <p14:creationId xmlns:p14="http://schemas.microsoft.com/office/powerpoint/2010/main" val="3044939012"/>
      </p:ext>
    </p:extLst>
  </p:cSld>
  <p:clrMapOvr>
    <a:masterClrMapping/>
  </p:clrMapOvr>
</p:sld>
</file>

<file path=ppt/theme/theme1.xml><?xml version="1.0" encoding="utf-8"?>
<a:theme xmlns:a="http://schemas.openxmlformats.org/drawingml/2006/main" name="Adorn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ee trimming cover powerpoint" id="{C3D1EF2B-92C9-48EA-9E86-3CC400517AE1}" vid="{6CCFC8C8-5CA8-4285-8C07-0471EE8FFE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D6A4D175122B4BAFC3D67111BB5105" ma:contentTypeVersion="5" ma:contentTypeDescription="Create a new document." ma:contentTypeScope="" ma:versionID="2d74888f7b9486e9f5af77388ddec7ab">
  <xsd:schema xmlns:xsd="http://www.w3.org/2001/XMLSchema" xmlns:xs="http://www.w3.org/2001/XMLSchema" xmlns:p="http://schemas.microsoft.com/office/2006/metadata/properties" xmlns:ns2="a09bf75b-9cea-482f-974b-4b07ebebba6d" targetNamespace="http://schemas.microsoft.com/office/2006/metadata/properties" ma:root="true" ma:fieldsID="b3d0d6f7ddb8514b9f3f93c860380362" ns2:_="">
    <xsd:import namespace="a09bf75b-9cea-482f-974b-4b07ebebba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bf75b-9cea-482f-974b-4b07ebebb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4CFC26-1152-4AD8-A205-B855899D8C22}">
  <ds:schemaRefs>
    <ds:schemaRef ds:uri="http://schemas.microsoft.com/sharepoint/v3/contenttype/forms"/>
  </ds:schemaRefs>
</ds:datastoreItem>
</file>

<file path=customXml/itemProps2.xml><?xml version="1.0" encoding="utf-8"?>
<ds:datastoreItem xmlns:ds="http://schemas.openxmlformats.org/officeDocument/2006/customXml" ds:itemID="{A047BD4B-65D0-4A66-BCA2-81767B020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bf75b-9cea-482f-974b-4b07ebebb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40A68F-62E7-43ED-BA30-354BED9E756D}">
  <ds:schemaRefs>
    <ds:schemaRef ds:uri="a09bf75b-9cea-482f-974b-4b07ebebba6d"/>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1238</TotalTime>
  <Words>4713</Words>
  <Application>Microsoft Office PowerPoint</Application>
  <PresentationFormat>Widescreen</PresentationFormat>
  <Paragraphs>466</Paragraphs>
  <Slides>63</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Arial Nova</vt:lpstr>
      <vt:lpstr>Arial Nova Light</vt:lpstr>
      <vt:lpstr>Arial,Sans-Serif</vt:lpstr>
      <vt:lpstr>Calibri</vt:lpstr>
      <vt:lpstr>Cambria</vt:lpstr>
      <vt:lpstr>Courier New</vt:lpstr>
      <vt:lpstr>Courier New,monospace</vt:lpstr>
      <vt:lpstr>Wingdings</vt:lpstr>
      <vt:lpstr>AdornVTI</vt:lpstr>
      <vt:lpstr>Chemical Hazards  and Safety</vt:lpstr>
      <vt:lpstr>Acknowledgement</vt:lpstr>
      <vt:lpstr>Welcome!</vt:lpstr>
      <vt:lpstr>Today’s agenda</vt:lpstr>
      <vt:lpstr>Learning objectives</vt:lpstr>
      <vt:lpstr>Learning objectives</vt:lpstr>
      <vt:lpstr>Compliance and safety – a cooperation</vt:lpstr>
      <vt:lpstr>Let’s see what we already know</vt:lpstr>
      <vt:lpstr>PowerPoint Presentation</vt:lpstr>
      <vt:lpstr>Section 11(c) 29 U.S.C. §660(c)</vt:lpstr>
      <vt:lpstr>OSHA?</vt:lpstr>
      <vt:lpstr>PowerPoint Presentation</vt:lpstr>
      <vt:lpstr>PowerPoint Presentation</vt:lpstr>
      <vt:lpstr>PowerPoint Presentation</vt:lpstr>
      <vt:lpstr>PowerPoint Presentation</vt:lpstr>
      <vt:lpstr>Standards, regulations, rules, other references </vt:lpstr>
      <vt:lpstr>Standards: regulatory or consensus</vt:lpstr>
      <vt:lpstr>Top 10 OSHA citations</vt:lpstr>
      <vt:lpstr>Top 10 OSHA citations</vt:lpstr>
      <vt:lpstr>Top 10 OSHA citations</vt:lpstr>
      <vt:lpstr>Chemicals are everywhere</vt:lpstr>
      <vt:lpstr>Interesting fact</vt:lpstr>
      <vt:lpstr>What chemicals do you encounter?</vt:lpstr>
      <vt:lpstr>Global Harmonized System (GHS):  classification and labelling of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DOT labeling</vt:lpstr>
      <vt:lpstr>PowerPoint Presentation</vt:lpstr>
      <vt:lpstr>PowerPoint Presentation</vt:lpstr>
      <vt:lpstr>PowerPoint Presentation</vt:lpstr>
      <vt:lpstr>PowerPoint Presentation</vt:lpstr>
      <vt:lpstr>PowerPoint Presentation</vt:lpstr>
      <vt:lpstr>Safety data sheet (SDS)</vt:lpstr>
      <vt:lpstr>Fundamental information</vt:lpstr>
      <vt:lpstr>PowerPoint Presentation</vt:lpstr>
      <vt:lpstr>PowerPoint Presentation</vt:lpstr>
      <vt:lpstr>PowerPoint Presentation</vt:lpstr>
      <vt:lpstr>PowerPoint Presentation</vt:lpstr>
      <vt:lpstr>PowerPoint Presentation</vt:lpstr>
      <vt:lpstr>PowerPoint Presentation</vt:lpstr>
      <vt:lpstr>Question and answer</vt:lpstr>
      <vt:lpstr>Session wrap-up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Lenz</dc:creator>
  <cp:lastModifiedBy>Jennifer Williams</cp:lastModifiedBy>
  <cp:revision>8</cp:revision>
  <cp:lastPrinted>2023-04-13T18:14:53Z</cp:lastPrinted>
  <dcterms:created xsi:type="dcterms:W3CDTF">2023-01-19T14:12:15Z</dcterms:created>
  <dcterms:modified xsi:type="dcterms:W3CDTF">2025-02-28T20:14:55Z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0x01010072D6A4D175122B4BAFC3D67111BB5105</vt:lpwstr>
  </property>
</Properties>
</file>