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7" r:id="rId3"/>
    <p:sldId id="269" r:id="rId4"/>
    <p:sldId id="1218378032" r:id="rId5"/>
    <p:sldId id="1218378034" r:id="rId6"/>
    <p:sldId id="271" r:id="rId7"/>
    <p:sldId id="1218378012" r:id="rId8"/>
    <p:sldId id="1218378013" r:id="rId9"/>
    <p:sldId id="1218378014" r:id="rId10"/>
    <p:sldId id="1218378015" r:id="rId11"/>
    <p:sldId id="1218378016" r:id="rId12"/>
    <p:sldId id="1218378017" r:id="rId13"/>
    <p:sldId id="1218378020" r:id="rId14"/>
    <p:sldId id="1218378024" r:id="rId15"/>
    <p:sldId id="1218378021" r:id="rId16"/>
    <p:sldId id="1218378023" r:id="rId17"/>
    <p:sldId id="1218378025" r:id="rId18"/>
    <p:sldId id="1218378026" r:id="rId19"/>
    <p:sldId id="1218378031" r:id="rId20"/>
    <p:sldId id="267" r:id="rId21"/>
    <p:sldId id="1218378035"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E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EB51A-47EA-45ED-BA64-DDC313D1CD66}" v="1" dt="2025-06-13T16:05:34.374"/>
    <p1510:client id="{FC15B6B4-367F-4017-A377-96DCA4F7E765}" v="4" dt="2025-06-13T18:48:43.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700" b="0" i="0" u="none" strike="noStrike">
                <a:solidFill>
                  <a:srgbClr val="776F67"/>
                </a:solidFill>
                <a:latin typeface="Calibri"/>
              </a:defRPr>
            </a:pPr>
            <a:r>
              <a:rPr lang="en-US" sz="1700" b="0" i="0" u="none" strike="noStrike" dirty="0">
                <a:solidFill>
                  <a:srgbClr val="776F67"/>
                </a:solidFill>
                <a:latin typeface="Calibri"/>
              </a:rPr>
              <a:t>Titles</a:t>
            </a:r>
          </a:p>
        </c:rich>
      </c:tx>
      <c:layout>
        <c:manualLayout>
          <c:xMode val="edge"/>
          <c:yMode val="edge"/>
          <c:x val="0.41998400000000002"/>
          <c:y val="0"/>
          <c:w val="0.16003200000000001"/>
          <c:h val="0.157217"/>
        </c:manualLayout>
      </c:layout>
      <c:overlay val="1"/>
      <c:spPr>
        <a:noFill/>
        <a:effectLst/>
      </c:spPr>
    </c:title>
    <c:autoTitleDeleted val="0"/>
    <c:plotArea>
      <c:layout>
        <c:manualLayout>
          <c:layoutTarget val="inner"/>
          <c:xMode val="edge"/>
          <c:yMode val="edge"/>
          <c:x val="5.0000000000000001E-3"/>
          <c:y val="0.157217"/>
          <c:w val="0.99"/>
          <c:h val="0.83028299999999999"/>
        </c:manualLayout>
      </c:layout>
      <c:pieChart>
        <c:varyColors val="0"/>
        <c:ser>
          <c:idx val="0"/>
          <c:order val="0"/>
          <c:tx>
            <c:strRef>
              <c:f>Sheet1!$A$2</c:f>
              <c:strCache>
                <c:ptCount val="1"/>
                <c:pt idx="0">
                  <c:v>Sales</c:v>
                </c:pt>
              </c:strCache>
            </c:strRef>
          </c:tx>
          <c:spPr>
            <a:solidFill>
              <a:schemeClr val="accent1"/>
            </a:solidFill>
            <a:ln w="12690" cap="flat">
              <a:solidFill>
                <a:srgbClr val="FFFFFF"/>
              </a:solidFill>
              <a:prstDash val="solid"/>
              <a:round/>
            </a:ln>
            <a:effectLst>
              <a:outerShdw blurRad="38100" dist="23000" dir="5400000" algn="tl">
                <a:srgbClr val="000000">
                  <a:alpha val="35000"/>
                </a:srgbClr>
              </a:outerShdw>
            </a:effectLst>
          </c:spPr>
          <c:dPt>
            <c:idx val="0"/>
            <c:bubble3D val="0"/>
            <c:extLst>
              <c:ext xmlns:c16="http://schemas.microsoft.com/office/drawing/2014/chart" uri="{C3380CC4-5D6E-409C-BE32-E72D297353CC}">
                <c16:uniqueId val="{00000000-0019-9E4D-A0BD-D5A150F05A7D}"/>
              </c:ext>
            </c:extLst>
          </c:dPt>
          <c:dPt>
            <c:idx val="1"/>
            <c:bubble3D val="0"/>
            <c:spPr>
              <a:solidFill>
                <a:srgbClr val="66BD29"/>
              </a:solidFill>
              <a:ln w="12690" cap="flat">
                <a:solidFill>
                  <a:srgbClr val="FFFFFF"/>
                </a:solidFill>
                <a:prstDash val="solid"/>
                <a:round/>
              </a:ln>
              <a:effectLst>
                <a:outerShdw blurRad="38100" dist="23000" dir="5400000" algn="tl">
                  <a:srgbClr val="000000">
                    <a:alpha val="35000"/>
                  </a:srgbClr>
                </a:outerShdw>
              </a:effectLst>
            </c:spPr>
            <c:extLst>
              <c:ext xmlns:c16="http://schemas.microsoft.com/office/drawing/2014/chart" uri="{C3380CC4-5D6E-409C-BE32-E72D297353CC}">
                <c16:uniqueId val="{00000002-0019-9E4D-A0BD-D5A150F05A7D}"/>
              </c:ext>
            </c:extLst>
          </c:dPt>
          <c:dPt>
            <c:idx val="2"/>
            <c:bubble3D val="0"/>
            <c:spPr>
              <a:solidFill>
                <a:srgbClr val="808080"/>
              </a:solidFill>
              <a:ln w="12685" cap="flat">
                <a:solidFill>
                  <a:srgbClr val="FFFFFF"/>
                </a:solidFill>
                <a:prstDash val="solid"/>
                <a:round/>
              </a:ln>
              <a:effectLst/>
            </c:spPr>
            <c:extLst>
              <c:ext xmlns:c16="http://schemas.microsoft.com/office/drawing/2014/chart" uri="{C3380CC4-5D6E-409C-BE32-E72D297353CC}">
                <c16:uniqueId val="{00000004-0019-9E4D-A0BD-D5A150F05A7D}"/>
              </c:ext>
            </c:extLst>
          </c:dPt>
          <c:dPt>
            <c:idx val="3"/>
            <c:bubble3D val="0"/>
            <c:spPr>
              <a:solidFill>
                <a:srgbClr val="776F67"/>
              </a:solidFill>
              <a:ln w="12685" cap="flat">
                <a:solidFill>
                  <a:srgbClr val="FFFFFF"/>
                </a:solidFill>
                <a:prstDash val="solid"/>
                <a:round/>
              </a:ln>
              <a:effectLst/>
            </c:spPr>
            <c:extLst>
              <c:ext xmlns:c16="http://schemas.microsoft.com/office/drawing/2014/chart" uri="{C3380CC4-5D6E-409C-BE32-E72D297353CC}">
                <c16:uniqueId val="{00000006-0019-9E4D-A0BD-D5A150F05A7D}"/>
              </c:ext>
            </c:extLst>
          </c:dPt>
          <c:cat>
            <c:strRef>
              <c:f>Sheet1!$B$1:$E$1</c:f>
              <c:strCache>
                <c:ptCount val="4"/>
                <c:pt idx="0">
                  <c:v>1st Qtr</c:v>
                </c:pt>
                <c:pt idx="1">
                  <c:v>2nd Qtr</c:v>
                </c:pt>
                <c:pt idx="2">
                  <c:v>3rd Qtr</c:v>
                </c:pt>
                <c:pt idx="3">
                  <c:v>4th Qtr</c:v>
                </c:pt>
              </c:strCache>
            </c:strRef>
          </c:cat>
          <c:val>
            <c:numRef>
              <c:f>Sheet1!$B$2:$E$2</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7-0019-9E4D-A0BD-D5A150F05A7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976"/>
          <c:y val="4.77099E-2"/>
          <c:w val="0.844024"/>
          <c:h val="0.86529299999999998"/>
        </c:manualLayout>
      </c:layout>
      <c:barChart>
        <c:barDir val="col"/>
        <c:grouping val="clustered"/>
        <c:varyColors val="0"/>
        <c:ser>
          <c:idx val="0"/>
          <c:order val="0"/>
          <c:tx>
            <c:strRef>
              <c:f>Sheet1!$A$2</c:f>
              <c:strCache>
                <c:ptCount val="1"/>
                <c:pt idx="0">
                  <c:v>Series 1</c:v>
                </c:pt>
              </c:strCache>
            </c:strRef>
          </c:tx>
          <c:spPr>
            <a:solidFill>
              <a:srgbClr val="66BD29"/>
            </a:solidFill>
            <a:ln w="12700" cap="flat">
              <a:noFill/>
              <a:miter lim="400000"/>
            </a:ln>
            <a:effectLst>
              <a:outerShdw blurRad="38100" dist="23000" dir="5400000" algn="tl">
                <a:srgbClr val="000000">
                  <a:alpha val="35000"/>
                </a:srgbClr>
              </a:outerShdw>
            </a:effectLst>
          </c:spPr>
          <c:invertIfNegative val="0"/>
          <c:dLbls>
            <c:numFmt formatCode="0.#" sourceLinked="0"/>
            <c:spPr>
              <a:noFill/>
              <a:ln>
                <a:noFill/>
              </a:ln>
              <a:effectLst/>
            </c:spPr>
            <c:txPr>
              <a:bodyPr/>
              <a:lstStyle/>
              <a:p>
                <a:pPr>
                  <a:defRPr sz="1400" b="0" i="0" u="none" strike="noStrike">
                    <a:solidFill>
                      <a:srgbClr val="776F67"/>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Title</c:v>
                </c:pt>
              </c:strCache>
            </c:strRef>
          </c:cat>
          <c:val>
            <c:numRef>
              <c:f>Sheet1!$B$2:$B$2</c:f>
              <c:numCache>
                <c:formatCode>General</c:formatCode>
                <c:ptCount val="1"/>
                <c:pt idx="0">
                  <c:v>380.2</c:v>
                </c:pt>
              </c:numCache>
            </c:numRef>
          </c:val>
          <c:extLst>
            <c:ext xmlns:c16="http://schemas.microsoft.com/office/drawing/2014/chart" uri="{C3380CC4-5D6E-409C-BE32-E72D297353CC}">
              <c16:uniqueId val="{00000000-3FA3-A748-A422-21335E9DC036}"/>
            </c:ext>
          </c:extLst>
        </c:ser>
        <c:ser>
          <c:idx val="1"/>
          <c:order val="1"/>
          <c:tx>
            <c:strRef>
              <c:f>Sheet1!$A$3</c:f>
              <c:strCache>
                <c:ptCount val="1"/>
                <c:pt idx="0">
                  <c:v>Series 2</c:v>
                </c:pt>
              </c:strCache>
            </c:strRef>
          </c:tx>
          <c:spPr>
            <a:solidFill>
              <a:srgbClr val="776F67"/>
            </a:solidFill>
            <a:ln w="12700" cap="flat">
              <a:noFill/>
              <a:miter lim="400000"/>
            </a:ln>
            <a:effectLst>
              <a:outerShdw blurRad="38100" dist="23000" dir="5400000" algn="tl">
                <a:srgbClr val="000000">
                  <a:alpha val="35000"/>
                </a:srgbClr>
              </a:outerShdw>
            </a:effectLst>
          </c:spPr>
          <c:invertIfNegative val="0"/>
          <c:dLbls>
            <c:numFmt formatCode="0.#" sourceLinked="0"/>
            <c:spPr>
              <a:noFill/>
              <a:ln>
                <a:noFill/>
              </a:ln>
              <a:effectLst/>
            </c:spPr>
            <c:txPr>
              <a:bodyPr/>
              <a:lstStyle/>
              <a:p>
                <a:pPr>
                  <a:defRPr sz="1400" b="0" i="0" u="none" strike="noStrike">
                    <a:solidFill>
                      <a:srgbClr val="776F67"/>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Title</c:v>
                </c:pt>
              </c:strCache>
            </c:strRef>
          </c:cat>
          <c:val>
            <c:numRef>
              <c:f>Sheet1!$B$3:$B$3</c:f>
              <c:numCache>
                <c:formatCode>General</c:formatCode>
                <c:ptCount val="1"/>
                <c:pt idx="0">
                  <c:v>341.1</c:v>
                </c:pt>
              </c:numCache>
            </c:numRef>
          </c:val>
          <c:extLst>
            <c:ext xmlns:c16="http://schemas.microsoft.com/office/drawing/2014/chart" uri="{C3380CC4-5D6E-409C-BE32-E72D297353CC}">
              <c16:uniqueId val="{00000001-3FA3-A748-A422-21335E9DC036}"/>
            </c:ext>
          </c:extLst>
        </c:ser>
        <c:ser>
          <c:idx val="2"/>
          <c:order val="2"/>
          <c:tx>
            <c:strRef>
              <c:f>Sheet1!$A$4</c:f>
              <c:strCache>
                <c:ptCount val="1"/>
                <c:pt idx="0">
                  <c:v>Series 3</c:v>
                </c:pt>
              </c:strCache>
            </c:strRef>
          </c:tx>
          <c:spPr>
            <a:solidFill>
              <a:srgbClr val="66BD29"/>
            </a:solidFill>
            <a:ln w="12700" cap="flat">
              <a:noFill/>
              <a:miter lim="400000"/>
            </a:ln>
            <a:effectLst>
              <a:outerShdw blurRad="38100" dist="23000" dir="5400000" algn="tl">
                <a:srgbClr val="000000">
                  <a:alpha val="35000"/>
                </a:srgbClr>
              </a:outerShdw>
            </a:effectLst>
          </c:spPr>
          <c:invertIfNegative val="0"/>
          <c:dLbls>
            <c:numFmt formatCode="0" sourceLinked="0"/>
            <c:spPr>
              <a:noFill/>
              <a:ln>
                <a:noFill/>
              </a:ln>
              <a:effectLst/>
            </c:spPr>
            <c:txPr>
              <a:bodyPr/>
              <a:lstStyle/>
              <a:p>
                <a:pPr>
                  <a:defRPr sz="1400" b="0" i="0" u="none" strike="noStrike">
                    <a:solidFill>
                      <a:srgbClr val="776F67"/>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Title</c:v>
                </c:pt>
              </c:strCache>
            </c:strRef>
          </c:cat>
          <c:val>
            <c:numRef>
              <c:f>Sheet1!$B$4:$B$4</c:f>
              <c:numCache>
                <c:formatCode>General</c:formatCode>
                <c:ptCount val="1"/>
                <c:pt idx="0">
                  <c:v>367</c:v>
                </c:pt>
              </c:numCache>
            </c:numRef>
          </c:val>
          <c:extLst>
            <c:ext xmlns:c16="http://schemas.microsoft.com/office/drawing/2014/chart" uri="{C3380CC4-5D6E-409C-BE32-E72D297353CC}">
              <c16:uniqueId val="{00000002-3FA3-A748-A422-21335E9DC036}"/>
            </c:ext>
          </c:extLst>
        </c:ser>
        <c:ser>
          <c:idx val="3"/>
          <c:order val="3"/>
          <c:tx>
            <c:strRef>
              <c:f>Sheet1!$A$5</c:f>
              <c:strCache>
                <c:ptCount val="1"/>
                <c:pt idx="0">
                  <c:v>Column1</c:v>
                </c:pt>
              </c:strCache>
            </c:strRef>
          </c:tx>
          <c:spPr>
            <a:solidFill>
              <a:schemeClr val="accent2"/>
            </a:solidFill>
            <a:ln w="12700" cap="flat">
              <a:noFill/>
              <a:miter lim="400000"/>
            </a:ln>
            <a:effectLst>
              <a:outerShdw blurRad="38100" dist="23000" dir="5400000" algn="tl">
                <a:srgbClr val="000000">
                  <a:alpha val="35000"/>
                </a:srgbClr>
              </a:outerShdw>
            </a:effectLst>
          </c:spPr>
          <c:invertIfNegative val="0"/>
          <c:dLbls>
            <c:numFmt formatCode="0.#" sourceLinked="0"/>
            <c:spPr>
              <a:noFill/>
              <a:ln>
                <a:noFill/>
              </a:ln>
              <a:effectLst/>
            </c:spPr>
            <c:txPr>
              <a:bodyPr/>
              <a:lstStyle/>
              <a:p>
                <a:pPr>
                  <a:defRPr sz="1400" b="0" i="0" u="none" strike="noStrike">
                    <a:solidFill>
                      <a:srgbClr val="776F67"/>
                    </a:solidFill>
                    <a:latin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pt idx="0">
                  <c:v>Title</c:v>
                </c:pt>
              </c:strCache>
            </c:strRef>
          </c:cat>
          <c:val>
            <c:numRef>
              <c:f>Sheet1!$B$5:$B$5</c:f>
              <c:numCache>
                <c:formatCode>General</c:formatCode>
                <c:ptCount val="1"/>
                <c:pt idx="0">
                  <c:v>376.6</c:v>
                </c:pt>
              </c:numCache>
            </c:numRef>
          </c:val>
          <c:extLst>
            <c:ext xmlns:c16="http://schemas.microsoft.com/office/drawing/2014/chart" uri="{C3380CC4-5D6E-409C-BE32-E72D297353CC}">
              <c16:uniqueId val="{00000003-3FA3-A748-A422-21335E9DC036}"/>
            </c:ext>
          </c:extLst>
        </c:ser>
        <c:dLbls>
          <c:showLegendKey val="0"/>
          <c:showVal val="0"/>
          <c:showCatName val="0"/>
          <c:showSerName val="0"/>
          <c:showPercent val="0"/>
          <c:showBubbleSize val="0"/>
        </c:dLbls>
        <c:gapWidth val="150"/>
        <c:overlap val="-13"/>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400" b="0" i="0" u="none" strike="noStrike">
                <a:solidFill>
                  <a:srgbClr val="595959"/>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numFmt formatCode="0.#" sourceLinked="0"/>
        <c:majorTickMark val="out"/>
        <c:minorTickMark val="none"/>
        <c:tickLblPos val="nextTo"/>
        <c:spPr>
          <a:ln w="12700" cap="flat">
            <a:solidFill>
              <a:srgbClr val="888888"/>
            </a:solidFill>
            <a:prstDash val="solid"/>
            <a:round/>
          </a:ln>
        </c:spPr>
        <c:txPr>
          <a:bodyPr rot="0"/>
          <a:lstStyle/>
          <a:p>
            <a:pPr>
              <a:defRPr sz="1200" b="0" i="0" u="none" strike="noStrike">
                <a:solidFill>
                  <a:srgbClr val="776F67"/>
                </a:solidFill>
                <a:latin typeface="Calibri"/>
              </a:defRPr>
            </a:pPr>
            <a:endParaRPr lang="en-US"/>
          </a:p>
        </c:txPr>
        <c:crossAx val="2094734552"/>
        <c:crosses val="autoZero"/>
        <c:crossBetween val="between"/>
        <c:majorUnit val="12.5"/>
        <c:minorUnit val="6.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3569266089936"/>
          <c:y val="4.1945121249238007E-2"/>
          <c:w val="0.86869099999999999"/>
          <c:h val="0.87866999999999995"/>
        </c:manualLayout>
      </c:layout>
      <c:lineChart>
        <c:grouping val="standard"/>
        <c:varyColors val="0"/>
        <c:ser>
          <c:idx val="0"/>
          <c:order val="0"/>
          <c:tx>
            <c:strRef>
              <c:f>Sheet1!$B$1</c:f>
              <c:strCache>
                <c:ptCount val="1"/>
                <c:pt idx="0">
                  <c:v>Series 1</c:v>
                </c:pt>
              </c:strCache>
            </c:strRef>
          </c:tx>
          <c:spPr>
            <a:ln w="57177" cap="flat">
              <a:solidFill>
                <a:srgbClr val="66BD29"/>
              </a:solidFill>
              <a:prstDash val="solid"/>
              <a:round/>
            </a:ln>
            <a:effectLst/>
          </c:spPr>
          <c:marker>
            <c:symbol val="circle"/>
            <c:size val="9"/>
            <c:spPr>
              <a:solidFill>
                <a:srgbClr val="776F67"/>
              </a:solidFill>
              <a:ln w="9525" cap="flat">
                <a:solidFill>
                  <a:srgbClr val="66BD29"/>
                </a:solidFill>
                <a:prstDash val="solid"/>
                <a:round/>
              </a:ln>
              <a:effectLst/>
            </c:spPr>
          </c:marker>
          <c:dLbls>
            <c:numFmt formatCode="0.00" sourceLinked="0"/>
            <c:spPr>
              <a:noFill/>
              <a:ln>
                <a:noFill/>
              </a:ln>
              <a:effectLst/>
            </c:spPr>
            <c:txPr>
              <a:bodyPr/>
              <a:lstStyle/>
              <a:p>
                <a:pPr>
                  <a:defRPr sz="1400" b="0" i="0" u="none" strike="noStrike">
                    <a:solidFill>
                      <a:srgbClr val="776F67"/>
                    </a:solidFill>
                    <a:latin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4Q08</c:v>
                </c:pt>
                <c:pt idx="1">
                  <c:v>1Q09</c:v>
                </c:pt>
                <c:pt idx="2">
                  <c:v>2Q09</c:v>
                </c:pt>
                <c:pt idx="3">
                  <c:v>3Q09</c:v>
                </c:pt>
                <c:pt idx="4">
                  <c:v>Q09</c:v>
                </c:pt>
              </c:strCache>
            </c:strRef>
          </c:cat>
          <c:val>
            <c:numRef>
              <c:f>Sheet1!$B$2:$B$6</c:f>
              <c:numCache>
                <c:formatCode>General</c:formatCode>
                <c:ptCount val="5"/>
                <c:pt idx="0">
                  <c:v>3.18</c:v>
                </c:pt>
                <c:pt idx="1">
                  <c:v>2.97</c:v>
                </c:pt>
                <c:pt idx="2">
                  <c:v>3.1</c:v>
                </c:pt>
                <c:pt idx="3">
                  <c:v>3.2</c:v>
                </c:pt>
                <c:pt idx="4">
                  <c:v>3.19</c:v>
                </c:pt>
              </c:numCache>
            </c:numRef>
          </c:val>
          <c:smooth val="0"/>
          <c:extLst>
            <c:ext xmlns:c16="http://schemas.microsoft.com/office/drawing/2014/chart" uri="{C3380CC4-5D6E-409C-BE32-E72D297353CC}">
              <c16:uniqueId val="{00000000-879E-EF46-A300-8F8976C7F50F}"/>
            </c:ext>
          </c:extLst>
        </c:ser>
        <c:ser>
          <c:idx val="1"/>
          <c:order val="1"/>
          <c:tx>
            <c:strRef>
              <c:f>Sheet1!$C$1</c:f>
              <c:strCache>
                <c:ptCount val="1"/>
                <c:pt idx="0">
                  <c:v>Series 2</c:v>
                </c:pt>
              </c:strCache>
            </c:strRef>
          </c:tx>
          <c:spPr>
            <a:ln w="28575" cap="flat">
              <a:solidFill>
                <a:srgbClr val="575757"/>
              </a:solidFill>
              <a:prstDash val="solid"/>
              <a:round/>
            </a:ln>
            <a:effectLst/>
          </c:spPr>
          <c:marker>
            <c:symbol val="none"/>
          </c:marker>
          <c:cat>
            <c:strRef>
              <c:f>Sheet1!$A$2:$A$6</c:f>
              <c:strCache>
                <c:ptCount val="5"/>
                <c:pt idx="0">
                  <c:v>4Q08</c:v>
                </c:pt>
                <c:pt idx="1">
                  <c:v>1Q09</c:v>
                </c:pt>
                <c:pt idx="2">
                  <c:v>2Q09</c:v>
                </c:pt>
                <c:pt idx="3">
                  <c:v>3Q09</c:v>
                </c:pt>
                <c:pt idx="4">
                  <c:v>Q09</c:v>
                </c:pt>
              </c:strCache>
            </c:strRef>
          </c:cat>
          <c:val>
            <c:numRef>
              <c:f>Sheet1!$C$2:$C$6</c:f>
            </c:numRef>
          </c:val>
          <c:smooth val="0"/>
          <c:extLst>
            <c:ext xmlns:c16="http://schemas.microsoft.com/office/drawing/2014/chart" uri="{C3380CC4-5D6E-409C-BE32-E72D297353CC}">
              <c16:uniqueId val="{00000001-879E-EF46-A300-8F8976C7F50F}"/>
            </c:ext>
          </c:extLst>
        </c:ser>
        <c:ser>
          <c:idx val="2"/>
          <c:order val="2"/>
          <c:tx>
            <c:strRef>
              <c:f>Sheet1!$D$1</c:f>
              <c:strCache>
                <c:ptCount val="1"/>
                <c:pt idx="0">
                  <c:v>Series 3</c:v>
                </c:pt>
              </c:strCache>
            </c:strRef>
          </c:tx>
          <c:spPr>
            <a:ln w="28575" cap="flat">
              <a:solidFill>
                <a:srgbClr val="BEAC00"/>
              </a:solidFill>
              <a:prstDash val="solid"/>
              <a:round/>
            </a:ln>
            <a:effectLst/>
          </c:spPr>
          <c:marker>
            <c:symbol val="none"/>
          </c:marker>
          <c:cat>
            <c:strRef>
              <c:f>Sheet1!$A$2:$A$6</c:f>
              <c:strCache>
                <c:ptCount val="5"/>
                <c:pt idx="0">
                  <c:v>4Q08</c:v>
                </c:pt>
                <c:pt idx="1">
                  <c:v>1Q09</c:v>
                </c:pt>
                <c:pt idx="2">
                  <c:v>2Q09</c:v>
                </c:pt>
                <c:pt idx="3">
                  <c:v>3Q09</c:v>
                </c:pt>
                <c:pt idx="4">
                  <c:v>Q09</c:v>
                </c:pt>
              </c:strCache>
            </c:strRef>
          </c:cat>
          <c:val>
            <c:numRef>
              <c:f>Sheet1!$D$2:$D$6</c:f>
            </c:numRef>
          </c:val>
          <c:smooth val="0"/>
          <c:extLst>
            <c:ext xmlns:c16="http://schemas.microsoft.com/office/drawing/2014/chart" uri="{C3380CC4-5D6E-409C-BE32-E72D297353CC}">
              <c16:uniqueId val="{00000002-879E-EF46-A300-8F8976C7F50F}"/>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200" b="0" i="0" u="none" strike="noStrike">
                <a:solidFill>
                  <a:srgbClr val="776F67"/>
                </a:solidFill>
                <a:latin typeface="Calibri"/>
              </a:defRPr>
            </a:pPr>
            <a:endParaRPr lang="en-US"/>
          </a:p>
        </c:txPr>
        <c:crossAx val="2094734553"/>
        <c:crosses val="autoZero"/>
        <c:auto val="1"/>
        <c:lblAlgn val="ctr"/>
        <c:lblOffset val="100"/>
        <c:noMultiLvlLbl val="1"/>
      </c:catAx>
      <c:valAx>
        <c:axId val="2094734553"/>
        <c:scaling>
          <c:orientation val="minMax"/>
          <c:max val="4"/>
          <c:min val="2"/>
        </c:scaling>
        <c:delete val="0"/>
        <c:axPos val="l"/>
        <c:numFmt formatCode="0.00" sourceLinked="0"/>
        <c:majorTickMark val="out"/>
        <c:minorTickMark val="none"/>
        <c:tickLblPos val="nextTo"/>
        <c:spPr>
          <a:ln w="12700" cap="flat">
            <a:solidFill>
              <a:srgbClr val="888888"/>
            </a:solidFill>
            <a:prstDash val="solid"/>
            <a:round/>
          </a:ln>
        </c:spPr>
        <c:txPr>
          <a:bodyPr rot="0"/>
          <a:lstStyle/>
          <a:p>
            <a:pPr>
              <a:defRPr sz="1200" b="0" i="0" u="none" strike="noStrike">
                <a:solidFill>
                  <a:srgbClr val="776F67"/>
                </a:solidFill>
                <a:latin typeface="Calibri"/>
              </a:defRPr>
            </a:pPr>
            <a:endParaRPr lang="en-US"/>
          </a:p>
        </c:txPr>
        <c:crossAx val="2094734552"/>
        <c:crosses val="autoZero"/>
        <c:crossBetween val="between"/>
        <c:majorUnit val="0.5"/>
        <c:minorUnit val="0.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604B7-14B2-4350-B783-E1616DC3E60F}" type="datetimeFigureOut">
              <a:rPr lang="en-US" smtClean="0"/>
              <a:t>6/13/2025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67575-12FA-40B8-A17A-F8D65096B539}" type="slidenum">
              <a:rPr lang="en-US" smtClean="0"/>
              <a:t>‹#›</a:t>
            </a:fld>
            <a:endParaRPr lang="en-US" dirty="0"/>
          </a:p>
        </p:txBody>
      </p:sp>
    </p:spTree>
    <p:extLst>
      <p:ext uri="{BB962C8B-B14F-4D97-AF65-F5344CB8AC3E}">
        <p14:creationId xmlns:p14="http://schemas.microsoft.com/office/powerpoint/2010/main" val="189587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81101-37EE-8A66-C956-AD66EB2A7A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917E03-6765-3E98-AE0A-4D29BC58D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FF6433-E262-B1BB-9FE4-56EA43539228}"/>
              </a:ext>
            </a:extLst>
          </p:cNvPr>
          <p:cNvSpPr>
            <a:spLocks noGrp="1"/>
          </p:cNvSpPr>
          <p:nvPr>
            <p:ph type="dt" sz="half" idx="10"/>
          </p:nvPr>
        </p:nvSpPr>
        <p:spPr/>
        <p:txBody>
          <a:bodyPr/>
          <a:lstStyle/>
          <a:p>
            <a:fld id="{A870ABA4-DAB1-4C8E-9A7B-C46D1BF08DD0}" type="datetimeFigureOut">
              <a:rPr lang="en-US" smtClean="0"/>
              <a:t>6/13/2025</a:t>
            </a:fld>
            <a:endParaRPr lang="en-US" dirty="0"/>
          </a:p>
        </p:txBody>
      </p:sp>
      <p:sp>
        <p:nvSpPr>
          <p:cNvPr id="5" name="Footer Placeholder 4">
            <a:extLst>
              <a:ext uri="{FF2B5EF4-FFF2-40B4-BE49-F238E27FC236}">
                <a16:creationId xmlns:a16="http://schemas.microsoft.com/office/drawing/2014/main" id="{A7BD4E15-0CC8-7248-9BBE-109D8103F3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132060-70F6-433A-3706-7C97F44ABF98}"/>
              </a:ext>
            </a:extLst>
          </p:cNvPr>
          <p:cNvSpPr>
            <a:spLocks noGrp="1"/>
          </p:cNvSpPr>
          <p:nvPr>
            <p:ph type="sldNum" sz="quarter" idx="12"/>
          </p:nvPr>
        </p:nvSpPr>
        <p:spPr/>
        <p:txBody>
          <a:bodyPr/>
          <a:lstStyle/>
          <a:p>
            <a:fld id="{4887E682-F1EF-4787-9333-8F0F2B321B16}" type="slidenum">
              <a:rPr lang="en-US" smtClean="0"/>
              <a:t>‹#›</a:t>
            </a:fld>
            <a:endParaRPr lang="en-US" dirty="0"/>
          </a:p>
        </p:txBody>
      </p:sp>
    </p:spTree>
    <p:extLst>
      <p:ext uri="{BB962C8B-B14F-4D97-AF65-F5344CB8AC3E}">
        <p14:creationId xmlns:p14="http://schemas.microsoft.com/office/powerpoint/2010/main" val="56107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CCB48-68C3-9E89-043D-05BE6E9CD3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15D21C-1DD8-37B2-CE58-44734B6642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ED949-80C7-2544-172E-D562451F2252}"/>
              </a:ext>
            </a:extLst>
          </p:cNvPr>
          <p:cNvSpPr>
            <a:spLocks noGrp="1"/>
          </p:cNvSpPr>
          <p:nvPr>
            <p:ph type="dt" sz="half" idx="10"/>
          </p:nvPr>
        </p:nvSpPr>
        <p:spPr/>
        <p:txBody>
          <a:bodyPr/>
          <a:lstStyle/>
          <a:p>
            <a:fld id="{A870ABA4-DAB1-4C8E-9A7B-C46D1BF08DD0}" type="datetimeFigureOut">
              <a:rPr lang="en-US" smtClean="0"/>
              <a:t>6/13/2025</a:t>
            </a:fld>
            <a:endParaRPr lang="en-US" dirty="0"/>
          </a:p>
        </p:txBody>
      </p:sp>
      <p:sp>
        <p:nvSpPr>
          <p:cNvPr id="5" name="Footer Placeholder 4">
            <a:extLst>
              <a:ext uri="{FF2B5EF4-FFF2-40B4-BE49-F238E27FC236}">
                <a16:creationId xmlns:a16="http://schemas.microsoft.com/office/drawing/2014/main" id="{8EDAB0CA-DD37-CB85-968B-58264F442D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D9C108-81C4-600E-365F-97B63437652B}"/>
              </a:ext>
            </a:extLst>
          </p:cNvPr>
          <p:cNvSpPr>
            <a:spLocks noGrp="1"/>
          </p:cNvSpPr>
          <p:nvPr>
            <p:ph type="sldNum" sz="quarter" idx="12"/>
          </p:nvPr>
        </p:nvSpPr>
        <p:spPr/>
        <p:txBody>
          <a:bodyPr/>
          <a:lstStyle/>
          <a:p>
            <a:fld id="{4887E682-F1EF-4787-9333-8F0F2B321B16}" type="slidenum">
              <a:rPr lang="en-US" smtClean="0"/>
              <a:t>‹#›</a:t>
            </a:fld>
            <a:endParaRPr lang="en-US" dirty="0"/>
          </a:p>
        </p:txBody>
      </p:sp>
    </p:spTree>
    <p:extLst>
      <p:ext uri="{BB962C8B-B14F-4D97-AF65-F5344CB8AC3E}">
        <p14:creationId xmlns:p14="http://schemas.microsoft.com/office/powerpoint/2010/main" val="135307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C06B33-59B0-03D2-7C38-189CB8E048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8A6C5-D819-D94D-702D-DD2D688CA5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87A89-02B2-8743-ED14-80332BC71987}"/>
              </a:ext>
            </a:extLst>
          </p:cNvPr>
          <p:cNvSpPr>
            <a:spLocks noGrp="1"/>
          </p:cNvSpPr>
          <p:nvPr>
            <p:ph type="dt" sz="half" idx="10"/>
          </p:nvPr>
        </p:nvSpPr>
        <p:spPr/>
        <p:txBody>
          <a:bodyPr/>
          <a:lstStyle/>
          <a:p>
            <a:fld id="{A870ABA4-DAB1-4C8E-9A7B-C46D1BF08DD0}" type="datetimeFigureOut">
              <a:rPr lang="en-US" smtClean="0"/>
              <a:t>6/13/2025</a:t>
            </a:fld>
            <a:endParaRPr lang="en-US" dirty="0"/>
          </a:p>
        </p:txBody>
      </p:sp>
      <p:sp>
        <p:nvSpPr>
          <p:cNvPr id="5" name="Footer Placeholder 4">
            <a:extLst>
              <a:ext uri="{FF2B5EF4-FFF2-40B4-BE49-F238E27FC236}">
                <a16:creationId xmlns:a16="http://schemas.microsoft.com/office/drawing/2014/main" id="{A6711EEB-4BB9-A962-FC86-CA04E96491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129AEC-0C51-CB9C-04AC-22AA9DBE99AB}"/>
              </a:ext>
            </a:extLst>
          </p:cNvPr>
          <p:cNvSpPr>
            <a:spLocks noGrp="1"/>
          </p:cNvSpPr>
          <p:nvPr>
            <p:ph type="sldNum" sz="quarter" idx="12"/>
          </p:nvPr>
        </p:nvSpPr>
        <p:spPr/>
        <p:txBody>
          <a:bodyPr/>
          <a:lstStyle/>
          <a:p>
            <a:fld id="{4887E682-F1EF-4787-9333-8F0F2B321B16}" type="slidenum">
              <a:rPr lang="en-US" smtClean="0"/>
              <a:t>‹#›</a:t>
            </a:fld>
            <a:endParaRPr lang="en-US" dirty="0"/>
          </a:p>
        </p:txBody>
      </p:sp>
    </p:spTree>
    <p:extLst>
      <p:ext uri="{BB962C8B-B14F-4D97-AF65-F5344CB8AC3E}">
        <p14:creationId xmlns:p14="http://schemas.microsoft.com/office/powerpoint/2010/main" val="4063193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D302E4-A742-6247-BA01-097C0F7DAEFF}"/>
              </a:ext>
            </a:extLst>
          </p:cNvPr>
          <p:cNvSpPr>
            <a:spLocks noGrp="1"/>
          </p:cNvSpPr>
          <p:nvPr>
            <p:ph type="subTitle" idx="1"/>
          </p:nvPr>
        </p:nvSpPr>
        <p:spPr>
          <a:xfrm>
            <a:off x="6400800" y="2767264"/>
            <a:ext cx="4953000" cy="1937084"/>
          </a:xfrm>
        </p:spPr>
        <p:txBody>
          <a:bodyPr anchor="t">
            <a:normAutofit/>
          </a:bodyPr>
          <a:lstStyle>
            <a:lvl1pPr marL="0" indent="0" algn="l">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Image" descr="Image">
            <a:extLst>
              <a:ext uri="{FF2B5EF4-FFF2-40B4-BE49-F238E27FC236}">
                <a16:creationId xmlns:a16="http://schemas.microsoft.com/office/drawing/2014/main" id="{F7386095-E5C5-EC45-96BA-37D5A4C4E74C}"/>
              </a:ext>
            </a:extLst>
          </p:cNvPr>
          <p:cNvPicPr>
            <a:picLocks noChangeAspect="1"/>
          </p:cNvPicPr>
          <p:nvPr userDrawn="1"/>
        </p:nvPicPr>
        <p:blipFill>
          <a:blip r:embed="rId3"/>
          <a:stretch>
            <a:fillRect/>
          </a:stretch>
        </p:blipFill>
        <p:spPr>
          <a:xfrm>
            <a:off x="6434017" y="4899842"/>
            <a:ext cx="3218632" cy="692635"/>
          </a:xfrm>
          <a:prstGeom prst="rect">
            <a:avLst/>
          </a:prstGeom>
          <a:ln w="12700">
            <a:miter lim="400000"/>
          </a:ln>
        </p:spPr>
      </p:pic>
      <p:sp>
        <p:nvSpPr>
          <p:cNvPr id="8" name="Title 7">
            <a:extLst>
              <a:ext uri="{FF2B5EF4-FFF2-40B4-BE49-F238E27FC236}">
                <a16:creationId xmlns:a16="http://schemas.microsoft.com/office/drawing/2014/main" id="{6C661AB6-E9C3-BE42-9527-CE532EF4E0CE}"/>
              </a:ext>
            </a:extLst>
          </p:cNvPr>
          <p:cNvSpPr>
            <a:spLocks noGrp="1"/>
          </p:cNvSpPr>
          <p:nvPr>
            <p:ph type="title"/>
          </p:nvPr>
        </p:nvSpPr>
        <p:spPr>
          <a:xfrm>
            <a:off x="6400800" y="1265524"/>
            <a:ext cx="4953000" cy="1306247"/>
          </a:xfrm>
        </p:spPr>
        <p:txBody>
          <a:bodyPr anchor="t">
            <a:normAutofit/>
          </a:bodyPr>
          <a:lstStyle>
            <a:lvl1pPr>
              <a:defRPr sz="3600" b="1">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D26994DA-6AEA-DA47-8B7E-AB6CF583A15C}"/>
              </a:ext>
            </a:extLst>
          </p:cNvPr>
          <p:cNvSpPr txBox="1"/>
          <p:nvPr userDrawn="1"/>
        </p:nvSpPr>
        <p:spPr>
          <a:xfrm>
            <a:off x="6400801" y="6469697"/>
            <a:ext cx="4277527" cy="246221"/>
          </a:xfrm>
          <a:prstGeom prst="rect">
            <a:avLst/>
          </a:prstGeom>
          <a:noFill/>
        </p:spPr>
        <p:txBody>
          <a:bodyPr wrap="square" rtlCol="0" anchor="ct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1000" b="1" kern="1200" baseline="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baseline="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282716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D302E4-A742-6247-BA01-097C0F7DAEFF}"/>
              </a:ext>
            </a:extLst>
          </p:cNvPr>
          <p:cNvSpPr>
            <a:spLocks noGrp="1"/>
          </p:cNvSpPr>
          <p:nvPr>
            <p:ph type="subTitle" idx="1"/>
          </p:nvPr>
        </p:nvSpPr>
        <p:spPr>
          <a:xfrm>
            <a:off x="6400800" y="2767264"/>
            <a:ext cx="4267200" cy="1937084"/>
          </a:xfrm>
        </p:spPr>
        <p:txBody>
          <a:bodyPr anchor="t">
            <a:normAutofit/>
          </a:bodyPr>
          <a:lstStyle>
            <a:lvl1pPr marL="0" indent="0" algn="l">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itle 7">
            <a:extLst>
              <a:ext uri="{FF2B5EF4-FFF2-40B4-BE49-F238E27FC236}">
                <a16:creationId xmlns:a16="http://schemas.microsoft.com/office/drawing/2014/main" id="{6C661AB6-E9C3-BE42-9527-CE532EF4E0CE}"/>
              </a:ext>
            </a:extLst>
          </p:cNvPr>
          <p:cNvSpPr>
            <a:spLocks noGrp="1"/>
          </p:cNvSpPr>
          <p:nvPr>
            <p:ph type="title"/>
          </p:nvPr>
        </p:nvSpPr>
        <p:spPr>
          <a:xfrm>
            <a:off x="6400800" y="1265524"/>
            <a:ext cx="4953000" cy="1306247"/>
          </a:xfrm>
        </p:spPr>
        <p:txBody>
          <a:bodyPr anchor="t">
            <a:normAutofit/>
          </a:bodyPr>
          <a:lstStyle>
            <a:lvl1pPr>
              <a:defRPr sz="3600" b="1">
                <a:solidFill>
                  <a:schemeClr val="accent1"/>
                </a:solidFill>
              </a:defRPr>
            </a:lvl1pPr>
          </a:lstStyle>
          <a:p>
            <a:r>
              <a:rPr lang="en-US" dirty="0"/>
              <a:t>Click to edit Master title style</a:t>
            </a:r>
          </a:p>
        </p:txBody>
      </p:sp>
      <p:pic>
        <p:nvPicPr>
          <p:cNvPr id="5" name="Image" descr="Image">
            <a:extLst>
              <a:ext uri="{FF2B5EF4-FFF2-40B4-BE49-F238E27FC236}">
                <a16:creationId xmlns:a16="http://schemas.microsoft.com/office/drawing/2014/main" id="{B16E5250-AC24-C340-92DD-B6284AC157C6}"/>
              </a:ext>
            </a:extLst>
          </p:cNvPr>
          <p:cNvPicPr>
            <a:picLocks noChangeAspect="1"/>
          </p:cNvPicPr>
          <p:nvPr userDrawn="1"/>
        </p:nvPicPr>
        <p:blipFill>
          <a:blip r:embed="rId3"/>
          <a:stretch>
            <a:fillRect/>
          </a:stretch>
        </p:blipFill>
        <p:spPr>
          <a:xfrm>
            <a:off x="6458288" y="4905066"/>
            <a:ext cx="3170091" cy="682187"/>
          </a:xfrm>
          <a:prstGeom prst="rect">
            <a:avLst/>
          </a:prstGeom>
          <a:ln w="12700">
            <a:miter lim="400000"/>
          </a:ln>
        </p:spPr>
      </p:pic>
      <p:sp>
        <p:nvSpPr>
          <p:cNvPr id="7" name="TextBox 6">
            <a:extLst>
              <a:ext uri="{FF2B5EF4-FFF2-40B4-BE49-F238E27FC236}">
                <a16:creationId xmlns:a16="http://schemas.microsoft.com/office/drawing/2014/main" id="{4C8BC367-5078-D446-8D71-8E5E685E55AA}"/>
              </a:ext>
            </a:extLst>
          </p:cNvPr>
          <p:cNvSpPr txBox="1"/>
          <p:nvPr userDrawn="1"/>
        </p:nvSpPr>
        <p:spPr>
          <a:xfrm>
            <a:off x="6400801" y="6469697"/>
            <a:ext cx="4277527" cy="246221"/>
          </a:xfrm>
          <a:prstGeom prst="rect">
            <a:avLst/>
          </a:prstGeom>
          <a:noFill/>
        </p:spPr>
        <p:txBody>
          <a:bodyPr wrap="square" rtlCol="0" anchor="ct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1000" b="1" kern="1200" baseline="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baseline="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272269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C661AB6-E9C3-BE42-9527-CE532EF4E0CE}"/>
              </a:ext>
            </a:extLst>
          </p:cNvPr>
          <p:cNvSpPr>
            <a:spLocks noGrp="1"/>
          </p:cNvSpPr>
          <p:nvPr>
            <p:ph type="title"/>
          </p:nvPr>
        </p:nvSpPr>
        <p:spPr>
          <a:xfrm>
            <a:off x="552505" y="2767265"/>
            <a:ext cx="4953000" cy="1306247"/>
          </a:xfrm>
        </p:spPr>
        <p:txBody>
          <a:bodyPr anchor="t">
            <a:normAutofit/>
          </a:bodyPr>
          <a:lstStyle>
            <a:lvl1pPr>
              <a:defRPr sz="3600" b="1">
                <a:solidFill>
                  <a:schemeClr val="bg1"/>
                </a:solidFill>
              </a:defRPr>
            </a:lvl1pPr>
          </a:lstStyle>
          <a:p>
            <a:r>
              <a:rPr lang="en-US"/>
              <a:t>Click to edit Master title style</a:t>
            </a:r>
          </a:p>
        </p:txBody>
      </p:sp>
      <p:pic>
        <p:nvPicPr>
          <p:cNvPr id="5" name="Image" descr="Image">
            <a:extLst>
              <a:ext uri="{FF2B5EF4-FFF2-40B4-BE49-F238E27FC236}">
                <a16:creationId xmlns:a16="http://schemas.microsoft.com/office/drawing/2014/main" id="{3CC4485C-9A2A-884C-BEAA-F24341AA195A}"/>
              </a:ext>
            </a:extLst>
          </p:cNvPr>
          <p:cNvPicPr>
            <a:picLocks noChangeAspect="1"/>
          </p:cNvPicPr>
          <p:nvPr userDrawn="1"/>
        </p:nvPicPr>
        <p:blipFill>
          <a:blip r:embed="rId3"/>
          <a:stretch>
            <a:fillRect/>
          </a:stretch>
        </p:blipFill>
        <p:spPr>
          <a:xfrm>
            <a:off x="687972" y="5709467"/>
            <a:ext cx="2235024" cy="480966"/>
          </a:xfrm>
          <a:prstGeom prst="rect">
            <a:avLst/>
          </a:prstGeom>
          <a:ln w="12700">
            <a:miter lim="400000"/>
          </a:ln>
        </p:spPr>
      </p:pic>
      <p:sp>
        <p:nvSpPr>
          <p:cNvPr id="6" name="TextBox 5">
            <a:extLst>
              <a:ext uri="{FF2B5EF4-FFF2-40B4-BE49-F238E27FC236}">
                <a16:creationId xmlns:a16="http://schemas.microsoft.com/office/drawing/2014/main" id="{502789F8-2AE5-2442-85BF-A6FACC39432E}"/>
              </a:ext>
            </a:extLst>
          </p:cNvPr>
          <p:cNvSpPr txBox="1"/>
          <p:nvPr userDrawn="1"/>
        </p:nvSpPr>
        <p:spPr>
          <a:xfrm>
            <a:off x="552506" y="6469697"/>
            <a:ext cx="4277527" cy="246221"/>
          </a:xfrm>
          <a:prstGeom prst="rect">
            <a:avLst/>
          </a:prstGeom>
          <a:noFill/>
        </p:spPr>
        <p:txBody>
          <a:bodyPr wrap="square" rtlCol="0" anchor="ct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1000" b="1" kern="1200" baseline="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baseline="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4021026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C661AB6-E9C3-BE42-9527-CE532EF4E0CE}"/>
              </a:ext>
            </a:extLst>
          </p:cNvPr>
          <p:cNvSpPr>
            <a:spLocks noGrp="1"/>
          </p:cNvSpPr>
          <p:nvPr>
            <p:ph type="title"/>
          </p:nvPr>
        </p:nvSpPr>
        <p:spPr>
          <a:xfrm>
            <a:off x="552505" y="2767265"/>
            <a:ext cx="4953000" cy="1306247"/>
          </a:xfrm>
        </p:spPr>
        <p:txBody>
          <a:bodyPr anchor="t">
            <a:normAutofit/>
          </a:bodyPr>
          <a:lstStyle>
            <a:lvl1pPr>
              <a:defRPr sz="3600" b="1">
                <a:solidFill>
                  <a:schemeClr val="accent1"/>
                </a:solidFill>
              </a:defRPr>
            </a:lvl1pPr>
          </a:lstStyle>
          <a:p>
            <a:r>
              <a:rPr lang="en-US"/>
              <a:t>Click to edit Master title style</a:t>
            </a:r>
          </a:p>
        </p:txBody>
      </p:sp>
      <p:pic>
        <p:nvPicPr>
          <p:cNvPr id="4" name="Image" descr="Image">
            <a:extLst>
              <a:ext uri="{FF2B5EF4-FFF2-40B4-BE49-F238E27FC236}">
                <a16:creationId xmlns:a16="http://schemas.microsoft.com/office/drawing/2014/main" id="{3893018F-4EFE-F94C-9CD0-2CAAA446E58B}"/>
              </a:ext>
            </a:extLst>
          </p:cNvPr>
          <p:cNvPicPr>
            <a:picLocks noChangeAspect="1"/>
          </p:cNvPicPr>
          <p:nvPr userDrawn="1"/>
        </p:nvPicPr>
        <p:blipFill>
          <a:blip r:embed="rId3"/>
          <a:stretch>
            <a:fillRect/>
          </a:stretch>
        </p:blipFill>
        <p:spPr>
          <a:xfrm>
            <a:off x="689666" y="5727953"/>
            <a:ext cx="2235031" cy="480967"/>
          </a:xfrm>
          <a:prstGeom prst="rect">
            <a:avLst/>
          </a:prstGeom>
          <a:ln w="12700">
            <a:miter lim="400000"/>
          </a:ln>
        </p:spPr>
      </p:pic>
      <p:sp>
        <p:nvSpPr>
          <p:cNvPr id="6" name="TextBox 5">
            <a:extLst>
              <a:ext uri="{FF2B5EF4-FFF2-40B4-BE49-F238E27FC236}">
                <a16:creationId xmlns:a16="http://schemas.microsoft.com/office/drawing/2014/main" id="{EA272578-C468-404F-B93C-29915E00B6C8}"/>
              </a:ext>
            </a:extLst>
          </p:cNvPr>
          <p:cNvSpPr txBox="1"/>
          <p:nvPr userDrawn="1"/>
        </p:nvSpPr>
        <p:spPr>
          <a:xfrm>
            <a:off x="552506" y="6469697"/>
            <a:ext cx="4277527" cy="246221"/>
          </a:xfrm>
          <a:prstGeom prst="rect">
            <a:avLst/>
          </a:prstGeom>
          <a:noFill/>
        </p:spPr>
        <p:txBody>
          <a:bodyPr wrap="square" rtlCol="0" anchor="ct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1000" b="1" kern="1200" baseline="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baseline="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329237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1328-37F0-5545-AA10-F7C4CDEB3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5037B-CE64-EB44-AE02-5E44E9DFEC5A}"/>
              </a:ext>
            </a:extLst>
          </p:cNvPr>
          <p:cNvSpPr>
            <a:spLocks noGrp="1"/>
          </p:cNvSpPr>
          <p:nvPr>
            <p:ph idx="1"/>
          </p:nvPr>
        </p:nvSpPr>
        <p:spPr>
          <a:xfrm>
            <a:off x="593557" y="1130969"/>
            <a:ext cx="11213305" cy="4054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45406208-274D-C449-B3F8-30CDED63523F}"/>
              </a:ext>
            </a:extLst>
          </p:cNvPr>
          <p:cNvSpPr>
            <a:spLocks noGrp="1"/>
          </p:cNvSpPr>
          <p:nvPr>
            <p:ph type="sldNum" sz="quarter" idx="12"/>
          </p:nvPr>
        </p:nvSpPr>
        <p:spPr/>
        <p:txBody>
          <a:bodyPr/>
          <a:lstStyle/>
          <a:p>
            <a:fld id="{6CFC495E-D6EE-1642-BD04-7D10A9F73A2C}" type="slidenum">
              <a:rPr lang="en-US" smtClean="0"/>
              <a:pPr/>
              <a:t>‹#›</a:t>
            </a:fld>
            <a:endParaRPr lang="en-US" dirty="0"/>
          </a:p>
        </p:txBody>
      </p:sp>
      <p:grpSp>
        <p:nvGrpSpPr>
          <p:cNvPr id="23" name="Group 22">
            <a:extLst>
              <a:ext uri="{FF2B5EF4-FFF2-40B4-BE49-F238E27FC236}">
                <a16:creationId xmlns:a16="http://schemas.microsoft.com/office/drawing/2014/main" id="{4C94E09C-0E92-2541-BAF8-3838D949B8E0}"/>
              </a:ext>
            </a:extLst>
          </p:cNvPr>
          <p:cNvGrpSpPr/>
          <p:nvPr userDrawn="1"/>
        </p:nvGrpSpPr>
        <p:grpSpPr>
          <a:xfrm>
            <a:off x="10387189" y="376010"/>
            <a:ext cx="1419673" cy="181254"/>
            <a:chOff x="7790403" y="440491"/>
            <a:chExt cx="1064755" cy="181254"/>
          </a:xfrm>
        </p:grpSpPr>
        <p:pic>
          <p:nvPicPr>
            <p:cNvPr id="24" name="Image" descr="Image">
              <a:extLst>
                <a:ext uri="{FF2B5EF4-FFF2-40B4-BE49-F238E27FC236}">
                  <a16:creationId xmlns:a16="http://schemas.microsoft.com/office/drawing/2014/main" id="{57ED4E40-B41F-344B-AFD6-76A0E292A559}"/>
                </a:ext>
              </a:extLst>
            </p:cNvPr>
            <p:cNvPicPr>
              <a:picLocks noChangeAspect="1"/>
            </p:cNvPicPr>
            <p:nvPr userDrawn="1"/>
          </p:nvPicPr>
          <p:blipFill>
            <a:blip r:embed="rId3"/>
            <a:stretch>
              <a:fillRect/>
            </a:stretch>
          </p:blipFill>
          <p:spPr>
            <a:xfrm>
              <a:off x="7934242" y="440491"/>
              <a:ext cx="920916" cy="181254"/>
            </a:xfrm>
            <a:prstGeom prst="rect">
              <a:avLst/>
            </a:prstGeom>
            <a:ln w="12700">
              <a:miter lim="400000"/>
            </a:ln>
          </p:spPr>
        </p:pic>
        <p:cxnSp>
          <p:nvCxnSpPr>
            <p:cNvPr id="25" name="Straight Connector 24">
              <a:extLst>
                <a:ext uri="{FF2B5EF4-FFF2-40B4-BE49-F238E27FC236}">
                  <a16:creationId xmlns:a16="http://schemas.microsoft.com/office/drawing/2014/main" id="{07433ECF-9E60-2B4D-9E12-8DB7D92AEFD2}"/>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9" name="TextBox 8">
            <a:extLst>
              <a:ext uri="{FF2B5EF4-FFF2-40B4-BE49-F238E27FC236}">
                <a16:creationId xmlns:a16="http://schemas.microsoft.com/office/drawing/2014/main" id="{07F7A25B-B51E-C54B-9F0B-D1BFF56194AF}"/>
              </a:ext>
            </a:extLst>
          </p:cNvPr>
          <p:cNvSpPr txBox="1"/>
          <p:nvPr userDrawn="1"/>
        </p:nvSpPr>
        <p:spPr>
          <a:xfrm>
            <a:off x="5101261" y="6109050"/>
            <a:ext cx="6705600" cy="246221"/>
          </a:xfrm>
          <a:prstGeom prst="rect">
            <a:avLst/>
          </a:prstGeom>
          <a:noFill/>
        </p:spPr>
        <p:txBody>
          <a:bodyPr wrap="square" rtlCol="0" anchor="ctr">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022136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1328-37F0-5545-AA10-F7C4CDEB3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5037B-CE64-EB44-AE02-5E44E9DFEC5A}"/>
              </a:ext>
            </a:extLst>
          </p:cNvPr>
          <p:cNvSpPr>
            <a:spLocks noGrp="1"/>
          </p:cNvSpPr>
          <p:nvPr>
            <p:ph idx="1"/>
          </p:nvPr>
        </p:nvSpPr>
        <p:spPr>
          <a:xfrm>
            <a:off x="593557" y="1130969"/>
            <a:ext cx="11213305" cy="5045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14">
            <a:extLst>
              <a:ext uri="{FF2B5EF4-FFF2-40B4-BE49-F238E27FC236}">
                <a16:creationId xmlns:a16="http://schemas.microsoft.com/office/drawing/2014/main" id="{45406208-274D-C449-B3F8-30CDED63523F}"/>
              </a:ext>
            </a:extLst>
          </p:cNvPr>
          <p:cNvSpPr>
            <a:spLocks noGrp="1"/>
          </p:cNvSpPr>
          <p:nvPr>
            <p:ph type="sldNum" sz="quarter" idx="12"/>
          </p:nvPr>
        </p:nvSpPr>
        <p:spPr/>
        <p:txBody>
          <a:bodyPr/>
          <a:lstStyle/>
          <a:p>
            <a:fld id="{6CFC495E-D6EE-1642-BD04-7D10A9F73A2C}" type="slidenum">
              <a:rPr lang="en-US" smtClean="0"/>
              <a:pPr/>
              <a:t>‹#›</a:t>
            </a:fld>
            <a:endParaRPr lang="en-US" dirty="0"/>
          </a:p>
        </p:txBody>
      </p:sp>
      <p:grpSp>
        <p:nvGrpSpPr>
          <p:cNvPr id="8" name="Group 7">
            <a:extLst>
              <a:ext uri="{FF2B5EF4-FFF2-40B4-BE49-F238E27FC236}">
                <a16:creationId xmlns:a16="http://schemas.microsoft.com/office/drawing/2014/main" id="{96D09952-7786-0045-90EF-7E5544D04C4C}"/>
              </a:ext>
            </a:extLst>
          </p:cNvPr>
          <p:cNvGrpSpPr/>
          <p:nvPr userDrawn="1"/>
        </p:nvGrpSpPr>
        <p:grpSpPr>
          <a:xfrm>
            <a:off x="10387189" y="376010"/>
            <a:ext cx="1419673" cy="181254"/>
            <a:chOff x="7790403" y="440491"/>
            <a:chExt cx="1064755" cy="181254"/>
          </a:xfrm>
        </p:grpSpPr>
        <p:pic>
          <p:nvPicPr>
            <p:cNvPr id="9" name="Image" descr="Image">
              <a:extLst>
                <a:ext uri="{FF2B5EF4-FFF2-40B4-BE49-F238E27FC236}">
                  <a16:creationId xmlns:a16="http://schemas.microsoft.com/office/drawing/2014/main" id="{894AEBED-667D-3D4D-9CF7-66F7D25AFAF6}"/>
                </a:ext>
              </a:extLst>
            </p:cNvPr>
            <p:cNvPicPr>
              <a:picLocks noChangeAspect="1"/>
            </p:cNvPicPr>
            <p:nvPr userDrawn="1"/>
          </p:nvPicPr>
          <p:blipFill>
            <a:blip r:embed="rId2"/>
            <a:stretch>
              <a:fillRect/>
            </a:stretch>
          </p:blipFill>
          <p:spPr>
            <a:xfrm>
              <a:off x="7934242" y="440491"/>
              <a:ext cx="920916" cy="181254"/>
            </a:xfrm>
            <a:prstGeom prst="rect">
              <a:avLst/>
            </a:prstGeom>
            <a:ln w="12700">
              <a:miter lim="400000"/>
            </a:ln>
          </p:spPr>
        </p:pic>
        <p:cxnSp>
          <p:nvCxnSpPr>
            <p:cNvPr id="13" name="Straight Connector 12">
              <a:extLst>
                <a:ext uri="{FF2B5EF4-FFF2-40B4-BE49-F238E27FC236}">
                  <a16:creationId xmlns:a16="http://schemas.microsoft.com/office/drawing/2014/main" id="{3F6584D8-7460-8245-A7B8-2370608C1884}"/>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11" name="TextBox 10">
            <a:extLst>
              <a:ext uri="{FF2B5EF4-FFF2-40B4-BE49-F238E27FC236}">
                <a16:creationId xmlns:a16="http://schemas.microsoft.com/office/drawing/2014/main" id="{2C971757-319E-A24C-AFFA-E3663DCB470F}"/>
              </a:ext>
            </a:extLst>
          </p:cNvPr>
          <p:cNvSpPr txBox="1"/>
          <p:nvPr userDrawn="1"/>
        </p:nvSpPr>
        <p:spPr>
          <a:xfrm>
            <a:off x="2743200" y="6515450"/>
            <a:ext cx="6705600" cy="246221"/>
          </a:xfrm>
          <a:prstGeom prst="rect">
            <a:avLst/>
          </a:prstGeom>
          <a:noFill/>
        </p:spPr>
        <p:txBody>
          <a:bodyPr wrap="squar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505269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1328-37F0-5545-AA10-F7C4CDEB3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5037B-CE64-EB44-AE02-5E44E9DFEC5A}"/>
              </a:ext>
            </a:extLst>
          </p:cNvPr>
          <p:cNvSpPr>
            <a:spLocks noGrp="1"/>
          </p:cNvSpPr>
          <p:nvPr>
            <p:ph idx="1"/>
          </p:nvPr>
        </p:nvSpPr>
        <p:spPr>
          <a:xfrm>
            <a:off x="593556" y="1130969"/>
            <a:ext cx="11213303" cy="26589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45406208-274D-C449-B3F8-30CDED63523F}"/>
              </a:ext>
            </a:extLst>
          </p:cNvPr>
          <p:cNvSpPr>
            <a:spLocks noGrp="1"/>
          </p:cNvSpPr>
          <p:nvPr>
            <p:ph type="sldNum" sz="quarter" idx="12"/>
          </p:nvPr>
        </p:nvSpPr>
        <p:spPr/>
        <p:txBody>
          <a:bodyPr/>
          <a:lstStyle/>
          <a:p>
            <a:fld id="{6CFC495E-D6EE-1642-BD04-7D10A9F73A2C}" type="slidenum">
              <a:rPr lang="en-US" smtClean="0"/>
              <a:pPr/>
              <a:t>‹#›</a:t>
            </a:fld>
            <a:endParaRPr lang="en-US" dirty="0"/>
          </a:p>
        </p:txBody>
      </p:sp>
      <p:sp>
        <p:nvSpPr>
          <p:cNvPr id="8" name="Lorem ipsum voluptatur maximus volorernam sectistrum lacepero te alicium cus in res doluptat aut prem quodi is suntemp orerist millest ionsed quunt quia et essum debitemquos anis aut int et ent, consequia quamus.">
            <a:extLst>
              <a:ext uri="{FF2B5EF4-FFF2-40B4-BE49-F238E27FC236}">
                <a16:creationId xmlns:a16="http://schemas.microsoft.com/office/drawing/2014/main" id="{5A729A89-5B44-7648-B987-8E0B90326D96}"/>
              </a:ext>
            </a:extLst>
          </p:cNvPr>
          <p:cNvSpPr txBox="1"/>
          <p:nvPr userDrawn="1"/>
        </p:nvSpPr>
        <p:spPr>
          <a:xfrm>
            <a:off x="570717" y="3746501"/>
            <a:ext cx="4819783" cy="2467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defRPr sz="1600">
                <a:solidFill>
                  <a:srgbClr val="86C32B"/>
                </a:solidFill>
              </a:defRPr>
            </a:lvl1pPr>
          </a:lstStyle>
          <a:p>
            <a:r>
              <a:rPr sz="1600" dirty="0"/>
              <a:t>Lorem ipsum voluptatur maximus volorernam sectistrum lacepero te alicium cus in res doluptat aut prem quodi is suntemp orerist millest ionsed quunt quia et essum debitemquos anis aut int et ent, consequia quamus.</a:t>
            </a:r>
          </a:p>
        </p:txBody>
      </p:sp>
      <p:sp>
        <p:nvSpPr>
          <p:cNvPr id="9" name="Lorem ipsum voluptatur maximus volorernam sectistrum lacepero te alicium cus in res doluptat aut prem quodi is suntemp orerist millest ionsed quunt quia et essum debitemquos anis aut int et ent, consequia quamus.">
            <a:extLst>
              <a:ext uri="{FF2B5EF4-FFF2-40B4-BE49-F238E27FC236}">
                <a16:creationId xmlns:a16="http://schemas.microsoft.com/office/drawing/2014/main" id="{36D7C2EF-E60D-194F-AB27-63E91745D2AC}"/>
              </a:ext>
            </a:extLst>
          </p:cNvPr>
          <p:cNvSpPr txBox="1"/>
          <p:nvPr userDrawn="1"/>
        </p:nvSpPr>
        <p:spPr>
          <a:xfrm>
            <a:off x="6064247" y="3746501"/>
            <a:ext cx="4819784" cy="2467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defRPr sz="1600">
                <a:solidFill>
                  <a:srgbClr val="86C32B"/>
                </a:solidFill>
              </a:defRPr>
            </a:lvl1pPr>
          </a:lstStyle>
          <a:p>
            <a:r>
              <a:rPr sz="1600" dirty="0"/>
              <a:t>Lorem ipsum voluptatur maximus volorernam sectistrum lacepero te alicium cus in res doluptat aut prem quodi is suntemp orerist millest ionsed quunt quia et essum debitemquos anis aut int et ent, consequia quamus.</a:t>
            </a:r>
          </a:p>
        </p:txBody>
      </p:sp>
      <p:grpSp>
        <p:nvGrpSpPr>
          <p:cNvPr id="13" name="Group 12">
            <a:extLst>
              <a:ext uri="{FF2B5EF4-FFF2-40B4-BE49-F238E27FC236}">
                <a16:creationId xmlns:a16="http://schemas.microsoft.com/office/drawing/2014/main" id="{7E3DD906-C02A-564A-8368-AFBBAE32A6A0}"/>
              </a:ext>
            </a:extLst>
          </p:cNvPr>
          <p:cNvGrpSpPr/>
          <p:nvPr userDrawn="1"/>
        </p:nvGrpSpPr>
        <p:grpSpPr>
          <a:xfrm>
            <a:off x="10387189" y="376010"/>
            <a:ext cx="1419673" cy="181254"/>
            <a:chOff x="7790403" y="440491"/>
            <a:chExt cx="1064755" cy="181254"/>
          </a:xfrm>
        </p:grpSpPr>
        <p:pic>
          <p:nvPicPr>
            <p:cNvPr id="14" name="Image" descr="Image">
              <a:extLst>
                <a:ext uri="{FF2B5EF4-FFF2-40B4-BE49-F238E27FC236}">
                  <a16:creationId xmlns:a16="http://schemas.microsoft.com/office/drawing/2014/main" id="{3A981A55-F3A2-1949-A004-4448419283E5}"/>
                </a:ext>
              </a:extLst>
            </p:cNvPr>
            <p:cNvPicPr>
              <a:picLocks noChangeAspect="1"/>
            </p:cNvPicPr>
            <p:nvPr userDrawn="1"/>
          </p:nvPicPr>
          <p:blipFill>
            <a:blip r:embed="rId2"/>
            <a:stretch>
              <a:fillRect/>
            </a:stretch>
          </p:blipFill>
          <p:spPr>
            <a:xfrm>
              <a:off x="7934242" y="440491"/>
              <a:ext cx="920916" cy="181254"/>
            </a:xfrm>
            <a:prstGeom prst="rect">
              <a:avLst/>
            </a:prstGeom>
            <a:ln w="12700">
              <a:miter lim="400000"/>
            </a:ln>
          </p:spPr>
        </p:pic>
        <p:cxnSp>
          <p:nvCxnSpPr>
            <p:cNvPr id="16" name="Straight Connector 15">
              <a:extLst>
                <a:ext uri="{FF2B5EF4-FFF2-40B4-BE49-F238E27FC236}">
                  <a16:creationId xmlns:a16="http://schemas.microsoft.com/office/drawing/2014/main" id="{5FFE9300-02DF-284F-80E4-D3F5E4C577F8}"/>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11" name="TextBox 10">
            <a:extLst>
              <a:ext uri="{FF2B5EF4-FFF2-40B4-BE49-F238E27FC236}">
                <a16:creationId xmlns:a16="http://schemas.microsoft.com/office/drawing/2014/main" id="{BB43E4C0-291D-D743-AFAA-EABC414443B8}"/>
              </a:ext>
            </a:extLst>
          </p:cNvPr>
          <p:cNvSpPr txBox="1"/>
          <p:nvPr userDrawn="1"/>
        </p:nvSpPr>
        <p:spPr>
          <a:xfrm>
            <a:off x="2743200" y="6515450"/>
            <a:ext cx="6705600" cy="246221"/>
          </a:xfrm>
          <a:prstGeom prst="rect">
            <a:avLst/>
          </a:prstGeom>
          <a:noFill/>
        </p:spPr>
        <p:txBody>
          <a:bodyPr wrap="squar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535200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5037B-CE64-EB44-AE02-5E44E9DFEC5A}"/>
              </a:ext>
            </a:extLst>
          </p:cNvPr>
          <p:cNvSpPr>
            <a:spLocks noGrp="1"/>
          </p:cNvSpPr>
          <p:nvPr>
            <p:ph idx="1"/>
          </p:nvPr>
        </p:nvSpPr>
        <p:spPr>
          <a:xfrm>
            <a:off x="593557" y="1130969"/>
            <a:ext cx="5502444" cy="50459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45406208-274D-C449-B3F8-30CDED63523F}"/>
              </a:ext>
            </a:extLst>
          </p:cNvPr>
          <p:cNvSpPr>
            <a:spLocks noGrp="1"/>
          </p:cNvSpPr>
          <p:nvPr>
            <p:ph type="sldNum" sz="quarter" idx="12"/>
          </p:nvPr>
        </p:nvSpPr>
        <p:spPr/>
        <p:txBody>
          <a:bodyPr/>
          <a:lstStyle/>
          <a:p>
            <a:fld id="{6CFC495E-D6EE-1642-BD04-7D10A9F73A2C}" type="slidenum">
              <a:rPr lang="en-US" smtClean="0"/>
              <a:pPr/>
              <a:t>‹#›</a:t>
            </a:fld>
            <a:endParaRPr lang="en-US" dirty="0"/>
          </a:p>
        </p:txBody>
      </p:sp>
      <p:sp>
        <p:nvSpPr>
          <p:cNvPr id="4" name="Title 3">
            <a:extLst>
              <a:ext uri="{FF2B5EF4-FFF2-40B4-BE49-F238E27FC236}">
                <a16:creationId xmlns:a16="http://schemas.microsoft.com/office/drawing/2014/main" id="{5A29B57D-E475-7148-B7D9-2FE5071EE069}"/>
              </a:ext>
            </a:extLst>
          </p:cNvPr>
          <p:cNvSpPr>
            <a:spLocks noGrp="1"/>
          </p:cNvSpPr>
          <p:nvPr>
            <p:ph type="title"/>
          </p:nvPr>
        </p:nvSpPr>
        <p:spPr/>
        <p:txBody>
          <a:bodyPr/>
          <a:lstStyle/>
          <a:p>
            <a:r>
              <a:rPr lang="en-US"/>
              <a:t>Click to edit Master title style</a:t>
            </a:r>
          </a:p>
        </p:txBody>
      </p:sp>
      <p:grpSp>
        <p:nvGrpSpPr>
          <p:cNvPr id="9" name="Group 8">
            <a:extLst>
              <a:ext uri="{FF2B5EF4-FFF2-40B4-BE49-F238E27FC236}">
                <a16:creationId xmlns:a16="http://schemas.microsoft.com/office/drawing/2014/main" id="{84656EAA-588F-8547-B3A6-9753D810F5AD}"/>
              </a:ext>
            </a:extLst>
          </p:cNvPr>
          <p:cNvGrpSpPr/>
          <p:nvPr userDrawn="1"/>
        </p:nvGrpSpPr>
        <p:grpSpPr>
          <a:xfrm>
            <a:off x="10387189" y="376010"/>
            <a:ext cx="1419673" cy="181254"/>
            <a:chOff x="7790403" y="440491"/>
            <a:chExt cx="1064755" cy="181254"/>
          </a:xfrm>
        </p:grpSpPr>
        <p:pic>
          <p:nvPicPr>
            <p:cNvPr id="13" name="Image" descr="Image">
              <a:extLst>
                <a:ext uri="{FF2B5EF4-FFF2-40B4-BE49-F238E27FC236}">
                  <a16:creationId xmlns:a16="http://schemas.microsoft.com/office/drawing/2014/main" id="{C62E95BE-C70B-9D40-A1B6-2D7A7EA2782F}"/>
                </a:ext>
              </a:extLst>
            </p:cNvPr>
            <p:cNvPicPr>
              <a:picLocks noChangeAspect="1"/>
            </p:cNvPicPr>
            <p:nvPr userDrawn="1"/>
          </p:nvPicPr>
          <p:blipFill>
            <a:blip r:embed="rId2"/>
            <a:stretch>
              <a:fillRect/>
            </a:stretch>
          </p:blipFill>
          <p:spPr>
            <a:xfrm>
              <a:off x="7934242" y="440491"/>
              <a:ext cx="920916" cy="181254"/>
            </a:xfrm>
            <a:prstGeom prst="rect">
              <a:avLst/>
            </a:prstGeom>
            <a:ln w="12700">
              <a:miter lim="400000"/>
            </a:ln>
          </p:spPr>
        </p:pic>
        <p:cxnSp>
          <p:nvCxnSpPr>
            <p:cNvPr id="14" name="Straight Connector 13">
              <a:extLst>
                <a:ext uri="{FF2B5EF4-FFF2-40B4-BE49-F238E27FC236}">
                  <a16:creationId xmlns:a16="http://schemas.microsoft.com/office/drawing/2014/main" id="{945E2911-7FF6-C04B-9DEF-D7A65C808BE8}"/>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graphicFrame>
        <p:nvGraphicFramePr>
          <p:cNvPr id="16" name="Chart 37">
            <a:extLst>
              <a:ext uri="{FF2B5EF4-FFF2-40B4-BE49-F238E27FC236}">
                <a16:creationId xmlns:a16="http://schemas.microsoft.com/office/drawing/2014/main" id="{18F5EE22-83EC-5E48-AF56-97DF4945DE5F}"/>
              </a:ext>
            </a:extLst>
          </p:cNvPr>
          <p:cNvGraphicFramePr/>
          <p:nvPr userDrawn="1"/>
        </p:nvGraphicFramePr>
        <p:xfrm>
          <a:off x="7153349" y="2405575"/>
          <a:ext cx="3903264" cy="347354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Placeholder 34">
            <a:extLst>
              <a:ext uri="{FF2B5EF4-FFF2-40B4-BE49-F238E27FC236}">
                <a16:creationId xmlns:a16="http://schemas.microsoft.com/office/drawing/2014/main" id="{AD24F15A-51EB-2447-982E-8CF645E89F71}"/>
              </a:ext>
            </a:extLst>
          </p:cNvPr>
          <p:cNvSpPr/>
          <p:nvPr userDrawn="1"/>
        </p:nvSpPr>
        <p:spPr>
          <a:xfrm>
            <a:off x="6416646" y="1439998"/>
            <a:ext cx="5376673" cy="822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spcBef>
                <a:spcPts val="500"/>
              </a:spcBef>
              <a:defRPr sz="2400" b="1">
                <a:solidFill>
                  <a:srgbClr val="66BD29"/>
                </a:solidFill>
              </a:defRPr>
            </a:lvl1pPr>
          </a:lstStyle>
          <a:p>
            <a:pPr algn="ctr"/>
            <a:r>
              <a:rPr sz="2400" dirty="0"/>
              <a:t>Sample Title</a:t>
            </a:r>
          </a:p>
        </p:txBody>
      </p:sp>
      <p:sp>
        <p:nvSpPr>
          <p:cNvPr id="12" name="TextBox 11">
            <a:extLst>
              <a:ext uri="{FF2B5EF4-FFF2-40B4-BE49-F238E27FC236}">
                <a16:creationId xmlns:a16="http://schemas.microsoft.com/office/drawing/2014/main" id="{746791E7-541A-4F4C-979D-DAA65ABE2C20}"/>
              </a:ext>
            </a:extLst>
          </p:cNvPr>
          <p:cNvSpPr txBox="1"/>
          <p:nvPr userDrawn="1"/>
        </p:nvSpPr>
        <p:spPr>
          <a:xfrm>
            <a:off x="2743200" y="6515450"/>
            <a:ext cx="6705600" cy="246221"/>
          </a:xfrm>
          <a:prstGeom prst="rect">
            <a:avLst/>
          </a:prstGeom>
          <a:noFill/>
        </p:spPr>
        <p:txBody>
          <a:bodyPr wrap="squar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74858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6141-24CC-CA29-E545-ABF8204E88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B327C-508A-230F-5AA5-A30EB372D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76E0A-199C-A8DC-9293-7C4AFF8355F1}"/>
              </a:ext>
            </a:extLst>
          </p:cNvPr>
          <p:cNvSpPr>
            <a:spLocks noGrp="1"/>
          </p:cNvSpPr>
          <p:nvPr>
            <p:ph type="dt" sz="half" idx="10"/>
          </p:nvPr>
        </p:nvSpPr>
        <p:spPr/>
        <p:txBody>
          <a:bodyPr/>
          <a:lstStyle/>
          <a:p>
            <a:fld id="{A870ABA4-DAB1-4C8E-9A7B-C46D1BF08DD0}" type="datetimeFigureOut">
              <a:rPr lang="en-US" smtClean="0"/>
              <a:t>6/13/2025</a:t>
            </a:fld>
            <a:endParaRPr lang="en-US" dirty="0"/>
          </a:p>
        </p:txBody>
      </p:sp>
      <p:sp>
        <p:nvSpPr>
          <p:cNvPr id="5" name="Footer Placeholder 4">
            <a:extLst>
              <a:ext uri="{FF2B5EF4-FFF2-40B4-BE49-F238E27FC236}">
                <a16:creationId xmlns:a16="http://schemas.microsoft.com/office/drawing/2014/main" id="{A55ABB03-6A2C-F38E-6B72-DB09D942CB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8EC437-059C-B761-E606-EDC52CEE1514}"/>
              </a:ext>
            </a:extLst>
          </p:cNvPr>
          <p:cNvSpPr>
            <a:spLocks noGrp="1"/>
          </p:cNvSpPr>
          <p:nvPr>
            <p:ph type="sldNum" sz="quarter" idx="12"/>
          </p:nvPr>
        </p:nvSpPr>
        <p:spPr/>
        <p:txBody>
          <a:bodyPr/>
          <a:lstStyle/>
          <a:p>
            <a:fld id="{4887E682-F1EF-4787-9333-8F0F2B321B16}" type="slidenum">
              <a:rPr lang="en-US" smtClean="0"/>
              <a:t>‹#›</a:t>
            </a:fld>
            <a:endParaRPr lang="en-US" dirty="0"/>
          </a:p>
        </p:txBody>
      </p:sp>
    </p:spTree>
    <p:extLst>
      <p:ext uri="{BB962C8B-B14F-4D97-AF65-F5344CB8AC3E}">
        <p14:creationId xmlns:p14="http://schemas.microsoft.com/office/powerpoint/2010/main" val="145318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5037B-CE64-EB44-AE02-5E44E9DFEC5A}"/>
              </a:ext>
            </a:extLst>
          </p:cNvPr>
          <p:cNvSpPr>
            <a:spLocks noGrp="1"/>
          </p:cNvSpPr>
          <p:nvPr>
            <p:ph idx="1"/>
          </p:nvPr>
        </p:nvSpPr>
        <p:spPr>
          <a:xfrm>
            <a:off x="593557" y="1130969"/>
            <a:ext cx="5502444" cy="50459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45406208-274D-C449-B3F8-30CDED63523F}"/>
              </a:ext>
            </a:extLst>
          </p:cNvPr>
          <p:cNvSpPr>
            <a:spLocks noGrp="1"/>
          </p:cNvSpPr>
          <p:nvPr>
            <p:ph type="sldNum" sz="quarter" idx="12"/>
          </p:nvPr>
        </p:nvSpPr>
        <p:spPr/>
        <p:txBody>
          <a:bodyPr/>
          <a:lstStyle/>
          <a:p>
            <a:fld id="{6CFC495E-D6EE-1642-BD04-7D10A9F73A2C}" type="slidenum">
              <a:rPr lang="en-US" smtClean="0"/>
              <a:pPr/>
              <a:t>‹#›</a:t>
            </a:fld>
            <a:endParaRPr lang="en-US" dirty="0"/>
          </a:p>
        </p:txBody>
      </p:sp>
      <p:sp>
        <p:nvSpPr>
          <p:cNvPr id="4" name="Title 3">
            <a:extLst>
              <a:ext uri="{FF2B5EF4-FFF2-40B4-BE49-F238E27FC236}">
                <a16:creationId xmlns:a16="http://schemas.microsoft.com/office/drawing/2014/main" id="{5A29B57D-E475-7148-B7D9-2FE5071EE069}"/>
              </a:ext>
            </a:extLst>
          </p:cNvPr>
          <p:cNvSpPr>
            <a:spLocks noGrp="1"/>
          </p:cNvSpPr>
          <p:nvPr>
            <p:ph type="title"/>
          </p:nvPr>
        </p:nvSpPr>
        <p:spPr/>
        <p:txBody>
          <a:bodyPr/>
          <a:lstStyle/>
          <a:p>
            <a:r>
              <a:rPr lang="en-US"/>
              <a:t>Click to edit Master title style</a:t>
            </a:r>
          </a:p>
        </p:txBody>
      </p:sp>
      <p:grpSp>
        <p:nvGrpSpPr>
          <p:cNvPr id="9" name="Group 8">
            <a:extLst>
              <a:ext uri="{FF2B5EF4-FFF2-40B4-BE49-F238E27FC236}">
                <a16:creationId xmlns:a16="http://schemas.microsoft.com/office/drawing/2014/main" id="{84656EAA-588F-8547-B3A6-9753D810F5AD}"/>
              </a:ext>
            </a:extLst>
          </p:cNvPr>
          <p:cNvGrpSpPr/>
          <p:nvPr userDrawn="1"/>
        </p:nvGrpSpPr>
        <p:grpSpPr>
          <a:xfrm>
            <a:off x="10387189" y="376010"/>
            <a:ext cx="1419673" cy="181254"/>
            <a:chOff x="7790403" y="440491"/>
            <a:chExt cx="1064755" cy="181254"/>
          </a:xfrm>
        </p:grpSpPr>
        <p:pic>
          <p:nvPicPr>
            <p:cNvPr id="13" name="Image" descr="Image">
              <a:extLst>
                <a:ext uri="{FF2B5EF4-FFF2-40B4-BE49-F238E27FC236}">
                  <a16:creationId xmlns:a16="http://schemas.microsoft.com/office/drawing/2014/main" id="{C62E95BE-C70B-9D40-A1B6-2D7A7EA2782F}"/>
                </a:ext>
              </a:extLst>
            </p:cNvPr>
            <p:cNvPicPr>
              <a:picLocks noChangeAspect="1"/>
            </p:cNvPicPr>
            <p:nvPr userDrawn="1"/>
          </p:nvPicPr>
          <p:blipFill>
            <a:blip r:embed="rId2"/>
            <a:stretch>
              <a:fillRect/>
            </a:stretch>
          </p:blipFill>
          <p:spPr>
            <a:xfrm>
              <a:off x="7934242" y="440491"/>
              <a:ext cx="920916" cy="181254"/>
            </a:xfrm>
            <a:prstGeom prst="rect">
              <a:avLst/>
            </a:prstGeom>
            <a:ln w="12700">
              <a:miter lim="400000"/>
            </a:ln>
          </p:spPr>
        </p:pic>
        <p:cxnSp>
          <p:nvCxnSpPr>
            <p:cNvPr id="14" name="Straight Connector 13">
              <a:extLst>
                <a:ext uri="{FF2B5EF4-FFF2-40B4-BE49-F238E27FC236}">
                  <a16:creationId xmlns:a16="http://schemas.microsoft.com/office/drawing/2014/main" id="{945E2911-7FF6-C04B-9DEF-D7A65C808BE8}"/>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17" name="Text Placeholder 34">
            <a:extLst>
              <a:ext uri="{FF2B5EF4-FFF2-40B4-BE49-F238E27FC236}">
                <a16:creationId xmlns:a16="http://schemas.microsoft.com/office/drawing/2014/main" id="{AD24F15A-51EB-2447-982E-8CF645E89F71}"/>
              </a:ext>
            </a:extLst>
          </p:cNvPr>
          <p:cNvSpPr/>
          <p:nvPr userDrawn="1"/>
        </p:nvSpPr>
        <p:spPr>
          <a:xfrm>
            <a:off x="6416646" y="1167211"/>
            <a:ext cx="5376673" cy="822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spcBef>
                <a:spcPts val="500"/>
              </a:spcBef>
              <a:defRPr sz="2400" b="1">
                <a:solidFill>
                  <a:srgbClr val="66BD29"/>
                </a:solidFill>
              </a:defRPr>
            </a:lvl1pPr>
          </a:lstStyle>
          <a:p>
            <a:pPr algn="ctr"/>
            <a:r>
              <a:rPr sz="2400" dirty="0"/>
              <a:t>Sample Title</a:t>
            </a:r>
          </a:p>
        </p:txBody>
      </p:sp>
      <p:graphicFrame>
        <p:nvGraphicFramePr>
          <p:cNvPr id="11" name="Content Placeholder 3">
            <a:extLst>
              <a:ext uri="{FF2B5EF4-FFF2-40B4-BE49-F238E27FC236}">
                <a16:creationId xmlns:a16="http://schemas.microsoft.com/office/drawing/2014/main" id="{B5B857B9-CBCC-6244-9D17-464F9D56328E}"/>
              </a:ext>
            </a:extLst>
          </p:cNvPr>
          <p:cNvGraphicFramePr/>
          <p:nvPr userDrawn="1">
            <p:extLst>
              <p:ext uri="{D42A27DB-BD31-4B8C-83A1-F6EECF244321}">
                <p14:modId xmlns:p14="http://schemas.microsoft.com/office/powerpoint/2010/main" val="1421450960"/>
              </p:ext>
            </p:extLst>
          </p:nvPr>
        </p:nvGraphicFramePr>
        <p:xfrm>
          <a:off x="6655326" y="1860550"/>
          <a:ext cx="4899311" cy="452526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BD047716-F2A9-E04F-B49B-A5A043F891FC}"/>
              </a:ext>
            </a:extLst>
          </p:cNvPr>
          <p:cNvSpPr txBox="1"/>
          <p:nvPr userDrawn="1"/>
        </p:nvSpPr>
        <p:spPr>
          <a:xfrm>
            <a:off x="2743200" y="6515450"/>
            <a:ext cx="6705600" cy="246221"/>
          </a:xfrm>
          <a:prstGeom prst="rect">
            <a:avLst/>
          </a:prstGeom>
          <a:noFill/>
        </p:spPr>
        <p:txBody>
          <a:bodyPr wrap="squar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412431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85037B-CE64-EB44-AE02-5E44E9DFEC5A}"/>
              </a:ext>
            </a:extLst>
          </p:cNvPr>
          <p:cNvSpPr>
            <a:spLocks noGrp="1"/>
          </p:cNvSpPr>
          <p:nvPr>
            <p:ph idx="1"/>
          </p:nvPr>
        </p:nvSpPr>
        <p:spPr>
          <a:xfrm>
            <a:off x="593557" y="1130969"/>
            <a:ext cx="5502444" cy="50459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45406208-274D-C449-B3F8-30CDED63523F}"/>
              </a:ext>
            </a:extLst>
          </p:cNvPr>
          <p:cNvSpPr>
            <a:spLocks noGrp="1"/>
          </p:cNvSpPr>
          <p:nvPr>
            <p:ph type="sldNum" sz="quarter" idx="12"/>
          </p:nvPr>
        </p:nvSpPr>
        <p:spPr/>
        <p:txBody>
          <a:bodyPr/>
          <a:lstStyle/>
          <a:p>
            <a:fld id="{6CFC495E-D6EE-1642-BD04-7D10A9F73A2C}" type="slidenum">
              <a:rPr lang="en-US" smtClean="0"/>
              <a:pPr/>
              <a:t>‹#›</a:t>
            </a:fld>
            <a:endParaRPr lang="en-US" dirty="0"/>
          </a:p>
        </p:txBody>
      </p:sp>
      <p:sp>
        <p:nvSpPr>
          <p:cNvPr id="4" name="Title 3">
            <a:extLst>
              <a:ext uri="{FF2B5EF4-FFF2-40B4-BE49-F238E27FC236}">
                <a16:creationId xmlns:a16="http://schemas.microsoft.com/office/drawing/2014/main" id="{5A29B57D-E475-7148-B7D9-2FE5071EE069}"/>
              </a:ext>
            </a:extLst>
          </p:cNvPr>
          <p:cNvSpPr>
            <a:spLocks noGrp="1"/>
          </p:cNvSpPr>
          <p:nvPr>
            <p:ph type="title"/>
          </p:nvPr>
        </p:nvSpPr>
        <p:spPr/>
        <p:txBody>
          <a:bodyPr/>
          <a:lstStyle/>
          <a:p>
            <a:r>
              <a:rPr lang="en-US"/>
              <a:t>Click to edit Master title style</a:t>
            </a:r>
          </a:p>
        </p:txBody>
      </p:sp>
      <p:grpSp>
        <p:nvGrpSpPr>
          <p:cNvPr id="9" name="Group 8">
            <a:extLst>
              <a:ext uri="{FF2B5EF4-FFF2-40B4-BE49-F238E27FC236}">
                <a16:creationId xmlns:a16="http://schemas.microsoft.com/office/drawing/2014/main" id="{84656EAA-588F-8547-B3A6-9753D810F5AD}"/>
              </a:ext>
            </a:extLst>
          </p:cNvPr>
          <p:cNvGrpSpPr/>
          <p:nvPr userDrawn="1"/>
        </p:nvGrpSpPr>
        <p:grpSpPr>
          <a:xfrm>
            <a:off x="10387189" y="376010"/>
            <a:ext cx="1419673" cy="181254"/>
            <a:chOff x="7790403" y="440491"/>
            <a:chExt cx="1064755" cy="181254"/>
          </a:xfrm>
        </p:grpSpPr>
        <p:pic>
          <p:nvPicPr>
            <p:cNvPr id="13" name="Image" descr="Image">
              <a:extLst>
                <a:ext uri="{FF2B5EF4-FFF2-40B4-BE49-F238E27FC236}">
                  <a16:creationId xmlns:a16="http://schemas.microsoft.com/office/drawing/2014/main" id="{C62E95BE-C70B-9D40-A1B6-2D7A7EA2782F}"/>
                </a:ext>
              </a:extLst>
            </p:cNvPr>
            <p:cNvPicPr>
              <a:picLocks noChangeAspect="1"/>
            </p:cNvPicPr>
            <p:nvPr userDrawn="1"/>
          </p:nvPicPr>
          <p:blipFill>
            <a:blip r:embed="rId2"/>
            <a:stretch>
              <a:fillRect/>
            </a:stretch>
          </p:blipFill>
          <p:spPr>
            <a:xfrm>
              <a:off x="7934242" y="440491"/>
              <a:ext cx="920916" cy="181254"/>
            </a:xfrm>
            <a:prstGeom prst="rect">
              <a:avLst/>
            </a:prstGeom>
            <a:ln w="12700">
              <a:miter lim="400000"/>
            </a:ln>
          </p:spPr>
        </p:pic>
        <p:cxnSp>
          <p:nvCxnSpPr>
            <p:cNvPr id="14" name="Straight Connector 13">
              <a:extLst>
                <a:ext uri="{FF2B5EF4-FFF2-40B4-BE49-F238E27FC236}">
                  <a16:creationId xmlns:a16="http://schemas.microsoft.com/office/drawing/2014/main" id="{945E2911-7FF6-C04B-9DEF-D7A65C808BE8}"/>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17" name="Text Placeholder 34">
            <a:extLst>
              <a:ext uri="{FF2B5EF4-FFF2-40B4-BE49-F238E27FC236}">
                <a16:creationId xmlns:a16="http://schemas.microsoft.com/office/drawing/2014/main" id="{AD24F15A-51EB-2447-982E-8CF645E89F71}"/>
              </a:ext>
            </a:extLst>
          </p:cNvPr>
          <p:cNvSpPr/>
          <p:nvPr userDrawn="1"/>
        </p:nvSpPr>
        <p:spPr>
          <a:xfrm>
            <a:off x="6416646" y="1167211"/>
            <a:ext cx="5376673" cy="822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spcBef>
                <a:spcPts val="500"/>
              </a:spcBef>
              <a:defRPr sz="2400" b="1">
                <a:solidFill>
                  <a:srgbClr val="66BD29"/>
                </a:solidFill>
              </a:defRPr>
            </a:lvl1pPr>
          </a:lstStyle>
          <a:p>
            <a:pPr algn="ctr"/>
            <a:r>
              <a:rPr sz="2400" dirty="0"/>
              <a:t>Sample Title</a:t>
            </a:r>
          </a:p>
        </p:txBody>
      </p:sp>
      <p:graphicFrame>
        <p:nvGraphicFramePr>
          <p:cNvPr id="10" name="Chart 5">
            <a:extLst>
              <a:ext uri="{FF2B5EF4-FFF2-40B4-BE49-F238E27FC236}">
                <a16:creationId xmlns:a16="http://schemas.microsoft.com/office/drawing/2014/main" id="{37E3C3CC-6D1B-FB4D-9FE6-539A33D0F9CE}"/>
              </a:ext>
            </a:extLst>
          </p:cNvPr>
          <p:cNvGraphicFramePr/>
          <p:nvPr userDrawn="1">
            <p:extLst>
              <p:ext uri="{D42A27DB-BD31-4B8C-83A1-F6EECF244321}">
                <p14:modId xmlns:p14="http://schemas.microsoft.com/office/powerpoint/2010/main" val="2324658725"/>
              </p:ext>
            </p:extLst>
          </p:nvPr>
        </p:nvGraphicFramePr>
        <p:xfrm>
          <a:off x="6637333" y="1967051"/>
          <a:ext cx="4925999" cy="42388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CC789F4-AC0E-E240-9116-8A34684B47DD}"/>
              </a:ext>
            </a:extLst>
          </p:cNvPr>
          <p:cNvSpPr txBox="1"/>
          <p:nvPr userDrawn="1"/>
        </p:nvSpPr>
        <p:spPr>
          <a:xfrm>
            <a:off x="2743200" y="6515450"/>
            <a:ext cx="6705600" cy="246221"/>
          </a:xfrm>
          <a:prstGeom prst="rect">
            <a:avLst/>
          </a:prstGeom>
          <a:noFill/>
        </p:spPr>
        <p:txBody>
          <a:bodyPr wrap="squar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666968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45406208-274D-C449-B3F8-30CDED63523F}"/>
              </a:ext>
            </a:extLst>
          </p:cNvPr>
          <p:cNvSpPr>
            <a:spLocks noGrp="1"/>
          </p:cNvSpPr>
          <p:nvPr>
            <p:ph type="sldNum" sz="quarter" idx="12"/>
          </p:nvPr>
        </p:nvSpPr>
        <p:spPr/>
        <p:txBody>
          <a:bodyPr/>
          <a:lstStyle/>
          <a:p>
            <a:fld id="{6CFC495E-D6EE-1642-BD04-7D10A9F73A2C}" type="slidenum">
              <a:rPr lang="en-US" smtClean="0"/>
              <a:pPr/>
              <a:t>‹#›</a:t>
            </a:fld>
            <a:endParaRPr lang="en-US" dirty="0"/>
          </a:p>
        </p:txBody>
      </p:sp>
      <p:sp>
        <p:nvSpPr>
          <p:cNvPr id="4" name="Title 3">
            <a:extLst>
              <a:ext uri="{FF2B5EF4-FFF2-40B4-BE49-F238E27FC236}">
                <a16:creationId xmlns:a16="http://schemas.microsoft.com/office/drawing/2014/main" id="{5A29B57D-E475-7148-B7D9-2FE5071EE069}"/>
              </a:ext>
            </a:extLst>
          </p:cNvPr>
          <p:cNvSpPr>
            <a:spLocks noGrp="1"/>
          </p:cNvSpPr>
          <p:nvPr>
            <p:ph type="title"/>
          </p:nvPr>
        </p:nvSpPr>
        <p:spPr/>
        <p:txBody>
          <a:bodyPr/>
          <a:lstStyle/>
          <a:p>
            <a:r>
              <a:rPr lang="en-US"/>
              <a:t>Click to edit Master title style</a:t>
            </a:r>
          </a:p>
        </p:txBody>
      </p:sp>
      <p:grpSp>
        <p:nvGrpSpPr>
          <p:cNvPr id="9" name="Group 8">
            <a:extLst>
              <a:ext uri="{FF2B5EF4-FFF2-40B4-BE49-F238E27FC236}">
                <a16:creationId xmlns:a16="http://schemas.microsoft.com/office/drawing/2014/main" id="{84656EAA-588F-8547-B3A6-9753D810F5AD}"/>
              </a:ext>
            </a:extLst>
          </p:cNvPr>
          <p:cNvGrpSpPr/>
          <p:nvPr userDrawn="1"/>
        </p:nvGrpSpPr>
        <p:grpSpPr>
          <a:xfrm>
            <a:off x="10387189" y="376010"/>
            <a:ext cx="1419673" cy="181254"/>
            <a:chOff x="7790403" y="440491"/>
            <a:chExt cx="1064755" cy="181254"/>
          </a:xfrm>
        </p:grpSpPr>
        <p:pic>
          <p:nvPicPr>
            <p:cNvPr id="13" name="Image" descr="Image">
              <a:extLst>
                <a:ext uri="{FF2B5EF4-FFF2-40B4-BE49-F238E27FC236}">
                  <a16:creationId xmlns:a16="http://schemas.microsoft.com/office/drawing/2014/main" id="{C62E95BE-C70B-9D40-A1B6-2D7A7EA2782F}"/>
                </a:ext>
              </a:extLst>
            </p:cNvPr>
            <p:cNvPicPr>
              <a:picLocks noChangeAspect="1"/>
            </p:cNvPicPr>
            <p:nvPr userDrawn="1"/>
          </p:nvPicPr>
          <p:blipFill>
            <a:blip r:embed="rId2"/>
            <a:stretch>
              <a:fillRect/>
            </a:stretch>
          </p:blipFill>
          <p:spPr>
            <a:xfrm>
              <a:off x="7934242" y="440491"/>
              <a:ext cx="920916" cy="181254"/>
            </a:xfrm>
            <a:prstGeom prst="rect">
              <a:avLst/>
            </a:prstGeom>
            <a:ln w="12700">
              <a:miter lim="400000"/>
            </a:ln>
          </p:spPr>
        </p:pic>
        <p:cxnSp>
          <p:nvCxnSpPr>
            <p:cNvPr id="14" name="Straight Connector 13">
              <a:extLst>
                <a:ext uri="{FF2B5EF4-FFF2-40B4-BE49-F238E27FC236}">
                  <a16:creationId xmlns:a16="http://schemas.microsoft.com/office/drawing/2014/main" id="{945E2911-7FF6-C04B-9DEF-D7A65C808BE8}"/>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11" name="Content Placeholder 13">
            <a:extLst>
              <a:ext uri="{FF2B5EF4-FFF2-40B4-BE49-F238E27FC236}">
                <a16:creationId xmlns:a16="http://schemas.microsoft.com/office/drawing/2014/main" id="{07AB277F-12CD-2F45-9DDB-E2B4EC3D3AE7}"/>
              </a:ext>
            </a:extLst>
          </p:cNvPr>
          <p:cNvSpPr txBox="1"/>
          <p:nvPr userDrawn="1"/>
        </p:nvSpPr>
        <p:spPr>
          <a:xfrm>
            <a:off x="787400" y="2008189"/>
            <a:ext cx="3564467" cy="2221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17475" indent="-117475">
              <a:lnSpc>
                <a:spcPts val="1500"/>
              </a:lnSpc>
              <a:spcBef>
                <a:spcPts val="700"/>
              </a:spcBef>
              <a:defRPr sz="1200">
                <a:latin typeface="Tahoma"/>
                <a:ea typeface="Tahoma"/>
                <a:cs typeface="Tahoma"/>
                <a:sym typeface="Tahoma"/>
              </a:defRPr>
            </a:pPr>
            <a:r>
              <a:rPr sz="1200" dirty="0"/>
              <a:t>Primary title</a:t>
            </a:r>
            <a:br>
              <a:rPr sz="1200" dirty="0"/>
            </a:br>
            <a:r>
              <a:rPr sz="1200" dirty="0"/>
              <a:t>Secondary titles</a:t>
            </a:r>
            <a:endParaRPr sz="2200" dirty="0">
              <a:latin typeface="Arial"/>
              <a:ea typeface="Arial"/>
              <a:cs typeface="Arial"/>
              <a:sym typeface="Arial"/>
            </a:endParaRPr>
          </a:p>
          <a:p>
            <a:pPr marL="117475" indent="-117475">
              <a:lnSpc>
                <a:spcPts val="1500"/>
              </a:lnSpc>
              <a:spcBef>
                <a:spcPts val="700"/>
              </a:spcBef>
              <a:defRPr sz="1200">
                <a:latin typeface="Tahoma"/>
                <a:ea typeface="Tahoma"/>
                <a:cs typeface="Tahoma"/>
                <a:sym typeface="Tahoma"/>
              </a:defRPr>
            </a:pPr>
            <a:r>
              <a:rPr sz="1200" dirty="0"/>
              <a:t>Primary title</a:t>
            </a:r>
            <a:br>
              <a:rPr sz="1200" dirty="0"/>
            </a:br>
            <a:r>
              <a:rPr sz="1200" dirty="0"/>
              <a:t>Secondary titles</a:t>
            </a:r>
            <a:endParaRPr sz="2200" dirty="0">
              <a:latin typeface="Arial"/>
              <a:ea typeface="Arial"/>
              <a:cs typeface="Arial"/>
              <a:sym typeface="Arial"/>
            </a:endParaRPr>
          </a:p>
          <a:p>
            <a:pPr marL="117475" indent="-117475">
              <a:lnSpc>
                <a:spcPts val="1300"/>
              </a:lnSpc>
              <a:spcBef>
                <a:spcPts val="700"/>
              </a:spcBef>
              <a:defRPr sz="1200">
                <a:latin typeface="Tahoma"/>
                <a:ea typeface="Tahoma"/>
                <a:cs typeface="Tahoma"/>
                <a:sym typeface="Tahoma"/>
              </a:defRPr>
            </a:pPr>
            <a:r>
              <a:rPr sz="1200" dirty="0"/>
              <a:t>Primary title</a:t>
            </a:r>
            <a:br>
              <a:rPr sz="1200" dirty="0"/>
            </a:br>
            <a:r>
              <a:rPr sz="1200" dirty="0"/>
              <a:t>Secondary titles</a:t>
            </a:r>
            <a:endParaRPr sz="2200" dirty="0">
              <a:latin typeface="Arial"/>
              <a:ea typeface="Arial"/>
              <a:cs typeface="Arial"/>
              <a:sym typeface="Arial"/>
            </a:endParaRPr>
          </a:p>
          <a:p>
            <a:pPr marL="117475" indent="-117475">
              <a:lnSpc>
                <a:spcPts val="1300"/>
              </a:lnSpc>
              <a:spcBef>
                <a:spcPts val="700"/>
              </a:spcBef>
              <a:defRPr sz="1200">
                <a:latin typeface="Tahoma"/>
                <a:ea typeface="Tahoma"/>
                <a:cs typeface="Tahoma"/>
                <a:sym typeface="Tahoma"/>
              </a:defRPr>
            </a:pPr>
            <a:r>
              <a:rPr sz="1200" dirty="0"/>
              <a:t>Primary title</a:t>
            </a:r>
            <a:br>
              <a:rPr sz="1200" dirty="0"/>
            </a:br>
            <a:r>
              <a:rPr sz="1200" dirty="0"/>
              <a:t>Secondary titles</a:t>
            </a:r>
            <a:endParaRPr sz="2200" dirty="0">
              <a:latin typeface="Arial"/>
              <a:ea typeface="Arial"/>
              <a:cs typeface="Arial"/>
              <a:sym typeface="Arial"/>
            </a:endParaRPr>
          </a:p>
          <a:p>
            <a:pPr marL="117475" indent="-117475">
              <a:lnSpc>
                <a:spcPts val="1300"/>
              </a:lnSpc>
              <a:spcBef>
                <a:spcPts val="700"/>
              </a:spcBef>
              <a:defRPr sz="1200">
                <a:latin typeface="Tahoma"/>
                <a:ea typeface="Tahoma"/>
                <a:cs typeface="Tahoma"/>
                <a:sym typeface="Tahoma"/>
              </a:defRPr>
            </a:pPr>
            <a:r>
              <a:rPr sz="1200" dirty="0"/>
              <a:t>Primary title</a:t>
            </a:r>
            <a:br>
              <a:rPr sz="1200" dirty="0"/>
            </a:br>
            <a:r>
              <a:rPr sz="1200" dirty="0"/>
              <a:t>Secondary titles</a:t>
            </a:r>
          </a:p>
        </p:txBody>
      </p:sp>
      <p:graphicFrame>
        <p:nvGraphicFramePr>
          <p:cNvPr id="12" name="Content Placeholder 30">
            <a:extLst>
              <a:ext uri="{FF2B5EF4-FFF2-40B4-BE49-F238E27FC236}">
                <a16:creationId xmlns:a16="http://schemas.microsoft.com/office/drawing/2014/main" id="{BAAF12DA-5472-094E-B65B-8AD77444D7C3}"/>
              </a:ext>
            </a:extLst>
          </p:cNvPr>
          <p:cNvGraphicFramePr/>
          <p:nvPr userDrawn="1"/>
        </p:nvGraphicFramePr>
        <p:xfrm>
          <a:off x="4938183" y="1589087"/>
          <a:ext cx="6822016" cy="2700340"/>
        </p:xfrm>
        <a:graphic>
          <a:graphicData uri="http://schemas.openxmlformats.org/drawingml/2006/table">
            <a:tbl>
              <a:tblPr/>
              <a:tblGrid>
                <a:gridCol w="1706033">
                  <a:extLst>
                    <a:ext uri="{9D8B030D-6E8A-4147-A177-3AD203B41FA5}">
                      <a16:colId xmlns:a16="http://schemas.microsoft.com/office/drawing/2014/main" val="20000"/>
                    </a:ext>
                  </a:extLst>
                </a:gridCol>
                <a:gridCol w="1725083">
                  <a:extLst>
                    <a:ext uri="{9D8B030D-6E8A-4147-A177-3AD203B41FA5}">
                      <a16:colId xmlns:a16="http://schemas.microsoft.com/office/drawing/2014/main" val="20001"/>
                    </a:ext>
                  </a:extLst>
                </a:gridCol>
                <a:gridCol w="1686984">
                  <a:extLst>
                    <a:ext uri="{9D8B030D-6E8A-4147-A177-3AD203B41FA5}">
                      <a16:colId xmlns:a16="http://schemas.microsoft.com/office/drawing/2014/main" val="20002"/>
                    </a:ext>
                  </a:extLst>
                </a:gridCol>
                <a:gridCol w="1703916">
                  <a:extLst>
                    <a:ext uri="{9D8B030D-6E8A-4147-A177-3AD203B41FA5}">
                      <a16:colId xmlns:a16="http://schemas.microsoft.com/office/drawing/2014/main" val="20003"/>
                    </a:ext>
                  </a:extLst>
                </a:gridCol>
              </a:tblGrid>
              <a:tr h="449263">
                <a:tc>
                  <a:txBody>
                    <a:bodyPr/>
                    <a:lstStyle/>
                    <a:p>
                      <a:pPr algn="l">
                        <a:defRPr sz="1800"/>
                      </a:pPr>
                      <a:r>
                        <a:rPr sz="1200" b="1" dirty="0">
                          <a:solidFill>
                            <a:srgbClr val="FFFFFF"/>
                          </a:solidFill>
                          <a:latin typeface="Tahoma"/>
                          <a:ea typeface="Tahoma"/>
                          <a:cs typeface="Tahoma"/>
                          <a:sym typeface="Tahoma"/>
                        </a:rPr>
                        <a:t>Title</a:t>
                      </a:r>
                    </a:p>
                  </a:txBody>
                  <a:tcPr marL="60960" marR="60960" horzOverflow="overflow">
                    <a:lnB w="38100">
                      <a:solidFill>
                        <a:srgbClr val="FFFFFF"/>
                      </a:solidFill>
                    </a:lnB>
                    <a:solidFill>
                      <a:srgbClr val="66BD29"/>
                    </a:solidFill>
                  </a:tcPr>
                </a:tc>
                <a:tc>
                  <a:txBody>
                    <a:bodyPr/>
                    <a:lstStyle/>
                    <a:p>
                      <a:pPr algn="l">
                        <a:defRPr sz="1800"/>
                      </a:pPr>
                      <a:r>
                        <a:rPr sz="1200" b="1" dirty="0">
                          <a:solidFill>
                            <a:srgbClr val="FFFFFF"/>
                          </a:solidFill>
                          <a:latin typeface="Tahoma"/>
                          <a:ea typeface="Tahoma"/>
                          <a:cs typeface="Tahoma"/>
                          <a:sym typeface="Tahoma"/>
                        </a:rPr>
                        <a:t>Title</a:t>
                      </a:r>
                    </a:p>
                  </a:txBody>
                  <a:tcPr marL="60960" marR="60960" horzOverflow="overflow">
                    <a:lnB w="38100">
                      <a:solidFill>
                        <a:srgbClr val="FFFFFF"/>
                      </a:solidFill>
                    </a:lnB>
                    <a:solidFill>
                      <a:srgbClr val="776F67"/>
                    </a:solidFill>
                  </a:tcPr>
                </a:tc>
                <a:tc>
                  <a:txBody>
                    <a:bodyPr/>
                    <a:lstStyle/>
                    <a:p>
                      <a:pPr algn="l">
                        <a:defRPr sz="1800"/>
                      </a:pPr>
                      <a:r>
                        <a:rPr sz="1200" b="1" dirty="0">
                          <a:solidFill>
                            <a:srgbClr val="FFFFFF"/>
                          </a:solidFill>
                          <a:latin typeface="Tahoma"/>
                          <a:ea typeface="Tahoma"/>
                          <a:cs typeface="Tahoma"/>
                          <a:sym typeface="Tahoma"/>
                        </a:rPr>
                        <a:t>Title</a:t>
                      </a:r>
                    </a:p>
                  </a:txBody>
                  <a:tcPr marL="60960" marR="60960" horzOverflow="overflow">
                    <a:lnB w="38100">
                      <a:solidFill>
                        <a:srgbClr val="FFFFFF"/>
                      </a:solidFill>
                    </a:lnB>
                    <a:solidFill>
                      <a:srgbClr val="66BD29"/>
                    </a:solidFill>
                  </a:tcPr>
                </a:tc>
                <a:tc>
                  <a:txBody>
                    <a:bodyPr/>
                    <a:lstStyle/>
                    <a:p>
                      <a:pPr algn="l">
                        <a:defRPr sz="1800"/>
                      </a:pPr>
                      <a:r>
                        <a:rPr sz="1200" b="1" dirty="0">
                          <a:solidFill>
                            <a:srgbClr val="FFFFFF"/>
                          </a:solidFill>
                          <a:latin typeface="Tahoma"/>
                          <a:ea typeface="Tahoma"/>
                          <a:cs typeface="Tahoma"/>
                          <a:sym typeface="Tahoma"/>
                        </a:rPr>
                        <a:t>Title</a:t>
                      </a:r>
                    </a:p>
                  </a:txBody>
                  <a:tcPr marL="60960" marR="60960" horzOverflow="overflow">
                    <a:lnB w="38100">
                      <a:solidFill>
                        <a:srgbClr val="FFFFFF"/>
                      </a:solidFill>
                    </a:lnB>
                    <a:solidFill>
                      <a:srgbClr val="776F67"/>
                    </a:solidFill>
                  </a:tcPr>
                </a:tc>
                <a:extLst>
                  <a:ext uri="{0D108BD9-81ED-4DB2-BD59-A6C34878D82A}">
                    <a16:rowId xmlns:a16="http://schemas.microsoft.com/office/drawing/2014/main" val="10000"/>
                  </a:ext>
                </a:extLst>
              </a:tr>
              <a:tr h="457198">
                <a:tc>
                  <a:txBody>
                    <a:bodyPr/>
                    <a:lstStyle/>
                    <a:p>
                      <a:pPr algn="l">
                        <a:defRPr sz="1800"/>
                      </a:pPr>
                      <a:r>
                        <a:rPr sz="1200" dirty="0">
                          <a:solidFill>
                            <a:srgbClr val="FFFFFF"/>
                          </a:solidFill>
                          <a:latin typeface="Tahoma"/>
                          <a:ea typeface="Tahoma"/>
                          <a:cs typeface="Tahoma"/>
                          <a:sym typeface="Tahoma"/>
                        </a:rPr>
                        <a:t>Data
1</a:t>
                      </a:r>
                    </a:p>
                  </a:txBody>
                  <a:tcPr marL="60960" marR="60960" horzOverflow="overflow">
                    <a:lnT w="38100">
                      <a:solidFill>
                        <a:srgbClr val="FFFFFF"/>
                      </a:solidFill>
                    </a:lnT>
                    <a:solidFill>
                      <a:srgbClr val="66BD29"/>
                    </a:solidFill>
                  </a:tcPr>
                </a:tc>
                <a:tc>
                  <a:txBody>
                    <a:bodyPr/>
                    <a:lstStyle/>
                    <a:p>
                      <a:pPr algn="l">
                        <a:defRPr sz="1800"/>
                      </a:pPr>
                      <a:r>
                        <a:rPr sz="1200" dirty="0">
                          <a:solidFill>
                            <a:srgbClr val="FFFFFF"/>
                          </a:solidFill>
                          <a:latin typeface="Tahoma"/>
                          <a:ea typeface="Tahoma"/>
                          <a:cs typeface="Tahoma"/>
                          <a:sym typeface="Tahoma"/>
                        </a:rPr>
                        <a:t>Data
2</a:t>
                      </a:r>
                    </a:p>
                  </a:txBody>
                  <a:tcPr marL="60960" marR="60960" horzOverflow="overflow">
                    <a:lnT w="38100">
                      <a:solidFill>
                        <a:srgbClr val="FFFFFF"/>
                      </a:solidFill>
                    </a:lnT>
                    <a:solidFill>
                      <a:srgbClr val="776F67"/>
                    </a:solidFill>
                  </a:tcPr>
                </a:tc>
                <a:tc>
                  <a:txBody>
                    <a:bodyPr/>
                    <a:lstStyle/>
                    <a:p>
                      <a:pPr algn="l">
                        <a:defRPr sz="1800"/>
                      </a:pPr>
                      <a:r>
                        <a:rPr sz="1200" dirty="0">
                          <a:solidFill>
                            <a:srgbClr val="FFFFFF"/>
                          </a:solidFill>
                          <a:latin typeface="Tahoma"/>
                          <a:ea typeface="Tahoma"/>
                          <a:cs typeface="Tahoma"/>
                          <a:sym typeface="Tahoma"/>
                        </a:rPr>
                        <a:t>Data
3</a:t>
                      </a:r>
                    </a:p>
                  </a:txBody>
                  <a:tcPr marL="60960" marR="60960" horzOverflow="overflow">
                    <a:lnT w="38100">
                      <a:solidFill>
                        <a:srgbClr val="FFFFFF"/>
                      </a:solidFill>
                    </a:lnT>
                    <a:solidFill>
                      <a:srgbClr val="66BD29"/>
                    </a:solidFill>
                  </a:tcPr>
                </a:tc>
                <a:tc>
                  <a:txBody>
                    <a:bodyPr/>
                    <a:lstStyle/>
                    <a:p>
                      <a:pPr algn="l">
                        <a:defRPr sz="1800"/>
                      </a:pPr>
                      <a:r>
                        <a:rPr sz="1200" dirty="0">
                          <a:solidFill>
                            <a:srgbClr val="FFFFFF"/>
                          </a:solidFill>
                          <a:latin typeface="Tahoma"/>
                          <a:ea typeface="Tahoma"/>
                          <a:cs typeface="Tahoma"/>
                          <a:sym typeface="Tahoma"/>
                        </a:rPr>
                        <a:t>Data
4</a:t>
                      </a:r>
                    </a:p>
                  </a:txBody>
                  <a:tcPr marL="60960" marR="60960" horzOverflow="overflow">
                    <a:lnT w="38100">
                      <a:solidFill>
                        <a:srgbClr val="FFFFFF"/>
                      </a:solidFill>
                    </a:lnT>
                    <a:solidFill>
                      <a:srgbClr val="776F67"/>
                    </a:solidFill>
                  </a:tcPr>
                </a:tc>
                <a:extLst>
                  <a:ext uri="{0D108BD9-81ED-4DB2-BD59-A6C34878D82A}">
                    <a16:rowId xmlns:a16="http://schemas.microsoft.com/office/drawing/2014/main" val="10001"/>
                  </a:ext>
                </a:extLst>
              </a:tr>
              <a:tr h="449263">
                <a:tc>
                  <a:txBody>
                    <a:bodyPr/>
                    <a:lstStyle/>
                    <a:p>
                      <a:pPr algn="l">
                        <a:defRPr>
                          <a:solidFill>
                            <a:srgbClr val="FFFFFF"/>
                          </a:solidFill>
                          <a:latin typeface="Tahoma"/>
                          <a:ea typeface="Tahoma"/>
                          <a:cs typeface="Tahoma"/>
                          <a:sym typeface="Tahoma"/>
                        </a:defRPr>
                      </a:pPr>
                      <a:endParaRPr dirty="0"/>
                    </a:p>
                  </a:txBody>
                  <a:tcPr marL="60960" marR="60960" horzOverflow="overflow">
                    <a:solidFill>
                      <a:srgbClr val="66BD29"/>
                    </a:solidFill>
                  </a:tcPr>
                </a:tc>
                <a:tc>
                  <a:txBody>
                    <a:bodyPr/>
                    <a:lstStyle/>
                    <a:p>
                      <a:pPr algn="l">
                        <a:defRPr>
                          <a:solidFill>
                            <a:srgbClr val="FFFFFF"/>
                          </a:solidFill>
                          <a:latin typeface="Tahoma"/>
                          <a:ea typeface="Tahoma"/>
                          <a:cs typeface="Tahoma"/>
                          <a:sym typeface="Tahoma"/>
                        </a:defRPr>
                      </a:pPr>
                      <a:endParaRPr dirty="0"/>
                    </a:p>
                  </a:txBody>
                  <a:tcPr marL="60960" marR="60960" horzOverflow="overflow">
                    <a:solidFill>
                      <a:srgbClr val="776F67"/>
                    </a:solidFill>
                  </a:tcPr>
                </a:tc>
                <a:tc>
                  <a:txBody>
                    <a:bodyPr/>
                    <a:lstStyle/>
                    <a:p>
                      <a:pPr algn="l">
                        <a:defRPr>
                          <a:solidFill>
                            <a:srgbClr val="FFFFFF"/>
                          </a:solidFill>
                          <a:latin typeface="Tahoma"/>
                          <a:ea typeface="Tahoma"/>
                          <a:cs typeface="Tahoma"/>
                          <a:sym typeface="Tahoma"/>
                        </a:defRPr>
                      </a:pPr>
                      <a:endParaRPr dirty="0"/>
                    </a:p>
                  </a:txBody>
                  <a:tcPr marL="60960" marR="60960" horzOverflow="overflow">
                    <a:solidFill>
                      <a:srgbClr val="66BD29"/>
                    </a:solidFill>
                  </a:tcPr>
                </a:tc>
                <a:tc>
                  <a:txBody>
                    <a:bodyPr/>
                    <a:lstStyle/>
                    <a:p>
                      <a:pPr algn="l">
                        <a:defRPr>
                          <a:solidFill>
                            <a:srgbClr val="FFFFFF"/>
                          </a:solidFill>
                          <a:latin typeface="Tahoma"/>
                          <a:ea typeface="Tahoma"/>
                          <a:cs typeface="Tahoma"/>
                          <a:sym typeface="Tahoma"/>
                        </a:defRPr>
                      </a:pPr>
                      <a:endParaRPr dirty="0"/>
                    </a:p>
                  </a:txBody>
                  <a:tcPr marL="60960" marR="60960" horzOverflow="overflow">
                    <a:solidFill>
                      <a:srgbClr val="776F67"/>
                    </a:solidFill>
                  </a:tcPr>
                </a:tc>
                <a:extLst>
                  <a:ext uri="{0D108BD9-81ED-4DB2-BD59-A6C34878D82A}">
                    <a16:rowId xmlns:a16="http://schemas.microsoft.com/office/drawing/2014/main" val="10002"/>
                  </a:ext>
                </a:extLst>
              </a:tr>
              <a:tr h="449263">
                <a:tc>
                  <a:txBody>
                    <a:bodyPr/>
                    <a:lstStyle/>
                    <a:p>
                      <a:pPr algn="l">
                        <a:defRPr>
                          <a:solidFill>
                            <a:srgbClr val="FFFFFF"/>
                          </a:solidFill>
                          <a:latin typeface="Tahoma"/>
                          <a:ea typeface="Tahoma"/>
                          <a:cs typeface="Tahoma"/>
                          <a:sym typeface="Tahoma"/>
                        </a:defRPr>
                      </a:pPr>
                      <a:endParaRPr dirty="0"/>
                    </a:p>
                  </a:txBody>
                  <a:tcPr marL="60960" marR="60960" horzOverflow="overflow">
                    <a:solidFill>
                      <a:srgbClr val="66BD29"/>
                    </a:solidFill>
                  </a:tcPr>
                </a:tc>
                <a:tc>
                  <a:txBody>
                    <a:bodyPr/>
                    <a:lstStyle/>
                    <a:p>
                      <a:pPr algn="l">
                        <a:defRPr>
                          <a:solidFill>
                            <a:srgbClr val="FFFFFF"/>
                          </a:solidFill>
                          <a:latin typeface="Tahoma"/>
                          <a:ea typeface="Tahoma"/>
                          <a:cs typeface="Tahoma"/>
                          <a:sym typeface="Tahoma"/>
                        </a:defRPr>
                      </a:pPr>
                      <a:endParaRPr dirty="0"/>
                    </a:p>
                  </a:txBody>
                  <a:tcPr marL="60960" marR="60960" horzOverflow="overflow">
                    <a:solidFill>
                      <a:srgbClr val="776F67"/>
                    </a:solidFill>
                  </a:tcPr>
                </a:tc>
                <a:tc>
                  <a:txBody>
                    <a:bodyPr/>
                    <a:lstStyle/>
                    <a:p>
                      <a:pPr algn="l">
                        <a:defRPr>
                          <a:solidFill>
                            <a:srgbClr val="FFFFFF"/>
                          </a:solidFill>
                          <a:latin typeface="Tahoma"/>
                          <a:ea typeface="Tahoma"/>
                          <a:cs typeface="Tahoma"/>
                          <a:sym typeface="Tahoma"/>
                        </a:defRPr>
                      </a:pPr>
                      <a:endParaRPr dirty="0"/>
                    </a:p>
                  </a:txBody>
                  <a:tcPr marL="60960" marR="60960" horzOverflow="overflow">
                    <a:solidFill>
                      <a:srgbClr val="66BD29"/>
                    </a:solidFill>
                  </a:tcPr>
                </a:tc>
                <a:tc>
                  <a:txBody>
                    <a:bodyPr/>
                    <a:lstStyle/>
                    <a:p>
                      <a:pPr algn="l">
                        <a:defRPr>
                          <a:solidFill>
                            <a:srgbClr val="FFFFFF"/>
                          </a:solidFill>
                          <a:latin typeface="Tahoma"/>
                          <a:ea typeface="Tahoma"/>
                          <a:cs typeface="Tahoma"/>
                          <a:sym typeface="Tahoma"/>
                        </a:defRPr>
                      </a:pPr>
                      <a:endParaRPr dirty="0"/>
                    </a:p>
                  </a:txBody>
                  <a:tcPr marL="60960" marR="60960" horzOverflow="overflow">
                    <a:solidFill>
                      <a:srgbClr val="776F67"/>
                    </a:solidFill>
                  </a:tcPr>
                </a:tc>
                <a:extLst>
                  <a:ext uri="{0D108BD9-81ED-4DB2-BD59-A6C34878D82A}">
                    <a16:rowId xmlns:a16="http://schemas.microsoft.com/office/drawing/2014/main" val="10003"/>
                  </a:ext>
                </a:extLst>
              </a:tr>
              <a:tr h="449263">
                <a:tc>
                  <a:txBody>
                    <a:bodyPr/>
                    <a:lstStyle/>
                    <a:p>
                      <a:pPr algn="l">
                        <a:defRPr>
                          <a:solidFill>
                            <a:srgbClr val="FFFFFF"/>
                          </a:solidFill>
                          <a:latin typeface="Tahoma"/>
                          <a:ea typeface="Tahoma"/>
                          <a:cs typeface="Tahoma"/>
                          <a:sym typeface="Tahoma"/>
                        </a:defRPr>
                      </a:pPr>
                      <a:endParaRPr dirty="0"/>
                    </a:p>
                  </a:txBody>
                  <a:tcPr marL="60960" marR="60960" horzOverflow="overflow">
                    <a:solidFill>
                      <a:srgbClr val="66BD29"/>
                    </a:solidFill>
                  </a:tcPr>
                </a:tc>
                <a:tc>
                  <a:txBody>
                    <a:bodyPr/>
                    <a:lstStyle/>
                    <a:p>
                      <a:pPr algn="l">
                        <a:defRPr>
                          <a:solidFill>
                            <a:srgbClr val="FFFFFF"/>
                          </a:solidFill>
                          <a:latin typeface="Tahoma"/>
                          <a:ea typeface="Tahoma"/>
                          <a:cs typeface="Tahoma"/>
                          <a:sym typeface="Tahoma"/>
                        </a:defRPr>
                      </a:pPr>
                      <a:endParaRPr dirty="0"/>
                    </a:p>
                  </a:txBody>
                  <a:tcPr marL="60960" marR="60960" horzOverflow="overflow">
                    <a:solidFill>
                      <a:srgbClr val="776F67"/>
                    </a:solidFill>
                  </a:tcPr>
                </a:tc>
                <a:tc>
                  <a:txBody>
                    <a:bodyPr/>
                    <a:lstStyle/>
                    <a:p>
                      <a:pPr algn="l">
                        <a:defRPr>
                          <a:solidFill>
                            <a:srgbClr val="FFFFFF"/>
                          </a:solidFill>
                          <a:latin typeface="Tahoma"/>
                          <a:ea typeface="Tahoma"/>
                          <a:cs typeface="Tahoma"/>
                          <a:sym typeface="Tahoma"/>
                        </a:defRPr>
                      </a:pPr>
                      <a:endParaRPr dirty="0"/>
                    </a:p>
                  </a:txBody>
                  <a:tcPr marL="60960" marR="60960" horzOverflow="overflow">
                    <a:solidFill>
                      <a:srgbClr val="66BD29"/>
                    </a:solidFill>
                  </a:tcPr>
                </a:tc>
                <a:tc>
                  <a:txBody>
                    <a:bodyPr/>
                    <a:lstStyle/>
                    <a:p>
                      <a:pPr algn="l">
                        <a:defRPr>
                          <a:solidFill>
                            <a:srgbClr val="FFFFFF"/>
                          </a:solidFill>
                          <a:latin typeface="Tahoma"/>
                          <a:ea typeface="Tahoma"/>
                          <a:cs typeface="Tahoma"/>
                          <a:sym typeface="Tahoma"/>
                        </a:defRPr>
                      </a:pPr>
                      <a:endParaRPr dirty="0"/>
                    </a:p>
                  </a:txBody>
                  <a:tcPr marL="60960" marR="60960" horzOverflow="overflow">
                    <a:solidFill>
                      <a:srgbClr val="776F67"/>
                    </a:solidFill>
                  </a:tcPr>
                </a:tc>
                <a:extLst>
                  <a:ext uri="{0D108BD9-81ED-4DB2-BD59-A6C34878D82A}">
                    <a16:rowId xmlns:a16="http://schemas.microsoft.com/office/drawing/2014/main" val="10004"/>
                  </a:ext>
                </a:extLst>
              </a:tr>
              <a:tr h="446088">
                <a:tc>
                  <a:txBody>
                    <a:bodyPr/>
                    <a:lstStyle/>
                    <a:p>
                      <a:pPr algn="l">
                        <a:defRPr>
                          <a:solidFill>
                            <a:srgbClr val="FFFFFF"/>
                          </a:solidFill>
                          <a:latin typeface="Tahoma"/>
                          <a:ea typeface="Tahoma"/>
                          <a:cs typeface="Tahoma"/>
                          <a:sym typeface="Tahoma"/>
                        </a:defRPr>
                      </a:pPr>
                      <a:endParaRPr dirty="0"/>
                    </a:p>
                  </a:txBody>
                  <a:tcPr marL="60960" marR="60960" horzOverflow="overflow">
                    <a:lnB w="12700">
                      <a:miter lim="400000"/>
                    </a:lnB>
                    <a:solidFill>
                      <a:srgbClr val="66BD29"/>
                    </a:solidFill>
                  </a:tcPr>
                </a:tc>
                <a:tc>
                  <a:txBody>
                    <a:bodyPr/>
                    <a:lstStyle/>
                    <a:p>
                      <a:pPr algn="l">
                        <a:defRPr>
                          <a:solidFill>
                            <a:srgbClr val="FFFFFF"/>
                          </a:solidFill>
                          <a:latin typeface="Tahoma"/>
                          <a:ea typeface="Tahoma"/>
                          <a:cs typeface="Tahoma"/>
                          <a:sym typeface="Tahoma"/>
                        </a:defRPr>
                      </a:pPr>
                      <a:endParaRPr dirty="0"/>
                    </a:p>
                  </a:txBody>
                  <a:tcPr marL="60960" marR="60960" horzOverflow="overflow">
                    <a:lnB w="12700">
                      <a:miter lim="400000"/>
                    </a:lnB>
                    <a:solidFill>
                      <a:srgbClr val="776F67"/>
                    </a:solidFill>
                  </a:tcPr>
                </a:tc>
                <a:tc>
                  <a:txBody>
                    <a:bodyPr/>
                    <a:lstStyle/>
                    <a:p>
                      <a:pPr algn="l">
                        <a:defRPr>
                          <a:solidFill>
                            <a:srgbClr val="FFFFFF"/>
                          </a:solidFill>
                          <a:latin typeface="Tahoma"/>
                          <a:ea typeface="Tahoma"/>
                          <a:cs typeface="Tahoma"/>
                          <a:sym typeface="Tahoma"/>
                        </a:defRPr>
                      </a:pPr>
                      <a:endParaRPr dirty="0"/>
                    </a:p>
                  </a:txBody>
                  <a:tcPr marL="60960" marR="60960" horzOverflow="overflow">
                    <a:lnB w="12700">
                      <a:miter lim="400000"/>
                    </a:lnB>
                    <a:solidFill>
                      <a:srgbClr val="66BD29"/>
                    </a:solidFill>
                  </a:tcPr>
                </a:tc>
                <a:tc>
                  <a:txBody>
                    <a:bodyPr/>
                    <a:lstStyle/>
                    <a:p>
                      <a:pPr algn="l">
                        <a:defRPr>
                          <a:solidFill>
                            <a:srgbClr val="FFFFFF"/>
                          </a:solidFill>
                          <a:latin typeface="Tahoma"/>
                          <a:ea typeface="Tahoma"/>
                          <a:cs typeface="Tahoma"/>
                          <a:sym typeface="Tahoma"/>
                        </a:defRPr>
                      </a:pPr>
                      <a:endParaRPr dirty="0"/>
                    </a:p>
                  </a:txBody>
                  <a:tcPr marL="60960" marR="60960" horzOverflow="overflow">
                    <a:lnB w="12700">
                      <a:miter lim="400000"/>
                    </a:lnB>
                    <a:solidFill>
                      <a:srgbClr val="776F67"/>
                    </a:solidFill>
                  </a:tcPr>
                </a:tc>
                <a:extLst>
                  <a:ext uri="{0D108BD9-81ED-4DB2-BD59-A6C34878D82A}">
                    <a16:rowId xmlns:a16="http://schemas.microsoft.com/office/drawing/2014/main" val="10005"/>
                  </a:ext>
                </a:extLst>
              </a:tr>
            </a:tbl>
          </a:graphicData>
        </a:graphic>
      </p:graphicFrame>
      <p:sp>
        <p:nvSpPr>
          <p:cNvPr id="16" name="Straight Connector 6">
            <a:extLst>
              <a:ext uri="{FF2B5EF4-FFF2-40B4-BE49-F238E27FC236}">
                <a16:creationId xmlns:a16="http://schemas.microsoft.com/office/drawing/2014/main" id="{EDF311E3-BD81-5F48-B089-A23A43CE32BA}"/>
              </a:ext>
            </a:extLst>
          </p:cNvPr>
          <p:cNvSpPr/>
          <p:nvPr userDrawn="1"/>
        </p:nvSpPr>
        <p:spPr>
          <a:xfrm>
            <a:off x="783166" y="2041524"/>
            <a:ext cx="4155020" cy="1590"/>
          </a:xfrm>
          <a:prstGeom prst="line">
            <a:avLst/>
          </a:prstGeom>
          <a:ln w="28575">
            <a:solidFill>
              <a:srgbClr val="554F48"/>
            </a:solidFill>
          </a:ln>
        </p:spPr>
        <p:txBody>
          <a:bodyPr lIns="45719" rIns="45719"/>
          <a:lstStyle/>
          <a:p>
            <a:endParaRPr sz="1800" dirty="0"/>
          </a:p>
        </p:txBody>
      </p:sp>
      <p:sp>
        <p:nvSpPr>
          <p:cNvPr id="18" name="Straight Connector 7">
            <a:extLst>
              <a:ext uri="{FF2B5EF4-FFF2-40B4-BE49-F238E27FC236}">
                <a16:creationId xmlns:a16="http://schemas.microsoft.com/office/drawing/2014/main" id="{1CCBFAEE-2CB1-5B46-9646-438CFADD8279}"/>
              </a:ext>
            </a:extLst>
          </p:cNvPr>
          <p:cNvSpPr/>
          <p:nvPr userDrawn="1"/>
        </p:nvSpPr>
        <p:spPr>
          <a:xfrm>
            <a:off x="783166" y="2490788"/>
            <a:ext cx="4155020" cy="1588"/>
          </a:xfrm>
          <a:prstGeom prst="line">
            <a:avLst/>
          </a:prstGeom>
          <a:ln w="28575">
            <a:solidFill>
              <a:srgbClr val="554F48"/>
            </a:solidFill>
          </a:ln>
        </p:spPr>
        <p:txBody>
          <a:bodyPr lIns="45719" rIns="45719"/>
          <a:lstStyle/>
          <a:p>
            <a:endParaRPr sz="1800" dirty="0"/>
          </a:p>
        </p:txBody>
      </p:sp>
      <p:sp>
        <p:nvSpPr>
          <p:cNvPr id="19" name="Straight Connector 8">
            <a:extLst>
              <a:ext uri="{FF2B5EF4-FFF2-40B4-BE49-F238E27FC236}">
                <a16:creationId xmlns:a16="http://schemas.microsoft.com/office/drawing/2014/main" id="{1CF9D092-A249-E849-90F2-16775708E345}"/>
              </a:ext>
            </a:extLst>
          </p:cNvPr>
          <p:cNvSpPr/>
          <p:nvPr userDrawn="1"/>
        </p:nvSpPr>
        <p:spPr>
          <a:xfrm>
            <a:off x="783166" y="2940049"/>
            <a:ext cx="4155020" cy="1590"/>
          </a:xfrm>
          <a:prstGeom prst="line">
            <a:avLst/>
          </a:prstGeom>
          <a:ln w="28575">
            <a:solidFill>
              <a:srgbClr val="554F48"/>
            </a:solidFill>
          </a:ln>
        </p:spPr>
        <p:txBody>
          <a:bodyPr lIns="45719" rIns="45719"/>
          <a:lstStyle/>
          <a:p>
            <a:endParaRPr sz="1800" dirty="0"/>
          </a:p>
        </p:txBody>
      </p:sp>
      <p:sp>
        <p:nvSpPr>
          <p:cNvPr id="20" name="Straight Connector 9">
            <a:extLst>
              <a:ext uri="{FF2B5EF4-FFF2-40B4-BE49-F238E27FC236}">
                <a16:creationId xmlns:a16="http://schemas.microsoft.com/office/drawing/2014/main" id="{980FC57B-A684-5A4E-A825-608378B1DDE9}"/>
              </a:ext>
            </a:extLst>
          </p:cNvPr>
          <p:cNvSpPr/>
          <p:nvPr userDrawn="1"/>
        </p:nvSpPr>
        <p:spPr>
          <a:xfrm>
            <a:off x="783166" y="3389312"/>
            <a:ext cx="4155020" cy="1588"/>
          </a:xfrm>
          <a:prstGeom prst="line">
            <a:avLst/>
          </a:prstGeom>
          <a:ln w="28575">
            <a:solidFill>
              <a:srgbClr val="554F48"/>
            </a:solidFill>
          </a:ln>
        </p:spPr>
        <p:txBody>
          <a:bodyPr lIns="45719" rIns="45719"/>
          <a:lstStyle/>
          <a:p>
            <a:endParaRPr sz="1800" dirty="0"/>
          </a:p>
        </p:txBody>
      </p:sp>
      <p:sp>
        <p:nvSpPr>
          <p:cNvPr id="21" name="Straight Connector 10">
            <a:extLst>
              <a:ext uri="{FF2B5EF4-FFF2-40B4-BE49-F238E27FC236}">
                <a16:creationId xmlns:a16="http://schemas.microsoft.com/office/drawing/2014/main" id="{1ED7A9BD-4497-7E4A-AECA-2B367942F038}"/>
              </a:ext>
            </a:extLst>
          </p:cNvPr>
          <p:cNvSpPr/>
          <p:nvPr userDrawn="1"/>
        </p:nvSpPr>
        <p:spPr>
          <a:xfrm>
            <a:off x="783166" y="3838574"/>
            <a:ext cx="4155020" cy="1590"/>
          </a:xfrm>
          <a:prstGeom prst="line">
            <a:avLst/>
          </a:prstGeom>
          <a:ln w="28575">
            <a:solidFill>
              <a:srgbClr val="554F48"/>
            </a:solidFill>
          </a:ln>
        </p:spPr>
        <p:txBody>
          <a:bodyPr lIns="45719" rIns="45719"/>
          <a:lstStyle/>
          <a:p>
            <a:endParaRPr sz="1800" dirty="0"/>
          </a:p>
        </p:txBody>
      </p:sp>
      <p:sp>
        <p:nvSpPr>
          <p:cNvPr id="22" name="Straight Connector 11">
            <a:extLst>
              <a:ext uri="{FF2B5EF4-FFF2-40B4-BE49-F238E27FC236}">
                <a16:creationId xmlns:a16="http://schemas.microsoft.com/office/drawing/2014/main" id="{B329FFE5-89CC-F941-9A14-6CCE0325DACB}"/>
              </a:ext>
            </a:extLst>
          </p:cNvPr>
          <p:cNvSpPr/>
          <p:nvPr userDrawn="1"/>
        </p:nvSpPr>
        <p:spPr>
          <a:xfrm>
            <a:off x="783166" y="4273549"/>
            <a:ext cx="4155020" cy="1590"/>
          </a:xfrm>
          <a:prstGeom prst="line">
            <a:avLst/>
          </a:prstGeom>
          <a:ln w="28575">
            <a:solidFill>
              <a:srgbClr val="554F48"/>
            </a:solidFill>
          </a:ln>
        </p:spPr>
        <p:txBody>
          <a:bodyPr lIns="45719" rIns="45719"/>
          <a:lstStyle/>
          <a:p>
            <a:endParaRPr sz="1800" dirty="0"/>
          </a:p>
        </p:txBody>
      </p:sp>
      <p:sp>
        <p:nvSpPr>
          <p:cNvPr id="17" name="TextBox 16">
            <a:extLst>
              <a:ext uri="{FF2B5EF4-FFF2-40B4-BE49-F238E27FC236}">
                <a16:creationId xmlns:a16="http://schemas.microsoft.com/office/drawing/2014/main" id="{1DC66B7F-FFE8-4844-838B-7FBFC4A31BAE}"/>
              </a:ext>
            </a:extLst>
          </p:cNvPr>
          <p:cNvSpPr txBox="1"/>
          <p:nvPr userDrawn="1"/>
        </p:nvSpPr>
        <p:spPr>
          <a:xfrm>
            <a:off x="2743200" y="6515450"/>
            <a:ext cx="6705600" cy="246221"/>
          </a:xfrm>
          <a:prstGeom prst="rect">
            <a:avLst/>
          </a:prstGeom>
          <a:noFill/>
        </p:spPr>
        <p:txBody>
          <a:bodyPr wrap="squar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713280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1328-37F0-5545-AA10-F7C4CDEB3C39}"/>
              </a:ext>
            </a:extLst>
          </p:cNvPr>
          <p:cNvSpPr>
            <a:spLocks noGrp="1"/>
          </p:cNvSpPr>
          <p:nvPr>
            <p:ph type="title"/>
          </p:nvPr>
        </p:nvSpPr>
        <p:spPr>
          <a:xfrm>
            <a:off x="593558" y="245897"/>
            <a:ext cx="8550441" cy="525212"/>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185037B-CE64-EB44-AE02-5E44E9DFEC5A}"/>
              </a:ext>
            </a:extLst>
          </p:cNvPr>
          <p:cNvSpPr>
            <a:spLocks noGrp="1"/>
          </p:cNvSpPr>
          <p:nvPr>
            <p:ph idx="1"/>
          </p:nvPr>
        </p:nvSpPr>
        <p:spPr>
          <a:xfrm>
            <a:off x="593557" y="1130969"/>
            <a:ext cx="5502444" cy="5045995"/>
          </a:xfrm>
        </p:spPr>
        <p:txBody>
          <a:bodyPr/>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45406208-274D-C449-B3F8-30CDED63523F}"/>
              </a:ext>
            </a:extLst>
          </p:cNvPr>
          <p:cNvSpPr>
            <a:spLocks noGrp="1"/>
          </p:cNvSpPr>
          <p:nvPr>
            <p:ph type="sldNum" sz="quarter" idx="12"/>
          </p:nvPr>
        </p:nvSpPr>
        <p:spPr/>
        <p:txBody>
          <a:bodyPr/>
          <a:lstStyle>
            <a:lvl1pPr>
              <a:defRPr>
                <a:solidFill>
                  <a:schemeClr val="bg1"/>
                </a:solidFill>
              </a:defRPr>
            </a:lvl1pPr>
          </a:lstStyle>
          <a:p>
            <a:fld id="{6CFC495E-D6EE-1642-BD04-7D10A9F73A2C}" type="slidenum">
              <a:rPr lang="en-US" smtClean="0"/>
              <a:pPr/>
              <a:t>‹#›</a:t>
            </a:fld>
            <a:endParaRPr lang="en-US" dirty="0"/>
          </a:p>
        </p:txBody>
      </p:sp>
      <p:grpSp>
        <p:nvGrpSpPr>
          <p:cNvPr id="10" name="Group 9">
            <a:extLst>
              <a:ext uri="{FF2B5EF4-FFF2-40B4-BE49-F238E27FC236}">
                <a16:creationId xmlns:a16="http://schemas.microsoft.com/office/drawing/2014/main" id="{B1DF6C6F-96C4-224C-9FA8-20C6EECA132B}"/>
              </a:ext>
            </a:extLst>
          </p:cNvPr>
          <p:cNvGrpSpPr/>
          <p:nvPr userDrawn="1"/>
        </p:nvGrpSpPr>
        <p:grpSpPr>
          <a:xfrm>
            <a:off x="10306991" y="343363"/>
            <a:ext cx="1499887" cy="181254"/>
            <a:chOff x="7730243" y="343363"/>
            <a:chExt cx="1124915" cy="181254"/>
          </a:xfrm>
        </p:grpSpPr>
        <p:pic>
          <p:nvPicPr>
            <p:cNvPr id="11" name="Image" descr="Image">
              <a:extLst>
                <a:ext uri="{FF2B5EF4-FFF2-40B4-BE49-F238E27FC236}">
                  <a16:creationId xmlns:a16="http://schemas.microsoft.com/office/drawing/2014/main" id="{F8D81FE0-A311-004A-97F2-0D1FC8C1000C}"/>
                </a:ext>
              </a:extLst>
            </p:cNvPr>
            <p:cNvPicPr>
              <a:picLocks noChangeAspect="1"/>
            </p:cNvPicPr>
            <p:nvPr userDrawn="1"/>
          </p:nvPicPr>
          <p:blipFill>
            <a:blip r:embed="rId3"/>
            <a:stretch>
              <a:fillRect/>
            </a:stretch>
          </p:blipFill>
          <p:spPr>
            <a:xfrm>
              <a:off x="7934242" y="343363"/>
              <a:ext cx="920916" cy="181254"/>
            </a:xfrm>
            <a:prstGeom prst="rect">
              <a:avLst/>
            </a:prstGeom>
            <a:ln w="12700">
              <a:miter lim="400000"/>
            </a:ln>
          </p:spPr>
        </p:pic>
        <p:cxnSp>
          <p:nvCxnSpPr>
            <p:cNvPr id="12" name="Straight Connector 11">
              <a:extLst>
                <a:ext uri="{FF2B5EF4-FFF2-40B4-BE49-F238E27FC236}">
                  <a16:creationId xmlns:a16="http://schemas.microsoft.com/office/drawing/2014/main" id="{98391A50-C26D-2E45-957F-AA2FD5D8AC48}"/>
                </a:ext>
              </a:extLst>
            </p:cNvPr>
            <p:cNvCxnSpPr/>
            <p:nvPr userDrawn="1"/>
          </p:nvCxnSpPr>
          <p:spPr>
            <a:xfrm>
              <a:off x="7730243" y="348297"/>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9" name="TextBox 8">
            <a:extLst>
              <a:ext uri="{FF2B5EF4-FFF2-40B4-BE49-F238E27FC236}">
                <a16:creationId xmlns:a16="http://schemas.microsoft.com/office/drawing/2014/main" id="{C97A55BD-99DB-6C48-B146-1051DFB8645F}"/>
              </a:ext>
            </a:extLst>
          </p:cNvPr>
          <p:cNvSpPr txBox="1"/>
          <p:nvPr userDrawn="1"/>
        </p:nvSpPr>
        <p:spPr>
          <a:xfrm>
            <a:off x="593556" y="6515450"/>
            <a:ext cx="6705600" cy="246221"/>
          </a:xfrm>
          <a:prstGeom prst="rect">
            <a:avLst/>
          </a:prstGeom>
          <a:noFill/>
        </p:spPr>
        <p:txBody>
          <a:bodyPr wrap="square" rtlCol="0" anchor="ct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421244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1328-37F0-5545-AA10-F7C4CDEB3C39}"/>
              </a:ext>
            </a:extLst>
          </p:cNvPr>
          <p:cNvSpPr>
            <a:spLocks noGrp="1"/>
          </p:cNvSpPr>
          <p:nvPr>
            <p:ph type="title"/>
          </p:nvPr>
        </p:nvSpPr>
        <p:spPr>
          <a:xfrm>
            <a:off x="593559" y="245897"/>
            <a:ext cx="5502443" cy="525212"/>
          </a:xfrm>
        </p:spPr>
        <p:txBody>
          <a:bodyPr/>
          <a:lstStyle>
            <a:lvl1pPr>
              <a:defRPr>
                <a:solidFill>
                  <a:schemeClr val="accent1"/>
                </a:solidFill>
              </a:defRPr>
            </a:lvl1pPr>
          </a:lstStyle>
          <a:p>
            <a:r>
              <a:rPr lang="en-US" dirty="0"/>
              <a:t>Click to edit Master title style</a:t>
            </a:r>
          </a:p>
        </p:txBody>
      </p:sp>
      <p:pic>
        <p:nvPicPr>
          <p:cNvPr id="12" name="Image" descr="Image">
            <a:extLst>
              <a:ext uri="{FF2B5EF4-FFF2-40B4-BE49-F238E27FC236}">
                <a16:creationId xmlns:a16="http://schemas.microsoft.com/office/drawing/2014/main" id="{2CA5F3AB-9B2C-DE47-B652-BD1F71D0C12B}"/>
              </a:ext>
            </a:extLst>
          </p:cNvPr>
          <p:cNvPicPr>
            <a:picLocks noChangeAspect="1"/>
          </p:cNvPicPr>
          <p:nvPr userDrawn="1"/>
        </p:nvPicPr>
        <p:blipFill>
          <a:blip r:embed="rId3"/>
          <a:stretch>
            <a:fillRect/>
          </a:stretch>
        </p:blipFill>
        <p:spPr>
          <a:xfrm>
            <a:off x="0" y="4909821"/>
            <a:ext cx="12192000" cy="1965961"/>
          </a:xfrm>
          <a:prstGeom prst="rect">
            <a:avLst/>
          </a:prstGeom>
          <a:ln w="12700">
            <a:miter lim="400000"/>
          </a:ln>
        </p:spPr>
      </p:pic>
      <p:sp>
        <p:nvSpPr>
          <p:cNvPr id="14" name="Slide Number Placeholder 6">
            <a:extLst>
              <a:ext uri="{FF2B5EF4-FFF2-40B4-BE49-F238E27FC236}">
                <a16:creationId xmlns:a16="http://schemas.microsoft.com/office/drawing/2014/main" id="{0C20B81F-6BCF-9549-97B7-A6259C3FC744}"/>
              </a:ext>
            </a:extLst>
          </p:cNvPr>
          <p:cNvSpPr>
            <a:spLocks noGrp="1"/>
          </p:cNvSpPr>
          <p:nvPr>
            <p:ph type="sldNum" sz="quarter" idx="10"/>
          </p:nvPr>
        </p:nvSpPr>
        <p:spPr>
          <a:xfrm>
            <a:off x="9689445" y="276363"/>
            <a:ext cx="557451" cy="365125"/>
          </a:xfrm>
        </p:spPr>
        <p:txBody>
          <a:bodyPr/>
          <a:lstStyle/>
          <a:p>
            <a:fld id="{6CFC495E-D6EE-1642-BD04-7D10A9F73A2C}" type="slidenum">
              <a:rPr lang="en-US" smtClean="0"/>
              <a:pPr/>
              <a:t>‹#›</a:t>
            </a:fld>
            <a:endParaRPr lang="en-US" dirty="0"/>
          </a:p>
        </p:txBody>
      </p:sp>
      <p:grpSp>
        <p:nvGrpSpPr>
          <p:cNvPr id="16" name="Group 15">
            <a:extLst>
              <a:ext uri="{FF2B5EF4-FFF2-40B4-BE49-F238E27FC236}">
                <a16:creationId xmlns:a16="http://schemas.microsoft.com/office/drawing/2014/main" id="{1E01559A-3B29-A346-B9C7-D02D539E4C21}"/>
              </a:ext>
            </a:extLst>
          </p:cNvPr>
          <p:cNvGrpSpPr/>
          <p:nvPr userDrawn="1"/>
        </p:nvGrpSpPr>
        <p:grpSpPr>
          <a:xfrm>
            <a:off x="10387189" y="376010"/>
            <a:ext cx="1419673" cy="181254"/>
            <a:chOff x="7790403" y="440491"/>
            <a:chExt cx="1064755" cy="181254"/>
          </a:xfrm>
        </p:grpSpPr>
        <p:pic>
          <p:nvPicPr>
            <p:cNvPr id="17" name="Image" descr="Image">
              <a:extLst>
                <a:ext uri="{FF2B5EF4-FFF2-40B4-BE49-F238E27FC236}">
                  <a16:creationId xmlns:a16="http://schemas.microsoft.com/office/drawing/2014/main" id="{AAF48A55-1877-0D45-A524-69B52E2CC4A9}"/>
                </a:ext>
              </a:extLst>
            </p:cNvPr>
            <p:cNvPicPr>
              <a:picLocks noChangeAspect="1"/>
            </p:cNvPicPr>
            <p:nvPr userDrawn="1"/>
          </p:nvPicPr>
          <p:blipFill>
            <a:blip r:embed="rId4"/>
            <a:stretch>
              <a:fillRect/>
            </a:stretch>
          </p:blipFill>
          <p:spPr>
            <a:xfrm>
              <a:off x="7934242" y="440491"/>
              <a:ext cx="920916" cy="181254"/>
            </a:xfrm>
            <a:prstGeom prst="rect">
              <a:avLst/>
            </a:prstGeom>
            <a:ln w="12700">
              <a:miter lim="400000"/>
            </a:ln>
          </p:spPr>
        </p:pic>
        <p:cxnSp>
          <p:nvCxnSpPr>
            <p:cNvPr id="18" name="Straight Connector 17">
              <a:extLst>
                <a:ext uri="{FF2B5EF4-FFF2-40B4-BE49-F238E27FC236}">
                  <a16:creationId xmlns:a16="http://schemas.microsoft.com/office/drawing/2014/main" id="{A94C5741-949C-BE4C-A4D7-2239A7AE1A5F}"/>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9" name="TextBox 8">
            <a:extLst>
              <a:ext uri="{FF2B5EF4-FFF2-40B4-BE49-F238E27FC236}">
                <a16:creationId xmlns:a16="http://schemas.microsoft.com/office/drawing/2014/main" id="{4DBFA63F-0F53-7049-B354-CE5B92EA29B6}"/>
              </a:ext>
            </a:extLst>
          </p:cNvPr>
          <p:cNvSpPr txBox="1"/>
          <p:nvPr userDrawn="1"/>
        </p:nvSpPr>
        <p:spPr>
          <a:xfrm>
            <a:off x="2743200" y="6515450"/>
            <a:ext cx="6705600" cy="246221"/>
          </a:xfrm>
          <a:prstGeom prst="rect">
            <a:avLst/>
          </a:prstGeom>
          <a:noFill/>
        </p:spPr>
        <p:txBody>
          <a:bodyPr wrap="squar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962509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1328-37F0-5545-AA10-F7C4CDEB3C39}"/>
              </a:ext>
            </a:extLst>
          </p:cNvPr>
          <p:cNvSpPr>
            <a:spLocks noGrp="1"/>
          </p:cNvSpPr>
          <p:nvPr>
            <p:ph type="title"/>
          </p:nvPr>
        </p:nvSpPr>
        <p:spPr>
          <a:xfrm>
            <a:off x="593559" y="245897"/>
            <a:ext cx="5502443" cy="525212"/>
          </a:xfrm>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185037B-CE64-EB44-AE02-5E44E9DFEC5A}"/>
              </a:ext>
            </a:extLst>
          </p:cNvPr>
          <p:cNvSpPr>
            <a:spLocks noGrp="1"/>
          </p:cNvSpPr>
          <p:nvPr>
            <p:ph idx="1"/>
          </p:nvPr>
        </p:nvSpPr>
        <p:spPr>
          <a:xfrm>
            <a:off x="593557" y="1130969"/>
            <a:ext cx="5502444" cy="50459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Image" descr="Image">
            <a:extLst>
              <a:ext uri="{FF2B5EF4-FFF2-40B4-BE49-F238E27FC236}">
                <a16:creationId xmlns:a16="http://schemas.microsoft.com/office/drawing/2014/main" id="{075314C6-BE91-B94B-BCB8-9CCA873CBE7F}"/>
              </a:ext>
            </a:extLst>
          </p:cNvPr>
          <p:cNvPicPr>
            <a:picLocks noChangeAspect="1"/>
          </p:cNvPicPr>
          <p:nvPr userDrawn="1"/>
        </p:nvPicPr>
        <p:blipFill>
          <a:blip r:embed="rId2"/>
          <a:stretch>
            <a:fillRect/>
          </a:stretch>
        </p:blipFill>
        <p:spPr>
          <a:xfrm>
            <a:off x="6739467" y="-1"/>
            <a:ext cx="5486400" cy="6858001"/>
          </a:xfrm>
          <a:prstGeom prst="rect">
            <a:avLst/>
          </a:prstGeom>
          <a:ln w="12700">
            <a:miter lim="400000"/>
          </a:ln>
        </p:spPr>
      </p:pic>
      <p:pic>
        <p:nvPicPr>
          <p:cNvPr id="11" name="Image" descr="Image">
            <a:extLst>
              <a:ext uri="{FF2B5EF4-FFF2-40B4-BE49-F238E27FC236}">
                <a16:creationId xmlns:a16="http://schemas.microsoft.com/office/drawing/2014/main" id="{1B1E9600-6E79-E344-9C1F-C35BAD8F7330}"/>
              </a:ext>
            </a:extLst>
          </p:cNvPr>
          <p:cNvPicPr>
            <a:picLocks noChangeAspect="1"/>
          </p:cNvPicPr>
          <p:nvPr userDrawn="1"/>
        </p:nvPicPr>
        <p:blipFill>
          <a:blip r:embed="rId3"/>
          <a:stretch>
            <a:fillRect/>
          </a:stretch>
        </p:blipFill>
        <p:spPr>
          <a:xfrm>
            <a:off x="10153226" y="0"/>
            <a:ext cx="2072641" cy="6858000"/>
          </a:xfrm>
          <a:prstGeom prst="rect">
            <a:avLst/>
          </a:prstGeom>
          <a:ln w="12700">
            <a:miter lim="400000"/>
          </a:ln>
        </p:spPr>
      </p:pic>
      <p:sp>
        <p:nvSpPr>
          <p:cNvPr id="7" name="TextBox 6">
            <a:extLst>
              <a:ext uri="{FF2B5EF4-FFF2-40B4-BE49-F238E27FC236}">
                <a16:creationId xmlns:a16="http://schemas.microsoft.com/office/drawing/2014/main" id="{1BE63839-AF2C-4E43-9199-1D219B33F82E}"/>
              </a:ext>
            </a:extLst>
          </p:cNvPr>
          <p:cNvSpPr txBox="1"/>
          <p:nvPr userDrawn="1"/>
        </p:nvSpPr>
        <p:spPr>
          <a:xfrm>
            <a:off x="593556" y="6505290"/>
            <a:ext cx="6705600" cy="246221"/>
          </a:xfrm>
          <a:prstGeom prst="rect">
            <a:avLst/>
          </a:prstGeom>
          <a:noFill/>
        </p:spPr>
        <p:txBody>
          <a:bodyPr wrap="square" rtlCol="0" anchor="ct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4033523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20D4EBD-B3A8-C54D-8A20-DE82A1799599}"/>
              </a:ext>
            </a:extLst>
          </p:cNvPr>
          <p:cNvSpPr>
            <a:spLocks noGrp="1"/>
          </p:cNvSpPr>
          <p:nvPr>
            <p:ph type="sldNum" sz="quarter" idx="10"/>
          </p:nvPr>
        </p:nvSpPr>
        <p:spPr/>
        <p:txBody>
          <a:bodyPr/>
          <a:lstStyle/>
          <a:p>
            <a:fld id="{6CFC495E-D6EE-1642-BD04-7D10A9F73A2C}" type="slidenum">
              <a:rPr lang="en-US" smtClean="0"/>
              <a:pPr/>
              <a:t>‹#›</a:t>
            </a:fld>
            <a:endParaRPr lang="en-US" dirty="0"/>
          </a:p>
        </p:txBody>
      </p:sp>
      <p:sp>
        <p:nvSpPr>
          <p:cNvPr id="8" name="Primary Contact…">
            <a:extLst>
              <a:ext uri="{FF2B5EF4-FFF2-40B4-BE49-F238E27FC236}">
                <a16:creationId xmlns:a16="http://schemas.microsoft.com/office/drawing/2014/main" id="{3ED0947D-CA81-504E-879D-C0A4CED4A9E1}"/>
              </a:ext>
            </a:extLst>
          </p:cNvPr>
          <p:cNvSpPr txBox="1"/>
          <p:nvPr userDrawn="1"/>
        </p:nvSpPr>
        <p:spPr>
          <a:xfrm>
            <a:off x="485244" y="1358900"/>
            <a:ext cx="3511297" cy="3821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defRPr sz="1600" b="1" spc="33">
                <a:solidFill>
                  <a:srgbClr val="598535"/>
                </a:solidFill>
              </a:defRPr>
            </a:pPr>
            <a:r>
              <a:rPr sz="1600" dirty="0"/>
              <a:t>Primary Contact</a:t>
            </a:r>
          </a:p>
          <a:p>
            <a:pPr>
              <a:defRPr sz="1600" b="1" spc="33">
                <a:solidFill>
                  <a:srgbClr val="598535"/>
                </a:solidFill>
              </a:defRPr>
            </a:pPr>
            <a:endParaRPr sz="1600" dirty="0"/>
          </a:p>
          <a:p>
            <a:pPr>
              <a:defRPr sz="1600" b="1" spc="33">
                <a:solidFill>
                  <a:srgbClr val="86C32B"/>
                </a:solidFill>
              </a:defRPr>
            </a:pPr>
            <a:r>
              <a:rPr sz="1600" dirty="0"/>
              <a:t>Firstname Lastname</a:t>
            </a:r>
          </a:p>
          <a:p>
            <a:pPr>
              <a:defRPr sz="1400" spc="23">
                <a:solidFill>
                  <a:srgbClr val="598535"/>
                </a:solidFill>
              </a:defRPr>
            </a:pPr>
            <a:r>
              <a:rPr sz="1400" dirty="0"/>
              <a:t>Title</a:t>
            </a:r>
          </a:p>
          <a:p>
            <a:pPr>
              <a:defRPr sz="1400" spc="23">
                <a:solidFill>
                  <a:srgbClr val="598535"/>
                </a:solidFill>
              </a:defRPr>
            </a:pPr>
            <a:r>
              <a:rPr sz="1400" dirty="0"/>
              <a:t>614 480-1234</a:t>
            </a:r>
          </a:p>
          <a:p>
            <a:pPr>
              <a:defRPr sz="1400" spc="23">
                <a:solidFill>
                  <a:srgbClr val="598535"/>
                </a:solidFill>
              </a:defRPr>
            </a:pPr>
            <a:r>
              <a:rPr sz="1400" dirty="0"/>
              <a:t>first.last@huntington.com</a:t>
            </a:r>
          </a:p>
          <a:p>
            <a:pPr>
              <a:defRPr sz="1400" spc="23">
                <a:solidFill>
                  <a:srgbClr val="8C8079"/>
                </a:solidFill>
              </a:defRPr>
            </a:pPr>
            <a:endParaRPr sz="1400" dirty="0"/>
          </a:p>
          <a:p>
            <a:pPr>
              <a:defRPr sz="1400" spc="23">
                <a:solidFill>
                  <a:srgbClr val="8C8079"/>
                </a:solidFill>
              </a:defRPr>
            </a:pPr>
            <a:r>
              <a:rPr sz="1400" dirty="0"/>
              <a:t>Responsible for the overall relationship; brings in specialists as needed.</a:t>
            </a:r>
          </a:p>
        </p:txBody>
      </p:sp>
      <p:sp>
        <p:nvSpPr>
          <p:cNvPr id="9" name="Support Team…">
            <a:extLst>
              <a:ext uri="{FF2B5EF4-FFF2-40B4-BE49-F238E27FC236}">
                <a16:creationId xmlns:a16="http://schemas.microsoft.com/office/drawing/2014/main" id="{F097B204-04F0-A04A-846C-591107046A95}"/>
              </a:ext>
            </a:extLst>
          </p:cNvPr>
          <p:cNvSpPr txBox="1"/>
          <p:nvPr userDrawn="1"/>
        </p:nvSpPr>
        <p:spPr>
          <a:xfrm>
            <a:off x="4396844" y="1358901"/>
            <a:ext cx="3511297" cy="464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defRPr sz="1600" b="1" spc="33">
                <a:solidFill>
                  <a:srgbClr val="598535"/>
                </a:solidFill>
              </a:defRPr>
            </a:pPr>
            <a:r>
              <a:rPr sz="1600" dirty="0"/>
              <a:t>Support Team</a:t>
            </a:r>
          </a:p>
          <a:p>
            <a:pPr>
              <a:defRPr sz="1600" b="1" spc="33">
                <a:solidFill>
                  <a:srgbClr val="598535"/>
                </a:solidFill>
              </a:defRPr>
            </a:pPr>
            <a:endParaRPr sz="1600" dirty="0"/>
          </a:p>
          <a:p>
            <a:pPr>
              <a:defRPr sz="1600" b="1" spc="33">
                <a:solidFill>
                  <a:srgbClr val="86C32B"/>
                </a:solidFill>
              </a:defRPr>
            </a:pPr>
            <a:r>
              <a:rPr sz="1600" dirty="0"/>
              <a:t>Firstname Lastname</a:t>
            </a:r>
          </a:p>
          <a:p>
            <a:pPr>
              <a:defRPr sz="1400" spc="23">
                <a:solidFill>
                  <a:srgbClr val="598535"/>
                </a:solidFill>
              </a:defRPr>
            </a:pPr>
            <a:r>
              <a:rPr sz="1400" dirty="0"/>
              <a:t>Title</a:t>
            </a:r>
          </a:p>
          <a:p>
            <a:pPr>
              <a:defRPr sz="1400" spc="23">
                <a:solidFill>
                  <a:srgbClr val="598535"/>
                </a:solidFill>
              </a:defRPr>
            </a:pPr>
            <a:r>
              <a:rPr sz="1400" dirty="0"/>
              <a:t>614 480-1234</a:t>
            </a:r>
          </a:p>
          <a:p>
            <a:pPr>
              <a:defRPr sz="1400" spc="23">
                <a:solidFill>
                  <a:srgbClr val="598535"/>
                </a:solidFill>
              </a:defRPr>
            </a:pPr>
            <a:r>
              <a:rPr sz="1400" dirty="0"/>
              <a:t>first.last@huntington.com</a:t>
            </a:r>
          </a:p>
          <a:p>
            <a:pPr>
              <a:defRPr sz="1400" spc="23">
                <a:solidFill>
                  <a:srgbClr val="8C8079"/>
                </a:solidFill>
              </a:defRPr>
            </a:pPr>
            <a:endParaRPr sz="1400" dirty="0"/>
          </a:p>
          <a:p>
            <a:pPr>
              <a:defRPr sz="1400" spc="23">
                <a:solidFill>
                  <a:srgbClr val="8C8079"/>
                </a:solidFill>
              </a:defRPr>
            </a:pPr>
            <a:r>
              <a:rPr sz="1400" dirty="0"/>
              <a:t>Responsible for the overall relationship; brings in specialists as needed.</a:t>
            </a:r>
          </a:p>
          <a:p>
            <a:pPr>
              <a:defRPr sz="1400" spc="23">
                <a:solidFill>
                  <a:srgbClr val="8C8079"/>
                </a:solidFill>
              </a:defRPr>
            </a:pPr>
            <a:endParaRPr sz="1400" dirty="0"/>
          </a:p>
          <a:p>
            <a:pPr>
              <a:defRPr sz="1600" b="1" spc="33">
                <a:solidFill>
                  <a:srgbClr val="86C32B"/>
                </a:solidFill>
              </a:defRPr>
            </a:pPr>
            <a:r>
              <a:rPr sz="1600" dirty="0"/>
              <a:t>Firstname Lastname</a:t>
            </a:r>
          </a:p>
          <a:p>
            <a:pPr>
              <a:defRPr sz="1400" spc="23">
                <a:solidFill>
                  <a:srgbClr val="598535"/>
                </a:solidFill>
              </a:defRPr>
            </a:pPr>
            <a:r>
              <a:rPr sz="1400" dirty="0"/>
              <a:t>Title</a:t>
            </a:r>
          </a:p>
          <a:p>
            <a:pPr>
              <a:defRPr sz="1400" spc="23">
                <a:solidFill>
                  <a:srgbClr val="598535"/>
                </a:solidFill>
              </a:defRPr>
            </a:pPr>
            <a:r>
              <a:rPr sz="1400" dirty="0"/>
              <a:t>614 480-1234</a:t>
            </a:r>
          </a:p>
          <a:p>
            <a:pPr>
              <a:defRPr sz="1400" spc="23">
                <a:solidFill>
                  <a:srgbClr val="598535"/>
                </a:solidFill>
              </a:defRPr>
            </a:pPr>
            <a:r>
              <a:rPr sz="1400" dirty="0"/>
              <a:t>first.last@huntington.com</a:t>
            </a:r>
          </a:p>
          <a:p>
            <a:pPr>
              <a:defRPr sz="1400" spc="23">
                <a:solidFill>
                  <a:srgbClr val="8C8079"/>
                </a:solidFill>
              </a:defRPr>
            </a:pPr>
            <a:endParaRPr sz="1400" dirty="0"/>
          </a:p>
          <a:p>
            <a:pPr>
              <a:defRPr sz="1400" spc="23">
                <a:solidFill>
                  <a:srgbClr val="8C8079"/>
                </a:solidFill>
              </a:defRPr>
            </a:pPr>
            <a:r>
              <a:rPr sz="1400" dirty="0"/>
              <a:t>Responsible for the overall relationship; brings in specialists as needed.</a:t>
            </a:r>
          </a:p>
        </p:txBody>
      </p:sp>
      <p:sp>
        <p:nvSpPr>
          <p:cNvPr id="10" name="Additional Resources…">
            <a:extLst>
              <a:ext uri="{FF2B5EF4-FFF2-40B4-BE49-F238E27FC236}">
                <a16:creationId xmlns:a16="http://schemas.microsoft.com/office/drawing/2014/main" id="{B7A39558-D6C0-9B42-90BE-F27F671307DE}"/>
              </a:ext>
            </a:extLst>
          </p:cNvPr>
          <p:cNvSpPr txBox="1"/>
          <p:nvPr userDrawn="1"/>
        </p:nvSpPr>
        <p:spPr>
          <a:xfrm>
            <a:off x="8308444" y="1358901"/>
            <a:ext cx="3511297" cy="4649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defRPr sz="1600" b="1" spc="33">
                <a:solidFill>
                  <a:srgbClr val="598535"/>
                </a:solidFill>
              </a:defRPr>
            </a:pPr>
            <a:r>
              <a:rPr sz="1600" dirty="0"/>
              <a:t>Additional Resources</a:t>
            </a:r>
          </a:p>
          <a:p>
            <a:pPr>
              <a:defRPr sz="1600" b="1" spc="33">
                <a:solidFill>
                  <a:srgbClr val="598535"/>
                </a:solidFill>
              </a:defRPr>
            </a:pPr>
            <a:endParaRPr sz="1600" dirty="0"/>
          </a:p>
          <a:p>
            <a:pPr>
              <a:defRPr sz="1600" b="1" spc="33">
                <a:solidFill>
                  <a:srgbClr val="86C32B"/>
                </a:solidFill>
              </a:defRPr>
            </a:pPr>
            <a:r>
              <a:rPr sz="1600" dirty="0"/>
              <a:t>Firstname Lastname</a:t>
            </a:r>
          </a:p>
          <a:p>
            <a:pPr>
              <a:defRPr sz="1400" spc="23">
                <a:solidFill>
                  <a:srgbClr val="598535"/>
                </a:solidFill>
              </a:defRPr>
            </a:pPr>
            <a:r>
              <a:rPr sz="1400" dirty="0"/>
              <a:t>Title</a:t>
            </a:r>
          </a:p>
          <a:p>
            <a:pPr>
              <a:defRPr sz="1400" spc="23">
                <a:solidFill>
                  <a:srgbClr val="598535"/>
                </a:solidFill>
              </a:defRPr>
            </a:pPr>
            <a:r>
              <a:rPr sz="1400" dirty="0"/>
              <a:t>614 480-1234</a:t>
            </a:r>
          </a:p>
          <a:p>
            <a:pPr>
              <a:defRPr sz="1400" spc="23">
                <a:solidFill>
                  <a:srgbClr val="598535"/>
                </a:solidFill>
              </a:defRPr>
            </a:pPr>
            <a:r>
              <a:rPr sz="1400" dirty="0"/>
              <a:t>first.last@huntington.com</a:t>
            </a:r>
          </a:p>
          <a:p>
            <a:pPr>
              <a:defRPr sz="1400" spc="23">
                <a:solidFill>
                  <a:srgbClr val="8C8079"/>
                </a:solidFill>
              </a:defRPr>
            </a:pPr>
            <a:endParaRPr sz="1400" dirty="0"/>
          </a:p>
          <a:p>
            <a:pPr>
              <a:defRPr sz="1400" spc="23">
                <a:solidFill>
                  <a:srgbClr val="8C8079"/>
                </a:solidFill>
              </a:defRPr>
            </a:pPr>
            <a:r>
              <a:rPr sz="1400" dirty="0"/>
              <a:t>Responsible for the overall relationship; brings in specialists as needed.</a:t>
            </a:r>
          </a:p>
          <a:p>
            <a:pPr>
              <a:defRPr sz="1400" spc="23">
                <a:solidFill>
                  <a:srgbClr val="8C8079"/>
                </a:solidFill>
              </a:defRPr>
            </a:pPr>
            <a:endParaRPr sz="1400" dirty="0"/>
          </a:p>
          <a:p>
            <a:pPr>
              <a:defRPr sz="1600" b="1" spc="33">
                <a:solidFill>
                  <a:srgbClr val="86C32B"/>
                </a:solidFill>
              </a:defRPr>
            </a:pPr>
            <a:r>
              <a:rPr sz="1600" dirty="0"/>
              <a:t>Firstname Lastname</a:t>
            </a:r>
          </a:p>
          <a:p>
            <a:pPr>
              <a:defRPr sz="1400" spc="23">
                <a:solidFill>
                  <a:srgbClr val="598535"/>
                </a:solidFill>
              </a:defRPr>
            </a:pPr>
            <a:r>
              <a:rPr sz="1400" dirty="0"/>
              <a:t>Title</a:t>
            </a:r>
          </a:p>
          <a:p>
            <a:pPr>
              <a:defRPr sz="1400" spc="23">
                <a:solidFill>
                  <a:srgbClr val="598535"/>
                </a:solidFill>
              </a:defRPr>
            </a:pPr>
            <a:r>
              <a:rPr sz="1400" dirty="0"/>
              <a:t>614 480-1234</a:t>
            </a:r>
          </a:p>
          <a:p>
            <a:pPr>
              <a:defRPr sz="1400" spc="23">
                <a:solidFill>
                  <a:srgbClr val="598535"/>
                </a:solidFill>
              </a:defRPr>
            </a:pPr>
            <a:r>
              <a:rPr sz="1400" dirty="0"/>
              <a:t>first.last@huntington.com</a:t>
            </a:r>
          </a:p>
          <a:p>
            <a:pPr>
              <a:defRPr sz="1400" spc="23">
                <a:solidFill>
                  <a:srgbClr val="8C8079"/>
                </a:solidFill>
              </a:defRPr>
            </a:pPr>
            <a:endParaRPr sz="1400" dirty="0"/>
          </a:p>
          <a:p>
            <a:pPr>
              <a:defRPr sz="1400" spc="23">
                <a:solidFill>
                  <a:srgbClr val="8C8079"/>
                </a:solidFill>
              </a:defRPr>
            </a:pPr>
            <a:r>
              <a:rPr sz="1400" dirty="0"/>
              <a:t>Responsible for the overall relationship; brings in specialists as needed.</a:t>
            </a:r>
          </a:p>
        </p:txBody>
      </p:sp>
      <p:sp>
        <p:nvSpPr>
          <p:cNvPr id="11" name="Line">
            <a:extLst>
              <a:ext uri="{FF2B5EF4-FFF2-40B4-BE49-F238E27FC236}">
                <a16:creationId xmlns:a16="http://schemas.microsoft.com/office/drawing/2014/main" id="{8C65D61E-4581-6B46-9B12-8990C916310A}"/>
              </a:ext>
            </a:extLst>
          </p:cNvPr>
          <p:cNvSpPr/>
          <p:nvPr userDrawn="1"/>
        </p:nvSpPr>
        <p:spPr>
          <a:xfrm>
            <a:off x="504775" y="1752600"/>
            <a:ext cx="3472235" cy="0"/>
          </a:xfrm>
          <a:prstGeom prst="line">
            <a:avLst/>
          </a:prstGeom>
          <a:ln w="25400">
            <a:solidFill>
              <a:srgbClr val="7AC143"/>
            </a:solidFill>
          </a:ln>
        </p:spPr>
        <p:txBody>
          <a:bodyPr lIns="45719" rIns="45719"/>
          <a:lstStyle/>
          <a:p>
            <a:endParaRPr sz="1800" dirty="0"/>
          </a:p>
        </p:txBody>
      </p:sp>
      <p:sp>
        <p:nvSpPr>
          <p:cNvPr id="12" name="Line">
            <a:extLst>
              <a:ext uri="{FF2B5EF4-FFF2-40B4-BE49-F238E27FC236}">
                <a16:creationId xmlns:a16="http://schemas.microsoft.com/office/drawing/2014/main" id="{84B2D972-10D6-5940-BBAE-011DB37B4B29}"/>
              </a:ext>
            </a:extLst>
          </p:cNvPr>
          <p:cNvSpPr/>
          <p:nvPr userDrawn="1"/>
        </p:nvSpPr>
        <p:spPr>
          <a:xfrm>
            <a:off x="4435905" y="1752600"/>
            <a:ext cx="3472235" cy="0"/>
          </a:xfrm>
          <a:prstGeom prst="line">
            <a:avLst/>
          </a:prstGeom>
          <a:ln w="25400">
            <a:solidFill>
              <a:srgbClr val="7AC143"/>
            </a:solidFill>
          </a:ln>
        </p:spPr>
        <p:txBody>
          <a:bodyPr lIns="45719" rIns="45719"/>
          <a:lstStyle/>
          <a:p>
            <a:endParaRPr sz="1800" dirty="0"/>
          </a:p>
        </p:txBody>
      </p:sp>
      <p:sp>
        <p:nvSpPr>
          <p:cNvPr id="13" name="Line">
            <a:extLst>
              <a:ext uri="{FF2B5EF4-FFF2-40B4-BE49-F238E27FC236}">
                <a16:creationId xmlns:a16="http://schemas.microsoft.com/office/drawing/2014/main" id="{F37363BE-81CF-744C-B0FF-A482533D7B8A}"/>
              </a:ext>
            </a:extLst>
          </p:cNvPr>
          <p:cNvSpPr/>
          <p:nvPr userDrawn="1"/>
        </p:nvSpPr>
        <p:spPr>
          <a:xfrm>
            <a:off x="8327975" y="1752600"/>
            <a:ext cx="3472235" cy="0"/>
          </a:xfrm>
          <a:prstGeom prst="line">
            <a:avLst/>
          </a:prstGeom>
          <a:ln w="25400">
            <a:solidFill>
              <a:srgbClr val="7AC143"/>
            </a:solidFill>
          </a:ln>
        </p:spPr>
        <p:txBody>
          <a:bodyPr lIns="45719" rIns="45719"/>
          <a:lstStyle/>
          <a:p>
            <a:endParaRPr sz="1800" dirty="0"/>
          </a:p>
        </p:txBody>
      </p:sp>
      <p:sp>
        <p:nvSpPr>
          <p:cNvPr id="14" name="Disclosure lore ipsum">
            <a:extLst>
              <a:ext uri="{FF2B5EF4-FFF2-40B4-BE49-F238E27FC236}">
                <a16:creationId xmlns:a16="http://schemas.microsoft.com/office/drawing/2014/main" id="{530234D7-68B2-E34D-B43D-B532D15A4DB0}"/>
              </a:ext>
            </a:extLst>
          </p:cNvPr>
          <p:cNvSpPr txBox="1"/>
          <p:nvPr userDrawn="1"/>
        </p:nvSpPr>
        <p:spPr>
          <a:xfrm>
            <a:off x="463114" y="6546805"/>
            <a:ext cx="11265775"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solidFill>
                  <a:schemeClr val="accent2">
                    <a:lumOff val="-6980"/>
                  </a:schemeClr>
                </a:solidFill>
              </a:defRPr>
            </a:lvl1pPr>
          </a:lstStyle>
          <a:p>
            <a:r>
              <a:rPr sz="800" dirty="0">
                <a:latin typeface="Calibri" panose="020F0502020204030204" pitchFamily="34" charset="0"/>
                <a:cs typeface="Calibri" panose="020F0502020204030204" pitchFamily="34" charset="0"/>
              </a:rPr>
              <a:t>Disclosure lore ipsum</a:t>
            </a:r>
          </a:p>
        </p:txBody>
      </p:sp>
      <p:sp>
        <p:nvSpPr>
          <p:cNvPr id="19" name="Title 1">
            <a:extLst>
              <a:ext uri="{FF2B5EF4-FFF2-40B4-BE49-F238E27FC236}">
                <a16:creationId xmlns:a16="http://schemas.microsoft.com/office/drawing/2014/main" id="{60A99A4F-9984-4A45-88B1-4F3E434EACF8}"/>
              </a:ext>
            </a:extLst>
          </p:cNvPr>
          <p:cNvSpPr>
            <a:spLocks noGrp="1"/>
          </p:cNvSpPr>
          <p:nvPr>
            <p:ph type="title"/>
          </p:nvPr>
        </p:nvSpPr>
        <p:spPr>
          <a:xfrm>
            <a:off x="593558" y="245897"/>
            <a:ext cx="8325855" cy="525212"/>
          </a:xfrm>
        </p:spPr>
        <p:txBody>
          <a:bodyPr/>
          <a:lstStyle/>
          <a:p>
            <a:r>
              <a:rPr lang="en-US"/>
              <a:t>Click to edit Master title style</a:t>
            </a:r>
          </a:p>
        </p:txBody>
      </p:sp>
      <p:grpSp>
        <p:nvGrpSpPr>
          <p:cNvPr id="20" name="Group 19">
            <a:extLst>
              <a:ext uri="{FF2B5EF4-FFF2-40B4-BE49-F238E27FC236}">
                <a16:creationId xmlns:a16="http://schemas.microsoft.com/office/drawing/2014/main" id="{8099C006-A622-3546-B5D6-C5AFD1E9BECE}"/>
              </a:ext>
            </a:extLst>
          </p:cNvPr>
          <p:cNvGrpSpPr/>
          <p:nvPr userDrawn="1"/>
        </p:nvGrpSpPr>
        <p:grpSpPr>
          <a:xfrm>
            <a:off x="10387189" y="376010"/>
            <a:ext cx="1419673" cy="181254"/>
            <a:chOff x="7790403" y="440491"/>
            <a:chExt cx="1064755" cy="181254"/>
          </a:xfrm>
        </p:grpSpPr>
        <p:pic>
          <p:nvPicPr>
            <p:cNvPr id="21" name="Image" descr="Image">
              <a:extLst>
                <a:ext uri="{FF2B5EF4-FFF2-40B4-BE49-F238E27FC236}">
                  <a16:creationId xmlns:a16="http://schemas.microsoft.com/office/drawing/2014/main" id="{9C9D74CA-9323-0C43-86E3-339D3EA1DD17}"/>
                </a:ext>
              </a:extLst>
            </p:cNvPr>
            <p:cNvPicPr>
              <a:picLocks noChangeAspect="1"/>
            </p:cNvPicPr>
            <p:nvPr userDrawn="1"/>
          </p:nvPicPr>
          <p:blipFill>
            <a:blip r:embed="rId2"/>
            <a:stretch>
              <a:fillRect/>
            </a:stretch>
          </p:blipFill>
          <p:spPr>
            <a:xfrm>
              <a:off x="7934242" y="440491"/>
              <a:ext cx="920916" cy="181254"/>
            </a:xfrm>
            <a:prstGeom prst="rect">
              <a:avLst/>
            </a:prstGeom>
            <a:ln w="12700">
              <a:miter lim="400000"/>
            </a:ln>
          </p:spPr>
        </p:pic>
        <p:cxnSp>
          <p:nvCxnSpPr>
            <p:cNvPr id="22" name="Straight Connector 21">
              <a:extLst>
                <a:ext uri="{FF2B5EF4-FFF2-40B4-BE49-F238E27FC236}">
                  <a16:creationId xmlns:a16="http://schemas.microsoft.com/office/drawing/2014/main" id="{C0D5E6DE-273C-8949-B769-D6E89A8EA04F}"/>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16" name="TextBox 15">
            <a:extLst>
              <a:ext uri="{FF2B5EF4-FFF2-40B4-BE49-F238E27FC236}">
                <a16:creationId xmlns:a16="http://schemas.microsoft.com/office/drawing/2014/main" id="{293E8737-08D1-8148-BF19-604F274D1A36}"/>
              </a:ext>
            </a:extLst>
          </p:cNvPr>
          <p:cNvSpPr txBox="1"/>
          <p:nvPr userDrawn="1"/>
        </p:nvSpPr>
        <p:spPr>
          <a:xfrm>
            <a:off x="2743200" y="6515450"/>
            <a:ext cx="6705600" cy="246221"/>
          </a:xfrm>
          <a:prstGeom prst="rect">
            <a:avLst/>
          </a:prstGeom>
          <a:noFill/>
        </p:spPr>
        <p:txBody>
          <a:bodyPr wrap="squar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107842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20D4EBD-B3A8-C54D-8A20-DE82A1799599}"/>
              </a:ext>
            </a:extLst>
          </p:cNvPr>
          <p:cNvSpPr>
            <a:spLocks noGrp="1"/>
          </p:cNvSpPr>
          <p:nvPr>
            <p:ph type="sldNum" sz="quarter" idx="10"/>
          </p:nvPr>
        </p:nvSpPr>
        <p:spPr/>
        <p:txBody>
          <a:bodyPr/>
          <a:lstStyle/>
          <a:p>
            <a:fld id="{6CFC495E-D6EE-1642-BD04-7D10A9F73A2C}" type="slidenum">
              <a:rPr lang="en-US" smtClean="0"/>
              <a:pPr/>
              <a:t>‹#›</a:t>
            </a:fld>
            <a:endParaRPr lang="en-US" dirty="0"/>
          </a:p>
        </p:txBody>
      </p:sp>
      <p:sp>
        <p:nvSpPr>
          <p:cNvPr id="14" name="Disclosure lore ipsum">
            <a:extLst>
              <a:ext uri="{FF2B5EF4-FFF2-40B4-BE49-F238E27FC236}">
                <a16:creationId xmlns:a16="http://schemas.microsoft.com/office/drawing/2014/main" id="{530234D7-68B2-E34D-B43D-B532D15A4DB0}"/>
              </a:ext>
            </a:extLst>
          </p:cNvPr>
          <p:cNvSpPr txBox="1"/>
          <p:nvPr userDrawn="1"/>
        </p:nvSpPr>
        <p:spPr>
          <a:xfrm>
            <a:off x="463114" y="6431280"/>
            <a:ext cx="11265775"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solidFill>
                  <a:schemeClr val="accent2">
                    <a:lumOff val="-6980"/>
                  </a:schemeClr>
                </a:solidFill>
              </a:defRPr>
            </a:lvl1pPr>
          </a:lstStyle>
          <a:p>
            <a:r>
              <a:rPr sz="800" dirty="0"/>
              <a:t>Disclosure lore ipsum</a:t>
            </a:r>
          </a:p>
        </p:txBody>
      </p:sp>
      <p:sp>
        <p:nvSpPr>
          <p:cNvPr id="15" name="Huntington is a $109 billion asset regional bank holding company headquartered in Columbus, Ohio. Founded in 1866, The Huntington National Bank and its affiliates provide consumer, small business, commercial, treasury management, capital markets, wealth management, and insurance services.">
            <a:extLst>
              <a:ext uri="{FF2B5EF4-FFF2-40B4-BE49-F238E27FC236}">
                <a16:creationId xmlns:a16="http://schemas.microsoft.com/office/drawing/2014/main" id="{7FE7596A-53F7-9540-99D4-BABE11066DF8}"/>
              </a:ext>
            </a:extLst>
          </p:cNvPr>
          <p:cNvSpPr txBox="1"/>
          <p:nvPr userDrawn="1"/>
        </p:nvSpPr>
        <p:spPr>
          <a:xfrm>
            <a:off x="442382" y="880471"/>
            <a:ext cx="11436284" cy="749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defRPr sz="1400" b="1">
                <a:solidFill>
                  <a:schemeClr val="accent2">
                    <a:lumOff val="-6980"/>
                  </a:schemeClr>
                </a:solidFill>
              </a:defRPr>
            </a:lvl1pPr>
          </a:lstStyle>
          <a:p>
            <a:r>
              <a:rPr sz="1400" dirty="0"/>
              <a:t>Huntington is a $109 billion asset regional bank holding company headquartered in Columbus, Ohio. Founded in 1866, The Huntington National Bank and its affiliates provide consumer, small business, commercial, treasury management, capital markets, wealth management, and insurance services.</a:t>
            </a:r>
          </a:p>
        </p:txBody>
      </p:sp>
      <p:sp>
        <p:nvSpPr>
          <p:cNvPr id="19" name="(1) Funded and unfunded loan commitments; (2) 2016 IMF and US Bureau of Economic Analysis; (3) As of November 2018 BLS JOLTS report and employment data; Note: State deposit / loan balances as of Dec. 31, 2018. *Huntington is the #1 SBA 7(a) lender in the number of loans in the region made up of Illinois, Indiana, Kentucky, Ohio, Michigan, West Virginia, Western PA&amp; Wisconsin. Source: U.S. Small Business Administration (SBA) from October 1, 2008 to September 30, 2018. **Source: Phoenix-Hecht 2017 Treasury Management Monitor.">
            <a:extLst>
              <a:ext uri="{FF2B5EF4-FFF2-40B4-BE49-F238E27FC236}">
                <a16:creationId xmlns:a16="http://schemas.microsoft.com/office/drawing/2014/main" id="{86BDEEB6-DC16-5640-BE5C-AD91738BDAC0}"/>
              </a:ext>
            </a:extLst>
          </p:cNvPr>
          <p:cNvSpPr txBox="1"/>
          <p:nvPr userDrawn="1"/>
        </p:nvSpPr>
        <p:spPr>
          <a:xfrm>
            <a:off x="463114" y="5872165"/>
            <a:ext cx="11265775" cy="47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solidFill>
                  <a:schemeClr val="accent2">
                    <a:lumOff val="-6980"/>
                  </a:schemeClr>
                </a:solidFill>
              </a:defRPr>
            </a:lvl1pPr>
          </a:lstStyle>
          <a:p>
            <a:r>
              <a:rPr sz="800" dirty="0"/>
              <a:t>(1) Funded and unfunded loan commitments; (2) 2016 IMF and US Bureau of Economic Analysis; (3) As of November 2018 BLS JOLTS report and employment data; Note: State deposit / loan balances as of Dec. 31, 2018. *Huntington is the #1 SBA 7(a) lender in the number of loans in the region made up of Illinois, Indiana, Kentucky, Ohio, Michigan, West Virginia, Western PA&amp; Wisconsin. Source: U.S. Small Business Administration (SBA) from October 1, 2008 to September 30, 2018. **Source: Phoenix-Hecht 2017 Treasury Management Monitor.</a:t>
            </a:r>
          </a:p>
        </p:txBody>
      </p:sp>
      <p:sp>
        <p:nvSpPr>
          <p:cNvPr id="20" name="Illinois…">
            <a:extLst>
              <a:ext uri="{FF2B5EF4-FFF2-40B4-BE49-F238E27FC236}">
                <a16:creationId xmlns:a16="http://schemas.microsoft.com/office/drawing/2014/main" id="{BBB92B5D-EF27-1346-9EA3-7E4D59F4D8E7}"/>
              </a:ext>
            </a:extLst>
          </p:cNvPr>
          <p:cNvSpPr txBox="1"/>
          <p:nvPr userDrawn="1"/>
        </p:nvSpPr>
        <p:spPr>
          <a:xfrm>
            <a:off x="485244" y="1879125"/>
            <a:ext cx="1927721" cy="1081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nSpc>
                <a:spcPct val="110000"/>
              </a:lnSpc>
              <a:defRPr sz="1400" b="1" spc="23">
                <a:solidFill>
                  <a:srgbClr val="598535"/>
                </a:solidFill>
              </a:defRPr>
            </a:pPr>
            <a:r>
              <a:rPr sz="1400" dirty="0"/>
              <a:t>Illinois</a:t>
            </a:r>
          </a:p>
          <a:p>
            <a:pPr>
              <a:lnSpc>
                <a:spcPct val="110000"/>
              </a:lnSpc>
              <a:defRPr sz="1000" spc="12">
                <a:solidFill>
                  <a:srgbClr val="86C32B"/>
                </a:solidFill>
              </a:defRPr>
            </a:pPr>
            <a:r>
              <a:rPr sz="1000" dirty="0"/>
              <a:t>Retail Branches: 37</a:t>
            </a:r>
          </a:p>
          <a:p>
            <a:pPr>
              <a:lnSpc>
                <a:spcPct val="110000"/>
              </a:lnSpc>
              <a:defRPr sz="1000" spc="12">
                <a:solidFill>
                  <a:srgbClr val="86C32B"/>
                </a:solidFill>
              </a:defRPr>
            </a:pPr>
            <a:r>
              <a:rPr sz="1000" dirty="0"/>
              <a:t>Deposits: $2.1 Billion</a:t>
            </a:r>
          </a:p>
          <a:p>
            <a:pPr>
              <a:lnSpc>
                <a:spcPct val="110000"/>
              </a:lnSpc>
              <a:defRPr sz="1000" spc="12">
                <a:solidFill>
                  <a:srgbClr val="86C32B"/>
                </a:solidFill>
              </a:defRPr>
            </a:pPr>
            <a:r>
              <a:rPr sz="1000" dirty="0"/>
              <a:t>Loans</a:t>
            </a:r>
            <a:r>
              <a:rPr sz="1000" spc="14" baseline="31999" dirty="0"/>
              <a:t>1</a:t>
            </a:r>
            <a:r>
              <a:rPr sz="1000" dirty="0"/>
              <a:t>: $5.3 Billion</a:t>
            </a:r>
          </a:p>
        </p:txBody>
      </p:sp>
      <p:sp>
        <p:nvSpPr>
          <p:cNvPr id="21" name="Line">
            <a:extLst>
              <a:ext uri="{FF2B5EF4-FFF2-40B4-BE49-F238E27FC236}">
                <a16:creationId xmlns:a16="http://schemas.microsoft.com/office/drawing/2014/main" id="{9B19E775-56A5-024E-AE01-BEE9B8B9C542}"/>
              </a:ext>
            </a:extLst>
          </p:cNvPr>
          <p:cNvSpPr/>
          <p:nvPr userDrawn="1"/>
        </p:nvSpPr>
        <p:spPr>
          <a:xfrm>
            <a:off x="501810" y="1841025"/>
            <a:ext cx="1894588" cy="1"/>
          </a:xfrm>
          <a:prstGeom prst="line">
            <a:avLst/>
          </a:prstGeom>
          <a:ln w="25400">
            <a:solidFill>
              <a:srgbClr val="7AC143"/>
            </a:solidFill>
          </a:ln>
        </p:spPr>
        <p:txBody>
          <a:bodyPr lIns="45719" rIns="45719"/>
          <a:lstStyle/>
          <a:p>
            <a:endParaRPr sz="1800" dirty="0"/>
          </a:p>
        </p:txBody>
      </p:sp>
      <p:sp>
        <p:nvSpPr>
          <p:cNvPr id="22" name="Indiana…">
            <a:extLst>
              <a:ext uri="{FF2B5EF4-FFF2-40B4-BE49-F238E27FC236}">
                <a16:creationId xmlns:a16="http://schemas.microsoft.com/office/drawing/2014/main" id="{5FD9D3D3-C0F8-044D-A35F-6E32ABDF8E1D}"/>
              </a:ext>
            </a:extLst>
          </p:cNvPr>
          <p:cNvSpPr txBox="1"/>
          <p:nvPr userDrawn="1"/>
        </p:nvSpPr>
        <p:spPr>
          <a:xfrm>
            <a:off x="485244" y="2895125"/>
            <a:ext cx="1927721" cy="1081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defRPr sz="1400" b="1" spc="23">
                <a:solidFill>
                  <a:srgbClr val="598535"/>
                </a:solidFill>
              </a:defRPr>
            </a:pPr>
            <a:r>
              <a:rPr sz="1400" dirty="0"/>
              <a:t>Indiana</a:t>
            </a:r>
          </a:p>
          <a:p>
            <a:pPr>
              <a:defRPr sz="1000" spc="12">
                <a:solidFill>
                  <a:srgbClr val="86C32B"/>
                </a:solidFill>
              </a:defRPr>
            </a:pPr>
            <a:r>
              <a:rPr sz="1000" dirty="0"/>
              <a:t>Retail Branches: 42</a:t>
            </a:r>
          </a:p>
          <a:p>
            <a:pPr>
              <a:defRPr sz="1000" spc="12">
                <a:solidFill>
                  <a:srgbClr val="86C32B"/>
                </a:solidFill>
              </a:defRPr>
            </a:pPr>
            <a:r>
              <a:rPr sz="1000" dirty="0"/>
              <a:t>Deposits: $3.6 Billion</a:t>
            </a:r>
          </a:p>
          <a:p>
            <a:pPr>
              <a:defRPr sz="1000" spc="12">
                <a:solidFill>
                  <a:srgbClr val="86C32B"/>
                </a:solidFill>
              </a:defRPr>
            </a:pPr>
            <a:r>
              <a:rPr sz="1000" dirty="0"/>
              <a:t>Loans</a:t>
            </a:r>
            <a:r>
              <a:rPr sz="1000" spc="14" baseline="31999" dirty="0"/>
              <a:t>1</a:t>
            </a:r>
            <a:r>
              <a:rPr sz="1000" dirty="0"/>
              <a:t>: $5.6 Billion</a:t>
            </a:r>
          </a:p>
        </p:txBody>
      </p:sp>
      <p:sp>
        <p:nvSpPr>
          <p:cNvPr id="23" name="Line">
            <a:extLst>
              <a:ext uri="{FF2B5EF4-FFF2-40B4-BE49-F238E27FC236}">
                <a16:creationId xmlns:a16="http://schemas.microsoft.com/office/drawing/2014/main" id="{1711627D-B87A-E64E-AABD-86460DA31150}"/>
              </a:ext>
            </a:extLst>
          </p:cNvPr>
          <p:cNvSpPr/>
          <p:nvPr userDrawn="1"/>
        </p:nvSpPr>
        <p:spPr>
          <a:xfrm>
            <a:off x="501810" y="2857025"/>
            <a:ext cx="1894588" cy="1"/>
          </a:xfrm>
          <a:prstGeom prst="line">
            <a:avLst/>
          </a:prstGeom>
          <a:ln w="25400">
            <a:solidFill>
              <a:srgbClr val="7AC143"/>
            </a:solidFill>
          </a:ln>
        </p:spPr>
        <p:txBody>
          <a:bodyPr lIns="45719" rIns="45719"/>
          <a:lstStyle/>
          <a:p>
            <a:endParaRPr sz="1800" dirty="0"/>
          </a:p>
        </p:txBody>
      </p:sp>
      <p:sp>
        <p:nvSpPr>
          <p:cNvPr id="24" name="Kentucky…">
            <a:extLst>
              <a:ext uri="{FF2B5EF4-FFF2-40B4-BE49-F238E27FC236}">
                <a16:creationId xmlns:a16="http://schemas.microsoft.com/office/drawing/2014/main" id="{C13FA5C4-D9F9-9546-9399-595DFC4EA231}"/>
              </a:ext>
            </a:extLst>
          </p:cNvPr>
          <p:cNvSpPr txBox="1"/>
          <p:nvPr userDrawn="1"/>
        </p:nvSpPr>
        <p:spPr>
          <a:xfrm>
            <a:off x="485244" y="3911125"/>
            <a:ext cx="1927721" cy="1081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defRPr sz="1400" b="1" spc="23">
                <a:solidFill>
                  <a:srgbClr val="598535"/>
                </a:solidFill>
              </a:defRPr>
            </a:pPr>
            <a:r>
              <a:rPr sz="1400" dirty="0"/>
              <a:t>Kentucky</a:t>
            </a:r>
          </a:p>
          <a:p>
            <a:pPr>
              <a:defRPr sz="1000" spc="12">
                <a:solidFill>
                  <a:srgbClr val="86C32B"/>
                </a:solidFill>
              </a:defRPr>
            </a:pPr>
            <a:r>
              <a:rPr sz="1000" dirty="0"/>
              <a:t>Retail Branches: 10</a:t>
            </a:r>
          </a:p>
          <a:p>
            <a:pPr>
              <a:defRPr sz="1000" spc="12">
                <a:solidFill>
                  <a:srgbClr val="86C32B"/>
                </a:solidFill>
              </a:defRPr>
            </a:pPr>
            <a:r>
              <a:rPr sz="1000" dirty="0"/>
              <a:t>Deposits: $0.5 Billion</a:t>
            </a:r>
          </a:p>
          <a:p>
            <a:pPr>
              <a:defRPr sz="1000" spc="12">
                <a:solidFill>
                  <a:srgbClr val="86C32B"/>
                </a:solidFill>
              </a:defRPr>
            </a:pPr>
            <a:r>
              <a:rPr sz="1000" dirty="0"/>
              <a:t>Loans</a:t>
            </a:r>
            <a:r>
              <a:rPr sz="1000" spc="14" baseline="31999" dirty="0"/>
              <a:t>1</a:t>
            </a:r>
            <a:r>
              <a:rPr sz="1000" dirty="0"/>
              <a:t>: $2.5 Billion</a:t>
            </a:r>
          </a:p>
        </p:txBody>
      </p:sp>
      <p:sp>
        <p:nvSpPr>
          <p:cNvPr id="25" name="Line">
            <a:extLst>
              <a:ext uri="{FF2B5EF4-FFF2-40B4-BE49-F238E27FC236}">
                <a16:creationId xmlns:a16="http://schemas.microsoft.com/office/drawing/2014/main" id="{BD21B34D-4D3C-B34F-A825-CBB17758A9E2}"/>
              </a:ext>
            </a:extLst>
          </p:cNvPr>
          <p:cNvSpPr/>
          <p:nvPr userDrawn="1"/>
        </p:nvSpPr>
        <p:spPr>
          <a:xfrm>
            <a:off x="501810" y="3873025"/>
            <a:ext cx="1894588" cy="1"/>
          </a:xfrm>
          <a:prstGeom prst="line">
            <a:avLst/>
          </a:prstGeom>
          <a:ln w="25400">
            <a:solidFill>
              <a:srgbClr val="7AC143"/>
            </a:solidFill>
          </a:ln>
        </p:spPr>
        <p:txBody>
          <a:bodyPr lIns="45719" rIns="45719"/>
          <a:lstStyle/>
          <a:p>
            <a:endParaRPr sz="1800" dirty="0"/>
          </a:p>
        </p:txBody>
      </p:sp>
      <p:sp>
        <p:nvSpPr>
          <p:cNvPr id="26" name="Michigan…">
            <a:extLst>
              <a:ext uri="{FF2B5EF4-FFF2-40B4-BE49-F238E27FC236}">
                <a16:creationId xmlns:a16="http://schemas.microsoft.com/office/drawing/2014/main" id="{32A0FFEA-0DE2-BE40-B122-CEBF335AF846}"/>
              </a:ext>
            </a:extLst>
          </p:cNvPr>
          <p:cNvSpPr txBox="1"/>
          <p:nvPr userDrawn="1"/>
        </p:nvSpPr>
        <p:spPr>
          <a:xfrm>
            <a:off x="485244" y="4924208"/>
            <a:ext cx="1927721" cy="1081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defRPr sz="1400" b="1" spc="23">
                <a:solidFill>
                  <a:srgbClr val="598535"/>
                </a:solidFill>
              </a:defRPr>
            </a:pPr>
            <a:r>
              <a:rPr sz="1400" dirty="0"/>
              <a:t>Michigan</a:t>
            </a:r>
          </a:p>
          <a:p>
            <a:pPr>
              <a:defRPr sz="1000" spc="12">
                <a:solidFill>
                  <a:srgbClr val="86C32B"/>
                </a:solidFill>
              </a:defRPr>
            </a:pPr>
            <a:r>
              <a:rPr sz="1000" dirty="0"/>
              <a:t>Retail Branches: 303</a:t>
            </a:r>
          </a:p>
          <a:p>
            <a:pPr>
              <a:defRPr sz="1000" spc="12">
                <a:solidFill>
                  <a:srgbClr val="86C32B"/>
                </a:solidFill>
              </a:defRPr>
            </a:pPr>
            <a:r>
              <a:rPr sz="1000" dirty="0"/>
              <a:t>Deposits: $14.8 Billion</a:t>
            </a:r>
          </a:p>
          <a:p>
            <a:pPr>
              <a:defRPr sz="1000" spc="12">
                <a:solidFill>
                  <a:srgbClr val="86C32B"/>
                </a:solidFill>
              </a:defRPr>
            </a:pPr>
            <a:r>
              <a:rPr sz="1000" dirty="0"/>
              <a:t>Loans</a:t>
            </a:r>
            <a:r>
              <a:rPr sz="1000" spc="14" baseline="31999" dirty="0"/>
              <a:t>1</a:t>
            </a:r>
            <a:r>
              <a:rPr sz="1000" dirty="0"/>
              <a:t>: $16.4 Billion</a:t>
            </a:r>
          </a:p>
        </p:txBody>
      </p:sp>
      <p:sp>
        <p:nvSpPr>
          <p:cNvPr id="27" name="Line">
            <a:extLst>
              <a:ext uri="{FF2B5EF4-FFF2-40B4-BE49-F238E27FC236}">
                <a16:creationId xmlns:a16="http://schemas.microsoft.com/office/drawing/2014/main" id="{C0901AB1-CC03-9647-BDF4-A4F5C70AD0F4}"/>
              </a:ext>
            </a:extLst>
          </p:cNvPr>
          <p:cNvSpPr/>
          <p:nvPr userDrawn="1"/>
        </p:nvSpPr>
        <p:spPr>
          <a:xfrm>
            <a:off x="501810" y="4886108"/>
            <a:ext cx="1894588" cy="1"/>
          </a:xfrm>
          <a:prstGeom prst="line">
            <a:avLst/>
          </a:prstGeom>
          <a:ln w="25400">
            <a:solidFill>
              <a:srgbClr val="7AC143"/>
            </a:solidFill>
          </a:ln>
        </p:spPr>
        <p:txBody>
          <a:bodyPr lIns="45719" rIns="45719"/>
          <a:lstStyle/>
          <a:p>
            <a:endParaRPr sz="1800" dirty="0"/>
          </a:p>
        </p:txBody>
      </p:sp>
      <p:sp>
        <p:nvSpPr>
          <p:cNvPr id="28" name="Ohio…">
            <a:extLst>
              <a:ext uri="{FF2B5EF4-FFF2-40B4-BE49-F238E27FC236}">
                <a16:creationId xmlns:a16="http://schemas.microsoft.com/office/drawing/2014/main" id="{456B2AB0-3E50-A94F-8746-A3255D1898DC}"/>
              </a:ext>
            </a:extLst>
          </p:cNvPr>
          <p:cNvSpPr txBox="1"/>
          <p:nvPr userDrawn="1"/>
        </p:nvSpPr>
        <p:spPr>
          <a:xfrm>
            <a:off x="2610885" y="1886040"/>
            <a:ext cx="1927720" cy="1081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defRPr sz="1400" b="1" spc="23">
                <a:solidFill>
                  <a:srgbClr val="598535"/>
                </a:solidFill>
              </a:defRPr>
            </a:pPr>
            <a:r>
              <a:rPr sz="1400" dirty="0"/>
              <a:t>Ohio</a:t>
            </a:r>
          </a:p>
          <a:p>
            <a:pPr>
              <a:defRPr sz="1000" spc="12">
                <a:solidFill>
                  <a:srgbClr val="86C32B"/>
                </a:solidFill>
              </a:defRPr>
            </a:pPr>
            <a:r>
              <a:rPr sz="1000" dirty="0"/>
              <a:t>Retail Branches: 458</a:t>
            </a:r>
          </a:p>
          <a:p>
            <a:pPr>
              <a:defRPr sz="1000" spc="12">
                <a:solidFill>
                  <a:srgbClr val="86C32B"/>
                </a:solidFill>
              </a:defRPr>
            </a:pPr>
            <a:r>
              <a:rPr sz="1000" dirty="0"/>
              <a:t>Deposits: $49.7 Billion</a:t>
            </a:r>
          </a:p>
          <a:p>
            <a:pPr>
              <a:defRPr sz="1000" spc="12">
                <a:solidFill>
                  <a:srgbClr val="86C32B"/>
                </a:solidFill>
              </a:defRPr>
            </a:pPr>
            <a:r>
              <a:rPr sz="1000" dirty="0"/>
              <a:t>Loans</a:t>
            </a:r>
            <a:r>
              <a:rPr sz="1000" spc="14" baseline="31999" dirty="0"/>
              <a:t>1</a:t>
            </a:r>
            <a:r>
              <a:rPr sz="1000" dirty="0"/>
              <a:t>: $40.4 Billion</a:t>
            </a:r>
          </a:p>
        </p:txBody>
      </p:sp>
      <p:sp>
        <p:nvSpPr>
          <p:cNvPr id="29" name="Line">
            <a:extLst>
              <a:ext uri="{FF2B5EF4-FFF2-40B4-BE49-F238E27FC236}">
                <a16:creationId xmlns:a16="http://schemas.microsoft.com/office/drawing/2014/main" id="{B33111F7-54CE-F54B-A1B4-2BD17A9F44F0}"/>
              </a:ext>
            </a:extLst>
          </p:cNvPr>
          <p:cNvSpPr/>
          <p:nvPr userDrawn="1"/>
        </p:nvSpPr>
        <p:spPr>
          <a:xfrm>
            <a:off x="2627451" y="1847940"/>
            <a:ext cx="1894589" cy="1"/>
          </a:xfrm>
          <a:prstGeom prst="line">
            <a:avLst/>
          </a:prstGeom>
          <a:ln w="25400">
            <a:solidFill>
              <a:srgbClr val="7AC143"/>
            </a:solidFill>
          </a:ln>
        </p:spPr>
        <p:txBody>
          <a:bodyPr lIns="45719" rIns="45719"/>
          <a:lstStyle/>
          <a:p>
            <a:endParaRPr sz="1800" dirty="0"/>
          </a:p>
        </p:txBody>
      </p:sp>
      <p:sp>
        <p:nvSpPr>
          <p:cNvPr id="30" name="Pennsylvania…">
            <a:extLst>
              <a:ext uri="{FF2B5EF4-FFF2-40B4-BE49-F238E27FC236}">
                <a16:creationId xmlns:a16="http://schemas.microsoft.com/office/drawing/2014/main" id="{9AAAEC48-5393-5A4A-A0F6-27F12725BF75}"/>
              </a:ext>
            </a:extLst>
          </p:cNvPr>
          <p:cNvSpPr txBox="1"/>
          <p:nvPr userDrawn="1"/>
        </p:nvSpPr>
        <p:spPr>
          <a:xfrm>
            <a:off x="2610885" y="2902040"/>
            <a:ext cx="1927720" cy="1081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defRPr sz="1400" b="1" spc="23">
                <a:solidFill>
                  <a:srgbClr val="598535"/>
                </a:solidFill>
              </a:defRPr>
            </a:pPr>
            <a:r>
              <a:rPr sz="1400" dirty="0"/>
              <a:t>Pennsylvania</a:t>
            </a:r>
          </a:p>
          <a:p>
            <a:pPr>
              <a:defRPr sz="1000" spc="12">
                <a:solidFill>
                  <a:srgbClr val="86C32B"/>
                </a:solidFill>
              </a:defRPr>
            </a:pPr>
            <a:r>
              <a:rPr sz="1000" dirty="0"/>
              <a:t>Retail Branches: 50</a:t>
            </a:r>
          </a:p>
          <a:p>
            <a:pPr>
              <a:defRPr sz="1000" spc="12">
                <a:solidFill>
                  <a:srgbClr val="86C32B"/>
                </a:solidFill>
              </a:defRPr>
            </a:pPr>
            <a:r>
              <a:rPr sz="1000" dirty="0"/>
              <a:t>Deposits: $3.6 Billion</a:t>
            </a:r>
          </a:p>
          <a:p>
            <a:pPr>
              <a:defRPr sz="1000" spc="12">
                <a:solidFill>
                  <a:srgbClr val="86C32B"/>
                </a:solidFill>
              </a:defRPr>
            </a:pPr>
            <a:r>
              <a:rPr sz="1000" dirty="0"/>
              <a:t>Loans</a:t>
            </a:r>
            <a:r>
              <a:rPr sz="1000" spc="14" baseline="31999" dirty="0"/>
              <a:t>1</a:t>
            </a:r>
            <a:r>
              <a:rPr sz="1000" dirty="0"/>
              <a:t>: $6.5 Billion</a:t>
            </a:r>
          </a:p>
        </p:txBody>
      </p:sp>
      <p:sp>
        <p:nvSpPr>
          <p:cNvPr id="31" name="Line">
            <a:extLst>
              <a:ext uri="{FF2B5EF4-FFF2-40B4-BE49-F238E27FC236}">
                <a16:creationId xmlns:a16="http://schemas.microsoft.com/office/drawing/2014/main" id="{312A5E49-0464-A145-9E6E-EAA40AE9E33C}"/>
              </a:ext>
            </a:extLst>
          </p:cNvPr>
          <p:cNvSpPr/>
          <p:nvPr userDrawn="1"/>
        </p:nvSpPr>
        <p:spPr>
          <a:xfrm>
            <a:off x="2627451" y="2863940"/>
            <a:ext cx="1894589" cy="1"/>
          </a:xfrm>
          <a:prstGeom prst="line">
            <a:avLst/>
          </a:prstGeom>
          <a:ln w="25400">
            <a:solidFill>
              <a:srgbClr val="7AC143"/>
            </a:solidFill>
          </a:ln>
        </p:spPr>
        <p:txBody>
          <a:bodyPr lIns="45719" rIns="45719"/>
          <a:lstStyle/>
          <a:p>
            <a:endParaRPr sz="1800" dirty="0"/>
          </a:p>
        </p:txBody>
      </p:sp>
      <p:sp>
        <p:nvSpPr>
          <p:cNvPr id="32" name="West Virginia…">
            <a:extLst>
              <a:ext uri="{FF2B5EF4-FFF2-40B4-BE49-F238E27FC236}">
                <a16:creationId xmlns:a16="http://schemas.microsoft.com/office/drawing/2014/main" id="{87481555-AAE4-3B42-BEC3-8601D2B7CDB6}"/>
              </a:ext>
            </a:extLst>
          </p:cNvPr>
          <p:cNvSpPr txBox="1"/>
          <p:nvPr userDrawn="1"/>
        </p:nvSpPr>
        <p:spPr>
          <a:xfrm>
            <a:off x="2610885" y="3918040"/>
            <a:ext cx="1927720" cy="10812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defRPr sz="1400" b="1" spc="23">
                <a:solidFill>
                  <a:srgbClr val="598535"/>
                </a:solidFill>
              </a:defRPr>
            </a:pPr>
            <a:r>
              <a:rPr sz="1400" dirty="0"/>
              <a:t>West Virginia</a:t>
            </a:r>
          </a:p>
          <a:p>
            <a:pPr>
              <a:defRPr sz="1000" spc="12">
                <a:solidFill>
                  <a:srgbClr val="86C32B"/>
                </a:solidFill>
              </a:defRPr>
            </a:pPr>
            <a:r>
              <a:rPr sz="1000" dirty="0"/>
              <a:t>Retail Branches: 25</a:t>
            </a:r>
          </a:p>
          <a:p>
            <a:pPr>
              <a:defRPr sz="1000" spc="12">
                <a:solidFill>
                  <a:srgbClr val="86C32B"/>
                </a:solidFill>
              </a:defRPr>
            </a:pPr>
            <a:r>
              <a:rPr sz="1000" dirty="0"/>
              <a:t>Deposits: $1.8 Billion</a:t>
            </a:r>
          </a:p>
          <a:p>
            <a:pPr>
              <a:defRPr sz="1000" spc="12">
                <a:solidFill>
                  <a:srgbClr val="86C32B"/>
                </a:solidFill>
              </a:defRPr>
            </a:pPr>
            <a:r>
              <a:rPr sz="1000" dirty="0"/>
              <a:t>Loans</a:t>
            </a:r>
            <a:r>
              <a:rPr sz="1000" spc="14" baseline="31999" dirty="0"/>
              <a:t>1</a:t>
            </a:r>
            <a:r>
              <a:rPr sz="1000" dirty="0"/>
              <a:t>: $2.2 Billion</a:t>
            </a:r>
          </a:p>
        </p:txBody>
      </p:sp>
      <p:sp>
        <p:nvSpPr>
          <p:cNvPr id="33" name="Line">
            <a:extLst>
              <a:ext uri="{FF2B5EF4-FFF2-40B4-BE49-F238E27FC236}">
                <a16:creationId xmlns:a16="http://schemas.microsoft.com/office/drawing/2014/main" id="{74624080-A4EE-0B42-9AE9-31F42D75E6B2}"/>
              </a:ext>
            </a:extLst>
          </p:cNvPr>
          <p:cNvSpPr/>
          <p:nvPr userDrawn="1"/>
        </p:nvSpPr>
        <p:spPr>
          <a:xfrm>
            <a:off x="2627451" y="3879940"/>
            <a:ext cx="1894589" cy="1"/>
          </a:xfrm>
          <a:prstGeom prst="line">
            <a:avLst/>
          </a:prstGeom>
          <a:ln w="25400">
            <a:solidFill>
              <a:srgbClr val="7AC143"/>
            </a:solidFill>
          </a:ln>
        </p:spPr>
        <p:txBody>
          <a:bodyPr lIns="45719" rIns="45719"/>
          <a:lstStyle/>
          <a:p>
            <a:endParaRPr sz="1800" dirty="0"/>
          </a:p>
        </p:txBody>
      </p:sp>
      <p:sp>
        <p:nvSpPr>
          <p:cNvPr id="34" name="Wisconsin…">
            <a:extLst>
              <a:ext uri="{FF2B5EF4-FFF2-40B4-BE49-F238E27FC236}">
                <a16:creationId xmlns:a16="http://schemas.microsoft.com/office/drawing/2014/main" id="{26D76550-C4A0-DD4E-8832-31F2EDE2D2F6}"/>
              </a:ext>
            </a:extLst>
          </p:cNvPr>
          <p:cNvSpPr txBox="1"/>
          <p:nvPr userDrawn="1"/>
        </p:nvSpPr>
        <p:spPr>
          <a:xfrm>
            <a:off x="2610885" y="4931123"/>
            <a:ext cx="1927720" cy="10812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defRPr sz="1400" b="1" spc="23">
                <a:solidFill>
                  <a:srgbClr val="598535"/>
                </a:solidFill>
              </a:defRPr>
            </a:pPr>
            <a:r>
              <a:rPr sz="1400" dirty="0"/>
              <a:t>Wisconsin</a:t>
            </a:r>
          </a:p>
          <a:p>
            <a:pPr>
              <a:defRPr sz="1000" spc="12">
                <a:solidFill>
                  <a:srgbClr val="86C32B"/>
                </a:solidFill>
              </a:defRPr>
            </a:pPr>
            <a:r>
              <a:rPr sz="1000" dirty="0"/>
              <a:t>Retail Branches: 31</a:t>
            </a:r>
          </a:p>
          <a:p>
            <a:pPr>
              <a:defRPr sz="1000" spc="12">
                <a:solidFill>
                  <a:srgbClr val="86C32B"/>
                </a:solidFill>
              </a:defRPr>
            </a:pPr>
            <a:r>
              <a:rPr sz="1000" dirty="0"/>
              <a:t>Deposits: $0.8 Billion</a:t>
            </a:r>
          </a:p>
          <a:p>
            <a:pPr>
              <a:defRPr sz="1000" spc="12">
                <a:solidFill>
                  <a:srgbClr val="86C32B"/>
                </a:solidFill>
              </a:defRPr>
            </a:pPr>
            <a:r>
              <a:rPr sz="1000" dirty="0"/>
              <a:t>Loans</a:t>
            </a:r>
            <a:r>
              <a:rPr sz="1000" spc="14" baseline="31999" dirty="0"/>
              <a:t>1</a:t>
            </a:r>
            <a:r>
              <a:rPr sz="1000" dirty="0"/>
              <a:t>: $1.4 Billion</a:t>
            </a:r>
          </a:p>
        </p:txBody>
      </p:sp>
      <p:sp>
        <p:nvSpPr>
          <p:cNvPr id="35" name="Line">
            <a:extLst>
              <a:ext uri="{FF2B5EF4-FFF2-40B4-BE49-F238E27FC236}">
                <a16:creationId xmlns:a16="http://schemas.microsoft.com/office/drawing/2014/main" id="{DCB4B6CC-7E0A-D04A-8244-C537D6BC00BE}"/>
              </a:ext>
            </a:extLst>
          </p:cNvPr>
          <p:cNvSpPr/>
          <p:nvPr userDrawn="1"/>
        </p:nvSpPr>
        <p:spPr>
          <a:xfrm>
            <a:off x="2627451" y="4893024"/>
            <a:ext cx="1894589" cy="1"/>
          </a:xfrm>
          <a:prstGeom prst="line">
            <a:avLst/>
          </a:prstGeom>
          <a:ln w="25400">
            <a:solidFill>
              <a:srgbClr val="7AC143"/>
            </a:solidFill>
          </a:ln>
        </p:spPr>
        <p:txBody>
          <a:bodyPr lIns="45719" rIns="45719"/>
          <a:lstStyle/>
          <a:p>
            <a:endParaRPr sz="1800" dirty="0"/>
          </a:p>
        </p:txBody>
      </p:sp>
      <p:sp>
        <p:nvSpPr>
          <p:cNvPr id="36" name="4Q18 Avg Total Loans">
            <a:extLst>
              <a:ext uri="{FF2B5EF4-FFF2-40B4-BE49-F238E27FC236}">
                <a16:creationId xmlns:a16="http://schemas.microsoft.com/office/drawing/2014/main" id="{7B691EDB-4ED6-1445-87C1-4DDAB73926DC}"/>
              </a:ext>
            </a:extLst>
          </p:cNvPr>
          <p:cNvSpPr txBox="1"/>
          <p:nvPr userDrawn="1"/>
        </p:nvSpPr>
        <p:spPr>
          <a:xfrm>
            <a:off x="4736528" y="1886039"/>
            <a:ext cx="2718944" cy="306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10000"/>
          </a:bodyPr>
          <a:lstStyle>
            <a:lvl1pPr>
              <a:lnSpc>
                <a:spcPct val="120000"/>
              </a:lnSpc>
              <a:defRPr sz="1400" b="1" spc="23">
                <a:solidFill>
                  <a:srgbClr val="598535"/>
                </a:solidFill>
              </a:defRPr>
            </a:lvl1pPr>
          </a:lstStyle>
          <a:p>
            <a:r>
              <a:rPr sz="1400" dirty="0"/>
              <a:t>4Q18 Avg Total Loans</a:t>
            </a:r>
          </a:p>
        </p:txBody>
      </p:sp>
      <p:sp>
        <p:nvSpPr>
          <p:cNvPr id="37" name="Line">
            <a:extLst>
              <a:ext uri="{FF2B5EF4-FFF2-40B4-BE49-F238E27FC236}">
                <a16:creationId xmlns:a16="http://schemas.microsoft.com/office/drawing/2014/main" id="{2EA4D693-1AD6-8844-ADE5-720574446F48}"/>
              </a:ext>
            </a:extLst>
          </p:cNvPr>
          <p:cNvSpPr/>
          <p:nvPr userDrawn="1"/>
        </p:nvSpPr>
        <p:spPr>
          <a:xfrm>
            <a:off x="4753093" y="1847940"/>
            <a:ext cx="2718944" cy="1"/>
          </a:xfrm>
          <a:prstGeom prst="line">
            <a:avLst/>
          </a:prstGeom>
          <a:ln w="25400">
            <a:solidFill>
              <a:srgbClr val="7AC143"/>
            </a:solidFill>
          </a:ln>
        </p:spPr>
        <p:txBody>
          <a:bodyPr lIns="45719" rIns="45719"/>
          <a:lstStyle/>
          <a:p>
            <a:endParaRPr sz="1800" dirty="0"/>
          </a:p>
        </p:txBody>
      </p:sp>
      <p:sp>
        <p:nvSpPr>
          <p:cNvPr id="38" name="$74B">
            <a:extLst>
              <a:ext uri="{FF2B5EF4-FFF2-40B4-BE49-F238E27FC236}">
                <a16:creationId xmlns:a16="http://schemas.microsoft.com/office/drawing/2014/main" id="{87F8002B-AFAD-3543-AAA2-67697AABBCA6}"/>
              </a:ext>
            </a:extLst>
          </p:cNvPr>
          <p:cNvSpPr txBox="1"/>
          <p:nvPr userDrawn="1"/>
        </p:nvSpPr>
        <p:spPr>
          <a:xfrm>
            <a:off x="4736528" y="2055088"/>
            <a:ext cx="2718944" cy="818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42900">
              <a:defRPr sz="4650" b="1" spc="310">
                <a:solidFill>
                  <a:srgbClr val="86C32B"/>
                </a:solidFill>
              </a:defRPr>
            </a:lvl1pPr>
          </a:lstStyle>
          <a:p>
            <a:r>
              <a:rPr sz="4650" dirty="0"/>
              <a:t>$74B</a:t>
            </a:r>
          </a:p>
        </p:txBody>
      </p:sp>
      <p:sp>
        <p:nvSpPr>
          <p:cNvPr id="39" name="4Q18 Avg Total Deposits">
            <a:extLst>
              <a:ext uri="{FF2B5EF4-FFF2-40B4-BE49-F238E27FC236}">
                <a16:creationId xmlns:a16="http://schemas.microsoft.com/office/drawing/2014/main" id="{4D8754C9-D9D0-D14F-95EF-4FC70B1CA1D0}"/>
              </a:ext>
            </a:extLst>
          </p:cNvPr>
          <p:cNvSpPr txBox="1"/>
          <p:nvPr userDrawn="1"/>
        </p:nvSpPr>
        <p:spPr>
          <a:xfrm>
            <a:off x="4736528" y="3126667"/>
            <a:ext cx="2718944" cy="306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10000"/>
          </a:bodyPr>
          <a:lstStyle>
            <a:lvl1pPr>
              <a:lnSpc>
                <a:spcPct val="120000"/>
              </a:lnSpc>
              <a:defRPr sz="1400" b="1" spc="23">
                <a:solidFill>
                  <a:srgbClr val="598535"/>
                </a:solidFill>
              </a:defRPr>
            </a:lvl1pPr>
          </a:lstStyle>
          <a:p>
            <a:r>
              <a:rPr sz="1400" dirty="0"/>
              <a:t>4Q18 Avg Total Deposits</a:t>
            </a:r>
          </a:p>
        </p:txBody>
      </p:sp>
      <p:sp>
        <p:nvSpPr>
          <p:cNvPr id="40" name="Line">
            <a:extLst>
              <a:ext uri="{FF2B5EF4-FFF2-40B4-BE49-F238E27FC236}">
                <a16:creationId xmlns:a16="http://schemas.microsoft.com/office/drawing/2014/main" id="{AC63B7C1-E41D-DF47-9781-E6756A141682}"/>
              </a:ext>
            </a:extLst>
          </p:cNvPr>
          <p:cNvSpPr/>
          <p:nvPr userDrawn="1"/>
        </p:nvSpPr>
        <p:spPr>
          <a:xfrm>
            <a:off x="4753093" y="3088567"/>
            <a:ext cx="2718944" cy="1"/>
          </a:xfrm>
          <a:prstGeom prst="line">
            <a:avLst/>
          </a:prstGeom>
          <a:ln w="25400">
            <a:solidFill>
              <a:srgbClr val="7AC143"/>
            </a:solidFill>
          </a:ln>
        </p:spPr>
        <p:txBody>
          <a:bodyPr lIns="45719" rIns="45719"/>
          <a:lstStyle/>
          <a:p>
            <a:endParaRPr sz="1800" dirty="0"/>
          </a:p>
        </p:txBody>
      </p:sp>
      <p:sp>
        <p:nvSpPr>
          <p:cNvPr id="41" name="$83B">
            <a:extLst>
              <a:ext uri="{FF2B5EF4-FFF2-40B4-BE49-F238E27FC236}">
                <a16:creationId xmlns:a16="http://schemas.microsoft.com/office/drawing/2014/main" id="{A2CC14F2-5114-0248-952D-C0AFA198A2F1}"/>
              </a:ext>
            </a:extLst>
          </p:cNvPr>
          <p:cNvSpPr txBox="1"/>
          <p:nvPr userDrawn="1"/>
        </p:nvSpPr>
        <p:spPr>
          <a:xfrm>
            <a:off x="4736528" y="3295714"/>
            <a:ext cx="2718944" cy="818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42900">
              <a:defRPr sz="4650" b="1" spc="310">
                <a:solidFill>
                  <a:srgbClr val="86C32B"/>
                </a:solidFill>
              </a:defRPr>
            </a:lvl1pPr>
          </a:lstStyle>
          <a:p>
            <a:r>
              <a:rPr sz="4650" dirty="0"/>
              <a:t>$83B</a:t>
            </a:r>
          </a:p>
        </p:txBody>
      </p:sp>
      <p:sp>
        <p:nvSpPr>
          <p:cNvPr id="42" name="2018 Total Revenue">
            <a:extLst>
              <a:ext uri="{FF2B5EF4-FFF2-40B4-BE49-F238E27FC236}">
                <a16:creationId xmlns:a16="http://schemas.microsoft.com/office/drawing/2014/main" id="{1611B2B2-DCA2-E946-84EF-1B6F70302C6B}"/>
              </a:ext>
            </a:extLst>
          </p:cNvPr>
          <p:cNvSpPr txBox="1"/>
          <p:nvPr userDrawn="1"/>
        </p:nvSpPr>
        <p:spPr>
          <a:xfrm>
            <a:off x="4736528" y="4344319"/>
            <a:ext cx="2718944" cy="306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10000"/>
          </a:bodyPr>
          <a:lstStyle>
            <a:lvl1pPr>
              <a:lnSpc>
                <a:spcPct val="120000"/>
              </a:lnSpc>
              <a:defRPr sz="1400" b="1" spc="23">
                <a:solidFill>
                  <a:srgbClr val="598535"/>
                </a:solidFill>
              </a:defRPr>
            </a:lvl1pPr>
          </a:lstStyle>
          <a:p>
            <a:r>
              <a:rPr sz="1400" dirty="0"/>
              <a:t>2018 Total Revenue</a:t>
            </a:r>
          </a:p>
        </p:txBody>
      </p:sp>
      <p:sp>
        <p:nvSpPr>
          <p:cNvPr id="43" name="Line">
            <a:extLst>
              <a:ext uri="{FF2B5EF4-FFF2-40B4-BE49-F238E27FC236}">
                <a16:creationId xmlns:a16="http://schemas.microsoft.com/office/drawing/2014/main" id="{58DBE560-D603-7742-BDD1-BF878B259142}"/>
              </a:ext>
            </a:extLst>
          </p:cNvPr>
          <p:cNvSpPr/>
          <p:nvPr userDrawn="1"/>
        </p:nvSpPr>
        <p:spPr>
          <a:xfrm>
            <a:off x="4753093" y="4306220"/>
            <a:ext cx="2718944" cy="1"/>
          </a:xfrm>
          <a:prstGeom prst="line">
            <a:avLst/>
          </a:prstGeom>
          <a:ln w="25400">
            <a:solidFill>
              <a:srgbClr val="7AC143"/>
            </a:solidFill>
          </a:ln>
        </p:spPr>
        <p:txBody>
          <a:bodyPr lIns="45719" rIns="45719"/>
          <a:lstStyle/>
          <a:p>
            <a:endParaRPr sz="1800" dirty="0"/>
          </a:p>
        </p:txBody>
      </p:sp>
      <p:sp>
        <p:nvSpPr>
          <p:cNvPr id="44" name="$4.5B">
            <a:extLst>
              <a:ext uri="{FF2B5EF4-FFF2-40B4-BE49-F238E27FC236}">
                <a16:creationId xmlns:a16="http://schemas.microsoft.com/office/drawing/2014/main" id="{971EB848-0748-7745-9230-921F54A5F170}"/>
              </a:ext>
            </a:extLst>
          </p:cNvPr>
          <p:cNvSpPr txBox="1"/>
          <p:nvPr userDrawn="1"/>
        </p:nvSpPr>
        <p:spPr>
          <a:xfrm>
            <a:off x="4736528" y="4513367"/>
            <a:ext cx="2718944" cy="818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342900">
              <a:defRPr sz="4650" b="1" spc="310">
                <a:solidFill>
                  <a:srgbClr val="86C32B"/>
                </a:solidFill>
              </a:defRPr>
            </a:lvl1pPr>
          </a:lstStyle>
          <a:p>
            <a:r>
              <a:rPr sz="4650" dirty="0"/>
              <a:t>$4.5B</a:t>
            </a:r>
          </a:p>
        </p:txBody>
      </p:sp>
      <p:sp>
        <p:nvSpPr>
          <p:cNvPr id="45" name="Selected Highlights…">
            <a:extLst>
              <a:ext uri="{FF2B5EF4-FFF2-40B4-BE49-F238E27FC236}">
                <a16:creationId xmlns:a16="http://schemas.microsoft.com/office/drawing/2014/main" id="{0E67F52A-B022-1A43-8AE8-E059F8A4FFC2}"/>
              </a:ext>
            </a:extLst>
          </p:cNvPr>
          <p:cNvSpPr txBox="1"/>
          <p:nvPr userDrawn="1"/>
        </p:nvSpPr>
        <p:spPr>
          <a:xfrm>
            <a:off x="9828733" y="1885632"/>
            <a:ext cx="1927720" cy="3415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defRPr sz="1400" b="1" spc="23">
                <a:solidFill>
                  <a:srgbClr val="598535"/>
                </a:solidFill>
              </a:defRPr>
            </a:pPr>
            <a:r>
              <a:rPr sz="1400" dirty="0"/>
              <a:t>Selected Highlights</a:t>
            </a:r>
          </a:p>
          <a:p>
            <a:pPr>
              <a:defRPr sz="900" spc="11">
                <a:solidFill>
                  <a:srgbClr val="86C32B"/>
                </a:solidFill>
              </a:defRPr>
            </a:pPr>
            <a:endParaRPr sz="900" dirty="0"/>
          </a:p>
          <a:p>
            <a:pPr marL="114300" indent="-114300">
              <a:defRPr sz="1000" spc="12">
                <a:solidFill>
                  <a:srgbClr val="86C32B"/>
                </a:solidFill>
              </a:defRPr>
            </a:pPr>
            <a:r>
              <a:rPr sz="1000" dirty="0"/>
              <a:t>•	Combined GDP of all 8 state core footprint represents 4th largest economy in the world.</a:t>
            </a:r>
          </a:p>
          <a:p>
            <a:pPr marL="114300" indent="-114300">
              <a:defRPr sz="1000" spc="12">
                <a:solidFill>
                  <a:srgbClr val="86C32B"/>
                </a:solidFill>
              </a:defRPr>
            </a:pPr>
            <a:endParaRPr sz="1000" dirty="0"/>
          </a:p>
          <a:p>
            <a:pPr marL="114300" indent="-114300">
              <a:defRPr sz="1000" spc="12">
                <a:solidFill>
                  <a:srgbClr val="86C32B"/>
                </a:solidFill>
              </a:defRPr>
            </a:pPr>
            <a:r>
              <a:rPr sz="1000" dirty="0"/>
              <a:t>•	Midwest region currently has more job openings than unemployed workers</a:t>
            </a:r>
            <a:r>
              <a:rPr sz="1000" spc="14" baseline="31999" dirty="0"/>
              <a:t>1</a:t>
            </a:r>
            <a:r>
              <a:rPr sz="1000" dirty="0"/>
              <a:t>.</a:t>
            </a:r>
          </a:p>
        </p:txBody>
      </p:sp>
      <p:sp>
        <p:nvSpPr>
          <p:cNvPr id="46" name="Line">
            <a:extLst>
              <a:ext uri="{FF2B5EF4-FFF2-40B4-BE49-F238E27FC236}">
                <a16:creationId xmlns:a16="http://schemas.microsoft.com/office/drawing/2014/main" id="{261EA117-791B-5A42-B8BF-7A102A576341}"/>
              </a:ext>
            </a:extLst>
          </p:cNvPr>
          <p:cNvSpPr/>
          <p:nvPr userDrawn="1"/>
        </p:nvSpPr>
        <p:spPr>
          <a:xfrm>
            <a:off x="9845299" y="1847532"/>
            <a:ext cx="1894588" cy="1"/>
          </a:xfrm>
          <a:prstGeom prst="line">
            <a:avLst/>
          </a:prstGeom>
          <a:ln w="25400">
            <a:solidFill>
              <a:srgbClr val="7AC143"/>
            </a:solidFill>
          </a:ln>
        </p:spPr>
        <p:txBody>
          <a:bodyPr lIns="45719" rIns="45719"/>
          <a:lstStyle/>
          <a:p>
            <a:endParaRPr sz="1800" dirty="0"/>
          </a:p>
        </p:txBody>
      </p:sp>
      <p:pic>
        <p:nvPicPr>
          <p:cNvPr id="47" name="Image" descr="Image">
            <a:extLst>
              <a:ext uri="{FF2B5EF4-FFF2-40B4-BE49-F238E27FC236}">
                <a16:creationId xmlns:a16="http://schemas.microsoft.com/office/drawing/2014/main" id="{689FD8B4-A179-124B-9C89-C43835F17C62}"/>
              </a:ext>
            </a:extLst>
          </p:cNvPr>
          <p:cNvPicPr>
            <a:picLocks noChangeAspect="1"/>
          </p:cNvPicPr>
          <p:nvPr userDrawn="1"/>
        </p:nvPicPr>
        <p:blipFill>
          <a:blip r:embed="rId2"/>
          <a:stretch>
            <a:fillRect/>
          </a:stretch>
        </p:blipFill>
        <p:spPr>
          <a:xfrm>
            <a:off x="7739443" y="3740009"/>
            <a:ext cx="1894588" cy="1640734"/>
          </a:xfrm>
          <a:prstGeom prst="rect">
            <a:avLst/>
          </a:prstGeom>
          <a:ln w="12700">
            <a:miter lim="400000"/>
          </a:ln>
        </p:spPr>
      </p:pic>
      <p:pic>
        <p:nvPicPr>
          <p:cNvPr id="48" name="Image" descr="Image">
            <a:extLst>
              <a:ext uri="{FF2B5EF4-FFF2-40B4-BE49-F238E27FC236}">
                <a16:creationId xmlns:a16="http://schemas.microsoft.com/office/drawing/2014/main" id="{66303459-02E7-7445-9496-70D20192CB2F}"/>
              </a:ext>
            </a:extLst>
          </p:cNvPr>
          <p:cNvPicPr>
            <a:picLocks noChangeAspect="1"/>
          </p:cNvPicPr>
          <p:nvPr userDrawn="1"/>
        </p:nvPicPr>
        <p:blipFill>
          <a:blip r:embed="rId2"/>
          <a:stretch>
            <a:fillRect/>
          </a:stretch>
        </p:blipFill>
        <p:spPr>
          <a:xfrm>
            <a:off x="7739443" y="1879124"/>
            <a:ext cx="1894588" cy="1640734"/>
          </a:xfrm>
          <a:prstGeom prst="rect">
            <a:avLst/>
          </a:prstGeom>
          <a:ln w="12700">
            <a:miter lim="400000"/>
          </a:ln>
        </p:spPr>
      </p:pic>
      <p:grpSp>
        <p:nvGrpSpPr>
          <p:cNvPr id="49" name="Group">
            <a:extLst>
              <a:ext uri="{FF2B5EF4-FFF2-40B4-BE49-F238E27FC236}">
                <a16:creationId xmlns:a16="http://schemas.microsoft.com/office/drawing/2014/main" id="{4A5EE647-D3DF-6340-91A0-4F345661632B}"/>
              </a:ext>
            </a:extLst>
          </p:cNvPr>
          <p:cNvGrpSpPr/>
          <p:nvPr userDrawn="1"/>
        </p:nvGrpSpPr>
        <p:grpSpPr>
          <a:xfrm>
            <a:off x="8075531" y="2182732"/>
            <a:ext cx="1201748" cy="941356"/>
            <a:chOff x="0" y="0"/>
            <a:chExt cx="901310" cy="941354"/>
          </a:xfrm>
        </p:grpSpPr>
        <p:sp>
          <p:nvSpPr>
            <p:cNvPr id="50" name="#1">
              <a:extLst>
                <a:ext uri="{FF2B5EF4-FFF2-40B4-BE49-F238E27FC236}">
                  <a16:creationId xmlns:a16="http://schemas.microsoft.com/office/drawing/2014/main" id="{8EDDEC15-9A99-5243-BED6-52271CD5DF50}"/>
                </a:ext>
              </a:extLst>
            </p:cNvPr>
            <p:cNvSpPr txBox="1"/>
            <p:nvPr/>
          </p:nvSpPr>
          <p:spPr>
            <a:xfrm>
              <a:off x="17299" y="0"/>
              <a:ext cx="866712" cy="9272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rmAutofit/>
            </a:bodyPr>
            <a:lstStyle>
              <a:lvl1pPr defTabSz="205739">
                <a:lnSpc>
                  <a:spcPct val="90000"/>
                </a:lnSpc>
                <a:defRPr sz="5400" b="1">
                  <a:solidFill>
                    <a:srgbClr val="66BD29"/>
                  </a:solidFill>
                </a:defRPr>
              </a:lvl1pPr>
            </a:lstStyle>
            <a:p>
              <a:pPr algn="ctr"/>
              <a:r>
                <a:rPr sz="5400" dirty="0">
                  <a:solidFill>
                    <a:schemeClr val="accent1"/>
                  </a:solidFill>
                </a:rPr>
                <a:t>#1</a:t>
              </a:r>
            </a:p>
          </p:txBody>
        </p:sp>
        <p:sp>
          <p:nvSpPr>
            <p:cNvPr id="51" name="SBA Lender">
              <a:extLst>
                <a:ext uri="{FF2B5EF4-FFF2-40B4-BE49-F238E27FC236}">
                  <a16:creationId xmlns:a16="http://schemas.microsoft.com/office/drawing/2014/main" id="{8440A007-2D1A-B040-A251-44C621689729}"/>
                </a:ext>
              </a:extLst>
            </p:cNvPr>
            <p:cNvSpPr txBox="1"/>
            <p:nvPr/>
          </p:nvSpPr>
          <p:spPr>
            <a:xfrm>
              <a:off x="0" y="624056"/>
              <a:ext cx="901311" cy="3172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rmAutofit/>
            </a:bodyPr>
            <a:lstStyle>
              <a:lvl1pPr defTabSz="219455">
                <a:lnSpc>
                  <a:spcPct val="90000"/>
                </a:lnSpc>
                <a:defRPr sz="1344" b="1">
                  <a:solidFill>
                    <a:srgbClr val="66BD29"/>
                  </a:solidFill>
                </a:defRPr>
              </a:lvl1pPr>
            </a:lstStyle>
            <a:p>
              <a:pPr algn="ctr"/>
              <a:r>
                <a:rPr sz="1344" dirty="0">
                  <a:solidFill>
                    <a:schemeClr val="accent1"/>
                  </a:solidFill>
                </a:rPr>
                <a:t>SBA Lender</a:t>
              </a:r>
            </a:p>
          </p:txBody>
        </p:sp>
      </p:grpSp>
      <p:sp>
        <p:nvSpPr>
          <p:cNvPr id="52" name="A+  Rating for overall customer satisfaction">
            <a:extLst>
              <a:ext uri="{FF2B5EF4-FFF2-40B4-BE49-F238E27FC236}">
                <a16:creationId xmlns:a16="http://schemas.microsoft.com/office/drawing/2014/main" id="{71C25CF5-3A2C-DC4A-85FB-818AA7DA1CCB}"/>
              </a:ext>
            </a:extLst>
          </p:cNvPr>
          <p:cNvSpPr txBox="1"/>
          <p:nvPr userDrawn="1"/>
        </p:nvSpPr>
        <p:spPr>
          <a:xfrm>
            <a:off x="7965941" y="3934565"/>
            <a:ext cx="1441592" cy="1151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a:defRPr sz="1200" b="1" spc="20">
                <a:solidFill>
                  <a:srgbClr val="8C8079"/>
                </a:solidFill>
              </a:defRPr>
            </a:pPr>
            <a:r>
              <a:rPr sz="1800" spc="37" dirty="0">
                <a:solidFill>
                  <a:srgbClr val="86C32B"/>
                </a:solidFill>
              </a:rPr>
              <a:t>A+ </a:t>
            </a:r>
            <a:br>
              <a:rPr sz="1800" spc="37" dirty="0">
                <a:solidFill>
                  <a:srgbClr val="86C32B"/>
                </a:solidFill>
              </a:rPr>
            </a:br>
            <a:r>
              <a:rPr sz="1200" dirty="0"/>
              <a:t>Rating for overall customer satisfaction</a:t>
            </a:r>
          </a:p>
        </p:txBody>
      </p:sp>
      <p:sp>
        <p:nvSpPr>
          <p:cNvPr id="53" name="Title 1">
            <a:extLst>
              <a:ext uri="{FF2B5EF4-FFF2-40B4-BE49-F238E27FC236}">
                <a16:creationId xmlns:a16="http://schemas.microsoft.com/office/drawing/2014/main" id="{9F121A6A-EE74-7C4E-84D6-9ACD0E796BAC}"/>
              </a:ext>
            </a:extLst>
          </p:cNvPr>
          <p:cNvSpPr>
            <a:spLocks noGrp="1"/>
          </p:cNvSpPr>
          <p:nvPr>
            <p:ph type="title"/>
          </p:nvPr>
        </p:nvSpPr>
        <p:spPr>
          <a:xfrm>
            <a:off x="593558" y="245897"/>
            <a:ext cx="8325855" cy="525212"/>
          </a:xfrm>
        </p:spPr>
        <p:txBody>
          <a:bodyPr/>
          <a:lstStyle/>
          <a:p>
            <a:r>
              <a:rPr lang="en-US"/>
              <a:t>Click to edit Master title style</a:t>
            </a:r>
          </a:p>
        </p:txBody>
      </p:sp>
      <p:grpSp>
        <p:nvGrpSpPr>
          <p:cNvPr id="54" name="Group 53">
            <a:extLst>
              <a:ext uri="{FF2B5EF4-FFF2-40B4-BE49-F238E27FC236}">
                <a16:creationId xmlns:a16="http://schemas.microsoft.com/office/drawing/2014/main" id="{AAF2109F-60C5-7F49-B632-B3C1BA3F9AA3}"/>
              </a:ext>
            </a:extLst>
          </p:cNvPr>
          <p:cNvGrpSpPr/>
          <p:nvPr userDrawn="1"/>
        </p:nvGrpSpPr>
        <p:grpSpPr>
          <a:xfrm>
            <a:off x="10387189" y="376010"/>
            <a:ext cx="1419673" cy="181254"/>
            <a:chOff x="7790403" y="440491"/>
            <a:chExt cx="1064755" cy="181254"/>
          </a:xfrm>
        </p:grpSpPr>
        <p:pic>
          <p:nvPicPr>
            <p:cNvPr id="55" name="Image" descr="Image">
              <a:extLst>
                <a:ext uri="{FF2B5EF4-FFF2-40B4-BE49-F238E27FC236}">
                  <a16:creationId xmlns:a16="http://schemas.microsoft.com/office/drawing/2014/main" id="{A43705FF-614C-374D-9EEC-E3ACF5A034BE}"/>
                </a:ext>
              </a:extLst>
            </p:cNvPr>
            <p:cNvPicPr>
              <a:picLocks noChangeAspect="1"/>
            </p:cNvPicPr>
            <p:nvPr userDrawn="1"/>
          </p:nvPicPr>
          <p:blipFill>
            <a:blip r:embed="rId3"/>
            <a:stretch>
              <a:fillRect/>
            </a:stretch>
          </p:blipFill>
          <p:spPr>
            <a:xfrm>
              <a:off x="7934242" y="440491"/>
              <a:ext cx="920916" cy="181254"/>
            </a:xfrm>
            <a:prstGeom prst="rect">
              <a:avLst/>
            </a:prstGeom>
            <a:ln w="12700">
              <a:miter lim="400000"/>
            </a:ln>
          </p:spPr>
        </p:pic>
        <p:cxnSp>
          <p:nvCxnSpPr>
            <p:cNvPr id="56" name="Straight Connector 55">
              <a:extLst>
                <a:ext uri="{FF2B5EF4-FFF2-40B4-BE49-F238E27FC236}">
                  <a16:creationId xmlns:a16="http://schemas.microsoft.com/office/drawing/2014/main" id="{90DD478C-0471-7F47-B1B2-122C68E9AD10}"/>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58" name="TextBox 57">
            <a:extLst>
              <a:ext uri="{FF2B5EF4-FFF2-40B4-BE49-F238E27FC236}">
                <a16:creationId xmlns:a16="http://schemas.microsoft.com/office/drawing/2014/main" id="{C15987A4-49F6-3D4C-A10E-76E71FE7A0F2}"/>
              </a:ext>
            </a:extLst>
          </p:cNvPr>
          <p:cNvSpPr txBox="1"/>
          <p:nvPr userDrawn="1"/>
        </p:nvSpPr>
        <p:spPr>
          <a:xfrm>
            <a:off x="2743200" y="6515450"/>
            <a:ext cx="6705600" cy="246221"/>
          </a:xfrm>
          <a:prstGeom prst="rect">
            <a:avLst/>
          </a:prstGeom>
          <a:noFill/>
        </p:spPr>
        <p:txBody>
          <a:bodyPr wrap="squar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465228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20D4EBD-B3A8-C54D-8A20-DE82A1799599}"/>
              </a:ext>
            </a:extLst>
          </p:cNvPr>
          <p:cNvSpPr>
            <a:spLocks noGrp="1"/>
          </p:cNvSpPr>
          <p:nvPr>
            <p:ph type="sldNum" sz="quarter" idx="10"/>
          </p:nvPr>
        </p:nvSpPr>
        <p:spPr/>
        <p:txBody>
          <a:bodyPr/>
          <a:lstStyle/>
          <a:p>
            <a:fld id="{6CFC495E-D6EE-1642-BD04-7D10A9F73A2C}" type="slidenum">
              <a:rPr lang="en-US" smtClean="0"/>
              <a:pPr/>
              <a:t>‹#›</a:t>
            </a:fld>
            <a:endParaRPr lang="en-US" dirty="0"/>
          </a:p>
        </p:txBody>
      </p:sp>
      <p:sp>
        <p:nvSpPr>
          <p:cNvPr id="53" name="Title 1">
            <a:extLst>
              <a:ext uri="{FF2B5EF4-FFF2-40B4-BE49-F238E27FC236}">
                <a16:creationId xmlns:a16="http://schemas.microsoft.com/office/drawing/2014/main" id="{9F121A6A-EE74-7C4E-84D6-9ACD0E796BAC}"/>
              </a:ext>
            </a:extLst>
          </p:cNvPr>
          <p:cNvSpPr>
            <a:spLocks noGrp="1"/>
          </p:cNvSpPr>
          <p:nvPr>
            <p:ph type="title"/>
          </p:nvPr>
        </p:nvSpPr>
        <p:spPr>
          <a:xfrm>
            <a:off x="593558" y="245897"/>
            <a:ext cx="8325855" cy="525212"/>
          </a:xfrm>
        </p:spPr>
        <p:txBody>
          <a:bodyPr/>
          <a:lstStyle/>
          <a:p>
            <a:r>
              <a:rPr lang="en-US"/>
              <a:t>Click to edit Master title style</a:t>
            </a:r>
          </a:p>
        </p:txBody>
      </p:sp>
      <p:pic>
        <p:nvPicPr>
          <p:cNvPr id="54" name="Image" descr="Image">
            <a:extLst>
              <a:ext uri="{FF2B5EF4-FFF2-40B4-BE49-F238E27FC236}">
                <a16:creationId xmlns:a16="http://schemas.microsoft.com/office/drawing/2014/main" id="{BAD195A9-927A-4A46-9EF7-69ED22F928C9}"/>
              </a:ext>
            </a:extLst>
          </p:cNvPr>
          <p:cNvPicPr>
            <a:picLocks noChangeAspect="1"/>
          </p:cNvPicPr>
          <p:nvPr userDrawn="1"/>
        </p:nvPicPr>
        <p:blipFill>
          <a:blip r:embed="rId2"/>
          <a:stretch>
            <a:fillRect/>
          </a:stretch>
        </p:blipFill>
        <p:spPr>
          <a:xfrm>
            <a:off x="6871912" y="1298189"/>
            <a:ext cx="3732969" cy="3232791"/>
          </a:xfrm>
          <a:prstGeom prst="rect">
            <a:avLst/>
          </a:prstGeom>
          <a:ln w="12700">
            <a:miter lim="400000"/>
          </a:ln>
        </p:spPr>
      </p:pic>
      <p:sp>
        <p:nvSpPr>
          <p:cNvPr id="55" name="Whether you’re looking to finance new equipment, purchase real estate, or improve working capital, Huntington’s here to help. As the #1 SBA lender both nationally and in our region, we have a proven track record of simplifying and expediting the process of securing SBA-guaranteed financing.">
            <a:extLst>
              <a:ext uri="{FF2B5EF4-FFF2-40B4-BE49-F238E27FC236}">
                <a16:creationId xmlns:a16="http://schemas.microsoft.com/office/drawing/2014/main" id="{2EB46FB1-48A0-AB42-AEE3-55FD6CFF26BB}"/>
              </a:ext>
            </a:extLst>
          </p:cNvPr>
          <p:cNvSpPr txBox="1">
            <a:spLocks noGrp="1"/>
          </p:cNvSpPr>
          <p:nvPr>
            <p:ph type="body" idx="4294967295"/>
          </p:nvPr>
        </p:nvSpPr>
        <p:spPr>
          <a:xfrm>
            <a:off x="593557" y="1600200"/>
            <a:ext cx="5393411" cy="3049292"/>
          </a:xfrm>
          <a:prstGeom prst="rect">
            <a:avLst/>
          </a:prstGeom>
        </p:spPr>
        <p:txBody>
          <a:bodyPr/>
          <a:lstStyle>
            <a:lvl1pPr marL="0" indent="0">
              <a:spcBef>
                <a:spcPts val="0"/>
              </a:spcBef>
              <a:buClrTx/>
              <a:buSzTx/>
              <a:buFontTx/>
              <a:buNone/>
              <a:defRPr sz="1800"/>
            </a:lvl1pPr>
          </a:lstStyle>
          <a:p>
            <a:r>
              <a:rPr dirty="0"/>
              <a:t>Whether you’re looking to finance new equipment, purchase real estate, or improve working capital, Huntington’s here to help. As the #1 SBA lender both nationally and in our region, we have a proven track record of simplifying and expediting the process of securing SBA-guaranteed financing.</a:t>
            </a:r>
          </a:p>
        </p:txBody>
      </p:sp>
      <p:sp>
        <p:nvSpPr>
          <p:cNvPr id="56" name="#1">
            <a:extLst>
              <a:ext uri="{FF2B5EF4-FFF2-40B4-BE49-F238E27FC236}">
                <a16:creationId xmlns:a16="http://schemas.microsoft.com/office/drawing/2014/main" id="{CC9D2018-64CC-3647-9D4B-CC7FAACA4022}"/>
              </a:ext>
            </a:extLst>
          </p:cNvPr>
          <p:cNvSpPr txBox="1"/>
          <p:nvPr userDrawn="1"/>
        </p:nvSpPr>
        <p:spPr>
          <a:xfrm>
            <a:off x="7373902" y="1860037"/>
            <a:ext cx="2728991" cy="2189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defRPr sz="12000" b="1">
                <a:solidFill>
                  <a:srgbClr val="66BD29"/>
                </a:solidFill>
              </a:defRPr>
            </a:lvl1pPr>
          </a:lstStyle>
          <a:p>
            <a:pPr algn="ctr"/>
            <a:r>
              <a:rPr sz="12000" dirty="0">
                <a:solidFill>
                  <a:schemeClr val="accent1"/>
                </a:solidFill>
              </a:rPr>
              <a:t>#1</a:t>
            </a:r>
          </a:p>
        </p:txBody>
      </p:sp>
      <p:sp>
        <p:nvSpPr>
          <p:cNvPr id="57" name="SBA Lender">
            <a:extLst>
              <a:ext uri="{FF2B5EF4-FFF2-40B4-BE49-F238E27FC236}">
                <a16:creationId xmlns:a16="http://schemas.microsoft.com/office/drawing/2014/main" id="{4FF07E2F-E514-4242-8102-90351A2C1E33}"/>
              </a:ext>
            </a:extLst>
          </p:cNvPr>
          <p:cNvSpPr txBox="1"/>
          <p:nvPr userDrawn="1"/>
        </p:nvSpPr>
        <p:spPr>
          <a:xfrm>
            <a:off x="7319431" y="3233013"/>
            <a:ext cx="2837932" cy="749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nSpc>
                <a:spcPct val="90000"/>
              </a:lnSpc>
              <a:defRPr sz="2800" b="1">
                <a:solidFill>
                  <a:srgbClr val="66BD29"/>
                </a:solidFill>
              </a:defRPr>
            </a:lvl1pPr>
          </a:lstStyle>
          <a:p>
            <a:pPr algn="ctr"/>
            <a:r>
              <a:rPr sz="2800" dirty="0">
                <a:solidFill>
                  <a:schemeClr val="accent1"/>
                </a:solidFill>
              </a:rPr>
              <a:t>SBA Lender</a:t>
            </a:r>
          </a:p>
        </p:txBody>
      </p:sp>
      <p:grpSp>
        <p:nvGrpSpPr>
          <p:cNvPr id="59" name="Group 58">
            <a:extLst>
              <a:ext uri="{FF2B5EF4-FFF2-40B4-BE49-F238E27FC236}">
                <a16:creationId xmlns:a16="http://schemas.microsoft.com/office/drawing/2014/main" id="{4F0FB275-3387-134F-8285-6AE177C0A34D}"/>
              </a:ext>
            </a:extLst>
          </p:cNvPr>
          <p:cNvGrpSpPr/>
          <p:nvPr userDrawn="1"/>
        </p:nvGrpSpPr>
        <p:grpSpPr>
          <a:xfrm>
            <a:off x="10387189" y="376010"/>
            <a:ext cx="1419673" cy="181254"/>
            <a:chOff x="7790403" y="440491"/>
            <a:chExt cx="1064755" cy="181254"/>
          </a:xfrm>
        </p:grpSpPr>
        <p:pic>
          <p:nvPicPr>
            <p:cNvPr id="60" name="Image" descr="Image">
              <a:extLst>
                <a:ext uri="{FF2B5EF4-FFF2-40B4-BE49-F238E27FC236}">
                  <a16:creationId xmlns:a16="http://schemas.microsoft.com/office/drawing/2014/main" id="{BD5EC018-0EE0-A748-AA0F-6E488892E49D}"/>
                </a:ext>
              </a:extLst>
            </p:cNvPr>
            <p:cNvPicPr>
              <a:picLocks noChangeAspect="1"/>
            </p:cNvPicPr>
            <p:nvPr userDrawn="1"/>
          </p:nvPicPr>
          <p:blipFill>
            <a:blip r:embed="rId3"/>
            <a:stretch>
              <a:fillRect/>
            </a:stretch>
          </p:blipFill>
          <p:spPr>
            <a:xfrm>
              <a:off x="7934242" y="440491"/>
              <a:ext cx="920916" cy="181254"/>
            </a:xfrm>
            <a:prstGeom prst="rect">
              <a:avLst/>
            </a:prstGeom>
            <a:ln w="12700">
              <a:miter lim="400000"/>
            </a:ln>
          </p:spPr>
        </p:pic>
        <p:cxnSp>
          <p:nvCxnSpPr>
            <p:cNvPr id="61" name="Straight Connector 60">
              <a:extLst>
                <a:ext uri="{FF2B5EF4-FFF2-40B4-BE49-F238E27FC236}">
                  <a16:creationId xmlns:a16="http://schemas.microsoft.com/office/drawing/2014/main" id="{1FB66DE9-BD4B-5749-A5F8-83B958412FDA}"/>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12" name="Disclosure lore ipsum">
            <a:extLst>
              <a:ext uri="{FF2B5EF4-FFF2-40B4-BE49-F238E27FC236}">
                <a16:creationId xmlns:a16="http://schemas.microsoft.com/office/drawing/2014/main" id="{6D2CDA42-4998-7F4C-99A8-2C22CA083C9C}"/>
              </a:ext>
            </a:extLst>
          </p:cNvPr>
          <p:cNvSpPr txBox="1"/>
          <p:nvPr userDrawn="1"/>
        </p:nvSpPr>
        <p:spPr>
          <a:xfrm>
            <a:off x="463114" y="6546805"/>
            <a:ext cx="11265775"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800">
                <a:solidFill>
                  <a:schemeClr val="accent2">
                    <a:lumOff val="-6980"/>
                  </a:schemeClr>
                </a:solidFill>
              </a:defRPr>
            </a:lvl1pPr>
          </a:lstStyle>
          <a:p>
            <a:r>
              <a:rPr sz="800" dirty="0">
                <a:latin typeface="Calibri" panose="020F0502020204030204" pitchFamily="34" charset="0"/>
                <a:cs typeface="Calibri" panose="020F0502020204030204" pitchFamily="34" charset="0"/>
              </a:rPr>
              <a:t>Disclosure lore ipsum</a:t>
            </a:r>
          </a:p>
        </p:txBody>
      </p:sp>
      <p:sp>
        <p:nvSpPr>
          <p:cNvPr id="14" name="TextBox 13">
            <a:extLst>
              <a:ext uri="{FF2B5EF4-FFF2-40B4-BE49-F238E27FC236}">
                <a16:creationId xmlns:a16="http://schemas.microsoft.com/office/drawing/2014/main" id="{960FD298-7FDA-CD4C-806A-DE171E30AEE3}"/>
              </a:ext>
            </a:extLst>
          </p:cNvPr>
          <p:cNvSpPr txBox="1"/>
          <p:nvPr userDrawn="1"/>
        </p:nvSpPr>
        <p:spPr>
          <a:xfrm>
            <a:off x="2743200" y="6515450"/>
            <a:ext cx="6705600" cy="246221"/>
          </a:xfrm>
          <a:prstGeom prst="rect">
            <a:avLst/>
          </a:prstGeom>
          <a:noFill/>
        </p:spPr>
        <p:txBody>
          <a:bodyPr wrap="square" rtlCol="0" anchor="ct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990684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1328-37F0-5545-AA10-F7C4CDEB3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5037B-CE64-EB44-AE02-5E44E9DFEC5A}"/>
              </a:ext>
            </a:extLst>
          </p:cNvPr>
          <p:cNvSpPr>
            <a:spLocks noGrp="1"/>
          </p:cNvSpPr>
          <p:nvPr>
            <p:ph idx="1"/>
          </p:nvPr>
        </p:nvSpPr>
        <p:spPr>
          <a:xfrm>
            <a:off x="593557" y="1130969"/>
            <a:ext cx="11213305" cy="4054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45406208-274D-C449-B3F8-30CDED63523F}"/>
              </a:ext>
            </a:extLst>
          </p:cNvPr>
          <p:cNvSpPr>
            <a:spLocks noGrp="1"/>
          </p:cNvSpPr>
          <p:nvPr>
            <p:ph type="sldNum" sz="quarter" idx="12"/>
          </p:nvPr>
        </p:nvSpPr>
        <p:spPr/>
        <p:txBody>
          <a:bodyPr/>
          <a:lstStyle/>
          <a:p>
            <a:fld id="{6CFC495E-D6EE-1642-BD04-7D10A9F73A2C}" type="slidenum">
              <a:rPr lang="en-US" smtClean="0"/>
              <a:pPr/>
              <a:t>‹#›</a:t>
            </a:fld>
            <a:endParaRPr lang="en-US" dirty="0"/>
          </a:p>
        </p:txBody>
      </p:sp>
      <p:grpSp>
        <p:nvGrpSpPr>
          <p:cNvPr id="8" name="Group 7">
            <a:extLst>
              <a:ext uri="{FF2B5EF4-FFF2-40B4-BE49-F238E27FC236}">
                <a16:creationId xmlns:a16="http://schemas.microsoft.com/office/drawing/2014/main" id="{1F50CD5D-1A9B-CA44-9C35-256D2DB3011F}"/>
              </a:ext>
            </a:extLst>
          </p:cNvPr>
          <p:cNvGrpSpPr/>
          <p:nvPr userDrawn="1"/>
        </p:nvGrpSpPr>
        <p:grpSpPr>
          <a:xfrm>
            <a:off x="10387189" y="376010"/>
            <a:ext cx="1419673" cy="181254"/>
            <a:chOff x="7790403" y="440491"/>
            <a:chExt cx="1064755" cy="181254"/>
          </a:xfrm>
        </p:grpSpPr>
        <p:pic>
          <p:nvPicPr>
            <p:cNvPr id="9" name="Image" descr="Image">
              <a:extLst>
                <a:ext uri="{FF2B5EF4-FFF2-40B4-BE49-F238E27FC236}">
                  <a16:creationId xmlns:a16="http://schemas.microsoft.com/office/drawing/2014/main" id="{7045C835-FD90-ED4E-9BBC-D7A31C78B910}"/>
                </a:ext>
              </a:extLst>
            </p:cNvPr>
            <p:cNvPicPr>
              <a:picLocks noChangeAspect="1"/>
            </p:cNvPicPr>
            <p:nvPr userDrawn="1"/>
          </p:nvPicPr>
          <p:blipFill>
            <a:blip r:embed="rId3"/>
            <a:stretch>
              <a:fillRect/>
            </a:stretch>
          </p:blipFill>
          <p:spPr>
            <a:xfrm>
              <a:off x="7934242" y="440491"/>
              <a:ext cx="920916" cy="181254"/>
            </a:xfrm>
            <a:prstGeom prst="rect">
              <a:avLst/>
            </a:prstGeom>
            <a:ln w="12700">
              <a:miter lim="400000"/>
            </a:ln>
          </p:spPr>
        </p:pic>
        <p:cxnSp>
          <p:nvCxnSpPr>
            <p:cNvPr id="13" name="Straight Connector 12">
              <a:extLst>
                <a:ext uri="{FF2B5EF4-FFF2-40B4-BE49-F238E27FC236}">
                  <a16:creationId xmlns:a16="http://schemas.microsoft.com/office/drawing/2014/main" id="{7D7300B3-538B-0041-8AD7-9279AAC17420}"/>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
        <p:nvSpPr>
          <p:cNvPr id="10" name="TextBox 9">
            <a:extLst>
              <a:ext uri="{FF2B5EF4-FFF2-40B4-BE49-F238E27FC236}">
                <a16:creationId xmlns:a16="http://schemas.microsoft.com/office/drawing/2014/main" id="{53692E12-4DF9-C04E-A1E8-D9B2FB1F444E}"/>
              </a:ext>
            </a:extLst>
          </p:cNvPr>
          <p:cNvSpPr txBox="1"/>
          <p:nvPr userDrawn="1"/>
        </p:nvSpPr>
        <p:spPr>
          <a:xfrm>
            <a:off x="5101261" y="6109050"/>
            <a:ext cx="6705600" cy="246221"/>
          </a:xfrm>
          <a:prstGeom prst="rect">
            <a:avLst/>
          </a:prstGeom>
          <a:noFill/>
        </p:spPr>
        <p:txBody>
          <a:bodyPr wrap="square" rtlCol="0" anchor="ctr">
            <a:sp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lang="en-US" sz="1000" b="1"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rPr>
              <a:t>Confidential and proprietary. For internal use only.</a:t>
            </a:r>
            <a:endParaRPr lang="en-US" sz="1000" kern="1200" dirty="0">
              <a:solidFill>
                <a:schemeClr val="accent2"/>
              </a:solidFill>
              <a:effectLst/>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82473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B5EE-00C6-61AD-C1B1-FD56F8B8A8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0480A5-C624-BE6D-62F7-8EB7B79F18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B74B0F-1C4E-D9D4-F362-CDBE4557CF7E}"/>
              </a:ext>
            </a:extLst>
          </p:cNvPr>
          <p:cNvSpPr>
            <a:spLocks noGrp="1"/>
          </p:cNvSpPr>
          <p:nvPr>
            <p:ph type="dt" sz="half" idx="10"/>
          </p:nvPr>
        </p:nvSpPr>
        <p:spPr/>
        <p:txBody>
          <a:bodyPr/>
          <a:lstStyle/>
          <a:p>
            <a:fld id="{A870ABA4-DAB1-4C8E-9A7B-C46D1BF08DD0}" type="datetimeFigureOut">
              <a:rPr lang="en-US" smtClean="0"/>
              <a:t>6/13/2025</a:t>
            </a:fld>
            <a:endParaRPr lang="en-US" dirty="0"/>
          </a:p>
        </p:txBody>
      </p:sp>
      <p:sp>
        <p:nvSpPr>
          <p:cNvPr id="5" name="Footer Placeholder 4">
            <a:extLst>
              <a:ext uri="{FF2B5EF4-FFF2-40B4-BE49-F238E27FC236}">
                <a16:creationId xmlns:a16="http://schemas.microsoft.com/office/drawing/2014/main" id="{A3E4EBE5-6EEB-862C-CE48-65BBAE3B7A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D0053D-5119-5396-D5B1-E369D36EE61B}"/>
              </a:ext>
            </a:extLst>
          </p:cNvPr>
          <p:cNvSpPr>
            <a:spLocks noGrp="1"/>
          </p:cNvSpPr>
          <p:nvPr>
            <p:ph type="sldNum" sz="quarter" idx="12"/>
          </p:nvPr>
        </p:nvSpPr>
        <p:spPr/>
        <p:txBody>
          <a:bodyPr/>
          <a:lstStyle/>
          <a:p>
            <a:fld id="{4887E682-F1EF-4787-9333-8F0F2B321B16}" type="slidenum">
              <a:rPr lang="en-US" smtClean="0"/>
              <a:t>‹#›</a:t>
            </a:fld>
            <a:endParaRPr lang="en-US" dirty="0"/>
          </a:p>
        </p:txBody>
      </p:sp>
    </p:spTree>
    <p:extLst>
      <p:ext uri="{BB962C8B-B14F-4D97-AF65-F5344CB8AC3E}">
        <p14:creationId xmlns:p14="http://schemas.microsoft.com/office/powerpoint/2010/main" val="2283493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with Rule">
    <p:spTree>
      <p:nvGrpSpPr>
        <p:cNvPr id="1" name=""/>
        <p:cNvGrpSpPr/>
        <p:nvPr/>
      </p:nvGrpSpPr>
      <p:grpSpPr>
        <a:xfrm>
          <a:off x="0" y="0"/>
          <a:ext cx="0" cy="0"/>
          <a:chOff x="0" y="0"/>
          <a:chExt cx="0" cy="0"/>
        </a:xfrm>
      </p:grpSpPr>
      <p:cxnSp>
        <p:nvCxnSpPr>
          <p:cNvPr id="2" name="Straight Connector 4"/>
          <p:cNvCxnSpPr>
            <a:cxnSpLocks noChangeShapeType="1"/>
          </p:cNvCxnSpPr>
          <p:nvPr userDrawn="1"/>
        </p:nvCxnSpPr>
        <p:spPr bwMode="auto">
          <a:xfrm rot="5400000">
            <a:off x="10808230" y="6537855"/>
            <a:ext cx="365125" cy="2117"/>
          </a:xfrm>
          <a:prstGeom prst="line">
            <a:avLst/>
          </a:prstGeom>
          <a:noFill/>
          <a:ln w="9525">
            <a:solidFill>
              <a:srgbClr val="66BD29"/>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Slide Number Placeholder 2"/>
          <p:cNvSpPr>
            <a:spLocks noGrp="1"/>
          </p:cNvSpPr>
          <p:nvPr>
            <p:ph type="sldNum" sz="quarter" idx="10"/>
          </p:nvPr>
        </p:nvSpPr>
        <p:spPr/>
        <p:txBody>
          <a:bodyPr/>
          <a:lstStyle>
            <a:lvl1pPr>
              <a:defRPr b="0" smtClean="0">
                <a:latin typeface="Tahoma" panose="020B0604030504040204" pitchFamily="34" charset="0"/>
                <a:ea typeface="Tahoma" panose="020B0604030504040204" pitchFamily="34" charset="0"/>
                <a:cs typeface="Tahoma" panose="020B0604030504040204" pitchFamily="34" charset="0"/>
              </a:defRPr>
            </a:lvl1pPr>
          </a:lstStyle>
          <a:p>
            <a:pPr>
              <a:defRPr/>
            </a:pPr>
            <a:fld id="{AF85F907-C1FA-4D74-984D-2096D35D28DC}" type="slidenum">
              <a:rPr lang="en-US" altLang="en-US" smtClean="0"/>
              <a:pPr>
                <a:defRPr/>
              </a:pPr>
              <a:t>‹#›</a:t>
            </a:fld>
            <a:endParaRPr lang="en-US" altLang="en-US" dirty="0"/>
          </a:p>
        </p:txBody>
      </p:sp>
      <p:grpSp>
        <p:nvGrpSpPr>
          <p:cNvPr id="7" name="Group 6">
            <a:extLst>
              <a:ext uri="{FF2B5EF4-FFF2-40B4-BE49-F238E27FC236}">
                <a16:creationId xmlns:a16="http://schemas.microsoft.com/office/drawing/2014/main" id="{78DAB754-B9EB-C546-93AB-D0DC14E67CC8}"/>
              </a:ext>
            </a:extLst>
          </p:cNvPr>
          <p:cNvGrpSpPr/>
          <p:nvPr userDrawn="1"/>
        </p:nvGrpSpPr>
        <p:grpSpPr>
          <a:xfrm>
            <a:off x="10387189" y="376010"/>
            <a:ext cx="1419673" cy="181254"/>
            <a:chOff x="7790403" y="440491"/>
            <a:chExt cx="1064755" cy="181254"/>
          </a:xfrm>
        </p:grpSpPr>
        <p:pic>
          <p:nvPicPr>
            <p:cNvPr id="8" name="Image" descr="Image">
              <a:extLst>
                <a:ext uri="{FF2B5EF4-FFF2-40B4-BE49-F238E27FC236}">
                  <a16:creationId xmlns:a16="http://schemas.microsoft.com/office/drawing/2014/main" id="{900A306A-6AC1-234C-8DAE-C6E6BD825199}"/>
                </a:ext>
              </a:extLst>
            </p:cNvPr>
            <p:cNvPicPr>
              <a:picLocks noChangeAspect="1"/>
            </p:cNvPicPr>
            <p:nvPr userDrawn="1"/>
          </p:nvPicPr>
          <p:blipFill>
            <a:blip r:embed="rId2"/>
            <a:stretch>
              <a:fillRect/>
            </a:stretch>
          </p:blipFill>
          <p:spPr>
            <a:xfrm>
              <a:off x="7934242" y="440491"/>
              <a:ext cx="920916" cy="181254"/>
            </a:xfrm>
            <a:prstGeom prst="rect">
              <a:avLst/>
            </a:prstGeom>
            <a:ln w="12700">
              <a:miter lim="400000"/>
            </a:ln>
          </p:spPr>
        </p:pic>
        <p:cxnSp>
          <p:nvCxnSpPr>
            <p:cNvPr id="9" name="Straight Connector 8">
              <a:extLst>
                <a:ext uri="{FF2B5EF4-FFF2-40B4-BE49-F238E27FC236}">
                  <a16:creationId xmlns:a16="http://schemas.microsoft.com/office/drawing/2014/main" id="{5D57919D-35A3-E54A-8FB5-A84484C68469}"/>
                </a:ext>
              </a:extLst>
            </p:cNvPr>
            <p:cNvCxnSpPr/>
            <p:nvPr userDrawn="1"/>
          </p:nvCxnSpPr>
          <p:spPr>
            <a:xfrm>
              <a:off x="7790403" y="444553"/>
              <a:ext cx="0" cy="174447"/>
            </a:xfrm>
            <a:prstGeom prst="line">
              <a:avLst/>
            </a:prstGeom>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79683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DB96-8784-FD40-189B-1E7EB2F75B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CDDB49-6984-3EF4-28A7-330FBD7292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37350F-FE14-E796-CFCF-BDF82A3BB2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250DCF-C37B-0166-9D58-5C612C06F7E4}"/>
              </a:ext>
            </a:extLst>
          </p:cNvPr>
          <p:cNvSpPr>
            <a:spLocks noGrp="1"/>
          </p:cNvSpPr>
          <p:nvPr>
            <p:ph type="dt" sz="half" idx="10"/>
          </p:nvPr>
        </p:nvSpPr>
        <p:spPr/>
        <p:txBody>
          <a:bodyPr/>
          <a:lstStyle/>
          <a:p>
            <a:fld id="{A870ABA4-DAB1-4C8E-9A7B-C46D1BF08DD0}" type="datetimeFigureOut">
              <a:rPr lang="en-US" smtClean="0"/>
              <a:t>6/13/2025</a:t>
            </a:fld>
            <a:endParaRPr lang="en-US" dirty="0"/>
          </a:p>
        </p:txBody>
      </p:sp>
      <p:sp>
        <p:nvSpPr>
          <p:cNvPr id="6" name="Footer Placeholder 5">
            <a:extLst>
              <a:ext uri="{FF2B5EF4-FFF2-40B4-BE49-F238E27FC236}">
                <a16:creationId xmlns:a16="http://schemas.microsoft.com/office/drawing/2014/main" id="{B862DA67-8472-59FA-A02D-94FD66479D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65C82A-78D4-D916-62C6-C2D713A8C721}"/>
              </a:ext>
            </a:extLst>
          </p:cNvPr>
          <p:cNvSpPr>
            <a:spLocks noGrp="1"/>
          </p:cNvSpPr>
          <p:nvPr>
            <p:ph type="sldNum" sz="quarter" idx="12"/>
          </p:nvPr>
        </p:nvSpPr>
        <p:spPr/>
        <p:txBody>
          <a:bodyPr/>
          <a:lstStyle/>
          <a:p>
            <a:fld id="{4887E682-F1EF-4787-9333-8F0F2B321B16}" type="slidenum">
              <a:rPr lang="en-US" smtClean="0"/>
              <a:t>‹#›</a:t>
            </a:fld>
            <a:endParaRPr lang="en-US" dirty="0"/>
          </a:p>
        </p:txBody>
      </p:sp>
    </p:spTree>
    <p:extLst>
      <p:ext uri="{BB962C8B-B14F-4D97-AF65-F5344CB8AC3E}">
        <p14:creationId xmlns:p14="http://schemas.microsoft.com/office/powerpoint/2010/main" val="243539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4A14-E295-8F17-A4E7-A0582408CD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069D11-3A3F-B37E-E8B0-942A5C123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72B4BC-27F1-B21F-8E42-20EDE2D51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D64EE1-5513-757B-A041-37DAD2E704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E81F20-D767-0FB2-28F5-A485822761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DBE393-1627-C1D7-A2DE-CA55519E7A4A}"/>
              </a:ext>
            </a:extLst>
          </p:cNvPr>
          <p:cNvSpPr>
            <a:spLocks noGrp="1"/>
          </p:cNvSpPr>
          <p:nvPr>
            <p:ph type="dt" sz="half" idx="10"/>
          </p:nvPr>
        </p:nvSpPr>
        <p:spPr/>
        <p:txBody>
          <a:bodyPr/>
          <a:lstStyle/>
          <a:p>
            <a:fld id="{A870ABA4-DAB1-4C8E-9A7B-C46D1BF08DD0}" type="datetimeFigureOut">
              <a:rPr lang="en-US" smtClean="0"/>
              <a:t>6/13/2025</a:t>
            </a:fld>
            <a:endParaRPr lang="en-US" dirty="0"/>
          </a:p>
        </p:txBody>
      </p:sp>
      <p:sp>
        <p:nvSpPr>
          <p:cNvPr id="8" name="Footer Placeholder 7">
            <a:extLst>
              <a:ext uri="{FF2B5EF4-FFF2-40B4-BE49-F238E27FC236}">
                <a16:creationId xmlns:a16="http://schemas.microsoft.com/office/drawing/2014/main" id="{D5763A13-38EE-1922-9833-A3C567F8FF2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19AFA0B-0532-A231-6795-03BAA494D18F}"/>
              </a:ext>
            </a:extLst>
          </p:cNvPr>
          <p:cNvSpPr>
            <a:spLocks noGrp="1"/>
          </p:cNvSpPr>
          <p:nvPr>
            <p:ph type="sldNum" sz="quarter" idx="12"/>
          </p:nvPr>
        </p:nvSpPr>
        <p:spPr/>
        <p:txBody>
          <a:bodyPr/>
          <a:lstStyle/>
          <a:p>
            <a:fld id="{4887E682-F1EF-4787-9333-8F0F2B321B16}" type="slidenum">
              <a:rPr lang="en-US" smtClean="0"/>
              <a:t>‹#›</a:t>
            </a:fld>
            <a:endParaRPr lang="en-US" dirty="0"/>
          </a:p>
        </p:txBody>
      </p:sp>
    </p:spTree>
    <p:extLst>
      <p:ext uri="{BB962C8B-B14F-4D97-AF65-F5344CB8AC3E}">
        <p14:creationId xmlns:p14="http://schemas.microsoft.com/office/powerpoint/2010/main" val="314144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47790-42D5-DB03-6B78-FC7B9E259B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D45383-0921-3503-E869-7D2D50C5C5EE}"/>
              </a:ext>
            </a:extLst>
          </p:cNvPr>
          <p:cNvSpPr>
            <a:spLocks noGrp="1"/>
          </p:cNvSpPr>
          <p:nvPr>
            <p:ph type="dt" sz="half" idx="10"/>
          </p:nvPr>
        </p:nvSpPr>
        <p:spPr/>
        <p:txBody>
          <a:bodyPr/>
          <a:lstStyle/>
          <a:p>
            <a:fld id="{A870ABA4-DAB1-4C8E-9A7B-C46D1BF08DD0}" type="datetimeFigureOut">
              <a:rPr lang="en-US" smtClean="0"/>
              <a:t>6/13/2025</a:t>
            </a:fld>
            <a:endParaRPr lang="en-US" dirty="0"/>
          </a:p>
        </p:txBody>
      </p:sp>
      <p:sp>
        <p:nvSpPr>
          <p:cNvPr id="4" name="Footer Placeholder 3">
            <a:extLst>
              <a:ext uri="{FF2B5EF4-FFF2-40B4-BE49-F238E27FC236}">
                <a16:creationId xmlns:a16="http://schemas.microsoft.com/office/drawing/2014/main" id="{0EE14E01-E91A-925A-CD58-1E2367B599C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61A671-6706-BB66-6213-8B39B431D3C9}"/>
              </a:ext>
            </a:extLst>
          </p:cNvPr>
          <p:cNvSpPr>
            <a:spLocks noGrp="1"/>
          </p:cNvSpPr>
          <p:nvPr>
            <p:ph type="sldNum" sz="quarter" idx="12"/>
          </p:nvPr>
        </p:nvSpPr>
        <p:spPr/>
        <p:txBody>
          <a:bodyPr/>
          <a:lstStyle/>
          <a:p>
            <a:fld id="{4887E682-F1EF-4787-9333-8F0F2B321B16}" type="slidenum">
              <a:rPr lang="en-US" smtClean="0"/>
              <a:t>‹#›</a:t>
            </a:fld>
            <a:endParaRPr lang="en-US" dirty="0"/>
          </a:p>
        </p:txBody>
      </p:sp>
    </p:spTree>
    <p:extLst>
      <p:ext uri="{BB962C8B-B14F-4D97-AF65-F5344CB8AC3E}">
        <p14:creationId xmlns:p14="http://schemas.microsoft.com/office/powerpoint/2010/main" val="179295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7640C-5627-9ED8-E4C9-F633A883E69E}"/>
              </a:ext>
            </a:extLst>
          </p:cNvPr>
          <p:cNvSpPr>
            <a:spLocks noGrp="1"/>
          </p:cNvSpPr>
          <p:nvPr>
            <p:ph type="dt" sz="half" idx="10"/>
          </p:nvPr>
        </p:nvSpPr>
        <p:spPr/>
        <p:txBody>
          <a:bodyPr/>
          <a:lstStyle/>
          <a:p>
            <a:fld id="{A870ABA4-DAB1-4C8E-9A7B-C46D1BF08DD0}" type="datetimeFigureOut">
              <a:rPr lang="en-US" smtClean="0"/>
              <a:t>6/13/2025</a:t>
            </a:fld>
            <a:endParaRPr lang="en-US" dirty="0"/>
          </a:p>
        </p:txBody>
      </p:sp>
      <p:sp>
        <p:nvSpPr>
          <p:cNvPr id="3" name="Footer Placeholder 2">
            <a:extLst>
              <a:ext uri="{FF2B5EF4-FFF2-40B4-BE49-F238E27FC236}">
                <a16:creationId xmlns:a16="http://schemas.microsoft.com/office/drawing/2014/main" id="{8471843B-453B-4429-E494-284B716474A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8E6CC3-F5CB-EB14-AB34-DE9A4F5745BA}"/>
              </a:ext>
            </a:extLst>
          </p:cNvPr>
          <p:cNvSpPr>
            <a:spLocks noGrp="1"/>
          </p:cNvSpPr>
          <p:nvPr>
            <p:ph type="sldNum" sz="quarter" idx="12"/>
          </p:nvPr>
        </p:nvSpPr>
        <p:spPr/>
        <p:txBody>
          <a:bodyPr/>
          <a:lstStyle/>
          <a:p>
            <a:fld id="{4887E682-F1EF-4787-9333-8F0F2B321B16}" type="slidenum">
              <a:rPr lang="en-US" smtClean="0"/>
              <a:t>‹#›</a:t>
            </a:fld>
            <a:endParaRPr lang="en-US" dirty="0"/>
          </a:p>
        </p:txBody>
      </p:sp>
    </p:spTree>
    <p:extLst>
      <p:ext uri="{BB962C8B-B14F-4D97-AF65-F5344CB8AC3E}">
        <p14:creationId xmlns:p14="http://schemas.microsoft.com/office/powerpoint/2010/main" val="95006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80B2-E607-80FC-812C-D6F93AF24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49E966-B2C8-C20F-518D-4DB6F5021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3D5CD8-93B3-7DA7-A258-9ED83C880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7DF97-C4E5-1E6B-73C2-2E87E8521992}"/>
              </a:ext>
            </a:extLst>
          </p:cNvPr>
          <p:cNvSpPr>
            <a:spLocks noGrp="1"/>
          </p:cNvSpPr>
          <p:nvPr>
            <p:ph type="dt" sz="half" idx="10"/>
          </p:nvPr>
        </p:nvSpPr>
        <p:spPr/>
        <p:txBody>
          <a:bodyPr/>
          <a:lstStyle/>
          <a:p>
            <a:fld id="{A870ABA4-DAB1-4C8E-9A7B-C46D1BF08DD0}" type="datetimeFigureOut">
              <a:rPr lang="en-US" smtClean="0"/>
              <a:t>6/13/2025</a:t>
            </a:fld>
            <a:endParaRPr lang="en-US" dirty="0"/>
          </a:p>
        </p:txBody>
      </p:sp>
      <p:sp>
        <p:nvSpPr>
          <p:cNvPr id="6" name="Footer Placeholder 5">
            <a:extLst>
              <a:ext uri="{FF2B5EF4-FFF2-40B4-BE49-F238E27FC236}">
                <a16:creationId xmlns:a16="http://schemas.microsoft.com/office/drawing/2014/main" id="{F325E9DE-BFA4-3CE5-2C3C-5CB4642817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3E01D6-DCC4-086C-EDA3-7E80DE3ABA2C}"/>
              </a:ext>
            </a:extLst>
          </p:cNvPr>
          <p:cNvSpPr>
            <a:spLocks noGrp="1"/>
          </p:cNvSpPr>
          <p:nvPr>
            <p:ph type="sldNum" sz="quarter" idx="12"/>
          </p:nvPr>
        </p:nvSpPr>
        <p:spPr/>
        <p:txBody>
          <a:bodyPr/>
          <a:lstStyle/>
          <a:p>
            <a:fld id="{4887E682-F1EF-4787-9333-8F0F2B321B16}" type="slidenum">
              <a:rPr lang="en-US" smtClean="0"/>
              <a:t>‹#›</a:t>
            </a:fld>
            <a:endParaRPr lang="en-US" dirty="0"/>
          </a:p>
        </p:txBody>
      </p:sp>
    </p:spTree>
    <p:extLst>
      <p:ext uri="{BB962C8B-B14F-4D97-AF65-F5344CB8AC3E}">
        <p14:creationId xmlns:p14="http://schemas.microsoft.com/office/powerpoint/2010/main" val="273638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F3C5-09F4-AD0A-4EA1-7DF6300B5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F46B8A-4CD2-9C73-54BE-ABFE4505EE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4411BB1-61D9-C0C0-25F7-7C5F80E9F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A19DA2-27D5-0ED2-3621-436D6588A5E8}"/>
              </a:ext>
            </a:extLst>
          </p:cNvPr>
          <p:cNvSpPr>
            <a:spLocks noGrp="1"/>
          </p:cNvSpPr>
          <p:nvPr>
            <p:ph type="dt" sz="half" idx="10"/>
          </p:nvPr>
        </p:nvSpPr>
        <p:spPr/>
        <p:txBody>
          <a:bodyPr/>
          <a:lstStyle/>
          <a:p>
            <a:fld id="{A870ABA4-DAB1-4C8E-9A7B-C46D1BF08DD0}" type="datetimeFigureOut">
              <a:rPr lang="en-US" smtClean="0"/>
              <a:t>6/13/2025</a:t>
            </a:fld>
            <a:endParaRPr lang="en-US" dirty="0"/>
          </a:p>
        </p:txBody>
      </p:sp>
      <p:sp>
        <p:nvSpPr>
          <p:cNvPr id="6" name="Footer Placeholder 5">
            <a:extLst>
              <a:ext uri="{FF2B5EF4-FFF2-40B4-BE49-F238E27FC236}">
                <a16:creationId xmlns:a16="http://schemas.microsoft.com/office/drawing/2014/main" id="{4F4727B3-AC8D-9371-48CF-EBE03542E9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56C36E-6A24-C2B3-7A1A-8C51CBA43E9C}"/>
              </a:ext>
            </a:extLst>
          </p:cNvPr>
          <p:cNvSpPr>
            <a:spLocks noGrp="1"/>
          </p:cNvSpPr>
          <p:nvPr>
            <p:ph type="sldNum" sz="quarter" idx="12"/>
          </p:nvPr>
        </p:nvSpPr>
        <p:spPr/>
        <p:txBody>
          <a:bodyPr/>
          <a:lstStyle/>
          <a:p>
            <a:fld id="{4887E682-F1EF-4787-9333-8F0F2B321B16}" type="slidenum">
              <a:rPr lang="en-US" smtClean="0"/>
              <a:t>‹#›</a:t>
            </a:fld>
            <a:endParaRPr lang="en-US" dirty="0"/>
          </a:p>
        </p:txBody>
      </p:sp>
    </p:spTree>
    <p:extLst>
      <p:ext uri="{BB962C8B-B14F-4D97-AF65-F5344CB8AC3E}">
        <p14:creationId xmlns:p14="http://schemas.microsoft.com/office/powerpoint/2010/main" val="409465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22A971-604D-FC56-D602-AC0CC07C69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3B8995-21EF-003D-D17F-00DEE2FA2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02528-A139-F299-7A23-3B7A7E8040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0ABA4-DAB1-4C8E-9A7B-C46D1BF08DD0}" type="datetimeFigureOut">
              <a:rPr lang="en-US" smtClean="0"/>
              <a:t>6/13/2025</a:t>
            </a:fld>
            <a:endParaRPr lang="en-US" dirty="0"/>
          </a:p>
        </p:txBody>
      </p:sp>
      <p:sp>
        <p:nvSpPr>
          <p:cNvPr id="5" name="Footer Placeholder 4">
            <a:extLst>
              <a:ext uri="{FF2B5EF4-FFF2-40B4-BE49-F238E27FC236}">
                <a16:creationId xmlns:a16="http://schemas.microsoft.com/office/drawing/2014/main" id="{8F39C74E-DF43-9E6F-C34A-4B9410CBA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AB5CFA-906A-3773-72F6-FC59C3E68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7E682-F1EF-4787-9333-8F0F2B321B16}" type="slidenum">
              <a:rPr lang="en-US" smtClean="0"/>
              <a:t>‹#›</a:t>
            </a:fld>
            <a:endParaRPr lang="en-US" dirty="0"/>
          </a:p>
        </p:txBody>
      </p:sp>
      <p:sp>
        <p:nvSpPr>
          <p:cNvPr id="8" name="TextBox 7">
            <a:extLst>
              <a:ext uri="{FF2B5EF4-FFF2-40B4-BE49-F238E27FC236}">
                <a16:creationId xmlns:a16="http://schemas.microsoft.com/office/drawing/2014/main" id="{BAC2C131-F955-B1C9-D979-39E88A81D44C}"/>
              </a:ext>
            </a:extLst>
          </p:cNvPr>
          <p:cNvSpPr txBox="1"/>
          <p:nvPr userDrawn="1">
            <p:extLst>
              <p:ext uri="{1162E1C5-73C7-4A58-AE30-91384D911F3F}">
                <p184:classification xmlns:p184="http://schemas.microsoft.com/office/powerpoint/2018/4/main" val="ftr"/>
              </p:ext>
            </p:extLst>
          </p:nvPr>
        </p:nvSpPr>
        <p:spPr>
          <a:xfrm>
            <a:off x="5782437" y="6705600"/>
            <a:ext cx="655638" cy="152400"/>
          </a:xfrm>
          <a:prstGeom prst="rect">
            <a:avLst/>
          </a:prstGeom>
        </p:spPr>
        <p:txBody>
          <a:bodyPr horzOverflow="overflow" lIns="0" tIns="0" rIns="0" bIns="0">
            <a:spAutoFit/>
          </a:bodyPr>
          <a:lstStyle/>
          <a:p>
            <a:pPr algn="l"/>
            <a:r>
              <a:rPr lang="en-US" sz="1000" dirty="0">
                <a:solidFill>
                  <a:srgbClr val="000000"/>
                </a:solidFill>
                <a:latin typeface="Calibri" panose="020F0502020204030204" pitchFamily="34" charset="0"/>
                <a:cs typeface="Calibri" panose="020F0502020204030204" pitchFamily="34" charset="0"/>
              </a:rPr>
              <a:t>Internal Use</a:t>
            </a:r>
          </a:p>
        </p:txBody>
      </p:sp>
    </p:spTree>
    <p:extLst>
      <p:ext uri="{BB962C8B-B14F-4D97-AF65-F5344CB8AC3E}">
        <p14:creationId xmlns:p14="http://schemas.microsoft.com/office/powerpoint/2010/main" val="3446792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4D4458-1E76-A942-834F-7A12F3C52483}"/>
              </a:ext>
            </a:extLst>
          </p:cNvPr>
          <p:cNvSpPr>
            <a:spLocks noGrp="1"/>
          </p:cNvSpPr>
          <p:nvPr>
            <p:ph type="title"/>
          </p:nvPr>
        </p:nvSpPr>
        <p:spPr>
          <a:xfrm>
            <a:off x="593558" y="245897"/>
            <a:ext cx="8325855" cy="52521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8CA2CB-25B6-A24B-9905-98F9F023E4F1}"/>
              </a:ext>
            </a:extLst>
          </p:cNvPr>
          <p:cNvSpPr>
            <a:spLocks noGrp="1"/>
          </p:cNvSpPr>
          <p:nvPr>
            <p:ph type="body" idx="1"/>
          </p:nvPr>
        </p:nvSpPr>
        <p:spPr>
          <a:xfrm>
            <a:off x="593557" y="1130969"/>
            <a:ext cx="11053011" cy="50459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2DF84D2-E037-A74D-8DDC-8F650018FCF3}"/>
              </a:ext>
            </a:extLst>
          </p:cNvPr>
          <p:cNvSpPr>
            <a:spLocks noGrp="1"/>
          </p:cNvSpPr>
          <p:nvPr>
            <p:ph type="sldNum" sz="quarter" idx="4"/>
          </p:nvPr>
        </p:nvSpPr>
        <p:spPr>
          <a:xfrm>
            <a:off x="9689445" y="276363"/>
            <a:ext cx="557451" cy="365125"/>
          </a:xfrm>
          <a:prstGeom prst="rect">
            <a:avLst/>
          </a:prstGeom>
        </p:spPr>
        <p:txBody>
          <a:bodyPr vert="horz" lIns="91440" tIns="45720" rIns="91440" bIns="4572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6CFC495E-D6EE-1642-BD04-7D10A9F73A2C}" type="slidenum">
              <a:rPr lang="en-US" smtClean="0"/>
              <a:pPr/>
              <a:t>‹#›</a:t>
            </a:fld>
            <a:endParaRPr lang="en-US" dirty="0"/>
          </a:p>
        </p:txBody>
      </p:sp>
    </p:spTree>
    <p:extLst>
      <p:ext uri="{BB962C8B-B14F-4D97-AF65-F5344CB8AC3E}">
        <p14:creationId xmlns:p14="http://schemas.microsoft.com/office/powerpoint/2010/main" val="202561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accent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accent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3C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3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885A4B5-8479-FA7D-DD48-F86E32ECA653}"/>
              </a:ext>
            </a:extLst>
          </p:cNvPr>
          <p:cNvPicPr>
            <a:picLocks noChangeAspect="1"/>
          </p:cNvPicPr>
          <p:nvPr/>
        </p:nvPicPr>
        <p:blipFill>
          <a:blip r:embed="rId2"/>
          <a:stretch>
            <a:fillRect/>
          </a:stretch>
        </p:blipFill>
        <p:spPr>
          <a:xfrm>
            <a:off x="643467" y="1436405"/>
            <a:ext cx="10905066" cy="3298779"/>
          </a:xfrm>
          <a:prstGeom prst="rect">
            <a:avLst/>
          </a:prstGeom>
        </p:spPr>
      </p:pic>
      <p:sp>
        <p:nvSpPr>
          <p:cNvPr id="2" name="Subtitle 2">
            <a:extLst>
              <a:ext uri="{FF2B5EF4-FFF2-40B4-BE49-F238E27FC236}">
                <a16:creationId xmlns:a16="http://schemas.microsoft.com/office/drawing/2014/main" id="{A7E37FA9-1852-A75D-EB9A-09184A359BDA}"/>
              </a:ext>
            </a:extLst>
          </p:cNvPr>
          <p:cNvSpPr txBox="1">
            <a:spLocks/>
          </p:cNvSpPr>
          <p:nvPr/>
        </p:nvSpPr>
        <p:spPr>
          <a:xfrm>
            <a:off x="7833783" y="4773752"/>
            <a:ext cx="3714750" cy="1937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a:t>Presented by:</a:t>
            </a:r>
          </a:p>
          <a:p>
            <a:pPr algn="ctr"/>
            <a:r>
              <a:rPr lang="en-US" dirty="0"/>
              <a:t>Deborah Shepherd</a:t>
            </a:r>
          </a:p>
          <a:p>
            <a:pPr algn="ctr"/>
            <a:r>
              <a:rPr lang="en-US" dirty="0"/>
              <a:t>Teresa Grace   </a:t>
            </a:r>
          </a:p>
          <a:p>
            <a:pPr algn="ctr"/>
            <a:endParaRPr lang="en-US" dirty="0"/>
          </a:p>
        </p:txBody>
      </p:sp>
    </p:spTree>
    <p:extLst>
      <p:ext uri="{BB962C8B-B14F-4D97-AF65-F5344CB8AC3E}">
        <p14:creationId xmlns:p14="http://schemas.microsoft.com/office/powerpoint/2010/main" val="2629926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07DE-738E-48E0-A759-8CFE98CF5D35}"/>
              </a:ext>
            </a:extLst>
          </p:cNvPr>
          <p:cNvSpPr>
            <a:spLocks noGrp="1"/>
          </p:cNvSpPr>
          <p:nvPr>
            <p:ph type="title"/>
          </p:nvPr>
        </p:nvSpPr>
        <p:spPr/>
        <p:txBody>
          <a:bodyPr/>
          <a:lstStyle/>
          <a:p>
            <a:r>
              <a:rPr lang="en-US" dirty="0"/>
              <a:t>		What Makes Economic Sense?</a:t>
            </a:r>
          </a:p>
        </p:txBody>
      </p:sp>
      <p:sp>
        <p:nvSpPr>
          <p:cNvPr id="3" name="Content Placeholder 2">
            <a:extLst>
              <a:ext uri="{FF2B5EF4-FFF2-40B4-BE49-F238E27FC236}">
                <a16:creationId xmlns:a16="http://schemas.microsoft.com/office/drawing/2014/main" id="{C87143AB-3A32-455C-9F65-0AA1D59CCB32}"/>
              </a:ext>
            </a:extLst>
          </p:cNvPr>
          <p:cNvSpPr>
            <a:spLocks noGrp="1"/>
          </p:cNvSpPr>
          <p:nvPr>
            <p:ph idx="1"/>
          </p:nvPr>
        </p:nvSpPr>
        <p:spPr/>
        <p:txBody>
          <a:bodyPr>
            <a:normAutofit/>
          </a:bodyPr>
          <a:lstStyle/>
          <a:p>
            <a:r>
              <a:rPr lang="en-US" dirty="0"/>
              <a:t>Before you agree to become an owner, dive into the numbers (something an accountant can help you with).</a:t>
            </a:r>
          </a:p>
          <a:p>
            <a:r>
              <a:rPr lang="en-US" dirty="0"/>
              <a:t>Does the transaction you are analyzing make clear economic sense?</a:t>
            </a:r>
          </a:p>
          <a:p>
            <a:r>
              <a:rPr lang="en-US" dirty="0"/>
              <a:t>Is there sufficient cash flow to meet the overhead, debt service and to pay the new owner a reasonable return?</a:t>
            </a:r>
          </a:p>
          <a:p>
            <a:r>
              <a:rPr lang="en-US" dirty="0"/>
              <a:t>Are the revenue and expense considerations reasonable, in a reasonable time horizon, for the type of Veterinarian practice the new owner plans and is trained to practice?</a:t>
            </a:r>
          </a:p>
          <a:p>
            <a:r>
              <a:rPr lang="en-US" dirty="0"/>
              <a:t>Is the value of the practice professionally established and not just a simple “rule of thumb valuation”?</a:t>
            </a:r>
          </a:p>
        </p:txBody>
      </p:sp>
      <p:sp>
        <p:nvSpPr>
          <p:cNvPr id="4" name="Slide Number Placeholder 3">
            <a:extLst>
              <a:ext uri="{FF2B5EF4-FFF2-40B4-BE49-F238E27FC236}">
                <a16:creationId xmlns:a16="http://schemas.microsoft.com/office/drawing/2014/main" id="{F2C980DE-1B4F-4015-A4C0-10FF5438DA39}"/>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10</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329931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46C4-3A54-4810-AEC5-609CC2E80751}"/>
              </a:ext>
            </a:extLst>
          </p:cNvPr>
          <p:cNvSpPr>
            <a:spLocks noGrp="1"/>
          </p:cNvSpPr>
          <p:nvPr>
            <p:ph type="title"/>
          </p:nvPr>
        </p:nvSpPr>
        <p:spPr/>
        <p:txBody>
          <a:bodyPr/>
          <a:lstStyle/>
          <a:p>
            <a:r>
              <a:rPr lang="en-US" dirty="0"/>
              <a:t>			Your Professional Team!</a:t>
            </a:r>
          </a:p>
        </p:txBody>
      </p:sp>
      <p:sp>
        <p:nvSpPr>
          <p:cNvPr id="3" name="Content Placeholder 2">
            <a:extLst>
              <a:ext uri="{FF2B5EF4-FFF2-40B4-BE49-F238E27FC236}">
                <a16:creationId xmlns:a16="http://schemas.microsoft.com/office/drawing/2014/main" id="{3875DBBA-68CF-4F28-AB8F-D3FFECFD09DE}"/>
              </a:ext>
            </a:extLst>
          </p:cNvPr>
          <p:cNvSpPr>
            <a:spLocks noGrp="1"/>
          </p:cNvSpPr>
          <p:nvPr>
            <p:ph idx="1"/>
          </p:nvPr>
        </p:nvSpPr>
        <p:spPr/>
        <p:txBody>
          <a:bodyPr>
            <a:normAutofit fontScale="70000" lnSpcReduction="20000"/>
          </a:bodyPr>
          <a:lstStyle/>
          <a:p>
            <a:pPr marL="0" indent="0">
              <a:buNone/>
            </a:pPr>
            <a:r>
              <a:rPr lang="en-US" dirty="0"/>
              <a:t>It is important to have a team to assist you through the beginning phase and beyond. Start early to identify and select a team of trusted advisors you are comfortable working with and understand the Veterinarian business. Below is a list that may not be all inclusive.</a:t>
            </a:r>
          </a:p>
          <a:p>
            <a:pPr marL="0" indent="0">
              <a:buNone/>
            </a:pPr>
            <a:endParaRPr lang="en-US" sz="2200" dirty="0"/>
          </a:p>
          <a:p>
            <a:pPr lvl="1"/>
            <a:r>
              <a:rPr lang="en-US" sz="2200" dirty="0"/>
              <a:t>Legal Counsel- Highly encouraged to have through the practice opening/transition and beyond</a:t>
            </a:r>
          </a:p>
          <a:p>
            <a:pPr lvl="2"/>
            <a:r>
              <a:rPr lang="en-US" sz="1600" dirty="0"/>
              <a:t>Agreement of Sale/Letter of Intent</a:t>
            </a:r>
          </a:p>
          <a:p>
            <a:pPr lvl="2"/>
            <a:r>
              <a:rPr lang="en-US" sz="1600" dirty="0"/>
              <a:t>Bill of Sale</a:t>
            </a:r>
          </a:p>
          <a:p>
            <a:pPr lvl="2"/>
            <a:r>
              <a:rPr lang="en-US" sz="1600" dirty="0"/>
              <a:t>Lease agreements (property and equipment)</a:t>
            </a:r>
          </a:p>
          <a:p>
            <a:pPr lvl="2"/>
            <a:r>
              <a:rPr lang="en-US" sz="1600" dirty="0"/>
              <a:t>Employment contract for Seller</a:t>
            </a:r>
          </a:p>
          <a:p>
            <a:pPr lvl="2"/>
            <a:r>
              <a:rPr lang="en-US" sz="1600" dirty="0"/>
              <a:t>Corporate Resolution</a:t>
            </a:r>
          </a:p>
          <a:p>
            <a:pPr lvl="2"/>
            <a:r>
              <a:rPr lang="en-US" sz="1600" dirty="0"/>
              <a:t>Planned exit strategies documentation</a:t>
            </a:r>
          </a:p>
          <a:p>
            <a:pPr lvl="2"/>
            <a:r>
              <a:rPr lang="en-US" sz="1600" dirty="0"/>
              <a:t>Financing Documents</a:t>
            </a:r>
          </a:p>
          <a:p>
            <a:pPr lvl="2"/>
            <a:r>
              <a:rPr lang="en-US" sz="1600" dirty="0"/>
              <a:t>And More . . .</a:t>
            </a:r>
            <a:r>
              <a:rPr lang="en-US" sz="1800" dirty="0"/>
              <a:t> </a:t>
            </a:r>
          </a:p>
          <a:p>
            <a:endParaRPr lang="en-US" sz="2200" dirty="0"/>
          </a:p>
          <a:p>
            <a:pPr lvl="1"/>
            <a:r>
              <a:rPr lang="en-US" sz="2200" dirty="0"/>
              <a:t>Accountant/CPA- Help negotiate and determine if the numbers make sense if purchasing or starting a practice. May also provide referrals upon request.</a:t>
            </a:r>
          </a:p>
          <a:p>
            <a:pPr marL="0" indent="0">
              <a:buNone/>
            </a:pPr>
            <a:endParaRPr lang="en-US" sz="2200" dirty="0"/>
          </a:p>
          <a:p>
            <a:pPr lvl="1"/>
            <a:r>
              <a:rPr lang="en-US" sz="2200" dirty="0"/>
              <a:t>Practice consultant/coach/broker- Assist with practice management aspects of the practice to include metrics, staff, processes, Human Resources, etc. </a:t>
            </a:r>
          </a:p>
          <a:p>
            <a:endParaRPr lang="en-US" sz="2200" dirty="0"/>
          </a:p>
          <a:p>
            <a:pPr lvl="1"/>
            <a:r>
              <a:rPr lang="en-US" sz="2200" dirty="0"/>
              <a:t>Financial services specialist- Loan, credit, accounts, processing services, insurance, etc.</a:t>
            </a:r>
          </a:p>
          <a:p>
            <a:pPr marL="457200" lvl="1" indent="0">
              <a:buNone/>
            </a:pPr>
            <a:r>
              <a:rPr lang="en-US" sz="2200" dirty="0"/>
              <a:t>			</a:t>
            </a:r>
          </a:p>
        </p:txBody>
      </p:sp>
      <p:sp>
        <p:nvSpPr>
          <p:cNvPr id="4" name="Slide Number Placeholder 3">
            <a:extLst>
              <a:ext uri="{FF2B5EF4-FFF2-40B4-BE49-F238E27FC236}">
                <a16:creationId xmlns:a16="http://schemas.microsoft.com/office/drawing/2014/main" id="{AE7B3285-B9C5-457C-A09E-C6A26BDCF8D9}"/>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11</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124574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A015-5656-44F4-81CE-A285B2451445}"/>
              </a:ext>
            </a:extLst>
          </p:cNvPr>
          <p:cNvSpPr>
            <a:spLocks noGrp="1"/>
          </p:cNvSpPr>
          <p:nvPr>
            <p:ph type="title"/>
          </p:nvPr>
        </p:nvSpPr>
        <p:spPr/>
        <p:txBody>
          <a:bodyPr/>
          <a:lstStyle/>
          <a:p>
            <a:r>
              <a:rPr lang="en-US" dirty="0"/>
              <a:t>			Agreement of Sale</a:t>
            </a:r>
          </a:p>
        </p:txBody>
      </p:sp>
      <p:sp>
        <p:nvSpPr>
          <p:cNvPr id="3" name="Content Placeholder 2">
            <a:extLst>
              <a:ext uri="{FF2B5EF4-FFF2-40B4-BE49-F238E27FC236}">
                <a16:creationId xmlns:a16="http://schemas.microsoft.com/office/drawing/2014/main" id="{D2576742-FCF4-473F-8A1C-5D30F5ABA6E1}"/>
              </a:ext>
            </a:extLst>
          </p:cNvPr>
          <p:cNvSpPr>
            <a:spLocks noGrp="1"/>
          </p:cNvSpPr>
          <p:nvPr>
            <p:ph idx="1"/>
          </p:nvPr>
        </p:nvSpPr>
        <p:spPr/>
        <p:txBody>
          <a:bodyPr/>
          <a:lstStyle/>
          <a:p>
            <a:r>
              <a:rPr lang="en-US" sz="1800" dirty="0"/>
              <a:t>Although a seller’s attorney usually prepares this document, legal counsel that works for you can be of significant help.</a:t>
            </a:r>
          </a:p>
          <a:p>
            <a:r>
              <a:rPr lang="en-US" sz="1800" dirty="0"/>
              <a:t>Agreement of Sale is frequently similar but never exactly the same.</a:t>
            </a:r>
          </a:p>
          <a:p>
            <a:r>
              <a:rPr lang="en-US" sz="1800" dirty="0"/>
              <a:t>A legally binding contract that spells out all key points of the transaction.</a:t>
            </a:r>
          </a:p>
          <a:p>
            <a:r>
              <a:rPr lang="en-US" sz="1800" dirty="0"/>
              <a:t>Specifies the sales price of the practice.</a:t>
            </a:r>
          </a:p>
          <a:p>
            <a:r>
              <a:rPr lang="en-US" sz="1800" dirty="0"/>
              <a:t>Exhibits add detail to the contract-be as granular as possible.</a:t>
            </a:r>
          </a:p>
          <a:p>
            <a:r>
              <a:rPr lang="en-US" sz="1800" dirty="0"/>
              <a:t>Consider a host of variables, not all inclusive-</a:t>
            </a:r>
          </a:p>
          <a:p>
            <a:pPr lvl="1"/>
            <a:r>
              <a:rPr lang="en-US" sz="1600" dirty="0"/>
              <a:t>What happens with the Seller of the Practice is staying as an associate?</a:t>
            </a:r>
          </a:p>
          <a:p>
            <a:pPr lvl="2"/>
            <a:r>
              <a:rPr lang="en-US" sz="1600" dirty="0"/>
              <a:t>Can last months to years</a:t>
            </a:r>
          </a:p>
          <a:p>
            <a:pPr lvl="2"/>
            <a:r>
              <a:rPr lang="en-US" sz="1600" dirty="0"/>
              <a:t>Days/House/Compensation/Benefits</a:t>
            </a:r>
          </a:p>
          <a:p>
            <a:pPr lvl="1"/>
            <a:r>
              <a:rPr lang="en-US" sz="1600" dirty="0"/>
              <a:t>What happens with the Seller of the Practice not staying on?</a:t>
            </a:r>
          </a:p>
          <a:p>
            <a:pPr lvl="2"/>
            <a:r>
              <a:rPr lang="en-US" sz="1600" dirty="0"/>
              <a:t>How long before they leave?</a:t>
            </a:r>
          </a:p>
          <a:p>
            <a:pPr lvl="2"/>
            <a:r>
              <a:rPr lang="en-US" sz="1600" dirty="0"/>
              <a:t>What functions must they perform before they leave?</a:t>
            </a:r>
          </a:p>
          <a:p>
            <a:pPr lvl="2"/>
            <a:r>
              <a:rPr lang="en-US" sz="1600" dirty="0"/>
              <a:t>If the Seller’s spouse is an employee, how is that handled?</a:t>
            </a:r>
          </a:p>
          <a:p>
            <a:pPr lvl="1"/>
            <a:endParaRPr lang="en-US" dirty="0"/>
          </a:p>
        </p:txBody>
      </p:sp>
      <p:sp>
        <p:nvSpPr>
          <p:cNvPr id="4" name="Slide Number Placeholder 3">
            <a:extLst>
              <a:ext uri="{FF2B5EF4-FFF2-40B4-BE49-F238E27FC236}">
                <a16:creationId xmlns:a16="http://schemas.microsoft.com/office/drawing/2014/main" id="{907E7831-9123-4AC3-A93D-D336C2947C39}"/>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12</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3209868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1633-E0CD-4D73-AD82-6C8E93625F17}"/>
              </a:ext>
            </a:extLst>
          </p:cNvPr>
          <p:cNvSpPr>
            <a:spLocks noGrp="1"/>
          </p:cNvSpPr>
          <p:nvPr>
            <p:ph type="title"/>
          </p:nvPr>
        </p:nvSpPr>
        <p:spPr>
          <a:xfrm>
            <a:off x="450762" y="301981"/>
            <a:ext cx="8770150" cy="679013"/>
          </a:xfrm>
        </p:spPr>
        <p:txBody>
          <a:bodyPr>
            <a:normAutofit fontScale="90000"/>
          </a:bodyPr>
          <a:lstStyle/>
          <a:p>
            <a:r>
              <a:rPr lang="en-US" dirty="0"/>
              <a:t>	Phases of becoming an owner of a Veterinarian Practice</a:t>
            </a:r>
            <a:br>
              <a:rPr lang="en-US" dirty="0"/>
            </a:br>
            <a:endParaRPr lang="en-US" dirty="0"/>
          </a:p>
        </p:txBody>
      </p:sp>
      <p:sp>
        <p:nvSpPr>
          <p:cNvPr id="3" name="Content Placeholder 2">
            <a:extLst>
              <a:ext uri="{FF2B5EF4-FFF2-40B4-BE49-F238E27FC236}">
                <a16:creationId xmlns:a16="http://schemas.microsoft.com/office/drawing/2014/main" id="{36100947-1447-4816-886D-C73AA0243D90}"/>
              </a:ext>
            </a:extLst>
          </p:cNvPr>
          <p:cNvSpPr>
            <a:spLocks noGrp="1"/>
          </p:cNvSpPr>
          <p:nvPr>
            <p:ph idx="1"/>
          </p:nvPr>
        </p:nvSpPr>
        <p:spPr>
          <a:xfrm>
            <a:off x="1373733" y="1114191"/>
            <a:ext cx="11213305" cy="5045995"/>
          </a:xfrm>
        </p:spPr>
        <p:txBody>
          <a:bodyPr/>
          <a:lstStyle/>
          <a:p>
            <a:endParaRPr lang="en-US" dirty="0"/>
          </a:p>
          <a:p>
            <a:r>
              <a:rPr lang="en-US" dirty="0"/>
              <a:t>Phase I	Finding your practice and negotiating terms</a:t>
            </a:r>
          </a:p>
          <a:p>
            <a:endParaRPr lang="en-US" dirty="0"/>
          </a:p>
          <a:p>
            <a:r>
              <a:rPr lang="en-US" dirty="0"/>
              <a:t>Phase II	Documenting and financing your purchase</a:t>
            </a:r>
          </a:p>
          <a:p>
            <a:endParaRPr lang="en-US" dirty="0"/>
          </a:p>
          <a:p>
            <a:r>
              <a:rPr lang="en-US" dirty="0"/>
              <a:t>Phase III	Taking ownership</a:t>
            </a:r>
          </a:p>
          <a:p>
            <a:endParaRPr lang="en-US" dirty="0"/>
          </a:p>
          <a:p>
            <a:r>
              <a:rPr lang="en-US" dirty="0"/>
              <a:t>Phase IV	Creating an economically viable and sustainable practice</a:t>
            </a:r>
          </a:p>
        </p:txBody>
      </p:sp>
      <p:sp>
        <p:nvSpPr>
          <p:cNvPr id="4" name="Slide Number Placeholder 3">
            <a:extLst>
              <a:ext uri="{FF2B5EF4-FFF2-40B4-BE49-F238E27FC236}">
                <a16:creationId xmlns:a16="http://schemas.microsoft.com/office/drawing/2014/main" id="{EA82492A-CE4A-4F34-A320-83C82F105770}"/>
              </a:ext>
            </a:extLst>
          </p:cNvPr>
          <p:cNvSpPr>
            <a:spLocks noGrp="1"/>
          </p:cNvSpPr>
          <p:nvPr>
            <p:ph type="sldNum" sz="quarter" idx="12"/>
          </p:nvPr>
        </p:nvSpPr>
        <p:spPr/>
        <p:txBody>
          <a:bodyPr/>
          <a:lstStyle/>
          <a:p>
            <a:fld id="{6CFC495E-D6EE-1642-BD04-7D10A9F73A2C}" type="slidenum">
              <a:rPr lang="en-US" smtClean="0"/>
              <a:pPr/>
              <a:t>13</a:t>
            </a:fld>
            <a:endParaRPr lang="en-US" dirty="0"/>
          </a:p>
        </p:txBody>
      </p:sp>
    </p:spTree>
    <p:extLst>
      <p:ext uri="{BB962C8B-B14F-4D97-AF65-F5344CB8AC3E}">
        <p14:creationId xmlns:p14="http://schemas.microsoft.com/office/powerpoint/2010/main" val="34360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5A87-EA49-4270-801C-82591C9F7EFC}"/>
              </a:ext>
            </a:extLst>
          </p:cNvPr>
          <p:cNvSpPr>
            <a:spLocks noGrp="1"/>
          </p:cNvSpPr>
          <p:nvPr>
            <p:ph type="title"/>
          </p:nvPr>
        </p:nvSpPr>
        <p:spPr/>
        <p:txBody>
          <a:bodyPr/>
          <a:lstStyle/>
          <a:p>
            <a:r>
              <a:rPr lang="en-US" dirty="0"/>
              <a:t>		Financing Lender Documentation</a:t>
            </a:r>
          </a:p>
        </p:txBody>
      </p:sp>
      <p:sp>
        <p:nvSpPr>
          <p:cNvPr id="3" name="Content Placeholder 2">
            <a:extLst>
              <a:ext uri="{FF2B5EF4-FFF2-40B4-BE49-F238E27FC236}">
                <a16:creationId xmlns:a16="http://schemas.microsoft.com/office/drawing/2014/main" id="{138D72FA-F64D-4FAC-AA7C-34D599EA09DF}"/>
              </a:ext>
            </a:extLst>
          </p:cNvPr>
          <p:cNvSpPr>
            <a:spLocks noGrp="1"/>
          </p:cNvSpPr>
          <p:nvPr>
            <p:ph idx="1"/>
          </p:nvPr>
        </p:nvSpPr>
        <p:spPr/>
        <p:txBody>
          <a:bodyPr/>
          <a:lstStyle/>
          <a:p>
            <a:r>
              <a:rPr lang="en-US" sz="2000" dirty="0"/>
              <a:t>Copy of detailed business plan including practice demographics (financial projections included with start-ups)</a:t>
            </a:r>
          </a:p>
          <a:p>
            <a:r>
              <a:rPr lang="en-US" sz="2000" dirty="0"/>
              <a:t>Copy of Dental license &amp; Resume (CV)</a:t>
            </a:r>
          </a:p>
          <a:p>
            <a:r>
              <a:rPr lang="en-US" sz="2000" dirty="0"/>
              <a:t>Personal Financial Statement on each owner/guarantor</a:t>
            </a:r>
          </a:p>
          <a:p>
            <a:r>
              <a:rPr lang="en-US" sz="2000" dirty="0"/>
              <a:t>Three complete years of personal tax returns for each owner including all schedules and K 1’s</a:t>
            </a:r>
          </a:p>
          <a:p>
            <a:r>
              <a:rPr lang="en-US" sz="2000" dirty="0"/>
              <a:t>Copy of corporate Tax returns for the last three years of the seller</a:t>
            </a:r>
          </a:p>
          <a:p>
            <a:r>
              <a:rPr lang="en-US" sz="2000" dirty="0"/>
              <a:t>New Lease Agreement or Lease letter of intent to match the term of the financing</a:t>
            </a:r>
          </a:p>
          <a:p>
            <a:r>
              <a:rPr lang="en-US" sz="2000" dirty="0"/>
              <a:t>Evidence of life insurance, if required (loans $1,000,000 or higher)</a:t>
            </a:r>
          </a:p>
          <a:p>
            <a:r>
              <a:rPr lang="en-US" sz="2000" dirty="0"/>
              <a:t>Evidence of disability and malpractice insurance</a:t>
            </a:r>
          </a:p>
        </p:txBody>
      </p:sp>
      <p:sp>
        <p:nvSpPr>
          <p:cNvPr id="4" name="Slide Number Placeholder 3">
            <a:extLst>
              <a:ext uri="{FF2B5EF4-FFF2-40B4-BE49-F238E27FC236}">
                <a16:creationId xmlns:a16="http://schemas.microsoft.com/office/drawing/2014/main" id="{EDB75F02-E163-4212-BE65-4E8EBABBCEC1}"/>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14</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375514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24394-0DF5-4CBF-AAB5-F42F378E5E56}"/>
              </a:ext>
            </a:extLst>
          </p:cNvPr>
          <p:cNvSpPr>
            <a:spLocks noGrp="1"/>
          </p:cNvSpPr>
          <p:nvPr>
            <p:ph type="title"/>
          </p:nvPr>
        </p:nvSpPr>
        <p:spPr/>
        <p:txBody>
          <a:bodyPr>
            <a:normAutofit/>
          </a:bodyPr>
          <a:lstStyle/>
          <a:p>
            <a:r>
              <a:rPr lang="en-US" dirty="0"/>
              <a:t>	Things to know about Loan Structure and Terms</a:t>
            </a:r>
          </a:p>
        </p:txBody>
      </p:sp>
      <p:sp>
        <p:nvSpPr>
          <p:cNvPr id="3" name="Content Placeholder 2">
            <a:extLst>
              <a:ext uri="{FF2B5EF4-FFF2-40B4-BE49-F238E27FC236}">
                <a16:creationId xmlns:a16="http://schemas.microsoft.com/office/drawing/2014/main" id="{BD6EF1A8-0943-4D7A-922D-CC9CF0293FE6}"/>
              </a:ext>
            </a:extLst>
          </p:cNvPr>
          <p:cNvSpPr>
            <a:spLocks noGrp="1"/>
          </p:cNvSpPr>
          <p:nvPr>
            <p:ph idx="1"/>
          </p:nvPr>
        </p:nvSpPr>
        <p:spPr/>
        <p:txBody>
          <a:bodyPr>
            <a:normAutofit lnSpcReduction="10000"/>
          </a:bodyPr>
          <a:lstStyle/>
          <a:p>
            <a:r>
              <a:rPr lang="en-US" dirty="0"/>
              <a:t>How to determine the dollar amount of loan-</a:t>
            </a:r>
          </a:p>
          <a:p>
            <a:pPr lvl="1"/>
            <a:r>
              <a:rPr lang="en-US" dirty="0"/>
              <a:t>Is there an option of the loan being 100% financed?</a:t>
            </a:r>
          </a:p>
          <a:p>
            <a:pPr lvl="1"/>
            <a:r>
              <a:rPr lang="en-US" dirty="0"/>
              <a:t>Does the actual loan payment cash flow?</a:t>
            </a:r>
          </a:p>
          <a:p>
            <a:pPr lvl="1"/>
            <a:r>
              <a:rPr lang="en-US" dirty="0"/>
              <a:t>Will a down payment be needed if purchasing real estate associated with practice or lease?</a:t>
            </a:r>
          </a:p>
          <a:p>
            <a:pPr lvl="1"/>
            <a:r>
              <a:rPr lang="en-US" dirty="0"/>
              <a:t>Is working capital/line of credit needed to run the practice?</a:t>
            </a:r>
          </a:p>
          <a:p>
            <a:pPr lvl="2"/>
            <a:r>
              <a:rPr lang="en-US" dirty="0"/>
              <a:t>May depend on purchase price</a:t>
            </a:r>
          </a:p>
          <a:p>
            <a:r>
              <a:rPr lang="en-US" dirty="0"/>
              <a:t>Interest rate, fixed or variable, prepayment options</a:t>
            </a:r>
          </a:p>
          <a:p>
            <a:r>
              <a:rPr lang="en-US" dirty="0"/>
              <a:t>Term of the loan up to 15 years</a:t>
            </a:r>
          </a:p>
          <a:p>
            <a:r>
              <a:rPr lang="en-US" dirty="0"/>
              <a:t>Does the actual loan payment cash flow?</a:t>
            </a:r>
          </a:p>
          <a:p>
            <a:r>
              <a:rPr lang="en-US" dirty="0"/>
              <a:t>Down payment may be needed if purchasing real estate associated with practice or lease</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D898F63-0DAE-46D2-8C9D-20498EA77F3B}"/>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15</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134286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9C5D-0B12-492A-8300-E5E1E2F11885}"/>
              </a:ext>
            </a:extLst>
          </p:cNvPr>
          <p:cNvSpPr>
            <a:spLocks noGrp="1"/>
          </p:cNvSpPr>
          <p:nvPr>
            <p:ph type="title"/>
          </p:nvPr>
        </p:nvSpPr>
        <p:spPr/>
        <p:txBody>
          <a:bodyPr/>
          <a:lstStyle/>
          <a:p>
            <a:r>
              <a:rPr lang="en-US" dirty="0"/>
              <a:t>		Taking Ownership, the day has arrived</a:t>
            </a:r>
          </a:p>
        </p:txBody>
      </p:sp>
      <p:sp>
        <p:nvSpPr>
          <p:cNvPr id="3" name="Content Placeholder 2">
            <a:extLst>
              <a:ext uri="{FF2B5EF4-FFF2-40B4-BE49-F238E27FC236}">
                <a16:creationId xmlns:a16="http://schemas.microsoft.com/office/drawing/2014/main" id="{7D09C56F-9266-4F53-B8C3-DA8B23C780A6}"/>
              </a:ext>
            </a:extLst>
          </p:cNvPr>
          <p:cNvSpPr>
            <a:spLocks noGrp="1"/>
          </p:cNvSpPr>
          <p:nvPr>
            <p:ph idx="1"/>
          </p:nvPr>
        </p:nvSpPr>
        <p:spPr/>
        <p:txBody>
          <a:bodyPr>
            <a:normAutofit fontScale="85000" lnSpcReduction="20000"/>
          </a:bodyPr>
          <a:lstStyle/>
          <a:p>
            <a:r>
              <a:rPr lang="en-US" dirty="0"/>
              <a:t>Loan signing- review all terms before hand with a commitment letter, legal document</a:t>
            </a:r>
          </a:p>
          <a:p>
            <a:endParaRPr lang="en-US" dirty="0"/>
          </a:p>
          <a:p>
            <a:r>
              <a:rPr lang="en-US" dirty="0"/>
              <a:t>Term sheets are not legal documents</a:t>
            </a:r>
          </a:p>
          <a:p>
            <a:endParaRPr lang="en-US" dirty="0"/>
          </a:p>
          <a:p>
            <a:r>
              <a:rPr lang="en-US" dirty="0"/>
              <a:t>Review everything with the attorney before you sign, to understand what you are signing</a:t>
            </a:r>
          </a:p>
          <a:p>
            <a:endParaRPr lang="en-US" dirty="0"/>
          </a:p>
          <a:p>
            <a:r>
              <a:rPr lang="en-US" dirty="0"/>
              <a:t>All bank accounts and Merchant account should be set up and ready to receive payments</a:t>
            </a:r>
          </a:p>
          <a:p>
            <a:endParaRPr lang="en-US" dirty="0"/>
          </a:p>
          <a:p>
            <a:r>
              <a:rPr lang="en-US" dirty="0"/>
              <a:t>You should have your checks for your operating account</a:t>
            </a:r>
          </a:p>
          <a:p>
            <a:endParaRPr lang="en-US" dirty="0"/>
          </a:p>
          <a:p>
            <a:r>
              <a:rPr lang="en-US" dirty="0"/>
              <a:t>Do you know how to work with the software of the office?</a:t>
            </a:r>
          </a:p>
        </p:txBody>
      </p:sp>
      <p:sp>
        <p:nvSpPr>
          <p:cNvPr id="4" name="Slide Number Placeholder 3">
            <a:extLst>
              <a:ext uri="{FF2B5EF4-FFF2-40B4-BE49-F238E27FC236}">
                <a16:creationId xmlns:a16="http://schemas.microsoft.com/office/drawing/2014/main" id="{C339965E-08F6-4CA3-BBB1-BE4BFC50BAD5}"/>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16</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406807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E65A-95FF-41E3-9598-967D92748414}"/>
              </a:ext>
            </a:extLst>
          </p:cNvPr>
          <p:cNvSpPr>
            <a:spLocks noGrp="1"/>
          </p:cNvSpPr>
          <p:nvPr>
            <p:ph type="title"/>
          </p:nvPr>
        </p:nvSpPr>
        <p:spPr/>
        <p:txBody>
          <a:bodyPr>
            <a:normAutofit/>
          </a:bodyPr>
          <a:lstStyle/>
          <a:p>
            <a:r>
              <a:rPr lang="en-US" dirty="0"/>
              <a:t>	Working with your team for future success</a:t>
            </a:r>
          </a:p>
        </p:txBody>
      </p:sp>
      <p:sp>
        <p:nvSpPr>
          <p:cNvPr id="3" name="Content Placeholder 2">
            <a:extLst>
              <a:ext uri="{FF2B5EF4-FFF2-40B4-BE49-F238E27FC236}">
                <a16:creationId xmlns:a16="http://schemas.microsoft.com/office/drawing/2014/main" id="{A5D79178-F2BC-4852-B0CD-6BCC1159055B}"/>
              </a:ext>
            </a:extLst>
          </p:cNvPr>
          <p:cNvSpPr>
            <a:spLocks noGrp="1"/>
          </p:cNvSpPr>
          <p:nvPr>
            <p:ph idx="1"/>
          </p:nvPr>
        </p:nvSpPr>
        <p:spPr/>
        <p:txBody>
          <a:bodyPr>
            <a:normAutofit/>
          </a:bodyPr>
          <a:lstStyle/>
          <a:p>
            <a:r>
              <a:rPr lang="en-US" dirty="0"/>
              <a:t>Banker that understands the Veterinarian business and protecting your assets within the bank? </a:t>
            </a:r>
          </a:p>
          <a:p>
            <a:r>
              <a:rPr lang="en-US" dirty="0"/>
              <a:t>Do you have a program, which the bank offers for free as a business coach that is an outside advisor?</a:t>
            </a:r>
          </a:p>
          <a:p>
            <a:r>
              <a:rPr lang="en-US" dirty="0"/>
              <a:t>Do you have advisors that will help guide you once you are the owner and into the future?</a:t>
            </a:r>
          </a:p>
          <a:p>
            <a:r>
              <a:rPr lang="en-US" dirty="0"/>
              <a:t>Do you have a business plan on growing the practice now that it is yours? (Marketing / community involvement / referrals</a:t>
            </a:r>
          </a:p>
          <a:p>
            <a:r>
              <a:rPr lang="en-US" dirty="0"/>
              <a:t>Do you have an individual to help with HR issues, retaining employees, coaching, and the importance of understanding employee law?</a:t>
            </a:r>
          </a:p>
        </p:txBody>
      </p:sp>
      <p:sp>
        <p:nvSpPr>
          <p:cNvPr id="4" name="Slide Number Placeholder 3">
            <a:extLst>
              <a:ext uri="{FF2B5EF4-FFF2-40B4-BE49-F238E27FC236}">
                <a16:creationId xmlns:a16="http://schemas.microsoft.com/office/drawing/2014/main" id="{F6BA8CFF-AC20-46D0-8061-BFC4486F9B06}"/>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17</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2443349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D775E6-002D-DB9B-F034-A5540669AD4B}"/>
              </a:ext>
            </a:extLst>
          </p:cNvPr>
          <p:cNvSpPr>
            <a:spLocks noGrp="1"/>
          </p:cNvSpPr>
          <p:nvPr>
            <p:ph type="sldNum" sz="quarter" idx="12"/>
          </p:nvPr>
        </p:nvSpPr>
        <p:spPr/>
        <p:txBody>
          <a:bodyPr/>
          <a:lstStyle/>
          <a:p>
            <a:fld id="{6CFC495E-D6EE-1642-BD04-7D10A9F73A2C}" type="slidenum">
              <a:rPr lang="en-US" smtClean="0"/>
              <a:pPr/>
              <a:t>18</a:t>
            </a:fld>
            <a:endParaRPr lang="en-US" dirty="0"/>
          </a:p>
        </p:txBody>
      </p:sp>
      <p:pic>
        <p:nvPicPr>
          <p:cNvPr id="8" name="Picture 7">
            <a:extLst>
              <a:ext uri="{FF2B5EF4-FFF2-40B4-BE49-F238E27FC236}">
                <a16:creationId xmlns:a16="http://schemas.microsoft.com/office/drawing/2014/main" id="{C26DD5B6-C2D8-B2D0-04DE-35CF417567D6}"/>
              </a:ext>
            </a:extLst>
          </p:cNvPr>
          <p:cNvPicPr>
            <a:picLocks noChangeAspect="1"/>
          </p:cNvPicPr>
          <p:nvPr/>
        </p:nvPicPr>
        <p:blipFill>
          <a:blip r:embed="rId2"/>
          <a:stretch>
            <a:fillRect/>
          </a:stretch>
        </p:blipFill>
        <p:spPr>
          <a:xfrm>
            <a:off x="0" y="0"/>
            <a:ext cx="5449455" cy="1540174"/>
          </a:xfrm>
          <a:prstGeom prst="rect">
            <a:avLst/>
          </a:prstGeom>
        </p:spPr>
      </p:pic>
      <p:pic>
        <p:nvPicPr>
          <p:cNvPr id="10" name="Picture 9">
            <a:extLst>
              <a:ext uri="{FF2B5EF4-FFF2-40B4-BE49-F238E27FC236}">
                <a16:creationId xmlns:a16="http://schemas.microsoft.com/office/drawing/2014/main" id="{0C59591F-98BA-C613-67A9-C9EE9DD27BB3}"/>
              </a:ext>
            </a:extLst>
          </p:cNvPr>
          <p:cNvPicPr>
            <a:picLocks noChangeAspect="1"/>
          </p:cNvPicPr>
          <p:nvPr/>
        </p:nvPicPr>
        <p:blipFill>
          <a:blip r:embed="rId3"/>
          <a:stretch>
            <a:fillRect/>
          </a:stretch>
        </p:blipFill>
        <p:spPr>
          <a:xfrm>
            <a:off x="1892964" y="1697378"/>
            <a:ext cx="7112981" cy="5160622"/>
          </a:xfrm>
          <a:prstGeom prst="rect">
            <a:avLst/>
          </a:prstGeom>
        </p:spPr>
      </p:pic>
    </p:spTree>
    <p:extLst>
      <p:ext uri="{BB962C8B-B14F-4D97-AF65-F5344CB8AC3E}">
        <p14:creationId xmlns:p14="http://schemas.microsoft.com/office/powerpoint/2010/main" val="2053173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5"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pic>
        <p:nvPicPr>
          <p:cNvPr id="6" name="Picture 5">
            <a:extLst>
              <a:ext uri="{FF2B5EF4-FFF2-40B4-BE49-F238E27FC236}">
                <a16:creationId xmlns:a16="http://schemas.microsoft.com/office/drawing/2014/main" id="{28B57DDE-8480-4307-AFC7-CB22659E6FF3}"/>
              </a:ext>
            </a:extLst>
          </p:cNvPr>
          <p:cNvPicPr>
            <a:picLocks noChangeAspect="1"/>
          </p:cNvPicPr>
          <p:nvPr/>
        </p:nvPicPr>
        <p:blipFill>
          <a:blip r:embed="rId2"/>
          <a:stretch>
            <a:fillRect/>
          </a:stretch>
        </p:blipFill>
        <p:spPr>
          <a:xfrm>
            <a:off x="0" y="0"/>
            <a:ext cx="4064209" cy="2101958"/>
          </a:xfrm>
          <a:prstGeom prst="rect">
            <a:avLst/>
          </a:prstGeom>
        </p:spPr>
      </p:pic>
      <p:pic>
        <p:nvPicPr>
          <p:cNvPr id="9" name="Picture 8">
            <a:extLst>
              <a:ext uri="{FF2B5EF4-FFF2-40B4-BE49-F238E27FC236}">
                <a16:creationId xmlns:a16="http://schemas.microsoft.com/office/drawing/2014/main" id="{DD4969CF-969D-9DF4-6A1E-C7F75A32DCC2}"/>
              </a:ext>
            </a:extLst>
          </p:cNvPr>
          <p:cNvPicPr>
            <a:picLocks noChangeAspect="1"/>
          </p:cNvPicPr>
          <p:nvPr/>
        </p:nvPicPr>
        <p:blipFill>
          <a:blip r:embed="rId3"/>
          <a:stretch>
            <a:fillRect/>
          </a:stretch>
        </p:blipFill>
        <p:spPr>
          <a:xfrm>
            <a:off x="558933" y="1599987"/>
            <a:ext cx="6363588" cy="3048425"/>
          </a:xfrm>
          <a:prstGeom prst="rect">
            <a:avLst/>
          </a:prstGeom>
        </p:spPr>
      </p:pic>
    </p:spTree>
    <p:extLst>
      <p:ext uri="{BB962C8B-B14F-4D97-AF65-F5344CB8AC3E}">
        <p14:creationId xmlns:p14="http://schemas.microsoft.com/office/powerpoint/2010/main" val="2555183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10000">
        <p15:prstTrans prst="origami"/>
      </p:transition>
    </mc:Choice>
    <mc:Fallback xmlns="">
      <p:transition spd="slow"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D937-3098-44D8-A93B-3D4B1031DA23}"/>
              </a:ext>
            </a:extLst>
          </p:cNvPr>
          <p:cNvSpPr>
            <a:spLocks noGrp="1"/>
          </p:cNvSpPr>
          <p:nvPr>
            <p:ph type="title"/>
          </p:nvPr>
        </p:nvSpPr>
        <p:spPr>
          <a:xfrm>
            <a:off x="593558" y="245896"/>
            <a:ext cx="8325855" cy="1176503"/>
          </a:xfrm>
        </p:spPr>
        <p:txBody>
          <a:bodyPr>
            <a:normAutofit/>
          </a:bodyPr>
          <a:lstStyle/>
          <a:p>
            <a:r>
              <a:rPr lang="en-US" sz="3200" dirty="0"/>
              <a:t>Agenda- </a:t>
            </a:r>
            <a:br>
              <a:rPr lang="en-US" sz="3200" dirty="0"/>
            </a:br>
            <a:r>
              <a:rPr lang="en-US" sz="3200" dirty="0"/>
              <a:t>What is your Vision of Success?</a:t>
            </a:r>
            <a:endParaRPr lang="en-US" dirty="0"/>
          </a:p>
        </p:txBody>
      </p:sp>
      <p:sp>
        <p:nvSpPr>
          <p:cNvPr id="3" name="Content Placeholder 2">
            <a:extLst>
              <a:ext uri="{FF2B5EF4-FFF2-40B4-BE49-F238E27FC236}">
                <a16:creationId xmlns:a16="http://schemas.microsoft.com/office/drawing/2014/main" id="{0DC71E55-FD0F-472B-AB92-ACC498666E47}"/>
              </a:ext>
            </a:extLst>
          </p:cNvPr>
          <p:cNvSpPr>
            <a:spLocks noGrp="1"/>
          </p:cNvSpPr>
          <p:nvPr>
            <p:ph idx="1"/>
          </p:nvPr>
        </p:nvSpPr>
        <p:spPr/>
        <p:txBody>
          <a:bodyPr>
            <a:normAutofit fontScale="92500" lnSpcReduction="10000"/>
          </a:bodyPr>
          <a:lstStyle/>
          <a:p>
            <a:endParaRPr lang="en-US" sz="3200" dirty="0"/>
          </a:p>
          <a:p>
            <a:r>
              <a:rPr lang="en-US" sz="3200" dirty="0"/>
              <a:t>Understanding the Makeup of a Good Credit Score</a:t>
            </a:r>
          </a:p>
          <a:p>
            <a:endParaRPr lang="en-US" sz="3200" dirty="0"/>
          </a:p>
          <a:p>
            <a:r>
              <a:rPr lang="en-US" sz="3200" dirty="0"/>
              <a:t>Practice Buy Ins, Buy Outs, and Startups</a:t>
            </a:r>
          </a:p>
          <a:p>
            <a:pPr marL="0" indent="0">
              <a:buNone/>
            </a:pPr>
            <a:endParaRPr lang="en-US" sz="3200" dirty="0"/>
          </a:p>
          <a:p>
            <a:r>
              <a:rPr lang="en-US" sz="3200" dirty="0"/>
              <a:t>Your Team</a:t>
            </a:r>
          </a:p>
          <a:p>
            <a:endParaRPr lang="en-US" sz="3200" dirty="0"/>
          </a:p>
          <a:p>
            <a:r>
              <a:rPr lang="en-US" sz="3200" dirty="0"/>
              <a:t>Financing a Veterinarian Practice</a:t>
            </a:r>
          </a:p>
          <a:p>
            <a:pPr marL="0" indent="0">
              <a:buNone/>
            </a:pPr>
            <a:endParaRPr lang="en-US" sz="3200" dirty="0"/>
          </a:p>
          <a:p>
            <a:endParaRPr lang="en-US" dirty="0"/>
          </a:p>
          <a:p>
            <a:endParaRPr lang="en-US" dirty="0"/>
          </a:p>
        </p:txBody>
      </p:sp>
      <p:sp>
        <p:nvSpPr>
          <p:cNvPr id="4" name="Slide Number Placeholder 3">
            <a:extLst>
              <a:ext uri="{FF2B5EF4-FFF2-40B4-BE49-F238E27FC236}">
                <a16:creationId xmlns:a16="http://schemas.microsoft.com/office/drawing/2014/main" id="{CAC0197F-C9FC-4DBF-8997-ED106FD7C330}"/>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2</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3335153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51165A-6973-B402-46CD-6E66147118F8}"/>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lose-up of a person smiling&#10;&#10;AI-generated content may be incorrect.">
            <a:extLst>
              <a:ext uri="{FF2B5EF4-FFF2-40B4-BE49-F238E27FC236}">
                <a16:creationId xmlns:a16="http://schemas.microsoft.com/office/drawing/2014/main" id="{878FC502-17AF-79CD-5107-C8E0BDDB0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6" y="95250"/>
            <a:ext cx="1869303" cy="1917799"/>
          </a:xfrm>
          <a:prstGeom prst="rect">
            <a:avLst/>
          </a:prstGeom>
        </p:spPr>
      </p:pic>
      <p:sp>
        <p:nvSpPr>
          <p:cNvPr id="8" name="TextBox 7">
            <a:extLst>
              <a:ext uri="{FF2B5EF4-FFF2-40B4-BE49-F238E27FC236}">
                <a16:creationId xmlns:a16="http://schemas.microsoft.com/office/drawing/2014/main" id="{22D148C7-D3DA-BFE4-554D-2D2F8118C531}"/>
              </a:ext>
            </a:extLst>
          </p:cNvPr>
          <p:cNvSpPr txBox="1"/>
          <p:nvPr/>
        </p:nvSpPr>
        <p:spPr>
          <a:xfrm>
            <a:off x="578266" y="2176062"/>
            <a:ext cx="6096000" cy="2308324"/>
          </a:xfrm>
          <a:prstGeom prst="rect">
            <a:avLst/>
          </a:prstGeom>
          <a:noFill/>
        </p:spPr>
        <p:txBody>
          <a:bodyPr wrap="square">
            <a:spAutoFit/>
          </a:bodyPr>
          <a:lstStyle/>
          <a:p>
            <a:pPr marL="0" marR="0">
              <a:buNone/>
            </a:pPr>
            <a:r>
              <a:rPr lang="en-US" sz="1800" b="1" dirty="0">
                <a:solidFill>
                  <a:srgbClr val="39E73D"/>
                </a:solidFill>
                <a:effectLst/>
                <a:latin typeface="Calibri" panose="020F0502020204030204" pitchFamily="34" charset="0"/>
              </a:rPr>
              <a:t>Teresa Grace</a:t>
            </a:r>
          </a:p>
          <a:p>
            <a:pPr marL="0" marR="0">
              <a:buNone/>
            </a:pPr>
            <a:r>
              <a:rPr lang="en-US" sz="1800" dirty="0">
                <a:effectLst/>
                <a:latin typeface="Calibri" panose="020F0502020204030204" pitchFamily="34" charset="0"/>
              </a:rPr>
              <a:t>Assistant Vice President</a:t>
            </a:r>
          </a:p>
          <a:p>
            <a:pPr marL="0" marR="0">
              <a:buNone/>
            </a:pPr>
            <a:r>
              <a:rPr lang="en-US" sz="1800" dirty="0">
                <a:effectLst/>
                <a:latin typeface="Calibri" panose="020F0502020204030204" pitchFamily="34" charset="0"/>
              </a:rPr>
              <a:t>Sr. Financial Pulse Specialist</a:t>
            </a:r>
          </a:p>
          <a:p>
            <a:pPr marL="0" marR="0">
              <a:buNone/>
            </a:pPr>
            <a:r>
              <a:rPr lang="en-US" sz="1800" dirty="0">
                <a:effectLst/>
                <a:latin typeface="Calibri" panose="020F0502020204030204" pitchFamily="34" charset="0"/>
              </a:rPr>
              <a:t>Office: 248.655.5635</a:t>
            </a:r>
          </a:p>
          <a:p>
            <a:pPr marL="0" marR="0">
              <a:buNone/>
            </a:pPr>
            <a:r>
              <a:rPr lang="en-US" sz="1800" dirty="0">
                <a:effectLst/>
                <a:latin typeface="Calibri" panose="020F0502020204030204" pitchFamily="34" charset="0"/>
              </a:rPr>
              <a:t> </a:t>
            </a:r>
          </a:p>
          <a:p>
            <a:pPr marL="0" marR="0">
              <a:buNone/>
            </a:pPr>
            <a:r>
              <a:rPr lang="en-US" sz="1800" dirty="0">
                <a:effectLst/>
                <a:latin typeface="Calibri" panose="020F0502020204030204" pitchFamily="34" charset="0"/>
              </a:rPr>
              <a:t>The Huntington National Bank</a:t>
            </a:r>
          </a:p>
          <a:p>
            <a:pPr marL="0" marR="0">
              <a:buNone/>
            </a:pPr>
            <a:r>
              <a:rPr lang="en-US" sz="1800" dirty="0">
                <a:effectLst/>
                <a:latin typeface="Calibri" panose="020F0502020204030204" pitchFamily="34" charset="0"/>
              </a:rPr>
              <a:t> </a:t>
            </a:r>
          </a:p>
          <a:p>
            <a:pPr marL="0" marR="0"/>
            <a:r>
              <a:rPr lang="en-US" sz="1800" u="sng" dirty="0">
                <a:solidFill>
                  <a:schemeClr val="accent1"/>
                </a:solidFill>
                <a:effectLst/>
                <a:latin typeface="Calibri" panose="020F0502020204030204" pitchFamily="34" charset="0"/>
              </a:rPr>
              <a:t>Teresa.L.Grace@huntington.com</a:t>
            </a:r>
          </a:p>
        </p:txBody>
      </p:sp>
    </p:spTree>
    <p:extLst>
      <p:ext uri="{BB962C8B-B14F-4D97-AF65-F5344CB8AC3E}">
        <p14:creationId xmlns:p14="http://schemas.microsoft.com/office/powerpoint/2010/main" val="3794750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advClick="0" advTm="10000">
        <p15:prstTrans prst="origami"/>
      </p:transition>
    </mc:Choice>
    <mc:Fallback>
      <p:transition spd="slow" advClick="0"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49E800-A5C8-49A0-A453-ED537DA31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BA67DD7-B75D-4A30-90A4-EEA9F64AF1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 name="Group 13">
            <a:extLst>
              <a:ext uri="{FF2B5EF4-FFF2-40B4-BE49-F238E27FC236}">
                <a16:creationId xmlns:a16="http://schemas.microsoft.com/office/drawing/2014/main" id="{E8C5FC48-0A3C-4D6D-A0D5-EEE93213D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5"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dirty="0"/>
            </a:p>
          </p:txBody>
        </p:sp>
      </p:grpSp>
      <p:pic>
        <p:nvPicPr>
          <p:cNvPr id="3" name="Picture 2">
            <a:extLst>
              <a:ext uri="{FF2B5EF4-FFF2-40B4-BE49-F238E27FC236}">
                <a16:creationId xmlns:a16="http://schemas.microsoft.com/office/drawing/2014/main" id="{E19E7D0A-EB6F-5EF0-B533-0EE70F01900F}"/>
              </a:ext>
            </a:extLst>
          </p:cNvPr>
          <p:cNvPicPr>
            <a:picLocks noChangeAspect="1"/>
          </p:cNvPicPr>
          <p:nvPr/>
        </p:nvPicPr>
        <p:blipFill>
          <a:blip r:embed="rId2"/>
          <a:stretch>
            <a:fillRect/>
          </a:stretch>
        </p:blipFill>
        <p:spPr>
          <a:xfrm>
            <a:off x="10027609" y="4799250"/>
            <a:ext cx="2012753" cy="1967124"/>
          </a:xfrm>
          <a:prstGeom prst="rect">
            <a:avLst/>
          </a:prstGeom>
        </p:spPr>
      </p:pic>
      <p:pic>
        <p:nvPicPr>
          <p:cNvPr id="6" name="Picture 5">
            <a:extLst>
              <a:ext uri="{FF2B5EF4-FFF2-40B4-BE49-F238E27FC236}">
                <a16:creationId xmlns:a16="http://schemas.microsoft.com/office/drawing/2014/main" id="{1CC36275-735B-BED2-0C56-C6E1666A3325}"/>
              </a:ext>
            </a:extLst>
          </p:cNvPr>
          <p:cNvPicPr>
            <a:picLocks noChangeAspect="1"/>
          </p:cNvPicPr>
          <p:nvPr/>
        </p:nvPicPr>
        <p:blipFill>
          <a:blip r:embed="rId3"/>
          <a:stretch>
            <a:fillRect/>
          </a:stretch>
        </p:blipFill>
        <p:spPr>
          <a:xfrm>
            <a:off x="276391" y="178362"/>
            <a:ext cx="2831803" cy="2210023"/>
          </a:xfrm>
          <a:prstGeom prst="rect">
            <a:avLst/>
          </a:prstGeom>
        </p:spPr>
      </p:pic>
      <p:pic>
        <p:nvPicPr>
          <p:cNvPr id="8" name="Picture 7">
            <a:extLst>
              <a:ext uri="{FF2B5EF4-FFF2-40B4-BE49-F238E27FC236}">
                <a16:creationId xmlns:a16="http://schemas.microsoft.com/office/drawing/2014/main" id="{9EF831D7-C3E4-0388-F3D2-DFE050C37129}"/>
              </a:ext>
            </a:extLst>
          </p:cNvPr>
          <p:cNvPicPr>
            <a:picLocks noChangeAspect="1"/>
          </p:cNvPicPr>
          <p:nvPr/>
        </p:nvPicPr>
        <p:blipFill>
          <a:blip r:embed="rId4"/>
          <a:stretch>
            <a:fillRect/>
          </a:stretch>
        </p:blipFill>
        <p:spPr>
          <a:xfrm>
            <a:off x="276391" y="2566747"/>
            <a:ext cx="3395160" cy="3907778"/>
          </a:xfrm>
          <a:prstGeom prst="rect">
            <a:avLst/>
          </a:prstGeom>
        </p:spPr>
      </p:pic>
    </p:spTree>
    <p:extLst>
      <p:ext uri="{BB962C8B-B14F-4D97-AF65-F5344CB8AC3E}">
        <p14:creationId xmlns:p14="http://schemas.microsoft.com/office/powerpoint/2010/main" val="392440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10000">
        <p15:prstTrans prst="origami"/>
      </p:transition>
    </mc:Choice>
    <mc:Fallback xmlns="">
      <p:transitio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4B61-6654-8A5D-61F3-2C3CC760767B}"/>
              </a:ext>
            </a:extLst>
          </p:cNvPr>
          <p:cNvSpPr>
            <a:spLocks noGrp="1"/>
          </p:cNvSpPr>
          <p:nvPr>
            <p:ph type="title"/>
          </p:nvPr>
        </p:nvSpPr>
        <p:spPr>
          <a:xfrm>
            <a:off x="593558" y="245897"/>
            <a:ext cx="8325855" cy="1129976"/>
          </a:xfrm>
        </p:spPr>
        <p:txBody>
          <a:bodyPr>
            <a:normAutofit fontScale="90000"/>
          </a:bodyPr>
          <a:lstStyle/>
          <a:p>
            <a:pPr algn="ctr"/>
            <a:br>
              <a:rPr lang="en-US" dirty="0"/>
            </a:br>
            <a:r>
              <a:rPr lang="en-US" dirty="0"/>
              <a:t>Associate? Partner? Owner?</a:t>
            </a:r>
            <a:br>
              <a:rPr lang="en-US" dirty="0"/>
            </a:br>
            <a:r>
              <a:rPr lang="en-US" dirty="0"/>
              <a:t>What is your “Why”?</a:t>
            </a:r>
            <a:br>
              <a:rPr lang="en-US" dirty="0"/>
            </a:br>
            <a:endParaRPr lang="en-US" dirty="0"/>
          </a:p>
        </p:txBody>
      </p:sp>
      <p:sp>
        <p:nvSpPr>
          <p:cNvPr id="3" name="Content Placeholder 2">
            <a:extLst>
              <a:ext uri="{FF2B5EF4-FFF2-40B4-BE49-F238E27FC236}">
                <a16:creationId xmlns:a16="http://schemas.microsoft.com/office/drawing/2014/main" id="{DCE8B810-8257-9FBD-2BD4-DDF8AC58CE86}"/>
              </a:ext>
            </a:extLst>
          </p:cNvPr>
          <p:cNvSpPr>
            <a:spLocks noGrp="1"/>
          </p:cNvSpPr>
          <p:nvPr>
            <p:ph idx="1"/>
          </p:nvPr>
        </p:nvSpPr>
        <p:spPr>
          <a:xfrm>
            <a:off x="593557" y="1529697"/>
            <a:ext cx="11213305" cy="4936844"/>
          </a:xfrm>
          <a:solidFill>
            <a:schemeClr val="bg1"/>
          </a:solidFill>
        </p:spPr>
        <p:txBody>
          <a:bodyPr/>
          <a:lstStyle/>
          <a:p>
            <a:endParaRPr lang="en-US" dirty="0"/>
          </a:p>
          <a:p>
            <a:r>
              <a:rPr lang="en-US" dirty="0"/>
              <a:t>Depending on what your “Why” is can help to determine your position, it all begins with the basics as your “Why” may change over time.</a:t>
            </a:r>
          </a:p>
          <a:p>
            <a:endParaRPr lang="en-US" u="sng" dirty="0"/>
          </a:p>
          <a:p>
            <a:r>
              <a:rPr lang="en-US" u="sng" dirty="0"/>
              <a:t>Associate</a:t>
            </a:r>
            <a:r>
              <a:rPr lang="en-US" dirty="0"/>
              <a:t>: </a:t>
            </a:r>
          </a:p>
          <a:p>
            <a:pPr lvl="1"/>
            <a:r>
              <a:rPr lang="en-US" dirty="0"/>
              <a:t>9 to 5 position, no management responsibilities, lower bonus and or incentive</a:t>
            </a:r>
          </a:p>
          <a:p>
            <a:pPr lvl="1"/>
            <a:r>
              <a:rPr lang="en-US" dirty="0"/>
              <a:t>No funds needed to buy a practice, not building for retirement</a:t>
            </a:r>
          </a:p>
          <a:p>
            <a:pPr lvl="1"/>
            <a:r>
              <a:rPr lang="en-US" dirty="0"/>
              <a:t>Flexibility to practice in various locations and relocation</a:t>
            </a:r>
          </a:p>
        </p:txBody>
      </p:sp>
      <p:sp>
        <p:nvSpPr>
          <p:cNvPr id="4" name="Slide Number Placeholder 3">
            <a:extLst>
              <a:ext uri="{FF2B5EF4-FFF2-40B4-BE49-F238E27FC236}">
                <a16:creationId xmlns:a16="http://schemas.microsoft.com/office/drawing/2014/main" id="{A8982A4A-46D2-8FC8-0C09-670046D11D2B}"/>
              </a:ext>
            </a:extLst>
          </p:cNvPr>
          <p:cNvSpPr>
            <a:spLocks noGrp="1"/>
          </p:cNvSpPr>
          <p:nvPr>
            <p:ph type="sldNum" sz="quarter" idx="12"/>
          </p:nvPr>
        </p:nvSpPr>
        <p:spPr/>
        <p:txBody>
          <a:bodyPr/>
          <a:lstStyle/>
          <a:p>
            <a:fld id="{6CFC495E-D6EE-1642-BD04-7D10A9F73A2C}" type="slidenum">
              <a:rPr lang="en-US" smtClean="0"/>
              <a:pPr/>
              <a:t>3</a:t>
            </a:fld>
            <a:endParaRPr lang="en-US" dirty="0"/>
          </a:p>
        </p:txBody>
      </p:sp>
    </p:spTree>
    <p:extLst>
      <p:ext uri="{BB962C8B-B14F-4D97-AF65-F5344CB8AC3E}">
        <p14:creationId xmlns:p14="http://schemas.microsoft.com/office/powerpoint/2010/main" val="290779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15D06-AA01-FFBD-C85B-647EAAA89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CE6116-8203-7160-0F86-75DFCB205367}"/>
              </a:ext>
            </a:extLst>
          </p:cNvPr>
          <p:cNvSpPr>
            <a:spLocks noGrp="1"/>
          </p:cNvSpPr>
          <p:nvPr>
            <p:ph type="title"/>
          </p:nvPr>
        </p:nvSpPr>
        <p:spPr>
          <a:xfrm>
            <a:off x="593558" y="245897"/>
            <a:ext cx="8325855" cy="885072"/>
          </a:xfrm>
        </p:spPr>
        <p:txBody>
          <a:bodyPr>
            <a:normAutofit fontScale="90000"/>
          </a:bodyPr>
          <a:lstStyle/>
          <a:p>
            <a:pPr algn="ctr"/>
            <a:br>
              <a:rPr lang="en-US" dirty="0"/>
            </a:br>
            <a:r>
              <a:rPr lang="en-US" dirty="0"/>
              <a:t>Partner / Owner</a:t>
            </a:r>
            <a:br>
              <a:rPr lang="en-US" dirty="0"/>
            </a:br>
            <a:endParaRPr lang="en-US" dirty="0"/>
          </a:p>
        </p:txBody>
      </p:sp>
      <p:sp>
        <p:nvSpPr>
          <p:cNvPr id="3" name="Content Placeholder 2">
            <a:extLst>
              <a:ext uri="{FF2B5EF4-FFF2-40B4-BE49-F238E27FC236}">
                <a16:creationId xmlns:a16="http://schemas.microsoft.com/office/drawing/2014/main" id="{52A64E5B-6AAE-55EA-450E-8B56DD2706FE}"/>
              </a:ext>
            </a:extLst>
          </p:cNvPr>
          <p:cNvSpPr>
            <a:spLocks noGrp="1"/>
          </p:cNvSpPr>
          <p:nvPr>
            <p:ph idx="1"/>
          </p:nvPr>
        </p:nvSpPr>
        <p:spPr>
          <a:xfrm>
            <a:off x="593557" y="1130969"/>
            <a:ext cx="11213305" cy="5335572"/>
          </a:xfrm>
          <a:solidFill>
            <a:schemeClr val="bg1"/>
          </a:solidFill>
        </p:spPr>
        <p:txBody>
          <a:bodyPr/>
          <a:lstStyle/>
          <a:p>
            <a:r>
              <a:rPr lang="en-US" dirty="0"/>
              <a:t>Partner</a:t>
            </a:r>
          </a:p>
          <a:p>
            <a:pPr lvl="1"/>
            <a:r>
              <a:rPr lang="en-US" dirty="0"/>
              <a:t>Share financial/ management responsibility</a:t>
            </a:r>
          </a:p>
          <a:p>
            <a:pPr lvl="1"/>
            <a:r>
              <a:rPr lang="en-US" dirty="0"/>
              <a:t>Have backup within the practice for time off, and shares your focus for growth</a:t>
            </a:r>
          </a:p>
          <a:p>
            <a:pPr lvl="1"/>
            <a:r>
              <a:rPr lang="en-US" dirty="0"/>
              <a:t>Divide profits and future growth with someone </a:t>
            </a:r>
          </a:p>
          <a:p>
            <a:pPr lvl="1"/>
            <a:r>
              <a:rPr lang="en-US" dirty="0"/>
              <a:t>Provides more work life balance</a:t>
            </a:r>
          </a:p>
          <a:p>
            <a:pPr lvl="1"/>
            <a:endParaRPr lang="en-US" dirty="0"/>
          </a:p>
          <a:p>
            <a:r>
              <a:rPr lang="en-US" dirty="0"/>
              <a:t>Owner</a:t>
            </a:r>
          </a:p>
          <a:p>
            <a:pPr lvl="1"/>
            <a:r>
              <a:rPr lang="en-US" dirty="0"/>
              <a:t>Responsible for all decisions and future growth</a:t>
            </a:r>
          </a:p>
          <a:p>
            <a:pPr lvl="1"/>
            <a:r>
              <a:rPr lang="en-US" dirty="0"/>
              <a:t>Greater benefit for retirement and sale of practice</a:t>
            </a:r>
          </a:p>
          <a:p>
            <a:pPr lvl="1"/>
            <a:r>
              <a:rPr lang="en-US" dirty="0"/>
              <a:t>Less work life balance</a:t>
            </a:r>
          </a:p>
          <a:p>
            <a:pPr lvl="1"/>
            <a:r>
              <a:rPr lang="en-US" dirty="0"/>
              <a:t>Reliance on your management team</a:t>
            </a:r>
          </a:p>
          <a:p>
            <a:endParaRPr lang="en-US" dirty="0"/>
          </a:p>
        </p:txBody>
      </p:sp>
      <p:sp>
        <p:nvSpPr>
          <p:cNvPr id="4" name="Slide Number Placeholder 3">
            <a:extLst>
              <a:ext uri="{FF2B5EF4-FFF2-40B4-BE49-F238E27FC236}">
                <a16:creationId xmlns:a16="http://schemas.microsoft.com/office/drawing/2014/main" id="{82394491-2ECD-5DB2-DE6C-B20652183B45}"/>
              </a:ext>
            </a:extLst>
          </p:cNvPr>
          <p:cNvSpPr>
            <a:spLocks noGrp="1"/>
          </p:cNvSpPr>
          <p:nvPr>
            <p:ph type="sldNum" sz="quarter" idx="12"/>
          </p:nvPr>
        </p:nvSpPr>
        <p:spPr/>
        <p:txBody>
          <a:bodyPr/>
          <a:lstStyle/>
          <a:p>
            <a:fld id="{6CFC495E-D6EE-1642-BD04-7D10A9F73A2C}" type="slidenum">
              <a:rPr lang="en-US" smtClean="0"/>
              <a:pPr/>
              <a:t>4</a:t>
            </a:fld>
            <a:endParaRPr lang="en-US" dirty="0"/>
          </a:p>
        </p:txBody>
      </p:sp>
    </p:spTree>
    <p:extLst>
      <p:ext uri="{BB962C8B-B14F-4D97-AF65-F5344CB8AC3E}">
        <p14:creationId xmlns:p14="http://schemas.microsoft.com/office/powerpoint/2010/main" val="87107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C18828-DED7-464B-BCD5-7FF26FE796F6}"/>
              </a:ext>
            </a:extLst>
          </p:cNvPr>
          <p:cNvSpPr>
            <a:spLocks noGrp="1"/>
          </p:cNvSpPr>
          <p:nvPr>
            <p:ph type="title"/>
          </p:nvPr>
        </p:nvSpPr>
        <p:spPr>
          <a:xfrm>
            <a:off x="1751889" y="179462"/>
            <a:ext cx="6264066" cy="897308"/>
          </a:xfrm>
        </p:spPr>
        <p:txBody>
          <a:bodyPr>
            <a:normAutofit fontScale="90000"/>
          </a:bodyPr>
          <a:lstStyle/>
          <a:p>
            <a:pPr algn="ctr"/>
            <a:br>
              <a:rPr lang="en-US" sz="3200" dirty="0"/>
            </a:br>
            <a:r>
              <a:rPr lang="en-US" sz="3200" dirty="0"/>
              <a:t>What is credit?</a:t>
            </a:r>
          </a:p>
        </p:txBody>
      </p:sp>
      <p:sp>
        <p:nvSpPr>
          <p:cNvPr id="8" name="Content Placeholder 7">
            <a:extLst>
              <a:ext uri="{FF2B5EF4-FFF2-40B4-BE49-F238E27FC236}">
                <a16:creationId xmlns:a16="http://schemas.microsoft.com/office/drawing/2014/main" id="{8C9B8A7B-0214-4E27-98C0-2BF87EFBC068}"/>
              </a:ext>
            </a:extLst>
          </p:cNvPr>
          <p:cNvSpPr>
            <a:spLocks noGrp="1"/>
          </p:cNvSpPr>
          <p:nvPr>
            <p:ph idx="1"/>
          </p:nvPr>
        </p:nvSpPr>
        <p:spPr>
          <a:xfrm>
            <a:off x="489347" y="1535642"/>
            <a:ext cx="11213305" cy="5045995"/>
          </a:xfrm>
        </p:spPr>
        <p:txBody>
          <a:bodyPr>
            <a:normAutofit/>
          </a:bodyPr>
          <a:lstStyle/>
          <a:p>
            <a:pPr>
              <a:buFont typeface="Wingdings" panose="05000000000000000000" pitchFamily="2" charset="2"/>
              <a:buChar char="ü"/>
            </a:pPr>
            <a:r>
              <a:rPr lang="en-US" dirty="0"/>
              <a:t>A credit score (FICO score) is a numerical score credit reporting agencies assign to you. Lenders use these to measure “risk”.</a:t>
            </a:r>
          </a:p>
          <a:p>
            <a:pPr marL="0" indent="0">
              <a:buNone/>
            </a:pPr>
            <a:r>
              <a:rPr lang="en-US" dirty="0"/>
              <a:t>	*Determines the interest rate you pay for home mortgages, 	auto 	loans, credit cards, business loans, etc.</a:t>
            </a:r>
          </a:p>
          <a:p>
            <a:pPr marL="0" indent="0">
              <a:buNone/>
            </a:pPr>
            <a:r>
              <a:rPr lang="en-US" dirty="0"/>
              <a:t>	*Lenders use the scores to help determine if you are a good “risk” 	or not. This could make the difference between an approval or decline 	of a loan application. </a:t>
            </a:r>
          </a:p>
        </p:txBody>
      </p:sp>
      <p:sp>
        <p:nvSpPr>
          <p:cNvPr id="4" name="Slide Number Placeholder 3">
            <a:extLst>
              <a:ext uri="{FF2B5EF4-FFF2-40B4-BE49-F238E27FC236}">
                <a16:creationId xmlns:a16="http://schemas.microsoft.com/office/drawing/2014/main" id="{D5AD7AD5-A8E0-4A53-A6AB-2C8C2E83D416}"/>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5</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109956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EFE9-0833-4F2C-8F6E-D74BCE362491}"/>
              </a:ext>
            </a:extLst>
          </p:cNvPr>
          <p:cNvSpPr>
            <a:spLocks noGrp="1"/>
          </p:cNvSpPr>
          <p:nvPr>
            <p:ph type="title"/>
          </p:nvPr>
        </p:nvSpPr>
        <p:spPr>
          <a:xfrm>
            <a:off x="593558" y="245896"/>
            <a:ext cx="8325855" cy="771053"/>
          </a:xfrm>
        </p:spPr>
        <p:txBody>
          <a:bodyPr>
            <a:normAutofit fontScale="90000"/>
          </a:bodyPr>
          <a:lstStyle/>
          <a:p>
            <a:r>
              <a:rPr lang="en-US" dirty="0"/>
              <a:t>		</a:t>
            </a:r>
            <a:br>
              <a:rPr lang="en-US" dirty="0"/>
            </a:br>
            <a:r>
              <a:rPr lang="en-US" dirty="0"/>
              <a:t>			The Reporting Agencies “Big 3”</a:t>
            </a:r>
          </a:p>
        </p:txBody>
      </p:sp>
      <p:sp>
        <p:nvSpPr>
          <p:cNvPr id="3" name="Content Placeholder 2">
            <a:extLst>
              <a:ext uri="{FF2B5EF4-FFF2-40B4-BE49-F238E27FC236}">
                <a16:creationId xmlns:a16="http://schemas.microsoft.com/office/drawing/2014/main" id="{1CE021C3-0132-4F55-87FF-5C255475CED5}"/>
              </a:ext>
            </a:extLst>
          </p:cNvPr>
          <p:cNvSpPr>
            <a:spLocks noGrp="1"/>
          </p:cNvSpPr>
          <p:nvPr>
            <p:ph idx="1"/>
          </p:nvPr>
        </p:nvSpPr>
        <p:spPr/>
        <p:txBody>
          <a:bodyPr/>
          <a:lstStyle/>
          <a:p>
            <a:r>
              <a:rPr lang="en-US" dirty="0"/>
              <a:t>Equifax-Beacon Score</a:t>
            </a:r>
          </a:p>
          <a:p>
            <a:endParaRPr lang="en-US" dirty="0"/>
          </a:p>
          <a:p>
            <a:r>
              <a:rPr lang="en-US" dirty="0"/>
              <a:t>Experian-Fair Issac Score</a:t>
            </a:r>
          </a:p>
          <a:p>
            <a:endParaRPr lang="en-US" dirty="0"/>
          </a:p>
          <a:p>
            <a:r>
              <a:rPr lang="en-US" dirty="0"/>
              <a:t>Transunion-Empirica Score</a:t>
            </a:r>
          </a:p>
        </p:txBody>
      </p:sp>
      <p:sp>
        <p:nvSpPr>
          <p:cNvPr id="4" name="Slide Number Placeholder 3">
            <a:extLst>
              <a:ext uri="{FF2B5EF4-FFF2-40B4-BE49-F238E27FC236}">
                <a16:creationId xmlns:a16="http://schemas.microsoft.com/office/drawing/2014/main" id="{5ED48DDC-2983-43DC-A94D-A11809DCF719}"/>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6</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91239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956A-B54C-4C50-B18D-60B799EE1301}"/>
              </a:ext>
            </a:extLst>
          </p:cNvPr>
          <p:cNvSpPr>
            <a:spLocks noGrp="1"/>
          </p:cNvSpPr>
          <p:nvPr>
            <p:ph type="title"/>
          </p:nvPr>
        </p:nvSpPr>
        <p:spPr>
          <a:xfrm>
            <a:off x="593558" y="245897"/>
            <a:ext cx="8325855" cy="788144"/>
          </a:xfrm>
        </p:spPr>
        <p:txBody>
          <a:bodyPr>
            <a:normAutofit fontScale="90000"/>
          </a:bodyPr>
          <a:lstStyle/>
          <a:p>
            <a:r>
              <a:rPr lang="en-US" dirty="0"/>
              <a:t>			</a:t>
            </a:r>
            <a:br>
              <a:rPr lang="en-US" dirty="0"/>
            </a:br>
            <a:r>
              <a:rPr lang="en-US" dirty="0"/>
              <a:t>			What does a credit score reflect?</a:t>
            </a:r>
          </a:p>
        </p:txBody>
      </p:sp>
      <p:graphicFrame>
        <p:nvGraphicFramePr>
          <p:cNvPr id="5" name="Content Placeholder 4">
            <a:extLst>
              <a:ext uri="{FF2B5EF4-FFF2-40B4-BE49-F238E27FC236}">
                <a16:creationId xmlns:a16="http://schemas.microsoft.com/office/drawing/2014/main" id="{600B2336-2B37-3FC7-DED2-58176D286E60}"/>
              </a:ext>
            </a:extLst>
          </p:cNvPr>
          <p:cNvGraphicFramePr>
            <a:graphicFrameLocks noGrp="1"/>
          </p:cNvGraphicFramePr>
          <p:nvPr>
            <p:ph idx="1"/>
            <p:extLst>
              <p:ext uri="{D42A27DB-BD31-4B8C-83A1-F6EECF244321}">
                <p14:modId xmlns:p14="http://schemas.microsoft.com/office/powerpoint/2010/main" val="13776030"/>
              </p:ext>
            </p:extLst>
          </p:nvPr>
        </p:nvGraphicFramePr>
        <p:xfrm>
          <a:off x="1444240" y="1418602"/>
          <a:ext cx="9272187" cy="5442414"/>
        </p:xfrm>
        <a:graphic>
          <a:graphicData uri="http://schemas.openxmlformats.org/drawingml/2006/table">
            <a:tbl>
              <a:tblPr/>
              <a:tblGrid>
                <a:gridCol w="3090729">
                  <a:extLst>
                    <a:ext uri="{9D8B030D-6E8A-4147-A177-3AD203B41FA5}">
                      <a16:colId xmlns:a16="http://schemas.microsoft.com/office/drawing/2014/main" val="3316931915"/>
                    </a:ext>
                  </a:extLst>
                </a:gridCol>
                <a:gridCol w="3090729">
                  <a:extLst>
                    <a:ext uri="{9D8B030D-6E8A-4147-A177-3AD203B41FA5}">
                      <a16:colId xmlns:a16="http://schemas.microsoft.com/office/drawing/2014/main" val="2672570038"/>
                    </a:ext>
                  </a:extLst>
                </a:gridCol>
                <a:gridCol w="3090729">
                  <a:extLst>
                    <a:ext uri="{9D8B030D-6E8A-4147-A177-3AD203B41FA5}">
                      <a16:colId xmlns:a16="http://schemas.microsoft.com/office/drawing/2014/main" val="1325861293"/>
                    </a:ext>
                  </a:extLst>
                </a:gridCol>
              </a:tblGrid>
              <a:tr h="445732">
                <a:tc>
                  <a:txBody>
                    <a:bodyPr/>
                    <a:lstStyle/>
                    <a:p>
                      <a:pPr algn="l" fontAlgn="t"/>
                      <a:r>
                        <a:rPr lang="en-US" b="1">
                          <a:effectLst/>
                        </a:rPr>
                        <a:t>Credit Score Range</a:t>
                      </a:r>
                      <a:endParaRPr lang="en-US" b="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b="1">
                          <a:effectLst/>
                        </a:rPr>
                        <a:t>Rating</a:t>
                      </a:r>
                      <a:endParaRPr lang="en-US" b="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lgn="l" fontAlgn="t"/>
                      <a:r>
                        <a:rPr lang="en-US" b="1">
                          <a:effectLst/>
                        </a:rPr>
                        <a:t>What It Means</a:t>
                      </a:r>
                      <a:endParaRPr lang="en-US" b="0">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082431642"/>
                  </a:ext>
                </a:extLst>
              </a:tr>
              <a:tr h="1031901">
                <a:tc>
                  <a:txBody>
                    <a:bodyPr/>
                    <a:lstStyle/>
                    <a:p>
                      <a:pPr algn="l" fontAlgn="t"/>
                      <a:r>
                        <a:rPr lang="en-US" b="1">
                          <a:effectLst/>
                        </a:rPr>
                        <a:t>720 and above</a:t>
                      </a:r>
                      <a:endParaRPr lang="en-US">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dirty="0">
                          <a:effectLst/>
                        </a:rPr>
                        <a:t>Excellent Credit</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a:effectLst/>
                        </a:rPr>
                        <a:t>Eligible for the most favorable interest rates and loan terms from lenders.</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571248647"/>
                  </a:ext>
                </a:extLst>
              </a:tr>
              <a:tr h="1324986">
                <a:tc>
                  <a:txBody>
                    <a:bodyPr/>
                    <a:lstStyle/>
                    <a:p>
                      <a:pPr algn="l" fontAlgn="t"/>
                      <a:r>
                        <a:rPr lang="en-US" b="1">
                          <a:effectLst/>
                        </a:rPr>
                        <a:t>675 to 719</a:t>
                      </a:r>
                      <a:endParaRPr lang="en-US">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a:effectLst/>
                        </a:rPr>
                        <a:t>Good Credit</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dirty="0">
                          <a:effectLst/>
                        </a:rPr>
                        <a:t>May not qualify for the absolute best rates, but still likely to receive competitive loan offers.</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576586722"/>
                  </a:ext>
                </a:extLst>
              </a:tr>
              <a:tr h="1324986">
                <a:tc>
                  <a:txBody>
                    <a:bodyPr/>
                    <a:lstStyle/>
                    <a:p>
                      <a:pPr algn="l" fontAlgn="t"/>
                      <a:r>
                        <a:rPr lang="en-US" b="1">
                          <a:effectLst/>
                        </a:rPr>
                        <a:t>620 to 674</a:t>
                      </a:r>
                      <a:endParaRPr lang="en-US">
                        <a:effectLst/>
                      </a:endParaRP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a:effectLst/>
                        </a:rPr>
                        <a:t>Fair Credit</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a:effectLst/>
                        </a:rPr>
                        <a:t>Fewer loan options available; may face higher interest rates or stricter terms.</a:t>
                      </a:r>
                    </a:p>
                  </a:txBody>
                  <a:tcPr marL="114300" marR="76200" marT="76200" marB="6667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1914555492"/>
                  </a:ext>
                </a:extLst>
              </a:tr>
              <a:tr h="1314809">
                <a:tc>
                  <a:txBody>
                    <a:bodyPr/>
                    <a:lstStyle/>
                    <a:p>
                      <a:pPr algn="l" fontAlgn="t"/>
                      <a:r>
                        <a:rPr lang="en-US" b="1">
                          <a:effectLst/>
                        </a:rPr>
                        <a:t>Below 620</a:t>
                      </a:r>
                      <a:endParaRPr lang="en-US">
                        <a:effectLst/>
                      </a:endParaRP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a:effectLst/>
                        </a:rPr>
                        <a:t>Poor Credit</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tc>
                  <a:txBody>
                    <a:bodyPr/>
                    <a:lstStyle/>
                    <a:p>
                      <a:pPr algn="l" fontAlgn="t"/>
                      <a:r>
                        <a:rPr lang="en-US" dirty="0">
                          <a:effectLst/>
                        </a:rPr>
                        <a:t>Considered “sub-prime”; limited loan options and higher interest rates are likely.</a:t>
                      </a:r>
                    </a:p>
                  </a:txBody>
                  <a:tcPr marL="114300" marR="76200" marT="76200" marB="57150">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AFAFA"/>
                    </a:solidFill>
                  </a:tcPr>
                </a:tc>
                <a:extLst>
                  <a:ext uri="{0D108BD9-81ED-4DB2-BD59-A6C34878D82A}">
                    <a16:rowId xmlns:a16="http://schemas.microsoft.com/office/drawing/2014/main" val="2001781892"/>
                  </a:ext>
                </a:extLst>
              </a:tr>
            </a:tbl>
          </a:graphicData>
        </a:graphic>
      </p:graphicFrame>
      <p:sp>
        <p:nvSpPr>
          <p:cNvPr id="4" name="Slide Number Placeholder 3">
            <a:extLst>
              <a:ext uri="{FF2B5EF4-FFF2-40B4-BE49-F238E27FC236}">
                <a16:creationId xmlns:a16="http://schemas.microsoft.com/office/drawing/2014/main" id="{8642177F-7FC5-42C9-8C72-52CA3D0C07B0}"/>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7</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161021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19E4-5EDD-4A1F-94C8-70F96B539AE9}"/>
              </a:ext>
            </a:extLst>
          </p:cNvPr>
          <p:cNvSpPr>
            <a:spLocks noGrp="1"/>
          </p:cNvSpPr>
          <p:nvPr>
            <p:ph type="title"/>
          </p:nvPr>
        </p:nvSpPr>
        <p:spPr/>
        <p:txBody>
          <a:bodyPr/>
          <a:lstStyle/>
          <a:p>
            <a:r>
              <a:rPr lang="en-US" dirty="0"/>
              <a:t>			Practices in Transition</a:t>
            </a:r>
          </a:p>
        </p:txBody>
      </p:sp>
      <p:sp>
        <p:nvSpPr>
          <p:cNvPr id="3" name="Content Placeholder 2">
            <a:extLst>
              <a:ext uri="{FF2B5EF4-FFF2-40B4-BE49-F238E27FC236}">
                <a16:creationId xmlns:a16="http://schemas.microsoft.com/office/drawing/2014/main" id="{D7DFC5AB-9B67-466D-A3D1-9C035C72E6BE}"/>
              </a:ext>
            </a:extLst>
          </p:cNvPr>
          <p:cNvSpPr>
            <a:spLocks noGrp="1"/>
          </p:cNvSpPr>
          <p:nvPr>
            <p:ph idx="1"/>
          </p:nvPr>
        </p:nvSpPr>
        <p:spPr/>
        <p:txBody>
          <a:bodyPr>
            <a:normAutofit fontScale="25000" lnSpcReduction="20000"/>
          </a:bodyPr>
          <a:lstStyle/>
          <a:p>
            <a:r>
              <a:rPr lang="en-US" sz="7200" b="1" dirty="0"/>
              <a:t>Veterinarian practices experience ownership transitions due to a variety of factors. Buying and selling can take many forms.</a:t>
            </a:r>
          </a:p>
          <a:p>
            <a:pPr marL="0" indent="0">
              <a:buNone/>
            </a:pPr>
            <a:endParaRPr lang="en-US" sz="7200" b="1" dirty="0"/>
          </a:p>
          <a:p>
            <a:r>
              <a:rPr lang="en-US" sz="6400" b="1" dirty="0"/>
              <a:t>Starting up a new practice</a:t>
            </a:r>
          </a:p>
          <a:p>
            <a:pPr lvl="1"/>
            <a:r>
              <a:rPr lang="en-US" sz="6400" dirty="0"/>
              <a:t>Involves the greatest risk unless part of a well-developed expansion plan.</a:t>
            </a:r>
          </a:p>
          <a:p>
            <a:pPr lvl="1"/>
            <a:r>
              <a:rPr lang="en-US" sz="6400" dirty="0"/>
              <a:t>Thoughtful business plan with professionally developed Performa helps mitigate the risk</a:t>
            </a:r>
          </a:p>
          <a:p>
            <a:endParaRPr lang="en-US" sz="6400" b="1" dirty="0"/>
          </a:p>
          <a:p>
            <a:r>
              <a:rPr lang="en-US" sz="6400" b="1" dirty="0"/>
              <a:t>Become a partner in an existing practice (buy-in)</a:t>
            </a:r>
          </a:p>
          <a:p>
            <a:pPr lvl="1"/>
            <a:r>
              <a:rPr lang="en-US" sz="6400" dirty="0"/>
              <a:t>Associate leading to a partnership</a:t>
            </a:r>
          </a:p>
          <a:p>
            <a:pPr lvl="1"/>
            <a:r>
              <a:rPr lang="en-US" sz="6400" dirty="0"/>
              <a:t>Ownership transition seamless to staff and to customers</a:t>
            </a:r>
          </a:p>
          <a:p>
            <a:endParaRPr lang="en-US" sz="6400" b="1" dirty="0"/>
          </a:p>
          <a:p>
            <a:r>
              <a:rPr lang="en-US" sz="6400" b="1" dirty="0"/>
              <a:t>Practice purchase (buy-out or acquisition) the practice at some point in the future</a:t>
            </a:r>
            <a:r>
              <a:rPr lang="en-US" sz="6400" dirty="0"/>
              <a:t>.</a:t>
            </a:r>
          </a:p>
          <a:p>
            <a:pPr lvl="1"/>
            <a:r>
              <a:rPr lang="en-US" sz="6400" dirty="0"/>
              <a:t>Planned (practice succession plan)</a:t>
            </a:r>
          </a:p>
          <a:p>
            <a:pPr lvl="1"/>
            <a:r>
              <a:rPr lang="en-US" sz="6400" dirty="0"/>
              <a:t>Un-planned (death or disability)</a:t>
            </a:r>
          </a:p>
          <a:p>
            <a:pPr lvl="1"/>
            <a:r>
              <a:rPr lang="en-US" sz="6400" dirty="0"/>
              <a:t>Solo or with a partner</a:t>
            </a:r>
          </a:p>
          <a:p>
            <a:pPr lvl="1"/>
            <a:r>
              <a:rPr lang="en-US" sz="6400" dirty="0"/>
              <a:t>Ownership transition visible to staff and customers</a:t>
            </a:r>
          </a:p>
          <a:p>
            <a:pPr marL="457200" lvl="1" indent="0">
              <a:buNone/>
            </a:pPr>
            <a:endParaRPr lang="en-US" sz="6400" dirty="0"/>
          </a:p>
          <a:p>
            <a:endParaRPr lang="en-US" sz="6400" dirty="0"/>
          </a:p>
          <a:p>
            <a:pPr lvl="1"/>
            <a:endParaRPr lang="en-US" dirty="0"/>
          </a:p>
          <a:p>
            <a:pPr lvl="1"/>
            <a:endParaRPr lang="en-US" dirty="0"/>
          </a:p>
          <a:p>
            <a:pPr lvl="1"/>
            <a:r>
              <a:rPr lang="en-US" dirty="0"/>
              <a:t>.</a:t>
            </a:r>
          </a:p>
          <a:p>
            <a:pPr marL="457200" lvl="1" indent="0">
              <a:buNone/>
            </a:pPr>
            <a:endParaRPr lang="en-US" dirty="0"/>
          </a:p>
        </p:txBody>
      </p:sp>
      <p:sp>
        <p:nvSpPr>
          <p:cNvPr id="4" name="Slide Number Placeholder 3">
            <a:extLst>
              <a:ext uri="{FF2B5EF4-FFF2-40B4-BE49-F238E27FC236}">
                <a16:creationId xmlns:a16="http://schemas.microsoft.com/office/drawing/2014/main" id="{1FB70F65-93BC-4AD1-95AA-A7C256EB482C}"/>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8</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24965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E7EE-A989-4CE9-A509-20BF537F82C6}"/>
              </a:ext>
            </a:extLst>
          </p:cNvPr>
          <p:cNvSpPr>
            <a:spLocks noGrp="1"/>
          </p:cNvSpPr>
          <p:nvPr>
            <p:ph type="title"/>
          </p:nvPr>
        </p:nvSpPr>
        <p:spPr>
          <a:xfrm>
            <a:off x="593558" y="245896"/>
            <a:ext cx="8325855" cy="677049"/>
          </a:xfrm>
        </p:spPr>
        <p:txBody>
          <a:bodyPr/>
          <a:lstStyle/>
          <a:p>
            <a:r>
              <a:rPr lang="en-US" dirty="0"/>
              <a:t>		Start with a Team of Trusted Advisors</a:t>
            </a:r>
          </a:p>
        </p:txBody>
      </p:sp>
      <p:sp>
        <p:nvSpPr>
          <p:cNvPr id="3" name="Content Placeholder 2">
            <a:extLst>
              <a:ext uri="{FF2B5EF4-FFF2-40B4-BE49-F238E27FC236}">
                <a16:creationId xmlns:a16="http://schemas.microsoft.com/office/drawing/2014/main" id="{5D1DECD8-7F62-4AC0-AAF6-082041B52DA9}"/>
              </a:ext>
            </a:extLst>
          </p:cNvPr>
          <p:cNvSpPr>
            <a:spLocks noGrp="1"/>
          </p:cNvSpPr>
          <p:nvPr>
            <p:ph idx="1"/>
          </p:nvPr>
        </p:nvSpPr>
        <p:spPr/>
        <p:txBody>
          <a:bodyPr>
            <a:normAutofit/>
          </a:bodyPr>
          <a:lstStyle/>
          <a:p>
            <a:r>
              <a:rPr lang="en-US" sz="2600" dirty="0"/>
              <a:t>Becoming a practice owner starts with identifying a team of professionals, each playing a critical role in the ownership process. There will be many questions needing answers prior to “jumping into” practice ownership. Below are some thoughts to consider: </a:t>
            </a:r>
          </a:p>
          <a:p>
            <a:pPr lvl="1"/>
            <a:r>
              <a:rPr lang="en-US" dirty="0"/>
              <a:t>How much is the practice worth and who’s licensed to render a reliable value?</a:t>
            </a:r>
          </a:p>
          <a:p>
            <a:pPr lvl="1"/>
            <a:r>
              <a:rPr lang="en-US" dirty="0"/>
              <a:t>What procedures will be provided and how much revenue can be derived from these procedures? </a:t>
            </a:r>
          </a:p>
          <a:p>
            <a:pPr lvl="1"/>
            <a:r>
              <a:rPr lang="en-US" dirty="0"/>
              <a:t>What are the geographic, demographic, and competitive considerations?</a:t>
            </a:r>
          </a:p>
          <a:p>
            <a:pPr lvl="1"/>
            <a:r>
              <a:rPr lang="en-US" dirty="0"/>
              <a:t>If you are looking at an existing practice, what is the existing fee schedule, and will patients be able to tolerate change?</a:t>
            </a:r>
          </a:p>
          <a:p>
            <a:pPr lvl="1"/>
            <a:r>
              <a:rPr lang="en-US" dirty="0"/>
              <a:t>And so on . . . . </a:t>
            </a:r>
          </a:p>
        </p:txBody>
      </p:sp>
      <p:sp>
        <p:nvSpPr>
          <p:cNvPr id="4" name="Slide Number Placeholder 3">
            <a:extLst>
              <a:ext uri="{FF2B5EF4-FFF2-40B4-BE49-F238E27FC236}">
                <a16:creationId xmlns:a16="http://schemas.microsoft.com/office/drawing/2014/main" id="{5B32545E-A95F-45C1-B310-3E487086A680}"/>
              </a:ext>
            </a:extLst>
          </p:cNvPr>
          <p:cNvSpPr>
            <a:spLocks noGrp="1"/>
          </p:cNvSpPr>
          <p:nvPr>
            <p:ph type="sldNum" sz="quarter" idx="12"/>
          </p:nvPr>
        </p:nvSpPr>
        <p:spPr/>
        <p:txBody>
          <a:bodyPr/>
          <a:lstStyle/>
          <a:p>
            <a:pPr defTabSz="457200" eaLnBrk="0" fontAlgn="base" hangingPunct="0">
              <a:spcBef>
                <a:spcPct val="0"/>
              </a:spcBef>
              <a:spcAft>
                <a:spcPct val="0"/>
              </a:spcAft>
            </a:pPr>
            <a:fld id="{6CFC495E-D6EE-1642-BD04-7D10A9F73A2C}" type="slidenum">
              <a:rPr lang="en-US">
                <a:solidFill>
                  <a:srgbClr val="79C142"/>
                </a:solidFill>
                <a:ea typeface="ＭＳ Ｐゴシック" panose="020B0600070205080204" pitchFamily="34" charset="-128"/>
              </a:rPr>
              <a:pPr defTabSz="457200" eaLnBrk="0" fontAlgn="base" hangingPunct="0">
                <a:spcBef>
                  <a:spcPct val="0"/>
                </a:spcBef>
                <a:spcAft>
                  <a:spcPct val="0"/>
                </a:spcAft>
              </a:pPr>
              <a:t>9</a:t>
            </a:fld>
            <a:endParaRPr lang="en-US" dirty="0">
              <a:solidFill>
                <a:srgbClr val="79C142"/>
              </a:solidFill>
              <a:ea typeface="ＭＳ Ｐゴシック" panose="020B0600070205080204" pitchFamily="34" charset="-128"/>
            </a:endParaRPr>
          </a:p>
        </p:txBody>
      </p:sp>
    </p:spTree>
    <p:extLst>
      <p:ext uri="{BB962C8B-B14F-4D97-AF65-F5344CB8AC3E}">
        <p14:creationId xmlns:p14="http://schemas.microsoft.com/office/powerpoint/2010/main" val="2831179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Huntington">
      <a:dk1>
        <a:srgbClr val="000000"/>
      </a:dk1>
      <a:lt1>
        <a:srgbClr val="FFFFFF"/>
      </a:lt1>
      <a:dk2>
        <a:srgbClr val="A7A7A7"/>
      </a:dk2>
      <a:lt2>
        <a:srgbClr val="535353"/>
      </a:lt2>
      <a:accent1>
        <a:srgbClr val="79C142"/>
      </a:accent1>
      <a:accent2>
        <a:srgbClr val="505050"/>
      </a:accent2>
      <a:accent3>
        <a:srgbClr val="2B7433"/>
      </a:accent3>
      <a:accent4>
        <a:srgbClr val="FFFFFF"/>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527</TotalTime>
  <Words>1566</Words>
  <Application>Microsoft Office PowerPoint</Application>
  <PresentationFormat>Widescreen</PresentationFormat>
  <Paragraphs>200</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ＭＳ Ｐゴシック</vt:lpstr>
      <vt:lpstr>Arial</vt:lpstr>
      <vt:lpstr>Calibri</vt:lpstr>
      <vt:lpstr>Calibri Light</vt:lpstr>
      <vt:lpstr>Tahoma</vt:lpstr>
      <vt:lpstr>Wingdings</vt:lpstr>
      <vt:lpstr>Office Theme</vt:lpstr>
      <vt:lpstr>Custom Design</vt:lpstr>
      <vt:lpstr>PowerPoint Presentation</vt:lpstr>
      <vt:lpstr>Agenda-  What is your Vision of Success?</vt:lpstr>
      <vt:lpstr> Associate? Partner? Owner? What is your “Why”? </vt:lpstr>
      <vt:lpstr> Partner / Owner </vt:lpstr>
      <vt:lpstr> What is credit?</vt:lpstr>
      <vt:lpstr>      The Reporting Agencies “Big 3”</vt:lpstr>
      <vt:lpstr>       What does a credit score reflect?</vt:lpstr>
      <vt:lpstr>   Practices in Transition</vt:lpstr>
      <vt:lpstr>  Start with a Team of Trusted Advisors</vt:lpstr>
      <vt:lpstr>  What Makes Economic Sense?</vt:lpstr>
      <vt:lpstr>   Your Professional Team!</vt:lpstr>
      <vt:lpstr>   Agreement of Sale</vt:lpstr>
      <vt:lpstr> Phases of becoming an owner of a Veterinarian Practice </vt:lpstr>
      <vt:lpstr>  Financing Lender Documentation</vt:lpstr>
      <vt:lpstr> Things to know about Loan Structure and Terms</vt:lpstr>
      <vt:lpstr>  Taking Ownership, the day has arrived</vt:lpstr>
      <vt:lpstr> Working with your team for future success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Fondersmith</dc:creator>
  <cp:lastModifiedBy>Teresa Grace</cp:lastModifiedBy>
  <cp:revision>324</cp:revision>
  <dcterms:created xsi:type="dcterms:W3CDTF">2022-10-04T19:14:25Z</dcterms:created>
  <dcterms:modified xsi:type="dcterms:W3CDTF">2025-06-13T18:51:50Z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1662892-67aa-43a5-814f-5ec6528b0125_Enabled">
    <vt:lpwstr>true</vt:lpwstr>
  </property>
  <property fmtid="{D5CDD505-2E9C-101B-9397-08002B2CF9AE}" pid="3" name="MSIP_Label_21662892-67aa-43a5-814f-5ec6528b0125_SetDate">
    <vt:lpwstr>2022-10-04T19:14:25Z</vt:lpwstr>
  </property>
  <property fmtid="{D5CDD505-2E9C-101B-9397-08002B2CF9AE}" pid="4" name="MSIP_Label_21662892-67aa-43a5-814f-5ec6528b0125_Method">
    <vt:lpwstr>Standard</vt:lpwstr>
  </property>
  <property fmtid="{D5CDD505-2E9C-101B-9397-08002B2CF9AE}" pid="5" name="MSIP_Label_21662892-67aa-43a5-814f-5ec6528b0125_Name">
    <vt:lpwstr>Internal Use</vt:lpwstr>
  </property>
  <property fmtid="{D5CDD505-2E9C-101B-9397-08002B2CF9AE}" pid="6" name="MSIP_Label_21662892-67aa-43a5-814f-5ec6528b0125_SiteId">
    <vt:lpwstr>157a26ef-912f-4244-abef-b45fc4bd77f9</vt:lpwstr>
  </property>
  <property fmtid="{D5CDD505-2E9C-101B-9397-08002B2CF9AE}" pid="7" name="MSIP_Label_21662892-67aa-43a5-814f-5ec6528b0125_ActionId">
    <vt:lpwstr>a02e0ea9-a7d2-424b-92c7-98ebb73e1318</vt:lpwstr>
  </property>
  <property fmtid="{D5CDD505-2E9C-101B-9397-08002B2CF9AE}" pid="8" name="MSIP_Label_21662892-67aa-43a5-814f-5ec6528b0125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Internal Use</vt:lpwstr>
  </property>
</Properties>
</file>