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df3381f53b_0_9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g3df3381f53b_0_9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g3df3381f53b_0_9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df3381f53b_0_1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g3df3381f53b_0_1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g3df3381f53b_0_12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hyperlink" Target="mailto:cecsolutions@exceptionalchildren.org" TargetMode="External"/><Relationship Id="rId5" Type="http://schemas.openxmlformats.org/officeDocument/2006/relationships/image" Target="../media/image5.png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hyperlink" Target="mailto:cecsolutions@exceptionalchildren.org" TargetMode="External"/><Relationship Id="rId5" Type="http://schemas.openxmlformats.org/officeDocument/2006/relationships/image" Target="../media/image4.pn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5F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4E6668"/>
          </a:solidFill>
          <a:ln cap="flat" cmpd="sng" w="12700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2514600" y="0"/>
            <a:ext cx="64008" cy="5143500"/>
          </a:xfrm>
          <a:prstGeom prst="rect">
            <a:avLst/>
          </a:prstGeom>
          <a:solidFill>
            <a:srgbClr val="C9973A"/>
          </a:solidFill>
          <a:ln cap="flat" cmpd="sng" w="12700">
            <a:solidFill>
              <a:srgbClr val="C9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8" name="Google Shape;1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4592" y="228600"/>
            <a:ext cx="2103120" cy="658368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/>
          <p:nvPr/>
        </p:nvSpPr>
        <p:spPr>
          <a:xfrm>
            <a:off x="164592" y="1005840"/>
            <a:ext cx="2103120" cy="36576"/>
          </a:xfrm>
          <a:prstGeom prst="rect">
            <a:avLst/>
          </a:prstGeom>
          <a:solidFill>
            <a:srgbClr val="B9DDDD"/>
          </a:solidFill>
          <a:ln cap="flat" cmpd="sng" w="12700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164592" y="1115568"/>
            <a:ext cx="2212848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Professional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Development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Funding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164592" y="2148840"/>
            <a:ext cx="2212848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DDDD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B9DDDD"/>
                </a:solidFill>
                <a:latin typeface="Calibri"/>
                <a:ea typeface="Calibri"/>
                <a:cs typeface="Calibri"/>
                <a:sym typeface="Calibri"/>
              </a:rPr>
              <a:t>Out-of-the-box ideas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DDDD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B9DDDD"/>
                </a:solidFill>
                <a:latin typeface="Calibri"/>
                <a:ea typeface="Calibri"/>
                <a:cs typeface="Calibri"/>
                <a:sym typeface="Calibri"/>
              </a:rPr>
              <a:t>for special education leaders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164592" y="2926080"/>
            <a:ext cx="2103120" cy="36576"/>
          </a:xfrm>
          <a:prstGeom prst="rect">
            <a:avLst/>
          </a:prstGeom>
          <a:solidFill>
            <a:srgbClr val="B9DDDD"/>
          </a:solidFill>
          <a:ln cap="flat" cmpd="sng" w="12700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164592" y="3017520"/>
            <a:ext cx="2212848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How it works: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Submit RFP proposal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Pay costs upfront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Complete your PD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Submit receipts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Get reimbursed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164592" y="4773168"/>
            <a:ext cx="2212848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973A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C9973A"/>
                </a:solidFill>
                <a:latin typeface="Calibri"/>
                <a:ea typeface="Calibri"/>
                <a:cs typeface="Calibri"/>
                <a:sym typeface="Calibri"/>
              </a:rPr>
              <a:t>https://www.mnase.org/mnself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3"/>
          <p:cNvSpPr/>
          <p:nvPr/>
        </p:nvSpPr>
        <p:spPr>
          <a:xfrm>
            <a:off x="2697480" y="164592"/>
            <a:ext cx="297180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12700">
              <a:srgbClr val="4E6668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2807208" y="256032"/>
            <a:ext cx="2752344" cy="237744"/>
          </a:xfrm>
          <a:prstGeom prst="rect">
            <a:avLst/>
          </a:prstGeom>
          <a:solidFill>
            <a:srgbClr val="4E6668"/>
          </a:solidFill>
          <a:ln cap="flat" cmpd="sng" w="12700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3"/>
          <p:cNvSpPr/>
          <p:nvPr/>
        </p:nvSpPr>
        <p:spPr>
          <a:xfrm>
            <a:off x="2807208" y="256032"/>
            <a:ext cx="2752344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AI &amp; TECHNOLOGY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2807208" y="530352"/>
            <a:ext cx="27523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B3A3B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B3A3B"/>
                </a:solidFill>
                <a:latin typeface="Calibri"/>
                <a:ea typeface="Calibri"/>
                <a:cs typeface="Calibri"/>
                <a:sym typeface="Calibri"/>
              </a:rPr>
              <a:t>Using AI to Strengthen IEP Quality &amp; Compliance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2807208" y="932688"/>
            <a:ext cx="2752344" cy="566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Train leaders to use AI tools to analyze IEP language, identify compliance gaps, and save time for student-centered work.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/>
          <p:nvPr/>
        </p:nvSpPr>
        <p:spPr>
          <a:xfrm>
            <a:off x="5806440" y="164592"/>
            <a:ext cx="297180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12700">
              <a:srgbClr val="4E6668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5916168" y="256032"/>
            <a:ext cx="2752344" cy="237744"/>
          </a:xfrm>
          <a:prstGeom prst="rect">
            <a:avLst/>
          </a:prstGeom>
          <a:solidFill>
            <a:srgbClr val="4E6668"/>
          </a:solidFill>
          <a:ln cap="flat" cmpd="sng" w="12700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5916168" y="256032"/>
            <a:ext cx="2752344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BOOK STUDY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5916168" y="530352"/>
            <a:ext cx="27523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B3A3B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B3A3B"/>
                </a:solidFill>
                <a:latin typeface="Calibri"/>
                <a:ea typeface="Calibri"/>
                <a:cs typeface="Calibri"/>
                <a:sym typeface="Calibri"/>
              </a:rPr>
              <a:t>Principal's Guide to Special Education (CEC, 4th Ed.)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5916168" y="932688"/>
            <a:ext cx="2752344" cy="566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Cohort for principals covering IDEA, IEPs, LRE, and the principal's legal leadership role in special ed. Led </a:t>
            </a:r>
            <a:r>
              <a:rPr lang="en-US" sz="850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by Special Education Leaders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2697480" y="1691640"/>
            <a:ext cx="297180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12700">
              <a:srgbClr val="4E6668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2807208" y="1783080"/>
            <a:ext cx="2752344" cy="237744"/>
          </a:xfrm>
          <a:prstGeom prst="rect">
            <a:avLst/>
          </a:prstGeom>
          <a:solidFill>
            <a:srgbClr val="4E6668"/>
          </a:solidFill>
          <a:ln cap="flat" cmpd="sng" w="12700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2807208" y="1783080"/>
            <a:ext cx="2752344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EXECUTIVE COACHING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3"/>
          <p:cNvSpPr/>
          <p:nvPr/>
        </p:nvSpPr>
        <p:spPr>
          <a:xfrm>
            <a:off x="2807208" y="2057400"/>
            <a:ext cx="27523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B3A3B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B3A3B"/>
                </a:solidFill>
                <a:latin typeface="Calibri"/>
                <a:ea typeface="Calibri"/>
                <a:cs typeface="Calibri"/>
                <a:sym typeface="Calibri"/>
              </a:rPr>
              <a:t>Leadership Coaching for Special Education Directors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2807208" y="2459736"/>
            <a:ext cx="2752344" cy="566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One-on-one coaching on political navigation, staff retention, parent conflict, and board communication.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5806440" y="1691640"/>
            <a:ext cx="297180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12700">
              <a:srgbClr val="4E6668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5916168" y="1783080"/>
            <a:ext cx="2752344" cy="237744"/>
          </a:xfrm>
          <a:prstGeom prst="rect">
            <a:avLst/>
          </a:prstGeom>
          <a:solidFill>
            <a:srgbClr val="4E6668"/>
          </a:solidFill>
          <a:ln cap="flat" cmpd="sng" w="12700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5916168" y="1783080"/>
            <a:ext cx="2752344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 FLUENCY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5916168" y="2057400"/>
            <a:ext cx="27523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B3A3B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B3A3B"/>
                </a:solidFill>
                <a:latin typeface="Calibri"/>
                <a:ea typeface="Calibri"/>
                <a:cs typeface="Calibri"/>
                <a:sym typeface="Calibri"/>
              </a:rPr>
              <a:t>Special Education Data Literacy Intensive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5916168" y="2459736"/>
            <a:ext cx="2752344" cy="566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Skill training on disproportionality dashboards, LRE trends, and discipline data disaggregated by disability category.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"/>
          <p:cNvSpPr/>
          <p:nvPr/>
        </p:nvSpPr>
        <p:spPr>
          <a:xfrm>
            <a:off x="2697480" y="3218688"/>
            <a:ext cx="297180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12700">
              <a:srgbClr val="4E6668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3"/>
          <p:cNvSpPr/>
          <p:nvPr/>
        </p:nvSpPr>
        <p:spPr>
          <a:xfrm>
            <a:off x="2807208" y="3310128"/>
            <a:ext cx="2752344" cy="237744"/>
          </a:xfrm>
          <a:prstGeom prst="rect">
            <a:avLst/>
          </a:prstGeom>
          <a:solidFill>
            <a:srgbClr val="4E6668"/>
          </a:solidFill>
          <a:ln cap="flat" cmpd="sng" w="12700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2807208" y="3310128"/>
            <a:ext cx="2752344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LEGAL FLUENCY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2807208" y="3584448"/>
            <a:ext cx="27523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B3A3B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B3A3B"/>
                </a:solidFill>
                <a:latin typeface="Calibri"/>
                <a:ea typeface="Calibri"/>
                <a:cs typeface="Calibri"/>
                <a:sym typeface="Calibri"/>
              </a:rPr>
              <a:t>Due Process Fluency for Building Leaders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2807208" y="3986784"/>
            <a:ext cx="2752344" cy="566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Intensive on procedural safeguards, prior written notice, evaluation timelines, and dispute resolution.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5806440" y="3218688"/>
            <a:ext cx="297180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12700">
              <a:srgbClr val="4E6668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3"/>
          <p:cNvSpPr/>
          <p:nvPr/>
        </p:nvSpPr>
        <p:spPr>
          <a:xfrm>
            <a:off x="5916168" y="3310128"/>
            <a:ext cx="2752344" cy="237744"/>
          </a:xfrm>
          <a:prstGeom prst="rect">
            <a:avLst/>
          </a:prstGeom>
          <a:solidFill>
            <a:srgbClr val="4E6668"/>
          </a:solidFill>
          <a:ln cap="flat" cmpd="sng" w="12700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3"/>
          <p:cNvSpPr/>
          <p:nvPr/>
        </p:nvSpPr>
        <p:spPr>
          <a:xfrm>
            <a:off x="5916168" y="3310128"/>
            <a:ext cx="2752344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DESIGN THINKING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5916168" y="3584448"/>
            <a:ext cx="27523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B3A3B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B3A3B"/>
                </a:solidFill>
                <a:latin typeface="Calibri"/>
                <a:ea typeface="Calibri"/>
                <a:cs typeface="Calibri"/>
                <a:sym typeface="Calibri"/>
              </a:rPr>
              <a:t>Human-Centered IEP Team Facilitation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/>
          <p:nvPr/>
        </p:nvSpPr>
        <p:spPr>
          <a:xfrm>
            <a:off x="5916168" y="3986784"/>
            <a:ext cx="2752344" cy="566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Apply design thinking to IEP meetings — trauma-informed, family-centered, and solution-focused facilitation skills.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2697480" y="4828032"/>
            <a:ext cx="6309360" cy="228600"/>
          </a:xfrm>
          <a:prstGeom prst="rect">
            <a:avLst/>
          </a:prstGeom>
          <a:solidFill>
            <a:srgbClr val="C9973A"/>
          </a:solidFill>
          <a:ln cap="flat" cmpd="sng" w="12700">
            <a:solidFill>
              <a:srgbClr val="C9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2697480" y="4828032"/>
            <a:ext cx="63093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1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Ideas are editable — replace with your own creative PD goals before submitting your RFP!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5F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"/>
          <p:cNvSpPr/>
          <p:nvPr/>
        </p:nvSpPr>
        <p:spPr>
          <a:xfrm>
            <a:off x="0" y="0"/>
            <a:ext cx="2560200" cy="5143500"/>
          </a:xfrm>
          <a:prstGeom prst="rect">
            <a:avLst/>
          </a:prstGeom>
          <a:solidFill>
            <a:srgbClr val="4E6668"/>
          </a:solidFill>
          <a:ln cap="flat" cmpd="sng" w="12700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3" name="Google Shape;6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4592" y="228600"/>
            <a:ext cx="2103120" cy="658368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4"/>
          <p:cNvSpPr/>
          <p:nvPr/>
        </p:nvSpPr>
        <p:spPr>
          <a:xfrm>
            <a:off x="164592" y="1005840"/>
            <a:ext cx="2103000" cy="36600"/>
          </a:xfrm>
          <a:prstGeom prst="rect">
            <a:avLst/>
          </a:prstGeom>
          <a:solidFill>
            <a:srgbClr val="B9DDDD"/>
          </a:solidFill>
          <a:ln cap="flat" cmpd="sng" w="12700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4"/>
          <p:cNvSpPr/>
          <p:nvPr/>
        </p:nvSpPr>
        <p:spPr>
          <a:xfrm>
            <a:off x="164600" y="1115578"/>
            <a:ext cx="2212800" cy="16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Professional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Development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Funding Options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4"/>
          <p:cNvSpPr/>
          <p:nvPr/>
        </p:nvSpPr>
        <p:spPr>
          <a:xfrm>
            <a:off x="164592" y="2926080"/>
            <a:ext cx="2103000" cy="36600"/>
          </a:xfrm>
          <a:prstGeom prst="rect">
            <a:avLst/>
          </a:prstGeom>
          <a:solidFill>
            <a:srgbClr val="B9DDDD"/>
          </a:solidFill>
          <a:ln cap="flat" cmpd="sng" w="12700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4"/>
          <p:cNvSpPr/>
          <p:nvPr/>
        </p:nvSpPr>
        <p:spPr>
          <a:xfrm>
            <a:off x="164592" y="3017520"/>
            <a:ext cx="2212800" cy="16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Partnerships with CEC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164592" y="4773168"/>
            <a:ext cx="22128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973A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C9973A"/>
                </a:solidFill>
                <a:latin typeface="Calibri"/>
                <a:ea typeface="Calibri"/>
                <a:cs typeface="Calibri"/>
                <a:sym typeface="Calibri"/>
              </a:rPr>
              <a:t>https://www.mnase.org/mnself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2697400" y="156126"/>
            <a:ext cx="4364100" cy="4564800"/>
          </a:xfrm>
          <a:prstGeom prst="rect">
            <a:avLst/>
          </a:prstGeom>
          <a:solidFill>
            <a:srgbClr val="FFFFFF"/>
          </a:solidFill>
          <a:ln cap="flat" cmpd="sng" w="6600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  <a:effectLst>
            <a:outerShdw blurRad="35137" rotWithShape="0" algn="bl" dir="8100000" dist="8784">
              <a:srgbClr val="4E6668">
                <a:alpha val="7840"/>
              </a:srgbClr>
            </a:outerShdw>
          </a:effectLst>
        </p:spPr>
        <p:txBody>
          <a:bodyPr anchorCtr="0" anchor="ctr" bIns="63225" lIns="63225" spcFirstLastPara="1" rIns="63225" wrap="square" tIns="63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68"/>
          </a:p>
        </p:txBody>
      </p:sp>
      <p:sp>
        <p:nvSpPr>
          <p:cNvPr id="70" name="Google Shape;70;p4"/>
          <p:cNvSpPr/>
          <p:nvPr/>
        </p:nvSpPr>
        <p:spPr>
          <a:xfrm>
            <a:off x="2773290" y="219347"/>
            <a:ext cx="4155900" cy="358800"/>
          </a:xfrm>
          <a:prstGeom prst="rect">
            <a:avLst/>
          </a:prstGeom>
          <a:solidFill>
            <a:srgbClr val="4E6668"/>
          </a:solidFill>
          <a:ln cap="flat" cmpd="sng" w="8775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3225" lIns="63225" spcFirstLastPara="1" rIns="63225" wrap="square" tIns="63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68"/>
          </a:p>
        </p:txBody>
      </p:sp>
      <p:sp>
        <p:nvSpPr>
          <p:cNvPr id="71" name="Google Shape;71;p4"/>
          <p:cNvSpPr/>
          <p:nvPr/>
        </p:nvSpPr>
        <p:spPr>
          <a:xfrm>
            <a:off x="2966253" y="219347"/>
            <a:ext cx="3963000" cy="3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8"/>
              <a:buFont typeface="Calibri"/>
              <a:buNone/>
            </a:pPr>
            <a:r>
              <a:rPr b="1" i="0" lang="en-US" sz="2718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BOOK STUDY</a:t>
            </a:r>
            <a:endParaRPr b="0" i="0" sz="271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4"/>
          <p:cNvSpPr/>
          <p:nvPr/>
        </p:nvSpPr>
        <p:spPr>
          <a:xfrm>
            <a:off x="2773290" y="633572"/>
            <a:ext cx="4155900" cy="9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000" lIns="138050" spcFirstLastPara="1" rIns="138050" wrap="square" tIns="69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B3A3B"/>
              </a:buClr>
              <a:buSzPts val="1510"/>
              <a:buFont typeface="Calibri"/>
              <a:buNone/>
            </a:pPr>
            <a:r>
              <a:rPr b="1" i="0" lang="en-US" sz="2718" u="none" cap="none" strike="noStrike">
                <a:solidFill>
                  <a:srgbClr val="2B3A3B"/>
                </a:solidFill>
                <a:latin typeface="Calibri"/>
                <a:ea typeface="Calibri"/>
                <a:cs typeface="Calibri"/>
                <a:sym typeface="Calibri"/>
              </a:rPr>
              <a:t>Principal's Guide to Special Education (CEC, 4th Ed.)</a:t>
            </a:r>
            <a:endParaRPr b="0" i="0" sz="271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2773300" y="1581300"/>
            <a:ext cx="4155900" cy="30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69000" lIns="138050" spcFirstLastPara="1" rIns="138050" wrap="square" tIns="69000">
            <a:noAutofit/>
          </a:bodyPr>
          <a:lstStyle/>
          <a:p>
            <a:pPr indent="-318702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419"/>
              <a:buFont typeface="Calibri"/>
              <a:buChar char="●"/>
            </a:pPr>
            <a:r>
              <a:rPr lang="en-US" sz="14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Built for principals. Practical leadership actions you can implement immediately. </a:t>
            </a:r>
            <a:endParaRPr sz="14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8702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419"/>
              <a:buFont typeface="Calibri"/>
              <a:buChar char="●"/>
            </a:pPr>
            <a:r>
              <a:rPr lang="en-US" sz="14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Real-world scenarios. Navigate compliance, staffing, data, and parent advocacy with confidence. </a:t>
            </a:r>
            <a:endParaRPr sz="14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8702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419"/>
              <a:buFont typeface="Calibri"/>
              <a:buChar char="●"/>
            </a:pPr>
            <a:r>
              <a:rPr lang="en-US" sz="14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Ready-to-use tools. Walkthrough forms, checklists, scripts, and decision guides you can use with staff right away. </a:t>
            </a:r>
            <a:endParaRPr sz="14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8702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419"/>
              <a:buFont typeface="Calibri"/>
              <a:buChar char="●"/>
            </a:pPr>
            <a:r>
              <a:rPr lang="en-US" sz="14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Focused on results. Strengthen teams, reduce complaints, and improve student outcomes.</a:t>
            </a:r>
            <a:endParaRPr sz="14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284"/>
              <a:buFont typeface="Calibri"/>
              <a:buNone/>
            </a:pPr>
            <a:r>
              <a:t/>
            </a:r>
            <a:endParaRPr b="1" sz="14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284"/>
              <a:buFont typeface="Calibri"/>
              <a:buNone/>
            </a:pPr>
            <a:r>
              <a:rPr b="1" lang="en-US" sz="14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Contact CEC Solutions</a:t>
            </a:r>
            <a:r>
              <a:rPr lang="en-US" sz="14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19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cecsolutions@exceptionalchildren.org</a:t>
            </a:r>
            <a:r>
              <a:rPr lang="en-US" sz="14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2697480" y="4828032"/>
            <a:ext cx="6309300" cy="228600"/>
          </a:xfrm>
          <a:prstGeom prst="rect">
            <a:avLst/>
          </a:prstGeom>
          <a:solidFill>
            <a:srgbClr val="C9973A"/>
          </a:solidFill>
          <a:ln cap="flat" cmpd="sng" w="12700">
            <a:solidFill>
              <a:srgbClr val="C9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2697480" y="4828032"/>
            <a:ext cx="63093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1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Ideas are editable — replace with your own creative PD goals before submitting your RFP!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98703" y="470600"/>
            <a:ext cx="1777697" cy="2564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98688" y="3108688"/>
            <a:ext cx="1837337" cy="164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5F5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/>
          <p:nvPr/>
        </p:nvSpPr>
        <p:spPr>
          <a:xfrm>
            <a:off x="0" y="0"/>
            <a:ext cx="2560200" cy="5143500"/>
          </a:xfrm>
          <a:prstGeom prst="rect">
            <a:avLst/>
          </a:prstGeom>
          <a:solidFill>
            <a:srgbClr val="4E6668"/>
          </a:solidFill>
          <a:ln cap="flat" cmpd="sng" w="12700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84" name="Google Shape;8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4592" y="228600"/>
            <a:ext cx="2103120" cy="658368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5"/>
          <p:cNvSpPr/>
          <p:nvPr/>
        </p:nvSpPr>
        <p:spPr>
          <a:xfrm>
            <a:off x="164592" y="1005840"/>
            <a:ext cx="2103000" cy="36600"/>
          </a:xfrm>
          <a:prstGeom prst="rect">
            <a:avLst/>
          </a:prstGeom>
          <a:solidFill>
            <a:srgbClr val="B9DDDD"/>
          </a:solidFill>
          <a:ln cap="flat" cmpd="sng" w="12700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5"/>
          <p:cNvSpPr/>
          <p:nvPr/>
        </p:nvSpPr>
        <p:spPr>
          <a:xfrm>
            <a:off x="164600" y="1115578"/>
            <a:ext cx="2212800" cy="16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Professional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Development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Funding Options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5"/>
          <p:cNvSpPr/>
          <p:nvPr/>
        </p:nvSpPr>
        <p:spPr>
          <a:xfrm>
            <a:off x="164592" y="2926080"/>
            <a:ext cx="2103000" cy="36600"/>
          </a:xfrm>
          <a:prstGeom prst="rect">
            <a:avLst/>
          </a:prstGeom>
          <a:solidFill>
            <a:srgbClr val="B9DDDD"/>
          </a:solidFill>
          <a:ln cap="flat" cmpd="sng" w="12700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"/>
          <p:cNvSpPr/>
          <p:nvPr/>
        </p:nvSpPr>
        <p:spPr>
          <a:xfrm>
            <a:off x="164592" y="3017520"/>
            <a:ext cx="2212800" cy="16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Partnerships with CEC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5"/>
          <p:cNvSpPr/>
          <p:nvPr/>
        </p:nvSpPr>
        <p:spPr>
          <a:xfrm>
            <a:off x="164592" y="4773168"/>
            <a:ext cx="22128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973A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C9973A"/>
                </a:solidFill>
                <a:latin typeface="Calibri"/>
                <a:ea typeface="Calibri"/>
                <a:cs typeface="Calibri"/>
                <a:sym typeface="Calibri"/>
              </a:rPr>
              <a:t>https://www.mnase.org/mnself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5"/>
          <p:cNvSpPr/>
          <p:nvPr/>
        </p:nvSpPr>
        <p:spPr>
          <a:xfrm>
            <a:off x="2697400" y="156125"/>
            <a:ext cx="4364100" cy="4507200"/>
          </a:xfrm>
          <a:prstGeom prst="rect">
            <a:avLst/>
          </a:prstGeom>
          <a:solidFill>
            <a:srgbClr val="FFFFFF"/>
          </a:solidFill>
          <a:ln cap="flat" cmpd="sng" w="6600">
            <a:solidFill>
              <a:srgbClr val="B9DDDD"/>
            </a:solidFill>
            <a:prstDash val="solid"/>
            <a:round/>
            <a:headEnd len="sm" w="sm" type="none"/>
            <a:tailEnd len="sm" w="sm" type="none"/>
          </a:ln>
          <a:effectLst>
            <a:outerShdw blurRad="35137" rotWithShape="0" algn="bl" dir="8100000" dist="8784">
              <a:srgbClr val="4E6668">
                <a:alpha val="7840"/>
              </a:srgbClr>
            </a:outerShdw>
          </a:effectLst>
        </p:spPr>
        <p:txBody>
          <a:bodyPr anchorCtr="0" anchor="ctr" bIns="63225" lIns="63225" spcFirstLastPara="1" rIns="63225" wrap="square" tIns="63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68"/>
          </a:p>
        </p:txBody>
      </p:sp>
      <p:sp>
        <p:nvSpPr>
          <p:cNvPr id="91" name="Google Shape;91;p5"/>
          <p:cNvSpPr/>
          <p:nvPr/>
        </p:nvSpPr>
        <p:spPr>
          <a:xfrm>
            <a:off x="2773290" y="219347"/>
            <a:ext cx="4155900" cy="358800"/>
          </a:xfrm>
          <a:prstGeom prst="rect">
            <a:avLst/>
          </a:prstGeom>
          <a:solidFill>
            <a:srgbClr val="4E6668"/>
          </a:solidFill>
          <a:ln cap="flat" cmpd="sng" w="8775">
            <a:solidFill>
              <a:srgbClr val="4E66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3225" lIns="63225" spcFirstLastPara="1" rIns="63225" wrap="square" tIns="63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68"/>
          </a:p>
        </p:txBody>
      </p:sp>
      <p:sp>
        <p:nvSpPr>
          <p:cNvPr id="92" name="Google Shape;92;p5"/>
          <p:cNvSpPr/>
          <p:nvPr/>
        </p:nvSpPr>
        <p:spPr>
          <a:xfrm>
            <a:off x="2966253" y="219347"/>
            <a:ext cx="3963000" cy="3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8"/>
              <a:buFont typeface="Calibri"/>
              <a:buNone/>
            </a:pPr>
            <a:r>
              <a:rPr b="1" i="0" lang="en-US" sz="2718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BOOK STUDY</a:t>
            </a:r>
            <a:endParaRPr b="0" i="0" sz="271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2773290" y="633572"/>
            <a:ext cx="4155900" cy="9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000" lIns="138050" spcFirstLastPara="1" rIns="138050" wrap="square" tIns="69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B3A3B"/>
              </a:buClr>
              <a:buSzPts val="2140"/>
              <a:buFont typeface="Calibri"/>
              <a:buNone/>
            </a:pPr>
            <a:r>
              <a:rPr b="1" lang="en-US" sz="2140">
                <a:solidFill>
                  <a:srgbClr val="2B3A3B"/>
                </a:solidFill>
                <a:latin typeface="Calibri"/>
                <a:ea typeface="Calibri"/>
                <a:cs typeface="Calibri"/>
                <a:sym typeface="Calibri"/>
              </a:rPr>
              <a:t>High Leverage Practices for Students with Disabilities</a:t>
            </a:r>
            <a:endParaRPr b="0" i="0" sz="271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2773300" y="1581300"/>
            <a:ext cx="4224000" cy="30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69000" lIns="138050" spcFirstLastPara="1" rIns="138050" wrap="square" tIns="69000">
            <a:noAutofit/>
          </a:bodyPr>
          <a:lstStyle/>
          <a:p>
            <a:pPr indent="-331402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619"/>
              <a:buFont typeface="Calibri"/>
              <a:buChar char="●"/>
            </a:pPr>
            <a:r>
              <a:rPr lang="en-US" sz="16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Consider offering your teachers an alternative strategy to learning the HLPs through CEC’s Book Study.</a:t>
            </a:r>
            <a:endParaRPr sz="16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1402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619"/>
              <a:buFont typeface="Calibri"/>
              <a:buChar char="●"/>
            </a:pPr>
            <a:r>
              <a:rPr lang="en-US" sz="16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CEC’s national content experts engage participants collectively and collaboratively to learn about pillars and embedded HLPs through four 90-minute virtual session.</a:t>
            </a:r>
            <a:endParaRPr sz="16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284"/>
              <a:buFont typeface="Calibri"/>
              <a:buNone/>
            </a:pPr>
            <a:r>
              <a:t/>
            </a:r>
            <a:endParaRPr sz="16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8E8E"/>
              </a:buClr>
              <a:buSzPts val="1284"/>
              <a:buFont typeface="Calibri"/>
              <a:buNone/>
            </a:pPr>
            <a:r>
              <a:rPr b="1" lang="en-US" sz="16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Contact CEC Solutions </a:t>
            </a:r>
            <a:r>
              <a:rPr lang="en-US" sz="1619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cecsolutions@exceptionalchildren.org</a:t>
            </a:r>
            <a:r>
              <a:rPr lang="en-US" sz="1619">
                <a:solidFill>
                  <a:srgbClr val="6B8E8E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619">
              <a:solidFill>
                <a:srgbClr val="6B8E8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5"/>
          <p:cNvSpPr/>
          <p:nvPr/>
        </p:nvSpPr>
        <p:spPr>
          <a:xfrm>
            <a:off x="2697480" y="4828032"/>
            <a:ext cx="6309300" cy="228600"/>
          </a:xfrm>
          <a:prstGeom prst="rect">
            <a:avLst/>
          </a:prstGeom>
          <a:solidFill>
            <a:srgbClr val="C9973A"/>
          </a:solidFill>
          <a:ln cap="flat" cmpd="sng" w="12700">
            <a:solidFill>
              <a:srgbClr val="C9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5"/>
          <p:cNvSpPr/>
          <p:nvPr/>
        </p:nvSpPr>
        <p:spPr>
          <a:xfrm>
            <a:off x="2697480" y="4828032"/>
            <a:ext cx="63093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1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Ideas are editable — replace with your own creative PD goals before submitting your RFP!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33950" y="663075"/>
            <a:ext cx="1542875" cy="2179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213903" y="2995100"/>
            <a:ext cx="1730948" cy="16805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