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6"/>
  </p:notesMasterIdLst>
  <p:sldIdLst>
    <p:sldId id="320" r:id="rId2"/>
    <p:sldId id="276" r:id="rId3"/>
    <p:sldId id="322" r:id="rId4"/>
    <p:sldId id="323" r:id="rId5"/>
    <p:sldId id="302" r:id="rId6"/>
    <p:sldId id="330" r:id="rId7"/>
    <p:sldId id="327" r:id="rId8"/>
    <p:sldId id="324" r:id="rId9"/>
    <p:sldId id="325" r:id="rId10"/>
    <p:sldId id="326" r:id="rId11"/>
    <p:sldId id="328" r:id="rId12"/>
    <p:sldId id="305" r:id="rId13"/>
    <p:sldId id="303" r:id="rId14"/>
    <p:sldId id="321" r:id="rId15"/>
    <p:sldId id="304" r:id="rId16"/>
    <p:sldId id="288" r:id="rId17"/>
    <p:sldId id="306" r:id="rId18"/>
    <p:sldId id="300" r:id="rId19"/>
    <p:sldId id="301" r:id="rId20"/>
    <p:sldId id="290" r:id="rId21"/>
    <p:sldId id="312" r:id="rId22"/>
    <p:sldId id="313" r:id="rId23"/>
    <p:sldId id="314" r:id="rId24"/>
    <p:sldId id="315" r:id="rId25"/>
    <p:sldId id="329" r:id="rId26"/>
    <p:sldId id="317" r:id="rId27"/>
    <p:sldId id="318" r:id="rId28"/>
    <p:sldId id="319" r:id="rId29"/>
    <p:sldId id="307" r:id="rId30"/>
    <p:sldId id="308" r:id="rId31"/>
    <p:sldId id="309" r:id="rId32"/>
    <p:sldId id="310" r:id="rId33"/>
    <p:sldId id="311" r:id="rId34"/>
    <p:sldId id="27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BD"/>
    <a:srgbClr val="FDF5BF"/>
    <a:srgbClr val="C2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6115" autoAdjust="0"/>
  </p:normalViewPr>
  <p:slideViewPr>
    <p:cSldViewPr snapToGrid="0">
      <p:cViewPr varScale="1">
        <p:scale>
          <a:sx n="76" d="100"/>
          <a:sy n="76" d="100"/>
        </p:scale>
        <p:origin x="126" y="684"/>
      </p:cViewPr>
      <p:guideLst/>
    </p:cSldViewPr>
  </p:slideViewPr>
  <p:outlineViewPr>
    <p:cViewPr>
      <p:scale>
        <a:sx n="33" d="100"/>
        <a:sy n="33" d="100"/>
      </p:scale>
      <p:origin x="0" y="-15468"/>
    </p:cViewPr>
  </p:outlineViewPr>
  <p:notesTextViewPr>
    <p:cViewPr>
      <p:scale>
        <a:sx n="3" d="2"/>
        <a:sy n="3" d="2"/>
      </p:scale>
      <p:origin x="0" y="0"/>
    </p:cViewPr>
  </p:notesTextViewPr>
  <p:sorterViewPr>
    <p:cViewPr varScale="1">
      <p:scale>
        <a:sx n="100" d="100"/>
        <a:sy n="100" d="100"/>
      </p:scale>
      <p:origin x="0" y="-96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1T20:45:05.128"/>
    </inkml:context>
    <inkml:brush xml:id="br0">
      <inkml:brushProperty name="width" value="0.15" units="cm"/>
      <inkml:brushProperty name="height" value="0.3" units="cm"/>
      <inkml:brushProperty name="color" value="#FF40FF"/>
      <inkml:brushProperty name="tip" value="rectangle"/>
      <inkml:brushProperty name="rasterOp" value="maskPen"/>
      <inkml:brushProperty name="ignorePressure" value="1"/>
    </inkml:brush>
  </inkml:definitions>
  <inkml:trace contextRef="#ctx0" brushRef="#br0">8376 5585,'-4'9,"-2"13,0 10,1 1,2 0,-5 7,1 0,1-1,-4-5,-9 4,-1 5,-3-1,-1 3,2 1,1-5,3 1,2 1,2-4,3-6,-5 5,0-1,2 0,1-6,0-1,2 5,4 1,0-2,-2-1,-1 9,-2 6,-7 6,-4 7,1-2,3-8,2-9,2-7,7-1,-4 3,2-4,3 9,1-2,4 2,-1 4,3 2,0-7,2 1,-2 4,0-2,1 8,-1 8,0 10,0 7,0-5,0 4,0 1,-10 4,-2-1,1 0,1-10,2-13,4-12,-3-9,-1-9,-3 0,1-1,1 0,-3 0,-7 1,-2-1,-1-1,1-1,2 1,-2 2,3 3,-1 4,0 0,2 1,-2 1,3-3,-4-2,1-3,1-2,2-1,2-1,5 3,-3 7,-2 0,-4-2,-1 4,6-2,-3-2,-6-2,1-3,3-1,-4 7,0 2,5-1,1-3,-3-1,5-3,-8 3,1 1,0-3,2 5,0-2,0 9,-5 8,-5-1,3-2,-1-5,5-6,6-5,6 2,-1-6,3-1,2-2,-3 0,0-1,-2 1,-1 2,3 0,-2 3,1 4,-4-3,3 0,-4-1,2 0,-7-2,1 3,-3 2,5-1,-2 0,4-3,-2 1,4-4,-2 6,2 1,-2-1,-2-2,-9 0,-5-1,-1-1,2 4,-2-1,0 2,2-2,-3 0,-2-3,0 0,3 0,0 2,7 3,2-1,1-2,-5 0,-4-1,-1 0,2 2,-2 1,2 1,1-3,0 1,-3-7,-7 8,-8 4,2-1,5 4,0 10,11 2,3-6,-2-3,4-6,3-5,10-1,-3 3,0 2,1 11,-2-1,1-2,-2-2,3-6,4 6,-4-2,-6 0,-2-4,4-3,4 6,4 1,-1-1,1-3,2-2,-2-3,1-1,0 1,2 3,-1-1,0-1,0-2,2 8,1 2,2-2,2 0,-1-1,2 9,-1 10,0 5,2-6,-2 1,0-4,0-6,0-7,0-5,0 3,0-3,0-2,0-1,4-1,2-1,1-1,-2 5,-2 0,-2-1,1 5,-1 7,-1 3,4-5,2 6,0 0,-2-5,-1-2,0 1,-1-6,-2 6,0 4,0 3,8-7,10-4,4-8,5-6,2-1,2-1,-6 4,-6-2,-8 6,-5 3,7 3,5 2,5-1,-3 2,2-3,0 4,-2 7,4 8,-3 2,3-3,-5-5,-6 2,-5-2,3 1,-3 1,3-1,5-4,2-6,12-5,0-7,-1 1,-1-1,-2 1,9 2,0 7,-3 1,-2-1,-5-3,-2-2,-1-3,2 0,-1 2,7 2,4-1,-1-2,5 0,4 6,1 0,-3-4,-3-2,-2-6,-5-2,5-4,0 3,-3-1,1-4,-2-3,-2 0,15 2,13 12,1 2,10 4,18 9,4 7,0 1,-1-2,-10-8,-14-6,-8-7,-6-5,-6-1,-6-5,-4-1,-4-2,-1-2,-4-1,6-2,6-4,10 5,5-1,-5 0,-2 8,8 3,9 1,1-2,6-1,-5-1,-8-6,4-1,-7 7,1-2,-4 4,-6-1,-1-4,7-3,7 2,0-1,0-3,-5 0,0 1,4 2,4-3,-1-2,-8 0,2-2,-3 0,-2 8,-3 1,5 4,-3 0,-3-3,4-4,3-2,-2 2,-5 0,5-3,2 0,2-1,3-3,-5 2,-7-2,-6 0,-4-2,2 2,-3 0,0 0,2 0,1 0,6 0,4 0,2 0,1 0,4 0,-5 0,-5 0,-5 0,0 0,4-3,-3-4,0 2,3 2,8-1,7-6,9-6,2 1,5-8,-9-2,4-1,-10-1,-6 5,-5 2,3 4,-5-8,-6 1,-7 0,-2 0,2-9,11-7,-5-4,-1 3,1 3,-1 2,-8 2,3 9,-1-1,-8-1,4 1,-2 0,-4 0,3 1,-6-5,10-4,4-9,5-3,-2 4,-2-4,-5-11,4-8,-4-2,-7 7,-6 5,-7 4,0 5,-2 0,9 6,0 2,3 7,7 5,0 2,1 6,-1-7,-4-9,8 3,4-6,0-9,-4-6,-4-2,4 1,1-5,1 4,-6 7,-3-1,6-1,-2 5,-4-1,-3 5,-5-8,-2 0,-1 3,1 3,3-1,-2-2,-2-5,-3-3,-4-5,-3 0,-1-3,-1 0,0 6,-1 5,1 1,0-2,0 3,-2 1,2-4,-4-5,-3-3,2-2,0 0,2-3,0 7,1 5,2 1,0 6,-8 3,-6-6,3-1,1-6,4 4,1 3,3 1,2 1,0 3,0 2,0-3,1 2,-1 2,0 5,0 4,0 3,1-7,-1-4,0-10,-1 0,1 0,0 1,0 2,0 4,0-8,0 0,0-5,0 2,0 5,0 5,0-4,-4 4,-2 7,0-3,0-4,-1-7,-2-2,-2-6,-3-5,6 0,-8 5,-6 2,2 5,2 8,6-2,-1-2,5-2,-1 6,0 3,0 5,1 5,3 3,-8-6,0-3,0-3,3-7,-2 4,2 1,-2-7,-5-4,1-1,-6 3,0 4,0-4,-1 5,3 5,5-3,4 1,5 8,-1-8,-9-4,-3-7,-11-10,-2-4,-4-7,6 6,3 4,1 10,0 11,1-2,9 4,0 5,-1 3,1 4,0-2,-3 0,1 0,5 4,0-1,-9-6,2-6,-3 3,-1 3,3 6,6-5,-1 2,-1 1,4 2,-1 1,1 1,-1 0,-1-3,4-2,-13-4,1-7,-3-2,4 3,2 3,2 6,-4-6,-2-9,-4-4,5 2,5 1,1 6,-5-1,-1-4,5-3,-4-6,2-4,-6-2,1-1,2-5,-8 4,5-3,4 9,3 8,-1 8,4 0,3 2,6 4,1 4,4 2,-2-1,-3-8,2-11,-3 6,-3-1,4-5,1-5,-2-2,0-4,1 4,-8 8,-1 3,-2-3,2 3,-2 2,2 3,4 3,1 6,-5 4,1 2,4-9,-11 0,-2 0,4 3,-2 2,2-3,1 0,-3-1,-5-1,-3-6,3-9,-8 5,0 0,-1 6,4 1,-2 7,5-1,4 0,-1 6,-13 4,-22-6,-14 1,-6 0,-16-4,-17-2,3 6,5-6,7 3,16 6,15 3,13 5,-1-2,-5 1,0 2,4 5,2 3,7 3,6 2,6 1,-2 1,-7 1,-11-2,-6 0,5 1,5-1,4 0,-2 5,4 0,11 4,4 4,5 1,-3-3,-3 2,1 2,-4-3,3 3,3 3,-3 4,-1 5,4 1,4 0,0-2,5 0,1 1,4 2,-1 1,-1 3,-9 1,1 1,5 1,5-3,0-2,4 0,-2-3,3 5,1 0,3 1,-3-8,2-3,0-1,1 0,-1 8,-1 11,1 6,3 9,-1 2,5-4,-11 0,-7-4,-1-8,5-8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11T20:45:05.128"/>
    </inkml:context>
    <inkml:brush xml:id="br0">
      <inkml:brushProperty name="width" value="0.15" units="cm"/>
      <inkml:brushProperty name="height" value="0.3" units="cm"/>
      <inkml:brushProperty name="color" value="#1510D4"/>
      <inkml:brushProperty name="tip" value="rectangle"/>
      <inkml:brushProperty name="rasterOp" value="maskPen"/>
      <inkml:brushProperty name="ignorePressure" value="1"/>
    </inkml:brush>
  </inkml:definitions>
  <inkml:trace contextRef="#ctx0" brushRef="#br0">8628 5594,'-4'9,"-4"14,2 9,1 2,1 0,-3 6,-2 1,2-1,-2-6,-12 5,-1 5,-3-1,-2 3,5 0,-2-4,6 1,0 0,4-3,2-6,-5 5,0-1,1-1,1-5,1-2,3 6,5 1,-2-3,-2-1,-3 10,2 6,-10 6,-4 7,2-2,2-8,3-9,3-7,4-1,-1 1,1-1,3 7,2-1,4 2,0 4,2 1,0-5,0-1,0 5,0-3,2 10,-2 7,0 10,0 7,0-4,0 3,0 1,-10 5,-2-2,-2 1,3-11,2-13,5-13,-3-8,-1-9,-3-1,-2 0,3 0,-1-1,-10 1,-2 0,-2-2,4 0,0 0,-2 3,5 3,-3 3,0 0,1 2,1 1,2-4,-5-1,1-4,3-1,2-2,-1-1,7 4,-1 7,-6-1,-2-1,-1 4,5-2,-1-3,-7-2,0-2,3-1,-5 6,3 3,4-2,0-2,-1-2,2-2,-7 3,2 0,-2-2,4 4,0-1,-2 9,-2 7,-6 0,1-2,-1-5,5-7,9-4,5 2,1-7,0-1,3-1,-2-1,-1-1,-1 2,-3 2,4-1,-2 4,2 2,-5 0,2-2,-2 0,1-2,-7 0,0 3,-4 2,7-2,-1 0,2-2,-1 0,4-3,-2 5,2 2,-2-2,-2-1,-11-1,-4 0,-1-2,0 5,0-1,0 1,2-2,-4 0,-2-2,1-1,2 1,2 2,5 2,3 0,1-2,-6-1,-4-1,1 1,0 1,-1 1,2 2,0-3,2 0,-5-6,-8 7,-5 5,-2-2,7 5,-1 10,13 2,3-6,-1-4,1-5,7-5,7-2,2 3,-5 3,4 11,-3-1,-1-2,0-3,5-5,-1 5,1-1,-9 0,-1-5,2-3,8 7,2 1,-1-2,1-1,3-4,-1-3,-2 0,2 1,1 2,-1 0,-1-2,1-2,4 9,0 2,2-3,2 0,-1 1,2 7,-1 11,0 5,2-6,-2 1,0-4,0-6,0-7,0-6,0 3,0-2,0-3,0 0,4-1,4-2,-2-1,-1 6,-2-1,0 0,-2 4,1 8,-2 2,4-3,1 5,4-1,-5-4,0-2,-3 0,1-5,-2 5,0 6,0 2,10-8,8-4,7-7,4-7,1-1,4 0,-8 3,-5-1,-9 5,-5 4,7 3,6 1,5-1,-3 3,0-3,2 4,-2 6,4 9,-3 2,2-3,-5-5,-6 2,-4-2,0 0,-1 2,3-1,4-5,5-5,11-5,1-8,-2 2,-2-2,0 2,9 2,-1 6,-2 2,-2-2,-5-2,-3-3,-3-2,3 0,2 1,5 2,4-1,0 0,4-3,6 9,0-2,-2-4,-5-1,-3-6,-1-3,1-4,1 3,0 0,-3-5,0-3,-2 0,15 3,14 11,1 3,12 3,19 10,4 7,-1 0,1-1,-12-8,-16-6,-7-8,-7-5,-6-1,-6-4,-6-3,-3 0,-2-2,-3-3,4-1,7-4,13 6,3-2,-5 0,0 8,8 3,7 2,4-3,5-1,-4-1,-9-5,3-2,-6 7,0-2,-4 4,-8-1,1-3,7-4,8 2,-1-1,0-3,-4 0,1 1,0 2,8-3,-3-1,-8-1,2-2,-3 0,-2 8,-3 1,4 4,-1 0,-6-2,7-5,2-2,-3 2,-3 0,3-3,2 0,5 0,0-4,-4 1,-7-1,-6 0,-5-1,1 1,-2 0,-1 0,4 0,-2 0,11 0,1 0,1 0,3 0,4 0,-3 0,-8 0,-4 0,-3 0,6-4,-2-2,-2 1,7 1,5 0,8-6,10-7,3 2,5-8,-10-2,3-2,-8 0,-8 4,-6 3,5 3,-8-7,-5 1,-6-1,-4 1,3-10,10-7,-3-3,-1 2,-1 3,1 2,-10 3,3 9,-2-1,-5-2,2 1,-3 1,-2-1,1 2,-5-5,9-5,6-9,6-2,-3 3,-4-4,-3-12,5-7,-6-2,-8 7,-6 5,-7 4,-1 6,0-1,6 6,3 2,2 7,9 6,-1 2,1 5,-2-6,-3-9,8 2,5-6,1-8,-6-8,-4 0,5-1,-1-3,3 2,-8 9,0-2,3 0,-2 3,-1 0,-5 6,-8-9,1 0,-3 4,2 2,4-2,-4 0,0-6,-4-3,-5-5,-2 0,-1-3,-2 0,0 6,-2 5,1 2,1-3,0 2,-2 2,2-4,-4-5,-4-2,4-4,-3 1,3-2,2 5,1 6,1 1,0 7,-11 2,-2-6,1-1,1-6,4 4,3 4,1 0,1 1,2 3,2 2,-2-2,0 1,0 2,0 6,0 3,0 3,3-6,-3-5,0-10,-3 0,3 1,0 0,0 2,0 4,0-8,0 0,0-4,0 0,0 7,0 4,0-4,-4 5,-3 6,1-4,1-2,-4-7,0-4,-4-5,-1-5,6 0,-10 5,-6 2,2 5,2 8,9-1,-3-4,3 0,3 5,-2 3,1 6,0 5,2 2,-5-6,-3-3,1-2,4-8,-3 4,2 1,-3-6,-2-5,-2-2,-6 5,0 3,1-4,-4 6,7 4,3-3,6 1,5 9,-2-9,-10-4,-1-7,-15-10,1-5,-6-6,6 6,5 4,0 10,-2 11,5-1,6 3,3 5,-4 3,4 5,-1-3,-4 1,2-1,5 5,0-1,-10-8,2-4,-1 2,-4 4,4 5,6-4,2 1,-3 2,1 1,4 1,0 2,-4-1,2-2,2-2,-12-5,-1-7,-2-1,6 2,-2 3,6 6,-6-5,-2-10,-3-4,2 3,9-1,-1 7,-5 0,-1-5,6-2,-3-7,-2-4,-4-3,2 0,1-5,-7 3,4-1,5 7,2 10,-1 7,4 0,4 2,5 4,4 5,2 1,-1 0,-3-8,1-12,-2 5,-3 1,3-6,2-5,-2-2,-1-4,1 3,-9 10,1 2,-5-2,4 2,-2 1,2 5,5 3,-2 5,-3 4,2 2,2-8,-9 0,-4-1,2 3,3 3,-2-4,3 1,-3-2,-8-1,0-5,1-10,-8 5,1 1,-2 4,3 3,1 7,3-2,6 0,-2 7,-14 3,-24-5,-15 0,-6 1,-17-5,-20-1,4 6,7-8,6 5,18 6,15 3,14 5,1-3,-7 1,0 3,5 5,1 3,7 3,9 2,4 1,1 1,-10 1,-11-2,-8 0,6 1,6-1,3 0,2 5,1 0,11 4,7 5,3 0,-1-3,-5 2,1 2,-4-2,4 2,2 3,-2 5,-3 4,7 2,4-1,-1-1,5 0,1 0,6 2,-3 1,0 5,-10-1,2 2,2 1,9-4,1-1,0 0,0-4,2 5,2 1,6 0,-6-7,2-4,1 0,0-1,-2 8,2 12,0 7,1 7,3 4,1-6,-10 1,-6-4,-3-8,4-8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7EBA8-AC59-4203-8805-5693411CC2C3}" type="datetimeFigureOut">
              <a:rPr lang="en-US" smtClean="0"/>
              <a:t>2/14/2018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D3505-71AA-4C34-A72B-ADF117CDEFFC}" type="slidenum">
              <a:rPr lang="en-US" smtClean="0"/>
              <a:t>‹#›</a:t>
            </a:fld>
            <a:endParaRPr lang="en-US" dirty="0"/>
          </a:p>
        </p:txBody>
      </p:sp>
    </p:spTree>
    <p:extLst>
      <p:ext uri="{BB962C8B-B14F-4D97-AF65-F5344CB8AC3E}">
        <p14:creationId xmlns:p14="http://schemas.microsoft.com/office/powerpoint/2010/main" val="44915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53" name="Shape 7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58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CAAC6FD-2207-4EA7-BACA-DD3954E512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7309" indent="-302811">
              <a:spcBef>
                <a:spcPct val="30000"/>
              </a:spcBef>
              <a:defRPr sz="1200">
                <a:solidFill>
                  <a:schemeClr val="tx1"/>
                </a:solidFill>
                <a:latin typeface="Calibri" panose="020F0502020204030204" pitchFamily="34" charset="0"/>
              </a:defRPr>
            </a:lvl2pPr>
            <a:lvl3pPr marL="1211245" indent="-242249">
              <a:spcBef>
                <a:spcPct val="30000"/>
              </a:spcBef>
              <a:defRPr sz="1200">
                <a:solidFill>
                  <a:schemeClr val="tx1"/>
                </a:solidFill>
                <a:latin typeface="Calibri" panose="020F0502020204030204" pitchFamily="34" charset="0"/>
              </a:defRPr>
            </a:lvl3pPr>
            <a:lvl4pPr marL="1695743" indent="-242249">
              <a:spcBef>
                <a:spcPct val="30000"/>
              </a:spcBef>
              <a:defRPr sz="1200">
                <a:solidFill>
                  <a:schemeClr val="tx1"/>
                </a:solidFill>
                <a:latin typeface="Calibri" panose="020F0502020204030204" pitchFamily="34" charset="0"/>
              </a:defRPr>
            </a:lvl4pPr>
            <a:lvl5pPr marL="2180241" indent="-242249">
              <a:spcBef>
                <a:spcPct val="30000"/>
              </a:spcBef>
              <a:defRPr sz="1200">
                <a:solidFill>
                  <a:schemeClr val="tx1"/>
                </a:solidFill>
                <a:latin typeface="Calibri" panose="020F0502020204030204" pitchFamily="34" charset="0"/>
              </a:defRPr>
            </a:lvl5pPr>
            <a:lvl6pPr marL="2664738" indent="-242249" eaLnBrk="0" fontAlgn="base" hangingPunct="0">
              <a:spcBef>
                <a:spcPct val="30000"/>
              </a:spcBef>
              <a:spcAft>
                <a:spcPct val="0"/>
              </a:spcAft>
              <a:defRPr sz="1200">
                <a:solidFill>
                  <a:schemeClr val="tx1"/>
                </a:solidFill>
                <a:latin typeface="Calibri" panose="020F0502020204030204" pitchFamily="34" charset="0"/>
              </a:defRPr>
            </a:lvl6pPr>
            <a:lvl7pPr marL="3149236" indent="-242249" eaLnBrk="0" fontAlgn="base" hangingPunct="0">
              <a:spcBef>
                <a:spcPct val="30000"/>
              </a:spcBef>
              <a:spcAft>
                <a:spcPct val="0"/>
              </a:spcAft>
              <a:defRPr sz="1200">
                <a:solidFill>
                  <a:schemeClr val="tx1"/>
                </a:solidFill>
                <a:latin typeface="Calibri" panose="020F0502020204030204" pitchFamily="34" charset="0"/>
              </a:defRPr>
            </a:lvl7pPr>
            <a:lvl8pPr marL="3633733" indent="-242249" eaLnBrk="0" fontAlgn="base" hangingPunct="0">
              <a:spcBef>
                <a:spcPct val="30000"/>
              </a:spcBef>
              <a:spcAft>
                <a:spcPct val="0"/>
              </a:spcAft>
              <a:defRPr sz="1200">
                <a:solidFill>
                  <a:schemeClr val="tx1"/>
                </a:solidFill>
                <a:latin typeface="Calibri" panose="020F0502020204030204" pitchFamily="34" charset="0"/>
              </a:defRPr>
            </a:lvl8pPr>
            <a:lvl9pPr marL="4118232" indent="-242249"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A49D57-E2CE-4327-94FD-3EC4C134C4A9}" type="slidenum">
              <a:rPr lang="en-US" altLang="en-US">
                <a:latin typeface="Arial" panose="020B0604020202020204" pitchFamily="34" charset="0"/>
              </a:rPr>
              <a:pPr>
                <a:spcBef>
                  <a:spcPct val="0"/>
                </a:spcBef>
              </a:pPr>
              <a:t>21</a:t>
            </a:fld>
            <a:endParaRPr lang="en-US" altLang="en-US">
              <a:latin typeface="Arial" panose="020B0604020202020204" pitchFamily="34" charset="0"/>
            </a:endParaRPr>
          </a:p>
        </p:txBody>
      </p:sp>
      <p:sp>
        <p:nvSpPr>
          <p:cNvPr id="16387" name="Rectangle 2">
            <a:extLst>
              <a:ext uri="{FF2B5EF4-FFF2-40B4-BE49-F238E27FC236}">
                <a16:creationId xmlns:a16="http://schemas.microsoft.com/office/drawing/2014/main" id="{E119F28E-F06B-4311-AFD1-6796A2D10337}"/>
              </a:ext>
            </a:extLst>
          </p:cNvPr>
          <p:cNvSpPr>
            <a:spLocks noGrp="1" noRot="1" noChangeAspect="1" noChangeArrowheads="1" noTextEdit="1"/>
          </p:cNvSpPr>
          <p:nvPr>
            <p:ph type="sldImg"/>
          </p:nvPr>
        </p:nvSpPr>
        <p:spPr bwMode="auto">
          <a:xfrm>
            <a:off x="458788"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a16="http://schemas.microsoft.com/office/drawing/2014/main" id="{93DD9F09-B3B0-4D54-A27E-E0524E11C9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105943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i="0" dirty="0"/>
              <a:t>The State Performance Plan or SPP has indicators of both results and compliance. Note the pillars in the middle of the graphic are predicated on personnel having learned and had their knowledge and skills developed of procedures and practices, to use data, be fiscally responsible, and integrate these components into the monitoring activities. The pillars are also grounded in the protection of the individual rights of parents and students with disabilities through effective dispute resolution processes, as well as improvement and correction activities that include incentives and, as necessary, sanctions. </a:t>
            </a:r>
          </a:p>
          <a:p>
            <a:pPr marL="457200" marR="0" lvl="0" indent="-228600" algn="l" defTabSz="914400" rtl="0" eaLnBrk="1" fontAlgn="auto" latinLnBrk="0" hangingPunct="1">
              <a:lnSpc>
                <a:spcPct val="100000"/>
              </a:lnSpc>
              <a:spcBef>
                <a:spcPts val="0"/>
              </a:spcBef>
              <a:spcAft>
                <a:spcPts val="0"/>
              </a:spcAft>
              <a:buClr>
                <a:schemeClr val="dk1"/>
              </a:buClr>
              <a:buSzPts val="1400"/>
              <a:buFont typeface="Calibri"/>
              <a:buNone/>
              <a:tabLst/>
              <a:defRPr/>
            </a:pPr>
            <a:endParaRPr lang="en-US" dirty="0"/>
          </a:p>
          <a:p>
            <a:pPr marL="457200" marR="0" lvl="0" indent="-22860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dirty="0"/>
              <a:t>NCSEAM cited the monitoring definition from </a:t>
            </a:r>
            <a:r>
              <a:rPr lang="en-US" i="1" dirty="0"/>
              <a:t>What is Monitoring and Evaluation</a:t>
            </a:r>
            <a:r>
              <a:rPr lang="en-US" i="0" dirty="0"/>
              <a:t> that says, monitoring is “a continuing function that uses systematic collection of data on specified indicators to provide management and… intervention with indications of the extent of progress and achievement of objectives and progress in the use of allocated funds.”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032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working with OSEP and ISDs over the past year, our understanding about how the IDEA grant must be administered has evolved.</a:t>
            </a:r>
          </a:p>
          <a:p>
            <a:pPr marL="171450" indent="-171450">
              <a:buFont typeface="Arial" panose="020B0604020202020204" pitchFamily="34" charset="0"/>
              <a:buChar char="•"/>
            </a:pPr>
            <a:r>
              <a:rPr lang="en-US" dirty="0"/>
              <a:t>OSEP funds the state of Michigan (through OSE) to support compliance with IDEA and improved outcomes for students. </a:t>
            </a:r>
          </a:p>
          <a:p>
            <a:pPr marL="171450" indent="-171450">
              <a:buFont typeface="Arial" panose="020B0604020202020204" pitchFamily="34" charset="0"/>
              <a:buChar char="•"/>
            </a:pPr>
            <a:r>
              <a:rPr lang="en-US" dirty="0"/>
              <a:t>OSE funds ISDs for the same purpose. By receiving these funds, ISDs become subrecipients under IDEA.</a:t>
            </a:r>
          </a:p>
          <a:p>
            <a:pPr marL="171450" indent="-171450">
              <a:buFont typeface="Arial" panose="020B0604020202020204" pitchFamily="34" charset="0"/>
              <a:buChar char="•"/>
            </a:pPr>
            <a:r>
              <a:rPr lang="en-US" dirty="0"/>
              <a:t>ISDs then support local districts and charter schools </a:t>
            </a:r>
            <a:r>
              <a:rPr lang="en-US" strike="noStrike" dirty="0"/>
              <a:t>and </a:t>
            </a:r>
            <a:r>
              <a:rPr lang="en-US" b="0" strike="noStrike" dirty="0"/>
              <a:t>in their role as subrecipient</a:t>
            </a:r>
            <a:r>
              <a:rPr lang="en-US" strike="noStrike" dirty="0"/>
              <a:t>, the </a:t>
            </a:r>
            <a:r>
              <a:rPr lang="en-US" dirty="0"/>
              <a:t>ISDs have an obligation to support and ensure the provision of a FAPE. </a:t>
            </a:r>
          </a:p>
          <a:p>
            <a:pPr marL="171450" indent="-171450">
              <a:buFont typeface="Arial" panose="020B0604020202020204" pitchFamily="34" charset="0"/>
              <a:buChar char="•"/>
            </a:pPr>
            <a:r>
              <a:rPr lang="en-US" dirty="0"/>
              <a:t>Local districts and charter schools then work with the </a:t>
            </a:r>
            <a:r>
              <a:rPr lang="en-US" b="0" dirty="0"/>
              <a:t>ISD and individual schools to support the implementation of a FAPE.</a:t>
            </a:r>
          </a:p>
          <a:p>
            <a:pPr marL="171450" indent="-171450">
              <a:buFont typeface="Arial" panose="020B0604020202020204" pitchFamily="34" charset="0"/>
              <a:buChar char="•"/>
            </a:pPr>
            <a:r>
              <a:rPr lang="en-US" dirty="0"/>
              <a:t>Staff in schools and programs work directly with students to implement a FAPE.</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2CCB7D-EFE6-468F-A19E-68720AD58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95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November I believe Teri showed this slide and talked about how the MDE OSE understanding about how the IDEA grant must be administered has evolved.</a:t>
            </a:r>
          </a:p>
          <a:p>
            <a:pPr marL="171450" indent="-171450">
              <a:buFont typeface="Arial" panose="020B0604020202020204" pitchFamily="34" charset="0"/>
              <a:buChar char="•"/>
            </a:pPr>
            <a:r>
              <a:rPr lang="en-US" dirty="0"/>
              <a:t>OSEP funds the state of Michigan (through OSE) to support improved results for children and youth with disabilities and compliance with IDEA requirements most closely tied to improved outcomes for students. </a:t>
            </a:r>
          </a:p>
          <a:p>
            <a:pPr marL="171450" indent="-171450">
              <a:buFont typeface="Arial" panose="020B0604020202020204" pitchFamily="34" charset="0"/>
              <a:buChar char="•"/>
            </a:pPr>
            <a:r>
              <a:rPr lang="en-US" dirty="0"/>
              <a:t>OSE funds ISDs for the same purpose and ISDs become subrecipients under IDEA.</a:t>
            </a:r>
          </a:p>
          <a:p>
            <a:pPr marL="171450" indent="-171450">
              <a:buFont typeface="Arial" panose="020B0604020202020204" pitchFamily="34" charset="0"/>
              <a:buChar char="•"/>
            </a:pPr>
            <a:r>
              <a:rPr lang="en-US" dirty="0"/>
              <a:t>ISDs support local districts, other ISD programs, and charter schools. As subrecipients,</a:t>
            </a:r>
            <a:r>
              <a:rPr lang="en-US" strike="noStrike" dirty="0"/>
              <a:t> </a:t>
            </a:r>
            <a:r>
              <a:rPr lang="en-US" dirty="0"/>
              <a:t>ISDs then have an obligation to support and ensure the provision of a FAPE.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Our work together initially is going to focus on continuing to build a collaborative relationship between OSE and ISDs for an effective and efficient system of general supervision. What do I mean by an effective system of general supervision?</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2CCB7D-EFE6-468F-A19E-68720AD58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4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Just as the state must have a system of general supervision, so too must ISDs as subrecipients have a system of general supervision. In the National Center for Special Education Accountability Monitoring or NCEAM paper, </a:t>
            </a:r>
            <a:r>
              <a:rPr lang="en-US" i="1" dirty="0"/>
              <a:t>Developing and Implementing an Effective System of General Supervision</a:t>
            </a:r>
            <a:r>
              <a:rPr lang="en-US" i="0" dirty="0"/>
              <a:t>, three explicit expectations were stated: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2CCB7D-EFE6-468F-A19E-68720AD58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566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Effective systems of general supervision </a:t>
            </a:r>
          </a:p>
          <a:p>
            <a:pPr marL="171450" indent="-171450">
              <a:buFont typeface="Arial" panose="020B0604020202020204" pitchFamily="34" charset="0"/>
              <a:buChar char="•"/>
            </a:pPr>
            <a:r>
              <a:rPr lang="en-US" dirty="0"/>
              <a:t>support practices that improve educational results and functional outcomes for children and youth with disabilities.</a:t>
            </a:r>
          </a:p>
          <a:p>
            <a:pPr marL="171450" indent="-171450">
              <a:buFont typeface="Arial" panose="020B0604020202020204" pitchFamily="34" charset="0"/>
              <a:buChar char="•"/>
            </a:pPr>
            <a:r>
              <a:rPr lang="en-US" dirty="0"/>
              <a:t>Use multiple methods to identify and correct noncompliance.</a:t>
            </a:r>
          </a:p>
          <a:p>
            <a:pPr marL="171450" indent="-171450">
              <a:buFont typeface="Arial" panose="020B0604020202020204" pitchFamily="34" charset="0"/>
              <a:buChar char="•"/>
            </a:pPr>
            <a:r>
              <a:rPr lang="en-US" dirty="0"/>
              <a:t>Utilize multiple mechanisms to encourage and support improvement and compliance.</a:t>
            </a:r>
          </a:p>
          <a:p>
            <a:pPr marL="0" indent="0">
              <a:buFont typeface="Arial" panose="020B0604020202020204" pitchFamily="34" charset="0"/>
              <a:buNone/>
            </a:pPr>
            <a:r>
              <a:rPr lang="en-US" dirty="0"/>
              <a:t>What are the components of an effective system of general supervision?</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F78913-9638-4A34-AF86-0455E20876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036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Virtual monitoring will be utilized to conduct focused monitoring in May/June of 2018.  Focused monitoring virtually will be utilized for Indicator 4.  The process is being developed.  The Office of Special Education will work with ISDs and both monitoring staff and policy staff will review policies and procedures.  This will lead to consistency in within the OSE as to whether specific polices and/or procedures are consistent.  The process of virtual monitoring may be used in the future to tier the office’s response to ISDs and allow the office to provide more technical assistance to ISDs.</a:t>
            </a:r>
          </a:p>
        </p:txBody>
      </p:sp>
      <p:sp>
        <p:nvSpPr>
          <p:cNvPr id="4" name="Slide Number Placeholder 3"/>
          <p:cNvSpPr>
            <a:spLocks noGrp="1"/>
          </p:cNvSpPr>
          <p:nvPr>
            <p:ph type="sldNum" sz="quarter" idx="10"/>
          </p:nvPr>
        </p:nvSpPr>
        <p:spPr/>
        <p:txBody>
          <a:bodyPr/>
          <a:lstStyle/>
          <a:p>
            <a:fld id="{614BD5A5-4D06-4351-9CF8-296C75721EB1}" type="slidenum">
              <a:rPr lang="en-US" smtClean="0"/>
              <a:t>33</a:t>
            </a:fld>
            <a:endParaRPr lang="en-US" dirty="0"/>
          </a:p>
        </p:txBody>
      </p:sp>
    </p:spTree>
    <p:extLst>
      <p:ext uri="{BB962C8B-B14F-4D97-AF65-F5344CB8AC3E}">
        <p14:creationId xmlns:p14="http://schemas.microsoft.com/office/powerpoint/2010/main" val="2584573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6F52C-B714-4F87-9D76-B72A7852CA5F}" type="slidenum">
              <a:rPr lang="en-US" smtClean="0"/>
              <a:pPr/>
              <a:t>34</a:t>
            </a:fld>
            <a:endParaRPr lang="en-US" dirty="0"/>
          </a:p>
        </p:txBody>
      </p:sp>
      <p:sp>
        <p:nvSpPr>
          <p:cNvPr id="5" name="Date Placeholder 4"/>
          <p:cNvSpPr>
            <a:spLocks noGrp="1"/>
          </p:cNvSpPr>
          <p:nvPr>
            <p:ph type="dt" idx="11"/>
          </p:nvPr>
        </p:nvSpPr>
        <p:spPr/>
        <p:txBody>
          <a:bodyPr/>
          <a:lstStyle/>
          <a:p>
            <a:r>
              <a:rPr lang="en-US"/>
              <a:t>12/7/16</a:t>
            </a:r>
          </a:p>
        </p:txBody>
      </p:sp>
      <p:sp>
        <p:nvSpPr>
          <p:cNvPr id="6" name="Header Placeholder 5"/>
          <p:cNvSpPr>
            <a:spLocks noGrp="1"/>
          </p:cNvSpPr>
          <p:nvPr>
            <p:ph type="hdr" sz="quarter" idx="12"/>
          </p:nvPr>
        </p:nvSpPr>
        <p:spPr/>
        <p:txBody>
          <a:bodyPr/>
          <a:lstStyle/>
          <a:p>
            <a:r>
              <a:rPr lang="en-US"/>
              <a:t>Preliminary Draft</a:t>
            </a:r>
          </a:p>
        </p:txBody>
      </p:sp>
    </p:spTree>
    <p:extLst>
      <p:ext uri="{BB962C8B-B14F-4D97-AF65-F5344CB8AC3E}">
        <p14:creationId xmlns:p14="http://schemas.microsoft.com/office/powerpoint/2010/main" val="73938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1833" y="796911"/>
            <a:ext cx="10952908" cy="1475013"/>
          </a:xfrm>
          <a:effectLst/>
        </p:spPr>
        <p:txBody>
          <a:bodyPr anchor="b">
            <a:normAutofit/>
          </a:bodyPr>
          <a:lstStyle>
            <a:lvl1pPr algn="ctr">
              <a:defRPr sz="4400" b="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621833" y="2454811"/>
            <a:ext cx="10952907" cy="590321"/>
          </a:xfrm>
        </p:spPr>
        <p:txBody>
          <a:bodyPr anchor="t">
            <a:normAutofit/>
          </a:bodyPr>
          <a:lstStyle>
            <a:lvl1pPr marL="0" indent="0" algn="ctr">
              <a:buNone/>
              <a:defRPr sz="2800" b="1" cap="none" baseline="0">
                <a:solidFill>
                  <a:schemeClr val="accent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446533" y="3085766"/>
            <a:ext cx="11262867" cy="157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ext Placeholder 12"/>
          <p:cNvSpPr>
            <a:spLocks noGrp="1"/>
          </p:cNvSpPr>
          <p:nvPr>
            <p:ph type="body" sz="quarter" idx="13"/>
          </p:nvPr>
        </p:nvSpPr>
        <p:spPr>
          <a:xfrm>
            <a:off x="2466367" y="3422641"/>
            <a:ext cx="7248087" cy="955675"/>
          </a:xfrm>
        </p:spPr>
        <p:txBody>
          <a:bodyPr>
            <a:normAutofit/>
          </a:bodyPr>
          <a:lstStyle>
            <a:lvl1pPr marL="0" indent="0" algn="ctr">
              <a:buNone/>
              <a:defRPr sz="2000">
                <a:solidFill>
                  <a:schemeClr val="bg1"/>
                </a:solidFill>
              </a:defRPr>
            </a:lvl1pPr>
          </a:lstStyle>
          <a:p>
            <a:pPr lvl="0"/>
            <a:r>
              <a:rPr lang="en-US" dirty="0"/>
              <a:t>Click to 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156" y="4857290"/>
            <a:ext cx="2377440" cy="914400"/>
          </a:xfrm>
          <a:prstGeom prst="rect">
            <a:avLst/>
          </a:prstGeom>
        </p:spPr>
      </p:pic>
      <p:sp>
        <p:nvSpPr>
          <p:cNvPr id="6" name="Slide Number Placeholder 5"/>
          <p:cNvSpPr>
            <a:spLocks noGrp="1"/>
          </p:cNvSpPr>
          <p:nvPr>
            <p:ph type="sldNum" sz="quarter" idx="12"/>
          </p:nvPr>
        </p:nvSpPr>
        <p:spPr>
          <a:xfrm>
            <a:off x="10558300" y="5956143"/>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4" name="Date Placeholder 3"/>
          <p:cNvSpPr>
            <a:spLocks noGrp="1"/>
          </p:cNvSpPr>
          <p:nvPr>
            <p:ph type="dt" sz="half" idx="10"/>
          </p:nvPr>
        </p:nvSpPr>
        <p:spPr>
          <a:xfrm>
            <a:off x="7605951" y="5956143"/>
            <a:ext cx="2844800" cy="365125"/>
          </a:xfrm>
        </p:spPr>
        <p:txBody>
          <a:bodyPr/>
          <a:lstStyle>
            <a:lvl1pPr>
              <a:defRPr>
                <a:solidFill>
                  <a:schemeClr val="accent1">
                    <a:lumMod val="75000"/>
                    <a:lumOff val="25000"/>
                  </a:schemeClr>
                </a:solidFill>
              </a:defRPr>
            </a:lvl1pPr>
          </a:lstStyle>
          <a:p>
            <a:r>
              <a:rPr lang="en-US"/>
              <a:t>8/7/2017</a:t>
            </a:r>
            <a:endParaRPr lang="en-US" dirty="0"/>
          </a:p>
        </p:txBody>
      </p:sp>
      <p:sp>
        <p:nvSpPr>
          <p:cNvPr id="5" name="Footer Placeholder 4"/>
          <p:cNvSpPr>
            <a:spLocks noGrp="1"/>
          </p:cNvSpPr>
          <p:nvPr>
            <p:ph type="ftr" sz="quarter" idx="11"/>
          </p:nvPr>
        </p:nvSpPr>
        <p:spPr>
          <a:xfrm>
            <a:off x="581193" y="5951817"/>
            <a:ext cx="6917211" cy="365125"/>
          </a:xfrm>
        </p:spPr>
        <p:txBody>
          <a:bodyPr/>
          <a:lstStyle>
            <a:lvl1pPr>
              <a:defRPr>
                <a:solidFill>
                  <a:schemeClr val="accent1">
                    <a:lumMod val="75000"/>
                    <a:lumOff val="25000"/>
                  </a:schemeClr>
                </a:solidFill>
              </a:defRPr>
            </a:lvl1pPr>
          </a:lstStyle>
          <a:p>
            <a:r>
              <a:rPr lang="en-US" dirty="0"/>
              <a:t>MDE, Office of Special Education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5"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3" y="675732"/>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7" y="675732"/>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6" y="5956143"/>
            <a:ext cx="1328141" cy="365125"/>
          </a:xfrm>
        </p:spPr>
        <p:txBody>
          <a:bodyPr/>
          <a:lstStyle>
            <a:lvl1pPr>
              <a:defRPr>
                <a:solidFill>
                  <a:schemeClr val="accent1">
                    <a:lumMod val="75000"/>
                    <a:lumOff val="25000"/>
                  </a:schemeClr>
                </a:solidFill>
              </a:defRPr>
            </a:lvl1pPr>
          </a:lstStyle>
          <a:p>
            <a:r>
              <a:rPr lang="en-US"/>
              <a:t>8/7/2017</a:t>
            </a:r>
            <a:endParaRPr lang="en-US" dirty="0"/>
          </a:p>
        </p:txBody>
      </p:sp>
      <p:sp>
        <p:nvSpPr>
          <p:cNvPr id="5" name="Footer Placeholder 4"/>
          <p:cNvSpPr>
            <a:spLocks noGrp="1"/>
          </p:cNvSpPr>
          <p:nvPr>
            <p:ph type="ftr" sz="quarter" idx="11"/>
          </p:nvPr>
        </p:nvSpPr>
        <p:spPr>
          <a:xfrm>
            <a:off x="774927" y="5951817"/>
            <a:ext cx="7896279" cy="365125"/>
          </a:xfrm>
        </p:spPr>
        <p:txBody>
          <a:bodyPr/>
          <a:lstStyle/>
          <a:p>
            <a:r>
              <a:rPr lang="en-US" dirty="0"/>
              <a:t>MDE, Office of Special Education</a:t>
            </a:r>
          </a:p>
        </p:txBody>
      </p:sp>
      <p:sp>
        <p:nvSpPr>
          <p:cNvPr id="6" name="Slide Number Placeholder 5"/>
          <p:cNvSpPr>
            <a:spLocks noGrp="1"/>
          </p:cNvSpPr>
          <p:nvPr>
            <p:ph type="sldNum" sz="quarter" idx="12"/>
          </p:nvPr>
        </p:nvSpPr>
        <p:spPr>
          <a:xfrm>
            <a:off x="10446617" y="5956143"/>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b="0"/>
            </a:lvl1pPr>
          </a:lstStyle>
          <a:p>
            <a:r>
              <a:rPr lang="en-US" dirty="0"/>
              <a:t>Click to edit Master title style</a:t>
            </a:r>
          </a:p>
        </p:txBody>
      </p:sp>
      <p:sp>
        <p:nvSpPr>
          <p:cNvPr id="3" name="Content Placeholder 2"/>
          <p:cNvSpPr>
            <a:spLocks noGrp="1"/>
          </p:cNvSpPr>
          <p:nvPr>
            <p:ph idx="1"/>
          </p:nvPr>
        </p:nvSpPr>
        <p:spPr>
          <a:xfrm>
            <a:off x="581197" y="1954635"/>
            <a:ext cx="11029615" cy="3904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8/7/2017</a:t>
            </a:r>
            <a:endParaRPr lang="en-US" dirty="0"/>
          </a:p>
        </p:txBody>
      </p:sp>
      <p:sp>
        <p:nvSpPr>
          <p:cNvPr id="5" name="Footer Placeholder 4"/>
          <p:cNvSpPr>
            <a:spLocks noGrp="1"/>
          </p:cNvSpPr>
          <p:nvPr>
            <p:ph type="ftr" sz="quarter" idx="11"/>
          </p:nvPr>
        </p:nvSpPr>
        <p:spPr/>
        <p:txBody>
          <a:bodyPr/>
          <a:lstStyle/>
          <a:p>
            <a:r>
              <a:rPr lang="en-US" dirty="0"/>
              <a:t>MDE, Office of Special Education</a:t>
            </a:r>
          </a:p>
        </p:txBody>
      </p:sp>
      <p:sp>
        <p:nvSpPr>
          <p:cNvPr id="6" name="Slide Number Placeholder 5"/>
          <p:cNvSpPr>
            <a:spLocks noGrp="1"/>
          </p:cNvSpPr>
          <p:nvPr>
            <p:ph type="sldNum" sz="quarter" idx="12"/>
          </p:nvPr>
        </p:nvSpPr>
        <p:spPr>
          <a:xfrm>
            <a:off x="10558303" y="6051393"/>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197" y="2410266"/>
            <a:ext cx="11029615" cy="1497507"/>
          </a:xfrm>
        </p:spPr>
        <p:txBody>
          <a:bodyPr anchor="b">
            <a:normAutofit/>
          </a:bodyPr>
          <a:lstStyle>
            <a:lvl1pPr algn="l">
              <a:defRPr sz="4000" b="0" cap="none"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7" y="4029688"/>
            <a:ext cx="11029615" cy="600556"/>
          </a:xfrm>
        </p:spPr>
        <p:txBody>
          <a:bodyPr anchor="t">
            <a:normAutofit/>
          </a:bodyPr>
          <a:lstStyle>
            <a:lvl1pPr marL="0" indent="0" algn="l">
              <a:buNone/>
              <a:defRPr sz="2400" cap="none" baseline="0">
                <a:solidFill>
                  <a:schemeClr val="accent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r>
              <a:rPr lang="en-US"/>
              <a:t>8/7/2017</a:t>
            </a:r>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a:t>MDE, Office of Special Education</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
        <p:nvSpPr>
          <p:cNvPr id="8" name="Rectangle 7"/>
          <p:cNvSpPr>
            <a:spLocks noChangeAspect="1"/>
          </p:cNvSpPr>
          <p:nvPr/>
        </p:nvSpPr>
        <p:spPr>
          <a:xfrm>
            <a:off x="447819" y="4706224"/>
            <a:ext cx="11290860" cy="12164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6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7" y="2228004"/>
            <a:ext cx="5422391"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4"/>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8/7/2017</a:t>
            </a:r>
            <a:endParaRPr lang="en-US" dirty="0"/>
          </a:p>
        </p:txBody>
      </p:sp>
      <p:sp>
        <p:nvSpPr>
          <p:cNvPr id="6" name="Footer Placeholder 5"/>
          <p:cNvSpPr>
            <a:spLocks noGrp="1"/>
          </p:cNvSpPr>
          <p:nvPr>
            <p:ph type="ftr" sz="quarter" idx="11"/>
          </p:nvPr>
        </p:nvSpPr>
        <p:spPr/>
        <p:txBody>
          <a:bodyPr/>
          <a:lstStyle>
            <a:lvl1pPr>
              <a:defRPr sz="1200">
                <a:latin typeface="Verdana" panose="020B0604030504040204" pitchFamily="34" charset="0"/>
                <a:ea typeface="Verdana" panose="020B0604030504040204" pitchFamily="34" charset="0"/>
                <a:cs typeface="Verdana" panose="020B0604030504040204" pitchFamily="34" charset="0"/>
              </a:defRPr>
            </a:lvl1pPr>
          </a:lstStyle>
          <a:p>
            <a:r>
              <a:rPr lang="en-US" dirty="0"/>
              <a:t>MDE, Office of Special Education</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6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612901" y="2017218"/>
            <a:ext cx="5361394" cy="536005"/>
          </a:xfrm>
          <a:solidFill>
            <a:schemeClr val="accent2"/>
          </a:solidFill>
        </p:spPr>
        <p:txBody>
          <a:bodyPr anchor="ctr" anchorCtr="0">
            <a:noAutofit/>
          </a:bodyPr>
          <a:lstStyle>
            <a:lvl1pPr marL="0" indent="0" algn="ctr">
              <a:buNone/>
              <a:defRPr sz="22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1675" y="2682218"/>
            <a:ext cx="5393100" cy="3178839"/>
          </a:xfrm>
        </p:spPr>
        <p:txBody>
          <a:bodyPr anchor="t">
            <a:normAutofit/>
          </a:bodyPr>
          <a:lstStyle>
            <a:lvl1pPr>
              <a:defRPr sz="22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0685" y="2017218"/>
            <a:ext cx="5410124" cy="553373"/>
          </a:xfrm>
          <a:solidFill>
            <a:schemeClr val="accent4"/>
          </a:solidFill>
        </p:spPr>
        <p:txBody>
          <a:bodyPr anchor="ctr" anchorCtr="0">
            <a:noAutofit/>
          </a:bodyPr>
          <a:lstStyle>
            <a:lvl1pPr marL="0" indent="0" algn="ctr">
              <a:buNone/>
              <a:defRPr sz="22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11" y="2682218"/>
            <a:ext cx="5393100" cy="3178839"/>
          </a:xfrm>
        </p:spPr>
        <p:txBody>
          <a:bodyPr anchor="t">
            <a:normAutofit/>
          </a:bodyPr>
          <a:lstStyle>
            <a:lvl1pPr>
              <a:defRPr sz="22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a:t>8/7/2017</a:t>
            </a:r>
            <a:endParaRPr lang="en-US" dirty="0"/>
          </a:p>
        </p:txBody>
      </p:sp>
      <p:sp>
        <p:nvSpPr>
          <p:cNvPr id="8" name="Footer Placeholder 7"/>
          <p:cNvSpPr>
            <a:spLocks noGrp="1"/>
          </p:cNvSpPr>
          <p:nvPr>
            <p:ph type="ftr" sz="quarter" idx="11"/>
          </p:nvPr>
        </p:nvSpPr>
        <p:spPr/>
        <p:txBody>
          <a:bodyPr/>
          <a:lstStyle/>
          <a:p>
            <a:r>
              <a:rPr lang="en-US" dirty="0"/>
              <a:t>MDE, Office of Special Education</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60"/>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8/7/2017</a:t>
            </a:r>
            <a:endParaRPr lang="en-US" dirty="0"/>
          </a:p>
        </p:txBody>
      </p:sp>
      <p:sp>
        <p:nvSpPr>
          <p:cNvPr id="4" name="Footer Placeholder 3"/>
          <p:cNvSpPr>
            <a:spLocks noGrp="1"/>
          </p:cNvSpPr>
          <p:nvPr>
            <p:ph type="ftr" sz="quarter" idx="11"/>
          </p:nvPr>
        </p:nvSpPr>
        <p:spPr/>
        <p:txBody>
          <a:bodyPr/>
          <a:lstStyle/>
          <a:p>
            <a:r>
              <a:rPr lang="en-US" dirty="0"/>
              <a:t>MDE, Office of Special Education</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a:xfrm>
            <a:off x="298163" y="264160"/>
            <a:ext cx="3087975" cy="1360713"/>
          </a:xfrm>
        </p:spPr>
        <p:txBody>
          <a:bodyPr>
            <a:noAutofit/>
          </a:bodyPr>
          <a:lstStyle>
            <a:lvl1pPr>
              <a:defRPr sz="2400">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298450" y="1916113"/>
            <a:ext cx="3087688" cy="4491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58162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4" name="Text Placeholder 3"/>
          <p:cNvSpPr>
            <a:spLocks noGrp="1"/>
          </p:cNvSpPr>
          <p:nvPr>
            <p:ph type="body" sz="half" idx="2"/>
          </p:nvPr>
        </p:nvSpPr>
        <p:spPr>
          <a:xfrm>
            <a:off x="581196" y="5260133"/>
            <a:ext cx="11029617" cy="598671"/>
          </a:xfrm>
        </p:spPr>
        <p:txBody>
          <a:bodyPr>
            <a:normAutofit/>
          </a:bodyPr>
          <a:lstStyle>
            <a:lvl1pPr marL="0" indent="0">
              <a:buNone/>
              <a:defRPr sz="16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3" name="Picture Placeholder 2"/>
          <p:cNvSpPr>
            <a:spLocks noGrp="1" noChangeAspect="1"/>
          </p:cNvSpPr>
          <p:nvPr>
            <p:ph type="pic" idx="1"/>
          </p:nvPr>
        </p:nvSpPr>
        <p:spPr>
          <a:xfrm>
            <a:off x="447041" y="599724"/>
            <a:ext cx="11291636" cy="3798501"/>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dirty="0"/>
              <a:t>Click icon to add picture</a:t>
            </a:r>
          </a:p>
        </p:txBody>
      </p:sp>
      <p:sp>
        <p:nvSpPr>
          <p:cNvPr id="5" name="Date Placeholder 4"/>
          <p:cNvSpPr>
            <a:spLocks noGrp="1"/>
          </p:cNvSpPr>
          <p:nvPr>
            <p:ph type="dt" sz="half" idx="10"/>
          </p:nvPr>
        </p:nvSpPr>
        <p:spPr/>
        <p:txBody>
          <a:bodyPr/>
          <a:lstStyle/>
          <a:p>
            <a:r>
              <a:rPr lang="en-US"/>
              <a:t>8/7/2017</a:t>
            </a:r>
            <a:endParaRPr lang="en-US" dirty="0"/>
          </a:p>
        </p:txBody>
      </p:sp>
      <p:sp>
        <p:nvSpPr>
          <p:cNvPr id="6" name="Footer Placeholder 5"/>
          <p:cNvSpPr>
            <a:spLocks noGrp="1"/>
          </p:cNvSpPr>
          <p:nvPr>
            <p:ph type="ftr" sz="quarter" idx="11"/>
          </p:nvPr>
        </p:nvSpPr>
        <p:spPr/>
        <p:txBody>
          <a:bodyPr/>
          <a:lstStyle/>
          <a:p>
            <a:r>
              <a:rPr lang="en-US" dirty="0"/>
              <a:t>MDE, Office of Special Education</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8/7/2017</a:t>
            </a:r>
            <a:endParaRPr lang="en-US" dirty="0"/>
          </a:p>
        </p:txBody>
      </p:sp>
      <p:sp>
        <p:nvSpPr>
          <p:cNvPr id="5" name="Footer Placeholder 4"/>
          <p:cNvSpPr>
            <a:spLocks noGrp="1"/>
          </p:cNvSpPr>
          <p:nvPr>
            <p:ph type="ftr" sz="quarter" idx="11"/>
          </p:nvPr>
        </p:nvSpPr>
        <p:spPr/>
        <p:txBody>
          <a:bodyPr/>
          <a:lstStyle/>
          <a:p>
            <a:r>
              <a:rPr lang="en-US" dirty="0"/>
              <a:t>MDE, Office of Special Education</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939118"/>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581192" y="1797169"/>
            <a:ext cx="11029616" cy="4061628"/>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5" y="6042207"/>
            <a:ext cx="2844799" cy="365125"/>
          </a:xfrm>
          <a:prstGeom prst="rect">
            <a:avLst/>
          </a:prstGeom>
        </p:spPr>
        <p:txBody>
          <a:bodyPr vert="horz" lIns="91440" tIns="45720" rIns="91440" bIns="45720" rtlCol="0" anchor="ctr"/>
          <a:lstStyle>
            <a:lvl1pPr algn="r">
              <a:defRPr sz="1200">
                <a:solidFill>
                  <a:schemeClr val="tx1"/>
                </a:solidFill>
                <a:latin typeface="+mj-lt"/>
              </a:defRPr>
            </a:lvl1pPr>
          </a:lstStyle>
          <a:p>
            <a:r>
              <a:rPr lang="en-US"/>
              <a:t>8/7/2017</a:t>
            </a:r>
            <a:endParaRPr lang="en-US" dirty="0"/>
          </a:p>
        </p:txBody>
      </p:sp>
      <p:sp>
        <p:nvSpPr>
          <p:cNvPr id="5" name="Footer Placeholder 4"/>
          <p:cNvSpPr>
            <a:spLocks noGrp="1"/>
          </p:cNvSpPr>
          <p:nvPr>
            <p:ph type="ftr" sz="quarter" idx="3"/>
          </p:nvPr>
        </p:nvSpPr>
        <p:spPr>
          <a:xfrm>
            <a:off x="1990168" y="6037881"/>
            <a:ext cx="5508237" cy="365125"/>
          </a:xfrm>
          <a:prstGeom prst="rect">
            <a:avLst/>
          </a:prstGeom>
        </p:spPr>
        <p:txBody>
          <a:bodyPr vert="horz" lIns="91440" tIns="45720" rIns="91440" bIns="45720" rtlCol="0" anchor="ctr"/>
          <a:lstStyle>
            <a:lvl1pPr algn="l">
              <a:defRPr sz="1200" cap="none" baseline="0">
                <a:solidFill>
                  <a:schemeClr val="tx1"/>
                </a:solidFill>
                <a:latin typeface="+mj-lt"/>
              </a:defRPr>
            </a:lvl1pPr>
          </a:lstStyle>
          <a:p>
            <a:r>
              <a:rPr lang="en-US"/>
              <a:t>MDE, Office of Special Education</a:t>
            </a:r>
            <a:endParaRPr lang="en-US" dirty="0"/>
          </a:p>
        </p:txBody>
      </p:sp>
      <p:sp>
        <p:nvSpPr>
          <p:cNvPr id="6" name="Slide Number Placeholder 5"/>
          <p:cNvSpPr>
            <a:spLocks noGrp="1"/>
          </p:cNvSpPr>
          <p:nvPr>
            <p:ph type="sldNum" sz="quarter" idx="4"/>
          </p:nvPr>
        </p:nvSpPr>
        <p:spPr>
          <a:xfrm>
            <a:off x="10558303" y="6042207"/>
            <a:ext cx="1052511" cy="365125"/>
          </a:xfrm>
          <a:prstGeom prst="rect">
            <a:avLst/>
          </a:prstGeom>
        </p:spPr>
        <p:txBody>
          <a:bodyPr vert="horz" lIns="91440" tIns="45720" rIns="91440" bIns="45720" rtlCol="0" anchor="ctr"/>
          <a:lstStyle>
            <a:lvl1pPr algn="r">
              <a:defRPr sz="1200" b="1">
                <a:solidFill>
                  <a:schemeClr val="tx1"/>
                </a:solidFill>
                <a:latin typeface="+mj-lt"/>
              </a:defRPr>
            </a:lvl1pPr>
          </a:lstStyle>
          <a:p>
            <a:fld id="{D57F1E4F-1CFF-5643-939E-217C01CDF565}" type="slidenum">
              <a:rPr lang="en-US" smtClean="0"/>
              <a:pPr/>
              <a:t>‹#›</a:t>
            </a:fld>
            <a:endParaRPr lang="en-US" dirty="0"/>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20007" y="5968885"/>
            <a:ext cx="1186248" cy="457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hf hdr="0" dt="0"/>
  <p:txStyles>
    <p:titleStyle>
      <a:lvl1pPr algn="l" defTabSz="457189" rtl="0" eaLnBrk="1" latinLnBrk="0" hangingPunct="1">
        <a:spcBef>
          <a:spcPct val="0"/>
        </a:spcBef>
        <a:buNone/>
        <a:defRPr sz="4000" b="0" kern="12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5992"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8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629984"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400" kern="1200">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marL="899978" indent="-269993"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marL="1241969"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marL="1601960"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oyex.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deadata.us14.list-manage.com/track/click?u=29f16a38d9693bc948eccb7d5&amp;id=9ff6262a5f&amp;e=049c065136" TargetMode="External"/><Relationship Id="rId2" Type="http://schemas.openxmlformats.org/officeDocument/2006/relationships/hyperlink" Target="https://ideadata.us14.list-manage.com/track/click?u=29f16a38d9693bc948eccb7d5&amp;id=c5c4a06408&amp;e=049c06513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ncbddd/actearly/milestones-app.html?utm_content=&amp;utm_medium=email&amp;utm_name=&amp;utm_source=govdelivery&amp;utm_term" TargetMode="External"/><Relationship Id="rId2" Type="http://schemas.openxmlformats.org/officeDocument/2006/relationships/hyperlink" Target="https://www.cdc.gov/ncbddd/actearly/index.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idea.ed.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public.govdelivery.com/accounts/USED/subscriber/new?topic_id=USED_13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michigan.gov/documents/mde/10_in_10_Action_Plan_543856_7.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michigan.gov/mde/0,4615,7-140-80635-423982--,00.html" TargetMode="External"/><Relationship Id="rId4" Type="http://schemas.openxmlformats.org/officeDocument/2006/relationships/hyperlink" Target="http://www.michigan.gov/documents/mde/_MDE_Goals_and_Strategies_2-8-16_514042_7.pdf"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links.govdelivery.com/track?type=click&amp;enid=ZWFzPTEmbXNpZD0mYXVpZD0mbWFpbGluZ2lkPTIwMTgwMTA5LjgzNDI1MDgxJm1lc3NhZ2VpZD1NREItUFJELUJVTC0yMDE4MDEwOS44MzQyNTA4MSZkYXRhYmFzZWlkPTEwMDEmc2VyaWFsPTE2OTc2Nzk4JmVtYWlsaWQ9Y2hhcG1hbnQyQG1pY2hpZ2FuLmdvdiZ1c2VyaWQ9Y2hhcG1hbnQyQG1pY2hpZ2FuLmdvdiZ0YXJnZXRpZD0mZmw9JmV4dHJhPU11bHRpdmFyaWF0ZUlkPSYmJg==&amp;&amp;&amp;100&amp;&amp;&amp;http://www.mischooldata.org/ParentDashboar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ustomXml" Target="../ink/ink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ustomXml" Target="../ink/ink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michigan.gov/specialeducation" TargetMode="External"/><Relationship Id="rId2" Type="http://schemas.openxmlformats.org/officeDocument/2006/relationships/hyperlink" Target="http://www.michigan.gov/documents/mde/SignificantDisproportionality_Methodology_609253_7.pdf" TargetMode="External"/><Relationship Id="rId1" Type="http://schemas.openxmlformats.org/officeDocument/2006/relationships/slideLayout" Target="../slideLayouts/slideLayout2.xml"/><Relationship Id="rId4" Type="http://schemas.openxmlformats.org/officeDocument/2006/relationships/hyperlink" Target="http://www.michigan.gov/mde/0,4615,7-140-6598-456139--,00.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MDE-OSE-Public-Comment@michigan.go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mde-ose@Michigan.gov"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mailto:wecksteinj@michigan.gov" TargetMode="External"/><Relationship Id="rId4" Type="http://schemas.openxmlformats.org/officeDocument/2006/relationships/hyperlink" Target="mailto:chapmant2@michigan.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2.ed.gov/policy/speced/guid/idea/memosdcltrs/qa-endrewcase-12-07-2017.pdf?utm_content=&amp;utm_medium=email&amp;utm_name=&amp;utm_source=govdelivery&amp;utm_ter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MAASE Updates</a:t>
            </a:r>
          </a:p>
        </p:txBody>
      </p:sp>
      <p:sp>
        <p:nvSpPr>
          <p:cNvPr id="3" name="Subtitle 2"/>
          <p:cNvSpPr>
            <a:spLocks noGrp="1"/>
          </p:cNvSpPr>
          <p:nvPr>
            <p:ph type="subTitle" idx="1"/>
          </p:nvPr>
        </p:nvSpPr>
        <p:spPr/>
        <p:txBody>
          <a:bodyPr>
            <a:normAutofit/>
          </a:bodyPr>
          <a:lstStyle/>
          <a:p>
            <a:r>
              <a:rPr lang="en-US" dirty="0"/>
              <a:t>Teri L. Chapman, Director</a:t>
            </a:r>
          </a:p>
        </p:txBody>
      </p:sp>
      <p:sp>
        <p:nvSpPr>
          <p:cNvPr id="5" name="Content Placeholder 4"/>
          <p:cNvSpPr>
            <a:spLocks noGrp="1"/>
          </p:cNvSpPr>
          <p:nvPr>
            <p:ph type="body" sz="quarter" idx="13"/>
          </p:nvPr>
        </p:nvSpPr>
        <p:spPr>
          <a:xfrm>
            <a:off x="2466367" y="3429000"/>
            <a:ext cx="7248087" cy="914400"/>
          </a:xfrm>
        </p:spPr>
        <p:txBody>
          <a:bodyPr/>
          <a:lstStyle/>
          <a:p>
            <a:r>
              <a:rPr lang="en-US" dirty="0"/>
              <a:t>MDE Office of Special Education</a:t>
            </a:r>
          </a:p>
          <a:p>
            <a:r>
              <a:rPr lang="en-US" dirty="0"/>
              <a:t>February 14, 2018</a:t>
            </a:r>
          </a:p>
        </p:txBody>
      </p:sp>
    </p:spTree>
    <p:extLst>
      <p:ext uri="{BB962C8B-B14F-4D97-AF65-F5344CB8AC3E}">
        <p14:creationId xmlns:p14="http://schemas.microsoft.com/office/powerpoint/2010/main" val="1945331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552A-24A1-4FD1-9137-8A1809A7F830}"/>
              </a:ext>
            </a:extLst>
          </p:cNvPr>
          <p:cNvSpPr>
            <a:spLocks noGrp="1"/>
          </p:cNvSpPr>
          <p:nvPr>
            <p:ph type="title"/>
          </p:nvPr>
        </p:nvSpPr>
        <p:spPr/>
        <p:txBody>
          <a:bodyPr/>
          <a:lstStyle/>
          <a:p>
            <a:r>
              <a:rPr lang="en-US" dirty="0"/>
              <a:t>Resulting Recommendations</a:t>
            </a:r>
          </a:p>
        </p:txBody>
      </p:sp>
      <p:sp>
        <p:nvSpPr>
          <p:cNvPr id="3" name="Content Placeholder 2">
            <a:extLst>
              <a:ext uri="{FF2B5EF4-FFF2-40B4-BE49-F238E27FC236}">
                <a16:creationId xmlns:a16="http://schemas.microsoft.com/office/drawing/2014/main" id="{8E74A146-03B7-41CB-9DAA-6099C4DA4632}"/>
              </a:ext>
            </a:extLst>
          </p:cNvPr>
          <p:cNvSpPr>
            <a:spLocks noGrp="1"/>
          </p:cNvSpPr>
          <p:nvPr>
            <p:ph idx="1"/>
          </p:nvPr>
        </p:nvSpPr>
        <p:spPr/>
        <p:txBody>
          <a:bodyPr/>
          <a:lstStyle/>
          <a:p>
            <a:pPr marL="514350" indent="-514350">
              <a:buFont typeface="+mj-lt"/>
              <a:buAutoNum type="arabicPeriod" startAt="5"/>
            </a:pPr>
            <a:r>
              <a:rPr lang="en-US" dirty="0"/>
              <a:t>Monitor the IEP! Frequent progress checks. If at the end of a marking period the student has not made progress…DO SOMETHING!!</a:t>
            </a:r>
          </a:p>
          <a:p>
            <a:pPr lvl="1"/>
            <a:r>
              <a:rPr lang="en-US" dirty="0"/>
              <a:t>Change something! Document what was changed OR</a:t>
            </a:r>
          </a:p>
          <a:p>
            <a:pPr lvl="1"/>
            <a:r>
              <a:rPr lang="en-US" dirty="0"/>
              <a:t>Reconvene the IEP team to address the lack of progress</a:t>
            </a:r>
          </a:p>
          <a:p>
            <a:pPr lvl="1"/>
            <a:r>
              <a:rPr lang="en-US" dirty="0"/>
              <a:t>DO SOMETHING DIFFERENT!</a:t>
            </a:r>
          </a:p>
          <a:p>
            <a:pPr lvl="1"/>
            <a:r>
              <a:rPr lang="en-US" dirty="0"/>
              <a:t>“IEPs are not a guarantee of FAPE. A well-written IEP is our best FAPE hope for progress.”</a:t>
            </a:r>
          </a:p>
          <a:p>
            <a:pPr lvl="1"/>
            <a:endParaRPr lang="en-US" dirty="0"/>
          </a:p>
        </p:txBody>
      </p:sp>
      <p:sp>
        <p:nvSpPr>
          <p:cNvPr id="4" name="Footer Placeholder 3">
            <a:extLst>
              <a:ext uri="{FF2B5EF4-FFF2-40B4-BE49-F238E27FC236}">
                <a16:creationId xmlns:a16="http://schemas.microsoft.com/office/drawing/2014/main" id="{447E92DD-7F2A-4665-B8A6-8BF26B99ADF0}"/>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a16="http://schemas.microsoft.com/office/drawing/2014/main" id="{FBBC17D2-80D5-4CF2-8992-6C123E8480F5}"/>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689412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0DAB-AF13-463B-B139-9DD8E801F999}"/>
              </a:ext>
            </a:extLst>
          </p:cNvPr>
          <p:cNvSpPr>
            <a:spLocks noGrp="1"/>
          </p:cNvSpPr>
          <p:nvPr>
            <p:ph type="title"/>
          </p:nvPr>
        </p:nvSpPr>
        <p:spPr/>
        <p:txBody>
          <a:bodyPr/>
          <a:lstStyle/>
          <a:p>
            <a:r>
              <a:rPr lang="en-US" dirty="0"/>
              <a:t>Supreme Court FAPE Decision</a:t>
            </a:r>
          </a:p>
        </p:txBody>
      </p:sp>
      <p:sp>
        <p:nvSpPr>
          <p:cNvPr id="3" name="Content Placeholder 2">
            <a:extLst>
              <a:ext uri="{FF2B5EF4-FFF2-40B4-BE49-F238E27FC236}">
                <a16:creationId xmlns:a16="http://schemas.microsoft.com/office/drawing/2014/main" id="{E0EDB732-663F-4D18-8710-6E9D655ADFB9}"/>
              </a:ext>
            </a:extLst>
          </p:cNvPr>
          <p:cNvSpPr>
            <a:spLocks noGrp="1"/>
          </p:cNvSpPr>
          <p:nvPr>
            <p:ph idx="1"/>
          </p:nvPr>
        </p:nvSpPr>
        <p:spPr/>
        <p:txBody>
          <a:bodyPr/>
          <a:lstStyle/>
          <a:p>
            <a:r>
              <a:rPr lang="en-US" dirty="0"/>
              <a:t>To listen to the one-hour oral argument visit </a:t>
            </a:r>
            <a:r>
              <a:rPr lang="en-US" dirty="0">
                <a:hlinkClick r:id="rId2"/>
              </a:rPr>
              <a:t>www.oyex.com</a:t>
            </a:r>
            <a:endParaRPr lang="en-US" dirty="0"/>
          </a:p>
          <a:p>
            <a:r>
              <a:rPr lang="en-US" dirty="0"/>
              <a:t>Read the OSEP </a:t>
            </a:r>
            <a:r>
              <a:rPr lang="en-US" dirty="0" err="1"/>
              <a:t>Endrew</a:t>
            </a:r>
            <a:r>
              <a:rPr lang="en-US" dirty="0"/>
              <a:t> F. Q &amp; A</a:t>
            </a:r>
          </a:p>
          <a:p>
            <a:endParaRPr lang="en-US" dirty="0"/>
          </a:p>
        </p:txBody>
      </p:sp>
      <p:sp>
        <p:nvSpPr>
          <p:cNvPr id="4" name="Footer Placeholder 3">
            <a:extLst>
              <a:ext uri="{FF2B5EF4-FFF2-40B4-BE49-F238E27FC236}">
                <a16:creationId xmlns:a16="http://schemas.microsoft.com/office/drawing/2014/main" id="{492C5150-B604-40DC-8C81-D657F19CCB79}"/>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a16="http://schemas.microsoft.com/office/drawing/2014/main" id="{856CE142-7294-4A9C-85B8-9E4E01D69B7B}"/>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032702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8E9B84-F7F4-4211-9575-D530AC50B915}"/>
              </a:ext>
            </a:extLst>
          </p:cNvPr>
          <p:cNvSpPr>
            <a:spLocks noGrp="1"/>
          </p:cNvSpPr>
          <p:nvPr>
            <p:ph type="title"/>
          </p:nvPr>
        </p:nvSpPr>
        <p:spPr/>
        <p:txBody>
          <a:bodyPr/>
          <a:lstStyle/>
          <a:p>
            <a:r>
              <a:rPr lang="en-US" dirty="0"/>
              <a:t>39th Annual Report to Congress</a:t>
            </a:r>
          </a:p>
        </p:txBody>
      </p:sp>
      <p:sp>
        <p:nvSpPr>
          <p:cNvPr id="6" name="Text Placeholder 5">
            <a:extLst>
              <a:ext uri="{FF2B5EF4-FFF2-40B4-BE49-F238E27FC236}">
                <a16:creationId xmlns:a16="http://schemas.microsoft.com/office/drawing/2014/main" id="{1DCED71B-4BCA-4B3F-87F2-0A1F37B1B75C}"/>
              </a:ext>
            </a:extLst>
          </p:cNvPr>
          <p:cNvSpPr>
            <a:spLocks noGrp="1"/>
          </p:cNvSpPr>
          <p:nvPr>
            <p:ph type="body" idx="1"/>
          </p:nvPr>
        </p:nvSpPr>
        <p:spPr/>
        <p:txBody>
          <a:bodyPr/>
          <a:lstStyle/>
          <a:p>
            <a:pPr>
              <a:buFont typeface="Wingdings" panose="05000000000000000000" pitchFamily="2" charset="2"/>
              <a:buChar char="§"/>
            </a:pPr>
            <a:r>
              <a:rPr lang="en-US" dirty="0"/>
              <a:t>The report includes national and state-level exhibits about infants and toddlers, children, and students with disabilities served under IDEA Part C and Part B </a:t>
            </a:r>
          </a:p>
          <a:p>
            <a:pPr lvl="1">
              <a:buFont typeface="Courier New" panose="02070309020205020404" pitchFamily="49" charset="0"/>
              <a:buChar char="o"/>
            </a:pPr>
            <a:r>
              <a:rPr lang="en-US" i="1" u="sng" dirty="0">
                <a:hlinkClick r:id="rId2"/>
              </a:rPr>
              <a:t>39th Annual Report to Congress on the Implementation of the Individuals with Disabilities Education Act, 2016</a:t>
            </a:r>
            <a:r>
              <a:rPr lang="en-US" dirty="0"/>
              <a:t> </a:t>
            </a:r>
          </a:p>
          <a:p>
            <a:pPr lvl="1">
              <a:buFont typeface="Courier New" panose="02070309020205020404" pitchFamily="49" charset="0"/>
              <a:buChar char="o"/>
            </a:pPr>
            <a:r>
              <a:rPr lang="en-US" dirty="0"/>
              <a:t>Also available at </a:t>
            </a:r>
            <a:r>
              <a:rPr lang="en-US" u="sng" dirty="0">
                <a:hlinkClick r:id="rId3"/>
              </a:rPr>
              <a:t>ed.gov website</a:t>
            </a:r>
            <a:endParaRPr lang="en-US" u="sng" dirty="0"/>
          </a:p>
        </p:txBody>
      </p:sp>
      <p:sp>
        <p:nvSpPr>
          <p:cNvPr id="4" name="Slide Number Placeholder 3">
            <a:extLst>
              <a:ext uri="{FF2B5EF4-FFF2-40B4-BE49-F238E27FC236}">
                <a16:creationId xmlns:a16="http://schemas.microsoft.com/office/drawing/2014/main" id="{9BC7B4E0-AE34-44FC-A47C-C9767D625B3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2507687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CCCB6-E553-40EA-B1B8-5C2F325C02F5}"/>
              </a:ext>
            </a:extLst>
          </p:cNvPr>
          <p:cNvSpPr>
            <a:spLocks noGrp="1"/>
          </p:cNvSpPr>
          <p:nvPr>
            <p:ph type="title"/>
          </p:nvPr>
        </p:nvSpPr>
        <p:spPr/>
        <p:txBody>
          <a:bodyPr>
            <a:normAutofit fontScale="90000"/>
          </a:bodyPr>
          <a:lstStyle/>
          <a:p>
            <a:r>
              <a:rPr lang="en-US" dirty="0"/>
              <a:t>USED </a:t>
            </a:r>
            <a:br>
              <a:rPr lang="en-US" dirty="0"/>
            </a:br>
            <a:r>
              <a:rPr lang="en-US" dirty="0"/>
              <a:t>Office of Special Education Programs</a:t>
            </a:r>
          </a:p>
        </p:txBody>
      </p:sp>
      <p:sp>
        <p:nvSpPr>
          <p:cNvPr id="3" name="Text Placeholder 2">
            <a:extLst>
              <a:ext uri="{FF2B5EF4-FFF2-40B4-BE49-F238E27FC236}">
                <a16:creationId xmlns:a16="http://schemas.microsoft.com/office/drawing/2014/main" id="{B3D4520E-3896-40B3-8F14-76D3AEB424D8}"/>
              </a:ext>
            </a:extLst>
          </p:cNvPr>
          <p:cNvSpPr>
            <a:spLocks noGrp="1"/>
          </p:cNvSpPr>
          <p:nvPr>
            <p:ph type="body" idx="1"/>
          </p:nvPr>
        </p:nvSpPr>
        <p:spPr/>
        <p:txBody>
          <a:bodyPr/>
          <a:lstStyle/>
          <a:p>
            <a:pPr>
              <a:buFont typeface="Arial" panose="020B0604020202020204" pitchFamily="34" charset="0"/>
              <a:buChar char="•"/>
            </a:pPr>
            <a:r>
              <a:rPr lang="en-US" dirty="0"/>
              <a:t>EARLY CHILDHOOD CDC Milestone Tracker App for Families</a:t>
            </a:r>
          </a:p>
          <a:p>
            <a:pPr lvl="1">
              <a:buFont typeface="Courier New" panose="02070309020205020404" pitchFamily="49" charset="0"/>
              <a:buChar char="o"/>
            </a:pPr>
            <a:r>
              <a:rPr lang="en-US" dirty="0">
                <a:hlinkClick r:id="rId2"/>
              </a:rPr>
              <a:t>https://www.cdc.gov/ncbddd/actearly/index.html</a:t>
            </a:r>
            <a:endParaRPr lang="en-US" dirty="0"/>
          </a:p>
          <a:p>
            <a:pPr>
              <a:buFont typeface="Arial" panose="020B0604020202020204" pitchFamily="34" charset="0"/>
              <a:buChar char="•"/>
            </a:pPr>
            <a:r>
              <a:rPr lang="en-US" dirty="0"/>
              <a:t>Learn the Signs. Act Early.</a:t>
            </a:r>
          </a:p>
          <a:p>
            <a:pPr lvl="1">
              <a:buFont typeface="Courier New" panose="02070309020205020404" pitchFamily="49" charset="0"/>
              <a:buChar char="o"/>
            </a:pPr>
            <a:r>
              <a:rPr lang="en-US" dirty="0">
                <a:hlinkClick r:id="rId3"/>
              </a:rPr>
              <a:t>https://www.cdc.gov/ncbddd/actearly/milestones-app.html?utm_content=&amp;utm_medium=email&amp;utm_name=&amp;utm_source=govdelivery&amp;utm_term</a:t>
            </a:r>
            <a:r>
              <a:rPr lang="en-US" dirty="0"/>
              <a:t>=</a:t>
            </a:r>
          </a:p>
          <a:p>
            <a:endParaRPr lang="en-US" dirty="0"/>
          </a:p>
          <a:p>
            <a:endParaRPr lang="en-US" dirty="0"/>
          </a:p>
        </p:txBody>
      </p:sp>
      <p:sp>
        <p:nvSpPr>
          <p:cNvPr id="4" name="Slide Number Placeholder 3">
            <a:extLst>
              <a:ext uri="{FF2B5EF4-FFF2-40B4-BE49-F238E27FC236}">
                <a16:creationId xmlns:a16="http://schemas.microsoft.com/office/drawing/2014/main" id="{C6AEAEB2-977C-408F-B83E-C9C8436179F0}"/>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Verdana"/>
              <a:buNone/>
            </a:pPr>
            <a:fld id="{00000000-1234-1234-1234-123412341234}" type="slidenum">
              <a:rPr lang="en-US" sz="1200" b="1" i="0" u="none" strike="noStrike" cap="none" smtClean="0">
                <a:solidFill>
                  <a:schemeClr val="dk1"/>
                </a:solidFill>
                <a:latin typeface="Verdana"/>
                <a:ea typeface="Verdana"/>
                <a:cs typeface="Verdana"/>
                <a:sym typeface="Verdana"/>
              </a:rPr>
              <a:t>13</a:t>
            </a:fld>
            <a:endParaRPr lang="en-US" sz="1200" b="1"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353611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0DC0-5CF4-43DA-9985-6F483DDA6A42}"/>
              </a:ext>
            </a:extLst>
          </p:cNvPr>
          <p:cNvSpPr>
            <a:spLocks noGrp="1"/>
          </p:cNvSpPr>
          <p:nvPr>
            <p:ph type="title"/>
          </p:nvPr>
        </p:nvSpPr>
        <p:spPr/>
        <p:txBody>
          <a:bodyPr/>
          <a:lstStyle/>
          <a:p>
            <a:r>
              <a:rPr lang="en-US" dirty="0"/>
              <a:t>USED Website Update</a:t>
            </a:r>
          </a:p>
        </p:txBody>
      </p:sp>
      <p:sp>
        <p:nvSpPr>
          <p:cNvPr id="3" name="Content Placeholder 2">
            <a:extLst>
              <a:ext uri="{FF2B5EF4-FFF2-40B4-BE49-F238E27FC236}">
                <a16:creationId xmlns:a16="http://schemas.microsoft.com/office/drawing/2014/main" id="{F0E966DA-EBAA-4C22-9D92-A39AF2409903}"/>
              </a:ext>
            </a:extLst>
          </p:cNvPr>
          <p:cNvSpPr>
            <a:spLocks noGrp="1"/>
          </p:cNvSpPr>
          <p:nvPr>
            <p:ph idx="1"/>
          </p:nvPr>
        </p:nvSpPr>
        <p:spPr/>
        <p:txBody>
          <a:bodyPr/>
          <a:lstStyle/>
          <a:p>
            <a:r>
              <a:rPr lang="en-US" dirty="0"/>
              <a:t>Changes to the current structure of the Department’s website and web pages, including where guidance and materials related to IDEA information will be located</a:t>
            </a:r>
          </a:p>
          <a:p>
            <a:r>
              <a:rPr lang="en-US"/>
              <a:t>Information </a:t>
            </a:r>
            <a:r>
              <a:rPr lang="en-US" dirty="0"/>
              <a:t>currently housed on the </a:t>
            </a:r>
            <a:r>
              <a:rPr lang="en-US" u="sng" dirty="0">
                <a:hlinkClick r:id="rId2"/>
              </a:rPr>
              <a:t>IDEA.ed.gov</a:t>
            </a:r>
            <a:r>
              <a:rPr lang="en-US" dirty="0"/>
              <a:t> Building the Legacy 2004 site will be moved to the Department’s website effective April 30th.</a:t>
            </a:r>
          </a:p>
          <a:p>
            <a:endParaRPr lang="en-US" dirty="0"/>
          </a:p>
        </p:txBody>
      </p:sp>
      <p:sp>
        <p:nvSpPr>
          <p:cNvPr id="4" name="Footer Placeholder 3">
            <a:extLst>
              <a:ext uri="{FF2B5EF4-FFF2-40B4-BE49-F238E27FC236}">
                <a16:creationId xmlns:a16="http://schemas.microsoft.com/office/drawing/2014/main" id="{12382482-A99F-41B5-A473-254AF730C9CC}"/>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a16="http://schemas.microsoft.com/office/drawing/2014/main" id="{D112BA44-58E8-43F0-8FF7-5057D12C8B36}"/>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23600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032C-AE7E-4828-8126-88E3EACBA5F4}"/>
              </a:ext>
            </a:extLst>
          </p:cNvPr>
          <p:cNvSpPr>
            <a:spLocks noGrp="1"/>
          </p:cNvSpPr>
          <p:nvPr>
            <p:ph type="title"/>
          </p:nvPr>
        </p:nvSpPr>
        <p:spPr/>
        <p:txBody>
          <a:bodyPr>
            <a:normAutofit fontScale="90000"/>
          </a:bodyPr>
          <a:lstStyle/>
          <a:p>
            <a:r>
              <a:rPr lang="en-US" dirty="0"/>
              <a:t>USED </a:t>
            </a:r>
            <a:br>
              <a:rPr lang="en-US" dirty="0"/>
            </a:br>
            <a:r>
              <a:rPr lang="en-US" dirty="0"/>
              <a:t>Office of Special Education Programs</a:t>
            </a:r>
          </a:p>
        </p:txBody>
      </p:sp>
      <p:sp>
        <p:nvSpPr>
          <p:cNvPr id="3" name="Text Placeholder 2">
            <a:extLst>
              <a:ext uri="{FF2B5EF4-FFF2-40B4-BE49-F238E27FC236}">
                <a16:creationId xmlns:a16="http://schemas.microsoft.com/office/drawing/2014/main" id="{E37ADF8C-1649-405B-8E91-CAB0D72349CE}"/>
              </a:ext>
            </a:extLst>
          </p:cNvPr>
          <p:cNvSpPr>
            <a:spLocks noGrp="1"/>
          </p:cNvSpPr>
          <p:nvPr>
            <p:ph type="body" idx="1"/>
          </p:nvPr>
        </p:nvSpPr>
        <p:spPr/>
        <p:txBody>
          <a:bodyPr/>
          <a:lstStyle/>
          <a:p>
            <a:pPr>
              <a:buFont typeface="Arial" panose="020B0604020202020204" pitchFamily="34" charset="0"/>
              <a:buChar char="•"/>
            </a:pPr>
            <a:r>
              <a:rPr lang="en-US" dirty="0"/>
              <a:t>Sign up for the OSEP Newsletter!</a:t>
            </a:r>
          </a:p>
          <a:p>
            <a:pPr lvl="1">
              <a:buFont typeface="Courier New" panose="02070309020205020404" pitchFamily="49" charset="0"/>
              <a:buChar char="o"/>
            </a:pPr>
            <a:r>
              <a:rPr lang="en-US" dirty="0">
                <a:hlinkClick r:id="rId2"/>
              </a:rPr>
              <a:t>https://public.govdelivery.com/accounts/USED/subscriber/new?topic_id=USED_137</a:t>
            </a:r>
            <a:endParaRPr lang="en-US" dirty="0"/>
          </a:p>
          <a:p>
            <a:endParaRPr lang="en-US" dirty="0"/>
          </a:p>
        </p:txBody>
      </p:sp>
      <p:sp>
        <p:nvSpPr>
          <p:cNvPr id="4" name="Slide Number Placeholder 3">
            <a:extLst>
              <a:ext uri="{FF2B5EF4-FFF2-40B4-BE49-F238E27FC236}">
                <a16:creationId xmlns:a16="http://schemas.microsoft.com/office/drawing/2014/main" id="{688CD5CA-CB23-4525-BC96-E3AD2EFADA0F}"/>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Verdana"/>
              <a:buNone/>
            </a:pPr>
            <a:fld id="{00000000-1234-1234-1234-123412341234}" type="slidenum">
              <a:rPr lang="en-US" sz="1200" b="1" i="0" u="none" strike="noStrike" cap="none" smtClean="0">
                <a:solidFill>
                  <a:schemeClr val="dk1"/>
                </a:solidFill>
                <a:latin typeface="Verdana"/>
                <a:ea typeface="Verdana"/>
                <a:cs typeface="Verdana"/>
                <a:sym typeface="Verdana"/>
              </a:rPr>
              <a:t>15</a:t>
            </a:fld>
            <a:endParaRPr lang="en-US" sz="1200" b="1"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284531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2CB10-4136-4BC2-B639-9551AEB3DCED}"/>
              </a:ext>
            </a:extLst>
          </p:cNvPr>
          <p:cNvSpPr>
            <a:spLocks noGrp="1"/>
          </p:cNvSpPr>
          <p:nvPr>
            <p:ph type="title"/>
          </p:nvPr>
        </p:nvSpPr>
        <p:spPr/>
        <p:txBody>
          <a:bodyPr/>
          <a:lstStyle/>
          <a:p>
            <a:r>
              <a:rPr lang="en-US" dirty="0"/>
              <a:t>State Updates</a:t>
            </a:r>
          </a:p>
        </p:txBody>
      </p:sp>
      <p:sp>
        <p:nvSpPr>
          <p:cNvPr id="3" name="Text Placeholder 2">
            <a:extLst>
              <a:ext uri="{FF2B5EF4-FFF2-40B4-BE49-F238E27FC236}">
                <a16:creationId xmlns:a16="http://schemas.microsoft.com/office/drawing/2014/main" id="{45D38323-A827-4D88-A473-B1CAD7DDA0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BC72AE-9F83-4312-9EBE-D9054C85C8CC}"/>
              </a:ext>
            </a:extLst>
          </p:cNvPr>
          <p:cNvSpPr>
            <a:spLocks noGrp="1"/>
          </p:cNvSpPr>
          <p:nvPr>
            <p:ph type="sldNum" idx="12"/>
          </p:nvPr>
        </p:nvSpPr>
        <p:spPr/>
        <p:txBody>
          <a:bodyPr/>
          <a:lstStyle/>
          <a:p>
            <a:pPr marL="0" marR="0" lvl="0" indent="0" algn="r" rtl="0">
              <a:spcBef>
                <a:spcPts val="0"/>
              </a:spcBef>
              <a:buNone/>
            </a:pPr>
            <a:fld id="{00000000-1234-1234-1234-123412341234}" type="slidenum">
              <a:rPr lang="en-US" sz="1200" b="1" i="0" u="none" strike="noStrike" cap="none" smtClean="0">
                <a:solidFill>
                  <a:srgbClr val="2D58AC"/>
                </a:solidFill>
                <a:latin typeface="Verdana"/>
                <a:ea typeface="Verdana"/>
                <a:cs typeface="Verdana"/>
                <a:sym typeface="Verdana"/>
              </a:rPr>
              <a:t>16</a:t>
            </a:fld>
            <a:endParaRPr lang="en-US" sz="1200" b="1" i="0" u="none" strike="noStrike" cap="none">
              <a:solidFill>
                <a:srgbClr val="2D58AC"/>
              </a:solidFill>
              <a:latin typeface="Verdana"/>
              <a:ea typeface="Verdana"/>
              <a:cs typeface="Verdana"/>
              <a:sym typeface="Verdana"/>
            </a:endParaRPr>
          </a:p>
        </p:txBody>
      </p:sp>
    </p:spTree>
    <p:extLst>
      <p:ext uri="{BB962C8B-B14F-4D97-AF65-F5344CB8AC3E}">
        <p14:creationId xmlns:p14="http://schemas.microsoft.com/office/powerpoint/2010/main" val="411969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Shape 755"/>
          <p:cNvSpPr txBox="1">
            <a:spLocks noGrp="1"/>
          </p:cNvSpPr>
          <p:nvPr>
            <p:ph type="title"/>
          </p:nvPr>
        </p:nvSpPr>
        <p:spPr>
          <a:xfrm>
            <a:off x="581192" y="702156"/>
            <a:ext cx="11029616" cy="1013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4000"/>
              <a:buFont typeface="Verdana"/>
              <a:buNone/>
            </a:pPr>
            <a:r>
              <a:rPr lang="en-US" dirty="0"/>
              <a:t>Michigan’s Top 10 in 10</a:t>
            </a:r>
            <a:endParaRPr dirty="0"/>
          </a:p>
        </p:txBody>
      </p:sp>
      <p:sp>
        <p:nvSpPr>
          <p:cNvPr id="756" name="Shape 756"/>
          <p:cNvSpPr txBox="1">
            <a:spLocks noGrp="1"/>
          </p:cNvSpPr>
          <p:nvPr>
            <p:ph type="body" idx="1"/>
          </p:nvPr>
        </p:nvSpPr>
        <p:spPr>
          <a:xfrm>
            <a:off x="213852" y="1715956"/>
            <a:ext cx="11651225" cy="4096758"/>
          </a:xfrm>
          <a:prstGeom prst="rect">
            <a:avLst/>
          </a:prstGeom>
          <a:noFill/>
          <a:ln>
            <a:noFill/>
          </a:ln>
        </p:spPr>
        <p:txBody>
          <a:bodyPr spcFirstLastPara="1" wrap="square" lIns="91425" tIns="91425" rIns="91425" bIns="91425" anchor="t" anchorCtr="0">
            <a:noAutofit/>
          </a:bodyPr>
          <a:lstStyle/>
          <a:p>
            <a:pPr lvl="0" indent="-228600">
              <a:buNone/>
            </a:pPr>
            <a:r>
              <a:rPr lang="en-US" dirty="0"/>
              <a:t>MDE Strategic Plan: </a:t>
            </a:r>
            <a:r>
              <a:rPr lang="en-US" dirty="0">
                <a:hlinkClick r:id="rId3"/>
              </a:rPr>
              <a:t>http://www.michigan.gov/documents/mde/10_in_10_Action_Plan_543856_7.pdf</a:t>
            </a:r>
            <a:endParaRPr lang="en-US" dirty="0"/>
          </a:p>
          <a:p>
            <a:pPr lvl="0" indent="-228600">
              <a:buNone/>
            </a:pPr>
            <a:r>
              <a:rPr lang="en-US" dirty="0"/>
              <a:t>MDE Goals and Objectives: </a:t>
            </a:r>
            <a:r>
              <a:rPr lang="en-US" dirty="0">
                <a:hlinkClick r:id="rId4"/>
              </a:rPr>
              <a:t>http://www.michigan.gov/documents/mde/_MDE_Goals_and_Strategies_2-8-16_514042_7.pdf</a:t>
            </a:r>
            <a:endParaRPr lang="en-US" dirty="0"/>
          </a:p>
          <a:p>
            <a:pPr lvl="0" indent="-228600">
              <a:buNone/>
            </a:pPr>
            <a:r>
              <a:rPr lang="en-US" sz="2800" b="0" i="0" u="none" strike="noStrike" cap="none" dirty="0">
                <a:solidFill>
                  <a:schemeClr val="dk2"/>
                </a:solidFill>
                <a:latin typeface="Verdana"/>
                <a:ea typeface="Verdana"/>
                <a:cs typeface="Verdana"/>
                <a:sym typeface="Verdana"/>
              </a:rPr>
              <a:t>Chief Deputy Sheila Alles Podcasts </a:t>
            </a:r>
            <a:r>
              <a:rPr lang="en-US" dirty="0">
                <a:hlinkClick r:id="rId5"/>
              </a:rPr>
              <a:t>http://www.michigan.gov/mde/0,4615,7-140-80635-423982--,00.html</a:t>
            </a:r>
            <a:endParaRPr lang="en-US" dirty="0"/>
          </a:p>
          <a:p>
            <a:pPr lvl="0" indent="-228600">
              <a:buNone/>
            </a:pPr>
            <a:endParaRPr lang="en-US" dirty="0"/>
          </a:p>
          <a:p>
            <a:pPr lvl="0" indent="-228600">
              <a:buNone/>
            </a:pPr>
            <a:endParaRPr sz="2800" b="0" i="0" u="none" strike="noStrike" cap="none" dirty="0">
              <a:solidFill>
                <a:schemeClr val="dk2"/>
              </a:solidFill>
              <a:latin typeface="Verdana"/>
              <a:ea typeface="Verdana"/>
              <a:cs typeface="Verdana"/>
              <a:sym typeface="Verdana"/>
            </a:endParaRPr>
          </a:p>
        </p:txBody>
      </p:sp>
      <p:sp>
        <p:nvSpPr>
          <p:cNvPr id="757" name="Shape 757"/>
          <p:cNvSpPr txBox="1">
            <a:spLocks noGrp="1"/>
          </p:cNvSpPr>
          <p:nvPr>
            <p:ph type="sldNum" idx="12"/>
          </p:nvPr>
        </p:nvSpPr>
        <p:spPr>
          <a:xfrm>
            <a:off x="10558303" y="6051393"/>
            <a:ext cx="1052508"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2D58AC"/>
              </a:buClr>
              <a:buSzPts val="1200"/>
              <a:buFont typeface="Verdana"/>
              <a:buNone/>
            </a:pPr>
            <a:fld id="{00000000-1234-1234-1234-123412341234}" type="slidenum">
              <a:rPr lang="en-US" sz="1200" b="1" i="0" u="none" strike="noStrike" cap="none">
                <a:solidFill>
                  <a:srgbClr val="2D58AC"/>
                </a:solidFill>
                <a:latin typeface="Verdana"/>
                <a:ea typeface="Verdana"/>
                <a:cs typeface="Verdana"/>
                <a:sym typeface="Verdana"/>
              </a:rPr>
              <a:t>17</a:t>
            </a:fld>
            <a:endParaRPr sz="1200" b="1" i="0" u="none" strike="noStrike" cap="none">
              <a:solidFill>
                <a:srgbClr val="2D58AC"/>
              </a:solidFill>
              <a:latin typeface="Verdana"/>
              <a:ea typeface="Verdana"/>
              <a:cs typeface="Verdana"/>
              <a:sym typeface="Verdana"/>
            </a:endParaRPr>
          </a:p>
        </p:txBody>
      </p:sp>
    </p:spTree>
    <p:extLst>
      <p:ext uri="{BB962C8B-B14F-4D97-AF65-F5344CB8AC3E}">
        <p14:creationId xmlns:p14="http://schemas.microsoft.com/office/powerpoint/2010/main" val="1230433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5B2D-7B9D-48D6-9382-BE2BCDF3AF1E}"/>
              </a:ext>
            </a:extLst>
          </p:cNvPr>
          <p:cNvSpPr>
            <a:spLocks noGrp="1"/>
          </p:cNvSpPr>
          <p:nvPr>
            <p:ph type="title"/>
          </p:nvPr>
        </p:nvSpPr>
        <p:spPr/>
        <p:txBody>
          <a:bodyPr/>
          <a:lstStyle/>
          <a:p>
            <a:r>
              <a:rPr lang="en-US" sz="3600" dirty="0"/>
              <a:t>Parent Dashboard for School Transparency</a:t>
            </a:r>
          </a:p>
        </p:txBody>
      </p:sp>
      <p:sp>
        <p:nvSpPr>
          <p:cNvPr id="3" name="Text Placeholder 2">
            <a:extLst>
              <a:ext uri="{FF2B5EF4-FFF2-40B4-BE49-F238E27FC236}">
                <a16:creationId xmlns:a16="http://schemas.microsoft.com/office/drawing/2014/main" id="{FCC3EAA6-F985-4D60-A707-2D1D83532C06}"/>
              </a:ext>
            </a:extLst>
          </p:cNvPr>
          <p:cNvSpPr>
            <a:spLocks noGrp="1"/>
          </p:cNvSpPr>
          <p:nvPr>
            <p:ph type="body" idx="1"/>
          </p:nvPr>
        </p:nvSpPr>
        <p:spPr/>
        <p:txBody>
          <a:bodyPr/>
          <a:lstStyle/>
          <a:p>
            <a:r>
              <a:rPr lang="en-US" dirty="0"/>
              <a:t>Parents now have their own online dashboard that shows the performance of all K-12 public schools in Michigan and represents a new, improved level of transparency, the Michigan Department of Education (MDE)</a:t>
            </a:r>
            <a:endParaRPr lang="en-US" u="sng" dirty="0">
              <a:hlinkClick r:id="rId2"/>
            </a:endParaRPr>
          </a:p>
          <a:p>
            <a:r>
              <a:rPr lang="en-US" u="sng" dirty="0">
                <a:hlinkClick r:id="rId2"/>
              </a:rPr>
              <a:t>www.MISchoolData.org/ParentDashboard</a:t>
            </a:r>
            <a:r>
              <a:rPr lang="en-US" dirty="0"/>
              <a:t>, is a combined effort of MDE and the Center for Educational Performance and Information (CEPI) – based on significant parent feedback on its planning, content, and design.</a:t>
            </a:r>
          </a:p>
          <a:p>
            <a:endParaRPr lang="en-US" dirty="0"/>
          </a:p>
        </p:txBody>
      </p:sp>
      <p:sp>
        <p:nvSpPr>
          <p:cNvPr id="4" name="Slide Number Placeholder 3">
            <a:extLst>
              <a:ext uri="{FF2B5EF4-FFF2-40B4-BE49-F238E27FC236}">
                <a16:creationId xmlns:a16="http://schemas.microsoft.com/office/drawing/2014/main" id="{2697230A-2E1D-4A77-A9E6-92FB1B3D861C}"/>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Verdana"/>
              <a:buNone/>
            </a:pPr>
            <a:fld id="{00000000-1234-1234-1234-123412341234}" type="slidenum">
              <a:rPr lang="en-US" sz="1200" b="1" i="0" u="none" strike="noStrike" cap="none" smtClean="0">
                <a:solidFill>
                  <a:schemeClr val="dk1"/>
                </a:solidFill>
                <a:latin typeface="Verdana"/>
                <a:ea typeface="Verdana"/>
                <a:cs typeface="Verdana"/>
                <a:sym typeface="Verdana"/>
              </a:rPr>
              <a:t>18</a:t>
            </a:fld>
            <a:endParaRPr lang="en-US" sz="1200" b="1"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970477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0A5D6-636B-4788-9FEF-ACF7DEE9D93B}"/>
              </a:ext>
            </a:extLst>
          </p:cNvPr>
          <p:cNvSpPr>
            <a:spLocks noGrp="1"/>
          </p:cNvSpPr>
          <p:nvPr>
            <p:ph type="title"/>
          </p:nvPr>
        </p:nvSpPr>
        <p:spPr/>
        <p:txBody>
          <a:bodyPr/>
          <a:lstStyle/>
          <a:p>
            <a:r>
              <a:rPr lang="en-US" dirty="0"/>
              <a:t>MDE Staff Changes</a:t>
            </a:r>
          </a:p>
        </p:txBody>
      </p:sp>
      <p:sp>
        <p:nvSpPr>
          <p:cNvPr id="3" name="Text Placeholder 2">
            <a:extLst>
              <a:ext uri="{FF2B5EF4-FFF2-40B4-BE49-F238E27FC236}">
                <a16:creationId xmlns:a16="http://schemas.microsoft.com/office/drawing/2014/main" id="{217EFECC-ABB5-4BA1-8E53-A3F6CFA467B9}"/>
              </a:ext>
            </a:extLst>
          </p:cNvPr>
          <p:cNvSpPr>
            <a:spLocks noGrp="1"/>
          </p:cNvSpPr>
          <p:nvPr>
            <p:ph type="body" idx="1"/>
          </p:nvPr>
        </p:nvSpPr>
        <p:spPr/>
        <p:txBody>
          <a:bodyPr/>
          <a:lstStyle/>
          <a:p>
            <a:pPr>
              <a:buFont typeface="Arial" panose="020B0604020202020204" pitchFamily="34" charset="0"/>
              <a:buChar char="•"/>
            </a:pPr>
            <a:r>
              <a:rPr lang="en-US" dirty="0"/>
              <a:t>Retirements:</a:t>
            </a:r>
          </a:p>
          <a:p>
            <a:pPr lvl="1">
              <a:buFont typeface="Courier New" panose="02070309020205020404" pitchFamily="49" charset="0"/>
              <a:buChar char="o"/>
            </a:pPr>
            <a:r>
              <a:rPr lang="en-US" dirty="0"/>
              <a:t>Mike Radke, Director of Office of Field Services</a:t>
            </a:r>
          </a:p>
          <a:p>
            <a:pPr lvl="1">
              <a:buFont typeface="Courier New" panose="02070309020205020404" pitchFamily="49" charset="0"/>
              <a:buChar char="o"/>
            </a:pPr>
            <a:r>
              <a:rPr lang="en-US" dirty="0"/>
              <a:t>Patty Cantu, Director of Office of Career and Technical Education</a:t>
            </a:r>
          </a:p>
          <a:p>
            <a:pPr lvl="1">
              <a:buFont typeface="Courier New" panose="02070309020205020404" pitchFamily="49" charset="0"/>
              <a:buChar char="o"/>
            </a:pPr>
            <a:r>
              <a:rPr lang="en-US" dirty="0"/>
              <a:t>Susan Broman, Deputy Superintendent</a:t>
            </a:r>
          </a:p>
          <a:p>
            <a:pPr marL="65024" indent="0">
              <a:buNone/>
            </a:pPr>
            <a:endParaRPr lang="en-US" dirty="0"/>
          </a:p>
        </p:txBody>
      </p:sp>
      <p:sp>
        <p:nvSpPr>
          <p:cNvPr id="4" name="Slide Number Placeholder 3">
            <a:extLst>
              <a:ext uri="{FF2B5EF4-FFF2-40B4-BE49-F238E27FC236}">
                <a16:creationId xmlns:a16="http://schemas.microsoft.com/office/drawing/2014/main" id="{262E6452-15E8-4C5A-8F77-3F67B60A1B6C}"/>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Verdana"/>
              <a:buNone/>
            </a:pPr>
            <a:fld id="{00000000-1234-1234-1234-123412341234}" type="slidenum">
              <a:rPr lang="en-US" sz="1200" b="1" i="0" u="none" strike="noStrike" cap="none" smtClean="0">
                <a:solidFill>
                  <a:schemeClr val="dk1"/>
                </a:solidFill>
                <a:latin typeface="Verdana"/>
                <a:ea typeface="Verdana"/>
                <a:cs typeface="Verdana"/>
                <a:sym typeface="Verdana"/>
              </a:rPr>
              <a:t>19</a:t>
            </a:fld>
            <a:endParaRPr lang="en-US" sz="1200" b="1"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2496993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FCA2D-C845-4CEF-A56F-81F33A4F416E}"/>
              </a:ext>
            </a:extLst>
          </p:cNvPr>
          <p:cNvSpPr>
            <a:spLocks noGrp="1"/>
          </p:cNvSpPr>
          <p:nvPr>
            <p:ph type="title"/>
          </p:nvPr>
        </p:nvSpPr>
        <p:spPr/>
        <p:txBody>
          <a:bodyPr/>
          <a:lstStyle/>
          <a:p>
            <a:r>
              <a:rPr lang="en-US" dirty="0"/>
              <a:t>Federal Updates</a:t>
            </a:r>
          </a:p>
        </p:txBody>
      </p:sp>
      <p:sp>
        <p:nvSpPr>
          <p:cNvPr id="3" name="Text Placeholder 2">
            <a:extLst>
              <a:ext uri="{FF2B5EF4-FFF2-40B4-BE49-F238E27FC236}">
                <a16:creationId xmlns:a16="http://schemas.microsoft.com/office/drawing/2014/main" id="{EDA3E883-21A1-43B0-BA5C-8E1586EA96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739EC8-7C2F-4EA4-824A-01E9D92D44F4}"/>
              </a:ext>
            </a:extLst>
          </p:cNvPr>
          <p:cNvSpPr>
            <a:spLocks noGrp="1"/>
          </p:cNvSpPr>
          <p:nvPr>
            <p:ph type="sldNum" idx="12"/>
          </p:nvPr>
        </p:nvSpPr>
        <p:spPr/>
        <p:txBody>
          <a:bodyPr/>
          <a:lstStyle/>
          <a:p>
            <a:pPr marL="0" marR="0" lvl="0" indent="0" algn="r" rtl="0">
              <a:spcBef>
                <a:spcPts val="0"/>
              </a:spcBef>
              <a:buNone/>
            </a:pPr>
            <a:fld id="{00000000-1234-1234-1234-123412341234}" type="slidenum">
              <a:rPr lang="en-US" sz="1200" b="1" i="0" u="none" strike="noStrike" cap="none" smtClean="0">
                <a:solidFill>
                  <a:srgbClr val="2D58AC"/>
                </a:solidFill>
                <a:latin typeface="Verdana"/>
                <a:ea typeface="Verdana"/>
                <a:cs typeface="Verdana"/>
                <a:sym typeface="Verdana"/>
              </a:rPr>
              <a:t>2</a:t>
            </a:fld>
            <a:endParaRPr lang="en-US" sz="1200" b="1" i="0" u="none" strike="noStrike" cap="none">
              <a:solidFill>
                <a:srgbClr val="2D58AC"/>
              </a:solidFill>
              <a:latin typeface="Verdana"/>
              <a:ea typeface="Verdana"/>
              <a:cs typeface="Verdana"/>
              <a:sym typeface="Verdana"/>
            </a:endParaRPr>
          </a:p>
        </p:txBody>
      </p:sp>
    </p:spTree>
    <p:extLst>
      <p:ext uri="{BB962C8B-B14F-4D97-AF65-F5344CB8AC3E}">
        <p14:creationId xmlns:p14="http://schemas.microsoft.com/office/powerpoint/2010/main" val="2154906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43D03-D1AF-42A4-BEB5-25A81FDF435B}"/>
              </a:ext>
            </a:extLst>
          </p:cNvPr>
          <p:cNvSpPr>
            <a:spLocks noGrp="1"/>
          </p:cNvSpPr>
          <p:nvPr>
            <p:ph type="title"/>
          </p:nvPr>
        </p:nvSpPr>
        <p:spPr/>
        <p:txBody>
          <a:bodyPr/>
          <a:lstStyle/>
          <a:p>
            <a:r>
              <a:rPr lang="en-US" dirty="0"/>
              <a:t>Office of Special Education Updates</a:t>
            </a:r>
          </a:p>
        </p:txBody>
      </p:sp>
      <p:sp>
        <p:nvSpPr>
          <p:cNvPr id="3" name="Text Placeholder 2">
            <a:extLst>
              <a:ext uri="{FF2B5EF4-FFF2-40B4-BE49-F238E27FC236}">
                <a16:creationId xmlns:a16="http://schemas.microsoft.com/office/drawing/2014/main" id="{A229C7B2-B4B3-4C5C-A687-2B04BA9F66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A40297-83EC-42FB-B6E2-EC39C1852F94}"/>
              </a:ext>
            </a:extLst>
          </p:cNvPr>
          <p:cNvSpPr>
            <a:spLocks noGrp="1"/>
          </p:cNvSpPr>
          <p:nvPr>
            <p:ph type="sldNum" idx="12"/>
          </p:nvPr>
        </p:nvSpPr>
        <p:spPr/>
        <p:txBody>
          <a:bodyPr/>
          <a:lstStyle/>
          <a:p>
            <a:pPr marL="0" marR="0" lvl="0" indent="0" algn="r" rtl="0">
              <a:spcBef>
                <a:spcPts val="0"/>
              </a:spcBef>
              <a:buNone/>
            </a:pPr>
            <a:fld id="{00000000-1234-1234-1234-123412341234}" type="slidenum">
              <a:rPr lang="en-US" sz="1200" b="1" i="0" u="none" strike="noStrike" cap="none" smtClean="0">
                <a:solidFill>
                  <a:srgbClr val="2D58AC"/>
                </a:solidFill>
                <a:latin typeface="Verdana"/>
                <a:ea typeface="Verdana"/>
                <a:cs typeface="Verdana"/>
                <a:sym typeface="Verdana"/>
              </a:rPr>
              <a:t>20</a:t>
            </a:fld>
            <a:endParaRPr lang="en-US" sz="1200" b="1" i="0" u="none" strike="noStrike" cap="none">
              <a:solidFill>
                <a:srgbClr val="2D58AC"/>
              </a:solidFill>
              <a:latin typeface="Verdana"/>
              <a:ea typeface="Verdana"/>
              <a:cs typeface="Verdana"/>
              <a:sym typeface="Verdana"/>
            </a:endParaRPr>
          </a:p>
        </p:txBody>
      </p:sp>
    </p:spTree>
    <p:extLst>
      <p:ext uri="{BB962C8B-B14F-4D97-AF65-F5344CB8AC3E}">
        <p14:creationId xmlns:p14="http://schemas.microsoft.com/office/powerpoint/2010/main" val="4207469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PP_CSHAP_CLP_Interlocking_Puzzle2_R">
            <a:extLst>
              <a:ext uri="{FF2B5EF4-FFF2-40B4-BE49-F238E27FC236}">
                <a16:creationId xmlns:a16="http://schemas.microsoft.com/office/drawing/2014/main" id="{2BBA5F29-C3B6-422D-9D3F-BD3CD8D2C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87314"/>
            <a:ext cx="30480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PPP_CSHAP_CLP_Interlocking_Puzzle2_V">
            <a:extLst>
              <a:ext uri="{FF2B5EF4-FFF2-40B4-BE49-F238E27FC236}">
                <a16:creationId xmlns:a16="http://schemas.microsoft.com/office/drawing/2014/main" id="{5C9699FE-B8FC-445F-B621-C8B497BD5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9286" y="117021"/>
            <a:ext cx="31242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PPP_CSHAP_CLP_Interlocking_Puzzle2_B">
            <a:extLst>
              <a:ext uri="{FF2B5EF4-FFF2-40B4-BE49-F238E27FC236}">
                <a16:creationId xmlns:a16="http://schemas.microsoft.com/office/drawing/2014/main" id="{D94F4D9D-DE20-41AC-BB7D-077D44AF4A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8475" y="2051050"/>
            <a:ext cx="2992438"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PPP_CSHAP_CLP_Interlocking_Puzzle2_P">
            <a:extLst>
              <a:ext uri="{FF2B5EF4-FFF2-40B4-BE49-F238E27FC236}">
                <a16:creationId xmlns:a16="http://schemas.microsoft.com/office/drawing/2014/main" id="{06E43C80-598D-4009-9C1B-9B61C67BD4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1" y="2068513"/>
            <a:ext cx="3306763"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PPP_CSHAP_CLP_Interlocking_Puzzle2_O">
            <a:extLst>
              <a:ext uri="{FF2B5EF4-FFF2-40B4-BE49-F238E27FC236}">
                <a16:creationId xmlns:a16="http://schemas.microsoft.com/office/drawing/2014/main" id="{6F3AFE3C-0335-4C47-A6C0-5BBF300154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1514" y="4024086"/>
            <a:ext cx="33655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PPP_CSHAP_CLP_Interlocking_Puzzle2_K">
            <a:extLst>
              <a:ext uri="{FF2B5EF4-FFF2-40B4-BE49-F238E27FC236}">
                <a16:creationId xmlns:a16="http://schemas.microsoft.com/office/drawing/2014/main" id="{12C45147-27CB-4CDF-B323-4886BA0F25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1113" y="4049714"/>
            <a:ext cx="3065462"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PPP_CSHAP_CLP_Interlocking_Puzzle2_Y">
            <a:extLst>
              <a:ext uri="{FF2B5EF4-FFF2-40B4-BE49-F238E27FC236}">
                <a16:creationId xmlns:a16="http://schemas.microsoft.com/office/drawing/2014/main" id="{D6CBE9C7-A681-4205-B8ED-CAB02C2CA5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4533" y="2046514"/>
            <a:ext cx="31083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PPP_CSHAP_CLP_Interlocking_Puzzle2_T">
            <a:extLst>
              <a:ext uri="{FF2B5EF4-FFF2-40B4-BE49-F238E27FC236}">
                <a16:creationId xmlns:a16="http://schemas.microsoft.com/office/drawing/2014/main" id="{9C83FF23-636D-443B-96E5-D1EB92FCAA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12014" y="4049713"/>
            <a:ext cx="315118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0">
            <a:extLst>
              <a:ext uri="{FF2B5EF4-FFF2-40B4-BE49-F238E27FC236}">
                <a16:creationId xmlns:a16="http://schemas.microsoft.com/office/drawing/2014/main" id="{9350D186-F016-4D3A-81C2-4D0F92802A9D}"/>
              </a:ext>
            </a:extLst>
          </p:cNvPr>
          <p:cNvSpPr txBox="1">
            <a:spLocks noChangeArrowheads="1"/>
          </p:cNvSpPr>
          <p:nvPr/>
        </p:nvSpPr>
        <p:spPr bwMode="auto">
          <a:xfrm>
            <a:off x="5813655" y="677185"/>
            <a:ext cx="17773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sz="2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t>State Performance Plan</a:t>
            </a:r>
          </a:p>
        </p:txBody>
      </p:sp>
      <p:sp>
        <p:nvSpPr>
          <p:cNvPr id="15371" name="Text Box 11">
            <a:extLst>
              <a:ext uri="{FF2B5EF4-FFF2-40B4-BE49-F238E27FC236}">
                <a16:creationId xmlns:a16="http://schemas.microsoft.com/office/drawing/2014/main" id="{7B850B8D-D7FD-4047-8789-C5DA1A25E408}"/>
              </a:ext>
            </a:extLst>
          </p:cNvPr>
          <p:cNvSpPr txBox="1">
            <a:spLocks noChangeArrowheads="1"/>
          </p:cNvSpPr>
          <p:nvPr/>
        </p:nvSpPr>
        <p:spPr bwMode="auto">
          <a:xfrm>
            <a:off x="7975601" y="616858"/>
            <a:ext cx="19154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sz="2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t>Policies, Procedures, and Effective Implementation</a:t>
            </a:r>
          </a:p>
        </p:txBody>
      </p:sp>
      <p:sp>
        <p:nvSpPr>
          <p:cNvPr id="15372" name="Text Box 12">
            <a:extLst>
              <a:ext uri="{FF2B5EF4-FFF2-40B4-BE49-F238E27FC236}">
                <a16:creationId xmlns:a16="http://schemas.microsoft.com/office/drawing/2014/main" id="{9517F76D-01F4-4846-A0E7-0279F4077A8C}"/>
              </a:ext>
            </a:extLst>
          </p:cNvPr>
          <p:cNvSpPr txBox="1">
            <a:spLocks noChangeArrowheads="1"/>
          </p:cNvSpPr>
          <p:nvPr/>
        </p:nvSpPr>
        <p:spPr bwMode="auto">
          <a:xfrm>
            <a:off x="8028441" y="2692627"/>
            <a:ext cx="15732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sz="2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t>Data on Processes and Results</a:t>
            </a:r>
          </a:p>
        </p:txBody>
      </p:sp>
      <p:sp>
        <p:nvSpPr>
          <p:cNvPr id="15373" name="Text Box 13">
            <a:extLst>
              <a:ext uri="{FF2B5EF4-FFF2-40B4-BE49-F238E27FC236}">
                <a16:creationId xmlns:a16="http://schemas.microsoft.com/office/drawing/2014/main" id="{BD1A959D-378F-483F-BD20-58527797BE3A}"/>
              </a:ext>
            </a:extLst>
          </p:cNvPr>
          <p:cNvSpPr txBox="1">
            <a:spLocks noChangeArrowheads="1"/>
          </p:cNvSpPr>
          <p:nvPr/>
        </p:nvSpPr>
        <p:spPr bwMode="auto">
          <a:xfrm>
            <a:off x="7697562" y="4488540"/>
            <a:ext cx="18097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sz="2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t>Targeted Technical Assistance &amp; Professional Development</a:t>
            </a:r>
          </a:p>
        </p:txBody>
      </p:sp>
      <p:sp>
        <p:nvSpPr>
          <p:cNvPr id="15374" name="Text Box 14">
            <a:extLst>
              <a:ext uri="{FF2B5EF4-FFF2-40B4-BE49-F238E27FC236}">
                <a16:creationId xmlns:a16="http://schemas.microsoft.com/office/drawing/2014/main" id="{2FA48AA3-50E1-4298-B029-0E0044AC6074}"/>
              </a:ext>
            </a:extLst>
          </p:cNvPr>
          <p:cNvSpPr txBox="1">
            <a:spLocks noChangeArrowheads="1"/>
          </p:cNvSpPr>
          <p:nvPr/>
        </p:nvSpPr>
        <p:spPr bwMode="auto">
          <a:xfrm>
            <a:off x="5649687" y="4724626"/>
            <a:ext cx="1676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sz="2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t>Effective Dispute Resolution</a:t>
            </a:r>
          </a:p>
        </p:txBody>
      </p:sp>
      <p:sp>
        <p:nvSpPr>
          <p:cNvPr id="15375" name="Text Box 15">
            <a:extLst>
              <a:ext uri="{FF2B5EF4-FFF2-40B4-BE49-F238E27FC236}">
                <a16:creationId xmlns:a16="http://schemas.microsoft.com/office/drawing/2014/main" id="{5F147D17-BEBF-43AE-9FEA-D75F55EE857A}"/>
              </a:ext>
            </a:extLst>
          </p:cNvPr>
          <p:cNvSpPr txBox="1">
            <a:spLocks noChangeArrowheads="1"/>
          </p:cNvSpPr>
          <p:nvPr/>
        </p:nvSpPr>
        <p:spPr bwMode="auto">
          <a:xfrm>
            <a:off x="3447142" y="2694441"/>
            <a:ext cx="18891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sz="2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t>Integrated Monitoring Activities</a:t>
            </a:r>
          </a:p>
        </p:txBody>
      </p:sp>
      <p:sp>
        <p:nvSpPr>
          <p:cNvPr id="15376" name="Text Box 16">
            <a:extLst>
              <a:ext uri="{FF2B5EF4-FFF2-40B4-BE49-F238E27FC236}">
                <a16:creationId xmlns:a16="http://schemas.microsoft.com/office/drawing/2014/main" id="{F4E8F90A-3983-467C-A40B-AB4AD23B0667}"/>
              </a:ext>
            </a:extLst>
          </p:cNvPr>
          <p:cNvSpPr txBox="1">
            <a:spLocks noChangeArrowheads="1"/>
          </p:cNvSpPr>
          <p:nvPr/>
        </p:nvSpPr>
        <p:spPr bwMode="auto">
          <a:xfrm>
            <a:off x="3153228" y="4579940"/>
            <a:ext cx="20462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sz="2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t>Improvement, Correction, Incentives &amp; Sanctions</a:t>
            </a:r>
          </a:p>
        </p:txBody>
      </p:sp>
      <p:sp>
        <p:nvSpPr>
          <p:cNvPr id="15377" name="Text Box 17">
            <a:extLst>
              <a:ext uri="{FF2B5EF4-FFF2-40B4-BE49-F238E27FC236}">
                <a16:creationId xmlns:a16="http://schemas.microsoft.com/office/drawing/2014/main" id="{9CCE6823-2D0F-42F1-83BF-6843F7A5F772}"/>
              </a:ext>
            </a:extLst>
          </p:cNvPr>
          <p:cNvSpPr txBox="1">
            <a:spLocks noChangeArrowheads="1"/>
          </p:cNvSpPr>
          <p:nvPr/>
        </p:nvSpPr>
        <p:spPr bwMode="auto">
          <a:xfrm>
            <a:off x="257628" y="815685"/>
            <a:ext cx="2895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sz="2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defRPr>
            </a:lvl9pPr>
          </a:lstStyle>
          <a:p>
            <a:pPr algn="ctr" eaLnBrk="1" hangingPunct="1">
              <a:spcBef>
                <a:spcPct val="50000"/>
              </a:spcBef>
              <a:buFontTx/>
              <a:buNone/>
            </a:pPr>
            <a:r>
              <a:rPr lang="en-US" altLang="en-US" sz="3200" b="1" dirty="0"/>
              <a:t>Components of General Supervision </a:t>
            </a:r>
          </a:p>
        </p:txBody>
      </p:sp>
      <p:sp>
        <p:nvSpPr>
          <p:cNvPr id="15379" name="Text Box 19">
            <a:extLst>
              <a:ext uri="{FF2B5EF4-FFF2-40B4-BE49-F238E27FC236}">
                <a16:creationId xmlns:a16="http://schemas.microsoft.com/office/drawing/2014/main" id="{7309ED45-894C-4A08-A285-7FA183C95878}"/>
              </a:ext>
            </a:extLst>
          </p:cNvPr>
          <p:cNvSpPr txBox="1">
            <a:spLocks noChangeArrowheads="1"/>
          </p:cNvSpPr>
          <p:nvPr/>
        </p:nvSpPr>
        <p:spPr bwMode="auto">
          <a:xfrm>
            <a:off x="5635171" y="2804887"/>
            <a:ext cx="1876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500">
                <a:solidFill>
                  <a:schemeClr val="tx1"/>
                </a:solidFill>
                <a:latin typeface="Arial" panose="020B0604020202020204" pitchFamily="34" charset="0"/>
              </a:defRPr>
            </a:lvl1pPr>
            <a:lvl2pPr marL="742950" indent="-285750">
              <a:spcBef>
                <a:spcPct val="20000"/>
              </a:spcBef>
              <a:buChar char="–"/>
              <a:defRPr sz="25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500">
                <a:solidFill>
                  <a:schemeClr val="tx1"/>
                </a:solidFill>
                <a:latin typeface="Arial" panose="020B0604020202020204" pitchFamily="34" charset="0"/>
              </a:defRPr>
            </a:lvl4pPr>
            <a:lvl5pPr marL="2057400" indent="-228600">
              <a:spcBef>
                <a:spcPct val="20000"/>
              </a:spcBef>
              <a:buChar char="»"/>
              <a:defRPr sz="2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t>Fiscal Management</a:t>
            </a:r>
          </a:p>
        </p:txBody>
      </p:sp>
    </p:spTree>
    <p:extLst>
      <p:ext uri="{BB962C8B-B14F-4D97-AF65-F5344CB8AC3E}">
        <p14:creationId xmlns:p14="http://schemas.microsoft.com/office/powerpoint/2010/main" val="3012609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6AD6CED-D446-44DD-B77D-D01AE2FA418E}"/>
              </a:ext>
            </a:extLst>
          </p:cNvPr>
          <p:cNvGrpSpPr/>
          <p:nvPr/>
        </p:nvGrpSpPr>
        <p:grpSpPr>
          <a:xfrm>
            <a:off x="1831362" y="745455"/>
            <a:ext cx="8685911" cy="5327842"/>
            <a:chOff x="307361" y="745455"/>
            <a:chExt cx="8685911" cy="5327842"/>
          </a:xfrm>
        </p:grpSpPr>
        <p:sp>
          <p:nvSpPr>
            <p:cNvPr id="6" name="Rectangle 5">
              <a:extLst>
                <a:ext uri="{FF2B5EF4-FFF2-40B4-BE49-F238E27FC236}">
                  <a16:creationId xmlns:a16="http://schemas.microsoft.com/office/drawing/2014/main" id="{E82EC5E0-A89E-43D7-B98D-DAC7E56B7CCE}"/>
                </a:ext>
              </a:extLst>
            </p:cNvPr>
            <p:cNvSpPr/>
            <p:nvPr/>
          </p:nvSpPr>
          <p:spPr>
            <a:xfrm>
              <a:off x="614713" y="2259639"/>
              <a:ext cx="1920240" cy="24566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50000" t="50000" r="50000" b="50000"/>
              </a:path>
              <a:tileRect/>
            </a:gradFill>
            <a:ln w="101600">
              <a:solidFill>
                <a:srgbClr val="F139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800" b="1" dirty="0">
                  <a:solidFill>
                    <a:sysClr val="windowText" lastClr="000000"/>
                  </a:solidFill>
                  <a:latin typeface="Arial"/>
                </a:rPr>
                <a:t>Policies, Procedures, and Effective Implementation of Evidence-based Practices</a:t>
              </a:r>
            </a:p>
          </p:txBody>
        </p:sp>
        <p:sp>
          <p:nvSpPr>
            <p:cNvPr id="11" name="Rectangle 10">
              <a:extLst>
                <a:ext uri="{FF2B5EF4-FFF2-40B4-BE49-F238E27FC236}">
                  <a16:creationId xmlns:a16="http://schemas.microsoft.com/office/drawing/2014/main" id="{29BA9CE3-996D-4427-8B4E-813A67972E1F}"/>
                </a:ext>
              </a:extLst>
            </p:cNvPr>
            <p:cNvSpPr/>
            <p:nvPr/>
          </p:nvSpPr>
          <p:spPr>
            <a:xfrm>
              <a:off x="4786302" y="2259639"/>
              <a:ext cx="1920240" cy="24566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50000" t="50000" r="50000" b="50000"/>
              </a:path>
              <a:tileRect/>
            </a:gradFill>
            <a:ln w="101600">
              <a:solidFill>
                <a:srgbClr val="863D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800" b="1" dirty="0">
                  <a:solidFill>
                    <a:sysClr val="windowText" lastClr="000000"/>
                  </a:solidFill>
                  <a:latin typeface="Arial"/>
                </a:rPr>
                <a:t>Fiscal Management and Accountability</a:t>
              </a:r>
            </a:p>
          </p:txBody>
        </p:sp>
        <p:sp>
          <p:nvSpPr>
            <p:cNvPr id="7" name="Rectangle 6">
              <a:extLst>
                <a:ext uri="{FF2B5EF4-FFF2-40B4-BE49-F238E27FC236}">
                  <a16:creationId xmlns:a16="http://schemas.microsoft.com/office/drawing/2014/main" id="{1862F874-2046-47FC-B30E-BEF89717DAD6}"/>
                </a:ext>
              </a:extLst>
            </p:cNvPr>
            <p:cNvSpPr/>
            <p:nvPr/>
          </p:nvSpPr>
          <p:spPr>
            <a:xfrm>
              <a:off x="2701611" y="2259639"/>
              <a:ext cx="1920240" cy="24566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50000" t="50000" r="50000" b="50000"/>
              </a:path>
              <a:tileRect/>
            </a:gradFill>
            <a:ln w="101600">
              <a:solidFill>
                <a:srgbClr val="F8E446"/>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800" b="1" dirty="0">
                  <a:solidFill>
                    <a:srgbClr val="000000"/>
                  </a:solidFill>
                  <a:latin typeface="Arial"/>
                </a:rPr>
                <a:t>Data on Results</a:t>
              </a:r>
            </a:p>
            <a:p>
              <a:pPr algn="ctr" defTabSz="685800">
                <a:defRPr/>
              </a:pPr>
              <a:r>
                <a:rPr lang="en-US" sz="1800" b="1" dirty="0">
                  <a:solidFill>
                    <a:srgbClr val="000000"/>
                  </a:solidFill>
                  <a:latin typeface="Arial"/>
                </a:rPr>
                <a:t>and</a:t>
              </a:r>
            </a:p>
            <a:p>
              <a:pPr algn="ctr" defTabSz="685800">
                <a:defRPr/>
              </a:pPr>
              <a:r>
                <a:rPr lang="en-US" sz="1800" b="1" dirty="0">
                  <a:solidFill>
                    <a:srgbClr val="000000"/>
                  </a:solidFill>
                  <a:latin typeface="Arial"/>
                </a:rPr>
                <a:t>Processes</a:t>
              </a:r>
              <a:endParaRPr lang="en-US" sz="1200" b="1" dirty="0">
                <a:solidFill>
                  <a:srgbClr val="000000"/>
                </a:solidFill>
                <a:latin typeface="Arial"/>
              </a:endParaRPr>
            </a:p>
          </p:txBody>
        </p:sp>
        <p:sp>
          <p:nvSpPr>
            <p:cNvPr id="8" name="Rectangle 7">
              <a:extLst>
                <a:ext uri="{FF2B5EF4-FFF2-40B4-BE49-F238E27FC236}">
                  <a16:creationId xmlns:a16="http://schemas.microsoft.com/office/drawing/2014/main" id="{A3D515F1-6688-4594-B091-F2994A6DE063}"/>
                </a:ext>
              </a:extLst>
            </p:cNvPr>
            <p:cNvSpPr/>
            <p:nvPr/>
          </p:nvSpPr>
          <p:spPr>
            <a:xfrm>
              <a:off x="6862901" y="2259639"/>
              <a:ext cx="1920240" cy="245667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50000" t="50000" r="50000" b="50000"/>
              </a:path>
              <a:tileRect/>
            </a:gradFill>
            <a:ln w="101600">
              <a:solidFill>
                <a:srgbClr val="0C76E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800" b="1" dirty="0">
                  <a:solidFill>
                    <a:sysClr val="windowText" lastClr="000000"/>
                  </a:solidFill>
                  <a:latin typeface="Arial"/>
                </a:rPr>
                <a:t>Integrated Monitoring Activities</a:t>
              </a:r>
            </a:p>
          </p:txBody>
        </p:sp>
        <p:sp>
          <p:nvSpPr>
            <p:cNvPr id="10" name="Rectangle: Rounded Corners 9">
              <a:extLst>
                <a:ext uri="{FF2B5EF4-FFF2-40B4-BE49-F238E27FC236}">
                  <a16:creationId xmlns:a16="http://schemas.microsoft.com/office/drawing/2014/main" id="{CBFBB180-289F-41D0-A54B-B96A921DC1E0}"/>
                </a:ext>
              </a:extLst>
            </p:cNvPr>
            <p:cNvSpPr/>
            <p:nvPr/>
          </p:nvSpPr>
          <p:spPr>
            <a:xfrm>
              <a:off x="536856" y="4833057"/>
              <a:ext cx="8330184" cy="570503"/>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path path="circle">
                <a:fillToRect l="50000" t="50000" r="50000" b="50000"/>
              </a:path>
              <a:tileRect/>
            </a:gradFill>
            <a:ln w="101600">
              <a:solidFill>
                <a:srgbClr val="9C999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800" b="1" dirty="0">
                  <a:solidFill>
                    <a:sysClr val="windowText" lastClr="000000"/>
                  </a:solidFill>
                  <a:latin typeface="Arial"/>
                </a:rPr>
                <a:t>Effective Dispute Resolution</a:t>
              </a:r>
            </a:p>
          </p:txBody>
        </p:sp>
        <p:sp>
          <p:nvSpPr>
            <p:cNvPr id="12" name="Rectangle: Rounded Corners 11">
              <a:extLst>
                <a:ext uri="{FF2B5EF4-FFF2-40B4-BE49-F238E27FC236}">
                  <a16:creationId xmlns:a16="http://schemas.microsoft.com/office/drawing/2014/main" id="{438707C7-E397-4311-B2B7-D930E1CC032B}"/>
                </a:ext>
              </a:extLst>
            </p:cNvPr>
            <p:cNvSpPr/>
            <p:nvPr/>
          </p:nvSpPr>
          <p:spPr>
            <a:xfrm>
              <a:off x="536856" y="5502794"/>
              <a:ext cx="8330184" cy="570503"/>
            </a:xfrm>
            <a:prstGeom prst="roundRect">
              <a:avLst/>
            </a:prstGeom>
            <a:solidFill>
              <a:schemeClr val="bg1">
                <a:lumMod val="85000"/>
              </a:schemeClr>
            </a:solidFill>
            <a:ln w="101600">
              <a:solidFill>
                <a:srgbClr val="FFA836"/>
              </a:solidFill>
            </a:ln>
            <a:scene3d>
              <a:camera prst="orthographicFront"/>
              <a:lightRig rig="threePt" dir="t"/>
            </a:scene3d>
            <a:sp3d contourW="12700">
              <a:bevelT/>
              <a:bevelB w="139700" prst="cross"/>
              <a:contourClr>
                <a:schemeClr val="tx1">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800" b="1" dirty="0">
                  <a:solidFill>
                    <a:srgbClr val="000000"/>
                  </a:solidFill>
                  <a:latin typeface="Arial"/>
                </a:rPr>
                <a:t>Improvement, Correction, Incentives, and Sanctions</a:t>
              </a:r>
            </a:p>
          </p:txBody>
        </p:sp>
        <p:grpSp>
          <p:nvGrpSpPr>
            <p:cNvPr id="2" name="Group 1"/>
            <p:cNvGrpSpPr/>
            <p:nvPr/>
          </p:nvGrpSpPr>
          <p:grpSpPr>
            <a:xfrm>
              <a:off x="307361" y="745455"/>
              <a:ext cx="8685911" cy="734923"/>
              <a:chOff x="-30939" y="739370"/>
              <a:chExt cx="9063178" cy="706758"/>
            </a:xfrm>
          </p:grpSpPr>
          <p:sp>
            <p:nvSpPr>
              <p:cNvPr id="4" name="Flowchart: Delay 3">
                <a:extLst>
                  <a:ext uri="{FF2B5EF4-FFF2-40B4-BE49-F238E27FC236}">
                    <a16:creationId xmlns:a16="http://schemas.microsoft.com/office/drawing/2014/main" id="{FBE5FE1C-28D8-4FEA-990E-2B358CE4000C}"/>
                  </a:ext>
                </a:extLst>
              </p:cNvPr>
              <p:cNvSpPr/>
              <p:nvPr/>
            </p:nvSpPr>
            <p:spPr>
              <a:xfrm rot="16200000">
                <a:off x="4207074" y="-3250651"/>
                <a:ext cx="706758" cy="8686799"/>
              </a:xfrm>
              <a:prstGeom prst="flowChartDelay">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01600">
                <a:solidFill>
                  <a:srgbClr val="FF383A"/>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50" baseline="-25000" dirty="0">
                  <a:solidFill>
                    <a:srgbClr val="FFFFFF"/>
                  </a:solidFill>
                  <a:latin typeface="Arial"/>
                </a:endParaRPr>
              </a:p>
            </p:txBody>
          </p:sp>
          <p:sp>
            <p:nvSpPr>
              <p:cNvPr id="16" name="TextBox 15">
                <a:extLst>
                  <a:ext uri="{FF2B5EF4-FFF2-40B4-BE49-F238E27FC236}">
                    <a16:creationId xmlns:a16="http://schemas.microsoft.com/office/drawing/2014/main" id="{1F7233FC-E866-401A-BA13-D655FA490C8C}"/>
                  </a:ext>
                </a:extLst>
              </p:cNvPr>
              <p:cNvSpPr txBox="1"/>
              <p:nvPr/>
            </p:nvSpPr>
            <p:spPr>
              <a:xfrm>
                <a:off x="-30939" y="996546"/>
                <a:ext cx="9063178" cy="355178"/>
              </a:xfrm>
              <a:prstGeom prst="rect">
                <a:avLst/>
              </a:prstGeom>
              <a:noFill/>
            </p:spPr>
            <p:txBody>
              <a:bodyPr wrap="square" rtlCol="0">
                <a:spAutoFit/>
              </a:bodyPr>
              <a:lstStyle/>
              <a:p>
                <a:pPr algn="ctr" defTabSz="685800">
                  <a:defRPr/>
                </a:pPr>
                <a:r>
                  <a:rPr lang="en-US" sz="1800" b="1" dirty="0">
                    <a:solidFill>
                      <a:sysClr val="windowText" lastClr="000000"/>
                    </a:solidFill>
                    <a:ea typeface="+mn-ea"/>
                  </a:rPr>
                  <a:t>State Performance Plan, including the State Systemic Improvement Plan</a:t>
                </a:r>
              </a:p>
            </p:txBody>
          </p:sp>
        </p:grpSp>
        <p:grpSp>
          <p:nvGrpSpPr>
            <p:cNvPr id="13" name="Group 12"/>
            <p:cNvGrpSpPr/>
            <p:nvPr/>
          </p:nvGrpSpPr>
          <p:grpSpPr>
            <a:xfrm>
              <a:off x="545030" y="1579612"/>
              <a:ext cx="8325198" cy="570503"/>
              <a:chOff x="217051" y="1659606"/>
              <a:chExt cx="8686799" cy="548640"/>
            </a:xfrm>
          </p:grpSpPr>
          <p:sp>
            <p:nvSpPr>
              <p:cNvPr id="5" name="Rectangle: Rounded Corners 4">
                <a:extLst>
                  <a:ext uri="{FF2B5EF4-FFF2-40B4-BE49-F238E27FC236}">
                    <a16:creationId xmlns:a16="http://schemas.microsoft.com/office/drawing/2014/main" id="{D7B4DB0B-9ED4-4FF2-A30D-0818D26BF246}"/>
                  </a:ext>
                </a:extLst>
              </p:cNvPr>
              <p:cNvSpPr/>
              <p:nvPr/>
            </p:nvSpPr>
            <p:spPr>
              <a:xfrm>
                <a:off x="217051" y="1659606"/>
                <a:ext cx="8686799" cy="54864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8100000" scaled="1"/>
                <a:tileRect/>
              </a:gradFill>
              <a:ln w="101600">
                <a:solidFill>
                  <a:srgbClr val="48B3EB"/>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50" dirty="0">
                  <a:solidFill>
                    <a:srgbClr val="FFFFFF"/>
                  </a:solidFill>
                  <a:latin typeface="Arial"/>
                </a:endParaRPr>
              </a:p>
            </p:txBody>
          </p:sp>
          <p:sp>
            <p:nvSpPr>
              <p:cNvPr id="17" name="TextBox 16">
                <a:extLst>
                  <a:ext uri="{FF2B5EF4-FFF2-40B4-BE49-F238E27FC236}">
                    <a16:creationId xmlns:a16="http://schemas.microsoft.com/office/drawing/2014/main" id="{259B2AF6-A417-440D-94D6-50C66DBE44AE}"/>
                  </a:ext>
                </a:extLst>
              </p:cNvPr>
              <p:cNvSpPr txBox="1"/>
              <p:nvPr/>
            </p:nvSpPr>
            <p:spPr>
              <a:xfrm>
                <a:off x="256843" y="1716885"/>
                <a:ext cx="8595359" cy="355178"/>
              </a:xfrm>
              <a:prstGeom prst="rect">
                <a:avLst/>
              </a:prstGeom>
              <a:noFill/>
            </p:spPr>
            <p:txBody>
              <a:bodyPr wrap="square" rtlCol="0">
                <a:spAutoFit/>
              </a:bodyPr>
              <a:lstStyle/>
              <a:p>
                <a:pPr algn="ctr" defTabSz="685800">
                  <a:defRPr/>
                </a:pPr>
                <a:r>
                  <a:rPr lang="en-US" sz="1800" b="1" dirty="0">
                    <a:ea typeface="+mn-ea"/>
                  </a:rPr>
                  <a:t>Professional Learning and Development and Technical Assistance</a:t>
                </a:r>
              </a:p>
            </p:txBody>
          </p:sp>
        </p:grpSp>
      </p:grpSp>
      <p:sp>
        <p:nvSpPr>
          <p:cNvPr id="3" name="TextBox 2">
            <a:extLst>
              <a:ext uri="{FF2B5EF4-FFF2-40B4-BE49-F238E27FC236}">
                <a16:creationId xmlns:a16="http://schemas.microsoft.com/office/drawing/2014/main" id="{CE84DDCE-EB78-4A45-A9BF-3F500C816F05}"/>
              </a:ext>
            </a:extLst>
          </p:cNvPr>
          <p:cNvSpPr txBox="1"/>
          <p:nvPr/>
        </p:nvSpPr>
        <p:spPr>
          <a:xfrm>
            <a:off x="2084395" y="6294305"/>
            <a:ext cx="8325200" cy="369332"/>
          </a:xfrm>
          <a:prstGeom prst="rect">
            <a:avLst/>
          </a:prstGeom>
          <a:noFill/>
        </p:spPr>
        <p:txBody>
          <a:bodyPr wrap="square" rtlCol="0">
            <a:spAutoFit/>
          </a:bodyPr>
          <a:lstStyle/>
          <a:p>
            <a:pPr defTabSz="685800">
              <a:defRPr/>
            </a:pPr>
            <a:r>
              <a:rPr lang="en-US" sz="900" dirty="0">
                <a:ea typeface="+mn-ea"/>
              </a:rPr>
              <a:t>Original Source: </a:t>
            </a:r>
            <a:r>
              <a:rPr lang="en-US" sz="900" i="1" dirty="0">
                <a:ea typeface="+mn-ea"/>
              </a:rPr>
              <a:t>Concepts of General Supervision: Accountability for Implementation &amp; Improved results. National Center for Special Education Accountability Monitoring (NCSEAM), 2007.  </a:t>
            </a:r>
            <a:r>
              <a:rPr lang="en-US" sz="900" dirty="0">
                <a:ea typeface="+mn-ea"/>
              </a:rPr>
              <a:t>Adapted and Updated Source: Jane Nell Luster, Ph.D., Com-Link, LLC</a:t>
            </a:r>
          </a:p>
        </p:txBody>
      </p:sp>
      <p:sp>
        <p:nvSpPr>
          <p:cNvPr id="9" name="TextBox 8">
            <a:extLst>
              <a:ext uri="{FF2B5EF4-FFF2-40B4-BE49-F238E27FC236}">
                <a16:creationId xmlns:a16="http://schemas.microsoft.com/office/drawing/2014/main" id="{E5D0014B-52FC-42DC-A5DC-28FBF371671D}"/>
              </a:ext>
            </a:extLst>
          </p:cNvPr>
          <p:cNvSpPr txBox="1"/>
          <p:nvPr/>
        </p:nvSpPr>
        <p:spPr>
          <a:xfrm>
            <a:off x="1630507" y="156189"/>
            <a:ext cx="8930987" cy="400110"/>
          </a:xfrm>
          <a:prstGeom prst="rect">
            <a:avLst/>
          </a:prstGeom>
          <a:noFill/>
        </p:spPr>
        <p:txBody>
          <a:bodyPr wrap="square" rtlCol="0">
            <a:spAutoFit/>
          </a:bodyPr>
          <a:lstStyle/>
          <a:p>
            <a:pPr algn="ctr" defTabSz="685800">
              <a:defRPr/>
            </a:pPr>
            <a:r>
              <a:rPr lang="en-US" sz="2000" b="1" dirty="0">
                <a:ea typeface="+mn-ea"/>
              </a:rPr>
              <a:t>Components of General Supervision and IDEA Accountability Systems</a:t>
            </a:r>
          </a:p>
        </p:txBody>
      </p:sp>
      <p:cxnSp>
        <p:nvCxnSpPr>
          <p:cNvPr id="18" name="Straight Connector 17">
            <a:extLst>
              <a:ext uri="{FF2B5EF4-FFF2-40B4-BE49-F238E27FC236}">
                <a16:creationId xmlns:a16="http://schemas.microsoft.com/office/drawing/2014/main" id="{F71AA37D-2048-4B64-93A0-6900FEC4052E}"/>
              </a:ext>
            </a:extLst>
          </p:cNvPr>
          <p:cNvCxnSpPr/>
          <p:nvPr/>
        </p:nvCxnSpPr>
        <p:spPr>
          <a:xfrm>
            <a:off x="1731468" y="553250"/>
            <a:ext cx="8686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295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IDEA Supervision: Coordination and Communication</a:t>
            </a:r>
          </a:p>
        </p:txBody>
      </p:sp>
      <p:pic>
        <p:nvPicPr>
          <p:cNvPr id="2" name="Picture 1" descr="Graphic showing that the Office of Special Education Programs funds the Office of Special Education for compliance and outcomes. See speakers notes." title="Summary of IDEA Supervision">
            <a:extLst>
              <a:ext uri="{FF2B5EF4-FFF2-40B4-BE49-F238E27FC236}">
                <a16:creationId xmlns:a16="http://schemas.microsoft.com/office/drawing/2014/main" id="{FA69B37E-D9A0-4B2E-A571-A03B0B68EAA5}"/>
              </a:ext>
            </a:extLst>
          </p:cNvPr>
          <p:cNvPicPr>
            <a:picLocks noChangeAspect="1"/>
          </p:cNvPicPr>
          <p:nvPr/>
        </p:nvPicPr>
        <p:blipFill rotWithShape="1">
          <a:blip r:embed="rId3"/>
          <a:srcRect t="19015"/>
          <a:stretch/>
        </p:blipFill>
        <p:spPr>
          <a:xfrm>
            <a:off x="1747090" y="2133598"/>
            <a:ext cx="8787384" cy="3349350"/>
          </a:xfrm>
          <a:prstGeom prst="rect">
            <a:avLst/>
          </a:prstGeom>
        </p:spPr>
      </p:pic>
      <p:sp>
        <p:nvSpPr>
          <p:cNvPr id="3" name="Slide Number Placeholder 2">
            <a:extLst>
              <a:ext uri="{FF2B5EF4-FFF2-40B4-BE49-F238E27FC236}">
                <a16:creationId xmlns:a16="http://schemas.microsoft.com/office/drawing/2014/main" id="{2BBAAE67-B4F1-4A48-9BD1-DA4997C084BD}"/>
              </a:ext>
            </a:extLst>
          </p:cNvPr>
          <p:cNvSpPr>
            <a:spLocks noGrp="1"/>
          </p:cNvSpPr>
          <p:nvPr>
            <p:ph type="sldNum" sz="quarter" idx="12"/>
          </p:nvPr>
        </p:nvSpPr>
        <p:spPr/>
        <p:txBody>
          <a:bodyPr/>
          <a:lstStyle/>
          <a:p>
            <a:pPr algn="r">
              <a:defRPr/>
            </a:pPr>
            <a:fld id="{2FA58DD5-D084-49A2-82C0-A545DD74BD92}" type="slidenum">
              <a:rPr lang="en-US" kern="1200">
                <a:solidFill>
                  <a:srgbClr val="E34A33"/>
                </a:solidFill>
                <a:latin typeface="Arial" panose="020B0604020202020204" pitchFamily="34" charset="0"/>
                <a:ea typeface="+mn-ea"/>
                <a:cs typeface="Arial" panose="020B0604020202020204" pitchFamily="34" charset="0"/>
              </a:rPr>
              <a:pPr algn="r">
                <a:defRPr/>
              </a:pPr>
              <a:t>23</a:t>
            </a:fld>
            <a:endParaRPr lang="en-US" kern="1200" dirty="0">
              <a:solidFill>
                <a:srgbClr val="E34A33"/>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969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IDEA Supervision: Coordination and Communication</a:t>
            </a:r>
          </a:p>
        </p:txBody>
      </p:sp>
      <p:pic>
        <p:nvPicPr>
          <p:cNvPr id="2" name="Picture 1" descr="Graphic showing that the Office of Special Education Programs funds the Office of Special Education for compliance and outcomes. See speakers notes." title="Summary of IDEA Supervision">
            <a:extLst>
              <a:ext uri="{FF2B5EF4-FFF2-40B4-BE49-F238E27FC236}">
                <a16:creationId xmlns:a16="http://schemas.microsoft.com/office/drawing/2014/main" id="{FA69B37E-D9A0-4B2E-A571-A03B0B68EAA5}"/>
              </a:ext>
            </a:extLst>
          </p:cNvPr>
          <p:cNvPicPr>
            <a:picLocks noChangeAspect="1"/>
          </p:cNvPicPr>
          <p:nvPr/>
        </p:nvPicPr>
        <p:blipFill rotWithShape="1">
          <a:blip r:embed="rId3"/>
          <a:srcRect t="19015"/>
          <a:stretch/>
        </p:blipFill>
        <p:spPr>
          <a:xfrm>
            <a:off x="1701030" y="1792289"/>
            <a:ext cx="8789941" cy="4237037"/>
          </a:xfrm>
          <a:prstGeom prst="rect">
            <a:avLst/>
          </a:prstGeom>
        </p:spPr>
      </p:pic>
      <p:sp>
        <p:nvSpPr>
          <p:cNvPr id="3" name="Slide Number Placeholder 2">
            <a:extLst>
              <a:ext uri="{FF2B5EF4-FFF2-40B4-BE49-F238E27FC236}">
                <a16:creationId xmlns:a16="http://schemas.microsoft.com/office/drawing/2014/main" id="{2BBAAE67-B4F1-4A48-9BD1-DA4997C084BD}"/>
              </a:ext>
            </a:extLst>
          </p:cNvPr>
          <p:cNvSpPr>
            <a:spLocks noGrp="1"/>
          </p:cNvSpPr>
          <p:nvPr>
            <p:ph type="sldNum" sz="quarter" idx="12"/>
          </p:nvPr>
        </p:nvSpPr>
        <p:spPr/>
        <p:txBody>
          <a:bodyPr/>
          <a:lstStyle/>
          <a:p>
            <a:pPr defTabSz="514350">
              <a:buClrTx/>
              <a:buSzTx/>
              <a:defRPr/>
            </a:pPr>
            <a:fld id="{2FA58DD5-D084-49A2-82C0-A545DD74BD92}" type="slidenum">
              <a:rPr lang="en-US" sz="675" b="0" kern="1200">
                <a:solidFill>
                  <a:srgbClr val="E34A33"/>
                </a:solidFill>
                <a:latin typeface="Arial" panose="020B0604020202020204" pitchFamily="34" charset="0"/>
                <a:ea typeface="+mn-ea"/>
                <a:cs typeface="Arial" panose="020B0604020202020204" pitchFamily="34" charset="0"/>
              </a:rPr>
              <a:pPr defTabSz="514350">
                <a:buClrTx/>
                <a:buSzTx/>
                <a:defRPr/>
              </a:pPr>
              <a:t>24</a:t>
            </a:fld>
            <a:endParaRPr lang="en-US" sz="675" b="0" kern="1200" dirty="0">
              <a:solidFill>
                <a:srgbClr val="E34A33"/>
              </a:solidFill>
              <a:latin typeface="Arial" panose="020B0604020202020204" pitchFamily="34" charset="0"/>
              <a:ea typeface="+mn-ea"/>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FF89ECCE-3942-40DC-8663-AA01B52B3FC4}"/>
                  </a:ext>
                </a:extLst>
              </p14:cNvPr>
              <p14:cNvContentPartPr/>
              <p14:nvPr/>
            </p14:nvContentPartPr>
            <p14:xfrm>
              <a:off x="3035929" y="1865015"/>
              <a:ext cx="2894518" cy="4092165"/>
            </p14:xfrm>
          </p:contentPart>
        </mc:Choice>
        <mc:Fallback xmlns="">
          <p:pic>
            <p:nvPicPr>
              <p:cNvPr id="6" name="Ink 5">
                <a:extLst>
                  <a:ext uri="{FF2B5EF4-FFF2-40B4-BE49-F238E27FC236}">
                    <a16:creationId xmlns:a16="http://schemas.microsoft.com/office/drawing/2014/main" id="{FF89ECCE-3942-40DC-8663-AA01B52B3FC4}"/>
                  </a:ext>
                </a:extLst>
              </p:cNvPr>
              <p:cNvPicPr/>
              <p:nvPr/>
            </p:nvPicPr>
            <p:blipFill>
              <a:blip r:embed="rId5"/>
              <a:stretch>
                <a:fillRect/>
              </a:stretch>
            </p:blipFill>
            <p:spPr>
              <a:xfrm>
                <a:off x="3008931" y="1811024"/>
                <a:ext cx="2948154" cy="4199787"/>
              </a:xfrm>
              <a:prstGeom prst="rect">
                <a:avLst/>
              </a:prstGeom>
            </p:spPr>
          </p:pic>
        </mc:Fallback>
      </mc:AlternateContent>
    </p:spTree>
    <p:extLst>
      <p:ext uri="{BB962C8B-B14F-4D97-AF65-F5344CB8AC3E}">
        <p14:creationId xmlns:p14="http://schemas.microsoft.com/office/powerpoint/2010/main" val="270893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1E281-84C3-4310-9535-B6A8C6BC7FD1}"/>
              </a:ext>
            </a:extLst>
          </p:cNvPr>
          <p:cNvSpPr>
            <a:spLocks noGrp="1"/>
          </p:cNvSpPr>
          <p:nvPr>
            <p:ph type="title"/>
          </p:nvPr>
        </p:nvSpPr>
        <p:spPr/>
        <p:txBody>
          <a:bodyPr>
            <a:normAutofit fontScale="90000"/>
          </a:bodyPr>
          <a:lstStyle/>
          <a:p>
            <a:br>
              <a:rPr lang="en-US" sz="3100" dirty="0">
                <a:latin typeface="Calibri" panose="020F0502020204030204" pitchFamily="34" charset="0"/>
                <a:ea typeface="Calibri" panose="020F0502020204030204" pitchFamily="34" charset="0"/>
                <a:cs typeface="Times New Roman" panose="02020603050405020304" pitchFamily="18" charset="0"/>
              </a:rPr>
            </a:br>
            <a:r>
              <a:rPr lang="en-US" sz="3100" dirty="0">
                <a:latin typeface="Calibri" panose="020F0502020204030204" pitchFamily="34" charset="0"/>
                <a:ea typeface="Calibri" panose="020F0502020204030204" pitchFamily="34" charset="0"/>
                <a:cs typeface="Times New Roman" panose="02020603050405020304" pitchFamily="18" charset="0"/>
              </a:rPr>
              <a:t>SEC. 616. &lt;&lt;NOTE: 20 USC 1416.&gt;&gt; MONITORING, TECHNICAL ASSISTANCE, AND ENFORCEMENT.</a:t>
            </a:r>
            <a:b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23B266D-007B-459C-87D6-189C6AD89218}"/>
              </a:ext>
            </a:extLst>
          </p:cNvPr>
          <p:cNvSpPr>
            <a:spLocks noGrp="1"/>
          </p:cNvSpPr>
          <p:nvPr>
            <p:ph idx="1"/>
          </p:nvPr>
        </p:nvSpPr>
        <p:spPr>
          <a:xfrm>
            <a:off x="581197" y="1954635"/>
            <a:ext cx="11029615" cy="4083246"/>
          </a:xfrm>
        </p:spPr>
        <p:txBody>
          <a:bodyPr>
            <a:normAutofit fontScale="85000" lnSpcReduction="20000"/>
          </a:bodyPr>
          <a:lstStyle/>
          <a:p>
            <a:pPr marL="342900" lvl="0" indent="0" defTabSz="457200">
              <a:spcBef>
                <a:spcPts val="0"/>
              </a:spcBef>
              <a:spcAft>
                <a:spcPts val="0"/>
              </a:spcAft>
              <a:buClrTx/>
              <a:buSzTx/>
              <a:buNone/>
              <a:defRP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 Federal and State Monitoring.--</a:t>
            </a:r>
          </a:p>
          <a:p>
            <a:pPr marL="342900" lvl="0" indent="0" defTabSz="457200">
              <a:spcBef>
                <a:spcPts val="0"/>
              </a:spcBef>
              <a:spcAft>
                <a:spcPts val="0"/>
              </a:spcAft>
              <a:buClrTx/>
              <a:buSzTx/>
              <a:buNone/>
              <a:defRP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``(1) In general.--The Secretary shall--</a:t>
            </a:r>
          </a:p>
          <a:p>
            <a:pPr marL="342900" lvl="0" indent="0" defTabSz="457200">
              <a:spcBef>
                <a:spcPts val="0"/>
              </a:spcBef>
              <a:spcAft>
                <a:spcPts val="0"/>
              </a:spcAft>
              <a:buClrTx/>
              <a:buSzTx/>
              <a:buNone/>
              <a:defRP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 monitor implementation of this part through--</a:t>
            </a:r>
          </a:p>
          <a:p>
            <a:pPr marL="342900" lvl="0" indent="0" defTabSz="457200">
              <a:spcBef>
                <a:spcPts val="0"/>
              </a:spcBef>
              <a:spcAft>
                <a:spcPts val="0"/>
              </a:spcAft>
              <a:buClrTx/>
              <a:buSzTx/>
              <a:buNone/>
              <a:defRP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oversight of the exercise of general </a:t>
            </a:r>
          </a:p>
          <a:p>
            <a:pPr marL="0" lvl="0" indent="0" defTabSz="457200">
              <a:spcBef>
                <a:spcPts val="0"/>
              </a:spcBef>
              <a:spcAft>
                <a:spcPts val="0"/>
              </a:spcAft>
              <a:buClrTx/>
              <a:buSzTx/>
              <a:buNone/>
              <a:defRPr/>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supervision by the States…</a:t>
            </a:r>
          </a:p>
          <a:p>
            <a:pPr marL="0" lvl="0" indent="0" defTabSz="457200">
              <a:spcBef>
                <a:spcPts val="0"/>
              </a:spcBef>
              <a:spcAft>
                <a:spcPts val="0"/>
              </a:spcAft>
              <a:buClrTx/>
              <a:buSzTx/>
              <a:buNone/>
              <a:defRPr/>
            </a:pPr>
            <a:r>
              <a:rPr lang="en-US" sz="2400" dirty="0">
                <a:solidFill>
                  <a:prstClr val="black"/>
                </a:solidFill>
                <a:latin typeface="Calibri" panose="020F0502020204030204"/>
                <a:ea typeface="+mn-ea"/>
                <a:cs typeface="+mn-cs"/>
              </a:rPr>
              <a:t> ``(2) Focused monitoring.--The primary focus of Federal and </a:t>
            </a:r>
          </a:p>
          <a:p>
            <a:pPr marL="0" lvl="0" indent="0" defTabSz="457200">
              <a:spcBef>
                <a:spcPts val="0"/>
              </a:spcBef>
              <a:spcAft>
                <a:spcPts val="0"/>
              </a:spcAft>
              <a:buClrTx/>
              <a:buSzTx/>
              <a:buNone/>
              <a:defRPr/>
            </a:pPr>
            <a:r>
              <a:rPr lang="en-US" sz="2400" dirty="0">
                <a:solidFill>
                  <a:prstClr val="black"/>
                </a:solidFill>
                <a:latin typeface="Calibri" panose="020F0502020204030204"/>
                <a:ea typeface="+mn-ea"/>
                <a:cs typeface="+mn-cs"/>
              </a:rPr>
              <a:t>        </a:t>
            </a:r>
            <a:r>
              <a:rPr lang="en-US" sz="2400" b="1" dirty="0">
                <a:solidFill>
                  <a:prstClr val="black"/>
                </a:solidFill>
                <a:latin typeface="Calibri" panose="020F0502020204030204"/>
                <a:ea typeface="+mn-ea"/>
                <a:cs typeface="+mn-cs"/>
              </a:rPr>
              <a:t>State monitoring activities </a:t>
            </a:r>
            <a:r>
              <a:rPr lang="en-US" sz="2400" dirty="0">
                <a:solidFill>
                  <a:prstClr val="black"/>
                </a:solidFill>
                <a:latin typeface="Calibri" panose="020F0502020204030204"/>
                <a:ea typeface="+mn-ea"/>
                <a:cs typeface="+mn-cs"/>
              </a:rPr>
              <a:t>described in paragraph (1) shall be </a:t>
            </a:r>
          </a:p>
          <a:p>
            <a:pPr marL="0" lvl="0" indent="0" defTabSz="457200">
              <a:spcBef>
                <a:spcPts val="0"/>
              </a:spcBef>
              <a:spcAft>
                <a:spcPts val="0"/>
              </a:spcAft>
              <a:buClrTx/>
              <a:buSzTx/>
              <a:buNone/>
              <a:defRPr/>
            </a:pPr>
            <a:r>
              <a:rPr lang="en-US" sz="2400" dirty="0">
                <a:solidFill>
                  <a:prstClr val="black"/>
                </a:solidFill>
                <a:latin typeface="Calibri" panose="020F0502020204030204"/>
                <a:ea typeface="+mn-ea"/>
                <a:cs typeface="+mn-cs"/>
              </a:rPr>
              <a:t>        on--</a:t>
            </a:r>
          </a:p>
          <a:p>
            <a:pPr marL="0" lvl="0" indent="0" defTabSz="457200">
              <a:spcBef>
                <a:spcPts val="0"/>
              </a:spcBef>
              <a:spcAft>
                <a:spcPts val="0"/>
              </a:spcAft>
              <a:buClrTx/>
              <a:buSzTx/>
              <a:buNone/>
              <a:defRPr/>
            </a:pPr>
            <a:r>
              <a:rPr lang="en-US" sz="2400" dirty="0">
                <a:solidFill>
                  <a:prstClr val="black"/>
                </a:solidFill>
                <a:latin typeface="Calibri" panose="020F0502020204030204"/>
                <a:ea typeface="+mn-ea"/>
                <a:cs typeface="+mn-cs"/>
              </a:rPr>
              <a:t>                    ``(A) improving educational </a:t>
            </a:r>
            <a:r>
              <a:rPr lang="en-US" sz="2400" dirty="0">
                <a:solidFill>
                  <a:prstClr val="black"/>
                </a:solidFill>
                <a:highlight>
                  <a:srgbClr val="FFFF00"/>
                </a:highlight>
                <a:latin typeface="Calibri" panose="020F0502020204030204"/>
                <a:ea typeface="+mn-ea"/>
                <a:cs typeface="+mn-cs"/>
              </a:rPr>
              <a:t>results</a:t>
            </a:r>
            <a:r>
              <a:rPr lang="en-US" sz="2400" dirty="0">
                <a:solidFill>
                  <a:prstClr val="black"/>
                </a:solidFill>
                <a:latin typeface="Calibri" panose="020F0502020204030204"/>
                <a:ea typeface="+mn-ea"/>
                <a:cs typeface="+mn-cs"/>
              </a:rPr>
              <a:t> and functional </a:t>
            </a:r>
          </a:p>
          <a:p>
            <a:pPr marL="0" lvl="0" indent="0" defTabSz="457200">
              <a:spcBef>
                <a:spcPts val="0"/>
              </a:spcBef>
              <a:spcAft>
                <a:spcPts val="0"/>
              </a:spcAft>
              <a:buClrTx/>
              <a:buSzTx/>
              <a:buNone/>
              <a:defRPr/>
            </a:pPr>
            <a:r>
              <a:rPr lang="en-US" sz="2400" dirty="0">
                <a:solidFill>
                  <a:prstClr val="black"/>
                </a:solidFill>
                <a:latin typeface="Calibri" panose="020F0502020204030204"/>
                <a:ea typeface="+mn-ea"/>
                <a:cs typeface="+mn-cs"/>
              </a:rPr>
              <a:t>                outcomes for all children with disabilities; and</a:t>
            </a:r>
          </a:p>
          <a:p>
            <a:pPr marL="0" lvl="0" indent="0" defTabSz="457200">
              <a:spcBef>
                <a:spcPts val="0"/>
              </a:spcBef>
              <a:spcAft>
                <a:spcPts val="0"/>
              </a:spcAft>
              <a:buClrTx/>
              <a:buSzTx/>
              <a:buNone/>
              <a:defRPr/>
            </a:pPr>
            <a:r>
              <a:rPr lang="en-US" sz="2400" dirty="0">
                <a:solidFill>
                  <a:prstClr val="black"/>
                </a:solidFill>
                <a:latin typeface="Calibri" panose="020F0502020204030204"/>
                <a:ea typeface="+mn-ea"/>
                <a:cs typeface="+mn-cs"/>
              </a:rPr>
              <a:t>                    ``(B) ensuring that States meet the program </a:t>
            </a:r>
          </a:p>
          <a:p>
            <a:pPr marL="0" lvl="0" indent="0" defTabSz="457200">
              <a:spcBef>
                <a:spcPts val="0"/>
              </a:spcBef>
              <a:spcAft>
                <a:spcPts val="0"/>
              </a:spcAft>
              <a:buClrTx/>
              <a:buSzTx/>
              <a:buNone/>
              <a:defRPr/>
            </a:pPr>
            <a:r>
              <a:rPr lang="en-US" sz="2400" dirty="0">
                <a:solidFill>
                  <a:prstClr val="black"/>
                </a:solidFill>
                <a:latin typeface="Calibri" panose="020F0502020204030204"/>
                <a:ea typeface="+mn-ea"/>
                <a:cs typeface="+mn-cs"/>
              </a:rPr>
              <a:t>                requirements under this part, with a </a:t>
            </a:r>
            <a:r>
              <a:rPr lang="en-US" sz="2400" i="1" dirty="0">
                <a:solidFill>
                  <a:prstClr val="black"/>
                </a:solidFill>
                <a:highlight>
                  <a:srgbClr val="FFFF00"/>
                </a:highlight>
                <a:latin typeface="Calibri" panose="020F0502020204030204"/>
                <a:ea typeface="+mn-ea"/>
                <a:cs typeface="+mn-cs"/>
              </a:rPr>
              <a:t>particular emphasis </a:t>
            </a:r>
            <a:endParaRPr lang="en-US" sz="2400" dirty="0">
              <a:solidFill>
                <a:prstClr val="black"/>
              </a:solidFill>
              <a:highlight>
                <a:srgbClr val="FFFF00"/>
              </a:highlight>
              <a:latin typeface="Calibri" panose="020F0502020204030204"/>
              <a:ea typeface="+mn-ea"/>
              <a:cs typeface="+mn-cs"/>
            </a:endParaRPr>
          </a:p>
          <a:p>
            <a:pPr marL="0" lvl="0" indent="0" defTabSz="457200">
              <a:spcBef>
                <a:spcPts val="0"/>
              </a:spcBef>
              <a:spcAft>
                <a:spcPts val="0"/>
              </a:spcAft>
              <a:buClrTx/>
              <a:buSzTx/>
              <a:buNone/>
              <a:defRPr/>
            </a:pPr>
            <a:r>
              <a:rPr lang="en-US" sz="2400" i="1" dirty="0">
                <a:solidFill>
                  <a:prstClr val="black"/>
                </a:solidFill>
                <a:highlight>
                  <a:srgbClr val="FFFF00"/>
                </a:highlight>
                <a:latin typeface="Calibri" panose="020F0502020204030204"/>
                <a:ea typeface="+mn-ea"/>
                <a:cs typeface="+mn-cs"/>
              </a:rPr>
              <a:t>                on those requirements that are most closely related to </a:t>
            </a:r>
            <a:endParaRPr lang="en-US" sz="2400" dirty="0">
              <a:solidFill>
                <a:prstClr val="black"/>
              </a:solidFill>
              <a:highlight>
                <a:srgbClr val="FFFF00"/>
              </a:highlight>
              <a:latin typeface="Calibri" panose="020F0502020204030204"/>
              <a:ea typeface="+mn-ea"/>
              <a:cs typeface="+mn-cs"/>
            </a:endParaRPr>
          </a:p>
          <a:p>
            <a:pPr marL="0" lvl="0" indent="0" defTabSz="457200">
              <a:spcBef>
                <a:spcPts val="0"/>
              </a:spcBef>
              <a:spcAft>
                <a:spcPts val="0"/>
              </a:spcAft>
              <a:buClrTx/>
              <a:buSzTx/>
              <a:buNone/>
              <a:defRPr/>
            </a:pPr>
            <a:r>
              <a:rPr lang="en-US" sz="2400" i="1" dirty="0">
                <a:solidFill>
                  <a:prstClr val="black"/>
                </a:solidFill>
                <a:highlight>
                  <a:srgbClr val="FFFF00"/>
                </a:highlight>
                <a:latin typeface="Calibri" panose="020F0502020204030204"/>
                <a:ea typeface="+mn-ea"/>
                <a:cs typeface="+mn-cs"/>
              </a:rPr>
              <a:t>                improving educational results for children with </a:t>
            </a:r>
            <a:endParaRPr lang="en-US" sz="2400" dirty="0">
              <a:solidFill>
                <a:prstClr val="black"/>
              </a:solidFill>
              <a:highlight>
                <a:srgbClr val="FFFF00"/>
              </a:highlight>
              <a:latin typeface="Calibri" panose="020F0502020204030204"/>
              <a:ea typeface="+mn-ea"/>
              <a:cs typeface="+mn-cs"/>
            </a:endParaRPr>
          </a:p>
          <a:p>
            <a:pPr marL="0" lvl="0" indent="0" defTabSz="457200">
              <a:spcBef>
                <a:spcPts val="0"/>
              </a:spcBef>
              <a:spcAft>
                <a:spcPts val="0"/>
              </a:spcAft>
              <a:buClrTx/>
              <a:buSzTx/>
              <a:buNone/>
              <a:defRPr/>
            </a:pPr>
            <a:r>
              <a:rPr lang="en-US" sz="2400" i="1" dirty="0">
                <a:solidFill>
                  <a:prstClr val="black"/>
                </a:solidFill>
                <a:highlight>
                  <a:srgbClr val="FFFF00"/>
                </a:highlight>
                <a:latin typeface="Calibri" panose="020F0502020204030204"/>
                <a:ea typeface="+mn-ea"/>
                <a:cs typeface="+mn-cs"/>
              </a:rPr>
              <a:t>                disabilities</a:t>
            </a:r>
            <a:r>
              <a:rPr lang="en-US" sz="2400" dirty="0">
                <a:solidFill>
                  <a:prstClr val="black"/>
                </a:solidFill>
                <a:highlight>
                  <a:srgbClr val="FFFF00"/>
                </a:highlight>
                <a:latin typeface="Calibri" panose="020F0502020204030204"/>
                <a:ea typeface="+mn-ea"/>
                <a:cs typeface="+mn-cs"/>
              </a:rPr>
              <a:t>.” </a:t>
            </a:r>
            <a:r>
              <a:rPr lang="en-US" sz="2400" dirty="0">
                <a:solidFill>
                  <a:prstClr val="black"/>
                </a:solidFill>
                <a:latin typeface="Calibri" panose="020F0502020204030204"/>
                <a:ea typeface="+mn-ea"/>
                <a:cs typeface="+mn-cs"/>
              </a:rPr>
              <a:t>(emphasis added)</a:t>
            </a:r>
          </a:p>
          <a:p>
            <a:endParaRPr lang="en-US" dirty="0"/>
          </a:p>
        </p:txBody>
      </p:sp>
      <p:sp>
        <p:nvSpPr>
          <p:cNvPr id="4" name="Footer Placeholder 3">
            <a:extLst>
              <a:ext uri="{FF2B5EF4-FFF2-40B4-BE49-F238E27FC236}">
                <a16:creationId xmlns:a16="http://schemas.microsoft.com/office/drawing/2014/main" id="{E385C6F0-D447-4298-8CE2-160F24C46FD7}"/>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a16="http://schemas.microsoft.com/office/drawing/2014/main" id="{EE8D24C4-1543-435E-8E8E-C6E1003E582A}"/>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31380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IDEA Supervision: Coordination and Communication</a:t>
            </a:r>
          </a:p>
        </p:txBody>
      </p:sp>
      <p:sp>
        <p:nvSpPr>
          <p:cNvPr id="3" name="Slide Number Placeholder 2">
            <a:extLst>
              <a:ext uri="{FF2B5EF4-FFF2-40B4-BE49-F238E27FC236}">
                <a16:creationId xmlns:a16="http://schemas.microsoft.com/office/drawing/2014/main" id="{2BBAAE67-B4F1-4A48-9BD1-DA4997C084BD}"/>
              </a:ext>
            </a:extLst>
          </p:cNvPr>
          <p:cNvSpPr>
            <a:spLocks noGrp="1"/>
          </p:cNvSpPr>
          <p:nvPr>
            <p:ph type="sldNum" sz="quarter" idx="12"/>
          </p:nvPr>
        </p:nvSpPr>
        <p:spPr/>
        <p:txBody>
          <a:bodyPr/>
          <a:lstStyle/>
          <a:p>
            <a:pPr defTabSz="514350">
              <a:buClrTx/>
              <a:buSzTx/>
              <a:defRPr/>
            </a:pPr>
            <a:fld id="{2FA58DD5-D084-49A2-82C0-A545DD74BD92}" type="slidenum">
              <a:rPr lang="en-US" sz="675" b="0" kern="1200">
                <a:solidFill>
                  <a:srgbClr val="E34A33"/>
                </a:solidFill>
                <a:latin typeface="Arial" panose="020B0604020202020204" pitchFamily="34" charset="0"/>
                <a:ea typeface="+mn-ea"/>
                <a:cs typeface="Arial" panose="020B0604020202020204" pitchFamily="34" charset="0"/>
              </a:rPr>
              <a:pPr defTabSz="514350">
                <a:buClrTx/>
                <a:buSzTx/>
                <a:defRPr/>
              </a:pPr>
              <a:t>26</a:t>
            </a:fld>
            <a:endParaRPr lang="en-US" sz="675" b="0" kern="1200" dirty="0">
              <a:solidFill>
                <a:srgbClr val="E34A33"/>
              </a:solidFill>
              <a:latin typeface="Arial" panose="020B0604020202020204" pitchFamily="34" charset="0"/>
              <a:ea typeface="+mn-ea"/>
              <a:cs typeface="Arial" panose="020B0604020202020204" pitchFamily="34" charset="0"/>
            </a:endParaRPr>
          </a:p>
        </p:txBody>
      </p:sp>
      <p:pic>
        <p:nvPicPr>
          <p:cNvPr id="2" name="Picture 1" descr="Graphic showing that the Office of Special Education Programs funds the Office of Special Education for compliance and outcomes. See speakers notes." title="Summary of IDEA Supervision">
            <a:extLst>
              <a:ext uri="{FF2B5EF4-FFF2-40B4-BE49-F238E27FC236}">
                <a16:creationId xmlns:a16="http://schemas.microsoft.com/office/drawing/2014/main" id="{FA69B37E-D9A0-4B2E-A571-A03B0B68EAA5}"/>
              </a:ext>
            </a:extLst>
          </p:cNvPr>
          <p:cNvPicPr>
            <a:picLocks noChangeAspect="1"/>
          </p:cNvPicPr>
          <p:nvPr/>
        </p:nvPicPr>
        <p:blipFill rotWithShape="1">
          <a:blip r:embed="rId3"/>
          <a:srcRect t="19015"/>
          <a:stretch/>
        </p:blipFill>
        <p:spPr>
          <a:xfrm>
            <a:off x="1670725" y="1986452"/>
            <a:ext cx="8787384" cy="3894592"/>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FF89ECCE-3942-40DC-8663-AA01B52B3FC4}"/>
                  </a:ext>
                </a:extLst>
              </p14:cNvPr>
              <p14:cNvContentPartPr/>
              <p14:nvPr/>
            </p14:nvContentPartPr>
            <p14:xfrm>
              <a:off x="4381500" y="1511146"/>
              <a:ext cx="3120390" cy="4166527"/>
            </p14:xfrm>
          </p:contentPart>
        </mc:Choice>
        <mc:Fallback xmlns="">
          <p:pic>
            <p:nvPicPr>
              <p:cNvPr id="6" name="Ink 5">
                <a:extLst>
                  <a:ext uri="{FF2B5EF4-FFF2-40B4-BE49-F238E27FC236}">
                    <a16:creationId xmlns:a16="http://schemas.microsoft.com/office/drawing/2014/main" id="{FF89ECCE-3942-40DC-8663-AA01B52B3FC4}"/>
                  </a:ext>
                </a:extLst>
              </p:cNvPr>
              <p:cNvPicPr/>
              <p:nvPr/>
            </p:nvPicPr>
            <p:blipFill>
              <a:blip r:embed="rId5"/>
              <a:stretch>
                <a:fillRect/>
              </a:stretch>
            </p:blipFill>
            <p:spPr>
              <a:xfrm>
                <a:off x="4354507" y="1457152"/>
                <a:ext cx="3174016" cy="4274155"/>
              </a:xfrm>
              <a:prstGeom prst="rect">
                <a:avLst/>
              </a:prstGeom>
            </p:spPr>
          </p:pic>
        </mc:Fallback>
      </mc:AlternateContent>
    </p:spTree>
    <p:extLst>
      <p:ext uri="{BB962C8B-B14F-4D97-AF65-F5344CB8AC3E}">
        <p14:creationId xmlns:p14="http://schemas.microsoft.com/office/powerpoint/2010/main" val="18209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CF024C-FA92-445B-A296-B73015D3C609}"/>
              </a:ext>
            </a:extLst>
          </p:cNvPr>
          <p:cNvSpPr/>
          <p:nvPr/>
        </p:nvSpPr>
        <p:spPr>
          <a:xfrm>
            <a:off x="2343152" y="771079"/>
            <a:ext cx="2531645" cy="5143500"/>
          </a:xfrm>
          <a:prstGeom prst="rect">
            <a:avLst/>
          </a:prstGeom>
          <a:solidFill>
            <a:schemeClr val="tx1">
              <a:lumMod val="50000"/>
              <a:lumOff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defTabSz="457200">
              <a:defRPr/>
            </a:pPr>
            <a:r>
              <a:rPr lang="en-US" sz="3600" b="1" kern="1200" dirty="0">
                <a:solidFill>
                  <a:srgbClr val="FFC000">
                    <a:lumMod val="20000"/>
                    <a:lumOff val="80000"/>
                  </a:srgbClr>
                </a:solidFill>
                <a:latin typeface="Calibri" panose="020F0502020204030204"/>
              </a:rPr>
              <a:t>Effective Systems of General Supervision</a:t>
            </a:r>
          </a:p>
        </p:txBody>
      </p:sp>
      <p:sp>
        <p:nvSpPr>
          <p:cNvPr id="8" name="TextBox 7">
            <a:extLst>
              <a:ext uri="{FF2B5EF4-FFF2-40B4-BE49-F238E27FC236}">
                <a16:creationId xmlns:a16="http://schemas.microsoft.com/office/drawing/2014/main" id="{0B75303A-34FC-4487-A6EC-797B815DEC8C}"/>
              </a:ext>
            </a:extLst>
          </p:cNvPr>
          <p:cNvSpPr txBox="1"/>
          <p:nvPr/>
        </p:nvSpPr>
        <p:spPr>
          <a:xfrm>
            <a:off x="4874795" y="927959"/>
            <a:ext cx="2646696" cy="2677656"/>
          </a:xfrm>
          <a:prstGeom prst="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pPr defTabSz="457200">
              <a:spcBef>
                <a:spcPts val="450"/>
              </a:spcBef>
              <a:spcAft>
                <a:spcPts val="900"/>
              </a:spcAft>
              <a:defRPr/>
            </a:pPr>
            <a:r>
              <a:rPr lang="en-US" sz="2800" kern="1200" dirty="0">
                <a:solidFill>
                  <a:prstClr val="black"/>
                </a:solidFill>
                <a:latin typeface="Calibri" panose="020F0502020204030204"/>
              </a:rPr>
              <a:t>Support improvement of educational results and functional outcomes</a:t>
            </a:r>
            <a:endParaRPr lang="en-US" kern="1200" dirty="0">
              <a:solidFill>
                <a:prstClr val="black"/>
              </a:solidFill>
              <a:latin typeface="Calibri" panose="020F0502020204030204"/>
            </a:endParaRPr>
          </a:p>
        </p:txBody>
      </p:sp>
      <p:sp>
        <p:nvSpPr>
          <p:cNvPr id="7" name="TextBox 6">
            <a:extLst>
              <a:ext uri="{FF2B5EF4-FFF2-40B4-BE49-F238E27FC236}">
                <a16:creationId xmlns:a16="http://schemas.microsoft.com/office/drawing/2014/main" id="{F4FB239E-1273-4F19-89E8-096E90CC174A}"/>
              </a:ext>
            </a:extLst>
          </p:cNvPr>
          <p:cNvSpPr txBox="1"/>
          <p:nvPr/>
        </p:nvSpPr>
        <p:spPr>
          <a:xfrm>
            <a:off x="7521491" y="1659641"/>
            <a:ext cx="2164682" cy="1815882"/>
          </a:xfrm>
          <a:prstGeom prst="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pPr defTabSz="457200">
              <a:defRPr/>
            </a:pPr>
            <a:r>
              <a:rPr lang="en-US" sz="2800" kern="1200" dirty="0">
                <a:solidFill>
                  <a:prstClr val="black"/>
                </a:solidFill>
                <a:latin typeface="Calibri" panose="020F0502020204030204"/>
              </a:rPr>
              <a:t>Use multiple methods to identify and correct</a:t>
            </a:r>
            <a:endParaRPr lang="en-US" kern="1200"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ADB24398-A88C-467A-9EA2-27D0FCDA0A57}"/>
              </a:ext>
            </a:extLst>
          </p:cNvPr>
          <p:cNvSpPr txBox="1"/>
          <p:nvPr/>
        </p:nvSpPr>
        <p:spPr>
          <a:xfrm>
            <a:off x="5670382" y="3475523"/>
            <a:ext cx="3702218" cy="2454518"/>
          </a:xfrm>
          <a:prstGeom prst="rect">
            <a:avLst/>
          </a:prstGeom>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relaxedInset"/>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pPr defTabSz="457200">
              <a:defRPr/>
            </a:pPr>
            <a:r>
              <a:rPr lang="en-US" sz="2800" kern="1200" dirty="0">
                <a:solidFill>
                  <a:prstClr val="black"/>
                </a:solidFill>
                <a:latin typeface="Calibri" panose="020F0502020204030204"/>
              </a:rPr>
              <a:t>Use multiple mechanisms to encourage and support improvement and compliance</a:t>
            </a:r>
          </a:p>
          <a:p>
            <a:pPr defTabSz="457200">
              <a:defRPr/>
            </a:pPr>
            <a:endParaRPr lang="en-US" sz="1350" kern="1200" dirty="0">
              <a:solidFill>
                <a:prstClr val="black"/>
              </a:solidFill>
              <a:latin typeface="Calibri" panose="020F0502020204030204"/>
            </a:endParaRPr>
          </a:p>
        </p:txBody>
      </p:sp>
    </p:spTree>
    <p:extLst>
      <p:ext uri="{BB962C8B-B14F-4D97-AF65-F5344CB8AC3E}">
        <p14:creationId xmlns:p14="http://schemas.microsoft.com/office/powerpoint/2010/main" val="148039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56961-27D6-415D-8A34-02B3D8BCDAC7}"/>
              </a:ext>
            </a:extLst>
          </p:cNvPr>
          <p:cNvSpPr>
            <a:spLocks noGrp="1"/>
          </p:cNvSpPr>
          <p:nvPr>
            <p:ph type="title"/>
          </p:nvPr>
        </p:nvSpPr>
        <p:spPr/>
        <p:txBody>
          <a:bodyPr/>
          <a:lstStyle/>
          <a:p>
            <a:r>
              <a:rPr lang="en-US" dirty="0"/>
              <a:t>The MDE OSE is…</a:t>
            </a:r>
          </a:p>
        </p:txBody>
      </p:sp>
      <p:sp>
        <p:nvSpPr>
          <p:cNvPr id="3" name="Text Placeholder 2">
            <a:extLst>
              <a:ext uri="{FF2B5EF4-FFF2-40B4-BE49-F238E27FC236}">
                <a16:creationId xmlns:a16="http://schemas.microsoft.com/office/drawing/2014/main" id="{41DF69D6-B9B3-48D2-9DA4-BFE5EAB8FB4E}"/>
              </a:ext>
            </a:extLst>
          </p:cNvPr>
          <p:cNvSpPr>
            <a:spLocks noGrp="1"/>
          </p:cNvSpPr>
          <p:nvPr>
            <p:ph type="body" idx="1"/>
          </p:nvPr>
        </p:nvSpPr>
        <p:spPr>
          <a:xfrm>
            <a:off x="1685925" y="1846156"/>
            <a:ext cx="8982075" cy="4309688"/>
          </a:xfrm>
        </p:spPr>
        <p:txBody>
          <a:bodyPr>
            <a:normAutofit lnSpcReduction="10000"/>
          </a:bodyPr>
          <a:lstStyle/>
          <a:p>
            <a:pPr>
              <a:buFont typeface="Wingdings" panose="05000000000000000000" pitchFamily="2" charset="2"/>
              <a:buChar char="§"/>
            </a:pPr>
            <a:r>
              <a:rPr lang="en-US" sz="2600" dirty="0"/>
              <a:t>Deliberate in our work developing a new general supervision accountability monitoring system</a:t>
            </a:r>
          </a:p>
          <a:p>
            <a:pPr>
              <a:buFont typeface="Wingdings" panose="05000000000000000000" pitchFamily="2" charset="2"/>
              <a:buChar char="§"/>
            </a:pPr>
            <a:r>
              <a:rPr lang="en-US" sz="2600" dirty="0"/>
              <a:t>Committed to providing support to ISDs in working to directly provide general supervision and support to LEAs to improve results and comply with the requirements of IDEA</a:t>
            </a:r>
          </a:p>
          <a:p>
            <a:pPr>
              <a:buFont typeface="Wingdings" panose="05000000000000000000" pitchFamily="2" charset="2"/>
              <a:buChar char="§"/>
            </a:pPr>
            <a:r>
              <a:rPr lang="en-US" sz="2600" dirty="0"/>
              <a:t>Exploring ways to make monitoring for the SPP/APR indicators more efficient</a:t>
            </a:r>
          </a:p>
          <a:p>
            <a:pPr marL="1143000" lvl="1" indent="-228600">
              <a:buFont typeface="Arial" panose="020B0604020202020204" pitchFamily="34" charset="0"/>
              <a:buChar char="•"/>
            </a:pPr>
            <a:r>
              <a:rPr lang="en-US" dirty="0"/>
              <a:t>Recurring noncompliance areas</a:t>
            </a:r>
          </a:p>
          <a:p>
            <a:pPr marL="1143000" lvl="1" indent="-228600">
              <a:buFont typeface="Arial" panose="020B0604020202020204" pitchFamily="34" charset="0"/>
              <a:buChar char="•"/>
            </a:pPr>
            <a:r>
              <a:rPr lang="en-US" dirty="0"/>
              <a:t>Virtual v. Onsite </a:t>
            </a:r>
          </a:p>
        </p:txBody>
      </p:sp>
    </p:spTree>
    <p:extLst>
      <p:ext uri="{BB962C8B-B14F-4D97-AF65-F5344CB8AC3E}">
        <p14:creationId xmlns:p14="http://schemas.microsoft.com/office/powerpoint/2010/main" val="2648615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FD76C-A3D7-452B-8CEB-E04B3AF08736}"/>
              </a:ext>
            </a:extLst>
          </p:cNvPr>
          <p:cNvSpPr>
            <a:spLocks noGrp="1"/>
          </p:cNvSpPr>
          <p:nvPr>
            <p:ph type="title"/>
          </p:nvPr>
        </p:nvSpPr>
        <p:spPr/>
        <p:txBody>
          <a:bodyPr/>
          <a:lstStyle/>
          <a:p>
            <a:r>
              <a:rPr lang="en-US" dirty="0"/>
              <a:t>Public Hearings</a:t>
            </a:r>
          </a:p>
        </p:txBody>
      </p:sp>
      <p:sp>
        <p:nvSpPr>
          <p:cNvPr id="3" name="Text Placeholder 2">
            <a:extLst>
              <a:ext uri="{FF2B5EF4-FFF2-40B4-BE49-F238E27FC236}">
                <a16:creationId xmlns:a16="http://schemas.microsoft.com/office/drawing/2014/main" id="{E4CFB52D-B4E9-4689-9A95-EF77B1AF3693}"/>
              </a:ext>
            </a:extLst>
          </p:cNvPr>
          <p:cNvSpPr>
            <a:spLocks noGrp="1"/>
          </p:cNvSpPr>
          <p:nvPr>
            <p:ph type="body" idx="1"/>
          </p:nvPr>
        </p:nvSpPr>
        <p:spPr/>
        <p:txBody>
          <a:bodyPr/>
          <a:lstStyle/>
          <a:p>
            <a:pPr>
              <a:buFont typeface="Arial" panose="020B0604020202020204" pitchFamily="34" charset="0"/>
              <a:buChar char="•"/>
            </a:pPr>
            <a:r>
              <a:rPr lang="en-US" dirty="0"/>
              <a:t>The OSE will conduct four public hearings to receive public comment on the proposed procedures for Significant Disproportionality</a:t>
            </a:r>
          </a:p>
          <a:p>
            <a:pPr>
              <a:buFont typeface="Arial" panose="020B0604020202020204" pitchFamily="34" charset="0"/>
              <a:buChar char="•"/>
            </a:pPr>
            <a:r>
              <a:rPr lang="en-US" dirty="0"/>
              <a:t>The proposed procedures </a:t>
            </a:r>
            <a:r>
              <a:rPr lang="en-US" u="sng" dirty="0">
                <a:hlinkClick r:id="rId2"/>
              </a:rPr>
              <a:t>Significant Disproportionality Methodology in Michigan</a:t>
            </a:r>
            <a:r>
              <a:rPr lang="en-US" dirty="0"/>
              <a:t> are available at </a:t>
            </a:r>
            <a:r>
              <a:rPr lang="en-US" u="sng" dirty="0">
                <a:hlinkClick r:id="rId3"/>
              </a:rPr>
              <a:t>MDE website</a:t>
            </a:r>
            <a:r>
              <a:rPr lang="en-US" dirty="0"/>
              <a:t> (www.michigan.gov/specialeducation) under “</a:t>
            </a:r>
            <a:r>
              <a:rPr lang="en-US" u="sng" dirty="0">
                <a:hlinkClick r:id="rId4"/>
              </a:rPr>
              <a:t>OSE Spotlight</a:t>
            </a:r>
            <a:r>
              <a:rPr lang="en-US" dirty="0"/>
              <a:t>.”</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BAD8E52-BC7F-4482-AE3C-C8B09E7CF642}"/>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Verdana"/>
              <a:buNone/>
            </a:pPr>
            <a:fld id="{00000000-1234-1234-1234-123412341234}" type="slidenum">
              <a:rPr lang="en-US" sz="1200" b="1" i="0" u="none" strike="noStrike" cap="none" smtClean="0">
                <a:solidFill>
                  <a:schemeClr val="dk1"/>
                </a:solidFill>
                <a:latin typeface="Verdana"/>
                <a:ea typeface="Verdana"/>
                <a:cs typeface="Verdana"/>
                <a:sym typeface="Verdana"/>
              </a:rPr>
              <a:t>29</a:t>
            </a:fld>
            <a:endParaRPr lang="en-US" sz="1200" b="1"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545943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3F1D-E780-4B15-A284-D97C9C3B799C}"/>
              </a:ext>
            </a:extLst>
          </p:cNvPr>
          <p:cNvSpPr>
            <a:spLocks noGrp="1"/>
          </p:cNvSpPr>
          <p:nvPr>
            <p:ph type="title"/>
          </p:nvPr>
        </p:nvSpPr>
        <p:spPr/>
        <p:txBody>
          <a:bodyPr/>
          <a:lstStyle/>
          <a:p>
            <a:r>
              <a:rPr lang="en-US" dirty="0"/>
              <a:t>OSERS</a:t>
            </a:r>
          </a:p>
        </p:txBody>
      </p:sp>
      <p:sp>
        <p:nvSpPr>
          <p:cNvPr id="3" name="Content Placeholder 2">
            <a:extLst>
              <a:ext uri="{FF2B5EF4-FFF2-40B4-BE49-F238E27FC236}">
                <a16:creationId xmlns:a16="http://schemas.microsoft.com/office/drawing/2014/main" id="{82EADBF9-9C1C-4DCE-AE88-5D6E60FDD721}"/>
              </a:ext>
            </a:extLst>
          </p:cNvPr>
          <p:cNvSpPr>
            <a:spLocks noGrp="1"/>
          </p:cNvSpPr>
          <p:nvPr>
            <p:ph idx="1"/>
          </p:nvPr>
        </p:nvSpPr>
        <p:spPr/>
        <p:txBody>
          <a:bodyPr/>
          <a:lstStyle/>
          <a:p>
            <a:r>
              <a:rPr lang="en-US" dirty="0"/>
              <a:t>Assistant Secretary, Johnny Collett</a:t>
            </a:r>
          </a:p>
          <a:p>
            <a:pPr lvl="1"/>
            <a:r>
              <a:rPr lang="en-US" dirty="0"/>
              <a:t>Three Commitments</a:t>
            </a:r>
          </a:p>
          <a:p>
            <a:pPr marL="1087185" lvl="2" indent="-457200">
              <a:buFont typeface="+mj-lt"/>
              <a:buAutoNum type="arabicPeriod"/>
            </a:pPr>
            <a:r>
              <a:rPr lang="en-US" dirty="0"/>
              <a:t>Commitment to raise expectations and improve outcomes for ALL students with disabilities</a:t>
            </a:r>
          </a:p>
          <a:p>
            <a:pPr marL="1429176" lvl="3" indent="-457200">
              <a:buFont typeface="Arial" panose="020B0604020202020204" pitchFamily="34" charset="0"/>
              <a:buChar char="•"/>
            </a:pPr>
            <a:r>
              <a:rPr lang="en-US" dirty="0"/>
              <a:t>ALL means EACH</a:t>
            </a:r>
          </a:p>
          <a:p>
            <a:pPr marL="1087185" lvl="2" indent="-457200">
              <a:buFont typeface="+mj-lt"/>
              <a:buAutoNum type="arabicPeriod"/>
            </a:pPr>
            <a:r>
              <a:rPr lang="en-US" dirty="0"/>
              <a:t>Commitment to address BOTH higher expectations  AND appropriate supports</a:t>
            </a:r>
          </a:p>
          <a:p>
            <a:pPr marL="1087185" lvl="2" indent="-457200">
              <a:buFont typeface="+mj-lt"/>
              <a:buAutoNum type="arabicPeriod"/>
            </a:pPr>
            <a:r>
              <a:rPr lang="en-US" dirty="0"/>
              <a:t>Commitment to focus on compliance and outcomes IN SERVICE to the individual student</a:t>
            </a:r>
          </a:p>
          <a:p>
            <a:pPr marL="1087185" lvl="2" indent="-457200">
              <a:buFont typeface="+mj-lt"/>
              <a:buAutoNum type="arabicPeriod"/>
            </a:pPr>
            <a:endParaRPr lang="en-US" dirty="0"/>
          </a:p>
        </p:txBody>
      </p:sp>
      <p:sp>
        <p:nvSpPr>
          <p:cNvPr id="4" name="Footer Placeholder 3">
            <a:extLst>
              <a:ext uri="{FF2B5EF4-FFF2-40B4-BE49-F238E27FC236}">
                <a16:creationId xmlns:a16="http://schemas.microsoft.com/office/drawing/2014/main" id="{D9EC304B-A3A1-4197-8550-970268971F0E}"/>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a16="http://schemas.microsoft.com/office/drawing/2014/main" id="{B70D7907-9743-4EB6-A0E4-E41F6216AE44}"/>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652659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CAD0-DB5D-45D6-842E-409F7DC29C77}"/>
              </a:ext>
            </a:extLst>
          </p:cNvPr>
          <p:cNvSpPr>
            <a:spLocks noGrp="1"/>
          </p:cNvSpPr>
          <p:nvPr>
            <p:ph type="title"/>
          </p:nvPr>
        </p:nvSpPr>
        <p:spPr/>
        <p:txBody>
          <a:bodyPr/>
          <a:lstStyle/>
          <a:p>
            <a:r>
              <a:rPr lang="en-US" dirty="0"/>
              <a:t>Public Hearing Details</a:t>
            </a:r>
          </a:p>
        </p:txBody>
      </p:sp>
      <p:sp>
        <p:nvSpPr>
          <p:cNvPr id="3" name="Text Placeholder 2">
            <a:extLst>
              <a:ext uri="{FF2B5EF4-FFF2-40B4-BE49-F238E27FC236}">
                <a16:creationId xmlns:a16="http://schemas.microsoft.com/office/drawing/2014/main" id="{7D83A267-688E-44A1-B770-9F75B9899FEB}"/>
              </a:ext>
            </a:extLst>
          </p:cNvPr>
          <p:cNvSpPr>
            <a:spLocks noGrp="1"/>
          </p:cNvSpPr>
          <p:nvPr>
            <p:ph type="body" idx="1"/>
          </p:nvPr>
        </p:nvSpPr>
        <p:spPr>
          <a:xfrm>
            <a:off x="581197" y="1954634"/>
            <a:ext cx="11029615" cy="4201209"/>
          </a:xfrm>
        </p:spPr>
        <p:txBody>
          <a:bodyPr/>
          <a:lstStyle/>
          <a:p>
            <a:pPr lvl="0">
              <a:buFont typeface="Arial" panose="020B0604020202020204" pitchFamily="34" charset="0"/>
              <a:buChar char="•"/>
            </a:pPr>
            <a:r>
              <a:rPr lang="en-US" b="1" dirty="0"/>
              <a:t>Tuesday, February 6, 2018, 4 p.m.—6 p.m</a:t>
            </a:r>
            <a:r>
              <a:rPr lang="en-US" dirty="0"/>
              <a:t>. at University Center Gaylord, 80 Livingston Blvd, Gaylord, MI 49735</a:t>
            </a:r>
          </a:p>
          <a:p>
            <a:pPr lvl="0">
              <a:buFont typeface="Arial" panose="020B0604020202020204" pitchFamily="34" charset="0"/>
              <a:buChar char="•"/>
            </a:pPr>
            <a:r>
              <a:rPr lang="en-US" b="1" dirty="0"/>
              <a:t>Tuesday, February 13, 2018, 5 p.m.—7 p.m.</a:t>
            </a:r>
            <a:r>
              <a:rPr lang="en-US" dirty="0"/>
              <a:t> at Crowne Plaza, 925 S </a:t>
            </a:r>
            <a:r>
              <a:rPr lang="en-US" dirty="0" err="1"/>
              <a:t>Creyts</a:t>
            </a:r>
            <a:r>
              <a:rPr lang="en-US" dirty="0"/>
              <a:t> Road, Ballroom E, Lansing, MI  48917</a:t>
            </a:r>
          </a:p>
          <a:p>
            <a:endParaRPr lang="en-US" dirty="0"/>
          </a:p>
        </p:txBody>
      </p:sp>
      <p:sp>
        <p:nvSpPr>
          <p:cNvPr id="4" name="Slide Number Placeholder 3">
            <a:extLst>
              <a:ext uri="{FF2B5EF4-FFF2-40B4-BE49-F238E27FC236}">
                <a16:creationId xmlns:a16="http://schemas.microsoft.com/office/drawing/2014/main" id="{CBA702A0-2C51-490C-9733-0AAFBAA9D7C6}"/>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Verdana"/>
              <a:buNone/>
            </a:pPr>
            <a:fld id="{00000000-1234-1234-1234-123412341234}" type="slidenum">
              <a:rPr lang="en-US" sz="1200" b="1" i="0" u="none" strike="noStrike" cap="none" smtClean="0">
                <a:solidFill>
                  <a:schemeClr val="dk1"/>
                </a:solidFill>
                <a:latin typeface="Verdana"/>
                <a:ea typeface="Verdana"/>
                <a:cs typeface="Verdana"/>
                <a:sym typeface="Verdana"/>
              </a:rPr>
              <a:t>30</a:t>
            </a:fld>
            <a:endParaRPr lang="en-US" sz="1200" b="1"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615272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DFD3-6F5F-48DF-9B1C-C26386528660}"/>
              </a:ext>
            </a:extLst>
          </p:cNvPr>
          <p:cNvSpPr>
            <a:spLocks noGrp="1"/>
          </p:cNvSpPr>
          <p:nvPr>
            <p:ph type="title"/>
          </p:nvPr>
        </p:nvSpPr>
        <p:spPr/>
        <p:txBody>
          <a:bodyPr/>
          <a:lstStyle/>
          <a:p>
            <a:r>
              <a:rPr lang="en-US" dirty="0"/>
              <a:t>Public Hearing Details</a:t>
            </a:r>
          </a:p>
        </p:txBody>
      </p:sp>
      <p:sp>
        <p:nvSpPr>
          <p:cNvPr id="3" name="Text Placeholder 2">
            <a:extLst>
              <a:ext uri="{FF2B5EF4-FFF2-40B4-BE49-F238E27FC236}">
                <a16:creationId xmlns:a16="http://schemas.microsoft.com/office/drawing/2014/main" id="{B5E80F2F-BA76-471C-BAB5-F6A14623D2A7}"/>
              </a:ext>
            </a:extLst>
          </p:cNvPr>
          <p:cNvSpPr>
            <a:spLocks noGrp="1"/>
          </p:cNvSpPr>
          <p:nvPr>
            <p:ph type="body" idx="1"/>
          </p:nvPr>
        </p:nvSpPr>
        <p:spPr/>
        <p:txBody>
          <a:bodyPr/>
          <a:lstStyle/>
          <a:p>
            <a:pPr lvl="0"/>
            <a:r>
              <a:rPr lang="en-US" b="1" dirty="0"/>
              <a:t>Thursday, February 22, 2018, 3:30 p.m.—5 p.m.</a:t>
            </a:r>
            <a:r>
              <a:rPr lang="en-US" dirty="0"/>
              <a:t> at Northern Michigan University, The Don H. </a:t>
            </a:r>
            <a:r>
              <a:rPr lang="en-US" dirty="0" err="1"/>
              <a:t>Bottum</a:t>
            </a:r>
            <a:r>
              <a:rPr lang="en-US" dirty="0"/>
              <a:t> University Center, 1401 Presque Isle Ave, Marquette, MI  49855</a:t>
            </a:r>
          </a:p>
          <a:p>
            <a:pPr lvl="0"/>
            <a:r>
              <a:rPr lang="en-US" b="1" dirty="0"/>
              <a:t>Monday, February 26, 2018, 4 p.m.—6 p.m</a:t>
            </a:r>
            <a:r>
              <a:rPr lang="en-US" dirty="0"/>
              <a:t>. at Outdoor Adventure Center, Discovery Lab Classroom, 1801 Atwater Street, Detroit, MI 48207</a:t>
            </a:r>
          </a:p>
          <a:p>
            <a:endParaRPr lang="en-US" dirty="0"/>
          </a:p>
        </p:txBody>
      </p:sp>
      <p:sp>
        <p:nvSpPr>
          <p:cNvPr id="4" name="Slide Number Placeholder 3">
            <a:extLst>
              <a:ext uri="{FF2B5EF4-FFF2-40B4-BE49-F238E27FC236}">
                <a16:creationId xmlns:a16="http://schemas.microsoft.com/office/drawing/2014/main" id="{06C7251D-3B2B-45E4-94E0-ECB04D4E651E}"/>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Verdana"/>
              <a:buNone/>
            </a:pPr>
            <a:fld id="{00000000-1234-1234-1234-123412341234}" type="slidenum">
              <a:rPr lang="en-US" sz="1200" b="1" i="0" u="none" strike="noStrike" cap="none" smtClean="0">
                <a:solidFill>
                  <a:schemeClr val="dk1"/>
                </a:solidFill>
                <a:latin typeface="Verdana"/>
                <a:ea typeface="Verdana"/>
                <a:cs typeface="Verdana"/>
                <a:sym typeface="Verdana"/>
              </a:rPr>
              <a:t>31</a:t>
            </a:fld>
            <a:endParaRPr lang="en-US" sz="1200" b="1"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757199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FFC7-EB65-4900-BBC5-677F18D21C64}"/>
              </a:ext>
            </a:extLst>
          </p:cNvPr>
          <p:cNvSpPr>
            <a:spLocks noGrp="1"/>
          </p:cNvSpPr>
          <p:nvPr>
            <p:ph type="title"/>
          </p:nvPr>
        </p:nvSpPr>
        <p:spPr/>
        <p:txBody>
          <a:bodyPr/>
          <a:lstStyle/>
          <a:p>
            <a:r>
              <a:rPr lang="en-US" dirty="0"/>
              <a:t>Public Hearings Details</a:t>
            </a:r>
          </a:p>
        </p:txBody>
      </p:sp>
      <p:sp>
        <p:nvSpPr>
          <p:cNvPr id="3" name="Text Placeholder 2">
            <a:extLst>
              <a:ext uri="{FF2B5EF4-FFF2-40B4-BE49-F238E27FC236}">
                <a16:creationId xmlns:a16="http://schemas.microsoft.com/office/drawing/2014/main" id="{D34F12B1-D267-41D3-B13E-5F2F7C5861B5}"/>
              </a:ext>
            </a:extLst>
          </p:cNvPr>
          <p:cNvSpPr>
            <a:spLocks noGrp="1"/>
          </p:cNvSpPr>
          <p:nvPr>
            <p:ph type="body" idx="1"/>
          </p:nvPr>
        </p:nvSpPr>
        <p:spPr/>
        <p:txBody>
          <a:bodyPr/>
          <a:lstStyle/>
          <a:p>
            <a:pPr>
              <a:buFont typeface="Arial" panose="020B0604020202020204" pitchFamily="34" charset="0"/>
              <a:buChar char="•"/>
            </a:pPr>
            <a:r>
              <a:rPr lang="en-US" sz="2400" dirty="0"/>
              <a:t>Oral or written comments may be presented in person at the hearing or submitted via email to </a:t>
            </a:r>
            <a:r>
              <a:rPr lang="en-US" sz="2400" u="sng" dirty="0">
                <a:hlinkClick r:id="rId2"/>
              </a:rPr>
              <a:t>MDE-OSE-Public-Comment@michigan.gov</a:t>
            </a:r>
            <a:r>
              <a:rPr lang="en-US" sz="2400" dirty="0"/>
              <a:t>. Comments must be received no later than </a:t>
            </a:r>
            <a:r>
              <a:rPr lang="en-US" sz="2400" b="1" dirty="0"/>
              <a:t>March 8, 2018</a:t>
            </a:r>
            <a:r>
              <a:rPr lang="en-US" sz="2400" dirty="0"/>
              <a:t>. Individuals who do not have access to a computer can mail written comments to: </a:t>
            </a:r>
          </a:p>
          <a:p>
            <a:pPr lvl="1">
              <a:buFont typeface="Courier New" panose="02070309020205020404" pitchFamily="49" charset="0"/>
              <a:buChar char="o"/>
            </a:pPr>
            <a:r>
              <a:rPr lang="en-US" sz="2200" dirty="0"/>
              <a:t>Public Comment-Significant Disproportionality</a:t>
            </a:r>
            <a:br>
              <a:rPr lang="en-US" sz="2200" dirty="0"/>
            </a:br>
            <a:r>
              <a:rPr lang="en-US" sz="2200" dirty="0"/>
              <a:t>Office of Special Education</a:t>
            </a:r>
            <a:br>
              <a:rPr lang="en-US" sz="2200" dirty="0"/>
            </a:br>
            <a:r>
              <a:rPr lang="en-US" sz="2200" dirty="0"/>
              <a:t>Michigan Department of Education</a:t>
            </a:r>
            <a:br>
              <a:rPr lang="en-US" sz="2200" dirty="0"/>
            </a:br>
            <a:r>
              <a:rPr lang="en-US" sz="2200" dirty="0"/>
              <a:t>P.O. Box 30008</a:t>
            </a:r>
            <a:br>
              <a:rPr lang="en-US" sz="2200" dirty="0"/>
            </a:br>
            <a:r>
              <a:rPr lang="en-US" sz="2200" dirty="0"/>
              <a:t>Lansing, Michigan 48909</a:t>
            </a:r>
          </a:p>
          <a:p>
            <a:endParaRPr lang="en-US" dirty="0"/>
          </a:p>
        </p:txBody>
      </p:sp>
      <p:sp>
        <p:nvSpPr>
          <p:cNvPr id="4" name="Slide Number Placeholder 3">
            <a:extLst>
              <a:ext uri="{FF2B5EF4-FFF2-40B4-BE49-F238E27FC236}">
                <a16:creationId xmlns:a16="http://schemas.microsoft.com/office/drawing/2014/main" id="{9727EE79-64BA-4AA5-A34B-76747236A4AB}"/>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Verdana"/>
              <a:buNone/>
            </a:pPr>
            <a:fld id="{00000000-1234-1234-1234-123412341234}" type="slidenum">
              <a:rPr lang="en-US" sz="1200" b="1" i="0" u="none" strike="noStrike" cap="none" smtClean="0">
                <a:solidFill>
                  <a:schemeClr val="dk1"/>
                </a:solidFill>
                <a:latin typeface="Verdana"/>
                <a:ea typeface="Verdana"/>
                <a:cs typeface="Verdana"/>
                <a:sym typeface="Verdana"/>
              </a:rPr>
              <a:t>32</a:t>
            </a:fld>
            <a:endParaRPr lang="en-US" sz="1200" b="1"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652477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88D7-4B3F-4C95-8ED7-CE0E05E19677}"/>
              </a:ext>
            </a:extLst>
          </p:cNvPr>
          <p:cNvSpPr>
            <a:spLocks noGrp="1"/>
          </p:cNvSpPr>
          <p:nvPr>
            <p:ph type="title"/>
          </p:nvPr>
        </p:nvSpPr>
        <p:spPr/>
        <p:txBody>
          <a:bodyPr/>
          <a:lstStyle/>
          <a:p>
            <a:pPr algn="ctr"/>
            <a:r>
              <a:rPr lang="en-US" dirty="0"/>
              <a:t>Focused Monitoring</a:t>
            </a:r>
          </a:p>
        </p:txBody>
      </p:sp>
      <p:sp>
        <p:nvSpPr>
          <p:cNvPr id="3" name="Content Placeholder 2">
            <a:extLst>
              <a:ext uri="{FF2B5EF4-FFF2-40B4-BE49-F238E27FC236}">
                <a16:creationId xmlns:a16="http://schemas.microsoft.com/office/drawing/2014/main" id="{E01B4F7F-EBC3-42BF-89D7-B0AE5FD1FD16}"/>
              </a:ext>
            </a:extLst>
          </p:cNvPr>
          <p:cNvSpPr>
            <a:spLocks noGrp="1"/>
          </p:cNvSpPr>
          <p:nvPr>
            <p:ph idx="1"/>
          </p:nvPr>
        </p:nvSpPr>
        <p:spPr>
          <a:xfrm>
            <a:off x="471054" y="1890872"/>
            <a:ext cx="11478491" cy="4122002"/>
          </a:xfrm>
        </p:spPr>
        <p:txBody>
          <a:bodyPr>
            <a:normAutofit fontScale="92500" lnSpcReduction="10000"/>
          </a:bodyPr>
          <a:lstStyle/>
          <a:p>
            <a:pPr marL="65024" indent="0">
              <a:buNone/>
            </a:pPr>
            <a:r>
              <a:rPr lang="en-US" sz="3100" dirty="0"/>
              <a:t>Jessica Brady, Supervisor Program Accountability Unit</a:t>
            </a:r>
            <a:endParaRPr lang="en-US" dirty="0"/>
          </a:p>
          <a:p>
            <a:pPr lvl="1">
              <a:buFont typeface="Wingdings" panose="05000000000000000000" pitchFamily="2" charset="2"/>
              <a:buChar char="§"/>
            </a:pPr>
            <a:r>
              <a:rPr lang="en-US" sz="2700" dirty="0"/>
              <a:t>Virtual Monitoring- to be completed in Catamaran</a:t>
            </a:r>
          </a:p>
          <a:p>
            <a:pPr lvl="2">
              <a:buFont typeface="Arial" panose="020B0604020202020204" pitchFamily="34" charset="0"/>
              <a:buChar char="•"/>
            </a:pPr>
            <a:r>
              <a:rPr lang="en-US" sz="2400" dirty="0"/>
              <a:t>Taking place in May/June of 2018</a:t>
            </a:r>
          </a:p>
          <a:p>
            <a:pPr lvl="2">
              <a:buFont typeface="Arial" panose="020B0604020202020204" pitchFamily="34" charset="0"/>
              <a:buChar char="•"/>
            </a:pPr>
            <a:r>
              <a:rPr lang="en-US" sz="2400" dirty="0"/>
              <a:t>Districts will be notified in May 2018 they have been selected through Catamaran</a:t>
            </a:r>
          </a:p>
          <a:p>
            <a:pPr lvl="2">
              <a:buFont typeface="Arial" panose="020B0604020202020204" pitchFamily="34" charset="0"/>
              <a:buChar char="•"/>
            </a:pPr>
            <a:r>
              <a:rPr lang="en-US" sz="2400" dirty="0"/>
              <a:t>Evaluate the district policies, practices, procedures as they relate to Indicator 4 (suspension/expulsion)</a:t>
            </a:r>
          </a:p>
          <a:p>
            <a:pPr lvl="2">
              <a:buFont typeface="Arial" panose="020B0604020202020204" pitchFamily="34" charset="0"/>
              <a:buChar char="•"/>
            </a:pPr>
            <a:r>
              <a:rPr lang="en-US" sz="2400" dirty="0"/>
              <a:t>Collaborative approach between ISDs and OSE (monitoring &amp; policy units)</a:t>
            </a:r>
          </a:p>
          <a:p>
            <a:pPr lvl="2">
              <a:buFont typeface="Arial" panose="020B0604020202020204" pitchFamily="34" charset="0"/>
              <a:buChar char="•"/>
            </a:pPr>
            <a:r>
              <a:rPr lang="en-US" sz="2400" dirty="0"/>
              <a:t>Findings will be issued in the September 2018 release of Catamaran</a:t>
            </a:r>
          </a:p>
        </p:txBody>
      </p:sp>
    </p:spTree>
    <p:extLst>
      <p:ext uri="{BB962C8B-B14F-4D97-AF65-F5344CB8AC3E}">
        <p14:creationId xmlns:p14="http://schemas.microsoft.com/office/powerpoint/2010/main" val="3460873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a:t>Contact us!</a:t>
            </a:r>
          </a:p>
        </p:txBody>
      </p:sp>
      <p:sp>
        <p:nvSpPr>
          <p:cNvPr id="10" name="Text Placeholder 9"/>
          <p:cNvSpPr>
            <a:spLocks noGrp="1"/>
          </p:cNvSpPr>
          <p:nvPr>
            <p:ph type="body" sz="half" idx="3"/>
          </p:nvPr>
        </p:nvSpPr>
        <p:spPr/>
        <p:txBody>
          <a:bodyPr/>
          <a:lstStyle/>
          <a:p>
            <a:r>
              <a:rPr lang="en-US" dirty="0"/>
              <a:t>Email us!</a:t>
            </a:r>
          </a:p>
        </p:txBody>
      </p:sp>
      <p:sp>
        <p:nvSpPr>
          <p:cNvPr id="9" name="Content Placeholder 8"/>
          <p:cNvSpPr>
            <a:spLocks noGrp="1"/>
          </p:cNvSpPr>
          <p:nvPr>
            <p:ph sz="quarter" idx="2"/>
          </p:nvPr>
        </p:nvSpPr>
        <p:spPr>
          <a:xfrm>
            <a:off x="1023357" y="2584602"/>
            <a:ext cx="4162672" cy="3333599"/>
          </a:xfrm>
        </p:spPr>
        <p:txBody>
          <a:bodyPr>
            <a:normAutofit lnSpcReduction="10000"/>
          </a:bodyPr>
          <a:lstStyle/>
          <a:p>
            <a:r>
              <a:rPr lang="en-US" dirty="0"/>
              <a:t>OSE Information Line</a:t>
            </a:r>
          </a:p>
          <a:p>
            <a:pPr lvl="1"/>
            <a:r>
              <a:rPr lang="en-US" dirty="0"/>
              <a:t>1-888-320-8384</a:t>
            </a:r>
          </a:p>
          <a:p>
            <a:pPr lvl="1"/>
            <a:r>
              <a:rPr lang="en-US" dirty="0"/>
              <a:t>Monday-Friday</a:t>
            </a:r>
          </a:p>
          <a:p>
            <a:pPr lvl="1"/>
            <a:r>
              <a:rPr lang="en-US" dirty="0"/>
              <a:t>9:00 AM-4:00 PM</a:t>
            </a:r>
          </a:p>
          <a:p>
            <a:pPr lvl="1"/>
            <a:endParaRPr lang="en-US" dirty="0"/>
          </a:p>
          <a:p>
            <a:pPr lvl="1"/>
            <a:r>
              <a:rPr lang="en-US" dirty="0">
                <a:hlinkClick r:id="rId3"/>
              </a:rPr>
              <a:t>mde-ose@michigan.gov</a:t>
            </a:r>
            <a:endParaRPr lang="en-US" dirty="0"/>
          </a:p>
          <a:p>
            <a:pPr marL="274320" lvl="1" indent="0">
              <a:buNone/>
            </a:pPr>
            <a:endParaRPr lang="en-US" dirty="0"/>
          </a:p>
        </p:txBody>
      </p:sp>
      <p:sp>
        <p:nvSpPr>
          <p:cNvPr id="11" name="Content Placeholder 10"/>
          <p:cNvSpPr>
            <a:spLocks noGrp="1"/>
          </p:cNvSpPr>
          <p:nvPr>
            <p:ph sz="quarter" idx="4"/>
          </p:nvPr>
        </p:nvSpPr>
        <p:spPr>
          <a:xfrm>
            <a:off x="6477000" y="2584603"/>
            <a:ext cx="5232400" cy="3457604"/>
          </a:xfrm>
        </p:spPr>
        <p:txBody>
          <a:bodyPr>
            <a:normAutofit lnSpcReduction="10000"/>
          </a:bodyPr>
          <a:lstStyle/>
          <a:p>
            <a:r>
              <a:rPr lang="en-US" sz="2400" dirty="0"/>
              <a:t>Teri L. Chapman, Director</a:t>
            </a:r>
          </a:p>
          <a:p>
            <a:pPr lvl="1">
              <a:buFont typeface="Courier New" panose="02070309020205020404" pitchFamily="49" charset="0"/>
              <a:buChar char="o"/>
            </a:pPr>
            <a:r>
              <a:rPr lang="en-US" dirty="0"/>
              <a:t>517-335-0455</a:t>
            </a:r>
          </a:p>
          <a:p>
            <a:pPr lvl="1">
              <a:buFont typeface="Courier New" panose="02070309020205020404" pitchFamily="49" charset="0"/>
              <a:buChar char="o"/>
            </a:pPr>
            <a:r>
              <a:rPr lang="en-US" dirty="0">
                <a:hlinkClick r:id="rId4"/>
              </a:rPr>
              <a:t>chapmant2@michigan.gov</a:t>
            </a:r>
            <a:endParaRPr lang="en-US" dirty="0"/>
          </a:p>
          <a:p>
            <a:pPr marL="274320" lvl="1" indent="0">
              <a:buNone/>
            </a:pPr>
            <a:endParaRPr lang="en-US" dirty="0"/>
          </a:p>
          <a:p>
            <a:r>
              <a:rPr lang="en-US" sz="2400" dirty="0"/>
              <a:t>Janis Weckstein, Assistant Director</a:t>
            </a:r>
          </a:p>
          <a:p>
            <a:pPr lvl="1">
              <a:buFont typeface="Courier New" panose="02070309020205020404" pitchFamily="49" charset="0"/>
              <a:buChar char="o"/>
            </a:pPr>
            <a:r>
              <a:rPr lang="en-US" dirty="0"/>
              <a:t>517-241-4521</a:t>
            </a:r>
          </a:p>
          <a:p>
            <a:pPr lvl="1">
              <a:buFont typeface="Courier New" panose="02070309020205020404" pitchFamily="49" charset="0"/>
              <a:buChar char="o"/>
            </a:pPr>
            <a:r>
              <a:rPr lang="en-US" dirty="0">
                <a:hlinkClick r:id="rId5"/>
              </a:rPr>
              <a:t>wecksteinj@michigan.gov</a:t>
            </a:r>
            <a:endParaRPr lang="en-US" dirty="0"/>
          </a:p>
          <a:p>
            <a:pPr lvl="1">
              <a:buFont typeface="Courier New" panose="02070309020205020404" pitchFamily="49" charset="0"/>
              <a:buChar char="o"/>
            </a:pPr>
            <a:endParaRPr lang="en-US" dirty="0"/>
          </a:p>
          <a:p>
            <a:pPr marL="274320" lvl="1" indent="0">
              <a:buNone/>
            </a:pPr>
            <a:endParaRPr lang="en-US" dirty="0"/>
          </a:p>
          <a:p>
            <a:pPr lvl="1">
              <a:buFont typeface="Courier New" panose="02070309020205020404" pitchFamily="49" charset="0"/>
              <a:buChar char="o"/>
            </a:pPr>
            <a:endParaRPr lang="en-US" sz="1900" dirty="0"/>
          </a:p>
        </p:txBody>
      </p:sp>
      <p:sp>
        <p:nvSpPr>
          <p:cNvPr id="5" name="Slide Number Placeholder 4"/>
          <p:cNvSpPr>
            <a:spLocks noGrp="1"/>
          </p:cNvSpPr>
          <p:nvPr>
            <p:ph type="sldNum" sz="quarter" idx="12"/>
          </p:nvPr>
        </p:nvSpPr>
        <p:spPr/>
        <p:txBody>
          <a:bodyPr/>
          <a:lstStyle/>
          <a:p>
            <a:fld id="{2C6B1FF6-39B9-40F5-8B67-33C6354A3D4F}" type="slidenum">
              <a:rPr lang="en-US" smtClean="0"/>
              <a:pPr/>
              <a:t>34</a:t>
            </a:fld>
            <a:endParaRPr lang="en-US" dirty="0"/>
          </a:p>
        </p:txBody>
      </p:sp>
      <p:sp>
        <p:nvSpPr>
          <p:cNvPr id="7" name="Title 6"/>
          <p:cNvSpPr>
            <a:spLocks noGrp="1"/>
          </p:cNvSpPr>
          <p:nvPr>
            <p:ph type="title"/>
          </p:nvPr>
        </p:nvSpPr>
        <p:spPr/>
        <p:txBody>
          <a:bodyPr/>
          <a:lstStyle/>
          <a:p>
            <a:r>
              <a:rPr lang="en-US" dirty="0"/>
              <a:t>MDE </a:t>
            </a:r>
            <a:r>
              <a:rPr lang="en-US"/>
              <a:t>OSE </a:t>
            </a:r>
            <a:endParaRPr lang="en-US" dirty="0"/>
          </a:p>
        </p:txBody>
      </p:sp>
    </p:spTree>
    <p:extLst>
      <p:ext uri="{BB962C8B-B14F-4D97-AF65-F5344CB8AC3E}">
        <p14:creationId xmlns:p14="http://schemas.microsoft.com/office/powerpoint/2010/main" val="1036000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3F581-7461-4F1F-B342-8F03474D4624}"/>
              </a:ext>
            </a:extLst>
          </p:cNvPr>
          <p:cNvSpPr>
            <a:spLocks noGrp="1"/>
          </p:cNvSpPr>
          <p:nvPr>
            <p:ph type="title"/>
          </p:nvPr>
        </p:nvSpPr>
        <p:spPr/>
        <p:txBody>
          <a:bodyPr/>
          <a:lstStyle/>
          <a:p>
            <a:r>
              <a:rPr lang="en-US" dirty="0"/>
              <a:t>OSEP</a:t>
            </a:r>
          </a:p>
        </p:txBody>
      </p:sp>
      <p:sp>
        <p:nvSpPr>
          <p:cNvPr id="3" name="Content Placeholder 2">
            <a:extLst>
              <a:ext uri="{FF2B5EF4-FFF2-40B4-BE49-F238E27FC236}">
                <a16:creationId xmlns:a16="http://schemas.microsoft.com/office/drawing/2014/main" id="{FA584E41-F35A-4E00-BD47-0A349EF6102E}"/>
              </a:ext>
            </a:extLst>
          </p:cNvPr>
          <p:cNvSpPr>
            <a:spLocks noGrp="1"/>
          </p:cNvSpPr>
          <p:nvPr>
            <p:ph idx="1"/>
          </p:nvPr>
        </p:nvSpPr>
        <p:spPr>
          <a:xfrm>
            <a:off x="581197" y="1954635"/>
            <a:ext cx="11029615" cy="4083246"/>
          </a:xfrm>
        </p:spPr>
        <p:txBody>
          <a:bodyPr/>
          <a:lstStyle/>
          <a:p>
            <a:r>
              <a:rPr lang="en-US" dirty="0"/>
              <a:t>Acting Director, Ruth Ryder</a:t>
            </a:r>
          </a:p>
          <a:p>
            <a:pPr lvl="1"/>
            <a:r>
              <a:rPr lang="en-US" dirty="0"/>
              <a:t>Federal budget-2 years</a:t>
            </a:r>
          </a:p>
          <a:p>
            <a:pPr lvl="1"/>
            <a:r>
              <a:rPr lang="en-US" dirty="0"/>
              <a:t>IDEA flat funded</a:t>
            </a:r>
          </a:p>
          <a:p>
            <a:pPr lvl="2"/>
            <a:r>
              <a:rPr lang="en-US" dirty="0"/>
              <a:t>Secretary DeVos’s support for special education and Results Driven Accountability are reflected in the budget</a:t>
            </a:r>
          </a:p>
          <a:p>
            <a:pPr lvl="2"/>
            <a:r>
              <a:rPr lang="en-US" dirty="0"/>
              <a:t>Special Education is ”woven throughout”  the 2018-2022 Strategic Plan was to be made available to the public Monday, February 12, 2018</a:t>
            </a:r>
          </a:p>
          <a:p>
            <a:pPr lvl="1"/>
            <a:r>
              <a:rPr lang="en-US" dirty="0" err="1"/>
              <a:t>Endrew</a:t>
            </a:r>
            <a:r>
              <a:rPr lang="en-US" dirty="0"/>
              <a:t> F. Q &amp; A being well-received</a:t>
            </a:r>
          </a:p>
          <a:p>
            <a:pPr lvl="1"/>
            <a:r>
              <a:rPr lang="en-US" dirty="0"/>
              <a:t>Investment in numerous OSEP Part D grants approved</a:t>
            </a:r>
          </a:p>
        </p:txBody>
      </p:sp>
      <p:sp>
        <p:nvSpPr>
          <p:cNvPr id="4" name="Footer Placeholder 3">
            <a:extLst>
              <a:ext uri="{FF2B5EF4-FFF2-40B4-BE49-F238E27FC236}">
                <a16:creationId xmlns:a16="http://schemas.microsoft.com/office/drawing/2014/main" id="{0FDB4410-B370-49A6-929D-0B489964839D}"/>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a16="http://schemas.microsoft.com/office/drawing/2014/main" id="{7E2C4808-EB4D-4D84-B3B1-97E2D6A77D86}"/>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550627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424-E66F-458B-AE35-EFA83CD41DA7}"/>
              </a:ext>
            </a:extLst>
          </p:cNvPr>
          <p:cNvSpPr>
            <a:spLocks noGrp="1"/>
          </p:cNvSpPr>
          <p:nvPr>
            <p:ph type="title"/>
          </p:nvPr>
        </p:nvSpPr>
        <p:spPr/>
        <p:txBody>
          <a:bodyPr>
            <a:normAutofit fontScale="90000"/>
          </a:bodyPr>
          <a:lstStyle/>
          <a:p>
            <a:r>
              <a:rPr lang="en-US" sz="3800" dirty="0"/>
              <a:t>USED </a:t>
            </a:r>
            <a:br>
              <a:rPr lang="en-US" sz="3800" dirty="0"/>
            </a:br>
            <a:r>
              <a:rPr lang="en-US" sz="3800" dirty="0"/>
              <a:t>Office of Special Education Programs</a:t>
            </a:r>
          </a:p>
        </p:txBody>
      </p:sp>
      <p:sp>
        <p:nvSpPr>
          <p:cNvPr id="3" name="Text Placeholder 2">
            <a:extLst>
              <a:ext uri="{FF2B5EF4-FFF2-40B4-BE49-F238E27FC236}">
                <a16:creationId xmlns:a16="http://schemas.microsoft.com/office/drawing/2014/main" id="{5F0A87BD-44B2-41E9-AFE9-53B86767DF25}"/>
              </a:ext>
            </a:extLst>
          </p:cNvPr>
          <p:cNvSpPr>
            <a:spLocks noGrp="1"/>
          </p:cNvSpPr>
          <p:nvPr>
            <p:ph type="body" idx="1"/>
          </p:nvPr>
        </p:nvSpPr>
        <p:spPr/>
        <p:txBody>
          <a:bodyPr/>
          <a:lstStyle/>
          <a:p>
            <a:pPr>
              <a:buFont typeface="Arial" panose="020B0604020202020204" pitchFamily="34" charset="0"/>
              <a:buChar char="•"/>
            </a:pPr>
            <a:r>
              <a:rPr lang="en-US" dirty="0"/>
              <a:t>USED Releases </a:t>
            </a:r>
            <a:r>
              <a:rPr lang="en-US" dirty="0" err="1"/>
              <a:t>Endrew</a:t>
            </a:r>
            <a:r>
              <a:rPr lang="en-US" dirty="0"/>
              <a:t> F. Q &amp; A</a:t>
            </a:r>
          </a:p>
          <a:p>
            <a:pPr>
              <a:buFont typeface="Arial" panose="020B0604020202020204" pitchFamily="34" charset="0"/>
              <a:buChar char="•"/>
            </a:pPr>
            <a:r>
              <a:rPr lang="en-US" dirty="0"/>
              <a:t>The IEP should be “…reasonably calculated to enable a child to make progress appropriate in light of the child’s circumstances.” </a:t>
            </a:r>
          </a:p>
          <a:p>
            <a:pPr lvl="1">
              <a:buFont typeface="Courier New" panose="02070309020205020404" pitchFamily="49" charset="0"/>
              <a:buChar char="o"/>
            </a:pPr>
            <a:r>
              <a:rPr lang="en-US" dirty="0">
                <a:hlinkClick r:id="rId2"/>
              </a:rPr>
              <a:t>https://www2.ed.gov/policy/speced/guid/idea/memosdcltrs/qa-endrewcase-12-07-2017.pdf?utm_content=&amp;utm_medium=email&amp;utm_name=&amp;utm_source=govdelivery&amp;utm_term</a:t>
            </a:r>
            <a:r>
              <a:rPr lang="en-US" dirty="0"/>
              <a:t>=</a:t>
            </a:r>
          </a:p>
          <a:p>
            <a:endParaRPr lang="en-US" dirty="0"/>
          </a:p>
        </p:txBody>
      </p:sp>
      <p:sp>
        <p:nvSpPr>
          <p:cNvPr id="4" name="Slide Number Placeholder 3">
            <a:extLst>
              <a:ext uri="{FF2B5EF4-FFF2-40B4-BE49-F238E27FC236}">
                <a16:creationId xmlns:a16="http://schemas.microsoft.com/office/drawing/2014/main" id="{239E2195-1BE9-4EAA-853B-AA66C50595F6}"/>
              </a:ext>
            </a:extLst>
          </p:cNvPr>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Verdana"/>
              <a:buNone/>
            </a:pPr>
            <a:fld id="{00000000-1234-1234-1234-123412341234}" type="slidenum">
              <a:rPr lang="en-US" sz="1200" b="1" i="0" u="none" strike="noStrike" cap="none" smtClean="0">
                <a:solidFill>
                  <a:schemeClr val="dk1"/>
                </a:solidFill>
                <a:latin typeface="Verdana"/>
                <a:ea typeface="Verdana"/>
                <a:cs typeface="Verdana"/>
                <a:sym typeface="Verdana"/>
              </a:rPr>
              <a:t>5</a:t>
            </a:fld>
            <a:endParaRPr lang="en-US" sz="1200" b="1" i="0" u="none" strike="noStrike" cap="none">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5298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2CB9-88B7-44B8-A498-7A14AE0D962D}"/>
              </a:ext>
            </a:extLst>
          </p:cNvPr>
          <p:cNvSpPr>
            <a:spLocks noGrp="1"/>
          </p:cNvSpPr>
          <p:nvPr>
            <p:ph type="title"/>
          </p:nvPr>
        </p:nvSpPr>
        <p:spPr/>
        <p:txBody>
          <a:bodyPr/>
          <a:lstStyle/>
          <a:p>
            <a:r>
              <a:rPr lang="en-US" dirty="0"/>
              <a:t>U.S. Supreme Court</a:t>
            </a:r>
          </a:p>
        </p:txBody>
      </p:sp>
      <p:sp>
        <p:nvSpPr>
          <p:cNvPr id="3" name="Content Placeholder 2">
            <a:extLst>
              <a:ext uri="{FF2B5EF4-FFF2-40B4-BE49-F238E27FC236}">
                <a16:creationId xmlns:a16="http://schemas.microsoft.com/office/drawing/2014/main" id="{9BF79C6E-C402-4F7A-B4DF-181CF60946F6}"/>
              </a:ext>
            </a:extLst>
          </p:cNvPr>
          <p:cNvSpPr>
            <a:spLocks noGrp="1"/>
          </p:cNvSpPr>
          <p:nvPr>
            <p:ph idx="1"/>
          </p:nvPr>
        </p:nvSpPr>
        <p:spPr/>
        <p:txBody>
          <a:bodyPr/>
          <a:lstStyle/>
          <a:p>
            <a:r>
              <a:rPr lang="en-US" dirty="0"/>
              <a:t>On December 22, 2015 parents of </a:t>
            </a:r>
            <a:r>
              <a:rPr lang="en-US" dirty="0" err="1"/>
              <a:t>Endrew</a:t>
            </a:r>
            <a:r>
              <a:rPr lang="en-US" dirty="0"/>
              <a:t> F. appealed to the U.S. Supreme Court</a:t>
            </a:r>
          </a:p>
          <a:p>
            <a:r>
              <a:rPr lang="en-US" b="1" u="sng" dirty="0"/>
              <a:t>Question Presented: </a:t>
            </a:r>
            <a:r>
              <a:rPr lang="en-US" dirty="0"/>
              <a:t>What is the level of educational benefit school districts must confer on children with disabilities to provide them with the free appropriate public education guaranteed by the IDEA? </a:t>
            </a:r>
          </a:p>
        </p:txBody>
      </p:sp>
      <p:sp>
        <p:nvSpPr>
          <p:cNvPr id="4" name="Footer Placeholder 3">
            <a:extLst>
              <a:ext uri="{FF2B5EF4-FFF2-40B4-BE49-F238E27FC236}">
                <a16:creationId xmlns:a16="http://schemas.microsoft.com/office/drawing/2014/main" id="{51934CAA-5F01-4B11-945A-0AC6A1FA2E80}"/>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a16="http://schemas.microsoft.com/office/drawing/2014/main" id="{5671352E-8C06-4B89-99B6-AC5E4E719510}"/>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453194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A9075-6AD5-47E5-82C0-4FE2D0CEE47B}"/>
              </a:ext>
            </a:extLst>
          </p:cNvPr>
          <p:cNvSpPr>
            <a:spLocks noGrp="1"/>
          </p:cNvSpPr>
          <p:nvPr>
            <p:ph type="title"/>
          </p:nvPr>
        </p:nvSpPr>
        <p:spPr/>
        <p:txBody>
          <a:bodyPr/>
          <a:lstStyle/>
          <a:p>
            <a:r>
              <a:rPr lang="en-US" dirty="0"/>
              <a:t>Supreme Court FAPE Decision</a:t>
            </a:r>
          </a:p>
        </p:txBody>
      </p:sp>
      <p:sp>
        <p:nvSpPr>
          <p:cNvPr id="3" name="Content Placeholder 2">
            <a:extLst>
              <a:ext uri="{FF2B5EF4-FFF2-40B4-BE49-F238E27FC236}">
                <a16:creationId xmlns:a16="http://schemas.microsoft.com/office/drawing/2014/main" id="{A0B88F65-FAAB-46F7-9BFC-F17D2CB442E6}"/>
              </a:ext>
            </a:extLst>
          </p:cNvPr>
          <p:cNvSpPr>
            <a:spLocks noGrp="1"/>
          </p:cNvSpPr>
          <p:nvPr>
            <p:ph idx="1"/>
          </p:nvPr>
        </p:nvSpPr>
        <p:spPr>
          <a:xfrm>
            <a:off x="581197" y="1954635"/>
            <a:ext cx="11029615" cy="4096758"/>
          </a:xfrm>
        </p:spPr>
        <p:txBody>
          <a:bodyPr>
            <a:normAutofit lnSpcReduction="10000"/>
          </a:bodyPr>
          <a:lstStyle/>
          <a:p>
            <a:r>
              <a:rPr lang="en-US" dirty="0"/>
              <a:t>Oral argument was presented on January 11, 2017</a:t>
            </a:r>
          </a:p>
          <a:p>
            <a:r>
              <a:rPr lang="en-US" dirty="0"/>
              <a:t>One hour proceeding</a:t>
            </a:r>
          </a:p>
          <a:p>
            <a:r>
              <a:rPr lang="en-US" dirty="0"/>
              <a:t>Unanimous decision issued March 22, 2017</a:t>
            </a:r>
          </a:p>
          <a:p>
            <a:pPr lvl="1">
              <a:buFont typeface="Arial" panose="020B0604020202020204" pitchFamily="34" charset="0"/>
              <a:buChar char="•"/>
            </a:pPr>
            <a:r>
              <a:rPr lang="en-US" dirty="0"/>
              <a:t>Court did not replace or overturn the Rowley decision, rather they clarified its FAPE standard</a:t>
            </a:r>
          </a:p>
          <a:p>
            <a:pPr lvl="1">
              <a:buFont typeface="Arial" panose="020B0604020202020204" pitchFamily="34" charset="0"/>
              <a:buChar char="•"/>
            </a:pPr>
            <a:r>
              <a:rPr lang="en-US" dirty="0"/>
              <a:t>No “de </a:t>
            </a:r>
            <a:r>
              <a:rPr lang="en-US" dirty="0" err="1"/>
              <a:t>minimis</a:t>
            </a:r>
            <a:r>
              <a:rPr lang="en-US" dirty="0"/>
              <a:t>” (more than nothing) standard</a:t>
            </a:r>
          </a:p>
          <a:p>
            <a:pPr lvl="1">
              <a:buFont typeface="Arial" panose="020B0604020202020204" pitchFamily="34" charset="0"/>
              <a:buChar char="•"/>
            </a:pPr>
            <a:r>
              <a:rPr lang="en-US" dirty="0"/>
              <a:t>No “maximizing” standard</a:t>
            </a:r>
          </a:p>
          <a:p>
            <a:pPr lvl="1">
              <a:buFont typeface="Arial" panose="020B0604020202020204" pitchFamily="34" charset="0"/>
              <a:buChar char="•"/>
            </a:pPr>
            <a:r>
              <a:rPr lang="en-US" dirty="0"/>
              <a:t>Rather a “standard with a bite”</a:t>
            </a:r>
          </a:p>
        </p:txBody>
      </p:sp>
      <p:sp>
        <p:nvSpPr>
          <p:cNvPr id="4" name="Footer Placeholder 3">
            <a:extLst>
              <a:ext uri="{FF2B5EF4-FFF2-40B4-BE49-F238E27FC236}">
                <a16:creationId xmlns:a16="http://schemas.microsoft.com/office/drawing/2014/main" id="{F35DDB75-EFE6-4E98-A25B-78B07C82631A}"/>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a16="http://schemas.microsoft.com/office/drawing/2014/main" id="{5C889F6D-ACE4-4C9B-AD53-D7CD38D6AFBC}"/>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558532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682476-D3A5-4C70-850C-7EE0DC5D1A64}"/>
              </a:ext>
            </a:extLst>
          </p:cNvPr>
          <p:cNvSpPr>
            <a:spLocks noGrp="1"/>
          </p:cNvSpPr>
          <p:nvPr>
            <p:ph type="title"/>
          </p:nvPr>
        </p:nvSpPr>
        <p:spPr/>
        <p:txBody>
          <a:bodyPr/>
          <a:lstStyle/>
          <a:p>
            <a:r>
              <a:rPr lang="en-US" dirty="0"/>
              <a:t>Supreme Court FAPE Decisions</a:t>
            </a:r>
          </a:p>
        </p:txBody>
      </p:sp>
      <p:sp>
        <p:nvSpPr>
          <p:cNvPr id="7" name="Text Placeholder 6">
            <a:extLst>
              <a:ext uri="{FF2B5EF4-FFF2-40B4-BE49-F238E27FC236}">
                <a16:creationId xmlns:a16="http://schemas.microsoft.com/office/drawing/2014/main" id="{9C3B84CB-5B4C-4DCE-9EF5-31326E9A0564}"/>
              </a:ext>
            </a:extLst>
          </p:cNvPr>
          <p:cNvSpPr>
            <a:spLocks noGrp="1"/>
          </p:cNvSpPr>
          <p:nvPr>
            <p:ph type="body" idx="1"/>
          </p:nvPr>
        </p:nvSpPr>
        <p:spPr/>
        <p:txBody>
          <a:bodyPr/>
          <a:lstStyle/>
          <a:p>
            <a:r>
              <a:rPr lang="en-US" dirty="0"/>
              <a:t>Rowley</a:t>
            </a:r>
          </a:p>
        </p:txBody>
      </p:sp>
      <p:sp>
        <p:nvSpPr>
          <p:cNvPr id="8" name="Content Placeholder 7">
            <a:extLst>
              <a:ext uri="{FF2B5EF4-FFF2-40B4-BE49-F238E27FC236}">
                <a16:creationId xmlns:a16="http://schemas.microsoft.com/office/drawing/2014/main" id="{509CF2C3-71A7-4190-846E-0BD8EEF1C7B8}"/>
              </a:ext>
            </a:extLst>
          </p:cNvPr>
          <p:cNvSpPr>
            <a:spLocks noGrp="1"/>
          </p:cNvSpPr>
          <p:nvPr>
            <p:ph sz="half" idx="2"/>
          </p:nvPr>
        </p:nvSpPr>
        <p:spPr>
          <a:xfrm>
            <a:off x="611675" y="2682218"/>
            <a:ext cx="5393100" cy="3355663"/>
          </a:xfrm>
        </p:spPr>
        <p:txBody>
          <a:bodyPr>
            <a:normAutofit fontScale="92500"/>
          </a:bodyPr>
          <a:lstStyle/>
          <a:p>
            <a:r>
              <a:rPr lang="en-US" dirty="0"/>
              <a:t>2 part test</a:t>
            </a:r>
          </a:p>
          <a:p>
            <a:pPr marL="457200" indent="-457200">
              <a:buFont typeface="+mj-lt"/>
              <a:buAutoNum type="arabicPeriod"/>
            </a:pPr>
            <a:r>
              <a:rPr lang="en-US" dirty="0"/>
              <a:t>Has the state complied with the </a:t>
            </a:r>
            <a:r>
              <a:rPr lang="en-US" b="1" i="1" dirty="0"/>
              <a:t>procedures</a:t>
            </a:r>
            <a:r>
              <a:rPr lang="en-US" dirty="0"/>
              <a:t> set forth in the IDEA?</a:t>
            </a:r>
          </a:p>
          <a:p>
            <a:pPr marL="457200" indent="-457200">
              <a:buFont typeface="+mj-lt"/>
              <a:buAutoNum type="arabicPeriod"/>
            </a:pPr>
            <a:r>
              <a:rPr lang="en-US" dirty="0"/>
              <a:t>Is the resulting IEP reasonably calculated to enable the student to receive </a:t>
            </a:r>
            <a:r>
              <a:rPr lang="en-US" b="1" i="1" dirty="0"/>
              <a:t>educational benefit?</a:t>
            </a:r>
          </a:p>
          <a:p>
            <a:endParaRPr lang="en-US" dirty="0"/>
          </a:p>
        </p:txBody>
      </p:sp>
      <p:sp>
        <p:nvSpPr>
          <p:cNvPr id="9" name="Text Placeholder 8">
            <a:extLst>
              <a:ext uri="{FF2B5EF4-FFF2-40B4-BE49-F238E27FC236}">
                <a16:creationId xmlns:a16="http://schemas.microsoft.com/office/drawing/2014/main" id="{A3751D39-E9B5-40D0-86FC-A003376405A1}"/>
              </a:ext>
            </a:extLst>
          </p:cNvPr>
          <p:cNvSpPr>
            <a:spLocks noGrp="1"/>
          </p:cNvSpPr>
          <p:nvPr>
            <p:ph type="body" sz="quarter" idx="3"/>
          </p:nvPr>
        </p:nvSpPr>
        <p:spPr/>
        <p:txBody>
          <a:bodyPr/>
          <a:lstStyle/>
          <a:p>
            <a:r>
              <a:rPr lang="en-US" dirty="0" err="1"/>
              <a:t>Endrew</a:t>
            </a:r>
            <a:r>
              <a:rPr lang="en-US" dirty="0"/>
              <a:t> F.</a:t>
            </a:r>
          </a:p>
        </p:txBody>
      </p:sp>
      <p:sp>
        <p:nvSpPr>
          <p:cNvPr id="10" name="Content Placeholder 9">
            <a:extLst>
              <a:ext uri="{FF2B5EF4-FFF2-40B4-BE49-F238E27FC236}">
                <a16:creationId xmlns:a16="http://schemas.microsoft.com/office/drawing/2014/main" id="{B8772CF7-2DBA-4180-A84E-1FE97898D202}"/>
              </a:ext>
            </a:extLst>
          </p:cNvPr>
          <p:cNvSpPr>
            <a:spLocks noGrp="1"/>
          </p:cNvSpPr>
          <p:nvPr>
            <p:ph sz="quarter" idx="4"/>
          </p:nvPr>
        </p:nvSpPr>
        <p:spPr>
          <a:xfrm>
            <a:off x="6217711" y="2682217"/>
            <a:ext cx="5393100" cy="3593891"/>
          </a:xfrm>
        </p:spPr>
        <p:txBody>
          <a:bodyPr>
            <a:normAutofit fontScale="92500"/>
          </a:bodyPr>
          <a:lstStyle/>
          <a:p>
            <a:r>
              <a:rPr lang="en-US" dirty="0"/>
              <a:t>Rowley-</a:t>
            </a:r>
            <a:r>
              <a:rPr lang="en-US" dirty="0" err="1"/>
              <a:t>Endrew</a:t>
            </a:r>
            <a:r>
              <a:rPr lang="en-US" dirty="0"/>
              <a:t> Test</a:t>
            </a:r>
          </a:p>
          <a:p>
            <a:pPr marL="457200" indent="-457200">
              <a:buFont typeface="+mj-lt"/>
              <a:buAutoNum type="arabicPeriod"/>
            </a:pPr>
            <a:r>
              <a:rPr lang="en-US" dirty="0"/>
              <a:t>In the development of the IEP, has the school agency complied with the procedures set forth in the IDEA?</a:t>
            </a:r>
          </a:p>
          <a:p>
            <a:pPr marL="457200" indent="-457200">
              <a:buFont typeface="+mj-lt"/>
              <a:buAutoNum type="arabicPeriod"/>
            </a:pPr>
            <a:r>
              <a:rPr lang="en-US" dirty="0"/>
              <a:t>Is the IEP developed through the IDEA procedures reasonably calculated to </a:t>
            </a:r>
            <a:r>
              <a:rPr lang="en-US" b="1" i="1" dirty="0"/>
              <a:t>enable </a:t>
            </a:r>
            <a:r>
              <a:rPr lang="en-US" dirty="0"/>
              <a:t>the child to </a:t>
            </a:r>
            <a:r>
              <a:rPr lang="en-US" b="1" i="1" dirty="0"/>
              <a:t>make progress </a:t>
            </a:r>
            <a:r>
              <a:rPr lang="en-US" dirty="0"/>
              <a:t>that is </a:t>
            </a:r>
            <a:r>
              <a:rPr lang="en-US" b="1" i="1" dirty="0"/>
              <a:t>appropriate in light of his or her circumstances</a:t>
            </a:r>
            <a:r>
              <a:rPr lang="en-US" dirty="0"/>
              <a:t>?</a:t>
            </a:r>
          </a:p>
        </p:txBody>
      </p:sp>
      <p:sp>
        <p:nvSpPr>
          <p:cNvPr id="4" name="Footer Placeholder 3">
            <a:extLst>
              <a:ext uri="{FF2B5EF4-FFF2-40B4-BE49-F238E27FC236}">
                <a16:creationId xmlns:a16="http://schemas.microsoft.com/office/drawing/2014/main" id="{7E73D894-D324-4B9D-90FD-854727F5060D}"/>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a16="http://schemas.microsoft.com/office/drawing/2014/main" id="{9E319C8F-DC9D-40BC-BEB7-9A1D4E4FC433}"/>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4102396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F6295-ACAA-4568-980B-CC061C0799C7}"/>
              </a:ext>
            </a:extLst>
          </p:cNvPr>
          <p:cNvSpPr>
            <a:spLocks noGrp="1"/>
          </p:cNvSpPr>
          <p:nvPr>
            <p:ph type="title"/>
          </p:nvPr>
        </p:nvSpPr>
        <p:spPr/>
        <p:txBody>
          <a:bodyPr/>
          <a:lstStyle/>
          <a:p>
            <a:r>
              <a:rPr lang="en-US" dirty="0"/>
              <a:t>Resulting Recommendations:</a:t>
            </a:r>
          </a:p>
        </p:txBody>
      </p:sp>
      <p:sp>
        <p:nvSpPr>
          <p:cNvPr id="3" name="Content Placeholder 2">
            <a:extLst>
              <a:ext uri="{FF2B5EF4-FFF2-40B4-BE49-F238E27FC236}">
                <a16:creationId xmlns:a16="http://schemas.microsoft.com/office/drawing/2014/main" id="{E713952F-01F4-40F7-ADA9-1F5C6CE5D3FF}"/>
              </a:ext>
            </a:extLst>
          </p:cNvPr>
          <p:cNvSpPr>
            <a:spLocks noGrp="1"/>
          </p:cNvSpPr>
          <p:nvPr>
            <p:ph idx="1"/>
          </p:nvPr>
        </p:nvSpPr>
        <p:spPr/>
        <p:txBody>
          <a:bodyPr>
            <a:normAutofit fontScale="92500"/>
          </a:bodyPr>
          <a:lstStyle/>
          <a:p>
            <a:pPr marL="514350" indent="-514350">
              <a:buFont typeface="+mj-lt"/>
              <a:buAutoNum type="arabicPeriod"/>
            </a:pPr>
            <a:r>
              <a:rPr lang="en-US" dirty="0"/>
              <a:t>Train IEP teams to address all procedural obligations</a:t>
            </a:r>
          </a:p>
          <a:p>
            <a:pPr marL="514350" indent="-514350">
              <a:buFont typeface="+mj-lt"/>
              <a:buAutoNum type="arabicPeriod"/>
            </a:pPr>
            <a:r>
              <a:rPr lang="en-US" dirty="0"/>
              <a:t>Ensure parents are afforded meaningful participation in the development of the IEP</a:t>
            </a:r>
          </a:p>
          <a:p>
            <a:pPr lvl="1"/>
            <a:r>
              <a:rPr lang="en-US" dirty="0"/>
              <a:t>Get them to the table, not because of a requirement, but because their input is vital to the successful development of the IEP</a:t>
            </a:r>
          </a:p>
          <a:p>
            <a:pPr marL="514350" indent="-514350">
              <a:buFont typeface="+mj-lt"/>
              <a:buAutoNum type="arabicPeriod"/>
            </a:pPr>
            <a:r>
              <a:rPr lang="en-US" dirty="0"/>
              <a:t>Present level needs to be based on current and relevant data</a:t>
            </a:r>
          </a:p>
          <a:p>
            <a:pPr marL="514350" indent="-514350">
              <a:buFont typeface="+mj-lt"/>
              <a:buAutoNum type="arabicPeriod"/>
            </a:pPr>
            <a:r>
              <a:rPr lang="en-US" dirty="0"/>
              <a:t>Goals need to be challenging and appropriately ambitious and measurable</a:t>
            </a:r>
          </a:p>
        </p:txBody>
      </p:sp>
      <p:sp>
        <p:nvSpPr>
          <p:cNvPr id="4" name="Footer Placeholder 3">
            <a:extLst>
              <a:ext uri="{FF2B5EF4-FFF2-40B4-BE49-F238E27FC236}">
                <a16:creationId xmlns:a16="http://schemas.microsoft.com/office/drawing/2014/main" id="{A1EF07AB-3AD6-417F-95FB-F4DDB3CAA51E}"/>
              </a:ext>
            </a:extLst>
          </p:cNvPr>
          <p:cNvSpPr>
            <a:spLocks noGrp="1"/>
          </p:cNvSpPr>
          <p:nvPr>
            <p:ph type="ftr" sz="quarter" idx="11"/>
          </p:nvPr>
        </p:nvSpPr>
        <p:spPr/>
        <p:txBody>
          <a:bodyPr/>
          <a:lstStyle/>
          <a:p>
            <a:r>
              <a:rPr lang="en-US"/>
              <a:t>MDE, Office of Special Education</a:t>
            </a:r>
            <a:endParaRPr lang="en-US" dirty="0"/>
          </a:p>
        </p:txBody>
      </p:sp>
      <p:sp>
        <p:nvSpPr>
          <p:cNvPr id="5" name="Slide Number Placeholder 4">
            <a:extLst>
              <a:ext uri="{FF2B5EF4-FFF2-40B4-BE49-F238E27FC236}">
                <a16:creationId xmlns:a16="http://schemas.microsoft.com/office/drawing/2014/main" id="{40B386F8-D498-4B26-B051-CBA35576D799}"/>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40565825"/>
      </p:ext>
    </p:extLst>
  </p:cSld>
  <p:clrMapOvr>
    <a:masterClrMapping/>
  </p:clrMapOvr>
</p:sld>
</file>

<file path=ppt/theme/theme1.xml><?xml version="1.0" encoding="utf-8"?>
<a:theme xmlns:a="http://schemas.openxmlformats.org/drawingml/2006/main" name="Dividend">
  <a:themeElements>
    <a:clrScheme name="Custom 4">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0070C0"/>
      </a:hlink>
      <a:folHlink>
        <a:srgbClr val="0070C0"/>
      </a:folHlink>
    </a:clrScheme>
    <a:fontScheme name="Verdana">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1607</TotalTime>
  <Words>2493</Words>
  <Application>Microsoft Office PowerPoint</Application>
  <PresentationFormat>Widescreen</PresentationFormat>
  <Paragraphs>245</Paragraphs>
  <Slides>34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Courier New</vt:lpstr>
      <vt:lpstr>Times New Roman</vt:lpstr>
      <vt:lpstr>Verdana</vt:lpstr>
      <vt:lpstr>Wingdings</vt:lpstr>
      <vt:lpstr>Wingdings 2</vt:lpstr>
      <vt:lpstr>Dividend</vt:lpstr>
      <vt:lpstr>MAASE Updates</vt:lpstr>
      <vt:lpstr>Federal Updates</vt:lpstr>
      <vt:lpstr>OSERS</vt:lpstr>
      <vt:lpstr>OSEP</vt:lpstr>
      <vt:lpstr>USED  Office of Special Education Programs</vt:lpstr>
      <vt:lpstr>U.S. Supreme Court</vt:lpstr>
      <vt:lpstr>Supreme Court FAPE Decision</vt:lpstr>
      <vt:lpstr>Supreme Court FAPE Decisions</vt:lpstr>
      <vt:lpstr>Resulting Recommendations:</vt:lpstr>
      <vt:lpstr>Resulting Recommendations</vt:lpstr>
      <vt:lpstr>Supreme Court FAPE Decision</vt:lpstr>
      <vt:lpstr>39th Annual Report to Congress</vt:lpstr>
      <vt:lpstr>USED  Office of Special Education Programs</vt:lpstr>
      <vt:lpstr>USED Website Update</vt:lpstr>
      <vt:lpstr>USED  Office of Special Education Programs</vt:lpstr>
      <vt:lpstr>State Updates</vt:lpstr>
      <vt:lpstr>Michigan’s Top 10 in 10</vt:lpstr>
      <vt:lpstr>Parent Dashboard for School Transparency</vt:lpstr>
      <vt:lpstr>MDE Staff Changes</vt:lpstr>
      <vt:lpstr>Office of Special Education Updates</vt:lpstr>
      <vt:lpstr>PowerPoint Presentation</vt:lpstr>
      <vt:lpstr>PowerPoint Presentation</vt:lpstr>
      <vt:lpstr>IDEA Supervision: Coordination and Communication</vt:lpstr>
      <vt:lpstr>IDEA Supervision: Coordination and Communication</vt:lpstr>
      <vt:lpstr> SEC. 616. &lt;&lt;NOTE: 20 USC 1416.&gt;&gt; MONITORING, TECHNICAL ASSISTANCE, AND ENFORCEMENT. </vt:lpstr>
      <vt:lpstr>IDEA Supervision: Coordination and Communication</vt:lpstr>
      <vt:lpstr>PowerPoint Presentation</vt:lpstr>
      <vt:lpstr>The MDE OSE is…</vt:lpstr>
      <vt:lpstr>Public Hearings</vt:lpstr>
      <vt:lpstr>Public Hearing Details</vt:lpstr>
      <vt:lpstr>Public Hearing Details</vt:lpstr>
      <vt:lpstr>Public Hearings Details</vt:lpstr>
      <vt:lpstr>Focused Monitoring</vt:lpstr>
      <vt:lpstr>MDE OSE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subject/>
  <dc:creator>MDE, Office of Special Education</dc:creator>
  <cp:keywords/>
  <cp:lastModifiedBy>Chapman, Teri (MDE)</cp:lastModifiedBy>
  <cp:revision>117</cp:revision>
  <dcterms:created xsi:type="dcterms:W3CDTF">2017-01-05T20:51:09Z</dcterms:created>
  <dcterms:modified xsi:type="dcterms:W3CDTF">2018-02-14T13:11:21Z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