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 id="2147483661" r:id="rId2"/>
  </p:sldMasterIdLst>
  <p:notesMasterIdLst>
    <p:notesMasterId r:id="rId23"/>
  </p:notesMasterIdLst>
  <p:sldIdLst>
    <p:sldId id="256" r:id="rId3"/>
    <p:sldId id="334" r:id="rId4"/>
    <p:sldId id="335" r:id="rId5"/>
    <p:sldId id="336" r:id="rId6"/>
    <p:sldId id="337" r:id="rId7"/>
    <p:sldId id="338" r:id="rId8"/>
    <p:sldId id="339" r:id="rId9"/>
    <p:sldId id="340" r:id="rId10"/>
    <p:sldId id="331" r:id="rId11"/>
    <p:sldId id="341" r:id="rId12"/>
    <p:sldId id="299" r:id="rId13"/>
    <p:sldId id="300" r:id="rId14"/>
    <p:sldId id="285" r:id="rId15"/>
    <p:sldId id="332" r:id="rId16"/>
    <p:sldId id="302" r:id="rId17"/>
    <p:sldId id="303" r:id="rId18"/>
    <p:sldId id="304" r:id="rId19"/>
    <p:sldId id="327" r:id="rId20"/>
    <p:sldId id="297" r:id="rId21"/>
    <p:sldId id="274"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 Fales" initials="KF" lastIdx="1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EBD"/>
    <a:srgbClr val="FDF5BF"/>
    <a:srgbClr val="C2F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155" d="100"/>
          <a:sy n="155" d="100"/>
        </p:scale>
        <p:origin x="162" y="318"/>
      </p:cViewPr>
      <p:guideLst/>
    </p:cSldViewPr>
  </p:slideViewPr>
  <p:notesTextViewPr>
    <p:cViewPr>
      <p:scale>
        <a:sx n="3" d="2"/>
        <a:sy n="3" d="2"/>
      </p:scale>
      <p:origin x="0" y="0"/>
    </p:cViewPr>
  </p:notesTextViewPr>
  <p:sorterViewPr>
    <p:cViewPr varScale="1">
      <p:scale>
        <a:sx n="1" d="1"/>
        <a:sy n="1" d="1"/>
      </p:scale>
      <p:origin x="0" y="-228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67EBA8-AC59-4203-8805-5693411CC2C3}" type="datetimeFigureOut">
              <a:rPr lang="en-US" smtClean="0"/>
              <a:t>6/12/2018</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7D3505-71AA-4C34-A72B-ADF117CDEFFC}" type="slidenum">
              <a:rPr lang="en-US" smtClean="0"/>
              <a:t>‹#›</a:t>
            </a:fld>
            <a:endParaRPr lang="en-US" dirty="0"/>
          </a:p>
        </p:txBody>
      </p:sp>
    </p:spTree>
    <p:extLst>
      <p:ext uri="{BB962C8B-B14F-4D97-AF65-F5344CB8AC3E}">
        <p14:creationId xmlns:p14="http://schemas.microsoft.com/office/powerpoint/2010/main" val="4491526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4"/>
        <p:cNvGrpSpPr/>
        <p:nvPr/>
      </p:nvGrpSpPr>
      <p:grpSpPr>
        <a:xfrm>
          <a:off x="0" y="0"/>
          <a:ext cx="0" cy="0"/>
          <a:chOff x="0" y="0"/>
          <a:chExt cx="0" cy="0"/>
        </a:xfrm>
      </p:grpSpPr>
      <p:sp>
        <p:nvSpPr>
          <p:cNvPr id="325" name="Shape 325"/>
          <p:cNvSpPr txBox="1">
            <a:spLocks noGrp="1"/>
          </p:cNvSpPr>
          <p:nvPr>
            <p:ph type="body" idx="1"/>
          </p:nvPr>
        </p:nvSpPr>
        <p:spPr>
          <a:xfrm>
            <a:off x="685800" y="4400550"/>
            <a:ext cx="5486399" cy="3600450"/>
          </a:xfrm>
          <a:prstGeom prst="rect">
            <a:avLst/>
          </a:prstGeom>
        </p:spPr>
        <p:txBody>
          <a:bodyPr wrap="square" lIns="91425" tIns="91425" rIns="91425" bIns="91425" anchor="t" anchorCtr="0">
            <a:noAutofit/>
          </a:bodyPr>
          <a:lstStyle/>
          <a:p>
            <a:pPr lvl="0">
              <a:spcBef>
                <a:spcPts val="0"/>
              </a:spcBef>
              <a:buNone/>
            </a:pPr>
            <a:endParaRPr/>
          </a:p>
        </p:txBody>
      </p:sp>
      <p:sp>
        <p:nvSpPr>
          <p:cNvPr id="326" name="Shape 326"/>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239725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0"/>
        <p:cNvGrpSpPr/>
        <p:nvPr/>
      </p:nvGrpSpPr>
      <p:grpSpPr>
        <a:xfrm>
          <a:off x="0" y="0"/>
          <a:ext cx="0" cy="0"/>
          <a:chOff x="0" y="0"/>
          <a:chExt cx="0" cy="0"/>
        </a:xfrm>
      </p:grpSpPr>
      <p:sp>
        <p:nvSpPr>
          <p:cNvPr id="471" name="Shape 471"/>
          <p:cNvSpPr txBox="1">
            <a:spLocks noGrp="1"/>
          </p:cNvSpPr>
          <p:nvPr>
            <p:ph type="body" idx="1"/>
          </p:nvPr>
        </p:nvSpPr>
        <p:spPr>
          <a:xfrm>
            <a:off x="685800" y="4400550"/>
            <a:ext cx="5486399" cy="3600450"/>
          </a:xfrm>
          <a:prstGeom prst="rect">
            <a:avLst/>
          </a:prstGeom>
        </p:spPr>
        <p:txBody>
          <a:bodyPr wrap="square" lIns="91425" tIns="91425" rIns="91425" bIns="91425" anchor="t" anchorCtr="0">
            <a:noAutofit/>
          </a:bodyPr>
          <a:lstStyle/>
          <a:p>
            <a:pPr lvl="0">
              <a:spcBef>
                <a:spcPts val="0"/>
              </a:spcBef>
              <a:buNone/>
            </a:pPr>
            <a:endParaRPr/>
          </a:p>
        </p:txBody>
      </p:sp>
      <p:sp>
        <p:nvSpPr>
          <p:cNvPr id="472" name="Shape 472"/>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615697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9"/>
        <p:cNvGrpSpPr/>
        <p:nvPr/>
      </p:nvGrpSpPr>
      <p:grpSpPr>
        <a:xfrm>
          <a:off x="0" y="0"/>
          <a:ext cx="0" cy="0"/>
          <a:chOff x="0" y="0"/>
          <a:chExt cx="0" cy="0"/>
        </a:xfrm>
      </p:grpSpPr>
      <p:sp>
        <p:nvSpPr>
          <p:cNvPr id="480" name="Shape 480"/>
          <p:cNvSpPr txBox="1">
            <a:spLocks noGrp="1"/>
          </p:cNvSpPr>
          <p:nvPr>
            <p:ph type="body" idx="1"/>
          </p:nvPr>
        </p:nvSpPr>
        <p:spPr>
          <a:xfrm>
            <a:off x="685800" y="4400550"/>
            <a:ext cx="5486399" cy="3600450"/>
          </a:xfrm>
          <a:prstGeom prst="rect">
            <a:avLst/>
          </a:prstGeom>
        </p:spPr>
        <p:txBody>
          <a:bodyPr wrap="square" lIns="91425" tIns="91425" rIns="91425" bIns="91425" anchor="t" anchorCtr="0">
            <a:noAutofit/>
          </a:bodyPr>
          <a:lstStyle/>
          <a:p>
            <a:pPr lvl="0">
              <a:spcBef>
                <a:spcPts val="0"/>
              </a:spcBef>
              <a:buNone/>
            </a:pPr>
            <a:endParaRPr/>
          </a:p>
        </p:txBody>
      </p:sp>
      <p:sp>
        <p:nvSpPr>
          <p:cNvPr id="481" name="Shape 481"/>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737362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8"/>
        <p:cNvGrpSpPr/>
        <p:nvPr/>
      </p:nvGrpSpPr>
      <p:grpSpPr>
        <a:xfrm>
          <a:off x="0" y="0"/>
          <a:ext cx="0" cy="0"/>
          <a:chOff x="0" y="0"/>
          <a:chExt cx="0" cy="0"/>
        </a:xfrm>
      </p:grpSpPr>
      <p:sp>
        <p:nvSpPr>
          <p:cNvPr id="489" name="Shape 489"/>
          <p:cNvSpPr txBox="1">
            <a:spLocks noGrp="1"/>
          </p:cNvSpPr>
          <p:nvPr>
            <p:ph type="body" idx="1"/>
          </p:nvPr>
        </p:nvSpPr>
        <p:spPr>
          <a:xfrm>
            <a:off x="685800" y="4400550"/>
            <a:ext cx="5486399" cy="3600450"/>
          </a:xfrm>
          <a:prstGeom prst="rect">
            <a:avLst/>
          </a:prstGeom>
        </p:spPr>
        <p:txBody>
          <a:bodyPr wrap="square" lIns="91425" tIns="91425" rIns="91425" bIns="91425" anchor="t" anchorCtr="0">
            <a:noAutofit/>
          </a:bodyPr>
          <a:lstStyle/>
          <a:p>
            <a:pPr lvl="0">
              <a:spcBef>
                <a:spcPts val="0"/>
              </a:spcBef>
              <a:buNone/>
            </a:pPr>
            <a:endParaRPr/>
          </a:p>
        </p:txBody>
      </p:sp>
      <p:sp>
        <p:nvSpPr>
          <p:cNvPr id="490" name="Shape 490"/>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78086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Teri</a:t>
            </a:r>
          </a:p>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r>
              <a:rPr lang="en-US" dirty="0"/>
              <a:t> Identify priority {area of need/focus – discipline, </a:t>
            </a:r>
            <a:r>
              <a:rPr lang="en-US" dirty="0" err="1"/>
              <a:t>etc</a:t>
            </a:r>
            <a:r>
              <a:rPr lang="en-US" dirty="0"/>
              <a:t>}</a:t>
            </a:r>
          </a:p>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r>
              <a:rPr lang="en-US" dirty="0"/>
              <a:t> Meaningful/Purposeful</a:t>
            </a:r>
          </a:p>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r>
              <a:rPr lang="en-US" dirty="0"/>
              <a:t>What process or activity(</a:t>
            </a:r>
            <a:r>
              <a:rPr lang="en-US" dirty="0" err="1"/>
              <a:t>ies</a:t>
            </a:r>
            <a:r>
              <a:rPr lang="en-US" dirty="0"/>
              <a:t>) will be used to monitor the progress of the implementation of this plan?</a:t>
            </a:r>
          </a:p>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r>
              <a:rPr lang="en-US" dirty="0"/>
              <a:t>What data will be used to monitor improved student outcomes? This can be tied</a:t>
            </a:r>
            <a:r>
              <a:rPr lang="en-US" baseline="0" dirty="0"/>
              <a:t> to SPP Indicator data – long term progress</a:t>
            </a:r>
          </a:p>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r>
              <a:rPr lang="en-US" dirty="0"/>
              <a:t>This grant is to be used for the purpose of </a:t>
            </a:r>
            <a:r>
              <a:rPr lang="en-US" b="0" dirty="0"/>
              <a:t>building their </a:t>
            </a:r>
            <a:r>
              <a:rPr lang="en-US" dirty="0"/>
              <a:t>general supervision system.</a:t>
            </a:r>
          </a:p>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r>
              <a:rPr lang="en-US" dirty="0"/>
              <a:t>This system will then be in place to address other general supervision priority areas moving forward. </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E7D3505-71AA-4C34-A72B-ADF117CDEFF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37235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E6F52C-B714-4F87-9D76-B72A7852CA5F}" type="slidenum">
              <a:rPr lang="en-US" smtClean="0"/>
              <a:pPr/>
              <a:t>20</a:t>
            </a:fld>
            <a:endParaRPr lang="en-US" dirty="0"/>
          </a:p>
        </p:txBody>
      </p:sp>
      <p:sp>
        <p:nvSpPr>
          <p:cNvPr id="5" name="Date Placeholder 4"/>
          <p:cNvSpPr>
            <a:spLocks noGrp="1"/>
          </p:cNvSpPr>
          <p:nvPr>
            <p:ph type="dt" idx="11"/>
          </p:nvPr>
        </p:nvSpPr>
        <p:spPr/>
        <p:txBody>
          <a:bodyPr/>
          <a:lstStyle/>
          <a:p>
            <a:r>
              <a:rPr lang="en-US"/>
              <a:t>12/7/16</a:t>
            </a:r>
          </a:p>
        </p:txBody>
      </p:sp>
      <p:sp>
        <p:nvSpPr>
          <p:cNvPr id="6" name="Header Placeholder 5"/>
          <p:cNvSpPr>
            <a:spLocks noGrp="1"/>
          </p:cNvSpPr>
          <p:nvPr>
            <p:ph type="hdr" sz="quarter" idx="12"/>
          </p:nvPr>
        </p:nvSpPr>
        <p:spPr/>
        <p:txBody>
          <a:bodyPr/>
          <a:lstStyle/>
          <a:p>
            <a:r>
              <a:rPr lang="en-US"/>
              <a:t>Preliminary Draft</a:t>
            </a:r>
          </a:p>
        </p:txBody>
      </p:sp>
    </p:spTree>
    <p:extLst>
      <p:ext uri="{BB962C8B-B14F-4D97-AF65-F5344CB8AC3E}">
        <p14:creationId xmlns:p14="http://schemas.microsoft.com/office/powerpoint/2010/main" val="739388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21833" y="796911"/>
            <a:ext cx="10952908" cy="1475013"/>
          </a:xfrm>
          <a:effectLst/>
        </p:spPr>
        <p:txBody>
          <a:bodyPr anchor="b">
            <a:normAutofit/>
          </a:bodyPr>
          <a:lstStyle>
            <a:lvl1pPr algn="ctr">
              <a:defRPr sz="4400" b="0">
                <a:solidFill>
                  <a:schemeClr val="accent1"/>
                </a:solidFill>
              </a:defRPr>
            </a:lvl1pPr>
          </a:lstStyle>
          <a:p>
            <a:r>
              <a:rPr lang="en-US" dirty="0"/>
              <a:t>Click to edit Master title style</a:t>
            </a:r>
          </a:p>
        </p:txBody>
      </p:sp>
      <p:sp>
        <p:nvSpPr>
          <p:cNvPr id="3" name="Subtitle 2"/>
          <p:cNvSpPr>
            <a:spLocks noGrp="1"/>
          </p:cNvSpPr>
          <p:nvPr>
            <p:ph type="subTitle" idx="1"/>
          </p:nvPr>
        </p:nvSpPr>
        <p:spPr>
          <a:xfrm>
            <a:off x="621833" y="2454811"/>
            <a:ext cx="10952907" cy="590321"/>
          </a:xfrm>
        </p:spPr>
        <p:txBody>
          <a:bodyPr anchor="t">
            <a:normAutofit/>
          </a:bodyPr>
          <a:lstStyle>
            <a:lvl1pPr marL="0" indent="0" algn="ctr">
              <a:buNone/>
              <a:defRPr sz="2800" b="1" cap="none" baseline="0">
                <a:solidFill>
                  <a:schemeClr val="accent2"/>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Click to edit Master subtitle style</a:t>
            </a:r>
          </a:p>
        </p:txBody>
      </p:sp>
      <p:sp>
        <p:nvSpPr>
          <p:cNvPr id="7" name="Rectangle 6"/>
          <p:cNvSpPr/>
          <p:nvPr userDrawn="1"/>
        </p:nvSpPr>
        <p:spPr>
          <a:xfrm>
            <a:off x="446533" y="3085766"/>
            <a:ext cx="11262867" cy="15735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3" name="Text Placeholder 12"/>
          <p:cNvSpPr>
            <a:spLocks noGrp="1"/>
          </p:cNvSpPr>
          <p:nvPr>
            <p:ph type="body" sz="quarter" idx="13"/>
          </p:nvPr>
        </p:nvSpPr>
        <p:spPr>
          <a:xfrm>
            <a:off x="2466367" y="3422641"/>
            <a:ext cx="7248087" cy="955675"/>
          </a:xfrm>
        </p:spPr>
        <p:txBody>
          <a:bodyPr>
            <a:normAutofit/>
          </a:bodyPr>
          <a:lstStyle>
            <a:lvl1pPr marL="0" indent="0" algn="ctr">
              <a:buNone/>
              <a:defRPr sz="2000">
                <a:solidFill>
                  <a:schemeClr val="bg1"/>
                </a:solidFill>
              </a:defRPr>
            </a:lvl1pPr>
          </a:lstStyle>
          <a:p>
            <a:pPr lvl="0"/>
            <a:r>
              <a:rPr lang="en-US" dirty="0"/>
              <a:t>Click to edit Master text styles</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896156" y="4857290"/>
            <a:ext cx="2377440" cy="914400"/>
          </a:xfrm>
          <a:prstGeom prst="rect">
            <a:avLst/>
          </a:prstGeom>
        </p:spPr>
      </p:pic>
      <p:sp>
        <p:nvSpPr>
          <p:cNvPr id="6" name="Slide Number Placeholder 5"/>
          <p:cNvSpPr>
            <a:spLocks noGrp="1"/>
          </p:cNvSpPr>
          <p:nvPr>
            <p:ph type="sldNum" sz="quarter" idx="12"/>
          </p:nvPr>
        </p:nvSpPr>
        <p:spPr>
          <a:xfrm>
            <a:off x="10558300" y="5956143"/>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
        <p:nvSpPr>
          <p:cNvPr id="4" name="Date Placeholder 3"/>
          <p:cNvSpPr>
            <a:spLocks noGrp="1"/>
          </p:cNvSpPr>
          <p:nvPr>
            <p:ph type="dt" sz="half" idx="10"/>
          </p:nvPr>
        </p:nvSpPr>
        <p:spPr>
          <a:xfrm>
            <a:off x="7605951" y="5956143"/>
            <a:ext cx="2844800" cy="365125"/>
          </a:xfrm>
        </p:spPr>
        <p:txBody>
          <a:bodyPr/>
          <a:lstStyle>
            <a:lvl1pPr>
              <a:defRPr>
                <a:solidFill>
                  <a:schemeClr val="accent1">
                    <a:lumMod val="75000"/>
                    <a:lumOff val="25000"/>
                  </a:schemeClr>
                </a:solidFill>
              </a:defRPr>
            </a:lvl1pPr>
          </a:lstStyle>
          <a:p>
            <a:r>
              <a:rPr lang="en-US"/>
              <a:t>8/7/2017</a:t>
            </a:r>
            <a:endParaRPr lang="en-US" dirty="0"/>
          </a:p>
        </p:txBody>
      </p:sp>
      <p:sp>
        <p:nvSpPr>
          <p:cNvPr id="5" name="Footer Placeholder 4"/>
          <p:cNvSpPr>
            <a:spLocks noGrp="1"/>
          </p:cNvSpPr>
          <p:nvPr>
            <p:ph type="ftr" sz="quarter" idx="11"/>
          </p:nvPr>
        </p:nvSpPr>
        <p:spPr>
          <a:xfrm>
            <a:off x="581193" y="5951817"/>
            <a:ext cx="6917211" cy="365125"/>
          </a:xfrm>
        </p:spPr>
        <p:txBody>
          <a:bodyPr/>
          <a:lstStyle>
            <a:lvl1pPr>
              <a:defRPr>
                <a:solidFill>
                  <a:schemeClr val="accent1">
                    <a:lumMod val="75000"/>
                    <a:lumOff val="25000"/>
                  </a:schemeClr>
                </a:solidFill>
              </a:defRPr>
            </a:lvl1pPr>
          </a:lstStyle>
          <a:p>
            <a:r>
              <a:rPr lang="en-US" dirty="0"/>
              <a:t>MDE, Office of Special Education</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5"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3" y="675732"/>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7" y="675732"/>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6" y="5956143"/>
            <a:ext cx="1328141" cy="365125"/>
          </a:xfrm>
        </p:spPr>
        <p:txBody>
          <a:bodyPr/>
          <a:lstStyle>
            <a:lvl1pPr>
              <a:defRPr>
                <a:solidFill>
                  <a:schemeClr val="accent1">
                    <a:lumMod val="75000"/>
                    <a:lumOff val="25000"/>
                  </a:schemeClr>
                </a:solidFill>
              </a:defRPr>
            </a:lvl1pPr>
          </a:lstStyle>
          <a:p>
            <a:r>
              <a:rPr lang="en-US"/>
              <a:t>8/7/2017</a:t>
            </a:r>
            <a:endParaRPr lang="en-US" dirty="0"/>
          </a:p>
        </p:txBody>
      </p:sp>
      <p:sp>
        <p:nvSpPr>
          <p:cNvPr id="5" name="Footer Placeholder 4"/>
          <p:cNvSpPr>
            <a:spLocks noGrp="1"/>
          </p:cNvSpPr>
          <p:nvPr>
            <p:ph type="ftr" sz="quarter" idx="11"/>
          </p:nvPr>
        </p:nvSpPr>
        <p:spPr>
          <a:xfrm>
            <a:off x="774927" y="5951817"/>
            <a:ext cx="7896279" cy="365125"/>
          </a:xfrm>
        </p:spPr>
        <p:txBody>
          <a:bodyPr/>
          <a:lstStyle/>
          <a:p>
            <a:r>
              <a:rPr lang="en-US" dirty="0"/>
              <a:t>MDE, Office of Special Education</a:t>
            </a:r>
          </a:p>
        </p:txBody>
      </p:sp>
      <p:sp>
        <p:nvSpPr>
          <p:cNvPr id="6" name="Slide Number Placeholder 5"/>
          <p:cNvSpPr>
            <a:spLocks noGrp="1"/>
          </p:cNvSpPr>
          <p:nvPr>
            <p:ph type="sldNum" sz="quarter" idx="12"/>
          </p:nvPr>
        </p:nvSpPr>
        <p:spPr>
          <a:xfrm>
            <a:off x="10446617" y="5956143"/>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21833" y="796911"/>
            <a:ext cx="10952908" cy="1475013"/>
          </a:xfrm>
          <a:effectLst/>
        </p:spPr>
        <p:txBody>
          <a:bodyPr anchor="b">
            <a:normAutofit/>
          </a:bodyPr>
          <a:lstStyle>
            <a:lvl1pPr algn="ctr">
              <a:defRPr sz="4400" b="0">
                <a:solidFill>
                  <a:schemeClr val="accent1"/>
                </a:solidFill>
              </a:defRPr>
            </a:lvl1pPr>
          </a:lstStyle>
          <a:p>
            <a:r>
              <a:rPr lang="en-US" dirty="0"/>
              <a:t>Click to edit Master title style</a:t>
            </a:r>
          </a:p>
        </p:txBody>
      </p:sp>
      <p:sp>
        <p:nvSpPr>
          <p:cNvPr id="3" name="Subtitle 2"/>
          <p:cNvSpPr>
            <a:spLocks noGrp="1"/>
          </p:cNvSpPr>
          <p:nvPr>
            <p:ph type="subTitle" idx="1"/>
          </p:nvPr>
        </p:nvSpPr>
        <p:spPr>
          <a:xfrm>
            <a:off x="621833" y="2454811"/>
            <a:ext cx="10952907" cy="590321"/>
          </a:xfrm>
        </p:spPr>
        <p:txBody>
          <a:bodyPr anchor="t">
            <a:normAutofit/>
          </a:bodyPr>
          <a:lstStyle>
            <a:lvl1pPr marL="0" indent="0" algn="ctr">
              <a:buNone/>
              <a:defRPr sz="2800" b="1" cap="none" baseline="0">
                <a:solidFill>
                  <a:schemeClr val="accent2"/>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Click to edit Master subtitle style</a:t>
            </a:r>
          </a:p>
        </p:txBody>
      </p:sp>
      <p:sp>
        <p:nvSpPr>
          <p:cNvPr id="7" name="Rectangle 6"/>
          <p:cNvSpPr/>
          <p:nvPr userDrawn="1"/>
        </p:nvSpPr>
        <p:spPr>
          <a:xfrm>
            <a:off x="446533" y="3085766"/>
            <a:ext cx="11262867" cy="15735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3" name="Text Placeholder 12"/>
          <p:cNvSpPr>
            <a:spLocks noGrp="1"/>
          </p:cNvSpPr>
          <p:nvPr>
            <p:ph type="body" sz="quarter" idx="13"/>
          </p:nvPr>
        </p:nvSpPr>
        <p:spPr>
          <a:xfrm>
            <a:off x="2466367" y="3422641"/>
            <a:ext cx="7248087" cy="955675"/>
          </a:xfrm>
        </p:spPr>
        <p:txBody>
          <a:bodyPr>
            <a:normAutofit/>
          </a:bodyPr>
          <a:lstStyle>
            <a:lvl1pPr marL="0" indent="0" algn="ctr">
              <a:buNone/>
              <a:defRPr sz="2000">
                <a:solidFill>
                  <a:schemeClr val="bg1"/>
                </a:solidFill>
              </a:defRPr>
            </a:lvl1pPr>
          </a:lstStyle>
          <a:p>
            <a:pPr lvl="0"/>
            <a:r>
              <a:rPr lang="en-US" dirty="0"/>
              <a:t>Click to edit Master text styles</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896156" y="4857290"/>
            <a:ext cx="2377440" cy="914400"/>
          </a:xfrm>
          <a:prstGeom prst="rect">
            <a:avLst/>
          </a:prstGeom>
        </p:spPr>
      </p:pic>
      <p:sp>
        <p:nvSpPr>
          <p:cNvPr id="6" name="Slide Number Placeholder 5"/>
          <p:cNvSpPr>
            <a:spLocks noGrp="1"/>
          </p:cNvSpPr>
          <p:nvPr>
            <p:ph type="sldNum" sz="quarter" idx="12"/>
          </p:nvPr>
        </p:nvSpPr>
        <p:spPr>
          <a:xfrm>
            <a:off x="10558300" y="5956143"/>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
        <p:nvSpPr>
          <p:cNvPr id="4" name="Date Placeholder 3"/>
          <p:cNvSpPr>
            <a:spLocks noGrp="1"/>
          </p:cNvSpPr>
          <p:nvPr>
            <p:ph type="dt" sz="half" idx="10"/>
          </p:nvPr>
        </p:nvSpPr>
        <p:spPr>
          <a:xfrm>
            <a:off x="7605951" y="5956143"/>
            <a:ext cx="2844800" cy="365125"/>
          </a:xfrm>
        </p:spPr>
        <p:txBody>
          <a:bodyPr/>
          <a:lstStyle>
            <a:lvl1pPr>
              <a:defRPr>
                <a:solidFill>
                  <a:schemeClr val="accent1">
                    <a:lumMod val="75000"/>
                    <a:lumOff val="25000"/>
                  </a:schemeClr>
                </a:solidFill>
              </a:defRPr>
            </a:lvl1pPr>
          </a:lstStyle>
          <a:p>
            <a:r>
              <a:rPr lang="en-US"/>
              <a:t>8/7/2017</a:t>
            </a:r>
            <a:endParaRPr lang="en-US" dirty="0"/>
          </a:p>
        </p:txBody>
      </p:sp>
      <p:sp>
        <p:nvSpPr>
          <p:cNvPr id="5" name="Footer Placeholder 4"/>
          <p:cNvSpPr>
            <a:spLocks noGrp="1"/>
          </p:cNvSpPr>
          <p:nvPr>
            <p:ph type="ftr" sz="quarter" idx="11"/>
          </p:nvPr>
        </p:nvSpPr>
        <p:spPr>
          <a:xfrm>
            <a:off x="581193" y="5951817"/>
            <a:ext cx="6917211" cy="365125"/>
          </a:xfrm>
        </p:spPr>
        <p:txBody>
          <a:bodyPr/>
          <a:lstStyle>
            <a:lvl1pPr>
              <a:defRPr>
                <a:solidFill>
                  <a:schemeClr val="accent1">
                    <a:lumMod val="75000"/>
                    <a:lumOff val="25000"/>
                  </a:schemeClr>
                </a:solidFill>
              </a:defRPr>
            </a:lvl1pPr>
          </a:lstStyle>
          <a:p>
            <a:r>
              <a:rPr lang="en-US" dirty="0"/>
              <a:t>MDE, Office of Special Education</a:t>
            </a:r>
          </a:p>
        </p:txBody>
      </p:sp>
    </p:spTree>
    <p:extLst>
      <p:ext uri="{BB962C8B-B14F-4D97-AF65-F5344CB8AC3E}">
        <p14:creationId xmlns:p14="http://schemas.microsoft.com/office/powerpoint/2010/main" val="18168285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5" y="614407"/>
            <a:ext cx="11309339"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lvl1pPr>
              <a:defRPr b="0"/>
            </a:lvl1pPr>
          </a:lstStyle>
          <a:p>
            <a:r>
              <a:rPr lang="en-US" dirty="0"/>
              <a:t>Click to edit Master title style</a:t>
            </a:r>
          </a:p>
        </p:txBody>
      </p:sp>
      <p:sp>
        <p:nvSpPr>
          <p:cNvPr id="3" name="Content Placeholder 2"/>
          <p:cNvSpPr>
            <a:spLocks noGrp="1"/>
          </p:cNvSpPr>
          <p:nvPr>
            <p:ph idx="1"/>
          </p:nvPr>
        </p:nvSpPr>
        <p:spPr>
          <a:xfrm>
            <a:off x="581197" y="1954635"/>
            <a:ext cx="11029615" cy="39041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8/7/2017</a:t>
            </a:r>
            <a:endParaRPr lang="en-US" dirty="0"/>
          </a:p>
        </p:txBody>
      </p:sp>
      <p:sp>
        <p:nvSpPr>
          <p:cNvPr id="5" name="Footer Placeholder 4"/>
          <p:cNvSpPr>
            <a:spLocks noGrp="1"/>
          </p:cNvSpPr>
          <p:nvPr>
            <p:ph type="ftr" sz="quarter" idx="11"/>
          </p:nvPr>
        </p:nvSpPr>
        <p:spPr/>
        <p:txBody>
          <a:bodyPr/>
          <a:lstStyle/>
          <a:p>
            <a:r>
              <a:rPr lang="en-US" dirty="0"/>
              <a:t>MDE, Office of Special Education</a:t>
            </a:r>
          </a:p>
        </p:txBody>
      </p:sp>
      <p:sp>
        <p:nvSpPr>
          <p:cNvPr id="6" name="Slide Number Placeholder 5"/>
          <p:cNvSpPr>
            <a:spLocks noGrp="1"/>
          </p:cNvSpPr>
          <p:nvPr>
            <p:ph type="sldNum" sz="quarter" idx="12"/>
          </p:nvPr>
        </p:nvSpPr>
        <p:spPr>
          <a:xfrm>
            <a:off x="10558303" y="6051393"/>
            <a:ext cx="105250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7959646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81197" y="2410266"/>
            <a:ext cx="11029615" cy="1497507"/>
          </a:xfrm>
        </p:spPr>
        <p:txBody>
          <a:bodyPr anchor="b">
            <a:normAutofit/>
          </a:bodyPr>
          <a:lstStyle>
            <a:lvl1pPr algn="l">
              <a:defRPr sz="4000" b="0" cap="none" baseline="0">
                <a:solidFill>
                  <a:schemeClr val="accent1"/>
                </a:solidFill>
              </a:defRPr>
            </a:lvl1pPr>
          </a:lstStyle>
          <a:p>
            <a:r>
              <a:rPr lang="en-US" dirty="0"/>
              <a:t>Click to edit Master title style</a:t>
            </a:r>
          </a:p>
        </p:txBody>
      </p:sp>
      <p:sp>
        <p:nvSpPr>
          <p:cNvPr id="3" name="Text Placeholder 2"/>
          <p:cNvSpPr>
            <a:spLocks noGrp="1"/>
          </p:cNvSpPr>
          <p:nvPr>
            <p:ph type="body" idx="1"/>
          </p:nvPr>
        </p:nvSpPr>
        <p:spPr>
          <a:xfrm>
            <a:off x="581197" y="4029688"/>
            <a:ext cx="11029615" cy="600556"/>
          </a:xfrm>
        </p:spPr>
        <p:txBody>
          <a:bodyPr anchor="t">
            <a:normAutofit/>
          </a:bodyPr>
          <a:lstStyle>
            <a:lvl1pPr marL="0" indent="0" algn="l">
              <a:buNone/>
              <a:defRPr sz="2400" cap="none" baseline="0">
                <a:solidFill>
                  <a:schemeClr val="accent2"/>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r>
              <a:rPr lang="en-US"/>
              <a:t>8/7/2017</a:t>
            </a:r>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r>
              <a:rPr lang="en-US" dirty="0"/>
              <a:t>MDE, Office of Special Education</a:t>
            </a: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
        <p:nvSpPr>
          <p:cNvPr id="8" name="Rectangle 7"/>
          <p:cNvSpPr>
            <a:spLocks noChangeAspect="1"/>
          </p:cNvSpPr>
          <p:nvPr/>
        </p:nvSpPr>
        <p:spPr>
          <a:xfrm>
            <a:off x="447819" y="4706224"/>
            <a:ext cx="11290860" cy="1216404"/>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07381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3" y="606560"/>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7" y="2228004"/>
            <a:ext cx="5422391"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4"/>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8/7/2017</a:t>
            </a:r>
            <a:endParaRPr lang="en-US" dirty="0"/>
          </a:p>
        </p:txBody>
      </p:sp>
      <p:sp>
        <p:nvSpPr>
          <p:cNvPr id="6" name="Footer Placeholder 5"/>
          <p:cNvSpPr>
            <a:spLocks noGrp="1"/>
          </p:cNvSpPr>
          <p:nvPr>
            <p:ph type="ftr" sz="quarter" idx="11"/>
          </p:nvPr>
        </p:nvSpPr>
        <p:spPr/>
        <p:txBody>
          <a:bodyPr/>
          <a:lstStyle>
            <a:lvl1pPr>
              <a:defRPr sz="1200">
                <a:latin typeface="Verdana" panose="020B0604030504040204" pitchFamily="34" charset="0"/>
                <a:ea typeface="Verdana" panose="020B0604030504040204" pitchFamily="34" charset="0"/>
                <a:cs typeface="Verdana" panose="020B0604030504040204" pitchFamily="34" charset="0"/>
              </a:defRPr>
            </a:lvl1pPr>
          </a:lstStyle>
          <a:p>
            <a:r>
              <a:rPr lang="en-US" dirty="0"/>
              <a:t>MDE, Office of Special Education</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177585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3" y="606560"/>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dirty="0"/>
              <a:t>Click to edit Master title style</a:t>
            </a:r>
          </a:p>
        </p:txBody>
      </p:sp>
      <p:sp>
        <p:nvSpPr>
          <p:cNvPr id="3" name="Text Placeholder 2"/>
          <p:cNvSpPr>
            <a:spLocks noGrp="1"/>
          </p:cNvSpPr>
          <p:nvPr>
            <p:ph type="body" idx="1"/>
          </p:nvPr>
        </p:nvSpPr>
        <p:spPr>
          <a:xfrm>
            <a:off x="612901" y="2017218"/>
            <a:ext cx="5361394" cy="536005"/>
          </a:xfrm>
          <a:solidFill>
            <a:schemeClr val="accent2"/>
          </a:solidFill>
        </p:spPr>
        <p:txBody>
          <a:bodyPr anchor="ctr" anchorCtr="0">
            <a:noAutofit/>
          </a:bodyPr>
          <a:lstStyle>
            <a:lvl1pPr marL="0" indent="0" algn="ctr">
              <a:buNone/>
              <a:defRPr sz="2200" b="1">
                <a:solidFill>
                  <a:schemeClr val="bg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11675" y="2682218"/>
            <a:ext cx="5393100" cy="3178839"/>
          </a:xfrm>
        </p:spPr>
        <p:txBody>
          <a:bodyPr anchor="t">
            <a:normAutofit/>
          </a:bodyPr>
          <a:lstStyle>
            <a:lvl1pPr>
              <a:defRPr sz="2200"/>
            </a:lvl1pPr>
            <a:lvl2pPr>
              <a:defRPr sz="2000"/>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200685" y="2017218"/>
            <a:ext cx="5410124" cy="553373"/>
          </a:xfrm>
          <a:solidFill>
            <a:schemeClr val="accent4"/>
          </a:solidFill>
        </p:spPr>
        <p:txBody>
          <a:bodyPr anchor="ctr" anchorCtr="0">
            <a:noAutofit/>
          </a:bodyPr>
          <a:lstStyle>
            <a:lvl1pPr marL="0" indent="0" algn="ctr">
              <a:buNone/>
              <a:defRPr sz="2200" b="1">
                <a:solidFill>
                  <a:schemeClr val="bg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711" y="2682218"/>
            <a:ext cx="5393100" cy="3178839"/>
          </a:xfrm>
        </p:spPr>
        <p:txBody>
          <a:bodyPr anchor="t">
            <a:normAutofit/>
          </a:bodyPr>
          <a:lstStyle>
            <a:lvl1pPr>
              <a:defRPr sz="2200"/>
            </a:lvl1pPr>
            <a:lvl2pPr>
              <a:defRPr sz="2000"/>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r>
              <a:rPr lang="en-US"/>
              <a:t>8/7/2017</a:t>
            </a:r>
            <a:endParaRPr lang="en-US" dirty="0"/>
          </a:p>
        </p:txBody>
      </p:sp>
      <p:sp>
        <p:nvSpPr>
          <p:cNvPr id="8" name="Footer Placeholder 7"/>
          <p:cNvSpPr>
            <a:spLocks noGrp="1"/>
          </p:cNvSpPr>
          <p:nvPr>
            <p:ph type="ftr" sz="quarter" idx="11"/>
          </p:nvPr>
        </p:nvSpPr>
        <p:spPr/>
        <p:txBody>
          <a:bodyPr/>
          <a:lstStyle/>
          <a:p>
            <a:r>
              <a:rPr lang="en-US" dirty="0"/>
              <a:t>MDE, Office of Special Education</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6837869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60"/>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5"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8/7/2017</a:t>
            </a:r>
            <a:endParaRPr lang="en-US" dirty="0"/>
          </a:p>
        </p:txBody>
      </p:sp>
      <p:sp>
        <p:nvSpPr>
          <p:cNvPr id="4" name="Footer Placeholder 3"/>
          <p:cNvSpPr>
            <a:spLocks noGrp="1"/>
          </p:cNvSpPr>
          <p:nvPr>
            <p:ph type="ftr" sz="quarter" idx="11"/>
          </p:nvPr>
        </p:nvSpPr>
        <p:spPr/>
        <p:txBody>
          <a:bodyPr/>
          <a:lstStyle/>
          <a:p>
            <a:r>
              <a:rPr lang="en-US" dirty="0"/>
              <a:t>MDE, Office of Special Education</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3299353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a:xfrm>
            <a:off x="298163" y="264160"/>
            <a:ext cx="3087975" cy="1360713"/>
          </a:xfrm>
        </p:spPr>
        <p:txBody>
          <a:bodyPr>
            <a:noAutofit/>
          </a:bodyPr>
          <a:lstStyle>
            <a:lvl1pPr>
              <a:defRPr sz="2400">
                <a:solidFill>
                  <a:schemeClr val="accent1"/>
                </a:solidFill>
              </a:defRPr>
            </a:lvl1pPr>
          </a:lstStyle>
          <a:p>
            <a:r>
              <a:rPr lang="en-US" dirty="0"/>
              <a:t>Click to edit Master title style</a:t>
            </a:r>
          </a:p>
        </p:txBody>
      </p:sp>
      <p:sp>
        <p:nvSpPr>
          <p:cNvPr id="7" name="Text Placeholder 6"/>
          <p:cNvSpPr>
            <a:spLocks noGrp="1"/>
          </p:cNvSpPr>
          <p:nvPr>
            <p:ph type="body" sz="quarter" idx="13"/>
          </p:nvPr>
        </p:nvSpPr>
        <p:spPr>
          <a:xfrm>
            <a:off x="298450" y="1916113"/>
            <a:ext cx="3087688" cy="44910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7920891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581629"/>
            <a:ext cx="11029616" cy="566738"/>
          </a:xfrm>
        </p:spPr>
        <p:txBody>
          <a:bodyPr anchor="b">
            <a:normAutofit/>
          </a:bodyPr>
          <a:lstStyle>
            <a:lvl1pPr algn="l">
              <a:defRPr sz="2400" b="0">
                <a:solidFill>
                  <a:schemeClr val="accent1"/>
                </a:solidFill>
              </a:defRPr>
            </a:lvl1pPr>
          </a:lstStyle>
          <a:p>
            <a:r>
              <a:rPr lang="en-US" dirty="0"/>
              <a:t>Click to edit Master title style</a:t>
            </a:r>
          </a:p>
        </p:txBody>
      </p:sp>
      <p:sp>
        <p:nvSpPr>
          <p:cNvPr id="4" name="Text Placeholder 3"/>
          <p:cNvSpPr>
            <a:spLocks noGrp="1"/>
          </p:cNvSpPr>
          <p:nvPr>
            <p:ph type="body" sz="half" idx="2"/>
          </p:nvPr>
        </p:nvSpPr>
        <p:spPr>
          <a:xfrm>
            <a:off x="581196" y="5260133"/>
            <a:ext cx="11029617" cy="598671"/>
          </a:xfrm>
        </p:spPr>
        <p:txBody>
          <a:bodyPr>
            <a:normAutofit/>
          </a:bodyPr>
          <a:lstStyle>
            <a:lvl1pPr marL="0" indent="0">
              <a:buNone/>
              <a:defRPr sz="1600">
                <a:solidFill>
                  <a:schemeClr val="tx1"/>
                </a:solidFill>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 Master text styles</a:t>
            </a:r>
          </a:p>
        </p:txBody>
      </p:sp>
      <p:sp>
        <p:nvSpPr>
          <p:cNvPr id="3" name="Picture Placeholder 2"/>
          <p:cNvSpPr>
            <a:spLocks noGrp="1" noChangeAspect="1"/>
          </p:cNvSpPr>
          <p:nvPr>
            <p:ph type="pic" idx="1"/>
          </p:nvPr>
        </p:nvSpPr>
        <p:spPr>
          <a:xfrm>
            <a:off x="447041" y="599724"/>
            <a:ext cx="11291636" cy="3798501"/>
          </a:xfrm>
        </p:spPr>
        <p:txBody>
          <a:bodyPr anchor="t">
            <a:normAutofit/>
          </a:bodyPr>
          <a:lstStyle>
            <a:lvl1pPr marL="0" indent="0" algn="ctr">
              <a:buNone/>
              <a:defRPr sz="1600"/>
            </a:lvl1pPr>
            <a:lvl2pPr marL="457189" indent="0">
              <a:buNone/>
              <a:defRPr sz="1600"/>
            </a:lvl2pPr>
            <a:lvl3pPr marL="914377" indent="0">
              <a:buNone/>
              <a:defRPr sz="1600"/>
            </a:lvl3pPr>
            <a:lvl4pPr marL="1371566" indent="0">
              <a:buNone/>
              <a:defRPr sz="1600"/>
            </a:lvl4pPr>
            <a:lvl5pPr marL="1828754" indent="0">
              <a:buNone/>
              <a:defRPr sz="1600"/>
            </a:lvl5pPr>
            <a:lvl6pPr marL="2285943" indent="0">
              <a:buNone/>
              <a:defRPr sz="1600"/>
            </a:lvl6pPr>
            <a:lvl7pPr marL="2743131" indent="0">
              <a:buNone/>
              <a:defRPr sz="1600"/>
            </a:lvl7pPr>
            <a:lvl8pPr marL="3200320" indent="0">
              <a:buNone/>
              <a:defRPr sz="1600"/>
            </a:lvl8pPr>
            <a:lvl9pPr marL="3657509" indent="0">
              <a:buNone/>
              <a:defRPr sz="1600"/>
            </a:lvl9pPr>
          </a:lstStyle>
          <a:p>
            <a:r>
              <a:rPr lang="en-US" dirty="0"/>
              <a:t>Click icon to add picture</a:t>
            </a:r>
          </a:p>
        </p:txBody>
      </p:sp>
      <p:sp>
        <p:nvSpPr>
          <p:cNvPr id="5" name="Date Placeholder 4"/>
          <p:cNvSpPr>
            <a:spLocks noGrp="1"/>
          </p:cNvSpPr>
          <p:nvPr>
            <p:ph type="dt" sz="half" idx="10"/>
          </p:nvPr>
        </p:nvSpPr>
        <p:spPr/>
        <p:txBody>
          <a:bodyPr/>
          <a:lstStyle/>
          <a:p>
            <a:r>
              <a:rPr lang="en-US"/>
              <a:t>8/7/2017</a:t>
            </a:r>
            <a:endParaRPr lang="en-US" dirty="0"/>
          </a:p>
        </p:txBody>
      </p:sp>
      <p:sp>
        <p:nvSpPr>
          <p:cNvPr id="6" name="Footer Placeholder 5"/>
          <p:cNvSpPr>
            <a:spLocks noGrp="1"/>
          </p:cNvSpPr>
          <p:nvPr>
            <p:ph type="ftr" sz="quarter" idx="11"/>
          </p:nvPr>
        </p:nvSpPr>
        <p:spPr/>
        <p:txBody>
          <a:bodyPr/>
          <a:lstStyle/>
          <a:p>
            <a:r>
              <a:rPr lang="en-US" dirty="0"/>
              <a:t>MDE, Office of Special Education</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5548408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5" y="614407"/>
            <a:ext cx="11309339"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8/7/2017</a:t>
            </a:r>
            <a:endParaRPr lang="en-US" dirty="0"/>
          </a:p>
        </p:txBody>
      </p:sp>
      <p:sp>
        <p:nvSpPr>
          <p:cNvPr id="5" name="Footer Placeholder 4"/>
          <p:cNvSpPr>
            <a:spLocks noGrp="1"/>
          </p:cNvSpPr>
          <p:nvPr>
            <p:ph type="ftr" sz="quarter" idx="11"/>
          </p:nvPr>
        </p:nvSpPr>
        <p:spPr/>
        <p:txBody>
          <a:bodyPr/>
          <a:lstStyle/>
          <a:p>
            <a:r>
              <a:rPr lang="en-US" dirty="0"/>
              <a:t>MDE, Office of Special Education</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920768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5" y="614407"/>
            <a:ext cx="11309339"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lvl1pPr>
              <a:defRPr b="0"/>
            </a:lvl1pPr>
          </a:lstStyle>
          <a:p>
            <a:r>
              <a:rPr lang="en-US" dirty="0"/>
              <a:t>Click to edit Master title style</a:t>
            </a:r>
          </a:p>
        </p:txBody>
      </p:sp>
      <p:sp>
        <p:nvSpPr>
          <p:cNvPr id="3" name="Content Placeholder 2"/>
          <p:cNvSpPr>
            <a:spLocks noGrp="1"/>
          </p:cNvSpPr>
          <p:nvPr>
            <p:ph idx="1"/>
          </p:nvPr>
        </p:nvSpPr>
        <p:spPr>
          <a:xfrm>
            <a:off x="581197" y="1954635"/>
            <a:ext cx="11029615" cy="39041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8/7/2017</a:t>
            </a:r>
            <a:endParaRPr lang="en-US" dirty="0"/>
          </a:p>
        </p:txBody>
      </p:sp>
      <p:sp>
        <p:nvSpPr>
          <p:cNvPr id="5" name="Footer Placeholder 4"/>
          <p:cNvSpPr>
            <a:spLocks noGrp="1"/>
          </p:cNvSpPr>
          <p:nvPr>
            <p:ph type="ftr" sz="quarter" idx="11"/>
          </p:nvPr>
        </p:nvSpPr>
        <p:spPr/>
        <p:txBody>
          <a:bodyPr/>
          <a:lstStyle/>
          <a:p>
            <a:r>
              <a:rPr lang="en-US" dirty="0"/>
              <a:t>MDE, Office of Special Education</a:t>
            </a:r>
          </a:p>
        </p:txBody>
      </p:sp>
      <p:sp>
        <p:nvSpPr>
          <p:cNvPr id="6" name="Slide Number Placeholder 5"/>
          <p:cNvSpPr>
            <a:spLocks noGrp="1"/>
          </p:cNvSpPr>
          <p:nvPr>
            <p:ph type="sldNum" sz="quarter" idx="12"/>
          </p:nvPr>
        </p:nvSpPr>
        <p:spPr>
          <a:xfrm>
            <a:off x="10558303" y="6051393"/>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5"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3" y="675732"/>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7" y="675732"/>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6" y="5956143"/>
            <a:ext cx="1328141" cy="365125"/>
          </a:xfrm>
        </p:spPr>
        <p:txBody>
          <a:bodyPr/>
          <a:lstStyle>
            <a:lvl1pPr>
              <a:defRPr>
                <a:solidFill>
                  <a:schemeClr val="accent1">
                    <a:lumMod val="75000"/>
                    <a:lumOff val="25000"/>
                  </a:schemeClr>
                </a:solidFill>
              </a:defRPr>
            </a:lvl1pPr>
          </a:lstStyle>
          <a:p>
            <a:r>
              <a:rPr lang="en-US"/>
              <a:t>8/7/2017</a:t>
            </a:r>
            <a:endParaRPr lang="en-US" dirty="0"/>
          </a:p>
        </p:txBody>
      </p:sp>
      <p:sp>
        <p:nvSpPr>
          <p:cNvPr id="5" name="Footer Placeholder 4"/>
          <p:cNvSpPr>
            <a:spLocks noGrp="1"/>
          </p:cNvSpPr>
          <p:nvPr>
            <p:ph type="ftr" sz="quarter" idx="11"/>
          </p:nvPr>
        </p:nvSpPr>
        <p:spPr>
          <a:xfrm>
            <a:off x="774927" y="5951817"/>
            <a:ext cx="7896279" cy="365125"/>
          </a:xfrm>
        </p:spPr>
        <p:txBody>
          <a:bodyPr/>
          <a:lstStyle/>
          <a:p>
            <a:r>
              <a:rPr lang="en-US" dirty="0"/>
              <a:t>MDE, Office of Special Education</a:t>
            </a:r>
          </a:p>
        </p:txBody>
      </p:sp>
      <p:sp>
        <p:nvSpPr>
          <p:cNvPr id="6" name="Slide Number Placeholder 5"/>
          <p:cNvSpPr>
            <a:spLocks noGrp="1"/>
          </p:cNvSpPr>
          <p:nvPr>
            <p:ph type="sldNum" sz="quarter" idx="12"/>
          </p:nvPr>
        </p:nvSpPr>
        <p:spPr>
          <a:xfrm>
            <a:off x="10446617" y="5956143"/>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11618637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DE47B-5767-F84B-8852-C1C364C51FE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2F307BB-2CAD-4048-9BEF-989B183C07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E4A0613-9A2E-D84A-87A5-6D23497155FE}"/>
              </a:ext>
            </a:extLst>
          </p:cNvPr>
          <p:cNvSpPr>
            <a:spLocks noGrp="1"/>
          </p:cNvSpPr>
          <p:nvPr>
            <p:ph type="dt" sz="half" idx="10"/>
          </p:nvPr>
        </p:nvSpPr>
        <p:spPr/>
        <p:txBody>
          <a:bodyPr/>
          <a:lstStyle/>
          <a:p>
            <a:fld id="{6E7C54C0-C7E0-6049-B963-D16AEEB18B98}" type="datetimeFigureOut">
              <a:rPr lang="en-US" smtClean="0"/>
              <a:t>6/12/2018</a:t>
            </a:fld>
            <a:endParaRPr lang="en-US"/>
          </a:p>
        </p:txBody>
      </p:sp>
      <p:sp>
        <p:nvSpPr>
          <p:cNvPr id="5" name="Footer Placeholder 4">
            <a:extLst>
              <a:ext uri="{FF2B5EF4-FFF2-40B4-BE49-F238E27FC236}">
                <a16:creationId xmlns:a16="http://schemas.microsoft.com/office/drawing/2014/main" id="{430BC3B9-3656-D542-812B-8607D14BB2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187641-999C-2043-A5C0-12905761AEB8}"/>
              </a:ext>
            </a:extLst>
          </p:cNvPr>
          <p:cNvSpPr>
            <a:spLocks noGrp="1"/>
          </p:cNvSpPr>
          <p:nvPr>
            <p:ph type="sldNum" sz="quarter" idx="12"/>
          </p:nvPr>
        </p:nvSpPr>
        <p:spPr/>
        <p:txBody>
          <a:bodyPr/>
          <a:lstStyle/>
          <a:p>
            <a:fld id="{84FF1D38-D4D9-1A4F-8214-532014E1F9B1}" type="slidenum">
              <a:rPr lang="en-US" smtClean="0"/>
              <a:t>‹#›</a:t>
            </a:fld>
            <a:endParaRPr lang="en-US"/>
          </a:p>
        </p:txBody>
      </p:sp>
    </p:spTree>
    <p:extLst>
      <p:ext uri="{BB962C8B-B14F-4D97-AF65-F5344CB8AC3E}">
        <p14:creationId xmlns:p14="http://schemas.microsoft.com/office/powerpoint/2010/main" val="736628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81197" y="2410266"/>
            <a:ext cx="11029615" cy="1497507"/>
          </a:xfrm>
        </p:spPr>
        <p:txBody>
          <a:bodyPr anchor="b">
            <a:normAutofit/>
          </a:bodyPr>
          <a:lstStyle>
            <a:lvl1pPr algn="l">
              <a:defRPr sz="4000" b="0" cap="none" baseline="0">
                <a:solidFill>
                  <a:schemeClr val="accent1"/>
                </a:solidFill>
              </a:defRPr>
            </a:lvl1pPr>
          </a:lstStyle>
          <a:p>
            <a:r>
              <a:rPr lang="en-US" dirty="0"/>
              <a:t>Click to edit Master title style</a:t>
            </a:r>
          </a:p>
        </p:txBody>
      </p:sp>
      <p:sp>
        <p:nvSpPr>
          <p:cNvPr id="3" name="Text Placeholder 2"/>
          <p:cNvSpPr>
            <a:spLocks noGrp="1"/>
          </p:cNvSpPr>
          <p:nvPr>
            <p:ph type="body" idx="1"/>
          </p:nvPr>
        </p:nvSpPr>
        <p:spPr>
          <a:xfrm>
            <a:off x="581197" y="4029688"/>
            <a:ext cx="11029615" cy="600556"/>
          </a:xfrm>
        </p:spPr>
        <p:txBody>
          <a:bodyPr anchor="t">
            <a:normAutofit/>
          </a:bodyPr>
          <a:lstStyle>
            <a:lvl1pPr marL="0" indent="0" algn="l">
              <a:buNone/>
              <a:defRPr sz="2400" cap="none" baseline="0">
                <a:solidFill>
                  <a:schemeClr val="accent2"/>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r>
              <a:rPr lang="en-US"/>
              <a:t>8/7/2017</a:t>
            </a:r>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r>
              <a:rPr lang="en-US" dirty="0"/>
              <a:t>MDE, Office of Special Education</a:t>
            </a: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
        <p:nvSpPr>
          <p:cNvPr id="8" name="Rectangle 7"/>
          <p:cNvSpPr>
            <a:spLocks noChangeAspect="1"/>
          </p:cNvSpPr>
          <p:nvPr/>
        </p:nvSpPr>
        <p:spPr>
          <a:xfrm>
            <a:off x="447819" y="4706224"/>
            <a:ext cx="11290860" cy="1216404"/>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3" y="606560"/>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7" y="2228004"/>
            <a:ext cx="5422391"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4"/>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8/7/2017</a:t>
            </a:r>
            <a:endParaRPr lang="en-US" dirty="0"/>
          </a:p>
        </p:txBody>
      </p:sp>
      <p:sp>
        <p:nvSpPr>
          <p:cNvPr id="6" name="Footer Placeholder 5"/>
          <p:cNvSpPr>
            <a:spLocks noGrp="1"/>
          </p:cNvSpPr>
          <p:nvPr>
            <p:ph type="ftr" sz="quarter" idx="11"/>
          </p:nvPr>
        </p:nvSpPr>
        <p:spPr/>
        <p:txBody>
          <a:bodyPr/>
          <a:lstStyle>
            <a:lvl1pPr>
              <a:defRPr sz="1200">
                <a:latin typeface="Verdana" panose="020B0604030504040204" pitchFamily="34" charset="0"/>
                <a:ea typeface="Verdana" panose="020B0604030504040204" pitchFamily="34" charset="0"/>
                <a:cs typeface="Verdana" panose="020B0604030504040204" pitchFamily="34" charset="0"/>
              </a:defRPr>
            </a:lvl1pPr>
          </a:lstStyle>
          <a:p>
            <a:r>
              <a:rPr lang="en-US" dirty="0"/>
              <a:t>MDE, Office of Special Education</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3" y="606560"/>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dirty="0"/>
              <a:t>Click to edit Master title style</a:t>
            </a:r>
          </a:p>
        </p:txBody>
      </p:sp>
      <p:sp>
        <p:nvSpPr>
          <p:cNvPr id="3" name="Text Placeholder 2"/>
          <p:cNvSpPr>
            <a:spLocks noGrp="1"/>
          </p:cNvSpPr>
          <p:nvPr>
            <p:ph type="body" idx="1"/>
          </p:nvPr>
        </p:nvSpPr>
        <p:spPr>
          <a:xfrm>
            <a:off x="612901" y="2017218"/>
            <a:ext cx="5361394" cy="536005"/>
          </a:xfrm>
          <a:solidFill>
            <a:schemeClr val="accent2"/>
          </a:solidFill>
        </p:spPr>
        <p:txBody>
          <a:bodyPr anchor="ctr" anchorCtr="0">
            <a:noAutofit/>
          </a:bodyPr>
          <a:lstStyle>
            <a:lvl1pPr marL="0" indent="0" algn="ctr">
              <a:buNone/>
              <a:defRPr sz="2200" b="1">
                <a:solidFill>
                  <a:schemeClr val="bg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11675" y="2682218"/>
            <a:ext cx="5393100" cy="3178839"/>
          </a:xfrm>
        </p:spPr>
        <p:txBody>
          <a:bodyPr anchor="t">
            <a:normAutofit/>
          </a:bodyPr>
          <a:lstStyle>
            <a:lvl1pPr>
              <a:defRPr sz="2200"/>
            </a:lvl1pPr>
            <a:lvl2pPr>
              <a:defRPr sz="2000"/>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200685" y="2017218"/>
            <a:ext cx="5410124" cy="553373"/>
          </a:xfrm>
          <a:solidFill>
            <a:schemeClr val="accent4"/>
          </a:solidFill>
        </p:spPr>
        <p:txBody>
          <a:bodyPr anchor="ctr" anchorCtr="0">
            <a:noAutofit/>
          </a:bodyPr>
          <a:lstStyle>
            <a:lvl1pPr marL="0" indent="0" algn="ctr">
              <a:buNone/>
              <a:defRPr sz="2200" b="1">
                <a:solidFill>
                  <a:schemeClr val="bg1"/>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711" y="2682218"/>
            <a:ext cx="5393100" cy="3178839"/>
          </a:xfrm>
        </p:spPr>
        <p:txBody>
          <a:bodyPr anchor="t">
            <a:normAutofit/>
          </a:bodyPr>
          <a:lstStyle>
            <a:lvl1pPr>
              <a:defRPr sz="2200"/>
            </a:lvl1pPr>
            <a:lvl2pPr>
              <a:defRPr sz="2000"/>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r>
              <a:rPr lang="en-US"/>
              <a:t>8/7/2017</a:t>
            </a:r>
            <a:endParaRPr lang="en-US" dirty="0"/>
          </a:p>
        </p:txBody>
      </p:sp>
      <p:sp>
        <p:nvSpPr>
          <p:cNvPr id="8" name="Footer Placeholder 7"/>
          <p:cNvSpPr>
            <a:spLocks noGrp="1"/>
          </p:cNvSpPr>
          <p:nvPr>
            <p:ph type="ftr" sz="quarter" idx="11"/>
          </p:nvPr>
        </p:nvSpPr>
        <p:spPr/>
        <p:txBody>
          <a:bodyPr/>
          <a:lstStyle/>
          <a:p>
            <a:r>
              <a:rPr lang="en-US" dirty="0"/>
              <a:t>MDE, Office of Special Education</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60"/>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5"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8/7/2017</a:t>
            </a:r>
            <a:endParaRPr lang="en-US" dirty="0"/>
          </a:p>
        </p:txBody>
      </p:sp>
      <p:sp>
        <p:nvSpPr>
          <p:cNvPr id="4" name="Footer Placeholder 3"/>
          <p:cNvSpPr>
            <a:spLocks noGrp="1"/>
          </p:cNvSpPr>
          <p:nvPr>
            <p:ph type="ftr" sz="quarter" idx="11"/>
          </p:nvPr>
        </p:nvSpPr>
        <p:spPr/>
        <p:txBody>
          <a:bodyPr/>
          <a:lstStyle/>
          <a:p>
            <a:r>
              <a:rPr lang="en-US" dirty="0"/>
              <a:t>MDE, Office of Special Education</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a:xfrm>
            <a:off x="298163" y="264160"/>
            <a:ext cx="3087975" cy="1360713"/>
          </a:xfrm>
        </p:spPr>
        <p:txBody>
          <a:bodyPr>
            <a:noAutofit/>
          </a:bodyPr>
          <a:lstStyle>
            <a:lvl1pPr>
              <a:defRPr sz="2400">
                <a:solidFill>
                  <a:schemeClr val="accent1"/>
                </a:solidFill>
              </a:defRPr>
            </a:lvl1pPr>
          </a:lstStyle>
          <a:p>
            <a:r>
              <a:rPr lang="en-US" dirty="0"/>
              <a:t>Click to edit Master title style</a:t>
            </a:r>
          </a:p>
        </p:txBody>
      </p:sp>
      <p:sp>
        <p:nvSpPr>
          <p:cNvPr id="7" name="Text Placeholder 6"/>
          <p:cNvSpPr>
            <a:spLocks noGrp="1"/>
          </p:cNvSpPr>
          <p:nvPr>
            <p:ph type="body" sz="quarter" idx="13"/>
          </p:nvPr>
        </p:nvSpPr>
        <p:spPr>
          <a:xfrm>
            <a:off x="298450" y="1916113"/>
            <a:ext cx="3087688" cy="44910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581629"/>
            <a:ext cx="11029616" cy="566738"/>
          </a:xfrm>
        </p:spPr>
        <p:txBody>
          <a:bodyPr anchor="b">
            <a:normAutofit/>
          </a:bodyPr>
          <a:lstStyle>
            <a:lvl1pPr algn="l">
              <a:defRPr sz="2400" b="0">
                <a:solidFill>
                  <a:schemeClr val="accent1"/>
                </a:solidFill>
              </a:defRPr>
            </a:lvl1pPr>
          </a:lstStyle>
          <a:p>
            <a:r>
              <a:rPr lang="en-US" dirty="0"/>
              <a:t>Click to edit Master title style</a:t>
            </a:r>
          </a:p>
        </p:txBody>
      </p:sp>
      <p:sp>
        <p:nvSpPr>
          <p:cNvPr id="4" name="Text Placeholder 3"/>
          <p:cNvSpPr>
            <a:spLocks noGrp="1"/>
          </p:cNvSpPr>
          <p:nvPr>
            <p:ph type="body" sz="half" idx="2"/>
          </p:nvPr>
        </p:nvSpPr>
        <p:spPr>
          <a:xfrm>
            <a:off x="581196" y="5260133"/>
            <a:ext cx="11029617" cy="598671"/>
          </a:xfrm>
        </p:spPr>
        <p:txBody>
          <a:bodyPr>
            <a:normAutofit/>
          </a:bodyPr>
          <a:lstStyle>
            <a:lvl1pPr marL="0" indent="0">
              <a:buNone/>
              <a:defRPr sz="1600">
                <a:solidFill>
                  <a:schemeClr val="tx1"/>
                </a:solidFill>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 Master text styles</a:t>
            </a:r>
          </a:p>
        </p:txBody>
      </p:sp>
      <p:sp>
        <p:nvSpPr>
          <p:cNvPr id="3" name="Picture Placeholder 2"/>
          <p:cNvSpPr>
            <a:spLocks noGrp="1" noChangeAspect="1"/>
          </p:cNvSpPr>
          <p:nvPr>
            <p:ph type="pic" idx="1"/>
          </p:nvPr>
        </p:nvSpPr>
        <p:spPr>
          <a:xfrm>
            <a:off x="447041" y="599724"/>
            <a:ext cx="11291636" cy="3798501"/>
          </a:xfrm>
        </p:spPr>
        <p:txBody>
          <a:bodyPr anchor="t">
            <a:normAutofit/>
          </a:bodyPr>
          <a:lstStyle>
            <a:lvl1pPr marL="0" indent="0" algn="ctr">
              <a:buNone/>
              <a:defRPr sz="1600"/>
            </a:lvl1pPr>
            <a:lvl2pPr marL="457189" indent="0">
              <a:buNone/>
              <a:defRPr sz="1600"/>
            </a:lvl2pPr>
            <a:lvl3pPr marL="914377" indent="0">
              <a:buNone/>
              <a:defRPr sz="1600"/>
            </a:lvl3pPr>
            <a:lvl4pPr marL="1371566" indent="0">
              <a:buNone/>
              <a:defRPr sz="1600"/>
            </a:lvl4pPr>
            <a:lvl5pPr marL="1828754" indent="0">
              <a:buNone/>
              <a:defRPr sz="1600"/>
            </a:lvl5pPr>
            <a:lvl6pPr marL="2285943" indent="0">
              <a:buNone/>
              <a:defRPr sz="1600"/>
            </a:lvl6pPr>
            <a:lvl7pPr marL="2743131" indent="0">
              <a:buNone/>
              <a:defRPr sz="1600"/>
            </a:lvl7pPr>
            <a:lvl8pPr marL="3200320" indent="0">
              <a:buNone/>
              <a:defRPr sz="1600"/>
            </a:lvl8pPr>
            <a:lvl9pPr marL="3657509" indent="0">
              <a:buNone/>
              <a:defRPr sz="1600"/>
            </a:lvl9pPr>
          </a:lstStyle>
          <a:p>
            <a:r>
              <a:rPr lang="en-US" dirty="0"/>
              <a:t>Click icon to add picture</a:t>
            </a:r>
          </a:p>
        </p:txBody>
      </p:sp>
      <p:sp>
        <p:nvSpPr>
          <p:cNvPr id="5" name="Date Placeholder 4"/>
          <p:cNvSpPr>
            <a:spLocks noGrp="1"/>
          </p:cNvSpPr>
          <p:nvPr>
            <p:ph type="dt" sz="half" idx="10"/>
          </p:nvPr>
        </p:nvSpPr>
        <p:spPr/>
        <p:txBody>
          <a:bodyPr/>
          <a:lstStyle/>
          <a:p>
            <a:r>
              <a:rPr lang="en-US"/>
              <a:t>8/7/2017</a:t>
            </a:r>
            <a:endParaRPr lang="en-US" dirty="0"/>
          </a:p>
        </p:txBody>
      </p:sp>
      <p:sp>
        <p:nvSpPr>
          <p:cNvPr id="6" name="Footer Placeholder 5"/>
          <p:cNvSpPr>
            <a:spLocks noGrp="1"/>
          </p:cNvSpPr>
          <p:nvPr>
            <p:ph type="ftr" sz="quarter" idx="11"/>
          </p:nvPr>
        </p:nvSpPr>
        <p:spPr/>
        <p:txBody>
          <a:bodyPr/>
          <a:lstStyle/>
          <a:p>
            <a:r>
              <a:rPr lang="en-US" dirty="0"/>
              <a:t>MDE, Office of Special Education</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5" y="614407"/>
            <a:ext cx="11309339"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8/7/2017</a:t>
            </a:r>
            <a:endParaRPr lang="en-US" dirty="0"/>
          </a:p>
        </p:txBody>
      </p:sp>
      <p:sp>
        <p:nvSpPr>
          <p:cNvPr id="5" name="Footer Placeholder 4"/>
          <p:cNvSpPr>
            <a:spLocks noGrp="1"/>
          </p:cNvSpPr>
          <p:nvPr>
            <p:ph type="ftr" sz="quarter" idx="11"/>
          </p:nvPr>
        </p:nvSpPr>
        <p:spPr/>
        <p:txBody>
          <a:bodyPr/>
          <a:lstStyle/>
          <a:p>
            <a:r>
              <a:rPr lang="en-US" dirty="0"/>
              <a:t>MDE, Office of Special Education</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image" Target="../media/image1.jpg"/><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939118"/>
          </a:xfrm>
          <a:prstGeom prst="rect">
            <a:avLst/>
          </a:prstGeom>
        </p:spPr>
        <p:txBody>
          <a:bodyPr vert="horz" lIns="91440" tIns="45720" rIns="91440" bIns="45720" rtlCol="0" anchor="ctr" anchorCtr="0">
            <a:normAutofit/>
          </a:bodyPr>
          <a:lstStyle/>
          <a:p>
            <a:r>
              <a:rPr lang="en-US" dirty="0"/>
              <a:t>Click to edit Master title style</a:t>
            </a:r>
          </a:p>
        </p:txBody>
      </p:sp>
      <p:sp>
        <p:nvSpPr>
          <p:cNvPr id="3" name="Text Placeholder 2"/>
          <p:cNvSpPr>
            <a:spLocks noGrp="1"/>
          </p:cNvSpPr>
          <p:nvPr>
            <p:ph type="body" idx="1"/>
          </p:nvPr>
        </p:nvSpPr>
        <p:spPr>
          <a:xfrm>
            <a:off x="581192" y="1797169"/>
            <a:ext cx="11029616" cy="4061628"/>
          </a:xfrm>
          <a:prstGeom prst="rect">
            <a:avLst/>
          </a:prstGeom>
        </p:spPr>
        <p:txBody>
          <a:bodyPr vert="horz" lIns="91440" tIns="45720" rIns="91440" bIns="45720" rtlCol="0" anchor="t" anchorCtr="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605955" y="6042207"/>
            <a:ext cx="2844799" cy="365125"/>
          </a:xfrm>
          <a:prstGeom prst="rect">
            <a:avLst/>
          </a:prstGeom>
        </p:spPr>
        <p:txBody>
          <a:bodyPr vert="horz" lIns="91440" tIns="45720" rIns="91440" bIns="45720" rtlCol="0" anchor="ctr"/>
          <a:lstStyle>
            <a:lvl1pPr algn="r">
              <a:defRPr sz="1200">
                <a:solidFill>
                  <a:schemeClr val="tx1"/>
                </a:solidFill>
                <a:latin typeface="+mj-lt"/>
              </a:defRPr>
            </a:lvl1pPr>
          </a:lstStyle>
          <a:p>
            <a:r>
              <a:rPr lang="en-US"/>
              <a:t>8/7/2017</a:t>
            </a:r>
            <a:endParaRPr lang="en-US" dirty="0"/>
          </a:p>
        </p:txBody>
      </p:sp>
      <p:sp>
        <p:nvSpPr>
          <p:cNvPr id="5" name="Footer Placeholder 4"/>
          <p:cNvSpPr>
            <a:spLocks noGrp="1"/>
          </p:cNvSpPr>
          <p:nvPr>
            <p:ph type="ftr" sz="quarter" idx="3"/>
          </p:nvPr>
        </p:nvSpPr>
        <p:spPr>
          <a:xfrm>
            <a:off x="1990168" y="6037881"/>
            <a:ext cx="5508237" cy="365125"/>
          </a:xfrm>
          <a:prstGeom prst="rect">
            <a:avLst/>
          </a:prstGeom>
        </p:spPr>
        <p:txBody>
          <a:bodyPr vert="horz" lIns="91440" tIns="45720" rIns="91440" bIns="45720" rtlCol="0" anchor="ctr"/>
          <a:lstStyle>
            <a:lvl1pPr algn="l">
              <a:defRPr sz="1200" cap="none" baseline="0">
                <a:solidFill>
                  <a:schemeClr val="tx1"/>
                </a:solidFill>
                <a:latin typeface="+mj-lt"/>
              </a:defRPr>
            </a:lvl1pPr>
          </a:lstStyle>
          <a:p>
            <a:r>
              <a:rPr lang="en-US"/>
              <a:t>MDE, Office of Special Education</a:t>
            </a:r>
            <a:endParaRPr lang="en-US" dirty="0"/>
          </a:p>
        </p:txBody>
      </p:sp>
      <p:sp>
        <p:nvSpPr>
          <p:cNvPr id="6" name="Slide Number Placeholder 5"/>
          <p:cNvSpPr>
            <a:spLocks noGrp="1"/>
          </p:cNvSpPr>
          <p:nvPr>
            <p:ph type="sldNum" sz="quarter" idx="4"/>
          </p:nvPr>
        </p:nvSpPr>
        <p:spPr>
          <a:xfrm>
            <a:off x="10558303" y="6042207"/>
            <a:ext cx="1052511" cy="365125"/>
          </a:xfrm>
          <a:prstGeom prst="rect">
            <a:avLst/>
          </a:prstGeom>
        </p:spPr>
        <p:txBody>
          <a:bodyPr vert="horz" lIns="91440" tIns="45720" rIns="91440" bIns="45720" rtlCol="0" anchor="ctr"/>
          <a:lstStyle>
            <a:lvl1pPr algn="r">
              <a:defRPr sz="1200" b="1">
                <a:solidFill>
                  <a:schemeClr val="tx1"/>
                </a:solidFill>
                <a:latin typeface="+mj-lt"/>
              </a:defRPr>
            </a:lvl1pPr>
          </a:lstStyle>
          <a:p>
            <a:fld id="{D57F1E4F-1CFF-5643-939E-217C01CDF565}" type="slidenum">
              <a:rPr lang="en-US" smtClean="0"/>
              <a:pPr/>
              <a:t>‹#›</a:t>
            </a:fld>
            <a:endParaRPr lang="en-US" dirty="0"/>
          </a:p>
        </p:txBody>
      </p:sp>
      <p:sp>
        <p:nvSpPr>
          <p:cNvPr id="9" name="Rectangle 8"/>
          <p:cNvSpPr/>
          <p:nvPr/>
        </p:nvSpPr>
        <p:spPr>
          <a:xfrm>
            <a:off x="446535"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1"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pic>
        <p:nvPicPr>
          <p:cNvPr id="7" name="Picture 6"/>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620007" y="5968885"/>
            <a:ext cx="1186248" cy="4572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7" r:id="rId8"/>
    <p:sldLayoutId id="2147483658" r:id="rId9"/>
    <p:sldLayoutId id="2147483659" r:id="rId10"/>
  </p:sldLayoutIdLst>
  <p:hf hdr="0" dt="0"/>
  <p:txStyles>
    <p:titleStyle>
      <a:lvl1pPr algn="l" defTabSz="457189" rtl="0" eaLnBrk="1" latinLnBrk="0" hangingPunct="1">
        <a:spcBef>
          <a:spcPct val="0"/>
        </a:spcBef>
        <a:buNone/>
        <a:defRPr sz="4000" b="0" kern="1200" cap="none" baseline="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5992" indent="-305992" algn="l" defTabSz="457189" rtl="0" eaLnBrk="1" latinLnBrk="0" hangingPunct="1">
        <a:spcBef>
          <a:spcPct val="20000"/>
        </a:spcBef>
        <a:spcAft>
          <a:spcPts val="600"/>
        </a:spcAft>
        <a:buClr>
          <a:schemeClr val="accent2"/>
        </a:buClr>
        <a:buSzPct val="92000"/>
        <a:buFont typeface="Wingdings 2" panose="05020102010507070707" pitchFamily="18" charset="2"/>
        <a:buChar char=""/>
        <a:defRPr sz="2800" kern="1200">
          <a:solidFill>
            <a:schemeClr val="tx2"/>
          </a:solidFill>
          <a:latin typeface="Verdana" panose="020B0604030504040204" pitchFamily="34" charset="0"/>
          <a:ea typeface="Verdana" panose="020B0604030504040204" pitchFamily="34" charset="0"/>
          <a:cs typeface="Verdana" panose="020B0604030504040204" pitchFamily="34" charset="0"/>
        </a:defRPr>
      </a:lvl1pPr>
      <a:lvl2pPr marL="629984" indent="-305992" algn="l" defTabSz="457189" rtl="0" eaLnBrk="1" latinLnBrk="0" hangingPunct="1">
        <a:spcBef>
          <a:spcPct val="20000"/>
        </a:spcBef>
        <a:spcAft>
          <a:spcPts val="600"/>
        </a:spcAft>
        <a:buClr>
          <a:schemeClr val="accent2"/>
        </a:buClr>
        <a:buSzPct val="92000"/>
        <a:buFont typeface="Wingdings 2" panose="05020102010507070707" pitchFamily="18" charset="2"/>
        <a:buChar char=""/>
        <a:defRPr sz="2400" kern="1200">
          <a:solidFill>
            <a:schemeClr val="tx2"/>
          </a:solidFill>
          <a:latin typeface="Verdana" panose="020B0604030504040204" pitchFamily="34" charset="0"/>
          <a:ea typeface="Verdana" panose="020B0604030504040204" pitchFamily="34" charset="0"/>
          <a:cs typeface="Verdana" panose="020B0604030504040204" pitchFamily="34" charset="0"/>
        </a:defRPr>
      </a:lvl2pPr>
      <a:lvl3pPr marL="899978" indent="-269993" algn="l" defTabSz="457189" rtl="0" eaLnBrk="1" latinLnBrk="0" hangingPunct="1">
        <a:spcBef>
          <a:spcPct val="20000"/>
        </a:spcBef>
        <a:spcAft>
          <a:spcPts val="600"/>
        </a:spcAft>
        <a:buClr>
          <a:schemeClr val="accent2"/>
        </a:buClr>
        <a:buSzPct val="92000"/>
        <a:buFont typeface="Wingdings 2" panose="05020102010507070707" pitchFamily="18" charset="2"/>
        <a:buChar char=""/>
        <a:defRPr sz="2000" kern="1200">
          <a:solidFill>
            <a:schemeClr val="tx2"/>
          </a:solidFill>
          <a:latin typeface="Verdana" panose="020B0604030504040204" pitchFamily="34" charset="0"/>
          <a:ea typeface="Verdana" panose="020B0604030504040204" pitchFamily="34" charset="0"/>
          <a:cs typeface="Verdana" panose="020B0604030504040204" pitchFamily="34" charset="0"/>
        </a:defRPr>
      </a:lvl3pPr>
      <a:lvl4pPr marL="1241969" indent="-233994" algn="l" defTabSz="457189"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Verdana" panose="020B0604030504040204" pitchFamily="34" charset="0"/>
          <a:ea typeface="Verdana" panose="020B0604030504040204" pitchFamily="34" charset="0"/>
          <a:cs typeface="Verdana" panose="020B0604030504040204" pitchFamily="34" charset="0"/>
        </a:defRPr>
      </a:lvl4pPr>
      <a:lvl5pPr marL="1601960" indent="-233994" algn="l" defTabSz="457189"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Verdana" panose="020B0604030504040204" pitchFamily="34" charset="0"/>
          <a:ea typeface="Verdana" panose="020B0604030504040204" pitchFamily="34" charset="0"/>
          <a:cs typeface="Verdana" panose="020B0604030504040204" pitchFamily="34" charset="0"/>
        </a:defRPr>
      </a:lvl5pPr>
      <a:lvl6pPr marL="1899953" indent="-228594" algn="l" defTabSz="457189"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199945" indent="-228594" algn="l" defTabSz="457189"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499938" indent="-228594" algn="l" defTabSz="457189"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799930" indent="-228594" algn="l" defTabSz="457189"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939118"/>
          </a:xfrm>
          <a:prstGeom prst="rect">
            <a:avLst/>
          </a:prstGeom>
        </p:spPr>
        <p:txBody>
          <a:bodyPr vert="horz" lIns="91440" tIns="45720" rIns="91440" bIns="45720" rtlCol="0" anchor="ctr" anchorCtr="0">
            <a:normAutofit/>
          </a:bodyPr>
          <a:lstStyle/>
          <a:p>
            <a:r>
              <a:rPr lang="en-US" dirty="0"/>
              <a:t>Click to edit Master title style</a:t>
            </a:r>
          </a:p>
        </p:txBody>
      </p:sp>
      <p:sp>
        <p:nvSpPr>
          <p:cNvPr id="3" name="Text Placeholder 2"/>
          <p:cNvSpPr>
            <a:spLocks noGrp="1"/>
          </p:cNvSpPr>
          <p:nvPr>
            <p:ph type="body" idx="1"/>
          </p:nvPr>
        </p:nvSpPr>
        <p:spPr>
          <a:xfrm>
            <a:off x="581192" y="1797169"/>
            <a:ext cx="11029616" cy="4061628"/>
          </a:xfrm>
          <a:prstGeom prst="rect">
            <a:avLst/>
          </a:prstGeom>
        </p:spPr>
        <p:txBody>
          <a:bodyPr vert="horz" lIns="91440" tIns="45720" rIns="91440" bIns="45720" rtlCol="0" anchor="t" anchorCtr="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605955" y="6042207"/>
            <a:ext cx="2844799" cy="365125"/>
          </a:xfrm>
          <a:prstGeom prst="rect">
            <a:avLst/>
          </a:prstGeom>
        </p:spPr>
        <p:txBody>
          <a:bodyPr vert="horz" lIns="91440" tIns="45720" rIns="91440" bIns="45720" rtlCol="0" anchor="ctr"/>
          <a:lstStyle>
            <a:lvl1pPr algn="r">
              <a:defRPr sz="1200">
                <a:solidFill>
                  <a:schemeClr val="tx1"/>
                </a:solidFill>
                <a:latin typeface="+mj-lt"/>
              </a:defRPr>
            </a:lvl1pPr>
          </a:lstStyle>
          <a:p>
            <a:r>
              <a:rPr lang="en-US"/>
              <a:t>8/7/2017</a:t>
            </a:r>
            <a:endParaRPr lang="en-US" dirty="0"/>
          </a:p>
        </p:txBody>
      </p:sp>
      <p:sp>
        <p:nvSpPr>
          <p:cNvPr id="5" name="Footer Placeholder 4"/>
          <p:cNvSpPr>
            <a:spLocks noGrp="1"/>
          </p:cNvSpPr>
          <p:nvPr>
            <p:ph type="ftr" sz="quarter" idx="3"/>
          </p:nvPr>
        </p:nvSpPr>
        <p:spPr>
          <a:xfrm>
            <a:off x="1990168" y="6037881"/>
            <a:ext cx="5508237" cy="365125"/>
          </a:xfrm>
          <a:prstGeom prst="rect">
            <a:avLst/>
          </a:prstGeom>
        </p:spPr>
        <p:txBody>
          <a:bodyPr vert="horz" lIns="91440" tIns="45720" rIns="91440" bIns="45720" rtlCol="0" anchor="ctr"/>
          <a:lstStyle>
            <a:lvl1pPr algn="l">
              <a:defRPr sz="1200" cap="none" baseline="0">
                <a:solidFill>
                  <a:schemeClr val="tx1"/>
                </a:solidFill>
                <a:latin typeface="+mj-lt"/>
              </a:defRPr>
            </a:lvl1pPr>
          </a:lstStyle>
          <a:p>
            <a:r>
              <a:rPr lang="en-US"/>
              <a:t>MDE, Office of Special Education</a:t>
            </a:r>
            <a:endParaRPr lang="en-US" dirty="0"/>
          </a:p>
        </p:txBody>
      </p:sp>
      <p:sp>
        <p:nvSpPr>
          <p:cNvPr id="6" name="Slide Number Placeholder 5"/>
          <p:cNvSpPr>
            <a:spLocks noGrp="1"/>
          </p:cNvSpPr>
          <p:nvPr>
            <p:ph type="sldNum" sz="quarter" idx="4"/>
          </p:nvPr>
        </p:nvSpPr>
        <p:spPr>
          <a:xfrm>
            <a:off x="10558303" y="6042207"/>
            <a:ext cx="1052511" cy="365125"/>
          </a:xfrm>
          <a:prstGeom prst="rect">
            <a:avLst/>
          </a:prstGeom>
        </p:spPr>
        <p:txBody>
          <a:bodyPr vert="horz" lIns="91440" tIns="45720" rIns="91440" bIns="45720" rtlCol="0" anchor="ctr"/>
          <a:lstStyle>
            <a:lvl1pPr algn="r">
              <a:defRPr sz="1200" b="1">
                <a:solidFill>
                  <a:schemeClr val="tx1"/>
                </a:solidFill>
                <a:latin typeface="+mj-lt"/>
              </a:defRPr>
            </a:lvl1pPr>
          </a:lstStyle>
          <a:p>
            <a:fld id="{D57F1E4F-1CFF-5643-939E-217C01CDF565}" type="slidenum">
              <a:rPr lang="en-US" smtClean="0"/>
              <a:pPr/>
              <a:t>‹#›</a:t>
            </a:fld>
            <a:endParaRPr lang="en-US" dirty="0"/>
          </a:p>
        </p:txBody>
      </p:sp>
      <p:sp>
        <p:nvSpPr>
          <p:cNvPr id="9" name="Rectangle 8"/>
          <p:cNvSpPr/>
          <p:nvPr/>
        </p:nvSpPr>
        <p:spPr>
          <a:xfrm>
            <a:off x="446535"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1"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620007" y="5968885"/>
            <a:ext cx="1186248" cy="457200"/>
          </a:xfrm>
          <a:prstGeom prst="rect">
            <a:avLst/>
          </a:prstGeom>
        </p:spPr>
      </p:pic>
    </p:spTree>
    <p:extLst>
      <p:ext uri="{BB962C8B-B14F-4D97-AF65-F5344CB8AC3E}">
        <p14:creationId xmlns:p14="http://schemas.microsoft.com/office/powerpoint/2010/main" val="223169665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4" r:id="rId11"/>
  </p:sldLayoutIdLst>
  <p:hf hdr="0" dt="0"/>
  <p:txStyles>
    <p:titleStyle>
      <a:lvl1pPr algn="l" defTabSz="457189" rtl="0" eaLnBrk="1" latinLnBrk="0" hangingPunct="1">
        <a:spcBef>
          <a:spcPct val="0"/>
        </a:spcBef>
        <a:buNone/>
        <a:defRPr sz="4000" b="0" kern="1200" cap="none" baseline="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5992" indent="-305992" algn="l" defTabSz="457189" rtl="0" eaLnBrk="1" latinLnBrk="0" hangingPunct="1">
        <a:spcBef>
          <a:spcPct val="20000"/>
        </a:spcBef>
        <a:spcAft>
          <a:spcPts val="600"/>
        </a:spcAft>
        <a:buClr>
          <a:schemeClr val="accent2"/>
        </a:buClr>
        <a:buSzPct val="92000"/>
        <a:buFont typeface="Wingdings 2" panose="05020102010507070707" pitchFamily="18" charset="2"/>
        <a:buChar char=""/>
        <a:defRPr sz="2800" kern="1200">
          <a:solidFill>
            <a:schemeClr val="tx2"/>
          </a:solidFill>
          <a:latin typeface="Verdana" panose="020B0604030504040204" pitchFamily="34" charset="0"/>
          <a:ea typeface="Verdana" panose="020B0604030504040204" pitchFamily="34" charset="0"/>
          <a:cs typeface="Verdana" panose="020B0604030504040204" pitchFamily="34" charset="0"/>
        </a:defRPr>
      </a:lvl1pPr>
      <a:lvl2pPr marL="629984" indent="-305992" algn="l" defTabSz="457189" rtl="0" eaLnBrk="1" latinLnBrk="0" hangingPunct="1">
        <a:spcBef>
          <a:spcPct val="20000"/>
        </a:spcBef>
        <a:spcAft>
          <a:spcPts val="600"/>
        </a:spcAft>
        <a:buClr>
          <a:schemeClr val="accent2"/>
        </a:buClr>
        <a:buSzPct val="92000"/>
        <a:buFont typeface="Wingdings 2" panose="05020102010507070707" pitchFamily="18" charset="2"/>
        <a:buChar char=""/>
        <a:defRPr sz="2400" kern="1200">
          <a:solidFill>
            <a:schemeClr val="tx2"/>
          </a:solidFill>
          <a:latin typeface="Verdana" panose="020B0604030504040204" pitchFamily="34" charset="0"/>
          <a:ea typeface="Verdana" panose="020B0604030504040204" pitchFamily="34" charset="0"/>
          <a:cs typeface="Verdana" panose="020B0604030504040204" pitchFamily="34" charset="0"/>
        </a:defRPr>
      </a:lvl2pPr>
      <a:lvl3pPr marL="899978" indent="-269993" algn="l" defTabSz="457189" rtl="0" eaLnBrk="1" latinLnBrk="0" hangingPunct="1">
        <a:spcBef>
          <a:spcPct val="20000"/>
        </a:spcBef>
        <a:spcAft>
          <a:spcPts val="600"/>
        </a:spcAft>
        <a:buClr>
          <a:schemeClr val="accent2"/>
        </a:buClr>
        <a:buSzPct val="92000"/>
        <a:buFont typeface="Wingdings 2" panose="05020102010507070707" pitchFamily="18" charset="2"/>
        <a:buChar char=""/>
        <a:defRPr sz="2000" kern="1200">
          <a:solidFill>
            <a:schemeClr val="tx2"/>
          </a:solidFill>
          <a:latin typeface="Verdana" panose="020B0604030504040204" pitchFamily="34" charset="0"/>
          <a:ea typeface="Verdana" panose="020B0604030504040204" pitchFamily="34" charset="0"/>
          <a:cs typeface="Verdana" panose="020B0604030504040204" pitchFamily="34" charset="0"/>
        </a:defRPr>
      </a:lvl3pPr>
      <a:lvl4pPr marL="1241969" indent="-233994" algn="l" defTabSz="457189"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Verdana" panose="020B0604030504040204" pitchFamily="34" charset="0"/>
          <a:ea typeface="Verdana" panose="020B0604030504040204" pitchFamily="34" charset="0"/>
          <a:cs typeface="Verdana" panose="020B0604030504040204" pitchFamily="34" charset="0"/>
        </a:defRPr>
      </a:lvl4pPr>
      <a:lvl5pPr marL="1601960" indent="-233994" algn="l" defTabSz="457189"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Verdana" panose="020B0604030504040204" pitchFamily="34" charset="0"/>
          <a:ea typeface="Verdana" panose="020B0604030504040204" pitchFamily="34" charset="0"/>
          <a:cs typeface="Verdana" panose="020B0604030504040204" pitchFamily="34" charset="0"/>
        </a:defRPr>
      </a:lvl5pPr>
      <a:lvl6pPr marL="1899953" indent="-228594" algn="l" defTabSz="457189"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199945" indent="-228594" algn="l" defTabSz="457189"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499938" indent="-228594" algn="l" defTabSz="457189"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799930" indent="-228594" algn="l" defTabSz="457189"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hyperlink" Target="mailto::mde-ose@Michigan.gov" TargetMode="External"/><Relationship Id="rId2" Type="http://schemas.openxmlformats.org/officeDocument/2006/relationships/notesSlide" Target="../notesSlides/notesSlide6.xml"/><Relationship Id="rId1" Type="http://schemas.openxmlformats.org/officeDocument/2006/relationships/slideLayout" Target="../slideLayouts/slideLayout5.xml"/><Relationship Id="rId5" Type="http://schemas.openxmlformats.org/officeDocument/2006/relationships/hyperlink" Target="mailto:wecksteinj@michigan.gov" TargetMode="External"/><Relationship Id="rId4" Type="http://schemas.openxmlformats.org/officeDocument/2006/relationships/hyperlink" Target="mailto:chapmant2@michigan.gov"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ww.gpo.gov/fdsys/pkg/FR-2018-06-05/pdf/2018-12171.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nces.ed.gov/programs/co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hyperlink" Target="http://www.mischooldata.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1833" y="355601"/>
            <a:ext cx="10952908" cy="1916324"/>
          </a:xfrm>
        </p:spPr>
        <p:txBody>
          <a:bodyPr>
            <a:normAutofit/>
          </a:bodyPr>
          <a:lstStyle/>
          <a:p>
            <a:r>
              <a:rPr lang="en-US" sz="3600" dirty="0"/>
              <a:t>MDE </a:t>
            </a:r>
            <a:br>
              <a:rPr lang="en-US" sz="3600" dirty="0"/>
            </a:br>
            <a:r>
              <a:rPr lang="en-US" sz="3600" dirty="0"/>
              <a:t>Office of Special Education</a:t>
            </a:r>
            <a:br>
              <a:rPr lang="en-US" dirty="0"/>
            </a:br>
            <a:r>
              <a:rPr lang="en-US" dirty="0"/>
              <a:t>MAASE Updates</a:t>
            </a:r>
          </a:p>
        </p:txBody>
      </p:sp>
      <p:sp>
        <p:nvSpPr>
          <p:cNvPr id="3" name="Subtitle 2"/>
          <p:cNvSpPr>
            <a:spLocks noGrp="1"/>
          </p:cNvSpPr>
          <p:nvPr>
            <p:ph type="subTitle" idx="1"/>
          </p:nvPr>
        </p:nvSpPr>
        <p:spPr/>
        <p:txBody>
          <a:bodyPr>
            <a:normAutofit/>
          </a:bodyPr>
          <a:lstStyle/>
          <a:p>
            <a:r>
              <a:rPr lang="en-US" dirty="0"/>
              <a:t>June 13, 2018</a:t>
            </a:r>
          </a:p>
        </p:txBody>
      </p:sp>
      <p:sp>
        <p:nvSpPr>
          <p:cNvPr id="5" name="Content Placeholder 4"/>
          <p:cNvSpPr>
            <a:spLocks noGrp="1"/>
          </p:cNvSpPr>
          <p:nvPr>
            <p:ph type="body" sz="quarter" idx="13"/>
          </p:nvPr>
        </p:nvSpPr>
        <p:spPr/>
        <p:txBody>
          <a:bodyPr/>
          <a:lstStyle/>
          <a:p>
            <a:r>
              <a:rPr lang="en-US" dirty="0"/>
              <a:t>Teri L. Chapman, Director</a:t>
            </a:r>
          </a:p>
          <a:p>
            <a:r>
              <a:rPr lang="en-US" dirty="0"/>
              <a:t>Janis Weckstein, Assistant Director</a:t>
            </a:r>
          </a:p>
        </p:txBody>
      </p:sp>
    </p:spTree>
    <p:extLst>
      <p:ext uri="{BB962C8B-B14F-4D97-AF65-F5344CB8AC3E}">
        <p14:creationId xmlns:p14="http://schemas.microsoft.com/office/powerpoint/2010/main" val="275215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10A0C-AB5E-4BCD-9401-90E0496B9397}"/>
              </a:ext>
            </a:extLst>
          </p:cNvPr>
          <p:cNvSpPr>
            <a:spLocks noGrp="1"/>
          </p:cNvSpPr>
          <p:nvPr>
            <p:ph type="title"/>
          </p:nvPr>
        </p:nvSpPr>
        <p:spPr/>
        <p:txBody>
          <a:bodyPr>
            <a:normAutofit fontScale="90000"/>
          </a:bodyPr>
          <a:lstStyle/>
          <a:p>
            <a:r>
              <a:rPr lang="en-US" dirty="0"/>
              <a:t>2018-19 </a:t>
            </a:r>
            <a:br>
              <a:rPr lang="en-US" dirty="0"/>
            </a:br>
            <a:r>
              <a:rPr lang="en-US" sz="3100" dirty="0" err="1"/>
              <a:t>Flowthrough</a:t>
            </a:r>
            <a:r>
              <a:rPr lang="en-US" sz="3100" dirty="0"/>
              <a:t> and General Supervision Grants</a:t>
            </a:r>
          </a:p>
        </p:txBody>
      </p:sp>
      <p:sp>
        <p:nvSpPr>
          <p:cNvPr id="3" name="Content Placeholder 2">
            <a:extLst>
              <a:ext uri="{FF2B5EF4-FFF2-40B4-BE49-F238E27FC236}">
                <a16:creationId xmlns:a16="http://schemas.microsoft.com/office/drawing/2014/main" id="{10517741-206D-414B-91CB-990DC5736BD3}"/>
              </a:ext>
            </a:extLst>
          </p:cNvPr>
          <p:cNvSpPr>
            <a:spLocks noGrp="1"/>
          </p:cNvSpPr>
          <p:nvPr>
            <p:ph idx="1"/>
          </p:nvPr>
        </p:nvSpPr>
        <p:spPr/>
        <p:txBody>
          <a:bodyPr/>
          <a:lstStyle/>
          <a:p>
            <a:pPr marL="342900" indent="-342900">
              <a:buFont typeface="Arial" panose="020B0604020202020204" pitchFamily="34" charset="0"/>
              <a:buChar char="•"/>
            </a:pPr>
            <a:r>
              <a:rPr lang="en-US" dirty="0"/>
              <a:t>Estimated allocations for the IDEA Part B, Section 611, Special Education </a:t>
            </a:r>
            <a:r>
              <a:rPr lang="en-US" dirty="0" err="1"/>
              <a:t>Flowthrough</a:t>
            </a:r>
            <a:r>
              <a:rPr lang="en-US" dirty="0"/>
              <a:t> and General Supervision Grants anticipated to be sent out this week by memo to ISD Special Education Directors and </a:t>
            </a:r>
            <a:r>
              <a:rPr lang="en-US"/>
              <a:t>Business Officials</a:t>
            </a:r>
            <a:endParaRPr lang="en-US" dirty="0"/>
          </a:p>
          <a:p>
            <a:pPr marL="342900" indent="-342900">
              <a:buFont typeface="Arial" panose="020B0604020202020204" pitchFamily="34" charset="0"/>
              <a:buChar char="•"/>
            </a:pPr>
            <a:r>
              <a:rPr lang="en-US" dirty="0"/>
              <a:t>Due Date: July 16, 2018 (changed from July 2, 2018)</a:t>
            </a:r>
          </a:p>
          <a:p>
            <a:endParaRPr lang="en-US" dirty="0"/>
          </a:p>
        </p:txBody>
      </p:sp>
      <p:sp>
        <p:nvSpPr>
          <p:cNvPr id="4" name="Footer Placeholder 3">
            <a:extLst>
              <a:ext uri="{FF2B5EF4-FFF2-40B4-BE49-F238E27FC236}">
                <a16:creationId xmlns:a16="http://schemas.microsoft.com/office/drawing/2014/main" id="{34BC2E70-FBCC-461D-81F5-3B775279CD09}"/>
              </a:ext>
            </a:extLst>
          </p:cNvPr>
          <p:cNvSpPr>
            <a:spLocks noGrp="1"/>
          </p:cNvSpPr>
          <p:nvPr>
            <p:ph type="ftr" sz="quarter" idx="11"/>
          </p:nvPr>
        </p:nvSpPr>
        <p:spPr/>
        <p:txBody>
          <a:bodyPr/>
          <a:lstStyle/>
          <a:p>
            <a:r>
              <a:rPr lang="en-US"/>
              <a:t>MDE, Office of Special Education</a:t>
            </a:r>
            <a:endParaRPr lang="en-US" dirty="0"/>
          </a:p>
        </p:txBody>
      </p:sp>
      <p:sp>
        <p:nvSpPr>
          <p:cNvPr id="5" name="Slide Number Placeholder 4">
            <a:extLst>
              <a:ext uri="{FF2B5EF4-FFF2-40B4-BE49-F238E27FC236}">
                <a16:creationId xmlns:a16="http://schemas.microsoft.com/office/drawing/2014/main" id="{FB9FF8FA-0549-4E47-8EC5-D4FAC697A71C}"/>
              </a:ext>
            </a:extLst>
          </p:cNvPr>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13068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143E9-F9FD-4AA8-93ED-A3652C73D747}"/>
              </a:ext>
            </a:extLst>
          </p:cNvPr>
          <p:cNvSpPr>
            <a:spLocks noGrp="1"/>
          </p:cNvSpPr>
          <p:nvPr>
            <p:ph type="title"/>
          </p:nvPr>
        </p:nvSpPr>
        <p:spPr/>
        <p:txBody>
          <a:bodyPr/>
          <a:lstStyle/>
          <a:p>
            <a:r>
              <a:rPr lang="en-US" dirty="0"/>
              <a:t>Accountability System Redesign</a:t>
            </a:r>
          </a:p>
        </p:txBody>
      </p:sp>
      <p:sp>
        <p:nvSpPr>
          <p:cNvPr id="3" name="Text Placeholder 2">
            <a:extLst>
              <a:ext uri="{FF2B5EF4-FFF2-40B4-BE49-F238E27FC236}">
                <a16:creationId xmlns:a16="http://schemas.microsoft.com/office/drawing/2014/main" id="{7AAA1B1F-1DDD-4B11-816D-4EA110F71ADD}"/>
              </a:ext>
            </a:extLst>
          </p:cNvPr>
          <p:cNvSpPr>
            <a:spLocks noGrp="1"/>
          </p:cNvSpPr>
          <p:nvPr>
            <p:ph type="body" idx="1"/>
          </p:nvPr>
        </p:nvSpPr>
        <p:spPr>
          <a:xfrm>
            <a:off x="581197" y="1954635"/>
            <a:ext cx="11029615" cy="4096758"/>
          </a:xfrm>
        </p:spPr>
        <p:txBody>
          <a:bodyPr>
            <a:normAutofit fontScale="92500" lnSpcReduction="10000"/>
          </a:bodyPr>
          <a:lstStyle/>
          <a:p>
            <a:r>
              <a:rPr lang="en-US" dirty="0"/>
              <a:t>OSE and the ISD Directors of Special Education continue ongoing work to redesign the accountability system</a:t>
            </a:r>
          </a:p>
          <a:p>
            <a:pPr lvl="1"/>
            <a:r>
              <a:rPr lang="en-US" dirty="0"/>
              <a:t>Supported by Dr. Jane Nell Luster</a:t>
            </a:r>
          </a:p>
          <a:p>
            <a:pPr lvl="1"/>
            <a:r>
              <a:rPr lang="en-US" dirty="0"/>
              <a:t>Spring virtual monitoring in process</a:t>
            </a:r>
          </a:p>
          <a:p>
            <a:pPr lvl="1"/>
            <a:r>
              <a:rPr lang="en-US" dirty="0"/>
              <a:t>New activities in planning stages to begin Fall 2018</a:t>
            </a:r>
          </a:p>
          <a:p>
            <a:r>
              <a:rPr lang="en-US" dirty="0"/>
              <a:t>OSE will present a session at MAASE Summer Institute discussing the ISD role as sub recipient of the IDEA federal grant</a:t>
            </a:r>
          </a:p>
          <a:p>
            <a:pPr lvl="1"/>
            <a:r>
              <a:rPr lang="en-US" dirty="0"/>
              <a:t>Target audience: member districts </a:t>
            </a:r>
          </a:p>
        </p:txBody>
      </p:sp>
      <p:sp>
        <p:nvSpPr>
          <p:cNvPr id="4" name="Slide Number Placeholder 3">
            <a:extLst>
              <a:ext uri="{FF2B5EF4-FFF2-40B4-BE49-F238E27FC236}">
                <a16:creationId xmlns:a16="http://schemas.microsoft.com/office/drawing/2014/main" id="{9CEAFAA8-182F-487B-A512-A6141BD21205}"/>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n-US" smtClean="0"/>
              <a:t>11</a:t>
            </a:fld>
            <a:endParaRPr lang="en-US"/>
          </a:p>
        </p:txBody>
      </p:sp>
    </p:spTree>
    <p:extLst>
      <p:ext uri="{BB962C8B-B14F-4D97-AF65-F5344CB8AC3E}">
        <p14:creationId xmlns:p14="http://schemas.microsoft.com/office/powerpoint/2010/main" val="9985794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D13E8-85E7-4AAF-ABE5-D5351AA0BE9F}"/>
              </a:ext>
            </a:extLst>
          </p:cNvPr>
          <p:cNvSpPr>
            <a:spLocks noGrp="1"/>
          </p:cNvSpPr>
          <p:nvPr>
            <p:ph type="title"/>
          </p:nvPr>
        </p:nvSpPr>
        <p:spPr/>
        <p:txBody>
          <a:bodyPr/>
          <a:lstStyle/>
          <a:p>
            <a:r>
              <a:rPr lang="en-US" dirty="0"/>
              <a:t>OSE Summer Presentations</a:t>
            </a:r>
          </a:p>
        </p:txBody>
      </p:sp>
      <p:sp>
        <p:nvSpPr>
          <p:cNvPr id="3" name="Text Placeholder 2">
            <a:extLst>
              <a:ext uri="{FF2B5EF4-FFF2-40B4-BE49-F238E27FC236}">
                <a16:creationId xmlns:a16="http://schemas.microsoft.com/office/drawing/2014/main" id="{8B7465B2-35B0-489A-8E2A-83A0899F18F1}"/>
              </a:ext>
            </a:extLst>
          </p:cNvPr>
          <p:cNvSpPr>
            <a:spLocks noGrp="1"/>
          </p:cNvSpPr>
          <p:nvPr>
            <p:ph type="body" idx="1"/>
          </p:nvPr>
        </p:nvSpPr>
        <p:spPr>
          <a:xfrm>
            <a:off x="871788" y="2045629"/>
            <a:ext cx="10448423" cy="3904164"/>
          </a:xfrm>
        </p:spPr>
        <p:txBody>
          <a:bodyPr>
            <a:normAutofit fontScale="92500" lnSpcReduction="20000"/>
          </a:bodyPr>
          <a:lstStyle/>
          <a:p>
            <a:r>
              <a:rPr lang="en-US" dirty="0"/>
              <a:t>June 20, 2018</a:t>
            </a:r>
          </a:p>
          <a:p>
            <a:pPr lvl="1"/>
            <a:r>
              <a:rPr lang="en-US" dirty="0"/>
              <a:t>St. Clair RESA Member District business officials &amp; superintendents</a:t>
            </a:r>
          </a:p>
          <a:p>
            <a:r>
              <a:rPr lang="en-US" dirty="0"/>
              <a:t>June 28, 2018</a:t>
            </a:r>
          </a:p>
          <a:p>
            <a:pPr lvl="1"/>
            <a:r>
              <a:rPr lang="en-US" dirty="0"/>
              <a:t>MAISA-MI Association of Intermediate School Administrators Summer Conference, Traverse City </a:t>
            </a:r>
          </a:p>
          <a:p>
            <a:r>
              <a:rPr lang="en-US" dirty="0"/>
              <a:t>August 10, 2018</a:t>
            </a:r>
          </a:p>
          <a:p>
            <a:pPr lvl="1"/>
            <a:r>
              <a:rPr lang="en-US" dirty="0"/>
              <a:t>MASB- MI Association of School Boards, Novi</a:t>
            </a:r>
          </a:p>
          <a:p>
            <a:r>
              <a:rPr lang="en-US" dirty="0"/>
              <a:t>August 13-15, 2018 </a:t>
            </a:r>
          </a:p>
          <a:p>
            <a:pPr lvl="1"/>
            <a:r>
              <a:rPr lang="en-US" dirty="0"/>
              <a:t>MAASE Summer Institute, Traverse City</a:t>
            </a:r>
          </a:p>
        </p:txBody>
      </p:sp>
      <p:sp>
        <p:nvSpPr>
          <p:cNvPr id="4" name="Slide Number Placeholder 3">
            <a:extLst>
              <a:ext uri="{FF2B5EF4-FFF2-40B4-BE49-F238E27FC236}">
                <a16:creationId xmlns:a16="http://schemas.microsoft.com/office/drawing/2014/main" id="{12DE0CB0-C0ED-4EFA-8A55-3465F27AA1F2}"/>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n-US" smtClean="0"/>
              <a:t>12</a:t>
            </a:fld>
            <a:endParaRPr lang="en-US"/>
          </a:p>
        </p:txBody>
      </p:sp>
    </p:spTree>
    <p:extLst>
      <p:ext uri="{BB962C8B-B14F-4D97-AF65-F5344CB8AC3E}">
        <p14:creationId xmlns:p14="http://schemas.microsoft.com/office/powerpoint/2010/main" val="22631316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27"/>
        <p:cNvGrpSpPr/>
        <p:nvPr/>
      </p:nvGrpSpPr>
      <p:grpSpPr>
        <a:xfrm>
          <a:off x="0" y="0"/>
          <a:ext cx="0" cy="0"/>
          <a:chOff x="0" y="0"/>
          <a:chExt cx="0" cy="0"/>
        </a:xfrm>
      </p:grpSpPr>
      <p:sp>
        <p:nvSpPr>
          <p:cNvPr id="328" name="Shape 328"/>
          <p:cNvSpPr txBox="1">
            <a:spLocks noGrp="1"/>
          </p:cNvSpPr>
          <p:nvPr>
            <p:ph type="title"/>
          </p:nvPr>
        </p:nvSpPr>
        <p:spPr>
          <a:xfrm>
            <a:off x="581191" y="702156"/>
            <a:ext cx="11029616" cy="1013799"/>
          </a:xfrm>
          <a:prstGeom prst="rect">
            <a:avLst/>
          </a:prstGeom>
          <a:noFill/>
          <a:ln>
            <a:noFill/>
          </a:ln>
        </p:spPr>
        <p:txBody>
          <a:bodyPr wrap="square" lIns="91425" tIns="45700" rIns="91425" bIns="45700" anchor="ctr" anchorCtr="0">
            <a:noAutofit/>
          </a:bodyPr>
          <a:lstStyle/>
          <a:p>
            <a:pPr marL="0" marR="0" lvl="0" indent="0" algn="l" rtl="0">
              <a:spcBef>
                <a:spcPts val="0"/>
              </a:spcBef>
              <a:buClr>
                <a:schemeClr val="lt1"/>
              </a:buClr>
              <a:buSzPct val="25000"/>
              <a:buFont typeface="Verdana"/>
              <a:buNone/>
            </a:pPr>
            <a:r>
              <a:rPr lang="en-US" sz="4000" b="0" i="0" u="none" strike="noStrike" cap="none" dirty="0">
                <a:solidFill>
                  <a:schemeClr val="lt1"/>
                </a:solidFill>
                <a:latin typeface="Verdana"/>
                <a:ea typeface="Verdana"/>
                <a:cs typeface="Verdana"/>
                <a:sym typeface="Verdana"/>
              </a:rPr>
              <a:t>Significant Disproportionality </a:t>
            </a:r>
          </a:p>
        </p:txBody>
      </p:sp>
      <p:sp>
        <p:nvSpPr>
          <p:cNvPr id="329" name="Shape 329"/>
          <p:cNvSpPr txBox="1">
            <a:spLocks noGrp="1"/>
          </p:cNvSpPr>
          <p:nvPr>
            <p:ph type="body" idx="1"/>
          </p:nvPr>
        </p:nvSpPr>
        <p:spPr>
          <a:xfrm>
            <a:off x="581197" y="1954634"/>
            <a:ext cx="11029614" cy="3904164"/>
          </a:xfrm>
          <a:prstGeom prst="rect">
            <a:avLst/>
          </a:prstGeom>
          <a:noFill/>
          <a:ln>
            <a:noFill/>
          </a:ln>
        </p:spPr>
        <p:txBody>
          <a:bodyPr wrap="square" lIns="91425" tIns="45700" rIns="91425" bIns="45700" anchor="t" anchorCtr="0">
            <a:noAutofit/>
          </a:bodyPr>
          <a:lstStyle/>
          <a:p>
            <a:pPr marL="305992" marR="0" lvl="0" indent="-305992" algn="l" rtl="0">
              <a:spcBef>
                <a:spcPts val="0"/>
              </a:spcBef>
              <a:spcAft>
                <a:spcPts val="0"/>
              </a:spcAft>
              <a:buClr>
                <a:schemeClr val="accent2"/>
              </a:buClr>
              <a:buSzPct val="92000"/>
              <a:buFont typeface="Noto Sans Symbols"/>
              <a:buChar char="◼"/>
            </a:pPr>
            <a:r>
              <a:rPr lang="en-US" sz="2800" b="0" i="0" u="none" strike="noStrike" cap="none">
                <a:solidFill>
                  <a:schemeClr val="dk2"/>
                </a:solidFill>
                <a:latin typeface="Verdana"/>
                <a:ea typeface="Verdana"/>
                <a:cs typeface="Verdana"/>
                <a:sym typeface="Verdana"/>
              </a:rPr>
              <a:t>Statute requires States to annually collect and examine data to determine whether significant disproportionality based on race or ethnicity is occurring with respect to: </a:t>
            </a:r>
          </a:p>
          <a:p>
            <a:pPr marL="629984" marR="0" lvl="1" indent="-312483" algn="l" rtl="0">
              <a:spcBef>
                <a:spcPts val="1080"/>
              </a:spcBef>
              <a:spcAft>
                <a:spcPts val="0"/>
              </a:spcAft>
              <a:buClr>
                <a:schemeClr val="accent2"/>
              </a:buClr>
              <a:buSzPct val="92000"/>
              <a:buFont typeface="Noto Sans Symbols"/>
              <a:buChar char="◼"/>
            </a:pPr>
            <a:r>
              <a:rPr lang="en-US" sz="2400" b="0" i="0" u="none" strike="noStrike" cap="none">
                <a:solidFill>
                  <a:schemeClr val="dk2"/>
                </a:solidFill>
                <a:latin typeface="Verdana"/>
                <a:ea typeface="Verdana"/>
                <a:cs typeface="Verdana"/>
                <a:sym typeface="Verdana"/>
              </a:rPr>
              <a:t>Identification of children as children with disabilities, including identification as children with particular impairments.</a:t>
            </a:r>
          </a:p>
          <a:p>
            <a:pPr marL="629984" marR="0" lvl="1" indent="-312483" algn="l" rtl="0">
              <a:spcBef>
                <a:spcPts val="1080"/>
              </a:spcBef>
              <a:spcAft>
                <a:spcPts val="0"/>
              </a:spcAft>
              <a:buClr>
                <a:schemeClr val="accent2"/>
              </a:buClr>
              <a:buSzPct val="92000"/>
              <a:buFont typeface="Noto Sans Symbols"/>
              <a:buChar char="◼"/>
            </a:pPr>
            <a:r>
              <a:rPr lang="en-US" sz="2400" b="0" i="0" u="none" strike="noStrike" cap="none">
                <a:solidFill>
                  <a:schemeClr val="dk2"/>
                </a:solidFill>
                <a:latin typeface="Verdana"/>
                <a:ea typeface="Verdana"/>
                <a:cs typeface="Verdana"/>
                <a:sym typeface="Verdana"/>
              </a:rPr>
              <a:t>Placement of children in particular educational settings; and</a:t>
            </a:r>
          </a:p>
          <a:p>
            <a:pPr marL="629984" marR="0" lvl="1" indent="-312483" algn="l" rtl="0">
              <a:spcBef>
                <a:spcPts val="1080"/>
              </a:spcBef>
              <a:spcAft>
                <a:spcPts val="0"/>
              </a:spcAft>
              <a:buClr>
                <a:schemeClr val="accent2"/>
              </a:buClr>
              <a:buSzPct val="92000"/>
              <a:buFont typeface="Noto Sans Symbols"/>
              <a:buChar char="◼"/>
            </a:pPr>
            <a:r>
              <a:rPr lang="en-US" sz="2400" b="0" i="0" u="none" strike="noStrike" cap="none">
                <a:solidFill>
                  <a:schemeClr val="dk2"/>
                </a:solidFill>
                <a:latin typeface="Verdana"/>
                <a:ea typeface="Verdana"/>
                <a:cs typeface="Verdana"/>
                <a:sym typeface="Verdana"/>
              </a:rPr>
              <a:t>Incidence, duration, and type of disciplinary actions, including suspensions and expulsions.</a:t>
            </a:r>
          </a:p>
        </p:txBody>
      </p:sp>
      <p:sp>
        <p:nvSpPr>
          <p:cNvPr id="330" name="Shape 330"/>
          <p:cNvSpPr txBox="1">
            <a:spLocks noGrp="1"/>
          </p:cNvSpPr>
          <p:nvPr>
            <p:ph type="ftr" idx="11"/>
          </p:nvPr>
        </p:nvSpPr>
        <p:spPr>
          <a:xfrm>
            <a:off x="1990167" y="6037880"/>
            <a:ext cx="5508237" cy="365125"/>
          </a:xfrm>
          <a:prstGeom prst="rect">
            <a:avLst/>
          </a:prstGeom>
          <a:noFill/>
          <a:ln>
            <a:noFill/>
          </a:ln>
        </p:spPr>
        <p:txBody>
          <a:bodyPr wrap="square" lIns="91425" tIns="45700" rIns="91425" bIns="45700" anchor="ctr" anchorCtr="0">
            <a:noAutofit/>
          </a:bodyPr>
          <a:lstStyle/>
          <a:p>
            <a:pPr marL="0" marR="0" lvl="0" indent="0" algn="l" rtl="0">
              <a:spcBef>
                <a:spcPts val="0"/>
              </a:spcBef>
              <a:buSzPct val="25000"/>
              <a:buNone/>
            </a:pPr>
            <a:r>
              <a:rPr lang="en-US" sz="1200" b="0" i="0" u="none" strike="noStrike" cap="none">
                <a:solidFill>
                  <a:schemeClr val="dk1"/>
                </a:solidFill>
                <a:latin typeface="Verdana"/>
                <a:ea typeface="Verdana"/>
                <a:cs typeface="Verdana"/>
                <a:sym typeface="Verdana"/>
              </a:rPr>
              <a:t>MDE, Office of Special Education</a:t>
            </a:r>
          </a:p>
        </p:txBody>
      </p:sp>
      <p:sp>
        <p:nvSpPr>
          <p:cNvPr id="331" name="Shape 331"/>
          <p:cNvSpPr txBox="1">
            <a:spLocks noGrp="1"/>
          </p:cNvSpPr>
          <p:nvPr>
            <p:ph type="sldNum" idx="12"/>
          </p:nvPr>
        </p:nvSpPr>
        <p:spPr>
          <a:xfrm>
            <a:off x="10558303" y="6051392"/>
            <a:ext cx="1052508" cy="365125"/>
          </a:xfrm>
          <a:prstGeom prst="rect">
            <a:avLst/>
          </a:prstGeom>
          <a:noFill/>
          <a:ln>
            <a:noFill/>
          </a:ln>
        </p:spPr>
        <p:txBody>
          <a:bodyPr wrap="square" lIns="91425" tIns="45700" rIns="91425" bIns="45700" anchor="ctr" anchorCtr="0">
            <a:noAutofit/>
          </a:bodyPr>
          <a:lstStyle/>
          <a:p>
            <a:pPr marL="0" marR="0" lvl="0" indent="0" algn="r" rtl="0">
              <a:spcBef>
                <a:spcPts val="0"/>
              </a:spcBef>
              <a:buSzPct val="25000"/>
              <a:buNone/>
            </a:pPr>
            <a:fld id="{00000000-1234-1234-1234-123412341234}" type="slidenum">
              <a:rPr lang="en-US" sz="1200" b="1" i="0" u="none" strike="noStrike" cap="none">
                <a:solidFill>
                  <a:schemeClr val="dk1"/>
                </a:solidFill>
                <a:latin typeface="Verdana"/>
                <a:ea typeface="Verdana"/>
                <a:cs typeface="Verdana"/>
                <a:sym typeface="Verdana"/>
              </a:rPr>
              <a:t>13</a:t>
            </a:fld>
            <a:endParaRPr lang="en-US" sz="1200" b="1" i="0" u="none" strike="noStrike" cap="none">
              <a:solidFill>
                <a:schemeClr val="dk1"/>
              </a:solidFill>
              <a:latin typeface="Verdana"/>
              <a:ea typeface="Verdana"/>
              <a:cs typeface="Verdana"/>
              <a:sym typeface="Verdana"/>
            </a:endParaRPr>
          </a:p>
        </p:txBody>
      </p:sp>
    </p:spTree>
    <p:extLst>
      <p:ext uri="{BB962C8B-B14F-4D97-AF65-F5344CB8AC3E}">
        <p14:creationId xmlns:p14="http://schemas.microsoft.com/office/powerpoint/2010/main" val="7829613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0F280-49F6-4F38-A3C3-3E5500532027}"/>
              </a:ext>
            </a:extLst>
          </p:cNvPr>
          <p:cNvSpPr>
            <a:spLocks noGrp="1"/>
          </p:cNvSpPr>
          <p:nvPr>
            <p:ph type="title"/>
          </p:nvPr>
        </p:nvSpPr>
        <p:spPr/>
        <p:txBody>
          <a:bodyPr/>
          <a:lstStyle/>
          <a:p>
            <a:r>
              <a:rPr lang="en-US" dirty="0"/>
              <a:t>Significant Disproportionality</a:t>
            </a:r>
          </a:p>
        </p:txBody>
      </p:sp>
      <p:sp>
        <p:nvSpPr>
          <p:cNvPr id="3" name="Content Placeholder 2">
            <a:extLst>
              <a:ext uri="{FF2B5EF4-FFF2-40B4-BE49-F238E27FC236}">
                <a16:creationId xmlns:a16="http://schemas.microsoft.com/office/drawing/2014/main" id="{35B17288-C30F-41E9-ACE9-0A622C442169}"/>
              </a:ext>
            </a:extLst>
          </p:cNvPr>
          <p:cNvSpPr>
            <a:spLocks noGrp="1"/>
          </p:cNvSpPr>
          <p:nvPr>
            <p:ph idx="1"/>
          </p:nvPr>
        </p:nvSpPr>
        <p:spPr>
          <a:xfrm>
            <a:off x="581197" y="1954635"/>
            <a:ext cx="11029615" cy="4096758"/>
          </a:xfrm>
        </p:spPr>
        <p:txBody>
          <a:bodyPr>
            <a:normAutofit fontScale="92500"/>
          </a:bodyPr>
          <a:lstStyle/>
          <a:p>
            <a:r>
              <a:rPr lang="en-US" sz="2600" dirty="0"/>
              <a:t>Current data indicates 17 of 56 ISDs will receive Tier I and Tier II support</a:t>
            </a:r>
          </a:p>
          <a:p>
            <a:pPr lvl="1"/>
            <a:r>
              <a:rPr lang="en-US" sz="2200" dirty="0"/>
              <a:t>NO ISDs are projected to be identified based on </a:t>
            </a:r>
            <a:r>
              <a:rPr lang="en-US" sz="2200"/>
              <a:t>current data</a:t>
            </a:r>
            <a:endParaRPr lang="en-US" sz="2200" dirty="0"/>
          </a:p>
          <a:p>
            <a:r>
              <a:rPr lang="en-US" sz="2600" dirty="0"/>
              <a:t>These 17 ISDs will be contacted this summer to clarify the process of identification and discuss opportunities to begin to address the issues within effected member districts</a:t>
            </a:r>
          </a:p>
          <a:p>
            <a:r>
              <a:rPr lang="en-US" sz="2600" dirty="0"/>
              <a:t>OSE will be offering a work session at the MAASE Summer Institute for these 17 ISDs to review their member district data</a:t>
            </a:r>
          </a:p>
          <a:p>
            <a:r>
              <a:rPr lang="en-US" sz="2600" dirty="0"/>
              <a:t>The new process will be used Spring 2019</a:t>
            </a:r>
          </a:p>
          <a:p>
            <a:endParaRPr lang="en-US" dirty="0"/>
          </a:p>
        </p:txBody>
      </p:sp>
      <p:sp>
        <p:nvSpPr>
          <p:cNvPr id="4" name="Footer Placeholder 3">
            <a:extLst>
              <a:ext uri="{FF2B5EF4-FFF2-40B4-BE49-F238E27FC236}">
                <a16:creationId xmlns:a16="http://schemas.microsoft.com/office/drawing/2014/main" id="{47CA499E-D735-41DD-AB28-E1C875B63962}"/>
              </a:ext>
            </a:extLst>
          </p:cNvPr>
          <p:cNvSpPr>
            <a:spLocks noGrp="1"/>
          </p:cNvSpPr>
          <p:nvPr>
            <p:ph type="ftr" sz="quarter" idx="11"/>
          </p:nvPr>
        </p:nvSpPr>
        <p:spPr/>
        <p:txBody>
          <a:bodyPr/>
          <a:lstStyle/>
          <a:p>
            <a:r>
              <a:rPr lang="en-US"/>
              <a:t>MDE, Office of Special Education</a:t>
            </a:r>
            <a:endParaRPr lang="en-US" dirty="0"/>
          </a:p>
        </p:txBody>
      </p:sp>
      <p:sp>
        <p:nvSpPr>
          <p:cNvPr id="5" name="Slide Number Placeholder 4">
            <a:extLst>
              <a:ext uri="{FF2B5EF4-FFF2-40B4-BE49-F238E27FC236}">
                <a16:creationId xmlns:a16="http://schemas.microsoft.com/office/drawing/2014/main" id="{947AD7ED-1A4B-4F5A-9D17-D0F716FD81EA}"/>
              </a:ext>
            </a:extLst>
          </p:cNvPr>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9415206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73"/>
        <p:cNvGrpSpPr/>
        <p:nvPr/>
      </p:nvGrpSpPr>
      <p:grpSpPr>
        <a:xfrm>
          <a:off x="0" y="0"/>
          <a:ext cx="0" cy="0"/>
          <a:chOff x="0" y="0"/>
          <a:chExt cx="0" cy="0"/>
        </a:xfrm>
      </p:grpSpPr>
      <p:sp>
        <p:nvSpPr>
          <p:cNvPr id="474" name="Shape 474"/>
          <p:cNvSpPr txBox="1">
            <a:spLocks noGrp="1"/>
          </p:cNvSpPr>
          <p:nvPr>
            <p:ph type="title"/>
          </p:nvPr>
        </p:nvSpPr>
        <p:spPr>
          <a:xfrm>
            <a:off x="581191" y="702156"/>
            <a:ext cx="11029616" cy="1013799"/>
          </a:xfrm>
          <a:prstGeom prst="rect">
            <a:avLst/>
          </a:prstGeom>
          <a:noFill/>
          <a:ln>
            <a:noFill/>
          </a:ln>
        </p:spPr>
        <p:txBody>
          <a:bodyPr wrap="square" lIns="91425" tIns="45700" rIns="91425" bIns="45700" anchor="ctr" anchorCtr="0">
            <a:noAutofit/>
          </a:bodyPr>
          <a:lstStyle/>
          <a:p>
            <a:pPr marL="0" marR="0" lvl="0" indent="0" algn="l" rtl="0">
              <a:spcBef>
                <a:spcPts val="0"/>
              </a:spcBef>
              <a:buClr>
                <a:schemeClr val="lt1"/>
              </a:buClr>
              <a:buSzPct val="25000"/>
              <a:buFont typeface="Verdana"/>
              <a:buNone/>
            </a:pPr>
            <a:r>
              <a:rPr lang="en-US" sz="4000" b="0" i="0" u="none" strike="noStrike" cap="none">
                <a:solidFill>
                  <a:schemeClr val="lt1"/>
                </a:solidFill>
                <a:latin typeface="Verdana"/>
                <a:ea typeface="Verdana"/>
                <a:cs typeface="Verdana"/>
                <a:sym typeface="Verdana"/>
              </a:rPr>
              <a:t>Tier I: Universal</a:t>
            </a:r>
          </a:p>
        </p:txBody>
      </p:sp>
      <p:graphicFrame>
        <p:nvGraphicFramePr>
          <p:cNvPr id="475" name="Shape 475"/>
          <p:cNvGraphicFramePr/>
          <p:nvPr>
            <p:extLst/>
          </p:nvPr>
        </p:nvGraphicFramePr>
        <p:xfrm>
          <a:off x="581024" y="1954213"/>
          <a:ext cx="11181996" cy="3746676"/>
        </p:xfrm>
        <a:graphic>
          <a:graphicData uri="http://schemas.openxmlformats.org/drawingml/2006/table">
            <a:tbl>
              <a:tblPr firstRow="1" bandRow="1">
                <a:noFill/>
              </a:tblPr>
              <a:tblGrid>
                <a:gridCol w="3727332">
                  <a:extLst>
                    <a:ext uri="{9D8B030D-6E8A-4147-A177-3AD203B41FA5}">
                      <a16:colId xmlns:a16="http://schemas.microsoft.com/office/drawing/2014/main" val="20000"/>
                    </a:ext>
                  </a:extLst>
                </a:gridCol>
                <a:gridCol w="3727332">
                  <a:extLst>
                    <a:ext uri="{9D8B030D-6E8A-4147-A177-3AD203B41FA5}">
                      <a16:colId xmlns:a16="http://schemas.microsoft.com/office/drawing/2014/main" val="20001"/>
                    </a:ext>
                  </a:extLst>
                </a:gridCol>
                <a:gridCol w="3727332">
                  <a:extLst>
                    <a:ext uri="{9D8B030D-6E8A-4147-A177-3AD203B41FA5}">
                      <a16:colId xmlns:a16="http://schemas.microsoft.com/office/drawing/2014/main" val="20002"/>
                    </a:ext>
                  </a:extLst>
                </a:gridCol>
              </a:tblGrid>
              <a:tr h="670466">
                <a:tc>
                  <a:txBody>
                    <a:bodyPr/>
                    <a:lstStyle/>
                    <a:p>
                      <a:pPr marL="0" marR="0" lvl="0" indent="0" algn="l" rtl="0">
                        <a:spcBef>
                          <a:spcPts val="0"/>
                        </a:spcBef>
                        <a:buSzPct val="25000"/>
                        <a:buNone/>
                      </a:pPr>
                      <a:r>
                        <a:rPr lang="en-US" sz="1400"/>
                        <a:t>Tiered-Level of Response Best Practices</a:t>
                      </a:r>
                    </a:p>
                  </a:txBody>
                  <a:tcPr marL="91450" marR="91450" marT="45725" marB="45725"/>
                </a:tc>
                <a:tc>
                  <a:txBody>
                    <a:bodyPr/>
                    <a:lstStyle/>
                    <a:p>
                      <a:pPr marL="0" marR="0" lvl="0" indent="0" algn="l" rtl="0">
                        <a:spcBef>
                          <a:spcPts val="0"/>
                        </a:spcBef>
                        <a:buSzPct val="25000"/>
                        <a:buNone/>
                      </a:pPr>
                      <a:r>
                        <a:rPr lang="en-US" sz="1400"/>
                        <a:t>Examples at ISD aggregated-level:</a:t>
                      </a:r>
                    </a:p>
                  </a:txBody>
                  <a:tcPr marL="91450" marR="91450" marT="45725" marB="45725"/>
                </a:tc>
                <a:tc>
                  <a:txBody>
                    <a:bodyPr/>
                    <a:lstStyle/>
                    <a:p>
                      <a:pPr marL="0" marR="0" lvl="0" indent="0" algn="l" rtl="0">
                        <a:spcBef>
                          <a:spcPts val="0"/>
                        </a:spcBef>
                        <a:buSzPct val="25000"/>
                        <a:buNone/>
                      </a:pPr>
                      <a:r>
                        <a:rPr lang="en-US" sz="1400">
                          <a:solidFill>
                            <a:schemeClr val="lt1"/>
                          </a:solidFill>
                        </a:rPr>
                        <a:t>Expected Outcome</a:t>
                      </a:r>
                    </a:p>
                  </a:txBody>
                  <a:tcPr marL="91450" marR="91450" marT="45725" marB="45725"/>
                </a:tc>
                <a:extLst>
                  <a:ext uri="{0D108BD9-81ED-4DB2-BD59-A6C34878D82A}">
                    <a16:rowId xmlns:a16="http://schemas.microsoft.com/office/drawing/2014/main" val="10000"/>
                  </a:ext>
                </a:extLst>
              </a:tr>
              <a:tr h="3076210">
                <a:tc>
                  <a:txBody>
                    <a:bodyPr/>
                    <a:lstStyle/>
                    <a:p>
                      <a:pPr marL="0" marR="0" lvl="0" indent="0" algn="l" rtl="0">
                        <a:spcBef>
                          <a:spcPts val="0"/>
                        </a:spcBef>
                        <a:buSzPct val="25000"/>
                        <a:buNone/>
                      </a:pPr>
                      <a:r>
                        <a:rPr lang="en-US" sz="1400" dirty="0"/>
                        <a:t>Tier I: Universal</a:t>
                      </a:r>
                    </a:p>
                  </a:txBody>
                  <a:tcPr marL="91450" marR="91450" marT="45725" marB="45725"/>
                </a:tc>
                <a:tc>
                  <a:txBody>
                    <a:bodyPr/>
                    <a:lstStyle/>
                    <a:p>
                      <a:pPr marL="0" marR="0" lvl="0" indent="0" algn="l" rtl="0">
                        <a:lnSpc>
                          <a:spcPct val="100000"/>
                        </a:lnSpc>
                        <a:spcBef>
                          <a:spcPts val="0"/>
                        </a:spcBef>
                        <a:spcAft>
                          <a:spcPts val="0"/>
                        </a:spcAft>
                        <a:buClr>
                          <a:schemeClr val="dk1"/>
                        </a:buClr>
                        <a:buSzPct val="25000"/>
                        <a:buFont typeface="Verdana"/>
                        <a:buNone/>
                      </a:pPr>
                      <a:r>
                        <a:rPr lang="en-US" sz="1400" b="0" dirty="0">
                          <a:solidFill>
                            <a:schemeClr val="dk1"/>
                          </a:solidFill>
                          <a:latin typeface="Verdana"/>
                          <a:ea typeface="Verdana"/>
                          <a:cs typeface="Verdana"/>
                          <a:sym typeface="Verdana"/>
                        </a:rPr>
                        <a:t>State has defined “reasonable progress” to mean a year-to-year decline in risk ratio of 0.5 in each of the two consecutive years with data or the ISD is above threshold but within the ISD there are no locals that are exceeding the threshold, then the ISD is not identified with Significant Disproportionality</a:t>
                      </a:r>
                      <a:r>
                        <a:rPr lang="en-US" sz="1200" dirty="0">
                          <a:latin typeface="Calibri"/>
                          <a:ea typeface="Calibri"/>
                          <a:cs typeface="Calibri"/>
                          <a:sym typeface="Calibri"/>
                        </a:rPr>
                        <a:t>.</a:t>
                      </a:r>
                    </a:p>
                    <a:p>
                      <a:pPr marL="0" marR="0" lvl="0" indent="0" algn="l" rtl="0">
                        <a:lnSpc>
                          <a:spcPct val="100000"/>
                        </a:lnSpc>
                        <a:spcBef>
                          <a:spcPts val="0"/>
                        </a:spcBef>
                        <a:spcAft>
                          <a:spcPts val="0"/>
                        </a:spcAft>
                        <a:buClr>
                          <a:schemeClr val="dk1"/>
                        </a:buClr>
                        <a:buSzPct val="25000"/>
                        <a:buFont typeface="Verdana"/>
                        <a:buNone/>
                      </a:pPr>
                      <a:endParaRPr sz="1200" dirty="0">
                        <a:latin typeface="Calibri"/>
                        <a:ea typeface="Calibri"/>
                        <a:cs typeface="Calibri"/>
                        <a:sym typeface="Calibri"/>
                      </a:endParaRPr>
                    </a:p>
                    <a:p>
                      <a:pPr marL="0" marR="0" lvl="0" indent="0" algn="l" rtl="0">
                        <a:lnSpc>
                          <a:spcPct val="100000"/>
                        </a:lnSpc>
                        <a:spcBef>
                          <a:spcPts val="0"/>
                        </a:spcBef>
                        <a:spcAft>
                          <a:spcPts val="0"/>
                        </a:spcAft>
                        <a:buClr>
                          <a:schemeClr val="dk1"/>
                        </a:buClr>
                        <a:buSzPct val="25000"/>
                        <a:buFont typeface="Verdana"/>
                        <a:buNone/>
                      </a:pPr>
                      <a:endParaRPr sz="1200" dirty="0">
                        <a:latin typeface="Calibri"/>
                        <a:ea typeface="Calibri"/>
                        <a:cs typeface="Calibri"/>
                        <a:sym typeface="Calibri"/>
                      </a:endParaRPr>
                    </a:p>
                  </a:txBody>
                  <a:tcPr marL="91450" marR="91450" marT="45725" marB="45725"/>
                </a:tc>
                <a:tc>
                  <a:txBody>
                    <a:bodyPr/>
                    <a:lstStyle/>
                    <a:p>
                      <a:pPr marL="0" marR="0" algn="l">
                        <a:lnSpc>
                          <a:spcPct val="107000"/>
                        </a:lnSpc>
                        <a:spcBef>
                          <a:spcPts val="0"/>
                        </a:spcBef>
                        <a:spcAft>
                          <a:spcPts val="800"/>
                        </a:spcAft>
                      </a:pPr>
                      <a:r>
                        <a:rPr lang="en-US" sz="1400" dirty="0">
                          <a:effectLst/>
                          <a:latin typeface="Verdana" panose="020B0604030504040204" pitchFamily="34" charset="0"/>
                          <a:ea typeface="Verdana" panose="020B0604030504040204" pitchFamily="34" charset="0"/>
                          <a:cs typeface="Verdana" panose="020B0604030504040204" pitchFamily="34" charset="0"/>
                        </a:rPr>
                        <a:t>State will issue a data alert and offer technical support resources.</a:t>
                      </a:r>
                    </a:p>
                  </a:txBody>
                  <a:tcPr marL="114300" marR="114300" marT="0" marB="0"/>
                </a:tc>
                <a:extLst>
                  <a:ext uri="{0D108BD9-81ED-4DB2-BD59-A6C34878D82A}">
                    <a16:rowId xmlns:a16="http://schemas.microsoft.com/office/drawing/2014/main" val="10001"/>
                  </a:ext>
                </a:extLst>
              </a:tr>
            </a:tbl>
          </a:graphicData>
        </a:graphic>
      </p:graphicFrame>
      <p:sp>
        <p:nvSpPr>
          <p:cNvPr id="476" name="Shape 476"/>
          <p:cNvSpPr txBox="1">
            <a:spLocks noGrp="1"/>
          </p:cNvSpPr>
          <p:nvPr>
            <p:ph type="ftr" idx="11"/>
          </p:nvPr>
        </p:nvSpPr>
        <p:spPr>
          <a:xfrm>
            <a:off x="1990167" y="6037880"/>
            <a:ext cx="5508237" cy="365125"/>
          </a:xfrm>
          <a:prstGeom prst="rect">
            <a:avLst/>
          </a:prstGeom>
          <a:noFill/>
          <a:ln>
            <a:noFill/>
          </a:ln>
        </p:spPr>
        <p:txBody>
          <a:bodyPr wrap="square" lIns="91425" tIns="45700" rIns="91425" bIns="45700" anchor="ctr" anchorCtr="0">
            <a:noAutofit/>
          </a:bodyPr>
          <a:lstStyle/>
          <a:p>
            <a:pPr marL="0" marR="0" lvl="0" indent="0" algn="l" rtl="0">
              <a:spcBef>
                <a:spcPts val="0"/>
              </a:spcBef>
              <a:buSzPct val="25000"/>
              <a:buNone/>
            </a:pPr>
            <a:r>
              <a:rPr lang="en-US" sz="1200" b="0" i="0" u="none" strike="noStrike" cap="none">
                <a:solidFill>
                  <a:schemeClr val="dk1"/>
                </a:solidFill>
                <a:latin typeface="Verdana"/>
                <a:ea typeface="Verdana"/>
                <a:cs typeface="Verdana"/>
                <a:sym typeface="Verdana"/>
              </a:rPr>
              <a:t>MDE, Office of Special Education</a:t>
            </a:r>
          </a:p>
        </p:txBody>
      </p:sp>
      <p:sp>
        <p:nvSpPr>
          <p:cNvPr id="477" name="Shape 477"/>
          <p:cNvSpPr txBox="1">
            <a:spLocks noGrp="1"/>
          </p:cNvSpPr>
          <p:nvPr>
            <p:ph type="sldNum" idx="12"/>
          </p:nvPr>
        </p:nvSpPr>
        <p:spPr>
          <a:xfrm>
            <a:off x="10558303" y="6051392"/>
            <a:ext cx="1052508" cy="365125"/>
          </a:xfrm>
          <a:prstGeom prst="rect">
            <a:avLst/>
          </a:prstGeom>
          <a:noFill/>
          <a:ln>
            <a:noFill/>
          </a:ln>
        </p:spPr>
        <p:txBody>
          <a:bodyPr wrap="square" lIns="91425" tIns="45700" rIns="91425" bIns="45700" anchor="ctr" anchorCtr="0">
            <a:noAutofit/>
          </a:bodyPr>
          <a:lstStyle/>
          <a:p>
            <a:pPr marL="0" marR="0" lvl="0" indent="0" algn="r" rtl="0">
              <a:spcBef>
                <a:spcPts val="0"/>
              </a:spcBef>
              <a:buSzPct val="25000"/>
              <a:buNone/>
            </a:pPr>
            <a:fld id="{00000000-1234-1234-1234-123412341234}" type="slidenum">
              <a:rPr lang="en-US" sz="1200" b="1" i="0" u="none" strike="noStrike" cap="none">
                <a:solidFill>
                  <a:schemeClr val="dk1"/>
                </a:solidFill>
                <a:latin typeface="Verdana"/>
                <a:ea typeface="Verdana"/>
                <a:cs typeface="Verdana"/>
                <a:sym typeface="Verdana"/>
              </a:rPr>
              <a:t>15</a:t>
            </a:fld>
            <a:endParaRPr lang="en-US" sz="1200" b="1" i="0" u="none" strike="noStrike" cap="none">
              <a:solidFill>
                <a:schemeClr val="dk1"/>
              </a:solidFill>
              <a:latin typeface="Verdana"/>
              <a:ea typeface="Verdana"/>
              <a:cs typeface="Verdana"/>
              <a:sym typeface="Verdana"/>
            </a:endParaRPr>
          </a:p>
        </p:txBody>
      </p:sp>
      <p:pic>
        <p:nvPicPr>
          <p:cNvPr id="478" name="Shape 478"/>
          <p:cNvPicPr preferRelativeResize="0"/>
          <p:nvPr/>
        </p:nvPicPr>
        <p:blipFill rotWithShape="1">
          <a:blip r:embed="rId3">
            <a:alphaModFix/>
          </a:blip>
          <a:srcRect/>
          <a:stretch/>
        </p:blipFill>
        <p:spPr>
          <a:xfrm>
            <a:off x="4744285" y="3904121"/>
            <a:ext cx="6770298" cy="1344911"/>
          </a:xfrm>
          <a:prstGeom prst="rect">
            <a:avLst/>
          </a:prstGeom>
          <a:noFill/>
          <a:ln>
            <a:noFill/>
          </a:ln>
        </p:spPr>
      </p:pic>
    </p:spTree>
    <p:extLst>
      <p:ext uri="{BB962C8B-B14F-4D97-AF65-F5344CB8AC3E}">
        <p14:creationId xmlns:p14="http://schemas.microsoft.com/office/powerpoint/2010/main" val="11135255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482"/>
        <p:cNvGrpSpPr/>
        <p:nvPr/>
      </p:nvGrpSpPr>
      <p:grpSpPr>
        <a:xfrm>
          <a:off x="0" y="0"/>
          <a:ext cx="0" cy="0"/>
          <a:chOff x="0" y="0"/>
          <a:chExt cx="0" cy="0"/>
        </a:xfrm>
      </p:grpSpPr>
      <p:sp>
        <p:nvSpPr>
          <p:cNvPr id="483" name="Shape 483"/>
          <p:cNvSpPr txBox="1">
            <a:spLocks noGrp="1"/>
          </p:cNvSpPr>
          <p:nvPr>
            <p:ph type="title"/>
          </p:nvPr>
        </p:nvSpPr>
        <p:spPr>
          <a:xfrm>
            <a:off x="581191" y="702156"/>
            <a:ext cx="11029616" cy="1013799"/>
          </a:xfrm>
          <a:prstGeom prst="rect">
            <a:avLst/>
          </a:prstGeom>
          <a:noFill/>
          <a:ln>
            <a:noFill/>
          </a:ln>
        </p:spPr>
        <p:txBody>
          <a:bodyPr wrap="square" lIns="91425" tIns="45700" rIns="91425" bIns="45700" anchor="ctr" anchorCtr="0">
            <a:noAutofit/>
          </a:bodyPr>
          <a:lstStyle/>
          <a:p>
            <a:pPr marL="0" marR="0" lvl="0" indent="0" algn="l" rtl="0">
              <a:spcBef>
                <a:spcPts val="0"/>
              </a:spcBef>
              <a:buClr>
                <a:schemeClr val="lt1"/>
              </a:buClr>
              <a:buSzPct val="25000"/>
              <a:buFont typeface="Verdana"/>
              <a:buNone/>
            </a:pPr>
            <a:r>
              <a:rPr lang="en-US" sz="4000" b="0" i="0" u="none" strike="noStrike" cap="none">
                <a:solidFill>
                  <a:schemeClr val="lt1"/>
                </a:solidFill>
                <a:latin typeface="Verdana"/>
                <a:ea typeface="Verdana"/>
                <a:cs typeface="Verdana"/>
                <a:sym typeface="Verdana"/>
              </a:rPr>
              <a:t>Tier II: Targeted</a:t>
            </a:r>
          </a:p>
        </p:txBody>
      </p:sp>
      <p:graphicFrame>
        <p:nvGraphicFramePr>
          <p:cNvPr id="484" name="Shape 484"/>
          <p:cNvGraphicFramePr/>
          <p:nvPr>
            <p:extLst/>
          </p:nvPr>
        </p:nvGraphicFramePr>
        <p:xfrm>
          <a:off x="366536" y="1915391"/>
          <a:ext cx="11136843" cy="3966119"/>
        </p:xfrm>
        <a:graphic>
          <a:graphicData uri="http://schemas.openxmlformats.org/drawingml/2006/table">
            <a:tbl>
              <a:tblPr firstRow="1" bandRow="1">
                <a:noFill/>
              </a:tblPr>
              <a:tblGrid>
                <a:gridCol w="3712281">
                  <a:extLst>
                    <a:ext uri="{9D8B030D-6E8A-4147-A177-3AD203B41FA5}">
                      <a16:colId xmlns:a16="http://schemas.microsoft.com/office/drawing/2014/main" val="20000"/>
                    </a:ext>
                  </a:extLst>
                </a:gridCol>
                <a:gridCol w="3712281">
                  <a:extLst>
                    <a:ext uri="{9D8B030D-6E8A-4147-A177-3AD203B41FA5}">
                      <a16:colId xmlns:a16="http://schemas.microsoft.com/office/drawing/2014/main" val="20001"/>
                    </a:ext>
                  </a:extLst>
                </a:gridCol>
                <a:gridCol w="3712281">
                  <a:extLst>
                    <a:ext uri="{9D8B030D-6E8A-4147-A177-3AD203B41FA5}">
                      <a16:colId xmlns:a16="http://schemas.microsoft.com/office/drawing/2014/main" val="20002"/>
                    </a:ext>
                  </a:extLst>
                </a:gridCol>
              </a:tblGrid>
              <a:tr h="695575">
                <a:tc>
                  <a:txBody>
                    <a:bodyPr/>
                    <a:lstStyle/>
                    <a:p>
                      <a:pPr marL="0" marR="0" lvl="0" indent="0" algn="l" rtl="0">
                        <a:spcBef>
                          <a:spcPts val="0"/>
                        </a:spcBef>
                        <a:buSzPct val="25000"/>
                        <a:buNone/>
                      </a:pPr>
                      <a:r>
                        <a:rPr lang="en-US" sz="1800"/>
                        <a:t>Tiered-Level of Response Best Practices</a:t>
                      </a:r>
                    </a:p>
                  </a:txBody>
                  <a:tcPr marL="91450" marR="91450" marT="45725" marB="45725"/>
                </a:tc>
                <a:tc>
                  <a:txBody>
                    <a:bodyPr/>
                    <a:lstStyle/>
                    <a:p>
                      <a:pPr marL="0" marR="0" lvl="0" indent="0" algn="l" rtl="0">
                        <a:spcBef>
                          <a:spcPts val="0"/>
                        </a:spcBef>
                        <a:buSzPct val="25000"/>
                        <a:buNone/>
                      </a:pPr>
                      <a:r>
                        <a:rPr lang="en-US" sz="1800"/>
                        <a:t>Examples at ISD aggregated-level:</a:t>
                      </a:r>
                    </a:p>
                  </a:txBody>
                  <a:tcPr marL="91450" marR="91450" marT="45725" marB="45725"/>
                </a:tc>
                <a:tc>
                  <a:txBody>
                    <a:bodyPr/>
                    <a:lstStyle/>
                    <a:p>
                      <a:pPr marL="0" marR="0" lvl="0" indent="0" algn="l" rtl="0">
                        <a:spcBef>
                          <a:spcPts val="0"/>
                        </a:spcBef>
                        <a:buSzPct val="25000"/>
                        <a:buNone/>
                      </a:pPr>
                      <a:r>
                        <a:rPr lang="en-US" sz="1800"/>
                        <a:t>Expected Outcome</a:t>
                      </a:r>
                    </a:p>
                  </a:txBody>
                  <a:tcPr marL="91450" marR="91450" marT="45725" marB="45725"/>
                </a:tc>
                <a:extLst>
                  <a:ext uri="{0D108BD9-81ED-4DB2-BD59-A6C34878D82A}">
                    <a16:rowId xmlns:a16="http://schemas.microsoft.com/office/drawing/2014/main" val="10000"/>
                  </a:ext>
                </a:extLst>
              </a:tr>
              <a:tr h="2028454">
                <a:tc>
                  <a:txBody>
                    <a:bodyPr/>
                    <a:lstStyle/>
                    <a:p>
                      <a:pPr marL="0" marR="0" lvl="0" indent="0" algn="l" rtl="0">
                        <a:lnSpc>
                          <a:spcPct val="100000"/>
                        </a:lnSpc>
                        <a:spcBef>
                          <a:spcPts val="0"/>
                        </a:spcBef>
                        <a:spcAft>
                          <a:spcPts val="0"/>
                        </a:spcAft>
                        <a:buClr>
                          <a:schemeClr val="dk1"/>
                        </a:buClr>
                        <a:buSzPct val="25000"/>
                        <a:buFont typeface="Verdana"/>
                        <a:buNone/>
                      </a:pPr>
                      <a:r>
                        <a:rPr lang="en-US" sz="1150" dirty="0"/>
                        <a:t>Tier II: Targeted</a:t>
                      </a:r>
                    </a:p>
                    <a:p>
                      <a:pPr marL="0" marR="0" lvl="0" indent="0" algn="l" rtl="0">
                        <a:spcBef>
                          <a:spcPts val="0"/>
                        </a:spcBef>
                        <a:buSzPct val="25000"/>
                        <a:buNone/>
                      </a:pPr>
                      <a:endParaRPr sz="1150" dirty="0"/>
                    </a:p>
                  </a:txBody>
                  <a:tcPr marL="91450" marR="91450" marT="45725" marB="45725"/>
                </a:tc>
                <a:tc>
                  <a:txBody>
                    <a:bodyPr/>
                    <a:lstStyle/>
                    <a:p>
                      <a:pPr marL="0" marR="0" algn="l">
                        <a:lnSpc>
                          <a:spcPct val="107000"/>
                        </a:lnSpc>
                        <a:spcBef>
                          <a:spcPts val="0"/>
                        </a:spcBef>
                        <a:spcAft>
                          <a:spcPts val="800"/>
                        </a:spcAft>
                      </a:pPr>
                      <a:r>
                        <a:rPr lang="en-US" sz="1150" dirty="0">
                          <a:effectLst/>
                          <a:latin typeface="Verdana" panose="020B0604030504040204" pitchFamily="34" charset="0"/>
                          <a:ea typeface="Verdana" panose="020B0604030504040204" pitchFamily="34" charset="0"/>
                          <a:cs typeface="Verdana" panose="020B0604030504040204" pitchFamily="34" charset="0"/>
                        </a:rPr>
                        <a:t>ISDs with risk ratios between 3.0 and 3.5 for two consecutive years </a:t>
                      </a:r>
                      <a:r>
                        <a:rPr lang="en-US" sz="1150" b="1" dirty="0">
                          <a:solidFill>
                            <a:srgbClr val="FF0000"/>
                          </a:solidFill>
                          <a:effectLst/>
                          <a:latin typeface="Verdana" panose="020B0604030504040204" pitchFamily="34" charset="0"/>
                          <a:ea typeface="Verdana" panose="020B0604030504040204" pitchFamily="34" charset="0"/>
                          <a:cs typeface="Verdana" panose="020B0604030504040204" pitchFamily="34" charset="0"/>
                        </a:rPr>
                        <a:t>and/or </a:t>
                      </a:r>
                      <a:r>
                        <a:rPr lang="en-US" sz="1150" dirty="0">
                          <a:effectLst/>
                          <a:latin typeface="Verdana" panose="020B0604030504040204" pitchFamily="34" charset="0"/>
                          <a:ea typeface="Verdana" panose="020B0604030504040204" pitchFamily="34" charset="0"/>
                          <a:cs typeface="Verdana" panose="020B0604030504040204" pitchFamily="34" charset="0"/>
                        </a:rPr>
                        <a:t>less than 1/3 of their LEAs have risk ratios between 3.0 and 3.5 are considered moderately at risk for being identified with significant disproportionality.</a:t>
                      </a:r>
                    </a:p>
                  </a:txBody>
                  <a:tcPr marL="114300" marR="114300" marT="0" marB="0"/>
                </a:tc>
                <a:tc>
                  <a:txBody>
                    <a:bodyPr/>
                    <a:lstStyle/>
                    <a:p>
                      <a:pPr marL="0" marR="0" algn="l">
                        <a:lnSpc>
                          <a:spcPct val="107000"/>
                        </a:lnSpc>
                        <a:spcBef>
                          <a:spcPts val="0"/>
                        </a:spcBef>
                        <a:spcAft>
                          <a:spcPts val="800"/>
                        </a:spcAft>
                      </a:pPr>
                      <a:r>
                        <a:rPr lang="en-US" sz="1150" dirty="0">
                          <a:effectLst/>
                          <a:latin typeface="Verdana" panose="020B0604030504040204" pitchFamily="34" charset="0"/>
                          <a:ea typeface="Verdana" panose="020B0604030504040204" pitchFamily="34" charset="0"/>
                          <a:cs typeface="Verdana" panose="020B0604030504040204" pitchFamily="34" charset="0"/>
                        </a:rPr>
                        <a:t>ISD 1 is considered moderately at risk for being identified with significant disproportionality and is required to develop and implement an improvement plan to address areas of needed improvement within their LEAs. OSE will direct voluntary CEIS. The ISD will work in collaboration with the State</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gn="l">
                        <a:lnSpc>
                          <a:spcPct val="107000"/>
                        </a:lnSpc>
                        <a:spcBef>
                          <a:spcPts val="0"/>
                        </a:spcBef>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a:lnSpc>
                          <a:spcPct val="107000"/>
                        </a:lnSpc>
                        <a:spcBef>
                          <a:spcPts val="0"/>
                        </a:spcBef>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0" marR="114300" marT="0" marB="0"/>
                </a:tc>
                <a:extLst>
                  <a:ext uri="{0D108BD9-81ED-4DB2-BD59-A6C34878D82A}">
                    <a16:rowId xmlns:a16="http://schemas.microsoft.com/office/drawing/2014/main" val="10001"/>
                  </a:ext>
                </a:extLst>
              </a:tr>
              <a:tr h="1242090">
                <a:tc>
                  <a:txBody>
                    <a:bodyPr/>
                    <a:lstStyle/>
                    <a:p>
                      <a:pPr marL="0" marR="0" lvl="0" indent="0" algn="l" rtl="0">
                        <a:spcBef>
                          <a:spcPts val="0"/>
                        </a:spcBef>
                        <a:buSzPct val="25000"/>
                        <a:buNone/>
                      </a:pPr>
                      <a:r>
                        <a:rPr lang="en-US" sz="1150" dirty="0"/>
                        <a:t>Tier II: Targeted (continued)</a:t>
                      </a:r>
                    </a:p>
                  </a:txBody>
                  <a:tcPr marL="91450" marR="91450" marT="45725" marB="45725"/>
                </a:tc>
                <a:tc>
                  <a:txBody>
                    <a:bodyPr/>
                    <a:lstStyle/>
                    <a:p>
                      <a:pPr marL="0" marR="0" lvl="0" indent="0" algn="l" rtl="0">
                        <a:lnSpc>
                          <a:spcPct val="100000"/>
                        </a:lnSpc>
                        <a:spcBef>
                          <a:spcPts val="0"/>
                        </a:spcBef>
                        <a:spcAft>
                          <a:spcPts val="0"/>
                        </a:spcAft>
                        <a:buClr>
                          <a:schemeClr val="dk1"/>
                        </a:buClr>
                        <a:buSzPct val="25000"/>
                        <a:buFont typeface="Verdana"/>
                        <a:buNone/>
                      </a:pPr>
                      <a:r>
                        <a:rPr lang="en-US" sz="1150" b="0" dirty="0">
                          <a:solidFill>
                            <a:schemeClr val="dk1"/>
                          </a:solidFill>
                          <a:latin typeface="Verdana"/>
                          <a:ea typeface="Verdana"/>
                          <a:cs typeface="Verdana"/>
                          <a:sym typeface="Verdana"/>
                        </a:rPr>
                        <a:t>ISDs with risk ratios greater than 3.0.  Less than 1/3 of the LEAs within the ISD have risk ratios greater than or equal to 3.0. </a:t>
                      </a:r>
                    </a:p>
                  </a:txBody>
                  <a:tcPr marL="91450" marR="91450" marT="45725" marB="45725"/>
                </a:tc>
                <a:tc>
                  <a:txBody>
                    <a:bodyPr/>
                    <a:lstStyle/>
                    <a:p>
                      <a:pPr marL="0" marR="0" lvl="0" indent="0" algn="l" rtl="0">
                        <a:lnSpc>
                          <a:spcPct val="100000"/>
                        </a:lnSpc>
                        <a:spcBef>
                          <a:spcPts val="0"/>
                        </a:spcBef>
                        <a:spcAft>
                          <a:spcPts val="0"/>
                        </a:spcAft>
                        <a:buClr>
                          <a:schemeClr val="dk1"/>
                        </a:buClr>
                        <a:buSzPct val="25000"/>
                        <a:buFont typeface="Verdana"/>
                        <a:buNone/>
                      </a:pPr>
                      <a:r>
                        <a:rPr lang="en-US" sz="1150" b="0" i="0" u="none" strike="noStrike" cap="none" dirty="0">
                          <a:solidFill>
                            <a:schemeClr val="dk1"/>
                          </a:solidFill>
                          <a:effectLst/>
                          <a:latin typeface="Verdana"/>
                          <a:ea typeface="Verdana"/>
                          <a:cs typeface="Verdana"/>
                          <a:sym typeface="Arial"/>
                        </a:rPr>
                        <a:t>ISD 1 has 9 LEAs within its jurisdiction.  Two LEAs have risk ratios greater than 3.0.  Less than 1/3 of the LEAs within the ISD have risk ratios greater than 3.0, therefore the ISD is considered moderately at risk for being identified with significant disproportionality.</a:t>
                      </a:r>
                      <a:endParaRPr lang="en-US" sz="1150" b="0" dirty="0">
                        <a:solidFill>
                          <a:schemeClr val="dk1"/>
                        </a:solidFill>
                        <a:latin typeface="Verdana"/>
                        <a:ea typeface="Verdana"/>
                        <a:cs typeface="Verdana"/>
                        <a:sym typeface="Verdana"/>
                      </a:endParaRPr>
                    </a:p>
                  </a:txBody>
                  <a:tcPr marL="91450" marR="91450" marT="45725" marB="45725"/>
                </a:tc>
                <a:extLst>
                  <a:ext uri="{0D108BD9-81ED-4DB2-BD59-A6C34878D82A}">
                    <a16:rowId xmlns:a16="http://schemas.microsoft.com/office/drawing/2014/main" val="10002"/>
                  </a:ext>
                </a:extLst>
              </a:tr>
            </a:tbl>
          </a:graphicData>
        </a:graphic>
      </p:graphicFrame>
      <p:sp>
        <p:nvSpPr>
          <p:cNvPr id="485" name="Shape 485"/>
          <p:cNvSpPr txBox="1">
            <a:spLocks noGrp="1"/>
          </p:cNvSpPr>
          <p:nvPr>
            <p:ph type="ftr" idx="11"/>
          </p:nvPr>
        </p:nvSpPr>
        <p:spPr>
          <a:xfrm>
            <a:off x="1990167" y="6037880"/>
            <a:ext cx="5508237" cy="365125"/>
          </a:xfrm>
          <a:prstGeom prst="rect">
            <a:avLst/>
          </a:prstGeom>
          <a:noFill/>
          <a:ln>
            <a:noFill/>
          </a:ln>
        </p:spPr>
        <p:txBody>
          <a:bodyPr wrap="square" lIns="91425" tIns="45700" rIns="91425" bIns="45700" anchor="ctr" anchorCtr="0">
            <a:noAutofit/>
          </a:bodyPr>
          <a:lstStyle/>
          <a:p>
            <a:pPr marL="0" marR="0" lvl="0" indent="0" algn="l" rtl="0">
              <a:spcBef>
                <a:spcPts val="0"/>
              </a:spcBef>
              <a:buSzPct val="25000"/>
              <a:buNone/>
            </a:pPr>
            <a:r>
              <a:rPr lang="en-US" sz="1200" b="0" i="0" u="none" strike="noStrike" cap="none">
                <a:solidFill>
                  <a:schemeClr val="dk1"/>
                </a:solidFill>
                <a:latin typeface="Verdana"/>
                <a:ea typeface="Verdana"/>
                <a:cs typeface="Verdana"/>
                <a:sym typeface="Verdana"/>
              </a:rPr>
              <a:t>MDE, Office of Special Education</a:t>
            </a:r>
          </a:p>
        </p:txBody>
      </p:sp>
      <p:sp>
        <p:nvSpPr>
          <p:cNvPr id="486" name="Shape 486"/>
          <p:cNvSpPr txBox="1">
            <a:spLocks noGrp="1"/>
          </p:cNvSpPr>
          <p:nvPr>
            <p:ph type="sldNum" idx="12"/>
          </p:nvPr>
        </p:nvSpPr>
        <p:spPr>
          <a:xfrm>
            <a:off x="10558303" y="6051392"/>
            <a:ext cx="1052508" cy="365125"/>
          </a:xfrm>
          <a:prstGeom prst="rect">
            <a:avLst/>
          </a:prstGeom>
          <a:noFill/>
          <a:ln>
            <a:noFill/>
          </a:ln>
        </p:spPr>
        <p:txBody>
          <a:bodyPr wrap="square" lIns="91425" tIns="45700" rIns="91425" bIns="45700" anchor="ctr" anchorCtr="0">
            <a:noAutofit/>
          </a:bodyPr>
          <a:lstStyle/>
          <a:p>
            <a:pPr marL="0" marR="0" lvl="0" indent="0" algn="r" rtl="0">
              <a:spcBef>
                <a:spcPts val="0"/>
              </a:spcBef>
              <a:buSzPct val="25000"/>
              <a:buNone/>
            </a:pPr>
            <a:fld id="{00000000-1234-1234-1234-123412341234}" type="slidenum">
              <a:rPr lang="en-US" sz="1200" b="1" i="0" u="none" strike="noStrike" cap="none">
                <a:solidFill>
                  <a:schemeClr val="dk1"/>
                </a:solidFill>
                <a:latin typeface="Verdana"/>
                <a:ea typeface="Verdana"/>
                <a:cs typeface="Verdana"/>
                <a:sym typeface="Verdana"/>
              </a:rPr>
              <a:t>16</a:t>
            </a:fld>
            <a:endParaRPr lang="en-US" sz="1200" b="1" i="0" u="none" strike="noStrike" cap="none">
              <a:solidFill>
                <a:schemeClr val="dk1"/>
              </a:solidFill>
              <a:latin typeface="Verdana"/>
              <a:ea typeface="Verdana"/>
              <a:cs typeface="Verdana"/>
              <a:sym typeface="Verdana"/>
            </a:endParaRPr>
          </a:p>
        </p:txBody>
      </p:sp>
      <p:pic>
        <p:nvPicPr>
          <p:cNvPr id="487" name="Shape 487"/>
          <p:cNvPicPr preferRelativeResize="0"/>
          <p:nvPr/>
        </p:nvPicPr>
        <p:blipFill rotWithShape="1">
          <a:blip r:embed="rId3">
            <a:alphaModFix/>
          </a:blip>
          <a:srcRect/>
          <a:stretch/>
        </p:blipFill>
        <p:spPr>
          <a:xfrm>
            <a:off x="4583046" y="4736760"/>
            <a:ext cx="6096000" cy="997186"/>
          </a:xfrm>
          <a:prstGeom prst="rect">
            <a:avLst/>
          </a:prstGeom>
          <a:noFill/>
          <a:ln>
            <a:noFill/>
          </a:ln>
        </p:spPr>
      </p:pic>
      <p:pic>
        <p:nvPicPr>
          <p:cNvPr id="7" name="Shape 487">
            <a:extLst>
              <a:ext uri="{FF2B5EF4-FFF2-40B4-BE49-F238E27FC236}">
                <a16:creationId xmlns:a16="http://schemas.microsoft.com/office/drawing/2014/main" id="{3C486EB6-9AA7-45EC-A60C-AC2531CD1341}"/>
              </a:ext>
            </a:extLst>
          </p:cNvPr>
          <p:cNvPicPr preferRelativeResize="0"/>
          <p:nvPr/>
        </p:nvPicPr>
        <p:blipFill rotWithShape="1">
          <a:blip r:embed="rId3">
            <a:alphaModFix/>
          </a:blip>
          <a:srcRect/>
          <a:stretch/>
        </p:blipFill>
        <p:spPr>
          <a:xfrm>
            <a:off x="4583046" y="3241671"/>
            <a:ext cx="6096000" cy="997186"/>
          </a:xfrm>
          <a:prstGeom prst="rect">
            <a:avLst/>
          </a:prstGeom>
          <a:noFill/>
          <a:ln>
            <a:noFill/>
          </a:ln>
        </p:spPr>
      </p:pic>
    </p:spTree>
    <p:extLst>
      <p:ext uri="{BB962C8B-B14F-4D97-AF65-F5344CB8AC3E}">
        <p14:creationId xmlns:p14="http://schemas.microsoft.com/office/powerpoint/2010/main" val="26191692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491"/>
        <p:cNvGrpSpPr/>
        <p:nvPr/>
      </p:nvGrpSpPr>
      <p:grpSpPr>
        <a:xfrm>
          <a:off x="0" y="0"/>
          <a:ext cx="0" cy="0"/>
          <a:chOff x="0" y="0"/>
          <a:chExt cx="0" cy="0"/>
        </a:xfrm>
      </p:grpSpPr>
      <p:sp>
        <p:nvSpPr>
          <p:cNvPr id="492" name="Shape 492"/>
          <p:cNvSpPr txBox="1">
            <a:spLocks noGrp="1"/>
          </p:cNvSpPr>
          <p:nvPr>
            <p:ph type="title"/>
          </p:nvPr>
        </p:nvSpPr>
        <p:spPr>
          <a:xfrm>
            <a:off x="581191" y="702156"/>
            <a:ext cx="11029616" cy="1013799"/>
          </a:xfrm>
          <a:prstGeom prst="rect">
            <a:avLst/>
          </a:prstGeom>
          <a:noFill/>
          <a:ln>
            <a:noFill/>
          </a:ln>
        </p:spPr>
        <p:txBody>
          <a:bodyPr wrap="square" lIns="91425" tIns="45700" rIns="91425" bIns="45700" anchor="ctr" anchorCtr="0">
            <a:noAutofit/>
          </a:bodyPr>
          <a:lstStyle/>
          <a:p>
            <a:pPr marL="0" marR="0" lvl="0" indent="0" algn="l" rtl="0">
              <a:spcBef>
                <a:spcPts val="0"/>
              </a:spcBef>
              <a:buClr>
                <a:schemeClr val="lt1"/>
              </a:buClr>
              <a:buSzPct val="25000"/>
              <a:buFont typeface="Verdana"/>
              <a:buNone/>
            </a:pPr>
            <a:r>
              <a:rPr lang="en-US" sz="4000" b="0" i="0" u="none" strike="noStrike" cap="none">
                <a:solidFill>
                  <a:schemeClr val="lt1"/>
                </a:solidFill>
                <a:latin typeface="Verdana"/>
                <a:ea typeface="Verdana"/>
                <a:cs typeface="Verdana"/>
                <a:sym typeface="Verdana"/>
              </a:rPr>
              <a:t>Tier III: Intensive</a:t>
            </a:r>
          </a:p>
        </p:txBody>
      </p:sp>
      <p:graphicFrame>
        <p:nvGraphicFramePr>
          <p:cNvPr id="493" name="Shape 493"/>
          <p:cNvGraphicFramePr/>
          <p:nvPr>
            <p:extLst/>
          </p:nvPr>
        </p:nvGraphicFramePr>
        <p:xfrm>
          <a:off x="581025" y="1954213"/>
          <a:ext cx="11029950" cy="2865140"/>
        </p:xfrm>
        <a:graphic>
          <a:graphicData uri="http://schemas.openxmlformats.org/drawingml/2006/table">
            <a:tbl>
              <a:tblPr firstRow="1" bandRow="1">
                <a:noFill/>
              </a:tblPr>
              <a:tblGrid>
                <a:gridCol w="3676650">
                  <a:extLst>
                    <a:ext uri="{9D8B030D-6E8A-4147-A177-3AD203B41FA5}">
                      <a16:colId xmlns:a16="http://schemas.microsoft.com/office/drawing/2014/main" val="20000"/>
                    </a:ext>
                  </a:extLst>
                </a:gridCol>
                <a:gridCol w="3676650">
                  <a:extLst>
                    <a:ext uri="{9D8B030D-6E8A-4147-A177-3AD203B41FA5}">
                      <a16:colId xmlns:a16="http://schemas.microsoft.com/office/drawing/2014/main" val="20001"/>
                    </a:ext>
                  </a:extLst>
                </a:gridCol>
                <a:gridCol w="3676650">
                  <a:extLst>
                    <a:ext uri="{9D8B030D-6E8A-4147-A177-3AD203B41FA5}">
                      <a16:colId xmlns:a16="http://schemas.microsoft.com/office/drawing/2014/main" val="20002"/>
                    </a:ext>
                  </a:extLst>
                </a:gridCol>
              </a:tblGrid>
              <a:tr h="370850">
                <a:tc>
                  <a:txBody>
                    <a:bodyPr/>
                    <a:lstStyle/>
                    <a:p>
                      <a:pPr marL="0" marR="0" lvl="0" indent="0" algn="l" rtl="0">
                        <a:spcBef>
                          <a:spcPts val="0"/>
                        </a:spcBef>
                        <a:buSzPct val="25000"/>
                        <a:buNone/>
                      </a:pPr>
                      <a:r>
                        <a:rPr lang="en-US" sz="1800" dirty="0"/>
                        <a:t>Tiered-Level of Response Best Practices</a:t>
                      </a:r>
                    </a:p>
                  </a:txBody>
                  <a:tcPr marL="91450" marR="91450" marT="45725" marB="45725"/>
                </a:tc>
                <a:tc>
                  <a:txBody>
                    <a:bodyPr/>
                    <a:lstStyle/>
                    <a:p>
                      <a:pPr marL="0" marR="0" lvl="0" indent="0" algn="l" rtl="0">
                        <a:spcBef>
                          <a:spcPts val="0"/>
                        </a:spcBef>
                        <a:buSzPct val="25000"/>
                        <a:buNone/>
                      </a:pPr>
                      <a:r>
                        <a:rPr lang="en-US" sz="1800"/>
                        <a:t>Examples at ISD aggregated-level:</a:t>
                      </a:r>
                    </a:p>
                  </a:txBody>
                  <a:tcPr marL="91450" marR="91450" marT="45725" marB="45725"/>
                </a:tc>
                <a:tc>
                  <a:txBody>
                    <a:bodyPr/>
                    <a:lstStyle/>
                    <a:p>
                      <a:pPr marL="0" marR="0" lvl="0" indent="0" algn="l" rtl="0">
                        <a:spcBef>
                          <a:spcPts val="0"/>
                        </a:spcBef>
                        <a:buSzPct val="25000"/>
                        <a:buNone/>
                      </a:pPr>
                      <a:r>
                        <a:rPr lang="en-US" sz="1800"/>
                        <a:t>Expected Outcome</a:t>
                      </a:r>
                    </a:p>
                  </a:txBody>
                  <a:tcPr marL="91450" marR="91450" marT="45725" marB="45725"/>
                </a:tc>
                <a:extLst>
                  <a:ext uri="{0D108BD9-81ED-4DB2-BD59-A6C34878D82A}">
                    <a16:rowId xmlns:a16="http://schemas.microsoft.com/office/drawing/2014/main" val="10000"/>
                  </a:ext>
                </a:extLst>
              </a:tr>
              <a:tr h="370850">
                <a:tc>
                  <a:txBody>
                    <a:bodyPr/>
                    <a:lstStyle/>
                    <a:p>
                      <a:pPr marL="0" marR="0" lvl="0" indent="0" algn="l" rtl="0">
                        <a:spcBef>
                          <a:spcPts val="0"/>
                        </a:spcBef>
                        <a:buSzPct val="25000"/>
                        <a:buNone/>
                      </a:pPr>
                      <a:r>
                        <a:rPr lang="en-US" sz="1800"/>
                        <a:t>Tier III: Intensive</a:t>
                      </a:r>
                    </a:p>
                  </a:txBody>
                  <a:tcPr marL="91450" marR="91450" marT="45725" marB="45725"/>
                </a:tc>
                <a:tc>
                  <a:txBody>
                    <a:bodyPr/>
                    <a:lstStyle/>
                    <a:p>
                      <a:r>
                        <a:rPr lang="en-US" sz="1400" b="0" i="0" u="none" strike="noStrike" cap="none" dirty="0">
                          <a:solidFill>
                            <a:schemeClr val="dk1"/>
                          </a:solidFill>
                          <a:effectLst/>
                          <a:latin typeface="Verdana"/>
                          <a:ea typeface="Verdana"/>
                          <a:cs typeface="Verdana"/>
                          <a:sym typeface="Arial"/>
                        </a:rPr>
                        <a:t>Tier III is for all ISDs that do not meet the criteria for Tier I and Tier II. Any ISD with risk ratios greater than 3.0 and not meeting “reasonable progress” as outlined in Tier I and not within the risk ratios outlined in Tier II are classified as having Significant Disproportionality.</a:t>
                      </a:r>
                    </a:p>
                    <a:p>
                      <a:endParaRPr lang="en-US" sz="1400" b="0" i="0" u="none" strike="noStrike" cap="none" dirty="0">
                        <a:solidFill>
                          <a:schemeClr val="dk1"/>
                        </a:solidFill>
                        <a:effectLst/>
                        <a:latin typeface="Verdana"/>
                        <a:ea typeface="Verdana"/>
                        <a:cs typeface="Verdana"/>
                        <a:sym typeface="Arial"/>
                      </a:endParaRPr>
                    </a:p>
                    <a:p>
                      <a:endParaRPr lang="en-US" sz="1400" b="0" i="0" u="none" strike="noStrike" cap="none" dirty="0">
                        <a:solidFill>
                          <a:schemeClr val="dk1"/>
                        </a:solidFill>
                        <a:effectLst/>
                        <a:latin typeface="Verdana"/>
                        <a:ea typeface="Verdana"/>
                        <a:cs typeface="Verdana"/>
                        <a:sym typeface="Arial"/>
                      </a:endParaRPr>
                    </a:p>
                  </a:txBody>
                  <a:tcPr marL="91450" marR="91450" marT="45725" marB="45725"/>
                </a:tc>
                <a:tc>
                  <a:txBody>
                    <a:bodyPr/>
                    <a:lstStyle/>
                    <a:p>
                      <a:pPr marL="0" marR="0" lvl="0" indent="0" algn="l" rtl="0">
                        <a:lnSpc>
                          <a:spcPct val="100000"/>
                        </a:lnSpc>
                        <a:spcBef>
                          <a:spcPts val="0"/>
                        </a:spcBef>
                        <a:spcAft>
                          <a:spcPts val="0"/>
                        </a:spcAft>
                        <a:buClr>
                          <a:schemeClr val="dk1"/>
                        </a:buClr>
                        <a:buSzPct val="25000"/>
                        <a:buFont typeface="Verdana"/>
                        <a:buNone/>
                      </a:pPr>
                      <a:r>
                        <a:rPr lang="en-US" sz="1400" b="0" i="0" u="none" strike="noStrike" cap="none" dirty="0">
                          <a:solidFill>
                            <a:schemeClr val="dk1"/>
                          </a:solidFill>
                          <a:effectLst/>
                          <a:latin typeface="Verdana"/>
                          <a:ea typeface="Verdana"/>
                          <a:cs typeface="Verdana"/>
                          <a:sym typeface="Arial"/>
                        </a:rPr>
                        <a:t>ISD has Significant Disproportionality. State will provide Technical Assistance (TA) to assist ISDs. ISD must allocate 15% of funds to CEIS as mandated for significant disproportionality. </a:t>
                      </a:r>
                      <a:endParaRPr lang="en-US" sz="1400" b="0" dirty="0">
                        <a:solidFill>
                          <a:schemeClr val="dk1"/>
                        </a:solidFill>
                        <a:latin typeface="Verdana"/>
                        <a:ea typeface="Verdana"/>
                        <a:cs typeface="Verdana"/>
                        <a:sym typeface="Verdana"/>
                      </a:endParaRPr>
                    </a:p>
                  </a:txBody>
                  <a:tcPr marL="91450" marR="91450" marT="45725" marB="45725"/>
                </a:tc>
                <a:extLst>
                  <a:ext uri="{0D108BD9-81ED-4DB2-BD59-A6C34878D82A}">
                    <a16:rowId xmlns:a16="http://schemas.microsoft.com/office/drawing/2014/main" val="10001"/>
                  </a:ext>
                </a:extLst>
              </a:tr>
            </a:tbl>
          </a:graphicData>
        </a:graphic>
      </p:graphicFrame>
      <p:sp>
        <p:nvSpPr>
          <p:cNvPr id="494" name="Shape 494"/>
          <p:cNvSpPr txBox="1">
            <a:spLocks noGrp="1"/>
          </p:cNvSpPr>
          <p:nvPr>
            <p:ph type="ftr" idx="11"/>
          </p:nvPr>
        </p:nvSpPr>
        <p:spPr>
          <a:xfrm>
            <a:off x="1990167" y="6037880"/>
            <a:ext cx="5508237" cy="365125"/>
          </a:xfrm>
          <a:prstGeom prst="rect">
            <a:avLst/>
          </a:prstGeom>
          <a:noFill/>
          <a:ln>
            <a:noFill/>
          </a:ln>
        </p:spPr>
        <p:txBody>
          <a:bodyPr wrap="square" lIns="91425" tIns="45700" rIns="91425" bIns="45700" anchor="ctr" anchorCtr="0">
            <a:noAutofit/>
          </a:bodyPr>
          <a:lstStyle/>
          <a:p>
            <a:pPr marL="0" marR="0" lvl="0" indent="0" algn="l" rtl="0">
              <a:spcBef>
                <a:spcPts val="0"/>
              </a:spcBef>
              <a:buSzPct val="25000"/>
              <a:buNone/>
            </a:pPr>
            <a:r>
              <a:rPr lang="en-US" sz="1200" b="0" i="0" u="none" strike="noStrike" cap="none">
                <a:solidFill>
                  <a:schemeClr val="dk1"/>
                </a:solidFill>
                <a:latin typeface="Verdana"/>
                <a:ea typeface="Verdana"/>
                <a:cs typeface="Verdana"/>
                <a:sym typeface="Verdana"/>
              </a:rPr>
              <a:t>MDE, Office of Special Education</a:t>
            </a:r>
          </a:p>
        </p:txBody>
      </p:sp>
      <p:sp>
        <p:nvSpPr>
          <p:cNvPr id="495" name="Shape 495"/>
          <p:cNvSpPr txBox="1">
            <a:spLocks noGrp="1"/>
          </p:cNvSpPr>
          <p:nvPr>
            <p:ph type="sldNum" idx="12"/>
          </p:nvPr>
        </p:nvSpPr>
        <p:spPr>
          <a:xfrm>
            <a:off x="10558303" y="6051392"/>
            <a:ext cx="1052508" cy="365125"/>
          </a:xfrm>
          <a:prstGeom prst="rect">
            <a:avLst/>
          </a:prstGeom>
          <a:noFill/>
          <a:ln>
            <a:noFill/>
          </a:ln>
        </p:spPr>
        <p:txBody>
          <a:bodyPr wrap="square" lIns="91425" tIns="45700" rIns="91425" bIns="45700" anchor="ctr" anchorCtr="0">
            <a:noAutofit/>
          </a:bodyPr>
          <a:lstStyle/>
          <a:p>
            <a:pPr marL="0" marR="0" lvl="0" indent="0" algn="r" rtl="0">
              <a:spcBef>
                <a:spcPts val="0"/>
              </a:spcBef>
              <a:buSzPct val="25000"/>
              <a:buNone/>
            </a:pPr>
            <a:fld id="{00000000-1234-1234-1234-123412341234}" type="slidenum">
              <a:rPr lang="en-US" sz="1200" b="1" i="0" u="none" strike="noStrike" cap="none">
                <a:solidFill>
                  <a:schemeClr val="dk1"/>
                </a:solidFill>
                <a:latin typeface="Verdana"/>
                <a:ea typeface="Verdana"/>
                <a:cs typeface="Verdana"/>
                <a:sym typeface="Verdana"/>
              </a:rPr>
              <a:t>17</a:t>
            </a:fld>
            <a:endParaRPr lang="en-US" sz="1200" b="1" i="0" u="none" strike="noStrike" cap="none">
              <a:solidFill>
                <a:schemeClr val="dk1"/>
              </a:solidFill>
              <a:latin typeface="Verdana"/>
              <a:ea typeface="Verdana"/>
              <a:cs typeface="Verdana"/>
              <a:sym typeface="Verdana"/>
            </a:endParaRPr>
          </a:p>
        </p:txBody>
      </p:sp>
    </p:spTree>
    <p:extLst>
      <p:ext uri="{BB962C8B-B14F-4D97-AF65-F5344CB8AC3E}">
        <p14:creationId xmlns:p14="http://schemas.microsoft.com/office/powerpoint/2010/main" val="24658897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General Supervision Grant</a:t>
            </a:r>
          </a:p>
        </p:txBody>
      </p:sp>
      <p:sp>
        <p:nvSpPr>
          <p:cNvPr id="3" name="Content Placeholder 2"/>
          <p:cNvSpPr>
            <a:spLocks noGrp="1"/>
          </p:cNvSpPr>
          <p:nvPr>
            <p:ph idx="1"/>
          </p:nvPr>
        </p:nvSpPr>
        <p:spPr>
          <a:xfrm>
            <a:off x="581197" y="1954635"/>
            <a:ext cx="10890367" cy="4096758"/>
          </a:xfrm>
        </p:spPr>
        <p:txBody>
          <a:bodyPr>
            <a:normAutofit/>
          </a:bodyPr>
          <a:lstStyle/>
          <a:p>
            <a:r>
              <a:rPr lang="en-US" dirty="0">
                <a:solidFill>
                  <a:schemeClr val="tx1"/>
                </a:solidFill>
              </a:rPr>
              <a:t>Support to design the ISD General Supervision System</a:t>
            </a:r>
          </a:p>
          <a:p>
            <a:pPr lvl="1"/>
            <a:r>
              <a:rPr lang="en-US" dirty="0">
                <a:solidFill>
                  <a:schemeClr val="tx1"/>
                </a:solidFill>
              </a:rPr>
              <a:t>Initial development of a plan to implement the component(s) of a General Supervision System at the ISD</a:t>
            </a:r>
          </a:p>
          <a:p>
            <a:pPr lvl="1"/>
            <a:r>
              <a:rPr lang="en-US" dirty="0">
                <a:solidFill>
                  <a:schemeClr val="tx1"/>
                </a:solidFill>
              </a:rPr>
              <a:t>Applications are to be submitted through MEGS+ </a:t>
            </a:r>
          </a:p>
          <a:p>
            <a:pPr lvl="2"/>
            <a:r>
              <a:rPr lang="en-US" dirty="0">
                <a:solidFill>
                  <a:schemeClr val="tx1"/>
                </a:solidFill>
              </a:rPr>
              <a:t>Due July 2, 2018</a:t>
            </a:r>
          </a:p>
          <a:p>
            <a:pPr lvl="1"/>
            <a:r>
              <a:rPr lang="en-US" dirty="0">
                <a:solidFill>
                  <a:schemeClr val="tx1"/>
                </a:solidFill>
              </a:rPr>
              <a:t>Funds will be available ASAP</a:t>
            </a:r>
          </a:p>
          <a:p>
            <a:pPr lvl="1"/>
            <a:r>
              <a:rPr lang="en-US" dirty="0">
                <a:solidFill>
                  <a:schemeClr val="tx1"/>
                </a:solidFill>
              </a:rPr>
              <a:t>Mid-year Progress Report – Due January 31, 2019</a:t>
            </a:r>
          </a:p>
          <a:p>
            <a:pPr lvl="1"/>
            <a:r>
              <a:rPr lang="en-US" dirty="0">
                <a:solidFill>
                  <a:schemeClr val="tx1"/>
                </a:solidFill>
              </a:rPr>
              <a:t>End of Year Report – Due August 29, 2019</a:t>
            </a:r>
          </a:p>
          <a:p>
            <a:pPr lvl="1"/>
            <a:endParaRPr lang="en-US" dirty="0">
              <a:solidFill>
                <a:schemeClr val="tx1"/>
              </a:solidFill>
            </a:endParaRPr>
          </a:p>
          <a:p>
            <a:pPr lvl="1"/>
            <a:endParaRPr lang="en-US" dirty="0">
              <a:solidFill>
                <a:schemeClr val="tx1"/>
              </a:solidFill>
            </a:endParaRPr>
          </a:p>
        </p:txBody>
      </p:sp>
      <p:sp>
        <p:nvSpPr>
          <p:cNvPr id="4" name="Footer Placeholder 3"/>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Verdana"/>
                <a:ea typeface="+mn-ea"/>
                <a:cs typeface="+mn-cs"/>
              </a:rPr>
              <a:t>MDE Office of Special Education</a:t>
            </a:r>
            <a:endParaRPr kumimoji="0" lang="en-US" sz="1200" b="0" i="0" u="none" strike="noStrike" kern="1200" cap="none" spc="0" normalizeH="0" baseline="0" noProof="0" dirty="0">
              <a:ln>
                <a:noFill/>
              </a:ln>
              <a:solidFill>
                <a:prstClr val="black"/>
              </a:solidFill>
              <a:effectLst/>
              <a:uLnTx/>
              <a:uFillTx/>
              <a:latin typeface="Verdana"/>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1200" b="1" i="0" u="none" strike="noStrike" kern="1200" cap="none" spc="0" normalizeH="0" baseline="0" noProof="0" smtClean="0">
                <a:ln>
                  <a:noFill/>
                </a:ln>
                <a:solidFill>
                  <a:prstClr val="black"/>
                </a:solidFill>
                <a:effectLst/>
                <a:uLnTx/>
                <a:uFillTx/>
                <a:latin typeface="Verdan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1" i="0" u="none" strike="noStrike" kern="1200" cap="none" spc="0" normalizeH="0" baseline="0" noProof="0" dirty="0">
              <a:ln>
                <a:noFill/>
              </a:ln>
              <a:solidFill>
                <a:prstClr val="black"/>
              </a:solidFill>
              <a:effectLst/>
              <a:uLnTx/>
              <a:uFillTx/>
              <a:latin typeface="Verdana"/>
              <a:ea typeface="+mn-ea"/>
              <a:cs typeface="+mn-cs"/>
            </a:endParaRPr>
          </a:p>
        </p:txBody>
      </p:sp>
    </p:spTree>
    <p:extLst>
      <p:ext uri="{BB962C8B-B14F-4D97-AF65-F5344CB8AC3E}">
        <p14:creationId xmlns:p14="http://schemas.microsoft.com/office/powerpoint/2010/main" val="13035269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67BE1-EB46-4C71-ABAE-FF7E71EE04C1}"/>
              </a:ext>
            </a:extLst>
          </p:cNvPr>
          <p:cNvSpPr>
            <a:spLocks noGrp="1"/>
          </p:cNvSpPr>
          <p:nvPr>
            <p:ph type="title"/>
          </p:nvPr>
        </p:nvSpPr>
        <p:spPr/>
        <p:txBody>
          <a:bodyPr/>
          <a:lstStyle/>
          <a:p>
            <a:r>
              <a:rPr lang="en-US" dirty="0"/>
              <a:t>New OSE Staff</a:t>
            </a:r>
          </a:p>
        </p:txBody>
      </p:sp>
      <p:sp>
        <p:nvSpPr>
          <p:cNvPr id="3" name="Text Placeholder 2">
            <a:extLst>
              <a:ext uri="{FF2B5EF4-FFF2-40B4-BE49-F238E27FC236}">
                <a16:creationId xmlns:a16="http://schemas.microsoft.com/office/drawing/2014/main" id="{B31B4EAA-6F0B-4B42-8DD8-EA60153031AA}"/>
              </a:ext>
            </a:extLst>
          </p:cNvPr>
          <p:cNvSpPr>
            <a:spLocks noGrp="1"/>
          </p:cNvSpPr>
          <p:nvPr>
            <p:ph type="body" idx="1"/>
          </p:nvPr>
        </p:nvSpPr>
        <p:spPr>
          <a:xfrm>
            <a:off x="1092199" y="1892950"/>
            <a:ext cx="9466103" cy="3981449"/>
          </a:xfrm>
        </p:spPr>
        <p:txBody>
          <a:bodyPr>
            <a:normAutofit fontScale="92500" lnSpcReduction="20000"/>
          </a:bodyPr>
          <a:lstStyle/>
          <a:p>
            <a:r>
              <a:rPr lang="en-US" dirty="0"/>
              <a:t>Yvette </a:t>
            </a:r>
            <a:r>
              <a:rPr lang="en-US" dirty="0" err="1"/>
              <a:t>Lightbourn</a:t>
            </a:r>
            <a:endParaRPr lang="en-US" dirty="0"/>
          </a:p>
          <a:p>
            <a:pPr lvl="1"/>
            <a:r>
              <a:rPr lang="en-US" dirty="0"/>
              <a:t>Program Accountability Unit</a:t>
            </a:r>
          </a:p>
          <a:p>
            <a:pPr lvl="1"/>
            <a:r>
              <a:rPr lang="en-US" dirty="0"/>
              <a:t>State Complaint Investigator</a:t>
            </a:r>
          </a:p>
          <a:p>
            <a:r>
              <a:rPr lang="en-US" dirty="0"/>
              <a:t>Gina Alexander</a:t>
            </a:r>
          </a:p>
          <a:p>
            <a:pPr lvl="1"/>
            <a:r>
              <a:rPr lang="en-US" dirty="0"/>
              <a:t>Program Accountability Unit</a:t>
            </a:r>
          </a:p>
          <a:p>
            <a:pPr lvl="1"/>
            <a:r>
              <a:rPr lang="en-US" dirty="0"/>
              <a:t>State Complaint Investigator</a:t>
            </a:r>
          </a:p>
          <a:p>
            <a:r>
              <a:rPr lang="en-US" dirty="0"/>
              <a:t>Deb Schultz</a:t>
            </a:r>
          </a:p>
          <a:p>
            <a:pPr lvl="1"/>
            <a:r>
              <a:rPr lang="en-US" dirty="0"/>
              <a:t>Performance Reporting Unit</a:t>
            </a:r>
          </a:p>
          <a:p>
            <a:pPr lvl="1"/>
            <a:r>
              <a:rPr lang="en-US" dirty="0"/>
              <a:t>Support Staff</a:t>
            </a:r>
          </a:p>
        </p:txBody>
      </p:sp>
      <p:sp>
        <p:nvSpPr>
          <p:cNvPr id="4" name="Slide Number Placeholder 3">
            <a:extLst>
              <a:ext uri="{FF2B5EF4-FFF2-40B4-BE49-F238E27FC236}">
                <a16:creationId xmlns:a16="http://schemas.microsoft.com/office/drawing/2014/main" id="{4F9D646F-A604-443E-ABD4-1CEE9D0C2BD7}"/>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n-US" smtClean="0"/>
              <a:t>19</a:t>
            </a:fld>
            <a:endParaRPr lang="en-US"/>
          </a:p>
        </p:txBody>
      </p:sp>
    </p:spTree>
    <p:extLst>
      <p:ext uri="{BB962C8B-B14F-4D97-AF65-F5344CB8AC3E}">
        <p14:creationId xmlns:p14="http://schemas.microsoft.com/office/powerpoint/2010/main" val="2667835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C4C15-290C-4F32-9753-014BD3AC7E07}"/>
              </a:ext>
            </a:extLst>
          </p:cNvPr>
          <p:cNvSpPr>
            <a:spLocks noGrp="1"/>
          </p:cNvSpPr>
          <p:nvPr>
            <p:ph type="title"/>
          </p:nvPr>
        </p:nvSpPr>
        <p:spPr>
          <a:xfrm>
            <a:off x="466897" y="3797300"/>
            <a:ext cx="11029615" cy="681973"/>
          </a:xfrm>
        </p:spPr>
        <p:txBody>
          <a:bodyPr>
            <a:normAutofit fontScale="90000"/>
          </a:bodyPr>
          <a:lstStyle/>
          <a:p>
            <a:r>
              <a:rPr lang="en-US" dirty="0"/>
              <a:t>Federal Update</a:t>
            </a:r>
          </a:p>
        </p:txBody>
      </p:sp>
      <p:sp>
        <p:nvSpPr>
          <p:cNvPr id="4" name="Footer Placeholder 3">
            <a:extLst>
              <a:ext uri="{FF2B5EF4-FFF2-40B4-BE49-F238E27FC236}">
                <a16:creationId xmlns:a16="http://schemas.microsoft.com/office/drawing/2014/main" id="{5D409DA3-507A-412F-9AB1-47F3F3E02981}"/>
              </a:ext>
            </a:extLst>
          </p:cNvPr>
          <p:cNvSpPr>
            <a:spLocks noGrp="1"/>
          </p:cNvSpPr>
          <p:nvPr>
            <p:ph type="ftr" sz="quarter" idx="11"/>
          </p:nvPr>
        </p:nvSpPr>
        <p:spPr/>
        <p:txBody>
          <a:bodyPr/>
          <a:lstStyle/>
          <a:p>
            <a:r>
              <a:rPr lang="en-US"/>
              <a:t>MDE, Office of Special Education</a:t>
            </a:r>
            <a:endParaRPr lang="en-US" dirty="0"/>
          </a:p>
        </p:txBody>
      </p:sp>
      <p:sp>
        <p:nvSpPr>
          <p:cNvPr id="5" name="Slide Number Placeholder 4">
            <a:extLst>
              <a:ext uri="{FF2B5EF4-FFF2-40B4-BE49-F238E27FC236}">
                <a16:creationId xmlns:a16="http://schemas.microsoft.com/office/drawing/2014/main" id="{C55E1543-B810-45A8-84AB-293A3729AD2D}"/>
              </a:ext>
            </a:extLst>
          </p:cNvPr>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3891903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p:txBody>
          <a:bodyPr/>
          <a:lstStyle/>
          <a:p>
            <a:r>
              <a:rPr lang="en-US" dirty="0"/>
              <a:t>Contact us!</a:t>
            </a:r>
          </a:p>
        </p:txBody>
      </p:sp>
      <p:sp>
        <p:nvSpPr>
          <p:cNvPr id="10" name="Text Placeholder 9"/>
          <p:cNvSpPr>
            <a:spLocks noGrp="1"/>
          </p:cNvSpPr>
          <p:nvPr>
            <p:ph type="body" sz="half" idx="3"/>
          </p:nvPr>
        </p:nvSpPr>
        <p:spPr/>
        <p:txBody>
          <a:bodyPr/>
          <a:lstStyle/>
          <a:p>
            <a:r>
              <a:rPr lang="en-US" dirty="0"/>
              <a:t>Email us!</a:t>
            </a:r>
          </a:p>
        </p:txBody>
      </p:sp>
      <p:sp>
        <p:nvSpPr>
          <p:cNvPr id="9" name="Content Placeholder 8"/>
          <p:cNvSpPr>
            <a:spLocks noGrp="1"/>
          </p:cNvSpPr>
          <p:nvPr>
            <p:ph sz="quarter" idx="2"/>
          </p:nvPr>
        </p:nvSpPr>
        <p:spPr>
          <a:xfrm>
            <a:off x="1023357" y="2584602"/>
            <a:ext cx="4162672" cy="3333599"/>
          </a:xfrm>
        </p:spPr>
        <p:txBody>
          <a:bodyPr/>
          <a:lstStyle/>
          <a:p>
            <a:r>
              <a:rPr lang="en-US" dirty="0"/>
              <a:t>OSE Information Line</a:t>
            </a:r>
          </a:p>
          <a:p>
            <a:pPr lvl="1"/>
            <a:r>
              <a:rPr lang="en-US" dirty="0"/>
              <a:t>1-888-320-8384</a:t>
            </a:r>
          </a:p>
          <a:p>
            <a:pPr lvl="1"/>
            <a:r>
              <a:rPr lang="en-US" dirty="0"/>
              <a:t>Monday-Friday</a:t>
            </a:r>
          </a:p>
          <a:p>
            <a:pPr lvl="1"/>
            <a:r>
              <a:rPr lang="en-US" dirty="0"/>
              <a:t>9:00 AM-4:00 PM</a:t>
            </a:r>
          </a:p>
          <a:p>
            <a:pPr lvl="1"/>
            <a:endParaRPr lang="en-US" dirty="0"/>
          </a:p>
          <a:p>
            <a:pPr lvl="1"/>
            <a:r>
              <a:rPr lang="en-US" dirty="0">
                <a:hlinkClick r:id="rId3"/>
              </a:rPr>
              <a:t>mde-ose@michigan.gov</a:t>
            </a:r>
            <a:endParaRPr lang="en-US" dirty="0"/>
          </a:p>
          <a:p>
            <a:pPr marL="274320" lvl="1" indent="0">
              <a:buNone/>
            </a:pPr>
            <a:endParaRPr lang="en-US" dirty="0"/>
          </a:p>
        </p:txBody>
      </p:sp>
      <p:sp>
        <p:nvSpPr>
          <p:cNvPr id="11" name="Content Placeholder 10"/>
          <p:cNvSpPr>
            <a:spLocks noGrp="1"/>
          </p:cNvSpPr>
          <p:nvPr>
            <p:ph sz="quarter" idx="4"/>
          </p:nvPr>
        </p:nvSpPr>
        <p:spPr>
          <a:xfrm>
            <a:off x="6477000" y="2584603"/>
            <a:ext cx="5232400" cy="3457604"/>
          </a:xfrm>
        </p:spPr>
        <p:txBody>
          <a:bodyPr>
            <a:normAutofit/>
          </a:bodyPr>
          <a:lstStyle/>
          <a:p>
            <a:r>
              <a:rPr lang="en-US" sz="2400" dirty="0"/>
              <a:t>Teri L. Chapman, Director</a:t>
            </a:r>
          </a:p>
          <a:p>
            <a:pPr lvl="1">
              <a:buFont typeface="Courier New" panose="02070309020205020404" pitchFamily="49" charset="0"/>
              <a:buChar char="o"/>
            </a:pPr>
            <a:r>
              <a:rPr lang="en-US" dirty="0"/>
              <a:t>517-335-0455</a:t>
            </a:r>
          </a:p>
          <a:p>
            <a:pPr lvl="1">
              <a:buFont typeface="Courier New" panose="02070309020205020404" pitchFamily="49" charset="0"/>
              <a:buChar char="o"/>
            </a:pPr>
            <a:r>
              <a:rPr lang="en-US" dirty="0">
                <a:hlinkClick r:id="rId4"/>
              </a:rPr>
              <a:t>chapmant2@michigan.gov</a:t>
            </a:r>
            <a:endParaRPr lang="en-US" dirty="0"/>
          </a:p>
          <a:p>
            <a:pPr marL="274320" lvl="1" indent="0">
              <a:buNone/>
            </a:pPr>
            <a:endParaRPr lang="en-US" dirty="0"/>
          </a:p>
          <a:p>
            <a:r>
              <a:rPr lang="en-US" sz="2400" dirty="0"/>
              <a:t>Janis Weckstein, Asst. Director</a:t>
            </a:r>
          </a:p>
          <a:p>
            <a:pPr lvl="1">
              <a:buFont typeface="Courier New" panose="02070309020205020404" pitchFamily="49" charset="0"/>
              <a:buChar char="o"/>
            </a:pPr>
            <a:r>
              <a:rPr lang="en-US" dirty="0"/>
              <a:t>517-241-4521</a:t>
            </a:r>
          </a:p>
          <a:p>
            <a:pPr lvl="1">
              <a:buFont typeface="Courier New" panose="02070309020205020404" pitchFamily="49" charset="0"/>
              <a:buChar char="o"/>
            </a:pPr>
            <a:r>
              <a:rPr lang="en-US" dirty="0">
                <a:hlinkClick r:id="rId5"/>
              </a:rPr>
              <a:t>wecksteinj@michigan.gov</a:t>
            </a:r>
            <a:endParaRPr lang="en-US" dirty="0"/>
          </a:p>
          <a:p>
            <a:pPr lvl="1">
              <a:buFont typeface="Courier New" panose="02070309020205020404" pitchFamily="49" charset="0"/>
              <a:buChar char="o"/>
            </a:pPr>
            <a:endParaRPr lang="en-US" dirty="0"/>
          </a:p>
          <a:p>
            <a:pPr marL="274320" lvl="1" indent="0">
              <a:buNone/>
            </a:pPr>
            <a:endParaRPr lang="en-US" dirty="0"/>
          </a:p>
          <a:p>
            <a:pPr lvl="1">
              <a:buFont typeface="Courier New" panose="02070309020205020404" pitchFamily="49" charset="0"/>
              <a:buChar char="o"/>
            </a:pPr>
            <a:endParaRPr lang="en-US" sz="1900" dirty="0"/>
          </a:p>
        </p:txBody>
      </p:sp>
      <p:sp>
        <p:nvSpPr>
          <p:cNvPr id="5" name="Slide Number Placeholder 4"/>
          <p:cNvSpPr>
            <a:spLocks noGrp="1"/>
          </p:cNvSpPr>
          <p:nvPr>
            <p:ph type="sldNum" sz="quarter" idx="12"/>
          </p:nvPr>
        </p:nvSpPr>
        <p:spPr/>
        <p:txBody>
          <a:bodyPr/>
          <a:lstStyle/>
          <a:p>
            <a:fld id="{2C6B1FF6-39B9-40F5-8B67-33C6354A3D4F}" type="slidenum">
              <a:rPr lang="en-US" smtClean="0"/>
              <a:pPr/>
              <a:t>20</a:t>
            </a:fld>
            <a:endParaRPr lang="en-US" dirty="0"/>
          </a:p>
        </p:txBody>
      </p:sp>
      <p:sp>
        <p:nvSpPr>
          <p:cNvPr id="7" name="Title 6"/>
          <p:cNvSpPr>
            <a:spLocks noGrp="1"/>
          </p:cNvSpPr>
          <p:nvPr>
            <p:ph type="title"/>
          </p:nvPr>
        </p:nvSpPr>
        <p:spPr/>
        <p:txBody>
          <a:bodyPr/>
          <a:lstStyle/>
          <a:p>
            <a:r>
              <a:rPr lang="en-US" dirty="0"/>
              <a:t>MDE </a:t>
            </a:r>
            <a:r>
              <a:rPr lang="en-US"/>
              <a:t>OSE </a:t>
            </a:r>
            <a:endParaRPr lang="en-US" dirty="0"/>
          </a:p>
        </p:txBody>
      </p:sp>
    </p:spTree>
    <p:extLst>
      <p:ext uri="{BB962C8B-B14F-4D97-AF65-F5344CB8AC3E}">
        <p14:creationId xmlns:p14="http://schemas.microsoft.com/office/powerpoint/2010/main" val="1036000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8EF73-9D32-419A-A5FC-AABE027D1397}"/>
              </a:ext>
            </a:extLst>
          </p:cNvPr>
          <p:cNvSpPr>
            <a:spLocks noGrp="1"/>
          </p:cNvSpPr>
          <p:nvPr>
            <p:ph type="title"/>
          </p:nvPr>
        </p:nvSpPr>
        <p:spPr/>
        <p:txBody>
          <a:bodyPr/>
          <a:lstStyle/>
          <a:p>
            <a:r>
              <a:rPr lang="en-US" dirty="0"/>
              <a:t>School Safety</a:t>
            </a:r>
          </a:p>
        </p:txBody>
      </p:sp>
      <p:sp>
        <p:nvSpPr>
          <p:cNvPr id="3" name="Content Placeholder 2">
            <a:extLst>
              <a:ext uri="{FF2B5EF4-FFF2-40B4-BE49-F238E27FC236}">
                <a16:creationId xmlns:a16="http://schemas.microsoft.com/office/drawing/2014/main" id="{4FA2FAF0-52BD-468E-AB45-36B5CE12B6AC}"/>
              </a:ext>
            </a:extLst>
          </p:cNvPr>
          <p:cNvSpPr>
            <a:spLocks noGrp="1"/>
          </p:cNvSpPr>
          <p:nvPr>
            <p:ph idx="1"/>
          </p:nvPr>
        </p:nvSpPr>
        <p:spPr/>
        <p:txBody>
          <a:bodyPr/>
          <a:lstStyle/>
          <a:p>
            <a:r>
              <a:rPr lang="en-US" dirty="0"/>
              <a:t>The USED will be holding listening sessions on school safety</a:t>
            </a:r>
          </a:p>
          <a:p>
            <a:r>
              <a:rPr lang="en-US" dirty="0"/>
              <a:t>Details at </a:t>
            </a:r>
            <a:r>
              <a:rPr lang="en-US" u="sng" dirty="0">
                <a:hlinkClick r:id="rId2"/>
              </a:rPr>
              <a:t>https://www.gpo.gov/fdsys/pkg/FR-2018-06-05/pdf/2018-12171.pdf</a:t>
            </a:r>
            <a:endParaRPr lang="en-US" u="sng" dirty="0"/>
          </a:p>
          <a:p>
            <a:endParaRPr lang="en-US" dirty="0"/>
          </a:p>
        </p:txBody>
      </p:sp>
      <p:sp>
        <p:nvSpPr>
          <p:cNvPr id="4" name="Footer Placeholder 3">
            <a:extLst>
              <a:ext uri="{FF2B5EF4-FFF2-40B4-BE49-F238E27FC236}">
                <a16:creationId xmlns:a16="http://schemas.microsoft.com/office/drawing/2014/main" id="{06A947B6-DBFB-4556-A04A-0CBF1BDA6CB6}"/>
              </a:ext>
            </a:extLst>
          </p:cNvPr>
          <p:cNvSpPr>
            <a:spLocks noGrp="1"/>
          </p:cNvSpPr>
          <p:nvPr>
            <p:ph type="ftr" sz="quarter" idx="11"/>
          </p:nvPr>
        </p:nvSpPr>
        <p:spPr/>
        <p:txBody>
          <a:bodyPr/>
          <a:lstStyle/>
          <a:p>
            <a:r>
              <a:rPr lang="en-US"/>
              <a:t>MDE, Office of Special Education</a:t>
            </a:r>
            <a:endParaRPr lang="en-US" dirty="0"/>
          </a:p>
        </p:txBody>
      </p:sp>
      <p:sp>
        <p:nvSpPr>
          <p:cNvPr id="5" name="Slide Number Placeholder 4">
            <a:extLst>
              <a:ext uri="{FF2B5EF4-FFF2-40B4-BE49-F238E27FC236}">
                <a16:creationId xmlns:a16="http://schemas.microsoft.com/office/drawing/2014/main" id="{79182D09-8F4E-43D8-A13F-2C95E0177FD1}"/>
              </a:ext>
            </a:extLst>
          </p:cNvPr>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2414959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AA4C5-7599-4DB6-89AF-D8954EA8C729}"/>
              </a:ext>
            </a:extLst>
          </p:cNvPr>
          <p:cNvSpPr>
            <a:spLocks noGrp="1"/>
          </p:cNvSpPr>
          <p:nvPr>
            <p:ph type="title"/>
          </p:nvPr>
        </p:nvSpPr>
        <p:spPr/>
        <p:txBody>
          <a:bodyPr>
            <a:normAutofit fontScale="90000"/>
          </a:bodyPr>
          <a:lstStyle/>
          <a:p>
            <a:r>
              <a:rPr lang="en-US" dirty="0"/>
              <a:t>New Report on the Condition of Education in the U.S.</a:t>
            </a:r>
          </a:p>
        </p:txBody>
      </p:sp>
      <p:sp>
        <p:nvSpPr>
          <p:cNvPr id="3" name="Content Placeholder 2">
            <a:extLst>
              <a:ext uri="{FF2B5EF4-FFF2-40B4-BE49-F238E27FC236}">
                <a16:creationId xmlns:a16="http://schemas.microsoft.com/office/drawing/2014/main" id="{2D416233-4053-47F8-8BBD-86A5F9362059}"/>
              </a:ext>
            </a:extLst>
          </p:cNvPr>
          <p:cNvSpPr>
            <a:spLocks noGrp="1"/>
          </p:cNvSpPr>
          <p:nvPr>
            <p:ph idx="1"/>
          </p:nvPr>
        </p:nvSpPr>
        <p:spPr>
          <a:xfrm>
            <a:off x="581197" y="1954635"/>
            <a:ext cx="11029615" cy="4083246"/>
          </a:xfrm>
        </p:spPr>
        <p:txBody>
          <a:bodyPr>
            <a:normAutofit lnSpcReduction="10000"/>
          </a:bodyPr>
          <a:lstStyle/>
          <a:p>
            <a:r>
              <a:rPr lang="en-US" sz="2600" dirty="0"/>
              <a:t>The National Center for Education Statistics release the report on May 23</a:t>
            </a:r>
            <a:r>
              <a:rPr lang="en-US" sz="2600" baseline="30000" dirty="0"/>
              <a:t>rd</a:t>
            </a:r>
            <a:endParaRPr lang="en-US" sz="2600" dirty="0"/>
          </a:p>
          <a:p>
            <a:r>
              <a:rPr lang="en-US" sz="2600" dirty="0"/>
              <a:t>Summarizes important developments and trends in education based on recent data</a:t>
            </a:r>
          </a:p>
          <a:p>
            <a:pPr lvl="1"/>
            <a:r>
              <a:rPr lang="en-US" sz="2200" dirty="0"/>
              <a:t>Including</a:t>
            </a:r>
          </a:p>
          <a:p>
            <a:pPr lvl="2"/>
            <a:r>
              <a:rPr lang="en-US" sz="1800" dirty="0"/>
              <a:t>Cost of early childhood care</a:t>
            </a:r>
          </a:p>
          <a:p>
            <a:pPr lvl="2"/>
            <a:r>
              <a:rPr lang="en-US" sz="1800" dirty="0"/>
              <a:t>Average student loan debt</a:t>
            </a:r>
          </a:p>
          <a:p>
            <a:r>
              <a:rPr lang="en-US" dirty="0"/>
              <a:t>To browse the full report, please visit </a:t>
            </a:r>
            <a:r>
              <a:rPr lang="en-US" u="sng" dirty="0">
                <a:hlinkClick r:id="rId2"/>
              </a:rPr>
              <a:t>https://nces.ed.gov/programs/coe/</a:t>
            </a:r>
            <a:endParaRPr lang="en-US" sz="2600" dirty="0"/>
          </a:p>
          <a:p>
            <a:endParaRPr lang="en-US" sz="2600" dirty="0"/>
          </a:p>
        </p:txBody>
      </p:sp>
      <p:sp>
        <p:nvSpPr>
          <p:cNvPr id="4" name="Footer Placeholder 3">
            <a:extLst>
              <a:ext uri="{FF2B5EF4-FFF2-40B4-BE49-F238E27FC236}">
                <a16:creationId xmlns:a16="http://schemas.microsoft.com/office/drawing/2014/main" id="{CF903A89-5AED-44E6-B79C-21341B44467D}"/>
              </a:ext>
            </a:extLst>
          </p:cNvPr>
          <p:cNvSpPr>
            <a:spLocks noGrp="1"/>
          </p:cNvSpPr>
          <p:nvPr>
            <p:ph type="ftr" sz="quarter" idx="11"/>
          </p:nvPr>
        </p:nvSpPr>
        <p:spPr/>
        <p:txBody>
          <a:bodyPr/>
          <a:lstStyle/>
          <a:p>
            <a:r>
              <a:rPr lang="en-US"/>
              <a:t>MDE, Office of Special Education</a:t>
            </a:r>
            <a:endParaRPr lang="en-US" dirty="0"/>
          </a:p>
        </p:txBody>
      </p:sp>
      <p:sp>
        <p:nvSpPr>
          <p:cNvPr id="5" name="Slide Number Placeholder 4">
            <a:extLst>
              <a:ext uri="{FF2B5EF4-FFF2-40B4-BE49-F238E27FC236}">
                <a16:creationId xmlns:a16="http://schemas.microsoft.com/office/drawing/2014/main" id="{5ED435E2-4CCE-4AC5-86B0-E94D5C2C9CD4}"/>
              </a:ext>
            </a:extLst>
          </p:cNvPr>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3816750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DF9C1-5782-4A46-9B13-E23746386EDF}"/>
              </a:ext>
            </a:extLst>
          </p:cNvPr>
          <p:cNvSpPr>
            <a:spLocks noGrp="1"/>
          </p:cNvSpPr>
          <p:nvPr>
            <p:ph type="title"/>
          </p:nvPr>
        </p:nvSpPr>
        <p:spPr>
          <a:xfrm>
            <a:off x="454197" y="3797300"/>
            <a:ext cx="11029615" cy="745473"/>
          </a:xfrm>
        </p:spPr>
        <p:txBody>
          <a:bodyPr/>
          <a:lstStyle/>
          <a:p>
            <a:r>
              <a:rPr lang="en-US" dirty="0"/>
              <a:t>State Updates</a:t>
            </a:r>
          </a:p>
        </p:txBody>
      </p:sp>
      <p:sp>
        <p:nvSpPr>
          <p:cNvPr id="4" name="Footer Placeholder 3">
            <a:extLst>
              <a:ext uri="{FF2B5EF4-FFF2-40B4-BE49-F238E27FC236}">
                <a16:creationId xmlns:a16="http://schemas.microsoft.com/office/drawing/2014/main" id="{86419F0F-D9F0-4007-9A64-931431CB3F9D}"/>
              </a:ext>
            </a:extLst>
          </p:cNvPr>
          <p:cNvSpPr>
            <a:spLocks noGrp="1"/>
          </p:cNvSpPr>
          <p:nvPr>
            <p:ph type="ftr" sz="quarter" idx="11"/>
          </p:nvPr>
        </p:nvSpPr>
        <p:spPr/>
        <p:txBody>
          <a:bodyPr/>
          <a:lstStyle/>
          <a:p>
            <a:r>
              <a:rPr lang="en-US"/>
              <a:t>MDE, Office of Special Education</a:t>
            </a:r>
            <a:endParaRPr lang="en-US" dirty="0"/>
          </a:p>
        </p:txBody>
      </p:sp>
      <p:sp>
        <p:nvSpPr>
          <p:cNvPr id="5" name="Slide Number Placeholder 4">
            <a:extLst>
              <a:ext uri="{FF2B5EF4-FFF2-40B4-BE49-F238E27FC236}">
                <a16:creationId xmlns:a16="http://schemas.microsoft.com/office/drawing/2014/main" id="{C2E77009-1AF4-4BE8-BC3A-2FC358A39014}"/>
              </a:ext>
            </a:extLst>
          </p:cNvPr>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2280037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997C4-0312-46F6-ABED-044539B509C9}"/>
              </a:ext>
            </a:extLst>
          </p:cNvPr>
          <p:cNvSpPr>
            <a:spLocks noGrp="1"/>
          </p:cNvSpPr>
          <p:nvPr>
            <p:ph type="title"/>
          </p:nvPr>
        </p:nvSpPr>
        <p:spPr/>
        <p:txBody>
          <a:bodyPr>
            <a:normAutofit fontScale="90000"/>
          </a:bodyPr>
          <a:lstStyle/>
          <a:p>
            <a:r>
              <a:rPr lang="en-US" dirty="0"/>
              <a:t>Interim Superintendent of Public Instruction</a:t>
            </a:r>
          </a:p>
        </p:txBody>
      </p:sp>
      <p:sp>
        <p:nvSpPr>
          <p:cNvPr id="3" name="Content Placeholder 2">
            <a:extLst>
              <a:ext uri="{FF2B5EF4-FFF2-40B4-BE49-F238E27FC236}">
                <a16:creationId xmlns:a16="http://schemas.microsoft.com/office/drawing/2014/main" id="{EA5DF0C0-687F-4865-9BDE-F3EA915420C7}"/>
              </a:ext>
            </a:extLst>
          </p:cNvPr>
          <p:cNvSpPr>
            <a:spLocks noGrp="1"/>
          </p:cNvSpPr>
          <p:nvPr>
            <p:ph idx="1"/>
          </p:nvPr>
        </p:nvSpPr>
        <p:spPr/>
        <p:txBody>
          <a:bodyPr/>
          <a:lstStyle/>
          <a:p>
            <a:r>
              <a:rPr lang="en-US" dirty="0"/>
              <a:t>Sheila Alles</a:t>
            </a:r>
          </a:p>
          <a:p>
            <a:pPr lvl="1"/>
            <a:r>
              <a:rPr lang="en-US" dirty="0"/>
              <a:t>Previously the Chief Deputy Superintendent</a:t>
            </a:r>
          </a:p>
          <a:p>
            <a:pPr lvl="1"/>
            <a:r>
              <a:rPr lang="en-US" dirty="0"/>
              <a:t>Her two Commitments:</a:t>
            </a:r>
          </a:p>
          <a:p>
            <a:pPr lvl="2"/>
            <a:r>
              <a:rPr lang="en-US" dirty="0"/>
              <a:t>Consistency</a:t>
            </a:r>
          </a:p>
          <a:p>
            <a:pPr lvl="2"/>
            <a:r>
              <a:rPr lang="en-US" dirty="0"/>
              <a:t>Maintain the momentum and direction of the Top 10 in 10</a:t>
            </a:r>
          </a:p>
          <a:p>
            <a:pPr lvl="1"/>
            <a:r>
              <a:rPr lang="en-US" dirty="0"/>
              <a:t>Will remain in the position until a new State Superintendent of Public Instruction is named by the State Board of Education</a:t>
            </a:r>
          </a:p>
        </p:txBody>
      </p:sp>
      <p:sp>
        <p:nvSpPr>
          <p:cNvPr id="4" name="Footer Placeholder 3">
            <a:extLst>
              <a:ext uri="{FF2B5EF4-FFF2-40B4-BE49-F238E27FC236}">
                <a16:creationId xmlns:a16="http://schemas.microsoft.com/office/drawing/2014/main" id="{88AC5638-8B91-4DC8-B7CB-3C7988BDA962}"/>
              </a:ext>
            </a:extLst>
          </p:cNvPr>
          <p:cNvSpPr>
            <a:spLocks noGrp="1"/>
          </p:cNvSpPr>
          <p:nvPr>
            <p:ph type="ftr" sz="quarter" idx="11"/>
          </p:nvPr>
        </p:nvSpPr>
        <p:spPr/>
        <p:txBody>
          <a:bodyPr/>
          <a:lstStyle/>
          <a:p>
            <a:r>
              <a:rPr lang="en-US"/>
              <a:t>MDE, Office of Special Education</a:t>
            </a:r>
            <a:endParaRPr lang="en-US" dirty="0"/>
          </a:p>
        </p:txBody>
      </p:sp>
      <p:sp>
        <p:nvSpPr>
          <p:cNvPr id="5" name="Slide Number Placeholder 4">
            <a:extLst>
              <a:ext uri="{FF2B5EF4-FFF2-40B4-BE49-F238E27FC236}">
                <a16:creationId xmlns:a16="http://schemas.microsoft.com/office/drawing/2014/main" id="{68B307D2-219A-4BD9-8DF1-D4A1266698A0}"/>
              </a:ext>
            </a:extLst>
          </p:cNvPr>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16479875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B671B4-E3BD-49DE-A662-A0FB3D838E76}"/>
              </a:ext>
            </a:extLst>
          </p:cNvPr>
          <p:cNvSpPr>
            <a:spLocks noGrp="1"/>
          </p:cNvSpPr>
          <p:nvPr>
            <p:ph type="title"/>
          </p:nvPr>
        </p:nvSpPr>
        <p:spPr/>
        <p:txBody>
          <a:bodyPr/>
          <a:lstStyle/>
          <a:p>
            <a:r>
              <a:rPr lang="en-US" dirty="0"/>
              <a:t>New Deputy Superintendent named</a:t>
            </a:r>
          </a:p>
        </p:txBody>
      </p:sp>
      <p:sp>
        <p:nvSpPr>
          <p:cNvPr id="3" name="Content Placeholder 2">
            <a:extLst>
              <a:ext uri="{FF2B5EF4-FFF2-40B4-BE49-F238E27FC236}">
                <a16:creationId xmlns:a16="http://schemas.microsoft.com/office/drawing/2014/main" id="{64BEA1B2-646D-4D87-AE04-250C317729E2}"/>
              </a:ext>
            </a:extLst>
          </p:cNvPr>
          <p:cNvSpPr>
            <a:spLocks noGrp="1"/>
          </p:cNvSpPr>
          <p:nvPr>
            <p:ph idx="1"/>
          </p:nvPr>
        </p:nvSpPr>
        <p:spPr/>
        <p:txBody>
          <a:bodyPr/>
          <a:lstStyle/>
          <a:p>
            <a:r>
              <a:rPr lang="en-US" dirty="0"/>
              <a:t>Scott Koenigsknecht, currently the Ingham ISD Superintendent</a:t>
            </a:r>
          </a:p>
          <a:p>
            <a:r>
              <a:rPr lang="en-US" dirty="0"/>
              <a:t>Begins August of 2018 as the Deputy Superintendent of the P-20 System &amp; Student Transition Division</a:t>
            </a:r>
          </a:p>
          <a:p>
            <a:r>
              <a:rPr lang="en-US" dirty="0"/>
              <a:t>Interim position is currently held by Shulawn Doxie</a:t>
            </a:r>
          </a:p>
        </p:txBody>
      </p:sp>
      <p:sp>
        <p:nvSpPr>
          <p:cNvPr id="4" name="Footer Placeholder 3">
            <a:extLst>
              <a:ext uri="{FF2B5EF4-FFF2-40B4-BE49-F238E27FC236}">
                <a16:creationId xmlns:a16="http://schemas.microsoft.com/office/drawing/2014/main" id="{36C28D4E-FEA8-456E-B5BF-03F0B751BF3A}"/>
              </a:ext>
            </a:extLst>
          </p:cNvPr>
          <p:cNvSpPr>
            <a:spLocks noGrp="1"/>
          </p:cNvSpPr>
          <p:nvPr>
            <p:ph type="ftr" sz="quarter" idx="11"/>
          </p:nvPr>
        </p:nvSpPr>
        <p:spPr/>
        <p:txBody>
          <a:bodyPr/>
          <a:lstStyle/>
          <a:p>
            <a:r>
              <a:rPr lang="en-US"/>
              <a:t>MDE, Office of Special Education</a:t>
            </a:r>
            <a:endParaRPr lang="en-US" dirty="0"/>
          </a:p>
        </p:txBody>
      </p:sp>
      <p:sp>
        <p:nvSpPr>
          <p:cNvPr id="5" name="Slide Number Placeholder 4">
            <a:extLst>
              <a:ext uri="{FF2B5EF4-FFF2-40B4-BE49-F238E27FC236}">
                <a16:creationId xmlns:a16="http://schemas.microsoft.com/office/drawing/2014/main" id="{3039B6C5-741A-4934-B8AE-AC2234FCE507}"/>
              </a:ext>
            </a:extLst>
          </p:cNvPr>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3190160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3ED2A-0FCC-475F-8F68-201DCDBB8D45}"/>
              </a:ext>
            </a:extLst>
          </p:cNvPr>
          <p:cNvSpPr>
            <a:spLocks noGrp="1"/>
          </p:cNvSpPr>
          <p:nvPr>
            <p:ph type="title"/>
          </p:nvPr>
        </p:nvSpPr>
        <p:spPr>
          <a:xfrm>
            <a:off x="574626" y="3911600"/>
            <a:ext cx="11029615" cy="669273"/>
          </a:xfrm>
        </p:spPr>
        <p:txBody>
          <a:bodyPr>
            <a:normAutofit fontScale="90000"/>
          </a:bodyPr>
          <a:lstStyle/>
          <a:p>
            <a:r>
              <a:rPr lang="en-US" dirty="0"/>
              <a:t>Office of Special Education Update</a:t>
            </a:r>
          </a:p>
        </p:txBody>
      </p:sp>
      <p:sp>
        <p:nvSpPr>
          <p:cNvPr id="4" name="Footer Placeholder 3">
            <a:extLst>
              <a:ext uri="{FF2B5EF4-FFF2-40B4-BE49-F238E27FC236}">
                <a16:creationId xmlns:a16="http://schemas.microsoft.com/office/drawing/2014/main" id="{BDCDC307-2FB2-4AEE-9CDE-1C947A7B10FF}"/>
              </a:ext>
            </a:extLst>
          </p:cNvPr>
          <p:cNvSpPr>
            <a:spLocks noGrp="1"/>
          </p:cNvSpPr>
          <p:nvPr>
            <p:ph type="ftr" sz="quarter" idx="11"/>
          </p:nvPr>
        </p:nvSpPr>
        <p:spPr/>
        <p:txBody>
          <a:bodyPr/>
          <a:lstStyle/>
          <a:p>
            <a:r>
              <a:rPr lang="en-US"/>
              <a:t>MDE, Office of Special Education</a:t>
            </a:r>
            <a:endParaRPr lang="en-US" dirty="0"/>
          </a:p>
        </p:txBody>
      </p:sp>
      <p:sp>
        <p:nvSpPr>
          <p:cNvPr id="5" name="Slide Number Placeholder 4">
            <a:extLst>
              <a:ext uri="{FF2B5EF4-FFF2-40B4-BE49-F238E27FC236}">
                <a16:creationId xmlns:a16="http://schemas.microsoft.com/office/drawing/2014/main" id="{65668F2F-BE8E-4880-8D9D-4A450B32FD19}"/>
              </a:ext>
            </a:extLst>
          </p:cNvPr>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26288735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4F803-06AF-4614-B219-54B548D3CFEE}"/>
              </a:ext>
            </a:extLst>
          </p:cNvPr>
          <p:cNvSpPr>
            <a:spLocks noGrp="1"/>
          </p:cNvSpPr>
          <p:nvPr>
            <p:ph type="title"/>
          </p:nvPr>
        </p:nvSpPr>
        <p:spPr/>
        <p:txBody>
          <a:bodyPr/>
          <a:lstStyle/>
          <a:p>
            <a:r>
              <a:rPr lang="en-US" b="1" dirty="0"/>
              <a:t>Annual Public Reporting</a:t>
            </a:r>
            <a:endParaRPr lang="en-US" dirty="0"/>
          </a:p>
        </p:txBody>
      </p:sp>
      <p:sp>
        <p:nvSpPr>
          <p:cNvPr id="3" name="Content Placeholder 2">
            <a:extLst>
              <a:ext uri="{FF2B5EF4-FFF2-40B4-BE49-F238E27FC236}">
                <a16:creationId xmlns:a16="http://schemas.microsoft.com/office/drawing/2014/main" id="{77B0C943-F3D4-4E89-A664-6AFF82D95AAA}"/>
              </a:ext>
            </a:extLst>
          </p:cNvPr>
          <p:cNvSpPr>
            <a:spLocks noGrp="1"/>
          </p:cNvSpPr>
          <p:nvPr>
            <p:ph idx="1"/>
          </p:nvPr>
        </p:nvSpPr>
        <p:spPr/>
        <p:txBody>
          <a:bodyPr>
            <a:normAutofit/>
          </a:bodyPr>
          <a:lstStyle/>
          <a:p>
            <a:r>
              <a:rPr lang="en-US" dirty="0"/>
              <a:t>The federal regulations implementing the </a:t>
            </a:r>
            <a:r>
              <a:rPr lang="en-US" i="1" dirty="0"/>
              <a:t>Individuals with Disabilities Education Act </a:t>
            </a:r>
            <a:r>
              <a:rPr lang="en-US" dirty="0"/>
              <a:t>(IDEA) require annual public reporting on the performance of each local education agency on the targets established in the State Performance Plan/Annual Performance Report (SPP/APR). </a:t>
            </a:r>
          </a:p>
          <a:p>
            <a:r>
              <a:rPr lang="en-US" dirty="0"/>
              <a:t>District level data is publicly available at: </a:t>
            </a:r>
            <a:r>
              <a:rPr lang="en-US" dirty="0">
                <a:hlinkClick r:id="rId2"/>
              </a:rPr>
              <a:t>www.mischooldata.org</a:t>
            </a:r>
            <a:endParaRPr lang="en-US" dirty="0"/>
          </a:p>
          <a:p>
            <a:endParaRPr lang="en-US" b="1" dirty="0"/>
          </a:p>
          <a:p>
            <a:endParaRPr lang="en-US" dirty="0"/>
          </a:p>
        </p:txBody>
      </p:sp>
      <p:sp>
        <p:nvSpPr>
          <p:cNvPr id="4" name="Footer Placeholder 3">
            <a:extLst>
              <a:ext uri="{FF2B5EF4-FFF2-40B4-BE49-F238E27FC236}">
                <a16:creationId xmlns:a16="http://schemas.microsoft.com/office/drawing/2014/main" id="{738B83D2-47B7-4C0C-B24F-EA67C9862356}"/>
              </a:ext>
            </a:extLst>
          </p:cNvPr>
          <p:cNvSpPr>
            <a:spLocks noGrp="1"/>
          </p:cNvSpPr>
          <p:nvPr>
            <p:ph type="ftr" sz="quarter" idx="11"/>
          </p:nvPr>
        </p:nvSpPr>
        <p:spPr/>
        <p:txBody>
          <a:bodyPr/>
          <a:lstStyle/>
          <a:p>
            <a:r>
              <a:rPr lang="en-US"/>
              <a:t>MDE, Office of Special Education</a:t>
            </a:r>
            <a:endParaRPr lang="en-US" dirty="0"/>
          </a:p>
        </p:txBody>
      </p:sp>
      <p:sp>
        <p:nvSpPr>
          <p:cNvPr id="5" name="Slide Number Placeholder 4">
            <a:extLst>
              <a:ext uri="{FF2B5EF4-FFF2-40B4-BE49-F238E27FC236}">
                <a16:creationId xmlns:a16="http://schemas.microsoft.com/office/drawing/2014/main" id="{6BB1EC2F-234A-4B3C-AF15-06B607611647}"/>
              </a:ext>
            </a:extLst>
          </p:cNvPr>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2053723248"/>
      </p:ext>
    </p:extLst>
  </p:cSld>
  <p:clrMapOvr>
    <a:masterClrMapping/>
  </p:clrMapOvr>
</p:sld>
</file>

<file path=ppt/theme/theme1.xml><?xml version="1.0" encoding="utf-8"?>
<a:theme xmlns:a="http://schemas.openxmlformats.org/drawingml/2006/main" name="Dividend">
  <a:themeElements>
    <a:clrScheme name="Custom 4">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0070C0"/>
      </a:hlink>
      <a:folHlink>
        <a:srgbClr val="0070C0"/>
      </a:folHlink>
    </a:clrScheme>
    <a:fontScheme name="Verdana">
      <a:majorFont>
        <a:latin typeface="Verdana"/>
        <a:ea typeface=""/>
        <a:cs typeface=""/>
      </a:majorFont>
      <a:minorFont>
        <a:latin typeface="Verdana"/>
        <a:ea typeface=""/>
        <a:cs typeface=""/>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1_Dividend">
  <a:themeElements>
    <a:clrScheme name="Custom 4">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0070C0"/>
      </a:hlink>
      <a:folHlink>
        <a:srgbClr val="0070C0"/>
      </a:folHlink>
    </a:clrScheme>
    <a:fontScheme name="Verdana">
      <a:majorFont>
        <a:latin typeface="Verdana"/>
        <a:ea typeface=""/>
        <a:cs typeface=""/>
      </a:majorFont>
      <a:minorFont>
        <a:latin typeface="Verdana"/>
        <a:ea typeface=""/>
        <a:cs typeface=""/>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Template>
  <TotalTime>1189</TotalTime>
  <Words>1246</Words>
  <Application>Microsoft Office PowerPoint</Application>
  <PresentationFormat>Widescreen</PresentationFormat>
  <Paragraphs>165</Paragraphs>
  <Slides>20</Slides>
  <Notes>6</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20</vt:i4>
      </vt:variant>
    </vt:vector>
  </HeadingPairs>
  <TitlesOfParts>
    <vt:vector size="29" baseType="lpstr">
      <vt:lpstr>Arial</vt:lpstr>
      <vt:lpstr>Calibri</vt:lpstr>
      <vt:lpstr>Courier New</vt:lpstr>
      <vt:lpstr>Noto Sans Symbols</vt:lpstr>
      <vt:lpstr>Times New Roman</vt:lpstr>
      <vt:lpstr>Verdana</vt:lpstr>
      <vt:lpstr>Wingdings 2</vt:lpstr>
      <vt:lpstr>Dividend</vt:lpstr>
      <vt:lpstr>1_Dividend</vt:lpstr>
      <vt:lpstr>MDE  Office of Special Education MAASE Updates</vt:lpstr>
      <vt:lpstr>Federal Update</vt:lpstr>
      <vt:lpstr>School Safety</vt:lpstr>
      <vt:lpstr>New Report on the Condition of Education in the U.S.</vt:lpstr>
      <vt:lpstr>State Updates</vt:lpstr>
      <vt:lpstr>Interim Superintendent of Public Instruction</vt:lpstr>
      <vt:lpstr>New Deputy Superintendent named</vt:lpstr>
      <vt:lpstr>Office of Special Education Update</vt:lpstr>
      <vt:lpstr>Annual Public Reporting</vt:lpstr>
      <vt:lpstr>2018-19  Flowthrough and General Supervision Grants</vt:lpstr>
      <vt:lpstr>Accountability System Redesign</vt:lpstr>
      <vt:lpstr>OSE Summer Presentations</vt:lpstr>
      <vt:lpstr>Significant Disproportionality </vt:lpstr>
      <vt:lpstr>Significant Disproportionality</vt:lpstr>
      <vt:lpstr>Tier I: Universal</vt:lpstr>
      <vt:lpstr>Tier II: Targeted</vt:lpstr>
      <vt:lpstr>Tier III: Intensive</vt:lpstr>
      <vt:lpstr>General Supervision Grant</vt:lpstr>
      <vt:lpstr>New OSE Staff</vt:lpstr>
      <vt:lpstr>MDE OSE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 Title</dc:title>
  <dc:subject/>
  <dc:creator>MDE, Office of Special Education</dc:creator>
  <cp:keywords/>
  <cp:lastModifiedBy>Chapman, Teri (MDE)</cp:lastModifiedBy>
  <cp:revision>117</cp:revision>
  <dcterms:created xsi:type="dcterms:W3CDTF">2017-01-05T20:51:09Z</dcterms:created>
  <dcterms:modified xsi:type="dcterms:W3CDTF">2018-06-13T01:17:52Z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