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26"/>
  </p:notesMasterIdLst>
  <p:sldIdLst>
    <p:sldId id="256" r:id="rId3"/>
    <p:sldId id="331" r:id="rId4"/>
    <p:sldId id="337" r:id="rId5"/>
    <p:sldId id="338" r:id="rId6"/>
    <p:sldId id="332" r:id="rId7"/>
    <p:sldId id="333" r:id="rId8"/>
    <p:sldId id="334" r:id="rId9"/>
    <p:sldId id="305" r:id="rId10"/>
    <p:sldId id="336" r:id="rId11"/>
    <p:sldId id="320" r:id="rId12"/>
    <p:sldId id="321" r:id="rId13"/>
    <p:sldId id="322" r:id="rId14"/>
    <p:sldId id="323" r:id="rId15"/>
    <p:sldId id="324" r:id="rId16"/>
    <p:sldId id="325" r:id="rId17"/>
    <p:sldId id="313" r:id="rId18"/>
    <p:sldId id="326" r:id="rId19"/>
    <p:sldId id="327" r:id="rId20"/>
    <p:sldId id="335" r:id="rId21"/>
    <p:sldId id="328" r:id="rId22"/>
    <p:sldId id="329" r:id="rId23"/>
    <p:sldId id="330" r:id="rId24"/>
    <p:sldId id="274"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 Fales" initials="KF"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BD"/>
    <a:srgbClr val="FDF5BF"/>
    <a:srgbClr val="C2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2" d="100"/>
          <a:sy n="72" d="100"/>
        </p:scale>
        <p:origin x="-112" y="-416"/>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0T11:15:26.600" idx="10">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A5C8A-06AB-F844-B015-7B3264C51ADD}"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US"/>
        </a:p>
      </dgm:t>
    </dgm:pt>
    <dgm:pt modelId="{6838E3B8-3FCB-F64E-9C92-D3C1389A9784}">
      <dgm:prSet phldrT="[Text]"/>
      <dgm:spPr/>
      <dgm:t>
        <a:bodyPr/>
        <a:lstStyle/>
        <a:p>
          <a:pPr algn="ctr"/>
          <a:r>
            <a:rPr lang="en-US" b="1" dirty="0"/>
            <a:t>Receipt of</a:t>
          </a:r>
          <a:r>
            <a:rPr lang="en-US" b="1" baseline="0" dirty="0"/>
            <a:t> </a:t>
          </a:r>
          <a:r>
            <a:rPr lang="en-US" b="1" dirty="0"/>
            <a:t>IDEA</a:t>
          </a:r>
          <a:r>
            <a:rPr lang="en-US" b="1" baseline="0" dirty="0"/>
            <a:t> Part B Funds </a:t>
          </a:r>
          <a:endParaRPr lang="en-US" b="1" dirty="0"/>
        </a:p>
      </dgm:t>
    </dgm:pt>
    <dgm:pt modelId="{78DF6A34-8CEE-DB4C-894B-429DB77B8521}" type="parTrans" cxnId="{E13D8630-ADD7-9A4B-8AF4-B12293AAF609}">
      <dgm:prSet/>
      <dgm:spPr/>
      <dgm:t>
        <a:bodyPr/>
        <a:lstStyle/>
        <a:p>
          <a:endParaRPr lang="en-US"/>
        </a:p>
      </dgm:t>
    </dgm:pt>
    <dgm:pt modelId="{917DE6D7-39F3-9545-B5E8-4F09A12A5D43}" type="sibTrans" cxnId="{E13D8630-ADD7-9A4B-8AF4-B12293AAF609}">
      <dgm:prSet/>
      <dgm:spPr/>
      <dgm:t>
        <a:bodyPr/>
        <a:lstStyle/>
        <a:p>
          <a:endParaRPr lang="en-US"/>
        </a:p>
      </dgm:t>
    </dgm:pt>
    <dgm:pt modelId="{383AC19E-5A06-E547-B4F0-3E663BD3EA9B}">
      <dgm:prSet phldrT="[Text]"/>
      <dgm:spPr/>
      <dgm:t>
        <a:bodyPr/>
        <a:lstStyle/>
        <a:p>
          <a:pPr algn="ctr"/>
          <a:r>
            <a:rPr lang="en-US" b="1" dirty="0"/>
            <a:t>Obligation to Ensure FAPE</a:t>
          </a:r>
        </a:p>
      </dgm:t>
    </dgm:pt>
    <dgm:pt modelId="{8EDABEA9-E602-EC4E-B6E6-9279AC9573EB}" type="parTrans" cxnId="{F3E5758C-3414-4348-A9BF-9A36E043A9AE}">
      <dgm:prSet/>
      <dgm:spPr/>
      <dgm:t>
        <a:bodyPr/>
        <a:lstStyle/>
        <a:p>
          <a:endParaRPr lang="en-US"/>
        </a:p>
      </dgm:t>
    </dgm:pt>
    <dgm:pt modelId="{CC28B09A-EC5E-234C-825F-70C764DB25E9}" type="sibTrans" cxnId="{F3E5758C-3414-4348-A9BF-9A36E043A9AE}">
      <dgm:prSet/>
      <dgm:spPr/>
      <dgm:t>
        <a:bodyPr/>
        <a:lstStyle/>
        <a:p>
          <a:endParaRPr lang="en-US"/>
        </a:p>
      </dgm:t>
    </dgm:pt>
    <dgm:pt modelId="{4286EDF2-B763-9047-BF37-1F66D90A8777}">
      <dgm:prSet phldrT="[Text]"/>
      <dgm:spPr/>
      <dgm:t>
        <a:bodyPr/>
        <a:lstStyle/>
        <a:p>
          <a:pPr algn="ctr"/>
          <a:r>
            <a:rPr lang="en-US" b="1" dirty="0"/>
            <a:t>General Supervision System </a:t>
          </a:r>
        </a:p>
      </dgm:t>
    </dgm:pt>
    <dgm:pt modelId="{F3D4F905-BFBA-5342-BD33-BBEBD21E746A}" type="parTrans" cxnId="{B40AB865-90D3-E341-B31C-3EF83B4D26D7}">
      <dgm:prSet/>
      <dgm:spPr/>
      <dgm:t>
        <a:bodyPr/>
        <a:lstStyle/>
        <a:p>
          <a:endParaRPr lang="en-US"/>
        </a:p>
      </dgm:t>
    </dgm:pt>
    <dgm:pt modelId="{12334AA3-7CCF-324E-A316-B9B96B12D296}" type="sibTrans" cxnId="{B40AB865-90D3-E341-B31C-3EF83B4D26D7}">
      <dgm:prSet/>
      <dgm:spPr/>
      <dgm:t>
        <a:bodyPr/>
        <a:lstStyle/>
        <a:p>
          <a:endParaRPr lang="en-US"/>
        </a:p>
      </dgm:t>
    </dgm:pt>
    <dgm:pt modelId="{C53BD32A-3240-9146-B6F9-9E8A365E022C}" type="pres">
      <dgm:prSet presAssocID="{5BCA5C8A-06AB-F844-B015-7B3264C51ADD}" presName="linear" presStyleCnt="0">
        <dgm:presLayoutVars>
          <dgm:dir/>
          <dgm:animLvl val="lvl"/>
          <dgm:resizeHandles val="exact"/>
        </dgm:presLayoutVars>
      </dgm:prSet>
      <dgm:spPr/>
      <dgm:t>
        <a:bodyPr/>
        <a:lstStyle/>
        <a:p>
          <a:endParaRPr lang="en-US"/>
        </a:p>
      </dgm:t>
    </dgm:pt>
    <dgm:pt modelId="{F1649D29-41BE-3846-8A86-A194411565DA}" type="pres">
      <dgm:prSet presAssocID="{6838E3B8-3FCB-F64E-9C92-D3C1389A9784}" presName="parentLin" presStyleCnt="0"/>
      <dgm:spPr/>
    </dgm:pt>
    <dgm:pt modelId="{AA9B1F79-1FFF-8347-8DC9-D8FCF8C77938}" type="pres">
      <dgm:prSet presAssocID="{6838E3B8-3FCB-F64E-9C92-D3C1389A9784}" presName="parentLeftMargin" presStyleLbl="node1" presStyleIdx="0" presStyleCnt="3"/>
      <dgm:spPr/>
      <dgm:t>
        <a:bodyPr/>
        <a:lstStyle/>
        <a:p>
          <a:endParaRPr lang="en-US"/>
        </a:p>
      </dgm:t>
    </dgm:pt>
    <dgm:pt modelId="{DEDCCDFC-5771-024D-B836-9E195AE88284}" type="pres">
      <dgm:prSet presAssocID="{6838E3B8-3FCB-F64E-9C92-D3C1389A9784}" presName="parentText" presStyleLbl="node1" presStyleIdx="0" presStyleCnt="3" custScaleY="152803">
        <dgm:presLayoutVars>
          <dgm:chMax val="0"/>
          <dgm:bulletEnabled val="1"/>
        </dgm:presLayoutVars>
      </dgm:prSet>
      <dgm:spPr/>
      <dgm:t>
        <a:bodyPr/>
        <a:lstStyle/>
        <a:p>
          <a:endParaRPr lang="en-US"/>
        </a:p>
      </dgm:t>
    </dgm:pt>
    <dgm:pt modelId="{8166203B-1C46-1642-8FFC-C7531DBFAAC0}" type="pres">
      <dgm:prSet presAssocID="{6838E3B8-3FCB-F64E-9C92-D3C1389A9784}" presName="negativeSpace" presStyleCnt="0"/>
      <dgm:spPr/>
    </dgm:pt>
    <dgm:pt modelId="{BE4B9539-C133-1C47-A455-2FB72144C447}" type="pres">
      <dgm:prSet presAssocID="{6838E3B8-3FCB-F64E-9C92-D3C1389A9784}" presName="childText" presStyleLbl="conFgAcc1" presStyleIdx="0" presStyleCnt="3">
        <dgm:presLayoutVars>
          <dgm:bulletEnabled val="1"/>
        </dgm:presLayoutVars>
      </dgm:prSet>
      <dgm:spPr>
        <a:noFill/>
        <a:ln>
          <a:noFill/>
        </a:ln>
      </dgm:spPr>
    </dgm:pt>
    <dgm:pt modelId="{68D8FB8B-AA06-9447-B8BA-A5FBDAA5CAA3}" type="pres">
      <dgm:prSet presAssocID="{917DE6D7-39F3-9545-B5E8-4F09A12A5D43}" presName="spaceBetweenRectangles" presStyleCnt="0"/>
      <dgm:spPr/>
    </dgm:pt>
    <dgm:pt modelId="{FE656B77-C5F2-954A-89D7-70FC00A3E312}" type="pres">
      <dgm:prSet presAssocID="{383AC19E-5A06-E547-B4F0-3E663BD3EA9B}" presName="parentLin" presStyleCnt="0"/>
      <dgm:spPr/>
    </dgm:pt>
    <dgm:pt modelId="{1EE9C26B-6215-7C4D-8F16-CDA3002F4B77}" type="pres">
      <dgm:prSet presAssocID="{383AC19E-5A06-E547-B4F0-3E663BD3EA9B}" presName="parentLeftMargin" presStyleLbl="node1" presStyleIdx="0" presStyleCnt="3"/>
      <dgm:spPr/>
      <dgm:t>
        <a:bodyPr/>
        <a:lstStyle/>
        <a:p>
          <a:endParaRPr lang="en-US"/>
        </a:p>
      </dgm:t>
    </dgm:pt>
    <dgm:pt modelId="{670A8C19-7A59-9B47-AB36-9597C4FC34C7}" type="pres">
      <dgm:prSet presAssocID="{383AC19E-5A06-E547-B4F0-3E663BD3EA9B}" presName="parentText" presStyleLbl="node1" presStyleIdx="1" presStyleCnt="3" custScaleY="152803">
        <dgm:presLayoutVars>
          <dgm:chMax val="0"/>
          <dgm:bulletEnabled val="1"/>
        </dgm:presLayoutVars>
      </dgm:prSet>
      <dgm:spPr/>
      <dgm:t>
        <a:bodyPr/>
        <a:lstStyle/>
        <a:p>
          <a:endParaRPr lang="en-US"/>
        </a:p>
      </dgm:t>
    </dgm:pt>
    <dgm:pt modelId="{4E7CFC36-9439-DE40-B23F-6D124B29EDE7}" type="pres">
      <dgm:prSet presAssocID="{383AC19E-5A06-E547-B4F0-3E663BD3EA9B}" presName="negativeSpace" presStyleCnt="0"/>
      <dgm:spPr/>
    </dgm:pt>
    <dgm:pt modelId="{7310018A-6165-9044-8459-98EB23DD9309}" type="pres">
      <dgm:prSet presAssocID="{383AC19E-5A06-E547-B4F0-3E663BD3EA9B}" presName="childText" presStyleLbl="conFgAcc1" presStyleIdx="1" presStyleCnt="3" custLinFactNeighborX="-309" custLinFactNeighborY="13940">
        <dgm:presLayoutVars>
          <dgm:bulletEnabled val="1"/>
        </dgm:presLayoutVars>
      </dgm:prSet>
      <dgm:spPr>
        <a:noFill/>
        <a:ln>
          <a:noFill/>
        </a:ln>
      </dgm:spPr>
    </dgm:pt>
    <dgm:pt modelId="{E51A2375-1939-9E43-99C6-5C6E3B557477}" type="pres">
      <dgm:prSet presAssocID="{CC28B09A-EC5E-234C-825F-70C764DB25E9}" presName="spaceBetweenRectangles" presStyleCnt="0"/>
      <dgm:spPr/>
    </dgm:pt>
    <dgm:pt modelId="{5025520A-BD6E-A943-8823-C03851E4F29F}" type="pres">
      <dgm:prSet presAssocID="{4286EDF2-B763-9047-BF37-1F66D90A8777}" presName="parentLin" presStyleCnt="0"/>
      <dgm:spPr/>
    </dgm:pt>
    <dgm:pt modelId="{DCE37014-5F07-5D4D-A01E-AC3AAE92373C}" type="pres">
      <dgm:prSet presAssocID="{4286EDF2-B763-9047-BF37-1F66D90A8777}" presName="parentLeftMargin" presStyleLbl="node1" presStyleIdx="1" presStyleCnt="3"/>
      <dgm:spPr/>
      <dgm:t>
        <a:bodyPr/>
        <a:lstStyle/>
        <a:p>
          <a:endParaRPr lang="en-US"/>
        </a:p>
      </dgm:t>
    </dgm:pt>
    <dgm:pt modelId="{07485C6F-CFA2-FE4B-BBA8-39BE1CD046E6}" type="pres">
      <dgm:prSet presAssocID="{4286EDF2-B763-9047-BF37-1F66D90A8777}" presName="parentText" presStyleLbl="node1" presStyleIdx="2" presStyleCnt="3" custScaleY="152803">
        <dgm:presLayoutVars>
          <dgm:chMax val="0"/>
          <dgm:bulletEnabled val="1"/>
        </dgm:presLayoutVars>
      </dgm:prSet>
      <dgm:spPr/>
      <dgm:t>
        <a:bodyPr/>
        <a:lstStyle/>
        <a:p>
          <a:endParaRPr lang="en-US"/>
        </a:p>
      </dgm:t>
    </dgm:pt>
    <dgm:pt modelId="{24821F7C-7452-6A47-85DC-26E5AA9C8903}" type="pres">
      <dgm:prSet presAssocID="{4286EDF2-B763-9047-BF37-1F66D90A8777}" presName="negativeSpace" presStyleCnt="0"/>
      <dgm:spPr/>
    </dgm:pt>
    <dgm:pt modelId="{77206201-C75E-ED46-8CE0-2733CF214F62}" type="pres">
      <dgm:prSet presAssocID="{4286EDF2-B763-9047-BF37-1F66D90A8777}" presName="childText" presStyleLbl="conFgAcc1" presStyleIdx="2" presStyleCnt="3">
        <dgm:presLayoutVars>
          <dgm:bulletEnabled val="1"/>
        </dgm:presLayoutVars>
      </dgm:prSet>
      <dgm:spPr>
        <a:noFill/>
        <a:ln>
          <a:noFill/>
        </a:ln>
      </dgm:spPr>
    </dgm:pt>
  </dgm:ptLst>
  <dgm:cxnLst>
    <dgm:cxn modelId="{7B5C9F42-4739-C544-879E-62DF6C265FF6}" type="presOf" srcId="{4286EDF2-B763-9047-BF37-1F66D90A8777}" destId="{07485C6F-CFA2-FE4B-BBA8-39BE1CD046E6}" srcOrd="1" destOrd="0" presId="urn:microsoft.com/office/officeart/2005/8/layout/list1"/>
    <dgm:cxn modelId="{B40AB865-90D3-E341-B31C-3EF83B4D26D7}" srcId="{5BCA5C8A-06AB-F844-B015-7B3264C51ADD}" destId="{4286EDF2-B763-9047-BF37-1F66D90A8777}" srcOrd="2" destOrd="0" parTransId="{F3D4F905-BFBA-5342-BD33-BBEBD21E746A}" sibTransId="{12334AA3-7CCF-324E-A316-B9B96B12D296}"/>
    <dgm:cxn modelId="{7EC4AF52-9327-854B-9175-C8E5B4F55E78}" type="presOf" srcId="{5BCA5C8A-06AB-F844-B015-7B3264C51ADD}" destId="{C53BD32A-3240-9146-B6F9-9E8A365E022C}" srcOrd="0" destOrd="0" presId="urn:microsoft.com/office/officeart/2005/8/layout/list1"/>
    <dgm:cxn modelId="{F3E5758C-3414-4348-A9BF-9A36E043A9AE}" srcId="{5BCA5C8A-06AB-F844-B015-7B3264C51ADD}" destId="{383AC19E-5A06-E547-B4F0-3E663BD3EA9B}" srcOrd="1" destOrd="0" parTransId="{8EDABEA9-E602-EC4E-B6E6-9279AC9573EB}" sibTransId="{CC28B09A-EC5E-234C-825F-70C764DB25E9}"/>
    <dgm:cxn modelId="{018E682B-66F7-E940-A19A-2815C3F9912D}" type="presOf" srcId="{6838E3B8-3FCB-F64E-9C92-D3C1389A9784}" destId="{AA9B1F79-1FFF-8347-8DC9-D8FCF8C77938}" srcOrd="0" destOrd="0" presId="urn:microsoft.com/office/officeart/2005/8/layout/list1"/>
    <dgm:cxn modelId="{E13D8630-ADD7-9A4B-8AF4-B12293AAF609}" srcId="{5BCA5C8A-06AB-F844-B015-7B3264C51ADD}" destId="{6838E3B8-3FCB-F64E-9C92-D3C1389A9784}" srcOrd="0" destOrd="0" parTransId="{78DF6A34-8CEE-DB4C-894B-429DB77B8521}" sibTransId="{917DE6D7-39F3-9545-B5E8-4F09A12A5D43}"/>
    <dgm:cxn modelId="{DE7F42AE-DA65-6646-9593-9E1579CC2161}" type="presOf" srcId="{6838E3B8-3FCB-F64E-9C92-D3C1389A9784}" destId="{DEDCCDFC-5771-024D-B836-9E195AE88284}" srcOrd="1" destOrd="0" presId="urn:microsoft.com/office/officeart/2005/8/layout/list1"/>
    <dgm:cxn modelId="{385D2B0B-1A21-3941-A434-CF6C332CED8C}" type="presOf" srcId="{383AC19E-5A06-E547-B4F0-3E663BD3EA9B}" destId="{670A8C19-7A59-9B47-AB36-9597C4FC34C7}" srcOrd="1" destOrd="0" presId="urn:microsoft.com/office/officeart/2005/8/layout/list1"/>
    <dgm:cxn modelId="{C8601B25-2914-5040-9EDD-DE1EEA5C9059}" type="presOf" srcId="{4286EDF2-B763-9047-BF37-1F66D90A8777}" destId="{DCE37014-5F07-5D4D-A01E-AC3AAE92373C}" srcOrd="0" destOrd="0" presId="urn:microsoft.com/office/officeart/2005/8/layout/list1"/>
    <dgm:cxn modelId="{F3789D52-FCBF-3849-A0CD-C4B2B5F6A0C8}" type="presOf" srcId="{383AC19E-5A06-E547-B4F0-3E663BD3EA9B}" destId="{1EE9C26B-6215-7C4D-8F16-CDA3002F4B77}" srcOrd="0" destOrd="0" presId="urn:microsoft.com/office/officeart/2005/8/layout/list1"/>
    <dgm:cxn modelId="{56E496A6-4680-794F-ABD9-46D0CC23132B}" type="presParOf" srcId="{C53BD32A-3240-9146-B6F9-9E8A365E022C}" destId="{F1649D29-41BE-3846-8A86-A194411565DA}" srcOrd="0" destOrd="0" presId="urn:microsoft.com/office/officeart/2005/8/layout/list1"/>
    <dgm:cxn modelId="{73658854-6125-AE42-A898-FAC607D5879A}" type="presParOf" srcId="{F1649D29-41BE-3846-8A86-A194411565DA}" destId="{AA9B1F79-1FFF-8347-8DC9-D8FCF8C77938}" srcOrd="0" destOrd="0" presId="urn:microsoft.com/office/officeart/2005/8/layout/list1"/>
    <dgm:cxn modelId="{7CC22658-E0B5-D14A-89F6-97A3513D2E25}" type="presParOf" srcId="{F1649D29-41BE-3846-8A86-A194411565DA}" destId="{DEDCCDFC-5771-024D-B836-9E195AE88284}" srcOrd="1" destOrd="0" presId="urn:microsoft.com/office/officeart/2005/8/layout/list1"/>
    <dgm:cxn modelId="{5ECCC72A-D3F9-C642-A732-3DE6AEBA451D}" type="presParOf" srcId="{C53BD32A-3240-9146-B6F9-9E8A365E022C}" destId="{8166203B-1C46-1642-8FFC-C7531DBFAAC0}" srcOrd="1" destOrd="0" presId="urn:microsoft.com/office/officeart/2005/8/layout/list1"/>
    <dgm:cxn modelId="{55EC50F7-CD69-374F-A756-7B35B769819C}" type="presParOf" srcId="{C53BD32A-3240-9146-B6F9-9E8A365E022C}" destId="{BE4B9539-C133-1C47-A455-2FB72144C447}" srcOrd="2" destOrd="0" presId="urn:microsoft.com/office/officeart/2005/8/layout/list1"/>
    <dgm:cxn modelId="{F08F0707-6A06-6C45-B1EB-1F8F5FE0C83C}" type="presParOf" srcId="{C53BD32A-3240-9146-B6F9-9E8A365E022C}" destId="{68D8FB8B-AA06-9447-B8BA-A5FBDAA5CAA3}" srcOrd="3" destOrd="0" presId="urn:microsoft.com/office/officeart/2005/8/layout/list1"/>
    <dgm:cxn modelId="{F4D8D7C7-5323-C846-BBC3-79E131D61813}" type="presParOf" srcId="{C53BD32A-3240-9146-B6F9-9E8A365E022C}" destId="{FE656B77-C5F2-954A-89D7-70FC00A3E312}" srcOrd="4" destOrd="0" presId="urn:microsoft.com/office/officeart/2005/8/layout/list1"/>
    <dgm:cxn modelId="{B56E3633-B5E8-5B47-AF53-14E8C1FB52AF}" type="presParOf" srcId="{FE656B77-C5F2-954A-89D7-70FC00A3E312}" destId="{1EE9C26B-6215-7C4D-8F16-CDA3002F4B77}" srcOrd="0" destOrd="0" presId="urn:microsoft.com/office/officeart/2005/8/layout/list1"/>
    <dgm:cxn modelId="{D04B0953-CFF9-E342-B19A-E34466CB518A}" type="presParOf" srcId="{FE656B77-C5F2-954A-89D7-70FC00A3E312}" destId="{670A8C19-7A59-9B47-AB36-9597C4FC34C7}" srcOrd="1" destOrd="0" presId="urn:microsoft.com/office/officeart/2005/8/layout/list1"/>
    <dgm:cxn modelId="{DA85D0E0-CDFE-5448-BC99-06D9E45CFDC4}" type="presParOf" srcId="{C53BD32A-3240-9146-B6F9-9E8A365E022C}" destId="{4E7CFC36-9439-DE40-B23F-6D124B29EDE7}" srcOrd="5" destOrd="0" presId="urn:microsoft.com/office/officeart/2005/8/layout/list1"/>
    <dgm:cxn modelId="{E1CF7F7E-3374-BF42-8819-9FFC4AA970C2}" type="presParOf" srcId="{C53BD32A-3240-9146-B6F9-9E8A365E022C}" destId="{7310018A-6165-9044-8459-98EB23DD9309}" srcOrd="6" destOrd="0" presId="urn:microsoft.com/office/officeart/2005/8/layout/list1"/>
    <dgm:cxn modelId="{7DD61A3C-98C1-5A49-AE66-5A7A53C3D632}" type="presParOf" srcId="{C53BD32A-3240-9146-B6F9-9E8A365E022C}" destId="{E51A2375-1939-9E43-99C6-5C6E3B557477}" srcOrd="7" destOrd="0" presId="urn:microsoft.com/office/officeart/2005/8/layout/list1"/>
    <dgm:cxn modelId="{77F99F37-C64E-694D-9E9D-40CF17CC229F}" type="presParOf" srcId="{C53BD32A-3240-9146-B6F9-9E8A365E022C}" destId="{5025520A-BD6E-A943-8823-C03851E4F29F}" srcOrd="8" destOrd="0" presId="urn:microsoft.com/office/officeart/2005/8/layout/list1"/>
    <dgm:cxn modelId="{90D41182-947D-B34B-B874-472C8F7142F1}" type="presParOf" srcId="{5025520A-BD6E-A943-8823-C03851E4F29F}" destId="{DCE37014-5F07-5D4D-A01E-AC3AAE92373C}" srcOrd="0" destOrd="0" presId="urn:microsoft.com/office/officeart/2005/8/layout/list1"/>
    <dgm:cxn modelId="{63AF003B-911C-B643-B996-2DBDE972FB30}" type="presParOf" srcId="{5025520A-BD6E-A943-8823-C03851E4F29F}" destId="{07485C6F-CFA2-FE4B-BBA8-39BE1CD046E6}" srcOrd="1" destOrd="0" presId="urn:microsoft.com/office/officeart/2005/8/layout/list1"/>
    <dgm:cxn modelId="{89C887F7-F6D4-8B49-A0A4-A87858D16281}" type="presParOf" srcId="{C53BD32A-3240-9146-B6F9-9E8A365E022C}" destId="{24821F7C-7452-6A47-85DC-26E5AA9C8903}" srcOrd="9" destOrd="0" presId="urn:microsoft.com/office/officeart/2005/8/layout/list1"/>
    <dgm:cxn modelId="{8577512A-339A-F24D-BBA7-7BD0D8771916}" type="presParOf" srcId="{C53BD32A-3240-9146-B6F9-9E8A365E022C}" destId="{77206201-C75E-ED46-8CE0-2733CF214F6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B9539-C133-1C47-A455-2FB72144C447}">
      <dsp:nvSpPr>
        <dsp:cNvPr id="0" name=""/>
        <dsp:cNvSpPr/>
      </dsp:nvSpPr>
      <dsp:spPr>
        <a:xfrm>
          <a:off x="0" y="882637"/>
          <a:ext cx="7422117" cy="554400"/>
        </a:xfrm>
        <a:prstGeom prst="rect">
          <a:avLst/>
        </a:prstGeom>
        <a:noFill/>
        <a:ln w="12700" cap="rnd" cmpd="sng" algn="ctr">
          <a:noFill/>
          <a:prstDash val="solid"/>
        </a:ln>
        <a:effectLst>
          <a:outerShdw blurRad="38100" dist="25400" dir="5400000" rotWithShape="0">
            <a:srgbClr val="000000">
              <a:alpha val="5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EDCCDFC-5771-024D-B836-9E195AE88284}">
      <dsp:nvSpPr>
        <dsp:cNvPr id="0" name=""/>
        <dsp:cNvSpPr/>
      </dsp:nvSpPr>
      <dsp:spPr>
        <a:xfrm>
          <a:off x="371105" y="214993"/>
          <a:ext cx="5195481" cy="992363"/>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377" tIns="0" rIns="196377" bIns="0" numCol="1" spcCol="1270" anchor="ctr" anchorCtr="0">
          <a:noAutofit/>
        </a:bodyPr>
        <a:lstStyle/>
        <a:p>
          <a:pPr lvl="0" algn="ctr" defTabSz="977900">
            <a:lnSpc>
              <a:spcPct val="90000"/>
            </a:lnSpc>
            <a:spcBef>
              <a:spcPct val="0"/>
            </a:spcBef>
            <a:spcAft>
              <a:spcPct val="35000"/>
            </a:spcAft>
          </a:pPr>
          <a:r>
            <a:rPr lang="en-US" sz="2200" b="1" kern="1200" dirty="0"/>
            <a:t>Receipt of</a:t>
          </a:r>
          <a:r>
            <a:rPr lang="en-US" sz="2200" b="1" kern="1200" baseline="0" dirty="0"/>
            <a:t> </a:t>
          </a:r>
          <a:r>
            <a:rPr lang="en-US" sz="2200" b="1" kern="1200" dirty="0"/>
            <a:t>IDEA</a:t>
          </a:r>
          <a:r>
            <a:rPr lang="en-US" sz="2200" b="1" kern="1200" baseline="0" dirty="0"/>
            <a:t> Part B Funds </a:t>
          </a:r>
          <a:endParaRPr lang="en-US" sz="2200" b="1" kern="1200" dirty="0"/>
        </a:p>
      </dsp:txBody>
      <dsp:txXfrm>
        <a:off x="419548" y="263436"/>
        <a:ext cx="5098595" cy="895477"/>
      </dsp:txXfrm>
    </dsp:sp>
    <dsp:sp modelId="{7310018A-6165-9044-8459-98EB23DD9309}">
      <dsp:nvSpPr>
        <dsp:cNvPr id="0" name=""/>
        <dsp:cNvSpPr/>
      </dsp:nvSpPr>
      <dsp:spPr>
        <a:xfrm>
          <a:off x="0" y="2240041"/>
          <a:ext cx="7422117" cy="554400"/>
        </a:xfrm>
        <a:prstGeom prst="rect">
          <a:avLst/>
        </a:prstGeom>
        <a:noFill/>
        <a:ln w="12700" cap="rnd" cmpd="sng" algn="ctr">
          <a:noFill/>
          <a:prstDash val="solid"/>
        </a:ln>
        <a:effectLst>
          <a:outerShdw blurRad="38100" dist="25400" dir="5400000" rotWithShape="0">
            <a:srgbClr val="000000">
              <a:alpha val="5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70A8C19-7A59-9B47-AB36-9597C4FC34C7}">
      <dsp:nvSpPr>
        <dsp:cNvPr id="0" name=""/>
        <dsp:cNvSpPr/>
      </dsp:nvSpPr>
      <dsp:spPr>
        <a:xfrm>
          <a:off x="371105" y="1555837"/>
          <a:ext cx="5195481" cy="992363"/>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377" tIns="0" rIns="196377" bIns="0" numCol="1" spcCol="1270" anchor="ctr" anchorCtr="0">
          <a:noAutofit/>
        </a:bodyPr>
        <a:lstStyle/>
        <a:p>
          <a:pPr lvl="0" algn="ctr" defTabSz="977900">
            <a:lnSpc>
              <a:spcPct val="90000"/>
            </a:lnSpc>
            <a:spcBef>
              <a:spcPct val="0"/>
            </a:spcBef>
            <a:spcAft>
              <a:spcPct val="35000"/>
            </a:spcAft>
          </a:pPr>
          <a:r>
            <a:rPr lang="en-US" sz="2200" b="1" kern="1200" dirty="0"/>
            <a:t>Obligation to Ensure FAPE</a:t>
          </a:r>
        </a:p>
      </dsp:txBody>
      <dsp:txXfrm>
        <a:off x="419548" y="1604280"/>
        <a:ext cx="5098595" cy="895477"/>
      </dsp:txXfrm>
    </dsp:sp>
    <dsp:sp modelId="{77206201-C75E-ED46-8CE0-2733CF214F62}">
      <dsp:nvSpPr>
        <dsp:cNvPr id="0" name=""/>
        <dsp:cNvSpPr/>
      </dsp:nvSpPr>
      <dsp:spPr>
        <a:xfrm>
          <a:off x="0" y="3564324"/>
          <a:ext cx="7422117" cy="554400"/>
        </a:xfrm>
        <a:prstGeom prst="rect">
          <a:avLst/>
        </a:prstGeom>
        <a:noFill/>
        <a:ln w="12700" cap="rnd" cmpd="sng" algn="ctr">
          <a:noFill/>
          <a:prstDash val="solid"/>
        </a:ln>
        <a:effectLst>
          <a:outerShdw blurRad="38100" dist="25400" dir="5400000" rotWithShape="0">
            <a:srgbClr val="000000">
              <a:alpha val="5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7485C6F-CFA2-FE4B-BBA8-39BE1CD046E6}">
      <dsp:nvSpPr>
        <dsp:cNvPr id="0" name=""/>
        <dsp:cNvSpPr/>
      </dsp:nvSpPr>
      <dsp:spPr>
        <a:xfrm>
          <a:off x="371105" y="2896680"/>
          <a:ext cx="5195481" cy="992363"/>
        </a:xfrm>
        <a:prstGeom prst="round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377" tIns="0" rIns="196377" bIns="0" numCol="1" spcCol="1270" anchor="ctr" anchorCtr="0">
          <a:noAutofit/>
        </a:bodyPr>
        <a:lstStyle/>
        <a:p>
          <a:pPr lvl="0" algn="ctr" defTabSz="977900">
            <a:lnSpc>
              <a:spcPct val="90000"/>
            </a:lnSpc>
            <a:spcBef>
              <a:spcPct val="0"/>
            </a:spcBef>
            <a:spcAft>
              <a:spcPct val="35000"/>
            </a:spcAft>
          </a:pPr>
          <a:r>
            <a:rPr lang="en-US" sz="2200" b="1" kern="1200" dirty="0"/>
            <a:t>General Supervision System </a:t>
          </a:r>
        </a:p>
      </dsp:txBody>
      <dsp:txXfrm>
        <a:off x="419548" y="2945123"/>
        <a:ext cx="5098595" cy="89547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867EBA8-AC59-4203-8805-5693411CC2C3}" type="datetimeFigureOut">
              <a:rPr lang="en-US" smtClean="0"/>
              <a:t>4/11/18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E7D3505-71AA-4C34-A72B-ADF117CDEFFC}" type="slidenum">
              <a:rPr lang="en-US" smtClean="0"/>
              <a:t>‹#›</a:t>
            </a:fld>
            <a:endParaRPr lang="en-US" dirty="0"/>
          </a:p>
        </p:txBody>
      </p:sp>
    </p:spTree>
    <p:extLst>
      <p:ext uri="{BB962C8B-B14F-4D97-AF65-F5344CB8AC3E}">
        <p14:creationId xmlns:p14="http://schemas.microsoft.com/office/powerpoint/2010/main" val="44915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618" indent="-233309" defTabSz="933237">
              <a:buClr>
                <a:schemeClr val="dk1"/>
              </a:buClr>
              <a:buSzPts val="1400"/>
              <a:defRPr/>
            </a:pPr>
            <a:r>
              <a:rPr lang="en-US" i="0" dirty="0"/>
              <a:t>The State Performance Plan or SPP has indicators of both results and compliance. Note the pillars in the middle of the graphic are predicated on personnel having learned and had their knowledge and skills developed of procedures and practices, to use data, be fiscally responsible, and integrate these components into the monitoring activities. The pillars are also grounded in the protection of the individual rights of parents and students with disabilities through effective dispute resolution processes, as well as improvement and correction activities that include incentives and, as necessary, sanctions. </a:t>
            </a:r>
          </a:p>
          <a:p>
            <a:pPr marL="466618" indent="-233309" defTabSz="933237">
              <a:buClr>
                <a:schemeClr val="dk1"/>
              </a:buClr>
              <a:buSzPts val="1400"/>
              <a:defRPr/>
            </a:pPr>
            <a:endParaRPr lang="en-US" dirty="0"/>
          </a:p>
          <a:p>
            <a:pPr marL="466618" indent="-233309" defTabSz="933237">
              <a:buClr>
                <a:schemeClr val="dk1"/>
              </a:buClr>
              <a:buSzPts val="1400"/>
              <a:defRPr/>
            </a:pPr>
            <a:r>
              <a:rPr lang="en-US" dirty="0"/>
              <a:t>NCSEAM cited the monitoring definition from </a:t>
            </a:r>
            <a:r>
              <a:rPr lang="en-US" i="1" dirty="0"/>
              <a:t>What is Monitoring and Evaluation</a:t>
            </a:r>
            <a:r>
              <a:rPr lang="en-US" i="0" dirty="0"/>
              <a:t> that says, monitoring is “a continuing function that uses systematic collection of data on specified indicators to provide management and… intervention with indications of the extent of progress and achievement of objectives and progress in the use of allocated funds.” </a:t>
            </a:r>
          </a:p>
          <a:p>
            <a:endParaRPr lang="en-US" dirty="0"/>
          </a:p>
        </p:txBody>
      </p:sp>
      <p:sp>
        <p:nvSpPr>
          <p:cNvPr id="4" name="Slide Number Placeholder 3"/>
          <p:cNvSpPr>
            <a:spLocks noGrp="1"/>
          </p:cNvSpPr>
          <p:nvPr>
            <p:ph type="sldNum" idx="10"/>
          </p:nvPr>
        </p:nvSpPr>
        <p:spPr/>
        <p:txBody>
          <a:bodyPr/>
          <a:lstStyle/>
          <a:p>
            <a:pPr>
              <a:buClr>
                <a:schemeClr val="dk1"/>
              </a:buClr>
              <a:buSzPts val="1200"/>
            </a:pPr>
            <a:fld id="{00000000-1234-1234-1234-123412341234}" type="slidenum">
              <a:rPr lang="en-US">
                <a:solidFill>
                  <a:schemeClr val="dk1"/>
                </a:solidFill>
                <a:latin typeface="Calibri"/>
                <a:ea typeface="Calibri"/>
                <a:cs typeface="Calibri"/>
                <a:sym typeface="Calibri"/>
              </a:rPr>
              <a:pPr>
                <a:buClr>
                  <a:schemeClr val="dk1"/>
                </a:buClr>
                <a:buSzPts val="1200"/>
              </a:pPr>
              <a:t>16</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032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Teri &amp; John</a:t>
            </a:r>
          </a:p>
          <a:p>
            <a:r>
              <a:rPr lang="en-US" dirty="0"/>
              <a:t>The GSG</a:t>
            </a:r>
            <a:r>
              <a:rPr lang="en-US" baseline="0" dirty="0"/>
              <a:t> is meant to enhance or provide supplemental funding (separate from flow-through funding they already receive) to develop and implement a system of Gen Sup at ISD. Increase capacity to ensure FAPE.</a:t>
            </a:r>
            <a:endParaRPr lang="en-US" dirty="0"/>
          </a:p>
        </p:txBody>
      </p:sp>
      <p:sp>
        <p:nvSpPr>
          <p:cNvPr id="4" name="Slide Number Placeholder 3"/>
          <p:cNvSpPr>
            <a:spLocks noGrp="1"/>
          </p:cNvSpPr>
          <p:nvPr>
            <p:ph type="sldNum" sz="quarter" idx="10"/>
          </p:nvPr>
        </p:nvSpPr>
        <p:spPr/>
        <p:txBody>
          <a:bodyPr/>
          <a:lstStyle/>
          <a:p>
            <a:pPr defTabSz="933237">
              <a:defRPr/>
            </a:pPr>
            <a:fld id="{7E7D3505-71AA-4C34-A72B-ADF117CDEFFC}" type="slidenum">
              <a:rPr lang="en-US">
                <a:solidFill>
                  <a:prstClr val="black"/>
                </a:solidFill>
                <a:latin typeface="Calibri" panose="020F0502020204030204"/>
              </a:rPr>
              <a:pPr defTabSz="933237">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7368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Teri</a:t>
            </a:r>
          </a:p>
          <a:p>
            <a:pPr marL="174982" indent="-174982" defTabSz="933237">
              <a:buFont typeface="Arial" charset="0"/>
              <a:buChar char="•"/>
              <a:defRPr/>
            </a:pPr>
            <a:r>
              <a:rPr lang="en-US" dirty="0"/>
              <a:t> Identify priority {area of need/focus – discipline, </a:t>
            </a:r>
            <a:r>
              <a:rPr lang="en-US" dirty="0" err="1"/>
              <a:t>etc</a:t>
            </a:r>
            <a:r>
              <a:rPr lang="en-US" dirty="0"/>
              <a:t>}</a:t>
            </a:r>
          </a:p>
          <a:p>
            <a:pPr marL="174982" indent="-174982" defTabSz="933237">
              <a:buFont typeface="Arial" charset="0"/>
              <a:buChar char="•"/>
              <a:defRPr/>
            </a:pPr>
            <a:r>
              <a:rPr lang="en-US" dirty="0"/>
              <a:t> Meaningful/Purposeful</a:t>
            </a:r>
          </a:p>
          <a:p>
            <a:pPr marL="174982" indent="-174982" defTabSz="933237">
              <a:buFont typeface="Arial" charset="0"/>
              <a:buChar char="•"/>
              <a:defRPr/>
            </a:pPr>
            <a:r>
              <a:rPr lang="en-US" dirty="0"/>
              <a:t>What process or activity(</a:t>
            </a:r>
            <a:r>
              <a:rPr lang="en-US" dirty="0" err="1"/>
              <a:t>ies</a:t>
            </a:r>
            <a:r>
              <a:rPr lang="en-US" dirty="0"/>
              <a:t>) will be used to monitor the progress of the implementation of this plan?</a:t>
            </a:r>
          </a:p>
          <a:p>
            <a:pPr marL="174982" indent="-174982" defTabSz="933237">
              <a:buFont typeface="Arial" charset="0"/>
              <a:buChar char="•"/>
              <a:defRPr/>
            </a:pPr>
            <a:r>
              <a:rPr lang="en-US" dirty="0"/>
              <a:t>What data will be used to monitor improved student outcomes? This can be tied</a:t>
            </a:r>
            <a:r>
              <a:rPr lang="en-US" baseline="0" dirty="0"/>
              <a:t> to SPP Indicator data – long term progress</a:t>
            </a:r>
          </a:p>
          <a:p>
            <a:pPr marL="174982" indent="-174982" defTabSz="933237">
              <a:buFont typeface="Arial" charset="0"/>
              <a:buChar char="•"/>
              <a:defRPr/>
            </a:pPr>
            <a:r>
              <a:rPr lang="en-US" dirty="0"/>
              <a:t>This grant is to be used for the purpose of </a:t>
            </a:r>
            <a:r>
              <a:rPr lang="en-US" b="0" dirty="0"/>
              <a:t>building their </a:t>
            </a:r>
            <a:r>
              <a:rPr lang="en-US" dirty="0"/>
              <a:t>general supervision system.</a:t>
            </a:r>
          </a:p>
          <a:p>
            <a:pPr marL="174982" indent="-174982" defTabSz="933237">
              <a:buFont typeface="Arial" charset="0"/>
              <a:buChar char="•"/>
              <a:defRPr/>
            </a:pPr>
            <a:r>
              <a:rPr lang="en-US" dirty="0"/>
              <a:t>This system will then be in place to address other general supervision priority areas moving forward. </a:t>
            </a:r>
          </a:p>
          <a:p>
            <a:endParaRPr lang="en-US" dirty="0"/>
          </a:p>
        </p:txBody>
      </p:sp>
      <p:sp>
        <p:nvSpPr>
          <p:cNvPr id="4" name="Slide Number Placeholder 3"/>
          <p:cNvSpPr>
            <a:spLocks noGrp="1"/>
          </p:cNvSpPr>
          <p:nvPr>
            <p:ph type="sldNum" sz="quarter" idx="10"/>
          </p:nvPr>
        </p:nvSpPr>
        <p:spPr/>
        <p:txBody>
          <a:bodyPr/>
          <a:lstStyle/>
          <a:p>
            <a:pPr defTabSz="933237">
              <a:defRPr/>
            </a:pPr>
            <a:fld id="{7E7D3505-71AA-4C34-A72B-ADF117CDEFFC}" type="slidenum">
              <a:rPr lang="en-US">
                <a:solidFill>
                  <a:prstClr val="black"/>
                </a:solidFill>
                <a:latin typeface="Calibri" panose="020F0502020204030204"/>
              </a:rPr>
              <a:pPr defTabSz="933237">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372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Teri &amp; John (Funds available @ 100% at grant open on 9/1/18)</a:t>
            </a:r>
            <a:endParaRPr lang="en-US" dirty="0"/>
          </a:p>
        </p:txBody>
      </p:sp>
      <p:sp>
        <p:nvSpPr>
          <p:cNvPr id="4" name="Slide Number Placeholder 3"/>
          <p:cNvSpPr>
            <a:spLocks noGrp="1"/>
          </p:cNvSpPr>
          <p:nvPr>
            <p:ph type="sldNum" sz="quarter" idx="10"/>
          </p:nvPr>
        </p:nvSpPr>
        <p:spPr/>
        <p:txBody>
          <a:bodyPr/>
          <a:lstStyle/>
          <a:p>
            <a:fld id="{7E7D3505-71AA-4C34-A72B-ADF117CDEFFC}" type="slidenum">
              <a:rPr lang="en-US" smtClean="0"/>
              <a:t>19</a:t>
            </a:fld>
            <a:endParaRPr lang="en-US" dirty="0"/>
          </a:p>
        </p:txBody>
      </p:sp>
    </p:spTree>
    <p:extLst>
      <p:ext uri="{BB962C8B-B14F-4D97-AF65-F5344CB8AC3E}">
        <p14:creationId xmlns:p14="http://schemas.microsoft.com/office/powerpoint/2010/main" val="81681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at each level, leaders must ask these three questions. What system(s) is (are) in place to: </a:t>
            </a:r>
          </a:p>
          <a:p>
            <a:pPr marL="233309" indent="-233309">
              <a:buAutoNum type="arabicParenBoth"/>
            </a:pPr>
            <a:r>
              <a:rPr lang="en-US" dirty="0"/>
              <a:t>Ensure everyone knows the requirements of IDEA? </a:t>
            </a:r>
          </a:p>
          <a:p>
            <a:pPr marL="233309" indent="-233309">
              <a:buAutoNum type="arabicParenBoth"/>
            </a:pPr>
            <a:r>
              <a:rPr lang="en-US" dirty="0"/>
              <a:t>Verify everyone is implementing the requirements correctly? </a:t>
            </a:r>
          </a:p>
          <a:p>
            <a:pPr marL="233309" indent="-233309">
              <a:buAutoNum type="arabicParenBoth"/>
            </a:pPr>
            <a:r>
              <a:rPr lang="en-US" dirty="0"/>
              <a:t>Support identified areas of improvement? </a:t>
            </a:r>
          </a:p>
        </p:txBody>
      </p:sp>
      <p:sp>
        <p:nvSpPr>
          <p:cNvPr id="4" name="Slide Number Placeholder 3"/>
          <p:cNvSpPr>
            <a:spLocks noGrp="1"/>
          </p:cNvSpPr>
          <p:nvPr>
            <p:ph type="sldNum" sz="quarter" idx="10"/>
          </p:nvPr>
        </p:nvSpPr>
        <p:spPr/>
        <p:txBody>
          <a:bodyPr/>
          <a:lstStyle/>
          <a:p>
            <a:pPr defTabSz="933237">
              <a:defRPr/>
            </a:pPr>
            <a:fld id="{CB2CCB7D-EFE6-468F-A19E-68720AD587E8}" type="slidenum">
              <a:rPr lang="en-US">
                <a:solidFill>
                  <a:prstClr val="black"/>
                </a:solidFill>
                <a:latin typeface="Calibri" panose="020F0502020204030204"/>
              </a:rPr>
              <a:pPr defTabSz="933237">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5254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However, the state must do more to support all partners in understanding the requirements. In other words, systems were built to respond to problems rather than prevent them. The OSE must maintain compliance efforts, and in collaboration with partners across the state, build a system that is intentionally designed to ensure everyone serving students with disabilities understands all IDEA requirements and implements them correctly. This proactive work will also include identifying and supporting best practices related to critical requirements, such as least restrictive environments.</a:t>
            </a:r>
          </a:p>
          <a:p>
            <a:endParaRPr lang="en-US" dirty="0"/>
          </a:p>
          <a:p>
            <a:r>
              <a:rPr lang="en-US" dirty="0"/>
              <a:t>At all levels, we strive to have a continuum of support and enforcement. At the state level, we have spent much of our time on the enforcement side. As we work to clarify roles and assess systems, a major component of that work will be identifying resources to provide more support around the requirements and opportunities for improvement. At the state level, we will be collecting those resources and sharing them broadly. </a:t>
            </a:r>
          </a:p>
        </p:txBody>
      </p:sp>
      <p:sp>
        <p:nvSpPr>
          <p:cNvPr id="4" name="Slide Number Placeholder 3"/>
          <p:cNvSpPr>
            <a:spLocks noGrp="1"/>
          </p:cNvSpPr>
          <p:nvPr>
            <p:ph type="sldNum" sz="quarter" idx="10"/>
          </p:nvPr>
        </p:nvSpPr>
        <p:spPr/>
        <p:txBody>
          <a:bodyPr/>
          <a:lstStyle/>
          <a:p>
            <a:pPr defTabSz="933237">
              <a:defRPr/>
            </a:pPr>
            <a:fld id="{CB2CCB7D-EFE6-468F-A19E-68720AD587E8}" type="slidenum">
              <a:rPr lang="en-US">
                <a:solidFill>
                  <a:prstClr val="black"/>
                </a:solidFill>
                <a:latin typeface="Calibri" panose="020F0502020204030204"/>
              </a:rPr>
              <a:pPr defTabSz="933237">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1939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6F52C-B714-4F87-9D76-B72A7852CA5F}" type="slidenum">
              <a:rPr lang="en-US" smtClean="0"/>
              <a:pPr/>
              <a:t>23</a:t>
            </a:fld>
            <a:endParaRPr lang="en-US" dirty="0"/>
          </a:p>
        </p:txBody>
      </p:sp>
      <p:sp>
        <p:nvSpPr>
          <p:cNvPr id="5" name="Date Placeholder 4"/>
          <p:cNvSpPr>
            <a:spLocks noGrp="1"/>
          </p:cNvSpPr>
          <p:nvPr>
            <p:ph type="dt" idx="11"/>
          </p:nvPr>
        </p:nvSpPr>
        <p:spPr/>
        <p:txBody>
          <a:bodyPr/>
          <a:lstStyle/>
          <a:p>
            <a:r>
              <a:rPr lang="en-US"/>
              <a:t>12/7/16</a:t>
            </a:r>
          </a:p>
        </p:txBody>
      </p:sp>
      <p:sp>
        <p:nvSpPr>
          <p:cNvPr id="6" name="Header Placeholder 5"/>
          <p:cNvSpPr>
            <a:spLocks noGrp="1"/>
          </p:cNvSpPr>
          <p:nvPr>
            <p:ph type="hdr" sz="quarter" idx="12"/>
          </p:nvPr>
        </p:nvSpPr>
        <p:spPr/>
        <p:txBody>
          <a:bodyPr/>
          <a:lstStyle/>
          <a:p>
            <a:r>
              <a:rPr lang="en-US"/>
              <a:t>Preliminary Draft</a:t>
            </a:r>
          </a:p>
        </p:txBody>
      </p:sp>
    </p:spTree>
    <p:extLst>
      <p:ext uri="{BB962C8B-B14F-4D97-AF65-F5344CB8AC3E}">
        <p14:creationId xmlns:p14="http://schemas.microsoft.com/office/powerpoint/2010/main" val="7393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1833" y="796911"/>
            <a:ext cx="10952908" cy="1475013"/>
          </a:xfrm>
          <a:effectLst/>
        </p:spPr>
        <p:txBody>
          <a:bodyPr anchor="b">
            <a:normAutofit/>
          </a:bodyPr>
          <a:lstStyle>
            <a:lvl1pPr algn="ctr">
              <a:defRPr sz="4400" b="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21833" y="2454811"/>
            <a:ext cx="10952907" cy="590321"/>
          </a:xfrm>
        </p:spPr>
        <p:txBody>
          <a:bodyPr anchor="t">
            <a:normAutofit/>
          </a:bodyPr>
          <a:lstStyle>
            <a:lvl1pPr marL="0" indent="0" algn="ctr">
              <a:buNone/>
              <a:defRPr sz="2800" b="1"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446533" y="3085766"/>
            <a:ext cx="11262867" cy="157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ext Placeholder 12"/>
          <p:cNvSpPr>
            <a:spLocks noGrp="1"/>
          </p:cNvSpPr>
          <p:nvPr>
            <p:ph type="body" sz="quarter" idx="13"/>
          </p:nvPr>
        </p:nvSpPr>
        <p:spPr>
          <a:xfrm>
            <a:off x="2466367" y="3422641"/>
            <a:ext cx="7248087" cy="955675"/>
          </a:xfrm>
        </p:spPr>
        <p:txBody>
          <a:bodyPr>
            <a:normAutofit/>
          </a:bodyPr>
          <a:lstStyle>
            <a:lvl1pPr marL="0" indent="0" algn="ctr">
              <a:buNone/>
              <a:defRPr sz="2000">
                <a:solidFill>
                  <a:schemeClr val="bg1"/>
                </a:solidFill>
              </a:defRPr>
            </a:lvl1pPr>
          </a:lstStyle>
          <a:p>
            <a:pPr lvl="0"/>
            <a:r>
              <a:rPr lang="en-US" dirty="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156" y="4857290"/>
            <a:ext cx="2377440" cy="914400"/>
          </a:xfrm>
          <a:prstGeom prst="rect">
            <a:avLst/>
          </a:prstGeom>
        </p:spPr>
      </p:pic>
      <p:sp>
        <p:nvSpPr>
          <p:cNvPr id="6" name="Slide Number Placeholder 5"/>
          <p:cNvSpPr>
            <a:spLocks noGrp="1"/>
          </p:cNvSpPr>
          <p:nvPr>
            <p:ph type="sldNum" sz="quarter" idx="12"/>
          </p:nvPr>
        </p:nvSpPr>
        <p:spPr>
          <a:xfrm>
            <a:off x="10558300" y="5956143"/>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4" name="Date Placeholder 3"/>
          <p:cNvSpPr>
            <a:spLocks noGrp="1"/>
          </p:cNvSpPr>
          <p:nvPr>
            <p:ph type="dt" sz="half" idx="10"/>
          </p:nvPr>
        </p:nvSpPr>
        <p:spPr>
          <a:xfrm>
            <a:off x="7605951" y="5956143"/>
            <a:ext cx="2844800" cy="365125"/>
          </a:xfrm>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a:xfrm>
            <a:off x="581193" y="5951817"/>
            <a:ext cx="6917211" cy="365125"/>
          </a:xfrm>
        </p:spPr>
        <p:txBody>
          <a:bodyPr/>
          <a:lstStyle>
            <a:lvl1pPr>
              <a:defRPr>
                <a:solidFill>
                  <a:schemeClr val="accent1">
                    <a:lumMod val="75000"/>
                    <a:lumOff val="25000"/>
                  </a:schemeClr>
                </a:solidFill>
              </a:defRPr>
            </a:lvl1pPr>
          </a:lstStyle>
          <a:p>
            <a:r>
              <a:rPr lang="en-US" dirty="0"/>
              <a:t>MDE, Office of Special Education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5"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732"/>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7" y="675732"/>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6" y="5956143"/>
            <a:ext cx="1328141" cy="365125"/>
          </a:xfrm>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a:xfrm>
            <a:off x="774927" y="5951817"/>
            <a:ext cx="7896279" cy="365125"/>
          </a:xfrm>
        </p:spPr>
        <p:txBody>
          <a:bodyPr/>
          <a:lstStyle/>
          <a:p>
            <a:r>
              <a:rPr lang="en-US" dirty="0"/>
              <a:t>MDE, Office of Special Education</a:t>
            </a:r>
          </a:p>
        </p:txBody>
      </p:sp>
      <p:sp>
        <p:nvSpPr>
          <p:cNvPr id="6" name="Slide Number Placeholder 5"/>
          <p:cNvSpPr>
            <a:spLocks noGrp="1"/>
          </p:cNvSpPr>
          <p:nvPr>
            <p:ph type="sldNum" sz="quarter" idx="12"/>
          </p:nvPr>
        </p:nvSpPr>
        <p:spPr>
          <a:xfrm>
            <a:off x="10446617" y="5956143"/>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338682-F827-4983-912A-51AA925D60F9}" type="datetimeFigureOut">
              <a:rPr kumimoji="0" lang="en-US"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4/11/18</a:t>
            </a:fld>
            <a:endParaRPr kumimoji="0" lang="en-US" sz="1200" b="0" i="0" u="none" strike="noStrike" kern="1200" cap="none" spc="0" normalizeH="0" baseline="0" noProof="0">
              <a:ln>
                <a:noFill/>
              </a:ln>
              <a:solidFill>
                <a:prstClr val="black"/>
              </a:solidFill>
              <a:effectLst/>
              <a:uLnTx/>
              <a:uFillTx/>
              <a:latin typeface="Verdan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428B3-3EF9-4B53-9F49-221521AE2CB1}" type="slidenum">
              <a:rPr kumimoji="0" lang="en-US" sz="1200" b="1"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09141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1833" y="796911"/>
            <a:ext cx="10952908" cy="1475013"/>
          </a:xfrm>
          <a:effectLst/>
        </p:spPr>
        <p:txBody>
          <a:bodyPr anchor="b">
            <a:normAutofit/>
          </a:bodyPr>
          <a:lstStyle>
            <a:lvl1pPr algn="ctr">
              <a:defRPr sz="4400" b="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21833" y="2454811"/>
            <a:ext cx="10952907" cy="590321"/>
          </a:xfrm>
        </p:spPr>
        <p:txBody>
          <a:bodyPr anchor="t">
            <a:normAutofit/>
          </a:bodyPr>
          <a:lstStyle>
            <a:lvl1pPr marL="0" indent="0" algn="ctr">
              <a:buNone/>
              <a:defRPr sz="2800" b="1"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446533" y="3085766"/>
            <a:ext cx="11262867" cy="157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ext Placeholder 12"/>
          <p:cNvSpPr>
            <a:spLocks noGrp="1"/>
          </p:cNvSpPr>
          <p:nvPr>
            <p:ph type="body" sz="quarter" idx="13"/>
          </p:nvPr>
        </p:nvSpPr>
        <p:spPr>
          <a:xfrm>
            <a:off x="2466367" y="3422641"/>
            <a:ext cx="7248087" cy="955675"/>
          </a:xfrm>
        </p:spPr>
        <p:txBody>
          <a:bodyPr>
            <a:normAutofit/>
          </a:bodyPr>
          <a:lstStyle>
            <a:lvl1pPr marL="0" indent="0" algn="ctr">
              <a:buNone/>
              <a:defRPr sz="2000">
                <a:solidFill>
                  <a:schemeClr val="bg1"/>
                </a:solidFill>
              </a:defRPr>
            </a:lvl1pPr>
          </a:lstStyle>
          <a:p>
            <a:pPr lvl="0"/>
            <a:r>
              <a:rPr lang="en-US" dirty="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156" y="4857290"/>
            <a:ext cx="2377440" cy="914400"/>
          </a:xfrm>
          <a:prstGeom prst="rect">
            <a:avLst/>
          </a:prstGeom>
        </p:spPr>
      </p:pic>
      <p:sp>
        <p:nvSpPr>
          <p:cNvPr id="6" name="Slide Number Placeholder 5"/>
          <p:cNvSpPr>
            <a:spLocks noGrp="1"/>
          </p:cNvSpPr>
          <p:nvPr>
            <p:ph type="sldNum" sz="quarter" idx="12"/>
          </p:nvPr>
        </p:nvSpPr>
        <p:spPr>
          <a:xfrm>
            <a:off x="10558300" y="5956143"/>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4" name="Date Placeholder 3"/>
          <p:cNvSpPr>
            <a:spLocks noGrp="1"/>
          </p:cNvSpPr>
          <p:nvPr>
            <p:ph type="dt" sz="half" idx="10"/>
          </p:nvPr>
        </p:nvSpPr>
        <p:spPr>
          <a:xfrm>
            <a:off x="7605951" y="5956143"/>
            <a:ext cx="2844800" cy="365125"/>
          </a:xfrm>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a:xfrm>
            <a:off x="581193" y="5951817"/>
            <a:ext cx="6917211" cy="365125"/>
          </a:xfrm>
        </p:spPr>
        <p:txBody>
          <a:bodyPr/>
          <a:lstStyle>
            <a:lvl1pPr>
              <a:defRPr>
                <a:solidFill>
                  <a:schemeClr val="accent1">
                    <a:lumMod val="75000"/>
                    <a:lumOff val="25000"/>
                  </a:schemeClr>
                </a:solidFill>
              </a:defRPr>
            </a:lvl1pPr>
          </a:lstStyle>
          <a:p>
            <a:r>
              <a:rPr lang="en-US" dirty="0"/>
              <a:t>MDE, Office of Special Education</a:t>
            </a:r>
          </a:p>
        </p:txBody>
      </p:sp>
    </p:spTree>
    <p:extLst>
      <p:ext uri="{BB962C8B-B14F-4D97-AF65-F5344CB8AC3E}">
        <p14:creationId xmlns:p14="http://schemas.microsoft.com/office/powerpoint/2010/main" val="181682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81197" y="1954635"/>
            <a:ext cx="11029615" cy="3904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8/7/2017</a:t>
            </a:r>
            <a:endParaRPr lang="en-US" dirty="0"/>
          </a:p>
        </p:txBody>
      </p:sp>
      <p:sp>
        <p:nvSpPr>
          <p:cNvPr id="5" name="Footer Placeholder 4"/>
          <p:cNvSpPr>
            <a:spLocks noGrp="1"/>
          </p:cNvSpPr>
          <p:nvPr>
            <p:ph type="ftr" sz="quarter" idx="11"/>
          </p:nvPr>
        </p:nvSpPr>
        <p:spPr/>
        <p:txBody>
          <a:bodyPr/>
          <a:lstStyle/>
          <a:p>
            <a:r>
              <a:rPr lang="en-US" dirty="0"/>
              <a:t>MDE, Office of Special Education</a:t>
            </a:r>
          </a:p>
        </p:txBody>
      </p:sp>
      <p:sp>
        <p:nvSpPr>
          <p:cNvPr id="6" name="Slide Number Placeholder 5"/>
          <p:cNvSpPr>
            <a:spLocks noGrp="1"/>
          </p:cNvSpPr>
          <p:nvPr>
            <p:ph type="sldNum" sz="quarter" idx="12"/>
          </p:nvPr>
        </p:nvSpPr>
        <p:spPr>
          <a:xfrm>
            <a:off x="10558303" y="6051393"/>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596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7" y="2410266"/>
            <a:ext cx="11029615" cy="1497507"/>
          </a:xfrm>
        </p:spPr>
        <p:txBody>
          <a:bodyPr anchor="b">
            <a:normAutofit/>
          </a:bodyPr>
          <a:lstStyle>
            <a:lvl1pPr algn="l">
              <a:defRPr sz="4000" b="0"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7" y="4029688"/>
            <a:ext cx="11029615" cy="600556"/>
          </a:xfrm>
        </p:spPr>
        <p:txBody>
          <a:bodyPr anchor="t">
            <a:normAutofit/>
          </a:bodyPr>
          <a:lstStyle>
            <a:lvl1pPr marL="0" indent="0" algn="l">
              <a:buNone/>
              <a:defRPr sz="2400" cap="none" baseline="0">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MDE, Office of Special Education</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8" name="Rectangle 7"/>
          <p:cNvSpPr>
            <a:spLocks noChangeAspect="1"/>
          </p:cNvSpPr>
          <p:nvPr/>
        </p:nvSpPr>
        <p:spPr>
          <a:xfrm>
            <a:off x="447819" y="4706224"/>
            <a:ext cx="11290860" cy="1216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738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7"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8/7/2017</a:t>
            </a:r>
            <a:endParaRPr lang="en-US" dirty="0"/>
          </a:p>
        </p:txBody>
      </p:sp>
      <p:sp>
        <p:nvSpPr>
          <p:cNvPr id="6" name="Footer Placeholder 5"/>
          <p:cNvSpPr>
            <a:spLocks noGrp="1"/>
          </p:cNvSpPr>
          <p:nvPr>
            <p:ph type="ftr" sz="quarter" idx="11"/>
          </p:nvPr>
        </p:nvSpPr>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en-US" dirty="0"/>
              <a:t>MDE, Office of Special Education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7585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612901" y="2017218"/>
            <a:ext cx="5361394" cy="536005"/>
          </a:xfrm>
          <a:solidFill>
            <a:schemeClr val="accent2"/>
          </a:solidFill>
        </p:spPr>
        <p:txBody>
          <a:bodyPr anchor="ctr" anchorCtr="0">
            <a:noAutofit/>
          </a:bodyPr>
          <a:lstStyle>
            <a:lvl1pPr marL="0" indent="0" algn="ctr">
              <a:buNone/>
              <a:defRPr sz="22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1675" y="2682218"/>
            <a:ext cx="5393100" cy="3178839"/>
          </a:xfrm>
        </p:spPr>
        <p:txBody>
          <a:bodyPr anchor="t">
            <a:normAutofit/>
          </a:bodyPr>
          <a:lstStyle>
            <a:lvl1pPr>
              <a:defRPr sz="2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0685" y="2017218"/>
            <a:ext cx="5410124" cy="553373"/>
          </a:xfrm>
          <a:solidFill>
            <a:schemeClr val="accent4"/>
          </a:solidFill>
        </p:spPr>
        <p:txBody>
          <a:bodyPr anchor="ctr" anchorCtr="0">
            <a:noAutofit/>
          </a:bodyPr>
          <a:lstStyle>
            <a:lvl1pPr marL="0" indent="0" algn="ctr">
              <a:buNone/>
              <a:defRPr sz="22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11" y="2682218"/>
            <a:ext cx="5393100" cy="3178839"/>
          </a:xfrm>
        </p:spPr>
        <p:txBody>
          <a:bodyPr anchor="t">
            <a:normAutofit/>
          </a:bodyPr>
          <a:lstStyle>
            <a:lvl1pPr>
              <a:defRPr sz="2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8/7/2017</a:t>
            </a:r>
            <a:endParaRPr lang="en-US" dirty="0"/>
          </a:p>
        </p:txBody>
      </p:sp>
      <p:sp>
        <p:nvSpPr>
          <p:cNvPr id="8" name="Footer Placeholder 7"/>
          <p:cNvSpPr>
            <a:spLocks noGrp="1"/>
          </p:cNvSpPr>
          <p:nvPr>
            <p:ph type="ftr" sz="quarter" idx="11"/>
          </p:nvPr>
        </p:nvSpPr>
        <p:spPr/>
        <p:txBody>
          <a:bodyPr/>
          <a:lstStyle/>
          <a:p>
            <a:r>
              <a:rPr lang="en-US" dirty="0"/>
              <a:t>MDE, Office of Special Education</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378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8/7/2017</a:t>
            </a:r>
            <a:endParaRPr lang="en-US" dirty="0"/>
          </a:p>
        </p:txBody>
      </p:sp>
      <p:sp>
        <p:nvSpPr>
          <p:cNvPr id="4" name="Footer Placeholder 3"/>
          <p:cNvSpPr>
            <a:spLocks noGrp="1"/>
          </p:cNvSpPr>
          <p:nvPr>
            <p:ph type="ftr" sz="quarter" idx="11"/>
          </p:nvPr>
        </p:nvSpPr>
        <p:spPr/>
        <p:txBody>
          <a:bodyPr/>
          <a:lstStyle/>
          <a:p>
            <a:r>
              <a:rPr lang="en-US" dirty="0"/>
              <a:t>MDE, Office of Special Education</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9935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298163" y="264160"/>
            <a:ext cx="3087975" cy="1360713"/>
          </a:xfrm>
        </p:spPr>
        <p:txBody>
          <a:bodyPr>
            <a:noAutofit/>
          </a:bodyPr>
          <a:lstStyle>
            <a:lvl1pPr>
              <a:defRPr sz="2400">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98450" y="1916113"/>
            <a:ext cx="3087688" cy="449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2089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58162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4" name="Text Placeholder 3"/>
          <p:cNvSpPr>
            <a:spLocks noGrp="1"/>
          </p:cNvSpPr>
          <p:nvPr>
            <p:ph type="body" sz="half" idx="2"/>
          </p:nvPr>
        </p:nvSpPr>
        <p:spPr>
          <a:xfrm>
            <a:off x="581196" y="5260133"/>
            <a:ext cx="11029617" cy="598671"/>
          </a:xfrm>
        </p:spPr>
        <p:txBody>
          <a:bodyPr>
            <a:normAutofit/>
          </a:bodyPr>
          <a:lstStyle>
            <a:lvl1pPr marL="0" indent="0">
              <a:buNone/>
              <a:defRPr sz="16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3" name="Picture Placeholder 2"/>
          <p:cNvSpPr>
            <a:spLocks noGrp="1" noChangeAspect="1"/>
          </p:cNvSpPr>
          <p:nvPr>
            <p:ph type="pic" idx="1"/>
          </p:nvPr>
        </p:nvSpPr>
        <p:spPr>
          <a:xfrm>
            <a:off x="447041" y="599724"/>
            <a:ext cx="11291636" cy="3798501"/>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5" name="Date Placeholder 4"/>
          <p:cNvSpPr>
            <a:spLocks noGrp="1"/>
          </p:cNvSpPr>
          <p:nvPr>
            <p:ph type="dt" sz="half" idx="10"/>
          </p:nvPr>
        </p:nvSpPr>
        <p:spPr/>
        <p:txBody>
          <a:bodyPr/>
          <a:lstStyle/>
          <a:p>
            <a:r>
              <a:rPr lang="en-US"/>
              <a:t>8/7/2017</a:t>
            </a:r>
            <a:endParaRPr lang="en-US" dirty="0"/>
          </a:p>
        </p:txBody>
      </p:sp>
      <p:sp>
        <p:nvSpPr>
          <p:cNvPr id="6" name="Footer Placeholder 5"/>
          <p:cNvSpPr>
            <a:spLocks noGrp="1"/>
          </p:cNvSpPr>
          <p:nvPr>
            <p:ph type="ftr" sz="quarter" idx="11"/>
          </p:nvPr>
        </p:nvSpPr>
        <p:spPr/>
        <p:txBody>
          <a:bodyPr/>
          <a:lstStyle/>
          <a:p>
            <a:r>
              <a:rPr lang="en-US" dirty="0"/>
              <a:t>MDE, Office of Special Education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484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81197" y="1954635"/>
            <a:ext cx="11029615" cy="3904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8/7/2017</a:t>
            </a:r>
            <a:endParaRPr lang="en-US" dirty="0"/>
          </a:p>
        </p:txBody>
      </p:sp>
      <p:sp>
        <p:nvSpPr>
          <p:cNvPr id="5" name="Footer Placeholder 4"/>
          <p:cNvSpPr>
            <a:spLocks noGrp="1"/>
          </p:cNvSpPr>
          <p:nvPr>
            <p:ph type="ftr" sz="quarter" idx="11"/>
          </p:nvPr>
        </p:nvSpPr>
        <p:spPr/>
        <p:txBody>
          <a:bodyPr/>
          <a:lstStyle/>
          <a:p>
            <a:r>
              <a:rPr lang="en-US" dirty="0"/>
              <a:t>MDE, Office of Special Education</a:t>
            </a:r>
          </a:p>
        </p:txBody>
      </p:sp>
      <p:sp>
        <p:nvSpPr>
          <p:cNvPr id="6" name="Slide Number Placeholder 5"/>
          <p:cNvSpPr>
            <a:spLocks noGrp="1"/>
          </p:cNvSpPr>
          <p:nvPr>
            <p:ph type="sldNum" sz="quarter" idx="12"/>
          </p:nvPr>
        </p:nvSpPr>
        <p:spPr>
          <a:xfrm>
            <a:off x="10558303" y="6051393"/>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8/7/2017</a:t>
            </a:r>
            <a:endParaRPr lang="en-US" dirty="0"/>
          </a:p>
        </p:txBody>
      </p:sp>
      <p:sp>
        <p:nvSpPr>
          <p:cNvPr id="5" name="Footer Placeholder 4"/>
          <p:cNvSpPr>
            <a:spLocks noGrp="1"/>
          </p:cNvSpPr>
          <p:nvPr>
            <p:ph type="ftr" sz="quarter" idx="11"/>
          </p:nvPr>
        </p:nvSpPr>
        <p:spPr/>
        <p:txBody>
          <a:bodyPr/>
          <a:lstStyle/>
          <a:p>
            <a:r>
              <a:rPr lang="en-US" dirty="0"/>
              <a:t>MDE, Office of Special Education</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0768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5"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732"/>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7" y="675732"/>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6" y="5956143"/>
            <a:ext cx="1328141" cy="365125"/>
          </a:xfrm>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a:xfrm>
            <a:off x="774927" y="5951817"/>
            <a:ext cx="7896279" cy="365125"/>
          </a:xfrm>
        </p:spPr>
        <p:txBody>
          <a:bodyPr/>
          <a:lstStyle/>
          <a:p>
            <a:r>
              <a:rPr lang="en-US" dirty="0"/>
              <a:t>MDE, Office of Special Education</a:t>
            </a:r>
          </a:p>
        </p:txBody>
      </p:sp>
      <p:sp>
        <p:nvSpPr>
          <p:cNvPr id="6" name="Slide Number Placeholder 5"/>
          <p:cNvSpPr>
            <a:spLocks noGrp="1"/>
          </p:cNvSpPr>
          <p:nvPr>
            <p:ph type="sldNum" sz="quarter" idx="12"/>
          </p:nvPr>
        </p:nvSpPr>
        <p:spPr>
          <a:xfrm>
            <a:off x="10446617" y="5956143"/>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1863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38682-F827-4983-912A-51AA925D60F9}" type="datetimeFigureOut">
              <a:rPr lang="en-US" smtClean="0"/>
              <a:t>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428B3-3EF9-4B53-9F49-221521AE2CB1}" type="slidenum">
              <a:rPr lang="en-US" smtClean="0"/>
              <a:t>‹#›</a:t>
            </a:fld>
            <a:endParaRPr lang="en-US"/>
          </a:p>
        </p:txBody>
      </p:sp>
    </p:spTree>
    <p:extLst>
      <p:ext uri="{BB962C8B-B14F-4D97-AF65-F5344CB8AC3E}">
        <p14:creationId xmlns:p14="http://schemas.microsoft.com/office/powerpoint/2010/main" val="624790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cxnSp>
        <p:nvCxnSpPr>
          <p:cNvPr id="8" name="Straight Connector 7"/>
          <p:cNvCxnSpPr/>
          <p:nvPr/>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
        <p:nvSpPr>
          <p:cNvPr id="5" name="Slide Number Placeholder 4">
            <a:extLst>
              <a:ext uri="{FF2B5EF4-FFF2-40B4-BE49-F238E27FC236}">
                <a16:creationId xmlns:a16="http://schemas.microsoft.com/office/drawing/2014/main" xmlns="" id="{EFDDEAA9-D33D-4BF7-A1F9-6F1A5CE4E91C}"/>
              </a:ext>
            </a:extLst>
          </p:cNvPr>
          <p:cNvSpPr>
            <a:spLocks noGrp="1"/>
          </p:cNvSpPr>
          <p:nvPr>
            <p:ph type="sldNum" sz="quarter" idx="12"/>
          </p:nvPr>
        </p:nvSpPr>
        <p:spPr/>
        <p:txBody>
          <a:bodyPr/>
          <a:lstStyle/>
          <a:p>
            <a:fld id="{2FA58DD5-D084-49A2-82C0-A545DD74BD92}" type="slidenum">
              <a:rPr lang="en-US" smtClean="0"/>
              <a:t>‹#›</a:t>
            </a:fld>
            <a:endParaRPr lang="en-US" dirty="0"/>
          </a:p>
        </p:txBody>
      </p:sp>
    </p:spTree>
    <p:extLst>
      <p:ext uri="{BB962C8B-B14F-4D97-AF65-F5344CB8AC3E}">
        <p14:creationId xmlns:p14="http://schemas.microsoft.com/office/powerpoint/2010/main" val="841589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E47B-5767-F84B-8852-C1C364C51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2F307BB-2CAD-4048-9BEF-989B183C0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E4A0613-9A2E-D84A-87A5-6D23497155FE}"/>
              </a:ext>
            </a:extLst>
          </p:cNvPr>
          <p:cNvSpPr>
            <a:spLocks noGrp="1"/>
          </p:cNvSpPr>
          <p:nvPr>
            <p:ph type="dt" sz="half" idx="10"/>
          </p:nvPr>
        </p:nvSpPr>
        <p:spPr/>
        <p:txBody>
          <a:bodyPr/>
          <a:lstStyle/>
          <a:p>
            <a:fld id="{6E7C54C0-C7E0-6049-B963-D16AEEB18B98}" type="datetimeFigureOut">
              <a:rPr lang="en-US" smtClean="0"/>
              <a:t>4/11/18</a:t>
            </a:fld>
            <a:endParaRPr lang="en-US"/>
          </a:p>
        </p:txBody>
      </p:sp>
      <p:sp>
        <p:nvSpPr>
          <p:cNvPr id="5" name="Footer Placeholder 4">
            <a:extLst>
              <a:ext uri="{FF2B5EF4-FFF2-40B4-BE49-F238E27FC236}">
                <a16:creationId xmlns:a16="http://schemas.microsoft.com/office/drawing/2014/main" xmlns="" id="{430BC3B9-3656-D542-812B-8607D14BB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187641-999C-2043-A5C0-12905761AEB8}"/>
              </a:ext>
            </a:extLst>
          </p:cNvPr>
          <p:cNvSpPr>
            <a:spLocks noGrp="1"/>
          </p:cNvSpPr>
          <p:nvPr>
            <p:ph type="sldNum" sz="quarter" idx="12"/>
          </p:nvPr>
        </p:nvSpPr>
        <p:spPr/>
        <p:txBody>
          <a:bodyPr/>
          <a:lstStyle/>
          <a:p>
            <a:fld id="{84FF1D38-D4D9-1A4F-8214-532014E1F9B1}" type="slidenum">
              <a:rPr lang="en-US" smtClean="0"/>
              <a:t>‹#›</a:t>
            </a:fld>
            <a:endParaRPr lang="en-US"/>
          </a:p>
        </p:txBody>
      </p:sp>
    </p:spTree>
    <p:extLst>
      <p:ext uri="{BB962C8B-B14F-4D97-AF65-F5344CB8AC3E}">
        <p14:creationId xmlns:p14="http://schemas.microsoft.com/office/powerpoint/2010/main" val="73662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7" y="2410266"/>
            <a:ext cx="11029615" cy="1497507"/>
          </a:xfrm>
        </p:spPr>
        <p:txBody>
          <a:bodyPr anchor="b">
            <a:normAutofit/>
          </a:bodyPr>
          <a:lstStyle>
            <a:lvl1pPr algn="l">
              <a:defRPr sz="4000" b="0"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7" y="4029688"/>
            <a:ext cx="11029615" cy="600556"/>
          </a:xfrm>
        </p:spPr>
        <p:txBody>
          <a:bodyPr anchor="t">
            <a:normAutofit/>
          </a:bodyPr>
          <a:lstStyle>
            <a:lvl1pPr marL="0" indent="0" algn="l">
              <a:buNone/>
              <a:defRPr sz="2400" cap="none" baseline="0">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MDE, Office of Special Education</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8" name="Rectangle 7"/>
          <p:cNvSpPr>
            <a:spLocks noChangeAspect="1"/>
          </p:cNvSpPr>
          <p:nvPr/>
        </p:nvSpPr>
        <p:spPr>
          <a:xfrm>
            <a:off x="447819" y="4706224"/>
            <a:ext cx="11290860" cy="1216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7"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8/7/2017</a:t>
            </a:r>
            <a:endParaRPr lang="en-US" dirty="0"/>
          </a:p>
        </p:txBody>
      </p:sp>
      <p:sp>
        <p:nvSpPr>
          <p:cNvPr id="6" name="Footer Placeholder 5"/>
          <p:cNvSpPr>
            <a:spLocks noGrp="1"/>
          </p:cNvSpPr>
          <p:nvPr>
            <p:ph type="ftr" sz="quarter" idx="11"/>
          </p:nvPr>
        </p:nvSpPr>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en-US" dirty="0"/>
              <a:t>MDE, Office of Special Education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612901" y="2017218"/>
            <a:ext cx="5361394" cy="536005"/>
          </a:xfrm>
          <a:solidFill>
            <a:schemeClr val="accent2"/>
          </a:solidFill>
        </p:spPr>
        <p:txBody>
          <a:bodyPr anchor="ctr" anchorCtr="0">
            <a:noAutofit/>
          </a:bodyPr>
          <a:lstStyle>
            <a:lvl1pPr marL="0" indent="0" algn="ctr">
              <a:buNone/>
              <a:defRPr sz="22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1675" y="2682218"/>
            <a:ext cx="5393100" cy="3178839"/>
          </a:xfrm>
        </p:spPr>
        <p:txBody>
          <a:bodyPr anchor="t">
            <a:normAutofit/>
          </a:bodyPr>
          <a:lstStyle>
            <a:lvl1pPr>
              <a:defRPr sz="2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0685" y="2017218"/>
            <a:ext cx="5410124" cy="553373"/>
          </a:xfrm>
          <a:solidFill>
            <a:schemeClr val="accent4"/>
          </a:solidFill>
        </p:spPr>
        <p:txBody>
          <a:bodyPr anchor="ctr" anchorCtr="0">
            <a:noAutofit/>
          </a:bodyPr>
          <a:lstStyle>
            <a:lvl1pPr marL="0" indent="0" algn="ctr">
              <a:buNone/>
              <a:defRPr sz="22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11" y="2682218"/>
            <a:ext cx="5393100" cy="3178839"/>
          </a:xfrm>
        </p:spPr>
        <p:txBody>
          <a:bodyPr anchor="t">
            <a:normAutofit/>
          </a:bodyPr>
          <a:lstStyle>
            <a:lvl1pPr>
              <a:defRPr sz="2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8/7/2017</a:t>
            </a:r>
            <a:endParaRPr lang="en-US" dirty="0"/>
          </a:p>
        </p:txBody>
      </p:sp>
      <p:sp>
        <p:nvSpPr>
          <p:cNvPr id="8" name="Footer Placeholder 7"/>
          <p:cNvSpPr>
            <a:spLocks noGrp="1"/>
          </p:cNvSpPr>
          <p:nvPr>
            <p:ph type="ftr" sz="quarter" idx="11"/>
          </p:nvPr>
        </p:nvSpPr>
        <p:spPr/>
        <p:txBody>
          <a:bodyPr/>
          <a:lstStyle/>
          <a:p>
            <a:r>
              <a:rPr lang="en-US" dirty="0"/>
              <a:t>MDE, Office of Special Education</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8/7/2017</a:t>
            </a:r>
            <a:endParaRPr lang="en-US" dirty="0"/>
          </a:p>
        </p:txBody>
      </p:sp>
      <p:sp>
        <p:nvSpPr>
          <p:cNvPr id="4" name="Footer Placeholder 3"/>
          <p:cNvSpPr>
            <a:spLocks noGrp="1"/>
          </p:cNvSpPr>
          <p:nvPr>
            <p:ph type="ftr" sz="quarter" idx="11"/>
          </p:nvPr>
        </p:nvSpPr>
        <p:spPr/>
        <p:txBody>
          <a:bodyPr/>
          <a:lstStyle/>
          <a:p>
            <a:r>
              <a:rPr lang="en-US" dirty="0"/>
              <a:t>MDE, Office of Special Education</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298163" y="264160"/>
            <a:ext cx="3087975" cy="1360713"/>
          </a:xfrm>
        </p:spPr>
        <p:txBody>
          <a:bodyPr>
            <a:noAutofit/>
          </a:bodyPr>
          <a:lstStyle>
            <a:lvl1pPr>
              <a:defRPr sz="2400">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98450" y="1916113"/>
            <a:ext cx="3087688" cy="449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58162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4" name="Text Placeholder 3"/>
          <p:cNvSpPr>
            <a:spLocks noGrp="1"/>
          </p:cNvSpPr>
          <p:nvPr>
            <p:ph type="body" sz="half" idx="2"/>
          </p:nvPr>
        </p:nvSpPr>
        <p:spPr>
          <a:xfrm>
            <a:off x="581196" y="5260133"/>
            <a:ext cx="11029617" cy="598671"/>
          </a:xfrm>
        </p:spPr>
        <p:txBody>
          <a:bodyPr>
            <a:normAutofit/>
          </a:bodyPr>
          <a:lstStyle>
            <a:lvl1pPr marL="0" indent="0">
              <a:buNone/>
              <a:defRPr sz="16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3" name="Picture Placeholder 2"/>
          <p:cNvSpPr>
            <a:spLocks noGrp="1" noChangeAspect="1"/>
          </p:cNvSpPr>
          <p:nvPr>
            <p:ph type="pic" idx="1"/>
          </p:nvPr>
        </p:nvSpPr>
        <p:spPr>
          <a:xfrm>
            <a:off x="447041" y="599724"/>
            <a:ext cx="11291636" cy="3798501"/>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5" name="Date Placeholder 4"/>
          <p:cNvSpPr>
            <a:spLocks noGrp="1"/>
          </p:cNvSpPr>
          <p:nvPr>
            <p:ph type="dt" sz="half" idx="10"/>
          </p:nvPr>
        </p:nvSpPr>
        <p:spPr/>
        <p:txBody>
          <a:bodyPr/>
          <a:lstStyle/>
          <a:p>
            <a:r>
              <a:rPr lang="en-US"/>
              <a:t>8/7/2017</a:t>
            </a:r>
            <a:endParaRPr lang="en-US" dirty="0"/>
          </a:p>
        </p:txBody>
      </p:sp>
      <p:sp>
        <p:nvSpPr>
          <p:cNvPr id="6" name="Footer Placeholder 5"/>
          <p:cNvSpPr>
            <a:spLocks noGrp="1"/>
          </p:cNvSpPr>
          <p:nvPr>
            <p:ph type="ftr" sz="quarter" idx="11"/>
          </p:nvPr>
        </p:nvSpPr>
        <p:spPr/>
        <p:txBody>
          <a:bodyPr/>
          <a:lstStyle/>
          <a:p>
            <a:r>
              <a:rPr lang="en-US" dirty="0"/>
              <a:t>MDE, Office of Special Education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8/7/2017</a:t>
            </a:r>
            <a:endParaRPr lang="en-US" dirty="0"/>
          </a:p>
        </p:txBody>
      </p:sp>
      <p:sp>
        <p:nvSpPr>
          <p:cNvPr id="5" name="Footer Placeholder 4"/>
          <p:cNvSpPr>
            <a:spLocks noGrp="1"/>
          </p:cNvSpPr>
          <p:nvPr>
            <p:ph type="ftr" sz="quarter" idx="11"/>
          </p:nvPr>
        </p:nvSpPr>
        <p:spPr/>
        <p:txBody>
          <a:bodyPr/>
          <a:lstStyle/>
          <a:p>
            <a:r>
              <a:rPr lang="en-US" dirty="0"/>
              <a:t>MDE, Office of Special Education</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939118"/>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581192" y="1797169"/>
            <a:ext cx="11029616" cy="4061628"/>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5" y="6042207"/>
            <a:ext cx="2844799" cy="365125"/>
          </a:xfrm>
          <a:prstGeom prst="rect">
            <a:avLst/>
          </a:prstGeom>
        </p:spPr>
        <p:txBody>
          <a:bodyPr vert="horz" lIns="91440" tIns="45720" rIns="91440" bIns="45720" rtlCol="0" anchor="ctr"/>
          <a:lstStyle>
            <a:lvl1pPr algn="r">
              <a:defRPr sz="1200">
                <a:solidFill>
                  <a:schemeClr val="tx1"/>
                </a:solidFill>
                <a:latin typeface="+mj-lt"/>
              </a:defRPr>
            </a:lvl1pPr>
          </a:lstStyle>
          <a:p>
            <a:r>
              <a:rPr lang="en-US"/>
              <a:t>8/7/2017</a:t>
            </a:r>
            <a:endParaRPr lang="en-US" dirty="0"/>
          </a:p>
        </p:txBody>
      </p:sp>
      <p:sp>
        <p:nvSpPr>
          <p:cNvPr id="5" name="Footer Placeholder 4"/>
          <p:cNvSpPr>
            <a:spLocks noGrp="1"/>
          </p:cNvSpPr>
          <p:nvPr>
            <p:ph type="ftr" sz="quarter" idx="3"/>
          </p:nvPr>
        </p:nvSpPr>
        <p:spPr>
          <a:xfrm>
            <a:off x="1990168" y="6037881"/>
            <a:ext cx="5508237" cy="365125"/>
          </a:xfrm>
          <a:prstGeom prst="rect">
            <a:avLst/>
          </a:prstGeom>
        </p:spPr>
        <p:txBody>
          <a:bodyPr vert="horz" lIns="91440" tIns="45720" rIns="91440" bIns="45720" rtlCol="0" anchor="ctr"/>
          <a:lstStyle>
            <a:lvl1pPr algn="l">
              <a:defRPr sz="1200" cap="none" baseline="0">
                <a:solidFill>
                  <a:schemeClr val="tx1"/>
                </a:solidFill>
                <a:latin typeface="+mj-lt"/>
              </a:defRPr>
            </a:lvl1pPr>
          </a:lstStyle>
          <a:p>
            <a:r>
              <a:rPr lang="en-US"/>
              <a:t>MDE, Office of Special Education</a:t>
            </a:r>
            <a:endParaRPr lang="en-US" dirty="0"/>
          </a:p>
        </p:txBody>
      </p:sp>
      <p:sp>
        <p:nvSpPr>
          <p:cNvPr id="6" name="Slide Number Placeholder 5"/>
          <p:cNvSpPr>
            <a:spLocks noGrp="1"/>
          </p:cNvSpPr>
          <p:nvPr>
            <p:ph type="sldNum" sz="quarter" idx="4"/>
          </p:nvPr>
        </p:nvSpPr>
        <p:spPr>
          <a:xfrm>
            <a:off x="10558303" y="6042207"/>
            <a:ext cx="1052511" cy="365125"/>
          </a:xfrm>
          <a:prstGeom prst="rect">
            <a:avLst/>
          </a:prstGeom>
        </p:spPr>
        <p:txBody>
          <a:bodyPr vert="horz" lIns="91440" tIns="45720" rIns="91440" bIns="45720" rtlCol="0" anchor="ctr"/>
          <a:lstStyle>
            <a:lvl1pPr algn="r">
              <a:defRPr sz="1200" b="1">
                <a:solidFill>
                  <a:schemeClr val="tx1"/>
                </a:solidFill>
                <a:latin typeface="+mj-lt"/>
              </a:defRPr>
            </a:lvl1pPr>
          </a:lstStyle>
          <a:p>
            <a:fld id="{D57F1E4F-1CFF-5643-939E-217C01CDF565}" type="slidenum">
              <a:rPr lang="en-US" smtClean="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0007" y="5968885"/>
            <a:ext cx="1186248"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Lst>
  <p:hf hdr="0" dt="0"/>
  <p:txStyles>
    <p:titleStyle>
      <a:lvl1pPr algn="l" defTabSz="457189" rtl="0" eaLnBrk="1" latinLnBrk="0" hangingPunct="1">
        <a:spcBef>
          <a:spcPct val="0"/>
        </a:spcBef>
        <a:buNone/>
        <a:defRPr sz="4000" b="0"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939118"/>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581192" y="1797169"/>
            <a:ext cx="11029616" cy="4061628"/>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5" y="6042207"/>
            <a:ext cx="2844799" cy="365125"/>
          </a:xfrm>
          <a:prstGeom prst="rect">
            <a:avLst/>
          </a:prstGeom>
        </p:spPr>
        <p:txBody>
          <a:bodyPr vert="horz" lIns="91440" tIns="45720" rIns="91440" bIns="45720" rtlCol="0" anchor="ctr"/>
          <a:lstStyle>
            <a:lvl1pPr algn="r">
              <a:defRPr sz="1200">
                <a:solidFill>
                  <a:schemeClr val="tx1"/>
                </a:solidFill>
                <a:latin typeface="+mj-lt"/>
              </a:defRPr>
            </a:lvl1pPr>
          </a:lstStyle>
          <a:p>
            <a:r>
              <a:rPr lang="en-US"/>
              <a:t>8/7/2017</a:t>
            </a:r>
            <a:endParaRPr lang="en-US" dirty="0"/>
          </a:p>
        </p:txBody>
      </p:sp>
      <p:sp>
        <p:nvSpPr>
          <p:cNvPr id="5" name="Footer Placeholder 4"/>
          <p:cNvSpPr>
            <a:spLocks noGrp="1"/>
          </p:cNvSpPr>
          <p:nvPr>
            <p:ph type="ftr" sz="quarter" idx="3"/>
          </p:nvPr>
        </p:nvSpPr>
        <p:spPr>
          <a:xfrm>
            <a:off x="1990168" y="6037881"/>
            <a:ext cx="5508237" cy="365125"/>
          </a:xfrm>
          <a:prstGeom prst="rect">
            <a:avLst/>
          </a:prstGeom>
        </p:spPr>
        <p:txBody>
          <a:bodyPr vert="horz" lIns="91440" tIns="45720" rIns="91440" bIns="45720" rtlCol="0" anchor="ctr"/>
          <a:lstStyle>
            <a:lvl1pPr algn="l">
              <a:defRPr sz="1200" cap="none" baseline="0">
                <a:solidFill>
                  <a:schemeClr val="tx1"/>
                </a:solidFill>
                <a:latin typeface="+mj-lt"/>
              </a:defRPr>
            </a:lvl1pPr>
          </a:lstStyle>
          <a:p>
            <a:r>
              <a:rPr lang="en-US"/>
              <a:t>MDE, Office of Special Education</a:t>
            </a:r>
            <a:endParaRPr lang="en-US" dirty="0"/>
          </a:p>
        </p:txBody>
      </p:sp>
      <p:sp>
        <p:nvSpPr>
          <p:cNvPr id="6" name="Slide Number Placeholder 5"/>
          <p:cNvSpPr>
            <a:spLocks noGrp="1"/>
          </p:cNvSpPr>
          <p:nvPr>
            <p:ph type="sldNum" sz="quarter" idx="4"/>
          </p:nvPr>
        </p:nvSpPr>
        <p:spPr>
          <a:xfrm>
            <a:off x="10558303" y="6042207"/>
            <a:ext cx="1052511" cy="365125"/>
          </a:xfrm>
          <a:prstGeom prst="rect">
            <a:avLst/>
          </a:prstGeom>
        </p:spPr>
        <p:txBody>
          <a:bodyPr vert="horz" lIns="91440" tIns="45720" rIns="91440" bIns="45720" rtlCol="0" anchor="ctr"/>
          <a:lstStyle>
            <a:lvl1pPr algn="r">
              <a:defRPr sz="1200" b="1">
                <a:solidFill>
                  <a:schemeClr val="tx1"/>
                </a:solidFill>
                <a:latin typeface="+mj-lt"/>
              </a:defRPr>
            </a:lvl1pPr>
          </a:lstStyle>
          <a:p>
            <a:fld id="{D57F1E4F-1CFF-5643-939E-217C01CDF565}" type="slidenum">
              <a:rPr lang="en-US" smtClean="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007" y="5968885"/>
            <a:ext cx="1186248" cy="457200"/>
          </a:xfrm>
          <a:prstGeom prst="rect">
            <a:avLst/>
          </a:prstGeom>
        </p:spPr>
      </p:pic>
    </p:spTree>
    <p:extLst>
      <p:ext uri="{BB962C8B-B14F-4D97-AF65-F5344CB8AC3E}">
        <p14:creationId xmlns:p14="http://schemas.microsoft.com/office/powerpoint/2010/main" val="2231696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457189" rtl="0" eaLnBrk="1" latinLnBrk="0" hangingPunct="1">
        <a:spcBef>
          <a:spcPct val="0"/>
        </a:spcBef>
        <a:buNone/>
        <a:defRPr sz="4000" b="0"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3.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schooldata.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mailto::mde-ose@Michigan.gov" TargetMode="External"/><Relationship Id="rId4" Type="http://schemas.openxmlformats.org/officeDocument/2006/relationships/hyperlink" Target="mailto:chapmant2@michigan.gov" TargetMode="External"/><Relationship Id="rId5" Type="http://schemas.openxmlformats.org/officeDocument/2006/relationships/hyperlink" Target="mailto:wecksteinj@michigan.gov" TargetMode="External"/><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emmerSlaterS@Michigan.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833" y="355601"/>
            <a:ext cx="10952908" cy="1916324"/>
          </a:xfrm>
        </p:spPr>
        <p:txBody>
          <a:bodyPr>
            <a:normAutofit/>
          </a:bodyPr>
          <a:lstStyle/>
          <a:p>
            <a:r>
              <a:rPr lang="en-US" sz="3600" dirty="0"/>
              <a:t>MDE </a:t>
            </a:r>
            <a:br>
              <a:rPr lang="en-US" sz="3600" dirty="0"/>
            </a:br>
            <a:r>
              <a:rPr lang="en-US" sz="3600" dirty="0"/>
              <a:t>Office of Special Education</a:t>
            </a:r>
            <a:r>
              <a:rPr lang="en-US" dirty="0"/>
              <a:t/>
            </a:r>
            <a:br>
              <a:rPr lang="en-US" dirty="0"/>
            </a:br>
            <a:r>
              <a:rPr lang="en-US" dirty="0"/>
              <a:t>MAASE Updates</a:t>
            </a:r>
          </a:p>
        </p:txBody>
      </p:sp>
      <p:sp>
        <p:nvSpPr>
          <p:cNvPr id="3" name="Subtitle 2"/>
          <p:cNvSpPr>
            <a:spLocks noGrp="1"/>
          </p:cNvSpPr>
          <p:nvPr>
            <p:ph type="subTitle" idx="1"/>
          </p:nvPr>
        </p:nvSpPr>
        <p:spPr/>
        <p:txBody>
          <a:bodyPr>
            <a:normAutofit/>
          </a:bodyPr>
          <a:lstStyle/>
          <a:p>
            <a:r>
              <a:rPr lang="en-US" dirty="0"/>
              <a:t>April 11, 2018</a:t>
            </a:r>
          </a:p>
        </p:txBody>
      </p:sp>
      <p:sp>
        <p:nvSpPr>
          <p:cNvPr id="5" name="Content Placeholder 4"/>
          <p:cNvSpPr>
            <a:spLocks noGrp="1"/>
          </p:cNvSpPr>
          <p:nvPr>
            <p:ph type="body" sz="quarter" idx="13"/>
          </p:nvPr>
        </p:nvSpPr>
        <p:spPr/>
        <p:txBody>
          <a:bodyPr/>
          <a:lstStyle/>
          <a:p>
            <a:r>
              <a:rPr lang="en-US" dirty="0"/>
              <a:t>Teri L. Chapman, Director</a:t>
            </a:r>
          </a:p>
          <a:p>
            <a:r>
              <a:rPr lang="en-US" dirty="0"/>
              <a:t>Janis Weckstein, Assistant Director</a:t>
            </a:r>
          </a:p>
        </p:txBody>
      </p:sp>
    </p:spTree>
    <p:extLst>
      <p:ext uri="{BB962C8B-B14F-4D97-AF65-F5344CB8AC3E}">
        <p14:creationId xmlns:p14="http://schemas.microsoft.com/office/powerpoint/2010/main" val="2752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D38F0-3D46-4220-909A-E7608A10A1B5}"/>
              </a:ext>
            </a:extLst>
          </p:cNvPr>
          <p:cNvSpPr>
            <a:spLocks noGrp="1"/>
          </p:cNvSpPr>
          <p:nvPr>
            <p:ph type="ctrTitle"/>
          </p:nvPr>
        </p:nvSpPr>
        <p:spPr>
          <a:solidFill>
            <a:schemeClr val="accent2"/>
          </a:solidFill>
        </p:spPr>
        <p:txBody>
          <a:bodyPr>
            <a:normAutofit/>
          </a:bodyPr>
          <a:lstStyle/>
          <a:p>
            <a:r>
              <a:rPr lang="en-US" sz="4400" dirty="0"/>
              <a:t>System Coordination and Alignment</a:t>
            </a:r>
            <a:br>
              <a:rPr lang="en-US" sz="4400" dirty="0"/>
            </a:br>
            <a:r>
              <a:rPr lang="en-US" sz="2800" b="0" i="1" dirty="0"/>
              <a:t>Creating a New System of Support</a:t>
            </a:r>
          </a:p>
        </p:txBody>
      </p:sp>
      <p:sp>
        <p:nvSpPr>
          <p:cNvPr id="3" name="Subtitle 2">
            <a:extLst>
              <a:ext uri="{FF2B5EF4-FFF2-40B4-BE49-F238E27FC236}">
                <a16:creationId xmlns:a16="http://schemas.microsoft.com/office/drawing/2014/main" xmlns="" id="{BACBB7AF-F668-434E-97AD-FF47A233D61E}"/>
              </a:ext>
            </a:extLst>
          </p:cNvPr>
          <p:cNvSpPr>
            <a:spLocks noGrp="1"/>
          </p:cNvSpPr>
          <p:nvPr>
            <p:ph type="subTitle" idx="1"/>
          </p:nvPr>
        </p:nvSpPr>
        <p:spPr/>
        <p:txBody>
          <a:bodyPr>
            <a:normAutofit/>
          </a:bodyPr>
          <a:lstStyle/>
          <a:p>
            <a:r>
              <a:rPr lang="en-US" sz="3200" b="1" dirty="0"/>
              <a:t>Understanding Michigan’s Top 10 in 10</a:t>
            </a:r>
          </a:p>
        </p:txBody>
      </p:sp>
      <p:sp>
        <p:nvSpPr>
          <p:cNvPr id="4" name="Slide Number Placeholder 3">
            <a:extLst>
              <a:ext uri="{FF2B5EF4-FFF2-40B4-BE49-F238E27FC236}">
                <a16:creationId xmlns:a16="http://schemas.microsoft.com/office/drawing/2014/main" xmlns="" id="{AD584F15-206B-499F-9940-08DFD83C51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58DD5-D084-49A2-82C0-A545DD74BD92}" type="slidenum">
              <a:rPr kumimoji="0" lang="en-US" sz="1200" b="1" i="0" u="none" strike="noStrike" kern="1200" cap="none" spc="0" normalizeH="0" baseline="0" noProof="0" smtClean="0">
                <a:ln>
                  <a:noFill/>
                </a:ln>
                <a:solidFill>
                  <a:srgbClr val="1A3260">
                    <a:lumMod val="75000"/>
                    <a:lumOff val="2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1A3260">
                  <a:lumMod val="75000"/>
                  <a:lumOff val="25000"/>
                </a:srgbClr>
              </a:solidFill>
              <a:effectLst/>
              <a:uLnTx/>
              <a:uFillTx/>
              <a:latin typeface="Verdana"/>
              <a:ea typeface="+mn-ea"/>
              <a:cs typeface="+mn-cs"/>
            </a:endParaRPr>
          </a:p>
        </p:txBody>
      </p:sp>
    </p:spTree>
    <p:extLst>
      <p:ext uri="{BB962C8B-B14F-4D97-AF65-F5344CB8AC3E}">
        <p14:creationId xmlns:p14="http://schemas.microsoft.com/office/powerpoint/2010/main" val="77932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90715BD-5AFB-7242-A2E9-9CE4C1C817E5}"/>
              </a:ext>
            </a:extLst>
          </p:cNvPr>
          <p:cNvSpPr txBox="1"/>
          <p:nvPr/>
        </p:nvSpPr>
        <p:spPr>
          <a:xfrm rot="16200000">
            <a:off x="-2690337" y="2690338"/>
            <a:ext cx="6858003" cy="1477328"/>
          </a:xfrm>
          <a:prstGeom prst="rect">
            <a:avLst/>
          </a:prstGeom>
          <a:solidFill>
            <a:srgbClr val="0F3949"/>
          </a:solid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endParaRPr kumimoji="0" lang="en-US" sz="1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Theory of Action</a:t>
            </a:r>
          </a:p>
          <a:p>
            <a:pPr marL="0" marR="0" lvl="0" indent="0" algn="ctr" defTabSz="914400" rtl="0" eaLnBrk="1" fontAlgn="auto" latinLnBrk="0" hangingPunct="1">
              <a:lnSpc>
                <a:spcPct val="100000"/>
              </a:lnSpc>
              <a:spcBef>
                <a:spcPts val="1200"/>
              </a:spcBef>
              <a:spcAft>
                <a:spcPts val="1200"/>
              </a:spcAft>
              <a:buClrTx/>
              <a:buSzTx/>
              <a:buFontTx/>
              <a:buNone/>
              <a:tabLst/>
              <a:defRPr/>
            </a:pPr>
            <a:endParaRPr kumimoji="0" lang="en-US" sz="1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p:txBody>
      </p:sp>
      <p:pic>
        <p:nvPicPr>
          <p:cNvPr id="6" name="Picture 5">
            <a:extLst>
              <a:ext uri="{FF2B5EF4-FFF2-40B4-BE49-F238E27FC236}">
                <a16:creationId xmlns:a16="http://schemas.microsoft.com/office/drawing/2014/main" xmlns="" id="{0416B955-89DD-4344-A7A4-09EA5F505E6F}"/>
              </a:ext>
            </a:extLst>
          </p:cNvPr>
          <p:cNvPicPr>
            <a:picLocks noChangeAspect="1"/>
          </p:cNvPicPr>
          <p:nvPr/>
        </p:nvPicPr>
        <p:blipFill>
          <a:blip r:embed="rId2"/>
          <a:stretch>
            <a:fillRect/>
          </a:stretch>
        </p:blipFill>
        <p:spPr>
          <a:xfrm>
            <a:off x="2274849" y="63566"/>
            <a:ext cx="8997722" cy="6794433"/>
          </a:xfrm>
          <a:prstGeom prst="rect">
            <a:avLst/>
          </a:prstGeom>
        </p:spPr>
      </p:pic>
    </p:spTree>
    <p:extLst>
      <p:ext uri="{BB962C8B-B14F-4D97-AF65-F5344CB8AC3E}">
        <p14:creationId xmlns:p14="http://schemas.microsoft.com/office/powerpoint/2010/main" val="98810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075D7D-B6A3-4A4B-AF12-E5288A51FC33}"/>
              </a:ext>
            </a:extLst>
          </p:cNvPr>
          <p:cNvPicPr>
            <a:picLocks noChangeAspect="1"/>
          </p:cNvPicPr>
          <p:nvPr/>
        </p:nvPicPr>
        <p:blipFill>
          <a:blip r:embed="rId2"/>
          <a:stretch>
            <a:fillRect/>
          </a:stretch>
        </p:blipFill>
        <p:spPr>
          <a:xfrm>
            <a:off x="238249" y="2886709"/>
            <a:ext cx="6063870" cy="2520935"/>
          </a:xfrm>
          <a:prstGeom prst="rect">
            <a:avLst/>
          </a:prstGeom>
        </p:spPr>
      </p:pic>
      <p:sp>
        <p:nvSpPr>
          <p:cNvPr id="4" name="TextBox 3">
            <a:extLst>
              <a:ext uri="{FF2B5EF4-FFF2-40B4-BE49-F238E27FC236}">
                <a16:creationId xmlns:a16="http://schemas.microsoft.com/office/drawing/2014/main" xmlns="" id="{D3F0EB86-6631-6648-BD92-8A0FA617F616}"/>
              </a:ext>
            </a:extLst>
          </p:cNvPr>
          <p:cNvSpPr txBox="1"/>
          <p:nvPr/>
        </p:nvSpPr>
        <p:spPr>
          <a:xfrm>
            <a:off x="238249" y="507423"/>
            <a:ext cx="1171073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The State Systemic Improvement Plan (SSIP) Theory of Action was embedded in the Top 10 in 10 Strategic Goals (goal 7) and the center of the Focus Area Framework  </a:t>
            </a:r>
          </a:p>
        </p:txBody>
      </p:sp>
      <p:pic>
        <p:nvPicPr>
          <p:cNvPr id="5" name="Picture 4">
            <a:extLst>
              <a:ext uri="{FF2B5EF4-FFF2-40B4-BE49-F238E27FC236}">
                <a16:creationId xmlns:a16="http://schemas.microsoft.com/office/drawing/2014/main" xmlns="" id="{91C8F957-BDAD-EB4D-93BD-BC4F41234CDD}"/>
              </a:ext>
            </a:extLst>
          </p:cNvPr>
          <p:cNvPicPr>
            <a:picLocks noChangeAspect="1"/>
          </p:cNvPicPr>
          <p:nvPr/>
        </p:nvPicPr>
        <p:blipFill>
          <a:blip r:embed="rId3"/>
          <a:stretch>
            <a:fillRect/>
          </a:stretch>
        </p:blipFill>
        <p:spPr>
          <a:xfrm>
            <a:off x="7165752" y="2040076"/>
            <a:ext cx="4783234" cy="4672730"/>
          </a:xfrm>
          <a:prstGeom prst="rect">
            <a:avLst/>
          </a:prstGeom>
        </p:spPr>
      </p:pic>
    </p:spTree>
    <p:extLst>
      <p:ext uri="{BB962C8B-B14F-4D97-AF65-F5344CB8AC3E}">
        <p14:creationId xmlns:p14="http://schemas.microsoft.com/office/powerpoint/2010/main" val="179520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8AECC57-95A4-45BD-B45D-9E8862BC9B7B}"/>
              </a:ext>
            </a:extLst>
          </p:cNvPr>
          <p:cNvPicPr>
            <a:picLocks noGrp="1" noChangeAspect="1"/>
          </p:cNvPicPr>
          <p:nvPr>
            <p:ph idx="1"/>
          </p:nvPr>
        </p:nvPicPr>
        <p:blipFill>
          <a:blip r:embed="rId2"/>
          <a:stretch>
            <a:fillRect/>
          </a:stretch>
        </p:blipFill>
        <p:spPr>
          <a:xfrm>
            <a:off x="-22230" y="0"/>
            <a:ext cx="12214230" cy="6858000"/>
          </a:xfrm>
        </p:spPr>
      </p:pic>
    </p:spTree>
    <p:extLst>
      <p:ext uri="{BB962C8B-B14F-4D97-AF65-F5344CB8AC3E}">
        <p14:creationId xmlns:p14="http://schemas.microsoft.com/office/powerpoint/2010/main" val="426875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8B7CAA49-C5C0-491F-B828-13F04040C387}"/>
              </a:ext>
            </a:extLst>
          </p:cNvPr>
          <p:cNvPicPr>
            <a:picLocks noGrp="1" noChangeAspect="1"/>
          </p:cNvPicPr>
          <p:nvPr>
            <p:ph idx="1"/>
          </p:nvPr>
        </p:nvPicPr>
        <p:blipFill>
          <a:blip r:embed="rId2"/>
          <a:stretch>
            <a:fillRect/>
          </a:stretch>
        </p:blipFill>
        <p:spPr>
          <a:xfrm>
            <a:off x="495300" y="466725"/>
            <a:ext cx="11391900" cy="6076950"/>
          </a:xfrm>
        </p:spPr>
      </p:pic>
    </p:spTree>
    <p:extLst>
      <p:ext uri="{BB962C8B-B14F-4D97-AF65-F5344CB8AC3E}">
        <p14:creationId xmlns:p14="http://schemas.microsoft.com/office/powerpoint/2010/main" val="283462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51339D10-42AE-4024-9356-E4C43CDEDA1A}"/>
              </a:ext>
            </a:extLst>
          </p:cNvPr>
          <p:cNvPicPr>
            <a:picLocks noGrp="1" noChangeAspect="1"/>
          </p:cNvPicPr>
          <p:nvPr>
            <p:ph idx="1"/>
          </p:nvPr>
        </p:nvPicPr>
        <p:blipFill>
          <a:blip r:embed="rId2"/>
          <a:stretch>
            <a:fillRect/>
          </a:stretch>
        </p:blipFill>
        <p:spPr>
          <a:xfrm>
            <a:off x="5014025" y="446424"/>
            <a:ext cx="3084843" cy="3127519"/>
          </a:xfrm>
          <a:prstGeom prst="rect">
            <a:avLst/>
          </a:prstGeom>
          <a:solidFill>
            <a:schemeClr val="accent1"/>
          </a:solidFill>
        </p:spPr>
      </p:pic>
      <p:sp>
        <p:nvSpPr>
          <p:cNvPr id="5" name="Slide Number Placeholder 4">
            <a:extLst>
              <a:ext uri="{FF2B5EF4-FFF2-40B4-BE49-F238E27FC236}">
                <a16:creationId xmlns:a16="http://schemas.microsoft.com/office/drawing/2014/main" xmlns="" id="{FF3EF686-5EAE-400C-8C5D-C230D424F7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58DD5-D084-49A2-82C0-A545DD74BD92}" type="slidenum">
              <a:rPr kumimoji="0" lang="en-US" sz="1200" b="1"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solidFill>
              <a:effectLst/>
              <a:uLnTx/>
              <a:uFillTx/>
              <a:latin typeface="Verdana"/>
              <a:ea typeface="+mn-ea"/>
              <a:cs typeface="+mn-cs"/>
            </a:endParaRPr>
          </a:p>
        </p:txBody>
      </p:sp>
      <p:sp>
        <p:nvSpPr>
          <p:cNvPr id="6" name="Text Placeholder 5">
            <a:extLst>
              <a:ext uri="{FF2B5EF4-FFF2-40B4-BE49-F238E27FC236}">
                <a16:creationId xmlns:a16="http://schemas.microsoft.com/office/drawing/2014/main" xmlns="" id="{16B7499A-3A3F-42ED-9D5F-EE6BBD87DFCB}"/>
              </a:ext>
            </a:extLst>
          </p:cNvPr>
          <p:cNvSpPr>
            <a:spLocks noGrp="1"/>
          </p:cNvSpPr>
          <p:nvPr>
            <p:ph type="body" sz="half" idx="2"/>
          </p:nvPr>
        </p:nvSpPr>
        <p:spPr>
          <a:xfrm>
            <a:off x="838200" y="1038225"/>
            <a:ext cx="3932237" cy="4781550"/>
          </a:xfrm>
          <a:prstGeom prst="rect">
            <a:avLst/>
          </a:prstGeom>
          <a:solidFill>
            <a:schemeClr val="accent2"/>
          </a:solidFill>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3600" b="1" dirty="0">
                <a:solidFill>
                  <a:schemeClr val="bg1"/>
                </a:solidFill>
                <a:latin typeface="Calibri" panose="020F0502020204030204"/>
              </a:rPr>
              <a:t>Effective Systems of General Supervision</a:t>
            </a:r>
          </a:p>
        </p:txBody>
      </p:sp>
      <p:pic>
        <p:nvPicPr>
          <p:cNvPr id="9" name="Picture 8">
            <a:extLst>
              <a:ext uri="{FF2B5EF4-FFF2-40B4-BE49-F238E27FC236}">
                <a16:creationId xmlns:a16="http://schemas.microsoft.com/office/drawing/2014/main" xmlns="" id="{76D376C7-EEB3-43C8-ACD7-68AACC06A630}"/>
              </a:ext>
            </a:extLst>
          </p:cNvPr>
          <p:cNvPicPr>
            <a:picLocks noChangeAspect="1"/>
          </p:cNvPicPr>
          <p:nvPr/>
        </p:nvPicPr>
        <p:blipFill>
          <a:blip r:embed="rId3"/>
          <a:stretch>
            <a:fillRect/>
          </a:stretch>
        </p:blipFill>
        <p:spPr>
          <a:xfrm>
            <a:off x="8098868" y="1363871"/>
            <a:ext cx="2572735" cy="2274005"/>
          </a:xfrm>
          <a:prstGeom prst="rect">
            <a:avLst/>
          </a:prstGeom>
          <a:solidFill>
            <a:schemeClr val="accent2"/>
          </a:solidFill>
        </p:spPr>
      </p:pic>
      <p:pic>
        <p:nvPicPr>
          <p:cNvPr id="10" name="Picture 9">
            <a:extLst>
              <a:ext uri="{FF2B5EF4-FFF2-40B4-BE49-F238E27FC236}">
                <a16:creationId xmlns:a16="http://schemas.microsoft.com/office/drawing/2014/main" xmlns="" id="{90133369-8B1D-44AB-BC7F-D70E2BFE1F89}"/>
              </a:ext>
            </a:extLst>
          </p:cNvPr>
          <p:cNvPicPr>
            <a:picLocks noChangeAspect="1"/>
          </p:cNvPicPr>
          <p:nvPr/>
        </p:nvPicPr>
        <p:blipFill>
          <a:blip r:embed="rId4"/>
          <a:stretch>
            <a:fillRect/>
          </a:stretch>
        </p:blipFill>
        <p:spPr>
          <a:xfrm>
            <a:off x="5973298" y="3573943"/>
            <a:ext cx="4102964" cy="2755631"/>
          </a:xfrm>
          <a:prstGeom prst="rect">
            <a:avLst/>
          </a:prstGeom>
          <a:solidFill>
            <a:schemeClr val="accent3"/>
          </a:solidFill>
        </p:spPr>
      </p:pic>
    </p:spTree>
    <p:extLst>
      <p:ext uri="{BB962C8B-B14F-4D97-AF65-F5344CB8AC3E}">
        <p14:creationId xmlns:p14="http://schemas.microsoft.com/office/powerpoint/2010/main" val="330588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36AD6CED-D446-44DD-B77D-D01AE2FA418E}"/>
              </a:ext>
            </a:extLst>
          </p:cNvPr>
          <p:cNvGrpSpPr/>
          <p:nvPr/>
        </p:nvGrpSpPr>
        <p:grpSpPr>
          <a:xfrm>
            <a:off x="1825478" y="802819"/>
            <a:ext cx="8685911" cy="5327842"/>
            <a:chOff x="315332" y="745455"/>
            <a:chExt cx="8685911" cy="5327842"/>
          </a:xfrm>
        </p:grpSpPr>
        <p:sp>
          <p:nvSpPr>
            <p:cNvPr id="6" name="Rectangle 5">
              <a:extLst>
                <a:ext uri="{FF2B5EF4-FFF2-40B4-BE49-F238E27FC236}">
                  <a16:creationId xmlns:a16="http://schemas.microsoft.com/office/drawing/2014/main" xmlns="" id="{E82EC5E0-A89E-43D7-B98D-DAC7E56B7CCE}"/>
                </a:ext>
              </a:extLst>
            </p:cNvPr>
            <p:cNvSpPr/>
            <p:nvPr/>
          </p:nvSpPr>
          <p:spPr>
            <a:xfrm>
              <a:off x="614713" y="2259639"/>
              <a:ext cx="1920240" cy="24566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w="101600">
              <a:solidFill>
                <a:srgbClr val="F139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ysClr val="windowText" lastClr="000000"/>
                  </a:solidFill>
                  <a:latin typeface="Arial"/>
                </a:rPr>
                <a:t>Policies, Procedures, and Effective Implementation of Evidence-based Practices</a:t>
              </a:r>
            </a:p>
          </p:txBody>
        </p:sp>
        <p:sp>
          <p:nvSpPr>
            <p:cNvPr id="11" name="Rectangle 10">
              <a:extLst>
                <a:ext uri="{FF2B5EF4-FFF2-40B4-BE49-F238E27FC236}">
                  <a16:creationId xmlns:a16="http://schemas.microsoft.com/office/drawing/2014/main" xmlns="" id="{29BA9CE3-996D-4427-8B4E-813A67972E1F}"/>
                </a:ext>
              </a:extLst>
            </p:cNvPr>
            <p:cNvSpPr/>
            <p:nvPr/>
          </p:nvSpPr>
          <p:spPr>
            <a:xfrm>
              <a:off x="4786302" y="2259639"/>
              <a:ext cx="1920240" cy="24566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w="101600">
              <a:solidFill>
                <a:srgbClr val="863D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ysClr val="windowText" lastClr="000000"/>
                  </a:solidFill>
                  <a:latin typeface="Arial"/>
                </a:rPr>
                <a:t>Fiscal Management and Accountability</a:t>
              </a:r>
            </a:p>
          </p:txBody>
        </p:sp>
        <p:sp>
          <p:nvSpPr>
            <p:cNvPr id="7" name="Rectangle 6">
              <a:extLst>
                <a:ext uri="{FF2B5EF4-FFF2-40B4-BE49-F238E27FC236}">
                  <a16:creationId xmlns:a16="http://schemas.microsoft.com/office/drawing/2014/main" xmlns="" id="{1862F874-2046-47FC-B30E-BEF89717DAD6}"/>
                </a:ext>
              </a:extLst>
            </p:cNvPr>
            <p:cNvSpPr/>
            <p:nvPr/>
          </p:nvSpPr>
          <p:spPr>
            <a:xfrm>
              <a:off x="2701611" y="2259639"/>
              <a:ext cx="1920240" cy="24566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w="101600">
              <a:solidFill>
                <a:srgbClr val="F8E44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rgbClr val="000000"/>
                  </a:solidFill>
                  <a:latin typeface="Arial"/>
                </a:rPr>
                <a:t>Data on Results</a:t>
              </a:r>
            </a:p>
            <a:p>
              <a:pPr algn="ctr" defTabSz="685800">
                <a:defRPr/>
              </a:pPr>
              <a:r>
                <a:rPr lang="en-US" sz="1800" b="1" dirty="0">
                  <a:solidFill>
                    <a:srgbClr val="000000"/>
                  </a:solidFill>
                  <a:latin typeface="Arial"/>
                </a:rPr>
                <a:t>and</a:t>
              </a:r>
            </a:p>
            <a:p>
              <a:pPr algn="ctr" defTabSz="685800">
                <a:defRPr/>
              </a:pPr>
              <a:r>
                <a:rPr lang="en-US" sz="1800" b="1" dirty="0">
                  <a:solidFill>
                    <a:srgbClr val="000000"/>
                  </a:solidFill>
                  <a:latin typeface="Arial"/>
                </a:rPr>
                <a:t>Processes</a:t>
              </a:r>
              <a:endParaRPr lang="en-US" sz="1200" b="1" dirty="0">
                <a:solidFill>
                  <a:srgbClr val="000000"/>
                </a:solidFill>
                <a:latin typeface="Arial"/>
              </a:endParaRPr>
            </a:p>
          </p:txBody>
        </p:sp>
        <p:sp>
          <p:nvSpPr>
            <p:cNvPr id="8" name="Rectangle 7">
              <a:extLst>
                <a:ext uri="{FF2B5EF4-FFF2-40B4-BE49-F238E27FC236}">
                  <a16:creationId xmlns:a16="http://schemas.microsoft.com/office/drawing/2014/main" xmlns="" id="{A3D515F1-6688-4594-B091-F2994A6DE063}"/>
                </a:ext>
              </a:extLst>
            </p:cNvPr>
            <p:cNvSpPr/>
            <p:nvPr/>
          </p:nvSpPr>
          <p:spPr>
            <a:xfrm>
              <a:off x="6862901" y="2259639"/>
              <a:ext cx="1920240" cy="24566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w="101600">
              <a:solidFill>
                <a:srgbClr val="0C76E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ysClr val="windowText" lastClr="000000"/>
                  </a:solidFill>
                  <a:latin typeface="Arial"/>
                </a:rPr>
                <a:t>Integrated Monitoring Activities</a:t>
              </a:r>
            </a:p>
          </p:txBody>
        </p:sp>
        <p:sp>
          <p:nvSpPr>
            <p:cNvPr id="10" name="Rectangle: Rounded Corners 9">
              <a:extLst>
                <a:ext uri="{FF2B5EF4-FFF2-40B4-BE49-F238E27FC236}">
                  <a16:creationId xmlns:a16="http://schemas.microsoft.com/office/drawing/2014/main" xmlns="" id="{CBFBB180-289F-41D0-A54B-B96A921DC1E0}"/>
                </a:ext>
              </a:extLst>
            </p:cNvPr>
            <p:cNvSpPr/>
            <p:nvPr/>
          </p:nvSpPr>
          <p:spPr>
            <a:xfrm>
              <a:off x="536856" y="4833057"/>
              <a:ext cx="8330184" cy="570503"/>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w="101600">
              <a:solidFill>
                <a:srgbClr val="9C99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ysClr val="windowText" lastClr="000000"/>
                  </a:solidFill>
                  <a:latin typeface="Arial"/>
                </a:rPr>
                <a:t>Effective Dispute Resolution</a:t>
              </a:r>
            </a:p>
          </p:txBody>
        </p:sp>
        <p:sp>
          <p:nvSpPr>
            <p:cNvPr id="12" name="Rectangle: Rounded Corners 11">
              <a:extLst>
                <a:ext uri="{FF2B5EF4-FFF2-40B4-BE49-F238E27FC236}">
                  <a16:creationId xmlns:a16="http://schemas.microsoft.com/office/drawing/2014/main" xmlns="" id="{438707C7-E397-4311-B2B7-D930E1CC032B}"/>
                </a:ext>
              </a:extLst>
            </p:cNvPr>
            <p:cNvSpPr/>
            <p:nvPr/>
          </p:nvSpPr>
          <p:spPr>
            <a:xfrm>
              <a:off x="536856" y="5502794"/>
              <a:ext cx="8330184" cy="570503"/>
            </a:xfrm>
            <a:prstGeom prst="roundRect">
              <a:avLst/>
            </a:prstGeom>
            <a:solidFill>
              <a:schemeClr val="bg1">
                <a:lumMod val="85000"/>
              </a:schemeClr>
            </a:solidFill>
            <a:ln w="101600">
              <a:solidFill>
                <a:srgbClr val="FFA836"/>
              </a:solidFill>
            </a:ln>
            <a:scene3d>
              <a:camera prst="orthographicFront"/>
              <a:lightRig rig="threePt" dir="t"/>
            </a:scene3d>
            <a:sp3d contourW="12700">
              <a:bevelT/>
              <a:bevelB w="139700" prst="cross"/>
              <a:contourClr>
                <a:schemeClr val="tx1">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rgbClr val="000000"/>
                  </a:solidFill>
                  <a:latin typeface="Arial"/>
                </a:rPr>
                <a:t>Improvement, Correction, Incentives, and Sanctions</a:t>
              </a:r>
            </a:p>
          </p:txBody>
        </p:sp>
        <p:grpSp>
          <p:nvGrpSpPr>
            <p:cNvPr id="2" name="Group 1"/>
            <p:cNvGrpSpPr/>
            <p:nvPr/>
          </p:nvGrpSpPr>
          <p:grpSpPr>
            <a:xfrm>
              <a:off x="315332" y="745455"/>
              <a:ext cx="8685911" cy="734923"/>
              <a:chOff x="-22622" y="739370"/>
              <a:chExt cx="9063178" cy="706758"/>
            </a:xfrm>
          </p:grpSpPr>
          <p:sp>
            <p:nvSpPr>
              <p:cNvPr id="4" name="Flowchart: Delay 3">
                <a:extLst>
                  <a:ext uri="{FF2B5EF4-FFF2-40B4-BE49-F238E27FC236}">
                    <a16:creationId xmlns:a16="http://schemas.microsoft.com/office/drawing/2014/main" xmlns="" id="{FBE5FE1C-28D8-4FEA-990E-2B358CE4000C}"/>
                  </a:ext>
                </a:extLst>
              </p:cNvPr>
              <p:cNvSpPr/>
              <p:nvPr/>
            </p:nvSpPr>
            <p:spPr>
              <a:xfrm rot="16200000">
                <a:off x="4207074" y="-3250651"/>
                <a:ext cx="706758" cy="8686799"/>
              </a:xfrm>
              <a:prstGeom prst="flowChartDelay">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01600">
                <a:solidFill>
                  <a:srgbClr val="FF383A"/>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baseline="-25000" dirty="0">
                  <a:solidFill>
                    <a:srgbClr val="FFFFFF"/>
                  </a:solidFill>
                  <a:latin typeface="Arial"/>
                </a:endParaRPr>
              </a:p>
            </p:txBody>
          </p:sp>
          <p:sp>
            <p:nvSpPr>
              <p:cNvPr id="16" name="TextBox 15">
                <a:extLst>
                  <a:ext uri="{FF2B5EF4-FFF2-40B4-BE49-F238E27FC236}">
                    <a16:creationId xmlns:a16="http://schemas.microsoft.com/office/drawing/2014/main" xmlns="" id="{1F7233FC-E866-401A-BA13-D655FA490C8C}"/>
                  </a:ext>
                </a:extLst>
              </p:cNvPr>
              <p:cNvSpPr txBox="1"/>
              <p:nvPr/>
            </p:nvSpPr>
            <p:spPr>
              <a:xfrm>
                <a:off x="-22622" y="849583"/>
                <a:ext cx="9063178" cy="355178"/>
              </a:xfrm>
              <a:prstGeom prst="rect">
                <a:avLst/>
              </a:prstGeom>
              <a:noFill/>
            </p:spPr>
            <p:txBody>
              <a:bodyPr wrap="square" rtlCol="0">
                <a:spAutoFit/>
              </a:bodyPr>
              <a:lstStyle/>
              <a:p>
                <a:pPr algn="ctr" defTabSz="685800">
                  <a:defRPr/>
                </a:pPr>
                <a:r>
                  <a:rPr lang="en-US" sz="1800" b="1" dirty="0">
                    <a:solidFill>
                      <a:sysClr val="windowText" lastClr="000000"/>
                    </a:solidFill>
                    <a:ea typeface="+mn-ea"/>
                  </a:rPr>
                  <a:t>State Performance Plan, including the State Systemic Improvement Plan</a:t>
                </a:r>
              </a:p>
            </p:txBody>
          </p:sp>
        </p:grpSp>
        <p:grpSp>
          <p:nvGrpSpPr>
            <p:cNvPr id="13" name="Group 12"/>
            <p:cNvGrpSpPr/>
            <p:nvPr/>
          </p:nvGrpSpPr>
          <p:grpSpPr>
            <a:xfrm>
              <a:off x="545030" y="1579612"/>
              <a:ext cx="8325198" cy="570503"/>
              <a:chOff x="217051" y="1659606"/>
              <a:chExt cx="8686799" cy="548640"/>
            </a:xfrm>
          </p:grpSpPr>
          <p:sp>
            <p:nvSpPr>
              <p:cNvPr id="5" name="Rectangle: Rounded Corners 4">
                <a:extLst>
                  <a:ext uri="{FF2B5EF4-FFF2-40B4-BE49-F238E27FC236}">
                    <a16:creationId xmlns:a16="http://schemas.microsoft.com/office/drawing/2014/main" xmlns="" id="{D7B4DB0B-9ED4-4FF2-A30D-0818D26BF246}"/>
                  </a:ext>
                </a:extLst>
              </p:cNvPr>
              <p:cNvSpPr/>
              <p:nvPr/>
            </p:nvSpPr>
            <p:spPr>
              <a:xfrm>
                <a:off x="217051" y="1659606"/>
                <a:ext cx="8686799" cy="54864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01600">
                <a:solidFill>
                  <a:srgbClr val="48B3EB"/>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dirty="0">
                  <a:solidFill>
                    <a:srgbClr val="FFFFFF"/>
                  </a:solidFill>
                  <a:latin typeface="Arial"/>
                </a:endParaRPr>
              </a:p>
            </p:txBody>
          </p:sp>
          <p:sp>
            <p:nvSpPr>
              <p:cNvPr id="17" name="TextBox 16">
                <a:extLst>
                  <a:ext uri="{FF2B5EF4-FFF2-40B4-BE49-F238E27FC236}">
                    <a16:creationId xmlns:a16="http://schemas.microsoft.com/office/drawing/2014/main" xmlns="" id="{259B2AF6-A417-440D-94D6-50C66DBE44AE}"/>
                  </a:ext>
                </a:extLst>
              </p:cNvPr>
              <p:cNvSpPr txBox="1"/>
              <p:nvPr/>
            </p:nvSpPr>
            <p:spPr>
              <a:xfrm>
                <a:off x="256843" y="1716885"/>
                <a:ext cx="8595359" cy="325580"/>
              </a:xfrm>
              <a:prstGeom prst="rect">
                <a:avLst/>
              </a:prstGeom>
              <a:noFill/>
            </p:spPr>
            <p:txBody>
              <a:bodyPr wrap="square" rtlCol="0">
                <a:spAutoFit/>
              </a:bodyPr>
              <a:lstStyle/>
              <a:p>
                <a:pPr algn="ctr" defTabSz="685800">
                  <a:defRPr/>
                </a:pPr>
                <a:r>
                  <a:rPr lang="en-US" sz="1600" b="1" dirty="0">
                    <a:ea typeface="+mn-ea"/>
                  </a:rPr>
                  <a:t>Professional Learning and Development and Technical Assistance</a:t>
                </a:r>
              </a:p>
            </p:txBody>
          </p:sp>
        </p:grpSp>
      </p:grpSp>
      <p:sp>
        <p:nvSpPr>
          <p:cNvPr id="3" name="TextBox 2">
            <a:extLst>
              <a:ext uri="{FF2B5EF4-FFF2-40B4-BE49-F238E27FC236}">
                <a16:creationId xmlns:a16="http://schemas.microsoft.com/office/drawing/2014/main" xmlns="" id="{CE84DDCE-EB78-4A45-A9BF-3F500C816F05}"/>
              </a:ext>
            </a:extLst>
          </p:cNvPr>
          <p:cNvSpPr txBox="1"/>
          <p:nvPr/>
        </p:nvSpPr>
        <p:spPr>
          <a:xfrm>
            <a:off x="2093068" y="6377181"/>
            <a:ext cx="8325200" cy="369332"/>
          </a:xfrm>
          <a:prstGeom prst="rect">
            <a:avLst/>
          </a:prstGeom>
          <a:noFill/>
        </p:spPr>
        <p:txBody>
          <a:bodyPr wrap="square" rtlCol="0">
            <a:spAutoFit/>
          </a:bodyPr>
          <a:lstStyle/>
          <a:p>
            <a:pPr defTabSz="685800">
              <a:defRPr/>
            </a:pPr>
            <a:r>
              <a:rPr lang="en-US" sz="900" dirty="0">
                <a:ea typeface="+mn-ea"/>
              </a:rPr>
              <a:t>Original Source: </a:t>
            </a:r>
            <a:r>
              <a:rPr lang="en-US" sz="900" i="1" dirty="0">
                <a:ea typeface="+mn-ea"/>
              </a:rPr>
              <a:t>Concepts of General Supervision: Accountability for Implementation &amp; Improved results. National Center for Special Education Accountability Monitoring (NCSEAM), 2007.  </a:t>
            </a:r>
            <a:r>
              <a:rPr lang="en-US" sz="900" dirty="0">
                <a:ea typeface="+mn-ea"/>
              </a:rPr>
              <a:t>Adapted and Updated Source: Jane Nell Luster, Ph.D., Com-Link, LLC</a:t>
            </a:r>
          </a:p>
        </p:txBody>
      </p:sp>
      <p:sp>
        <p:nvSpPr>
          <p:cNvPr id="9" name="TextBox 8">
            <a:extLst>
              <a:ext uri="{FF2B5EF4-FFF2-40B4-BE49-F238E27FC236}">
                <a16:creationId xmlns:a16="http://schemas.microsoft.com/office/drawing/2014/main" xmlns="" id="{E5D0014B-52FC-42DC-A5DC-28FBF371671D}"/>
              </a:ext>
            </a:extLst>
          </p:cNvPr>
          <p:cNvSpPr txBox="1"/>
          <p:nvPr/>
        </p:nvSpPr>
        <p:spPr>
          <a:xfrm>
            <a:off x="574964" y="156189"/>
            <a:ext cx="10931235" cy="400110"/>
          </a:xfrm>
          <a:prstGeom prst="rect">
            <a:avLst/>
          </a:prstGeom>
          <a:noFill/>
        </p:spPr>
        <p:txBody>
          <a:bodyPr wrap="square" rtlCol="0">
            <a:spAutoFit/>
          </a:bodyPr>
          <a:lstStyle/>
          <a:p>
            <a:pPr algn="ctr" defTabSz="685800">
              <a:defRPr/>
            </a:pPr>
            <a:r>
              <a:rPr lang="en-US" sz="2000" b="1" dirty="0">
                <a:ea typeface="+mn-ea"/>
              </a:rPr>
              <a:t>Components of General Supervision and IDEA Accountability Systems</a:t>
            </a:r>
          </a:p>
        </p:txBody>
      </p:sp>
      <p:cxnSp>
        <p:nvCxnSpPr>
          <p:cNvPr id="18" name="Straight Connector 17">
            <a:extLst>
              <a:ext uri="{FF2B5EF4-FFF2-40B4-BE49-F238E27FC236}">
                <a16:creationId xmlns:a16="http://schemas.microsoft.com/office/drawing/2014/main" xmlns="" id="{F71AA37D-2048-4B64-93A0-6900FEC4052E}"/>
              </a:ext>
            </a:extLst>
          </p:cNvPr>
          <p:cNvCxnSpPr/>
          <p:nvPr/>
        </p:nvCxnSpPr>
        <p:spPr>
          <a:xfrm>
            <a:off x="1731468" y="553250"/>
            <a:ext cx="8686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295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xmlns="" id="{B78A5F6D-D318-45D1-89F7-25A20355144D}"/>
              </a:ext>
            </a:extLst>
          </p:cNvPr>
          <p:cNvSpPr>
            <a:spLocks noGrp="1"/>
          </p:cNvSpPr>
          <p:nvPr>
            <p:ph type="title"/>
          </p:nvPr>
        </p:nvSpPr>
        <p:spPr/>
        <p:txBody>
          <a:bodyPr/>
          <a:lstStyle/>
          <a:p>
            <a:r>
              <a:rPr lang="en-US" dirty="0"/>
              <a:t>The Sub-recipient Role</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MDE Office of Special Education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1"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7" name="Diagram 6"/>
          <p:cNvGraphicFramePr/>
          <p:nvPr>
            <p:extLst/>
          </p:nvPr>
        </p:nvGraphicFramePr>
        <p:xfrm>
          <a:off x="1033227" y="1748596"/>
          <a:ext cx="7422117" cy="433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Connector 18"/>
          <p:cNvCxnSpPr/>
          <p:nvPr/>
        </p:nvCxnSpPr>
        <p:spPr>
          <a:xfrm>
            <a:off x="6781800" y="5181600"/>
            <a:ext cx="939800" cy="215900"/>
          </a:xfrm>
          <a:prstGeom prst="line">
            <a:avLst/>
          </a:prstGeom>
          <a:ln w="31750">
            <a:prstDash val="sysDash"/>
            <a:headEnd type="stealth" w="lg" len="med"/>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7615878" y="4856019"/>
            <a:ext cx="2602776" cy="1377936"/>
            <a:chOff x="7615878" y="4856019"/>
            <a:chExt cx="2602776" cy="1377936"/>
          </a:xfrm>
        </p:grpSpPr>
        <p:sp>
          <p:nvSpPr>
            <p:cNvPr id="9" name="Oval 8"/>
            <p:cNvSpPr/>
            <p:nvPr/>
          </p:nvSpPr>
          <p:spPr>
            <a:xfrm>
              <a:off x="7615878" y="4856019"/>
              <a:ext cx="2602776" cy="1377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8" name="Rectangle 27">
              <a:extLst>
                <a:ext uri="{FF2B5EF4-FFF2-40B4-BE49-F238E27FC236}">
                  <a16:creationId xmlns:a16="http://schemas.microsoft.com/office/drawing/2014/main" xmlns="" id="{4435D007-7332-4C08-BF8E-1FD7D3E24AD6}"/>
                </a:ext>
              </a:extLst>
            </p:cNvPr>
            <p:cNvSpPr/>
            <p:nvPr/>
          </p:nvSpPr>
          <p:spPr>
            <a:xfrm>
              <a:off x="7849691" y="5109404"/>
              <a:ext cx="2135149" cy="1046440"/>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a:ea typeface="+mn-ea"/>
                  <a:cs typeface="+mn-cs"/>
                </a:rPr>
                <a:t>General Supervision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a:ea typeface="+mn-ea"/>
                  <a:cs typeface="+mn-cs"/>
                </a:rPr>
                <a:t>Grant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white"/>
                </a:solidFill>
                <a:effectLst/>
                <a:uLnTx/>
                <a:uFillTx/>
                <a:latin typeface="Verdana"/>
                <a:ea typeface="+mn-ea"/>
                <a:cs typeface="+mn-cs"/>
              </a:endParaRPr>
            </a:p>
          </p:txBody>
        </p:sp>
      </p:grpSp>
      <p:sp>
        <p:nvSpPr>
          <p:cNvPr id="16" name="Down Arrow 15"/>
          <p:cNvSpPr/>
          <p:nvPr/>
        </p:nvSpPr>
        <p:spPr>
          <a:xfrm>
            <a:off x="3752850" y="3150806"/>
            <a:ext cx="241300" cy="29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32" name="Down Arrow 31"/>
          <p:cNvSpPr/>
          <p:nvPr/>
        </p:nvSpPr>
        <p:spPr>
          <a:xfrm>
            <a:off x="3752850" y="4349031"/>
            <a:ext cx="241300" cy="29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138313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Grant for ISDs</a:t>
            </a:r>
          </a:p>
        </p:txBody>
      </p:sp>
      <p:sp>
        <p:nvSpPr>
          <p:cNvPr id="3" name="Content Placeholder 2"/>
          <p:cNvSpPr>
            <a:spLocks noGrp="1"/>
          </p:cNvSpPr>
          <p:nvPr>
            <p:ph idx="1"/>
          </p:nvPr>
        </p:nvSpPr>
        <p:spPr>
          <a:xfrm>
            <a:off x="581197" y="1954635"/>
            <a:ext cx="10890367" cy="4096758"/>
          </a:xfrm>
        </p:spPr>
        <p:txBody>
          <a:bodyPr>
            <a:normAutofit/>
          </a:bodyPr>
          <a:lstStyle/>
          <a:p>
            <a:r>
              <a:rPr lang="en-US" dirty="0">
                <a:solidFill>
                  <a:schemeClr val="tx1"/>
                </a:solidFill>
              </a:rPr>
              <a:t>Support to design the ISD system of General Supervision </a:t>
            </a:r>
          </a:p>
          <a:p>
            <a:pPr lvl="1"/>
            <a:r>
              <a:rPr lang="en-US" dirty="0">
                <a:solidFill>
                  <a:schemeClr val="tx1"/>
                </a:solidFill>
              </a:rPr>
              <a:t>Initial development of a plan to implement a General Supervision System at the ISD</a:t>
            </a:r>
          </a:p>
          <a:p>
            <a:pPr lvl="2"/>
            <a:r>
              <a:rPr lang="en-US" dirty="0">
                <a:solidFill>
                  <a:schemeClr val="tx1"/>
                </a:solidFill>
              </a:rPr>
              <a:t>Provide a mid-year progress report on the development and implementation of the General Supervision System plan </a:t>
            </a:r>
            <a:r>
              <a:rPr lang="en-US" i="1" dirty="0">
                <a:solidFill>
                  <a:schemeClr val="tx1"/>
                </a:solidFill>
              </a:rPr>
              <a:t>(formative)</a:t>
            </a:r>
          </a:p>
          <a:p>
            <a:pPr lvl="1"/>
            <a:r>
              <a:rPr lang="en-US" dirty="0">
                <a:solidFill>
                  <a:schemeClr val="tx1"/>
                </a:solidFill>
              </a:rPr>
              <a:t>State the selected priority area</a:t>
            </a:r>
          </a:p>
          <a:p>
            <a:pPr lvl="2"/>
            <a:r>
              <a:rPr lang="en-US" dirty="0"/>
              <a:t>Describe the data that will be used as a measurement to demonstrate improved student outcomes</a:t>
            </a:r>
            <a:r>
              <a:rPr lang="en-US" dirty="0">
                <a:solidFill>
                  <a:schemeClr val="tx1"/>
                </a:solidFill>
              </a:rPr>
              <a:t> </a:t>
            </a:r>
            <a:r>
              <a:rPr lang="en-US" i="1" dirty="0">
                <a:solidFill>
                  <a:schemeClr val="tx1"/>
                </a:solidFill>
              </a:rPr>
              <a:t>(summative)</a:t>
            </a:r>
          </a:p>
          <a:p>
            <a:pPr lvl="1"/>
            <a:endParaRPr lang="en-US" dirty="0">
              <a:solidFill>
                <a:schemeClr val="tx1"/>
              </a:solidFill>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a:ea typeface="+mn-ea"/>
                <a:cs typeface="+mn-cs"/>
              </a:rPr>
              <a:t>MDE Office of Special Education</a:t>
            </a: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1"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30352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Timelines</a:t>
            </a:r>
          </a:p>
        </p:txBody>
      </p:sp>
      <p:sp>
        <p:nvSpPr>
          <p:cNvPr id="7" name="Content Placeholder 6"/>
          <p:cNvSpPr>
            <a:spLocks noGrp="1"/>
          </p:cNvSpPr>
          <p:nvPr>
            <p:ph idx="1"/>
          </p:nvPr>
        </p:nvSpPr>
        <p:spPr/>
        <p:txBody>
          <a:bodyPr>
            <a:normAutofit fontScale="92500" lnSpcReduction="20000"/>
          </a:bodyPr>
          <a:lstStyle/>
          <a:p>
            <a:r>
              <a:rPr lang="en-US" dirty="0"/>
              <a:t>Grant template released – March 30, 2018</a:t>
            </a:r>
          </a:p>
          <a:p>
            <a:r>
              <a:rPr lang="en-US" dirty="0"/>
              <a:t>Webinar – April 18, 2018</a:t>
            </a:r>
          </a:p>
          <a:p>
            <a:r>
              <a:rPr lang="en-US" dirty="0"/>
              <a:t>ISD Director Meeting – May 9, 2018</a:t>
            </a:r>
          </a:p>
          <a:p>
            <a:r>
              <a:rPr lang="en-US" dirty="0"/>
              <a:t>Grant Application live in MEGS+ – May 14, 2018</a:t>
            </a:r>
          </a:p>
          <a:p>
            <a:r>
              <a:rPr lang="en-US" dirty="0"/>
              <a:t>Application due – July 1, 2018</a:t>
            </a:r>
          </a:p>
          <a:p>
            <a:r>
              <a:rPr lang="en-US" dirty="0"/>
              <a:t>Funds – available September 1, 2018</a:t>
            </a:r>
          </a:p>
          <a:p>
            <a:r>
              <a:rPr lang="en-US" dirty="0"/>
              <a:t>Mid-year Progress Report – Due January 31, 2019</a:t>
            </a:r>
          </a:p>
          <a:p>
            <a:r>
              <a:rPr lang="en-US" dirty="0"/>
              <a:t>End of Year Report </a:t>
            </a:r>
            <a:r>
              <a:rPr lang="en-US"/>
              <a:t>– Due </a:t>
            </a:r>
            <a:r>
              <a:rPr lang="en-US" dirty="0"/>
              <a:t>August 29, 2019</a:t>
            </a:r>
          </a:p>
        </p:txBody>
      </p:sp>
      <p:sp>
        <p:nvSpPr>
          <p:cNvPr id="4" name="Footer Placeholder 3"/>
          <p:cNvSpPr>
            <a:spLocks noGrp="1"/>
          </p:cNvSpPr>
          <p:nvPr>
            <p:ph type="ftr" sz="quarter" idx="11"/>
          </p:nvPr>
        </p:nvSpPr>
        <p:spPr/>
        <p:txBody>
          <a:bodyPr/>
          <a:lstStyle/>
          <a:p>
            <a:r>
              <a:rPr lang="en-US"/>
              <a:t>MDE Office of Special Education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95610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4F803-06AF-4614-B219-54B548D3CFEE}"/>
              </a:ext>
            </a:extLst>
          </p:cNvPr>
          <p:cNvSpPr>
            <a:spLocks noGrp="1"/>
          </p:cNvSpPr>
          <p:nvPr>
            <p:ph type="title"/>
          </p:nvPr>
        </p:nvSpPr>
        <p:spPr/>
        <p:txBody>
          <a:bodyPr/>
          <a:lstStyle/>
          <a:p>
            <a:r>
              <a:rPr lang="en-US" b="1" dirty="0"/>
              <a:t>Annual Public Reporting</a:t>
            </a:r>
            <a:endParaRPr lang="en-US" dirty="0"/>
          </a:p>
        </p:txBody>
      </p:sp>
      <p:sp>
        <p:nvSpPr>
          <p:cNvPr id="3" name="Content Placeholder 2">
            <a:extLst>
              <a:ext uri="{FF2B5EF4-FFF2-40B4-BE49-F238E27FC236}">
                <a16:creationId xmlns:a16="http://schemas.microsoft.com/office/drawing/2014/main" xmlns="" id="{77B0C943-F3D4-4E89-A664-6AFF82D95AAA}"/>
              </a:ext>
            </a:extLst>
          </p:cNvPr>
          <p:cNvSpPr>
            <a:spLocks noGrp="1"/>
          </p:cNvSpPr>
          <p:nvPr>
            <p:ph idx="1"/>
          </p:nvPr>
        </p:nvSpPr>
        <p:spPr/>
        <p:txBody>
          <a:bodyPr>
            <a:normAutofit fontScale="85000" lnSpcReduction="10000"/>
          </a:bodyPr>
          <a:lstStyle/>
          <a:p>
            <a:r>
              <a:rPr lang="en-US" dirty="0"/>
              <a:t>The federal regulations implementing the </a:t>
            </a:r>
            <a:r>
              <a:rPr lang="en-US" i="1" dirty="0"/>
              <a:t>Individuals with Disabilities Education Act </a:t>
            </a:r>
            <a:r>
              <a:rPr lang="en-US" dirty="0"/>
              <a:t>(IDEA) require annual public reporting on the performance of each local education agency on the targets established in the State Performance Plan/Annual Performance Report (SPP/APR). </a:t>
            </a:r>
          </a:p>
          <a:p>
            <a:r>
              <a:rPr lang="en-US" dirty="0"/>
              <a:t>For a two-week period beginning approximately May 9, 2018, local educational agencies, public school academies, and intermediate school districts will be able to preview district level data. </a:t>
            </a:r>
          </a:p>
          <a:p>
            <a:r>
              <a:rPr lang="en-US" dirty="0"/>
              <a:t>By June 1, 2018, the district level data will be publicly available at: </a:t>
            </a:r>
            <a:r>
              <a:rPr lang="en-US" dirty="0">
                <a:hlinkClick r:id="rId2"/>
              </a:rPr>
              <a:t>www.mischooldata.org</a:t>
            </a:r>
            <a:endParaRPr lang="en-US" dirty="0"/>
          </a:p>
          <a:p>
            <a:endParaRPr lang="en-US" b="1" dirty="0"/>
          </a:p>
          <a:p>
            <a:endParaRPr lang="en-US" dirty="0"/>
          </a:p>
        </p:txBody>
      </p:sp>
      <p:sp>
        <p:nvSpPr>
          <p:cNvPr id="4" name="Footer Placeholder 3">
            <a:extLst>
              <a:ext uri="{FF2B5EF4-FFF2-40B4-BE49-F238E27FC236}">
                <a16:creationId xmlns:a16="http://schemas.microsoft.com/office/drawing/2014/main" xmlns="" id="{738B83D2-47B7-4C0C-B24F-EA67C9862356}"/>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xmlns="" id="{6BB1EC2F-234A-4B3C-AF15-06B60761164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053723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1320E-4AF8-4BD1-9A41-F063C64A5A03}"/>
              </a:ext>
            </a:extLst>
          </p:cNvPr>
          <p:cNvSpPr>
            <a:spLocks noGrp="1"/>
          </p:cNvSpPr>
          <p:nvPr>
            <p:ph type="title"/>
          </p:nvPr>
        </p:nvSpPr>
        <p:spPr/>
        <p:txBody>
          <a:bodyPr/>
          <a:lstStyle/>
          <a:p>
            <a:r>
              <a:rPr lang="en-US" dirty="0"/>
              <a:t>The Three Questions…at every level</a:t>
            </a:r>
          </a:p>
        </p:txBody>
      </p:sp>
      <p:pic>
        <p:nvPicPr>
          <p:cNvPr id="5" name="Picture 4" descr="Graphic showing the three questions. What system(s) is in place to: &#10;1. Ensure everyone knows the requirements of IDEA? &#10;2. Verify everyone is implementing the requirements correctly? &#10;3. Support identified areas of improvement?" title="Three Questions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02" y="1340876"/>
            <a:ext cx="10828198" cy="5365285"/>
          </a:xfrm>
          <a:prstGeom prst="rect">
            <a:avLst/>
          </a:prstGeom>
        </p:spPr>
      </p:pic>
      <p:sp>
        <p:nvSpPr>
          <p:cNvPr id="3" name="Slide Number Placeholder 2">
            <a:extLst>
              <a:ext uri="{FF2B5EF4-FFF2-40B4-BE49-F238E27FC236}">
                <a16:creationId xmlns:a16="http://schemas.microsoft.com/office/drawing/2014/main" xmlns="" id="{0A1FA812-8EF3-4898-899D-E9315E6587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58DD5-D084-49A2-82C0-A545DD74BD92}" type="slidenum">
              <a:rPr kumimoji="0" lang="en-US" sz="1200" b="0" i="0" u="none" strike="noStrike" kern="1200" cap="none" spc="0" normalizeH="0" baseline="0" noProof="0" smtClean="0">
                <a:ln>
                  <a:noFill/>
                </a:ln>
                <a:solidFill>
                  <a:srgbClr val="E34A3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E34A3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8036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Ensure a Provision of a FAPE</a:t>
            </a:r>
          </a:p>
        </p:txBody>
      </p:sp>
      <p:pic>
        <p:nvPicPr>
          <p:cNvPr id="4" name="Picture 3" descr="A speedometer showing that the there is a contiuum of support and enforcement. " title="Continuum of Support and Enforcement"/>
          <p:cNvPicPr>
            <a:picLocks noChangeAspect="1"/>
          </p:cNvPicPr>
          <p:nvPr/>
        </p:nvPicPr>
        <p:blipFill rotWithShape="1">
          <a:blip r:embed="rId3">
            <a:extLst>
              <a:ext uri="{28A0092B-C50C-407E-A947-70E740481C1C}">
                <a14:useLocalDpi xmlns:a14="http://schemas.microsoft.com/office/drawing/2010/main" val="0"/>
              </a:ext>
            </a:extLst>
          </a:blip>
          <a:srcRect t="26427"/>
          <a:stretch/>
        </p:blipFill>
        <p:spPr>
          <a:xfrm>
            <a:off x="-102742" y="2424701"/>
            <a:ext cx="12192000" cy="3857356"/>
          </a:xfrm>
          <a:prstGeom prst="rect">
            <a:avLst/>
          </a:prstGeom>
        </p:spPr>
      </p:pic>
      <p:sp>
        <p:nvSpPr>
          <p:cNvPr id="2" name="Slide Number Placeholder 1">
            <a:extLst>
              <a:ext uri="{FF2B5EF4-FFF2-40B4-BE49-F238E27FC236}">
                <a16:creationId xmlns:a16="http://schemas.microsoft.com/office/drawing/2014/main" xmlns="" id="{8CC1CF93-D5B3-4F38-96F1-BADD52C969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58DD5-D084-49A2-82C0-A545DD74BD92}" type="slidenum">
              <a:rPr kumimoji="0" lang="en-US" sz="1200" b="0" i="0" u="none" strike="noStrike" kern="1200" cap="none" spc="0" normalizeH="0" baseline="0" noProof="0" smtClean="0">
                <a:ln>
                  <a:noFill/>
                </a:ln>
                <a:solidFill>
                  <a:srgbClr val="E34A3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E34A3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91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60D0A51-02EC-7549-9925-87CD8C113EF8}"/>
              </a:ext>
            </a:extLst>
          </p:cNvPr>
          <p:cNvPicPr>
            <a:picLocks noChangeAspect="1"/>
          </p:cNvPicPr>
          <p:nvPr/>
        </p:nvPicPr>
        <p:blipFill>
          <a:blip r:embed="rId2"/>
          <a:stretch>
            <a:fillRect/>
          </a:stretch>
        </p:blipFill>
        <p:spPr>
          <a:xfrm>
            <a:off x="62163" y="0"/>
            <a:ext cx="12067674" cy="6858000"/>
          </a:xfrm>
          <a:prstGeom prst="rect">
            <a:avLst/>
          </a:prstGeom>
        </p:spPr>
      </p:pic>
    </p:spTree>
    <p:extLst>
      <p:ext uri="{BB962C8B-B14F-4D97-AF65-F5344CB8AC3E}">
        <p14:creationId xmlns:p14="http://schemas.microsoft.com/office/powerpoint/2010/main" val="2620514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a:t>Contact us!</a:t>
            </a:r>
          </a:p>
        </p:txBody>
      </p:sp>
      <p:sp>
        <p:nvSpPr>
          <p:cNvPr id="10" name="Text Placeholder 9"/>
          <p:cNvSpPr>
            <a:spLocks noGrp="1"/>
          </p:cNvSpPr>
          <p:nvPr>
            <p:ph type="body" sz="half" idx="3"/>
          </p:nvPr>
        </p:nvSpPr>
        <p:spPr/>
        <p:txBody>
          <a:bodyPr/>
          <a:lstStyle/>
          <a:p>
            <a:r>
              <a:rPr lang="en-US" dirty="0"/>
              <a:t>Email us!</a:t>
            </a:r>
          </a:p>
        </p:txBody>
      </p:sp>
      <p:sp>
        <p:nvSpPr>
          <p:cNvPr id="9" name="Content Placeholder 8"/>
          <p:cNvSpPr>
            <a:spLocks noGrp="1"/>
          </p:cNvSpPr>
          <p:nvPr>
            <p:ph sz="quarter" idx="2"/>
          </p:nvPr>
        </p:nvSpPr>
        <p:spPr>
          <a:xfrm>
            <a:off x="1023357" y="2584602"/>
            <a:ext cx="4162672" cy="3333599"/>
          </a:xfrm>
        </p:spPr>
        <p:txBody>
          <a:bodyPr/>
          <a:lstStyle/>
          <a:p>
            <a:r>
              <a:rPr lang="en-US" dirty="0"/>
              <a:t>OSE Information Line</a:t>
            </a:r>
          </a:p>
          <a:p>
            <a:pPr lvl="1"/>
            <a:r>
              <a:rPr lang="en-US" dirty="0"/>
              <a:t>1-888-320-8384</a:t>
            </a:r>
          </a:p>
          <a:p>
            <a:pPr lvl="1"/>
            <a:r>
              <a:rPr lang="en-US" dirty="0"/>
              <a:t>Monday-Friday</a:t>
            </a:r>
          </a:p>
          <a:p>
            <a:pPr lvl="1"/>
            <a:r>
              <a:rPr lang="en-US" dirty="0"/>
              <a:t>9:00 AM-4:00 PM</a:t>
            </a:r>
          </a:p>
          <a:p>
            <a:pPr lvl="1"/>
            <a:endParaRPr lang="en-US" dirty="0"/>
          </a:p>
          <a:p>
            <a:pPr lvl="1"/>
            <a:r>
              <a:rPr lang="en-US" dirty="0">
                <a:hlinkClick r:id="rId3"/>
              </a:rPr>
              <a:t>mde-ose@michigan.gov</a:t>
            </a:r>
            <a:endParaRPr lang="en-US" dirty="0"/>
          </a:p>
          <a:p>
            <a:pPr marL="274320" lvl="1" indent="0">
              <a:buNone/>
            </a:pPr>
            <a:endParaRPr lang="en-US" dirty="0"/>
          </a:p>
        </p:txBody>
      </p:sp>
      <p:sp>
        <p:nvSpPr>
          <p:cNvPr id="11" name="Content Placeholder 10"/>
          <p:cNvSpPr>
            <a:spLocks noGrp="1"/>
          </p:cNvSpPr>
          <p:nvPr>
            <p:ph sz="quarter" idx="4"/>
          </p:nvPr>
        </p:nvSpPr>
        <p:spPr>
          <a:xfrm>
            <a:off x="6477000" y="2584603"/>
            <a:ext cx="5232400" cy="3457604"/>
          </a:xfrm>
        </p:spPr>
        <p:txBody>
          <a:bodyPr>
            <a:normAutofit/>
          </a:bodyPr>
          <a:lstStyle/>
          <a:p>
            <a:r>
              <a:rPr lang="en-US" sz="2400" dirty="0"/>
              <a:t>Teri L. Chapman, Director</a:t>
            </a:r>
          </a:p>
          <a:p>
            <a:pPr lvl="1">
              <a:buFont typeface="Courier New" panose="02070309020205020404" pitchFamily="49" charset="0"/>
              <a:buChar char="o"/>
            </a:pPr>
            <a:r>
              <a:rPr lang="en-US" dirty="0"/>
              <a:t>517-335-0455</a:t>
            </a:r>
          </a:p>
          <a:p>
            <a:pPr lvl="1">
              <a:buFont typeface="Courier New" panose="02070309020205020404" pitchFamily="49" charset="0"/>
              <a:buChar char="o"/>
            </a:pPr>
            <a:r>
              <a:rPr lang="en-US" dirty="0">
                <a:hlinkClick r:id="rId4"/>
              </a:rPr>
              <a:t>chapmant2@michigan.gov</a:t>
            </a:r>
            <a:endParaRPr lang="en-US" dirty="0"/>
          </a:p>
          <a:p>
            <a:pPr marL="274320" lvl="1" indent="0">
              <a:buNone/>
            </a:pPr>
            <a:endParaRPr lang="en-US" dirty="0"/>
          </a:p>
          <a:p>
            <a:r>
              <a:rPr lang="en-US" sz="2400" dirty="0"/>
              <a:t>Janis Weckstein, Asst. Director</a:t>
            </a:r>
          </a:p>
          <a:p>
            <a:pPr lvl="1">
              <a:buFont typeface="Courier New" panose="02070309020205020404" pitchFamily="49" charset="0"/>
              <a:buChar char="o"/>
            </a:pPr>
            <a:r>
              <a:rPr lang="en-US" dirty="0"/>
              <a:t>517-241-4521</a:t>
            </a:r>
          </a:p>
          <a:p>
            <a:pPr lvl="1">
              <a:buFont typeface="Courier New" panose="02070309020205020404" pitchFamily="49" charset="0"/>
              <a:buChar char="o"/>
            </a:pPr>
            <a:r>
              <a:rPr lang="en-US" dirty="0">
                <a:hlinkClick r:id="rId5"/>
              </a:rPr>
              <a:t>wecksteinj@michigan.gov</a:t>
            </a:r>
            <a:endParaRPr lang="en-US" dirty="0"/>
          </a:p>
          <a:p>
            <a:pPr lvl="1">
              <a:buFont typeface="Courier New" panose="02070309020205020404" pitchFamily="49" charset="0"/>
              <a:buChar char="o"/>
            </a:pPr>
            <a:endParaRPr lang="en-US" dirty="0"/>
          </a:p>
          <a:p>
            <a:pPr marL="274320" lvl="1" indent="0">
              <a:buNone/>
            </a:pPr>
            <a:endParaRPr lang="en-US" dirty="0"/>
          </a:p>
          <a:p>
            <a:pPr lvl="1">
              <a:buFont typeface="Courier New" panose="02070309020205020404" pitchFamily="49" charset="0"/>
              <a:buChar char="o"/>
            </a:pPr>
            <a:endParaRPr lang="en-US" sz="1900" dirty="0"/>
          </a:p>
        </p:txBody>
      </p:sp>
      <p:sp>
        <p:nvSpPr>
          <p:cNvPr id="5" name="Slide Number Placeholder 4"/>
          <p:cNvSpPr>
            <a:spLocks noGrp="1"/>
          </p:cNvSpPr>
          <p:nvPr>
            <p:ph type="sldNum" sz="quarter" idx="12"/>
          </p:nvPr>
        </p:nvSpPr>
        <p:spPr/>
        <p:txBody>
          <a:bodyPr/>
          <a:lstStyle/>
          <a:p>
            <a:fld id="{2C6B1FF6-39B9-40F5-8B67-33C6354A3D4F}" type="slidenum">
              <a:rPr lang="en-US" smtClean="0"/>
              <a:pPr/>
              <a:t>23</a:t>
            </a:fld>
            <a:endParaRPr lang="en-US" dirty="0"/>
          </a:p>
        </p:txBody>
      </p:sp>
      <p:sp>
        <p:nvSpPr>
          <p:cNvPr id="7" name="Title 6"/>
          <p:cNvSpPr>
            <a:spLocks noGrp="1"/>
          </p:cNvSpPr>
          <p:nvPr>
            <p:ph type="title"/>
          </p:nvPr>
        </p:nvSpPr>
        <p:spPr/>
        <p:txBody>
          <a:bodyPr/>
          <a:lstStyle/>
          <a:p>
            <a:r>
              <a:rPr lang="en-US" dirty="0"/>
              <a:t>MDE </a:t>
            </a:r>
            <a:r>
              <a:rPr lang="en-US"/>
              <a:t>OSE </a:t>
            </a:r>
            <a:endParaRPr lang="en-US" dirty="0"/>
          </a:p>
        </p:txBody>
      </p:sp>
    </p:spTree>
    <p:extLst>
      <p:ext uri="{BB962C8B-B14F-4D97-AF65-F5344CB8AC3E}">
        <p14:creationId xmlns:p14="http://schemas.microsoft.com/office/powerpoint/2010/main" val="103600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C980D2-8AAE-402D-8EE8-7D768292AD6D}"/>
              </a:ext>
            </a:extLst>
          </p:cNvPr>
          <p:cNvSpPr>
            <a:spLocks noGrp="1"/>
          </p:cNvSpPr>
          <p:nvPr>
            <p:ph type="title"/>
          </p:nvPr>
        </p:nvSpPr>
        <p:spPr/>
        <p:txBody>
          <a:bodyPr/>
          <a:lstStyle/>
          <a:p>
            <a:r>
              <a:rPr lang="en-US" dirty="0"/>
              <a:t>IDEA Part B LEA Maintenance of Effort</a:t>
            </a:r>
          </a:p>
        </p:txBody>
      </p:sp>
      <p:sp>
        <p:nvSpPr>
          <p:cNvPr id="3" name="Content Placeholder 2">
            <a:extLst>
              <a:ext uri="{FF2B5EF4-FFF2-40B4-BE49-F238E27FC236}">
                <a16:creationId xmlns:a16="http://schemas.microsoft.com/office/drawing/2014/main" xmlns="" id="{D141BC84-4A1F-4DA6-8591-B963E5876328}"/>
              </a:ext>
            </a:extLst>
          </p:cNvPr>
          <p:cNvSpPr>
            <a:spLocks noGrp="1"/>
          </p:cNvSpPr>
          <p:nvPr>
            <p:ph idx="1"/>
          </p:nvPr>
        </p:nvSpPr>
        <p:spPr/>
        <p:txBody>
          <a:bodyPr/>
          <a:lstStyle/>
          <a:p>
            <a:pPr>
              <a:buFont typeface="Arial" panose="020B0604020202020204" pitchFamily="34" charset="0"/>
              <a:buChar char="•"/>
            </a:pPr>
            <a:r>
              <a:rPr lang="en-US" dirty="0"/>
              <a:t>Completing 2015-16 Compliance</a:t>
            </a:r>
          </a:p>
          <a:p>
            <a:pPr>
              <a:buFont typeface="Arial" panose="020B0604020202020204" pitchFamily="34" charset="0"/>
              <a:buChar char="•"/>
            </a:pPr>
            <a:r>
              <a:rPr lang="en-US" dirty="0"/>
              <a:t>Coming mid-May 2016-17 Compliance</a:t>
            </a:r>
          </a:p>
          <a:p>
            <a:pPr>
              <a:buFont typeface="Arial" panose="020B0604020202020204" pitchFamily="34" charset="0"/>
              <a:buChar char="•"/>
            </a:pPr>
            <a:r>
              <a:rPr lang="en-US" dirty="0"/>
              <a:t>Completing 2-17-18 Eligibility</a:t>
            </a:r>
          </a:p>
          <a:p>
            <a:pPr>
              <a:buFont typeface="Arial" panose="020B0604020202020204" pitchFamily="34" charset="0"/>
              <a:buChar char="•"/>
            </a:pPr>
            <a:r>
              <a:rPr lang="en-US" dirty="0"/>
              <a:t>Coming mid-June 2018-19 Eligibility</a:t>
            </a:r>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xmlns="" id="{A8ECDD19-454D-4D4D-A1D6-C675C6E3519A}"/>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xmlns="" id="{D0AD6F0D-E787-4AC3-83FF-A3119822678E}"/>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50458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D67A8-479F-4824-ACAE-C36185EC7C4C}"/>
              </a:ext>
            </a:extLst>
          </p:cNvPr>
          <p:cNvSpPr>
            <a:spLocks noGrp="1"/>
          </p:cNvSpPr>
          <p:nvPr>
            <p:ph type="title"/>
          </p:nvPr>
        </p:nvSpPr>
        <p:spPr/>
        <p:txBody>
          <a:bodyPr/>
          <a:lstStyle/>
          <a:p>
            <a:r>
              <a:rPr lang="en-US" dirty="0"/>
              <a:t>FINANCE CONTINUED</a:t>
            </a:r>
          </a:p>
        </p:txBody>
      </p:sp>
      <p:sp>
        <p:nvSpPr>
          <p:cNvPr id="3" name="Content Placeholder 2">
            <a:extLst>
              <a:ext uri="{FF2B5EF4-FFF2-40B4-BE49-F238E27FC236}">
                <a16:creationId xmlns:a16="http://schemas.microsoft.com/office/drawing/2014/main" xmlns="" id="{E69DC225-4441-4F87-BBDB-641C87BD80C4}"/>
              </a:ext>
            </a:extLst>
          </p:cNvPr>
          <p:cNvSpPr>
            <a:spLocks noGrp="1"/>
          </p:cNvSpPr>
          <p:nvPr>
            <p:ph idx="1"/>
          </p:nvPr>
        </p:nvSpPr>
        <p:spPr/>
        <p:txBody>
          <a:bodyPr>
            <a:normAutofit/>
          </a:bodyPr>
          <a:lstStyle/>
          <a:p>
            <a:pPr>
              <a:buFont typeface="Arial" panose="020B0604020202020204" pitchFamily="34" charset="0"/>
              <a:buChar char="•"/>
            </a:pPr>
            <a:r>
              <a:rPr lang="en-US" sz="2400" dirty="0"/>
              <a:t>The IDEA 2018-19 </a:t>
            </a:r>
            <a:r>
              <a:rPr lang="en-US" sz="2400" dirty="0" err="1"/>
              <a:t>Flowthrough</a:t>
            </a:r>
            <a:r>
              <a:rPr lang="en-US" sz="2400" dirty="0"/>
              <a:t> application will be available in MEGS+ in the first week of May with a due date of July 1, 2018.</a:t>
            </a:r>
          </a:p>
          <a:p>
            <a:pPr>
              <a:buFont typeface="Arial" panose="020B0604020202020204" pitchFamily="34" charset="0"/>
              <a:buChar char="•"/>
            </a:pPr>
            <a:r>
              <a:rPr lang="en-US" sz="2400" dirty="0"/>
              <a:t>The new ISD General Supervision Grant application will be available in MEGS+ on May 14, 2018 with a due date of July 1, 2018.</a:t>
            </a:r>
          </a:p>
          <a:p>
            <a:pPr>
              <a:buFont typeface="Arial" panose="020B0604020202020204" pitchFamily="34" charset="0"/>
              <a:buChar char="•"/>
            </a:pPr>
            <a:r>
              <a:rPr lang="en-US" sz="2400" dirty="0"/>
              <a:t>There will be a Webinar on April 18</a:t>
            </a:r>
            <a:r>
              <a:rPr lang="en-US" sz="2400" baseline="30000" dirty="0"/>
              <a:t>th</a:t>
            </a:r>
            <a:r>
              <a:rPr lang="en-US" sz="2400" dirty="0"/>
              <a:t> at 2:30 PM.  Those interested can contact Scott Kemmer-Slater at </a:t>
            </a:r>
            <a:r>
              <a:rPr lang="en-US" sz="2400" dirty="0">
                <a:hlinkClick r:id="rId2"/>
              </a:rPr>
              <a:t>KemmerSlaterS@Michigan.gov</a:t>
            </a:r>
            <a:r>
              <a:rPr lang="en-US" sz="2400" dirty="0"/>
              <a:t> for details</a:t>
            </a:r>
            <a:r>
              <a:rPr lang="en-US" dirty="0"/>
              <a:t>.</a:t>
            </a:r>
          </a:p>
        </p:txBody>
      </p:sp>
      <p:sp>
        <p:nvSpPr>
          <p:cNvPr id="4" name="Footer Placeholder 3">
            <a:extLst>
              <a:ext uri="{FF2B5EF4-FFF2-40B4-BE49-F238E27FC236}">
                <a16:creationId xmlns:a16="http://schemas.microsoft.com/office/drawing/2014/main" xmlns="" id="{89E350C8-CBFB-4DD0-9653-EE9F19C01885}"/>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xmlns="" id="{CAD9DC66-C462-479E-9DE6-19DE5D12CE2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7868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DBB15-8F21-45A4-AAE5-BFC8D0C621F4}"/>
              </a:ext>
            </a:extLst>
          </p:cNvPr>
          <p:cNvSpPr>
            <a:spLocks noGrp="1"/>
          </p:cNvSpPr>
          <p:nvPr>
            <p:ph type="title"/>
          </p:nvPr>
        </p:nvSpPr>
        <p:spPr/>
        <p:txBody>
          <a:bodyPr/>
          <a:lstStyle/>
          <a:p>
            <a:r>
              <a:rPr lang="en-US" dirty="0"/>
              <a:t>Medicaid </a:t>
            </a:r>
          </a:p>
        </p:txBody>
      </p:sp>
      <p:sp>
        <p:nvSpPr>
          <p:cNvPr id="3" name="Content Placeholder 2">
            <a:extLst>
              <a:ext uri="{FF2B5EF4-FFF2-40B4-BE49-F238E27FC236}">
                <a16:creationId xmlns:a16="http://schemas.microsoft.com/office/drawing/2014/main" xmlns="" id="{8395FF47-6744-4440-AA86-CEBA34FD6616}"/>
              </a:ext>
            </a:extLst>
          </p:cNvPr>
          <p:cNvSpPr>
            <a:spLocks noGrp="1"/>
          </p:cNvSpPr>
          <p:nvPr>
            <p:ph idx="1"/>
          </p:nvPr>
        </p:nvSpPr>
        <p:spPr/>
        <p:txBody>
          <a:bodyPr>
            <a:normAutofit fontScale="92500"/>
          </a:bodyPr>
          <a:lstStyle/>
          <a:p>
            <a:r>
              <a:rPr lang="en-US" dirty="0"/>
              <a:t>Regional Meetings:</a:t>
            </a:r>
          </a:p>
          <a:p>
            <a:pPr lvl="1"/>
            <a:r>
              <a:rPr lang="en-US" dirty="0"/>
              <a:t>MDHHS/MDE/PCG</a:t>
            </a:r>
          </a:p>
          <a:p>
            <a:pPr lvl="1"/>
            <a:r>
              <a:rPr lang="en-US" dirty="0"/>
              <a:t>To determine regional and state priorities and needs for SBS Medicaid</a:t>
            </a:r>
          </a:p>
          <a:p>
            <a:pPr lvl="1"/>
            <a:r>
              <a:rPr lang="en-US" dirty="0"/>
              <a:t>To provide support and assistance to SBS Medicaid programs per the Interagency Agreement</a:t>
            </a:r>
          </a:p>
          <a:p>
            <a:pPr lvl="1"/>
            <a:r>
              <a:rPr lang="en-US" dirty="0"/>
              <a:t>Encourage conversation and new connections while problem solving</a:t>
            </a:r>
          </a:p>
          <a:p>
            <a:pPr lvl="1"/>
            <a:r>
              <a:rPr lang="en-US" dirty="0"/>
              <a:t>Build relationships and provide opportunities to give regions a voice</a:t>
            </a:r>
          </a:p>
          <a:p>
            <a:endParaRPr lang="en-US" dirty="0"/>
          </a:p>
        </p:txBody>
      </p:sp>
      <p:sp>
        <p:nvSpPr>
          <p:cNvPr id="4" name="Footer Placeholder 3">
            <a:extLst>
              <a:ext uri="{FF2B5EF4-FFF2-40B4-BE49-F238E27FC236}">
                <a16:creationId xmlns:a16="http://schemas.microsoft.com/office/drawing/2014/main" xmlns="" id="{24406EB3-947C-4C10-B230-5D924250DB15}"/>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xmlns="" id="{FEC7D2C9-7085-4B5A-8924-9CC3EF88C4E9}"/>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55304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4CC5C-8D1C-455A-8841-B51B9A60A755}"/>
              </a:ext>
            </a:extLst>
          </p:cNvPr>
          <p:cNvSpPr>
            <a:spLocks noGrp="1"/>
          </p:cNvSpPr>
          <p:nvPr>
            <p:ph type="title"/>
          </p:nvPr>
        </p:nvSpPr>
        <p:spPr/>
        <p:txBody>
          <a:bodyPr/>
          <a:lstStyle/>
          <a:p>
            <a:r>
              <a:rPr lang="en-US" dirty="0"/>
              <a:t>Medicaid continued</a:t>
            </a:r>
          </a:p>
        </p:txBody>
      </p:sp>
      <p:sp>
        <p:nvSpPr>
          <p:cNvPr id="3" name="Content Placeholder 2">
            <a:extLst>
              <a:ext uri="{FF2B5EF4-FFF2-40B4-BE49-F238E27FC236}">
                <a16:creationId xmlns:a16="http://schemas.microsoft.com/office/drawing/2014/main" xmlns="" id="{A8CF9772-315A-44BD-BC2F-C0D3668A78D3}"/>
              </a:ext>
            </a:extLst>
          </p:cNvPr>
          <p:cNvSpPr>
            <a:spLocks noGrp="1"/>
          </p:cNvSpPr>
          <p:nvPr>
            <p:ph sz="half" idx="1"/>
          </p:nvPr>
        </p:nvSpPr>
        <p:spPr/>
        <p:txBody>
          <a:bodyPr>
            <a:normAutofit fontScale="85000" lnSpcReduction="20000"/>
          </a:bodyPr>
          <a:lstStyle/>
          <a:p>
            <a:r>
              <a:rPr lang="en-US" dirty="0"/>
              <a:t>Those ISDs completed:</a:t>
            </a:r>
          </a:p>
          <a:p>
            <a:pPr lvl="1"/>
            <a:r>
              <a:rPr lang="en-US" dirty="0"/>
              <a:t>Saginaw ISD March 22</a:t>
            </a:r>
            <a:r>
              <a:rPr lang="en-US" baseline="30000" dirty="0"/>
              <a:t>nd</a:t>
            </a:r>
            <a:endParaRPr lang="en-US" dirty="0"/>
          </a:p>
          <a:p>
            <a:pPr lvl="1"/>
            <a:r>
              <a:rPr lang="en-US" dirty="0"/>
              <a:t>Huron ISD March 22</a:t>
            </a:r>
            <a:r>
              <a:rPr lang="en-US" baseline="30000" dirty="0"/>
              <a:t>nd</a:t>
            </a:r>
            <a:endParaRPr lang="en-US" dirty="0"/>
          </a:p>
          <a:p>
            <a:pPr lvl="1"/>
            <a:r>
              <a:rPr lang="en-US" dirty="0"/>
              <a:t>Washtenaw ISD February 20</a:t>
            </a:r>
            <a:r>
              <a:rPr lang="en-US" baseline="30000" dirty="0"/>
              <a:t>th</a:t>
            </a:r>
            <a:endParaRPr lang="en-US" dirty="0"/>
          </a:p>
          <a:p>
            <a:pPr lvl="1"/>
            <a:r>
              <a:rPr lang="en-US" dirty="0"/>
              <a:t>Wayne RESA February 20</a:t>
            </a:r>
            <a:r>
              <a:rPr lang="en-US" baseline="30000" dirty="0"/>
              <a:t>th</a:t>
            </a:r>
            <a:endParaRPr lang="en-US" dirty="0"/>
          </a:p>
          <a:p>
            <a:endParaRPr lang="en-US" dirty="0"/>
          </a:p>
        </p:txBody>
      </p:sp>
      <p:sp>
        <p:nvSpPr>
          <p:cNvPr id="4" name="Content Placeholder 3">
            <a:extLst>
              <a:ext uri="{FF2B5EF4-FFF2-40B4-BE49-F238E27FC236}">
                <a16:creationId xmlns:a16="http://schemas.microsoft.com/office/drawing/2014/main" xmlns="" id="{791C762C-C128-4003-8EDE-4672588B1034}"/>
              </a:ext>
            </a:extLst>
          </p:cNvPr>
          <p:cNvSpPr>
            <a:spLocks noGrp="1"/>
          </p:cNvSpPr>
          <p:nvPr>
            <p:ph sz="half" idx="2"/>
          </p:nvPr>
        </p:nvSpPr>
        <p:spPr/>
        <p:txBody>
          <a:bodyPr>
            <a:normAutofit fontScale="85000" lnSpcReduction="20000"/>
          </a:bodyPr>
          <a:lstStyle/>
          <a:p>
            <a:r>
              <a:rPr lang="en-US" dirty="0"/>
              <a:t>Upcoming:  </a:t>
            </a:r>
          </a:p>
          <a:p>
            <a:pPr lvl="1"/>
            <a:r>
              <a:rPr lang="en-US" dirty="0"/>
              <a:t>Van Buren ISD April 20</a:t>
            </a:r>
            <a:r>
              <a:rPr lang="en-US" baseline="30000" dirty="0"/>
              <a:t>th</a:t>
            </a:r>
            <a:endParaRPr lang="en-US" dirty="0"/>
          </a:p>
          <a:p>
            <a:pPr lvl="1"/>
            <a:r>
              <a:rPr lang="en-US" dirty="0"/>
              <a:t>Ottawa Area ISD April 20</a:t>
            </a:r>
            <a:r>
              <a:rPr lang="en-US" baseline="30000" dirty="0"/>
              <a:t>th</a:t>
            </a:r>
            <a:endParaRPr lang="en-US" dirty="0"/>
          </a:p>
          <a:p>
            <a:pPr lvl="1"/>
            <a:r>
              <a:rPr lang="en-US" dirty="0"/>
              <a:t>Traverse Bay Area ISD (TBD)</a:t>
            </a:r>
          </a:p>
          <a:p>
            <a:pPr lvl="1"/>
            <a:r>
              <a:rPr lang="en-US" dirty="0"/>
              <a:t>COOR ISD (TBD)</a:t>
            </a:r>
          </a:p>
          <a:p>
            <a:pPr lvl="1"/>
            <a:r>
              <a:rPr lang="en-US" dirty="0"/>
              <a:t>Charlevoix-Emmet ISD May 15</a:t>
            </a:r>
            <a:r>
              <a:rPr lang="en-US" baseline="30000" dirty="0"/>
              <a:t>th</a:t>
            </a:r>
            <a:endParaRPr lang="en-US" dirty="0"/>
          </a:p>
          <a:p>
            <a:pPr lvl="1"/>
            <a:r>
              <a:rPr lang="en-US" dirty="0"/>
              <a:t>Eastern Upper Peninsula ISD May 3</a:t>
            </a:r>
            <a:r>
              <a:rPr lang="en-US" baseline="30000" dirty="0"/>
              <a:t>rd</a:t>
            </a:r>
            <a:endParaRPr lang="en-US" dirty="0"/>
          </a:p>
          <a:p>
            <a:pPr lvl="1"/>
            <a:r>
              <a:rPr lang="en-US" dirty="0"/>
              <a:t>Marquette-Alger May 4</a:t>
            </a:r>
            <a:r>
              <a:rPr lang="en-US" baseline="30000" dirty="0"/>
              <a:t>th</a:t>
            </a:r>
            <a:endParaRPr lang="en-US" dirty="0"/>
          </a:p>
          <a:p>
            <a:endParaRPr lang="en-US" dirty="0"/>
          </a:p>
        </p:txBody>
      </p:sp>
      <p:sp>
        <p:nvSpPr>
          <p:cNvPr id="5" name="Footer Placeholder 4">
            <a:extLst>
              <a:ext uri="{FF2B5EF4-FFF2-40B4-BE49-F238E27FC236}">
                <a16:creationId xmlns:a16="http://schemas.microsoft.com/office/drawing/2014/main" xmlns="" id="{75E7B963-04E6-44B6-BEE6-34A98C5DBE31}"/>
              </a:ext>
            </a:extLst>
          </p:cNvPr>
          <p:cNvSpPr>
            <a:spLocks noGrp="1"/>
          </p:cNvSpPr>
          <p:nvPr>
            <p:ph type="ftr" sz="quarter" idx="11"/>
          </p:nvPr>
        </p:nvSpPr>
        <p:spPr/>
        <p:txBody>
          <a:bodyPr/>
          <a:lstStyle/>
          <a:p>
            <a:r>
              <a:rPr lang="en-US"/>
              <a:t>MDE, Office of Special Education</a:t>
            </a:r>
            <a:endParaRPr lang="en-US" dirty="0"/>
          </a:p>
        </p:txBody>
      </p:sp>
      <p:sp>
        <p:nvSpPr>
          <p:cNvPr id="6" name="Slide Number Placeholder 5">
            <a:extLst>
              <a:ext uri="{FF2B5EF4-FFF2-40B4-BE49-F238E27FC236}">
                <a16:creationId xmlns:a16="http://schemas.microsoft.com/office/drawing/2014/main" xmlns="" id="{C11B5FDB-AAE0-4112-B7BC-DF18F8B8733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25109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C60152-E28D-4CCA-8C01-C27692441A80}"/>
              </a:ext>
            </a:extLst>
          </p:cNvPr>
          <p:cNvSpPr>
            <a:spLocks noGrp="1"/>
          </p:cNvSpPr>
          <p:nvPr>
            <p:ph type="title"/>
          </p:nvPr>
        </p:nvSpPr>
        <p:spPr/>
        <p:txBody>
          <a:bodyPr/>
          <a:lstStyle/>
          <a:p>
            <a:r>
              <a:rPr lang="en-US" dirty="0"/>
              <a:t>Medicaid continued</a:t>
            </a:r>
          </a:p>
        </p:txBody>
      </p:sp>
      <p:sp>
        <p:nvSpPr>
          <p:cNvPr id="3" name="Content Placeholder 2">
            <a:extLst>
              <a:ext uri="{FF2B5EF4-FFF2-40B4-BE49-F238E27FC236}">
                <a16:creationId xmlns:a16="http://schemas.microsoft.com/office/drawing/2014/main" xmlns="" id="{7333DC8D-196D-4CBA-B3B4-7EAE24271221}"/>
              </a:ext>
            </a:extLst>
          </p:cNvPr>
          <p:cNvSpPr>
            <a:spLocks noGrp="1"/>
          </p:cNvSpPr>
          <p:nvPr>
            <p:ph idx="1"/>
          </p:nvPr>
        </p:nvSpPr>
        <p:spPr/>
        <p:txBody>
          <a:bodyPr/>
          <a:lstStyle/>
          <a:p>
            <a:r>
              <a:rPr lang="en-US" dirty="0"/>
              <a:t>School Based Services Summer Conference </a:t>
            </a:r>
          </a:p>
          <a:p>
            <a:r>
              <a:rPr lang="en-US" dirty="0"/>
              <a:t>August 16</a:t>
            </a:r>
            <a:r>
              <a:rPr lang="en-US" baseline="30000" dirty="0"/>
              <a:t>th</a:t>
            </a:r>
            <a:r>
              <a:rPr lang="en-US" dirty="0"/>
              <a:t> &amp; 17</a:t>
            </a:r>
            <a:r>
              <a:rPr lang="en-US" baseline="30000" dirty="0"/>
              <a:t>th </a:t>
            </a:r>
            <a:r>
              <a:rPr lang="en-US" dirty="0"/>
              <a:t>Shanty Creek</a:t>
            </a:r>
          </a:p>
          <a:p>
            <a:r>
              <a:rPr lang="en-US" dirty="0"/>
              <a:t>Details coming…</a:t>
            </a:r>
          </a:p>
          <a:p>
            <a:pPr marL="0" indent="0">
              <a:buNone/>
            </a:pPr>
            <a:endParaRPr lang="en-US" dirty="0"/>
          </a:p>
        </p:txBody>
      </p:sp>
      <p:sp>
        <p:nvSpPr>
          <p:cNvPr id="4" name="Footer Placeholder 3">
            <a:extLst>
              <a:ext uri="{FF2B5EF4-FFF2-40B4-BE49-F238E27FC236}">
                <a16:creationId xmlns:a16="http://schemas.microsoft.com/office/drawing/2014/main" xmlns="" id="{9F28F839-22D2-4535-8A24-7579E5F8CF26}"/>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xmlns="" id="{94E105A9-00F1-4FE5-85EA-26DCC203B64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39795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48E9B84-F7F4-4211-9575-D530AC50B915}"/>
              </a:ext>
            </a:extLst>
          </p:cNvPr>
          <p:cNvSpPr>
            <a:spLocks noGrp="1"/>
          </p:cNvSpPr>
          <p:nvPr>
            <p:ph type="title"/>
          </p:nvPr>
        </p:nvSpPr>
        <p:spPr/>
        <p:txBody>
          <a:bodyPr/>
          <a:lstStyle/>
          <a:p>
            <a:r>
              <a:rPr lang="en-US" dirty="0"/>
              <a:t>OSE Staff Updates</a:t>
            </a:r>
          </a:p>
        </p:txBody>
      </p:sp>
      <p:sp>
        <p:nvSpPr>
          <p:cNvPr id="6" name="Text Placeholder 5">
            <a:extLst>
              <a:ext uri="{FF2B5EF4-FFF2-40B4-BE49-F238E27FC236}">
                <a16:creationId xmlns:a16="http://schemas.microsoft.com/office/drawing/2014/main" xmlns="" id="{1DCED71B-4BCA-4B3F-87F2-0A1F37B1B75C}"/>
              </a:ext>
            </a:extLst>
          </p:cNvPr>
          <p:cNvSpPr>
            <a:spLocks noGrp="1"/>
          </p:cNvSpPr>
          <p:nvPr>
            <p:ph type="body" idx="1"/>
          </p:nvPr>
        </p:nvSpPr>
        <p:spPr/>
        <p:txBody>
          <a:bodyPr/>
          <a:lstStyle/>
          <a:p>
            <a:pPr>
              <a:buFont typeface="Wingdings" panose="05000000000000000000" pitchFamily="2" charset="2"/>
              <a:buChar char="§"/>
            </a:pPr>
            <a:r>
              <a:rPr lang="en-US" dirty="0"/>
              <a:t>Name change!</a:t>
            </a:r>
          </a:p>
          <a:p>
            <a:pPr lvl="1">
              <a:buFont typeface="Wingdings" panose="05000000000000000000" pitchFamily="2" charset="2"/>
              <a:buChar char="§"/>
            </a:pPr>
            <a:r>
              <a:rPr lang="en-US" dirty="0"/>
              <a:t>Ashley Kemmer now Ashley Reed</a:t>
            </a:r>
          </a:p>
          <a:p>
            <a:pPr>
              <a:buFont typeface="Wingdings" panose="05000000000000000000" pitchFamily="2" charset="2"/>
              <a:buChar char="§"/>
            </a:pPr>
            <a:r>
              <a:rPr lang="en-US" dirty="0"/>
              <a:t>New Staff</a:t>
            </a:r>
          </a:p>
          <a:p>
            <a:pPr lvl="1">
              <a:buFont typeface="Wingdings" panose="05000000000000000000" pitchFamily="2" charset="2"/>
              <a:buChar char="§"/>
            </a:pPr>
            <a:r>
              <a:rPr lang="en-US" dirty="0"/>
              <a:t>Ruth Oda, Administration Unit, Secretary 9</a:t>
            </a:r>
          </a:p>
          <a:p>
            <a:pPr lvl="1">
              <a:buFont typeface="Wingdings" panose="05000000000000000000" pitchFamily="2" charset="2"/>
              <a:buChar char="§"/>
            </a:pPr>
            <a:r>
              <a:rPr lang="en-US" dirty="0"/>
              <a:t>Debra Schultze, Performance Reporting Unit, Secretary 9</a:t>
            </a:r>
          </a:p>
          <a:p>
            <a:pP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xmlns="" id="{9BC7B4E0-AE34-44FC-A47C-C9767D625B3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250768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E0B57-A364-400D-8223-04B0996C7584}"/>
              </a:ext>
            </a:extLst>
          </p:cNvPr>
          <p:cNvSpPr>
            <a:spLocks noGrp="1"/>
          </p:cNvSpPr>
          <p:nvPr>
            <p:ph type="title"/>
          </p:nvPr>
        </p:nvSpPr>
        <p:spPr/>
        <p:txBody>
          <a:bodyPr/>
          <a:lstStyle/>
          <a:p>
            <a:r>
              <a:rPr lang="en-US" dirty="0"/>
              <a:t>MI-Access Updates</a:t>
            </a:r>
          </a:p>
        </p:txBody>
      </p:sp>
      <p:sp>
        <p:nvSpPr>
          <p:cNvPr id="3" name="Content Placeholder 2">
            <a:extLst>
              <a:ext uri="{FF2B5EF4-FFF2-40B4-BE49-F238E27FC236}">
                <a16:creationId xmlns:a16="http://schemas.microsoft.com/office/drawing/2014/main" xmlns="" id="{5485EB1D-CC5E-4ABE-9F1D-C4BFFF971043}"/>
              </a:ext>
            </a:extLst>
          </p:cNvPr>
          <p:cNvSpPr>
            <a:spLocks noGrp="1"/>
          </p:cNvSpPr>
          <p:nvPr>
            <p:ph idx="1"/>
          </p:nvPr>
        </p:nvSpPr>
        <p:spPr/>
        <p:txBody>
          <a:bodyPr/>
          <a:lstStyle/>
          <a:p>
            <a:pPr>
              <a:buFont typeface="Arial" panose="020B0604020202020204" pitchFamily="34" charset="0"/>
              <a:buChar char="•"/>
            </a:pPr>
            <a:r>
              <a:rPr lang="en-US" dirty="0"/>
              <a:t>Thank you for submitting your 1% justification forms.  We have received data from all ISD, with just a few LEAs outstanding.</a:t>
            </a:r>
          </a:p>
          <a:p>
            <a:pPr>
              <a:buFont typeface="Arial" panose="020B0604020202020204" pitchFamily="34" charset="0"/>
              <a:buChar char="•"/>
            </a:pPr>
            <a:r>
              <a:rPr lang="en-US" dirty="0"/>
              <a:t>All justification forms are being reviewed and a response with recommendations will be sent back to the contact listed on each ISD justification summary.</a:t>
            </a:r>
          </a:p>
          <a:p>
            <a:pPr>
              <a:buFont typeface="Arial" panose="020B0604020202020204" pitchFamily="34" charset="0"/>
              <a:buChar char="•"/>
            </a:pPr>
            <a:r>
              <a:rPr lang="en-US" dirty="0"/>
              <a:t>Other updates are included in What’s New?</a:t>
            </a:r>
          </a:p>
        </p:txBody>
      </p:sp>
      <p:sp>
        <p:nvSpPr>
          <p:cNvPr id="4" name="Footer Placeholder 3">
            <a:extLst>
              <a:ext uri="{FF2B5EF4-FFF2-40B4-BE49-F238E27FC236}">
                <a16:creationId xmlns:a16="http://schemas.microsoft.com/office/drawing/2014/main" xmlns="" id="{2AF973FE-1CB1-448D-86BE-C8B0880FE865}"/>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xmlns="" id="{19A23035-7C14-49FB-9705-0634F3A2C7B4}"/>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844794439"/>
      </p:ext>
    </p:extLst>
  </p:cSld>
  <p:clrMapOvr>
    <a:masterClrMapping/>
  </p:clrMapOvr>
</p:sld>
</file>

<file path=ppt/theme/theme1.xml><?xml version="1.0" encoding="utf-8"?>
<a:theme xmlns:a="http://schemas.openxmlformats.org/drawingml/2006/main" name="Dividend">
  <a:themeElements>
    <a:clrScheme name="Custom 4">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0070C0"/>
      </a:hlink>
      <a:folHlink>
        <a:srgbClr val="0070C0"/>
      </a:folHlink>
    </a:clrScheme>
    <a:fontScheme name="Verdana">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1_Dividend">
  <a:themeElements>
    <a:clrScheme name="Custom 4">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0070C0"/>
      </a:hlink>
      <a:folHlink>
        <a:srgbClr val="0070C0"/>
      </a:folHlink>
    </a:clrScheme>
    <a:fontScheme name="Verdana">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924</TotalTime>
  <Words>1353</Words>
  <Application>Microsoft Macintosh PowerPoint</Application>
  <PresentationFormat>Custom</PresentationFormat>
  <Paragraphs>165</Paragraphs>
  <Slides>23</Slides>
  <Notes>7</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Dividend</vt:lpstr>
      <vt:lpstr>1_Dividend</vt:lpstr>
      <vt:lpstr>MDE  Office of Special Education MAASE Updates</vt:lpstr>
      <vt:lpstr>Annual Public Reporting</vt:lpstr>
      <vt:lpstr>IDEA Part B LEA Maintenance of Effort</vt:lpstr>
      <vt:lpstr>FINANCE CONTINUED</vt:lpstr>
      <vt:lpstr>Medicaid </vt:lpstr>
      <vt:lpstr>Medicaid continued</vt:lpstr>
      <vt:lpstr>Medicaid continued</vt:lpstr>
      <vt:lpstr>OSE Staff Updates</vt:lpstr>
      <vt:lpstr>MI-Access Updates</vt:lpstr>
      <vt:lpstr>System Coordination and Alignment Creating a New System of Support</vt:lpstr>
      <vt:lpstr>PowerPoint Presentation</vt:lpstr>
      <vt:lpstr>PowerPoint Presentation</vt:lpstr>
      <vt:lpstr>PowerPoint Presentation</vt:lpstr>
      <vt:lpstr>PowerPoint Presentation</vt:lpstr>
      <vt:lpstr>PowerPoint Presentation</vt:lpstr>
      <vt:lpstr>PowerPoint Presentation</vt:lpstr>
      <vt:lpstr>The Sub-recipient Role</vt:lpstr>
      <vt:lpstr>New Grant for ISDs</vt:lpstr>
      <vt:lpstr>Timelines</vt:lpstr>
      <vt:lpstr>The Three Questions…at every level</vt:lpstr>
      <vt:lpstr>Ensure a Provision of a FAPE</vt:lpstr>
      <vt:lpstr>PowerPoint Presentation</vt:lpstr>
      <vt:lpstr>MDE OSE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subject/>
  <dc:creator>MDE, Office of Special Education</dc:creator>
  <cp:keywords/>
  <cp:lastModifiedBy>Susan Leach</cp:lastModifiedBy>
  <cp:revision>113</cp:revision>
  <cp:lastPrinted>2018-04-10T16:11:37Z</cp:lastPrinted>
  <dcterms:created xsi:type="dcterms:W3CDTF">2017-01-05T20:51:09Z</dcterms:created>
  <dcterms:modified xsi:type="dcterms:W3CDTF">2018-04-11T14:59:38Z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