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7"/>
  </p:notesMasterIdLst>
  <p:sldIdLst>
    <p:sldId id="256" r:id="rId2"/>
    <p:sldId id="283" r:id="rId3"/>
    <p:sldId id="299" r:id="rId4"/>
    <p:sldId id="300" r:id="rId5"/>
    <p:sldId id="301" r:id="rId6"/>
    <p:sldId id="284" r:id="rId7"/>
    <p:sldId id="328" r:id="rId8"/>
    <p:sldId id="329" r:id="rId9"/>
    <p:sldId id="321" r:id="rId10"/>
    <p:sldId id="322" r:id="rId11"/>
    <p:sldId id="323" r:id="rId12"/>
    <p:sldId id="330" r:id="rId13"/>
    <p:sldId id="285" r:id="rId14"/>
    <p:sldId id="331" r:id="rId15"/>
    <p:sldId id="332" r:id="rId16"/>
    <p:sldId id="333" r:id="rId17"/>
    <p:sldId id="334" r:id="rId18"/>
    <p:sldId id="335" r:id="rId19"/>
    <p:sldId id="336" r:id="rId20"/>
    <p:sldId id="337" r:id="rId21"/>
    <p:sldId id="338" r:id="rId22"/>
    <p:sldId id="339" r:id="rId23"/>
    <p:sldId id="340" r:id="rId24"/>
    <p:sldId id="277" r:id="rId25"/>
    <p:sldId id="28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 Fales" initials="K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BD"/>
    <a:srgbClr val="FDF5BF"/>
    <a:srgbClr val="C2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126" y="660"/>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7EBA8-AC59-4203-8805-5693411CC2C3}" type="datetimeFigureOut">
              <a:rPr lang="en-US" smtClean="0"/>
              <a:t>10/3/2018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D3505-71AA-4C34-A72B-ADF117CDEFFC}" type="slidenum">
              <a:rPr lang="en-US" smtClean="0"/>
              <a:t>‹#›</a:t>
            </a:fld>
            <a:endParaRPr lang="en-US" dirty="0"/>
          </a:p>
        </p:txBody>
      </p:sp>
    </p:spTree>
    <p:extLst>
      <p:ext uri="{BB962C8B-B14F-4D97-AF65-F5344CB8AC3E}">
        <p14:creationId xmlns:p14="http://schemas.microsoft.com/office/powerpoint/2010/main" val="44915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428b4f4d2e_1_1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428b4f4d2e_1_1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g428b4f4d2e_1_1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428b4f4d2e_1_1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428b4f4d2e_1_1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g428b4f4d2e_1_1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42cd2625b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42cd2625be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g42cd2625b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b="1" dirty="0"/>
              <a:t>Vanessa</a:t>
            </a:r>
          </a:p>
          <a:p>
            <a:pPr defTabSz="931774"/>
            <a:endParaRPr lang="en-US" dirty="0"/>
          </a:p>
          <a:p>
            <a:pPr defTabSz="931774"/>
            <a:r>
              <a:rPr lang="en-US" dirty="0"/>
              <a:t>Listed on this slide are the main points pulled from Section 54d of the State School Aid Act. (review bullet points)</a:t>
            </a:r>
          </a:p>
          <a:p>
            <a:pPr defTabSz="931774"/>
            <a:endParaRPr lang="en-US" dirty="0"/>
          </a:p>
          <a:p>
            <a:pPr defTabSz="931774"/>
            <a:r>
              <a:rPr lang="en-US" dirty="0"/>
              <a:t>Section 54d of the State School Aid Act is new this year and provides $5M in state funding for </a:t>
            </a:r>
            <a:r>
              <a:rPr lang="en-US" i="1" dirty="0"/>
              <a:t>Early On</a:t>
            </a:r>
            <a:r>
              <a:rPr lang="en-US" dirty="0"/>
              <a:t>.  The funds are to be distributed to ISDs using the same formula as used for the federal Part C funds.  </a:t>
            </a:r>
          </a:p>
          <a:p>
            <a:pPr defTabSz="931774"/>
            <a:endParaRPr lang="en-US" dirty="0"/>
          </a:p>
          <a:p>
            <a:pPr defTabSz="931774"/>
            <a:r>
              <a:rPr lang="en-US" dirty="0"/>
              <a:t>The language of the legislation is very clear that these funds are intended to increase </a:t>
            </a:r>
            <a:r>
              <a:rPr lang="en-US" i="1" dirty="0"/>
              <a:t>Early On </a:t>
            </a:r>
            <a:r>
              <a:rPr lang="en-US" dirty="0"/>
              <a:t>services.  It makes mention of both levels and types of services.  Along with increasing services, the legislation talks about ensuring delivery by qualified personnel.  Any use of Section 54d funds must meet the requirements of the </a:t>
            </a:r>
            <a:r>
              <a:rPr lang="en-US" i="1" dirty="0"/>
              <a:t>Early On</a:t>
            </a:r>
            <a:r>
              <a:rPr lang="en-US" i="0" dirty="0"/>
              <a:t> </a:t>
            </a:r>
            <a:r>
              <a:rPr lang="en-US" dirty="0"/>
              <a:t>Michigan State Plan.  </a:t>
            </a:r>
          </a:p>
          <a:p>
            <a:pPr defTabSz="931774"/>
            <a:endParaRPr lang="en-US" dirty="0"/>
          </a:p>
          <a:p>
            <a:pPr defTabSz="931774"/>
            <a:r>
              <a:rPr lang="en-US" dirty="0"/>
              <a:t>Included in the legislation is a clause regarding non-supplanting. Guidance is being developed regarding how this requirement will be implemented and monitored.  Section 54d funds cannot be used in place of any other funds (federal, state or local) that have been used previously to support </a:t>
            </a:r>
            <a:r>
              <a:rPr lang="en-US" i="1" dirty="0"/>
              <a:t>Early On</a:t>
            </a:r>
            <a:r>
              <a:rPr lang="en-US" dirty="0"/>
              <a:t>. </a:t>
            </a:r>
            <a:r>
              <a:rPr lang="en-US" sz="1200" kern="1200" dirty="0">
                <a:solidFill>
                  <a:schemeClr val="tx1"/>
                </a:solidFill>
                <a:effectLst/>
                <a:latin typeface="+mn-lt"/>
                <a:ea typeface="+mn-ea"/>
                <a:cs typeface="+mn-cs"/>
              </a:rPr>
              <a:t>SSAA Section 54d funds can be used to cover the additional cost of increasing the FTE or number of hours for an </a:t>
            </a:r>
            <a:r>
              <a:rPr lang="en-US" sz="1200" i="1" kern="1200" dirty="0">
                <a:solidFill>
                  <a:schemeClr val="tx1"/>
                </a:solidFill>
                <a:effectLst/>
                <a:latin typeface="+mn-lt"/>
                <a:ea typeface="+mn-ea"/>
                <a:cs typeface="+mn-cs"/>
              </a:rPr>
              <a:t>Early On</a:t>
            </a:r>
            <a:r>
              <a:rPr lang="en-US" sz="1200" kern="1200" dirty="0">
                <a:solidFill>
                  <a:schemeClr val="tx1"/>
                </a:solidFill>
                <a:effectLst/>
                <a:latin typeface="+mn-lt"/>
                <a:ea typeface="+mn-ea"/>
                <a:cs typeface="+mn-cs"/>
              </a:rPr>
              <a:t> provider. SSAA Section 54d funds cannot be used in place of local funds that an ISD has used in previous years to support the local </a:t>
            </a:r>
            <a:r>
              <a:rPr lang="en-US" sz="1200" i="1" kern="1200" dirty="0">
                <a:solidFill>
                  <a:schemeClr val="tx1"/>
                </a:solidFill>
                <a:effectLst/>
                <a:latin typeface="+mn-lt"/>
                <a:ea typeface="+mn-ea"/>
                <a:cs typeface="+mn-cs"/>
              </a:rPr>
              <a:t>Early On </a:t>
            </a:r>
            <a:r>
              <a:rPr lang="en-US" sz="1200" kern="1200" dirty="0">
                <a:solidFill>
                  <a:schemeClr val="tx1"/>
                </a:solidFill>
                <a:effectLst/>
                <a:latin typeface="+mn-lt"/>
                <a:ea typeface="+mn-ea"/>
                <a:cs typeface="+mn-cs"/>
              </a:rPr>
              <a:t>system.  ISDs will be expected to continue to maintain use of all other state and local funds previously used for supporting the local </a:t>
            </a:r>
            <a:r>
              <a:rPr lang="en-US" sz="1200" i="1" kern="1200" dirty="0">
                <a:solidFill>
                  <a:schemeClr val="tx1"/>
                </a:solidFill>
                <a:effectLst/>
                <a:latin typeface="+mn-lt"/>
                <a:ea typeface="+mn-ea"/>
                <a:cs typeface="+mn-cs"/>
              </a:rPr>
              <a:t>Early On</a:t>
            </a:r>
            <a:r>
              <a:rPr lang="en-US" sz="1200" kern="1200" dirty="0">
                <a:solidFill>
                  <a:schemeClr val="tx1"/>
                </a:solidFill>
                <a:effectLst/>
                <a:latin typeface="+mn-lt"/>
                <a:ea typeface="+mn-ea"/>
                <a:cs typeface="+mn-cs"/>
              </a:rPr>
              <a:t> system.  The total funds from all sources expended by the ISD during the 2018-19 program year will need to be increased from the total expended during the 2017-18 program year by at least the amount expended from funds allocated by SSAA Section 54d.  Monitoring for compliance with this non-supplanting requirement will be tied to the Part C Level of Effort monitoring currently being done using the Financial Information Database (FID) and MEGS+.</a:t>
            </a:r>
            <a:endParaRPr lang="en-US" dirty="0"/>
          </a:p>
          <a:p>
            <a:pPr defTabSz="931774"/>
            <a:r>
              <a:rPr lang="en-US" dirty="0"/>
              <a:t>  </a:t>
            </a:r>
          </a:p>
          <a:p>
            <a:r>
              <a:rPr lang="en-US" dirty="0"/>
              <a:t>Another clause in the legislation talks about capturing Medicaid to the extent possible.   A workgroup of the MICC Fiscal Ad Hoc Committee has formed around Medicaid and Part C.  This workgroup is exploring the alignment of Part C and Medicaid.  Watch for guidance and tools to support capture of Medicaid for Part C children.</a:t>
            </a:r>
          </a:p>
        </p:txBody>
      </p:sp>
      <p:sp>
        <p:nvSpPr>
          <p:cNvPr id="4" name="Slide Number Placeholder 3"/>
          <p:cNvSpPr>
            <a:spLocks noGrp="1"/>
          </p:cNvSpPr>
          <p:nvPr>
            <p:ph type="sldNum" sz="quarter" idx="10"/>
          </p:nvPr>
        </p:nvSpPr>
        <p:spPr/>
        <p:txBody>
          <a:bodyPr/>
          <a:lstStyle/>
          <a:p>
            <a:fld id="{2E61351F-DBB1-4664-ADA9-83BC7CB8848D}" type="slidenum">
              <a:rPr lang="en-US" smtClean="0"/>
              <a:t>24</a:t>
            </a:fld>
            <a:endParaRPr lang="en-US"/>
          </a:p>
        </p:txBody>
      </p:sp>
    </p:spTree>
    <p:extLst>
      <p:ext uri="{BB962C8B-B14F-4D97-AF65-F5344CB8AC3E}">
        <p14:creationId xmlns:p14="http://schemas.microsoft.com/office/powerpoint/2010/main" val="894277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42cd2625be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42cd2625be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4" name="Google Shape;334;g42cd2625be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833" y="796911"/>
            <a:ext cx="10952908" cy="1475013"/>
          </a:xfrm>
          <a:effectLst/>
        </p:spPr>
        <p:txBody>
          <a:bodyPr anchor="b">
            <a:normAutofit/>
          </a:bodyPr>
          <a:lstStyle>
            <a:lvl1pPr algn="ctr">
              <a:defRPr sz="4400" b="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21833" y="2454811"/>
            <a:ext cx="10952907" cy="590321"/>
          </a:xfrm>
        </p:spPr>
        <p:txBody>
          <a:bodyPr anchor="t">
            <a:normAutofit/>
          </a:bodyPr>
          <a:lstStyle>
            <a:lvl1pPr marL="0" indent="0" algn="ctr">
              <a:buNone/>
              <a:defRPr sz="2800" b="1" cap="none" baseline="0">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446533" y="3085766"/>
            <a:ext cx="11262867" cy="157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xt Placeholder 12"/>
          <p:cNvSpPr>
            <a:spLocks noGrp="1"/>
          </p:cNvSpPr>
          <p:nvPr>
            <p:ph type="body" sz="quarter" idx="13"/>
          </p:nvPr>
        </p:nvSpPr>
        <p:spPr>
          <a:xfrm>
            <a:off x="2466367" y="3422641"/>
            <a:ext cx="7248087" cy="955675"/>
          </a:xfrm>
        </p:spPr>
        <p:txBody>
          <a:bodyPr>
            <a:normAutofit/>
          </a:bodyPr>
          <a:lstStyle>
            <a:lvl1pPr marL="0" indent="0" algn="ctr">
              <a:buNone/>
              <a:defRPr sz="2000">
                <a:solidFill>
                  <a:schemeClr val="bg1"/>
                </a:solidFill>
              </a:defRPr>
            </a:lvl1pPr>
          </a:lstStyle>
          <a:p>
            <a:pPr lvl="0"/>
            <a:r>
              <a:rPr lang="en-US" dirty="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156" y="4857290"/>
            <a:ext cx="2377440" cy="914400"/>
          </a:xfrm>
          <a:prstGeom prst="rect">
            <a:avLst/>
          </a:prstGeom>
        </p:spPr>
      </p:pic>
      <p:sp>
        <p:nvSpPr>
          <p:cNvPr id="6" name="Slide Number Placeholder 5"/>
          <p:cNvSpPr>
            <a:spLocks noGrp="1"/>
          </p:cNvSpPr>
          <p:nvPr>
            <p:ph type="sldNum" sz="quarter" idx="12"/>
          </p:nvPr>
        </p:nvSpPr>
        <p:spPr>
          <a:xfrm>
            <a:off x="10558300" y="5956143"/>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4" name="Date Placeholder 3"/>
          <p:cNvSpPr>
            <a:spLocks noGrp="1"/>
          </p:cNvSpPr>
          <p:nvPr>
            <p:ph type="dt" sz="half" idx="10"/>
          </p:nvPr>
        </p:nvSpPr>
        <p:spPr>
          <a:xfrm>
            <a:off x="7605951" y="5956143"/>
            <a:ext cx="2844800"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581193" y="5951817"/>
            <a:ext cx="6917211" cy="365125"/>
          </a:xfrm>
        </p:spPr>
        <p:txBody>
          <a:bodyPr/>
          <a:lstStyle>
            <a:lvl1pPr>
              <a:defRPr>
                <a:solidFill>
                  <a:schemeClr val="accent1">
                    <a:lumMod val="75000"/>
                    <a:lumOff val="25000"/>
                  </a:schemeClr>
                </a:solidFill>
              </a:defRPr>
            </a:lvl1pPr>
          </a:lstStyle>
          <a:p>
            <a:r>
              <a:rPr lang="en-US" dirty="0"/>
              <a:t>MDE, Office of Special Education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5"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3" y="675732"/>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7" y="675732"/>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6" y="5956143"/>
            <a:ext cx="1328141"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774927" y="5951817"/>
            <a:ext cx="7896279" cy="365125"/>
          </a:xfrm>
        </p:spPr>
        <p:txBody>
          <a:bodyPr/>
          <a:lstStyle/>
          <a:p>
            <a:r>
              <a:rPr lang="en-US" dirty="0"/>
              <a:t>MDE, Office of Special Education</a:t>
            </a:r>
          </a:p>
        </p:txBody>
      </p:sp>
      <p:sp>
        <p:nvSpPr>
          <p:cNvPr id="6" name="Slide Number Placeholder 5"/>
          <p:cNvSpPr>
            <a:spLocks noGrp="1"/>
          </p:cNvSpPr>
          <p:nvPr>
            <p:ph type="sldNum" sz="quarter" idx="12"/>
          </p:nvPr>
        </p:nvSpPr>
        <p:spPr>
          <a:xfrm>
            <a:off x="10446617" y="5956143"/>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b="0"/>
            </a:lvl1pPr>
          </a:lstStyle>
          <a:p>
            <a:r>
              <a:rPr lang="en-US" dirty="0"/>
              <a:t>Click to edit Master title style</a:t>
            </a:r>
          </a:p>
        </p:txBody>
      </p:sp>
      <p:sp>
        <p:nvSpPr>
          <p:cNvPr id="3" name="Content Placeholder 2"/>
          <p:cNvSpPr>
            <a:spLocks noGrp="1"/>
          </p:cNvSpPr>
          <p:nvPr>
            <p:ph idx="1"/>
          </p:nvPr>
        </p:nvSpPr>
        <p:spPr>
          <a:xfrm>
            <a:off x="581197" y="1954635"/>
            <a:ext cx="11029615" cy="3904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a:xfrm>
            <a:off x="10558303" y="6051393"/>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7" y="2410266"/>
            <a:ext cx="11029615" cy="1497507"/>
          </a:xfrm>
        </p:spPr>
        <p:txBody>
          <a:bodyPr anchor="b">
            <a:normAutofit/>
          </a:bodyPr>
          <a:lstStyle>
            <a:lvl1pPr algn="l">
              <a:defRPr sz="4000" b="0" cap="none"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7" y="4029688"/>
            <a:ext cx="11029615" cy="600556"/>
          </a:xfrm>
        </p:spPr>
        <p:txBody>
          <a:bodyPr anchor="t">
            <a:normAutofit/>
          </a:bodyPr>
          <a:lstStyle>
            <a:lvl1pPr marL="0" indent="0" algn="l">
              <a:buNone/>
              <a:defRPr sz="2400" cap="none" baseline="0">
                <a:solidFill>
                  <a:schemeClr val="accent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MDE, Office of Special Education</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8" name="Rectangle 7"/>
          <p:cNvSpPr>
            <a:spLocks noChangeAspect="1"/>
          </p:cNvSpPr>
          <p:nvPr/>
        </p:nvSpPr>
        <p:spPr>
          <a:xfrm>
            <a:off x="447819" y="4706224"/>
            <a:ext cx="11290860" cy="12164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7" y="2228004"/>
            <a:ext cx="5422391"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4"/>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lvl1pPr>
              <a:defRPr sz="1200">
                <a:latin typeface="Verdana" panose="020B0604030504040204" pitchFamily="34" charset="0"/>
                <a:ea typeface="Verdana" panose="020B0604030504040204" pitchFamily="34" charset="0"/>
                <a:cs typeface="Verdana" panose="020B0604030504040204" pitchFamily="34" charset="0"/>
              </a:defRPr>
            </a:lvl1p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612901" y="2017218"/>
            <a:ext cx="5361394" cy="536005"/>
          </a:xfrm>
          <a:solidFill>
            <a:schemeClr val="accent2"/>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11675"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0685" y="2017218"/>
            <a:ext cx="5410124" cy="553373"/>
          </a:xfrm>
          <a:solidFill>
            <a:schemeClr val="accent4"/>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11"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8/7/2017</a:t>
            </a:r>
            <a:endParaRPr lang="en-US" dirty="0"/>
          </a:p>
        </p:txBody>
      </p:sp>
      <p:sp>
        <p:nvSpPr>
          <p:cNvPr id="8" name="Footer Placeholder 7"/>
          <p:cNvSpPr>
            <a:spLocks noGrp="1"/>
          </p:cNvSpPr>
          <p:nvPr>
            <p:ph type="ftr" sz="quarter" idx="11"/>
          </p:nvPr>
        </p:nvSpPr>
        <p:spPr/>
        <p:txBody>
          <a:bodyPr/>
          <a:lstStyle/>
          <a:p>
            <a:r>
              <a:rPr lang="en-US" dirty="0"/>
              <a:t>MDE, Office of Special Education</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5"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8/7/2017</a:t>
            </a:r>
            <a:endParaRPr lang="en-US" dirty="0"/>
          </a:p>
        </p:txBody>
      </p:sp>
      <p:sp>
        <p:nvSpPr>
          <p:cNvPr id="4" name="Footer Placeholder 3"/>
          <p:cNvSpPr>
            <a:spLocks noGrp="1"/>
          </p:cNvSpPr>
          <p:nvPr>
            <p:ph type="ftr" sz="quarter" idx="11"/>
          </p:nvPr>
        </p:nvSpPr>
        <p:spPr/>
        <p:txBody>
          <a:bodyPr/>
          <a:lstStyle/>
          <a:p>
            <a:r>
              <a:rPr lang="en-US" dirty="0"/>
              <a:t>MDE, Office of Special Education</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a:xfrm>
            <a:off x="298163" y="264160"/>
            <a:ext cx="3087975" cy="1360713"/>
          </a:xfrm>
        </p:spPr>
        <p:txBody>
          <a:bodyPr>
            <a:noAutofit/>
          </a:bodyPr>
          <a:lstStyle>
            <a:lvl1pPr>
              <a:defRPr sz="2400">
                <a:solidFill>
                  <a:schemeClr val="accent1"/>
                </a:solidFill>
              </a:defRPr>
            </a:lvl1pPr>
          </a:lstStyle>
          <a:p>
            <a:r>
              <a:rPr lang="en-US" dirty="0"/>
              <a:t>Click to edit Master title style</a:t>
            </a:r>
          </a:p>
        </p:txBody>
      </p:sp>
      <p:sp>
        <p:nvSpPr>
          <p:cNvPr id="7" name="Text Placeholder 6"/>
          <p:cNvSpPr>
            <a:spLocks noGrp="1"/>
          </p:cNvSpPr>
          <p:nvPr>
            <p:ph type="body" sz="quarter" idx="13"/>
          </p:nvPr>
        </p:nvSpPr>
        <p:spPr>
          <a:xfrm>
            <a:off x="298450" y="1916113"/>
            <a:ext cx="3087688" cy="4491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58162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4" name="Text Placeholder 3"/>
          <p:cNvSpPr>
            <a:spLocks noGrp="1"/>
          </p:cNvSpPr>
          <p:nvPr>
            <p:ph type="body" sz="half" idx="2"/>
          </p:nvPr>
        </p:nvSpPr>
        <p:spPr>
          <a:xfrm>
            <a:off x="581196" y="5260133"/>
            <a:ext cx="11029617" cy="598671"/>
          </a:xfrm>
        </p:spPr>
        <p:txBody>
          <a:bodyPr>
            <a:normAutofit/>
          </a:bodyPr>
          <a:lstStyle>
            <a:lvl1pPr marL="0" indent="0">
              <a:buNone/>
              <a:defRPr sz="16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3" name="Picture Placeholder 2"/>
          <p:cNvSpPr>
            <a:spLocks noGrp="1" noChangeAspect="1"/>
          </p:cNvSpPr>
          <p:nvPr>
            <p:ph type="pic" idx="1"/>
          </p:nvPr>
        </p:nvSpPr>
        <p:spPr>
          <a:xfrm>
            <a:off x="447041" y="599724"/>
            <a:ext cx="11291636" cy="3798501"/>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dirty="0"/>
              <a:t>Click icon to add picture</a:t>
            </a:r>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39118"/>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581192" y="1797169"/>
            <a:ext cx="11029616" cy="4061628"/>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5" y="6042207"/>
            <a:ext cx="2844799"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t>8/7/2017</a:t>
            </a:r>
            <a:endParaRPr lang="en-US" dirty="0"/>
          </a:p>
        </p:txBody>
      </p:sp>
      <p:sp>
        <p:nvSpPr>
          <p:cNvPr id="5" name="Footer Placeholder 4"/>
          <p:cNvSpPr>
            <a:spLocks noGrp="1"/>
          </p:cNvSpPr>
          <p:nvPr>
            <p:ph type="ftr" sz="quarter" idx="3"/>
          </p:nvPr>
        </p:nvSpPr>
        <p:spPr>
          <a:xfrm>
            <a:off x="1990168" y="6037881"/>
            <a:ext cx="5508237" cy="365125"/>
          </a:xfrm>
          <a:prstGeom prst="rect">
            <a:avLst/>
          </a:prstGeom>
        </p:spPr>
        <p:txBody>
          <a:bodyPr vert="horz" lIns="91440" tIns="45720" rIns="91440" bIns="45720" rtlCol="0" anchor="ctr"/>
          <a:lstStyle>
            <a:lvl1pPr algn="l">
              <a:defRPr sz="1200" cap="none" baseline="0">
                <a:solidFill>
                  <a:schemeClr val="tx1"/>
                </a:solidFill>
                <a:latin typeface="+mj-lt"/>
              </a:defRPr>
            </a:lvl1pPr>
          </a:lstStyle>
          <a:p>
            <a:r>
              <a:rPr lang="en-US"/>
              <a:t>MDE, Office of Special Education</a:t>
            </a:r>
            <a:endParaRPr lang="en-US" dirty="0"/>
          </a:p>
        </p:txBody>
      </p:sp>
      <p:sp>
        <p:nvSpPr>
          <p:cNvPr id="6" name="Slide Number Placeholder 5"/>
          <p:cNvSpPr>
            <a:spLocks noGrp="1"/>
          </p:cNvSpPr>
          <p:nvPr>
            <p:ph type="sldNum" sz="quarter" idx="4"/>
          </p:nvPr>
        </p:nvSpPr>
        <p:spPr>
          <a:xfrm>
            <a:off x="10558303" y="6042207"/>
            <a:ext cx="1052511" cy="365125"/>
          </a:xfrm>
          <a:prstGeom prst="rect">
            <a:avLst/>
          </a:prstGeom>
        </p:spPr>
        <p:txBody>
          <a:bodyPr vert="horz" lIns="91440" tIns="45720" rIns="91440" bIns="45720" rtlCol="0" anchor="ctr"/>
          <a:lstStyle>
            <a:lvl1pPr algn="r">
              <a:defRPr sz="1200" b="1">
                <a:solidFill>
                  <a:schemeClr val="tx1"/>
                </a:solidFill>
                <a:latin typeface="+mj-lt"/>
              </a:defRPr>
            </a:lvl1pPr>
          </a:lstStyle>
          <a:p>
            <a:fld id="{D57F1E4F-1CFF-5643-939E-217C01CDF565}" type="slidenum">
              <a:rPr lang="en-US" smtClean="0"/>
              <a:pPr/>
              <a:t>‹#›</a:t>
            </a:fld>
            <a:endParaRPr lang="en-US" dirty="0"/>
          </a:p>
        </p:txBody>
      </p:sp>
      <p:sp>
        <p:nvSpPr>
          <p:cNvPr id="9" name="Rectangle 8"/>
          <p:cNvSpPr/>
          <p:nvPr/>
        </p:nvSpPr>
        <p:spPr>
          <a:xfrm>
            <a:off x="446535"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20007" y="5968885"/>
            <a:ext cx="1186248"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hf hdr="0" dt="0"/>
  <p:txStyles>
    <p:titleStyle>
      <a:lvl1pPr algn="l" defTabSz="457189" rtl="0" eaLnBrk="1" latinLnBrk="0" hangingPunct="1">
        <a:spcBef>
          <a:spcPct val="0"/>
        </a:spcBef>
        <a:buNone/>
        <a:defRPr sz="4000" b="0" kern="1200" cap="none"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92"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29984"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99978" indent="-269993"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241969"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601960"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899953"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945"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38"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930"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eff.diedrich@gmail.com" TargetMode="External"/><Relationship Id="rId2" Type="http://schemas.openxmlformats.org/officeDocument/2006/relationships/hyperlink" Target="https://www.altshift.educ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sherri@arcmi.org" TargetMode="External"/><Relationship Id="rId2" Type="http://schemas.openxmlformats.org/officeDocument/2006/relationships/hyperlink" Target="http://www.michiganallianceforfamilies.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goodman@miblsimtss.org" TargetMode="External"/><Relationship Id="rId2" Type="http://schemas.openxmlformats.org/officeDocument/2006/relationships/hyperlink" Target="https://miblsi.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eff.diedrich@gmail.com" TargetMode="External"/><Relationship Id="rId2" Type="http://schemas.openxmlformats.org/officeDocument/2006/relationships/hyperlink" Target="http://mi2.cenmi.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resolve@drer.org" TargetMode="External"/><Relationship Id="rId2" Type="http://schemas.openxmlformats.org/officeDocument/2006/relationships/hyperlink" Target="https://msemp.cenmi.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atthewa@gvsu.edu" TargetMode="External"/><Relationship Id="rId2" Type="http://schemas.openxmlformats.org/officeDocument/2006/relationships/hyperlink" Target="https://www.gvsu.edu/autismcente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eotta.ccresa.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mailto:andrejackj@michigan.gov" TargetMode="External"/><Relationship Id="rId3" Type="http://schemas.openxmlformats.org/officeDocument/2006/relationships/hyperlink" Target="mailto:mde-ose@Michigan.gov" TargetMode="External"/><Relationship Id="rId7" Type="http://schemas.openxmlformats.org/officeDocument/2006/relationships/hyperlink" Target="mailto:bradyj@michigan.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winkelmanj@michigan.gov" TargetMode="External"/><Relationship Id="rId5" Type="http://schemas.openxmlformats.org/officeDocument/2006/relationships/hyperlink" Target="about:blank" TargetMode="External"/><Relationship Id="rId4" Type="http://schemas.openxmlformats.org/officeDocument/2006/relationships/hyperlink" Target="mailto:chapmant2@michigan.gov"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na01.safelinks.protection.outlook.com/?url=https://ceasd41.wildapricot.org/EmailTracker/LinkTracker.ashx?linkAndRecipientCode%3DI2lrP%2bKneu57fVDJ4GWwLCZx31vCnhjrbNZ7VEcXmMtAnC%2fYi6E9XVj8AE%2bcZ4rW0AHOQJf3qs3OWbLoplzR0lal0WKbLQ%2bifLHEGMZGwa8%3d&amp;data=02|01||9cf110a2a5944d22f1ac08d6288ec500|d5fb7087377742ad966a892ef47225d1|0|0|636740990975804820&amp;sdata=o53owO1W9uNudt7s8ipnKyd0v4I7GomIM6/Kd0Lf7no%3D&amp;reserved=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na01.safelinks.protection.outlook.com/?url=https://ceasd41.wildapricot.org/EmailTracker/LinkTracker.ashx?linkAndRecipientCode%3Do8QE%2bcYs9Lg9cUy9FOel%2fX1EXb%2fXW1aGLzM0q63wk6KYXznEoA1LNW9Yj7XayiEM9EUBYVYJEKT8%2fcj3pEaabq4H71NcjR3uOvLncXb%2bcLo%3d&amp;data=02|01||9cf110a2a5944d22f1ac08d6288ec500|d5fb7087377742ad966a892ef47225d1|0|0|636740990975814829&amp;sdata=ik1dJrlUznEoWyCVPTY2QIjlpjk%2BN24k6hOTgLwzXhs%3D&amp;reserved=0" TargetMode="External"/><Relationship Id="rId2" Type="http://schemas.openxmlformats.org/officeDocument/2006/relationships/hyperlink" Target="https://na01.safelinks.protection.outlook.com/?url=https://ceasd41.wildapricot.org/EmailTracker/LinkTracker.ashx?linkAndRecipientCode%3Dti8Ve%2bL70sts11ZYZUIwftNbNttoWD7L6gaTqr9x2NxPluBZXrW4QByjcFHeUosetQJuVBjR3fRmi9uxQkFPW6I%2f4q00T4YlfQzf%2b3wcBvs%3d&amp;data=02|01||9cf110a2a5944d22f1ac08d6288ec500|d5fb7087377742ad966a892ef47225d1|0|0|636740990975814829&amp;sdata=s/jbQ3ft9JDnrv%2BRDZ0pxXt8wUC0A8A65wazZAf11YE%3D&amp;reserved=0" TargetMode="External"/><Relationship Id="rId1" Type="http://schemas.openxmlformats.org/officeDocument/2006/relationships/slideLayout" Target="../slideLayouts/slideLayout2.xml"/><Relationship Id="rId4" Type="http://schemas.openxmlformats.org/officeDocument/2006/relationships/hyperlink" Target="https://na01.safelinks.protection.outlook.com/?url=https://ceasd41.wildapricot.org/EmailTracker/LinkTracker.ashx?linkAndRecipientCode%3Dti8Ve%2bL70sts11ZYZUIwftNbNttoWD7L6gaTqr9x2NxPluBZXrW4QByjcFHeUosetQJuVBjR3fRmi9uxQkFPW6I%2f4q00T4YlfQzf%2b3wcBvs%3d&amp;data=02|01||9cf110a2a5944d22f1ac08d6288ec500|d5fb7087377742ad966a892ef47225d1|0|0|636740990975824834&amp;sdata=mnh4FdOjHbFqtgWSR1yKTWUBZXtU3xQWEEZelJRw85U%3D&amp;reserved=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michigan.gov/documents/mde/2017-18_MDE_Annual_Review_and_Appendix_631432_7.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833" y="355601"/>
            <a:ext cx="10952908" cy="1916324"/>
          </a:xfrm>
        </p:spPr>
        <p:txBody>
          <a:bodyPr>
            <a:normAutofit/>
          </a:bodyPr>
          <a:lstStyle/>
          <a:p>
            <a:r>
              <a:rPr lang="en-US" sz="3600" dirty="0"/>
              <a:t>MDE </a:t>
            </a:r>
            <a:br>
              <a:rPr lang="en-US" sz="3600" dirty="0"/>
            </a:br>
            <a:r>
              <a:rPr lang="en-US" sz="3600" dirty="0"/>
              <a:t>Office of Special Education</a:t>
            </a:r>
            <a:br>
              <a:rPr lang="en-US" dirty="0"/>
            </a:br>
            <a:r>
              <a:rPr lang="en-US" dirty="0"/>
              <a:t>MAASE Updates</a:t>
            </a:r>
          </a:p>
        </p:txBody>
      </p:sp>
      <p:sp>
        <p:nvSpPr>
          <p:cNvPr id="3" name="Subtitle 2"/>
          <p:cNvSpPr>
            <a:spLocks noGrp="1"/>
          </p:cNvSpPr>
          <p:nvPr>
            <p:ph type="subTitle" idx="1"/>
          </p:nvPr>
        </p:nvSpPr>
        <p:spPr/>
        <p:txBody>
          <a:bodyPr>
            <a:normAutofit/>
          </a:bodyPr>
          <a:lstStyle/>
          <a:p>
            <a:r>
              <a:rPr lang="en-US" dirty="0"/>
              <a:t>October 10, 2018</a:t>
            </a:r>
          </a:p>
        </p:txBody>
      </p:sp>
      <p:sp>
        <p:nvSpPr>
          <p:cNvPr id="5" name="Content Placeholder 4"/>
          <p:cNvSpPr>
            <a:spLocks noGrp="1"/>
          </p:cNvSpPr>
          <p:nvPr>
            <p:ph type="body" sz="quarter" idx="13"/>
          </p:nvPr>
        </p:nvSpPr>
        <p:spPr/>
        <p:txBody>
          <a:bodyPr/>
          <a:lstStyle/>
          <a:p>
            <a:r>
              <a:rPr lang="en-US" dirty="0"/>
              <a:t>Joanne Winkelman, Ph.D., Supervisor</a:t>
            </a:r>
          </a:p>
          <a:p>
            <a:r>
              <a:rPr lang="en-US" dirty="0"/>
              <a:t>Jessica Brady</a:t>
            </a:r>
            <a:r>
              <a:rPr lang="en-US"/>
              <a:t>, J.D., </a:t>
            </a:r>
            <a:r>
              <a:rPr lang="en-US" dirty="0"/>
              <a:t>Supervisor</a:t>
            </a:r>
          </a:p>
        </p:txBody>
      </p:sp>
    </p:spTree>
    <p:extLst>
      <p:ext uri="{BB962C8B-B14F-4D97-AF65-F5344CB8AC3E}">
        <p14:creationId xmlns:p14="http://schemas.microsoft.com/office/powerpoint/2010/main" val="2752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371F0-46B1-430E-87E7-039CAEAB07C9}"/>
              </a:ext>
            </a:extLst>
          </p:cNvPr>
          <p:cNvSpPr>
            <a:spLocks noGrp="1"/>
          </p:cNvSpPr>
          <p:nvPr>
            <p:ph type="title"/>
          </p:nvPr>
        </p:nvSpPr>
        <p:spPr/>
        <p:txBody>
          <a:bodyPr/>
          <a:lstStyle/>
          <a:p>
            <a:r>
              <a:rPr lang="en-US" dirty="0"/>
              <a:t>The MDE Response</a:t>
            </a:r>
          </a:p>
        </p:txBody>
      </p:sp>
      <p:sp>
        <p:nvSpPr>
          <p:cNvPr id="3" name="Text Placeholder 2">
            <a:extLst>
              <a:ext uri="{FF2B5EF4-FFF2-40B4-BE49-F238E27FC236}">
                <a16:creationId xmlns:a16="http://schemas.microsoft.com/office/drawing/2014/main" id="{3B5A066A-FCF3-476C-B041-3AC7FB9F1F31}"/>
              </a:ext>
            </a:extLst>
          </p:cNvPr>
          <p:cNvSpPr>
            <a:spLocks noGrp="1"/>
          </p:cNvSpPr>
          <p:nvPr>
            <p:ph type="body" idx="1"/>
          </p:nvPr>
        </p:nvSpPr>
        <p:spPr/>
        <p:txBody>
          <a:bodyPr/>
          <a:lstStyle/>
          <a:p>
            <a:r>
              <a:rPr lang="en-US" dirty="0"/>
              <a:t>Improvement planning is in process</a:t>
            </a:r>
          </a:p>
          <a:p>
            <a:pPr lvl="1"/>
            <a:r>
              <a:rPr lang="en-US" dirty="0"/>
              <a:t>Opportunity!</a:t>
            </a:r>
          </a:p>
          <a:p>
            <a:pPr lvl="1"/>
            <a:r>
              <a:rPr lang="en-US" dirty="0"/>
              <a:t>This has been a long time coming and is systemic</a:t>
            </a:r>
          </a:p>
          <a:p>
            <a:pPr lvl="1"/>
            <a:r>
              <a:rPr lang="en-US" dirty="0"/>
              <a:t>Across multiple offices of MDE</a:t>
            </a:r>
          </a:p>
          <a:p>
            <a:pPr lvl="1"/>
            <a:r>
              <a:rPr lang="en-US" dirty="0"/>
              <a:t>Stakeholder informed</a:t>
            </a:r>
          </a:p>
          <a:p>
            <a:pPr lvl="1"/>
            <a:r>
              <a:rPr lang="en-US" dirty="0"/>
              <a:t>Multi-dimensional approach to solutions</a:t>
            </a:r>
          </a:p>
          <a:p>
            <a:pPr lvl="2"/>
            <a:r>
              <a:rPr lang="en-US" dirty="0"/>
              <a:t>Every level of the educational system has a responsibility</a:t>
            </a:r>
          </a:p>
          <a:p>
            <a:pPr lvl="1"/>
            <a:endParaRPr lang="en-US" dirty="0"/>
          </a:p>
          <a:p>
            <a:pPr marL="65024" indent="0">
              <a:buNone/>
            </a:pPr>
            <a:endParaRPr lang="en-US" dirty="0"/>
          </a:p>
        </p:txBody>
      </p:sp>
    </p:spTree>
    <p:extLst>
      <p:ext uri="{BB962C8B-B14F-4D97-AF65-F5344CB8AC3E}">
        <p14:creationId xmlns:p14="http://schemas.microsoft.com/office/powerpoint/2010/main" val="3958866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C54C4-6CB0-403D-AA02-0DD14C0882FD}"/>
              </a:ext>
            </a:extLst>
          </p:cNvPr>
          <p:cNvSpPr>
            <a:spLocks noGrp="1"/>
          </p:cNvSpPr>
          <p:nvPr>
            <p:ph type="title"/>
          </p:nvPr>
        </p:nvSpPr>
        <p:spPr/>
        <p:txBody>
          <a:bodyPr/>
          <a:lstStyle/>
          <a:p>
            <a:r>
              <a:rPr lang="en-US" dirty="0"/>
              <a:t>Seclusion/Restraint Data</a:t>
            </a:r>
          </a:p>
        </p:txBody>
      </p:sp>
      <p:sp>
        <p:nvSpPr>
          <p:cNvPr id="3" name="Text Placeholder 2">
            <a:extLst>
              <a:ext uri="{FF2B5EF4-FFF2-40B4-BE49-F238E27FC236}">
                <a16:creationId xmlns:a16="http://schemas.microsoft.com/office/drawing/2014/main" id="{C39938F2-61E0-4FCC-BF0B-5275BD6EDBC5}"/>
              </a:ext>
            </a:extLst>
          </p:cNvPr>
          <p:cNvSpPr>
            <a:spLocks noGrp="1"/>
          </p:cNvSpPr>
          <p:nvPr>
            <p:ph type="body" idx="1"/>
          </p:nvPr>
        </p:nvSpPr>
        <p:spPr/>
        <p:txBody>
          <a:bodyPr/>
          <a:lstStyle/>
          <a:p>
            <a:r>
              <a:rPr lang="en-US" dirty="0"/>
              <a:t>Public reporting of data early this fall</a:t>
            </a:r>
          </a:p>
          <a:p>
            <a:pPr lvl="1"/>
            <a:r>
              <a:rPr lang="en-US" dirty="0"/>
              <a:t>Type of data to post is still being determined</a:t>
            </a:r>
          </a:p>
          <a:p>
            <a:r>
              <a:rPr lang="en-US" dirty="0"/>
              <a:t>Approximately 161 districts reported data</a:t>
            </a:r>
          </a:p>
          <a:p>
            <a:pPr lvl="1"/>
            <a:r>
              <a:rPr lang="en-US" dirty="0"/>
              <a:t>Students with Disabilities (seclusion and restraint data)</a:t>
            </a:r>
          </a:p>
          <a:p>
            <a:pPr lvl="1"/>
            <a:r>
              <a:rPr lang="en-US" dirty="0"/>
              <a:t>Students without Disabilities (seclusion and restraint data)</a:t>
            </a:r>
          </a:p>
          <a:p>
            <a:r>
              <a:rPr lang="en-US" dirty="0"/>
              <a:t>State level v. ISD level v. local district level?</a:t>
            </a:r>
          </a:p>
          <a:p>
            <a:pPr lvl="1"/>
            <a:r>
              <a:rPr lang="en-US" dirty="0"/>
              <a:t>Concerns and Challenges</a:t>
            </a:r>
          </a:p>
          <a:p>
            <a:pPr lvl="1"/>
            <a:endParaRPr lang="en-US" dirty="0"/>
          </a:p>
          <a:p>
            <a:endParaRPr lang="en-US" dirty="0"/>
          </a:p>
          <a:p>
            <a:endParaRPr lang="en-US" dirty="0"/>
          </a:p>
        </p:txBody>
      </p:sp>
    </p:spTree>
    <p:extLst>
      <p:ext uri="{BB962C8B-B14F-4D97-AF65-F5344CB8AC3E}">
        <p14:creationId xmlns:p14="http://schemas.microsoft.com/office/powerpoint/2010/main" val="2709435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60CA-C7F4-4699-BC21-C3126E08E460}"/>
              </a:ext>
            </a:extLst>
          </p:cNvPr>
          <p:cNvSpPr>
            <a:spLocks noGrp="1"/>
          </p:cNvSpPr>
          <p:nvPr>
            <p:ph type="title"/>
          </p:nvPr>
        </p:nvSpPr>
        <p:spPr/>
        <p:txBody>
          <a:bodyPr/>
          <a:lstStyle/>
          <a:p>
            <a:r>
              <a:rPr lang="en-US" dirty="0"/>
              <a:t>Adverse Childhood Experiences (ACEs)</a:t>
            </a:r>
          </a:p>
        </p:txBody>
      </p:sp>
      <p:sp>
        <p:nvSpPr>
          <p:cNvPr id="3" name="Text Placeholder 2">
            <a:extLst>
              <a:ext uri="{FF2B5EF4-FFF2-40B4-BE49-F238E27FC236}">
                <a16:creationId xmlns:a16="http://schemas.microsoft.com/office/drawing/2014/main" id="{C5713E1A-CFDE-46DC-B1A4-367412BB42F5}"/>
              </a:ext>
            </a:extLst>
          </p:cNvPr>
          <p:cNvSpPr>
            <a:spLocks noGrp="1"/>
          </p:cNvSpPr>
          <p:nvPr>
            <p:ph type="body" idx="1"/>
          </p:nvPr>
        </p:nvSpPr>
        <p:spPr/>
        <p:txBody>
          <a:bodyPr/>
          <a:lstStyle/>
          <a:p>
            <a:r>
              <a:rPr lang="en-US" dirty="0"/>
              <a:t>NEAR Training (</a:t>
            </a:r>
            <a:r>
              <a:rPr lang="en-US" b="1" dirty="0"/>
              <a:t>N</a:t>
            </a:r>
            <a:r>
              <a:rPr lang="en-US" dirty="0"/>
              <a:t>euroscience </a:t>
            </a:r>
            <a:r>
              <a:rPr lang="en-US" b="1" dirty="0"/>
              <a:t>E</a:t>
            </a:r>
            <a:r>
              <a:rPr lang="en-US" dirty="0"/>
              <a:t>pigenetics </a:t>
            </a:r>
            <a:r>
              <a:rPr lang="en-US" b="1" dirty="0"/>
              <a:t>A</a:t>
            </a:r>
            <a:r>
              <a:rPr lang="en-US" dirty="0"/>
              <a:t>dverse Childhood Experiences </a:t>
            </a:r>
            <a:r>
              <a:rPr lang="en-US" b="1" dirty="0"/>
              <a:t>R</a:t>
            </a:r>
            <a:r>
              <a:rPr lang="en-US" dirty="0"/>
              <a:t>esilience)</a:t>
            </a:r>
          </a:p>
          <a:p>
            <a:pPr lvl="1"/>
            <a:r>
              <a:rPr lang="en-US" dirty="0"/>
              <a:t>Relationship of Childhood Abuse and Household Dysfunction to Many of the Leading Causes of Death in Adults</a:t>
            </a:r>
          </a:p>
          <a:p>
            <a:pPr lvl="2"/>
            <a:r>
              <a:rPr lang="en-US" dirty="0"/>
              <a:t>The Adverse Childhood Experiences (ACE) Study</a:t>
            </a:r>
          </a:p>
          <a:p>
            <a:r>
              <a:rPr lang="en-US" dirty="0"/>
              <a:t>How can state agencies supporting children and families incorporate this understanding in a coordinated approach?</a:t>
            </a:r>
          </a:p>
        </p:txBody>
      </p:sp>
      <p:sp>
        <p:nvSpPr>
          <p:cNvPr id="4" name="Slide Number Placeholder 3">
            <a:extLst>
              <a:ext uri="{FF2B5EF4-FFF2-40B4-BE49-F238E27FC236}">
                <a16:creationId xmlns:a16="http://schemas.microsoft.com/office/drawing/2014/main" id="{49A8457A-DF11-4AA3-8630-9B6C38E3E59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771843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1"/>
          <p:cNvSpPr txBox="1">
            <a:spLocks noGrp="1"/>
          </p:cNvSpPr>
          <p:nvPr>
            <p:ph type="title"/>
          </p:nvPr>
        </p:nvSpPr>
        <p:spPr>
          <a:xfrm>
            <a:off x="620785" y="2786186"/>
            <a:ext cx="10989900" cy="14976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Office of Special Education Updates</a:t>
            </a:r>
            <a:endParaRPr dirty="0"/>
          </a:p>
        </p:txBody>
      </p:sp>
      <p:sp>
        <p:nvSpPr>
          <p:cNvPr id="330" name="Google Shape;330;p41"/>
          <p:cNvSpPr txBox="1">
            <a:spLocks noGrp="1"/>
          </p:cNvSpPr>
          <p:nvPr>
            <p:ph type="sldNum" idx="12"/>
          </p:nvPr>
        </p:nvSpPr>
        <p:spPr>
          <a:xfrm>
            <a:off x="10558303" y="604220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C827A-857F-46BB-8B8B-F96A339DE728}"/>
              </a:ext>
            </a:extLst>
          </p:cNvPr>
          <p:cNvSpPr>
            <a:spLocks noGrp="1"/>
          </p:cNvSpPr>
          <p:nvPr>
            <p:ph type="title"/>
          </p:nvPr>
        </p:nvSpPr>
        <p:spPr/>
        <p:txBody>
          <a:bodyPr/>
          <a:lstStyle/>
          <a:p>
            <a:r>
              <a:rPr lang="en-US" dirty="0"/>
              <a:t>New staff!</a:t>
            </a:r>
          </a:p>
        </p:txBody>
      </p:sp>
      <p:sp>
        <p:nvSpPr>
          <p:cNvPr id="3" name="Text Placeholder 2">
            <a:extLst>
              <a:ext uri="{FF2B5EF4-FFF2-40B4-BE49-F238E27FC236}">
                <a16:creationId xmlns:a16="http://schemas.microsoft.com/office/drawing/2014/main" id="{56BD7034-2234-4794-9CAA-3B21B10C761A}"/>
              </a:ext>
            </a:extLst>
          </p:cNvPr>
          <p:cNvSpPr>
            <a:spLocks noGrp="1"/>
          </p:cNvSpPr>
          <p:nvPr>
            <p:ph type="body" idx="1"/>
          </p:nvPr>
        </p:nvSpPr>
        <p:spPr/>
        <p:txBody>
          <a:bodyPr>
            <a:normAutofit fontScale="92500" lnSpcReduction="10000"/>
          </a:bodyPr>
          <a:lstStyle/>
          <a:p>
            <a:r>
              <a:rPr lang="en-US" dirty="0"/>
              <a:t>Program Finance</a:t>
            </a:r>
          </a:p>
          <a:p>
            <a:pPr lvl="1"/>
            <a:r>
              <a:rPr lang="en-US" dirty="0"/>
              <a:t>JL Purves</a:t>
            </a:r>
          </a:p>
          <a:p>
            <a:pPr lvl="1"/>
            <a:r>
              <a:rPr lang="en-US" dirty="0"/>
              <a:t>Shawn </a:t>
            </a:r>
            <a:r>
              <a:rPr lang="en-US" dirty="0" err="1"/>
              <a:t>Sinawe</a:t>
            </a:r>
            <a:endParaRPr lang="en-US" dirty="0"/>
          </a:p>
          <a:p>
            <a:r>
              <a:rPr lang="en-US" dirty="0"/>
              <a:t>Program Accountability</a:t>
            </a:r>
          </a:p>
          <a:p>
            <a:pPr lvl="1"/>
            <a:r>
              <a:rPr lang="en-US" dirty="0"/>
              <a:t>Nicole </a:t>
            </a:r>
            <a:r>
              <a:rPr lang="en-US" dirty="0" err="1"/>
              <a:t>Dungey</a:t>
            </a:r>
            <a:endParaRPr lang="en-US" dirty="0"/>
          </a:p>
          <a:p>
            <a:r>
              <a:rPr lang="en-US" dirty="0"/>
              <a:t>Michigan School for the Deaf</a:t>
            </a:r>
          </a:p>
          <a:p>
            <a:pPr lvl="1"/>
            <a:r>
              <a:rPr lang="en-US" dirty="0"/>
              <a:t>Charles Thomas, Campus Manager</a:t>
            </a:r>
          </a:p>
          <a:p>
            <a:pPr lvl="1"/>
            <a:r>
              <a:rPr lang="en-US" dirty="0"/>
              <a:t>Emily Radewahn, Dormitory Manager</a:t>
            </a:r>
          </a:p>
        </p:txBody>
      </p:sp>
      <p:sp>
        <p:nvSpPr>
          <p:cNvPr id="4" name="Slide Number Placeholder 3">
            <a:extLst>
              <a:ext uri="{FF2B5EF4-FFF2-40B4-BE49-F238E27FC236}">
                <a16:creationId xmlns:a16="http://schemas.microsoft.com/office/drawing/2014/main" id="{D30BDBA1-B8CB-4B76-8258-7D064011769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181082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E663-8D50-41DA-9EDD-D6253AC80922}"/>
              </a:ext>
            </a:extLst>
          </p:cNvPr>
          <p:cNvSpPr>
            <a:spLocks noGrp="1"/>
          </p:cNvSpPr>
          <p:nvPr>
            <p:ph type="title"/>
          </p:nvPr>
        </p:nvSpPr>
        <p:spPr>
          <a:xfrm>
            <a:off x="606364" y="441482"/>
            <a:ext cx="11004445" cy="1013800"/>
          </a:xfrm>
        </p:spPr>
        <p:txBody>
          <a:bodyPr/>
          <a:lstStyle/>
          <a:p>
            <a:r>
              <a:rPr lang="en-US" sz="3200" dirty="0"/>
              <a:t>U. S. Department of Education has announced…</a:t>
            </a:r>
          </a:p>
        </p:txBody>
      </p:sp>
      <p:sp>
        <p:nvSpPr>
          <p:cNvPr id="3" name="Text Placeholder 2">
            <a:extLst>
              <a:ext uri="{FF2B5EF4-FFF2-40B4-BE49-F238E27FC236}">
                <a16:creationId xmlns:a16="http://schemas.microsoft.com/office/drawing/2014/main" id="{34C95E66-ACC4-4CA9-91E1-96B74D7683EE}"/>
              </a:ext>
            </a:extLst>
          </p:cNvPr>
          <p:cNvSpPr>
            <a:spLocks noGrp="1"/>
          </p:cNvSpPr>
          <p:nvPr>
            <p:ph type="body" idx="1"/>
          </p:nvPr>
        </p:nvSpPr>
        <p:spPr>
          <a:xfrm>
            <a:off x="606365" y="1350831"/>
            <a:ext cx="11004444" cy="4700562"/>
          </a:xfrm>
        </p:spPr>
        <p:txBody>
          <a:bodyPr/>
          <a:lstStyle/>
          <a:p>
            <a:r>
              <a:rPr lang="en-US" dirty="0"/>
              <a:t>Michigan’s Integrated Behavior and Integrated Support Initiative (MIBLSI)has been awarded the School Climate Transformation Grant once again </a:t>
            </a:r>
          </a:p>
          <a:p>
            <a:r>
              <a:rPr lang="en-US" dirty="0"/>
              <a:t>The funding period will be through September 2023</a:t>
            </a:r>
          </a:p>
          <a:p>
            <a:pPr lvl="1"/>
            <a:r>
              <a:rPr lang="en-US" dirty="0"/>
              <a:t>To assist state agencies in developing, enhancing and expanding their statewide systems of support for, and technical assistance to, local educational agencies (LEAs) and schools implementing an evidence-based, multi-tiered behavioral framework (MTBF)</a:t>
            </a:r>
          </a:p>
          <a:p>
            <a:pPr lvl="2"/>
            <a:r>
              <a:rPr lang="en-US" dirty="0"/>
              <a:t>e.g. Positive Behavior Interventions and Supports (PBIS), </a:t>
            </a:r>
            <a:r>
              <a:rPr lang="en-US" b="1" i="1" dirty="0"/>
              <a:t>for improving behavioral outcomes and learning conditions for all students.</a:t>
            </a:r>
          </a:p>
        </p:txBody>
      </p:sp>
      <p:sp>
        <p:nvSpPr>
          <p:cNvPr id="4" name="Slide Number Placeholder 3">
            <a:extLst>
              <a:ext uri="{FF2B5EF4-FFF2-40B4-BE49-F238E27FC236}">
                <a16:creationId xmlns:a16="http://schemas.microsoft.com/office/drawing/2014/main" id="{67DAA821-CC6B-41F0-BE4E-E4B38465661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285218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6E3-EEBC-4009-8CC2-8CB9FA0061CD}"/>
              </a:ext>
            </a:extLst>
          </p:cNvPr>
          <p:cNvSpPr>
            <a:spLocks noGrp="1"/>
          </p:cNvSpPr>
          <p:nvPr>
            <p:ph type="title"/>
          </p:nvPr>
        </p:nvSpPr>
        <p:spPr/>
        <p:txBody>
          <a:bodyPr/>
          <a:lstStyle/>
          <a:p>
            <a:r>
              <a:rPr lang="en-US" dirty="0"/>
              <a:t>OSE Grant Funded Initiatives </a:t>
            </a:r>
          </a:p>
        </p:txBody>
      </p:sp>
      <p:sp>
        <p:nvSpPr>
          <p:cNvPr id="3" name="Text Placeholder 2">
            <a:extLst>
              <a:ext uri="{FF2B5EF4-FFF2-40B4-BE49-F238E27FC236}">
                <a16:creationId xmlns:a16="http://schemas.microsoft.com/office/drawing/2014/main" id="{CC3CB54A-A806-4076-AA8F-1D021CD99D33}"/>
              </a:ext>
            </a:extLst>
          </p:cNvPr>
          <p:cNvSpPr>
            <a:spLocks noGrp="1"/>
          </p:cNvSpPr>
          <p:nvPr>
            <p:ph type="body" idx="1"/>
          </p:nvPr>
        </p:nvSpPr>
        <p:spPr>
          <a:xfrm>
            <a:off x="606365" y="1820411"/>
            <a:ext cx="11004444" cy="4038388"/>
          </a:xfrm>
        </p:spPr>
        <p:txBody>
          <a:bodyPr/>
          <a:lstStyle/>
          <a:p>
            <a:r>
              <a:rPr lang="en-US" dirty="0" err="1">
                <a:hlinkClick r:id="rId2"/>
              </a:rPr>
              <a:t>Alt+Shift</a:t>
            </a:r>
            <a:endParaRPr lang="en-US" dirty="0"/>
          </a:p>
          <a:p>
            <a:pPr lvl="1"/>
            <a:r>
              <a:rPr lang="en-US" dirty="0"/>
              <a:t>With a focus on collaboration and impact, </a:t>
            </a:r>
            <a:r>
              <a:rPr lang="en-US" dirty="0" err="1"/>
              <a:t>Alt+Shift</a:t>
            </a:r>
            <a:r>
              <a:rPr lang="en-US" dirty="0"/>
              <a:t>, encompassing Michigan's Integrated Mathematics Initiative (Mi)2, offers professional learning, including training, technical assistance, and co-constructed implementation planning, that strives to shift adult mindsets and provide alternative options to improve outcomes for every student. </a:t>
            </a:r>
            <a:r>
              <a:rPr lang="en-US" dirty="0" err="1"/>
              <a:t>Alt+Shift</a:t>
            </a:r>
            <a:r>
              <a:rPr lang="en-US" dirty="0"/>
              <a:t> has been in place since 2002.</a:t>
            </a:r>
          </a:p>
          <a:p>
            <a:pPr lvl="1"/>
            <a:r>
              <a:rPr lang="en-US" dirty="0"/>
              <a:t>Director: Jeff Diedrich, </a:t>
            </a:r>
            <a:r>
              <a:rPr lang="en-US" dirty="0">
                <a:hlinkClick r:id="rId3"/>
              </a:rPr>
              <a:t>jeff.diedrich@gmail.com</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D2D2816-1037-4AFA-8324-3BCDBCF69A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3452383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A90F4-36B9-4F0C-89EF-A5E2020D031E}"/>
              </a:ext>
            </a:extLst>
          </p:cNvPr>
          <p:cNvSpPr>
            <a:spLocks noGrp="1"/>
          </p:cNvSpPr>
          <p:nvPr>
            <p:ph type="title"/>
          </p:nvPr>
        </p:nvSpPr>
        <p:spPr/>
        <p:txBody>
          <a:bodyPr/>
          <a:lstStyle/>
          <a:p>
            <a:r>
              <a:rPr lang="en-US" dirty="0"/>
              <a:t>OSE Grant Funded Initiatives </a:t>
            </a:r>
          </a:p>
        </p:txBody>
      </p:sp>
      <p:sp>
        <p:nvSpPr>
          <p:cNvPr id="3" name="Text Placeholder 2">
            <a:extLst>
              <a:ext uri="{FF2B5EF4-FFF2-40B4-BE49-F238E27FC236}">
                <a16:creationId xmlns:a16="http://schemas.microsoft.com/office/drawing/2014/main" id="{08D0561F-BF1E-4D3E-A805-646489DBF6C7}"/>
              </a:ext>
            </a:extLst>
          </p:cNvPr>
          <p:cNvSpPr>
            <a:spLocks noGrp="1"/>
          </p:cNvSpPr>
          <p:nvPr>
            <p:ph type="body" idx="1"/>
          </p:nvPr>
        </p:nvSpPr>
        <p:spPr/>
        <p:txBody>
          <a:bodyPr/>
          <a:lstStyle/>
          <a:p>
            <a:r>
              <a:rPr lang="en-US" dirty="0">
                <a:hlinkClick r:id="rId2"/>
              </a:rPr>
              <a:t>Michigan Alliance for Families</a:t>
            </a:r>
            <a:endParaRPr lang="en-US" dirty="0"/>
          </a:p>
          <a:p>
            <a:pPr lvl="1"/>
            <a:r>
              <a:rPr lang="en-US" dirty="0"/>
              <a:t>Michigan Alliance for Families works through regional sites that offer individual support, mentoring, and learning opportunities for parents of children with disabilities. Education partners and parent mentors are available to deliver supports and services to parents in their area. Michigan Alliance for Families has been in place since 2002.</a:t>
            </a:r>
          </a:p>
          <a:p>
            <a:pPr lvl="1"/>
            <a:r>
              <a:rPr lang="en-US" dirty="0"/>
              <a:t>Director: Sherri Boyd, Executive Director, The Arc Michigan, </a:t>
            </a:r>
            <a:r>
              <a:rPr lang="en-US" dirty="0">
                <a:hlinkClick r:id="rId3"/>
              </a:rPr>
              <a:t>sherri@arcmi.org</a:t>
            </a:r>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3F44FF0D-D1BA-4289-90A6-B49450A437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2372458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98FF9-9413-46DF-9425-DE981380CB05}"/>
              </a:ext>
            </a:extLst>
          </p:cNvPr>
          <p:cNvSpPr>
            <a:spLocks noGrp="1"/>
          </p:cNvSpPr>
          <p:nvPr>
            <p:ph type="title"/>
          </p:nvPr>
        </p:nvSpPr>
        <p:spPr/>
        <p:txBody>
          <a:bodyPr/>
          <a:lstStyle/>
          <a:p>
            <a:r>
              <a:rPr lang="en-US" dirty="0"/>
              <a:t>OSE Grant Funded Initiatives </a:t>
            </a:r>
          </a:p>
        </p:txBody>
      </p:sp>
      <p:sp>
        <p:nvSpPr>
          <p:cNvPr id="3" name="Text Placeholder 2">
            <a:extLst>
              <a:ext uri="{FF2B5EF4-FFF2-40B4-BE49-F238E27FC236}">
                <a16:creationId xmlns:a16="http://schemas.microsoft.com/office/drawing/2014/main" id="{531604A2-8B3D-4945-8396-E8F12559FA40}"/>
              </a:ext>
            </a:extLst>
          </p:cNvPr>
          <p:cNvSpPr>
            <a:spLocks noGrp="1"/>
          </p:cNvSpPr>
          <p:nvPr>
            <p:ph type="body" idx="1"/>
          </p:nvPr>
        </p:nvSpPr>
        <p:spPr/>
        <p:txBody>
          <a:bodyPr/>
          <a:lstStyle/>
          <a:p>
            <a:r>
              <a:rPr lang="en-US" dirty="0">
                <a:hlinkClick r:id="rId2"/>
              </a:rPr>
              <a:t>MIBLSI</a:t>
            </a:r>
            <a:endParaRPr lang="en-US" dirty="0"/>
          </a:p>
          <a:p>
            <a:pPr lvl="1"/>
            <a:r>
              <a:rPr lang="en-US" dirty="0"/>
              <a:t>Michigan's Integrated Behavior and Learning Support Initiative (</a:t>
            </a:r>
            <a:r>
              <a:rPr lang="en-US" dirty="0" err="1"/>
              <a:t>MiBLSI</a:t>
            </a:r>
            <a:r>
              <a:rPr lang="en-US" dirty="0"/>
              <a:t>) helps districts implement an integrated behavior and reading Multi-Tiered System of Support (MTSS) in its schools. The MTSS helps students become better readers and use appropriate behavior, which results in increased student success in the school and the community. </a:t>
            </a:r>
            <a:r>
              <a:rPr lang="en-US" dirty="0" err="1"/>
              <a:t>MiBSLi</a:t>
            </a:r>
            <a:r>
              <a:rPr lang="en-US" dirty="0"/>
              <a:t> has been in place since 2002.</a:t>
            </a:r>
          </a:p>
          <a:p>
            <a:pPr lvl="1"/>
            <a:r>
              <a:rPr lang="en-US" dirty="0"/>
              <a:t>Director: Steve Goodman, Ph.D., </a:t>
            </a:r>
            <a:r>
              <a:rPr lang="en-US" dirty="0">
                <a:hlinkClick r:id="rId3"/>
              </a:rPr>
              <a:t>sgoodman@miblsimtss.org</a:t>
            </a:r>
            <a:endParaRPr lang="en-US" dirty="0"/>
          </a:p>
          <a:p>
            <a:pPr marL="323992" lvl="1" indent="0">
              <a:buNone/>
            </a:pPr>
            <a:endParaRPr lang="en-US" dirty="0"/>
          </a:p>
        </p:txBody>
      </p:sp>
      <p:sp>
        <p:nvSpPr>
          <p:cNvPr id="4" name="Slide Number Placeholder 3">
            <a:extLst>
              <a:ext uri="{FF2B5EF4-FFF2-40B4-BE49-F238E27FC236}">
                <a16:creationId xmlns:a16="http://schemas.microsoft.com/office/drawing/2014/main" id="{32F1A3E5-58F4-4170-BD1C-8A8375F59E0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593116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F2AE-D369-49C3-904F-C8A68FE0A6A0}"/>
              </a:ext>
            </a:extLst>
          </p:cNvPr>
          <p:cNvSpPr>
            <a:spLocks noGrp="1"/>
          </p:cNvSpPr>
          <p:nvPr>
            <p:ph type="title"/>
          </p:nvPr>
        </p:nvSpPr>
        <p:spPr/>
        <p:txBody>
          <a:bodyPr/>
          <a:lstStyle/>
          <a:p>
            <a:r>
              <a:rPr lang="en-US" dirty="0"/>
              <a:t>OSE Grant Funded Initiatives </a:t>
            </a:r>
          </a:p>
        </p:txBody>
      </p:sp>
      <p:sp>
        <p:nvSpPr>
          <p:cNvPr id="3" name="Text Placeholder 2">
            <a:extLst>
              <a:ext uri="{FF2B5EF4-FFF2-40B4-BE49-F238E27FC236}">
                <a16:creationId xmlns:a16="http://schemas.microsoft.com/office/drawing/2014/main" id="{335D4ED4-F51E-4DE1-A207-89C5BB83CDD5}"/>
              </a:ext>
            </a:extLst>
          </p:cNvPr>
          <p:cNvSpPr>
            <a:spLocks noGrp="1"/>
          </p:cNvSpPr>
          <p:nvPr>
            <p:ph type="body" idx="1"/>
          </p:nvPr>
        </p:nvSpPr>
        <p:spPr/>
        <p:txBody>
          <a:bodyPr/>
          <a:lstStyle/>
          <a:p>
            <a:r>
              <a:rPr lang="en-US" dirty="0">
                <a:hlinkClick r:id="rId2"/>
              </a:rPr>
              <a:t>Michigan's Integrated Mathematics Initiative</a:t>
            </a:r>
            <a:endParaRPr lang="en-US" dirty="0"/>
          </a:p>
          <a:p>
            <a:pPr lvl="1"/>
            <a:r>
              <a:rPr lang="en-US" dirty="0"/>
              <a:t>Michigan's Integrated Mathematics Initiative (Mi)2 assists the state in creating a cohesive and collaborative system of support and professional development among existing mathematics resources. The initiative identifies and promotes factors that facilitate improved outcomes for all students in mathematics. Mi2 has been in place since 2002</a:t>
            </a:r>
          </a:p>
          <a:p>
            <a:pPr lvl="1"/>
            <a:r>
              <a:rPr lang="en-US" dirty="0"/>
              <a:t>Director: Jeff Diedrich, </a:t>
            </a:r>
            <a:r>
              <a:rPr lang="en-US" dirty="0">
                <a:hlinkClick r:id="rId3"/>
              </a:rPr>
              <a:t>jeff.diedrich@gmail.com</a:t>
            </a:r>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753FF6F2-5248-4913-A313-5D01D910F5F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30134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39"/>
          <p:cNvSpPr txBox="1">
            <a:spLocks noGrp="1"/>
          </p:cNvSpPr>
          <p:nvPr>
            <p:ph type="title"/>
          </p:nvPr>
        </p:nvSpPr>
        <p:spPr>
          <a:xfrm>
            <a:off x="481085" y="2963986"/>
            <a:ext cx="10989900" cy="14976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Federal Updates</a:t>
            </a:r>
            <a:endParaRPr dirty="0"/>
          </a:p>
        </p:txBody>
      </p:sp>
      <p:sp>
        <p:nvSpPr>
          <p:cNvPr id="314" name="Google Shape;314;p39"/>
          <p:cNvSpPr txBox="1">
            <a:spLocks noGrp="1"/>
          </p:cNvSpPr>
          <p:nvPr>
            <p:ph type="sldNum" idx="12"/>
          </p:nvPr>
        </p:nvSpPr>
        <p:spPr>
          <a:xfrm>
            <a:off x="10558303" y="604220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79E20-28FA-429F-A953-5BDA75EDA804}"/>
              </a:ext>
            </a:extLst>
          </p:cNvPr>
          <p:cNvSpPr>
            <a:spLocks noGrp="1"/>
          </p:cNvSpPr>
          <p:nvPr>
            <p:ph type="title"/>
          </p:nvPr>
        </p:nvSpPr>
        <p:spPr/>
        <p:txBody>
          <a:bodyPr/>
          <a:lstStyle/>
          <a:p>
            <a:r>
              <a:rPr lang="en-US" dirty="0"/>
              <a:t>OSE Grant Funded Initiatives </a:t>
            </a:r>
          </a:p>
        </p:txBody>
      </p:sp>
      <p:sp>
        <p:nvSpPr>
          <p:cNvPr id="3" name="Text Placeholder 2">
            <a:extLst>
              <a:ext uri="{FF2B5EF4-FFF2-40B4-BE49-F238E27FC236}">
                <a16:creationId xmlns:a16="http://schemas.microsoft.com/office/drawing/2014/main" id="{6A837BE7-ACF7-4263-8F71-DBC4489E8AAD}"/>
              </a:ext>
            </a:extLst>
          </p:cNvPr>
          <p:cNvSpPr>
            <a:spLocks noGrp="1"/>
          </p:cNvSpPr>
          <p:nvPr>
            <p:ph type="body" idx="1"/>
          </p:nvPr>
        </p:nvSpPr>
        <p:spPr/>
        <p:txBody>
          <a:bodyPr>
            <a:normAutofit/>
          </a:bodyPr>
          <a:lstStyle/>
          <a:p>
            <a:r>
              <a:rPr lang="en-US" dirty="0">
                <a:hlinkClick r:id="rId2"/>
              </a:rPr>
              <a:t>Michigan Special Education Mediation Program</a:t>
            </a:r>
            <a:endParaRPr lang="en-US" dirty="0"/>
          </a:p>
          <a:p>
            <a:pPr lvl="1"/>
            <a:r>
              <a:rPr lang="en-US" dirty="0"/>
              <a:t>The Michigan Special Education Mediation Program (MSEMP) provides trained, neutral facilitators to assist with individualized family service plan (IFSP) meetings, IEP team meetings, and resolution sessions. MSEMP also offers various workshops on special education related topics, including conflict resolution. MSEMP has been in place since 2000.</a:t>
            </a:r>
          </a:p>
          <a:p>
            <a:pPr lvl="1"/>
            <a:r>
              <a:rPr lang="en-US" dirty="0"/>
              <a:t>Director: David Gruber, </a:t>
            </a:r>
            <a:r>
              <a:rPr lang="en-US" dirty="0">
                <a:hlinkClick r:id="rId3"/>
              </a:rPr>
              <a:t>resolve@drer.org</a:t>
            </a:r>
            <a:endParaRPr lang="en-US" dirty="0"/>
          </a:p>
          <a:p>
            <a:endParaRPr lang="en-US" dirty="0"/>
          </a:p>
        </p:txBody>
      </p:sp>
      <p:sp>
        <p:nvSpPr>
          <p:cNvPr id="4" name="Slide Number Placeholder 3">
            <a:extLst>
              <a:ext uri="{FF2B5EF4-FFF2-40B4-BE49-F238E27FC236}">
                <a16:creationId xmlns:a16="http://schemas.microsoft.com/office/drawing/2014/main" id="{EB635564-398A-439B-87F6-FE9DDFEA234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2535623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68F2-5092-41A7-BC62-F9687C81A41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39E63848-8CC1-4F64-92E2-F7C2727D0C47}"/>
              </a:ext>
            </a:extLst>
          </p:cNvPr>
          <p:cNvSpPr>
            <a:spLocks noGrp="1"/>
          </p:cNvSpPr>
          <p:nvPr>
            <p:ph type="body" idx="1"/>
          </p:nvPr>
        </p:nvSpPr>
        <p:spPr/>
        <p:txBody>
          <a:bodyPr>
            <a:normAutofit lnSpcReduction="10000"/>
          </a:bodyPr>
          <a:lstStyle/>
          <a:p>
            <a:r>
              <a:rPr lang="en-US" dirty="0">
                <a:hlinkClick r:id="rId2"/>
              </a:rPr>
              <a:t>Statewide Autism Resources and </a:t>
            </a:r>
            <a:r>
              <a:rPr lang="en-US" dirty="0" err="1">
                <a:hlinkClick r:id="rId2"/>
              </a:rPr>
              <a:t>Traning</a:t>
            </a:r>
            <a:r>
              <a:rPr lang="en-US" dirty="0">
                <a:hlinkClick r:id="rId2"/>
              </a:rPr>
              <a:t> </a:t>
            </a:r>
            <a:endParaRPr lang="en-US" dirty="0"/>
          </a:p>
          <a:p>
            <a:pPr lvl="1"/>
            <a:r>
              <a:rPr lang="en-US" dirty="0"/>
              <a:t>The Statewide Autism Resources and Training (START) supports the education and transition needs of students with Autism Spectrum Disorders (ASD). START provides technical assistance, including year-long intensive training, at the district level to implement best practices for students with ASD. START has been in place since 2002.</a:t>
            </a:r>
          </a:p>
          <a:p>
            <a:pPr lvl="1"/>
            <a:r>
              <a:rPr lang="en-US" dirty="0"/>
              <a:t>Director: Amy Matthews, Ph.D., </a:t>
            </a:r>
            <a:r>
              <a:rPr lang="en-US" dirty="0">
                <a:hlinkClick r:id="rId3"/>
              </a:rPr>
              <a:t>matthewa@gvsu.edu</a:t>
            </a:r>
            <a:endParaRPr lang="en-US" dirty="0"/>
          </a:p>
          <a:p>
            <a:pPr marL="323992" lvl="1" indent="0">
              <a:buNone/>
            </a:pPr>
            <a:r>
              <a:rPr lang="en-US" dirty="0"/>
              <a:t> </a:t>
            </a:r>
          </a:p>
          <a:p>
            <a:endParaRPr lang="en-US" dirty="0"/>
          </a:p>
        </p:txBody>
      </p:sp>
      <p:sp>
        <p:nvSpPr>
          <p:cNvPr id="4" name="Slide Number Placeholder 3">
            <a:extLst>
              <a:ext uri="{FF2B5EF4-FFF2-40B4-BE49-F238E27FC236}">
                <a16:creationId xmlns:a16="http://schemas.microsoft.com/office/drawing/2014/main" id="{93B717C7-AF8A-4C95-B070-5E1EA075562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3327760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23101-5399-46A4-802E-A0CCAFD2FF2F}"/>
              </a:ext>
            </a:extLst>
          </p:cNvPr>
          <p:cNvSpPr>
            <a:spLocks noGrp="1"/>
          </p:cNvSpPr>
          <p:nvPr>
            <p:ph type="title"/>
          </p:nvPr>
        </p:nvSpPr>
        <p:spPr>
          <a:xfrm>
            <a:off x="593777" y="492301"/>
            <a:ext cx="11004445" cy="1013800"/>
          </a:xfrm>
        </p:spPr>
        <p:txBody>
          <a:bodyPr/>
          <a:lstStyle/>
          <a:p>
            <a:r>
              <a:rPr lang="en-US" dirty="0"/>
              <a:t>Upcoming Travel</a:t>
            </a:r>
          </a:p>
        </p:txBody>
      </p:sp>
      <p:sp>
        <p:nvSpPr>
          <p:cNvPr id="3" name="Text Placeholder 2">
            <a:extLst>
              <a:ext uri="{FF2B5EF4-FFF2-40B4-BE49-F238E27FC236}">
                <a16:creationId xmlns:a16="http://schemas.microsoft.com/office/drawing/2014/main" id="{0E09410F-D2DB-46FF-85AA-F79F0162D16B}"/>
              </a:ext>
            </a:extLst>
          </p:cNvPr>
          <p:cNvSpPr>
            <a:spLocks noGrp="1"/>
          </p:cNvSpPr>
          <p:nvPr>
            <p:ph type="body" idx="1"/>
          </p:nvPr>
        </p:nvSpPr>
        <p:spPr>
          <a:xfrm>
            <a:off x="736600" y="1909154"/>
            <a:ext cx="10163010" cy="4142239"/>
          </a:xfrm>
        </p:spPr>
        <p:txBody>
          <a:bodyPr>
            <a:normAutofit fontScale="92500" lnSpcReduction="20000"/>
          </a:bodyPr>
          <a:lstStyle/>
          <a:p>
            <a:r>
              <a:rPr lang="en-US" sz="2400" dirty="0"/>
              <a:t>National Association of State Directors of Special Education (NASDSE) Annual Business Meeting and Conference</a:t>
            </a:r>
          </a:p>
          <a:p>
            <a:pPr lvl="1"/>
            <a:r>
              <a:rPr lang="en-US" sz="2000" dirty="0"/>
              <a:t>Omaha, NB</a:t>
            </a:r>
          </a:p>
          <a:p>
            <a:pPr lvl="1"/>
            <a:r>
              <a:rPr lang="en-US" sz="2000" dirty="0"/>
              <a:t>October 6-9, 2018</a:t>
            </a:r>
          </a:p>
          <a:p>
            <a:r>
              <a:rPr lang="en-US" sz="2400" dirty="0"/>
              <a:t>National Indian Education Association (NIEA) Convention and Business Meeting</a:t>
            </a:r>
          </a:p>
          <a:p>
            <a:pPr lvl="1"/>
            <a:r>
              <a:rPr lang="en-US" sz="2000" dirty="0"/>
              <a:t>Hartford, CN</a:t>
            </a:r>
          </a:p>
          <a:p>
            <a:pPr lvl="1"/>
            <a:r>
              <a:rPr lang="en-US" sz="2000" dirty="0"/>
              <a:t>October 9-13, 2018</a:t>
            </a:r>
          </a:p>
          <a:p>
            <a:r>
              <a:rPr lang="en-US" sz="2400" dirty="0"/>
              <a:t>National Center for Systemic Improvement (NCSI)</a:t>
            </a:r>
          </a:p>
          <a:p>
            <a:pPr lvl="1"/>
            <a:r>
              <a:rPr lang="en-US" sz="2000" dirty="0"/>
              <a:t>Phoenix, AX</a:t>
            </a:r>
          </a:p>
          <a:p>
            <a:pPr lvl="1"/>
            <a:r>
              <a:rPr lang="en-US" sz="2000" dirty="0"/>
              <a:t>October 23-25, 2018 </a:t>
            </a:r>
          </a:p>
        </p:txBody>
      </p:sp>
      <p:sp>
        <p:nvSpPr>
          <p:cNvPr id="4" name="Slide Number Placeholder 3">
            <a:extLst>
              <a:ext uri="{FF2B5EF4-FFF2-40B4-BE49-F238E27FC236}">
                <a16:creationId xmlns:a16="http://schemas.microsoft.com/office/drawing/2014/main" id="{4EA5E7E5-CA57-4ED2-9705-67ACB0F74D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3928319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1F5E0-FC51-4F76-8082-9E9B195BDA48}"/>
              </a:ext>
            </a:extLst>
          </p:cNvPr>
          <p:cNvSpPr>
            <a:spLocks noGrp="1"/>
          </p:cNvSpPr>
          <p:nvPr>
            <p:ph type="title"/>
          </p:nvPr>
        </p:nvSpPr>
        <p:spPr/>
        <p:txBody>
          <a:bodyPr/>
          <a:lstStyle/>
          <a:p>
            <a:r>
              <a:rPr lang="en-US" dirty="0"/>
              <a:t>Part C</a:t>
            </a:r>
          </a:p>
        </p:txBody>
      </p:sp>
      <p:sp>
        <p:nvSpPr>
          <p:cNvPr id="3" name="Text Placeholder 2">
            <a:extLst>
              <a:ext uri="{FF2B5EF4-FFF2-40B4-BE49-F238E27FC236}">
                <a16:creationId xmlns:a16="http://schemas.microsoft.com/office/drawing/2014/main" id="{D3E631BD-4AA6-4251-977F-FB1AD1F82FD9}"/>
              </a:ext>
            </a:extLst>
          </p:cNvPr>
          <p:cNvSpPr>
            <a:spLocks noGrp="1"/>
          </p:cNvSpPr>
          <p:nvPr>
            <p:ph type="body" idx="1"/>
          </p:nvPr>
        </p:nvSpPr>
        <p:spPr/>
        <p:txBody>
          <a:bodyPr/>
          <a:lstStyle/>
          <a:p>
            <a:r>
              <a:rPr lang="en-US" dirty="0"/>
              <a:t>Vanessa Winborne</a:t>
            </a:r>
          </a:p>
        </p:txBody>
      </p:sp>
      <p:sp>
        <p:nvSpPr>
          <p:cNvPr id="4" name="Footer Placeholder 3">
            <a:extLst>
              <a:ext uri="{FF2B5EF4-FFF2-40B4-BE49-F238E27FC236}">
                <a16:creationId xmlns:a16="http://schemas.microsoft.com/office/drawing/2014/main" id="{96E02A92-DF96-43B2-8471-E20F45CAD2C7}"/>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400DFA58-46BB-4D0C-834D-879C4E3F672F}"/>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916375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917E-3DE0-4B6F-BB59-AF2C34B69560}"/>
              </a:ext>
            </a:extLst>
          </p:cNvPr>
          <p:cNvSpPr>
            <a:spLocks noGrp="1"/>
          </p:cNvSpPr>
          <p:nvPr>
            <p:ph type="title"/>
          </p:nvPr>
        </p:nvSpPr>
        <p:spPr/>
        <p:txBody>
          <a:bodyPr>
            <a:normAutofit fontScale="90000"/>
          </a:bodyPr>
          <a:lstStyle/>
          <a:p>
            <a:r>
              <a:rPr lang="en-US" dirty="0"/>
              <a:t>Section 54d of the State School Aid Act for </a:t>
            </a:r>
            <a:r>
              <a:rPr lang="en-US" i="1"/>
              <a:t>Early On® </a:t>
            </a:r>
            <a:r>
              <a:rPr lang="en-US" dirty="0"/>
              <a:t>- Summary</a:t>
            </a:r>
          </a:p>
        </p:txBody>
      </p:sp>
      <p:sp>
        <p:nvSpPr>
          <p:cNvPr id="3" name="Content Placeholder 2">
            <a:extLst>
              <a:ext uri="{FF2B5EF4-FFF2-40B4-BE49-F238E27FC236}">
                <a16:creationId xmlns:a16="http://schemas.microsoft.com/office/drawing/2014/main" id="{7A21EDC8-EEC7-46B4-B2CA-0C6247B82415}"/>
              </a:ext>
            </a:extLst>
          </p:cNvPr>
          <p:cNvSpPr>
            <a:spLocks noGrp="1"/>
          </p:cNvSpPr>
          <p:nvPr>
            <p:ph idx="1"/>
          </p:nvPr>
        </p:nvSpPr>
        <p:spPr/>
        <p:txBody>
          <a:bodyPr>
            <a:normAutofit fontScale="77500" lnSpcReduction="20000"/>
          </a:bodyPr>
          <a:lstStyle/>
          <a:p>
            <a:r>
              <a:rPr lang="en-US" dirty="0"/>
              <a:t>$5M state funds for </a:t>
            </a:r>
            <a:r>
              <a:rPr lang="en-US" i="1" dirty="0"/>
              <a:t>Early On (</a:t>
            </a:r>
            <a:r>
              <a:rPr lang="en-US" dirty="0"/>
              <a:t>Allocated to Intermediate School Districts (ISDs) using the same formula as the federal IDEA Part C funds)</a:t>
            </a:r>
          </a:p>
          <a:p>
            <a:r>
              <a:rPr lang="en-US" dirty="0"/>
              <a:t>Increase </a:t>
            </a:r>
            <a:r>
              <a:rPr lang="en-US" i="1" dirty="0"/>
              <a:t>Early On</a:t>
            </a:r>
            <a:r>
              <a:rPr lang="en-US" dirty="0"/>
              <a:t> services and resources</a:t>
            </a:r>
          </a:p>
          <a:p>
            <a:r>
              <a:rPr lang="en-US" dirty="0"/>
              <a:t>Ensuring appropriate levels and types of services </a:t>
            </a:r>
          </a:p>
          <a:p>
            <a:r>
              <a:rPr lang="en-US" dirty="0"/>
              <a:t>Ensuring services are delivered by qualified personnel</a:t>
            </a:r>
          </a:p>
          <a:p>
            <a:r>
              <a:rPr lang="en-US" dirty="0"/>
              <a:t>Must meet the requirements of the </a:t>
            </a:r>
            <a:r>
              <a:rPr lang="en-US" i="1" dirty="0"/>
              <a:t>Early On</a:t>
            </a:r>
            <a:r>
              <a:rPr lang="en-US" dirty="0"/>
              <a:t> Michigan State Plan</a:t>
            </a:r>
          </a:p>
          <a:p>
            <a:r>
              <a:rPr lang="en-US" dirty="0"/>
              <a:t>Must </a:t>
            </a:r>
            <a:r>
              <a:rPr lang="en-US" b="1" dirty="0"/>
              <a:t>not</a:t>
            </a:r>
            <a:r>
              <a:rPr lang="en-US" dirty="0"/>
              <a:t> be used to supplant existing services or resources</a:t>
            </a:r>
          </a:p>
          <a:p>
            <a:r>
              <a:rPr lang="en-US" dirty="0"/>
              <a:t>Capture of Medicaid funds to support </a:t>
            </a:r>
            <a:r>
              <a:rPr lang="en-US" i="1" dirty="0"/>
              <a:t>Early On</a:t>
            </a:r>
            <a:r>
              <a:rPr lang="en-US" dirty="0"/>
              <a:t> early intervention services to the extent possible</a:t>
            </a:r>
          </a:p>
          <a:p>
            <a:pPr marL="0" indent="0">
              <a:buNone/>
            </a:pPr>
            <a:r>
              <a:rPr lang="en-US" dirty="0">
                <a:hlinkClick r:id="rId3"/>
              </a:rPr>
              <a:t>http://eotta.ccresa.org</a:t>
            </a:r>
            <a:r>
              <a:rPr lang="en-US">
                <a:hlinkClick r:id="rId3"/>
              </a:rPr>
              <a:t>/</a:t>
            </a:r>
            <a:r>
              <a:rPr lang="en-US"/>
              <a:t>   (</a:t>
            </a:r>
            <a:r>
              <a:rPr lang="en-US" dirty="0"/>
              <a:t>Recorded webinar detailing </a:t>
            </a:r>
            <a:r>
              <a:rPr lang="en-US"/>
              <a:t>application specifics)</a:t>
            </a:r>
            <a:endParaRPr lang="en-US" dirty="0"/>
          </a:p>
          <a:p>
            <a:endParaRPr lang="en-US" i="1" dirty="0"/>
          </a:p>
        </p:txBody>
      </p:sp>
      <p:sp>
        <p:nvSpPr>
          <p:cNvPr id="4" name="Slide Number Placeholder 3">
            <a:extLst>
              <a:ext uri="{FF2B5EF4-FFF2-40B4-BE49-F238E27FC236}">
                <a16:creationId xmlns:a16="http://schemas.microsoft.com/office/drawing/2014/main" id="{52BE99BC-6937-4798-AFC4-4DC8831E88D3}"/>
              </a:ext>
            </a:extLst>
          </p:cNvPr>
          <p:cNvSpPr>
            <a:spLocks noGrp="1"/>
          </p:cNvSpPr>
          <p:nvPr>
            <p:ph type="sldNum" sz="quarter" idx="12"/>
          </p:nvPr>
        </p:nvSpPr>
        <p:spPr>
          <a:xfrm>
            <a:off x="533401" y="6294438"/>
            <a:ext cx="2844059" cy="365125"/>
          </a:xfrm>
        </p:spPr>
        <p:txBody>
          <a:bodyPr/>
          <a:lstStyle/>
          <a:p>
            <a:fld id="{9787FE36-4549-411C-A047-3D9E1EDDE11F}" type="slidenum">
              <a:rPr lang="en-US" smtClean="0"/>
              <a:t>24</a:t>
            </a:fld>
            <a:endParaRPr lang="en-US" dirty="0"/>
          </a:p>
        </p:txBody>
      </p:sp>
    </p:spTree>
    <p:extLst>
      <p:ext uri="{BB962C8B-B14F-4D97-AF65-F5344CB8AC3E}">
        <p14:creationId xmlns:p14="http://schemas.microsoft.com/office/powerpoint/2010/main" val="326845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2"/>
          <p:cNvSpPr txBox="1">
            <a:spLocks noGrp="1"/>
          </p:cNvSpPr>
          <p:nvPr>
            <p:ph type="title"/>
          </p:nvPr>
        </p:nvSpPr>
        <p:spPr>
          <a:xfrm>
            <a:off x="606364" y="702156"/>
            <a:ext cx="11004300" cy="1013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Contact Us!</a:t>
            </a:r>
            <a:endParaRPr/>
          </a:p>
        </p:txBody>
      </p:sp>
      <p:sp>
        <p:nvSpPr>
          <p:cNvPr id="337" name="Google Shape;337;p42"/>
          <p:cNvSpPr txBox="1">
            <a:spLocks noGrp="1"/>
          </p:cNvSpPr>
          <p:nvPr>
            <p:ph type="sldNum" idx="12"/>
          </p:nvPr>
        </p:nvSpPr>
        <p:spPr>
          <a:xfrm>
            <a:off x="10558303" y="6051393"/>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
        <p:nvSpPr>
          <p:cNvPr id="338" name="Google Shape;338;p42"/>
          <p:cNvSpPr txBox="1"/>
          <p:nvPr/>
        </p:nvSpPr>
        <p:spPr>
          <a:xfrm>
            <a:off x="597625" y="1767492"/>
            <a:ext cx="5361300" cy="536100"/>
          </a:xfrm>
          <a:prstGeom prst="rect">
            <a:avLst/>
          </a:prstGeom>
          <a:solidFill>
            <a:srgbClr val="4590B8"/>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b="1">
                <a:solidFill>
                  <a:srgbClr val="FFFFFF"/>
                </a:solidFill>
                <a:latin typeface="Verdana"/>
                <a:ea typeface="Verdana"/>
                <a:cs typeface="Verdana"/>
                <a:sym typeface="Verdana"/>
              </a:rPr>
              <a:t>OSE Information</a:t>
            </a:r>
            <a:endParaRPr sz="2200" b="1">
              <a:solidFill>
                <a:srgbClr val="FFFFFF"/>
              </a:solidFill>
              <a:latin typeface="Verdana"/>
              <a:ea typeface="Verdana"/>
              <a:cs typeface="Verdana"/>
              <a:sym typeface="Verdana"/>
            </a:endParaRPr>
          </a:p>
        </p:txBody>
      </p:sp>
      <p:sp>
        <p:nvSpPr>
          <p:cNvPr id="339" name="Google Shape;339;p42"/>
          <p:cNvSpPr txBox="1"/>
          <p:nvPr/>
        </p:nvSpPr>
        <p:spPr>
          <a:xfrm>
            <a:off x="596400" y="2432492"/>
            <a:ext cx="5393100" cy="3178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590B8"/>
              </a:buClr>
              <a:buSzPts val="2024"/>
              <a:buFont typeface="Noto Sans Symbols"/>
              <a:buChar char="▪"/>
            </a:pPr>
            <a:r>
              <a:rPr lang="en-US" sz="2200">
                <a:solidFill>
                  <a:srgbClr val="3D3D3D"/>
                </a:solidFill>
                <a:latin typeface="Verdana"/>
                <a:ea typeface="Verdana"/>
                <a:cs typeface="Verdana"/>
                <a:sym typeface="Verdana"/>
              </a:rPr>
              <a:t>888-320-8384</a:t>
            </a:r>
            <a:endParaRPr sz="22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a:solidFill>
                  <a:srgbClr val="3D3D3D"/>
                </a:solidFill>
                <a:latin typeface="Verdana"/>
                <a:ea typeface="Verdana"/>
                <a:cs typeface="Verdana"/>
                <a:sym typeface="Verdana"/>
              </a:rPr>
              <a:t>Monday-Friday</a:t>
            </a:r>
            <a:endParaRPr sz="20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a:solidFill>
                  <a:srgbClr val="3D3D3D"/>
                </a:solidFill>
                <a:latin typeface="Verdana"/>
                <a:ea typeface="Verdana"/>
                <a:cs typeface="Verdana"/>
                <a:sym typeface="Verdana"/>
              </a:rPr>
              <a:t>9:00-4:00</a:t>
            </a:r>
            <a:endParaRPr sz="2000">
              <a:solidFill>
                <a:srgbClr val="3D3D3D"/>
              </a:solidFill>
              <a:latin typeface="Verdana"/>
              <a:ea typeface="Verdana"/>
              <a:cs typeface="Verdana"/>
              <a:sym typeface="Verdana"/>
            </a:endParaRPr>
          </a:p>
          <a:p>
            <a:pPr marL="342900" lvl="0" indent="-342900" algn="l" rtl="0">
              <a:spcBef>
                <a:spcPts val="1040"/>
              </a:spcBef>
              <a:spcAft>
                <a:spcPts val="0"/>
              </a:spcAft>
              <a:buClr>
                <a:srgbClr val="4590B8"/>
              </a:buClr>
              <a:buSzPts val="2024"/>
              <a:buFont typeface="Noto Sans Symbols"/>
              <a:buChar char="▪"/>
            </a:pPr>
            <a:r>
              <a:rPr lang="en-US" sz="2200">
                <a:solidFill>
                  <a:srgbClr val="3D3D3D"/>
                </a:solidFill>
                <a:latin typeface="Verdana"/>
                <a:ea typeface="Verdana"/>
                <a:cs typeface="Verdana"/>
                <a:sym typeface="Verdana"/>
              </a:rPr>
              <a:t>Email Us!</a:t>
            </a:r>
            <a:endParaRPr sz="2200">
              <a:solidFill>
                <a:srgbClr val="3D3D3D"/>
              </a:solidFill>
              <a:latin typeface="Verdana"/>
              <a:ea typeface="Verdana"/>
              <a:cs typeface="Verdana"/>
              <a:sym typeface="Verdana"/>
            </a:endParaRPr>
          </a:p>
          <a:p>
            <a:pPr marL="660401" lvl="1" indent="-342901" algn="l" rtl="0">
              <a:spcBef>
                <a:spcPts val="1000"/>
              </a:spcBef>
              <a:spcAft>
                <a:spcPts val="0"/>
              </a:spcAft>
              <a:buClr>
                <a:srgbClr val="4590B8"/>
              </a:buClr>
              <a:buSzPts val="1840"/>
              <a:buFont typeface="Noto Sans Symbols"/>
              <a:buChar char="▪"/>
            </a:pPr>
            <a:r>
              <a:rPr lang="en-US" sz="2000" u="sng">
                <a:solidFill>
                  <a:srgbClr val="0070C0"/>
                </a:solidFill>
                <a:latin typeface="Verdana"/>
                <a:ea typeface="Verdana"/>
                <a:cs typeface="Verdana"/>
                <a:sym typeface="Verdana"/>
                <a:hlinkClick r:id="rId3"/>
              </a:rPr>
              <a:t>mde-ose@michigan.gov</a:t>
            </a:r>
            <a:r>
              <a:rPr lang="en-US" sz="2000">
                <a:solidFill>
                  <a:srgbClr val="3D3D3D"/>
                </a:solidFill>
                <a:latin typeface="Verdana"/>
                <a:ea typeface="Verdana"/>
                <a:cs typeface="Verdana"/>
                <a:sym typeface="Verdana"/>
              </a:rPr>
              <a:t> </a:t>
            </a:r>
            <a:endParaRPr sz="2000">
              <a:solidFill>
                <a:srgbClr val="3D3D3D"/>
              </a:solidFill>
              <a:latin typeface="Verdana"/>
              <a:ea typeface="Verdana"/>
              <a:cs typeface="Verdana"/>
              <a:sym typeface="Verdana"/>
            </a:endParaRPr>
          </a:p>
        </p:txBody>
      </p:sp>
      <p:sp>
        <p:nvSpPr>
          <p:cNvPr id="340" name="Google Shape;340;p42"/>
          <p:cNvSpPr txBox="1"/>
          <p:nvPr/>
        </p:nvSpPr>
        <p:spPr>
          <a:xfrm>
            <a:off x="6185410" y="1767492"/>
            <a:ext cx="5410200" cy="553500"/>
          </a:xfrm>
          <a:prstGeom prst="rect">
            <a:avLst/>
          </a:prstGeom>
          <a:solidFill>
            <a:srgbClr val="969FA7"/>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200" b="1" dirty="0">
                <a:solidFill>
                  <a:srgbClr val="FFFFFF"/>
                </a:solidFill>
                <a:latin typeface="Verdana"/>
                <a:ea typeface="Verdana"/>
                <a:cs typeface="Verdana"/>
                <a:sym typeface="Verdana"/>
              </a:rPr>
              <a:t>OSE Administration Team</a:t>
            </a:r>
            <a:endParaRPr sz="2200" b="1" dirty="0">
              <a:solidFill>
                <a:srgbClr val="FFFFFF"/>
              </a:solidFill>
              <a:latin typeface="Verdana"/>
              <a:ea typeface="Verdana"/>
              <a:cs typeface="Verdana"/>
              <a:sym typeface="Verdana"/>
            </a:endParaRPr>
          </a:p>
        </p:txBody>
      </p:sp>
      <p:sp>
        <p:nvSpPr>
          <p:cNvPr id="341" name="Google Shape;341;p42"/>
          <p:cNvSpPr txBox="1"/>
          <p:nvPr/>
        </p:nvSpPr>
        <p:spPr>
          <a:xfrm>
            <a:off x="6202435" y="2432492"/>
            <a:ext cx="5393100" cy="4425508"/>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Teri Chapman, Director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4"/>
              </a:rPr>
              <a:t>chapmant2@michigan.gov</a:t>
            </a:r>
            <a:endParaRPr sz="2000" dirty="0">
              <a:solidFill>
                <a:srgbClr val="3D3D3D"/>
              </a:solidFill>
              <a:latin typeface="Verdana"/>
              <a:ea typeface="Verdana"/>
              <a:cs typeface="Verdana"/>
              <a:sym typeface="Verdana"/>
            </a:endParaRPr>
          </a:p>
          <a:p>
            <a:pPr marL="342900" lvl="0" indent="-342900" algn="l" rtl="0">
              <a:spcBef>
                <a:spcPts val="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Jan Weckstein, Assistant Director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5"/>
              </a:rPr>
              <a:t>wecksteinj@michigan.go</a:t>
            </a:r>
            <a:r>
              <a:rPr lang="en-US" sz="1600" u="sng" dirty="0">
                <a:solidFill>
                  <a:srgbClr val="0070C0"/>
                </a:solidFill>
                <a:latin typeface="Verdana"/>
                <a:ea typeface="Verdana"/>
                <a:cs typeface="Verdana"/>
                <a:sym typeface="Verdana"/>
              </a:rPr>
              <a:t>v</a:t>
            </a:r>
            <a:r>
              <a:rPr lang="en-US" sz="1600" dirty="0">
                <a:solidFill>
                  <a:srgbClr val="3D3D3D"/>
                </a:solidFill>
                <a:latin typeface="Verdana"/>
                <a:ea typeface="Verdana"/>
                <a:cs typeface="Verdana"/>
                <a:sym typeface="Verdana"/>
              </a:rPr>
              <a:t> </a:t>
            </a:r>
            <a:endParaRPr sz="2000" dirty="0">
              <a:solidFill>
                <a:srgbClr val="3D3D3D"/>
              </a:solidFill>
              <a:latin typeface="Verdana"/>
              <a:ea typeface="Verdana"/>
              <a:cs typeface="Verdana"/>
              <a:sym typeface="Verdana"/>
            </a:endParaRPr>
          </a:p>
          <a:p>
            <a:pPr marL="342900" lvl="0" indent="-342900" algn="l" rtl="0">
              <a:spcBef>
                <a:spcPts val="1040"/>
              </a:spcBef>
              <a:spcAft>
                <a:spcPts val="0"/>
              </a:spcAft>
              <a:buClr>
                <a:srgbClr val="4590B8"/>
              </a:buClr>
              <a:buSzPts val="1656"/>
              <a:buFont typeface="Noto Sans Symbols"/>
              <a:buChar char="▪"/>
            </a:pPr>
            <a:r>
              <a:rPr lang="en-US" sz="1800" dirty="0">
                <a:solidFill>
                  <a:srgbClr val="3D3D3D"/>
                </a:solidFill>
                <a:latin typeface="Verdana"/>
                <a:ea typeface="Verdana"/>
                <a:cs typeface="Verdana"/>
                <a:sym typeface="Verdana"/>
              </a:rPr>
              <a:t>Joanne Winkelman, Supervisor</a:t>
            </a:r>
            <a:endParaRPr sz="2200" dirty="0">
              <a:solidFill>
                <a:srgbClr val="3D3D3D"/>
              </a:solidFill>
              <a:latin typeface="Verdana"/>
              <a:ea typeface="Verdana"/>
              <a:cs typeface="Verdana"/>
              <a:sym typeface="Verdana"/>
            </a:endParaRPr>
          </a:p>
          <a:p>
            <a:pPr marL="660400" lvl="1" indent="-342900" algn="l" rtl="0">
              <a:spcBef>
                <a:spcPts val="980"/>
              </a:spcBef>
              <a:spcAft>
                <a:spcPts val="0"/>
              </a:spcAft>
              <a:buClr>
                <a:srgbClr val="4590B8"/>
              </a:buClr>
              <a:buSzPts val="1472"/>
              <a:buFont typeface="Noto Sans Symbols"/>
              <a:buChar char="▪"/>
            </a:pPr>
            <a:r>
              <a:rPr lang="en-US" sz="1600" u="sng" dirty="0">
                <a:solidFill>
                  <a:srgbClr val="0070C0"/>
                </a:solidFill>
                <a:latin typeface="Verdana"/>
                <a:ea typeface="Verdana"/>
                <a:cs typeface="Verdana"/>
                <a:sym typeface="Verdana"/>
                <a:hlinkClick r:id="rId6"/>
              </a:rPr>
              <a:t>winkelmanj@michigan.gov</a:t>
            </a:r>
            <a:endParaRPr lang="en-US" sz="2000" u="sng" dirty="0">
              <a:solidFill>
                <a:srgbClr val="3D3D3D"/>
              </a:solidFill>
              <a:latin typeface="Verdana"/>
              <a:ea typeface="Verdana"/>
              <a:cs typeface="Verdana"/>
              <a:sym typeface="Verdana"/>
            </a:endParaRPr>
          </a:p>
          <a:p>
            <a:pPr marL="203200" indent="-342900">
              <a:spcBef>
                <a:spcPts val="980"/>
              </a:spcBef>
              <a:buClr>
                <a:srgbClr val="4590B8"/>
              </a:buClr>
              <a:buSzPts val="1472"/>
              <a:buFont typeface="Noto Sans Symbols"/>
              <a:buChar char="▪"/>
            </a:pPr>
            <a:r>
              <a:rPr lang="en-US" dirty="0">
                <a:solidFill>
                  <a:srgbClr val="3D3D3D"/>
                </a:solidFill>
                <a:latin typeface="Verdana"/>
                <a:ea typeface="Verdana"/>
                <a:cs typeface="Verdana"/>
                <a:sym typeface="Verdana"/>
              </a:rPr>
              <a:t>Jessica Brady, Supervisor</a:t>
            </a:r>
          </a:p>
          <a:p>
            <a:pPr marL="660400" lvl="1" indent="-342900">
              <a:spcBef>
                <a:spcPts val="980"/>
              </a:spcBef>
              <a:buClr>
                <a:srgbClr val="4590B8"/>
              </a:buClr>
              <a:buSzPts val="1472"/>
              <a:buFont typeface="Noto Sans Symbols"/>
              <a:buChar char="▪"/>
            </a:pPr>
            <a:r>
              <a:rPr lang="en-US" sz="1600" dirty="0">
                <a:solidFill>
                  <a:srgbClr val="3D3D3D"/>
                </a:solidFill>
                <a:latin typeface="Verdana"/>
                <a:ea typeface="Verdana"/>
                <a:cs typeface="Verdana"/>
                <a:sym typeface="Verdana"/>
                <a:hlinkClick r:id="rId7"/>
              </a:rPr>
              <a:t>bradyj@michigan.gov</a:t>
            </a:r>
            <a:endParaRPr lang="en-US" sz="1600" dirty="0">
              <a:solidFill>
                <a:srgbClr val="3D3D3D"/>
              </a:solidFill>
              <a:latin typeface="Verdana"/>
              <a:ea typeface="Verdana"/>
              <a:cs typeface="Verdana"/>
              <a:sym typeface="Verdana"/>
            </a:endParaRPr>
          </a:p>
          <a:p>
            <a:pPr marL="203200" indent="-342900">
              <a:spcBef>
                <a:spcPts val="980"/>
              </a:spcBef>
              <a:buClr>
                <a:srgbClr val="4590B8"/>
              </a:buClr>
              <a:buSzPts val="1472"/>
              <a:buFont typeface="Noto Sans Symbols"/>
              <a:buChar char="▪"/>
            </a:pPr>
            <a:r>
              <a:rPr lang="en-US" dirty="0">
                <a:solidFill>
                  <a:srgbClr val="3D3D3D"/>
                </a:solidFill>
                <a:latin typeface="Verdana"/>
                <a:ea typeface="Verdana"/>
                <a:cs typeface="Verdana"/>
                <a:sym typeface="Verdana"/>
              </a:rPr>
              <a:t>John Andrejack, Supervisor</a:t>
            </a:r>
          </a:p>
          <a:p>
            <a:pPr marL="660400" lvl="1" indent="-342900">
              <a:spcBef>
                <a:spcPts val="980"/>
              </a:spcBef>
              <a:buClr>
                <a:srgbClr val="4590B8"/>
              </a:buClr>
              <a:buSzPts val="1472"/>
              <a:buFont typeface="Noto Sans Symbols"/>
              <a:buChar char="▪"/>
            </a:pPr>
            <a:r>
              <a:rPr lang="en-US" sz="1600" dirty="0">
                <a:solidFill>
                  <a:srgbClr val="3D3D3D"/>
                </a:solidFill>
                <a:latin typeface="Verdana"/>
                <a:ea typeface="Verdana"/>
                <a:cs typeface="Verdana"/>
                <a:sym typeface="Verdana"/>
                <a:hlinkClick r:id="rId8"/>
              </a:rPr>
              <a:t>andrejackj@michigan.gov</a:t>
            </a:r>
            <a:endParaRPr lang="en-US" sz="1600" dirty="0">
              <a:solidFill>
                <a:srgbClr val="3D3D3D"/>
              </a:solidFill>
              <a:latin typeface="Verdana"/>
              <a:ea typeface="Verdana"/>
              <a:cs typeface="Verdana"/>
              <a:sym typeface="Verdana"/>
            </a:endParaRPr>
          </a:p>
          <a:p>
            <a:pPr marL="660400" lvl="1" indent="-342900">
              <a:spcBef>
                <a:spcPts val="980"/>
              </a:spcBef>
              <a:buClr>
                <a:srgbClr val="4590B8"/>
              </a:buClr>
              <a:buSzPts val="1472"/>
              <a:buFont typeface="Noto Sans Symbols"/>
              <a:buChar char="▪"/>
            </a:pPr>
            <a:endParaRPr lang="en-US" dirty="0">
              <a:solidFill>
                <a:srgbClr val="3D3D3D"/>
              </a:solidFill>
              <a:latin typeface="Verdana"/>
              <a:ea typeface="Verdana"/>
              <a:cs typeface="Verdana"/>
              <a:sym typeface="Verdana"/>
            </a:endParaRPr>
          </a:p>
          <a:p>
            <a:pPr marL="660400" lvl="1" indent="-342900">
              <a:spcBef>
                <a:spcPts val="980"/>
              </a:spcBef>
              <a:buClr>
                <a:srgbClr val="4590B8"/>
              </a:buClr>
              <a:buSzPts val="1472"/>
              <a:buFont typeface="Noto Sans Symbols"/>
              <a:buChar char="▪"/>
            </a:pPr>
            <a:endParaRPr lang="en-US" dirty="0">
              <a:solidFill>
                <a:srgbClr val="0070C0"/>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652AA-0634-409A-8F5A-61C1CC79A956}"/>
              </a:ext>
            </a:extLst>
          </p:cNvPr>
          <p:cNvSpPr>
            <a:spLocks noGrp="1"/>
          </p:cNvSpPr>
          <p:nvPr>
            <p:ph type="title"/>
          </p:nvPr>
        </p:nvSpPr>
        <p:spPr/>
        <p:txBody>
          <a:bodyPr>
            <a:normAutofit fontScale="90000"/>
          </a:bodyPr>
          <a:lstStyle/>
          <a:p>
            <a:r>
              <a:rPr lang="en-US" dirty="0"/>
              <a:t>Office of Special Education and Rehabilitation Services (OSERS)</a:t>
            </a:r>
          </a:p>
        </p:txBody>
      </p:sp>
      <p:sp>
        <p:nvSpPr>
          <p:cNvPr id="3" name="Text Placeholder 2">
            <a:extLst>
              <a:ext uri="{FF2B5EF4-FFF2-40B4-BE49-F238E27FC236}">
                <a16:creationId xmlns:a16="http://schemas.microsoft.com/office/drawing/2014/main" id="{8292717B-69FC-4F35-B4A4-80AFAA488B34}"/>
              </a:ext>
            </a:extLst>
          </p:cNvPr>
          <p:cNvSpPr>
            <a:spLocks noGrp="1"/>
          </p:cNvSpPr>
          <p:nvPr>
            <p:ph type="body" idx="1"/>
          </p:nvPr>
        </p:nvSpPr>
        <p:spPr/>
        <p:txBody>
          <a:bodyPr/>
          <a:lstStyle/>
          <a:p>
            <a:r>
              <a:rPr lang="en-US" dirty="0"/>
              <a:t>New Framework</a:t>
            </a:r>
          </a:p>
          <a:p>
            <a:pPr lvl="1"/>
            <a:r>
              <a:rPr lang="en-US" dirty="0"/>
              <a:t>Office of Special Education and Rehabilitative Services (OSERS) Assistant Secretary Johnny Collett has released a </a:t>
            </a:r>
            <a:r>
              <a:rPr lang="en-US" u="sng" dirty="0">
                <a:hlinkClick r:id="rId2" tooltip="Download"/>
              </a:rPr>
              <a:t>framework</a:t>
            </a:r>
            <a:r>
              <a:rPr lang="en-US" dirty="0"/>
              <a:t> that communicates the way OSERS will focus its work to advance the Secretary of Education’s priorities and continue to make progress toward achieving its mission to improve early childhood, educational, and employment outcomes and raise expectations for all people with disabilities, their families, their communities, and the nation.  </a:t>
            </a:r>
          </a:p>
          <a:p>
            <a:endParaRPr lang="en-US" dirty="0"/>
          </a:p>
        </p:txBody>
      </p:sp>
      <p:sp>
        <p:nvSpPr>
          <p:cNvPr id="4" name="Slide Number Placeholder 3">
            <a:extLst>
              <a:ext uri="{FF2B5EF4-FFF2-40B4-BE49-F238E27FC236}">
                <a16:creationId xmlns:a16="http://schemas.microsoft.com/office/drawing/2014/main" id="{60C8885F-491C-4754-9287-BE8D4F75327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12770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7C06E0-5BBF-4BD8-BCFB-530066BB17A3}"/>
              </a:ext>
            </a:extLst>
          </p:cNvPr>
          <p:cNvPicPr>
            <a:picLocks noChangeAspect="1"/>
          </p:cNvPicPr>
          <p:nvPr/>
        </p:nvPicPr>
        <p:blipFill>
          <a:blip r:embed="rId2"/>
          <a:stretch>
            <a:fillRect/>
          </a:stretch>
        </p:blipFill>
        <p:spPr>
          <a:xfrm>
            <a:off x="6196401" y="623579"/>
            <a:ext cx="5995599" cy="5828624"/>
          </a:xfrm>
          <a:prstGeom prst="rect">
            <a:avLst/>
          </a:prstGeom>
        </p:spPr>
      </p:pic>
      <p:pic>
        <p:nvPicPr>
          <p:cNvPr id="8" name="Picture 7">
            <a:extLst>
              <a:ext uri="{FF2B5EF4-FFF2-40B4-BE49-F238E27FC236}">
                <a16:creationId xmlns:a16="http://schemas.microsoft.com/office/drawing/2014/main" id="{1F660C20-AA66-48CD-9C2F-AB74C364241D}"/>
              </a:ext>
            </a:extLst>
          </p:cNvPr>
          <p:cNvPicPr>
            <a:picLocks noChangeAspect="1"/>
          </p:cNvPicPr>
          <p:nvPr/>
        </p:nvPicPr>
        <p:blipFill>
          <a:blip r:embed="rId3"/>
          <a:stretch>
            <a:fillRect/>
          </a:stretch>
        </p:blipFill>
        <p:spPr>
          <a:xfrm>
            <a:off x="199314" y="623579"/>
            <a:ext cx="5796287" cy="5232890"/>
          </a:xfrm>
          <a:prstGeom prst="rect">
            <a:avLst/>
          </a:prstGeom>
        </p:spPr>
      </p:pic>
      <p:sp>
        <p:nvSpPr>
          <p:cNvPr id="5" name="Slide Number Placeholder 4">
            <a:extLst>
              <a:ext uri="{FF2B5EF4-FFF2-40B4-BE49-F238E27FC236}">
                <a16:creationId xmlns:a16="http://schemas.microsoft.com/office/drawing/2014/main" id="{C823EDC4-F970-4CB7-BE8C-26B9031307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193111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B071A-B6E8-4837-B7B2-3161DEAA66C9}"/>
              </a:ext>
            </a:extLst>
          </p:cNvPr>
          <p:cNvSpPr>
            <a:spLocks noGrp="1"/>
          </p:cNvSpPr>
          <p:nvPr>
            <p:ph type="title"/>
          </p:nvPr>
        </p:nvSpPr>
        <p:spPr/>
        <p:txBody>
          <a:bodyPr>
            <a:normAutofit fontScale="90000"/>
          </a:bodyPr>
          <a:lstStyle/>
          <a:p>
            <a:br>
              <a:rPr lang="en-US" dirty="0"/>
            </a:br>
            <a:r>
              <a:rPr lang="en-US" dirty="0"/>
              <a:t>Every Kid in a Park</a:t>
            </a:r>
            <a:br>
              <a:rPr lang="en-US" dirty="0"/>
            </a:br>
            <a:endParaRPr lang="en-US" dirty="0"/>
          </a:p>
        </p:txBody>
      </p:sp>
      <p:sp>
        <p:nvSpPr>
          <p:cNvPr id="3" name="Text Placeholder 2">
            <a:extLst>
              <a:ext uri="{FF2B5EF4-FFF2-40B4-BE49-F238E27FC236}">
                <a16:creationId xmlns:a16="http://schemas.microsoft.com/office/drawing/2014/main" id="{34E28D1E-54E9-49F7-ADBB-AC7FBEE0CF8C}"/>
              </a:ext>
            </a:extLst>
          </p:cNvPr>
          <p:cNvSpPr>
            <a:spLocks noGrp="1"/>
          </p:cNvSpPr>
          <p:nvPr>
            <p:ph type="body" idx="1"/>
          </p:nvPr>
        </p:nvSpPr>
        <p:spPr>
          <a:xfrm>
            <a:off x="606365" y="1543050"/>
            <a:ext cx="11004444" cy="4315749"/>
          </a:xfrm>
        </p:spPr>
        <p:txBody>
          <a:bodyPr/>
          <a:lstStyle/>
          <a:p>
            <a:r>
              <a:rPr lang="en-US" sz="2400" dirty="0"/>
              <a:t>Interior Secretary Ryan Zinke recently authorized the “</a:t>
            </a:r>
            <a:r>
              <a:rPr lang="en-US" sz="2400" u="sng" dirty="0">
                <a:hlinkClick r:id="rId2"/>
              </a:rPr>
              <a:t>Every Kid in a Park</a:t>
            </a:r>
            <a:r>
              <a:rPr lang="en-US" sz="2400" dirty="0"/>
              <a:t>” program for another year.  Therefore, fourth-graders nationwide may now obtain a </a:t>
            </a:r>
            <a:r>
              <a:rPr lang="en-US" sz="2400" u="sng" dirty="0">
                <a:hlinkClick r:id="rId3"/>
              </a:rPr>
              <a:t>pass for free access</a:t>
            </a:r>
            <a:r>
              <a:rPr lang="en-US" sz="2400" dirty="0"/>
              <a:t> to all federal lands and waters.  The pass is valid for the 2018-19 school year, granting entry for one student and up to three accompanying adults -- or an entire car for drive-in parks -- at more than 2,000 national parks, forests, wildlife refuges, and marine sanctuaries.  (Note: The web site offers educators and parents activities, trip planning books, safety and packing tips, and other helpful information.) </a:t>
            </a:r>
            <a:r>
              <a:rPr lang="en-US" sz="2400" u="sng" dirty="0">
                <a:hlinkClick r:id="rId4"/>
              </a:rPr>
              <a:t>Read more</a:t>
            </a:r>
            <a:r>
              <a:rPr lang="en-US" sz="2400" dirty="0"/>
              <a:t>.</a:t>
            </a:r>
            <a:r>
              <a:rPr lang="en-US" dirty="0"/>
              <a:t> </a:t>
            </a:r>
          </a:p>
          <a:p>
            <a:endParaRPr lang="en-US" dirty="0"/>
          </a:p>
        </p:txBody>
      </p:sp>
      <p:sp>
        <p:nvSpPr>
          <p:cNvPr id="4" name="Slide Number Placeholder 3">
            <a:extLst>
              <a:ext uri="{FF2B5EF4-FFF2-40B4-BE49-F238E27FC236}">
                <a16:creationId xmlns:a16="http://schemas.microsoft.com/office/drawing/2014/main" id="{FAB57AAE-02AD-4329-9B08-EC3B4B5B473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420563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40"/>
          <p:cNvSpPr txBox="1">
            <a:spLocks noGrp="1"/>
          </p:cNvSpPr>
          <p:nvPr>
            <p:ph type="title"/>
          </p:nvPr>
        </p:nvSpPr>
        <p:spPr>
          <a:xfrm>
            <a:off x="620785" y="2786186"/>
            <a:ext cx="10989900" cy="14976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Department Updates</a:t>
            </a:r>
            <a:endParaRPr dirty="0"/>
          </a:p>
        </p:txBody>
      </p:sp>
      <p:sp>
        <p:nvSpPr>
          <p:cNvPr id="322" name="Google Shape;322;p40"/>
          <p:cNvSpPr txBox="1">
            <a:spLocks noGrp="1"/>
          </p:cNvSpPr>
          <p:nvPr>
            <p:ph type="sldNum" idx="12"/>
          </p:nvPr>
        </p:nvSpPr>
        <p:spPr>
          <a:xfrm>
            <a:off x="10558303" y="6042207"/>
            <a:ext cx="10524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B4A97-A2A7-42E5-B64E-27E46B8D5795}"/>
              </a:ext>
            </a:extLst>
          </p:cNvPr>
          <p:cNvSpPr>
            <a:spLocks noGrp="1"/>
          </p:cNvSpPr>
          <p:nvPr>
            <p:ph type="title"/>
          </p:nvPr>
        </p:nvSpPr>
        <p:spPr/>
        <p:txBody>
          <a:bodyPr/>
          <a:lstStyle/>
          <a:p>
            <a:r>
              <a:rPr lang="en-US" dirty="0"/>
              <a:t>MDE Annual Review </a:t>
            </a:r>
          </a:p>
        </p:txBody>
      </p:sp>
      <p:sp>
        <p:nvSpPr>
          <p:cNvPr id="3" name="Text Placeholder 2">
            <a:extLst>
              <a:ext uri="{FF2B5EF4-FFF2-40B4-BE49-F238E27FC236}">
                <a16:creationId xmlns:a16="http://schemas.microsoft.com/office/drawing/2014/main" id="{197D109C-A6AE-438E-849E-4C6C72D235B7}"/>
              </a:ext>
            </a:extLst>
          </p:cNvPr>
          <p:cNvSpPr>
            <a:spLocks noGrp="1"/>
          </p:cNvSpPr>
          <p:nvPr>
            <p:ph type="body" idx="1"/>
          </p:nvPr>
        </p:nvSpPr>
        <p:spPr/>
        <p:txBody>
          <a:bodyPr/>
          <a:lstStyle/>
          <a:p>
            <a:r>
              <a:rPr lang="en-US" dirty="0"/>
              <a:t>The 2017-18 MDE Annual Review and accompanying Appendix: Measuring Our Progress is available </a:t>
            </a:r>
          </a:p>
          <a:p>
            <a:endParaRPr lang="en-US" dirty="0"/>
          </a:p>
          <a:p>
            <a:r>
              <a:rPr lang="en-US" dirty="0"/>
              <a:t>For an electronic copy visit </a:t>
            </a:r>
            <a:r>
              <a:rPr lang="en-US" dirty="0">
                <a:hlinkClick r:id="rId2"/>
              </a:rPr>
              <a:t>https://www.michigan.gov/documents/mde/2017-18_MDE_Annual_Review_and_Appendix_631432_7.pdf</a:t>
            </a:r>
            <a:endParaRPr lang="en-US" dirty="0"/>
          </a:p>
          <a:p>
            <a:endParaRPr lang="en-US" dirty="0"/>
          </a:p>
        </p:txBody>
      </p:sp>
    </p:spTree>
    <p:extLst>
      <p:ext uri="{BB962C8B-B14F-4D97-AF65-F5344CB8AC3E}">
        <p14:creationId xmlns:p14="http://schemas.microsoft.com/office/powerpoint/2010/main" val="3720976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E3E1-6403-4FE5-BB0B-3D73B423AC21}"/>
              </a:ext>
            </a:extLst>
          </p:cNvPr>
          <p:cNvSpPr>
            <a:spLocks noGrp="1"/>
          </p:cNvSpPr>
          <p:nvPr>
            <p:ph type="title"/>
          </p:nvPr>
        </p:nvSpPr>
        <p:spPr/>
        <p:txBody>
          <a:bodyPr/>
          <a:lstStyle/>
          <a:p>
            <a:r>
              <a:rPr lang="en-US" dirty="0"/>
              <a:t>MDE Priorities </a:t>
            </a:r>
          </a:p>
        </p:txBody>
      </p:sp>
      <p:sp>
        <p:nvSpPr>
          <p:cNvPr id="3" name="Text Placeholder 2">
            <a:extLst>
              <a:ext uri="{FF2B5EF4-FFF2-40B4-BE49-F238E27FC236}">
                <a16:creationId xmlns:a16="http://schemas.microsoft.com/office/drawing/2014/main" id="{4C04376F-80E7-4BBB-AC80-28375984EF49}"/>
              </a:ext>
            </a:extLst>
          </p:cNvPr>
          <p:cNvSpPr>
            <a:spLocks noGrp="1"/>
          </p:cNvSpPr>
          <p:nvPr>
            <p:ph type="body" idx="1"/>
          </p:nvPr>
        </p:nvSpPr>
        <p:spPr/>
        <p:txBody>
          <a:bodyPr>
            <a:normAutofit lnSpcReduction="10000"/>
          </a:bodyPr>
          <a:lstStyle/>
          <a:p>
            <a:r>
              <a:rPr lang="en-US" dirty="0"/>
              <a:t>In support of the Top 10 in 10, the following are the established priorities for MDE</a:t>
            </a:r>
          </a:p>
          <a:p>
            <a:pPr lvl="1"/>
            <a:r>
              <a:rPr lang="en-US" dirty="0"/>
              <a:t>Prenatal-8 years old (P-8); Lead is Scott Koenigsknecht</a:t>
            </a:r>
          </a:p>
          <a:p>
            <a:pPr lvl="1"/>
            <a:r>
              <a:rPr lang="en-US" dirty="0"/>
              <a:t>Focusing on the Whole Child; Lead is Kyle Guerrant</a:t>
            </a:r>
          </a:p>
          <a:p>
            <a:pPr lvl="1"/>
            <a:r>
              <a:rPr lang="en-US" dirty="0"/>
              <a:t>Literacy; Lead is Venessa Keesler</a:t>
            </a:r>
          </a:p>
          <a:p>
            <a:r>
              <a:rPr lang="en-US" dirty="0"/>
              <a:t>School Visits</a:t>
            </a:r>
          </a:p>
          <a:p>
            <a:pPr lvl="1"/>
            <a:r>
              <a:rPr lang="en-US" dirty="0"/>
              <a:t>Each department administrative lead will visit 5-7 school districts in 2018-19</a:t>
            </a:r>
          </a:p>
        </p:txBody>
      </p:sp>
    </p:spTree>
    <p:extLst>
      <p:ext uri="{BB962C8B-B14F-4D97-AF65-F5344CB8AC3E}">
        <p14:creationId xmlns:p14="http://schemas.microsoft.com/office/powerpoint/2010/main" val="372192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434EB-04A6-478E-BCD7-1DA18B4D840C}"/>
              </a:ext>
            </a:extLst>
          </p:cNvPr>
          <p:cNvSpPr>
            <a:spLocks noGrp="1"/>
          </p:cNvSpPr>
          <p:nvPr>
            <p:ph type="title"/>
          </p:nvPr>
        </p:nvSpPr>
        <p:spPr/>
        <p:txBody>
          <a:bodyPr>
            <a:normAutofit fontScale="90000"/>
          </a:bodyPr>
          <a:lstStyle/>
          <a:p>
            <a:r>
              <a:rPr lang="en-US" sz="3800" dirty="0"/>
              <a:t>2018 Part B Results-Driven Accountability Matrix</a:t>
            </a:r>
          </a:p>
        </p:txBody>
      </p:sp>
      <p:sp>
        <p:nvSpPr>
          <p:cNvPr id="3" name="Text Placeholder 2">
            <a:extLst>
              <a:ext uri="{FF2B5EF4-FFF2-40B4-BE49-F238E27FC236}">
                <a16:creationId xmlns:a16="http://schemas.microsoft.com/office/drawing/2014/main" id="{07217F8C-17AA-4764-AC70-316CB7C444B8}"/>
              </a:ext>
            </a:extLst>
          </p:cNvPr>
          <p:cNvSpPr>
            <a:spLocks noGrp="1"/>
          </p:cNvSpPr>
          <p:nvPr>
            <p:ph type="body" idx="1"/>
          </p:nvPr>
        </p:nvSpPr>
        <p:spPr/>
        <p:txBody>
          <a:bodyPr>
            <a:normAutofit lnSpcReduction="10000"/>
          </a:bodyPr>
          <a:lstStyle/>
          <a:p>
            <a:r>
              <a:rPr lang="en-US" dirty="0"/>
              <a:t>Results and Compliance Overall Scoring</a:t>
            </a:r>
          </a:p>
          <a:p>
            <a:pPr marL="65024" indent="0">
              <a:buNone/>
            </a:pPr>
            <a:endParaRPr lang="en-US" dirty="0"/>
          </a:p>
          <a:p>
            <a:pPr lvl="1"/>
            <a:r>
              <a:rPr lang="en-US" dirty="0"/>
              <a:t>Results 		8 of 24 Points		33.33%</a:t>
            </a:r>
          </a:p>
          <a:p>
            <a:pPr lvl="1"/>
            <a:r>
              <a:rPr lang="en-US" dirty="0"/>
              <a:t>Compliance 	17 of 20 Points		85%</a:t>
            </a:r>
          </a:p>
          <a:p>
            <a:pPr lvl="1"/>
            <a:endParaRPr lang="en-US" dirty="0"/>
          </a:p>
          <a:p>
            <a:pPr lvl="1"/>
            <a:endParaRPr lang="en-US" dirty="0"/>
          </a:p>
          <a:p>
            <a:r>
              <a:rPr lang="en-US" dirty="0"/>
              <a:t>“Needs Intervention” in implementing the requirements of IDEA</a:t>
            </a:r>
          </a:p>
        </p:txBody>
      </p:sp>
    </p:spTree>
    <p:extLst>
      <p:ext uri="{BB962C8B-B14F-4D97-AF65-F5344CB8AC3E}">
        <p14:creationId xmlns:p14="http://schemas.microsoft.com/office/powerpoint/2010/main" val="871138801"/>
      </p:ext>
    </p:extLst>
  </p:cSld>
  <p:clrMapOvr>
    <a:masterClrMapping/>
  </p:clrMapOvr>
</p:sld>
</file>

<file path=ppt/theme/theme1.xml><?xml version="1.0" encoding="utf-8"?>
<a:theme xmlns:a="http://schemas.openxmlformats.org/drawingml/2006/main" name="Dividend">
  <a:themeElements>
    <a:clrScheme name="Custom 4">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0070C0"/>
      </a:hlink>
      <a:folHlink>
        <a:srgbClr val="0070C0"/>
      </a:folHlink>
    </a:clrScheme>
    <a:fontScheme name="Verdana">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897</TotalTime>
  <Words>1544</Words>
  <Application>Microsoft Office PowerPoint</Application>
  <PresentationFormat>Widescreen</PresentationFormat>
  <Paragraphs>166</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Noto Sans Symbols</vt:lpstr>
      <vt:lpstr>Verdana</vt:lpstr>
      <vt:lpstr>Wingdings 2</vt:lpstr>
      <vt:lpstr>Dividend</vt:lpstr>
      <vt:lpstr>MDE  Office of Special Education MAASE Updates</vt:lpstr>
      <vt:lpstr>Federal Updates</vt:lpstr>
      <vt:lpstr>Office of Special Education and Rehabilitation Services (OSERS)</vt:lpstr>
      <vt:lpstr>PowerPoint Presentation</vt:lpstr>
      <vt:lpstr> Every Kid in a Park </vt:lpstr>
      <vt:lpstr>Department Updates</vt:lpstr>
      <vt:lpstr>MDE Annual Review </vt:lpstr>
      <vt:lpstr>MDE Priorities </vt:lpstr>
      <vt:lpstr>2018 Part B Results-Driven Accountability Matrix</vt:lpstr>
      <vt:lpstr>The MDE Response</vt:lpstr>
      <vt:lpstr>Seclusion/Restraint Data</vt:lpstr>
      <vt:lpstr>Adverse Childhood Experiences (ACEs)</vt:lpstr>
      <vt:lpstr>Office of Special Education Updates</vt:lpstr>
      <vt:lpstr>New staff!</vt:lpstr>
      <vt:lpstr>U. S. Department of Education has announced…</vt:lpstr>
      <vt:lpstr>OSE Grant Funded Initiatives </vt:lpstr>
      <vt:lpstr>OSE Grant Funded Initiatives </vt:lpstr>
      <vt:lpstr>OSE Grant Funded Initiatives </vt:lpstr>
      <vt:lpstr>OSE Grant Funded Initiatives </vt:lpstr>
      <vt:lpstr>OSE Grant Funded Initiatives </vt:lpstr>
      <vt:lpstr>PowerPoint Presentation</vt:lpstr>
      <vt:lpstr>Upcoming Travel</vt:lpstr>
      <vt:lpstr>Part C</vt:lpstr>
      <vt:lpstr>Section 54d of the State School Aid Act for Early On® - Summary</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subject/>
  <dc:creator>MDE, Office of Special Education</dc:creator>
  <cp:keywords/>
  <cp:lastModifiedBy>Chapman, Teri (MDE)</cp:lastModifiedBy>
  <cp:revision>112</cp:revision>
  <dcterms:created xsi:type="dcterms:W3CDTF">2017-01-05T20:51:09Z</dcterms:created>
  <dcterms:modified xsi:type="dcterms:W3CDTF">2018-10-03T19:31:03Z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