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22"/>
  </p:notesMasterIdLst>
  <p:sldIdLst>
    <p:sldId id="256" r:id="rId2"/>
    <p:sldId id="276" r:id="rId3"/>
    <p:sldId id="277" r:id="rId4"/>
    <p:sldId id="278" r:id="rId5"/>
    <p:sldId id="279"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EBD"/>
    <a:srgbClr val="FDF5BF"/>
    <a:srgbClr val="C2F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1" d="100"/>
          <a:sy n="61" d="100"/>
        </p:scale>
        <p:origin x="-96" y="-688"/>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28"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67EBA8-AC59-4203-8805-5693411CC2C3}" type="datetimeFigureOut">
              <a:rPr lang="en-US" smtClean="0"/>
              <a:t>12/6/17</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7D3505-71AA-4C34-A72B-ADF117CDEFFC}" type="slidenum">
              <a:rPr lang="en-US" smtClean="0"/>
              <a:t>‹#›</a:t>
            </a:fld>
            <a:endParaRPr lang="en-US" dirty="0"/>
          </a:p>
        </p:txBody>
      </p:sp>
    </p:spTree>
    <p:extLst>
      <p:ext uri="{BB962C8B-B14F-4D97-AF65-F5344CB8AC3E}">
        <p14:creationId xmlns:p14="http://schemas.microsoft.com/office/powerpoint/2010/main" val="449152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en.wikipedia.org/wiki/Self-help" TargetMode="External"/><Relationship Id="rId4" Type="http://schemas.openxmlformats.org/officeDocument/2006/relationships/hyperlink" Target="https://en.wikipedia.org/wiki/Training_and_development" TargetMode="External"/><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7D3505-71AA-4C34-A72B-ADF117CDEFFC}" type="slidenum">
              <a:rPr lang="en-US" smtClean="0"/>
              <a:t>5</a:t>
            </a:fld>
            <a:endParaRPr lang="en-US" dirty="0"/>
          </a:p>
        </p:txBody>
      </p:sp>
    </p:spTree>
    <p:extLst>
      <p:ext uri="{BB962C8B-B14F-4D97-AF65-F5344CB8AC3E}">
        <p14:creationId xmlns:p14="http://schemas.microsoft.com/office/powerpoint/2010/main" val="3104367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Carnegie: an American writer and lecturer and the developer of famous courses in </a:t>
            </a:r>
            <a:r>
              <a:rPr lang="en-US" dirty="0">
                <a:hlinkClick r:id="rId3" tooltip="Self-help"/>
              </a:rPr>
              <a:t>self-improvement</a:t>
            </a:r>
            <a:r>
              <a:rPr lang="en-US" dirty="0"/>
              <a:t>, salesmanship, </a:t>
            </a:r>
            <a:r>
              <a:rPr lang="en-US" dirty="0">
                <a:hlinkClick r:id="rId4" tooltip="Training and development"/>
              </a:rPr>
              <a:t>corporate training</a:t>
            </a:r>
            <a:r>
              <a:rPr lang="en-US" dirty="0"/>
              <a:t>, public speaking, and interpersonal skills.</a:t>
            </a:r>
          </a:p>
          <a:p>
            <a:endParaRPr lang="en-US" dirty="0"/>
          </a:p>
          <a:p>
            <a:r>
              <a:rPr lang="en-US" dirty="0"/>
              <a:t>Joshua J. Marine:  He is a man who writes many quotes.</a:t>
            </a:r>
          </a:p>
          <a:p>
            <a:endParaRPr lang="en-US" dirty="0"/>
          </a:p>
          <a:p>
            <a:r>
              <a:rPr lang="en-US" dirty="0"/>
              <a:t>Walt Disney: Needs no introduction.</a:t>
            </a:r>
          </a:p>
        </p:txBody>
      </p:sp>
      <p:sp>
        <p:nvSpPr>
          <p:cNvPr id="4" name="Slide Number Placeholder 3"/>
          <p:cNvSpPr>
            <a:spLocks noGrp="1"/>
          </p:cNvSpPr>
          <p:nvPr>
            <p:ph type="sldNum" sz="quarter" idx="10"/>
          </p:nvPr>
        </p:nvSpPr>
        <p:spPr/>
        <p:txBody>
          <a:bodyPr/>
          <a:lstStyle/>
          <a:p>
            <a:fld id="{7E7D3505-71AA-4C34-A72B-ADF117CDEFFC}" type="slidenum">
              <a:rPr lang="en-US" smtClean="0"/>
              <a:t>6</a:t>
            </a:fld>
            <a:endParaRPr lang="en-US" dirty="0"/>
          </a:p>
        </p:txBody>
      </p:sp>
    </p:spTree>
    <p:extLst>
      <p:ext uri="{BB962C8B-B14F-4D97-AF65-F5344CB8AC3E}">
        <p14:creationId xmlns:p14="http://schemas.microsoft.com/office/powerpoint/2010/main" val="12756744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Shape 238"/>
          <p:cNvSpPr txBox="1">
            <a:spLocks noGrp="1"/>
          </p:cNvSpPr>
          <p:nvPr>
            <p:ph type="body" idx="1"/>
          </p:nvPr>
        </p:nvSpPr>
        <p:spPr>
          <a:xfrm>
            <a:off x="731521" y="4620577"/>
            <a:ext cx="5852159" cy="3780473"/>
          </a:xfrm>
          <a:prstGeom prst="rect">
            <a:avLst/>
          </a:prstGeom>
          <a:noFill/>
          <a:ln>
            <a:noFill/>
          </a:ln>
        </p:spPr>
        <p:txBody>
          <a:bodyPr wrap="square" lIns="96625" tIns="96625" rIns="96625" bIns="96625" anchor="t" anchorCtr="0">
            <a:noAutofit/>
          </a:bodyPr>
          <a:lstStyle/>
          <a:p>
            <a:pPr marL="0" marR="0" lvl="0" indent="-76200" algn="l" rtl="0">
              <a:spcBef>
                <a:spcPts val="0"/>
              </a:spcBef>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239" name="Shape 239"/>
          <p:cNvSpPr>
            <a:spLocks noGrp="1" noRot="1" noChangeAspect="1"/>
          </p:cNvSpPr>
          <p:nvPr>
            <p:ph type="sldImg" idx="2"/>
          </p:nvPr>
        </p:nvSpPr>
        <p:spPr>
          <a:xfrm>
            <a:off x="777875" y="1200150"/>
            <a:ext cx="5759450" cy="3240088"/>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492197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21833" y="796911"/>
            <a:ext cx="10952908" cy="1475013"/>
          </a:xfrm>
          <a:effectLst/>
        </p:spPr>
        <p:txBody>
          <a:bodyPr anchor="b">
            <a:normAutofit/>
          </a:bodyPr>
          <a:lstStyle>
            <a:lvl1pPr algn="ctr">
              <a:defRPr sz="4400" b="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621833" y="2454811"/>
            <a:ext cx="10952907" cy="590321"/>
          </a:xfrm>
        </p:spPr>
        <p:txBody>
          <a:bodyPr anchor="t">
            <a:normAutofit/>
          </a:bodyPr>
          <a:lstStyle>
            <a:lvl1pPr marL="0" indent="0" algn="ctr">
              <a:buNone/>
              <a:defRPr sz="2800" b="1" cap="none" baseline="0">
                <a:solidFill>
                  <a:schemeClr val="accent2"/>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
        <p:nvSpPr>
          <p:cNvPr id="7" name="Rectangle 6"/>
          <p:cNvSpPr/>
          <p:nvPr userDrawn="1"/>
        </p:nvSpPr>
        <p:spPr>
          <a:xfrm>
            <a:off x="446533" y="3085766"/>
            <a:ext cx="11262867" cy="15735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Text Placeholder 12"/>
          <p:cNvSpPr>
            <a:spLocks noGrp="1"/>
          </p:cNvSpPr>
          <p:nvPr>
            <p:ph type="body" sz="quarter" idx="13"/>
          </p:nvPr>
        </p:nvSpPr>
        <p:spPr>
          <a:xfrm>
            <a:off x="2466367" y="3422641"/>
            <a:ext cx="7248087" cy="955675"/>
          </a:xfrm>
        </p:spPr>
        <p:txBody>
          <a:bodyPr>
            <a:normAutofit/>
          </a:bodyPr>
          <a:lstStyle>
            <a:lvl1pPr marL="0" indent="0" algn="ctr">
              <a:buNone/>
              <a:defRPr sz="2000">
                <a:solidFill>
                  <a:schemeClr val="bg1"/>
                </a:solidFill>
              </a:defRPr>
            </a:lvl1pPr>
          </a:lstStyle>
          <a:p>
            <a:pPr lvl="0"/>
            <a:r>
              <a:rPr lang="en-US" dirty="0"/>
              <a:t>Click to edit Master text styles</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96156" y="4857290"/>
            <a:ext cx="2377440" cy="914400"/>
          </a:xfrm>
          <a:prstGeom prst="rect">
            <a:avLst/>
          </a:prstGeom>
        </p:spPr>
      </p:pic>
      <p:sp>
        <p:nvSpPr>
          <p:cNvPr id="6" name="Slide Number Placeholder 5"/>
          <p:cNvSpPr>
            <a:spLocks noGrp="1"/>
          </p:cNvSpPr>
          <p:nvPr>
            <p:ph type="sldNum" sz="quarter" idx="12"/>
          </p:nvPr>
        </p:nvSpPr>
        <p:spPr>
          <a:xfrm>
            <a:off x="10558300" y="5956143"/>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
        <p:nvSpPr>
          <p:cNvPr id="4" name="Date Placeholder 3"/>
          <p:cNvSpPr>
            <a:spLocks noGrp="1"/>
          </p:cNvSpPr>
          <p:nvPr>
            <p:ph type="dt" sz="half" idx="10"/>
          </p:nvPr>
        </p:nvSpPr>
        <p:spPr>
          <a:xfrm>
            <a:off x="7605951" y="5956143"/>
            <a:ext cx="2844800" cy="365125"/>
          </a:xfrm>
        </p:spPr>
        <p:txBody>
          <a:bodyPr/>
          <a:lstStyle>
            <a:lvl1pPr>
              <a:defRPr>
                <a:solidFill>
                  <a:schemeClr val="accent1">
                    <a:lumMod val="75000"/>
                    <a:lumOff val="25000"/>
                  </a:schemeClr>
                </a:solidFill>
              </a:defRPr>
            </a:lvl1pPr>
          </a:lstStyle>
          <a:p>
            <a:r>
              <a:rPr lang="en-US"/>
              <a:t>8/7/2017</a:t>
            </a:r>
            <a:endParaRPr lang="en-US" dirty="0"/>
          </a:p>
        </p:txBody>
      </p:sp>
      <p:sp>
        <p:nvSpPr>
          <p:cNvPr id="5" name="Footer Placeholder 4"/>
          <p:cNvSpPr>
            <a:spLocks noGrp="1"/>
          </p:cNvSpPr>
          <p:nvPr>
            <p:ph type="ftr" sz="quarter" idx="11"/>
          </p:nvPr>
        </p:nvSpPr>
        <p:spPr>
          <a:xfrm>
            <a:off x="581193" y="5951817"/>
            <a:ext cx="6917211" cy="365125"/>
          </a:xfrm>
        </p:spPr>
        <p:txBody>
          <a:bodyPr/>
          <a:lstStyle>
            <a:lvl1pPr>
              <a:defRPr>
                <a:solidFill>
                  <a:schemeClr val="accent1">
                    <a:lumMod val="75000"/>
                    <a:lumOff val="25000"/>
                  </a:schemeClr>
                </a:solidFill>
              </a:defRPr>
            </a:lvl1pPr>
          </a:lstStyle>
          <a:p>
            <a:r>
              <a:rPr lang="en-US" dirty="0"/>
              <a:t>MDE, Office of Special Education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5"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3" y="675732"/>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7" y="675732"/>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6" y="5956143"/>
            <a:ext cx="1328141" cy="365125"/>
          </a:xfrm>
        </p:spPr>
        <p:txBody>
          <a:bodyPr/>
          <a:lstStyle>
            <a:lvl1pPr>
              <a:defRPr>
                <a:solidFill>
                  <a:schemeClr val="accent1">
                    <a:lumMod val="75000"/>
                    <a:lumOff val="25000"/>
                  </a:schemeClr>
                </a:solidFill>
              </a:defRPr>
            </a:lvl1pPr>
          </a:lstStyle>
          <a:p>
            <a:r>
              <a:rPr lang="en-US"/>
              <a:t>8/7/2017</a:t>
            </a:r>
            <a:endParaRPr lang="en-US" dirty="0"/>
          </a:p>
        </p:txBody>
      </p:sp>
      <p:sp>
        <p:nvSpPr>
          <p:cNvPr id="5" name="Footer Placeholder 4"/>
          <p:cNvSpPr>
            <a:spLocks noGrp="1"/>
          </p:cNvSpPr>
          <p:nvPr>
            <p:ph type="ftr" sz="quarter" idx="11"/>
          </p:nvPr>
        </p:nvSpPr>
        <p:spPr>
          <a:xfrm>
            <a:off x="774927" y="5951817"/>
            <a:ext cx="7896279" cy="365125"/>
          </a:xfrm>
        </p:spPr>
        <p:txBody>
          <a:bodyPr/>
          <a:lstStyle/>
          <a:p>
            <a:r>
              <a:rPr lang="en-US" dirty="0"/>
              <a:t>MDE, Office of Special Education</a:t>
            </a:r>
          </a:p>
        </p:txBody>
      </p:sp>
      <p:sp>
        <p:nvSpPr>
          <p:cNvPr id="6" name="Slide Number Placeholder 5"/>
          <p:cNvSpPr>
            <a:spLocks noGrp="1"/>
          </p:cNvSpPr>
          <p:nvPr>
            <p:ph type="sldNum" sz="quarter" idx="12"/>
          </p:nvPr>
        </p:nvSpPr>
        <p:spPr>
          <a:xfrm>
            <a:off x="10446617" y="5956143"/>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5" y="614407"/>
            <a:ext cx="11309339"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lvl1pPr>
              <a:defRPr b="0"/>
            </a:lvl1pPr>
          </a:lstStyle>
          <a:p>
            <a:r>
              <a:rPr lang="en-US" dirty="0"/>
              <a:t>Click to edit Master title style</a:t>
            </a:r>
          </a:p>
        </p:txBody>
      </p:sp>
      <p:sp>
        <p:nvSpPr>
          <p:cNvPr id="3" name="Content Placeholder 2"/>
          <p:cNvSpPr>
            <a:spLocks noGrp="1"/>
          </p:cNvSpPr>
          <p:nvPr>
            <p:ph idx="1"/>
          </p:nvPr>
        </p:nvSpPr>
        <p:spPr>
          <a:xfrm>
            <a:off x="581197" y="1954635"/>
            <a:ext cx="11029615" cy="39041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8/7/2017</a:t>
            </a:r>
            <a:endParaRPr lang="en-US" dirty="0"/>
          </a:p>
        </p:txBody>
      </p:sp>
      <p:sp>
        <p:nvSpPr>
          <p:cNvPr id="5" name="Footer Placeholder 4"/>
          <p:cNvSpPr>
            <a:spLocks noGrp="1"/>
          </p:cNvSpPr>
          <p:nvPr>
            <p:ph type="ftr" sz="quarter" idx="11"/>
          </p:nvPr>
        </p:nvSpPr>
        <p:spPr/>
        <p:txBody>
          <a:bodyPr/>
          <a:lstStyle/>
          <a:p>
            <a:r>
              <a:rPr lang="en-US" dirty="0"/>
              <a:t>MDE, Office of Special Education</a:t>
            </a:r>
          </a:p>
        </p:txBody>
      </p:sp>
      <p:sp>
        <p:nvSpPr>
          <p:cNvPr id="6" name="Slide Number Placeholder 5"/>
          <p:cNvSpPr>
            <a:spLocks noGrp="1"/>
          </p:cNvSpPr>
          <p:nvPr>
            <p:ph type="sldNum" sz="quarter" idx="12"/>
          </p:nvPr>
        </p:nvSpPr>
        <p:spPr>
          <a:xfrm>
            <a:off x="10558303" y="6051393"/>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81197" y="2410266"/>
            <a:ext cx="11029615" cy="1497507"/>
          </a:xfrm>
        </p:spPr>
        <p:txBody>
          <a:bodyPr anchor="b">
            <a:normAutofit/>
          </a:bodyPr>
          <a:lstStyle>
            <a:lvl1pPr algn="l">
              <a:defRPr sz="4000" b="0" cap="none" baseline="0">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581197" y="4029688"/>
            <a:ext cx="11029615" cy="600556"/>
          </a:xfrm>
        </p:spPr>
        <p:txBody>
          <a:bodyPr anchor="t">
            <a:normAutofit/>
          </a:bodyPr>
          <a:lstStyle>
            <a:lvl1pPr marL="0" indent="0" algn="l">
              <a:buNone/>
              <a:defRPr sz="2400" cap="none" baseline="0">
                <a:solidFill>
                  <a:schemeClr val="accent2"/>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r>
              <a:rPr lang="en-US"/>
              <a:t>8/7/2017</a:t>
            </a:r>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dirty="0"/>
              <a:t>MDE, Office of Special Education</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
        <p:nvSpPr>
          <p:cNvPr id="8" name="Rectangle 7"/>
          <p:cNvSpPr>
            <a:spLocks noChangeAspect="1"/>
          </p:cNvSpPr>
          <p:nvPr/>
        </p:nvSpPr>
        <p:spPr>
          <a:xfrm>
            <a:off x="447819" y="4706224"/>
            <a:ext cx="11290860" cy="121640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3" y="606560"/>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7" y="2228004"/>
            <a:ext cx="5422391"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4"/>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8/7/2017</a:t>
            </a:r>
            <a:endParaRPr lang="en-US" dirty="0"/>
          </a:p>
        </p:txBody>
      </p:sp>
      <p:sp>
        <p:nvSpPr>
          <p:cNvPr id="6" name="Footer Placeholder 5"/>
          <p:cNvSpPr>
            <a:spLocks noGrp="1"/>
          </p:cNvSpPr>
          <p:nvPr>
            <p:ph type="ftr" sz="quarter" idx="11"/>
          </p:nvPr>
        </p:nvSpPr>
        <p:spPr/>
        <p:txBody>
          <a:bodyPr/>
          <a:lstStyle>
            <a:lvl1pPr>
              <a:defRPr sz="1200">
                <a:latin typeface="Verdana" panose="020B0604030504040204" pitchFamily="34" charset="0"/>
                <a:ea typeface="Verdana" panose="020B0604030504040204" pitchFamily="34" charset="0"/>
                <a:cs typeface="Verdana" panose="020B0604030504040204" pitchFamily="34" charset="0"/>
              </a:defRPr>
            </a:lvl1pPr>
          </a:lstStyle>
          <a:p>
            <a:r>
              <a:rPr lang="en-US" dirty="0"/>
              <a:t>MDE, Office of Special Education</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3" y="606560"/>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dirty="0"/>
              <a:t>Click to edit Master title style</a:t>
            </a:r>
          </a:p>
        </p:txBody>
      </p:sp>
      <p:sp>
        <p:nvSpPr>
          <p:cNvPr id="3" name="Text Placeholder 2"/>
          <p:cNvSpPr>
            <a:spLocks noGrp="1"/>
          </p:cNvSpPr>
          <p:nvPr>
            <p:ph type="body" idx="1"/>
          </p:nvPr>
        </p:nvSpPr>
        <p:spPr>
          <a:xfrm>
            <a:off x="612901" y="2017218"/>
            <a:ext cx="5361394" cy="536005"/>
          </a:xfrm>
          <a:solidFill>
            <a:schemeClr val="accent2"/>
          </a:solidFill>
        </p:spPr>
        <p:txBody>
          <a:bodyPr anchor="ctr" anchorCtr="0">
            <a:noAutofit/>
          </a:bodyPr>
          <a:lstStyle>
            <a:lvl1pPr marL="0" indent="0" algn="ctr">
              <a:buNone/>
              <a:defRPr sz="2200" b="1">
                <a:solidFill>
                  <a:schemeClr val="bg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11675" y="2682218"/>
            <a:ext cx="5393100" cy="3178839"/>
          </a:xfrm>
        </p:spPr>
        <p:txBody>
          <a:bodyPr anchor="t">
            <a:normAutofit/>
          </a:bodyPr>
          <a:lstStyle>
            <a:lvl1pPr>
              <a:defRPr sz="2200"/>
            </a:lvl1pPr>
            <a:lvl2pPr>
              <a:defRPr sz="20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00685" y="2017218"/>
            <a:ext cx="5410124" cy="553373"/>
          </a:xfrm>
          <a:solidFill>
            <a:schemeClr val="accent4"/>
          </a:solidFill>
        </p:spPr>
        <p:txBody>
          <a:bodyPr anchor="ctr" anchorCtr="0">
            <a:noAutofit/>
          </a:bodyPr>
          <a:lstStyle>
            <a:lvl1pPr marL="0" indent="0" algn="ctr">
              <a:buNone/>
              <a:defRPr sz="2200" b="1">
                <a:solidFill>
                  <a:schemeClr val="bg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711" y="2682218"/>
            <a:ext cx="5393100" cy="3178839"/>
          </a:xfrm>
        </p:spPr>
        <p:txBody>
          <a:bodyPr anchor="t">
            <a:normAutofit/>
          </a:bodyPr>
          <a:lstStyle>
            <a:lvl1pPr>
              <a:defRPr sz="2200"/>
            </a:lvl1pPr>
            <a:lvl2pPr>
              <a:defRPr sz="20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r>
              <a:rPr lang="en-US"/>
              <a:t>8/7/2017</a:t>
            </a:r>
            <a:endParaRPr lang="en-US" dirty="0"/>
          </a:p>
        </p:txBody>
      </p:sp>
      <p:sp>
        <p:nvSpPr>
          <p:cNvPr id="8" name="Footer Placeholder 7"/>
          <p:cNvSpPr>
            <a:spLocks noGrp="1"/>
          </p:cNvSpPr>
          <p:nvPr>
            <p:ph type="ftr" sz="quarter" idx="11"/>
          </p:nvPr>
        </p:nvSpPr>
        <p:spPr/>
        <p:txBody>
          <a:bodyPr/>
          <a:lstStyle/>
          <a:p>
            <a:r>
              <a:rPr lang="en-US" dirty="0"/>
              <a:t>MDE, Office of Special Education</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60"/>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5"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8/7/2017</a:t>
            </a:r>
            <a:endParaRPr lang="en-US" dirty="0"/>
          </a:p>
        </p:txBody>
      </p:sp>
      <p:sp>
        <p:nvSpPr>
          <p:cNvPr id="4" name="Footer Placeholder 3"/>
          <p:cNvSpPr>
            <a:spLocks noGrp="1"/>
          </p:cNvSpPr>
          <p:nvPr>
            <p:ph type="ftr" sz="quarter" idx="11"/>
          </p:nvPr>
        </p:nvSpPr>
        <p:spPr/>
        <p:txBody>
          <a:bodyPr/>
          <a:lstStyle/>
          <a:p>
            <a:r>
              <a:rPr lang="en-US" dirty="0"/>
              <a:t>MDE, Office of Special Education</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a:xfrm>
            <a:off x="298163" y="264160"/>
            <a:ext cx="3087975" cy="1360713"/>
          </a:xfrm>
        </p:spPr>
        <p:txBody>
          <a:bodyPr>
            <a:noAutofit/>
          </a:bodyPr>
          <a:lstStyle>
            <a:lvl1pPr>
              <a:defRPr sz="2400">
                <a:solidFill>
                  <a:schemeClr val="accent1"/>
                </a:solidFill>
              </a:defRPr>
            </a:lvl1pPr>
          </a:lstStyle>
          <a:p>
            <a:r>
              <a:rPr lang="en-US" dirty="0"/>
              <a:t>Click to edit Master title style</a:t>
            </a:r>
          </a:p>
        </p:txBody>
      </p:sp>
      <p:sp>
        <p:nvSpPr>
          <p:cNvPr id="7" name="Text Placeholder 6"/>
          <p:cNvSpPr>
            <a:spLocks noGrp="1"/>
          </p:cNvSpPr>
          <p:nvPr>
            <p:ph type="body" sz="quarter" idx="13"/>
          </p:nvPr>
        </p:nvSpPr>
        <p:spPr>
          <a:xfrm>
            <a:off x="298450" y="1916113"/>
            <a:ext cx="3087688" cy="44910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581629"/>
            <a:ext cx="11029616" cy="566738"/>
          </a:xfrm>
        </p:spPr>
        <p:txBody>
          <a:bodyPr anchor="b">
            <a:normAutofit/>
          </a:bodyPr>
          <a:lstStyle>
            <a:lvl1pPr algn="l">
              <a:defRPr sz="2400" b="0">
                <a:solidFill>
                  <a:schemeClr val="accent1"/>
                </a:solidFill>
              </a:defRPr>
            </a:lvl1pPr>
          </a:lstStyle>
          <a:p>
            <a:r>
              <a:rPr lang="en-US" dirty="0"/>
              <a:t>Click to edit Master title style</a:t>
            </a:r>
          </a:p>
        </p:txBody>
      </p:sp>
      <p:sp>
        <p:nvSpPr>
          <p:cNvPr id="4" name="Text Placeholder 3"/>
          <p:cNvSpPr>
            <a:spLocks noGrp="1"/>
          </p:cNvSpPr>
          <p:nvPr>
            <p:ph type="body" sz="half" idx="2"/>
          </p:nvPr>
        </p:nvSpPr>
        <p:spPr>
          <a:xfrm>
            <a:off x="581196" y="5260133"/>
            <a:ext cx="11029617" cy="598671"/>
          </a:xfrm>
        </p:spPr>
        <p:txBody>
          <a:bodyPr>
            <a:normAutofit/>
          </a:bodyPr>
          <a:lstStyle>
            <a:lvl1pPr marL="0" indent="0">
              <a:buNone/>
              <a:defRPr sz="1600">
                <a:solidFill>
                  <a:schemeClr val="tx1"/>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 Master text styles</a:t>
            </a:r>
          </a:p>
        </p:txBody>
      </p:sp>
      <p:sp>
        <p:nvSpPr>
          <p:cNvPr id="3" name="Picture Placeholder 2"/>
          <p:cNvSpPr>
            <a:spLocks noGrp="1" noChangeAspect="1"/>
          </p:cNvSpPr>
          <p:nvPr>
            <p:ph type="pic" idx="1"/>
          </p:nvPr>
        </p:nvSpPr>
        <p:spPr>
          <a:xfrm>
            <a:off x="447041" y="599724"/>
            <a:ext cx="11291636" cy="3798501"/>
          </a:xfrm>
        </p:spPr>
        <p:txBody>
          <a:bodyPr anchor="t">
            <a:normAutofit/>
          </a:bodyPr>
          <a:lstStyle>
            <a:lvl1pPr marL="0" indent="0" algn="ctr">
              <a:buNone/>
              <a:defRPr sz="1600"/>
            </a:lvl1pPr>
            <a:lvl2pPr marL="457189" indent="0">
              <a:buNone/>
              <a:defRPr sz="1600"/>
            </a:lvl2pPr>
            <a:lvl3pPr marL="914377" indent="0">
              <a:buNone/>
              <a:defRPr sz="1600"/>
            </a:lvl3pPr>
            <a:lvl4pPr marL="1371566" indent="0">
              <a:buNone/>
              <a:defRPr sz="1600"/>
            </a:lvl4pPr>
            <a:lvl5pPr marL="1828754" indent="0">
              <a:buNone/>
              <a:defRPr sz="1600"/>
            </a:lvl5pPr>
            <a:lvl6pPr marL="2285943" indent="0">
              <a:buNone/>
              <a:defRPr sz="1600"/>
            </a:lvl6pPr>
            <a:lvl7pPr marL="2743131" indent="0">
              <a:buNone/>
              <a:defRPr sz="1600"/>
            </a:lvl7pPr>
            <a:lvl8pPr marL="3200320" indent="0">
              <a:buNone/>
              <a:defRPr sz="1600"/>
            </a:lvl8pPr>
            <a:lvl9pPr marL="3657509" indent="0">
              <a:buNone/>
              <a:defRPr sz="1600"/>
            </a:lvl9pPr>
          </a:lstStyle>
          <a:p>
            <a:r>
              <a:rPr lang="en-US" dirty="0"/>
              <a:t>Click icon to add picture</a:t>
            </a:r>
          </a:p>
        </p:txBody>
      </p:sp>
      <p:sp>
        <p:nvSpPr>
          <p:cNvPr id="5" name="Date Placeholder 4"/>
          <p:cNvSpPr>
            <a:spLocks noGrp="1"/>
          </p:cNvSpPr>
          <p:nvPr>
            <p:ph type="dt" sz="half" idx="10"/>
          </p:nvPr>
        </p:nvSpPr>
        <p:spPr/>
        <p:txBody>
          <a:bodyPr/>
          <a:lstStyle/>
          <a:p>
            <a:r>
              <a:rPr lang="en-US"/>
              <a:t>8/7/2017</a:t>
            </a:r>
            <a:endParaRPr lang="en-US" dirty="0"/>
          </a:p>
        </p:txBody>
      </p:sp>
      <p:sp>
        <p:nvSpPr>
          <p:cNvPr id="6" name="Footer Placeholder 5"/>
          <p:cNvSpPr>
            <a:spLocks noGrp="1"/>
          </p:cNvSpPr>
          <p:nvPr>
            <p:ph type="ftr" sz="quarter" idx="11"/>
          </p:nvPr>
        </p:nvSpPr>
        <p:spPr/>
        <p:txBody>
          <a:bodyPr/>
          <a:lstStyle/>
          <a:p>
            <a:r>
              <a:rPr lang="en-US" dirty="0"/>
              <a:t>MDE, Office of Special Education</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5" y="614407"/>
            <a:ext cx="11309339"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8/7/2017</a:t>
            </a:r>
            <a:endParaRPr lang="en-US" dirty="0"/>
          </a:p>
        </p:txBody>
      </p:sp>
      <p:sp>
        <p:nvSpPr>
          <p:cNvPr id="5" name="Footer Placeholder 4"/>
          <p:cNvSpPr>
            <a:spLocks noGrp="1"/>
          </p:cNvSpPr>
          <p:nvPr>
            <p:ph type="ftr" sz="quarter" idx="11"/>
          </p:nvPr>
        </p:nvSpPr>
        <p:spPr/>
        <p:txBody>
          <a:bodyPr/>
          <a:lstStyle/>
          <a:p>
            <a:r>
              <a:rPr lang="en-US" dirty="0"/>
              <a:t>MDE, Office of Special Education</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939118"/>
          </a:xfrm>
          <a:prstGeom prst="rect">
            <a:avLst/>
          </a:prstGeom>
        </p:spPr>
        <p:txBody>
          <a:bodyPr vert="horz" lIns="91440" tIns="45720" rIns="91440" bIns="45720" rtlCol="0" anchor="ctr" anchorCtr="0">
            <a:normAutofit/>
          </a:bodyPr>
          <a:lstStyle/>
          <a:p>
            <a:r>
              <a:rPr lang="en-US" dirty="0"/>
              <a:t>Click to edit Master title style</a:t>
            </a:r>
          </a:p>
        </p:txBody>
      </p:sp>
      <p:sp>
        <p:nvSpPr>
          <p:cNvPr id="3" name="Text Placeholder 2"/>
          <p:cNvSpPr>
            <a:spLocks noGrp="1"/>
          </p:cNvSpPr>
          <p:nvPr>
            <p:ph type="body" idx="1"/>
          </p:nvPr>
        </p:nvSpPr>
        <p:spPr>
          <a:xfrm>
            <a:off x="581192" y="1797169"/>
            <a:ext cx="11029616" cy="4061628"/>
          </a:xfrm>
          <a:prstGeom prst="rect">
            <a:avLst/>
          </a:prstGeom>
        </p:spPr>
        <p:txBody>
          <a:bodyPr vert="horz" lIns="91440" tIns="45720" rIns="91440" bIns="45720" rtlCol="0" anchor="t" anchorCtr="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05955" y="6042207"/>
            <a:ext cx="2844799" cy="365125"/>
          </a:xfrm>
          <a:prstGeom prst="rect">
            <a:avLst/>
          </a:prstGeom>
        </p:spPr>
        <p:txBody>
          <a:bodyPr vert="horz" lIns="91440" tIns="45720" rIns="91440" bIns="45720" rtlCol="0" anchor="ctr"/>
          <a:lstStyle>
            <a:lvl1pPr algn="r">
              <a:defRPr sz="1200">
                <a:solidFill>
                  <a:schemeClr val="tx1"/>
                </a:solidFill>
                <a:latin typeface="+mj-lt"/>
              </a:defRPr>
            </a:lvl1pPr>
          </a:lstStyle>
          <a:p>
            <a:r>
              <a:rPr lang="en-US"/>
              <a:t>8/7/2017</a:t>
            </a:r>
            <a:endParaRPr lang="en-US" dirty="0"/>
          </a:p>
        </p:txBody>
      </p:sp>
      <p:sp>
        <p:nvSpPr>
          <p:cNvPr id="5" name="Footer Placeholder 4"/>
          <p:cNvSpPr>
            <a:spLocks noGrp="1"/>
          </p:cNvSpPr>
          <p:nvPr>
            <p:ph type="ftr" sz="quarter" idx="3"/>
          </p:nvPr>
        </p:nvSpPr>
        <p:spPr>
          <a:xfrm>
            <a:off x="1990168" y="6037881"/>
            <a:ext cx="5508237" cy="365125"/>
          </a:xfrm>
          <a:prstGeom prst="rect">
            <a:avLst/>
          </a:prstGeom>
        </p:spPr>
        <p:txBody>
          <a:bodyPr vert="horz" lIns="91440" tIns="45720" rIns="91440" bIns="45720" rtlCol="0" anchor="ctr"/>
          <a:lstStyle>
            <a:lvl1pPr algn="l">
              <a:defRPr sz="1200" cap="none" baseline="0">
                <a:solidFill>
                  <a:schemeClr val="tx1"/>
                </a:solidFill>
                <a:latin typeface="+mj-lt"/>
              </a:defRPr>
            </a:lvl1pPr>
          </a:lstStyle>
          <a:p>
            <a:r>
              <a:rPr lang="en-US"/>
              <a:t>MDE, Office of Special Education</a:t>
            </a:r>
            <a:endParaRPr lang="en-US" dirty="0"/>
          </a:p>
        </p:txBody>
      </p:sp>
      <p:sp>
        <p:nvSpPr>
          <p:cNvPr id="6" name="Slide Number Placeholder 5"/>
          <p:cNvSpPr>
            <a:spLocks noGrp="1"/>
          </p:cNvSpPr>
          <p:nvPr>
            <p:ph type="sldNum" sz="quarter" idx="4"/>
          </p:nvPr>
        </p:nvSpPr>
        <p:spPr>
          <a:xfrm>
            <a:off x="10558303" y="6042207"/>
            <a:ext cx="1052511" cy="365125"/>
          </a:xfrm>
          <a:prstGeom prst="rect">
            <a:avLst/>
          </a:prstGeom>
        </p:spPr>
        <p:txBody>
          <a:bodyPr vert="horz" lIns="91440" tIns="45720" rIns="91440" bIns="45720" rtlCol="0" anchor="ctr"/>
          <a:lstStyle>
            <a:lvl1pPr algn="r">
              <a:defRPr sz="1200" b="1">
                <a:solidFill>
                  <a:schemeClr val="tx1"/>
                </a:solidFill>
                <a:latin typeface="+mj-lt"/>
              </a:defRPr>
            </a:lvl1pPr>
          </a:lstStyle>
          <a:p>
            <a:fld id="{D57F1E4F-1CFF-5643-939E-217C01CDF565}" type="slidenum">
              <a:rPr lang="en-US" smtClean="0"/>
              <a:pPr/>
              <a:t>‹#›</a:t>
            </a:fld>
            <a:endParaRPr lang="en-US" dirty="0"/>
          </a:p>
        </p:txBody>
      </p:sp>
      <p:sp>
        <p:nvSpPr>
          <p:cNvPr id="9" name="Rectangle 8"/>
          <p:cNvSpPr/>
          <p:nvPr/>
        </p:nvSpPr>
        <p:spPr>
          <a:xfrm>
            <a:off x="446535"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1"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pic>
        <p:nvPicPr>
          <p:cNvPr id="7" name="Picture 6"/>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620007" y="5968885"/>
            <a:ext cx="1186248" cy="4572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 id="2147483658" r:id="rId9"/>
    <p:sldLayoutId id="2147483659" r:id="rId10"/>
  </p:sldLayoutIdLst>
  <p:hf hdr="0" dt="0"/>
  <p:txStyles>
    <p:titleStyle>
      <a:lvl1pPr algn="l" defTabSz="457189" rtl="0" eaLnBrk="1" latinLnBrk="0" hangingPunct="1">
        <a:spcBef>
          <a:spcPct val="0"/>
        </a:spcBef>
        <a:buNone/>
        <a:defRPr sz="4000" b="0" kern="1200" cap="none"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5992" indent="-305992"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2800" kern="1200">
          <a:solidFill>
            <a:schemeClr val="tx2"/>
          </a:solidFill>
          <a:latin typeface="Verdana" panose="020B0604030504040204" pitchFamily="34" charset="0"/>
          <a:ea typeface="Verdana" panose="020B0604030504040204" pitchFamily="34" charset="0"/>
          <a:cs typeface="Verdana" panose="020B0604030504040204" pitchFamily="34" charset="0"/>
        </a:defRPr>
      </a:lvl1pPr>
      <a:lvl2pPr marL="629984" indent="-305992"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2400" kern="1200">
          <a:solidFill>
            <a:schemeClr val="tx2"/>
          </a:solidFill>
          <a:latin typeface="Verdana" panose="020B0604030504040204" pitchFamily="34" charset="0"/>
          <a:ea typeface="Verdana" panose="020B0604030504040204" pitchFamily="34" charset="0"/>
          <a:cs typeface="Verdana" panose="020B0604030504040204" pitchFamily="34" charset="0"/>
        </a:defRPr>
      </a:lvl2pPr>
      <a:lvl3pPr marL="899978" indent="-269993"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2000" kern="1200">
          <a:solidFill>
            <a:schemeClr val="tx2"/>
          </a:solidFill>
          <a:latin typeface="Verdana" panose="020B0604030504040204" pitchFamily="34" charset="0"/>
          <a:ea typeface="Verdana" panose="020B0604030504040204" pitchFamily="34" charset="0"/>
          <a:cs typeface="Verdana" panose="020B0604030504040204" pitchFamily="34" charset="0"/>
        </a:defRPr>
      </a:lvl3pPr>
      <a:lvl4pPr marL="1241969" indent="-2339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Verdana" panose="020B0604030504040204" pitchFamily="34" charset="0"/>
          <a:ea typeface="Verdana" panose="020B0604030504040204" pitchFamily="34" charset="0"/>
          <a:cs typeface="Verdana" panose="020B0604030504040204" pitchFamily="34" charset="0"/>
        </a:defRPr>
      </a:lvl4pPr>
      <a:lvl5pPr marL="1601960" indent="-2339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Verdana" panose="020B0604030504040204" pitchFamily="34" charset="0"/>
          <a:ea typeface="Verdana" panose="020B0604030504040204" pitchFamily="34" charset="0"/>
          <a:cs typeface="Verdana" panose="020B0604030504040204" pitchFamily="34" charset="0"/>
        </a:defRPr>
      </a:lvl5pPr>
      <a:lvl6pPr marL="1899953" indent="-2285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199945" indent="-2285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499938" indent="-2285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799930" indent="-2285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mailto:mde-ose@Michigan.gov" TargetMode="External"/><Relationship Id="rId4" Type="http://schemas.openxmlformats.org/officeDocument/2006/relationships/hyperlink" Target="mailto:chapmant2@michigan.gov" TargetMode="External"/><Relationship Id="rId5" Type="http://schemas.openxmlformats.org/officeDocument/2006/relationships/hyperlink" Target="mailto:wecksteinj@michigan.go" TargetMode="External"/><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c-c-d.org/fichiers/The-Top-5-Reasons-the-Tax-Cuts-and-Jobs-Act-is-Bad-for-People-with-Disabilities-Nov-28-2017.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www.michigan.gov/mi-acces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1833" y="355601"/>
            <a:ext cx="10952908" cy="1916324"/>
          </a:xfrm>
        </p:spPr>
        <p:txBody>
          <a:bodyPr>
            <a:normAutofit/>
          </a:bodyPr>
          <a:lstStyle/>
          <a:p>
            <a:r>
              <a:rPr lang="en-US" sz="3600" dirty="0"/>
              <a:t>MDE </a:t>
            </a:r>
            <a:br>
              <a:rPr lang="en-US" sz="3600" dirty="0"/>
            </a:br>
            <a:r>
              <a:rPr lang="en-US" sz="3600" dirty="0"/>
              <a:t>Office of Special Education</a:t>
            </a:r>
            <a:r>
              <a:rPr lang="en-US" dirty="0"/>
              <a:t/>
            </a:r>
            <a:br>
              <a:rPr lang="en-US" dirty="0"/>
            </a:br>
            <a:r>
              <a:rPr lang="en-US" dirty="0"/>
              <a:t>MAASE Updates</a:t>
            </a:r>
          </a:p>
        </p:txBody>
      </p:sp>
      <p:sp>
        <p:nvSpPr>
          <p:cNvPr id="3" name="Subtitle 2"/>
          <p:cNvSpPr>
            <a:spLocks noGrp="1"/>
          </p:cNvSpPr>
          <p:nvPr>
            <p:ph type="subTitle" idx="1"/>
          </p:nvPr>
        </p:nvSpPr>
        <p:spPr/>
        <p:txBody>
          <a:bodyPr>
            <a:normAutofit/>
          </a:bodyPr>
          <a:lstStyle/>
          <a:p>
            <a:r>
              <a:rPr lang="en-US" dirty="0"/>
              <a:t>December 6, 2-17</a:t>
            </a:r>
          </a:p>
        </p:txBody>
      </p:sp>
      <p:sp>
        <p:nvSpPr>
          <p:cNvPr id="5" name="Content Placeholder 4"/>
          <p:cNvSpPr>
            <a:spLocks noGrp="1"/>
          </p:cNvSpPr>
          <p:nvPr>
            <p:ph type="body" sz="quarter" idx="13"/>
          </p:nvPr>
        </p:nvSpPr>
        <p:spPr/>
        <p:txBody>
          <a:bodyPr/>
          <a:lstStyle/>
          <a:p>
            <a:r>
              <a:rPr lang="en-US" dirty="0"/>
              <a:t>Teri L. Chapman, Director</a:t>
            </a:r>
          </a:p>
          <a:p>
            <a:r>
              <a:rPr lang="en-US" dirty="0"/>
              <a:t>Jan </a:t>
            </a:r>
            <a:r>
              <a:rPr lang="en-US" dirty="0" err="1"/>
              <a:t>Weckstein</a:t>
            </a:r>
            <a:r>
              <a:rPr lang="en-US" dirty="0"/>
              <a:t>, Assistant Director</a:t>
            </a:r>
          </a:p>
        </p:txBody>
      </p:sp>
    </p:spTree>
    <p:extLst>
      <p:ext uri="{BB962C8B-B14F-4D97-AF65-F5344CB8AC3E}">
        <p14:creationId xmlns:p14="http://schemas.microsoft.com/office/powerpoint/2010/main" val="27521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BA28FA-647C-42E0-8FFB-B533B34633B3}"/>
              </a:ext>
            </a:extLst>
          </p:cNvPr>
          <p:cNvSpPr>
            <a:spLocks noGrp="1"/>
          </p:cNvSpPr>
          <p:nvPr>
            <p:ph type="title"/>
          </p:nvPr>
        </p:nvSpPr>
        <p:spPr/>
        <p:txBody>
          <a:bodyPr/>
          <a:lstStyle/>
          <a:p>
            <a:r>
              <a:rPr lang="en-US" dirty="0"/>
              <a:t>OSEP DMS</a:t>
            </a:r>
          </a:p>
        </p:txBody>
      </p:sp>
      <p:sp>
        <p:nvSpPr>
          <p:cNvPr id="3" name="Text Placeholder 2">
            <a:extLst>
              <a:ext uri="{FF2B5EF4-FFF2-40B4-BE49-F238E27FC236}">
                <a16:creationId xmlns:a16="http://schemas.microsoft.com/office/drawing/2014/main" xmlns="" id="{29F56998-BDB0-41DD-9235-D723F3CCFE04}"/>
              </a:ext>
            </a:extLst>
          </p:cNvPr>
          <p:cNvSpPr>
            <a:spLocks noGrp="1"/>
          </p:cNvSpPr>
          <p:nvPr>
            <p:ph type="body" idx="1"/>
          </p:nvPr>
        </p:nvSpPr>
        <p:spPr/>
        <p:txBody>
          <a:bodyPr/>
          <a:lstStyle/>
          <a:p>
            <a:pPr marL="677926" indent="-514350">
              <a:buFont typeface="Arial" panose="020B0604020202020204" pitchFamily="34" charset="0"/>
              <a:buChar char="•"/>
            </a:pPr>
            <a:r>
              <a:rPr lang="en-US" dirty="0"/>
              <a:t>Four areas continued</a:t>
            </a:r>
          </a:p>
          <a:p>
            <a:pPr marL="1001918" lvl="1" indent="-514350">
              <a:buFont typeface="Courier New" panose="02070309020205020404" pitchFamily="49" charset="0"/>
              <a:buChar char="o"/>
            </a:pPr>
            <a:r>
              <a:rPr lang="en-US" dirty="0"/>
              <a:t>Compliance: Level of Engagement: </a:t>
            </a:r>
            <a:r>
              <a:rPr lang="en-US" b="1" i="1" dirty="0">
                <a:solidFill>
                  <a:srgbClr val="C00000"/>
                </a:solidFill>
              </a:rPr>
              <a:t>Intensive</a:t>
            </a:r>
          </a:p>
          <a:p>
            <a:pPr marL="1271912" lvl="2" indent="-514350">
              <a:buFont typeface="Wingdings" panose="05000000000000000000" pitchFamily="2" charset="2"/>
              <a:buChar char="§"/>
            </a:pPr>
            <a:r>
              <a:rPr lang="en-US" dirty="0">
                <a:solidFill>
                  <a:srgbClr val="3D3D3D"/>
                </a:solidFill>
              </a:rPr>
              <a:t>SPP Indicator B-12 (Early Childhood Transition) percentage: 76.08%</a:t>
            </a:r>
          </a:p>
          <a:p>
            <a:pPr marL="1271912" lvl="2" indent="-514350">
              <a:buFont typeface="Wingdings" panose="05000000000000000000" pitchFamily="2" charset="2"/>
              <a:buChar char="§"/>
            </a:pPr>
            <a:r>
              <a:rPr lang="en-US" dirty="0">
                <a:solidFill>
                  <a:srgbClr val="3D3D3D"/>
                </a:solidFill>
              </a:rPr>
              <a:t>SPP Indicator B-13 (Secondary Transition) percentage:78.34%</a:t>
            </a:r>
          </a:p>
          <a:p>
            <a:pPr marL="1271912" lvl="2" indent="-514350">
              <a:buFont typeface="Wingdings" panose="05000000000000000000" pitchFamily="2" charset="2"/>
              <a:buChar char="§"/>
            </a:pPr>
            <a:r>
              <a:rPr lang="en-US" dirty="0">
                <a:solidFill>
                  <a:srgbClr val="3D3D3D"/>
                </a:solidFill>
              </a:rPr>
              <a:t>Conditional Grant approval for FFY 2017</a:t>
            </a:r>
          </a:p>
          <a:p>
            <a:pPr marL="1001918" lvl="1" indent="-514350">
              <a:buFont typeface="+mj-lt"/>
              <a:buAutoNum type="alphaLcPeriod"/>
            </a:pPr>
            <a:endParaRPr lang="en-US" dirty="0">
              <a:solidFill>
                <a:schemeClr val="accent2"/>
              </a:solidFill>
            </a:endParaRPr>
          </a:p>
          <a:p>
            <a:pPr marL="1001918" lvl="1" indent="-514350">
              <a:buFont typeface="+mj-lt"/>
              <a:buAutoNum type="alphaLcPeriod"/>
            </a:pPr>
            <a:endParaRPr lang="en-US" dirty="0">
              <a:solidFill>
                <a:schemeClr val="tx1"/>
              </a:solidFill>
            </a:endParaRPr>
          </a:p>
        </p:txBody>
      </p:sp>
      <p:sp>
        <p:nvSpPr>
          <p:cNvPr id="4" name="Slide Number Placeholder 3">
            <a:extLst>
              <a:ext uri="{FF2B5EF4-FFF2-40B4-BE49-F238E27FC236}">
                <a16:creationId xmlns:a16="http://schemas.microsoft.com/office/drawing/2014/main" xmlns="" id="{AF7A5FD7-7BCF-4991-AF6A-75A16A3FE7C6}"/>
              </a:ext>
            </a:extLst>
          </p:cNvPr>
          <p:cNvSpPr>
            <a:spLocks noGrp="1"/>
          </p:cNvSpPr>
          <p:nvPr>
            <p:ph type="sldNum" idx="12"/>
          </p:nvPr>
        </p:nvSpPr>
        <p:spPr/>
        <p:txBody>
          <a:bodyPr/>
          <a:lstStyle/>
          <a:p>
            <a:pPr marL="0" marR="0" lvl="0" indent="0" algn="r" rtl="0">
              <a:spcBef>
                <a:spcPts val="0"/>
              </a:spcBef>
              <a:buNone/>
            </a:pPr>
            <a:fld id="{00000000-1234-1234-1234-123412341234}" type="slidenum">
              <a:rPr lang="en-US" sz="1200" b="1" i="0" u="none" strike="noStrike" cap="none" smtClean="0">
                <a:solidFill>
                  <a:schemeClr val="dk1"/>
                </a:solidFill>
                <a:latin typeface="Verdana"/>
                <a:ea typeface="Verdana"/>
                <a:cs typeface="Verdana"/>
                <a:sym typeface="Verdana"/>
              </a:rPr>
              <a:t>10</a:t>
            </a:fld>
            <a:endParaRPr lang="en-US" sz="1200" b="1" i="0" u="none" strike="noStrike" cap="none">
              <a:solidFill>
                <a:schemeClr val="dk1"/>
              </a:solidFill>
              <a:latin typeface="Verdana"/>
              <a:ea typeface="Verdana"/>
              <a:cs typeface="Verdana"/>
              <a:sym typeface="Verdana"/>
            </a:endParaRPr>
          </a:p>
        </p:txBody>
      </p:sp>
    </p:spTree>
    <p:extLst>
      <p:ext uri="{BB962C8B-B14F-4D97-AF65-F5344CB8AC3E}">
        <p14:creationId xmlns:p14="http://schemas.microsoft.com/office/powerpoint/2010/main" val="3217051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225E12-999C-4634-9F54-86C48871BF78}"/>
              </a:ext>
            </a:extLst>
          </p:cNvPr>
          <p:cNvSpPr>
            <a:spLocks noGrp="1"/>
          </p:cNvSpPr>
          <p:nvPr>
            <p:ph type="title"/>
          </p:nvPr>
        </p:nvSpPr>
        <p:spPr/>
        <p:txBody>
          <a:bodyPr/>
          <a:lstStyle/>
          <a:p>
            <a:r>
              <a:rPr lang="en-US" dirty="0"/>
              <a:t>OSEP DMS</a:t>
            </a:r>
          </a:p>
        </p:txBody>
      </p:sp>
      <p:sp>
        <p:nvSpPr>
          <p:cNvPr id="3" name="Text Placeholder 2">
            <a:extLst>
              <a:ext uri="{FF2B5EF4-FFF2-40B4-BE49-F238E27FC236}">
                <a16:creationId xmlns:a16="http://schemas.microsoft.com/office/drawing/2014/main" xmlns="" id="{6BC6BFBC-AC95-4258-B278-B00F13A42F59}"/>
              </a:ext>
            </a:extLst>
          </p:cNvPr>
          <p:cNvSpPr>
            <a:spLocks noGrp="1"/>
          </p:cNvSpPr>
          <p:nvPr>
            <p:ph type="body" idx="1"/>
          </p:nvPr>
        </p:nvSpPr>
        <p:spPr/>
        <p:txBody>
          <a:bodyPr/>
          <a:lstStyle/>
          <a:p>
            <a:pPr marL="677926" indent="-514350">
              <a:buFont typeface="Arial" panose="020B0604020202020204" pitchFamily="34" charset="0"/>
              <a:buChar char="•"/>
            </a:pPr>
            <a:r>
              <a:rPr lang="en-US" dirty="0"/>
              <a:t>Four areas continued</a:t>
            </a:r>
          </a:p>
          <a:p>
            <a:pPr marL="1001918" lvl="1" indent="-514350">
              <a:buFont typeface="Courier New" panose="02070309020205020404" pitchFamily="49" charset="0"/>
              <a:buChar char="o"/>
            </a:pPr>
            <a:r>
              <a:rPr lang="en-US" dirty="0"/>
              <a:t>State Systemic Improvement Plan (SSIP)-Level of Engagement: </a:t>
            </a:r>
            <a:r>
              <a:rPr lang="en-US" i="1" dirty="0">
                <a:solidFill>
                  <a:srgbClr val="C00000"/>
                </a:solidFill>
              </a:rPr>
              <a:t>Targeted</a:t>
            </a:r>
          </a:p>
          <a:p>
            <a:pPr marL="1271912" lvl="2" indent="-514350">
              <a:buFont typeface="Wingdings" panose="05000000000000000000" pitchFamily="2" charset="2"/>
              <a:buChar char="§"/>
            </a:pPr>
            <a:r>
              <a:rPr lang="en-US" dirty="0"/>
              <a:t>Evidence-based practices</a:t>
            </a:r>
          </a:p>
          <a:p>
            <a:pPr marL="1271912" lvl="2" indent="-514350">
              <a:buFont typeface="Wingdings" panose="05000000000000000000" pitchFamily="2" charset="2"/>
              <a:buChar char="§"/>
            </a:pPr>
            <a:r>
              <a:rPr lang="en-US" dirty="0"/>
              <a:t>Data-quality and evaluation plan</a:t>
            </a:r>
          </a:p>
          <a:p>
            <a:pPr marL="1271912" lvl="2" indent="-514350">
              <a:buFont typeface="Wingdings" panose="05000000000000000000" pitchFamily="2" charset="2"/>
              <a:buChar char="§"/>
            </a:pPr>
            <a:r>
              <a:rPr lang="en-US" dirty="0"/>
              <a:t>SSIP activities and outputs</a:t>
            </a:r>
          </a:p>
          <a:p>
            <a:pPr marL="1271912" lvl="2" indent="-514350">
              <a:buFont typeface="Wingdings" panose="05000000000000000000" pitchFamily="2" charset="2"/>
              <a:buChar char="§"/>
            </a:pPr>
            <a:r>
              <a:rPr lang="en-US" dirty="0"/>
              <a:t>Progress toward State-established objectives to support achievement of the State-identified Measurable Result (</a:t>
            </a:r>
            <a:r>
              <a:rPr lang="en-US" dirty="0" err="1"/>
              <a:t>SiMR</a:t>
            </a:r>
            <a:r>
              <a:rPr lang="en-US" dirty="0"/>
              <a:t>)</a:t>
            </a:r>
          </a:p>
          <a:p>
            <a:endParaRPr lang="en-US" dirty="0"/>
          </a:p>
        </p:txBody>
      </p:sp>
      <p:sp>
        <p:nvSpPr>
          <p:cNvPr id="4" name="Slide Number Placeholder 3">
            <a:extLst>
              <a:ext uri="{FF2B5EF4-FFF2-40B4-BE49-F238E27FC236}">
                <a16:creationId xmlns:a16="http://schemas.microsoft.com/office/drawing/2014/main" xmlns="" id="{A73D795F-36DC-4310-9144-687DA22F9612}"/>
              </a:ext>
            </a:extLst>
          </p:cNvPr>
          <p:cNvSpPr>
            <a:spLocks noGrp="1"/>
          </p:cNvSpPr>
          <p:nvPr>
            <p:ph type="sldNum" idx="12"/>
          </p:nvPr>
        </p:nvSpPr>
        <p:spPr/>
        <p:txBody>
          <a:bodyPr/>
          <a:lstStyle/>
          <a:p>
            <a:pPr marL="0" marR="0" lvl="0" indent="0" algn="r" rtl="0">
              <a:spcBef>
                <a:spcPts val="0"/>
              </a:spcBef>
              <a:buNone/>
            </a:pPr>
            <a:fld id="{00000000-1234-1234-1234-123412341234}" type="slidenum">
              <a:rPr lang="en-US" sz="1200" b="1" i="0" u="none" strike="noStrike" cap="none" smtClean="0">
                <a:solidFill>
                  <a:schemeClr val="dk1"/>
                </a:solidFill>
                <a:latin typeface="Verdana"/>
                <a:ea typeface="Verdana"/>
                <a:cs typeface="Verdana"/>
                <a:sym typeface="Verdana"/>
              </a:rPr>
              <a:t>11</a:t>
            </a:fld>
            <a:endParaRPr lang="en-US" sz="1200" b="1" i="0" u="none" strike="noStrike" cap="none">
              <a:solidFill>
                <a:schemeClr val="dk1"/>
              </a:solidFill>
              <a:latin typeface="Verdana"/>
              <a:ea typeface="Verdana"/>
              <a:cs typeface="Verdana"/>
              <a:sym typeface="Verdana"/>
            </a:endParaRPr>
          </a:p>
        </p:txBody>
      </p:sp>
    </p:spTree>
    <p:extLst>
      <p:ext uri="{BB962C8B-B14F-4D97-AF65-F5344CB8AC3E}">
        <p14:creationId xmlns:p14="http://schemas.microsoft.com/office/powerpoint/2010/main" val="2041100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CEDC40-AC5A-4D9D-946D-94FF3250E1DA}"/>
              </a:ext>
            </a:extLst>
          </p:cNvPr>
          <p:cNvSpPr>
            <a:spLocks noGrp="1"/>
          </p:cNvSpPr>
          <p:nvPr>
            <p:ph type="title"/>
          </p:nvPr>
        </p:nvSpPr>
        <p:spPr/>
        <p:txBody>
          <a:bodyPr/>
          <a:lstStyle/>
          <a:p>
            <a:r>
              <a:rPr lang="en-US" dirty="0"/>
              <a:t>OSEP DMS</a:t>
            </a:r>
          </a:p>
        </p:txBody>
      </p:sp>
      <p:sp>
        <p:nvSpPr>
          <p:cNvPr id="3" name="Text Placeholder 2">
            <a:extLst>
              <a:ext uri="{FF2B5EF4-FFF2-40B4-BE49-F238E27FC236}">
                <a16:creationId xmlns:a16="http://schemas.microsoft.com/office/drawing/2014/main" xmlns="" id="{5D00975A-7394-4F8D-9095-90016CC2519B}"/>
              </a:ext>
            </a:extLst>
          </p:cNvPr>
          <p:cNvSpPr>
            <a:spLocks noGrp="1"/>
          </p:cNvSpPr>
          <p:nvPr>
            <p:ph type="body" idx="1"/>
          </p:nvPr>
        </p:nvSpPr>
        <p:spPr/>
        <p:txBody>
          <a:bodyPr/>
          <a:lstStyle/>
          <a:p>
            <a:pPr marL="677926" indent="-514350">
              <a:buFont typeface="Arial" panose="020B0604020202020204" pitchFamily="34" charset="0"/>
              <a:buChar char="•"/>
            </a:pPr>
            <a:r>
              <a:rPr lang="en-US" dirty="0"/>
              <a:t>Response for Improvement</a:t>
            </a:r>
          </a:p>
          <a:p>
            <a:pPr marL="1001918" lvl="1" indent="-514350">
              <a:buFont typeface="Courier New" panose="02070309020205020404" pitchFamily="49" charset="0"/>
              <a:buChar char="o"/>
            </a:pPr>
            <a:r>
              <a:rPr lang="en-US" dirty="0"/>
              <a:t>MDE will receive targeted or intensive monitoring or support </a:t>
            </a:r>
          </a:p>
          <a:p>
            <a:pPr marL="1001918" lvl="1" indent="-514350">
              <a:buFont typeface="Courier New" panose="02070309020205020404" pitchFamily="49" charset="0"/>
              <a:buChar char="o"/>
            </a:pPr>
            <a:r>
              <a:rPr lang="en-US" dirty="0"/>
              <a:t>State contact, Dan Schreier, will work with the OSE to discuss the appropriate DMS activities</a:t>
            </a:r>
          </a:p>
          <a:p>
            <a:pPr marL="1001918" lvl="1" indent="-514350">
              <a:buFont typeface="Courier New" panose="02070309020205020404" pitchFamily="49" charset="0"/>
              <a:buChar char="o"/>
            </a:pPr>
            <a:r>
              <a:rPr lang="en-US" dirty="0"/>
              <a:t>FFY 2017 DMS activities will take place from January through September 2018</a:t>
            </a:r>
          </a:p>
          <a:p>
            <a:endParaRPr lang="en-US" dirty="0"/>
          </a:p>
        </p:txBody>
      </p:sp>
      <p:sp>
        <p:nvSpPr>
          <p:cNvPr id="4" name="Slide Number Placeholder 3">
            <a:extLst>
              <a:ext uri="{FF2B5EF4-FFF2-40B4-BE49-F238E27FC236}">
                <a16:creationId xmlns:a16="http://schemas.microsoft.com/office/drawing/2014/main" xmlns="" id="{2D25FB87-24C1-4CCE-8777-0966C07BEE50}"/>
              </a:ext>
            </a:extLst>
          </p:cNvPr>
          <p:cNvSpPr>
            <a:spLocks noGrp="1"/>
          </p:cNvSpPr>
          <p:nvPr>
            <p:ph type="sldNum" idx="12"/>
          </p:nvPr>
        </p:nvSpPr>
        <p:spPr/>
        <p:txBody>
          <a:bodyPr/>
          <a:lstStyle/>
          <a:p>
            <a:pPr marL="0" marR="0" lvl="0" indent="0" algn="r" rtl="0">
              <a:spcBef>
                <a:spcPts val="0"/>
              </a:spcBef>
              <a:buNone/>
            </a:pPr>
            <a:fld id="{00000000-1234-1234-1234-123412341234}" type="slidenum">
              <a:rPr lang="en-US" sz="1200" b="1" i="0" u="none" strike="noStrike" cap="none" smtClean="0">
                <a:solidFill>
                  <a:schemeClr val="dk1"/>
                </a:solidFill>
                <a:latin typeface="Verdana"/>
                <a:ea typeface="Verdana"/>
                <a:cs typeface="Verdana"/>
                <a:sym typeface="Verdana"/>
              </a:rPr>
              <a:t>12</a:t>
            </a:fld>
            <a:endParaRPr lang="en-US" sz="1200" b="1" i="0" u="none" strike="noStrike" cap="none">
              <a:solidFill>
                <a:schemeClr val="dk1"/>
              </a:solidFill>
              <a:latin typeface="Verdana"/>
              <a:ea typeface="Verdana"/>
              <a:cs typeface="Verdana"/>
              <a:sym typeface="Verdana"/>
            </a:endParaRPr>
          </a:p>
        </p:txBody>
      </p:sp>
    </p:spTree>
    <p:extLst>
      <p:ext uri="{BB962C8B-B14F-4D97-AF65-F5344CB8AC3E}">
        <p14:creationId xmlns:p14="http://schemas.microsoft.com/office/powerpoint/2010/main" val="400323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82CB10-4136-4BC2-B639-9551AEB3DCED}"/>
              </a:ext>
            </a:extLst>
          </p:cNvPr>
          <p:cNvSpPr>
            <a:spLocks noGrp="1"/>
          </p:cNvSpPr>
          <p:nvPr>
            <p:ph type="title"/>
          </p:nvPr>
        </p:nvSpPr>
        <p:spPr/>
        <p:txBody>
          <a:bodyPr/>
          <a:lstStyle/>
          <a:p>
            <a:r>
              <a:rPr lang="en-US" dirty="0"/>
              <a:t>State Updates</a:t>
            </a:r>
          </a:p>
        </p:txBody>
      </p:sp>
      <p:sp>
        <p:nvSpPr>
          <p:cNvPr id="3" name="Text Placeholder 2">
            <a:extLst>
              <a:ext uri="{FF2B5EF4-FFF2-40B4-BE49-F238E27FC236}">
                <a16:creationId xmlns:a16="http://schemas.microsoft.com/office/drawing/2014/main" xmlns="" id="{45D38323-A827-4D88-A473-B1CAD7DDA078}"/>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xmlns="" id="{22BC72AE-9F83-4312-9EBE-D9054C85C8CC}"/>
              </a:ext>
            </a:extLst>
          </p:cNvPr>
          <p:cNvSpPr>
            <a:spLocks noGrp="1"/>
          </p:cNvSpPr>
          <p:nvPr>
            <p:ph type="sldNum" idx="12"/>
          </p:nvPr>
        </p:nvSpPr>
        <p:spPr/>
        <p:txBody>
          <a:bodyPr/>
          <a:lstStyle/>
          <a:p>
            <a:pPr marL="0" marR="0" lvl="0" indent="0" algn="r" rtl="0">
              <a:spcBef>
                <a:spcPts val="0"/>
              </a:spcBef>
              <a:buNone/>
            </a:pPr>
            <a:fld id="{00000000-1234-1234-1234-123412341234}" type="slidenum">
              <a:rPr lang="en-US" sz="1200" b="1" i="0" u="none" strike="noStrike" cap="none" smtClean="0">
                <a:solidFill>
                  <a:srgbClr val="2D58AC"/>
                </a:solidFill>
                <a:latin typeface="Verdana"/>
                <a:ea typeface="Verdana"/>
                <a:cs typeface="Verdana"/>
                <a:sym typeface="Verdana"/>
              </a:rPr>
              <a:t>13</a:t>
            </a:fld>
            <a:endParaRPr lang="en-US" sz="1200" b="1" i="0" u="none" strike="noStrike" cap="none">
              <a:solidFill>
                <a:srgbClr val="2D58AC"/>
              </a:solidFill>
              <a:latin typeface="Verdana"/>
              <a:ea typeface="Verdana"/>
              <a:cs typeface="Verdana"/>
              <a:sym typeface="Verdana"/>
            </a:endParaRPr>
          </a:p>
        </p:txBody>
      </p:sp>
    </p:spTree>
    <p:extLst>
      <p:ext uri="{BB962C8B-B14F-4D97-AF65-F5344CB8AC3E}">
        <p14:creationId xmlns:p14="http://schemas.microsoft.com/office/powerpoint/2010/main" val="4119690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5A3D0B-2D25-43EE-A4D3-42ACF1FE756F}"/>
              </a:ext>
            </a:extLst>
          </p:cNvPr>
          <p:cNvSpPr>
            <a:spLocks noGrp="1"/>
          </p:cNvSpPr>
          <p:nvPr>
            <p:ph type="title"/>
          </p:nvPr>
        </p:nvSpPr>
        <p:spPr/>
        <p:txBody>
          <a:bodyPr/>
          <a:lstStyle/>
          <a:p>
            <a:r>
              <a:rPr lang="en-US" dirty="0"/>
              <a:t>Accountability System Development</a:t>
            </a:r>
          </a:p>
        </p:txBody>
      </p:sp>
      <p:sp>
        <p:nvSpPr>
          <p:cNvPr id="3" name="Text Placeholder 2">
            <a:extLst>
              <a:ext uri="{FF2B5EF4-FFF2-40B4-BE49-F238E27FC236}">
                <a16:creationId xmlns:a16="http://schemas.microsoft.com/office/drawing/2014/main" xmlns="" id="{A6D53081-AC11-48C3-97E3-CE9822F8DBE5}"/>
              </a:ext>
            </a:extLst>
          </p:cNvPr>
          <p:cNvSpPr>
            <a:spLocks noGrp="1"/>
          </p:cNvSpPr>
          <p:nvPr>
            <p:ph type="body" idx="1"/>
          </p:nvPr>
        </p:nvSpPr>
        <p:spPr>
          <a:xfrm>
            <a:off x="581192" y="1852550"/>
            <a:ext cx="11447813" cy="3895106"/>
          </a:xfrm>
        </p:spPr>
        <p:txBody>
          <a:bodyPr>
            <a:normAutofit lnSpcReduction="10000"/>
          </a:bodyPr>
          <a:lstStyle/>
          <a:p>
            <a:pPr marL="677926" indent="-514350">
              <a:buFont typeface="Arial" panose="020B0604020202020204" pitchFamily="34" charset="0"/>
              <a:buChar char="•"/>
            </a:pPr>
            <a:r>
              <a:rPr lang="en-US" sz="2600" dirty="0"/>
              <a:t>OSE continues to meet with the ISD Directors of Special Education</a:t>
            </a:r>
          </a:p>
          <a:p>
            <a:pPr marL="677926" indent="-514350">
              <a:buFont typeface="Arial" panose="020B0604020202020204" pitchFamily="34" charset="0"/>
              <a:buChar char="•"/>
            </a:pPr>
            <a:r>
              <a:rPr lang="en-US" sz="2600" dirty="0"/>
              <a:t>Data analysis and establishing individual ISD priority areas of improvement are underway</a:t>
            </a:r>
          </a:p>
          <a:p>
            <a:pPr marL="677926" indent="-514350">
              <a:buFont typeface="Arial" panose="020B0604020202020204" pitchFamily="34" charset="0"/>
              <a:buChar char="•"/>
            </a:pPr>
            <a:r>
              <a:rPr lang="en-US" sz="2600" dirty="0"/>
              <a:t>National consultant, Jane Nell Luster will be attending and working with the OSE and the ISDs at their January 17, 2018 meeting</a:t>
            </a:r>
          </a:p>
          <a:p>
            <a:pPr marL="677926" indent="-514350">
              <a:buFont typeface="Arial" panose="020B0604020202020204" pitchFamily="34" charset="0"/>
              <a:buChar char="•"/>
            </a:pPr>
            <a:r>
              <a:rPr lang="en-US" sz="2600" dirty="0"/>
              <a:t>Options for required monitoring activities continue to be a focus of understanding </a:t>
            </a:r>
          </a:p>
        </p:txBody>
      </p:sp>
      <p:sp>
        <p:nvSpPr>
          <p:cNvPr id="4" name="Slide Number Placeholder 3">
            <a:extLst>
              <a:ext uri="{FF2B5EF4-FFF2-40B4-BE49-F238E27FC236}">
                <a16:creationId xmlns:a16="http://schemas.microsoft.com/office/drawing/2014/main" xmlns="" id="{EF01B8F7-93B4-4D91-A085-7AAB9CD91998}"/>
              </a:ext>
            </a:extLst>
          </p:cNvPr>
          <p:cNvSpPr>
            <a:spLocks noGrp="1"/>
          </p:cNvSpPr>
          <p:nvPr>
            <p:ph type="sldNum" idx="12"/>
          </p:nvPr>
        </p:nvSpPr>
        <p:spPr/>
        <p:txBody>
          <a:bodyPr/>
          <a:lstStyle/>
          <a:p>
            <a:pPr marL="0" marR="0" lvl="0" indent="0" algn="r" rtl="0">
              <a:spcBef>
                <a:spcPts val="0"/>
              </a:spcBef>
              <a:buNone/>
            </a:pPr>
            <a:fld id="{00000000-1234-1234-1234-123412341234}" type="slidenum">
              <a:rPr lang="en-US" sz="1200" b="1" i="0" u="none" strike="noStrike" cap="none" smtClean="0">
                <a:solidFill>
                  <a:schemeClr val="dk1"/>
                </a:solidFill>
                <a:latin typeface="Verdana"/>
                <a:ea typeface="Verdana"/>
                <a:cs typeface="Verdana"/>
                <a:sym typeface="Verdana"/>
              </a:rPr>
              <a:t>14</a:t>
            </a:fld>
            <a:endParaRPr lang="en-US" sz="1200" b="1" i="0" u="none" strike="noStrike" cap="none">
              <a:solidFill>
                <a:schemeClr val="dk1"/>
              </a:solidFill>
              <a:latin typeface="Verdana"/>
              <a:ea typeface="Verdana"/>
              <a:cs typeface="Verdana"/>
              <a:sym typeface="Verdana"/>
            </a:endParaRPr>
          </a:p>
        </p:txBody>
      </p:sp>
    </p:spTree>
    <p:extLst>
      <p:ext uri="{BB962C8B-B14F-4D97-AF65-F5344CB8AC3E}">
        <p14:creationId xmlns:p14="http://schemas.microsoft.com/office/powerpoint/2010/main" val="4047340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043D03-D1AF-42A4-BEB5-25A81FDF435B}"/>
              </a:ext>
            </a:extLst>
          </p:cNvPr>
          <p:cNvSpPr>
            <a:spLocks noGrp="1"/>
          </p:cNvSpPr>
          <p:nvPr>
            <p:ph type="title"/>
          </p:nvPr>
        </p:nvSpPr>
        <p:spPr/>
        <p:txBody>
          <a:bodyPr/>
          <a:lstStyle/>
          <a:p>
            <a:r>
              <a:rPr lang="en-US" dirty="0"/>
              <a:t>Office of Special Education Updates</a:t>
            </a:r>
          </a:p>
        </p:txBody>
      </p:sp>
      <p:sp>
        <p:nvSpPr>
          <p:cNvPr id="3" name="Text Placeholder 2">
            <a:extLst>
              <a:ext uri="{FF2B5EF4-FFF2-40B4-BE49-F238E27FC236}">
                <a16:creationId xmlns:a16="http://schemas.microsoft.com/office/drawing/2014/main" xmlns="" id="{A229C7B2-B4B3-4C5C-A687-2B04BA9F663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xmlns="" id="{5DA40297-83EC-42FB-B6E2-EC39C1852F94}"/>
              </a:ext>
            </a:extLst>
          </p:cNvPr>
          <p:cNvSpPr>
            <a:spLocks noGrp="1"/>
          </p:cNvSpPr>
          <p:nvPr>
            <p:ph type="sldNum" idx="12"/>
          </p:nvPr>
        </p:nvSpPr>
        <p:spPr/>
        <p:txBody>
          <a:bodyPr/>
          <a:lstStyle/>
          <a:p>
            <a:pPr marL="0" marR="0" lvl="0" indent="0" algn="r" rtl="0">
              <a:spcBef>
                <a:spcPts val="0"/>
              </a:spcBef>
              <a:buNone/>
            </a:pPr>
            <a:fld id="{00000000-1234-1234-1234-123412341234}" type="slidenum">
              <a:rPr lang="en-US" sz="1200" b="1" i="0" u="none" strike="noStrike" cap="none" smtClean="0">
                <a:solidFill>
                  <a:srgbClr val="2D58AC"/>
                </a:solidFill>
                <a:latin typeface="Verdana"/>
                <a:ea typeface="Verdana"/>
                <a:cs typeface="Verdana"/>
                <a:sym typeface="Verdana"/>
              </a:rPr>
              <a:t>15</a:t>
            </a:fld>
            <a:endParaRPr lang="en-US" sz="1200" b="1" i="0" u="none" strike="noStrike" cap="none">
              <a:solidFill>
                <a:srgbClr val="2D58AC"/>
              </a:solidFill>
              <a:latin typeface="Verdana"/>
              <a:ea typeface="Verdana"/>
              <a:cs typeface="Verdana"/>
              <a:sym typeface="Verdana"/>
            </a:endParaRPr>
          </a:p>
        </p:txBody>
      </p:sp>
    </p:spTree>
    <p:extLst>
      <p:ext uri="{BB962C8B-B14F-4D97-AF65-F5344CB8AC3E}">
        <p14:creationId xmlns:p14="http://schemas.microsoft.com/office/powerpoint/2010/main" val="42074692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C9E242D5-313F-4096-9827-63371172BC2C}"/>
              </a:ext>
            </a:extLst>
          </p:cNvPr>
          <p:cNvSpPr>
            <a:spLocks noGrp="1"/>
          </p:cNvSpPr>
          <p:nvPr>
            <p:ph type="title"/>
          </p:nvPr>
        </p:nvSpPr>
        <p:spPr/>
        <p:txBody>
          <a:bodyPr/>
          <a:lstStyle/>
          <a:p>
            <a:pPr algn="ctr"/>
            <a:r>
              <a:rPr lang="en-US" dirty="0"/>
              <a:t>Monitoring for 2017-2018 School Year</a:t>
            </a:r>
          </a:p>
        </p:txBody>
      </p:sp>
      <p:sp>
        <p:nvSpPr>
          <p:cNvPr id="5" name="Content Placeholder 4">
            <a:extLst>
              <a:ext uri="{FF2B5EF4-FFF2-40B4-BE49-F238E27FC236}">
                <a16:creationId xmlns:a16="http://schemas.microsoft.com/office/drawing/2014/main" xmlns="" id="{32BBC061-3737-45F4-8CF0-D2F5EED2974D}"/>
              </a:ext>
            </a:extLst>
          </p:cNvPr>
          <p:cNvSpPr>
            <a:spLocks noGrp="1"/>
          </p:cNvSpPr>
          <p:nvPr>
            <p:ph idx="1"/>
          </p:nvPr>
        </p:nvSpPr>
        <p:spPr/>
        <p:txBody>
          <a:bodyPr/>
          <a:lstStyle/>
          <a:p>
            <a:pPr marL="677926" indent="-514350">
              <a:buFont typeface="Arial" panose="020B0604020202020204" pitchFamily="34" charset="0"/>
              <a:buChar char="•"/>
            </a:pPr>
            <a:r>
              <a:rPr lang="en-US" dirty="0"/>
              <a:t>Spring of 2018</a:t>
            </a:r>
          </a:p>
          <a:p>
            <a:pPr marL="914909" lvl="1" indent="-457200">
              <a:buFont typeface="Courier New" panose="02070309020205020404" pitchFamily="49" charset="0"/>
              <a:buChar char="o"/>
            </a:pPr>
            <a:r>
              <a:rPr lang="en-US" dirty="0"/>
              <a:t>A focused monitoring cycle will take place to address B-4 (rate of suspension and expulsion) data from the 2016-2017 school year. </a:t>
            </a:r>
          </a:p>
          <a:p>
            <a:pPr marL="914909" lvl="1" indent="-457200">
              <a:buFont typeface="Courier New" panose="02070309020205020404" pitchFamily="49" charset="0"/>
              <a:buChar char="o"/>
            </a:pPr>
            <a:r>
              <a:rPr lang="en-US" dirty="0"/>
              <a:t>Additional monitoring activities may occur as needs arise between now and the end of the school year.</a:t>
            </a:r>
          </a:p>
          <a:p>
            <a:endParaRPr lang="en-US" dirty="0"/>
          </a:p>
        </p:txBody>
      </p:sp>
    </p:spTree>
    <p:extLst>
      <p:ext uri="{BB962C8B-B14F-4D97-AF65-F5344CB8AC3E}">
        <p14:creationId xmlns:p14="http://schemas.microsoft.com/office/powerpoint/2010/main" val="36036173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8AA876-1B00-4504-A3CB-3EA0D78CC9C4}"/>
              </a:ext>
            </a:extLst>
          </p:cNvPr>
          <p:cNvSpPr>
            <a:spLocks noGrp="1"/>
          </p:cNvSpPr>
          <p:nvPr>
            <p:ph type="title"/>
          </p:nvPr>
        </p:nvSpPr>
        <p:spPr/>
        <p:txBody>
          <a:bodyPr/>
          <a:lstStyle/>
          <a:p>
            <a:pPr algn="ctr"/>
            <a:r>
              <a:rPr lang="en-US" dirty="0"/>
              <a:t>Significant Disproportionality</a:t>
            </a:r>
          </a:p>
        </p:txBody>
      </p:sp>
      <p:sp>
        <p:nvSpPr>
          <p:cNvPr id="3" name="Content Placeholder 2">
            <a:extLst>
              <a:ext uri="{FF2B5EF4-FFF2-40B4-BE49-F238E27FC236}">
                <a16:creationId xmlns:a16="http://schemas.microsoft.com/office/drawing/2014/main" xmlns="" id="{071853CC-C84B-4933-A7BA-8A176DD8CE25}"/>
              </a:ext>
            </a:extLst>
          </p:cNvPr>
          <p:cNvSpPr>
            <a:spLocks noGrp="1"/>
          </p:cNvSpPr>
          <p:nvPr>
            <p:ph idx="1"/>
          </p:nvPr>
        </p:nvSpPr>
        <p:spPr>
          <a:xfrm>
            <a:off x="581192" y="1800255"/>
            <a:ext cx="11397056" cy="4201209"/>
          </a:xfrm>
        </p:spPr>
        <p:txBody>
          <a:bodyPr/>
          <a:lstStyle/>
          <a:p>
            <a:pPr marL="677926" indent="-514350">
              <a:buFont typeface="Arial" panose="020B0604020202020204" pitchFamily="34" charset="0"/>
              <a:buChar char="•"/>
            </a:pPr>
            <a:r>
              <a:rPr lang="en-US" dirty="0"/>
              <a:t>The Michigan Department of Education, Office of Special Education will be holding public hearings in February 2018 at various locations in the State regarding the proposed changes to the procedures and methodology for calculating Significant Disproportionality.</a:t>
            </a:r>
          </a:p>
          <a:p>
            <a:pPr marL="677926" indent="-514350">
              <a:buFont typeface="Arial" panose="020B0604020202020204" pitchFamily="34" charset="0"/>
              <a:buChar char="•"/>
            </a:pPr>
            <a:r>
              <a:rPr lang="en-US" dirty="0"/>
              <a:t>A Notice of Public Hearing will be issued specifying date, time, location</a:t>
            </a:r>
          </a:p>
          <a:p>
            <a:pPr marL="1001918" lvl="1" indent="-514350">
              <a:buFont typeface="Courier New" panose="02070309020205020404" pitchFamily="49" charset="0"/>
              <a:buChar char="o"/>
            </a:pPr>
            <a:r>
              <a:rPr lang="en-US" dirty="0"/>
              <a:t>Locations will likely be the Upper Peninsula, the upper Lower Peninsula, the Lansing and Detroit areas</a:t>
            </a:r>
          </a:p>
          <a:p>
            <a:endParaRPr lang="en-US" dirty="0"/>
          </a:p>
          <a:p>
            <a:endParaRPr lang="en-US" dirty="0"/>
          </a:p>
        </p:txBody>
      </p:sp>
    </p:spTree>
    <p:extLst>
      <p:ext uri="{BB962C8B-B14F-4D97-AF65-F5344CB8AC3E}">
        <p14:creationId xmlns:p14="http://schemas.microsoft.com/office/powerpoint/2010/main" val="8252480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7FFFC4-6582-4200-ADB2-ABF8D8EBA595}"/>
              </a:ext>
            </a:extLst>
          </p:cNvPr>
          <p:cNvSpPr>
            <a:spLocks noGrp="1"/>
          </p:cNvSpPr>
          <p:nvPr>
            <p:ph type="title"/>
          </p:nvPr>
        </p:nvSpPr>
        <p:spPr/>
        <p:txBody>
          <a:bodyPr/>
          <a:lstStyle/>
          <a:p>
            <a:r>
              <a:rPr lang="en-US" dirty="0"/>
              <a:t>State Complaint Information</a:t>
            </a:r>
          </a:p>
        </p:txBody>
      </p:sp>
      <p:sp>
        <p:nvSpPr>
          <p:cNvPr id="3" name="Text Placeholder 2">
            <a:extLst>
              <a:ext uri="{FF2B5EF4-FFF2-40B4-BE49-F238E27FC236}">
                <a16:creationId xmlns:a16="http://schemas.microsoft.com/office/drawing/2014/main" xmlns="" id="{761FCABF-E790-46A8-BD4E-40DDE5F3889C}"/>
              </a:ext>
            </a:extLst>
          </p:cNvPr>
          <p:cNvSpPr>
            <a:spLocks noGrp="1"/>
          </p:cNvSpPr>
          <p:nvPr>
            <p:ph type="body" idx="1"/>
          </p:nvPr>
        </p:nvSpPr>
        <p:spPr/>
        <p:txBody>
          <a:bodyPr/>
          <a:lstStyle/>
          <a:p>
            <a:pPr>
              <a:buFont typeface="Arial" panose="020B0604020202020204" pitchFamily="34" charset="0"/>
              <a:buChar char="•"/>
            </a:pPr>
            <a:r>
              <a:rPr lang="en-US" dirty="0"/>
              <a:t>January to September 2017</a:t>
            </a:r>
          </a:p>
          <a:p>
            <a:pPr lvl="1">
              <a:buFont typeface="Courier New" panose="02070309020205020404" pitchFamily="49" charset="0"/>
              <a:buChar char="o"/>
            </a:pPr>
            <a:r>
              <a:rPr lang="en-US" dirty="0"/>
              <a:t># of State Complaints WITH Final Decisions:  109</a:t>
            </a:r>
          </a:p>
          <a:p>
            <a:pPr lvl="1">
              <a:buFont typeface="Courier New" panose="02070309020205020404" pitchFamily="49" charset="0"/>
              <a:buChar char="o"/>
            </a:pPr>
            <a:r>
              <a:rPr lang="en-US" dirty="0"/>
              <a:t># with Findings:  83 or 76% of cases filed</a:t>
            </a:r>
          </a:p>
          <a:p>
            <a:pPr lvl="1">
              <a:buFont typeface="Courier New" panose="02070309020205020404" pitchFamily="49" charset="0"/>
              <a:buChar char="o"/>
            </a:pPr>
            <a:r>
              <a:rPr lang="en-US" dirty="0"/>
              <a:t># with NO Findings:  26 or 24 % of cases filed</a:t>
            </a:r>
          </a:p>
          <a:p>
            <a:pPr lvl="1">
              <a:buFont typeface="Courier New" panose="02070309020205020404" pitchFamily="49" charset="0"/>
              <a:buChar char="o"/>
            </a:pPr>
            <a:r>
              <a:rPr lang="en-US" dirty="0"/>
              <a:t># with Student Level Corrective Action (SLCAP):  74</a:t>
            </a:r>
          </a:p>
          <a:p>
            <a:pPr lvl="2">
              <a:buFont typeface="Wingdings" panose="05000000000000000000" pitchFamily="2" charset="2"/>
              <a:buChar char="§"/>
            </a:pPr>
            <a:r>
              <a:rPr lang="en-US" dirty="0"/>
              <a:t>68% of all cases with final decision resulted in SLCAPs</a:t>
            </a:r>
          </a:p>
          <a:p>
            <a:pPr lvl="1">
              <a:buFont typeface="Courier New" panose="02070309020205020404" pitchFamily="49" charset="0"/>
              <a:buChar char="o"/>
            </a:pPr>
            <a:r>
              <a:rPr lang="en-US" dirty="0"/>
              <a:t># with Compensatory Education:  44</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xmlns="" id="{4641A149-E34C-4F10-8462-2CE6268A3C72}"/>
              </a:ext>
            </a:extLst>
          </p:cNvPr>
          <p:cNvSpPr>
            <a:spLocks noGrp="1"/>
          </p:cNvSpPr>
          <p:nvPr>
            <p:ph type="sldNum" idx="12"/>
          </p:nvPr>
        </p:nvSpPr>
        <p:spPr/>
        <p:txBody>
          <a:bodyPr/>
          <a:lstStyle/>
          <a:p>
            <a:pPr marL="0" marR="0" lvl="0" indent="0" algn="r" rtl="0">
              <a:spcBef>
                <a:spcPts val="0"/>
              </a:spcBef>
              <a:buNone/>
            </a:pPr>
            <a:fld id="{00000000-1234-1234-1234-123412341234}" type="slidenum">
              <a:rPr lang="en-US" sz="1200" b="1" i="0" u="none" strike="noStrike" cap="none" smtClean="0">
                <a:solidFill>
                  <a:schemeClr val="dk1"/>
                </a:solidFill>
                <a:latin typeface="Verdana"/>
                <a:ea typeface="Verdana"/>
                <a:cs typeface="Verdana"/>
                <a:sym typeface="Verdana"/>
              </a:rPr>
              <a:t>18</a:t>
            </a:fld>
            <a:endParaRPr lang="en-US" sz="1200" b="1" i="0" u="none" strike="noStrike" cap="none">
              <a:solidFill>
                <a:schemeClr val="dk1"/>
              </a:solidFill>
              <a:latin typeface="Verdana"/>
              <a:ea typeface="Verdana"/>
              <a:cs typeface="Verdana"/>
              <a:sym typeface="Verdana"/>
            </a:endParaRPr>
          </a:p>
        </p:txBody>
      </p:sp>
    </p:spTree>
    <p:extLst>
      <p:ext uri="{BB962C8B-B14F-4D97-AF65-F5344CB8AC3E}">
        <p14:creationId xmlns:p14="http://schemas.microsoft.com/office/powerpoint/2010/main" val="407146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09A6A9-7BD9-46B6-8759-E67E7871DD90}"/>
              </a:ext>
            </a:extLst>
          </p:cNvPr>
          <p:cNvSpPr>
            <a:spLocks noGrp="1"/>
          </p:cNvSpPr>
          <p:nvPr>
            <p:ph type="title"/>
          </p:nvPr>
        </p:nvSpPr>
        <p:spPr/>
        <p:txBody>
          <a:bodyPr/>
          <a:lstStyle/>
          <a:p>
            <a:r>
              <a:rPr lang="en-US" dirty="0"/>
              <a:t>OSE Staffing</a:t>
            </a:r>
          </a:p>
        </p:txBody>
      </p:sp>
      <p:sp>
        <p:nvSpPr>
          <p:cNvPr id="3" name="Text Placeholder 2">
            <a:extLst>
              <a:ext uri="{FF2B5EF4-FFF2-40B4-BE49-F238E27FC236}">
                <a16:creationId xmlns:a16="http://schemas.microsoft.com/office/drawing/2014/main" xmlns="" id="{A8195C6B-421C-4AF9-A45A-459B0A54E834}"/>
              </a:ext>
            </a:extLst>
          </p:cNvPr>
          <p:cNvSpPr>
            <a:spLocks noGrp="1"/>
          </p:cNvSpPr>
          <p:nvPr>
            <p:ph type="body" idx="1"/>
          </p:nvPr>
        </p:nvSpPr>
        <p:spPr>
          <a:xfrm>
            <a:off x="1162385" y="1859041"/>
            <a:ext cx="11029615" cy="4374914"/>
          </a:xfrm>
        </p:spPr>
        <p:txBody>
          <a:bodyPr/>
          <a:lstStyle/>
          <a:p>
            <a:pPr>
              <a:buFont typeface="Arial" panose="020B0604020202020204" pitchFamily="34" charset="0"/>
              <a:buChar char="•"/>
            </a:pPr>
            <a:r>
              <a:rPr lang="en-US" dirty="0"/>
              <a:t>Saying Good-bye and Best Wishes!</a:t>
            </a:r>
          </a:p>
          <a:p>
            <a:pPr lvl="1">
              <a:buFont typeface="Courier New" panose="02070309020205020404" pitchFamily="49" charset="0"/>
              <a:buChar char="o"/>
            </a:pPr>
            <a:r>
              <a:rPr lang="en-US" dirty="0"/>
              <a:t>Collette Bauman, Director of MDE LIO</a:t>
            </a:r>
          </a:p>
          <a:p>
            <a:pPr lvl="1">
              <a:buFont typeface="Courier New" panose="02070309020205020404" pitchFamily="49" charset="0"/>
              <a:buChar char="o"/>
            </a:pPr>
            <a:r>
              <a:rPr lang="en-US" dirty="0"/>
              <a:t>More than 40 Years in the VI field!</a:t>
            </a:r>
          </a:p>
          <a:p>
            <a:pPr lvl="2">
              <a:buFont typeface="Wingdings" panose="05000000000000000000" pitchFamily="2" charset="2"/>
              <a:buChar char="v"/>
            </a:pPr>
            <a:r>
              <a:rPr lang="en-US" dirty="0"/>
              <a:t>20 years as a teacher in Livonia</a:t>
            </a:r>
          </a:p>
          <a:p>
            <a:pPr lvl="2">
              <a:buFont typeface="Wingdings" panose="05000000000000000000" pitchFamily="2" charset="2"/>
              <a:buChar char="v"/>
            </a:pPr>
            <a:r>
              <a:rPr lang="en-US" dirty="0"/>
              <a:t>10 years as a supervisor</a:t>
            </a:r>
          </a:p>
          <a:p>
            <a:pPr lvl="2">
              <a:buFont typeface="Wingdings" panose="05000000000000000000" pitchFamily="2" charset="2"/>
              <a:buChar char="v"/>
            </a:pPr>
            <a:r>
              <a:rPr lang="en-US" dirty="0"/>
              <a:t>12.9 years as Director of MDE LIO</a:t>
            </a:r>
          </a:p>
          <a:p>
            <a:pPr>
              <a:buFont typeface="Arial" panose="020B0604020202020204" pitchFamily="34" charset="0"/>
              <a:buChar char="•"/>
            </a:pPr>
            <a:r>
              <a:rPr lang="en-US" dirty="0"/>
              <a:t>Introducing…</a:t>
            </a:r>
          </a:p>
          <a:p>
            <a:pPr lvl="1">
              <a:buFont typeface="Courier New" panose="02070309020205020404" pitchFamily="49" charset="0"/>
              <a:buChar char="o"/>
            </a:pPr>
            <a:r>
              <a:rPr lang="en-US" sz="2200" dirty="0"/>
              <a:t>Dana Billings, Special Education Medicaid Consultant 13, in the Administration Unit</a:t>
            </a:r>
          </a:p>
          <a:p>
            <a:pPr>
              <a:buFont typeface="Wingdings" panose="05000000000000000000" pitchFamily="2" charset="2"/>
              <a:buChar char="v"/>
            </a:pPr>
            <a:endParaRPr lang="en-US" dirty="0"/>
          </a:p>
        </p:txBody>
      </p:sp>
      <p:sp>
        <p:nvSpPr>
          <p:cNvPr id="4" name="Slide Number Placeholder 3">
            <a:extLst>
              <a:ext uri="{FF2B5EF4-FFF2-40B4-BE49-F238E27FC236}">
                <a16:creationId xmlns:a16="http://schemas.microsoft.com/office/drawing/2014/main" xmlns="" id="{BDB71B94-16FE-4965-B31C-67A9268793B6}"/>
              </a:ext>
            </a:extLst>
          </p:cNvPr>
          <p:cNvSpPr>
            <a:spLocks noGrp="1"/>
          </p:cNvSpPr>
          <p:nvPr>
            <p:ph type="sldNum" idx="12"/>
          </p:nvPr>
        </p:nvSpPr>
        <p:spPr/>
        <p:txBody>
          <a:bodyPr/>
          <a:lstStyle/>
          <a:p>
            <a:pPr marL="0" marR="0" lvl="0" indent="0" algn="r" rtl="0">
              <a:spcBef>
                <a:spcPts val="0"/>
              </a:spcBef>
              <a:buNone/>
            </a:pPr>
            <a:fld id="{00000000-1234-1234-1234-123412341234}" type="slidenum">
              <a:rPr lang="en-US" sz="1200" b="1" i="0" u="none" strike="noStrike" cap="none" smtClean="0">
                <a:solidFill>
                  <a:schemeClr val="dk1"/>
                </a:solidFill>
                <a:latin typeface="Verdana"/>
                <a:ea typeface="Verdana"/>
                <a:cs typeface="Verdana"/>
                <a:sym typeface="Verdana"/>
              </a:rPr>
              <a:t>19</a:t>
            </a:fld>
            <a:endParaRPr lang="en-US" sz="1200" b="1" i="0" u="none" strike="noStrike" cap="none">
              <a:solidFill>
                <a:schemeClr val="dk1"/>
              </a:solidFill>
              <a:latin typeface="Verdana"/>
              <a:ea typeface="Verdana"/>
              <a:cs typeface="Verdana"/>
              <a:sym typeface="Verdana"/>
            </a:endParaRPr>
          </a:p>
        </p:txBody>
      </p:sp>
    </p:spTree>
    <p:extLst>
      <p:ext uri="{BB962C8B-B14F-4D97-AF65-F5344CB8AC3E}">
        <p14:creationId xmlns:p14="http://schemas.microsoft.com/office/powerpoint/2010/main" val="2422978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EFCA2D-C845-4CEF-A56F-81F33A4F416E}"/>
              </a:ext>
            </a:extLst>
          </p:cNvPr>
          <p:cNvSpPr>
            <a:spLocks noGrp="1"/>
          </p:cNvSpPr>
          <p:nvPr>
            <p:ph type="title"/>
          </p:nvPr>
        </p:nvSpPr>
        <p:spPr/>
        <p:txBody>
          <a:bodyPr/>
          <a:lstStyle/>
          <a:p>
            <a:r>
              <a:rPr lang="en-US" dirty="0"/>
              <a:t>Federal Updates</a:t>
            </a:r>
          </a:p>
        </p:txBody>
      </p:sp>
      <p:sp>
        <p:nvSpPr>
          <p:cNvPr id="3" name="Text Placeholder 2">
            <a:extLst>
              <a:ext uri="{FF2B5EF4-FFF2-40B4-BE49-F238E27FC236}">
                <a16:creationId xmlns:a16="http://schemas.microsoft.com/office/drawing/2014/main" xmlns="" id="{EDA3E883-21A1-43B0-BA5C-8E1586EA96F1}"/>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xmlns="" id="{71739EC8-7C2F-4EA4-824A-01E9D92D44F4}"/>
              </a:ext>
            </a:extLst>
          </p:cNvPr>
          <p:cNvSpPr>
            <a:spLocks noGrp="1"/>
          </p:cNvSpPr>
          <p:nvPr>
            <p:ph type="sldNum" idx="12"/>
          </p:nvPr>
        </p:nvSpPr>
        <p:spPr/>
        <p:txBody>
          <a:bodyPr/>
          <a:lstStyle/>
          <a:p>
            <a:pPr marL="0" marR="0" lvl="0" indent="0" algn="r" rtl="0">
              <a:spcBef>
                <a:spcPts val="0"/>
              </a:spcBef>
              <a:buNone/>
            </a:pPr>
            <a:fld id="{00000000-1234-1234-1234-123412341234}" type="slidenum">
              <a:rPr lang="en-US" sz="1200" b="1" i="0" u="none" strike="noStrike" cap="none" smtClean="0">
                <a:solidFill>
                  <a:srgbClr val="2D58AC"/>
                </a:solidFill>
                <a:latin typeface="Verdana"/>
                <a:ea typeface="Verdana"/>
                <a:cs typeface="Verdana"/>
                <a:sym typeface="Verdana"/>
              </a:rPr>
              <a:t>2</a:t>
            </a:fld>
            <a:endParaRPr lang="en-US" sz="1200" b="1" i="0" u="none" strike="noStrike" cap="none">
              <a:solidFill>
                <a:srgbClr val="2D58AC"/>
              </a:solidFill>
              <a:latin typeface="Verdana"/>
              <a:ea typeface="Verdana"/>
              <a:cs typeface="Verdana"/>
              <a:sym typeface="Verdana"/>
            </a:endParaRPr>
          </a:p>
        </p:txBody>
      </p:sp>
    </p:spTree>
    <p:extLst>
      <p:ext uri="{BB962C8B-B14F-4D97-AF65-F5344CB8AC3E}">
        <p14:creationId xmlns:p14="http://schemas.microsoft.com/office/powerpoint/2010/main" val="21549064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Shape 241"/>
          <p:cNvSpPr txBox="1">
            <a:spLocks noGrp="1"/>
          </p:cNvSpPr>
          <p:nvPr>
            <p:ph type="title"/>
          </p:nvPr>
        </p:nvSpPr>
        <p:spPr>
          <a:xfrm>
            <a:off x="581193" y="729658"/>
            <a:ext cx="11029616" cy="988331"/>
          </a:xfrm>
          <a:prstGeom prst="rect">
            <a:avLst/>
          </a:prstGeom>
          <a:noFill/>
          <a:ln>
            <a:noFill/>
          </a:ln>
        </p:spPr>
        <p:txBody>
          <a:bodyPr wrap="square" lIns="91425" tIns="45700" rIns="91425" bIns="45700" anchor="ctr" anchorCtr="0">
            <a:noAutofit/>
          </a:bodyPr>
          <a:lstStyle/>
          <a:p>
            <a:pPr marL="0" marR="0" lvl="0" indent="-63500" algn="ctr" rtl="0">
              <a:lnSpc>
                <a:spcPct val="100000"/>
              </a:lnSpc>
              <a:spcBef>
                <a:spcPts val="0"/>
              </a:spcBef>
              <a:spcAft>
                <a:spcPts val="0"/>
              </a:spcAft>
              <a:buClr>
                <a:schemeClr val="lt1"/>
              </a:buClr>
              <a:buSzPts val="1000"/>
              <a:buFont typeface="Verdana"/>
              <a:buNone/>
            </a:pPr>
            <a:r>
              <a:rPr lang="en-US" sz="4000" b="0" i="0" u="none" strike="noStrike" cap="none">
                <a:solidFill>
                  <a:schemeClr val="lt1"/>
                </a:solidFill>
                <a:latin typeface="Verdana"/>
                <a:ea typeface="Verdana"/>
                <a:cs typeface="Verdana"/>
                <a:sym typeface="Verdana"/>
              </a:rPr>
              <a:t>Contact Us!</a:t>
            </a:r>
          </a:p>
        </p:txBody>
      </p:sp>
      <p:sp>
        <p:nvSpPr>
          <p:cNvPr id="242" name="Shape 242"/>
          <p:cNvSpPr txBox="1">
            <a:spLocks noGrp="1"/>
          </p:cNvSpPr>
          <p:nvPr>
            <p:ph type="body" idx="1"/>
          </p:nvPr>
        </p:nvSpPr>
        <p:spPr>
          <a:xfrm>
            <a:off x="612900" y="2017217"/>
            <a:ext cx="5361393" cy="536005"/>
          </a:xfrm>
          <a:prstGeom prst="rect">
            <a:avLst/>
          </a:prstGeom>
          <a:solidFill>
            <a:schemeClr val="accent2"/>
          </a:solidFill>
          <a:ln>
            <a:noFill/>
          </a:ln>
        </p:spPr>
        <p:txBody>
          <a:bodyPr wrap="square" lIns="91425" tIns="45700" rIns="91425" bIns="45700" anchor="ctr" anchorCtr="0">
            <a:noAutofit/>
          </a:bodyPr>
          <a:lstStyle/>
          <a:p>
            <a:pPr marL="0" marR="0" lvl="0" indent="-34925" algn="ctr" rtl="0">
              <a:lnSpc>
                <a:spcPct val="100000"/>
              </a:lnSpc>
              <a:spcBef>
                <a:spcPts val="0"/>
              </a:spcBef>
              <a:spcAft>
                <a:spcPts val="0"/>
              </a:spcAft>
              <a:buClr>
                <a:schemeClr val="accent2"/>
              </a:buClr>
              <a:buSzPts val="550"/>
              <a:buFont typeface="Noto Sans Symbols"/>
              <a:buNone/>
            </a:pPr>
            <a:r>
              <a:rPr lang="en-US" sz="2200" b="1" i="0" u="none" strike="noStrike" cap="none">
                <a:solidFill>
                  <a:schemeClr val="lt1"/>
                </a:solidFill>
                <a:latin typeface="Verdana"/>
                <a:ea typeface="Verdana"/>
                <a:cs typeface="Verdana"/>
                <a:sym typeface="Verdana"/>
              </a:rPr>
              <a:t>OSE Information</a:t>
            </a:r>
          </a:p>
        </p:txBody>
      </p:sp>
      <p:sp>
        <p:nvSpPr>
          <p:cNvPr id="243" name="Shape 243"/>
          <p:cNvSpPr txBox="1">
            <a:spLocks noGrp="1"/>
          </p:cNvSpPr>
          <p:nvPr>
            <p:ph type="body" idx="2"/>
          </p:nvPr>
        </p:nvSpPr>
        <p:spPr>
          <a:xfrm>
            <a:off x="611675" y="2682217"/>
            <a:ext cx="5393100" cy="3178838"/>
          </a:xfrm>
          <a:prstGeom prst="rect">
            <a:avLst/>
          </a:prstGeom>
          <a:noFill/>
          <a:ln>
            <a:noFill/>
          </a:ln>
        </p:spPr>
        <p:txBody>
          <a:bodyPr wrap="square" lIns="91425" tIns="45700" rIns="91425" bIns="45700" anchor="t" anchorCtr="0">
            <a:noAutofit/>
          </a:bodyPr>
          <a:lstStyle/>
          <a:p>
            <a:pPr marL="342900" marR="0" lvl="0" indent="-342900" algn="l" rtl="0">
              <a:lnSpc>
                <a:spcPct val="100000"/>
              </a:lnSpc>
              <a:spcBef>
                <a:spcPts val="0"/>
              </a:spcBef>
              <a:spcAft>
                <a:spcPts val="0"/>
              </a:spcAft>
              <a:buClr>
                <a:schemeClr val="accent2"/>
              </a:buClr>
              <a:buSzPts val="2024"/>
              <a:buFont typeface="Noto Sans Symbols"/>
              <a:buChar char="▪"/>
            </a:pPr>
            <a:r>
              <a:rPr lang="en-US" sz="2200" b="0" i="0" u="none" strike="noStrike" cap="none" dirty="0">
                <a:solidFill>
                  <a:schemeClr val="dk2"/>
                </a:solidFill>
                <a:latin typeface="Verdana"/>
                <a:ea typeface="Verdana"/>
                <a:cs typeface="Verdana"/>
                <a:sym typeface="Verdana"/>
              </a:rPr>
              <a:t>888-320-3234</a:t>
            </a:r>
          </a:p>
          <a:p>
            <a:pPr marL="660401" marR="0" lvl="1" indent="-342901" algn="l" rtl="0">
              <a:lnSpc>
                <a:spcPct val="100000"/>
              </a:lnSpc>
              <a:spcBef>
                <a:spcPts val="1000"/>
              </a:spcBef>
              <a:spcAft>
                <a:spcPts val="0"/>
              </a:spcAft>
              <a:buClr>
                <a:schemeClr val="accent2"/>
              </a:buClr>
              <a:buSzPts val="1840"/>
              <a:buFont typeface="Courier New" panose="02070309020205020404" pitchFamily="49" charset="0"/>
              <a:buChar char="o"/>
            </a:pPr>
            <a:r>
              <a:rPr lang="en-US" sz="2000" b="0" i="0" u="none" strike="noStrike" cap="none" dirty="0">
                <a:solidFill>
                  <a:schemeClr val="dk2"/>
                </a:solidFill>
                <a:latin typeface="Verdana"/>
                <a:ea typeface="Verdana"/>
                <a:cs typeface="Verdana"/>
                <a:sym typeface="Verdana"/>
              </a:rPr>
              <a:t>Monday-Friday</a:t>
            </a:r>
          </a:p>
          <a:p>
            <a:pPr marL="660401" marR="0" lvl="1" indent="-342901" algn="l" rtl="0">
              <a:lnSpc>
                <a:spcPct val="100000"/>
              </a:lnSpc>
              <a:spcBef>
                <a:spcPts val="1000"/>
              </a:spcBef>
              <a:spcAft>
                <a:spcPts val="0"/>
              </a:spcAft>
              <a:buClr>
                <a:schemeClr val="accent2"/>
              </a:buClr>
              <a:buSzPts val="1840"/>
              <a:buFont typeface="Courier New" panose="02070309020205020404" pitchFamily="49" charset="0"/>
              <a:buChar char="o"/>
            </a:pPr>
            <a:r>
              <a:rPr lang="en-US" sz="2000" b="0" i="0" u="none" strike="noStrike" cap="none" dirty="0">
                <a:solidFill>
                  <a:schemeClr val="dk2"/>
                </a:solidFill>
                <a:latin typeface="Verdana"/>
                <a:ea typeface="Verdana"/>
                <a:cs typeface="Verdana"/>
                <a:sym typeface="Verdana"/>
              </a:rPr>
              <a:t>9:00-4:00</a:t>
            </a:r>
          </a:p>
          <a:p>
            <a:pPr marL="342900" marR="0" lvl="0" indent="-342900" algn="l" rtl="0">
              <a:lnSpc>
                <a:spcPct val="100000"/>
              </a:lnSpc>
              <a:spcBef>
                <a:spcPts val="1040"/>
              </a:spcBef>
              <a:spcAft>
                <a:spcPts val="0"/>
              </a:spcAft>
              <a:buClr>
                <a:schemeClr val="accent2"/>
              </a:buClr>
              <a:buSzPts val="2024"/>
              <a:buFont typeface="Noto Sans Symbols"/>
              <a:buChar char="▪"/>
            </a:pPr>
            <a:r>
              <a:rPr lang="en-US" sz="2200" b="0" i="0" u="none" strike="noStrike" cap="none" dirty="0">
                <a:solidFill>
                  <a:schemeClr val="dk2"/>
                </a:solidFill>
                <a:latin typeface="Verdana"/>
                <a:ea typeface="Verdana"/>
                <a:cs typeface="Verdana"/>
                <a:sym typeface="Verdana"/>
              </a:rPr>
              <a:t>Email Us!</a:t>
            </a:r>
          </a:p>
          <a:p>
            <a:pPr marL="660401" marR="0" lvl="1" indent="-342901" algn="l" rtl="0">
              <a:lnSpc>
                <a:spcPct val="100000"/>
              </a:lnSpc>
              <a:spcBef>
                <a:spcPts val="1000"/>
              </a:spcBef>
              <a:spcAft>
                <a:spcPts val="0"/>
              </a:spcAft>
              <a:buClr>
                <a:schemeClr val="accent2"/>
              </a:buClr>
              <a:buSzPts val="1840"/>
              <a:buFont typeface="Courier New" panose="02070309020205020404" pitchFamily="49" charset="0"/>
              <a:buChar char="o"/>
            </a:pPr>
            <a:r>
              <a:rPr lang="en-US" sz="2000" b="0" i="0" u="sng" strike="noStrike" cap="none" dirty="0">
                <a:solidFill>
                  <a:schemeClr val="hlink"/>
                </a:solidFill>
                <a:latin typeface="Verdana"/>
                <a:ea typeface="Verdana"/>
                <a:cs typeface="Verdana"/>
                <a:sym typeface="Verdana"/>
                <a:hlinkClick r:id="rId3"/>
              </a:rPr>
              <a:t>mde-ose@michigan.gov</a:t>
            </a:r>
            <a:r>
              <a:rPr lang="en-US" sz="2000" b="0" i="0" u="none" strike="noStrike" cap="none" dirty="0">
                <a:solidFill>
                  <a:schemeClr val="dk2"/>
                </a:solidFill>
                <a:latin typeface="Verdana"/>
                <a:ea typeface="Verdana"/>
                <a:cs typeface="Verdana"/>
                <a:sym typeface="Verdana"/>
              </a:rPr>
              <a:t> </a:t>
            </a:r>
          </a:p>
        </p:txBody>
      </p:sp>
      <p:sp>
        <p:nvSpPr>
          <p:cNvPr id="244" name="Shape 244"/>
          <p:cNvSpPr txBox="1">
            <a:spLocks noGrp="1"/>
          </p:cNvSpPr>
          <p:nvPr>
            <p:ph type="body" idx="3"/>
          </p:nvPr>
        </p:nvSpPr>
        <p:spPr>
          <a:xfrm>
            <a:off x="6200685" y="2017217"/>
            <a:ext cx="5410123" cy="553372"/>
          </a:xfrm>
          <a:prstGeom prst="rect">
            <a:avLst/>
          </a:prstGeom>
          <a:solidFill>
            <a:schemeClr val="accent4"/>
          </a:solidFill>
          <a:ln>
            <a:noFill/>
          </a:ln>
        </p:spPr>
        <p:txBody>
          <a:bodyPr wrap="square" lIns="91425" tIns="45700" rIns="91425" bIns="45700" anchor="ctr" anchorCtr="0">
            <a:noAutofit/>
          </a:bodyPr>
          <a:lstStyle/>
          <a:p>
            <a:pPr marL="0" marR="0" lvl="0" indent="-34925" algn="ctr" rtl="0">
              <a:lnSpc>
                <a:spcPct val="100000"/>
              </a:lnSpc>
              <a:spcBef>
                <a:spcPts val="0"/>
              </a:spcBef>
              <a:spcAft>
                <a:spcPts val="0"/>
              </a:spcAft>
              <a:buClr>
                <a:schemeClr val="accent2"/>
              </a:buClr>
              <a:buSzPts val="550"/>
              <a:buFont typeface="Noto Sans Symbols"/>
              <a:buNone/>
            </a:pPr>
            <a:r>
              <a:rPr lang="en-US" sz="2200" b="1" i="0" u="none" strike="noStrike" cap="none">
                <a:solidFill>
                  <a:schemeClr val="lt1"/>
                </a:solidFill>
                <a:latin typeface="Verdana"/>
                <a:ea typeface="Verdana"/>
                <a:cs typeface="Verdana"/>
                <a:sym typeface="Verdana"/>
              </a:rPr>
              <a:t>Staff</a:t>
            </a:r>
          </a:p>
        </p:txBody>
      </p:sp>
      <p:sp>
        <p:nvSpPr>
          <p:cNvPr id="245" name="Shape 245"/>
          <p:cNvSpPr txBox="1">
            <a:spLocks noGrp="1"/>
          </p:cNvSpPr>
          <p:nvPr>
            <p:ph type="body" idx="4"/>
          </p:nvPr>
        </p:nvSpPr>
        <p:spPr>
          <a:xfrm>
            <a:off x="6217710" y="2682217"/>
            <a:ext cx="5393100" cy="3178838"/>
          </a:xfrm>
          <a:prstGeom prst="rect">
            <a:avLst/>
          </a:prstGeom>
          <a:noFill/>
          <a:ln>
            <a:noFill/>
          </a:ln>
        </p:spPr>
        <p:txBody>
          <a:bodyPr wrap="square" lIns="91425" tIns="45700" rIns="91425" bIns="45700" anchor="t" anchorCtr="0">
            <a:noAutofit/>
          </a:bodyPr>
          <a:lstStyle/>
          <a:p>
            <a:pPr marL="342900" marR="0" lvl="0" indent="-342900" algn="l" rtl="0">
              <a:lnSpc>
                <a:spcPct val="100000"/>
              </a:lnSpc>
              <a:spcBef>
                <a:spcPts val="0"/>
              </a:spcBef>
              <a:spcAft>
                <a:spcPts val="0"/>
              </a:spcAft>
              <a:buClr>
                <a:schemeClr val="accent2"/>
              </a:buClr>
              <a:buSzPts val="1656"/>
              <a:buFont typeface="Noto Sans Symbols"/>
              <a:buChar char="▪"/>
            </a:pPr>
            <a:r>
              <a:rPr lang="en-US" b="0" i="0" u="none" strike="noStrike" cap="none" dirty="0">
                <a:solidFill>
                  <a:schemeClr val="dk2"/>
                </a:solidFill>
                <a:latin typeface="Verdana"/>
                <a:ea typeface="Verdana"/>
                <a:cs typeface="Verdana"/>
                <a:sym typeface="Verdana"/>
              </a:rPr>
              <a:t>Teri Chapman, Director</a:t>
            </a:r>
          </a:p>
          <a:p>
            <a:pPr marL="317500" marR="0" lvl="1" indent="0" algn="l" rtl="0">
              <a:lnSpc>
                <a:spcPct val="100000"/>
              </a:lnSpc>
              <a:spcBef>
                <a:spcPts val="1000"/>
              </a:spcBef>
              <a:spcAft>
                <a:spcPts val="0"/>
              </a:spcAft>
              <a:buClr>
                <a:schemeClr val="accent2"/>
              </a:buClr>
              <a:buSzPts val="1472"/>
              <a:buNone/>
            </a:pPr>
            <a:r>
              <a:rPr lang="en-US" sz="1600" b="0" i="0" u="none" strike="noStrike" cap="none" dirty="0">
                <a:solidFill>
                  <a:schemeClr val="dk2"/>
                </a:solidFill>
                <a:latin typeface="Verdana"/>
                <a:ea typeface="Verdana"/>
                <a:cs typeface="Verdana"/>
                <a:sym typeface="Verdana"/>
              </a:rPr>
              <a:t>517-335-0455</a:t>
            </a:r>
          </a:p>
          <a:p>
            <a:pPr marL="317500" marR="0" lvl="1" indent="0" algn="l" rtl="0">
              <a:lnSpc>
                <a:spcPct val="100000"/>
              </a:lnSpc>
              <a:spcBef>
                <a:spcPts val="980"/>
              </a:spcBef>
              <a:spcAft>
                <a:spcPts val="0"/>
              </a:spcAft>
              <a:buClr>
                <a:schemeClr val="accent2"/>
              </a:buClr>
              <a:buSzPts val="1472"/>
              <a:buNone/>
            </a:pPr>
            <a:r>
              <a:rPr lang="en-US" sz="1600" b="0" i="0" u="sng" strike="noStrike" cap="none" dirty="0">
                <a:solidFill>
                  <a:schemeClr val="hlink"/>
                </a:solidFill>
                <a:latin typeface="Verdana"/>
                <a:ea typeface="Verdana"/>
                <a:cs typeface="Verdana"/>
                <a:sym typeface="Verdana"/>
                <a:hlinkClick r:id="rId4"/>
              </a:rPr>
              <a:t>chapmant2@michigan.gov</a:t>
            </a:r>
          </a:p>
          <a:p>
            <a:pPr marL="317500" marR="0" lvl="1" indent="0" algn="l" rtl="0">
              <a:lnSpc>
                <a:spcPct val="100000"/>
              </a:lnSpc>
              <a:spcBef>
                <a:spcPts val="980"/>
              </a:spcBef>
              <a:spcAft>
                <a:spcPts val="0"/>
              </a:spcAft>
              <a:buClr>
                <a:schemeClr val="accent2"/>
              </a:buClr>
              <a:buSzPts val="1472"/>
              <a:buNone/>
            </a:pPr>
            <a:endParaRPr lang="en-US" sz="1600" b="0" i="0" u="sng" strike="noStrike" cap="none" dirty="0">
              <a:solidFill>
                <a:schemeClr val="hlink"/>
              </a:solidFill>
              <a:latin typeface="Verdana"/>
              <a:ea typeface="Verdana"/>
              <a:cs typeface="Verdana"/>
              <a:sym typeface="Verdana"/>
              <a:hlinkClick r:id="rId4"/>
            </a:endParaRPr>
          </a:p>
          <a:p>
            <a:pPr marL="342900" marR="0" lvl="0" indent="-342900" algn="l" rtl="0">
              <a:lnSpc>
                <a:spcPct val="100000"/>
              </a:lnSpc>
              <a:spcBef>
                <a:spcPts val="0"/>
              </a:spcBef>
              <a:spcAft>
                <a:spcPts val="0"/>
              </a:spcAft>
              <a:buClr>
                <a:schemeClr val="accent2"/>
              </a:buClr>
              <a:buSzPts val="1656"/>
              <a:buFont typeface="Noto Sans Symbols"/>
              <a:buChar char="▪"/>
            </a:pPr>
            <a:r>
              <a:rPr lang="en-US" b="0" i="0" u="none" strike="noStrike" cap="none" dirty="0">
                <a:solidFill>
                  <a:schemeClr val="dk2"/>
                </a:solidFill>
                <a:latin typeface="Verdana"/>
                <a:ea typeface="Verdana"/>
                <a:cs typeface="Verdana"/>
                <a:sym typeface="Verdana"/>
              </a:rPr>
              <a:t>Jan </a:t>
            </a:r>
            <a:r>
              <a:rPr lang="en-US" b="0" i="0" u="none" strike="noStrike" cap="none" dirty="0" err="1">
                <a:solidFill>
                  <a:schemeClr val="dk2"/>
                </a:solidFill>
                <a:latin typeface="Verdana"/>
                <a:ea typeface="Verdana"/>
                <a:cs typeface="Verdana"/>
                <a:sym typeface="Verdana"/>
              </a:rPr>
              <a:t>Weckstein</a:t>
            </a:r>
            <a:r>
              <a:rPr lang="en-US" b="0" i="0" u="none" strike="noStrike" cap="none" dirty="0">
                <a:solidFill>
                  <a:schemeClr val="dk2"/>
                </a:solidFill>
                <a:latin typeface="Verdana"/>
                <a:ea typeface="Verdana"/>
                <a:cs typeface="Verdana"/>
                <a:sym typeface="Verdana"/>
              </a:rPr>
              <a:t>, Assistant Director</a:t>
            </a:r>
          </a:p>
          <a:p>
            <a:pPr marL="317500" marR="0" lvl="1" indent="0" algn="l" rtl="0">
              <a:lnSpc>
                <a:spcPct val="100000"/>
              </a:lnSpc>
              <a:spcBef>
                <a:spcPts val="1000"/>
              </a:spcBef>
              <a:spcAft>
                <a:spcPts val="0"/>
              </a:spcAft>
              <a:buClr>
                <a:schemeClr val="accent2"/>
              </a:buClr>
              <a:buSzPts val="1472"/>
              <a:buNone/>
            </a:pPr>
            <a:r>
              <a:rPr lang="en-US" sz="1600" b="0" i="0" u="none" strike="noStrike" cap="none" dirty="0">
                <a:solidFill>
                  <a:schemeClr val="dk2"/>
                </a:solidFill>
                <a:latin typeface="Verdana"/>
                <a:ea typeface="Verdana"/>
                <a:cs typeface="Verdana"/>
                <a:sym typeface="Verdana"/>
              </a:rPr>
              <a:t>517-241-4521</a:t>
            </a:r>
          </a:p>
          <a:p>
            <a:pPr marL="317500" marR="0" lvl="1" indent="0" algn="l" rtl="0">
              <a:lnSpc>
                <a:spcPct val="100000"/>
              </a:lnSpc>
              <a:spcBef>
                <a:spcPts val="980"/>
              </a:spcBef>
              <a:spcAft>
                <a:spcPts val="0"/>
              </a:spcAft>
              <a:buClr>
                <a:schemeClr val="accent2"/>
              </a:buClr>
              <a:buSzPts val="1472"/>
              <a:buNone/>
            </a:pPr>
            <a:r>
              <a:rPr lang="en-US" sz="1600" b="0" i="0" u="sng" strike="noStrike" cap="none" dirty="0">
                <a:solidFill>
                  <a:schemeClr val="hlink"/>
                </a:solidFill>
                <a:latin typeface="Verdana"/>
                <a:ea typeface="Verdana"/>
                <a:cs typeface="Verdana"/>
                <a:sym typeface="Verdana"/>
                <a:hlinkClick r:id="rId5"/>
              </a:rPr>
              <a:t>wecksteinj@michigan.go</a:t>
            </a:r>
            <a:r>
              <a:rPr lang="en-US" sz="1600" b="0" i="0" u="sng" strike="noStrike" cap="none" dirty="0">
                <a:solidFill>
                  <a:schemeClr val="hlink"/>
                </a:solidFill>
                <a:latin typeface="Verdana"/>
                <a:ea typeface="Verdana"/>
                <a:cs typeface="Verdana"/>
                <a:sym typeface="Verdana"/>
              </a:rPr>
              <a:t>v</a:t>
            </a:r>
            <a:r>
              <a:rPr lang="en-US" sz="1600" b="0" i="0" u="none" strike="noStrike" cap="none" dirty="0">
                <a:solidFill>
                  <a:schemeClr val="dk2"/>
                </a:solidFill>
                <a:latin typeface="Verdana"/>
                <a:ea typeface="Verdana"/>
                <a:cs typeface="Verdana"/>
                <a:sym typeface="Verdana"/>
              </a:rPr>
              <a:t> </a:t>
            </a:r>
          </a:p>
        </p:txBody>
      </p:sp>
      <p:sp>
        <p:nvSpPr>
          <p:cNvPr id="246" name="Shape 246"/>
          <p:cNvSpPr txBox="1">
            <a:spLocks noGrp="1"/>
          </p:cNvSpPr>
          <p:nvPr>
            <p:ph type="ftr" idx="11"/>
          </p:nvPr>
        </p:nvSpPr>
        <p:spPr>
          <a:xfrm>
            <a:off x="1990167" y="6037880"/>
            <a:ext cx="5508237" cy="365125"/>
          </a:xfrm>
          <a:prstGeom prst="rect">
            <a:avLst/>
          </a:prstGeom>
          <a:noFill/>
          <a:ln>
            <a:noFill/>
          </a:ln>
        </p:spPr>
        <p:txBody>
          <a:bodyPr wrap="square" lIns="91425" tIns="45700" rIns="91425" bIns="45700" anchor="ctr" anchorCtr="0">
            <a:noAutofit/>
          </a:bodyPr>
          <a:lstStyle/>
          <a:p>
            <a:pPr marL="0" marR="0" lvl="0" indent="-19050" algn="l" rtl="0">
              <a:lnSpc>
                <a:spcPct val="100000"/>
              </a:lnSpc>
              <a:spcBef>
                <a:spcPts val="0"/>
              </a:spcBef>
              <a:spcAft>
                <a:spcPts val="0"/>
              </a:spcAft>
              <a:buClr>
                <a:schemeClr val="dk1"/>
              </a:buClr>
              <a:buSzPts val="300"/>
              <a:buFont typeface="Verdana"/>
              <a:buNone/>
            </a:pPr>
            <a:r>
              <a:rPr lang="en-US" sz="1200" b="0" i="0" u="none" strike="noStrike" cap="none">
                <a:solidFill>
                  <a:schemeClr val="dk1"/>
                </a:solidFill>
                <a:latin typeface="Verdana"/>
                <a:ea typeface="Verdana"/>
                <a:cs typeface="Verdana"/>
                <a:sym typeface="Verdana"/>
              </a:rPr>
              <a:t>MDE Office of Special Education</a:t>
            </a:r>
          </a:p>
        </p:txBody>
      </p:sp>
      <p:sp>
        <p:nvSpPr>
          <p:cNvPr id="247" name="Shape 247"/>
          <p:cNvSpPr txBox="1">
            <a:spLocks noGrp="1"/>
          </p:cNvSpPr>
          <p:nvPr>
            <p:ph type="sldNum" idx="12"/>
          </p:nvPr>
        </p:nvSpPr>
        <p:spPr>
          <a:xfrm>
            <a:off x="10558303" y="6042207"/>
            <a:ext cx="1052510" cy="365125"/>
          </a:xfrm>
          <a:prstGeom prst="rect">
            <a:avLst/>
          </a:prstGeom>
          <a:noFill/>
          <a:ln>
            <a:noFill/>
          </a:ln>
        </p:spPr>
        <p:txBody>
          <a:bodyPr wrap="square" lIns="91425" tIns="45700" rIns="91425" bIns="45700" anchor="ctr" anchorCtr="0">
            <a:noAutofit/>
          </a:bodyPr>
          <a:lstStyle/>
          <a:p>
            <a:pPr marL="0" marR="0" lvl="0" indent="-19050" algn="r" rtl="0">
              <a:lnSpc>
                <a:spcPct val="100000"/>
              </a:lnSpc>
              <a:spcBef>
                <a:spcPts val="0"/>
              </a:spcBef>
              <a:spcAft>
                <a:spcPts val="0"/>
              </a:spcAft>
              <a:buClr>
                <a:schemeClr val="dk1"/>
              </a:buClr>
              <a:buSzPts val="300"/>
              <a:buFont typeface="Verdana"/>
              <a:buNone/>
            </a:pPr>
            <a:fld id="{00000000-1234-1234-1234-123412341234}" type="slidenum">
              <a:rPr lang="en-US" sz="1200" b="1" i="0" u="none" strike="noStrike" cap="none">
                <a:solidFill>
                  <a:schemeClr val="dk1"/>
                </a:solidFill>
                <a:latin typeface="Verdana"/>
                <a:ea typeface="Verdana"/>
                <a:cs typeface="Verdana"/>
                <a:sym typeface="Verdana"/>
              </a:rPr>
              <a:t>20</a:t>
            </a:fld>
            <a:endParaRPr lang="en-US" sz="1200" b="1" i="0" u="none" strike="noStrike" cap="none">
              <a:solidFill>
                <a:schemeClr val="dk1"/>
              </a:solidFill>
              <a:latin typeface="Verdana"/>
              <a:ea typeface="Verdana"/>
              <a:cs typeface="Verdana"/>
              <a:sym typeface="Verdana"/>
            </a:endParaRPr>
          </a:p>
        </p:txBody>
      </p:sp>
    </p:spTree>
    <p:extLst>
      <p:ext uri="{BB962C8B-B14F-4D97-AF65-F5344CB8AC3E}">
        <p14:creationId xmlns:p14="http://schemas.microsoft.com/office/powerpoint/2010/main" val="336720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E130A5-DD80-4EC9-BFFF-6CA5B988C45A}"/>
              </a:ext>
            </a:extLst>
          </p:cNvPr>
          <p:cNvSpPr>
            <a:spLocks noGrp="1"/>
          </p:cNvSpPr>
          <p:nvPr>
            <p:ph type="title"/>
          </p:nvPr>
        </p:nvSpPr>
        <p:spPr/>
        <p:txBody>
          <a:bodyPr/>
          <a:lstStyle/>
          <a:p>
            <a:r>
              <a:rPr lang="en-US" dirty="0"/>
              <a:t>Tax Cuts and Jobs Act</a:t>
            </a:r>
          </a:p>
        </p:txBody>
      </p:sp>
      <p:sp>
        <p:nvSpPr>
          <p:cNvPr id="3" name="Text Placeholder 2">
            <a:extLst>
              <a:ext uri="{FF2B5EF4-FFF2-40B4-BE49-F238E27FC236}">
                <a16:creationId xmlns:a16="http://schemas.microsoft.com/office/drawing/2014/main" xmlns="" id="{2AACA5F3-594A-4C44-B3ED-C33C6DE983C1}"/>
              </a:ext>
            </a:extLst>
          </p:cNvPr>
          <p:cNvSpPr>
            <a:spLocks noGrp="1"/>
          </p:cNvSpPr>
          <p:nvPr>
            <p:ph type="body" idx="1"/>
          </p:nvPr>
        </p:nvSpPr>
        <p:spPr/>
        <p:txBody>
          <a:bodyPr/>
          <a:lstStyle/>
          <a:p>
            <a:pPr>
              <a:buFont typeface="Arial" panose="020B0604020202020204" pitchFamily="34" charset="0"/>
              <a:buChar char="•"/>
            </a:pPr>
            <a:r>
              <a:rPr lang="en-US" dirty="0"/>
              <a:t>CCD</a:t>
            </a:r>
          </a:p>
          <a:p>
            <a:pPr lvl="1">
              <a:buFont typeface="Courier New" panose="02070309020205020404" pitchFamily="49" charset="0"/>
              <a:buChar char="o"/>
            </a:pPr>
            <a:r>
              <a:rPr lang="en-US" dirty="0"/>
              <a:t>Consortium for Citizens with Disabilities</a:t>
            </a:r>
          </a:p>
          <a:p>
            <a:pPr lvl="1">
              <a:buFont typeface="Courier New" panose="02070309020205020404" pitchFamily="49" charset="0"/>
              <a:buChar char="o"/>
            </a:pPr>
            <a:r>
              <a:rPr lang="en-US" dirty="0"/>
              <a:t>Top 5 Reasons the Tax Cuts and Jobs Act is Bad for People with Disabilities</a:t>
            </a:r>
          </a:p>
          <a:p>
            <a:pPr lvl="1">
              <a:buFont typeface="Courier New" panose="02070309020205020404" pitchFamily="49" charset="0"/>
              <a:buChar char="o"/>
            </a:pPr>
            <a:r>
              <a:rPr lang="en-US" dirty="0"/>
              <a:t>Please view at: </a:t>
            </a:r>
            <a:r>
              <a:rPr lang="en-US" dirty="0">
                <a:hlinkClick r:id="rId2"/>
              </a:rPr>
              <a:t>https://c-c-d.org/fichiers/The-Top-5-Reasons-the-Tax-Cuts-and-Jobs-Act-is-Bad-for-People-with-Disabilities-Nov-28-2017.pdf</a:t>
            </a:r>
            <a:endParaRPr lang="en-US" dirty="0"/>
          </a:p>
          <a:p>
            <a:pPr lvl="1">
              <a:buFont typeface="Courier New" panose="02070309020205020404" pitchFamily="49" charset="0"/>
              <a:buChar char="o"/>
            </a:pPr>
            <a:endParaRPr lang="en-US" dirty="0"/>
          </a:p>
          <a:p>
            <a:endParaRPr lang="en-US" dirty="0"/>
          </a:p>
        </p:txBody>
      </p:sp>
      <p:sp>
        <p:nvSpPr>
          <p:cNvPr id="4" name="Slide Number Placeholder 3">
            <a:extLst>
              <a:ext uri="{FF2B5EF4-FFF2-40B4-BE49-F238E27FC236}">
                <a16:creationId xmlns:a16="http://schemas.microsoft.com/office/drawing/2014/main" xmlns="" id="{AD500F20-CD77-419D-889C-1D883144DDC7}"/>
              </a:ext>
            </a:extLst>
          </p:cNvPr>
          <p:cNvSpPr>
            <a:spLocks noGrp="1"/>
          </p:cNvSpPr>
          <p:nvPr>
            <p:ph type="sldNum" idx="12"/>
          </p:nvPr>
        </p:nvSpPr>
        <p:spPr/>
        <p:txBody>
          <a:bodyPr/>
          <a:lstStyle/>
          <a:p>
            <a:pPr marL="0" marR="0" lvl="0" indent="0" algn="r" rtl="0">
              <a:spcBef>
                <a:spcPts val="0"/>
              </a:spcBef>
              <a:buNone/>
            </a:pPr>
            <a:fld id="{00000000-1234-1234-1234-123412341234}" type="slidenum">
              <a:rPr lang="en-US" sz="1200" b="1" i="0" u="none" strike="noStrike" cap="none" smtClean="0">
                <a:solidFill>
                  <a:schemeClr val="dk1"/>
                </a:solidFill>
                <a:latin typeface="Verdana"/>
                <a:ea typeface="Verdana"/>
                <a:cs typeface="Verdana"/>
                <a:sym typeface="Verdana"/>
              </a:rPr>
              <a:t>3</a:t>
            </a:fld>
            <a:endParaRPr lang="en-US" sz="1200" b="1" i="0" u="none" strike="noStrike" cap="none">
              <a:solidFill>
                <a:schemeClr val="dk1"/>
              </a:solidFill>
              <a:latin typeface="Verdana"/>
              <a:ea typeface="Verdana"/>
              <a:cs typeface="Verdana"/>
              <a:sym typeface="Verdana"/>
            </a:endParaRPr>
          </a:p>
        </p:txBody>
      </p:sp>
    </p:spTree>
    <p:extLst>
      <p:ext uri="{BB962C8B-B14F-4D97-AF65-F5344CB8AC3E}">
        <p14:creationId xmlns:p14="http://schemas.microsoft.com/office/powerpoint/2010/main" val="2523182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50F2C9-8494-4B5E-871D-1D3A53B8B47C}"/>
              </a:ext>
            </a:extLst>
          </p:cNvPr>
          <p:cNvSpPr>
            <a:spLocks noGrp="1"/>
          </p:cNvSpPr>
          <p:nvPr>
            <p:ph type="title"/>
          </p:nvPr>
        </p:nvSpPr>
        <p:spPr/>
        <p:txBody>
          <a:bodyPr/>
          <a:lstStyle/>
          <a:p>
            <a:r>
              <a:rPr lang="en-US" dirty="0"/>
              <a:t>Confirmation Hearing</a:t>
            </a:r>
          </a:p>
        </p:txBody>
      </p:sp>
      <p:sp>
        <p:nvSpPr>
          <p:cNvPr id="3" name="Text Placeholder 2">
            <a:extLst>
              <a:ext uri="{FF2B5EF4-FFF2-40B4-BE49-F238E27FC236}">
                <a16:creationId xmlns:a16="http://schemas.microsoft.com/office/drawing/2014/main" xmlns="" id="{AE71768D-904B-488A-B9E9-75C0FF4BAF23}"/>
              </a:ext>
            </a:extLst>
          </p:cNvPr>
          <p:cNvSpPr>
            <a:spLocks noGrp="1"/>
          </p:cNvSpPr>
          <p:nvPr>
            <p:ph type="body" idx="1"/>
          </p:nvPr>
        </p:nvSpPr>
        <p:spPr>
          <a:xfrm>
            <a:off x="581197" y="1954635"/>
            <a:ext cx="11029615" cy="4096758"/>
          </a:xfrm>
        </p:spPr>
        <p:txBody>
          <a:bodyPr>
            <a:normAutofit lnSpcReduction="10000"/>
          </a:bodyPr>
          <a:lstStyle/>
          <a:p>
            <a:pPr>
              <a:buFont typeface="Arial" panose="020B0604020202020204" pitchFamily="34" charset="0"/>
              <a:buChar char="•"/>
            </a:pPr>
            <a:r>
              <a:rPr lang="en-US" dirty="0"/>
              <a:t>Tuesday, December 5, 2017</a:t>
            </a:r>
          </a:p>
          <a:p>
            <a:pPr lvl="1">
              <a:buFont typeface="Courier New" panose="02070309020205020404" pitchFamily="49" charset="0"/>
              <a:buChar char="o"/>
            </a:pPr>
            <a:r>
              <a:rPr lang="en-US" dirty="0"/>
              <a:t>Assistant Secretary for the Office of Special Education and Rehabilitation Services at the U.S. Department of Education</a:t>
            </a:r>
          </a:p>
          <a:p>
            <a:pPr lvl="1">
              <a:buFont typeface="Courier New" panose="02070309020205020404" pitchFamily="49" charset="0"/>
              <a:buChar char="o"/>
            </a:pPr>
            <a:r>
              <a:rPr lang="en-US" dirty="0"/>
              <a:t>Johnny </a:t>
            </a:r>
            <a:r>
              <a:rPr lang="en-US" dirty="0" err="1"/>
              <a:t>Collett</a:t>
            </a:r>
            <a:r>
              <a:rPr lang="en-US" dirty="0"/>
              <a:t>, Nominee</a:t>
            </a:r>
          </a:p>
          <a:p>
            <a:pPr lvl="2">
              <a:buFont typeface="Wingdings" panose="05000000000000000000" pitchFamily="2" charset="2"/>
              <a:buChar char="§"/>
            </a:pPr>
            <a:r>
              <a:rPr lang="en-US" dirty="0"/>
              <a:t>Previous Director of Special Education at the Kentucky Dept. of Education</a:t>
            </a:r>
          </a:p>
          <a:p>
            <a:pPr lvl="2">
              <a:buFont typeface="Wingdings" panose="05000000000000000000" pitchFamily="2" charset="2"/>
              <a:buChar char="§"/>
            </a:pPr>
            <a:r>
              <a:rPr lang="en-US" dirty="0"/>
              <a:t>Member of Board of Directors of NASDSE</a:t>
            </a:r>
          </a:p>
          <a:p>
            <a:pPr lvl="2">
              <a:buFont typeface="Wingdings" panose="05000000000000000000" pitchFamily="2" charset="2"/>
              <a:buChar char="§"/>
            </a:pPr>
            <a:r>
              <a:rPr lang="en-US" dirty="0"/>
              <a:t>Director of Special Education Outcomes for the Council of Chief State School Officers</a:t>
            </a:r>
          </a:p>
          <a:p>
            <a:pPr lvl="1">
              <a:buFont typeface="Courier New" panose="02070309020205020404" pitchFamily="49" charset="0"/>
              <a:buChar char="o"/>
            </a:pPr>
            <a:r>
              <a:rPr lang="en-US" dirty="0"/>
              <a:t>Confirmation pending</a:t>
            </a:r>
          </a:p>
          <a:p>
            <a:pPr lvl="2">
              <a:buFont typeface="Wingdings" panose="05000000000000000000" pitchFamily="2" charset="2"/>
              <a:buChar char="§"/>
            </a:pPr>
            <a:endParaRPr lang="en-US" dirty="0"/>
          </a:p>
        </p:txBody>
      </p:sp>
      <p:sp>
        <p:nvSpPr>
          <p:cNvPr id="4" name="Slide Number Placeholder 3">
            <a:extLst>
              <a:ext uri="{FF2B5EF4-FFF2-40B4-BE49-F238E27FC236}">
                <a16:creationId xmlns:a16="http://schemas.microsoft.com/office/drawing/2014/main" xmlns="" id="{EA92CAAB-120B-4919-8C7A-CA1B42EE781D}"/>
              </a:ext>
            </a:extLst>
          </p:cNvPr>
          <p:cNvSpPr>
            <a:spLocks noGrp="1"/>
          </p:cNvSpPr>
          <p:nvPr>
            <p:ph type="sldNum" idx="12"/>
          </p:nvPr>
        </p:nvSpPr>
        <p:spPr/>
        <p:txBody>
          <a:bodyPr/>
          <a:lstStyle/>
          <a:p>
            <a:pPr marL="0" marR="0" lvl="0" indent="0" algn="r" rtl="0">
              <a:spcBef>
                <a:spcPts val="0"/>
              </a:spcBef>
              <a:buNone/>
            </a:pPr>
            <a:fld id="{00000000-1234-1234-1234-123412341234}" type="slidenum">
              <a:rPr lang="en-US" sz="1200" b="1" i="0" u="none" strike="noStrike" cap="none" smtClean="0">
                <a:solidFill>
                  <a:schemeClr val="dk1"/>
                </a:solidFill>
                <a:latin typeface="Verdana"/>
                <a:ea typeface="Verdana"/>
                <a:cs typeface="Verdana"/>
                <a:sym typeface="Verdana"/>
              </a:rPr>
              <a:t>4</a:t>
            </a:fld>
            <a:endParaRPr lang="en-US" sz="1200" b="1" i="0" u="none" strike="noStrike" cap="none">
              <a:solidFill>
                <a:schemeClr val="dk1"/>
              </a:solidFill>
              <a:latin typeface="Verdana"/>
              <a:ea typeface="Verdana"/>
              <a:cs typeface="Verdana"/>
              <a:sym typeface="Verdana"/>
            </a:endParaRPr>
          </a:p>
        </p:txBody>
      </p:sp>
    </p:spTree>
    <p:extLst>
      <p:ext uri="{BB962C8B-B14F-4D97-AF65-F5344CB8AC3E}">
        <p14:creationId xmlns:p14="http://schemas.microsoft.com/office/powerpoint/2010/main" val="2082794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 Cap on Alternate Assessment </a:t>
            </a:r>
            <a:br>
              <a:rPr lang="en-US" dirty="0"/>
            </a:br>
            <a:r>
              <a:rPr lang="en-US" dirty="0"/>
              <a:t>Public Notice Posted </a:t>
            </a:r>
            <a:r>
              <a:rPr lang="en-US" dirty="0">
                <a:solidFill>
                  <a:srgbClr val="FF0000"/>
                </a:solidFill>
              </a:rPr>
              <a:t>(closes 12/20/17)</a:t>
            </a:r>
          </a:p>
        </p:txBody>
      </p:sp>
      <p:sp>
        <p:nvSpPr>
          <p:cNvPr id="9" name="Content Placeholder 8"/>
          <p:cNvSpPr>
            <a:spLocks noGrp="1"/>
          </p:cNvSpPr>
          <p:nvPr>
            <p:ph idx="1"/>
          </p:nvPr>
        </p:nvSpPr>
        <p:spPr>
          <a:xfrm>
            <a:off x="166255" y="1954634"/>
            <a:ext cx="11768445" cy="4351164"/>
          </a:xfrm>
        </p:spPr>
        <p:txBody>
          <a:bodyPr>
            <a:normAutofit fontScale="70000" lnSpcReduction="20000"/>
          </a:bodyPr>
          <a:lstStyle/>
          <a:p>
            <a:pPr marL="677926" indent="-514350">
              <a:buFont typeface="+mj-lt"/>
              <a:buAutoNum type="arabicPeriod"/>
            </a:pPr>
            <a:r>
              <a:rPr lang="en-US" dirty="0"/>
              <a:t>Under the Every Student Succeeds Act (ESSA), no more than 1% of students assessed in each subject area (participate) may be assessed using an alternate assessment. </a:t>
            </a:r>
          </a:p>
          <a:p>
            <a:pPr marL="677926" indent="-514350">
              <a:buFont typeface="+mj-lt"/>
              <a:buAutoNum type="arabicPeriod"/>
            </a:pPr>
            <a:r>
              <a:rPr lang="en-US" dirty="0"/>
              <a:t>Michigan anticipates we will exceed the 1% cap in 2018. A plan to bring Michigan into compliance must be approved. MDE will be applying for a waiver to the 1% cap for the 2018 testing window. As provided for within ESSA, this waiver will be submitted to the U.S. Department of Education (ED) and will include the proposed plan for improvement</a:t>
            </a:r>
          </a:p>
          <a:p>
            <a:pPr marL="677926" indent="-514350">
              <a:buFont typeface="+mj-lt"/>
              <a:buAutoNum type="arabicPeriod"/>
            </a:pPr>
            <a:r>
              <a:rPr lang="en-US" dirty="0"/>
              <a:t>As part of the federal requirement, the MDE is collecting comments to our request to seek the  waiver, from all interested parties through December 20, 2017</a:t>
            </a:r>
          </a:p>
          <a:p>
            <a:pPr marL="677926" indent="-514350">
              <a:buFont typeface="+mj-lt"/>
              <a:buAutoNum type="arabicPeriod"/>
            </a:pPr>
            <a:r>
              <a:rPr lang="en-US" dirty="0"/>
              <a:t>For more information on this process and to find out how to submit comments, please read the memo from State Superintendent Brian Whiston, located at </a:t>
            </a:r>
            <a:r>
              <a:rPr lang="en-US" dirty="0">
                <a:hlinkClick r:id="rId3"/>
              </a:rPr>
              <a:t>www.michigan.gov/mi-access</a:t>
            </a:r>
            <a:r>
              <a:rPr lang="en-US" dirty="0"/>
              <a:t> under the </a:t>
            </a:r>
            <a:r>
              <a:rPr lang="en-US" b="1" dirty="0"/>
              <a:t>What's New </a:t>
            </a:r>
            <a:r>
              <a:rPr lang="en-US" dirty="0"/>
              <a:t>section. </a:t>
            </a:r>
          </a:p>
          <a:p>
            <a:endParaRPr lang="en-US" dirty="0"/>
          </a:p>
        </p:txBody>
      </p:sp>
      <p:sp>
        <p:nvSpPr>
          <p:cNvPr id="4" name="Footer Placeholder 3"/>
          <p:cNvSpPr>
            <a:spLocks noGrp="1"/>
          </p:cNvSpPr>
          <p:nvPr>
            <p:ph type="ftr" sz="quarter" idx="11"/>
          </p:nvPr>
        </p:nvSpPr>
        <p:spPr/>
        <p:txBody>
          <a:bodyPr/>
          <a:lstStyle/>
          <a:p>
            <a:r>
              <a:rPr lang="en-US"/>
              <a:t>MDE, Office of Special Education</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456044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Waiver submission:</a:t>
            </a:r>
            <a:br>
              <a:rPr lang="en-US" dirty="0"/>
            </a:br>
            <a:r>
              <a:rPr lang="en-US" dirty="0"/>
              <a:t>90 days prior to the testing window</a:t>
            </a:r>
          </a:p>
        </p:txBody>
      </p:sp>
      <p:sp>
        <p:nvSpPr>
          <p:cNvPr id="9" name="Content Placeholder 8"/>
          <p:cNvSpPr>
            <a:spLocks noGrp="1"/>
          </p:cNvSpPr>
          <p:nvPr>
            <p:ph idx="1"/>
          </p:nvPr>
        </p:nvSpPr>
        <p:spPr>
          <a:xfrm>
            <a:off x="581197" y="1954634"/>
            <a:ext cx="11029615" cy="4201209"/>
          </a:xfrm>
        </p:spPr>
        <p:txBody>
          <a:bodyPr>
            <a:normAutofit lnSpcReduction="10000"/>
          </a:bodyPr>
          <a:lstStyle/>
          <a:p>
            <a:pPr marL="677926" indent="-514350">
              <a:buFont typeface="Arial" panose="020B0604020202020204" pitchFamily="34" charset="0"/>
              <a:buChar char="•"/>
            </a:pPr>
            <a:r>
              <a:rPr lang="en-US" dirty="0"/>
              <a:t>The MDE waiver will:</a:t>
            </a:r>
          </a:p>
          <a:p>
            <a:pPr marL="1001918" lvl="1" indent="-514350">
              <a:buFont typeface="Courier New" panose="02070309020205020404" pitchFamily="49" charset="0"/>
              <a:buChar char="o"/>
            </a:pPr>
            <a:r>
              <a:rPr lang="en-US" dirty="0"/>
              <a:t>Be for a one year time frame </a:t>
            </a:r>
          </a:p>
          <a:p>
            <a:pPr marL="1001918" lvl="1" indent="-514350">
              <a:buFont typeface="Courier New" panose="02070309020205020404" pitchFamily="49" charset="0"/>
              <a:buChar char="o"/>
            </a:pPr>
            <a:r>
              <a:rPr lang="en-US" dirty="0"/>
              <a:t>Include input from public comment</a:t>
            </a:r>
          </a:p>
          <a:p>
            <a:pPr marL="1001918" lvl="1" indent="-514350">
              <a:buFont typeface="Courier New" panose="02070309020205020404" pitchFamily="49" charset="0"/>
              <a:buChar char="o"/>
            </a:pPr>
            <a:r>
              <a:rPr lang="en-US" dirty="0"/>
              <a:t>Address any disproportionality in any subgroup taking an alternate assessment</a:t>
            </a:r>
          </a:p>
          <a:p>
            <a:pPr marL="1001918" lvl="1" indent="-514350">
              <a:buFont typeface="Courier New" panose="02070309020205020404" pitchFamily="49" charset="0"/>
              <a:buChar char="o"/>
            </a:pPr>
            <a:r>
              <a:rPr lang="en-US" dirty="0"/>
              <a:t>Include a plan to improve implementation of current guidelines and steps to provide oversight and training regarding appropriate assessment selection</a:t>
            </a:r>
          </a:p>
          <a:p>
            <a:pPr marL="1001918" lvl="1" indent="-514350">
              <a:buFont typeface="Courier New" panose="02070309020205020404" pitchFamily="49" charset="0"/>
              <a:buChar char="o"/>
            </a:pPr>
            <a:r>
              <a:rPr lang="en-US" dirty="0"/>
              <a:t>Include a plan for monitoring and evaluation</a:t>
            </a:r>
          </a:p>
          <a:p>
            <a:endParaRPr lang="en-US" dirty="0"/>
          </a:p>
        </p:txBody>
      </p:sp>
      <p:sp>
        <p:nvSpPr>
          <p:cNvPr id="4" name="Footer Placeholder 3"/>
          <p:cNvSpPr>
            <a:spLocks noGrp="1"/>
          </p:cNvSpPr>
          <p:nvPr>
            <p:ph type="ftr" sz="quarter" idx="11"/>
          </p:nvPr>
        </p:nvSpPr>
        <p:spPr/>
        <p:txBody>
          <a:bodyPr/>
          <a:lstStyle/>
          <a:p>
            <a:r>
              <a:rPr lang="en-US"/>
              <a:t>MDE, Office of Special Education</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236511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E4E11C-2AFB-4762-B39C-788B36F8C3AF}"/>
              </a:ext>
            </a:extLst>
          </p:cNvPr>
          <p:cNvSpPr>
            <a:spLocks noGrp="1"/>
          </p:cNvSpPr>
          <p:nvPr>
            <p:ph type="title"/>
          </p:nvPr>
        </p:nvSpPr>
        <p:spPr/>
        <p:txBody>
          <a:bodyPr/>
          <a:lstStyle/>
          <a:p>
            <a:r>
              <a:rPr lang="en-US" dirty="0"/>
              <a:t>OSEP DMS</a:t>
            </a:r>
          </a:p>
        </p:txBody>
      </p:sp>
      <p:sp>
        <p:nvSpPr>
          <p:cNvPr id="3" name="Text Placeholder 2">
            <a:extLst>
              <a:ext uri="{FF2B5EF4-FFF2-40B4-BE49-F238E27FC236}">
                <a16:creationId xmlns:a16="http://schemas.microsoft.com/office/drawing/2014/main" xmlns="" id="{B685D9A7-6CCF-4731-AA19-AB634A99C7BE}"/>
              </a:ext>
            </a:extLst>
          </p:cNvPr>
          <p:cNvSpPr>
            <a:spLocks noGrp="1"/>
          </p:cNvSpPr>
          <p:nvPr>
            <p:ph type="body" idx="1"/>
          </p:nvPr>
        </p:nvSpPr>
        <p:spPr>
          <a:xfrm>
            <a:off x="225631" y="1954634"/>
            <a:ext cx="11385177" cy="4201209"/>
          </a:xfrm>
        </p:spPr>
        <p:txBody>
          <a:bodyPr/>
          <a:lstStyle/>
          <a:p>
            <a:pPr marL="677926" indent="-514350">
              <a:buFont typeface="Arial" panose="020B0604020202020204" pitchFamily="34" charset="0"/>
              <a:buChar char="•"/>
            </a:pPr>
            <a:r>
              <a:rPr lang="en-US" dirty="0"/>
              <a:t>System of Differentiated Monitoring and Support</a:t>
            </a:r>
          </a:p>
          <a:p>
            <a:pPr marL="1001918" lvl="1" indent="-514350">
              <a:buFont typeface="Courier New" panose="02070309020205020404" pitchFamily="49" charset="0"/>
              <a:buChar char="o"/>
            </a:pPr>
            <a:r>
              <a:rPr lang="en-US" b="1" dirty="0"/>
              <a:t>Not intended as a determination or ranking</a:t>
            </a:r>
          </a:p>
          <a:p>
            <a:pPr marL="1001918" lvl="1" indent="-514350">
              <a:buFont typeface="Courier New" panose="02070309020205020404" pitchFamily="49" charset="0"/>
              <a:buChar char="o"/>
            </a:pPr>
            <a:r>
              <a:rPr lang="en-US" dirty="0"/>
              <a:t>Rather, dictates how OSEP will allocate its resources to monitor and support a State in each of four areas</a:t>
            </a:r>
          </a:p>
          <a:p>
            <a:pPr marL="1001918" lvl="1" indent="-514350">
              <a:buFont typeface="Courier New" panose="02070309020205020404" pitchFamily="49" charset="0"/>
              <a:buChar char="o"/>
            </a:pPr>
            <a:r>
              <a:rPr lang="en-US" dirty="0"/>
              <a:t>Supports are a tiered response based on data: Universal, Targeted and Intensive</a:t>
            </a:r>
          </a:p>
          <a:p>
            <a:pPr marL="1271912" lvl="2" indent="-514350">
              <a:buFont typeface="Wingdings" panose="05000000000000000000" pitchFamily="2" charset="2"/>
              <a:buChar char="§"/>
            </a:pPr>
            <a:r>
              <a:rPr lang="en-US" dirty="0"/>
              <a:t>Instead of a “one-size-fits-all” approach, OSEP will make data-driven decisions about the appropriate level of engagement, based on each State’s unique circumstances</a:t>
            </a:r>
          </a:p>
          <a:p>
            <a:pPr marL="1271912" lvl="2" indent="-514350">
              <a:buFont typeface="+mj-lt"/>
              <a:buAutoNum type="romanLcPeriod"/>
            </a:pPr>
            <a:endParaRPr lang="en-US" dirty="0"/>
          </a:p>
          <a:p>
            <a:pPr marL="1271912" lvl="2" indent="-514350">
              <a:buFont typeface="+mj-lt"/>
              <a:buAutoNum type="romanLcPeriod"/>
            </a:pPr>
            <a:endParaRPr lang="en-US" dirty="0"/>
          </a:p>
          <a:p>
            <a:pPr marL="1271912" lvl="2" indent="-514350">
              <a:buFont typeface="+mj-lt"/>
              <a:buAutoNum type="romanLcPeriod"/>
            </a:pPr>
            <a:endParaRPr lang="en-US" dirty="0"/>
          </a:p>
          <a:p>
            <a:endParaRPr lang="en-US" dirty="0"/>
          </a:p>
        </p:txBody>
      </p:sp>
      <p:sp>
        <p:nvSpPr>
          <p:cNvPr id="4" name="Slide Number Placeholder 3">
            <a:extLst>
              <a:ext uri="{FF2B5EF4-FFF2-40B4-BE49-F238E27FC236}">
                <a16:creationId xmlns:a16="http://schemas.microsoft.com/office/drawing/2014/main" xmlns="" id="{AB05A1FB-8599-4ADC-A03F-2B818BD53EF7}"/>
              </a:ext>
            </a:extLst>
          </p:cNvPr>
          <p:cNvSpPr>
            <a:spLocks noGrp="1"/>
          </p:cNvSpPr>
          <p:nvPr>
            <p:ph type="sldNum" idx="12"/>
          </p:nvPr>
        </p:nvSpPr>
        <p:spPr/>
        <p:txBody>
          <a:bodyPr/>
          <a:lstStyle/>
          <a:p>
            <a:pPr marL="0" marR="0" lvl="0" indent="0" algn="r" rtl="0">
              <a:spcBef>
                <a:spcPts val="0"/>
              </a:spcBef>
              <a:buNone/>
            </a:pPr>
            <a:fld id="{00000000-1234-1234-1234-123412341234}" type="slidenum">
              <a:rPr lang="en-US" sz="1200" b="1" i="0" u="none" strike="noStrike" cap="none" smtClean="0">
                <a:solidFill>
                  <a:schemeClr val="dk1"/>
                </a:solidFill>
                <a:latin typeface="Verdana"/>
                <a:ea typeface="Verdana"/>
                <a:cs typeface="Verdana"/>
                <a:sym typeface="Verdana"/>
              </a:rPr>
              <a:t>7</a:t>
            </a:fld>
            <a:endParaRPr lang="en-US" sz="1200" b="1" i="0" u="none" strike="noStrike" cap="none">
              <a:solidFill>
                <a:schemeClr val="dk1"/>
              </a:solidFill>
              <a:latin typeface="Verdana"/>
              <a:ea typeface="Verdana"/>
              <a:cs typeface="Verdana"/>
              <a:sym typeface="Verdana"/>
            </a:endParaRPr>
          </a:p>
        </p:txBody>
      </p:sp>
    </p:spTree>
    <p:extLst>
      <p:ext uri="{BB962C8B-B14F-4D97-AF65-F5344CB8AC3E}">
        <p14:creationId xmlns:p14="http://schemas.microsoft.com/office/powerpoint/2010/main" val="1110389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2638BC-572D-4015-85D0-E10F3666D96A}"/>
              </a:ext>
            </a:extLst>
          </p:cNvPr>
          <p:cNvSpPr>
            <a:spLocks noGrp="1"/>
          </p:cNvSpPr>
          <p:nvPr>
            <p:ph type="title"/>
          </p:nvPr>
        </p:nvSpPr>
        <p:spPr/>
        <p:txBody>
          <a:bodyPr/>
          <a:lstStyle/>
          <a:p>
            <a:r>
              <a:rPr lang="en-US" dirty="0"/>
              <a:t>OSEP DMS</a:t>
            </a:r>
          </a:p>
        </p:txBody>
      </p:sp>
      <p:sp>
        <p:nvSpPr>
          <p:cNvPr id="3" name="Text Placeholder 2">
            <a:extLst>
              <a:ext uri="{FF2B5EF4-FFF2-40B4-BE49-F238E27FC236}">
                <a16:creationId xmlns:a16="http://schemas.microsoft.com/office/drawing/2014/main" xmlns="" id="{157A0994-BA9C-42FD-A00E-2F3866FBDC45}"/>
              </a:ext>
            </a:extLst>
          </p:cNvPr>
          <p:cNvSpPr>
            <a:spLocks noGrp="1"/>
          </p:cNvSpPr>
          <p:nvPr>
            <p:ph type="body" idx="1"/>
          </p:nvPr>
        </p:nvSpPr>
        <p:spPr/>
        <p:txBody>
          <a:bodyPr/>
          <a:lstStyle/>
          <a:p>
            <a:pPr marL="677926" indent="-514350">
              <a:buFont typeface="Arial" panose="020B0604020202020204" pitchFamily="34" charset="0"/>
              <a:buChar char="•"/>
            </a:pPr>
            <a:r>
              <a:rPr lang="en-US" dirty="0"/>
              <a:t>Four areas considered in the DSM</a:t>
            </a:r>
          </a:p>
          <a:p>
            <a:pPr marL="1001918" lvl="1" indent="-514350">
              <a:buFont typeface="Courier New" panose="02070309020205020404" pitchFamily="49" charset="0"/>
              <a:buChar char="o"/>
            </a:pPr>
            <a:r>
              <a:rPr lang="en-US" dirty="0"/>
              <a:t>Results-Level of Engagement: </a:t>
            </a:r>
            <a:r>
              <a:rPr lang="en-US" i="1" dirty="0">
                <a:solidFill>
                  <a:srgbClr val="C00000"/>
                </a:solidFill>
              </a:rPr>
              <a:t>Targeted</a:t>
            </a:r>
          </a:p>
          <a:p>
            <a:pPr marL="1271912" lvl="2" indent="-514350">
              <a:buFont typeface="Wingdings" panose="05000000000000000000" pitchFamily="2" charset="2"/>
              <a:buChar char="§"/>
            </a:pPr>
            <a:r>
              <a:rPr lang="en-US" dirty="0"/>
              <a:t>8</a:t>
            </a:r>
            <a:r>
              <a:rPr lang="en-US" baseline="30000" dirty="0"/>
              <a:t>th</a:t>
            </a:r>
            <a:r>
              <a:rPr lang="en-US" dirty="0"/>
              <a:t> Gr. Math percentage:23%</a:t>
            </a:r>
          </a:p>
          <a:p>
            <a:pPr marL="1271912" lvl="2" indent="-514350">
              <a:buFont typeface="Wingdings" panose="05000000000000000000" pitchFamily="2" charset="2"/>
              <a:buChar char="§"/>
            </a:pPr>
            <a:r>
              <a:rPr lang="en-US" dirty="0"/>
              <a:t>NAEP 4</a:t>
            </a:r>
            <a:r>
              <a:rPr lang="en-US" baseline="30000" dirty="0"/>
              <a:t>th</a:t>
            </a:r>
            <a:r>
              <a:rPr lang="en-US" dirty="0"/>
              <a:t> Gr. RLA percentage: 24%</a:t>
            </a:r>
          </a:p>
          <a:p>
            <a:pPr marL="1271912" lvl="2" indent="-514350">
              <a:buFont typeface="Wingdings" panose="05000000000000000000" pitchFamily="2" charset="2"/>
              <a:buChar char="§"/>
            </a:pPr>
            <a:r>
              <a:rPr lang="en-US" dirty="0"/>
              <a:t>Exiting w/ a Regular Diploma percentage: 66%</a:t>
            </a:r>
          </a:p>
          <a:p>
            <a:pPr marL="1271912" lvl="2" indent="-514350">
              <a:buFont typeface="Wingdings" panose="05000000000000000000" pitchFamily="2" charset="2"/>
              <a:buChar char="§"/>
            </a:pPr>
            <a:r>
              <a:rPr lang="en-US" dirty="0"/>
              <a:t>NAEP 8</a:t>
            </a:r>
            <a:r>
              <a:rPr lang="en-US" baseline="30000" dirty="0"/>
              <a:t>th</a:t>
            </a:r>
            <a:r>
              <a:rPr lang="en-US" dirty="0"/>
              <a:t> Gr. RLA percentage:36%</a:t>
            </a:r>
          </a:p>
        </p:txBody>
      </p:sp>
      <p:sp>
        <p:nvSpPr>
          <p:cNvPr id="4" name="Slide Number Placeholder 3">
            <a:extLst>
              <a:ext uri="{FF2B5EF4-FFF2-40B4-BE49-F238E27FC236}">
                <a16:creationId xmlns:a16="http://schemas.microsoft.com/office/drawing/2014/main" xmlns="" id="{31C92965-E500-4735-9C25-C5F7E3033911}"/>
              </a:ext>
            </a:extLst>
          </p:cNvPr>
          <p:cNvSpPr>
            <a:spLocks noGrp="1"/>
          </p:cNvSpPr>
          <p:nvPr>
            <p:ph type="sldNum" idx="12"/>
          </p:nvPr>
        </p:nvSpPr>
        <p:spPr/>
        <p:txBody>
          <a:bodyPr/>
          <a:lstStyle/>
          <a:p>
            <a:pPr marL="0" marR="0" lvl="0" indent="0" algn="r" rtl="0">
              <a:spcBef>
                <a:spcPts val="0"/>
              </a:spcBef>
              <a:buNone/>
            </a:pPr>
            <a:fld id="{00000000-1234-1234-1234-123412341234}" type="slidenum">
              <a:rPr lang="en-US" sz="1200" b="1" i="0" u="none" strike="noStrike" cap="none" smtClean="0">
                <a:solidFill>
                  <a:schemeClr val="dk1"/>
                </a:solidFill>
                <a:latin typeface="Verdana"/>
                <a:ea typeface="Verdana"/>
                <a:cs typeface="Verdana"/>
                <a:sym typeface="Verdana"/>
              </a:rPr>
              <a:t>8</a:t>
            </a:fld>
            <a:endParaRPr lang="en-US" sz="1200" b="1" i="0" u="none" strike="noStrike" cap="none">
              <a:solidFill>
                <a:schemeClr val="dk1"/>
              </a:solidFill>
              <a:latin typeface="Verdana"/>
              <a:ea typeface="Verdana"/>
              <a:cs typeface="Verdana"/>
              <a:sym typeface="Verdana"/>
            </a:endParaRPr>
          </a:p>
        </p:txBody>
      </p:sp>
    </p:spTree>
    <p:extLst>
      <p:ext uri="{BB962C8B-B14F-4D97-AF65-F5344CB8AC3E}">
        <p14:creationId xmlns:p14="http://schemas.microsoft.com/office/powerpoint/2010/main" val="2621805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A720F3-E2FA-491B-AA81-A26D8974FFE0}"/>
              </a:ext>
            </a:extLst>
          </p:cNvPr>
          <p:cNvSpPr>
            <a:spLocks noGrp="1"/>
          </p:cNvSpPr>
          <p:nvPr>
            <p:ph type="title"/>
          </p:nvPr>
        </p:nvSpPr>
        <p:spPr/>
        <p:txBody>
          <a:bodyPr/>
          <a:lstStyle/>
          <a:p>
            <a:r>
              <a:rPr lang="en-US" dirty="0"/>
              <a:t>OSEP DMS</a:t>
            </a:r>
          </a:p>
        </p:txBody>
      </p:sp>
      <p:sp>
        <p:nvSpPr>
          <p:cNvPr id="3" name="Text Placeholder 2">
            <a:extLst>
              <a:ext uri="{FF2B5EF4-FFF2-40B4-BE49-F238E27FC236}">
                <a16:creationId xmlns:a16="http://schemas.microsoft.com/office/drawing/2014/main" xmlns="" id="{D986BE81-4AF2-4B06-9471-8431DCAE5548}"/>
              </a:ext>
            </a:extLst>
          </p:cNvPr>
          <p:cNvSpPr>
            <a:spLocks noGrp="1"/>
          </p:cNvSpPr>
          <p:nvPr>
            <p:ph type="body" idx="1"/>
          </p:nvPr>
        </p:nvSpPr>
        <p:spPr/>
        <p:txBody>
          <a:bodyPr/>
          <a:lstStyle/>
          <a:p>
            <a:pPr marL="677926" indent="-514350">
              <a:buFont typeface="Arial" panose="020B0604020202020204" pitchFamily="34" charset="0"/>
              <a:buChar char="•"/>
            </a:pPr>
            <a:r>
              <a:rPr lang="en-US" dirty="0"/>
              <a:t>Four areas continued</a:t>
            </a:r>
          </a:p>
          <a:p>
            <a:pPr marL="1001918" lvl="1" indent="-514350">
              <a:buFont typeface="Courier New" panose="02070309020205020404" pitchFamily="49" charset="0"/>
              <a:buChar char="o"/>
            </a:pPr>
            <a:r>
              <a:rPr lang="en-US" dirty="0"/>
              <a:t>Fiscal: Level of Engagement: </a:t>
            </a:r>
            <a:r>
              <a:rPr lang="en-US" i="1" dirty="0">
                <a:solidFill>
                  <a:srgbClr val="C00000"/>
                </a:solidFill>
              </a:rPr>
              <a:t>Targeted</a:t>
            </a:r>
          </a:p>
          <a:p>
            <a:pPr marL="1271912" lvl="2" indent="-514350">
              <a:buFont typeface="Wingdings" panose="05000000000000000000" pitchFamily="2" charset="2"/>
              <a:buChar char="§"/>
            </a:pPr>
            <a:r>
              <a:rPr lang="en-US" dirty="0"/>
              <a:t>Overdue corrective action related to fiscal monitoring findings </a:t>
            </a:r>
          </a:p>
          <a:p>
            <a:pPr marL="1271912" lvl="2" indent="-514350">
              <a:buFont typeface="Wingdings" panose="05000000000000000000" pitchFamily="2" charset="2"/>
              <a:buChar char="§"/>
            </a:pPr>
            <a:r>
              <a:rPr lang="en-US" dirty="0"/>
              <a:t>State received targeted DSM in FFY 2016 w/ monitoring and TA carried over to the 2017 State plan</a:t>
            </a:r>
          </a:p>
          <a:p>
            <a:pPr marL="1271912" lvl="2" indent="-514350">
              <a:buFont typeface="Wingdings" panose="05000000000000000000" pitchFamily="2" charset="2"/>
              <a:buChar char="§"/>
            </a:pPr>
            <a:r>
              <a:rPr lang="en-US" dirty="0"/>
              <a:t>The number of charter school LEAs in the State</a:t>
            </a:r>
          </a:p>
          <a:p>
            <a:pPr marL="1271912" lvl="2" indent="-514350">
              <a:buFont typeface="Wingdings" panose="05000000000000000000" pitchFamily="2" charset="2"/>
              <a:buChar char="§"/>
            </a:pPr>
            <a:r>
              <a:rPr lang="en-US" dirty="0"/>
              <a:t>The size of the State’s grant award</a:t>
            </a:r>
          </a:p>
        </p:txBody>
      </p:sp>
      <p:sp>
        <p:nvSpPr>
          <p:cNvPr id="4" name="Slide Number Placeholder 3">
            <a:extLst>
              <a:ext uri="{FF2B5EF4-FFF2-40B4-BE49-F238E27FC236}">
                <a16:creationId xmlns:a16="http://schemas.microsoft.com/office/drawing/2014/main" xmlns="" id="{62938A39-2AFD-4D1F-9995-5D5AA7AFB6DC}"/>
              </a:ext>
            </a:extLst>
          </p:cNvPr>
          <p:cNvSpPr>
            <a:spLocks noGrp="1"/>
          </p:cNvSpPr>
          <p:nvPr>
            <p:ph type="sldNum" idx="12"/>
          </p:nvPr>
        </p:nvSpPr>
        <p:spPr/>
        <p:txBody>
          <a:bodyPr/>
          <a:lstStyle/>
          <a:p>
            <a:pPr marL="0" marR="0" lvl="0" indent="0" algn="r" rtl="0">
              <a:spcBef>
                <a:spcPts val="0"/>
              </a:spcBef>
              <a:buNone/>
            </a:pPr>
            <a:fld id="{00000000-1234-1234-1234-123412341234}" type="slidenum">
              <a:rPr lang="en-US" sz="1200" b="1" i="0" u="none" strike="noStrike" cap="none" smtClean="0">
                <a:solidFill>
                  <a:schemeClr val="dk1"/>
                </a:solidFill>
                <a:latin typeface="Verdana"/>
                <a:ea typeface="Verdana"/>
                <a:cs typeface="Verdana"/>
                <a:sym typeface="Verdana"/>
              </a:rPr>
              <a:t>9</a:t>
            </a:fld>
            <a:endParaRPr lang="en-US" sz="1200" b="1" i="0" u="none" strike="noStrike" cap="none">
              <a:solidFill>
                <a:schemeClr val="dk1"/>
              </a:solidFill>
              <a:latin typeface="Verdana"/>
              <a:ea typeface="Verdana"/>
              <a:cs typeface="Verdana"/>
              <a:sym typeface="Verdana"/>
            </a:endParaRPr>
          </a:p>
        </p:txBody>
      </p:sp>
    </p:spTree>
    <p:extLst>
      <p:ext uri="{BB962C8B-B14F-4D97-AF65-F5344CB8AC3E}">
        <p14:creationId xmlns:p14="http://schemas.microsoft.com/office/powerpoint/2010/main" val="2570356262"/>
      </p:ext>
    </p:extLst>
  </p:cSld>
  <p:clrMapOvr>
    <a:masterClrMapping/>
  </p:clrMapOvr>
</p:sld>
</file>

<file path=ppt/theme/theme1.xml><?xml version="1.0" encoding="utf-8"?>
<a:theme xmlns:a="http://schemas.openxmlformats.org/drawingml/2006/main" name="Dividend">
  <a:themeElements>
    <a:clrScheme name="Custom 4">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0070C0"/>
      </a:hlink>
      <a:folHlink>
        <a:srgbClr val="0070C0"/>
      </a:folHlink>
    </a:clrScheme>
    <a:fontScheme name="Verdana">
      <a:majorFont>
        <a:latin typeface="Verdana"/>
        <a:ea typeface=""/>
        <a:cs typeface=""/>
      </a:majorFont>
      <a:minorFont>
        <a:latin typeface="Verdan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898</TotalTime>
  <Words>1191</Words>
  <Application>Microsoft Macintosh PowerPoint</Application>
  <PresentationFormat>Custom</PresentationFormat>
  <Paragraphs>144</Paragraphs>
  <Slides>20</Slides>
  <Notes>3</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Dividend</vt:lpstr>
      <vt:lpstr>MDE  Office of Special Education MAASE Updates</vt:lpstr>
      <vt:lpstr>Federal Updates</vt:lpstr>
      <vt:lpstr>Tax Cuts and Jobs Act</vt:lpstr>
      <vt:lpstr>Confirmation Hearing</vt:lpstr>
      <vt:lpstr>1% Cap on Alternate Assessment  Public Notice Posted (closes 12/20/17)</vt:lpstr>
      <vt:lpstr>Waiver submission: 90 days prior to the testing window</vt:lpstr>
      <vt:lpstr>OSEP DMS</vt:lpstr>
      <vt:lpstr>OSEP DMS</vt:lpstr>
      <vt:lpstr>OSEP DMS</vt:lpstr>
      <vt:lpstr>OSEP DMS</vt:lpstr>
      <vt:lpstr>OSEP DMS</vt:lpstr>
      <vt:lpstr>OSEP DMS</vt:lpstr>
      <vt:lpstr>State Updates</vt:lpstr>
      <vt:lpstr>Accountability System Development</vt:lpstr>
      <vt:lpstr>Office of Special Education Updates</vt:lpstr>
      <vt:lpstr>Monitoring for 2017-2018 School Year</vt:lpstr>
      <vt:lpstr>Significant Disproportionality</vt:lpstr>
      <vt:lpstr>State Complaint Information</vt:lpstr>
      <vt:lpstr>OSE Staffing</vt:lpstr>
      <vt:lpstr>Contact Us!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Title</dc:title>
  <dc:subject/>
  <dc:creator>MDE, Office of Special Education</dc:creator>
  <cp:keywords/>
  <cp:lastModifiedBy>Susan Leach</cp:lastModifiedBy>
  <cp:revision>104</cp:revision>
  <cp:lastPrinted>2017-12-05T22:21:32Z</cp:lastPrinted>
  <dcterms:created xsi:type="dcterms:W3CDTF">2017-01-05T20:51:09Z</dcterms:created>
  <dcterms:modified xsi:type="dcterms:W3CDTF">2017-12-06T12:18:53Z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