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1"/>
  </p:notesMasterIdLst>
  <p:sldIdLst>
    <p:sldId id="256" r:id="rId2"/>
    <p:sldId id="272" r:id="rId3"/>
    <p:sldId id="268" r:id="rId4"/>
    <p:sldId id="269" r:id="rId5"/>
    <p:sldId id="270" r:id="rId6"/>
    <p:sldId id="271" r:id="rId7"/>
    <p:sldId id="257" r:id="rId8"/>
    <p:sldId id="258" r:id="rId9"/>
    <p:sldId id="273" r:id="rId10"/>
    <p:sldId id="259" r:id="rId11"/>
    <p:sldId id="260" r:id="rId12"/>
    <p:sldId id="261" r:id="rId13"/>
    <p:sldId id="262" r:id="rId14"/>
    <p:sldId id="263" r:id="rId15"/>
    <p:sldId id="264" r:id="rId16"/>
    <p:sldId id="265" r:id="rId17"/>
    <p:sldId id="266" r:id="rId18"/>
    <p:sldId id="267"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BD"/>
    <a:srgbClr val="FDF5BF"/>
    <a:srgbClr val="C2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6" d="100"/>
          <a:sy n="66" d="100"/>
        </p:scale>
        <p:origin x="-112" y="-68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7EBA8-AC59-4203-8805-5693411CC2C3}" type="datetimeFigureOut">
              <a:rPr lang="en-US" smtClean="0"/>
              <a:pPr/>
              <a:t>10/11/17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D3505-71AA-4C34-A72B-ADF117CDEFFC}" type="slidenum">
              <a:rPr lang="en-US" smtClean="0"/>
              <a:pPr/>
              <a:t>‹#›</a:t>
            </a:fld>
            <a:endParaRPr lang="en-US" dirty="0"/>
          </a:p>
        </p:txBody>
      </p:sp>
    </p:spTree>
    <p:extLst>
      <p:ext uri="{BB962C8B-B14F-4D97-AF65-F5344CB8AC3E}">
        <p14:creationId xmlns:p14="http://schemas.microsoft.com/office/powerpoint/2010/main" val="44915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Strategies for each focus areas --  includes strategies</a:t>
            </a:r>
          </a:p>
        </p:txBody>
      </p:sp>
      <p:sp>
        <p:nvSpPr>
          <p:cNvPr id="4" name="Slide Number Placeholder 3"/>
          <p:cNvSpPr>
            <a:spLocks noGrp="1"/>
          </p:cNvSpPr>
          <p:nvPr>
            <p:ph type="sldNum" sz="quarter" idx="10"/>
          </p:nvPr>
        </p:nvSpPr>
        <p:spPr/>
        <p:txBody>
          <a:bodyPr/>
          <a:lstStyle/>
          <a:p>
            <a:pPr defTabSz="931774"/>
            <a:fld id="{4E143027-5A61-D14A-8885-CCFB6621BCB6}" type="slidenum">
              <a:rPr lang="en-US">
                <a:solidFill>
                  <a:prstClr val="black"/>
                </a:solidFill>
                <a:latin typeface="Calibri" panose="020F0502020204030204"/>
              </a:rPr>
              <a:pPr defTabSz="9317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91076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6F52C-B714-4F87-9D76-B72A7852CA5F}" type="slidenum">
              <a:rPr lang="en-US" smtClean="0"/>
              <a:pPr/>
              <a:t>19</a:t>
            </a:fld>
            <a:endParaRPr lang="en-US" dirty="0"/>
          </a:p>
        </p:txBody>
      </p:sp>
      <p:sp>
        <p:nvSpPr>
          <p:cNvPr id="5" name="Date Placeholder 4"/>
          <p:cNvSpPr>
            <a:spLocks noGrp="1"/>
          </p:cNvSpPr>
          <p:nvPr>
            <p:ph type="dt" idx="11"/>
          </p:nvPr>
        </p:nvSpPr>
        <p:spPr/>
        <p:txBody>
          <a:bodyPr/>
          <a:lstStyle/>
          <a:p>
            <a:r>
              <a:rPr lang="en-US"/>
              <a:t>12/7/16</a:t>
            </a:r>
          </a:p>
        </p:txBody>
      </p:sp>
      <p:sp>
        <p:nvSpPr>
          <p:cNvPr id="6" name="Header Placeholder 5"/>
          <p:cNvSpPr>
            <a:spLocks noGrp="1"/>
          </p:cNvSpPr>
          <p:nvPr>
            <p:ph type="hdr" sz="quarter" idx="12"/>
          </p:nvPr>
        </p:nvSpPr>
        <p:spPr/>
        <p:txBody>
          <a:bodyPr/>
          <a:lstStyle/>
          <a:p>
            <a:r>
              <a:rPr lang="en-US"/>
              <a:t>Preliminary Draft</a:t>
            </a:r>
          </a:p>
        </p:txBody>
      </p:sp>
    </p:spTree>
    <p:extLst>
      <p:ext uri="{BB962C8B-B14F-4D97-AF65-F5344CB8AC3E}">
        <p14:creationId xmlns:p14="http://schemas.microsoft.com/office/powerpoint/2010/main" val="7393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1833" y="796911"/>
            <a:ext cx="10952908" cy="1475013"/>
          </a:xfrm>
          <a:effectLst/>
        </p:spPr>
        <p:txBody>
          <a:bodyPr anchor="b">
            <a:normAutofit/>
          </a:bodyPr>
          <a:lstStyle>
            <a:lvl1pPr algn="ctr">
              <a:defRPr sz="4400" b="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621833" y="2454811"/>
            <a:ext cx="10952907" cy="590321"/>
          </a:xfrm>
        </p:spPr>
        <p:txBody>
          <a:bodyPr anchor="t">
            <a:normAutofit/>
          </a:bodyPr>
          <a:lstStyle>
            <a:lvl1pPr marL="0" indent="0" algn="ctr">
              <a:buNone/>
              <a:defRPr sz="2800" b="1" cap="none" baseline="0">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446533" y="3085766"/>
            <a:ext cx="11262867" cy="157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ext Placeholder 12"/>
          <p:cNvSpPr>
            <a:spLocks noGrp="1"/>
          </p:cNvSpPr>
          <p:nvPr>
            <p:ph type="body" sz="quarter" idx="13"/>
          </p:nvPr>
        </p:nvSpPr>
        <p:spPr>
          <a:xfrm>
            <a:off x="2466367" y="3422641"/>
            <a:ext cx="7248087" cy="955675"/>
          </a:xfrm>
        </p:spPr>
        <p:txBody>
          <a:bodyPr>
            <a:normAutofit/>
          </a:bodyPr>
          <a:lstStyle>
            <a:lvl1pPr marL="0" indent="0" algn="ctr">
              <a:buNone/>
              <a:defRPr sz="2000">
                <a:solidFill>
                  <a:schemeClr val="bg1"/>
                </a:solidFill>
              </a:defRPr>
            </a:lvl1pPr>
          </a:lstStyle>
          <a:p>
            <a:pPr lvl="0"/>
            <a:r>
              <a:rPr lang="en-US" dirty="0"/>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156" y="4857290"/>
            <a:ext cx="2377440" cy="914400"/>
          </a:xfrm>
          <a:prstGeom prst="rect">
            <a:avLst/>
          </a:prstGeom>
        </p:spPr>
      </p:pic>
      <p:sp>
        <p:nvSpPr>
          <p:cNvPr id="6" name="Slide Number Placeholder 5"/>
          <p:cNvSpPr>
            <a:spLocks noGrp="1"/>
          </p:cNvSpPr>
          <p:nvPr>
            <p:ph type="sldNum" sz="quarter" idx="12"/>
          </p:nvPr>
        </p:nvSpPr>
        <p:spPr>
          <a:xfrm>
            <a:off x="10558300" y="5956143"/>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4" name="Date Placeholder 3"/>
          <p:cNvSpPr>
            <a:spLocks noGrp="1"/>
          </p:cNvSpPr>
          <p:nvPr>
            <p:ph type="dt" sz="half" idx="10"/>
          </p:nvPr>
        </p:nvSpPr>
        <p:spPr>
          <a:xfrm>
            <a:off x="7605951" y="5956143"/>
            <a:ext cx="2844800" cy="365125"/>
          </a:xfrm>
        </p:spPr>
        <p:txBody>
          <a:bodyPr/>
          <a:lstStyle>
            <a:lvl1pPr>
              <a:defRPr>
                <a:solidFill>
                  <a:schemeClr val="accent1">
                    <a:lumMod val="75000"/>
                    <a:lumOff val="25000"/>
                  </a:schemeClr>
                </a:solidFill>
              </a:defRPr>
            </a:lvl1pPr>
          </a:lstStyle>
          <a:p>
            <a:r>
              <a:rPr lang="en-US"/>
              <a:t>8/7/2017</a:t>
            </a:r>
            <a:endParaRPr lang="en-US" dirty="0"/>
          </a:p>
        </p:txBody>
      </p:sp>
      <p:sp>
        <p:nvSpPr>
          <p:cNvPr id="5" name="Footer Placeholder 4"/>
          <p:cNvSpPr>
            <a:spLocks noGrp="1"/>
          </p:cNvSpPr>
          <p:nvPr>
            <p:ph type="ftr" sz="quarter" idx="11"/>
          </p:nvPr>
        </p:nvSpPr>
        <p:spPr>
          <a:xfrm>
            <a:off x="581193" y="5951817"/>
            <a:ext cx="6917211" cy="365125"/>
          </a:xfrm>
        </p:spPr>
        <p:txBody>
          <a:bodyPr/>
          <a:lstStyle>
            <a:lvl1pPr>
              <a:defRPr>
                <a:solidFill>
                  <a:schemeClr val="accent1">
                    <a:lumMod val="75000"/>
                    <a:lumOff val="25000"/>
                  </a:schemeClr>
                </a:solidFill>
              </a:defRPr>
            </a:lvl1pPr>
          </a:lstStyle>
          <a:p>
            <a:r>
              <a:rPr lang="en-US" dirty="0"/>
              <a:t>MDE, Office of Special Education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5"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3" y="675732"/>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7" y="675732"/>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6" y="5956143"/>
            <a:ext cx="1328141" cy="365125"/>
          </a:xfrm>
        </p:spPr>
        <p:txBody>
          <a:bodyPr/>
          <a:lstStyle>
            <a:lvl1pPr>
              <a:defRPr>
                <a:solidFill>
                  <a:schemeClr val="accent1">
                    <a:lumMod val="75000"/>
                    <a:lumOff val="25000"/>
                  </a:schemeClr>
                </a:solidFill>
              </a:defRPr>
            </a:lvl1pPr>
          </a:lstStyle>
          <a:p>
            <a:r>
              <a:rPr lang="en-US"/>
              <a:t>8/7/2017</a:t>
            </a:r>
            <a:endParaRPr lang="en-US" dirty="0"/>
          </a:p>
        </p:txBody>
      </p:sp>
      <p:sp>
        <p:nvSpPr>
          <p:cNvPr id="5" name="Footer Placeholder 4"/>
          <p:cNvSpPr>
            <a:spLocks noGrp="1"/>
          </p:cNvSpPr>
          <p:nvPr>
            <p:ph type="ftr" sz="quarter" idx="11"/>
          </p:nvPr>
        </p:nvSpPr>
        <p:spPr>
          <a:xfrm>
            <a:off x="774927" y="5951817"/>
            <a:ext cx="7896279" cy="365125"/>
          </a:xfrm>
        </p:spPr>
        <p:txBody>
          <a:bodyPr/>
          <a:lstStyle/>
          <a:p>
            <a:r>
              <a:rPr lang="en-US" dirty="0"/>
              <a:t>MDE, Office of Special Education</a:t>
            </a:r>
          </a:p>
        </p:txBody>
      </p:sp>
      <p:sp>
        <p:nvSpPr>
          <p:cNvPr id="6" name="Slide Number Placeholder 5"/>
          <p:cNvSpPr>
            <a:spLocks noGrp="1"/>
          </p:cNvSpPr>
          <p:nvPr>
            <p:ph type="sldNum" sz="quarter" idx="12"/>
          </p:nvPr>
        </p:nvSpPr>
        <p:spPr>
          <a:xfrm>
            <a:off x="10446617" y="5956143"/>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EC001-9A9D-E246-8E08-A28F0D385257}" type="datetimeFigureOut">
              <a:rPr lang="en-US" smtClean="0"/>
              <a:pPr/>
              <a:t>10/11/17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8ED323-7142-A345-A577-665134B349D4}" type="slidenum">
              <a:rPr lang="en-US" smtClean="0"/>
              <a:pPr/>
              <a:t>‹#›</a:t>
            </a:fld>
            <a:endParaRPr lang="en-US"/>
          </a:p>
        </p:txBody>
      </p:sp>
    </p:spTree>
    <p:extLst>
      <p:ext uri="{BB962C8B-B14F-4D97-AF65-F5344CB8AC3E}">
        <p14:creationId xmlns:p14="http://schemas.microsoft.com/office/powerpoint/2010/main" val="173164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581197" y="1954635"/>
            <a:ext cx="11029615" cy="3904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8/7/2017</a:t>
            </a:r>
            <a:endParaRPr lang="en-US" dirty="0"/>
          </a:p>
        </p:txBody>
      </p:sp>
      <p:sp>
        <p:nvSpPr>
          <p:cNvPr id="5" name="Footer Placeholder 4"/>
          <p:cNvSpPr>
            <a:spLocks noGrp="1"/>
          </p:cNvSpPr>
          <p:nvPr>
            <p:ph type="ftr" sz="quarter" idx="11"/>
          </p:nvPr>
        </p:nvSpPr>
        <p:spPr/>
        <p:txBody>
          <a:bodyPr/>
          <a:lstStyle/>
          <a:p>
            <a:r>
              <a:rPr lang="en-US" dirty="0"/>
              <a:t>MDE, Office of Special Education</a:t>
            </a:r>
          </a:p>
        </p:txBody>
      </p:sp>
      <p:sp>
        <p:nvSpPr>
          <p:cNvPr id="6" name="Slide Number Placeholder 5"/>
          <p:cNvSpPr>
            <a:spLocks noGrp="1"/>
          </p:cNvSpPr>
          <p:nvPr>
            <p:ph type="sldNum" sz="quarter" idx="12"/>
          </p:nvPr>
        </p:nvSpPr>
        <p:spPr>
          <a:xfrm>
            <a:off x="10558303" y="6051393"/>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7" y="2410266"/>
            <a:ext cx="11029615" cy="1497507"/>
          </a:xfrm>
        </p:spPr>
        <p:txBody>
          <a:bodyPr anchor="b">
            <a:normAutofit/>
          </a:bodyPr>
          <a:lstStyle>
            <a:lvl1pPr algn="l">
              <a:defRPr sz="4000" b="0" cap="none"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7" y="4029688"/>
            <a:ext cx="11029615" cy="600556"/>
          </a:xfrm>
        </p:spPr>
        <p:txBody>
          <a:bodyPr anchor="t">
            <a:normAutofit/>
          </a:bodyPr>
          <a:lstStyle>
            <a:lvl1pPr marL="0" indent="0" algn="l">
              <a:buNone/>
              <a:defRPr sz="2400" cap="none" baseline="0">
                <a:solidFill>
                  <a:schemeClr val="accent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r>
              <a:rPr lang="en-US"/>
              <a:t>8/7/2017</a:t>
            </a:r>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MDE, Office of Special Education</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8" name="Rectangle 7"/>
          <p:cNvSpPr>
            <a:spLocks noChangeAspect="1"/>
          </p:cNvSpPr>
          <p:nvPr/>
        </p:nvSpPr>
        <p:spPr>
          <a:xfrm>
            <a:off x="447819" y="4706224"/>
            <a:ext cx="11290860" cy="12164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6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7" y="2228004"/>
            <a:ext cx="542239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8/7/2017</a:t>
            </a:r>
            <a:endParaRPr lang="en-US" dirty="0"/>
          </a:p>
        </p:txBody>
      </p:sp>
      <p:sp>
        <p:nvSpPr>
          <p:cNvPr id="6" name="Footer Placeholder 5"/>
          <p:cNvSpPr>
            <a:spLocks noGrp="1"/>
          </p:cNvSpPr>
          <p:nvPr>
            <p:ph type="ftr" sz="quarter" idx="11"/>
          </p:nvPr>
        </p:nvSpPr>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en-US" dirty="0"/>
              <a:t>MDE, Office of Special Education</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6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612901" y="2017218"/>
            <a:ext cx="5361394" cy="536005"/>
          </a:xfrm>
          <a:solidFill>
            <a:schemeClr val="accent2"/>
          </a:solidFill>
        </p:spPr>
        <p:txBody>
          <a:bodyPr anchor="ctr" anchorCtr="0">
            <a:noAutofit/>
          </a:bodyPr>
          <a:lstStyle>
            <a:lvl1pPr marL="0" indent="0" algn="ctr">
              <a:buNone/>
              <a:defRPr sz="22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1675" y="2682218"/>
            <a:ext cx="5393100" cy="3178839"/>
          </a:xfrm>
        </p:spPr>
        <p:txBody>
          <a:bodyPr anchor="t">
            <a:normAutofit/>
          </a:bodyPr>
          <a:lstStyle>
            <a:lvl1pPr>
              <a:defRPr sz="22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0685" y="2017218"/>
            <a:ext cx="5410124" cy="553373"/>
          </a:xfrm>
          <a:solidFill>
            <a:schemeClr val="accent4"/>
          </a:solidFill>
        </p:spPr>
        <p:txBody>
          <a:bodyPr anchor="ctr" anchorCtr="0">
            <a:noAutofit/>
          </a:bodyPr>
          <a:lstStyle>
            <a:lvl1pPr marL="0" indent="0" algn="ctr">
              <a:buNone/>
              <a:defRPr sz="22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11" y="2682218"/>
            <a:ext cx="5393100" cy="3178839"/>
          </a:xfrm>
        </p:spPr>
        <p:txBody>
          <a:bodyPr anchor="t">
            <a:normAutofit/>
          </a:bodyPr>
          <a:lstStyle>
            <a:lvl1pPr>
              <a:defRPr sz="22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8/7/2017</a:t>
            </a:r>
            <a:endParaRPr lang="en-US" dirty="0"/>
          </a:p>
        </p:txBody>
      </p:sp>
      <p:sp>
        <p:nvSpPr>
          <p:cNvPr id="8" name="Footer Placeholder 7"/>
          <p:cNvSpPr>
            <a:spLocks noGrp="1"/>
          </p:cNvSpPr>
          <p:nvPr>
            <p:ph type="ftr" sz="quarter" idx="11"/>
          </p:nvPr>
        </p:nvSpPr>
        <p:spPr/>
        <p:txBody>
          <a:bodyPr/>
          <a:lstStyle/>
          <a:p>
            <a:r>
              <a:rPr lang="en-US" dirty="0"/>
              <a:t>MDE, Office of Special Education</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6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8/7/2017</a:t>
            </a:r>
            <a:endParaRPr lang="en-US" dirty="0"/>
          </a:p>
        </p:txBody>
      </p:sp>
      <p:sp>
        <p:nvSpPr>
          <p:cNvPr id="4" name="Footer Placeholder 3"/>
          <p:cNvSpPr>
            <a:spLocks noGrp="1"/>
          </p:cNvSpPr>
          <p:nvPr>
            <p:ph type="ftr" sz="quarter" idx="11"/>
          </p:nvPr>
        </p:nvSpPr>
        <p:spPr/>
        <p:txBody>
          <a:bodyPr/>
          <a:lstStyle/>
          <a:p>
            <a:r>
              <a:rPr lang="en-US" dirty="0"/>
              <a:t>MDE, Office of Special Education</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298163" y="264160"/>
            <a:ext cx="3087975" cy="1360713"/>
          </a:xfrm>
        </p:spPr>
        <p:txBody>
          <a:bodyPr>
            <a:noAutofit/>
          </a:bodyPr>
          <a:lstStyle>
            <a:lvl1pPr>
              <a:defRPr sz="2400">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298450" y="1916113"/>
            <a:ext cx="3087688" cy="4491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58162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4" name="Text Placeholder 3"/>
          <p:cNvSpPr>
            <a:spLocks noGrp="1"/>
          </p:cNvSpPr>
          <p:nvPr>
            <p:ph type="body" sz="half" idx="2"/>
          </p:nvPr>
        </p:nvSpPr>
        <p:spPr>
          <a:xfrm>
            <a:off x="581196" y="5260133"/>
            <a:ext cx="11029617" cy="598671"/>
          </a:xfrm>
        </p:spPr>
        <p:txBody>
          <a:bodyPr>
            <a:normAutofit/>
          </a:bodyPr>
          <a:lstStyle>
            <a:lvl1pPr marL="0" indent="0">
              <a:buNone/>
              <a:defRPr sz="16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3" name="Picture Placeholder 2"/>
          <p:cNvSpPr>
            <a:spLocks noGrp="1" noChangeAspect="1"/>
          </p:cNvSpPr>
          <p:nvPr>
            <p:ph type="pic" idx="1"/>
          </p:nvPr>
        </p:nvSpPr>
        <p:spPr>
          <a:xfrm>
            <a:off x="447041" y="599724"/>
            <a:ext cx="11291636" cy="3798501"/>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dirty="0"/>
              <a:t>Click icon to add picture</a:t>
            </a:r>
          </a:p>
        </p:txBody>
      </p:sp>
      <p:sp>
        <p:nvSpPr>
          <p:cNvPr id="5" name="Date Placeholder 4"/>
          <p:cNvSpPr>
            <a:spLocks noGrp="1"/>
          </p:cNvSpPr>
          <p:nvPr>
            <p:ph type="dt" sz="half" idx="10"/>
          </p:nvPr>
        </p:nvSpPr>
        <p:spPr/>
        <p:txBody>
          <a:bodyPr/>
          <a:lstStyle/>
          <a:p>
            <a:r>
              <a:rPr lang="en-US"/>
              <a:t>8/7/2017</a:t>
            </a:r>
            <a:endParaRPr lang="en-US" dirty="0"/>
          </a:p>
        </p:txBody>
      </p:sp>
      <p:sp>
        <p:nvSpPr>
          <p:cNvPr id="6" name="Footer Placeholder 5"/>
          <p:cNvSpPr>
            <a:spLocks noGrp="1"/>
          </p:cNvSpPr>
          <p:nvPr>
            <p:ph type="ftr" sz="quarter" idx="11"/>
          </p:nvPr>
        </p:nvSpPr>
        <p:spPr/>
        <p:txBody>
          <a:bodyPr/>
          <a:lstStyle/>
          <a:p>
            <a:r>
              <a:rPr lang="en-US" dirty="0"/>
              <a:t>MDE, Office of Special Education</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8/7/2017</a:t>
            </a:r>
            <a:endParaRPr lang="en-US" dirty="0"/>
          </a:p>
        </p:txBody>
      </p:sp>
      <p:sp>
        <p:nvSpPr>
          <p:cNvPr id="5" name="Footer Placeholder 4"/>
          <p:cNvSpPr>
            <a:spLocks noGrp="1"/>
          </p:cNvSpPr>
          <p:nvPr>
            <p:ph type="ftr" sz="quarter" idx="11"/>
          </p:nvPr>
        </p:nvSpPr>
        <p:spPr/>
        <p:txBody>
          <a:bodyPr/>
          <a:lstStyle/>
          <a:p>
            <a:r>
              <a:rPr lang="en-US" dirty="0"/>
              <a:t>MDE, Office of Special Education</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939118"/>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581192" y="1797169"/>
            <a:ext cx="11029616" cy="4061628"/>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5" y="6042207"/>
            <a:ext cx="2844799" cy="365125"/>
          </a:xfrm>
          <a:prstGeom prst="rect">
            <a:avLst/>
          </a:prstGeom>
        </p:spPr>
        <p:txBody>
          <a:bodyPr vert="horz" lIns="91440" tIns="45720" rIns="91440" bIns="45720" rtlCol="0" anchor="ctr"/>
          <a:lstStyle>
            <a:lvl1pPr algn="r">
              <a:defRPr sz="1200">
                <a:solidFill>
                  <a:schemeClr val="tx1"/>
                </a:solidFill>
                <a:latin typeface="+mj-lt"/>
              </a:defRPr>
            </a:lvl1pPr>
          </a:lstStyle>
          <a:p>
            <a:r>
              <a:rPr lang="en-US"/>
              <a:t>8/7/2017</a:t>
            </a:r>
            <a:endParaRPr lang="en-US" dirty="0"/>
          </a:p>
        </p:txBody>
      </p:sp>
      <p:sp>
        <p:nvSpPr>
          <p:cNvPr id="5" name="Footer Placeholder 4"/>
          <p:cNvSpPr>
            <a:spLocks noGrp="1"/>
          </p:cNvSpPr>
          <p:nvPr>
            <p:ph type="ftr" sz="quarter" idx="3"/>
          </p:nvPr>
        </p:nvSpPr>
        <p:spPr>
          <a:xfrm>
            <a:off x="1990168" y="6037881"/>
            <a:ext cx="5508237" cy="365125"/>
          </a:xfrm>
          <a:prstGeom prst="rect">
            <a:avLst/>
          </a:prstGeom>
        </p:spPr>
        <p:txBody>
          <a:bodyPr vert="horz" lIns="91440" tIns="45720" rIns="91440" bIns="45720" rtlCol="0" anchor="ctr"/>
          <a:lstStyle>
            <a:lvl1pPr algn="l">
              <a:defRPr sz="1200" cap="none" baseline="0">
                <a:solidFill>
                  <a:schemeClr val="tx1"/>
                </a:solidFill>
                <a:latin typeface="+mj-lt"/>
              </a:defRPr>
            </a:lvl1pPr>
          </a:lstStyle>
          <a:p>
            <a:r>
              <a:rPr lang="en-US"/>
              <a:t>MDE, Office of Special Education</a:t>
            </a:r>
            <a:endParaRPr lang="en-US" dirty="0"/>
          </a:p>
        </p:txBody>
      </p:sp>
      <p:sp>
        <p:nvSpPr>
          <p:cNvPr id="6" name="Slide Number Placeholder 5"/>
          <p:cNvSpPr>
            <a:spLocks noGrp="1"/>
          </p:cNvSpPr>
          <p:nvPr>
            <p:ph type="sldNum" sz="quarter" idx="4"/>
          </p:nvPr>
        </p:nvSpPr>
        <p:spPr>
          <a:xfrm>
            <a:off x="10558303" y="6042207"/>
            <a:ext cx="1052511" cy="365125"/>
          </a:xfrm>
          <a:prstGeom prst="rect">
            <a:avLst/>
          </a:prstGeom>
        </p:spPr>
        <p:txBody>
          <a:bodyPr vert="horz" lIns="91440" tIns="45720" rIns="91440" bIns="45720" rtlCol="0" anchor="ctr"/>
          <a:lstStyle>
            <a:lvl1pPr algn="r">
              <a:defRPr sz="1200" b="1">
                <a:solidFill>
                  <a:schemeClr val="tx1"/>
                </a:solidFill>
                <a:latin typeface="+mj-lt"/>
              </a:defRPr>
            </a:lvl1pPr>
          </a:lstStyle>
          <a:p>
            <a:fld id="{D57F1E4F-1CFF-5643-939E-217C01CDF565}" type="slidenum">
              <a:rPr lang="en-US" smtClean="0"/>
              <a:pPr/>
              <a:t>‹#›</a:t>
            </a:fld>
            <a:endParaRPr lang="en-US" dirty="0"/>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20007" y="5968885"/>
            <a:ext cx="1186248" cy="457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Lst>
  <p:hf hdr="0" dt="0"/>
  <p:txStyles>
    <p:titleStyle>
      <a:lvl1pPr algn="l" defTabSz="457189" rtl="0" eaLnBrk="1" latinLnBrk="0" hangingPunct="1">
        <a:spcBef>
          <a:spcPct val="0"/>
        </a:spcBef>
        <a:buNone/>
        <a:defRPr sz="4000" b="0"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i.gov/MiEducatorShowcas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de-ose@Michigan.gov" TargetMode="External"/><Relationship Id="rId4" Type="http://schemas.openxmlformats.org/officeDocument/2006/relationships/hyperlink" Target="mailto:chapmant2@michigan.gov" TargetMode="External"/><Relationship Id="rId5" Type="http://schemas.openxmlformats.org/officeDocument/2006/relationships/hyperlink" Target="mailto:wecksteinj@michigan.gov" TargetMode="External"/><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MAASE </a:t>
            </a:r>
          </a:p>
        </p:txBody>
      </p:sp>
      <p:sp>
        <p:nvSpPr>
          <p:cNvPr id="3" name="Subtitle 2"/>
          <p:cNvSpPr>
            <a:spLocks noGrp="1"/>
          </p:cNvSpPr>
          <p:nvPr>
            <p:ph type="subTitle" idx="1"/>
          </p:nvPr>
        </p:nvSpPr>
        <p:spPr/>
        <p:txBody>
          <a:bodyPr>
            <a:normAutofit/>
          </a:bodyPr>
          <a:lstStyle/>
          <a:p>
            <a:r>
              <a:rPr lang="en-US" dirty="0"/>
              <a:t>October 11, 2017</a:t>
            </a:r>
          </a:p>
        </p:txBody>
      </p:sp>
      <p:sp>
        <p:nvSpPr>
          <p:cNvPr id="5" name="Content Placeholder 4"/>
          <p:cNvSpPr>
            <a:spLocks noGrp="1"/>
          </p:cNvSpPr>
          <p:nvPr>
            <p:ph type="body" sz="quarter" idx="13"/>
          </p:nvPr>
        </p:nvSpPr>
        <p:spPr/>
        <p:txBody>
          <a:bodyPr/>
          <a:lstStyle/>
          <a:p>
            <a:r>
              <a:rPr lang="en-US" dirty="0"/>
              <a:t>MDE </a:t>
            </a:r>
          </a:p>
          <a:p>
            <a:r>
              <a:rPr lang="en-US" dirty="0"/>
              <a:t>Office of Special Education</a:t>
            </a:r>
          </a:p>
        </p:txBody>
      </p:sp>
    </p:spTree>
    <p:extLst>
      <p:ext uri="{BB962C8B-B14F-4D97-AF65-F5344CB8AC3E}">
        <p14:creationId xmlns:p14="http://schemas.microsoft.com/office/powerpoint/2010/main" val="27521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9FB1EC-C767-4CA9-8185-7E8E6D9A5D93}"/>
              </a:ext>
            </a:extLst>
          </p:cNvPr>
          <p:cNvSpPr>
            <a:spLocks noGrp="1"/>
          </p:cNvSpPr>
          <p:nvPr>
            <p:ph type="title"/>
          </p:nvPr>
        </p:nvSpPr>
        <p:spPr/>
        <p:txBody>
          <a:bodyPr/>
          <a:lstStyle/>
          <a:p>
            <a:r>
              <a:rPr lang="en-US" dirty="0"/>
              <a:t>August 2017 OSE Information Line Data</a:t>
            </a:r>
          </a:p>
        </p:txBody>
      </p:sp>
      <p:sp>
        <p:nvSpPr>
          <p:cNvPr id="3" name="Content Placeholder 2">
            <a:extLst>
              <a:ext uri="{FF2B5EF4-FFF2-40B4-BE49-F238E27FC236}">
                <a16:creationId xmlns="" xmlns:a16="http://schemas.microsoft.com/office/drawing/2014/main" id="{D2EE7384-8B08-4749-B4AE-ACA9B418D65C}"/>
              </a:ext>
            </a:extLst>
          </p:cNvPr>
          <p:cNvSpPr>
            <a:spLocks noGrp="1"/>
          </p:cNvSpPr>
          <p:nvPr>
            <p:ph sz="half" idx="1"/>
          </p:nvPr>
        </p:nvSpPr>
        <p:spPr/>
        <p:txBody>
          <a:bodyPr/>
          <a:lstStyle/>
          <a:p>
            <a:pPr marL="0" indent="0">
              <a:buNone/>
            </a:pPr>
            <a:r>
              <a:rPr lang="en-US" sz="2400" dirty="0"/>
              <a:t>Total Calls:  181</a:t>
            </a:r>
          </a:p>
          <a:p>
            <a:pPr>
              <a:buFont typeface="Arial" panose="020B0604020202020204" pitchFamily="34" charset="0"/>
              <a:buChar char="•"/>
            </a:pPr>
            <a:r>
              <a:rPr lang="en-US" sz="1800" dirty="0"/>
              <a:t>100 Parents/Grandparents</a:t>
            </a:r>
          </a:p>
          <a:p>
            <a:pPr>
              <a:buFont typeface="Arial" panose="020B0604020202020204" pitchFamily="34" charset="0"/>
              <a:buChar char="•"/>
            </a:pPr>
            <a:r>
              <a:rPr lang="en-US" sz="1800" dirty="0"/>
              <a:t>46 School Personnel</a:t>
            </a:r>
          </a:p>
          <a:p>
            <a:pPr>
              <a:buFont typeface="Arial" panose="020B0604020202020204" pitchFamily="34" charset="0"/>
              <a:buChar char="•"/>
            </a:pPr>
            <a:r>
              <a:rPr lang="en-US" sz="1800" dirty="0"/>
              <a:t>7 Government Employees</a:t>
            </a:r>
          </a:p>
          <a:p>
            <a:pPr>
              <a:buFont typeface="Arial" panose="020B0604020202020204" pitchFamily="34" charset="0"/>
              <a:buChar char="•"/>
            </a:pPr>
            <a:r>
              <a:rPr lang="en-US" sz="1800" dirty="0"/>
              <a:t>7 Physician’s Office</a:t>
            </a:r>
          </a:p>
          <a:p>
            <a:pPr>
              <a:buFont typeface="Arial" panose="020B0604020202020204" pitchFamily="34" charset="0"/>
              <a:buChar char="•"/>
            </a:pPr>
            <a:r>
              <a:rPr lang="en-US" sz="1800" dirty="0"/>
              <a:t>19 Other/Unknown</a:t>
            </a:r>
          </a:p>
          <a:p>
            <a:pPr>
              <a:buFont typeface="Arial" panose="020B0604020202020204" pitchFamily="34" charset="0"/>
              <a:buChar char="•"/>
            </a:pPr>
            <a:r>
              <a:rPr lang="en-US" sz="1800" dirty="0"/>
              <a:t>2 Advocates</a:t>
            </a:r>
          </a:p>
        </p:txBody>
      </p:sp>
      <p:sp>
        <p:nvSpPr>
          <p:cNvPr id="4" name="Content Placeholder 3">
            <a:extLst>
              <a:ext uri="{FF2B5EF4-FFF2-40B4-BE49-F238E27FC236}">
                <a16:creationId xmlns="" xmlns:a16="http://schemas.microsoft.com/office/drawing/2014/main" id="{727A0C48-C758-4303-AB93-269B6DF52710}"/>
              </a:ext>
            </a:extLst>
          </p:cNvPr>
          <p:cNvSpPr>
            <a:spLocks noGrp="1"/>
          </p:cNvSpPr>
          <p:nvPr>
            <p:ph sz="half" idx="2"/>
          </p:nvPr>
        </p:nvSpPr>
        <p:spPr/>
        <p:txBody>
          <a:bodyPr>
            <a:normAutofit lnSpcReduction="10000"/>
          </a:bodyPr>
          <a:lstStyle/>
          <a:p>
            <a:pPr marL="0" indent="0">
              <a:buNone/>
            </a:pPr>
            <a:r>
              <a:rPr lang="en-US" sz="2400" dirty="0"/>
              <a:t>Common Topics</a:t>
            </a:r>
          </a:p>
          <a:p>
            <a:pPr>
              <a:buFont typeface="Arial" panose="020B0604020202020204" pitchFamily="34" charset="0"/>
              <a:buChar char="•"/>
            </a:pPr>
            <a:r>
              <a:rPr lang="en-US" sz="1600" dirty="0"/>
              <a:t>Teacher Certification</a:t>
            </a:r>
          </a:p>
          <a:p>
            <a:pPr>
              <a:buFont typeface="Arial" panose="020B0604020202020204" pitchFamily="34" charset="0"/>
              <a:buChar char="•"/>
            </a:pPr>
            <a:r>
              <a:rPr lang="en-US" sz="1600" dirty="0"/>
              <a:t>Seclusion and Restraint</a:t>
            </a:r>
          </a:p>
          <a:p>
            <a:pPr>
              <a:buFont typeface="Arial" panose="020B0604020202020204" pitchFamily="34" charset="0"/>
              <a:buChar char="•"/>
            </a:pPr>
            <a:r>
              <a:rPr lang="en-US" sz="1600" dirty="0"/>
              <a:t>Child Find (ages 3-5 years old)</a:t>
            </a:r>
          </a:p>
          <a:p>
            <a:pPr>
              <a:buFont typeface="Arial" panose="020B0604020202020204" pitchFamily="34" charset="0"/>
              <a:buChar char="•"/>
            </a:pPr>
            <a:r>
              <a:rPr lang="en-US" sz="1600" dirty="0"/>
              <a:t>Placement</a:t>
            </a:r>
          </a:p>
          <a:p>
            <a:pPr>
              <a:buFont typeface="Arial" panose="020B0604020202020204" pitchFamily="34" charset="0"/>
              <a:buChar char="•"/>
            </a:pPr>
            <a:r>
              <a:rPr lang="en-US" sz="1600" dirty="0"/>
              <a:t>Complaint Information</a:t>
            </a:r>
          </a:p>
          <a:p>
            <a:pPr>
              <a:buFont typeface="Arial" panose="020B0604020202020204" pitchFamily="34" charset="0"/>
              <a:buChar char="•"/>
            </a:pPr>
            <a:r>
              <a:rPr lang="en-US" sz="1600" dirty="0"/>
              <a:t>Rule Interpretation</a:t>
            </a:r>
          </a:p>
          <a:p>
            <a:pPr>
              <a:buFont typeface="Arial" panose="020B0604020202020204" pitchFamily="34" charset="0"/>
              <a:buChar char="•"/>
            </a:pPr>
            <a:r>
              <a:rPr lang="en-US" sz="1600" dirty="0"/>
              <a:t>Schools of Choice</a:t>
            </a:r>
          </a:p>
          <a:p>
            <a:pPr>
              <a:buFont typeface="Arial" panose="020B0604020202020204" pitchFamily="34" charset="0"/>
              <a:buChar char="•"/>
            </a:pPr>
            <a:r>
              <a:rPr lang="en-US" sz="1600" dirty="0"/>
              <a:t>Suspension/Expulsion/Discipline</a:t>
            </a:r>
          </a:p>
          <a:p>
            <a:pPr>
              <a:buFont typeface="Arial" panose="020B0604020202020204" pitchFamily="34" charset="0"/>
              <a:buChar char="•"/>
            </a:pPr>
            <a:r>
              <a:rPr lang="en-US" sz="1600" dirty="0"/>
              <a:t>Home School/Nonpublic</a:t>
            </a:r>
          </a:p>
        </p:txBody>
      </p:sp>
      <p:sp>
        <p:nvSpPr>
          <p:cNvPr id="5" name="Footer Placeholder 4">
            <a:extLst>
              <a:ext uri="{FF2B5EF4-FFF2-40B4-BE49-F238E27FC236}">
                <a16:creationId xmlns="" xmlns:a16="http://schemas.microsoft.com/office/drawing/2014/main" id="{02A12AD0-5076-4DDD-BC98-46301FA900F9}"/>
              </a:ext>
            </a:extLst>
          </p:cNvPr>
          <p:cNvSpPr>
            <a:spLocks noGrp="1"/>
          </p:cNvSpPr>
          <p:nvPr>
            <p:ph type="ftr" sz="quarter" idx="11"/>
          </p:nvPr>
        </p:nvSpPr>
        <p:spPr/>
        <p:txBody>
          <a:bodyPr/>
          <a:lstStyle/>
          <a:p>
            <a:r>
              <a:rPr lang="en-US" dirty="0"/>
              <a:t>MDE, Office of Special Education</a:t>
            </a:r>
          </a:p>
        </p:txBody>
      </p:sp>
      <p:sp>
        <p:nvSpPr>
          <p:cNvPr id="6" name="Slide Number Placeholder 5">
            <a:extLst>
              <a:ext uri="{FF2B5EF4-FFF2-40B4-BE49-F238E27FC236}">
                <a16:creationId xmlns="" xmlns:a16="http://schemas.microsoft.com/office/drawing/2014/main" id="{F1356C5C-7A69-48D5-94F4-0A14536F32B4}"/>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17701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E0309-B419-4989-9F6A-224FF4656C23}"/>
              </a:ext>
            </a:extLst>
          </p:cNvPr>
          <p:cNvSpPr>
            <a:spLocks noGrp="1"/>
          </p:cNvSpPr>
          <p:nvPr>
            <p:ph type="title"/>
          </p:nvPr>
        </p:nvSpPr>
        <p:spPr/>
        <p:txBody>
          <a:bodyPr/>
          <a:lstStyle/>
          <a:p>
            <a:r>
              <a:rPr lang="en-US" dirty="0"/>
              <a:t>Family Matters Overview</a:t>
            </a:r>
          </a:p>
        </p:txBody>
      </p:sp>
      <p:sp>
        <p:nvSpPr>
          <p:cNvPr id="3" name="Content Placeholder 2">
            <a:extLst>
              <a:ext uri="{FF2B5EF4-FFF2-40B4-BE49-F238E27FC236}">
                <a16:creationId xmlns="" xmlns:a16="http://schemas.microsoft.com/office/drawing/2014/main" id="{7CA5ED5C-DD99-403B-9199-B8CE477A2ECE}"/>
              </a:ext>
            </a:extLst>
          </p:cNvPr>
          <p:cNvSpPr>
            <a:spLocks noGrp="1"/>
          </p:cNvSpPr>
          <p:nvPr>
            <p:ph idx="1"/>
          </p:nvPr>
        </p:nvSpPr>
        <p:spPr/>
        <p:txBody>
          <a:bodyPr>
            <a:normAutofit/>
          </a:bodyPr>
          <a:lstStyle/>
          <a:p>
            <a:r>
              <a:rPr lang="en-US" sz="2000" dirty="0"/>
              <a:t>New family resource program rolled out this fall</a:t>
            </a:r>
          </a:p>
          <a:p>
            <a:r>
              <a:rPr lang="en-US" sz="2000" dirty="0"/>
              <a:t>Response to parent engagement recommendation in the Special Education Task Force and need for family resources</a:t>
            </a:r>
          </a:p>
          <a:p>
            <a:r>
              <a:rPr lang="en-US" sz="2000" dirty="0"/>
              <a:t>Outreach effort by the Michigan Department of Education Office of Special Education</a:t>
            </a:r>
          </a:p>
          <a:p>
            <a:r>
              <a:rPr lang="en-US" sz="2000" dirty="0"/>
              <a:t>Increase transparency from the OSE to parents and families</a:t>
            </a:r>
          </a:p>
          <a:p>
            <a:r>
              <a:rPr lang="en-US" sz="2000" dirty="0"/>
              <a:t>Availability of resources to parents and families</a:t>
            </a:r>
          </a:p>
          <a:p>
            <a:r>
              <a:rPr lang="en-US" sz="2000" dirty="0"/>
              <a:t>Special education information will be both distributed and accessible online</a:t>
            </a:r>
          </a:p>
          <a:p>
            <a:r>
              <a:rPr lang="en-US" sz="2000" dirty="0"/>
              <a:t>Working with the Michigan Alliance for Families to assure no duplication</a:t>
            </a:r>
          </a:p>
        </p:txBody>
      </p:sp>
      <p:sp>
        <p:nvSpPr>
          <p:cNvPr id="5" name="Slide Number Placeholder 4">
            <a:extLst>
              <a:ext uri="{FF2B5EF4-FFF2-40B4-BE49-F238E27FC236}">
                <a16:creationId xmlns="" xmlns:a16="http://schemas.microsoft.com/office/drawing/2014/main" id="{9AD29B27-266B-4910-920D-06B46AAF252E}"/>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6" name="Picture 5" descr="Banner that represents the Michigan Department of Education Office of Special Education Family Matters Program with children raising their hands across the banner.">
            <a:extLst>
              <a:ext uri="{FF2B5EF4-FFF2-40B4-BE49-F238E27FC236}">
                <a16:creationId xmlns="" xmlns:a16="http://schemas.microsoft.com/office/drawing/2014/main" id="{1395C948-C895-4D20-B550-DF8C04E7EE9B}"/>
              </a:ext>
            </a:extLst>
          </p:cNvPr>
          <p:cNvPicPr>
            <a:picLocks noChangeAspect="1"/>
          </p:cNvPicPr>
          <p:nvPr/>
        </p:nvPicPr>
        <p:blipFill>
          <a:blip r:embed="rId2"/>
          <a:stretch>
            <a:fillRect/>
          </a:stretch>
        </p:blipFill>
        <p:spPr>
          <a:xfrm>
            <a:off x="2269702" y="5664200"/>
            <a:ext cx="7652596" cy="1110473"/>
          </a:xfrm>
          <a:prstGeom prst="rect">
            <a:avLst/>
          </a:prstGeom>
        </p:spPr>
      </p:pic>
    </p:spTree>
    <p:extLst>
      <p:ext uri="{BB962C8B-B14F-4D97-AF65-F5344CB8AC3E}">
        <p14:creationId xmlns:p14="http://schemas.microsoft.com/office/powerpoint/2010/main" val="177064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A303B4-CA2B-4E6B-9853-0BBB2AB106FB}"/>
              </a:ext>
            </a:extLst>
          </p:cNvPr>
          <p:cNvSpPr>
            <a:spLocks noGrp="1"/>
          </p:cNvSpPr>
          <p:nvPr>
            <p:ph type="title"/>
          </p:nvPr>
        </p:nvSpPr>
        <p:spPr/>
        <p:txBody>
          <a:bodyPr/>
          <a:lstStyle/>
          <a:p>
            <a:r>
              <a:rPr lang="en-US" dirty="0"/>
              <a:t>Family Matters Resources</a:t>
            </a:r>
          </a:p>
        </p:txBody>
      </p:sp>
      <p:sp>
        <p:nvSpPr>
          <p:cNvPr id="3" name="Content Placeholder 2">
            <a:extLst>
              <a:ext uri="{FF2B5EF4-FFF2-40B4-BE49-F238E27FC236}">
                <a16:creationId xmlns="" xmlns:a16="http://schemas.microsoft.com/office/drawing/2014/main" id="{4C16CE54-218B-4E1E-ACC4-5EF271230888}"/>
              </a:ext>
            </a:extLst>
          </p:cNvPr>
          <p:cNvSpPr>
            <a:spLocks noGrp="1"/>
          </p:cNvSpPr>
          <p:nvPr>
            <p:ph idx="1"/>
          </p:nvPr>
        </p:nvSpPr>
        <p:spPr/>
        <p:txBody>
          <a:bodyPr>
            <a:normAutofit fontScale="85000" lnSpcReduction="20000"/>
          </a:bodyPr>
          <a:lstStyle/>
          <a:p>
            <a:pPr marL="466725" indent="-354013"/>
            <a:r>
              <a:rPr lang="en-US" i="1" dirty="0"/>
              <a:t>Family Matters </a:t>
            </a:r>
            <a:r>
              <a:rPr lang="en-US" dirty="0"/>
              <a:t>web page (accessible from OSE web page).</a:t>
            </a:r>
          </a:p>
          <a:p>
            <a:pPr marL="466725" indent="-354013"/>
            <a:r>
              <a:rPr lang="en-US" i="1" dirty="0"/>
              <a:t>Family Matters </a:t>
            </a:r>
            <a:r>
              <a:rPr lang="en-US" dirty="0"/>
              <a:t>Fact Sheets related to special education topics--grouping in future.</a:t>
            </a:r>
          </a:p>
          <a:p>
            <a:pPr marL="466725" indent="-354013"/>
            <a:r>
              <a:rPr lang="en-US" i="1" dirty="0"/>
              <a:t>Family Matters </a:t>
            </a:r>
            <a:r>
              <a:rPr lang="en-US" dirty="0"/>
              <a:t>Updates </a:t>
            </a:r>
            <a:r>
              <a:rPr lang="en-US" sz="2000" i="1" dirty="0"/>
              <a:t>(distribution targeted every 2-3 months to begin in January 2018)</a:t>
            </a:r>
            <a:endParaRPr lang="en-US" i="1" dirty="0"/>
          </a:p>
          <a:p>
            <a:pPr marL="466725" indent="-354013"/>
            <a:r>
              <a:rPr lang="en-US" i="1" dirty="0"/>
              <a:t>Family Matters </a:t>
            </a:r>
            <a:r>
              <a:rPr lang="en-US" dirty="0"/>
              <a:t>one-page flyer describing resources</a:t>
            </a:r>
            <a:endParaRPr lang="en-US" i="1" dirty="0"/>
          </a:p>
          <a:p>
            <a:pPr marL="466725" indent="-354013"/>
            <a:r>
              <a:rPr lang="en-US" dirty="0"/>
              <a:t>Additional resource links and references on material produced</a:t>
            </a:r>
          </a:p>
          <a:p>
            <a:pPr marL="790717" lvl="1" indent="-354013"/>
            <a:r>
              <a:rPr lang="en-US" dirty="0"/>
              <a:t>Opt-in for electronic communication from MDE OSE to receive </a:t>
            </a:r>
            <a:r>
              <a:rPr lang="en-US" i="1" dirty="0"/>
              <a:t>Family Matters </a:t>
            </a:r>
            <a:r>
              <a:rPr lang="en-US" dirty="0"/>
              <a:t>newsletters and other communications (link to sign up is on the Family Matters web page); distribution currently being created.</a:t>
            </a:r>
            <a:endParaRPr lang="en-US" dirty="0">
              <a:solidFill>
                <a:srgbClr val="C00000"/>
              </a:solidFill>
            </a:endParaRPr>
          </a:p>
          <a:p>
            <a:endParaRPr lang="en-US" dirty="0"/>
          </a:p>
        </p:txBody>
      </p:sp>
      <p:sp>
        <p:nvSpPr>
          <p:cNvPr id="5" name="Slide Number Placeholder 4">
            <a:extLst>
              <a:ext uri="{FF2B5EF4-FFF2-40B4-BE49-F238E27FC236}">
                <a16:creationId xmlns="" xmlns:a16="http://schemas.microsoft.com/office/drawing/2014/main" id="{B2FFB0DB-505F-472D-8585-5D408BD0CFA7}"/>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7" name="Rectangle 6">
            <a:extLst>
              <a:ext uri="{FF2B5EF4-FFF2-40B4-BE49-F238E27FC236}">
                <a16:creationId xmlns="" xmlns:a16="http://schemas.microsoft.com/office/drawing/2014/main" id="{851154E6-DDEC-496D-8069-1A0609679087}"/>
              </a:ext>
            </a:extLst>
          </p:cNvPr>
          <p:cNvSpPr/>
          <p:nvPr/>
        </p:nvSpPr>
        <p:spPr>
          <a:xfrm>
            <a:off x="2388129" y="6097478"/>
            <a:ext cx="2704587" cy="276999"/>
          </a:xfrm>
          <a:prstGeom prst="rect">
            <a:avLst/>
          </a:prstGeom>
        </p:spPr>
        <p:txBody>
          <a:bodyPr wrap="none">
            <a:spAutoFit/>
          </a:bodyPr>
          <a:lstStyle/>
          <a:p>
            <a:r>
              <a:rPr lang="en-US" sz="1200" dirty="0"/>
              <a:t>MDE, Office of Special Education</a:t>
            </a:r>
          </a:p>
        </p:txBody>
      </p:sp>
    </p:spTree>
    <p:extLst>
      <p:ext uri="{BB962C8B-B14F-4D97-AF65-F5344CB8AC3E}">
        <p14:creationId xmlns:p14="http://schemas.microsoft.com/office/powerpoint/2010/main" val="292673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9584B1-5737-4BF8-A5C4-0FE2B3979CCC}"/>
              </a:ext>
            </a:extLst>
          </p:cNvPr>
          <p:cNvSpPr>
            <a:spLocks noGrp="1"/>
          </p:cNvSpPr>
          <p:nvPr>
            <p:ph type="title"/>
          </p:nvPr>
        </p:nvSpPr>
        <p:spPr/>
        <p:txBody>
          <a:bodyPr/>
          <a:lstStyle/>
          <a:p>
            <a:r>
              <a:rPr lang="en-US" dirty="0"/>
              <a:t>Family Matters Fact Sheets</a:t>
            </a:r>
          </a:p>
        </p:txBody>
      </p:sp>
      <p:sp>
        <p:nvSpPr>
          <p:cNvPr id="3" name="Content Placeholder 2">
            <a:extLst>
              <a:ext uri="{FF2B5EF4-FFF2-40B4-BE49-F238E27FC236}">
                <a16:creationId xmlns="" xmlns:a16="http://schemas.microsoft.com/office/drawing/2014/main" id="{2876A509-BACE-4B40-A1C8-05134DFD18F8}"/>
              </a:ext>
            </a:extLst>
          </p:cNvPr>
          <p:cNvSpPr>
            <a:spLocks noGrp="1"/>
          </p:cNvSpPr>
          <p:nvPr>
            <p:ph sz="half" idx="1"/>
          </p:nvPr>
        </p:nvSpPr>
        <p:spPr/>
        <p:txBody>
          <a:bodyPr/>
          <a:lstStyle/>
          <a:p>
            <a:pPr marL="0" indent="0" algn="ctr">
              <a:buNone/>
            </a:pPr>
            <a:r>
              <a:rPr lang="en-US" dirty="0"/>
              <a:t>Sample: Procedural Safeguards </a:t>
            </a:r>
          </a:p>
          <a:p>
            <a:pPr marL="0" indent="0" algn="ctr">
              <a:buNone/>
            </a:pPr>
            <a:r>
              <a:rPr lang="en-US" dirty="0"/>
              <a:t>Fact Sheet</a:t>
            </a:r>
          </a:p>
          <a:p>
            <a:pPr marL="0" indent="0" algn="ctr">
              <a:buNone/>
            </a:pPr>
            <a:endParaRPr lang="en-US" dirty="0"/>
          </a:p>
          <a:p>
            <a:pPr marL="0" indent="0" algn="ctr">
              <a:buNone/>
            </a:pPr>
            <a:r>
              <a:rPr lang="en-US" i="1" dirty="0"/>
              <a:t>Goal: publish 2-3 per month over the next year</a:t>
            </a:r>
          </a:p>
          <a:p>
            <a:endParaRPr lang="en-US" dirty="0"/>
          </a:p>
        </p:txBody>
      </p:sp>
      <p:sp>
        <p:nvSpPr>
          <p:cNvPr id="5" name="Footer Placeholder 4">
            <a:extLst>
              <a:ext uri="{FF2B5EF4-FFF2-40B4-BE49-F238E27FC236}">
                <a16:creationId xmlns="" xmlns:a16="http://schemas.microsoft.com/office/drawing/2014/main" id="{11A103CA-99AA-4FB7-ACF3-B9C84EC963BC}"/>
              </a:ext>
            </a:extLst>
          </p:cNvPr>
          <p:cNvSpPr>
            <a:spLocks noGrp="1"/>
          </p:cNvSpPr>
          <p:nvPr>
            <p:ph type="ftr" sz="quarter" idx="11"/>
          </p:nvPr>
        </p:nvSpPr>
        <p:spPr/>
        <p:txBody>
          <a:bodyPr/>
          <a:lstStyle/>
          <a:p>
            <a:r>
              <a:rPr lang="en-US"/>
              <a:t>MDE, Office of Special Education</a:t>
            </a:r>
            <a:endParaRPr lang="en-US" dirty="0"/>
          </a:p>
        </p:txBody>
      </p:sp>
      <p:sp>
        <p:nvSpPr>
          <p:cNvPr id="6" name="Slide Number Placeholder 5">
            <a:extLst>
              <a:ext uri="{FF2B5EF4-FFF2-40B4-BE49-F238E27FC236}">
                <a16:creationId xmlns="" xmlns:a16="http://schemas.microsoft.com/office/drawing/2014/main" id="{EB84121B-A719-4F34-B078-E10361692CA8}"/>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7" name="Content Placeholder 6" descr="Picture includes the Family Matters logo across the top with children raising their hands. The content discusses Procedural Safeguards, how the Individuals with Disabilities Education Act protects students wit disabilities, and resources for families to find out more information about Procedural Safeguards.">
            <a:extLst>
              <a:ext uri="{FF2B5EF4-FFF2-40B4-BE49-F238E27FC236}">
                <a16:creationId xmlns="" xmlns:a16="http://schemas.microsoft.com/office/drawing/2014/main" id="{E2BC1DC3-478B-4022-9A9E-F9B0A5FCAE36}"/>
              </a:ext>
            </a:extLst>
          </p:cNvPr>
          <p:cNvPicPr>
            <a:picLocks noGrp="1" noChangeAspect="1"/>
          </p:cNvPicPr>
          <p:nvPr>
            <p:ph sz="half" idx="2"/>
          </p:nvPr>
        </p:nvPicPr>
        <p:blipFill rotWithShape="1">
          <a:blip r:embed="rId2"/>
          <a:srcRect l="16094" t="18040" r="33437" b="6924"/>
          <a:stretch/>
        </p:blipFill>
        <p:spPr>
          <a:xfrm>
            <a:off x="6331527" y="1897561"/>
            <a:ext cx="5430982" cy="4539771"/>
          </a:xfrm>
          <a:prstGeom prst="rect">
            <a:avLst/>
          </a:prstGeom>
        </p:spPr>
      </p:pic>
    </p:spTree>
    <p:extLst>
      <p:ext uri="{BB962C8B-B14F-4D97-AF65-F5344CB8AC3E}">
        <p14:creationId xmlns:p14="http://schemas.microsoft.com/office/powerpoint/2010/main" val="3941317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B941BE-0BCB-45D9-AB24-FC777318BA87}"/>
              </a:ext>
            </a:extLst>
          </p:cNvPr>
          <p:cNvSpPr>
            <a:spLocks noGrp="1"/>
          </p:cNvSpPr>
          <p:nvPr>
            <p:ph type="title"/>
          </p:nvPr>
        </p:nvSpPr>
        <p:spPr/>
        <p:txBody>
          <a:bodyPr/>
          <a:lstStyle/>
          <a:p>
            <a:r>
              <a:rPr lang="en-US" dirty="0"/>
              <a:t>Family Matters Fact Sheets</a:t>
            </a:r>
          </a:p>
        </p:txBody>
      </p:sp>
      <p:sp>
        <p:nvSpPr>
          <p:cNvPr id="3" name="Text Placeholder 2">
            <a:extLst>
              <a:ext uri="{FF2B5EF4-FFF2-40B4-BE49-F238E27FC236}">
                <a16:creationId xmlns="" xmlns:a16="http://schemas.microsoft.com/office/drawing/2014/main" id="{CE2A8458-3CF9-40E2-BEC0-B21D48E6057E}"/>
              </a:ext>
            </a:extLst>
          </p:cNvPr>
          <p:cNvSpPr>
            <a:spLocks noGrp="1"/>
          </p:cNvSpPr>
          <p:nvPr>
            <p:ph type="body" idx="1"/>
          </p:nvPr>
        </p:nvSpPr>
        <p:spPr/>
        <p:txBody>
          <a:bodyPr/>
          <a:lstStyle/>
          <a:p>
            <a:r>
              <a:rPr lang="en-US" dirty="0"/>
              <a:t>Published</a:t>
            </a:r>
          </a:p>
        </p:txBody>
      </p:sp>
      <p:sp>
        <p:nvSpPr>
          <p:cNvPr id="4" name="Content Placeholder 3">
            <a:extLst>
              <a:ext uri="{FF2B5EF4-FFF2-40B4-BE49-F238E27FC236}">
                <a16:creationId xmlns="" xmlns:a16="http://schemas.microsoft.com/office/drawing/2014/main" id="{8F841D00-A7E6-466B-8EA8-A2D136E63235}"/>
              </a:ext>
            </a:extLst>
          </p:cNvPr>
          <p:cNvSpPr>
            <a:spLocks noGrp="1"/>
          </p:cNvSpPr>
          <p:nvPr>
            <p:ph sz="half" idx="2"/>
          </p:nvPr>
        </p:nvSpPr>
        <p:spPr/>
        <p:txBody>
          <a:bodyPr>
            <a:normAutofit lnSpcReduction="10000"/>
          </a:bodyPr>
          <a:lstStyle/>
          <a:p>
            <a:pPr>
              <a:buFont typeface="Arial" panose="020B0604020202020204" pitchFamily="34" charset="0"/>
              <a:buChar char="•"/>
            </a:pPr>
            <a:r>
              <a:rPr lang="en-US" sz="1800" dirty="0"/>
              <a:t>Confidentiality and Privacy (FERPA)</a:t>
            </a:r>
          </a:p>
          <a:p>
            <a:pPr>
              <a:buFont typeface="Arial" panose="020B0604020202020204" pitchFamily="34" charset="0"/>
              <a:buChar char="•"/>
            </a:pPr>
            <a:r>
              <a:rPr lang="en-US" sz="1800" dirty="0"/>
              <a:t>Educational Placement and LRE</a:t>
            </a:r>
          </a:p>
          <a:p>
            <a:pPr>
              <a:buFont typeface="Arial" panose="020B0604020202020204" pitchFamily="34" charset="0"/>
              <a:buChar char="•"/>
            </a:pPr>
            <a:r>
              <a:rPr lang="en-US" sz="1800" dirty="0"/>
              <a:t>Family Matters Overview</a:t>
            </a:r>
          </a:p>
          <a:p>
            <a:pPr>
              <a:buFont typeface="Arial" panose="020B0604020202020204" pitchFamily="34" charset="0"/>
              <a:buChar char="•"/>
            </a:pPr>
            <a:r>
              <a:rPr lang="en-US" sz="1800" dirty="0"/>
              <a:t>Free Appropriate Public Education (FAPE)</a:t>
            </a:r>
          </a:p>
          <a:p>
            <a:pPr>
              <a:buFont typeface="Arial" panose="020B0604020202020204" pitchFamily="34" charset="0"/>
              <a:buChar char="•"/>
            </a:pPr>
            <a:r>
              <a:rPr lang="en-US" sz="1800" dirty="0"/>
              <a:t>Individuals with Disabilities Education Act</a:t>
            </a:r>
          </a:p>
          <a:p>
            <a:pPr marL="0" indent="0">
              <a:buNone/>
            </a:pPr>
            <a:r>
              <a:rPr lang="en-US" sz="1800" dirty="0"/>
              <a:t>	(IDEA)</a:t>
            </a:r>
          </a:p>
          <a:p>
            <a:pPr>
              <a:buFont typeface="Arial" panose="020B0604020202020204" pitchFamily="34" charset="0"/>
              <a:buChar char="•"/>
            </a:pPr>
            <a:r>
              <a:rPr lang="en-US" sz="1800" dirty="0"/>
              <a:t>Procedural Safeguards</a:t>
            </a:r>
          </a:p>
          <a:p>
            <a:pPr>
              <a:buFont typeface="Arial" panose="020B0604020202020204" pitchFamily="34" charset="0"/>
              <a:buChar char="•"/>
            </a:pPr>
            <a:r>
              <a:rPr lang="en-US" sz="1800" dirty="0"/>
              <a:t>Special Education Process</a:t>
            </a:r>
          </a:p>
        </p:txBody>
      </p:sp>
      <p:sp>
        <p:nvSpPr>
          <p:cNvPr id="5" name="Text Placeholder 4">
            <a:extLst>
              <a:ext uri="{FF2B5EF4-FFF2-40B4-BE49-F238E27FC236}">
                <a16:creationId xmlns="" xmlns:a16="http://schemas.microsoft.com/office/drawing/2014/main" id="{545FBC0E-C5B7-45B6-A696-B099CC4454F6}"/>
              </a:ext>
            </a:extLst>
          </p:cNvPr>
          <p:cNvSpPr>
            <a:spLocks noGrp="1"/>
          </p:cNvSpPr>
          <p:nvPr>
            <p:ph type="body" sz="quarter" idx="3"/>
          </p:nvPr>
        </p:nvSpPr>
        <p:spPr/>
        <p:txBody>
          <a:bodyPr/>
          <a:lstStyle/>
          <a:p>
            <a:r>
              <a:rPr lang="en-US" dirty="0"/>
              <a:t>In-Process</a:t>
            </a:r>
          </a:p>
        </p:txBody>
      </p:sp>
      <p:sp>
        <p:nvSpPr>
          <p:cNvPr id="6" name="Content Placeholder 5">
            <a:extLst>
              <a:ext uri="{FF2B5EF4-FFF2-40B4-BE49-F238E27FC236}">
                <a16:creationId xmlns="" xmlns:a16="http://schemas.microsoft.com/office/drawing/2014/main" id="{B6EFAB0B-C8C2-4216-89D7-CF08AB873A61}"/>
              </a:ext>
            </a:extLst>
          </p:cNvPr>
          <p:cNvSpPr>
            <a:spLocks noGrp="1"/>
          </p:cNvSpPr>
          <p:nvPr>
            <p:ph sz="quarter" idx="4"/>
          </p:nvPr>
        </p:nvSpPr>
        <p:spPr/>
        <p:txBody>
          <a:bodyPr>
            <a:normAutofit/>
          </a:bodyPr>
          <a:lstStyle/>
          <a:p>
            <a:pPr>
              <a:buFont typeface="Arial" panose="020B0604020202020204" pitchFamily="34" charset="0"/>
              <a:buChar char="•"/>
            </a:pPr>
            <a:r>
              <a:rPr lang="en-US" sz="1800" dirty="0"/>
              <a:t>504 Plans</a:t>
            </a:r>
          </a:p>
          <a:p>
            <a:pPr>
              <a:buFont typeface="Arial" panose="020B0604020202020204" pitchFamily="34" charset="0"/>
              <a:buChar char="•"/>
            </a:pPr>
            <a:r>
              <a:rPr lang="en-US" sz="1800" dirty="0"/>
              <a:t>Advocacy</a:t>
            </a:r>
          </a:p>
          <a:p>
            <a:pPr>
              <a:buFont typeface="Arial" panose="020B0604020202020204" pitchFamily="34" charset="0"/>
              <a:buChar char="•"/>
            </a:pPr>
            <a:r>
              <a:rPr lang="en-US" sz="1800" dirty="0"/>
              <a:t>IEPs</a:t>
            </a:r>
          </a:p>
          <a:p>
            <a:pPr>
              <a:buFont typeface="Arial" panose="020B0604020202020204" pitchFamily="34" charset="0"/>
              <a:buChar char="•"/>
            </a:pPr>
            <a:r>
              <a:rPr lang="en-US" sz="1800" dirty="0"/>
              <a:t>Seclusion and Restraint</a:t>
            </a:r>
          </a:p>
        </p:txBody>
      </p:sp>
      <p:sp>
        <p:nvSpPr>
          <p:cNvPr id="7" name="Footer Placeholder 6">
            <a:extLst>
              <a:ext uri="{FF2B5EF4-FFF2-40B4-BE49-F238E27FC236}">
                <a16:creationId xmlns="" xmlns:a16="http://schemas.microsoft.com/office/drawing/2014/main" id="{A5D7518A-40BC-43B8-9187-3E513292D22F}"/>
              </a:ext>
            </a:extLst>
          </p:cNvPr>
          <p:cNvSpPr>
            <a:spLocks noGrp="1"/>
          </p:cNvSpPr>
          <p:nvPr>
            <p:ph type="ftr" sz="quarter" idx="11"/>
          </p:nvPr>
        </p:nvSpPr>
        <p:spPr/>
        <p:txBody>
          <a:bodyPr/>
          <a:lstStyle/>
          <a:p>
            <a:r>
              <a:rPr lang="en-US" dirty="0"/>
              <a:t>MDE, Office of Special Education</a:t>
            </a:r>
          </a:p>
        </p:txBody>
      </p:sp>
      <p:sp>
        <p:nvSpPr>
          <p:cNvPr id="8" name="Slide Number Placeholder 7">
            <a:extLst>
              <a:ext uri="{FF2B5EF4-FFF2-40B4-BE49-F238E27FC236}">
                <a16:creationId xmlns="" xmlns:a16="http://schemas.microsoft.com/office/drawing/2014/main" id="{820D3D60-87CE-4BDA-A0DA-497A5A8F58F2}"/>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956437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1C1FDE-AC8E-46BE-BBB0-59830CC4DD31}"/>
              </a:ext>
            </a:extLst>
          </p:cNvPr>
          <p:cNvSpPr>
            <a:spLocks noGrp="1"/>
          </p:cNvSpPr>
          <p:nvPr>
            <p:ph type="title"/>
          </p:nvPr>
        </p:nvSpPr>
        <p:spPr/>
        <p:txBody>
          <a:bodyPr/>
          <a:lstStyle/>
          <a:p>
            <a:r>
              <a:rPr lang="en-US" dirty="0"/>
              <a:t>Family Matters Next Steps</a:t>
            </a:r>
          </a:p>
        </p:txBody>
      </p:sp>
      <p:sp>
        <p:nvSpPr>
          <p:cNvPr id="3" name="Content Placeholder 2">
            <a:extLst>
              <a:ext uri="{FF2B5EF4-FFF2-40B4-BE49-F238E27FC236}">
                <a16:creationId xmlns="" xmlns:a16="http://schemas.microsoft.com/office/drawing/2014/main" id="{2B5AE8C7-29B9-4AB1-85DB-4A0987FB96C2}"/>
              </a:ext>
            </a:extLst>
          </p:cNvPr>
          <p:cNvSpPr>
            <a:spLocks noGrp="1"/>
          </p:cNvSpPr>
          <p:nvPr>
            <p:ph idx="1"/>
          </p:nvPr>
        </p:nvSpPr>
        <p:spPr/>
        <p:txBody>
          <a:bodyPr/>
          <a:lstStyle/>
          <a:p>
            <a:r>
              <a:rPr lang="en-US" b="1" dirty="0"/>
              <a:t>2017</a:t>
            </a:r>
          </a:p>
          <a:p>
            <a:pPr lvl="1">
              <a:buFont typeface="Arial" panose="020B0604020202020204" pitchFamily="34" charset="0"/>
              <a:buChar char="•"/>
            </a:pPr>
            <a:r>
              <a:rPr lang="en-US" dirty="0"/>
              <a:t>Build distribution lists/listservs</a:t>
            </a:r>
          </a:p>
          <a:p>
            <a:pPr lvl="1">
              <a:buFont typeface="Arial" panose="020B0604020202020204" pitchFamily="34" charset="0"/>
              <a:buChar char="•"/>
            </a:pPr>
            <a:r>
              <a:rPr lang="en-US" dirty="0"/>
              <a:t>Communication with internal and external agencies</a:t>
            </a:r>
          </a:p>
          <a:p>
            <a:pPr lvl="1">
              <a:buFont typeface="Arial" panose="020B0604020202020204" pitchFamily="34" charset="0"/>
              <a:buChar char="•"/>
            </a:pPr>
            <a:r>
              <a:rPr lang="en-US" dirty="0"/>
              <a:t>Create, review and finalize content for fact sheets</a:t>
            </a:r>
          </a:p>
          <a:p>
            <a:pPr lvl="1">
              <a:buFont typeface="Arial" panose="020B0604020202020204" pitchFamily="34" charset="0"/>
              <a:buChar char="•"/>
            </a:pPr>
            <a:r>
              <a:rPr lang="en-US" dirty="0"/>
              <a:t>Continue adding fact sheets and resources to web page</a:t>
            </a:r>
          </a:p>
          <a:p>
            <a:pPr lvl="1">
              <a:buFont typeface="Arial" panose="020B0604020202020204" pitchFamily="34" charset="0"/>
              <a:buChar char="•"/>
            </a:pPr>
            <a:r>
              <a:rPr lang="en-US" dirty="0"/>
              <a:t>Spanish and Arabic fact sheets now available</a:t>
            </a:r>
          </a:p>
        </p:txBody>
      </p:sp>
      <p:sp>
        <p:nvSpPr>
          <p:cNvPr id="4" name="Footer Placeholder 3">
            <a:extLst>
              <a:ext uri="{FF2B5EF4-FFF2-40B4-BE49-F238E27FC236}">
                <a16:creationId xmlns="" xmlns:a16="http://schemas.microsoft.com/office/drawing/2014/main" id="{79FE43E8-A738-49BA-B1CE-F9A9477A9084}"/>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 xmlns:a16="http://schemas.microsoft.com/office/drawing/2014/main" id="{56AEEFE3-E187-40C8-BDD9-F76CFCB9725C}"/>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101109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FE7C2D-E3F0-474D-879F-EAF32CF877EE}"/>
              </a:ext>
            </a:extLst>
          </p:cNvPr>
          <p:cNvSpPr>
            <a:spLocks noGrp="1"/>
          </p:cNvSpPr>
          <p:nvPr>
            <p:ph type="title"/>
          </p:nvPr>
        </p:nvSpPr>
        <p:spPr/>
        <p:txBody>
          <a:bodyPr/>
          <a:lstStyle/>
          <a:p>
            <a:r>
              <a:rPr lang="en-US" dirty="0" err="1"/>
              <a:t>MiEducator</a:t>
            </a:r>
            <a:r>
              <a:rPr lang="en-US" dirty="0"/>
              <a:t> Showcase Website</a:t>
            </a:r>
          </a:p>
        </p:txBody>
      </p:sp>
      <p:sp>
        <p:nvSpPr>
          <p:cNvPr id="3" name="Content Placeholder 2">
            <a:extLst>
              <a:ext uri="{FF2B5EF4-FFF2-40B4-BE49-F238E27FC236}">
                <a16:creationId xmlns="" xmlns:a16="http://schemas.microsoft.com/office/drawing/2014/main" id="{6C4A2713-21D2-4DB0-87C2-481C57F28906}"/>
              </a:ext>
            </a:extLst>
          </p:cNvPr>
          <p:cNvSpPr>
            <a:spLocks noGrp="1"/>
          </p:cNvSpPr>
          <p:nvPr>
            <p:ph idx="1"/>
          </p:nvPr>
        </p:nvSpPr>
        <p:spPr>
          <a:xfrm>
            <a:off x="581192" y="1898518"/>
            <a:ext cx="11029615" cy="4139363"/>
          </a:xfrm>
        </p:spPr>
        <p:txBody>
          <a:bodyPr>
            <a:normAutofit lnSpcReduction="10000"/>
          </a:bodyPr>
          <a:lstStyle/>
          <a:p>
            <a:r>
              <a:rPr lang="en-US" sz="2000" dirty="0"/>
              <a:t>Part of Michigan’s Top 10 in 10 Strategic Plan to support educators in sharing and collaborating on what is working for their learners</a:t>
            </a:r>
          </a:p>
          <a:p>
            <a:r>
              <a:rPr lang="en-US" sz="2000" dirty="0"/>
              <a:t>Peer-to-peer hub where Michigan educators can learn about successful practices and how they are being implemented across the state</a:t>
            </a:r>
          </a:p>
          <a:p>
            <a:r>
              <a:rPr lang="en-US" sz="2000" dirty="0"/>
              <a:t>MDE is recruiting educators to submit and showcase their existing high quality practices to the site  </a:t>
            </a:r>
          </a:p>
          <a:p>
            <a:r>
              <a:rPr lang="en-US" sz="2000" dirty="0"/>
              <a:t>Share what’s working for their learners</a:t>
            </a:r>
          </a:p>
          <a:p>
            <a:r>
              <a:rPr lang="en-US" sz="2000" dirty="0"/>
              <a:t>MDE is not vetting the content of the practices.  The MDE’s only role is to ensure the submitted practices are complete and appropriate to share.  </a:t>
            </a:r>
          </a:p>
          <a:p>
            <a:r>
              <a:rPr lang="en-US" sz="2000" dirty="0"/>
              <a:t>Instructions and tools on how the showcase works and how to submit promising practices</a:t>
            </a:r>
          </a:p>
          <a:p>
            <a:pPr marL="0" indent="0">
              <a:buNone/>
            </a:pPr>
            <a:endParaRPr lang="en-US" sz="2000" dirty="0"/>
          </a:p>
          <a:p>
            <a:endParaRPr lang="en-US" sz="1800" dirty="0"/>
          </a:p>
        </p:txBody>
      </p:sp>
      <p:sp>
        <p:nvSpPr>
          <p:cNvPr id="4" name="Footer Placeholder 3">
            <a:extLst>
              <a:ext uri="{FF2B5EF4-FFF2-40B4-BE49-F238E27FC236}">
                <a16:creationId xmlns="" xmlns:a16="http://schemas.microsoft.com/office/drawing/2014/main" id="{25EE0365-5FAB-40C4-8B39-D2DE91417447}"/>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 xmlns:a16="http://schemas.microsoft.com/office/drawing/2014/main" id="{A7E642E5-9A72-4722-BBBF-0D3D0AF3829D}"/>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025046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B92207-D79F-4C4F-965E-F99958F2410A}"/>
              </a:ext>
            </a:extLst>
          </p:cNvPr>
          <p:cNvSpPr>
            <a:spLocks noGrp="1"/>
          </p:cNvSpPr>
          <p:nvPr>
            <p:ph type="title"/>
          </p:nvPr>
        </p:nvSpPr>
        <p:spPr/>
        <p:txBody>
          <a:bodyPr/>
          <a:lstStyle/>
          <a:p>
            <a:r>
              <a:rPr lang="en-US" dirty="0"/>
              <a:t>Guidance for submission</a:t>
            </a:r>
          </a:p>
        </p:txBody>
      </p:sp>
      <p:sp>
        <p:nvSpPr>
          <p:cNvPr id="3" name="Content Placeholder 2">
            <a:extLst>
              <a:ext uri="{FF2B5EF4-FFF2-40B4-BE49-F238E27FC236}">
                <a16:creationId xmlns="" xmlns:a16="http://schemas.microsoft.com/office/drawing/2014/main" id="{B52DF5C5-D209-4621-AFA7-533786509D13}"/>
              </a:ext>
            </a:extLst>
          </p:cNvPr>
          <p:cNvSpPr>
            <a:spLocks noGrp="1"/>
          </p:cNvSpPr>
          <p:nvPr>
            <p:ph idx="1"/>
          </p:nvPr>
        </p:nvSpPr>
        <p:spPr/>
        <p:txBody>
          <a:bodyPr/>
          <a:lstStyle/>
          <a:p>
            <a:r>
              <a:rPr lang="en-US" sz="2000" dirty="0"/>
              <a:t>Evidence, preferably with data, on how the practice has excelled your learners</a:t>
            </a:r>
          </a:p>
          <a:p>
            <a:r>
              <a:rPr lang="en-US" sz="2000" dirty="0"/>
              <a:t>Details of your situation that drove creation or implementation of the practice, in addition to challenges and problems you sought to solve</a:t>
            </a:r>
          </a:p>
          <a:p>
            <a:r>
              <a:rPr lang="en-US" sz="2000" dirty="0"/>
              <a:t>Details on how the practice was implemented</a:t>
            </a:r>
          </a:p>
          <a:p>
            <a:r>
              <a:rPr lang="en-US" sz="2000" dirty="0"/>
              <a:t>Details of lessons learned or planned improvements</a:t>
            </a:r>
          </a:p>
          <a:p>
            <a:r>
              <a:rPr lang="en-US" sz="2000" dirty="0"/>
              <a:t>Information of any resources to share with other educators</a:t>
            </a:r>
          </a:p>
          <a:p>
            <a:r>
              <a:rPr lang="en-US" sz="2000" b="1" dirty="0"/>
              <a:t>Website:</a:t>
            </a:r>
            <a:endParaRPr lang="en-US" sz="1800" b="1" dirty="0"/>
          </a:p>
          <a:p>
            <a:pPr lvl="1">
              <a:buFont typeface="Wingdings" panose="05000000000000000000" pitchFamily="2" charset="2"/>
              <a:buChar char="Ø"/>
            </a:pPr>
            <a:r>
              <a:rPr lang="en-US" sz="1800" b="1" dirty="0">
                <a:hlinkClick r:id="rId2"/>
              </a:rPr>
              <a:t>www.mi.gov/MiEducatorShowcase</a:t>
            </a:r>
            <a:endParaRPr lang="en-US" sz="1800" b="1" dirty="0"/>
          </a:p>
          <a:p>
            <a:pPr lvl="1">
              <a:buFont typeface="Wingdings" panose="05000000000000000000" pitchFamily="2" charset="2"/>
              <a:buChar char="Ø"/>
            </a:pPr>
            <a:endParaRPr lang="en-US" sz="1800" b="1" dirty="0"/>
          </a:p>
          <a:p>
            <a:pPr marL="323992" lvl="1" indent="0">
              <a:buNone/>
            </a:pPr>
            <a:endParaRPr lang="en-US" sz="1800" b="1" dirty="0"/>
          </a:p>
          <a:p>
            <a:endParaRPr lang="en-US" dirty="0"/>
          </a:p>
        </p:txBody>
      </p:sp>
      <p:sp>
        <p:nvSpPr>
          <p:cNvPr id="4" name="Footer Placeholder 3">
            <a:extLst>
              <a:ext uri="{FF2B5EF4-FFF2-40B4-BE49-F238E27FC236}">
                <a16:creationId xmlns="" xmlns:a16="http://schemas.microsoft.com/office/drawing/2014/main" id="{5D9D3E7C-AA14-462F-919D-FFB3DB7772D7}"/>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 xmlns:a16="http://schemas.microsoft.com/office/drawing/2014/main" id="{D4433DAF-CA69-43E2-B20C-8788107A4CA3}"/>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785962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59DE6F-598A-4DB2-95A0-1908C6522BA9}"/>
              </a:ext>
            </a:extLst>
          </p:cNvPr>
          <p:cNvSpPr>
            <a:spLocks noGrp="1"/>
          </p:cNvSpPr>
          <p:nvPr>
            <p:ph type="title"/>
          </p:nvPr>
        </p:nvSpPr>
        <p:spPr/>
        <p:txBody>
          <a:bodyPr/>
          <a:lstStyle/>
          <a:p>
            <a:r>
              <a:rPr lang="en-US" dirty="0"/>
              <a:t>Michigan Alliance for Families</a:t>
            </a:r>
          </a:p>
        </p:txBody>
      </p:sp>
      <p:sp>
        <p:nvSpPr>
          <p:cNvPr id="3" name="Content Placeholder 2">
            <a:extLst>
              <a:ext uri="{FF2B5EF4-FFF2-40B4-BE49-F238E27FC236}">
                <a16:creationId xmlns="" xmlns:a16="http://schemas.microsoft.com/office/drawing/2014/main" id="{89CABC38-AE0B-4990-9CCC-473DFA0A7A3C}"/>
              </a:ext>
            </a:extLst>
          </p:cNvPr>
          <p:cNvSpPr>
            <a:spLocks noGrp="1"/>
          </p:cNvSpPr>
          <p:nvPr>
            <p:ph idx="1"/>
          </p:nvPr>
        </p:nvSpPr>
        <p:spPr/>
        <p:txBody>
          <a:bodyPr/>
          <a:lstStyle/>
          <a:p>
            <a:r>
              <a:rPr lang="en-US" dirty="0"/>
              <a:t>Promotional campaign to begin October 2017</a:t>
            </a:r>
          </a:p>
          <a:p>
            <a:pPr lvl="1"/>
            <a:r>
              <a:rPr lang="en-US" dirty="0"/>
              <a:t>Target audience: Families</a:t>
            </a:r>
          </a:p>
          <a:p>
            <a:pPr lvl="1"/>
            <a:r>
              <a:rPr lang="en-US" dirty="0"/>
              <a:t>MAF as a resource support and family mentoring/advocacy</a:t>
            </a:r>
          </a:p>
          <a:p>
            <a:pPr lvl="1"/>
            <a:r>
              <a:rPr lang="en-US" dirty="0"/>
              <a:t>Billboards, TV spots, Facebook promotion and other social media, written communication for statewide distribution</a:t>
            </a:r>
          </a:p>
          <a:p>
            <a:pPr lvl="2"/>
            <a:r>
              <a:rPr lang="en-US" dirty="0"/>
              <a:t>PBS</a:t>
            </a:r>
          </a:p>
          <a:p>
            <a:pPr lvl="2"/>
            <a:r>
              <a:rPr lang="en-US" dirty="0"/>
              <a:t>Local news stations</a:t>
            </a:r>
          </a:p>
          <a:p>
            <a:pPr lvl="1"/>
            <a:endParaRPr lang="en-US" dirty="0"/>
          </a:p>
          <a:p>
            <a:endParaRPr lang="en-US" dirty="0"/>
          </a:p>
        </p:txBody>
      </p:sp>
      <p:sp>
        <p:nvSpPr>
          <p:cNvPr id="4" name="Footer Placeholder 3">
            <a:extLst>
              <a:ext uri="{FF2B5EF4-FFF2-40B4-BE49-F238E27FC236}">
                <a16:creationId xmlns="" xmlns:a16="http://schemas.microsoft.com/office/drawing/2014/main" id="{4649AFEE-20F8-4F63-A85F-659DE5B2AEEE}"/>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 xmlns:a16="http://schemas.microsoft.com/office/drawing/2014/main" id="{3C53F275-FB3F-4696-B4AA-30E9C4F54914}"/>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2807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a:t>Contact us!</a:t>
            </a:r>
          </a:p>
        </p:txBody>
      </p:sp>
      <p:sp>
        <p:nvSpPr>
          <p:cNvPr id="10" name="Text Placeholder 9"/>
          <p:cNvSpPr>
            <a:spLocks noGrp="1"/>
          </p:cNvSpPr>
          <p:nvPr>
            <p:ph type="body" sz="half" idx="3"/>
          </p:nvPr>
        </p:nvSpPr>
        <p:spPr/>
        <p:txBody>
          <a:bodyPr/>
          <a:lstStyle/>
          <a:p>
            <a:r>
              <a:rPr lang="en-US" dirty="0"/>
              <a:t>Email us!</a:t>
            </a:r>
          </a:p>
        </p:txBody>
      </p:sp>
      <p:sp>
        <p:nvSpPr>
          <p:cNvPr id="9" name="Content Placeholder 8"/>
          <p:cNvSpPr>
            <a:spLocks noGrp="1"/>
          </p:cNvSpPr>
          <p:nvPr>
            <p:ph sz="quarter" idx="2"/>
          </p:nvPr>
        </p:nvSpPr>
        <p:spPr>
          <a:xfrm>
            <a:off x="1023357" y="2584602"/>
            <a:ext cx="4162672" cy="3333599"/>
          </a:xfrm>
        </p:spPr>
        <p:txBody>
          <a:bodyPr/>
          <a:lstStyle/>
          <a:p>
            <a:r>
              <a:rPr lang="en-US" dirty="0"/>
              <a:t>OSE Information Line</a:t>
            </a:r>
          </a:p>
          <a:p>
            <a:pPr lvl="1"/>
            <a:r>
              <a:rPr lang="en-US" dirty="0"/>
              <a:t>1-888-320-8384</a:t>
            </a:r>
          </a:p>
          <a:p>
            <a:pPr lvl="1"/>
            <a:r>
              <a:rPr lang="en-US" dirty="0"/>
              <a:t>Monday-Friday</a:t>
            </a:r>
          </a:p>
          <a:p>
            <a:pPr lvl="1"/>
            <a:r>
              <a:rPr lang="en-US" dirty="0"/>
              <a:t>9:00 AM-4:00 PM</a:t>
            </a:r>
          </a:p>
          <a:p>
            <a:pPr lvl="1"/>
            <a:endParaRPr lang="en-US" dirty="0"/>
          </a:p>
          <a:p>
            <a:pPr lvl="1"/>
            <a:r>
              <a:rPr lang="en-US" dirty="0">
                <a:hlinkClick r:id="rId3"/>
              </a:rPr>
              <a:t>mde-ose@michigan.gov</a:t>
            </a:r>
            <a:endParaRPr lang="en-US" dirty="0"/>
          </a:p>
          <a:p>
            <a:pPr marL="274320" lvl="1" indent="0">
              <a:buNone/>
            </a:pPr>
            <a:endParaRPr lang="en-US" dirty="0"/>
          </a:p>
        </p:txBody>
      </p:sp>
      <p:sp>
        <p:nvSpPr>
          <p:cNvPr id="11" name="Content Placeholder 10"/>
          <p:cNvSpPr>
            <a:spLocks noGrp="1"/>
          </p:cNvSpPr>
          <p:nvPr>
            <p:ph sz="quarter" idx="4"/>
          </p:nvPr>
        </p:nvSpPr>
        <p:spPr>
          <a:xfrm>
            <a:off x="6477000" y="2584603"/>
            <a:ext cx="5232400" cy="3457604"/>
          </a:xfrm>
        </p:spPr>
        <p:txBody>
          <a:bodyPr>
            <a:normAutofit/>
          </a:bodyPr>
          <a:lstStyle/>
          <a:p>
            <a:r>
              <a:rPr lang="en-US" sz="2400" dirty="0"/>
              <a:t>Teri L. Chapman, Director</a:t>
            </a:r>
          </a:p>
          <a:p>
            <a:pPr lvl="1">
              <a:buFont typeface="Courier New" panose="02070309020205020404" pitchFamily="49" charset="0"/>
              <a:buChar char="o"/>
            </a:pPr>
            <a:r>
              <a:rPr lang="en-US" dirty="0"/>
              <a:t>517-335-0455</a:t>
            </a:r>
          </a:p>
          <a:p>
            <a:pPr lvl="1">
              <a:buFont typeface="Courier New" panose="02070309020205020404" pitchFamily="49" charset="0"/>
              <a:buChar char="o"/>
            </a:pPr>
            <a:r>
              <a:rPr lang="en-US" dirty="0">
                <a:hlinkClick r:id="rId4"/>
              </a:rPr>
              <a:t>chapmant2@michigan.gov</a:t>
            </a:r>
            <a:endParaRPr lang="en-US" dirty="0"/>
          </a:p>
          <a:p>
            <a:pPr marL="274320" lvl="1" indent="0">
              <a:buNone/>
            </a:pPr>
            <a:endParaRPr lang="en-US" dirty="0"/>
          </a:p>
          <a:p>
            <a:r>
              <a:rPr lang="en-US" sz="2400" dirty="0"/>
              <a:t>Janis Weckstein, Asst. Director</a:t>
            </a:r>
          </a:p>
          <a:p>
            <a:pPr lvl="1">
              <a:buFont typeface="Courier New" panose="02070309020205020404" pitchFamily="49" charset="0"/>
              <a:buChar char="o"/>
            </a:pPr>
            <a:r>
              <a:rPr lang="en-US" dirty="0"/>
              <a:t>517-241-4521</a:t>
            </a:r>
          </a:p>
          <a:p>
            <a:pPr lvl="1">
              <a:buFont typeface="Courier New" panose="02070309020205020404" pitchFamily="49" charset="0"/>
              <a:buChar char="o"/>
            </a:pPr>
            <a:r>
              <a:rPr lang="en-US" dirty="0">
                <a:hlinkClick r:id="rId5"/>
              </a:rPr>
              <a:t>wecksteinj@michigan.gov</a:t>
            </a:r>
            <a:endParaRPr lang="en-US" dirty="0"/>
          </a:p>
          <a:p>
            <a:pPr lvl="1">
              <a:buFont typeface="Courier New" panose="02070309020205020404" pitchFamily="49" charset="0"/>
              <a:buChar char="o"/>
            </a:pPr>
            <a:endParaRPr lang="en-US" dirty="0"/>
          </a:p>
          <a:p>
            <a:pPr marL="274320" lvl="1" indent="0">
              <a:buNone/>
            </a:pPr>
            <a:endParaRPr lang="en-US" dirty="0"/>
          </a:p>
          <a:p>
            <a:pPr lvl="1">
              <a:buFont typeface="Courier New" panose="02070309020205020404" pitchFamily="49" charset="0"/>
              <a:buChar char="o"/>
            </a:pPr>
            <a:endParaRPr lang="en-US" sz="1900" dirty="0"/>
          </a:p>
        </p:txBody>
      </p:sp>
      <p:sp>
        <p:nvSpPr>
          <p:cNvPr id="5" name="Slide Number Placeholder 4"/>
          <p:cNvSpPr>
            <a:spLocks noGrp="1"/>
          </p:cNvSpPr>
          <p:nvPr>
            <p:ph type="sldNum" sz="quarter" idx="12"/>
          </p:nvPr>
        </p:nvSpPr>
        <p:spPr/>
        <p:txBody>
          <a:bodyPr/>
          <a:lstStyle/>
          <a:p>
            <a:fld id="{2C6B1FF6-39B9-40F5-8B67-33C6354A3D4F}" type="slidenum">
              <a:rPr lang="en-US" smtClean="0"/>
              <a:pPr/>
              <a:t>19</a:t>
            </a:fld>
            <a:endParaRPr lang="en-US" dirty="0"/>
          </a:p>
        </p:txBody>
      </p:sp>
      <p:sp>
        <p:nvSpPr>
          <p:cNvPr id="7" name="Title 6"/>
          <p:cNvSpPr>
            <a:spLocks noGrp="1"/>
          </p:cNvSpPr>
          <p:nvPr>
            <p:ph type="title"/>
          </p:nvPr>
        </p:nvSpPr>
        <p:spPr/>
        <p:txBody>
          <a:bodyPr/>
          <a:lstStyle/>
          <a:p>
            <a:r>
              <a:rPr lang="en-US" dirty="0"/>
              <a:t>MDE OSE </a:t>
            </a:r>
          </a:p>
        </p:txBody>
      </p:sp>
    </p:spTree>
    <p:extLst>
      <p:ext uri="{BB962C8B-B14F-4D97-AF65-F5344CB8AC3E}">
        <p14:creationId xmlns:p14="http://schemas.microsoft.com/office/powerpoint/2010/main" val="103600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1B1AE6-3009-42C5-810B-828CD7E8E59F}"/>
              </a:ext>
            </a:extLst>
          </p:cNvPr>
          <p:cNvSpPr>
            <a:spLocks noGrp="1"/>
          </p:cNvSpPr>
          <p:nvPr>
            <p:ph type="title"/>
          </p:nvPr>
        </p:nvSpPr>
        <p:spPr/>
        <p:txBody>
          <a:bodyPr/>
          <a:lstStyle/>
          <a:p>
            <a:r>
              <a:rPr lang="en-US" dirty="0"/>
              <a:t>Teri Chapman, Director</a:t>
            </a:r>
          </a:p>
        </p:txBody>
      </p:sp>
      <p:sp>
        <p:nvSpPr>
          <p:cNvPr id="3" name="Text Placeholder 2">
            <a:extLst>
              <a:ext uri="{FF2B5EF4-FFF2-40B4-BE49-F238E27FC236}">
                <a16:creationId xmlns="" xmlns:a16="http://schemas.microsoft.com/office/drawing/2014/main" id="{28270909-050F-41B1-91A1-182508C96529}"/>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 xmlns:a16="http://schemas.microsoft.com/office/drawing/2014/main" id="{3B1D8B3D-30B1-4D9E-874C-F93E1679FCEA}"/>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 xmlns:a16="http://schemas.microsoft.com/office/drawing/2014/main" id="{762EF9FA-8BAE-406C-B644-93A74FF72AA7}"/>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16245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1"/>
            <a:ext cx="4419600" cy="6857999"/>
          </a:xfrm>
          <a:solidFill>
            <a:srgbClr val="002060"/>
          </a:solidFill>
        </p:spPr>
        <p:txBody>
          <a:bodyPr>
            <a:noAutofit/>
          </a:bodyPr>
          <a:lstStyle/>
          <a:p>
            <a:pPr algn="ctr"/>
            <a:r>
              <a:rPr lang="en-US" sz="7200" b="1" dirty="0">
                <a:solidFill>
                  <a:schemeClr val="bg1"/>
                </a:solidFill>
                <a:latin typeface="Arial" charset="0"/>
                <a:ea typeface="Arial" charset="0"/>
                <a:cs typeface="Arial" charset="0"/>
              </a:rPr>
              <a:t/>
            </a:r>
            <a:br>
              <a:rPr lang="en-US" sz="7200" b="1" dirty="0">
                <a:solidFill>
                  <a:schemeClr val="bg1"/>
                </a:solidFill>
                <a:latin typeface="Arial" charset="0"/>
                <a:ea typeface="Arial" charset="0"/>
                <a:cs typeface="Arial" charset="0"/>
              </a:rPr>
            </a:br>
            <a:r>
              <a:rPr lang="en-US" sz="7200" b="1" dirty="0">
                <a:solidFill>
                  <a:schemeClr val="bg1"/>
                </a:solidFill>
                <a:latin typeface="Arial" charset="0"/>
                <a:ea typeface="Arial" charset="0"/>
                <a:cs typeface="Arial" charset="0"/>
              </a:rPr>
              <a:t/>
            </a:r>
            <a:br>
              <a:rPr lang="en-US" sz="7200" b="1" dirty="0">
                <a:solidFill>
                  <a:schemeClr val="bg1"/>
                </a:solidFill>
                <a:latin typeface="Arial" charset="0"/>
                <a:ea typeface="Arial" charset="0"/>
                <a:cs typeface="Arial" charset="0"/>
              </a:rPr>
            </a:br>
            <a:r>
              <a:rPr lang="en-US" sz="7200" b="1" dirty="0">
                <a:solidFill>
                  <a:schemeClr val="bg1"/>
                </a:solidFill>
                <a:latin typeface="Arial" charset="0"/>
                <a:ea typeface="Arial" charset="0"/>
                <a:cs typeface="Arial" charset="0"/>
              </a:rPr>
              <a:t/>
            </a:r>
            <a:br>
              <a:rPr lang="en-US" sz="7200" b="1" dirty="0">
                <a:solidFill>
                  <a:schemeClr val="bg1"/>
                </a:solidFill>
                <a:latin typeface="Arial" charset="0"/>
                <a:ea typeface="Arial" charset="0"/>
                <a:cs typeface="Arial" charset="0"/>
              </a:rPr>
            </a:br>
            <a:r>
              <a:rPr lang="en-US" sz="4800" b="1" dirty="0">
                <a:solidFill>
                  <a:schemeClr val="bg1"/>
                </a:solidFill>
                <a:latin typeface="Arial" charset="0"/>
                <a:ea typeface="Arial" charset="0"/>
                <a:cs typeface="Arial" charset="0"/>
              </a:rPr>
              <a:t>Focus Areas</a:t>
            </a:r>
            <a:br>
              <a:rPr lang="en-US" sz="4800" b="1" dirty="0">
                <a:solidFill>
                  <a:schemeClr val="bg1"/>
                </a:solidFill>
                <a:latin typeface="Arial" charset="0"/>
                <a:ea typeface="Arial" charset="0"/>
                <a:cs typeface="Arial" charset="0"/>
              </a:rPr>
            </a:br>
            <a:r>
              <a:rPr lang="en-US" sz="4800" b="1" dirty="0">
                <a:solidFill>
                  <a:schemeClr val="bg1"/>
                </a:solidFill>
                <a:latin typeface="Arial" charset="0"/>
                <a:ea typeface="Arial" charset="0"/>
                <a:cs typeface="Arial" charset="0"/>
              </a:rPr>
              <a:t>Components</a:t>
            </a:r>
            <a:r>
              <a:rPr lang="en-US" sz="6600" b="1" dirty="0">
                <a:solidFill>
                  <a:schemeClr val="bg1"/>
                </a:solidFill>
                <a:latin typeface="Arial" charset="0"/>
                <a:ea typeface="Arial" charset="0"/>
                <a:cs typeface="Arial" charset="0"/>
              </a:rPr>
              <a:t> </a:t>
            </a:r>
            <a:r>
              <a:rPr lang="en-US" sz="7200" b="1" dirty="0">
                <a:solidFill>
                  <a:schemeClr val="bg1"/>
                </a:solidFill>
                <a:latin typeface="Arial" charset="0"/>
                <a:ea typeface="Arial" charset="0"/>
                <a:cs typeface="Arial" charset="0"/>
              </a:rPr>
              <a:t/>
            </a:r>
            <a:br>
              <a:rPr lang="en-US" sz="7200" b="1" dirty="0">
                <a:solidFill>
                  <a:schemeClr val="bg1"/>
                </a:solidFill>
                <a:latin typeface="Arial" charset="0"/>
                <a:ea typeface="Arial" charset="0"/>
                <a:cs typeface="Arial" charset="0"/>
              </a:rPr>
            </a:br>
            <a:r>
              <a:rPr lang="en-US" sz="7200" b="1" dirty="0">
                <a:solidFill>
                  <a:schemeClr val="bg1"/>
                </a:solidFill>
                <a:latin typeface="Arial" charset="0"/>
                <a:ea typeface="Arial" charset="0"/>
                <a:cs typeface="Arial" charset="0"/>
              </a:rPr>
              <a:t/>
            </a:r>
            <a:br>
              <a:rPr lang="en-US" sz="7200" b="1" dirty="0">
                <a:solidFill>
                  <a:schemeClr val="bg1"/>
                </a:solidFill>
                <a:latin typeface="Arial" charset="0"/>
                <a:ea typeface="Arial" charset="0"/>
                <a:cs typeface="Arial" charset="0"/>
              </a:rPr>
            </a:br>
            <a:r>
              <a:rPr lang="en-US" sz="7200" b="1" dirty="0">
                <a:solidFill>
                  <a:schemeClr val="bg1"/>
                </a:solidFill>
                <a:latin typeface="Arial" charset="0"/>
                <a:ea typeface="Arial" charset="0"/>
                <a:cs typeface="Arial" charset="0"/>
              </a:rPr>
              <a:t/>
            </a:r>
            <a:br>
              <a:rPr lang="en-US" sz="7200" b="1" dirty="0">
                <a:solidFill>
                  <a:schemeClr val="bg1"/>
                </a:solidFill>
                <a:latin typeface="Arial" charset="0"/>
                <a:ea typeface="Arial" charset="0"/>
                <a:cs typeface="Arial" charset="0"/>
              </a:rPr>
            </a:br>
            <a:r>
              <a:rPr lang="en-US" sz="7200" b="1" dirty="0">
                <a:solidFill>
                  <a:schemeClr val="bg1"/>
                </a:solidFill>
                <a:latin typeface="Arial" charset="0"/>
                <a:ea typeface="Arial" charset="0"/>
                <a:cs typeface="Arial" charset="0"/>
              </a:rPr>
              <a:t/>
            </a:r>
            <a:br>
              <a:rPr lang="en-US" sz="7200" b="1" dirty="0">
                <a:solidFill>
                  <a:schemeClr val="bg1"/>
                </a:solidFill>
                <a:latin typeface="Arial" charset="0"/>
                <a:ea typeface="Arial" charset="0"/>
                <a:cs typeface="Arial" charset="0"/>
              </a:rPr>
            </a:br>
            <a:r>
              <a:rPr lang="en-US" sz="7200" b="1" dirty="0">
                <a:solidFill>
                  <a:schemeClr val="bg1"/>
                </a:solidFill>
                <a:latin typeface="Arial" charset="0"/>
                <a:ea typeface="Arial" charset="0"/>
                <a:cs typeface="Arial" charset="0"/>
              </a:rPr>
              <a:t/>
            </a:r>
            <a:br>
              <a:rPr lang="en-US" sz="7200" b="1" dirty="0">
                <a:solidFill>
                  <a:schemeClr val="bg1"/>
                </a:solidFill>
                <a:latin typeface="Arial" charset="0"/>
                <a:ea typeface="Arial" charset="0"/>
                <a:cs typeface="Arial" charset="0"/>
              </a:rPr>
            </a:br>
            <a:r>
              <a:rPr lang="en-US" sz="7200" b="1" dirty="0">
                <a:solidFill>
                  <a:schemeClr val="bg1"/>
                </a:solidFill>
                <a:latin typeface="Arial" charset="0"/>
                <a:ea typeface="Arial" charset="0"/>
                <a:cs typeface="Arial" charset="0"/>
              </a:rPr>
              <a:t/>
            </a:r>
            <a:br>
              <a:rPr lang="en-US" sz="7200" b="1" dirty="0">
                <a:solidFill>
                  <a:schemeClr val="bg1"/>
                </a:solidFill>
                <a:latin typeface="Arial" charset="0"/>
                <a:ea typeface="Arial" charset="0"/>
                <a:cs typeface="Arial" charset="0"/>
              </a:rPr>
            </a:br>
            <a:endParaRPr lang="en-US" sz="7200" b="1" dirty="0">
              <a:solidFill>
                <a:schemeClr val="bg1"/>
              </a:solidFill>
              <a:latin typeface="Arial" charset="0"/>
              <a:ea typeface="Arial" charset="0"/>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57763"/>
            <a:ext cx="4419601" cy="1586961"/>
          </a:xfrm>
          <a:prstGeom prst="rect">
            <a:avLst/>
          </a:prstGeom>
        </p:spPr>
      </p:pic>
      <p:cxnSp>
        <p:nvCxnSpPr>
          <p:cNvPr id="12" name="Straight Connector 11"/>
          <p:cNvCxnSpPr/>
          <p:nvPr/>
        </p:nvCxnSpPr>
        <p:spPr>
          <a:xfrm>
            <a:off x="-2" y="3844486"/>
            <a:ext cx="44196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5591" y="213360"/>
            <a:ext cx="6809232" cy="6644640"/>
          </a:xfrm>
          <a:prstGeom prst="rect">
            <a:avLst/>
          </a:prstGeom>
        </p:spPr>
      </p:pic>
    </p:spTree>
    <p:extLst>
      <p:ext uri="{BB962C8B-B14F-4D97-AF65-F5344CB8AC3E}">
        <p14:creationId xmlns:p14="http://schemas.microsoft.com/office/powerpoint/2010/main" val="153391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08AECC57-95A4-45BD-B45D-9E8862BC9B7B}"/>
              </a:ext>
            </a:extLst>
          </p:cNvPr>
          <p:cNvPicPr>
            <a:picLocks noGrp="1" noChangeAspect="1"/>
          </p:cNvPicPr>
          <p:nvPr>
            <p:ph idx="1"/>
          </p:nvPr>
        </p:nvPicPr>
        <p:blipFill>
          <a:blip r:embed="rId2"/>
          <a:stretch>
            <a:fillRect/>
          </a:stretch>
        </p:blipFill>
        <p:spPr>
          <a:xfrm>
            <a:off x="-22230" y="0"/>
            <a:ext cx="12214230" cy="6858000"/>
          </a:xfrm>
        </p:spPr>
      </p:pic>
    </p:spTree>
    <p:extLst>
      <p:ext uri="{BB962C8B-B14F-4D97-AF65-F5344CB8AC3E}">
        <p14:creationId xmlns:p14="http://schemas.microsoft.com/office/powerpoint/2010/main" val="426875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 xmlns:a16="http://schemas.microsoft.com/office/drawing/2014/main" id="{8B7CAA49-C5C0-491F-B828-13F04040C387}"/>
              </a:ext>
            </a:extLst>
          </p:cNvPr>
          <p:cNvPicPr>
            <a:picLocks noGrp="1" noChangeAspect="1"/>
          </p:cNvPicPr>
          <p:nvPr>
            <p:ph idx="1"/>
          </p:nvPr>
        </p:nvPicPr>
        <p:blipFill>
          <a:blip r:embed="rId2"/>
          <a:stretch>
            <a:fillRect/>
          </a:stretch>
        </p:blipFill>
        <p:spPr>
          <a:xfrm>
            <a:off x="495300" y="466725"/>
            <a:ext cx="11391900" cy="6076950"/>
          </a:xfrm>
        </p:spPr>
      </p:pic>
    </p:spTree>
    <p:extLst>
      <p:ext uri="{BB962C8B-B14F-4D97-AF65-F5344CB8AC3E}">
        <p14:creationId xmlns:p14="http://schemas.microsoft.com/office/powerpoint/2010/main" val="283462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54D6B02-4CAA-4790-BC70-E685148E8AEB}"/>
              </a:ext>
            </a:extLst>
          </p:cNvPr>
          <p:cNvPicPr>
            <a:picLocks noChangeAspect="1"/>
          </p:cNvPicPr>
          <p:nvPr/>
        </p:nvPicPr>
        <p:blipFill>
          <a:blip r:embed="rId2"/>
          <a:stretch>
            <a:fillRect/>
          </a:stretch>
        </p:blipFill>
        <p:spPr>
          <a:xfrm>
            <a:off x="1" y="-106878"/>
            <a:ext cx="12290960" cy="6964878"/>
          </a:xfrm>
          <a:prstGeom prst="rect">
            <a:avLst/>
          </a:prstGeom>
        </p:spPr>
      </p:pic>
    </p:spTree>
    <p:extLst>
      <p:ext uri="{BB962C8B-B14F-4D97-AF65-F5344CB8AC3E}">
        <p14:creationId xmlns:p14="http://schemas.microsoft.com/office/powerpoint/2010/main" val="53947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0A5130-4CB3-46C8-B4A6-727F0393C643}"/>
              </a:ext>
            </a:extLst>
          </p:cNvPr>
          <p:cNvSpPr>
            <a:spLocks noGrp="1"/>
          </p:cNvSpPr>
          <p:nvPr>
            <p:ph type="title"/>
          </p:nvPr>
        </p:nvSpPr>
        <p:spPr/>
        <p:txBody>
          <a:bodyPr/>
          <a:lstStyle/>
          <a:p>
            <a:r>
              <a:rPr lang="en-US" dirty="0"/>
              <a:t>New Accountability System Design</a:t>
            </a:r>
          </a:p>
        </p:txBody>
      </p:sp>
      <p:sp>
        <p:nvSpPr>
          <p:cNvPr id="3" name="Content Placeholder 2">
            <a:extLst>
              <a:ext uri="{FF2B5EF4-FFF2-40B4-BE49-F238E27FC236}">
                <a16:creationId xmlns="" xmlns:a16="http://schemas.microsoft.com/office/drawing/2014/main" id="{5A7B5F08-5B81-43DB-8229-C9F955413908}"/>
              </a:ext>
            </a:extLst>
          </p:cNvPr>
          <p:cNvSpPr>
            <a:spLocks noGrp="1"/>
          </p:cNvSpPr>
          <p:nvPr>
            <p:ph idx="1"/>
          </p:nvPr>
        </p:nvSpPr>
        <p:spPr/>
        <p:txBody>
          <a:bodyPr/>
          <a:lstStyle/>
          <a:p>
            <a:r>
              <a:rPr lang="en-US" dirty="0"/>
              <a:t>Jane Nell Luster, National Technical Assistance Consultant</a:t>
            </a:r>
          </a:p>
          <a:p>
            <a:pPr lvl="1"/>
            <a:r>
              <a:rPr lang="en-US" dirty="0"/>
              <a:t>Reviewed General System Components</a:t>
            </a:r>
          </a:p>
          <a:p>
            <a:pPr lvl="1"/>
            <a:r>
              <a:rPr lang="en-US" dirty="0"/>
              <a:t>Discussed SEA monitoring obligations</a:t>
            </a:r>
          </a:p>
          <a:p>
            <a:pPr lvl="1"/>
            <a:r>
              <a:rPr lang="en-US" dirty="0"/>
              <a:t>Forecasting the design work for future accountability system</a:t>
            </a:r>
          </a:p>
          <a:p>
            <a:pPr lvl="1"/>
            <a:r>
              <a:rPr lang="en-US" dirty="0"/>
              <a:t>Next steps</a:t>
            </a:r>
          </a:p>
          <a:p>
            <a:pPr lvl="2"/>
            <a:r>
              <a:rPr lang="en-US" dirty="0"/>
              <a:t>Return visits throughout 2017-18 to meet with various OSE staff, as well as PSC to incorporate Catamaran</a:t>
            </a:r>
          </a:p>
          <a:p>
            <a:pPr lvl="2"/>
            <a:r>
              <a:rPr lang="en-US" dirty="0"/>
              <a:t>Alignment with coordinated technical assistance resources for improvement</a:t>
            </a:r>
          </a:p>
        </p:txBody>
      </p:sp>
      <p:sp>
        <p:nvSpPr>
          <p:cNvPr id="4" name="Footer Placeholder 3">
            <a:extLst>
              <a:ext uri="{FF2B5EF4-FFF2-40B4-BE49-F238E27FC236}">
                <a16:creationId xmlns="" xmlns:a16="http://schemas.microsoft.com/office/drawing/2014/main" id="{0BF093BA-F3C8-4831-9395-6FACA0296BCD}"/>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 xmlns:a16="http://schemas.microsoft.com/office/drawing/2014/main" id="{C5419EAF-984A-4D4E-8A63-641305056441}"/>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30430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5ED322-81DB-4EAA-9C1D-97C324952566}"/>
              </a:ext>
            </a:extLst>
          </p:cNvPr>
          <p:cNvSpPr>
            <a:spLocks noGrp="1"/>
          </p:cNvSpPr>
          <p:nvPr>
            <p:ph type="title"/>
          </p:nvPr>
        </p:nvSpPr>
        <p:spPr/>
        <p:txBody>
          <a:bodyPr/>
          <a:lstStyle/>
          <a:p>
            <a:r>
              <a:rPr lang="en-US" dirty="0"/>
              <a:t>ISD Directors’ Meeting</a:t>
            </a:r>
          </a:p>
        </p:txBody>
      </p:sp>
      <p:sp>
        <p:nvSpPr>
          <p:cNvPr id="3" name="Content Placeholder 2">
            <a:extLst>
              <a:ext uri="{FF2B5EF4-FFF2-40B4-BE49-F238E27FC236}">
                <a16:creationId xmlns="" xmlns:a16="http://schemas.microsoft.com/office/drawing/2014/main" id="{686698A8-4A31-45D4-8F28-D94A5D27618F}"/>
              </a:ext>
            </a:extLst>
          </p:cNvPr>
          <p:cNvSpPr>
            <a:spLocks noGrp="1"/>
          </p:cNvSpPr>
          <p:nvPr>
            <p:ph idx="1"/>
          </p:nvPr>
        </p:nvSpPr>
        <p:spPr>
          <a:xfrm>
            <a:off x="581197" y="1954635"/>
            <a:ext cx="11029615" cy="4096758"/>
          </a:xfrm>
        </p:spPr>
        <p:txBody>
          <a:bodyPr>
            <a:normAutofit fontScale="85000" lnSpcReduction="20000"/>
          </a:bodyPr>
          <a:lstStyle/>
          <a:p>
            <a:r>
              <a:rPr lang="en-US" dirty="0"/>
              <a:t>September 13th at the Kellogg Center</a:t>
            </a:r>
          </a:p>
          <a:p>
            <a:pPr lvl="1"/>
            <a:r>
              <a:rPr lang="en-US" dirty="0"/>
              <a:t>Framing the Work/Setting the Context/Systems Alignment Effort</a:t>
            </a:r>
          </a:p>
          <a:p>
            <a:pPr lvl="2"/>
            <a:r>
              <a:rPr lang="en-US" dirty="0"/>
              <a:t>Top 10 in 10</a:t>
            </a:r>
          </a:p>
          <a:p>
            <a:pPr lvl="2"/>
            <a:r>
              <a:rPr lang="en-US" dirty="0"/>
              <a:t>Way of Work</a:t>
            </a:r>
          </a:p>
          <a:p>
            <a:pPr lvl="2"/>
            <a:r>
              <a:rPr lang="en-US" dirty="0"/>
              <a:t>OSE accountability system design</a:t>
            </a:r>
          </a:p>
          <a:p>
            <a:pPr lvl="1"/>
            <a:r>
              <a:rPr lang="en-US" dirty="0"/>
              <a:t>Data Exploration</a:t>
            </a:r>
          </a:p>
          <a:p>
            <a:pPr lvl="2"/>
            <a:r>
              <a:rPr lang="en-US" dirty="0"/>
              <a:t>Sample of 6 SPP indicators</a:t>
            </a:r>
          </a:p>
          <a:p>
            <a:pPr lvl="2"/>
            <a:r>
              <a:rPr lang="en-US" dirty="0"/>
              <a:t>LEA and ISD aggregate scores provided</a:t>
            </a:r>
          </a:p>
          <a:p>
            <a:pPr lvl="1"/>
            <a:r>
              <a:rPr lang="en-US" dirty="0"/>
              <a:t>Grounding Assumptions Activity</a:t>
            </a:r>
          </a:p>
          <a:p>
            <a:pPr lvl="2"/>
            <a:r>
              <a:rPr lang="en-US" dirty="0"/>
              <a:t>Addresses adaptive challenges in implementation</a:t>
            </a:r>
          </a:p>
          <a:p>
            <a:pPr lvl="1"/>
            <a:r>
              <a:rPr lang="en-US" dirty="0"/>
              <a:t>New Accountability System</a:t>
            </a:r>
          </a:p>
        </p:txBody>
      </p:sp>
      <p:sp>
        <p:nvSpPr>
          <p:cNvPr id="4" name="Footer Placeholder 3">
            <a:extLst>
              <a:ext uri="{FF2B5EF4-FFF2-40B4-BE49-F238E27FC236}">
                <a16:creationId xmlns="" xmlns:a16="http://schemas.microsoft.com/office/drawing/2014/main" id="{63748D70-7288-4FFB-90F6-2C03FFB19EB5}"/>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 xmlns:a16="http://schemas.microsoft.com/office/drawing/2014/main" id="{69C58473-CE6A-458E-A65F-524D93C3409D}"/>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32270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7130FD-57EF-4C22-8A16-D1CA5AEFAA62}"/>
              </a:ext>
            </a:extLst>
          </p:cNvPr>
          <p:cNvSpPr>
            <a:spLocks noGrp="1"/>
          </p:cNvSpPr>
          <p:nvPr>
            <p:ph type="title"/>
          </p:nvPr>
        </p:nvSpPr>
        <p:spPr/>
        <p:txBody>
          <a:bodyPr/>
          <a:lstStyle/>
          <a:p>
            <a:r>
              <a:rPr lang="en-US" dirty="0"/>
              <a:t>Janis </a:t>
            </a:r>
            <a:r>
              <a:rPr lang="en-US" dirty="0" err="1"/>
              <a:t>Weckstein</a:t>
            </a:r>
            <a:r>
              <a:rPr lang="en-US" dirty="0"/>
              <a:t>, Assistant Director</a:t>
            </a:r>
          </a:p>
        </p:txBody>
      </p:sp>
      <p:sp>
        <p:nvSpPr>
          <p:cNvPr id="3" name="Text Placeholder 2">
            <a:extLst>
              <a:ext uri="{FF2B5EF4-FFF2-40B4-BE49-F238E27FC236}">
                <a16:creationId xmlns="" xmlns:a16="http://schemas.microsoft.com/office/drawing/2014/main" id="{16359552-217F-46D3-9A27-B8171FDADAA3}"/>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 xmlns:a16="http://schemas.microsoft.com/office/drawing/2014/main" id="{6A294292-82E5-4AF9-927E-F37E818A7220}"/>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 xmlns:a16="http://schemas.microsoft.com/office/drawing/2014/main" id="{6B29151B-494E-4896-A163-119C4259467E}"/>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931573616"/>
      </p:ext>
    </p:extLst>
  </p:cSld>
  <p:clrMapOvr>
    <a:masterClrMapping/>
  </p:clrMapOvr>
</p:sld>
</file>

<file path=ppt/theme/theme1.xml><?xml version="1.0" encoding="utf-8"?>
<a:theme xmlns:a="http://schemas.openxmlformats.org/drawingml/2006/main" name="Dividend">
  <a:themeElements>
    <a:clrScheme name="Custom 4">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0070C0"/>
      </a:hlink>
      <a:folHlink>
        <a:srgbClr val="0070C0"/>
      </a:folHlink>
    </a:clrScheme>
    <a:fontScheme name="Verdana">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1798</TotalTime>
  <Words>866</Words>
  <Application>Microsoft Macintosh PowerPoint</Application>
  <PresentationFormat>Custom</PresentationFormat>
  <Paragraphs>158</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Dividend</vt:lpstr>
      <vt:lpstr>MAASE </vt:lpstr>
      <vt:lpstr>Teri Chapman, Director</vt:lpstr>
      <vt:lpstr>   Focus Areas Components       </vt:lpstr>
      <vt:lpstr>PowerPoint Presentation</vt:lpstr>
      <vt:lpstr>PowerPoint Presentation</vt:lpstr>
      <vt:lpstr>PowerPoint Presentation</vt:lpstr>
      <vt:lpstr>New Accountability System Design</vt:lpstr>
      <vt:lpstr>ISD Directors’ Meeting</vt:lpstr>
      <vt:lpstr>Janis Weckstein, Assistant Director</vt:lpstr>
      <vt:lpstr>August 2017 OSE Information Line Data</vt:lpstr>
      <vt:lpstr>Family Matters Overview</vt:lpstr>
      <vt:lpstr>Family Matters Resources</vt:lpstr>
      <vt:lpstr>Family Matters Fact Sheets</vt:lpstr>
      <vt:lpstr>Family Matters Fact Sheets</vt:lpstr>
      <vt:lpstr>Family Matters Next Steps</vt:lpstr>
      <vt:lpstr>MiEducator Showcase Website</vt:lpstr>
      <vt:lpstr>Guidance for submission</vt:lpstr>
      <vt:lpstr>Michigan Alliance for Families</vt:lpstr>
      <vt:lpstr>MDE OSE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MDE, Office of Special Education</dc:creator>
  <cp:lastModifiedBy>Susan Leach</cp:lastModifiedBy>
  <cp:revision>98</cp:revision>
  <dcterms:created xsi:type="dcterms:W3CDTF">2017-01-05T20:51:09Z</dcterms:created>
  <dcterms:modified xsi:type="dcterms:W3CDTF">2017-10-11T16:41:18Z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