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5"/>
  </p:notesMasterIdLst>
  <p:sldIdLst>
    <p:sldId id="256" r:id="rId2"/>
    <p:sldId id="257" r:id="rId3"/>
    <p:sldId id="266" r:id="rId4"/>
    <p:sldId id="280" r:id="rId5"/>
    <p:sldId id="283" r:id="rId6"/>
    <p:sldId id="265" r:id="rId7"/>
    <p:sldId id="278" r:id="rId8"/>
    <p:sldId id="267" r:id="rId9"/>
    <p:sldId id="274" r:id="rId10"/>
    <p:sldId id="275" r:id="rId11"/>
    <p:sldId id="285" r:id="rId12"/>
    <p:sldId id="279" r:id="rId13"/>
    <p:sldId id="268" r:id="rId14"/>
    <p:sldId id="269" r:id="rId15"/>
    <p:sldId id="270" r:id="rId16"/>
    <p:sldId id="271" r:id="rId17"/>
    <p:sldId id="272" r:id="rId18"/>
    <p:sldId id="273" r:id="rId19"/>
    <p:sldId id="276" r:id="rId20"/>
    <p:sldId id="277" r:id="rId21"/>
    <p:sldId id="281" r:id="rId22"/>
    <p:sldId id="286" r:id="rId23"/>
    <p:sldId id="26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548" y="36"/>
      </p:cViewPr>
      <p:guideLst>
        <p:guide orient="horz" pos="2160"/>
        <p:guide pos="2880"/>
      </p:guideLst>
    </p:cSldViewPr>
  </p:slideViewPr>
  <p:notesTextViewPr>
    <p:cViewPr>
      <p:scale>
        <a:sx n="1" d="1"/>
        <a:sy n="1" d="1"/>
      </p:scale>
      <p:origin x="0" y="0"/>
    </p:cViewPr>
  </p:notesTextViewPr>
  <p:sorterViewPr>
    <p:cViewPr>
      <p:scale>
        <a:sx n="100" d="100"/>
        <a:sy n="100" d="100"/>
      </p:scale>
      <p:origin x="0" y="-7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7B1689-950F-4A2D-B7E2-104216DCF01B}" type="datetimeFigureOut">
              <a:rPr lang="en-US" smtClean="0"/>
              <a:t>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3D67BD-8AE5-47B4-BA50-07A28CE9D76D}" type="slidenum">
              <a:rPr lang="en-US" smtClean="0"/>
              <a:t>‹#›</a:t>
            </a:fld>
            <a:endParaRPr lang="en-US"/>
          </a:p>
        </p:txBody>
      </p:sp>
    </p:spTree>
    <p:extLst>
      <p:ext uri="{BB962C8B-B14F-4D97-AF65-F5344CB8AC3E}">
        <p14:creationId xmlns:p14="http://schemas.microsoft.com/office/powerpoint/2010/main" val="122434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Preliminary Draft</a:t>
            </a:r>
          </a:p>
        </p:txBody>
      </p:sp>
      <p:sp>
        <p:nvSpPr>
          <p:cNvPr id="5" name="Date Placeholder 4"/>
          <p:cNvSpPr>
            <a:spLocks noGrp="1"/>
          </p:cNvSpPr>
          <p:nvPr>
            <p:ph type="dt" idx="11"/>
          </p:nvPr>
        </p:nvSpPr>
        <p:spPr/>
        <p:txBody>
          <a:bodyPr/>
          <a:lstStyle/>
          <a:p>
            <a:r>
              <a:rPr lang="en-US"/>
              <a:t>11/2/16</a:t>
            </a:r>
          </a:p>
        </p:txBody>
      </p:sp>
      <p:sp>
        <p:nvSpPr>
          <p:cNvPr id="6" name="Slide Number Placeholder 5"/>
          <p:cNvSpPr>
            <a:spLocks noGrp="1"/>
          </p:cNvSpPr>
          <p:nvPr>
            <p:ph type="sldNum" sz="quarter" idx="12"/>
          </p:nvPr>
        </p:nvSpPr>
        <p:spPr/>
        <p:txBody>
          <a:bodyPr/>
          <a:lstStyle/>
          <a:p>
            <a:fld id="{A8E6F52C-B714-4F87-9D76-B72A7852CA5F}" type="slidenum">
              <a:rPr lang="en-US" smtClean="0"/>
              <a:pPr/>
              <a:t>6</a:t>
            </a:fld>
            <a:endParaRPr lang="en-US"/>
          </a:p>
        </p:txBody>
      </p:sp>
    </p:spTree>
    <p:extLst>
      <p:ext uri="{BB962C8B-B14F-4D97-AF65-F5344CB8AC3E}">
        <p14:creationId xmlns:p14="http://schemas.microsoft.com/office/powerpoint/2010/main" val="2203991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Preliminary Draft</a:t>
            </a:r>
          </a:p>
        </p:txBody>
      </p:sp>
      <p:sp>
        <p:nvSpPr>
          <p:cNvPr id="5" name="Date Placeholder 4"/>
          <p:cNvSpPr>
            <a:spLocks noGrp="1"/>
          </p:cNvSpPr>
          <p:nvPr>
            <p:ph type="dt" idx="11"/>
          </p:nvPr>
        </p:nvSpPr>
        <p:spPr/>
        <p:txBody>
          <a:bodyPr/>
          <a:lstStyle/>
          <a:p>
            <a:r>
              <a:rPr lang="en-US"/>
              <a:t>11/2/16</a:t>
            </a:r>
          </a:p>
        </p:txBody>
      </p:sp>
      <p:sp>
        <p:nvSpPr>
          <p:cNvPr id="6" name="Slide Number Placeholder 5"/>
          <p:cNvSpPr>
            <a:spLocks noGrp="1"/>
          </p:cNvSpPr>
          <p:nvPr>
            <p:ph type="sldNum" sz="quarter" idx="12"/>
          </p:nvPr>
        </p:nvSpPr>
        <p:spPr/>
        <p:txBody>
          <a:bodyPr/>
          <a:lstStyle/>
          <a:p>
            <a:fld id="{A8E6F52C-B714-4F87-9D76-B72A7852CA5F}" type="slidenum">
              <a:rPr lang="en-US" smtClean="0"/>
              <a:pPr/>
              <a:t>13</a:t>
            </a:fld>
            <a:endParaRPr lang="en-US"/>
          </a:p>
        </p:txBody>
      </p:sp>
    </p:spTree>
    <p:extLst>
      <p:ext uri="{BB962C8B-B14F-4D97-AF65-F5344CB8AC3E}">
        <p14:creationId xmlns:p14="http://schemas.microsoft.com/office/powerpoint/2010/main" val="600972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Preliminary Draft</a:t>
            </a:r>
          </a:p>
        </p:txBody>
      </p:sp>
      <p:sp>
        <p:nvSpPr>
          <p:cNvPr id="5" name="Date Placeholder 4"/>
          <p:cNvSpPr>
            <a:spLocks noGrp="1"/>
          </p:cNvSpPr>
          <p:nvPr>
            <p:ph type="dt" idx="11"/>
          </p:nvPr>
        </p:nvSpPr>
        <p:spPr/>
        <p:txBody>
          <a:bodyPr/>
          <a:lstStyle/>
          <a:p>
            <a:r>
              <a:rPr lang="en-US"/>
              <a:t>11/2/16</a:t>
            </a:r>
          </a:p>
        </p:txBody>
      </p:sp>
      <p:sp>
        <p:nvSpPr>
          <p:cNvPr id="6" name="Slide Number Placeholder 5"/>
          <p:cNvSpPr>
            <a:spLocks noGrp="1"/>
          </p:cNvSpPr>
          <p:nvPr>
            <p:ph type="sldNum" sz="quarter" idx="12"/>
          </p:nvPr>
        </p:nvSpPr>
        <p:spPr/>
        <p:txBody>
          <a:bodyPr/>
          <a:lstStyle/>
          <a:p>
            <a:fld id="{A8E6F52C-B714-4F87-9D76-B72A7852CA5F}" type="slidenum">
              <a:rPr lang="en-US" smtClean="0"/>
              <a:pPr/>
              <a:t>18</a:t>
            </a:fld>
            <a:endParaRPr lang="en-US"/>
          </a:p>
        </p:txBody>
      </p:sp>
    </p:spTree>
    <p:extLst>
      <p:ext uri="{BB962C8B-B14F-4D97-AF65-F5344CB8AC3E}">
        <p14:creationId xmlns:p14="http://schemas.microsoft.com/office/powerpoint/2010/main" val="18952698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2">
        <a:schemeClr val="bg1"/>
      </p:bgRef>
    </p:bg>
    <p:spTree>
      <p:nvGrpSpPr>
        <p:cNvPr id="1" name=""/>
        <p:cNvGrpSpPr/>
        <p:nvPr/>
      </p:nvGrpSpPr>
      <p:grpSpPr>
        <a:xfrm>
          <a:off x="0" y="0"/>
          <a:ext cx="0" cy="0"/>
          <a:chOff x="0" y="0"/>
          <a:chExt cx="0" cy="0"/>
        </a:xfrm>
      </p:grpSpPr>
      <p:sp>
        <p:nvSpPr>
          <p:cNvPr id="7" name="Rectangle 1"/>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2"/>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3"/>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esentation Title"/>
          <p:cNvSpPr>
            <a:spLocks noGrp="1"/>
          </p:cNvSpPr>
          <p:nvPr>
            <p:ph type="ctrTitle"/>
          </p:nvPr>
        </p:nvSpPr>
        <p:spPr>
          <a:xfrm>
            <a:off x="2362200" y="838200"/>
            <a:ext cx="6477000" cy="5029200"/>
          </a:xfrm>
        </p:spPr>
        <p:txBody>
          <a:bodyPr anchor="b">
            <a:normAutofit/>
          </a:bodyPr>
          <a:lstStyle>
            <a:lvl1pPr>
              <a:defRPr sz="4400" cap="all" baseline="0"/>
            </a:lvl1pPr>
          </a:lstStyle>
          <a:p>
            <a:r>
              <a:rPr kumimoji="0" lang="en-US" dirty="0" smtClean="0"/>
              <a:t>Click to edit Master title style</a:t>
            </a:r>
            <a:endParaRPr kumimoji="0" lang="en-US" dirty="0"/>
          </a:p>
        </p:txBody>
      </p:sp>
      <p:sp>
        <p:nvSpPr>
          <p:cNvPr id="9" name="Presentation Subtitle"/>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pic>
        <p:nvPicPr>
          <p:cNvPr id="14" name="MDE Logo" descr="Michigan Department of Education logo."/>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81000" y="4893252"/>
            <a:ext cx="1621188" cy="621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Logo Tagline"/>
          <p:cNvSpPr txBox="1">
            <a:spLocks/>
          </p:cNvSpPr>
          <p:nvPr userDrawn="1"/>
        </p:nvSpPr>
        <p:spPr>
          <a:xfrm>
            <a:off x="325786" y="5597113"/>
            <a:ext cx="1666503" cy="217841"/>
          </a:xfrm>
          <a:prstGeom prst="rect">
            <a:avLst/>
          </a:prstGeom>
        </p:spPr>
        <p:txBody>
          <a:bodyPr vert="horz" lIns="0" tIns="0" rIns="0" bIns="0" rtlCol="0" anchor="ctr" anchorCtr="0">
            <a:noAutofit/>
          </a:bodyPr>
          <a:lstStyle>
            <a:lvl1pPr marL="0" indent="0" algn="l" defTabSz="914400" rtl="0" eaLnBrk="1" latinLnBrk="0" hangingPunct="1">
              <a:spcBef>
                <a:spcPct val="20000"/>
              </a:spcBef>
              <a:buClr>
                <a:schemeClr val="accent2">
                  <a:lumMod val="50000"/>
                </a:schemeClr>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2">
                  <a:lumMod val="50000"/>
                </a:schemeClr>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2">
                  <a:lumMod val="50000"/>
                </a:schemeClr>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2">
                  <a:lumMod val="50000"/>
                </a:schemeClr>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2">
                  <a:lumMod val="50000"/>
                </a:schemeClr>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pPr algn="ctr"/>
            <a:r>
              <a:rPr lang="en-US" sz="900" b="1" dirty="0" smtClean="0">
                <a:solidFill>
                  <a:schemeClr val="tx1"/>
                </a:solidFill>
              </a:rPr>
              <a:t>Office of Special Education</a:t>
            </a:r>
            <a:endParaRPr lang="en-US" sz="900" b="1" dirty="0">
              <a:solidFill>
                <a:schemeClr val="tx1"/>
              </a:solidFill>
            </a:endParaRPr>
          </a:p>
        </p:txBody>
      </p:sp>
      <p:sp>
        <p:nvSpPr>
          <p:cNvPr id="16" name="Date Placeholder"/>
          <p:cNvSpPr>
            <a:spLocks noGrp="1"/>
          </p:cNvSpPr>
          <p:nvPr>
            <p:ph type="body" sz="quarter" idx="13" hasCustomPrompt="1"/>
          </p:nvPr>
        </p:nvSpPr>
        <p:spPr>
          <a:xfrm>
            <a:off x="-9144" y="6053328"/>
            <a:ext cx="2249424" cy="704088"/>
          </a:xfrm>
        </p:spPr>
        <p:txBody>
          <a:bodyPr lIns="0" tIns="0" bIns="0" anchor="ctr" anchorCtr="0">
            <a:normAutofit/>
          </a:bodyPr>
          <a:lstStyle>
            <a:lvl1pPr marL="68580" indent="0" algn="r">
              <a:buFontTx/>
              <a:buNone/>
              <a:defRPr sz="2600">
                <a:solidFill>
                  <a:schemeClr val="bg1"/>
                </a:solidFill>
              </a:defRPr>
            </a:lvl1pPr>
          </a:lstStyle>
          <a:p>
            <a:pPr lvl="0"/>
            <a:r>
              <a:rPr lang="en-US" dirty="0" smtClean="0"/>
              <a:t>Date</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7" name="Rectangle 1"/>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2"/>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3"/>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tIns="0" rIns="0" bIns="0" anchor="ctr"/>
          <a:lstStyle/>
          <a:p>
            <a:pPr algn="ctr" eaLnBrk="1" latinLnBrk="0" hangingPunct="1"/>
            <a:endParaRPr kumimoji="0" lang="en-US"/>
          </a:p>
        </p:txBody>
      </p:sp>
      <p:sp>
        <p:nvSpPr>
          <p:cNvPr id="6" name="Slide Number Placeholder"/>
          <p:cNvSpPr>
            <a:spLocks noGrp="1"/>
          </p:cNvSpPr>
          <p:nvPr>
            <p:ph type="sldNum" sz="quarter" idx="12"/>
          </p:nvPr>
        </p:nvSpPr>
        <p:spPr>
          <a:xfrm>
            <a:off x="0" y="1965324"/>
            <a:ext cx="533400" cy="244476"/>
          </a:xfrm>
        </p:spPr>
        <p:txBody>
          <a:bodyPr/>
          <a:lstStyle/>
          <a:p>
            <a:fld id="{D1F0D43F-DCFF-4C19-A754-EFF06F088178}" type="slidenum">
              <a:rPr lang="en-US" smtClean="0"/>
              <a:t>‹#›</a:t>
            </a:fld>
            <a:endParaRPr lang="en-US"/>
          </a:p>
        </p:txBody>
      </p:sp>
      <p:sp>
        <p:nvSpPr>
          <p:cNvPr id="2" name="Title"/>
          <p:cNvSpPr>
            <a:spLocks noGrp="1"/>
          </p:cNvSpPr>
          <p:nvPr>
            <p:ph type="title"/>
          </p:nvPr>
        </p:nvSpPr>
        <p:spPr>
          <a:xfrm>
            <a:off x="1371600" y="1600200"/>
            <a:ext cx="7620000" cy="990600"/>
          </a:xfrm>
        </p:spPr>
        <p:txBody>
          <a:bodyPr lIns="91440">
            <a:normAutofit/>
          </a:bodyPr>
          <a:lstStyle>
            <a:lvl1pPr algn="l">
              <a:buNone/>
              <a:defRPr sz="3600" b="0" cap="none">
                <a:solidFill>
                  <a:srgbClr val="FFFFFF"/>
                </a:solidFill>
              </a:defRPr>
            </a:lvl1pPr>
          </a:lstStyle>
          <a:p>
            <a:r>
              <a:rPr kumimoji="0" lang="en-US" dirty="0" smtClean="0"/>
              <a:t>Click to edit Master title style</a:t>
            </a:r>
            <a:endParaRPr kumimoji="0" lang="en-US" dirty="0"/>
          </a:p>
        </p:txBody>
      </p:sp>
      <p:sp>
        <p:nvSpPr>
          <p:cNvPr id="3" name="Text Placeholder"/>
          <p:cNvSpPr>
            <a:spLocks noGrp="1"/>
          </p:cNvSpPr>
          <p:nvPr>
            <p:ph type="body" idx="1"/>
          </p:nvPr>
        </p:nvSpPr>
        <p:spPr>
          <a:xfrm>
            <a:off x="1371600" y="2743200"/>
            <a:ext cx="7620000" cy="1673225"/>
          </a:xfrm>
        </p:spPr>
        <p:txBody>
          <a:bodyPr tIns="0" rIns="0" bIns="0" anchor="t"/>
          <a:lstStyle>
            <a:lvl1pPr marL="0" indent="0">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5" name="Footer Placeholder"/>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pic>
        <p:nvPicPr>
          <p:cNvPr id="15" name="MDE logo" descr="Michigan Department Education logo&#10;"/>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09600" y="6282849"/>
            <a:ext cx="810594" cy="310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p:cNvSpPr>
            <a:spLocks noGrp="1"/>
          </p:cNvSpPr>
          <p:nvPr>
            <p:ph type="dt" sz="half" idx="10"/>
          </p:nvPr>
        </p:nvSpPr>
        <p:spPr/>
        <p:txBody>
          <a:bodyPr/>
          <a:lstStyle/>
          <a:p>
            <a:fld id="{1C23EFA3-B14C-4271-9736-89A154FB8CFE}" type="datetime1">
              <a:rPr lang="en-US" smtClean="0"/>
              <a:t>2/8/2017</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lide Number Placeholder"/>
          <p:cNvSpPr>
            <a:spLocks noGrp="1"/>
          </p:cNvSpPr>
          <p:nvPr>
            <p:ph type="sldNum" sz="quarter" idx="12"/>
          </p:nvPr>
        </p:nvSpPr>
        <p:spPr/>
        <p:txBody>
          <a:bodyPr/>
          <a:lstStyle/>
          <a:p>
            <a:fld id="{D1F0D43F-DCFF-4C19-A754-EFF06F088178}" type="slidenum">
              <a:rPr lang="en-US" smtClean="0"/>
              <a:t>‹#›</a:t>
            </a:fld>
            <a:endParaRPr lang="en-US"/>
          </a:p>
        </p:txBody>
      </p:sp>
      <p:sp>
        <p:nvSpPr>
          <p:cNvPr id="2" name="Title"/>
          <p:cNvSpPr>
            <a:spLocks noGrp="1"/>
          </p:cNvSpPr>
          <p:nvPr>
            <p:ph type="title"/>
          </p:nvPr>
        </p:nvSpPr>
        <p:spPr>
          <a:xfrm>
            <a:off x="612648" y="228600"/>
            <a:ext cx="8153400" cy="990600"/>
          </a:xfrm>
        </p:spPr>
        <p:txBody>
          <a:bodyPr/>
          <a:lstStyle/>
          <a:p>
            <a:r>
              <a:rPr kumimoji="0" lang="en-US" dirty="0" smtClean="0"/>
              <a:t>Click to edit Master title style</a:t>
            </a:r>
            <a:endParaRPr kumimoji="0" lang="en-US" dirty="0"/>
          </a:p>
        </p:txBody>
      </p:sp>
      <p:sp>
        <p:nvSpPr>
          <p:cNvPr id="8" name="Content Placeholder"/>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Footer Placeholder"/>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
        <p:nvSpPr>
          <p:cNvPr id="3" name="Date Placeholder"/>
          <p:cNvSpPr>
            <a:spLocks noGrp="1"/>
          </p:cNvSpPr>
          <p:nvPr>
            <p:ph type="dt" sz="half" idx="10"/>
          </p:nvPr>
        </p:nvSpPr>
        <p:spPr/>
        <p:txBody>
          <a:bodyPr/>
          <a:lstStyle/>
          <a:p>
            <a:fld id="{1C23EFA3-B14C-4271-9736-89A154FB8CFE}" type="datetime1">
              <a:rPr lang="en-US" smtClean="0"/>
              <a:t>2/8/2017</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p:cNvSpPr>
            <a:spLocks noGrp="1"/>
          </p:cNvSpPr>
          <p:nvPr>
            <p:ph type="sldNum" sz="quarter" idx="12"/>
          </p:nvPr>
        </p:nvSpPr>
        <p:spPr/>
        <p:txBody>
          <a:bodyPr/>
          <a:lstStyle/>
          <a:p>
            <a:fld id="{D1F0D43F-DCFF-4C19-A754-EFF06F088178}" type="slidenum">
              <a:rPr lang="en-US" smtClean="0"/>
              <a:t>‹#›</a:t>
            </a:fld>
            <a:endParaRPr lang="en-US"/>
          </a:p>
        </p:txBody>
      </p:sp>
      <p:sp>
        <p:nvSpPr>
          <p:cNvPr id="2" name="Title"/>
          <p:cNvSpPr>
            <a:spLocks noGrp="1"/>
          </p:cNvSpPr>
          <p:nvPr>
            <p:ph type="title"/>
          </p:nvPr>
        </p:nvSpPr>
        <p:spPr/>
        <p:txBody>
          <a:bodyPr/>
          <a:lstStyle/>
          <a:p>
            <a:r>
              <a:rPr kumimoji="0" lang="en-US" smtClean="0"/>
              <a:t>Click to edit Master title style</a:t>
            </a:r>
            <a:endParaRPr kumimoji="0" lang="en-US"/>
          </a:p>
        </p:txBody>
      </p:sp>
      <p:sp>
        <p:nvSpPr>
          <p:cNvPr id="9" name="Content Placeholder 1"/>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2"/>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Footer Placeholder"/>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
        <p:nvSpPr>
          <p:cNvPr id="3" name="Date Placeholder"/>
          <p:cNvSpPr>
            <a:spLocks noGrp="1"/>
          </p:cNvSpPr>
          <p:nvPr>
            <p:ph type="dt" sz="half" idx="10"/>
          </p:nvPr>
        </p:nvSpPr>
        <p:spPr/>
        <p:txBody>
          <a:bodyPr/>
          <a:lstStyle/>
          <a:p>
            <a:fld id="{1C23EFA3-B14C-4271-9736-89A154FB8CFE}" type="datetime1">
              <a:rPr lang="en-US" smtClean="0"/>
              <a:t>2/8/2017</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6" name="Slide Number Placeholder"/>
          <p:cNvSpPr>
            <a:spLocks noGrp="1"/>
          </p:cNvSpPr>
          <p:nvPr>
            <p:ph type="sldNum" sz="quarter" idx="12"/>
          </p:nvPr>
        </p:nvSpPr>
        <p:spPr/>
        <p:txBody>
          <a:bodyPr/>
          <a:lstStyle/>
          <a:p>
            <a:fld id="{D1F0D43F-DCFF-4C19-A754-EFF06F088178}" type="slidenum">
              <a:rPr lang="en-US" smtClean="0"/>
              <a:t>‹#›</a:t>
            </a:fld>
            <a:endParaRPr lang="en-US"/>
          </a:p>
        </p:txBody>
      </p:sp>
      <p:sp>
        <p:nvSpPr>
          <p:cNvPr id="3" name="Title"/>
          <p:cNvSpPr>
            <a:spLocks noGrp="1"/>
          </p:cNvSpPr>
          <p:nvPr>
            <p:ph type="title"/>
          </p:nvPr>
        </p:nvSpPr>
        <p:spPr/>
        <p:txBody>
          <a:bodyPr/>
          <a:lstStyle/>
          <a:p>
            <a:r>
              <a:rPr lang="en-US" smtClean="0"/>
              <a:t>Click to edit Master title style</a:t>
            </a:r>
            <a:endParaRPr lang="en-US"/>
          </a:p>
        </p:txBody>
      </p:sp>
      <p:sp>
        <p:nvSpPr>
          <p:cNvPr id="16" name="Text Placeholder 1"/>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1" name="Content Placeholder 1"/>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5" name="Text Placeholder 2"/>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3" name="Content Placeholder 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
        <p:nvSpPr>
          <p:cNvPr id="4" name="Date Placeholder"/>
          <p:cNvSpPr>
            <a:spLocks noGrp="1"/>
          </p:cNvSpPr>
          <p:nvPr>
            <p:ph type="dt" sz="half" idx="10"/>
          </p:nvPr>
        </p:nvSpPr>
        <p:spPr/>
        <p:txBody>
          <a:bodyPr/>
          <a:lstStyle/>
          <a:p>
            <a:fld id="{1C23EFA3-B14C-4271-9736-89A154FB8CFE}" type="datetime1">
              <a:rPr lang="en-US" smtClean="0"/>
              <a:t>2/8/2017</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Slide Number Placeholder"/>
          <p:cNvSpPr>
            <a:spLocks noGrp="1"/>
          </p:cNvSpPr>
          <p:nvPr>
            <p:ph type="sldNum" sz="quarter" idx="12"/>
          </p:nvPr>
        </p:nvSpPr>
        <p:spPr/>
        <p:txBody>
          <a:bodyPr/>
          <a:lstStyle/>
          <a:p>
            <a:fld id="{D1F0D43F-DCFF-4C19-A754-EFF06F088178}" type="slidenum">
              <a:rPr lang="en-US" smtClean="0"/>
              <a:t>‹#›</a:t>
            </a:fld>
            <a:endParaRPr lang="en-US"/>
          </a:p>
        </p:txBody>
      </p:sp>
      <p:sp>
        <p:nvSpPr>
          <p:cNvPr id="2" name="Title"/>
          <p:cNvSpPr>
            <a:spLocks noGrp="1"/>
          </p:cNvSpPr>
          <p:nvPr>
            <p:ph type="title"/>
          </p:nvPr>
        </p:nvSpPr>
        <p:spPr/>
        <p:txBody>
          <a:bodyPr/>
          <a:lstStyle/>
          <a:p>
            <a:r>
              <a:rPr kumimoji="0" lang="en-US" smtClean="0"/>
              <a:t>Click to edit Master title style</a:t>
            </a:r>
            <a:endParaRPr kumimoji="0" lang="en-US"/>
          </a:p>
        </p:txBody>
      </p:sp>
      <p:sp>
        <p:nvSpPr>
          <p:cNvPr id="7" name="Footer Placeholder"/>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
        <p:nvSpPr>
          <p:cNvPr id="6" name="Date Placeholder"/>
          <p:cNvSpPr>
            <a:spLocks noGrp="1"/>
          </p:cNvSpPr>
          <p:nvPr>
            <p:ph type="dt" sz="half" idx="10"/>
          </p:nvPr>
        </p:nvSpPr>
        <p:spPr/>
        <p:txBody>
          <a:bodyPr/>
          <a:lstStyle/>
          <a:p>
            <a:fld id="{1C23EFA3-B14C-4271-9736-89A154FB8CFE}" type="datetime1">
              <a:rPr lang="en-US" smtClean="0"/>
              <a:t>2/8/2017</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3" name="Slide Number Placeholder"/>
          <p:cNvSpPr txBox="1">
            <a:spLocks/>
          </p:cNvSpPr>
          <p:nvPr userDrawn="1"/>
        </p:nvSpPr>
        <p:spPr>
          <a:xfrm>
            <a:off x="8534400" y="6315992"/>
            <a:ext cx="533400" cy="244476"/>
          </a:xfrm>
          <a:prstGeom prst="rect">
            <a:avLst/>
          </a:prstGeom>
        </p:spPr>
        <p:txBody>
          <a:bodyPr vert="horz" anchor="ctr" anchorCtr="0">
            <a:normAutofit fontScale="85000" lnSpcReduction="20000"/>
          </a:bodyPr>
          <a:lstStyle>
            <a:defPPr>
              <a:defRPr lang="en-US"/>
            </a:defPPr>
            <a:lvl1pPr marL="0" algn="ctr" defTabSz="914400" rtl="0" eaLnBrk="1" latinLnBrk="0" hangingPunct="1">
              <a:defRPr kumimoji="0"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1F0D43F-DCFF-4C19-A754-EFF06F088178}" type="slidenum">
              <a:rPr lang="en-US" b="0" smtClean="0"/>
              <a:pPr/>
              <a:t>‹#›</a:t>
            </a:fld>
            <a:endParaRPr lang="en-US" b="0" dirty="0"/>
          </a:p>
        </p:txBody>
      </p:sp>
      <p:pic>
        <p:nvPicPr>
          <p:cNvPr id="5" name="MDE logo" descr="Michigan Department of Education logo."/>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09600" y="6282849"/>
            <a:ext cx="810594" cy="310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Footer Placeholder"/>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
        <p:nvSpPr>
          <p:cNvPr id="10" name="Date Placeholder"/>
          <p:cNvSpPr>
            <a:spLocks noGrp="1"/>
          </p:cNvSpPr>
          <p:nvPr>
            <p:ph type="dt" sz="half" idx="10"/>
          </p:nvPr>
        </p:nvSpPr>
        <p:spPr>
          <a:xfrm>
            <a:off x="4267200" y="6247060"/>
            <a:ext cx="4267200" cy="366465"/>
          </a:xfrm>
        </p:spPr>
        <p:txBody>
          <a:bodyPr/>
          <a:lstStyle/>
          <a:p>
            <a:fld id="{1C23EFA3-B14C-4271-9736-89A154FB8CFE}" type="datetime1">
              <a:rPr lang="en-US" smtClean="0"/>
              <a:t>2/8/2017</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Slide Number Placeholder"/>
          <p:cNvSpPr>
            <a:spLocks noGrp="1"/>
          </p:cNvSpPr>
          <p:nvPr>
            <p:ph type="sldNum" sz="quarter" idx="12"/>
          </p:nvPr>
        </p:nvSpPr>
        <p:spPr/>
        <p:txBody>
          <a:bodyPr/>
          <a:lstStyle/>
          <a:p>
            <a:fld id="{D1F0D43F-DCFF-4C19-A754-EFF06F088178}" type="slidenum">
              <a:rPr lang="en-US" smtClean="0"/>
              <a:t>‹#›</a:t>
            </a:fld>
            <a:endParaRPr lang="en-US"/>
          </a:p>
        </p:txBody>
      </p:sp>
      <p:sp>
        <p:nvSpPr>
          <p:cNvPr id="11" name="Title"/>
          <p:cNvSpPr>
            <a:spLocks noGrp="1"/>
          </p:cNvSpPr>
          <p:nvPr>
            <p:ph type="title"/>
          </p:nvPr>
        </p:nvSpPr>
        <p:spPr/>
        <p:txBody>
          <a:bodyPr/>
          <a:lstStyle/>
          <a:p>
            <a:r>
              <a:rPr lang="en-US" smtClean="0"/>
              <a:t>Click to edit Master title style</a:t>
            </a:r>
            <a:endParaRPr lang="en-US"/>
          </a:p>
        </p:txBody>
      </p:sp>
      <p:sp>
        <p:nvSpPr>
          <p:cNvPr id="3" name="Text Placeholder"/>
          <p:cNvSpPr>
            <a:spLocks noGrp="1"/>
          </p:cNvSpPr>
          <p:nvPr>
            <p:ph type="body" idx="2"/>
          </p:nvPr>
        </p:nvSpPr>
        <p:spPr>
          <a:xfrm>
            <a:off x="609600" y="1752600"/>
            <a:ext cx="2514600" cy="4343400"/>
          </a:xfrm>
          <a:solidFill>
            <a:schemeClr val="accent3">
              <a:lumMod val="20000"/>
              <a:lumOff val="80000"/>
            </a:schemeClr>
          </a:solidFill>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normAutofit/>
          </a:bodyPr>
          <a:lstStyle>
            <a:lvl1pPr marL="0" indent="0">
              <a:spcAft>
                <a:spcPts val="1000"/>
              </a:spcAft>
              <a:buNone/>
              <a:defRPr sz="2400">
                <a:solidFill>
                  <a:schemeClr val="tx1"/>
                </a:solidFill>
              </a:defRPr>
            </a:lvl1pPr>
            <a:lvl2pPr>
              <a:buNone/>
              <a:defRPr sz="1200"/>
            </a:lvl2pPr>
            <a:lvl3pPr>
              <a:buNone/>
              <a:defRPr sz="1000"/>
            </a:lvl3pPr>
            <a:lvl4pPr>
              <a:buNone/>
              <a:defRPr sz="900"/>
            </a:lvl4pPr>
            <a:lvl5pPr>
              <a:buNone/>
              <a:defRPr sz="900"/>
            </a:lvl5pPr>
          </a:lstStyle>
          <a:p>
            <a:pPr lvl="0" eaLnBrk="1" latinLnBrk="0" hangingPunct="1"/>
            <a:r>
              <a:rPr kumimoji="0" lang="en-US" dirty="0" smtClean="0"/>
              <a:t>Click to edit Master text styles</a:t>
            </a:r>
          </a:p>
        </p:txBody>
      </p:sp>
      <p:sp>
        <p:nvSpPr>
          <p:cNvPr id="9" name="Content Placeholder"/>
          <p:cNvSpPr>
            <a:spLocks noGrp="1"/>
          </p:cNvSpPr>
          <p:nvPr>
            <p:ph sz="quarter" idx="1"/>
          </p:nvPr>
        </p:nvSpPr>
        <p:spPr>
          <a:xfrm>
            <a:off x="3276600" y="1752600"/>
            <a:ext cx="5486400" cy="43434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8" name="Footer Placeholder"/>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
        <p:nvSpPr>
          <p:cNvPr id="4" name="Date Placeholder"/>
          <p:cNvSpPr>
            <a:spLocks noGrp="1"/>
          </p:cNvSpPr>
          <p:nvPr>
            <p:ph type="dt" sz="half" idx="10"/>
          </p:nvPr>
        </p:nvSpPr>
        <p:spPr/>
        <p:txBody>
          <a:bodyPr/>
          <a:lstStyle/>
          <a:p>
            <a:fld id="{1C23EFA3-B14C-4271-9736-89A154FB8CFE}" type="datetime1">
              <a:rPr lang="en-US" smtClean="0"/>
              <a:t>2/8/2017</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3">
        <a:schemeClr val="bg2"/>
      </p:bgRef>
    </p:bg>
    <p:spTree>
      <p:nvGrpSpPr>
        <p:cNvPr id="1" name=""/>
        <p:cNvGrpSpPr/>
        <p:nvPr/>
      </p:nvGrpSpPr>
      <p:grpSpPr>
        <a:xfrm>
          <a:off x="0" y="0"/>
          <a:ext cx="0" cy="0"/>
          <a:chOff x="0" y="0"/>
          <a:chExt cx="0" cy="0"/>
        </a:xfrm>
      </p:grpSpPr>
      <p:sp>
        <p:nvSpPr>
          <p:cNvPr id="7" name="Slide Number Placeholder"/>
          <p:cNvSpPr>
            <a:spLocks noGrp="1"/>
          </p:cNvSpPr>
          <p:nvPr>
            <p:ph type="sldNum" sz="quarter" idx="12"/>
          </p:nvPr>
        </p:nvSpPr>
        <p:spPr>
          <a:xfrm>
            <a:off x="8534400" y="6315992"/>
            <a:ext cx="533400" cy="244476"/>
          </a:xfrm>
        </p:spPr>
        <p:txBody>
          <a:bodyPr/>
          <a:lstStyle>
            <a:lvl1pPr>
              <a:defRPr>
                <a:solidFill>
                  <a:schemeClr val="tx1"/>
                </a:solidFill>
              </a:defRPr>
            </a:lvl1pPr>
          </a:lstStyle>
          <a:p>
            <a:fld id="{D1F0D43F-DCFF-4C19-A754-EFF06F088178}" type="slidenum">
              <a:rPr lang="en-US" smtClean="0"/>
              <a:pPr/>
              <a:t>‹#›</a:t>
            </a:fld>
            <a:endParaRPr lang="en-US" dirty="0"/>
          </a:p>
        </p:txBody>
      </p:sp>
      <p:sp>
        <p:nvSpPr>
          <p:cNvPr id="8" name="Rectangle 1"/>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2"/>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3"/>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4"/>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p:cNvSpPr>
            <a:spLocks noGrp="1"/>
          </p:cNvSpPr>
          <p:nvPr>
            <p:ph type="title"/>
          </p:nvPr>
        </p:nvSpPr>
        <p:spPr>
          <a:xfrm>
            <a:off x="1600200" y="4648200"/>
            <a:ext cx="74676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4" name="Text Placeholder"/>
          <p:cNvSpPr>
            <a:spLocks noGrp="1"/>
          </p:cNvSpPr>
          <p:nvPr>
            <p:ph type="body" sz="half" idx="2"/>
          </p:nvPr>
        </p:nvSpPr>
        <p:spPr>
          <a:xfrm>
            <a:off x="1600200" y="5562600"/>
            <a:ext cx="7467600" cy="609600"/>
          </a:xfrm>
        </p:spPr>
        <p:txBody>
          <a:bodyPr lIns="0" tIns="0" rIns="0" bIns="0"/>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13" name="Content Placeholder"/>
          <p:cNvSpPr>
            <a:spLocks noGrp="1"/>
          </p:cNvSpPr>
          <p:nvPr>
            <p:ph sz="quarter" idx="13"/>
          </p:nvPr>
        </p:nvSpPr>
        <p:spPr>
          <a:xfrm>
            <a:off x="1548384" y="-5862"/>
            <a:ext cx="7586472" cy="4577862"/>
          </a:xfrm>
          <a:solidFill>
            <a:schemeClr val="bg1"/>
          </a:solidFill>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p:cNvSpPr>
            <a:spLocks noGrp="1"/>
          </p:cNvSpPr>
          <p:nvPr>
            <p:ph type="ftr" sz="quarter" idx="11"/>
          </p:nvPr>
        </p:nvSpPr>
        <p:spPr>
          <a:xfrm>
            <a:off x="1600200" y="6264275"/>
            <a:ext cx="2220683" cy="365125"/>
          </a:xfrm>
        </p:spPr>
        <p:txBody>
          <a:bodyPr/>
          <a:lstStyle>
            <a:lvl1pPr>
              <a:defRPr b="1"/>
            </a:lvl1pPr>
          </a:lstStyle>
          <a:p>
            <a:pPr algn="l"/>
            <a:r>
              <a:rPr lang="en-US" dirty="0" smtClean="0"/>
              <a:t>Michigan Department of Education</a:t>
            </a:r>
          </a:p>
          <a:p>
            <a:pPr algn="l"/>
            <a:r>
              <a:rPr lang="en-US" dirty="0" smtClean="0"/>
              <a:t>Office of Special Education</a:t>
            </a:r>
            <a:endParaRPr lang="en-US" dirty="0"/>
          </a:p>
        </p:txBody>
      </p:sp>
      <p:pic>
        <p:nvPicPr>
          <p:cNvPr id="15" name="MDE logo" descr="Michigan Department of Education logo."/>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32406" y="6282347"/>
            <a:ext cx="810594" cy="3117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Date Placeholder"/>
          <p:cNvSpPr>
            <a:spLocks noGrp="1"/>
          </p:cNvSpPr>
          <p:nvPr>
            <p:ph type="dt" sz="half" idx="10"/>
          </p:nvPr>
        </p:nvSpPr>
        <p:spPr>
          <a:xfrm>
            <a:off x="4572000" y="6247060"/>
            <a:ext cx="3886200" cy="366465"/>
          </a:xfrm>
        </p:spPr>
        <p:txBody>
          <a:bodyPr/>
          <a:lstStyle>
            <a:lvl1pPr>
              <a:defRPr b="1"/>
            </a:lvl1pPr>
          </a:lstStyle>
          <a:p>
            <a:fld id="{1C23EFA3-B14C-4271-9736-89A154FB8CFE}" type="datetime1">
              <a:rPr lang="en-US" smtClean="0"/>
              <a:pPr/>
              <a:t>2/8/2017</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1"/>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2"/>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1F0D43F-DCFF-4C19-A754-EFF06F088178}" type="slidenum">
              <a:rPr lang="en-US" smtClean="0"/>
              <a:t>‹#›</a:t>
            </a:fld>
            <a:endParaRPr lang="en-US"/>
          </a:p>
        </p:txBody>
      </p:sp>
      <p:sp>
        <p:nvSpPr>
          <p:cNvPr id="22" name="Title Placeholder"/>
          <p:cNvSpPr>
            <a:spLocks noGrp="1"/>
          </p:cNvSpPr>
          <p:nvPr>
            <p:ph type="title"/>
          </p:nvPr>
        </p:nvSpPr>
        <p:spPr>
          <a:xfrm>
            <a:off x="609600" y="228600"/>
            <a:ext cx="8153400" cy="990600"/>
          </a:xfrm>
          <a:prstGeom prst="rect">
            <a:avLst/>
          </a:prstGeom>
        </p:spPr>
        <p:txBody>
          <a:bodyPr vert="horz" lIns="0" tIns="0" rIns="0" bIns="0" anchor="ctr">
            <a:normAutofit/>
          </a:bodyPr>
          <a:lstStyle/>
          <a:p>
            <a:r>
              <a:rPr kumimoji="0" lang="en-US" dirty="0" smtClean="0"/>
              <a:t>Click to edit Master title style</a:t>
            </a:r>
            <a:endParaRPr kumimoji="0" lang="en-US" dirty="0"/>
          </a:p>
        </p:txBody>
      </p:sp>
      <p:sp>
        <p:nvSpPr>
          <p:cNvPr id="13" name="Text Placeholder"/>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3" name="Footer Placeholder"/>
          <p:cNvSpPr>
            <a:spLocks noGrp="1"/>
          </p:cNvSpPr>
          <p:nvPr>
            <p:ph type="ftr" sz="quarter" idx="3"/>
          </p:nvPr>
        </p:nvSpPr>
        <p:spPr>
          <a:xfrm>
            <a:off x="1513117" y="6324600"/>
            <a:ext cx="2220683" cy="304800"/>
          </a:xfrm>
          <a:prstGeom prst="rect">
            <a:avLst/>
          </a:prstGeom>
        </p:spPr>
        <p:txBody>
          <a:bodyPr vert="horz" lIns="0" tIns="0" rIns="0" bIns="0" anchor="ctr"/>
          <a:lstStyle>
            <a:lvl1pPr algn="r" eaLnBrk="1" latinLnBrk="0" hangingPunct="1">
              <a:defRPr kumimoji="0" sz="1000">
                <a:solidFill>
                  <a:schemeClr val="tx1"/>
                </a:solidFill>
                <a:latin typeface="Century Gothic" panose="020B0502020202020204" pitchFamily="34" charset="0"/>
              </a:defRPr>
            </a:lvl1pPr>
          </a:lstStyle>
          <a:p>
            <a:pPr algn="l"/>
            <a:r>
              <a:rPr lang="en-US" dirty="0" smtClean="0"/>
              <a:t>Michigan Department of Education</a:t>
            </a:r>
          </a:p>
          <a:p>
            <a:pPr algn="l"/>
            <a:r>
              <a:rPr lang="en-US" dirty="0" smtClean="0"/>
              <a:t>Office of Special Education</a:t>
            </a:r>
            <a:endParaRPr lang="en-US" dirty="0"/>
          </a:p>
        </p:txBody>
      </p:sp>
      <p:pic>
        <p:nvPicPr>
          <p:cNvPr id="10" name="MDE logo" descr="Michigan Department of Education logo."/>
          <p:cNvPicPr>
            <a:picLocks noChangeAspect="1" noChangeArrowheads="1"/>
          </p:cNvPicPr>
          <p:nvPr userDrawn="1"/>
        </p:nvPicPr>
        <p:blipFill>
          <a:blip r:embed="rId11" cstate="print">
            <a:extLst>
              <a:ext uri="{28A0092B-C50C-407E-A947-70E740481C1C}">
                <a14:useLocalDpi xmlns:a14="http://schemas.microsoft.com/office/drawing/2010/main" val="0"/>
              </a:ext>
            </a:extLst>
          </a:blip>
          <a:stretch>
            <a:fillRect/>
          </a:stretch>
        </p:blipFill>
        <p:spPr bwMode="auto">
          <a:xfrm>
            <a:off x="609600" y="6282849"/>
            <a:ext cx="810594" cy="310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Date Placeholder"/>
          <p:cNvSpPr>
            <a:spLocks noGrp="1"/>
          </p:cNvSpPr>
          <p:nvPr>
            <p:ph type="dt" sz="half" idx="2"/>
          </p:nvPr>
        </p:nvSpPr>
        <p:spPr>
          <a:xfrm>
            <a:off x="4267200" y="6247060"/>
            <a:ext cx="4495800" cy="366465"/>
          </a:xfrm>
          <a:prstGeom prst="rect">
            <a:avLst/>
          </a:prstGeom>
        </p:spPr>
        <p:txBody>
          <a:bodyPr vert="horz" lIns="0" tIns="0" rIns="0" bIns="0" anchor="ctr" anchorCtr="0"/>
          <a:lstStyle>
            <a:lvl1pPr algn="r" eaLnBrk="1" latinLnBrk="0" hangingPunct="1">
              <a:defRPr kumimoji="0" sz="1000">
                <a:solidFill>
                  <a:schemeClr val="tx2"/>
                </a:solidFill>
              </a:defRPr>
            </a:lvl1pPr>
          </a:lstStyle>
          <a:p>
            <a:fld id="{1C23EFA3-B14C-4271-9736-89A154FB8CFE}" type="datetime1">
              <a:rPr lang="en-US" smtClean="0"/>
              <a:t>2/8/2017</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5" r:id="rId2"/>
    <p:sldLayoutId id="2147483674"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dt="0"/>
  <p:txStyles>
    <p:titleStyle>
      <a:lvl1pPr algn="l" rtl="0" eaLnBrk="1" latinLnBrk="0" hangingPunct="1">
        <a:spcBef>
          <a:spcPct val="0"/>
        </a:spcBef>
        <a:buNone/>
        <a:defRPr kumimoji="0" sz="3600" kern="1200">
          <a:solidFill>
            <a:schemeClr val="tx1"/>
          </a:solidFill>
          <a:latin typeface="+mj-lt"/>
          <a:ea typeface="+mj-ea"/>
          <a:cs typeface="+mj-cs"/>
        </a:defRPr>
      </a:lvl1pPr>
    </p:titleStyle>
    <p:bodyStyle>
      <a:lvl1pPr marL="320040" indent="-320040" algn="l" rtl="0" eaLnBrk="1" latinLnBrk="0" hangingPunct="1">
        <a:spcBef>
          <a:spcPts val="700"/>
        </a:spcBef>
        <a:buClr>
          <a:schemeClr val="accent1"/>
        </a:buClr>
        <a:buSzPct val="60000"/>
        <a:buFont typeface="Wingdings"/>
        <a:buChar char=""/>
        <a:defRPr kumimoji="0" sz="28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1"/>
        </a:buClr>
        <a:buSzPct val="75000"/>
        <a:buFont typeface="Wingdings"/>
        <a:buChar char=""/>
        <a:defRPr kumimoji="0" sz="2400" kern="1200">
          <a:solidFill>
            <a:schemeClr val="tx1"/>
          </a:solidFill>
          <a:latin typeface="+mn-lt"/>
          <a:ea typeface="+mn-ea"/>
          <a:cs typeface="+mn-cs"/>
        </a:defRPr>
      </a:lvl3pPr>
      <a:lvl4pPr marL="1371600" indent="-228600" algn="l" rtl="0" eaLnBrk="1" latinLnBrk="0" hangingPunct="1">
        <a:spcBef>
          <a:spcPts val="400"/>
        </a:spcBef>
        <a:buClr>
          <a:schemeClr val="accent1"/>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1"/>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vernmentjobs.com/careers/michigan"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mailto:chapmant2@michigan.gov" TargetMode="External"/><Relationship Id="rId2" Type="http://schemas.openxmlformats.org/officeDocument/2006/relationships/hyperlink" Target="mailto:mde-ose@michigan.gov" TargetMode="External"/><Relationship Id="rId1" Type="http://schemas.openxmlformats.org/officeDocument/2006/relationships/slideLayout" Target="../slideLayouts/slideLayout5.xml"/><Relationship Id="rId5" Type="http://schemas.openxmlformats.org/officeDocument/2006/relationships/hyperlink" Target="mailto:andrejackj@michigan.gov" TargetMode="External"/><Relationship Id="rId4" Type="http://schemas.openxmlformats.org/officeDocument/2006/relationships/hyperlink" Target="mailto:wecksteinw@michigan.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aasa.org/uploadedFiles/Policy_and_Advocacy/Resources/AASAMedicaidExecutiveSummaryFinal.pdf" TargetMode="External"/><Relationship Id="rId2" Type="http://schemas.openxmlformats.org/officeDocument/2006/relationships/hyperlink" Target="http://aasa.org/uploadedFiles/Policy_and_Advocacy/Resources/medicaid.pdf" TargetMode="External"/><Relationship Id="rId1" Type="http://schemas.openxmlformats.org/officeDocument/2006/relationships/slideLayout" Target="../slideLayouts/slideLayout3.xml"/><Relationship Id="rId4" Type="http://schemas.openxmlformats.org/officeDocument/2006/relationships/hyperlink" Target="http://aasa.org/uploadedImages/Policy_and_Advocacy/Resources/medicaid-graphic.jpg?n=9588"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Federal and state updates</a:t>
            </a:r>
            <a:br>
              <a:rPr lang="en-US" dirty="0" smtClean="0"/>
            </a:br>
            <a:r>
              <a:rPr lang="en-US" dirty="0"/>
              <a:t/>
            </a:r>
            <a:br>
              <a:rPr lang="en-US" dirty="0"/>
            </a:br>
            <a:r>
              <a:rPr lang="en-US" sz="3800" dirty="0" err="1" smtClean="0"/>
              <a:t>Maase</a:t>
            </a:r>
            <a:r>
              <a:rPr lang="en-US" sz="3800" dirty="0" smtClean="0"/>
              <a:t> membership meeting</a:t>
            </a:r>
            <a:endParaRPr lang="en-US" sz="3800" dirty="0"/>
          </a:p>
        </p:txBody>
      </p:sp>
      <p:sp>
        <p:nvSpPr>
          <p:cNvPr id="3" name="Subtitle 2"/>
          <p:cNvSpPr>
            <a:spLocks noGrp="1"/>
          </p:cNvSpPr>
          <p:nvPr>
            <p:ph type="subTitle" idx="1"/>
          </p:nvPr>
        </p:nvSpPr>
        <p:spPr/>
        <p:txBody>
          <a:bodyPr/>
          <a:lstStyle/>
          <a:p>
            <a:r>
              <a:rPr lang="en-US" dirty="0" smtClean="0"/>
              <a:t>Teri L. Chapman, Director MDE OSE</a:t>
            </a:r>
            <a:endParaRPr lang="en-US" dirty="0"/>
          </a:p>
        </p:txBody>
      </p:sp>
      <p:sp>
        <p:nvSpPr>
          <p:cNvPr id="4" name="Text Placeholder 3"/>
          <p:cNvSpPr>
            <a:spLocks noGrp="1"/>
          </p:cNvSpPr>
          <p:nvPr>
            <p:ph type="body" sz="quarter" idx="13"/>
          </p:nvPr>
        </p:nvSpPr>
        <p:spPr/>
        <p:txBody>
          <a:bodyPr>
            <a:normAutofit/>
          </a:bodyPr>
          <a:lstStyle/>
          <a:p>
            <a:r>
              <a:rPr lang="en-US" sz="1800" dirty="0" smtClean="0"/>
              <a:t>February 8, 2017</a:t>
            </a:r>
            <a:endParaRPr lang="en-US" sz="1800" dirty="0"/>
          </a:p>
        </p:txBody>
      </p:sp>
    </p:spTree>
    <p:extLst>
      <p:ext uri="{BB962C8B-B14F-4D97-AF65-F5344CB8AC3E}">
        <p14:creationId xmlns:p14="http://schemas.microsoft.com/office/powerpoint/2010/main" val="2776617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2/1/2017</a:t>
            </a:r>
            <a:endParaRPr lang="en-US" dirty="0"/>
          </a:p>
        </p:txBody>
      </p:sp>
      <p:sp>
        <p:nvSpPr>
          <p:cNvPr id="3" name="Footer Placeholder 2"/>
          <p:cNvSpPr>
            <a:spLocks noGrp="1"/>
          </p:cNvSpPr>
          <p:nvPr>
            <p:ph type="ftr" sz="quarter" idx="11"/>
          </p:nvPr>
        </p:nvSpPr>
        <p:spPr/>
        <p:txBody>
          <a:bodyPr/>
          <a:lstStyle/>
          <a:p>
            <a:r>
              <a:rPr kumimoji="0" lang="en-US" smtClean="0"/>
              <a:t>Special Education Advisory Committee</a:t>
            </a:r>
            <a:endParaRPr kumimoji="0" lang="en-US" dirty="0"/>
          </a:p>
        </p:txBody>
      </p:sp>
      <p:sp>
        <p:nvSpPr>
          <p:cNvPr id="4" name="Slide Number Placeholder 3"/>
          <p:cNvSpPr>
            <a:spLocks noGrp="1"/>
          </p:cNvSpPr>
          <p:nvPr>
            <p:ph type="sldNum" sz="quarter" idx="12"/>
          </p:nvPr>
        </p:nvSpPr>
        <p:spPr/>
        <p:txBody>
          <a:bodyPr>
            <a:normAutofit fontScale="85000" lnSpcReduction="20000"/>
          </a:bodyPr>
          <a:lstStyle/>
          <a:p>
            <a:fld id="{2C6B1FF6-39B9-40F5-8B67-33C6354A3D4F}" type="slidenum">
              <a:rPr lang="en-US" smtClean="0"/>
              <a:pPr/>
              <a:t>10</a:t>
            </a:fld>
            <a:endParaRPr lang="en-US" dirty="0"/>
          </a:p>
        </p:txBody>
      </p:sp>
      <p:sp>
        <p:nvSpPr>
          <p:cNvPr id="5" name="Content Placeholder 4"/>
          <p:cNvSpPr>
            <a:spLocks noGrp="1"/>
          </p:cNvSpPr>
          <p:nvPr>
            <p:ph sz="quarter" idx="1"/>
          </p:nvPr>
        </p:nvSpPr>
        <p:spPr>
          <a:xfrm>
            <a:off x="248412" y="1519746"/>
            <a:ext cx="8785274" cy="4999904"/>
          </a:xfrm>
        </p:spPr>
        <p:txBody>
          <a:bodyPr>
            <a:normAutofit lnSpcReduction="10000"/>
          </a:bodyPr>
          <a:lstStyle/>
          <a:p>
            <a:r>
              <a:rPr lang="en-US" dirty="0" smtClean="0"/>
              <a:t>Emphasis on PBIS and Crisis Training</a:t>
            </a:r>
          </a:p>
          <a:p>
            <a:pPr lvl="1"/>
            <a:r>
              <a:rPr lang="en-US" dirty="0" smtClean="0"/>
              <a:t>Funds have been allocated for four (4) ISDs to begin the training for implementation of PBIS </a:t>
            </a:r>
          </a:p>
          <a:p>
            <a:pPr lvl="1"/>
            <a:r>
              <a:rPr lang="en-US" dirty="0" smtClean="0"/>
              <a:t>5-7 additional ISDs will be trained in each of the next four (4) </a:t>
            </a:r>
            <a:r>
              <a:rPr lang="en-US" dirty="0" smtClean="0"/>
              <a:t>years, by application</a:t>
            </a:r>
            <a:endParaRPr lang="en-US" dirty="0" smtClean="0"/>
          </a:p>
          <a:p>
            <a:pPr lvl="1"/>
            <a:r>
              <a:rPr lang="en-US" dirty="0" smtClean="0"/>
              <a:t>Additional funds will be provided for crisis training:</a:t>
            </a:r>
          </a:p>
          <a:p>
            <a:pPr lvl="2"/>
            <a:r>
              <a:rPr lang="en-US" dirty="0" smtClean="0"/>
              <a:t>2 trainers in each ISD</a:t>
            </a:r>
          </a:p>
          <a:p>
            <a:pPr lvl="2"/>
            <a:r>
              <a:rPr lang="en-US" dirty="0" smtClean="0"/>
              <a:t>2 staff trained in each building in each district</a:t>
            </a:r>
          </a:p>
          <a:p>
            <a:r>
              <a:rPr lang="en-US" dirty="0" smtClean="0"/>
              <a:t>Other requirements include:</a:t>
            </a:r>
          </a:p>
          <a:p>
            <a:pPr lvl="1"/>
            <a:r>
              <a:rPr lang="en-US" dirty="0" smtClean="0"/>
              <a:t>Documentation and reporting</a:t>
            </a:r>
          </a:p>
          <a:p>
            <a:pPr lvl="1"/>
            <a:r>
              <a:rPr lang="en-US" dirty="0" smtClean="0"/>
              <a:t>Data collection and reporting</a:t>
            </a:r>
          </a:p>
          <a:p>
            <a:pPr lvl="1"/>
            <a:endParaRPr lang="en-US" dirty="0"/>
          </a:p>
        </p:txBody>
      </p:sp>
      <p:sp>
        <p:nvSpPr>
          <p:cNvPr id="6" name="Title 5"/>
          <p:cNvSpPr>
            <a:spLocks noGrp="1"/>
          </p:cNvSpPr>
          <p:nvPr>
            <p:ph type="title"/>
          </p:nvPr>
        </p:nvSpPr>
        <p:spPr/>
        <p:txBody>
          <a:bodyPr/>
          <a:lstStyle/>
          <a:p>
            <a:pPr algn="ctr"/>
            <a:r>
              <a:rPr lang="en-US" dirty="0" smtClean="0"/>
              <a:t>New Legislation!</a:t>
            </a:r>
            <a:endParaRPr lang="en-US" dirty="0"/>
          </a:p>
        </p:txBody>
      </p:sp>
    </p:spTree>
    <p:extLst>
      <p:ext uri="{BB962C8B-B14F-4D97-AF65-F5344CB8AC3E}">
        <p14:creationId xmlns:p14="http://schemas.microsoft.com/office/powerpoint/2010/main" val="1095530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85000" lnSpcReduction="20000"/>
          </a:bodyPr>
          <a:lstStyle/>
          <a:p>
            <a:fld id="{D1F0D43F-DCFF-4C19-A754-EFF06F088178}" type="slidenum">
              <a:rPr lang="en-US" smtClean="0"/>
              <a:t>11</a:t>
            </a:fld>
            <a:endParaRPr lang="en-US"/>
          </a:p>
        </p:txBody>
      </p:sp>
      <p:sp>
        <p:nvSpPr>
          <p:cNvPr id="3" name="Title 2"/>
          <p:cNvSpPr>
            <a:spLocks noGrp="1"/>
          </p:cNvSpPr>
          <p:nvPr>
            <p:ph type="title"/>
          </p:nvPr>
        </p:nvSpPr>
        <p:spPr/>
        <p:txBody>
          <a:bodyPr/>
          <a:lstStyle/>
          <a:p>
            <a:r>
              <a:rPr lang="en-US" dirty="0" smtClean="0"/>
              <a:t>ISD PBIS Support</a:t>
            </a:r>
            <a:endParaRPr lang="en-US" dirty="0"/>
          </a:p>
        </p:txBody>
      </p:sp>
      <p:sp>
        <p:nvSpPr>
          <p:cNvPr id="4" name="Content Placeholder 3"/>
          <p:cNvSpPr>
            <a:spLocks noGrp="1"/>
          </p:cNvSpPr>
          <p:nvPr>
            <p:ph sz="quarter" idx="1"/>
          </p:nvPr>
        </p:nvSpPr>
        <p:spPr>
          <a:xfrm>
            <a:off x="304800" y="1600200"/>
            <a:ext cx="8610600" cy="4495800"/>
          </a:xfrm>
        </p:spPr>
        <p:txBody>
          <a:bodyPr>
            <a:normAutofit fontScale="92500" lnSpcReduction="10000"/>
          </a:bodyPr>
          <a:lstStyle/>
          <a:p>
            <a:pPr lvl="0"/>
            <a:r>
              <a:rPr lang="en-US" dirty="0"/>
              <a:t>The four ISDs include: </a:t>
            </a:r>
          </a:p>
          <a:p>
            <a:pPr lvl="1"/>
            <a:r>
              <a:rPr lang="en-US" sz="2800" dirty="0"/>
              <a:t>Lewis Cass ISD</a:t>
            </a:r>
          </a:p>
          <a:p>
            <a:pPr lvl="1"/>
            <a:r>
              <a:rPr lang="en-US" sz="2800" dirty="0"/>
              <a:t>Ingham ISD</a:t>
            </a:r>
          </a:p>
          <a:p>
            <a:pPr lvl="1"/>
            <a:r>
              <a:rPr lang="en-US" sz="2800" dirty="0"/>
              <a:t>Char-</a:t>
            </a:r>
            <a:r>
              <a:rPr lang="en-US" sz="2800" dirty="0" err="1"/>
              <a:t>Em</a:t>
            </a:r>
            <a:r>
              <a:rPr lang="en-US" sz="2800" dirty="0"/>
              <a:t> ISD</a:t>
            </a:r>
          </a:p>
          <a:p>
            <a:pPr lvl="1"/>
            <a:r>
              <a:rPr lang="en-US" sz="2800" dirty="0"/>
              <a:t>Eastern UP ISD</a:t>
            </a:r>
          </a:p>
          <a:p>
            <a:pPr lvl="2"/>
            <a:r>
              <a:rPr lang="en-US" dirty="0" smtClean="0"/>
              <a:t>Training for leadership/implementation </a:t>
            </a:r>
            <a:r>
              <a:rPr lang="en-US" dirty="0"/>
              <a:t>teams at the ISD levels </a:t>
            </a:r>
            <a:r>
              <a:rPr lang="en-US" dirty="0" smtClean="0"/>
              <a:t>and</a:t>
            </a:r>
          </a:p>
          <a:p>
            <a:pPr lvl="2"/>
            <a:r>
              <a:rPr lang="en-US" dirty="0"/>
              <a:t>S</a:t>
            </a:r>
            <a:r>
              <a:rPr lang="en-US" dirty="0" smtClean="0"/>
              <a:t>chools </a:t>
            </a:r>
            <a:r>
              <a:rPr lang="en-US" dirty="0"/>
              <a:t>who need a refresher for </a:t>
            </a:r>
            <a:r>
              <a:rPr lang="en-US" dirty="0" smtClean="0"/>
              <a:t>implementation</a:t>
            </a:r>
            <a:r>
              <a:rPr lang="en-US" dirty="0"/>
              <a:t> </a:t>
            </a:r>
            <a:r>
              <a:rPr lang="en-US" dirty="0" smtClean="0"/>
              <a:t>begin this winter</a:t>
            </a:r>
            <a:r>
              <a:rPr lang="en-US" dirty="0"/>
              <a:t> </a:t>
            </a:r>
            <a:endParaRPr lang="en-US" dirty="0" smtClean="0"/>
          </a:p>
          <a:p>
            <a:pPr lvl="2"/>
            <a:r>
              <a:rPr lang="en-US" dirty="0" smtClean="0"/>
              <a:t>New </a:t>
            </a:r>
            <a:r>
              <a:rPr lang="en-US" dirty="0"/>
              <a:t>implementation schools will be trained this </a:t>
            </a:r>
            <a:r>
              <a:rPr lang="en-US" dirty="0" smtClean="0"/>
              <a:t>summer</a:t>
            </a:r>
            <a:endParaRPr lang="en-US" dirty="0"/>
          </a:p>
          <a:p>
            <a:endParaRPr lang="en-US" dirty="0"/>
          </a:p>
        </p:txBody>
      </p:sp>
      <p:sp>
        <p:nvSpPr>
          <p:cNvPr id="5" name="Footer Placeholder 4"/>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Tree>
    <p:extLst>
      <p:ext uri="{BB962C8B-B14F-4D97-AF65-F5344CB8AC3E}">
        <p14:creationId xmlns:p14="http://schemas.microsoft.com/office/powerpoint/2010/main" val="469879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85000" lnSpcReduction="20000"/>
          </a:bodyPr>
          <a:lstStyle/>
          <a:p>
            <a:fld id="{D1F0D43F-DCFF-4C19-A754-EFF06F088178}" type="slidenum">
              <a:rPr lang="en-US" smtClean="0"/>
              <a:t>12</a:t>
            </a:fld>
            <a:endParaRPr lang="en-US"/>
          </a:p>
        </p:txBody>
      </p:sp>
      <p:sp>
        <p:nvSpPr>
          <p:cNvPr id="3" name="Title 2"/>
          <p:cNvSpPr>
            <a:spLocks noGrp="1"/>
          </p:cNvSpPr>
          <p:nvPr>
            <p:ph type="title"/>
          </p:nvPr>
        </p:nvSpPr>
        <p:spPr/>
        <p:txBody>
          <a:bodyPr/>
          <a:lstStyle/>
          <a:p>
            <a:r>
              <a:rPr lang="en-US" dirty="0" smtClean="0"/>
              <a:t>Office of Special Education</a:t>
            </a:r>
            <a:endParaRPr lang="en-US" dirty="0"/>
          </a:p>
        </p:txBody>
      </p:sp>
      <p:sp>
        <p:nvSpPr>
          <p:cNvPr id="4" name="Text Placeholder 3"/>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654811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OSE Regional Leadership Meetings</a:t>
            </a:r>
          </a:p>
        </p:txBody>
      </p:sp>
      <p:sp>
        <p:nvSpPr>
          <p:cNvPr id="3" name="Text Placeholder 2"/>
          <p:cNvSpPr>
            <a:spLocks noGrp="1"/>
          </p:cNvSpPr>
          <p:nvPr>
            <p:ph type="body" idx="1"/>
          </p:nvPr>
        </p:nvSpPr>
        <p:spPr>
          <a:xfrm>
            <a:off x="152400" y="1524382"/>
            <a:ext cx="8874457" cy="4648200"/>
          </a:xfrm>
        </p:spPr>
        <p:txBody>
          <a:bodyPr>
            <a:normAutofit lnSpcReduction="10000"/>
          </a:bodyPr>
          <a:lstStyle/>
          <a:p>
            <a:r>
              <a:rPr lang="en-US" dirty="0"/>
              <a:t>OSE Leadership Regional Meetings</a:t>
            </a:r>
          </a:p>
          <a:p>
            <a:pPr lvl="1"/>
            <a:r>
              <a:rPr lang="en-US" dirty="0"/>
              <a:t>Region </a:t>
            </a:r>
            <a:r>
              <a:rPr lang="en-US" dirty="0" smtClean="0"/>
              <a:t>3  </a:t>
            </a:r>
            <a:r>
              <a:rPr lang="en-US" dirty="0"/>
              <a:t>November 18, 2016</a:t>
            </a:r>
          </a:p>
          <a:p>
            <a:pPr lvl="1"/>
            <a:r>
              <a:rPr lang="en-US" dirty="0"/>
              <a:t>Region </a:t>
            </a:r>
            <a:r>
              <a:rPr lang="en-US" dirty="0" smtClean="0"/>
              <a:t>2  January </a:t>
            </a:r>
            <a:r>
              <a:rPr lang="en-US" dirty="0"/>
              <a:t>6, </a:t>
            </a:r>
            <a:r>
              <a:rPr lang="en-US" dirty="0" smtClean="0"/>
              <a:t>2017</a:t>
            </a:r>
          </a:p>
          <a:p>
            <a:pPr lvl="1"/>
            <a:r>
              <a:rPr lang="en-US" dirty="0" smtClean="0"/>
              <a:t>Region </a:t>
            </a:r>
            <a:r>
              <a:rPr lang="en-US" dirty="0"/>
              <a:t>4  January 18, </a:t>
            </a:r>
            <a:r>
              <a:rPr lang="en-US" dirty="0" smtClean="0"/>
              <a:t>2017</a:t>
            </a:r>
          </a:p>
          <a:p>
            <a:pPr lvl="1"/>
            <a:r>
              <a:rPr lang="en-US" dirty="0" smtClean="0"/>
              <a:t>Region </a:t>
            </a:r>
            <a:r>
              <a:rPr lang="en-US" dirty="0" smtClean="0"/>
              <a:t>1a January </a:t>
            </a:r>
            <a:r>
              <a:rPr lang="en-US" dirty="0"/>
              <a:t>20, 2017</a:t>
            </a:r>
          </a:p>
          <a:p>
            <a:pPr lvl="1"/>
            <a:r>
              <a:rPr lang="en-US" dirty="0"/>
              <a:t>Region </a:t>
            </a:r>
            <a:r>
              <a:rPr lang="en-US" dirty="0" smtClean="0"/>
              <a:t>1 January 23, </a:t>
            </a:r>
            <a:r>
              <a:rPr lang="en-US" dirty="0" smtClean="0"/>
              <a:t>2017</a:t>
            </a:r>
            <a:endParaRPr lang="en-US" dirty="0"/>
          </a:p>
          <a:p>
            <a:r>
              <a:rPr lang="en-US" dirty="0" smtClean="0"/>
              <a:t>UPDATE</a:t>
            </a:r>
            <a:r>
              <a:rPr lang="en-US" dirty="0" smtClean="0"/>
              <a:t>:</a:t>
            </a:r>
          </a:p>
          <a:p>
            <a:pPr lvl="1"/>
            <a:r>
              <a:rPr lang="en-US" dirty="0" smtClean="0"/>
              <a:t>The ISD Special Education Directors are working with the OSE to define the role and responsibilities as the sub recipient of the IDEA federal grant</a:t>
            </a:r>
            <a:endParaRPr lang="en-US" dirty="0"/>
          </a:p>
        </p:txBody>
      </p:sp>
      <p:sp>
        <p:nvSpPr>
          <p:cNvPr id="4" name="Slide Number Placeholder 3"/>
          <p:cNvSpPr>
            <a:spLocks noGrp="1"/>
          </p:cNvSpPr>
          <p:nvPr>
            <p:ph type="sldNum" idx="12"/>
          </p:nvPr>
        </p:nvSpPr>
        <p:spPr/>
        <p:txBody>
          <a:bodyPr>
            <a:normAutofit fontScale="85000" lnSpcReduction="20000"/>
          </a:bodyPr>
          <a:lstStyle/>
          <a:p>
            <a:pPr algn="ctr">
              <a:buSzPct val="25000"/>
            </a:pPr>
            <a:fld id="{00000000-1234-1234-1234-123412341234}" type="slidenum">
              <a:rPr lang="en-US" smtClean="0">
                <a:solidFill>
                  <a:srgbClr val="1D528D"/>
                </a:solidFill>
                <a:latin typeface="Times New Roman"/>
                <a:ea typeface="Times New Roman"/>
                <a:cs typeface="Times New Roman"/>
                <a:sym typeface="Times New Roman"/>
              </a:rPr>
              <a:pPr algn="ctr">
                <a:buSzPct val="25000"/>
              </a:pPr>
              <a:t>13</a:t>
            </a:fld>
            <a:endParaRPr lang="en-US">
              <a:solidFill>
                <a:srgbClr val="1D528D"/>
              </a:solidFill>
              <a:latin typeface="Times New Roman"/>
              <a:ea typeface="Times New Roman"/>
              <a:cs typeface="Times New Roman"/>
              <a:sym typeface="Times New Roman"/>
            </a:endParaRPr>
          </a:p>
        </p:txBody>
      </p:sp>
      <p:sp>
        <p:nvSpPr>
          <p:cNvPr id="5" name="Footer Placeholder 4"/>
          <p:cNvSpPr>
            <a:spLocks noGrp="1"/>
          </p:cNvSpPr>
          <p:nvPr>
            <p:ph type="ftr" sz="quarter" idx="11"/>
          </p:nvPr>
        </p:nvSpPr>
        <p:spPr>
          <a:xfrm>
            <a:off x="1513117" y="6324600"/>
            <a:ext cx="2220683" cy="304800"/>
          </a:xfrm>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3764006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2393" y="1273792"/>
            <a:ext cx="8635117" cy="5449301"/>
          </a:xfrm>
          <a:prstGeom prst="rect">
            <a:avLst/>
          </a:prstGeom>
        </p:spPr>
      </p:pic>
      <p:sp>
        <p:nvSpPr>
          <p:cNvPr id="5" name="Title 4"/>
          <p:cNvSpPr>
            <a:spLocks noGrp="1"/>
          </p:cNvSpPr>
          <p:nvPr>
            <p:ph type="title"/>
          </p:nvPr>
        </p:nvSpPr>
        <p:spPr>
          <a:xfrm>
            <a:off x="95417" y="159367"/>
            <a:ext cx="8857752" cy="1114425"/>
          </a:xfrm>
        </p:spPr>
        <p:txBody>
          <a:bodyPr>
            <a:normAutofit/>
          </a:bodyPr>
          <a:lstStyle/>
          <a:p>
            <a:r>
              <a:rPr lang="en-US" sz="3000" dirty="0" smtClean="0"/>
              <a:t> </a:t>
            </a:r>
            <a:r>
              <a:rPr lang="en-US" sz="3000" dirty="0"/>
              <a:t>State Accountability Structure</a:t>
            </a:r>
          </a:p>
        </p:txBody>
      </p:sp>
      <p:sp>
        <p:nvSpPr>
          <p:cNvPr id="6" name="Footer Placeholder 4"/>
          <p:cNvSpPr>
            <a:spLocks noGrp="1"/>
          </p:cNvSpPr>
          <p:nvPr>
            <p:ph type="ftr" sz="quarter" idx="11"/>
          </p:nvPr>
        </p:nvSpPr>
        <p:spPr>
          <a:xfrm>
            <a:off x="1513117" y="6324600"/>
            <a:ext cx="2220683" cy="304800"/>
          </a:xfrm>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1305660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2/1/2017</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2C6B1FF6-39B9-40F5-8B67-33C6354A3D4F}" type="slidenum">
              <a:rPr lang="en-US" smtClean="0"/>
              <a:pPr/>
              <a:t>15</a:t>
            </a:fld>
            <a:endParaRPr lang="en-US" dirty="0"/>
          </a:p>
        </p:txBody>
      </p:sp>
      <p:sp>
        <p:nvSpPr>
          <p:cNvPr id="5" name="Content Placeholder 4"/>
          <p:cNvSpPr>
            <a:spLocks noGrp="1"/>
          </p:cNvSpPr>
          <p:nvPr>
            <p:ph sz="quarter" idx="1"/>
          </p:nvPr>
        </p:nvSpPr>
        <p:spPr/>
        <p:txBody>
          <a:bodyPr/>
          <a:lstStyle/>
          <a:p>
            <a:r>
              <a:rPr lang="en-US" dirty="0" smtClean="0"/>
              <a:t>What is the process for informing all districts within the jurisdiction of the ISD, of ALL the requirements of the IDEA?</a:t>
            </a:r>
          </a:p>
          <a:p>
            <a:r>
              <a:rPr lang="en-US" dirty="0" smtClean="0"/>
              <a:t>What is the system in place to determine whether all districts are implementing the requirements correctly?</a:t>
            </a:r>
          </a:p>
          <a:p>
            <a:r>
              <a:rPr lang="en-US" dirty="0" smtClean="0"/>
              <a:t>What is the response when the ISD has reason to believe the district(s) is not meeting the requirements?</a:t>
            </a:r>
            <a:endParaRPr lang="en-US" dirty="0"/>
          </a:p>
        </p:txBody>
      </p:sp>
      <p:sp>
        <p:nvSpPr>
          <p:cNvPr id="6" name="Title 5"/>
          <p:cNvSpPr>
            <a:spLocks noGrp="1"/>
          </p:cNvSpPr>
          <p:nvPr>
            <p:ph type="title"/>
          </p:nvPr>
        </p:nvSpPr>
        <p:spPr/>
        <p:txBody>
          <a:bodyPr/>
          <a:lstStyle/>
          <a:p>
            <a:pPr algn="ctr"/>
            <a:r>
              <a:rPr lang="en-US" dirty="0" smtClean="0"/>
              <a:t>Ensuring a Provision of a FAPE</a:t>
            </a:r>
            <a:endParaRPr lang="en-US" dirty="0"/>
          </a:p>
        </p:txBody>
      </p:sp>
      <p:sp>
        <p:nvSpPr>
          <p:cNvPr id="7" name="Footer Placeholder 4"/>
          <p:cNvSpPr>
            <a:spLocks noGrp="1"/>
          </p:cNvSpPr>
          <p:nvPr>
            <p:ph type="ftr" sz="quarter" idx="11"/>
          </p:nvPr>
        </p:nvSpPr>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518763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2/1/2017</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2C6B1FF6-39B9-40F5-8B67-33C6354A3D4F}" type="slidenum">
              <a:rPr lang="en-US" smtClean="0"/>
              <a:pPr/>
              <a:t>16</a:t>
            </a:fld>
            <a:endParaRPr lang="en-US" dirty="0"/>
          </a:p>
        </p:txBody>
      </p:sp>
      <p:sp>
        <p:nvSpPr>
          <p:cNvPr id="5" name="Content Placeholder 4"/>
          <p:cNvSpPr>
            <a:spLocks noGrp="1"/>
          </p:cNvSpPr>
          <p:nvPr>
            <p:ph sz="quarter" idx="1"/>
          </p:nvPr>
        </p:nvSpPr>
        <p:spPr/>
        <p:txBody>
          <a:bodyPr>
            <a:normAutofit fontScale="92500"/>
          </a:bodyPr>
          <a:lstStyle/>
          <a:p>
            <a:r>
              <a:rPr lang="en-US" dirty="0" smtClean="0"/>
              <a:t>OSEP process used with States to demonstrate the way in which each state meets the requirements of IDEA</a:t>
            </a:r>
          </a:p>
          <a:p>
            <a:r>
              <a:rPr lang="en-US" dirty="0" smtClean="0"/>
              <a:t>The OSE and the ISD Directors of Special Education are working through a process to develop a </a:t>
            </a:r>
            <a:r>
              <a:rPr lang="en-US" dirty="0" err="1" smtClean="0"/>
              <a:t>CrEAG</a:t>
            </a:r>
            <a:r>
              <a:rPr lang="en-US" dirty="0" smtClean="0"/>
              <a:t> for the sub recipient</a:t>
            </a:r>
          </a:p>
          <a:p>
            <a:pPr lvl="1"/>
            <a:r>
              <a:rPr lang="en-US" dirty="0" smtClean="0"/>
              <a:t>The final document will be an attachment with the IDEA flow through application in May 2017</a:t>
            </a:r>
          </a:p>
          <a:p>
            <a:pPr lvl="1"/>
            <a:r>
              <a:rPr lang="en-US" dirty="0" smtClean="0"/>
              <a:t>The </a:t>
            </a:r>
            <a:r>
              <a:rPr lang="en-US" dirty="0" err="1" smtClean="0"/>
              <a:t>CrEAG</a:t>
            </a:r>
            <a:r>
              <a:rPr lang="en-US" dirty="0" smtClean="0"/>
              <a:t> for the sub recipient will be loaded into the new Catamaran electronic system</a:t>
            </a:r>
          </a:p>
          <a:p>
            <a:pPr lvl="1"/>
            <a:endParaRPr lang="en-US" dirty="0" smtClean="0"/>
          </a:p>
        </p:txBody>
      </p:sp>
      <p:sp>
        <p:nvSpPr>
          <p:cNvPr id="6" name="Title 5"/>
          <p:cNvSpPr>
            <a:spLocks noGrp="1"/>
          </p:cNvSpPr>
          <p:nvPr>
            <p:ph type="title"/>
          </p:nvPr>
        </p:nvSpPr>
        <p:spPr/>
        <p:txBody>
          <a:bodyPr>
            <a:normAutofit fontScale="90000"/>
          </a:bodyPr>
          <a:lstStyle/>
          <a:p>
            <a:r>
              <a:rPr lang="en-US" dirty="0" smtClean="0"/>
              <a:t>Critical Elements Analysis Guide (</a:t>
            </a:r>
            <a:r>
              <a:rPr lang="en-US" dirty="0" err="1" smtClean="0"/>
              <a:t>CrEAG</a:t>
            </a:r>
            <a:r>
              <a:rPr lang="en-US" dirty="0" smtClean="0"/>
              <a:t>)</a:t>
            </a:r>
            <a:endParaRPr lang="en-US" dirty="0"/>
          </a:p>
        </p:txBody>
      </p:sp>
      <p:sp>
        <p:nvSpPr>
          <p:cNvPr id="7" name="Footer Placeholder 4"/>
          <p:cNvSpPr>
            <a:spLocks noGrp="1"/>
          </p:cNvSpPr>
          <p:nvPr>
            <p:ph type="ftr" sz="quarter" idx="11"/>
          </p:nvPr>
        </p:nvSpPr>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2924756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2/1/2017</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2C6B1FF6-39B9-40F5-8B67-33C6354A3D4F}" type="slidenum">
              <a:rPr lang="en-US" smtClean="0"/>
              <a:pPr/>
              <a:t>17</a:t>
            </a:fld>
            <a:endParaRPr lang="en-US" dirty="0"/>
          </a:p>
        </p:txBody>
      </p:sp>
      <p:sp>
        <p:nvSpPr>
          <p:cNvPr id="5" name="Content Placeholder 4"/>
          <p:cNvSpPr>
            <a:spLocks noGrp="1"/>
          </p:cNvSpPr>
          <p:nvPr>
            <p:ph sz="quarter" idx="1"/>
          </p:nvPr>
        </p:nvSpPr>
        <p:spPr>
          <a:xfrm>
            <a:off x="228600" y="1600200"/>
            <a:ext cx="8537448" cy="4646860"/>
          </a:xfrm>
        </p:spPr>
        <p:txBody>
          <a:bodyPr>
            <a:normAutofit fontScale="92500"/>
          </a:bodyPr>
          <a:lstStyle/>
          <a:p>
            <a:r>
              <a:rPr lang="en-US" dirty="0"/>
              <a:t>During </a:t>
            </a:r>
            <a:r>
              <a:rPr lang="en-US" dirty="0" smtClean="0"/>
              <a:t>2017-18</a:t>
            </a:r>
          </a:p>
          <a:p>
            <a:pPr lvl="1"/>
            <a:r>
              <a:rPr lang="en-US" dirty="0" smtClean="0"/>
              <a:t>The </a:t>
            </a:r>
            <a:r>
              <a:rPr lang="en-US" dirty="0"/>
              <a:t>OSE will support ISDs in responding to the questions outlined in the </a:t>
            </a:r>
            <a:r>
              <a:rPr lang="en-US" dirty="0" err="1"/>
              <a:t>CrEAG</a:t>
            </a:r>
            <a:r>
              <a:rPr lang="en-US" dirty="0"/>
              <a:t> </a:t>
            </a:r>
            <a:endParaRPr lang="en-US" dirty="0" smtClean="0"/>
          </a:p>
          <a:p>
            <a:pPr lvl="1"/>
            <a:r>
              <a:rPr lang="en-US" dirty="0" smtClean="0"/>
              <a:t>The OSE will support ISDs in working with the local districts to develop a </a:t>
            </a:r>
            <a:r>
              <a:rPr lang="en-US" dirty="0" err="1" smtClean="0"/>
              <a:t>CrEAG</a:t>
            </a:r>
            <a:r>
              <a:rPr lang="en-US" dirty="0" smtClean="0"/>
              <a:t> for local districts</a:t>
            </a:r>
          </a:p>
          <a:p>
            <a:pPr lvl="2"/>
            <a:r>
              <a:rPr lang="en-US" dirty="0" smtClean="0"/>
              <a:t>The final document will be loaded into the Catamaran electronic system</a:t>
            </a:r>
          </a:p>
          <a:p>
            <a:r>
              <a:rPr lang="en-US" dirty="0"/>
              <a:t>R</a:t>
            </a:r>
            <a:r>
              <a:rPr lang="en-US" dirty="0" smtClean="0"/>
              <a:t>edefining of the relationship between the State and the sub recipient will require both the State and the sub recipient to make changes to the process and practices currently in place</a:t>
            </a:r>
            <a:endParaRPr lang="en-US" dirty="0"/>
          </a:p>
        </p:txBody>
      </p:sp>
      <p:sp>
        <p:nvSpPr>
          <p:cNvPr id="6" name="Title 5"/>
          <p:cNvSpPr>
            <a:spLocks noGrp="1"/>
          </p:cNvSpPr>
          <p:nvPr>
            <p:ph type="title"/>
          </p:nvPr>
        </p:nvSpPr>
        <p:spPr/>
        <p:txBody>
          <a:bodyPr/>
          <a:lstStyle/>
          <a:p>
            <a:pPr algn="ctr"/>
            <a:r>
              <a:rPr lang="en-US" dirty="0" err="1" smtClean="0"/>
              <a:t>CrEAG</a:t>
            </a:r>
            <a:r>
              <a:rPr lang="en-US" dirty="0" smtClean="0"/>
              <a:t> Continued</a:t>
            </a:r>
            <a:endParaRPr lang="en-US" dirty="0"/>
          </a:p>
        </p:txBody>
      </p:sp>
      <p:sp>
        <p:nvSpPr>
          <p:cNvPr id="7" name="Footer Placeholder 4"/>
          <p:cNvSpPr>
            <a:spLocks noGrp="1"/>
          </p:cNvSpPr>
          <p:nvPr>
            <p:ph type="ftr" sz="quarter" idx="11"/>
          </p:nvPr>
        </p:nvSpPr>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329082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616" y="325133"/>
            <a:ext cx="8534400" cy="758952"/>
          </a:xfrm>
        </p:spPr>
        <p:txBody>
          <a:bodyPr>
            <a:normAutofit/>
          </a:bodyPr>
          <a:lstStyle/>
          <a:p>
            <a:r>
              <a:rPr lang="en-US" sz="2600" dirty="0" smtClean="0"/>
              <a:t>OSE </a:t>
            </a:r>
            <a:r>
              <a:rPr lang="en-US" sz="2600" dirty="0"/>
              <a:t>Special Education Stakeholder Survey &amp; Input</a:t>
            </a:r>
          </a:p>
        </p:txBody>
      </p:sp>
      <p:sp>
        <p:nvSpPr>
          <p:cNvPr id="3" name="Text Placeholder 2"/>
          <p:cNvSpPr>
            <a:spLocks noGrp="1"/>
          </p:cNvSpPr>
          <p:nvPr>
            <p:ph type="body" idx="1"/>
          </p:nvPr>
        </p:nvSpPr>
        <p:spPr>
          <a:xfrm>
            <a:off x="166300" y="1781032"/>
            <a:ext cx="8639033" cy="4325569"/>
          </a:xfrm>
        </p:spPr>
        <p:txBody>
          <a:bodyPr/>
          <a:lstStyle/>
          <a:p>
            <a:r>
              <a:rPr lang="en-US" sz="2400" dirty="0"/>
              <a:t>Special Education Stakeholder Survey and Input</a:t>
            </a:r>
          </a:p>
          <a:p>
            <a:pPr lvl="1"/>
            <a:r>
              <a:rPr lang="en-US" sz="2100" dirty="0"/>
              <a:t>Public Sector </a:t>
            </a:r>
            <a:r>
              <a:rPr lang="en-US" sz="2100" dirty="0" smtClean="0"/>
              <a:t>Consultants has </a:t>
            </a:r>
            <a:r>
              <a:rPr lang="en-US" sz="2100" dirty="0" err="1" smtClean="0"/>
              <a:t>submited</a:t>
            </a:r>
            <a:r>
              <a:rPr lang="en-US" sz="2100" dirty="0" smtClean="0"/>
              <a:t> a draft report of survey and stakeholder input</a:t>
            </a:r>
          </a:p>
          <a:p>
            <a:pPr lvl="1"/>
            <a:r>
              <a:rPr lang="en-US" sz="2100" dirty="0" smtClean="0"/>
              <a:t>Additional input obtained from the Regional meetings will be added to the draft</a:t>
            </a:r>
          </a:p>
          <a:p>
            <a:pPr lvl="1"/>
            <a:r>
              <a:rPr lang="en-US" sz="2100" dirty="0" smtClean="0"/>
              <a:t>Survey input regarding the state complaint investigation process will also be added</a:t>
            </a:r>
          </a:p>
          <a:p>
            <a:pPr lvl="1"/>
            <a:r>
              <a:rPr lang="en-US" sz="2100" dirty="0" smtClean="0"/>
              <a:t>The </a:t>
            </a:r>
            <a:r>
              <a:rPr lang="en-US" sz="2100" dirty="0"/>
              <a:t>final report will be made </a:t>
            </a:r>
            <a:r>
              <a:rPr lang="en-US" sz="2100" dirty="0" smtClean="0"/>
              <a:t>available to the State Superintendent at the end of February </a:t>
            </a:r>
            <a:endParaRPr lang="en-US" sz="2100" dirty="0"/>
          </a:p>
          <a:p>
            <a:pPr lvl="1"/>
            <a:endParaRPr lang="en-US" sz="2100" dirty="0"/>
          </a:p>
          <a:p>
            <a:pPr lvl="2"/>
            <a:endParaRPr lang="en-US" sz="1800" dirty="0"/>
          </a:p>
          <a:p>
            <a:endParaRPr lang="en-US" dirty="0"/>
          </a:p>
        </p:txBody>
      </p:sp>
      <p:sp>
        <p:nvSpPr>
          <p:cNvPr id="4" name="Slide Number Placeholder 3"/>
          <p:cNvSpPr>
            <a:spLocks noGrp="1"/>
          </p:cNvSpPr>
          <p:nvPr>
            <p:ph type="sldNum" idx="12"/>
          </p:nvPr>
        </p:nvSpPr>
        <p:spPr/>
        <p:txBody>
          <a:bodyPr>
            <a:normAutofit fontScale="85000" lnSpcReduction="20000"/>
          </a:bodyPr>
          <a:lstStyle/>
          <a:p>
            <a:pPr algn="ctr">
              <a:buSzPct val="25000"/>
            </a:pPr>
            <a:fld id="{00000000-1234-1234-1234-123412341234}" type="slidenum">
              <a:rPr lang="en-US" smtClean="0">
                <a:solidFill>
                  <a:srgbClr val="1D528D"/>
                </a:solidFill>
                <a:latin typeface="Times New Roman"/>
                <a:ea typeface="Times New Roman"/>
                <a:cs typeface="Times New Roman"/>
                <a:sym typeface="Times New Roman"/>
              </a:rPr>
              <a:pPr algn="ctr">
                <a:buSzPct val="25000"/>
              </a:pPr>
              <a:t>18</a:t>
            </a:fld>
            <a:endParaRPr lang="en-US">
              <a:solidFill>
                <a:srgbClr val="1D528D"/>
              </a:solidFill>
              <a:latin typeface="Times New Roman"/>
              <a:ea typeface="Times New Roman"/>
              <a:cs typeface="Times New Roman"/>
              <a:sym typeface="Times New Roman"/>
            </a:endParaRPr>
          </a:p>
        </p:txBody>
      </p:sp>
      <p:sp>
        <p:nvSpPr>
          <p:cNvPr id="5" name="Footer Placeholder 4"/>
          <p:cNvSpPr>
            <a:spLocks noGrp="1"/>
          </p:cNvSpPr>
          <p:nvPr>
            <p:ph type="ftr" sz="quarter" idx="11"/>
          </p:nvPr>
        </p:nvSpPr>
        <p:spPr>
          <a:xfrm>
            <a:off x="1513117" y="6324600"/>
            <a:ext cx="2220683" cy="304800"/>
          </a:xfrm>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2309364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2/1/2017</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2C6B1FF6-39B9-40F5-8B67-33C6354A3D4F}" type="slidenum">
              <a:rPr lang="en-US" smtClean="0"/>
              <a:pPr/>
              <a:t>19</a:t>
            </a:fld>
            <a:endParaRPr lang="en-US" dirty="0"/>
          </a:p>
        </p:txBody>
      </p:sp>
      <p:sp>
        <p:nvSpPr>
          <p:cNvPr id="5" name="Content Placeholder 4"/>
          <p:cNvSpPr>
            <a:spLocks noGrp="1"/>
          </p:cNvSpPr>
          <p:nvPr>
            <p:ph sz="quarter" idx="1"/>
          </p:nvPr>
        </p:nvSpPr>
        <p:spPr>
          <a:xfrm>
            <a:off x="180887" y="1645185"/>
            <a:ext cx="8785274" cy="4831815"/>
          </a:xfrm>
        </p:spPr>
        <p:txBody>
          <a:bodyPr>
            <a:normAutofit/>
          </a:bodyPr>
          <a:lstStyle/>
          <a:p>
            <a:pPr marL="0">
              <a:spcBef>
                <a:spcPts val="0"/>
              </a:spcBef>
            </a:pPr>
            <a:r>
              <a:rPr lang="en-US" sz="2400" dirty="0" smtClean="0">
                <a:latin typeface="Century Gothic" panose="020B0502020202020204" pitchFamily="34" charset="0"/>
                <a:ea typeface="Calibri" panose="020F0502020204030204" pitchFamily="34" charset="0"/>
                <a:cs typeface="Times New Roman" panose="02020603050405020304" pitchFamily="18" charset="0"/>
              </a:rPr>
              <a:t>Supporting </a:t>
            </a:r>
            <a:r>
              <a:rPr lang="en-US" sz="2400" dirty="0">
                <a:latin typeface="Century Gothic" panose="020B0502020202020204" pitchFamily="34" charset="0"/>
                <a:ea typeface="Calibri" panose="020F0502020204030204" pitchFamily="34" charset="0"/>
                <a:cs typeface="Times New Roman" panose="02020603050405020304" pitchFamily="18" charset="0"/>
              </a:rPr>
              <a:t>Student Behavior: Standards for </a:t>
            </a:r>
            <a:r>
              <a:rPr lang="en-US" sz="2400" dirty="0" smtClean="0">
                <a:latin typeface="Century Gothic" panose="020B0502020202020204" pitchFamily="34" charset="0"/>
                <a:ea typeface="Calibri" panose="020F0502020204030204" pitchFamily="34" charset="0"/>
                <a:cs typeface="Times New Roman" panose="02020603050405020304" pitchFamily="18" charset="0"/>
              </a:rPr>
              <a:t>the</a:t>
            </a:r>
          </a:p>
          <a:p>
            <a:pPr marL="0" indent="0">
              <a:spcBef>
                <a:spcPts val="0"/>
              </a:spcBef>
              <a:buNone/>
            </a:pPr>
            <a:r>
              <a:rPr lang="en-US" sz="2400" dirty="0">
                <a:latin typeface="Century Gothic" panose="020B0502020202020204" pitchFamily="34" charset="0"/>
                <a:ea typeface="Calibri" panose="020F0502020204030204" pitchFamily="34" charset="0"/>
                <a:cs typeface="Times New Roman" panose="02020603050405020304" pitchFamily="18" charset="0"/>
              </a:rPr>
              <a:t> </a:t>
            </a:r>
            <a:r>
              <a:rPr lang="en-US" sz="2400" dirty="0" smtClean="0">
                <a:latin typeface="Century Gothic" panose="020B0502020202020204" pitchFamily="34" charset="0"/>
                <a:ea typeface="Calibri" panose="020F0502020204030204" pitchFamily="34" charset="0"/>
                <a:cs typeface="Times New Roman" panose="02020603050405020304" pitchFamily="18" charset="0"/>
              </a:rPr>
              <a:t>   Emergency Use of Seclusion and Restraint</a:t>
            </a:r>
          </a:p>
          <a:p>
            <a:pPr marL="0">
              <a:spcBef>
                <a:spcPts val="0"/>
              </a:spcBef>
            </a:pPr>
            <a:r>
              <a:rPr lang="en-US" sz="2400" dirty="0" smtClean="0">
                <a:latin typeface="Century Gothic" panose="020B0502020202020204" pitchFamily="34" charset="0"/>
                <a:ea typeface="Calibri" panose="020F0502020204030204" pitchFamily="34" charset="0"/>
                <a:cs typeface="Times New Roman" panose="02020603050405020304" pitchFamily="18" charset="0"/>
              </a:rPr>
              <a:t>Notice </a:t>
            </a:r>
            <a:r>
              <a:rPr lang="en-US" sz="2400" dirty="0">
                <a:latin typeface="Century Gothic" panose="020B0502020202020204" pitchFamily="34" charset="0"/>
                <a:ea typeface="Calibri" panose="020F0502020204030204" pitchFamily="34" charset="0"/>
                <a:cs typeface="Times New Roman" panose="02020603050405020304" pitchFamily="18" charset="0"/>
              </a:rPr>
              <a:t>of Cessation of Special Education Programs </a:t>
            </a:r>
            <a:r>
              <a:rPr lang="en-US" sz="2400" dirty="0" smtClean="0">
                <a:latin typeface="Century Gothic" panose="020B0502020202020204" pitchFamily="34" charset="0"/>
                <a:ea typeface="Calibri" panose="020F0502020204030204" pitchFamily="34" charset="0"/>
                <a:cs typeface="Times New Roman" panose="02020603050405020304" pitchFamily="18" charset="0"/>
              </a:rPr>
              <a:t>and</a:t>
            </a:r>
          </a:p>
          <a:p>
            <a:pPr marL="0" indent="0">
              <a:spcBef>
                <a:spcPts val="0"/>
              </a:spcBef>
              <a:buNone/>
            </a:pPr>
            <a:r>
              <a:rPr lang="en-US" sz="2400" dirty="0">
                <a:latin typeface="Century Gothic" panose="020B0502020202020204" pitchFamily="34" charset="0"/>
                <a:ea typeface="Calibri" panose="020F0502020204030204" pitchFamily="34" charset="0"/>
                <a:cs typeface="Times New Roman" panose="02020603050405020304" pitchFamily="18" charset="0"/>
              </a:rPr>
              <a:t> </a:t>
            </a:r>
            <a:r>
              <a:rPr lang="en-US" sz="2400" dirty="0" smtClean="0">
                <a:latin typeface="Century Gothic" panose="020B0502020202020204" pitchFamily="34" charset="0"/>
                <a:ea typeface="Calibri" panose="020F0502020204030204" pitchFamily="34" charset="0"/>
                <a:cs typeface="Times New Roman" panose="02020603050405020304" pitchFamily="18" charset="0"/>
              </a:rPr>
              <a:t>   Services</a:t>
            </a:r>
          </a:p>
          <a:p>
            <a:pPr marL="0">
              <a:spcBef>
                <a:spcPts val="0"/>
              </a:spcBef>
            </a:pPr>
            <a:r>
              <a:rPr lang="en-US" sz="2400" dirty="0" smtClean="0">
                <a:latin typeface="Century Gothic" panose="020B0502020202020204" pitchFamily="34" charset="0"/>
                <a:ea typeface="Calibri" panose="020F0502020204030204" pitchFamily="34" charset="0"/>
                <a:cs typeface="Times New Roman" panose="02020603050405020304" pitchFamily="18" charset="0"/>
              </a:rPr>
              <a:t>Revocation </a:t>
            </a:r>
            <a:r>
              <a:rPr lang="en-US" sz="2400" dirty="0">
                <a:latin typeface="Century Gothic" panose="020B0502020202020204" pitchFamily="34" charset="0"/>
                <a:ea typeface="Calibri" panose="020F0502020204030204" pitchFamily="34" charset="0"/>
                <a:cs typeface="Times New Roman" panose="02020603050405020304" pitchFamily="18" charset="0"/>
              </a:rPr>
              <a:t>of Parental Consent for Special </a:t>
            </a:r>
            <a:r>
              <a:rPr lang="en-US" sz="2400" dirty="0" smtClean="0">
                <a:latin typeface="Century Gothic" panose="020B0502020202020204" pitchFamily="34" charset="0"/>
                <a:ea typeface="Calibri" panose="020F0502020204030204" pitchFamily="34" charset="0"/>
                <a:cs typeface="Times New Roman" panose="02020603050405020304" pitchFamily="18" charset="0"/>
              </a:rPr>
              <a:t>Education</a:t>
            </a:r>
          </a:p>
          <a:p>
            <a:pPr marL="0" indent="0">
              <a:spcBef>
                <a:spcPts val="0"/>
              </a:spcBef>
              <a:buNone/>
            </a:pPr>
            <a:r>
              <a:rPr lang="en-US" sz="2400" dirty="0" smtClean="0">
                <a:latin typeface="Century Gothic" panose="020B0502020202020204" pitchFamily="34" charset="0"/>
                <a:ea typeface="Calibri" panose="020F0502020204030204" pitchFamily="34" charset="0"/>
                <a:cs typeface="Times New Roman" panose="02020603050405020304" pitchFamily="18" charset="0"/>
              </a:rPr>
              <a:t>    Programs </a:t>
            </a:r>
            <a:r>
              <a:rPr lang="en-US" sz="2400" dirty="0">
                <a:latin typeface="Century Gothic" panose="020B0502020202020204" pitchFamily="34" charset="0"/>
                <a:ea typeface="Calibri" panose="020F0502020204030204" pitchFamily="34" charset="0"/>
                <a:cs typeface="Times New Roman" panose="02020603050405020304" pitchFamily="18" charset="0"/>
              </a:rPr>
              <a:t>and </a:t>
            </a:r>
            <a:r>
              <a:rPr lang="en-US" sz="2400" dirty="0" smtClean="0">
                <a:latin typeface="Century Gothic" panose="020B0502020202020204" pitchFamily="34" charset="0"/>
                <a:ea typeface="Calibri" panose="020F0502020204030204" pitchFamily="34" charset="0"/>
                <a:cs typeface="Times New Roman" panose="02020603050405020304" pitchFamily="18" charset="0"/>
              </a:rPr>
              <a:t>Services</a:t>
            </a:r>
          </a:p>
          <a:p>
            <a:pPr marL="0">
              <a:spcBef>
                <a:spcPts val="0"/>
              </a:spcBef>
            </a:pPr>
            <a:r>
              <a:rPr lang="en-US" sz="2400" dirty="0" smtClean="0">
                <a:latin typeface="Century Gothic" panose="020B0502020202020204" pitchFamily="34" charset="0"/>
                <a:ea typeface="Calibri" panose="020F0502020204030204" pitchFamily="34" charset="0"/>
                <a:cs typeface="Times New Roman" panose="02020603050405020304" pitchFamily="18" charset="0"/>
              </a:rPr>
              <a:t>Standards </a:t>
            </a:r>
            <a:r>
              <a:rPr lang="en-US" sz="2400" dirty="0">
                <a:latin typeface="Century Gothic" panose="020B0502020202020204" pitchFamily="34" charset="0"/>
                <a:ea typeface="Calibri" panose="020F0502020204030204" pitchFamily="34" charset="0"/>
                <a:cs typeface="Times New Roman" panose="02020603050405020304" pitchFamily="18" charset="0"/>
              </a:rPr>
              <a:t>for Extended School Year </a:t>
            </a:r>
            <a:r>
              <a:rPr lang="en-US" sz="2400" dirty="0" smtClean="0">
                <a:latin typeface="Century Gothic" panose="020B0502020202020204" pitchFamily="34" charset="0"/>
                <a:ea typeface="Calibri" panose="020F0502020204030204" pitchFamily="34" charset="0"/>
                <a:cs typeface="Times New Roman" panose="02020603050405020304" pitchFamily="18" charset="0"/>
              </a:rPr>
              <a:t>Services</a:t>
            </a:r>
          </a:p>
          <a:p>
            <a:pPr marL="0">
              <a:spcBef>
                <a:spcPts val="0"/>
              </a:spcBef>
            </a:pPr>
            <a:r>
              <a:rPr lang="en-US" sz="2400" dirty="0" smtClean="0">
                <a:latin typeface="Century Gothic" panose="020B0502020202020204" pitchFamily="34" charset="0"/>
                <a:ea typeface="Calibri" panose="020F0502020204030204" pitchFamily="34" charset="0"/>
                <a:cs typeface="Times New Roman" panose="02020603050405020304" pitchFamily="18" charset="0"/>
              </a:rPr>
              <a:t>MARSE </a:t>
            </a:r>
            <a:r>
              <a:rPr lang="en-US" sz="2400" dirty="0">
                <a:latin typeface="Century Gothic" panose="020B0502020202020204" pitchFamily="34" charset="0"/>
                <a:ea typeface="Calibri" panose="020F0502020204030204" pitchFamily="34" charset="0"/>
                <a:cs typeface="Times New Roman" panose="02020603050405020304" pitchFamily="18" charset="0"/>
              </a:rPr>
              <a:t>with IDEA R</a:t>
            </a:r>
            <a:r>
              <a:rPr lang="en-US" sz="2400" dirty="0" smtClean="0">
                <a:latin typeface="Century Gothic" panose="020B0502020202020204" pitchFamily="34" charset="0"/>
                <a:ea typeface="Calibri" panose="020F0502020204030204" pitchFamily="34" charset="0"/>
                <a:cs typeface="Times New Roman" panose="02020603050405020304" pitchFamily="18" charset="0"/>
              </a:rPr>
              <a:t>egulations</a:t>
            </a:r>
          </a:p>
          <a:p>
            <a:pPr marL="0">
              <a:spcBef>
                <a:spcPts val="0"/>
              </a:spcBef>
            </a:pPr>
            <a:r>
              <a:rPr lang="en-US" sz="2400" dirty="0" smtClean="0">
                <a:latin typeface="Century Gothic" panose="020B0502020202020204" pitchFamily="34" charset="0"/>
                <a:ea typeface="Calibri" panose="020F0502020204030204" pitchFamily="34" charset="0"/>
                <a:cs typeface="Times New Roman" panose="02020603050405020304" pitchFamily="18" charset="0"/>
              </a:rPr>
              <a:t>Due </a:t>
            </a:r>
            <a:r>
              <a:rPr lang="en-US" sz="2400" dirty="0">
                <a:latin typeface="Century Gothic" panose="020B0502020202020204" pitchFamily="34" charset="0"/>
                <a:ea typeface="Calibri" panose="020F0502020204030204" pitchFamily="34" charset="0"/>
                <a:cs typeface="Times New Roman" panose="02020603050405020304" pitchFamily="18" charset="0"/>
              </a:rPr>
              <a:t>Process Complaint </a:t>
            </a:r>
            <a:r>
              <a:rPr lang="en-US" sz="2400" dirty="0" smtClean="0">
                <a:latin typeface="Century Gothic" panose="020B0502020202020204" pitchFamily="34" charset="0"/>
                <a:ea typeface="Calibri" panose="020F0502020204030204" pitchFamily="34" charset="0"/>
                <a:cs typeface="Times New Roman" panose="02020603050405020304" pitchFamily="18" charset="0"/>
              </a:rPr>
              <a:t>Procedures</a:t>
            </a:r>
          </a:p>
          <a:p>
            <a:pPr marL="0">
              <a:spcBef>
                <a:spcPts val="0"/>
              </a:spcBef>
            </a:pPr>
            <a:r>
              <a:rPr lang="en-US" sz="2400" dirty="0" smtClean="0">
                <a:latin typeface="Century Gothic" panose="020B0502020202020204" pitchFamily="34" charset="0"/>
                <a:ea typeface="Calibri" panose="020F0502020204030204" pitchFamily="34" charset="0"/>
                <a:cs typeface="Times New Roman" panose="02020603050405020304" pitchFamily="18" charset="0"/>
              </a:rPr>
              <a:t>Surrogate </a:t>
            </a:r>
            <a:r>
              <a:rPr lang="en-US" sz="2400" dirty="0">
                <a:latin typeface="Century Gothic" panose="020B0502020202020204" pitchFamily="34" charset="0"/>
                <a:ea typeface="Calibri" panose="020F0502020204030204" pitchFamily="34" charset="0"/>
                <a:cs typeface="Times New Roman" panose="02020603050405020304" pitchFamily="18" charset="0"/>
              </a:rPr>
              <a:t>Parent Decision Making Guidance </a:t>
            </a:r>
          </a:p>
        </p:txBody>
      </p:sp>
      <p:sp>
        <p:nvSpPr>
          <p:cNvPr id="6" name="Title 5"/>
          <p:cNvSpPr>
            <a:spLocks noGrp="1"/>
          </p:cNvSpPr>
          <p:nvPr>
            <p:ph type="title"/>
          </p:nvPr>
        </p:nvSpPr>
        <p:spPr>
          <a:xfrm>
            <a:off x="381000" y="228600"/>
            <a:ext cx="8385048" cy="990600"/>
          </a:xfrm>
        </p:spPr>
        <p:txBody>
          <a:bodyPr/>
          <a:lstStyle/>
          <a:p>
            <a:pPr algn="ctr"/>
            <a:r>
              <a:rPr lang="en-US" dirty="0" smtClean="0"/>
              <a:t>Accessible Documents Available</a:t>
            </a:r>
            <a:endParaRPr lang="en-US" dirty="0"/>
          </a:p>
        </p:txBody>
      </p:sp>
      <p:sp>
        <p:nvSpPr>
          <p:cNvPr id="7" name="Footer Placeholder 4"/>
          <p:cNvSpPr>
            <a:spLocks noGrp="1"/>
          </p:cNvSpPr>
          <p:nvPr>
            <p:ph type="ftr" sz="quarter" idx="11"/>
          </p:nvPr>
        </p:nvSpPr>
        <p:spPr>
          <a:xfrm>
            <a:off x="1513117" y="6324600"/>
            <a:ext cx="2220683" cy="304800"/>
          </a:xfrm>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4187073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85000" lnSpcReduction="20000"/>
          </a:bodyPr>
          <a:lstStyle/>
          <a:p>
            <a:fld id="{D1F0D43F-DCFF-4C19-A754-EFF06F088178}" type="slidenum">
              <a:rPr lang="en-US" smtClean="0"/>
              <a:t>2</a:t>
            </a:fld>
            <a:endParaRPr lang="en-US"/>
          </a:p>
        </p:txBody>
      </p:sp>
      <p:sp>
        <p:nvSpPr>
          <p:cNvPr id="3" name="Title 2"/>
          <p:cNvSpPr>
            <a:spLocks noGrp="1"/>
          </p:cNvSpPr>
          <p:nvPr>
            <p:ph type="title"/>
          </p:nvPr>
        </p:nvSpPr>
        <p:spPr/>
        <p:txBody>
          <a:bodyPr/>
          <a:lstStyle/>
          <a:p>
            <a:r>
              <a:rPr lang="en-US" dirty="0" smtClean="0"/>
              <a:t>Federal Update</a:t>
            </a:r>
            <a:endParaRPr lang="en-US" dirty="0"/>
          </a:p>
        </p:txBody>
      </p:sp>
      <p:sp>
        <p:nvSpPr>
          <p:cNvPr id="4" name="Text Placeholder 3"/>
          <p:cNvSpPr>
            <a:spLocks noGrp="1"/>
          </p:cNvSpPr>
          <p:nvPr>
            <p:ph type="body" idx="1"/>
          </p:nvPr>
        </p:nvSpPr>
        <p:spPr/>
        <p:txBody>
          <a:bodyPr>
            <a:normAutofit lnSpcReduction="10000"/>
          </a:bodyPr>
          <a:lstStyle/>
          <a:p>
            <a:r>
              <a:rPr lang="en-US" dirty="0" smtClean="0"/>
              <a:t>United Stated Department of Education (USED)</a:t>
            </a:r>
          </a:p>
          <a:p>
            <a:r>
              <a:rPr lang="en-US" dirty="0" smtClean="0"/>
              <a:t>Office of Special Education Programs (OSEP)</a:t>
            </a:r>
            <a:endParaRPr lang="en-US" dirty="0"/>
          </a:p>
        </p:txBody>
      </p:sp>
      <p:sp>
        <p:nvSpPr>
          <p:cNvPr id="5" name="Footer Placeholder 4"/>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Tree>
    <p:extLst>
      <p:ext uri="{BB962C8B-B14F-4D97-AF65-F5344CB8AC3E}">
        <p14:creationId xmlns:p14="http://schemas.microsoft.com/office/powerpoint/2010/main" val="596913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2/1/2017</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2C6B1FF6-39B9-40F5-8B67-33C6354A3D4F}" type="slidenum">
              <a:rPr lang="en-US" smtClean="0"/>
              <a:pPr/>
              <a:t>20</a:t>
            </a:fld>
            <a:endParaRPr lang="en-US" dirty="0"/>
          </a:p>
        </p:txBody>
      </p:sp>
      <p:sp>
        <p:nvSpPr>
          <p:cNvPr id="5" name="Content Placeholder 4"/>
          <p:cNvSpPr>
            <a:spLocks noGrp="1"/>
          </p:cNvSpPr>
          <p:nvPr>
            <p:ph sz="quarter" idx="1"/>
          </p:nvPr>
        </p:nvSpPr>
        <p:spPr>
          <a:xfrm>
            <a:off x="266700" y="1600200"/>
            <a:ext cx="8610600" cy="4646860"/>
          </a:xfrm>
        </p:spPr>
        <p:txBody>
          <a:bodyPr>
            <a:normAutofit fontScale="85000" lnSpcReduction="20000"/>
          </a:bodyPr>
          <a:lstStyle/>
          <a:p>
            <a:pPr marL="0" indent="0">
              <a:buNone/>
            </a:pPr>
            <a:r>
              <a:rPr lang="en-US" b="1" dirty="0" smtClean="0"/>
              <a:t>NEW Staff:</a:t>
            </a:r>
          </a:p>
          <a:p>
            <a:r>
              <a:rPr lang="en-US" dirty="0" smtClean="0"/>
              <a:t>Amy Hurst</a:t>
            </a:r>
          </a:p>
          <a:p>
            <a:pPr lvl="1"/>
            <a:r>
              <a:rPr lang="en-US" dirty="0" smtClean="0"/>
              <a:t>Performance Reporting Unit</a:t>
            </a:r>
          </a:p>
          <a:p>
            <a:r>
              <a:rPr lang="en-US" dirty="0" smtClean="0"/>
              <a:t>Lynsey </a:t>
            </a:r>
            <a:r>
              <a:rPr lang="en-US" dirty="0" err="1" smtClean="0"/>
              <a:t>Wilmers</a:t>
            </a:r>
            <a:r>
              <a:rPr lang="en-US" dirty="0" smtClean="0"/>
              <a:t> </a:t>
            </a:r>
          </a:p>
          <a:p>
            <a:pPr lvl="1"/>
            <a:r>
              <a:rPr lang="en-US" dirty="0" smtClean="0"/>
              <a:t>Program </a:t>
            </a:r>
            <a:r>
              <a:rPr lang="en-US" dirty="0"/>
              <a:t>Accountability </a:t>
            </a:r>
            <a:r>
              <a:rPr lang="en-US" dirty="0" smtClean="0"/>
              <a:t>Unit</a:t>
            </a:r>
          </a:p>
          <a:p>
            <a:pPr marL="365760" lvl="1" indent="0">
              <a:buNone/>
            </a:pPr>
            <a:endParaRPr lang="en-US" dirty="0" smtClean="0"/>
          </a:p>
          <a:p>
            <a:pPr marL="45720" indent="0">
              <a:buNone/>
            </a:pPr>
            <a:r>
              <a:rPr lang="en-US" b="1" dirty="0" smtClean="0"/>
              <a:t>Moving on:</a:t>
            </a:r>
          </a:p>
          <a:p>
            <a:pPr marL="502920" indent="-457200"/>
            <a:r>
              <a:rPr lang="en-US" dirty="0" smtClean="0"/>
              <a:t>George Kobreek</a:t>
            </a:r>
          </a:p>
          <a:p>
            <a:pPr marL="822960" lvl="1" indent="-457200"/>
            <a:r>
              <a:rPr lang="en-US" dirty="0" smtClean="0"/>
              <a:t>Performance Reporting Unit</a:t>
            </a:r>
          </a:p>
          <a:p>
            <a:pPr marL="0" indent="0">
              <a:buNone/>
            </a:pPr>
            <a:endParaRPr lang="en-US" dirty="0" smtClean="0"/>
          </a:p>
          <a:p>
            <a:pPr marL="0" indent="0">
              <a:buNone/>
            </a:pPr>
            <a:r>
              <a:rPr lang="en-US" b="1" dirty="0" smtClean="0"/>
              <a:t>Upcoming retirement:</a:t>
            </a:r>
          </a:p>
          <a:p>
            <a:r>
              <a:rPr lang="en-US" dirty="0" smtClean="0"/>
              <a:t>Jane Reagan, Medicaid</a:t>
            </a:r>
          </a:p>
          <a:p>
            <a:pPr marL="274320" lvl="1" indent="0">
              <a:buNone/>
            </a:pPr>
            <a:endParaRPr lang="en-US" dirty="0" smtClean="0"/>
          </a:p>
          <a:p>
            <a:pPr lvl="1"/>
            <a:endParaRPr lang="en-US" dirty="0"/>
          </a:p>
        </p:txBody>
      </p:sp>
      <p:sp>
        <p:nvSpPr>
          <p:cNvPr id="6" name="Title 5"/>
          <p:cNvSpPr>
            <a:spLocks noGrp="1"/>
          </p:cNvSpPr>
          <p:nvPr>
            <p:ph type="title"/>
          </p:nvPr>
        </p:nvSpPr>
        <p:spPr/>
        <p:txBody>
          <a:bodyPr/>
          <a:lstStyle/>
          <a:p>
            <a:pPr algn="ctr"/>
            <a:r>
              <a:rPr lang="en-US" dirty="0" smtClean="0"/>
              <a:t>OSE Staff Updates</a:t>
            </a:r>
            <a:endParaRPr lang="en-US" dirty="0"/>
          </a:p>
        </p:txBody>
      </p:sp>
      <p:sp>
        <p:nvSpPr>
          <p:cNvPr id="7" name="Footer Placeholder 4"/>
          <p:cNvSpPr>
            <a:spLocks noGrp="1"/>
          </p:cNvSpPr>
          <p:nvPr>
            <p:ph type="ftr" sz="quarter" idx="11"/>
          </p:nvPr>
        </p:nvSpPr>
        <p:spPr>
          <a:xfrm>
            <a:off x="1513117" y="6324600"/>
            <a:ext cx="2220683" cy="304800"/>
          </a:xfrm>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34836541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85000" lnSpcReduction="20000"/>
          </a:bodyPr>
          <a:lstStyle/>
          <a:p>
            <a:fld id="{D1F0D43F-DCFF-4C19-A754-EFF06F088178}" type="slidenum">
              <a:rPr lang="en-US" smtClean="0"/>
              <a:t>21</a:t>
            </a:fld>
            <a:endParaRPr lang="en-US"/>
          </a:p>
        </p:txBody>
      </p:sp>
      <p:sp>
        <p:nvSpPr>
          <p:cNvPr id="3" name="Title 2"/>
          <p:cNvSpPr>
            <a:spLocks noGrp="1"/>
          </p:cNvSpPr>
          <p:nvPr>
            <p:ph type="title"/>
          </p:nvPr>
        </p:nvSpPr>
        <p:spPr/>
        <p:txBody>
          <a:bodyPr/>
          <a:lstStyle/>
          <a:p>
            <a:r>
              <a:rPr lang="en-US" dirty="0" smtClean="0"/>
              <a:t>New Posting!</a:t>
            </a:r>
            <a:endParaRPr lang="en-US" dirty="0"/>
          </a:p>
        </p:txBody>
      </p:sp>
      <p:sp>
        <p:nvSpPr>
          <p:cNvPr id="4" name="Content Placeholder 3"/>
          <p:cNvSpPr>
            <a:spLocks noGrp="1"/>
          </p:cNvSpPr>
          <p:nvPr>
            <p:ph sz="quarter" idx="1"/>
          </p:nvPr>
        </p:nvSpPr>
        <p:spPr>
          <a:xfrm>
            <a:off x="152400" y="1600200"/>
            <a:ext cx="8839200" cy="4495800"/>
          </a:xfrm>
        </p:spPr>
        <p:txBody>
          <a:bodyPr>
            <a:normAutofit fontScale="85000" lnSpcReduction="20000"/>
          </a:bodyPr>
          <a:lstStyle/>
          <a:p>
            <a:r>
              <a:rPr lang="en-US" b="1" dirty="0"/>
              <a:t>Executive Secretary E-10 position (3103-17-058)</a:t>
            </a:r>
            <a:r>
              <a:rPr lang="en-US" dirty="0"/>
              <a:t>, Office of Special </a:t>
            </a:r>
            <a:r>
              <a:rPr lang="en-US" dirty="0" smtClean="0"/>
              <a:t>Education</a:t>
            </a:r>
          </a:p>
          <a:p>
            <a:r>
              <a:rPr lang="en-US" dirty="0" smtClean="0"/>
              <a:t>This </a:t>
            </a:r>
            <a:r>
              <a:rPr lang="en-US" b="1" dirty="0"/>
              <a:t>permanent full-time position is located in Lansing</a:t>
            </a:r>
            <a:r>
              <a:rPr lang="en-US" dirty="0"/>
              <a:t> and is open to internal employees and outside applicants.  </a:t>
            </a:r>
            <a:endParaRPr lang="en-US" dirty="0" smtClean="0"/>
          </a:p>
          <a:p>
            <a:r>
              <a:rPr lang="en-US" dirty="0" smtClean="0"/>
              <a:t>To </a:t>
            </a:r>
            <a:r>
              <a:rPr lang="en-US" dirty="0"/>
              <a:t>apply and/or view the position description, click on the link below.</a:t>
            </a:r>
          </a:p>
          <a:p>
            <a:pPr lvl="1"/>
            <a:r>
              <a:rPr lang="en-US" u="sng" dirty="0">
                <a:hlinkClick r:id="rId2"/>
              </a:rPr>
              <a:t>https://www.governmentjobs.com/careers/michigan</a:t>
            </a:r>
            <a:endParaRPr lang="en-US" sz="3000" dirty="0"/>
          </a:p>
          <a:p>
            <a:pPr lvl="1"/>
            <a:r>
              <a:rPr lang="en-US" dirty="0"/>
              <a:t>Clink on </a:t>
            </a:r>
            <a:r>
              <a:rPr lang="en-US" b="1" dirty="0"/>
              <a:t>“Filter”</a:t>
            </a:r>
            <a:r>
              <a:rPr lang="en-US" dirty="0"/>
              <a:t> (right-hand side near top)</a:t>
            </a:r>
            <a:endParaRPr lang="en-US" sz="3000" dirty="0"/>
          </a:p>
          <a:p>
            <a:pPr lvl="1"/>
            <a:r>
              <a:rPr lang="en-US" dirty="0"/>
              <a:t>Click on </a:t>
            </a:r>
            <a:r>
              <a:rPr lang="en-US" b="1" dirty="0"/>
              <a:t>“Department</a:t>
            </a:r>
            <a:r>
              <a:rPr lang="en-US" dirty="0"/>
              <a:t>” select </a:t>
            </a:r>
            <a:r>
              <a:rPr lang="en-US" b="1" dirty="0"/>
              <a:t>“Education.”</a:t>
            </a:r>
            <a:r>
              <a:rPr lang="en-US" dirty="0"/>
              <a:t>  This will list all jobs in the Department of Education.</a:t>
            </a:r>
            <a:endParaRPr lang="en-US" sz="3000" dirty="0"/>
          </a:p>
          <a:p>
            <a:pPr lvl="1"/>
            <a:r>
              <a:rPr lang="en-US" dirty="0"/>
              <a:t>Click on </a:t>
            </a:r>
            <a:r>
              <a:rPr lang="en-US" b="1" dirty="0"/>
              <a:t>“Executive Secretary E-10.</a:t>
            </a:r>
            <a:r>
              <a:rPr lang="en-US" dirty="0"/>
              <a:t>” This will pull up the electronic application information.</a:t>
            </a:r>
            <a:endParaRPr lang="en-US" sz="3000" dirty="0"/>
          </a:p>
          <a:p>
            <a:pPr lvl="1"/>
            <a:endParaRPr lang="en-US" dirty="0"/>
          </a:p>
        </p:txBody>
      </p:sp>
      <p:sp>
        <p:nvSpPr>
          <p:cNvPr id="5" name="Footer Placeholder 4"/>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Tree>
    <p:extLst>
      <p:ext uri="{BB962C8B-B14F-4D97-AF65-F5344CB8AC3E}">
        <p14:creationId xmlns:p14="http://schemas.microsoft.com/office/powerpoint/2010/main" val="42136860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85000" lnSpcReduction="20000"/>
          </a:bodyPr>
          <a:lstStyle/>
          <a:p>
            <a:fld id="{D1F0D43F-DCFF-4C19-A754-EFF06F088178}" type="slidenum">
              <a:rPr lang="en-US" smtClean="0"/>
              <a:t>22</a:t>
            </a:fld>
            <a:endParaRPr lang="en-US"/>
          </a:p>
        </p:txBody>
      </p:sp>
      <p:sp>
        <p:nvSpPr>
          <p:cNvPr id="3" name="Title 2"/>
          <p:cNvSpPr>
            <a:spLocks noGrp="1"/>
          </p:cNvSpPr>
          <p:nvPr>
            <p:ph type="title"/>
          </p:nvPr>
        </p:nvSpPr>
        <p:spPr>
          <a:xfrm>
            <a:off x="228600" y="228600"/>
            <a:ext cx="8610600" cy="990600"/>
          </a:xfrm>
        </p:spPr>
        <p:txBody>
          <a:bodyPr>
            <a:normAutofit/>
          </a:bodyPr>
          <a:lstStyle/>
          <a:p>
            <a:r>
              <a:rPr lang="en-US" sz="2800" dirty="0" smtClean="0"/>
              <a:t>Progress is not achieved by luck or accident, but by working on yourself daily.”                ~Epictetus</a:t>
            </a:r>
            <a:endParaRPr lang="en-US" sz="2800" dirty="0"/>
          </a:p>
        </p:txBody>
      </p:sp>
      <p:pic>
        <p:nvPicPr>
          <p:cNvPr id="6" name="Content Placeholder 5"/>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487668" y="1600200"/>
            <a:ext cx="4403614" cy="4495800"/>
          </a:xfrm>
        </p:spPr>
      </p:pic>
      <p:sp>
        <p:nvSpPr>
          <p:cNvPr id="5" name="Footer Placeholder 4"/>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Tree>
    <p:extLst>
      <p:ext uri="{BB962C8B-B14F-4D97-AF65-F5344CB8AC3E}">
        <p14:creationId xmlns:p14="http://schemas.microsoft.com/office/powerpoint/2010/main" val="2355446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85000" lnSpcReduction="20000"/>
          </a:bodyPr>
          <a:lstStyle/>
          <a:p>
            <a:fld id="{D1F0D43F-DCFF-4C19-A754-EFF06F088178}" type="slidenum">
              <a:rPr lang="en-US" smtClean="0"/>
              <a:t>23</a:t>
            </a:fld>
            <a:endParaRPr lang="en-US"/>
          </a:p>
        </p:txBody>
      </p:sp>
      <p:sp>
        <p:nvSpPr>
          <p:cNvPr id="3" name="Title 2"/>
          <p:cNvSpPr>
            <a:spLocks noGrp="1"/>
          </p:cNvSpPr>
          <p:nvPr>
            <p:ph type="title"/>
          </p:nvPr>
        </p:nvSpPr>
        <p:spPr/>
        <p:txBody>
          <a:bodyPr/>
          <a:lstStyle/>
          <a:p>
            <a:r>
              <a:rPr lang="en-US" dirty="0" smtClean="0"/>
              <a:t>Please contact us!</a:t>
            </a:r>
            <a:endParaRPr lang="en-US" dirty="0"/>
          </a:p>
        </p:txBody>
      </p:sp>
      <p:sp>
        <p:nvSpPr>
          <p:cNvPr id="4" name="Text Placeholder 3"/>
          <p:cNvSpPr>
            <a:spLocks noGrp="1"/>
          </p:cNvSpPr>
          <p:nvPr>
            <p:ph type="body" sz="quarter" idx="1"/>
          </p:nvPr>
        </p:nvSpPr>
        <p:spPr/>
        <p:txBody>
          <a:bodyPr/>
          <a:lstStyle/>
          <a:p>
            <a:r>
              <a:rPr lang="en-US" dirty="0" smtClean="0"/>
              <a:t>Information </a:t>
            </a:r>
            <a:endParaRPr lang="en-US" dirty="0"/>
          </a:p>
        </p:txBody>
      </p:sp>
      <p:sp>
        <p:nvSpPr>
          <p:cNvPr id="5" name="Content Placeholder 4"/>
          <p:cNvSpPr>
            <a:spLocks noGrp="1"/>
          </p:cNvSpPr>
          <p:nvPr>
            <p:ph sz="quarter" idx="2"/>
          </p:nvPr>
        </p:nvSpPr>
        <p:spPr/>
        <p:txBody>
          <a:bodyPr/>
          <a:lstStyle/>
          <a:p>
            <a:r>
              <a:rPr lang="en-US" dirty="0" smtClean="0"/>
              <a:t>888-320-8384</a:t>
            </a:r>
          </a:p>
          <a:p>
            <a:pPr lvl="1"/>
            <a:r>
              <a:rPr lang="en-US" dirty="0" smtClean="0"/>
              <a:t>9:00 AM-4:00 PM</a:t>
            </a:r>
          </a:p>
          <a:p>
            <a:pPr marL="0" indent="0">
              <a:buNone/>
            </a:pPr>
            <a:r>
              <a:rPr lang="en-US" sz="2400" dirty="0" smtClean="0">
                <a:hlinkClick r:id="rId2"/>
              </a:rPr>
              <a:t>mde-ose@michigan.gov</a:t>
            </a:r>
            <a:endParaRPr lang="en-US" sz="2400" dirty="0" smtClean="0"/>
          </a:p>
          <a:p>
            <a:pPr marL="0" indent="0">
              <a:buNone/>
            </a:pPr>
            <a:endParaRPr lang="en-US" sz="2400" dirty="0"/>
          </a:p>
        </p:txBody>
      </p:sp>
      <p:sp>
        <p:nvSpPr>
          <p:cNvPr id="6" name="Text Placeholder 5"/>
          <p:cNvSpPr>
            <a:spLocks noGrp="1"/>
          </p:cNvSpPr>
          <p:nvPr>
            <p:ph type="body" sz="quarter" idx="3"/>
          </p:nvPr>
        </p:nvSpPr>
        <p:spPr/>
        <p:txBody>
          <a:bodyPr/>
          <a:lstStyle/>
          <a:p>
            <a:r>
              <a:rPr lang="en-US" dirty="0" smtClean="0"/>
              <a:t>OSE Leadership</a:t>
            </a:r>
            <a:endParaRPr lang="en-US" dirty="0"/>
          </a:p>
        </p:txBody>
      </p:sp>
      <p:sp>
        <p:nvSpPr>
          <p:cNvPr id="7" name="Content Placeholder 6"/>
          <p:cNvSpPr>
            <a:spLocks noGrp="1"/>
          </p:cNvSpPr>
          <p:nvPr>
            <p:ph sz="quarter" idx="4"/>
          </p:nvPr>
        </p:nvSpPr>
        <p:spPr>
          <a:xfrm>
            <a:off x="4800600" y="2438400"/>
            <a:ext cx="3962400" cy="3581400"/>
          </a:xfrm>
        </p:spPr>
        <p:txBody>
          <a:bodyPr/>
          <a:lstStyle/>
          <a:p>
            <a:pPr marL="0" indent="0">
              <a:buNone/>
            </a:pPr>
            <a:r>
              <a:rPr lang="en-US" sz="2200" dirty="0" smtClean="0">
                <a:hlinkClick r:id="rId3"/>
              </a:rPr>
              <a:t>chapmant2@michigan.gov</a:t>
            </a:r>
            <a:endParaRPr lang="en-US" sz="2200" dirty="0" smtClean="0"/>
          </a:p>
          <a:p>
            <a:r>
              <a:rPr lang="en-US" dirty="0" smtClean="0"/>
              <a:t>517-335-0455</a:t>
            </a:r>
            <a:endParaRPr lang="en-US" dirty="0"/>
          </a:p>
          <a:p>
            <a:pPr marL="0" indent="0">
              <a:buNone/>
            </a:pPr>
            <a:r>
              <a:rPr lang="en-US" sz="2200" dirty="0" smtClean="0">
                <a:hlinkClick r:id="rId4"/>
              </a:rPr>
              <a:t>wecksteinj@michigan.gov</a:t>
            </a:r>
            <a:endParaRPr lang="en-US" sz="2200" dirty="0" smtClean="0"/>
          </a:p>
          <a:p>
            <a:r>
              <a:rPr lang="en-US" dirty="0" smtClean="0"/>
              <a:t>517-241-4521</a:t>
            </a:r>
          </a:p>
          <a:p>
            <a:pPr marL="0" indent="0">
              <a:buNone/>
            </a:pPr>
            <a:r>
              <a:rPr lang="en-US" sz="2200" dirty="0" smtClean="0">
                <a:hlinkClick r:id="rId5"/>
              </a:rPr>
              <a:t>andrejackj@michigan.gov</a:t>
            </a:r>
            <a:r>
              <a:rPr lang="en-US" dirty="0" smtClean="0"/>
              <a:t> </a:t>
            </a:r>
          </a:p>
          <a:p>
            <a:r>
              <a:rPr lang="en-US" dirty="0" smtClean="0"/>
              <a:t>517-241-4386</a:t>
            </a:r>
          </a:p>
          <a:p>
            <a:endParaRPr lang="en-US" dirty="0" smtClean="0"/>
          </a:p>
          <a:p>
            <a:pPr marL="0" indent="0">
              <a:buNone/>
            </a:pPr>
            <a:endParaRPr lang="en-US" sz="2200" dirty="0"/>
          </a:p>
          <a:p>
            <a:pPr marL="0" indent="0">
              <a:buNone/>
            </a:pPr>
            <a:endParaRPr lang="en-US" sz="2200" dirty="0" smtClean="0"/>
          </a:p>
          <a:p>
            <a:pPr marL="0" indent="0">
              <a:buNone/>
            </a:pPr>
            <a:endParaRPr lang="en-US" dirty="0"/>
          </a:p>
        </p:txBody>
      </p:sp>
      <p:sp>
        <p:nvSpPr>
          <p:cNvPr id="8" name="Footer Placeholder 7"/>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Tree>
    <p:extLst>
      <p:ext uri="{BB962C8B-B14F-4D97-AF65-F5344CB8AC3E}">
        <p14:creationId xmlns:p14="http://schemas.microsoft.com/office/powerpoint/2010/main" val="2600677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2/1/2017</a:t>
            </a:r>
            <a:endParaRPr lang="en-US" dirty="0"/>
          </a:p>
        </p:txBody>
      </p:sp>
      <p:sp>
        <p:nvSpPr>
          <p:cNvPr id="3" name="Footer Placeholder 2"/>
          <p:cNvSpPr>
            <a:spLocks noGrp="1"/>
          </p:cNvSpPr>
          <p:nvPr>
            <p:ph type="ftr" sz="quarter" idx="11"/>
          </p:nvPr>
        </p:nvSpPr>
        <p:spPr/>
        <p:txBody>
          <a:bodyPr/>
          <a:lstStyle/>
          <a:p>
            <a:pPr algn="l"/>
            <a:r>
              <a:rPr lang="en-US" dirty="0"/>
              <a:t>Michigan Department of Education</a:t>
            </a:r>
          </a:p>
          <a:p>
            <a:pPr algn="l"/>
            <a:r>
              <a:rPr lang="en-US" dirty="0"/>
              <a:t>Office of Special Education</a:t>
            </a:r>
          </a:p>
          <a:p>
            <a:endParaRPr kumimoji="0" lang="en-US" dirty="0"/>
          </a:p>
        </p:txBody>
      </p:sp>
      <p:sp>
        <p:nvSpPr>
          <p:cNvPr id="4" name="Slide Number Placeholder 3"/>
          <p:cNvSpPr>
            <a:spLocks noGrp="1"/>
          </p:cNvSpPr>
          <p:nvPr>
            <p:ph type="sldNum" sz="quarter" idx="12"/>
          </p:nvPr>
        </p:nvSpPr>
        <p:spPr/>
        <p:txBody>
          <a:bodyPr>
            <a:normAutofit fontScale="85000" lnSpcReduction="20000"/>
          </a:bodyPr>
          <a:lstStyle/>
          <a:p>
            <a:fld id="{2C6B1FF6-39B9-40F5-8B67-33C6354A3D4F}" type="slidenum">
              <a:rPr lang="en-US" smtClean="0"/>
              <a:pPr/>
              <a:t>3</a:t>
            </a:fld>
            <a:endParaRPr lang="en-US" dirty="0"/>
          </a:p>
        </p:txBody>
      </p:sp>
      <p:sp>
        <p:nvSpPr>
          <p:cNvPr id="5" name="Content Placeholder 4"/>
          <p:cNvSpPr>
            <a:spLocks noGrp="1"/>
          </p:cNvSpPr>
          <p:nvPr>
            <p:ph sz="quarter" idx="1"/>
          </p:nvPr>
        </p:nvSpPr>
        <p:spPr>
          <a:xfrm>
            <a:off x="304800" y="1600200"/>
            <a:ext cx="8461248" cy="4495800"/>
          </a:xfrm>
        </p:spPr>
        <p:txBody>
          <a:bodyPr>
            <a:normAutofit fontScale="92500" lnSpcReduction="20000"/>
          </a:bodyPr>
          <a:lstStyle/>
          <a:p>
            <a:r>
              <a:rPr lang="en-US" dirty="0" smtClean="0"/>
              <a:t>Government-to-Government consultation agreement with each of our 12 federally recognized tribes where:</a:t>
            </a:r>
          </a:p>
          <a:p>
            <a:pPr lvl="1"/>
            <a:r>
              <a:rPr lang="en-US" dirty="0" smtClean="0"/>
              <a:t>50% of a district’s student body is Native American or</a:t>
            </a:r>
          </a:p>
          <a:p>
            <a:pPr lvl="1"/>
            <a:r>
              <a:rPr lang="en-US" dirty="0" smtClean="0"/>
              <a:t>The district is in receipt of $40,000 or more annually in Title VI funds</a:t>
            </a:r>
          </a:p>
          <a:p>
            <a:r>
              <a:rPr lang="en-US" dirty="0" smtClean="0"/>
              <a:t>The MDE and the Michigan Tribal Education Directors have participated in two full days of learning</a:t>
            </a:r>
          </a:p>
          <a:p>
            <a:pPr lvl="1"/>
            <a:r>
              <a:rPr lang="en-US" dirty="0" smtClean="0"/>
              <a:t>The MDE will be meeting with each tribe to determine the consultation process </a:t>
            </a:r>
          </a:p>
          <a:p>
            <a:pPr lvl="1"/>
            <a:endParaRPr lang="en-US" dirty="0"/>
          </a:p>
        </p:txBody>
      </p:sp>
      <p:sp>
        <p:nvSpPr>
          <p:cNvPr id="6" name="Title 5"/>
          <p:cNvSpPr>
            <a:spLocks noGrp="1"/>
          </p:cNvSpPr>
          <p:nvPr>
            <p:ph type="title"/>
          </p:nvPr>
        </p:nvSpPr>
        <p:spPr/>
        <p:txBody>
          <a:bodyPr/>
          <a:lstStyle/>
          <a:p>
            <a:r>
              <a:rPr lang="en-US" dirty="0" smtClean="0"/>
              <a:t>Every Student Succeeds Act (ESSA)</a:t>
            </a:r>
            <a:endParaRPr lang="en-US" dirty="0"/>
          </a:p>
        </p:txBody>
      </p:sp>
    </p:spTree>
    <p:extLst>
      <p:ext uri="{BB962C8B-B14F-4D97-AF65-F5344CB8AC3E}">
        <p14:creationId xmlns:p14="http://schemas.microsoft.com/office/powerpoint/2010/main" val="43125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85000" lnSpcReduction="20000"/>
          </a:bodyPr>
          <a:lstStyle/>
          <a:p>
            <a:fld id="{D1F0D43F-DCFF-4C19-A754-EFF06F088178}" type="slidenum">
              <a:rPr lang="en-US" smtClean="0"/>
              <a:t>4</a:t>
            </a:fld>
            <a:endParaRPr lang="en-US"/>
          </a:p>
        </p:txBody>
      </p:sp>
      <p:sp>
        <p:nvSpPr>
          <p:cNvPr id="3" name="Title 2"/>
          <p:cNvSpPr>
            <a:spLocks noGrp="1"/>
          </p:cNvSpPr>
          <p:nvPr>
            <p:ph type="title"/>
          </p:nvPr>
        </p:nvSpPr>
        <p:spPr/>
        <p:txBody>
          <a:bodyPr/>
          <a:lstStyle/>
          <a:p>
            <a:r>
              <a:rPr lang="en-US" dirty="0"/>
              <a:t>Every Student Succeeds Act (ESSA)</a:t>
            </a:r>
          </a:p>
        </p:txBody>
      </p:sp>
      <p:sp>
        <p:nvSpPr>
          <p:cNvPr id="4" name="Content Placeholder 3"/>
          <p:cNvSpPr>
            <a:spLocks noGrp="1"/>
          </p:cNvSpPr>
          <p:nvPr>
            <p:ph sz="quarter" idx="1"/>
          </p:nvPr>
        </p:nvSpPr>
        <p:spPr/>
        <p:txBody>
          <a:bodyPr/>
          <a:lstStyle/>
          <a:p>
            <a:r>
              <a:rPr lang="en-US" dirty="0" smtClean="0"/>
              <a:t>Executive Summary to be released on February 14, 2017</a:t>
            </a:r>
          </a:p>
          <a:p>
            <a:r>
              <a:rPr lang="en-US" dirty="0" smtClean="0"/>
              <a:t>ESSA Final Plan is due to be submitted to USED on April 3, 2017</a:t>
            </a:r>
            <a:endParaRPr lang="en-US" dirty="0"/>
          </a:p>
        </p:txBody>
      </p:sp>
      <p:sp>
        <p:nvSpPr>
          <p:cNvPr id="5" name="Footer Placeholder 4"/>
          <p:cNvSpPr>
            <a:spLocks noGrp="1"/>
          </p:cNvSpPr>
          <p:nvPr>
            <p:ph type="ftr" sz="quarter" idx="11"/>
          </p:nvPr>
        </p:nvSpPr>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2471089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85000" lnSpcReduction="20000"/>
          </a:bodyPr>
          <a:lstStyle/>
          <a:p>
            <a:fld id="{D1F0D43F-DCFF-4C19-A754-EFF06F088178}" type="slidenum">
              <a:rPr lang="en-US" smtClean="0"/>
              <a:t>5</a:t>
            </a:fld>
            <a:endParaRPr lang="en-US"/>
          </a:p>
        </p:txBody>
      </p:sp>
      <p:sp>
        <p:nvSpPr>
          <p:cNvPr id="3" name="Title 2"/>
          <p:cNvSpPr>
            <a:spLocks noGrp="1"/>
          </p:cNvSpPr>
          <p:nvPr>
            <p:ph type="title"/>
          </p:nvPr>
        </p:nvSpPr>
        <p:spPr>
          <a:xfrm>
            <a:off x="640611" y="228600"/>
            <a:ext cx="8153400" cy="990600"/>
          </a:xfrm>
        </p:spPr>
        <p:txBody>
          <a:bodyPr>
            <a:normAutofit fontScale="90000"/>
          </a:bodyPr>
          <a:lstStyle/>
          <a:p>
            <a:r>
              <a:rPr lang="en-US" dirty="0"/>
              <a:t>New </a:t>
            </a:r>
            <a:r>
              <a:rPr lang="en-US" dirty="0" smtClean="0"/>
              <a:t>Report on</a:t>
            </a:r>
            <a:r>
              <a:rPr lang="en-US" dirty="0"/>
              <a:t> </a:t>
            </a:r>
            <a:r>
              <a:rPr lang="en-US" dirty="0" smtClean="0"/>
              <a:t>Medicaid </a:t>
            </a:r>
            <a:r>
              <a:rPr lang="en-US" dirty="0"/>
              <a:t>and </a:t>
            </a:r>
            <a:r>
              <a:rPr lang="en-US" dirty="0" smtClean="0"/>
              <a:t>Schools</a:t>
            </a:r>
            <a:endParaRPr lang="en-US" dirty="0"/>
          </a:p>
        </p:txBody>
      </p:sp>
      <p:sp>
        <p:nvSpPr>
          <p:cNvPr id="4" name="Content Placeholder 3"/>
          <p:cNvSpPr>
            <a:spLocks noGrp="1"/>
          </p:cNvSpPr>
          <p:nvPr>
            <p:ph sz="quarter" idx="1"/>
          </p:nvPr>
        </p:nvSpPr>
        <p:spPr>
          <a:xfrm>
            <a:off x="152400" y="1600200"/>
            <a:ext cx="8613648" cy="4648200"/>
          </a:xfrm>
        </p:spPr>
        <p:txBody>
          <a:bodyPr>
            <a:normAutofit lnSpcReduction="10000"/>
          </a:bodyPr>
          <a:lstStyle/>
          <a:p>
            <a:r>
              <a:rPr lang="en-US" dirty="0" smtClean="0"/>
              <a:t>Full report: </a:t>
            </a:r>
            <a:r>
              <a:rPr lang="en-US" sz="2600" u="sng" dirty="0" smtClean="0">
                <a:hlinkClick r:id="rId2"/>
              </a:rPr>
              <a:t>http</a:t>
            </a:r>
            <a:r>
              <a:rPr lang="en-US" sz="2600" u="sng" dirty="0">
                <a:hlinkClick r:id="rId2"/>
              </a:rPr>
              <a:t>://aasa.org/uploadedFiles/Policy_and_Advocacy/Resources/medicaid.pdf</a:t>
            </a:r>
            <a:r>
              <a:rPr lang="en-US" sz="2600" dirty="0"/>
              <a:t> </a:t>
            </a:r>
          </a:p>
          <a:p>
            <a:r>
              <a:rPr lang="en-US" dirty="0"/>
              <a:t>The </a:t>
            </a:r>
            <a:r>
              <a:rPr lang="en-US" dirty="0" smtClean="0"/>
              <a:t>Executive Summary </a:t>
            </a:r>
            <a:r>
              <a:rPr lang="en-US" sz="2600" u="sng" dirty="0" smtClean="0">
                <a:hlinkClick r:id="rId3"/>
              </a:rPr>
              <a:t>http</a:t>
            </a:r>
            <a:r>
              <a:rPr lang="en-US" sz="2600" u="sng" dirty="0">
                <a:hlinkClick r:id="rId3"/>
              </a:rPr>
              <a:t>://aasa.org/uploadedFiles/Policy_and_Advocacy/Resources/AASAMedicaidExecutiveSummaryFinal.pdf</a:t>
            </a:r>
            <a:endParaRPr lang="en-US" sz="2600" dirty="0"/>
          </a:p>
          <a:p>
            <a:r>
              <a:rPr lang="en-US" dirty="0" smtClean="0"/>
              <a:t>“8 </a:t>
            </a:r>
            <a:r>
              <a:rPr lang="en-US" dirty="0"/>
              <a:t>Facts about Kids on Medicaid and the Services They Receive in </a:t>
            </a:r>
            <a:r>
              <a:rPr lang="en-US" dirty="0" smtClean="0"/>
              <a:t>Schools”</a:t>
            </a:r>
          </a:p>
          <a:p>
            <a:r>
              <a:rPr lang="en-US" sz="2600" u="sng" dirty="0" smtClean="0">
                <a:hlinkClick r:id="rId4"/>
              </a:rPr>
              <a:t>http</a:t>
            </a:r>
            <a:r>
              <a:rPr lang="en-US" sz="2600" u="sng" dirty="0">
                <a:hlinkClick r:id="rId4"/>
              </a:rPr>
              <a:t>://aasa.org/uploadedImages/Policy_and_Advocacy/Resources/medicaid-graphic.jpg?n=9588</a:t>
            </a:r>
            <a:r>
              <a:rPr lang="en-US" sz="2600" dirty="0"/>
              <a:t> </a:t>
            </a:r>
          </a:p>
        </p:txBody>
      </p:sp>
      <p:sp>
        <p:nvSpPr>
          <p:cNvPr id="5" name="Footer Placeholder 4"/>
          <p:cNvSpPr>
            <a:spLocks noGrp="1"/>
          </p:cNvSpPr>
          <p:nvPr>
            <p:ph type="ftr" sz="quarter" idx="11"/>
          </p:nvPr>
        </p:nvSpPr>
        <p:spPr/>
        <p:txBody>
          <a:bodyPr/>
          <a:lstStyle/>
          <a:p>
            <a:pPr algn="l"/>
            <a:r>
              <a:rPr lang="en-US" smtClean="0"/>
              <a:t>Michigan Department of Education</a:t>
            </a:r>
          </a:p>
          <a:p>
            <a:pPr algn="l"/>
            <a:r>
              <a:rPr lang="en-US" smtClean="0"/>
              <a:t>Office of Special Education</a:t>
            </a:r>
            <a:endParaRPr lang="en-US" dirty="0"/>
          </a:p>
        </p:txBody>
      </p:sp>
    </p:spTree>
    <p:extLst>
      <p:ext uri="{BB962C8B-B14F-4D97-AF65-F5344CB8AC3E}">
        <p14:creationId xmlns:p14="http://schemas.microsoft.com/office/powerpoint/2010/main" val="1252215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7843"/>
            <a:ext cx="8534400" cy="758952"/>
          </a:xfrm>
        </p:spPr>
        <p:txBody>
          <a:bodyPr>
            <a:noAutofit/>
          </a:bodyPr>
          <a:lstStyle/>
          <a:p>
            <a:pPr algn="ctr"/>
            <a:r>
              <a:rPr lang="en-US" sz="3800" dirty="0" smtClean="0"/>
              <a:t>OSEP</a:t>
            </a:r>
            <a:endParaRPr lang="en-US" sz="3800" dirty="0"/>
          </a:p>
        </p:txBody>
      </p:sp>
      <p:sp>
        <p:nvSpPr>
          <p:cNvPr id="3" name="Text Placeholder 2"/>
          <p:cNvSpPr>
            <a:spLocks noGrp="1"/>
          </p:cNvSpPr>
          <p:nvPr>
            <p:ph type="body" idx="1"/>
          </p:nvPr>
        </p:nvSpPr>
        <p:spPr>
          <a:xfrm>
            <a:off x="157162" y="1762125"/>
            <a:ext cx="8491538" cy="3814763"/>
          </a:xfrm>
        </p:spPr>
        <p:txBody>
          <a:bodyPr>
            <a:normAutofit/>
          </a:bodyPr>
          <a:lstStyle/>
          <a:p>
            <a:r>
              <a:rPr lang="en-US" sz="2800" dirty="0" smtClean="0"/>
              <a:t>The State Performance Plan/Annual Performance Report was submitted on January 26, 2017</a:t>
            </a:r>
          </a:p>
          <a:p>
            <a:r>
              <a:rPr lang="en-US" sz="2800" dirty="0" smtClean="0"/>
              <a:t>The State Systemic Improvement Plan will be submitted April 1, 2017</a:t>
            </a:r>
          </a:p>
        </p:txBody>
      </p:sp>
      <p:sp>
        <p:nvSpPr>
          <p:cNvPr id="4" name="Slide Number Placeholder 3"/>
          <p:cNvSpPr>
            <a:spLocks noGrp="1"/>
          </p:cNvSpPr>
          <p:nvPr>
            <p:ph type="sldNum" idx="12"/>
          </p:nvPr>
        </p:nvSpPr>
        <p:spPr/>
        <p:txBody>
          <a:bodyPr>
            <a:normAutofit fontScale="85000" lnSpcReduction="20000"/>
          </a:bodyPr>
          <a:lstStyle/>
          <a:p>
            <a:pPr algn="ctr">
              <a:buSzPct val="25000"/>
            </a:pPr>
            <a:fld id="{00000000-1234-1234-1234-123412341234}" type="slidenum">
              <a:rPr lang="en-US" smtClean="0">
                <a:solidFill>
                  <a:srgbClr val="1D528D"/>
                </a:solidFill>
                <a:latin typeface="Times New Roman"/>
                <a:ea typeface="Times New Roman"/>
                <a:cs typeface="Times New Roman"/>
                <a:sym typeface="Times New Roman"/>
              </a:rPr>
              <a:pPr algn="ctr">
                <a:buSzPct val="25000"/>
              </a:pPr>
              <a:t>6</a:t>
            </a:fld>
            <a:endParaRPr lang="en-US">
              <a:solidFill>
                <a:srgbClr val="1D528D"/>
              </a:solidFill>
              <a:latin typeface="Times New Roman"/>
              <a:ea typeface="Times New Roman"/>
              <a:cs typeface="Times New Roman"/>
              <a:sym typeface="Times New Roman"/>
            </a:endParaRPr>
          </a:p>
        </p:txBody>
      </p:sp>
      <p:sp>
        <p:nvSpPr>
          <p:cNvPr id="5" name="Footer Placeholder 4"/>
          <p:cNvSpPr>
            <a:spLocks noGrp="1"/>
          </p:cNvSpPr>
          <p:nvPr>
            <p:ph type="ftr" sz="quarter" idx="11"/>
          </p:nvPr>
        </p:nvSpPr>
        <p:spPr>
          <a:xfrm>
            <a:off x="1513117" y="6324600"/>
            <a:ext cx="2220683" cy="304800"/>
          </a:xfrm>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1542204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85000" lnSpcReduction="20000"/>
          </a:bodyPr>
          <a:lstStyle/>
          <a:p>
            <a:fld id="{D1F0D43F-DCFF-4C19-A754-EFF06F088178}" type="slidenum">
              <a:rPr lang="en-US" smtClean="0"/>
              <a:t>7</a:t>
            </a:fld>
            <a:endParaRPr lang="en-US"/>
          </a:p>
        </p:txBody>
      </p:sp>
      <p:sp>
        <p:nvSpPr>
          <p:cNvPr id="3" name="Title 2"/>
          <p:cNvSpPr>
            <a:spLocks noGrp="1"/>
          </p:cNvSpPr>
          <p:nvPr>
            <p:ph type="title"/>
          </p:nvPr>
        </p:nvSpPr>
        <p:spPr/>
        <p:txBody>
          <a:bodyPr>
            <a:normAutofit fontScale="90000"/>
          </a:bodyPr>
          <a:lstStyle/>
          <a:p>
            <a:r>
              <a:rPr lang="en-US" dirty="0" smtClean="0"/>
              <a:t>Michigan Department of Education</a:t>
            </a:r>
            <a:endParaRPr lang="en-US" dirty="0"/>
          </a:p>
        </p:txBody>
      </p:sp>
      <p:sp>
        <p:nvSpPr>
          <p:cNvPr id="4" name="Text Placeholder 3"/>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1012988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2/1/2017</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2C6B1FF6-39B9-40F5-8B67-33C6354A3D4F}" type="slidenum">
              <a:rPr lang="en-US" smtClean="0"/>
              <a:pPr/>
              <a:t>8</a:t>
            </a:fld>
            <a:endParaRPr lang="en-US" dirty="0"/>
          </a:p>
        </p:txBody>
      </p:sp>
      <p:sp>
        <p:nvSpPr>
          <p:cNvPr id="5" name="Content Placeholder 4"/>
          <p:cNvSpPr>
            <a:spLocks noGrp="1"/>
          </p:cNvSpPr>
          <p:nvPr>
            <p:ph sz="quarter" idx="1"/>
          </p:nvPr>
        </p:nvSpPr>
        <p:spPr/>
        <p:txBody>
          <a:bodyPr/>
          <a:lstStyle/>
          <a:p>
            <a:r>
              <a:rPr lang="en-US" dirty="0" smtClean="0"/>
              <a:t>Effective March 2017, Norma Jean Sass will retire as the Chief Deputy Superintendent</a:t>
            </a:r>
          </a:p>
          <a:p>
            <a:r>
              <a:rPr lang="en-US" dirty="0" smtClean="0"/>
              <a:t>Beginning March 2017</a:t>
            </a:r>
            <a:r>
              <a:rPr lang="en-US" dirty="0"/>
              <a:t>, Sheila </a:t>
            </a:r>
            <a:r>
              <a:rPr lang="en-US" dirty="0" err="1"/>
              <a:t>Alles</a:t>
            </a:r>
            <a:r>
              <a:rPr lang="en-US" dirty="0"/>
              <a:t>, Chief Academic Officer for Livonia Public </a:t>
            </a:r>
            <a:r>
              <a:rPr lang="en-US" dirty="0" smtClean="0"/>
              <a:t>Schools, will assume the Chief Deputy Superintendent position.</a:t>
            </a:r>
          </a:p>
          <a:p>
            <a:pPr lvl="1"/>
            <a:r>
              <a:rPr lang="en-US" dirty="0"/>
              <a:t>41 years in public education serving as a classroom teacher, curriculum director, and </a:t>
            </a:r>
            <a:r>
              <a:rPr lang="en-US" dirty="0" smtClean="0"/>
              <a:t>administrator</a:t>
            </a:r>
            <a:endParaRPr lang="en-US" dirty="0"/>
          </a:p>
        </p:txBody>
      </p:sp>
      <p:sp>
        <p:nvSpPr>
          <p:cNvPr id="6" name="Title 5"/>
          <p:cNvSpPr>
            <a:spLocks noGrp="1"/>
          </p:cNvSpPr>
          <p:nvPr>
            <p:ph type="title"/>
          </p:nvPr>
        </p:nvSpPr>
        <p:spPr/>
        <p:txBody>
          <a:bodyPr/>
          <a:lstStyle/>
          <a:p>
            <a:pPr algn="ctr"/>
            <a:r>
              <a:rPr lang="en-US" dirty="0" smtClean="0"/>
              <a:t>MDE Leadership Change</a:t>
            </a:r>
            <a:endParaRPr lang="en-US" dirty="0"/>
          </a:p>
        </p:txBody>
      </p:sp>
      <p:sp>
        <p:nvSpPr>
          <p:cNvPr id="7" name="Footer Placeholder 4"/>
          <p:cNvSpPr>
            <a:spLocks noGrp="1"/>
          </p:cNvSpPr>
          <p:nvPr>
            <p:ph type="ftr" sz="quarter" idx="11"/>
          </p:nvPr>
        </p:nvSpPr>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426784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2/1/2017</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2C6B1FF6-39B9-40F5-8B67-33C6354A3D4F}" type="slidenum">
              <a:rPr lang="en-US" smtClean="0"/>
              <a:pPr/>
              <a:t>9</a:t>
            </a:fld>
            <a:endParaRPr lang="en-US" dirty="0"/>
          </a:p>
        </p:txBody>
      </p:sp>
      <p:sp>
        <p:nvSpPr>
          <p:cNvPr id="5" name="Content Placeholder 4"/>
          <p:cNvSpPr>
            <a:spLocks noGrp="1"/>
          </p:cNvSpPr>
          <p:nvPr>
            <p:ph sz="quarter" idx="1"/>
          </p:nvPr>
        </p:nvSpPr>
        <p:spPr>
          <a:xfrm>
            <a:off x="304800" y="1600200"/>
            <a:ext cx="8686800" cy="4495800"/>
          </a:xfrm>
        </p:spPr>
        <p:txBody>
          <a:bodyPr>
            <a:normAutofit fontScale="92500" lnSpcReduction="10000"/>
          </a:bodyPr>
          <a:lstStyle/>
          <a:p>
            <a:r>
              <a:rPr lang="en-US" dirty="0" smtClean="0"/>
              <a:t>Emergency use of Seclusion and Restraint</a:t>
            </a:r>
          </a:p>
          <a:p>
            <a:pPr lvl="1"/>
            <a:r>
              <a:rPr lang="en-US" dirty="0" smtClean="0"/>
              <a:t>Signed by Lt. </a:t>
            </a:r>
            <a:r>
              <a:rPr lang="en-US" dirty="0"/>
              <a:t>G</a:t>
            </a:r>
            <a:r>
              <a:rPr lang="en-US" dirty="0" smtClean="0"/>
              <a:t>overnor Calley on December 29, 2016</a:t>
            </a:r>
          </a:p>
          <a:p>
            <a:pPr lvl="1"/>
            <a:r>
              <a:rPr lang="en-US" dirty="0" smtClean="0"/>
              <a:t>Statute effective March 29, 2017</a:t>
            </a:r>
          </a:p>
          <a:p>
            <a:r>
              <a:rPr lang="en-US" dirty="0" smtClean="0"/>
              <a:t>The MDE is in the process of developing new policy to meet the requirements of the new mandate</a:t>
            </a:r>
          </a:p>
          <a:p>
            <a:pPr lvl="1"/>
            <a:r>
              <a:rPr lang="en-US" dirty="0" smtClean="0"/>
              <a:t>The policy is being </a:t>
            </a:r>
            <a:r>
              <a:rPr lang="en-US" dirty="0" err="1" smtClean="0"/>
              <a:t>develoed</a:t>
            </a:r>
            <a:r>
              <a:rPr lang="en-US" dirty="0" smtClean="0"/>
              <a:t> by a team of professionals from the MDE OSE, grant funded project staff, behavior specialists, school psychologist and other ISD professionals with expertise in Multi-tiered Systems of Support (MTSS) and Positive Behavioral Interventions and Supports (PBIS)</a:t>
            </a:r>
            <a:endParaRPr lang="en-US" dirty="0"/>
          </a:p>
        </p:txBody>
      </p:sp>
      <p:sp>
        <p:nvSpPr>
          <p:cNvPr id="6" name="Title 5"/>
          <p:cNvSpPr>
            <a:spLocks noGrp="1"/>
          </p:cNvSpPr>
          <p:nvPr>
            <p:ph type="title"/>
          </p:nvPr>
        </p:nvSpPr>
        <p:spPr/>
        <p:txBody>
          <a:bodyPr/>
          <a:lstStyle/>
          <a:p>
            <a:pPr algn="ctr"/>
            <a:r>
              <a:rPr lang="en-US" dirty="0" smtClean="0"/>
              <a:t>New Legislation!</a:t>
            </a:r>
            <a:endParaRPr lang="en-US" dirty="0"/>
          </a:p>
        </p:txBody>
      </p:sp>
      <p:sp>
        <p:nvSpPr>
          <p:cNvPr id="7" name="Footer Placeholder 4"/>
          <p:cNvSpPr>
            <a:spLocks noGrp="1"/>
          </p:cNvSpPr>
          <p:nvPr>
            <p:ph type="ftr" sz="quarter" idx="11"/>
          </p:nvPr>
        </p:nvSpPr>
        <p:spPr/>
        <p:txBody>
          <a:bodyPr/>
          <a:lstStyle/>
          <a:p>
            <a:pPr algn="l"/>
            <a:r>
              <a:rPr lang="en-US" dirty="0" smtClean="0"/>
              <a:t>Michigan Department of Education</a:t>
            </a:r>
          </a:p>
          <a:p>
            <a:pPr algn="l"/>
            <a:r>
              <a:rPr lang="en-US" dirty="0" smtClean="0"/>
              <a:t>Office of Special Education</a:t>
            </a:r>
            <a:endParaRPr lang="en-US" dirty="0"/>
          </a:p>
        </p:txBody>
      </p:sp>
    </p:spTree>
    <p:extLst>
      <p:ext uri="{BB962C8B-B14F-4D97-AF65-F5344CB8AC3E}">
        <p14:creationId xmlns:p14="http://schemas.microsoft.com/office/powerpoint/2010/main" val="34455003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477</TotalTime>
  <Words>1204</Words>
  <Application>Microsoft Office PowerPoint</Application>
  <PresentationFormat>On-screen Show (4:3)</PresentationFormat>
  <Paragraphs>215</Paragraphs>
  <Slides>23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Century Gothic</vt:lpstr>
      <vt:lpstr>Times New Roman</vt:lpstr>
      <vt:lpstr>Wingdings</vt:lpstr>
      <vt:lpstr>Wingdings 2</vt:lpstr>
      <vt:lpstr>Median</vt:lpstr>
      <vt:lpstr>Federal and state updates  Maase membership meeting</vt:lpstr>
      <vt:lpstr>Federal Update</vt:lpstr>
      <vt:lpstr>Every Student Succeeds Act (ESSA)</vt:lpstr>
      <vt:lpstr>Every Student Succeeds Act (ESSA)</vt:lpstr>
      <vt:lpstr>New Report on Medicaid and Schools</vt:lpstr>
      <vt:lpstr>OSEP</vt:lpstr>
      <vt:lpstr>Michigan Department of Education</vt:lpstr>
      <vt:lpstr>MDE Leadership Change</vt:lpstr>
      <vt:lpstr>New Legislation!</vt:lpstr>
      <vt:lpstr>New Legislation!</vt:lpstr>
      <vt:lpstr>ISD PBIS Support</vt:lpstr>
      <vt:lpstr>Office of Special Education</vt:lpstr>
      <vt:lpstr>OSE Regional Leadership Meetings</vt:lpstr>
      <vt:lpstr> State Accountability Structure</vt:lpstr>
      <vt:lpstr>Ensuring a Provision of a FAPE</vt:lpstr>
      <vt:lpstr>Critical Elements Analysis Guide (CrEAG)</vt:lpstr>
      <vt:lpstr>CrEAG Continued</vt:lpstr>
      <vt:lpstr>OSE Special Education Stakeholder Survey &amp; Input</vt:lpstr>
      <vt:lpstr>Accessible Documents Available</vt:lpstr>
      <vt:lpstr>OSE Staff Updates</vt:lpstr>
      <vt:lpstr>New Posting!</vt:lpstr>
      <vt:lpstr>Progress is not achieved by luck or accident, but by working on yourself daily.”                ~Epictetus</vt:lpstr>
      <vt:lpstr>Please contact us!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Singer</dc:creator>
  <cp:lastModifiedBy>Chapman, Teri (MDE)</cp:lastModifiedBy>
  <cp:revision>27</cp:revision>
  <dcterms:created xsi:type="dcterms:W3CDTF">2015-08-20T17:38:30Z</dcterms:created>
  <dcterms:modified xsi:type="dcterms:W3CDTF">2017-02-08T12:29:27Z</dcterms:modified>
</cp:coreProperties>
</file>