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3" r:id="rId9"/>
    <p:sldId id="262" r:id="rId10"/>
    <p:sldId id="264" r:id="rId11"/>
    <p:sldId id="267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5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higan.gov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de-ose@michigan.go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supportivelearning.ed.gov/SCIRP/Quick-Guide" TargetMode="External"/><Relationship Id="rId2" Type="http://schemas.openxmlformats.org/officeDocument/2006/relationships/hyperlink" Target="https://safesupportivelearning.ed.gov/edscls/administr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ed.gov/policy/gen/guid/school-discipline/files/nprm-significant-disproportionality--unofficial-copy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ahoneyb1@michigan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100" dirty="0" smtClean="0"/>
              <a:t>MDE Office of Special Education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Janis Weckstein, Assistant director</a:t>
            </a:r>
          </a:p>
          <a:p>
            <a:r>
              <a:rPr lang="en-US" dirty="0" smtClean="0"/>
              <a:t>April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54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MDE/OSE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Currently there are two (2) Special Education Consultant positions posted in our Program Accountability Unit</a:t>
            </a:r>
          </a:p>
          <a:p>
            <a:r>
              <a:rPr lang="en-US" sz="2400" dirty="0" smtClean="0"/>
              <a:t>Assist in complaint investigation</a:t>
            </a:r>
          </a:p>
          <a:p>
            <a:r>
              <a:rPr lang="en-US" sz="2400" dirty="0" smtClean="0"/>
              <a:t>The postings will close this Sunday, April 17 at 5:00 PM</a:t>
            </a:r>
          </a:p>
          <a:p>
            <a:endParaRPr lang="en-US" sz="2400" dirty="0"/>
          </a:p>
          <a:p>
            <a:r>
              <a:rPr lang="en-US" sz="2400" b="1" dirty="0" smtClean="0"/>
              <a:t>MSD Principal position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Posting closes on May 8th at 5:00 PM</a:t>
            </a:r>
            <a:endParaRPr lang="en-US" sz="2400" dirty="0"/>
          </a:p>
          <a:p>
            <a:r>
              <a:rPr lang="en-US" sz="2400" dirty="0" smtClean="0"/>
              <a:t>Go to </a:t>
            </a:r>
            <a:r>
              <a:rPr lang="en-US" sz="2400" dirty="0" smtClean="0">
                <a:hlinkClick r:id="rId2"/>
              </a:rPr>
              <a:t>www.michigan.gov</a:t>
            </a:r>
            <a:r>
              <a:rPr lang="en-US" sz="2400" dirty="0" smtClean="0"/>
              <a:t>   for more information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131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 Information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1-888-320-8384</a:t>
            </a:r>
          </a:p>
          <a:p>
            <a:r>
              <a:rPr lang="en-US" sz="2600" dirty="0" smtClean="0"/>
              <a:t>Monday-Friday</a:t>
            </a:r>
          </a:p>
          <a:p>
            <a:r>
              <a:rPr lang="en-US" sz="2600" dirty="0" smtClean="0"/>
              <a:t>9:00-4:00 PM</a:t>
            </a:r>
          </a:p>
          <a:p>
            <a:r>
              <a:rPr lang="en-US" sz="2600" dirty="0" smtClean="0"/>
              <a:t>Or email </a:t>
            </a:r>
            <a:r>
              <a:rPr lang="en-US" sz="2600" dirty="0" smtClean="0">
                <a:hlinkClick r:id="rId2"/>
              </a:rPr>
              <a:t>mde-ose@michigan.gov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5190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Announcing!!!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6262" y="1909517"/>
            <a:ext cx="5262123" cy="40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578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from Office of Special Education Rehabilitation Services (OSERS)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77302"/>
            <a:ext cx="10058400" cy="402336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Michael </a:t>
            </a:r>
            <a:r>
              <a:rPr lang="en-US" sz="2600" dirty="0" err="1" smtClean="0"/>
              <a:t>Udin</a:t>
            </a:r>
            <a:r>
              <a:rPr lang="en-US" sz="2600" dirty="0" smtClean="0"/>
              <a:t>, OSERS Assistant Secretary will be leaving the Department effective April 30, 2016</a:t>
            </a:r>
          </a:p>
          <a:p>
            <a:endParaRPr lang="en-US" sz="2600" dirty="0" smtClean="0"/>
          </a:p>
          <a:p>
            <a:r>
              <a:rPr lang="en-US" sz="2600" dirty="0" smtClean="0"/>
              <a:t>Deputy Assistant Secretary </a:t>
            </a:r>
            <a:r>
              <a:rPr lang="en-US" sz="2600" b="1" dirty="0" smtClean="0"/>
              <a:t>Sue Swenson</a:t>
            </a:r>
            <a:r>
              <a:rPr lang="en-US" sz="2600" dirty="0" smtClean="0"/>
              <a:t> will serve as the Acting Assistant Director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5431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from the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Tools </a:t>
            </a:r>
            <a:r>
              <a:rPr lang="en-US" dirty="0"/>
              <a:t>designed to measure and improve school climate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 </a:t>
            </a:r>
            <a:r>
              <a:rPr lang="en-US" dirty="0"/>
              <a:t>to: 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safesupportivelearning.ed.gov/edscls/administration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tools </a:t>
            </a:r>
            <a:r>
              <a:rPr lang="en-US" dirty="0" smtClean="0"/>
              <a:t>include: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adaptable </a:t>
            </a:r>
            <a:r>
              <a:rPr lang="en-US" dirty="0"/>
              <a:t>school climate surveys,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free downloadable Web platform that can be used by districts and schools to monitor school climate data in real time,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quick </a:t>
            </a:r>
            <a:r>
              <a:rPr lang="en-US" dirty="0"/>
              <a:t>guide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safesupportivelearning.ed.gov/SCIRP/Quick-Guide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/>
              <a:t>improve school climate</a:t>
            </a:r>
            <a:r>
              <a:rPr lang="en-US" dirty="0" smtClean="0"/>
              <a:t>.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surveys measure three domains: 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ngagement</a:t>
            </a:r>
            <a:r>
              <a:rPr lang="en-US" dirty="0"/>
              <a:t>, 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afety</a:t>
            </a:r>
            <a:r>
              <a:rPr lang="en-US" dirty="0"/>
              <a:t>, and 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Environment.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ED </a:t>
            </a:r>
            <a:r>
              <a:rPr lang="en-US" dirty="0"/>
              <a:t>provided separate surveys for students, instructional staff, </a:t>
            </a:r>
            <a:r>
              <a:rPr lang="en-US" dirty="0" err="1"/>
              <a:t>noninstructional</a:t>
            </a:r>
            <a:r>
              <a:rPr lang="en-US" dirty="0"/>
              <a:t> staff, and parents. </a:t>
            </a:r>
          </a:p>
        </p:txBody>
      </p:sp>
    </p:spTree>
    <p:extLst>
      <p:ext uri="{BB962C8B-B14F-4D97-AF65-F5344CB8AC3E}">
        <p14:creationId xmlns:p14="http://schemas.microsoft.com/office/powerpoint/2010/main" xmlns="" val="709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The MDE is using a "jigsaw" approach to learning the requirements of the new federal mandate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/>
              <a:t>Each office is assigned a section to learn and present to the other departments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/>
              <a:t>These presentations will be used to frame the issues which need to be resolved 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/>
              <a:t>Work plans will be developed to address the issues</a:t>
            </a:r>
          </a:p>
          <a:p>
            <a:pPr lvl="1">
              <a:buFont typeface="Arial" charset="0"/>
              <a:buChar char="•"/>
            </a:pPr>
            <a:r>
              <a:rPr lang="en-US" sz="2200" dirty="0" smtClean="0"/>
              <a:t>Cross office teams will be developed to move forward with the MDE State Plan</a:t>
            </a:r>
          </a:p>
          <a:p>
            <a:pPr marL="201168" lvl="1" indent="0">
              <a:buNone/>
            </a:pPr>
            <a:r>
              <a:rPr lang="en-US" sz="2600" dirty="0" smtClean="0"/>
              <a:t>The MDE State Plan is due to USED late summer/early fall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98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SPP/APR Clarification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FFY 2014 SPP/APR clarification period began yesterday and will continue through Friday, April 22, 2016</a:t>
            </a:r>
          </a:p>
          <a:p>
            <a:r>
              <a:rPr lang="en-US" sz="2600" dirty="0" smtClean="0"/>
              <a:t>The results of the initial review for Indicators 1-16 submitted on February 1, 2016  are available to the OSE </a:t>
            </a:r>
          </a:p>
          <a:p>
            <a:r>
              <a:rPr lang="en-US" sz="2600" dirty="0" smtClean="0"/>
              <a:t>OSEP will be working with the OSE to discuss issues during the clarification period.</a:t>
            </a:r>
          </a:p>
          <a:p>
            <a:r>
              <a:rPr lang="en-US" sz="2600" dirty="0" smtClean="0"/>
              <a:t>Michigan will be working with our OSEP State Lead throughout this process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32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Regulations on Significant Disproportionality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USED published </a:t>
            </a:r>
            <a:r>
              <a:rPr lang="en-US" dirty="0" smtClean="0"/>
              <a:t>a </a:t>
            </a:r>
            <a:r>
              <a:rPr lang="en-US" dirty="0"/>
              <a:t>proposed </a:t>
            </a:r>
            <a:r>
              <a:rPr lang="en-US" dirty="0" smtClean="0"/>
              <a:t>rule </a:t>
            </a:r>
          </a:p>
          <a:p>
            <a:pPr marL="0" indent="0">
              <a:buNone/>
            </a:pPr>
            <a:r>
              <a:rPr lang="en-US" dirty="0" smtClean="0"/>
              <a:t>Comments </a:t>
            </a:r>
            <a:r>
              <a:rPr lang="en-US" dirty="0"/>
              <a:t>on the </a:t>
            </a:r>
            <a:r>
              <a:rPr lang="en-US" dirty="0" smtClean="0"/>
              <a:t>Notice of Proposed Rule Making (NPRM) </a:t>
            </a:r>
            <a:r>
              <a:rPr lang="en-US" dirty="0"/>
              <a:t>are due by May 16, 2016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Michigan's business rules currently address many of the areas specified. </a:t>
            </a:r>
          </a:p>
          <a:p>
            <a:pPr marL="0" indent="0">
              <a:buNone/>
            </a:pPr>
            <a:r>
              <a:rPr lang="en-US" dirty="0" smtClean="0"/>
              <a:t>Some of the new language includes: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ddresses children 3-21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Students with disabilities may be included in the target group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activity must address the root cause of the issue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Certain flexibilities would exist for districts showing three consecutive years of improvement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link to the unofficial copy:</a:t>
            </a:r>
          </a:p>
          <a:p>
            <a:pPr lvl="1">
              <a:buFont typeface="Arial" charset="0"/>
              <a:buChar char="•"/>
            </a:pPr>
            <a:r>
              <a:rPr lang="en-US" dirty="0">
                <a:hlinkClick r:id="rId2"/>
              </a:rPr>
              <a:t>http://www2.ed.gov/policy/gen/guid/school-discipline/files/nprm-significant-disproportionality--</a:t>
            </a:r>
            <a:r>
              <a:rPr lang="en-US" dirty="0" smtClean="0">
                <a:hlinkClick r:id="rId2"/>
              </a:rPr>
              <a:t>unofficial-copy.pdf</a:t>
            </a:r>
            <a:r>
              <a:rPr lang="en-US" dirty="0" smtClean="0"/>
              <a:t> </a:t>
            </a:r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559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 in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The framework and process that is the State Systemic Improvement Plan (B-17) will be the basis for the work related to the goals and strategies of the 10 in 10 (Making Michigan a Top 10 State in Education in the Next </a:t>
            </a:r>
            <a:r>
              <a:rPr lang="en-US" sz="2600" smtClean="0"/>
              <a:t>10 Years</a:t>
            </a:r>
            <a:r>
              <a:rPr lang="en-US" sz="2600" dirty="0" smtClean="0"/>
              <a:t>)</a:t>
            </a:r>
          </a:p>
          <a:p>
            <a:r>
              <a:rPr lang="en-US" sz="2600" dirty="0" smtClean="0"/>
              <a:t>The priorities established through this process will inform upcoming organizational changes within the MDE's 22 offices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Phase II of the State Systemic Improvement Plan (SSIP) was submitted on  April 1, 2016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Executive Summary of  Phase I SSIP is included in the appendices</a:t>
            </a:r>
          </a:p>
          <a:p>
            <a:pPr lvl="1">
              <a:buFont typeface="Arial" charset="0"/>
              <a:buChar char="•"/>
            </a:pPr>
            <a:r>
              <a:rPr lang="en-US" sz="2400" dirty="0" smtClean="0"/>
              <a:t>Feedback from OSEP is expected in June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6044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House Education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The committee will be taking up the Restraint and Seclusion legislation </a:t>
            </a:r>
          </a:p>
          <a:p>
            <a:pPr lvl="1">
              <a:buFont typeface="Arial" charset="0"/>
              <a:buChar char="•"/>
            </a:pPr>
            <a:r>
              <a:rPr lang="en-US" sz="2600" dirty="0" smtClean="0"/>
              <a:t>Thursday, April 14th at </a:t>
            </a:r>
            <a:r>
              <a:rPr lang="en-US" sz="2600" dirty="0" smtClean="0"/>
              <a:t>9:00  AM</a:t>
            </a:r>
            <a:endParaRPr lang="en-US" sz="2600" dirty="0" smtClean="0"/>
          </a:p>
          <a:p>
            <a:pPr lvl="1">
              <a:buFont typeface="Arial" charset="0"/>
              <a:buChar char="•"/>
            </a:pPr>
            <a:r>
              <a:rPr lang="en-US" sz="2600" dirty="0" smtClean="0"/>
              <a:t>Anderson House Office Building at 124 North Capitol  in Lansing</a:t>
            </a:r>
          </a:p>
          <a:p>
            <a:pPr lvl="1">
              <a:buFont typeface="Arial" charset="0"/>
              <a:buChar char="•"/>
            </a:pPr>
            <a:r>
              <a:rPr lang="en-US" sz="2600" dirty="0" smtClean="0"/>
              <a:t>Testimony will be presented pertaining to the proposed legislation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6203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Printing House for the Blind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Special Exhibit</a:t>
            </a:r>
            <a:r>
              <a:rPr lang="is-IS" sz="2600" dirty="0" smtClean="0"/>
              <a:t>…</a:t>
            </a:r>
            <a:r>
              <a:rPr lang="en-US" sz="2600" dirty="0" smtClean="0"/>
              <a:t>MDE/LIO, The Talking Book Library and the DTMB Present:</a:t>
            </a:r>
          </a:p>
          <a:p>
            <a:r>
              <a:rPr lang="en-US" sz="2600" dirty="0" smtClean="0"/>
              <a:t>"Child in a Strange Country"</a:t>
            </a:r>
          </a:p>
          <a:p>
            <a:pPr lvl="1"/>
            <a:r>
              <a:rPr lang="en-US" sz="2000" dirty="0" smtClean="0"/>
              <a:t>On display at the Michigan Library and Historical Center, Lansing</a:t>
            </a:r>
          </a:p>
          <a:p>
            <a:pPr lvl="1"/>
            <a:r>
              <a:rPr lang="en-US" sz="2000" dirty="0" smtClean="0"/>
              <a:t>April 6th-May 22, 2016</a:t>
            </a:r>
          </a:p>
          <a:p>
            <a:pPr lvl="1"/>
            <a:r>
              <a:rPr lang="en-US" sz="2000" dirty="0" smtClean="0"/>
              <a:t>Hands-On Experience gives historical basis for the development of education for students who are blind/visually </a:t>
            </a:r>
            <a:r>
              <a:rPr lang="en-US" sz="2000" dirty="0" smtClean="0"/>
              <a:t>impaired/Deaf/Hard </a:t>
            </a:r>
            <a:r>
              <a:rPr lang="en-US" sz="2000" dirty="0" smtClean="0"/>
              <a:t>of Hearing and DeafBlind</a:t>
            </a:r>
          </a:p>
          <a:p>
            <a:pPr lvl="2"/>
            <a:r>
              <a:rPr lang="en-US" sz="2000" dirty="0" smtClean="0"/>
              <a:t>Educational advances in reading and writing techniques  </a:t>
            </a:r>
          </a:p>
          <a:p>
            <a:pPr lvl="2"/>
            <a:r>
              <a:rPr lang="en-US" sz="2000" dirty="0" smtClean="0"/>
              <a:t>Mathematical techniques, sciences and geography </a:t>
            </a:r>
          </a:p>
          <a:p>
            <a:pPr lvl="2"/>
            <a:endParaRPr lang="en-US" dirty="0"/>
          </a:p>
          <a:p>
            <a:pPr marL="384048" lvl="2" indent="0">
              <a:buNone/>
            </a:pPr>
            <a:r>
              <a:rPr lang="en-US" sz="2400" dirty="0" smtClean="0"/>
              <a:t>Student groups of all ages are encouraged to attend!</a:t>
            </a:r>
          </a:p>
          <a:p>
            <a:pPr marL="384048" lvl="2" indent="0">
              <a:buNone/>
            </a:pPr>
            <a:r>
              <a:rPr lang="en-US" sz="2400" dirty="0" smtClean="0"/>
              <a:t>Contact Brenda Mahoney at 888-760-2206 or </a:t>
            </a:r>
            <a:r>
              <a:rPr lang="en-US" sz="2400" dirty="0" smtClean="0">
                <a:hlinkClick r:id="rId2"/>
              </a:rPr>
              <a:t>mahoneyb1@michigan.gov</a:t>
            </a:r>
            <a:endParaRPr lang="en-US" sz="2400" dirty="0" smtClean="0"/>
          </a:p>
          <a:p>
            <a:pPr lvl="2"/>
            <a:endParaRPr lang="en-US" dirty="0"/>
          </a:p>
          <a:p>
            <a:pPr marL="38404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05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Retrospect_16x9</Template>
  <TotalTime>496</TotalTime>
  <Words>688</Words>
  <Application>Microsoft Office PowerPoint</Application>
  <PresentationFormat>Custom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MDE Office of Special Education  Updates</vt:lpstr>
      <vt:lpstr>Message from Office of Special Education Rehabilitation Services (OSERS)</vt:lpstr>
      <vt:lpstr>Tools from the USED</vt:lpstr>
      <vt:lpstr>ESSA Update</vt:lpstr>
      <vt:lpstr>SPP/APR Clarification Period</vt:lpstr>
      <vt:lpstr>Final Regulations on Significant Disproportionality</vt:lpstr>
      <vt:lpstr>Top 10 in 10</vt:lpstr>
      <vt:lpstr>The House Education Committee</vt:lpstr>
      <vt:lpstr>American Printing House for the Blind</vt:lpstr>
      <vt:lpstr>MDE/OSE Opportunities</vt:lpstr>
      <vt:lpstr>OSE Information Line</vt:lpstr>
      <vt:lpstr>Announcing!!!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Chapman, Teri (MDE)</dc:creator>
  <cp:lastModifiedBy>Owner</cp:lastModifiedBy>
  <cp:revision>84</cp:revision>
  <dcterms:created xsi:type="dcterms:W3CDTF">2016-04-12T12:13:17Z</dcterms:created>
  <dcterms:modified xsi:type="dcterms:W3CDTF">2016-04-13T20:53:44Z</dcterms:modified>
</cp:coreProperties>
</file>