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59" r:id="rId3"/>
    <p:sldId id="258" r:id="rId4"/>
    <p:sldId id="263" r:id="rId5"/>
    <p:sldId id="260" r:id="rId6"/>
    <p:sldId id="261" r:id="rId7"/>
    <p:sldId id="262" r:id="rId8"/>
    <p:sldId id="264" r:id="rId9"/>
    <p:sldId id="265" r:id="rId10"/>
    <p:sldId id="266" r:id="rId11"/>
    <p:sldId id="275" r:id="rId12"/>
    <p:sldId id="274" r:id="rId13"/>
    <p:sldId id="276" r:id="rId14"/>
    <p:sldId id="277" r:id="rId15"/>
    <p:sldId id="278" r:id="rId16"/>
    <p:sldId id="279" r:id="rId17"/>
    <p:sldId id="280" r:id="rId18"/>
    <p:sldId id="281" r:id="rId19"/>
    <p:sldId id="283" r:id="rId20"/>
    <p:sldId id="284" r:id="rId21"/>
    <p:sldId id="285" r:id="rId22"/>
    <p:sldId id="286" r:id="rId23"/>
    <p:sldId id="267" r:id="rId24"/>
    <p:sldId id="271" r:id="rId25"/>
    <p:sldId id="287" r:id="rId26"/>
    <p:sldId id="270" r:id="rId27"/>
    <p:sldId id="268" r:id="rId28"/>
    <p:sldId id="269" r:id="rId29"/>
    <p:sldId id="288"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845" autoAdjust="0"/>
    <p:restoredTop sz="94660"/>
  </p:normalViewPr>
  <p:slideViewPr>
    <p:cSldViewPr snapToGrid="0">
      <p:cViewPr varScale="1">
        <p:scale>
          <a:sx n="82" d="100"/>
          <a:sy n="82" d="100"/>
        </p:scale>
        <p:origin x="-112" y="-464"/>
      </p:cViewPr>
      <p:guideLst>
        <p:guide orient="horz" pos="2160"/>
        <p:guide pos="3840"/>
      </p:guideLst>
    </p:cSldViewPr>
  </p:slideViewPr>
  <p:notesTextViewPr>
    <p:cViewPr>
      <p:scale>
        <a:sx n="1" d="1"/>
        <a:sy n="1" d="1"/>
      </p:scale>
      <p:origin x="0" y="0"/>
    </p:cViewPr>
  </p:notesTextViewPr>
  <p:sorterViewPr>
    <p:cViewPr>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281D2-0D9C-4506-B990-54E3E7A5EF0E}" type="datetimeFigureOut">
              <a:rPr lang="en-US" smtClean="0"/>
              <a:pPr/>
              <a:t>12/12/16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C4694-F5FA-484A-9BD1-657D904EB01D}" type="slidenum">
              <a:rPr lang="en-US" smtClean="0"/>
              <a:pPr/>
              <a:t>‹#›</a:t>
            </a:fld>
            <a:endParaRPr lang="en-US"/>
          </a:p>
        </p:txBody>
      </p:sp>
    </p:spTree>
    <p:extLst>
      <p:ext uri="{BB962C8B-B14F-4D97-AF65-F5344CB8AC3E}">
        <p14:creationId xmlns:p14="http://schemas.microsoft.com/office/powerpoint/2010/main" val="1877710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3263"/>
            <a:ext cx="6184900"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98102" y="8829967"/>
            <a:ext cx="2982119" cy="464820"/>
          </a:xfrm>
          <a:prstGeom prst="rect">
            <a:avLst/>
          </a:prstGeom>
        </p:spPr>
        <p:txBody>
          <a:bodyPr/>
          <a:lstStyle/>
          <a:p>
            <a:fld id="{81D2A976-7C10-A24C-8B2E-E23599694F1E}" type="slidenum">
              <a:rPr lang="en-US" smtClean="0"/>
              <a:pPr/>
              <a:t>13</a:t>
            </a:fld>
            <a:endParaRPr lang="en-US"/>
          </a:p>
        </p:txBody>
      </p:sp>
    </p:spTree>
    <p:extLst>
      <p:ext uri="{BB962C8B-B14F-4D97-AF65-F5344CB8AC3E}">
        <p14:creationId xmlns:p14="http://schemas.microsoft.com/office/powerpoint/2010/main" val="35032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3263"/>
            <a:ext cx="6184900"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98102" y="8829967"/>
            <a:ext cx="2982119" cy="464820"/>
          </a:xfrm>
          <a:prstGeom prst="rect">
            <a:avLst/>
          </a:prstGeom>
        </p:spPr>
        <p:txBody>
          <a:bodyPr/>
          <a:lstStyle/>
          <a:p>
            <a:fld id="{81D2A976-7C10-A24C-8B2E-E23599694F1E}" type="slidenum">
              <a:rPr lang="en-US" smtClean="0"/>
              <a:pPr/>
              <a:t>14</a:t>
            </a:fld>
            <a:endParaRPr lang="en-US"/>
          </a:p>
        </p:txBody>
      </p:sp>
    </p:spTree>
    <p:extLst>
      <p:ext uri="{BB962C8B-B14F-4D97-AF65-F5344CB8AC3E}">
        <p14:creationId xmlns:p14="http://schemas.microsoft.com/office/powerpoint/2010/main" val="197042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3263"/>
            <a:ext cx="6184900"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98102" y="8829967"/>
            <a:ext cx="2982119" cy="464820"/>
          </a:xfrm>
          <a:prstGeom prst="rect">
            <a:avLst/>
          </a:prstGeom>
        </p:spPr>
        <p:txBody>
          <a:bodyPr/>
          <a:lstStyle/>
          <a:p>
            <a:fld id="{81D2A976-7C10-A24C-8B2E-E23599694F1E}" type="slidenum">
              <a:rPr lang="en-US" smtClean="0"/>
              <a:pPr/>
              <a:t>15</a:t>
            </a:fld>
            <a:endParaRPr lang="en-US"/>
          </a:p>
        </p:txBody>
      </p:sp>
    </p:spTree>
    <p:extLst>
      <p:ext uri="{BB962C8B-B14F-4D97-AF65-F5344CB8AC3E}">
        <p14:creationId xmlns:p14="http://schemas.microsoft.com/office/powerpoint/2010/main" val="274352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24FE663B-C16A-4B60-8BAA-160E2FA5C6E6}"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80679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AD2C8FBA-B94A-4E08-BE68-6ACFC964D39F}"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91645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222222"/>
                </a:solidFill>
                <a:effectLst/>
                <a:latin typeface="Arial" charset="0"/>
                <a:ea typeface="Times New Roman" charset="0"/>
              </a:rPr>
              <a:t>Too often, effective programs are not implemented as intended, not sustained, or not used on a sufficient scale to impact all learners. This is known as the implementation gap.</a:t>
            </a:r>
            <a:endParaRPr lang="en-US" dirty="0" smtClean="0">
              <a:effectLst/>
              <a:latin typeface="Times New Roman" charset="0"/>
              <a:ea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for all learners to benefit, we must support both WHAT innovations have been selected and the implementation strategies that ensure HOW to do it.  Students cannot benefit from innovations they do not experience. Not only do we need effective programs, we need effective implementation strategies to make sure WHAT we are trying to do is actually put into practice and used as intended.</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5EA0E57-4F7D-B146-8BD8-642F1CB930E2}"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81446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grpSp>
        <p:nvGrpSpPr>
          <p:cNvPr id="16" name="Shape 16"/>
          <p:cNvGrpSpPr/>
          <p:nvPr/>
        </p:nvGrpSpPr>
        <p:grpSpPr>
          <a:xfrm>
            <a:off x="47043" y="4292612"/>
            <a:ext cx="12097926" cy="2520949"/>
            <a:chOff x="0" y="2639"/>
            <a:chExt cx="5759" cy="1680"/>
          </a:xfrm>
        </p:grpSpPr>
        <p:sp>
          <p:nvSpPr>
            <p:cNvPr id="17" name="Shape 17"/>
            <p:cNvSpPr/>
            <p:nvPr/>
          </p:nvSpPr>
          <p:spPr>
            <a:xfrm>
              <a:off x="0" y="2639"/>
              <a:ext cx="5759" cy="1680"/>
            </a:xfrm>
            <a:prstGeom prst="rect">
              <a:avLst/>
            </a:prstGeom>
            <a:solidFill>
              <a:schemeClr val="lt2"/>
            </a:solidFill>
            <a:ln>
              <a:noFill/>
            </a:ln>
          </p:spPr>
          <p:txBody>
            <a:bodyPr lIns="91425" tIns="45700" rIns="91425" bIns="45700" anchor="ctr" anchorCtr="0">
              <a:noAutofit/>
            </a:bodyPr>
            <a:lstStyle/>
            <a:p>
              <a:endParaRPr sz="1800" kern="0">
                <a:solidFill>
                  <a:srgbClr val="1D528D"/>
                </a:solidFill>
                <a:ea typeface="Arial"/>
                <a:cs typeface="Arial"/>
                <a:sym typeface="Arial"/>
              </a:endParaRPr>
            </a:p>
          </p:txBody>
        </p:sp>
        <p:sp>
          <p:nvSpPr>
            <p:cNvPr id="18" name="Shape 18"/>
            <p:cNvSpPr/>
            <p:nvPr/>
          </p:nvSpPr>
          <p:spPr>
            <a:xfrm>
              <a:off x="0" y="2639"/>
              <a:ext cx="5759" cy="95"/>
            </a:xfrm>
            <a:prstGeom prst="rect">
              <a:avLst/>
            </a:prstGeom>
            <a:gradFill>
              <a:gsLst>
                <a:gs pos="0">
                  <a:srgbClr val="8E8E8E"/>
                </a:gs>
                <a:gs pos="100000">
                  <a:schemeClr val="lt2"/>
                </a:gs>
              </a:gsLst>
              <a:lin ang="5400000" scaled="0"/>
            </a:gradFill>
            <a:ln>
              <a:noFill/>
            </a:ln>
          </p:spPr>
          <p:txBody>
            <a:bodyPr lIns="91425" tIns="45700" rIns="91425" bIns="45700" anchor="ctr" anchorCtr="0">
              <a:noAutofit/>
            </a:bodyPr>
            <a:lstStyle/>
            <a:p>
              <a:endParaRPr sz="1800" kern="0">
                <a:solidFill>
                  <a:srgbClr val="1D528D"/>
                </a:solidFill>
                <a:ea typeface="Arial"/>
                <a:cs typeface="Arial"/>
                <a:sym typeface="Arial"/>
              </a:endParaRPr>
            </a:p>
          </p:txBody>
        </p:sp>
      </p:grpSp>
      <p:sp>
        <p:nvSpPr>
          <p:cNvPr id="19" name="Shape 19"/>
          <p:cNvSpPr/>
          <p:nvPr/>
        </p:nvSpPr>
        <p:spPr>
          <a:xfrm>
            <a:off x="47043" y="44463"/>
            <a:ext cx="12097926" cy="2282825"/>
          </a:xfrm>
          <a:prstGeom prst="rect">
            <a:avLst/>
          </a:prstGeom>
          <a:solidFill>
            <a:srgbClr val="006DB6"/>
          </a:solidFill>
          <a:ln>
            <a:noFill/>
          </a:ln>
        </p:spPr>
        <p:txBody>
          <a:bodyPr lIns="91425" tIns="45700" rIns="91425" bIns="45700" anchor="ctr" anchorCtr="0">
            <a:noAutofit/>
          </a:bodyPr>
          <a:lstStyle/>
          <a:p>
            <a:endParaRPr sz="1800" kern="0">
              <a:solidFill>
                <a:srgbClr val="1D528D"/>
              </a:solidFill>
              <a:ea typeface="Arial"/>
              <a:cs typeface="Arial"/>
              <a:sym typeface="Arial"/>
            </a:endParaRPr>
          </a:p>
        </p:txBody>
      </p:sp>
      <p:grpSp>
        <p:nvGrpSpPr>
          <p:cNvPr id="20" name="Shape 20"/>
          <p:cNvGrpSpPr/>
          <p:nvPr/>
        </p:nvGrpSpPr>
        <p:grpSpPr>
          <a:xfrm>
            <a:off x="-6531" y="0"/>
            <a:ext cx="12198534" cy="6856892"/>
            <a:chOff x="-3" y="0"/>
            <a:chExt cx="5763" cy="4319"/>
          </a:xfrm>
        </p:grpSpPr>
        <p:sp>
          <p:nvSpPr>
            <p:cNvPr id="21" name="Shape 21"/>
            <p:cNvSpPr/>
            <p:nvPr/>
          </p:nvSpPr>
          <p:spPr>
            <a:xfrm>
              <a:off x="23" y="23"/>
              <a:ext cx="5711" cy="4272"/>
            </a:xfrm>
            <a:prstGeom prst="roundRect">
              <a:avLst>
                <a:gd name="adj" fmla="val 6227"/>
              </a:avLst>
            </a:prstGeom>
            <a:noFill/>
            <a:ln w="76200" cap="flat" cmpd="sng">
              <a:solidFill>
                <a:schemeClr val="lt1"/>
              </a:solidFill>
              <a:prstDash val="solid"/>
              <a:round/>
              <a:headEnd type="none" w="med" len="med"/>
              <a:tailEnd type="none" w="med" len="med"/>
            </a:ln>
          </p:spPr>
          <p:txBody>
            <a:bodyPr lIns="91425" tIns="45700" rIns="91425" bIns="45700" anchor="ctr" anchorCtr="0">
              <a:noAutofit/>
            </a:bodyPr>
            <a:lstStyle/>
            <a:p>
              <a:endParaRPr sz="1800" kern="0">
                <a:solidFill>
                  <a:srgbClr val="1D528D"/>
                </a:solidFill>
                <a:ea typeface="Arial"/>
                <a:cs typeface="Arial"/>
                <a:sym typeface="Arial"/>
              </a:endParaRPr>
            </a:p>
          </p:txBody>
        </p:sp>
        <p:sp>
          <p:nvSpPr>
            <p:cNvPr id="22" name="Shape 22"/>
            <p:cNvSpPr/>
            <p:nvPr/>
          </p:nvSpPr>
          <p:spPr>
            <a:xfrm>
              <a:off x="0" y="0"/>
              <a:ext cx="288" cy="288"/>
            </a:xfrm>
            <a:custGeom>
              <a:avLst/>
              <a:gdLst/>
              <a:ahLst/>
              <a:cxnLst/>
              <a:rect l="0" t="0" r="0" b="0"/>
              <a:pathLst>
                <a:path w="120000" h="120000" extrusionOk="0">
                  <a:moveTo>
                    <a:pt x="0" y="15000"/>
                  </a:moveTo>
                  <a:lnTo>
                    <a:pt x="0" y="120000"/>
                  </a:lnTo>
                  <a:lnTo>
                    <a:pt x="34285" y="60000"/>
                  </a:lnTo>
                  <a:lnTo>
                    <a:pt x="68571" y="15000"/>
                  </a:lnTo>
                  <a:lnTo>
                    <a:pt x="120000" y="0"/>
                  </a:lnTo>
                  <a:lnTo>
                    <a:pt x="0" y="0"/>
                  </a:lnTo>
                </a:path>
              </a:pathLst>
            </a:custGeom>
            <a:solidFill>
              <a:schemeClr val="lt1"/>
            </a:solidFill>
            <a:ln>
              <a:noFill/>
            </a:ln>
          </p:spPr>
          <p:txBody>
            <a:bodyPr lIns="91425" tIns="45700" rIns="91425" bIns="45700" anchor="t" anchorCtr="0">
              <a:noAutofit/>
            </a:bodyPr>
            <a:lstStyle/>
            <a:p>
              <a:endParaRPr sz="1800" kern="0">
                <a:solidFill>
                  <a:srgbClr val="1D528D"/>
                </a:solidFill>
                <a:ea typeface="Arial"/>
                <a:cs typeface="Arial"/>
                <a:sym typeface="Arial"/>
              </a:endParaRPr>
            </a:p>
          </p:txBody>
        </p:sp>
        <p:sp>
          <p:nvSpPr>
            <p:cNvPr id="23" name="Shape 23"/>
            <p:cNvSpPr/>
            <p:nvPr/>
          </p:nvSpPr>
          <p:spPr>
            <a:xfrm rot="-5408600">
              <a:off x="-49" y="4029"/>
              <a:ext cx="336" cy="242"/>
            </a:xfrm>
            <a:custGeom>
              <a:avLst/>
              <a:gdLst/>
              <a:ahLst/>
              <a:cxnLst/>
              <a:rect l="0" t="0" r="0" b="0"/>
              <a:pathLst>
                <a:path w="120000" h="120000" extrusionOk="0">
                  <a:moveTo>
                    <a:pt x="0" y="15000"/>
                  </a:moveTo>
                  <a:lnTo>
                    <a:pt x="0" y="120000"/>
                  </a:lnTo>
                  <a:lnTo>
                    <a:pt x="34285" y="60000"/>
                  </a:lnTo>
                  <a:lnTo>
                    <a:pt x="68571" y="15000"/>
                  </a:lnTo>
                  <a:lnTo>
                    <a:pt x="120000" y="0"/>
                  </a:lnTo>
                  <a:lnTo>
                    <a:pt x="0" y="0"/>
                  </a:lnTo>
                </a:path>
              </a:pathLst>
            </a:custGeom>
            <a:solidFill>
              <a:schemeClr val="lt1"/>
            </a:solidFill>
            <a:ln>
              <a:noFill/>
            </a:ln>
          </p:spPr>
          <p:txBody>
            <a:bodyPr lIns="91425" tIns="45700" rIns="91425" bIns="45700" anchor="t" anchorCtr="0">
              <a:noAutofit/>
            </a:bodyPr>
            <a:lstStyle/>
            <a:p>
              <a:endParaRPr sz="1800" kern="0">
                <a:solidFill>
                  <a:srgbClr val="1D528D"/>
                </a:solidFill>
                <a:ea typeface="Arial"/>
                <a:cs typeface="Arial"/>
                <a:sym typeface="Arial"/>
              </a:endParaRPr>
            </a:p>
          </p:txBody>
        </p:sp>
        <p:sp>
          <p:nvSpPr>
            <p:cNvPr id="24" name="Shape 24"/>
            <p:cNvSpPr/>
            <p:nvPr/>
          </p:nvSpPr>
          <p:spPr>
            <a:xfrm rot="10769190">
              <a:off x="5519" y="4031"/>
              <a:ext cx="232" cy="287"/>
            </a:xfrm>
            <a:custGeom>
              <a:avLst/>
              <a:gdLst/>
              <a:ahLst/>
              <a:cxnLst/>
              <a:rect l="0" t="0" r="0" b="0"/>
              <a:pathLst>
                <a:path w="120000" h="120000" extrusionOk="0">
                  <a:moveTo>
                    <a:pt x="0" y="15000"/>
                  </a:moveTo>
                  <a:lnTo>
                    <a:pt x="0" y="120000"/>
                  </a:lnTo>
                  <a:lnTo>
                    <a:pt x="34285" y="60000"/>
                  </a:lnTo>
                  <a:lnTo>
                    <a:pt x="68571" y="15000"/>
                  </a:lnTo>
                  <a:lnTo>
                    <a:pt x="120000" y="0"/>
                  </a:lnTo>
                  <a:lnTo>
                    <a:pt x="0" y="0"/>
                  </a:lnTo>
                </a:path>
              </a:pathLst>
            </a:custGeom>
            <a:solidFill>
              <a:schemeClr val="lt1"/>
            </a:solidFill>
            <a:ln>
              <a:noFill/>
            </a:ln>
          </p:spPr>
          <p:txBody>
            <a:bodyPr lIns="91425" tIns="45700" rIns="91425" bIns="45700" anchor="t" anchorCtr="0">
              <a:noAutofit/>
            </a:bodyPr>
            <a:lstStyle/>
            <a:p>
              <a:endParaRPr sz="1800" kern="0">
                <a:solidFill>
                  <a:srgbClr val="1D528D"/>
                </a:solidFill>
                <a:ea typeface="Arial"/>
                <a:cs typeface="Arial"/>
                <a:sym typeface="Arial"/>
              </a:endParaRPr>
            </a:p>
          </p:txBody>
        </p:sp>
        <p:sp>
          <p:nvSpPr>
            <p:cNvPr id="25" name="Shape 25"/>
            <p:cNvSpPr/>
            <p:nvPr/>
          </p:nvSpPr>
          <p:spPr>
            <a:xfrm rot="5400000">
              <a:off x="5471" y="0"/>
              <a:ext cx="288" cy="288"/>
            </a:xfrm>
            <a:custGeom>
              <a:avLst/>
              <a:gdLst/>
              <a:ahLst/>
              <a:cxnLst/>
              <a:rect l="0" t="0" r="0" b="0"/>
              <a:pathLst>
                <a:path w="120000" h="120000" extrusionOk="0">
                  <a:moveTo>
                    <a:pt x="0" y="15000"/>
                  </a:moveTo>
                  <a:lnTo>
                    <a:pt x="0" y="120000"/>
                  </a:lnTo>
                  <a:lnTo>
                    <a:pt x="34285" y="60000"/>
                  </a:lnTo>
                  <a:lnTo>
                    <a:pt x="68571" y="15000"/>
                  </a:lnTo>
                  <a:lnTo>
                    <a:pt x="120000" y="0"/>
                  </a:lnTo>
                  <a:lnTo>
                    <a:pt x="0" y="0"/>
                  </a:lnTo>
                </a:path>
              </a:pathLst>
            </a:custGeom>
            <a:solidFill>
              <a:schemeClr val="lt1"/>
            </a:solidFill>
            <a:ln>
              <a:noFill/>
            </a:ln>
          </p:spPr>
          <p:txBody>
            <a:bodyPr lIns="91425" tIns="45700" rIns="91425" bIns="45700" anchor="t" anchorCtr="0">
              <a:noAutofit/>
            </a:bodyPr>
            <a:lstStyle/>
            <a:p>
              <a:endParaRPr sz="1800" kern="0">
                <a:solidFill>
                  <a:srgbClr val="1D528D"/>
                </a:solidFill>
                <a:ea typeface="Arial"/>
                <a:cs typeface="Arial"/>
                <a:sym typeface="Arial"/>
              </a:endParaRPr>
            </a:p>
          </p:txBody>
        </p:sp>
      </p:grpSp>
      <p:sp>
        <p:nvSpPr>
          <p:cNvPr id="26" name="Shape 26"/>
          <p:cNvSpPr txBox="1"/>
          <p:nvPr/>
        </p:nvSpPr>
        <p:spPr>
          <a:xfrm>
            <a:off x="5192889" y="6477013"/>
            <a:ext cx="2438400" cy="366713"/>
          </a:xfrm>
          <a:prstGeom prst="rect">
            <a:avLst/>
          </a:prstGeom>
          <a:noFill/>
          <a:ln>
            <a:noFill/>
          </a:ln>
        </p:spPr>
        <p:txBody>
          <a:bodyPr lIns="91425" tIns="45700" rIns="91425" bIns="45700" anchor="t" anchorCtr="0">
            <a:noAutofit/>
          </a:bodyPr>
          <a:lstStyle/>
          <a:p>
            <a:endParaRPr sz="1800" kern="0">
              <a:solidFill>
                <a:srgbClr val="1D528D"/>
              </a:solidFill>
              <a:ea typeface="Arial"/>
              <a:cs typeface="Arial"/>
              <a:sym typeface="Arial"/>
            </a:endParaRPr>
          </a:p>
        </p:txBody>
      </p:sp>
      <p:sp>
        <p:nvSpPr>
          <p:cNvPr id="27" name="Shape 27"/>
          <p:cNvSpPr txBox="1">
            <a:spLocks noGrp="1"/>
          </p:cNvSpPr>
          <p:nvPr>
            <p:ph type="ctrTitle"/>
          </p:nvPr>
        </p:nvSpPr>
        <p:spPr>
          <a:xfrm>
            <a:off x="677333" y="457200"/>
            <a:ext cx="10701867" cy="14478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8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44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44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44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44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
        <p:nvSpPr>
          <p:cNvPr id="28" name="Shape 28"/>
          <p:cNvSpPr txBox="1">
            <a:spLocks noGrp="1"/>
          </p:cNvSpPr>
          <p:nvPr>
            <p:ph type="subTitle" idx="1"/>
          </p:nvPr>
        </p:nvSpPr>
        <p:spPr>
          <a:xfrm>
            <a:off x="857956" y="4648213"/>
            <a:ext cx="10566400" cy="990599"/>
          </a:xfrm>
          <a:prstGeom prst="rect">
            <a:avLst/>
          </a:prstGeom>
          <a:noFill/>
          <a:ln>
            <a:noFill/>
          </a:ln>
        </p:spPr>
        <p:txBody>
          <a:bodyPr lIns="91425" tIns="91425" rIns="91425" bIns="91425" anchor="t" anchorCtr="0"/>
          <a:lstStyle>
            <a:lvl1pPr marL="0" marR="0" lvl="0" indent="0" algn="ctr" rtl="0">
              <a:spcBef>
                <a:spcPts val="1080"/>
              </a:spcBef>
              <a:spcAft>
                <a:spcPts val="0"/>
              </a:spcAft>
              <a:buClr>
                <a:schemeClr val="dk2"/>
              </a:buClr>
              <a:buFont typeface="Arial"/>
              <a:buNone/>
              <a:defRPr sz="3600" b="0" i="0" u="none" strike="noStrike" cap="none">
                <a:solidFill>
                  <a:schemeClr val="dk2"/>
                </a:solidFill>
                <a:latin typeface="Arial"/>
                <a:ea typeface="Arial"/>
                <a:cs typeface="Arial"/>
                <a:sym typeface="Arial"/>
              </a:defRPr>
            </a:lvl1pPr>
            <a:lvl2pPr marL="742950" marR="0" lvl="1" indent="-57150" algn="l" rtl="0">
              <a:spcBef>
                <a:spcPts val="108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2pPr>
            <a:lvl3pPr marL="1143000" marR="0" lvl="2" indent="-25400" algn="l" rtl="0">
              <a:spcBef>
                <a:spcPts val="96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3pPr>
            <a:lvl4pPr marL="1600200" marR="0" lvl="3" indent="-50800" algn="l" rtl="0">
              <a:spcBef>
                <a:spcPts val="84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4pPr>
            <a:lvl5pPr marL="2057400" marR="0" lvl="4" indent="-76200" algn="l" rtl="0">
              <a:spcBef>
                <a:spcPts val="72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9" name="Shape 29"/>
          <p:cNvPicPr preferRelativeResize="0"/>
          <p:nvPr/>
        </p:nvPicPr>
        <p:blipFill rotWithShape="1">
          <a:blip r:embed="rId2" cstate="print">
            <a:alphaModFix/>
          </a:blip>
          <a:srcRect/>
          <a:stretch/>
        </p:blipFill>
        <p:spPr>
          <a:xfrm>
            <a:off x="9818719" y="6047487"/>
            <a:ext cx="1894651" cy="612868"/>
          </a:xfrm>
          <a:prstGeom prst="rect">
            <a:avLst/>
          </a:prstGeom>
          <a:noFill/>
          <a:ln>
            <a:noFill/>
          </a:ln>
        </p:spPr>
      </p:pic>
      <p:pic>
        <p:nvPicPr>
          <p:cNvPr id="30" name="Shape 30"/>
          <p:cNvPicPr preferRelativeResize="0"/>
          <p:nvPr/>
        </p:nvPicPr>
        <p:blipFill rotWithShape="1">
          <a:blip r:embed="rId3" cstate="print">
            <a:alphaModFix/>
          </a:blip>
          <a:srcRect/>
          <a:stretch/>
        </p:blipFill>
        <p:spPr>
          <a:xfrm>
            <a:off x="903111" y="2398153"/>
            <a:ext cx="10289825" cy="1906915"/>
          </a:xfrm>
          <a:prstGeom prst="rect">
            <a:avLst/>
          </a:prstGeom>
          <a:noFill/>
          <a:ln>
            <a:noFill/>
          </a:ln>
        </p:spPr>
      </p:pic>
    </p:spTree>
    <p:extLst>
      <p:ext uri="{BB962C8B-B14F-4D97-AF65-F5344CB8AC3E}">
        <p14:creationId xmlns:p14="http://schemas.microsoft.com/office/powerpoint/2010/main" val="417778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2235209" y="274637"/>
            <a:ext cx="9956799" cy="8683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44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44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44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44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
        <p:nvSpPr>
          <p:cNvPr id="33" name="Shape 33"/>
          <p:cNvSpPr txBox="1">
            <a:spLocks noGrp="1"/>
          </p:cNvSpPr>
          <p:nvPr>
            <p:ph type="body" idx="1"/>
          </p:nvPr>
        </p:nvSpPr>
        <p:spPr>
          <a:xfrm>
            <a:off x="1580450" y="1600200"/>
            <a:ext cx="9392354" cy="4267199"/>
          </a:xfrm>
          <a:prstGeom prst="rect">
            <a:avLst/>
          </a:prstGeom>
          <a:noFill/>
          <a:ln>
            <a:noFill/>
          </a:ln>
        </p:spPr>
        <p:txBody>
          <a:bodyPr lIns="91425" tIns="91425" rIns="91425" bIns="91425" anchor="t" anchorCtr="0"/>
          <a:lstStyle>
            <a:lvl1pPr marL="342900" marR="0" lvl="0" indent="-88900" algn="l" rtl="0">
              <a:spcBef>
                <a:spcPts val="12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1pPr>
            <a:lvl2pPr marL="742950" marR="0" lvl="1" indent="-57150" algn="l" rtl="0">
              <a:spcBef>
                <a:spcPts val="108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2pPr>
            <a:lvl3pPr marL="1143000" marR="0" lvl="2" indent="-25400" algn="l" rtl="0">
              <a:spcBef>
                <a:spcPts val="96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3pPr>
            <a:lvl4pPr marL="1600200" marR="0" lvl="3" indent="-50800" algn="l" rtl="0">
              <a:spcBef>
                <a:spcPts val="84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4pPr>
            <a:lvl5pPr marL="2057400" marR="0" lvl="4" indent="-76200" algn="l" rtl="0">
              <a:spcBef>
                <a:spcPts val="72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dt" idx="10"/>
          </p:nvPr>
        </p:nvSpPr>
        <p:spPr>
          <a:xfrm>
            <a:off x="135467" y="6537325"/>
            <a:ext cx="2844800" cy="39687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a:solidFill>
                <a:srgbClr val="1D528D"/>
              </a:solidFill>
            </a:endParaRPr>
          </a:p>
        </p:txBody>
      </p:sp>
      <p:sp>
        <p:nvSpPr>
          <p:cNvPr id="35" name="Shape 35"/>
          <p:cNvSpPr txBox="1">
            <a:spLocks noGrp="1"/>
          </p:cNvSpPr>
          <p:nvPr>
            <p:ph type="sldNum" idx="12"/>
          </p:nvPr>
        </p:nvSpPr>
        <p:spPr>
          <a:xfrm>
            <a:off x="4831644" y="6381763"/>
            <a:ext cx="2844800" cy="476249"/>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rgbClr val="1D528D"/>
                </a:solidFill>
                <a:latin typeface="Times New Roman"/>
                <a:ea typeface="Times New Roman"/>
                <a:cs typeface="Times New Roman"/>
                <a:sym typeface="Times New Roman"/>
              </a:rPr>
              <a:pPr algn="ctr">
                <a:buSzPct val="25000"/>
              </a:pPr>
              <a:t>‹#›</a:t>
            </a:fld>
            <a:endParaRPr lang="en-US">
              <a:solidFill>
                <a:srgbClr val="1D528D"/>
              </a:solidFill>
              <a:latin typeface="Times New Roman"/>
              <a:ea typeface="Times New Roman"/>
              <a:cs typeface="Times New Roman"/>
              <a:sym typeface="Times New Roman"/>
            </a:endParaRPr>
          </a:p>
        </p:txBody>
      </p:sp>
      <p:pic>
        <p:nvPicPr>
          <p:cNvPr id="36" name="Shape 36"/>
          <p:cNvPicPr preferRelativeResize="0"/>
          <p:nvPr/>
        </p:nvPicPr>
        <p:blipFill rotWithShape="1">
          <a:blip r:embed="rId2" cstate="print">
            <a:alphaModFix/>
          </a:blip>
          <a:srcRect/>
          <a:stretch/>
        </p:blipFill>
        <p:spPr>
          <a:xfrm>
            <a:off x="135473" y="331790"/>
            <a:ext cx="997183" cy="868362"/>
          </a:xfrm>
          <a:prstGeom prst="rect">
            <a:avLst/>
          </a:prstGeom>
          <a:noFill/>
          <a:ln>
            <a:noFill/>
          </a:ln>
        </p:spPr>
      </p:pic>
    </p:spTree>
    <p:extLst>
      <p:ext uri="{BB962C8B-B14F-4D97-AF65-F5344CB8AC3E}">
        <p14:creationId xmlns:p14="http://schemas.microsoft.com/office/powerpoint/2010/main" val="414629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2235209" y="274637"/>
            <a:ext cx="9956799" cy="8683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44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44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44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44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body" idx="1"/>
          </p:nvPr>
        </p:nvSpPr>
        <p:spPr>
          <a:xfrm>
            <a:off x="1580444" y="1600200"/>
            <a:ext cx="4605867" cy="4267199"/>
          </a:xfrm>
          <a:prstGeom prst="rect">
            <a:avLst/>
          </a:prstGeom>
          <a:noFill/>
          <a:ln>
            <a:noFill/>
          </a:ln>
        </p:spPr>
        <p:txBody>
          <a:bodyPr lIns="91425" tIns="91425" rIns="91425" bIns="91425" anchor="t" anchorCtr="0"/>
          <a:lstStyle>
            <a:lvl1pPr marL="342900" marR="0" lvl="0" indent="-88900" algn="l" rtl="0">
              <a:spcBef>
                <a:spcPts val="12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1pPr>
            <a:lvl2pPr marL="742950" marR="0" lvl="1" indent="-57150" algn="l" rtl="0">
              <a:spcBef>
                <a:spcPts val="108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2pPr>
            <a:lvl3pPr marL="1143000" marR="0" lvl="2" indent="-25400" algn="l" rtl="0">
              <a:spcBef>
                <a:spcPts val="96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3pPr>
            <a:lvl4pPr marL="1600200" marR="0" lvl="3" indent="-50800" algn="l" rtl="0">
              <a:spcBef>
                <a:spcPts val="84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4pPr>
            <a:lvl5pPr marL="2057400" marR="0" lvl="4" indent="-76200" algn="l" rtl="0">
              <a:spcBef>
                <a:spcPts val="72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6366933" y="1600200"/>
            <a:ext cx="4605867" cy="4267199"/>
          </a:xfrm>
          <a:prstGeom prst="rect">
            <a:avLst/>
          </a:prstGeom>
          <a:noFill/>
          <a:ln>
            <a:noFill/>
          </a:ln>
        </p:spPr>
        <p:txBody>
          <a:bodyPr lIns="91425" tIns="91425" rIns="91425" bIns="91425" anchor="t" anchorCtr="0"/>
          <a:lstStyle>
            <a:lvl1pPr marL="342900" marR="0" lvl="0" indent="-88900" algn="l" rtl="0">
              <a:spcBef>
                <a:spcPts val="12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1pPr>
            <a:lvl2pPr marL="742950" marR="0" lvl="1" indent="-57150" algn="l" rtl="0">
              <a:spcBef>
                <a:spcPts val="108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2pPr>
            <a:lvl3pPr marL="1143000" marR="0" lvl="2" indent="-25400" algn="l" rtl="0">
              <a:spcBef>
                <a:spcPts val="96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3pPr>
            <a:lvl4pPr marL="1600200" marR="0" lvl="3" indent="-50800" algn="l" rtl="0">
              <a:spcBef>
                <a:spcPts val="84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4pPr>
            <a:lvl5pPr marL="2057400" marR="0" lvl="4" indent="-76200" algn="l" rtl="0">
              <a:spcBef>
                <a:spcPts val="72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dt" idx="10"/>
          </p:nvPr>
        </p:nvSpPr>
        <p:spPr>
          <a:xfrm>
            <a:off x="135467" y="6537325"/>
            <a:ext cx="2844800" cy="39687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a:solidFill>
                <a:srgbClr val="1D528D"/>
              </a:solidFill>
            </a:endParaRPr>
          </a:p>
        </p:txBody>
      </p:sp>
      <p:sp>
        <p:nvSpPr>
          <p:cNvPr id="42" name="Shape 42"/>
          <p:cNvSpPr txBox="1">
            <a:spLocks noGrp="1"/>
          </p:cNvSpPr>
          <p:nvPr>
            <p:ph type="sldNum" idx="12"/>
          </p:nvPr>
        </p:nvSpPr>
        <p:spPr>
          <a:xfrm>
            <a:off x="4831644" y="6381763"/>
            <a:ext cx="2844800" cy="476249"/>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rgbClr val="1D528D"/>
                </a:solidFill>
                <a:latin typeface="Times New Roman"/>
                <a:ea typeface="Times New Roman"/>
                <a:cs typeface="Times New Roman"/>
                <a:sym typeface="Times New Roman"/>
              </a:rPr>
              <a:pPr algn="ctr">
                <a:buSzPct val="25000"/>
              </a:pPr>
              <a:t>‹#›</a:t>
            </a:fld>
            <a:endParaRPr lang="en-US">
              <a:solidFill>
                <a:srgbClr val="1D528D"/>
              </a:solidFill>
              <a:latin typeface="Times New Roman"/>
              <a:ea typeface="Times New Roman"/>
              <a:cs typeface="Times New Roman"/>
              <a:sym typeface="Times New Roman"/>
            </a:endParaRPr>
          </a:p>
        </p:txBody>
      </p:sp>
      <p:pic>
        <p:nvPicPr>
          <p:cNvPr id="43" name="Shape 43"/>
          <p:cNvPicPr preferRelativeResize="0"/>
          <p:nvPr/>
        </p:nvPicPr>
        <p:blipFill rotWithShape="1">
          <a:blip r:embed="rId2" cstate="print">
            <a:alphaModFix/>
          </a:blip>
          <a:srcRect/>
          <a:stretch/>
        </p:blipFill>
        <p:spPr>
          <a:xfrm>
            <a:off x="135473" y="331790"/>
            <a:ext cx="997183" cy="868362"/>
          </a:xfrm>
          <a:prstGeom prst="rect">
            <a:avLst/>
          </a:prstGeom>
          <a:noFill/>
          <a:ln>
            <a:noFill/>
          </a:ln>
        </p:spPr>
      </p:pic>
    </p:spTree>
    <p:extLst>
      <p:ext uri="{BB962C8B-B14F-4D97-AF65-F5344CB8AC3E}">
        <p14:creationId xmlns:p14="http://schemas.microsoft.com/office/powerpoint/2010/main" val="403637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1617" y="1709751"/>
            <a:ext cx="10515601" cy="2852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60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44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44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44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44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
        <p:nvSpPr>
          <p:cNvPr id="46" name="Shape 46"/>
          <p:cNvSpPr txBox="1">
            <a:spLocks noGrp="1"/>
          </p:cNvSpPr>
          <p:nvPr>
            <p:ph type="body" idx="1"/>
          </p:nvPr>
        </p:nvSpPr>
        <p:spPr>
          <a:xfrm>
            <a:off x="831617" y="4589475"/>
            <a:ext cx="10515601" cy="1500187"/>
          </a:xfrm>
          <a:prstGeom prst="rect">
            <a:avLst/>
          </a:prstGeom>
          <a:noFill/>
          <a:ln>
            <a:noFill/>
          </a:ln>
        </p:spPr>
        <p:txBody>
          <a:bodyPr lIns="91425" tIns="91425" rIns="91425" bIns="91425" anchor="t" anchorCtr="0"/>
          <a:lstStyle>
            <a:lvl1pPr marL="0" marR="0" lvl="0" indent="0" algn="l" rtl="0">
              <a:spcBef>
                <a:spcPts val="72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spcBef>
                <a:spcPts val="6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2pPr>
            <a:lvl3pPr marL="914400" marR="0" lvl="2" indent="0" algn="l" rtl="0">
              <a:spcBef>
                <a:spcPts val="54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480"/>
              </a:spcBef>
              <a:spcAft>
                <a:spcPts val="0"/>
              </a:spcAft>
              <a:buClr>
                <a:schemeClr val="dk1"/>
              </a:buClr>
              <a:buFont typeface="Arial"/>
              <a:buNone/>
              <a:defRPr sz="1600" b="0" i="0" u="none" strike="noStrike" cap="none">
                <a:solidFill>
                  <a:schemeClr val="dk1"/>
                </a:solidFill>
                <a:latin typeface="Arial"/>
                <a:ea typeface="Arial"/>
                <a:cs typeface="Arial"/>
                <a:sym typeface="Arial"/>
              </a:defRPr>
            </a:lvl4pPr>
            <a:lvl5pPr marL="1828800" marR="0" lvl="4" indent="0" algn="l" rtl="0">
              <a:spcBef>
                <a:spcPts val="480"/>
              </a:spcBef>
              <a:spcAft>
                <a:spcPts val="0"/>
              </a:spcAft>
              <a:buClr>
                <a:schemeClr val="dk1"/>
              </a:buClr>
              <a:buFont typeface="Arial"/>
              <a:buNone/>
              <a:defRPr sz="16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dt" idx="10"/>
          </p:nvPr>
        </p:nvSpPr>
        <p:spPr>
          <a:xfrm>
            <a:off x="135467" y="6537325"/>
            <a:ext cx="2844800" cy="39687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a:solidFill>
                <a:srgbClr val="1D528D"/>
              </a:solidFill>
            </a:endParaRPr>
          </a:p>
        </p:txBody>
      </p:sp>
      <p:sp>
        <p:nvSpPr>
          <p:cNvPr id="48" name="Shape 48"/>
          <p:cNvSpPr txBox="1">
            <a:spLocks noGrp="1"/>
          </p:cNvSpPr>
          <p:nvPr>
            <p:ph type="sldNum" idx="12"/>
          </p:nvPr>
        </p:nvSpPr>
        <p:spPr>
          <a:xfrm>
            <a:off x="4831644" y="6381763"/>
            <a:ext cx="2844800" cy="476249"/>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rgbClr val="1D528D"/>
                </a:solidFill>
                <a:latin typeface="Times New Roman"/>
                <a:ea typeface="Times New Roman"/>
                <a:cs typeface="Times New Roman"/>
                <a:sym typeface="Times New Roman"/>
              </a:rPr>
              <a:pPr algn="ctr">
                <a:buSzPct val="25000"/>
              </a:pPr>
              <a:t>‹#›</a:t>
            </a:fld>
            <a:endParaRPr lang="en-US">
              <a:solidFill>
                <a:srgbClr val="1D528D"/>
              </a:solidFill>
              <a:latin typeface="Times New Roman"/>
              <a:ea typeface="Times New Roman"/>
              <a:cs typeface="Times New Roman"/>
              <a:sym typeface="Times New Roman"/>
            </a:endParaRPr>
          </a:p>
        </p:txBody>
      </p:sp>
      <p:pic>
        <p:nvPicPr>
          <p:cNvPr id="49" name="Shape 49"/>
          <p:cNvPicPr preferRelativeResize="0"/>
          <p:nvPr/>
        </p:nvPicPr>
        <p:blipFill rotWithShape="1">
          <a:blip r:embed="rId2" cstate="print">
            <a:alphaModFix/>
          </a:blip>
          <a:srcRect/>
          <a:stretch/>
        </p:blipFill>
        <p:spPr>
          <a:xfrm>
            <a:off x="135473" y="331790"/>
            <a:ext cx="997183" cy="868362"/>
          </a:xfrm>
          <a:prstGeom prst="rect">
            <a:avLst/>
          </a:prstGeom>
          <a:noFill/>
          <a:ln>
            <a:noFill/>
          </a:ln>
        </p:spPr>
      </p:pic>
    </p:spTree>
    <p:extLst>
      <p:ext uri="{BB962C8B-B14F-4D97-AF65-F5344CB8AC3E}">
        <p14:creationId xmlns:p14="http://schemas.microsoft.com/office/powerpoint/2010/main" val="398441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422408" y="365139"/>
            <a:ext cx="9550401" cy="820737"/>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44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44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44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44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body" idx="1"/>
          </p:nvPr>
        </p:nvSpPr>
        <p:spPr>
          <a:xfrm>
            <a:off x="839142" y="1681163"/>
            <a:ext cx="5159021" cy="823912"/>
          </a:xfrm>
          <a:prstGeom prst="rect">
            <a:avLst/>
          </a:prstGeom>
          <a:noFill/>
          <a:ln>
            <a:noFill/>
          </a:ln>
        </p:spPr>
        <p:txBody>
          <a:bodyPr lIns="91425" tIns="91425" rIns="91425" bIns="91425" anchor="b" anchorCtr="0"/>
          <a:lstStyle>
            <a:lvl1pPr marL="0" marR="0" lvl="0" indent="0" algn="l" rtl="0">
              <a:spcBef>
                <a:spcPts val="72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6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54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8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8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2"/>
          </p:nvPr>
        </p:nvSpPr>
        <p:spPr>
          <a:xfrm>
            <a:off x="839142" y="2505075"/>
            <a:ext cx="5159021" cy="3684588"/>
          </a:xfrm>
          <a:prstGeom prst="rect">
            <a:avLst/>
          </a:prstGeom>
          <a:noFill/>
          <a:ln>
            <a:noFill/>
          </a:ln>
        </p:spPr>
        <p:txBody>
          <a:bodyPr lIns="91425" tIns="91425" rIns="91425" bIns="91425" anchor="t" anchorCtr="0"/>
          <a:lstStyle>
            <a:lvl1pPr marL="342900" marR="0" lvl="0" indent="-88900" algn="l" rtl="0">
              <a:spcBef>
                <a:spcPts val="12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1pPr>
            <a:lvl2pPr marL="742950" marR="0" lvl="1" indent="-57150" algn="l" rtl="0">
              <a:spcBef>
                <a:spcPts val="108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2pPr>
            <a:lvl3pPr marL="1143000" marR="0" lvl="2" indent="-25400" algn="l" rtl="0">
              <a:spcBef>
                <a:spcPts val="96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3pPr>
            <a:lvl4pPr marL="1600200" marR="0" lvl="3" indent="-50800" algn="l" rtl="0">
              <a:spcBef>
                <a:spcPts val="84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4pPr>
            <a:lvl5pPr marL="2057400" marR="0" lvl="4" indent="-76200" algn="l" rtl="0">
              <a:spcBef>
                <a:spcPts val="72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3"/>
          </p:nvPr>
        </p:nvSpPr>
        <p:spPr>
          <a:xfrm>
            <a:off x="6173140" y="1681163"/>
            <a:ext cx="5181599" cy="823912"/>
          </a:xfrm>
          <a:prstGeom prst="rect">
            <a:avLst/>
          </a:prstGeom>
          <a:noFill/>
          <a:ln>
            <a:noFill/>
          </a:ln>
        </p:spPr>
        <p:txBody>
          <a:bodyPr lIns="91425" tIns="91425" rIns="91425" bIns="91425" anchor="b" anchorCtr="0"/>
          <a:lstStyle>
            <a:lvl1pPr marL="0" marR="0" lvl="0" indent="0" algn="l" rtl="0">
              <a:spcBef>
                <a:spcPts val="72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6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54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8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8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body" idx="4"/>
          </p:nvPr>
        </p:nvSpPr>
        <p:spPr>
          <a:xfrm>
            <a:off x="6173140" y="2505075"/>
            <a:ext cx="5181599" cy="3684588"/>
          </a:xfrm>
          <a:prstGeom prst="rect">
            <a:avLst/>
          </a:prstGeom>
          <a:noFill/>
          <a:ln>
            <a:noFill/>
          </a:ln>
        </p:spPr>
        <p:txBody>
          <a:bodyPr lIns="91425" tIns="91425" rIns="91425" bIns="91425" anchor="t" anchorCtr="0"/>
          <a:lstStyle>
            <a:lvl1pPr marL="342900" marR="0" lvl="0" indent="-88900" algn="l" rtl="0">
              <a:spcBef>
                <a:spcPts val="12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1pPr>
            <a:lvl2pPr marL="742950" marR="0" lvl="1" indent="-57150" algn="l" rtl="0">
              <a:spcBef>
                <a:spcPts val="108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2pPr>
            <a:lvl3pPr marL="1143000" marR="0" lvl="2" indent="-25400" algn="l" rtl="0">
              <a:spcBef>
                <a:spcPts val="96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3pPr>
            <a:lvl4pPr marL="1600200" marR="0" lvl="3" indent="-50800" algn="l" rtl="0">
              <a:spcBef>
                <a:spcPts val="84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4pPr>
            <a:lvl5pPr marL="2057400" marR="0" lvl="4" indent="-76200" algn="l" rtl="0">
              <a:spcBef>
                <a:spcPts val="72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135467" y="6537325"/>
            <a:ext cx="2844800" cy="39687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a:solidFill>
                <a:srgbClr val="1D528D"/>
              </a:solidFill>
            </a:endParaRPr>
          </a:p>
        </p:txBody>
      </p:sp>
      <p:sp>
        <p:nvSpPr>
          <p:cNvPr id="57" name="Shape 57"/>
          <p:cNvSpPr txBox="1">
            <a:spLocks noGrp="1"/>
          </p:cNvSpPr>
          <p:nvPr>
            <p:ph type="sldNum" idx="12"/>
          </p:nvPr>
        </p:nvSpPr>
        <p:spPr>
          <a:xfrm>
            <a:off x="4831644" y="6381763"/>
            <a:ext cx="2844800" cy="476249"/>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rgbClr val="1D528D"/>
                </a:solidFill>
                <a:latin typeface="Times New Roman"/>
                <a:ea typeface="Times New Roman"/>
                <a:cs typeface="Times New Roman"/>
                <a:sym typeface="Times New Roman"/>
              </a:rPr>
              <a:pPr algn="ctr">
                <a:buSzPct val="25000"/>
              </a:pPr>
              <a:t>‹#›</a:t>
            </a:fld>
            <a:endParaRPr lang="en-US">
              <a:solidFill>
                <a:srgbClr val="1D528D"/>
              </a:solidFill>
              <a:latin typeface="Times New Roman"/>
              <a:ea typeface="Times New Roman"/>
              <a:cs typeface="Times New Roman"/>
              <a:sym typeface="Times New Roman"/>
            </a:endParaRPr>
          </a:p>
        </p:txBody>
      </p:sp>
      <p:pic>
        <p:nvPicPr>
          <p:cNvPr id="58" name="Shape 58"/>
          <p:cNvPicPr preferRelativeResize="0"/>
          <p:nvPr/>
        </p:nvPicPr>
        <p:blipFill rotWithShape="1">
          <a:blip r:embed="rId2" cstate="print">
            <a:alphaModFix/>
          </a:blip>
          <a:srcRect/>
          <a:stretch/>
        </p:blipFill>
        <p:spPr>
          <a:xfrm>
            <a:off x="135473" y="331790"/>
            <a:ext cx="997183" cy="868362"/>
          </a:xfrm>
          <a:prstGeom prst="rect">
            <a:avLst/>
          </a:prstGeom>
          <a:noFill/>
          <a:ln>
            <a:noFill/>
          </a:ln>
        </p:spPr>
      </p:pic>
    </p:spTree>
    <p:extLst>
      <p:ext uri="{BB962C8B-B14F-4D97-AF65-F5344CB8AC3E}">
        <p14:creationId xmlns:p14="http://schemas.microsoft.com/office/powerpoint/2010/main" val="99879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235209" y="274637"/>
            <a:ext cx="9956799" cy="8683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44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44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44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44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
        <p:nvSpPr>
          <p:cNvPr id="61" name="Shape 61"/>
          <p:cNvSpPr txBox="1">
            <a:spLocks noGrp="1"/>
          </p:cNvSpPr>
          <p:nvPr>
            <p:ph type="dt" idx="10"/>
          </p:nvPr>
        </p:nvSpPr>
        <p:spPr>
          <a:xfrm>
            <a:off x="135467" y="6537325"/>
            <a:ext cx="2844800" cy="39687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a:solidFill>
                <a:srgbClr val="1D528D"/>
              </a:solidFill>
            </a:endParaRPr>
          </a:p>
        </p:txBody>
      </p:sp>
      <p:sp>
        <p:nvSpPr>
          <p:cNvPr id="62" name="Shape 62"/>
          <p:cNvSpPr txBox="1">
            <a:spLocks noGrp="1"/>
          </p:cNvSpPr>
          <p:nvPr>
            <p:ph type="sldNum" idx="12"/>
          </p:nvPr>
        </p:nvSpPr>
        <p:spPr>
          <a:xfrm>
            <a:off x="4831644" y="6381763"/>
            <a:ext cx="2844800" cy="476249"/>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rgbClr val="1D528D"/>
                </a:solidFill>
                <a:latin typeface="Times New Roman"/>
                <a:ea typeface="Times New Roman"/>
                <a:cs typeface="Times New Roman"/>
                <a:sym typeface="Times New Roman"/>
              </a:rPr>
              <a:pPr algn="ctr">
                <a:buSzPct val="25000"/>
              </a:pPr>
              <a:t>‹#›</a:t>
            </a:fld>
            <a:endParaRPr lang="en-US">
              <a:solidFill>
                <a:srgbClr val="1D528D"/>
              </a:solidFill>
              <a:latin typeface="Times New Roman"/>
              <a:ea typeface="Times New Roman"/>
              <a:cs typeface="Times New Roman"/>
              <a:sym typeface="Times New Roman"/>
            </a:endParaRPr>
          </a:p>
        </p:txBody>
      </p:sp>
      <p:pic>
        <p:nvPicPr>
          <p:cNvPr id="63" name="Shape 63"/>
          <p:cNvPicPr preferRelativeResize="0"/>
          <p:nvPr/>
        </p:nvPicPr>
        <p:blipFill rotWithShape="1">
          <a:blip r:embed="rId2" cstate="print">
            <a:alphaModFix/>
          </a:blip>
          <a:srcRect/>
          <a:stretch/>
        </p:blipFill>
        <p:spPr>
          <a:xfrm>
            <a:off x="135473" y="331790"/>
            <a:ext cx="997183" cy="868362"/>
          </a:xfrm>
          <a:prstGeom prst="rect">
            <a:avLst/>
          </a:prstGeom>
          <a:noFill/>
          <a:ln>
            <a:noFill/>
          </a:ln>
        </p:spPr>
      </p:pic>
    </p:spTree>
    <p:extLst>
      <p:ext uri="{BB962C8B-B14F-4D97-AF65-F5344CB8AC3E}">
        <p14:creationId xmlns:p14="http://schemas.microsoft.com/office/powerpoint/2010/main" val="104420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9141" y="457213"/>
            <a:ext cx="3932296" cy="16001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32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44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44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44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44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
        <p:nvSpPr>
          <p:cNvPr id="70" name="Shape 70"/>
          <p:cNvSpPr txBox="1">
            <a:spLocks noGrp="1"/>
          </p:cNvSpPr>
          <p:nvPr>
            <p:ph type="body" idx="1"/>
          </p:nvPr>
        </p:nvSpPr>
        <p:spPr>
          <a:xfrm>
            <a:off x="5183481" y="987425"/>
            <a:ext cx="6171259" cy="4873624"/>
          </a:xfrm>
          <a:prstGeom prst="rect">
            <a:avLst/>
          </a:prstGeom>
          <a:noFill/>
          <a:ln>
            <a:noFill/>
          </a:ln>
        </p:spPr>
        <p:txBody>
          <a:bodyPr lIns="91425" tIns="91425" rIns="91425" bIns="91425" anchor="t" anchorCtr="0"/>
          <a:lstStyle>
            <a:lvl1pPr marL="342900" marR="0" lvl="0" indent="-139700" algn="l" rtl="0">
              <a:spcBef>
                <a:spcPts val="96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84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72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6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6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2"/>
          </p:nvPr>
        </p:nvSpPr>
        <p:spPr>
          <a:xfrm>
            <a:off x="839141" y="2057400"/>
            <a:ext cx="3932296" cy="3811588"/>
          </a:xfrm>
          <a:prstGeom prst="rect">
            <a:avLst/>
          </a:prstGeom>
          <a:noFill/>
          <a:ln>
            <a:noFill/>
          </a:ln>
        </p:spPr>
        <p:txBody>
          <a:bodyPr lIns="91425" tIns="91425" rIns="91425" bIns="91425" anchor="t" anchorCtr="0"/>
          <a:lstStyle>
            <a:lvl1pPr marL="0" marR="0" lvl="0" indent="0" algn="l" rtl="0">
              <a:spcBef>
                <a:spcPts val="48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42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3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4pPr>
            <a:lvl5pPr marL="1828800" marR="0" lvl="4" indent="0" algn="l" rtl="0">
              <a:spcBef>
                <a:spcPts val="3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135467" y="6537325"/>
            <a:ext cx="2844800" cy="39687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a:solidFill>
                <a:srgbClr val="1D528D"/>
              </a:solidFill>
            </a:endParaRPr>
          </a:p>
        </p:txBody>
      </p:sp>
      <p:sp>
        <p:nvSpPr>
          <p:cNvPr id="73" name="Shape 73"/>
          <p:cNvSpPr txBox="1">
            <a:spLocks noGrp="1"/>
          </p:cNvSpPr>
          <p:nvPr>
            <p:ph type="sldNum" idx="12"/>
          </p:nvPr>
        </p:nvSpPr>
        <p:spPr>
          <a:xfrm>
            <a:off x="4831644" y="6381763"/>
            <a:ext cx="2844800" cy="476249"/>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rgbClr val="1D528D"/>
                </a:solidFill>
                <a:latin typeface="Times New Roman"/>
                <a:ea typeface="Times New Roman"/>
                <a:cs typeface="Times New Roman"/>
                <a:sym typeface="Times New Roman"/>
              </a:rPr>
              <a:pPr algn="ctr">
                <a:buSzPct val="25000"/>
              </a:pPr>
              <a:t>‹#›</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8057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Picture with Caption">
    <p:spTree>
      <p:nvGrpSpPr>
        <p:cNvPr id="1" name="Shape 74"/>
        <p:cNvGrpSpPr/>
        <p:nvPr/>
      </p:nvGrpSpPr>
      <p:grpSpPr>
        <a:xfrm>
          <a:off x="0" y="0"/>
          <a:ext cx="0" cy="0"/>
          <a:chOff x="0" y="0"/>
          <a:chExt cx="0" cy="0"/>
        </a:xfrm>
      </p:grpSpPr>
      <p:sp>
        <p:nvSpPr>
          <p:cNvPr id="79" name="Shape 79"/>
          <p:cNvSpPr txBox="1">
            <a:spLocks noGrp="1"/>
          </p:cNvSpPr>
          <p:nvPr>
            <p:ph type="sldNum" idx="12"/>
          </p:nvPr>
        </p:nvSpPr>
        <p:spPr>
          <a:xfrm>
            <a:off x="4831644" y="6381763"/>
            <a:ext cx="2844800" cy="476249"/>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a:solidFill>
                  <a:srgbClr val="1D528D"/>
                </a:solidFill>
                <a:latin typeface="Times New Roman"/>
                <a:ea typeface="Times New Roman"/>
                <a:cs typeface="Times New Roman"/>
                <a:sym typeface="Times New Roman"/>
              </a:rPr>
              <a:pPr algn="ctr">
                <a:buSzPct val="25000"/>
              </a:pPr>
              <a:t>‹#›</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99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7"/>
            <a:ext cx="2743200" cy="365125"/>
          </a:xfrm>
          <a:prstGeom prst="rect">
            <a:avLst/>
          </a:prstGeom>
        </p:spPr>
        <p:txBody>
          <a:bodyPr/>
          <a:lstStyle/>
          <a:p>
            <a:fld id="{64A6A3FF-C216-F944-ADA4-722D257BBBA1}" type="datetimeFigureOut">
              <a:rPr lang="en-US" sz="1400" kern="0">
                <a:solidFill>
                  <a:prstClr val="black">
                    <a:tint val="75000"/>
                  </a:prstClr>
                </a:solidFill>
                <a:latin typeface="Calibri"/>
                <a:cs typeface="Arial"/>
                <a:sym typeface="Arial"/>
              </a:rPr>
              <a:pPr/>
              <a:t>12/12/16</a:t>
            </a:fld>
            <a:endParaRPr lang="en-US" sz="1400" kern="0">
              <a:solidFill>
                <a:prstClr val="black">
                  <a:tint val="75000"/>
                </a:prstClr>
              </a:solidFill>
              <a:latin typeface="Calibri"/>
              <a:cs typeface="Arial"/>
              <a:sym typeface="Arial"/>
            </a:endParaRPr>
          </a:p>
        </p:txBody>
      </p:sp>
      <p:sp>
        <p:nvSpPr>
          <p:cNvPr id="3" name="Footer Placeholder 2"/>
          <p:cNvSpPr>
            <a:spLocks noGrp="1"/>
          </p:cNvSpPr>
          <p:nvPr>
            <p:ph type="ftr" sz="quarter" idx="11"/>
          </p:nvPr>
        </p:nvSpPr>
        <p:spPr>
          <a:xfrm>
            <a:off x="4038603" y="6356357"/>
            <a:ext cx="4114801" cy="365125"/>
          </a:xfrm>
          <a:prstGeom prst="rect">
            <a:avLst/>
          </a:prstGeom>
        </p:spPr>
        <p:txBody>
          <a:bodyPr/>
          <a:lstStyle/>
          <a:p>
            <a:endParaRPr lang="en-US" sz="1400" kern="0">
              <a:solidFill>
                <a:prstClr val="black">
                  <a:tint val="75000"/>
                </a:prstClr>
              </a:solidFill>
              <a:latin typeface="Calibri"/>
              <a:cs typeface="Arial"/>
              <a:sym typeface="Arial"/>
            </a:endParaRPr>
          </a:p>
        </p:txBody>
      </p:sp>
      <p:sp>
        <p:nvSpPr>
          <p:cNvPr id="4" name="Slide Number Placeholder 3"/>
          <p:cNvSpPr>
            <a:spLocks noGrp="1"/>
          </p:cNvSpPr>
          <p:nvPr>
            <p:ph type="sldNum" sz="quarter" idx="12"/>
          </p:nvPr>
        </p:nvSpPr>
        <p:spPr/>
        <p:txBody>
          <a:bodyPr/>
          <a:lstStyle/>
          <a:p>
            <a:fld id="{979250D0-BFEC-4949-BE85-E24FB07C88E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2431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FFFFFF"/>
            </a:gs>
          </a:gsLst>
          <a:lin ang="5400000" scaled="0"/>
        </a:gradFill>
        <a:effectLst/>
      </p:bgPr>
    </p:bg>
    <p:spTree>
      <p:nvGrpSpPr>
        <p:cNvPr id="1" name="Shape 5"/>
        <p:cNvGrpSpPr/>
        <p:nvPr/>
      </p:nvGrpSpPr>
      <p:grpSpPr>
        <a:xfrm>
          <a:off x="0" y="0"/>
          <a:ext cx="0" cy="0"/>
          <a:chOff x="0" y="0"/>
          <a:chExt cx="0" cy="0"/>
        </a:xfrm>
      </p:grpSpPr>
      <p:grpSp>
        <p:nvGrpSpPr>
          <p:cNvPr id="6" name="Shape 6"/>
          <p:cNvGrpSpPr/>
          <p:nvPr/>
        </p:nvGrpSpPr>
        <p:grpSpPr>
          <a:xfrm>
            <a:off x="0" y="285762"/>
            <a:ext cx="12208934" cy="911225"/>
            <a:chOff x="0" y="195"/>
            <a:chExt cx="5767" cy="635"/>
          </a:xfrm>
        </p:grpSpPr>
        <p:sp>
          <p:nvSpPr>
            <p:cNvPr id="7" name="Shape 7"/>
            <p:cNvSpPr/>
            <p:nvPr/>
          </p:nvSpPr>
          <p:spPr>
            <a:xfrm>
              <a:off x="0" y="196"/>
              <a:ext cx="5765" cy="635"/>
            </a:xfrm>
            <a:prstGeom prst="rect">
              <a:avLst/>
            </a:prstGeom>
            <a:solidFill>
              <a:srgbClr val="006DB6"/>
            </a:solidFill>
            <a:ln>
              <a:noFill/>
            </a:ln>
          </p:spPr>
          <p:txBody>
            <a:bodyPr lIns="91425" tIns="45700" rIns="91425" bIns="45700" anchor="ctr" anchorCtr="0">
              <a:noAutofit/>
            </a:bodyPr>
            <a:lstStyle/>
            <a:p>
              <a:endParaRPr sz="1800" kern="0">
                <a:solidFill>
                  <a:srgbClr val="1D528D"/>
                </a:solidFill>
                <a:ea typeface="Arial"/>
                <a:cs typeface="Arial"/>
                <a:sym typeface="Arial"/>
              </a:endParaRPr>
            </a:p>
          </p:txBody>
        </p:sp>
        <p:sp>
          <p:nvSpPr>
            <p:cNvPr id="8" name="Shape 8"/>
            <p:cNvSpPr/>
            <p:nvPr/>
          </p:nvSpPr>
          <p:spPr>
            <a:xfrm rot="10800000">
              <a:off x="2265" y="195"/>
              <a:ext cx="3496" cy="225"/>
            </a:xfrm>
            <a:custGeom>
              <a:avLst/>
              <a:gdLst/>
              <a:ahLst/>
              <a:cxnLst/>
              <a:rect l="0" t="0" r="0" b="0"/>
              <a:pathLst>
                <a:path w="120000" h="120000" extrusionOk="0">
                  <a:moveTo>
                    <a:pt x="3607" y="120000"/>
                  </a:moveTo>
                  <a:lnTo>
                    <a:pt x="120000" y="120000"/>
                  </a:lnTo>
                  <a:lnTo>
                    <a:pt x="0" y="0"/>
                  </a:lnTo>
                  <a:lnTo>
                    <a:pt x="0" y="120000"/>
                  </a:lnTo>
                </a:path>
              </a:pathLst>
            </a:custGeom>
            <a:solidFill>
              <a:srgbClr val="006DB6"/>
            </a:solidFill>
            <a:ln>
              <a:noFill/>
            </a:ln>
          </p:spPr>
          <p:txBody>
            <a:bodyPr lIns="91425" tIns="45700" rIns="91425" bIns="45700" anchor="t" anchorCtr="0">
              <a:noAutofit/>
            </a:bodyPr>
            <a:lstStyle/>
            <a:p>
              <a:endParaRPr sz="1800" kern="0">
                <a:solidFill>
                  <a:srgbClr val="1D528D"/>
                </a:solidFill>
                <a:ea typeface="Arial"/>
                <a:cs typeface="Arial"/>
                <a:sym typeface="Arial"/>
              </a:endParaRPr>
            </a:p>
          </p:txBody>
        </p:sp>
        <p:sp>
          <p:nvSpPr>
            <p:cNvPr id="9" name="Shape 9"/>
            <p:cNvSpPr/>
            <p:nvPr/>
          </p:nvSpPr>
          <p:spPr>
            <a:xfrm>
              <a:off x="0" y="513"/>
              <a:ext cx="3701" cy="311"/>
            </a:xfrm>
            <a:custGeom>
              <a:avLst/>
              <a:gdLst/>
              <a:ahLst/>
              <a:cxnLst/>
              <a:rect l="0" t="0" r="0" b="0"/>
              <a:pathLst>
                <a:path w="120000" h="120000" extrusionOk="0">
                  <a:moveTo>
                    <a:pt x="3607" y="120000"/>
                  </a:moveTo>
                  <a:lnTo>
                    <a:pt x="120000" y="120000"/>
                  </a:lnTo>
                  <a:lnTo>
                    <a:pt x="0" y="0"/>
                  </a:lnTo>
                  <a:lnTo>
                    <a:pt x="0" y="120000"/>
                  </a:lnTo>
                </a:path>
              </a:pathLst>
            </a:custGeom>
            <a:solidFill>
              <a:srgbClr val="006DB6"/>
            </a:solidFill>
            <a:ln>
              <a:noFill/>
            </a:ln>
          </p:spPr>
          <p:txBody>
            <a:bodyPr lIns="91425" tIns="45700" rIns="91425" bIns="45700" anchor="t" anchorCtr="0">
              <a:noAutofit/>
            </a:bodyPr>
            <a:lstStyle/>
            <a:p>
              <a:endParaRPr sz="1800" kern="0">
                <a:solidFill>
                  <a:srgbClr val="1D528D"/>
                </a:solidFill>
                <a:ea typeface="Arial"/>
                <a:cs typeface="Arial"/>
                <a:sym typeface="Arial"/>
              </a:endParaRPr>
            </a:p>
          </p:txBody>
        </p:sp>
      </p:grpSp>
      <p:sp>
        <p:nvSpPr>
          <p:cNvPr id="10" name="Shape 10"/>
          <p:cNvSpPr/>
          <p:nvPr/>
        </p:nvSpPr>
        <p:spPr>
          <a:xfrm>
            <a:off x="1890" y="3"/>
            <a:ext cx="12191999" cy="241299"/>
          </a:xfrm>
          <a:prstGeom prst="rect">
            <a:avLst/>
          </a:prstGeom>
          <a:gradFill>
            <a:gsLst>
              <a:gs pos="0">
                <a:schemeClr val="dk1"/>
              </a:gs>
              <a:gs pos="100000">
                <a:srgbClr val="143963"/>
              </a:gs>
            </a:gsLst>
            <a:lin ang="0" scaled="0"/>
          </a:gradFill>
          <a:ln>
            <a:noFill/>
          </a:ln>
        </p:spPr>
        <p:txBody>
          <a:bodyPr lIns="91425" tIns="45700" rIns="91425" bIns="45700" anchor="ctr" anchorCtr="0">
            <a:noAutofit/>
          </a:bodyPr>
          <a:lstStyle/>
          <a:p>
            <a:endParaRPr sz="1800" kern="0">
              <a:solidFill>
                <a:srgbClr val="1D528D"/>
              </a:solidFill>
              <a:ea typeface="Arial"/>
              <a:cs typeface="Arial"/>
              <a:sym typeface="Arial"/>
            </a:endParaRPr>
          </a:p>
        </p:txBody>
      </p:sp>
      <p:sp>
        <p:nvSpPr>
          <p:cNvPr id="11" name="Shape 11"/>
          <p:cNvSpPr txBox="1">
            <a:spLocks noGrp="1"/>
          </p:cNvSpPr>
          <p:nvPr>
            <p:ph type="title"/>
          </p:nvPr>
        </p:nvSpPr>
        <p:spPr>
          <a:xfrm>
            <a:off x="2235209" y="274637"/>
            <a:ext cx="9956799" cy="8683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44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44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44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44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44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44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44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4400" b="1" i="0" u="none" strike="noStrike" cap="none">
                <a:solidFill>
                  <a:schemeClr val="lt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1580450" y="1600200"/>
            <a:ext cx="9392354" cy="4267199"/>
          </a:xfrm>
          <a:prstGeom prst="rect">
            <a:avLst/>
          </a:prstGeom>
          <a:noFill/>
          <a:ln>
            <a:noFill/>
          </a:ln>
        </p:spPr>
        <p:txBody>
          <a:bodyPr lIns="91425" tIns="91425" rIns="91425" bIns="91425" anchor="t" anchorCtr="0"/>
          <a:lstStyle>
            <a:lvl1pPr marL="342900" marR="0" lvl="0" indent="-88900" algn="l" rtl="0">
              <a:spcBef>
                <a:spcPts val="12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1pPr>
            <a:lvl2pPr marL="742950" marR="0" lvl="1" indent="-57150" algn="l" rtl="0">
              <a:spcBef>
                <a:spcPts val="108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2pPr>
            <a:lvl3pPr marL="1143000" marR="0" lvl="2" indent="-25400" algn="l" rtl="0">
              <a:spcBef>
                <a:spcPts val="96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3pPr>
            <a:lvl4pPr marL="1600200" marR="0" lvl="3" indent="-50800" algn="l" rtl="0">
              <a:spcBef>
                <a:spcPts val="84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4pPr>
            <a:lvl5pPr marL="2057400" marR="0" lvl="4" indent="-76200" algn="l" rtl="0">
              <a:spcBef>
                <a:spcPts val="72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4831644" y="6381763"/>
            <a:ext cx="2844800" cy="476249"/>
          </a:xfrm>
          <a:prstGeom prst="rect">
            <a:avLst/>
          </a:prstGeom>
          <a:noFill/>
          <a:ln>
            <a:noFill/>
          </a:ln>
        </p:spPr>
        <p:txBody>
          <a:bodyPr lIns="91425" tIns="45700" rIns="91425" bIns="45700" anchor="t" anchorCtr="0">
            <a:noAutofit/>
          </a:bodyPr>
          <a:lstStyle/>
          <a:p>
            <a:pPr algn="ctr">
              <a:buSzPct val="25000"/>
            </a:pPr>
            <a:fld id="{00000000-1234-1234-1234-123412341234}" type="slidenum">
              <a:rPr lang="en-US" sz="1400" kern="0">
                <a:solidFill>
                  <a:srgbClr val="1D528D"/>
                </a:solidFill>
                <a:latin typeface="Times New Roman"/>
                <a:ea typeface="Times New Roman"/>
                <a:cs typeface="Times New Roman"/>
                <a:sym typeface="Times New Roman"/>
              </a:rPr>
              <a:pPr algn="ctr">
                <a:buSzPct val="25000"/>
              </a:pPr>
              <a:t>‹#›</a:t>
            </a:fld>
            <a:endParaRPr lang="en-US" sz="1400" kern="0">
              <a:solidFill>
                <a:srgbClr val="1D528D"/>
              </a:solidFill>
              <a:latin typeface="Times New Roman"/>
              <a:ea typeface="Times New Roman"/>
              <a:cs typeface="Times New Roman"/>
              <a:sym typeface="Times New Roman"/>
            </a:endParaRPr>
          </a:p>
        </p:txBody>
      </p:sp>
      <p:pic>
        <p:nvPicPr>
          <p:cNvPr id="14" name="Shape 14"/>
          <p:cNvPicPr preferRelativeResize="0"/>
          <p:nvPr/>
        </p:nvPicPr>
        <p:blipFill rotWithShape="1">
          <a:blip r:embed="rId11" cstate="print">
            <a:alphaModFix/>
          </a:blip>
          <a:srcRect/>
          <a:stretch/>
        </p:blipFill>
        <p:spPr>
          <a:xfrm>
            <a:off x="10312404" y="6232067"/>
            <a:ext cx="1778001" cy="575134"/>
          </a:xfrm>
          <a:prstGeom prst="rect">
            <a:avLst/>
          </a:prstGeom>
          <a:noFill/>
          <a:ln>
            <a:noFill/>
          </a:ln>
        </p:spPr>
      </p:pic>
    </p:spTree>
    <p:extLst>
      <p:ext uri="{BB962C8B-B14F-4D97-AF65-F5344CB8AC3E}">
        <p14:creationId xmlns:p14="http://schemas.microsoft.com/office/powerpoint/2010/main" val="13274552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logs.edweek.org/edweek/campaign-k-12/2016/11/betsy_devos_education_secretary_five_things_to_know.html?utm_source=feedblitz&amp;utm_medium=FeedBlitzRss&amp;utm_campaign=campaignk-1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www.michigan.gov/documents/mde/MI_ESSA_Timeline_525452_7.pdf" TargetMode="External"/><Relationship Id="rId5" Type="http://schemas.openxmlformats.org/officeDocument/2006/relationships/hyperlink" Target="http://www.michigan.gov/essa"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hyperlink" Target="http://www.michigan.gov/essa"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wdp"/><Relationship Id="rId5" Type="http://schemas.openxmlformats.org/officeDocument/2006/relationships/image" Target="../media/image15.png"/><Relationship Id="rId6" Type="http://schemas.microsoft.com/office/2007/relationships/hdphoto" Target="../media/hdphoto2.wdp"/><Relationship Id="rId7" Type="http://schemas.openxmlformats.org/officeDocument/2006/relationships/image" Target="../media/image16.png"/><Relationship Id="rId8" Type="http://schemas.microsoft.com/office/2007/relationships/hdphoto" Target="../media/hdphoto3.wdp"/><Relationship Id="rId9"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 Id="rId3" Type="http://schemas.openxmlformats.org/officeDocument/2006/relationships/image" Target="../media/image1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ichigan.gov/mde/0,4615,7-140-6530_6598---,00.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52ca1eb.optimalworkshop.com/treejack/mde-2016-1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chapmant2@michigan.gov" TargetMode="External"/><Relationship Id="rId3" Type="http://schemas.openxmlformats.org/officeDocument/2006/relationships/hyperlink" Target="mailto:wecksteinj@michigan.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2.ed.gov/policy/elsec/leg/essa/essafactsheet1127.pdf" TargetMode="External"/><Relationship Id="rId4" Type="http://schemas.openxmlformats.org/officeDocument/2006/relationships/hyperlink" Target="http://www2.ed.gov/policy/elsec/leg/essa/essacctchart1127.pdf" TargetMode="External"/><Relationship Id="rId1" Type="http://schemas.openxmlformats.org/officeDocument/2006/relationships/slideLayout" Target="../slideLayouts/slideLayout2.xml"/><Relationship Id="rId2" Type="http://schemas.openxmlformats.org/officeDocument/2006/relationships/hyperlink" Target="https://www.federalregister.gov/documents/2016/11/29/2016-27985/elementary-and-secondary-education-act-of-1965-as-amended-by-the-every-student-succeed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gov/news/press-releases/fact-sheet-reducing-recidivism-justice-involved-youth?utm_content=&amp;utm_medium=email&amp;utm_name=&amp;utm_source=govdelivery&amp;utm_ter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osepideasthatwork.org/jj" TargetMode="External"/><Relationship Id="rId3" Type="http://schemas.openxmlformats.org/officeDocument/2006/relationships/hyperlink" Target="https://osep.grads360.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2.ed.gov/policy/speced/guid/idea/memosdcltrs/idea-confidentiality-requirements-faq.pdf" TargetMode="External"/><Relationship Id="rId3" Type="http://schemas.openxmlformats.org/officeDocument/2006/relationships/hyperlink" Target="https://www2.ed.gov/policy/gen/guid/ptac/pdf/idea-ferpa.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2.ed.gov/policy/elsec/leg/essa/essaelguidance10202016.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nces.ed.gov/pubs2017/2017420.pdf" TargetMode="External"/><Relationship Id="rId4" Type="http://schemas.openxmlformats.org/officeDocument/2006/relationships/hyperlink" Target="http://ies.ed.gov/ncee/edlabs/regions/midwest/pdf/REL_2017192.pdf" TargetMode="External"/><Relationship Id="rId1" Type="http://schemas.openxmlformats.org/officeDocument/2006/relationships/slideLayout" Target="../slideLayouts/slideLayout2.xml"/><Relationship Id="rId2" Type="http://schemas.openxmlformats.org/officeDocument/2006/relationships/hyperlink" Target="http://ies.ed.gov/ncer/pubs/20172000/pdf/20172000.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wamerica.org/education-policy/edcentral/5-questions-about-education-implications-2016-elections/" TargetMode="External"/><Relationship Id="rId3" Type="http://schemas.openxmlformats.org/officeDocument/2006/relationships/hyperlink" Target="http://www.newameric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MDE Office of Special Education</a:t>
            </a:r>
            <a:endParaRPr lang="en-US" dirty="0"/>
          </a:p>
        </p:txBody>
      </p:sp>
      <p:sp>
        <p:nvSpPr>
          <p:cNvPr id="3" name="Subtitle 2"/>
          <p:cNvSpPr>
            <a:spLocks noGrp="1"/>
          </p:cNvSpPr>
          <p:nvPr>
            <p:ph type="subTitle" idx="1"/>
          </p:nvPr>
        </p:nvSpPr>
        <p:spPr>
          <a:xfrm>
            <a:off x="857956" y="4648213"/>
            <a:ext cx="10566400" cy="1111237"/>
          </a:xfrm>
        </p:spPr>
        <p:txBody>
          <a:bodyPr/>
          <a:lstStyle/>
          <a:p>
            <a:r>
              <a:rPr lang="en-US" dirty="0" smtClean="0"/>
              <a:t>Updates for MAASE </a:t>
            </a:r>
          </a:p>
          <a:p>
            <a:r>
              <a:rPr lang="en-US" sz="2000" dirty="0" smtClean="0"/>
              <a:t>December 7, 2016</a:t>
            </a:r>
            <a:endParaRPr lang="en-US" sz="2000" dirty="0"/>
          </a:p>
        </p:txBody>
      </p:sp>
    </p:spTree>
    <p:extLst>
      <p:ext uri="{BB962C8B-B14F-4D97-AF65-F5344CB8AC3E}">
        <p14:creationId xmlns:p14="http://schemas.microsoft.com/office/powerpoint/2010/main" val="37938498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USED</a:t>
            </a:r>
            <a:endParaRPr lang="en-US" dirty="0"/>
          </a:p>
        </p:txBody>
      </p:sp>
      <p:sp>
        <p:nvSpPr>
          <p:cNvPr id="3" name="Text Placeholder 2"/>
          <p:cNvSpPr>
            <a:spLocks noGrp="1"/>
          </p:cNvSpPr>
          <p:nvPr>
            <p:ph type="body" idx="1"/>
          </p:nvPr>
        </p:nvSpPr>
        <p:spPr>
          <a:xfrm>
            <a:off x="368300" y="1403350"/>
            <a:ext cx="10604504" cy="4464049"/>
          </a:xfrm>
        </p:spPr>
        <p:txBody>
          <a:bodyPr/>
          <a:lstStyle/>
          <a:p>
            <a:r>
              <a:rPr lang="en-US" sz="3200" dirty="0"/>
              <a:t>President-Elect Trump’s nominee </a:t>
            </a:r>
            <a:r>
              <a:rPr lang="en-US" sz="3200" dirty="0" smtClean="0"/>
              <a:t>for Secretary </a:t>
            </a:r>
            <a:r>
              <a:rPr lang="en-US" sz="3200" dirty="0"/>
              <a:t>of </a:t>
            </a:r>
            <a:r>
              <a:rPr lang="en-US" sz="3200" dirty="0" smtClean="0"/>
              <a:t>Education, Betsy </a:t>
            </a:r>
            <a:r>
              <a:rPr lang="en-US" sz="3200" dirty="0" err="1" smtClean="0"/>
              <a:t>DeVos</a:t>
            </a:r>
            <a:endParaRPr lang="en-US" sz="3200" dirty="0" smtClean="0"/>
          </a:p>
          <a:p>
            <a:pPr lvl="1"/>
            <a:r>
              <a:rPr lang="en-US" sz="2800" dirty="0"/>
              <a:t>Education </a:t>
            </a:r>
            <a:r>
              <a:rPr lang="en-US" sz="2800" dirty="0" smtClean="0"/>
              <a:t>Week’s information </a:t>
            </a:r>
            <a:r>
              <a:rPr lang="en-US" sz="2800" dirty="0"/>
              <a:t>about </a:t>
            </a:r>
            <a:r>
              <a:rPr lang="en-US" sz="2800" dirty="0" smtClean="0"/>
              <a:t>her</a:t>
            </a:r>
          </a:p>
          <a:p>
            <a:pPr lvl="1"/>
            <a:r>
              <a:rPr lang="en-US" sz="2400" dirty="0">
                <a:hlinkClick r:id="rId2"/>
              </a:rPr>
              <a:t>http://</a:t>
            </a:r>
            <a:r>
              <a:rPr lang="en-US" sz="2400" dirty="0" smtClean="0">
                <a:hlinkClick r:id="rId2"/>
              </a:rPr>
              <a:t>blogs.edweek.org/edweek/campaign-k-12/2016/11/betsy_devos_education_secretary_five_things_to_know.html?utm_source=feedblitz&amp;utm_medium=FeedBlitzRss&amp;utm_campaign=campaignk-12</a:t>
            </a:r>
            <a:endParaRPr lang="en-US" sz="2400" dirty="0" smtClean="0"/>
          </a:p>
          <a:p>
            <a:pPr lvl="1"/>
            <a:endParaRPr lang="en-US" sz="2400" dirty="0"/>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10</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180628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MDE Updates</a:t>
            </a:r>
            <a:endParaRPr lang="en-US" dirty="0"/>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idx="4294967295"/>
          </p:nvPr>
        </p:nvSpPr>
        <p:spPr>
          <a:xfrm>
            <a:off x="9347200" y="6381750"/>
            <a:ext cx="2844800" cy="476250"/>
          </a:xfrm>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11</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19131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583" y="243285"/>
            <a:ext cx="8249925" cy="771877"/>
          </a:xfrm>
        </p:spPr>
        <p:txBody>
          <a:bodyPr/>
          <a:lstStyle/>
          <a:p>
            <a:pPr algn="ctr"/>
            <a:r>
              <a:rPr lang="en-US" dirty="0" smtClean="0"/>
              <a:t>Michigan’s Approach to ESSA</a:t>
            </a:r>
            <a:endParaRPr lang="en-US" dirty="0"/>
          </a:p>
        </p:txBody>
      </p:sp>
      <p:pic>
        <p:nvPicPr>
          <p:cNvPr id="4" name="Picture 3" descr="&quot; &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2" y="1907264"/>
            <a:ext cx="3427304" cy="4569737"/>
          </a:xfrm>
          <a:prstGeom prst="rect">
            <a:avLst/>
          </a:prstGeom>
          <a:blipFill rotWithShape="1">
            <a:blip r:embed="rId3" cstate="print"/>
            <a:stretch>
              <a:fillRect/>
            </a:stretch>
          </a:blipFill>
        </p:spPr>
      </p:pic>
      <p:pic>
        <p:nvPicPr>
          <p:cNvPr id="5" name="Picture 4" descr="Logo: Top 10 in 10 Years&#10;putting Michigan on the map as a premier education sta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5849" y="2688167"/>
            <a:ext cx="4289405" cy="1779547"/>
          </a:xfrm>
          <a:prstGeom prst="rect">
            <a:avLst/>
          </a:prstGeom>
        </p:spPr>
      </p:pic>
    </p:spTree>
    <p:extLst>
      <p:ext uri="{BB962C8B-B14F-4D97-AF65-F5344CB8AC3E}">
        <p14:creationId xmlns:p14="http://schemas.microsoft.com/office/powerpoint/2010/main" val="37418285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032" y="245627"/>
            <a:ext cx="8252548" cy="771877"/>
          </a:xfrm>
        </p:spPr>
        <p:txBody>
          <a:bodyPr/>
          <a:lstStyle/>
          <a:p>
            <a:pPr algn="ctr"/>
            <a:r>
              <a:rPr lang="en-US" dirty="0" smtClean="0"/>
              <a:t>Michigan’s Journey	</a:t>
            </a:r>
            <a:endParaRPr lang="en-US" dirty="0"/>
          </a:p>
        </p:txBody>
      </p:sp>
      <p:pic>
        <p:nvPicPr>
          <p:cNvPr id="4" name="Picture 3" descr="Four arrows pointing right labeled Phase 1, Phase 2, Phase 3 and Phase 4&#10;Phase 1 is Strategic Vision Development, Phase 2 is Initial Development Plan, Phase 3 is Finalize and Submit, and Phase 4 is Implement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3152" y="1641975"/>
            <a:ext cx="8645429" cy="842433"/>
          </a:xfrm>
          <a:prstGeom prst="rect">
            <a:avLst/>
          </a:prstGeom>
        </p:spPr>
      </p:pic>
      <p:sp>
        <p:nvSpPr>
          <p:cNvPr id="5" name="Content Placehold 1"/>
          <p:cNvSpPr>
            <a:spLocks noGrp="1"/>
          </p:cNvSpPr>
          <p:nvPr>
            <p:ph idx="1"/>
          </p:nvPr>
        </p:nvSpPr>
        <p:spPr>
          <a:xfrm>
            <a:off x="1953749" y="2723696"/>
            <a:ext cx="1869440" cy="2600960"/>
          </a:xfrm>
          <a:ln>
            <a:solidFill>
              <a:srgbClr val="00B050"/>
            </a:solidFill>
          </a:ln>
        </p:spPr>
        <p:txBody>
          <a:bodyPr anchor="t">
            <a:noAutofit/>
          </a:bodyPr>
          <a:lstStyle/>
          <a:p>
            <a:pPr marL="0" indent="0">
              <a:buNone/>
            </a:pPr>
            <a:r>
              <a:rPr lang="en-US" sz="1600" dirty="0">
                <a:latin typeface="Arial" charset="0"/>
                <a:cs typeface="Arial" charset="0"/>
              </a:rPr>
              <a:t>Strategic Vision Development</a:t>
            </a:r>
          </a:p>
          <a:p>
            <a:r>
              <a:rPr lang="en-US" sz="1600" dirty="0">
                <a:latin typeface="Arial" charset="0"/>
                <a:cs typeface="Arial" charset="0"/>
              </a:rPr>
              <a:t>Top 10 in 10 </a:t>
            </a:r>
          </a:p>
          <a:p>
            <a:r>
              <a:rPr lang="en-US" sz="1600" dirty="0">
                <a:latin typeface="Arial" charset="0"/>
                <a:cs typeface="Arial" charset="0"/>
              </a:rPr>
              <a:t>Vision committees (accountability, assessment, funding)</a:t>
            </a:r>
          </a:p>
        </p:txBody>
      </p:sp>
      <p:sp>
        <p:nvSpPr>
          <p:cNvPr id="9" name="Content Placeholder 2"/>
          <p:cNvSpPr txBox="1">
            <a:spLocks/>
          </p:cNvSpPr>
          <p:nvPr/>
        </p:nvSpPr>
        <p:spPr>
          <a:xfrm>
            <a:off x="4066571" y="2723696"/>
            <a:ext cx="1869440" cy="2600960"/>
          </a:xfrm>
          <a:prstGeom prst="rect">
            <a:avLst/>
          </a:prstGeom>
          <a:ln>
            <a:solidFill>
              <a:srgbClr val="E58261"/>
            </a:solidFill>
          </a:ln>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67"/>
              </a:spcBef>
              <a:buNone/>
            </a:pPr>
            <a:r>
              <a:rPr lang="en-US" sz="1600" dirty="0">
                <a:latin typeface="Arial" charset="0"/>
                <a:cs typeface="Arial" charset="0"/>
              </a:rPr>
              <a:t>Initial Plan Development</a:t>
            </a:r>
          </a:p>
          <a:p>
            <a:pPr>
              <a:spcBef>
                <a:spcPts val="1067"/>
              </a:spcBef>
            </a:pPr>
            <a:r>
              <a:rPr lang="en-US" sz="1600" dirty="0">
                <a:latin typeface="Arial" charset="0"/>
                <a:cs typeface="Arial" charset="0"/>
              </a:rPr>
              <a:t>May-October 2016</a:t>
            </a:r>
          </a:p>
          <a:p>
            <a:pPr>
              <a:spcBef>
                <a:spcPts val="1067"/>
              </a:spcBef>
            </a:pPr>
            <a:r>
              <a:rPr lang="en-US" sz="1600" dirty="0">
                <a:latin typeface="Arial" charset="0"/>
                <a:cs typeface="Arial" charset="0"/>
              </a:rPr>
              <a:t>Cycles of development and feedback</a:t>
            </a:r>
          </a:p>
        </p:txBody>
      </p:sp>
      <p:sp>
        <p:nvSpPr>
          <p:cNvPr id="11" name="Content Placeholder 3"/>
          <p:cNvSpPr txBox="1">
            <a:spLocks/>
          </p:cNvSpPr>
          <p:nvPr/>
        </p:nvSpPr>
        <p:spPr>
          <a:xfrm>
            <a:off x="6179392" y="2723696"/>
            <a:ext cx="1869440" cy="2600960"/>
          </a:xfrm>
          <a:prstGeom prst="rect">
            <a:avLst/>
          </a:prstGeom>
          <a:ln>
            <a:solidFill>
              <a:srgbClr val="2897B4"/>
            </a:solidFill>
          </a:ln>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67"/>
              </a:spcBef>
              <a:buNone/>
            </a:pPr>
            <a:r>
              <a:rPr lang="en-US" sz="1600" dirty="0">
                <a:latin typeface="Arial" charset="0"/>
                <a:cs typeface="Arial" charset="0"/>
              </a:rPr>
              <a:t>Finalize and Submit</a:t>
            </a:r>
          </a:p>
          <a:p>
            <a:pPr>
              <a:lnSpc>
                <a:spcPct val="100000"/>
              </a:lnSpc>
              <a:spcBef>
                <a:spcPts val="1067"/>
              </a:spcBef>
            </a:pPr>
            <a:r>
              <a:rPr lang="en-US" sz="1600" dirty="0">
                <a:latin typeface="Arial" charset="0"/>
                <a:cs typeface="Arial" charset="0"/>
              </a:rPr>
              <a:t>November-December 2016</a:t>
            </a:r>
          </a:p>
          <a:p>
            <a:pPr>
              <a:lnSpc>
                <a:spcPct val="100000"/>
              </a:lnSpc>
              <a:spcBef>
                <a:spcPts val="1067"/>
              </a:spcBef>
            </a:pPr>
            <a:r>
              <a:rPr lang="en-US" sz="1600" dirty="0">
                <a:latin typeface="Arial" charset="0"/>
                <a:cs typeface="Arial" charset="0"/>
              </a:rPr>
              <a:t>Interact with federal guidance</a:t>
            </a:r>
          </a:p>
        </p:txBody>
      </p:sp>
      <p:sp>
        <p:nvSpPr>
          <p:cNvPr id="12" name="Content Placeholder 4"/>
          <p:cNvSpPr txBox="1">
            <a:spLocks/>
          </p:cNvSpPr>
          <p:nvPr/>
        </p:nvSpPr>
        <p:spPr>
          <a:xfrm>
            <a:off x="8292213" y="2723696"/>
            <a:ext cx="1869440" cy="2600960"/>
          </a:xfrm>
          <a:prstGeom prst="rect">
            <a:avLst/>
          </a:prstGeom>
          <a:ln>
            <a:solidFill>
              <a:srgbClr val="A9839E"/>
            </a:solidFill>
          </a:ln>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67"/>
              </a:spcBef>
              <a:buNone/>
            </a:pPr>
            <a:r>
              <a:rPr lang="en-US" sz="1600" dirty="0">
                <a:latin typeface="Arial" charset="0"/>
                <a:cs typeface="Arial" charset="0"/>
              </a:rPr>
              <a:t>Implementation</a:t>
            </a:r>
          </a:p>
          <a:p>
            <a:pPr>
              <a:lnSpc>
                <a:spcPct val="100000"/>
              </a:lnSpc>
              <a:spcBef>
                <a:spcPts val="1067"/>
              </a:spcBef>
            </a:pPr>
            <a:r>
              <a:rPr lang="en-US" sz="1600" dirty="0">
                <a:latin typeface="Arial" charset="0"/>
                <a:cs typeface="Arial" charset="0"/>
              </a:rPr>
              <a:t>Official USED plan due in Spring 2017; we will be ready before then</a:t>
            </a:r>
          </a:p>
          <a:p>
            <a:pPr>
              <a:lnSpc>
                <a:spcPct val="100000"/>
              </a:lnSpc>
              <a:spcBef>
                <a:spcPts val="1067"/>
              </a:spcBef>
            </a:pPr>
            <a:r>
              <a:rPr lang="en-US" sz="1600" dirty="0">
                <a:latin typeface="Arial" charset="0"/>
                <a:cs typeface="Arial" charset="0"/>
              </a:rPr>
              <a:t>Implementation planning begins January 2017</a:t>
            </a:r>
          </a:p>
        </p:txBody>
      </p:sp>
      <p:sp>
        <p:nvSpPr>
          <p:cNvPr id="8" name="Content Placeholder 4"/>
          <p:cNvSpPr txBox="1">
            <a:spLocks/>
          </p:cNvSpPr>
          <p:nvPr/>
        </p:nvSpPr>
        <p:spPr>
          <a:xfrm>
            <a:off x="1793152" y="5896792"/>
            <a:ext cx="6977704" cy="4762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latin typeface="Arial" charset="0"/>
                <a:cs typeface="Arial" charset="0"/>
              </a:rPr>
              <a:t>A detailed </a:t>
            </a:r>
            <a:r>
              <a:rPr lang="en-US" sz="1500" dirty="0">
                <a:latin typeface="Arial" charset="0"/>
                <a:cs typeface="Arial" charset="0"/>
                <a:hlinkClick r:id="rId4"/>
              </a:rPr>
              <a:t>MI ESSA Timeline </a:t>
            </a:r>
            <a:r>
              <a:rPr lang="en-US" sz="1500" dirty="0">
                <a:latin typeface="Arial" charset="0"/>
                <a:cs typeface="Arial" charset="0"/>
              </a:rPr>
              <a:t>is located on the ESSA web page at </a:t>
            </a:r>
            <a:r>
              <a:rPr lang="en-US" sz="1500" dirty="0">
                <a:latin typeface="Arial" charset="0"/>
                <a:cs typeface="Arial" charset="0"/>
                <a:hlinkClick r:id="rId5"/>
              </a:rPr>
              <a:t>www.michigan.gov/essa</a:t>
            </a:r>
            <a:r>
              <a:rPr lang="en-US" sz="1500" dirty="0">
                <a:latin typeface="Arial" charset="0"/>
                <a:cs typeface="Arial" charset="0"/>
              </a:rPr>
              <a:t> under the State Plan Development button. </a:t>
            </a:r>
          </a:p>
        </p:txBody>
      </p:sp>
    </p:spTree>
    <p:extLst>
      <p:ext uri="{BB962C8B-B14F-4D97-AF65-F5344CB8AC3E}">
        <p14:creationId xmlns:p14="http://schemas.microsoft.com/office/powerpoint/2010/main" val="39580952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350" y="294059"/>
            <a:ext cx="8287396" cy="727366"/>
          </a:xfrm>
        </p:spPr>
        <p:txBody>
          <a:bodyPr>
            <a:normAutofit fontScale="90000"/>
          </a:bodyPr>
          <a:lstStyle/>
          <a:p>
            <a:pPr algn="ctr"/>
            <a:r>
              <a:rPr lang="en-US" dirty="0" smtClean="0"/>
              <a:t>Structure of our Work	</a:t>
            </a:r>
            <a:endParaRPr lang="en-US" dirty="0"/>
          </a:p>
        </p:txBody>
      </p:sp>
      <p:pic>
        <p:nvPicPr>
          <p:cNvPr id="4" name="Picture 3" descr="Circle with layers: Center is labeled Michigan State Plan, surrounding circle is labeled Internal MDE Tactical Team.  The next layer of the circle is divied into teams. The top quarter is divided into Legislature, Governor, State Superintendent, and SBE. The quarter to the left of the center circle is labeled External ESSA Advisory Committee. The quarter to the right reads Internal ESSA Leadership Team (Cabinet). The bottom quarter is labeled Action Teams and is divided into nine sections. The outer ring has the Top 10 in 10 Years logo at the top and Stakeholder Engagement on the bottom with with arrows showing movement around the circle.&#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5247" y="1522047"/>
            <a:ext cx="4873946" cy="4873946"/>
          </a:xfrm>
          <a:prstGeom prst="rect">
            <a:avLst/>
          </a:prstGeom>
          <a:effectLst>
            <a:outerShdw blurRad="95250" dist="88900" dir="2700000" algn="tl" rotWithShape="0">
              <a:srgbClr val="000000">
                <a:alpha val="30000"/>
              </a:srgbClr>
            </a:outerShdw>
          </a:effectLst>
        </p:spPr>
      </p:pic>
    </p:spTree>
    <p:extLst>
      <p:ext uri="{BB962C8B-B14F-4D97-AF65-F5344CB8AC3E}">
        <p14:creationId xmlns:p14="http://schemas.microsoft.com/office/powerpoint/2010/main" val="19482805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26680" y="318307"/>
            <a:ext cx="8209242" cy="606271"/>
          </a:xfrm>
        </p:spPr>
        <p:txBody>
          <a:bodyPr>
            <a:normAutofit fontScale="90000"/>
          </a:bodyPr>
          <a:lstStyle/>
          <a:p>
            <a:pPr algn="ctr"/>
            <a:r>
              <a:rPr lang="en-US" dirty="0" smtClean="0"/>
              <a:t>Online and Virtual Feedback</a:t>
            </a:r>
            <a:endParaRPr lang="en-US" dirty="0"/>
          </a:p>
        </p:txBody>
      </p:sp>
      <p:pic>
        <p:nvPicPr>
          <p:cNvPr id="5" name="Picture 4" descr="Stakehold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9685" y="2018165"/>
            <a:ext cx="3782209" cy="3782209"/>
          </a:xfrm>
          <a:prstGeom prst="rect">
            <a:avLst/>
          </a:prstGeom>
        </p:spPr>
      </p:pic>
      <p:sp>
        <p:nvSpPr>
          <p:cNvPr id="7" name="Content Placeholder 2"/>
          <p:cNvSpPr txBox="1">
            <a:spLocks/>
          </p:cNvSpPr>
          <p:nvPr/>
        </p:nvSpPr>
        <p:spPr>
          <a:xfrm>
            <a:off x="1759578" y="1517726"/>
            <a:ext cx="5000107" cy="451508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Arial" charset="0"/>
              </a:rPr>
              <a:t>Visit:</a:t>
            </a:r>
          </a:p>
          <a:p>
            <a:pPr marL="0" indent="0">
              <a:buNone/>
            </a:pPr>
            <a:r>
              <a:rPr lang="en-US" sz="3600" dirty="0">
                <a:latin typeface="Arial" charset="0"/>
              </a:rPr>
              <a:t> </a:t>
            </a:r>
            <a:r>
              <a:rPr lang="en-US" sz="3500" dirty="0">
                <a:latin typeface="Arial" charset="0"/>
                <a:hlinkClick r:id="rId4"/>
              </a:rPr>
              <a:t>www.michigan.gov/essa</a:t>
            </a:r>
            <a:r>
              <a:rPr lang="en-US" sz="3600" dirty="0">
                <a:latin typeface="Arial" charset="0"/>
              </a:rPr>
              <a:t> </a:t>
            </a:r>
          </a:p>
          <a:p>
            <a:pPr marL="0" indent="0">
              <a:buNone/>
            </a:pPr>
            <a:endParaRPr lang="en-US" sz="3600" dirty="0">
              <a:latin typeface="Arial" charset="0"/>
            </a:endParaRPr>
          </a:p>
          <a:p>
            <a:pPr marL="0" indent="0">
              <a:buNone/>
            </a:pPr>
            <a:r>
              <a:rPr lang="en-US" sz="3600" dirty="0">
                <a:latin typeface="Arial" charset="0"/>
              </a:rPr>
              <a:t>Click on “Get Involved” to sign up for         ESSA Notes</a:t>
            </a:r>
          </a:p>
          <a:p>
            <a:pPr marL="0" indent="0">
              <a:buNone/>
            </a:pPr>
            <a:endParaRPr lang="en-US" sz="2489" dirty="0">
              <a:latin typeface="Arial" charset="0"/>
            </a:endParaRPr>
          </a:p>
        </p:txBody>
      </p:sp>
    </p:spTree>
    <p:extLst>
      <p:ext uri="{BB962C8B-B14F-4D97-AF65-F5344CB8AC3E}">
        <p14:creationId xmlns:p14="http://schemas.microsoft.com/office/powerpoint/2010/main" val="24786246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rcle - Lime.png"/>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33885" y="2764353"/>
            <a:ext cx="4450557" cy="1970239"/>
          </a:xfrm>
          <a:prstGeom prst="rect">
            <a:avLst/>
          </a:prstGeom>
        </p:spPr>
      </p:pic>
      <p:pic>
        <p:nvPicPr>
          <p:cNvPr id="3" name="Picture 2" descr="Circle - Blue.png"/>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3938372" y="3408195"/>
            <a:ext cx="4439675" cy="1976439"/>
          </a:xfrm>
          <a:prstGeom prst="rect">
            <a:avLst/>
          </a:prstGeom>
        </p:spPr>
      </p:pic>
      <p:pic>
        <p:nvPicPr>
          <p:cNvPr id="14" name="Picture 1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84154" y="2764349"/>
            <a:ext cx="4444358" cy="1965321"/>
          </a:xfrm>
          <a:prstGeom prst="rect">
            <a:avLst/>
          </a:prstGeom>
        </p:spPr>
      </p:pic>
      <p:sp>
        <p:nvSpPr>
          <p:cNvPr id="5" name="Text Box 2"/>
          <p:cNvSpPr txBox="1">
            <a:spLocks noChangeArrowheads="1"/>
          </p:cNvSpPr>
          <p:nvPr/>
        </p:nvSpPr>
        <p:spPr bwMode="auto">
          <a:xfrm>
            <a:off x="1903628" y="141259"/>
            <a:ext cx="8249919" cy="1007076"/>
          </a:xfrm>
          <a:prstGeom prst="rect">
            <a:avLst/>
          </a:prstGeom>
          <a:noFill/>
          <a:ln w="9525">
            <a:noFill/>
            <a:miter lim="800000"/>
            <a:headEnd/>
            <a:tailEnd/>
          </a:ln>
        </p:spPr>
        <p:txBody>
          <a:bodyPr vert="horz" wrap="square" lIns="81280" tIns="40640" rIns="81280" bIns="40640" numCol="1" anchor="b" anchorCtr="0" compatLnSpc="1">
            <a:prstTxWarp prst="textNoShape">
              <a:avLst/>
            </a:prstTxWarp>
          </a:bodyPr>
          <a:lstStyle/>
          <a:p>
            <a:pPr algn="ctr" fontAlgn="base">
              <a:spcBef>
                <a:spcPct val="0"/>
              </a:spcBef>
              <a:spcAft>
                <a:spcPts val="889"/>
              </a:spcAft>
            </a:pPr>
            <a:r>
              <a:rPr lang="en-US" altLang="en-US" sz="2844" b="1" dirty="0">
                <a:solidFill>
                  <a:schemeClr val="bg1"/>
                </a:solidFill>
                <a:latin typeface="Arial" charset="0"/>
                <a:ea typeface="Arial" charset="0"/>
                <a:cs typeface="Arial" charset="0"/>
              </a:rPr>
              <a:t>Conceptual Framework for Improving       Results for Children</a:t>
            </a:r>
          </a:p>
        </p:txBody>
      </p:sp>
      <p:sp>
        <p:nvSpPr>
          <p:cNvPr id="4" name="Curved Left Arrow 3"/>
          <p:cNvSpPr/>
          <p:nvPr/>
        </p:nvSpPr>
        <p:spPr>
          <a:xfrm rot="10800000" flipH="1">
            <a:off x="6767917" y="1589136"/>
            <a:ext cx="3516712" cy="4705874"/>
          </a:xfrm>
          <a:prstGeom prst="curvedLeftArrow">
            <a:avLst>
              <a:gd name="adj1" fmla="val 17374"/>
              <a:gd name="adj2" fmla="val 27777"/>
              <a:gd name="adj3" fmla="val 25000"/>
            </a:avLst>
          </a:prstGeom>
          <a:solidFill>
            <a:srgbClr val="0F4477"/>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black"/>
              </a:solidFill>
              <a:latin typeface="Avenir Light"/>
            </a:endParaRPr>
          </a:p>
        </p:txBody>
      </p:sp>
      <p:sp>
        <p:nvSpPr>
          <p:cNvPr id="11" name="Curved Left Arrow 10"/>
          <p:cNvSpPr/>
          <p:nvPr/>
        </p:nvSpPr>
        <p:spPr>
          <a:xfrm flipH="1">
            <a:off x="1913161" y="1700641"/>
            <a:ext cx="3519804" cy="4776362"/>
          </a:xfrm>
          <a:prstGeom prst="curvedLeftArrow">
            <a:avLst>
              <a:gd name="adj1" fmla="val 20238"/>
              <a:gd name="adj2" fmla="val 34883"/>
              <a:gd name="adj3" fmla="val 25000"/>
            </a:avLst>
          </a:prstGeom>
          <a:solidFill>
            <a:srgbClr val="0F4477"/>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black"/>
              </a:solidFill>
              <a:latin typeface="Avenir Light"/>
            </a:endParaRPr>
          </a:p>
        </p:txBody>
      </p:sp>
      <p:sp>
        <p:nvSpPr>
          <p:cNvPr id="12" name="TextBox 11"/>
          <p:cNvSpPr txBox="1"/>
          <p:nvPr/>
        </p:nvSpPr>
        <p:spPr>
          <a:xfrm>
            <a:off x="3125026" y="3107543"/>
            <a:ext cx="1583449" cy="584775"/>
          </a:xfrm>
          <a:prstGeom prst="rect">
            <a:avLst/>
          </a:prstGeom>
          <a:noFill/>
        </p:spPr>
        <p:txBody>
          <a:bodyPr wrap="square" rtlCol="0">
            <a:spAutoFit/>
          </a:bodyPr>
          <a:lstStyle/>
          <a:p>
            <a:pPr algn="ctr"/>
            <a:r>
              <a:rPr lang="en-US" sz="1600" dirty="0">
                <a:solidFill>
                  <a:prstClr val="black"/>
                </a:solidFill>
                <a:latin typeface="Avenir Medium"/>
                <a:cs typeface="Avenir Medium"/>
              </a:rPr>
              <a:t>Coherent Infrastructure</a:t>
            </a:r>
          </a:p>
        </p:txBody>
      </p:sp>
      <p:sp>
        <p:nvSpPr>
          <p:cNvPr id="17" name="TextBox 16"/>
          <p:cNvSpPr txBox="1"/>
          <p:nvPr/>
        </p:nvSpPr>
        <p:spPr>
          <a:xfrm>
            <a:off x="7159868" y="3107543"/>
            <a:ext cx="1583449" cy="584775"/>
          </a:xfrm>
          <a:prstGeom prst="rect">
            <a:avLst/>
          </a:prstGeom>
          <a:noFill/>
        </p:spPr>
        <p:txBody>
          <a:bodyPr wrap="square" rtlCol="0">
            <a:spAutoFit/>
          </a:bodyPr>
          <a:lstStyle/>
          <a:p>
            <a:pPr algn="ctr"/>
            <a:r>
              <a:rPr lang="en-US" sz="1600" dirty="0">
                <a:solidFill>
                  <a:prstClr val="black"/>
                </a:solidFill>
                <a:latin typeface="Avenir Medium"/>
                <a:cs typeface="Avenir Medium"/>
              </a:rPr>
              <a:t>Quality </a:t>
            </a:r>
          </a:p>
          <a:p>
            <a:pPr algn="ctr"/>
            <a:r>
              <a:rPr lang="en-US" sz="1600" dirty="0">
                <a:solidFill>
                  <a:prstClr val="black"/>
                </a:solidFill>
                <a:latin typeface="Avenir Medium"/>
                <a:cs typeface="Avenir Medium"/>
              </a:rPr>
              <a:t>Data</a:t>
            </a:r>
          </a:p>
        </p:txBody>
      </p:sp>
      <p:sp>
        <p:nvSpPr>
          <p:cNvPr id="19" name="TextBox 18"/>
          <p:cNvSpPr txBox="1"/>
          <p:nvPr/>
        </p:nvSpPr>
        <p:spPr>
          <a:xfrm>
            <a:off x="4991122" y="3555717"/>
            <a:ext cx="2059000" cy="584775"/>
          </a:xfrm>
          <a:prstGeom prst="rect">
            <a:avLst/>
          </a:prstGeom>
          <a:noFill/>
        </p:spPr>
        <p:txBody>
          <a:bodyPr wrap="square" rtlCol="0">
            <a:spAutoFit/>
          </a:bodyPr>
          <a:lstStyle/>
          <a:p>
            <a:pPr algn="ctr"/>
            <a:r>
              <a:rPr lang="en-US" sz="1600" dirty="0">
                <a:solidFill>
                  <a:prstClr val="black"/>
                </a:solidFill>
                <a:latin typeface="Avenir Medium"/>
                <a:cs typeface="Avenir Medium"/>
              </a:rPr>
              <a:t>Improved </a:t>
            </a:r>
          </a:p>
          <a:p>
            <a:pPr algn="ctr"/>
            <a:r>
              <a:rPr lang="en-US" sz="1600" dirty="0">
                <a:solidFill>
                  <a:prstClr val="black"/>
                </a:solidFill>
                <a:latin typeface="Avenir Medium"/>
                <a:cs typeface="Avenir Medium"/>
              </a:rPr>
              <a:t>Learner Outcomes</a:t>
            </a:r>
          </a:p>
        </p:txBody>
      </p:sp>
      <p:sp>
        <p:nvSpPr>
          <p:cNvPr id="16" name="Rectangle 15"/>
          <p:cNvSpPr/>
          <p:nvPr/>
        </p:nvSpPr>
        <p:spPr>
          <a:xfrm rot="1310509">
            <a:off x="7045618" y="2326072"/>
            <a:ext cx="2838244" cy="820956"/>
          </a:xfrm>
          <a:prstGeom prst="rect">
            <a:avLst/>
          </a:prstGeom>
          <a:noFill/>
        </p:spPr>
        <p:txBody>
          <a:bodyPr spcFirstLastPara="1" wrap="none" lIns="81280" tIns="40640" rIns="81280" bIns="40640" numCol="1">
            <a:prstTxWarp prst="textArchUp">
              <a:avLst>
                <a:gd name="adj" fmla="val 11057514"/>
              </a:avLst>
            </a:prstTxWarp>
            <a:spAutoFit/>
            <a:scene3d>
              <a:camera prst="orthographicFront"/>
              <a:lightRig rig="soft" dir="t">
                <a:rot lat="0" lon="0" rev="10800000"/>
              </a:lightRig>
            </a:scene3d>
            <a:sp3d>
              <a:contourClr>
                <a:srgbClr val="DDDDDD"/>
              </a:contourClr>
            </a:sp3d>
          </a:bodyPr>
          <a:lstStyle/>
          <a:p>
            <a:pPr algn="ctr"/>
            <a:r>
              <a:rPr lang="en-US" sz="2133" b="1" spc="133" dirty="0">
                <a:ln w="11430">
                  <a:solidFill>
                    <a:prstClr val="white"/>
                  </a:solidFill>
                </a:ln>
                <a:solidFill>
                  <a:prstClr val="white"/>
                </a:solidFill>
                <a:latin typeface="Avenir Light"/>
              </a:rPr>
              <a:t>Building Capacity</a:t>
            </a:r>
          </a:p>
        </p:txBody>
      </p:sp>
      <p:sp>
        <p:nvSpPr>
          <p:cNvPr id="24" name="Rectangle 23"/>
          <p:cNvSpPr/>
          <p:nvPr/>
        </p:nvSpPr>
        <p:spPr>
          <a:xfrm rot="1527696">
            <a:off x="1960554" y="4611469"/>
            <a:ext cx="3486813" cy="1052585"/>
          </a:xfrm>
          <a:prstGeom prst="rect">
            <a:avLst/>
          </a:prstGeom>
          <a:noFill/>
          <a:effectLst/>
        </p:spPr>
        <p:txBody>
          <a:bodyPr spcFirstLastPara="1" wrap="none" lIns="81280" tIns="40640" rIns="81280" bIns="40640" numCol="1">
            <a:prstTxWarp prst="textArchDown">
              <a:avLst>
                <a:gd name="adj" fmla="val 1366594"/>
              </a:avLst>
            </a:prstTxWarp>
            <a:spAutoFit/>
            <a:scene3d>
              <a:camera prst="orthographicFront"/>
              <a:lightRig rig="soft" dir="t">
                <a:rot lat="0" lon="0" rev="10800000"/>
              </a:lightRig>
            </a:scene3d>
            <a:sp3d>
              <a:contourClr>
                <a:srgbClr val="DDDDDD"/>
              </a:contourClr>
            </a:sp3d>
          </a:bodyPr>
          <a:lstStyle/>
          <a:p>
            <a:pPr algn="ctr"/>
            <a:r>
              <a:rPr lang="en-US" sz="4800" b="1" spc="133" dirty="0">
                <a:ln w="11430">
                  <a:solidFill>
                    <a:prstClr val="white"/>
                  </a:solidFill>
                </a:ln>
                <a:solidFill>
                  <a:prstClr val="white"/>
                </a:solidFill>
                <a:latin typeface="Avenir Light"/>
              </a:rPr>
              <a:t>Supporting Improvement</a:t>
            </a:r>
          </a:p>
        </p:txBody>
      </p:sp>
      <p:sp>
        <p:nvSpPr>
          <p:cNvPr id="18" name="TextBox 17"/>
          <p:cNvSpPr txBox="1"/>
          <p:nvPr/>
        </p:nvSpPr>
        <p:spPr>
          <a:xfrm>
            <a:off x="4897794" y="4843380"/>
            <a:ext cx="2573103" cy="338554"/>
          </a:xfrm>
          <a:prstGeom prst="rect">
            <a:avLst/>
          </a:prstGeom>
          <a:noFill/>
        </p:spPr>
        <p:txBody>
          <a:bodyPr wrap="square" rtlCol="0">
            <a:spAutoFit/>
          </a:bodyPr>
          <a:lstStyle/>
          <a:p>
            <a:pPr algn="ctr"/>
            <a:r>
              <a:rPr lang="en-US" sz="1600" dirty="0">
                <a:solidFill>
                  <a:prstClr val="black"/>
                </a:solidFill>
                <a:latin typeface="Avenir Medium"/>
                <a:cs typeface="Avenir Medium"/>
              </a:rPr>
              <a:t>Effective Practices</a:t>
            </a:r>
          </a:p>
        </p:txBody>
      </p:sp>
    </p:spTree>
    <p:extLst>
      <p:ext uri="{BB962C8B-B14F-4D97-AF65-F5344CB8AC3E}">
        <p14:creationId xmlns:p14="http://schemas.microsoft.com/office/powerpoint/2010/main" val="1787371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375" y="362406"/>
            <a:ext cx="8304112" cy="771877"/>
          </a:xfrm>
          <a:noFill/>
        </p:spPr>
        <p:txBody>
          <a:bodyPr>
            <a:normAutofit/>
          </a:bodyPr>
          <a:lstStyle/>
          <a:p>
            <a:pPr algn="ctr"/>
            <a:r>
              <a:rPr lang="en-US" sz="3200" b="1" dirty="0">
                <a:ea typeface="Century Gothic" charset="0"/>
                <a:cs typeface="Century Gothic" charset="0"/>
              </a:rPr>
              <a:t>State Systemic Improvement Plan</a:t>
            </a:r>
          </a:p>
        </p:txBody>
      </p:sp>
      <p:sp>
        <p:nvSpPr>
          <p:cNvPr id="42" name="Rounded Rectangle 41"/>
          <p:cNvSpPr/>
          <p:nvPr/>
        </p:nvSpPr>
        <p:spPr>
          <a:xfrm>
            <a:off x="1755988" y="1670192"/>
            <a:ext cx="8178800" cy="4605867"/>
          </a:xfrm>
          <a:prstGeom prst="roundRect">
            <a:avLst/>
          </a:prstGeom>
          <a:noFill/>
          <a:ln w="38100" cmpd="sng">
            <a:solidFill>
              <a:srgbClr val="006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E7E6E6">
                  <a:lumMod val="20000"/>
                  <a:lumOff val="80000"/>
                </a:srgbClr>
              </a:solidFill>
              <a:latin typeface="Avenir Light"/>
            </a:endParaRPr>
          </a:p>
        </p:txBody>
      </p:sp>
      <p:sp>
        <p:nvSpPr>
          <p:cNvPr id="43" name="Rounded Rectangle 42"/>
          <p:cNvSpPr/>
          <p:nvPr/>
        </p:nvSpPr>
        <p:spPr>
          <a:xfrm>
            <a:off x="8416649" y="1486969"/>
            <a:ext cx="2153138" cy="4933665"/>
          </a:xfrm>
          <a:prstGeom prst="roundRect">
            <a:avLst/>
          </a:prstGeom>
          <a:solidFill>
            <a:schemeClr val="bg1"/>
          </a:solidFill>
          <a:ln w="38100" cmpd="sng">
            <a:solidFill>
              <a:srgbClr val="0F44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Avenir Light"/>
            </a:endParaRPr>
          </a:p>
        </p:txBody>
      </p:sp>
      <p:sp>
        <p:nvSpPr>
          <p:cNvPr id="44" name="Content Placeholder 8"/>
          <p:cNvSpPr txBox="1">
            <a:spLocks/>
          </p:cNvSpPr>
          <p:nvPr/>
        </p:nvSpPr>
        <p:spPr>
          <a:xfrm>
            <a:off x="1755988" y="1789164"/>
            <a:ext cx="6660661" cy="42550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22" b="1" dirty="0">
                <a:solidFill>
                  <a:prstClr val="black"/>
                </a:solidFill>
                <a:latin typeface="Avenir Light"/>
              </a:rPr>
              <a:t>Data &amp; Infrastructure </a:t>
            </a:r>
            <a:r>
              <a:rPr lang="en-US" sz="2222" dirty="0">
                <a:solidFill>
                  <a:prstClr val="black"/>
                </a:solidFill>
                <a:latin typeface="Avenir Medium"/>
                <a:cs typeface="Avenir Medium"/>
              </a:rPr>
              <a:t>Analysis</a:t>
            </a:r>
          </a:p>
        </p:txBody>
      </p:sp>
      <p:sp>
        <p:nvSpPr>
          <p:cNvPr id="45" name="Content Placeholder 9"/>
          <p:cNvSpPr txBox="1">
            <a:spLocks/>
          </p:cNvSpPr>
          <p:nvPr/>
        </p:nvSpPr>
        <p:spPr>
          <a:xfrm>
            <a:off x="1755990" y="2667695"/>
            <a:ext cx="6660662" cy="81895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22" b="1" dirty="0">
                <a:solidFill>
                  <a:srgbClr val="000000"/>
                </a:solidFill>
                <a:latin typeface="Avenir Medium"/>
                <a:cs typeface="Avenir Medium"/>
              </a:rPr>
              <a:t>guided</a:t>
            </a:r>
            <a:r>
              <a:rPr lang="en-US" sz="2222" dirty="0">
                <a:solidFill>
                  <a:srgbClr val="000000"/>
                </a:solidFill>
                <a:latin typeface="Avenir Light"/>
              </a:rPr>
              <a:t> </a:t>
            </a:r>
            <a:r>
              <a:rPr lang="en-US" sz="2222" b="1" dirty="0">
                <a:solidFill>
                  <a:srgbClr val="000000"/>
                </a:solidFill>
                <a:latin typeface="Avenir Medium"/>
                <a:cs typeface="Avenir Medium"/>
              </a:rPr>
              <a:t>selection</a:t>
            </a:r>
            <a:r>
              <a:rPr lang="en-US" sz="2222" dirty="0">
                <a:solidFill>
                  <a:srgbClr val="000000"/>
                </a:solidFill>
                <a:latin typeface="Avenir Light"/>
              </a:rPr>
              <a:t> of coherent improvement strategies </a:t>
            </a:r>
            <a:endParaRPr lang="en-US" sz="2222" dirty="0">
              <a:solidFill>
                <a:prstClr val="black"/>
              </a:solidFill>
              <a:latin typeface="Avenir Light"/>
            </a:endParaRPr>
          </a:p>
        </p:txBody>
      </p:sp>
      <p:sp>
        <p:nvSpPr>
          <p:cNvPr id="46" name="Content Placeholder 11"/>
          <p:cNvSpPr txBox="1">
            <a:spLocks/>
          </p:cNvSpPr>
          <p:nvPr/>
        </p:nvSpPr>
        <p:spPr>
          <a:xfrm>
            <a:off x="1755990" y="3855029"/>
            <a:ext cx="6660662" cy="12695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22" b="1" dirty="0">
                <a:solidFill>
                  <a:srgbClr val="000000"/>
                </a:solidFill>
                <a:latin typeface="Avenir Medium"/>
                <a:cs typeface="Avenir Medium"/>
              </a:rPr>
              <a:t>increase</a:t>
            </a:r>
            <a:r>
              <a:rPr lang="en-US" sz="2222" dirty="0">
                <a:solidFill>
                  <a:srgbClr val="000000"/>
                </a:solidFill>
                <a:latin typeface="Avenir Light"/>
              </a:rPr>
              <a:t> the State’s </a:t>
            </a:r>
            <a:r>
              <a:rPr lang="en-US" sz="2222" b="1" dirty="0">
                <a:solidFill>
                  <a:srgbClr val="000000"/>
                </a:solidFill>
                <a:latin typeface="Avenir Medium"/>
                <a:cs typeface="Avenir Medium"/>
              </a:rPr>
              <a:t>capacity</a:t>
            </a:r>
            <a:r>
              <a:rPr lang="en-US" sz="2222" dirty="0">
                <a:solidFill>
                  <a:srgbClr val="000000"/>
                </a:solidFill>
                <a:latin typeface="Avenir Light"/>
              </a:rPr>
              <a:t> to lead </a:t>
            </a:r>
            <a:r>
              <a:rPr lang="en-US" sz="2222" b="1" dirty="0">
                <a:solidFill>
                  <a:srgbClr val="000000"/>
                </a:solidFill>
                <a:latin typeface="Avenir Medium"/>
                <a:cs typeface="Avenir Medium"/>
              </a:rPr>
              <a:t>meaningful change </a:t>
            </a:r>
            <a:r>
              <a:rPr lang="en-US" sz="2222" dirty="0">
                <a:solidFill>
                  <a:srgbClr val="000000"/>
                </a:solidFill>
                <a:latin typeface="Avenir Light"/>
              </a:rPr>
              <a:t>with Local Educational Agencies (LEAs) </a:t>
            </a:r>
          </a:p>
        </p:txBody>
      </p:sp>
      <p:cxnSp>
        <p:nvCxnSpPr>
          <p:cNvPr id="47" name="Straight Connector 46"/>
          <p:cNvCxnSpPr/>
          <p:nvPr/>
        </p:nvCxnSpPr>
        <p:spPr>
          <a:xfrm>
            <a:off x="1755988" y="2501837"/>
            <a:ext cx="6660661" cy="0"/>
          </a:xfrm>
          <a:prstGeom prst="line">
            <a:avLst/>
          </a:prstGeom>
          <a:ln w="38100" cmpd="sng">
            <a:solidFill>
              <a:srgbClr val="006EB6"/>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1755988" y="3670070"/>
            <a:ext cx="6660661" cy="0"/>
          </a:xfrm>
          <a:prstGeom prst="line">
            <a:avLst/>
          </a:prstGeom>
          <a:ln w="38100" cmpd="sng">
            <a:solidFill>
              <a:srgbClr val="006EB6"/>
            </a:solidFill>
          </a:ln>
        </p:spPr>
        <p:style>
          <a:lnRef idx="1">
            <a:schemeClr val="dk1"/>
          </a:lnRef>
          <a:fillRef idx="0">
            <a:schemeClr val="dk1"/>
          </a:fillRef>
          <a:effectRef idx="0">
            <a:schemeClr val="dk1"/>
          </a:effectRef>
          <a:fontRef idx="minor">
            <a:schemeClr val="tx1"/>
          </a:fontRef>
        </p:style>
      </p:cxnSp>
      <p:sp>
        <p:nvSpPr>
          <p:cNvPr id="54" name="Rounded Rectangle 53"/>
          <p:cNvSpPr/>
          <p:nvPr/>
        </p:nvSpPr>
        <p:spPr>
          <a:xfrm>
            <a:off x="4667216" y="2313761"/>
            <a:ext cx="859536" cy="341376"/>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133" dirty="0">
                <a:solidFill>
                  <a:prstClr val="white"/>
                </a:solidFill>
                <a:latin typeface="Avenir Light"/>
              </a:rPr>
              <a:t>that</a:t>
            </a:r>
          </a:p>
        </p:txBody>
      </p:sp>
      <p:sp>
        <p:nvSpPr>
          <p:cNvPr id="55" name="Rounded Rectangle 54"/>
          <p:cNvSpPr/>
          <p:nvPr/>
        </p:nvSpPr>
        <p:spPr>
          <a:xfrm>
            <a:off x="4667216" y="3493682"/>
            <a:ext cx="859536" cy="341376"/>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133" dirty="0">
                <a:solidFill>
                  <a:prstClr val="white"/>
                </a:solidFill>
                <a:latin typeface="Avenir Light"/>
              </a:rPr>
              <a:t>to</a:t>
            </a:r>
          </a:p>
        </p:txBody>
      </p:sp>
      <p:pic>
        <p:nvPicPr>
          <p:cNvPr id="57" name="Picture 56" descr="plain_compass_no_dial_6244.png"/>
          <p:cNvPicPr>
            <a:picLocks noChangeAspect="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9119798" y="2535212"/>
            <a:ext cx="989006" cy="1082655"/>
          </a:xfrm>
          <a:prstGeom prst="rect">
            <a:avLst/>
          </a:prstGeom>
        </p:spPr>
      </p:pic>
      <p:pic>
        <p:nvPicPr>
          <p:cNvPr id="58" name="Picture 57" descr="arrow_graph_growth_11351.png"/>
          <p:cNvPicPr>
            <a:picLocks noChangeAspect="1"/>
          </p:cNvPicPr>
          <p:nvPr/>
        </p:nvPicPr>
        <p:blipFill>
          <a:blip r:embed="rId5" cstate="print">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val="0"/>
              </a:ext>
            </a:extLst>
          </a:blip>
          <a:stretch>
            <a:fillRect/>
          </a:stretch>
        </p:blipFill>
        <p:spPr>
          <a:xfrm>
            <a:off x="8775189" y="3716877"/>
            <a:ext cx="1515203" cy="1518363"/>
          </a:xfrm>
          <a:prstGeom prst="rect">
            <a:avLst/>
          </a:prstGeom>
        </p:spPr>
      </p:pic>
      <p:cxnSp>
        <p:nvCxnSpPr>
          <p:cNvPr id="23" name="Straight Connector 22"/>
          <p:cNvCxnSpPr/>
          <p:nvPr/>
        </p:nvCxnSpPr>
        <p:spPr>
          <a:xfrm>
            <a:off x="8416651" y="2501837"/>
            <a:ext cx="2153139" cy="0"/>
          </a:xfrm>
          <a:prstGeom prst="line">
            <a:avLst/>
          </a:prstGeom>
          <a:ln w="38100" cmpd="sng">
            <a:solidFill>
              <a:srgbClr val="0F4477"/>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8416651" y="3670070"/>
            <a:ext cx="2153139" cy="0"/>
          </a:xfrm>
          <a:prstGeom prst="line">
            <a:avLst/>
          </a:prstGeom>
          <a:ln w="38100" cmpd="sng">
            <a:solidFill>
              <a:srgbClr val="0F4477"/>
            </a:solidFill>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1755988" y="5561747"/>
            <a:ext cx="6660661" cy="434286"/>
          </a:xfrm>
          <a:prstGeom prst="rect">
            <a:avLst/>
          </a:prstGeom>
        </p:spPr>
        <p:txBody>
          <a:bodyPr wrap="square">
            <a:spAutoFit/>
          </a:bodyPr>
          <a:lstStyle/>
          <a:p>
            <a:pPr algn="ctr"/>
            <a:r>
              <a:rPr lang="en-US" sz="2222" b="1" dirty="0">
                <a:latin typeface="Avenir Medium"/>
                <a:cs typeface="Avenir Medium"/>
              </a:rPr>
              <a:t>improve results </a:t>
            </a:r>
            <a:r>
              <a:rPr lang="en-US" sz="2222" dirty="0">
                <a:latin typeface="Avenir Medium"/>
                <a:cs typeface="Avenir Medium"/>
              </a:rPr>
              <a:t>for ALL children.</a:t>
            </a:r>
          </a:p>
        </p:txBody>
      </p:sp>
      <p:cxnSp>
        <p:nvCxnSpPr>
          <p:cNvPr id="27" name="Straight Connector 26"/>
          <p:cNvCxnSpPr/>
          <p:nvPr/>
        </p:nvCxnSpPr>
        <p:spPr>
          <a:xfrm>
            <a:off x="1755988" y="5212414"/>
            <a:ext cx="6660661" cy="0"/>
          </a:xfrm>
          <a:prstGeom prst="line">
            <a:avLst/>
          </a:prstGeom>
          <a:ln w="38100" cmpd="sng">
            <a:solidFill>
              <a:srgbClr val="006EB6"/>
            </a:solidFill>
          </a:ln>
        </p:spPr>
        <p:style>
          <a:lnRef idx="1">
            <a:schemeClr val="dk1"/>
          </a:lnRef>
          <a:fillRef idx="0">
            <a:schemeClr val="dk1"/>
          </a:fillRef>
          <a:effectRef idx="0">
            <a:schemeClr val="dk1"/>
          </a:effectRef>
          <a:fontRef idx="minor">
            <a:schemeClr val="tx1"/>
          </a:fontRef>
        </p:style>
      </p:cxnSp>
      <p:sp>
        <p:nvSpPr>
          <p:cNvPr id="28" name="Rounded Rectangle 27"/>
          <p:cNvSpPr/>
          <p:nvPr/>
        </p:nvSpPr>
        <p:spPr>
          <a:xfrm>
            <a:off x="4667216" y="5036026"/>
            <a:ext cx="859536" cy="341376"/>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133" dirty="0">
                <a:solidFill>
                  <a:prstClr val="white"/>
                </a:solidFill>
                <a:latin typeface="Avenir Light"/>
              </a:rPr>
              <a:t>to</a:t>
            </a:r>
          </a:p>
        </p:txBody>
      </p:sp>
      <p:cxnSp>
        <p:nvCxnSpPr>
          <p:cNvPr id="29" name="Straight Connector 28"/>
          <p:cNvCxnSpPr/>
          <p:nvPr/>
        </p:nvCxnSpPr>
        <p:spPr>
          <a:xfrm>
            <a:off x="8416651" y="5212414"/>
            <a:ext cx="2153139" cy="0"/>
          </a:xfrm>
          <a:prstGeom prst="line">
            <a:avLst/>
          </a:prstGeom>
          <a:ln w="38100" cmpd="sng">
            <a:solidFill>
              <a:srgbClr val="0F4477"/>
            </a:solidFill>
          </a:ln>
        </p:spPr>
        <p:style>
          <a:lnRef idx="1">
            <a:schemeClr val="dk1"/>
          </a:lnRef>
          <a:fillRef idx="0">
            <a:schemeClr val="dk1"/>
          </a:fillRef>
          <a:effectRef idx="0">
            <a:schemeClr val="dk1"/>
          </a:effectRef>
          <a:fontRef idx="minor">
            <a:schemeClr val="tx1"/>
          </a:fontRef>
        </p:style>
      </p:cxnSp>
      <p:pic>
        <p:nvPicPr>
          <p:cNvPr id="13" name="Picture 12" descr="line_figure_jump_joy_400_clr_10067.png"/>
          <p:cNvPicPr>
            <a:picLocks noChangeAspect="1"/>
          </p:cNvPicPr>
          <p:nvPr/>
        </p:nvPicPr>
        <p:blipFill>
          <a:blip r:embed="rId7" cstate="print">
            <a:biLevel thresh="25000"/>
            <a:extLst>
              <a:ext uri="{BEBA8EAE-BF5A-486C-A8C5-ECC9F3942E4B}">
                <a14:imgProps xmlns:a14="http://schemas.microsoft.com/office/drawing/2010/main">
                  <a14:imgLayer r:embed="rId8">
                    <a14:imgEffect>
                      <a14:artisticPencilSketch/>
                    </a14:imgEffect>
                  </a14:imgLayer>
                </a14:imgProps>
              </a:ext>
              <a:ext uri="{28A0092B-C50C-407E-A947-70E740481C1C}">
                <a14:useLocalDpi xmlns:a14="http://schemas.microsoft.com/office/drawing/2010/main" val="0"/>
              </a:ext>
            </a:extLst>
          </a:blip>
          <a:stretch>
            <a:fillRect/>
          </a:stretch>
        </p:blipFill>
        <p:spPr>
          <a:xfrm>
            <a:off x="9030897" y="5302726"/>
            <a:ext cx="1170590" cy="1040524"/>
          </a:xfrm>
          <a:prstGeom prst="rect">
            <a:avLst/>
          </a:prstGeom>
        </p:spPr>
      </p:pic>
      <p:pic>
        <p:nvPicPr>
          <p:cNvPr id="3" name="Picture 2" descr="magnifying_glas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65822" y="1528772"/>
            <a:ext cx="1578205" cy="1139815"/>
          </a:xfrm>
          <a:prstGeom prst="rect">
            <a:avLst/>
          </a:prstGeom>
        </p:spPr>
      </p:pic>
    </p:spTree>
    <p:extLst>
      <p:ext uri="{BB962C8B-B14F-4D97-AF65-F5344CB8AC3E}">
        <p14:creationId xmlns:p14="http://schemas.microsoft.com/office/powerpoint/2010/main" val="21500551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658" y="323673"/>
            <a:ext cx="8265657" cy="771877"/>
          </a:xfrm>
        </p:spPr>
        <p:txBody>
          <a:bodyPr>
            <a:normAutofit/>
          </a:bodyPr>
          <a:lstStyle/>
          <a:p>
            <a:pPr algn="ctr"/>
            <a:r>
              <a:rPr lang="en-US" sz="3200" dirty="0"/>
              <a:t>State Systemic Improvement Plan (SSIP)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8668" y="1991792"/>
            <a:ext cx="2557251" cy="33093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1208" y="1991620"/>
            <a:ext cx="2555935" cy="33076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2938668" y="5432459"/>
            <a:ext cx="2557251" cy="369332"/>
          </a:xfrm>
          <a:prstGeom prst="rect">
            <a:avLst/>
          </a:prstGeom>
          <a:noFill/>
        </p:spPr>
        <p:txBody>
          <a:bodyPr wrap="square" rtlCol="0">
            <a:spAutoFit/>
          </a:bodyPr>
          <a:lstStyle/>
          <a:p>
            <a:pPr algn="ctr"/>
            <a:r>
              <a:rPr lang="en-US" b="1" dirty="0">
                <a:solidFill>
                  <a:schemeClr val="bg2"/>
                </a:solidFill>
              </a:rPr>
              <a:t>Phase I - Analysis</a:t>
            </a:r>
          </a:p>
        </p:txBody>
      </p:sp>
      <p:sp>
        <p:nvSpPr>
          <p:cNvPr id="7" name="TextBox 6"/>
          <p:cNvSpPr txBox="1"/>
          <p:nvPr/>
        </p:nvSpPr>
        <p:spPr>
          <a:xfrm>
            <a:off x="6509892" y="5432459"/>
            <a:ext cx="2557251" cy="369332"/>
          </a:xfrm>
          <a:prstGeom prst="rect">
            <a:avLst/>
          </a:prstGeom>
          <a:noFill/>
        </p:spPr>
        <p:txBody>
          <a:bodyPr wrap="square" rtlCol="0">
            <a:spAutoFit/>
          </a:bodyPr>
          <a:lstStyle/>
          <a:p>
            <a:pPr algn="ctr"/>
            <a:r>
              <a:rPr lang="en-US" b="1" dirty="0">
                <a:solidFill>
                  <a:schemeClr val="bg2"/>
                </a:solidFill>
              </a:rPr>
              <a:t>Phase II - Plan</a:t>
            </a:r>
          </a:p>
        </p:txBody>
      </p:sp>
    </p:spTree>
    <p:extLst>
      <p:ext uri="{BB962C8B-B14F-4D97-AF65-F5344CB8AC3E}">
        <p14:creationId xmlns:p14="http://schemas.microsoft.com/office/powerpoint/2010/main" val="18879607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3868"/>
            <a:ext cx="9144000" cy="771877"/>
          </a:xfrm>
        </p:spPr>
        <p:txBody>
          <a:bodyPr>
            <a:normAutofit/>
          </a:bodyPr>
          <a:lstStyle/>
          <a:p>
            <a:pPr algn="ctr"/>
            <a:r>
              <a:rPr lang="en-US" sz="2400" dirty="0">
                <a:solidFill>
                  <a:schemeClr val="bg2"/>
                </a:solidFill>
                <a:latin typeface="Arial" charset="0"/>
                <a:ea typeface="Arial" charset="0"/>
                <a:cs typeface="Arial" charset="0"/>
              </a:rPr>
              <a:t>Formula for Success</a:t>
            </a:r>
          </a:p>
        </p:txBody>
      </p:sp>
      <p:sp>
        <p:nvSpPr>
          <p:cNvPr id="3" name="TextBox 2"/>
          <p:cNvSpPr txBox="1"/>
          <p:nvPr/>
        </p:nvSpPr>
        <p:spPr>
          <a:xfrm>
            <a:off x="2042647" y="2841213"/>
            <a:ext cx="1606530" cy="830997"/>
          </a:xfrm>
          <a:prstGeom prst="rect">
            <a:avLst/>
          </a:prstGeom>
          <a:noFill/>
          <a:ln w="127000">
            <a:solidFill>
              <a:srgbClr val="BD3634"/>
            </a:solidFill>
          </a:ln>
        </p:spPr>
        <p:txBody>
          <a:bodyPr wrap="none" rtlCol="0" anchor="ctr">
            <a:spAutoFit/>
          </a:bodyPr>
          <a:lstStyle/>
          <a:p>
            <a:pPr algn="ctr"/>
            <a:r>
              <a:rPr lang="en-US" sz="2400" dirty="0">
                <a:solidFill>
                  <a:prstClr val="black"/>
                </a:solidFill>
                <a:latin typeface="Arial" charset="0"/>
                <a:ea typeface="Arial" charset="0"/>
                <a:cs typeface="Arial" charset="0"/>
              </a:rPr>
              <a:t>Effective </a:t>
            </a:r>
          </a:p>
          <a:p>
            <a:pPr algn="ctr"/>
            <a:r>
              <a:rPr lang="en-US" sz="2400" dirty="0">
                <a:solidFill>
                  <a:prstClr val="black"/>
                </a:solidFill>
                <a:latin typeface="Arial" charset="0"/>
                <a:ea typeface="Arial" charset="0"/>
                <a:cs typeface="Arial" charset="0"/>
              </a:rPr>
              <a:t>Innovation</a:t>
            </a:r>
          </a:p>
        </p:txBody>
      </p:sp>
      <p:sp>
        <p:nvSpPr>
          <p:cNvPr id="5" name="TextBox 4"/>
          <p:cNvSpPr txBox="1"/>
          <p:nvPr/>
        </p:nvSpPr>
        <p:spPr>
          <a:xfrm>
            <a:off x="4207567" y="2692698"/>
            <a:ext cx="588623" cy="715709"/>
          </a:xfrm>
          <a:prstGeom prst="rect">
            <a:avLst/>
          </a:prstGeom>
          <a:noFill/>
        </p:spPr>
        <p:txBody>
          <a:bodyPr wrap="none" rtlCol="0">
            <a:spAutoFit/>
          </a:bodyPr>
          <a:lstStyle/>
          <a:p>
            <a:r>
              <a:rPr lang="en-US" sz="4051" b="1">
                <a:solidFill>
                  <a:prstClr val="black"/>
                </a:solidFill>
                <a:latin typeface="Arial Black" charset="0"/>
                <a:ea typeface="Arial Black" charset="0"/>
                <a:cs typeface="Arial Black" charset="0"/>
              </a:rPr>
              <a:t>X</a:t>
            </a:r>
          </a:p>
        </p:txBody>
      </p:sp>
      <p:sp>
        <p:nvSpPr>
          <p:cNvPr id="6" name="TextBox 5"/>
          <p:cNvSpPr txBox="1"/>
          <p:nvPr/>
        </p:nvSpPr>
        <p:spPr>
          <a:xfrm>
            <a:off x="4950052" y="2656547"/>
            <a:ext cx="2375971" cy="1200329"/>
          </a:xfrm>
          <a:prstGeom prst="rect">
            <a:avLst/>
          </a:prstGeom>
          <a:noFill/>
          <a:ln w="127000">
            <a:solidFill>
              <a:srgbClr val="03789B"/>
            </a:solidFill>
          </a:ln>
        </p:spPr>
        <p:txBody>
          <a:bodyPr wrap="none" rtlCol="0" anchor="ctr">
            <a:spAutoFit/>
          </a:bodyPr>
          <a:lstStyle/>
          <a:p>
            <a:pPr algn="ctr"/>
            <a:r>
              <a:rPr lang="en-US" sz="2400" dirty="0">
                <a:solidFill>
                  <a:prstClr val="black"/>
                </a:solidFill>
                <a:latin typeface="Arial" charset="0"/>
                <a:ea typeface="Arial" charset="0"/>
                <a:cs typeface="Arial" charset="0"/>
              </a:rPr>
              <a:t>Effective </a:t>
            </a:r>
          </a:p>
          <a:p>
            <a:pPr algn="ctr"/>
            <a:r>
              <a:rPr lang="en-US" sz="2400" dirty="0">
                <a:solidFill>
                  <a:prstClr val="black"/>
                </a:solidFill>
                <a:latin typeface="Arial" charset="0"/>
                <a:ea typeface="Arial" charset="0"/>
                <a:cs typeface="Arial" charset="0"/>
              </a:rPr>
              <a:t>Implementation </a:t>
            </a:r>
          </a:p>
          <a:p>
            <a:pPr algn="ctr"/>
            <a:r>
              <a:rPr lang="en-US" sz="2400" dirty="0">
                <a:solidFill>
                  <a:prstClr val="black"/>
                </a:solidFill>
                <a:latin typeface="Arial" charset="0"/>
                <a:ea typeface="Arial" charset="0"/>
                <a:cs typeface="Arial" charset="0"/>
              </a:rPr>
              <a:t>Methods</a:t>
            </a:r>
          </a:p>
        </p:txBody>
      </p:sp>
      <p:sp>
        <p:nvSpPr>
          <p:cNvPr id="7" name="TextBox 6"/>
          <p:cNvSpPr txBox="1"/>
          <p:nvPr/>
        </p:nvSpPr>
        <p:spPr>
          <a:xfrm>
            <a:off x="7441206" y="2692698"/>
            <a:ext cx="588623" cy="715709"/>
          </a:xfrm>
          <a:prstGeom prst="rect">
            <a:avLst/>
          </a:prstGeom>
          <a:noFill/>
        </p:spPr>
        <p:txBody>
          <a:bodyPr wrap="none" rtlCol="0">
            <a:spAutoFit/>
          </a:bodyPr>
          <a:lstStyle/>
          <a:p>
            <a:r>
              <a:rPr lang="en-US" sz="4051" b="1">
                <a:solidFill>
                  <a:prstClr val="black"/>
                </a:solidFill>
                <a:latin typeface="Arial Black" charset="0"/>
                <a:ea typeface="Arial Black" charset="0"/>
                <a:cs typeface="Arial Black" charset="0"/>
              </a:rPr>
              <a:t>X</a:t>
            </a:r>
          </a:p>
        </p:txBody>
      </p:sp>
      <p:sp>
        <p:nvSpPr>
          <p:cNvPr id="8" name="TextBox 7"/>
          <p:cNvSpPr txBox="1"/>
          <p:nvPr/>
        </p:nvSpPr>
        <p:spPr>
          <a:xfrm>
            <a:off x="8613319" y="2841213"/>
            <a:ext cx="1399743" cy="830997"/>
          </a:xfrm>
          <a:prstGeom prst="rect">
            <a:avLst/>
          </a:prstGeom>
          <a:noFill/>
          <a:ln w="127000">
            <a:solidFill>
              <a:srgbClr val="00692C"/>
            </a:solidFill>
          </a:ln>
        </p:spPr>
        <p:txBody>
          <a:bodyPr wrap="none" rtlCol="0" anchor="ctr">
            <a:spAutoFit/>
          </a:bodyPr>
          <a:lstStyle/>
          <a:p>
            <a:pPr algn="ctr"/>
            <a:r>
              <a:rPr lang="en-US" sz="2400" dirty="0">
                <a:solidFill>
                  <a:prstClr val="black"/>
                </a:solidFill>
                <a:latin typeface="Arial" charset="0"/>
                <a:ea typeface="Arial" charset="0"/>
                <a:cs typeface="Arial" charset="0"/>
              </a:rPr>
              <a:t>Enabling</a:t>
            </a:r>
          </a:p>
          <a:p>
            <a:pPr algn="ctr"/>
            <a:r>
              <a:rPr lang="en-US" sz="2400" dirty="0">
                <a:solidFill>
                  <a:prstClr val="black"/>
                </a:solidFill>
                <a:latin typeface="Arial" charset="0"/>
                <a:ea typeface="Arial" charset="0"/>
                <a:cs typeface="Arial" charset="0"/>
              </a:rPr>
              <a:t>Contexts</a:t>
            </a:r>
          </a:p>
        </p:txBody>
      </p:sp>
      <p:sp>
        <p:nvSpPr>
          <p:cNvPr id="9" name="TextBox 8"/>
          <p:cNvSpPr txBox="1"/>
          <p:nvPr/>
        </p:nvSpPr>
        <p:spPr>
          <a:xfrm>
            <a:off x="5128787" y="4650154"/>
            <a:ext cx="2018501" cy="1200329"/>
          </a:xfrm>
          <a:prstGeom prst="rect">
            <a:avLst/>
          </a:prstGeom>
          <a:noFill/>
          <a:ln w="127000">
            <a:solidFill>
              <a:srgbClr val="7030A0"/>
            </a:solidFill>
          </a:ln>
        </p:spPr>
        <p:txBody>
          <a:bodyPr wrap="none" rtlCol="0" anchor="ctr">
            <a:spAutoFit/>
          </a:bodyPr>
          <a:lstStyle/>
          <a:p>
            <a:pPr algn="ctr"/>
            <a:r>
              <a:rPr lang="en-US" sz="2400" dirty="0">
                <a:solidFill>
                  <a:prstClr val="black"/>
                </a:solidFill>
                <a:latin typeface="Arial" charset="0"/>
                <a:ea typeface="Arial" charset="0"/>
                <a:cs typeface="Arial" charset="0"/>
              </a:rPr>
              <a:t>Educationally</a:t>
            </a:r>
          </a:p>
          <a:p>
            <a:pPr algn="ctr"/>
            <a:r>
              <a:rPr lang="en-US" sz="2400" dirty="0">
                <a:solidFill>
                  <a:prstClr val="black"/>
                </a:solidFill>
                <a:latin typeface="Arial" charset="0"/>
                <a:ea typeface="Arial" charset="0"/>
                <a:cs typeface="Arial" charset="0"/>
              </a:rPr>
              <a:t>Significant</a:t>
            </a:r>
          </a:p>
          <a:p>
            <a:pPr algn="ctr"/>
            <a:r>
              <a:rPr lang="en-US" sz="2400" dirty="0">
                <a:solidFill>
                  <a:prstClr val="black"/>
                </a:solidFill>
                <a:latin typeface="Arial" charset="0"/>
                <a:ea typeface="Arial" charset="0"/>
                <a:cs typeface="Arial" charset="0"/>
              </a:rPr>
              <a:t>Outcomes</a:t>
            </a:r>
          </a:p>
        </p:txBody>
      </p:sp>
      <p:sp>
        <p:nvSpPr>
          <p:cNvPr id="10" name="TextBox 9"/>
          <p:cNvSpPr txBox="1"/>
          <p:nvPr/>
        </p:nvSpPr>
        <p:spPr>
          <a:xfrm>
            <a:off x="4207566" y="4686304"/>
            <a:ext cx="527709" cy="715709"/>
          </a:xfrm>
          <a:prstGeom prst="rect">
            <a:avLst/>
          </a:prstGeom>
          <a:noFill/>
        </p:spPr>
        <p:txBody>
          <a:bodyPr wrap="none" rtlCol="0">
            <a:spAutoFit/>
          </a:bodyPr>
          <a:lstStyle/>
          <a:p>
            <a:r>
              <a:rPr lang="en-US" sz="4051" b="1" dirty="0">
                <a:solidFill>
                  <a:prstClr val="black"/>
                </a:solidFill>
                <a:latin typeface="Arial Black" charset="0"/>
                <a:ea typeface="Arial Black" charset="0"/>
                <a:cs typeface="Arial Black" charset="0"/>
              </a:rPr>
              <a:t>=</a:t>
            </a:r>
          </a:p>
        </p:txBody>
      </p:sp>
      <p:sp>
        <p:nvSpPr>
          <p:cNvPr id="11" name="Title 1"/>
          <p:cNvSpPr txBox="1">
            <a:spLocks/>
          </p:cNvSpPr>
          <p:nvPr/>
        </p:nvSpPr>
        <p:spPr bwMode="gray">
          <a:xfrm>
            <a:off x="1637955" y="303452"/>
            <a:ext cx="9144000" cy="77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8900000" algn="ctr" rotWithShape="0">
                    <a:srgbClr val="000000">
                      <a:alpha val="50000"/>
                    </a:srgbClr>
                  </a:outerShdw>
                </a:effectLst>
              </a14:hiddenEffects>
            </a:ext>
            <a:ext uri="{FAA26D3D-D897-4be2-8F04-BA451C77F1D7}">
              <ma14:placeholderFlag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5215" b="1" kern="1200">
                <a:solidFill>
                  <a:schemeClr val="bg1"/>
                </a:solidFill>
                <a:latin typeface="+mj-lt"/>
                <a:ea typeface="+mj-ea"/>
                <a:cs typeface="+mj-cs"/>
              </a:defRPr>
            </a:lvl1pPr>
            <a:lvl2pPr algn="l" rtl="0" eaLnBrk="1" fontAlgn="base" hangingPunct="1">
              <a:spcBef>
                <a:spcPct val="0"/>
              </a:spcBef>
              <a:spcAft>
                <a:spcPct val="0"/>
              </a:spcAft>
              <a:defRPr sz="5215" b="1">
                <a:solidFill>
                  <a:schemeClr val="bg1"/>
                </a:solidFill>
                <a:latin typeface="Arial" panose="020B0604020202020204" pitchFamily="34" charset="0"/>
              </a:defRPr>
            </a:lvl2pPr>
            <a:lvl3pPr algn="l" rtl="0" eaLnBrk="1" fontAlgn="base" hangingPunct="1">
              <a:spcBef>
                <a:spcPct val="0"/>
              </a:spcBef>
              <a:spcAft>
                <a:spcPct val="0"/>
              </a:spcAft>
              <a:defRPr sz="5215" b="1">
                <a:solidFill>
                  <a:schemeClr val="bg1"/>
                </a:solidFill>
                <a:latin typeface="Arial" panose="020B0604020202020204" pitchFamily="34" charset="0"/>
              </a:defRPr>
            </a:lvl3pPr>
            <a:lvl4pPr algn="l" rtl="0" eaLnBrk="1" fontAlgn="base" hangingPunct="1">
              <a:spcBef>
                <a:spcPct val="0"/>
              </a:spcBef>
              <a:spcAft>
                <a:spcPct val="0"/>
              </a:spcAft>
              <a:defRPr sz="5215" b="1">
                <a:solidFill>
                  <a:schemeClr val="bg1"/>
                </a:solidFill>
                <a:latin typeface="Arial" panose="020B0604020202020204" pitchFamily="34" charset="0"/>
              </a:defRPr>
            </a:lvl4pPr>
            <a:lvl5pPr algn="l" rtl="0" eaLnBrk="1" fontAlgn="base" hangingPunct="1">
              <a:spcBef>
                <a:spcPct val="0"/>
              </a:spcBef>
              <a:spcAft>
                <a:spcPct val="0"/>
              </a:spcAft>
              <a:defRPr sz="5215" b="1">
                <a:solidFill>
                  <a:schemeClr val="bg1"/>
                </a:solidFill>
                <a:latin typeface="Arial" panose="020B0604020202020204" pitchFamily="34" charset="0"/>
              </a:defRPr>
            </a:lvl5pPr>
            <a:lvl6pPr marL="541873" algn="l" rtl="0" eaLnBrk="1" fontAlgn="base" hangingPunct="1">
              <a:spcBef>
                <a:spcPct val="0"/>
              </a:spcBef>
              <a:spcAft>
                <a:spcPct val="0"/>
              </a:spcAft>
              <a:defRPr sz="5215" b="1">
                <a:solidFill>
                  <a:schemeClr val="bg1"/>
                </a:solidFill>
                <a:latin typeface="Arial" panose="020B0604020202020204" pitchFamily="34" charset="0"/>
              </a:defRPr>
            </a:lvl6pPr>
            <a:lvl7pPr marL="1083747" algn="l" rtl="0" eaLnBrk="1" fontAlgn="base" hangingPunct="1">
              <a:spcBef>
                <a:spcPct val="0"/>
              </a:spcBef>
              <a:spcAft>
                <a:spcPct val="0"/>
              </a:spcAft>
              <a:defRPr sz="5215" b="1">
                <a:solidFill>
                  <a:schemeClr val="bg1"/>
                </a:solidFill>
                <a:latin typeface="Arial" panose="020B0604020202020204" pitchFamily="34" charset="0"/>
              </a:defRPr>
            </a:lvl7pPr>
            <a:lvl8pPr marL="1625620" algn="l" rtl="0" eaLnBrk="1" fontAlgn="base" hangingPunct="1">
              <a:spcBef>
                <a:spcPct val="0"/>
              </a:spcBef>
              <a:spcAft>
                <a:spcPct val="0"/>
              </a:spcAft>
              <a:defRPr sz="5215" b="1">
                <a:solidFill>
                  <a:schemeClr val="bg1"/>
                </a:solidFill>
                <a:latin typeface="Arial" panose="020B0604020202020204" pitchFamily="34" charset="0"/>
              </a:defRPr>
            </a:lvl8pPr>
            <a:lvl9pPr marL="2167494" algn="l" rtl="0" eaLnBrk="1" fontAlgn="base" hangingPunct="1">
              <a:spcBef>
                <a:spcPct val="0"/>
              </a:spcBef>
              <a:spcAft>
                <a:spcPct val="0"/>
              </a:spcAft>
              <a:defRPr sz="5215" b="1">
                <a:solidFill>
                  <a:schemeClr val="bg1"/>
                </a:solidFill>
                <a:latin typeface="Arial" panose="020B0604020202020204" pitchFamily="34" charset="0"/>
              </a:defRPr>
            </a:lvl9pPr>
          </a:lstStyle>
          <a:p>
            <a:pPr algn="ctr"/>
            <a:r>
              <a:rPr lang="en-US" sz="3200" dirty="0"/>
              <a:t>State Implementation &amp; Scaling-up of                          Evidence-based Practices (SISEP)</a:t>
            </a:r>
            <a:endParaRPr lang="en-US" sz="3200" b="0" dirty="0"/>
          </a:p>
        </p:txBody>
      </p:sp>
    </p:spTree>
    <p:extLst>
      <p:ext uri="{BB962C8B-B14F-4D97-AF65-F5344CB8AC3E}">
        <p14:creationId xmlns:p14="http://schemas.microsoft.com/office/powerpoint/2010/main" val="30541625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USED OSEP</a:t>
            </a:r>
            <a:endParaRPr lang="en-US" dirty="0"/>
          </a:p>
        </p:txBody>
      </p:sp>
      <p:sp>
        <p:nvSpPr>
          <p:cNvPr id="3" name="Text Placeholder 2"/>
          <p:cNvSpPr>
            <a:spLocks noGrp="1"/>
          </p:cNvSpPr>
          <p:nvPr>
            <p:ph type="body" idx="1"/>
          </p:nvPr>
        </p:nvSpPr>
        <p:spPr>
          <a:xfrm>
            <a:off x="209550" y="1206500"/>
            <a:ext cx="11322050" cy="5086350"/>
          </a:xfrm>
        </p:spPr>
        <p:txBody>
          <a:bodyPr/>
          <a:lstStyle/>
          <a:p>
            <a:r>
              <a:rPr lang="en-US" sz="3200" dirty="0" smtClean="0"/>
              <a:t>Federal ESSA Regulations:</a:t>
            </a:r>
          </a:p>
          <a:p>
            <a:pPr lvl="1"/>
            <a:r>
              <a:rPr lang="en-US" sz="2800" dirty="0"/>
              <a:t>T</a:t>
            </a:r>
            <a:r>
              <a:rPr lang="en-US" sz="2400" dirty="0" smtClean="0"/>
              <a:t>o </a:t>
            </a:r>
            <a:r>
              <a:rPr lang="en-US" sz="2400" dirty="0"/>
              <a:t>implement the accountability, </a:t>
            </a:r>
            <a:endParaRPr lang="en-US" sz="2400" dirty="0" smtClean="0"/>
          </a:p>
          <a:p>
            <a:pPr lvl="1"/>
            <a:r>
              <a:rPr lang="en-US" sz="2400" dirty="0" smtClean="0"/>
              <a:t>data </a:t>
            </a:r>
            <a:r>
              <a:rPr lang="en-US" sz="2400" dirty="0"/>
              <a:t>reporting, and </a:t>
            </a:r>
            <a:endParaRPr lang="en-US" sz="2400" dirty="0" smtClean="0"/>
          </a:p>
          <a:p>
            <a:pPr lvl="1"/>
            <a:r>
              <a:rPr lang="en-US" sz="2400" dirty="0" smtClean="0"/>
              <a:t>state </a:t>
            </a:r>
            <a:r>
              <a:rPr lang="en-US" sz="2400" dirty="0"/>
              <a:t>plan provisions of the Every Student Succeeds Act (ESSA), with a focus on </a:t>
            </a:r>
            <a:endParaRPr lang="en-US" sz="2400" dirty="0" smtClean="0"/>
          </a:p>
          <a:p>
            <a:pPr lvl="2"/>
            <a:r>
              <a:rPr lang="en-US" sz="2000" dirty="0" smtClean="0"/>
              <a:t>supporting </a:t>
            </a:r>
            <a:r>
              <a:rPr lang="en-US" sz="2000" dirty="0"/>
              <a:t>states in using their flexibility to provide a high-quality, well-rounded education, and </a:t>
            </a:r>
            <a:endParaRPr lang="en-US" sz="2000" dirty="0" smtClean="0"/>
          </a:p>
          <a:p>
            <a:pPr lvl="2"/>
            <a:r>
              <a:rPr lang="en-US" sz="2000" dirty="0" smtClean="0"/>
              <a:t>ensure </a:t>
            </a:r>
            <a:r>
              <a:rPr lang="en-US" sz="2000" dirty="0"/>
              <a:t>equity remains at the core of implementation.  </a:t>
            </a:r>
            <a:endParaRPr lang="en-US" sz="2000" dirty="0" smtClean="0"/>
          </a:p>
          <a:p>
            <a:pPr lvl="1"/>
            <a:r>
              <a:rPr lang="en-US" sz="2400" dirty="0" smtClean="0"/>
              <a:t>The </a:t>
            </a:r>
            <a:r>
              <a:rPr lang="en-US" sz="2400" dirty="0"/>
              <a:t>regulations will help states, districts and educators seize the opportunity ESSA provides to ensure a high-quality, well-rounded education that sets every student in America…including students with </a:t>
            </a:r>
            <a:r>
              <a:rPr lang="en-US" sz="2400" dirty="0" smtClean="0"/>
              <a:t>disabilities, </a:t>
            </a:r>
            <a:r>
              <a:rPr lang="en-US" sz="2400" dirty="0"/>
              <a:t>up for success in college and career.</a:t>
            </a:r>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2</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92136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336" y="323674"/>
            <a:ext cx="8206154" cy="771877"/>
          </a:xfrm>
        </p:spPr>
        <p:txBody>
          <a:bodyPr/>
          <a:lstStyle/>
          <a:p>
            <a:pPr algn="ctr"/>
            <a:r>
              <a:rPr lang="en-US" sz="3200" dirty="0"/>
              <a:t>Aligned Education Infrastructure</a:t>
            </a:r>
          </a:p>
        </p:txBody>
      </p:sp>
      <p:pic>
        <p:nvPicPr>
          <p:cNvPr id="4" name="Content Placeholder 3" descr="Graphic showing levels of organization (MDE, ISD, LEA, School, Early Childhood, and Strategic Partners), which comprise of multiple Infrastructure Components (Fiscal, Quality Standards, PD and TA, Data, and Monitoring and Accountability), all components of Governance and Communication.  These are supported by Systems Qualities (Effective, Efficient, Equitable, Sustainable, and Scalable), which all lead to the Goal of Improved Student Outcomes."/>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6" r="1157"/>
          <a:stretch/>
        </p:blipFill>
        <p:spPr>
          <a:xfrm>
            <a:off x="1754904" y="1480051"/>
            <a:ext cx="7471508" cy="5030706"/>
          </a:xfrm>
        </p:spPr>
      </p:pic>
    </p:spTree>
    <p:extLst>
      <p:ext uri="{BB962C8B-B14F-4D97-AF65-F5344CB8AC3E}">
        <p14:creationId xmlns:p14="http://schemas.microsoft.com/office/powerpoint/2010/main" val="523296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OSE Updates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35824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OSE</a:t>
            </a:r>
            <a:endParaRPr lang="en-US" dirty="0"/>
          </a:p>
        </p:txBody>
      </p:sp>
      <p:sp>
        <p:nvSpPr>
          <p:cNvPr id="3" name="Text Placeholder 2"/>
          <p:cNvSpPr>
            <a:spLocks noGrp="1"/>
          </p:cNvSpPr>
          <p:nvPr>
            <p:ph type="body" idx="1"/>
          </p:nvPr>
        </p:nvSpPr>
        <p:spPr>
          <a:xfrm>
            <a:off x="204715" y="1600200"/>
            <a:ext cx="11641541" cy="4267199"/>
          </a:xfrm>
        </p:spPr>
        <p:txBody>
          <a:bodyPr/>
          <a:lstStyle/>
          <a:p>
            <a:r>
              <a:rPr lang="en-US" sz="3200" dirty="0"/>
              <a:t>Accessible Michigan Administrative Rules For Special Education </a:t>
            </a:r>
            <a:endParaRPr lang="en-US" sz="3200" dirty="0" smtClean="0"/>
          </a:p>
          <a:p>
            <a:pPr lvl="1"/>
            <a:r>
              <a:rPr lang="en-US" sz="2800" dirty="0" smtClean="0"/>
              <a:t>Supplemental </a:t>
            </a:r>
            <a:r>
              <a:rPr lang="en-US" sz="2800" dirty="0"/>
              <a:t>document </a:t>
            </a:r>
            <a:r>
              <a:rPr lang="en-US" sz="2800" dirty="0" smtClean="0"/>
              <a:t>includes </a:t>
            </a:r>
            <a:r>
              <a:rPr lang="en-US" sz="2800" dirty="0"/>
              <a:t>related Individuals with Disabilities </a:t>
            </a:r>
            <a:r>
              <a:rPr lang="en-US" sz="2800" dirty="0" smtClean="0"/>
              <a:t>Education </a:t>
            </a:r>
            <a:r>
              <a:rPr lang="en-US" sz="2800" dirty="0"/>
              <a:t>Act (IDEA) federal </a:t>
            </a:r>
            <a:r>
              <a:rPr lang="en-US" sz="2800" dirty="0" smtClean="0"/>
              <a:t>regulations</a:t>
            </a:r>
          </a:p>
          <a:p>
            <a:pPr lvl="1"/>
            <a:r>
              <a:rPr lang="en-US" sz="2800" dirty="0" smtClean="0"/>
              <a:t>Now meets </a:t>
            </a:r>
            <a:r>
              <a:rPr lang="en-US" sz="2800" dirty="0"/>
              <a:t>accessibility </a:t>
            </a:r>
            <a:r>
              <a:rPr lang="en-US" sz="2800" dirty="0" smtClean="0"/>
              <a:t>standards</a:t>
            </a:r>
          </a:p>
          <a:p>
            <a:pPr lvl="1"/>
            <a:r>
              <a:rPr lang="en-US" sz="2800" dirty="0"/>
              <a:t>M</a:t>
            </a:r>
            <a:r>
              <a:rPr lang="en-US" sz="2800" dirty="0" smtClean="0"/>
              <a:t>ost </a:t>
            </a:r>
            <a:r>
              <a:rPr lang="en-US" sz="2800" dirty="0"/>
              <a:t>current MARSE, which became effective October 8, </a:t>
            </a:r>
            <a:r>
              <a:rPr lang="en-US" sz="2800" dirty="0" smtClean="0"/>
              <a:t>2015</a:t>
            </a:r>
          </a:p>
          <a:p>
            <a:pPr lvl="1"/>
            <a:r>
              <a:rPr lang="en-US" sz="2800" dirty="0" smtClean="0"/>
              <a:t>Posted to the OSE website</a:t>
            </a:r>
          </a:p>
          <a:p>
            <a:pPr lvl="2"/>
            <a:r>
              <a:rPr lang="en-US" sz="2400" dirty="0">
                <a:hlinkClick r:id="rId2"/>
              </a:rPr>
              <a:t>http://www.michigan.gov/mde/0,4615,7-140-6530_6598---,</a:t>
            </a:r>
            <a:r>
              <a:rPr lang="en-US" sz="2400" dirty="0" smtClean="0">
                <a:hlinkClick r:id="rId2"/>
              </a:rPr>
              <a:t>00.html</a:t>
            </a:r>
            <a:endParaRPr lang="en-US" sz="2400" dirty="0" smtClean="0"/>
          </a:p>
          <a:p>
            <a:pPr lvl="2"/>
            <a:endParaRPr lang="en-US" sz="2400" dirty="0" smtClean="0"/>
          </a:p>
          <a:p>
            <a:pPr lvl="1"/>
            <a:endParaRPr lang="en-US" sz="2800" dirty="0"/>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22</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610699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OSE</a:t>
            </a:r>
            <a:endParaRPr lang="en-US" dirty="0"/>
          </a:p>
        </p:txBody>
      </p:sp>
      <p:sp>
        <p:nvSpPr>
          <p:cNvPr id="3" name="Text Placeholder 2"/>
          <p:cNvSpPr>
            <a:spLocks noGrp="1"/>
          </p:cNvSpPr>
          <p:nvPr>
            <p:ph type="body" idx="1"/>
          </p:nvPr>
        </p:nvSpPr>
        <p:spPr>
          <a:xfrm>
            <a:off x="232012" y="1265829"/>
            <a:ext cx="11559653" cy="5238764"/>
          </a:xfrm>
        </p:spPr>
        <p:txBody>
          <a:bodyPr/>
          <a:lstStyle/>
          <a:p>
            <a:r>
              <a:rPr lang="en-US" dirty="0" smtClean="0"/>
              <a:t>T</a:t>
            </a:r>
            <a:r>
              <a:rPr lang="en-US" sz="3200" dirty="0" smtClean="0"/>
              <a:t>he OSE is conducting a website </a:t>
            </a:r>
            <a:r>
              <a:rPr lang="en-US" sz="3200" b="1" dirty="0"/>
              <a:t>usability study </a:t>
            </a:r>
            <a:r>
              <a:rPr lang="en-US" sz="3200" dirty="0"/>
              <a:t>in an effort to better organize the information on its </a:t>
            </a:r>
            <a:r>
              <a:rPr lang="en-US" sz="3200" dirty="0" smtClean="0"/>
              <a:t>website </a:t>
            </a:r>
          </a:p>
          <a:p>
            <a:pPr lvl="1"/>
            <a:r>
              <a:rPr lang="en-US" sz="2800" dirty="0" smtClean="0"/>
              <a:t>The study </a:t>
            </a:r>
            <a:r>
              <a:rPr lang="en-US" sz="2800" dirty="0"/>
              <a:t>looks to understand how these topics currently exist on the MDE </a:t>
            </a:r>
            <a:r>
              <a:rPr lang="en-US" sz="2800" dirty="0" smtClean="0"/>
              <a:t>website</a:t>
            </a:r>
          </a:p>
          <a:p>
            <a:pPr lvl="1"/>
            <a:r>
              <a:rPr lang="en-US" sz="2800" dirty="0"/>
              <a:t>A</a:t>
            </a:r>
            <a:r>
              <a:rPr lang="en-US" sz="2800" dirty="0" smtClean="0"/>
              <a:t> </a:t>
            </a:r>
            <a:r>
              <a:rPr lang="en-US" sz="2800" dirty="0"/>
              <a:t>second study </a:t>
            </a:r>
            <a:r>
              <a:rPr lang="en-US" sz="2800" dirty="0" smtClean="0"/>
              <a:t>will be conducted in </a:t>
            </a:r>
            <a:r>
              <a:rPr lang="en-US" sz="2800" dirty="0"/>
              <a:t>January </a:t>
            </a:r>
            <a:r>
              <a:rPr lang="en-US" sz="2800" dirty="0" smtClean="0"/>
              <a:t>to test </a:t>
            </a:r>
            <a:r>
              <a:rPr lang="en-US" sz="2800" dirty="0"/>
              <a:t>ideas for improvements. </a:t>
            </a:r>
            <a:endParaRPr lang="en-US" sz="2800" dirty="0" smtClean="0"/>
          </a:p>
          <a:p>
            <a:pPr lvl="1"/>
            <a:r>
              <a:rPr lang="en-US" sz="2800" dirty="0" smtClean="0"/>
              <a:t>The current </a:t>
            </a:r>
            <a:r>
              <a:rPr lang="en-US" sz="2800" dirty="0"/>
              <a:t>study will close </a:t>
            </a:r>
            <a:r>
              <a:rPr lang="en-US" sz="2800" dirty="0" smtClean="0"/>
              <a:t>Monday, </a:t>
            </a:r>
            <a:r>
              <a:rPr lang="en-US" sz="2800" dirty="0"/>
              <a:t>December 21, 2016. The study should take about 10-15 minutes </a:t>
            </a:r>
            <a:r>
              <a:rPr lang="en-US" sz="2800" dirty="0" smtClean="0"/>
              <a:t>to complete</a:t>
            </a:r>
          </a:p>
          <a:p>
            <a:pPr lvl="1"/>
            <a:r>
              <a:rPr lang="en-US" sz="2800" dirty="0">
                <a:hlinkClick r:id="rId2"/>
              </a:rPr>
              <a:t>https://</a:t>
            </a:r>
            <a:r>
              <a:rPr lang="en-US" sz="2800" dirty="0" smtClean="0">
                <a:hlinkClick r:id="rId2"/>
              </a:rPr>
              <a:t>52ca1eb.optimalworkshop.com/treejack/mde-2016-12</a:t>
            </a:r>
            <a:endParaRPr lang="en-US" sz="2800" dirty="0" smtClean="0"/>
          </a:p>
          <a:p>
            <a:pPr lvl="1"/>
            <a:endParaRPr lang="en-US" sz="2800" dirty="0"/>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23</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688184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OSE</a:t>
            </a:r>
            <a:endParaRPr lang="en-US" dirty="0"/>
          </a:p>
        </p:txBody>
      </p:sp>
      <p:sp>
        <p:nvSpPr>
          <p:cNvPr id="3" name="Text Placeholder 2"/>
          <p:cNvSpPr>
            <a:spLocks noGrp="1"/>
          </p:cNvSpPr>
          <p:nvPr>
            <p:ph type="body" idx="1"/>
          </p:nvPr>
        </p:nvSpPr>
        <p:spPr>
          <a:xfrm>
            <a:off x="409433" y="1279478"/>
            <a:ext cx="11559654" cy="4998492"/>
          </a:xfrm>
        </p:spPr>
        <p:txBody>
          <a:bodyPr/>
          <a:lstStyle/>
          <a:p>
            <a:r>
              <a:rPr lang="en-US" sz="3200" dirty="0" smtClean="0"/>
              <a:t>OSE Special </a:t>
            </a:r>
            <a:r>
              <a:rPr lang="en-US" sz="3200" dirty="0"/>
              <a:t>Education Problem Solving Process, </a:t>
            </a:r>
            <a:r>
              <a:rPr lang="en-US" sz="3200" dirty="0" smtClean="0"/>
              <a:t>August 2015</a:t>
            </a:r>
          </a:p>
          <a:p>
            <a:r>
              <a:rPr lang="en-US" sz="3200" dirty="0"/>
              <a:t> </a:t>
            </a:r>
            <a:r>
              <a:rPr lang="en-US" sz="3200" b="1" dirty="0" smtClean="0"/>
              <a:t>Error! </a:t>
            </a:r>
          </a:p>
          <a:p>
            <a:pPr lvl="1"/>
            <a:r>
              <a:rPr lang="en-US" sz="2800" dirty="0"/>
              <a:t>A</a:t>
            </a:r>
            <a:r>
              <a:rPr lang="en-US" sz="2800" dirty="0" smtClean="0"/>
              <a:t> </a:t>
            </a:r>
            <a:r>
              <a:rPr lang="en-US" sz="2800" dirty="0"/>
              <a:t>written request submitted to the OSE indicating </a:t>
            </a:r>
            <a:r>
              <a:rPr lang="en-US" sz="2800" dirty="0" smtClean="0"/>
              <a:t>both </a:t>
            </a:r>
            <a:r>
              <a:rPr lang="en-US" sz="2800" dirty="0"/>
              <a:t>parties agree to extend the timeline </a:t>
            </a:r>
            <a:r>
              <a:rPr lang="en-US" sz="2800" dirty="0" smtClean="0"/>
              <a:t>for a state complaint investigation and </a:t>
            </a:r>
            <a:r>
              <a:rPr lang="en-US" sz="2800" dirty="0"/>
              <a:t>allow the complaint to be put aside during this informal dispute </a:t>
            </a:r>
            <a:r>
              <a:rPr lang="en-US" sz="2800" dirty="0" smtClean="0"/>
              <a:t>process</a:t>
            </a:r>
          </a:p>
          <a:p>
            <a:pPr lvl="1"/>
            <a:r>
              <a:rPr lang="en-US" sz="2800" dirty="0" smtClean="0"/>
              <a:t>The request would be for an </a:t>
            </a:r>
            <a:r>
              <a:rPr lang="en-US" sz="2800" dirty="0"/>
              <a:t>extension of the 60 calendar day timeline in order to engage in an </a:t>
            </a:r>
            <a:r>
              <a:rPr lang="en-US" sz="2800" dirty="0" smtClean="0"/>
              <a:t>“informal </a:t>
            </a:r>
            <a:r>
              <a:rPr lang="en-US" sz="2800" dirty="0"/>
              <a:t>meeting</a:t>
            </a:r>
            <a:r>
              <a:rPr lang="en-US" sz="2800" dirty="0" smtClean="0"/>
              <a:t>.”</a:t>
            </a:r>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24</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942849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OSE</a:t>
            </a:r>
            <a:endParaRPr lang="en-US" dirty="0"/>
          </a:p>
        </p:txBody>
      </p:sp>
      <p:sp>
        <p:nvSpPr>
          <p:cNvPr id="3" name="Text Placeholder 2"/>
          <p:cNvSpPr>
            <a:spLocks noGrp="1"/>
          </p:cNvSpPr>
          <p:nvPr>
            <p:ph type="body" idx="1"/>
          </p:nvPr>
        </p:nvSpPr>
        <p:spPr>
          <a:xfrm>
            <a:off x="375271" y="1299949"/>
            <a:ext cx="11757546" cy="5005317"/>
          </a:xfrm>
        </p:spPr>
        <p:txBody>
          <a:bodyPr/>
          <a:lstStyle/>
          <a:p>
            <a:r>
              <a:rPr lang="en-US" sz="3200" b="1" dirty="0" smtClean="0"/>
              <a:t>Clarification</a:t>
            </a:r>
            <a:r>
              <a:rPr lang="en-US" sz="3200" b="1" dirty="0"/>
              <a:t>:</a:t>
            </a:r>
          </a:p>
          <a:p>
            <a:pPr lvl="1"/>
            <a:r>
              <a:rPr lang="en-US" sz="2800" dirty="0" smtClean="0"/>
              <a:t>If </a:t>
            </a:r>
            <a:r>
              <a:rPr lang="en-US" sz="2800" dirty="0"/>
              <a:t>t</a:t>
            </a:r>
            <a:r>
              <a:rPr lang="en-US" sz="2800" dirty="0" smtClean="0"/>
              <a:t>he State </a:t>
            </a:r>
            <a:r>
              <a:rPr lang="en-US" sz="2800" dirty="0"/>
              <a:t>choses to utilize an </a:t>
            </a:r>
            <a:r>
              <a:rPr lang="en-US" sz="2800" b="1" i="1" dirty="0"/>
              <a:t>alternative dispute resolution process</a:t>
            </a:r>
            <a:r>
              <a:rPr lang="en-US" sz="2800" dirty="0"/>
              <a:t>, the </a:t>
            </a:r>
            <a:r>
              <a:rPr lang="en-US" sz="2800" dirty="0" smtClean="0"/>
              <a:t>State </a:t>
            </a:r>
            <a:r>
              <a:rPr lang="en-US" sz="2800" dirty="0"/>
              <a:t>must establish a process that uses a </a:t>
            </a:r>
            <a:r>
              <a:rPr lang="en-US" sz="2800" b="1" dirty="0"/>
              <a:t>disinterested party </a:t>
            </a:r>
            <a:r>
              <a:rPr lang="en-US" sz="2800" dirty="0"/>
              <a:t>who is under contract with an appropriate alternative dispute resolution entity, or a parent training and information center or community parent resource center in the s</a:t>
            </a:r>
            <a:r>
              <a:rPr lang="en-US" sz="2800" dirty="0" smtClean="0"/>
              <a:t>tate </a:t>
            </a:r>
            <a:endParaRPr lang="en-US" sz="2800" dirty="0"/>
          </a:p>
          <a:p>
            <a:pPr lvl="1"/>
            <a:r>
              <a:rPr lang="en-US" sz="2800" b="1" dirty="0" smtClean="0"/>
              <a:t>Mediation</a:t>
            </a:r>
            <a:r>
              <a:rPr lang="en-US" sz="2800" dirty="0" smtClean="0"/>
              <a:t> </a:t>
            </a:r>
            <a:r>
              <a:rPr lang="en-US" sz="2800" dirty="0"/>
              <a:t>is the only “formal” dispute resolution process that can </a:t>
            </a:r>
            <a:r>
              <a:rPr lang="en-US" sz="2800" dirty="0" smtClean="0"/>
              <a:t>allow a state complaint investigation to be set aside as long as BOTH parties agree to mediation</a:t>
            </a:r>
          </a:p>
          <a:p>
            <a:pPr lvl="2"/>
            <a:r>
              <a:rPr lang="en-US" sz="2400" dirty="0" smtClean="0"/>
              <a:t>The State will also establish the length of time the investigation will be set aside</a:t>
            </a:r>
            <a:endParaRPr lang="en-US" sz="2400" dirty="0"/>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25</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79148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OSE</a:t>
            </a:r>
            <a:endParaRPr lang="en-US" dirty="0"/>
          </a:p>
        </p:txBody>
      </p:sp>
      <p:sp>
        <p:nvSpPr>
          <p:cNvPr id="3" name="Text Placeholder 2"/>
          <p:cNvSpPr>
            <a:spLocks noGrp="1"/>
          </p:cNvSpPr>
          <p:nvPr>
            <p:ph type="body" idx="1"/>
          </p:nvPr>
        </p:nvSpPr>
        <p:spPr>
          <a:xfrm>
            <a:off x="337739" y="1327245"/>
            <a:ext cx="11832609" cy="4984845"/>
          </a:xfrm>
        </p:spPr>
        <p:txBody>
          <a:bodyPr/>
          <a:lstStyle/>
          <a:p>
            <a:r>
              <a:rPr lang="en-US" dirty="0" smtClean="0"/>
              <a:t>OSE Leadership Regional Meetings</a:t>
            </a:r>
          </a:p>
          <a:p>
            <a:pPr lvl="1"/>
            <a:r>
              <a:rPr lang="en-US" dirty="0" smtClean="0"/>
              <a:t>Region 3, November 18, 2016</a:t>
            </a:r>
          </a:p>
          <a:p>
            <a:pPr lvl="1"/>
            <a:r>
              <a:rPr lang="en-US" dirty="0" smtClean="0"/>
              <a:t>Region 2, January 6, 2017</a:t>
            </a:r>
          </a:p>
          <a:p>
            <a:pPr lvl="1"/>
            <a:r>
              <a:rPr lang="en-US" dirty="0" smtClean="0"/>
              <a:t>Region 1a, January 20, 2017</a:t>
            </a:r>
          </a:p>
          <a:p>
            <a:pPr lvl="1"/>
            <a:r>
              <a:rPr lang="en-US" dirty="0" smtClean="0"/>
              <a:t>Region 1, TBD</a:t>
            </a:r>
          </a:p>
          <a:p>
            <a:pPr lvl="1"/>
            <a:r>
              <a:rPr lang="en-US" dirty="0" smtClean="0"/>
              <a:t>Region </a:t>
            </a:r>
            <a:r>
              <a:rPr lang="en-US" smtClean="0"/>
              <a:t>4 January 18, 2017</a:t>
            </a:r>
            <a:endParaRPr lang="en-US" dirty="0"/>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26</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769725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OSE</a:t>
            </a:r>
            <a:endParaRPr lang="en-US" dirty="0"/>
          </a:p>
        </p:txBody>
      </p:sp>
      <p:sp>
        <p:nvSpPr>
          <p:cNvPr id="3" name="Text Placeholder 2"/>
          <p:cNvSpPr>
            <a:spLocks noGrp="1"/>
          </p:cNvSpPr>
          <p:nvPr>
            <p:ph type="body" idx="1"/>
          </p:nvPr>
        </p:nvSpPr>
        <p:spPr>
          <a:xfrm>
            <a:off x="375313" y="1600200"/>
            <a:ext cx="11518711" cy="4677770"/>
          </a:xfrm>
        </p:spPr>
        <p:txBody>
          <a:bodyPr/>
          <a:lstStyle/>
          <a:p>
            <a:r>
              <a:rPr lang="en-US" dirty="0" smtClean="0"/>
              <a:t>ISD Transition Coordinator Conference</a:t>
            </a:r>
          </a:p>
          <a:p>
            <a:r>
              <a:rPr lang="en-US" dirty="0" smtClean="0"/>
              <a:t>Save the DATE!</a:t>
            </a:r>
          </a:p>
          <a:p>
            <a:pPr lvl="1"/>
            <a:r>
              <a:rPr lang="en-US" dirty="0" smtClean="0"/>
              <a:t>January 24 &amp; 25</a:t>
            </a:r>
            <a:r>
              <a:rPr lang="en-US" baseline="30000" dirty="0" smtClean="0"/>
              <a:t>,</a:t>
            </a:r>
            <a:r>
              <a:rPr lang="en-US" dirty="0" smtClean="0"/>
              <a:t> 2017</a:t>
            </a:r>
            <a:endParaRPr lang="en-US" baseline="30000" dirty="0" smtClean="0"/>
          </a:p>
          <a:p>
            <a:pPr lvl="1"/>
            <a:r>
              <a:rPr lang="en-US" dirty="0"/>
              <a:t>Traverse City</a:t>
            </a:r>
          </a:p>
          <a:p>
            <a:pPr lvl="1"/>
            <a:r>
              <a:rPr lang="en-US" dirty="0" smtClean="0"/>
              <a:t>Details to follow</a:t>
            </a:r>
          </a:p>
          <a:p>
            <a:pPr lvl="1"/>
            <a:endParaRPr lang="en-US" dirty="0"/>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27</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609293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OSE</a:t>
            </a:r>
            <a:endParaRPr lang="en-US" dirty="0"/>
          </a:p>
        </p:txBody>
      </p:sp>
      <p:sp>
        <p:nvSpPr>
          <p:cNvPr id="3" name="Text Placeholder 2"/>
          <p:cNvSpPr>
            <a:spLocks noGrp="1"/>
          </p:cNvSpPr>
          <p:nvPr>
            <p:ph type="body" idx="1"/>
          </p:nvPr>
        </p:nvSpPr>
        <p:spPr>
          <a:xfrm>
            <a:off x="221733" y="1231710"/>
            <a:ext cx="11518710" cy="5298744"/>
          </a:xfrm>
        </p:spPr>
        <p:txBody>
          <a:bodyPr/>
          <a:lstStyle/>
          <a:p>
            <a:r>
              <a:rPr lang="en-US" sz="3200" dirty="0" smtClean="0"/>
              <a:t>Special Education Stakeholder Survey and Input</a:t>
            </a:r>
          </a:p>
          <a:p>
            <a:pPr lvl="1"/>
            <a:r>
              <a:rPr lang="en-US" sz="2800" dirty="0" smtClean="0"/>
              <a:t>Public Sector Consultants released a survey in October to obtain input from the community on views regarding the special education system in Michigan</a:t>
            </a:r>
          </a:p>
          <a:p>
            <a:pPr lvl="2"/>
            <a:r>
              <a:rPr lang="en-US" sz="2400" dirty="0" smtClean="0"/>
              <a:t>Spanish and Arabic versions are open until December 9</a:t>
            </a:r>
          </a:p>
          <a:p>
            <a:pPr lvl="1"/>
            <a:r>
              <a:rPr lang="en-US" sz="2800" dirty="0" smtClean="0"/>
              <a:t>Additional phone calls and face-to-face meetings are being scheduled to obtain further input regarding the state complaint investigation process and the additional  component of the accountability system being designed</a:t>
            </a:r>
          </a:p>
          <a:p>
            <a:pPr lvl="1"/>
            <a:r>
              <a:rPr lang="en-US" sz="2800" smtClean="0"/>
              <a:t>The final </a:t>
            </a:r>
            <a:r>
              <a:rPr lang="en-US" sz="2800" dirty="0"/>
              <a:t>report will be made publically available when complete</a:t>
            </a:r>
          </a:p>
          <a:p>
            <a:pPr lvl="1"/>
            <a:endParaRPr lang="en-US" sz="2800" dirty="0" smtClean="0"/>
          </a:p>
          <a:p>
            <a:pPr lvl="2"/>
            <a:endParaRPr lang="en-US" sz="2400" dirty="0" smtClean="0"/>
          </a:p>
          <a:p>
            <a:endParaRPr lang="en-US" dirty="0"/>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28</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797704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OSE</a:t>
            </a:r>
            <a:endParaRPr lang="en-US" dirty="0"/>
          </a:p>
        </p:txBody>
      </p:sp>
      <p:sp>
        <p:nvSpPr>
          <p:cNvPr id="3" name="Text Placeholder 2"/>
          <p:cNvSpPr>
            <a:spLocks noGrp="1"/>
          </p:cNvSpPr>
          <p:nvPr>
            <p:ph type="body" idx="1"/>
          </p:nvPr>
        </p:nvSpPr>
        <p:spPr>
          <a:xfrm>
            <a:off x="358072" y="1276671"/>
            <a:ext cx="5159021" cy="823912"/>
          </a:xfrm>
        </p:spPr>
        <p:txBody>
          <a:bodyPr/>
          <a:lstStyle/>
          <a:p>
            <a:r>
              <a:rPr lang="en-US" dirty="0" smtClean="0"/>
              <a:t>Information Desk</a:t>
            </a:r>
            <a:endParaRPr lang="en-US" dirty="0"/>
          </a:p>
        </p:txBody>
      </p:sp>
      <p:sp>
        <p:nvSpPr>
          <p:cNvPr id="4" name="Text Placeholder 3"/>
          <p:cNvSpPr>
            <a:spLocks noGrp="1"/>
          </p:cNvSpPr>
          <p:nvPr>
            <p:ph type="body" idx="2"/>
          </p:nvPr>
        </p:nvSpPr>
        <p:spPr>
          <a:xfrm>
            <a:off x="190872" y="2095607"/>
            <a:ext cx="5493419" cy="3684588"/>
          </a:xfrm>
        </p:spPr>
        <p:txBody>
          <a:bodyPr/>
          <a:lstStyle/>
          <a:p>
            <a:r>
              <a:rPr lang="en-US" dirty="0" smtClean="0"/>
              <a:t>888-320-8384</a:t>
            </a:r>
          </a:p>
          <a:p>
            <a:pPr lvl="1"/>
            <a:r>
              <a:rPr lang="en-US" dirty="0" smtClean="0"/>
              <a:t>Monday-Friday</a:t>
            </a:r>
          </a:p>
          <a:p>
            <a:pPr lvl="1"/>
            <a:r>
              <a:rPr lang="en-US" dirty="0" smtClean="0"/>
              <a:t>9:00-4:00</a:t>
            </a:r>
          </a:p>
          <a:p>
            <a:pPr lvl="1"/>
            <a:endParaRPr lang="en-US" dirty="0" smtClean="0"/>
          </a:p>
          <a:p>
            <a:pPr marL="254000" indent="0">
              <a:buNone/>
            </a:pPr>
            <a:r>
              <a:rPr lang="en-US" sz="3400" dirty="0" smtClean="0"/>
              <a:t>mde-ose@michigan.gov</a:t>
            </a:r>
            <a:endParaRPr lang="en-US" sz="3400" dirty="0"/>
          </a:p>
        </p:txBody>
      </p:sp>
      <p:sp>
        <p:nvSpPr>
          <p:cNvPr id="5" name="Text Placeholder 4"/>
          <p:cNvSpPr>
            <a:spLocks noGrp="1"/>
          </p:cNvSpPr>
          <p:nvPr>
            <p:ph type="body" idx="3"/>
          </p:nvPr>
        </p:nvSpPr>
        <p:spPr>
          <a:xfrm>
            <a:off x="6002515" y="1271695"/>
            <a:ext cx="5181599" cy="823912"/>
          </a:xfrm>
        </p:spPr>
        <p:txBody>
          <a:bodyPr/>
          <a:lstStyle/>
          <a:p>
            <a:r>
              <a:rPr lang="en-US" dirty="0" smtClean="0"/>
              <a:t>Contact us!</a:t>
            </a:r>
            <a:endParaRPr lang="en-US" dirty="0"/>
          </a:p>
        </p:txBody>
      </p:sp>
      <p:sp>
        <p:nvSpPr>
          <p:cNvPr id="6" name="Text Placeholder 5"/>
          <p:cNvSpPr>
            <a:spLocks noGrp="1"/>
          </p:cNvSpPr>
          <p:nvPr>
            <p:ph type="body" idx="4"/>
          </p:nvPr>
        </p:nvSpPr>
        <p:spPr>
          <a:xfrm>
            <a:off x="5593110" y="2004811"/>
            <a:ext cx="6416920" cy="4239039"/>
          </a:xfrm>
        </p:spPr>
        <p:txBody>
          <a:bodyPr/>
          <a:lstStyle/>
          <a:p>
            <a:r>
              <a:rPr lang="en-US" sz="2800" dirty="0" smtClean="0"/>
              <a:t>Teri Chapman, Director</a:t>
            </a:r>
          </a:p>
          <a:p>
            <a:pPr lvl="1"/>
            <a:r>
              <a:rPr lang="en-US" sz="2400" dirty="0" smtClean="0"/>
              <a:t>517-335-0455</a:t>
            </a:r>
          </a:p>
          <a:p>
            <a:pPr lvl="1"/>
            <a:r>
              <a:rPr lang="en-US" sz="2400" dirty="0" smtClean="0">
                <a:hlinkClick r:id="rId2"/>
              </a:rPr>
              <a:t>chapmant2@michigan.gov</a:t>
            </a:r>
            <a:endParaRPr lang="en-US" sz="2400" dirty="0" smtClean="0"/>
          </a:p>
          <a:p>
            <a:r>
              <a:rPr lang="en-US" sz="2800" dirty="0" smtClean="0"/>
              <a:t>Jan </a:t>
            </a:r>
            <a:r>
              <a:rPr lang="en-US" sz="2800" dirty="0" err="1" smtClean="0"/>
              <a:t>Weckstein</a:t>
            </a:r>
            <a:r>
              <a:rPr lang="en-US" sz="2800" dirty="0" smtClean="0"/>
              <a:t>, Assistant Director</a:t>
            </a:r>
          </a:p>
          <a:p>
            <a:pPr lvl="1"/>
            <a:r>
              <a:rPr lang="en-US" sz="2400" dirty="0" smtClean="0"/>
              <a:t>517-241-4521</a:t>
            </a:r>
          </a:p>
          <a:p>
            <a:pPr lvl="1"/>
            <a:r>
              <a:rPr lang="en-US" sz="2400" dirty="0" smtClean="0">
                <a:hlinkClick r:id="rId3"/>
              </a:rPr>
              <a:t>wecksteinj@michigan.gov</a:t>
            </a:r>
            <a:endParaRPr lang="en-US" sz="2400" dirty="0" smtClean="0"/>
          </a:p>
          <a:p>
            <a:pPr lvl="1"/>
            <a:endParaRPr lang="en-US" sz="2400" dirty="0"/>
          </a:p>
        </p:txBody>
      </p:sp>
      <p:sp>
        <p:nvSpPr>
          <p:cNvPr id="7" name="Slide Number Placeholder 6"/>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29</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424165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USED OSEP</a:t>
            </a:r>
            <a:endParaRPr lang="en-US" dirty="0"/>
          </a:p>
        </p:txBody>
      </p:sp>
      <p:sp>
        <p:nvSpPr>
          <p:cNvPr id="3" name="Text Placeholder 2"/>
          <p:cNvSpPr>
            <a:spLocks noGrp="1"/>
          </p:cNvSpPr>
          <p:nvPr>
            <p:ph type="body" idx="1"/>
          </p:nvPr>
        </p:nvSpPr>
        <p:spPr>
          <a:xfrm>
            <a:off x="558800" y="1600200"/>
            <a:ext cx="11252200" cy="4781563"/>
          </a:xfrm>
        </p:spPr>
        <p:txBody>
          <a:bodyPr/>
          <a:lstStyle/>
          <a:p>
            <a:r>
              <a:rPr lang="pt-BR" sz="2800" dirty="0"/>
              <a:t>ESSA Federal </a:t>
            </a:r>
            <a:r>
              <a:rPr lang="pt-BR" sz="2800" dirty="0" smtClean="0"/>
              <a:t>Regulations:</a:t>
            </a:r>
          </a:p>
          <a:p>
            <a:pPr lvl="1"/>
            <a:r>
              <a:rPr lang="pt-BR" sz="2800" dirty="0" smtClean="0">
                <a:hlinkClick r:id="rId2"/>
              </a:rPr>
              <a:t>https</a:t>
            </a:r>
            <a:r>
              <a:rPr lang="pt-BR" sz="2800" dirty="0">
                <a:hlinkClick r:id="rId2"/>
              </a:rPr>
              <a:t>://</a:t>
            </a:r>
            <a:r>
              <a:rPr lang="pt-BR" sz="2800" dirty="0" smtClean="0">
                <a:hlinkClick r:id="rId2"/>
              </a:rPr>
              <a:t>www.federalregister.gov/documents/2016/11/29/2016-27985/elementary-and-secondary-education-act-of-1965-as-amended-by-the-every-student-succeeds</a:t>
            </a:r>
            <a:endParaRPr lang="en-US" sz="2800" dirty="0" smtClean="0"/>
          </a:p>
          <a:p>
            <a:r>
              <a:rPr lang="en-US" sz="2800" dirty="0" smtClean="0"/>
              <a:t>Fact sheet:</a:t>
            </a:r>
          </a:p>
          <a:p>
            <a:pPr lvl="1"/>
            <a:r>
              <a:rPr lang="en-US" sz="2800" dirty="0" smtClean="0">
                <a:hlinkClick r:id="rId3"/>
              </a:rPr>
              <a:t>http</a:t>
            </a:r>
            <a:r>
              <a:rPr lang="en-US" sz="2800" dirty="0">
                <a:hlinkClick r:id="rId3"/>
              </a:rPr>
              <a:t>://</a:t>
            </a:r>
            <a:r>
              <a:rPr lang="en-US" sz="2800" dirty="0" smtClean="0">
                <a:hlinkClick r:id="rId3"/>
              </a:rPr>
              <a:t>www2.ed.gov/policy/elsec/leg/essa/essafactsheet1127.pdf</a:t>
            </a:r>
            <a:endParaRPr lang="en-US" sz="2800" dirty="0"/>
          </a:p>
          <a:p>
            <a:r>
              <a:rPr lang="en-US" sz="2800" dirty="0" smtClean="0"/>
              <a:t>Timeline </a:t>
            </a:r>
            <a:r>
              <a:rPr lang="en-US" sz="2800" dirty="0"/>
              <a:t>for identification of schools for support and </a:t>
            </a:r>
            <a:r>
              <a:rPr lang="en-US" sz="2800" dirty="0" smtClean="0"/>
              <a:t>improvement:</a:t>
            </a:r>
          </a:p>
          <a:p>
            <a:pPr lvl="1"/>
            <a:r>
              <a:rPr lang="en-US" sz="2800" dirty="0" smtClean="0">
                <a:hlinkClick r:id="rId4"/>
              </a:rPr>
              <a:t>http</a:t>
            </a:r>
            <a:r>
              <a:rPr lang="en-US" sz="2800" dirty="0">
                <a:hlinkClick r:id="rId4"/>
              </a:rPr>
              <a:t>://</a:t>
            </a:r>
            <a:r>
              <a:rPr lang="en-US" sz="2800" dirty="0" smtClean="0">
                <a:hlinkClick r:id="rId4"/>
              </a:rPr>
              <a:t>www2.ed.gov/policy/elsec/leg/essa/essacctchart1127.pdf</a:t>
            </a:r>
            <a:endParaRPr lang="en-US" sz="2800" dirty="0" smtClean="0"/>
          </a:p>
          <a:p>
            <a:pPr lvl="1"/>
            <a:endParaRPr lang="en-US" sz="2800" dirty="0"/>
          </a:p>
          <a:p>
            <a:endParaRPr lang="en-US" sz="2800" dirty="0" smtClean="0"/>
          </a:p>
          <a:p>
            <a:pPr marL="254000" indent="0">
              <a:buNone/>
            </a:pPr>
            <a:endParaRPr lang="en-US" sz="2800" dirty="0"/>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3</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56056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Have a wonderful holiday!!</a:t>
            </a:r>
            <a:endParaRPr lang="en-US" dirty="0"/>
          </a:p>
        </p:txBody>
      </p:sp>
      <p:sp>
        <p:nvSpPr>
          <p:cNvPr id="2" name="Slide Number Placeholder 1"/>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30</a:t>
            </a:fld>
            <a:endParaRPr lang="en-US">
              <a:solidFill>
                <a:srgbClr val="1D528D"/>
              </a:solidFill>
              <a:latin typeface="Times New Roman"/>
              <a:ea typeface="Times New Roman"/>
              <a:cs typeface="Times New Roman"/>
              <a:sym typeface="Times New Roman"/>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7224" y="1562669"/>
            <a:ext cx="5505734" cy="4686562"/>
          </a:xfrm>
          <a:prstGeom prst="rect">
            <a:avLst/>
          </a:prstGeom>
        </p:spPr>
      </p:pic>
    </p:spTree>
    <p:extLst>
      <p:ext uri="{BB962C8B-B14F-4D97-AF65-F5344CB8AC3E}">
        <p14:creationId xmlns:p14="http://schemas.microsoft.com/office/powerpoint/2010/main" val="36894643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USED</a:t>
            </a:r>
            <a:endParaRPr lang="en-US" dirty="0"/>
          </a:p>
        </p:txBody>
      </p:sp>
      <p:sp>
        <p:nvSpPr>
          <p:cNvPr id="3" name="Text Placeholder 2"/>
          <p:cNvSpPr>
            <a:spLocks noGrp="1"/>
          </p:cNvSpPr>
          <p:nvPr>
            <p:ph type="body" idx="1"/>
          </p:nvPr>
        </p:nvSpPr>
        <p:spPr>
          <a:xfrm>
            <a:off x="304800" y="1225550"/>
            <a:ext cx="11379200" cy="5238750"/>
          </a:xfrm>
        </p:spPr>
        <p:txBody>
          <a:bodyPr/>
          <a:lstStyle/>
          <a:p>
            <a:r>
              <a:rPr lang="en-US" sz="3200" dirty="0"/>
              <a:t>The U.S. Department of Education </a:t>
            </a:r>
            <a:r>
              <a:rPr lang="en-US" sz="3200" dirty="0" smtClean="0"/>
              <a:t>announced </a:t>
            </a:r>
            <a:r>
              <a:rPr lang="en-US" sz="3200" dirty="0"/>
              <a:t>the release of new guides and resources to help justice-involved youth transition back to traditional school settings</a:t>
            </a:r>
            <a:r>
              <a:rPr lang="en-US" sz="3200" dirty="0" smtClean="0"/>
              <a:t>.</a:t>
            </a:r>
            <a:endParaRPr lang="en-US" sz="2800" dirty="0" smtClean="0"/>
          </a:p>
          <a:p>
            <a:pPr lvl="1"/>
            <a:r>
              <a:rPr lang="en-US" sz="2400" dirty="0" smtClean="0"/>
              <a:t>The </a:t>
            </a:r>
            <a:r>
              <a:rPr lang="en-US" sz="2400" dirty="0"/>
              <a:t>resources </a:t>
            </a:r>
            <a:r>
              <a:rPr lang="en-US" sz="2400" dirty="0" smtClean="0"/>
              <a:t>include:</a:t>
            </a:r>
          </a:p>
          <a:p>
            <a:pPr lvl="2"/>
            <a:r>
              <a:rPr lang="en-US" sz="2000" dirty="0" smtClean="0"/>
              <a:t> </a:t>
            </a:r>
            <a:r>
              <a:rPr lang="en-US" sz="2000" dirty="0"/>
              <a:t>a guide written for incarcerated youth</a:t>
            </a:r>
            <a:r>
              <a:rPr lang="en-US" sz="2000" dirty="0" smtClean="0"/>
              <a:t>;</a:t>
            </a:r>
          </a:p>
          <a:p>
            <a:pPr lvl="2"/>
            <a:r>
              <a:rPr lang="en-US" sz="2000" dirty="0" smtClean="0"/>
              <a:t>a </a:t>
            </a:r>
            <a:r>
              <a:rPr lang="en-US" sz="2000" dirty="0"/>
              <a:t>newly updated transition toolkit and resource guide </a:t>
            </a:r>
            <a:endParaRPr lang="en-US" sz="2000" dirty="0" smtClean="0"/>
          </a:p>
          <a:p>
            <a:pPr lvl="1"/>
            <a:r>
              <a:rPr lang="en-US" sz="2400" dirty="0">
                <a:hlinkClick r:id="rId2"/>
              </a:rPr>
              <a:t>http://www.ed.gov/news/press-releases/fact-sheet-reducing-recidivism-justice-involved-youth?utm_content=&amp;utm_medium=email&amp;utm_name=&amp;utm_source=govdelivery&amp;utm_term</a:t>
            </a:r>
            <a:r>
              <a:rPr lang="en-US" sz="2400" dirty="0" smtClean="0"/>
              <a:t>=</a:t>
            </a:r>
          </a:p>
          <a:p>
            <a:pPr lvl="1"/>
            <a:endParaRPr lang="en-US" dirty="0" smtClean="0"/>
          </a:p>
          <a:p>
            <a:pPr lvl="1"/>
            <a:endParaRPr lang="en-US" dirty="0"/>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4</a:t>
            </a:fld>
            <a:endParaRPr lang="en-US" dirty="0">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245428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USED OSEP</a:t>
            </a:r>
            <a:endParaRPr lang="en-US" dirty="0"/>
          </a:p>
        </p:txBody>
      </p:sp>
      <p:sp>
        <p:nvSpPr>
          <p:cNvPr id="3" name="Text Placeholder 2"/>
          <p:cNvSpPr>
            <a:spLocks noGrp="1"/>
          </p:cNvSpPr>
          <p:nvPr>
            <p:ph type="body" idx="1"/>
          </p:nvPr>
        </p:nvSpPr>
        <p:spPr>
          <a:xfrm>
            <a:off x="127000" y="1206500"/>
            <a:ext cx="11557000" cy="5473700"/>
          </a:xfrm>
        </p:spPr>
        <p:txBody>
          <a:bodyPr/>
          <a:lstStyle/>
          <a:p>
            <a:r>
              <a:rPr lang="en-US" sz="2800" dirty="0" smtClean="0"/>
              <a:t>Web-based </a:t>
            </a:r>
            <a:r>
              <a:rPr lang="en-US" sz="2800" dirty="0"/>
              <a:t>toolkit on </a:t>
            </a:r>
            <a:r>
              <a:rPr lang="en-US" sz="2800" b="1" dirty="0"/>
              <a:t>Improving Outcomes for Youth with Disabilities in Juvenile </a:t>
            </a:r>
            <a:r>
              <a:rPr lang="en-US" sz="2800" b="1" dirty="0" smtClean="0"/>
              <a:t>Corrections</a:t>
            </a:r>
          </a:p>
          <a:p>
            <a:pPr lvl="2"/>
            <a:r>
              <a:rPr lang="en-US" sz="2000" dirty="0" smtClean="0">
                <a:hlinkClick r:id="rId2"/>
              </a:rPr>
              <a:t>https://www.osepideasthatwork.org/jj</a:t>
            </a:r>
            <a:endParaRPr lang="en-US" sz="2000" dirty="0"/>
          </a:p>
          <a:p>
            <a:pPr lvl="1"/>
            <a:r>
              <a:rPr lang="en-US" sz="2400" dirty="0"/>
              <a:t>T</a:t>
            </a:r>
            <a:r>
              <a:rPr lang="en-US" sz="2400" dirty="0" smtClean="0"/>
              <a:t>o </a:t>
            </a:r>
            <a:r>
              <a:rPr lang="en-US" sz="2400" dirty="0"/>
              <a:t>better support and improve the long-term outcomes for youth with disabilities in juvenile correctional </a:t>
            </a:r>
            <a:r>
              <a:rPr lang="en-US" sz="2400" dirty="0" smtClean="0"/>
              <a:t>facilities </a:t>
            </a:r>
          </a:p>
          <a:p>
            <a:pPr lvl="1"/>
            <a:r>
              <a:rPr lang="en-US" sz="2400" dirty="0" smtClean="0"/>
              <a:t>The </a:t>
            </a:r>
            <a:r>
              <a:rPr lang="en-US" sz="2400" dirty="0"/>
              <a:t>toolkit </a:t>
            </a:r>
            <a:r>
              <a:rPr lang="en-US" sz="2400" dirty="0" smtClean="0"/>
              <a:t>includes:</a:t>
            </a:r>
          </a:p>
          <a:p>
            <a:pPr lvl="2"/>
            <a:r>
              <a:rPr lang="en-US" sz="2400" dirty="0" smtClean="0"/>
              <a:t>topical </a:t>
            </a:r>
            <a:r>
              <a:rPr lang="en-US" sz="2400" dirty="0"/>
              <a:t>briefs, </a:t>
            </a:r>
            <a:r>
              <a:rPr lang="en-US" sz="2400" dirty="0" smtClean="0"/>
              <a:t>family </a:t>
            </a:r>
            <a:r>
              <a:rPr lang="en-US" sz="2400" dirty="0"/>
              <a:t>engagement strategies, and </a:t>
            </a:r>
            <a:r>
              <a:rPr lang="en-US" sz="2400" dirty="0" smtClean="0"/>
              <a:t>resources </a:t>
            </a:r>
            <a:r>
              <a:rPr lang="en-US" sz="2400" dirty="0"/>
              <a:t>that summarize evidence- and research-based practices in juvenile corrections</a:t>
            </a:r>
            <a:r>
              <a:rPr lang="en-US" sz="2400" dirty="0" smtClean="0"/>
              <a:t>.</a:t>
            </a:r>
          </a:p>
          <a:p>
            <a:pPr lvl="1"/>
            <a:r>
              <a:rPr lang="en-US" sz="2400" dirty="0" smtClean="0"/>
              <a:t>The </a:t>
            </a:r>
            <a:r>
              <a:rPr lang="en-US" sz="2400" dirty="0"/>
              <a:t>site also includes linked resources to support the use of the State Correctional Education </a:t>
            </a:r>
            <a:r>
              <a:rPr lang="en-US" sz="2400" dirty="0" smtClean="0"/>
              <a:t>Self-Assessment</a:t>
            </a:r>
          </a:p>
          <a:p>
            <a:pPr lvl="2"/>
            <a:r>
              <a:rPr lang="en-US" sz="2000" dirty="0">
                <a:hlinkClick r:id="rId3"/>
              </a:rPr>
              <a:t>https://osep.grads360.org/#</a:t>
            </a:r>
            <a:r>
              <a:rPr lang="en-US" sz="2000" dirty="0" smtClean="0">
                <a:hlinkClick r:id="rId3"/>
              </a:rPr>
              <a:t>communities/pdc/documents/10095</a:t>
            </a:r>
            <a:endParaRPr lang="en-US" sz="2000" dirty="0" smtClean="0"/>
          </a:p>
          <a:p>
            <a:pPr lvl="2"/>
            <a:endParaRPr lang="en-US" sz="2000" dirty="0"/>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5</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278841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USED OSEP</a:t>
            </a:r>
            <a:endParaRPr lang="en-US" dirty="0"/>
          </a:p>
        </p:txBody>
      </p:sp>
      <p:sp>
        <p:nvSpPr>
          <p:cNvPr id="3" name="Text Placeholder 2"/>
          <p:cNvSpPr>
            <a:spLocks noGrp="1"/>
          </p:cNvSpPr>
          <p:nvPr>
            <p:ph type="body" idx="1"/>
          </p:nvPr>
        </p:nvSpPr>
        <p:spPr>
          <a:xfrm>
            <a:off x="330200" y="1289050"/>
            <a:ext cx="11436350" cy="4965700"/>
          </a:xfrm>
        </p:spPr>
        <p:txBody>
          <a:bodyPr/>
          <a:lstStyle/>
          <a:p>
            <a:r>
              <a:rPr lang="en-US" sz="3200" i="1" dirty="0"/>
              <a:t>Understanding the Confidentiality Requirements Applicable to IDEA Early Childhood Programs Frequently Asked Questions (FAQs). </a:t>
            </a:r>
            <a:endParaRPr lang="en-US" sz="3200" i="1" dirty="0" smtClean="0"/>
          </a:p>
          <a:p>
            <a:pPr lvl="1"/>
            <a:r>
              <a:rPr lang="en-US" sz="2800" dirty="0">
                <a:hlinkClick r:id="rId2"/>
              </a:rPr>
              <a:t>http://</a:t>
            </a:r>
            <a:r>
              <a:rPr lang="en-US" sz="2800" dirty="0" smtClean="0">
                <a:hlinkClick r:id="rId2"/>
              </a:rPr>
              <a:t>www2.ed.gov/policy/speced/guid/idea/memosdcltrs/idea-confidentiality-requirements-faq.pdf</a:t>
            </a:r>
            <a:endParaRPr lang="en-US" sz="2800" dirty="0" smtClean="0"/>
          </a:p>
          <a:p>
            <a:r>
              <a:rPr lang="en-US" sz="3200" dirty="0"/>
              <a:t>U</a:t>
            </a:r>
            <a:r>
              <a:rPr lang="en-US" sz="3200" dirty="0" smtClean="0"/>
              <a:t>se </a:t>
            </a:r>
            <a:r>
              <a:rPr lang="en-US" sz="3200" dirty="0"/>
              <a:t>in conjunction with the 2014 side-by-side guide of the IDEA and FERPA Confidentiality </a:t>
            </a:r>
            <a:r>
              <a:rPr lang="en-US" sz="3200" dirty="0" smtClean="0"/>
              <a:t>Provisions</a:t>
            </a:r>
          </a:p>
          <a:p>
            <a:pPr lvl="1"/>
            <a:r>
              <a:rPr lang="en-US" sz="2800" dirty="0"/>
              <a:t> </a:t>
            </a:r>
            <a:r>
              <a:rPr lang="en-US" sz="2800" dirty="0">
                <a:hlinkClick r:id="rId3"/>
              </a:rPr>
              <a:t>https://</a:t>
            </a:r>
            <a:r>
              <a:rPr lang="en-US" sz="2800" dirty="0" smtClean="0">
                <a:hlinkClick r:id="rId3"/>
              </a:rPr>
              <a:t>www2.ed.gov/policy/gen/guid/ptac/pdf/idea-ferpa.pdf</a:t>
            </a:r>
            <a:endParaRPr lang="en-US" sz="2800" dirty="0" smtClean="0"/>
          </a:p>
          <a:p>
            <a:pPr lvl="1"/>
            <a:endParaRPr lang="en-US" sz="2800" dirty="0"/>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6</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570180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USED OSEP</a:t>
            </a:r>
            <a:endParaRPr lang="en-US" dirty="0"/>
          </a:p>
        </p:txBody>
      </p:sp>
      <p:sp>
        <p:nvSpPr>
          <p:cNvPr id="3" name="Text Placeholder 2"/>
          <p:cNvSpPr>
            <a:spLocks noGrp="1"/>
          </p:cNvSpPr>
          <p:nvPr>
            <p:ph type="body" idx="1"/>
          </p:nvPr>
        </p:nvSpPr>
        <p:spPr>
          <a:xfrm>
            <a:off x="133350" y="1219200"/>
            <a:ext cx="11563350" cy="5226050"/>
          </a:xfrm>
        </p:spPr>
        <p:txBody>
          <a:bodyPr/>
          <a:lstStyle/>
          <a:p>
            <a:r>
              <a:rPr lang="en-US" sz="3200" dirty="0"/>
              <a:t>N</a:t>
            </a:r>
            <a:r>
              <a:rPr lang="en-US" sz="3200" dirty="0" smtClean="0"/>
              <a:t>on-regulatory </a:t>
            </a:r>
            <a:r>
              <a:rPr lang="en-US" sz="3200" dirty="0"/>
              <a:t>guidance on supporting early learning through the Every Student Succeeds Act (</a:t>
            </a:r>
            <a:r>
              <a:rPr lang="en-US" sz="3200" dirty="0" smtClean="0"/>
              <a:t>ESSA)</a:t>
            </a:r>
          </a:p>
          <a:p>
            <a:pPr lvl="1"/>
            <a:r>
              <a:rPr lang="en-US" sz="2800" dirty="0"/>
              <a:t>T</a:t>
            </a:r>
            <a:r>
              <a:rPr lang="en-US" sz="2800" dirty="0" smtClean="0"/>
              <a:t>o </a:t>
            </a:r>
            <a:r>
              <a:rPr lang="en-US" sz="2800" dirty="0"/>
              <a:t>help ensure young children from birth through third-grade get the strong start they need to achieve success in school and in life.  </a:t>
            </a:r>
          </a:p>
          <a:p>
            <a:pPr lvl="1"/>
            <a:r>
              <a:rPr lang="en-US" sz="2400" dirty="0"/>
              <a:t> </a:t>
            </a:r>
            <a:r>
              <a:rPr lang="en-US" sz="2800" dirty="0" smtClean="0"/>
              <a:t>Highlights </a:t>
            </a:r>
            <a:r>
              <a:rPr lang="en-US" sz="2800" dirty="0"/>
              <a:t>how </a:t>
            </a:r>
            <a:r>
              <a:rPr lang="en-US" sz="2800" dirty="0" smtClean="0"/>
              <a:t>agencies </a:t>
            </a:r>
            <a:r>
              <a:rPr lang="en-US" sz="2800" dirty="0"/>
              <a:t>can: </a:t>
            </a:r>
            <a:endParaRPr lang="en-US" sz="2800" dirty="0" smtClean="0"/>
          </a:p>
          <a:p>
            <a:pPr lvl="2"/>
            <a:r>
              <a:rPr lang="en-US" sz="2400" dirty="0" smtClean="0"/>
              <a:t>expand </a:t>
            </a:r>
            <a:r>
              <a:rPr lang="en-US" sz="2400" dirty="0"/>
              <a:t>access to high-quality early learning </a:t>
            </a:r>
            <a:r>
              <a:rPr lang="en-US" sz="2400" dirty="0" smtClean="0"/>
              <a:t>opportunities;</a:t>
            </a:r>
          </a:p>
          <a:p>
            <a:pPr lvl="2"/>
            <a:r>
              <a:rPr lang="en-US" sz="2400" dirty="0" smtClean="0"/>
              <a:t>encourage </a:t>
            </a:r>
            <a:r>
              <a:rPr lang="en-US" sz="2400" dirty="0"/>
              <a:t>alignment and collaboration of early learning programs from birth through third grade; </a:t>
            </a:r>
            <a:r>
              <a:rPr lang="en-US" sz="2400" dirty="0" smtClean="0"/>
              <a:t>and</a:t>
            </a:r>
          </a:p>
          <a:p>
            <a:pPr lvl="2"/>
            <a:r>
              <a:rPr lang="en-US" sz="2400" dirty="0" smtClean="0"/>
              <a:t>support </a:t>
            </a:r>
            <a:r>
              <a:rPr lang="en-US" sz="2400" dirty="0"/>
              <a:t>early learning </a:t>
            </a:r>
            <a:r>
              <a:rPr lang="en-US" sz="2400" dirty="0" smtClean="0"/>
              <a:t>educators</a:t>
            </a:r>
          </a:p>
          <a:p>
            <a:pPr lvl="1"/>
            <a:r>
              <a:rPr lang="en-US" sz="2800" dirty="0">
                <a:hlinkClick r:id="rId2"/>
              </a:rPr>
              <a:t>http://</a:t>
            </a:r>
            <a:r>
              <a:rPr lang="en-US" sz="2800" dirty="0" smtClean="0">
                <a:hlinkClick r:id="rId2"/>
              </a:rPr>
              <a:t>www2.ed.gov/policy/elsec/leg/essa/essaelguidance10202016.pdf</a:t>
            </a:r>
            <a:endParaRPr lang="en-US" sz="2800" dirty="0" smtClean="0"/>
          </a:p>
          <a:p>
            <a:pPr lvl="1"/>
            <a:endParaRPr lang="en-US" sz="2800" dirty="0"/>
          </a:p>
          <a:p>
            <a:endParaRPr lang="en-US" dirty="0"/>
          </a:p>
          <a:p>
            <a:endParaRPr lang="en-US" dirty="0"/>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7</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951690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USED</a:t>
            </a:r>
            <a:endParaRPr lang="en-US" dirty="0"/>
          </a:p>
        </p:txBody>
      </p:sp>
      <p:sp>
        <p:nvSpPr>
          <p:cNvPr id="3" name="Text Placeholder 2"/>
          <p:cNvSpPr>
            <a:spLocks noGrp="1"/>
          </p:cNvSpPr>
          <p:nvPr>
            <p:ph type="body" idx="1"/>
          </p:nvPr>
        </p:nvSpPr>
        <p:spPr>
          <a:xfrm>
            <a:off x="273050" y="1600200"/>
            <a:ext cx="11804650" cy="4781563"/>
          </a:xfrm>
        </p:spPr>
        <p:txBody>
          <a:bodyPr/>
          <a:lstStyle/>
          <a:p>
            <a:r>
              <a:rPr lang="en-US" sz="2800" dirty="0" smtClean="0"/>
              <a:t>Recently released reports from Institute of Education Sciences (IES)</a:t>
            </a:r>
          </a:p>
          <a:p>
            <a:pPr lvl="1"/>
            <a:r>
              <a:rPr lang="en-US" sz="2800" dirty="0" smtClean="0"/>
              <a:t>Executive </a:t>
            </a:r>
            <a:r>
              <a:rPr lang="en-US" sz="2800" dirty="0"/>
              <a:t>Function:  </a:t>
            </a:r>
            <a:r>
              <a:rPr lang="en-US" sz="2400" dirty="0">
                <a:hlinkClick r:id="rId2"/>
              </a:rPr>
              <a:t>http://</a:t>
            </a:r>
            <a:r>
              <a:rPr lang="en-US" sz="2400" dirty="0" smtClean="0">
                <a:hlinkClick r:id="rId2"/>
              </a:rPr>
              <a:t>ies.ed.gov/ncer/pubs/20172000/pdf/20172000.pdf</a:t>
            </a:r>
            <a:endParaRPr lang="en-US" sz="2400" dirty="0"/>
          </a:p>
          <a:p>
            <a:pPr lvl="1"/>
            <a:r>
              <a:rPr lang="en-US" sz="2800" dirty="0" smtClean="0"/>
              <a:t>Use </a:t>
            </a:r>
            <a:r>
              <a:rPr lang="en-US" sz="2800" dirty="0"/>
              <a:t>of private loans to pay for post-secondary education:  </a:t>
            </a:r>
            <a:r>
              <a:rPr lang="en-US" sz="2800" dirty="0">
                <a:hlinkClick r:id="rId3"/>
              </a:rPr>
              <a:t>http://</a:t>
            </a:r>
            <a:r>
              <a:rPr lang="en-US" sz="2800" dirty="0" smtClean="0">
                <a:hlinkClick r:id="rId3"/>
              </a:rPr>
              <a:t>nces.ed.gov/pubs2017/2017420.pdf</a:t>
            </a:r>
            <a:endParaRPr lang="en-US" sz="2800" dirty="0"/>
          </a:p>
          <a:p>
            <a:pPr lvl="1"/>
            <a:r>
              <a:rPr lang="en-US" sz="2800" dirty="0" smtClean="0"/>
              <a:t>RTI </a:t>
            </a:r>
            <a:r>
              <a:rPr lang="en-US" sz="2800" dirty="0"/>
              <a:t>implementation in Milwaukee public schools:  </a:t>
            </a:r>
            <a:r>
              <a:rPr lang="en-US" sz="2800" dirty="0">
                <a:hlinkClick r:id="rId4"/>
              </a:rPr>
              <a:t>http://</a:t>
            </a:r>
            <a:r>
              <a:rPr lang="en-US" sz="2800" dirty="0" smtClean="0">
                <a:hlinkClick r:id="rId4"/>
              </a:rPr>
              <a:t>ies.ed.gov/ncee/edlabs/regions/midwest/pdf/REL_2017192.pdf</a:t>
            </a:r>
            <a:endParaRPr lang="en-US" sz="2800" dirty="0" smtClean="0"/>
          </a:p>
          <a:p>
            <a:pPr lvl="1"/>
            <a:endParaRPr lang="en-US" sz="2800" dirty="0"/>
          </a:p>
          <a:p>
            <a:endParaRPr lang="en-US" dirty="0"/>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8</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367863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USED</a:t>
            </a:r>
            <a:endParaRPr lang="en-US" dirty="0"/>
          </a:p>
        </p:txBody>
      </p:sp>
      <p:sp>
        <p:nvSpPr>
          <p:cNvPr id="3" name="Text Placeholder 2"/>
          <p:cNvSpPr>
            <a:spLocks noGrp="1"/>
          </p:cNvSpPr>
          <p:nvPr>
            <p:ph type="body" idx="1"/>
          </p:nvPr>
        </p:nvSpPr>
        <p:spPr>
          <a:xfrm>
            <a:off x="285750" y="1600200"/>
            <a:ext cx="11493500" cy="4991100"/>
          </a:xfrm>
        </p:spPr>
        <p:txBody>
          <a:bodyPr/>
          <a:lstStyle/>
          <a:p>
            <a:r>
              <a:rPr lang="en-US" dirty="0" smtClean="0"/>
              <a:t>Summary </a:t>
            </a:r>
            <a:r>
              <a:rPr lang="en-US" dirty="0"/>
              <a:t>of impact of elections on </a:t>
            </a:r>
            <a:r>
              <a:rPr lang="en-US" dirty="0" smtClean="0"/>
              <a:t>education</a:t>
            </a:r>
          </a:p>
          <a:p>
            <a:pPr lvl="1"/>
            <a:r>
              <a:rPr lang="en-US" dirty="0">
                <a:hlinkClick r:id="rId2"/>
              </a:rPr>
              <a:t>http://</a:t>
            </a:r>
            <a:r>
              <a:rPr lang="en-US" dirty="0" smtClean="0">
                <a:hlinkClick r:id="rId2"/>
              </a:rPr>
              <a:t>www.newamerica.org/education-policy/edcentral/5-questions-about-education-implications-2016-elections/</a:t>
            </a:r>
            <a:endParaRPr lang="en-US" dirty="0"/>
          </a:p>
          <a:p>
            <a:pPr lvl="1"/>
            <a:r>
              <a:rPr lang="en-US" dirty="0" smtClean="0"/>
              <a:t>To learn more about </a:t>
            </a:r>
            <a:r>
              <a:rPr lang="en-US" dirty="0"/>
              <a:t>New </a:t>
            </a:r>
            <a:r>
              <a:rPr lang="en-US" dirty="0" smtClean="0"/>
              <a:t>America:</a:t>
            </a:r>
          </a:p>
          <a:p>
            <a:pPr lvl="1"/>
            <a:r>
              <a:rPr lang="en-US" dirty="0" smtClean="0">
                <a:hlinkClick r:id="rId3"/>
              </a:rPr>
              <a:t>http</a:t>
            </a:r>
            <a:r>
              <a:rPr lang="en-US" dirty="0">
                <a:hlinkClick r:id="rId3"/>
              </a:rPr>
              <a:t>://</a:t>
            </a:r>
            <a:r>
              <a:rPr lang="en-US" dirty="0" smtClean="0">
                <a:hlinkClick r:id="rId3"/>
              </a:rPr>
              <a:t>www.newamerica.org</a:t>
            </a:r>
            <a:endParaRPr lang="en-US" dirty="0" smtClean="0"/>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9</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637245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Sample presentation slides [1]">
  <a:themeElements>
    <a:clrScheme name="1_Sample presentation slides [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TotalTime>
  <Words>1591</Words>
  <Application>Microsoft Macintosh PowerPoint</Application>
  <PresentationFormat>Custom</PresentationFormat>
  <Paragraphs>207</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1_Sample presentation slides [1]</vt:lpstr>
      <vt:lpstr>MDE Office of Special Education</vt:lpstr>
      <vt:lpstr>USED OSEP</vt:lpstr>
      <vt:lpstr>USED OSEP</vt:lpstr>
      <vt:lpstr>USED</vt:lpstr>
      <vt:lpstr>USED OSEP</vt:lpstr>
      <vt:lpstr>USED OSEP</vt:lpstr>
      <vt:lpstr>USED OSEP</vt:lpstr>
      <vt:lpstr>USED</vt:lpstr>
      <vt:lpstr>USED</vt:lpstr>
      <vt:lpstr>USED</vt:lpstr>
      <vt:lpstr>MDE Updates</vt:lpstr>
      <vt:lpstr>Michigan’s Approach to ESSA</vt:lpstr>
      <vt:lpstr>Michigan’s Journey </vt:lpstr>
      <vt:lpstr>Structure of our Work </vt:lpstr>
      <vt:lpstr>Online and Virtual Feedback</vt:lpstr>
      <vt:lpstr>PowerPoint Presentation</vt:lpstr>
      <vt:lpstr>State Systemic Improvement Plan</vt:lpstr>
      <vt:lpstr>State Systemic Improvement Plan (SSIP)</vt:lpstr>
      <vt:lpstr>Formula for Success</vt:lpstr>
      <vt:lpstr>Aligned Education Infrastructure</vt:lpstr>
      <vt:lpstr>OSE Updates</vt:lpstr>
      <vt:lpstr>OSE</vt:lpstr>
      <vt:lpstr>OSE</vt:lpstr>
      <vt:lpstr>OSE</vt:lpstr>
      <vt:lpstr>OSE</vt:lpstr>
      <vt:lpstr>OSE</vt:lpstr>
      <vt:lpstr>OSE</vt:lpstr>
      <vt:lpstr>OSE</vt:lpstr>
      <vt:lpstr>OSE</vt:lpstr>
      <vt:lpstr>Have a wonderful holiday!!</vt:lpstr>
    </vt:vector>
  </TitlesOfParts>
  <Company>State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Special Education</dc:title>
  <dc:creator>Chapman, Teri (MDE)</dc:creator>
  <cp:lastModifiedBy>Susan Leach</cp:lastModifiedBy>
  <cp:revision>28</cp:revision>
  <dcterms:created xsi:type="dcterms:W3CDTF">2016-12-05T19:11:20Z</dcterms:created>
  <dcterms:modified xsi:type="dcterms:W3CDTF">2016-12-12T21:02:26Z</dcterms:modified>
</cp:coreProperties>
</file>