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3"/>
  </p:notesMasterIdLst>
  <p:sldIdLst>
    <p:sldId id="256" r:id="rId2"/>
    <p:sldId id="257" r:id="rId3"/>
    <p:sldId id="276" r:id="rId4"/>
    <p:sldId id="266" r:id="rId5"/>
    <p:sldId id="265" r:id="rId6"/>
    <p:sldId id="270" r:id="rId7"/>
    <p:sldId id="269" r:id="rId8"/>
    <p:sldId id="268" r:id="rId9"/>
    <p:sldId id="267" r:id="rId10"/>
    <p:sldId id="258" r:id="rId11"/>
    <p:sldId id="286" r:id="rId12"/>
    <p:sldId id="287" r:id="rId13"/>
    <p:sldId id="271" r:id="rId14"/>
    <p:sldId id="283" r:id="rId15"/>
    <p:sldId id="284" r:id="rId16"/>
    <p:sldId id="285" r:id="rId17"/>
    <p:sldId id="272" r:id="rId18"/>
    <p:sldId id="273" r:id="rId19"/>
    <p:sldId id="274" r:id="rId20"/>
    <p:sldId id="282" r:id="rId21"/>
    <p:sldId id="277" r:id="rId22"/>
    <p:sldId id="275" r:id="rId23"/>
    <p:sldId id="289" r:id="rId24"/>
    <p:sldId id="259" r:id="rId25"/>
    <p:sldId id="281" r:id="rId26"/>
    <p:sldId id="278" r:id="rId27"/>
    <p:sldId id="279" r:id="rId28"/>
    <p:sldId id="280" r:id="rId29"/>
    <p:sldId id="260" r:id="rId30"/>
    <p:sldId id="261" r:id="rId31"/>
    <p:sldId id="28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987" autoAdjust="0"/>
  </p:normalViewPr>
  <p:slideViewPr>
    <p:cSldViewPr>
      <p:cViewPr>
        <p:scale>
          <a:sx n="72" d="100"/>
          <a:sy n="72" d="100"/>
        </p:scale>
        <p:origin x="-169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7B1689-950F-4A2D-B7E2-104216DCF01B}" type="datetimeFigureOut">
              <a:rPr lang="en-US" smtClean="0"/>
              <a:t>12/9/15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3D67BD-8AE5-47B4-BA50-07A28CE9D76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34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D67BD-8AE5-47B4-BA50-07A28CE9D76D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540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3D67BD-8AE5-47B4-BA50-07A28CE9D76D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2575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2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3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Presentation Title"/>
          <p:cNvSpPr>
            <a:spLocks noGrp="1"/>
          </p:cNvSpPr>
          <p:nvPr>
            <p:ph type="ctrTitle"/>
          </p:nvPr>
        </p:nvSpPr>
        <p:spPr>
          <a:xfrm>
            <a:off x="2362200" y="838200"/>
            <a:ext cx="6477000" cy="5029200"/>
          </a:xfrm>
        </p:spPr>
        <p:txBody>
          <a:bodyPr anchor="b">
            <a:normAutofit/>
          </a:bodyPr>
          <a:lstStyle>
            <a:lvl1pPr>
              <a:defRPr sz="4400" cap="all" baseline="0"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Presentation Subtitle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pic>
        <p:nvPicPr>
          <p:cNvPr id="14" name="MDE Logo" descr="Michigan Department of Education logo, featuring an abstract book.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821674"/>
            <a:ext cx="1621188" cy="76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Logo Tagline"/>
          <p:cNvSpPr txBox="1">
            <a:spLocks/>
          </p:cNvSpPr>
          <p:nvPr userDrawn="1"/>
        </p:nvSpPr>
        <p:spPr>
          <a:xfrm>
            <a:off x="325786" y="5597113"/>
            <a:ext cx="1666503" cy="217841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900" b="1" dirty="0" smtClean="0">
                <a:solidFill>
                  <a:schemeClr val="tx1"/>
                </a:solidFill>
              </a:rPr>
              <a:t>Office of Special Education</a:t>
            </a:r>
            <a:endParaRPr lang="en-US" sz="900" b="1" dirty="0">
              <a:solidFill>
                <a:schemeClr val="tx1"/>
              </a:solidFill>
            </a:endParaRPr>
          </a:p>
        </p:txBody>
      </p:sp>
      <p:sp>
        <p:nvSpPr>
          <p:cNvPr id="16" name="Date Placeholder"/>
          <p:cNvSpPr>
            <a:spLocks noGrp="1"/>
          </p:cNvSpPr>
          <p:nvPr>
            <p:ph type="body" sz="quarter" idx="13" hasCustomPrompt="1"/>
          </p:nvPr>
        </p:nvSpPr>
        <p:spPr>
          <a:xfrm>
            <a:off x="-9144" y="6053328"/>
            <a:ext cx="2249424" cy="704088"/>
          </a:xfrm>
        </p:spPr>
        <p:txBody>
          <a:bodyPr lIns="0" tIns="0" bIns="0" anchor="ctr" anchorCtr="0">
            <a:normAutofit/>
          </a:bodyPr>
          <a:lstStyle>
            <a:lvl1pPr marL="68580" indent="0" algn="r">
              <a:buFontTx/>
              <a:buNone/>
              <a:defRPr sz="2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2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3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tIns="0" rIns="0" bIns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0" y="1965324"/>
            <a:ext cx="533400" cy="244476"/>
          </a:xfrm>
        </p:spPr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 lIns="91440">
            <a:normAutofit/>
          </a:bodyPr>
          <a:lstStyle>
            <a:lvl1pPr algn="l">
              <a:buNone/>
              <a:defRPr sz="36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620000" cy="1673225"/>
          </a:xfrm>
        </p:spPr>
        <p:txBody>
          <a:bodyPr tIns="0" rIns="0" bIns="0" anchor="t"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pic>
        <p:nvPicPr>
          <p:cNvPr id="15" name="MDE logo" descr="Michigan Department of Education logo, featuring an abstract book.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47060"/>
            <a:ext cx="810594" cy="38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3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2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3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6" name="Text Placeholder 1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1" name="Content Placeholder 1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5" name="Text Placeholder 2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6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"/>
          <p:cNvSpPr txBox="1">
            <a:spLocks/>
          </p:cNvSpPr>
          <p:nvPr userDrawn="1"/>
        </p:nvSpPr>
        <p:spPr>
          <a:xfrm>
            <a:off x="8534400" y="6315992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85000" lnSpcReduction="2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1F0D43F-DCFF-4C19-A754-EFF06F088178}" type="slidenum">
              <a:rPr lang="en-US" b="0" smtClean="0"/>
              <a:pPr/>
              <a:t>‹#›</a:t>
            </a:fld>
            <a:endParaRPr lang="en-US" b="0" dirty="0"/>
          </a:p>
        </p:txBody>
      </p:sp>
      <p:pic>
        <p:nvPicPr>
          <p:cNvPr id="5" name="MDE logo" descr="Michigan Department of Education logo, featuring an abstract book.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47060"/>
            <a:ext cx="810594" cy="38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10" name="Date Placeholder"/>
          <p:cNvSpPr>
            <a:spLocks noGrp="1"/>
          </p:cNvSpPr>
          <p:nvPr>
            <p:ph type="dt" sz="half" idx="10"/>
          </p:nvPr>
        </p:nvSpPr>
        <p:spPr>
          <a:xfrm>
            <a:off x="4267200" y="6247060"/>
            <a:ext cx="4267200" cy="366465"/>
          </a:xfrm>
        </p:spPr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2514600" cy="4343400"/>
          </a:xfrm>
          <a:solidFill>
            <a:schemeClr val="accent3">
              <a:lumMod val="20000"/>
              <a:lumOff val="80000"/>
            </a:schemeClr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>
            <a:normAutofit/>
          </a:bodyPr>
          <a:lstStyle>
            <a:lvl1pPr marL="0" indent="0">
              <a:spcAft>
                <a:spcPts val="1000"/>
              </a:spcAft>
              <a:buNone/>
              <a:defRPr sz="2400">
                <a:solidFill>
                  <a:schemeClr val="tx1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9" name="Content Placeholder"/>
          <p:cNvSpPr>
            <a:spLocks noGrp="1"/>
          </p:cNvSpPr>
          <p:nvPr>
            <p:ph sz="quarter" idx="1"/>
          </p:nvPr>
        </p:nvSpPr>
        <p:spPr>
          <a:xfrm>
            <a:off x="3276600" y="1752600"/>
            <a:ext cx="5486400" cy="43434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Footer Placeholder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4" name="Date Placeholder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"/>
          <p:cNvSpPr>
            <a:spLocks noGrp="1"/>
          </p:cNvSpPr>
          <p:nvPr>
            <p:ph type="sldNum" sz="quarter" idx="12"/>
          </p:nvPr>
        </p:nvSpPr>
        <p:spPr>
          <a:xfrm>
            <a:off x="8534400" y="6315992"/>
            <a:ext cx="533400" cy="244476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F0D43F-DCFF-4C19-A754-EFF06F08817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1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2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3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4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4676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"/>
          <p:cNvSpPr>
            <a:spLocks noGrp="1"/>
          </p:cNvSpPr>
          <p:nvPr>
            <p:ph type="body" sz="half" idx="2"/>
          </p:nvPr>
        </p:nvSpPr>
        <p:spPr>
          <a:xfrm>
            <a:off x="1600200" y="5562600"/>
            <a:ext cx="7467600" cy="609600"/>
          </a:xfrm>
        </p:spPr>
        <p:txBody>
          <a:bodyPr lIns="0" tIns="0" rIns="0" bIns="0"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Content Placeholder"/>
          <p:cNvSpPr>
            <a:spLocks noGrp="1"/>
          </p:cNvSpPr>
          <p:nvPr>
            <p:ph sz="quarter" idx="13"/>
          </p:nvPr>
        </p:nvSpPr>
        <p:spPr>
          <a:xfrm>
            <a:off x="1548384" y="-5862"/>
            <a:ext cx="7586472" cy="4577862"/>
          </a:xfrm>
          <a:solidFill>
            <a:schemeClr val="bg1"/>
          </a:solidFill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"/>
          <p:cNvSpPr>
            <a:spLocks noGrp="1"/>
          </p:cNvSpPr>
          <p:nvPr>
            <p:ph type="ftr" sz="quarter" idx="11"/>
          </p:nvPr>
        </p:nvSpPr>
        <p:spPr>
          <a:xfrm>
            <a:off x="1600200" y="6264275"/>
            <a:ext cx="2220683" cy="365125"/>
          </a:xfrm>
        </p:spPr>
        <p:txBody>
          <a:bodyPr/>
          <a:lstStyle>
            <a:lvl1pPr>
              <a:defRPr b="1"/>
            </a:lvl1pPr>
          </a:lstStyle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pic>
        <p:nvPicPr>
          <p:cNvPr id="15" name="MDE logo" descr="Michigan Department of Education logo, featuring an abstract book.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406" y="6247060"/>
            <a:ext cx="810594" cy="38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"/>
          <p:cNvSpPr>
            <a:spLocks noGrp="1"/>
          </p:cNvSpPr>
          <p:nvPr>
            <p:ph type="dt" sz="half" idx="10"/>
          </p:nvPr>
        </p:nvSpPr>
        <p:spPr>
          <a:xfrm>
            <a:off x="4572000" y="6247060"/>
            <a:ext cx="3886200" cy="366465"/>
          </a:xfrm>
        </p:spPr>
        <p:txBody>
          <a:bodyPr/>
          <a:lstStyle>
            <a:lvl1pPr>
              <a:defRPr b="1"/>
            </a:lvl1pPr>
          </a:lstStyle>
          <a:p>
            <a:fld id="{1C23EFA3-B14C-4271-9736-89A154FB8CFE}" type="datetime1">
              <a:rPr lang="en-US" smtClean="0"/>
              <a:pPr/>
              <a:t>12/9/15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1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2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F0D43F-DCFF-4C19-A754-EFF06F08817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2" name="Title Placeholder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3" name="Footer Placeholder"/>
          <p:cNvSpPr>
            <a:spLocks noGrp="1"/>
          </p:cNvSpPr>
          <p:nvPr>
            <p:ph type="ftr" sz="quarter" idx="3"/>
          </p:nvPr>
        </p:nvSpPr>
        <p:spPr>
          <a:xfrm>
            <a:off x="1513117" y="6324600"/>
            <a:ext cx="2220683" cy="304800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Century Gothic" panose="020B0502020202020204" pitchFamily="34" charset="0"/>
              </a:defRPr>
            </a:lvl1pPr>
          </a:lstStyle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pic>
        <p:nvPicPr>
          <p:cNvPr id="10" name="MDE logo" descr="Michigan Department of Education logo, featuring an abstract book."/>
          <p:cNvPicPr>
            <a:picLocks noChangeAspect="1" noChangeArrowheads="1"/>
          </p:cNvPicPr>
          <p:nvPr userDrawn="1"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247060"/>
            <a:ext cx="810594" cy="382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ate Placeholder"/>
          <p:cNvSpPr>
            <a:spLocks noGrp="1"/>
          </p:cNvSpPr>
          <p:nvPr>
            <p:ph type="dt" sz="half" idx="2"/>
          </p:nvPr>
        </p:nvSpPr>
        <p:spPr>
          <a:xfrm>
            <a:off x="4267200" y="6247060"/>
            <a:ext cx="4495800" cy="366465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</a:lstStyle>
          <a:p>
            <a:fld id="{1C23EFA3-B14C-4271-9736-89A154FB8CFE}" type="datetime1">
              <a:rPr lang="en-US" smtClean="0"/>
              <a:t>12/9/15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74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1"/>
        </a:buClr>
        <a:buSzPct val="60000"/>
        <a:buFont typeface="Wingdings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1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1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1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michigan.gov/mde/0,4615,7-140-43092_72831---,00.html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michigan.gov" TargetMode="Externa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hapmant2@michigan.gov" TargetMode="External"/><Relationship Id="rId3" Type="http://schemas.openxmlformats.org/officeDocument/2006/relationships/hyperlink" Target="mailto:wecksteinj@michigan.gov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edworkforce.house.gov/uploadedfiles/every_student_succeeds_act_-_conference_report.pdf" TargetMode="External"/><Relationship Id="rId3" Type="http://schemas.openxmlformats.org/officeDocument/2006/relationships/hyperlink" Target="http://www.ed.gov/news/press-releases/fact-sheet-congress-acts-fix-no-child-left-behind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mailto:HambletonM@michigan.gov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.ada.gov/regs2014/testing_accommodations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2.ed.gov/about/offices/list/oela/english-learner-toolkit/index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2.ed.gov/policy/speced/guid/idea/memosdcltrs/guidance-on-fape-11-17-2015.pdf" TargetMode="External"/><Relationship Id="rId3" Type="http://schemas.openxmlformats.org/officeDocument/2006/relationships/hyperlink" Target="mailto:iepgoals@ed.gov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://www2.ed.gov/policy/speced/guid/idea/memosdcltrs/guidance-on-dyslexia-10-2015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MAASE update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Teri L. Chapman, Ed.S., Director 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December 9, 2015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661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Melody Musgrove will be stepping down as OSEP Director December 31, 2015</a:t>
            </a:r>
          </a:p>
          <a:p>
            <a:pPr lvl="1"/>
            <a:r>
              <a:rPr lang="en-US" dirty="0" smtClean="0"/>
              <a:t>Assume Ruth Ryder will fill in as interim director</a:t>
            </a:r>
          </a:p>
          <a:p>
            <a:pPr lvl="1"/>
            <a:endParaRPr lang="en-US" dirty="0"/>
          </a:p>
          <a:p>
            <a:r>
              <a:rPr lang="en-US" dirty="0" smtClean="0"/>
              <a:t>OSEP onsite support to states is scheduled for February 2016</a:t>
            </a:r>
          </a:p>
          <a:p>
            <a:r>
              <a:rPr lang="en-US" dirty="0" smtClean="0"/>
              <a:t>Support to </a:t>
            </a:r>
            <a:r>
              <a:rPr lang="en-US" dirty="0"/>
              <a:t>State staff and their stakeholders on the development of States’ Phase II SSIPs, due April 1, 2016</a:t>
            </a:r>
            <a:endParaRPr lang="en-US" dirty="0" smtClean="0"/>
          </a:p>
          <a:p>
            <a:pPr lvl="1"/>
            <a:r>
              <a:rPr lang="en-US" dirty="0" smtClean="0"/>
              <a:t>Discuss the SSIP Phase 2 work</a:t>
            </a:r>
          </a:p>
          <a:p>
            <a:pPr lvl="1"/>
            <a:r>
              <a:rPr lang="en-US" dirty="0" smtClean="0"/>
              <a:t>Forecast the monitoring activities for the dispute resolution system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2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Michigan Happenings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Governor’s Task Force to Reform Special Education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315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 Key Findings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Lt. Governor Brian </a:t>
            </a:r>
            <a:r>
              <a:rPr lang="en-US" dirty="0" err="1" smtClean="0"/>
              <a:t>Calley</a:t>
            </a:r>
            <a:r>
              <a:rPr lang="en-US" dirty="0" smtClean="0"/>
              <a:t>, Chair</a:t>
            </a:r>
          </a:p>
          <a:p>
            <a:r>
              <a:rPr lang="en-US" dirty="0" smtClean="0"/>
              <a:t>Result of 9 Listening Tour Stops</a:t>
            </a:r>
          </a:p>
          <a:p>
            <a:pPr lvl="1"/>
            <a:r>
              <a:rPr lang="en-US" dirty="0" smtClean="0"/>
              <a:t>Develop a more inclusive and transparent rulemaking process</a:t>
            </a:r>
          </a:p>
          <a:p>
            <a:pPr lvl="1"/>
            <a:r>
              <a:rPr lang="en-US" dirty="0" smtClean="0"/>
              <a:t>Increase access to, and improve the scope and quality of, services</a:t>
            </a:r>
          </a:p>
          <a:p>
            <a:pPr lvl="1"/>
            <a:r>
              <a:rPr lang="en-US" dirty="0" smtClean="0"/>
              <a:t>End the practices of restraint and seclusion</a:t>
            </a:r>
          </a:p>
          <a:p>
            <a:pPr lvl="1"/>
            <a:r>
              <a:rPr lang="en-US" dirty="0" smtClean="0"/>
              <a:t>Create a better dispute resolution system</a:t>
            </a:r>
          </a:p>
          <a:p>
            <a:pPr lvl="1"/>
            <a:r>
              <a:rPr lang="en-US" dirty="0" smtClean="0"/>
              <a:t>Support parents with resources and options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0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MDE Happenings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1219200" y="2743200"/>
            <a:ext cx="7772400" cy="1673225"/>
          </a:xfrm>
        </p:spPr>
        <p:txBody>
          <a:bodyPr/>
          <a:lstStyle/>
          <a:p>
            <a:r>
              <a:rPr lang="en-US" dirty="0" smtClean="0"/>
              <a:t>TOP 10 in 10 YEARS</a:t>
            </a:r>
          </a:p>
          <a:p>
            <a:pPr lvl="1"/>
            <a:r>
              <a:rPr lang="en-US" sz="2000" dirty="0" smtClean="0"/>
              <a:t>Putting </a:t>
            </a:r>
            <a:r>
              <a:rPr lang="en-US" sz="2000" dirty="0"/>
              <a:t>Michigan on the </a:t>
            </a:r>
            <a:r>
              <a:rPr lang="en-US" sz="2000" dirty="0" smtClean="0"/>
              <a:t>map </a:t>
            </a:r>
            <a:r>
              <a:rPr lang="en-US" sz="2000" dirty="0"/>
              <a:t>as a premier education state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719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(7) Strategic Goals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9154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 every child access to an aligned, high-quality P-20 system from early childhood to post-secondary attainment-through a multi-stakeholder collaboration with business and industry, labor, and higher education-to maximize lifetime learning and success.</a:t>
            </a:r>
          </a:p>
          <a:p>
            <a:r>
              <a:rPr lang="en-US" dirty="0" smtClean="0"/>
              <a:t>Implement, with strong district and building leadership, high-quality instruction in every classroom through a highly coherent student-led instructional model to meet their self-determined academic and personal goals.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453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</a:t>
            </a:r>
            <a:r>
              <a:rPr lang="en-US" dirty="0" smtClean="0"/>
              <a:t>Goals continued…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Develop, support, and sustain a high-quality, prepared, and collaborative education workforce.</a:t>
            </a:r>
          </a:p>
          <a:p>
            <a:r>
              <a:rPr lang="en-US" dirty="0" smtClean="0"/>
              <a:t>Reduce the impact of high-risk factors, including poverty, and provide equitable resources to meet the needs of all students to ensure they have access to quality educational opportunities.</a:t>
            </a:r>
          </a:p>
          <a:p>
            <a:r>
              <a:rPr lang="en-US" dirty="0" smtClean="0"/>
              <a:t>Ensure that parents/guardians are engaged and supported partners in their child’s education.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35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16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Strategic Goals continued…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Create a strong alignment and partnership with job providers, community colleges, and higher education to assure a prepared and quality future workforce.</a:t>
            </a:r>
          </a:p>
          <a:p>
            <a:r>
              <a:rPr lang="en-US" dirty="0" smtClean="0"/>
              <a:t>Further develop an innovative and cohesive state education agency that supports an aligned, coherent education system at all levels (state, ISD, district and school).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77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17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Literacy Initiative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15400" cy="4495800"/>
          </a:xfrm>
        </p:spPr>
        <p:txBody>
          <a:bodyPr>
            <a:normAutofit/>
          </a:bodyPr>
          <a:lstStyle/>
          <a:p>
            <a:r>
              <a:rPr lang="en-US" dirty="0" smtClean="0"/>
              <a:t>Early </a:t>
            </a:r>
            <a:r>
              <a:rPr lang="en-US" dirty="0"/>
              <a:t>Literacy Initiative Specifics</a:t>
            </a:r>
          </a:p>
          <a:p>
            <a:pPr lvl="1"/>
            <a:r>
              <a:rPr lang="en-US" dirty="0"/>
              <a:t>$35.5 million in Fiscal Year 2016 funding to support the initiative to be distributed to LEAs, ISDs and other stakeholders</a:t>
            </a:r>
          </a:p>
          <a:p>
            <a:pPr lvl="1"/>
            <a:r>
              <a:rPr lang="en-US" dirty="0"/>
              <a:t>20+ focus areas to be implemented in support of the workgroup-identified strategies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6823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18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Literacy Initiative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Working Together within the State’s Educational System</a:t>
            </a:r>
          </a:p>
          <a:p>
            <a:pPr lvl="1"/>
            <a:r>
              <a:rPr lang="en-US" b="1" dirty="0"/>
              <a:t>Leadership/Cabinet</a:t>
            </a:r>
            <a:r>
              <a:rPr lang="en-US" dirty="0"/>
              <a:t> establishes the goals and </a:t>
            </a:r>
            <a:r>
              <a:rPr lang="en-US" dirty="0" smtClean="0"/>
              <a:t>outcomes</a:t>
            </a:r>
          </a:p>
          <a:p>
            <a:pPr lvl="1"/>
            <a:r>
              <a:rPr lang="en-US" b="1" dirty="0"/>
              <a:t>Tactical Planning Team </a:t>
            </a:r>
            <a:r>
              <a:rPr lang="en-US" dirty="0"/>
              <a:t>works to identify Action Teams to support all necessary work to coordinate and implement activities to achieve the goals and outcomes</a:t>
            </a:r>
          </a:p>
          <a:p>
            <a:pPr lvl="1"/>
            <a:r>
              <a:rPr lang="en-US" b="1" dirty="0"/>
              <a:t>Action Teams </a:t>
            </a:r>
            <a:r>
              <a:rPr lang="en-US" dirty="0"/>
              <a:t>made of members from MDE and our P-20 partners perform the tasks and activities</a:t>
            </a:r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8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19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Literacy Initiative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724400"/>
          </a:xfrm>
        </p:spPr>
        <p:txBody>
          <a:bodyPr>
            <a:normAutofit/>
          </a:bodyPr>
          <a:lstStyle/>
          <a:p>
            <a:r>
              <a:rPr lang="en-US" b="1" dirty="0" smtClean="0"/>
              <a:t>Action Teams and Focus Areas</a:t>
            </a:r>
          </a:p>
          <a:p>
            <a:pPr lvl="1"/>
            <a:r>
              <a:rPr lang="en-US" dirty="0" smtClean="0"/>
              <a:t>Home Visitation</a:t>
            </a:r>
          </a:p>
          <a:p>
            <a:pPr lvl="1"/>
            <a:r>
              <a:rPr lang="en-US" dirty="0"/>
              <a:t>Parent Education Programs</a:t>
            </a:r>
          </a:p>
          <a:p>
            <a:pPr lvl="1"/>
            <a:r>
              <a:rPr lang="en-US" dirty="0"/>
              <a:t>Research-Supported Diagnostic and Screening</a:t>
            </a:r>
          </a:p>
          <a:p>
            <a:pPr lvl="1"/>
            <a:r>
              <a:rPr lang="en-US" dirty="0"/>
              <a:t>Extended Learning Time and Targeted Literacy Instruction and Interventions</a:t>
            </a:r>
          </a:p>
          <a:p>
            <a:pPr lvl="1"/>
            <a:r>
              <a:rPr lang="en-US" dirty="0"/>
              <a:t>Literacy </a:t>
            </a:r>
            <a:r>
              <a:rPr lang="en-US" dirty="0" smtClean="0"/>
              <a:t>Coaches</a:t>
            </a:r>
          </a:p>
          <a:p>
            <a:pPr lvl="1"/>
            <a:r>
              <a:rPr lang="en-US" dirty="0"/>
              <a:t>Professional Learning for Teachers and </a:t>
            </a:r>
            <a:r>
              <a:rPr lang="en-US" dirty="0" smtClean="0"/>
              <a:t>Leaders</a:t>
            </a:r>
          </a:p>
          <a:p>
            <a:pPr lvl="1"/>
            <a:r>
              <a:rPr lang="en-US" dirty="0"/>
              <a:t>Teacher </a:t>
            </a:r>
            <a:r>
              <a:rPr lang="en-US" dirty="0" smtClean="0"/>
              <a:t>Certification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7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Happenings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9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20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Core Team Meeting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MDE (OSE &amp; OEII) School Climate Transformation Grant in collaboration with:</a:t>
            </a:r>
          </a:p>
          <a:p>
            <a:pPr lvl="1"/>
            <a:r>
              <a:rPr lang="en-US" dirty="0" smtClean="0"/>
              <a:t>Michigan Dept. of Health &amp; Human Services</a:t>
            </a:r>
          </a:p>
          <a:p>
            <a:pPr lvl="1"/>
            <a:r>
              <a:rPr lang="en-US" dirty="0" smtClean="0"/>
              <a:t>Early Childhood</a:t>
            </a:r>
          </a:p>
          <a:p>
            <a:pPr lvl="1"/>
            <a:r>
              <a:rPr lang="en-US" dirty="0" smtClean="0"/>
              <a:t>Mental Health</a:t>
            </a:r>
          </a:p>
          <a:p>
            <a:pPr lvl="1"/>
            <a:r>
              <a:rPr lang="en-US" dirty="0" smtClean="0"/>
              <a:t>Parent, Family &amp; Community Engagement</a:t>
            </a:r>
          </a:p>
          <a:p>
            <a:pPr lvl="2"/>
            <a:r>
              <a:rPr lang="en-US" dirty="0" smtClean="0"/>
              <a:t>Alternatives </a:t>
            </a:r>
            <a:r>
              <a:rPr lang="en-US" dirty="0"/>
              <a:t>to Suspension and Expulsion Toolkit link</a:t>
            </a:r>
          </a:p>
          <a:p>
            <a:pPr lvl="2"/>
            <a:r>
              <a:rPr lang="nl-NL" u="sng" dirty="0">
                <a:hlinkClick r:id="rId2"/>
              </a:rPr>
              <a:t>http://www.michigan.gov/mde/0,4615,7-140-43092_72831---,00.html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1135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Office of Special Education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665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744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NEW Assistant Director for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Office </a:t>
            </a:r>
            <a:r>
              <a:rPr lang="en-US" dirty="0"/>
              <a:t>of Special Education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686800" cy="47244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Janis </a:t>
            </a:r>
            <a:r>
              <a:rPr lang="en-US" b="1" dirty="0" err="1"/>
              <a:t>Weckstein</a:t>
            </a:r>
            <a:r>
              <a:rPr lang="en-US" b="1" dirty="0"/>
              <a:t>!</a:t>
            </a:r>
          </a:p>
          <a:p>
            <a:pPr lvl="1"/>
            <a:r>
              <a:rPr lang="en-US" dirty="0" smtClean="0"/>
              <a:t>MAASE Past President</a:t>
            </a:r>
          </a:p>
          <a:p>
            <a:pPr lvl="1"/>
            <a:r>
              <a:rPr lang="en-US" dirty="0" smtClean="0"/>
              <a:t>MAASE Murray O. Batten Humanitarian Award</a:t>
            </a:r>
          </a:p>
          <a:p>
            <a:pPr lvl="1"/>
            <a:r>
              <a:rPr lang="en-US" dirty="0" smtClean="0"/>
              <a:t>Extensive </a:t>
            </a:r>
            <a:r>
              <a:rPr lang="en-US" dirty="0"/>
              <a:t>professional work experience in special education and general education throughout the state in various positions up to Assistant Superintendent for Special Education. </a:t>
            </a:r>
          </a:p>
          <a:p>
            <a:pPr lvl="1"/>
            <a:r>
              <a:rPr lang="en-US" dirty="0"/>
              <a:t>Business administration, HR work, budget/fiscal work, grants management, and working in political environments in government at the county level </a:t>
            </a:r>
            <a:endParaRPr lang="en-US" dirty="0" smtClean="0"/>
          </a:p>
          <a:p>
            <a:pPr lvl="1"/>
            <a:r>
              <a:rPr lang="en-US" dirty="0" smtClean="0"/>
              <a:t>MDE OSE Complaint Investigator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smtClean="0"/>
              <a:t>Michigan Department of Education</a:t>
            </a:r>
          </a:p>
          <a:p>
            <a:pPr algn="l"/>
            <a:r>
              <a:rPr lang="en-US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88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New SUPERVISOR for the </a:t>
            </a:r>
            <a:br>
              <a:rPr lang="en-US" dirty="0" smtClean="0"/>
            </a:br>
            <a:r>
              <a:rPr lang="en-US" dirty="0" smtClean="0"/>
              <a:t>Program Accountability Unit!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839200" cy="48006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Joanne </a:t>
            </a:r>
            <a:r>
              <a:rPr lang="en-US" b="1" dirty="0" err="1" smtClean="0"/>
              <a:t>Winkleman</a:t>
            </a:r>
            <a:r>
              <a:rPr lang="en-US" b="1" dirty="0" smtClean="0"/>
              <a:t>!</a:t>
            </a:r>
          </a:p>
          <a:p>
            <a:pPr lvl="1"/>
            <a:r>
              <a:rPr lang="en-US" dirty="0" smtClean="0"/>
              <a:t>20 years in OSE policy work</a:t>
            </a:r>
          </a:p>
          <a:p>
            <a:pPr lvl="1"/>
            <a:r>
              <a:rPr lang="en-US" dirty="0" smtClean="0"/>
              <a:t>“Crafter” many of the rules in the Michigan Administrative Rules for Special Education</a:t>
            </a:r>
          </a:p>
          <a:p>
            <a:pPr lvl="1"/>
            <a:r>
              <a:rPr lang="en-US" dirty="0" smtClean="0"/>
              <a:t>Oversight of special education teacher endorsements</a:t>
            </a:r>
          </a:p>
          <a:p>
            <a:pPr lvl="2"/>
            <a:r>
              <a:rPr lang="en-US" dirty="0" smtClean="0"/>
              <a:t>Develop the endorsement program for autism and the online consortium for DH/H and VI teacher endorsement</a:t>
            </a:r>
          </a:p>
          <a:p>
            <a:pPr lvl="1"/>
            <a:r>
              <a:rPr lang="en-US" dirty="0"/>
              <a:t>Acquisition and implementation of the CEEDAR </a:t>
            </a:r>
            <a:r>
              <a:rPr lang="en-US" dirty="0" smtClean="0"/>
              <a:t>Grant </a:t>
            </a:r>
          </a:p>
          <a:p>
            <a:pPr lvl="1"/>
            <a:r>
              <a:rPr lang="en-US" dirty="0" smtClean="0"/>
              <a:t>Connection to multiple MDE offices</a:t>
            </a:r>
          </a:p>
          <a:p>
            <a:pPr lvl="1"/>
            <a:r>
              <a:rPr lang="en-US" dirty="0" smtClean="0"/>
              <a:t>Governor’s Council for Autism</a:t>
            </a:r>
          </a:p>
          <a:p>
            <a:pPr lvl="1"/>
            <a:r>
              <a:rPr lang="en-US" dirty="0" smtClean="0"/>
              <a:t>Resident historian on special education in Michigan</a:t>
            </a:r>
          </a:p>
          <a:p>
            <a:pPr lvl="1"/>
            <a:endParaRPr lang="en-US" dirty="0" smtClean="0"/>
          </a:p>
          <a:p>
            <a:endParaRPr lang="en-US" b="1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1720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24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304800" y="228600"/>
            <a:ext cx="8461248" cy="990600"/>
          </a:xfrm>
        </p:spPr>
        <p:txBody>
          <a:bodyPr/>
          <a:lstStyle/>
          <a:p>
            <a:r>
              <a:rPr lang="en-US" dirty="0" smtClean="0"/>
              <a:t>ISD Plans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461248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The OSE will </a:t>
            </a:r>
            <a:r>
              <a:rPr lang="en-US" dirty="0"/>
              <a:t>not be requiring submission of the plans according the schedule that was released on July 30, 2015 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electronic submission process is currently not </a:t>
            </a:r>
            <a:r>
              <a:rPr lang="en-US" dirty="0" smtClean="0"/>
              <a:t>yet available  </a:t>
            </a:r>
          </a:p>
          <a:p>
            <a:pPr lvl="1"/>
            <a:r>
              <a:rPr lang="en-US" dirty="0" smtClean="0"/>
              <a:t>When the </a:t>
            </a:r>
            <a:r>
              <a:rPr lang="en-US" dirty="0"/>
              <a:t>system becomes available, the OSE will provide guidance on the process for submitting plans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ISDs </a:t>
            </a:r>
            <a:r>
              <a:rPr lang="en-US" dirty="0"/>
              <a:t>that currently want to revise their plans can continue to submit them via email. 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97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 Corrective Action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763000" cy="47244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</a:t>
            </a:r>
            <a:r>
              <a:rPr lang="en-US" dirty="0" smtClean="0"/>
              <a:t>n </a:t>
            </a:r>
            <a:r>
              <a:rPr lang="en-US" dirty="0"/>
              <a:t>response to </a:t>
            </a:r>
            <a:r>
              <a:rPr lang="en-US" dirty="0" smtClean="0"/>
              <a:t>a complaint filed against </a:t>
            </a:r>
            <a:r>
              <a:rPr lang="en-US" dirty="0"/>
              <a:t>the MDE with OSEP </a:t>
            </a:r>
            <a:r>
              <a:rPr lang="en-US" dirty="0" smtClean="0"/>
              <a:t>which identified </a:t>
            </a:r>
            <a:r>
              <a:rPr lang="en-US" dirty="0"/>
              <a:t>the OSE </a:t>
            </a:r>
            <a:r>
              <a:rPr lang="en-US" dirty="0" smtClean="0"/>
              <a:t>in noncompliance </a:t>
            </a:r>
            <a:r>
              <a:rPr lang="en-US" dirty="0"/>
              <a:t>for its failure to investigate state complaints re: BIPS as a part of the </a:t>
            </a:r>
            <a:r>
              <a:rPr lang="en-US" dirty="0" smtClean="0"/>
              <a:t>IEP</a:t>
            </a:r>
            <a:r>
              <a:rPr lang="en-US" dirty="0"/>
              <a:t>,</a:t>
            </a:r>
            <a:endParaRPr lang="en-US" dirty="0" smtClean="0"/>
          </a:p>
          <a:p>
            <a:pPr lvl="1"/>
            <a:r>
              <a:rPr lang="en-US" dirty="0" smtClean="0"/>
              <a:t>MiBLSi </a:t>
            </a:r>
            <a:r>
              <a:rPr lang="en-US" dirty="0"/>
              <a:t> conducted a training this Monday on the FBAs and BIPs. </a:t>
            </a:r>
            <a:endParaRPr lang="en-US" dirty="0" smtClean="0"/>
          </a:p>
          <a:p>
            <a:pPr lvl="1"/>
            <a:r>
              <a:rPr lang="en-US" dirty="0" smtClean="0"/>
              <a:t>The purpose: To </a:t>
            </a:r>
            <a:r>
              <a:rPr lang="en-US" dirty="0"/>
              <a:t>develop  a common understanding of </a:t>
            </a:r>
            <a:r>
              <a:rPr lang="en-US" dirty="0" smtClean="0"/>
              <a:t>research </a:t>
            </a:r>
            <a:r>
              <a:rPr lang="en-US" dirty="0"/>
              <a:t>that identifies the process and core components of a Functional Behavioral Assessment and Behavior Intervention Plan. 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information provided at this training will be used for further discussions about how state complaints re: FBA and BIPs will be addressed.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615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 Opportunities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537448" cy="4724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As part of the OSE creating a more cohesive and coordinated system approach to support district improvement</a:t>
            </a:r>
          </a:p>
          <a:p>
            <a:r>
              <a:rPr lang="en-US" dirty="0" smtClean="0"/>
              <a:t>Vacancies are and will be opening up across the office</a:t>
            </a:r>
          </a:p>
          <a:p>
            <a:pPr lvl="1"/>
            <a:r>
              <a:rPr lang="en-US" dirty="0" smtClean="0"/>
              <a:t>Policy &amp; complaints</a:t>
            </a:r>
          </a:p>
          <a:p>
            <a:pPr lvl="1"/>
            <a:r>
              <a:rPr lang="en-US" dirty="0" smtClean="0"/>
              <a:t>Monitoring, Catamaran &amp; Transition</a:t>
            </a:r>
          </a:p>
          <a:p>
            <a:r>
              <a:rPr lang="en-US" dirty="0" smtClean="0"/>
              <a:t>Emphasis on acquiring personnel with local or ISD experience</a:t>
            </a:r>
          </a:p>
          <a:p>
            <a:r>
              <a:rPr lang="en-US" dirty="0" smtClean="0"/>
              <a:t>Go to </a:t>
            </a:r>
            <a:r>
              <a:rPr lang="en-US" dirty="0" smtClean="0">
                <a:hlinkClick r:id="rId2"/>
              </a:rPr>
              <a:t>www.michigan.gov</a:t>
            </a:r>
            <a:r>
              <a:rPr lang="en-US" dirty="0" smtClean="0"/>
              <a:t>  Job Postings for more information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66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Transition in Transition</a:t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4495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Four themes have been identified for development</a:t>
            </a:r>
          </a:p>
          <a:p>
            <a:pPr lvl="1"/>
            <a:r>
              <a:rPr lang="en-US" dirty="0" smtClean="0"/>
              <a:t>Compliance requirements</a:t>
            </a:r>
          </a:p>
          <a:p>
            <a:pPr lvl="1"/>
            <a:r>
              <a:rPr lang="en-US" dirty="0" smtClean="0"/>
              <a:t>Meaningful transition planning process</a:t>
            </a:r>
          </a:p>
          <a:p>
            <a:pPr lvl="1"/>
            <a:r>
              <a:rPr lang="en-US" dirty="0" smtClean="0"/>
              <a:t>Office of Disabilities Employment Program</a:t>
            </a:r>
          </a:p>
          <a:p>
            <a:pPr lvl="2"/>
            <a:r>
              <a:rPr lang="en-US" dirty="0" smtClean="0"/>
              <a:t>The Federal 2020 Youth Transition Plan</a:t>
            </a:r>
          </a:p>
          <a:p>
            <a:pPr lvl="1"/>
            <a:r>
              <a:rPr lang="en-US" dirty="0" smtClean="0"/>
              <a:t>Requirements for Transition Coordinators</a:t>
            </a:r>
          </a:p>
          <a:p>
            <a:r>
              <a:rPr lang="en-US" dirty="0" smtClean="0"/>
              <a:t>Small stakeholder group being convened </a:t>
            </a:r>
          </a:p>
          <a:p>
            <a:r>
              <a:rPr lang="en-US" dirty="0" smtClean="0"/>
              <a:t>Systemic approach to support transition will be part of the TC grant application June 2016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5711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Balancing Compliance &amp; Results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“Balance is not something you FIND…Its something you CREATE.”</a:t>
            </a:r>
          </a:p>
          <a:p>
            <a:pPr marL="0" indent="0">
              <a:buNone/>
            </a:pPr>
            <a:r>
              <a:rPr lang="en-US" dirty="0" smtClean="0"/>
              <a:t>				~Jana Kingsford</a:t>
            </a:r>
            <a:r>
              <a:rPr lang="en-US" dirty="0"/>
              <a:t>	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53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29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us!!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Information &amp; Help Desk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438400"/>
            <a:ext cx="4114800" cy="3581400"/>
          </a:xfrm>
        </p:spPr>
        <p:txBody>
          <a:bodyPr/>
          <a:lstStyle/>
          <a:p>
            <a:r>
              <a:rPr lang="en-US" dirty="0" smtClean="0"/>
              <a:t>1-888-320-8384</a:t>
            </a:r>
          </a:p>
          <a:p>
            <a:r>
              <a:rPr lang="en-US" dirty="0" smtClean="0"/>
              <a:t>Monday-Friday</a:t>
            </a:r>
          </a:p>
          <a:p>
            <a:r>
              <a:rPr lang="en-US" dirty="0" smtClean="0"/>
              <a:t>8:00 AM- 5:00 PM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Teri and Janis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419600" y="2438400"/>
            <a:ext cx="4724400" cy="3733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 smtClean="0">
                <a:hlinkClick r:id="rId2"/>
              </a:rPr>
              <a:t>chapmant2@michigan.gov</a:t>
            </a:r>
            <a:endParaRPr lang="en-US" sz="2600" dirty="0" smtClean="0"/>
          </a:p>
          <a:p>
            <a:pPr marL="0" indent="0">
              <a:buNone/>
            </a:pPr>
            <a:r>
              <a:rPr lang="en-US" sz="2400" dirty="0" smtClean="0"/>
              <a:t> 1-517-335-0455</a:t>
            </a:r>
          </a:p>
          <a:p>
            <a:pPr marL="0" indent="0">
              <a:buNone/>
            </a:pPr>
            <a:endParaRPr lang="en-US" sz="2400" dirty="0" smtClean="0">
              <a:hlinkClick r:id="rId3"/>
            </a:endParaRPr>
          </a:p>
          <a:p>
            <a:pPr marL="0" indent="0">
              <a:buNone/>
            </a:pPr>
            <a:r>
              <a:rPr lang="en-US" sz="2600" dirty="0" smtClean="0">
                <a:hlinkClick r:id="rId3"/>
              </a:rPr>
              <a:t>wecksteinj@michigan.gov</a:t>
            </a:r>
            <a:r>
              <a:rPr lang="en-US" sz="2600" dirty="0" smtClean="0"/>
              <a:t> </a:t>
            </a:r>
          </a:p>
          <a:p>
            <a:pPr marL="0" lvl="1" indent="0">
              <a:spcBef>
                <a:spcPts val="700"/>
              </a:spcBef>
              <a:buSzPct val="60000"/>
              <a:buNone/>
            </a:pPr>
            <a:r>
              <a:rPr lang="en-US" sz="2400" dirty="0"/>
              <a:t>517-241-7507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677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839200" cy="44958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ESEA Reauthorization</a:t>
            </a:r>
          </a:p>
          <a:p>
            <a:pPr lvl="1"/>
            <a:r>
              <a:rPr lang="en-US" dirty="0"/>
              <a:t>The House Education and Workforce Committee has posted the conference report, e.g., final version of the Every Student Succeeds Act (also known as ESEA reauthorization) (1069 pages)</a:t>
            </a:r>
          </a:p>
          <a:p>
            <a:pPr lvl="2"/>
            <a:r>
              <a:rPr lang="en-US" dirty="0">
                <a:hlinkClick r:id="rId2"/>
              </a:rPr>
              <a:t>http://edworkforce.house.gov/uploadedfiles/every_student_succeeds_act_-_</a:t>
            </a:r>
            <a:r>
              <a:rPr lang="en-US" dirty="0" smtClean="0">
                <a:hlinkClick r:id="rId2"/>
              </a:rPr>
              <a:t>conference_report.pdf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Conference Report (385 pages)</a:t>
            </a:r>
          </a:p>
          <a:p>
            <a:pPr lvl="2"/>
            <a:r>
              <a:rPr lang="en-US" dirty="0" smtClean="0">
                <a:hlinkClick r:id="rId3"/>
              </a:rPr>
              <a:t>http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www.ed.gov/news/press-releases/fact-sheet-congress-acts-fix-no-child-left-behind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4610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30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 my soon-to-be GRANDSON!!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  <p:pic>
        <p:nvPicPr>
          <p:cNvPr id="11" name="Content Placeholder 6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0678" r="-40678"/>
          <a:stretch>
            <a:fillRect/>
          </a:stretch>
        </p:blipFill>
        <p:spPr>
          <a:xfrm>
            <a:off x="609600" y="1905000"/>
            <a:ext cx="8153400" cy="4495800"/>
          </a:xfrm>
        </p:spPr>
      </p:pic>
    </p:spTree>
    <p:extLst>
      <p:ext uri="{BB962C8B-B14F-4D97-AF65-F5344CB8AC3E}">
        <p14:creationId xmlns:p14="http://schemas.microsoft.com/office/powerpoint/2010/main" val="3020577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31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Enjoy the holiday break!!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2"/>
          </p:nvPr>
        </p:nvSpPr>
        <p:spPr>
          <a:xfrm>
            <a:off x="228600" y="1752600"/>
            <a:ext cx="2895600" cy="4343400"/>
          </a:xfrm>
        </p:spPr>
        <p:txBody>
          <a:bodyPr/>
          <a:lstStyle/>
          <a:p>
            <a:r>
              <a:rPr lang="en-US" dirty="0" smtClean="0"/>
              <a:t>Some changes look negative on the surface, but you soon realize that space is being created for something new to emerge.</a:t>
            </a:r>
          </a:p>
          <a:p>
            <a:pPr algn="r"/>
            <a:r>
              <a:rPr lang="en-US" dirty="0" smtClean="0"/>
              <a:t>~Eckhart Tolle</a:t>
            </a:r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"/>
          </p:nvPr>
        </p:nvPicPr>
        <p:blipFill>
          <a:blip r:embed="rId3"/>
          <a:srcRect l="8105" r="8105"/>
          <a:stretch>
            <a:fillRect/>
          </a:stretch>
        </p:blipFill>
        <p:spPr/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01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IDEA Grant Funds</a:t>
            </a:r>
          </a:p>
          <a:p>
            <a:pPr lvl="1"/>
            <a:r>
              <a:rPr lang="en-US" dirty="0" smtClean="0"/>
              <a:t>The OSE will be receiving the  </a:t>
            </a:r>
            <a:r>
              <a:rPr lang="en-US" dirty="0"/>
              <a:t>IDEA Part B  and Part C Grant Application Packages for Federal Fiscal Year (FFY) </a:t>
            </a:r>
            <a:r>
              <a:rPr lang="en-US" dirty="0" smtClean="0"/>
              <a:t>2016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completed Part B application, with supporting information, must be submitted to OSEP on or before May 12, 2016.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099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91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Public Comment Review of Proposed Medicaid Policy</a:t>
            </a:r>
          </a:p>
          <a:p>
            <a:pPr lvl="1"/>
            <a:r>
              <a:rPr lang="en-US" sz="2400" dirty="0" smtClean="0"/>
              <a:t>The proposed policy will now allow for ABA services, among others, for children under 21 years of age</a:t>
            </a:r>
          </a:p>
          <a:p>
            <a:pPr lvl="2"/>
            <a:r>
              <a:rPr lang="en-US" sz="2200" b="1" dirty="0" smtClean="0"/>
              <a:t>Contingent on federal Medicaid agency approval</a:t>
            </a:r>
          </a:p>
          <a:p>
            <a:pPr lvl="2"/>
            <a:r>
              <a:rPr lang="en-US" sz="2200" b="1" dirty="0" smtClean="0"/>
              <a:t>NOT INCLUDED IN SCHOOL BASED SERVICES POLICY </a:t>
            </a:r>
          </a:p>
          <a:p>
            <a:pPr lvl="1"/>
            <a:r>
              <a:rPr lang="en-US" sz="2400" dirty="0" smtClean="0"/>
              <a:t>Comments on this proposed policy are due January 5, 2016. </a:t>
            </a:r>
          </a:p>
          <a:p>
            <a:pPr lvl="1"/>
            <a:r>
              <a:rPr lang="en-US" sz="2400" dirty="0" smtClean="0"/>
              <a:t>Comments may be forwarded to Matthew Hambleton at </a:t>
            </a:r>
            <a:r>
              <a:rPr lang="en-US" sz="2400" dirty="0" smtClean="0">
                <a:hlinkClick r:id="rId2"/>
              </a:rPr>
              <a:t>HambletonM@michigan.gov</a:t>
            </a:r>
            <a:r>
              <a:rPr lang="en-US" sz="2400" dirty="0" smtClean="0"/>
              <a:t>  or </a:t>
            </a:r>
          </a:p>
          <a:p>
            <a:pPr lvl="1"/>
            <a:r>
              <a:rPr lang="en-US" sz="2400" dirty="0"/>
              <a:t>M</a:t>
            </a:r>
            <a:r>
              <a:rPr lang="en-US" sz="2400" dirty="0" smtClean="0"/>
              <a:t>ail comment to:</a:t>
            </a:r>
          </a:p>
          <a:p>
            <a:pPr marL="2377440" lvl="7" indent="0">
              <a:buNone/>
            </a:pPr>
            <a:r>
              <a:rPr lang="en-US" sz="1600" dirty="0"/>
              <a:t>Bureau of Medicaid Policy and </a:t>
            </a:r>
            <a:r>
              <a:rPr lang="en-US" sz="1600" dirty="0" smtClean="0"/>
              <a:t>Health </a:t>
            </a:r>
            <a:r>
              <a:rPr lang="en-US" sz="1600" dirty="0"/>
              <a:t>System Innovation</a:t>
            </a:r>
          </a:p>
          <a:p>
            <a:pPr marL="2377440" lvl="7" indent="0">
              <a:buNone/>
            </a:pPr>
            <a:r>
              <a:rPr lang="en-US" sz="1600" dirty="0"/>
              <a:t>Medical Services Administration</a:t>
            </a:r>
          </a:p>
          <a:p>
            <a:pPr marL="2377440" lvl="7" indent="0">
              <a:buNone/>
            </a:pPr>
            <a:r>
              <a:rPr lang="en-US" sz="1600" dirty="0"/>
              <a:t>P.O. Box 30479</a:t>
            </a:r>
          </a:p>
          <a:p>
            <a:pPr marL="2377440" lvl="7" indent="0">
              <a:buNone/>
            </a:pPr>
            <a:r>
              <a:rPr lang="en-US" sz="1600" dirty="0"/>
              <a:t>Lansing, Michigan 48909-7979</a:t>
            </a:r>
            <a:endParaRPr lang="en-US" sz="1600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16823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Dept. of Justice (DOJ)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52400" y="1600200"/>
            <a:ext cx="89154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/>
              <a:t>Testing </a:t>
            </a:r>
            <a:r>
              <a:rPr lang="en-US" b="1" dirty="0"/>
              <a:t>Accommodations </a:t>
            </a:r>
            <a:r>
              <a:rPr lang="en-US" dirty="0"/>
              <a:t>for Individuals with Disabilities Who Take Standardized Exams And High-Stakes </a:t>
            </a:r>
            <a:r>
              <a:rPr lang="en-US" dirty="0" smtClean="0"/>
              <a:t>Tests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www.ada.gov/regs2014/testing_accommodations.html</a:t>
            </a:r>
            <a:r>
              <a:rPr lang="en-US" dirty="0" smtClean="0"/>
              <a:t> </a:t>
            </a:r>
          </a:p>
          <a:p>
            <a:r>
              <a:rPr lang="en-US" dirty="0" smtClean="0"/>
              <a:t>The </a:t>
            </a:r>
            <a:r>
              <a:rPr lang="en-US" dirty="0"/>
              <a:t>obligation of testing entities, both private and public, 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nsure </a:t>
            </a:r>
            <a:r>
              <a:rPr lang="en-US" dirty="0"/>
              <a:t>that the test scores of individuals with disabilities accurately reflect the individual's aptitude, achievement, or the skill that the exam purports to measure, rather than his or her disability. 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document </a:t>
            </a:r>
            <a:r>
              <a:rPr lang="en-US" dirty="0" smtClean="0"/>
              <a:t>discusses:</a:t>
            </a:r>
          </a:p>
          <a:p>
            <a:pPr lvl="2"/>
            <a:r>
              <a:rPr lang="en-US" dirty="0" smtClean="0"/>
              <a:t>who </a:t>
            </a:r>
            <a:r>
              <a:rPr lang="en-US" dirty="0"/>
              <a:t>is entitled to testing </a:t>
            </a:r>
            <a:r>
              <a:rPr lang="en-US" dirty="0" smtClean="0"/>
              <a:t>accommodations</a:t>
            </a:r>
          </a:p>
          <a:p>
            <a:pPr lvl="2"/>
            <a:r>
              <a:rPr lang="en-US" dirty="0" smtClean="0"/>
              <a:t>what </a:t>
            </a:r>
            <a:r>
              <a:rPr lang="en-US" dirty="0"/>
              <a:t>types of testing accommodations must be provided, and what documentation may be required of the person requesting testing accommodations.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document also discusses prohibited flagging policies and how test scores for test-takers receiving disability-related accommodations should be reported.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446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USED and DOJ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English Learner Tool </a:t>
            </a:r>
            <a:r>
              <a:rPr lang="en-US" b="1" dirty="0" smtClean="0"/>
              <a:t>Kit</a:t>
            </a:r>
          </a:p>
          <a:p>
            <a:r>
              <a:rPr lang="en-US" dirty="0" smtClean="0"/>
              <a:t>A </a:t>
            </a:r>
            <a:r>
              <a:rPr lang="en-US" dirty="0"/>
              <a:t>companion to the EL Guidance released jointly by the </a:t>
            </a:r>
            <a:r>
              <a:rPr lang="en-US" dirty="0" smtClean="0"/>
              <a:t>USED and DOJ </a:t>
            </a:r>
            <a:r>
              <a:rPr lang="en-US" dirty="0"/>
              <a:t>in January 2015. </a:t>
            </a:r>
            <a:endParaRPr lang="en-US" dirty="0" smtClean="0"/>
          </a:p>
          <a:p>
            <a:pPr lvl="1"/>
            <a:r>
              <a:rPr lang="en-US" dirty="0" smtClean="0"/>
              <a:t>10 chapters, </a:t>
            </a:r>
            <a:r>
              <a:rPr lang="en-US" dirty="0"/>
              <a:t>and each chapter is aligned to one of the 10 sections of the </a:t>
            </a:r>
            <a:r>
              <a:rPr lang="en-US" dirty="0" smtClean="0"/>
              <a:t>guidance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chapter contains easy-to-use tools and resources relevant to the topic of the </a:t>
            </a:r>
            <a:r>
              <a:rPr lang="en-US" dirty="0" smtClean="0"/>
              <a:t>chapter</a:t>
            </a:r>
          </a:p>
          <a:p>
            <a:pPr lvl="2"/>
            <a:r>
              <a:rPr lang="en-US" dirty="0"/>
              <a:t>A</a:t>
            </a:r>
            <a:r>
              <a:rPr lang="en-US" dirty="0" smtClean="0"/>
              <a:t>ccessible </a:t>
            </a:r>
            <a:r>
              <a:rPr lang="en-US" dirty="0"/>
              <a:t>to the public and can easily be downloaded and printed here: 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www2.ed.gov/about/offices/list/oela/english-learner-toolkit/index.html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428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228600"/>
            <a:ext cx="8763000" cy="99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Office of Special Education Program(OSEP)&amp; Rehabilitative Services (OSERS)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228600" y="1600200"/>
            <a:ext cx="8763000" cy="502189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OSERS policy on </a:t>
            </a:r>
            <a:r>
              <a:rPr lang="en-US" b="1" dirty="0" smtClean="0"/>
              <a:t>FAPE</a:t>
            </a:r>
          </a:p>
          <a:p>
            <a:pPr lvl="1"/>
            <a:r>
              <a:rPr lang="en-US" dirty="0" smtClean="0"/>
              <a:t>Policy </a:t>
            </a:r>
            <a:r>
              <a:rPr lang="en-US" dirty="0"/>
              <a:t>letter clarifies that IEPs for children with disabilities must be aligned with state academic content standards for the grade in which a child is enrolled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This guidance does not impose any new requirements beyond those required under applicable law and </a:t>
            </a:r>
            <a:r>
              <a:rPr lang="en-US" dirty="0" smtClean="0"/>
              <a:t>regulations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www2.ed.gov/policy/speced/guid/idea/memosdcltrs/guidance-on-fape-11-17-2015.pdf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you are interested in commenting on this </a:t>
            </a:r>
            <a:r>
              <a:rPr lang="en-US" dirty="0" smtClean="0"/>
              <a:t>guidance, please </a:t>
            </a:r>
            <a:r>
              <a:rPr lang="en-US" dirty="0"/>
              <a:t>e-mail </a:t>
            </a:r>
            <a:r>
              <a:rPr lang="en-US" dirty="0" smtClean="0">
                <a:hlinkClick r:id="rId3"/>
              </a:rPr>
              <a:t>iepgoals@ed.gov</a:t>
            </a:r>
            <a:r>
              <a:rPr lang="en-US" dirty="0" smtClean="0"/>
              <a:t> 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792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D1F0D43F-DCFF-4C19-A754-EFF06F088178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OSERS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Policy Guidance Clarifying Use of Terms Dyslexia, Dyscalculia, and Dysgraphia in </a:t>
            </a:r>
            <a:r>
              <a:rPr lang="en-US" dirty="0" smtClean="0"/>
              <a:t>IDEA</a:t>
            </a:r>
          </a:p>
          <a:p>
            <a:pPr lvl="1"/>
            <a:r>
              <a:rPr lang="en-US" dirty="0" smtClean="0"/>
              <a:t>Dyslexia </a:t>
            </a:r>
            <a:r>
              <a:rPr lang="en-US" dirty="0"/>
              <a:t>and the OSEP memo: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www2.ed.gov/policy/speced/guid/idea/memosdcltrs/guidance-on-dyslexia-10-2015.pdf</a:t>
            </a:r>
            <a:r>
              <a:rPr lang="en-US" dirty="0" smtClean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en-US" dirty="0" smtClean="0"/>
              <a:t>Michigan Department of Education</a:t>
            </a:r>
          </a:p>
          <a:p>
            <a:pPr algn="l"/>
            <a:r>
              <a:rPr lang="en-US" dirty="0" smtClean="0"/>
              <a:t>Office of Special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59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449</TotalTime>
  <Words>1948</Words>
  <Application>Microsoft Macintosh PowerPoint</Application>
  <PresentationFormat>On-screen Show (4:3)</PresentationFormat>
  <Paragraphs>271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Median</vt:lpstr>
      <vt:lpstr>MAASE update</vt:lpstr>
      <vt:lpstr>Federal Happenings</vt:lpstr>
      <vt:lpstr>USED</vt:lpstr>
      <vt:lpstr>USED</vt:lpstr>
      <vt:lpstr>USED</vt:lpstr>
      <vt:lpstr>U.S. Dept. of Justice (DOJ)</vt:lpstr>
      <vt:lpstr>USED and DOJ</vt:lpstr>
      <vt:lpstr>Office of Special Education Program(OSEP)&amp; Rehabilitative Services (OSERS)</vt:lpstr>
      <vt:lpstr>OSERS</vt:lpstr>
      <vt:lpstr>OSEP</vt:lpstr>
      <vt:lpstr>State of Michigan Happenings</vt:lpstr>
      <vt:lpstr>5 Key Findings</vt:lpstr>
      <vt:lpstr>MDE Happenings</vt:lpstr>
      <vt:lpstr>(7) Strategic Goals</vt:lpstr>
      <vt:lpstr>Strategic Goals continued…</vt:lpstr>
      <vt:lpstr>Strategic Goals continued…</vt:lpstr>
      <vt:lpstr>Early Literacy Initiative</vt:lpstr>
      <vt:lpstr>Early Literacy Initiative</vt:lpstr>
      <vt:lpstr>Early Literacy Initiative</vt:lpstr>
      <vt:lpstr>Joint Core Team Meeting</vt:lpstr>
      <vt:lpstr>Office of Special Education</vt:lpstr>
      <vt:lpstr>The NEW Assistant Director for the  Office of Special Education </vt:lpstr>
      <vt:lpstr>The New SUPERVISOR for the  Program Accountability Unit!</vt:lpstr>
      <vt:lpstr>ISD Plans</vt:lpstr>
      <vt:lpstr>OSE Corrective Action</vt:lpstr>
      <vt:lpstr>OSE Opportunities</vt:lpstr>
      <vt:lpstr>Transition in Transition </vt:lpstr>
      <vt:lpstr>Balancing Compliance &amp; Results</vt:lpstr>
      <vt:lpstr>Contact us!!</vt:lpstr>
      <vt:lpstr>Meet my soon-to-be GRANDSON!!</vt:lpstr>
      <vt:lpstr>Enjoy the holiday break!!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 Singer</dc:creator>
  <cp:lastModifiedBy>Teri</cp:lastModifiedBy>
  <cp:revision>42</cp:revision>
  <dcterms:created xsi:type="dcterms:W3CDTF">2015-08-20T17:38:30Z</dcterms:created>
  <dcterms:modified xsi:type="dcterms:W3CDTF">2015-12-09T11:01:15Z</dcterms:modified>
</cp:coreProperties>
</file>