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6" r:id="rId3"/>
    <p:sldId id="287" r:id="rId4"/>
    <p:sldId id="288" r:id="rId5"/>
    <p:sldId id="289" r:id="rId6"/>
    <p:sldId id="290" r:id="rId7"/>
    <p:sldId id="285" r:id="rId8"/>
    <p:sldId id="284" r:id="rId9"/>
    <p:sldId id="257" r:id="rId10"/>
    <p:sldId id="270" r:id="rId11"/>
    <p:sldId id="258" r:id="rId12"/>
    <p:sldId id="280" r:id="rId13"/>
    <p:sldId id="281" r:id="rId14"/>
    <p:sldId id="282" r:id="rId15"/>
    <p:sldId id="283" r:id="rId16"/>
    <p:sldId id="291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46F01-8E86-4A43-B5AB-AB8E738306D4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01CDF-05E8-4DCB-82E6-A029ACAF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07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2016 features: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MME</a:t>
            </a:r>
            <a:r>
              <a:rPr lang="en-US" baseline="0" dirty="0" smtClean="0"/>
              <a:t> consists of 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SAT w/ Essay 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baseline="0" dirty="0" err="1" smtClean="0"/>
              <a:t>WorkKeys</a:t>
            </a:r>
            <a:endParaRPr lang="en-US" baseline="0" dirty="0" smtClean="0"/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M-STEP Science and Social Studies 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Reduces testing time approx. 8 hours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ELA PT only once in: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 smtClean="0"/>
              <a:t>Elementary (grade 5)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 smtClean="0"/>
              <a:t>Middle School (grade 8)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 smtClean="0"/>
              <a:t>Reduces testing</a:t>
            </a:r>
            <a:r>
              <a:rPr lang="en-US" baseline="0" dirty="0" smtClean="0"/>
              <a:t> time in other grades approx. 2.5 hours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We are looking at ways to divide tests into more manageable chunks (i.e. break points)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We are looking at ways to reduce the redundancy of test directions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What is the audience thoughts on requiring OTTs as “required pretest”?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1FD75-0B07-405A-9F33-C73FC0146F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5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PT grades</a:t>
            </a:r>
            <a:r>
              <a:rPr lang="en-US" baseline="0" dirty="0" smtClean="0"/>
              <a:t> 5 and 8…top of grade band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DA7B2-CBCB-4FAF-849D-8630112E13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42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MDE recommends districts</a:t>
            </a:r>
            <a:r>
              <a:rPr lang="en-US" baseline="0" dirty="0" smtClean="0"/>
              <a:t> assess the speaking/listening standards internally</a:t>
            </a:r>
          </a:p>
          <a:p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MDE offering the PSAT to students in grades 9 and 10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NOT included in accountability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DA7B2-CBCB-4FAF-849D-8630112E13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91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MDE recommends districts</a:t>
            </a:r>
            <a:r>
              <a:rPr lang="en-US" baseline="0" dirty="0" smtClean="0"/>
              <a:t> assess the speaking/listening standards internally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DA7B2-CBCB-4FAF-849D-8630112E13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49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MDE recommends districts</a:t>
            </a:r>
            <a:r>
              <a:rPr lang="en-US" baseline="0" dirty="0" smtClean="0"/>
              <a:t> assess the speaking/listening standards internally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DA7B2-CBCB-4FAF-849D-8630112E13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18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01CDF-05E8-4DCB-82E6-A029ACAFAF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00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01CDF-05E8-4DCB-82E6-A029ACAFAF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0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2015 DAS Fall Conferences for Assessment and Accountability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19" descr="Blue ma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857" y="2174693"/>
            <a:ext cx="375567" cy="4726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2015 DAS Fall Conferences for Assessment and Accountability</a:t>
            </a:r>
          </a:p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8" name="Picture 17" descr="Blue ma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728" y="2943905"/>
            <a:ext cx="375567" cy="472696"/>
          </a:xfrm>
          <a:prstGeom prst="rect">
            <a:avLst/>
          </a:prstGeom>
        </p:spPr>
      </p:pic>
      <p:sp>
        <p:nvSpPr>
          <p:cNvPr id="23" name="Content Placeholder 22"/>
          <p:cNvSpPr>
            <a:spLocks noGrp="1"/>
          </p:cNvSpPr>
          <p:nvPr>
            <p:ph sz="quarter" idx="12"/>
          </p:nvPr>
        </p:nvSpPr>
        <p:spPr>
          <a:xfrm>
            <a:off x="304800" y="304800"/>
            <a:ext cx="6534150" cy="598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2015 DAS Fall Conferences for Assessment and Accountability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 userDrawn="1"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19" descr="Blue ma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786" y="2145317"/>
            <a:ext cx="375567" cy="4726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2015 DAS Fall Conferences for Assessment and Accountability</a:t>
            </a:r>
          </a:p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dirty="0" smtClean="0"/>
              <a:t>2015 DAS Fall Conferences for Assessment and Accountability</a:t>
            </a:r>
          </a:p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 descr="Blue ma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857" y="987552"/>
            <a:ext cx="375567" cy="4726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2015 DAS Fall Conferences for Assessment and Accountability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2459488" y="2131786"/>
            <a:ext cx="4617041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you!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" name="Picture 14" descr="DAS Fall Conference Logo Final (4C)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45" y="5578929"/>
            <a:ext cx="2091909" cy="709385"/>
          </a:xfrm>
          <a:prstGeom prst="rect">
            <a:avLst/>
          </a:prstGeom>
        </p:spPr>
      </p:pic>
      <p:pic>
        <p:nvPicPr>
          <p:cNvPr id="16" name="Picture 15" descr="MDELogo_2013_color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278" y="5885542"/>
            <a:ext cx="917275" cy="4209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  <p:pic>
        <p:nvPicPr>
          <p:cNvPr id="22" name="Picture 21" descr="Blue ma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428" y="255813"/>
            <a:ext cx="375567" cy="4726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  <p:pic>
        <p:nvPicPr>
          <p:cNvPr id="23" name="Picture 22" descr="Blue ma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429" y="255813"/>
            <a:ext cx="375567" cy="47269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000">
                <a:solidFill>
                  <a:srgbClr val="FFFFFF"/>
                </a:solidFill>
              </a:defRPr>
            </a:lvl1pPr>
          </a:lstStyle>
          <a:p>
            <a:fld id="{9D21D778-B565-4D7E-94D7-64010A445B68}" type="datetimeFigureOut">
              <a:rPr lang="en-US" smtClean="0"/>
              <a:pPr/>
              <a:t>10/15/15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2015 DAS Fall Conferences for Assessment and Accountability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 userDrawn="1"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4" name="Picture 3" descr="Blue man.eps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857" y="987552"/>
            <a:ext cx="375567" cy="472696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michigan.gov/mde/0,4615,7-140-22709_31168-280911--,00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collegereadiness.collegeboard.org/state-partnerships/michigan?excmpid=MTG308-AL-1-ma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/>
              <a:t>Division of Accountability Services</a:t>
            </a:r>
          </a:p>
          <a:p>
            <a:endParaRPr lang="en-US" cap="none" dirty="0" smtClean="0"/>
          </a:p>
          <a:p>
            <a:r>
              <a:rPr lang="en-US" cap="none" dirty="0" smtClean="0"/>
              <a:t>John Jaquith, Assessment Consultant for Students with Disabilities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10547" y="381000"/>
            <a:ext cx="8397551" cy="19889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Spring Summative Assessment Update: Students with Disabilities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 descr="MDELogo_2013_color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278" y="5885542"/>
            <a:ext cx="917275" cy="42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01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987" y="261257"/>
            <a:ext cx="8534400" cy="9035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Michigan Essential Elements </a:t>
            </a:r>
            <a:br>
              <a:rPr lang="en-US" dirty="0" smtClean="0"/>
            </a:br>
            <a:r>
              <a:rPr lang="en-US" dirty="0" smtClean="0"/>
              <a:t>with Range of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Targeted and Public feedback received and revisions being made:</a:t>
            </a:r>
          </a:p>
          <a:p>
            <a:pPr lvl="1"/>
            <a:r>
              <a:rPr lang="en-US" dirty="0" smtClean="0"/>
              <a:t>All levels will see some level of adjustment</a:t>
            </a:r>
          </a:p>
          <a:p>
            <a:pPr lvl="1"/>
            <a:r>
              <a:rPr lang="en-US" dirty="0" smtClean="0"/>
              <a:t>More at the “Low” range (Participation)</a:t>
            </a:r>
          </a:p>
          <a:p>
            <a:pPr lvl="1"/>
            <a:r>
              <a:rPr lang="en-US" dirty="0" smtClean="0"/>
              <a:t>More examples will be provided when possible</a:t>
            </a:r>
          </a:p>
          <a:p>
            <a:r>
              <a:rPr lang="en-US" dirty="0" smtClean="0"/>
              <a:t>Updated draft will be posted, followed by final version (to account for formatting). Will include K-12 Essential Elements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17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565918"/>
            <a:ext cx="6480174" cy="354563"/>
          </a:xfrm>
        </p:spPr>
        <p:txBody>
          <a:bodyPr/>
          <a:lstStyle/>
          <a:p>
            <a:r>
              <a:rPr lang="en-US" dirty="0" smtClean="0"/>
              <a:t>English/Language arts Example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Ranges of Complexity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14663"/>
              </p:ext>
            </p:extLst>
          </p:nvPr>
        </p:nvGraphicFramePr>
        <p:xfrm>
          <a:off x="225084" y="2904654"/>
          <a:ext cx="8778239" cy="3522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1116"/>
                <a:gridCol w="2812648"/>
                <a:gridCol w="1953472"/>
                <a:gridCol w="1871003"/>
              </a:tblGrid>
              <a:tr h="20864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Target Essential Element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Michigan Range of Complexity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3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High Range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Medium Range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Low Range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285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EE.L.4.2a Demonstrate understanding of conventions of standard English.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a. Capitalize the first word in a sentence.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EE.L.H.4.2.a The student can identify which word/words should be capitalized in a sentence (first words and proper nouns) </a:t>
                      </a:r>
                      <a:r>
                        <a:rPr lang="en-US" sz="1800" dirty="0" smtClean="0">
                          <a:effectLst/>
                        </a:rPr>
                        <a:t>and/or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choose </a:t>
                      </a:r>
                      <a:r>
                        <a:rPr lang="en-US" sz="1800" dirty="0">
                          <a:effectLst/>
                        </a:rPr>
                        <a:t>the correct ending punctuation (period, question mark, or exclamation point</a:t>
                      </a:r>
                      <a:r>
                        <a:rPr lang="en-US" sz="1800" dirty="0" smtClean="0">
                          <a:effectLst/>
                        </a:rPr>
                        <a:t>). Assessed</a:t>
                      </a:r>
                      <a:r>
                        <a:rPr lang="en-US" sz="1800" baseline="0" dirty="0" smtClean="0">
                          <a:effectLst/>
                        </a:rPr>
                        <a:t> separately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EE.L.M.4.2.a The student can identify capital </a:t>
                      </a:r>
                      <a:r>
                        <a:rPr lang="en-US" sz="1800" dirty="0" smtClean="0">
                          <a:effectLst/>
                        </a:rPr>
                        <a:t>letters</a:t>
                      </a:r>
                      <a:r>
                        <a:rPr lang="en-US" sz="1800" baseline="0" dirty="0" smtClean="0">
                          <a:effectLst/>
                        </a:rPr>
                        <a:t> or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basic </a:t>
                      </a:r>
                      <a:r>
                        <a:rPr lang="en-US" sz="1800" dirty="0" smtClean="0">
                          <a:effectLst/>
                        </a:rPr>
                        <a:t>punctuation in a sentence </a:t>
                      </a:r>
                      <a:r>
                        <a:rPr lang="en-US" sz="1800" dirty="0">
                          <a:effectLst/>
                        </a:rPr>
                        <a:t>(periods and question marks</a:t>
                      </a:r>
                      <a:r>
                        <a:rPr lang="en-US" sz="1800" dirty="0" smtClean="0">
                          <a:effectLst/>
                        </a:rPr>
                        <a:t>). Assessed individually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EE.L.L.4.2.a The student can identify a capital letter </a:t>
                      </a:r>
                      <a:r>
                        <a:rPr lang="en-US" sz="1800" dirty="0" smtClean="0">
                          <a:effectLst/>
                        </a:rPr>
                        <a:t>or period </a:t>
                      </a:r>
                      <a:r>
                        <a:rPr lang="en-US" sz="1800" dirty="0">
                          <a:effectLst/>
                        </a:rPr>
                        <a:t>at the end of a sentence.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933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52672"/>
            <a:ext cx="6480174" cy="264472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l"/>
            <a:r>
              <a:rPr lang="en-US" sz="2800" cap="none" dirty="0" smtClean="0"/>
              <a:t>Which word in the sentence starts with a capital letter?</a:t>
            </a:r>
          </a:p>
          <a:p>
            <a:pPr algn="l"/>
            <a:endParaRPr lang="en-US" sz="2800" cap="none" dirty="0" smtClean="0"/>
          </a:p>
          <a:p>
            <a:pPr algn="l"/>
            <a:endParaRPr lang="en-US" sz="2800" cap="none" dirty="0" smtClean="0"/>
          </a:p>
          <a:p>
            <a:pPr marL="342900" indent="-342900">
              <a:buAutoNum type="alphaUcPeriod"/>
            </a:pPr>
            <a:endParaRPr lang="en-US" cap="non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EE.L.L.4.2a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68426" y="2600272"/>
            <a:ext cx="502906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/>
              <a:t>John went to the store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67011" y="4671927"/>
            <a:ext cx="1181734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John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23109" y="4689512"/>
            <a:ext cx="1267783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880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67951" y="2565918"/>
            <a:ext cx="8826759" cy="3452327"/>
          </a:xfrm>
        </p:spPr>
        <p:txBody>
          <a:bodyPr>
            <a:noAutofit/>
          </a:bodyPr>
          <a:lstStyle/>
          <a:p>
            <a:r>
              <a:rPr lang="en-US" sz="2000" dirty="0" smtClean="0"/>
              <a:t>Online Tools Training</a:t>
            </a:r>
          </a:p>
          <a:p>
            <a:r>
              <a:rPr lang="en-US" sz="2000" dirty="0" smtClean="0"/>
              <a:t>Student </a:t>
            </a:r>
            <a:r>
              <a:rPr lang="en-US" sz="2000" dirty="0"/>
              <a:t>facing, online delivery</a:t>
            </a:r>
          </a:p>
          <a:p>
            <a:r>
              <a:rPr lang="en-US" sz="2000" dirty="0"/>
              <a:t>Text to Speech for </a:t>
            </a:r>
            <a:r>
              <a:rPr lang="en-US" sz="2000" dirty="0" smtClean="0"/>
              <a:t>all</a:t>
            </a:r>
            <a:endParaRPr lang="en-US" sz="2000" dirty="0"/>
          </a:p>
          <a:p>
            <a:r>
              <a:rPr lang="en-US" sz="2000" dirty="0" smtClean="0"/>
              <a:t>Each content Split </a:t>
            </a:r>
            <a:r>
              <a:rPr lang="en-US" sz="2000" dirty="0"/>
              <a:t>into two (2) “parts”</a:t>
            </a:r>
          </a:p>
          <a:p>
            <a:r>
              <a:rPr lang="en-US" sz="2000" dirty="0"/>
              <a:t>Use of test tickets</a:t>
            </a:r>
          </a:p>
          <a:p>
            <a:r>
              <a:rPr lang="en-US" sz="2000" dirty="0"/>
              <a:t>Turning pages in passages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950" y="533400"/>
            <a:ext cx="8826759" cy="1524000"/>
          </a:xfrm>
        </p:spPr>
        <p:txBody>
          <a:bodyPr>
            <a:noAutofit/>
          </a:bodyPr>
          <a:lstStyle/>
          <a:p>
            <a:r>
              <a:rPr lang="en-US" sz="3600" dirty="0"/>
              <a:t>MI-Access Functional Independence </a:t>
            </a:r>
            <a:r>
              <a:rPr lang="en-US" sz="3600" dirty="0" smtClean="0"/>
              <a:t>Online: </a:t>
            </a:r>
            <a:br>
              <a:rPr lang="en-US" sz="3600" dirty="0" smtClean="0"/>
            </a:br>
            <a:r>
              <a:rPr lang="en-US" sz="3600" dirty="0" smtClean="0"/>
              <a:t>New </a:t>
            </a:r>
            <a:r>
              <a:rPr lang="en-US" sz="3600" dirty="0"/>
              <a:t>for 2015 and continuing into 2016</a:t>
            </a:r>
          </a:p>
        </p:txBody>
      </p:sp>
    </p:spTree>
    <p:extLst>
      <p:ext uri="{BB962C8B-B14F-4D97-AF65-F5344CB8AC3E}">
        <p14:creationId xmlns:p14="http://schemas.microsoft.com/office/powerpoint/2010/main" val="3394688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987" y="186612"/>
            <a:ext cx="8534400" cy="9035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MI-Access Functional Independence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New for 2016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Embedded calculator for Mathematics</a:t>
            </a:r>
          </a:p>
          <a:p>
            <a:pPr lvl="1"/>
            <a:r>
              <a:rPr lang="en-US" i="1" dirty="0" smtClean="0"/>
              <a:t>Basic four function calculator will appear on items for which a calculator may be used.</a:t>
            </a:r>
          </a:p>
          <a:p>
            <a:pPr lvl="2"/>
            <a:r>
              <a:rPr lang="en-US" i="1" dirty="0" smtClean="0"/>
              <a:t>Students still able to use familiar calculator used during instruction</a:t>
            </a:r>
          </a:p>
          <a:p>
            <a:pPr lvl="2"/>
            <a:r>
              <a:rPr lang="en-US" i="1" dirty="0" smtClean="0"/>
              <a:t>Paper-Pencil: designated in the booklet for those using paper-pencil delivery</a:t>
            </a:r>
          </a:p>
          <a:p>
            <a:r>
              <a:rPr lang="en-US" dirty="0" smtClean="0"/>
              <a:t>“Listening” items for English/Language Arts</a:t>
            </a:r>
          </a:p>
          <a:p>
            <a:pPr lvl="1"/>
            <a:r>
              <a:rPr lang="en-US" dirty="0" smtClean="0"/>
              <a:t>Available using test engine voice or read using reader script</a:t>
            </a:r>
          </a:p>
          <a:p>
            <a:r>
              <a:rPr lang="en-US" dirty="0" smtClean="0"/>
              <a:t>Watch “Spotlight on Student Assessment” for other enhancements as released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594360" lvl="2" indent="0">
              <a:buNone/>
            </a:pPr>
            <a:endParaRPr lang="en-US" i="1" dirty="0" smtClean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43288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987" y="186612"/>
            <a:ext cx="8534400" cy="9035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MI-Access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New item types for 2016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“Listening” items for English/Language Arts</a:t>
            </a:r>
          </a:p>
          <a:p>
            <a:pPr lvl="1"/>
            <a:r>
              <a:rPr lang="en-US" dirty="0" smtClean="0"/>
              <a:t>FI - Available using test engine voice or read using reader script</a:t>
            </a:r>
          </a:p>
          <a:p>
            <a:pPr lvl="1"/>
            <a:r>
              <a:rPr lang="en-US" dirty="0" smtClean="0"/>
              <a:t>P/SI – items read to the student as most items currently are read</a:t>
            </a:r>
            <a:endParaRPr lang="en-US" dirty="0"/>
          </a:p>
          <a:p>
            <a:r>
              <a:rPr lang="en-US" dirty="0" smtClean="0"/>
              <a:t>Language – conventions of Standard English</a:t>
            </a:r>
          </a:p>
          <a:p>
            <a:r>
              <a:rPr lang="en-US" dirty="0" smtClean="0"/>
              <a:t>Communication – across all levels, not just P or SI</a:t>
            </a:r>
          </a:p>
          <a:p>
            <a:r>
              <a:rPr lang="en-US" dirty="0" smtClean="0"/>
              <a:t>Sorting information (FI – to prepare for writing; SI/P- contribute an idea to a class writing project)</a:t>
            </a:r>
          </a:p>
          <a:p>
            <a:endParaRPr lang="en-US" dirty="0"/>
          </a:p>
          <a:p>
            <a:r>
              <a:rPr lang="en-US" dirty="0" smtClean="0"/>
              <a:t>All items remain </a:t>
            </a:r>
          </a:p>
          <a:p>
            <a:pPr lvl="1"/>
            <a:r>
              <a:rPr lang="en-US" dirty="0" smtClean="0"/>
              <a:t>MC for FI; CR (Expressing Ideas – paper only)</a:t>
            </a:r>
          </a:p>
          <a:p>
            <a:pPr lvl="1"/>
            <a:r>
              <a:rPr lang="en-US" dirty="0" smtClean="0"/>
              <a:t>P/SI: SR or ABO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594360" lvl="2" indent="0">
              <a:buNone/>
            </a:pPr>
            <a:endParaRPr lang="en-US" i="1" dirty="0" smtClean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82968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http://www.michigan.gov/mde/0,4615,7-140-22709_31168-280911--,</a:t>
            </a:r>
            <a:r>
              <a:rPr lang="en-US" dirty="0" smtClean="0">
                <a:hlinkClick r:id="rId2"/>
              </a:rPr>
              <a:t>00.html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 subscribe to Spotlight go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42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825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M-STEP and MME Updates for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44600"/>
            <a:ext cx="4038600" cy="5473700"/>
          </a:xfrm>
        </p:spPr>
        <p:txBody>
          <a:bodyPr>
            <a:normAutofit fontScale="85000" lnSpcReduction="20000"/>
          </a:bodyPr>
          <a:lstStyle/>
          <a:p>
            <a:endParaRPr lang="en-US" sz="2800" dirty="0" smtClean="0"/>
          </a:p>
          <a:p>
            <a:r>
              <a:rPr lang="en-US" sz="2800" dirty="0" smtClean="0"/>
              <a:t>MME Components</a:t>
            </a:r>
          </a:p>
          <a:p>
            <a:pPr lvl="1"/>
            <a:r>
              <a:rPr lang="en-US" sz="2600" dirty="0" smtClean="0"/>
              <a:t>SAT with Essay</a:t>
            </a:r>
          </a:p>
          <a:p>
            <a:pPr lvl="1"/>
            <a:r>
              <a:rPr lang="en-US" sz="2600" dirty="0" smtClean="0"/>
              <a:t>ACT </a:t>
            </a:r>
            <a:r>
              <a:rPr lang="en-US" sz="2600" dirty="0" err="1" smtClean="0"/>
              <a:t>WorkKeys</a:t>
            </a:r>
            <a:endParaRPr lang="en-US" sz="2600" dirty="0" smtClean="0"/>
          </a:p>
          <a:p>
            <a:pPr lvl="1"/>
            <a:r>
              <a:rPr lang="en-US" sz="2600" dirty="0" smtClean="0"/>
              <a:t>M-STEP Science and Social Studies</a:t>
            </a:r>
            <a:br>
              <a:rPr lang="en-US" sz="2600" dirty="0" smtClean="0"/>
            </a:br>
            <a:endParaRPr lang="en-US" sz="2600" dirty="0" smtClean="0"/>
          </a:p>
          <a:p>
            <a:r>
              <a:rPr lang="en-US" dirty="0" smtClean="0"/>
              <a:t>ELA Performance Task </a:t>
            </a:r>
          </a:p>
          <a:p>
            <a:pPr lvl="1"/>
            <a:r>
              <a:rPr lang="en-US" sz="2600" dirty="0" smtClean="0"/>
              <a:t>Grades 5 and 8 only</a:t>
            </a:r>
            <a:br>
              <a:rPr lang="en-US" sz="2600" dirty="0" smtClean="0"/>
            </a:br>
            <a:endParaRPr lang="en-US" sz="2600" dirty="0" smtClean="0"/>
          </a:p>
          <a:p>
            <a:r>
              <a:rPr lang="en-US" dirty="0" smtClean="0"/>
              <a:t>Actively Pursuing…</a:t>
            </a:r>
          </a:p>
          <a:p>
            <a:pPr lvl="1"/>
            <a:r>
              <a:rPr lang="en-US" sz="2600" dirty="0" smtClean="0"/>
              <a:t>CAT for ELA and Math</a:t>
            </a:r>
          </a:p>
          <a:p>
            <a:pPr lvl="1"/>
            <a:r>
              <a:rPr lang="en-US" sz="2600" dirty="0" smtClean="0"/>
              <a:t>Improving student testing experience</a:t>
            </a:r>
          </a:p>
          <a:p>
            <a:pPr lvl="1"/>
            <a:r>
              <a:rPr lang="en-US" sz="2600" dirty="0" smtClean="0"/>
              <a:t>Better Test Session Lock / Unlock Procedures</a:t>
            </a:r>
          </a:p>
          <a:p>
            <a:pPr marL="274320" lvl="1" indent="0">
              <a:buNone/>
            </a:pPr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2362199"/>
            <a:ext cx="4416137" cy="2944091"/>
          </a:xfrm>
        </p:spPr>
      </p:pic>
    </p:spTree>
    <p:extLst>
      <p:ext uri="{BB962C8B-B14F-4D97-AF65-F5344CB8AC3E}">
        <p14:creationId xmlns:p14="http://schemas.microsoft.com/office/powerpoint/2010/main" val="3654605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385D8B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M-STEP ELA Updates (Grades 3-8)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301752" y="1427018"/>
            <a:ext cx="8842248" cy="5140470"/>
          </a:xfrm>
        </p:spPr>
        <p:txBody>
          <a:bodyPr numCol="1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Limited administration of the Performance Task (PT)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ELA Perf Task assessed once per grade band (elementary/middle)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One extended response item (“essay question”)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PT and non-PT years have consistent points per Claim</a:t>
            </a:r>
          </a:p>
          <a:p>
            <a:pPr lvl="1" indent="0">
              <a:buNone/>
            </a:pP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Listening-paper/pencil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Administered </a:t>
            </a:r>
            <a:r>
              <a:rPr lang="en-US" sz="2400" u="sng" dirty="0" smtClean="0"/>
              <a:t>first</a:t>
            </a:r>
            <a:r>
              <a:rPr lang="en-US" sz="2400" dirty="0" smtClean="0"/>
              <a:t> to improve the flow and efficiency</a:t>
            </a:r>
          </a:p>
          <a:p>
            <a:pPr lvl="1" indent="0">
              <a:buNone/>
            </a:pPr>
            <a:endParaRPr lang="en-US" sz="2400" dirty="0" smtClean="0"/>
          </a:p>
          <a:p>
            <a:pPr indent="0">
              <a:buNone/>
            </a:pPr>
            <a:r>
              <a:rPr lang="en-US" sz="2900" u="sng" dirty="0" smtClean="0"/>
              <a:t>K – 2 Field Test (ELA and Math) online only</a:t>
            </a:r>
          </a:p>
          <a:p>
            <a:pPr marL="89154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Entire online testing window available for the K-2s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1341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385D8B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 MME ELA Updates (High School)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301752" y="1427018"/>
            <a:ext cx="8842248" cy="5140470"/>
          </a:xfrm>
        </p:spPr>
        <p:txBody>
          <a:bodyPr numCol="1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SAT-College Entrance Exam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W</a:t>
            </a:r>
            <a:r>
              <a:rPr lang="en-US" sz="2400" dirty="0" smtClean="0"/>
              <a:t>ell-aligned to Michigan ELA Reading and Writing standards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 separate Grade 11 M-STEP in ELA 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Listening…assessed locally or at district level in grade 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Work Skills Exam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ACT WorkKeys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385D8B"/>
                </a:solidFill>
              </a:rPr>
              <a:t>Does not contribute to ELA score (same as in Spring 2015)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PSAT-grades 9 and 10</a:t>
            </a:r>
          </a:p>
          <a:p>
            <a:pPr marL="560070" lvl="2" indent="-285750"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385D8B"/>
                </a:solidFill>
              </a:rPr>
              <a:t>Legislature requires MDE to offer the PSAT 8/9 and PSAT 10 in Spring 2016 to students in grades 9 and 10</a:t>
            </a:r>
          </a:p>
          <a:p>
            <a:pPr marL="560070" lvl="2" indent="-285750"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385D8B"/>
                </a:solidFill>
              </a:rPr>
              <a:t>Not used for accountability purposes in Spring 2016</a:t>
            </a:r>
            <a:endParaRPr lang="en-US" sz="2400" dirty="0">
              <a:solidFill>
                <a:srgbClr val="0066C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0" indent="0">
              <a:buNone/>
            </a:pPr>
            <a:endParaRPr lang="en-US" dirty="0" smtClean="0">
              <a:solidFill>
                <a:srgbClr val="385D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75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sz="quarter" idx="1"/>
          </p:nvPr>
        </p:nvSpPr>
        <p:spPr>
          <a:xfrm>
            <a:off x="301752" y="1470991"/>
            <a:ext cx="8534400" cy="4785453"/>
          </a:xfrm>
        </p:spPr>
        <p:txBody>
          <a:bodyPr numCol="1">
            <a:normAutofit/>
          </a:bodyPr>
          <a:lstStyle/>
          <a:p>
            <a:pPr marL="463550" indent="-411163">
              <a:lnSpc>
                <a:spcPct val="150000"/>
              </a:lnSpc>
              <a:buClr>
                <a:schemeClr val="accent2"/>
              </a:buClr>
              <a:buSzPct val="92000"/>
              <a:buFont typeface="Courier New" panose="02070309020205020404" pitchFamily="49" charset="0"/>
              <a:buChar char="o"/>
            </a:pPr>
            <a:r>
              <a:rPr lang="en-US" sz="2800" dirty="0"/>
              <a:t>M-STEP online plan </a:t>
            </a:r>
            <a:r>
              <a:rPr lang="en-US" sz="2800" dirty="0">
                <a:solidFill>
                  <a:schemeClr val="tx2"/>
                </a:solidFill>
              </a:rPr>
              <a:t>-  computer adaptive</a:t>
            </a:r>
          </a:p>
          <a:p>
            <a:pPr marL="463550" indent="-411163">
              <a:lnSpc>
                <a:spcPct val="150000"/>
              </a:lnSpc>
              <a:buClr>
                <a:schemeClr val="accent2"/>
              </a:buClr>
              <a:buSzPct val="92000"/>
              <a:buFont typeface="Courier New" panose="02070309020205020404" pitchFamily="49" charset="0"/>
              <a:buChar char="o"/>
            </a:pPr>
            <a:r>
              <a:rPr lang="en-US" sz="2800" dirty="0"/>
              <a:t>MME College Entrance Test </a:t>
            </a:r>
            <a:r>
              <a:rPr lang="en-US" sz="2800" dirty="0">
                <a:solidFill>
                  <a:schemeClr val="tx2"/>
                </a:solidFill>
              </a:rPr>
              <a:t>– SAT</a:t>
            </a:r>
          </a:p>
          <a:p>
            <a:pPr marL="463550" indent="-411163">
              <a:lnSpc>
                <a:spcPct val="150000"/>
              </a:lnSpc>
              <a:buClr>
                <a:schemeClr val="accent2"/>
              </a:buClr>
              <a:buSzPct val="92000"/>
              <a:buFont typeface="Courier New" panose="02070309020205020404" pitchFamily="49" charset="0"/>
              <a:buChar char="o"/>
            </a:pPr>
            <a:r>
              <a:rPr lang="en-US" sz="2800" dirty="0" err="1"/>
              <a:t>Workkeys</a:t>
            </a:r>
            <a:endParaRPr lang="en-US" sz="2800" dirty="0"/>
          </a:p>
          <a:p>
            <a:pPr marL="463550" indent="-411163">
              <a:lnSpc>
                <a:spcPct val="150000"/>
              </a:lnSpc>
              <a:buClr>
                <a:schemeClr val="accent2"/>
              </a:buClr>
              <a:buSzPct val="92000"/>
              <a:buFont typeface="Courier New" panose="02070309020205020404" pitchFamily="49" charset="0"/>
              <a:buChar char="o"/>
            </a:pPr>
            <a:r>
              <a:rPr lang="en-US" sz="2800" dirty="0"/>
              <a:t>PSAT</a:t>
            </a:r>
            <a:r>
              <a:rPr lang="en-US" sz="2800" dirty="0">
                <a:solidFill>
                  <a:schemeClr val="tx2"/>
                </a:solidFill>
              </a:rPr>
              <a:t> – Administered to students in Grades 9 and 10 (not an accountability measure)</a:t>
            </a:r>
          </a:p>
          <a:p>
            <a:pPr marL="463550" indent="-411163">
              <a:lnSpc>
                <a:spcPct val="150000"/>
              </a:lnSpc>
              <a:buClr>
                <a:schemeClr val="accent2"/>
              </a:buClr>
              <a:buSzPct val="92000"/>
              <a:buFont typeface="Courier New" panose="02070309020205020404" pitchFamily="49" charset="0"/>
              <a:buChar char="o"/>
            </a:pPr>
            <a:r>
              <a:rPr lang="en-US" sz="2800" u="sng" dirty="0"/>
              <a:t>K-2 Field Test </a:t>
            </a:r>
            <a:r>
              <a:rPr lang="en-US" sz="2800" u="sng" dirty="0">
                <a:solidFill>
                  <a:schemeClr val="tx2"/>
                </a:solidFill>
              </a:rPr>
              <a:t>– Math - optional – online only</a:t>
            </a:r>
          </a:p>
          <a:p>
            <a:pPr marL="0" indent="0" algn="l">
              <a:buNone/>
            </a:pPr>
            <a:endParaRPr lang="en-US" sz="2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2016 Mathematics Update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70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sz="quarter" idx="1"/>
          </p:nvPr>
        </p:nvSpPr>
        <p:spPr>
          <a:xfrm>
            <a:off x="301752" y="1470991"/>
            <a:ext cx="8534400" cy="4785453"/>
          </a:xfrm>
        </p:spPr>
        <p:txBody>
          <a:bodyPr numCol="1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SAT-College Entrance Exam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/>
              <a:t>W</a:t>
            </a:r>
            <a:r>
              <a:rPr lang="en-US" sz="2800" dirty="0" smtClean="0"/>
              <a:t>ell-aligned to Michigan Mathematics standards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smtClean="0"/>
              <a:t>Sole M-STEP mathematics score</a:t>
            </a:r>
          </a:p>
          <a:p>
            <a:pPr marL="274320" lvl="1" indent="0">
              <a:buNone/>
            </a:pPr>
            <a:r>
              <a:rPr lang="en-US" sz="2800" dirty="0" smtClean="0"/>
              <a:t>    (no separate M-STEP in mathematics)</a:t>
            </a:r>
          </a:p>
          <a:p>
            <a:pPr marL="274320" lvl="1" indent="0">
              <a:buNone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Work Skills Exam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smtClean="0"/>
              <a:t>ACT </a:t>
            </a:r>
            <a:r>
              <a:rPr lang="en-US" sz="2800" dirty="0" err="1" smtClean="0"/>
              <a:t>WorkKeys</a:t>
            </a:r>
            <a:endParaRPr lang="en-US" sz="2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smtClean="0"/>
              <a:t>Does not contribute to mathematics score (same as  in Spring 2015)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Mathematics Update (Grade 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06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MME: SAT 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0892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Detailed webinar recording helps you to walk through the process of applying for accommodations:</a:t>
            </a:r>
            <a:br>
              <a:rPr lang="en-US" dirty="0" smtClean="0"/>
            </a:br>
            <a:endParaRPr lang="en-US" dirty="0" smtClean="0"/>
          </a:p>
          <a:p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://collegereadiness.collegeboard.org/state-partnerships/michigan?excmpid=MTG308-AL-1-mat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Tips:</a:t>
            </a:r>
          </a:p>
          <a:p>
            <a:pPr lvl="1"/>
            <a:r>
              <a:rPr lang="en-US" dirty="0" smtClean="0"/>
              <a:t>Start application process early</a:t>
            </a:r>
          </a:p>
          <a:p>
            <a:pPr lvl="1"/>
            <a:r>
              <a:rPr lang="en-US" dirty="0" smtClean="0"/>
              <a:t>One time unless needs change</a:t>
            </a:r>
          </a:p>
          <a:p>
            <a:pPr lvl="1"/>
            <a:r>
              <a:rPr lang="en-US" dirty="0" smtClean="0"/>
              <a:t>New medical or psychological testing not required just for accommodations</a:t>
            </a:r>
          </a:p>
          <a:p>
            <a:pPr lvl="1"/>
            <a:r>
              <a:rPr lang="en-US" dirty="0" smtClean="0"/>
              <a:t>Most requests approved through online school verification process, some will require additional documentation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340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and Accommodations – all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Primarily the same with some exceptions being worked on currently:</a:t>
            </a:r>
          </a:p>
          <a:p>
            <a:pPr lvl="1"/>
            <a:r>
              <a:rPr lang="en-US" sz="2400" dirty="0" smtClean="0"/>
              <a:t>Additional flexibility in Text to Speech</a:t>
            </a:r>
          </a:p>
          <a:p>
            <a:pPr lvl="1"/>
            <a:r>
              <a:rPr lang="en-US" sz="2400" dirty="0" smtClean="0"/>
              <a:t>Closed Captioning for listening items</a:t>
            </a:r>
          </a:p>
          <a:p>
            <a:pPr lvl="1"/>
            <a:r>
              <a:rPr lang="en-US" sz="2400" dirty="0" smtClean="0"/>
              <a:t>New possibilities being tested: Speech to text (M-STEP), closed captioning, technology interface (JAWS, Zoom Text, Projection for use on Smartboard technology – with guidelines)</a:t>
            </a:r>
          </a:p>
          <a:p>
            <a:pPr lvl="1"/>
            <a:r>
              <a:rPr lang="en-US" sz="2400" dirty="0" smtClean="0"/>
              <a:t>Possible pilot for refreshable Braille</a:t>
            </a:r>
          </a:p>
          <a:p>
            <a:pPr lvl="1"/>
            <a:r>
              <a:rPr lang="en-US" sz="2400" dirty="0" smtClean="0"/>
              <a:t>Multiple day testing pause rather than unlock</a:t>
            </a:r>
          </a:p>
          <a:p>
            <a:pPr lvl="1"/>
            <a:endParaRPr lang="en-US" sz="2400" dirty="0"/>
          </a:p>
          <a:p>
            <a:r>
              <a:rPr lang="en-US" sz="2900" dirty="0" smtClean="0"/>
              <a:t>Watch spotlight for updated tables when enhancements are completed.</a:t>
            </a:r>
          </a:p>
          <a:p>
            <a:endParaRPr lang="en-US" sz="2900" dirty="0" smtClean="0"/>
          </a:p>
          <a:p>
            <a:pPr lvl="1"/>
            <a:endParaRPr lang="en-US" sz="2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775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MI-Access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 standards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b="1" dirty="0" smtClean="0"/>
              <a:t>2015-2016 School Year– Michigan Essential Elements (EEs)*</a:t>
            </a:r>
          </a:p>
          <a:p>
            <a:pPr lvl="1"/>
            <a:r>
              <a:rPr lang="en-US" dirty="0" smtClean="0"/>
              <a:t>English Language Arts</a:t>
            </a:r>
          </a:p>
          <a:p>
            <a:pPr lvl="1"/>
            <a:r>
              <a:rPr lang="en-US" dirty="0" smtClean="0"/>
              <a:t>Mathematics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2015-2016 School Year– Extended Content Expectations</a:t>
            </a:r>
          </a:p>
          <a:p>
            <a:pPr lvl="1"/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Social Studies</a:t>
            </a:r>
          </a:p>
        </p:txBody>
      </p:sp>
    </p:spTree>
    <p:extLst>
      <p:ext uri="{BB962C8B-B14F-4D97-AF65-F5344CB8AC3E}">
        <p14:creationId xmlns:p14="http://schemas.microsoft.com/office/powerpoint/2010/main" val="3288780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ustom 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537A"/>
      </a:accent1>
      <a:accent2>
        <a:srgbClr val="C0504D"/>
      </a:accent2>
      <a:accent3>
        <a:srgbClr val="7CAE2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595</TotalTime>
  <Words>1089</Words>
  <Application>Microsoft Macintosh PowerPoint</Application>
  <PresentationFormat>On-screen Show (4:3)</PresentationFormat>
  <Paragraphs>169</Paragraphs>
  <Slides>17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Spring Summative Assessment Update: Students with Disabilities </vt:lpstr>
      <vt:lpstr>M-STEP and MME Updates for 2016</vt:lpstr>
      <vt:lpstr>M-STEP ELA Updates (Grades 3-8)</vt:lpstr>
      <vt:lpstr> MME ELA Updates (High School)</vt:lpstr>
      <vt:lpstr>Spring 2016 Mathematics Update </vt:lpstr>
      <vt:lpstr>Mathematics Update (Grade 11)</vt:lpstr>
      <vt:lpstr>MME: SAT Accommodations</vt:lpstr>
      <vt:lpstr>Support and Accommodations – all programs</vt:lpstr>
      <vt:lpstr>MI-Access Changes</vt:lpstr>
      <vt:lpstr>Proposed Michigan Essential Elements  with Range of Complexity</vt:lpstr>
      <vt:lpstr>Ranges of Complexity</vt:lpstr>
      <vt:lpstr>EE.L.L.4.2a example</vt:lpstr>
      <vt:lpstr>MI-Access Functional Independence Online:  New for 2015 and continuing into 2016</vt:lpstr>
      <vt:lpstr>MI-Access Functional Independence  New for 2016</vt:lpstr>
      <vt:lpstr>MI-Access New item types for 2016</vt:lpstr>
      <vt:lpstr>To subscribe to Spotlight go to:</vt:lpstr>
      <vt:lpstr>PowerPoint Presentation</vt:lpstr>
    </vt:vector>
  </TitlesOfParts>
  <Company>MDE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Vlassis</dc:creator>
  <cp:lastModifiedBy>Susan Leach</cp:lastModifiedBy>
  <cp:revision>38</cp:revision>
  <dcterms:created xsi:type="dcterms:W3CDTF">2015-06-29T13:54:20Z</dcterms:created>
  <dcterms:modified xsi:type="dcterms:W3CDTF">2015-10-16T01:37:39Z</dcterms:modified>
</cp:coreProperties>
</file>