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27"/>
  </p:notesMasterIdLst>
  <p:handoutMasterIdLst>
    <p:handoutMasterId r:id="rId28"/>
  </p:handoutMasterIdLst>
  <p:sldIdLst>
    <p:sldId id="256" r:id="rId3"/>
    <p:sldId id="377" r:id="rId4"/>
    <p:sldId id="373" r:id="rId5"/>
    <p:sldId id="374" r:id="rId6"/>
    <p:sldId id="387" r:id="rId7"/>
    <p:sldId id="372" r:id="rId8"/>
    <p:sldId id="376" r:id="rId9"/>
    <p:sldId id="324" r:id="rId10"/>
    <p:sldId id="369" r:id="rId11"/>
    <p:sldId id="370" r:id="rId12"/>
    <p:sldId id="360" r:id="rId13"/>
    <p:sldId id="361" r:id="rId14"/>
    <p:sldId id="363" r:id="rId15"/>
    <p:sldId id="378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75" r:id="rId24"/>
    <p:sldId id="379" r:id="rId25"/>
    <p:sldId id="366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069117-06CD-4890-BC8C-B282B347EBEE}">
          <p14:sldIdLst>
            <p14:sldId id="256"/>
            <p14:sldId id="377"/>
            <p14:sldId id="373"/>
            <p14:sldId id="374"/>
            <p14:sldId id="387"/>
            <p14:sldId id="372"/>
            <p14:sldId id="376"/>
            <p14:sldId id="324"/>
            <p14:sldId id="369"/>
            <p14:sldId id="370"/>
            <p14:sldId id="360"/>
            <p14:sldId id="361"/>
            <p14:sldId id="363"/>
            <p14:sldId id="378"/>
            <p14:sldId id="380"/>
            <p14:sldId id="381"/>
            <p14:sldId id="382"/>
            <p14:sldId id="383"/>
            <p14:sldId id="384"/>
            <p14:sldId id="385"/>
            <p14:sldId id="386"/>
            <p14:sldId id="375"/>
            <p14:sldId id="379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36" autoAdjust="0"/>
  </p:normalViewPr>
  <p:slideViewPr>
    <p:cSldViewPr>
      <p:cViewPr varScale="1">
        <p:scale>
          <a:sx n="95" d="100"/>
          <a:sy n="95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744"/>
    </p:cViewPr>
  </p:sorterViewPr>
  <p:notesViewPr>
    <p:cSldViewPr>
      <p:cViewPr varScale="1">
        <p:scale>
          <a:sx n="83" d="100"/>
          <a:sy n="83" d="100"/>
        </p:scale>
        <p:origin x="-261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153813-1E86-45FC-B3B1-A5B69F5BC2FA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9949DF-89EE-45E8-8F8B-63991F8C5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56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26E07-4960-42C1-A554-DEC5A4276A05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C873DE-A618-4D9B-AA2A-FD35D29176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22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73DE-A618-4D9B-AA2A-FD35D291767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9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 userDrawn="1"/>
        </p:nvGrpSpPr>
        <p:grpSpPr>
          <a:xfrm>
            <a:off x="211665" y="1892807"/>
            <a:ext cx="8723376" cy="4736592"/>
            <a:chOff x="211665" y="1892807"/>
            <a:chExt cx="8723376" cy="4736592"/>
          </a:xfrm>
        </p:grpSpPr>
        <p:sp>
          <p:nvSpPr>
            <p:cNvPr id="17" name="Rounded Rectangle 16"/>
            <p:cNvSpPr/>
            <p:nvPr userDrawn="1"/>
          </p:nvSpPr>
          <p:spPr>
            <a:xfrm rot="10800000">
              <a:off x="242614" y="1892807"/>
              <a:ext cx="8674875" cy="4736592"/>
            </a:xfrm>
            <a:prstGeom prst="roundRect">
              <a:avLst>
                <a:gd name="adj" fmla="val 127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11665" y="3962400"/>
              <a:ext cx="8723376" cy="2057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ounded Rectangle 13"/>
          <p:cNvSpPr/>
          <p:nvPr userDrawn="1"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1752600"/>
            <a:ext cx="7772400" cy="209475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76928"/>
            <a:ext cx="2999232" cy="1414272"/>
          </a:xfrm>
          <a:prstGeom prst="rect">
            <a:avLst/>
          </a:prstGeom>
        </p:spPr>
      </p:pic>
      <p:sp>
        <p:nvSpPr>
          <p:cNvPr id="16" name="Text Placeholder 2"/>
          <p:cNvSpPr txBox="1">
            <a:spLocks/>
          </p:cNvSpPr>
          <p:nvPr userDrawn="1"/>
        </p:nvSpPr>
        <p:spPr>
          <a:xfrm>
            <a:off x="304800" y="6096000"/>
            <a:ext cx="8534400" cy="381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Michigan Department of Education, Office of Special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" name="Freeform 10"/>
          <p:cNvSpPr>
            <a:spLocks/>
          </p:cNvSpPr>
          <p:nvPr userDrawn="1"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41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19315"/>
            <a:ext cx="8686800" cy="904685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345069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90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41910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24400" y="1828800"/>
            <a:ext cx="4191000" cy="4267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3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4191000" cy="350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24400" y="2590800"/>
            <a:ext cx="4191000" cy="350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1752600"/>
            <a:ext cx="41910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724400" y="1752600"/>
            <a:ext cx="41910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56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2590800"/>
            <a:ext cx="4191000" cy="35052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2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24400" y="1752600"/>
            <a:ext cx="41910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1752600"/>
            <a:ext cx="4191000" cy="762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2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8600" y="4419600"/>
            <a:ext cx="8686800" cy="1676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2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3810000"/>
            <a:ext cx="8686800" cy="533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228600" y="1676400"/>
            <a:ext cx="8763000" cy="1981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2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298496"/>
            <a:ext cx="863341" cy="407104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1143000" y="6477000"/>
            <a:ext cx="77815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tx2"/>
                </a:solidFill>
              </a:rPr>
              <a:t>Michigan Department of Education, Office of Special Education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anose="05000000000000000000" pitchFamily="2" charset="2"/>
        <a:buChar char="q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anose="05000000000000000000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959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9594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298496"/>
            <a:ext cx="863341" cy="407104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143000" y="6477000"/>
            <a:ext cx="778154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Michigan Department of Education, Office of Special Education</a:t>
            </a:r>
          </a:p>
        </p:txBody>
      </p:sp>
    </p:spTree>
    <p:extLst>
      <p:ext uri="{BB962C8B-B14F-4D97-AF65-F5344CB8AC3E}">
        <p14:creationId xmlns:p14="http://schemas.microsoft.com/office/powerpoint/2010/main" val="33556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65760" indent="-36576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q"/>
        <a:defRPr sz="24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§"/>
        <a:defRPr sz="22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§"/>
        <a:defRPr sz="20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§"/>
        <a:defRPr sz="18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F0"/>
        </a:buClr>
        <a:buFont typeface="Wingdings" panose="05000000000000000000" pitchFamily="2" charset="2"/>
        <a:buChar char="§"/>
        <a:defRPr sz="1600" kern="1200">
          <a:solidFill>
            <a:srgbClr val="00206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rotariusn@Michigan.gov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johnsont37@michigan.gov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2057400"/>
          </a:xfrm>
        </p:spPr>
        <p:txBody>
          <a:bodyPr>
            <a:normAutofit/>
          </a:bodyPr>
          <a:lstStyle/>
          <a:p>
            <a:r>
              <a:rPr lang="en-US" sz="4900" b="1" dirty="0" smtClean="0"/>
              <a:t>MAASE</a:t>
            </a:r>
            <a:br>
              <a:rPr lang="en-US" sz="4900" b="1" dirty="0" smtClean="0"/>
            </a:br>
            <a:r>
              <a:rPr lang="en-US" sz="4900" b="1" dirty="0" smtClean="0"/>
              <a:t>Updates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4114800" y="5257800"/>
            <a:ext cx="4752739" cy="457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 smtClean="0">
                <a:solidFill>
                  <a:schemeClr val="tx2"/>
                </a:solidFill>
              </a:rPr>
              <a:t>April 14, 2015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9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MDE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b="1" dirty="0" smtClean="0"/>
              <a:t>What to write in IEPs for Alternate Assessment for the 2015-2016 school year</a:t>
            </a:r>
          </a:p>
          <a:p>
            <a:pPr lvl="1"/>
            <a:r>
              <a:rPr lang="en-US" dirty="0" smtClean="0"/>
              <a:t>MI-Access Functional Independence</a:t>
            </a:r>
          </a:p>
          <a:p>
            <a:pPr lvl="1"/>
            <a:r>
              <a:rPr lang="en-US" dirty="0" smtClean="0"/>
              <a:t>MI-Access Supported Independence</a:t>
            </a:r>
          </a:p>
          <a:p>
            <a:pPr lvl="1"/>
            <a:r>
              <a:rPr lang="en-US" dirty="0" smtClean="0"/>
              <a:t>MI-Access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5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538748"/>
            <a:ext cx="8153400" cy="4419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Clr>
                <a:srgbClr val="CC0000"/>
              </a:buClr>
            </a:pPr>
            <a:r>
              <a:rPr lang="en-US" sz="2800" dirty="0">
                <a:solidFill>
                  <a:srgbClr val="1F497D"/>
                </a:solidFill>
              </a:rPr>
              <a:t>Redesign High Level Update</a:t>
            </a:r>
            <a:endParaRPr lang="en-US" sz="2600" b="1" dirty="0" smtClean="0"/>
          </a:p>
          <a:p>
            <a:pPr>
              <a:buClr>
                <a:srgbClr val="CC0000"/>
              </a:buClr>
            </a:pPr>
            <a:r>
              <a:rPr lang="en-US" sz="2600" b="1" dirty="0" smtClean="0"/>
              <a:t>Current </a:t>
            </a:r>
            <a:r>
              <a:rPr lang="en-US" sz="2600" b="1" dirty="0"/>
              <a:t>workbook updates </a:t>
            </a:r>
            <a:endParaRPr lang="en-US" sz="2600" b="1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CIMS Operations Team will be launching the April workbook in the current system as planned on April 15, 2015.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Monitoring and Technical Assistance Team has completed the Winter Focused Monitoring activities and plans to launch the Spring FM Module in the current system in April.</a:t>
            </a:r>
          </a:p>
          <a:p>
            <a:pPr lvl="1"/>
            <a:r>
              <a:rPr lang="en-US" dirty="0" smtClean="0"/>
              <a:t>At </a:t>
            </a:r>
            <a:r>
              <a:rPr lang="en-US" dirty="0"/>
              <a:t>this time, CIMS is expected to continue normal operations at least </a:t>
            </a:r>
            <a:r>
              <a:rPr lang="en-US" dirty="0" smtClean="0"/>
              <a:t>through </a:t>
            </a:r>
            <a:r>
              <a:rPr lang="en-US" dirty="0"/>
              <a:t>the current academic year. For more information, see the CIMS training website.</a:t>
            </a:r>
          </a:p>
        </p:txBody>
      </p:sp>
    </p:spTree>
    <p:extLst>
      <p:ext uri="{BB962C8B-B14F-4D97-AF65-F5344CB8AC3E}">
        <p14:creationId xmlns:p14="http://schemas.microsoft.com/office/powerpoint/2010/main" val="16471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/>
            </a:r>
            <a:b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95800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</a:pPr>
            <a:r>
              <a:rPr lang="en-US" sz="2600" b="1" dirty="0"/>
              <a:t>Redesign U</a:t>
            </a:r>
            <a:r>
              <a:rPr lang="en-US" sz="2600" b="1" dirty="0" smtClean="0"/>
              <a:t>pdates</a:t>
            </a:r>
            <a:endParaRPr lang="en-US" sz="2600" b="1" dirty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Redesign Team has held an initial scheduling meeting with the Monitoring Team to discuss the timing of when items will be released within the new </a:t>
            </a:r>
            <a:r>
              <a:rPr lang="en-US" sz="2000" dirty="0" smtClean="0"/>
              <a:t>system 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n </a:t>
            </a:r>
            <a:r>
              <a:rPr lang="en-US" sz="2000" dirty="0"/>
              <a:t>exploratory design meeting with the Program Accountability unit, Program Finance unit and an exploratory meeting with the Early On team within the Office of Great </a:t>
            </a:r>
            <a:r>
              <a:rPr lang="en-US" sz="2000" dirty="0" smtClean="0"/>
              <a:t>Start are underway</a:t>
            </a:r>
            <a:endParaRPr lang="en-US" sz="2000" dirty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Redesign Team is drafting a complete project calendar for the upcoming </a:t>
            </a:r>
            <a:r>
              <a:rPr lang="en-US" sz="2000" dirty="0" smtClean="0"/>
              <a:t>year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03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001000" cy="4419600"/>
          </a:xfrm>
        </p:spPr>
        <p:txBody>
          <a:bodyPr>
            <a:normAutofit lnSpcReduction="10000"/>
          </a:bodyPr>
          <a:lstStyle/>
          <a:p>
            <a:pPr>
              <a:buClr>
                <a:srgbClr val="CC0000"/>
              </a:buClr>
            </a:pPr>
            <a:r>
              <a:rPr lang="en-US" sz="2600" b="1" dirty="0" smtClean="0"/>
              <a:t>Results Transmittals</a:t>
            </a:r>
          </a:p>
          <a:p>
            <a:pPr>
              <a:buClr>
                <a:srgbClr val="CC0000"/>
              </a:buClr>
            </a:pPr>
            <a:r>
              <a:rPr lang="en-US" b="1" dirty="0"/>
              <a:t>DISCONTINUED until further </a:t>
            </a:r>
            <a:r>
              <a:rPr lang="en-US" b="1" dirty="0" smtClean="0"/>
              <a:t>notice</a:t>
            </a:r>
          </a:p>
          <a:p>
            <a:pPr lvl="1"/>
            <a:r>
              <a:rPr lang="en-US" dirty="0" smtClean="0"/>
              <a:t>Will NOT be in the April 15 workbook</a:t>
            </a:r>
          </a:p>
          <a:p>
            <a:pPr lvl="1"/>
            <a:r>
              <a:rPr lang="en-US" dirty="0" smtClean="0"/>
              <a:t>Initially designed to address improved results</a:t>
            </a:r>
          </a:p>
          <a:p>
            <a:pPr lvl="1"/>
            <a:r>
              <a:rPr lang="en-US" dirty="0" smtClean="0"/>
              <a:t>No accountability; No follow-up</a:t>
            </a:r>
          </a:p>
          <a:p>
            <a:pPr lvl="1"/>
            <a:r>
              <a:rPr lang="en-US" dirty="0" smtClean="0"/>
              <a:t>Expanded version of compliance related system design</a:t>
            </a:r>
          </a:p>
          <a:p>
            <a:pPr>
              <a:buClr>
                <a:srgbClr val="CC0000"/>
              </a:buClr>
            </a:pPr>
            <a:r>
              <a:rPr lang="en-US" dirty="0" smtClean="0"/>
              <a:t>Plan is to create a meaningful connection embedded in the School Improvement Plan process underway</a:t>
            </a:r>
          </a:p>
          <a:p>
            <a:pPr lvl="1"/>
            <a:r>
              <a:rPr lang="en-US" dirty="0" smtClean="0"/>
              <a:t>Stay tuned for work group input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191000"/>
          </a:xfrm>
        </p:spPr>
        <p:txBody>
          <a:bodyPr/>
          <a:lstStyle/>
          <a:p>
            <a:pPr>
              <a:buClr>
                <a:srgbClr val="CC0000"/>
              </a:buClr>
            </a:pPr>
            <a:r>
              <a:rPr lang="en-US" sz="2600" b="1" dirty="0">
                <a:solidFill>
                  <a:schemeClr val="tx2"/>
                </a:solidFill>
              </a:rPr>
              <a:t>ISD Plans for the Delivery of Special Education Programs &amp; Services</a:t>
            </a:r>
            <a:endParaRPr lang="en-US" sz="2600" b="1" dirty="0" smtClean="0"/>
          </a:p>
          <a:p>
            <a:pPr>
              <a:buClr>
                <a:srgbClr val="CC0000"/>
              </a:buClr>
            </a:pPr>
            <a:r>
              <a:rPr lang="en-US" dirty="0" smtClean="0"/>
              <a:t>Special </a:t>
            </a:r>
            <a:r>
              <a:rPr lang="en-US" dirty="0"/>
              <a:t>Education Vision</a:t>
            </a:r>
            <a:endParaRPr lang="en-US" dirty="0" smtClean="0"/>
          </a:p>
          <a:p>
            <a:pPr lvl="1"/>
            <a:r>
              <a:rPr lang="en-US" dirty="0" smtClean="0"/>
              <a:t>Regulate </a:t>
            </a:r>
            <a:r>
              <a:rPr lang="en-US" dirty="0"/>
              <a:t>and Ensure </a:t>
            </a:r>
            <a:r>
              <a:rPr lang="en-US" dirty="0" smtClean="0"/>
              <a:t>Compliance</a:t>
            </a:r>
          </a:p>
          <a:p>
            <a:pPr lvl="1"/>
            <a:r>
              <a:rPr lang="en-US" dirty="0" smtClean="0"/>
              <a:t>Responsive </a:t>
            </a:r>
            <a:r>
              <a:rPr lang="en-US" dirty="0"/>
              <a:t>to the Needs of the OSE and each </a:t>
            </a:r>
            <a:r>
              <a:rPr lang="en-US" dirty="0" smtClean="0"/>
              <a:t>ISD</a:t>
            </a:r>
          </a:p>
          <a:p>
            <a:pPr lvl="1"/>
            <a:r>
              <a:rPr lang="en-US" dirty="0" smtClean="0"/>
              <a:t>Maintain </a:t>
            </a:r>
            <a:r>
              <a:rPr lang="en-US" dirty="0"/>
              <a:t>Consistency of Content and Approval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Allow </a:t>
            </a:r>
            <a:r>
              <a:rPr lang="en-US" dirty="0"/>
              <a:t>for Local Flexibility and </a:t>
            </a:r>
            <a:r>
              <a:rPr lang="en-US" dirty="0" smtClean="0"/>
              <a:t>Innovation</a:t>
            </a:r>
          </a:p>
          <a:p>
            <a:pPr lvl="1"/>
            <a:r>
              <a:rPr lang="en-US" dirty="0" smtClean="0"/>
              <a:t>Meet  </a:t>
            </a:r>
            <a:r>
              <a:rPr lang="en-US" dirty="0"/>
              <a:t>the Requirements of State Law and Rule 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Technology to Improve the Efficiency of the Process </a:t>
            </a:r>
          </a:p>
        </p:txBody>
      </p:sp>
    </p:spTree>
    <p:extLst>
      <p:ext uri="{BB962C8B-B14F-4D97-AF65-F5344CB8AC3E}">
        <p14:creationId xmlns:p14="http://schemas.microsoft.com/office/powerpoint/2010/main" val="202378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CC0000"/>
              </a:buClr>
            </a:pPr>
            <a:r>
              <a:rPr lang="en-US" b="1" dirty="0"/>
              <a:t>Why Are We Changing the ISD Plans</a:t>
            </a:r>
            <a:r>
              <a:rPr lang="en-US" b="1" dirty="0" smtClean="0"/>
              <a:t>?</a:t>
            </a:r>
          </a:p>
          <a:p>
            <a:pPr lvl="1"/>
            <a:r>
              <a:rPr lang="en-US" dirty="0"/>
              <a:t>Changing </a:t>
            </a:r>
            <a:r>
              <a:rPr lang="en-US" dirty="0" smtClean="0"/>
              <a:t>landscape </a:t>
            </a:r>
            <a:r>
              <a:rPr lang="en-US" dirty="0"/>
              <a:t>of </a:t>
            </a:r>
            <a:r>
              <a:rPr lang="en-US" dirty="0" smtClean="0"/>
              <a:t>education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Results Driven Accountability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Compliance Challenges</a:t>
            </a:r>
          </a:p>
          <a:p>
            <a:pPr marL="377190" lvl="1" indent="0">
              <a:buNone/>
            </a:pPr>
            <a:endParaRPr lang="en-US" dirty="0"/>
          </a:p>
          <a:p>
            <a:pPr lvl="1"/>
            <a:r>
              <a:rPr lang="en-US" dirty="0"/>
              <a:t>Efficiency of the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09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CC0000"/>
              </a:buClr>
            </a:pPr>
            <a:r>
              <a:rPr lang="en-US" b="1" dirty="0"/>
              <a:t>What </a:t>
            </a:r>
            <a:r>
              <a:rPr lang="en-US" b="1" dirty="0" smtClean="0"/>
              <a:t>are we </a:t>
            </a:r>
            <a:r>
              <a:rPr lang="en-US" b="1" dirty="0"/>
              <a:t>c</a:t>
            </a:r>
            <a:r>
              <a:rPr lang="en-US" b="1" dirty="0" smtClean="0"/>
              <a:t>hanging the process?</a:t>
            </a:r>
          </a:p>
          <a:p>
            <a:pPr lvl="1"/>
            <a:r>
              <a:rPr lang="en-US" dirty="0"/>
              <a:t>Model </a:t>
            </a:r>
            <a:r>
              <a:rPr lang="en-US" dirty="0" smtClean="0"/>
              <a:t>form </a:t>
            </a:r>
            <a:r>
              <a:rPr lang="en-US" dirty="0"/>
              <a:t>that focuses on the required items according to MARSE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Removal of Waivers from the Plans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of an </a:t>
            </a:r>
            <a:r>
              <a:rPr lang="en-US" dirty="0" smtClean="0"/>
              <a:t>electronic system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Three Year Revision and Review Cycle</a:t>
            </a:r>
          </a:p>
          <a:p>
            <a:pPr lvl="1">
              <a:buClr>
                <a:srgbClr val="CC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47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2672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C0000"/>
              </a:buClr>
            </a:pPr>
            <a:r>
              <a:rPr lang="en-US" sz="3100" b="1" dirty="0"/>
              <a:t>When Are We Changing</a:t>
            </a:r>
            <a:r>
              <a:rPr lang="en-US" sz="3100" b="1" dirty="0" smtClean="0"/>
              <a:t>?</a:t>
            </a:r>
          </a:p>
          <a:p>
            <a:pPr marL="0" indent="0">
              <a:buNone/>
            </a:pPr>
            <a:r>
              <a:rPr lang="en-US" b="1" dirty="0"/>
              <a:t>May 1, 2015:  </a:t>
            </a:r>
          </a:p>
          <a:p>
            <a:pPr lvl="1"/>
            <a:r>
              <a:rPr lang="en-US" dirty="0"/>
              <a:t>Any plans submitted from this point forward will not be approved if they contain waiver language</a:t>
            </a:r>
          </a:p>
          <a:p>
            <a:pPr lvl="1"/>
            <a:r>
              <a:rPr lang="en-US" dirty="0"/>
              <a:t>All waivers will need to be submitted through the waiver process</a:t>
            </a:r>
          </a:p>
          <a:p>
            <a:pPr lvl="1"/>
            <a:r>
              <a:rPr lang="en-US" dirty="0"/>
              <a:t>Waivers will only be approved for up to 3 years</a:t>
            </a:r>
          </a:p>
          <a:p>
            <a:pPr marL="0" indent="0">
              <a:buNone/>
            </a:pPr>
            <a:r>
              <a:rPr lang="en-US" b="1" dirty="0"/>
              <a:t>Summer 2015:</a:t>
            </a:r>
          </a:p>
          <a:p>
            <a:pPr lvl="1"/>
            <a:r>
              <a:rPr lang="en-US" dirty="0"/>
              <a:t>The OSE will be providing technical assistance on the new model ISD plan</a:t>
            </a:r>
          </a:p>
          <a:p>
            <a:pPr marL="0" indent="0">
              <a:buNone/>
            </a:pPr>
            <a:r>
              <a:rPr lang="en-US" b="1" dirty="0"/>
              <a:t>October 2015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The OSE will begin using a rotation cycle for submitting and reviewing  plans</a:t>
            </a:r>
          </a:p>
          <a:p>
            <a:pPr>
              <a:buClr>
                <a:srgbClr val="CC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76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Alpena-Montmorency-Alcona ESD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Berrien RESA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Calhoun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Copper Country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Gogebic-Ontonagon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Huron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Lapeer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Lewis Cass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Macomb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sz="2000" dirty="0">
                <a:solidFill>
                  <a:prstClr val="black"/>
                </a:solidFill>
              </a:rPr>
              <a:t>Charlevoix-</a:t>
            </a:r>
            <a:r>
              <a:rPr lang="en-US" sz="2000" dirty="0" err="1">
                <a:solidFill>
                  <a:prstClr val="black"/>
                </a:solidFill>
              </a:rPr>
              <a:t>Emmet</a:t>
            </a:r>
            <a:r>
              <a:rPr lang="en-US" sz="2000" dirty="0">
                <a:solidFill>
                  <a:prstClr val="black"/>
                </a:solidFill>
              </a:rPr>
              <a:t> ISD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/>
                </a:solidFill>
              </a:rPr>
              <a:t>Muskegon Area 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West </a:t>
            </a:r>
            <a:r>
              <a:rPr lang="en-US" dirty="0">
                <a:solidFill>
                  <a:schemeClr val="tx1"/>
                </a:solidFill>
              </a:rPr>
              <a:t>Shore ESD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Saginaw </a:t>
            </a:r>
            <a:r>
              <a:rPr lang="en-US" dirty="0">
                <a:solidFill>
                  <a:schemeClr val="tx1"/>
                </a:solidFill>
              </a:rPr>
              <a:t>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. Clair RESA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Sanilac </a:t>
            </a:r>
            <a:r>
              <a:rPr lang="en-US" dirty="0">
                <a:solidFill>
                  <a:schemeClr val="tx1"/>
                </a:solidFill>
              </a:rPr>
              <a:t>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Tuscola </a:t>
            </a:r>
            <a:r>
              <a:rPr lang="en-US" dirty="0">
                <a:solidFill>
                  <a:schemeClr val="tx1"/>
                </a:solidFill>
              </a:rPr>
              <a:t>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Van </a:t>
            </a:r>
            <a:r>
              <a:rPr lang="en-US" dirty="0">
                <a:solidFill>
                  <a:schemeClr val="tx1"/>
                </a:solidFill>
              </a:rPr>
              <a:t>Buren 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Cheboygan-Otsego-Presque 	Isle </a:t>
            </a:r>
            <a:r>
              <a:rPr lang="en-US" dirty="0">
                <a:solidFill>
                  <a:schemeClr val="tx1"/>
                </a:solidFill>
              </a:rPr>
              <a:t>ESD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Ingham </a:t>
            </a:r>
            <a:r>
              <a:rPr lang="en-US" dirty="0">
                <a:solidFill>
                  <a:schemeClr val="tx1"/>
                </a:solidFill>
              </a:rPr>
              <a:t>ISD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tx1"/>
                </a:solidFill>
              </a:rPr>
              <a:t>Wayne </a:t>
            </a:r>
            <a:r>
              <a:rPr lang="en-US" dirty="0">
                <a:solidFill>
                  <a:schemeClr val="tx1"/>
                </a:solidFill>
              </a:rPr>
              <a:t>RESA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0" y="1746738"/>
            <a:ext cx="4191000" cy="7620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600" dirty="0" smtClean="0">
                <a:solidFill>
                  <a:srgbClr val="CC0000"/>
                </a:solidFill>
              </a:rPr>
              <a:t>Rotation/Grouping</a:t>
            </a:r>
            <a:endParaRPr lang="en-US" sz="2600" dirty="0">
              <a:solidFill>
                <a:srgbClr val="CC0000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038600" y="1752600"/>
            <a:ext cx="5105399" cy="762000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CC0000"/>
                </a:solidFill>
              </a:rPr>
              <a:t>October 2015 to </a:t>
            </a:r>
            <a:r>
              <a:rPr lang="en-US" sz="2600" dirty="0" smtClean="0">
                <a:solidFill>
                  <a:srgbClr val="CC0000"/>
                </a:solidFill>
              </a:rPr>
              <a:t>May 2016</a:t>
            </a:r>
            <a:endParaRPr lang="en-US" sz="2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470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186" y="228600"/>
            <a:ext cx="8695944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Clare-Gladwin RESD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Crawford-Oscoda-Ogemaw-Roscommon 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Iosco RESA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Bay-Arenac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Barry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Branch ISD	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Dickinson-Iron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Eaton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Genesee ISD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Hillsdale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Ionia County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Jackson 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Livingston ESA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Marquette-Alger RESA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Mecosta-Osceola 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Menominee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Shiawassee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RESD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Education Achievement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Authority</a:t>
            </a:r>
            <a:endParaRPr lang="en-US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600" dirty="0">
                <a:solidFill>
                  <a:srgbClr val="CC0000"/>
                </a:solidFill>
              </a:rPr>
              <a:t>Rotation/Grouping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886200" y="1752600"/>
            <a:ext cx="5029200" cy="76200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CC0000"/>
                </a:solidFill>
              </a:rPr>
              <a:t>October 2016 to May 2017</a:t>
            </a:r>
            <a:endParaRPr lang="en-US" sz="2600" dirty="0">
              <a:solidFill>
                <a:srgbClr val="CC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2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752600"/>
            <a:ext cx="8915399" cy="4800600"/>
          </a:xfrm>
        </p:spPr>
        <p:txBody>
          <a:bodyPr>
            <a:noAutofit/>
          </a:bodyPr>
          <a:lstStyle/>
          <a:p>
            <a:pPr>
              <a:buClr>
                <a:srgbClr val="CC0000"/>
              </a:buClr>
            </a:pPr>
            <a:r>
              <a:rPr lang="en-US" sz="2800" b="1" dirty="0" smtClean="0"/>
              <a:t>John Andrejack</a:t>
            </a:r>
            <a:r>
              <a:rPr lang="en-US" sz="2800" dirty="0" smtClean="0"/>
              <a:t>, Supervisor </a:t>
            </a:r>
          </a:p>
          <a:p>
            <a:pPr marL="0" indent="0">
              <a:buNone/>
            </a:pPr>
            <a:r>
              <a:rPr lang="en-US" sz="2800" dirty="0" smtClean="0"/>
              <a:t>	Program Finance Unit</a:t>
            </a:r>
          </a:p>
          <a:p>
            <a:pPr marL="0" indent="0">
              <a:buNone/>
            </a:pPr>
            <a:endParaRPr lang="en-US" sz="2800" dirty="0"/>
          </a:p>
          <a:p>
            <a:pPr>
              <a:buClr>
                <a:srgbClr val="CC0000"/>
              </a:buClr>
            </a:pPr>
            <a:r>
              <a:rPr lang="en-US" sz="2800" b="1" dirty="0" smtClean="0"/>
              <a:t>Jessica Brady</a:t>
            </a:r>
            <a:r>
              <a:rPr lang="en-US" sz="2800" dirty="0" smtClean="0"/>
              <a:t>, Supervisor 	</a:t>
            </a:r>
          </a:p>
          <a:p>
            <a:pPr marL="0" indent="0">
              <a:buClr>
                <a:srgbClr val="CC0000"/>
              </a:buClr>
              <a:buNone/>
            </a:pPr>
            <a:r>
              <a:rPr lang="en-US" sz="2800" dirty="0"/>
              <a:t>	</a:t>
            </a:r>
            <a:r>
              <a:rPr lang="en-US" sz="2800" dirty="0" smtClean="0"/>
              <a:t>Performance Reporting Unit</a:t>
            </a:r>
          </a:p>
          <a:p>
            <a:pPr marL="0" indent="0">
              <a:buClr>
                <a:srgbClr val="CC0000"/>
              </a:buClr>
              <a:buNone/>
            </a:pPr>
            <a:endParaRPr lang="en-US" sz="2800" dirty="0"/>
          </a:p>
          <a:p>
            <a:pPr>
              <a:buClr>
                <a:srgbClr val="CC0000"/>
              </a:buClr>
            </a:pPr>
            <a:r>
              <a:rPr lang="en-US" sz="2800" b="1" dirty="0"/>
              <a:t>Sheryl Diamond</a:t>
            </a:r>
            <a:r>
              <a:rPr lang="en-US" sz="2800" dirty="0"/>
              <a:t>, Supervisor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Program </a:t>
            </a:r>
            <a:r>
              <a:rPr lang="en-US" sz="2800" dirty="0"/>
              <a:t>Accountability </a:t>
            </a:r>
            <a:r>
              <a:rPr lang="en-US" sz="2800" dirty="0" smtClean="0"/>
              <a:t>Unit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9437" y="2438400"/>
            <a:ext cx="4191000" cy="40386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Allegan Area ESA	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Ottawa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Area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Clinton County RESA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Delta-Schoolcraft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Eastern UP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Traverse Bay Area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Gratiot-Isabella RESD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Kalamazoo RESA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Kent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Lenawee ISD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>
          <a:xfrm>
            <a:off x="4695092" y="2438400"/>
            <a:ext cx="4191000" cy="35052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Manistee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Monroe County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Montcalm Area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Oakland Schools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Midland County ESA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St. Joseph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Washtenaw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Wexford-Missaukee ISD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Newaygo RESA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Tx/>
              <a:buNone/>
            </a:pPr>
            <a:endParaRPr lang="en-US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600" dirty="0">
                <a:solidFill>
                  <a:srgbClr val="CC0000"/>
                </a:solidFill>
              </a:rPr>
              <a:t>Rotation/Grouping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886200" y="1752600"/>
            <a:ext cx="5029200" cy="76200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CC0000"/>
                </a:solidFill>
              </a:rPr>
              <a:t>October </a:t>
            </a:r>
            <a:r>
              <a:rPr lang="en-US" sz="2600" dirty="0" smtClean="0">
                <a:solidFill>
                  <a:srgbClr val="CC0000"/>
                </a:solidFill>
              </a:rPr>
              <a:t>2017 </a:t>
            </a:r>
            <a:r>
              <a:rPr lang="en-US" sz="2600" dirty="0">
                <a:solidFill>
                  <a:srgbClr val="CC0000"/>
                </a:solidFill>
              </a:rPr>
              <a:t>to May </a:t>
            </a:r>
            <a:r>
              <a:rPr lang="en-US" sz="2600" dirty="0" smtClean="0">
                <a:solidFill>
                  <a:srgbClr val="CC0000"/>
                </a:solidFill>
              </a:rPr>
              <a:t>2018</a:t>
            </a:r>
            <a:endParaRPr lang="en-US" sz="2600" dirty="0">
              <a:solidFill>
                <a:srgbClr val="CC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89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sz="2600" b="1" dirty="0" smtClean="0"/>
              <a:t>Questions about ISD Plan process </a:t>
            </a:r>
            <a:r>
              <a:rPr lang="en-US" sz="2600" b="1" dirty="0"/>
              <a:t>c</a:t>
            </a:r>
            <a:r>
              <a:rPr lang="en-US" sz="2600" b="1" dirty="0" smtClean="0"/>
              <a:t>hanges?</a:t>
            </a:r>
          </a:p>
          <a:p>
            <a:pPr lvl="1"/>
            <a:r>
              <a:rPr lang="en-US" dirty="0" smtClean="0"/>
              <a:t>Nancy Rotarius</a:t>
            </a:r>
          </a:p>
          <a:p>
            <a:pPr lvl="1"/>
            <a:r>
              <a:rPr lang="en-US" dirty="0" smtClean="0"/>
              <a:t> </a:t>
            </a:r>
            <a:r>
              <a:rPr lang="en-US" dirty="0">
                <a:hlinkClick r:id="rId2"/>
              </a:rPr>
              <a:t>rotariusn@Michigan.gov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/>
              <a:t>517-335-0448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6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OSE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sz="2600" b="1" dirty="0" smtClean="0"/>
              <a:t>Staff updates at the OSE</a:t>
            </a:r>
          </a:p>
          <a:p>
            <a:pPr lvl="1"/>
            <a:r>
              <a:rPr lang="en-US" i="1" dirty="0" smtClean="0"/>
              <a:t>Jan Weckstein </a:t>
            </a:r>
            <a:r>
              <a:rPr lang="en-US" dirty="0" smtClean="0"/>
              <a:t>joined the Program Accountability Unit as a Special Education Consultant</a:t>
            </a:r>
          </a:p>
          <a:p>
            <a:pPr lvl="1"/>
            <a:r>
              <a:rPr lang="en-US" i="1" dirty="0" smtClean="0"/>
              <a:t>Jerry Cullum </a:t>
            </a:r>
            <a:r>
              <a:rPr lang="en-US" dirty="0" smtClean="0"/>
              <a:t>joined the Performance Reporting Unit as an Education Research Consultant</a:t>
            </a:r>
          </a:p>
          <a:p>
            <a:pPr lvl="1"/>
            <a:r>
              <a:rPr lang="en-US" i="1" dirty="0" smtClean="0"/>
              <a:t>Harvalee Saunto </a:t>
            </a:r>
            <a:r>
              <a:rPr lang="en-US" dirty="0" smtClean="0"/>
              <a:t>has retired for SOM and has joined the staff of Michigan Alliance for Families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6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Questions?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dirty="0" smtClean="0"/>
              <a:t>John…Finance</a:t>
            </a:r>
          </a:p>
          <a:p>
            <a:pPr>
              <a:buClr>
                <a:srgbClr val="CC0000"/>
              </a:buClr>
            </a:pPr>
            <a:r>
              <a:rPr lang="en-US" dirty="0" smtClean="0"/>
              <a:t>Sheryl…Accountability</a:t>
            </a:r>
            <a:endParaRPr lang="en-US" dirty="0"/>
          </a:p>
          <a:p>
            <a:pPr>
              <a:buClr>
                <a:srgbClr val="CC0000"/>
              </a:buClr>
            </a:pPr>
            <a:r>
              <a:rPr lang="en-US" dirty="0" smtClean="0"/>
              <a:t>Jessica…Data &amp; Monitoring</a:t>
            </a:r>
          </a:p>
          <a:p>
            <a:pPr>
              <a:buClr>
                <a:srgbClr val="CC0000"/>
              </a:buClr>
            </a:pPr>
            <a:r>
              <a:rPr lang="en-US" dirty="0" smtClean="0"/>
              <a:t>Other??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866900"/>
            <a:ext cx="4191000" cy="4191000"/>
          </a:xfrm>
        </p:spPr>
      </p:pic>
    </p:spTree>
    <p:extLst>
      <p:ext uri="{BB962C8B-B14F-4D97-AF65-F5344CB8AC3E}">
        <p14:creationId xmlns:p14="http://schemas.microsoft.com/office/powerpoint/2010/main" val="1302917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Thank you!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000" b="1" dirty="0" smtClean="0">
              <a:solidFill>
                <a:srgbClr val="FF7F01"/>
              </a:solidFill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OSE </a:t>
            </a:r>
            <a:r>
              <a:rPr lang="en-US" sz="3000" b="1" dirty="0">
                <a:solidFill>
                  <a:srgbClr val="C00000"/>
                </a:solidFill>
              </a:rPr>
              <a:t>Information </a:t>
            </a:r>
            <a:endParaRPr lang="en-US" sz="3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rgbClr val="C00000"/>
                </a:solidFill>
              </a:rPr>
              <a:t>Help Desk</a:t>
            </a:r>
          </a:p>
          <a:p>
            <a:pPr marL="0" lvl="0" indent="0" algn="ctr">
              <a:lnSpc>
                <a:spcPct val="110000"/>
              </a:lnSpc>
              <a:spcBef>
                <a:spcPts val="600"/>
              </a:spcBef>
              <a:buClr>
                <a:srgbClr val="FF7F01"/>
              </a:buClr>
              <a:buSzPct val="90000"/>
              <a:buNone/>
            </a:pPr>
            <a:r>
              <a:rPr lang="en-US" sz="4000" b="1" dirty="0">
                <a:solidFill>
                  <a:srgbClr val="103154">
                    <a:lumMod val="90000"/>
                    <a:lumOff val="10000"/>
                  </a:srgbClr>
                </a:solidFill>
                <a:latin typeface="Corbel"/>
                <a:ea typeface="+mn-ea"/>
                <a:cs typeface="+mn-cs"/>
              </a:rPr>
              <a:t>I-888-320-8384</a:t>
            </a:r>
          </a:p>
          <a:p>
            <a:pPr marL="0" lvl="0" indent="0" algn="ctr">
              <a:lnSpc>
                <a:spcPct val="110000"/>
              </a:lnSpc>
              <a:spcBef>
                <a:spcPts val="600"/>
              </a:spcBef>
              <a:buClr>
                <a:srgbClr val="FF7F01"/>
              </a:buClr>
              <a:buSzPct val="90000"/>
              <a:buNone/>
            </a:pPr>
            <a:r>
              <a:rPr lang="en-US" sz="2000" dirty="0">
                <a:solidFill>
                  <a:srgbClr val="103154">
                    <a:lumMod val="90000"/>
                    <a:lumOff val="10000"/>
                  </a:srgbClr>
                </a:solidFill>
                <a:latin typeface="Corbel"/>
                <a:ea typeface="+mn-ea"/>
                <a:cs typeface="+mn-cs"/>
              </a:rPr>
              <a:t>Monday-Friday </a:t>
            </a:r>
          </a:p>
          <a:p>
            <a:pPr marL="0" lvl="0" indent="0" algn="ctr">
              <a:lnSpc>
                <a:spcPct val="110000"/>
              </a:lnSpc>
              <a:spcBef>
                <a:spcPts val="600"/>
              </a:spcBef>
              <a:buClr>
                <a:srgbClr val="FF7F01"/>
              </a:buClr>
              <a:buSzPct val="90000"/>
              <a:buNone/>
            </a:pPr>
            <a:r>
              <a:rPr lang="en-US" sz="2000" dirty="0">
                <a:solidFill>
                  <a:srgbClr val="103154">
                    <a:lumMod val="90000"/>
                    <a:lumOff val="10000"/>
                  </a:srgbClr>
                </a:solidFill>
                <a:latin typeface="Corbel"/>
                <a:ea typeface="+mn-ea"/>
                <a:cs typeface="+mn-cs"/>
              </a:rPr>
              <a:t>8:00 AM-5:00 PM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endParaRPr lang="en-US" dirty="0" smtClean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 smtClean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 smtClean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endParaRPr lang="en-US" dirty="0" smtClean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 smtClean="0">
                <a:solidFill>
                  <a:srgbClr val="103154"/>
                </a:solidFill>
                <a:latin typeface="Corbel"/>
                <a:ea typeface="+mn-ea"/>
                <a:cs typeface="+mn-cs"/>
              </a:rPr>
              <a:t>Teri </a:t>
            </a:r>
            <a:r>
              <a:rPr lang="en-US" dirty="0">
                <a:solidFill>
                  <a:srgbClr val="103154"/>
                </a:solidFill>
                <a:latin typeface="Corbel"/>
                <a:ea typeface="+mn-ea"/>
                <a:cs typeface="+mn-cs"/>
              </a:rPr>
              <a:t>Johnson Chapman, Ed.S. Director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103154"/>
                </a:solidFill>
                <a:latin typeface="Corbel"/>
                <a:ea typeface="+mn-ea"/>
                <a:cs typeface="+mn-cs"/>
                <a:hlinkClick r:id="rId2"/>
              </a:rPr>
              <a:t>johnsont37@michigan.gov</a:t>
            </a:r>
            <a:endParaRPr lang="en-US" dirty="0">
              <a:solidFill>
                <a:srgbClr val="103154"/>
              </a:solidFill>
              <a:latin typeface="Corbel"/>
              <a:ea typeface="+mn-ea"/>
              <a:cs typeface="+mn-cs"/>
            </a:endParaRPr>
          </a:p>
          <a:p>
            <a:pPr marL="0" lv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103154"/>
                </a:solidFill>
                <a:latin typeface="Corbel"/>
                <a:ea typeface="+mn-ea"/>
                <a:cs typeface="+mn-cs"/>
              </a:rPr>
              <a:t>517-335-0455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827125"/>
            <a:ext cx="2786743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8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Federal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b="1" dirty="0"/>
              <a:t>ESEA </a:t>
            </a:r>
            <a:r>
              <a:rPr lang="en-US" b="1" dirty="0" smtClean="0"/>
              <a:t>Flexibility Renewal application was submitted March 30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</a:p>
          <a:p>
            <a:pPr lvl="1"/>
            <a:r>
              <a:rPr lang="en-US" dirty="0" smtClean="0"/>
              <a:t>Application defines specific steps to support low performing schools based on a DISTRICT model of support…not by building alone</a:t>
            </a:r>
            <a:endParaRPr lang="en-US" dirty="0"/>
          </a:p>
          <a:p>
            <a:pPr lvl="1"/>
            <a:r>
              <a:rPr lang="en-US" dirty="0" smtClean="0"/>
              <a:t>If the ESEA is reauthorized, a transition plan for states with approved waivers will be developed</a:t>
            </a:r>
          </a:p>
          <a:p>
            <a:pPr lvl="1"/>
            <a:r>
              <a:rPr lang="en-US" dirty="0" smtClean="0"/>
              <a:t>No date for approval has been given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Federal </a:t>
            </a:r>
            <a:r>
              <a:rPr lang="en-US" dirty="0" smtClean="0">
                <a:solidFill>
                  <a:schemeClr val="tx2"/>
                </a:solidFill>
              </a:rPr>
              <a:t>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648200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</a:pPr>
            <a:r>
              <a:rPr lang="en-US" b="1" dirty="0" smtClean="0"/>
              <a:t>State Systemic Improvement Plan (SSIP)</a:t>
            </a:r>
          </a:p>
          <a:p>
            <a:pPr lvl="1"/>
            <a:r>
              <a:rPr lang="en-US" dirty="0" smtClean="0"/>
              <a:t>The New SPP Indicator B-17 was submitted March 31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Phase I was a summary of 5 activities conducted during the past year</a:t>
            </a:r>
          </a:p>
          <a:p>
            <a:pPr lvl="2"/>
            <a:r>
              <a:rPr lang="en-US" dirty="0" smtClean="0"/>
              <a:t>Data Analysis</a:t>
            </a:r>
          </a:p>
          <a:p>
            <a:pPr lvl="2"/>
            <a:r>
              <a:rPr lang="en-US" dirty="0" smtClean="0"/>
              <a:t>Infrastructure Analysis</a:t>
            </a:r>
          </a:p>
          <a:p>
            <a:pPr lvl="2"/>
            <a:r>
              <a:rPr lang="en-US" dirty="0" smtClean="0"/>
              <a:t>Coherent Improvement Strategies</a:t>
            </a:r>
          </a:p>
          <a:p>
            <a:pPr lvl="2"/>
            <a:r>
              <a:rPr lang="en-US" dirty="0" smtClean="0"/>
              <a:t>State-identified Measurable Result (SiMR)</a:t>
            </a:r>
          </a:p>
          <a:p>
            <a:pPr lvl="2"/>
            <a:r>
              <a:rPr lang="en-US" dirty="0" smtClean="0"/>
              <a:t>Theor</a:t>
            </a:r>
            <a:r>
              <a:rPr lang="en-US" dirty="0" smtClean="0"/>
              <a:t>y of Action (If…Then…)</a:t>
            </a:r>
            <a:endParaRPr lang="en-US" dirty="0" smtClean="0"/>
          </a:p>
          <a:p>
            <a:pPr lvl="1"/>
            <a:r>
              <a:rPr lang="en-US" dirty="0" smtClean="0"/>
              <a:t>Plans </a:t>
            </a:r>
            <a:r>
              <a:rPr lang="en-US" dirty="0" smtClean="0"/>
              <a:t>are underway to begin the planning of Phase II which will be due February </a:t>
            </a:r>
            <a:r>
              <a:rPr lang="en-US" dirty="0" smtClean="0"/>
              <a:t>2016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51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Federal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419600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C0000"/>
              </a:buClr>
            </a:pPr>
            <a:r>
              <a:rPr lang="en-US" b="1" dirty="0" smtClean="0"/>
              <a:t>SSIP Phase II </a:t>
            </a:r>
            <a:r>
              <a:rPr lang="en-US" dirty="0" smtClean="0"/>
              <a:t>is the  </a:t>
            </a:r>
            <a:r>
              <a:rPr lang="en-US" dirty="0"/>
              <a:t>DEPARTMENT plan will define 8 specific components regarding how the state agency will work in a coordinated way in support district improvement </a:t>
            </a:r>
            <a:r>
              <a:rPr lang="en-US" dirty="0" smtClean="0"/>
              <a:t>effort</a:t>
            </a:r>
          </a:p>
          <a:p>
            <a:pPr lvl="1"/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Fiscal</a:t>
            </a:r>
          </a:p>
          <a:p>
            <a:pPr lvl="1"/>
            <a:r>
              <a:rPr lang="en-US" dirty="0" smtClean="0"/>
              <a:t>Quality Standards</a:t>
            </a:r>
          </a:p>
          <a:p>
            <a:pPr lvl="1"/>
            <a:r>
              <a:rPr lang="en-US" dirty="0" smtClean="0"/>
              <a:t>PD &amp; TA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Monitoring &amp; Accountability</a:t>
            </a:r>
            <a:endParaRPr lang="en-US" dirty="0"/>
          </a:p>
          <a:p>
            <a:pPr lvl="1"/>
            <a:endParaRPr lang="en-US" dirty="0" smtClean="0"/>
          </a:p>
          <a:p>
            <a:pPr>
              <a:buClr>
                <a:srgbClr val="CC0000"/>
              </a:buClr>
            </a:pPr>
            <a:r>
              <a:rPr lang="en-US" dirty="0" smtClean="0"/>
              <a:t>Stakeholder </a:t>
            </a:r>
            <a:r>
              <a:rPr lang="en-US" dirty="0"/>
              <a:t>groups will be formed to address multiple issues throughout the process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2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MDE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C0000"/>
              </a:buClr>
            </a:pPr>
            <a:r>
              <a:rPr lang="en-US" b="1" dirty="0" smtClean="0"/>
              <a:t>School Reform Office </a:t>
            </a:r>
          </a:p>
          <a:p>
            <a:pPr lvl="1"/>
            <a:r>
              <a:rPr lang="en-US" dirty="0" smtClean="0"/>
              <a:t>The Governor’s Executive Order moving the SRO under the direction of DTMB will be effective May 12</a:t>
            </a:r>
          </a:p>
          <a:p>
            <a:pPr lvl="1"/>
            <a:r>
              <a:rPr lang="en-US" dirty="0" smtClean="0"/>
              <a:t>Location of the staff and office not determined at this time</a:t>
            </a:r>
          </a:p>
          <a:p>
            <a:pPr lvl="1"/>
            <a:r>
              <a:rPr lang="en-US" dirty="0" smtClean="0"/>
              <a:t>Stay tuned for the implementation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MDE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267200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</a:pPr>
            <a:r>
              <a:rPr lang="en-US" sz="2600" b="1" dirty="0" smtClean="0"/>
              <a:t>State Assessment</a:t>
            </a:r>
          </a:p>
          <a:p>
            <a:pPr lvl="1"/>
            <a:r>
              <a:rPr lang="en-US" dirty="0" smtClean="0"/>
              <a:t>Reference to assessment on IEP should simply be “MI Statewide Assessment”</a:t>
            </a:r>
          </a:p>
          <a:p>
            <a:pPr lvl="1"/>
            <a:r>
              <a:rPr lang="en-US" dirty="0" smtClean="0"/>
              <a:t>No MI authority to allow Opt Out provision</a:t>
            </a:r>
          </a:p>
          <a:p>
            <a:pPr lvl="1"/>
            <a:r>
              <a:rPr lang="en-US" dirty="0" smtClean="0"/>
              <a:t>No reference should ever be in the IEP or Notice</a:t>
            </a:r>
          </a:p>
          <a:p>
            <a:pPr lvl="1"/>
            <a:r>
              <a:rPr lang="en-US" dirty="0" smtClean="0"/>
              <a:t>Any student not taking the state assessment will effect the district participation rate regardless of reason given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4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MDE Update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81200"/>
            <a:ext cx="8087032" cy="4495800"/>
          </a:xfrm>
        </p:spPr>
        <p:txBody>
          <a:bodyPr>
            <a:normAutofit fontScale="92500"/>
          </a:bodyPr>
          <a:lstStyle/>
          <a:p>
            <a:pPr>
              <a:buClr>
                <a:srgbClr val="CC0000"/>
              </a:buClr>
            </a:pPr>
            <a:r>
              <a:rPr lang="en-US" sz="2800" dirty="0">
                <a:solidFill>
                  <a:schemeClr val="tx2"/>
                </a:solidFill>
              </a:rPr>
              <a:t>Michigan Alternate Content Standards &amp; Assessment</a:t>
            </a:r>
            <a:endParaRPr lang="en-US" sz="2800" b="1" dirty="0" smtClean="0"/>
          </a:p>
          <a:p>
            <a:pPr>
              <a:buClr>
                <a:srgbClr val="CC0000"/>
              </a:buClr>
            </a:pPr>
            <a:r>
              <a:rPr lang="en-US" sz="2800" b="1" dirty="0" smtClean="0"/>
              <a:t>MI-Access</a:t>
            </a:r>
            <a:r>
              <a:rPr lang="en-US" sz="2800" b="1" dirty="0" smtClean="0"/>
              <a:t>: Next Generation for ELA and Math</a:t>
            </a:r>
          </a:p>
          <a:p>
            <a:pPr lvl="1"/>
            <a:r>
              <a:rPr lang="en-US" sz="2400" dirty="0" smtClean="0"/>
              <a:t>Michigan has withdrawn from the DLM Consortium</a:t>
            </a:r>
          </a:p>
          <a:p>
            <a:pPr lvl="1"/>
            <a:r>
              <a:rPr lang="en-US" sz="2400" dirty="0" smtClean="0"/>
              <a:t>Continue with MI-Access at all three levels</a:t>
            </a:r>
          </a:p>
          <a:p>
            <a:pPr lvl="1"/>
            <a:r>
              <a:rPr lang="en-US" sz="2400" dirty="0" smtClean="0"/>
              <a:t>New assessment in ELA and Math based on Essential Elements</a:t>
            </a:r>
          </a:p>
          <a:p>
            <a:pPr lvl="2"/>
            <a:r>
              <a:rPr lang="en-US" sz="2200" dirty="0" smtClean="0"/>
              <a:t>Developed by Michigan educators…continued</a:t>
            </a:r>
          </a:p>
          <a:p>
            <a:pPr lvl="1"/>
            <a:r>
              <a:rPr lang="en-US" sz="2400" dirty="0" smtClean="0"/>
              <a:t>Social Studies (FI) and Science will continue as is currently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MDE Update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724400"/>
          </a:xfrm>
        </p:spPr>
        <p:txBody>
          <a:bodyPr>
            <a:normAutofit lnSpcReduction="10000"/>
          </a:bodyPr>
          <a:lstStyle/>
          <a:p>
            <a:pPr>
              <a:buClr>
                <a:srgbClr val="CC0000"/>
              </a:buClr>
            </a:pPr>
            <a:r>
              <a:rPr lang="en-US" b="1" dirty="0" smtClean="0"/>
              <a:t>Essential Elements in ELA and Math</a:t>
            </a:r>
          </a:p>
          <a:p>
            <a:pPr lvl="1"/>
            <a:r>
              <a:rPr lang="en-US" dirty="0" smtClean="0"/>
              <a:t>Will replace current EGLCEs and EHSCEs in ELA and Mathematics</a:t>
            </a:r>
          </a:p>
          <a:p>
            <a:pPr lvl="1"/>
            <a:r>
              <a:rPr lang="en-US" dirty="0" smtClean="0"/>
              <a:t>Aligns to CCSS in ELA and Mathematics</a:t>
            </a:r>
          </a:p>
          <a:p>
            <a:pPr lvl="1"/>
            <a:r>
              <a:rPr lang="en-US" dirty="0" smtClean="0"/>
              <a:t>Essential Elements are target for those taking Alternate Assessment in Michigan</a:t>
            </a:r>
          </a:p>
          <a:p>
            <a:pPr lvl="1"/>
            <a:r>
              <a:rPr lang="en-US" dirty="0" smtClean="0"/>
              <a:t>Assessed at three levels based on Range of Complexity</a:t>
            </a:r>
          </a:p>
          <a:p>
            <a:pPr lvl="1"/>
            <a:r>
              <a:rPr lang="en-US" dirty="0" smtClean="0"/>
              <a:t>Range of Complexity</a:t>
            </a:r>
          </a:p>
          <a:p>
            <a:pPr lvl="2"/>
            <a:r>
              <a:rPr lang="en-US" dirty="0" smtClean="0"/>
              <a:t>Currently being drafted</a:t>
            </a:r>
          </a:p>
          <a:p>
            <a:pPr lvl="2"/>
            <a:r>
              <a:rPr lang="en-US" dirty="0" smtClean="0"/>
              <a:t>Michigan specific based on MI educator panel input this past February</a:t>
            </a:r>
          </a:p>
          <a:p>
            <a:pPr lvl="2"/>
            <a:r>
              <a:rPr lang="en-US" dirty="0" smtClean="0"/>
              <a:t>Will be put through additional committee feedback and public comment later this Spring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all Wa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5032</TotalTime>
  <Words>1059</Words>
  <Application>Microsoft Office PowerPoint</Application>
  <PresentationFormat>On-screen Show (4:3)</PresentationFormat>
  <Paragraphs>232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</vt:lpstr>
      <vt:lpstr>Corbel</vt:lpstr>
      <vt:lpstr>Symbol</vt:lpstr>
      <vt:lpstr>Verdana</vt:lpstr>
      <vt:lpstr>Wingdings</vt:lpstr>
      <vt:lpstr>Waveform</vt:lpstr>
      <vt:lpstr>Small Wave</vt:lpstr>
      <vt:lpstr>MAASE Updates</vt:lpstr>
      <vt:lpstr>Welcome</vt:lpstr>
      <vt:lpstr>Federal Update</vt:lpstr>
      <vt:lpstr>Federal Update</vt:lpstr>
      <vt:lpstr>Federal Update</vt:lpstr>
      <vt:lpstr>MDE Update</vt:lpstr>
      <vt:lpstr>MDE Update</vt:lpstr>
      <vt:lpstr>MDE Update</vt:lpstr>
      <vt:lpstr>MDE Update</vt:lpstr>
      <vt:lpstr>MDE Update</vt:lpstr>
      <vt:lpstr>OSE Update</vt:lpstr>
      <vt:lpstr>  OSE Update</vt:lpstr>
      <vt:lpstr>OSE Update</vt:lpstr>
      <vt:lpstr>OSE Update </vt:lpstr>
      <vt:lpstr>OSE Update</vt:lpstr>
      <vt:lpstr>OSE Update</vt:lpstr>
      <vt:lpstr>OSE Update</vt:lpstr>
      <vt:lpstr>OSE Update</vt:lpstr>
      <vt:lpstr>OSE Update</vt:lpstr>
      <vt:lpstr>OSE Update</vt:lpstr>
      <vt:lpstr>OSE Update</vt:lpstr>
      <vt:lpstr>OSE Update</vt:lpstr>
      <vt:lpstr>Questions?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Singer</dc:creator>
  <cp:lastModifiedBy>Johnson, Teri (MDE)</cp:lastModifiedBy>
  <cp:revision>393</cp:revision>
  <cp:lastPrinted>2015-04-09T18:01:43Z</cp:lastPrinted>
  <dcterms:created xsi:type="dcterms:W3CDTF">2006-08-16T00:00:00Z</dcterms:created>
  <dcterms:modified xsi:type="dcterms:W3CDTF">2015-04-14T14:53:08Z</dcterms:modified>
</cp:coreProperties>
</file>