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handoutMasterIdLst>
    <p:handoutMasterId r:id="rId12"/>
  </p:handoutMasterIdLst>
  <p:sldIdLst>
    <p:sldId id="256" r:id="rId2"/>
    <p:sldId id="257" r:id="rId3"/>
    <p:sldId id="264" r:id="rId4"/>
    <p:sldId id="258" r:id="rId5"/>
    <p:sldId id="266" r:id="rId6"/>
    <p:sldId id="261" r:id="rId7"/>
    <p:sldId id="265" r:id="rId8"/>
    <p:sldId id="267" r:id="rId9"/>
    <p:sldId id="259" r:id="rId10"/>
    <p:sldId id="26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11FB3-D9AC-4BED-B1FD-D1B3404DA457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5CAED-FDAD-44F1-A686-8E96B797D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958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E4DACE2-2782-4680-8A05-0B412C801C92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D98BC1B2-23D1-417F-A7A3-EEEBE00A46F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ACE2-2782-4680-8A05-0B412C801C92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C1B2-23D1-417F-A7A3-EEEBE00A46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ACE2-2782-4680-8A05-0B412C801C92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C1B2-23D1-417F-A7A3-EEEBE00A46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ACE2-2782-4680-8A05-0B412C801C92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C1B2-23D1-417F-A7A3-EEEBE00A46FC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E4DACE2-2782-4680-8A05-0B412C801C92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C1B2-23D1-417F-A7A3-EEEBE00A46F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ACE2-2782-4680-8A05-0B412C801C92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C1B2-23D1-417F-A7A3-EEEBE00A46F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ACE2-2782-4680-8A05-0B412C801C92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C1B2-23D1-417F-A7A3-EEEBE00A46F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4DACE2-2782-4680-8A05-0B412C801C92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C1B2-23D1-417F-A7A3-EEEBE00A46F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ACE2-2782-4680-8A05-0B412C801C92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C1B2-23D1-417F-A7A3-EEEBE00A46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E4DACE2-2782-4680-8A05-0B412C801C92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C1B2-23D1-417F-A7A3-EEEBE00A46F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E4DACE2-2782-4680-8A05-0B412C801C92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C1B2-23D1-417F-A7A3-EEEBE00A46F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9E4DACE2-2782-4680-8A05-0B412C801C92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D98BC1B2-23D1-417F-A7A3-EEEBE00A46F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743323" y="4057650"/>
            <a:ext cx="5120640" cy="1581150"/>
          </a:xfrm>
        </p:spPr>
        <p:txBody>
          <a:bodyPr>
            <a:normAutofit/>
          </a:bodyPr>
          <a:lstStyle/>
          <a:p>
            <a:r>
              <a:rPr lang="en-US" dirty="0" smtClean="0"/>
              <a:t>Sheryl </a:t>
            </a:r>
            <a:r>
              <a:rPr lang="en-US" dirty="0" smtClean="0"/>
              <a:t>Diamond</a:t>
            </a:r>
          </a:p>
          <a:p>
            <a:r>
              <a:rPr lang="en-US" dirty="0" smtClean="0"/>
              <a:t>Program </a:t>
            </a:r>
            <a:r>
              <a:rPr lang="en-US" dirty="0" smtClean="0"/>
              <a:t>Accountability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October 2014</a:t>
            </a:r>
            <a:br>
              <a:rPr lang="en-US" dirty="0" smtClean="0"/>
            </a:br>
            <a:r>
              <a:rPr lang="en-US" dirty="0" smtClean="0"/>
              <a:t>MAASE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14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33800" y="5257799"/>
            <a:ext cx="5129543" cy="838201"/>
          </a:xfrm>
        </p:spPr>
        <p:txBody>
          <a:bodyPr/>
          <a:lstStyle/>
          <a:p>
            <a:r>
              <a:rPr lang="en-US" dirty="0" smtClean="0"/>
              <a:t>Thank you! </a:t>
            </a:r>
            <a:endParaRPr lang="en-US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3709657" y="838200"/>
            <a:ext cx="5129543" cy="8382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cap="none" dirty="0" smtClean="0"/>
              <a:t>New Director</a:t>
            </a:r>
            <a:r>
              <a:rPr lang="en-US" cap="none" dirty="0"/>
              <a:t>	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524000"/>
            <a:ext cx="209550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733800" y="3962400"/>
            <a:ext cx="5129543" cy="8382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z="2800" cap="none" dirty="0" smtClean="0"/>
              <a:t>Teri Johnson Chapman</a:t>
            </a:r>
            <a:r>
              <a:rPr lang="en-US" sz="2800" cap="non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0420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1" y="228600"/>
            <a:ext cx="7800974" cy="1066801"/>
          </a:xfrm>
        </p:spPr>
        <p:txBody>
          <a:bodyPr/>
          <a:lstStyle/>
          <a:p>
            <a:r>
              <a:rPr lang="en-US" dirty="0" smtClean="0"/>
              <a:t>Updates from the 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1676400"/>
            <a:ext cx="7125112" cy="273459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Grant Awards!</a:t>
            </a:r>
          </a:p>
          <a:p>
            <a:pPr lvl="1"/>
            <a:r>
              <a:rPr lang="en-US" sz="2800" dirty="0" smtClean="0"/>
              <a:t>CEEDAR Grant</a:t>
            </a:r>
          </a:p>
          <a:p>
            <a:pPr lvl="1"/>
            <a:r>
              <a:rPr lang="en-US" sz="2800" dirty="0" smtClean="0"/>
              <a:t>School Climate Transformation Grant</a:t>
            </a:r>
          </a:p>
          <a:p>
            <a:pPr lvl="1"/>
            <a:r>
              <a:rPr lang="en-US" sz="2800" dirty="0" smtClean="0"/>
              <a:t>Project AWARE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489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125113" cy="924475"/>
          </a:xfrm>
        </p:spPr>
        <p:txBody>
          <a:bodyPr/>
          <a:lstStyle/>
          <a:p>
            <a:r>
              <a:rPr lang="en-US" dirty="0" smtClean="0"/>
              <a:t>Updates from the 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676400"/>
            <a:ext cx="7772400" cy="4563398"/>
          </a:xfrm>
        </p:spPr>
        <p:txBody>
          <a:bodyPr>
            <a:normAutofit/>
          </a:bodyPr>
          <a:lstStyle/>
          <a:p>
            <a:r>
              <a:rPr lang="en-US" sz="2800" b="1" dirty="0"/>
              <a:t>Status of the MARSE </a:t>
            </a:r>
            <a:r>
              <a:rPr lang="en-US" sz="2800" b="1" dirty="0" smtClean="0"/>
              <a:t>Rule Package 2013-116 ED</a:t>
            </a:r>
            <a:endParaRPr lang="en-US" sz="2800" b="1" dirty="0"/>
          </a:p>
          <a:p>
            <a:pPr lvl="3"/>
            <a:r>
              <a:rPr lang="en-US" sz="2400" dirty="0"/>
              <a:t>The rules </a:t>
            </a:r>
            <a:r>
              <a:rPr lang="en-US" sz="2400" dirty="0" smtClean="0"/>
              <a:t>and report have </a:t>
            </a:r>
            <a:r>
              <a:rPr lang="en-US" sz="2400" dirty="0"/>
              <a:t>been submitted to the Legislative Service Bureau to certify </a:t>
            </a:r>
            <a:r>
              <a:rPr lang="en-US" sz="2400" dirty="0" smtClean="0"/>
              <a:t>for form</a:t>
            </a:r>
            <a:r>
              <a:rPr lang="en-US" sz="2400" dirty="0"/>
              <a:t>, classification, and </a:t>
            </a:r>
            <a:r>
              <a:rPr lang="en-US" sz="2400" dirty="0" smtClean="0"/>
              <a:t>arrangement.</a:t>
            </a:r>
            <a:endParaRPr lang="en-US" sz="2400" dirty="0"/>
          </a:p>
          <a:p>
            <a:pPr lvl="3"/>
            <a:r>
              <a:rPr lang="en-US" sz="2400" dirty="0"/>
              <a:t>The Legislative Service Bureau </a:t>
            </a:r>
            <a:r>
              <a:rPr lang="en-US" sz="2400" dirty="0" smtClean="0"/>
              <a:t>then </a:t>
            </a:r>
            <a:r>
              <a:rPr lang="en-US" sz="2400" dirty="0"/>
              <a:t>submits the </a:t>
            </a:r>
            <a:r>
              <a:rPr lang="en-US" sz="2400" dirty="0" smtClean="0"/>
              <a:t>rules and report </a:t>
            </a:r>
            <a:r>
              <a:rPr lang="en-US" sz="2400" dirty="0"/>
              <a:t>to the Joint Committee on Administrative Rules (JCAR).  </a:t>
            </a:r>
          </a:p>
          <a:p>
            <a:pPr lvl="3"/>
            <a:r>
              <a:rPr lang="en-US" sz="2400" dirty="0"/>
              <a:t>The rules must be before the </a:t>
            </a:r>
            <a:r>
              <a:rPr lang="en-US" sz="2400" dirty="0" smtClean="0"/>
              <a:t>Committee </a:t>
            </a:r>
            <a:r>
              <a:rPr lang="en-US" sz="2400" dirty="0"/>
              <a:t>for 15 </a:t>
            </a:r>
            <a:r>
              <a:rPr lang="en-US" sz="2400" dirty="0" smtClean="0"/>
              <a:t>joint session </a:t>
            </a:r>
            <a:r>
              <a:rPr lang="en-US" sz="2400" dirty="0"/>
              <a:t>days.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7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125113" cy="924475"/>
          </a:xfrm>
        </p:spPr>
        <p:txBody>
          <a:bodyPr/>
          <a:lstStyle/>
          <a:p>
            <a:r>
              <a:rPr lang="en-US" dirty="0" smtClean="0"/>
              <a:t>Updates from the 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90600" y="1600200"/>
            <a:ext cx="7125112" cy="3276600"/>
          </a:xfrm>
        </p:spPr>
        <p:txBody>
          <a:bodyPr>
            <a:normAutofit/>
          </a:bodyPr>
          <a:lstStyle/>
          <a:p>
            <a:r>
              <a:rPr lang="en-US" sz="2800" b="1" dirty="0"/>
              <a:t>New rules for Sign Language Interpreters</a:t>
            </a:r>
          </a:p>
          <a:p>
            <a:pPr lvl="4"/>
            <a:r>
              <a:rPr lang="en-US" sz="2400" dirty="0"/>
              <a:t>MARSE rule will no longer apply</a:t>
            </a:r>
          </a:p>
          <a:p>
            <a:pPr lvl="4"/>
            <a:r>
              <a:rPr lang="en-US" sz="2400" dirty="0"/>
              <a:t>New interpreter rules promulgated by the Department of Civil Rights</a:t>
            </a:r>
          </a:p>
          <a:p>
            <a:r>
              <a:rPr lang="en-US" sz="2800" b="1" dirty="0" smtClean="0"/>
              <a:t>System </a:t>
            </a:r>
            <a:r>
              <a:rPr lang="en-US" sz="2800" b="1" dirty="0" smtClean="0"/>
              <a:t>Design</a:t>
            </a:r>
          </a:p>
          <a:p>
            <a:pPr lvl="4"/>
            <a:r>
              <a:rPr lang="en-US" sz="2400" dirty="0" smtClean="0"/>
              <a:t>Addition of activities across OSE</a:t>
            </a:r>
          </a:p>
          <a:p>
            <a:pPr lvl="4"/>
            <a:r>
              <a:rPr lang="en-US" sz="2400" dirty="0" smtClean="0"/>
              <a:t>Redesign of CIMS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61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125113" cy="924475"/>
          </a:xfrm>
        </p:spPr>
        <p:txBody>
          <a:bodyPr/>
          <a:lstStyle/>
          <a:p>
            <a:r>
              <a:rPr lang="en-US" dirty="0" smtClean="0"/>
              <a:t>Updates from the 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676400"/>
            <a:ext cx="7696200" cy="4563398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Accessibility of Technology Assessments Grant</a:t>
            </a:r>
            <a:endParaRPr lang="en-US" sz="2800" b="1" dirty="0"/>
          </a:p>
          <a:p>
            <a:pPr lvl="3"/>
            <a:r>
              <a:rPr lang="en-US" sz="2400" dirty="0" smtClean="0"/>
              <a:t>We need your assistance!</a:t>
            </a:r>
          </a:p>
          <a:p>
            <a:pPr lvl="3"/>
            <a:r>
              <a:rPr lang="en-US" sz="2400" dirty="0" smtClean="0"/>
              <a:t>Pilot assessment begins October 20, 2014</a:t>
            </a:r>
            <a:endParaRPr lang="en-US" sz="2400" dirty="0"/>
          </a:p>
          <a:p>
            <a:pPr lvl="3"/>
            <a:r>
              <a:rPr lang="en-US" sz="2400" dirty="0" smtClean="0"/>
              <a:t>Seeking students who are blind, low vision, or motor disabilities; grades 3 through high school; generally take MEAP or MME assessments </a:t>
            </a:r>
            <a:endParaRPr lang="en-US" sz="2400" dirty="0"/>
          </a:p>
          <a:p>
            <a:pPr lvl="3"/>
            <a:r>
              <a:rPr lang="en-US" sz="2400" dirty="0" smtClean="0"/>
              <a:t>Pilot tests available online with switches and audio and in print and Braille formats</a:t>
            </a:r>
          </a:p>
          <a:p>
            <a:pPr lvl="3"/>
            <a:r>
              <a:rPr lang="en-US" sz="2400" dirty="0" smtClean="0"/>
              <a:t>Teachers earn $50 gift cards when students participate</a:t>
            </a:r>
          </a:p>
          <a:p>
            <a:pPr marL="4763" lvl="3" indent="0" algn="ctr">
              <a:buNone/>
            </a:pPr>
            <a:r>
              <a:rPr lang="en-US" sz="2400" b="1" dirty="0" smtClean="0"/>
              <a:t>Handouts on your tables!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03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381000"/>
            <a:ext cx="7125113" cy="924475"/>
          </a:xfrm>
        </p:spPr>
        <p:txBody>
          <a:bodyPr/>
          <a:lstStyle/>
          <a:p>
            <a:r>
              <a:rPr lang="en-US" dirty="0" smtClean="0"/>
              <a:t>Updates from the OSE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990600" y="1371600"/>
            <a:ext cx="7125112" cy="47244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State Systemic Improvement Plan (SSIP)</a:t>
            </a:r>
          </a:p>
          <a:p>
            <a:pPr marL="173038" indent="0">
              <a:buNone/>
            </a:pPr>
            <a:r>
              <a:rPr lang="en-US" sz="2800" b="1" dirty="0" smtClean="0"/>
              <a:t>(Indicator B-17)</a:t>
            </a:r>
          </a:p>
          <a:p>
            <a:pPr lvl="1"/>
            <a:r>
              <a:rPr lang="en-US" sz="2400" dirty="0" smtClean="0"/>
              <a:t>Data Analysis</a:t>
            </a:r>
          </a:p>
          <a:p>
            <a:pPr lvl="1"/>
            <a:r>
              <a:rPr lang="en-US" sz="2400" dirty="0" smtClean="0"/>
              <a:t>Infrastructure Analysis</a:t>
            </a:r>
          </a:p>
          <a:p>
            <a:pPr lvl="1"/>
            <a:r>
              <a:rPr lang="en-US" sz="2400" dirty="0" smtClean="0"/>
              <a:t>Identification of SiMR; the “Proof in the Pudding”</a:t>
            </a:r>
          </a:p>
          <a:p>
            <a:pPr lvl="1"/>
            <a:r>
              <a:rPr lang="en-US" sz="2400" dirty="0" smtClean="0"/>
              <a:t>Coherent Improvement Strategies</a:t>
            </a:r>
          </a:p>
          <a:p>
            <a:pPr lvl="1"/>
            <a:r>
              <a:rPr lang="en-US" sz="2400" dirty="0" smtClean="0"/>
              <a:t>Theory of Action</a:t>
            </a:r>
          </a:p>
          <a:p>
            <a:pPr lvl="2"/>
            <a:r>
              <a:rPr lang="en-US" sz="2400" dirty="0" smtClean="0"/>
              <a:t>Plan for “</a:t>
            </a:r>
            <a:r>
              <a:rPr lang="en-US" sz="2400" b="1" i="1" dirty="0" smtClean="0"/>
              <a:t>If</a:t>
            </a:r>
            <a:r>
              <a:rPr lang="en-US" sz="2400" dirty="0" smtClean="0"/>
              <a:t> the state builds its own capacity… </a:t>
            </a:r>
            <a:r>
              <a:rPr lang="en-US" sz="2400" b="1" i="1" dirty="0" smtClean="0"/>
              <a:t>then</a:t>
            </a:r>
            <a:r>
              <a:rPr lang="en-US" sz="2400" dirty="0" smtClean="0"/>
              <a:t> MDE will be better able to support districts…”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846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799" y="228600"/>
            <a:ext cx="7800975" cy="1066801"/>
          </a:xfrm>
        </p:spPr>
        <p:txBody>
          <a:bodyPr/>
          <a:lstStyle/>
          <a:p>
            <a:r>
              <a:rPr lang="en-US" dirty="0"/>
              <a:t>Updates from the 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1371600"/>
            <a:ext cx="7802880" cy="49377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School Improvement Conference (Fall Forum)</a:t>
            </a:r>
          </a:p>
          <a:p>
            <a:r>
              <a:rPr lang="en-US" sz="2400" dirty="0" smtClean="0"/>
              <a:t>December MAASE</a:t>
            </a:r>
          </a:p>
          <a:p>
            <a:r>
              <a:rPr lang="en-US" sz="2400" dirty="0" smtClean="0"/>
              <a:t>Parentally-Placed Nonpublic Students</a:t>
            </a:r>
          </a:p>
          <a:p>
            <a:r>
              <a:rPr lang="en-US" sz="2400" dirty="0" smtClean="0"/>
              <a:t>State Complaints</a:t>
            </a:r>
          </a:p>
          <a:p>
            <a:r>
              <a:rPr lang="en-US" sz="2400" dirty="0" smtClean="0"/>
              <a:t>Parent Advisory Committee</a:t>
            </a:r>
          </a:p>
          <a:p>
            <a:r>
              <a:rPr lang="en-US" sz="2400" dirty="0" smtClean="0"/>
              <a:t>Electronic Conversion of Processes</a:t>
            </a:r>
            <a:endParaRPr lang="en-US" sz="2400" dirty="0"/>
          </a:p>
          <a:p>
            <a:pPr lvl="0">
              <a:buClr>
                <a:srgbClr val="61625E"/>
              </a:buClr>
            </a:pPr>
            <a:r>
              <a:rPr lang="en-US" sz="2800" b="1" dirty="0">
                <a:solidFill>
                  <a:srgbClr val="48231E"/>
                </a:solidFill>
              </a:rPr>
              <a:t>At Your Service…</a:t>
            </a:r>
          </a:p>
          <a:p>
            <a:pPr lvl="1">
              <a:buClr>
                <a:srgbClr val="61625E"/>
              </a:buClr>
            </a:pPr>
            <a:r>
              <a:rPr lang="en-US" sz="2800" dirty="0">
                <a:solidFill>
                  <a:srgbClr val="48231E"/>
                </a:solidFill>
              </a:rPr>
              <a:t>OSE has a toll free number</a:t>
            </a:r>
          </a:p>
          <a:p>
            <a:pPr lvl="1">
              <a:buClr>
                <a:srgbClr val="61625E"/>
              </a:buClr>
            </a:pPr>
            <a:r>
              <a:rPr lang="en-US" sz="2800" dirty="0">
                <a:solidFill>
                  <a:srgbClr val="48231E"/>
                </a:solidFill>
              </a:rPr>
              <a:t>Monday-Friday / 8:00-5:00 / message</a:t>
            </a:r>
          </a:p>
          <a:p>
            <a:pPr marL="4763" lvl="1" indent="0" algn="ctr">
              <a:buClr>
                <a:srgbClr val="61625E"/>
              </a:buClr>
              <a:buNone/>
            </a:pPr>
            <a:r>
              <a:rPr lang="en-US" sz="4400" b="1" dirty="0">
                <a:solidFill>
                  <a:srgbClr val="48231E"/>
                </a:solidFill>
              </a:rPr>
              <a:t>1.888.320.8384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1440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799" y="228600"/>
            <a:ext cx="7800975" cy="1066801"/>
          </a:xfrm>
        </p:spPr>
        <p:txBody>
          <a:bodyPr/>
          <a:lstStyle/>
          <a:p>
            <a:r>
              <a:rPr lang="en-US" dirty="0" smtClean="0"/>
              <a:t>Updates from the OSE - Personnel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676400"/>
            <a:ext cx="2857500" cy="28575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7123" y="3429000"/>
            <a:ext cx="3772877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738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125113" cy="924475"/>
          </a:xfrm>
        </p:spPr>
        <p:txBody>
          <a:bodyPr/>
          <a:lstStyle/>
          <a:p>
            <a:r>
              <a:rPr lang="en-US" dirty="0" smtClean="0"/>
              <a:t>Updates from the OSE - Personnel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8200" y="1295400"/>
            <a:ext cx="6858000" cy="5334000"/>
          </a:xfrm>
        </p:spPr>
        <p:txBody>
          <a:bodyPr>
            <a:normAutofit/>
          </a:bodyPr>
          <a:lstStyle/>
          <a:p>
            <a:pPr lvl="1"/>
            <a:r>
              <a:rPr lang="en-US" sz="2400" b="1" dirty="0" smtClean="0"/>
              <a:t>Program Finance</a:t>
            </a:r>
          </a:p>
          <a:p>
            <a:pPr lvl="2"/>
            <a:r>
              <a:rPr lang="en-US" sz="2000" dirty="0"/>
              <a:t>Sean McLaughlin</a:t>
            </a:r>
          </a:p>
          <a:p>
            <a:pPr lvl="2"/>
            <a:r>
              <a:rPr lang="en-US" sz="2000" dirty="0"/>
              <a:t>Mike Brewer</a:t>
            </a:r>
          </a:p>
          <a:p>
            <a:pPr lvl="2"/>
            <a:r>
              <a:rPr lang="en-US" sz="2000" dirty="0" smtClean="0"/>
              <a:t>Beth Horne, retired May 2014 </a:t>
            </a:r>
          </a:p>
          <a:p>
            <a:pPr lvl="2"/>
            <a:r>
              <a:rPr lang="en-US" sz="2000" dirty="0" smtClean="0"/>
              <a:t>Linda Domine, retired August 2014</a:t>
            </a:r>
          </a:p>
          <a:p>
            <a:pPr lvl="1"/>
            <a:r>
              <a:rPr lang="en-US" sz="2400" b="1" dirty="0" smtClean="0"/>
              <a:t>Performance Reporting</a:t>
            </a:r>
          </a:p>
          <a:p>
            <a:pPr lvl="2"/>
            <a:r>
              <a:rPr lang="en-US" sz="2000" dirty="0" smtClean="0"/>
              <a:t>Ashley Kemmer</a:t>
            </a:r>
          </a:p>
          <a:p>
            <a:pPr lvl="1"/>
            <a:r>
              <a:rPr lang="en-US" sz="2400" b="1" dirty="0" smtClean="0"/>
              <a:t>Program Accountability</a:t>
            </a:r>
          </a:p>
          <a:p>
            <a:pPr lvl="2"/>
            <a:r>
              <a:rPr lang="en-US" sz="2000" dirty="0" smtClean="0"/>
              <a:t>Chris Sadler</a:t>
            </a:r>
          </a:p>
          <a:p>
            <a:pPr lvl="1"/>
            <a:r>
              <a:rPr lang="en-US" sz="2400" b="1" dirty="0" smtClean="0"/>
              <a:t>Administration Unit</a:t>
            </a:r>
          </a:p>
          <a:p>
            <a:pPr lvl="2"/>
            <a:r>
              <a:rPr lang="en-US" sz="2000" dirty="0" smtClean="0"/>
              <a:t>Joanne Winkelman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88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TC101790493[[fn=SOHO]]</Template>
  <TotalTime>450</TotalTime>
  <Words>346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Soho</vt:lpstr>
      <vt:lpstr>October 2014 MAASE</vt:lpstr>
      <vt:lpstr>Updates from the OSE</vt:lpstr>
      <vt:lpstr>Updates from the OSE</vt:lpstr>
      <vt:lpstr>Updates from the OSE</vt:lpstr>
      <vt:lpstr>Updates from the OSE</vt:lpstr>
      <vt:lpstr>Updates from the OSE</vt:lpstr>
      <vt:lpstr>Updates from the OSE</vt:lpstr>
      <vt:lpstr>Updates from the OSE - Personnel</vt:lpstr>
      <vt:lpstr>Updates from the OSE - Personnel</vt:lpstr>
      <vt:lpstr>Thank you! </vt:lpstr>
    </vt:vector>
  </TitlesOfParts>
  <Company>State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 2014 SEAC Membership Meeting</dc:title>
  <dc:creator>Johnson, Teri (MDE)</dc:creator>
  <cp:lastModifiedBy>Sheryl Ann</cp:lastModifiedBy>
  <cp:revision>23</cp:revision>
  <cp:lastPrinted>2014-09-30T19:06:21Z</cp:lastPrinted>
  <dcterms:created xsi:type="dcterms:W3CDTF">2014-09-30T13:57:19Z</dcterms:created>
  <dcterms:modified xsi:type="dcterms:W3CDTF">2014-10-08T01:04:22Z</dcterms:modified>
</cp:coreProperties>
</file>