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71" r:id="rId2"/>
  </p:sldMasterIdLst>
  <p:notesMasterIdLst>
    <p:notesMasterId r:id="rId34"/>
  </p:notesMasterIdLst>
  <p:handoutMasterIdLst>
    <p:handoutMasterId r:id="rId35"/>
  </p:handoutMasterIdLst>
  <p:sldIdLst>
    <p:sldId id="338" r:id="rId3"/>
    <p:sldId id="599" r:id="rId4"/>
    <p:sldId id="602" r:id="rId5"/>
    <p:sldId id="603" r:id="rId6"/>
    <p:sldId id="537" r:id="rId7"/>
    <p:sldId id="604" r:id="rId8"/>
    <p:sldId id="442" r:id="rId9"/>
    <p:sldId id="548" r:id="rId10"/>
    <p:sldId id="587" r:id="rId11"/>
    <p:sldId id="606" r:id="rId12"/>
    <p:sldId id="589" r:id="rId13"/>
    <p:sldId id="590" r:id="rId14"/>
    <p:sldId id="600" r:id="rId15"/>
    <p:sldId id="607" r:id="rId16"/>
    <p:sldId id="608" r:id="rId17"/>
    <p:sldId id="560" r:id="rId18"/>
    <p:sldId id="593" r:id="rId19"/>
    <p:sldId id="594" r:id="rId20"/>
    <p:sldId id="609" r:id="rId21"/>
    <p:sldId id="611" r:id="rId22"/>
    <p:sldId id="612" r:id="rId23"/>
    <p:sldId id="595" r:id="rId24"/>
    <p:sldId id="613" r:id="rId25"/>
    <p:sldId id="614" r:id="rId26"/>
    <p:sldId id="610" r:id="rId27"/>
    <p:sldId id="615" r:id="rId28"/>
    <p:sldId id="616" r:id="rId29"/>
    <p:sldId id="620" r:id="rId30"/>
    <p:sldId id="617" r:id="rId31"/>
    <p:sldId id="618" r:id="rId32"/>
    <p:sldId id="621" r:id="rId3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2F4BA3"/>
    <a:srgbClr val="879BDD"/>
    <a:srgbClr val="FF66FF"/>
    <a:srgbClr val="9966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5" autoAdjust="0"/>
    <p:restoredTop sz="98418" autoAdjust="0"/>
  </p:normalViewPr>
  <p:slideViewPr>
    <p:cSldViewPr>
      <p:cViewPr>
        <p:scale>
          <a:sx n="107" d="100"/>
          <a:sy n="107" d="100"/>
        </p:scale>
        <p:origin x="-528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4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From The Director's Desk of OSE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February 8, 2012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MAASE 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15CC517-89EF-4DA8-8875-5F630F282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30401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From The Director's Desk of OSE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February 8, 2012</a:t>
            </a:r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MAASE 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5FF35A8-DBEA-4183-A99C-9EE241D30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3265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>
                <a:latin typeface="Arial" pitchFamily="34" charset="0"/>
              </a:rPr>
              <a:t>February 8, 2012</a:t>
            </a:r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>
                <a:latin typeface="Arial" pitchFamily="34" charset="0"/>
              </a:rPr>
              <a:t>MAASE </a:t>
            </a:r>
          </a:p>
        </p:txBody>
      </p:sp>
      <p:sp>
        <p:nvSpPr>
          <p:cNvPr id="3175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>
                <a:latin typeface="Arial" pitchFamily="34" charset="0"/>
              </a:rPr>
              <a:t>From The Director's Desk of OSE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4925" y="4292600"/>
            <a:ext cx="9074150" cy="2520950"/>
            <a:chOff x="0" y="2640"/>
            <a:chExt cx="5760" cy="1680"/>
          </a:xfrm>
        </p:grpSpPr>
        <p:sp>
          <p:nvSpPr>
            <p:cNvPr id="5" name="Rectangle 14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9" name="AutoShape 8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" name="Freeform 1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2 h 384"/>
                <a:gd name="T4" fmla="*/ 3 w 336"/>
                <a:gd name="T5" fmla="*/ 2 h 384"/>
                <a:gd name="T6" fmla="*/ 3 w 336"/>
                <a:gd name="T7" fmla="*/ 2 h 384"/>
                <a:gd name="T8" fmla="*/ 3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0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>
                <a:gd name="T0" fmla="*/ 0 w 336"/>
                <a:gd name="T1" fmla="*/ 1 h 384"/>
                <a:gd name="T2" fmla="*/ 0 w 336"/>
                <a:gd name="T3" fmla="*/ 1 h 384"/>
                <a:gd name="T4" fmla="*/ 96 w 336"/>
                <a:gd name="T5" fmla="*/ 1 h 384"/>
                <a:gd name="T6" fmla="*/ 192 w 336"/>
                <a:gd name="T7" fmla="*/ 1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1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>
                <a:gd name="T0" fmla="*/ 0 w 336"/>
                <a:gd name="T1" fmla="*/ 1 h 384"/>
                <a:gd name="T2" fmla="*/ 0 w 336"/>
                <a:gd name="T3" fmla="*/ 1 h 384"/>
                <a:gd name="T4" fmla="*/ 1 w 336"/>
                <a:gd name="T5" fmla="*/ 1 h 384"/>
                <a:gd name="T6" fmla="*/ 1 w 336"/>
                <a:gd name="T7" fmla="*/ 1 h 384"/>
                <a:gd name="T8" fmla="*/ 1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>
                <a:gd name="T0" fmla="*/ 0 w 336"/>
                <a:gd name="T1" fmla="*/ 2 h 384"/>
                <a:gd name="T2" fmla="*/ 0 w 336"/>
                <a:gd name="T3" fmla="*/ 2 h 384"/>
                <a:gd name="T4" fmla="*/ 3 w 336"/>
                <a:gd name="T5" fmla="*/ 2 h 384"/>
                <a:gd name="T6" fmla="*/ 3 w 336"/>
                <a:gd name="T7" fmla="*/ 2 h 384"/>
                <a:gd name="T8" fmla="*/ 3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Text Box 20"/>
          <p:cNvSpPr txBox="1">
            <a:spLocks noChangeArrowheads="1"/>
          </p:cNvSpPr>
          <p:nvPr userDrawn="1"/>
        </p:nvSpPr>
        <p:spPr bwMode="auto">
          <a:xfrm>
            <a:off x="3894138" y="64770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smtClean="0">
              <a:latin typeface="Arial" pitchFamily="34" charset="0"/>
            </a:endParaRPr>
          </a:p>
        </p:txBody>
      </p:sp>
      <p:pic>
        <p:nvPicPr>
          <p:cNvPr id="15" name="Picture 21" descr="color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8" y="5999163"/>
            <a:ext cx="13493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73" name="Rectangle 13"/>
          <p:cNvSpPr>
            <a:spLocks noGrp="1" noChangeArrowheads="1"/>
          </p:cNvSpPr>
          <p:nvPr>
            <p:ph type="ctrTitle"/>
          </p:nvPr>
        </p:nvSpPr>
        <p:spPr bwMode="ltGray">
          <a:xfrm>
            <a:off x="508000" y="457200"/>
            <a:ext cx="8026400" cy="1447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6897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642938" y="4648200"/>
            <a:ext cx="7924800" cy="990600"/>
          </a:xfrm>
        </p:spPr>
        <p:txBody>
          <a:bodyPr/>
          <a:lstStyle>
            <a:lvl1pPr marL="0" indent="0" algn="ctr">
              <a:buFontTx/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" name="Footer Placeholder 1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169863" y="6400800"/>
            <a:ext cx="2200275" cy="381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nev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94047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C71C8-E503-40EE-8E3A-8F3CD1AF5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94543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4863" y="274638"/>
            <a:ext cx="1989137" cy="5592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5863" y="274638"/>
            <a:ext cx="5816600" cy="5592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D5003-F51E-45E2-9FE0-FD789CFEC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59614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6" name="Text Box 29"/>
          <p:cNvSpPr txBox="1">
            <a:spLocks noChangeArrowheads="1"/>
          </p:cNvSpPr>
          <p:nvPr userDrawn="1"/>
        </p:nvSpPr>
        <p:spPr bwMode="auto">
          <a:xfrm>
            <a:off x="3894138" y="64770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smtClean="0">
              <a:latin typeface="Arial" pitchFamily="34" charset="0"/>
            </a:endParaRPr>
          </a:p>
        </p:txBody>
      </p:sp>
      <p:sp>
        <p:nvSpPr>
          <p:cNvPr id="31951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951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8" name="Rectangle 27"/>
          <p:cNvSpPr>
            <a:spLocks noGrp="1" noChangeArrowheads="1"/>
          </p:cNvSpPr>
          <p:nvPr>
            <p:ph type="ftr" sz="quarter" idx="10"/>
          </p:nvPr>
        </p:nvSpPr>
        <p:spPr>
          <a:xfrm>
            <a:off x="1828800" y="6248400"/>
            <a:ext cx="5486400" cy="4572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</p:spTree>
    <p:extLst>
      <p:ext uri="{BB962C8B-B14F-4D97-AF65-F5344CB8AC3E}">
        <p14:creationId xmlns:p14="http://schemas.microsoft.com/office/powerpoint/2010/main" val="3868789479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Special </a:t>
            </a:r>
            <a:r>
              <a:rPr lang="en-US" dirty="0" smtClean="0"/>
              <a:t>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0456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6DE7-442D-4544-9355-B76CD9E34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93982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8D1FE-3EB2-4A43-B5DB-DA1634197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43777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DA56F-4EA7-4555-BDFE-543CEAE84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7303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FFC8A-CD10-410E-A774-4488078AE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92983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3C151-2DD3-4736-B349-5F59272C8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98518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44777-45AD-4B1A-B407-BF9A1E5F1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61589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E7AFD-747C-4EC5-A680-F4D6EBD97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11941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946BE-1A99-4CDE-ABEB-783946480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0920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9593-B53C-4283-9D2A-952BC1AA5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03125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887BE-43FF-4220-98F5-0C8EC7A47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17380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2A909-0C1D-4D6C-AA8F-9F05FAAD4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23480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5863" y="1600200"/>
            <a:ext cx="34448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3138" y="1600200"/>
            <a:ext cx="3446462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2495E-9093-4786-9228-9CEB55B38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64795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E2FAC-4166-48A4-BC65-EA0D2EAE3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12644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5F2DB-3B06-433F-92ED-43F05C360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33805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373C2-1A00-48CC-A56A-8A9E62E31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27602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B637A-CED8-40B2-8DBA-BE00AF70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39760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4E73C-3ACD-4ABE-AC0F-2AC3B7523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36665"/>
      </p:ext>
    </p:extLst>
  </p:cSld>
  <p:clrMapOvr>
    <a:masterClrMapping/>
  </p:clrMapOvr>
  <p:transition xmlns:p14="http://schemas.microsoft.com/office/powerpoint/2010/main"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1035" name="Rectangle 3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7940" name="Freeform 4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>
                <a:gd name="T0" fmla="*/ 45 w 1497"/>
                <a:gd name="T1" fmla="*/ 590 h 590"/>
                <a:gd name="T2" fmla="*/ 1497 w 1497"/>
                <a:gd name="T3" fmla="*/ 590 h 590"/>
                <a:gd name="T4" fmla="*/ 0 w 1497"/>
                <a:gd name="T5" fmla="*/ 0 h 590"/>
                <a:gd name="T6" fmla="*/ 0 w 1497"/>
                <a:gd name="T7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7941" name="Freeform 5"/>
            <p:cNvSpPr>
              <a:spLocks/>
            </p:cNvSpPr>
            <p:nvPr userDrawn="1"/>
          </p:nvSpPr>
          <p:spPr bwMode="gray">
            <a:xfrm>
              <a:off x="-1" y="514"/>
              <a:ext cx="3702" cy="312"/>
            </a:xfrm>
            <a:custGeom>
              <a:avLst/>
              <a:gdLst>
                <a:gd name="T0" fmla="*/ 45 w 1497"/>
                <a:gd name="T1" fmla="*/ 590 h 590"/>
                <a:gd name="T2" fmla="*/ 1497 w 1497"/>
                <a:gd name="T3" fmla="*/ 590 h 590"/>
                <a:gd name="T4" fmla="*/ 0 w 1497"/>
                <a:gd name="T5" fmla="*/ 0 h 590"/>
                <a:gd name="T6" fmla="*/ 0 w 1497"/>
                <a:gd name="T7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67942" name="Rectangle 6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9" name="Picture 8" descr="Untitled-1 cop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52413" y="382588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Untitled-1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973138" y="765175"/>
            <a:ext cx="358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gray">
          <a:xfrm>
            <a:off x="1676400" y="274638"/>
            <a:ext cx="7467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5863" y="1600200"/>
            <a:ext cx="7043737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79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8400"/>
            <a:ext cx="6524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38CA55BB-1EAD-4BDA-B1BF-342092BF4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14" descr="color logo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188" y="5999163"/>
            <a:ext cx="13493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579" r:id="rId1"/>
    <p:sldLayoutId id="2147484559" r:id="rId2"/>
    <p:sldLayoutId id="2147484560" r:id="rId3"/>
    <p:sldLayoutId id="2147484561" r:id="rId4"/>
    <p:sldLayoutId id="2147484562" r:id="rId5"/>
    <p:sldLayoutId id="2147484563" r:id="rId6"/>
    <p:sldLayoutId id="2147484564" r:id="rId7"/>
    <p:sldLayoutId id="2147484565" r:id="rId8"/>
    <p:sldLayoutId id="2147484566" r:id="rId9"/>
    <p:sldLayoutId id="2147484567" r:id="rId10"/>
    <p:sldLayoutId id="2147484568" r:id="rId11"/>
  </p:sldLayoutIdLst>
  <p:transition xmlns:p14="http://schemas.microsoft.com/office/powerpoint/2010/main" spd="med"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1846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57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58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59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0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1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847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847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64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5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6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67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847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69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848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71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848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73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74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75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48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1848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848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49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2484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Office of Special Education and Early Intervention Services</a:t>
            </a:r>
          </a:p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31849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248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3340D6F-CA68-4FC3-B7AC-818DC4602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0" r:id="rId1"/>
    <p:sldLayoutId id="2147484569" r:id="rId2"/>
    <p:sldLayoutId id="2147484570" r:id="rId3"/>
    <p:sldLayoutId id="2147484571" r:id="rId4"/>
    <p:sldLayoutId id="2147484572" r:id="rId5"/>
    <p:sldLayoutId id="2147484573" r:id="rId6"/>
    <p:sldLayoutId id="2147484574" r:id="rId7"/>
    <p:sldLayoutId id="2147484575" r:id="rId8"/>
    <p:sldLayoutId id="2147484576" r:id="rId9"/>
    <p:sldLayoutId id="2147484577" r:id="rId10"/>
    <p:sldLayoutId id="2147484578" r:id="rId11"/>
  </p:sldLayoutIdLst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mailto:ReaganJ@michigan.gov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michigan.gov/greatstar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mailto:JaquiteJ@michigan.gov" TargetMode="External"/><Relationship Id="rId3" Type="http://schemas.openxmlformats.org/officeDocument/2006/relationships/hyperlink" Target="http://www.mitbitraining.org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eotta.ccresa.org/Training.php?Cat=2&amp;ID=43" TargetMode="External"/><Relationship Id="rId3" Type="http://schemas.openxmlformats.org/officeDocument/2006/relationships/hyperlink" Target="http://eotta.ccresa.org/Training.php?cat=2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eotta.ccresa.org/News.php?ID=216" TargetMode="External"/><Relationship Id="rId3" Type="http://schemas.openxmlformats.org/officeDocument/2006/relationships/hyperlink" Target="http://eotta.ccresa.org/Training.php?Cat=21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mde-lio.cenmi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med-lio.cenmi.org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cenmi.org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hyperlink" Target="mailto:johnsont37@michigan.gov" TargetMode="External"/><Relationship Id="rId3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mailto:Bauerk2@michigan.gov" TargetMode="External"/><Relationship Id="rId3" Type="http://schemas.openxmlformats.org/officeDocument/2006/relationships/hyperlink" Target="mailto:ReaganJ@michigan.go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8382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>
                <a:effectLst/>
                <a:latin typeface="Verdana" pitchFamily="34" charset="0"/>
              </a:rPr>
              <a:t>Office of Special Education</a:t>
            </a:r>
            <a:r>
              <a:rPr lang="en-US" sz="3600" dirty="0" smtClean="0">
                <a:effectLst/>
                <a:latin typeface="Verdana" pitchFamily="34" charset="0"/>
              </a:rPr>
              <a:t/>
            </a:r>
            <a:br>
              <a:rPr lang="en-US" sz="3600" dirty="0" smtClean="0">
                <a:effectLst/>
                <a:latin typeface="Verdana" pitchFamily="34" charset="0"/>
              </a:rPr>
            </a:br>
            <a:r>
              <a:rPr lang="en-US" sz="4400" dirty="0" smtClean="0">
                <a:effectLst/>
                <a:latin typeface="Verdana" pitchFamily="34" charset="0"/>
              </a:rPr>
              <a:t/>
            </a:r>
            <a:br>
              <a:rPr lang="en-US" sz="4400" dirty="0" smtClean="0">
                <a:effectLst/>
                <a:latin typeface="Verdana" pitchFamily="34" charset="0"/>
              </a:rPr>
            </a:br>
            <a:r>
              <a:rPr lang="en-US" sz="72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UPDATES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3352800"/>
            <a:ext cx="64008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effectLst/>
                <a:latin typeface="Verdana" pitchFamily="34" charset="0"/>
              </a:rPr>
              <a:t>MAASE</a:t>
            </a:r>
          </a:p>
          <a:p>
            <a:pPr eaLnBrk="1" hangingPunct="1">
              <a:defRPr/>
            </a:pPr>
            <a:r>
              <a:rPr lang="en-US" sz="4000" dirty="0" smtClean="0">
                <a:effectLst/>
                <a:latin typeface="Verdana" pitchFamily="34" charset="0"/>
              </a:rPr>
              <a:t>February 5, 2014</a:t>
            </a:r>
          </a:p>
          <a:p>
            <a:pPr eaLnBrk="1" hangingPunct="1">
              <a:defRPr/>
            </a:pPr>
            <a:endParaRPr lang="en-US" sz="40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Medicaid</a:t>
            </a:r>
            <a:endParaRPr lang="en-US" sz="2800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Upcoming Meetings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Medicaid School Based Services Implementers 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March 11</a:t>
            </a:r>
            <a:r>
              <a:rPr lang="en-US" sz="2400" baseline="30000" dirty="0" smtClean="0">
                <a:effectLst/>
                <a:latin typeface="Verdana" pitchFamily="34" charset="0"/>
              </a:rPr>
              <a:t>th</a:t>
            </a:r>
            <a:r>
              <a:rPr lang="en-US" sz="2400" dirty="0" smtClean="0">
                <a:effectLst/>
                <a:latin typeface="Verdana" pitchFamily="34" charset="0"/>
              </a:rPr>
              <a:t> &amp; May 24</a:t>
            </a:r>
            <a:r>
              <a:rPr lang="en-US" sz="2400" baseline="30000" dirty="0" smtClean="0">
                <a:effectLst/>
                <a:latin typeface="Verdana" pitchFamily="34" charset="0"/>
              </a:rPr>
              <a:t>th</a:t>
            </a:r>
            <a:r>
              <a:rPr lang="en-US" sz="2400" dirty="0" smtClean="0">
                <a:effectLst/>
                <a:latin typeface="Verdana" pitchFamily="34" charset="0"/>
              </a:rPr>
              <a:t> 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1:00-3:00 PM at Ingham ISD and available online</a:t>
            </a: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Maintain current email list!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>
                <a:effectLst/>
                <a:latin typeface="Verdana" pitchFamily="34" charset="0"/>
              </a:rPr>
              <a:t>I</a:t>
            </a:r>
            <a:r>
              <a:rPr lang="en-US" sz="2400" dirty="0" smtClean="0">
                <a:effectLst/>
                <a:latin typeface="Verdana" pitchFamily="34" charset="0"/>
              </a:rPr>
              <a:t>nform Jane Reagan @ </a:t>
            </a:r>
            <a:r>
              <a:rPr lang="en-US" sz="2400" dirty="0" smtClean="0">
                <a:effectLst/>
                <a:latin typeface="Verdana" pitchFamily="34" charset="0"/>
                <a:hlinkClick r:id="rId2"/>
              </a:rPr>
              <a:t>ReaganJ@michigan.gov</a:t>
            </a:r>
            <a:r>
              <a:rPr lang="en-US" sz="2400" dirty="0" smtClean="0">
                <a:effectLst/>
                <a:latin typeface="Verdana" pitchFamily="34" charset="0"/>
              </a:rPr>
              <a:t> of any staff changes </a:t>
            </a:r>
          </a:p>
        </p:txBody>
      </p:sp>
    </p:spTree>
    <p:extLst>
      <p:ext uri="{BB962C8B-B14F-4D97-AF65-F5344CB8AC3E}">
        <p14:creationId xmlns:p14="http://schemas.microsoft.com/office/powerpoint/2010/main" val="351127907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Low Incidence Outreach</a:t>
            </a:r>
            <a:endParaRPr lang="en-US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Educational Interpreter Performance Assessment (EIPA) Testing </a:t>
            </a:r>
            <a:endParaRPr lang="en-US" dirty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4 testing slots per day at each location! 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Testing Times – 8:00 a.m., 10:00 a.m., 12:00 p.m. and 2:00 p.m.</a:t>
            </a:r>
          </a:p>
          <a:p>
            <a:pPr marL="1714500" lvl="3" indent="-457200" eaLnBrk="1" hangingPunct="1">
              <a:buClr>
                <a:srgbClr val="7030A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February 7, 2014 – MDE-LIO, Lansing</a:t>
            </a:r>
          </a:p>
          <a:p>
            <a:pPr marL="1714500" lvl="3" indent="-457200" eaLnBrk="1" hangingPunct="1">
              <a:buClr>
                <a:srgbClr val="7030A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February 21, 2014 – MDE-LIO, Lansing</a:t>
            </a:r>
          </a:p>
          <a:p>
            <a:pPr marL="1714500" lvl="3" indent="-457200" eaLnBrk="1" hangingPunct="1">
              <a:buClr>
                <a:srgbClr val="7030A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March 7, 2014 – MDE-LIO, Lansing</a:t>
            </a:r>
          </a:p>
          <a:p>
            <a:pPr marL="1714500" lvl="3" indent="-457200" eaLnBrk="1" hangingPunct="1">
              <a:buClr>
                <a:srgbClr val="7030A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March 21, 2014 – Kent ISD, Grand Rapids</a:t>
            </a:r>
          </a:p>
        </p:txBody>
      </p:sp>
    </p:spTree>
    <p:extLst>
      <p:ext uri="{BB962C8B-B14F-4D97-AF65-F5344CB8AC3E}">
        <p14:creationId xmlns:p14="http://schemas.microsoft.com/office/powerpoint/2010/main" val="3643217306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Early Childhood</a:t>
            </a:r>
            <a:endParaRPr lang="en-US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Revised standards documents are posted to the Office of Great Start website! Download @ </a:t>
            </a:r>
            <a:r>
              <a:rPr lang="en-US" dirty="0" smtClean="0">
                <a:effectLst/>
                <a:latin typeface="Verdana" pitchFamily="34" charset="0"/>
                <a:hlinkClick r:id="rId2"/>
              </a:rPr>
              <a:t>www.michigan.gov/greatstart</a:t>
            </a:r>
            <a:r>
              <a:rPr lang="en-US" dirty="0" smtClean="0">
                <a:effectLst/>
                <a:latin typeface="Verdana" pitchFamily="34" charset="0"/>
              </a:rPr>
              <a:t> 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i="1" dirty="0" smtClean="0">
                <a:effectLst/>
                <a:latin typeface="Verdana" pitchFamily="34" charset="0"/>
              </a:rPr>
              <a:t>Early Childhood Standards of Quality for Infant and Toddler Programs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i="1" dirty="0" smtClean="0">
                <a:effectLst/>
                <a:latin typeface="Verdana" pitchFamily="34" charset="0"/>
              </a:rPr>
              <a:t>Early Childhood Standards of Quality for Prekindergarten 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i="1" dirty="0" smtClean="0">
                <a:effectLst/>
                <a:latin typeface="Verdana" pitchFamily="34" charset="0"/>
              </a:rPr>
              <a:t>Michigan Out-of-School-Time Standards and Quality</a:t>
            </a:r>
          </a:p>
        </p:txBody>
      </p:sp>
    </p:spTree>
    <p:extLst>
      <p:ext uri="{BB962C8B-B14F-4D97-AF65-F5344CB8AC3E}">
        <p14:creationId xmlns:p14="http://schemas.microsoft.com/office/powerpoint/2010/main" val="153550983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Early Childhood</a:t>
            </a:r>
            <a:endParaRPr lang="en-US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Indicator B-7 Child Outcomes Data were emailed to ISD Special Education Directors &amp; monitors in January.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Please forward to local districts</a:t>
            </a: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i="1" dirty="0" smtClean="0">
                <a:effectLst/>
                <a:latin typeface="Verdana" pitchFamily="34" charset="0"/>
              </a:rPr>
              <a:t>Early On </a:t>
            </a:r>
            <a:r>
              <a:rPr lang="en-US" dirty="0" smtClean="0">
                <a:effectLst/>
                <a:latin typeface="Verdana" pitchFamily="34" charset="0"/>
              </a:rPr>
              <a:t>federal application will be released for public comment.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Public hearing to be held in February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Watch for announcement for dates &amp; times</a:t>
            </a:r>
          </a:p>
          <a:p>
            <a:pPr marL="857250" lvl="1" indent="-457200" eaLnBrk="1" hangingPunct="1">
              <a:buClr>
                <a:srgbClr val="C00000"/>
              </a:buClr>
              <a:defRPr/>
            </a:pPr>
            <a:endParaRPr lang="en-US" sz="2000" dirty="0" smtClean="0"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706699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1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Early Childhood</a:t>
            </a:r>
            <a:endParaRPr lang="en-US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Early Childhood Special Education (ECSE) will present breakout sessions at two upcoming conferences: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>
                <a:effectLst/>
                <a:latin typeface="Verdana" pitchFamily="34" charset="0"/>
              </a:rPr>
              <a:t>UP Special Education Conference </a:t>
            </a:r>
            <a:r>
              <a:rPr lang="en-US" sz="2400" dirty="0" smtClean="0">
                <a:effectLst/>
                <a:latin typeface="Verdana" pitchFamily="34" charset="0"/>
              </a:rPr>
              <a:t>(Marquette) in February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MCEC </a:t>
            </a:r>
            <a:r>
              <a:rPr lang="en-US" sz="2400" dirty="0">
                <a:effectLst/>
                <a:latin typeface="Verdana" pitchFamily="34" charset="0"/>
              </a:rPr>
              <a:t>Conference </a:t>
            </a:r>
            <a:r>
              <a:rPr lang="en-US" sz="2400" dirty="0" smtClean="0">
                <a:effectLst/>
                <a:latin typeface="Verdana" pitchFamily="34" charset="0"/>
              </a:rPr>
              <a:t>(Grand Rapids) in </a:t>
            </a:r>
            <a:r>
              <a:rPr lang="en-US" sz="2400" dirty="0">
                <a:effectLst/>
                <a:latin typeface="Verdana" pitchFamily="34" charset="0"/>
              </a:rPr>
              <a:t>March </a:t>
            </a:r>
            <a:endParaRPr lang="en-US" sz="2400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ECSE Updates on Indicators: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B-6 (Preschool Ed. Environment) 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B-7 (Preschool Outcomes)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B-12 (EC Transition)</a:t>
            </a:r>
          </a:p>
        </p:txBody>
      </p:sp>
    </p:spTree>
    <p:extLst>
      <p:ext uri="{BB962C8B-B14F-4D97-AF65-F5344CB8AC3E}">
        <p14:creationId xmlns:p14="http://schemas.microsoft.com/office/powerpoint/2010/main" val="3169573257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MI Special Education Reference (MI-SER) </a:t>
            </a:r>
            <a:endParaRPr lang="en-US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Updates to the database: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OSEP Policy Letters – 7 letters dated September 2013-December 2013</a:t>
            </a:r>
          </a:p>
          <a:p>
            <a:pPr marL="1714500" lvl="3" indent="-457200" eaLnBrk="1" hangingPunct="1">
              <a:buClr>
                <a:srgbClr val="7030A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See written updates for listing 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Civil Rights “Dear Colleague Letter” on the Nondiscriminatory Administration of School Discipline-January 8, 2014</a:t>
            </a:r>
          </a:p>
        </p:txBody>
      </p:sp>
    </p:spTree>
    <p:extLst>
      <p:ext uri="{BB962C8B-B14F-4D97-AF65-F5344CB8AC3E}">
        <p14:creationId xmlns:p14="http://schemas.microsoft.com/office/powerpoint/2010/main" val="1909365133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effectLst/>
                <a:latin typeface="Verdana" panose="020B0604030504040204" pitchFamily="34" charset="0"/>
              </a:rPr>
              <a:t>UPCOMING LEARNING OPPORTUNITIES</a:t>
            </a:r>
            <a:endParaRPr lang="en-US" sz="4000" dirty="0">
              <a:effectLst/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MI-Access Functional </a:t>
            </a:r>
            <a:r>
              <a:rPr lang="en-US" dirty="0">
                <a:effectLst/>
                <a:latin typeface="Verdana" panose="020B0604030504040204" pitchFamily="34" charset="0"/>
              </a:rPr>
              <a:t>Independence Social Studies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is coming!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000" dirty="0" smtClean="0">
                <a:effectLst/>
                <a:latin typeface="Verdana" panose="020B0604030504040204" pitchFamily="34" charset="0"/>
              </a:rPr>
              <a:t>Participate to help shape the assessment!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000" dirty="0" smtClean="0">
                <a:effectLst/>
                <a:latin typeface="Verdana" panose="020B0604030504040204" pitchFamily="34" charset="0"/>
              </a:rPr>
              <a:t>Pilot </a:t>
            </a:r>
            <a:r>
              <a:rPr lang="en-US" sz="2000" dirty="0">
                <a:effectLst/>
                <a:latin typeface="Verdana" panose="020B0604030504040204" pitchFamily="34" charset="0"/>
              </a:rPr>
              <a:t>Test for spring 2014 is currently open for </a:t>
            </a:r>
            <a:r>
              <a:rPr lang="en-US" sz="2000" dirty="0" smtClean="0">
                <a:effectLst/>
                <a:latin typeface="Verdana" panose="020B0604030504040204" pitchFamily="34" charset="0"/>
              </a:rPr>
              <a:t>registration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000" dirty="0" smtClean="0">
                <a:effectLst/>
                <a:latin typeface="Verdana" panose="020B0604030504040204" pitchFamily="34" charset="0"/>
              </a:rPr>
              <a:t>Pilot is based on the EGGLEs/EHSCEs 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000" dirty="0" smtClean="0">
                <a:effectLst/>
                <a:latin typeface="Verdana" panose="020B0604030504040204" pitchFamily="34" charset="0"/>
              </a:rPr>
              <a:t>To </a:t>
            </a:r>
            <a:r>
              <a:rPr lang="en-US" sz="2000" dirty="0">
                <a:effectLst/>
                <a:latin typeface="Verdana" panose="020B0604030504040204" pitchFamily="34" charset="0"/>
              </a:rPr>
              <a:t>register contact John </a:t>
            </a:r>
            <a:r>
              <a:rPr lang="en-US" sz="2000" dirty="0" err="1">
                <a:effectLst/>
                <a:latin typeface="Verdana" panose="020B0604030504040204" pitchFamily="34" charset="0"/>
              </a:rPr>
              <a:t>Jaquith</a:t>
            </a:r>
            <a:r>
              <a:rPr lang="en-US" sz="2000" dirty="0">
                <a:effectLst/>
                <a:latin typeface="Verdana" panose="020B0604030504040204" pitchFamily="34" charset="0"/>
              </a:rPr>
              <a:t> at </a:t>
            </a:r>
            <a:r>
              <a:rPr lang="en-US" sz="2000" dirty="0">
                <a:effectLst/>
                <a:latin typeface="Verdana" panose="020B0604030504040204" pitchFamily="34" charset="0"/>
                <a:hlinkClick r:id="rId2"/>
              </a:rPr>
              <a:t>JaquiteJ@michigan.gov</a:t>
            </a:r>
            <a:r>
              <a:rPr lang="en-US" sz="2000" dirty="0">
                <a:effectLst/>
                <a:latin typeface="Verdana" panose="020B0604030504040204" pitchFamily="34" charset="0"/>
              </a:rPr>
              <a:t> or </a:t>
            </a:r>
            <a:r>
              <a:rPr lang="en-US" sz="2000" dirty="0" smtClean="0">
                <a:effectLst/>
                <a:latin typeface="Verdana" panose="020B0604030504040204" pitchFamily="34" charset="0"/>
              </a:rPr>
              <a:t>517-335-1987</a:t>
            </a:r>
          </a:p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The MDE and the Traumatic </a:t>
            </a:r>
            <a:r>
              <a:rPr lang="en-US" dirty="0">
                <a:effectLst/>
                <a:latin typeface="Verdana" panose="020B0604030504040204" pitchFamily="34" charset="0"/>
              </a:rPr>
              <a:t>Brain Injury federal grant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hav</a:t>
            </a:r>
            <a:r>
              <a:rPr lang="en-US" dirty="0">
                <a:effectLst/>
                <a:latin typeface="Verdana" panose="020B0604030504040204" pitchFamily="34" charset="0"/>
              </a:rPr>
              <a:t>e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 made available a </a:t>
            </a:r>
            <a:r>
              <a:rPr lang="en-US" dirty="0">
                <a:effectLst/>
                <a:latin typeface="Verdana" panose="020B0604030504040204" pitchFamily="34" charset="0"/>
              </a:rPr>
              <a:t>series of FREE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online </a:t>
            </a:r>
            <a:r>
              <a:rPr lang="en-US" dirty="0">
                <a:effectLst/>
                <a:latin typeface="Verdana" panose="020B0604030504040204" pitchFamily="34" charset="0"/>
              </a:rPr>
              <a:t>trainings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. Visit  </a:t>
            </a:r>
            <a:r>
              <a:rPr lang="en-US" dirty="0" smtClean="0">
                <a:effectLst/>
                <a:latin typeface="Verdana" panose="020B0604030504040204" pitchFamily="34" charset="0"/>
                <a:hlinkClick r:id="rId3"/>
              </a:rPr>
              <a:t>www.MiTBItraining.org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 for details. </a:t>
            </a:r>
            <a:endParaRPr lang="en-US" dirty="0">
              <a:effectLst/>
              <a:latin typeface="Verdana" panose="020B0604030504040204" pitchFamily="34" charset="0"/>
            </a:endParaRPr>
          </a:p>
          <a:p>
            <a:pPr lvl="1">
              <a:buClr>
                <a:srgbClr val="2F4BA3"/>
              </a:buClr>
              <a:defRPr/>
            </a:pPr>
            <a:endParaRPr lang="en-US" dirty="0" smtClean="0">
              <a:effectLst/>
              <a:latin typeface="Verdana" panose="020B0604030504040204" pitchFamily="34" charset="0"/>
            </a:endParaRPr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marL="57150" indent="0">
              <a:buClr>
                <a:srgbClr val="C00000"/>
              </a:buClr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Trainings</a:t>
            </a:r>
          </a:p>
          <a:p>
            <a:pPr lvl="1">
              <a:buClr>
                <a:srgbClr val="C00000"/>
              </a:buClr>
              <a:defRPr/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Several Face-to-Face trainings are scheduled for Child Outcomes 0-5 Training: </a:t>
            </a:r>
            <a:r>
              <a:rPr lang="en-US" sz="2400" i="1" dirty="0" smtClean="0">
                <a:effectLst/>
                <a:latin typeface="Verdana" panose="020B0604030504040204" pitchFamily="34" charset="0"/>
              </a:rPr>
              <a:t>Early On</a:t>
            </a:r>
            <a:r>
              <a:rPr lang="en-US" sz="2400" dirty="0" smtClean="0">
                <a:effectLst/>
                <a:latin typeface="Verdana" panose="020B0604030504040204" pitchFamily="34" charset="0"/>
              </a:rPr>
              <a:t> and Preschool Special Education. 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Registration &amp; other information can be found at: </a:t>
            </a:r>
            <a:r>
              <a:rPr lang="en-US" sz="2200" dirty="0" smtClean="0">
                <a:effectLst/>
                <a:latin typeface="Verdana" panose="020B0604030504040204" pitchFamily="34" charset="0"/>
                <a:hlinkClick r:id="rId2"/>
              </a:rPr>
              <a:t>http://eotta.ccresa.org/Training.php?Cat=2&amp;ID=43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 </a:t>
            </a:r>
          </a:p>
          <a:p>
            <a:pPr lvl="1">
              <a:buClr>
                <a:srgbClr val="C00000"/>
              </a:buClr>
              <a:defRPr/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Preschool Childhood Outcomes 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200" dirty="0">
                <a:effectLst/>
                <a:latin typeface="Verdana" panose="020B0604030504040204" pitchFamily="34" charset="0"/>
              </a:rPr>
              <a:t>O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nline training is still available at: </a:t>
            </a:r>
            <a:r>
              <a:rPr lang="en-US" sz="2200" dirty="0" smtClean="0">
                <a:effectLst/>
                <a:latin typeface="Verdana" panose="020B0604030504040204" pitchFamily="34" charset="0"/>
                <a:hlinkClick r:id="rId3"/>
              </a:rPr>
              <a:t>http://eotta.ccresa.org/Training.php?cat=21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 </a:t>
            </a:r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02017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OPPORTUNITIES</a:t>
            </a:r>
            <a:endParaRPr lang="en-US" dirty="0">
              <a:effectLst/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077200" cy="5181600"/>
          </a:xfrm>
        </p:spPr>
        <p:txBody>
          <a:bodyPr/>
          <a:lstStyle/>
          <a:p>
            <a:pPr>
              <a:buClr>
                <a:srgbClr val="C00000"/>
              </a:buClr>
              <a:defRPr/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Free online training to assist in understanding the Indicator B-7 Preschool Child Outcomes data can be found at:</a:t>
            </a:r>
          </a:p>
          <a:p>
            <a:pPr lvl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anose="020B0604030504040204" pitchFamily="34" charset="0"/>
                <a:hlinkClick r:id="rId2"/>
              </a:rPr>
              <a:t>http://eotta.ccresa.org/News.php?ID=216</a:t>
            </a:r>
            <a:r>
              <a:rPr lang="en-US" sz="2400" dirty="0" smtClean="0">
                <a:effectLst/>
                <a:latin typeface="Verdana" panose="020B0604030504040204" pitchFamily="34" charset="0"/>
              </a:rPr>
              <a:t> </a:t>
            </a:r>
          </a:p>
          <a:p>
            <a:pPr>
              <a:buClr>
                <a:srgbClr val="C00000"/>
              </a:buClr>
              <a:defRPr/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Improving the Quality of Indicator B-7 Child Outcome Data training in February at Marquette-Alger RESA</a:t>
            </a:r>
          </a:p>
          <a:p>
            <a:pPr lvl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anose="020B0604030504040204" pitchFamily="34" charset="0"/>
                <a:hlinkClick r:id="rId3"/>
              </a:rPr>
              <a:t>http://eotta.ccresa.org/Training.php?Cat=21</a:t>
            </a:r>
            <a:endParaRPr lang="en-US" sz="2400" dirty="0" smtClean="0">
              <a:effectLst/>
              <a:latin typeface="Verdana" panose="020B0604030504040204" pitchFamily="34" charset="0"/>
            </a:endParaRPr>
          </a:p>
          <a:p>
            <a:pPr>
              <a:buClr>
                <a:srgbClr val="C00000"/>
              </a:buClr>
              <a:defRPr/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See handout for additional trainings, webinars </a:t>
            </a:r>
            <a:r>
              <a:rPr lang="en-US" sz="2800" dirty="0">
                <a:effectLst/>
                <a:latin typeface="Verdana" panose="020B0604030504040204" pitchFamily="34" charset="0"/>
              </a:rPr>
              <a:t>&amp;</a:t>
            </a:r>
            <a:r>
              <a:rPr lang="en-US" sz="2800" dirty="0" smtClean="0">
                <a:effectLst/>
                <a:latin typeface="Verdana" panose="020B0604030504040204" pitchFamily="34" charset="0"/>
              </a:rPr>
              <a:t> video conferencing information. </a:t>
            </a:r>
          </a:p>
          <a:p>
            <a:pPr marL="457200" lvl="1" indent="0">
              <a:buClrTx/>
              <a:buNone/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 </a:t>
            </a:r>
            <a:endParaRPr lang="en-US" dirty="0" smtClean="0"/>
          </a:p>
          <a:p>
            <a:pPr marL="457200" lvl="1" indent="0">
              <a:buClrTx/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51491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UPCOMING LEARNING OPPORTUNITIE</a:t>
            </a:r>
            <a:r>
              <a:rPr lang="en-US" dirty="0" smtClean="0">
                <a:latin typeface="Verdana" panose="020B0604030504040204" pitchFamily="34" charset="0"/>
              </a:rPr>
              <a:t>S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buClr>
                <a:srgbClr val="C00000"/>
              </a:buClr>
              <a:defRPr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Low Incidence Outreach Trainings</a:t>
            </a:r>
            <a:r>
              <a:rPr lang="en-US" sz="2800" dirty="0" smtClean="0">
                <a:effectLst/>
                <a:latin typeface="Verdana" panose="020B0604030504040204" pitchFamily="34" charset="0"/>
              </a:rPr>
              <a:t>: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200" dirty="0" smtClean="0">
                <a:effectLst/>
              </a:rPr>
              <a:t>February 6, 2014 Assessments &amp; Outcomes for Children with Cochlear Implants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200" dirty="0" smtClean="0">
                <a:effectLst/>
              </a:rPr>
              <a:t>February 8, 2014 Using Process Time: Why It Is Important and Techniques to Improve One’s Process Time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200" dirty="0" smtClean="0">
                <a:effectLst/>
              </a:rPr>
              <a:t>February 22 &amp; March 29, 2014 “Let’s Get Outside and Play” Outdoor Recreation Open House at Camp </a:t>
            </a:r>
            <a:r>
              <a:rPr lang="en-US" sz="2200" dirty="0" err="1" smtClean="0">
                <a:effectLst/>
              </a:rPr>
              <a:t>Tuhsmeheta</a:t>
            </a:r>
            <a:endParaRPr lang="en-US" sz="2200" dirty="0">
              <a:effectLst/>
            </a:endParaRPr>
          </a:p>
          <a:p>
            <a:pPr lvl="2">
              <a:buClr>
                <a:srgbClr val="2F4BA3"/>
              </a:buClr>
              <a:defRPr/>
            </a:pPr>
            <a:r>
              <a:rPr lang="en-US" sz="2200" dirty="0" smtClean="0">
                <a:effectLst/>
              </a:rPr>
              <a:t>March 6, 2014 What to do with Babies? 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200" dirty="0" smtClean="0">
                <a:effectLst/>
              </a:rPr>
              <a:t>March 28, 2014 “Transition Success Factors” Conference</a:t>
            </a:r>
          </a:p>
          <a:p>
            <a:pPr lvl="2">
              <a:buClr>
                <a:srgbClr val="2F4BA3"/>
              </a:buClr>
              <a:defRPr/>
            </a:pPr>
            <a:r>
              <a:rPr lang="en-US" sz="2200" dirty="0" smtClean="0">
                <a:effectLst/>
              </a:rPr>
              <a:t>Information available at </a:t>
            </a:r>
            <a:r>
              <a:rPr lang="en-US" sz="2200" dirty="0" smtClean="0">
                <a:effectLst/>
                <a:hlinkClick r:id="rId2"/>
              </a:rPr>
              <a:t>http://www.mde-lio.cenmi.org</a:t>
            </a:r>
            <a:r>
              <a:rPr lang="en-US" sz="2200" dirty="0" smtClean="0">
                <a:effectLst/>
              </a:rPr>
              <a:t> </a:t>
            </a:r>
            <a:endParaRPr lang="en-US" sz="2200" dirty="0" smtClean="0"/>
          </a:p>
          <a:p>
            <a:pPr marL="57150" indent="0">
              <a:buClrTx/>
              <a:buFont typeface="Wingdings" pitchFamily="2" charset="2"/>
              <a:buNone/>
              <a:defRPr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860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81928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	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30725"/>
          </a:xfrm>
        </p:spPr>
        <p:txBody>
          <a:bodyPr/>
          <a:lstStyle/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Publications</a:t>
            </a:r>
          </a:p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endParaRPr lang="en-US" dirty="0" smtClean="0">
              <a:effectLst/>
              <a:latin typeface="Verdana" pitchFamily="34" charset="0"/>
            </a:endParaRP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Annual Performance Report (APR) was submitted – district level indicator information </a:t>
            </a:r>
            <a:r>
              <a:rPr lang="en-US" dirty="0" smtClean="0">
                <a:effectLst/>
                <a:latin typeface="Verdana" pitchFamily="34" charset="0"/>
              </a:rPr>
              <a:t>will be reported </a:t>
            </a:r>
            <a:r>
              <a:rPr lang="en-US" dirty="0" smtClean="0">
                <a:effectLst/>
                <a:latin typeface="Verdana" pitchFamily="34" charset="0"/>
              </a:rPr>
              <a:t>by </a:t>
            </a:r>
            <a:r>
              <a:rPr lang="en-US" dirty="0" smtClean="0">
                <a:effectLst/>
                <a:latin typeface="Verdana" pitchFamily="34" charset="0"/>
              </a:rPr>
              <a:t>         June </a:t>
            </a:r>
            <a:r>
              <a:rPr lang="en-US" dirty="0" smtClean="0">
                <a:effectLst/>
                <a:latin typeface="Verdana" pitchFamily="34" charset="0"/>
              </a:rPr>
              <a:t>1, 2014.</a:t>
            </a:r>
          </a:p>
          <a:p>
            <a:pPr marL="57150" lvl="1" indent="0" eaLnBrk="1" hangingPunct="1">
              <a:buClr>
                <a:srgbClr val="C00000"/>
              </a:buClr>
              <a:buNone/>
              <a:defRPr/>
            </a:pPr>
            <a:endParaRPr lang="en-US" dirty="0" smtClean="0">
              <a:effectLst/>
              <a:latin typeface="Verdana" pitchFamily="34" charset="0"/>
            </a:endParaRP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FFY 2013 – FFY 2018 State Performance </a:t>
            </a:r>
            <a:r>
              <a:rPr lang="en-US" dirty="0" smtClean="0">
                <a:effectLst/>
                <a:latin typeface="Verdana" pitchFamily="34" charset="0"/>
              </a:rPr>
              <a:t>Plan </a:t>
            </a:r>
            <a:r>
              <a:rPr lang="en-US" dirty="0" smtClean="0">
                <a:effectLst/>
                <a:latin typeface="Verdana" pitchFamily="34" charset="0"/>
              </a:rPr>
              <a:t>development has begun!</a:t>
            </a:r>
          </a:p>
        </p:txBody>
      </p:sp>
    </p:spTree>
    <p:extLst>
      <p:ext uri="{BB962C8B-B14F-4D97-AF65-F5344CB8AC3E}">
        <p14:creationId xmlns:p14="http://schemas.microsoft.com/office/powerpoint/2010/main" val="3397449556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r>
              <a:rPr lang="en-US" dirty="0">
                <a:effectLst/>
                <a:latin typeface="Verdana" panose="020B0604030504040204" pitchFamily="34" charset="0"/>
              </a:rPr>
              <a:t>UPCOMING LEARNING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343400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MDE-LIO</a:t>
            </a: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Outdoor Recreation </a:t>
            </a:r>
            <a:r>
              <a:rPr lang="en-US" sz="2800" b="1" dirty="0" smtClean="0">
                <a:effectLst/>
                <a:latin typeface="Verdana" panose="020B0604030504040204" pitchFamily="34" charset="0"/>
              </a:rPr>
              <a:t>Open House </a:t>
            </a:r>
            <a:r>
              <a:rPr lang="en-US" sz="2800" dirty="0" smtClean="0">
                <a:effectLst/>
                <a:latin typeface="Verdana" panose="020B0604030504040204" pitchFamily="34" charset="0"/>
              </a:rPr>
              <a:t>at   Camp </a:t>
            </a:r>
            <a:r>
              <a:rPr lang="en-US" sz="2800" dirty="0" err="1" smtClean="0">
                <a:effectLst/>
                <a:latin typeface="Verdana" panose="020B0604030504040204" pitchFamily="34" charset="0"/>
              </a:rPr>
              <a:t>Tuhsmeheta</a:t>
            </a:r>
            <a:r>
              <a:rPr lang="en-US" sz="2800" dirty="0" smtClean="0">
                <a:effectLst/>
                <a:latin typeface="Verdana" panose="020B0604030504040204" pitchFamily="34" charset="0"/>
              </a:rPr>
              <a:t>…Camp T! 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For children w/ visual impairments &amp; their families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February 22 &amp; March 29</a:t>
            </a: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What To Do with Babies? Online webinar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March 6</a:t>
            </a:r>
            <a:r>
              <a:rPr lang="en-US" sz="2400" baseline="30000" dirty="0" smtClean="0">
                <a:effectLst/>
                <a:latin typeface="Verdana" panose="020B0604030504040204" pitchFamily="34" charset="0"/>
              </a:rPr>
              <a:t>th</a:t>
            </a:r>
            <a:r>
              <a:rPr lang="en-US" sz="2400" dirty="0" smtClean="0">
                <a:effectLst/>
                <a:latin typeface="Verdana" panose="020B0604030504040204" pitchFamily="34" charset="0"/>
              </a:rPr>
              <a:t> 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For those who work with the Deaf &amp; Hard of Hearing</a:t>
            </a:r>
          </a:p>
          <a:p>
            <a:pPr lvl="1">
              <a:buClr>
                <a:srgbClr val="002060"/>
              </a:buClr>
            </a:pPr>
            <a:endParaRPr lang="en-US" sz="2400" dirty="0" smtClean="0">
              <a:effectLst/>
              <a:latin typeface="Verdana" panose="020B0604030504040204" pitchFamily="34" charset="0"/>
            </a:endParaRPr>
          </a:p>
          <a:p>
            <a:pPr marL="457200" lvl="1" indent="0">
              <a:buClr>
                <a:srgbClr val="C00000"/>
              </a:buClr>
              <a:buNone/>
            </a:pPr>
            <a:endParaRPr lang="en-US" sz="2400" dirty="0" smtClean="0"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625319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Verdana" panose="020B0604030504040204" pitchFamily="34" charset="0"/>
              </a:rPr>
              <a:t>UPCOMING LEARNING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MDE-LIO</a:t>
            </a: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“</a:t>
            </a:r>
            <a:r>
              <a:rPr lang="en-US" sz="2800" dirty="0">
                <a:effectLst/>
                <a:latin typeface="Verdana" panose="020B0604030504040204" pitchFamily="34" charset="0"/>
              </a:rPr>
              <a:t>Transition Success Factors” Conference</a:t>
            </a:r>
          </a:p>
          <a:p>
            <a:pPr lvl="1">
              <a:buClr>
                <a:srgbClr val="2F4BA3"/>
              </a:buClr>
            </a:pPr>
            <a:r>
              <a:rPr lang="en-US" sz="2400" dirty="0">
                <a:effectLst/>
                <a:latin typeface="Verdana" panose="020B0604030504040204" pitchFamily="34" charset="0"/>
              </a:rPr>
              <a:t>March 28th in </a:t>
            </a:r>
            <a:r>
              <a:rPr lang="en-US" sz="2400" dirty="0" smtClean="0">
                <a:effectLst/>
                <a:latin typeface="Verdana" panose="020B0604030504040204" pitchFamily="34" charset="0"/>
              </a:rPr>
              <a:t>Lansing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Dr. Karen </a:t>
            </a:r>
            <a:r>
              <a:rPr lang="en-US" sz="2400" dirty="0" err="1" smtClean="0">
                <a:effectLst/>
                <a:latin typeface="Verdana" panose="020B0604030504040204" pitchFamily="34" charset="0"/>
              </a:rPr>
              <a:t>Wolffe</a:t>
            </a:r>
            <a:endParaRPr lang="en-US" sz="2400" dirty="0" smtClean="0">
              <a:effectLst/>
              <a:latin typeface="Verdana" panose="020B0604030504040204" pitchFamily="34" charset="0"/>
            </a:endParaRP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Transitioning </a:t>
            </a:r>
            <a:r>
              <a:rPr lang="en-US" sz="2400" dirty="0">
                <a:effectLst/>
                <a:latin typeface="Verdana" panose="020B0604030504040204" pitchFamily="34" charset="0"/>
              </a:rPr>
              <a:t>&amp; Employment of the B</a:t>
            </a:r>
            <a:r>
              <a:rPr lang="en-US" sz="2400" dirty="0" smtClean="0">
                <a:effectLst/>
                <a:latin typeface="Verdana" panose="020B0604030504040204" pitchFamily="34" charset="0"/>
              </a:rPr>
              <a:t>lind/VI</a:t>
            </a: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On-demand regional Braille &amp; Adaptive Technology classes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Visit the MDE-LIO website  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  <a:hlinkClick r:id="rId2"/>
              </a:rPr>
              <a:t>http://www.med-lio.cenmi.org/</a:t>
            </a:r>
            <a:endParaRPr lang="en-US" sz="2400" dirty="0" smtClean="0">
              <a:effectLst/>
              <a:latin typeface="Verdana" panose="020B0604030504040204" pitchFamily="34" charset="0"/>
            </a:endParaRPr>
          </a:p>
          <a:p>
            <a:pPr lvl="1">
              <a:buClr>
                <a:srgbClr val="C00000"/>
              </a:buClr>
            </a:pPr>
            <a:endParaRPr lang="en-US" sz="2400" dirty="0">
              <a:effectLst/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400238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effectLst/>
                <a:latin typeface="Verdana" panose="020B0604030504040204" pitchFamily="34" charset="0"/>
              </a:rPr>
              <a:t>FROM THE DIRECTOR’S DESK</a:t>
            </a:r>
            <a:endParaRPr lang="en-US" sz="4000" dirty="0">
              <a:latin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458200" cy="5791200"/>
          </a:xfrm>
        </p:spPr>
        <p:txBody>
          <a:bodyPr/>
          <a:lstStyle/>
          <a:p>
            <a:pPr marL="0" lvl="0" indent="0">
              <a:buClr>
                <a:srgbClr val="C00000"/>
              </a:buClr>
              <a:buNone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NOTICE!</a:t>
            </a:r>
          </a:p>
          <a:p>
            <a:pPr lvl="0">
              <a:buClr>
                <a:srgbClr val="C00000"/>
              </a:buClr>
            </a:pPr>
            <a:r>
              <a:rPr lang="en-US" sz="280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eversal </a:t>
            </a:r>
            <a:r>
              <a:rPr lang="en-US" sz="280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of findings for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Elementary and Secondary </a:t>
            </a:r>
            <a:r>
              <a:rPr lang="en-US" sz="280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Resource Programs </a:t>
            </a:r>
            <a:endParaRPr lang="en-US" sz="280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OSE has </a:t>
            </a:r>
            <a:r>
              <a:rPr lang="en-US" sz="240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reversed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previous monitoring decision to issue findings for not designating the specific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program on the IEP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ISDs and LEAs should </a:t>
            </a:r>
            <a:r>
              <a:rPr lang="en-US" sz="240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have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received </a:t>
            </a:r>
            <a:r>
              <a:rPr lang="en-US" sz="240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notice of this reversal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through a communication sent on or about Friday</a:t>
            </a:r>
            <a:r>
              <a:rPr lang="en-US" sz="240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January 24, 2014.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248400"/>
            <a:ext cx="381000" cy="457200"/>
          </a:xfrm>
        </p:spPr>
        <p:txBody>
          <a:bodyPr/>
          <a:lstStyle/>
          <a:p>
            <a:pPr>
              <a:defRPr/>
            </a:pPr>
            <a:fld id="{5A1709B2-3F2C-4523-82F4-4607BAAF0E6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19474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r>
              <a:rPr lang="en-US" dirty="0">
                <a:effectLst/>
                <a:latin typeface="Verdana" panose="020B0604030504040204" pitchFamily="34" charset="0"/>
              </a:rPr>
              <a:t>FROM THE DIRECTOR’S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Proposed changes 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to rule:</a:t>
            </a:r>
            <a:endParaRPr lang="en-US" sz="2800" b="1" dirty="0" smtClean="0">
              <a:solidFill>
                <a:srgbClr val="C00000"/>
              </a:solidFill>
              <a:effectLst/>
              <a:latin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The </a:t>
            </a:r>
            <a:r>
              <a:rPr lang="en-US" sz="2800" dirty="0">
                <a:effectLst/>
                <a:latin typeface="Verdana" panose="020B0604030504040204" pitchFamily="34" charset="0"/>
              </a:rPr>
              <a:t>system of evaluation, determination of eligibility and Individualized Education Program </a:t>
            </a:r>
            <a:r>
              <a:rPr lang="en-US" sz="2800" dirty="0" smtClean="0">
                <a:effectLst/>
                <a:latin typeface="Verdana" panose="020B0604030504040204" pitchFamily="34" charset="0"/>
              </a:rPr>
              <a:t>development: </a:t>
            </a:r>
          </a:p>
          <a:p>
            <a:pPr lvl="2">
              <a:buClr>
                <a:srgbClr val="2F4BA3"/>
              </a:buClr>
            </a:pPr>
            <a:r>
              <a:rPr lang="en-US" dirty="0">
                <a:effectLst/>
                <a:latin typeface="Verdana" panose="020B0604030504040204" pitchFamily="34" charset="0"/>
              </a:rPr>
              <a:t>L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anguage </a:t>
            </a:r>
            <a:r>
              <a:rPr lang="en-US" dirty="0">
                <a:effectLst/>
                <a:latin typeface="Verdana" panose="020B0604030504040204" pitchFamily="34" charset="0"/>
              </a:rPr>
              <a:t>separates these activities to become more closely aligned with the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IDEA</a:t>
            </a:r>
          </a:p>
          <a:p>
            <a:pPr lvl="2">
              <a:buClr>
                <a:srgbClr val="2F4BA3"/>
              </a:buClr>
            </a:pPr>
            <a:r>
              <a:rPr lang="en-US" dirty="0" smtClean="0">
                <a:effectLst/>
                <a:latin typeface="Verdana" panose="020B0604030504040204" pitchFamily="34" charset="0"/>
              </a:rPr>
              <a:t>Clearly distinguishes </a:t>
            </a:r>
            <a:r>
              <a:rPr lang="en-US" dirty="0">
                <a:effectLst/>
                <a:latin typeface="Verdana" panose="020B0604030504040204" pitchFamily="34" charset="0"/>
              </a:rPr>
              <a:t>the procedures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to be </a:t>
            </a:r>
            <a:r>
              <a:rPr lang="en-US" dirty="0">
                <a:effectLst/>
                <a:latin typeface="Verdana" panose="020B0604030504040204" pitchFamily="34" charset="0"/>
              </a:rPr>
              <a:t>followed for public students and non-public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students </a:t>
            </a: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The </a:t>
            </a:r>
            <a:r>
              <a:rPr lang="en-US" sz="2800" dirty="0">
                <a:effectLst/>
                <a:latin typeface="Verdana" panose="020B0604030504040204" pitchFamily="34" charset="0"/>
              </a:rPr>
              <a:t>Due Process System:  </a:t>
            </a:r>
            <a:endParaRPr lang="en-US" sz="2800" dirty="0" smtClean="0">
              <a:effectLst/>
              <a:latin typeface="Verdana" panose="020B0604030504040204" pitchFamily="34" charset="0"/>
            </a:endParaRPr>
          </a:p>
          <a:p>
            <a:pPr lvl="2">
              <a:buClr>
                <a:srgbClr val="2F4BA3"/>
              </a:buClr>
            </a:pPr>
            <a:r>
              <a:rPr lang="en-US" dirty="0" smtClean="0">
                <a:effectLst/>
                <a:latin typeface="Verdana" panose="020B0604030504040204" pitchFamily="34" charset="0"/>
              </a:rPr>
              <a:t>Language </a:t>
            </a:r>
            <a:r>
              <a:rPr lang="en-US" dirty="0">
                <a:effectLst/>
                <a:latin typeface="Verdana" panose="020B0604030504040204" pitchFamily="34" charset="0"/>
              </a:rPr>
              <a:t>is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updated </a:t>
            </a:r>
          </a:p>
          <a:p>
            <a:pPr lvl="2">
              <a:buClr>
                <a:srgbClr val="2F4BA3"/>
              </a:buClr>
            </a:pPr>
            <a:r>
              <a:rPr lang="en-US" dirty="0" smtClean="0">
                <a:effectLst/>
                <a:latin typeface="Verdana" panose="020B0604030504040204" pitchFamily="34" charset="0"/>
              </a:rPr>
              <a:t>Timelines </a:t>
            </a:r>
            <a:r>
              <a:rPr lang="en-US" dirty="0">
                <a:effectLst/>
                <a:latin typeface="Verdana" panose="020B0604030504040204" pitchFamily="34" charset="0"/>
              </a:rPr>
              <a:t>are added to ensure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compliance  </a:t>
            </a:r>
          </a:p>
          <a:p>
            <a:pPr lvl="2">
              <a:buClr>
                <a:srgbClr val="9966FF"/>
              </a:buClr>
            </a:pPr>
            <a:endParaRPr lang="en-US" sz="1600" dirty="0">
              <a:effectLst/>
              <a:latin typeface="Verdana" panose="020B0604030504040204" pitchFamily="34" charset="0"/>
            </a:endParaRPr>
          </a:p>
          <a:p>
            <a:pPr lvl="2">
              <a:buClr>
                <a:srgbClr val="9966FF"/>
              </a:buClr>
            </a:pPr>
            <a:endParaRPr lang="en-US" sz="1600" dirty="0" smtClean="0"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661914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r>
              <a:rPr lang="en-US" dirty="0">
                <a:effectLst/>
                <a:latin typeface="Verdana" panose="020B0604030504040204" pitchFamily="34" charset="0"/>
              </a:rPr>
              <a:t>FROM THE DIRECTOR’S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sz="2800" dirty="0">
                <a:effectLst/>
                <a:latin typeface="Verdana" panose="020B0604030504040204" pitchFamily="34" charset="0"/>
              </a:rPr>
              <a:t>Qualifications of Teachers and Other Personnel: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Vision </a:t>
            </a:r>
            <a:r>
              <a:rPr lang="en-US" sz="2200" dirty="0">
                <a:effectLst/>
                <a:latin typeface="Verdana" panose="020B0604030504040204" pitchFamily="34" charset="0"/>
              </a:rPr>
              <a:t>Education Specialist 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 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Deaf </a:t>
            </a:r>
            <a:r>
              <a:rPr lang="en-US" sz="2200" dirty="0">
                <a:effectLst/>
                <a:latin typeface="Verdana" panose="020B0604030504040204" pitchFamily="34" charset="0"/>
              </a:rPr>
              <a:t>or Hard of Hearing Specialist.  </a:t>
            </a:r>
            <a:endParaRPr lang="en-US" sz="2200" dirty="0" smtClean="0">
              <a:effectLst/>
              <a:latin typeface="Verdana" panose="020B0604030504040204" pitchFamily="34" charset="0"/>
            </a:endParaRPr>
          </a:p>
          <a:p>
            <a:pPr lvl="1">
              <a:buClr>
                <a:srgbClr val="2F4BA3"/>
              </a:buClr>
            </a:pPr>
            <a:r>
              <a:rPr lang="en-US" sz="2200" dirty="0">
                <a:effectLst/>
                <a:latin typeface="Verdana" panose="020B0604030504040204" pitchFamily="34" charset="0"/>
              </a:rPr>
              <a:t>P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ositions intended </a:t>
            </a:r>
            <a:r>
              <a:rPr lang="en-US" sz="2200" dirty="0">
                <a:effectLst/>
                <a:latin typeface="Verdana" panose="020B0604030504040204" pitchFamily="34" charset="0"/>
              </a:rPr>
              <a:t>to improve the delivery of 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services </a:t>
            </a:r>
            <a:endParaRPr lang="en-US" sz="2200" dirty="0">
              <a:effectLst/>
              <a:latin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sz="2800" dirty="0">
                <a:effectLst/>
                <a:latin typeface="Verdana" panose="020B0604030504040204" pitchFamily="34" charset="0"/>
              </a:rPr>
              <a:t>Intermediate School District Plans for Delivery of Special Education:  </a:t>
            </a:r>
            <a:endParaRPr lang="en-US" sz="2800" dirty="0" smtClean="0">
              <a:effectLst/>
              <a:latin typeface="Verdana" panose="020B0604030504040204" pitchFamily="34" charset="0"/>
            </a:endParaRPr>
          </a:p>
          <a:p>
            <a:pPr lvl="1">
              <a:buClr>
                <a:srgbClr val="2F4BA3"/>
              </a:buClr>
            </a:pPr>
            <a:r>
              <a:rPr lang="en-US" sz="2200" dirty="0">
                <a:effectLst/>
                <a:latin typeface="Verdana" panose="020B0604030504040204" pitchFamily="34" charset="0"/>
              </a:rPr>
              <a:t>C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hanges </a:t>
            </a:r>
            <a:r>
              <a:rPr lang="en-US" sz="2200" dirty="0">
                <a:effectLst/>
                <a:latin typeface="Verdana" panose="020B0604030504040204" pitchFamily="34" charset="0"/>
              </a:rPr>
              <a:t>some of the content of the plan 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Streamline </a:t>
            </a:r>
            <a:r>
              <a:rPr lang="en-US" sz="2200" dirty="0">
                <a:effectLst/>
                <a:latin typeface="Verdana" panose="020B0604030504040204" pitchFamily="34" charset="0"/>
              </a:rPr>
              <a:t>plan 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approval &amp; improve compliance </a:t>
            </a:r>
            <a:endParaRPr lang="en-US" sz="2200" dirty="0">
              <a:effectLst/>
              <a:latin typeface="Verdana" panose="020B0604030504040204" pitchFamily="34" charset="0"/>
            </a:endParaRP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To </a:t>
            </a:r>
            <a:r>
              <a:rPr lang="en-US" sz="2200" dirty="0">
                <a:effectLst/>
                <a:latin typeface="Verdana" panose="020B0604030504040204" pitchFamily="34" charset="0"/>
              </a:rPr>
              <a:t>develop student centered delivery system of special 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education</a:t>
            </a:r>
            <a:endParaRPr lang="en-US" sz="2200" dirty="0">
              <a:effectLst/>
              <a:latin typeface="Verdana" panose="020B0604030504040204" pitchFamily="34" charset="0"/>
            </a:endParaRP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5979529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r>
              <a:rPr lang="en-US" dirty="0">
                <a:effectLst/>
                <a:latin typeface="Verdana" panose="020B0604030504040204" pitchFamily="34" charset="0"/>
              </a:rPr>
              <a:t>FROM THE DIRECTOR’S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MDE/Education Services Division</a:t>
            </a: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The MDE has received a </a:t>
            </a:r>
            <a:r>
              <a:rPr lang="en-US" sz="2800" i="1" dirty="0" smtClean="0">
                <a:effectLst/>
                <a:latin typeface="Verdana" panose="020B0604030504040204" pitchFamily="34" charset="0"/>
              </a:rPr>
              <a:t>DRAFT</a:t>
            </a:r>
            <a:r>
              <a:rPr lang="en-US" sz="2800" dirty="0" smtClean="0">
                <a:effectLst/>
                <a:latin typeface="Verdana" panose="020B0604030504040204" pitchFamily="34" charset="0"/>
              </a:rPr>
              <a:t> ESEA monitoring report of findings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Edits to the draft are due to USED Thursday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When the final report is received, the MDE will have 60 days to submit a “high quality plan”</a:t>
            </a:r>
          </a:p>
          <a:p>
            <a:pPr lvl="1">
              <a:buClr>
                <a:srgbClr val="2F4BA3"/>
              </a:buClr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Critical issue relates to teacher and principal evaluation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 smtClean="0">
              <a:effectLst/>
              <a:latin typeface="Verdana" panose="020B0604030504040204" pitchFamily="34" charset="0"/>
            </a:endParaRPr>
          </a:p>
          <a:p>
            <a:pPr marL="0" indent="0">
              <a:buClr>
                <a:srgbClr val="C00000"/>
              </a:buClr>
              <a:buNone/>
            </a:pPr>
            <a:endParaRPr lang="en-US" sz="2800" dirty="0" smtClean="0">
              <a:effectLst/>
              <a:latin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321312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>
                <a:effectLst/>
                <a:latin typeface="Verdana" panose="020B0604030504040204" pitchFamily="34" charset="0"/>
              </a:rPr>
              <a:t>FROM </a:t>
            </a:r>
            <a:r>
              <a:rPr lang="en-US" dirty="0">
                <a:effectLst/>
                <a:latin typeface="Verdana" panose="020B0604030504040204" pitchFamily="34" charset="0"/>
              </a:rPr>
              <a:t>THE DIRECTOR’S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2078"/>
            <a:ext cx="8229600" cy="5484921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OSEP’s Reconceptualization</a:t>
            </a: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The new SPP/APR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Combine the SPP and APR into one document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Report on “slippage” only if State fails to meet its target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Report on progress no longer required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Develop streamlined &amp; coordinated systems descriptions (no longer report of individual indicators)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No longer reporting on improvement activities for each indicator separately</a:t>
            </a:r>
          </a:p>
          <a:p>
            <a:pPr lvl="1">
              <a:buClr>
                <a:srgbClr val="2F4BA3"/>
              </a:buClr>
            </a:pPr>
            <a:r>
              <a:rPr lang="en-US" sz="2200" dirty="0" smtClean="0">
                <a:effectLst/>
                <a:latin typeface="Verdana" panose="020B0604030504040204" pitchFamily="34" charset="0"/>
              </a:rPr>
              <a:t>Report on a comprehensive </a:t>
            </a:r>
            <a:r>
              <a:rPr lang="en-US" sz="2200" b="1" i="1" dirty="0" smtClean="0">
                <a:solidFill>
                  <a:srgbClr val="002060"/>
                </a:solidFill>
                <a:effectLst/>
                <a:latin typeface="Verdana" panose="020B0604030504040204" pitchFamily="34" charset="0"/>
              </a:rPr>
              <a:t>State Systemic Improvement Plan</a:t>
            </a:r>
            <a:r>
              <a:rPr lang="en-US" sz="2200" dirty="0" smtClean="0">
                <a:effectLst/>
                <a:latin typeface="Verdana" panose="020B0604030504040204" pitchFamily="34" charset="0"/>
              </a:rPr>
              <a:t> (SSIP)…B-17 (C-11)</a:t>
            </a:r>
          </a:p>
          <a:p>
            <a:pPr lvl="1">
              <a:buClr>
                <a:srgbClr val="2F4BA3"/>
              </a:buClr>
            </a:pPr>
            <a:endParaRPr lang="en-US" sz="2400" dirty="0" smtClean="0">
              <a:effectLst/>
              <a:latin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3791441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 dirty="0">
                <a:effectLst/>
                <a:latin typeface="Verdana" panose="020B0604030504040204" pitchFamily="34" charset="0"/>
              </a:rPr>
              <a:t>FROM THE DIRECTOR’S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State Systemic Improvement Plan</a:t>
            </a:r>
          </a:p>
          <a:p>
            <a:pPr>
              <a:buClr>
                <a:srgbClr val="C00000"/>
              </a:buClr>
            </a:pPr>
            <a:r>
              <a:rPr lang="en-US" sz="2800" dirty="0" smtClean="0">
                <a:effectLst/>
                <a:latin typeface="Verdana" panose="020B0604030504040204" pitchFamily="34" charset="0"/>
              </a:rPr>
              <a:t>SSIP is a comprehensive, multi-year systemic improvement plan that will consist of 3 phases:</a:t>
            </a:r>
          </a:p>
          <a:p>
            <a:pPr marL="914400" lvl="1" indent="-457200">
              <a:buClr>
                <a:srgbClr val="2F4BA3"/>
              </a:buClr>
              <a:buFont typeface="+mj-lt"/>
              <a:buAutoNum type="arabicPeriod"/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Phase 1 (Due Feb. 1, 2015)</a:t>
            </a:r>
          </a:p>
          <a:p>
            <a:pPr marL="1314450" lvl="2" indent="-457200">
              <a:buClr>
                <a:srgbClr val="7030A0"/>
              </a:buClr>
              <a:buFont typeface="+mj-lt"/>
              <a:buAutoNum type="alphaLcPeriod"/>
            </a:pPr>
            <a:r>
              <a:rPr lang="en-US" sz="2000" dirty="0" smtClean="0">
                <a:effectLst/>
                <a:latin typeface="Verdana" panose="020B0604030504040204" pitchFamily="34" charset="0"/>
              </a:rPr>
              <a:t>Data Analysis</a:t>
            </a:r>
          </a:p>
          <a:p>
            <a:pPr marL="1314450" lvl="2" indent="-457200">
              <a:buClr>
                <a:srgbClr val="7030A0"/>
              </a:buClr>
              <a:buFont typeface="+mj-lt"/>
              <a:buAutoNum type="alphaLcPeriod"/>
            </a:pPr>
            <a:r>
              <a:rPr lang="en-US" sz="2000" dirty="0" smtClean="0">
                <a:effectLst/>
                <a:latin typeface="Verdana" panose="020B0604030504040204" pitchFamily="34" charset="0"/>
              </a:rPr>
              <a:t>Identification of the Focus for Improvement</a:t>
            </a:r>
          </a:p>
          <a:p>
            <a:pPr marL="1314450" lvl="2" indent="-457200">
              <a:buClr>
                <a:srgbClr val="7030A0"/>
              </a:buClr>
              <a:buFont typeface="+mj-lt"/>
              <a:buAutoNum type="alphaLcPeriod"/>
            </a:pPr>
            <a:r>
              <a:rPr lang="en-US" sz="2000" dirty="0" smtClean="0">
                <a:effectLst/>
                <a:latin typeface="Verdana" panose="020B0604030504040204" pitchFamily="34" charset="0"/>
              </a:rPr>
              <a:t>Infrastructure to Support Improvement &amp; Build Capacity</a:t>
            </a:r>
          </a:p>
          <a:p>
            <a:pPr marL="1314450" lvl="2" indent="-457200">
              <a:buClr>
                <a:srgbClr val="7030A0"/>
              </a:buClr>
              <a:buFont typeface="+mj-lt"/>
              <a:buAutoNum type="alphaLcPeriod"/>
            </a:pPr>
            <a:r>
              <a:rPr lang="en-US" sz="2000" dirty="0" smtClean="0">
                <a:effectLst/>
                <a:latin typeface="Verdana" panose="020B0604030504040204" pitchFamily="34" charset="0"/>
              </a:rPr>
              <a:t>Theory of Action</a:t>
            </a:r>
          </a:p>
          <a:p>
            <a:pPr marL="914400" lvl="1" indent="-457200">
              <a:buClr>
                <a:srgbClr val="2F4BA3"/>
              </a:buClr>
              <a:buFont typeface="+mj-lt"/>
              <a:buAutoNum type="arabicPeriod"/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Phase 2 (Due Feb.1,2016)</a:t>
            </a:r>
          </a:p>
          <a:p>
            <a:pPr marL="914400" lvl="1" indent="-457200">
              <a:buClr>
                <a:srgbClr val="2F4BA3"/>
              </a:buClr>
              <a:buFont typeface="+mj-lt"/>
              <a:buAutoNum type="arabicPeriod"/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Phase 3 (Due Feb.1,2017)</a:t>
            </a:r>
          </a:p>
          <a:p>
            <a:pPr marL="1314450" lvl="2" indent="-457200">
              <a:buClr>
                <a:srgbClr val="C00000"/>
              </a:buClr>
              <a:buFont typeface="+mj-lt"/>
              <a:buAutoNum type="alphaLcPeriod"/>
            </a:pPr>
            <a:endParaRPr lang="en-US" sz="2000" dirty="0" smtClean="0">
              <a:effectLst/>
              <a:latin typeface="Verdana" panose="020B0604030504040204" pitchFamily="34" charset="0"/>
            </a:endParaRPr>
          </a:p>
          <a:p>
            <a:pPr lvl="1">
              <a:buClr>
                <a:srgbClr val="C00000"/>
              </a:buClr>
            </a:pPr>
            <a:endParaRPr lang="en-US" sz="2400" dirty="0"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745062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FROM THE DIRECTOR’S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Applause!!!!!</a:t>
            </a:r>
          </a:p>
          <a:p>
            <a:pPr>
              <a:buClr>
                <a:srgbClr val="C00000"/>
              </a:buClr>
            </a:pPr>
            <a:r>
              <a:rPr lang="en-US" dirty="0" smtClean="0">
                <a:effectLst/>
                <a:latin typeface="Verdana" panose="020B0604030504040204" pitchFamily="34" charset="0"/>
              </a:rPr>
              <a:t>This month’s </a:t>
            </a:r>
            <a:r>
              <a:rPr lang="en-US" b="1" dirty="0" smtClean="0">
                <a:effectLst/>
                <a:latin typeface="Verdana" panose="020B0604030504040204" pitchFamily="34" charset="0"/>
              </a:rPr>
              <a:t>FOCUS on Results </a:t>
            </a:r>
            <a:r>
              <a:rPr lang="en-US" dirty="0" smtClean="0">
                <a:effectLst/>
                <a:latin typeface="Verdana" panose="020B0604030504040204" pitchFamily="34" charset="0"/>
              </a:rPr>
              <a:t>article showcases…</a:t>
            </a:r>
          </a:p>
          <a:p>
            <a:pPr lvl="1">
              <a:buClr>
                <a:srgbClr val="2F4BA3"/>
              </a:buClr>
            </a:pPr>
            <a:r>
              <a:rPr lang="en-US" dirty="0" smtClean="0">
                <a:effectLst/>
                <a:latin typeface="Verdana" panose="020B0604030504040204" pitchFamily="34" charset="0"/>
              </a:rPr>
              <a:t>Sue Pearson: Hartland School’s Special Education Director</a:t>
            </a:r>
          </a:p>
          <a:p>
            <a:pPr lvl="1">
              <a:buClr>
                <a:srgbClr val="2F4BA3"/>
              </a:buClr>
            </a:pPr>
            <a:r>
              <a:rPr lang="en-US" dirty="0" smtClean="0">
                <a:effectLst/>
                <a:latin typeface="Verdana" panose="020B0604030504040204" pitchFamily="34" charset="0"/>
              </a:rPr>
              <a:t>Check it our at </a:t>
            </a:r>
            <a:r>
              <a:rPr lang="en-US" dirty="0" smtClean="0">
                <a:effectLst/>
                <a:latin typeface="Verdana" panose="020B0604030504040204" pitchFamily="34" charset="0"/>
                <a:hlinkClick r:id="rId2"/>
              </a:rPr>
              <a:t>www.cenmi.org</a:t>
            </a:r>
            <a:endParaRPr lang="en-US" dirty="0" smtClean="0">
              <a:effectLst/>
              <a:latin typeface="Verdana" panose="020B0604030504040204" pitchFamily="34" charset="0"/>
            </a:endParaRPr>
          </a:p>
          <a:p>
            <a:pPr marL="457200" lvl="1" indent="0">
              <a:buClr>
                <a:srgbClr val="2F4BA3"/>
              </a:buClr>
              <a:buNone/>
            </a:pPr>
            <a:endParaRPr lang="en-US" dirty="0"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99479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FROM THE DIRECTOR’S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The OSE Help Desk</a:t>
            </a:r>
          </a:p>
          <a:p>
            <a:pPr lvl="1">
              <a:buClr>
                <a:srgbClr val="C00000"/>
              </a:buClr>
            </a:pPr>
            <a:r>
              <a:rPr lang="en-US" dirty="0" smtClean="0">
                <a:effectLst/>
              </a:rPr>
              <a:t>Monday-Friday</a:t>
            </a:r>
          </a:p>
          <a:p>
            <a:pPr lvl="1">
              <a:buClr>
                <a:srgbClr val="C00000"/>
              </a:buClr>
            </a:pPr>
            <a:r>
              <a:rPr lang="en-US" dirty="0" smtClean="0">
                <a:effectLst/>
              </a:rPr>
              <a:t>8:00 AM-5:00 PM</a:t>
            </a:r>
          </a:p>
          <a:p>
            <a:pPr marL="0" indent="0" algn="ctr">
              <a:buClr>
                <a:srgbClr val="2F4BA3"/>
              </a:buClr>
              <a:buNone/>
            </a:pPr>
            <a:r>
              <a:rPr lang="en-US" sz="7200" dirty="0" smtClean="0">
                <a:effectLst/>
              </a:rPr>
              <a:t>1-888-320-8384</a:t>
            </a:r>
          </a:p>
          <a:p>
            <a:pPr>
              <a:buClr>
                <a:srgbClr val="C00000"/>
              </a:buClr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6925180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28"/>
            <a:ext cx="8229600" cy="89257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	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867400"/>
          </a:xfrm>
        </p:spPr>
        <p:txBody>
          <a:bodyPr/>
          <a:lstStyle/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Accountability</a:t>
            </a:r>
          </a:p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endParaRPr lang="en-US" sz="800" dirty="0" smtClean="0">
              <a:effectLst/>
              <a:latin typeface="Verdana" pitchFamily="34" charset="0"/>
            </a:endParaRP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2013-2014 rule package is pending approval by the Legislative Service Bureau (LSB)</a:t>
            </a:r>
          </a:p>
          <a:p>
            <a:pPr marL="13716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Public comment will occur </a:t>
            </a:r>
            <a:r>
              <a:rPr lang="en-US" sz="2400" dirty="0" smtClean="0">
                <a:effectLst/>
                <a:latin typeface="Verdana" pitchFamily="34" charset="0"/>
              </a:rPr>
              <a:t>in </a:t>
            </a:r>
            <a:r>
              <a:rPr lang="en-US" sz="2400" dirty="0" smtClean="0">
                <a:effectLst/>
                <a:latin typeface="Verdana" pitchFamily="34" charset="0"/>
              </a:rPr>
              <a:t>March</a:t>
            </a:r>
          </a:p>
          <a:p>
            <a:pPr marL="13716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Videos will be available on the OSE </a:t>
            </a:r>
            <a:r>
              <a:rPr lang="en-US" sz="2400" dirty="0" smtClean="0">
                <a:effectLst/>
                <a:latin typeface="Verdana" pitchFamily="34" charset="0"/>
              </a:rPr>
              <a:t>website</a:t>
            </a:r>
          </a:p>
          <a:p>
            <a:pPr marL="13716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anose="020B0604030504040204" pitchFamily="34" charset="0"/>
              </a:rPr>
              <a:t>Two </a:t>
            </a:r>
            <a:r>
              <a:rPr lang="en-US" sz="2400" dirty="0">
                <a:effectLst/>
                <a:latin typeface="Verdana" panose="020B0604030504040204" pitchFamily="34" charset="0"/>
              </a:rPr>
              <a:t>hearings are being scheduled</a:t>
            </a:r>
          </a:p>
          <a:p>
            <a:pPr lvl="3">
              <a:buClr>
                <a:srgbClr val="7030A0"/>
              </a:buClr>
            </a:pPr>
            <a:r>
              <a:rPr lang="en-US" dirty="0">
                <a:effectLst/>
                <a:latin typeface="Verdana" panose="020B0604030504040204" pitchFamily="34" charset="0"/>
              </a:rPr>
              <a:t>Lansing</a:t>
            </a:r>
          </a:p>
          <a:p>
            <a:pPr lvl="3">
              <a:buClr>
                <a:srgbClr val="7030A0"/>
              </a:buClr>
            </a:pPr>
            <a:r>
              <a:rPr lang="en-US" dirty="0">
                <a:effectLst/>
                <a:latin typeface="Verdana" panose="020B0604030504040204" pitchFamily="34" charset="0"/>
              </a:rPr>
              <a:t>Detroit</a:t>
            </a:r>
          </a:p>
          <a:p>
            <a:pPr lvl="2">
              <a:buClr>
                <a:srgbClr val="2F4BA3"/>
              </a:buClr>
            </a:pPr>
            <a:r>
              <a:rPr lang="en-US" dirty="0">
                <a:effectLst/>
                <a:latin typeface="Verdana" panose="020B0604030504040204" pitchFamily="34" charset="0"/>
              </a:rPr>
              <a:t>Public Comment will be accepted online and through the U.S. Postal Service </a:t>
            </a:r>
          </a:p>
          <a:p>
            <a:pPr lvl="2">
              <a:buClr>
                <a:srgbClr val="2F4BA3"/>
              </a:buClr>
            </a:pPr>
            <a:r>
              <a:rPr lang="en-US" dirty="0">
                <a:effectLst/>
                <a:latin typeface="Verdana" panose="020B0604030504040204" pitchFamily="34" charset="0"/>
              </a:rPr>
              <a:t>Stay tuned for venue information, dates, and time</a:t>
            </a:r>
          </a:p>
          <a:p>
            <a:pPr marL="914400" lvl="3" indent="0" eaLnBrk="1" hangingPunct="1">
              <a:buClr>
                <a:srgbClr val="2F4BA3"/>
              </a:buClr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3776534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A note concerning our Director….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30725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dirty="0" smtClean="0"/>
              <a:t>Kauai, Hawaii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343400" cy="4530725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dirty="0" smtClean="0"/>
              <a:t>Tahquamenon Falls, MI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86000"/>
            <a:ext cx="3625113" cy="33092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282301"/>
            <a:ext cx="3625113" cy="330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98244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Verdana" panose="020B0604030504040204" pitchFamily="34" charset="0"/>
              </a:rPr>
              <a:t>Questions?</a:t>
            </a:r>
            <a:endParaRPr lang="en-US" sz="4400" dirty="0">
              <a:latin typeface="Verdana" panose="020B0604030504040204" pitchFamily="34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idx="1"/>
          </p:nvPr>
        </p:nvSpPr>
        <p:spPr>
          <a:xfrm>
            <a:off x="1752600" y="609600"/>
            <a:ext cx="5486400" cy="4114800"/>
          </a:xfrm>
        </p:spPr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effectLst/>
              </a:rPr>
              <a:t>Contact Teri Johnson at </a:t>
            </a:r>
            <a:r>
              <a:rPr lang="en-US" sz="2000" dirty="0" smtClean="0">
                <a:effectLst/>
                <a:hlinkClick r:id="rId2"/>
              </a:rPr>
              <a:t>johnsont37@michigan.gov</a:t>
            </a: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88D1FE-3EB2-4A43-B5DB-DA16341971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1028" name="Picture 4" descr="C:\Documents and Settings\johnsont37\Local Settings\Temporary Internet Files\Content.IE5\IU0XB065\MC900237869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7200"/>
            <a:ext cx="5486400" cy="422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03775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	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5105400"/>
          </a:xfrm>
        </p:spPr>
        <p:txBody>
          <a:bodyPr/>
          <a:lstStyle/>
          <a:p>
            <a:pPr marL="57150" lvl="1" indent="0" eaLnBrk="1" hangingPunct="1">
              <a:buClr>
                <a:srgbClr val="92D050"/>
              </a:buClr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Data Collection</a:t>
            </a:r>
            <a:endParaRPr lang="en-US" sz="3200" dirty="0" smtClean="0">
              <a:solidFill>
                <a:srgbClr val="C00000"/>
              </a:solidFill>
              <a:effectLst/>
              <a:latin typeface="Verdana" pitchFamily="34" charset="0"/>
            </a:endParaRP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Certification deadline for Early Childhood Spring Collection – February 19, 2014</a:t>
            </a: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Submission deadline for the MSDS Spring Collection – March 19, 2014</a:t>
            </a:r>
          </a:p>
          <a:p>
            <a:pPr marL="5143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District graduation dropout rates are NOT available for internal preview</a:t>
            </a:r>
          </a:p>
          <a:p>
            <a:pPr marL="9144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Embargoed until after the data are delivered to the legislature</a:t>
            </a:r>
          </a:p>
          <a:p>
            <a:pPr marL="9144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Notification will be sent by CEPI when these data are released</a:t>
            </a:r>
          </a:p>
          <a:p>
            <a:pPr marL="914400" lvl="2" indent="-457200" eaLnBrk="1" hangingPunct="1">
              <a:buClr>
                <a:srgbClr val="C00000"/>
              </a:buClr>
              <a:defRPr/>
            </a:pPr>
            <a:endParaRPr lang="en-US" dirty="0" smtClean="0"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717354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Finance</a:t>
            </a:r>
            <a:endParaRPr lang="en-US" i="1" dirty="0" smtClean="0">
              <a:effectLst/>
            </a:endParaRPr>
          </a:p>
          <a:p>
            <a:pPr>
              <a:buClr>
                <a:srgbClr val="C00000"/>
              </a:buClr>
              <a:defRPr/>
            </a:pPr>
            <a:r>
              <a:rPr lang="en-US" sz="2800" dirty="0" smtClean="0">
                <a:effectLst/>
              </a:rPr>
              <a:t>Federal </a:t>
            </a:r>
            <a:r>
              <a:rPr lang="en-US" sz="2800" dirty="0" err="1" smtClean="0">
                <a:effectLst/>
              </a:rPr>
              <a:t>Flowthrough</a:t>
            </a:r>
            <a:endParaRPr lang="en-US" sz="2800" dirty="0" smtClean="0">
              <a:effectLst/>
            </a:endParaRPr>
          </a:p>
          <a:p>
            <a:pPr lvl="2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All states received a Federal Part B supplemental award – </a:t>
            </a:r>
            <a:r>
              <a:rPr lang="en-US" dirty="0" err="1" smtClean="0">
                <a:effectLst/>
                <a:latin typeface="Verdana" pitchFamily="34" charset="0"/>
              </a:rPr>
              <a:t>Flowthrough</a:t>
            </a:r>
            <a:r>
              <a:rPr lang="en-US" dirty="0" smtClean="0">
                <a:effectLst/>
                <a:latin typeface="Verdana" pitchFamily="34" charset="0"/>
              </a:rPr>
              <a:t> grant will need to be amended for access to the supplemental award. </a:t>
            </a:r>
          </a:p>
          <a:p>
            <a:pPr lvl="2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Final Narrative Reports no longer required. </a:t>
            </a:r>
          </a:p>
          <a:p>
            <a:pPr lvl="2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Beginning January 2014 most recent Special Education Actual Cost Report (SE-4096) will be included in PFRs.</a:t>
            </a:r>
          </a:p>
          <a:p>
            <a:pPr lvl="2">
              <a:buClr>
                <a:srgbClr val="2F4BA3"/>
              </a:buClr>
              <a:defRPr/>
            </a:pPr>
            <a:r>
              <a:rPr lang="en-US" dirty="0">
                <a:effectLst/>
                <a:latin typeface="Verdana" pitchFamily="34" charset="0"/>
              </a:rPr>
              <a:t> Maintenance of Effort testing for Fiscal Year 2012-13 begins March 2014. </a:t>
            </a:r>
          </a:p>
          <a:p>
            <a:pPr marL="914400" lvl="2" indent="0">
              <a:buClr>
                <a:srgbClr val="2F4BA3"/>
              </a:buClr>
              <a:buNone/>
              <a:defRPr/>
            </a:pPr>
            <a:endParaRPr lang="en-US" dirty="0"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Monitoring</a:t>
            </a:r>
          </a:p>
          <a:p>
            <a:pPr>
              <a:buClr>
                <a:srgbClr val="C00000"/>
              </a:buClr>
              <a:defRPr/>
            </a:pPr>
            <a:endParaRPr lang="en-US" sz="1600" i="1" dirty="0" smtClean="0">
              <a:effectLst/>
            </a:endParaRPr>
          </a:p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Winter monitoring cycle is January 27th– February 28</a:t>
            </a:r>
            <a:r>
              <a:rPr lang="en-US" baseline="30000" dirty="0" smtClean="0">
                <a:effectLst/>
                <a:latin typeface="Verdana" panose="020B0604030504040204" pitchFamily="34" charset="0"/>
              </a:rPr>
              <a:t>th</a:t>
            </a:r>
            <a:endParaRPr lang="en-US" dirty="0" smtClean="0">
              <a:effectLst/>
              <a:latin typeface="Verdana" panose="020B0604030504040204" pitchFamily="34" charset="0"/>
            </a:endParaRPr>
          </a:p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B-4 Suspension/Expulsion </a:t>
            </a:r>
          </a:p>
          <a:p>
            <a:pPr lvl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General Supervision Monitoring (GSM) </a:t>
            </a:r>
          </a:p>
          <a:p>
            <a:pPr lvl="2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53 on-site visits</a:t>
            </a:r>
          </a:p>
          <a:p>
            <a:pPr lvl="2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anose="020B0604030504040204" pitchFamily="34" charset="0"/>
              </a:rPr>
              <a:t>33 Desk Audits </a:t>
            </a:r>
          </a:p>
        </p:txBody>
      </p:sp>
    </p:spTree>
    <p:extLst>
      <p:ext uri="{BB962C8B-B14F-4D97-AF65-F5344CB8AC3E}">
        <p14:creationId xmlns:p14="http://schemas.microsoft.com/office/powerpoint/2010/main" val="2812443417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Monitoring</a:t>
            </a:r>
          </a:p>
          <a:p>
            <a:pPr marL="457200" indent="-457200" eaLnBrk="1" hangingPunct="1">
              <a:buClr>
                <a:srgbClr val="C00000"/>
              </a:buClr>
              <a:defRPr/>
            </a:pPr>
            <a:r>
              <a:rPr lang="en-US" sz="2800" dirty="0" smtClean="0">
                <a:effectLst/>
                <a:latin typeface="Verdana" pitchFamily="34" charset="0"/>
              </a:rPr>
              <a:t>Discipline Toolkit Available!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15 locals will be required to use toolkit for increased technical assistance regarding suspension and expulsion. 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ISD Monitors and State Technical Assistance providers have been trained in the use of this toolkit. 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Districts interested in using the toolkit can access it through the CIMS training site</a:t>
            </a:r>
          </a:p>
          <a:p>
            <a:pPr marL="1257300" lvl="3" indent="0" eaLnBrk="1" hangingPunct="1">
              <a:buClr>
                <a:srgbClr val="2F4BA3"/>
              </a:buClr>
              <a:buNone/>
              <a:defRPr/>
            </a:pPr>
            <a:endParaRPr lang="en-US" dirty="0" smtClean="0">
              <a:latin typeface="Verdana" pitchFamily="34" charset="0"/>
            </a:endParaRPr>
          </a:p>
          <a:p>
            <a:pPr marL="1714500" lvl="3" indent="-457200" eaLnBrk="1" hangingPunct="1">
              <a:buClr>
                <a:srgbClr val="2F4BA3"/>
              </a:buClr>
              <a:defRPr/>
            </a:pPr>
            <a:endParaRPr lang="en-US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Medicaid</a:t>
            </a:r>
            <a:endParaRPr lang="en-US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Medicaid HMOs may still be denying therapies for children. </a:t>
            </a: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When this happens</a:t>
            </a:r>
            <a:r>
              <a:rPr lang="en-US" dirty="0">
                <a:effectLst/>
                <a:latin typeface="Verdana" pitchFamily="34" charset="0"/>
              </a:rPr>
              <a:t> </a:t>
            </a:r>
            <a:r>
              <a:rPr lang="en-US" dirty="0" smtClean="0">
                <a:effectLst/>
                <a:latin typeface="Verdana" pitchFamily="34" charset="0"/>
              </a:rPr>
              <a:t>please contact:</a:t>
            </a: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dirty="0">
                <a:effectLst/>
                <a:latin typeface="Verdana" pitchFamily="34" charset="0"/>
              </a:rPr>
              <a:t>E</a:t>
            </a:r>
            <a:r>
              <a:rPr lang="en-US" dirty="0" smtClean="0">
                <a:effectLst/>
                <a:latin typeface="Verdana" pitchFamily="34" charset="0"/>
              </a:rPr>
              <a:t>mail Kevin Bauer </a:t>
            </a:r>
            <a:r>
              <a:rPr lang="en-US" dirty="0" smtClean="0">
                <a:effectLst/>
                <a:latin typeface="Verdana" pitchFamily="34" charset="0"/>
                <a:hlinkClick r:id="rId2"/>
              </a:rPr>
              <a:t>Bauerk2@michigan.gov</a:t>
            </a:r>
            <a:endParaRPr lang="en-US" dirty="0">
              <a:effectLst/>
              <a:latin typeface="Verdana" pitchFamily="34" charset="0"/>
            </a:endParaRPr>
          </a:p>
          <a:p>
            <a:pPr marL="1257300" lvl="2" indent="-457200" eaLnBrk="1" hangingPunct="1">
              <a:buClr>
                <a:srgbClr val="2F4BA3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Copy Jane Reagan </a:t>
            </a:r>
            <a:r>
              <a:rPr lang="en-US" dirty="0" smtClean="0">
                <a:effectLst/>
                <a:latin typeface="Verdana" pitchFamily="34" charset="0"/>
                <a:hlinkClick r:id="rId3"/>
              </a:rPr>
              <a:t>ReaganJ@michigan.gov</a:t>
            </a:r>
            <a:r>
              <a:rPr lang="en-US" dirty="0" smtClean="0">
                <a:effectLst/>
                <a:latin typeface="Verdana" pitchFamily="34" charset="0"/>
              </a:rPr>
              <a:t> with basic information</a:t>
            </a:r>
          </a:p>
          <a:p>
            <a:pPr marL="400050" lvl="1" indent="0" eaLnBrk="1" hangingPunct="1">
              <a:buClr>
                <a:srgbClr val="C00000"/>
              </a:buClr>
              <a:buNone/>
              <a:defRPr/>
            </a:pPr>
            <a:endParaRPr lang="en-US" dirty="0" smtClean="0"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1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Verdana" pitchFamily="34" charset="0"/>
              </a:rPr>
              <a:t>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/>
                <a:latin typeface="Verdana" pitchFamily="34" charset="0"/>
              </a:rPr>
              <a:t>Medicaid</a:t>
            </a:r>
            <a:endParaRPr lang="en-US" dirty="0" smtClean="0">
              <a:effectLst/>
              <a:latin typeface="Verdana" pitchFamily="34" charset="0"/>
            </a:endParaRPr>
          </a:p>
          <a:p>
            <a:pPr marL="857250" lvl="1" indent="-457200" eaLnBrk="1" hangingPunct="1">
              <a:buClr>
                <a:srgbClr val="C0000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Audits 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Jane Reagan does quarterly audits to verify staff credentials for Medicaid</a:t>
            </a:r>
          </a:p>
          <a:p>
            <a:pPr marL="2171700" lvl="4" indent="-457200" eaLnBrk="1" hangingPunct="1">
              <a:buClr>
                <a:srgbClr val="7030A0"/>
              </a:buClr>
              <a:defRPr/>
            </a:pPr>
            <a:r>
              <a:rPr lang="en-US" dirty="0" smtClean="0">
                <a:effectLst/>
                <a:latin typeface="Verdana" pitchFamily="34" charset="0"/>
              </a:rPr>
              <a:t>REMINDER! Use the names of clinicians as they appear on their licenses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US Department of Health and Human Services Office of Inspector General auditors still auditing MI Medicaid School Based Services (SBS) </a:t>
            </a:r>
          </a:p>
          <a:p>
            <a:pPr marL="1714500" lvl="3" indent="-457200" eaLnBrk="1" hangingPunct="1">
              <a:buClr>
                <a:srgbClr val="2F4BA3"/>
              </a:buClr>
              <a:defRPr/>
            </a:pPr>
            <a:r>
              <a:rPr lang="en-US" sz="2400" dirty="0" smtClean="0">
                <a:effectLst/>
                <a:latin typeface="Verdana" pitchFamily="34" charset="0"/>
              </a:rPr>
              <a:t>MI Medicaid staff audits by John Lambert are ongoing  </a:t>
            </a:r>
          </a:p>
        </p:txBody>
      </p:sp>
    </p:spTree>
    <p:extLst>
      <p:ext uri="{BB962C8B-B14F-4D97-AF65-F5344CB8AC3E}">
        <p14:creationId xmlns:p14="http://schemas.microsoft.com/office/powerpoint/2010/main" val="796684973"/>
      </p:ext>
    </p:extLst>
  </p:cSld>
  <p:clrMapOvr>
    <a:masterClrMapping/>
  </p:clrMapOvr>
  <p:transition xmlns:p14="http://schemas.microsoft.com/office/powerpoint/2010/main" spd="med">
    <p:rand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Sample presentation slides [1]">
  <a:themeElements>
    <a:clrScheme name="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1_Sample presentation slides 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Sample presentation slides [1]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mple presentation slides [1]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mple presentation slides [1]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rtain Call">
  <a:themeElements>
    <a:clrScheme name="Custom 3">
      <a:dk1>
        <a:srgbClr val="000000"/>
      </a:dk1>
      <a:lt1>
        <a:srgbClr val="DDDCC5"/>
      </a:lt1>
      <a:dk2>
        <a:srgbClr val="000000"/>
      </a:dk2>
      <a:lt2>
        <a:srgbClr val="C9C6A5"/>
      </a:lt2>
      <a:accent1>
        <a:srgbClr val="C0C0C0"/>
      </a:accent1>
      <a:accent2>
        <a:srgbClr val="B0AC90"/>
      </a:accent2>
      <a:accent3>
        <a:srgbClr val="000000"/>
      </a:accent3>
      <a:accent4>
        <a:srgbClr val="000000"/>
      </a:accent4>
      <a:accent5>
        <a:srgbClr val="DCDCDC"/>
      </a:accent5>
      <a:accent6>
        <a:srgbClr val="9F9B82"/>
      </a:accent6>
      <a:hlink>
        <a:srgbClr val="666699"/>
      </a:hlink>
      <a:folHlink>
        <a:srgbClr val="905C80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16798</TotalTime>
  <Words>1700</Words>
  <Application>Microsoft Macintosh PowerPoint</Application>
  <PresentationFormat>On-screen Show (4:3)</PresentationFormat>
  <Paragraphs>228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1_Sample presentation slides [1]</vt:lpstr>
      <vt:lpstr>Curtain Call</vt:lpstr>
      <vt:lpstr>Office of Special Education  UPDATES</vt:lpstr>
      <vt:lpstr>WHAT’s NEW? </vt:lpstr>
      <vt:lpstr>WHAT’s NEW? </vt:lpstr>
      <vt:lpstr>WHAT’s NEW? </vt:lpstr>
      <vt:lpstr>WHAT’s NEW?</vt:lpstr>
      <vt:lpstr>WHAT’s NEW?</vt:lpstr>
      <vt:lpstr>WHAT’s NEW?</vt:lpstr>
      <vt:lpstr>WHAT’s NEW?</vt:lpstr>
      <vt:lpstr>WHAT’s NEW?</vt:lpstr>
      <vt:lpstr>WHAT’s NEW?</vt:lpstr>
      <vt:lpstr>WHAT’s NEW?</vt:lpstr>
      <vt:lpstr>WHAT’s NEW?</vt:lpstr>
      <vt:lpstr>WHAT’s NEW?</vt:lpstr>
      <vt:lpstr>WHAT’s NEW?</vt:lpstr>
      <vt:lpstr>WHAT’s NEW?</vt:lpstr>
      <vt:lpstr>UPCOMING LEARNING OPPORTUNITIES</vt:lpstr>
      <vt:lpstr>UPCOMING LEARNING OPPORTUNITIES</vt:lpstr>
      <vt:lpstr>UPCOMING LEARNING OPPORTUNITIES</vt:lpstr>
      <vt:lpstr>UPCOMING LEARNING OPPORTUNITIES</vt:lpstr>
      <vt:lpstr>UPCOMING LEARNING OPPORTUNITIES</vt:lpstr>
      <vt:lpstr>UPCOMING LEARNING OPPORTUNITIES</vt:lpstr>
      <vt:lpstr>FROM THE DIRECTOR’S DESK</vt:lpstr>
      <vt:lpstr>FROM THE DIRECTOR’S DESK</vt:lpstr>
      <vt:lpstr>FROM THE DIRECTOR’S DESK</vt:lpstr>
      <vt:lpstr>FROM THE DIRECTOR’S DESK</vt:lpstr>
      <vt:lpstr>FROM THE DIRECTOR’S DESK</vt:lpstr>
      <vt:lpstr>FROM THE DIRECTOR’S DESK</vt:lpstr>
      <vt:lpstr>FROM THE DIRECTOR’S DESK</vt:lpstr>
      <vt:lpstr>FROM THE DIRECTOR’S DESK</vt:lpstr>
      <vt:lpstr>A note concerning our Director….</vt:lpstr>
      <vt:lpstr>Questions?</vt:lpstr>
    </vt:vector>
  </TitlesOfParts>
  <Company>MDOE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High Schools</dc:title>
  <dc:creator>ThompsonJJ</dc:creator>
  <cp:lastModifiedBy>Teri</cp:lastModifiedBy>
  <cp:revision>631</cp:revision>
  <cp:lastPrinted>2012-12-03T18:03:03Z</cp:lastPrinted>
  <dcterms:created xsi:type="dcterms:W3CDTF">2007-07-23T15:56:56Z</dcterms:created>
  <dcterms:modified xsi:type="dcterms:W3CDTF">2014-02-05T02:19:49Z</dcterms:modified>
</cp:coreProperties>
</file>