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7" r:id="rId2"/>
  </p:sldMasterIdLst>
  <p:notesMasterIdLst>
    <p:notesMasterId r:id="rId43"/>
  </p:notesMasterIdLst>
  <p:sldIdLst>
    <p:sldId id="351" r:id="rId3"/>
    <p:sldId id="350" r:id="rId4"/>
    <p:sldId id="323" r:id="rId5"/>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280" r:id="rId26"/>
    <p:sldId id="317" r:id="rId27"/>
    <p:sldId id="320" r:id="rId28"/>
    <p:sldId id="321" r:id="rId29"/>
    <p:sldId id="344" r:id="rId30"/>
    <p:sldId id="311" r:id="rId31"/>
    <p:sldId id="278" r:id="rId32"/>
    <p:sldId id="308" r:id="rId33"/>
    <p:sldId id="313" r:id="rId34"/>
    <p:sldId id="310" r:id="rId35"/>
    <p:sldId id="258" r:id="rId36"/>
    <p:sldId id="309" r:id="rId37"/>
    <p:sldId id="312" r:id="rId38"/>
    <p:sldId id="345" r:id="rId39"/>
    <p:sldId id="346" r:id="rId40"/>
    <p:sldId id="347" r:id="rId41"/>
    <p:sldId id="27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351"/>
            <p14:sldId id="350"/>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280"/>
            <p14:sldId id="317"/>
            <p14:sldId id="320"/>
            <p14:sldId id="321"/>
            <p14:sldId id="344"/>
            <p14:sldId id="311"/>
            <p14:sldId id="278"/>
            <p14:sldId id="308"/>
            <p14:sldId id="313"/>
            <p14:sldId id="310"/>
            <p14:sldId id="258"/>
            <p14:sldId id="309"/>
            <p14:sldId id="312"/>
            <p14:sldId id="345"/>
            <p14:sldId id="346"/>
            <p14:sldId id="347"/>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34" autoAdjust="0"/>
    <p:restoredTop sz="89825" autoAdjust="0"/>
  </p:normalViewPr>
  <p:slideViewPr>
    <p:cSldViewPr>
      <p:cViewPr>
        <p:scale>
          <a:sx n="95" d="100"/>
          <a:sy n="95" d="100"/>
        </p:scale>
        <p:origin x="-432" y="-408"/>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8/7/2014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1399569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From The Director's Desk of OSE</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June 12, 2013</a:t>
            </a:r>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MAASE </a:t>
            </a:r>
            <a:endParaRPr lang="en-US">
              <a:solidFill>
                <a:prstClr val="black"/>
              </a:solidFill>
            </a:endParaRPr>
          </a:p>
        </p:txBody>
      </p:sp>
    </p:spTree>
    <p:extLst>
      <p:ext uri="{BB962C8B-B14F-4D97-AF65-F5344CB8AC3E}">
        <p14:creationId xmlns:p14="http://schemas.microsoft.com/office/powerpoint/2010/main" val="2913561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From The Director's Desk of OSE</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June 12, 2013</a:t>
            </a:r>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MAASE </a:t>
            </a:r>
            <a:endParaRPr lang="en-US">
              <a:solidFill>
                <a:prstClr val="black"/>
              </a:solidFill>
            </a:endParaRPr>
          </a:p>
        </p:txBody>
      </p:sp>
    </p:spTree>
    <p:extLst>
      <p:ext uri="{BB962C8B-B14F-4D97-AF65-F5344CB8AC3E}">
        <p14:creationId xmlns:p14="http://schemas.microsoft.com/office/powerpoint/2010/main" val="2913561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From The Director's Desk of OSE</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June 12, 2013</a:t>
            </a:r>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MAASE </a:t>
            </a:r>
            <a:endParaRPr lang="en-US">
              <a:solidFill>
                <a:prstClr val="black"/>
              </a:solidFill>
            </a:endParaRPr>
          </a:p>
        </p:txBody>
      </p:sp>
    </p:spTree>
    <p:extLst>
      <p:ext uri="{BB962C8B-B14F-4D97-AF65-F5344CB8AC3E}">
        <p14:creationId xmlns:p14="http://schemas.microsoft.com/office/powerpoint/2010/main" val="2913561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From The Director's Desk of OSE</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June 12, 2013</a:t>
            </a:r>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MAASE </a:t>
            </a:r>
            <a:endParaRPr lang="en-US">
              <a:solidFill>
                <a:prstClr val="black"/>
              </a:solidFill>
            </a:endParaRPr>
          </a:p>
        </p:txBody>
      </p:sp>
    </p:spTree>
    <p:extLst>
      <p:ext uri="{BB962C8B-B14F-4D97-AF65-F5344CB8AC3E}">
        <p14:creationId xmlns:p14="http://schemas.microsoft.com/office/powerpoint/2010/main" val="2913561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From The Director's Desk of OSE</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June 12, 2013</a:t>
            </a:r>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MAASE </a:t>
            </a:r>
            <a:endParaRPr lang="en-US">
              <a:solidFill>
                <a:prstClr val="black"/>
              </a:solidFill>
            </a:endParaRPr>
          </a:p>
        </p:txBody>
      </p:sp>
    </p:spTree>
    <p:extLst>
      <p:ext uri="{BB962C8B-B14F-4D97-AF65-F5344CB8AC3E}">
        <p14:creationId xmlns:p14="http://schemas.microsoft.com/office/powerpoint/2010/main" val="2913561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From The Director's Desk of OSE</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June 12, 2013</a:t>
            </a:r>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MAASE </a:t>
            </a:r>
            <a:endParaRPr lang="en-US">
              <a:solidFill>
                <a:prstClr val="black"/>
              </a:solidFill>
            </a:endParaRPr>
          </a:p>
        </p:txBody>
      </p:sp>
    </p:spTree>
    <p:extLst>
      <p:ext uri="{BB962C8B-B14F-4D97-AF65-F5344CB8AC3E}">
        <p14:creationId xmlns:p14="http://schemas.microsoft.com/office/powerpoint/2010/main" val="1122607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From The Director's Desk of OSE</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June 12, 2013</a:t>
            </a:r>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MAASE </a:t>
            </a:r>
            <a:endParaRPr lang="en-US">
              <a:solidFill>
                <a:prstClr val="black"/>
              </a:solidFill>
            </a:endParaRPr>
          </a:p>
        </p:txBody>
      </p:sp>
    </p:spTree>
    <p:extLst>
      <p:ext uri="{BB962C8B-B14F-4D97-AF65-F5344CB8AC3E}">
        <p14:creationId xmlns:p14="http://schemas.microsoft.com/office/powerpoint/2010/main" val="1122607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From The Director's Desk of OSE</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June 12, 2013</a:t>
            </a:r>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MAASE </a:t>
            </a:r>
            <a:endParaRPr lang="en-US">
              <a:solidFill>
                <a:prstClr val="black"/>
              </a:solidFill>
            </a:endParaRPr>
          </a:p>
        </p:txBody>
      </p:sp>
    </p:spTree>
    <p:extLst>
      <p:ext uri="{BB962C8B-B14F-4D97-AF65-F5344CB8AC3E}">
        <p14:creationId xmlns:p14="http://schemas.microsoft.com/office/powerpoint/2010/main" val="1122607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From The Director's Desk of OSE</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June 12, 2013</a:t>
            </a:r>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MAASE </a:t>
            </a:r>
            <a:endParaRPr lang="en-US">
              <a:solidFill>
                <a:prstClr val="black"/>
              </a:solidFill>
            </a:endParaRPr>
          </a:p>
        </p:txBody>
      </p:sp>
    </p:spTree>
    <p:extLst>
      <p:ext uri="{BB962C8B-B14F-4D97-AF65-F5344CB8AC3E}">
        <p14:creationId xmlns:p14="http://schemas.microsoft.com/office/powerpoint/2010/main" val="1255644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From The Director's Desk of OSE</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June 12, 2013</a:t>
            </a:r>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MAASE </a:t>
            </a:r>
            <a:endParaRPr lang="en-US">
              <a:solidFill>
                <a:prstClr val="black"/>
              </a:solidFill>
            </a:endParaRPr>
          </a:p>
        </p:txBody>
      </p:sp>
    </p:spTree>
    <p:extLst>
      <p:ext uri="{BB962C8B-B14F-4D97-AF65-F5344CB8AC3E}">
        <p14:creationId xmlns:p14="http://schemas.microsoft.com/office/powerpoint/2010/main" val="1928858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34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35</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36</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96595563-FAB9-4C2F-A958-54835667E409}"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907238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2C8FBA-B94A-4E08-BE68-6ACFC964D39F}" type="slidenum">
              <a:rPr lang="en-US" smtClean="0"/>
              <a:t>39</a:t>
            </a:fld>
            <a:endParaRPr lang="en-US" dirty="0"/>
          </a:p>
        </p:txBody>
      </p:sp>
    </p:spTree>
    <p:extLst>
      <p:ext uri="{BB962C8B-B14F-4D97-AF65-F5344CB8AC3E}">
        <p14:creationId xmlns:p14="http://schemas.microsoft.com/office/powerpoint/2010/main" val="1767054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From The Director's Desk of OSE</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June 12, 2013</a:t>
            </a:r>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MAASE </a:t>
            </a:r>
            <a:endParaRPr lang="en-US">
              <a:solidFill>
                <a:prstClr val="black"/>
              </a:solidFill>
            </a:endParaRPr>
          </a:p>
        </p:txBody>
      </p:sp>
    </p:spTree>
    <p:extLst>
      <p:ext uri="{BB962C8B-B14F-4D97-AF65-F5344CB8AC3E}">
        <p14:creationId xmlns:p14="http://schemas.microsoft.com/office/powerpoint/2010/main" val="1928858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From The Director's Desk of OSE</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June 12, 2013</a:t>
            </a:r>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MAASE </a:t>
            </a:r>
            <a:endParaRPr lang="en-US">
              <a:solidFill>
                <a:prstClr val="black"/>
              </a:solidFill>
            </a:endParaRPr>
          </a:p>
        </p:txBody>
      </p:sp>
    </p:spTree>
    <p:extLst>
      <p:ext uri="{BB962C8B-B14F-4D97-AF65-F5344CB8AC3E}">
        <p14:creationId xmlns:p14="http://schemas.microsoft.com/office/powerpoint/2010/main" val="1928858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From The Director's Desk of OSE</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June 12, 2013</a:t>
            </a:r>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MAASE </a:t>
            </a:r>
            <a:endParaRPr lang="en-US">
              <a:solidFill>
                <a:prstClr val="black"/>
              </a:solidFill>
            </a:endParaRPr>
          </a:p>
        </p:txBody>
      </p:sp>
    </p:spTree>
    <p:extLst>
      <p:ext uri="{BB962C8B-B14F-4D97-AF65-F5344CB8AC3E}">
        <p14:creationId xmlns:p14="http://schemas.microsoft.com/office/powerpoint/2010/main" val="192885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From The Director's Desk of OSE</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June 12, 2013</a:t>
            </a:r>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MAASE </a:t>
            </a:r>
            <a:endParaRPr lang="en-US">
              <a:solidFill>
                <a:prstClr val="black"/>
              </a:solidFill>
            </a:endParaRPr>
          </a:p>
        </p:txBody>
      </p:sp>
    </p:spTree>
    <p:extLst>
      <p:ext uri="{BB962C8B-B14F-4D97-AF65-F5344CB8AC3E}">
        <p14:creationId xmlns:p14="http://schemas.microsoft.com/office/powerpoint/2010/main" val="1928858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From The Director's Desk of OSE</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June 12, 2013</a:t>
            </a:r>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MAASE </a:t>
            </a:r>
            <a:endParaRPr lang="en-US">
              <a:solidFill>
                <a:prstClr val="black"/>
              </a:solidFill>
            </a:endParaRPr>
          </a:p>
        </p:txBody>
      </p:sp>
    </p:spTree>
    <p:extLst>
      <p:ext uri="{BB962C8B-B14F-4D97-AF65-F5344CB8AC3E}">
        <p14:creationId xmlns:p14="http://schemas.microsoft.com/office/powerpoint/2010/main" val="1928858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From The Director's Desk of OSE</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June 12, 2013</a:t>
            </a:r>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MAASE </a:t>
            </a:r>
            <a:endParaRPr lang="en-US">
              <a:solidFill>
                <a:prstClr val="black"/>
              </a:solidFill>
            </a:endParaRPr>
          </a:p>
        </p:txBody>
      </p:sp>
    </p:spTree>
    <p:extLst>
      <p:ext uri="{BB962C8B-B14F-4D97-AF65-F5344CB8AC3E}">
        <p14:creationId xmlns:p14="http://schemas.microsoft.com/office/powerpoint/2010/main" val="1928858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From The Director's Desk of OSE</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June 12, 2013</a:t>
            </a:r>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MAASE </a:t>
            </a:r>
            <a:endParaRPr lang="en-US">
              <a:solidFill>
                <a:prstClr val="black"/>
              </a:solidFill>
            </a:endParaRPr>
          </a:p>
        </p:txBody>
      </p:sp>
    </p:spTree>
    <p:extLst>
      <p:ext uri="{BB962C8B-B14F-4D97-AF65-F5344CB8AC3E}">
        <p14:creationId xmlns:p14="http://schemas.microsoft.com/office/powerpoint/2010/main" val="2913561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8/7/2014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8/7/2014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8/7/2014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8/7/2014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8/7/2014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8/7/2014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solidFill>
                  <a:srgbClr val="DBF5F9">
                    <a:shade val="90000"/>
                  </a:srgbClr>
                </a:solidFill>
              </a:rPr>
              <a:pPr/>
              <a:t>8/7/2014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r>
              <a:rPr lang="en-US" smtClean="0">
                <a:solidFill>
                  <a:srgbClr val="DBF5F9">
                    <a:shade val="90000"/>
                  </a:srgbClr>
                </a:solidFill>
              </a:rPr>
              <a:t>Office of Special Education and Early Intervention Services</a:t>
            </a:r>
          </a:p>
          <a:p>
            <a:pPr>
              <a:defRPr/>
            </a:pPr>
            <a:r>
              <a:rPr lang="en-US" smtClean="0">
                <a:solidFill>
                  <a:srgbClr val="DBF5F9">
                    <a:shade val="90000"/>
                  </a:srgbClr>
                </a:solidFill>
              </a:rPr>
              <a:t>October 2010</a:t>
            </a: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
        <p:nvSpPr>
          <p:cNvPr id="7" name="Text Box 29"/>
          <p:cNvSpPr txBox="1">
            <a:spLocks noChangeArrowheads="1"/>
          </p:cNvSpPr>
          <p:nvPr userDrawn="1"/>
        </p:nvSpPr>
        <p:spPr bwMode="auto">
          <a:xfrm>
            <a:off x="3894138" y="64770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eaLnBrk="1" fontAlgn="base" hangingPunct="1">
              <a:spcBef>
                <a:spcPct val="50000"/>
              </a:spcBef>
              <a:spcAft>
                <a:spcPct val="0"/>
              </a:spcAft>
              <a:defRPr/>
            </a:pPr>
            <a:endParaRPr lang="en-US" sz="1800" smtClean="0">
              <a:solidFill>
                <a:prstClr val="white"/>
              </a:solidFill>
              <a:latin typeface="Arial" pitchFamily="34" charset="0"/>
            </a:endParaRPr>
          </a:p>
        </p:txBody>
      </p:sp>
    </p:spTree>
    <p:extLst>
      <p:ext uri="{BB962C8B-B14F-4D97-AF65-F5344CB8AC3E}">
        <p14:creationId xmlns:p14="http://schemas.microsoft.com/office/powerpoint/2010/main" val="2400267072"/>
      </p:ext>
    </p:extLst>
  </p:cSld>
  <p:clrMapOvr>
    <a:overrideClrMapping bg1="dk1" tx1="lt1" bg2="dk2" tx2="lt2" accent1="accent1" accent2="accent2" accent3="accent3" accent4="accent4" accent5="accent5" accent6="accent6" hlink="hlink" folHlink="folHlink"/>
  </p:clrMapOvr>
  <p:transition spd="med">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8/7/2014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Office of Special Education</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19159787"/>
      </p:ext>
    </p:extLst>
  </p:cSld>
  <p:clrMapOvr>
    <a:masterClrMapping/>
  </p:clrMapOvr>
  <p:transition spd="med">
    <p:rand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8/7/2014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DBF5F9">
                    <a:shade val="90000"/>
                  </a:srgbClr>
                </a:solidFill>
              </a:rPr>
              <a:t>Office of Special Education and Early Intervention Services</a:t>
            </a:r>
          </a:p>
          <a:p>
            <a:pPr>
              <a:defRPr/>
            </a:pPr>
            <a:r>
              <a:rPr lang="en-US" smtClean="0">
                <a:solidFill>
                  <a:srgbClr val="DBF5F9">
                    <a:shade val="90000"/>
                  </a:srgbClr>
                </a:solidFill>
              </a:rPr>
              <a:t>October 2010</a:t>
            </a: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625B6DE7-442D-4544-9355-B76CD9E345B6}"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3724123733"/>
      </p:ext>
    </p:extLst>
  </p:cSld>
  <p:clrMapOvr>
    <a:overrideClrMapping bg1="dk1" tx1="lt1" bg2="dk2" tx2="lt2" accent1="accent1" accent2="accent2" accent3="accent3" accent4="accent4" accent5="accent5" accent6="accent6" hlink="hlink" folHlink="folHlink"/>
  </p:clrMapOvr>
  <p:transition spd="med">
    <p:rand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8/7/2014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Office of Special Education and Early Intervention Services</a:t>
            </a:r>
          </a:p>
          <a:p>
            <a:pPr>
              <a:defRPr/>
            </a:pPr>
            <a:r>
              <a:rPr lang="en-US" smtClean="0">
                <a:solidFill>
                  <a:srgbClr val="04617B">
                    <a:shade val="90000"/>
                  </a:srgbClr>
                </a:solidFill>
              </a:rPr>
              <a:t>October 2010</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B288D1FE-3EB2-4A43-B5DB-DA16341971EA}"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936136281"/>
      </p:ext>
    </p:extLst>
  </p:cSld>
  <p:clrMapOvr>
    <a:masterClrMapping/>
  </p:clrMapOvr>
  <p:transition spd="med">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8/7/2014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r>
              <a:rPr lang="en-US" smtClean="0">
                <a:solidFill>
                  <a:srgbClr val="04617B">
                    <a:shade val="90000"/>
                  </a:srgbClr>
                </a:solidFill>
              </a:rPr>
              <a:t>Office of Special Education and Early Intervention Services</a:t>
            </a:r>
          </a:p>
          <a:p>
            <a:pPr>
              <a:defRPr/>
            </a:pPr>
            <a:r>
              <a:rPr lang="en-US" smtClean="0">
                <a:solidFill>
                  <a:srgbClr val="04617B">
                    <a:shade val="90000"/>
                  </a:srgbClr>
                </a:solidFill>
              </a:rPr>
              <a:t>October 2010</a:t>
            </a: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DFFDA56F-4EA7-4555-BDFE-543CEAE842E7}"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456797963"/>
      </p:ext>
    </p:extLst>
  </p:cSld>
  <p:clrMapOvr>
    <a:masterClrMapping/>
  </p:clrMapOvr>
  <p:transition spd="med">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8/7/2014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r>
              <a:rPr lang="en-US" smtClean="0">
                <a:solidFill>
                  <a:srgbClr val="04617B">
                    <a:shade val="90000"/>
                  </a:srgbClr>
                </a:solidFill>
              </a:rPr>
              <a:t>Office of Special Education and Early Intervention Services</a:t>
            </a:r>
          </a:p>
          <a:p>
            <a:pPr>
              <a:defRPr/>
            </a:pPr>
            <a:r>
              <a:rPr lang="en-US" smtClean="0">
                <a:solidFill>
                  <a:srgbClr val="04617B">
                    <a:shade val="90000"/>
                  </a:srgbClr>
                </a:solidFill>
              </a:rPr>
              <a:t>October 2010</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E34FFC8A-CD10-410E-A774-4488078AE0B4}"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180925187"/>
      </p:ext>
    </p:extLst>
  </p:cSld>
  <p:clrMapOvr>
    <a:masterClrMapping/>
  </p:clrMapOvr>
  <p:transition spd="med">
    <p:rand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8/7/2014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r>
              <a:rPr lang="en-US" smtClean="0">
                <a:solidFill>
                  <a:srgbClr val="04617B">
                    <a:shade val="90000"/>
                  </a:srgbClr>
                </a:solidFill>
              </a:rPr>
              <a:t>Office of Special Education and Early Intervention Services</a:t>
            </a:r>
          </a:p>
          <a:p>
            <a:pPr>
              <a:defRPr/>
            </a:pPr>
            <a:r>
              <a:rPr lang="en-US" smtClean="0">
                <a:solidFill>
                  <a:srgbClr val="04617B">
                    <a:shade val="90000"/>
                  </a:srgbClr>
                </a:solidFill>
              </a:rPr>
              <a:t>October 2010</a:t>
            </a: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C613C151-2DD3-4736-B349-5F59272C8C7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726732925"/>
      </p:ext>
    </p:extLst>
  </p:cSld>
  <p:clrMapOvr>
    <a:masterClrMapping/>
  </p:clrMapOvr>
  <p:transition spd="med">
    <p:rand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8/7/2014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Office of Special Education and Early Intervention Services</a:t>
            </a:r>
          </a:p>
          <a:p>
            <a:pPr>
              <a:defRPr/>
            </a:pPr>
            <a:r>
              <a:rPr lang="en-US" smtClean="0">
                <a:solidFill>
                  <a:srgbClr val="04617B">
                    <a:shade val="90000"/>
                  </a:srgbClr>
                </a:solidFill>
              </a:rPr>
              <a:t>October 2010</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61544777-45AD-4B1A-B407-BF9A1E5F1B0B}"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518612674"/>
      </p:ext>
    </p:extLst>
  </p:cSld>
  <p:clrMapOvr>
    <a:masterClrMapping/>
  </p:clrMapOvr>
  <p:transition spd="med">
    <p:random/>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320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8/7/2014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Office of Special Education and Early Intervention Services</a:t>
            </a:r>
          </a:p>
          <a:p>
            <a:pPr>
              <a:defRPr/>
            </a:pPr>
            <a:r>
              <a:rPr lang="en-US" smtClean="0">
                <a:solidFill>
                  <a:srgbClr val="04617B">
                    <a:shade val="90000"/>
                  </a:srgbClr>
                </a:solidFill>
              </a:rPr>
              <a:t>October 2010</a:t>
            </a: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1DB946BE-1A99-4CDE-ABEB-783946480158}"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sz="320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sz="3200">
              <a:solidFill>
                <a:prstClr val="black"/>
              </a:solidFill>
            </a:endParaRPr>
          </a:p>
        </p:txBody>
      </p:sp>
    </p:spTree>
    <p:extLst>
      <p:ext uri="{BB962C8B-B14F-4D97-AF65-F5344CB8AC3E}">
        <p14:creationId xmlns:p14="http://schemas.microsoft.com/office/powerpoint/2010/main" val="2070945372"/>
      </p:ext>
    </p:extLst>
  </p:cSld>
  <p:clrMapOvr>
    <a:masterClrMapping/>
  </p:clrMapOvr>
  <p:transition spd="med">
    <p:random/>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8/7/2014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Office of Special Education and Early Intervention Services</a:t>
            </a:r>
          </a:p>
          <a:p>
            <a:pPr>
              <a:defRPr/>
            </a:pPr>
            <a:r>
              <a:rPr lang="en-US" smtClean="0">
                <a:solidFill>
                  <a:srgbClr val="04617B">
                    <a:shade val="90000"/>
                  </a:srgbClr>
                </a:solidFill>
              </a:rPr>
              <a:t>October 2010</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249D9593-B53C-4283-9D2A-952BC1AA5D23}"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837931643"/>
      </p:ext>
    </p:extLst>
  </p:cSld>
  <p:clrMapOvr>
    <a:masterClrMapping/>
  </p:clrMapOvr>
  <p:transition spd="med">
    <p:random/>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8/7/2014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Office of Special Education and Early Intervention Services</a:t>
            </a:r>
          </a:p>
          <a:p>
            <a:pPr>
              <a:defRPr/>
            </a:pPr>
            <a:r>
              <a:rPr lang="en-US" smtClean="0">
                <a:solidFill>
                  <a:srgbClr val="04617B">
                    <a:shade val="90000"/>
                  </a:srgbClr>
                </a:solidFill>
              </a:rPr>
              <a:t>October 2010</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FB1887BE-43FF-4220-98F5-0C8EC7A47C9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643801891"/>
      </p:ext>
    </p:extLst>
  </p:cSld>
  <p:clrMapOvr>
    <a:masterClrMapping/>
  </p:clrMapOvr>
  <p:transition spd="med">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8/7/2014</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8/7/2014</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8/7/2014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8/7/2014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8/7/2014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8/7/2014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8/7/2014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8/7/2014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sz="320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sz="320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fld id="{0EAB0777-4C60-462E-A92C-CDAFD498799C}" type="datetimeFigureOut">
              <a:rPr lang="en-US" smtClean="0">
                <a:solidFill>
                  <a:srgbClr val="04617B">
                    <a:shade val="90000"/>
                  </a:srgbClr>
                </a:solidFill>
                <a:latin typeface="Verdana" pitchFamily="34" charset="0"/>
              </a:rPr>
              <a:pPr fontAlgn="base">
                <a:spcBef>
                  <a:spcPct val="0"/>
                </a:spcBef>
                <a:spcAft>
                  <a:spcPct val="0"/>
                </a:spcAft>
              </a:pPr>
              <a:t>8/7/2014</a:t>
            </a:fld>
            <a:endParaRPr lang="en-US">
              <a:solidFill>
                <a:srgbClr val="04617B">
                  <a:shade val="90000"/>
                </a:srgbClr>
              </a:solidFill>
              <a:latin typeface="Verdana" pitchFamily="34"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Verdana" pitchFamily="34"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38CA55BB-1EAD-4BDA-B1BF-342092BF41B3}" type="slidenum">
              <a:rPr lang="en-US" smtClean="0">
                <a:solidFill>
                  <a:srgbClr val="04617B">
                    <a:shade val="90000"/>
                  </a:srgbClr>
                </a:solidFill>
                <a:latin typeface="Verdana" pitchFamily="34" charset="0"/>
              </a:rPr>
              <a:pPr fontAlgn="base">
                <a:spcBef>
                  <a:spcPct val="0"/>
                </a:spcBef>
                <a:spcAft>
                  <a:spcPct val="0"/>
                </a:spcAft>
                <a:defRPr/>
              </a:pPr>
              <a:t>‹#›</a:t>
            </a:fld>
            <a:endParaRPr lang="en-US">
              <a:solidFill>
                <a:srgbClr val="04617B">
                  <a:shade val="90000"/>
                </a:srgbClr>
              </a:solidFill>
              <a:latin typeface="Verdana" pitchFamily="34"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sz="3200">
                <a:solidFill>
                  <a:prstClr val="black"/>
                </a:solidFill>
                <a:latin typeface="Verdana"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sz="3200">
                <a:solidFill>
                  <a:prstClr val="black"/>
                </a:solidFill>
                <a:latin typeface="Verdana" pitchFamily="34" charset="0"/>
              </a:endParaRPr>
            </a:p>
          </p:txBody>
        </p:sp>
      </p:grpSp>
    </p:spTree>
    <p:extLst>
      <p:ext uri="{BB962C8B-B14F-4D97-AF65-F5344CB8AC3E}">
        <p14:creationId xmlns:p14="http://schemas.microsoft.com/office/powerpoint/2010/main" val="368130770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spd="med">
    <p:random/>
  </p:transition>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ichigan.gov/ecse"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hyperlink" Target="http://eotta.ccresa.org/Training.php?Cat=21"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www.mictp.org/"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osep.grads360.org/#program" TargetMode="Externa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mde-lio.cenmi.org/News/tabid/392/articleType/ArticleView/articleId/689/Camp-Tuhsmeheta-Summer-Camps.aspx"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hyperlink" Target="http://mde-lio.cenmi.org/Services/VisualImpairmentServices/Scholarships.aspx"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mde-lio.cenmi.org/"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hyperlink" Target="http://eotta.ccresa.org/Training.php?Cat=2%25ID=43"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hyperlink" Target="http://eotta.ccresa.org/Training.php?cat=21"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hyperlink" Target="http://cims.cenmi.org/"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sz="3200" b="1" dirty="0" smtClean="0">
                <a:solidFill>
                  <a:schemeClr val="bg1"/>
                </a:solidFill>
              </a:rPr>
              <a:t>MAASE Summer Institute</a:t>
            </a:r>
          </a:p>
          <a:p>
            <a:r>
              <a:rPr lang="en-US" sz="3200" b="1" dirty="0" smtClean="0">
                <a:solidFill>
                  <a:schemeClr val="bg1"/>
                </a:solidFill>
              </a:rPr>
              <a:t>August 2014</a:t>
            </a:r>
          </a:p>
        </p:txBody>
      </p:sp>
      <p:sp>
        <p:nvSpPr>
          <p:cNvPr id="5" name="Title 4"/>
          <p:cNvSpPr>
            <a:spLocks noGrp="1"/>
          </p:cNvSpPr>
          <p:nvPr>
            <p:ph type="title"/>
          </p:nvPr>
        </p:nvSpPr>
        <p:spPr>
          <a:xfrm>
            <a:off x="228600" y="3048000"/>
            <a:ext cx="7239000" cy="1828800"/>
          </a:xfrm>
        </p:spPr>
        <p:txBody>
          <a:bodyPr>
            <a:normAutofit/>
          </a:bodyPr>
          <a:lstStyle/>
          <a:p>
            <a:r>
              <a:rPr lang="en-US" sz="4800" b="0" dirty="0" smtClean="0">
                <a:solidFill>
                  <a:prstClr val="white"/>
                </a:solidFill>
              </a:rPr>
              <a:t>The Office of Special Education </a:t>
            </a:r>
            <a:endParaRPr lang="en-US" sz="4800" b="0" dirty="0"/>
          </a:p>
        </p:txBody>
      </p:sp>
    </p:spTree>
    <p:extLst>
      <p:ext uri="{BB962C8B-B14F-4D97-AF65-F5344CB8AC3E}">
        <p14:creationId xmlns:p14="http://schemas.microsoft.com/office/powerpoint/2010/main" val="755167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39825"/>
          </a:xfrm>
        </p:spPr>
        <p:txBody>
          <a:bodyPr/>
          <a:lstStyle/>
          <a:p>
            <a:pPr eaLnBrk="1" hangingPunct="1">
              <a:defRPr/>
            </a:pPr>
            <a:r>
              <a:rPr lang="en-US" dirty="0" smtClean="0">
                <a:effectLst/>
                <a:latin typeface="Verdana" pitchFamily="34" charset="0"/>
              </a:rPr>
              <a:t>WHAT’s </a:t>
            </a:r>
            <a:r>
              <a:rPr lang="en-US" dirty="0" smtClean="0">
                <a:latin typeface="Verdana" pitchFamily="34" charset="0"/>
              </a:rPr>
              <a:t>NEW</a:t>
            </a:r>
            <a:r>
              <a:rPr lang="en-US" dirty="0" smtClean="0">
                <a:effectLst/>
                <a:latin typeface="Verdana" pitchFamily="34" charset="0"/>
              </a:rPr>
              <a:t>?</a:t>
            </a:r>
          </a:p>
        </p:txBody>
      </p:sp>
      <p:sp>
        <p:nvSpPr>
          <p:cNvPr id="3" name="Content Placeholder 2"/>
          <p:cNvSpPr>
            <a:spLocks noGrp="1"/>
          </p:cNvSpPr>
          <p:nvPr>
            <p:ph idx="1"/>
          </p:nvPr>
        </p:nvSpPr>
        <p:spPr/>
        <p:txBody>
          <a:bodyPr/>
          <a:lstStyle/>
          <a:p>
            <a:pPr marL="0" indent="0" eaLnBrk="1" hangingPunct="1">
              <a:buClrTx/>
              <a:buFont typeface="Wingdings" pitchFamily="2" charset="2"/>
              <a:buNone/>
              <a:defRPr/>
            </a:pPr>
            <a:r>
              <a:rPr lang="en-US" b="1" dirty="0" smtClean="0">
                <a:solidFill>
                  <a:srgbClr val="C00000"/>
                </a:solidFill>
                <a:effectLst/>
                <a:latin typeface="Verdana" pitchFamily="34" charset="0"/>
              </a:rPr>
              <a:t>Early Childhood Special Education</a:t>
            </a:r>
          </a:p>
          <a:p>
            <a:pPr marL="857250" lvl="1" indent="-457200" eaLnBrk="1" hangingPunct="1">
              <a:buClr>
                <a:srgbClr val="C00000"/>
              </a:buClr>
              <a:defRPr/>
            </a:pPr>
            <a:r>
              <a:rPr lang="en-US" dirty="0" smtClean="0">
                <a:effectLst/>
                <a:latin typeface="Verdana" pitchFamily="34" charset="0"/>
              </a:rPr>
              <a:t>Part </a:t>
            </a:r>
            <a:r>
              <a:rPr lang="en-US" dirty="0" smtClean="0">
                <a:latin typeface="Verdana" pitchFamily="34" charset="0"/>
              </a:rPr>
              <a:t>B of IDEA, Section 619, 2014-15 estimated allocations are posted at </a:t>
            </a:r>
            <a:r>
              <a:rPr lang="en-US" sz="2000" dirty="0" smtClean="0">
                <a:latin typeface="Verdana" pitchFamily="34" charset="0"/>
                <a:hlinkClick r:id="rId3"/>
              </a:rPr>
              <a:t>www.michigan.gov/ecse</a:t>
            </a:r>
            <a:r>
              <a:rPr lang="en-US" sz="2000" dirty="0" smtClean="0">
                <a:latin typeface="Verdana" pitchFamily="34" charset="0"/>
              </a:rPr>
              <a:t> </a:t>
            </a:r>
            <a:endParaRPr lang="en-US" sz="2000" dirty="0" smtClean="0">
              <a:latin typeface="Verdana" pitchFamily="34" charset="0"/>
            </a:endParaRPr>
          </a:p>
          <a:p>
            <a:pPr marL="857250" lvl="1" indent="-457200" eaLnBrk="1" hangingPunct="1">
              <a:buClr>
                <a:srgbClr val="C00000"/>
              </a:buClr>
              <a:defRPr/>
            </a:pPr>
            <a:endParaRPr lang="en-US" dirty="0" smtClean="0">
              <a:latin typeface="Verdana" pitchFamily="34" charset="0"/>
            </a:endParaRPr>
          </a:p>
          <a:p>
            <a:pPr marL="857250" lvl="1" indent="-457200" eaLnBrk="1" hangingPunct="1">
              <a:buClr>
                <a:srgbClr val="C00000"/>
              </a:buClr>
              <a:defRPr/>
            </a:pPr>
            <a:r>
              <a:rPr lang="en-US" dirty="0" smtClean="0">
                <a:effectLst/>
                <a:latin typeface="Verdana" pitchFamily="34" charset="0"/>
              </a:rPr>
              <a:t>New online trainings for Indicator B-6 – Educational Environments Ages 3-5. Information can be found at </a:t>
            </a:r>
            <a:r>
              <a:rPr lang="en-US" sz="2000" dirty="0" smtClean="0">
                <a:effectLst/>
                <a:latin typeface="Verdana" pitchFamily="34" charset="0"/>
                <a:hlinkClick r:id="rId4"/>
              </a:rPr>
              <a:t>http://eotta.ccresa.org/Training.</a:t>
            </a:r>
            <a:r>
              <a:rPr lang="en-US" dirty="0" smtClean="0">
                <a:effectLst/>
                <a:latin typeface="Verdana" pitchFamily="34" charset="0"/>
                <a:hlinkClick r:id="rId4"/>
              </a:rPr>
              <a:t>php?Cat=21</a:t>
            </a:r>
            <a:r>
              <a:rPr lang="en-US" dirty="0" smtClean="0">
                <a:effectLst/>
                <a:latin typeface="Verdana" pitchFamily="34" charset="0"/>
              </a:rPr>
              <a:t> </a:t>
            </a:r>
          </a:p>
        </p:txBody>
      </p:sp>
      <p:sp>
        <p:nvSpPr>
          <p:cNvPr id="4" name="Slide Number Placeholder 3"/>
          <p:cNvSpPr>
            <a:spLocks noGrp="1"/>
          </p:cNvSpPr>
          <p:nvPr>
            <p:ph type="sldNum" sz="quarter" idx="12"/>
          </p:nvPr>
        </p:nvSpPr>
        <p:spPr>
          <a:xfrm>
            <a:off x="228600" y="6248400"/>
            <a:ext cx="381000" cy="457200"/>
          </a:xfrm>
        </p:spPr>
        <p:txBody>
          <a:bodyPr/>
          <a:lstStyle/>
          <a:p>
            <a:pPr>
              <a:defRPr/>
            </a:pPr>
            <a:fld id="{0E1CE216-AAD0-4D4F-8D02-FD2ADB61E23F}" type="slidenum">
              <a:rPr lang="en-US">
                <a:solidFill>
                  <a:srgbClr val="04617B">
                    <a:shade val="90000"/>
                  </a:srgbClr>
                </a:solidFill>
              </a:rPr>
              <a:pPr>
                <a:defRPr/>
              </a:pPr>
              <a:t>10</a:t>
            </a:fld>
            <a:endParaRPr lang="en-US">
              <a:solidFill>
                <a:srgbClr val="04617B">
                  <a:shade val="90000"/>
                </a:srgbClr>
              </a:solidFill>
            </a:endParaRPr>
          </a:p>
        </p:txBody>
      </p:sp>
    </p:spTree>
    <p:extLst>
      <p:ext uri="{BB962C8B-B14F-4D97-AF65-F5344CB8AC3E}">
        <p14:creationId xmlns:p14="http://schemas.microsoft.com/office/powerpoint/2010/main" val="988204076"/>
      </p:ext>
    </p:extLst>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39825"/>
          </a:xfrm>
        </p:spPr>
        <p:txBody>
          <a:bodyPr/>
          <a:lstStyle/>
          <a:p>
            <a:pPr eaLnBrk="1" hangingPunct="1">
              <a:defRPr/>
            </a:pPr>
            <a:r>
              <a:rPr lang="en-US" dirty="0" smtClean="0">
                <a:effectLst/>
                <a:latin typeface="Verdana" pitchFamily="34" charset="0"/>
              </a:rPr>
              <a:t>WHAT’s </a:t>
            </a:r>
            <a:r>
              <a:rPr lang="en-US" dirty="0" smtClean="0">
                <a:latin typeface="Verdana" pitchFamily="34" charset="0"/>
              </a:rPr>
              <a:t>NEW</a:t>
            </a:r>
            <a:r>
              <a:rPr lang="en-US" dirty="0" smtClean="0">
                <a:effectLst/>
                <a:latin typeface="Verdana" pitchFamily="34" charset="0"/>
              </a:rPr>
              <a:t>?</a:t>
            </a:r>
          </a:p>
        </p:txBody>
      </p:sp>
      <p:sp>
        <p:nvSpPr>
          <p:cNvPr id="3" name="Content Placeholder 2"/>
          <p:cNvSpPr>
            <a:spLocks noGrp="1"/>
          </p:cNvSpPr>
          <p:nvPr>
            <p:ph idx="1"/>
          </p:nvPr>
        </p:nvSpPr>
        <p:spPr/>
        <p:txBody>
          <a:bodyPr/>
          <a:lstStyle/>
          <a:p>
            <a:pPr marL="0" indent="0" eaLnBrk="1" hangingPunct="1">
              <a:buClrTx/>
              <a:buFont typeface="Wingdings" pitchFamily="2" charset="2"/>
              <a:buNone/>
              <a:defRPr/>
            </a:pPr>
            <a:r>
              <a:rPr lang="en-US" b="1" dirty="0" smtClean="0">
                <a:solidFill>
                  <a:srgbClr val="C00000"/>
                </a:solidFill>
                <a:latin typeface="Verdana" pitchFamily="34" charset="0"/>
              </a:rPr>
              <a:t>Michigan Special Education Reference</a:t>
            </a:r>
            <a:endParaRPr lang="en-US" b="1" dirty="0" smtClean="0">
              <a:solidFill>
                <a:srgbClr val="C00000"/>
              </a:solidFill>
              <a:effectLst/>
              <a:latin typeface="Verdana" pitchFamily="34" charset="0"/>
            </a:endParaRPr>
          </a:p>
          <a:p>
            <a:pPr marL="857250" lvl="1" indent="-457200" eaLnBrk="1" hangingPunct="1">
              <a:buClr>
                <a:srgbClr val="C00000"/>
              </a:buClr>
              <a:defRPr/>
            </a:pPr>
            <a:r>
              <a:rPr lang="en-US" dirty="0" smtClean="0">
                <a:latin typeface="Verdana" pitchFamily="34" charset="0"/>
              </a:rPr>
              <a:t>The following documents have been placed on the MI-SER:</a:t>
            </a:r>
          </a:p>
          <a:p>
            <a:pPr marL="1405890" lvl="3" indent="-457200">
              <a:buClr>
                <a:srgbClr val="C00000"/>
              </a:buClr>
              <a:defRPr/>
            </a:pPr>
            <a:r>
              <a:rPr lang="en-US" dirty="0" smtClean="0">
                <a:effectLst/>
                <a:latin typeface="Verdana" pitchFamily="34" charset="0"/>
              </a:rPr>
              <a:t>United States Laws and Regulations&gt; USDOE&gt; Letter to Chief State School Officers and State Attorneys General&gt;Incarcerated Youth (June 9, 2014</a:t>
            </a:r>
            <a:r>
              <a:rPr lang="en-US" dirty="0" smtClean="0">
                <a:effectLst/>
                <a:latin typeface="Verdana" pitchFamily="34" charset="0"/>
              </a:rPr>
              <a:t>)</a:t>
            </a:r>
          </a:p>
          <a:p>
            <a:pPr marL="1405890" lvl="3" indent="-457200">
              <a:buClr>
                <a:srgbClr val="C00000"/>
              </a:buClr>
              <a:defRPr/>
            </a:pPr>
            <a:endParaRPr lang="en-US" dirty="0" smtClean="0">
              <a:effectLst/>
              <a:latin typeface="Verdana" pitchFamily="34" charset="0"/>
            </a:endParaRPr>
          </a:p>
          <a:p>
            <a:pPr marL="1405890" lvl="3" indent="-457200">
              <a:buClr>
                <a:srgbClr val="C00000"/>
              </a:buClr>
              <a:defRPr/>
            </a:pPr>
            <a:r>
              <a:rPr lang="en-US" dirty="0" smtClean="0">
                <a:latin typeface="Verdana" pitchFamily="34" charset="0"/>
              </a:rPr>
              <a:t>United States Laws and Regulations&gt;USDOE&gt; Letter to Chief State School Officers&gt;English Learners with Disabilities (July 18, 2014)</a:t>
            </a:r>
            <a:endParaRPr lang="en-US" dirty="0" smtClean="0">
              <a:effectLst/>
              <a:latin typeface="Verdana" pitchFamily="34" charset="0"/>
            </a:endParaRPr>
          </a:p>
          <a:p>
            <a:pPr marL="1405890" lvl="3" indent="-457200">
              <a:buClr>
                <a:srgbClr val="C00000"/>
              </a:buClr>
              <a:defRPr/>
            </a:pPr>
            <a:endParaRPr lang="en-US" dirty="0" smtClean="0">
              <a:effectLst/>
              <a:latin typeface="Verdana" pitchFamily="34" charset="0"/>
            </a:endParaRPr>
          </a:p>
        </p:txBody>
      </p:sp>
      <p:sp>
        <p:nvSpPr>
          <p:cNvPr id="4" name="Slide Number Placeholder 3"/>
          <p:cNvSpPr>
            <a:spLocks noGrp="1"/>
          </p:cNvSpPr>
          <p:nvPr>
            <p:ph type="sldNum" sz="quarter" idx="12"/>
          </p:nvPr>
        </p:nvSpPr>
        <p:spPr>
          <a:xfrm>
            <a:off x="228600" y="6248400"/>
            <a:ext cx="381000" cy="457200"/>
          </a:xfrm>
        </p:spPr>
        <p:txBody>
          <a:bodyPr/>
          <a:lstStyle/>
          <a:p>
            <a:pPr>
              <a:defRPr/>
            </a:pPr>
            <a:fld id="{0E1CE216-AAD0-4D4F-8D02-FD2ADB61E23F}" type="slidenum">
              <a:rPr lang="en-US">
                <a:solidFill>
                  <a:srgbClr val="04617B">
                    <a:shade val="90000"/>
                  </a:srgbClr>
                </a:solidFill>
              </a:rPr>
              <a:pPr>
                <a:defRPr/>
              </a:pPr>
              <a:t>11</a:t>
            </a:fld>
            <a:endParaRPr lang="en-US">
              <a:solidFill>
                <a:srgbClr val="04617B">
                  <a:shade val="90000"/>
                </a:srgbClr>
              </a:solidFill>
            </a:endParaRPr>
          </a:p>
        </p:txBody>
      </p:sp>
    </p:spTree>
    <p:extLst>
      <p:ext uri="{BB962C8B-B14F-4D97-AF65-F5344CB8AC3E}">
        <p14:creationId xmlns:p14="http://schemas.microsoft.com/office/powerpoint/2010/main" val="1164518905"/>
      </p:ext>
    </p:extLst>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39825"/>
          </a:xfrm>
        </p:spPr>
        <p:txBody>
          <a:bodyPr/>
          <a:lstStyle/>
          <a:p>
            <a:pPr eaLnBrk="1" hangingPunct="1">
              <a:defRPr/>
            </a:pPr>
            <a:r>
              <a:rPr lang="en-US" dirty="0" smtClean="0">
                <a:latin typeface="Verdana" pitchFamily="34" charset="0"/>
              </a:rPr>
              <a:t>HOT TOPICS</a:t>
            </a:r>
            <a:endParaRPr lang="en-US" dirty="0" smtClean="0">
              <a:effectLst/>
              <a:latin typeface="Verdana" pitchFamily="34" charset="0"/>
            </a:endParaRPr>
          </a:p>
        </p:txBody>
      </p:sp>
      <p:sp>
        <p:nvSpPr>
          <p:cNvPr id="3" name="Content Placeholder 2"/>
          <p:cNvSpPr>
            <a:spLocks noGrp="1"/>
          </p:cNvSpPr>
          <p:nvPr>
            <p:ph idx="1"/>
          </p:nvPr>
        </p:nvSpPr>
        <p:spPr/>
        <p:txBody>
          <a:bodyPr>
            <a:normAutofit lnSpcReduction="10000"/>
          </a:bodyPr>
          <a:lstStyle/>
          <a:p>
            <a:pPr marL="0" indent="0" eaLnBrk="1" hangingPunct="1">
              <a:buClrTx/>
              <a:buFont typeface="Wingdings" pitchFamily="2" charset="2"/>
              <a:buNone/>
              <a:defRPr/>
            </a:pPr>
            <a:r>
              <a:rPr lang="en-US" b="1" dirty="0" smtClean="0">
                <a:solidFill>
                  <a:srgbClr val="C00000"/>
                </a:solidFill>
                <a:latin typeface="Verdana" pitchFamily="34" charset="0"/>
              </a:rPr>
              <a:t>Visual Impairment and Deaf and Hard of Hearing (VI &amp; DHH) Consortia for Teacher Preparation</a:t>
            </a:r>
            <a:endParaRPr lang="en-US" b="1" dirty="0" smtClean="0">
              <a:solidFill>
                <a:srgbClr val="C00000"/>
              </a:solidFill>
              <a:effectLst/>
              <a:latin typeface="Verdana" pitchFamily="34" charset="0"/>
            </a:endParaRPr>
          </a:p>
          <a:p>
            <a:pPr marL="857250" lvl="1" indent="-457200" eaLnBrk="1" hangingPunct="1">
              <a:buClr>
                <a:srgbClr val="C00000"/>
              </a:buClr>
              <a:defRPr/>
            </a:pPr>
            <a:r>
              <a:rPr lang="en-US" dirty="0" smtClean="0">
                <a:latin typeface="Verdana" pitchFamily="34" charset="0"/>
              </a:rPr>
              <a:t>An online endorsement program will permit certified teachers to obtain an additional endorsement on their Michigan teaching certificate in either deaf/hard of hearing or visual </a:t>
            </a:r>
            <a:r>
              <a:rPr lang="en-US" dirty="0" smtClean="0">
                <a:latin typeface="Verdana" pitchFamily="34" charset="0"/>
              </a:rPr>
              <a:t>impairment</a:t>
            </a:r>
          </a:p>
          <a:p>
            <a:pPr marL="857250" lvl="1" indent="-457200" eaLnBrk="1" hangingPunct="1">
              <a:buClr>
                <a:srgbClr val="C00000"/>
              </a:buClr>
              <a:defRPr/>
            </a:pPr>
            <a:endParaRPr lang="en-US" dirty="0" smtClean="0">
              <a:latin typeface="Verdana" pitchFamily="34" charset="0"/>
            </a:endParaRPr>
          </a:p>
          <a:p>
            <a:pPr marL="857250" lvl="1" indent="-457200" eaLnBrk="1" hangingPunct="1">
              <a:buClr>
                <a:srgbClr val="C00000"/>
              </a:buClr>
              <a:defRPr/>
            </a:pPr>
            <a:r>
              <a:rPr lang="en-US" dirty="0" smtClean="0">
                <a:effectLst/>
                <a:latin typeface="Verdana" pitchFamily="34" charset="0"/>
              </a:rPr>
              <a:t>Currently there are 9 VI students and 6 DHH students in the Consortium.</a:t>
            </a:r>
          </a:p>
        </p:txBody>
      </p:sp>
      <p:sp>
        <p:nvSpPr>
          <p:cNvPr id="4" name="Slide Number Placeholder 3"/>
          <p:cNvSpPr>
            <a:spLocks noGrp="1"/>
          </p:cNvSpPr>
          <p:nvPr>
            <p:ph type="sldNum" sz="quarter" idx="12"/>
          </p:nvPr>
        </p:nvSpPr>
        <p:spPr>
          <a:xfrm>
            <a:off x="228600" y="6248400"/>
            <a:ext cx="381000" cy="457200"/>
          </a:xfrm>
        </p:spPr>
        <p:txBody>
          <a:bodyPr/>
          <a:lstStyle/>
          <a:p>
            <a:pPr>
              <a:defRPr/>
            </a:pPr>
            <a:fld id="{0E1CE216-AAD0-4D4F-8D02-FD2ADB61E23F}" type="slidenum">
              <a:rPr lang="en-US">
                <a:solidFill>
                  <a:srgbClr val="04617B">
                    <a:shade val="90000"/>
                  </a:srgbClr>
                </a:solidFill>
              </a:rPr>
              <a:pPr>
                <a:defRPr/>
              </a:pPr>
              <a:t>12</a:t>
            </a:fld>
            <a:endParaRPr lang="en-US">
              <a:solidFill>
                <a:srgbClr val="04617B">
                  <a:shade val="90000"/>
                </a:srgbClr>
              </a:solidFill>
            </a:endParaRPr>
          </a:p>
        </p:txBody>
      </p:sp>
    </p:spTree>
    <p:extLst>
      <p:ext uri="{BB962C8B-B14F-4D97-AF65-F5344CB8AC3E}">
        <p14:creationId xmlns:p14="http://schemas.microsoft.com/office/powerpoint/2010/main" val="756829098"/>
      </p:ext>
    </p:extLst>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39825"/>
          </a:xfrm>
        </p:spPr>
        <p:txBody>
          <a:bodyPr/>
          <a:lstStyle/>
          <a:p>
            <a:pPr eaLnBrk="1" hangingPunct="1">
              <a:defRPr/>
            </a:pPr>
            <a:r>
              <a:rPr lang="en-US" dirty="0" smtClean="0">
                <a:latin typeface="Verdana" pitchFamily="34" charset="0"/>
              </a:rPr>
              <a:t>HOT TOPICS</a:t>
            </a:r>
            <a:endParaRPr lang="en-US" dirty="0" smtClean="0">
              <a:effectLst/>
              <a:latin typeface="Verdana" pitchFamily="34" charset="0"/>
            </a:endParaRPr>
          </a:p>
        </p:txBody>
      </p:sp>
      <p:sp>
        <p:nvSpPr>
          <p:cNvPr id="3" name="Content Placeholder 2"/>
          <p:cNvSpPr>
            <a:spLocks noGrp="1"/>
          </p:cNvSpPr>
          <p:nvPr>
            <p:ph idx="1"/>
          </p:nvPr>
        </p:nvSpPr>
        <p:spPr>
          <a:xfrm>
            <a:off x="457200" y="1676400"/>
            <a:ext cx="8229600" cy="4648200"/>
          </a:xfrm>
        </p:spPr>
        <p:txBody>
          <a:bodyPr/>
          <a:lstStyle/>
          <a:p>
            <a:pPr marL="0" indent="0" eaLnBrk="1" hangingPunct="1">
              <a:buClrTx/>
              <a:buFont typeface="Wingdings" pitchFamily="2" charset="2"/>
              <a:buNone/>
              <a:defRPr/>
            </a:pPr>
            <a:r>
              <a:rPr lang="en-US" b="1" dirty="0" smtClean="0">
                <a:solidFill>
                  <a:srgbClr val="C00000"/>
                </a:solidFill>
                <a:latin typeface="Verdana" pitchFamily="34" charset="0"/>
              </a:rPr>
              <a:t>Visual Impairment and Deaf and Hard of Hearing (VI &amp; DHH) Consortia for Teacher </a:t>
            </a:r>
            <a:r>
              <a:rPr lang="en-US" b="1" dirty="0" smtClean="0">
                <a:solidFill>
                  <a:srgbClr val="C00000"/>
                </a:solidFill>
                <a:latin typeface="Verdana" pitchFamily="34" charset="0"/>
              </a:rPr>
              <a:t>Preparation</a:t>
            </a:r>
          </a:p>
          <a:p>
            <a:pPr marL="0" indent="0" eaLnBrk="1" hangingPunct="1">
              <a:buClrTx/>
              <a:buFont typeface="Wingdings" pitchFamily="2" charset="2"/>
              <a:buNone/>
              <a:defRPr/>
            </a:pPr>
            <a:endParaRPr lang="en-US" b="1" dirty="0" smtClean="0">
              <a:solidFill>
                <a:srgbClr val="C00000"/>
              </a:solidFill>
              <a:effectLst/>
              <a:latin typeface="Verdana" pitchFamily="34" charset="0"/>
            </a:endParaRPr>
          </a:p>
          <a:p>
            <a:pPr marL="857250" lvl="1" indent="-457200" eaLnBrk="1" hangingPunct="1">
              <a:buClr>
                <a:srgbClr val="C00000"/>
              </a:buClr>
              <a:defRPr/>
            </a:pPr>
            <a:r>
              <a:rPr lang="en-US" dirty="0" smtClean="0">
                <a:latin typeface="Verdana" pitchFamily="34" charset="0"/>
              </a:rPr>
              <a:t>New students are welcome. They must have a bachelor’s degree, a valid or pending Michigan teaching certificate. Partial tuition reimbursement is </a:t>
            </a:r>
            <a:r>
              <a:rPr lang="en-US" dirty="0" smtClean="0">
                <a:latin typeface="Verdana" pitchFamily="34" charset="0"/>
              </a:rPr>
              <a:t>available</a:t>
            </a:r>
          </a:p>
          <a:p>
            <a:pPr marL="857250" lvl="1" indent="-457200" eaLnBrk="1" hangingPunct="1">
              <a:buClr>
                <a:srgbClr val="C00000"/>
              </a:buClr>
              <a:defRPr/>
            </a:pPr>
            <a:endParaRPr lang="en-US" dirty="0">
              <a:effectLst/>
              <a:latin typeface="Verdana" pitchFamily="34" charset="0"/>
            </a:endParaRPr>
          </a:p>
          <a:p>
            <a:pPr marL="857250" lvl="1" indent="-457200" eaLnBrk="1" hangingPunct="1">
              <a:buClr>
                <a:srgbClr val="C00000"/>
              </a:buClr>
              <a:defRPr/>
            </a:pPr>
            <a:r>
              <a:rPr lang="en-US" dirty="0" smtClean="0">
                <a:effectLst/>
                <a:latin typeface="Verdana" pitchFamily="34" charset="0"/>
              </a:rPr>
              <a:t>For </a:t>
            </a:r>
            <a:r>
              <a:rPr lang="en-US" dirty="0" smtClean="0">
                <a:effectLst/>
                <a:latin typeface="Verdana" pitchFamily="34" charset="0"/>
              </a:rPr>
              <a:t>more </a:t>
            </a:r>
            <a:r>
              <a:rPr lang="en-US" dirty="0" smtClean="0">
                <a:effectLst/>
                <a:latin typeface="Verdana" pitchFamily="34" charset="0"/>
              </a:rPr>
              <a:t>information: </a:t>
            </a:r>
            <a:r>
              <a:rPr lang="en-US" sz="2000" dirty="0" smtClean="0">
                <a:effectLst/>
                <a:latin typeface="Verdana" pitchFamily="34" charset="0"/>
                <a:hlinkClick r:id="rId3"/>
              </a:rPr>
              <a:t>www.mictp.org</a:t>
            </a:r>
            <a:r>
              <a:rPr lang="en-US" sz="2000" dirty="0" smtClean="0">
                <a:effectLst/>
                <a:latin typeface="Verdana" pitchFamily="34" charset="0"/>
              </a:rPr>
              <a:t> </a:t>
            </a:r>
          </a:p>
        </p:txBody>
      </p:sp>
      <p:sp>
        <p:nvSpPr>
          <p:cNvPr id="4" name="Slide Number Placeholder 3"/>
          <p:cNvSpPr>
            <a:spLocks noGrp="1"/>
          </p:cNvSpPr>
          <p:nvPr>
            <p:ph type="sldNum" sz="quarter" idx="12"/>
          </p:nvPr>
        </p:nvSpPr>
        <p:spPr>
          <a:xfrm>
            <a:off x="228600" y="6248400"/>
            <a:ext cx="381000" cy="457200"/>
          </a:xfrm>
        </p:spPr>
        <p:txBody>
          <a:bodyPr/>
          <a:lstStyle/>
          <a:p>
            <a:pPr>
              <a:defRPr/>
            </a:pPr>
            <a:fld id="{0E1CE216-AAD0-4D4F-8D02-FD2ADB61E23F}" type="slidenum">
              <a:rPr lang="en-US">
                <a:solidFill>
                  <a:srgbClr val="04617B">
                    <a:shade val="90000"/>
                  </a:srgbClr>
                </a:solidFill>
              </a:rPr>
              <a:pPr>
                <a:defRPr/>
              </a:pPr>
              <a:t>13</a:t>
            </a:fld>
            <a:endParaRPr lang="en-US">
              <a:solidFill>
                <a:srgbClr val="04617B">
                  <a:shade val="90000"/>
                </a:srgbClr>
              </a:solidFill>
            </a:endParaRPr>
          </a:p>
        </p:txBody>
      </p:sp>
    </p:spTree>
    <p:extLst>
      <p:ext uri="{BB962C8B-B14F-4D97-AF65-F5344CB8AC3E}">
        <p14:creationId xmlns:p14="http://schemas.microsoft.com/office/powerpoint/2010/main" val="4268900115"/>
      </p:ext>
    </p:extLst>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39825"/>
          </a:xfrm>
        </p:spPr>
        <p:txBody>
          <a:bodyPr/>
          <a:lstStyle/>
          <a:p>
            <a:pPr eaLnBrk="1" hangingPunct="1">
              <a:defRPr/>
            </a:pPr>
            <a:r>
              <a:rPr lang="en-US" dirty="0" smtClean="0">
                <a:latin typeface="Verdana" pitchFamily="34" charset="0"/>
              </a:rPr>
              <a:t>HOT TOPICS</a:t>
            </a:r>
            <a:endParaRPr lang="en-US" dirty="0" smtClean="0">
              <a:effectLst/>
              <a:latin typeface="Verdana" pitchFamily="34" charset="0"/>
            </a:endParaRPr>
          </a:p>
        </p:txBody>
      </p:sp>
      <p:sp>
        <p:nvSpPr>
          <p:cNvPr id="3" name="Content Placeholder 2"/>
          <p:cNvSpPr>
            <a:spLocks noGrp="1"/>
          </p:cNvSpPr>
          <p:nvPr>
            <p:ph idx="1"/>
          </p:nvPr>
        </p:nvSpPr>
        <p:spPr>
          <a:xfrm>
            <a:off x="457200" y="1752600"/>
            <a:ext cx="8229600" cy="4572000"/>
          </a:xfrm>
        </p:spPr>
        <p:txBody>
          <a:bodyPr/>
          <a:lstStyle/>
          <a:p>
            <a:pPr marL="0" indent="0" eaLnBrk="1" hangingPunct="1">
              <a:buClrTx/>
              <a:buFont typeface="Wingdings" pitchFamily="2" charset="2"/>
              <a:buNone/>
              <a:defRPr/>
            </a:pPr>
            <a:r>
              <a:rPr lang="en-US" b="1" dirty="0" smtClean="0">
                <a:solidFill>
                  <a:srgbClr val="C00000"/>
                </a:solidFill>
                <a:latin typeface="Verdana" pitchFamily="34" charset="0"/>
              </a:rPr>
              <a:t>State </a:t>
            </a:r>
            <a:r>
              <a:rPr lang="en-US" b="1" dirty="0" smtClean="0">
                <a:solidFill>
                  <a:srgbClr val="C00000"/>
                </a:solidFill>
                <a:latin typeface="Verdana" pitchFamily="34" charset="0"/>
              </a:rPr>
              <a:t>Determination</a:t>
            </a:r>
          </a:p>
          <a:p>
            <a:pPr marL="0" indent="0" eaLnBrk="1" hangingPunct="1">
              <a:buClrTx/>
              <a:buFont typeface="Wingdings" pitchFamily="2" charset="2"/>
              <a:buNone/>
              <a:defRPr/>
            </a:pPr>
            <a:endParaRPr lang="en-US" b="1" dirty="0" smtClean="0">
              <a:solidFill>
                <a:srgbClr val="C00000"/>
              </a:solidFill>
              <a:effectLst/>
              <a:latin typeface="Verdana" pitchFamily="34" charset="0"/>
            </a:endParaRPr>
          </a:p>
          <a:p>
            <a:pPr marL="857250" lvl="1" indent="-457200" eaLnBrk="1" hangingPunct="1">
              <a:buClr>
                <a:srgbClr val="C00000"/>
              </a:buClr>
              <a:defRPr/>
            </a:pPr>
            <a:r>
              <a:rPr lang="en-US" dirty="0" smtClean="0">
                <a:latin typeface="Verdana" pitchFamily="34" charset="0"/>
              </a:rPr>
              <a:t>OSEP annually issues a determination status to each state – Michigan has been notified that we are a “Needs Assistance” state </a:t>
            </a:r>
            <a:endParaRPr lang="en-US" dirty="0" smtClean="0">
              <a:latin typeface="Verdana" pitchFamily="34" charset="0"/>
            </a:endParaRPr>
          </a:p>
          <a:p>
            <a:pPr marL="857250" lvl="1" indent="-457200" eaLnBrk="1" hangingPunct="1">
              <a:buClr>
                <a:srgbClr val="C00000"/>
              </a:buClr>
              <a:defRPr/>
            </a:pPr>
            <a:endParaRPr lang="en-US" dirty="0" smtClean="0">
              <a:latin typeface="Verdana" pitchFamily="34" charset="0"/>
            </a:endParaRPr>
          </a:p>
          <a:p>
            <a:pPr marL="857250" lvl="1" indent="-457200" eaLnBrk="1" hangingPunct="1">
              <a:buClr>
                <a:srgbClr val="C00000"/>
              </a:buClr>
              <a:defRPr/>
            </a:pPr>
            <a:r>
              <a:rPr lang="en-US" dirty="0" smtClean="0">
                <a:latin typeface="Verdana" pitchFamily="34" charset="0"/>
              </a:rPr>
              <a:t>Thirty one states in “Needs </a:t>
            </a:r>
            <a:r>
              <a:rPr lang="en-US" dirty="0" smtClean="0">
                <a:latin typeface="Verdana" pitchFamily="34" charset="0"/>
              </a:rPr>
              <a:t>Assistance” </a:t>
            </a:r>
            <a:r>
              <a:rPr lang="en-US" dirty="0" smtClean="0">
                <a:latin typeface="Verdana" pitchFamily="34" charset="0"/>
              </a:rPr>
              <a:t>category</a:t>
            </a:r>
            <a:endParaRPr lang="en-US" dirty="0" smtClean="0">
              <a:effectLst/>
              <a:latin typeface="Verdana" pitchFamily="34" charset="0"/>
            </a:endParaRPr>
          </a:p>
        </p:txBody>
      </p:sp>
      <p:sp>
        <p:nvSpPr>
          <p:cNvPr id="4" name="Slide Number Placeholder 3"/>
          <p:cNvSpPr>
            <a:spLocks noGrp="1"/>
          </p:cNvSpPr>
          <p:nvPr>
            <p:ph type="sldNum" sz="quarter" idx="12"/>
          </p:nvPr>
        </p:nvSpPr>
        <p:spPr>
          <a:xfrm>
            <a:off x="228600" y="6248400"/>
            <a:ext cx="381000" cy="457200"/>
          </a:xfrm>
        </p:spPr>
        <p:txBody>
          <a:bodyPr/>
          <a:lstStyle/>
          <a:p>
            <a:pPr>
              <a:defRPr/>
            </a:pPr>
            <a:fld id="{0E1CE216-AAD0-4D4F-8D02-FD2ADB61E23F}" type="slidenum">
              <a:rPr lang="en-US">
                <a:solidFill>
                  <a:srgbClr val="04617B">
                    <a:shade val="90000"/>
                  </a:srgbClr>
                </a:solidFill>
              </a:rPr>
              <a:pPr>
                <a:defRPr/>
              </a:pPr>
              <a:t>14</a:t>
            </a:fld>
            <a:endParaRPr lang="en-US">
              <a:solidFill>
                <a:srgbClr val="04617B">
                  <a:shade val="90000"/>
                </a:srgbClr>
              </a:solidFill>
            </a:endParaRPr>
          </a:p>
        </p:txBody>
      </p:sp>
    </p:spTree>
    <p:extLst>
      <p:ext uri="{BB962C8B-B14F-4D97-AF65-F5344CB8AC3E}">
        <p14:creationId xmlns:p14="http://schemas.microsoft.com/office/powerpoint/2010/main" val="1876819420"/>
      </p:ext>
    </p:extLst>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820"/>
            <a:ext cx="8229600" cy="1139825"/>
          </a:xfrm>
        </p:spPr>
        <p:txBody>
          <a:bodyPr/>
          <a:lstStyle/>
          <a:p>
            <a:pPr eaLnBrk="1" hangingPunct="1">
              <a:defRPr/>
            </a:pPr>
            <a:r>
              <a:rPr lang="en-US" dirty="0" smtClean="0">
                <a:latin typeface="Verdana" pitchFamily="34" charset="0"/>
              </a:rPr>
              <a:t>HOT TOPICS</a:t>
            </a:r>
            <a:endParaRPr lang="en-US" dirty="0" smtClean="0">
              <a:effectLst/>
              <a:latin typeface="Verdana" pitchFamily="34" charset="0"/>
            </a:endParaRPr>
          </a:p>
        </p:txBody>
      </p:sp>
      <p:sp>
        <p:nvSpPr>
          <p:cNvPr id="3" name="Content Placeholder 2"/>
          <p:cNvSpPr>
            <a:spLocks noGrp="1"/>
          </p:cNvSpPr>
          <p:nvPr>
            <p:ph idx="1"/>
          </p:nvPr>
        </p:nvSpPr>
        <p:spPr/>
        <p:txBody>
          <a:bodyPr/>
          <a:lstStyle/>
          <a:p>
            <a:pPr marL="0" indent="0" eaLnBrk="1" hangingPunct="1">
              <a:buClrTx/>
              <a:buFont typeface="Wingdings" pitchFamily="2" charset="2"/>
              <a:buNone/>
              <a:defRPr/>
            </a:pPr>
            <a:endParaRPr lang="en-US" b="1" dirty="0" smtClean="0">
              <a:solidFill>
                <a:srgbClr val="C00000"/>
              </a:solidFill>
              <a:latin typeface="Verdana" pitchFamily="34" charset="0"/>
            </a:endParaRPr>
          </a:p>
          <a:p>
            <a:pPr marL="0" indent="0" eaLnBrk="1" hangingPunct="1">
              <a:buClrTx/>
              <a:buFont typeface="Wingdings" pitchFamily="2" charset="2"/>
              <a:buNone/>
              <a:defRPr/>
            </a:pPr>
            <a:endParaRPr lang="en-US" b="1" dirty="0" smtClean="0">
              <a:solidFill>
                <a:srgbClr val="C00000"/>
              </a:solidFill>
              <a:effectLst/>
              <a:latin typeface="Verdana" pitchFamily="34" charset="0"/>
            </a:endParaRPr>
          </a:p>
        </p:txBody>
      </p:sp>
      <p:sp>
        <p:nvSpPr>
          <p:cNvPr id="4" name="Slide Number Placeholder 3"/>
          <p:cNvSpPr>
            <a:spLocks noGrp="1"/>
          </p:cNvSpPr>
          <p:nvPr>
            <p:ph type="sldNum" sz="quarter" idx="12"/>
          </p:nvPr>
        </p:nvSpPr>
        <p:spPr>
          <a:xfrm>
            <a:off x="228600" y="6248400"/>
            <a:ext cx="381000" cy="457200"/>
          </a:xfrm>
        </p:spPr>
        <p:txBody>
          <a:bodyPr/>
          <a:lstStyle/>
          <a:p>
            <a:pPr>
              <a:defRPr/>
            </a:pPr>
            <a:fld id="{0E1CE216-AAD0-4D4F-8D02-FD2ADB61E23F}" type="slidenum">
              <a:rPr lang="en-US">
                <a:solidFill>
                  <a:srgbClr val="04617B">
                    <a:shade val="90000"/>
                  </a:srgbClr>
                </a:solidFill>
              </a:rPr>
              <a:pPr>
                <a:defRPr/>
              </a:pPr>
              <a:t>15</a:t>
            </a:fld>
            <a:endParaRPr lang="en-US">
              <a:solidFill>
                <a:srgbClr val="04617B">
                  <a:shade val="90000"/>
                </a:srgbClr>
              </a:solidFill>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1425698"/>
            <a:ext cx="7315200" cy="523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848315"/>
      </p:ext>
    </p:extLst>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HOT TOPICS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676400"/>
            <a:ext cx="8229600" cy="4648200"/>
          </a:xfrm>
        </p:spPr>
        <p:txBody>
          <a:bodyPr>
            <a:normAutofit lnSpcReduction="10000"/>
          </a:bodyPr>
          <a:lstStyle/>
          <a:p>
            <a:pPr marL="0" indent="0">
              <a:buNone/>
            </a:pPr>
            <a:r>
              <a:rPr lang="en-US" b="1" dirty="0">
                <a:solidFill>
                  <a:srgbClr val="C00000"/>
                </a:solidFill>
                <a:latin typeface="Verdana" pitchFamily="34" charset="0"/>
              </a:rPr>
              <a:t>State </a:t>
            </a:r>
            <a:r>
              <a:rPr lang="en-US" b="1" dirty="0" smtClean="0">
                <a:solidFill>
                  <a:srgbClr val="C00000"/>
                </a:solidFill>
                <a:latin typeface="Verdana" pitchFamily="34" charset="0"/>
              </a:rPr>
              <a:t>Determination</a:t>
            </a:r>
          </a:p>
          <a:p>
            <a:pPr marL="0" indent="0">
              <a:buNone/>
            </a:pPr>
            <a:endParaRPr lang="en-US" b="1" dirty="0">
              <a:solidFill>
                <a:srgbClr val="C00000"/>
              </a:solidFill>
              <a:latin typeface="Verdana" pitchFamily="34" charset="0"/>
            </a:endParaRPr>
          </a:p>
          <a:p>
            <a:pPr marL="857250" lvl="1" indent="-457200">
              <a:buClr>
                <a:srgbClr val="C00000"/>
              </a:buClr>
              <a:defRPr/>
            </a:pPr>
            <a:r>
              <a:rPr lang="en-US" dirty="0" smtClean="0">
                <a:latin typeface="Verdana" pitchFamily="34" charset="0"/>
              </a:rPr>
              <a:t>Determinations has two parts</a:t>
            </a:r>
            <a:r>
              <a:rPr lang="en-US" dirty="0" smtClean="0">
                <a:latin typeface="Verdana" pitchFamily="34" charset="0"/>
              </a:rPr>
              <a:t>:</a:t>
            </a:r>
          </a:p>
          <a:p>
            <a:pPr marL="1131570" lvl="2" indent="-457200">
              <a:buClr>
                <a:srgbClr val="C00000"/>
              </a:buClr>
              <a:defRPr/>
            </a:pPr>
            <a:r>
              <a:rPr lang="en-US" dirty="0" smtClean="0">
                <a:latin typeface="Verdana" pitchFamily="34" charset="0"/>
              </a:rPr>
              <a:t>Compliance </a:t>
            </a:r>
          </a:p>
          <a:p>
            <a:pPr marL="1131570" lvl="2" indent="-457200">
              <a:buClr>
                <a:srgbClr val="C00000"/>
              </a:buClr>
              <a:defRPr/>
            </a:pPr>
            <a:r>
              <a:rPr lang="en-US" dirty="0" smtClean="0">
                <a:latin typeface="Verdana" pitchFamily="34" charset="0"/>
              </a:rPr>
              <a:t>Results</a:t>
            </a:r>
          </a:p>
          <a:p>
            <a:pPr marL="1131570" lvl="2" indent="-457200">
              <a:buClr>
                <a:srgbClr val="C00000"/>
              </a:buClr>
              <a:defRPr/>
            </a:pPr>
            <a:endParaRPr lang="en-US" dirty="0" smtClean="0">
              <a:latin typeface="Verdana" pitchFamily="34" charset="0"/>
            </a:endParaRPr>
          </a:p>
          <a:p>
            <a:pPr marL="857250" lvl="1" indent="-457200">
              <a:buClr>
                <a:srgbClr val="C00000"/>
              </a:buClr>
              <a:defRPr/>
            </a:pPr>
            <a:r>
              <a:rPr lang="en-US" dirty="0" smtClean="0">
                <a:latin typeface="Verdana" pitchFamily="34" charset="0"/>
              </a:rPr>
              <a:t>Compliance requirement was </a:t>
            </a:r>
            <a:r>
              <a:rPr lang="en-US" dirty="0" smtClean="0">
                <a:latin typeface="Verdana" pitchFamily="34" charset="0"/>
              </a:rPr>
              <a:t>met</a:t>
            </a:r>
            <a:endParaRPr lang="en-US" dirty="0" smtClean="0">
              <a:latin typeface="Verdana" pitchFamily="34" charset="0"/>
            </a:endParaRPr>
          </a:p>
          <a:p>
            <a:pPr marL="857250" lvl="1" indent="-457200">
              <a:buClr>
                <a:srgbClr val="C00000"/>
              </a:buClr>
              <a:defRPr/>
            </a:pPr>
            <a:r>
              <a:rPr lang="en-US" dirty="0" smtClean="0">
                <a:latin typeface="Verdana" pitchFamily="34" charset="0"/>
              </a:rPr>
              <a:t>Results </a:t>
            </a:r>
            <a:r>
              <a:rPr lang="en-US" dirty="0" smtClean="0">
                <a:latin typeface="Verdana" pitchFamily="34" charset="0"/>
              </a:rPr>
              <a:t>was not met </a:t>
            </a:r>
          </a:p>
          <a:p>
            <a:pPr marL="1680210" lvl="4" indent="-457200">
              <a:buClr>
                <a:srgbClr val="C00000"/>
              </a:buClr>
              <a:defRPr/>
            </a:pPr>
            <a:r>
              <a:rPr lang="en-US" dirty="0" smtClean="0">
                <a:latin typeface="Verdana" pitchFamily="34" charset="0"/>
              </a:rPr>
              <a:t>Reading </a:t>
            </a:r>
            <a:r>
              <a:rPr lang="en-US" dirty="0" smtClean="0">
                <a:latin typeface="Verdana" pitchFamily="34" charset="0"/>
              </a:rPr>
              <a:t>and </a:t>
            </a:r>
            <a:r>
              <a:rPr lang="en-US" dirty="0" smtClean="0">
                <a:latin typeface="Verdana" pitchFamily="34" charset="0"/>
              </a:rPr>
              <a:t>mathematics – newly added</a:t>
            </a:r>
          </a:p>
          <a:p>
            <a:pPr marL="1680210" lvl="4" indent="-457200">
              <a:buClr>
                <a:srgbClr val="C00000"/>
              </a:buClr>
              <a:defRPr/>
            </a:pPr>
            <a:endParaRPr lang="en-US" dirty="0" smtClean="0">
              <a:latin typeface="Verdana" pitchFamily="34" charset="0"/>
            </a:endParaRPr>
          </a:p>
          <a:p>
            <a:pPr marL="857250" lvl="1" indent="-457200">
              <a:buClr>
                <a:srgbClr val="C00000"/>
              </a:buClr>
              <a:defRPr/>
            </a:pPr>
            <a:r>
              <a:rPr lang="en-US" dirty="0" smtClean="0">
                <a:latin typeface="Verdana" pitchFamily="34" charset="0"/>
              </a:rPr>
              <a:t>Graduation will be added next year to the </a:t>
            </a:r>
            <a:r>
              <a:rPr lang="en-US" dirty="0" smtClean="0">
                <a:latin typeface="Verdana" pitchFamily="34" charset="0"/>
              </a:rPr>
              <a:t>process</a:t>
            </a:r>
            <a:endParaRPr lang="en-US" dirty="0" smtClean="0">
              <a:latin typeface="Verdana" pitchFamily="34" charset="0"/>
            </a:endParaRPr>
          </a:p>
          <a:p>
            <a:pPr marL="400050" lvl="1" indent="0">
              <a:buClr>
                <a:srgbClr val="C00000"/>
              </a:buClr>
              <a:buNone/>
              <a:defRPr/>
            </a:pPr>
            <a:endParaRPr lang="en-US" dirty="0"/>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16</a:t>
            </a:fld>
            <a:endParaRPr lang="en-US">
              <a:solidFill>
                <a:srgbClr val="04617B">
                  <a:shade val="90000"/>
                </a:srgbClr>
              </a:solidFill>
            </a:endParaRPr>
          </a:p>
        </p:txBody>
      </p:sp>
    </p:spTree>
    <p:extLst>
      <p:ext uri="{BB962C8B-B14F-4D97-AF65-F5344CB8AC3E}">
        <p14:creationId xmlns:p14="http://schemas.microsoft.com/office/powerpoint/2010/main" val="587668773"/>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HOT TOPICS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752600"/>
            <a:ext cx="8229600" cy="4389120"/>
          </a:xfrm>
        </p:spPr>
        <p:txBody>
          <a:bodyPr/>
          <a:lstStyle/>
          <a:p>
            <a:pPr marL="0" indent="0">
              <a:buNone/>
            </a:pPr>
            <a:r>
              <a:rPr lang="en-US" b="1" dirty="0" smtClean="0">
                <a:solidFill>
                  <a:srgbClr val="C00000"/>
                </a:solidFill>
                <a:latin typeface="Verdana" pitchFamily="34" charset="0"/>
              </a:rPr>
              <a:t>OSEP Proposal for FFY 2013 to FFY 2018</a:t>
            </a:r>
          </a:p>
          <a:p>
            <a:pPr marL="0" indent="0">
              <a:buNone/>
            </a:pPr>
            <a:endParaRPr lang="en-US" b="1" dirty="0">
              <a:solidFill>
                <a:srgbClr val="C00000"/>
              </a:solidFill>
              <a:latin typeface="Verdana" pitchFamily="34" charset="0"/>
            </a:endParaRPr>
          </a:p>
          <a:p>
            <a:pPr marL="857250" lvl="1" indent="-457200">
              <a:buClr>
                <a:srgbClr val="C00000"/>
              </a:buClr>
              <a:defRPr/>
            </a:pPr>
            <a:r>
              <a:rPr lang="en-US" dirty="0" smtClean="0">
                <a:latin typeface="Verdana" pitchFamily="34" charset="0"/>
              </a:rPr>
              <a:t>Combine SPP/APR into one document.</a:t>
            </a:r>
          </a:p>
          <a:p>
            <a:pPr marL="857250" lvl="1" indent="-457200">
              <a:buClr>
                <a:srgbClr val="C00000"/>
              </a:buClr>
              <a:defRPr/>
            </a:pPr>
            <a:r>
              <a:rPr lang="en-US" dirty="0" smtClean="0">
                <a:latin typeface="Verdana" pitchFamily="34" charset="0"/>
              </a:rPr>
              <a:t>Eliminate 2 indicators: 15 and 20</a:t>
            </a:r>
          </a:p>
          <a:p>
            <a:pPr marL="857250" lvl="1" indent="-457200">
              <a:buClr>
                <a:srgbClr val="C00000"/>
              </a:buClr>
              <a:defRPr/>
            </a:pPr>
            <a:r>
              <a:rPr lang="en-US" dirty="0" smtClean="0">
                <a:latin typeface="Verdana" pitchFamily="34" charset="0"/>
              </a:rPr>
              <a:t>New Indicator: State Systemic Improvement Plan</a:t>
            </a:r>
          </a:p>
          <a:p>
            <a:pPr marL="857250" lvl="1" indent="-457200">
              <a:buClr>
                <a:srgbClr val="C00000"/>
              </a:buClr>
              <a:defRPr/>
            </a:pPr>
            <a:r>
              <a:rPr lang="en-US" dirty="0" smtClean="0">
                <a:latin typeface="Verdana" pitchFamily="34" charset="0"/>
              </a:rPr>
              <a:t>Online submission via GRADS360 </a:t>
            </a:r>
          </a:p>
          <a:p>
            <a:pPr marL="400050" lvl="1" indent="0">
              <a:buClr>
                <a:srgbClr val="C00000"/>
              </a:buClr>
              <a:buNone/>
              <a:defRPr/>
            </a:pPr>
            <a:endParaRPr lang="en-US" dirty="0"/>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17</a:t>
            </a:fld>
            <a:endParaRPr lang="en-US">
              <a:solidFill>
                <a:srgbClr val="04617B">
                  <a:shade val="90000"/>
                </a:srgbClr>
              </a:solidFill>
            </a:endParaRPr>
          </a:p>
        </p:txBody>
      </p:sp>
    </p:spTree>
    <p:extLst>
      <p:ext uri="{BB962C8B-B14F-4D97-AF65-F5344CB8AC3E}">
        <p14:creationId xmlns:p14="http://schemas.microsoft.com/office/powerpoint/2010/main" val="2750350499"/>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HOT TOPICS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600200"/>
            <a:ext cx="8229600" cy="4389120"/>
          </a:xfrm>
        </p:spPr>
        <p:txBody>
          <a:bodyPr/>
          <a:lstStyle/>
          <a:p>
            <a:pPr marL="0" indent="0">
              <a:buNone/>
            </a:pPr>
            <a:r>
              <a:rPr lang="en-US" b="1" dirty="0" smtClean="0">
                <a:solidFill>
                  <a:srgbClr val="C00000"/>
                </a:solidFill>
                <a:latin typeface="Verdana" pitchFamily="34" charset="0"/>
              </a:rPr>
              <a:t>New resource of OSEP documentation and related information</a:t>
            </a:r>
          </a:p>
          <a:p>
            <a:pPr marL="0" indent="0">
              <a:buNone/>
            </a:pPr>
            <a:endParaRPr lang="en-US" b="1" dirty="0">
              <a:solidFill>
                <a:srgbClr val="C00000"/>
              </a:solidFill>
              <a:latin typeface="Verdana" pitchFamily="34" charset="0"/>
            </a:endParaRPr>
          </a:p>
          <a:p>
            <a:pPr marL="857250" lvl="1" indent="-457200">
              <a:buClr>
                <a:srgbClr val="C00000"/>
              </a:buClr>
              <a:defRPr/>
            </a:pPr>
            <a:r>
              <a:rPr lang="en-US" dirty="0" smtClean="0">
                <a:latin typeface="Verdana" pitchFamily="34" charset="0"/>
              </a:rPr>
              <a:t>GRADS360  </a:t>
            </a:r>
            <a:endParaRPr lang="en-US" dirty="0" smtClean="0">
              <a:latin typeface="Verdana" pitchFamily="34" charset="0"/>
            </a:endParaRPr>
          </a:p>
          <a:p>
            <a:pPr marL="1131570" lvl="2" indent="-457200">
              <a:buClr>
                <a:srgbClr val="C00000"/>
              </a:buClr>
              <a:defRPr/>
            </a:pPr>
            <a:r>
              <a:rPr lang="en-US" dirty="0">
                <a:latin typeface="Verdana" pitchFamily="34" charset="0"/>
              </a:rPr>
              <a:t>Repository for ALL OSEP documentation</a:t>
            </a:r>
          </a:p>
          <a:p>
            <a:pPr marL="400050" lvl="1" indent="0">
              <a:buClr>
                <a:srgbClr val="C00000"/>
              </a:buClr>
              <a:buNone/>
              <a:defRPr/>
            </a:pPr>
            <a:endParaRPr lang="en-US" dirty="0"/>
          </a:p>
          <a:p>
            <a:pPr marL="857250" lvl="1" indent="-457200">
              <a:buClr>
                <a:srgbClr val="C00000"/>
              </a:buClr>
              <a:defRPr/>
            </a:pPr>
            <a:endParaRPr lang="en-US" dirty="0" smtClean="0">
              <a:latin typeface="Verdana" pitchFamily="34" charset="0"/>
              <a:hlinkClick r:id="rId2"/>
            </a:endParaRPr>
          </a:p>
          <a:p>
            <a:pPr marL="400050" lvl="1" indent="0">
              <a:buClr>
                <a:srgbClr val="C00000"/>
              </a:buClr>
              <a:buNone/>
              <a:defRPr/>
            </a:pPr>
            <a:r>
              <a:rPr lang="en-US" sz="2000" dirty="0" smtClean="0">
                <a:latin typeface="Verdana" pitchFamily="34" charset="0"/>
                <a:hlinkClick r:id="rId2"/>
              </a:rPr>
              <a:t>https</a:t>
            </a:r>
            <a:r>
              <a:rPr lang="en-US" sz="2000" dirty="0" smtClean="0">
                <a:latin typeface="Verdana" pitchFamily="34" charset="0"/>
                <a:hlinkClick r:id="rId2"/>
              </a:rPr>
              <a:t>://osep.grads360.org/#</a:t>
            </a:r>
            <a:r>
              <a:rPr lang="en-US" sz="2000" dirty="0" smtClean="0">
                <a:latin typeface="Verdana" pitchFamily="34" charset="0"/>
                <a:hlinkClick r:id="rId2"/>
              </a:rPr>
              <a:t>program</a:t>
            </a:r>
            <a:endParaRPr lang="en-US" sz="2000" dirty="0" smtClean="0">
              <a:latin typeface="Verdana" pitchFamily="34" charset="0"/>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18</a:t>
            </a:fld>
            <a:endParaRPr lang="en-US">
              <a:solidFill>
                <a:srgbClr val="04617B">
                  <a:shade val="90000"/>
                </a:srgb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3745" y="4114800"/>
            <a:ext cx="2524125" cy="1819275"/>
          </a:xfrm>
          <a:prstGeom prst="rect">
            <a:avLst/>
          </a:prstGeom>
        </p:spPr>
      </p:pic>
    </p:spTree>
    <p:extLst>
      <p:ext uri="{BB962C8B-B14F-4D97-AF65-F5344CB8AC3E}">
        <p14:creationId xmlns:p14="http://schemas.microsoft.com/office/powerpoint/2010/main" val="2977320644"/>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HOT TOPICS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600200"/>
            <a:ext cx="8229600" cy="4389120"/>
          </a:xfrm>
        </p:spPr>
        <p:txBody>
          <a:bodyPr/>
          <a:lstStyle/>
          <a:p>
            <a:pPr marL="0" indent="0">
              <a:buNone/>
            </a:pPr>
            <a:r>
              <a:rPr lang="en-US" b="1" dirty="0" smtClean="0">
                <a:solidFill>
                  <a:srgbClr val="C00000"/>
                </a:solidFill>
                <a:latin typeface="Verdana" pitchFamily="34" charset="0"/>
              </a:rPr>
              <a:t>Indicator 17: State Systemic Improvement </a:t>
            </a:r>
            <a:r>
              <a:rPr lang="en-US" b="1" dirty="0" smtClean="0">
                <a:solidFill>
                  <a:srgbClr val="C00000"/>
                </a:solidFill>
                <a:latin typeface="Verdana" pitchFamily="34" charset="0"/>
              </a:rPr>
              <a:t>Plan</a:t>
            </a:r>
          </a:p>
          <a:p>
            <a:pPr marL="0" indent="0">
              <a:buNone/>
            </a:pPr>
            <a:endParaRPr lang="en-US" b="1" dirty="0" smtClean="0">
              <a:solidFill>
                <a:srgbClr val="C00000"/>
              </a:solidFill>
              <a:latin typeface="Verdana" pitchFamily="34" charset="0"/>
            </a:endParaRPr>
          </a:p>
          <a:p>
            <a:pPr marL="857250" lvl="1" indent="-457200">
              <a:buClr>
                <a:srgbClr val="C00000"/>
              </a:buClr>
              <a:defRPr/>
            </a:pPr>
            <a:r>
              <a:rPr lang="en-US" dirty="0" smtClean="0">
                <a:latin typeface="Verdana" pitchFamily="34" charset="0"/>
              </a:rPr>
              <a:t>Major undertaking for MDE and OSE</a:t>
            </a:r>
          </a:p>
          <a:p>
            <a:pPr marL="857250" lvl="1" indent="-457200">
              <a:buClr>
                <a:srgbClr val="C00000"/>
              </a:buClr>
              <a:defRPr/>
            </a:pPr>
            <a:r>
              <a:rPr lang="en-US" dirty="0" smtClean="0">
                <a:latin typeface="Verdana" pitchFamily="34" charset="0"/>
              </a:rPr>
              <a:t>Long-Range Plan</a:t>
            </a:r>
          </a:p>
          <a:p>
            <a:pPr marL="857250" lvl="1" indent="-457200">
              <a:buClr>
                <a:srgbClr val="C00000"/>
              </a:buClr>
              <a:defRPr/>
            </a:pPr>
            <a:r>
              <a:rPr lang="en-US" dirty="0" smtClean="0">
                <a:latin typeface="Verdana" pitchFamily="34" charset="0"/>
              </a:rPr>
              <a:t>Comprehensive review &amp; analysis</a:t>
            </a:r>
          </a:p>
          <a:p>
            <a:pPr marL="857250" lvl="1" indent="-457200">
              <a:buClr>
                <a:srgbClr val="C00000"/>
              </a:buClr>
              <a:defRPr/>
            </a:pPr>
            <a:r>
              <a:rPr lang="en-US" dirty="0" smtClean="0">
                <a:latin typeface="Verdana" pitchFamily="34" charset="0"/>
              </a:rPr>
              <a:t>Identify a student outcome that will be improved.</a:t>
            </a:r>
          </a:p>
          <a:p>
            <a:pPr marL="857250" lvl="1" indent="-457200">
              <a:buClr>
                <a:srgbClr val="C00000"/>
              </a:buClr>
              <a:defRPr/>
            </a:pPr>
            <a:r>
              <a:rPr lang="en-US" dirty="0" smtClean="0">
                <a:latin typeface="Verdana" pitchFamily="34" charset="0"/>
              </a:rPr>
              <a:t>SSIP phase 1 plan by mid-January 2015</a:t>
            </a:r>
          </a:p>
          <a:p>
            <a:pPr marL="400050" lvl="1" indent="0">
              <a:buClr>
                <a:srgbClr val="C00000"/>
              </a:buClr>
              <a:buNone/>
              <a:defRPr/>
            </a:pPr>
            <a:endParaRPr lang="en-US" dirty="0"/>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19</a:t>
            </a:fld>
            <a:endParaRPr lang="en-US">
              <a:solidFill>
                <a:srgbClr val="04617B">
                  <a:shade val="90000"/>
                </a:srgbClr>
              </a:solidFill>
            </a:endParaRPr>
          </a:p>
        </p:txBody>
      </p:sp>
    </p:spTree>
    <p:extLst>
      <p:ext uri="{BB962C8B-B14F-4D97-AF65-F5344CB8AC3E}">
        <p14:creationId xmlns:p14="http://schemas.microsoft.com/office/powerpoint/2010/main" val="2355442564"/>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DE6EB8-52AB-45EA-A660-3E1EBFA72987}" type="slidenum">
              <a:rPr lang="en-US" smtClean="0">
                <a:solidFill>
                  <a:srgbClr val="DBF5F9">
                    <a:shade val="90000"/>
                  </a:srgbClr>
                </a:solidFill>
              </a:rPr>
              <a:pPr/>
              <a:t>2</a:t>
            </a:fld>
            <a:endParaRPr lang="en-US">
              <a:solidFill>
                <a:srgbClr val="DBF5F9">
                  <a:shade val="90000"/>
                </a:srgb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066800"/>
            <a:ext cx="6324600" cy="4724400"/>
          </a:xfrm>
          <a:prstGeom prst="rect">
            <a:avLst/>
          </a:prstGeom>
        </p:spPr>
      </p:pic>
    </p:spTree>
    <p:extLst>
      <p:ext uri="{BB962C8B-B14F-4D97-AF65-F5344CB8AC3E}">
        <p14:creationId xmlns:p14="http://schemas.microsoft.com/office/powerpoint/2010/main" val="2129571534"/>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normAutofit/>
          </a:bodyPr>
          <a:lstStyle/>
          <a:p>
            <a:pPr>
              <a:defRPr/>
            </a:pPr>
            <a:r>
              <a:rPr lang="en-US" dirty="0" smtClean="0">
                <a:effectLst/>
              </a:rPr>
              <a:t>LEARNING </a:t>
            </a:r>
            <a:r>
              <a:rPr lang="en-US" dirty="0" smtClean="0">
                <a:effectLst/>
              </a:rPr>
              <a:t>OPPORTUNITIE</a:t>
            </a:r>
            <a:r>
              <a:rPr lang="en-US" dirty="0" smtClean="0"/>
              <a:t>S</a:t>
            </a:r>
            <a:endParaRPr lang="en-US" dirty="0"/>
          </a:p>
        </p:txBody>
      </p:sp>
      <p:sp>
        <p:nvSpPr>
          <p:cNvPr id="3" name="Content Placeholder 2"/>
          <p:cNvSpPr>
            <a:spLocks noGrp="1"/>
          </p:cNvSpPr>
          <p:nvPr>
            <p:ph idx="1"/>
          </p:nvPr>
        </p:nvSpPr>
        <p:spPr>
          <a:xfrm>
            <a:off x="457200" y="1524000"/>
            <a:ext cx="8229600" cy="4530725"/>
          </a:xfrm>
        </p:spPr>
        <p:txBody>
          <a:bodyPr/>
          <a:lstStyle/>
          <a:p>
            <a:pPr>
              <a:buClr>
                <a:srgbClr val="C00000"/>
              </a:buClr>
              <a:defRPr/>
            </a:pPr>
            <a:r>
              <a:rPr lang="en-US" dirty="0" smtClean="0">
                <a:latin typeface="Verdana" pitchFamily="34" charset="0"/>
              </a:rPr>
              <a:t>Camp </a:t>
            </a:r>
            <a:r>
              <a:rPr lang="en-US" dirty="0" err="1" smtClean="0">
                <a:latin typeface="Verdana" pitchFamily="34" charset="0"/>
              </a:rPr>
              <a:t>Tuhsmeheta</a:t>
            </a:r>
            <a:r>
              <a:rPr lang="en-US" dirty="0" smtClean="0">
                <a:latin typeface="Verdana" pitchFamily="34" charset="0"/>
              </a:rPr>
              <a:t> (Camp T) – Greenville, Michigan is for children and youth with visual </a:t>
            </a:r>
            <a:r>
              <a:rPr lang="en-US" dirty="0" smtClean="0">
                <a:latin typeface="Verdana" pitchFamily="34" charset="0"/>
              </a:rPr>
              <a:t>impairments</a:t>
            </a:r>
          </a:p>
          <a:p>
            <a:pPr lvl="1">
              <a:buClr>
                <a:srgbClr val="C00000"/>
              </a:buClr>
              <a:defRPr/>
            </a:pPr>
            <a:endParaRPr lang="en-US" sz="1600" dirty="0" smtClean="0">
              <a:latin typeface="Verdana" pitchFamily="34" charset="0"/>
            </a:endParaRPr>
          </a:p>
          <a:p>
            <a:pPr lvl="2">
              <a:buClr>
                <a:srgbClr val="C00000"/>
              </a:buClr>
              <a:defRPr/>
            </a:pPr>
            <a:r>
              <a:rPr lang="en-US" sz="2000" dirty="0" smtClean="0">
                <a:latin typeface="Verdana" pitchFamily="34" charset="0"/>
              </a:rPr>
              <a:t>Camper Registration and Information: </a:t>
            </a:r>
            <a:r>
              <a:rPr lang="en-US" sz="2000" dirty="0" smtClean="0">
                <a:latin typeface="Verdana" pitchFamily="34" charset="0"/>
                <a:hlinkClick r:id="rId3"/>
              </a:rPr>
              <a:t>http://mde-lio.cenmi.org/News/tabid/392/articleType/ArticleView/articleId/689/Camp-Tuhsmeheta-Summer-Camps.aspx</a:t>
            </a:r>
            <a:r>
              <a:rPr lang="en-US" sz="2000" dirty="0" smtClean="0">
                <a:latin typeface="Verdana" pitchFamily="34" charset="0"/>
              </a:rPr>
              <a:t> </a:t>
            </a:r>
            <a:endParaRPr lang="en-US" sz="2000" dirty="0" smtClean="0">
              <a:latin typeface="Verdana" pitchFamily="34" charset="0"/>
            </a:endParaRPr>
          </a:p>
          <a:p>
            <a:pPr lvl="2">
              <a:buClr>
                <a:srgbClr val="C00000"/>
              </a:buClr>
              <a:defRPr/>
            </a:pPr>
            <a:endParaRPr lang="en-US" sz="2000" dirty="0" smtClean="0">
              <a:latin typeface="Verdana" pitchFamily="34" charset="0"/>
            </a:endParaRPr>
          </a:p>
          <a:p>
            <a:pPr lvl="2">
              <a:buClr>
                <a:srgbClr val="C00000"/>
              </a:buClr>
              <a:defRPr/>
            </a:pPr>
            <a:r>
              <a:rPr lang="en-US" sz="2000" dirty="0" smtClean="0">
                <a:latin typeface="Verdana" pitchFamily="34" charset="0"/>
              </a:rPr>
              <a:t>Scholarships are available: </a:t>
            </a:r>
            <a:r>
              <a:rPr lang="en-US" sz="2000" dirty="0" smtClean="0">
                <a:latin typeface="Verdana" pitchFamily="34" charset="0"/>
                <a:hlinkClick r:id="rId4"/>
              </a:rPr>
              <a:t>http://mde-lio.cenmi.org/Services/VisualImpairmentServices/Scholarships.aspx</a:t>
            </a:r>
            <a:r>
              <a:rPr lang="en-US" sz="2000" dirty="0" smtClean="0">
                <a:latin typeface="Verdana" pitchFamily="34" charset="0"/>
              </a:rPr>
              <a:t> </a:t>
            </a:r>
            <a:endParaRPr lang="en-US" sz="2000" dirty="0" smtClean="0"/>
          </a:p>
          <a:p>
            <a:pPr marL="457200" lvl="1" indent="0">
              <a:buClrTx/>
              <a:buFont typeface="Wingdings" pitchFamily="2" charset="2"/>
              <a:buNone/>
              <a:defRPr/>
            </a:pPr>
            <a:endParaRPr lang="en-US" dirty="0" smtClean="0"/>
          </a:p>
          <a:p>
            <a:pPr marL="457200" lvl="1" indent="0">
              <a:buClrTx/>
              <a:buFont typeface="Wingdings" pitchFamily="2" charset="2"/>
              <a:buNone/>
              <a:defRPr/>
            </a:pPr>
            <a:endParaRPr lang="en-US" dirty="0" smtClean="0"/>
          </a:p>
        </p:txBody>
      </p:sp>
      <p:sp>
        <p:nvSpPr>
          <p:cNvPr id="4" name="Slide Number Placeholder 3"/>
          <p:cNvSpPr>
            <a:spLocks noGrp="1"/>
          </p:cNvSpPr>
          <p:nvPr>
            <p:ph type="sldNum" sz="quarter" idx="12"/>
          </p:nvPr>
        </p:nvSpPr>
        <p:spPr>
          <a:xfrm>
            <a:off x="228600" y="6248400"/>
            <a:ext cx="381000" cy="457200"/>
          </a:xfrm>
        </p:spPr>
        <p:txBody>
          <a:bodyPr/>
          <a:lstStyle/>
          <a:p>
            <a:pPr>
              <a:defRPr/>
            </a:pPr>
            <a:fld id="{5A1709B2-3F2C-4523-82F4-4607BAAF0E64}" type="slidenum">
              <a:rPr lang="en-US" smtClean="0">
                <a:solidFill>
                  <a:srgbClr val="04617B">
                    <a:shade val="90000"/>
                  </a:srgbClr>
                </a:solidFill>
              </a:rPr>
              <a:pPr>
                <a:defRPr/>
              </a:pPr>
              <a:t>20</a:t>
            </a:fld>
            <a:endParaRPr lang="en-US">
              <a:solidFill>
                <a:srgbClr val="04617B">
                  <a:shade val="90000"/>
                </a:srgbClr>
              </a:solidFill>
            </a:endParaRPr>
          </a:p>
        </p:txBody>
      </p:sp>
    </p:spTree>
    <p:extLst>
      <p:ext uri="{BB962C8B-B14F-4D97-AF65-F5344CB8AC3E}">
        <p14:creationId xmlns:p14="http://schemas.microsoft.com/office/powerpoint/2010/main" val="696127777"/>
      </p:ext>
    </p:extLst>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normAutofit/>
          </a:bodyPr>
          <a:lstStyle/>
          <a:p>
            <a:pPr>
              <a:defRPr/>
            </a:pPr>
            <a:r>
              <a:rPr lang="en-US" dirty="0" smtClean="0">
                <a:effectLst/>
              </a:rPr>
              <a:t>LEARNING </a:t>
            </a:r>
            <a:r>
              <a:rPr lang="en-US" dirty="0" smtClean="0">
                <a:effectLst/>
              </a:rPr>
              <a:t>OPPORTUNITIE</a:t>
            </a:r>
            <a:r>
              <a:rPr lang="en-US" dirty="0" smtClean="0"/>
              <a:t>S</a:t>
            </a:r>
            <a:endParaRPr lang="en-US" dirty="0"/>
          </a:p>
        </p:txBody>
      </p:sp>
      <p:sp>
        <p:nvSpPr>
          <p:cNvPr id="3" name="Content Placeholder 2"/>
          <p:cNvSpPr>
            <a:spLocks noGrp="1"/>
          </p:cNvSpPr>
          <p:nvPr>
            <p:ph idx="1"/>
          </p:nvPr>
        </p:nvSpPr>
        <p:spPr>
          <a:xfrm>
            <a:off x="457200" y="1371600"/>
            <a:ext cx="8229600" cy="4530725"/>
          </a:xfrm>
        </p:spPr>
        <p:txBody>
          <a:bodyPr>
            <a:normAutofit/>
          </a:bodyPr>
          <a:lstStyle/>
          <a:p>
            <a:pPr>
              <a:buClr>
                <a:srgbClr val="C00000"/>
              </a:buClr>
              <a:defRPr/>
            </a:pPr>
            <a:r>
              <a:rPr lang="en-US" dirty="0" smtClean="0">
                <a:latin typeface="Verdana" pitchFamily="34" charset="0"/>
              </a:rPr>
              <a:t>Professional Development Opportunities </a:t>
            </a:r>
            <a:r>
              <a:rPr lang="en-US" dirty="0" smtClean="0">
                <a:latin typeface="Verdana" pitchFamily="34" charset="0"/>
              </a:rPr>
              <a:t>-Camp T</a:t>
            </a:r>
          </a:p>
          <a:p>
            <a:pPr lvl="1">
              <a:buClr>
                <a:srgbClr val="C00000"/>
              </a:buClr>
              <a:defRPr/>
            </a:pPr>
            <a:r>
              <a:rPr lang="en-US" dirty="0" smtClean="0">
                <a:latin typeface="Verdana" pitchFamily="34" charset="0"/>
              </a:rPr>
              <a:t>Meet VI </a:t>
            </a:r>
            <a:r>
              <a:rPr lang="en-US" dirty="0" smtClean="0">
                <a:latin typeface="Verdana" pitchFamily="34" charset="0"/>
              </a:rPr>
              <a:t>teachers and specialists </a:t>
            </a:r>
            <a:endParaRPr lang="en-US" dirty="0" smtClean="0">
              <a:latin typeface="Verdana" pitchFamily="34" charset="0"/>
            </a:endParaRPr>
          </a:p>
          <a:p>
            <a:pPr lvl="1">
              <a:buClr>
                <a:srgbClr val="C00000"/>
              </a:buClr>
              <a:defRPr/>
            </a:pPr>
            <a:r>
              <a:rPr lang="en-US" dirty="0" smtClean="0">
                <a:effectLst/>
                <a:latin typeface="Verdana" pitchFamily="34" charset="0"/>
              </a:rPr>
              <a:t>PD </a:t>
            </a:r>
            <a:r>
              <a:rPr lang="en-US" dirty="0" smtClean="0">
                <a:effectLst/>
                <a:latin typeface="Verdana" pitchFamily="34" charset="0"/>
              </a:rPr>
              <a:t>opportunities for DHH Professionals:</a:t>
            </a:r>
          </a:p>
          <a:p>
            <a:pPr lvl="4">
              <a:buClr>
                <a:srgbClr val="C00000"/>
              </a:buClr>
              <a:defRPr/>
            </a:pPr>
            <a:r>
              <a:rPr lang="en-US" dirty="0" smtClean="0">
                <a:latin typeface="Verdana" pitchFamily="34" charset="0"/>
              </a:rPr>
              <a:t>2014 </a:t>
            </a:r>
            <a:r>
              <a:rPr lang="en-US" dirty="0" smtClean="0">
                <a:latin typeface="Verdana" pitchFamily="34" charset="0"/>
              </a:rPr>
              <a:t>EIPA testing dates –</a:t>
            </a:r>
          </a:p>
          <a:p>
            <a:pPr lvl="5">
              <a:buClr>
                <a:srgbClr val="C00000"/>
              </a:buClr>
              <a:defRPr/>
            </a:pPr>
            <a:r>
              <a:rPr lang="en-US" dirty="0" smtClean="0">
                <a:effectLst/>
                <a:latin typeface="Verdana" pitchFamily="34" charset="0"/>
              </a:rPr>
              <a:t>August 22, LIO, Lansing</a:t>
            </a:r>
          </a:p>
          <a:p>
            <a:pPr lvl="5">
              <a:buClr>
                <a:srgbClr val="C00000"/>
              </a:buClr>
              <a:defRPr/>
            </a:pPr>
            <a:r>
              <a:rPr lang="en-US" dirty="0" smtClean="0">
                <a:latin typeface="Verdana" pitchFamily="34" charset="0"/>
              </a:rPr>
              <a:t>August 26, Kent ISD</a:t>
            </a:r>
          </a:p>
          <a:p>
            <a:pPr lvl="5">
              <a:buClr>
                <a:srgbClr val="C00000"/>
              </a:buClr>
              <a:defRPr/>
            </a:pPr>
            <a:r>
              <a:rPr lang="en-US" dirty="0" smtClean="0">
                <a:effectLst/>
                <a:latin typeface="Verdana" pitchFamily="34" charset="0"/>
              </a:rPr>
              <a:t>August 27, Traverse Bay ISD</a:t>
            </a:r>
          </a:p>
          <a:p>
            <a:pPr lvl="5">
              <a:buClr>
                <a:srgbClr val="C00000"/>
              </a:buClr>
              <a:defRPr/>
            </a:pPr>
            <a:r>
              <a:rPr lang="en-US" dirty="0" smtClean="0">
                <a:latin typeface="Verdana" pitchFamily="34" charset="0"/>
              </a:rPr>
              <a:t>September 4, Kent ISD</a:t>
            </a:r>
          </a:p>
          <a:p>
            <a:pPr lvl="5">
              <a:buClr>
                <a:srgbClr val="C00000"/>
              </a:buClr>
              <a:defRPr/>
            </a:pPr>
            <a:r>
              <a:rPr lang="en-US" dirty="0" smtClean="0">
                <a:effectLst/>
                <a:latin typeface="Verdana" pitchFamily="34" charset="0"/>
              </a:rPr>
              <a:t>September 15, Kent ISD</a:t>
            </a:r>
          </a:p>
          <a:p>
            <a:pPr lvl="5">
              <a:buClr>
                <a:srgbClr val="C00000"/>
              </a:buClr>
              <a:defRPr/>
            </a:pPr>
            <a:r>
              <a:rPr lang="en-US" dirty="0" smtClean="0">
                <a:latin typeface="Verdana" pitchFamily="34" charset="0"/>
              </a:rPr>
              <a:t>September 17 &amp; 26, LIO, Lansing</a:t>
            </a:r>
          </a:p>
          <a:p>
            <a:pPr lvl="5">
              <a:buClr>
                <a:srgbClr val="C00000"/>
              </a:buClr>
              <a:defRPr/>
            </a:pPr>
            <a:r>
              <a:rPr lang="en-US" dirty="0" smtClean="0">
                <a:effectLst/>
                <a:latin typeface="Verdana" pitchFamily="34" charset="0"/>
              </a:rPr>
              <a:t>September 29, Oakland Schools</a:t>
            </a:r>
          </a:p>
          <a:p>
            <a:pPr marL="457200" lvl="1" indent="0">
              <a:buClrTx/>
              <a:buFont typeface="Wingdings" pitchFamily="2" charset="2"/>
              <a:buNone/>
              <a:defRPr/>
            </a:pPr>
            <a:endParaRPr lang="en-US" dirty="0" smtClean="0"/>
          </a:p>
          <a:p>
            <a:pPr marL="457200" lvl="1" indent="0">
              <a:buClrTx/>
              <a:buFont typeface="Wingdings" pitchFamily="2" charset="2"/>
              <a:buNone/>
              <a:defRPr/>
            </a:pPr>
            <a:endParaRPr lang="en-US" dirty="0" smtClean="0"/>
          </a:p>
        </p:txBody>
      </p:sp>
      <p:sp>
        <p:nvSpPr>
          <p:cNvPr id="4" name="Slide Number Placeholder 3"/>
          <p:cNvSpPr>
            <a:spLocks noGrp="1"/>
          </p:cNvSpPr>
          <p:nvPr>
            <p:ph type="sldNum" sz="quarter" idx="12"/>
          </p:nvPr>
        </p:nvSpPr>
        <p:spPr>
          <a:xfrm>
            <a:off x="228600" y="6248400"/>
            <a:ext cx="381000" cy="457200"/>
          </a:xfrm>
        </p:spPr>
        <p:txBody>
          <a:bodyPr/>
          <a:lstStyle/>
          <a:p>
            <a:pPr>
              <a:defRPr/>
            </a:pPr>
            <a:fld id="{5A1709B2-3F2C-4523-82F4-4607BAAF0E64}" type="slidenum">
              <a:rPr lang="en-US" smtClean="0">
                <a:solidFill>
                  <a:srgbClr val="04617B">
                    <a:shade val="90000"/>
                  </a:srgbClr>
                </a:solidFill>
              </a:rPr>
              <a:pPr>
                <a:defRPr/>
              </a:pPr>
              <a:t>21</a:t>
            </a:fld>
            <a:endParaRPr lang="en-US">
              <a:solidFill>
                <a:srgbClr val="04617B">
                  <a:shade val="90000"/>
                </a:srgbClr>
              </a:solidFill>
            </a:endParaRPr>
          </a:p>
        </p:txBody>
      </p:sp>
    </p:spTree>
    <p:extLst>
      <p:ext uri="{BB962C8B-B14F-4D97-AF65-F5344CB8AC3E}">
        <p14:creationId xmlns:p14="http://schemas.microsoft.com/office/powerpoint/2010/main" val="4136105650"/>
      </p:ext>
    </p:extLst>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normAutofit/>
          </a:bodyPr>
          <a:lstStyle/>
          <a:p>
            <a:pPr>
              <a:defRPr/>
            </a:pPr>
            <a:r>
              <a:rPr lang="en-US" dirty="0" smtClean="0">
                <a:effectLst/>
              </a:rPr>
              <a:t>LEARNING </a:t>
            </a:r>
            <a:r>
              <a:rPr lang="en-US" dirty="0" smtClean="0">
                <a:effectLst/>
              </a:rPr>
              <a:t>OPPORTUNITIE</a:t>
            </a:r>
            <a:r>
              <a:rPr lang="en-US" dirty="0" smtClean="0"/>
              <a:t>S</a:t>
            </a:r>
            <a:endParaRPr lang="en-US" dirty="0"/>
          </a:p>
        </p:txBody>
      </p:sp>
      <p:sp>
        <p:nvSpPr>
          <p:cNvPr id="3" name="Content Placeholder 2"/>
          <p:cNvSpPr>
            <a:spLocks noGrp="1"/>
          </p:cNvSpPr>
          <p:nvPr>
            <p:ph idx="1"/>
          </p:nvPr>
        </p:nvSpPr>
        <p:spPr>
          <a:xfrm>
            <a:off x="457200" y="1371600"/>
            <a:ext cx="8229600" cy="4530725"/>
          </a:xfrm>
        </p:spPr>
        <p:txBody>
          <a:bodyPr>
            <a:normAutofit fontScale="92500" lnSpcReduction="10000"/>
          </a:bodyPr>
          <a:lstStyle/>
          <a:p>
            <a:pPr>
              <a:buClr>
                <a:srgbClr val="C00000"/>
              </a:buClr>
              <a:defRPr/>
            </a:pPr>
            <a:r>
              <a:rPr lang="en-US" sz="2900" dirty="0" smtClean="0">
                <a:latin typeface="Verdana" pitchFamily="34" charset="0"/>
              </a:rPr>
              <a:t>Annual Conference for Professionals Supporting Students Who are Deaf or Hard of Hearing </a:t>
            </a:r>
            <a:endParaRPr lang="en-US" sz="2900" dirty="0" smtClean="0">
              <a:latin typeface="Verdana" pitchFamily="34" charset="0"/>
            </a:endParaRPr>
          </a:p>
          <a:p>
            <a:pPr lvl="2">
              <a:buClr>
                <a:srgbClr val="C00000"/>
              </a:buClr>
              <a:defRPr/>
            </a:pPr>
            <a:r>
              <a:rPr lang="en-US" dirty="0" smtClean="0">
                <a:latin typeface="Verdana" pitchFamily="34" charset="0"/>
              </a:rPr>
              <a:t>October </a:t>
            </a:r>
            <a:r>
              <a:rPr lang="en-US" dirty="0" smtClean="0">
                <a:latin typeface="Verdana" pitchFamily="34" charset="0"/>
              </a:rPr>
              <a:t>2-3, 2014, Winding Brook Conference Center, Shepherd, Michigan</a:t>
            </a:r>
          </a:p>
          <a:p>
            <a:pPr>
              <a:buClr>
                <a:srgbClr val="C00000"/>
              </a:buClr>
              <a:defRPr/>
            </a:pPr>
            <a:r>
              <a:rPr lang="en-US" dirty="0" smtClean="0">
                <a:effectLst/>
                <a:latin typeface="Verdana" pitchFamily="34" charset="0"/>
              </a:rPr>
              <a:t>Sign Language Proficiency Interview (SLPI)/ American Sign Language Proficiency Interview (ASLPI) </a:t>
            </a:r>
            <a:endParaRPr lang="en-US" dirty="0" smtClean="0">
              <a:effectLst/>
              <a:latin typeface="Verdana" pitchFamily="34" charset="0"/>
            </a:endParaRPr>
          </a:p>
          <a:p>
            <a:pPr lvl="2">
              <a:buClr>
                <a:srgbClr val="C00000"/>
              </a:buClr>
              <a:defRPr/>
            </a:pPr>
            <a:r>
              <a:rPr lang="en-US" dirty="0" smtClean="0">
                <a:effectLst/>
                <a:latin typeface="Verdana" pitchFamily="34" charset="0"/>
              </a:rPr>
              <a:t>MDE-LIO </a:t>
            </a:r>
            <a:r>
              <a:rPr lang="en-US" dirty="0" smtClean="0">
                <a:effectLst/>
                <a:latin typeface="Verdana" pitchFamily="34" charset="0"/>
              </a:rPr>
              <a:t>will work directly with SLPI students and staff who work directly with these students at no cost. </a:t>
            </a:r>
            <a:endParaRPr lang="en-US" dirty="0" smtClean="0">
              <a:effectLst/>
              <a:latin typeface="Verdana" pitchFamily="34" charset="0"/>
            </a:endParaRPr>
          </a:p>
          <a:p>
            <a:pPr lvl="2">
              <a:buClr>
                <a:srgbClr val="C00000"/>
              </a:buClr>
              <a:defRPr/>
            </a:pPr>
            <a:r>
              <a:rPr lang="en-US" dirty="0" smtClean="0">
                <a:latin typeface="Verdana" pitchFamily="34" charset="0"/>
              </a:rPr>
              <a:t>Also </a:t>
            </a:r>
            <a:r>
              <a:rPr lang="en-US" dirty="0" smtClean="0">
                <a:latin typeface="Verdana" pitchFamily="34" charset="0"/>
              </a:rPr>
              <a:t>offering ASLPI in </a:t>
            </a:r>
            <a:r>
              <a:rPr lang="en-US" dirty="0" smtClean="0">
                <a:latin typeface="Verdana" pitchFamily="34" charset="0"/>
              </a:rPr>
              <a:t>lieu </a:t>
            </a:r>
            <a:r>
              <a:rPr lang="en-US" dirty="0" smtClean="0">
                <a:latin typeface="Verdana" pitchFamily="34" charset="0"/>
              </a:rPr>
              <a:t>of </a:t>
            </a:r>
            <a:r>
              <a:rPr lang="en-US" dirty="0" smtClean="0">
                <a:latin typeface="Verdana" pitchFamily="34" charset="0"/>
              </a:rPr>
              <a:t>SLPI</a:t>
            </a:r>
          </a:p>
          <a:p>
            <a:pPr lvl="2">
              <a:buClr>
                <a:srgbClr val="C00000"/>
              </a:buClr>
              <a:defRPr/>
            </a:pPr>
            <a:endParaRPr lang="en-US" dirty="0" smtClean="0">
              <a:latin typeface="Verdana" pitchFamily="34" charset="0"/>
            </a:endParaRPr>
          </a:p>
          <a:p>
            <a:pPr lvl="2">
              <a:buClr>
                <a:srgbClr val="C00000"/>
              </a:buClr>
              <a:defRPr/>
            </a:pPr>
            <a:r>
              <a:rPr lang="en-US" dirty="0" smtClean="0">
                <a:effectLst/>
                <a:latin typeface="Verdana" pitchFamily="34" charset="0"/>
              </a:rPr>
              <a:t>For </a:t>
            </a:r>
            <a:r>
              <a:rPr lang="en-US" dirty="0" smtClean="0">
                <a:effectLst/>
                <a:latin typeface="Verdana" pitchFamily="34" charset="0"/>
              </a:rPr>
              <a:t>information: </a:t>
            </a:r>
            <a:r>
              <a:rPr lang="en-US" dirty="0" smtClean="0">
                <a:effectLst/>
                <a:latin typeface="Verdana" pitchFamily="34" charset="0"/>
                <a:hlinkClick r:id="rId3"/>
              </a:rPr>
              <a:t>http://mde-lio.cenmi.org</a:t>
            </a:r>
            <a:r>
              <a:rPr lang="en-US" dirty="0" smtClean="0">
                <a:effectLst/>
                <a:latin typeface="Verdana" pitchFamily="34" charset="0"/>
              </a:rPr>
              <a:t> </a:t>
            </a:r>
          </a:p>
          <a:p>
            <a:pPr marL="914400" lvl="2" indent="0">
              <a:buClr>
                <a:srgbClr val="C00000"/>
              </a:buClr>
              <a:buNone/>
              <a:defRPr/>
            </a:pPr>
            <a:endParaRPr lang="en-US" dirty="0" smtClean="0"/>
          </a:p>
          <a:p>
            <a:pPr marL="457200" lvl="1" indent="0">
              <a:buClrTx/>
              <a:buFont typeface="Wingdings" pitchFamily="2" charset="2"/>
              <a:buNone/>
              <a:defRPr/>
            </a:pPr>
            <a:endParaRPr lang="en-US" dirty="0" smtClean="0"/>
          </a:p>
        </p:txBody>
      </p:sp>
      <p:sp>
        <p:nvSpPr>
          <p:cNvPr id="4" name="Slide Number Placeholder 3"/>
          <p:cNvSpPr>
            <a:spLocks noGrp="1"/>
          </p:cNvSpPr>
          <p:nvPr>
            <p:ph type="sldNum" sz="quarter" idx="12"/>
          </p:nvPr>
        </p:nvSpPr>
        <p:spPr>
          <a:xfrm>
            <a:off x="228600" y="6248400"/>
            <a:ext cx="381000" cy="457200"/>
          </a:xfrm>
        </p:spPr>
        <p:txBody>
          <a:bodyPr/>
          <a:lstStyle/>
          <a:p>
            <a:pPr>
              <a:defRPr/>
            </a:pPr>
            <a:fld id="{5A1709B2-3F2C-4523-82F4-4607BAAF0E64}" type="slidenum">
              <a:rPr lang="en-US" smtClean="0">
                <a:solidFill>
                  <a:srgbClr val="04617B">
                    <a:shade val="90000"/>
                  </a:srgbClr>
                </a:solidFill>
              </a:rPr>
              <a:pPr>
                <a:defRPr/>
              </a:pPr>
              <a:t>22</a:t>
            </a:fld>
            <a:endParaRPr lang="en-US">
              <a:solidFill>
                <a:srgbClr val="04617B">
                  <a:shade val="90000"/>
                </a:srgbClr>
              </a:solidFill>
            </a:endParaRPr>
          </a:p>
        </p:txBody>
      </p:sp>
    </p:spTree>
    <p:extLst>
      <p:ext uri="{BB962C8B-B14F-4D97-AF65-F5344CB8AC3E}">
        <p14:creationId xmlns:p14="http://schemas.microsoft.com/office/powerpoint/2010/main" val="1764314353"/>
      </p:ext>
    </p:extLst>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39825"/>
          </a:xfrm>
        </p:spPr>
        <p:txBody>
          <a:bodyPr>
            <a:normAutofit fontScale="90000"/>
          </a:bodyPr>
          <a:lstStyle/>
          <a:p>
            <a:pPr>
              <a:defRPr/>
            </a:pPr>
            <a:r>
              <a:rPr lang="en-US" dirty="0" smtClean="0">
                <a:effectLst/>
                <a:latin typeface="Verdana" pitchFamily="34" charset="0"/>
              </a:rPr>
              <a:t>LEARNING </a:t>
            </a:r>
            <a:r>
              <a:rPr lang="en-US" dirty="0" smtClean="0">
                <a:effectLst/>
                <a:latin typeface="Verdana" pitchFamily="34" charset="0"/>
              </a:rPr>
              <a:t>OPPORTUNITIES</a:t>
            </a:r>
            <a:endParaRPr lang="en-US" dirty="0">
              <a:effectLst/>
              <a:latin typeface="Verdana" pitchFamily="34" charset="0"/>
            </a:endParaRPr>
          </a:p>
        </p:txBody>
      </p:sp>
      <p:sp>
        <p:nvSpPr>
          <p:cNvPr id="3" name="Content Placeholder 2"/>
          <p:cNvSpPr>
            <a:spLocks noGrp="1"/>
          </p:cNvSpPr>
          <p:nvPr>
            <p:ph idx="1"/>
          </p:nvPr>
        </p:nvSpPr>
        <p:spPr>
          <a:xfrm>
            <a:off x="457200" y="1676400"/>
            <a:ext cx="8229600" cy="4389120"/>
          </a:xfrm>
        </p:spPr>
        <p:txBody>
          <a:bodyPr/>
          <a:lstStyle/>
          <a:p>
            <a:pPr marL="91440" indent="0">
              <a:buClr>
                <a:srgbClr val="C00000"/>
              </a:buClr>
              <a:buNone/>
              <a:defRPr/>
            </a:pPr>
            <a:r>
              <a:rPr lang="en-US" sz="3400" b="1" dirty="0" smtClean="0">
                <a:solidFill>
                  <a:srgbClr val="C00000"/>
                </a:solidFill>
                <a:effectLst/>
                <a:latin typeface="Tahoma" pitchFamily="34" charset="0"/>
                <a:cs typeface="Tahoma" pitchFamily="34" charset="0"/>
              </a:rPr>
              <a:t>Early Childhood Special Education</a:t>
            </a:r>
          </a:p>
          <a:p>
            <a:pPr lvl="1">
              <a:buClr>
                <a:srgbClr val="C00000"/>
              </a:buClr>
              <a:defRPr/>
            </a:pPr>
            <a:r>
              <a:rPr lang="en-US" dirty="0" smtClean="0">
                <a:effectLst/>
                <a:latin typeface="Verdana" pitchFamily="34" charset="0"/>
              </a:rPr>
              <a:t>There are several face-to-face trainings scheduled for Child Outcomes 0-5 Training: </a:t>
            </a:r>
            <a:r>
              <a:rPr lang="en-US" i="1" dirty="0" smtClean="0">
                <a:effectLst/>
                <a:latin typeface="Verdana" pitchFamily="34" charset="0"/>
              </a:rPr>
              <a:t>Early On </a:t>
            </a:r>
            <a:r>
              <a:rPr lang="en-US" dirty="0" smtClean="0">
                <a:effectLst/>
                <a:latin typeface="Verdana" pitchFamily="34" charset="0"/>
              </a:rPr>
              <a:t>and Preschool Special Education – Information and </a:t>
            </a:r>
            <a:r>
              <a:rPr lang="en-US" dirty="0" smtClean="0">
                <a:effectLst/>
                <a:latin typeface="Verdana" pitchFamily="34" charset="0"/>
              </a:rPr>
              <a:t>registration: </a:t>
            </a:r>
            <a:r>
              <a:rPr lang="en-US" sz="2000" dirty="0" smtClean="0">
                <a:effectLst/>
                <a:latin typeface="Verdana" pitchFamily="34" charset="0"/>
                <a:hlinkClick r:id="rId3"/>
              </a:rPr>
              <a:t>http://eotta.ccresa.org/Training.php?Cat=2&amp;ID=43</a:t>
            </a:r>
            <a:r>
              <a:rPr lang="en-US" sz="2000" dirty="0" smtClean="0">
                <a:effectLst/>
                <a:latin typeface="Verdana" pitchFamily="34" charset="0"/>
              </a:rPr>
              <a:t> </a:t>
            </a:r>
            <a:endParaRPr lang="en-US" sz="2000" dirty="0" smtClean="0">
              <a:effectLst/>
              <a:latin typeface="Verdana" pitchFamily="34" charset="0"/>
            </a:endParaRPr>
          </a:p>
          <a:p>
            <a:pPr lvl="1">
              <a:buClr>
                <a:srgbClr val="C00000"/>
              </a:buClr>
              <a:defRPr/>
            </a:pPr>
            <a:endParaRPr lang="en-US" sz="2000" dirty="0" smtClean="0">
              <a:effectLst/>
              <a:latin typeface="Verdana" pitchFamily="34" charset="0"/>
            </a:endParaRPr>
          </a:p>
          <a:p>
            <a:pPr lvl="1">
              <a:buClr>
                <a:srgbClr val="C00000"/>
              </a:buClr>
              <a:defRPr/>
            </a:pPr>
            <a:r>
              <a:rPr lang="en-US" sz="2400" dirty="0" smtClean="0">
                <a:latin typeface="Verdana" pitchFamily="34" charset="0"/>
              </a:rPr>
              <a:t>Online training for Preschool Childhood Outcomes </a:t>
            </a:r>
            <a:r>
              <a:rPr lang="en-US" sz="2000" dirty="0" smtClean="0">
                <a:latin typeface="Verdana" pitchFamily="34" charset="0"/>
                <a:hlinkClick r:id="rId4"/>
              </a:rPr>
              <a:t>http://eotta.ccresa.org/Training.php?cat=21</a:t>
            </a:r>
            <a:r>
              <a:rPr lang="en-US" sz="2000" dirty="0" smtClean="0">
                <a:latin typeface="Verdana" pitchFamily="34" charset="0"/>
              </a:rPr>
              <a:t> </a:t>
            </a:r>
            <a:endParaRPr lang="en-US" sz="2000" dirty="0">
              <a:latin typeface="Verdana" pitchFamily="34" charset="0"/>
            </a:endParaRPr>
          </a:p>
          <a:p>
            <a:pPr marL="0" indent="0">
              <a:buClrTx/>
              <a:buFont typeface="Wingdings" pitchFamily="2" charset="2"/>
              <a:buNone/>
              <a:defRPr/>
            </a:pPr>
            <a:endParaRPr lang="en-US" sz="2000" dirty="0" smtClean="0">
              <a:latin typeface="Verdana" pitchFamily="34" charset="0"/>
            </a:endParaRPr>
          </a:p>
          <a:p>
            <a:pPr marL="0" indent="0">
              <a:buFont typeface="Wingdings" pitchFamily="2" charset="2"/>
              <a:buNone/>
              <a:defRPr/>
            </a:pPr>
            <a:endParaRPr lang="en-US" dirty="0" smtClean="0">
              <a:latin typeface="Verdana" pitchFamily="34" charset="0"/>
            </a:endParaRPr>
          </a:p>
          <a:p>
            <a:pPr marL="800100" lvl="2" indent="0">
              <a:buFont typeface="Wingdings" pitchFamily="2" charset="2"/>
              <a:buNone/>
              <a:defRPr/>
            </a:pPr>
            <a:endParaRPr lang="en-US" sz="2000" dirty="0" smtClean="0">
              <a:latin typeface="Verdana" pitchFamily="34" charset="0"/>
            </a:endParaRPr>
          </a:p>
        </p:txBody>
      </p:sp>
    </p:spTree>
    <p:extLst>
      <p:ext uri="{BB962C8B-B14F-4D97-AF65-F5344CB8AC3E}">
        <p14:creationId xmlns:p14="http://schemas.microsoft.com/office/powerpoint/2010/main" val="4119818527"/>
      </p:ext>
    </p:extLst>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4572000"/>
            <a:ext cx="5274528" cy="369332"/>
          </a:xfrm>
          <a:prstGeom prst="rect">
            <a:avLst/>
          </a:prstGeom>
          <a:noFill/>
        </p:spPr>
        <p:txBody>
          <a:bodyPr wrap="square" rtlCol="0">
            <a:normAutofit/>
          </a:bodyPr>
          <a:lstStyle/>
          <a:p>
            <a:pPr algn="r"/>
            <a:endParaRPr lang="en-US" dirty="0">
              <a:solidFill>
                <a:prstClr val="white"/>
              </a:solidFill>
            </a:endParaRPr>
          </a:p>
        </p:txBody>
      </p:sp>
      <p:sp>
        <p:nvSpPr>
          <p:cNvPr id="6" name="TextBox 5"/>
          <p:cNvSpPr txBox="1"/>
          <p:nvPr/>
        </p:nvSpPr>
        <p:spPr>
          <a:xfrm>
            <a:off x="457200" y="3030423"/>
            <a:ext cx="6553200" cy="1754326"/>
          </a:xfrm>
          <a:prstGeom prst="rect">
            <a:avLst/>
          </a:prstGeom>
          <a:noFill/>
        </p:spPr>
        <p:txBody>
          <a:bodyPr wrap="square" rtlCol="0">
            <a:spAutoFit/>
          </a:bodyPr>
          <a:lstStyle/>
          <a:p>
            <a:pPr algn="ctr"/>
            <a:r>
              <a:rPr lang="en-US" sz="5400" dirty="0" smtClean="0">
                <a:solidFill>
                  <a:schemeClr val="bg1"/>
                </a:solidFill>
              </a:rPr>
              <a:t>FROM THE DIRECTOR’S DESK</a:t>
            </a:r>
            <a:endParaRPr lang="en-US" sz="5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30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066800"/>
            <a:ext cx="5805487" cy="4348511"/>
          </a:xfrm>
          <a:prstGeom prst="rect">
            <a:avLst/>
          </a:prstGeom>
        </p:spPr>
      </p:pic>
    </p:spTree>
    <p:extLst>
      <p:ext uri="{BB962C8B-B14F-4D97-AF65-F5344CB8AC3E}">
        <p14:creationId xmlns:p14="http://schemas.microsoft.com/office/powerpoint/2010/main" val="823750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CIMS Redesign</a:t>
            </a:r>
            <a:endParaRPr lang="en-US" dirty="0"/>
          </a:p>
        </p:txBody>
      </p:sp>
      <p:sp>
        <p:nvSpPr>
          <p:cNvPr id="7" name="Content Placeholder 6"/>
          <p:cNvSpPr>
            <a:spLocks noGrp="1"/>
          </p:cNvSpPr>
          <p:nvPr>
            <p:ph idx="1"/>
          </p:nvPr>
        </p:nvSpPr>
        <p:spPr/>
        <p:txBody>
          <a:bodyPr/>
          <a:lstStyle/>
          <a:p>
            <a:r>
              <a:rPr lang="en-US" dirty="0" smtClean="0"/>
              <a:t>CIMS will be redesigned -  Fall 2015</a:t>
            </a:r>
          </a:p>
          <a:p>
            <a:r>
              <a:rPr lang="en-US" dirty="0" smtClean="0"/>
              <a:t>Integration</a:t>
            </a:r>
          </a:p>
          <a:p>
            <a:pPr lvl="1"/>
            <a:r>
              <a:rPr lang="en-US" dirty="0"/>
              <a:t> </a:t>
            </a:r>
            <a:r>
              <a:rPr lang="en-US" dirty="0" smtClean="0"/>
              <a:t>Office of Great Start</a:t>
            </a:r>
          </a:p>
          <a:p>
            <a:pPr lvl="1"/>
            <a:r>
              <a:rPr lang="en-US" dirty="0"/>
              <a:t> </a:t>
            </a:r>
            <a:r>
              <a:rPr lang="en-US" dirty="0" smtClean="0"/>
              <a:t>MSDS</a:t>
            </a:r>
          </a:p>
          <a:p>
            <a:r>
              <a:rPr lang="en-US" dirty="0" smtClean="0"/>
              <a:t>Focus will Shift </a:t>
            </a:r>
          </a:p>
          <a:p>
            <a:pPr lvl="1"/>
            <a:r>
              <a:rPr lang="en-US" dirty="0" smtClean="0"/>
              <a:t>Information Search to Analysis   </a:t>
            </a:r>
          </a:p>
          <a:p>
            <a:pPr lvl="1"/>
            <a:endParaRPr kumimoji="1" lang="en-US" kern="0" dirty="0" smtClean="0">
              <a:solidFill>
                <a:srgbClr val="000066"/>
              </a:solidFill>
              <a:latin typeface="Verdana" pitchFamily="34" charset="0"/>
              <a:hlinkClick r:id="rId2"/>
            </a:endParaRPr>
          </a:p>
          <a:p>
            <a:pPr marL="2228850" lvl="5" indent="0">
              <a:buNone/>
            </a:pPr>
            <a:r>
              <a:rPr kumimoji="1" lang="en-US" kern="0" dirty="0" smtClean="0">
                <a:solidFill>
                  <a:srgbClr val="000066"/>
                </a:solidFill>
                <a:latin typeface="Verdana" pitchFamily="34" charset="0"/>
                <a:hlinkClick r:id="rId2"/>
              </a:rPr>
              <a:t>http</a:t>
            </a:r>
            <a:r>
              <a:rPr kumimoji="1" lang="en-US" kern="0" dirty="0">
                <a:solidFill>
                  <a:srgbClr val="000066"/>
                </a:solidFill>
                <a:latin typeface="Verdana" pitchFamily="34" charset="0"/>
                <a:hlinkClick r:id="rId2"/>
              </a:rPr>
              <a:t>://cims.cenmi.org/</a:t>
            </a:r>
            <a:r>
              <a:rPr kumimoji="1" lang="en-US" kern="0" dirty="0">
                <a:solidFill>
                  <a:srgbClr val="000066"/>
                </a:solidFill>
                <a:latin typeface="Verdana" pitchFamily="34" charset="0"/>
              </a:rPr>
              <a:t> </a:t>
            </a:r>
          </a:p>
          <a:p>
            <a:pPr lvl="1"/>
            <a:endParaRPr lang="en-US" dirty="0"/>
          </a:p>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981947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Michigan Administrative </a:t>
            </a:r>
            <a:r>
              <a:rPr lang="en-US" dirty="0"/>
              <a:t>Rules </a:t>
            </a:r>
            <a:r>
              <a:rPr lang="en-US" dirty="0" smtClean="0"/>
              <a:t> - Special Education</a:t>
            </a:r>
            <a:endParaRPr lang="en-US" dirty="0"/>
          </a:p>
        </p:txBody>
      </p:sp>
      <p:sp>
        <p:nvSpPr>
          <p:cNvPr id="4" name="Content Placeholder 3"/>
          <p:cNvSpPr>
            <a:spLocks noGrp="1"/>
          </p:cNvSpPr>
          <p:nvPr>
            <p:ph idx="1"/>
          </p:nvPr>
        </p:nvSpPr>
        <p:spPr/>
        <p:txBody>
          <a:bodyPr/>
          <a:lstStyle/>
          <a:p>
            <a:r>
              <a:rPr lang="en-US" dirty="0" smtClean="0"/>
              <a:t>Public Hearings</a:t>
            </a:r>
          </a:p>
          <a:p>
            <a:pPr lvl="1"/>
            <a:r>
              <a:rPr lang="en-US" sz="2400" dirty="0"/>
              <a:t>March 10, </a:t>
            </a:r>
            <a:r>
              <a:rPr lang="en-US" sz="2400" dirty="0" smtClean="0"/>
              <a:t>2014</a:t>
            </a:r>
          </a:p>
          <a:p>
            <a:r>
              <a:rPr lang="en-US" dirty="0" smtClean="0"/>
              <a:t>Agency Report Developed</a:t>
            </a:r>
          </a:p>
          <a:p>
            <a:r>
              <a:rPr lang="en-US" dirty="0" smtClean="0"/>
              <a:t>Office of Regulatory Reinvention</a:t>
            </a:r>
          </a:p>
          <a:p>
            <a:pPr lvl="1"/>
            <a:r>
              <a:rPr lang="en-US" sz="2400" dirty="0">
                <a:solidFill>
                  <a:srgbClr val="262626">
                    <a:lumMod val="85000"/>
                    <a:lumOff val="15000"/>
                  </a:srgbClr>
                </a:solidFill>
              </a:rPr>
              <a:t>June 6, </a:t>
            </a:r>
            <a:r>
              <a:rPr lang="en-US" sz="2400" dirty="0" smtClean="0">
                <a:solidFill>
                  <a:srgbClr val="262626">
                    <a:lumMod val="85000"/>
                    <a:lumOff val="15000"/>
                  </a:srgbClr>
                </a:solidFill>
              </a:rPr>
              <a:t>2014</a:t>
            </a:r>
          </a:p>
          <a:p>
            <a:r>
              <a:rPr lang="en-US" b="1" dirty="0">
                <a:solidFill>
                  <a:srgbClr val="FF0000"/>
                </a:solidFill>
              </a:rPr>
              <a:t>Legislative Service </a:t>
            </a:r>
            <a:r>
              <a:rPr lang="en-US" b="1" dirty="0" smtClean="0">
                <a:solidFill>
                  <a:srgbClr val="FF0000"/>
                </a:solidFill>
              </a:rPr>
              <a:t>Bureau</a:t>
            </a:r>
          </a:p>
          <a:p>
            <a:r>
              <a:rPr lang="en-US" b="1" dirty="0" smtClean="0">
                <a:solidFill>
                  <a:srgbClr val="FF0000"/>
                </a:solidFill>
              </a:rPr>
              <a:t>Joint Committee on Administrative Rules (JCAR)</a:t>
            </a:r>
            <a:endParaRPr lang="en-US" dirty="0">
              <a:solidFill>
                <a:srgbClr val="FF0000"/>
              </a:solidFill>
            </a:endParaRPr>
          </a:p>
        </p:txBody>
      </p:sp>
    </p:spTree>
    <p:extLst>
      <p:ext uri="{BB962C8B-B14F-4D97-AF65-F5344CB8AC3E}">
        <p14:creationId xmlns:p14="http://schemas.microsoft.com/office/powerpoint/2010/main" val="4057468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3429000" cy="825500"/>
          </a:xfrm>
        </p:spPr>
        <p:txBody>
          <a:bodyPr>
            <a:noAutofit/>
          </a:bodyPr>
          <a:lstStyle/>
          <a:p>
            <a:r>
              <a:rPr lang="en-US" sz="3900" dirty="0" smtClean="0"/>
              <a:t>Determinations</a:t>
            </a:r>
            <a:endParaRPr lang="en-US" sz="3900"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p:txBody>
      </p:sp>
      <p:sp>
        <p:nvSpPr>
          <p:cNvPr id="6" name="Text Placeholder 5"/>
          <p:cNvSpPr>
            <a:spLocks noGrp="1"/>
          </p:cNvSpPr>
          <p:nvPr>
            <p:ph type="body" sz="half" idx="2"/>
          </p:nvPr>
        </p:nvSpPr>
        <p:spPr>
          <a:xfrm>
            <a:off x="228600" y="1295400"/>
            <a:ext cx="3008313" cy="3822699"/>
          </a:xfrm>
        </p:spPr>
        <p:txBody>
          <a:bodyPr>
            <a:normAutofit/>
          </a:bodyPr>
          <a:lstStyle/>
          <a:p>
            <a:r>
              <a:rPr lang="en-US" sz="2800" dirty="0" smtClean="0"/>
              <a:t>August 2015</a:t>
            </a:r>
          </a:p>
          <a:p>
            <a:pPr marL="457200" indent="-457200">
              <a:buFont typeface="Arial" panose="020B0604020202020204" pitchFamily="34" charset="0"/>
              <a:buChar char="•"/>
            </a:pPr>
            <a:r>
              <a:rPr lang="en-US" sz="2800" dirty="0" smtClean="0"/>
              <a:t>Results Indicators</a:t>
            </a:r>
          </a:p>
          <a:p>
            <a:pPr marL="457200" indent="-457200">
              <a:buFont typeface="Arial" panose="020B0604020202020204" pitchFamily="34" charset="0"/>
              <a:buChar char="•"/>
            </a:pPr>
            <a:r>
              <a:rPr lang="en-US" sz="2800" dirty="0" smtClean="0"/>
              <a:t>SSIP</a:t>
            </a:r>
          </a:p>
          <a:p>
            <a:pPr marL="914400" lvl="1" indent="-457200">
              <a:buFont typeface="Arial" panose="020B0604020202020204" pitchFamily="34" charset="0"/>
              <a:buChar char="•"/>
            </a:pPr>
            <a:r>
              <a:rPr lang="en-US" sz="2600" dirty="0" smtClean="0"/>
              <a:t>Assessments</a:t>
            </a:r>
          </a:p>
          <a:p>
            <a:pPr marL="457200" indent="-457200">
              <a:buFont typeface="Arial" panose="020B0604020202020204" pitchFamily="34" charset="0"/>
              <a:buChar char="•"/>
            </a:pP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371600"/>
            <a:ext cx="3967330" cy="4274893"/>
          </a:xfrm>
          <a:prstGeom prst="rect">
            <a:avLst/>
          </a:prstGeom>
        </p:spPr>
      </p:pic>
    </p:spTree>
    <p:extLst>
      <p:ext uri="{BB962C8B-B14F-4D97-AF65-F5344CB8AC3E}">
        <p14:creationId xmlns:p14="http://schemas.microsoft.com/office/powerpoint/2010/main" val="3693554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1282" y="1828800"/>
            <a:ext cx="7086600" cy="3505200"/>
          </a:xfrm>
        </p:spPr>
        <p:txBody>
          <a:bodyPr>
            <a:noAutofit/>
          </a:bodyPr>
          <a:lstStyle/>
          <a:p>
            <a:pPr lvl="0" algn="ctr">
              <a:spcBef>
                <a:spcPts val="0"/>
              </a:spcBef>
            </a:pPr>
            <a:r>
              <a:rPr lang="en-US" sz="6600" cap="none" dirty="0" smtClean="0">
                <a:solidFill>
                  <a:prstClr val="black">
                    <a:lumMod val="85000"/>
                    <a:lumOff val="15000"/>
                  </a:prstClr>
                </a:solidFill>
                <a:latin typeface="Algerian" panose="04020705040A02060702" pitchFamily="82" charset="0"/>
                <a:ea typeface="+mn-ea"/>
                <a:cs typeface="+mn-cs"/>
              </a:rPr>
              <a:t>RESULTS</a:t>
            </a:r>
            <a:br>
              <a:rPr lang="en-US" sz="6600" cap="none" dirty="0" smtClean="0">
                <a:solidFill>
                  <a:prstClr val="black">
                    <a:lumMod val="85000"/>
                    <a:lumOff val="15000"/>
                  </a:prstClr>
                </a:solidFill>
                <a:latin typeface="Algerian" panose="04020705040A02060702" pitchFamily="82" charset="0"/>
                <a:ea typeface="+mn-ea"/>
                <a:cs typeface="+mn-cs"/>
              </a:rPr>
            </a:br>
            <a:r>
              <a:rPr lang="en-US" sz="6600" cap="none" dirty="0" smtClean="0">
                <a:solidFill>
                  <a:prstClr val="black">
                    <a:lumMod val="85000"/>
                    <a:lumOff val="15000"/>
                  </a:prstClr>
                </a:solidFill>
                <a:latin typeface="Algerian" panose="04020705040A02060702" pitchFamily="82" charset="0"/>
                <a:ea typeface="+mn-ea"/>
                <a:cs typeface="+mn-cs"/>
              </a:rPr>
              <a:t> DRIVEN ACCOUNTABILITY</a:t>
            </a:r>
            <a:endParaRPr lang="en-US" sz="6600" dirty="0">
              <a:latin typeface="Algerian" panose="04020705040A02060702" pitchFamily="82" charset="0"/>
            </a:endParaRPr>
          </a:p>
        </p:txBody>
      </p:sp>
      <p:sp>
        <p:nvSpPr>
          <p:cNvPr id="6" name="TextBox 5"/>
          <p:cNvSpPr txBox="1"/>
          <p:nvPr/>
        </p:nvSpPr>
        <p:spPr>
          <a:xfrm>
            <a:off x="926123" y="2514600"/>
            <a:ext cx="1730318" cy="923330"/>
          </a:xfrm>
          <a:prstGeom prst="rect">
            <a:avLst/>
          </a:prstGeom>
          <a:noFill/>
        </p:spPr>
        <p:txBody>
          <a:bodyPr wrap="square" rtlCol="0">
            <a:spAutoFit/>
          </a:bodyPr>
          <a:lstStyle/>
          <a:p>
            <a:pPr algn="ctr"/>
            <a:r>
              <a:rPr lang="en-US" sz="5400" b="1" dirty="0" smtClean="0">
                <a:solidFill>
                  <a:schemeClr val="tx2">
                    <a:alpha val="40000"/>
                  </a:schemeClr>
                </a:solidFill>
                <a:cs typeface="Arial" pitchFamily="34" charset="0"/>
              </a:rPr>
              <a:t>OSEP</a:t>
            </a:r>
            <a:endParaRPr lang="en-US" sz="5400" b="1" dirty="0">
              <a:solidFill>
                <a:schemeClr val="tx2">
                  <a:alpha val="40000"/>
                </a:schemeClr>
              </a:solidFill>
              <a:cs typeface="Arial" pitchFamily="34" charset="0"/>
            </a:endParaRPr>
          </a:p>
        </p:txBody>
      </p:sp>
    </p:spTree>
    <p:extLst>
      <p:ext uri="{BB962C8B-B14F-4D97-AF65-F5344CB8AC3E}">
        <p14:creationId xmlns:p14="http://schemas.microsoft.com/office/powerpoint/2010/main" val="3305045050"/>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defRPr/>
            </a:pPr>
            <a:r>
              <a:rPr lang="en-US" dirty="0" smtClean="0">
                <a:effectLst/>
                <a:latin typeface="Verdana" pitchFamily="34" charset="0"/>
              </a:rPr>
              <a:t>WHAT’s NEW?</a:t>
            </a:r>
            <a:endParaRPr lang="en-US" dirty="0">
              <a:effectLst/>
            </a:endParaRPr>
          </a:p>
        </p:txBody>
      </p:sp>
      <p:sp>
        <p:nvSpPr>
          <p:cNvPr id="3" name="Content Placeholder 2"/>
          <p:cNvSpPr>
            <a:spLocks noGrp="1"/>
          </p:cNvSpPr>
          <p:nvPr>
            <p:ph idx="1"/>
          </p:nvPr>
        </p:nvSpPr>
        <p:spPr/>
        <p:txBody>
          <a:bodyPr/>
          <a:lstStyle/>
          <a:p>
            <a:pPr marL="0" indent="0" eaLnBrk="1" hangingPunct="1">
              <a:buFont typeface="Wingdings" pitchFamily="2" charset="2"/>
              <a:buNone/>
              <a:defRPr/>
            </a:pPr>
            <a:r>
              <a:rPr lang="en-US" b="1" dirty="0" smtClean="0">
                <a:solidFill>
                  <a:srgbClr val="C00000"/>
                </a:solidFill>
                <a:effectLst/>
                <a:latin typeface="Verdana" pitchFamily="34" charset="0"/>
              </a:rPr>
              <a:t>State Assessments</a:t>
            </a:r>
          </a:p>
          <a:p>
            <a:pPr>
              <a:buClr>
                <a:srgbClr val="C00000"/>
              </a:buClr>
              <a:defRPr/>
            </a:pPr>
            <a:endParaRPr lang="en-US" sz="1600" i="1" dirty="0" smtClean="0">
              <a:effectLst/>
              <a:latin typeface="Verdana" pitchFamily="34" charset="0"/>
            </a:endParaRPr>
          </a:p>
          <a:p>
            <a:pPr>
              <a:buClr>
                <a:srgbClr val="C00000"/>
              </a:buClr>
              <a:defRPr/>
            </a:pPr>
            <a:r>
              <a:rPr lang="en-US" dirty="0" smtClean="0">
                <a:effectLst/>
                <a:latin typeface="Verdana" pitchFamily="34" charset="0"/>
              </a:rPr>
              <a:t>All summative assessments will be given in Spring of </a:t>
            </a:r>
            <a:r>
              <a:rPr lang="en-US" dirty="0" smtClean="0">
                <a:effectLst/>
                <a:latin typeface="Verdana" pitchFamily="34" charset="0"/>
              </a:rPr>
              <a:t>2015</a:t>
            </a:r>
          </a:p>
          <a:p>
            <a:pPr>
              <a:buClr>
                <a:srgbClr val="C00000"/>
              </a:buClr>
              <a:defRPr/>
            </a:pPr>
            <a:endParaRPr lang="en-US" dirty="0" smtClean="0">
              <a:effectLst/>
              <a:latin typeface="Verdana" pitchFamily="34" charset="0"/>
            </a:endParaRPr>
          </a:p>
          <a:p>
            <a:pPr>
              <a:buClr>
                <a:srgbClr val="C00000"/>
              </a:buClr>
              <a:defRPr/>
            </a:pPr>
            <a:r>
              <a:rPr lang="en-US" dirty="0" smtClean="0">
                <a:effectLst/>
                <a:latin typeface="Verdana" pitchFamily="34" charset="0"/>
              </a:rPr>
              <a:t>General Assessments based on current Michigan standards and will be </a:t>
            </a:r>
            <a:r>
              <a:rPr lang="en-US" dirty="0" smtClean="0">
                <a:effectLst/>
                <a:latin typeface="Verdana" pitchFamily="34" charset="0"/>
              </a:rPr>
              <a:t>online</a:t>
            </a:r>
            <a:endParaRPr lang="en-US" dirty="0" smtClean="0">
              <a:effectLst/>
              <a:latin typeface="Verdana" pitchFamily="34" charset="0"/>
            </a:endParaRPr>
          </a:p>
          <a:p>
            <a:pPr lvl="2">
              <a:buClr>
                <a:srgbClr val="C00000"/>
              </a:buClr>
              <a:defRPr/>
            </a:pPr>
            <a:r>
              <a:rPr lang="en-US" dirty="0" smtClean="0">
                <a:effectLst/>
                <a:latin typeface="Verdana" pitchFamily="34" charset="0"/>
              </a:rPr>
              <a:t>Paper/Pencil and Braille version will be available</a:t>
            </a:r>
            <a:endParaRPr lang="en-US" dirty="0">
              <a:effectLst/>
              <a:latin typeface="Verdana" pitchFamily="34" charset="0"/>
            </a:endParaRPr>
          </a:p>
        </p:txBody>
      </p:sp>
    </p:spTree>
    <p:extLst>
      <p:ext uri="{BB962C8B-B14F-4D97-AF65-F5344CB8AC3E}">
        <p14:creationId xmlns:p14="http://schemas.microsoft.com/office/powerpoint/2010/main" val="2494814564"/>
      </p:ext>
    </p:extLst>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56441" y="2452907"/>
            <a:ext cx="5867400" cy="1970046"/>
          </a:xfrm>
        </p:spPr>
        <p:txBody>
          <a:bodyPr>
            <a:noAutofit/>
          </a:bodyPr>
          <a:lstStyle/>
          <a:p>
            <a:pPr lvl="0" algn="ctr">
              <a:spcBef>
                <a:spcPts val="0"/>
              </a:spcBef>
            </a:pPr>
            <a:r>
              <a:rPr lang="en-US" sz="9600" cap="none" dirty="0" smtClean="0">
                <a:solidFill>
                  <a:prstClr val="black">
                    <a:lumMod val="85000"/>
                    <a:lumOff val="15000"/>
                  </a:prstClr>
                </a:solidFill>
                <a:ea typeface="+mn-ea"/>
                <a:cs typeface="+mn-cs"/>
              </a:rPr>
              <a:t>Outcomes by </a:t>
            </a:r>
            <a:br>
              <a:rPr lang="en-US" sz="9600" cap="none" dirty="0" smtClean="0">
                <a:solidFill>
                  <a:prstClr val="black">
                    <a:lumMod val="85000"/>
                    <a:lumOff val="15000"/>
                  </a:prstClr>
                </a:solidFill>
                <a:ea typeface="+mn-ea"/>
                <a:cs typeface="+mn-cs"/>
              </a:rPr>
            </a:br>
            <a:r>
              <a:rPr lang="en-US" sz="9600" cap="none" dirty="0" smtClean="0">
                <a:solidFill>
                  <a:prstClr val="black">
                    <a:lumMod val="85000"/>
                    <a:lumOff val="15000"/>
                  </a:prstClr>
                </a:solidFill>
                <a:ea typeface="+mn-ea"/>
                <a:cs typeface="+mn-cs"/>
              </a:rPr>
              <a:t>Design</a:t>
            </a:r>
            <a:endParaRPr lang="en-US" sz="9600" dirty="0"/>
          </a:p>
        </p:txBody>
      </p:sp>
      <p:sp>
        <p:nvSpPr>
          <p:cNvPr id="6" name="TextBox 5"/>
          <p:cNvSpPr txBox="1"/>
          <p:nvPr/>
        </p:nvSpPr>
        <p:spPr>
          <a:xfrm>
            <a:off x="926123" y="2514600"/>
            <a:ext cx="1730318" cy="923330"/>
          </a:xfrm>
          <a:prstGeom prst="rect">
            <a:avLst/>
          </a:prstGeom>
          <a:noFill/>
        </p:spPr>
        <p:txBody>
          <a:bodyPr wrap="square" rtlCol="0">
            <a:spAutoFit/>
          </a:bodyPr>
          <a:lstStyle/>
          <a:p>
            <a:pPr algn="ctr"/>
            <a:r>
              <a:rPr lang="en-US" sz="5400" b="1" dirty="0" smtClean="0">
                <a:solidFill>
                  <a:schemeClr val="tx2">
                    <a:alpha val="40000"/>
                  </a:schemeClr>
                </a:solidFill>
                <a:cs typeface="Arial" pitchFamily="34" charset="0"/>
              </a:rPr>
              <a:t>OSEP</a:t>
            </a:r>
            <a:endParaRPr lang="en-US" sz="5400" b="1" dirty="0">
              <a:solidFill>
                <a:schemeClr val="tx2">
                  <a:alpha val="40000"/>
                </a:schemeClr>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6123" y="2514600"/>
            <a:ext cx="1730318" cy="923330"/>
          </a:xfrm>
          <a:prstGeom prst="rect">
            <a:avLst/>
          </a:prstGeom>
          <a:noFill/>
        </p:spPr>
        <p:txBody>
          <a:bodyPr wrap="square" rtlCol="0">
            <a:spAutoFit/>
          </a:bodyPr>
          <a:lstStyle/>
          <a:p>
            <a:pPr algn="ctr"/>
            <a:r>
              <a:rPr lang="en-US" sz="5400" b="1" dirty="0" smtClean="0">
                <a:solidFill>
                  <a:schemeClr val="tx2">
                    <a:alpha val="40000"/>
                  </a:schemeClr>
                </a:solidFill>
                <a:cs typeface="Arial" pitchFamily="34" charset="0"/>
              </a:rPr>
              <a:t>OSEP</a:t>
            </a:r>
            <a:endParaRPr lang="en-US" sz="5400" b="1" dirty="0">
              <a:solidFill>
                <a:schemeClr val="tx2">
                  <a:alpha val="40000"/>
                </a:schemeClr>
              </a:solidFill>
              <a:cs typeface="Arial"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3200" y="1187420"/>
            <a:ext cx="6096000" cy="4756180"/>
          </a:xfrm>
          <a:prstGeom prst="rect">
            <a:avLst/>
          </a:prstGeom>
        </p:spPr>
      </p:pic>
    </p:spTree>
    <p:extLst>
      <p:ext uri="{BB962C8B-B14F-4D97-AF65-F5344CB8AC3E}">
        <p14:creationId xmlns:p14="http://schemas.microsoft.com/office/powerpoint/2010/main" val="4032739444"/>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6123" y="2514600"/>
            <a:ext cx="1730318" cy="923330"/>
          </a:xfrm>
          <a:prstGeom prst="rect">
            <a:avLst/>
          </a:prstGeom>
          <a:noFill/>
        </p:spPr>
        <p:txBody>
          <a:bodyPr wrap="square" rtlCol="0">
            <a:spAutoFit/>
          </a:bodyPr>
          <a:lstStyle/>
          <a:p>
            <a:pPr algn="ctr"/>
            <a:r>
              <a:rPr lang="en-US" sz="5400" b="1" dirty="0" smtClean="0">
                <a:solidFill>
                  <a:schemeClr val="tx2">
                    <a:alpha val="40000"/>
                  </a:schemeClr>
                </a:solidFill>
                <a:cs typeface="Arial" pitchFamily="34" charset="0"/>
              </a:rPr>
              <a:t>OSEP</a:t>
            </a:r>
            <a:endParaRPr lang="en-US" sz="5400" b="1" dirty="0">
              <a:solidFill>
                <a:schemeClr val="tx2">
                  <a:alpha val="40000"/>
                </a:schemeClr>
              </a:solidFill>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1000"/>
            <a:ext cx="8382000" cy="5972070"/>
          </a:xfrm>
          <a:prstGeom prst="rect">
            <a:avLst/>
          </a:prstGeom>
        </p:spPr>
      </p:pic>
    </p:spTree>
    <p:extLst>
      <p:ext uri="{BB962C8B-B14F-4D97-AF65-F5344CB8AC3E}">
        <p14:creationId xmlns:p14="http://schemas.microsoft.com/office/powerpoint/2010/main" val="2116914117"/>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6123" y="2514600"/>
            <a:ext cx="1730318" cy="923330"/>
          </a:xfrm>
          <a:prstGeom prst="rect">
            <a:avLst/>
          </a:prstGeom>
          <a:noFill/>
        </p:spPr>
        <p:txBody>
          <a:bodyPr wrap="square" rtlCol="0">
            <a:spAutoFit/>
          </a:bodyPr>
          <a:lstStyle/>
          <a:p>
            <a:pPr algn="ctr"/>
            <a:r>
              <a:rPr lang="en-US" sz="5400" b="1" dirty="0" smtClean="0">
                <a:solidFill>
                  <a:schemeClr val="tx2">
                    <a:alpha val="40000"/>
                  </a:schemeClr>
                </a:solidFill>
                <a:cs typeface="Arial" pitchFamily="34" charset="0"/>
              </a:rPr>
              <a:t>OSEP</a:t>
            </a:r>
            <a:endParaRPr lang="en-US" sz="5400" b="1" dirty="0">
              <a:solidFill>
                <a:schemeClr val="tx2">
                  <a:alpha val="40000"/>
                </a:schemeClr>
              </a:solidFill>
              <a:cs typeface="Arial"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95600" y="838200"/>
            <a:ext cx="6248400" cy="5334000"/>
          </a:xfrm>
          <a:prstGeom prst="rect">
            <a:avLst/>
          </a:prstGeom>
        </p:spPr>
      </p:pic>
    </p:spTree>
    <p:extLst>
      <p:ext uri="{BB962C8B-B14F-4D97-AF65-F5344CB8AC3E}">
        <p14:creationId xmlns:p14="http://schemas.microsoft.com/office/powerpoint/2010/main" val="4167521642"/>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26" name="Group 25"/>
          <p:cNvGrpSpPr/>
          <p:nvPr/>
        </p:nvGrpSpPr>
        <p:grpSpPr>
          <a:xfrm>
            <a:off x="291362" y="2068767"/>
            <a:ext cx="2057400" cy="2057400"/>
            <a:chOff x="762000" y="1946209"/>
            <a:chExt cx="2057400" cy="2057400"/>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TextBox 12"/>
            <p:cNvSpPr txBox="1"/>
            <p:nvPr/>
          </p:nvSpPr>
          <p:spPr>
            <a:xfrm>
              <a:off x="823416" y="2666898"/>
              <a:ext cx="1931160" cy="683264"/>
            </a:xfrm>
            <a:prstGeom prst="rect">
              <a:avLst/>
            </a:prstGeom>
            <a:noFill/>
          </p:spPr>
          <p:txBody>
            <a:bodyPr wrap="square" rtlCol="0">
              <a:noAutofit/>
            </a:bodyPr>
            <a:lstStyle/>
            <a:p>
              <a:pPr algn="ctr">
                <a:lnSpc>
                  <a:spcPct val="80000"/>
                </a:lnSpc>
              </a:pPr>
              <a:r>
                <a:rPr lang="en-US" sz="6000" b="1" spc="60" dirty="0" smtClean="0">
                  <a:solidFill>
                    <a:schemeClr val="bg1"/>
                  </a:solidFill>
                  <a:effectLst>
                    <a:outerShdw blurRad="50800" dist="25400" dir="5400000" algn="t" rotWithShape="0">
                      <a:prstClr val="black">
                        <a:alpha val="15000"/>
                      </a:prstClr>
                    </a:outerShdw>
                  </a:effectLst>
                </a:rPr>
                <a:t>OSEP</a:t>
              </a:r>
              <a:endParaRPr lang="en-US" sz="60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903979" y="2158569"/>
              <a:ext cx="1706136" cy="1632679"/>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grpSp>
        <p:nvGrpSpPr>
          <p:cNvPr id="23" name="Group 22"/>
          <p:cNvGrpSpPr/>
          <p:nvPr/>
        </p:nvGrpSpPr>
        <p:grpSpPr>
          <a:xfrm>
            <a:off x="2514600" y="2103162"/>
            <a:ext cx="2965977" cy="2971800"/>
            <a:chOff x="3578469" y="1978447"/>
            <a:chExt cx="2965977" cy="2971800"/>
          </a:xfrm>
        </p:grpSpPr>
        <p:sp>
          <p:nvSpPr>
            <p:cNvPr id="4" name="Oval 3"/>
            <p:cNvSpPr/>
            <p:nvPr/>
          </p:nvSpPr>
          <p:spPr>
            <a:xfrm>
              <a:off x="3578469" y="1978447"/>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TextBox 15"/>
            <p:cNvSpPr txBox="1"/>
            <p:nvPr/>
          </p:nvSpPr>
          <p:spPr>
            <a:xfrm>
              <a:off x="3650800" y="2630467"/>
              <a:ext cx="1931160" cy="801207"/>
            </a:xfrm>
            <a:prstGeom prst="rect">
              <a:avLst/>
            </a:prstGeom>
            <a:noFill/>
          </p:spPr>
          <p:txBody>
            <a:bodyPr wrap="square" rtlCol="0">
              <a:noAutofit/>
            </a:bodyPr>
            <a:lstStyle/>
            <a:p>
              <a:pPr algn="ctr">
                <a:lnSpc>
                  <a:spcPct val="80000"/>
                </a:lnSpc>
              </a:pPr>
              <a:r>
                <a:rPr lang="en-US" sz="4800" b="1" spc="60" dirty="0" smtClean="0">
                  <a:solidFill>
                    <a:schemeClr val="bg1"/>
                  </a:solidFill>
                  <a:effectLst>
                    <a:outerShdw blurRad="50800" dist="25400" dir="5400000" algn="t" rotWithShape="0">
                      <a:prstClr val="black">
                        <a:alpha val="15000"/>
                      </a:prstClr>
                    </a:outerShdw>
                  </a:effectLst>
                </a:rPr>
                <a:t>TITLE I</a:t>
              </a:r>
              <a:endParaRPr lang="en-US" sz="48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4960974" y="3654847"/>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4" name="Group 23"/>
          <p:cNvGrpSpPr/>
          <p:nvPr/>
        </p:nvGrpSpPr>
        <p:grpSpPr>
          <a:xfrm>
            <a:off x="5271078" y="2129932"/>
            <a:ext cx="3644322" cy="3330843"/>
            <a:chOff x="4737678" y="1953643"/>
            <a:chExt cx="3644322" cy="3330843"/>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8" name="TextBox 17"/>
            <p:cNvSpPr txBox="1"/>
            <p:nvPr/>
          </p:nvSpPr>
          <p:spPr>
            <a:xfrm>
              <a:off x="6411810" y="2514601"/>
              <a:ext cx="1931160" cy="825746"/>
            </a:xfrm>
            <a:prstGeom prst="rect">
              <a:avLst/>
            </a:prstGeom>
            <a:noFill/>
          </p:spPr>
          <p:txBody>
            <a:bodyPr wrap="square" rtlCol="0">
              <a:noAutofit/>
            </a:bodyPr>
            <a:lstStyle/>
            <a:p>
              <a:pPr algn="ctr">
                <a:lnSpc>
                  <a:spcPct val="80000"/>
                </a:lnSpc>
              </a:pPr>
              <a:r>
                <a:rPr lang="en-US" sz="8000" b="1" spc="60" dirty="0" smtClean="0">
                  <a:solidFill>
                    <a:schemeClr val="bg1"/>
                  </a:solidFill>
                  <a:effectLst>
                    <a:outerShdw blurRad="50800" dist="25400" dir="5400000" algn="t" rotWithShape="0">
                      <a:prstClr val="black">
                        <a:alpha val="15000"/>
                      </a:prstClr>
                    </a:outerShdw>
                  </a:effectLst>
                </a:rPr>
                <a:t>ELL</a:t>
              </a:r>
              <a:endParaRPr lang="en-US" sz="8000" b="1"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4737678" y="3989086"/>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64428" y="2744511"/>
            <a:ext cx="1757743" cy="147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21"/>
          <p:cNvSpPr/>
          <p:nvPr/>
        </p:nvSpPr>
        <p:spPr>
          <a:xfrm>
            <a:off x="1204332" y="2433528"/>
            <a:ext cx="1706136" cy="1632679"/>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25" name="Oval 24"/>
          <p:cNvSpPr/>
          <p:nvPr/>
        </p:nvSpPr>
        <p:spPr>
          <a:xfrm>
            <a:off x="1320062" y="2561707"/>
            <a:ext cx="1706136" cy="1632679"/>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nvGrpSpPr>
          <p:cNvPr id="27" name="Group 26"/>
          <p:cNvGrpSpPr/>
          <p:nvPr/>
        </p:nvGrpSpPr>
        <p:grpSpPr>
          <a:xfrm>
            <a:off x="4724400" y="2111150"/>
            <a:ext cx="2057400" cy="2057400"/>
            <a:chOff x="762000" y="1946209"/>
            <a:chExt cx="2057400" cy="2057400"/>
          </a:xfrm>
          <a:solidFill>
            <a:srgbClr val="9933FF"/>
          </a:solidFill>
        </p:grpSpPr>
        <p:sp>
          <p:nvSpPr>
            <p:cNvPr id="28" name="Oval 27"/>
            <p:cNvSpPr/>
            <p:nvPr/>
          </p:nvSpPr>
          <p:spPr>
            <a:xfrm>
              <a:off x="762000" y="1946209"/>
              <a:ext cx="2057400" cy="2057400"/>
            </a:xfrm>
            <a:prstGeom prst="ellipse">
              <a:avLst/>
            </a:prstGeom>
            <a:grp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9" name="TextBox 28"/>
            <p:cNvSpPr txBox="1"/>
            <p:nvPr/>
          </p:nvSpPr>
          <p:spPr>
            <a:xfrm>
              <a:off x="825120" y="2588445"/>
              <a:ext cx="1931160" cy="683264"/>
            </a:xfrm>
            <a:prstGeom prst="rect">
              <a:avLst/>
            </a:prstGeom>
            <a:grpFill/>
          </p:spPr>
          <p:txBody>
            <a:bodyPr wrap="square" rtlCol="0">
              <a:noAutofit/>
            </a:bodyPr>
            <a:lstStyle/>
            <a:p>
              <a:pPr algn="ctr">
                <a:lnSpc>
                  <a:spcPct val="80000"/>
                </a:lnSpc>
              </a:pPr>
              <a:r>
                <a:rPr lang="en-US" sz="6000" b="1" spc="60" dirty="0" smtClean="0">
                  <a:solidFill>
                    <a:schemeClr val="bg1"/>
                  </a:solidFill>
                  <a:effectLst>
                    <a:outerShdw blurRad="50800" dist="25400" dir="5400000" algn="t" rotWithShape="0">
                      <a:prstClr val="black">
                        <a:alpha val="15000"/>
                      </a:prstClr>
                    </a:outerShdw>
                  </a:effectLst>
                </a:rPr>
                <a:t>SIG</a:t>
              </a:r>
              <a:endParaRPr lang="en-US" sz="6000" b="1" dirty="0">
                <a:solidFill>
                  <a:schemeClr val="bg1"/>
                </a:solidFill>
                <a:effectLst>
                  <a:outerShdw blurRad="50800" dist="25400" dir="5400000" algn="t" rotWithShape="0">
                    <a:prstClr val="black">
                      <a:alpha val="15000"/>
                    </a:prstClr>
                  </a:outerShdw>
                </a:effectLs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5600" y="2556187"/>
            <a:ext cx="5867400" cy="1970046"/>
          </a:xfrm>
        </p:spPr>
        <p:txBody>
          <a:bodyPr>
            <a:noAutofit/>
          </a:bodyPr>
          <a:lstStyle/>
          <a:p>
            <a:pPr lvl="0">
              <a:spcBef>
                <a:spcPts val="0"/>
              </a:spcBef>
            </a:pPr>
            <a:r>
              <a:rPr lang="en-US" sz="4000" u="sng" cap="none" dirty="0" smtClean="0">
                <a:solidFill>
                  <a:prstClr val="black">
                    <a:lumMod val="85000"/>
                    <a:lumOff val="15000"/>
                  </a:prstClr>
                </a:solidFill>
                <a:ea typeface="+mn-ea"/>
                <a:cs typeface="+mn-cs"/>
              </a:rPr>
              <a:t/>
            </a:r>
            <a:br>
              <a:rPr lang="en-US" sz="4000" u="sng" cap="none" dirty="0" smtClean="0">
                <a:solidFill>
                  <a:prstClr val="black">
                    <a:lumMod val="85000"/>
                    <a:lumOff val="15000"/>
                  </a:prstClr>
                </a:solidFill>
                <a:ea typeface="+mn-ea"/>
                <a:cs typeface="+mn-cs"/>
              </a:rPr>
            </a:br>
            <a:r>
              <a:rPr lang="en-US" sz="4000" cap="none" dirty="0" smtClean="0">
                <a:solidFill>
                  <a:prstClr val="black">
                    <a:lumMod val="85000"/>
                    <a:lumOff val="15000"/>
                  </a:prstClr>
                </a:solidFill>
                <a:ea typeface="+mn-ea"/>
                <a:cs typeface="+mn-cs"/>
              </a:rPr>
              <a:t>Special education is </a:t>
            </a:r>
            <a:r>
              <a:rPr lang="en-US" sz="4000" u="sng" cap="none" dirty="0" smtClean="0">
                <a:solidFill>
                  <a:prstClr val="black">
                    <a:lumMod val="85000"/>
                    <a:lumOff val="15000"/>
                  </a:prstClr>
                </a:solidFill>
                <a:ea typeface="+mn-ea"/>
                <a:cs typeface="+mn-cs"/>
              </a:rPr>
              <a:t>NOT</a:t>
            </a:r>
            <a:r>
              <a:rPr lang="en-US" sz="4000" cap="none" dirty="0" smtClean="0">
                <a:solidFill>
                  <a:prstClr val="black">
                    <a:lumMod val="85000"/>
                    <a:lumOff val="15000"/>
                  </a:prstClr>
                </a:solidFill>
                <a:ea typeface="+mn-ea"/>
                <a:cs typeface="+mn-cs"/>
              </a:rPr>
              <a:t> about “fixing children”…</a:t>
            </a:r>
            <a:br>
              <a:rPr lang="en-US" sz="4000" cap="none" dirty="0" smtClean="0">
                <a:solidFill>
                  <a:prstClr val="black">
                    <a:lumMod val="85000"/>
                    <a:lumOff val="15000"/>
                  </a:prstClr>
                </a:solidFill>
                <a:ea typeface="+mn-ea"/>
                <a:cs typeface="+mn-cs"/>
              </a:rPr>
            </a:br>
            <a:r>
              <a:rPr lang="en-US" sz="4000" cap="none" dirty="0" smtClean="0">
                <a:solidFill>
                  <a:prstClr val="black">
                    <a:lumMod val="85000"/>
                    <a:lumOff val="15000"/>
                  </a:prstClr>
                </a:solidFill>
                <a:ea typeface="+mn-ea"/>
                <a:cs typeface="+mn-cs"/>
              </a:rPr>
              <a:t> </a:t>
            </a:r>
            <a:br>
              <a:rPr lang="en-US" sz="4000" cap="none" dirty="0" smtClean="0">
                <a:solidFill>
                  <a:prstClr val="black">
                    <a:lumMod val="85000"/>
                    <a:lumOff val="15000"/>
                  </a:prstClr>
                </a:solidFill>
                <a:ea typeface="+mn-ea"/>
                <a:cs typeface="+mn-cs"/>
              </a:rPr>
            </a:br>
            <a:r>
              <a:rPr lang="en-US" sz="4000" cap="none" dirty="0" smtClean="0">
                <a:solidFill>
                  <a:prstClr val="black">
                    <a:lumMod val="85000"/>
                    <a:lumOff val="15000"/>
                  </a:prstClr>
                </a:solidFill>
                <a:ea typeface="+mn-ea"/>
                <a:cs typeface="+mn-cs"/>
              </a:rPr>
              <a:t>“developing functioning systems</a:t>
            </a:r>
            <a:br>
              <a:rPr lang="en-US" sz="4000" cap="none" dirty="0" smtClean="0">
                <a:solidFill>
                  <a:prstClr val="black">
                    <a:lumMod val="85000"/>
                    <a:lumOff val="15000"/>
                  </a:prstClr>
                </a:solidFill>
                <a:ea typeface="+mn-ea"/>
                <a:cs typeface="+mn-cs"/>
              </a:rPr>
            </a:br>
            <a:endParaRPr lang="en-US" sz="2800" dirty="0"/>
          </a:p>
        </p:txBody>
      </p:sp>
      <p:sp>
        <p:nvSpPr>
          <p:cNvPr id="6" name="TextBox 5"/>
          <p:cNvSpPr txBox="1"/>
          <p:nvPr/>
        </p:nvSpPr>
        <p:spPr>
          <a:xfrm>
            <a:off x="926123" y="2514600"/>
            <a:ext cx="1730318" cy="923330"/>
          </a:xfrm>
          <a:prstGeom prst="rect">
            <a:avLst/>
          </a:prstGeom>
          <a:noFill/>
        </p:spPr>
        <p:txBody>
          <a:bodyPr wrap="square" rtlCol="0">
            <a:spAutoFit/>
          </a:bodyPr>
          <a:lstStyle/>
          <a:p>
            <a:pPr algn="ctr"/>
            <a:r>
              <a:rPr lang="en-US" sz="5400" b="1" dirty="0" smtClean="0">
                <a:solidFill>
                  <a:schemeClr val="tx2">
                    <a:alpha val="40000"/>
                  </a:schemeClr>
                </a:solidFill>
                <a:cs typeface="Arial" pitchFamily="34" charset="0"/>
              </a:rPr>
              <a:t>OSEP</a:t>
            </a:r>
            <a:endParaRPr lang="en-US" sz="5400" b="1" dirty="0">
              <a:solidFill>
                <a:schemeClr val="tx2">
                  <a:alpha val="40000"/>
                </a:schemeClr>
              </a:solidFill>
              <a:cs typeface="Arial" pitchFamily="34" charset="0"/>
            </a:endParaRPr>
          </a:p>
        </p:txBody>
      </p:sp>
    </p:spTree>
    <p:extLst>
      <p:ext uri="{BB962C8B-B14F-4D97-AF65-F5344CB8AC3E}">
        <p14:creationId xmlns:p14="http://schemas.microsoft.com/office/powerpoint/2010/main" val="698366013"/>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1800" y="1524000"/>
            <a:ext cx="5867400" cy="4038600"/>
          </a:xfrm>
        </p:spPr>
        <p:txBody>
          <a:bodyPr>
            <a:noAutofit/>
          </a:bodyPr>
          <a:lstStyle/>
          <a:p>
            <a:pPr lvl="0" algn="ctr">
              <a:spcBef>
                <a:spcPts val="0"/>
              </a:spcBef>
            </a:pPr>
            <a:r>
              <a:rPr lang="en-US" sz="5400" cap="none" dirty="0" smtClean="0">
                <a:solidFill>
                  <a:prstClr val="black">
                    <a:lumMod val="85000"/>
                    <a:lumOff val="15000"/>
                  </a:prstClr>
                </a:solidFill>
                <a:ea typeface="+mn-ea"/>
                <a:cs typeface="+mn-cs"/>
              </a:rPr>
              <a:t>Statewide Systemic Improvement Plan</a:t>
            </a:r>
            <a:br>
              <a:rPr lang="en-US" sz="5400" cap="none" dirty="0" smtClean="0">
                <a:solidFill>
                  <a:prstClr val="black">
                    <a:lumMod val="85000"/>
                    <a:lumOff val="15000"/>
                  </a:prstClr>
                </a:solidFill>
                <a:ea typeface="+mn-ea"/>
                <a:cs typeface="+mn-cs"/>
              </a:rPr>
            </a:br>
            <a:r>
              <a:rPr lang="en-US" sz="5400" cap="none" dirty="0">
                <a:solidFill>
                  <a:prstClr val="black">
                    <a:lumMod val="85000"/>
                    <a:lumOff val="15000"/>
                  </a:prstClr>
                </a:solidFill>
                <a:ea typeface="+mn-ea"/>
                <a:cs typeface="+mn-cs"/>
              </a:rPr>
              <a:t/>
            </a:r>
            <a:br>
              <a:rPr lang="en-US" sz="5400" cap="none" dirty="0">
                <a:solidFill>
                  <a:prstClr val="black">
                    <a:lumMod val="85000"/>
                    <a:lumOff val="15000"/>
                  </a:prstClr>
                </a:solidFill>
                <a:ea typeface="+mn-ea"/>
                <a:cs typeface="+mn-cs"/>
              </a:rPr>
            </a:br>
            <a:r>
              <a:rPr lang="en-US" sz="4000" cap="none" dirty="0" smtClean="0">
                <a:solidFill>
                  <a:prstClr val="black">
                    <a:lumMod val="85000"/>
                    <a:lumOff val="15000"/>
                  </a:prstClr>
                </a:solidFill>
                <a:ea typeface="+mn-ea"/>
                <a:cs typeface="+mn-cs"/>
              </a:rPr>
              <a:t>Indicator </a:t>
            </a:r>
            <a:r>
              <a:rPr lang="en-US" sz="4000" cap="none" dirty="0" smtClean="0">
                <a:solidFill>
                  <a:prstClr val="black">
                    <a:lumMod val="85000"/>
                    <a:lumOff val="15000"/>
                  </a:prstClr>
                </a:solidFill>
                <a:ea typeface="+mn-ea"/>
                <a:cs typeface="+mn-cs"/>
              </a:rPr>
              <a:t># 17</a:t>
            </a:r>
            <a:endParaRPr lang="en-US" sz="2800" dirty="0"/>
          </a:p>
        </p:txBody>
      </p:sp>
      <p:sp>
        <p:nvSpPr>
          <p:cNvPr id="6" name="TextBox 5"/>
          <p:cNvSpPr txBox="1"/>
          <p:nvPr/>
        </p:nvSpPr>
        <p:spPr>
          <a:xfrm>
            <a:off x="926123" y="2514600"/>
            <a:ext cx="1730318" cy="923330"/>
          </a:xfrm>
          <a:prstGeom prst="rect">
            <a:avLst/>
          </a:prstGeom>
          <a:noFill/>
        </p:spPr>
        <p:txBody>
          <a:bodyPr wrap="square" rtlCol="0">
            <a:spAutoFit/>
          </a:bodyPr>
          <a:lstStyle/>
          <a:p>
            <a:pPr algn="ctr"/>
            <a:r>
              <a:rPr lang="en-US" sz="5400" b="1" dirty="0" smtClean="0">
                <a:solidFill>
                  <a:schemeClr val="tx2">
                    <a:alpha val="40000"/>
                  </a:schemeClr>
                </a:solidFill>
                <a:cs typeface="Arial" pitchFamily="34" charset="0"/>
              </a:rPr>
              <a:t>OSEP</a:t>
            </a:r>
            <a:endParaRPr lang="en-US" sz="5400" b="1" dirty="0">
              <a:solidFill>
                <a:schemeClr val="tx2">
                  <a:alpha val="40000"/>
                </a:schemeClr>
              </a:solidFill>
              <a:cs typeface="Arial" pitchFamily="34" charset="0"/>
            </a:endParaRPr>
          </a:p>
        </p:txBody>
      </p:sp>
    </p:spTree>
    <p:extLst>
      <p:ext uri="{BB962C8B-B14F-4D97-AF65-F5344CB8AC3E}">
        <p14:creationId xmlns:p14="http://schemas.microsoft.com/office/powerpoint/2010/main" val="3356411433"/>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329"/>
            <a:ext cx="8229600" cy="1143000"/>
          </a:xfrm>
          <a:solidFill>
            <a:schemeClr val="bg1">
              <a:lumMod val="65000"/>
            </a:schemeClr>
          </a:solidFill>
        </p:spPr>
        <p:txBody>
          <a:bodyPr>
            <a:normAutofit/>
          </a:bodyPr>
          <a:lstStyle/>
          <a:p>
            <a:r>
              <a:rPr lang="en-US" sz="3600" dirty="0" smtClean="0">
                <a:solidFill>
                  <a:schemeClr val="bg1"/>
                </a:solidFill>
              </a:rPr>
              <a:t>SSIP: Point of Emphasis</a:t>
            </a:r>
            <a:endParaRPr lang="en-US" sz="3600" dirty="0">
              <a:solidFill>
                <a:schemeClr val="bg1"/>
              </a:solidFill>
            </a:endParaRPr>
          </a:p>
        </p:txBody>
      </p:sp>
      <p:sp>
        <p:nvSpPr>
          <p:cNvPr id="3" name="Content Placeholder 2"/>
          <p:cNvSpPr>
            <a:spLocks noGrp="1"/>
          </p:cNvSpPr>
          <p:nvPr>
            <p:ph idx="1"/>
          </p:nvPr>
        </p:nvSpPr>
        <p:spPr/>
        <p:txBody>
          <a:bodyPr/>
          <a:lstStyle/>
          <a:p>
            <a:r>
              <a:rPr lang="en-US" dirty="0" smtClean="0"/>
              <a:t>The SSIP B-17 Indicator is about REPORTING on the results outcomes for Students with </a:t>
            </a:r>
            <a:r>
              <a:rPr lang="en-US" dirty="0" smtClean="0"/>
              <a:t>Disabilities</a:t>
            </a:r>
          </a:p>
          <a:p>
            <a:endParaRPr lang="en-US" dirty="0" smtClean="0"/>
          </a:p>
          <a:p>
            <a:r>
              <a:rPr lang="en-US" dirty="0" smtClean="0"/>
              <a:t>However, the State Systemic Improvement Plan (SSIP) is an </a:t>
            </a:r>
            <a:r>
              <a:rPr lang="en-US" i="1" dirty="0" smtClean="0"/>
              <a:t>EDUCATION PLAN </a:t>
            </a:r>
            <a:r>
              <a:rPr lang="en-US" dirty="0" smtClean="0"/>
              <a:t>designed to improve outcomes for ALL students.</a:t>
            </a:r>
            <a:endParaRPr lang="en-US" dirty="0"/>
          </a:p>
        </p:txBody>
      </p:sp>
      <p:grpSp>
        <p:nvGrpSpPr>
          <p:cNvPr id="5" name="Group 4"/>
          <p:cNvGrpSpPr/>
          <p:nvPr/>
        </p:nvGrpSpPr>
        <p:grpSpPr>
          <a:xfrm>
            <a:off x="0" y="838200"/>
            <a:ext cx="9144000" cy="152400"/>
            <a:chOff x="0" y="914400"/>
            <a:chExt cx="9144000" cy="152400"/>
          </a:xfrm>
        </p:grpSpPr>
        <p:sp>
          <p:nvSpPr>
            <p:cNvPr id="6" name="Rectangle 5"/>
            <p:cNvSpPr/>
            <p:nvPr/>
          </p:nvSpPr>
          <p:spPr>
            <a:xfrm>
              <a:off x="0" y="914400"/>
              <a:ext cx="3048000" cy="152400"/>
            </a:xfrm>
            <a:prstGeom prst="rect">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Light"/>
              </a:endParaRPr>
            </a:p>
          </p:txBody>
        </p:sp>
        <p:sp>
          <p:nvSpPr>
            <p:cNvPr id="7" name="Rectangle 6"/>
            <p:cNvSpPr/>
            <p:nvPr/>
          </p:nvSpPr>
          <p:spPr>
            <a:xfrm>
              <a:off x="3048000" y="914400"/>
              <a:ext cx="3048000" cy="1524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Light"/>
              </a:endParaRPr>
            </a:p>
          </p:txBody>
        </p:sp>
        <p:sp>
          <p:nvSpPr>
            <p:cNvPr id="8" name="Rectangle 7"/>
            <p:cNvSpPr/>
            <p:nvPr/>
          </p:nvSpPr>
          <p:spPr>
            <a:xfrm>
              <a:off x="6096000" y="914400"/>
              <a:ext cx="3048000" cy="152400"/>
            </a:xfrm>
            <a:prstGeom prst="rect">
              <a:avLst/>
            </a:prstGeom>
            <a:solidFill>
              <a:srgbClr val="CE3F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Light"/>
              </a:endParaRPr>
            </a:p>
          </p:txBody>
        </p:sp>
      </p:grpSp>
    </p:spTree>
    <p:extLst>
      <p:ext uri="{BB962C8B-B14F-4D97-AF65-F5344CB8AC3E}">
        <p14:creationId xmlns:p14="http://schemas.microsoft.com/office/powerpoint/2010/main" val="1956975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432040452"/>
              </p:ext>
            </p:extLst>
          </p:nvPr>
        </p:nvGraphicFramePr>
        <p:xfrm>
          <a:off x="152400" y="1219200"/>
          <a:ext cx="8839200" cy="5410200"/>
        </p:xfrm>
        <a:graphic>
          <a:graphicData uri="http://schemas.openxmlformats.org/drawingml/2006/table">
            <a:tbl>
              <a:tblPr firstRow="1" bandRow="1">
                <a:tableStyleId>{FABFCF23-3B69-468F-B69F-88F6DE6A72F2}</a:tableStyleId>
              </a:tblPr>
              <a:tblGrid>
                <a:gridCol w="2946400"/>
                <a:gridCol w="2946400"/>
                <a:gridCol w="2946400"/>
              </a:tblGrid>
              <a:tr h="1070057">
                <a:tc>
                  <a:txBody>
                    <a:bodyPr/>
                    <a:lstStyle/>
                    <a:p>
                      <a:pPr algn="ctr"/>
                      <a:r>
                        <a:rPr lang="en-US" sz="1800" dirty="0" smtClean="0">
                          <a:latin typeface="Avenir Light"/>
                        </a:rPr>
                        <a:t>Year 1—</a:t>
                      </a:r>
                      <a:br>
                        <a:rPr lang="en-US" sz="1800" dirty="0" smtClean="0">
                          <a:latin typeface="Avenir Light"/>
                        </a:rPr>
                      </a:br>
                      <a:r>
                        <a:rPr lang="en-US" sz="1800" dirty="0" smtClean="0">
                          <a:latin typeface="Avenir Light"/>
                        </a:rPr>
                        <a:t>FFY 2013</a:t>
                      </a:r>
                    </a:p>
                    <a:p>
                      <a:pPr algn="ctr"/>
                      <a:r>
                        <a:rPr lang="en-US" sz="1800" dirty="0" smtClean="0">
                          <a:latin typeface="Avenir Light"/>
                        </a:rPr>
                        <a:t>Delivered by April 2015</a:t>
                      </a:r>
                      <a:endParaRPr lang="en-US" sz="1800" dirty="0">
                        <a:solidFill>
                          <a:schemeClr val="tx1"/>
                        </a:solidFill>
                        <a:latin typeface="Avenir Book"/>
                        <a:cs typeface="Avenir Book"/>
                      </a:endParaRPr>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660066"/>
                    </a:solidFill>
                  </a:tcPr>
                </a:tc>
                <a:tc>
                  <a:txBody>
                    <a:bodyPr/>
                    <a:lstStyle/>
                    <a:p>
                      <a:pPr algn="ctr"/>
                      <a:r>
                        <a:rPr lang="en-US" sz="1800" dirty="0" smtClean="0">
                          <a:latin typeface="Avenir Light"/>
                        </a:rPr>
                        <a:t>Year 2—</a:t>
                      </a:r>
                      <a:br>
                        <a:rPr lang="en-US" sz="1800" dirty="0" smtClean="0">
                          <a:latin typeface="Avenir Light"/>
                        </a:rPr>
                      </a:br>
                      <a:r>
                        <a:rPr lang="en-US" sz="1800" dirty="0" smtClean="0">
                          <a:latin typeface="Avenir Light"/>
                        </a:rPr>
                        <a:t>FFY 2014</a:t>
                      </a:r>
                    </a:p>
                    <a:p>
                      <a:pPr algn="ctr"/>
                      <a:r>
                        <a:rPr lang="en-US" sz="1800" dirty="0" smtClean="0">
                          <a:latin typeface="Avenir Light"/>
                        </a:rPr>
                        <a:t>Delivered by Feb 2016</a:t>
                      </a:r>
                      <a:endParaRPr lang="en-US" sz="1800" dirty="0">
                        <a:solidFill>
                          <a:schemeClr val="tx1"/>
                        </a:solidFill>
                        <a:latin typeface="Avenir Book"/>
                        <a:cs typeface="Avenir Book"/>
                      </a:endParaRPr>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660066"/>
                    </a:solidFill>
                  </a:tcPr>
                </a:tc>
                <a:tc>
                  <a:txBody>
                    <a:bodyPr/>
                    <a:lstStyle/>
                    <a:p>
                      <a:pPr algn="ctr"/>
                      <a:r>
                        <a:rPr lang="en-US" sz="1800" dirty="0" smtClean="0">
                          <a:latin typeface="Avenir Light"/>
                        </a:rPr>
                        <a:t>Years 3-6—</a:t>
                      </a:r>
                      <a:br>
                        <a:rPr lang="en-US" sz="1800" dirty="0" smtClean="0">
                          <a:latin typeface="Avenir Light"/>
                        </a:rPr>
                      </a:br>
                      <a:r>
                        <a:rPr lang="en-US" sz="1800" dirty="0" smtClean="0">
                          <a:latin typeface="Avenir Light"/>
                        </a:rPr>
                        <a:t>FFY 2015-18</a:t>
                      </a:r>
                    </a:p>
                    <a:p>
                      <a:pPr algn="ctr"/>
                      <a:r>
                        <a:rPr lang="en-US" sz="1800" dirty="0" smtClean="0">
                          <a:latin typeface="Avenir Light"/>
                        </a:rPr>
                        <a:t>Feb 2017-</a:t>
                      </a:r>
                      <a:r>
                        <a:rPr lang="en-US" sz="1800" baseline="0" dirty="0" smtClean="0">
                          <a:latin typeface="Avenir Light"/>
                        </a:rPr>
                        <a:t> </a:t>
                      </a:r>
                      <a:r>
                        <a:rPr lang="en-US" sz="1800" dirty="0" smtClean="0">
                          <a:latin typeface="Avenir Light"/>
                        </a:rPr>
                        <a:t>Feb 2020</a:t>
                      </a:r>
                      <a:endParaRPr lang="en-US" sz="1800" dirty="0">
                        <a:solidFill>
                          <a:schemeClr val="tx1"/>
                        </a:solidFill>
                        <a:latin typeface="Avenir Book"/>
                        <a:cs typeface="Avenir Book"/>
                      </a:endParaRPr>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660066"/>
                    </a:solidFill>
                  </a:tcPr>
                </a:tc>
              </a:tr>
              <a:tr h="820377">
                <a:tc>
                  <a:txBody>
                    <a:bodyPr/>
                    <a:lstStyle/>
                    <a:p>
                      <a:pPr algn="ctr"/>
                      <a:r>
                        <a:rPr lang="en-US" sz="2000" dirty="0" smtClean="0">
                          <a:solidFill>
                            <a:schemeClr val="bg1"/>
                          </a:solidFill>
                          <a:latin typeface="Avenir Light"/>
                        </a:rPr>
                        <a:t>Phase I</a:t>
                      </a:r>
                    </a:p>
                    <a:p>
                      <a:pPr algn="ctr"/>
                      <a:r>
                        <a:rPr lang="en-US" sz="2000" dirty="0" smtClean="0">
                          <a:solidFill>
                            <a:schemeClr val="bg1"/>
                          </a:solidFill>
                          <a:latin typeface="Avenir Light"/>
                        </a:rPr>
                        <a:t>Analysis</a:t>
                      </a:r>
                      <a:endParaRPr lang="en-US" sz="2000" b="1" dirty="0">
                        <a:solidFill>
                          <a:schemeClr val="bg1"/>
                        </a:solidFill>
                        <a:latin typeface="Avenir Book"/>
                        <a:cs typeface="Avenir Book"/>
                      </a:endParaRPr>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chemeClr val="accent5">
                        <a:lumMod val="50000"/>
                      </a:schemeClr>
                    </a:solidFill>
                  </a:tcPr>
                </a:tc>
                <a:tc>
                  <a:txBody>
                    <a:bodyPr/>
                    <a:lstStyle/>
                    <a:p>
                      <a:pPr algn="ctr"/>
                      <a:r>
                        <a:rPr lang="en-US" sz="2000" dirty="0" smtClean="0">
                          <a:solidFill>
                            <a:schemeClr val="bg1"/>
                          </a:solidFill>
                          <a:latin typeface="Avenir Light"/>
                        </a:rPr>
                        <a:t>Phase II</a:t>
                      </a:r>
                    </a:p>
                    <a:p>
                      <a:pPr algn="ctr"/>
                      <a:r>
                        <a:rPr lang="en-US" sz="2000" dirty="0" smtClean="0">
                          <a:solidFill>
                            <a:schemeClr val="bg1"/>
                          </a:solidFill>
                          <a:latin typeface="Avenir Light"/>
                        </a:rPr>
                        <a:t>Plan</a:t>
                      </a:r>
                      <a:endParaRPr lang="en-US" sz="2000" b="1" dirty="0">
                        <a:solidFill>
                          <a:schemeClr val="bg1"/>
                        </a:solidFill>
                        <a:latin typeface="Avenir Book"/>
                        <a:cs typeface="Avenir Book"/>
                      </a:endParaRPr>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chemeClr val="accent5">
                        <a:lumMod val="50000"/>
                      </a:schemeClr>
                    </a:solidFill>
                  </a:tcPr>
                </a:tc>
                <a:tc>
                  <a:txBody>
                    <a:bodyPr/>
                    <a:lstStyle/>
                    <a:p>
                      <a:pPr algn="ctr"/>
                      <a:r>
                        <a:rPr lang="en-US" sz="2000" dirty="0" smtClean="0">
                          <a:solidFill>
                            <a:schemeClr val="bg1"/>
                          </a:solidFill>
                          <a:latin typeface="Avenir Light"/>
                        </a:rPr>
                        <a:t>Phase III</a:t>
                      </a:r>
                    </a:p>
                    <a:p>
                      <a:pPr algn="ctr"/>
                      <a:r>
                        <a:rPr lang="en-US" sz="2000" dirty="0" smtClean="0">
                          <a:solidFill>
                            <a:schemeClr val="bg1"/>
                          </a:solidFill>
                          <a:latin typeface="Avenir Light"/>
                        </a:rPr>
                        <a:t>Evaluation</a:t>
                      </a:r>
                      <a:endParaRPr lang="en-US" sz="2000" b="1" dirty="0">
                        <a:solidFill>
                          <a:schemeClr val="bg1"/>
                        </a:solidFill>
                        <a:latin typeface="Avenir Book"/>
                        <a:cs typeface="Avenir Book"/>
                      </a:endParaRPr>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chemeClr val="accent5">
                        <a:lumMod val="50000"/>
                      </a:schemeClr>
                    </a:solidFill>
                  </a:tcPr>
                </a:tc>
              </a:tr>
              <a:tr h="3519766">
                <a:tc>
                  <a:txBody>
                    <a:bodyPr/>
                    <a:lstStyle/>
                    <a:p>
                      <a:pPr marL="285750" indent="-285750">
                        <a:lnSpc>
                          <a:spcPct val="100000"/>
                        </a:lnSpc>
                        <a:spcBef>
                          <a:spcPts val="0"/>
                        </a:spcBef>
                        <a:spcAft>
                          <a:spcPts val="600"/>
                        </a:spcAft>
                        <a:buClr>
                          <a:srgbClr val="CE3F25"/>
                        </a:buClr>
                        <a:buFont typeface="Lucida Grande"/>
                        <a:buChar char="‣"/>
                      </a:pPr>
                      <a:r>
                        <a:rPr lang="en-US" sz="1800" dirty="0" smtClean="0">
                          <a:latin typeface="Avenir Light"/>
                        </a:rPr>
                        <a:t>Data Analysis;</a:t>
                      </a:r>
                      <a:endParaRPr lang="en-US" sz="1800" dirty="0">
                        <a:latin typeface="Avenir Light"/>
                      </a:endParaRPr>
                    </a:p>
                    <a:p>
                      <a:pPr marL="285750" marR="0" indent="-285750" algn="l" defTabSz="914400" rtl="0" eaLnBrk="1" fontAlgn="auto" latinLnBrk="0" hangingPunct="1">
                        <a:lnSpc>
                          <a:spcPct val="100000"/>
                        </a:lnSpc>
                        <a:spcBef>
                          <a:spcPts val="0"/>
                        </a:spcBef>
                        <a:spcAft>
                          <a:spcPts val="600"/>
                        </a:spcAft>
                        <a:buClr>
                          <a:srgbClr val="CE3F25"/>
                        </a:buClr>
                        <a:buSzTx/>
                        <a:buFont typeface="Lucida Grande"/>
                        <a:buChar char="‣"/>
                        <a:tabLst/>
                        <a:defRPr/>
                      </a:pPr>
                      <a:r>
                        <a:rPr kumimoji="0" lang="en-US" sz="1800" kern="1200" dirty="0" smtClean="0">
                          <a:effectLst/>
                          <a:latin typeface="Avenir Light"/>
                        </a:rPr>
                        <a:t>Infrastructure Analysis;</a:t>
                      </a:r>
                      <a:endParaRPr lang="en-US" sz="1800" dirty="0" smtClean="0">
                        <a:latin typeface="Avenir Light"/>
                      </a:endParaRPr>
                    </a:p>
                    <a:p>
                      <a:pPr marL="285750" indent="-285750">
                        <a:lnSpc>
                          <a:spcPct val="100000"/>
                        </a:lnSpc>
                        <a:spcBef>
                          <a:spcPts val="0"/>
                        </a:spcBef>
                        <a:spcAft>
                          <a:spcPts val="600"/>
                        </a:spcAft>
                        <a:buClr>
                          <a:srgbClr val="CE3F25"/>
                        </a:buClr>
                        <a:buFont typeface="Lucida Grande"/>
                        <a:buChar char="‣"/>
                      </a:pPr>
                      <a:r>
                        <a:rPr lang="en-US" sz="1800" dirty="0" smtClean="0">
                          <a:latin typeface="Avenir Light"/>
                        </a:rPr>
                        <a:t>State-identified</a:t>
                      </a:r>
                      <a:r>
                        <a:rPr lang="en-US" sz="1800" baseline="0" dirty="0" smtClean="0">
                          <a:latin typeface="Avenir Light"/>
                        </a:rPr>
                        <a:t> measureable result;</a:t>
                      </a:r>
                    </a:p>
                    <a:p>
                      <a:pPr marL="285750" indent="-285750">
                        <a:lnSpc>
                          <a:spcPct val="100000"/>
                        </a:lnSpc>
                        <a:spcBef>
                          <a:spcPts val="0"/>
                        </a:spcBef>
                        <a:spcAft>
                          <a:spcPts val="600"/>
                        </a:spcAft>
                        <a:buClr>
                          <a:srgbClr val="CE3F25"/>
                        </a:buClr>
                        <a:buFont typeface="Lucida Grande"/>
                        <a:buChar char="‣"/>
                      </a:pPr>
                      <a:r>
                        <a:rPr lang="en-US" sz="1800" dirty="0" smtClean="0">
                          <a:latin typeface="Avenir Light"/>
                        </a:rPr>
                        <a:t>Coherent Improvement Strategies;</a:t>
                      </a:r>
                      <a:endParaRPr lang="en-US" sz="1800" dirty="0">
                        <a:latin typeface="Avenir Light"/>
                      </a:endParaRPr>
                    </a:p>
                    <a:p>
                      <a:pPr marL="285750" indent="-285750">
                        <a:lnSpc>
                          <a:spcPct val="100000"/>
                        </a:lnSpc>
                        <a:spcBef>
                          <a:spcPts val="0"/>
                        </a:spcBef>
                        <a:spcAft>
                          <a:spcPts val="600"/>
                        </a:spcAft>
                        <a:buClr>
                          <a:srgbClr val="CE3F25"/>
                        </a:buClr>
                        <a:buFont typeface="Lucida Grande"/>
                        <a:buChar char="‣"/>
                      </a:pPr>
                      <a:r>
                        <a:rPr kumimoji="0" lang="en-US" sz="1800" kern="1200" dirty="0" smtClean="0">
                          <a:effectLst/>
                          <a:latin typeface="Avenir Light"/>
                        </a:rPr>
                        <a:t>Theory of Action.</a:t>
                      </a:r>
                      <a:endParaRPr lang="en-US" sz="1800" dirty="0">
                        <a:latin typeface="Avenir Book"/>
                        <a:cs typeface="Avenir Book"/>
                      </a:endParaRPr>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marL="0" lvl="0" indent="0">
                        <a:spcAft>
                          <a:spcPts val="600"/>
                        </a:spcAft>
                        <a:buClr>
                          <a:srgbClr val="CE3F25"/>
                        </a:buClr>
                        <a:buFont typeface="Lucida Grande"/>
                        <a:buNone/>
                      </a:pPr>
                      <a:r>
                        <a:rPr kumimoji="0" lang="en-US" sz="1800" kern="1200" dirty="0" smtClean="0">
                          <a:effectLst/>
                          <a:latin typeface="Avenir Light"/>
                        </a:rPr>
                        <a:t>Multi-year</a:t>
                      </a:r>
                      <a:r>
                        <a:rPr kumimoji="0" lang="en-US" sz="1800" kern="1200" baseline="0" dirty="0" smtClean="0">
                          <a:effectLst/>
                          <a:latin typeface="Avenir Light"/>
                        </a:rPr>
                        <a:t> plan addressing:</a:t>
                      </a:r>
                      <a:endParaRPr kumimoji="0" lang="en-US" sz="1800" kern="1200" dirty="0" smtClean="0">
                        <a:effectLst/>
                        <a:latin typeface="Avenir Light"/>
                      </a:endParaRPr>
                    </a:p>
                    <a:p>
                      <a:pPr marL="515938" lvl="1" indent="-285750">
                        <a:spcAft>
                          <a:spcPts val="600"/>
                        </a:spcAft>
                        <a:buClr>
                          <a:srgbClr val="660066"/>
                        </a:buClr>
                        <a:buFont typeface="Lucida Grande"/>
                        <a:buChar char="‣"/>
                      </a:pPr>
                      <a:r>
                        <a:rPr kumimoji="0" lang="en-US" sz="1800" kern="1200" dirty="0" smtClean="0">
                          <a:effectLst/>
                          <a:latin typeface="Avenir Light"/>
                        </a:rPr>
                        <a:t>Infrastructure Development; </a:t>
                      </a:r>
                    </a:p>
                    <a:p>
                      <a:pPr marL="515938" lvl="1" indent="-285750">
                        <a:spcAft>
                          <a:spcPts val="600"/>
                        </a:spcAft>
                        <a:buClr>
                          <a:srgbClr val="660066"/>
                        </a:buClr>
                        <a:buFont typeface="Lucida Grande"/>
                        <a:buChar char="‣"/>
                      </a:pPr>
                      <a:r>
                        <a:rPr kumimoji="0" lang="en-US" sz="1800" kern="1200" dirty="0" smtClean="0">
                          <a:effectLst/>
                          <a:latin typeface="Avenir Light"/>
                        </a:rPr>
                        <a:t>Support EIS Program/LEA in Implementing Evidence-Based Practices;</a:t>
                      </a:r>
                    </a:p>
                    <a:p>
                      <a:pPr marL="515938" lvl="1" indent="-285750">
                        <a:spcAft>
                          <a:spcPts val="600"/>
                        </a:spcAft>
                        <a:buClr>
                          <a:srgbClr val="660066"/>
                        </a:buClr>
                        <a:buFont typeface="Lucida Grande"/>
                        <a:buChar char="‣"/>
                      </a:pPr>
                      <a:r>
                        <a:rPr kumimoji="0" lang="en-US" sz="1800" kern="1200" dirty="0" smtClean="0">
                          <a:effectLst/>
                          <a:latin typeface="Avenir Light"/>
                        </a:rPr>
                        <a:t>Evaluation Plan.</a:t>
                      </a:r>
                      <a:endParaRPr kumimoji="0" lang="en-US" sz="1800" kern="1200" dirty="0" smtClean="0">
                        <a:solidFill>
                          <a:schemeClr val="dk1"/>
                        </a:solidFill>
                        <a:effectLst/>
                        <a:latin typeface="Avenir Book"/>
                        <a:ea typeface="+mn-ea"/>
                        <a:cs typeface="Avenir Book"/>
                      </a:endParaRPr>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600"/>
                        </a:spcAft>
                        <a:buClr>
                          <a:schemeClr val="accent5">
                            <a:lumMod val="50000"/>
                          </a:schemeClr>
                        </a:buClr>
                        <a:buSzTx/>
                        <a:buFont typeface="Lucida Grande"/>
                        <a:buChar char="‣"/>
                        <a:tabLst/>
                        <a:defRPr/>
                      </a:pPr>
                      <a:r>
                        <a:rPr kumimoji="0" lang="en-US" sz="1800" kern="1200" dirty="0" smtClean="0">
                          <a:effectLst/>
                          <a:latin typeface="Avenir Light"/>
                        </a:rPr>
                        <a:t>Reporting on Progress including:</a:t>
                      </a:r>
                    </a:p>
                    <a:p>
                      <a:pPr marL="515938" marR="0" lvl="1" indent="-285750" algn="l" defTabSz="914400" rtl="0" eaLnBrk="1" fontAlgn="auto" latinLnBrk="0" hangingPunct="1">
                        <a:lnSpc>
                          <a:spcPct val="100000"/>
                        </a:lnSpc>
                        <a:spcBef>
                          <a:spcPts val="0"/>
                        </a:spcBef>
                        <a:spcAft>
                          <a:spcPts val="600"/>
                        </a:spcAft>
                        <a:buClr>
                          <a:schemeClr val="accent5">
                            <a:lumMod val="50000"/>
                          </a:schemeClr>
                        </a:buClr>
                        <a:buSzPct val="80000"/>
                        <a:buFont typeface="Lucida Grande"/>
                        <a:buChar char="✔"/>
                        <a:tabLst/>
                        <a:defRPr/>
                      </a:pPr>
                      <a:r>
                        <a:rPr kumimoji="0" lang="en-US" sz="1800" kern="1200" dirty="0" smtClean="0">
                          <a:effectLst/>
                          <a:latin typeface="Avenir Light"/>
                        </a:rPr>
                        <a:t>Results of Ongoing Evaluation;</a:t>
                      </a:r>
                    </a:p>
                    <a:p>
                      <a:pPr marL="515938" marR="0" lvl="1" indent="-285750" algn="l" defTabSz="914400" rtl="0" eaLnBrk="1" fontAlgn="auto" latinLnBrk="0" hangingPunct="1">
                        <a:lnSpc>
                          <a:spcPct val="100000"/>
                        </a:lnSpc>
                        <a:spcBef>
                          <a:spcPts val="0"/>
                        </a:spcBef>
                        <a:spcAft>
                          <a:spcPts val="600"/>
                        </a:spcAft>
                        <a:buClr>
                          <a:schemeClr val="accent5">
                            <a:lumMod val="50000"/>
                          </a:schemeClr>
                        </a:buClr>
                        <a:buSzPct val="80000"/>
                        <a:buFont typeface="Lucida Grande"/>
                        <a:buChar char="✔"/>
                        <a:tabLst/>
                        <a:defRPr/>
                      </a:pPr>
                      <a:r>
                        <a:rPr kumimoji="0" lang="en-US" sz="1800" kern="1200" dirty="0" smtClean="0">
                          <a:effectLst/>
                          <a:latin typeface="Avenir Light"/>
                        </a:rPr>
                        <a:t>Extent of Progress</a:t>
                      </a:r>
                    </a:p>
                    <a:p>
                      <a:pPr marL="285750" marR="0" lvl="0" indent="-285750" algn="l" defTabSz="914400" rtl="0" eaLnBrk="1" fontAlgn="auto" latinLnBrk="0" hangingPunct="1">
                        <a:lnSpc>
                          <a:spcPct val="100000"/>
                        </a:lnSpc>
                        <a:spcBef>
                          <a:spcPts val="0"/>
                        </a:spcBef>
                        <a:spcAft>
                          <a:spcPts val="600"/>
                        </a:spcAft>
                        <a:buClr>
                          <a:schemeClr val="accent5">
                            <a:lumMod val="50000"/>
                          </a:schemeClr>
                        </a:buClr>
                        <a:buSzTx/>
                        <a:buFont typeface="Lucida Grande"/>
                        <a:buChar char="‣"/>
                        <a:tabLst/>
                        <a:defRPr/>
                      </a:pPr>
                      <a:r>
                        <a:rPr kumimoji="0" lang="en-US" sz="1800" kern="1200" dirty="0" smtClean="0">
                          <a:effectLst/>
                          <a:latin typeface="Avenir Light"/>
                        </a:rPr>
                        <a:t>Revisions to the SPP </a:t>
                      </a:r>
                      <a:endParaRPr kumimoji="0" lang="en-US" sz="1800" kern="1200" dirty="0" smtClean="0">
                        <a:effectLst/>
                        <a:latin typeface="Avenir Book"/>
                        <a:cs typeface="Avenir Book"/>
                      </a:endParaRPr>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r>
            </a:tbl>
          </a:graphicData>
        </a:graphic>
      </p:graphicFrame>
      <p:sp>
        <p:nvSpPr>
          <p:cNvPr id="2" name="Title 1"/>
          <p:cNvSpPr>
            <a:spLocks noGrp="1"/>
          </p:cNvSpPr>
          <p:nvPr>
            <p:ph type="title" idx="4294967295"/>
          </p:nvPr>
        </p:nvSpPr>
        <p:spPr>
          <a:xfrm>
            <a:off x="0" y="0"/>
            <a:ext cx="9144000" cy="914400"/>
          </a:xfrm>
          <a:solidFill>
            <a:schemeClr val="bg1">
              <a:lumMod val="65000"/>
            </a:schemeClr>
          </a:solidFill>
        </p:spPr>
        <p:txBody>
          <a:bodyPr>
            <a:normAutofit/>
          </a:bodyPr>
          <a:lstStyle/>
          <a:p>
            <a:r>
              <a:rPr lang="en-US" sz="3600" dirty="0" smtClean="0">
                <a:solidFill>
                  <a:srgbClr val="FFFFFF"/>
                </a:solidFill>
              </a:rPr>
              <a:t>SSIP Activities by Phase</a:t>
            </a:r>
            <a:endParaRPr lang="en-US" sz="3600" dirty="0">
              <a:solidFill>
                <a:srgbClr val="FFFFFF"/>
              </a:solidFill>
            </a:endParaRPr>
          </a:p>
        </p:txBody>
      </p:sp>
      <p:grpSp>
        <p:nvGrpSpPr>
          <p:cNvPr id="5" name="Group 4"/>
          <p:cNvGrpSpPr/>
          <p:nvPr/>
        </p:nvGrpSpPr>
        <p:grpSpPr>
          <a:xfrm>
            <a:off x="0" y="685800"/>
            <a:ext cx="9144000" cy="152400"/>
            <a:chOff x="0" y="914400"/>
            <a:chExt cx="9144000" cy="152400"/>
          </a:xfrm>
        </p:grpSpPr>
        <p:sp>
          <p:nvSpPr>
            <p:cNvPr id="6" name="Rectangle 5"/>
            <p:cNvSpPr/>
            <p:nvPr/>
          </p:nvSpPr>
          <p:spPr>
            <a:xfrm>
              <a:off x="0" y="914400"/>
              <a:ext cx="3048000" cy="152400"/>
            </a:xfrm>
            <a:prstGeom prst="rect">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Light"/>
              </a:endParaRPr>
            </a:p>
          </p:txBody>
        </p:sp>
        <p:sp>
          <p:nvSpPr>
            <p:cNvPr id="7" name="Rectangle 6"/>
            <p:cNvSpPr/>
            <p:nvPr/>
          </p:nvSpPr>
          <p:spPr>
            <a:xfrm>
              <a:off x="3048000" y="914400"/>
              <a:ext cx="3048000" cy="1524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Light"/>
              </a:endParaRPr>
            </a:p>
          </p:txBody>
        </p:sp>
        <p:sp>
          <p:nvSpPr>
            <p:cNvPr id="8" name="Rectangle 7"/>
            <p:cNvSpPr/>
            <p:nvPr/>
          </p:nvSpPr>
          <p:spPr>
            <a:xfrm>
              <a:off x="6096000" y="914400"/>
              <a:ext cx="3048000" cy="152400"/>
            </a:xfrm>
            <a:prstGeom prst="rect">
              <a:avLst/>
            </a:prstGeom>
            <a:solidFill>
              <a:srgbClr val="CE3F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Light"/>
              </a:endParaRPr>
            </a:p>
          </p:txBody>
        </p:sp>
      </p:grpSp>
    </p:spTree>
    <p:extLst>
      <p:ext uri="{BB962C8B-B14F-4D97-AF65-F5344CB8AC3E}">
        <p14:creationId xmlns:p14="http://schemas.microsoft.com/office/powerpoint/2010/main" val="329601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66" y="0"/>
            <a:ext cx="8229600" cy="1143000"/>
          </a:xfrm>
          <a:solidFill>
            <a:schemeClr val="bg1">
              <a:lumMod val="65000"/>
            </a:schemeClr>
          </a:solidFill>
        </p:spPr>
        <p:txBody>
          <a:bodyPr>
            <a:normAutofit/>
          </a:bodyPr>
          <a:lstStyle/>
          <a:p>
            <a:r>
              <a:rPr lang="en-US" sz="3600" dirty="0" smtClean="0">
                <a:solidFill>
                  <a:srgbClr val="FFFFFF"/>
                </a:solidFill>
                <a:cs typeface="Avenir Light"/>
              </a:rPr>
              <a:t>SSIP Phase I</a:t>
            </a:r>
            <a:endParaRPr lang="en-US" sz="3600" dirty="0">
              <a:solidFill>
                <a:srgbClr val="FFFFFF"/>
              </a:solidFill>
            </a:endParaRPr>
          </a:p>
        </p:txBody>
      </p:sp>
      <p:sp>
        <p:nvSpPr>
          <p:cNvPr id="3" name="Content Placeholder 2"/>
          <p:cNvSpPr>
            <a:spLocks noGrp="1"/>
          </p:cNvSpPr>
          <p:nvPr>
            <p:ph idx="1"/>
          </p:nvPr>
        </p:nvSpPr>
        <p:spPr/>
        <p:txBody>
          <a:bodyPr/>
          <a:lstStyle/>
          <a:p>
            <a:endParaRPr lang="en-US"/>
          </a:p>
        </p:txBody>
      </p:sp>
      <p:grpSp>
        <p:nvGrpSpPr>
          <p:cNvPr id="4" name="Group 3"/>
          <p:cNvGrpSpPr/>
          <p:nvPr/>
        </p:nvGrpSpPr>
        <p:grpSpPr>
          <a:xfrm>
            <a:off x="0" y="904631"/>
            <a:ext cx="9144000" cy="152400"/>
            <a:chOff x="0" y="914400"/>
            <a:chExt cx="9144000" cy="152400"/>
          </a:xfrm>
        </p:grpSpPr>
        <p:sp>
          <p:nvSpPr>
            <p:cNvPr id="5" name="Rectangle 4"/>
            <p:cNvSpPr/>
            <p:nvPr/>
          </p:nvSpPr>
          <p:spPr>
            <a:xfrm>
              <a:off x="0" y="914400"/>
              <a:ext cx="3048000" cy="152400"/>
            </a:xfrm>
            <a:prstGeom prst="rect">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Light"/>
              </a:endParaRPr>
            </a:p>
          </p:txBody>
        </p:sp>
        <p:sp>
          <p:nvSpPr>
            <p:cNvPr id="6" name="Rectangle 5"/>
            <p:cNvSpPr/>
            <p:nvPr/>
          </p:nvSpPr>
          <p:spPr>
            <a:xfrm>
              <a:off x="3048000" y="914400"/>
              <a:ext cx="3048000" cy="1524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Light"/>
              </a:endParaRPr>
            </a:p>
          </p:txBody>
        </p:sp>
        <p:sp>
          <p:nvSpPr>
            <p:cNvPr id="7" name="Rectangle 6"/>
            <p:cNvSpPr/>
            <p:nvPr/>
          </p:nvSpPr>
          <p:spPr>
            <a:xfrm>
              <a:off x="6096000" y="914400"/>
              <a:ext cx="3048000" cy="152400"/>
            </a:xfrm>
            <a:prstGeom prst="rect">
              <a:avLst/>
            </a:prstGeom>
            <a:solidFill>
              <a:srgbClr val="CE3F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venir Light"/>
              </a:endParaRPr>
            </a:p>
          </p:txBody>
        </p:sp>
      </p:grpSp>
      <p:sp>
        <p:nvSpPr>
          <p:cNvPr id="42" name="Rounded Rectangle 41"/>
          <p:cNvSpPr/>
          <p:nvPr/>
        </p:nvSpPr>
        <p:spPr>
          <a:xfrm>
            <a:off x="177800" y="1358900"/>
            <a:ext cx="8178800" cy="5181600"/>
          </a:xfrm>
          <a:prstGeom prst="roundRect">
            <a:avLst/>
          </a:prstGeom>
          <a:gradFill>
            <a:gsLst>
              <a:gs pos="0">
                <a:schemeClr val="bg1">
                  <a:lumMod val="95000"/>
                  <a:alpha val="97000"/>
                </a:schemeClr>
              </a:gs>
              <a:gs pos="78000">
                <a:schemeClr val="bg1">
                  <a:lumMod val="95000"/>
                  <a:alpha val="43000"/>
                </a:schemeClr>
              </a:gs>
              <a:gs pos="100000">
                <a:schemeClr val="bg1">
                  <a:lumMod val="95000"/>
                </a:schemeClr>
              </a:gs>
            </a:gsLst>
            <a:lin ang="0" scaled="0"/>
          </a:gradFill>
          <a:ln w="38100" cmpd="sng">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0000"/>
                  <a:lumOff val="80000"/>
                </a:schemeClr>
              </a:solidFill>
              <a:latin typeface="Avenir Light"/>
            </a:endParaRPr>
          </a:p>
        </p:txBody>
      </p:sp>
      <p:sp>
        <p:nvSpPr>
          <p:cNvPr id="43" name="Rounded Rectangle 42"/>
          <p:cNvSpPr/>
          <p:nvPr/>
        </p:nvSpPr>
        <p:spPr>
          <a:xfrm>
            <a:off x="6838462" y="1152768"/>
            <a:ext cx="2153138" cy="5550373"/>
          </a:xfrm>
          <a:prstGeom prst="roundRect">
            <a:avLst/>
          </a:prstGeom>
          <a:solidFill>
            <a:schemeClr val="bg1"/>
          </a:solidFill>
          <a:ln w="38100" cmpd="sng">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Light"/>
            </a:endParaRPr>
          </a:p>
        </p:txBody>
      </p:sp>
      <p:sp>
        <p:nvSpPr>
          <p:cNvPr id="44" name="Content Placeholder 8"/>
          <p:cNvSpPr txBox="1">
            <a:spLocks/>
          </p:cNvSpPr>
          <p:nvPr/>
        </p:nvSpPr>
        <p:spPr>
          <a:xfrm>
            <a:off x="177800" y="1480042"/>
            <a:ext cx="6660661" cy="47869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500" b="1" dirty="0" smtClean="0">
                <a:latin typeface="Avenir Light"/>
              </a:rPr>
              <a:t>Detailed Analysis</a:t>
            </a:r>
            <a:endParaRPr lang="en-US" sz="2500" b="1" dirty="0">
              <a:latin typeface="Avenir Light"/>
            </a:endParaRPr>
          </a:p>
        </p:txBody>
      </p:sp>
      <p:sp>
        <p:nvSpPr>
          <p:cNvPr id="45" name="Content Placeholder 9"/>
          <p:cNvSpPr txBox="1">
            <a:spLocks/>
          </p:cNvSpPr>
          <p:nvPr/>
        </p:nvSpPr>
        <p:spPr>
          <a:xfrm>
            <a:off x="177800" y="2481091"/>
            <a:ext cx="6660662" cy="92132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500" b="1" dirty="0" smtClean="0">
                <a:solidFill>
                  <a:srgbClr val="000000"/>
                </a:solidFill>
                <a:latin typeface="Avenir Medium"/>
                <a:cs typeface="Avenir Medium"/>
              </a:rPr>
              <a:t>guides</a:t>
            </a:r>
            <a:r>
              <a:rPr lang="en-US" sz="2500" dirty="0" smtClean="0">
                <a:solidFill>
                  <a:srgbClr val="000000"/>
                </a:solidFill>
                <a:latin typeface="Avenir Light"/>
              </a:rPr>
              <a:t> </a:t>
            </a:r>
            <a:r>
              <a:rPr lang="en-US" sz="2500" b="1" dirty="0" smtClean="0">
                <a:solidFill>
                  <a:srgbClr val="000000"/>
                </a:solidFill>
                <a:latin typeface="Avenir Medium"/>
                <a:cs typeface="Avenir Medium"/>
              </a:rPr>
              <a:t>selection</a:t>
            </a:r>
            <a:r>
              <a:rPr lang="en-US" sz="2500" dirty="0" smtClean="0">
                <a:solidFill>
                  <a:srgbClr val="000000"/>
                </a:solidFill>
                <a:latin typeface="Avenir Light"/>
              </a:rPr>
              <a:t> of coherent improvement strategies </a:t>
            </a:r>
            <a:endParaRPr lang="en-US" sz="2500" dirty="0" smtClean="0">
              <a:latin typeface="Avenir Light"/>
            </a:endParaRPr>
          </a:p>
        </p:txBody>
      </p:sp>
      <p:sp>
        <p:nvSpPr>
          <p:cNvPr id="46" name="Content Placeholder 11"/>
          <p:cNvSpPr txBox="1">
            <a:spLocks/>
          </p:cNvSpPr>
          <p:nvPr/>
        </p:nvSpPr>
        <p:spPr>
          <a:xfrm>
            <a:off x="177800" y="3816842"/>
            <a:ext cx="6660662" cy="14282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500" b="1" dirty="0" smtClean="0">
                <a:solidFill>
                  <a:srgbClr val="000000"/>
                </a:solidFill>
                <a:latin typeface="Avenir Medium"/>
                <a:cs typeface="Avenir Medium"/>
              </a:rPr>
              <a:t>increase</a:t>
            </a:r>
            <a:r>
              <a:rPr lang="en-US" sz="2500" dirty="0" smtClean="0">
                <a:solidFill>
                  <a:srgbClr val="000000"/>
                </a:solidFill>
                <a:latin typeface="Avenir Light"/>
              </a:rPr>
              <a:t> the State’s </a:t>
            </a:r>
            <a:r>
              <a:rPr lang="en-US" sz="2500" b="1" dirty="0" smtClean="0">
                <a:solidFill>
                  <a:srgbClr val="000000"/>
                </a:solidFill>
                <a:latin typeface="Avenir Medium"/>
                <a:cs typeface="Avenir Medium"/>
              </a:rPr>
              <a:t>capacity</a:t>
            </a:r>
            <a:r>
              <a:rPr lang="en-US" sz="2500" dirty="0" smtClean="0">
                <a:solidFill>
                  <a:srgbClr val="000000"/>
                </a:solidFill>
                <a:latin typeface="Avenir Light"/>
              </a:rPr>
              <a:t> to lead </a:t>
            </a:r>
            <a:r>
              <a:rPr lang="en-US" sz="2500" b="1" dirty="0" smtClean="0">
                <a:solidFill>
                  <a:srgbClr val="000000"/>
                </a:solidFill>
                <a:latin typeface="Avenir Medium"/>
                <a:cs typeface="Avenir Medium"/>
              </a:rPr>
              <a:t>meaningful change </a:t>
            </a:r>
            <a:r>
              <a:rPr lang="en-US" sz="2500" dirty="0" smtClean="0">
                <a:solidFill>
                  <a:srgbClr val="000000"/>
                </a:solidFill>
                <a:latin typeface="Avenir Light"/>
              </a:rPr>
              <a:t>in Local Educational Agencies (LEAs) to</a:t>
            </a:r>
            <a:endParaRPr lang="en-US" sz="2500" dirty="0">
              <a:solidFill>
                <a:srgbClr val="000000"/>
              </a:solidFill>
              <a:latin typeface="Avenir Light"/>
            </a:endParaRPr>
          </a:p>
        </p:txBody>
      </p:sp>
      <p:cxnSp>
        <p:nvCxnSpPr>
          <p:cNvPr id="47" name="Straight Connector 46"/>
          <p:cNvCxnSpPr/>
          <p:nvPr/>
        </p:nvCxnSpPr>
        <p:spPr>
          <a:xfrm>
            <a:off x="177800" y="2275258"/>
            <a:ext cx="6660661" cy="0"/>
          </a:xfrm>
          <a:prstGeom prst="line">
            <a:avLst/>
          </a:prstGeom>
          <a:ln w="38100" cmpd="sng">
            <a:solidFill>
              <a:srgbClr val="660066"/>
            </a:solidFill>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177800" y="3608764"/>
            <a:ext cx="6660661" cy="0"/>
          </a:xfrm>
          <a:prstGeom prst="line">
            <a:avLst/>
          </a:prstGeom>
          <a:ln w="38100" cmpd="sng">
            <a:solidFill>
              <a:srgbClr val="660066"/>
            </a:solidFill>
          </a:ln>
        </p:spPr>
        <p:style>
          <a:lnRef idx="1">
            <a:schemeClr val="dk1"/>
          </a:lnRef>
          <a:fillRef idx="0">
            <a:schemeClr val="dk1"/>
          </a:fillRef>
          <a:effectRef idx="0">
            <a:schemeClr val="dk1"/>
          </a:effectRef>
          <a:fontRef idx="minor">
            <a:schemeClr val="tx1"/>
          </a:fontRef>
        </p:style>
      </p:cxnSp>
      <p:sp>
        <p:nvSpPr>
          <p:cNvPr id="54" name="Rounded Rectangle 53"/>
          <p:cNvSpPr/>
          <p:nvPr/>
        </p:nvSpPr>
        <p:spPr>
          <a:xfrm>
            <a:off x="3089029" y="2082916"/>
            <a:ext cx="859536" cy="384048"/>
          </a:xfrm>
          <a:prstGeom prst="roundRect">
            <a:avLst/>
          </a:prstGeom>
          <a:solidFill>
            <a:srgbClr val="CE3F2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dirty="0">
                <a:latin typeface="Avenir Light"/>
              </a:rPr>
              <a:t>t</a:t>
            </a:r>
            <a:r>
              <a:rPr lang="en-US" sz="2400" dirty="0" smtClean="0">
                <a:latin typeface="Avenir Light"/>
              </a:rPr>
              <a:t>hat</a:t>
            </a:r>
            <a:endParaRPr lang="en-US" sz="2400" dirty="0">
              <a:latin typeface="Avenir Light"/>
            </a:endParaRPr>
          </a:p>
        </p:txBody>
      </p:sp>
      <p:sp>
        <p:nvSpPr>
          <p:cNvPr id="55" name="Rounded Rectangle 54"/>
          <p:cNvSpPr/>
          <p:nvPr/>
        </p:nvSpPr>
        <p:spPr>
          <a:xfrm>
            <a:off x="3089029" y="3410327"/>
            <a:ext cx="859536" cy="384048"/>
          </a:xfrm>
          <a:prstGeom prst="roundRect">
            <a:avLst/>
          </a:prstGeom>
          <a:solidFill>
            <a:srgbClr val="CE3F2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dirty="0" smtClean="0">
                <a:latin typeface="Avenir Light"/>
              </a:rPr>
              <a:t>to</a:t>
            </a:r>
            <a:endParaRPr lang="en-US" sz="2400" dirty="0">
              <a:latin typeface="Avenir Light"/>
            </a:endParaRPr>
          </a:p>
        </p:txBody>
      </p:sp>
      <p:pic>
        <p:nvPicPr>
          <p:cNvPr id="56" name="Picture 55" descr="Data.jpg"/>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156941" y="1251860"/>
            <a:ext cx="1475275" cy="1013581"/>
          </a:xfrm>
          <a:prstGeom prst="rect">
            <a:avLst/>
          </a:prstGeom>
        </p:spPr>
      </p:pic>
      <p:pic>
        <p:nvPicPr>
          <p:cNvPr id="57" name="Picture 56" descr="plain_compass_no_dial_6244.png"/>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41610" y="2332040"/>
            <a:ext cx="989006" cy="1217987"/>
          </a:xfrm>
          <a:prstGeom prst="rect">
            <a:avLst/>
          </a:prstGeom>
        </p:spPr>
      </p:pic>
      <p:pic>
        <p:nvPicPr>
          <p:cNvPr id="58" name="Picture 57" descr="arrow_graph_growth_11351.png"/>
          <p:cNvPicPr>
            <a:picLocks noChangeAspect="1"/>
          </p:cNvPicPr>
          <p:nvPr/>
        </p:nvPicPr>
        <p:blipFill>
          <a:blip r:embed="rId5" cstate="email">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196997" y="3661421"/>
            <a:ext cx="1515203" cy="1708158"/>
          </a:xfrm>
          <a:prstGeom prst="rect">
            <a:avLst/>
          </a:prstGeom>
        </p:spPr>
      </p:pic>
      <p:cxnSp>
        <p:nvCxnSpPr>
          <p:cNvPr id="23" name="Straight Connector 22"/>
          <p:cNvCxnSpPr/>
          <p:nvPr/>
        </p:nvCxnSpPr>
        <p:spPr>
          <a:xfrm>
            <a:off x="6838461" y="2275258"/>
            <a:ext cx="2153139" cy="0"/>
          </a:xfrm>
          <a:prstGeom prst="line">
            <a:avLst/>
          </a:prstGeom>
          <a:ln w="38100" cmpd="sng">
            <a:solidFill>
              <a:srgbClr val="215968"/>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6838461" y="3608764"/>
            <a:ext cx="2153139" cy="0"/>
          </a:xfrm>
          <a:prstGeom prst="line">
            <a:avLst/>
          </a:prstGeom>
          <a:ln w="38100" cmpd="sng">
            <a:solidFill>
              <a:srgbClr val="215968"/>
            </a:solidFill>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177800" y="5609900"/>
            <a:ext cx="6660661" cy="861774"/>
          </a:xfrm>
          <a:prstGeom prst="rect">
            <a:avLst/>
          </a:prstGeom>
        </p:spPr>
        <p:txBody>
          <a:bodyPr wrap="square">
            <a:spAutoFit/>
          </a:bodyPr>
          <a:lstStyle/>
          <a:p>
            <a:pPr algn="ctr"/>
            <a:r>
              <a:rPr lang="en-US" sz="2500" b="1" dirty="0">
                <a:solidFill>
                  <a:srgbClr val="000000"/>
                </a:solidFill>
                <a:latin typeface="Avenir Medium"/>
                <a:cs typeface="Avenir Medium"/>
              </a:rPr>
              <a:t>improve results </a:t>
            </a:r>
            <a:r>
              <a:rPr lang="en-US" sz="2500" dirty="0">
                <a:solidFill>
                  <a:srgbClr val="000000"/>
                </a:solidFill>
                <a:latin typeface="Avenir Medium"/>
                <a:cs typeface="Avenir Medium"/>
              </a:rPr>
              <a:t>for children with </a:t>
            </a:r>
            <a:r>
              <a:rPr lang="en-US" sz="2500" dirty="0" smtClean="0">
                <a:solidFill>
                  <a:srgbClr val="000000"/>
                </a:solidFill>
                <a:latin typeface="Avenir Medium"/>
                <a:cs typeface="Avenir Medium"/>
              </a:rPr>
              <a:t> </a:t>
            </a:r>
          </a:p>
          <a:p>
            <a:pPr algn="ctr"/>
            <a:r>
              <a:rPr lang="en-US" sz="2500" dirty="0" smtClean="0">
                <a:solidFill>
                  <a:srgbClr val="000000"/>
                </a:solidFill>
                <a:latin typeface="Avenir Medium"/>
                <a:cs typeface="Avenir Medium"/>
              </a:rPr>
              <a:t>disabilities</a:t>
            </a:r>
            <a:r>
              <a:rPr lang="en-US" sz="2500" dirty="0">
                <a:solidFill>
                  <a:srgbClr val="000000"/>
                </a:solidFill>
                <a:latin typeface="Avenir Medium"/>
                <a:cs typeface="Avenir Medium"/>
              </a:rPr>
              <a:t>.</a:t>
            </a:r>
          </a:p>
        </p:txBody>
      </p:sp>
      <p:cxnSp>
        <p:nvCxnSpPr>
          <p:cNvPr id="27" name="Straight Connector 26"/>
          <p:cNvCxnSpPr/>
          <p:nvPr/>
        </p:nvCxnSpPr>
        <p:spPr>
          <a:xfrm>
            <a:off x="177800" y="5343901"/>
            <a:ext cx="6660661" cy="0"/>
          </a:xfrm>
          <a:prstGeom prst="line">
            <a:avLst/>
          </a:prstGeom>
          <a:ln w="38100" cmpd="sng">
            <a:solidFill>
              <a:srgbClr val="660066"/>
            </a:solidFill>
          </a:ln>
        </p:spPr>
        <p:style>
          <a:lnRef idx="1">
            <a:schemeClr val="dk1"/>
          </a:lnRef>
          <a:fillRef idx="0">
            <a:schemeClr val="dk1"/>
          </a:fillRef>
          <a:effectRef idx="0">
            <a:schemeClr val="dk1"/>
          </a:effectRef>
          <a:fontRef idx="minor">
            <a:schemeClr val="tx1"/>
          </a:fontRef>
        </p:style>
      </p:cxnSp>
      <p:sp>
        <p:nvSpPr>
          <p:cNvPr id="28" name="Rounded Rectangle 27"/>
          <p:cNvSpPr/>
          <p:nvPr/>
        </p:nvSpPr>
        <p:spPr>
          <a:xfrm>
            <a:off x="3089029" y="5145464"/>
            <a:ext cx="859536" cy="384048"/>
          </a:xfrm>
          <a:prstGeom prst="roundRect">
            <a:avLst/>
          </a:prstGeom>
          <a:solidFill>
            <a:srgbClr val="CE3F2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dirty="0" smtClean="0">
                <a:latin typeface="Avenir Light"/>
              </a:rPr>
              <a:t>to</a:t>
            </a:r>
            <a:endParaRPr lang="en-US" sz="2400" dirty="0">
              <a:latin typeface="Avenir Light"/>
            </a:endParaRPr>
          </a:p>
        </p:txBody>
      </p:sp>
      <p:cxnSp>
        <p:nvCxnSpPr>
          <p:cNvPr id="29" name="Straight Connector 28"/>
          <p:cNvCxnSpPr/>
          <p:nvPr/>
        </p:nvCxnSpPr>
        <p:spPr>
          <a:xfrm>
            <a:off x="6838461" y="5343901"/>
            <a:ext cx="2153139" cy="0"/>
          </a:xfrm>
          <a:prstGeom prst="line">
            <a:avLst/>
          </a:prstGeom>
          <a:ln w="38100" cmpd="sng">
            <a:solidFill>
              <a:srgbClr val="215968"/>
            </a:solidFill>
          </a:ln>
        </p:spPr>
        <p:style>
          <a:lnRef idx="1">
            <a:schemeClr val="dk1"/>
          </a:lnRef>
          <a:fillRef idx="0">
            <a:schemeClr val="dk1"/>
          </a:fillRef>
          <a:effectRef idx="0">
            <a:schemeClr val="dk1"/>
          </a:effectRef>
          <a:fontRef idx="minor">
            <a:schemeClr val="tx1"/>
          </a:fontRef>
        </p:style>
      </p:cxnSp>
      <p:pic>
        <p:nvPicPr>
          <p:cNvPr id="13" name="Picture 12" descr="line_figure_jump_joy_400_clr_10067.png"/>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52710" y="5445501"/>
            <a:ext cx="1170590" cy="1170590"/>
          </a:xfrm>
          <a:prstGeom prst="rect">
            <a:avLst/>
          </a:prstGeom>
        </p:spPr>
      </p:pic>
    </p:spTree>
    <p:extLst>
      <p:ext uri="{BB962C8B-B14F-4D97-AF65-F5344CB8AC3E}">
        <p14:creationId xmlns:p14="http://schemas.microsoft.com/office/powerpoint/2010/main" val="3398790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defRPr/>
            </a:pPr>
            <a:r>
              <a:rPr lang="en-US" dirty="0" smtClean="0">
                <a:effectLst/>
                <a:latin typeface="Verdana" pitchFamily="34" charset="0"/>
              </a:rPr>
              <a:t>WHAT’s NEW?</a:t>
            </a:r>
            <a:endParaRPr lang="en-US" dirty="0">
              <a:effectLst/>
            </a:endParaRPr>
          </a:p>
        </p:txBody>
      </p:sp>
      <p:sp>
        <p:nvSpPr>
          <p:cNvPr id="3" name="Content Placeholder 2"/>
          <p:cNvSpPr>
            <a:spLocks noGrp="1"/>
          </p:cNvSpPr>
          <p:nvPr>
            <p:ph idx="1"/>
          </p:nvPr>
        </p:nvSpPr>
        <p:spPr>
          <a:xfrm>
            <a:off x="457200" y="1600200"/>
            <a:ext cx="8229600" cy="4389120"/>
          </a:xfrm>
        </p:spPr>
        <p:txBody>
          <a:bodyPr>
            <a:normAutofit fontScale="92500" lnSpcReduction="20000"/>
          </a:bodyPr>
          <a:lstStyle/>
          <a:p>
            <a:pPr marL="0" indent="0" eaLnBrk="1" hangingPunct="1">
              <a:buFont typeface="Wingdings" pitchFamily="2" charset="2"/>
              <a:buNone/>
              <a:defRPr/>
            </a:pPr>
            <a:r>
              <a:rPr lang="en-US" b="1" dirty="0" smtClean="0">
                <a:solidFill>
                  <a:srgbClr val="C00000"/>
                </a:solidFill>
                <a:effectLst/>
                <a:latin typeface="Verdana" pitchFamily="34" charset="0"/>
              </a:rPr>
              <a:t>State Assessments</a:t>
            </a:r>
          </a:p>
          <a:p>
            <a:pPr>
              <a:buClr>
                <a:srgbClr val="C00000"/>
              </a:buClr>
              <a:defRPr/>
            </a:pPr>
            <a:endParaRPr lang="en-US" sz="1600" i="1" dirty="0" smtClean="0">
              <a:effectLst/>
              <a:latin typeface="Verdana" pitchFamily="34" charset="0"/>
            </a:endParaRPr>
          </a:p>
          <a:p>
            <a:pPr>
              <a:buClr>
                <a:srgbClr val="C00000"/>
              </a:buClr>
              <a:defRPr/>
            </a:pPr>
            <a:r>
              <a:rPr lang="en-US" dirty="0" smtClean="0">
                <a:latin typeface="Verdana" pitchFamily="34" charset="0"/>
              </a:rPr>
              <a:t>MEAP Access is no longer </a:t>
            </a:r>
            <a:r>
              <a:rPr lang="en-US" dirty="0" smtClean="0">
                <a:latin typeface="Verdana" pitchFamily="34" charset="0"/>
              </a:rPr>
              <a:t>available</a:t>
            </a:r>
          </a:p>
          <a:p>
            <a:pPr>
              <a:buClr>
                <a:srgbClr val="C00000"/>
              </a:buClr>
              <a:defRPr/>
            </a:pPr>
            <a:endParaRPr lang="en-US" dirty="0" smtClean="0">
              <a:effectLst/>
              <a:latin typeface="Verdana" pitchFamily="34" charset="0"/>
            </a:endParaRPr>
          </a:p>
          <a:p>
            <a:pPr>
              <a:buClr>
                <a:srgbClr val="C00000"/>
              </a:buClr>
              <a:defRPr/>
            </a:pPr>
            <a:r>
              <a:rPr lang="en-US" dirty="0" smtClean="0">
                <a:latin typeface="Verdana" pitchFamily="34" charset="0"/>
              </a:rPr>
              <a:t>Dynamic </a:t>
            </a:r>
            <a:r>
              <a:rPr lang="en-US" dirty="0" smtClean="0">
                <a:latin typeface="Verdana" pitchFamily="34" charset="0"/>
              </a:rPr>
              <a:t>Learning Maps </a:t>
            </a:r>
            <a:r>
              <a:rPr lang="en-US" dirty="0" smtClean="0">
                <a:latin typeface="Verdana" pitchFamily="34" charset="0"/>
              </a:rPr>
              <a:t>- delayed </a:t>
            </a:r>
            <a:r>
              <a:rPr lang="en-US" dirty="0" smtClean="0">
                <a:latin typeface="Verdana" pitchFamily="34" charset="0"/>
              </a:rPr>
              <a:t>for one </a:t>
            </a:r>
            <a:r>
              <a:rPr lang="en-US" dirty="0" smtClean="0">
                <a:latin typeface="Verdana" pitchFamily="34" charset="0"/>
              </a:rPr>
              <a:t>year</a:t>
            </a:r>
          </a:p>
          <a:p>
            <a:pPr>
              <a:buClr>
                <a:srgbClr val="C00000"/>
              </a:buClr>
              <a:defRPr/>
            </a:pPr>
            <a:endParaRPr lang="en-US" dirty="0" smtClean="0">
              <a:latin typeface="Verdana" pitchFamily="34" charset="0"/>
            </a:endParaRPr>
          </a:p>
          <a:p>
            <a:pPr>
              <a:buClr>
                <a:srgbClr val="C00000"/>
              </a:buClr>
              <a:defRPr/>
            </a:pPr>
            <a:r>
              <a:rPr lang="en-US" dirty="0" smtClean="0">
                <a:effectLst/>
                <a:latin typeface="Verdana" pitchFamily="34" charset="0"/>
              </a:rPr>
              <a:t>Alternate </a:t>
            </a:r>
            <a:r>
              <a:rPr lang="en-US" dirty="0" smtClean="0">
                <a:effectLst/>
                <a:latin typeface="Verdana" pitchFamily="34" charset="0"/>
              </a:rPr>
              <a:t>Assessments based on Alternate Achievement Standards (MI-Access) will </a:t>
            </a:r>
            <a:r>
              <a:rPr lang="en-US" dirty="0" smtClean="0">
                <a:effectLst/>
                <a:latin typeface="Verdana" pitchFamily="34" charset="0"/>
              </a:rPr>
              <a:t>remain</a:t>
            </a:r>
          </a:p>
          <a:p>
            <a:pPr>
              <a:buClr>
                <a:srgbClr val="C00000"/>
              </a:buClr>
              <a:defRPr/>
            </a:pPr>
            <a:endParaRPr lang="en-US" dirty="0">
              <a:latin typeface="Verdana" pitchFamily="34" charset="0"/>
            </a:endParaRPr>
          </a:p>
          <a:p>
            <a:pPr>
              <a:buClr>
                <a:srgbClr val="C00000"/>
              </a:buClr>
              <a:defRPr/>
            </a:pPr>
            <a:r>
              <a:rPr lang="en-US" dirty="0" smtClean="0">
                <a:latin typeface="Verdana" pitchFamily="34" charset="0"/>
              </a:rPr>
              <a:t>Social </a:t>
            </a:r>
            <a:r>
              <a:rPr lang="en-US" dirty="0" smtClean="0">
                <a:latin typeface="Verdana" pitchFamily="34" charset="0"/>
              </a:rPr>
              <a:t>Studies will be added to the Functional Independence (FI) level only.</a:t>
            </a:r>
          </a:p>
          <a:p>
            <a:pPr lvl="2">
              <a:buClr>
                <a:srgbClr val="C00000"/>
              </a:buClr>
              <a:defRPr/>
            </a:pPr>
            <a:r>
              <a:rPr lang="en-US" dirty="0" smtClean="0">
                <a:effectLst/>
                <a:latin typeface="Verdana" pitchFamily="34" charset="0"/>
              </a:rPr>
              <a:t>All FI Assessments will be online. Paper/Pencil versions are available.</a:t>
            </a:r>
          </a:p>
        </p:txBody>
      </p:sp>
    </p:spTree>
    <p:extLst>
      <p:ext uri="{BB962C8B-B14F-4D97-AF65-F5344CB8AC3E}">
        <p14:creationId xmlns:p14="http://schemas.microsoft.com/office/powerpoint/2010/main" val="217871646"/>
      </p:ext>
    </p:extLst>
  </p:cSld>
  <p:clrMapOvr>
    <a:masterClrMapping/>
  </p:clrMapOvr>
  <p:transition spd="med">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sz="3200" b="1" dirty="0" smtClean="0">
                <a:solidFill>
                  <a:schemeClr val="bg1"/>
                </a:solidFill>
              </a:rPr>
              <a:t>MAASE Summer Institute</a:t>
            </a:r>
          </a:p>
          <a:p>
            <a:r>
              <a:rPr lang="en-US" sz="3200" b="1" dirty="0" smtClean="0">
                <a:solidFill>
                  <a:schemeClr val="bg1"/>
                </a:solidFill>
              </a:rPr>
              <a:t>August 2014</a:t>
            </a:r>
          </a:p>
        </p:txBody>
      </p:sp>
      <p:sp>
        <p:nvSpPr>
          <p:cNvPr id="5" name="Title 4"/>
          <p:cNvSpPr>
            <a:spLocks noGrp="1"/>
          </p:cNvSpPr>
          <p:nvPr>
            <p:ph type="title"/>
          </p:nvPr>
        </p:nvSpPr>
        <p:spPr>
          <a:xfrm>
            <a:off x="228600" y="3048000"/>
            <a:ext cx="7239000" cy="1828800"/>
          </a:xfrm>
        </p:spPr>
        <p:txBody>
          <a:bodyPr>
            <a:normAutofit/>
          </a:bodyPr>
          <a:lstStyle/>
          <a:p>
            <a:r>
              <a:rPr lang="en-US" sz="4800" b="0" dirty="0" smtClean="0">
                <a:solidFill>
                  <a:prstClr val="white"/>
                </a:solidFill>
              </a:rPr>
              <a:t>The Office of Special Education </a:t>
            </a:r>
            <a:endParaRPr lang="en-US" sz="48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pPr>
              <a:defRPr/>
            </a:pPr>
            <a:r>
              <a:rPr lang="en-US" dirty="0" smtClean="0">
                <a:effectLst/>
                <a:latin typeface="Verdana" pitchFamily="34" charset="0"/>
              </a:rPr>
              <a:t>WHAT’s </a:t>
            </a:r>
            <a:r>
              <a:rPr lang="en-US" dirty="0" smtClean="0">
                <a:latin typeface="Verdana" pitchFamily="34" charset="0"/>
              </a:rPr>
              <a:t>NEW</a:t>
            </a:r>
            <a:r>
              <a:rPr lang="en-US" dirty="0" smtClean="0">
                <a:effectLst/>
                <a:latin typeface="Verdana" pitchFamily="34" charset="0"/>
              </a:rPr>
              <a:t>?</a:t>
            </a:r>
            <a:endParaRPr lang="en-US" dirty="0">
              <a:effectLst/>
            </a:endParaRPr>
          </a:p>
        </p:txBody>
      </p:sp>
      <p:sp>
        <p:nvSpPr>
          <p:cNvPr id="3" name="Content Placeholder 2"/>
          <p:cNvSpPr>
            <a:spLocks noGrp="1"/>
          </p:cNvSpPr>
          <p:nvPr>
            <p:ph idx="1"/>
          </p:nvPr>
        </p:nvSpPr>
        <p:spPr/>
        <p:txBody>
          <a:bodyPr/>
          <a:lstStyle/>
          <a:p>
            <a:pPr marL="0" indent="0" eaLnBrk="1" hangingPunct="1">
              <a:buFont typeface="Wingdings" pitchFamily="2" charset="2"/>
              <a:buNone/>
              <a:defRPr/>
            </a:pPr>
            <a:r>
              <a:rPr lang="en-US" b="1" dirty="0" smtClean="0">
                <a:solidFill>
                  <a:srgbClr val="C00000"/>
                </a:solidFill>
                <a:latin typeface="Verdana" pitchFamily="34" charset="0"/>
              </a:rPr>
              <a:t>Accountability</a:t>
            </a:r>
            <a:endParaRPr lang="en-US" b="1" dirty="0" smtClean="0">
              <a:solidFill>
                <a:srgbClr val="C00000"/>
              </a:solidFill>
              <a:effectLst/>
              <a:latin typeface="Verdana" pitchFamily="34" charset="0"/>
            </a:endParaRPr>
          </a:p>
          <a:p>
            <a:pPr>
              <a:buClr>
                <a:srgbClr val="C00000"/>
              </a:buClr>
              <a:defRPr/>
            </a:pPr>
            <a:endParaRPr lang="en-US" sz="1600" i="1" dirty="0" smtClean="0">
              <a:effectLst/>
              <a:latin typeface="Verdana" pitchFamily="34" charset="0"/>
            </a:endParaRPr>
          </a:p>
          <a:p>
            <a:pPr>
              <a:buClr>
                <a:srgbClr val="C00000"/>
              </a:buClr>
              <a:defRPr/>
            </a:pPr>
            <a:r>
              <a:rPr lang="en-US" i="1" dirty="0" smtClean="0">
                <a:latin typeface="Verdana" pitchFamily="34" charset="0"/>
              </a:rPr>
              <a:t>Early On/</a:t>
            </a:r>
            <a:r>
              <a:rPr lang="en-US" dirty="0" smtClean="0">
                <a:latin typeface="Verdana" pitchFamily="34" charset="0"/>
              </a:rPr>
              <a:t>Part C of IDEA received a </a:t>
            </a:r>
            <a:r>
              <a:rPr lang="en-US" i="1" dirty="0" smtClean="0">
                <a:latin typeface="Verdana" pitchFamily="34" charset="0"/>
              </a:rPr>
              <a:t>Meets Requirements</a:t>
            </a:r>
            <a:r>
              <a:rPr lang="en-US" dirty="0" smtClean="0">
                <a:latin typeface="Verdana" pitchFamily="34" charset="0"/>
              </a:rPr>
              <a:t> in its </a:t>
            </a:r>
            <a:r>
              <a:rPr lang="en-US" dirty="0" smtClean="0">
                <a:latin typeface="Verdana" pitchFamily="34" charset="0"/>
              </a:rPr>
              <a:t>determination</a:t>
            </a:r>
            <a:endParaRPr lang="en-US" dirty="0" smtClean="0">
              <a:effectLst/>
              <a:latin typeface="Verdana" pitchFamily="34" charset="0"/>
            </a:endParaRPr>
          </a:p>
        </p:txBody>
      </p:sp>
    </p:spTree>
    <p:extLst>
      <p:ext uri="{BB962C8B-B14F-4D97-AF65-F5344CB8AC3E}">
        <p14:creationId xmlns:p14="http://schemas.microsoft.com/office/powerpoint/2010/main" val="2656316165"/>
      </p:ext>
    </p:extLst>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defRPr/>
            </a:pPr>
            <a:r>
              <a:rPr lang="en-US" dirty="0" smtClean="0">
                <a:effectLst/>
                <a:latin typeface="Verdana" pitchFamily="34" charset="0"/>
              </a:rPr>
              <a:t>WHAT’s </a:t>
            </a:r>
            <a:r>
              <a:rPr lang="en-US" dirty="0" smtClean="0">
                <a:latin typeface="Verdana" pitchFamily="34" charset="0"/>
              </a:rPr>
              <a:t>NEW</a:t>
            </a:r>
            <a:r>
              <a:rPr lang="en-US" dirty="0" smtClean="0">
                <a:effectLst/>
                <a:latin typeface="Verdana" pitchFamily="34" charset="0"/>
              </a:rPr>
              <a:t>?</a:t>
            </a:r>
            <a:endParaRPr lang="en-US" dirty="0">
              <a:effectLst/>
            </a:endParaRPr>
          </a:p>
        </p:txBody>
      </p:sp>
      <p:sp>
        <p:nvSpPr>
          <p:cNvPr id="3" name="Content Placeholder 2"/>
          <p:cNvSpPr>
            <a:spLocks noGrp="1"/>
          </p:cNvSpPr>
          <p:nvPr>
            <p:ph idx="1"/>
          </p:nvPr>
        </p:nvSpPr>
        <p:spPr>
          <a:xfrm>
            <a:off x="533400" y="1524000"/>
            <a:ext cx="8229600" cy="4389120"/>
          </a:xfrm>
        </p:spPr>
        <p:txBody>
          <a:bodyPr/>
          <a:lstStyle/>
          <a:p>
            <a:pPr marL="0" indent="0" eaLnBrk="1" hangingPunct="1">
              <a:buFont typeface="Wingdings" pitchFamily="2" charset="2"/>
              <a:buNone/>
              <a:defRPr/>
            </a:pPr>
            <a:r>
              <a:rPr lang="en-US" b="1" dirty="0" smtClean="0">
                <a:solidFill>
                  <a:srgbClr val="C00000"/>
                </a:solidFill>
                <a:latin typeface="Verdana" pitchFamily="34" charset="0"/>
              </a:rPr>
              <a:t>Data Collection</a:t>
            </a:r>
            <a:endParaRPr lang="en-US" b="1" dirty="0" smtClean="0">
              <a:solidFill>
                <a:srgbClr val="C00000"/>
              </a:solidFill>
              <a:effectLst/>
              <a:latin typeface="Verdana" pitchFamily="34" charset="0"/>
            </a:endParaRPr>
          </a:p>
          <a:p>
            <a:pPr>
              <a:buClr>
                <a:srgbClr val="C00000"/>
              </a:buClr>
              <a:defRPr/>
            </a:pPr>
            <a:endParaRPr lang="en-US" sz="1600" i="1" dirty="0" smtClean="0">
              <a:effectLst/>
              <a:latin typeface="Verdana" pitchFamily="34" charset="0"/>
            </a:endParaRPr>
          </a:p>
          <a:p>
            <a:pPr>
              <a:buClr>
                <a:srgbClr val="C00000"/>
              </a:buClr>
              <a:defRPr/>
            </a:pPr>
            <a:r>
              <a:rPr lang="en-US" dirty="0" smtClean="0">
                <a:latin typeface="Verdana" pitchFamily="34" charset="0"/>
              </a:rPr>
              <a:t>Part </a:t>
            </a:r>
            <a:r>
              <a:rPr lang="en-US" dirty="0" smtClean="0">
                <a:latin typeface="Verdana" pitchFamily="34" charset="0"/>
              </a:rPr>
              <a:t>B </a:t>
            </a:r>
            <a:r>
              <a:rPr lang="en-US" dirty="0" smtClean="0">
                <a:latin typeface="Verdana" pitchFamily="34" charset="0"/>
              </a:rPr>
              <a:t>IDEA Requirement – </a:t>
            </a:r>
          </a:p>
          <a:p>
            <a:pPr lvl="1">
              <a:buClr>
                <a:srgbClr val="C00000"/>
              </a:buClr>
              <a:defRPr/>
            </a:pPr>
            <a:r>
              <a:rPr lang="en-US" dirty="0" smtClean="0">
                <a:latin typeface="Verdana" pitchFamily="34" charset="0"/>
              </a:rPr>
              <a:t>Collect </a:t>
            </a:r>
            <a:r>
              <a:rPr lang="en-US" dirty="0" smtClean="0">
                <a:latin typeface="Verdana" pitchFamily="34" charset="0"/>
              </a:rPr>
              <a:t>and exam data to determine if significant disproportionality based on race and ethnicity is occurring in local education agencies with respect to: 	</a:t>
            </a:r>
          </a:p>
          <a:p>
            <a:pPr lvl="3">
              <a:buClr>
                <a:srgbClr val="C00000"/>
              </a:buClr>
              <a:defRPr/>
            </a:pPr>
            <a:r>
              <a:rPr lang="en-US" sz="2400" dirty="0" smtClean="0">
                <a:latin typeface="Verdana" pitchFamily="34" charset="0"/>
              </a:rPr>
              <a:t>Identification</a:t>
            </a:r>
          </a:p>
          <a:p>
            <a:pPr lvl="3">
              <a:buClr>
                <a:srgbClr val="C00000"/>
              </a:buClr>
              <a:defRPr/>
            </a:pPr>
            <a:r>
              <a:rPr lang="en-US" sz="2400" dirty="0" smtClean="0">
                <a:latin typeface="Verdana" pitchFamily="34" charset="0"/>
              </a:rPr>
              <a:t>Education Environments</a:t>
            </a:r>
          </a:p>
          <a:p>
            <a:pPr lvl="3">
              <a:buClr>
                <a:srgbClr val="C00000"/>
              </a:buClr>
              <a:defRPr/>
            </a:pPr>
            <a:r>
              <a:rPr lang="en-US" sz="2400" dirty="0" smtClean="0">
                <a:latin typeface="Verdana" pitchFamily="34" charset="0"/>
              </a:rPr>
              <a:t>Discipline </a:t>
            </a:r>
            <a:endParaRPr lang="en-US" sz="2400" dirty="0" smtClean="0">
              <a:effectLst/>
              <a:latin typeface="Verdana" pitchFamily="34" charset="0"/>
            </a:endParaRPr>
          </a:p>
          <a:p>
            <a:pPr lvl="1">
              <a:buClr>
                <a:srgbClr val="C00000"/>
              </a:buClr>
              <a:defRPr/>
            </a:pPr>
            <a:endParaRPr lang="en-US" dirty="0" smtClean="0">
              <a:effectLst/>
              <a:latin typeface="Verdana" pitchFamily="34" charset="0"/>
            </a:endParaRPr>
          </a:p>
          <a:p>
            <a:pPr marL="393192" lvl="1" indent="0">
              <a:buClr>
                <a:srgbClr val="C00000"/>
              </a:buClr>
              <a:buNone/>
              <a:defRPr/>
            </a:pPr>
            <a:endParaRPr lang="en-US" dirty="0" smtClean="0">
              <a:effectLst/>
              <a:latin typeface="Verdana" pitchFamily="34" charset="0"/>
            </a:endParaRPr>
          </a:p>
        </p:txBody>
      </p:sp>
    </p:spTree>
    <p:extLst>
      <p:ext uri="{BB962C8B-B14F-4D97-AF65-F5344CB8AC3E}">
        <p14:creationId xmlns:p14="http://schemas.microsoft.com/office/powerpoint/2010/main" val="3430919004"/>
      </p:ext>
    </p:extLst>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latin typeface="Verdana" pitchFamily="34" charset="0"/>
              </a:rPr>
              <a:t>WHAT’s </a:t>
            </a:r>
            <a:r>
              <a:rPr lang="en-US" dirty="0" smtClean="0">
                <a:latin typeface="Verdana" pitchFamily="34" charset="0"/>
              </a:rPr>
              <a:t>NEW</a:t>
            </a:r>
            <a:r>
              <a:rPr lang="en-US" dirty="0" smtClean="0">
                <a:effectLst/>
                <a:latin typeface="Verdana" pitchFamily="34" charset="0"/>
              </a:rPr>
              <a:t>?</a:t>
            </a:r>
            <a:endParaRPr lang="en-US" dirty="0">
              <a:effectLst/>
            </a:endParaRPr>
          </a:p>
        </p:txBody>
      </p:sp>
      <p:sp>
        <p:nvSpPr>
          <p:cNvPr id="3" name="Content Placeholder 2"/>
          <p:cNvSpPr>
            <a:spLocks noGrp="1"/>
          </p:cNvSpPr>
          <p:nvPr>
            <p:ph idx="1"/>
          </p:nvPr>
        </p:nvSpPr>
        <p:spPr/>
        <p:txBody>
          <a:bodyPr/>
          <a:lstStyle/>
          <a:p>
            <a:pPr marL="0" indent="0" eaLnBrk="1" hangingPunct="1">
              <a:buFont typeface="Wingdings" pitchFamily="2" charset="2"/>
              <a:buNone/>
              <a:defRPr/>
            </a:pPr>
            <a:r>
              <a:rPr lang="en-US" b="1" dirty="0" smtClean="0">
                <a:solidFill>
                  <a:srgbClr val="C00000"/>
                </a:solidFill>
                <a:latin typeface="Verdana" pitchFamily="34" charset="0"/>
              </a:rPr>
              <a:t>Data Collection</a:t>
            </a:r>
            <a:endParaRPr lang="en-US" b="1" dirty="0" smtClean="0">
              <a:solidFill>
                <a:srgbClr val="C00000"/>
              </a:solidFill>
              <a:effectLst/>
              <a:latin typeface="Verdana" pitchFamily="34" charset="0"/>
            </a:endParaRPr>
          </a:p>
          <a:p>
            <a:pPr>
              <a:buClr>
                <a:srgbClr val="C00000"/>
              </a:buClr>
              <a:defRPr/>
            </a:pPr>
            <a:endParaRPr lang="en-US" sz="1600" i="1" dirty="0" smtClean="0">
              <a:effectLst/>
              <a:latin typeface="Verdana" pitchFamily="34" charset="0"/>
            </a:endParaRPr>
          </a:p>
          <a:p>
            <a:pPr>
              <a:buClr>
                <a:srgbClr val="C00000"/>
              </a:buClr>
              <a:defRPr/>
            </a:pPr>
            <a:r>
              <a:rPr lang="en-US" dirty="0" smtClean="0">
                <a:latin typeface="Verdana" pitchFamily="34" charset="0"/>
              </a:rPr>
              <a:t>Significant Disproportionality warning letters will be in the </a:t>
            </a:r>
            <a:r>
              <a:rPr lang="en-US" b="1" dirty="0" smtClean="0">
                <a:latin typeface="Verdana" pitchFamily="34" charset="0"/>
              </a:rPr>
              <a:t>August 15 </a:t>
            </a:r>
            <a:r>
              <a:rPr lang="en-US" dirty="0" smtClean="0">
                <a:latin typeface="Verdana" pitchFamily="34" charset="0"/>
              </a:rPr>
              <a:t>CIMS Electronic </a:t>
            </a:r>
            <a:r>
              <a:rPr lang="en-US" dirty="0" smtClean="0">
                <a:latin typeface="Verdana" pitchFamily="34" charset="0"/>
              </a:rPr>
              <a:t>Workbook</a:t>
            </a:r>
          </a:p>
          <a:p>
            <a:pPr marL="0" indent="0">
              <a:buClr>
                <a:srgbClr val="C00000"/>
              </a:buClr>
              <a:buNone/>
              <a:defRPr/>
            </a:pPr>
            <a:r>
              <a:rPr lang="en-US" dirty="0" smtClean="0">
                <a:latin typeface="Verdana" pitchFamily="34" charset="0"/>
              </a:rPr>
              <a:t> </a:t>
            </a:r>
            <a:r>
              <a:rPr lang="en-US" dirty="0" smtClean="0">
                <a:latin typeface="Verdana" pitchFamily="34" charset="0"/>
              </a:rPr>
              <a:t>	</a:t>
            </a:r>
            <a:endParaRPr lang="en-US" sz="1400" dirty="0" smtClean="0">
              <a:latin typeface="Verdana" pitchFamily="34" charset="0"/>
            </a:endParaRPr>
          </a:p>
          <a:p>
            <a:pPr lvl="2">
              <a:buClr>
                <a:srgbClr val="C00000"/>
              </a:buClr>
              <a:defRPr/>
            </a:pPr>
            <a:r>
              <a:rPr lang="en-US" dirty="0" smtClean="0">
                <a:latin typeface="Verdana" pitchFamily="34" charset="0"/>
              </a:rPr>
              <a:t>Warning letters are for Identification and Educational Environments</a:t>
            </a:r>
          </a:p>
          <a:p>
            <a:pPr lvl="2">
              <a:buClr>
                <a:srgbClr val="C00000"/>
              </a:buClr>
              <a:defRPr/>
            </a:pPr>
            <a:endParaRPr lang="en-US" dirty="0" smtClean="0">
              <a:latin typeface="Verdana" pitchFamily="34" charset="0"/>
            </a:endParaRPr>
          </a:p>
          <a:p>
            <a:pPr lvl="2">
              <a:buClr>
                <a:srgbClr val="C00000"/>
              </a:buClr>
              <a:defRPr/>
            </a:pPr>
            <a:r>
              <a:rPr lang="en-US" dirty="0" smtClean="0">
                <a:latin typeface="Verdana" pitchFamily="34" charset="0"/>
              </a:rPr>
              <a:t>Discipline </a:t>
            </a:r>
            <a:r>
              <a:rPr lang="en-US" dirty="0" smtClean="0">
                <a:latin typeface="Verdana" pitchFamily="34" charset="0"/>
              </a:rPr>
              <a:t>is based on a single year of data, therefore, no warning is </a:t>
            </a:r>
            <a:r>
              <a:rPr lang="en-US" dirty="0" smtClean="0">
                <a:latin typeface="Verdana" pitchFamily="34" charset="0"/>
              </a:rPr>
              <a:t>possible</a:t>
            </a:r>
            <a:endParaRPr lang="en-US" dirty="0" smtClean="0">
              <a:effectLst/>
              <a:latin typeface="Verdana" pitchFamily="34" charset="0"/>
            </a:endParaRPr>
          </a:p>
          <a:p>
            <a:pPr marL="393192" lvl="1" indent="0">
              <a:buClr>
                <a:srgbClr val="C00000"/>
              </a:buClr>
              <a:buNone/>
              <a:defRPr/>
            </a:pPr>
            <a:endParaRPr lang="en-US" dirty="0" smtClean="0">
              <a:effectLst/>
              <a:latin typeface="Verdana" pitchFamily="34" charset="0"/>
            </a:endParaRPr>
          </a:p>
        </p:txBody>
      </p:sp>
    </p:spTree>
    <p:extLst>
      <p:ext uri="{BB962C8B-B14F-4D97-AF65-F5344CB8AC3E}">
        <p14:creationId xmlns:p14="http://schemas.microsoft.com/office/powerpoint/2010/main" val="3616457768"/>
      </p:ext>
    </p:extLst>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latin typeface="Verdana" pitchFamily="34" charset="0"/>
              </a:rPr>
              <a:t>WHAT’s </a:t>
            </a:r>
            <a:r>
              <a:rPr lang="en-US" dirty="0" smtClean="0">
                <a:latin typeface="Verdana" pitchFamily="34" charset="0"/>
              </a:rPr>
              <a:t>NEW</a:t>
            </a:r>
            <a:r>
              <a:rPr lang="en-US" dirty="0" smtClean="0">
                <a:effectLst/>
                <a:latin typeface="Verdana" pitchFamily="34" charset="0"/>
              </a:rPr>
              <a:t>?</a:t>
            </a:r>
            <a:endParaRPr lang="en-US" dirty="0">
              <a:effectLst/>
            </a:endParaRPr>
          </a:p>
        </p:txBody>
      </p:sp>
      <p:sp>
        <p:nvSpPr>
          <p:cNvPr id="3" name="Content Placeholder 2"/>
          <p:cNvSpPr>
            <a:spLocks noGrp="1"/>
          </p:cNvSpPr>
          <p:nvPr>
            <p:ph idx="1"/>
          </p:nvPr>
        </p:nvSpPr>
        <p:spPr/>
        <p:txBody>
          <a:bodyPr/>
          <a:lstStyle/>
          <a:p>
            <a:pPr marL="0" indent="0" eaLnBrk="1" hangingPunct="1">
              <a:buFont typeface="Wingdings" pitchFamily="2" charset="2"/>
              <a:buNone/>
              <a:defRPr/>
            </a:pPr>
            <a:r>
              <a:rPr lang="en-US" b="1" dirty="0" smtClean="0">
                <a:solidFill>
                  <a:srgbClr val="C00000"/>
                </a:solidFill>
                <a:effectLst/>
                <a:latin typeface="Verdana" pitchFamily="34" charset="0"/>
              </a:rPr>
              <a:t>Monitoring</a:t>
            </a:r>
          </a:p>
          <a:p>
            <a:pPr>
              <a:buClr>
                <a:srgbClr val="C00000"/>
              </a:buClr>
              <a:defRPr/>
            </a:pPr>
            <a:endParaRPr lang="en-US" sz="1600" i="1" dirty="0" smtClean="0">
              <a:effectLst/>
              <a:latin typeface="Verdana" pitchFamily="34" charset="0"/>
            </a:endParaRPr>
          </a:p>
          <a:p>
            <a:pPr>
              <a:buClr>
                <a:srgbClr val="C00000"/>
              </a:buClr>
              <a:defRPr/>
            </a:pPr>
            <a:r>
              <a:rPr lang="en-US" dirty="0" smtClean="0">
                <a:effectLst/>
                <a:latin typeface="Verdana" pitchFamily="34" charset="0"/>
              </a:rPr>
              <a:t>CIMS workbook will open September </a:t>
            </a:r>
            <a:r>
              <a:rPr lang="en-US" dirty="0" smtClean="0">
                <a:effectLst/>
                <a:latin typeface="Verdana" pitchFamily="34" charset="0"/>
              </a:rPr>
              <a:t>15</a:t>
            </a:r>
          </a:p>
          <a:p>
            <a:pPr>
              <a:buClr>
                <a:srgbClr val="C00000"/>
              </a:buClr>
              <a:defRPr/>
            </a:pPr>
            <a:endParaRPr lang="en-US" dirty="0" smtClean="0">
              <a:effectLst/>
              <a:latin typeface="Verdana" pitchFamily="34" charset="0"/>
            </a:endParaRPr>
          </a:p>
          <a:p>
            <a:pPr lvl="2">
              <a:buClr>
                <a:srgbClr val="C00000"/>
              </a:buClr>
              <a:defRPr/>
            </a:pPr>
            <a:r>
              <a:rPr lang="en-US" dirty="0" smtClean="0">
                <a:effectLst/>
                <a:latin typeface="Verdana" pitchFamily="34" charset="0"/>
              </a:rPr>
              <a:t>Acknowledge </a:t>
            </a:r>
            <a:r>
              <a:rPr lang="en-US" dirty="0" smtClean="0">
                <a:effectLst/>
                <a:latin typeface="Verdana" pitchFamily="34" charset="0"/>
              </a:rPr>
              <a:t>the workbook </a:t>
            </a:r>
            <a:endParaRPr lang="en-US" dirty="0" smtClean="0">
              <a:effectLst/>
              <a:latin typeface="Verdana" pitchFamily="34" charset="0"/>
            </a:endParaRPr>
          </a:p>
          <a:p>
            <a:pPr lvl="2">
              <a:buClr>
                <a:srgbClr val="C00000"/>
              </a:buClr>
              <a:defRPr/>
            </a:pPr>
            <a:r>
              <a:rPr lang="en-US" dirty="0" smtClean="0">
                <a:effectLst/>
                <a:latin typeface="Verdana" pitchFamily="34" charset="0"/>
              </a:rPr>
              <a:t>Read </a:t>
            </a:r>
            <a:r>
              <a:rPr lang="en-US" dirty="0" smtClean="0">
                <a:effectLst/>
                <a:latin typeface="Verdana" pitchFamily="34" charset="0"/>
              </a:rPr>
              <a:t>monitoring </a:t>
            </a:r>
            <a:r>
              <a:rPr lang="en-US" dirty="0" smtClean="0">
                <a:effectLst/>
                <a:latin typeface="Verdana" pitchFamily="34" charset="0"/>
              </a:rPr>
              <a:t>messages</a:t>
            </a:r>
            <a:endParaRPr lang="en-US" dirty="0" smtClean="0">
              <a:effectLst/>
              <a:latin typeface="Verdana" pitchFamily="34" charset="0"/>
            </a:endParaRPr>
          </a:p>
        </p:txBody>
      </p:sp>
    </p:spTree>
    <p:extLst>
      <p:ext uri="{BB962C8B-B14F-4D97-AF65-F5344CB8AC3E}">
        <p14:creationId xmlns:p14="http://schemas.microsoft.com/office/powerpoint/2010/main" val="4277243458"/>
      </p:ext>
    </p:extLst>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latin typeface="Verdana" pitchFamily="34" charset="0"/>
              </a:rPr>
              <a:t>WHAT’s </a:t>
            </a:r>
            <a:r>
              <a:rPr lang="en-US" dirty="0" smtClean="0">
                <a:latin typeface="Verdana" pitchFamily="34" charset="0"/>
              </a:rPr>
              <a:t>NEW</a:t>
            </a:r>
            <a:r>
              <a:rPr lang="en-US" dirty="0" smtClean="0">
                <a:effectLst/>
                <a:latin typeface="Verdana" pitchFamily="34" charset="0"/>
              </a:rPr>
              <a:t>?</a:t>
            </a:r>
            <a:endParaRPr lang="en-US" dirty="0">
              <a:effectLst/>
            </a:endParaRPr>
          </a:p>
        </p:txBody>
      </p:sp>
      <p:sp>
        <p:nvSpPr>
          <p:cNvPr id="3" name="Content Placeholder 2"/>
          <p:cNvSpPr>
            <a:spLocks noGrp="1"/>
          </p:cNvSpPr>
          <p:nvPr>
            <p:ph idx="1"/>
          </p:nvPr>
        </p:nvSpPr>
        <p:spPr/>
        <p:txBody>
          <a:bodyPr>
            <a:normAutofit/>
          </a:bodyPr>
          <a:lstStyle/>
          <a:p>
            <a:pPr marL="0" indent="0" eaLnBrk="1" hangingPunct="1">
              <a:buFont typeface="Wingdings" pitchFamily="2" charset="2"/>
              <a:buNone/>
              <a:defRPr/>
            </a:pPr>
            <a:r>
              <a:rPr lang="en-US" b="1" dirty="0" smtClean="0">
                <a:solidFill>
                  <a:srgbClr val="C00000"/>
                </a:solidFill>
                <a:latin typeface="Verdana" pitchFamily="34" charset="0"/>
              </a:rPr>
              <a:t>Low Incidence Outreach</a:t>
            </a:r>
            <a:endParaRPr lang="en-US" b="1" dirty="0" smtClean="0">
              <a:solidFill>
                <a:srgbClr val="C00000"/>
              </a:solidFill>
              <a:effectLst/>
              <a:latin typeface="Verdana" pitchFamily="34" charset="0"/>
            </a:endParaRPr>
          </a:p>
          <a:p>
            <a:pPr>
              <a:buClr>
                <a:srgbClr val="C00000"/>
              </a:buClr>
              <a:defRPr/>
            </a:pPr>
            <a:endParaRPr lang="en-US" sz="1600" i="1" dirty="0" smtClean="0">
              <a:effectLst/>
              <a:latin typeface="Verdana" pitchFamily="34" charset="0"/>
            </a:endParaRPr>
          </a:p>
          <a:p>
            <a:pPr>
              <a:buClr>
                <a:srgbClr val="C00000"/>
              </a:buClr>
              <a:defRPr/>
            </a:pPr>
            <a:r>
              <a:rPr lang="en-US" dirty="0" smtClean="0">
                <a:latin typeface="Verdana" pitchFamily="34" charset="0"/>
              </a:rPr>
              <a:t>The Braille Authority of North America (BANA) announced that the United States will adopt the new Unified English Braille (UEB) Code in January </a:t>
            </a:r>
            <a:r>
              <a:rPr lang="en-US" dirty="0" smtClean="0">
                <a:latin typeface="Verdana" pitchFamily="34" charset="0"/>
              </a:rPr>
              <a:t>2016</a:t>
            </a:r>
            <a:endParaRPr lang="en-US" dirty="0" smtClean="0">
              <a:latin typeface="Verdana" pitchFamily="34" charset="0"/>
            </a:endParaRPr>
          </a:p>
          <a:p>
            <a:pPr lvl="2">
              <a:buClr>
                <a:srgbClr val="C00000"/>
              </a:buClr>
              <a:defRPr/>
            </a:pPr>
            <a:r>
              <a:rPr lang="en-US" dirty="0" smtClean="0">
                <a:effectLst/>
                <a:latin typeface="Verdana" pitchFamily="34" charset="0"/>
              </a:rPr>
              <a:t>Current </a:t>
            </a:r>
            <a:r>
              <a:rPr lang="en-US" dirty="0" smtClean="0">
                <a:effectLst/>
                <a:latin typeface="Verdana" pitchFamily="34" charset="0"/>
              </a:rPr>
              <a:t>braille code is not obsolete </a:t>
            </a:r>
            <a:endParaRPr lang="en-US" dirty="0" smtClean="0">
              <a:effectLst/>
              <a:latin typeface="Verdana" pitchFamily="34" charset="0"/>
            </a:endParaRPr>
          </a:p>
          <a:p>
            <a:pPr lvl="2">
              <a:buClr>
                <a:srgbClr val="C00000"/>
              </a:buClr>
              <a:defRPr/>
            </a:pPr>
            <a:r>
              <a:rPr lang="en-US" dirty="0" smtClean="0">
                <a:latin typeface="Verdana" pitchFamily="34" charset="0"/>
              </a:rPr>
              <a:t>T</a:t>
            </a:r>
            <a:r>
              <a:rPr lang="en-US" dirty="0" smtClean="0">
                <a:effectLst/>
                <a:latin typeface="Verdana" pitchFamily="34" charset="0"/>
              </a:rPr>
              <a:t>ransition </a:t>
            </a:r>
            <a:r>
              <a:rPr lang="en-US" dirty="0" smtClean="0">
                <a:effectLst/>
                <a:latin typeface="Verdana" pitchFamily="34" charset="0"/>
              </a:rPr>
              <a:t>to the new code will be </a:t>
            </a:r>
            <a:r>
              <a:rPr lang="en-US" dirty="0" smtClean="0">
                <a:effectLst/>
                <a:latin typeface="Verdana" pitchFamily="34" charset="0"/>
              </a:rPr>
              <a:t>take several years</a:t>
            </a:r>
          </a:p>
          <a:p>
            <a:pPr lvl="2">
              <a:buClr>
                <a:srgbClr val="C00000"/>
              </a:buClr>
              <a:defRPr/>
            </a:pPr>
            <a:r>
              <a:rPr lang="en-US" dirty="0" smtClean="0">
                <a:latin typeface="Verdana" pitchFamily="34" charset="0"/>
              </a:rPr>
              <a:t>MDE-LIO </a:t>
            </a:r>
            <a:r>
              <a:rPr lang="en-US" dirty="0" smtClean="0">
                <a:latin typeface="Verdana" pitchFamily="34" charset="0"/>
              </a:rPr>
              <a:t>will announce </a:t>
            </a:r>
            <a:r>
              <a:rPr lang="en-US" dirty="0" smtClean="0">
                <a:latin typeface="Verdana" pitchFamily="34" charset="0"/>
              </a:rPr>
              <a:t>workshops</a:t>
            </a:r>
            <a:endParaRPr lang="en-US" dirty="0" smtClean="0">
              <a:effectLst/>
              <a:latin typeface="Verdana" pitchFamily="34" charset="0"/>
            </a:endParaRPr>
          </a:p>
        </p:txBody>
      </p:sp>
    </p:spTree>
    <p:extLst>
      <p:ext uri="{BB962C8B-B14F-4D97-AF65-F5344CB8AC3E}">
        <p14:creationId xmlns:p14="http://schemas.microsoft.com/office/powerpoint/2010/main" val="3894783264"/>
      </p:ext>
    </p:extLst>
  </p:cSld>
  <p:clrMapOvr>
    <a:masterClrMapping/>
  </p:clrMapOvr>
  <p:transition spd="med">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_rels/theme2.xml.rels><?xml version="1.0" encoding="UTF-8" standalone="yes"?>
<Relationships xmlns="http://schemas.openxmlformats.org/package/2006/relationships"><Relationship Id="rId1" Type="http://schemas.openxmlformats.org/officeDocument/2006/relationships/image" Target="../media/image19.jpeg"/></Relationships>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1421</Words>
  <Application>Microsoft Office PowerPoint</Application>
  <PresentationFormat>On-screen Show (4:3)</PresentationFormat>
  <Paragraphs>330</Paragraphs>
  <Slides>40</Slides>
  <Notes>30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Introducing PowerPoint 2010</vt:lpstr>
      <vt:lpstr>Flow</vt:lpstr>
      <vt:lpstr>The Office of Special Education </vt:lpstr>
      <vt:lpstr>PowerPoint Presentation</vt:lpstr>
      <vt:lpstr>WHAT’s NEW?</vt:lpstr>
      <vt:lpstr>WHAT’s NEW?</vt:lpstr>
      <vt:lpstr>WHAT’s NEW?</vt:lpstr>
      <vt:lpstr>WHAT’s NEW?</vt:lpstr>
      <vt:lpstr>WHAT’s NEW?</vt:lpstr>
      <vt:lpstr>WHAT’s NEW?</vt:lpstr>
      <vt:lpstr>WHAT’s NEW?</vt:lpstr>
      <vt:lpstr>WHAT’s NEW?</vt:lpstr>
      <vt:lpstr>WHAT’s NEW?</vt:lpstr>
      <vt:lpstr>HOT TOPICS</vt:lpstr>
      <vt:lpstr>HOT TOPICS</vt:lpstr>
      <vt:lpstr>HOT TOPICS</vt:lpstr>
      <vt:lpstr>HOT TOPICS</vt:lpstr>
      <vt:lpstr>HOT TOPICS</vt:lpstr>
      <vt:lpstr>HOT TOPICS</vt:lpstr>
      <vt:lpstr>HOT TOPICS</vt:lpstr>
      <vt:lpstr>HOT TOPICS</vt:lpstr>
      <vt:lpstr>LEARNING OPPORTUNITIES</vt:lpstr>
      <vt:lpstr>LEARNING OPPORTUNITIES</vt:lpstr>
      <vt:lpstr>LEARNING OPPORTUNITIES</vt:lpstr>
      <vt:lpstr>LEARNING OPPORTUNITIES</vt:lpstr>
      <vt:lpstr>PowerPoint Presentation</vt:lpstr>
      <vt:lpstr>PowerPoint Presentation</vt:lpstr>
      <vt:lpstr>CIMS Redesign</vt:lpstr>
      <vt:lpstr>Michigan Administrative Rules  - Special Education</vt:lpstr>
      <vt:lpstr>Determinations</vt:lpstr>
      <vt:lpstr>RESULTS  DRIVEN ACCOUNTABILITY</vt:lpstr>
      <vt:lpstr>Outcomes by  Design</vt:lpstr>
      <vt:lpstr>PowerPoint Presentation</vt:lpstr>
      <vt:lpstr>PowerPoint Presentation</vt:lpstr>
      <vt:lpstr>PowerPoint Presentation</vt:lpstr>
      <vt:lpstr>PowerPoint Presentation</vt:lpstr>
      <vt:lpstr> Special education is NOT about “fixing children”…   “developing functioning systems </vt:lpstr>
      <vt:lpstr>Statewide Systemic Improvement Plan  Indicator # 17</vt:lpstr>
      <vt:lpstr>SSIP: Point of Emphasis</vt:lpstr>
      <vt:lpstr>SSIP Activities by Phase</vt:lpstr>
      <vt:lpstr>SSIP Phase I</vt:lpstr>
      <vt:lpstr>The Office of Special Education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2014-07-30T20:42:16Z</dcterms:created>
  <dcterms:modified xsi:type="dcterms:W3CDTF">2014-08-07T21:08:30Z</dcterms:modified>
</cp:coreProperties>
</file>