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581" r:id="rId2"/>
  </p:sldMasterIdLst>
  <p:notesMasterIdLst>
    <p:notesMasterId r:id="rId33"/>
  </p:notesMasterIdLst>
  <p:handoutMasterIdLst>
    <p:handoutMasterId r:id="rId34"/>
  </p:handoutMasterIdLst>
  <p:sldIdLst>
    <p:sldId id="338" r:id="rId3"/>
    <p:sldId id="599" r:id="rId4"/>
    <p:sldId id="610" r:id="rId5"/>
    <p:sldId id="638" r:id="rId6"/>
    <p:sldId id="587" r:id="rId7"/>
    <p:sldId id="606" r:id="rId8"/>
    <p:sldId id="590" r:id="rId9"/>
    <p:sldId id="639" r:id="rId10"/>
    <p:sldId id="608" r:id="rId11"/>
    <p:sldId id="614" r:id="rId12"/>
    <p:sldId id="560" r:id="rId13"/>
    <p:sldId id="609" r:id="rId14"/>
    <p:sldId id="615" r:id="rId15"/>
    <p:sldId id="640" r:id="rId16"/>
    <p:sldId id="595" r:id="rId17"/>
    <p:sldId id="652" r:id="rId18"/>
    <p:sldId id="653" r:id="rId19"/>
    <p:sldId id="641" r:id="rId20"/>
    <p:sldId id="657" r:id="rId21"/>
    <p:sldId id="642" r:id="rId22"/>
    <p:sldId id="643" r:id="rId23"/>
    <p:sldId id="644" r:id="rId24"/>
    <p:sldId id="645" r:id="rId25"/>
    <p:sldId id="646" r:id="rId26"/>
    <p:sldId id="647" r:id="rId27"/>
    <p:sldId id="648" r:id="rId28"/>
    <p:sldId id="649" r:id="rId29"/>
    <p:sldId id="650" r:id="rId30"/>
    <p:sldId id="651" r:id="rId31"/>
    <p:sldId id="656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2F4BA3"/>
    <a:srgbClr val="879BDD"/>
    <a:srgbClr val="FF66FF"/>
    <a:srgbClr val="9966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8417" autoAdjust="0"/>
  </p:normalViewPr>
  <p:slideViewPr>
    <p:cSldViewPr>
      <p:cViewPr>
        <p:scale>
          <a:sx n="107" d="100"/>
          <a:sy n="107" d="100"/>
        </p:scale>
        <p:origin x="-1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From The Director's Desk of OSE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February 8, 2012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MAASE 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15CC517-89EF-4DA8-8875-5F630F282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040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From The Director's Desk of OSE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February 8, 2012</a:t>
            </a:r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MAASE 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5FF35A8-DBEA-4183-A99C-9EE241D30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265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February 8, 2012</a:t>
            </a:r>
          </a:p>
        </p:txBody>
      </p:sp>
      <p:sp>
        <p:nvSpPr>
          <p:cNvPr id="31749" name="Footer Placeholder 2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MAASE </a:t>
            </a:r>
          </a:p>
        </p:txBody>
      </p:sp>
      <p:sp>
        <p:nvSpPr>
          <p:cNvPr id="3175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From The Director's Desk of OSE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The Director's Desk of OSE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MAASE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The Director's Desk of OSE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MAASE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9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The Director's Desk of OSE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MAASE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1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The Director's Desk of OSE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MAASE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The Director's Desk of OSE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MAASE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The Director's Desk of OSE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MAASE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48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The Director's Desk of OSE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MAASE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The Director's Desk of OSE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MAASE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5" name="Rectangle 14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9" name="AutoShape 8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2 h 384"/>
                <a:gd name="T4" fmla="*/ 3 w 336"/>
                <a:gd name="T5" fmla="*/ 2 h 384"/>
                <a:gd name="T6" fmla="*/ 3 w 336"/>
                <a:gd name="T7" fmla="*/ 2 h 384"/>
                <a:gd name="T8" fmla="*/ 3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1 h 384"/>
                <a:gd name="T2" fmla="*/ 0 w 336"/>
                <a:gd name="T3" fmla="*/ 1 h 384"/>
                <a:gd name="T4" fmla="*/ 96 w 336"/>
                <a:gd name="T5" fmla="*/ 1 h 384"/>
                <a:gd name="T6" fmla="*/ 192 w 336"/>
                <a:gd name="T7" fmla="*/ 1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1 h 384"/>
                <a:gd name="T2" fmla="*/ 0 w 336"/>
                <a:gd name="T3" fmla="*/ 1 h 384"/>
                <a:gd name="T4" fmla="*/ 1 w 336"/>
                <a:gd name="T5" fmla="*/ 1 h 384"/>
                <a:gd name="T6" fmla="*/ 1 w 336"/>
                <a:gd name="T7" fmla="*/ 1 h 384"/>
                <a:gd name="T8" fmla="*/ 1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2 h 384"/>
                <a:gd name="T4" fmla="*/ 3 w 336"/>
                <a:gd name="T5" fmla="*/ 2 h 384"/>
                <a:gd name="T6" fmla="*/ 3 w 336"/>
                <a:gd name="T7" fmla="*/ 2 h 384"/>
                <a:gd name="T8" fmla="*/ 3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 Box 20"/>
          <p:cNvSpPr txBox="1">
            <a:spLocks noChangeArrowheads="1"/>
          </p:cNvSpPr>
          <p:nvPr userDrawn="1"/>
        </p:nvSpPr>
        <p:spPr bwMode="auto">
          <a:xfrm>
            <a:off x="3894138" y="6477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smtClean="0">
              <a:latin typeface="Arial" pitchFamily="34" charset="0"/>
            </a:endParaRPr>
          </a:p>
        </p:txBody>
      </p:sp>
      <p:pic>
        <p:nvPicPr>
          <p:cNvPr id="15" name="Picture 21" descr="colo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5999163"/>
            <a:ext cx="1349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3" name="Rectangle 13"/>
          <p:cNvSpPr>
            <a:spLocks noGrp="1" noChangeArrowheads="1"/>
          </p:cNvSpPr>
          <p:nvPr>
            <p:ph type="ctrTitle"/>
          </p:nvPr>
        </p:nvSpPr>
        <p:spPr bwMode="ltGray">
          <a:xfrm>
            <a:off x="508000" y="457200"/>
            <a:ext cx="8026400" cy="1447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897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42938" y="4648200"/>
            <a:ext cx="7924800" cy="9906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9863" y="6400800"/>
            <a:ext cx="2200275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enev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94047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C71C8-E503-40EE-8E3A-8F3CD1AF5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9454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274638"/>
            <a:ext cx="1989137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5863" y="274638"/>
            <a:ext cx="58166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D5003-F51E-45E2-9FE0-FD789CFEC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9614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 and Early Intervention Services</a:t>
            </a:r>
          </a:p>
          <a:p>
            <a:pPr>
              <a:defRPr/>
            </a:pPr>
            <a:r>
              <a:rPr lang="en-US" smtClean="0"/>
              <a:t>October 2010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29"/>
          <p:cNvSpPr txBox="1">
            <a:spLocks noChangeArrowheads="1"/>
          </p:cNvSpPr>
          <p:nvPr userDrawn="1"/>
        </p:nvSpPr>
        <p:spPr bwMode="auto">
          <a:xfrm>
            <a:off x="3894138" y="6477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smtClean="0">
              <a:latin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 and Early Intervention Services</a:t>
            </a:r>
          </a:p>
          <a:p>
            <a:pPr>
              <a:defRPr/>
            </a:pPr>
            <a:r>
              <a:rPr lang="en-US" smtClean="0"/>
              <a:t>October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B6DE7-442D-4544-9355-B76CD9E34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 and Early Intervention Services</a:t>
            </a:r>
          </a:p>
          <a:p>
            <a:pPr>
              <a:defRPr/>
            </a:pPr>
            <a:r>
              <a:rPr lang="en-US" smtClean="0"/>
              <a:t>October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8D1FE-3EB2-4A43-B5DB-DA16341971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 and Early Intervention Services</a:t>
            </a:r>
          </a:p>
          <a:p>
            <a:pPr>
              <a:defRPr/>
            </a:pPr>
            <a:r>
              <a:rPr lang="en-US" smtClean="0"/>
              <a:t>October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DA56F-4EA7-4555-BDFE-543CEAE84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 and Early Intervention Services</a:t>
            </a:r>
          </a:p>
          <a:p>
            <a:pPr>
              <a:defRPr/>
            </a:pPr>
            <a:r>
              <a:rPr lang="en-US" smtClean="0"/>
              <a:t>October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FFC8A-CD10-410E-A774-4488078AE0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 and Early Intervention Services</a:t>
            </a:r>
          </a:p>
          <a:p>
            <a:pPr>
              <a:defRPr/>
            </a:pPr>
            <a:r>
              <a:rPr lang="en-US" smtClean="0"/>
              <a:t>October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3C151-2DD3-4736-B349-5F59272C8C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 and Early Intervention Services</a:t>
            </a:r>
          </a:p>
          <a:p>
            <a:pPr>
              <a:defRPr/>
            </a:pPr>
            <a:r>
              <a:rPr lang="en-US" smtClean="0"/>
              <a:t>October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44777-45AD-4B1A-B407-BF9A1E5F1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7AFD-747C-4EC5-A680-F4D6EBD97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1941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 and Early Intervention Services</a:t>
            </a:r>
          </a:p>
          <a:p>
            <a:pPr>
              <a:defRPr/>
            </a:pPr>
            <a:r>
              <a:rPr lang="en-US" smtClean="0"/>
              <a:t>October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DB946BE-1A99-4CDE-ABEB-783946480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 and Early Intervention Services</a:t>
            </a:r>
          </a:p>
          <a:p>
            <a:pPr>
              <a:defRPr/>
            </a:pPr>
            <a:r>
              <a:rPr lang="en-US" smtClean="0"/>
              <a:t>October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D9593-B53C-4283-9D2A-952BC1AA5D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Special Education and Early Intervention Services</a:t>
            </a:r>
          </a:p>
          <a:p>
            <a:pPr>
              <a:defRPr/>
            </a:pPr>
            <a:r>
              <a:rPr lang="en-US" smtClean="0"/>
              <a:t>October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887BE-43FF-4220-98F5-0C8EC7A47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2A909-0C1D-4D6C-AA8F-9F05FAAD4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2348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863" y="1600200"/>
            <a:ext cx="344487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600200"/>
            <a:ext cx="3446462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495E-9093-4786-9228-9CEB55B38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4795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E2FAC-4166-48A4-BC65-EA0D2EAE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12644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5F2DB-3B06-433F-92ED-43F05C360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33805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73C2-1A00-48CC-A56A-8A9E62E31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760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637A-CED8-40B2-8DBA-BE00AF700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3976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4E73C-3ACD-4ABE-AC0F-2AC3B7523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6665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5" name="Rectangle 3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7940" name="Freeform 4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941" name="Freeform 5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7942" name="Rectangle 6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9" name="Picture 8" descr="Untitled-1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7467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5863" y="1600200"/>
            <a:ext cx="70437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7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6524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8CA55BB-1EAD-4BDA-B1BF-342092BF4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14" descr="color 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5999163"/>
            <a:ext cx="1349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79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ransition spd="med"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8CA55BB-1EAD-4BDA-B1BF-342092BF41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de-lio.cenmi.org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e-lio.cenmi.org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otta.ccresa.org/Training.php?cat=21" TargetMode="External"/><Relationship Id="rId2" Type="http://schemas.openxmlformats.org/officeDocument/2006/relationships/hyperlink" Target="http://eotta.ccresa.org/Training.php?Cat=2&amp;ID=43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de-lio.cenmi.org/" TargetMode="External"/><Relationship Id="rId2" Type="http://schemas.openxmlformats.org/officeDocument/2006/relationships/hyperlink" Target="https://www.mischooldata.org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higan.gov/ecse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choolnursetaskforce.org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828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dirty="0" smtClean="0">
                <a:effectLst/>
                <a:latin typeface="Verdana" pitchFamily="34" charset="0"/>
              </a:rPr>
              <a:t>Office of Special Education</a:t>
            </a:r>
            <a:r>
              <a:rPr lang="en-US" sz="3600" dirty="0" smtClean="0">
                <a:effectLst/>
                <a:latin typeface="Verdana" pitchFamily="34" charset="0"/>
              </a:rPr>
              <a:t/>
            </a:r>
            <a:br>
              <a:rPr lang="en-US" sz="3600" dirty="0" smtClean="0">
                <a:effectLst/>
                <a:latin typeface="Verdana" pitchFamily="34" charset="0"/>
              </a:rPr>
            </a:br>
            <a:r>
              <a:rPr lang="en-US" sz="4400" dirty="0" smtClean="0">
                <a:effectLst/>
                <a:latin typeface="Verdana" pitchFamily="34" charset="0"/>
              </a:rPr>
              <a:t/>
            </a:r>
            <a:br>
              <a:rPr lang="en-US" sz="4400" dirty="0" smtClean="0">
                <a:effectLst/>
                <a:latin typeface="Verdana" pitchFamily="34" charset="0"/>
              </a:rPr>
            </a:br>
            <a:r>
              <a:rPr lang="en-US" sz="7200" b="1" dirty="0" smtClean="0">
                <a:solidFill>
                  <a:srgbClr val="C00000"/>
                </a:solidFill>
                <a:effectLst/>
                <a:latin typeface="Verdana" pitchFamily="34" charset="0"/>
              </a:rPr>
              <a:t>UPDATES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2800"/>
            <a:ext cx="6400800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effectLst/>
                <a:latin typeface="Verdana" pitchFamily="34" charset="0"/>
              </a:rPr>
              <a:t>MAASE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Verdana" pitchFamily="34" charset="0"/>
              </a:rPr>
              <a:t>June 11</a:t>
            </a:r>
            <a:r>
              <a:rPr lang="en-US" sz="4000" dirty="0" smtClean="0">
                <a:effectLst/>
                <a:latin typeface="Verdana" pitchFamily="34" charset="0"/>
              </a:rPr>
              <a:t>, 2014</a:t>
            </a:r>
          </a:p>
          <a:p>
            <a:pPr eaLnBrk="1" hangingPunct="1">
              <a:defRPr/>
            </a:pPr>
            <a:endParaRPr lang="en-US" sz="40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latin typeface="Verdana" pitchFamily="34" charset="0"/>
              </a:rPr>
              <a:t>HOT TOPICS?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30725"/>
          </a:xfrm>
        </p:spPr>
        <p:txBody>
          <a:bodyPr/>
          <a:lstStyle/>
          <a:p>
            <a:r>
              <a:rPr lang="en-US" dirty="0" smtClean="0"/>
              <a:t>SAVE </a:t>
            </a:r>
            <a:r>
              <a:rPr lang="en-US" dirty="0"/>
              <a:t>THE DATE! – November 17 &amp; 18 </a:t>
            </a:r>
          </a:p>
          <a:p>
            <a:r>
              <a:rPr lang="en-US" dirty="0"/>
              <a:t>OSE Fall Forum will be incorporated into the School Improvement Conference – Lansing Center</a:t>
            </a:r>
          </a:p>
          <a:p>
            <a:r>
              <a:rPr lang="en-US" i="1" dirty="0"/>
              <a:t>Continuous Improvement: Sustaining Student Success</a:t>
            </a:r>
          </a:p>
          <a:p>
            <a:pPr lvl="1"/>
            <a:r>
              <a:rPr lang="en-US" dirty="0"/>
              <a:t>Topics</a:t>
            </a:r>
          </a:p>
          <a:p>
            <a:pPr lvl="2"/>
            <a:r>
              <a:rPr lang="en-US" dirty="0"/>
              <a:t>Instructional Practices Across the Content Area</a:t>
            </a:r>
          </a:p>
          <a:p>
            <a:pPr lvl="2"/>
            <a:r>
              <a:rPr lang="en-US" dirty="0"/>
              <a:t>Educator Effectiveness</a:t>
            </a:r>
          </a:p>
          <a:p>
            <a:pPr lvl="2"/>
            <a:r>
              <a:rPr lang="en-US" dirty="0"/>
              <a:t>School Culture and Climate</a:t>
            </a:r>
          </a:p>
          <a:p>
            <a:pPr lvl="2"/>
            <a:r>
              <a:rPr lang="en-US" dirty="0"/>
              <a:t>Assessment for Learning</a:t>
            </a:r>
          </a:p>
          <a:p>
            <a:pPr lvl="2"/>
            <a:r>
              <a:rPr lang="en-US" dirty="0"/>
              <a:t>Special Education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 smtClean="0">
              <a:effectLst/>
              <a:latin typeface="Verdana" pitchFamily="34" charset="0"/>
            </a:endParaRPr>
          </a:p>
          <a:p>
            <a:pPr marL="400050" lvl="1" indent="0" eaLnBrk="1" hangingPunct="1">
              <a:buClr>
                <a:srgbClr val="C00000"/>
              </a:buClr>
              <a:buNone/>
              <a:defRPr/>
            </a:pPr>
            <a:endParaRPr lang="en-US" sz="2400" dirty="0" smtClean="0"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780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UPCOMING LEARNING OPPORTUNITIE</a:t>
            </a:r>
            <a:r>
              <a:rPr lang="en-US" dirty="0" smtClean="0">
                <a:latin typeface="Verdana" panose="020B0604030504040204" pitchFamily="34" charset="0"/>
              </a:rPr>
              <a:t>S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30725"/>
          </a:xfrm>
        </p:spPr>
        <p:txBody>
          <a:bodyPr>
            <a:normAutofit/>
          </a:bodyPr>
          <a:lstStyle/>
          <a:p>
            <a:pPr lvl="1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The </a:t>
            </a:r>
            <a:r>
              <a:rPr lang="en-US" dirty="0" smtClean="0">
                <a:latin typeface="Verdana" panose="020B0604030504040204" pitchFamily="34" charset="0"/>
              </a:rPr>
              <a:t>first one-day </a:t>
            </a:r>
            <a:r>
              <a:rPr lang="en-US" dirty="0" smtClean="0">
                <a:latin typeface="Verdana" panose="020B0604030504040204" pitchFamily="34" charset="0"/>
              </a:rPr>
              <a:t>statewide school based services conference sponsored by The Michigan Medicaid agency </a:t>
            </a:r>
            <a:endParaRPr lang="en-US" dirty="0" smtClean="0">
              <a:latin typeface="Verdana" panose="020B0604030504040204" pitchFamily="34" charset="0"/>
            </a:endParaRP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August </a:t>
            </a:r>
            <a:r>
              <a:rPr lang="en-US" dirty="0" smtClean="0">
                <a:latin typeface="Verdana" panose="020B0604030504040204" pitchFamily="34" charset="0"/>
              </a:rPr>
              <a:t>22 in Traverse </a:t>
            </a:r>
            <a:r>
              <a:rPr lang="en-US" dirty="0" smtClean="0">
                <a:latin typeface="Verdana" panose="020B0604030504040204" pitchFamily="34" charset="0"/>
              </a:rPr>
              <a:t>City</a:t>
            </a:r>
          </a:p>
          <a:p>
            <a:pPr lvl="2">
              <a:buClr>
                <a:srgbClr val="C00000"/>
              </a:buClr>
              <a:defRPr/>
            </a:pPr>
            <a:endParaRPr lang="en-US" dirty="0" smtClean="0">
              <a:effectLst/>
              <a:latin typeface="Verdana" panose="020B0604030504040204" pitchFamily="34" charset="0"/>
            </a:endParaRPr>
          </a:p>
          <a:p>
            <a:pPr lvl="1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Documents </a:t>
            </a:r>
            <a:r>
              <a:rPr lang="en-US" dirty="0" smtClean="0">
                <a:latin typeface="Verdana" panose="020B0604030504040204" pitchFamily="34" charset="0"/>
              </a:rPr>
              <a:t>for </a:t>
            </a:r>
            <a:r>
              <a:rPr lang="en-US" dirty="0" smtClean="0">
                <a:latin typeface="Verdana" panose="020B0604030504040204" pitchFamily="34" charset="0"/>
              </a:rPr>
              <a:t>use with students who are DHH 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Secondary </a:t>
            </a:r>
            <a:r>
              <a:rPr lang="en-US" dirty="0" smtClean="0">
                <a:effectLst/>
                <a:latin typeface="Verdana" panose="020B0604030504040204" pitchFamily="34" charset="0"/>
              </a:rPr>
              <a:t>Transition document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Early Childhood document</a:t>
            </a:r>
          </a:p>
          <a:p>
            <a:pPr lvl="3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  <a:hlinkClick r:id="rId2"/>
              </a:rPr>
              <a:t>http://mde-lio.cenmi.org</a:t>
            </a:r>
            <a:r>
              <a:rPr lang="en-US" dirty="0" smtClean="0">
                <a:latin typeface="Verdana" panose="020B0604030504040204" pitchFamily="34" charset="0"/>
              </a:rPr>
              <a:t> </a:t>
            </a:r>
          </a:p>
          <a:p>
            <a:pPr marL="978408" lvl="3" indent="0">
              <a:buClr>
                <a:srgbClr val="C00000"/>
              </a:buClr>
              <a:buNone/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 </a:t>
            </a:r>
          </a:p>
          <a:p>
            <a:pPr marL="457200" lvl="1" indent="0">
              <a:buClrTx/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lvl="1" indent="0">
              <a:buClrTx/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lvl="1" indent="0">
              <a:buClrTx/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381000" cy="457200"/>
          </a:xfrm>
        </p:spPr>
        <p:txBody>
          <a:bodyPr/>
          <a:lstStyle/>
          <a:p>
            <a:pPr>
              <a:defRPr/>
            </a:pPr>
            <a:fld id="{5A1709B2-3F2C-4523-82F4-4607BAAF0E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UPCOMING LEARNING OPPORTUNITIE</a:t>
            </a:r>
            <a:r>
              <a:rPr lang="en-US" dirty="0" smtClean="0">
                <a:latin typeface="Verdana" panose="020B0604030504040204" pitchFamily="34" charset="0"/>
              </a:rPr>
              <a:t>S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  <a:defRPr/>
            </a:pPr>
            <a:r>
              <a:rPr lang="en-US" dirty="0" smtClean="0">
                <a:latin typeface="Verdana" panose="020B0604030504040204" pitchFamily="34" charset="0"/>
              </a:rPr>
              <a:t>MDE-LIO Sponsored Professional Development Opportunities and services for Deaf and Hard of Hearing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</a:rPr>
              <a:t>- </a:t>
            </a:r>
            <a:r>
              <a:rPr lang="en-US" dirty="0" smtClean="0">
                <a:effectLst/>
                <a:latin typeface="Verdana" panose="020B0604030504040204" pitchFamily="34" charset="0"/>
              </a:rPr>
              <a:t>Testing Dates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June 9 – Oakland Schools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June 27 – MDE-LIO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July 18 – Traverse Bay Area ISD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July 23 – Kalamazoo RESA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August 8 – Traverse Bay Area ISD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August 13 – Kent ISD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September 4 – Kent ISD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September 26 – MDE-LIO</a:t>
            </a:r>
            <a:endParaRPr lang="en-US" dirty="0" smtClean="0">
              <a:effectLst/>
            </a:endParaRPr>
          </a:p>
          <a:p>
            <a:pPr marL="978408" lvl="3" indent="0">
              <a:buClr>
                <a:srgbClr val="C00000"/>
              </a:buClr>
              <a:buNone/>
              <a:defRPr/>
            </a:pPr>
            <a:endParaRPr lang="en-US" dirty="0" smtClean="0">
              <a:effectLst/>
            </a:endParaRPr>
          </a:p>
          <a:p>
            <a:pPr marL="457200" lvl="1" indent="0">
              <a:buClrTx/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381000" cy="457200"/>
          </a:xfrm>
        </p:spPr>
        <p:txBody>
          <a:bodyPr/>
          <a:lstStyle/>
          <a:p>
            <a:pPr>
              <a:defRPr/>
            </a:pPr>
            <a:fld id="{5A1709B2-3F2C-4523-82F4-4607BAAF0E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8192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UPCOMING LEARNING OPPORTUNITIE</a:t>
            </a:r>
            <a:r>
              <a:rPr lang="en-US" dirty="0" smtClean="0">
                <a:latin typeface="Verdana" panose="020B0604030504040204" pitchFamily="34" charset="0"/>
              </a:rPr>
              <a:t>S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marL="27432" indent="0">
              <a:buClr>
                <a:srgbClr val="C00000"/>
              </a:buClr>
              <a:buNone/>
              <a:defRPr/>
            </a:pPr>
            <a:r>
              <a:rPr lang="en-US" dirty="0" smtClean="0">
                <a:latin typeface="Verdana" panose="020B0604030504040204" pitchFamily="34" charset="0"/>
              </a:rPr>
              <a:t>Low Incidence Outreach Training</a:t>
            </a:r>
            <a:r>
              <a:rPr lang="en-US" dirty="0" smtClean="0">
                <a:effectLst/>
                <a:latin typeface="Verdana" panose="020B0604030504040204" pitchFamily="34" charset="0"/>
              </a:rPr>
              <a:t>: </a:t>
            </a:r>
          </a:p>
          <a:p>
            <a:pPr lvl="1">
              <a:buClr>
                <a:srgbClr val="C00000"/>
              </a:buClr>
              <a:defRPr/>
            </a:pPr>
            <a:endParaRPr lang="en-US" dirty="0" smtClean="0">
              <a:effectLst/>
              <a:latin typeface="Verdana" panose="020B0604030504040204" pitchFamily="34" charset="0"/>
            </a:endParaRP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American Sign Language Proficiency Interview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Camp T summer camps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Braille Class is now forming in Lapeer</a:t>
            </a:r>
          </a:p>
          <a:p>
            <a:pPr lvl="2">
              <a:buClr>
                <a:srgbClr val="C00000"/>
              </a:buClr>
              <a:defRPr/>
            </a:pPr>
            <a:r>
              <a:rPr lang="en-US" dirty="0" smtClean="0">
                <a:latin typeface="Verdana" panose="020B0604030504040204" pitchFamily="34" charset="0"/>
              </a:rPr>
              <a:t>Camp Chris Williams</a:t>
            </a:r>
          </a:p>
          <a:p>
            <a:pPr marL="667512" lvl="2" indent="0">
              <a:buClr>
                <a:srgbClr val="C00000"/>
              </a:buClr>
              <a:buNone/>
              <a:defRPr/>
            </a:pPr>
            <a:endParaRPr lang="en-US" dirty="0" smtClean="0">
              <a:latin typeface="Verdana" panose="020B0604030504040204" pitchFamily="34" charset="0"/>
            </a:endParaRPr>
          </a:p>
          <a:p>
            <a:pPr marL="667512" lvl="2" indent="0">
              <a:buClr>
                <a:srgbClr val="C00000"/>
              </a:buClr>
              <a:buNone/>
              <a:defRPr/>
            </a:pPr>
            <a:r>
              <a:rPr lang="en-US" dirty="0" smtClean="0">
                <a:latin typeface="Verdana" panose="020B0604030504040204" pitchFamily="34" charset="0"/>
              </a:rPr>
              <a:t>For More Information: </a:t>
            </a:r>
            <a:r>
              <a:rPr lang="en-US" dirty="0" smtClean="0">
                <a:latin typeface="Verdana" panose="020B0604030504040204" pitchFamily="34" charset="0"/>
                <a:hlinkClick r:id="rId2"/>
              </a:rPr>
              <a:t>http://www.mde-lio.cenmi.org</a:t>
            </a:r>
            <a:r>
              <a:rPr lang="en-US" dirty="0" smtClean="0">
                <a:latin typeface="Verdana" panose="020B0604030504040204" pitchFamily="34" charset="0"/>
              </a:rPr>
              <a:t> </a:t>
            </a:r>
          </a:p>
          <a:p>
            <a:pPr lvl="2">
              <a:buClr>
                <a:srgbClr val="C00000"/>
              </a:buClr>
              <a:defRPr/>
            </a:pPr>
            <a:endParaRPr lang="en-US" dirty="0" smtClean="0">
              <a:effectLst/>
            </a:endParaRPr>
          </a:p>
          <a:p>
            <a:pPr lvl="2">
              <a:buClr>
                <a:srgbClr val="C00000"/>
              </a:buClr>
              <a:defRPr/>
            </a:pPr>
            <a:endParaRPr lang="en-US" dirty="0" smtClean="0">
              <a:effectLst/>
              <a:latin typeface="Verdana" panose="020B0604030504040204" pitchFamily="34" charset="0"/>
            </a:endParaRPr>
          </a:p>
          <a:p>
            <a:pPr marL="457200" lvl="1" indent="0">
              <a:buClrTx/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381000" cy="457200"/>
          </a:xfrm>
        </p:spPr>
        <p:txBody>
          <a:bodyPr/>
          <a:lstStyle/>
          <a:p>
            <a:pPr>
              <a:defRPr/>
            </a:pPr>
            <a:fld id="{5A1709B2-3F2C-4523-82F4-4607BAAF0E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47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UPCOMING LEARNING OPPORTUNITIE</a:t>
            </a:r>
            <a:r>
              <a:rPr lang="en-US" dirty="0" smtClean="0">
                <a:latin typeface="Verdana" panose="020B0604030504040204" pitchFamily="34" charset="0"/>
              </a:rPr>
              <a:t>S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marL="27432" indent="0">
              <a:buClr>
                <a:srgbClr val="C00000"/>
              </a:buClr>
              <a:buNone/>
              <a:defRPr/>
            </a:pPr>
            <a:r>
              <a:rPr lang="en-US" dirty="0" smtClean="0">
                <a:effectLst/>
                <a:latin typeface="Verdana" panose="020B0604030504040204" pitchFamily="34" charset="0"/>
              </a:rPr>
              <a:t>Early Childhood Special Education trainings: </a:t>
            </a:r>
          </a:p>
          <a:p>
            <a:pPr lvl="1">
              <a:buClr>
                <a:srgbClr val="C00000"/>
              </a:buClr>
              <a:defRPr/>
            </a:pPr>
            <a:endParaRPr lang="en-US" dirty="0" smtClean="0">
              <a:effectLst/>
              <a:latin typeface="Verdana" panose="020B0604030504040204" pitchFamily="34" charset="0"/>
            </a:endParaRPr>
          </a:p>
          <a:p>
            <a:pPr lvl="2">
              <a:buClr>
                <a:srgbClr val="C00000"/>
              </a:buClr>
              <a:defRPr/>
            </a:pPr>
            <a:r>
              <a:rPr lang="en-US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Preschool Special Education face-to-face trainings available. </a:t>
            </a:r>
            <a:r>
              <a:rPr lang="en-US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en-US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information: 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http://eotta.ccresa.org/Training.php?Cat=2&amp;ID=43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Clr>
                <a:srgbClr val="C00000"/>
              </a:buClr>
              <a:defRPr/>
            </a:pPr>
            <a:endParaRPr lang="en-US" dirty="0" smtClean="0">
              <a:effectLst/>
              <a:latin typeface="Verdana" panose="020B0604030504040204" pitchFamily="34" charset="0"/>
            </a:endParaRPr>
          </a:p>
          <a:p>
            <a:pPr lvl="2">
              <a:buClr>
                <a:srgbClr val="C00000"/>
              </a:buClr>
              <a:defRPr/>
            </a:pPr>
            <a:r>
              <a:rPr lang="en-US" b="1" dirty="0" smtClean="0">
                <a:effectLst/>
                <a:latin typeface="Verdana" panose="020B0604030504040204" pitchFamily="34" charset="0"/>
              </a:rPr>
              <a:t>Online</a:t>
            </a:r>
            <a:r>
              <a:rPr lang="en-US" dirty="0" smtClean="0">
                <a:effectLst/>
                <a:latin typeface="Verdana" panose="020B0604030504040204" pitchFamily="34" charset="0"/>
              </a:rPr>
              <a:t> -  </a:t>
            </a:r>
            <a:r>
              <a:rPr lang="en-US" dirty="0" smtClean="0">
                <a:effectLst/>
                <a:latin typeface="Verdana" panose="020B0604030504040204" pitchFamily="34" charset="0"/>
              </a:rPr>
              <a:t>Information for Training </a:t>
            </a:r>
            <a:r>
              <a:rPr lang="en-US" dirty="0" smtClean="0">
                <a:effectLst/>
                <a:latin typeface="Verdana" panose="020B0604030504040204" pitchFamily="34" charset="0"/>
              </a:rPr>
              <a:t>on Preschool Child </a:t>
            </a:r>
            <a:r>
              <a:rPr lang="en-US" dirty="0" smtClean="0">
                <a:effectLst/>
                <a:latin typeface="Verdana" panose="020B0604030504040204" pitchFamily="34" charset="0"/>
              </a:rPr>
              <a:t>Outcomes: </a:t>
            </a:r>
            <a:r>
              <a:rPr lang="en-US" dirty="0" smtClean="0">
                <a:effectLst/>
                <a:latin typeface="Verdana" panose="020B0604030504040204" pitchFamily="34" charset="0"/>
                <a:hlinkClick r:id="rId3"/>
              </a:rPr>
              <a:t>http://eotta.ccresa.org/Training.php?cat=21</a:t>
            </a:r>
            <a:r>
              <a:rPr lang="en-US" dirty="0" smtClean="0">
                <a:effectLst/>
                <a:latin typeface="Verdana" panose="020B0604030504040204" pitchFamily="34" charset="0"/>
              </a:rPr>
              <a:t>  </a:t>
            </a:r>
          </a:p>
          <a:p>
            <a:pPr marL="457200" lvl="1" indent="0">
              <a:buClrTx/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381000" cy="457200"/>
          </a:xfrm>
        </p:spPr>
        <p:txBody>
          <a:bodyPr/>
          <a:lstStyle/>
          <a:p>
            <a:pPr>
              <a:defRPr/>
            </a:pPr>
            <a:fld id="{5A1709B2-3F2C-4523-82F4-4607BAAF0E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73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/>
                <a:latin typeface="Verdana" panose="020B0604030504040204" pitchFamily="34" charset="0"/>
              </a:rPr>
              <a:t>FROM THE DIRECTOR’S DESK</a:t>
            </a:r>
            <a:endParaRPr lang="en-US" sz="4000" dirty="0">
              <a:latin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marL="457200" lvl="1" indent="0">
              <a:buClrTx/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lvl="1" indent="0">
              <a:buClrTx/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lvl="1" indent="0">
              <a:buClrTx/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381000" cy="457200"/>
          </a:xfrm>
        </p:spPr>
        <p:txBody>
          <a:bodyPr/>
          <a:lstStyle/>
          <a:p>
            <a:pPr>
              <a:defRPr/>
            </a:pPr>
            <a:fld id="{5A1709B2-3F2C-4523-82F4-4607BAAF0E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 descr="C:\Users\whitee1\AppData\Local\Microsoft\Windows\Temporary Internet Files\Content.Outlook\W26R5KB3\phot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901" y="2039898"/>
            <a:ext cx="5029200" cy="35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tee1\AppData\Local\Microsoft\Windows\Temporary Internet Files\Content.Outlook\W26R5KB3\photo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6700" y="1943102"/>
            <a:ext cx="4952998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1947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FROM THE DIRECTOR’S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Special Education </a:t>
            </a:r>
            <a:r>
              <a:rPr lang="en-US" dirty="0" smtClean="0"/>
              <a:t>Part </a:t>
            </a:r>
            <a:r>
              <a:rPr lang="en-US" dirty="0"/>
              <a:t>B </a:t>
            </a:r>
            <a:r>
              <a:rPr lang="en-US" dirty="0" smtClean="0"/>
              <a:t>6</a:t>
            </a:r>
            <a:r>
              <a:rPr lang="en-US" sz="4000" dirty="0" smtClean="0"/>
              <a:t>11 - </a:t>
            </a:r>
            <a:r>
              <a:rPr lang="en-US" sz="4000" dirty="0" err="1" smtClean="0"/>
              <a:t>Flowthrough</a:t>
            </a:r>
            <a:endParaRPr lang="en-US" sz="4000" dirty="0" smtClean="0"/>
          </a:p>
          <a:p>
            <a:pPr lvl="1"/>
            <a:r>
              <a:rPr lang="en-US" dirty="0" smtClean="0"/>
              <a:t>Application DUE </a:t>
            </a:r>
            <a:r>
              <a:rPr lang="en-US" dirty="0"/>
              <a:t>Date - July 18, 2014 </a:t>
            </a:r>
            <a:endParaRPr lang="en-US" dirty="0" smtClean="0"/>
          </a:p>
          <a:p>
            <a:pPr lvl="1"/>
            <a:r>
              <a:rPr lang="en-US" dirty="0" smtClean="0"/>
              <a:t>MEGS</a:t>
            </a:r>
          </a:p>
          <a:p>
            <a:pPr lvl="1"/>
            <a:endParaRPr lang="en-US" dirty="0"/>
          </a:p>
          <a:p>
            <a:r>
              <a:rPr lang="en-US" dirty="0" smtClean="0"/>
              <a:t>Special Education EOSD &amp; Transition Coordination</a:t>
            </a:r>
          </a:p>
          <a:p>
            <a:pPr lvl="1"/>
            <a:r>
              <a:rPr lang="en-US" dirty="0" smtClean="0"/>
              <a:t>Application Due Date – July 1, 2014</a:t>
            </a:r>
          </a:p>
          <a:p>
            <a:pPr lvl="1"/>
            <a:r>
              <a:rPr lang="en-US" dirty="0" smtClean="0"/>
              <a:t>MEGS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9781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/>
              <a:t>FROM THE DIRECTOR’S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Times New Roman"/>
                <a:ea typeface="Times New Roman"/>
              </a:rPr>
              <a:t>JCAR Report </a:t>
            </a:r>
            <a:r>
              <a:rPr lang="en-US" sz="2800" dirty="0" smtClean="0">
                <a:latin typeface="Times New Roman"/>
                <a:ea typeface="Times New Roman"/>
              </a:rPr>
              <a:t>&amp; Rule </a:t>
            </a:r>
            <a:r>
              <a:rPr lang="en-US" sz="2800" dirty="0">
                <a:latin typeface="Times New Roman"/>
                <a:ea typeface="Times New Roman"/>
              </a:rPr>
              <a:t>package </a:t>
            </a:r>
            <a:r>
              <a:rPr lang="en-US" sz="2800" dirty="0" smtClean="0">
                <a:latin typeface="Times New Roman"/>
                <a:ea typeface="Times New Roman"/>
              </a:rPr>
              <a:t>sent to  </a:t>
            </a:r>
            <a:r>
              <a:rPr lang="en-US" sz="2800" dirty="0">
                <a:latin typeface="Times New Roman"/>
                <a:ea typeface="Times New Roman"/>
              </a:rPr>
              <a:t>ORR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17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11532"/>
            <a:ext cx="733739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0267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FROM THE DIRECTOR’S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Interpreter Rules - UPDATE</a:t>
            </a:r>
            <a:r>
              <a:rPr lang="en-US" dirty="0"/>
              <a:t>: </a:t>
            </a:r>
            <a:r>
              <a:rPr lang="en-US" b="1" dirty="0"/>
              <a:t>June 4, 2014</a:t>
            </a:r>
          </a:p>
          <a:p>
            <a:pPr marL="0" indent="0" algn="ctr">
              <a:buNone/>
            </a:pPr>
            <a:r>
              <a:rPr lang="en-US" b="1" dirty="0" smtClean="0"/>
              <a:t>Deaf </a:t>
            </a:r>
            <a:r>
              <a:rPr lang="en-US" b="1" dirty="0"/>
              <a:t>Persons Interpreters' Act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The </a:t>
            </a:r>
            <a:r>
              <a:rPr lang="en-US" b="1" dirty="0"/>
              <a:t>Joint Committee on Administrative Rules (JCAR) took the last step in the </a:t>
            </a:r>
            <a:r>
              <a:rPr lang="en-US" b="1" dirty="0" smtClean="0"/>
              <a:t>process</a:t>
            </a:r>
            <a:r>
              <a:rPr lang="en-US" b="1" dirty="0" smtClean="0"/>
              <a:t>, regarding </a:t>
            </a:r>
            <a:r>
              <a:rPr lang="en-US" b="1" dirty="0" smtClean="0"/>
              <a:t>the rules governing the Deaf Persons' Interpreters Act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The rule will </a:t>
            </a:r>
            <a:r>
              <a:rPr lang="en-US" b="1" dirty="0"/>
              <a:t>take effect </a:t>
            </a:r>
            <a:r>
              <a:rPr lang="en-US" b="1" dirty="0" smtClean="0"/>
              <a:t>on July 2, 1014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629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FROM THE DIRECTOR’S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Data Check</a:t>
            </a:r>
          </a:p>
          <a:p>
            <a:pPr marL="365760" lvl="1" indent="0">
              <a:buNone/>
            </a:pPr>
            <a:r>
              <a:rPr lang="en-US" sz="4800" dirty="0" smtClean="0"/>
              <a:t>20</a:t>
            </a:r>
            <a:r>
              <a:rPr lang="en-US" sz="4600" dirty="0" smtClean="0"/>
              <a:t> </a:t>
            </a:r>
            <a:r>
              <a:rPr lang="en-US" sz="3200" dirty="0" smtClean="0"/>
              <a:t>LEAs – students with SLD  under 6</a:t>
            </a:r>
          </a:p>
          <a:p>
            <a:pPr marL="1097280" lvl="2" indent="-457200"/>
            <a:r>
              <a:rPr lang="en-US" sz="2900" dirty="0" smtClean="0"/>
              <a:t>Called </a:t>
            </a:r>
            <a:r>
              <a:rPr lang="en-US" sz="4800" dirty="0" smtClean="0"/>
              <a:t>20 </a:t>
            </a:r>
            <a:r>
              <a:rPr lang="en-US" sz="2900" dirty="0" smtClean="0"/>
              <a:t>LEAs</a:t>
            </a:r>
          </a:p>
          <a:p>
            <a:pPr marL="1097280" lvl="2" indent="-457200"/>
            <a:r>
              <a:rPr lang="en-US" sz="2900" dirty="0" smtClean="0"/>
              <a:t>Only </a:t>
            </a:r>
            <a:r>
              <a:rPr lang="en-US" sz="4800" dirty="0" smtClean="0"/>
              <a:t>1</a:t>
            </a:r>
            <a:r>
              <a:rPr lang="en-US" sz="2900" dirty="0" smtClean="0"/>
              <a:t> LEA actually had student under 6 years of age identified as SLD</a:t>
            </a:r>
            <a:endParaRPr lang="en-US" sz="32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Are you checking your data, looking for data discrepancies?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40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Verdana" pitchFamily="34" charset="0"/>
              </a:rPr>
              <a:t>WHAT’s NEW?	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30725"/>
          </a:xfrm>
        </p:spPr>
        <p:txBody>
          <a:bodyPr/>
          <a:lstStyle/>
          <a:p>
            <a:pPr marL="57150" lvl="1" indent="0" eaLnBrk="1" hangingPunct="1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Publications</a:t>
            </a:r>
            <a:endParaRPr lang="en-US" b="1" dirty="0" smtClean="0">
              <a:solidFill>
                <a:srgbClr val="FF0000"/>
              </a:solidFill>
              <a:effectLst/>
              <a:latin typeface="Verdana" pitchFamily="34" charset="0"/>
            </a:endParaRPr>
          </a:p>
          <a:p>
            <a:pPr marL="57150" lvl="1" indent="0" eaLnBrk="1" hangingPunct="1">
              <a:buClr>
                <a:srgbClr val="92D050"/>
              </a:buClr>
              <a:buFont typeface="Wingdings" pitchFamily="2" charset="2"/>
              <a:buNone/>
              <a:defRPr/>
            </a:pPr>
            <a:endParaRPr lang="en-US" dirty="0" smtClean="0">
              <a:effectLst/>
              <a:latin typeface="Verdana" pitchFamily="34" charset="0"/>
            </a:endParaRPr>
          </a:p>
          <a:p>
            <a:pPr marL="514350" lvl="1" indent="-457200" eaLnBrk="1" hangingPunct="1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State Performance Plan/Annual Public Reporting has been updated. </a:t>
            </a:r>
            <a:r>
              <a:rPr lang="en-US" dirty="0" smtClean="0">
                <a:latin typeface="Verdana" pitchFamily="34" charset="0"/>
                <a:hlinkClick r:id="rId2"/>
              </a:rPr>
              <a:t>https://www.mischooldata.org/</a:t>
            </a:r>
            <a:r>
              <a:rPr lang="en-US" dirty="0" smtClean="0">
                <a:latin typeface="Verdana" pitchFamily="34" charset="0"/>
              </a:rPr>
              <a:t> </a:t>
            </a:r>
            <a:endParaRPr lang="en-US" dirty="0" smtClean="0">
              <a:effectLst/>
              <a:latin typeface="Verdana" pitchFamily="34" charset="0"/>
            </a:endParaRPr>
          </a:p>
          <a:p>
            <a:pPr marL="457200" lvl="2" indent="0" eaLnBrk="1" hangingPunct="1">
              <a:buClr>
                <a:srgbClr val="C00000"/>
              </a:buClr>
              <a:buNone/>
              <a:defRPr/>
            </a:pPr>
            <a:endParaRPr lang="en-US" dirty="0" smtClean="0">
              <a:effectLst/>
              <a:latin typeface="Verdana" pitchFamily="34" charset="0"/>
            </a:endParaRPr>
          </a:p>
          <a:p>
            <a:pPr marL="514350" lvl="1" indent="-457200" eaLnBrk="1" hangingPunct="1">
              <a:buClr>
                <a:srgbClr val="C00000"/>
              </a:buClr>
              <a:defRPr/>
            </a:pPr>
            <a:r>
              <a:rPr lang="en-US" i="1" dirty="0" smtClean="0">
                <a:latin typeface="Verdana" pitchFamily="34" charset="0"/>
              </a:rPr>
              <a:t>Michigan Assistive Technology Guidelines for Teachers of the Blind and Visually Impaired </a:t>
            </a:r>
            <a:r>
              <a:rPr lang="en-US" dirty="0" smtClean="0">
                <a:latin typeface="Verdana" pitchFamily="34" charset="0"/>
              </a:rPr>
              <a:t>guides for teachers K-12. </a:t>
            </a:r>
            <a:r>
              <a:rPr lang="en-US" dirty="0" smtClean="0">
                <a:latin typeface="Verdana" pitchFamily="34" charset="0"/>
                <a:hlinkClick r:id="rId3"/>
              </a:rPr>
              <a:t>http://mde-lio.cenmi.org</a:t>
            </a:r>
            <a:r>
              <a:rPr lang="en-US" dirty="0" smtClean="0">
                <a:latin typeface="Verdana" pitchFamily="34" charset="0"/>
              </a:rPr>
              <a:t> </a:t>
            </a:r>
            <a:endParaRPr lang="en-US" dirty="0" smtClean="0"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495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Disproportionality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Significant Disproportionality Presentation </a:t>
            </a:r>
            <a:r>
              <a:rPr lang="en-US" dirty="0" smtClean="0">
                <a:effectLst/>
              </a:rPr>
              <a:t>(</a:t>
            </a:r>
            <a:r>
              <a:rPr lang="en-US" dirty="0">
                <a:effectLst/>
              </a:rPr>
              <a:t>May </a:t>
            </a:r>
            <a:r>
              <a:rPr lang="en-US" dirty="0" smtClean="0">
                <a:effectLst/>
              </a:rPr>
              <a:t>2014) </a:t>
            </a:r>
          </a:p>
          <a:p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2014 </a:t>
            </a:r>
            <a:r>
              <a:rPr lang="en-US" dirty="0">
                <a:effectLst/>
              </a:rPr>
              <a:t>Significant Disproportionality </a:t>
            </a:r>
            <a:r>
              <a:rPr lang="en-US" dirty="0" smtClean="0">
                <a:effectLst/>
              </a:rPr>
              <a:t>List</a:t>
            </a:r>
          </a:p>
          <a:p>
            <a:pPr lvl="1"/>
            <a:r>
              <a:rPr lang="en-US" dirty="0" smtClean="0">
                <a:effectLst/>
              </a:rPr>
              <a:t>39 </a:t>
            </a:r>
            <a:r>
              <a:rPr lang="en-US" dirty="0" smtClean="0">
                <a:effectLst/>
              </a:rPr>
              <a:t>LEAs (2 LEAs identified for two areas)</a:t>
            </a:r>
          </a:p>
          <a:p>
            <a:pPr lvl="2"/>
            <a:r>
              <a:rPr lang="en-US" sz="2500" dirty="0" smtClean="0">
                <a:effectLst/>
              </a:rPr>
              <a:t>27 </a:t>
            </a:r>
            <a:r>
              <a:rPr lang="en-US" sz="2500" dirty="0" smtClean="0">
                <a:effectLst/>
              </a:rPr>
              <a:t>LEAs for </a:t>
            </a:r>
            <a:r>
              <a:rPr lang="en-US" sz="2500" dirty="0" smtClean="0">
                <a:effectLst/>
              </a:rPr>
              <a:t>Discipline  </a:t>
            </a:r>
          </a:p>
          <a:p>
            <a:pPr lvl="2">
              <a:buClr>
                <a:srgbClr val="C00000"/>
              </a:buClr>
            </a:pPr>
            <a:r>
              <a:rPr lang="en-US" sz="2800" dirty="0" smtClean="0">
                <a:effectLst/>
              </a:rPr>
              <a:t>13 </a:t>
            </a:r>
            <a:r>
              <a:rPr lang="en-US" sz="2800" dirty="0" smtClean="0">
                <a:effectLst/>
              </a:rPr>
              <a:t>LEAs for Identification</a:t>
            </a:r>
          </a:p>
          <a:p>
            <a:pPr lvl="2">
              <a:buClr>
                <a:srgbClr val="C00000"/>
              </a:buClr>
            </a:pPr>
            <a:r>
              <a:rPr lang="en-US" sz="2800" dirty="0" smtClean="0">
                <a:effectLst/>
              </a:rPr>
              <a:t> 1 </a:t>
            </a:r>
            <a:r>
              <a:rPr lang="en-US" sz="2800" dirty="0" smtClean="0">
                <a:effectLst/>
              </a:rPr>
              <a:t>for Educational Environments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40699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sz="2800" dirty="0"/>
              <a:t>Warning List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Significant Disproportionality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August Workbook</a:t>
            </a:r>
          </a:p>
          <a:p>
            <a:pPr marL="0" indent="0" algn="ctr">
              <a:buNone/>
            </a:pPr>
            <a:r>
              <a:rPr lang="en-US" sz="5400" dirty="0" smtClean="0"/>
              <a:t>Warning </a:t>
            </a:r>
            <a:r>
              <a:rPr lang="en-US" sz="5400" dirty="0"/>
              <a:t>Letters </a:t>
            </a:r>
            <a:endParaRPr lang="en-US" sz="5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(</a:t>
            </a:r>
            <a:r>
              <a:rPr lang="en-US" sz="2000" dirty="0"/>
              <a:t>over-identification and educational environments ONLY)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dirty="0" smtClean="0"/>
              <a:t> </a:t>
            </a:r>
            <a:r>
              <a:rPr lang="en-US" sz="2000" dirty="0" smtClean="0"/>
              <a:t>for </a:t>
            </a:r>
          </a:p>
          <a:p>
            <a:pPr marL="0" indent="0" algn="ctr">
              <a:buNone/>
            </a:pPr>
            <a:r>
              <a:rPr lang="en-US" sz="5400" dirty="0"/>
              <a:t>S</a:t>
            </a:r>
            <a:r>
              <a:rPr lang="en-US" sz="5400" dirty="0" smtClean="0"/>
              <a:t>ignificant Disproportionality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319222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Warning </a:t>
            </a:r>
            <a:r>
              <a:rPr lang="en-US" sz="3200" dirty="0"/>
              <a:t>List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Significant Disproportionality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effectLst/>
              </a:rPr>
              <a:t>Alpena-Montmorency-Alcona </a:t>
            </a:r>
            <a:r>
              <a:rPr lang="en-US" sz="2400" b="1" dirty="0" smtClean="0">
                <a:effectLst/>
              </a:rPr>
              <a:t>ESD</a:t>
            </a:r>
          </a:p>
          <a:p>
            <a:pPr lvl="1"/>
            <a:r>
              <a:rPr lang="en-US" sz="2400" dirty="0">
                <a:effectLst/>
              </a:rPr>
              <a:t>Alpena Public </a:t>
            </a:r>
            <a:r>
              <a:rPr lang="en-US" sz="2400" dirty="0" smtClean="0">
                <a:effectLst/>
              </a:rPr>
              <a:t>Schools</a:t>
            </a:r>
          </a:p>
          <a:p>
            <a:pPr marL="457200" lvl="1" indent="0">
              <a:buNone/>
            </a:pPr>
            <a:endParaRPr lang="en-US" sz="2400" dirty="0">
              <a:effectLst/>
            </a:endParaRPr>
          </a:p>
          <a:p>
            <a:r>
              <a:rPr lang="en-US" sz="2400" b="1" dirty="0" smtClean="0">
                <a:effectLst/>
              </a:rPr>
              <a:t>Berrien RESA	</a:t>
            </a:r>
          </a:p>
          <a:p>
            <a:pPr lvl="1"/>
            <a:r>
              <a:rPr lang="en-US" sz="2400" dirty="0" smtClean="0">
                <a:effectLst/>
              </a:rPr>
              <a:t>Berrien </a:t>
            </a:r>
            <a:r>
              <a:rPr lang="en-US" sz="2400" dirty="0">
                <a:effectLst/>
              </a:rPr>
              <a:t>Springs Public Schools</a:t>
            </a:r>
          </a:p>
          <a:p>
            <a:pPr lvl="1"/>
            <a:endParaRPr lang="en-US" sz="2400" dirty="0">
              <a:effectLst/>
            </a:endParaRPr>
          </a:p>
          <a:p>
            <a:r>
              <a:rPr lang="en-US" sz="2400" b="1" dirty="0" err="1" smtClean="0">
                <a:effectLst/>
              </a:rPr>
              <a:t>Cheb</a:t>
            </a:r>
            <a:r>
              <a:rPr lang="en-US" sz="2400" b="1" dirty="0" smtClean="0">
                <a:effectLst/>
              </a:rPr>
              <a:t>-Otsego-Presque </a:t>
            </a:r>
            <a:r>
              <a:rPr lang="en-US" sz="2400" b="1" dirty="0">
                <a:effectLst/>
              </a:rPr>
              <a:t>Isle </a:t>
            </a:r>
            <a:r>
              <a:rPr lang="en-US" sz="2400" b="1" dirty="0" smtClean="0">
                <a:effectLst/>
              </a:rPr>
              <a:t>ESD</a:t>
            </a:r>
          </a:p>
          <a:p>
            <a:pPr lvl="1"/>
            <a:r>
              <a:rPr lang="en-US" sz="2400" dirty="0" smtClean="0">
                <a:effectLst/>
              </a:rPr>
              <a:t>Gaylord </a:t>
            </a:r>
            <a:r>
              <a:rPr lang="en-US" sz="2400" dirty="0">
                <a:effectLst/>
              </a:rPr>
              <a:t>Community </a:t>
            </a:r>
            <a:r>
              <a:rPr lang="en-US" sz="2400" dirty="0" smtClean="0">
                <a:effectLst/>
              </a:rPr>
              <a:t>Schools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*</a:t>
            </a:r>
          </a:p>
          <a:p>
            <a:pPr lvl="1"/>
            <a:endParaRPr lang="en-US" sz="2400" dirty="0" smtClean="0">
              <a:effectLst/>
            </a:endParaRPr>
          </a:p>
          <a:p>
            <a:r>
              <a:rPr lang="en-US" sz="2400" b="1" dirty="0" smtClean="0">
                <a:effectLst/>
              </a:rPr>
              <a:t>Delta-Schoolcraft </a:t>
            </a:r>
            <a:r>
              <a:rPr lang="en-US" sz="2400" b="1" dirty="0">
                <a:effectLst/>
              </a:rPr>
              <a:t>ISD</a:t>
            </a:r>
            <a:r>
              <a:rPr lang="en-US" sz="2400" dirty="0">
                <a:effectLst/>
              </a:rPr>
              <a:t>	</a:t>
            </a:r>
            <a:endParaRPr lang="en-US" sz="2400" dirty="0" smtClean="0">
              <a:effectLst/>
            </a:endParaRPr>
          </a:p>
          <a:p>
            <a:pPr lvl="1"/>
            <a:r>
              <a:rPr lang="en-US" sz="2400" dirty="0">
                <a:effectLst/>
              </a:rPr>
              <a:t>Manistique Area Schools</a:t>
            </a:r>
            <a:endParaRPr lang="en-US" sz="1400" dirty="0">
              <a:effectLst/>
            </a:endParaRPr>
          </a:p>
          <a:p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86796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>Warning </a:t>
            </a:r>
            <a:r>
              <a:rPr lang="en-US" sz="3200" dirty="0"/>
              <a:t>List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Significant </a:t>
            </a:r>
            <a:r>
              <a:rPr lang="en-US" sz="4400" dirty="0"/>
              <a:t>Disproportionality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Genesee </a:t>
            </a:r>
            <a:r>
              <a:rPr lang="en-US" sz="2400" b="1" dirty="0">
                <a:effectLst/>
              </a:rPr>
              <a:t>ISD</a:t>
            </a:r>
            <a:r>
              <a:rPr lang="en-US" sz="2400" dirty="0">
                <a:effectLst/>
              </a:rPr>
              <a:t>	</a:t>
            </a:r>
            <a:endParaRPr lang="en-US" sz="2400" dirty="0" smtClean="0">
              <a:effectLst/>
            </a:endParaRPr>
          </a:p>
          <a:p>
            <a:pPr lvl="1"/>
            <a:r>
              <a:rPr lang="en-US" sz="2200" dirty="0" smtClean="0">
                <a:effectLst/>
              </a:rPr>
              <a:t>Madison Academy </a:t>
            </a:r>
            <a:r>
              <a:rPr lang="en-US" sz="2200" dirty="0" smtClean="0">
                <a:solidFill>
                  <a:srgbClr val="FF0000"/>
                </a:solidFill>
                <a:effectLst/>
              </a:rPr>
              <a:t>*</a:t>
            </a:r>
            <a:endParaRPr lang="en-US" sz="2200" dirty="0">
              <a:solidFill>
                <a:srgbClr val="FF0000"/>
              </a:solidFill>
              <a:effectLst/>
            </a:endParaRPr>
          </a:p>
          <a:p>
            <a:pPr lvl="1"/>
            <a:r>
              <a:rPr lang="en-US" sz="2200" dirty="0" smtClean="0">
                <a:effectLst/>
              </a:rPr>
              <a:t>Swartz Creek Community Schools</a:t>
            </a:r>
          </a:p>
          <a:p>
            <a:pPr lvl="1"/>
            <a:endParaRPr lang="en-US" sz="2200" dirty="0">
              <a:effectLst/>
            </a:endParaRPr>
          </a:p>
          <a:p>
            <a:r>
              <a:rPr lang="en-US" sz="2600" b="1" dirty="0">
                <a:effectLst/>
              </a:rPr>
              <a:t>Gratiot-Isabella </a:t>
            </a:r>
            <a:r>
              <a:rPr lang="en-US" sz="2600" b="1" dirty="0" smtClean="0">
                <a:effectLst/>
              </a:rPr>
              <a:t>RESD</a:t>
            </a:r>
          </a:p>
          <a:p>
            <a:pPr lvl="1"/>
            <a:r>
              <a:rPr lang="en-US" sz="2200" dirty="0">
                <a:effectLst/>
              </a:rPr>
              <a:t>Renaissance Public School Academy</a:t>
            </a:r>
            <a:endParaRPr lang="en-US" sz="2200" dirty="0" smtClean="0">
              <a:effectLst/>
            </a:endParaRPr>
          </a:p>
          <a:p>
            <a:pPr lvl="1"/>
            <a:endParaRPr lang="en-US" sz="1200" dirty="0">
              <a:effectLst/>
            </a:endParaRPr>
          </a:p>
          <a:p>
            <a:r>
              <a:rPr lang="en-US" sz="2400" b="1" dirty="0">
                <a:effectLst/>
              </a:rPr>
              <a:t>Ingham ISD</a:t>
            </a:r>
            <a:r>
              <a:rPr lang="en-US" sz="2400" dirty="0">
                <a:effectLst/>
              </a:rPr>
              <a:t>	</a:t>
            </a:r>
            <a:endParaRPr lang="en-US" sz="2400" dirty="0" smtClean="0">
              <a:effectLst/>
            </a:endParaRPr>
          </a:p>
          <a:p>
            <a:pPr lvl="1"/>
            <a:r>
              <a:rPr lang="en-US" sz="2200" dirty="0" err="1" smtClean="0">
                <a:effectLst/>
              </a:rPr>
              <a:t>Windemere</a:t>
            </a:r>
            <a:r>
              <a:rPr lang="en-US" sz="2200" dirty="0" smtClean="0">
                <a:effectLst/>
              </a:rPr>
              <a:t> Park Charter Academy</a:t>
            </a:r>
            <a:endParaRPr lang="en-US" sz="22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943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Warning List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Significant </a:t>
            </a:r>
            <a:r>
              <a:rPr lang="en-US" sz="4400" dirty="0"/>
              <a:t>Disproportionality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effectLst/>
              </a:rPr>
              <a:t>Ionia </a:t>
            </a:r>
            <a:r>
              <a:rPr lang="en-US" sz="2400" b="1" dirty="0">
                <a:effectLst/>
              </a:rPr>
              <a:t>ISD</a:t>
            </a:r>
            <a:r>
              <a:rPr lang="en-US" sz="2400" dirty="0">
                <a:effectLst/>
              </a:rPr>
              <a:t>	</a:t>
            </a:r>
            <a:endParaRPr lang="en-US" sz="24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Belding </a:t>
            </a:r>
            <a:r>
              <a:rPr lang="en-US" sz="2400" dirty="0">
                <a:effectLst/>
              </a:rPr>
              <a:t>Area School </a:t>
            </a:r>
            <a:r>
              <a:rPr lang="en-US" sz="2400" dirty="0" smtClean="0">
                <a:effectLst/>
              </a:rPr>
              <a:t>District </a:t>
            </a:r>
            <a:endParaRPr lang="en-US" sz="2400" b="1" dirty="0" smtClean="0">
              <a:solidFill>
                <a:srgbClr val="0099FF"/>
              </a:solidFill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Lakewood </a:t>
            </a:r>
            <a:r>
              <a:rPr lang="en-US" sz="2400" dirty="0">
                <a:effectLst/>
              </a:rPr>
              <a:t>Public </a:t>
            </a:r>
            <a:r>
              <a:rPr lang="en-US" sz="2400" dirty="0" smtClean="0">
                <a:effectLst/>
              </a:rPr>
              <a:t>Schools </a:t>
            </a:r>
          </a:p>
          <a:p>
            <a:pPr lvl="1"/>
            <a:endParaRPr lang="en-US" sz="2400" dirty="0">
              <a:effectLst/>
            </a:endParaRPr>
          </a:p>
          <a:p>
            <a:r>
              <a:rPr lang="en-US" sz="2400" b="1" dirty="0" smtClean="0">
                <a:effectLst/>
              </a:rPr>
              <a:t>Jackson ISD</a:t>
            </a:r>
          </a:p>
          <a:p>
            <a:pPr lvl="1"/>
            <a:r>
              <a:rPr lang="en-US" sz="2000" dirty="0" smtClean="0">
                <a:effectLst/>
              </a:rPr>
              <a:t>Jackson Public Schools</a:t>
            </a:r>
          </a:p>
          <a:p>
            <a:pPr lvl="1"/>
            <a:endParaRPr lang="en-US" sz="2400" dirty="0" smtClean="0">
              <a:effectLst/>
            </a:endParaRPr>
          </a:p>
          <a:p>
            <a:r>
              <a:rPr lang="en-US" sz="2400" b="1" dirty="0">
                <a:effectLst/>
              </a:rPr>
              <a:t>Kent ISD	</a:t>
            </a:r>
          </a:p>
          <a:p>
            <a:pPr lvl="1"/>
            <a:r>
              <a:rPr lang="en-US" sz="2400" dirty="0">
                <a:effectLst/>
              </a:rPr>
              <a:t>Byron Center Public Schools</a:t>
            </a:r>
          </a:p>
          <a:p>
            <a:pPr lvl="1"/>
            <a:r>
              <a:rPr lang="en-US" sz="2400" dirty="0" err="1" smtClean="0">
                <a:effectLst/>
              </a:rPr>
              <a:t>Kenowa</a:t>
            </a:r>
            <a:r>
              <a:rPr lang="en-US" sz="2400" dirty="0" smtClean="0">
                <a:effectLst/>
              </a:rPr>
              <a:t> Hills Public Schools</a:t>
            </a:r>
          </a:p>
          <a:p>
            <a:pPr lvl="1"/>
            <a:r>
              <a:rPr lang="en-US" sz="2400" dirty="0" smtClean="0">
                <a:effectLst/>
              </a:rPr>
              <a:t>Rockford Public Schools</a:t>
            </a:r>
          </a:p>
          <a:p>
            <a:pPr lvl="1"/>
            <a:r>
              <a:rPr lang="en-US" sz="2400" dirty="0" smtClean="0">
                <a:effectLst/>
              </a:rPr>
              <a:t>Vista Charter Academy</a:t>
            </a:r>
            <a:endParaRPr lang="en-US" sz="16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3904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>Warning </a:t>
            </a:r>
            <a:r>
              <a:rPr lang="en-US" sz="3200" dirty="0"/>
              <a:t>List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Significant </a:t>
            </a:r>
            <a:r>
              <a:rPr lang="en-US" sz="4400" dirty="0"/>
              <a:t>Disproportionality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endParaRPr lang="en-US" sz="2400" dirty="0">
              <a:effectLst/>
            </a:endParaRPr>
          </a:p>
          <a:p>
            <a:r>
              <a:rPr lang="en-US" sz="2400" b="1" dirty="0">
                <a:effectLst/>
              </a:rPr>
              <a:t>Macomb ISD</a:t>
            </a:r>
            <a:r>
              <a:rPr lang="en-US" sz="2400" dirty="0">
                <a:effectLst/>
              </a:rPr>
              <a:t>	</a:t>
            </a:r>
            <a:endParaRPr lang="en-US" sz="24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East Detroit Public Schools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*</a:t>
            </a:r>
            <a:endParaRPr lang="en-US" sz="2400" dirty="0">
              <a:solidFill>
                <a:srgbClr val="FF0000"/>
              </a:solidFill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Fraser </a:t>
            </a:r>
            <a:r>
              <a:rPr lang="en-US" sz="2400" dirty="0">
                <a:effectLst/>
              </a:rPr>
              <a:t>Public Schools</a:t>
            </a:r>
          </a:p>
          <a:p>
            <a:pPr lvl="1"/>
            <a:r>
              <a:rPr lang="en-US" sz="2400" dirty="0" smtClean="0">
                <a:effectLst/>
              </a:rPr>
              <a:t>Lake </a:t>
            </a:r>
            <a:r>
              <a:rPr lang="en-US" sz="2400" dirty="0">
                <a:effectLst/>
              </a:rPr>
              <a:t>Shore Public Schools </a:t>
            </a:r>
            <a:endParaRPr lang="en-US" sz="24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Roseville </a:t>
            </a:r>
            <a:r>
              <a:rPr lang="en-US" sz="2400" dirty="0">
                <a:effectLst/>
              </a:rPr>
              <a:t>Community </a:t>
            </a:r>
            <a:r>
              <a:rPr lang="en-US" sz="2400" dirty="0" smtClean="0">
                <a:effectLst/>
              </a:rPr>
              <a:t>Schools</a:t>
            </a:r>
          </a:p>
          <a:p>
            <a:endParaRPr lang="en-US" sz="2400" b="1" dirty="0" smtClean="0">
              <a:effectLst/>
            </a:endParaRPr>
          </a:p>
          <a:p>
            <a:r>
              <a:rPr lang="en-US" sz="2400" b="1" dirty="0" smtClean="0">
                <a:effectLst/>
              </a:rPr>
              <a:t>Newaygo County RESA</a:t>
            </a:r>
          </a:p>
          <a:p>
            <a:pPr lvl="1"/>
            <a:r>
              <a:rPr lang="en-US" sz="2000" dirty="0" smtClean="0">
                <a:effectLst/>
              </a:rPr>
              <a:t>Fremont Public School District</a:t>
            </a:r>
            <a:endParaRPr lang="en-US" sz="20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401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>Warning List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Significant </a:t>
            </a:r>
            <a:r>
              <a:rPr lang="en-US" sz="4400" dirty="0"/>
              <a:t>Disproportionality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89120"/>
          </a:xfrm>
        </p:spPr>
        <p:txBody>
          <a:bodyPr/>
          <a:lstStyle/>
          <a:p>
            <a:r>
              <a:rPr lang="en-US" sz="2400" b="1" dirty="0">
                <a:effectLst/>
              </a:rPr>
              <a:t>Oakland Schools	</a:t>
            </a:r>
            <a:endParaRPr lang="en-US" sz="2400" b="1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Arts and Technology Academy of Pontiac</a:t>
            </a:r>
          </a:p>
          <a:p>
            <a:pPr lvl="1"/>
            <a:r>
              <a:rPr lang="en-US" sz="2400" dirty="0" smtClean="0">
                <a:effectLst/>
              </a:rPr>
              <a:t>Berkley </a:t>
            </a:r>
            <a:r>
              <a:rPr lang="en-US" sz="2400" dirty="0">
                <a:effectLst/>
              </a:rPr>
              <a:t>School </a:t>
            </a:r>
            <a:r>
              <a:rPr lang="en-US" sz="2400" dirty="0" smtClean="0">
                <a:effectLst/>
              </a:rPr>
              <a:t>District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*</a:t>
            </a:r>
          </a:p>
          <a:p>
            <a:pPr lvl="1"/>
            <a:r>
              <a:rPr lang="en-US" sz="2400" dirty="0" smtClean="0">
                <a:effectLst/>
              </a:rPr>
              <a:t>Holly Area School District</a:t>
            </a:r>
          </a:p>
          <a:p>
            <a:pPr lvl="1"/>
            <a:r>
              <a:rPr lang="en-US" sz="2400" dirty="0" smtClean="0">
                <a:effectLst/>
              </a:rPr>
              <a:t>Huron Valley Schools</a:t>
            </a:r>
            <a:endParaRPr lang="en-US" sz="1600" dirty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Novi </a:t>
            </a:r>
            <a:r>
              <a:rPr lang="en-US" sz="2400" dirty="0">
                <a:effectLst/>
              </a:rPr>
              <a:t>Community School </a:t>
            </a:r>
            <a:r>
              <a:rPr lang="en-US" sz="2400" dirty="0" smtClean="0">
                <a:effectLst/>
              </a:rPr>
              <a:t>District </a:t>
            </a:r>
          </a:p>
          <a:p>
            <a:pPr lvl="1"/>
            <a:r>
              <a:rPr lang="en-US" sz="2400" dirty="0" smtClean="0">
                <a:effectLst/>
              </a:rPr>
              <a:t>Pontiac Academy for Excellence</a:t>
            </a:r>
            <a:endParaRPr lang="en-US" sz="2400" dirty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Walled </a:t>
            </a:r>
            <a:r>
              <a:rPr lang="en-US" sz="2400" dirty="0">
                <a:effectLst/>
              </a:rPr>
              <a:t>Lake Consolidated </a:t>
            </a:r>
            <a:r>
              <a:rPr lang="en-US" sz="2400" dirty="0" smtClean="0">
                <a:effectLst/>
              </a:rPr>
              <a:t>Schools</a:t>
            </a:r>
          </a:p>
          <a:p>
            <a:pPr lvl="1"/>
            <a:r>
              <a:rPr lang="en-US" sz="2400" dirty="0" smtClean="0">
                <a:effectLst/>
              </a:rPr>
              <a:t>West Bloomfield School District</a:t>
            </a: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76183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>Warning </a:t>
            </a:r>
            <a:r>
              <a:rPr lang="en-US" sz="3200" dirty="0"/>
              <a:t>List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4400" dirty="0"/>
              <a:t>Significant Disproportionality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effectLst/>
              </a:rPr>
              <a:t>Ottawa Area ISD</a:t>
            </a:r>
            <a:r>
              <a:rPr lang="en-US" sz="2400" dirty="0">
                <a:effectLst/>
              </a:rPr>
              <a:t>	</a:t>
            </a:r>
          </a:p>
          <a:p>
            <a:pPr lvl="1"/>
            <a:r>
              <a:rPr lang="en-US" sz="2400" dirty="0" smtClean="0">
                <a:effectLst/>
              </a:rPr>
              <a:t>Black River Public School</a:t>
            </a:r>
            <a:endParaRPr lang="en-US" sz="2400" dirty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Zeeland Public Schools</a:t>
            </a:r>
            <a:endParaRPr lang="en-US" sz="2400" dirty="0">
              <a:effectLst/>
            </a:endParaRPr>
          </a:p>
          <a:p>
            <a:endParaRPr lang="en-US" sz="2400" dirty="0"/>
          </a:p>
          <a:p>
            <a:r>
              <a:rPr lang="en-US" sz="2400" b="1" dirty="0" smtClean="0">
                <a:effectLst/>
              </a:rPr>
              <a:t>Van Buren ISD</a:t>
            </a:r>
          </a:p>
          <a:p>
            <a:pPr lvl="1"/>
            <a:r>
              <a:rPr lang="en-US" sz="2400" dirty="0">
                <a:effectLst/>
              </a:rPr>
              <a:t>	Decatur Public Schools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171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800" dirty="0"/>
              <a:t>Warning List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Significant Disproportionality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530725"/>
          </a:xfrm>
        </p:spPr>
        <p:txBody>
          <a:bodyPr/>
          <a:lstStyle/>
          <a:p>
            <a:r>
              <a:rPr lang="en-US" sz="2400" b="1" dirty="0">
                <a:effectLst/>
              </a:rPr>
              <a:t>Wayne RESA</a:t>
            </a:r>
            <a:r>
              <a:rPr lang="en-US" sz="2400" dirty="0">
                <a:effectLst/>
              </a:rPr>
              <a:t>	</a:t>
            </a:r>
            <a:endParaRPr lang="en-US" sz="2400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Cesar Chavez Academy</a:t>
            </a:r>
          </a:p>
          <a:p>
            <a:pPr lvl="1"/>
            <a:r>
              <a:rPr lang="en-US" dirty="0" smtClean="0">
                <a:solidFill>
                  <a:srgbClr val="0099FF"/>
                </a:solidFill>
                <a:effectLst/>
              </a:rPr>
              <a:t>Detroit School </a:t>
            </a:r>
            <a:r>
              <a:rPr lang="en-US" dirty="0">
                <a:solidFill>
                  <a:srgbClr val="0099FF"/>
                </a:solidFill>
                <a:effectLst/>
              </a:rPr>
              <a:t>District</a:t>
            </a:r>
          </a:p>
          <a:p>
            <a:pPr lvl="1"/>
            <a:r>
              <a:rPr lang="en-US" dirty="0" smtClean="0">
                <a:effectLst/>
              </a:rPr>
              <a:t>Ecorse </a:t>
            </a:r>
            <a:r>
              <a:rPr lang="en-US" dirty="0">
                <a:effectLst/>
              </a:rPr>
              <a:t>Public Schools</a:t>
            </a:r>
          </a:p>
          <a:p>
            <a:pPr lvl="1"/>
            <a:r>
              <a:rPr lang="en-US" dirty="0" smtClean="0">
                <a:effectLst/>
              </a:rPr>
              <a:t>Grosse </a:t>
            </a:r>
            <a:r>
              <a:rPr lang="en-US" dirty="0">
                <a:effectLst/>
              </a:rPr>
              <a:t>Pointe Public </a:t>
            </a:r>
            <a:r>
              <a:rPr lang="en-US" dirty="0" smtClean="0">
                <a:effectLst/>
              </a:rPr>
              <a:t>Schools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*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 smtClean="0">
                <a:effectLst/>
              </a:rPr>
              <a:t>Hanley </a:t>
            </a:r>
            <a:r>
              <a:rPr lang="en-US" dirty="0">
                <a:effectLst/>
              </a:rPr>
              <a:t>International </a:t>
            </a:r>
            <a:r>
              <a:rPr lang="en-US" dirty="0" smtClean="0">
                <a:effectLst/>
              </a:rPr>
              <a:t>Academy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*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Northville Public Schools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>
                <a:effectLst/>
              </a:rPr>
              <a:t>Plymouth Scholars Charter Academy</a:t>
            </a:r>
          </a:p>
          <a:p>
            <a:pPr lvl="1"/>
            <a:r>
              <a:rPr lang="en-US" dirty="0" smtClean="0">
                <a:effectLst/>
              </a:rPr>
              <a:t>Plymouth-Canton Community Schools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Romulus Community Schools</a:t>
            </a:r>
          </a:p>
          <a:p>
            <a:pPr lvl="1"/>
            <a:r>
              <a:rPr lang="en-US" dirty="0" smtClean="0">
                <a:effectLst/>
              </a:rPr>
              <a:t>Westwood Community School District</a:t>
            </a:r>
            <a:endParaRPr lang="en-US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Wyandotte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914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2800" dirty="0"/>
              <a:t>Warning List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Significant Disproportionality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8305800" cy="4149725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West Shore ESD</a:t>
            </a:r>
          </a:p>
          <a:p>
            <a:pPr lvl="1"/>
            <a:r>
              <a:rPr lang="en-US" dirty="0" smtClean="0">
                <a:effectLst/>
              </a:rPr>
              <a:t>Hart Public School District</a:t>
            </a:r>
          </a:p>
          <a:p>
            <a:r>
              <a:rPr lang="en-US" sz="2400" b="1" dirty="0" smtClean="0">
                <a:effectLst/>
              </a:rPr>
              <a:t>State of Michigan</a:t>
            </a:r>
            <a:r>
              <a:rPr lang="en-US" sz="2400" dirty="0">
                <a:effectLst/>
              </a:rPr>
              <a:t>	</a:t>
            </a:r>
            <a:endParaRPr lang="en-US" sz="2400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Education Achievement Authority of Michigan</a:t>
            </a:r>
            <a:endParaRPr lang="en-US" sz="1600" dirty="0">
              <a:solidFill>
                <a:srgbClr val="FF0000"/>
              </a:solidFill>
              <a:effectLst/>
            </a:endParaRPr>
          </a:p>
          <a:p>
            <a:pPr lvl="1"/>
            <a:endParaRPr lang="en-US" dirty="0" smtClean="0">
              <a:effectLst/>
            </a:endParaRPr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7302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Verdana" pitchFamily="34" charset="0"/>
              </a:rPr>
              <a:t>WHAT’s NEW?	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30725"/>
          </a:xfrm>
        </p:spPr>
        <p:txBody>
          <a:bodyPr/>
          <a:lstStyle/>
          <a:p>
            <a:pPr marL="57150" lvl="1" indent="0" eaLnBrk="1" hangingPunct="1">
              <a:buClr>
                <a:srgbClr val="92D050"/>
              </a:buClr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0000"/>
              </a:solidFill>
              <a:effectLst/>
              <a:latin typeface="Verdana" pitchFamily="34" charset="0"/>
            </a:endParaRPr>
          </a:p>
          <a:p>
            <a:pPr marL="57150" lvl="1" indent="0" eaLnBrk="1" hangingPunct="1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Data Collection</a:t>
            </a:r>
            <a:endParaRPr lang="en-US" b="1" dirty="0" smtClean="0">
              <a:solidFill>
                <a:srgbClr val="FF0000"/>
              </a:solidFill>
              <a:effectLst/>
              <a:latin typeface="Verdana" pitchFamily="34" charset="0"/>
            </a:endParaRPr>
          </a:p>
          <a:p>
            <a:pPr marL="57150" lvl="1" indent="0" eaLnBrk="1" hangingPunct="1">
              <a:buClr>
                <a:srgbClr val="92D050"/>
              </a:buClr>
              <a:buFont typeface="Wingdings" pitchFamily="2" charset="2"/>
              <a:buNone/>
              <a:defRPr/>
            </a:pPr>
            <a:endParaRPr lang="en-US" dirty="0" smtClean="0">
              <a:effectLst/>
              <a:latin typeface="Verdana" pitchFamily="34" charset="0"/>
            </a:endParaRPr>
          </a:p>
          <a:p>
            <a:pPr marL="514350" lvl="1" indent="-457200" eaLnBrk="1" hangingPunct="1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Michigan Student Data System 2014 </a:t>
            </a:r>
            <a:r>
              <a:rPr lang="en-US" dirty="0" smtClean="0">
                <a:latin typeface="Verdana" pitchFamily="34" charset="0"/>
              </a:rPr>
              <a:t>End-of-Year </a:t>
            </a:r>
            <a:r>
              <a:rPr lang="en-US" dirty="0" smtClean="0">
                <a:latin typeface="Verdana" pitchFamily="34" charset="0"/>
              </a:rPr>
              <a:t>Collection </a:t>
            </a:r>
            <a:endParaRPr lang="en-US" dirty="0" smtClean="0">
              <a:latin typeface="Verdana" pitchFamily="34" charset="0"/>
            </a:endParaRPr>
          </a:p>
          <a:p>
            <a:pPr marL="788670" lvl="2" indent="-457200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Certification </a:t>
            </a:r>
            <a:r>
              <a:rPr lang="en-US" dirty="0" smtClean="0">
                <a:latin typeface="Verdana" pitchFamily="34" charset="0"/>
              </a:rPr>
              <a:t>deadline is June </a:t>
            </a:r>
            <a:r>
              <a:rPr lang="en-US" dirty="0" smtClean="0">
                <a:latin typeface="Verdana" pitchFamily="34" charset="0"/>
              </a:rPr>
              <a:t>30</a:t>
            </a:r>
          </a:p>
          <a:p>
            <a:pPr marL="788670" lvl="2" indent="-457200">
              <a:buClr>
                <a:srgbClr val="C00000"/>
              </a:buClr>
              <a:defRPr/>
            </a:pPr>
            <a:endParaRPr lang="en-US" dirty="0" smtClean="0">
              <a:effectLst/>
              <a:latin typeface="Verdana" pitchFamily="34" charset="0"/>
            </a:endParaRPr>
          </a:p>
          <a:p>
            <a:pPr marL="514350" lvl="1" indent="-457200" eaLnBrk="1" hangingPunct="1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Registry of Educational Personnel End-of-Year Collection </a:t>
            </a:r>
            <a:endParaRPr lang="en-US" dirty="0" smtClean="0">
              <a:latin typeface="Verdana" pitchFamily="34" charset="0"/>
            </a:endParaRPr>
          </a:p>
          <a:p>
            <a:pPr marL="788670" lvl="2" indent="-457200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Submission </a:t>
            </a:r>
            <a:r>
              <a:rPr lang="en-US" dirty="0" smtClean="0">
                <a:latin typeface="Verdana" pitchFamily="34" charset="0"/>
              </a:rPr>
              <a:t>deadline is June </a:t>
            </a:r>
            <a:r>
              <a:rPr lang="en-US" dirty="0" smtClean="0">
                <a:latin typeface="Verdana" pitchFamily="34" charset="0"/>
              </a:rPr>
              <a:t>30</a:t>
            </a:r>
            <a:endParaRPr lang="en-US" dirty="0" smtClean="0"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863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3C151-2DD3-4736-B349-5F59272C8C7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32" y="1214438"/>
            <a:ext cx="49022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895600" y="1905000"/>
            <a:ext cx="26670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81400" y="2500861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CTE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351817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Verdana" pitchFamily="34" charset="0"/>
              </a:rPr>
              <a:t>WHAT’s NEW?	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30725"/>
          </a:xfrm>
        </p:spPr>
        <p:txBody>
          <a:bodyPr/>
          <a:lstStyle/>
          <a:p>
            <a:pPr marL="57150" lvl="1" indent="0" eaLnBrk="1" hangingPunct="1">
              <a:buClr>
                <a:srgbClr val="92D050"/>
              </a:buClr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0000"/>
              </a:solidFill>
              <a:effectLst/>
              <a:latin typeface="Verdana" pitchFamily="34" charset="0"/>
            </a:endParaRPr>
          </a:p>
          <a:p>
            <a:pPr marL="57150" lvl="1" indent="0" eaLnBrk="1" hangingPunct="1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Data Collection</a:t>
            </a:r>
            <a:endParaRPr lang="en-US" b="1" dirty="0" smtClean="0">
              <a:solidFill>
                <a:srgbClr val="FF0000"/>
              </a:solidFill>
              <a:effectLst/>
              <a:latin typeface="Verdana" pitchFamily="34" charset="0"/>
            </a:endParaRPr>
          </a:p>
          <a:p>
            <a:pPr marL="57150" lvl="1" indent="0" eaLnBrk="1" hangingPunct="1">
              <a:buClr>
                <a:srgbClr val="92D050"/>
              </a:buClr>
              <a:buFont typeface="Wingdings" pitchFamily="2" charset="2"/>
              <a:buNone/>
              <a:defRPr/>
            </a:pPr>
            <a:endParaRPr lang="en-US" dirty="0" smtClean="0">
              <a:effectLst/>
              <a:latin typeface="Verdana" pitchFamily="34" charset="0"/>
            </a:endParaRPr>
          </a:p>
          <a:p>
            <a:pPr marL="514350" lvl="1" indent="-457200" eaLnBrk="1" hangingPunct="1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The Special Education data on the Michigan School Data website is </a:t>
            </a:r>
            <a:r>
              <a:rPr lang="en-US" u="sng" dirty="0" smtClean="0">
                <a:latin typeface="Verdana" pitchFamily="34" charset="0"/>
              </a:rPr>
              <a:t>NOT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the official child count.</a:t>
            </a:r>
            <a:endParaRPr lang="en-US" dirty="0" smtClean="0">
              <a:effectLst/>
              <a:latin typeface="Verdana" pitchFamily="34" charset="0"/>
            </a:endParaRPr>
          </a:p>
          <a:p>
            <a:pPr marL="457200" lvl="2" indent="0" eaLnBrk="1" hangingPunct="1">
              <a:buClr>
                <a:srgbClr val="C00000"/>
              </a:buClr>
              <a:buNone/>
              <a:defRPr/>
            </a:pPr>
            <a:endParaRPr lang="en-US" dirty="0" smtClean="0">
              <a:effectLst/>
              <a:latin typeface="Verdana" pitchFamily="34" charset="0"/>
            </a:endParaRPr>
          </a:p>
          <a:p>
            <a:pPr marL="514350" lvl="1" indent="-457200" eaLnBrk="1" hangingPunct="1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The Center for Educational Performance and Information (CEPI) will remove all 2012-13 school year data on July 1, 2014. </a:t>
            </a:r>
            <a:endParaRPr lang="en-US" dirty="0" smtClean="0"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516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latin typeface="Verdana" pitchFamily="34" charset="0"/>
              </a:rPr>
              <a:t>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307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Verdana" pitchFamily="34" charset="0"/>
              </a:rPr>
              <a:t>Monitoring</a:t>
            </a:r>
            <a:endParaRPr lang="en-US" sz="2400" dirty="0" smtClean="0">
              <a:effectLst/>
              <a:latin typeface="Verdana" pitchFamily="34" charset="0"/>
            </a:endParaRPr>
          </a:p>
          <a:p>
            <a:pPr marL="857250" lvl="1" indent="-457200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Sixteen (16) </a:t>
            </a:r>
            <a:r>
              <a:rPr lang="en-US" dirty="0" smtClean="0">
                <a:latin typeface="Verdana" pitchFamily="34" charset="0"/>
              </a:rPr>
              <a:t>on-site visits were completed this monitoring cycle</a:t>
            </a:r>
            <a:r>
              <a:rPr lang="en-US" dirty="0" smtClean="0">
                <a:latin typeface="Verdana" pitchFamily="34" charset="0"/>
              </a:rPr>
              <a:t>.</a:t>
            </a:r>
          </a:p>
          <a:p>
            <a:pPr marL="857250" lvl="1" indent="-457200">
              <a:buClr>
                <a:srgbClr val="C00000"/>
              </a:buClr>
              <a:defRPr/>
            </a:pPr>
            <a:endParaRPr lang="en-US" dirty="0" smtClean="0">
              <a:latin typeface="Verdana" pitchFamily="34" charset="0"/>
            </a:endParaRPr>
          </a:p>
          <a:p>
            <a:pPr marL="857250" lvl="1" indent="-457200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itchFamily="34" charset="0"/>
              </a:rPr>
              <a:t>There were no B-5 on-site visits.</a:t>
            </a:r>
          </a:p>
          <a:p>
            <a:pPr marL="1131570" lvl="2" indent="-457200">
              <a:buClr>
                <a:srgbClr val="C00000"/>
              </a:buClr>
              <a:defRPr/>
            </a:pPr>
            <a:endParaRPr lang="en-US" dirty="0">
              <a:latin typeface="Verdana" pitchFamily="34" charset="0"/>
            </a:endParaRPr>
          </a:p>
          <a:p>
            <a:pPr marL="857250" lvl="1" indent="-457200">
              <a:buClr>
                <a:srgbClr val="C00000"/>
              </a:buClr>
              <a:defRPr/>
            </a:pPr>
            <a:r>
              <a:rPr lang="en-US" dirty="0">
                <a:latin typeface="Verdana" pitchFamily="34" charset="0"/>
              </a:rPr>
              <a:t>August 2014 </a:t>
            </a:r>
            <a:r>
              <a:rPr lang="en-US" dirty="0" smtClean="0">
                <a:latin typeface="Verdana" pitchFamily="34" charset="0"/>
              </a:rPr>
              <a:t>Workbook</a:t>
            </a:r>
          </a:p>
          <a:p>
            <a:pPr marL="1131570" lvl="2" indent="-457200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New letters may be in the Report </a:t>
            </a:r>
            <a:r>
              <a:rPr lang="en-US" dirty="0" smtClean="0">
                <a:latin typeface="Verdana" pitchFamily="34" charset="0"/>
              </a:rPr>
              <a:t>page</a:t>
            </a:r>
          </a:p>
          <a:p>
            <a:pPr marL="1131570" lvl="2" indent="-457200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Data </a:t>
            </a:r>
            <a:r>
              <a:rPr lang="en-US" dirty="0">
                <a:latin typeface="Verdana" pitchFamily="34" charset="0"/>
              </a:rPr>
              <a:t>alerts </a:t>
            </a:r>
            <a:r>
              <a:rPr lang="en-US" dirty="0" smtClean="0">
                <a:latin typeface="Verdana" pitchFamily="34" charset="0"/>
              </a:rPr>
              <a:t>for B-5 </a:t>
            </a:r>
            <a:endParaRPr lang="en-US" dirty="0">
              <a:latin typeface="Verdana" pitchFamily="34" charset="0"/>
            </a:endParaRPr>
          </a:p>
          <a:p>
            <a:pPr marL="1131570" lvl="2" indent="-457200">
              <a:buClr>
                <a:srgbClr val="C00000"/>
              </a:buClr>
              <a:defRPr/>
            </a:pP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849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latin typeface="Verdana" pitchFamily="34" charset="0"/>
              </a:rPr>
              <a:t>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07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Verdana" pitchFamily="34" charset="0"/>
              </a:rPr>
              <a:t>Medicaid School Based Services (SBS) Program</a:t>
            </a:r>
            <a:endParaRPr lang="en-US" sz="2400" dirty="0" smtClean="0">
              <a:effectLst/>
              <a:latin typeface="Verdana" pitchFamily="34" charset="0"/>
            </a:endParaRPr>
          </a:p>
          <a:p>
            <a:pPr marL="857250" lvl="1" indent="-457200" eaLnBrk="1" hangingPunct="1">
              <a:buClr>
                <a:srgbClr val="C00000"/>
              </a:buClr>
              <a:defRPr/>
            </a:pPr>
            <a:endParaRPr lang="en-US" dirty="0" smtClean="0">
              <a:latin typeface="Verdana" pitchFamily="34" charset="0"/>
            </a:endParaRPr>
          </a:p>
          <a:p>
            <a:pPr marL="857250" lvl="1" indent="-457200" eaLnBrk="1" hangingPunct="1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Mark your calendar for Upcoming </a:t>
            </a:r>
            <a:r>
              <a:rPr lang="en-US" dirty="0" smtClean="0">
                <a:latin typeface="Verdana" pitchFamily="34" charset="0"/>
              </a:rPr>
              <a:t>Meetings – Ingham ISD 1:00-3:00</a:t>
            </a:r>
            <a:endParaRPr lang="en-US" dirty="0" smtClean="0">
              <a:effectLst/>
              <a:latin typeface="Verdana" pitchFamily="34" charset="0"/>
            </a:endParaRPr>
          </a:p>
          <a:p>
            <a:pPr marL="1714500" lvl="3" indent="-457200" eaLnBrk="1" hangingPunct="1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itchFamily="34" charset="0"/>
              </a:rPr>
              <a:t>September 30, </a:t>
            </a:r>
            <a:r>
              <a:rPr lang="en-US" dirty="0" smtClean="0">
                <a:effectLst/>
                <a:latin typeface="Verdana" pitchFamily="34" charset="0"/>
              </a:rPr>
              <a:t>2014</a:t>
            </a:r>
          </a:p>
          <a:p>
            <a:pPr marL="1714500" lvl="3" indent="-457200" eaLnBrk="1" hangingPunct="1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itchFamily="34" charset="0"/>
              </a:rPr>
              <a:t>January </a:t>
            </a:r>
            <a:r>
              <a:rPr lang="en-US" dirty="0" smtClean="0">
                <a:effectLst/>
                <a:latin typeface="Verdana" pitchFamily="34" charset="0"/>
              </a:rPr>
              <a:t>13, 2015 </a:t>
            </a:r>
            <a:endParaRPr lang="en-US" dirty="0" smtClean="0">
              <a:effectLst/>
              <a:latin typeface="Verdana" pitchFamily="34" charset="0"/>
            </a:endParaRPr>
          </a:p>
          <a:p>
            <a:pPr marL="1714500" lvl="3" indent="-457200" eaLnBrk="1" hangingPunct="1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itchFamily="34" charset="0"/>
              </a:rPr>
              <a:t>March </a:t>
            </a:r>
            <a:r>
              <a:rPr lang="en-US" dirty="0" smtClean="0">
                <a:effectLst/>
                <a:latin typeface="Verdana" pitchFamily="34" charset="0"/>
              </a:rPr>
              <a:t>24, 2015</a:t>
            </a:r>
          </a:p>
        </p:txBody>
      </p:sp>
    </p:spTree>
    <p:extLst>
      <p:ext uri="{BB962C8B-B14F-4D97-AF65-F5344CB8AC3E}">
        <p14:creationId xmlns:p14="http://schemas.microsoft.com/office/powerpoint/2010/main" val="3511279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latin typeface="Verdana" pitchFamily="34" charset="0"/>
              </a:rPr>
              <a:t>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Verdana" pitchFamily="34" charset="0"/>
              </a:rPr>
              <a:t>Early Childhood </a:t>
            </a:r>
            <a:endParaRPr lang="en-US" sz="2400" dirty="0" smtClean="0">
              <a:effectLst/>
              <a:latin typeface="Verdana" pitchFamily="34" charset="0"/>
            </a:endParaRPr>
          </a:p>
          <a:p>
            <a:pPr marL="857250" lvl="1" indent="-457200" eaLnBrk="1" hangingPunct="1">
              <a:buClr>
                <a:srgbClr val="C00000"/>
              </a:buClr>
              <a:defRPr/>
            </a:pPr>
            <a:r>
              <a:rPr lang="en-US" u="sng" dirty="0" smtClean="0">
                <a:latin typeface="Verdana" pitchFamily="34" charset="0"/>
              </a:rPr>
              <a:t>Early Intervention; </a:t>
            </a:r>
            <a:r>
              <a:rPr lang="en-US" i="1" u="sng" dirty="0" smtClean="0">
                <a:latin typeface="Verdana" pitchFamily="34" charset="0"/>
              </a:rPr>
              <a:t>Early On</a:t>
            </a:r>
            <a:r>
              <a:rPr lang="en-US" u="sng" dirty="0" smtClean="0">
                <a:latin typeface="Verdana" pitchFamily="34" charset="0"/>
              </a:rPr>
              <a:t>® Part C of IDEA</a:t>
            </a:r>
            <a:r>
              <a:rPr lang="en-US" dirty="0" smtClean="0">
                <a:latin typeface="Verdana" pitchFamily="34" charset="0"/>
              </a:rPr>
              <a:t> </a:t>
            </a:r>
            <a:endParaRPr lang="en-US" dirty="0" smtClean="0">
              <a:latin typeface="Verdana" pitchFamily="34" charset="0"/>
            </a:endParaRPr>
          </a:p>
          <a:p>
            <a:pPr marL="1131570" lvl="2" indent="-457200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Application </a:t>
            </a:r>
            <a:r>
              <a:rPr lang="en-US" dirty="0" smtClean="0">
                <a:latin typeface="Verdana" pitchFamily="34" charset="0"/>
              </a:rPr>
              <a:t>for funds is due July 1, 2014 </a:t>
            </a:r>
            <a:r>
              <a:rPr lang="en-US" dirty="0" smtClean="0">
                <a:latin typeface="Verdana" pitchFamily="34" charset="0"/>
              </a:rPr>
              <a:t>-MEGS</a:t>
            </a:r>
            <a:endParaRPr lang="en-US" dirty="0" smtClean="0">
              <a:effectLst/>
              <a:latin typeface="Verdana" pitchFamily="34" charset="0"/>
            </a:endParaRPr>
          </a:p>
          <a:p>
            <a:pPr marL="857250" lvl="1" indent="-457200" eaLnBrk="1" hangingPunct="1">
              <a:buClr>
                <a:srgbClr val="C00000"/>
              </a:buClr>
              <a:defRPr/>
            </a:pPr>
            <a:endParaRPr lang="en-US" dirty="0" smtClean="0">
              <a:effectLst/>
              <a:latin typeface="Verdana" pitchFamily="34" charset="0"/>
            </a:endParaRPr>
          </a:p>
          <a:p>
            <a:pPr marL="857250" lvl="1" indent="-457200" eaLnBrk="1" hangingPunct="1">
              <a:buClr>
                <a:srgbClr val="C00000"/>
              </a:buClr>
              <a:defRPr/>
            </a:pPr>
            <a:r>
              <a:rPr lang="en-US" u="sng" dirty="0" smtClean="0">
                <a:latin typeface="Verdana" pitchFamily="34" charset="0"/>
              </a:rPr>
              <a:t>Early Childhood Special Education; ECSE (Part B of IDEA, Section 619)</a:t>
            </a:r>
            <a:r>
              <a:rPr lang="en-US" dirty="0" smtClean="0">
                <a:latin typeface="Verdana" pitchFamily="34" charset="0"/>
              </a:rPr>
              <a:t> Preschool </a:t>
            </a:r>
            <a:endParaRPr lang="en-US" dirty="0" smtClean="0">
              <a:latin typeface="Verdana" pitchFamily="34" charset="0"/>
            </a:endParaRPr>
          </a:p>
          <a:p>
            <a:pPr marL="1131570" lvl="2" indent="-457200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A</a:t>
            </a:r>
            <a:r>
              <a:rPr lang="en-US" dirty="0" smtClean="0">
                <a:latin typeface="Verdana" pitchFamily="34" charset="0"/>
              </a:rPr>
              <a:t>pplications </a:t>
            </a:r>
            <a:r>
              <a:rPr lang="en-US" dirty="0" smtClean="0">
                <a:latin typeface="Verdana" pitchFamily="34" charset="0"/>
              </a:rPr>
              <a:t>are due by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July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18</a:t>
            </a:r>
            <a:r>
              <a:rPr lang="en-US" dirty="0" smtClean="0">
                <a:latin typeface="Verdana" pitchFamily="34" charset="0"/>
              </a:rPr>
              <a:t>, 2014 - MEGS</a:t>
            </a:r>
            <a:endParaRPr lang="en-US" dirty="0" smtClean="0">
              <a:latin typeface="Verdana" pitchFamily="34" charset="0"/>
            </a:endParaRPr>
          </a:p>
          <a:p>
            <a:pPr marL="1131570" lvl="2" indent="-457200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itchFamily="34" charset="0"/>
              </a:rPr>
              <a:t>2014-15 allocations are </a:t>
            </a:r>
            <a:r>
              <a:rPr lang="en-US" dirty="0" smtClean="0">
                <a:effectLst/>
                <a:latin typeface="Verdana" pitchFamily="34" charset="0"/>
              </a:rPr>
              <a:t>posted: </a:t>
            </a:r>
            <a:r>
              <a:rPr lang="en-US" dirty="0" smtClean="0">
                <a:effectLst/>
                <a:latin typeface="Verdana" pitchFamily="34" charset="0"/>
                <a:hlinkClick r:id="rId2"/>
              </a:rPr>
              <a:t>www.michigan.gov/ecse</a:t>
            </a:r>
            <a:r>
              <a:rPr lang="en-US" dirty="0" smtClean="0">
                <a:effectLst/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509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latin typeface="Verdana" pitchFamily="34" charset="0"/>
              </a:rPr>
              <a:t>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MI-SER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Verdana" pitchFamily="34" charset="0"/>
              </a:rPr>
              <a:t>Michigan Special Education Reference</a:t>
            </a:r>
            <a:endParaRPr lang="en-US" sz="2400" dirty="0" smtClean="0">
              <a:effectLst/>
              <a:latin typeface="Verdana" pitchFamily="34" charset="0"/>
            </a:endParaRPr>
          </a:p>
          <a:p>
            <a:pPr marL="857250" lvl="1" indent="-457200" eaLnBrk="1" hangingPunct="1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OSEP Letters</a:t>
            </a:r>
          </a:p>
          <a:p>
            <a:pPr marL="1405890" lvl="3" indent="-457200">
              <a:buClr>
                <a:srgbClr val="C00000"/>
              </a:buClr>
              <a:defRPr/>
            </a:pPr>
            <a:r>
              <a:rPr lang="en-US" dirty="0" smtClean="0">
                <a:effectLst/>
                <a:latin typeface="Verdana" pitchFamily="34" charset="0"/>
              </a:rPr>
              <a:t>Letter to Chief State School Officers, LEA Maintenance of Effort, March 13, 2014</a:t>
            </a:r>
          </a:p>
          <a:p>
            <a:pPr marL="1405890" lvl="3" indent="-457200">
              <a:buClr>
                <a:srgbClr val="C00000"/>
              </a:buClr>
              <a:defRPr/>
            </a:pPr>
            <a:r>
              <a:rPr lang="en-US" dirty="0" smtClean="0">
                <a:latin typeface="Verdana" pitchFamily="34" charset="0"/>
              </a:rPr>
              <a:t>Letter to Breton, Use of Electronic Mail, March 21, 2014</a:t>
            </a:r>
            <a:endParaRPr lang="en-US" dirty="0" smtClean="0">
              <a:effectLst/>
              <a:latin typeface="Verdana" pitchFamily="34" charset="0"/>
            </a:endParaRPr>
          </a:p>
          <a:p>
            <a:pPr marL="857250" lvl="1" indent="-457200" eaLnBrk="1" hangingPunct="1">
              <a:buClr>
                <a:srgbClr val="C00000"/>
              </a:buClr>
              <a:defRPr/>
            </a:pPr>
            <a:endParaRPr lang="en-US" dirty="0" smtClean="0">
              <a:effectLst/>
              <a:latin typeface="Verdana" pitchFamily="34" charset="0"/>
            </a:endParaRPr>
          </a:p>
          <a:p>
            <a:pPr marL="400050" lvl="1" indent="0" eaLnBrk="1" hangingPunct="1">
              <a:buClr>
                <a:srgbClr val="C00000"/>
              </a:buClr>
              <a:buNone/>
              <a:defRPr/>
            </a:pPr>
            <a:endParaRPr lang="en-US" dirty="0" smtClean="0"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185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latin typeface="Verdana" pitchFamily="34" charset="0"/>
              </a:rPr>
              <a:t>HOT TOPICS?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3072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2400" dirty="0" smtClean="0">
                <a:latin typeface="Verdana" pitchFamily="34" charset="0"/>
              </a:rPr>
              <a:t>Part B State Performance Plan/Annual Performance Report has been finalized and disseminated by </a:t>
            </a:r>
            <a:r>
              <a:rPr lang="en-US" sz="2400" dirty="0" smtClean="0">
                <a:latin typeface="Verdana" pitchFamily="34" charset="0"/>
              </a:rPr>
              <a:t>OSEP</a:t>
            </a:r>
          </a:p>
          <a:p>
            <a:pPr lvl="1">
              <a:buClr>
                <a:srgbClr val="C00000"/>
              </a:buClr>
              <a:defRPr/>
            </a:pPr>
            <a:r>
              <a:rPr lang="en-US" sz="2200" dirty="0" smtClean="0">
                <a:latin typeface="Verdana" pitchFamily="34" charset="0"/>
              </a:rPr>
              <a:t>Details in August</a:t>
            </a:r>
            <a:endParaRPr lang="en-US" sz="2200" dirty="0" smtClean="0">
              <a:latin typeface="Verdana" pitchFamily="34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endParaRPr lang="en-US" sz="2400" dirty="0" smtClean="0">
              <a:latin typeface="Verdana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US" sz="2400" dirty="0" smtClean="0">
                <a:latin typeface="Verdana" pitchFamily="34" charset="0"/>
              </a:rPr>
              <a:t>Jane Reagan from the Office of Special Education was named to the School Nurse Shortage Task </a:t>
            </a:r>
            <a:r>
              <a:rPr lang="en-US" sz="2400" dirty="0" smtClean="0">
                <a:latin typeface="Verdana" pitchFamily="34" charset="0"/>
              </a:rPr>
              <a:t>Force </a:t>
            </a:r>
          </a:p>
          <a:p>
            <a:pPr lvl="1">
              <a:buClr>
                <a:srgbClr val="C00000"/>
              </a:buClr>
              <a:defRPr/>
            </a:pPr>
            <a:r>
              <a:rPr lang="en-US" sz="2200" dirty="0" smtClean="0">
                <a:latin typeface="Verdana" pitchFamily="34" charset="0"/>
              </a:rPr>
              <a:t>For </a:t>
            </a:r>
            <a:r>
              <a:rPr lang="en-US" sz="2200" dirty="0" smtClean="0">
                <a:latin typeface="Verdana" pitchFamily="34" charset="0"/>
              </a:rPr>
              <a:t>more </a:t>
            </a:r>
            <a:r>
              <a:rPr lang="en-US" sz="2200" dirty="0" smtClean="0">
                <a:latin typeface="Verdana" pitchFamily="34" charset="0"/>
              </a:rPr>
              <a:t>information: </a:t>
            </a:r>
            <a:r>
              <a:rPr lang="en-US" sz="2200" dirty="0" smtClean="0">
                <a:latin typeface="Verdana" pitchFamily="34" charset="0"/>
                <a:hlinkClick r:id="rId2"/>
              </a:rPr>
              <a:t>http://www.mischoolnursetaskforce.org/</a:t>
            </a:r>
            <a:r>
              <a:rPr lang="en-US" sz="2200" dirty="0" smtClean="0">
                <a:latin typeface="Verdana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Verdana" pitchFamily="34" charset="0"/>
              </a:rPr>
              <a:t> </a:t>
            </a:r>
            <a:endParaRPr lang="en-US" sz="2200" dirty="0" smtClean="0"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6513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Sample presentation slides [1]">
  <a:themeElements>
    <a:clrScheme name="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1_Sample presentation slides 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ample presentation slides [1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mple presentation slides [1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mple presentation slides [1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17481</TotalTime>
  <Words>925</Words>
  <Application>Microsoft Office PowerPoint</Application>
  <PresentationFormat>On-screen Show (4:3)</PresentationFormat>
  <Paragraphs>265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1_Sample presentation slides [1]</vt:lpstr>
      <vt:lpstr>Flow</vt:lpstr>
      <vt:lpstr>Office of Special Education  UPDATES</vt:lpstr>
      <vt:lpstr>WHAT’s NEW? </vt:lpstr>
      <vt:lpstr>WHAT’s NEW? </vt:lpstr>
      <vt:lpstr>WHAT’s NEW? </vt:lpstr>
      <vt:lpstr>WHAT’s NEW?</vt:lpstr>
      <vt:lpstr>WHAT’s NEW?</vt:lpstr>
      <vt:lpstr>WHAT’s NEW?</vt:lpstr>
      <vt:lpstr>WHAT’s NEW?</vt:lpstr>
      <vt:lpstr>HOT TOPICS?</vt:lpstr>
      <vt:lpstr>HOT TOPICS?</vt:lpstr>
      <vt:lpstr>UPCOMING LEARNING OPPORTUNITIES</vt:lpstr>
      <vt:lpstr>UPCOMING LEARNING OPPORTUNITIES</vt:lpstr>
      <vt:lpstr>UPCOMING LEARNING OPPORTUNITIES</vt:lpstr>
      <vt:lpstr>UPCOMING LEARNING OPPORTUNITIES</vt:lpstr>
      <vt:lpstr>FROM THE DIRECTOR’S DESK</vt:lpstr>
      <vt:lpstr>FROM THE DIRECTOR’S DESK</vt:lpstr>
      <vt:lpstr>FROM THE DIRECTOR’S DESK</vt:lpstr>
      <vt:lpstr>FROM THE DIRECTOR’S DESK</vt:lpstr>
      <vt:lpstr>FROM THE DIRECTOR’S DESK</vt:lpstr>
      <vt:lpstr>Significant Disproportionality</vt:lpstr>
      <vt:lpstr>Warning List   Significant Disproportionality</vt:lpstr>
      <vt:lpstr>Warning List  Significant Disproportionality</vt:lpstr>
      <vt:lpstr> Warning List  Significant Disproportionality </vt:lpstr>
      <vt:lpstr>Warning List  Significant Disproportionality</vt:lpstr>
      <vt:lpstr> Warning List  Significant Disproportionality </vt:lpstr>
      <vt:lpstr> Warning List Significant Disproportionality </vt:lpstr>
      <vt:lpstr> Warning List   Significant Disproportionality </vt:lpstr>
      <vt:lpstr>Warning List   Significant Disproportionality</vt:lpstr>
      <vt:lpstr>Warning List   Significant Disproportionality</vt:lpstr>
      <vt:lpstr>PowerPoint Presentation</vt:lpstr>
    </vt:vector>
  </TitlesOfParts>
  <Company>MDOE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High Schools</dc:title>
  <dc:creator>ThompsonJJ</dc:creator>
  <cp:lastModifiedBy>White, Eleanor (MDE)</cp:lastModifiedBy>
  <cp:revision>644</cp:revision>
  <cp:lastPrinted>2014-06-09T15:04:42Z</cp:lastPrinted>
  <dcterms:created xsi:type="dcterms:W3CDTF">2007-07-23T15:56:56Z</dcterms:created>
  <dcterms:modified xsi:type="dcterms:W3CDTF">2014-06-09T21:09:42Z</dcterms:modified>
</cp:coreProperties>
</file>