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71" r:id="rId2"/>
  </p:sldMasterIdLst>
  <p:notesMasterIdLst>
    <p:notesMasterId r:id="rId23"/>
  </p:notesMasterIdLst>
  <p:handoutMasterIdLst>
    <p:handoutMasterId r:id="rId24"/>
  </p:handoutMasterIdLst>
  <p:sldIdLst>
    <p:sldId id="338" r:id="rId3"/>
    <p:sldId id="464" r:id="rId4"/>
    <p:sldId id="599" r:id="rId5"/>
    <p:sldId id="581" r:id="rId6"/>
    <p:sldId id="537" r:id="rId7"/>
    <p:sldId id="442" r:id="rId8"/>
    <p:sldId id="582" r:id="rId9"/>
    <p:sldId id="548" r:id="rId10"/>
    <p:sldId id="587" r:id="rId11"/>
    <p:sldId id="589" r:id="rId12"/>
    <p:sldId id="590" r:id="rId13"/>
    <p:sldId id="591" r:id="rId14"/>
    <p:sldId id="549" r:id="rId15"/>
    <p:sldId id="560" r:id="rId16"/>
    <p:sldId id="593" r:id="rId17"/>
    <p:sldId id="594" r:id="rId18"/>
    <p:sldId id="595" r:id="rId19"/>
    <p:sldId id="596" r:id="rId20"/>
    <p:sldId id="597" r:id="rId21"/>
    <p:sldId id="598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2F4BA3"/>
    <a:srgbClr val="879BDD"/>
    <a:srgbClr val="FF66FF"/>
    <a:srgbClr val="9966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4" autoAdjust="0"/>
    <p:restoredTop sz="98417" autoAdjust="0"/>
  </p:normalViewPr>
  <p:slideViewPr>
    <p:cSldViewPr>
      <p:cViewPr>
        <p:scale>
          <a:sx n="107" d="100"/>
          <a:sy n="107" d="100"/>
        </p:scale>
        <p:origin x="-7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4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From The Director's Desk of OSE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February 8, 2012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MAASE 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15CC517-89EF-4DA8-8875-5F630F282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30401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From The Director's Desk of OSE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February 8, 2012</a:t>
            </a:r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MAASE 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5FF35A8-DBEA-4183-A99C-9EE241D30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3265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Date Placeholder 1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>
                <a:latin typeface="Arial" pitchFamily="34" charset="0"/>
              </a:rPr>
              <a:t>February 8, 2012</a:t>
            </a:r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>
                <a:latin typeface="Arial" pitchFamily="34" charset="0"/>
              </a:rPr>
              <a:t>MAASE </a:t>
            </a:r>
          </a:p>
        </p:txBody>
      </p:sp>
      <p:sp>
        <p:nvSpPr>
          <p:cNvPr id="3175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>
                <a:latin typeface="Arial" pitchFamily="34" charset="0"/>
              </a:rPr>
              <a:t>From The Director's Desk of OSE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4925" y="4292600"/>
            <a:ext cx="9074150" cy="2520950"/>
            <a:chOff x="0" y="2640"/>
            <a:chExt cx="5760" cy="1680"/>
          </a:xfrm>
        </p:grpSpPr>
        <p:sp>
          <p:nvSpPr>
            <p:cNvPr id="5" name="Rectangle 14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168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9" name="AutoShape 8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" name="Freeform 19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>
                <a:gd name="T0" fmla="*/ 0 w 336"/>
                <a:gd name="T1" fmla="*/ 2 h 384"/>
                <a:gd name="T2" fmla="*/ 0 w 336"/>
                <a:gd name="T3" fmla="*/ 2 h 384"/>
                <a:gd name="T4" fmla="*/ 3 w 336"/>
                <a:gd name="T5" fmla="*/ 2 h 384"/>
                <a:gd name="T6" fmla="*/ 3 w 336"/>
                <a:gd name="T7" fmla="*/ 2 h 384"/>
                <a:gd name="T8" fmla="*/ 3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0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>
                <a:gd name="T0" fmla="*/ 0 w 336"/>
                <a:gd name="T1" fmla="*/ 1 h 384"/>
                <a:gd name="T2" fmla="*/ 0 w 336"/>
                <a:gd name="T3" fmla="*/ 1 h 384"/>
                <a:gd name="T4" fmla="*/ 96 w 336"/>
                <a:gd name="T5" fmla="*/ 1 h 384"/>
                <a:gd name="T6" fmla="*/ 192 w 336"/>
                <a:gd name="T7" fmla="*/ 1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1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>
                <a:gd name="T0" fmla="*/ 0 w 336"/>
                <a:gd name="T1" fmla="*/ 1 h 384"/>
                <a:gd name="T2" fmla="*/ 0 w 336"/>
                <a:gd name="T3" fmla="*/ 1 h 384"/>
                <a:gd name="T4" fmla="*/ 1 w 336"/>
                <a:gd name="T5" fmla="*/ 1 h 384"/>
                <a:gd name="T6" fmla="*/ 1 w 336"/>
                <a:gd name="T7" fmla="*/ 1 h 384"/>
                <a:gd name="T8" fmla="*/ 1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>
                <a:gd name="T0" fmla="*/ 0 w 336"/>
                <a:gd name="T1" fmla="*/ 2 h 384"/>
                <a:gd name="T2" fmla="*/ 0 w 336"/>
                <a:gd name="T3" fmla="*/ 2 h 384"/>
                <a:gd name="T4" fmla="*/ 3 w 336"/>
                <a:gd name="T5" fmla="*/ 2 h 384"/>
                <a:gd name="T6" fmla="*/ 3 w 336"/>
                <a:gd name="T7" fmla="*/ 2 h 384"/>
                <a:gd name="T8" fmla="*/ 3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Text Box 20"/>
          <p:cNvSpPr txBox="1">
            <a:spLocks noChangeArrowheads="1"/>
          </p:cNvSpPr>
          <p:nvPr userDrawn="1"/>
        </p:nvSpPr>
        <p:spPr bwMode="auto">
          <a:xfrm>
            <a:off x="3894138" y="64770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 smtClean="0">
              <a:latin typeface="Arial" pitchFamily="34" charset="0"/>
            </a:endParaRPr>
          </a:p>
        </p:txBody>
      </p:sp>
      <p:pic>
        <p:nvPicPr>
          <p:cNvPr id="15" name="Picture 21" descr="color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8" y="5999163"/>
            <a:ext cx="13493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973" name="Rectangle 13"/>
          <p:cNvSpPr>
            <a:spLocks noGrp="1" noChangeArrowheads="1"/>
          </p:cNvSpPr>
          <p:nvPr>
            <p:ph type="ctrTitle"/>
          </p:nvPr>
        </p:nvSpPr>
        <p:spPr bwMode="ltGray">
          <a:xfrm>
            <a:off x="508000" y="457200"/>
            <a:ext cx="8026400" cy="1447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6897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642938" y="4648200"/>
            <a:ext cx="7924800" cy="990600"/>
          </a:xfrm>
        </p:spPr>
        <p:txBody>
          <a:bodyPr/>
          <a:lstStyle>
            <a:lvl1pPr marL="0" indent="0" algn="ctr">
              <a:buFontTx/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" name="Footer Placeholder 1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169863" y="6400800"/>
            <a:ext cx="2200275" cy="381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nev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94047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C71C8-E503-40EE-8E3A-8F3CD1AF5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94543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4863" y="274638"/>
            <a:ext cx="1989137" cy="5592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5863" y="274638"/>
            <a:ext cx="5816600" cy="5592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D5003-F51E-45E2-9FE0-FD789CFEC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59614"/>
      </p:ext>
    </p:extLst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6" name="Text Box 29"/>
          <p:cNvSpPr txBox="1">
            <a:spLocks noChangeArrowheads="1"/>
          </p:cNvSpPr>
          <p:nvPr userDrawn="1"/>
        </p:nvSpPr>
        <p:spPr bwMode="auto">
          <a:xfrm>
            <a:off x="3894138" y="64770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 smtClean="0">
              <a:latin typeface="Arial" pitchFamily="34" charset="0"/>
            </a:endParaRPr>
          </a:p>
        </p:txBody>
      </p:sp>
      <p:sp>
        <p:nvSpPr>
          <p:cNvPr id="31951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951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8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248400"/>
            <a:ext cx="5486400" cy="4572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</p:spTree>
    <p:extLst>
      <p:ext uri="{BB962C8B-B14F-4D97-AF65-F5344CB8AC3E}">
        <p14:creationId xmlns:p14="http://schemas.microsoft.com/office/powerpoint/2010/main" val="386878947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Special </a:t>
            </a:r>
            <a:r>
              <a:rPr lang="en-US" dirty="0" smtClean="0"/>
              <a:t>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045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6DE7-442D-4544-9355-B76CD9E34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9398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8D1FE-3EB2-4A43-B5DB-DA1634197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43777"/>
      </p:ext>
    </p:extLst>
  </p:cSld>
  <p:clrMapOvr>
    <a:masterClrMapping/>
  </p:clrMapOvr>
  <p:transition spd="med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DA56F-4EA7-4555-BDFE-543CEAE84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7303"/>
      </p:ext>
    </p:extLst>
  </p:cSld>
  <p:clrMapOvr>
    <a:masterClrMapping/>
  </p:clrMapOvr>
  <p:transition spd="med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FFC8A-CD10-410E-A774-4488078AE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9298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3C151-2DD3-4736-B349-5F59272C8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98518"/>
      </p:ext>
    </p:extLst>
  </p:cSld>
  <p:clrMapOvr>
    <a:masterClrMapping/>
  </p:clrMapOvr>
  <p:transition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44777-45AD-4B1A-B407-BF9A1E5F1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61589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E7AFD-747C-4EC5-A680-F4D6EBD97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11941"/>
      </p:ext>
    </p:extLst>
  </p:cSld>
  <p:clrMapOvr>
    <a:masterClrMapping/>
  </p:clrMapOvr>
  <p:transition spd="med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946BE-1A99-4CDE-ABEB-783946480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20920"/>
      </p:ext>
    </p:extLst>
  </p:cSld>
  <p:clrMapOvr>
    <a:masterClrMapping/>
  </p:clrMapOvr>
  <p:transition spd="med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9593-B53C-4283-9D2A-952BC1AA5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03125"/>
      </p:ext>
    </p:extLst>
  </p:cSld>
  <p:clrMapOvr>
    <a:masterClrMapping/>
  </p:clrMapOvr>
  <p:transition spd="med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887BE-43FF-4220-98F5-0C8EC7A47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1738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2A909-0C1D-4D6C-AA8F-9F05FAAD4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23480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5863" y="1600200"/>
            <a:ext cx="34448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3138" y="1600200"/>
            <a:ext cx="3446462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2495E-9093-4786-9228-9CEB55B38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64795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E2FAC-4166-48A4-BC65-EA0D2EAE3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12644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5F2DB-3B06-433F-92ED-43F05C360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33805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373C2-1A00-48CC-A56A-8A9E62E31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27602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B637A-CED8-40B2-8DBA-BE00AF70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39760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4E73C-3ACD-4ABE-AC0F-2AC3B7523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36665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85750"/>
            <a:ext cx="9156700" cy="911225"/>
            <a:chOff x="-1" y="196"/>
            <a:chExt cx="5768" cy="635"/>
          </a:xfrm>
        </p:grpSpPr>
        <p:sp>
          <p:nvSpPr>
            <p:cNvPr id="1035" name="Rectangle 3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7940" name="Freeform 4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>
                <a:gd name="T0" fmla="*/ 45 w 1497"/>
                <a:gd name="T1" fmla="*/ 590 h 590"/>
                <a:gd name="T2" fmla="*/ 1497 w 1497"/>
                <a:gd name="T3" fmla="*/ 590 h 590"/>
                <a:gd name="T4" fmla="*/ 0 w 1497"/>
                <a:gd name="T5" fmla="*/ 0 h 590"/>
                <a:gd name="T6" fmla="*/ 0 w 1497"/>
                <a:gd name="T7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7941" name="Freeform 5"/>
            <p:cNvSpPr>
              <a:spLocks/>
            </p:cNvSpPr>
            <p:nvPr userDrawn="1"/>
          </p:nvSpPr>
          <p:spPr bwMode="gray">
            <a:xfrm>
              <a:off x="-1" y="514"/>
              <a:ext cx="3702" cy="312"/>
            </a:xfrm>
            <a:custGeom>
              <a:avLst/>
              <a:gdLst>
                <a:gd name="T0" fmla="*/ 45 w 1497"/>
                <a:gd name="T1" fmla="*/ 590 h 590"/>
                <a:gd name="T2" fmla="*/ 1497 w 1497"/>
                <a:gd name="T3" fmla="*/ 590 h 590"/>
                <a:gd name="T4" fmla="*/ 0 w 1497"/>
                <a:gd name="T5" fmla="*/ 0 h 590"/>
                <a:gd name="T6" fmla="*/ 0 w 1497"/>
                <a:gd name="T7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67942" name="Rectangle 6"/>
          <p:cNvSpPr>
            <a:spLocks noChangeArrowheads="1"/>
          </p:cNvSpPr>
          <p:nvPr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9" name="Picture 8" descr="Untitled-1 cop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52413" y="38258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Untitled-1 cop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973138" y="765175"/>
            <a:ext cx="358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0"/>
          <p:cNvSpPr>
            <a:spLocks noGrp="1" noChangeArrowheads="1"/>
          </p:cNvSpPr>
          <p:nvPr>
            <p:ph type="title"/>
          </p:nvPr>
        </p:nvSpPr>
        <p:spPr bwMode="gray">
          <a:xfrm>
            <a:off x="1676400" y="274638"/>
            <a:ext cx="74676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5863" y="1600200"/>
            <a:ext cx="7043737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79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248400"/>
            <a:ext cx="6524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38CA55BB-1EAD-4BDA-B1BF-342092BF4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14" descr="color logo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8" y="5999163"/>
            <a:ext cx="13493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579" r:id="rId1"/>
    <p:sldLayoutId id="2147484559" r:id="rId2"/>
    <p:sldLayoutId id="2147484560" r:id="rId3"/>
    <p:sldLayoutId id="2147484561" r:id="rId4"/>
    <p:sldLayoutId id="2147484562" r:id="rId5"/>
    <p:sldLayoutId id="2147484563" r:id="rId6"/>
    <p:sldLayoutId id="2147484564" r:id="rId7"/>
    <p:sldLayoutId id="2147484565" r:id="rId8"/>
    <p:sldLayoutId id="2147484566" r:id="rId9"/>
    <p:sldLayoutId id="2147484567" r:id="rId10"/>
    <p:sldLayoutId id="2147484568" r:id="rId11"/>
  </p:sldLayoutIdLst>
  <p:transition spd="med"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1846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57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58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59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0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1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847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847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64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5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6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7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847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69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848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71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848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73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74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75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48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1848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848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49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2484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31849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248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53340D6F-CA68-4FC3-B7AC-818DC4602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0" r:id="rId1"/>
    <p:sldLayoutId id="2147484569" r:id="rId2"/>
    <p:sldLayoutId id="2147484570" r:id="rId3"/>
    <p:sldLayoutId id="2147484571" r:id="rId4"/>
    <p:sldLayoutId id="2147484572" r:id="rId5"/>
    <p:sldLayoutId id="2147484573" r:id="rId6"/>
    <p:sldLayoutId id="2147484574" r:id="rId7"/>
    <p:sldLayoutId id="2147484575" r:id="rId8"/>
    <p:sldLayoutId id="2147484576" r:id="rId9"/>
    <p:sldLayoutId id="2147484577" r:id="rId10"/>
    <p:sldLayoutId id="2147484578" r:id="rId11"/>
  </p:sldLayoutIdLst>
  <p:transition spd="med"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reaganj@michigan.gov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de-lio.cenmi.org/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de-lio.cenmi.org/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mde-lio.cenmi.org/Services/ClassesandWorkshops.aspx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mde-lio.cenmi.org/Services/ClassesandWorkshops.aspx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otta.ccresa.org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otta.ccresa.org/Training.php?Cat=21" TargetMode="External"/><Relationship Id="rId2" Type="http://schemas.openxmlformats.org/officeDocument/2006/relationships/hyperlink" Target="http://eotta.ccresa.org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8382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>
                <a:effectLst/>
                <a:latin typeface="Verdana" pitchFamily="34" charset="0"/>
              </a:rPr>
              <a:t>Office of Special Education</a:t>
            </a:r>
            <a:r>
              <a:rPr lang="en-US" sz="3600" dirty="0" smtClean="0">
                <a:effectLst/>
                <a:latin typeface="Verdana" pitchFamily="34" charset="0"/>
              </a:rPr>
              <a:t/>
            </a:r>
            <a:br>
              <a:rPr lang="en-US" sz="3600" dirty="0" smtClean="0">
                <a:effectLst/>
                <a:latin typeface="Verdana" pitchFamily="34" charset="0"/>
              </a:rPr>
            </a:br>
            <a:r>
              <a:rPr lang="en-US" sz="4400" dirty="0" smtClean="0">
                <a:effectLst/>
                <a:latin typeface="Verdana" pitchFamily="34" charset="0"/>
              </a:rPr>
              <a:t/>
            </a:r>
            <a:br>
              <a:rPr lang="en-US" sz="4400" dirty="0" smtClean="0">
                <a:effectLst/>
                <a:latin typeface="Verdana" pitchFamily="34" charset="0"/>
              </a:rPr>
            </a:br>
            <a:r>
              <a:rPr lang="en-US" sz="72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UPDATES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0" y="3352800"/>
            <a:ext cx="64008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effectLst/>
                <a:latin typeface="Verdana" pitchFamily="34" charset="0"/>
              </a:rPr>
              <a:t>MAASE</a:t>
            </a:r>
          </a:p>
          <a:p>
            <a:pPr eaLnBrk="1" hangingPunct="1">
              <a:defRPr/>
            </a:pPr>
            <a:r>
              <a:rPr lang="en-US" sz="4000" dirty="0" smtClean="0">
                <a:effectLst/>
                <a:latin typeface="Verdana" pitchFamily="34" charset="0"/>
              </a:rPr>
              <a:t>October 9, 2013</a:t>
            </a:r>
          </a:p>
          <a:p>
            <a:pPr eaLnBrk="1" hangingPunct="1">
              <a:defRPr/>
            </a:pPr>
            <a:endParaRPr lang="en-US" sz="40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Medicaid</a:t>
            </a:r>
            <a:endParaRPr lang="en-US" sz="2800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Medicaid School Based Services Implementers Meetings at Ingham ISD: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November 12, 2013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March 11, 2014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May 20, 2014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All meetings are scheduled from 1:00-3:00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Phone and web access are both available </a:t>
            </a:r>
          </a:p>
        </p:txBody>
      </p:sp>
    </p:spTree>
    <p:extLst>
      <p:ext uri="{BB962C8B-B14F-4D97-AF65-F5344CB8AC3E}">
        <p14:creationId xmlns:p14="http://schemas.microsoft.com/office/powerpoint/2010/main" val="364321730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Medicaid</a:t>
            </a:r>
            <a:endParaRPr lang="en-US" sz="2800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If you have issues with a Medicaid provider/physician’s office/health plan/clinic that denies a family services and sends them to school for therapies:</a:t>
            </a:r>
          </a:p>
          <a:p>
            <a:pPr marL="1257300" lvl="2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Please contact Jane Reagan at </a:t>
            </a:r>
            <a:r>
              <a:rPr lang="en-US" dirty="0" smtClean="0">
                <a:effectLst/>
                <a:latin typeface="Verdana" pitchFamily="34" charset="0"/>
                <a:hlinkClick r:id="rId2"/>
              </a:rPr>
              <a:t>reaganj@michigan.gov</a:t>
            </a:r>
            <a:r>
              <a:rPr lang="en-US" dirty="0" smtClean="0">
                <a:effectLst/>
                <a:latin typeface="Verdana" pitchFamily="34" charset="0"/>
              </a:rPr>
              <a:t> </a:t>
            </a:r>
            <a:endParaRPr lang="en-US" dirty="0">
              <a:effectLst/>
              <a:latin typeface="Verdana" pitchFamily="34" charset="0"/>
            </a:endParaRPr>
          </a:p>
          <a:p>
            <a:pPr marL="1257300" lvl="2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This is NOT Medicaid’s policy. </a:t>
            </a:r>
          </a:p>
        </p:txBody>
      </p:sp>
    </p:spTree>
    <p:extLst>
      <p:ext uri="{BB962C8B-B14F-4D97-AF65-F5344CB8AC3E}">
        <p14:creationId xmlns:p14="http://schemas.microsoft.com/office/powerpoint/2010/main" val="15355098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Michigan Special Education </a:t>
            </a:r>
            <a:r>
              <a:rPr lang="en-US" sz="2400" b="1" dirty="0">
                <a:solidFill>
                  <a:srgbClr val="C00000"/>
                </a:solidFill>
                <a:effectLst/>
                <a:latin typeface="Verdana" pitchFamily="34" charset="0"/>
              </a:rPr>
              <a:t>Reference 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(MI-SER)</a:t>
            </a:r>
            <a:endParaRPr lang="en-US" sz="2400" dirty="0">
              <a:effectLst/>
              <a:latin typeface="Verdana" pitchFamily="34" charset="0"/>
            </a:endParaRPr>
          </a:p>
          <a:p>
            <a:pPr eaLnBrk="1" hangingPunct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effectLst/>
                <a:latin typeface="Verdana" pitchFamily="34" charset="0"/>
              </a:rPr>
              <a:t>Updates to the database:</a:t>
            </a:r>
          </a:p>
          <a:p>
            <a:pPr eaLnBrk="1" hangingPunct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effectLst/>
                <a:latin typeface="Verdana" pitchFamily="34" charset="0"/>
              </a:rPr>
              <a:t>Focus Monitoring Activities</a:t>
            </a:r>
          </a:p>
          <a:p>
            <a:pPr eaLnBrk="1" hangingPunct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effectLst/>
                <a:latin typeface="Verdana" pitchFamily="34" charset="0"/>
              </a:rPr>
              <a:t>OSEP Policy Letters</a:t>
            </a:r>
          </a:p>
          <a:p>
            <a:pPr eaLnBrk="1" hangingPunct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effectLst/>
                <a:latin typeface="Verdana" pitchFamily="34" charset="0"/>
              </a:rPr>
              <a:t>CEIS-MOE January 30, 2013</a:t>
            </a:r>
          </a:p>
          <a:p>
            <a:pPr eaLnBrk="1" hangingPunct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effectLst/>
                <a:latin typeface="Verdana" pitchFamily="34" charset="0"/>
              </a:rPr>
              <a:t>Parentally-placed private school children February 4, 2013</a:t>
            </a:r>
          </a:p>
          <a:p>
            <a:pPr eaLnBrk="1" hangingPunct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effectLst/>
                <a:latin typeface="Verdana" pitchFamily="34" charset="0"/>
              </a:rPr>
              <a:t>RTI March 7, 2013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CC3300"/>
                </a:solidFill>
                <a:effectLst/>
                <a:latin typeface="Verdana" panose="020B0604030504040204" pitchFamily="34" charset="0"/>
              </a:rPr>
              <a:t>MI-SER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CC3300"/>
              </a:solidFill>
              <a:effectLst/>
              <a:latin typeface="Verdana" panose="020B0604030504040204" pitchFamily="34" charset="0"/>
            </a:endParaRP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</a:rPr>
              <a:t>Resolution Sessions March 27, </a:t>
            </a:r>
            <a:r>
              <a:rPr lang="en-US" sz="1800" dirty="0" smtClean="0">
                <a:effectLst/>
              </a:rPr>
              <a:t>2013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effectLst/>
              </a:rPr>
              <a:t>Functional </a:t>
            </a:r>
            <a:r>
              <a:rPr lang="en-US" sz="1800" dirty="0">
                <a:effectLst/>
              </a:rPr>
              <a:t>Behavior Assessment April 2, </a:t>
            </a:r>
            <a:r>
              <a:rPr lang="en-US" sz="1800" dirty="0" smtClean="0">
                <a:effectLst/>
              </a:rPr>
              <a:t>2013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effectLst/>
              </a:rPr>
              <a:t>Natural </a:t>
            </a:r>
            <a:r>
              <a:rPr lang="en-US" sz="1800" dirty="0">
                <a:effectLst/>
              </a:rPr>
              <a:t>Environments April 18, </a:t>
            </a:r>
            <a:r>
              <a:rPr lang="en-US" sz="1800" dirty="0" smtClean="0">
                <a:effectLst/>
              </a:rPr>
              <a:t>2013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effectLst/>
              </a:rPr>
              <a:t>FERPA </a:t>
            </a:r>
            <a:r>
              <a:rPr lang="en-US" sz="1800" dirty="0">
                <a:effectLst/>
              </a:rPr>
              <a:t>May 8, </a:t>
            </a:r>
            <a:r>
              <a:rPr lang="en-US" sz="1800" dirty="0" smtClean="0">
                <a:effectLst/>
              </a:rPr>
              <a:t>2013</a:t>
            </a: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effectLst/>
              </a:rPr>
              <a:t>Parent </a:t>
            </a:r>
            <a:r>
              <a:rPr lang="en-US" sz="1800" dirty="0">
                <a:effectLst/>
              </a:rPr>
              <a:t>Participation IEP Meetings May 21,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8387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ClrTx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Early Childhood</a:t>
            </a: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i="1" dirty="0" smtClean="0">
                <a:effectLst/>
                <a:latin typeface="Verdana" pitchFamily="34" charset="0"/>
              </a:rPr>
              <a:t>Early On</a:t>
            </a:r>
            <a:r>
              <a:rPr lang="en-US" dirty="0" smtClean="0">
                <a:effectLst/>
                <a:latin typeface="Verdana" pitchFamily="34" charset="0"/>
              </a:rPr>
              <a:t> audits begin in October</a:t>
            </a: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>
                <a:effectLst/>
                <a:latin typeface="Verdana" pitchFamily="34" charset="0"/>
              </a:rPr>
              <a:t>Q</a:t>
            </a:r>
            <a:r>
              <a:rPr lang="en-US" dirty="0" smtClean="0">
                <a:effectLst/>
                <a:latin typeface="Verdana" pitchFamily="34" charset="0"/>
              </a:rPr>
              <a:t>uestions should be directed to your </a:t>
            </a:r>
            <a:r>
              <a:rPr lang="en-US" i="1" dirty="0" smtClean="0">
                <a:effectLst/>
                <a:latin typeface="Verdana" pitchFamily="34" charset="0"/>
              </a:rPr>
              <a:t>Early On</a:t>
            </a:r>
            <a:r>
              <a:rPr lang="en-US" dirty="0" smtClean="0">
                <a:effectLst/>
                <a:latin typeface="Verdana" pitchFamily="34" charset="0"/>
              </a:rPr>
              <a:t> consultant.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0E1CE216-AAD0-4D4F-8D02-FD2ADB61E23F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</a:t>
            </a:r>
            <a:r>
              <a:rPr lang="en-US" dirty="0" smtClean="0">
                <a:latin typeface="Verdana" panose="020B0604030504040204" pitchFamily="34" charset="0"/>
              </a:rPr>
              <a:t>S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MDE-LIO is partnering to provide statewide professional development for teachers of Deaf and Hard of Hearing (DHH)</a:t>
            </a:r>
          </a:p>
          <a:p>
            <a:pPr lvl="2">
              <a:buClr>
                <a:srgbClr val="C00000"/>
              </a:buClr>
              <a:defRPr/>
            </a:pPr>
            <a:r>
              <a:rPr lang="en-US" b="1" dirty="0" smtClean="0">
                <a:effectLst/>
              </a:rPr>
              <a:t>University of Michigan </a:t>
            </a:r>
            <a:r>
              <a:rPr lang="en-US" dirty="0" smtClean="0">
                <a:effectLst/>
              </a:rPr>
              <a:t>– Sound Support Workshops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6 sessions December 2013 – May 2014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Topics: Troubleshooting </a:t>
            </a:r>
            <a:r>
              <a:rPr lang="en-US" dirty="0">
                <a:effectLst/>
              </a:rPr>
              <a:t>N</a:t>
            </a:r>
            <a:r>
              <a:rPr lang="en-US" dirty="0" smtClean="0">
                <a:effectLst/>
              </a:rPr>
              <a:t>ew </a:t>
            </a:r>
            <a:r>
              <a:rPr lang="en-US" dirty="0">
                <a:effectLst/>
              </a:rPr>
              <a:t>T</a:t>
            </a:r>
            <a:r>
              <a:rPr lang="en-US" dirty="0" smtClean="0">
                <a:effectLst/>
              </a:rPr>
              <a:t>echnology, Bilateral Cochlear Implants, Outcomes of Students with CI’s, </a:t>
            </a:r>
            <a:r>
              <a:rPr lang="en-US" dirty="0">
                <a:effectLst/>
              </a:rPr>
              <a:t>A</a:t>
            </a:r>
            <a:r>
              <a:rPr lang="en-US" dirty="0" smtClean="0">
                <a:effectLst/>
              </a:rPr>
              <a:t>udiological </a:t>
            </a:r>
            <a:r>
              <a:rPr lang="en-US" dirty="0">
                <a:effectLst/>
              </a:rPr>
              <a:t>M</a:t>
            </a:r>
            <a:r>
              <a:rPr lang="en-US" dirty="0" smtClean="0">
                <a:effectLst/>
              </a:rPr>
              <a:t>anagement of Unilateral </a:t>
            </a:r>
            <a:r>
              <a:rPr lang="en-US" dirty="0">
                <a:effectLst/>
              </a:rPr>
              <a:t>L</a:t>
            </a:r>
            <a:r>
              <a:rPr lang="en-US" dirty="0" smtClean="0">
                <a:effectLst/>
              </a:rPr>
              <a:t>osses, Programming CI’s and What to do with Babies.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For more information </a:t>
            </a:r>
            <a:r>
              <a:rPr lang="en-US" dirty="0" smtClean="0">
                <a:effectLst/>
                <a:hlinkClick r:id="rId2"/>
              </a:rPr>
              <a:t>http://mde-lio.cenmi.org</a:t>
            </a:r>
            <a:r>
              <a:rPr lang="en-US" dirty="0" smtClean="0">
                <a:effectLst/>
              </a:rPr>
              <a:t> </a:t>
            </a:r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</a:t>
            </a:r>
            <a:r>
              <a:rPr lang="en-US" dirty="0" smtClean="0">
                <a:latin typeface="Verdana" panose="020B0604030504040204" pitchFamily="34" charset="0"/>
              </a:rPr>
              <a:t>S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Deaf and Hard of Hearing (DHH)</a:t>
            </a:r>
          </a:p>
          <a:p>
            <a:pPr lvl="2">
              <a:buClr>
                <a:srgbClr val="C00000"/>
              </a:buClr>
              <a:defRPr/>
            </a:pPr>
            <a:r>
              <a:rPr lang="en-US" b="1" dirty="0" smtClean="0">
                <a:effectLst/>
              </a:rPr>
              <a:t>University of Nebraska </a:t>
            </a:r>
            <a:r>
              <a:rPr lang="en-US" dirty="0" smtClean="0">
                <a:effectLst/>
              </a:rPr>
              <a:t>– Boys Town – Educational Interpreter (EIPA) Video Conferences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October, December, 2013 &amp; February, April 2014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Offered at 6 sites</a:t>
            </a:r>
          </a:p>
          <a:p>
            <a:pPr lvl="4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Lansing Community College</a:t>
            </a:r>
          </a:p>
          <a:p>
            <a:pPr lvl="4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Madonna, Delta School Craft</a:t>
            </a:r>
          </a:p>
          <a:p>
            <a:pPr lvl="4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Kalamazoo RESA</a:t>
            </a:r>
          </a:p>
          <a:p>
            <a:pPr lvl="4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Bay Arenac ISD</a:t>
            </a:r>
          </a:p>
          <a:p>
            <a:pPr lvl="4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Gratiot-Isabella</a:t>
            </a:r>
          </a:p>
          <a:p>
            <a:pPr lvl="4">
              <a:buClr>
                <a:srgbClr val="C00000"/>
              </a:buClr>
              <a:defRPr/>
            </a:pPr>
            <a:r>
              <a:rPr lang="en-US" dirty="0" err="1" smtClean="0">
                <a:effectLst/>
              </a:rPr>
              <a:t>Northview</a:t>
            </a:r>
            <a:endParaRPr lang="en-US" dirty="0">
              <a:effectLst/>
            </a:endParaRPr>
          </a:p>
          <a:p>
            <a:pPr lvl="2">
              <a:buClr>
                <a:srgbClr val="C00000"/>
              </a:buClr>
              <a:defRPr/>
            </a:pPr>
            <a:r>
              <a:rPr lang="en-US" dirty="0">
                <a:effectLst/>
              </a:rPr>
              <a:t>S</a:t>
            </a:r>
            <a:r>
              <a:rPr lang="en-US" dirty="0" smtClean="0">
                <a:effectLst/>
              </a:rPr>
              <a:t>ign up at these locations!</a:t>
            </a:r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0201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</a:t>
            </a:r>
            <a:r>
              <a:rPr lang="en-US" dirty="0" smtClean="0">
                <a:latin typeface="Verdana" panose="020B0604030504040204" pitchFamily="34" charset="0"/>
              </a:rPr>
              <a:t>S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Deaf and Hard of Hearing (DHH)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New EIPA test dates for interpreters: Oct. 2013 to Sept. 2014 </a:t>
            </a:r>
            <a:r>
              <a:rPr lang="en-US" dirty="0" smtClean="0">
                <a:effectLst/>
                <a:hlinkClick r:id="rId2"/>
              </a:rPr>
              <a:t>http://mde-lio.cenmi.org</a:t>
            </a:r>
            <a:r>
              <a:rPr lang="en-US" dirty="0" smtClean="0">
                <a:effectLst/>
              </a:rPr>
              <a:t> 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SLPI (Sign Language Proficiency Interviews) for students or staff: schedule an assessment at </a:t>
            </a:r>
            <a:r>
              <a:rPr lang="en-US" dirty="0" smtClean="0">
                <a:effectLst/>
                <a:hlinkClick r:id="rId2"/>
              </a:rPr>
              <a:t>http://mde-lio.cenmi.org</a:t>
            </a:r>
            <a:r>
              <a:rPr lang="en-US" dirty="0" smtClean="0">
                <a:effectLst/>
              </a:rPr>
              <a:t> 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MDE-LIO </a:t>
            </a:r>
            <a:r>
              <a:rPr lang="en-US" dirty="0" err="1" smtClean="0">
                <a:effectLst/>
              </a:rPr>
              <a:t>EduBlog</a:t>
            </a:r>
            <a:r>
              <a:rPr lang="en-US" dirty="0" smtClean="0">
                <a:effectLst/>
              </a:rPr>
              <a:t> Launch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MDE-LIO Launch of the DHH Assessment Grid, Transition and Early Childhood Guidelines  </a:t>
            </a:r>
            <a:r>
              <a:rPr lang="en-US" dirty="0" smtClean="0">
                <a:effectLst/>
                <a:hlinkClick r:id="rId2"/>
              </a:rPr>
              <a:t>http://mde-lio.cenmi.org</a:t>
            </a:r>
            <a:r>
              <a:rPr lang="en-US" dirty="0" smtClean="0">
                <a:effectLst/>
              </a:rPr>
              <a:t> </a:t>
            </a:r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5149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</a:t>
            </a:r>
            <a:r>
              <a:rPr lang="en-US" dirty="0" smtClean="0">
                <a:latin typeface="Verdana" panose="020B0604030504040204" pitchFamily="34" charset="0"/>
              </a:rPr>
              <a:t>S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Blind and Visually Impaired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LIO is currently forming Regional On-Demand Braille Classes for teachers, </a:t>
            </a:r>
            <a:r>
              <a:rPr lang="en-US" dirty="0" err="1" smtClean="0">
                <a:effectLst/>
              </a:rPr>
              <a:t>paras</a:t>
            </a:r>
            <a:r>
              <a:rPr lang="en-US" dirty="0" smtClean="0">
                <a:effectLst/>
              </a:rPr>
              <a:t>, families and others 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Jackson County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Macomb County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Washtenaw County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Clare County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Detroit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More information can be found at </a:t>
            </a:r>
            <a:r>
              <a:rPr lang="en-US" dirty="0" smtClean="0">
                <a:effectLst/>
                <a:hlinkClick r:id="rId2"/>
              </a:rPr>
              <a:t>http://mde-lio.cenmi.org/Services/ClassesandWorkshops.aspx</a:t>
            </a:r>
            <a:r>
              <a:rPr lang="en-US" dirty="0" smtClean="0">
                <a:effectLst/>
              </a:rPr>
              <a:t> </a:t>
            </a:r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1947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</a:t>
            </a:r>
            <a:r>
              <a:rPr lang="en-US" dirty="0" smtClean="0">
                <a:latin typeface="Verdana" panose="020B0604030504040204" pitchFamily="34" charset="0"/>
              </a:rPr>
              <a:t>S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Blind and Visually Impaired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On-Demand Technology Classes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Beginner Apple Products Workshop – October 25, 2013 in the Marquette area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Teaching Internet Explorer Using JAWS Class – November 21-22, 2013 in Ottawa County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Basic </a:t>
            </a:r>
            <a:r>
              <a:rPr lang="en-US" dirty="0" err="1" smtClean="0">
                <a:effectLst/>
              </a:rPr>
              <a:t>BrailleNote</a:t>
            </a:r>
            <a:r>
              <a:rPr lang="en-US" dirty="0" smtClean="0">
                <a:effectLst/>
              </a:rPr>
              <a:t> Class (TBA) – in Muskegon area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 Information for these classes can be found at: </a:t>
            </a:r>
            <a:r>
              <a:rPr lang="en-US" dirty="0" smtClean="0">
                <a:effectLst/>
                <a:hlinkClick r:id="rId2"/>
              </a:rPr>
              <a:t>http://mde-lio.cenmi.org/Services/ClassesandWorkshops.aspx</a:t>
            </a:r>
            <a:r>
              <a:rPr lang="en-US" dirty="0" smtClean="0">
                <a:effectLst/>
              </a:rPr>
              <a:t> </a:t>
            </a:r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0202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</a:t>
            </a:r>
            <a:r>
              <a:rPr lang="en-US" dirty="0" smtClean="0">
                <a:latin typeface="Verdana" panose="020B0604030504040204" pitchFamily="34" charset="0"/>
              </a:rPr>
              <a:t>S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lvl="1">
              <a:buClr>
                <a:srgbClr val="C00000"/>
              </a:buClr>
              <a:defRPr/>
            </a:pPr>
            <a:r>
              <a:rPr lang="en-US" i="1" dirty="0" smtClean="0">
                <a:effectLst/>
              </a:rPr>
              <a:t>Early On </a:t>
            </a:r>
            <a:r>
              <a:rPr lang="en-US" dirty="0" smtClean="0">
                <a:effectLst/>
              </a:rPr>
              <a:t>and Early Childhood Special Education 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2013 </a:t>
            </a:r>
            <a:r>
              <a:rPr lang="en-US" i="1" dirty="0" smtClean="0">
                <a:effectLst/>
              </a:rPr>
              <a:t>Early On</a:t>
            </a:r>
            <a:r>
              <a:rPr lang="en-US" dirty="0" smtClean="0">
                <a:effectLst/>
              </a:rPr>
              <a:t> Conference, “The Art of Early Intervention: Add Color to your Canvas” </a:t>
            </a:r>
            <a:endParaRPr lang="en-US" dirty="0">
              <a:effectLst/>
            </a:endParaRPr>
          </a:p>
          <a:p>
            <a:pPr lvl="3">
              <a:buClr>
                <a:srgbClr val="C00000"/>
              </a:buClr>
              <a:defRPr/>
            </a:pPr>
            <a:r>
              <a:rPr lang="en-US" sz="2400" dirty="0" smtClean="0">
                <a:effectLst/>
              </a:rPr>
              <a:t>November 13-15, 2013</a:t>
            </a:r>
          </a:p>
          <a:p>
            <a:pPr lvl="3">
              <a:buClr>
                <a:srgbClr val="C00000"/>
              </a:buClr>
              <a:defRPr/>
            </a:pPr>
            <a:r>
              <a:rPr lang="en-US" sz="2400" dirty="0" smtClean="0">
                <a:effectLst/>
              </a:rPr>
              <a:t>Henry Hotel in Dearborn, Michigan</a:t>
            </a:r>
          </a:p>
          <a:p>
            <a:pPr lvl="3">
              <a:buClr>
                <a:srgbClr val="C00000"/>
              </a:buClr>
              <a:defRPr/>
            </a:pPr>
            <a:r>
              <a:rPr lang="en-US" sz="2400" dirty="0">
                <a:effectLst/>
              </a:rPr>
              <a:t>I</a:t>
            </a:r>
            <a:r>
              <a:rPr lang="en-US" sz="2400" dirty="0" smtClean="0">
                <a:effectLst/>
              </a:rPr>
              <a:t>nformation can be found at </a:t>
            </a:r>
            <a:r>
              <a:rPr lang="en-US" sz="2400" dirty="0" smtClean="0">
                <a:effectLst/>
                <a:hlinkClick r:id="rId2"/>
              </a:rPr>
              <a:t>http://eotta.ccresa.org</a:t>
            </a:r>
            <a:r>
              <a:rPr lang="en-US" sz="2400" dirty="0" smtClean="0">
                <a:effectLst/>
              </a:rPr>
              <a:t> </a:t>
            </a:r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7661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	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30725"/>
          </a:xfrm>
        </p:spPr>
        <p:txBody>
          <a:bodyPr/>
          <a:lstStyle/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effectLst/>
                <a:latin typeface="Verdana" pitchFamily="34" charset="0"/>
              </a:rPr>
              <a:t>Accountability/State Assessments</a:t>
            </a:r>
          </a:p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endParaRPr lang="en-US" dirty="0" smtClean="0">
              <a:effectLst/>
              <a:latin typeface="Verdana" pitchFamily="34" charset="0"/>
            </a:endParaRP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2012-2013 MARSE rule set 2012-106 ED has been enacted.</a:t>
            </a:r>
          </a:p>
          <a:p>
            <a:pPr marL="13716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MARSE took effect September 26, 2013</a:t>
            </a:r>
          </a:p>
          <a:p>
            <a:pPr marL="13716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MARSE is available on the Office of Regulatory Reform website</a:t>
            </a:r>
          </a:p>
          <a:p>
            <a:pPr marL="13716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OSE will be updating website and documents soon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en-US" dirty="0">
              <a:latin typeface="Verdan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</a:t>
            </a:r>
            <a:r>
              <a:rPr lang="en-US" dirty="0" smtClean="0">
                <a:latin typeface="Verdana" panose="020B0604030504040204" pitchFamily="34" charset="0"/>
              </a:rPr>
              <a:t>S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lvl="1">
              <a:buClr>
                <a:srgbClr val="C00000"/>
              </a:buClr>
              <a:defRPr/>
            </a:pPr>
            <a:r>
              <a:rPr lang="en-US" i="1" dirty="0" smtClean="0">
                <a:effectLst/>
              </a:rPr>
              <a:t>Early On </a:t>
            </a:r>
            <a:r>
              <a:rPr lang="en-US" dirty="0" smtClean="0">
                <a:effectLst/>
              </a:rPr>
              <a:t>and Early Childhood Special Education 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Face-to-face </a:t>
            </a:r>
            <a:r>
              <a:rPr lang="en-US" dirty="0">
                <a:effectLst/>
              </a:rPr>
              <a:t>trainings scheduled for Child Outcomes 0-5 </a:t>
            </a:r>
            <a:r>
              <a:rPr lang="en-US" dirty="0" smtClean="0">
                <a:effectLst/>
              </a:rPr>
              <a:t>Training: </a:t>
            </a:r>
            <a:r>
              <a:rPr lang="en-US" i="1" dirty="0" smtClean="0">
                <a:effectLst/>
              </a:rPr>
              <a:t>Early On </a:t>
            </a:r>
            <a:r>
              <a:rPr lang="en-US" dirty="0" smtClean="0">
                <a:effectLst/>
              </a:rPr>
              <a:t>and Preschool Special Education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Additional information and registration </a:t>
            </a:r>
            <a:r>
              <a:rPr lang="en-US" dirty="0" smtClean="0">
                <a:effectLst/>
                <a:hlinkClick r:id="rId2"/>
              </a:rPr>
              <a:t>http</a:t>
            </a:r>
            <a:r>
              <a:rPr lang="en-US" dirty="0">
                <a:effectLst/>
                <a:hlinkClick r:id="rId2"/>
              </a:rPr>
              <a:t>://</a:t>
            </a:r>
            <a:r>
              <a:rPr lang="en-US" dirty="0" smtClean="0">
                <a:effectLst/>
                <a:hlinkClick r:id="rId2"/>
              </a:rPr>
              <a:t>eotta.ccresa.org</a:t>
            </a:r>
            <a:r>
              <a:rPr lang="en-US" dirty="0" smtClean="0">
                <a:effectLst/>
              </a:rPr>
              <a:t>  </a:t>
            </a:r>
            <a:endParaRPr lang="en-US" dirty="0">
              <a:effectLst/>
            </a:endParaRPr>
          </a:p>
          <a:p>
            <a:pPr lvl="2">
              <a:buClr>
                <a:srgbClr val="C00000"/>
              </a:buClr>
              <a:defRPr/>
            </a:pPr>
            <a:endParaRPr lang="en-US" dirty="0" smtClean="0">
              <a:effectLst/>
            </a:endParaRPr>
          </a:p>
          <a:p>
            <a:pPr lvl="2">
              <a:buClr>
                <a:srgbClr val="C00000"/>
              </a:buClr>
              <a:defRPr/>
            </a:pPr>
            <a:r>
              <a:rPr lang="en-US" dirty="0">
                <a:effectLst/>
              </a:rPr>
              <a:t>O</a:t>
            </a:r>
            <a:r>
              <a:rPr lang="en-US" dirty="0" smtClean="0">
                <a:effectLst/>
              </a:rPr>
              <a:t>nline Preschool Child Outcome training available </a:t>
            </a:r>
          </a:p>
          <a:p>
            <a:pPr lvl="3">
              <a:buClr>
                <a:srgbClr val="C00000"/>
              </a:buClr>
              <a:defRPr/>
            </a:pPr>
            <a:r>
              <a:rPr lang="en-US" dirty="0" smtClean="0">
                <a:effectLst/>
                <a:hlinkClick r:id="rId3"/>
              </a:rPr>
              <a:t>http://www.eotta.ccresa.org/Training.php?Cat=21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510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	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30725"/>
          </a:xfrm>
        </p:spPr>
        <p:txBody>
          <a:bodyPr/>
          <a:lstStyle/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effectLst/>
                <a:latin typeface="Verdana" pitchFamily="34" charset="0"/>
              </a:rPr>
              <a:t>Data Collection</a:t>
            </a:r>
          </a:p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endParaRPr lang="en-US" dirty="0" smtClean="0">
              <a:effectLst/>
              <a:latin typeface="Verdana" pitchFamily="34" charset="0"/>
            </a:endParaRP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Annual data memo was released on September 30 –provides information on new data collection characteristics and common data reporting problems</a:t>
            </a: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New Characteristic is the Date of Initial IEP</a:t>
            </a:r>
          </a:p>
          <a:p>
            <a:pPr marL="1200150" lvl="2" indent="-342900" eaLnBrk="1" hangingPunct="1"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latin typeface="Verdana" pitchFamily="34" charset="0"/>
              </a:rPr>
              <a:t>The date that a</a:t>
            </a:r>
            <a:r>
              <a:rPr lang="en-US" dirty="0">
                <a:latin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</a:rPr>
              <a:t>new IEP is completed  AND offer of FAPE is made.</a:t>
            </a:r>
            <a:endParaRPr lang="en-US" dirty="0">
              <a:latin typeface="Verdan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4955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	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30725"/>
          </a:xfrm>
        </p:spPr>
        <p:txBody>
          <a:bodyPr/>
          <a:lstStyle/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Data Collection</a:t>
            </a:r>
          </a:p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endParaRPr lang="en-US" dirty="0" smtClean="0">
              <a:effectLst/>
              <a:latin typeface="Verdana" pitchFamily="34" charset="0"/>
            </a:endParaRP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Upcoming Deadlines:</a:t>
            </a:r>
          </a:p>
          <a:p>
            <a:pPr marL="914400" lvl="2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October 25 </a:t>
            </a:r>
            <a:r>
              <a:rPr lang="en-US" smtClean="0">
                <a:effectLst/>
                <a:latin typeface="Verdana" pitchFamily="34" charset="0"/>
              </a:rPr>
              <a:t>– </a:t>
            </a:r>
            <a:r>
              <a:rPr lang="en-US" smtClean="0">
                <a:effectLst/>
                <a:latin typeface="Verdana" pitchFamily="34" charset="0"/>
              </a:rPr>
              <a:t>BAA </a:t>
            </a:r>
            <a:r>
              <a:rPr lang="en-US" dirty="0" smtClean="0">
                <a:effectLst/>
                <a:latin typeface="Verdana" pitchFamily="34" charset="0"/>
              </a:rPr>
              <a:t>“As of” fall assessments</a:t>
            </a:r>
          </a:p>
          <a:p>
            <a:pPr marL="914400" lvl="2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November 6 – Fall 2013 General Collection submission deadline</a:t>
            </a:r>
          </a:p>
          <a:p>
            <a:pPr marL="914400" lvl="2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November 13 – Fall 2013 General  and Early Childhood Collection certification deadline</a:t>
            </a:r>
            <a:endParaRPr lang="en-US" dirty="0">
              <a:latin typeface="Verdana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08391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Monitoring</a:t>
            </a:r>
          </a:p>
          <a:p>
            <a:pPr>
              <a:buClr>
                <a:srgbClr val="C00000"/>
              </a:buClr>
              <a:defRPr/>
            </a:pPr>
            <a:endParaRPr lang="en-US" sz="1600" i="1" dirty="0" smtClean="0">
              <a:effectLst/>
            </a:endParaRPr>
          </a:p>
          <a:p>
            <a:pPr>
              <a:buClr>
                <a:srgbClr val="C00000"/>
              </a:buClr>
              <a:defRPr/>
            </a:pPr>
            <a:r>
              <a:rPr lang="en-US" dirty="0" smtClean="0">
                <a:effectLst/>
              </a:rPr>
              <a:t>August 15 Workbook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843 locals acknowledged their reports</a:t>
            </a:r>
          </a:p>
          <a:p>
            <a:pPr lvl="2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8 locals still have not acknowledged their reports</a:t>
            </a:r>
            <a:endParaRPr lang="en-US" dirty="0"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US" sz="2800" b="1" dirty="0" smtClean="0">
              <a:solidFill>
                <a:srgbClr val="C00000"/>
              </a:solidFill>
              <a:effectLst/>
              <a:latin typeface="Verdana" pitchFamily="34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Monitoring</a:t>
            </a: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Fall Monitoring Cycle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38 on-site monitoring visits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7 districts will participate in </a:t>
            </a:r>
            <a:r>
              <a:rPr lang="en-US" dirty="0">
                <a:effectLst/>
                <a:latin typeface="Verdana" pitchFamily="34" charset="0"/>
              </a:rPr>
              <a:t>d</a:t>
            </a:r>
            <a:r>
              <a:rPr lang="en-US" dirty="0" smtClean="0">
                <a:effectLst/>
                <a:latin typeface="Verdana" pitchFamily="34" charset="0"/>
              </a:rPr>
              <a:t>esk audits which are to be completed by October 25</a:t>
            </a:r>
            <a:endParaRPr lang="en-US" dirty="0">
              <a:latin typeface="Verdana" pitchFamily="34" charset="0"/>
            </a:endParaRPr>
          </a:p>
          <a:p>
            <a:pPr marL="1714500" lvl="3" indent="-457200" eaLnBrk="1" hangingPunct="1">
              <a:buClr>
                <a:srgbClr val="2F4BA3"/>
              </a:buClr>
              <a:defRPr/>
            </a:pPr>
            <a:endParaRPr lang="en-US" dirty="0" smtClean="0">
              <a:latin typeface="Verdana" pitchFamily="34" charset="0"/>
            </a:endParaRPr>
          </a:p>
          <a:p>
            <a:pPr marL="1714500" lvl="3" indent="-457200" eaLnBrk="1" hangingPunct="1">
              <a:buClr>
                <a:srgbClr val="2F4BA3"/>
              </a:buClr>
              <a:defRPr/>
            </a:pPr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Monitoring</a:t>
            </a: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OSE Monitoring and Technical Assistance Team conducted many trainings in preparation for and in assisting with the implementation of Fall 2013 Monitoring </a:t>
            </a:r>
          </a:p>
          <a:p>
            <a:pPr marL="1257300" lvl="2" indent="-457200" eaLnBrk="1" hangingPunct="1">
              <a:buClr>
                <a:srgbClr val="C00000"/>
              </a:buClr>
              <a:defRPr/>
            </a:pPr>
            <a:r>
              <a:rPr lang="en-US" dirty="0">
                <a:effectLst/>
                <a:latin typeface="Verdana" pitchFamily="34" charset="0"/>
              </a:rPr>
              <a:t>T</a:t>
            </a:r>
            <a:r>
              <a:rPr lang="en-US" dirty="0" smtClean="0">
                <a:effectLst/>
                <a:latin typeface="Verdana" pitchFamily="34" charset="0"/>
              </a:rPr>
              <a:t>rainings were held throughout August and September. </a:t>
            </a:r>
          </a:p>
          <a:p>
            <a:pPr marL="1257300" lvl="3" indent="0" eaLnBrk="1" hangingPunct="1">
              <a:buClr>
                <a:srgbClr val="2F4BA3"/>
              </a:buClr>
              <a:buNone/>
              <a:defRPr/>
            </a:pPr>
            <a:endParaRPr lang="en-US" dirty="0">
              <a:latin typeface="Verdana" pitchFamily="34" charset="0"/>
            </a:endParaRPr>
          </a:p>
          <a:p>
            <a:pPr marL="1714500" lvl="3" indent="-457200" eaLnBrk="1" hangingPunct="1">
              <a:buClr>
                <a:srgbClr val="2F4BA3"/>
              </a:buClr>
              <a:defRPr/>
            </a:pPr>
            <a:endParaRPr lang="en-US" dirty="0" smtClean="0">
              <a:latin typeface="Verdana" pitchFamily="34" charset="0"/>
            </a:endParaRPr>
          </a:p>
          <a:p>
            <a:pPr marL="1714500" lvl="3" indent="-457200" eaLnBrk="1" hangingPunct="1">
              <a:buClr>
                <a:srgbClr val="2F4BA3"/>
              </a:buClr>
              <a:defRPr/>
            </a:pPr>
            <a:endParaRPr lang="en-US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46558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Medicaid</a:t>
            </a:r>
            <a:endParaRPr lang="en-US" sz="2800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The National Alliance for Medicaid in Education (NAME) Annual Conference currently being held in Grand Rapids. </a:t>
            </a:r>
          </a:p>
          <a:p>
            <a:pPr marL="1257300" lvl="2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The number of registrants has broken records!</a:t>
            </a:r>
          </a:p>
          <a:p>
            <a:pPr marL="1257300" lvl="2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 Jane Reagan from OSE thanks everyone for their strong support.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Medicaid</a:t>
            </a:r>
            <a:endParaRPr lang="en-US" sz="2800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The Michigan Medicaid School Based Services program has been chosen to be audited by the federal Department of Health and Human Services.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The audit will be the Michigan Medicaid Program, not individual schools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Dates for audit are not available</a:t>
            </a:r>
          </a:p>
          <a:p>
            <a:pPr marL="1714500" lvl="3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The quarter being audited or the scope of the audit has not been determined</a:t>
            </a:r>
          </a:p>
        </p:txBody>
      </p:sp>
    </p:spTree>
    <p:extLst>
      <p:ext uri="{BB962C8B-B14F-4D97-AF65-F5344CB8AC3E}">
        <p14:creationId xmlns:p14="http://schemas.microsoft.com/office/powerpoint/2010/main" val="79668497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ample presentation slides [1]">
  <a:themeElements>
    <a:clrScheme name="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1_Sample presentation slides 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Sample presentation slides [1]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mple presentation slides [1]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mple presentation slides [1] 3">
        <a:dk1>
          <a:srgbClr val="666699"/>
        </a:dk1>
        <a:lt1>
          <a:srgbClr val="FFFFFF"/>
        </a:lt1>
        <a:dk2>
          <a:srgbClr val="000000"/>
        </a:dk2>
        <a:lt2>
          <a:srgbClr val="CACACA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rtain Call">
  <a:themeElements>
    <a:clrScheme name="Custom 3">
      <a:dk1>
        <a:srgbClr val="000000"/>
      </a:dk1>
      <a:lt1>
        <a:srgbClr val="DDDCC5"/>
      </a:lt1>
      <a:dk2>
        <a:srgbClr val="000000"/>
      </a:dk2>
      <a:lt2>
        <a:srgbClr val="C9C6A5"/>
      </a:lt2>
      <a:accent1>
        <a:srgbClr val="C0C0C0"/>
      </a:accent1>
      <a:accent2>
        <a:srgbClr val="B0AC90"/>
      </a:accent2>
      <a:accent3>
        <a:srgbClr val="000000"/>
      </a:accent3>
      <a:accent4>
        <a:srgbClr val="000000"/>
      </a:accent4>
      <a:accent5>
        <a:srgbClr val="DCDCDC"/>
      </a:accent5>
      <a:accent6>
        <a:srgbClr val="9F9B82"/>
      </a:accent6>
      <a:hlink>
        <a:srgbClr val="666699"/>
      </a:hlink>
      <a:folHlink>
        <a:srgbClr val="905C80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16118</TotalTime>
  <Words>896</Words>
  <Application>Microsoft Office PowerPoint</Application>
  <PresentationFormat>On-screen Show (4:3)</PresentationFormat>
  <Paragraphs>152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1_Sample presentation slides [1]</vt:lpstr>
      <vt:lpstr>Curtain Call</vt:lpstr>
      <vt:lpstr>Office of Special Education  UPDATES</vt:lpstr>
      <vt:lpstr>WHAT’s NEW? </vt:lpstr>
      <vt:lpstr>WHAT’s NEW? </vt:lpstr>
      <vt:lpstr>WHAT’s NEW? </vt:lpstr>
      <vt:lpstr>WHAT’s NEW?</vt:lpstr>
      <vt:lpstr>WHAT’s NEW?</vt:lpstr>
      <vt:lpstr>WHAT’s NEW?</vt:lpstr>
      <vt:lpstr>WHAT’s NEW?</vt:lpstr>
      <vt:lpstr>WHAT’s NEW?</vt:lpstr>
      <vt:lpstr>WHAT’s NEW?</vt:lpstr>
      <vt:lpstr>WHAT’s NEW?</vt:lpstr>
      <vt:lpstr>WHAT’s NEW?</vt:lpstr>
      <vt:lpstr>WHAT’s NEW?</vt:lpstr>
      <vt:lpstr>UPCOMING LEARNING OPPORTUNITIES</vt:lpstr>
      <vt:lpstr>UPCOMING LEARNING OPPORTUNITIES</vt:lpstr>
      <vt:lpstr>UPCOMING LEARNING OPPORTUNITIES</vt:lpstr>
      <vt:lpstr>UPCOMING LEARNING OPPORTUNITIES</vt:lpstr>
      <vt:lpstr>UPCOMING LEARNING OPPORTUNITIES</vt:lpstr>
      <vt:lpstr>UPCOMING LEARNING OPPORTUNITIES</vt:lpstr>
      <vt:lpstr>UPCOMING LEARNING OPPORTUNITIES</vt:lpstr>
    </vt:vector>
  </TitlesOfParts>
  <Company>MDOE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High Schools</dc:title>
  <dc:creator>ThompsonJJ</dc:creator>
  <cp:lastModifiedBy>Johnson, Teri (MDE)</cp:lastModifiedBy>
  <cp:revision>565</cp:revision>
  <cp:lastPrinted>2012-12-03T18:03:03Z</cp:lastPrinted>
  <dcterms:created xsi:type="dcterms:W3CDTF">2007-07-23T15:56:56Z</dcterms:created>
  <dcterms:modified xsi:type="dcterms:W3CDTF">2013-10-03T15:33:45Z</dcterms:modified>
</cp:coreProperties>
</file>