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671" r:id="rId2"/>
  </p:sldMasterIdLst>
  <p:notesMasterIdLst>
    <p:notesMasterId r:id="rId23"/>
  </p:notesMasterIdLst>
  <p:handoutMasterIdLst>
    <p:handoutMasterId r:id="rId24"/>
  </p:handoutMasterIdLst>
  <p:sldIdLst>
    <p:sldId id="338" r:id="rId3"/>
    <p:sldId id="464" r:id="rId4"/>
    <p:sldId id="599" r:id="rId5"/>
    <p:sldId id="581" r:id="rId6"/>
    <p:sldId id="537" r:id="rId7"/>
    <p:sldId id="442" r:id="rId8"/>
    <p:sldId id="582" r:id="rId9"/>
    <p:sldId id="548" r:id="rId10"/>
    <p:sldId id="587" r:id="rId11"/>
    <p:sldId id="589" r:id="rId12"/>
    <p:sldId id="590" r:id="rId13"/>
    <p:sldId id="591" r:id="rId14"/>
    <p:sldId id="549" r:id="rId15"/>
    <p:sldId id="560" r:id="rId16"/>
    <p:sldId id="593" r:id="rId17"/>
    <p:sldId id="594" r:id="rId18"/>
    <p:sldId id="595" r:id="rId19"/>
    <p:sldId id="596" r:id="rId20"/>
    <p:sldId id="597" r:id="rId21"/>
    <p:sldId id="598" r:id="rId2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3300"/>
    <a:srgbClr val="2F4BA3"/>
    <a:srgbClr val="879BDD"/>
    <a:srgbClr val="FF66FF"/>
    <a:srgbClr val="9966FF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94" autoAdjust="0"/>
    <p:restoredTop sz="98417" autoAdjust="0"/>
  </p:normalViewPr>
  <p:slideViewPr>
    <p:cSldViewPr>
      <p:cViewPr>
        <p:scale>
          <a:sx n="107" d="100"/>
          <a:sy n="107" d="100"/>
        </p:scale>
        <p:origin x="-78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2" d="100"/>
        <a:sy n="52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2046" y="-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From The Director's Desk of OSE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February 8, 2012</a:t>
            </a:r>
          </a:p>
        </p:txBody>
      </p:sp>
      <p:sp>
        <p:nvSpPr>
          <p:cNvPr id="183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MAASE </a:t>
            </a:r>
          </a:p>
        </p:txBody>
      </p:sp>
      <p:sp>
        <p:nvSpPr>
          <p:cNvPr id="183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F15CC517-89EF-4DA8-8875-5F630F2821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430401"/>
      </p:ext>
    </p:extLst>
  </p:cSld>
  <p:clrMap bg1="lt1" tx1="dk1" bg2="lt2" tx2="dk2" accent1="accent1" accent2="accent2" accent3="accent3" accent4="accent4" accent5="accent5" accent6="accent6" hlink="hlink" folHlink="folHlink"/>
  <p:hf sldNum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From The Director's Desk of OSE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February 8, 2012</a:t>
            </a:r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75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MAASE </a:t>
            </a:r>
          </a:p>
        </p:txBody>
      </p:sp>
      <p:sp>
        <p:nvSpPr>
          <p:cNvPr id="675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65FF35A8-DBEA-4183-A99C-9EE241D302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63265"/>
      </p:ext>
    </p:extLst>
  </p:cSld>
  <p:clrMap bg1="lt1" tx1="dk1" bg2="lt2" tx2="dk2" accent1="accent1" accent2="accent2" accent3="accent3" accent4="accent4" accent5="accent5" accent6="accent6" hlink="hlink" folHlink="folHlink"/>
  <p:hf sldNum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1748" name="Date Placeholder 1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sz="1200" smtClean="0">
                <a:latin typeface="Arial" pitchFamily="34" charset="0"/>
              </a:rPr>
              <a:t>February 8, 2012</a:t>
            </a:r>
          </a:p>
        </p:txBody>
      </p:sp>
      <p:sp>
        <p:nvSpPr>
          <p:cNvPr id="31749" name="Footer Placeholder 2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sz="1200" smtClean="0">
                <a:latin typeface="Arial" pitchFamily="34" charset="0"/>
              </a:rPr>
              <a:t>MAASE </a:t>
            </a:r>
          </a:p>
        </p:txBody>
      </p:sp>
      <p:sp>
        <p:nvSpPr>
          <p:cNvPr id="31750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sz="1200" smtClean="0">
                <a:latin typeface="Arial" pitchFamily="34" charset="0"/>
              </a:rPr>
              <a:t>From The Director's Desk of OSE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34925" y="4292600"/>
            <a:ext cx="9074150" cy="2520950"/>
            <a:chOff x="0" y="2640"/>
            <a:chExt cx="5760" cy="1680"/>
          </a:xfrm>
        </p:grpSpPr>
        <p:sp>
          <p:nvSpPr>
            <p:cNvPr id="5" name="Rectangle 14"/>
            <p:cNvSpPr>
              <a:spLocks noChangeArrowheads="1"/>
            </p:cNvSpPr>
            <p:nvPr userDrawn="1"/>
          </p:nvSpPr>
          <p:spPr bwMode="gray">
            <a:xfrm>
              <a:off x="0" y="2640"/>
              <a:ext cx="5760" cy="168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>
              <a:spLocks noChangeArrowheads="1"/>
            </p:cNvSpPr>
            <p:nvPr userDrawn="1"/>
          </p:nvSpPr>
          <p:spPr bwMode="gray">
            <a:xfrm>
              <a:off x="0" y="2640"/>
              <a:ext cx="5760" cy="96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7" name="Rectangle 6"/>
          <p:cNvSpPr>
            <a:spLocks noChangeArrowheads="1"/>
          </p:cNvSpPr>
          <p:nvPr/>
        </p:nvSpPr>
        <p:spPr bwMode="gray">
          <a:xfrm>
            <a:off x="34925" y="44450"/>
            <a:ext cx="9074150" cy="2282825"/>
          </a:xfrm>
          <a:prstGeom prst="rect">
            <a:avLst/>
          </a:prstGeom>
          <a:gradFill rotWithShape="0">
            <a:gsLst>
              <a:gs pos="0">
                <a:schemeClr val="tx1"/>
              </a:gs>
              <a:gs pos="100000">
                <a:schemeClr val="tx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8" name="Group 17"/>
          <p:cNvGrpSpPr>
            <a:grpSpLocks/>
          </p:cNvGrpSpPr>
          <p:nvPr/>
        </p:nvGrpSpPr>
        <p:grpSpPr bwMode="auto">
          <a:xfrm>
            <a:off x="-4763" y="0"/>
            <a:ext cx="9148763" cy="6856413"/>
            <a:chOff x="-3" y="0"/>
            <a:chExt cx="5763" cy="4319"/>
          </a:xfrm>
        </p:grpSpPr>
        <p:sp>
          <p:nvSpPr>
            <p:cNvPr id="9" name="AutoShape 8"/>
            <p:cNvSpPr>
              <a:spLocks noChangeArrowheads="1"/>
            </p:cNvSpPr>
            <p:nvPr userDrawn="1"/>
          </p:nvSpPr>
          <p:spPr bwMode="gray">
            <a:xfrm>
              <a:off x="24" y="24"/>
              <a:ext cx="5712" cy="4272"/>
            </a:xfrm>
            <a:prstGeom prst="roundRect">
              <a:avLst>
                <a:gd name="adj" fmla="val 6227"/>
              </a:avLst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0" name="Freeform 19"/>
            <p:cNvSpPr>
              <a:spLocks/>
            </p:cNvSpPr>
            <p:nvPr userDrawn="1"/>
          </p:nvSpPr>
          <p:spPr bwMode="gray">
            <a:xfrm>
              <a:off x="0" y="0"/>
              <a:ext cx="288" cy="288"/>
            </a:xfrm>
            <a:custGeom>
              <a:avLst/>
              <a:gdLst>
                <a:gd name="T0" fmla="*/ 0 w 336"/>
                <a:gd name="T1" fmla="*/ 2 h 384"/>
                <a:gd name="T2" fmla="*/ 0 w 336"/>
                <a:gd name="T3" fmla="*/ 2 h 384"/>
                <a:gd name="T4" fmla="*/ 3 w 336"/>
                <a:gd name="T5" fmla="*/ 2 h 384"/>
                <a:gd name="T6" fmla="*/ 3 w 336"/>
                <a:gd name="T7" fmla="*/ 2 h 384"/>
                <a:gd name="T8" fmla="*/ 3 w 336"/>
                <a:gd name="T9" fmla="*/ 0 h 384"/>
                <a:gd name="T10" fmla="*/ 0 w 336"/>
                <a:gd name="T11" fmla="*/ 0 h 3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20"/>
            <p:cNvSpPr>
              <a:spLocks/>
            </p:cNvSpPr>
            <p:nvPr userDrawn="1"/>
          </p:nvSpPr>
          <p:spPr bwMode="gray">
            <a:xfrm rot="-5408600">
              <a:off x="-50" y="4030"/>
              <a:ext cx="336" cy="242"/>
            </a:xfrm>
            <a:custGeom>
              <a:avLst/>
              <a:gdLst>
                <a:gd name="T0" fmla="*/ 0 w 336"/>
                <a:gd name="T1" fmla="*/ 1 h 384"/>
                <a:gd name="T2" fmla="*/ 0 w 336"/>
                <a:gd name="T3" fmla="*/ 1 h 384"/>
                <a:gd name="T4" fmla="*/ 96 w 336"/>
                <a:gd name="T5" fmla="*/ 1 h 384"/>
                <a:gd name="T6" fmla="*/ 192 w 336"/>
                <a:gd name="T7" fmla="*/ 1 h 384"/>
                <a:gd name="T8" fmla="*/ 336 w 336"/>
                <a:gd name="T9" fmla="*/ 0 h 384"/>
                <a:gd name="T10" fmla="*/ 0 w 336"/>
                <a:gd name="T11" fmla="*/ 0 h 3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21"/>
            <p:cNvSpPr>
              <a:spLocks/>
            </p:cNvSpPr>
            <p:nvPr userDrawn="1"/>
          </p:nvSpPr>
          <p:spPr bwMode="gray">
            <a:xfrm rot="10769190">
              <a:off x="5519" y="4031"/>
              <a:ext cx="232" cy="287"/>
            </a:xfrm>
            <a:custGeom>
              <a:avLst/>
              <a:gdLst>
                <a:gd name="T0" fmla="*/ 0 w 336"/>
                <a:gd name="T1" fmla="*/ 1 h 384"/>
                <a:gd name="T2" fmla="*/ 0 w 336"/>
                <a:gd name="T3" fmla="*/ 1 h 384"/>
                <a:gd name="T4" fmla="*/ 1 w 336"/>
                <a:gd name="T5" fmla="*/ 1 h 384"/>
                <a:gd name="T6" fmla="*/ 1 w 336"/>
                <a:gd name="T7" fmla="*/ 1 h 384"/>
                <a:gd name="T8" fmla="*/ 1 w 336"/>
                <a:gd name="T9" fmla="*/ 0 h 384"/>
                <a:gd name="T10" fmla="*/ 0 w 336"/>
                <a:gd name="T11" fmla="*/ 0 h 3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 userDrawn="1"/>
          </p:nvSpPr>
          <p:spPr bwMode="gray">
            <a:xfrm rot="5400000">
              <a:off x="5472" y="0"/>
              <a:ext cx="288" cy="288"/>
            </a:xfrm>
            <a:custGeom>
              <a:avLst/>
              <a:gdLst>
                <a:gd name="T0" fmla="*/ 0 w 336"/>
                <a:gd name="T1" fmla="*/ 2 h 384"/>
                <a:gd name="T2" fmla="*/ 0 w 336"/>
                <a:gd name="T3" fmla="*/ 2 h 384"/>
                <a:gd name="T4" fmla="*/ 3 w 336"/>
                <a:gd name="T5" fmla="*/ 2 h 384"/>
                <a:gd name="T6" fmla="*/ 3 w 336"/>
                <a:gd name="T7" fmla="*/ 2 h 384"/>
                <a:gd name="T8" fmla="*/ 3 w 336"/>
                <a:gd name="T9" fmla="*/ 0 h 384"/>
                <a:gd name="T10" fmla="*/ 0 w 336"/>
                <a:gd name="T11" fmla="*/ 0 h 3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" name="Text Box 20"/>
          <p:cNvSpPr txBox="1">
            <a:spLocks noChangeArrowheads="1"/>
          </p:cNvSpPr>
          <p:nvPr userDrawn="1"/>
        </p:nvSpPr>
        <p:spPr bwMode="auto">
          <a:xfrm>
            <a:off x="3894138" y="6477000"/>
            <a:ext cx="1828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sz="1800" smtClean="0">
              <a:latin typeface="Arial" pitchFamily="34" charset="0"/>
            </a:endParaRPr>
          </a:p>
        </p:txBody>
      </p:sp>
      <p:pic>
        <p:nvPicPr>
          <p:cNvPr id="15" name="Picture 21" descr="color 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3188" y="5999163"/>
            <a:ext cx="1349375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8973" name="Rectangle 13"/>
          <p:cNvSpPr>
            <a:spLocks noGrp="1" noChangeArrowheads="1"/>
          </p:cNvSpPr>
          <p:nvPr>
            <p:ph type="ctrTitle"/>
          </p:nvPr>
        </p:nvSpPr>
        <p:spPr bwMode="ltGray">
          <a:xfrm>
            <a:off x="508000" y="457200"/>
            <a:ext cx="8026400" cy="1447800"/>
          </a:xfrm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68974" name="Rectangle 14"/>
          <p:cNvSpPr>
            <a:spLocks noGrp="1" noChangeArrowheads="1"/>
          </p:cNvSpPr>
          <p:nvPr>
            <p:ph type="subTitle" idx="1"/>
          </p:nvPr>
        </p:nvSpPr>
        <p:spPr>
          <a:xfrm>
            <a:off x="642938" y="4648200"/>
            <a:ext cx="7924800" cy="990600"/>
          </a:xfrm>
        </p:spPr>
        <p:txBody>
          <a:bodyPr/>
          <a:lstStyle>
            <a:lvl1pPr marL="0" indent="0" algn="ctr">
              <a:buFontTx/>
              <a:buNone/>
              <a:defRPr sz="36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6" name="Footer Placeholder 15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169863" y="6400800"/>
            <a:ext cx="2200275" cy="381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Geneva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794047"/>
      </p:ext>
    </p:extLst>
  </p:cSld>
  <p:clrMapOvr>
    <a:masterClrMapping/>
  </p:clrMapOvr>
  <p:transition spd="med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FC71C8-E503-40EE-8E3A-8F3CD1AF5C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794543"/>
      </p:ext>
    </p:extLst>
  </p:cSld>
  <p:clrMapOvr>
    <a:masterClrMapping/>
  </p:clrMapOvr>
  <p:transition spd="med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54863" y="274638"/>
            <a:ext cx="1989137" cy="5592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85863" y="274638"/>
            <a:ext cx="5816600" cy="5592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5D5003-F51E-45E2-9FE0-FD789CFEC1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159614"/>
      </p:ext>
    </p:extLst>
  </p:cSld>
  <p:clrMapOvr>
    <a:masterClrMapping/>
  </p:clrMapOvr>
  <p:transition spd="med"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4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>
                <a:gd name="T0" fmla="*/ 5700 w 5760"/>
                <a:gd name="T1" fmla="*/ 86 h 445"/>
                <a:gd name="T2" fmla="*/ 5508 w 5760"/>
                <a:gd name="T3" fmla="*/ 86 h 445"/>
                <a:gd name="T4" fmla="*/ 5454 w 5760"/>
                <a:gd name="T5" fmla="*/ 76 h 445"/>
                <a:gd name="T6" fmla="*/ 5448 w 5760"/>
                <a:gd name="T7" fmla="*/ 65 h 445"/>
                <a:gd name="T8" fmla="*/ 5442 w 5760"/>
                <a:gd name="T9" fmla="*/ 44 h 445"/>
                <a:gd name="T10" fmla="*/ 5414 w 5760"/>
                <a:gd name="T11" fmla="*/ 18 h 445"/>
                <a:gd name="T12" fmla="*/ 5332 w 5760"/>
                <a:gd name="T13" fmla="*/ 7 h 445"/>
                <a:gd name="T14" fmla="*/ 5051 w 5760"/>
                <a:gd name="T15" fmla="*/ 22 h 445"/>
                <a:gd name="T16" fmla="*/ 4986 w 5760"/>
                <a:gd name="T17" fmla="*/ 55 h 445"/>
                <a:gd name="T18" fmla="*/ 4854 w 5760"/>
                <a:gd name="T19" fmla="*/ 102 h 445"/>
                <a:gd name="T20" fmla="*/ 4740 w 5760"/>
                <a:gd name="T21" fmla="*/ 112 h 445"/>
                <a:gd name="T22" fmla="*/ 4662 w 5760"/>
                <a:gd name="T23" fmla="*/ 91 h 445"/>
                <a:gd name="T24" fmla="*/ 4598 w 5760"/>
                <a:gd name="T25" fmla="*/ 25 h 445"/>
                <a:gd name="T26" fmla="*/ 4514 w 5760"/>
                <a:gd name="T27" fmla="*/ 9 h 445"/>
                <a:gd name="T28" fmla="*/ 4410 w 5760"/>
                <a:gd name="T29" fmla="*/ 39 h 445"/>
                <a:gd name="T30" fmla="*/ 4236 w 5760"/>
                <a:gd name="T31" fmla="*/ 81 h 445"/>
                <a:gd name="T32" fmla="*/ 4020 w 5760"/>
                <a:gd name="T33" fmla="*/ 102 h 445"/>
                <a:gd name="T34" fmla="*/ 3810 w 5760"/>
                <a:gd name="T35" fmla="*/ 102 h 445"/>
                <a:gd name="T36" fmla="*/ 3654 w 5760"/>
                <a:gd name="T37" fmla="*/ 76 h 445"/>
                <a:gd name="T38" fmla="*/ 3594 w 5760"/>
                <a:gd name="T39" fmla="*/ 50 h 445"/>
                <a:gd name="T40" fmla="*/ 3528 w 5760"/>
                <a:gd name="T41" fmla="*/ 44 h 445"/>
                <a:gd name="T42" fmla="*/ 3480 w 5760"/>
                <a:gd name="T43" fmla="*/ 55 h 445"/>
                <a:gd name="T44" fmla="*/ 3420 w 5760"/>
                <a:gd name="T45" fmla="*/ 76 h 445"/>
                <a:gd name="T46" fmla="*/ 3048 w 5760"/>
                <a:gd name="T47" fmla="*/ 112 h 445"/>
                <a:gd name="T48" fmla="*/ 2844 w 5760"/>
                <a:gd name="T49" fmla="*/ 128 h 445"/>
                <a:gd name="T50" fmla="*/ 2742 w 5760"/>
                <a:gd name="T51" fmla="*/ 117 h 445"/>
                <a:gd name="T52" fmla="*/ 2710 w 5760"/>
                <a:gd name="T53" fmla="*/ 56 h 445"/>
                <a:gd name="T54" fmla="*/ 2658 w 5760"/>
                <a:gd name="T55" fmla="*/ 50 h 445"/>
                <a:gd name="T56" fmla="*/ 2558 w 5760"/>
                <a:gd name="T57" fmla="*/ 95 h 445"/>
                <a:gd name="T58" fmla="*/ 2444 w 5760"/>
                <a:gd name="T59" fmla="*/ 109 h 445"/>
                <a:gd name="T60" fmla="*/ 2322 w 5760"/>
                <a:gd name="T61" fmla="*/ 91 h 445"/>
                <a:gd name="T62" fmla="*/ 2274 w 5760"/>
                <a:gd name="T63" fmla="*/ 70 h 445"/>
                <a:gd name="T64" fmla="*/ 2185 w 5760"/>
                <a:gd name="T65" fmla="*/ 3 h 445"/>
                <a:gd name="T66" fmla="*/ 2048 w 5760"/>
                <a:gd name="T67" fmla="*/ 64 h 445"/>
                <a:gd name="T68" fmla="*/ 1794 w 5760"/>
                <a:gd name="T69" fmla="*/ 102 h 445"/>
                <a:gd name="T70" fmla="*/ 1560 w 5760"/>
                <a:gd name="T71" fmla="*/ 91 h 445"/>
                <a:gd name="T72" fmla="*/ 1482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43 h 445"/>
                <a:gd name="T84" fmla="*/ 708 w 5760"/>
                <a:gd name="T85" fmla="*/ 138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2 h 445"/>
                <a:gd name="T100" fmla="*/ 90 w 5760"/>
                <a:gd name="T101" fmla="*/ 112 h 445"/>
                <a:gd name="T102" fmla="*/ 0 w 5760"/>
                <a:gd name="T103" fmla="*/ 96 h 445"/>
                <a:gd name="T104" fmla="*/ 5760 w 5760"/>
                <a:gd name="T105" fmla="*/ 445 h 44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11E8C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>
                <a:gd name="T0" fmla="*/ 4993 w 5770"/>
                <a:gd name="T1" fmla="*/ 66 h 174"/>
                <a:gd name="T2" fmla="*/ 4771 w 5770"/>
                <a:gd name="T3" fmla="*/ 132 h 174"/>
                <a:gd name="T4" fmla="*/ 4640 w 5770"/>
                <a:gd name="T5" fmla="*/ 96 h 174"/>
                <a:gd name="T6" fmla="*/ 4598 w 5770"/>
                <a:gd name="T7" fmla="*/ 36 h 174"/>
                <a:gd name="T8" fmla="*/ 4478 w 5770"/>
                <a:gd name="T9" fmla="*/ 30 h 174"/>
                <a:gd name="T10" fmla="*/ 4186 w 5770"/>
                <a:gd name="T11" fmla="*/ 108 h 174"/>
                <a:gd name="T12" fmla="*/ 3815 w 5770"/>
                <a:gd name="T13" fmla="*/ 120 h 174"/>
                <a:gd name="T14" fmla="*/ 3617 w 5770"/>
                <a:gd name="T15" fmla="*/ 72 h 174"/>
                <a:gd name="T16" fmla="*/ 3510 w 5770"/>
                <a:gd name="T17" fmla="*/ 60 h 174"/>
                <a:gd name="T18" fmla="*/ 3336 w 5770"/>
                <a:gd name="T19" fmla="*/ 96 h 174"/>
                <a:gd name="T20" fmla="*/ 2846 w 5770"/>
                <a:gd name="T21" fmla="*/ 150 h 174"/>
                <a:gd name="T22" fmla="*/ 2703 w 5770"/>
                <a:gd name="T23" fmla="*/ 96 h 174"/>
                <a:gd name="T24" fmla="*/ 2619 w 5770"/>
                <a:gd name="T25" fmla="*/ 90 h 174"/>
                <a:gd name="T26" fmla="*/ 2416 w 5770"/>
                <a:gd name="T27" fmla="*/ 132 h 174"/>
                <a:gd name="T28" fmla="*/ 2278 w 5770"/>
                <a:gd name="T29" fmla="*/ 84 h 174"/>
                <a:gd name="T30" fmla="*/ 2151 w 5770"/>
                <a:gd name="T31" fmla="*/ 36 h 174"/>
                <a:gd name="T32" fmla="*/ 1947 w 5770"/>
                <a:gd name="T33" fmla="*/ 120 h 174"/>
                <a:gd name="T34" fmla="*/ 1525 w 5770"/>
                <a:gd name="T35" fmla="*/ 102 h 174"/>
                <a:gd name="T36" fmla="*/ 1429 w 5770"/>
                <a:gd name="T37" fmla="*/ 60 h 174"/>
                <a:gd name="T38" fmla="*/ 1333 w 5770"/>
                <a:gd name="T39" fmla="*/ 60 h 174"/>
                <a:gd name="T40" fmla="*/ 1058 w 5770"/>
                <a:gd name="T41" fmla="*/ 150 h 174"/>
                <a:gd name="T42" fmla="*/ 652 w 5770"/>
                <a:gd name="T43" fmla="*/ 150 h 174"/>
                <a:gd name="T44" fmla="*/ 442 w 5770"/>
                <a:gd name="T45" fmla="*/ 66 h 174"/>
                <a:gd name="T46" fmla="*/ 377 w 5770"/>
                <a:gd name="T47" fmla="*/ 48 h 174"/>
                <a:gd name="T48" fmla="*/ 305 w 5770"/>
                <a:gd name="T49" fmla="*/ 108 h 174"/>
                <a:gd name="T50" fmla="*/ 144 w 5770"/>
                <a:gd name="T51" fmla="*/ 138 h 174"/>
                <a:gd name="T52" fmla="*/ 0 w 5770"/>
                <a:gd name="T53" fmla="*/ 96 h 174"/>
                <a:gd name="T54" fmla="*/ 167 w 5770"/>
                <a:gd name="T55" fmla="*/ 120 h 174"/>
                <a:gd name="T56" fmla="*/ 323 w 5770"/>
                <a:gd name="T57" fmla="*/ 84 h 174"/>
                <a:gd name="T58" fmla="*/ 383 w 5770"/>
                <a:gd name="T59" fmla="*/ 24 h 174"/>
                <a:gd name="T60" fmla="*/ 460 w 5770"/>
                <a:gd name="T61" fmla="*/ 60 h 174"/>
                <a:gd name="T62" fmla="*/ 706 w 5770"/>
                <a:gd name="T63" fmla="*/ 144 h 174"/>
                <a:gd name="T64" fmla="*/ 1100 w 5770"/>
                <a:gd name="T65" fmla="*/ 120 h 174"/>
                <a:gd name="T66" fmla="*/ 1345 w 5770"/>
                <a:gd name="T67" fmla="*/ 36 h 174"/>
                <a:gd name="T68" fmla="*/ 1441 w 5770"/>
                <a:gd name="T69" fmla="*/ 48 h 174"/>
                <a:gd name="T70" fmla="*/ 1561 w 5770"/>
                <a:gd name="T71" fmla="*/ 90 h 174"/>
                <a:gd name="T72" fmla="*/ 1971 w 5770"/>
                <a:gd name="T73" fmla="*/ 96 h 174"/>
                <a:gd name="T74" fmla="*/ 2235 w 5770"/>
                <a:gd name="T75" fmla="*/ 3 h 174"/>
                <a:gd name="T76" fmla="*/ 2350 w 5770"/>
                <a:gd name="T77" fmla="*/ 102 h 174"/>
                <a:gd name="T78" fmla="*/ 2559 w 5770"/>
                <a:gd name="T79" fmla="*/ 96 h 174"/>
                <a:gd name="T80" fmla="*/ 2715 w 5770"/>
                <a:gd name="T81" fmla="*/ 24 h 174"/>
                <a:gd name="T82" fmla="*/ 2792 w 5770"/>
                <a:gd name="T83" fmla="*/ 132 h 174"/>
                <a:gd name="T84" fmla="*/ 3127 w 5770"/>
                <a:gd name="T85" fmla="*/ 102 h 174"/>
                <a:gd name="T86" fmla="*/ 3486 w 5770"/>
                <a:gd name="T87" fmla="*/ 48 h 174"/>
                <a:gd name="T88" fmla="*/ 3582 w 5770"/>
                <a:gd name="T89" fmla="*/ 42 h 174"/>
                <a:gd name="T90" fmla="*/ 3731 w 5770"/>
                <a:gd name="T91" fmla="*/ 90 h 174"/>
                <a:gd name="T92" fmla="*/ 4078 w 5770"/>
                <a:gd name="T93" fmla="*/ 102 h 174"/>
                <a:gd name="T94" fmla="*/ 4419 w 5770"/>
                <a:gd name="T95" fmla="*/ 30 h 174"/>
                <a:gd name="T96" fmla="*/ 4574 w 5770"/>
                <a:gd name="T97" fmla="*/ 6 h 174"/>
                <a:gd name="T98" fmla="*/ 4628 w 5770"/>
                <a:gd name="T99" fmla="*/ 60 h 174"/>
                <a:gd name="T100" fmla="*/ 4724 w 5770"/>
                <a:gd name="T101" fmla="*/ 108 h 174"/>
                <a:gd name="T102" fmla="*/ 4927 w 5770"/>
                <a:gd name="T103" fmla="*/ 84 h 174"/>
                <a:gd name="T104" fmla="*/ 5118 w 5770"/>
                <a:gd name="T105" fmla="*/ 14 h 174"/>
                <a:gd name="T106" fmla="*/ 5280 w 5770"/>
                <a:gd name="T107" fmla="*/ 9 h 174"/>
                <a:gd name="T108" fmla="*/ 5453 w 5770"/>
                <a:gd name="T109" fmla="*/ 36 h 174"/>
                <a:gd name="T110" fmla="*/ 5465 w 5770"/>
                <a:gd name="T111" fmla="*/ 72 h 174"/>
                <a:gd name="T112" fmla="*/ 5656 w 5770"/>
                <a:gd name="T113" fmla="*/ 90 h 174"/>
                <a:gd name="T114" fmla="*/ 5710 w 5770"/>
                <a:gd name="T115" fmla="*/ 102 h 174"/>
                <a:gd name="T116" fmla="*/ 5477 w 5770"/>
                <a:gd name="T117" fmla="*/ 90 h 174"/>
                <a:gd name="T118" fmla="*/ 5453 w 5770"/>
                <a:gd name="T119" fmla="*/ 60 h 174"/>
                <a:gd name="T120" fmla="*/ 5393 w 5770"/>
                <a:gd name="T121" fmla="*/ 30 h 174"/>
                <a:gd name="T122" fmla="*/ 5219 w 5770"/>
                <a:gd name="T123" fmla="*/ 2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26" name="Text Box 29"/>
          <p:cNvSpPr txBox="1">
            <a:spLocks noChangeArrowheads="1"/>
          </p:cNvSpPr>
          <p:nvPr userDrawn="1"/>
        </p:nvSpPr>
        <p:spPr bwMode="auto">
          <a:xfrm>
            <a:off x="3894138" y="6477000"/>
            <a:ext cx="1828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sz="1800" smtClean="0">
              <a:latin typeface="Arial" pitchFamily="34" charset="0"/>
            </a:endParaRPr>
          </a:p>
        </p:txBody>
      </p:sp>
      <p:sp>
        <p:nvSpPr>
          <p:cNvPr id="319512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19513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8" name="Rectangle 27"/>
          <p:cNvSpPr>
            <a:spLocks noGrp="1" noChangeArrowheads="1"/>
          </p:cNvSpPr>
          <p:nvPr>
            <p:ph type="ftr" sz="quarter" idx="10"/>
          </p:nvPr>
        </p:nvSpPr>
        <p:spPr>
          <a:xfrm>
            <a:off x="1828800" y="6248400"/>
            <a:ext cx="5486400" cy="457200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/>
              <a:t>Office of Special Education and Early Intervention Services</a:t>
            </a:r>
          </a:p>
          <a:p>
            <a:pPr>
              <a:defRPr/>
            </a:pPr>
            <a:r>
              <a:rPr lang="en-US"/>
              <a:t>October 2010</a:t>
            </a:r>
          </a:p>
        </p:txBody>
      </p:sp>
    </p:spTree>
    <p:extLst>
      <p:ext uri="{BB962C8B-B14F-4D97-AF65-F5344CB8AC3E}">
        <p14:creationId xmlns:p14="http://schemas.microsoft.com/office/powerpoint/2010/main" val="3868789479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Office of Special </a:t>
            </a:r>
            <a:r>
              <a:rPr lang="en-US" dirty="0" smtClean="0"/>
              <a:t>Education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60456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Office of Special Education and Early Intervention Services</a:t>
            </a:r>
          </a:p>
          <a:p>
            <a:pPr>
              <a:defRPr/>
            </a:pPr>
            <a:r>
              <a:rPr lang="en-US"/>
              <a:t>October 2010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5B6DE7-442D-4544-9355-B76CD9E345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593982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Office of Special Education and Early Intervention Services</a:t>
            </a:r>
          </a:p>
          <a:p>
            <a:pPr>
              <a:defRPr/>
            </a:pPr>
            <a:r>
              <a:rPr lang="en-US"/>
              <a:t>October 2010</a:t>
            </a:r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88D1FE-3EB2-4A43-B5DB-DA1634197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743777"/>
      </p:ext>
    </p:extLst>
  </p:cSld>
  <p:clrMapOvr>
    <a:masterClrMapping/>
  </p:clrMapOvr>
  <p:transition spd="med">
    <p:rand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Office of Special Education and Early Intervention Services</a:t>
            </a:r>
          </a:p>
          <a:p>
            <a:pPr>
              <a:defRPr/>
            </a:pPr>
            <a:r>
              <a:rPr lang="en-US"/>
              <a:t>October 2010</a:t>
            </a:r>
          </a:p>
        </p:txBody>
      </p:sp>
      <p:sp>
        <p:nvSpPr>
          <p:cNvPr id="8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FDA56F-4EA7-4555-BDFE-543CEAE842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37303"/>
      </p:ext>
    </p:extLst>
  </p:cSld>
  <p:clrMapOvr>
    <a:masterClrMapping/>
  </p:clrMapOvr>
  <p:transition spd="med">
    <p:random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Office of Special Education and Early Intervention Services</a:t>
            </a:r>
          </a:p>
          <a:p>
            <a:pPr>
              <a:defRPr/>
            </a:pPr>
            <a:r>
              <a:rPr lang="en-US"/>
              <a:t>October 2010</a:t>
            </a:r>
          </a:p>
        </p:txBody>
      </p:sp>
      <p:sp>
        <p:nvSpPr>
          <p:cNvPr id="4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4FFC8A-CD10-410E-A774-4488078AE0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192983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Office of Special Education and Early Intervention Services</a:t>
            </a:r>
          </a:p>
          <a:p>
            <a:pPr>
              <a:defRPr/>
            </a:pPr>
            <a:r>
              <a:rPr lang="en-US"/>
              <a:t>October 2010</a:t>
            </a:r>
          </a:p>
        </p:txBody>
      </p:sp>
      <p:sp>
        <p:nvSpPr>
          <p:cNvPr id="3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13C151-2DD3-4736-B349-5F59272C8C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598518"/>
      </p:ext>
    </p:extLst>
  </p:cSld>
  <p:clrMapOvr>
    <a:masterClrMapping/>
  </p:clrMapOvr>
  <p:transition spd="med">
    <p:random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Office of Special Education and Early Intervention Services</a:t>
            </a:r>
          </a:p>
          <a:p>
            <a:pPr>
              <a:defRPr/>
            </a:pPr>
            <a:r>
              <a:rPr lang="en-US"/>
              <a:t>October 2010</a:t>
            </a:r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44777-45AD-4B1A-B407-BF9A1E5F1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161589"/>
      </p:ext>
    </p:extLst>
  </p:cSld>
  <p:clrMapOvr>
    <a:masterClrMapping/>
  </p:clrMapOvr>
  <p:transition spd="med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DE7AFD-747C-4EC5-A680-F4D6EBD972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511941"/>
      </p:ext>
    </p:extLst>
  </p:cSld>
  <p:clrMapOvr>
    <a:masterClrMapping/>
  </p:clrMapOvr>
  <p:transition spd="med">
    <p:random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Office of Special Education and Early Intervention Services</a:t>
            </a:r>
          </a:p>
          <a:p>
            <a:pPr>
              <a:defRPr/>
            </a:pPr>
            <a:r>
              <a:rPr lang="en-US"/>
              <a:t>October 2010</a:t>
            </a:r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946BE-1A99-4CDE-ABEB-7839464801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220920"/>
      </p:ext>
    </p:extLst>
  </p:cSld>
  <p:clrMapOvr>
    <a:masterClrMapping/>
  </p:clrMapOvr>
  <p:transition spd="med">
    <p:random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Office of Special Education and Early Intervention Services</a:t>
            </a:r>
          </a:p>
          <a:p>
            <a:pPr>
              <a:defRPr/>
            </a:pPr>
            <a:r>
              <a:rPr lang="en-US"/>
              <a:t>October 2010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9D9593-B53C-4283-9D2A-952BC1AA5D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203125"/>
      </p:ext>
    </p:extLst>
  </p:cSld>
  <p:clrMapOvr>
    <a:masterClrMapping/>
  </p:clrMapOvr>
  <p:transition spd="med">
    <p:random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Office of Special Education and Early Intervention Services</a:t>
            </a:r>
          </a:p>
          <a:p>
            <a:pPr>
              <a:defRPr/>
            </a:pPr>
            <a:r>
              <a:rPr lang="en-US"/>
              <a:t>October 2010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1887BE-43FF-4220-98F5-0C8EC7A47C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317380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52A909-0C1D-4D6C-AA8F-9F05FAAD46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823480"/>
      </p:ext>
    </p:extLst>
  </p:cSld>
  <p:clrMapOvr>
    <a:masterClrMapping/>
  </p:clrMapOvr>
  <p:transition spd="med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5863" y="1600200"/>
            <a:ext cx="3444875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83138" y="1600200"/>
            <a:ext cx="3446462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32495E-9093-4786-9228-9CEB55B380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564795"/>
      </p:ext>
    </p:extLst>
  </p:cSld>
  <p:clrMapOvr>
    <a:masterClrMapping/>
  </p:clrMapOvr>
  <p:transition spd="med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EE2FAC-4166-48A4-BC65-EA0D2EAE37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612644"/>
      </p:ext>
    </p:extLst>
  </p:cSld>
  <p:clrMapOvr>
    <a:masterClrMapping/>
  </p:clrMapOvr>
  <p:transition spd="med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A5F2DB-3B06-433F-92ED-43F05C360A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333805"/>
      </p:ext>
    </p:extLst>
  </p:cSld>
  <p:clrMapOvr>
    <a:masterClrMapping/>
  </p:clrMapOvr>
  <p:transition spd="med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9373C2-1A00-48CC-A56A-8A9E62E31F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727602"/>
      </p:ext>
    </p:extLst>
  </p:cSld>
  <p:clrMapOvr>
    <a:masterClrMapping/>
  </p:clrMapOvr>
  <p:transition spd="med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2B637A-CED8-40B2-8DBA-BE00AF7001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739760"/>
      </p:ext>
    </p:extLst>
  </p:cSld>
  <p:clrMapOvr>
    <a:masterClrMapping/>
  </p:clrMapOvr>
  <p:transition spd="med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24E73C-3ACD-4ABE-AC0F-2AC3B75230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836665"/>
      </p:ext>
    </p:extLst>
  </p:cSld>
  <p:clrMapOvr>
    <a:masterClrMapping/>
  </p:clrMapOvr>
  <p:transition spd="med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285750"/>
            <a:ext cx="9156700" cy="911225"/>
            <a:chOff x="-1" y="196"/>
            <a:chExt cx="5768" cy="635"/>
          </a:xfrm>
        </p:grpSpPr>
        <p:sp>
          <p:nvSpPr>
            <p:cNvPr id="1035" name="Rectangle 3"/>
            <p:cNvSpPr>
              <a:spLocks noChangeArrowheads="1"/>
            </p:cNvSpPr>
            <p:nvPr userDrawn="1"/>
          </p:nvSpPr>
          <p:spPr bwMode="gray">
            <a:xfrm>
              <a:off x="1" y="196"/>
              <a:ext cx="5766" cy="635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tx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67940" name="Freeform 4"/>
            <p:cNvSpPr>
              <a:spLocks/>
            </p:cNvSpPr>
            <p:nvPr userDrawn="1"/>
          </p:nvSpPr>
          <p:spPr bwMode="gray">
            <a:xfrm flipH="1" flipV="1">
              <a:off x="2265" y="196"/>
              <a:ext cx="3497" cy="226"/>
            </a:xfrm>
            <a:custGeom>
              <a:avLst/>
              <a:gdLst>
                <a:gd name="T0" fmla="*/ 45 w 1497"/>
                <a:gd name="T1" fmla="*/ 590 h 590"/>
                <a:gd name="T2" fmla="*/ 1497 w 1497"/>
                <a:gd name="T3" fmla="*/ 590 h 590"/>
                <a:gd name="T4" fmla="*/ 0 w 1497"/>
                <a:gd name="T5" fmla="*/ 0 h 590"/>
                <a:gd name="T6" fmla="*/ 0 w 1497"/>
                <a:gd name="T7" fmla="*/ 590 h 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97" h="590">
                  <a:moveTo>
                    <a:pt x="45" y="590"/>
                  </a:moveTo>
                  <a:lnTo>
                    <a:pt x="1497" y="590"/>
                  </a:lnTo>
                  <a:lnTo>
                    <a:pt x="0" y="0"/>
                  </a:lnTo>
                  <a:lnTo>
                    <a:pt x="0" y="590"/>
                  </a:lnTo>
                </a:path>
              </a:pathLst>
            </a:custGeom>
            <a:gradFill rotWithShape="1">
              <a:gsLst>
                <a:gs pos="0">
                  <a:schemeClr val="tx1"/>
                </a:gs>
                <a:gs pos="100000">
                  <a:schemeClr val="tx1">
                    <a:gamma/>
                    <a:shade val="46275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7941" name="Freeform 5"/>
            <p:cNvSpPr>
              <a:spLocks/>
            </p:cNvSpPr>
            <p:nvPr userDrawn="1"/>
          </p:nvSpPr>
          <p:spPr bwMode="gray">
            <a:xfrm>
              <a:off x="-1" y="514"/>
              <a:ext cx="3702" cy="312"/>
            </a:xfrm>
            <a:custGeom>
              <a:avLst/>
              <a:gdLst>
                <a:gd name="T0" fmla="*/ 45 w 1497"/>
                <a:gd name="T1" fmla="*/ 590 h 590"/>
                <a:gd name="T2" fmla="*/ 1497 w 1497"/>
                <a:gd name="T3" fmla="*/ 590 h 590"/>
                <a:gd name="T4" fmla="*/ 0 w 1497"/>
                <a:gd name="T5" fmla="*/ 0 h 590"/>
                <a:gd name="T6" fmla="*/ 0 w 1497"/>
                <a:gd name="T7" fmla="*/ 590 h 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97" h="590">
                  <a:moveTo>
                    <a:pt x="45" y="590"/>
                  </a:moveTo>
                  <a:lnTo>
                    <a:pt x="1497" y="590"/>
                  </a:lnTo>
                  <a:lnTo>
                    <a:pt x="0" y="0"/>
                  </a:lnTo>
                  <a:lnTo>
                    <a:pt x="0" y="590"/>
                  </a:lnTo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167942" name="Rectangle 6"/>
          <p:cNvSpPr>
            <a:spLocks noChangeArrowheads="1"/>
          </p:cNvSpPr>
          <p:nvPr/>
        </p:nvSpPr>
        <p:spPr bwMode="gray">
          <a:xfrm>
            <a:off x="1588" y="0"/>
            <a:ext cx="9144000" cy="241300"/>
          </a:xfrm>
          <a:prstGeom prst="rect">
            <a:avLst/>
          </a:prstGeom>
          <a:gradFill rotWithShape="0">
            <a:gsLst>
              <a:gs pos="0">
                <a:schemeClr val="tx1"/>
              </a:gs>
              <a:gs pos="100000">
                <a:schemeClr val="tx1">
                  <a:gamma/>
                  <a:shade val="46275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7943" name="Rectangle 7"/>
          <p:cNvSpPr>
            <a:spLocks noChangeArrowheads="1"/>
          </p:cNvSpPr>
          <p:nvPr/>
        </p:nvSpPr>
        <p:spPr bwMode="gray">
          <a:xfrm>
            <a:off x="12700" y="1235075"/>
            <a:ext cx="9132888" cy="158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2">
                  <a:gamma/>
                  <a:tint val="0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029" name="Picture 8" descr="Untitled-1 copy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252413" y="382588"/>
            <a:ext cx="7207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9" descr="Untitled-1 copy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973138" y="765175"/>
            <a:ext cx="35877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Rectangle 10"/>
          <p:cNvSpPr>
            <a:spLocks noGrp="1" noChangeArrowheads="1"/>
          </p:cNvSpPr>
          <p:nvPr>
            <p:ph type="title"/>
          </p:nvPr>
        </p:nvSpPr>
        <p:spPr bwMode="gray">
          <a:xfrm>
            <a:off x="1676400" y="274638"/>
            <a:ext cx="7467600" cy="868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2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5863" y="1600200"/>
            <a:ext cx="7043737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794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" y="6248400"/>
            <a:ext cx="652463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38CA55BB-1EAD-4BDA-B1BF-342092BF41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4" name="Picture 14" descr="color logo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3188" y="5999163"/>
            <a:ext cx="1349375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4579" r:id="rId1"/>
    <p:sldLayoutId id="2147484559" r:id="rId2"/>
    <p:sldLayoutId id="2147484560" r:id="rId3"/>
    <p:sldLayoutId id="2147484561" r:id="rId4"/>
    <p:sldLayoutId id="2147484562" r:id="rId5"/>
    <p:sldLayoutId id="2147484563" r:id="rId6"/>
    <p:sldLayoutId id="2147484564" r:id="rId7"/>
    <p:sldLayoutId id="2147484565" r:id="rId8"/>
    <p:sldLayoutId id="2147484566" r:id="rId9"/>
    <p:sldLayoutId id="2147484567" r:id="rId10"/>
    <p:sldLayoutId id="2147484568" r:id="rId11"/>
  </p:sldLayoutIdLst>
  <p:transition spd="med">
    <p:random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30000"/>
        </a:spcBef>
        <a:spcAft>
          <a:spcPct val="0"/>
        </a:spcAft>
        <a:buChar char="•"/>
        <a:defRPr sz="4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30000"/>
        </a:spcBef>
        <a:spcAft>
          <a:spcPct val="0"/>
        </a:spcAft>
        <a:buChar char="–"/>
        <a:defRPr sz="3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3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3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3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3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3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3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3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318467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57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058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059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060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061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18473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18474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64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065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066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067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18479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69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18481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71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18483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73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074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075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>
                <a:gd name="T0" fmla="*/ 5700 w 5760"/>
                <a:gd name="T1" fmla="*/ 86 h 445"/>
                <a:gd name="T2" fmla="*/ 5508 w 5760"/>
                <a:gd name="T3" fmla="*/ 86 h 445"/>
                <a:gd name="T4" fmla="*/ 5454 w 5760"/>
                <a:gd name="T5" fmla="*/ 76 h 445"/>
                <a:gd name="T6" fmla="*/ 5448 w 5760"/>
                <a:gd name="T7" fmla="*/ 65 h 445"/>
                <a:gd name="T8" fmla="*/ 5442 w 5760"/>
                <a:gd name="T9" fmla="*/ 44 h 445"/>
                <a:gd name="T10" fmla="*/ 5414 w 5760"/>
                <a:gd name="T11" fmla="*/ 18 h 445"/>
                <a:gd name="T12" fmla="*/ 5332 w 5760"/>
                <a:gd name="T13" fmla="*/ 7 h 445"/>
                <a:gd name="T14" fmla="*/ 5051 w 5760"/>
                <a:gd name="T15" fmla="*/ 22 h 445"/>
                <a:gd name="T16" fmla="*/ 4986 w 5760"/>
                <a:gd name="T17" fmla="*/ 55 h 445"/>
                <a:gd name="T18" fmla="*/ 4854 w 5760"/>
                <a:gd name="T19" fmla="*/ 102 h 445"/>
                <a:gd name="T20" fmla="*/ 4740 w 5760"/>
                <a:gd name="T21" fmla="*/ 112 h 445"/>
                <a:gd name="T22" fmla="*/ 4662 w 5760"/>
                <a:gd name="T23" fmla="*/ 91 h 445"/>
                <a:gd name="T24" fmla="*/ 4598 w 5760"/>
                <a:gd name="T25" fmla="*/ 25 h 445"/>
                <a:gd name="T26" fmla="*/ 4514 w 5760"/>
                <a:gd name="T27" fmla="*/ 9 h 445"/>
                <a:gd name="T28" fmla="*/ 4410 w 5760"/>
                <a:gd name="T29" fmla="*/ 39 h 445"/>
                <a:gd name="T30" fmla="*/ 4236 w 5760"/>
                <a:gd name="T31" fmla="*/ 81 h 445"/>
                <a:gd name="T32" fmla="*/ 4020 w 5760"/>
                <a:gd name="T33" fmla="*/ 102 h 445"/>
                <a:gd name="T34" fmla="*/ 3810 w 5760"/>
                <a:gd name="T35" fmla="*/ 102 h 445"/>
                <a:gd name="T36" fmla="*/ 3654 w 5760"/>
                <a:gd name="T37" fmla="*/ 76 h 445"/>
                <a:gd name="T38" fmla="*/ 3594 w 5760"/>
                <a:gd name="T39" fmla="*/ 50 h 445"/>
                <a:gd name="T40" fmla="*/ 3528 w 5760"/>
                <a:gd name="T41" fmla="*/ 44 h 445"/>
                <a:gd name="T42" fmla="*/ 3480 w 5760"/>
                <a:gd name="T43" fmla="*/ 55 h 445"/>
                <a:gd name="T44" fmla="*/ 3420 w 5760"/>
                <a:gd name="T45" fmla="*/ 76 h 445"/>
                <a:gd name="T46" fmla="*/ 3048 w 5760"/>
                <a:gd name="T47" fmla="*/ 112 h 445"/>
                <a:gd name="T48" fmla="*/ 2844 w 5760"/>
                <a:gd name="T49" fmla="*/ 128 h 445"/>
                <a:gd name="T50" fmla="*/ 2742 w 5760"/>
                <a:gd name="T51" fmla="*/ 117 h 445"/>
                <a:gd name="T52" fmla="*/ 2710 w 5760"/>
                <a:gd name="T53" fmla="*/ 56 h 445"/>
                <a:gd name="T54" fmla="*/ 2658 w 5760"/>
                <a:gd name="T55" fmla="*/ 50 h 445"/>
                <a:gd name="T56" fmla="*/ 2558 w 5760"/>
                <a:gd name="T57" fmla="*/ 95 h 445"/>
                <a:gd name="T58" fmla="*/ 2444 w 5760"/>
                <a:gd name="T59" fmla="*/ 109 h 445"/>
                <a:gd name="T60" fmla="*/ 2322 w 5760"/>
                <a:gd name="T61" fmla="*/ 91 h 445"/>
                <a:gd name="T62" fmla="*/ 2274 w 5760"/>
                <a:gd name="T63" fmla="*/ 70 h 445"/>
                <a:gd name="T64" fmla="*/ 2185 w 5760"/>
                <a:gd name="T65" fmla="*/ 3 h 445"/>
                <a:gd name="T66" fmla="*/ 2048 w 5760"/>
                <a:gd name="T67" fmla="*/ 64 h 445"/>
                <a:gd name="T68" fmla="*/ 1794 w 5760"/>
                <a:gd name="T69" fmla="*/ 102 h 445"/>
                <a:gd name="T70" fmla="*/ 1560 w 5760"/>
                <a:gd name="T71" fmla="*/ 91 h 445"/>
                <a:gd name="T72" fmla="*/ 1482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43 h 445"/>
                <a:gd name="T84" fmla="*/ 708 w 5760"/>
                <a:gd name="T85" fmla="*/ 138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2 h 445"/>
                <a:gd name="T100" fmla="*/ 90 w 5760"/>
                <a:gd name="T101" fmla="*/ 112 h 445"/>
                <a:gd name="T102" fmla="*/ 0 w 5760"/>
                <a:gd name="T103" fmla="*/ 96 h 445"/>
                <a:gd name="T104" fmla="*/ 5760 w 5760"/>
                <a:gd name="T105" fmla="*/ 445 h 44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11E8C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487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>
                <a:gd name="T0" fmla="*/ 4993 w 5770"/>
                <a:gd name="T1" fmla="*/ 66 h 174"/>
                <a:gd name="T2" fmla="*/ 4771 w 5770"/>
                <a:gd name="T3" fmla="*/ 132 h 174"/>
                <a:gd name="T4" fmla="*/ 4640 w 5770"/>
                <a:gd name="T5" fmla="*/ 96 h 174"/>
                <a:gd name="T6" fmla="*/ 4598 w 5770"/>
                <a:gd name="T7" fmla="*/ 36 h 174"/>
                <a:gd name="T8" fmla="*/ 4478 w 5770"/>
                <a:gd name="T9" fmla="*/ 30 h 174"/>
                <a:gd name="T10" fmla="*/ 4186 w 5770"/>
                <a:gd name="T11" fmla="*/ 108 h 174"/>
                <a:gd name="T12" fmla="*/ 3815 w 5770"/>
                <a:gd name="T13" fmla="*/ 120 h 174"/>
                <a:gd name="T14" fmla="*/ 3617 w 5770"/>
                <a:gd name="T15" fmla="*/ 72 h 174"/>
                <a:gd name="T16" fmla="*/ 3510 w 5770"/>
                <a:gd name="T17" fmla="*/ 60 h 174"/>
                <a:gd name="T18" fmla="*/ 3336 w 5770"/>
                <a:gd name="T19" fmla="*/ 96 h 174"/>
                <a:gd name="T20" fmla="*/ 2846 w 5770"/>
                <a:gd name="T21" fmla="*/ 150 h 174"/>
                <a:gd name="T22" fmla="*/ 2703 w 5770"/>
                <a:gd name="T23" fmla="*/ 96 h 174"/>
                <a:gd name="T24" fmla="*/ 2619 w 5770"/>
                <a:gd name="T25" fmla="*/ 90 h 174"/>
                <a:gd name="T26" fmla="*/ 2416 w 5770"/>
                <a:gd name="T27" fmla="*/ 132 h 174"/>
                <a:gd name="T28" fmla="*/ 2278 w 5770"/>
                <a:gd name="T29" fmla="*/ 84 h 174"/>
                <a:gd name="T30" fmla="*/ 2151 w 5770"/>
                <a:gd name="T31" fmla="*/ 36 h 174"/>
                <a:gd name="T32" fmla="*/ 1947 w 5770"/>
                <a:gd name="T33" fmla="*/ 120 h 174"/>
                <a:gd name="T34" fmla="*/ 1525 w 5770"/>
                <a:gd name="T35" fmla="*/ 102 h 174"/>
                <a:gd name="T36" fmla="*/ 1429 w 5770"/>
                <a:gd name="T37" fmla="*/ 60 h 174"/>
                <a:gd name="T38" fmla="*/ 1333 w 5770"/>
                <a:gd name="T39" fmla="*/ 60 h 174"/>
                <a:gd name="T40" fmla="*/ 1058 w 5770"/>
                <a:gd name="T41" fmla="*/ 150 h 174"/>
                <a:gd name="T42" fmla="*/ 652 w 5770"/>
                <a:gd name="T43" fmla="*/ 150 h 174"/>
                <a:gd name="T44" fmla="*/ 442 w 5770"/>
                <a:gd name="T45" fmla="*/ 66 h 174"/>
                <a:gd name="T46" fmla="*/ 377 w 5770"/>
                <a:gd name="T47" fmla="*/ 48 h 174"/>
                <a:gd name="T48" fmla="*/ 305 w 5770"/>
                <a:gd name="T49" fmla="*/ 108 h 174"/>
                <a:gd name="T50" fmla="*/ 144 w 5770"/>
                <a:gd name="T51" fmla="*/ 138 h 174"/>
                <a:gd name="T52" fmla="*/ 0 w 5770"/>
                <a:gd name="T53" fmla="*/ 96 h 174"/>
                <a:gd name="T54" fmla="*/ 167 w 5770"/>
                <a:gd name="T55" fmla="*/ 120 h 174"/>
                <a:gd name="T56" fmla="*/ 323 w 5770"/>
                <a:gd name="T57" fmla="*/ 84 h 174"/>
                <a:gd name="T58" fmla="*/ 383 w 5770"/>
                <a:gd name="T59" fmla="*/ 24 h 174"/>
                <a:gd name="T60" fmla="*/ 460 w 5770"/>
                <a:gd name="T61" fmla="*/ 60 h 174"/>
                <a:gd name="T62" fmla="*/ 706 w 5770"/>
                <a:gd name="T63" fmla="*/ 144 h 174"/>
                <a:gd name="T64" fmla="*/ 1100 w 5770"/>
                <a:gd name="T65" fmla="*/ 120 h 174"/>
                <a:gd name="T66" fmla="*/ 1345 w 5770"/>
                <a:gd name="T67" fmla="*/ 36 h 174"/>
                <a:gd name="T68" fmla="*/ 1441 w 5770"/>
                <a:gd name="T69" fmla="*/ 48 h 174"/>
                <a:gd name="T70" fmla="*/ 1561 w 5770"/>
                <a:gd name="T71" fmla="*/ 90 h 174"/>
                <a:gd name="T72" fmla="*/ 1971 w 5770"/>
                <a:gd name="T73" fmla="*/ 96 h 174"/>
                <a:gd name="T74" fmla="*/ 2235 w 5770"/>
                <a:gd name="T75" fmla="*/ 3 h 174"/>
                <a:gd name="T76" fmla="*/ 2350 w 5770"/>
                <a:gd name="T77" fmla="*/ 102 h 174"/>
                <a:gd name="T78" fmla="*/ 2559 w 5770"/>
                <a:gd name="T79" fmla="*/ 96 h 174"/>
                <a:gd name="T80" fmla="*/ 2715 w 5770"/>
                <a:gd name="T81" fmla="*/ 24 h 174"/>
                <a:gd name="T82" fmla="*/ 2792 w 5770"/>
                <a:gd name="T83" fmla="*/ 132 h 174"/>
                <a:gd name="T84" fmla="*/ 3127 w 5770"/>
                <a:gd name="T85" fmla="*/ 102 h 174"/>
                <a:gd name="T86" fmla="*/ 3486 w 5770"/>
                <a:gd name="T87" fmla="*/ 48 h 174"/>
                <a:gd name="T88" fmla="*/ 3582 w 5770"/>
                <a:gd name="T89" fmla="*/ 42 h 174"/>
                <a:gd name="T90" fmla="*/ 3731 w 5770"/>
                <a:gd name="T91" fmla="*/ 90 h 174"/>
                <a:gd name="T92" fmla="*/ 4078 w 5770"/>
                <a:gd name="T93" fmla="*/ 102 h 174"/>
                <a:gd name="T94" fmla="*/ 4419 w 5770"/>
                <a:gd name="T95" fmla="*/ 30 h 174"/>
                <a:gd name="T96" fmla="*/ 4574 w 5770"/>
                <a:gd name="T97" fmla="*/ 6 h 174"/>
                <a:gd name="T98" fmla="*/ 4628 w 5770"/>
                <a:gd name="T99" fmla="*/ 60 h 174"/>
                <a:gd name="T100" fmla="*/ 4724 w 5770"/>
                <a:gd name="T101" fmla="*/ 108 h 174"/>
                <a:gd name="T102" fmla="*/ 4927 w 5770"/>
                <a:gd name="T103" fmla="*/ 84 h 174"/>
                <a:gd name="T104" fmla="*/ 5118 w 5770"/>
                <a:gd name="T105" fmla="*/ 14 h 174"/>
                <a:gd name="T106" fmla="*/ 5280 w 5770"/>
                <a:gd name="T107" fmla="*/ 9 h 174"/>
                <a:gd name="T108" fmla="*/ 5453 w 5770"/>
                <a:gd name="T109" fmla="*/ 36 h 174"/>
                <a:gd name="T110" fmla="*/ 5465 w 5770"/>
                <a:gd name="T111" fmla="*/ 72 h 174"/>
                <a:gd name="T112" fmla="*/ 5656 w 5770"/>
                <a:gd name="T113" fmla="*/ 90 h 174"/>
                <a:gd name="T114" fmla="*/ 5710 w 5770"/>
                <a:gd name="T115" fmla="*/ 102 h 174"/>
                <a:gd name="T116" fmla="*/ 5477 w 5770"/>
                <a:gd name="T117" fmla="*/ 90 h 174"/>
                <a:gd name="T118" fmla="*/ 5453 w 5770"/>
                <a:gd name="T119" fmla="*/ 60 h 174"/>
                <a:gd name="T120" fmla="*/ 5393 w 5770"/>
                <a:gd name="T121" fmla="*/ 30 h 174"/>
                <a:gd name="T122" fmla="*/ 5219 w 5770"/>
                <a:gd name="T123" fmla="*/ 2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318488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18489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8490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828800" y="6248400"/>
            <a:ext cx="541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r>
              <a:rPr lang="en-US"/>
              <a:t>Office of Special Education and Early Intervention Services</a:t>
            </a:r>
          </a:p>
          <a:p>
            <a:pPr>
              <a:defRPr/>
            </a:pPr>
            <a:r>
              <a:rPr lang="en-US"/>
              <a:t>October 2010</a:t>
            </a:r>
          </a:p>
        </p:txBody>
      </p:sp>
      <p:sp>
        <p:nvSpPr>
          <p:cNvPr id="318491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28600" y="62484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53340D6F-CA68-4FC3-B7AC-818DC46028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80" r:id="rId1"/>
    <p:sldLayoutId id="2147484569" r:id="rId2"/>
    <p:sldLayoutId id="2147484570" r:id="rId3"/>
    <p:sldLayoutId id="2147484571" r:id="rId4"/>
    <p:sldLayoutId id="2147484572" r:id="rId5"/>
    <p:sldLayoutId id="2147484573" r:id="rId6"/>
    <p:sldLayoutId id="2147484574" r:id="rId7"/>
    <p:sldLayoutId id="2147484575" r:id="rId8"/>
    <p:sldLayoutId id="2147484576" r:id="rId9"/>
    <p:sldLayoutId id="2147484577" r:id="rId10"/>
    <p:sldLayoutId id="2147484578" r:id="rId11"/>
  </p:sldLayoutIdLst>
  <p:transition spd="med">
    <p:random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reaganj@michigan.gov" TargetMode="Externa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mde-lio.cenmi.org/" TargetMode="Externa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mde-lio.cenmi.org/" TargetMode="Externa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mde-lio.cenmi.org/Services/ClassesandWorkshops.aspx" TargetMode="Externa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mde-lio.cenmi.org/Services/ClassesandWorkshops.aspx" TargetMode="Externa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eotta.ccresa.org/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otta.ccresa.org/Training.php?Cat=21" TargetMode="External"/><Relationship Id="rId2" Type="http://schemas.openxmlformats.org/officeDocument/2006/relationships/hyperlink" Target="http://eotta.ccresa.org/" TargetMode="Externa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838200"/>
            <a:ext cx="7772400" cy="1828800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dirty="0" smtClean="0">
                <a:effectLst/>
                <a:latin typeface="Verdana" pitchFamily="34" charset="0"/>
              </a:rPr>
              <a:t>Office of Special Education</a:t>
            </a:r>
            <a:r>
              <a:rPr lang="en-US" sz="3600" dirty="0" smtClean="0">
                <a:effectLst/>
                <a:latin typeface="Verdana" pitchFamily="34" charset="0"/>
              </a:rPr>
              <a:t/>
            </a:r>
            <a:br>
              <a:rPr lang="en-US" sz="3600" dirty="0" smtClean="0">
                <a:effectLst/>
                <a:latin typeface="Verdana" pitchFamily="34" charset="0"/>
              </a:rPr>
            </a:br>
            <a:r>
              <a:rPr lang="en-US" sz="4400" dirty="0" smtClean="0">
                <a:effectLst/>
                <a:latin typeface="Verdana" pitchFamily="34" charset="0"/>
              </a:rPr>
              <a:t/>
            </a:r>
            <a:br>
              <a:rPr lang="en-US" sz="4400" dirty="0" smtClean="0">
                <a:effectLst/>
                <a:latin typeface="Verdana" pitchFamily="34" charset="0"/>
              </a:rPr>
            </a:br>
            <a:r>
              <a:rPr lang="en-US" sz="7200" b="1" dirty="0" smtClean="0">
                <a:solidFill>
                  <a:srgbClr val="C00000"/>
                </a:solidFill>
                <a:effectLst/>
                <a:latin typeface="Verdana" pitchFamily="34" charset="0"/>
              </a:rPr>
              <a:t>UPDATES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95400" y="3352800"/>
            <a:ext cx="6400800" cy="19812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dirty="0" smtClean="0">
                <a:effectLst/>
                <a:latin typeface="Verdana" pitchFamily="34" charset="0"/>
              </a:rPr>
              <a:t>MAASE</a:t>
            </a:r>
          </a:p>
          <a:p>
            <a:pPr eaLnBrk="1" hangingPunct="1">
              <a:defRPr/>
            </a:pPr>
            <a:r>
              <a:rPr lang="en-US" sz="4000" dirty="0" smtClean="0">
                <a:effectLst/>
                <a:latin typeface="Verdana" pitchFamily="34" charset="0"/>
              </a:rPr>
              <a:t>October 9, 2013</a:t>
            </a:r>
          </a:p>
          <a:p>
            <a:pPr eaLnBrk="1" hangingPunct="1">
              <a:defRPr/>
            </a:pPr>
            <a:endParaRPr lang="en-US" sz="4000" dirty="0" smtClean="0">
              <a:latin typeface="Verdana" pitchFamily="34" charset="0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/>
                <a:latin typeface="Verdana" pitchFamily="34" charset="0"/>
              </a:rPr>
              <a:t>WHAT’s NEW?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30725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C00000"/>
                </a:solidFill>
                <a:effectLst/>
                <a:latin typeface="Verdana" pitchFamily="34" charset="0"/>
              </a:rPr>
              <a:t>Medicaid</a:t>
            </a:r>
            <a:endParaRPr lang="en-US" sz="2800" dirty="0" smtClean="0">
              <a:effectLst/>
              <a:latin typeface="Verdana" pitchFamily="34" charset="0"/>
            </a:endParaRPr>
          </a:p>
          <a:p>
            <a:pPr marL="857250" lvl="1" indent="-457200" eaLnBrk="1" hangingPunct="1">
              <a:buClr>
                <a:srgbClr val="C00000"/>
              </a:buClr>
              <a:defRPr/>
            </a:pPr>
            <a:r>
              <a:rPr lang="en-US" dirty="0" smtClean="0">
                <a:effectLst/>
                <a:latin typeface="Verdana" pitchFamily="34" charset="0"/>
              </a:rPr>
              <a:t>Medicaid School Based Services Implementers Meetings at Ingham ISD:</a:t>
            </a:r>
          </a:p>
          <a:p>
            <a:pPr marL="1714500" lvl="3" indent="-457200" eaLnBrk="1" hangingPunct="1">
              <a:buClr>
                <a:srgbClr val="C00000"/>
              </a:buClr>
              <a:defRPr/>
            </a:pPr>
            <a:r>
              <a:rPr lang="en-US" dirty="0" smtClean="0">
                <a:effectLst/>
                <a:latin typeface="Verdana" pitchFamily="34" charset="0"/>
              </a:rPr>
              <a:t>November 12, 2013</a:t>
            </a:r>
          </a:p>
          <a:p>
            <a:pPr marL="1714500" lvl="3" indent="-457200" eaLnBrk="1" hangingPunct="1">
              <a:buClr>
                <a:srgbClr val="C00000"/>
              </a:buClr>
              <a:defRPr/>
            </a:pPr>
            <a:r>
              <a:rPr lang="en-US" dirty="0" smtClean="0">
                <a:effectLst/>
                <a:latin typeface="Verdana" pitchFamily="34" charset="0"/>
              </a:rPr>
              <a:t>March 11, 2014</a:t>
            </a:r>
          </a:p>
          <a:p>
            <a:pPr marL="1714500" lvl="3" indent="-457200" eaLnBrk="1" hangingPunct="1">
              <a:buClr>
                <a:srgbClr val="C00000"/>
              </a:buClr>
              <a:defRPr/>
            </a:pPr>
            <a:r>
              <a:rPr lang="en-US" dirty="0" smtClean="0">
                <a:effectLst/>
                <a:latin typeface="Verdana" pitchFamily="34" charset="0"/>
              </a:rPr>
              <a:t>May 20, 2014</a:t>
            </a:r>
          </a:p>
          <a:p>
            <a:pPr marL="1714500" lvl="3" indent="-457200" eaLnBrk="1" hangingPunct="1">
              <a:buClr>
                <a:srgbClr val="C00000"/>
              </a:buClr>
              <a:defRPr/>
            </a:pPr>
            <a:r>
              <a:rPr lang="en-US" dirty="0" smtClean="0">
                <a:effectLst/>
                <a:latin typeface="Verdana" pitchFamily="34" charset="0"/>
              </a:rPr>
              <a:t>All meetings are scheduled from 1:00-3:00</a:t>
            </a:r>
          </a:p>
          <a:p>
            <a:pPr marL="1714500" lvl="3" indent="-457200" eaLnBrk="1" hangingPunct="1">
              <a:buClr>
                <a:srgbClr val="C00000"/>
              </a:buClr>
              <a:defRPr/>
            </a:pPr>
            <a:r>
              <a:rPr lang="en-US" dirty="0" smtClean="0">
                <a:effectLst/>
                <a:latin typeface="Verdana" pitchFamily="34" charset="0"/>
              </a:rPr>
              <a:t>Phone and web access are both available </a:t>
            </a:r>
          </a:p>
        </p:txBody>
      </p:sp>
    </p:spTree>
    <p:extLst>
      <p:ext uri="{BB962C8B-B14F-4D97-AF65-F5344CB8AC3E}">
        <p14:creationId xmlns:p14="http://schemas.microsoft.com/office/powerpoint/2010/main" val="3643217306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/>
                <a:latin typeface="Verdana" pitchFamily="34" charset="0"/>
              </a:rPr>
              <a:t>WHAT’s NEW?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30725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C00000"/>
                </a:solidFill>
                <a:effectLst/>
                <a:latin typeface="Verdana" pitchFamily="34" charset="0"/>
              </a:rPr>
              <a:t>Medicaid</a:t>
            </a:r>
            <a:endParaRPr lang="en-US" sz="2800" dirty="0" smtClean="0">
              <a:effectLst/>
              <a:latin typeface="Verdana" pitchFamily="34" charset="0"/>
            </a:endParaRPr>
          </a:p>
          <a:p>
            <a:pPr marL="857250" lvl="1" indent="-457200" eaLnBrk="1" hangingPunct="1">
              <a:buClr>
                <a:srgbClr val="C00000"/>
              </a:buClr>
              <a:defRPr/>
            </a:pPr>
            <a:r>
              <a:rPr lang="en-US" dirty="0" smtClean="0">
                <a:effectLst/>
                <a:latin typeface="Verdana" pitchFamily="34" charset="0"/>
              </a:rPr>
              <a:t>If you have issues with a Medicaid provider/physician’s office/health plan/clinic that denies a family services and sends them to school for therapies:</a:t>
            </a:r>
          </a:p>
          <a:p>
            <a:pPr marL="1257300" lvl="2" indent="-457200" eaLnBrk="1" hangingPunct="1">
              <a:buClr>
                <a:srgbClr val="C00000"/>
              </a:buClr>
              <a:defRPr/>
            </a:pPr>
            <a:r>
              <a:rPr lang="en-US" dirty="0" smtClean="0">
                <a:effectLst/>
                <a:latin typeface="Verdana" pitchFamily="34" charset="0"/>
              </a:rPr>
              <a:t>Please contact Jane Reagan at </a:t>
            </a:r>
            <a:r>
              <a:rPr lang="en-US" dirty="0" smtClean="0">
                <a:effectLst/>
                <a:latin typeface="Verdana" pitchFamily="34" charset="0"/>
                <a:hlinkClick r:id="rId2"/>
              </a:rPr>
              <a:t>reaganj@michigan.gov</a:t>
            </a:r>
            <a:r>
              <a:rPr lang="en-US" dirty="0" smtClean="0">
                <a:effectLst/>
                <a:latin typeface="Verdana" pitchFamily="34" charset="0"/>
              </a:rPr>
              <a:t> </a:t>
            </a:r>
            <a:endParaRPr lang="en-US" dirty="0">
              <a:effectLst/>
              <a:latin typeface="Verdana" pitchFamily="34" charset="0"/>
            </a:endParaRPr>
          </a:p>
          <a:p>
            <a:pPr marL="1257300" lvl="2" indent="-457200" eaLnBrk="1" hangingPunct="1">
              <a:buClr>
                <a:srgbClr val="C00000"/>
              </a:buClr>
              <a:defRPr/>
            </a:pPr>
            <a:r>
              <a:rPr lang="en-US" dirty="0" smtClean="0">
                <a:effectLst/>
                <a:latin typeface="Verdana" pitchFamily="34" charset="0"/>
              </a:rPr>
              <a:t>This is NOT Medicaid’s policy. </a:t>
            </a:r>
          </a:p>
        </p:txBody>
      </p:sp>
    </p:spTree>
    <p:extLst>
      <p:ext uri="{BB962C8B-B14F-4D97-AF65-F5344CB8AC3E}">
        <p14:creationId xmlns:p14="http://schemas.microsoft.com/office/powerpoint/2010/main" val="153550983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/>
                <a:latin typeface="Verdana" pitchFamily="34" charset="0"/>
              </a:rPr>
              <a:t>WHAT’s NEW?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eaLnBrk="1" hangingPunct="1">
              <a:buNone/>
              <a:defRPr/>
            </a:pPr>
            <a:r>
              <a:rPr lang="en-US" sz="2400" b="1" dirty="0" smtClean="0">
                <a:solidFill>
                  <a:srgbClr val="C00000"/>
                </a:solidFill>
                <a:effectLst/>
                <a:latin typeface="Verdana" pitchFamily="34" charset="0"/>
              </a:rPr>
              <a:t>Michigan Special Education </a:t>
            </a:r>
            <a:r>
              <a:rPr lang="en-US" sz="2400" b="1" dirty="0">
                <a:solidFill>
                  <a:srgbClr val="C00000"/>
                </a:solidFill>
                <a:effectLst/>
                <a:latin typeface="Verdana" pitchFamily="34" charset="0"/>
              </a:rPr>
              <a:t>Reference </a:t>
            </a:r>
            <a:r>
              <a:rPr lang="en-US" sz="2400" b="1" dirty="0" smtClean="0">
                <a:solidFill>
                  <a:srgbClr val="C00000"/>
                </a:solidFill>
                <a:effectLst/>
                <a:latin typeface="Verdana" pitchFamily="34" charset="0"/>
              </a:rPr>
              <a:t>(MI-SER)</a:t>
            </a:r>
            <a:endParaRPr lang="en-US" sz="2400" dirty="0">
              <a:effectLst/>
              <a:latin typeface="Verdana" pitchFamily="34" charset="0"/>
            </a:endParaRPr>
          </a:p>
          <a:p>
            <a:pPr eaLnBrk="1" hangingPunct="1"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n-US" sz="1800" dirty="0" smtClean="0">
                <a:effectLst/>
                <a:latin typeface="Verdana" pitchFamily="34" charset="0"/>
              </a:rPr>
              <a:t>Updates to the database:</a:t>
            </a:r>
          </a:p>
          <a:p>
            <a:pPr eaLnBrk="1" hangingPunct="1"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n-US" sz="1800" dirty="0" smtClean="0">
                <a:effectLst/>
                <a:latin typeface="Verdana" pitchFamily="34" charset="0"/>
              </a:rPr>
              <a:t>Focus Monitoring Activities</a:t>
            </a:r>
          </a:p>
          <a:p>
            <a:pPr eaLnBrk="1" hangingPunct="1"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n-US" sz="1800" dirty="0" smtClean="0">
                <a:effectLst/>
                <a:latin typeface="Verdana" pitchFamily="34" charset="0"/>
              </a:rPr>
              <a:t>OSEP Policy Letters</a:t>
            </a:r>
          </a:p>
          <a:p>
            <a:pPr eaLnBrk="1" hangingPunct="1"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n-US" sz="1800" dirty="0" smtClean="0">
                <a:effectLst/>
                <a:latin typeface="Verdana" pitchFamily="34" charset="0"/>
              </a:rPr>
              <a:t>CEIS-MOE January 30, 2013</a:t>
            </a:r>
          </a:p>
          <a:p>
            <a:pPr eaLnBrk="1" hangingPunct="1"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n-US" sz="1800" dirty="0" smtClean="0">
                <a:effectLst/>
                <a:latin typeface="Verdana" pitchFamily="34" charset="0"/>
              </a:rPr>
              <a:t>Parentally-placed private school children February 4, 2013</a:t>
            </a:r>
          </a:p>
          <a:p>
            <a:pPr eaLnBrk="1" hangingPunct="1"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n-US" sz="1800" dirty="0" smtClean="0">
                <a:effectLst/>
                <a:latin typeface="Verdana" pitchFamily="34" charset="0"/>
              </a:rPr>
              <a:t>RTI March 7, 2013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 smtClean="0">
                <a:solidFill>
                  <a:srgbClr val="CC3300"/>
                </a:solidFill>
                <a:effectLst/>
                <a:latin typeface="Verdana" panose="020B0604030504040204" pitchFamily="34" charset="0"/>
              </a:rPr>
              <a:t>MI-SER</a:t>
            </a:r>
          </a:p>
          <a:p>
            <a:pPr marL="0" indent="0">
              <a:buNone/>
            </a:pPr>
            <a:endParaRPr lang="en-US" sz="2400" b="1" dirty="0" smtClean="0">
              <a:solidFill>
                <a:srgbClr val="CC3300"/>
              </a:solidFill>
              <a:effectLst/>
              <a:latin typeface="Verdana" panose="020B0604030504040204" pitchFamily="34" charset="0"/>
            </a:endParaRPr>
          </a:p>
          <a:p>
            <a:pPr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</a:rPr>
              <a:t>Resolution Sessions March 27, </a:t>
            </a:r>
            <a:r>
              <a:rPr lang="en-US" sz="1800" dirty="0" smtClean="0">
                <a:effectLst/>
              </a:rPr>
              <a:t>2013</a:t>
            </a:r>
          </a:p>
          <a:p>
            <a:pPr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1800" dirty="0" smtClean="0">
                <a:effectLst/>
              </a:rPr>
              <a:t>Functional </a:t>
            </a:r>
            <a:r>
              <a:rPr lang="en-US" sz="1800" dirty="0">
                <a:effectLst/>
              </a:rPr>
              <a:t>Behavior Assessment April 2, </a:t>
            </a:r>
            <a:r>
              <a:rPr lang="en-US" sz="1800" dirty="0" smtClean="0">
                <a:effectLst/>
              </a:rPr>
              <a:t>2013</a:t>
            </a:r>
          </a:p>
          <a:p>
            <a:pPr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1800" dirty="0" smtClean="0">
                <a:effectLst/>
              </a:rPr>
              <a:t>Natural </a:t>
            </a:r>
            <a:r>
              <a:rPr lang="en-US" sz="1800" dirty="0">
                <a:effectLst/>
              </a:rPr>
              <a:t>Environments April 18, </a:t>
            </a:r>
            <a:r>
              <a:rPr lang="en-US" sz="1800" dirty="0" smtClean="0">
                <a:effectLst/>
              </a:rPr>
              <a:t>2013</a:t>
            </a:r>
          </a:p>
          <a:p>
            <a:pPr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1800" dirty="0" smtClean="0">
                <a:effectLst/>
              </a:rPr>
              <a:t>FERPA </a:t>
            </a:r>
            <a:r>
              <a:rPr lang="en-US" sz="1800" dirty="0">
                <a:effectLst/>
              </a:rPr>
              <a:t>May 8, </a:t>
            </a:r>
            <a:r>
              <a:rPr lang="en-US" sz="1800" dirty="0" smtClean="0">
                <a:effectLst/>
              </a:rPr>
              <a:t>2013</a:t>
            </a:r>
          </a:p>
          <a:p>
            <a:pPr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1800" dirty="0" smtClean="0">
                <a:effectLst/>
              </a:rPr>
              <a:t>Parent </a:t>
            </a:r>
            <a:r>
              <a:rPr lang="en-US" sz="1800" dirty="0">
                <a:effectLst/>
              </a:rPr>
              <a:t>Participation IEP Meetings May 21, 2013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783879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/>
                <a:latin typeface="Verdana" pitchFamily="34" charset="0"/>
              </a:rPr>
              <a:t>WHAT’s NEW?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ClrTx/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C00000"/>
                </a:solidFill>
                <a:effectLst/>
                <a:latin typeface="Verdana" pitchFamily="34" charset="0"/>
              </a:rPr>
              <a:t>Early Childhood</a:t>
            </a:r>
          </a:p>
          <a:p>
            <a:pPr marL="857250" lvl="1" indent="-457200" eaLnBrk="1" hangingPunct="1">
              <a:buClr>
                <a:srgbClr val="C00000"/>
              </a:buClr>
              <a:defRPr/>
            </a:pPr>
            <a:r>
              <a:rPr lang="en-US" i="1" dirty="0" smtClean="0">
                <a:effectLst/>
                <a:latin typeface="Verdana" pitchFamily="34" charset="0"/>
              </a:rPr>
              <a:t>Early On</a:t>
            </a:r>
            <a:r>
              <a:rPr lang="en-US" dirty="0" smtClean="0">
                <a:effectLst/>
                <a:latin typeface="Verdana" pitchFamily="34" charset="0"/>
              </a:rPr>
              <a:t> audits begin in October</a:t>
            </a:r>
          </a:p>
          <a:p>
            <a:pPr marL="857250" lvl="1" indent="-457200" eaLnBrk="1" hangingPunct="1">
              <a:buClr>
                <a:srgbClr val="C00000"/>
              </a:buClr>
              <a:defRPr/>
            </a:pPr>
            <a:r>
              <a:rPr lang="en-US" dirty="0">
                <a:effectLst/>
                <a:latin typeface="Verdana" pitchFamily="34" charset="0"/>
              </a:rPr>
              <a:t>Q</a:t>
            </a:r>
            <a:r>
              <a:rPr lang="en-US" dirty="0" smtClean="0">
                <a:effectLst/>
                <a:latin typeface="Verdana" pitchFamily="34" charset="0"/>
              </a:rPr>
              <a:t>uestions should be directed to your </a:t>
            </a:r>
            <a:r>
              <a:rPr lang="en-US" i="1" dirty="0" smtClean="0">
                <a:effectLst/>
                <a:latin typeface="Verdana" pitchFamily="34" charset="0"/>
              </a:rPr>
              <a:t>Early On</a:t>
            </a:r>
            <a:r>
              <a:rPr lang="en-US" dirty="0" smtClean="0">
                <a:effectLst/>
                <a:latin typeface="Verdana" pitchFamily="34" charset="0"/>
              </a:rPr>
              <a:t> consultant.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228600" y="6248400"/>
            <a:ext cx="381000" cy="457200"/>
          </a:xfrm>
        </p:spPr>
        <p:txBody>
          <a:bodyPr/>
          <a:lstStyle/>
          <a:p>
            <a:pPr>
              <a:defRPr/>
            </a:pPr>
            <a:fld id="{0E1CE216-AAD0-4D4F-8D02-FD2ADB61E23F}" type="slidenum">
              <a:rPr lang="en-US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3982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ffectLst/>
                <a:latin typeface="Verdana" panose="020B0604030504040204" pitchFamily="34" charset="0"/>
              </a:rPr>
              <a:t>UPCOMING LEARNING OPPORTUNITIE</a:t>
            </a:r>
            <a:r>
              <a:rPr lang="en-US" dirty="0" smtClean="0">
                <a:latin typeface="Verdana" panose="020B0604030504040204" pitchFamily="34" charset="0"/>
              </a:rPr>
              <a:t>S</a:t>
            </a:r>
            <a:endParaRPr lang="en-US" dirty="0">
              <a:latin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30725"/>
          </a:xfrm>
        </p:spPr>
        <p:txBody>
          <a:bodyPr/>
          <a:lstStyle/>
          <a:p>
            <a:pPr lvl="1">
              <a:buClr>
                <a:srgbClr val="C00000"/>
              </a:buClr>
              <a:defRPr/>
            </a:pPr>
            <a:r>
              <a:rPr lang="en-US" dirty="0" smtClean="0">
                <a:effectLst/>
              </a:rPr>
              <a:t>MDE-LIO is partnering to provide statewide professional development for teachers of Deaf and Hard of Hearing (DHH)</a:t>
            </a:r>
          </a:p>
          <a:p>
            <a:pPr lvl="2">
              <a:buClr>
                <a:srgbClr val="C00000"/>
              </a:buClr>
              <a:defRPr/>
            </a:pPr>
            <a:r>
              <a:rPr lang="en-US" b="1" dirty="0" smtClean="0">
                <a:effectLst/>
              </a:rPr>
              <a:t>University of Michigan </a:t>
            </a:r>
            <a:r>
              <a:rPr lang="en-US" dirty="0" smtClean="0">
                <a:effectLst/>
              </a:rPr>
              <a:t>– Sound Support Workshops</a:t>
            </a:r>
          </a:p>
          <a:p>
            <a:pPr lvl="3">
              <a:buClr>
                <a:srgbClr val="C00000"/>
              </a:buClr>
              <a:defRPr/>
            </a:pPr>
            <a:r>
              <a:rPr lang="en-US" dirty="0" smtClean="0">
                <a:effectLst/>
              </a:rPr>
              <a:t>6 sessions December 2013 – May 2014</a:t>
            </a:r>
          </a:p>
          <a:p>
            <a:pPr lvl="3">
              <a:buClr>
                <a:srgbClr val="C00000"/>
              </a:buClr>
              <a:defRPr/>
            </a:pPr>
            <a:r>
              <a:rPr lang="en-US" dirty="0" smtClean="0">
                <a:effectLst/>
              </a:rPr>
              <a:t>Topics: Troubleshooting </a:t>
            </a:r>
            <a:r>
              <a:rPr lang="en-US" dirty="0">
                <a:effectLst/>
              </a:rPr>
              <a:t>N</a:t>
            </a:r>
            <a:r>
              <a:rPr lang="en-US" dirty="0" smtClean="0">
                <a:effectLst/>
              </a:rPr>
              <a:t>ew </a:t>
            </a:r>
            <a:r>
              <a:rPr lang="en-US" dirty="0">
                <a:effectLst/>
              </a:rPr>
              <a:t>T</a:t>
            </a:r>
            <a:r>
              <a:rPr lang="en-US" dirty="0" smtClean="0">
                <a:effectLst/>
              </a:rPr>
              <a:t>echnology, Bilateral Cochlear Implants, Outcomes of Students with CI’s, </a:t>
            </a:r>
            <a:r>
              <a:rPr lang="en-US" dirty="0">
                <a:effectLst/>
              </a:rPr>
              <a:t>A</a:t>
            </a:r>
            <a:r>
              <a:rPr lang="en-US" dirty="0" smtClean="0">
                <a:effectLst/>
              </a:rPr>
              <a:t>udiological </a:t>
            </a:r>
            <a:r>
              <a:rPr lang="en-US" dirty="0">
                <a:effectLst/>
              </a:rPr>
              <a:t>M</a:t>
            </a:r>
            <a:r>
              <a:rPr lang="en-US" dirty="0" smtClean="0">
                <a:effectLst/>
              </a:rPr>
              <a:t>anagement of Unilateral </a:t>
            </a:r>
            <a:r>
              <a:rPr lang="en-US" dirty="0">
                <a:effectLst/>
              </a:rPr>
              <a:t>L</a:t>
            </a:r>
            <a:r>
              <a:rPr lang="en-US" dirty="0" smtClean="0">
                <a:effectLst/>
              </a:rPr>
              <a:t>osses, Programming CI’s and What to do with Babies.</a:t>
            </a:r>
          </a:p>
          <a:p>
            <a:pPr lvl="3">
              <a:buClr>
                <a:srgbClr val="C00000"/>
              </a:buClr>
              <a:defRPr/>
            </a:pPr>
            <a:r>
              <a:rPr lang="en-US" dirty="0" smtClean="0">
                <a:effectLst/>
              </a:rPr>
              <a:t>For more information </a:t>
            </a:r>
            <a:r>
              <a:rPr lang="en-US" dirty="0" smtClean="0">
                <a:effectLst/>
                <a:hlinkClick r:id="rId2"/>
              </a:rPr>
              <a:t>http://mde-lio.cenmi.org</a:t>
            </a:r>
            <a:r>
              <a:rPr lang="en-US" dirty="0" smtClean="0">
                <a:effectLst/>
              </a:rPr>
              <a:t> </a:t>
            </a:r>
          </a:p>
          <a:p>
            <a:pPr marL="457200" lvl="1" indent="0">
              <a:buClrTx/>
              <a:buFont typeface="Wingdings" pitchFamily="2" charset="2"/>
              <a:buNone/>
              <a:defRPr/>
            </a:pPr>
            <a:endParaRPr lang="en-US" dirty="0" smtClean="0"/>
          </a:p>
          <a:p>
            <a:pPr marL="457200" lvl="1" indent="0">
              <a:buClrTx/>
              <a:buFont typeface="Wingdings" pitchFamily="2" charset="2"/>
              <a:buNone/>
              <a:defRPr/>
            </a:pPr>
            <a:endParaRPr lang="en-US" dirty="0" smtClean="0"/>
          </a:p>
          <a:p>
            <a:pPr marL="457200" lvl="1" indent="0">
              <a:buClrTx/>
              <a:buFont typeface="Wingdings" pitchFamily="2" charset="2"/>
              <a:buNone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228600" y="6248400"/>
            <a:ext cx="381000" cy="457200"/>
          </a:xfrm>
        </p:spPr>
        <p:txBody>
          <a:bodyPr/>
          <a:lstStyle/>
          <a:p>
            <a:pPr>
              <a:defRPr/>
            </a:pPr>
            <a:fld id="{5A1709B2-3F2C-4523-82F4-4607BAAF0E6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3982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ffectLst/>
                <a:latin typeface="Verdana" panose="020B0604030504040204" pitchFamily="34" charset="0"/>
              </a:rPr>
              <a:t>UPCOMING LEARNING OPPORTUNITIE</a:t>
            </a:r>
            <a:r>
              <a:rPr lang="en-US" dirty="0" smtClean="0">
                <a:latin typeface="Verdana" panose="020B0604030504040204" pitchFamily="34" charset="0"/>
              </a:rPr>
              <a:t>S</a:t>
            </a:r>
            <a:endParaRPr lang="en-US" dirty="0">
              <a:latin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00600"/>
          </a:xfrm>
        </p:spPr>
        <p:txBody>
          <a:bodyPr/>
          <a:lstStyle/>
          <a:p>
            <a:pPr lvl="1">
              <a:buClr>
                <a:srgbClr val="C00000"/>
              </a:buClr>
              <a:defRPr/>
            </a:pPr>
            <a:r>
              <a:rPr lang="en-US" dirty="0" smtClean="0">
                <a:effectLst/>
              </a:rPr>
              <a:t>Deaf and Hard of Hearing (DHH)</a:t>
            </a:r>
          </a:p>
          <a:p>
            <a:pPr lvl="2">
              <a:buClr>
                <a:srgbClr val="C00000"/>
              </a:buClr>
              <a:defRPr/>
            </a:pPr>
            <a:r>
              <a:rPr lang="en-US" b="1" dirty="0" smtClean="0">
                <a:effectLst/>
              </a:rPr>
              <a:t>University of Nebraska </a:t>
            </a:r>
            <a:r>
              <a:rPr lang="en-US" dirty="0" smtClean="0">
                <a:effectLst/>
              </a:rPr>
              <a:t>– Boys Town – Educational Interpreter (EIPA) Video Conferences</a:t>
            </a:r>
          </a:p>
          <a:p>
            <a:pPr lvl="3">
              <a:buClr>
                <a:srgbClr val="C00000"/>
              </a:buClr>
              <a:defRPr/>
            </a:pPr>
            <a:r>
              <a:rPr lang="en-US" dirty="0" smtClean="0">
                <a:effectLst/>
              </a:rPr>
              <a:t>October, December, 2013 &amp; February, April 2014</a:t>
            </a:r>
          </a:p>
          <a:p>
            <a:pPr lvl="3">
              <a:buClr>
                <a:srgbClr val="C00000"/>
              </a:buClr>
              <a:defRPr/>
            </a:pPr>
            <a:r>
              <a:rPr lang="en-US" dirty="0" smtClean="0">
                <a:effectLst/>
              </a:rPr>
              <a:t>Offered at 6 sites</a:t>
            </a:r>
          </a:p>
          <a:p>
            <a:pPr lvl="4">
              <a:buClr>
                <a:srgbClr val="C00000"/>
              </a:buClr>
              <a:defRPr/>
            </a:pPr>
            <a:r>
              <a:rPr lang="en-US" dirty="0" smtClean="0">
                <a:effectLst/>
              </a:rPr>
              <a:t>Lansing Community College</a:t>
            </a:r>
          </a:p>
          <a:p>
            <a:pPr lvl="4">
              <a:buClr>
                <a:srgbClr val="C00000"/>
              </a:buClr>
              <a:defRPr/>
            </a:pPr>
            <a:r>
              <a:rPr lang="en-US" dirty="0" smtClean="0">
                <a:effectLst/>
              </a:rPr>
              <a:t>Madonna, Delta School Craft</a:t>
            </a:r>
          </a:p>
          <a:p>
            <a:pPr lvl="4">
              <a:buClr>
                <a:srgbClr val="C00000"/>
              </a:buClr>
              <a:defRPr/>
            </a:pPr>
            <a:r>
              <a:rPr lang="en-US" dirty="0" smtClean="0">
                <a:effectLst/>
              </a:rPr>
              <a:t>Kalamazoo RESA</a:t>
            </a:r>
          </a:p>
          <a:p>
            <a:pPr lvl="4">
              <a:buClr>
                <a:srgbClr val="C00000"/>
              </a:buClr>
              <a:defRPr/>
            </a:pPr>
            <a:r>
              <a:rPr lang="en-US" dirty="0" smtClean="0">
                <a:effectLst/>
              </a:rPr>
              <a:t>Bay Arenac ISD</a:t>
            </a:r>
          </a:p>
          <a:p>
            <a:pPr lvl="4">
              <a:buClr>
                <a:srgbClr val="C00000"/>
              </a:buClr>
              <a:defRPr/>
            </a:pPr>
            <a:r>
              <a:rPr lang="en-US" dirty="0" smtClean="0">
                <a:effectLst/>
              </a:rPr>
              <a:t>Gratiot-Isabella</a:t>
            </a:r>
          </a:p>
          <a:p>
            <a:pPr lvl="4">
              <a:buClr>
                <a:srgbClr val="C00000"/>
              </a:buClr>
              <a:defRPr/>
            </a:pPr>
            <a:r>
              <a:rPr lang="en-US" dirty="0" err="1" smtClean="0">
                <a:effectLst/>
              </a:rPr>
              <a:t>Northview</a:t>
            </a:r>
            <a:endParaRPr lang="en-US" dirty="0">
              <a:effectLst/>
            </a:endParaRPr>
          </a:p>
          <a:p>
            <a:pPr lvl="2">
              <a:buClr>
                <a:srgbClr val="C00000"/>
              </a:buClr>
              <a:defRPr/>
            </a:pPr>
            <a:r>
              <a:rPr lang="en-US" dirty="0">
                <a:effectLst/>
              </a:rPr>
              <a:t>S</a:t>
            </a:r>
            <a:r>
              <a:rPr lang="en-US" dirty="0" smtClean="0">
                <a:effectLst/>
              </a:rPr>
              <a:t>ign up at these locations!</a:t>
            </a:r>
          </a:p>
          <a:p>
            <a:pPr marL="457200" lvl="1" indent="0">
              <a:buClrTx/>
              <a:buFont typeface="Wingdings" pitchFamily="2" charset="2"/>
              <a:buNone/>
              <a:defRPr/>
            </a:pPr>
            <a:endParaRPr lang="en-US" dirty="0" smtClean="0"/>
          </a:p>
          <a:p>
            <a:pPr marL="457200" lvl="1" indent="0">
              <a:buClrTx/>
              <a:buFont typeface="Wingdings" pitchFamily="2" charset="2"/>
              <a:buNone/>
              <a:defRPr/>
            </a:pPr>
            <a:endParaRPr lang="en-US" dirty="0" smtClean="0"/>
          </a:p>
          <a:p>
            <a:pPr marL="457200" lvl="1" indent="0">
              <a:buClrTx/>
              <a:buFont typeface="Wingdings" pitchFamily="2" charset="2"/>
              <a:buNone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228600" y="6248400"/>
            <a:ext cx="381000" cy="457200"/>
          </a:xfrm>
        </p:spPr>
        <p:txBody>
          <a:bodyPr/>
          <a:lstStyle/>
          <a:p>
            <a:pPr>
              <a:defRPr/>
            </a:pPr>
            <a:fld id="{5A1709B2-3F2C-4523-82F4-4607BAAF0E6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502017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3982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ffectLst/>
                <a:latin typeface="Verdana" panose="020B0604030504040204" pitchFamily="34" charset="0"/>
              </a:rPr>
              <a:t>UPCOMING LEARNING OPPORTUNITIE</a:t>
            </a:r>
            <a:r>
              <a:rPr lang="en-US" dirty="0" smtClean="0">
                <a:latin typeface="Verdana" panose="020B0604030504040204" pitchFamily="34" charset="0"/>
              </a:rPr>
              <a:t>S</a:t>
            </a:r>
            <a:endParaRPr lang="en-US" dirty="0">
              <a:latin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30725"/>
          </a:xfrm>
        </p:spPr>
        <p:txBody>
          <a:bodyPr/>
          <a:lstStyle/>
          <a:p>
            <a:pPr lvl="1">
              <a:buClr>
                <a:srgbClr val="C00000"/>
              </a:buClr>
              <a:defRPr/>
            </a:pPr>
            <a:r>
              <a:rPr lang="en-US" dirty="0" smtClean="0">
                <a:effectLst/>
              </a:rPr>
              <a:t>Deaf and Hard of Hearing (DHH)</a:t>
            </a:r>
          </a:p>
          <a:p>
            <a:pPr lvl="2">
              <a:buClr>
                <a:srgbClr val="C00000"/>
              </a:buClr>
              <a:defRPr/>
            </a:pPr>
            <a:r>
              <a:rPr lang="en-US" dirty="0" smtClean="0">
                <a:effectLst/>
              </a:rPr>
              <a:t>New EIPA test dates for interpreters: Oct. 2013 to Sept. 2014 </a:t>
            </a:r>
            <a:r>
              <a:rPr lang="en-US" dirty="0" smtClean="0">
                <a:effectLst/>
                <a:hlinkClick r:id="rId2"/>
              </a:rPr>
              <a:t>http://mde-lio.cenmi.org</a:t>
            </a:r>
            <a:r>
              <a:rPr lang="en-US" dirty="0" smtClean="0">
                <a:effectLst/>
              </a:rPr>
              <a:t> </a:t>
            </a:r>
          </a:p>
          <a:p>
            <a:pPr lvl="2">
              <a:buClr>
                <a:srgbClr val="C00000"/>
              </a:buClr>
              <a:defRPr/>
            </a:pPr>
            <a:r>
              <a:rPr lang="en-US" dirty="0" smtClean="0">
                <a:effectLst/>
              </a:rPr>
              <a:t>SLPI (Sign Language Proficiency Interviews) for students or staff: schedule an assessment at </a:t>
            </a:r>
            <a:r>
              <a:rPr lang="en-US" dirty="0" smtClean="0">
                <a:effectLst/>
                <a:hlinkClick r:id="rId2"/>
              </a:rPr>
              <a:t>http://mde-lio.cenmi.org</a:t>
            </a:r>
            <a:r>
              <a:rPr lang="en-US" dirty="0" smtClean="0">
                <a:effectLst/>
              </a:rPr>
              <a:t> </a:t>
            </a:r>
          </a:p>
          <a:p>
            <a:pPr lvl="2">
              <a:buClr>
                <a:srgbClr val="C00000"/>
              </a:buClr>
              <a:defRPr/>
            </a:pPr>
            <a:r>
              <a:rPr lang="en-US" dirty="0" smtClean="0">
                <a:effectLst/>
              </a:rPr>
              <a:t>MDE-LIO </a:t>
            </a:r>
            <a:r>
              <a:rPr lang="en-US" dirty="0" err="1" smtClean="0">
                <a:effectLst/>
              </a:rPr>
              <a:t>EduBlog</a:t>
            </a:r>
            <a:r>
              <a:rPr lang="en-US" dirty="0" smtClean="0">
                <a:effectLst/>
              </a:rPr>
              <a:t> Launch</a:t>
            </a:r>
          </a:p>
          <a:p>
            <a:pPr lvl="2">
              <a:buClr>
                <a:srgbClr val="C00000"/>
              </a:buClr>
              <a:defRPr/>
            </a:pPr>
            <a:r>
              <a:rPr lang="en-US" dirty="0" smtClean="0">
                <a:effectLst/>
              </a:rPr>
              <a:t>MDE-LIO Launch of the DHH Assessment Grid, Transition and Early Childhood Guidelines  </a:t>
            </a:r>
            <a:r>
              <a:rPr lang="en-US" dirty="0" smtClean="0">
                <a:effectLst/>
                <a:hlinkClick r:id="rId2"/>
              </a:rPr>
              <a:t>http://mde-lio.cenmi.org</a:t>
            </a:r>
            <a:r>
              <a:rPr lang="en-US" dirty="0" smtClean="0">
                <a:effectLst/>
              </a:rPr>
              <a:t> </a:t>
            </a:r>
          </a:p>
          <a:p>
            <a:pPr marL="457200" lvl="1" indent="0">
              <a:buClrTx/>
              <a:buFont typeface="Wingdings" pitchFamily="2" charset="2"/>
              <a:buNone/>
              <a:defRPr/>
            </a:pPr>
            <a:endParaRPr lang="en-US" dirty="0" smtClean="0"/>
          </a:p>
          <a:p>
            <a:pPr marL="457200" lvl="1" indent="0">
              <a:buClrTx/>
              <a:buFont typeface="Wingdings" pitchFamily="2" charset="2"/>
              <a:buNone/>
              <a:defRPr/>
            </a:pPr>
            <a:endParaRPr lang="en-US" dirty="0" smtClean="0"/>
          </a:p>
          <a:p>
            <a:pPr marL="457200" lvl="1" indent="0">
              <a:buClrTx/>
              <a:buFont typeface="Wingdings" pitchFamily="2" charset="2"/>
              <a:buNone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228600" y="6248400"/>
            <a:ext cx="381000" cy="457200"/>
          </a:xfrm>
        </p:spPr>
        <p:txBody>
          <a:bodyPr/>
          <a:lstStyle/>
          <a:p>
            <a:pPr>
              <a:defRPr/>
            </a:pPr>
            <a:fld id="{5A1709B2-3F2C-4523-82F4-4607BAAF0E6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151491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3982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ffectLst/>
                <a:latin typeface="Verdana" panose="020B0604030504040204" pitchFamily="34" charset="0"/>
              </a:rPr>
              <a:t>UPCOMING LEARNING OPPORTUNITIE</a:t>
            </a:r>
            <a:r>
              <a:rPr lang="en-US" dirty="0" smtClean="0">
                <a:latin typeface="Verdana" panose="020B0604030504040204" pitchFamily="34" charset="0"/>
              </a:rPr>
              <a:t>S</a:t>
            </a:r>
            <a:endParaRPr lang="en-US" dirty="0">
              <a:latin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30725"/>
          </a:xfrm>
        </p:spPr>
        <p:txBody>
          <a:bodyPr/>
          <a:lstStyle/>
          <a:p>
            <a:pPr lvl="1">
              <a:buClr>
                <a:srgbClr val="C00000"/>
              </a:buClr>
              <a:defRPr/>
            </a:pPr>
            <a:r>
              <a:rPr lang="en-US" dirty="0" smtClean="0">
                <a:effectLst/>
              </a:rPr>
              <a:t>Blind and Visually Impaired</a:t>
            </a:r>
          </a:p>
          <a:p>
            <a:pPr lvl="2">
              <a:buClr>
                <a:srgbClr val="C00000"/>
              </a:buClr>
              <a:defRPr/>
            </a:pPr>
            <a:r>
              <a:rPr lang="en-US" dirty="0" smtClean="0">
                <a:effectLst/>
              </a:rPr>
              <a:t>LIO is currently forming Regional On-Demand Braille Classes for teachers, </a:t>
            </a:r>
            <a:r>
              <a:rPr lang="en-US" dirty="0" err="1" smtClean="0">
                <a:effectLst/>
              </a:rPr>
              <a:t>paras</a:t>
            </a:r>
            <a:r>
              <a:rPr lang="en-US" dirty="0" smtClean="0">
                <a:effectLst/>
              </a:rPr>
              <a:t>, families and others </a:t>
            </a:r>
          </a:p>
          <a:p>
            <a:pPr lvl="3">
              <a:buClr>
                <a:srgbClr val="C00000"/>
              </a:buClr>
              <a:defRPr/>
            </a:pPr>
            <a:r>
              <a:rPr lang="en-US" dirty="0" smtClean="0">
                <a:effectLst/>
              </a:rPr>
              <a:t>Jackson County</a:t>
            </a:r>
          </a:p>
          <a:p>
            <a:pPr lvl="3">
              <a:buClr>
                <a:srgbClr val="C00000"/>
              </a:buClr>
              <a:defRPr/>
            </a:pPr>
            <a:r>
              <a:rPr lang="en-US" dirty="0" smtClean="0">
                <a:effectLst/>
              </a:rPr>
              <a:t>Macomb County</a:t>
            </a:r>
          </a:p>
          <a:p>
            <a:pPr lvl="3">
              <a:buClr>
                <a:srgbClr val="C00000"/>
              </a:buClr>
              <a:defRPr/>
            </a:pPr>
            <a:r>
              <a:rPr lang="en-US" dirty="0" smtClean="0">
                <a:effectLst/>
              </a:rPr>
              <a:t>Washtenaw County</a:t>
            </a:r>
          </a:p>
          <a:p>
            <a:pPr lvl="3">
              <a:buClr>
                <a:srgbClr val="C00000"/>
              </a:buClr>
              <a:defRPr/>
            </a:pPr>
            <a:r>
              <a:rPr lang="en-US" dirty="0" smtClean="0">
                <a:effectLst/>
              </a:rPr>
              <a:t>Clare County</a:t>
            </a:r>
          </a:p>
          <a:p>
            <a:pPr lvl="3">
              <a:buClr>
                <a:srgbClr val="C00000"/>
              </a:buClr>
              <a:defRPr/>
            </a:pPr>
            <a:r>
              <a:rPr lang="en-US" dirty="0" smtClean="0">
                <a:effectLst/>
              </a:rPr>
              <a:t>Detroit</a:t>
            </a:r>
          </a:p>
          <a:p>
            <a:pPr lvl="3">
              <a:buClr>
                <a:srgbClr val="C00000"/>
              </a:buClr>
              <a:defRPr/>
            </a:pPr>
            <a:r>
              <a:rPr lang="en-US" dirty="0" smtClean="0">
                <a:effectLst/>
              </a:rPr>
              <a:t>More information can be found at </a:t>
            </a:r>
            <a:r>
              <a:rPr lang="en-US" dirty="0" smtClean="0">
                <a:effectLst/>
                <a:hlinkClick r:id="rId2"/>
              </a:rPr>
              <a:t>http://mde-lio.cenmi.org/Services/ClassesandWorkshops.aspx</a:t>
            </a:r>
            <a:r>
              <a:rPr lang="en-US" dirty="0" smtClean="0">
                <a:effectLst/>
              </a:rPr>
              <a:t> </a:t>
            </a:r>
          </a:p>
          <a:p>
            <a:pPr marL="457200" lvl="1" indent="0">
              <a:buClrTx/>
              <a:buFont typeface="Wingdings" pitchFamily="2" charset="2"/>
              <a:buNone/>
              <a:defRPr/>
            </a:pPr>
            <a:endParaRPr lang="en-US" dirty="0" smtClean="0"/>
          </a:p>
          <a:p>
            <a:pPr marL="457200" lvl="1" indent="0">
              <a:buClrTx/>
              <a:buFont typeface="Wingdings" pitchFamily="2" charset="2"/>
              <a:buNone/>
              <a:defRPr/>
            </a:pPr>
            <a:endParaRPr lang="en-US" dirty="0" smtClean="0"/>
          </a:p>
          <a:p>
            <a:pPr marL="457200" lvl="1" indent="0">
              <a:buClrTx/>
              <a:buFont typeface="Wingdings" pitchFamily="2" charset="2"/>
              <a:buNone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228600" y="6248400"/>
            <a:ext cx="381000" cy="457200"/>
          </a:xfrm>
        </p:spPr>
        <p:txBody>
          <a:bodyPr/>
          <a:lstStyle/>
          <a:p>
            <a:pPr>
              <a:defRPr/>
            </a:pPr>
            <a:fld id="{5A1709B2-3F2C-4523-82F4-4607BAAF0E6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019474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3982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ffectLst/>
                <a:latin typeface="Verdana" panose="020B0604030504040204" pitchFamily="34" charset="0"/>
              </a:rPr>
              <a:t>UPCOMING LEARNING OPPORTUNITIE</a:t>
            </a:r>
            <a:r>
              <a:rPr lang="en-US" dirty="0" smtClean="0">
                <a:latin typeface="Verdana" panose="020B0604030504040204" pitchFamily="34" charset="0"/>
              </a:rPr>
              <a:t>S</a:t>
            </a:r>
            <a:endParaRPr lang="en-US" dirty="0">
              <a:latin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30725"/>
          </a:xfrm>
        </p:spPr>
        <p:txBody>
          <a:bodyPr/>
          <a:lstStyle/>
          <a:p>
            <a:pPr lvl="1">
              <a:buClr>
                <a:srgbClr val="C00000"/>
              </a:buClr>
              <a:defRPr/>
            </a:pPr>
            <a:r>
              <a:rPr lang="en-US" dirty="0" smtClean="0">
                <a:effectLst/>
              </a:rPr>
              <a:t>Blind and Visually Impaired</a:t>
            </a:r>
          </a:p>
          <a:p>
            <a:pPr lvl="2">
              <a:buClr>
                <a:srgbClr val="C00000"/>
              </a:buClr>
              <a:defRPr/>
            </a:pPr>
            <a:r>
              <a:rPr lang="en-US" dirty="0" smtClean="0">
                <a:effectLst/>
              </a:rPr>
              <a:t>On-Demand Technology Classes</a:t>
            </a:r>
          </a:p>
          <a:p>
            <a:pPr lvl="3">
              <a:buClr>
                <a:srgbClr val="C00000"/>
              </a:buClr>
              <a:defRPr/>
            </a:pPr>
            <a:r>
              <a:rPr lang="en-US" dirty="0" smtClean="0">
                <a:effectLst/>
              </a:rPr>
              <a:t>Beginner Apple Products Workshop – October 25, 2013 in the Marquette area</a:t>
            </a:r>
          </a:p>
          <a:p>
            <a:pPr lvl="3">
              <a:buClr>
                <a:srgbClr val="C00000"/>
              </a:buClr>
              <a:defRPr/>
            </a:pPr>
            <a:r>
              <a:rPr lang="en-US" dirty="0" smtClean="0">
                <a:effectLst/>
              </a:rPr>
              <a:t>Teaching Internet Explorer Using JAWS Class – November 21-22, 2013 in Ottawa County</a:t>
            </a:r>
          </a:p>
          <a:p>
            <a:pPr lvl="3">
              <a:buClr>
                <a:srgbClr val="C00000"/>
              </a:buClr>
              <a:defRPr/>
            </a:pPr>
            <a:r>
              <a:rPr lang="en-US" dirty="0" smtClean="0">
                <a:effectLst/>
              </a:rPr>
              <a:t>Basic </a:t>
            </a:r>
            <a:r>
              <a:rPr lang="en-US" dirty="0" err="1" smtClean="0">
                <a:effectLst/>
              </a:rPr>
              <a:t>BrailleNote</a:t>
            </a:r>
            <a:r>
              <a:rPr lang="en-US" dirty="0" smtClean="0">
                <a:effectLst/>
              </a:rPr>
              <a:t> Class (TBA) – in Muskegon area</a:t>
            </a:r>
          </a:p>
          <a:p>
            <a:pPr lvl="3">
              <a:buClr>
                <a:srgbClr val="C00000"/>
              </a:buClr>
              <a:defRPr/>
            </a:pPr>
            <a:r>
              <a:rPr lang="en-US" dirty="0" smtClean="0">
                <a:effectLst/>
              </a:rPr>
              <a:t> Information for these classes can be found at: </a:t>
            </a:r>
            <a:r>
              <a:rPr lang="en-US" dirty="0" smtClean="0">
                <a:effectLst/>
                <a:hlinkClick r:id="rId2"/>
              </a:rPr>
              <a:t>http://mde-lio.cenmi.org/Services/ClassesandWorkshops.aspx</a:t>
            </a:r>
            <a:r>
              <a:rPr lang="en-US" dirty="0" smtClean="0">
                <a:effectLst/>
              </a:rPr>
              <a:t> </a:t>
            </a:r>
          </a:p>
          <a:p>
            <a:pPr marL="457200" lvl="1" indent="0">
              <a:buClrTx/>
              <a:buFont typeface="Wingdings" pitchFamily="2" charset="2"/>
              <a:buNone/>
              <a:defRPr/>
            </a:pPr>
            <a:endParaRPr lang="en-US" dirty="0" smtClean="0"/>
          </a:p>
          <a:p>
            <a:pPr marL="457200" lvl="1" indent="0">
              <a:buClrTx/>
              <a:buFont typeface="Wingdings" pitchFamily="2" charset="2"/>
              <a:buNone/>
              <a:defRPr/>
            </a:pPr>
            <a:endParaRPr lang="en-US" dirty="0" smtClean="0"/>
          </a:p>
          <a:p>
            <a:pPr marL="457200" lvl="1" indent="0">
              <a:buClrTx/>
              <a:buFont typeface="Wingdings" pitchFamily="2" charset="2"/>
              <a:buNone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228600" y="6248400"/>
            <a:ext cx="381000" cy="457200"/>
          </a:xfrm>
        </p:spPr>
        <p:txBody>
          <a:bodyPr/>
          <a:lstStyle/>
          <a:p>
            <a:pPr>
              <a:defRPr/>
            </a:pPr>
            <a:fld id="{5A1709B2-3F2C-4523-82F4-4607BAAF0E64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702023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3982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ffectLst/>
                <a:latin typeface="Verdana" panose="020B0604030504040204" pitchFamily="34" charset="0"/>
              </a:rPr>
              <a:t>UPCOMING LEARNING OPPORTUNITIE</a:t>
            </a:r>
            <a:r>
              <a:rPr lang="en-US" dirty="0" smtClean="0">
                <a:latin typeface="Verdana" panose="020B0604030504040204" pitchFamily="34" charset="0"/>
              </a:rPr>
              <a:t>S</a:t>
            </a:r>
            <a:endParaRPr lang="en-US" dirty="0">
              <a:latin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30725"/>
          </a:xfrm>
        </p:spPr>
        <p:txBody>
          <a:bodyPr/>
          <a:lstStyle/>
          <a:p>
            <a:pPr lvl="1">
              <a:buClr>
                <a:srgbClr val="C00000"/>
              </a:buClr>
              <a:defRPr/>
            </a:pPr>
            <a:r>
              <a:rPr lang="en-US" i="1" dirty="0" smtClean="0">
                <a:effectLst/>
              </a:rPr>
              <a:t>Early On </a:t>
            </a:r>
            <a:r>
              <a:rPr lang="en-US" dirty="0" smtClean="0">
                <a:effectLst/>
              </a:rPr>
              <a:t>and Early Childhood Special Education </a:t>
            </a:r>
          </a:p>
          <a:p>
            <a:pPr lvl="2">
              <a:buClr>
                <a:srgbClr val="C00000"/>
              </a:buClr>
              <a:defRPr/>
            </a:pPr>
            <a:r>
              <a:rPr lang="en-US" dirty="0" smtClean="0">
                <a:effectLst/>
              </a:rPr>
              <a:t>2013 </a:t>
            </a:r>
            <a:r>
              <a:rPr lang="en-US" i="1" dirty="0" smtClean="0">
                <a:effectLst/>
              </a:rPr>
              <a:t>Early On</a:t>
            </a:r>
            <a:r>
              <a:rPr lang="en-US" dirty="0" smtClean="0">
                <a:effectLst/>
              </a:rPr>
              <a:t> Conference, “The Art of Early Intervention: Add Color to your Canvas” </a:t>
            </a:r>
            <a:endParaRPr lang="en-US" dirty="0">
              <a:effectLst/>
            </a:endParaRPr>
          </a:p>
          <a:p>
            <a:pPr lvl="3">
              <a:buClr>
                <a:srgbClr val="C00000"/>
              </a:buClr>
              <a:defRPr/>
            </a:pPr>
            <a:r>
              <a:rPr lang="en-US" sz="2400" dirty="0" smtClean="0">
                <a:effectLst/>
              </a:rPr>
              <a:t>November 13-15, 2013</a:t>
            </a:r>
          </a:p>
          <a:p>
            <a:pPr lvl="3">
              <a:buClr>
                <a:srgbClr val="C00000"/>
              </a:buClr>
              <a:defRPr/>
            </a:pPr>
            <a:r>
              <a:rPr lang="en-US" sz="2400" dirty="0" smtClean="0">
                <a:effectLst/>
              </a:rPr>
              <a:t>Henry Hotel in Dearborn, Michigan</a:t>
            </a:r>
          </a:p>
          <a:p>
            <a:pPr lvl="3">
              <a:buClr>
                <a:srgbClr val="C00000"/>
              </a:buClr>
              <a:defRPr/>
            </a:pPr>
            <a:r>
              <a:rPr lang="en-US" sz="2400" dirty="0">
                <a:effectLst/>
              </a:rPr>
              <a:t>I</a:t>
            </a:r>
            <a:r>
              <a:rPr lang="en-US" sz="2400" dirty="0" smtClean="0">
                <a:effectLst/>
              </a:rPr>
              <a:t>nformation can be found at </a:t>
            </a:r>
            <a:r>
              <a:rPr lang="en-US" sz="2400" dirty="0" smtClean="0">
                <a:effectLst/>
                <a:hlinkClick r:id="rId2"/>
              </a:rPr>
              <a:t>http://eotta.ccresa.org</a:t>
            </a:r>
            <a:r>
              <a:rPr lang="en-US" sz="2400" dirty="0" smtClean="0">
                <a:effectLst/>
              </a:rPr>
              <a:t> </a:t>
            </a:r>
          </a:p>
          <a:p>
            <a:pPr marL="457200" lvl="1" indent="0">
              <a:buClrTx/>
              <a:buFont typeface="Wingdings" pitchFamily="2" charset="2"/>
              <a:buNone/>
              <a:defRPr/>
            </a:pPr>
            <a:endParaRPr lang="en-US" dirty="0" smtClean="0"/>
          </a:p>
          <a:p>
            <a:pPr marL="457200" lvl="1" indent="0">
              <a:buClrTx/>
              <a:buFont typeface="Wingdings" pitchFamily="2" charset="2"/>
              <a:buNone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228600" y="6248400"/>
            <a:ext cx="381000" cy="457200"/>
          </a:xfrm>
        </p:spPr>
        <p:txBody>
          <a:bodyPr/>
          <a:lstStyle/>
          <a:p>
            <a:pPr>
              <a:defRPr/>
            </a:pPr>
            <a:fld id="{5A1709B2-3F2C-4523-82F4-4607BAAF0E64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076614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ffectLst/>
                <a:latin typeface="Verdana" pitchFamily="34" charset="0"/>
              </a:rPr>
              <a:t>WHAT’s NEW?	</a:t>
            </a:r>
            <a:endParaRPr lang="en-US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229600" cy="4530725"/>
          </a:xfrm>
        </p:spPr>
        <p:txBody>
          <a:bodyPr/>
          <a:lstStyle/>
          <a:p>
            <a:pPr marL="57150" lvl="1" indent="0" eaLnBrk="1" hangingPunct="1">
              <a:buClr>
                <a:srgbClr val="92D050"/>
              </a:buClr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0000"/>
                </a:solidFill>
                <a:effectLst/>
                <a:latin typeface="Verdana" pitchFamily="34" charset="0"/>
              </a:rPr>
              <a:t>Accountability/State Assessments</a:t>
            </a:r>
          </a:p>
          <a:p>
            <a:pPr marL="57150" lvl="1" indent="0" eaLnBrk="1" hangingPunct="1">
              <a:buClr>
                <a:srgbClr val="92D050"/>
              </a:buClr>
              <a:buFont typeface="Wingdings" pitchFamily="2" charset="2"/>
              <a:buNone/>
              <a:defRPr/>
            </a:pPr>
            <a:endParaRPr lang="en-US" dirty="0" smtClean="0">
              <a:effectLst/>
              <a:latin typeface="Verdana" pitchFamily="34" charset="0"/>
            </a:endParaRPr>
          </a:p>
          <a:p>
            <a:pPr marL="514350" lvl="1" indent="-457200" eaLnBrk="1" hangingPunct="1">
              <a:buClr>
                <a:srgbClr val="C00000"/>
              </a:buClr>
              <a:defRPr/>
            </a:pPr>
            <a:r>
              <a:rPr lang="en-US" dirty="0" smtClean="0">
                <a:effectLst/>
                <a:latin typeface="Verdana" pitchFamily="34" charset="0"/>
              </a:rPr>
              <a:t>2012-2013 MARSE rule set 2012-106 ED has been enacted.</a:t>
            </a:r>
          </a:p>
          <a:p>
            <a:pPr marL="1371600" lvl="3" indent="-457200" eaLnBrk="1" hangingPunct="1">
              <a:buClr>
                <a:srgbClr val="C00000"/>
              </a:buClr>
              <a:defRPr/>
            </a:pPr>
            <a:r>
              <a:rPr lang="en-US" dirty="0" smtClean="0">
                <a:effectLst/>
                <a:latin typeface="Verdana" pitchFamily="34" charset="0"/>
              </a:rPr>
              <a:t>MARSE took effect September 26, 2013</a:t>
            </a:r>
          </a:p>
          <a:p>
            <a:pPr marL="1371600" lvl="3" indent="-457200" eaLnBrk="1" hangingPunct="1">
              <a:buClr>
                <a:srgbClr val="C00000"/>
              </a:buClr>
              <a:defRPr/>
            </a:pPr>
            <a:r>
              <a:rPr lang="en-US" dirty="0" smtClean="0">
                <a:effectLst/>
                <a:latin typeface="Verdana" pitchFamily="34" charset="0"/>
              </a:rPr>
              <a:t>MARSE is available on the Office of Regulatory Reform website</a:t>
            </a:r>
          </a:p>
          <a:p>
            <a:pPr marL="1371600" lvl="3" indent="-457200" eaLnBrk="1" hangingPunct="1">
              <a:buClr>
                <a:srgbClr val="C00000"/>
              </a:buClr>
              <a:defRPr/>
            </a:pPr>
            <a:r>
              <a:rPr lang="en-US" dirty="0" smtClean="0">
                <a:effectLst/>
                <a:latin typeface="Verdana" pitchFamily="34" charset="0"/>
              </a:rPr>
              <a:t>OSE will be updating website and documents soon</a:t>
            </a:r>
          </a:p>
          <a:p>
            <a:pPr marL="457200" lvl="1" indent="0" eaLnBrk="1" hangingPunct="1">
              <a:buFont typeface="Wingdings" pitchFamily="2" charset="2"/>
              <a:buNone/>
              <a:defRPr/>
            </a:pPr>
            <a:endParaRPr lang="en-US" dirty="0">
              <a:latin typeface="Verdana" pitchFamily="34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3982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ffectLst/>
                <a:latin typeface="Verdana" panose="020B0604030504040204" pitchFamily="34" charset="0"/>
              </a:rPr>
              <a:t>UPCOMING LEARNING OPPORTUNITIE</a:t>
            </a:r>
            <a:r>
              <a:rPr lang="en-US" dirty="0" smtClean="0">
                <a:latin typeface="Verdana" panose="020B0604030504040204" pitchFamily="34" charset="0"/>
              </a:rPr>
              <a:t>S</a:t>
            </a:r>
            <a:endParaRPr lang="en-US" dirty="0">
              <a:latin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30725"/>
          </a:xfrm>
        </p:spPr>
        <p:txBody>
          <a:bodyPr/>
          <a:lstStyle/>
          <a:p>
            <a:pPr lvl="1">
              <a:buClr>
                <a:srgbClr val="C00000"/>
              </a:buClr>
              <a:defRPr/>
            </a:pPr>
            <a:r>
              <a:rPr lang="en-US" i="1" dirty="0" smtClean="0">
                <a:effectLst/>
              </a:rPr>
              <a:t>Early On </a:t>
            </a:r>
            <a:r>
              <a:rPr lang="en-US" dirty="0" smtClean="0">
                <a:effectLst/>
              </a:rPr>
              <a:t>and Early Childhood Special Education </a:t>
            </a:r>
          </a:p>
          <a:p>
            <a:pPr lvl="2">
              <a:buClr>
                <a:srgbClr val="C00000"/>
              </a:buClr>
              <a:defRPr/>
            </a:pPr>
            <a:r>
              <a:rPr lang="en-US" dirty="0" smtClean="0">
                <a:effectLst/>
              </a:rPr>
              <a:t>Face-to-face </a:t>
            </a:r>
            <a:r>
              <a:rPr lang="en-US" dirty="0">
                <a:effectLst/>
              </a:rPr>
              <a:t>trainings scheduled for Child Outcomes 0-5 </a:t>
            </a:r>
            <a:r>
              <a:rPr lang="en-US" dirty="0" smtClean="0">
                <a:effectLst/>
              </a:rPr>
              <a:t>Training: </a:t>
            </a:r>
            <a:r>
              <a:rPr lang="en-US" i="1" dirty="0" smtClean="0">
                <a:effectLst/>
              </a:rPr>
              <a:t>Early On </a:t>
            </a:r>
            <a:r>
              <a:rPr lang="en-US" dirty="0" smtClean="0">
                <a:effectLst/>
              </a:rPr>
              <a:t>and Preschool Special Education</a:t>
            </a:r>
          </a:p>
          <a:p>
            <a:pPr lvl="3">
              <a:buClr>
                <a:srgbClr val="C00000"/>
              </a:buClr>
              <a:defRPr/>
            </a:pPr>
            <a:r>
              <a:rPr lang="en-US" dirty="0" smtClean="0">
                <a:effectLst/>
              </a:rPr>
              <a:t>Additional information and registration </a:t>
            </a:r>
            <a:r>
              <a:rPr lang="en-US" dirty="0" smtClean="0">
                <a:effectLst/>
                <a:hlinkClick r:id="rId2"/>
              </a:rPr>
              <a:t>http</a:t>
            </a:r>
            <a:r>
              <a:rPr lang="en-US" dirty="0">
                <a:effectLst/>
                <a:hlinkClick r:id="rId2"/>
              </a:rPr>
              <a:t>://</a:t>
            </a:r>
            <a:r>
              <a:rPr lang="en-US" dirty="0" smtClean="0">
                <a:effectLst/>
                <a:hlinkClick r:id="rId2"/>
              </a:rPr>
              <a:t>eotta.ccresa.org</a:t>
            </a:r>
            <a:r>
              <a:rPr lang="en-US" dirty="0" smtClean="0">
                <a:effectLst/>
              </a:rPr>
              <a:t>  </a:t>
            </a:r>
            <a:endParaRPr lang="en-US" dirty="0">
              <a:effectLst/>
            </a:endParaRPr>
          </a:p>
          <a:p>
            <a:pPr lvl="2">
              <a:buClr>
                <a:srgbClr val="C00000"/>
              </a:buClr>
              <a:defRPr/>
            </a:pPr>
            <a:endParaRPr lang="en-US" dirty="0" smtClean="0">
              <a:effectLst/>
            </a:endParaRPr>
          </a:p>
          <a:p>
            <a:pPr lvl="2">
              <a:buClr>
                <a:srgbClr val="C00000"/>
              </a:buClr>
              <a:defRPr/>
            </a:pPr>
            <a:r>
              <a:rPr lang="en-US" dirty="0">
                <a:effectLst/>
              </a:rPr>
              <a:t>O</a:t>
            </a:r>
            <a:r>
              <a:rPr lang="en-US" dirty="0" smtClean="0">
                <a:effectLst/>
              </a:rPr>
              <a:t>nline Preschool Child Outcome training available </a:t>
            </a:r>
          </a:p>
          <a:p>
            <a:pPr lvl="3">
              <a:buClr>
                <a:srgbClr val="C00000"/>
              </a:buClr>
              <a:defRPr/>
            </a:pPr>
            <a:r>
              <a:rPr lang="en-US" dirty="0" smtClean="0">
                <a:effectLst/>
                <a:hlinkClick r:id="rId3"/>
              </a:rPr>
              <a:t>http://www.eotta.ccresa.org/Training.php?Cat=21</a:t>
            </a:r>
            <a:r>
              <a:rPr lang="en-US" dirty="0" smtClean="0">
                <a:effectLst/>
              </a:rPr>
              <a:t> </a:t>
            </a:r>
            <a:endParaRPr lang="en-US" dirty="0" smtClean="0"/>
          </a:p>
          <a:p>
            <a:pPr marL="457200" lvl="1" indent="0">
              <a:buClrTx/>
              <a:buFont typeface="Wingdings" pitchFamily="2" charset="2"/>
              <a:buNone/>
              <a:defRPr/>
            </a:pPr>
            <a:endParaRPr lang="en-US" dirty="0" smtClean="0"/>
          </a:p>
          <a:p>
            <a:pPr marL="457200" lvl="1" indent="0">
              <a:buClrTx/>
              <a:buFont typeface="Wingdings" pitchFamily="2" charset="2"/>
              <a:buNone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228600" y="6248400"/>
            <a:ext cx="381000" cy="457200"/>
          </a:xfrm>
        </p:spPr>
        <p:txBody>
          <a:bodyPr/>
          <a:lstStyle/>
          <a:p>
            <a:pPr>
              <a:defRPr/>
            </a:pPr>
            <a:fld id="{5A1709B2-3F2C-4523-82F4-4607BAAF0E64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775105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ffectLst/>
                <a:latin typeface="Verdana" pitchFamily="34" charset="0"/>
              </a:rPr>
              <a:t>WHAT’s NEW?	</a:t>
            </a:r>
            <a:endParaRPr lang="en-US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229600" cy="4530725"/>
          </a:xfrm>
        </p:spPr>
        <p:txBody>
          <a:bodyPr/>
          <a:lstStyle/>
          <a:p>
            <a:pPr marL="57150" lvl="1" indent="0" eaLnBrk="1" hangingPunct="1">
              <a:buClr>
                <a:srgbClr val="92D050"/>
              </a:buClr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0000"/>
                </a:solidFill>
                <a:effectLst/>
                <a:latin typeface="Verdana" pitchFamily="34" charset="0"/>
              </a:rPr>
              <a:t>Data Collection</a:t>
            </a:r>
          </a:p>
          <a:p>
            <a:pPr marL="57150" lvl="1" indent="0" eaLnBrk="1" hangingPunct="1">
              <a:buClr>
                <a:srgbClr val="92D050"/>
              </a:buClr>
              <a:buFont typeface="Wingdings" pitchFamily="2" charset="2"/>
              <a:buNone/>
              <a:defRPr/>
            </a:pPr>
            <a:endParaRPr lang="en-US" dirty="0" smtClean="0">
              <a:effectLst/>
              <a:latin typeface="Verdana" pitchFamily="34" charset="0"/>
            </a:endParaRPr>
          </a:p>
          <a:p>
            <a:pPr marL="514350" lvl="1" indent="-457200" eaLnBrk="1" hangingPunct="1">
              <a:buClr>
                <a:srgbClr val="C00000"/>
              </a:buClr>
              <a:defRPr/>
            </a:pPr>
            <a:r>
              <a:rPr lang="en-US" dirty="0" smtClean="0">
                <a:effectLst/>
                <a:latin typeface="Verdana" pitchFamily="34" charset="0"/>
              </a:rPr>
              <a:t>Annual data memo was released on September 30 –provides information on new data collection characteristics and common data reporting problems</a:t>
            </a:r>
          </a:p>
          <a:p>
            <a:pPr marL="514350" lvl="1" indent="-457200" eaLnBrk="1" hangingPunct="1">
              <a:buClr>
                <a:srgbClr val="C00000"/>
              </a:buClr>
              <a:defRPr/>
            </a:pPr>
            <a:r>
              <a:rPr lang="en-US" dirty="0" smtClean="0">
                <a:effectLst/>
                <a:latin typeface="Verdana" pitchFamily="34" charset="0"/>
              </a:rPr>
              <a:t>New Characteristic is the Date of Initial IEP</a:t>
            </a:r>
          </a:p>
          <a:p>
            <a:pPr marL="1200150" lvl="2" indent="-342900" eaLnBrk="1" hangingPunct="1">
              <a:buFont typeface="Wingdings" panose="05000000000000000000" pitchFamily="2" charset="2"/>
              <a:buChar char="v"/>
              <a:defRPr/>
            </a:pPr>
            <a:r>
              <a:rPr lang="en-US" dirty="0" smtClean="0">
                <a:latin typeface="Verdana" pitchFamily="34" charset="0"/>
              </a:rPr>
              <a:t>The date that a</a:t>
            </a:r>
            <a:r>
              <a:rPr lang="en-US" dirty="0">
                <a:latin typeface="Verdana" pitchFamily="34" charset="0"/>
              </a:rPr>
              <a:t> </a:t>
            </a:r>
            <a:r>
              <a:rPr lang="en-US" dirty="0" smtClean="0">
                <a:latin typeface="Verdana" pitchFamily="34" charset="0"/>
              </a:rPr>
              <a:t>new IEP is completed  AND offer of FAPE is made.</a:t>
            </a:r>
            <a:endParaRPr lang="en-US" dirty="0">
              <a:latin typeface="Verdana" pitchFamily="34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449556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ffectLst/>
                <a:latin typeface="Verdana" pitchFamily="34" charset="0"/>
              </a:rPr>
              <a:t>WHAT’s NEW?	</a:t>
            </a:r>
            <a:endParaRPr lang="en-US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229600" cy="4530725"/>
          </a:xfrm>
        </p:spPr>
        <p:txBody>
          <a:bodyPr/>
          <a:lstStyle/>
          <a:p>
            <a:pPr marL="57150" lvl="1" indent="0" eaLnBrk="1" hangingPunct="1">
              <a:buClr>
                <a:srgbClr val="92D050"/>
              </a:buClr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C00000"/>
                </a:solidFill>
                <a:effectLst/>
                <a:latin typeface="Verdana" pitchFamily="34" charset="0"/>
              </a:rPr>
              <a:t>Data Collection</a:t>
            </a:r>
          </a:p>
          <a:p>
            <a:pPr marL="57150" lvl="1" indent="0" eaLnBrk="1" hangingPunct="1">
              <a:buClr>
                <a:srgbClr val="92D050"/>
              </a:buClr>
              <a:buFont typeface="Wingdings" pitchFamily="2" charset="2"/>
              <a:buNone/>
              <a:defRPr/>
            </a:pPr>
            <a:endParaRPr lang="en-US" dirty="0" smtClean="0">
              <a:effectLst/>
              <a:latin typeface="Verdana" pitchFamily="34" charset="0"/>
            </a:endParaRPr>
          </a:p>
          <a:p>
            <a:pPr marL="514350" lvl="1" indent="-457200" eaLnBrk="1" hangingPunct="1">
              <a:buClr>
                <a:srgbClr val="C00000"/>
              </a:buClr>
              <a:defRPr/>
            </a:pPr>
            <a:r>
              <a:rPr lang="en-US" dirty="0" smtClean="0">
                <a:effectLst/>
                <a:latin typeface="Verdana" pitchFamily="34" charset="0"/>
              </a:rPr>
              <a:t>Upcoming Deadlines:</a:t>
            </a:r>
          </a:p>
          <a:p>
            <a:pPr marL="914400" lvl="2" indent="-457200" eaLnBrk="1" hangingPunct="1">
              <a:buClr>
                <a:srgbClr val="C00000"/>
              </a:buClr>
              <a:defRPr/>
            </a:pPr>
            <a:r>
              <a:rPr lang="en-US" dirty="0" smtClean="0">
                <a:effectLst/>
                <a:latin typeface="Verdana" pitchFamily="34" charset="0"/>
              </a:rPr>
              <a:t>October 25 </a:t>
            </a:r>
            <a:r>
              <a:rPr lang="en-US" smtClean="0">
                <a:effectLst/>
                <a:latin typeface="Verdana" pitchFamily="34" charset="0"/>
              </a:rPr>
              <a:t>– </a:t>
            </a:r>
            <a:r>
              <a:rPr lang="en-US" smtClean="0">
                <a:effectLst/>
                <a:latin typeface="Verdana" pitchFamily="34" charset="0"/>
              </a:rPr>
              <a:t>BAA </a:t>
            </a:r>
            <a:r>
              <a:rPr lang="en-US" dirty="0" smtClean="0">
                <a:effectLst/>
                <a:latin typeface="Verdana" pitchFamily="34" charset="0"/>
              </a:rPr>
              <a:t>“As of” fall assessments</a:t>
            </a:r>
          </a:p>
          <a:p>
            <a:pPr marL="914400" lvl="2" indent="-457200" eaLnBrk="1" hangingPunct="1">
              <a:buClr>
                <a:srgbClr val="C00000"/>
              </a:buClr>
              <a:defRPr/>
            </a:pPr>
            <a:r>
              <a:rPr lang="en-US" dirty="0" smtClean="0">
                <a:effectLst/>
                <a:latin typeface="Verdana" pitchFamily="34" charset="0"/>
              </a:rPr>
              <a:t>November 6 – Fall 2013 General Collection submission deadline</a:t>
            </a:r>
          </a:p>
          <a:p>
            <a:pPr marL="914400" lvl="2" indent="-457200" eaLnBrk="1" hangingPunct="1">
              <a:buClr>
                <a:srgbClr val="C00000"/>
              </a:buClr>
              <a:defRPr/>
            </a:pPr>
            <a:r>
              <a:rPr lang="en-US" dirty="0" smtClean="0">
                <a:effectLst/>
                <a:latin typeface="Verdana" pitchFamily="34" charset="0"/>
              </a:rPr>
              <a:t>November 13 – Fall 2013 General  and Early Childhood Collection certification deadline</a:t>
            </a:r>
            <a:endParaRPr lang="en-US" dirty="0">
              <a:latin typeface="Verdana" pitchFamily="34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083912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ffectLst/>
                <a:latin typeface="Verdana" pitchFamily="34" charset="0"/>
              </a:rPr>
              <a:t>WHAT’s NEW?</a:t>
            </a:r>
            <a:endParaRPr lang="en-US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C00000"/>
                </a:solidFill>
                <a:effectLst/>
                <a:latin typeface="Verdana" pitchFamily="34" charset="0"/>
              </a:rPr>
              <a:t>Monitoring</a:t>
            </a:r>
          </a:p>
          <a:p>
            <a:pPr>
              <a:buClr>
                <a:srgbClr val="C00000"/>
              </a:buClr>
              <a:defRPr/>
            </a:pPr>
            <a:endParaRPr lang="en-US" sz="1600" i="1" dirty="0" smtClean="0">
              <a:effectLst/>
            </a:endParaRPr>
          </a:p>
          <a:p>
            <a:pPr>
              <a:buClr>
                <a:srgbClr val="C00000"/>
              </a:buClr>
              <a:defRPr/>
            </a:pPr>
            <a:r>
              <a:rPr lang="en-US" dirty="0" smtClean="0">
                <a:effectLst/>
              </a:rPr>
              <a:t>August 15 Workbook</a:t>
            </a:r>
          </a:p>
          <a:p>
            <a:pPr lvl="2">
              <a:buClr>
                <a:srgbClr val="C00000"/>
              </a:buClr>
              <a:defRPr/>
            </a:pPr>
            <a:r>
              <a:rPr lang="en-US" dirty="0" smtClean="0">
                <a:effectLst/>
                <a:latin typeface="Verdana" pitchFamily="34" charset="0"/>
              </a:rPr>
              <a:t>843 locals acknowledged their reports</a:t>
            </a:r>
          </a:p>
          <a:p>
            <a:pPr lvl="2">
              <a:buClr>
                <a:srgbClr val="C00000"/>
              </a:buClr>
              <a:defRPr/>
            </a:pPr>
            <a:r>
              <a:rPr lang="en-US" dirty="0" smtClean="0">
                <a:effectLst/>
                <a:latin typeface="Verdana" pitchFamily="34" charset="0"/>
              </a:rPr>
              <a:t>8 locals still have not acknowledged their reports</a:t>
            </a:r>
            <a:endParaRPr lang="en-US" dirty="0">
              <a:effectLst/>
              <a:latin typeface="Verdana" pitchFamily="34" charset="0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/>
                <a:latin typeface="Verdana" pitchFamily="34" charset="0"/>
              </a:rPr>
              <a:t>WHAT’s NEW?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6482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endParaRPr lang="en-US" sz="2800" b="1" dirty="0" smtClean="0">
              <a:solidFill>
                <a:srgbClr val="C00000"/>
              </a:solidFill>
              <a:effectLst/>
              <a:latin typeface="Verdana" pitchFamily="34" charset="0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C00000"/>
                </a:solidFill>
                <a:effectLst/>
                <a:latin typeface="Verdana" pitchFamily="34" charset="0"/>
              </a:rPr>
              <a:t>Monitoring</a:t>
            </a:r>
          </a:p>
          <a:p>
            <a:pPr marL="857250" lvl="1" indent="-457200" eaLnBrk="1" hangingPunct="1">
              <a:buClr>
                <a:srgbClr val="C00000"/>
              </a:buClr>
              <a:defRPr/>
            </a:pPr>
            <a:r>
              <a:rPr lang="en-US" dirty="0" smtClean="0">
                <a:effectLst/>
                <a:latin typeface="Verdana" pitchFamily="34" charset="0"/>
              </a:rPr>
              <a:t>Fall Monitoring Cycle</a:t>
            </a:r>
          </a:p>
          <a:p>
            <a:pPr marL="1714500" lvl="3" indent="-457200" eaLnBrk="1" hangingPunct="1">
              <a:buClr>
                <a:srgbClr val="C00000"/>
              </a:buClr>
              <a:defRPr/>
            </a:pPr>
            <a:r>
              <a:rPr lang="en-US" dirty="0" smtClean="0">
                <a:effectLst/>
                <a:latin typeface="Verdana" pitchFamily="34" charset="0"/>
              </a:rPr>
              <a:t>38 on-site monitoring visits</a:t>
            </a:r>
          </a:p>
          <a:p>
            <a:pPr marL="1714500" lvl="3" indent="-457200" eaLnBrk="1" hangingPunct="1">
              <a:buClr>
                <a:srgbClr val="C00000"/>
              </a:buClr>
              <a:defRPr/>
            </a:pPr>
            <a:r>
              <a:rPr lang="en-US" dirty="0" smtClean="0">
                <a:effectLst/>
                <a:latin typeface="Verdana" pitchFamily="34" charset="0"/>
              </a:rPr>
              <a:t>7 districts will participate in </a:t>
            </a:r>
            <a:r>
              <a:rPr lang="en-US" dirty="0">
                <a:effectLst/>
                <a:latin typeface="Verdana" pitchFamily="34" charset="0"/>
              </a:rPr>
              <a:t>d</a:t>
            </a:r>
            <a:r>
              <a:rPr lang="en-US" dirty="0" smtClean="0">
                <a:effectLst/>
                <a:latin typeface="Verdana" pitchFamily="34" charset="0"/>
              </a:rPr>
              <a:t>esk audits which are to be completed by October 25</a:t>
            </a:r>
            <a:endParaRPr lang="en-US" dirty="0">
              <a:latin typeface="Verdana" pitchFamily="34" charset="0"/>
            </a:endParaRPr>
          </a:p>
          <a:p>
            <a:pPr marL="1714500" lvl="3" indent="-457200" eaLnBrk="1" hangingPunct="1">
              <a:buClr>
                <a:srgbClr val="2F4BA3"/>
              </a:buClr>
              <a:defRPr/>
            </a:pPr>
            <a:endParaRPr lang="en-US" dirty="0" smtClean="0">
              <a:latin typeface="Verdana" pitchFamily="34" charset="0"/>
            </a:endParaRPr>
          </a:p>
          <a:p>
            <a:pPr marL="1714500" lvl="3" indent="-457200" eaLnBrk="1" hangingPunct="1">
              <a:buClr>
                <a:srgbClr val="2F4BA3"/>
              </a:buClr>
              <a:defRPr/>
            </a:pPr>
            <a:endParaRPr lang="en-US" dirty="0" smtClean="0">
              <a:latin typeface="Verdana" pitchFamily="34" charset="0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/>
                <a:latin typeface="Verdana" pitchFamily="34" charset="0"/>
              </a:rPr>
              <a:t>WHAT’s NEW?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6482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C00000"/>
                </a:solidFill>
                <a:effectLst/>
                <a:latin typeface="Verdana" pitchFamily="34" charset="0"/>
              </a:rPr>
              <a:t>Monitoring</a:t>
            </a:r>
          </a:p>
          <a:p>
            <a:pPr marL="857250" lvl="1" indent="-457200" eaLnBrk="1" hangingPunct="1">
              <a:buClr>
                <a:srgbClr val="C00000"/>
              </a:buClr>
              <a:defRPr/>
            </a:pPr>
            <a:r>
              <a:rPr lang="en-US" dirty="0" smtClean="0">
                <a:effectLst/>
                <a:latin typeface="Verdana" pitchFamily="34" charset="0"/>
              </a:rPr>
              <a:t>OSE Monitoring and Technical Assistance Team conducted many trainings in preparation for and in assisting with the implementation of Fall 2013 Monitoring </a:t>
            </a:r>
          </a:p>
          <a:p>
            <a:pPr marL="1257300" lvl="2" indent="-457200" eaLnBrk="1" hangingPunct="1">
              <a:buClr>
                <a:srgbClr val="C00000"/>
              </a:buClr>
              <a:defRPr/>
            </a:pPr>
            <a:r>
              <a:rPr lang="en-US" dirty="0">
                <a:effectLst/>
                <a:latin typeface="Verdana" pitchFamily="34" charset="0"/>
              </a:rPr>
              <a:t>T</a:t>
            </a:r>
            <a:r>
              <a:rPr lang="en-US" dirty="0" smtClean="0">
                <a:effectLst/>
                <a:latin typeface="Verdana" pitchFamily="34" charset="0"/>
              </a:rPr>
              <a:t>rainings were held throughout August and September. </a:t>
            </a:r>
          </a:p>
          <a:p>
            <a:pPr marL="1257300" lvl="3" indent="0" eaLnBrk="1" hangingPunct="1">
              <a:buClr>
                <a:srgbClr val="2F4BA3"/>
              </a:buClr>
              <a:buNone/>
              <a:defRPr/>
            </a:pPr>
            <a:endParaRPr lang="en-US" dirty="0">
              <a:latin typeface="Verdana" pitchFamily="34" charset="0"/>
            </a:endParaRPr>
          </a:p>
          <a:p>
            <a:pPr marL="1714500" lvl="3" indent="-457200" eaLnBrk="1" hangingPunct="1">
              <a:buClr>
                <a:srgbClr val="2F4BA3"/>
              </a:buClr>
              <a:defRPr/>
            </a:pPr>
            <a:endParaRPr lang="en-US" dirty="0" smtClean="0">
              <a:latin typeface="Verdana" pitchFamily="34" charset="0"/>
            </a:endParaRPr>
          </a:p>
          <a:p>
            <a:pPr marL="1714500" lvl="3" indent="-457200" eaLnBrk="1" hangingPunct="1">
              <a:buClr>
                <a:srgbClr val="2F4BA3"/>
              </a:buClr>
              <a:defRPr/>
            </a:pPr>
            <a:endParaRPr lang="en-US" dirty="0" smtClean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3465583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/>
                <a:latin typeface="Verdana" pitchFamily="34" charset="0"/>
              </a:rPr>
              <a:t>WHAT’s NEW?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30725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C00000"/>
                </a:solidFill>
                <a:effectLst/>
                <a:latin typeface="Verdana" pitchFamily="34" charset="0"/>
              </a:rPr>
              <a:t>Medicaid</a:t>
            </a:r>
            <a:endParaRPr lang="en-US" sz="2800" dirty="0" smtClean="0">
              <a:effectLst/>
              <a:latin typeface="Verdana" pitchFamily="34" charset="0"/>
            </a:endParaRPr>
          </a:p>
          <a:p>
            <a:pPr marL="857250" lvl="1" indent="-457200" eaLnBrk="1" hangingPunct="1">
              <a:buClr>
                <a:srgbClr val="C00000"/>
              </a:buClr>
              <a:defRPr/>
            </a:pPr>
            <a:r>
              <a:rPr lang="en-US" dirty="0" smtClean="0">
                <a:effectLst/>
                <a:latin typeface="Verdana" pitchFamily="34" charset="0"/>
              </a:rPr>
              <a:t>The National Alliance for Medicaid in Education (NAME) Annual Conference currently being held in Grand Rapids. </a:t>
            </a:r>
          </a:p>
          <a:p>
            <a:pPr marL="1257300" lvl="2" indent="-457200" eaLnBrk="1" hangingPunct="1">
              <a:buClr>
                <a:srgbClr val="C00000"/>
              </a:buClr>
              <a:defRPr/>
            </a:pPr>
            <a:r>
              <a:rPr lang="en-US" dirty="0" smtClean="0">
                <a:effectLst/>
                <a:latin typeface="Verdana" pitchFamily="34" charset="0"/>
              </a:rPr>
              <a:t>The number of registrants has broken records!</a:t>
            </a:r>
          </a:p>
          <a:p>
            <a:pPr marL="1257300" lvl="2" indent="-457200" eaLnBrk="1" hangingPunct="1">
              <a:buClr>
                <a:srgbClr val="C00000"/>
              </a:buClr>
              <a:defRPr/>
            </a:pPr>
            <a:r>
              <a:rPr lang="en-US" dirty="0" smtClean="0">
                <a:effectLst/>
                <a:latin typeface="Verdana" pitchFamily="34" charset="0"/>
              </a:rPr>
              <a:t> Jane Reagan from OSE thanks everyone for their strong support.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/>
                <a:latin typeface="Verdana" pitchFamily="34" charset="0"/>
              </a:rPr>
              <a:t>WHAT’s NEW?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30725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C00000"/>
                </a:solidFill>
                <a:effectLst/>
                <a:latin typeface="Verdana" pitchFamily="34" charset="0"/>
              </a:rPr>
              <a:t>Medicaid</a:t>
            </a:r>
            <a:endParaRPr lang="en-US" sz="2800" dirty="0" smtClean="0">
              <a:effectLst/>
              <a:latin typeface="Verdana" pitchFamily="34" charset="0"/>
            </a:endParaRPr>
          </a:p>
          <a:p>
            <a:pPr marL="857250" lvl="1" indent="-457200" eaLnBrk="1" hangingPunct="1">
              <a:buClr>
                <a:srgbClr val="C00000"/>
              </a:buClr>
              <a:defRPr/>
            </a:pPr>
            <a:r>
              <a:rPr lang="en-US" dirty="0" smtClean="0">
                <a:effectLst/>
                <a:latin typeface="Verdana" pitchFamily="34" charset="0"/>
              </a:rPr>
              <a:t>The Michigan Medicaid School Based Services program has been chosen to be audited by the federal Department of Health and Human Services.</a:t>
            </a:r>
          </a:p>
          <a:p>
            <a:pPr marL="1714500" lvl="3" indent="-457200" eaLnBrk="1" hangingPunct="1">
              <a:buClr>
                <a:srgbClr val="C00000"/>
              </a:buClr>
              <a:defRPr/>
            </a:pPr>
            <a:r>
              <a:rPr lang="en-US" dirty="0" smtClean="0">
                <a:effectLst/>
                <a:latin typeface="Verdana" pitchFamily="34" charset="0"/>
              </a:rPr>
              <a:t>The audit will be the Michigan Medicaid Program, not individual schools</a:t>
            </a:r>
          </a:p>
          <a:p>
            <a:pPr marL="1714500" lvl="3" indent="-457200" eaLnBrk="1" hangingPunct="1">
              <a:buClr>
                <a:srgbClr val="C00000"/>
              </a:buClr>
              <a:defRPr/>
            </a:pPr>
            <a:r>
              <a:rPr lang="en-US" dirty="0" smtClean="0">
                <a:effectLst/>
                <a:latin typeface="Verdana" pitchFamily="34" charset="0"/>
              </a:rPr>
              <a:t>Dates for audit are not available</a:t>
            </a:r>
          </a:p>
          <a:p>
            <a:pPr marL="1714500" lvl="3" indent="-457200" eaLnBrk="1" hangingPunct="1">
              <a:buClr>
                <a:srgbClr val="C00000"/>
              </a:buClr>
              <a:defRPr/>
            </a:pPr>
            <a:r>
              <a:rPr lang="en-US" dirty="0" smtClean="0">
                <a:effectLst/>
                <a:latin typeface="Verdana" pitchFamily="34" charset="0"/>
              </a:rPr>
              <a:t>The quarter being audited or the scope of the audit has not been determined</a:t>
            </a:r>
          </a:p>
        </p:txBody>
      </p:sp>
    </p:spTree>
    <p:extLst>
      <p:ext uri="{BB962C8B-B14F-4D97-AF65-F5344CB8AC3E}">
        <p14:creationId xmlns:p14="http://schemas.microsoft.com/office/powerpoint/2010/main" val="796684973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Sample presentation slides [1]">
  <a:themeElements>
    <a:clrScheme name="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1_Sample presentation slides [1]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1_Sample presentation slides [1] 1">
        <a:dk1>
          <a:srgbClr val="1D528D"/>
        </a:dk1>
        <a:lt1>
          <a:srgbClr val="FFFFFF"/>
        </a:lt1>
        <a:dk2>
          <a:srgbClr val="000000"/>
        </a:dk2>
        <a:lt2>
          <a:srgbClr val="CACACA"/>
        </a:lt2>
        <a:accent1>
          <a:srgbClr val="0099CC"/>
        </a:accent1>
        <a:accent2>
          <a:srgbClr val="BFA907"/>
        </a:accent2>
        <a:accent3>
          <a:srgbClr val="FFFFFF"/>
        </a:accent3>
        <a:accent4>
          <a:srgbClr val="174578"/>
        </a:accent4>
        <a:accent5>
          <a:srgbClr val="AACAE2"/>
        </a:accent5>
        <a:accent6>
          <a:srgbClr val="AD9906"/>
        </a:accent6>
        <a:hlink>
          <a:srgbClr val="6E81E0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ample presentation slides [1] 2">
        <a:dk1>
          <a:srgbClr val="4E40A4"/>
        </a:dk1>
        <a:lt1>
          <a:srgbClr val="FFFFFF"/>
        </a:lt1>
        <a:dk2>
          <a:srgbClr val="000000"/>
        </a:dk2>
        <a:lt2>
          <a:srgbClr val="CACACA"/>
        </a:lt2>
        <a:accent1>
          <a:srgbClr val="8B65E9"/>
        </a:accent1>
        <a:accent2>
          <a:srgbClr val="008080"/>
        </a:accent2>
        <a:accent3>
          <a:srgbClr val="FFFFFF"/>
        </a:accent3>
        <a:accent4>
          <a:srgbClr val="41358B"/>
        </a:accent4>
        <a:accent5>
          <a:srgbClr val="C4B8F2"/>
        </a:accent5>
        <a:accent6>
          <a:srgbClr val="007373"/>
        </a:accent6>
        <a:hlink>
          <a:srgbClr val="0066CC"/>
        </a:hlink>
        <a:folHlink>
          <a:srgbClr val="8AB15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ample presentation slides [1] 3">
        <a:dk1>
          <a:srgbClr val="666699"/>
        </a:dk1>
        <a:lt1>
          <a:srgbClr val="FFFFFF"/>
        </a:lt1>
        <a:dk2>
          <a:srgbClr val="000000"/>
        </a:dk2>
        <a:lt2>
          <a:srgbClr val="CACACA"/>
        </a:lt2>
        <a:accent1>
          <a:srgbClr val="72B88E"/>
        </a:accent1>
        <a:accent2>
          <a:srgbClr val="C78DD7"/>
        </a:accent2>
        <a:accent3>
          <a:srgbClr val="FFFFFF"/>
        </a:accent3>
        <a:accent4>
          <a:srgbClr val="565682"/>
        </a:accent4>
        <a:accent5>
          <a:srgbClr val="BCD8C6"/>
        </a:accent5>
        <a:accent6>
          <a:srgbClr val="B47FC3"/>
        </a:accent6>
        <a:hlink>
          <a:srgbClr val="3197BB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rtain Call">
  <a:themeElements>
    <a:clrScheme name="Custom 3">
      <a:dk1>
        <a:srgbClr val="000000"/>
      </a:dk1>
      <a:lt1>
        <a:srgbClr val="DDDCC5"/>
      </a:lt1>
      <a:dk2>
        <a:srgbClr val="000000"/>
      </a:dk2>
      <a:lt2>
        <a:srgbClr val="C9C6A5"/>
      </a:lt2>
      <a:accent1>
        <a:srgbClr val="C0C0C0"/>
      </a:accent1>
      <a:accent2>
        <a:srgbClr val="B0AC90"/>
      </a:accent2>
      <a:accent3>
        <a:srgbClr val="000000"/>
      </a:accent3>
      <a:accent4>
        <a:srgbClr val="000000"/>
      </a:accent4>
      <a:accent5>
        <a:srgbClr val="DCDCDC"/>
      </a:accent5>
      <a:accent6>
        <a:srgbClr val="9F9B82"/>
      </a:accent6>
      <a:hlink>
        <a:srgbClr val="666699"/>
      </a:hlink>
      <a:folHlink>
        <a:srgbClr val="905C80"/>
      </a:folHlink>
    </a:clrScheme>
    <a:fontScheme name="Curtain Call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Curtain Call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tain Call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16118</TotalTime>
  <Words>896</Words>
  <Application>Microsoft Office PowerPoint</Application>
  <PresentationFormat>On-screen Show (4:3)</PresentationFormat>
  <Paragraphs>152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1_Sample presentation slides [1]</vt:lpstr>
      <vt:lpstr>Curtain Call</vt:lpstr>
      <vt:lpstr>Office of Special Education  UPDATES</vt:lpstr>
      <vt:lpstr>WHAT’s NEW? </vt:lpstr>
      <vt:lpstr>WHAT’s NEW? </vt:lpstr>
      <vt:lpstr>WHAT’s NEW? </vt:lpstr>
      <vt:lpstr>WHAT’s NEW?</vt:lpstr>
      <vt:lpstr>WHAT’s NEW?</vt:lpstr>
      <vt:lpstr>WHAT’s NEW?</vt:lpstr>
      <vt:lpstr>WHAT’s NEW?</vt:lpstr>
      <vt:lpstr>WHAT’s NEW?</vt:lpstr>
      <vt:lpstr>WHAT’s NEW?</vt:lpstr>
      <vt:lpstr>WHAT’s NEW?</vt:lpstr>
      <vt:lpstr>WHAT’s NEW?</vt:lpstr>
      <vt:lpstr>WHAT’s NEW?</vt:lpstr>
      <vt:lpstr>UPCOMING LEARNING OPPORTUNITIES</vt:lpstr>
      <vt:lpstr>UPCOMING LEARNING OPPORTUNITIES</vt:lpstr>
      <vt:lpstr>UPCOMING LEARNING OPPORTUNITIES</vt:lpstr>
      <vt:lpstr>UPCOMING LEARNING OPPORTUNITIES</vt:lpstr>
      <vt:lpstr>UPCOMING LEARNING OPPORTUNITIES</vt:lpstr>
      <vt:lpstr>UPCOMING LEARNING OPPORTUNITIES</vt:lpstr>
      <vt:lpstr>UPCOMING LEARNING OPPORTUNITIES</vt:lpstr>
    </vt:vector>
  </TitlesOfParts>
  <Company>MDOE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Successful High Schools</dc:title>
  <dc:creator>ThompsonJJ</dc:creator>
  <cp:lastModifiedBy>Johnson, Teri (MDE)</cp:lastModifiedBy>
  <cp:revision>565</cp:revision>
  <cp:lastPrinted>2012-12-03T18:03:03Z</cp:lastPrinted>
  <dcterms:created xsi:type="dcterms:W3CDTF">2007-07-23T15:56:56Z</dcterms:created>
  <dcterms:modified xsi:type="dcterms:W3CDTF">2013-10-03T15:33:45Z</dcterms:modified>
</cp:coreProperties>
</file>