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34"/>
  </p:notesMasterIdLst>
  <p:sldIdLst>
    <p:sldId id="256" r:id="rId3"/>
    <p:sldId id="259" r:id="rId4"/>
    <p:sldId id="261" r:id="rId5"/>
    <p:sldId id="306" r:id="rId6"/>
    <p:sldId id="260" r:id="rId7"/>
    <p:sldId id="305" r:id="rId8"/>
    <p:sldId id="432" r:id="rId9"/>
    <p:sldId id="446" r:id="rId10"/>
    <p:sldId id="262" r:id="rId11"/>
    <p:sldId id="263" r:id="rId12"/>
    <p:sldId id="264" r:id="rId13"/>
    <p:sldId id="442" r:id="rId14"/>
    <p:sldId id="443" r:id="rId15"/>
    <p:sldId id="444" r:id="rId16"/>
    <p:sldId id="268" r:id="rId17"/>
    <p:sldId id="265" r:id="rId18"/>
    <p:sldId id="420" r:id="rId19"/>
    <p:sldId id="266" r:id="rId20"/>
    <p:sldId id="269" r:id="rId21"/>
    <p:sldId id="270" r:id="rId22"/>
    <p:sldId id="285" r:id="rId23"/>
    <p:sldId id="274" r:id="rId24"/>
    <p:sldId id="275" r:id="rId25"/>
    <p:sldId id="278" r:id="rId26"/>
    <p:sldId id="280" r:id="rId27"/>
    <p:sldId id="279" r:id="rId28"/>
    <p:sldId id="272" r:id="rId29"/>
    <p:sldId id="299" r:id="rId30"/>
    <p:sldId id="301" r:id="rId31"/>
    <p:sldId id="445" r:id="rId32"/>
    <p:sldId id="304" r:id="rId33"/>
  </p:sldIdLst>
  <p:sldSz cx="12192000" cy="6858000"/>
  <p:notesSz cx="6858000" cy="9144000"/>
  <p:embeddedFontLst>
    <p:embeddedFont>
      <p:font typeface="Helvetica Neue" panose="020B0604020202020204" charset="0"/>
      <p:regular r:id="rId35"/>
      <p:bold r:id="rId36"/>
      <p:italic r:id="rId37"/>
      <p:boldItalic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Montserrat Light" panose="000004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iqBBTOGl32SnZFGC1NLrS2E8cS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28DAF-7911-4B06-A289-03DD111C37D6}" v="12" dt="2025-05-30T14:02:54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84" autoAdjust="0"/>
  </p:normalViewPr>
  <p:slideViewPr>
    <p:cSldViewPr snapToGrid="0">
      <p:cViewPr varScale="1">
        <p:scale>
          <a:sx n="69" d="100"/>
          <a:sy n="69" d="100"/>
        </p:scale>
        <p:origin x="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6" Type="http://schemas.openxmlformats.org/officeDocument/2006/relationships/customXml" Target="../customXml/item1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73" Type="http://schemas.openxmlformats.org/officeDocument/2006/relationships/theme" Target="theme/theme1.xml"/><Relationship Id="rId78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77" Type="http://schemas.openxmlformats.org/officeDocument/2006/relationships/customXml" Target="../customXml/item2.xml"/><Relationship Id="rId8" Type="http://schemas.openxmlformats.org/officeDocument/2006/relationships/slide" Target="slides/slide6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70" Type="http://customschemas.google.com/relationships/presentationmetadata" Target="metadata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3A1D9E86-4B09-79F6-8721-D0127BDAD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>
            <a:extLst>
              <a:ext uri="{FF2B5EF4-FFF2-40B4-BE49-F238E27FC236}">
                <a16:creationId xmlns:a16="http://schemas.microsoft.com/office/drawing/2014/main" id="{0F68D19B-93FE-236E-1B84-DB1C7BC4E5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>
            <a:extLst>
              <a:ext uri="{FF2B5EF4-FFF2-40B4-BE49-F238E27FC236}">
                <a16:creationId xmlns:a16="http://schemas.microsoft.com/office/drawing/2014/main" id="{20996125-B6E5-2E1C-6386-965C21AFA4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183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6A624405-8089-81C7-2190-80499D436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>
            <a:extLst>
              <a:ext uri="{FF2B5EF4-FFF2-40B4-BE49-F238E27FC236}">
                <a16:creationId xmlns:a16="http://schemas.microsoft.com/office/drawing/2014/main" id="{3BAA04BA-8C41-EA43-6B2A-6A333E06B5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>
            <a:extLst>
              <a:ext uri="{FF2B5EF4-FFF2-40B4-BE49-F238E27FC236}">
                <a16:creationId xmlns:a16="http://schemas.microsoft.com/office/drawing/2014/main" id="{353A2B80-8A78-7C68-6956-3A1406FE51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80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4CBEAD30-4D11-1C16-8C9C-B2E0D3DB4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>
            <a:extLst>
              <a:ext uri="{FF2B5EF4-FFF2-40B4-BE49-F238E27FC236}">
                <a16:creationId xmlns:a16="http://schemas.microsoft.com/office/drawing/2014/main" id="{EF128D9D-43CD-1C83-629C-8607763B83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>
            <a:extLst>
              <a:ext uri="{FF2B5EF4-FFF2-40B4-BE49-F238E27FC236}">
                <a16:creationId xmlns:a16="http://schemas.microsoft.com/office/drawing/2014/main" id="{75384ABA-D526-B18E-4EDD-184C8CDB9F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76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 lower case ft vs all caps elsewhere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Working Genius?</a:t>
            </a:r>
            <a:br>
              <a:rPr lang="en-US" dirty="0"/>
            </a:br>
            <a:r>
              <a:rPr lang="en-US" dirty="0"/>
              <a:t>It is based on two core factors: how people think and how they approach work </a:t>
            </a:r>
            <a:endParaRPr dirty="0"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Pulled the new questions from our current meetings doc in CG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8b924332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g28b924332a5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Pulled the new questions from our current meetings doc in CG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64FA2561-3EAC-8F33-1E4D-2EAEA6F80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:notes">
            <a:extLst>
              <a:ext uri="{FF2B5EF4-FFF2-40B4-BE49-F238E27FC236}">
                <a16:creationId xmlns:a16="http://schemas.microsoft.com/office/drawing/2014/main" id="{3644C866-17E2-8364-371B-4ED79D8E53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46:notes">
            <a:extLst>
              <a:ext uri="{FF2B5EF4-FFF2-40B4-BE49-F238E27FC236}">
                <a16:creationId xmlns:a16="http://schemas.microsoft.com/office/drawing/2014/main" id="{9327C723-CE9C-9122-9DED-58F7BAD397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3678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4E72F591-0C3B-A7CB-DCF6-FBDFF5872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>
            <a:extLst>
              <a:ext uri="{FF2B5EF4-FFF2-40B4-BE49-F238E27FC236}">
                <a16:creationId xmlns:a16="http://schemas.microsoft.com/office/drawing/2014/main" id="{3BC48723-1F7F-A317-24C3-31D849BC66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>
            <a:extLst>
              <a:ext uri="{FF2B5EF4-FFF2-40B4-BE49-F238E27FC236}">
                <a16:creationId xmlns:a16="http://schemas.microsoft.com/office/drawing/2014/main" id="{3E6DB950-201A-B9A5-32C9-8BAF8E136E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02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Developed by Patrick Lencioni, the model identifies six distinct types of working genius.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It’s designed to help individuals and teams understand their strengths, weaknesses, and how to collaborate more effectively.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Explain that the Working Genius model is based on two core factors: how people think and how they approach 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six types are: Genius of Wonder, Genius of Discernment, Genius of Completion, Genius of Enablement, Genius of Implementation, and Genius of Execution.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model helps identify what type of work energizes individuals, what drains them, and how that contributes to overall team dynamics.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008627A5-EDCA-B78C-2D93-10338E12D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>
            <a:extLst>
              <a:ext uri="{FF2B5EF4-FFF2-40B4-BE49-F238E27FC236}">
                <a16:creationId xmlns:a16="http://schemas.microsoft.com/office/drawing/2014/main" id="{BB0D5CBE-6321-FE7E-6A22-9C0C98E3F2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6:notes">
            <a:extLst>
              <a:ext uri="{FF2B5EF4-FFF2-40B4-BE49-F238E27FC236}">
                <a16:creationId xmlns:a16="http://schemas.microsoft.com/office/drawing/2014/main" id="{E99B82EF-6C74-7066-0B40-67B1D879A1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701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sldNum" idx="1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D296-576B-BF4B-A66F-FD22E0D7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634DB-FBD8-B644-9D37-35E364E01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94A0A-C46A-6E4B-B79F-D6B4536F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6BF4E-7336-42E4-B995-CBE33BACC492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BA8F0-88B0-BC4B-9DF2-FD60990B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783F7-FE7D-2942-A6F4-87867BF7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/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ECC7-BBC5-B249-BE3D-EC35A8E47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E893-FC6C-E746-8ADD-D7250BFF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6F838-EE79-7040-BB6A-5049DF0D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58B61-0158-4095-AC0C-3DF8E284646F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59979-EEC6-0A42-8E5F-18031B9F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5059-E481-F944-A611-0329A308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5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512A-365A-FC4F-958D-AF030DF1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EA7A2-3069-9545-8D2A-92EC5783F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150F9-403D-014D-87A5-CEDB4F769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5913E-585C-464F-8C1A-19FF55CA8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53C8-3082-4994-8A70-4A6B7E364317}" type="datetime1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E1E7D-C976-3A42-AE7B-D27B5ED5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16647-1124-0D4E-BBB9-926B2A7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8F64-21F0-C44A-8AFD-45ADB191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7AC6E-4C9B-0B40-AD42-BFD7B213D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2BB65-2731-464F-8720-005BB3B80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F158E-F463-684E-BCB2-1EAF87D4E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70172-CED3-F740-9218-CD54A5C3F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540E13-A813-6044-A6E8-47E8CB08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34D6-0306-4748-A695-DD1468613665}" type="datetime1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BA8EE-CEC6-AE49-8535-EE7C9573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FA57C-BDFA-4748-BA22-067EF44E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4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B5C7-D04D-DA41-9DEE-A04256EF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971B3-BCA7-6C4D-976C-A58DF8E9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4665-87FC-4816-9D79-894012C80A2A}" type="datetime1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3A7BF-880B-FF4A-9A50-BECBC869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11E0F-F46E-DC4A-8B49-42111536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1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95B01-B7AA-044E-A67C-66523373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D37B-CC89-4F7D-9800-BD605B8F20F9}" type="datetime1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E113B6-13F8-5544-AE79-4416AAAD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E9A2E-30C9-514D-B67D-4CCE7379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7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31C3-0D00-B345-9373-2CEFD528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6481-CC19-0243-B291-4AF31680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F73FA-C805-4644-8DD6-AAE54DE8A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BF621-9AF0-3749-B61E-71C8A252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2EF5-A5C4-42EC-8973-7D32B7821CEC}" type="datetime1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DF33A-DF66-4D45-9943-F687DF7D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72B86-F351-3944-8BC2-73B13CE7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9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3D7C-B79E-FA4F-8B88-6E969AE6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D4E0E-E20D-DC40-82E7-A61AE3D3F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89041-C228-C146-9D10-2E39A0388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D1C7E-E792-7C48-87E1-F0035046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C9391-BFEC-4B70-AEC6-D1FFEA291B09}" type="datetime1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F3520-50FF-AF4C-A878-9D5ED7B6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3BD09-6031-984A-88F3-F7449C44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2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7ECE-7265-B242-A370-56EB6D7D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A0B6D-66C4-3A4E-8C9F-AF6FF006C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B66D5-5F92-3048-BE80-FF64AFF5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A476-570E-4D89-8ED7-BBF9516D436A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1BB82-0DB0-C042-B282-9C7E7266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ECC1-5F5B-5E43-92F5-5003F334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22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6B0E2D-92D2-094D-A99D-F5B83B7FC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4CEB2-9FE7-3443-A99B-EE78CA909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714AA-626C-D847-9E90-D23743AB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0C9-9159-48F7-BA23-F2520A9D2FBC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3F868-C2DC-BA4F-A0EF-A8718C15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425EA-60C6-A042-8AA1-918C7EFF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3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sldNum" idx="1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4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4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sldNum" idx="1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sldNum" idx="1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sldNum" idx="1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5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sldNum" idx="1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8544-9470-BC42-9029-AE77246C5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97595-46E7-D64C-AAFD-19A2C657C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7F1E9-AE6F-9443-8EE1-3A3F941C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8F4CF-59EF-4CE5-8032-0A698CF35059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0B4A9-CE29-8141-A3C3-8D294059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FDA6F-0019-4447-BE82-4424C1A9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8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9"/>
          <p:cNvSpPr txBox="1">
            <a:spLocks noGrp="1"/>
          </p:cNvSpPr>
          <p:nvPr>
            <p:ph type="sldNum" idx="1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987B7E-7228-4A49-9D6A-AE1962AE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9AC83-0E06-6F41-8240-FE1FF4DAB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2D56B-FEE2-2C4C-96A8-5333E22BE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AC321-9896-48F5-B6F3-5521B3CD6F7A}" type="datetime1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1895E-85F3-3849-9395-601984AEE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825E9-AE17-1B46-9CF7-8213B677F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BA8F6-D142-D345-8BBB-75D6E9D44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5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11" Type="http://schemas.openxmlformats.org/officeDocument/2006/relationships/image" Target="../media/image37.emf"/><Relationship Id="rId5" Type="http://schemas.openxmlformats.org/officeDocument/2006/relationships/image" Target="../media/image31.jpeg"/><Relationship Id="rId10" Type="http://schemas.openxmlformats.org/officeDocument/2006/relationships/image" Target="../media/image36.emf"/><Relationship Id="rId4" Type="http://schemas.openxmlformats.org/officeDocument/2006/relationships/image" Target="../media/image30.jpeg"/><Relationship Id="rId9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" name="Google Shape;50;p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833" y="-348770"/>
            <a:ext cx="9147419" cy="626872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52" name="Google Shape;52;p1"/>
          <p:cNvSpPr txBox="1"/>
          <p:nvPr/>
        </p:nvSpPr>
        <p:spPr>
          <a:xfrm>
            <a:off x="6247196" y="5940366"/>
            <a:ext cx="6375251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ontserrat"/>
              <a:buNone/>
            </a:pPr>
            <a:r>
              <a:rPr lang="en-US" sz="1600" b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Kim Gaskell ~ Vice President, Operations</a:t>
            </a:r>
            <a:br>
              <a:rPr lang="en-US" sz="1600" b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</a:br>
            <a:r>
              <a:rPr lang="en-US" sz="1600" b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The RiverWoods Group</a:t>
            </a:r>
            <a:endParaRPr sz="1600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310545" y="6327176"/>
            <a:ext cx="4822756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WorkingGenius.com  </a:t>
            </a:r>
            <a:r>
              <a:rPr lang="en-US" sz="12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|  © Copyright 2023 The Table Group, Inc.</a:t>
            </a:r>
            <a:endParaRPr sz="1600" dirty="0">
              <a:latin typeface="+mj-lt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492" y="521589"/>
            <a:ext cx="48958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2;p1">
            <a:extLst>
              <a:ext uri="{FF2B5EF4-FFF2-40B4-BE49-F238E27FC236}">
                <a16:creationId xmlns:a16="http://schemas.microsoft.com/office/drawing/2014/main" id="{2D06A677-2834-6D31-6019-3DED43B1DF2B}"/>
              </a:ext>
            </a:extLst>
          </p:cNvPr>
          <p:cNvSpPr txBox="1"/>
          <p:nvPr/>
        </p:nvSpPr>
        <p:spPr>
          <a:xfrm>
            <a:off x="1509408" y="1327485"/>
            <a:ext cx="9173183" cy="361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5"/>
              </a:lnSpc>
              <a:buClr>
                <a:srgbClr val="FFFFFF"/>
              </a:buClr>
              <a:buSzPts val="2100"/>
            </a:pPr>
            <a:br>
              <a:rPr lang="en-US" sz="3600" b="0" i="1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</a:br>
            <a:r>
              <a:rPr lang="en-US" sz="5400" b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Leveraging </a:t>
            </a:r>
            <a:r>
              <a:rPr lang="en-US" sz="5400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the Working Genius Model</a:t>
            </a:r>
            <a:r>
              <a:rPr lang="en-US" sz="5400" b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endParaRPr lang="en-US" sz="3600" b="0" u="none" strike="noStrike" cap="none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lvl="0" algn="ctr">
              <a:lnSpc>
                <a:spcPct val="140005"/>
              </a:lnSpc>
              <a:buClr>
                <a:srgbClr val="FFFFFF"/>
              </a:buClr>
              <a:buSzPts val="2100"/>
            </a:pPr>
            <a:r>
              <a:rPr lang="en-US" sz="2400" i="1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Improving Team Efficiency, Collaboration, &amp; Job Satisfaction</a:t>
            </a:r>
            <a:endParaRPr sz="2400" i="1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0" y="-232873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Responsive vs Disruptive</a:t>
            </a:r>
            <a:endParaRPr sz="6000" dirty="0">
              <a:latin typeface="+mj-lt"/>
            </a:endParaRPr>
          </a:p>
        </p:txBody>
      </p:sp>
      <p:pic>
        <p:nvPicPr>
          <p:cNvPr id="123" name="Google Shape;123;p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4192" y="-166122"/>
            <a:ext cx="5522651" cy="200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0048" y="1951881"/>
            <a:ext cx="8911904" cy="4178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9"/>
          <p:cNvGrpSpPr/>
          <p:nvPr/>
        </p:nvGrpSpPr>
        <p:grpSpPr>
          <a:xfrm>
            <a:off x="-1524035" y="-1247776"/>
            <a:ext cx="5968932" cy="9373145"/>
            <a:chOff x="0" y="0"/>
            <a:chExt cx="5968931" cy="9373143"/>
          </a:xfrm>
        </p:grpSpPr>
        <p:pic>
          <p:nvPicPr>
            <p:cNvPr id="130" name="Google Shape;130;p9" descr="Graphic 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9" descr="Graphic 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1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9" descr="Graphic 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9" descr="Graphic 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4" cy="204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9" descr="Graphic 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7" cy="249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9"/>
          <p:cNvSpPr txBox="1"/>
          <p:nvPr/>
        </p:nvSpPr>
        <p:spPr>
          <a:xfrm>
            <a:off x="3172631" y="2692044"/>
            <a:ext cx="8788992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364"/>
              </a:buClr>
              <a:buSzPts val="2400"/>
              <a:buFont typeface="Montserrat Light"/>
              <a:buNone/>
            </a:pPr>
            <a:r>
              <a:rPr lang="en-US" sz="3600" b="0" i="0" u="none" strike="noStrike" cap="none" dirty="0">
                <a:solidFill>
                  <a:srgbClr val="334364"/>
                </a:solidFill>
                <a:latin typeface="+mj-lt"/>
                <a:ea typeface="Montserrat Light"/>
                <a:cs typeface="Montserrat Light"/>
                <a:sym typeface="Montserrat Light"/>
              </a:rPr>
              <a:t>Self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364"/>
              </a:buClr>
              <a:buSzPts val="2400"/>
              <a:buFont typeface="Montserrat Light"/>
              <a:buNone/>
            </a:pPr>
            <a:endParaRPr sz="2000" dirty="0">
              <a:latin typeface="+mj-l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4364"/>
              </a:buClr>
              <a:buSzPts val="2400"/>
              <a:buFont typeface="Montserrat Light"/>
              <a:buNone/>
            </a:pPr>
            <a:r>
              <a:rPr lang="en-US" sz="3600" b="0" i="0" u="none" strike="noStrike" cap="none" dirty="0">
                <a:solidFill>
                  <a:srgbClr val="334364"/>
                </a:solidFill>
                <a:latin typeface="+mj-lt"/>
                <a:ea typeface="Montserrat Light"/>
                <a:cs typeface="Montserrat Light"/>
                <a:sym typeface="Montserrat Light"/>
              </a:rPr>
              <a:t>Others – Fundamental Attribution Error </a:t>
            </a:r>
            <a:endParaRPr sz="2000" dirty="0">
              <a:latin typeface="+mj-lt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0" y="-169077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Guilt and Judgment</a:t>
            </a:r>
            <a:endParaRPr sz="6000" dirty="0">
              <a:latin typeface="+mj-lt"/>
            </a:endParaRPr>
          </a:p>
        </p:txBody>
      </p:sp>
      <p:pic>
        <p:nvPicPr>
          <p:cNvPr id="138" name="Google Shape;138;p9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970" y="2619121"/>
            <a:ext cx="1023402" cy="103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2301" y="3882677"/>
            <a:ext cx="1197338" cy="103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EAA00504-E4D6-53F2-1D93-E437EF84C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9">
            <a:extLst>
              <a:ext uri="{FF2B5EF4-FFF2-40B4-BE49-F238E27FC236}">
                <a16:creationId xmlns:a16="http://schemas.microsoft.com/office/drawing/2014/main" id="{F75FB5C2-3107-9B0F-32EE-58A1DFAE1869}"/>
              </a:ext>
            </a:extLst>
          </p:cNvPr>
          <p:cNvGrpSpPr/>
          <p:nvPr/>
        </p:nvGrpSpPr>
        <p:grpSpPr>
          <a:xfrm>
            <a:off x="-1524035" y="-1247776"/>
            <a:ext cx="5968932" cy="9373145"/>
            <a:chOff x="0" y="0"/>
            <a:chExt cx="5968931" cy="9373143"/>
          </a:xfrm>
        </p:grpSpPr>
        <p:pic>
          <p:nvPicPr>
            <p:cNvPr id="130" name="Google Shape;130;p9" descr="Graphic 7">
              <a:extLst>
                <a:ext uri="{FF2B5EF4-FFF2-40B4-BE49-F238E27FC236}">
                  <a16:creationId xmlns:a16="http://schemas.microsoft.com/office/drawing/2014/main" id="{607E81C7-1CEF-79A9-931F-2AC0B42C2CE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9" descr="Graphic 9">
              <a:extLst>
                <a:ext uri="{FF2B5EF4-FFF2-40B4-BE49-F238E27FC236}">
                  <a16:creationId xmlns:a16="http://schemas.microsoft.com/office/drawing/2014/main" id="{816FA7FB-394A-2EF9-31C8-2EFBC8760CC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1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9" descr="Graphic 13">
              <a:extLst>
                <a:ext uri="{FF2B5EF4-FFF2-40B4-BE49-F238E27FC236}">
                  <a16:creationId xmlns:a16="http://schemas.microsoft.com/office/drawing/2014/main" id="{3377BE0A-32B5-FEAB-D846-47A7E64257F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9" descr="Graphic 14">
              <a:extLst>
                <a:ext uri="{FF2B5EF4-FFF2-40B4-BE49-F238E27FC236}">
                  <a16:creationId xmlns:a16="http://schemas.microsoft.com/office/drawing/2014/main" id="{FF8C7F76-9BB0-675E-8320-1CA9603AB2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4" cy="204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9" descr="Graphic 15">
              <a:extLst>
                <a:ext uri="{FF2B5EF4-FFF2-40B4-BE49-F238E27FC236}">
                  <a16:creationId xmlns:a16="http://schemas.microsoft.com/office/drawing/2014/main" id="{D20E7DAD-71D4-EBBA-E543-6B206690FFF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7" cy="249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9">
            <a:extLst>
              <a:ext uri="{FF2B5EF4-FFF2-40B4-BE49-F238E27FC236}">
                <a16:creationId xmlns:a16="http://schemas.microsoft.com/office/drawing/2014/main" id="{E8B53D83-F76C-B229-8650-CDCFC3601299}"/>
              </a:ext>
            </a:extLst>
          </p:cNvPr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9">
            <a:extLst>
              <a:ext uri="{FF2B5EF4-FFF2-40B4-BE49-F238E27FC236}">
                <a16:creationId xmlns:a16="http://schemas.microsoft.com/office/drawing/2014/main" id="{F0DA113A-C94C-B3E0-9577-E3957C264EC8}"/>
              </a:ext>
            </a:extLst>
          </p:cNvPr>
          <p:cNvSpPr txBox="1"/>
          <p:nvPr/>
        </p:nvSpPr>
        <p:spPr>
          <a:xfrm>
            <a:off x="0" y="-169077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Kim’s WIDGET</a:t>
            </a:r>
            <a:endParaRPr sz="60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188675-4EEE-81AF-7131-3350F28C75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/>
          <a:stretch/>
        </p:blipFill>
        <p:spPr>
          <a:xfrm>
            <a:off x="260747" y="2183878"/>
            <a:ext cx="11807168" cy="1031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31A416-53C0-077F-95EA-85686EE30D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483"/>
          <a:stretch/>
        </p:blipFill>
        <p:spPr>
          <a:xfrm>
            <a:off x="341230" y="3467362"/>
            <a:ext cx="11481328" cy="13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="">
      <p:transition spd="slow">
        <p:push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264D4C6E-6F4D-E4E5-0014-2F30EB66F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9">
            <a:extLst>
              <a:ext uri="{FF2B5EF4-FFF2-40B4-BE49-F238E27FC236}">
                <a16:creationId xmlns:a16="http://schemas.microsoft.com/office/drawing/2014/main" id="{2B810C08-29A6-5FD9-BD80-B5A09DEC271E}"/>
              </a:ext>
            </a:extLst>
          </p:cNvPr>
          <p:cNvGrpSpPr/>
          <p:nvPr/>
        </p:nvGrpSpPr>
        <p:grpSpPr>
          <a:xfrm>
            <a:off x="-1524035" y="-1247776"/>
            <a:ext cx="5968932" cy="9373145"/>
            <a:chOff x="0" y="0"/>
            <a:chExt cx="5968931" cy="9373143"/>
          </a:xfrm>
        </p:grpSpPr>
        <p:pic>
          <p:nvPicPr>
            <p:cNvPr id="130" name="Google Shape;130;p9" descr="Graphic 7">
              <a:extLst>
                <a:ext uri="{FF2B5EF4-FFF2-40B4-BE49-F238E27FC236}">
                  <a16:creationId xmlns:a16="http://schemas.microsoft.com/office/drawing/2014/main" id="{1A9A956A-F49E-3D29-CA0A-FDC33B3F665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9" descr="Graphic 9">
              <a:extLst>
                <a:ext uri="{FF2B5EF4-FFF2-40B4-BE49-F238E27FC236}">
                  <a16:creationId xmlns:a16="http://schemas.microsoft.com/office/drawing/2014/main" id="{C026721D-2C85-7517-8AA2-90336CD96A1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1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9" descr="Graphic 13">
              <a:extLst>
                <a:ext uri="{FF2B5EF4-FFF2-40B4-BE49-F238E27FC236}">
                  <a16:creationId xmlns:a16="http://schemas.microsoft.com/office/drawing/2014/main" id="{CAE74787-0885-48D5-9E1D-7224B2D7E8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9" descr="Graphic 14">
              <a:extLst>
                <a:ext uri="{FF2B5EF4-FFF2-40B4-BE49-F238E27FC236}">
                  <a16:creationId xmlns:a16="http://schemas.microsoft.com/office/drawing/2014/main" id="{5981DA48-D174-BDD5-8075-E0F9A6F317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4" cy="204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9" descr="Graphic 15">
              <a:extLst>
                <a:ext uri="{FF2B5EF4-FFF2-40B4-BE49-F238E27FC236}">
                  <a16:creationId xmlns:a16="http://schemas.microsoft.com/office/drawing/2014/main" id="{DF95EB12-5110-31D5-6042-79275A085C9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7" cy="249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9">
            <a:extLst>
              <a:ext uri="{FF2B5EF4-FFF2-40B4-BE49-F238E27FC236}">
                <a16:creationId xmlns:a16="http://schemas.microsoft.com/office/drawing/2014/main" id="{73F07CDF-21C6-76BE-444C-5B7B6BEF4FA7}"/>
              </a:ext>
            </a:extLst>
          </p:cNvPr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02E257-F15F-98B3-6462-11D207A73196}"/>
              </a:ext>
            </a:extLst>
          </p:cNvPr>
          <p:cNvSpPr/>
          <p:nvPr/>
        </p:nvSpPr>
        <p:spPr>
          <a:xfrm>
            <a:off x="3162300" y="6361090"/>
            <a:ext cx="4889500" cy="4969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Google Shape;137;p9">
            <a:extLst>
              <a:ext uri="{FF2B5EF4-FFF2-40B4-BE49-F238E27FC236}">
                <a16:creationId xmlns:a16="http://schemas.microsoft.com/office/drawing/2014/main" id="{033F8C5D-D2B9-B783-C8AD-8CE6251FFCC2}"/>
              </a:ext>
            </a:extLst>
          </p:cNvPr>
          <p:cNvSpPr txBox="1"/>
          <p:nvPr/>
        </p:nvSpPr>
        <p:spPr>
          <a:xfrm>
            <a:off x="0" y="-179710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Kim’s WIDGET</a:t>
            </a:r>
            <a:endParaRPr sz="6000" dirty="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E01BC1-F349-6845-D48B-BA06A9B29CD5}"/>
              </a:ext>
            </a:extLst>
          </p:cNvPr>
          <p:cNvGrpSpPr/>
          <p:nvPr/>
        </p:nvGrpSpPr>
        <p:grpSpPr>
          <a:xfrm>
            <a:off x="3040860" y="1494791"/>
            <a:ext cx="5153376" cy="5307066"/>
            <a:chOff x="3040860" y="1494791"/>
            <a:chExt cx="5153376" cy="53070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7FFF8B-08D9-B538-156A-FDEAF1226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0860" y="1494791"/>
              <a:ext cx="5153376" cy="48662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F918D3-9D10-7CA5-847D-DF2457858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85087" b="19453"/>
            <a:stretch/>
          </p:blipFill>
          <p:spPr>
            <a:xfrm>
              <a:off x="3040860" y="6373791"/>
              <a:ext cx="822113" cy="33816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872A1D9-2CBC-263D-CB02-64A07B78E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1047" r="11568" b="11466"/>
            <a:stretch/>
          </p:blipFill>
          <p:spPr>
            <a:xfrm>
              <a:off x="6707910" y="6430165"/>
              <a:ext cx="958408" cy="37169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110594-A331-4E47-1B6B-310B8DDA0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432" r="64448" b="11466"/>
            <a:stretch/>
          </p:blipFill>
          <p:spPr>
            <a:xfrm>
              <a:off x="4140025" y="6430165"/>
              <a:ext cx="943739" cy="37169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4168B0-74A1-5E99-8CF3-906362188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3623" r="38459" b="11466"/>
            <a:stretch/>
          </p:blipFill>
          <p:spPr>
            <a:xfrm>
              <a:off x="5370596" y="6430165"/>
              <a:ext cx="987748" cy="371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2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="">
      <p:transition spd="slow">
        <p:push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AA0D0CB1-5770-CC68-7C17-FD85D73EC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9">
            <a:extLst>
              <a:ext uri="{FF2B5EF4-FFF2-40B4-BE49-F238E27FC236}">
                <a16:creationId xmlns:a16="http://schemas.microsoft.com/office/drawing/2014/main" id="{D42BCEBD-C7E3-3F1E-CBB4-567361A0858A}"/>
              </a:ext>
            </a:extLst>
          </p:cNvPr>
          <p:cNvGrpSpPr/>
          <p:nvPr/>
        </p:nvGrpSpPr>
        <p:grpSpPr>
          <a:xfrm>
            <a:off x="-1524035" y="-1247776"/>
            <a:ext cx="5968932" cy="9373145"/>
            <a:chOff x="0" y="0"/>
            <a:chExt cx="5968931" cy="9373143"/>
          </a:xfrm>
        </p:grpSpPr>
        <p:pic>
          <p:nvPicPr>
            <p:cNvPr id="130" name="Google Shape;130;p9" descr="Graphic 7">
              <a:extLst>
                <a:ext uri="{FF2B5EF4-FFF2-40B4-BE49-F238E27FC236}">
                  <a16:creationId xmlns:a16="http://schemas.microsoft.com/office/drawing/2014/main" id="{C1F2B7A6-88CE-4DB3-F6D5-162774F717B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9" descr="Graphic 9">
              <a:extLst>
                <a:ext uri="{FF2B5EF4-FFF2-40B4-BE49-F238E27FC236}">
                  <a16:creationId xmlns:a16="http://schemas.microsoft.com/office/drawing/2014/main" id="{25C34580-ED6E-A302-B9BB-E59EDEB9182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1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9" descr="Graphic 13">
              <a:extLst>
                <a:ext uri="{FF2B5EF4-FFF2-40B4-BE49-F238E27FC236}">
                  <a16:creationId xmlns:a16="http://schemas.microsoft.com/office/drawing/2014/main" id="{0EA7DC50-5DD7-4F91-FCE3-6F0238257EA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9" descr="Graphic 14">
              <a:extLst>
                <a:ext uri="{FF2B5EF4-FFF2-40B4-BE49-F238E27FC236}">
                  <a16:creationId xmlns:a16="http://schemas.microsoft.com/office/drawing/2014/main" id="{E437ECE2-8C53-6B95-D901-977D892370C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4" cy="204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9" descr="Graphic 15">
              <a:extLst>
                <a:ext uri="{FF2B5EF4-FFF2-40B4-BE49-F238E27FC236}">
                  <a16:creationId xmlns:a16="http://schemas.microsoft.com/office/drawing/2014/main" id="{F3BAAFB6-B273-CF87-7A26-807DCA10274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7" cy="249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9">
            <a:extLst>
              <a:ext uri="{FF2B5EF4-FFF2-40B4-BE49-F238E27FC236}">
                <a16:creationId xmlns:a16="http://schemas.microsoft.com/office/drawing/2014/main" id="{948611B6-8528-DDF1-3A5C-46E37F4469DA}"/>
              </a:ext>
            </a:extLst>
          </p:cNvPr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9">
            <a:extLst>
              <a:ext uri="{FF2B5EF4-FFF2-40B4-BE49-F238E27FC236}">
                <a16:creationId xmlns:a16="http://schemas.microsoft.com/office/drawing/2014/main" id="{D9947B34-658E-4AEA-D171-51A15A48F60E}"/>
              </a:ext>
            </a:extLst>
          </p:cNvPr>
          <p:cNvSpPr txBox="1"/>
          <p:nvPr/>
        </p:nvSpPr>
        <p:spPr>
          <a:xfrm>
            <a:off x="0" y="-194770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Kim’s WIDGET</a:t>
            </a:r>
            <a:endParaRPr sz="6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CB1B0-525D-B636-04A7-E301C51B2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227" y="1544346"/>
            <a:ext cx="5307222" cy="52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="">
      <p:transition spd="slow">
        <p:push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5" name="Google Shape;175;p13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833" y="-348770"/>
            <a:ext cx="9147419" cy="626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/>
          <p:nvPr/>
        </p:nvSpPr>
        <p:spPr>
          <a:xfrm>
            <a:off x="0" y="2177894"/>
            <a:ext cx="12192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Three Phases of Work &amp; the Altitude of Genius</a:t>
            </a:r>
            <a:endParaRPr dirty="0">
              <a:latin typeface="+mj-lt"/>
            </a:endParaRPr>
          </a:p>
        </p:txBody>
      </p:sp>
      <p:pic>
        <p:nvPicPr>
          <p:cNvPr id="177" name="Google Shape;177;p1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3271" y="3265107"/>
            <a:ext cx="5345458" cy="9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0"/>
          <p:cNvSpPr txBox="1"/>
          <p:nvPr/>
        </p:nvSpPr>
        <p:spPr>
          <a:xfrm>
            <a:off x="0" y="224330"/>
            <a:ext cx="12192000" cy="109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The Altitude of Geniuses</a:t>
            </a:r>
            <a:endParaRPr dirty="0">
              <a:latin typeface="+mj-lt"/>
            </a:endParaRPr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579" y="1997517"/>
            <a:ext cx="9882842" cy="435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74E7EEE-E5F2-1849-A5F4-D879ECC5D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861082"/>
            <a:ext cx="8305800" cy="52464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6AD6E79-1EAD-3342-945E-1999646CE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861082"/>
            <a:ext cx="8305800" cy="52464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3313A4E-A8B9-044E-B585-C16043539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861082"/>
            <a:ext cx="8305800" cy="52464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E1E24E3-EE6F-E242-ADD0-3253994C9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00" y="861082"/>
            <a:ext cx="8305800" cy="52464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C03D8D7-3E14-5C43-93F8-026EBF690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3100" y="861082"/>
            <a:ext cx="8305800" cy="524649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89E9C75-BC4F-0444-B277-8ABCEDDF3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3100" y="861082"/>
            <a:ext cx="8305800" cy="52464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8752CA3-4B31-6747-9F62-AFF308EB52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3100" y="861082"/>
            <a:ext cx="8305800" cy="5246497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7F985EFD-412C-D248-8E0A-26282755D1E1}"/>
              </a:ext>
            </a:extLst>
          </p:cNvPr>
          <p:cNvSpPr txBox="1"/>
          <p:nvPr/>
        </p:nvSpPr>
        <p:spPr>
          <a:xfrm>
            <a:off x="0" y="322932"/>
            <a:ext cx="12192000" cy="854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1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F44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Three Stages of Work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BA87984-6CC1-8C4D-9F96-37F42D39B19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</a:blip>
          <a:stretch>
            <a:fillRect/>
          </a:stretch>
        </p:blipFill>
        <p:spPr>
          <a:xfrm>
            <a:off x="7717293" y="5437669"/>
            <a:ext cx="3282504" cy="5894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39E8E5-3720-0B41-8672-C2ABC77E8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</a:blip>
          <a:stretch>
            <a:fillRect/>
          </a:stretch>
        </p:blipFill>
        <p:spPr>
          <a:xfrm>
            <a:off x="1475741" y="5437669"/>
            <a:ext cx="2899147" cy="5894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03EB32-B02E-EA44-BEAA-D32ECB8D5D10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5000"/>
          </a:blip>
          <a:stretch>
            <a:fillRect/>
          </a:stretch>
        </p:blipFill>
        <p:spPr>
          <a:xfrm>
            <a:off x="4337151" y="5437669"/>
            <a:ext cx="3414284" cy="5894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BDCA3D-67D3-EC4C-A745-56D6305ECB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741" y="5437669"/>
            <a:ext cx="2899147" cy="58945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7743690-4C58-A449-96A1-B89B47052D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7293" y="5437669"/>
            <a:ext cx="3282504" cy="589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5B169D7-9BD6-0F45-AD90-3E393083ED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37151" y="5437669"/>
            <a:ext cx="3414284" cy="5894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4B5F5-093F-214A-9C24-314EFF10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BA8F6-D142-D345-8BBB-75D6E9D446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BC70F-730B-244A-1684-B9CCB9FDDC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784" y="6264888"/>
            <a:ext cx="1148581" cy="4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36536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/>
          <p:nvPr/>
        </p:nvSpPr>
        <p:spPr>
          <a:xfrm>
            <a:off x="0" y="0"/>
            <a:ext cx="3607843" cy="6858000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p1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682209" y="5198357"/>
            <a:ext cx="5522652" cy="2009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1"/>
          <p:cNvSpPr txBox="1"/>
          <p:nvPr/>
        </p:nvSpPr>
        <p:spPr>
          <a:xfrm>
            <a:off x="366053" y="451075"/>
            <a:ext cx="287573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All-In-One</a:t>
            </a:r>
            <a:endParaRPr sz="18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48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Model</a:t>
            </a:r>
            <a:endParaRPr sz="1800" dirty="0">
              <a:latin typeface="+mj-lt"/>
            </a:endParaRPr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6240" y="442686"/>
            <a:ext cx="7315200" cy="6415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p1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833" y="-348770"/>
            <a:ext cx="9147419" cy="626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/>
          <p:nvPr/>
        </p:nvSpPr>
        <p:spPr>
          <a:xfrm>
            <a:off x="0" y="1446374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Application at RiverWoods</a:t>
            </a:r>
            <a:endParaRPr sz="3200" b="0" i="0" u="none" strike="noStrike" cap="none" dirty="0">
              <a:solidFill>
                <a:srgbClr val="000000"/>
              </a:solidFill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5" name="Google Shape;185;p1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3270" y="3002460"/>
            <a:ext cx="5345458" cy="9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3" name="Google Shape;83;p4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833" y="-348770"/>
            <a:ext cx="9147419" cy="626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3270" y="3002460"/>
            <a:ext cx="5345458" cy="9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/>
          <p:nvPr/>
        </p:nvSpPr>
        <p:spPr>
          <a:xfrm>
            <a:off x="1687663" y="1762269"/>
            <a:ext cx="99237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2800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2 certified Working Genius facilitators </a:t>
            </a:r>
            <a:endParaRPr lang="en-US" sz="2800" b="0" i="0" u="none" strike="noStrike" cap="none" dirty="0">
              <a:solidFill>
                <a:srgbClr val="263860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28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225 assessments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2800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Conducted (9) four-hour training sessions between 2023-2025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2800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Offer monthly “deep dive” webinars </a:t>
            </a:r>
            <a:endParaRPr sz="2800" dirty="0">
              <a:solidFill>
                <a:srgbClr val="263860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endParaRPr sz="2800" dirty="0">
              <a:solidFill>
                <a:srgbClr val="263860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91" name="Google Shape;191;p15"/>
          <p:cNvGrpSpPr/>
          <p:nvPr/>
        </p:nvGrpSpPr>
        <p:grpSpPr>
          <a:xfrm>
            <a:off x="-1524035" y="-1247776"/>
            <a:ext cx="5968932" cy="9373145"/>
            <a:chOff x="0" y="0"/>
            <a:chExt cx="5968931" cy="9373143"/>
          </a:xfrm>
        </p:grpSpPr>
        <p:pic>
          <p:nvPicPr>
            <p:cNvPr id="192" name="Google Shape;192;p15" descr="Graphic 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5" descr="Graphic 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1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5" descr="Graphic 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5" descr="Graphic 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4" cy="204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5" descr="Graphic 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7" cy="249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15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0" y="-179710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Training Analysis</a:t>
            </a:r>
            <a:endParaRPr sz="2400" dirty="0">
              <a:latin typeface="+mj-lt"/>
            </a:endParaRPr>
          </a:p>
        </p:txBody>
      </p:sp>
      <p:pic>
        <p:nvPicPr>
          <p:cNvPr id="201" name="Google Shape;201;p1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4021" y="2198737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1;p15" descr="Image">
            <a:extLst>
              <a:ext uri="{FF2B5EF4-FFF2-40B4-BE49-F238E27FC236}">
                <a16:creationId xmlns:a16="http://schemas.microsoft.com/office/drawing/2014/main" id="{A2B092E9-536D-3552-3B7D-BCE008197E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4021" y="3042255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1;p15" descr="Image">
            <a:extLst>
              <a:ext uri="{FF2B5EF4-FFF2-40B4-BE49-F238E27FC236}">
                <a16:creationId xmlns:a16="http://schemas.microsoft.com/office/drawing/2014/main" id="{6676920D-D904-29CF-E056-A3399D1023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4021" y="3917666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1;p15" descr="Image">
            <a:extLst>
              <a:ext uri="{FF2B5EF4-FFF2-40B4-BE49-F238E27FC236}">
                <a16:creationId xmlns:a16="http://schemas.microsoft.com/office/drawing/2014/main" id="{C5FDF136-EEAE-9F67-2B55-F319571875F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4021" y="4750562"/>
            <a:ext cx="274320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 txBox="1"/>
          <p:nvPr/>
        </p:nvSpPr>
        <p:spPr>
          <a:xfrm>
            <a:off x="3044332" y="1792569"/>
            <a:ext cx="77805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Allows us to tap into one another’s talents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Changes how we staff projects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Creates a common language for the team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Provides a framework for innovation and work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Reduces guilt and judgment</a:t>
            </a:r>
            <a:endParaRPr sz="1600" dirty="0">
              <a:latin typeface="+mj-l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Improves productivity and morale</a:t>
            </a:r>
            <a:endParaRPr sz="1600" dirty="0">
              <a:latin typeface="+mj-lt"/>
            </a:endParaRPr>
          </a:p>
        </p:txBody>
      </p:sp>
      <p:grpSp>
        <p:nvGrpSpPr>
          <p:cNvPr id="385" name="Google Shape;385;p28"/>
          <p:cNvGrpSpPr/>
          <p:nvPr/>
        </p:nvGrpSpPr>
        <p:grpSpPr>
          <a:xfrm>
            <a:off x="-1524035" y="-1247776"/>
            <a:ext cx="5968932" cy="9373145"/>
            <a:chOff x="0" y="0"/>
            <a:chExt cx="5968931" cy="9373143"/>
          </a:xfrm>
        </p:grpSpPr>
        <p:pic>
          <p:nvPicPr>
            <p:cNvPr id="386" name="Google Shape;386;p28" descr="Graphic 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28" descr="Graphic 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1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28" descr="Graphic 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28" descr="Graphic 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4" cy="204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28" descr="Graphic 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7" cy="249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28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Google Shape;392;p28"/>
          <p:cNvSpPr txBox="1"/>
          <p:nvPr/>
        </p:nvSpPr>
        <p:spPr>
          <a:xfrm>
            <a:off x="0" y="-211611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Team Benefits</a:t>
            </a:r>
            <a:endParaRPr sz="2400" dirty="0">
              <a:latin typeface="+mj-lt"/>
            </a:endParaRPr>
          </a:p>
        </p:txBody>
      </p:sp>
      <p:pic>
        <p:nvPicPr>
          <p:cNvPr id="393" name="Google Shape;393;p2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4192" y="-166122"/>
            <a:ext cx="5522651" cy="200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8839" y="2163382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8839" y="290784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8839" y="3652301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8839" y="437084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8839" y="5806035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8839" y="5093770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/>
          <p:nvPr/>
        </p:nvSpPr>
        <p:spPr>
          <a:xfrm>
            <a:off x="3988410" y="2531873"/>
            <a:ext cx="4946021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6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Job/Career Planning</a:t>
            </a:r>
            <a:endParaRPr sz="24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6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Employee Development</a:t>
            </a:r>
            <a:endParaRPr sz="24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6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Job Adjustments</a:t>
            </a:r>
            <a:endParaRPr sz="2400" dirty="0">
              <a:latin typeface="+mj-lt"/>
            </a:endParaRPr>
          </a:p>
        </p:txBody>
      </p:sp>
      <p:cxnSp>
        <p:nvCxnSpPr>
          <p:cNvPr id="251" name="Google Shape;251;p18"/>
          <p:cNvCxnSpPr/>
          <p:nvPr/>
        </p:nvCxnSpPr>
        <p:spPr>
          <a:xfrm>
            <a:off x="1061104" y="6858000"/>
            <a:ext cx="353216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52" name="Google Shape;252;p18"/>
          <p:cNvGrpSpPr/>
          <p:nvPr/>
        </p:nvGrpSpPr>
        <p:grpSpPr>
          <a:xfrm>
            <a:off x="-1524035" y="-1247776"/>
            <a:ext cx="5968932" cy="9373145"/>
            <a:chOff x="0" y="0"/>
            <a:chExt cx="5968931" cy="9373143"/>
          </a:xfrm>
        </p:grpSpPr>
        <p:pic>
          <p:nvPicPr>
            <p:cNvPr id="253" name="Google Shape;253;p18" descr="Graphic 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18" descr="Graphic 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1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18" descr="Graphic 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18" descr="Graphic 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4" cy="204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18" descr="Graphic 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7" cy="249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18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18"/>
          <p:cNvSpPr txBox="1"/>
          <p:nvPr/>
        </p:nvSpPr>
        <p:spPr>
          <a:xfrm>
            <a:off x="0" y="-179715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Individual Applications</a:t>
            </a:r>
            <a:endParaRPr sz="6000" b="0" i="0" u="none" strike="noStrike" cap="none" dirty="0">
              <a:solidFill>
                <a:srgbClr val="FFFFFF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1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0486" y="2641494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0486" y="3490100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0486" y="4328083"/>
            <a:ext cx="36576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19"/>
          <p:cNvGrpSpPr/>
          <p:nvPr/>
        </p:nvGrpSpPr>
        <p:grpSpPr>
          <a:xfrm>
            <a:off x="-1524035" y="-1247776"/>
            <a:ext cx="5968932" cy="9373145"/>
            <a:chOff x="0" y="0"/>
            <a:chExt cx="5968931" cy="9373143"/>
          </a:xfrm>
        </p:grpSpPr>
        <p:pic>
          <p:nvPicPr>
            <p:cNvPr id="269" name="Google Shape;269;p19" descr="Graphic 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19" descr="Graphic 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1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19" descr="Graphic 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19" descr="Graphic 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4" cy="204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19" descr="Graphic 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7" cy="249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19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0" y="-190347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Coaching Leaders</a:t>
            </a:r>
            <a:endParaRPr sz="2400" dirty="0">
              <a:latin typeface="+mj-lt"/>
            </a:endParaRPr>
          </a:p>
        </p:txBody>
      </p:sp>
      <p:pic>
        <p:nvPicPr>
          <p:cNvPr id="276" name="Google Shape;276;p19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4192" y="-166122"/>
            <a:ext cx="5522651" cy="200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9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226" y="2580332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226" y="3515154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226" y="4407229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9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226" y="5288148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9"/>
          <p:cNvSpPr txBox="1"/>
          <p:nvPr/>
        </p:nvSpPr>
        <p:spPr>
          <a:xfrm>
            <a:off x="835539" y="2490431"/>
            <a:ext cx="11375305" cy="326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How do you leverage and/or regulate your Working Genius?</a:t>
            </a:r>
            <a:endParaRPr sz="2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1800"/>
              <a:buFont typeface="Montserrat Light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How do you tap into the geniuses of others to fill your gaps?</a:t>
            </a:r>
            <a:br>
              <a:rPr lang="en-US" sz="32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</a:br>
            <a:endParaRPr sz="2800" b="0" i="0" u="none" strike="noStrike" cap="none" dirty="0">
              <a:solidFill>
                <a:srgbClr val="000000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How do you show your appreciation and reward others?</a:t>
            </a:r>
            <a:endParaRPr sz="2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1800"/>
              <a:buFont typeface="Montserrat Light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How do you lead meetings?</a:t>
            </a:r>
            <a:endParaRPr sz="2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3" name="Google Shape;303;p2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833" y="-348770"/>
            <a:ext cx="9147419" cy="626872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2"/>
          <p:cNvSpPr txBox="1"/>
          <p:nvPr/>
        </p:nvSpPr>
        <p:spPr>
          <a:xfrm>
            <a:off x="0" y="821908"/>
            <a:ext cx="121920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Working Genius</a:t>
            </a:r>
            <a:endParaRPr sz="2400" dirty="0"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And Meetings</a:t>
            </a:r>
            <a:endParaRPr sz="2400" dirty="0">
              <a:latin typeface="+mj-lt"/>
            </a:endParaRPr>
          </a:p>
        </p:txBody>
      </p:sp>
      <p:pic>
        <p:nvPicPr>
          <p:cNvPr id="305" name="Google Shape;305;p22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3270" y="3002460"/>
            <a:ext cx="5345458" cy="9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"/>
          <p:cNvSpPr txBox="1"/>
          <p:nvPr/>
        </p:nvSpPr>
        <p:spPr>
          <a:xfrm>
            <a:off x="2389293" y="2459369"/>
            <a:ext cx="9695656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6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Brainstorm or Offsite</a:t>
            </a:r>
            <a:endParaRPr sz="24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6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Solutions Oriented or Ad Hoc Strategic</a:t>
            </a:r>
            <a:endParaRPr sz="24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6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Rally and Tactical or Weekly Staff Meeting</a:t>
            </a:r>
            <a:endParaRPr sz="24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6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Task Oriented or Daily Standup</a:t>
            </a:r>
            <a:endParaRPr sz="2400" dirty="0">
              <a:latin typeface="+mj-lt"/>
            </a:endParaRPr>
          </a:p>
        </p:txBody>
      </p:sp>
      <p:grpSp>
        <p:nvGrpSpPr>
          <p:cNvPr id="328" name="Google Shape;328;p23"/>
          <p:cNvGrpSpPr/>
          <p:nvPr/>
        </p:nvGrpSpPr>
        <p:grpSpPr>
          <a:xfrm>
            <a:off x="-1524035" y="-1247776"/>
            <a:ext cx="5968932" cy="9373145"/>
            <a:chOff x="0" y="0"/>
            <a:chExt cx="5968931" cy="9373143"/>
          </a:xfrm>
        </p:grpSpPr>
        <p:pic>
          <p:nvPicPr>
            <p:cNvPr id="329" name="Google Shape;329;p23" descr="Graphic 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23" descr="Graphic 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1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23" descr="Graphic 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23" descr="Graphic 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4" cy="204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23" descr="Graphic 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7" cy="249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23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6" name="Google Shape;336;p2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3296" y="2584373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3296" y="3415001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3296" y="4266893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3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3296" y="5104611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8;g28b924332a5_0_5">
            <a:extLst>
              <a:ext uri="{FF2B5EF4-FFF2-40B4-BE49-F238E27FC236}">
                <a16:creationId xmlns:a16="http://schemas.microsoft.com/office/drawing/2014/main" id="{C2AC45CC-25ED-EE8E-C5A1-EB84916A4944}"/>
              </a:ext>
            </a:extLst>
          </p:cNvPr>
          <p:cNvSpPr txBox="1"/>
          <p:nvPr/>
        </p:nvSpPr>
        <p:spPr>
          <a:xfrm>
            <a:off x="0" y="-158446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Productive Meetings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8b924332a5_0_5"/>
          <p:cNvSpPr txBox="1"/>
          <p:nvPr/>
        </p:nvSpPr>
        <p:spPr>
          <a:xfrm>
            <a:off x="3307961" y="2605205"/>
            <a:ext cx="8448600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Understand the meeting purpose</a:t>
            </a:r>
            <a:endParaRPr sz="2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Lead the meeting at the right altitude </a:t>
            </a:r>
            <a:endParaRPr sz="2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Borrow a genius </a:t>
            </a:r>
            <a:endParaRPr sz="2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Regulate your genius </a:t>
            </a:r>
            <a:endParaRPr sz="2000" dirty="0">
              <a:latin typeface="+mj-lt"/>
            </a:endParaRPr>
          </a:p>
        </p:txBody>
      </p:sp>
      <p:grpSp>
        <p:nvGrpSpPr>
          <p:cNvPr id="311" name="Google Shape;311;g28b924332a5_0_5"/>
          <p:cNvGrpSpPr/>
          <p:nvPr/>
        </p:nvGrpSpPr>
        <p:grpSpPr>
          <a:xfrm>
            <a:off x="-1524035" y="-1247776"/>
            <a:ext cx="5968930" cy="9373142"/>
            <a:chOff x="0" y="0"/>
            <a:chExt cx="5968930" cy="9373142"/>
          </a:xfrm>
        </p:grpSpPr>
        <p:pic>
          <p:nvPicPr>
            <p:cNvPr id="312" name="Google Shape;312;g28b924332a5_0_5" descr="Graphic 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g28b924332a5_0_5" descr="Graphic 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2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g28b924332a5_0_5" descr="Graphic 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g28b924332a5_0_5" descr="Graphic 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3" cy="2047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g28b924332a5_0_5" descr="Graphic 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8" cy="249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7" name="Google Shape;317;g28b924332a5_0_5"/>
          <p:cNvSpPr/>
          <p:nvPr/>
        </p:nvSpPr>
        <p:spPr>
          <a:xfrm>
            <a:off x="0" y="-1"/>
            <a:ext cx="12192000" cy="1494900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g28b924332a5_0_5"/>
          <p:cNvSpPr txBox="1"/>
          <p:nvPr/>
        </p:nvSpPr>
        <p:spPr>
          <a:xfrm>
            <a:off x="0" y="-158446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Productive Meetings</a:t>
            </a:r>
            <a:endParaRPr sz="2400" dirty="0">
              <a:latin typeface="+mj-lt"/>
            </a:endParaRPr>
          </a:p>
        </p:txBody>
      </p:sp>
      <p:pic>
        <p:nvPicPr>
          <p:cNvPr id="319" name="Google Shape;319;g28b924332a5_0_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4533" y="2690702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8b924332a5_0_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4533" y="3468168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8b924332a5_0_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4533" y="4266896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8b924332a5_0_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4533" y="5040819"/>
            <a:ext cx="36576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/>
        </p:nvSpPr>
        <p:spPr>
          <a:xfrm>
            <a:off x="2452244" y="1854872"/>
            <a:ext cx="10328091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“But this is part of my role/job.”</a:t>
            </a:r>
            <a:endParaRPr sz="2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“I don’t like my results.”</a:t>
            </a:r>
            <a:endParaRPr sz="2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“Do our geniuses change over time?”</a:t>
            </a:r>
            <a:endParaRPr sz="2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“Should I develop my Working Frustrations?”</a:t>
            </a:r>
            <a:endParaRPr sz="2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 Light"/>
              <a:buNone/>
            </a:pPr>
            <a:r>
              <a:rPr lang="en-US" sz="32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“I retook the assessment and the results changed.” </a:t>
            </a:r>
            <a:endParaRPr sz="2000" dirty="0">
              <a:latin typeface="+mj-lt"/>
            </a:endParaRPr>
          </a:p>
        </p:txBody>
      </p:sp>
      <p:grpSp>
        <p:nvGrpSpPr>
          <p:cNvPr id="225" name="Google Shape;225;p17"/>
          <p:cNvGrpSpPr/>
          <p:nvPr/>
        </p:nvGrpSpPr>
        <p:grpSpPr>
          <a:xfrm>
            <a:off x="-1524035" y="-1247776"/>
            <a:ext cx="5968932" cy="9373145"/>
            <a:chOff x="0" y="0"/>
            <a:chExt cx="5968931" cy="9373143"/>
          </a:xfrm>
        </p:grpSpPr>
        <p:pic>
          <p:nvPicPr>
            <p:cNvPr id="226" name="Google Shape;226;p17" descr="Graphic 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7" descr="Graphic 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1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7" descr="Graphic 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7" descr="Graphic 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4" cy="204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7" descr="Graphic 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7" cy="249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17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0" y="-158448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Problems/Questions</a:t>
            </a:r>
            <a:endParaRPr sz="6000" dirty="0">
              <a:latin typeface="+mj-lt"/>
            </a:endParaRPr>
          </a:p>
        </p:txBody>
      </p:sp>
      <p:pic>
        <p:nvPicPr>
          <p:cNvPr id="233" name="Google Shape;233;p1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028" y="1996060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028" y="2842848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028" y="3704352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028" y="4531893"/>
            <a:ext cx="36576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028" y="5423330"/>
            <a:ext cx="36576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40"/>
          <p:cNvGrpSpPr/>
          <p:nvPr/>
        </p:nvGrpSpPr>
        <p:grpSpPr>
          <a:xfrm>
            <a:off x="-1524035" y="-1247776"/>
            <a:ext cx="5968932" cy="9373145"/>
            <a:chOff x="0" y="0"/>
            <a:chExt cx="5968931" cy="9373143"/>
          </a:xfrm>
        </p:grpSpPr>
        <p:pic>
          <p:nvPicPr>
            <p:cNvPr id="557" name="Google Shape;557;p40" descr="Graphic 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878" y="0"/>
              <a:ext cx="2259809" cy="22512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40" descr="Graphic 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9096" y="5772000"/>
              <a:ext cx="3576641" cy="3563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40" descr="Graphic 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4185" y="2211583"/>
              <a:ext cx="1241165" cy="1236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40" descr="Graphic 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13327" y="7325355"/>
              <a:ext cx="2055604" cy="2047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40" descr="Graphic 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02647"/>
              <a:ext cx="2505077" cy="24955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2" name="Google Shape;562;p40"/>
          <p:cNvSpPr txBox="1"/>
          <p:nvPr/>
        </p:nvSpPr>
        <p:spPr>
          <a:xfrm>
            <a:off x="827549" y="1761916"/>
            <a:ext cx="1129274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1800"/>
              <a:buFont typeface="Montserrat"/>
              <a:buNone/>
            </a:pPr>
            <a:r>
              <a:rPr lang="en-US" sz="2400" b="1" i="0" u="none" strike="noStrike" cap="none" dirty="0">
                <a:solidFill>
                  <a:srgbClr val="263860"/>
                </a:solidFill>
                <a:latin typeface="+mj-lt"/>
                <a:ea typeface="Montserrat"/>
                <a:cs typeface="Montserrat"/>
                <a:sym typeface="Montserrat"/>
              </a:rPr>
              <a:t>Teams using Working Genius successfully do 5 things:</a:t>
            </a:r>
            <a:br>
              <a:rPr lang="en-US" sz="2400" b="1" i="0" u="none" strike="noStrike" cap="none" dirty="0">
                <a:solidFill>
                  <a:srgbClr val="263860"/>
                </a:solidFill>
                <a:latin typeface="+mj-lt"/>
                <a:ea typeface="Montserrat"/>
                <a:cs typeface="Montserrat"/>
                <a:sym typeface="Montserrat"/>
              </a:rPr>
            </a:br>
            <a:endParaRPr sz="2400" b="0" i="0" u="none" strike="noStrike" cap="none" dirty="0">
              <a:solidFill>
                <a:srgbClr val="000000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ct val="100000"/>
              <a:buFont typeface="Montserrat Light"/>
              <a:buAutoNum type="arabicPeriod"/>
            </a:pPr>
            <a: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Integrate the Working Genius vocabulary regularly</a:t>
            </a:r>
            <a:b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</a:br>
            <a:endParaRPr sz="2400" b="0" i="0" u="none" strike="noStrike" cap="none" dirty="0">
              <a:solidFill>
                <a:srgbClr val="000000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ct val="100000"/>
              <a:buFont typeface="Montserrat Light"/>
              <a:buAutoNum type="arabicPeriod"/>
            </a:pPr>
            <a: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Know their geniuses and frustrations, which increases productivity and trust</a:t>
            </a:r>
            <a:b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</a:br>
            <a:endParaRPr sz="2400" b="0" i="0" u="none" strike="noStrike" cap="none" dirty="0">
              <a:solidFill>
                <a:srgbClr val="000000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ct val="100000"/>
              <a:buFont typeface="Montserrat Light"/>
              <a:buAutoNum type="arabicPeriod"/>
            </a:pPr>
            <a: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Reference the Altitude of Geniuses to orient meetings, projects, and conversations</a:t>
            </a:r>
            <a:b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</a:br>
            <a:endParaRPr sz="2400" b="0" i="0" u="none" strike="noStrike" cap="none" dirty="0">
              <a:solidFill>
                <a:srgbClr val="000000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ct val="100000"/>
              <a:buFont typeface="Montserrat Light"/>
              <a:buAutoNum type="arabicPeriod"/>
            </a:pPr>
            <a: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Tap into one another’s geniuses</a:t>
            </a:r>
            <a:b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</a:br>
            <a:endParaRPr sz="2400" b="0" i="0" u="none" strike="noStrike" cap="none" dirty="0">
              <a:solidFill>
                <a:srgbClr val="000000"/>
              </a:solidFill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ct val="100000"/>
              <a:buFont typeface="Montserrat Light"/>
              <a:buAutoNum type="arabicPeriod"/>
            </a:pPr>
            <a:r>
              <a:rPr lang="en-US" sz="2400" b="0" i="0" u="none" strike="noStrike" cap="none" dirty="0">
                <a:solidFill>
                  <a:srgbClr val="263860"/>
                </a:solidFill>
                <a:latin typeface="+mj-lt"/>
                <a:ea typeface="Montserrat Light"/>
                <a:cs typeface="Montserrat Light"/>
                <a:sym typeface="Montserrat Light"/>
              </a:rPr>
              <a:t>Use the model to inform hiring needs and job descriptions</a:t>
            </a:r>
            <a:endParaRPr sz="1800" dirty="0">
              <a:latin typeface="+mj-lt"/>
            </a:endParaRPr>
          </a:p>
        </p:txBody>
      </p:sp>
      <p:sp>
        <p:nvSpPr>
          <p:cNvPr id="563" name="Google Shape;563;p40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4" name="Google Shape;564;p40"/>
          <p:cNvSpPr txBox="1"/>
          <p:nvPr/>
        </p:nvSpPr>
        <p:spPr>
          <a:xfrm>
            <a:off x="0" y="-169079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5 Signs of Success</a:t>
            </a:r>
            <a:endParaRPr sz="6000" dirty="0">
              <a:latin typeface="+mj-lt"/>
            </a:endParaRPr>
          </a:p>
        </p:txBody>
      </p:sp>
      <p:pic>
        <p:nvPicPr>
          <p:cNvPr id="565" name="Google Shape;565;p40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4192" y="-166122"/>
            <a:ext cx="5522651" cy="2009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6" name="Google Shape;586;p4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833" y="-348770"/>
            <a:ext cx="9147419" cy="6268721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2"/>
          <p:cNvSpPr txBox="1"/>
          <p:nvPr/>
        </p:nvSpPr>
        <p:spPr>
          <a:xfrm>
            <a:off x="0" y="1486776"/>
            <a:ext cx="121920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Q &amp; A</a:t>
            </a:r>
            <a:endParaRPr sz="2400" dirty="0">
              <a:latin typeface="+mj-lt"/>
            </a:endParaRPr>
          </a:p>
        </p:txBody>
      </p:sp>
      <p:pic>
        <p:nvPicPr>
          <p:cNvPr id="588" name="Google Shape;588;p42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3270" y="3002460"/>
            <a:ext cx="5345458" cy="9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/>
        </p:nvSpPr>
        <p:spPr>
          <a:xfrm>
            <a:off x="1099922" y="1843049"/>
            <a:ext cx="10914433" cy="4908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defTabSz="914400" eaLnBrk="0" fontAlgn="base" hangingPunct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You have ever sat in a meeting and thought “Well that’s all well and good, but how are we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gonna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 get that done on top of everything else? </a:t>
            </a:r>
          </a:p>
          <a:p>
            <a:pPr defTabSz="914400" eaLnBrk="0" fontAlgn="base" hangingPunct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defTabSz="914400" eaLnBrk="0" fontAlgn="base" hangingPunct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You’ve ever judged a team member because you expected they would get </a:t>
            </a:r>
            <a:r>
              <a:rPr lang="en-US" altLang="en-US" sz="2000" dirty="0">
                <a:latin typeface="+mj-lt"/>
              </a:rPr>
              <a:t>something over the finish line and they didn’t?</a:t>
            </a:r>
          </a:p>
          <a:p>
            <a:pPr defTabSz="914400" eaLnBrk="0" fontAlgn="base" hangingPunct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altLang="en-US" sz="2000" dirty="0">
              <a:latin typeface="+mj-lt"/>
            </a:endParaRPr>
          </a:p>
          <a:p>
            <a:pPr defTabSz="914400" eaLnBrk="0" fontAlgn="base" hangingPunct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You’ve ever judged a team </a:t>
            </a:r>
            <a:r>
              <a:rPr lang="en-US" altLang="en-US" sz="2000" dirty="0">
                <a:latin typeface="+mj-lt"/>
              </a:rPr>
              <a:t>member for jumping to action without fully thinking through their idea?</a:t>
            </a:r>
          </a:p>
          <a:p>
            <a:pPr defTabSz="914400" eaLnBrk="0" fontAlgn="base" hangingPunct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defTabSz="914400" eaLnBrk="0" fontAlgn="base" hangingPunct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As </a:t>
            </a:r>
            <a:r>
              <a:rPr lang="en-US" altLang="en-US" sz="2000" dirty="0">
                <a:latin typeface="+mj-lt"/>
                <a:ea typeface="Times New Roman" panose="02020603050405020304" pitchFamily="18" charset="0"/>
              </a:rPr>
              <a:t>you’re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 about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 to implement something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, you’re like “Oh! </a:t>
            </a:r>
            <a:r>
              <a:rPr lang="en-US" altLang="en-US" sz="2000" dirty="0">
                <a:latin typeface="+mj-lt"/>
                <a:ea typeface="Times New Roman" panose="02020603050405020304" pitchFamily="18" charset="0"/>
              </a:rPr>
              <a:t>Wait!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I have a better idea!”</a:t>
            </a:r>
          </a:p>
          <a:p>
            <a:pPr defTabSz="914400" eaLnBrk="0" fontAlgn="base" hangingPunct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defTabSz="914400" eaLnBrk="0" fontAlgn="base" hangingPunct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+mj-lt"/>
                <a:ea typeface="Times New Roman" panose="02020603050405020304" pitchFamily="18" charset="0"/>
              </a:rPr>
              <a:t>If you feel like people don’t listen to you or ask your advice often enough… or at the right time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"/>
              <a:buNone/>
            </a:pPr>
            <a:endParaRPr dirty="0">
              <a:latin typeface="+mj-lt"/>
            </a:endParaRPr>
          </a:p>
        </p:txBody>
      </p:sp>
      <p:pic>
        <p:nvPicPr>
          <p:cNvPr id="102" name="Google Shape;102;p6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584" y="1916096"/>
            <a:ext cx="368168" cy="36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584" y="3020309"/>
            <a:ext cx="368168" cy="36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584" y="4076800"/>
            <a:ext cx="368168" cy="368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0" y="-194770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dirty="0">
                <a:solidFill>
                  <a:srgbClr val="FFFFFF"/>
                </a:solidFill>
                <a:latin typeface="+mj-lt"/>
                <a:sym typeface="Montserrat"/>
              </a:rPr>
              <a:t>Raise Your Hand If….</a:t>
            </a:r>
            <a:endParaRPr sz="6000" dirty="0">
              <a:latin typeface="+mj-lt"/>
            </a:endParaRPr>
          </a:p>
        </p:txBody>
      </p:sp>
      <p:pic>
        <p:nvPicPr>
          <p:cNvPr id="107" name="Google Shape;107;p6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4192" y="-166122"/>
            <a:ext cx="5522651" cy="200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2;p6" descr="Image">
            <a:extLst>
              <a:ext uri="{FF2B5EF4-FFF2-40B4-BE49-F238E27FC236}">
                <a16:creationId xmlns:a16="http://schemas.microsoft.com/office/drawing/2014/main" id="{D7BF051E-1BD2-EDEF-54AB-CE7EFA3C0A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584" y="5088155"/>
            <a:ext cx="368168" cy="36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3;p6" descr="Image">
            <a:extLst>
              <a:ext uri="{FF2B5EF4-FFF2-40B4-BE49-F238E27FC236}">
                <a16:creationId xmlns:a16="http://schemas.microsoft.com/office/drawing/2014/main" id="{A5538773-6921-18F5-3F2F-B4017BE3FE3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584" y="5873386"/>
            <a:ext cx="368168" cy="368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8B69503C-4E0B-83E2-0FD3-A619FBA01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>
            <a:extLst>
              <a:ext uri="{FF2B5EF4-FFF2-40B4-BE49-F238E27FC236}">
                <a16:creationId xmlns:a16="http://schemas.microsoft.com/office/drawing/2014/main" id="{3D2CF5BB-CDA3-881B-5466-38E1933E02A7}"/>
              </a:ext>
            </a:extLst>
          </p:cNvPr>
          <p:cNvSpPr txBox="1"/>
          <p:nvPr/>
        </p:nvSpPr>
        <p:spPr>
          <a:xfrm>
            <a:off x="366054" y="451075"/>
            <a:ext cx="4094816" cy="124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Genius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Misconceptions</a:t>
            </a:r>
            <a:endParaRPr dirty="0"/>
          </a:p>
        </p:txBody>
      </p:sp>
      <p:pic>
        <p:nvPicPr>
          <p:cNvPr id="244" name="Google Shape;244;p46" descr="Image">
            <a:extLst>
              <a:ext uri="{FF2B5EF4-FFF2-40B4-BE49-F238E27FC236}">
                <a16:creationId xmlns:a16="http://schemas.microsoft.com/office/drawing/2014/main" id="{86A3465B-0114-91D8-4E46-DDB1A980CF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682209" y="5198357"/>
            <a:ext cx="5522652" cy="200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6A1F641-C412-F90D-DE1F-2DEE700CB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0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7" name="Google Shape;617;p4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833" y="-348770"/>
            <a:ext cx="9147419" cy="626872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45"/>
          <p:cNvSpPr txBox="1"/>
          <p:nvPr/>
        </p:nvSpPr>
        <p:spPr>
          <a:xfrm>
            <a:off x="0" y="2082197"/>
            <a:ext cx="121920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Thank You!</a:t>
            </a:r>
            <a:endParaRPr sz="6000" dirty="0">
              <a:latin typeface="+mj-lt"/>
            </a:endParaRPr>
          </a:p>
        </p:txBody>
      </p:sp>
      <p:pic>
        <p:nvPicPr>
          <p:cNvPr id="619" name="Google Shape;61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1834" y="3650636"/>
            <a:ext cx="4565814" cy="172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96EAE002-7B04-10D7-9AFF-12FF76019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>
            <a:extLst>
              <a:ext uri="{FF2B5EF4-FFF2-40B4-BE49-F238E27FC236}">
                <a16:creationId xmlns:a16="http://schemas.microsoft.com/office/drawing/2014/main" id="{941CE998-3CD1-1CD9-6A78-6E6E05F50C71}"/>
              </a:ext>
            </a:extLst>
          </p:cNvPr>
          <p:cNvSpPr txBox="1"/>
          <p:nvPr/>
        </p:nvSpPr>
        <p:spPr>
          <a:xfrm>
            <a:off x="1198161" y="1891588"/>
            <a:ext cx="10529551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If you’ve ever thought “can’t we just get done what we’ve already talked about before moving on to something else?” </a:t>
            </a:r>
            <a:endParaRPr lang="en-US" altLang="en-US" sz="2000" dirty="0">
              <a:latin typeface="+mj-lt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endParaRPr lang="en-US" altLang="en-US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If you’ve ever thought “there’s a better way to do that…why aren’t they asking me?”</a:t>
            </a:r>
            <a:endParaRPr lang="en-US" altLang="en-US" sz="2000" dirty="0">
              <a:latin typeface="+mj-lt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endParaRPr lang="en-US" altLang="en-US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If checking things off your to-do list makes you gleeful? </a:t>
            </a:r>
            <a:endParaRPr lang="en-US" altLang="en-US" sz="2000" dirty="0">
              <a:latin typeface="+mj-lt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endParaRPr lang="en-US" altLang="en-US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If you’ve ever left a meeting having no idea what’s been decided</a:t>
            </a:r>
            <a:endParaRPr lang="en-US" altLang="en-US" sz="2000" dirty="0">
              <a:latin typeface="+mj-lt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endParaRPr lang="en-US" altLang="en-US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If the day after a meeting, you’re amazed that people didn’t understand what was decided </a:t>
            </a:r>
            <a:endParaRPr lang="en-US" altLang="en-US" sz="2000" dirty="0">
              <a:latin typeface="+mj-lt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endParaRPr lang="en-US" altLang="en-US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If you’ve ever felt like some days fill your cup and other days drain all your energy, and you might not be sure why?</a:t>
            </a:r>
            <a:endParaRPr lang="en-US" altLang="en-US" sz="2000" dirty="0">
              <a:latin typeface="+mj-lt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"/>
              <a:buNone/>
            </a:pPr>
            <a:endParaRPr sz="2000" dirty="0">
              <a:latin typeface="+mj-lt"/>
            </a:endParaRPr>
          </a:p>
        </p:txBody>
      </p:sp>
      <p:sp>
        <p:nvSpPr>
          <p:cNvPr id="105" name="Google Shape;105;p6">
            <a:extLst>
              <a:ext uri="{FF2B5EF4-FFF2-40B4-BE49-F238E27FC236}">
                <a16:creationId xmlns:a16="http://schemas.microsoft.com/office/drawing/2014/main" id="{69510D53-69ED-F9EC-F112-0A7DA163C451}"/>
              </a:ext>
            </a:extLst>
          </p:cNvPr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6">
            <a:extLst>
              <a:ext uri="{FF2B5EF4-FFF2-40B4-BE49-F238E27FC236}">
                <a16:creationId xmlns:a16="http://schemas.microsoft.com/office/drawing/2014/main" id="{C32559AC-A720-4E3E-0E1B-F37CE0B75E7A}"/>
              </a:ext>
            </a:extLst>
          </p:cNvPr>
          <p:cNvSpPr txBox="1"/>
          <p:nvPr/>
        </p:nvSpPr>
        <p:spPr>
          <a:xfrm>
            <a:off x="0" y="-117583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dirty="0">
                <a:solidFill>
                  <a:srgbClr val="FFFFFF"/>
                </a:solidFill>
                <a:latin typeface="+mj-lt"/>
                <a:sym typeface="Montserrat"/>
              </a:rPr>
              <a:t>Raise Your Hand If….</a:t>
            </a:r>
            <a:endParaRPr sz="2400" dirty="0">
              <a:latin typeface="+mj-lt"/>
            </a:endParaRPr>
          </a:p>
        </p:txBody>
      </p:sp>
      <p:pic>
        <p:nvPicPr>
          <p:cNvPr id="107" name="Google Shape;107;p6" descr="Image">
            <a:extLst>
              <a:ext uri="{FF2B5EF4-FFF2-40B4-BE49-F238E27FC236}">
                <a16:creationId xmlns:a16="http://schemas.microsoft.com/office/drawing/2014/main" id="{68B41BD1-A976-3FD6-D091-3C05EF8D3B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4192" y="-166122"/>
            <a:ext cx="5522651" cy="200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2;p6" descr="Image">
            <a:extLst>
              <a:ext uri="{FF2B5EF4-FFF2-40B4-BE49-F238E27FC236}">
                <a16:creationId xmlns:a16="http://schemas.microsoft.com/office/drawing/2014/main" id="{63FCE8FA-C516-7550-6900-EB2487DA66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988" y="1969261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3;p6" descr="Image">
            <a:extLst>
              <a:ext uri="{FF2B5EF4-FFF2-40B4-BE49-F238E27FC236}">
                <a16:creationId xmlns:a16="http://schemas.microsoft.com/office/drawing/2014/main" id="{50F5FB50-6318-533F-5487-F29A5A1622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988" y="2892713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4;p6" descr="Image">
            <a:extLst>
              <a:ext uri="{FF2B5EF4-FFF2-40B4-BE49-F238E27FC236}">
                <a16:creationId xmlns:a16="http://schemas.microsoft.com/office/drawing/2014/main" id="{F2AD2D28-2919-A07B-3049-E320F3693DD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988" y="3523905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2;p6" descr="Image">
            <a:extLst>
              <a:ext uri="{FF2B5EF4-FFF2-40B4-BE49-F238E27FC236}">
                <a16:creationId xmlns:a16="http://schemas.microsoft.com/office/drawing/2014/main" id="{E94B8998-39A7-4050-6D59-92BC958800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988" y="4152487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3;p6" descr="Image">
            <a:extLst>
              <a:ext uri="{FF2B5EF4-FFF2-40B4-BE49-F238E27FC236}">
                <a16:creationId xmlns:a16="http://schemas.microsoft.com/office/drawing/2014/main" id="{30F0FEE2-841F-D7A7-1317-0A06B30807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988" y="4746329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4;p6" descr="Image">
            <a:extLst>
              <a:ext uri="{FF2B5EF4-FFF2-40B4-BE49-F238E27FC236}">
                <a16:creationId xmlns:a16="http://schemas.microsoft.com/office/drawing/2014/main" id="{2BFDB341-ABDD-92DA-B7EE-DEA24B49BD3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988" y="5345618"/>
            <a:ext cx="274320" cy="27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2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="">
      <p:transition spd="slow">
        <p:push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532" y="1748901"/>
            <a:ext cx="8834936" cy="4197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9717" y="395083"/>
            <a:ext cx="3672567" cy="7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44192" y="-166122"/>
            <a:ext cx="5522651" cy="2009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87C3F6B4-CF55-4FB4-A451-BD818D336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" descr="Screenshot 2023-05-17 at 1.36.10 PM.png">
            <a:extLst>
              <a:ext uri="{FF2B5EF4-FFF2-40B4-BE49-F238E27FC236}">
                <a16:creationId xmlns:a16="http://schemas.microsoft.com/office/drawing/2014/main" id="{F5DE0982-EAC0-828C-ED1E-8368AC6070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1467" y="1445714"/>
            <a:ext cx="7577014" cy="548336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>
            <a:extLst>
              <a:ext uri="{FF2B5EF4-FFF2-40B4-BE49-F238E27FC236}">
                <a16:creationId xmlns:a16="http://schemas.microsoft.com/office/drawing/2014/main" id="{53C46BE4-B2CF-1280-8713-0F90A6808C12}"/>
              </a:ext>
            </a:extLst>
          </p:cNvPr>
          <p:cNvSpPr txBox="1"/>
          <p:nvPr/>
        </p:nvSpPr>
        <p:spPr>
          <a:xfrm>
            <a:off x="1472290" y="1286859"/>
            <a:ext cx="39963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"/>
              <a:buNone/>
            </a:pPr>
            <a:r>
              <a:rPr lang="en-US" sz="2800" b="1" i="0" u="none" strike="noStrike" cap="none" dirty="0">
                <a:solidFill>
                  <a:srgbClr val="263860"/>
                </a:solidFill>
                <a:latin typeface="+mj-lt"/>
                <a:ea typeface="Montserrat"/>
                <a:cs typeface="Montserrat"/>
                <a:sym typeface="Montserrat"/>
              </a:rPr>
              <a:t>Working Genius</a:t>
            </a:r>
            <a:endParaRPr sz="1800" dirty="0">
              <a:latin typeface="+mj-lt"/>
            </a:endParaRPr>
          </a:p>
        </p:txBody>
      </p:sp>
      <p:sp>
        <p:nvSpPr>
          <p:cNvPr id="100" name="Google Shape;100;p6">
            <a:extLst>
              <a:ext uri="{FF2B5EF4-FFF2-40B4-BE49-F238E27FC236}">
                <a16:creationId xmlns:a16="http://schemas.microsoft.com/office/drawing/2014/main" id="{EFA22683-8D59-4A5E-FE6F-000AFF8FC0FD}"/>
              </a:ext>
            </a:extLst>
          </p:cNvPr>
          <p:cNvSpPr txBox="1"/>
          <p:nvPr/>
        </p:nvSpPr>
        <p:spPr>
          <a:xfrm>
            <a:off x="1472290" y="2758683"/>
            <a:ext cx="51636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"/>
              <a:buNone/>
            </a:pPr>
            <a:r>
              <a:rPr lang="en-US" sz="2800" b="1" i="0" u="none" strike="noStrike" cap="none" dirty="0">
                <a:solidFill>
                  <a:srgbClr val="263860"/>
                </a:solidFill>
                <a:latin typeface="+mj-lt"/>
                <a:ea typeface="Montserrat"/>
                <a:cs typeface="Montserrat"/>
                <a:sym typeface="Montserrat"/>
              </a:rPr>
              <a:t>Working Competency</a:t>
            </a:r>
            <a:endParaRPr sz="1800" dirty="0">
              <a:latin typeface="+mj-lt"/>
            </a:endParaRPr>
          </a:p>
        </p:txBody>
      </p:sp>
      <p:sp>
        <p:nvSpPr>
          <p:cNvPr id="101" name="Google Shape;101;p6">
            <a:extLst>
              <a:ext uri="{FF2B5EF4-FFF2-40B4-BE49-F238E27FC236}">
                <a16:creationId xmlns:a16="http://schemas.microsoft.com/office/drawing/2014/main" id="{F75DFFAF-3C97-F10D-8CAF-CCAE753A21D1}"/>
              </a:ext>
            </a:extLst>
          </p:cNvPr>
          <p:cNvSpPr txBox="1"/>
          <p:nvPr/>
        </p:nvSpPr>
        <p:spPr>
          <a:xfrm>
            <a:off x="1472290" y="4386140"/>
            <a:ext cx="49929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3860"/>
              </a:buClr>
              <a:buSzPts val="2100"/>
              <a:buFont typeface="Montserrat"/>
              <a:buNone/>
            </a:pPr>
            <a:r>
              <a:rPr lang="en-US" sz="2800" b="1" i="0" u="none" strike="noStrike" cap="none" dirty="0">
                <a:solidFill>
                  <a:srgbClr val="263860"/>
                </a:solidFill>
                <a:latin typeface="+mj-lt"/>
                <a:ea typeface="Montserrat"/>
                <a:cs typeface="Montserrat"/>
                <a:sym typeface="Montserrat"/>
              </a:rPr>
              <a:t>Working Frustration</a:t>
            </a:r>
            <a:endParaRPr sz="1800" dirty="0">
              <a:latin typeface="+mj-lt"/>
            </a:endParaRPr>
          </a:p>
        </p:txBody>
      </p:sp>
      <p:pic>
        <p:nvPicPr>
          <p:cNvPr id="102" name="Google Shape;102;p6" descr="Image">
            <a:extLst>
              <a:ext uri="{FF2B5EF4-FFF2-40B4-BE49-F238E27FC236}">
                <a16:creationId xmlns:a16="http://schemas.microsoft.com/office/drawing/2014/main" id="{770D036A-790E-F27E-B9EF-8D02F634072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548" y="1664860"/>
            <a:ext cx="368168" cy="36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 descr="Image">
            <a:extLst>
              <a:ext uri="{FF2B5EF4-FFF2-40B4-BE49-F238E27FC236}">
                <a16:creationId xmlns:a16="http://schemas.microsoft.com/office/drawing/2014/main" id="{5714E1F8-A61A-C8FE-BB75-6F2340176B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548" y="3163273"/>
            <a:ext cx="368168" cy="36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 descr="Image">
            <a:extLst>
              <a:ext uri="{FF2B5EF4-FFF2-40B4-BE49-F238E27FC236}">
                <a16:creationId xmlns:a16="http://schemas.microsoft.com/office/drawing/2014/main" id="{C7AB60AD-CAD5-F3D3-0BD5-AD03EE97754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7548" y="4776764"/>
            <a:ext cx="368168" cy="36877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>
            <a:extLst>
              <a:ext uri="{FF2B5EF4-FFF2-40B4-BE49-F238E27FC236}">
                <a16:creationId xmlns:a16="http://schemas.microsoft.com/office/drawing/2014/main" id="{D1714599-9D5F-C86D-018E-8AC9263462A9}"/>
              </a:ext>
            </a:extLst>
          </p:cNvPr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6">
            <a:extLst>
              <a:ext uri="{FF2B5EF4-FFF2-40B4-BE49-F238E27FC236}">
                <a16:creationId xmlns:a16="http://schemas.microsoft.com/office/drawing/2014/main" id="{D0E3AE42-D2E8-2519-CDE4-C0214C135053}"/>
              </a:ext>
            </a:extLst>
          </p:cNvPr>
          <p:cNvSpPr txBox="1"/>
          <p:nvPr/>
        </p:nvSpPr>
        <p:spPr>
          <a:xfrm>
            <a:off x="0" y="-158446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Genius Categories</a:t>
            </a:r>
            <a:endParaRPr sz="2400" dirty="0">
              <a:latin typeface="+mj-lt"/>
            </a:endParaRPr>
          </a:p>
        </p:txBody>
      </p:sp>
      <p:pic>
        <p:nvPicPr>
          <p:cNvPr id="107" name="Google Shape;107;p6" descr="Image">
            <a:extLst>
              <a:ext uri="{FF2B5EF4-FFF2-40B4-BE49-F238E27FC236}">
                <a16:creationId xmlns:a16="http://schemas.microsoft.com/office/drawing/2014/main" id="{55BD96E0-FDF2-8B93-9A99-7EA0EF1C3B1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4192" y="-166122"/>
            <a:ext cx="5522651" cy="200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 descr="Screenshot 2023-05-17 at 1.35.17 PM.png">
            <a:extLst>
              <a:ext uri="{FF2B5EF4-FFF2-40B4-BE49-F238E27FC236}">
                <a16:creationId xmlns:a16="http://schemas.microsoft.com/office/drawing/2014/main" id="{817F0CC9-A245-BE04-E118-63430C9D770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62754" y="1494791"/>
            <a:ext cx="5222525" cy="4899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5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r"/>
      </p:transition>
    </mc:Choice>
    <mc:Fallback xmlns="">
      <p:transition spd="slow">
        <p:push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2060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Buy Yeti Tumbler online | Lazada.com.ph">
            <a:extLst>
              <a:ext uri="{FF2B5EF4-FFF2-40B4-BE49-F238E27FC236}">
                <a16:creationId xmlns:a16="http://schemas.microsoft.com/office/drawing/2014/main" id="{0F933B55-33D0-DE0A-CC6D-EEF24C1F8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1212" y="633046"/>
            <a:ext cx="5591905" cy="55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motional 10 oz Styrofoam Cup $0.29">
            <a:extLst>
              <a:ext uri="{FF2B5EF4-FFF2-40B4-BE49-F238E27FC236}">
                <a16:creationId xmlns:a16="http://schemas.microsoft.com/office/drawing/2014/main" id="{3BDC8D69-A91A-4D00-EB62-35BA757D8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1542" y="1276552"/>
            <a:ext cx="4525158" cy="45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azon.com | YETI Rambler 26 oz Stackable Cup, Vacuum Insulated, Stainless  Steel with No Lid, Navy: Tumblers &amp; Water Glasses">
            <a:extLst>
              <a:ext uri="{FF2B5EF4-FFF2-40B4-BE49-F238E27FC236}">
                <a16:creationId xmlns:a16="http://schemas.microsoft.com/office/drawing/2014/main" id="{B7E9C1A2-87E1-C7F4-CE37-B5B48B8DD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0364" y="813015"/>
            <a:ext cx="3105872" cy="54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EADD17-B52B-8421-4344-B1ADB4E6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BA8F6-D142-D345-8BBB-75D6E9D446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LeadingAge Massachusetts Logo">
            <a:extLst>
              <a:ext uri="{FF2B5EF4-FFF2-40B4-BE49-F238E27FC236}">
                <a16:creationId xmlns:a16="http://schemas.microsoft.com/office/drawing/2014/main" id="{E3BB978A-FAE1-3876-3ADB-60D07A92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28" y="3320025"/>
            <a:ext cx="2024619" cy="8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8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C1D22C-BD0A-CB07-4DB6-C69AEEEB29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82727"/>
            <a:ext cx="11277600" cy="58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31E47-A27D-9CC1-5264-979DBCA7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DEBA8F6-D142-D345-8BBB-75D6E9D44667}" type="slidenum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8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73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/>
          <p:nvPr/>
        </p:nvSpPr>
        <p:spPr>
          <a:xfrm>
            <a:off x="0" y="-1"/>
            <a:ext cx="12192000" cy="1494792"/>
          </a:xfrm>
          <a:prstGeom prst="rect">
            <a:avLst/>
          </a:prstGeom>
          <a:solidFill>
            <a:srgbClr val="2638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0" y="-211607"/>
            <a:ext cx="1219200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7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rPr>
              <a:t>Three Stages of Work</a:t>
            </a:r>
            <a:endParaRPr sz="6000" dirty="0">
              <a:latin typeface="+mj-lt"/>
            </a:endParaRPr>
          </a:p>
        </p:txBody>
      </p:sp>
      <p:pic>
        <p:nvPicPr>
          <p:cNvPr id="115" name="Google Shape;115;p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4192" y="-166122"/>
            <a:ext cx="5522651" cy="200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8534" y="1901288"/>
            <a:ext cx="8734932" cy="4421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69A461DE43246B500C9D5364D1293" ma:contentTypeVersion="19" ma:contentTypeDescription="Create a new document." ma:contentTypeScope="" ma:versionID="e803ea9c0c868dd7b6fbfc1708f9ecc9">
  <xsd:schema xmlns:xsd="http://www.w3.org/2001/XMLSchema" xmlns:xs="http://www.w3.org/2001/XMLSchema" xmlns:p="http://schemas.microsoft.com/office/2006/metadata/properties" xmlns:ns2="3570c7de-fc51-46a0-a066-4b22f95fdc68" xmlns:ns3="098fa56b-d575-421e-a993-549a19d347f0" targetNamespace="http://schemas.microsoft.com/office/2006/metadata/properties" ma:root="true" ma:fieldsID="87c0ad928a10dcf9399ec95d6c689618" ns2:_="" ns3:_="">
    <xsd:import namespace="3570c7de-fc51-46a0-a066-4b22f95fdc68"/>
    <xsd:import namespace="098fa56b-d575-421e-a993-549a19d347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0c7de-fc51-46a0-a066-4b22f95fd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4be10b8-2f90-4537-88e1-17dbca5eac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8fa56b-d575-421e-a993-549a19d347f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730bfe-25b4-4205-9d07-d1be2a76326e}" ma:internalName="TaxCatchAll" ma:showField="CatchAllData" ma:web="098fa56b-d575-421e-a993-549a19d347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70c7de-fc51-46a0-a066-4b22f95fdc68">
      <Terms xmlns="http://schemas.microsoft.com/office/infopath/2007/PartnerControls"/>
    </lcf76f155ced4ddcb4097134ff3c332f>
    <TaxCatchAll xmlns="098fa56b-d575-421e-a993-549a19d347f0" xsi:nil="true"/>
  </documentManagement>
</p:properties>
</file>

<file path=customXml/itemProps1.xml><?xml version="1.0" encoding="utf-8"?>
<ds:datastoreItem xmlns:ds="http://schemas.openxmlformats.org/officeDocument/2006/customXml" ds:itemID="{B54A06DD-10F2-4506-86A8-8EB92451A20D}"/>
</file>

<file path=customXml/itemProps2.xml><?xml version="1.0" encoding="utf-8"?>
<ds:datastoreItem xmlns:ds="http://schemas.openxmlformats.org/officeDocument/2006/customXml" ds:itemID="{6225CD26-2E86-4F3E-8F68-1D76E042E6C6}"/>
</file>

<file path=customXml/itemProps3.xml><?xml version="1.0" encoding="utf-8"?>
<ds:datastoreItem xmlns:ds="http://schemas.openxmlformats.org/officeDocument/2006/customXml" ds:itemID="{E30838F6-A1B5-44C9-B091-C68DAD3E649A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766</Words>
  <Application>Microsoft Office PowerPoint</Application>
  <PresentationFormat>Widescreen</PresentationFormat>
  <Paragraphs>110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Montserrat Light</vt:lpstr>
      <vt:lpstr>Calibri Light</vt:lpstr>
      <vt:lpstr>Arial</vt:lpstr>
      <vt:lpstr>Montserrat</vt:lpstr>
      <vt:lpstr>Calibri</vt:lpstr>
      <vt:lpstr>Helvetica Neue</vt:lpstr>
      <vt:lpstr>Office Theme</vt:lpstr>
      <vt:lpstr>1_Office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Terri Welch</dc:creator>
  <cp:lastModifiedBy>Kim Gaskell</cp:lastModifiedBy>
  <cp:revision>8</cp:revision>
  <dcterms:modified xsi:type="dcterms:W3CDTF">2025-05-30T15:30:20Z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0x010100F3169A461DE43246B500C9D5364D1293</vt:lpwstr>
  </property>
</Properties>
</file>