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7" r:id="rId2"/>
    <p:sldId id="313" r:id="rId3"/>
    <p:sldId id="474" r:id="rId4"/>
    <p:sldId id="316" r:id="rId5"/>
    <p:sldId id="366" r:id="rId6"/>
    <p:sldId id="457" r:id="rId7"/>
    <p:sldId id="429" r:id="rId8"/>
    <p:sldId id="469" r:id="rId9"/>
    <p:sldId id="473" r:id="rId10"/>
    <p:sldId id="430" r:id="rId11"/>
    <p:sldId id="367" r:id="rId12"/>
    <p:sldId id="431" r:id="rId13"/>
    <p:sldId id="470" r:id="rId14"/>
    <p:sldId id="432" r:id="rId15"/>
    <p:sldId id="433" r:id="rId16"/>
    <p:sldId id="434" r:id="rId17"/>
    <p:sldId id="435" r:id="rId18"/>
    <p:sldId id="447" r:id="rId19"/>
    <p:sldId id="368" r:id="rId20"/>
    <p:sldId id="438" r:id="rId21"/>
    <p:sldId id="369" r:id="rId22"/>
    <p:sldId id="370" r:id="rId23"/>
    <p:sldId id="445" r:id="rId24"/>
    <p:sldId id="446" r:id="rId25"/>
    <p:sldId id="421" r:id="rId26"/>
    <p:sldId id="471" r:id="rId27"/>
    <p:sldId id="472" r:id="rId28"/>
    <p:sldId id="436" r:id="rId29"/>
    <p:sldId id="459" r:id="rId30"/>
    <p:sldId id="439" r:id="rId31"/>
    <p:sldId id="371" r:id="rId32"/>
    <p:sldId id="440" r:id="rId33"/>
    <p:sldId id="373" r:id="rId34"/>
    <p:sldId id="460" r:id="rId35"/>
    <p:sldId id="450" r:id="rId36"/>
    <p:sldId id="375" r:id="rId37"/>
    <p:sldId id="441" r:id="rId38"/>
    <p:sldId id="461" r:id="rId39"/>
    <p:sldId id="377" r:id="rId40"/>
    <p:sldId id="448" r:id="rId41"/>
    <p:sldId id="449" r:id="rId42"/>
    <p:sldId id="452" r:id="rId43"/>
    <p:sldId id="453" r:id="rId44"/>
    <p:sldId id="444" r:id="rId45"/>
    <p:sldId id="454" r:id="rId46"/>
    <p:sldId id="463" r:id="rId47"/>
    <p:sldId id="464" r:id="rId48"/>
    <p:sldId id="465" r:id="rId49"/>
    <p:sldId id="466" r:id="rId50"/>
    <p:sldId id="467" r:id="rId51"/>
    <p:sldId id="468" r:id="rId52"/>
    <p:sldId id="462" r:id="rId53"/>
    <p:sldId id="455" r:id="rId54"/>
    <p:sldId id="456" r:id="rId55"/>
    <p:sldId id="378" r:id="rId56"/>
    <p:sldId id="329" r:id="rId5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24" autoAdjust="0"/>
  </p:normalViewPr>
  <p:slideViewPr>
    <p:cSldViewPr>
      <p:cViewPr varScale="1">
        <p:scale>
          <a:sx n="111" d="100"/>
          <a:sy n="111" d="100"/>
        </p:scale>
        <p:origin x="1536" y="10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notesViewPr>
    <p:cSldViewPr>
      <p:cViewPr varScale="1">
        <p:scale>
          <a:sx n="79" d="100"/>
          <a:sy n="79" d="100"/>
        </p:scale>
        <p:origin x="-1944" y="-9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7" tIns="46963" rIns="93927" bIns="46963"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27" tIns="46963" rIns="93927" bIns="46963" rtlCol="0"/>
          <a:lstStyle>
            <a:lvl1pPr algn="r">
              <a:defRPr sz="1200"/>
            </a:lvl1pPr>
          </a:lstStyle>
          <a:p>
            <a:fld id="{03B2EDD0-5E29-4345-95DA-9C408A0609D0}" type="datetimeFigureOut">
              <a:rPr lang="en-US" smtClean="0"/>
              <a:t>1/2/2023</a:t>
            </a:fld>
            <a:endParaRPr lang="en-US"/>
          </a:p>
        </p:txBody>
      </p:sp>
      <p:sp>
        <p:nvSpPr>
          <p:cNvPr id="4" name="Slide Image Placeholder 3"/>
          <p:cNvSpPr>
            <a:spLocks noGrp="1" noRot="1" noChangeAspect="1"/>
          </p:cNvSpPr>
          <p:nvPr>
            <p:ph type="sldImg" idx="2"/>
          </p:nvPr>
        </p:nvSpPr>
        <p:spPr>
          <a:xfrm>
            <a:off x="1196975" y="701675"/>
            <a:ext cx="4683125" cy="3513138"/>
          </a:xfrm>
          <a:prstGeom prst="rect">
            <a:avLst/>
          </a:prstGeom>
          <a:noFill/>
          <a:ln w="12700">
            <a:solidFill>
              <a:prstClr val="black"/>
            </a:solidFill>
          </a:ln>
        </p:spPr>
        <p:txBody>
          <a:bodyPr vert="horz" lIns="93927" tIns="46963" rIns="93927" bIns="46963" rtlCol="0" anchor="ctr"/>
          <a:lstStyle/>
          <a:p>
            <a:endParaRPr lang="en-US"/>
          </a:p>
        </p:txBody>
      </p:sp>
      <p:sp>
        <p:nvSpPr>
          <p:cNvPr id="5" name="Notes Placeholder 4"/>
          <p:cNvSpPr>
            <a:spLocks noGrp="1"/>
          </p:cNvSpPr>
          <p:nvPr>
            <p:ph type="body" sz="quarter" idx="3"/>
          </p:nvPr>
        </p:nvSpPr>
        <p:spPr>
          <a:xfrm>
            <a:off x="707708" y="4447462"/>
            <a:ext cx="5661660" cy="4213384"/>
          </a:xfrm>
          <a:prstGeom prst="rect">
            <a:avLst/>
          </a:prstGeom>
        </p:spPr>
        <p:txBody>
          <a:bodyPr vert="horz" lIns="93927" tIns="46963" rIns="93927" bIns="469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8154"/>
          </a:xfrm>
          <a:prstGeom prst="rect">
            <a:avLst/>
          </a:prstGeom>
        </p:spPr>
        <p:txBody>
          <a:bodyPr vert="horz" lIns="93927" tIns="46963" rIns="93927" bIns="46963"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27" tIns="46963" rIns="93927" bIns="46963" rtlCol="0" anchor="b"/>
          <a:lstStyle>
            <a:lvl1pPr algn="r">
              <a:defRPr sz="1200"/>
            </a:lvl1pPr>
          </a:lstStyle>
          <a:p>
            <a:fld id="{DDA2FF2C-934B-4D63-8A72-C83ADB1F65FB}" type="slidenum">
              <a:rPr lang="en-US" smtClean="0"/>
              <a:t>‹#›</a:t>
            </a:fld>
            <a:endParaRPr lang="en-US"/>
          </a:p>
        </p:txBody>
      </p:sp>
    </p:spTree>
    <p:extLst>
      <p:ext uri="{BB962C8B-B14F-4D97-AF65-F5344CB8AC3E}">
        <p14:creationId xmlns:p14="http://schemas.microsoft.com/office/powerpoint/2010/main" val="1792193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33"/>
              </a:spcAft>
            </a:pPr>
            <a:r>
              <a:rPr lang="en-US" altLang="en-US" sz="1400" b="1" dirty="0">
                <a:solidFill>
                  <a:prstClr val="black"/>
                </a:solidFill>
              </a:rPr>
              <a:t>Introduce Yourself.</a:t>
            </a:r>
          </a:p>
          <a:p>
            <a:pPr lvl="0">
              <a:spcBef>
                <a:spcPct val="0"/>
              </a:spcBef>
            </a:pPr>
            <a:r>
              <a:rPr lang="en-US" altLang="en-US" sz="1400" dirty="0">
                <a:solidFill>
                  <a:prstClr val="black"/>
                </a:solidFill>
              </a:rPr>
              <a:t>A show cause proceeding is a proceeding in which the PSC orders a utility or its officers or both  to appear before it and explain why they should not be assessed a penalty or face some other sanction for an alleged failure to comply with some law, regulation or PSC Order.  The PSC also uses this type of proceeding when it is investigating the legality, reasonableness, adequacy or safety of a utility practice, rule or requirement.</a:t>
            </a:r>
          </a:p>
          <a:p>
            <a:pPr lvl="0">
              <a:spcBef>
                <a:spcPct val="0"/>
              </a:spcBef>
            </a:pPr>
            <a:endParaRPr lang="en-US" altLang="en-US" sz="1400" dirty="0">
              <a:solidFill>
                <a:prstClr val="black"/>
              </a:solidFill>
            </a:endParaRPr>
          </a:p>
          <a:p>
            <a:pPr lvl="0">
              <a:spcBef>
                <a:spcPct val="0"/>
              </a:spcBef>
            </a:pPr>
            <a:r>
              <a:rPr lang="en-US" altLang="en-US" sz="1400" dirty="0">
                <a:solidFill>
                  <a:prstClr val="black"/>
                </a:solidFill>
              </a:rPr>
              <a:t>The PSC has used this type of proceeding for as long as I can remember.  Recently, however, it has changed the manner in which it has used these proceedings.  These changes significantly have increased litigation costs, resulted in the imposition of penalties and some burdensome remedial requirements, and damaged the reputation of water utilities AND their officers.</a:t>
            </a:r>
          </a:p>
          <a:p>
            <a:pPr lvl="0">
              <a:spcBef>
                <a:spcPct val="0"/>
              </a:spcBef>
            </a:pPr>
            <a:endParaRPr lang="en-US" altLang="en-US" sz="1400" dirty="0">
              <a:solidFill>
                <a:prstClr val="black"/>
              </a:solidFill>
            </a:endParaRPr>
          </a:p>
          <a:p>
            <a:pPr lvl="0">
              <a:spcBef>
                <a:spcPct val="0"/>
              </a:spcBef>
            </a:pPr>
            <a:r>
              <a:rPr lang="en-US" altLang="en-US" sz="1400" dirty="0">
                <a:solidFill>
                  <a:prstClr val="black"/>
                </a:solidFill>
              </a:rPr>
              <a:t>This presentation will focus on proceedings in which the PSC alleges some improper conduct on the part of a water utility OR its officers.  I do not have any magic bullet to escape liability in these proceedings.  In 95% of these cases, if the PSC has initiated proceedings, it probably has the goods on the utility and there is no escaping liability.</a:t>
            </a:r>
          </a:p>
          <a:p>
            <a:pPr marL="232421" indent="-232421">
              <a:spcBef>
                <a:spcPct val="0"/>
              </a:spcBef>
            </a:pPr>
            <a:endParaRPr lang="en-US" altLang="en-US" sz="1400" dirty="0">
              <a:solidFill>
                <a:prstClr val="black"/>
              </a:solidFill>
            </a:endParaRPr>
          </a:p>
          <a:p>
            <a:pPr marL="232421" indent="-232421">
              <a:spcBef>
                <a:spcPct val="0"/>
              </a:spcBef>
            </a:pPr>
            <a:r>
              <a:rPr lang="en-US" altLang="en-US" sz="1400" b="1" dirty="0">
                <a:solidFill>
                  <a:prstClr val="black"/>
                </a:solidFill>
              </a:rPr>
              <a:t>WHY THEN LISTEN TO THIS PRESENTATION?</a:t>
            </a:r>
          </a:p>
          <a:p>
            <a:pPr marL="232421" indent="-232421">
              <a:spcBef>
                <a:spcPct val="0"/>
              </a:spcBef>
            </a:pPr>
            <a:endParaRPr lang="en-US" altLang="en-US" sz="1400" dirty="0">
              <a:solidFill>
                <a:prstClr val="black"/>
              </a:solidFill>
            </a:endParaRPr>
          </a:p>
          <a:p>
            <a:pPr marL="232421" indent="-232421">
              <a:spcBef>
                <a:spcPct val="0"/>
              </a:spcBef>
            </a:pPr>
            <a:r>
              <a:rPr lang="en-US" altLang="en-US" sz="1400" b="1" dirty="0">
                <a:solidFill>
                  <a:prstClr val="black"/>
                </a:solidFill>
              </a:rPr>
              <a:t>Damage Control</a:t>
            </a:r>
          </a:p>
          <a:p>
            <a:pPr marL="232421" indent="-232421">
              <a:spcBef>
                <a:spcPct val="0"/>
              </a:spcBef>
            </a:pPr>
            <a:endParaRPr lang="en-US" altLang="en-US" sz="1400" dirty="0">
              <a:solidFill>
                <a:prstClr val="black"/>
              </a:solidFill>
            </a:endParaRPr>
          </a:p>
          <a:p>
            <a:pPr lvl="0">
              <a:spcBef>
                <a:spcPct val="0"/>
              </a:spcBef>
            </a:pPr>
            <a:r>
              <a:rPr lang="en-US" altLang="en-US" sz="1400" dirty="0">
                <a:solidFill>
                  <a:prstClr val="black"/>
                </a:solidFill>
              </a:rPr>
              <a:t>Water Utilities and water utility officials need to understand the show cause proceeding process to fully assert their rights and to mount an effective defense</a:t>
            </a:r>
          </a:p>
          <a:p>
            <a:pPr lvl="0">
              <a:spcBef>
                <a:spcPct val="0"/>
              </a:spcBef>
            </a:pPr>
            <a:endParaRPr lang="en-US" altLang="en-US" sz="1400" dirty="0">
              <a:solidFill>
                <a:prstClr val="black"/>
              </a:solidFill>
            </a:endParaRPr>
          </a:p>
          <a:p>
            <a:pPr lvl="0">
              <a:spcBef>
                <a:spcPct val="0"/>
              </a:spcBef>
            </a:pPr>
            <a:r>
              <a:rPr lang="en-US" altLang="en-US" sz="1400" dirty="0">
                <a:solidFill>
                  <a:prstClr val="black"/>
                </a:solidFill>
              </a:rPr>
              <a:t>They also need to know how to mitigate – not avoid – possible sanctions when their water utility or its officers are subjects of these proceedings</a:t>
            </a:r>
          </a:p>
          <a:p>
            <a:pPr lvl="0">
              <a:spcBef>
                <a:spcPct val="0"/>
              </a:spcBef>
            </a:pPr>
            <a:endParaRPr lang="en-US" altLang="en-US" sz="1400" dirty="0">
              <a:solidFill>
                <a:prstClr val="black"/>
              </a:solidFill>
            </a:endParaRPr>
          </a:p>
          <a:p>
            <a:pPr lvl="0">
              <a:spcBef>
                <a:spcPct val="0"/>
              </a:spcBef>
            </a:pPr>
            <a:r>
              <a:rPr lang="en-US" altLang="en-US" sz="1400" b="1" dirty="0">
                <a:solidFill>
                  <a:prstClr val="black"/>
                </a:solidFill>
              </a:rPr>
              <a:t>PREVENTIVE LAW.</a:t>
            </a:r>
            <a:r>
              <a:rPr lang="en-US" altLang="en-US" sz="1400" dirty="0">
                <a:solidFill>
                  <a:prstClr val="black"/>
                </a:solidFill>
              </a:rPr>
              <a:t>  We will review some strategies and actions to avoid the mistakes that lead to a show cause proceeding</a:t>
            </a:r>
          </a:p>
          <a:p>
            <a:pPr lvl="0">
              <a:spcBef>
                <a:spcPct val="0"/>
              </a:spcBef>
            </a:pPr>
            <a:endParaRPr lang="en-US" altLang="en-US" sz="1400" dirty="0">
              <a:solidFill>
                <a:prstClr val="black"/>
              </a:solidFill>
            </a:endParaRPr>
          </a:p>
          <a:p>
            <a:pPr lvl="0">
              <a:spcBef>
                <a:spcPct val="0"/>
              </a:spcBef>
            </a:pPr>
            <a:r>
              <a:rPr lang="en-US" altLang="en-US" sz="1400" dirty="0">
                <a:solidFill>
                  <a:prstClr val="black"/>
                </a:solidFill>
              </a:rPr>
              <a:t>Disclaimer:</a:t>
            </a:r>
          </a:p>
          <a:p>
            <a:pPr lvl="0">
              <a:spcBef>
                <a:spcPct val="0"/>
              </a:spcBef>
            </a:pPr>
            <a:endParaRPr lang="en-US" altLang="en-US" sz="1400" dirty="0">
              <a:solidFill>
                <a:prstClr val="black"/>
              </a:solidFill>
            </a:endParaRPr>
          </a:p>
          <a:p>
            <a:pPr marL="700454" lvl="1" indent="-230817">
              <a:spcAft>
                <a:spcPts val="1233"/>
              </a:spcAft>
              <a:buFont typeface="+mj-lt"/>
              <a:buAutoNum type="arabicPeriod"/>
            </a:pPr>
            <a:r>
              <a:rPr lang="en-US" altLang="en-US" sz="1400" dirty="0">
                <a:solidFill>
                  <a:prstClr val="black"/>
                </a:solidFill>
              </a:rPr>
              <a:t>Kentucky Rural Water Association</a:t>
            </a:r>
          </a:p>
          <a:p>
            <a:pPr marL="700454" lvl="1" indent="-230817">
              <a:spcAft>
                <a:spcPts val="1233"/>
              </a:spcAft>
              <a:buFont typeface="+mj-lt"/>
              <a:buAutoNum type="arabicPeriod"/>
            </a:pPr>
            <a:r>
              <a:rPr lang="en-US" altLang="en-US" sz="1400" dirty="0">
                <a:solidFill>
                  <a:prstClr val="black"/>
                </a:solidFill>
              </a:rPr>
              <a:t>Stoll </a:t>
            </a:r>
            <a:r>
              <a:rPr lang="en-US" altLang="en-US" sz="1400" dirty="0" err="1">
                <a:solidFill>
                  <a:prstClr val="black"/>
                </a:solidFill>
              </a:rPr>
              <a:t>Keenon</a:t>
            </a:r>
            <a:r>
              <a:rPr lang="en-US" altLang="en-US" sz="1400" dirty="0">
                <a:solidFill>
                  <a:prstClr val="black"/>
                </a:solidFill>
              </a:rPr>
              <a:t> Ogden</a:t>
            </a:r>
          </a:p>
          <a:p>
            <a:pPr marL="700454" lvl="1" indent="-230817">
              <a:spcAft>
                <a:spcPts val="1233"/>
              </a:spcAft>
              <a:buFont typeface="+mj-lt"/>
              <a:buAutoNum type="arabicPeriod"/>
            </a:pPr>
            <a:r>
              <a:rPr lang="en-US" altLang="en-US" sz="1400" dirty="0">
                <a:solidFill>
                  <a:prstClr val="black"/>
                </a:solidFill>
              </a:rPr>
              <a:t>SKO’s Attorneys</a:t>
            </a:r>
          </a:p>
          <a:p>
            <a:pPr marL="700454" lvl="1" indent="-230817">
              <a:spcAft>
                <a:spcPts val="1233"/>
              </a:spcAft>
              <a:buFont typeface="+mj-lt"/>
              <a:buAutoNum type="arabicPeriod"/>
            </a:pPr>
            <a:r>
              <a:rPr lang="en-US" altLang="en-US" sz="1400" dirty="0">
                <a:solidFill>
                  <a:prstClr val="black"/>
                </a:solidFill>
              </a:rPr>
              <a:t>SKO Clients</a:t>
            </a:r>
          </a:p>
          <a:p>
            <a:pPr marL="0" lvl="1">
              <a:spcAft>
                <a:spcPts val="1233"/>
              </a:spcAft>
            </a:pPr>
            <a:r>
              <a:rPr lang="en-US" altLang="en-US" sz="1400" b="1" dirty="0">
                <a:solidFill>
                  <a:prstClr val="black"/>
                </a:solidFill>
              </a:rPr>
              <a:t>Questions/Comments Welcomed!</a:t>
            </a:r>
            <a:endParaRPr lang="en-US" sz="1400" b="1" dirty="0">
              <a:solidFill>
                <a:prstClr val="black"/>
              </a:solidFill>
            </a:endParaRPr>
          </a:p>
          <a:p>
            <a:pPr>
              <a:spcBef>
                <a:spcPct val="0"/>
              </a:spcBef>
            </a:pPr>
            <a:endParaRPr lang="en-US" dirty="0"/>
          </a:p>
        </p:txBody>
      </p:sp>
      <p:sp>
        <p:nvSpPr>
          <p:cNvPr id="4" name="Slide Number Placeholder 3"/>
          <p:cNvSpPr>
            <a:spLocks noGrp="1"/>
          </p:cNvSpPr>
          <p:nvPr>
            <p:ph type="sldNum" sz="quarter" idx="10"/>
          </p:nvPr>
        </p:nvSpPr>
        <p:spPr/>
        <p:txBody>
          <a:bodyPr/>
          <a:lstStyle/>
          <a:p>
            <a:fld id="{DDA2FF2C-934B-4D63-8A72-C83ADB1F65FB}" type="slidenum">
              <a:rPr lang="en-US" smtClean="0"/>
              <a:t>1</a:t>
            </a:fld>
            <a:endParaRPr lang="en-US" dirty="0"/>
          </a:p>
        </p:txBody>
      </p:sp>
    </p:spTree>
    <p:extLst>
      <p:ext uri="{BB962C8B-B14F-4D97-AF65-F5344CB8AC3E}">
        <p14:creationId xmlns:p14="http://schemas.microsoft.com/office/powerpoint/2010/main" val="62553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t>
            </a:r>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085" indent="-293495">
              <a:defRPr>
                <a:solidFill>
                  <a:schemeClr val="tx1"/>
                </a:solidFill>
                <a:latin typeface="Calibri" pitchFamily="34" charset="0"/>
              </a:defRPr>
            </a:lvl2pPr>
            <a:lvl3pPr marL="1173976" indent="-234796">
              <a:defRPr>
                <a:solidFill>
                  <a:schemeClr val="tx1"/>
                </a:solidFill>
                <a:latin typeface="Calibri" pitchFamily="34" charset="0"/>
              </a:defRPr>
            </a:lvl3pPr>
            <a:lvl4pPr marL="1643567" indent="-234796">
              <a:defRPr>
                <a:solidFill>
                  <a:schemeClr val="tx1"/>
                </a:solidFill>
                <a:latin typeface="Calibri" pitchFamily="34" charset="0"/>
              </a:defRPr>
            </a:lvl4pPr>
            <a:lvl5pPr marL="2113158" indent="-234796">
              <a:defRPr>
                <a:solidFill>
                  <a:schemeClr val="tx1"/>
                </a:solidFill>
                <a:latin typeface="Calibri" pitchFamily="34" charset="0"/>
              </a:defRPr>
            </a:lvl5pPr>
            <a:lvl6pPr marL="2582749" indent="-234796" fontAlgn="base">
              <a:spcBef>
                <a:spcPct val="0"/>
              </a:spcBef>
              <a:spcAft>
                <a:spcPct val="0"/>
              </a:spcAft>
              <a:defRPr>
                <a:solidFill>
                  <a:schemeClr val="tx1"/>
                </a:solidFill>
                <a:latin typeface="Calibri" pitchFamily="34" charset="0"/>
              </a:defRPr>
            </a:lvl6pPr>
            <a:lvl7pPr marL="3052340" indent="-234796" fontAlgn="base">
              <a:spcBef>
                <a:spcPct val="0"/>
              </a:spcBef>
              <a:spcAft>
                <a:spcPct val="0"/>
              </a:spcAft>
              <a:defRPr>
                <a:solidFill>
                  <a:schemeClr val="tx1"/>
                </a:solidFill>
                <a:latin typeface="Calibri" pitchFamily="34" charset="0"/>
              </a:defRPr>
            </a:lvl7pPr>
            <a:lvl8pPr marL="3521931" indent="-234796" fontAlgn="base">
              <a:spcBef>
                <a:spcPct val="0"/>
              </a:spcBef>
              <a:spcAft>
                <a:spcPct val="0"/>
              </a:spcAft>
              <a:defRPr>
                <a:solidFill>
                  <a:schemeClr val="tx1"/>
                </a:solidFill>
                <a:latin typeface="Calibri" pitchFamily="34" charset="0"/>
              </a:defRPr>
            </a:lvl8pPr>
            <a:lvl9pPr marL="3991522" indent="-234796" fontAlgn="base">
              <a:spcBef>
                <a:spcPct val="0"/>
              </a:spcBef>
              <a:spcAft>
                <a:spcPct val="0"/>
              </a:spcAft>
              <a:defRPr>
                <a:solidFill>
                  <a:schemeClr val="tx1"/>
                </a:solidFill>
                <a:latin typeface="Calibri" pitchFamily="34" charset="0"/>
              </a:defRPr>
            </a:lvl9pPr>
          </a:lstStyle>
          <a:p>
            <a:pPr>
              <a:defRPr/>
            </a:pPr>
            <a:fld id="{C81B8115-496F-4279-B121-FF73668E7617}"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004151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The PSC has FIVE available means to enforce KRS Chapter 278, its regulations and its orders. </a:t>
            </a:r>
          </a:p>
        </p:txBody>
      </p:sp>
      <p:sp>
        <p:nvSpPr>
          <p:cNvPr id="4" name="Slide Number Placeholder 3"/>
          <p:cNvSpPr>
            <a:spLocks noGrp="1"/>
          </p:cNvSpPr>
          <p:nvPr>
            <p:ph type="sldNum" sz="quarter" idx="10"/>
          </p:nvPr>
        </p:nvSpPr>
        <p:spPr/>
        <p:txBody>
          <a:bodyPr/>
          <a:lstStyle/>
          <a:p>
            <a:fld id="{35508891-43D0-442B-845A-E33B4F383FEB}" type="slidenum">
              <a:rPr lang="en-US" smtClean="0"/>
              <a:t>11</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KRS 278.390:</a:t>
            </a:r>
          </a:p>
          <a:p>
            <a:endParaRPr lang="en-US" sz="1400" dirty="0"/>
          </a:p>
          <a:p>
            <a:pPr algn="just"/>
            <a:r>
              <a:rPr lang="en-US" sz="1400" dirty="0"/>
              <a:t>Every order entered by the commission shall continue in force until the expiration of the time, if any, named by the commission in the order, or until revoked or modified by the commission, unless the order is suspended, or vacated in whole or in part, by order or decree of a court of competent jurisdiction.</a:t>
            </a:r>
          </a:p>
        </p:txBody>
      </p:sp>
      <p:sp>
        <p:nvSpPr>
          <p:cNvPr id="4" name="Slide Number Placeholder 3"/>
          <p:cNvSpPr>
            <a:spLocks noGrp="1"/>
          </p:cNvSpPr>
          <p:nvPr>
            <p:ph type="sldNum" sz="quarter" idx="10"/>
          </p:nvPr>
        </p:nvSpPr>
        <p:spPr/>
        <p:txBody>
          <a:bodyPr/>
          <a:lstStyle/>
          <a:p>
            <a:fld id="{35508891-43D0-442B-845A-E33B4F383FEB}" type="slidenum">
              <a:rPr lang="en-US" smtClean="0"/>
              <a:t>12</a:t>
            </a:fld>
            <a:endParaRPr lang="en-US" dirty="0"/>
          </a:p>
        </p:txBody>
      </p:sp>
    </p:spTree>
    <p:extLst>
      <p:ext uri="{BB962C8B-B14F-4D97-AF65-F5344CB8AC3E}">
        <p14:creationId xmlns:p14="http://schemas.microsoft.com/office/powerpoint/2010/main" val="1554508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The PSC can order a utility to comply with the law without a hearing.  In extraordinary cases to prevention violations of the law or to preserve the status quo, it can order a utility to refrain from some conduct or act without holding a hearing..  Generally must hold a hearing as soon as possible after issuing order.</a:t>
            </a:r>
          </a:p>
          <a:p>
            <a:pPr algn="just"/>
            <a:endParaRPr lang="en-US" sz="1400" dirty="0"/>
          </a:p>
          <a:p>
            <a:pPr algn="just"/>
            <a:r>
              <a:rPr lang="en-US" sz="1400" dirty="0"/>
              <a:t>Why issue an Order to comply with law?  Why not just enforce the law?</a:t>
            </a:r>
          </a:p>
          <a:p>
            <a:pPr algn="just"/>
            <a:endParaRPr lang="en-US" dirty="0"/>
          </a:p>
          <a:p>
            <a:pPr algn="just"/>
            <a:endParaRPr lang="en-US" dirty="0"/>
          </a:p>
          <a:p>
            <a:pPr algn="just"/>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13</a:t>
            </a:fld>
            <a:endParaRPr lang="en-US" dirty="0"/>
          </a:p>
        </p:txBody>
      </p:sp>
    </p:spTree>
    <p:extLst>
      <p:ext uri="{BB962C8B-B14F-4D97-AF65-F5344CB8AC3E}">
        <p14:creationId xmlns:p14="http://schemas.microsoft.com/office/powerpoint/2010/main" val="428329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If an entity refuses to comply with a PSC Order, the PSC may go to Court and request an injunction against the entity.  The Court then orders the entity to comply with the PSC Order.</a:t>
            </a:r>
          </a:p>
          <a:p>
            <a:pPr algn="just"/>
            <a:endParaRPr lang="en-US" sz="1400" dirty="0"/>
          </a:p>
          <a:p>
            <a:pPr algn="just"/>
            <a:r>
              <a:rPr lang="en-US" sz="1400" dirty="0"/>
              <a:t>KRS 278.390: “The commission may compel obedience to its lawful orders by mandamus, injunction or other proper proceedings in the Franklin Circuit Court or any other court of competent jurisdiction, and such proceedings shall have priority over all pending cases.”</a:t>
            </a:r>
          </a:p>
          <a:p>
            <a:pPr algn="just"/>
            <a:endParaRPr lang="en-US" dirty="0"/>
          </a:p>
          <a:p>
            <a:pPr algn="just"/>
            <a:r>
              <a:rPr lang="en-US" sz="1400" dirty="0"/>
              <a:t>If the entity refuses to comply with the court order, the court may use its contempt powers against the entity.  It can jail the entity’s officers until they comply with the PSC order or it can assess penalties against those officers for each day the entity fails to comply with the PSC Order.  </a:t>
            </a:r>
          </a:p>
          <a:p>
            <a:pPr algn="just"/>
            <a:endParaRPr lang="en-US" dirty="0"/>
          </a:p>
          <a:p>
            <a:pPr algn="just"/>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14</a:t>
            </a:fld>
            <a:endParaRPr lang="en-US" dirty="0"/>
          </a:p>
        </p:txBody>
      </p:sp>
    </p:spTree>
    <p:extLst>
      <p:ext uri="{BB962C8B-B14F-4D97-AF65-F5344CB8AC3E}">
        <p14:creationId xmlns:p14="http://schemas.microsoft.com/office/powerpoint/2010/main" val="1990877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447461"/>
            <a:ext cx="5661660" cy="4537761"/>
          </a:xfrm>
        </p:spPr>
        <p:txBody>
          <a:bodyPr/>
          <a:lstStyle/>
          <a:p>
            <a:pPr algn="just"/>
            <a:r>
              <a:rPr lang="en-US" sz="1400" dirty="0"/>
              <a:t>KRS 278.990(1): “Any officer, agent, or employee of a utility, as defined in KRS 278.010, and any other person who willfully violates any of the provisions of this chapter or any regulation promulgated pursuant to this chapter, or fails to obey any order of the commission from which all rights of appeal have been exhausted, or who procures, aids, or abets a violation by any utility, shall be subject to either a civil penalty to be assessed by the commission not to exceed two thousand five hundred dollars ($2,500) for each offense or </a:t>
            </a:r>
            <a:r>
              <a:rPr lang="en-US" sz="1400" b="1" dirty="0"/>
              <a:t>a criminal penalty of imprisonment for not more than six (6) months</a:t>
            </a:r>
            <a:r>
              <a:rPr lang="en-US" sz="1400" dirty="0"/>
              <a:t>, or </a:t>
            </a:r>
            <a:r>
              <a:rPr lang="en-US" sz="1400" b="1" dirty="0"/>
              <a:t>BOTH</a:t>
            </a:r>
            <a:r>
              <a:rPr lang="en-US" sz="1400" dirty="0"/>
              <a:t>.”</a:t>
            </a:r>
          </a:p>
          <a:p>
            <a:pPr algn="just"/>
            <a:endParaRPr lang="en-US" sz="1400" dirty="0"/>
          </a:p>
          <a:p>
            <a:pPr algn="just"/>
            <a:r>
              <a:rPr lang="en-US" sz="1400" dirty="0"/>
              <a:t>KRS 500.080 (10): “‘Misdemeanor’ means an offense, other than a traffic infraction, for which a sentence to a term of imprisonment of not more than twelve (12) months can</a:t>
            </a:r>
          </a:p>
          <a:p>
            <a:pPr algn="just"/>
            <a:r>
              <a:rPr lang="en-US" sz="1400" dirty="0"/>
              <a:t>be imposed”</a:t>
            </a:r>
          </a:p>
          <a:p>
            <a:pPr algn="just"/>
            <a:endParaRPr lang="en-US" sz="1400" dirty="0"/>
          </a:p>
          <a:p>
            <a:pPr algn="just"/>
            <a:r>
              <a:rPr lang="en-US" sz="1400" dirty="0"/>
              <a:t>KRS 500.050:  “Except as otherwise expressly provided, the prosecution of an offense other than a felony must be commenced within one (1) year after it is committed.”</a:t>
            </a:r>
          </a:p>
          <a:p>
            <a:pPr algn="just"/>
            <a:endParaRPr lang="en-US" sz="1400" dirty="0"/>
          </a:p>
          <a:p>
            <a:pPr algn="just"/>
            <a:r>
              <a:rPr lang="en-US" sz="1400" dirty="0"/>
              <a:t>KRS 24A.110(2) – District court has exclusive jurisdiction to make a final disposition of any misdemeanor charge</a:t>
            </a:r>
          </a:p>
          <a:p>
            <a:pPr algn="just"/>
            <a:endParaRPr lang="en-US" sz="1400" dirty="0"/>
          </a:p>
          <a:p>
            <a:pPr algn="just"/>
            <a:r>
              <a:rPr lang="en-US" sz="1400" dirty="0"/>
              <a:t>KRS 15.725 – County attorney shall prosecute all violations </a:t>
            </a:r>
          </a:p>
          <a:p>
            <a:pPr algn="just"/>
            <a:endParaRPr lang="en-US" sz="1400" dirty="0"/>
          </a:p>
          <a:p>
            <a:pPr algn="just"/>
            <a:r>
              <a:rPr lang="en-US" sz="1400" dirty="0"/>
              <a:t>Note:  Only one recorded criminal prosecution.  </a:t>
            </a:r>
            <a:r>
              <a:rPr lang="en-US" sz="1400" i="1" dirty="0"/>
              <a:t>Dees v. Commonwealth</a:t>
            </a:r>
            <a:r>
              <a:rPr lang="en-US" sz="1400" dirty="0"/>
              <a:t>, 314 S.W.2d 514 (Ky. 1959) (criminal penalty against utility official for failure to furnish adequate, efficient and reasonable service) </a:t>
            </a:r>
          </a:p>
          <a:p>
            <a:pPr algn="just"/>
            <a:endParaRPr lang="en-US" sz="1400" dirty="0"/>
          </a:p>
          <a:p>
            <a:pPr algn="just"/>
            <a:r>
              <a:rPr lang="en-US" sz="1400" dirty="0"/>
              <a:t>A criminal referral can also be made for other acts of misconduct.  For example, a utility or a utility official may be guilty of perjury for making false statements in testimony before the PSC or submitting false written responses to requests for information to the PSC.  Filing false annual report or other types of reports to the PSC is also an offense.</a:t>
            </a:r>
          </a:p>
          <a:p>
            <a:pPr algn="just"/>
            <a:endParaRPr lang="en-US" sz="1400" dirty="0"/>
          </a:p>
          <a:p>
            <a:pPr algn="just"/>
            <a:r>
              <a:rPr lang="en-US" sz="1400" dirty="0"/>
              <a:t>523.020 </a:t>
            </a:r>
            <a:r>
              <a:rPr lang="en-US" sz="1400" b="1" dirty="0"/>
              <a:t>Perjury in the first degree.</a:t>
            </a:r>
            <a:r>
              <a:rPr lang="en-US" sz="1400" dirty="0"/>
              <a:t>   A person is guilty of perjury in the first degree when he makes a material false statement, which he does not believe, in any official proceeding under an oath required or authorized by law; </a:t>
            </a:r>
          </a:p>
          <a:p>
            <a:pPr algn="just"/>
            <a:endParaRPr lang="en-US" sz="1400" dirty="0"/>
          </a:p>
          <a:p>
            <a:pPr algn="just"/>
            <a:r>
              <a:rPr lang="en-US" sz="1400" dirty="0"/>
              <a:t>Perjury in the first degree is a Class D felony.</a:t>
            </a:r>
          </a:p>
          <a:p>
            <a:pPr algn="just"/>
            <a:endParaRPr lang="en-US" sz="1400" dirty="0"/>
          </a:p>
          <a:p>
            <a:pPr algn="just"/>
            <a:r>
              <a:rPr lang="en-US" sz="1400" dirty="0"/>
              <a:t>523.030 </a:t>
            </a:r>
            <a:r>
              <a:rPr lang="en-US" sz="1400" b="1" dirty="0"/>
              <a:t>Perjury in the second degree.  </a:t>
            </a:r>
            <a:r>
              <a:rPr lang="en-US" sz="1400" dirty="0"/>
              <a:t>A person is guilty of perjury in the second degree when he makes a material false statement which he does not believe in a subscribed written instrument for which an oath is required or authorized by law with the intent to mislead a public servant in the performance of his official functions. </a:t>
            </a:r>
          </a:p>
          <a:p>
            <a:pPr algn="just"/>
            <a:endParaRPr lang="en-US" sz="1400" dirty="0"/>
          </a:p>
          <a:p>
            <a:pPr algn="just"/>
            <a:r>
              <a:rPr lang="en-US" sz="1400" dirty="0"/>
              <a:t>Perjury in the second degree is a Class A misdemeanor.</a:t>
            </a:r>
          </a:p>
          <a:p>
            <a:pPr algn="just"/>
            <a:endParaRPr lang="en-US" sz="1400" dirty="0"/>
          </a:p>
          <a:p>
            <a:pPr algn="just"/>
            <a:r>
              <a:rPr lang="en-US" sz="1400" dirty="0"/>
              <a:t>523.040 </a:t>
            </a:r>
            <a:r>
              <a:rPr lang="en-US" sz="1400" b="1" dirty="0"/>
              <a:t>False swearing.  </a:t>
            </a:r>
            <a:r>
              <a:rPr lang="en-US" sz="1400" dirty="0"/>
              <a:t> A person is guilty of false swearing when he makes a false statement which he does not believe under oath required or authorized by law.</a:t>
            </a:r>
          </a:p>
          <a:p>
            <a:pPr algn="just"/>
            <a:endParaRPr lang="en-US" sz="1400" dirty="0"/>
          </a:p>
          <a:p>
            <a:pPr algn="just"/>
            <a:r>
              <a:rPr lang="en-US" sz="1400" dirty="0"/>
              <a:t>False swearing is a Class B misdemeanor. </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15</a:t>
            </a:fld>
            <a:endParaRPr lang="en-US" dirty="0"/>
          </a:p>
        </p:txBody>
      </p:sp>
    </p:spTree>
    <p:extLst>
      <p:ext uri="{BB962C8B-B14F-4D97-AF65-F5344CB8AC3E}">
        <p14:creationId xmlns:p14="http://schemas.microsoft.com/office/powerpoint/2010/main" val="1028110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KRS 278.990(1) authorizes the PSC to assess a civil penalty for a violation of statute, regulation or failure to comply with PSC order.</a:t>
            </a:r>
          </a:p>
          <a:p>
            <a:pPr algn="just"/>
            <a:endParaRPr lang="en-US" sz="1400" dirty="0"/>
          </a:p>
          <a:p>
            <a:pPr algn="just"/>
            <a:r>
              <a:rPr lang="en-US" sz="1400" b="1" dirty="0"/>
              <a:t>Examples of multiple offenses:  </a:t>
            </a:r>
          </a:p>
          <a:p>
            <a:pPr algn="just"/>
            <a:endParaRPr lang="en-US" sz="1400" dirty="0"/>
          </a:p>
          <a:p>
            <a:pPr algn="just"/>
            <a:r>
              <a:rPr lang="en-US" sz="1400" dirty="0"/>
              <a:t>   Utility charging unfiled rates.  Each bill is considered a separate offense. </a:t>
            </a:r>
          </a:p>
          <a:p>
            <a:pPr algn="just"/>
            <a:endParaRPr lang="en-US" sz="1400" dirty="0"/>
          </a:p>
          <a:p>
            <a:pPr algn="just"/>
            <a:r>
              <a:rPr lang="en-US" sz="1400" dirty="0"/>
              <a:t>    Utility providing free service.  Each customer provided free service for each billing period is an offense.</a:t>
            </a:r>
          </a:p>
        </p:txBody>
      </p:sp>
      <p:sp>
        <p:nvSpPr>
          <p:cNvPr id="4" name="Slide Number Placeholder 3"/>
          <p:cNvSpPr>
            <a:spLocks noGrp="1"/>
          </p:cNvSpPr>
          <p:nvPr>
            <p:ph type="sldNum" sz="quarter" idx="10"/>
          </p:nvPr>
        </p:nvSpPr>
        <p:spPr/>
        <p:txBody>
          <a:bodyPr/>
          <a:lstStyle/>
          <a:p>
            <a:fld id="{35508891-43D0-442B-845A-E33B4F383FEB}" type="slidenum">
              <a:rPr lang="en-US" smtClean="0"/>
              <a:t>16</a:t>
            </a:fld>
            <a:endParaRPr lang="en-US" dirty="0"/>
          </a:p>
        </p:txBody>
      </p:sp>
    </p:spTree>
    <p:extLst>
      <p:ext uri="{BB962C8B-B14F-4D97-AF65-F5344CB8AC3E}">
        <p14:creationId xmlns:p14="http://schemas.microsoft.com/office/powerpoint/2010/main" val="2566226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screen reflects the Public Service Commission’s definition of a willful violation.</a:t>
            </a:r>
          </a:p>
          <a:p>
            <a:endParaRPr lang="en-US" sz="1400" dirty="0"/>
          </a:p>
          <a:p>
            <a:r>
              <a:rPr lang="en-US" sz="1400" dirty="0"/>
              <a:t>This language has appeared in several PSC Orders since 1990.</a:t>
            </a:r>
          </a:p>
          <a:p>
            <a:endParaRPr lang="en-US" sz="1400" dirty="0"/>
          </a:p>
          <a:p>
            <a:endParaRPr lang="en-US" sz="1400" dirty="0"/>
          </a:p>
        </p:txBody>
      </p:sp>
      <p:sp>
        <p:nvSpPr>
          <p:cNvPr id="4" name="Slide Number Placeholder 3"/>
          <p:cNvSpPr>
            <a:spLocks noGrp="1"/>
          </p:cNvSpPr>
          <p:nvPr>
            <p:ph type="sldNum" sz="quarter" idx="10"/>
          </p:nvPr>
        </p:nvSpPr>
        <p:spPr/>
        <p:txBody>
          <a:bodyPr/>
          <a:lstStyle/>
          <a:p>
            <a:fld id="{35508891-43D0-442B-845A-E33B4F383FEB}" type="slidenum">
              <a:rPr lang="en-US" smtClean="0"/>
              <a:t>17</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Case No. 2017-00469:  It is enough to intend to do the act.  </a:t>
            </a:r>
          </a:p>
          <a:p>
            <a:endParaRPr lang="en-US" sz="1400" dirty="0"/>
          </a:p>
          <a:p>
            <a:r>
              <a:rPr lang="en-US" sz="1400" dirty="0"/>
              <a:t>Case No. 2016-00338:  Good faith reliance on advice of counsel is not a defense to violation of KRS 278.990.  PSC notes that water district and its commissioners had a reasonable and good faith expectation that Bond Counsel would advised them if additional Commission approval required for underlying financing.</a:t>
            </a:r>
          </a:p>
          <a:p>
            <a:endParaRPr lang="en-US" sz="1400" dirty="0"/>
          </a:p>
          <a:p>
            <a:r>
              <a:rPr lang="en-US" sz="1400" dirty="0"/>
              <a:t>Case No. 99-001: There is no merit to the contention that utility’s actions were not willful because it sought and received the advice of counsel.  Good faith defense does not apply to willful violation</a:t>
            </a:r>
          </a:p>
          <a:p>
            <a:endParaRPr lang="en-US" sz="1400" dirty="0"/>
          </a:p>
          <a:p>
            <a:r>
              <a:rPr lang="en-US" sz="1400" dirty="0"/>
              <a:t>Statutory History:</a:t>
            </a:r>
          </a:p>
          <a:p>
            <a:endParaRPr lang="en-US" sz="1400" dirty="0"/>
          </a:p>
          <a:p>
            <a:r>
              <a:rPr lang="en-US" sz="1400" dirty="0"/>
              <a:t>Prior to 1990, KRS 278.990(1) did not require a willful violation for the assessment of a penalty – only a violation.  Drafters may have been seeking to require bad faith.  PSC, however, has always interpreted “willful” as an intentional act, not one preformed in bad faith.</a:t>
            </a:r>
          </a:p>
        </p:txBody>
      </p:sp>
      <p:sp>
        <p:nvSpPr>
          <p:cNvPr id="4" name="Slide Number Placeholder 3"/>
          <p:cNvSpPr>
            <a:spLocks noGrp="1"/>
          </p:cNvSpPr>
          <p:nvPr>
            <p:ph type="sldNum" sz="quarter" idx="10"/>
          </p:nvPr>
        </p:nvSpPr>
        <p:spPr/>
        <p:txBody>
          <a:bodyPr/>
          <a:lstStyle/>
          <a:p>
            <a:fld id="{35508891-43D0-442B-845A-E33B4F383FEB}" type="slidenum">
              <a:rPr lang="en-US" smtClean="0"/>
              <a:t>18</a:t>
            </a:fld>
            <a:endParaRPr lang="en-US" dirty="0"/>
          </a:p>
        </p:txBody>
      </p:sp>
    </p:spTree>
    <p:extLst>
      <p:ext uri="{BB962C8B-B14F-4D97-AF65-F5344CB8AC3E}">
        <p14:creationId xmlns:p14="http://schemas.microsoft.com/office/powerpoint/2010/main" val="2755892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A utility can violate a statute or regulation under any number of different circumstances.  </a:t>
            </a:r>
          </a:p>
          <a:p>
            <a:pPr algn="just"/>
            <a:endParaRPr lang="en-US" sz="1400" dirty="0"/>
          </a:p>
          <a:p>
            <a:pPr algn="just"/>
            <a:r>
              <a:rPr lang="en-US" sz="1400" b="1" dirty="0"/>
              <a:t>Most Commonly Found Violations:</a:t>
            </a:r>
          </a:p>
          <a:p>
            <a:pPr algn="just"/>
            <a:endParaRPr lang="en-US" sz="1400" dirty="0"/>
          </a:p>
          <a:p>
            <a:pPr marL="173113" indent="-173113" algn="just">
              <a:buFontTx/>
              <a:buChar char="-"/>
            </a:pPr>
            <a:r>
              <a:rPr lang="en-US" sz="1400" dirty="0"/>
              <a:t>Building a facility without obtaining a Certificate of Public Convenience and Necessity</a:t>
            </a:r>
          </a:p>
          <a:p>
            <a:pPr marL="173113" indent="-173113" algn="just">
              <a:buFontTx/>
              <a:buChar char="-"/>
            </a:pPr>
            <a:r>
              <a:rPr lang="en-US" sz="1400" dirty="0"/>
              <a:t>Issuing long-term debt without obtaining prior PSC approval </a:t>
            </a:r>
          </a:p>
          <a:p>
            <a:pPr marL="173113" indent="-173113" algn="just">
              <a:buFontTx/>
              <a:buChar char="-"/>
            </a:pPr>
            <a:r>
              <a:rPr lang="en-US" sz="1400" dirty="0"/>
              <a:t>Charging rates that are not set forth in its filed rate schedules.</a:t>
            </a:r>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19</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xfrm>
            <a:off x="707708" y="4447461"/>
            <a:ext cx="5661660" cy="44458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dirty="0"/>
              <a:t>Before we start, there are some points upon which we can all agree :</a:t>
            </a:r>
          </a:p>
          <a:p>
            <a:endParaRPr lang="en-US" altLang="en-US" sz="1400" dirty="0"/>
          </a:p>
          <a:p>
            <a:pPr marL="230817" indent="-230817">
              <a:buFont typeface="+mj-lt"/>
              <a:buAutoNum type="arabicPeriod"/>
            </a:pPr>
            <a:r>
              <a:rPr lang="en-US" altLang="en-US" sz="1400" dirty="0"/>
              <a:t>The PSC has a duty to enforce the law and to ensure water utilities comply with the laws governing public utilities, PSC regulations and PSC Orders.</a:t>
            </a:r>
          </a:p>
          <a:p>
            <a:pPr marL="230817" indent="-230817">
              <a:buFont typeface="+mj-lt"/>
              <a:buAutoNum type="arabicPeriod"/>
            </a:pPr>
            <a:endParaRPr lang="en-US" altLang="en-US" sz="1400" dirty="0"/>
          </a:p>
          <a:p>
            <a:pPr marL="230817" indent="-230817">
              <a:buFont typeface="+mj-lt"/>
              <a:buAutoNum type="arabicPeriod"/>
            </a:pPr>
            <a:r>
              <a:rPr lang="en-US" altLang="en-US" sz="1400" dirty="0"/>
              <a:t>Every water utility should comply with those PSC laws, regulations and orders.</a:t>
            </a:r>
          </a:p>
          <a:p>
            <a:pPr marL="230817" indent="-230817">
              <a:buFont typeface="+mj-lt"/>
              <a:buAutoNum type="arabicPeriod"/>
            </a:pPr>
            <a:endParaRPr lang="en-US" altLang="en-US" sz="1400" dirty="0"/>
          </a:p>
          <a:p>
            <a:pPr marL="230817" indent="-230817">
              <a:buFont typeface="+mj-lt"/>
              <a:buAutoNum type="arabicPeriod"/>
            </a:pPr>
            <a:r>
              <a:rPr lang="en-US" altLang="en-US" sz="1400" dirty="0"/>
              <a:t>The officers of a water utility have the responsibility and legal duty to ensure their water utility complies with the law (REGARDLESS OF THE AMOUNT OF COMPENSATION THAT THEY RECEIVE FROM THE UTILITY).</a:t>
            </a:r>
          </a:p>
          <a:p>
            <a:pPr marL="230817" indent="-230817">
              <a:buFont typeface="+mj-lt"/>
              <a:buAutoNum type="arabicPeriod"/>
            </a:pPr>
            <a:endParaRPr lang="en-US" altLang="en-US" sz="1400" dirty="0"/>
          </a:p>
          <a:p>
            <a:pPr marL="230817" indent="-230817">
              <a:buFont typeface="+mj-lt"/>
              <a:buAutoNum type="arabicPeriod"/>
            </a:pPr>
            <a:r>
              <a:rPr lang="en-US" altLang="en-US" sz="1400" dirty="0"/>
              <a:t> Lack of knowledge of the law is not a defense.  Water utility and its officers have an obligation to know the law or to employ knowledgeable persons to ensure the water utility’s compliance.</a:t>
            </a:r>
          </a:p>
          <a:p>
            <a:pPr marL="230817" indent="-230817">
              <a:buFont typeface="+mj-lt"/>
              <a:buAutoNum type="arabicPeriod"/>
            </a:pPr>
            <a:endParaRPr lang="en-US" altLang="en-US" sz="1400" dirty="0"/>
          </a:p>
          <a:p>
            <a:pPr marL="230817" indent="-230817">
              <a:buFont typeface="+mj-lt"/>
              <a:buAutoNum type="arabicPeriod"/>
            </a:pPr>
            <a:r>
              <a:rPr lang="en-US" altLang="en-US" sz="1400" dirty="0"/>
              <a:t>There must be accountability.  If a water utility or its officers fail to comply with the law, they should be held accountable for their actions or their failure to act.</a:t>
            </a:r>
          </a:p>
        </p:txBody>
      </p:sp>
      <p:sp>
        <p:nvSpPr>
          <p:cNvPr id="4" name="Slide Number Placeholder 3"/>
          <p:cNvSpPr>
            <a:spLocks noGrp="1"/>
          </p:cNvSpPr>
          <p:nvPr>
            <p:ph type="sldNum" sz="quarter" idx="5"/>
          </p:nvPr>
        </p:nvSpPr>
        <p:spPr/>
        <p:txBody>
          <a:bodyPr/>
          <a:lstStyle/>
          <a:p>
            <a:pPr>
              <a:defRPr/>
            </a:pPr>
            <a:fld id="{E608A711-9886-4E40-A23E-C9509A6B3F70}" type="slidenum">
              <a:rPr lang="en-US" smtClean="0">
                <a:solidFill>
                  <a:prstClr val="black"/>
                </a:solidFill>
              </a:rPr>
              <a:pPr>
                <a:def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How does a utility violate a law, or regulation or PSC Order?  Only through the acts of its employees and officers.  KRS 278.990(1) recognizes this fact and permits the Commission may impute the act, omission, or failure of a water utility employee to the water utility for purposes of assessing a penalty if the act, omission or failure is within the employee’s scope of employment.</a:t>
            </a:r>
          </a:p>
          <a:p>
            <a:pPr algn="just"/>
            <a:endParaRPr lang="en-US" sz="1400" dirty="0"/>
          </a:p>
          <a:p>
            <a:pPr algn="just"/>
            <a:r>
              <a:rPr lang="en-US" sz="1400" dirty="0"/>
              <a:t>Examples:</a:t>
            </a:r>
          </a:p>
          <a:p>
            <a:pPr algn="just"/>
            <a:endParaRPr lang="en-US" sz="1400" dirty="0"/>
          </a:p>
          <a:p>
            <a:pPr algn="just"/>
            <a:r>
              <a:rPr lang="en-US" sz="1400" dirty="0"/>
              <a:t>-  A General Manager executes a loan agreement that required prior PSC authorization at the direction of the Water Utility’s Board of Commissioners.</a:t>
            </a:r>
          </a:p>
          <a:p>
            <a:pPr algn="just"/>
            <a:endParaRPr lang="en-US" sz="1400" dirty="0"/>
          </a:p>
          <a:p>
            <a:pPr marL="173113" indent="-173113" algn="just">
              <a:buFontTx/>
              <a:buChar char="-"/>
            </a:pPr>
            <a:r>
              <a:rPr lang="en-US" sz="1400" dirty="0"/>
              <a:t>Officials whose job descriptions included responsibility for submitting required reports to the PSC failed to make the submissions in a timely manner.</a:t>
            </a:r>
          </a:p>
          <a:p>
            <a:pPr marL="173113" indent="-173113" algn="just">
              <a:buFontTx/>
              <a:buChar char="-"/>
            </a:pPr>
            <a:endParaRPr lang="en-US" sz="1400" dirty="0"/>
          </a:p>
          <a:p>
            <a:pPr algn="just"/>
            <a:r>
              <a:rPr lang="en-US" sz="1400" dirty="0"/>
              <a:t>What is “acting within the scope of employment”? </a:t>
            </a:r>
          </a:p>
          <a:p>
            <a:pPr algn="just"/>
            <a:endParaRPr lang="en-US" sz="1400" dirty="0"/>
          </a:p>
          <a:p>
            <a:pPr marL="173113" indent="-173113" algn="just">
              <a:buFontTx/>
              <a:buChar char="-"/>
            </a:pPr>
            <a:r>
              <a:rPr lang="en-US" sz="1400" dirty="0"/>
              <a:t>Employee is intending to further the employer’s business or advance the employer’s goal. </a:t>
            </a:r>
            <a:r>
              <a:rPr lang="en-US" sz="1400" i="1" dirty="0"/>
              <a:t>Patterson v. Blair</a:t>
            </a:r>
            <a:r>
              <a:rPr lang="en-US" sz="1400" dirty="0"/>
              <a:t>, 172 S.W.3d 361 (Ky. 2005) </a:t>
            </a:r>
          </a:p>
          <a:p>
            <a:pPr marL="173113" indent="-173113" algn="just">
              <a:buFontTx/>
              <a:buChar char="-"/>
            </a:pPr>
            <a:r>
              <a:rPr lang="en-US" sz="1400" dirty="0"/>
              <a:t>Conduct (Act) must be of the same general nature as that authorized or incidental to the conduct authorized. </a:t>
            </a:r>
            <a:r>
              <a:rPr lang="en-US" sz="1400" i="1" dirty="0"/>
              <a:t>Wood v. Southeastern Greyhound Lines</a:t>
            </a:r>
            <a:r>
              <a:rPr lang="en-US" sz="1400" dirty="0"/>
              <a:t>, 194 S.W.2d 81 (Ky. 1946)</a:t>
            </a:r>
          </a:p>
        </p:txBody>
      </p:sp>
      <p:sp>
        <p:nvSpPr>
          <p:cNvPr id="4" name="Slide Number Placeholder 3"/>
          <p:cNvSpPr>
            <a:spLocks noGrp="1"/>
          </p:cNvSpPr>
          <p:nvPr>
            <p:ph type="sldNum" sz="quarter" idx="10"/>
          </p:nvPr>
        </p:nvSpPr>
        <p:spPr/>
        <p:txBody>
          <a:bodyPr/>
          <a:lstStyle/>
          <a:p>
            <a:fld id="{35508891-43D0-442B-845A-E33B4F383FEB}" type="slidenum">
              <a:rPr lang="en-US" smtClean="0"/>
              <a:t>20</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KRS 278.990(1): </a:t>
            </a:r>
          </a:p>
          <a:p>
            <a:pPr algn="just"/>
            <a:endParaRPr lang="en-US" sz="1400" dirty="0"/>
          </a:p>
          <a:p>
            <a:pPr algn="just"/>
            <a:r>
              <a:rPr lang="en-US" sz="1400" dirty="0"/>
              <a:t>Any officer, agent, or employee of a utility, as defined in KRS 278.010, and any other person who willfully violates any of the provisions of this chapter or any regulation promulgated pursuant to this chapter, or fails to obey any order of the commission from which all rights of appeal have been exhausted, or who procures, aids, or abets a violation by any utility, shall be subject to either a civil penalty to be assessed by the commission not to exceed two thousand five hundred dollars ($2,500) for each offense or a criminal penalty of imprisonment for not more than six (6) months, or both.</a:t>
            </a:r>
          </a:p>
          <a:p>
            <a:pPr algn="just"/>
            <a:endParaRPr lang="en-US" sz="1400" dirty="0"/>
          </a:p>
          <a:p>
            <a:pPr algn="just"/>
            <a:r>
              <a:rPr lang="en-US" sz="1400" dirty="0"/>
              <a:t>KRS Chapter 278 and the PSC’s regulations have no provisions that impose obligations on persons other than “a utility”. They generally refer to “the utility”.   The same is generally true for PSC Orders.  It is therefore difficult for a non-utility to violate a provision of KRS 278 or a PSC regulation.  </a:t>
            </a:r>
          </a:p>
          <a:p>
            <a:pPr algn="just"/>
            <a:endParaRPr lang="en-US" sz="1400" dirty="0"/>
          </a:p>
          <a:p>
            <a:pPr algn="just"/>
            <a:r>
              <a:rPr lang="en-US" sz="1400" dirty="0"/>
              <a:t>If a person is order to show cause, it is generally for </a:t>
            </a:r>
            <a:r>
              <a:rPr lang="en-US" sz="1400" b="1" dirty="0"/>
              <a:t>aiding and abetting </a:t>
            </a:r>
            <a:r>
              <a:rPr lang="en-US" sz="1400" dirty="0"/>
              <a:t>a utility’s violation of KRS Chapter 278 or PSC regulations.</a:t>
            </a:r>
          </a:p>
          <a:p>
            <a:pPr algn="just"/>
            <a:endParaRPr lang="en-US" sz="1400" dirty="0"/>
          </a:p>
          <a:p>
            <a:pPr>
              <a:tabLst>
                <a:tab pos="239712" algn="l"/>
              </a:tabLst>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21</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239712" algn="l"/>
              </a:tabLst>
            </a:pPr>
            <a:r>
              <a:rPr lang="en-US" sz="1400" dirty="0"/>
              <a:t>The critical issue when assessing liability against an individual is whether he or she aided and abetted the utility in committing the violation.</a:t>
            </a:r>
          </a:p>
          <a:p>
            <a:pPr>
              <a:tabLst>
                <a:tab pos="239712" algn="l"/>
              </a:tabLst>
            </a:pPr>
            <a:endParaRPr lang="en-US" sz="1400" dirty="0"/>
          </a:p>
          <a:p>
            <a:pPr>
              <a:tabLst>
                <a:tab pos="239712" algn="l"/>
              </a:tabLst>
            </a:pPr>
            <a:r>
              <a:rPr lang="en-US" sz="1400" dirty="0"/>
              <a:t>What’s aiding and abetting?</a:t>
            </a:r>
          </a:p>
          <a:p>
            <a:pPr>
              <a:tabLst>
                <a:tab pos="239712" algn="l"/>
              </a:tabLst>
            </a:pPr>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22</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These examples refer to a specific action taken by a utility official.</a:t>
            </a:r>
          </a:p>
          <a:p>
            <a:pPr algn="just"/>
            <a:endParaRPr lang="en-US" sz="1400" dirty="0"/>
          </a:p>
          <a:p>
            <a:pPr algn="just"/>
            <a:r>
              <a:rPr lang="en-US" sz="1400" b="1" dirty="0"/>
              <a:t>Q:  </a:t>
            </a:r>
            <a:r>
              <a:rPr lang="en-US" sz="1400" dirty="0"/>
              <a:t>Does a utility official aid and abet the violation if he is negligent?  He knew or should have know that PSC approval was required before note could be issued, but failed to advise board of directors/commissioners?</a:t>
            </a:r>
          </a:p>
          <a:p>
            <a:pPr algn="just"/>
            <a:endParaRPr lang="en-US" sz="1400" dirty="0"/>
          </a:p>
          <a:p>
            <a:pPr algn="just"/>
            <a:r>
              <a:rPr lang="en-US" sz="1400" b="1" dirty="0"/>
              <a:t>Q:  </a:t>
            </a:r>
            <a:r>
              <a:rPr lang="en-US" sz="1400" dirty="0"/>
              <a:t>How about a lawyer’s failure to warn or to communicate with board regarding a change in the amount of debt to be reissued?</a:t>
            </a:r>
          </a:p>
        </p:txBody>
      </p:sp>
      <p:sp>
        <p:nvSpPr>
          <p:cNvPr id="4" name="Slide Number Placeholder 3"/>
          <p:cNvSpPr>
            <a:spLocks noGrp="1"/>
          </p:cNvSpPr>
          <p:nvPr>
            <p:ph type="sldNum" sz="quarter" idx="10"/>
          </p:nvPr>
        </p:nvSpPr>
        <p:spPr/>
        <p:txBody>
          <a:bodyPr/>
          <a:lstStyle/>
          <a:p>
            <a:fld id="{35508891-43D0-442B-845A-E33B4F383FEB}" type="slidenum">
              <a:rPr lang="en-US" smtClean="0"/>
              <a:t>23</a:t>
            </a:fld>
            <a:endParaRPr lang="en-US" dirty="0"/>
          </a:p>
        </p:txBody>
      </p:sp>
    </p:spTree>
    <p:extLst>
      <p:ext uri="{BB962C8B-B14F-4D97-AF65-F5344CB8AC3E}">
        <p14:creationId xmlns:p14="http://schemas.microsoft.com/office/powerpoint/2010/main" val="2616909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24</a:t>
            </a:fld>
            <a:endParaRPr lang="en-US" dirty="0"/>
          </a:p>
        </p:txBody>
      </p:sp>
    </p:spTree>
    <p:extLst>
      <p:ext uri="{BB962C8B-B14F-4D97-AF65-F5344CB8AC3E}">
        <p14:creationId xmlns:p14="http://schemas.microsoft.com/office/powerpoint/2010/main" val="1171946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My review of PSC orders indicates that the PSC frequently assessed penalties against water utilities and water utility officials in the 1990s.  It issued fewer penalties in the 2000s, choosing instead to forego penalties if the water utility’s officers attended water management training.</a:t>
            </a:r>
          </a:p>
          <a:p>
            <a:endParaRPr lang="en-US" sz="1400" dirty="0"/>
          </a:p>
          <a:p>
            <a:r>
              <a:rPr lang="en-US" sz="1400" dirty="0"/>
              <a:t>During my time as a PSC Staff member, this argument was often made.  PSC Staff would frequently argue that the water district should not be penalized for the acts of its officers and that the officers should be penalized instead.</a:t>
            </a:r>
          </a:p>
          <a:p>
            <a:endParaRPr lang="en-US" sz="1400" dirty="0"/>
          </a:p>
          <a:p>
            <a:r>
              <a:rPr lang="en-US" sz="1400" dirty="0"/>
              <a:t>The current Commission appears to be moving in the other direction.  The PSC issued this statement in early 2018.  </a:t>
            </a:r>
            <a:r>
              <a:rPr lang="en-US" sz="1400" b="1" dirty="0"/>
              <a:t>(NEXT SLIDE)</a:t>
            </a:r>
          </a:p>
          <a:p>
            <a:endParaRPr lang="en-US" sz="1400"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25</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the fall of 2018, it issued this final warning to all water districts.</a:t>
            </a:r>
          </a:p>
        </p:txBody>
      </p:sp>
      <p:sp>
        <p:nvSpPr>
          <p:cNvPr id="4" name="Slide Number Placeholder 3"/>
          <p:cNvSpPr>
            <a:spLocks noGrp="1"/>
          </p:cNvSpPr>
          <p:nvPr>
            <p:ph type="sldNum" sz="quarter" idx="10"/>
          </p:nvPr>
        </p:nvSpPr>
        <p:spPr/>
        <p:txBody>
          <a:bodyPr/>
          <a:lstStyle/>
          <a:p>
            <a:fld id="{35508891-43D0-442B-845A-E33B4F383FEB}" type="slidenum">
              <a:rPr lang="en-US" smtClean="0"/>
              <a:t>26</a:t>
            </a:fld>
            <a:endParaRPr lang="en-US" dirty="0"/>
          </a:p>
        </p:txBody>
      </p:sp>
    </p:spTree>
    <p:extLst>
      <p:ext uri="{BB962C8B-B14F-4D97-AF65-F5344CB8AC3E}">
        <p14:creationId xmlns:p14="http://schemas.microsoft.com/office/powerpoint/2010/main" val="1990407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27</a:t>
            </a:fld>
            <a:endParaRPr lang="en-US" dirty="0"/>
          </a:p>
        </p:txBody>
      </p:sp>
    </p:spTree>
    <p:extLst>
      <p:ext uri="{BB962C8B-B14F-4D97-AF65-F5344CB8AC3E}">
        <p14:creationId xmlns:p14="http://schemas.microsoft.com/office/powerpoint/2010/main" val="1679494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28</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KRS 278.025(1):</a:t>
            </a:r>
          </a:p>
          <a:p>
            <a:pPr algn="just"/>
            <a:endParaRPr lang="en-US" sz="1400" dirty="0"/>
          </a:p>
          <a:p>
            <a:pPr algn="just"/>
            <a:r>
              <a:rPr lang="en-US" sz="1400" dirty="0"/>
              <a:t>“the Public Service Commission may remove any water commissioner from his office for good cause, including, inter alia, incompetency, neglect of duty, gross immorality, or nonfeasance, misfeasance, or malfeasance in office, including without limiting the generality of the foregoing, failure to comply with rules, regulations, and orders issued by the Public Service Commission.”</a:t>
            </a:r>
          </a:p>
          <a:p>
            <a:pPr algn="just"/>
            <a:endParaRPr lang="en-US" sz="1400" dirty="0"/>
          </a:p>
          <a:p>
            <a:pPr algn="just"/>
            <a:r>
              <a:rPr lang="en-US" sz="1400" dirty="0"/>
              <a:t>Removal proceeding is separate and distinct from proceeding to impose a penalty.  KRS 74.025 provides a specific procedure.</a:t>
            </a:r>
          </a:p>
          <a:p>
            <a:pPr algn="just"/>
            <a:endParaRPr lang="en-US" sz="1400" dirty="0"/>
          </a:p>
          <a:p>
            <a:pPr algn="just"/>
            <a:r>
              <a:rPr lang="en-US" sz="1400" dirty="0"/>
              <a:t>KRS 278.025(1):</a:t>
            </a:r>
          </a:p>
          <a:p>
            <a:pPr algn="just"/>
            <a:endParaRPr lang="en-US" sz="1400" dirty="0"/>
          </a:p>
          <a:p>
            <a:pPr algn="just"/>
            <a:r>
              <a:rPr lang="en-US" sz="1400" dirty="0"/>
              <a:t>No such order of removal with respect to any water commissioner shall be entered</a:t>
            </a:r>
          </a:p>
          <a:p>
            <a:pPr algn="just"/>
            <a:r>
              <a:rPr lang="en-US" sz="1400" dirty="0"/>
              <a:t>by the Public Service Commission until a public hearing on the merits with reference to such matter has been held by the commission, at which hearing the water commissioner proposed to be removed from office shall be afforded the opportunity to appear, either pro se, or by counsel and file briefs, memoranda and motions, cross-examine witnesses, examine exhibits, and present evidence, both orally and in writing. All such orders of removal entered by the Public Service Commission shall be final and shall not be subject to appeal. Any water commissioner may waive such public hearing, in which case an order on removal may be forthwith entered by the commission.</a:t>
            </a:r>
          </a:p>
          <a:p>
            <a:pPr algn="just"/>
            <a:endParaRPr lang="en-US" sz="1400" dirty="0"/>
          </a:p>
          <a:p>
            <a:pPr algn="just"/>
            <a:r>
              <a:rPr lang="en-US" sz="1400" dirty="0"/>
              <a:t>To date the PSC has removed three water district commissioners – all for failure to complete new commissioner training within the required time.  There is no record of the PSC removing a water district commissioners for failure to comply with a provision of KRS Chapter 278; a PSC regulation; or a PSC order.</a:t>
            </a:r>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29</a:t>
            </a:fld>
            <a:endParaRPr lang="en-US" dirty="0"/>
          </a:p>
        </p:txBody>
      </p:sp>
    </p:spTree>
    <p:extLst>
      <p:ext uri="{BB962C8B-B14F-4D97-AF65-F5344CB8AC3E}">
        <p14:creationId xmlns:p14="http://schemas.microsoft.com/office/powerpoint/2010/main" val="2677178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xfrm>
            <a:off x="707708" y="4447461"/>
            <a:ext cx="5661660" cy="44458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dirty="0"/>
              <a:t>Before we start, there are some points upon which we can all agree :</a:t>
            </a:r>
          </a:p>
          <a:p>
            <a:endParaRPr lang="en-US" altLang="en-US" sz="1400" dirty="0"/>
          </a:p>
          <a:p>
            <a:pPr marL="230817" indent="-230817">
              <a:buFont typeface="+mj-lt"/>
              <a:buAutoNum type="arabicPeriod"/>
            </a:pPr>
            <a:r>
              <a:rPr lang="en-US" altLang="en-US" sz="1400" dirty="0"/>
              <a:t>The PSC has a duty to enforce the law and to ensure water utilities comply with the laws governing public utilities, PSC regulations and PSC Orders.</a:t>
            </a:r>
          </a:p>
          <a:p>
            <a:pPr marL="230817" indent="-230817">
              <a:buFont typeface="+mj-lt"/>
              <a:buAutoNum type="arabicPeriod"/>
            </a:pPr>
            <a:endParaRPr lang="en-US" altLang="en-US" sz="1400" dirty="0"/>
          </a:p>
          <a:p>
            <a:pPr marL="230817" indent="-230817">
              <a:buFont typeface="+mj-lt"/>
              <a:buAutoNum type="arabicPeriod"/>
            </a:pPr>
            <a:r>
              <a:rPr lang="en-US" altLang="en-US" sz="1400" dirty="0"/>
              <a:t>Every water utility should comply with those PSC laws, regulations and orders.</a:t>
            </a:r>
          </a:p>
          <a:p>
            <a:pPr marL="230817" indent="-230817">
              <a:buFont typeface="+mj-lt"/>
              <a:buAutoNum type="arabicPeriod"/>
            </a:pPr>
            <a:endParaRPr lang="en-US" altLang="en-US" sz="1400" dirty="0"/>
          </a:p>
          <a:p>
            <a:pPr marL="230817" indent="-230817">
              <a:buFont typeface="+mj-lt"/>
              <a:buAutoNum type="arabicPeriod"/>
            </a:pPr>
            <a:r>
              <a:rPr lang="en-US" altLang="en-US" sz="1400" dirty="0"/>
              <a:t>The officers of a water utility have the responsibility and legal duty to ensure their water utility complies with the law (REGARDLESS OF THE AMOUNT OF COMPENSATION THAT THEY RECEIVE FROM THE UTILITY).</a:t>
            </a:r>
          </a:p>
          <a:p>
            <a:pPr marL="230817" indent="-230817">
              <a:buFont typeface="+mj-lt"/>
              <a:buAutoNum type="arabicPeriod"/>
            </a:pPr>
            <a:endParaRPr lang="en-US" altLang="en-US" sz="1400" dirty="0"/>
          </a:p>
          <a:p>
            <a:pPr marL="230817" indent="-230817">
              <a:buFont typeface="+mj-lt"/>
              <a:buAutoNum type="arabicPeriod"/>
            </a:pPr>
            <a:r>
              <a:rPr lang="en-US" altLang="en-US" sz="1400" dirty="0"/>
              <a:t> Lack of knowledge of the law is not a defense.  Water utility and its officers have an obligation to know the law or to employ knowledgeable persons to ensure the water utility’s compliance.</a:t>
            </a:r>
          </a:p>
          <a:p>
            <a:pPr marL="230817" indent="-230817">
              <a:buFont typeface="+mj-lt"/>
              <a:buAutoNum type="arabicPeriod"/>
            </a:pPr>
            <a:endParaRPr lang="en-US" altLang="en-US" sz="1400" dirty="0"/>
          </a:p>
          <a:p>
            <a:pPr marL="230817" indent="-230817">
              <a:buFont typeface="+mj-lt"/>
              <a:buAutoNum type="arabicPeriod"/>
            </a:pPr>
            <a:r>
              <a:rPr lang="en-US" altLang="en-US" sz="1400" dirty="0"/>
              <a:t>There must be accountability.  If a water utility or its officers fail to comply with the law, they should be held accountable for their actions or their failure to act.</a:t>
            </a:r>
          </a:p>
        </p:txBody>
      </p:sp>
      <p:sp>
        <p:nvSpPr>
          <p:cNvPr id="4" name="Slide Number Placeholder 3"/>
          <p:cNvSpPr>
            <a:spLocks noGrp="1"/>
          </p:cNvSpPr>
          <p:nvPr>
            <p:ph type="sldNum" sz="quarter" idx="5"/>
          </p:nvPr>
        </p:nvSpPr>
        <p:spPr/>
        <p:txBody>
          <a:bodyPr/>
          <a:lstStyle/>
          <a:p>
            <a:pPr>
              <a:defRPr/>
            </a:pPr>
            <a:fld id="{E608A711-9886-4E40-A23E-C9509A6B3F70}"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085" indent="-293495">
              <a:defRPr>
                <a:solidFill>
                  <a:schemeClr val="tx1"/>
                </a:solidFill>
                <a:latin typeface="Calibri" pitchFamily="34" charset="0"/>
              </a:defRPr>
            </a:lvl2pPr>
            <a:lvl3pPr marL="1173976" indent="-234796">
              <a:defRPr>
                <a:solidFill>
                  <a:schemeClr val="tx1"/>
                </a:solidFill>
                <a:latin typeface="Calibri" pitchFamily="34" charset="0"/>
              </a:defRPr>
            </a:lvl3pPr>
            <a:lvl4pPr marL="1643567" indent="-234796">
              <a:defRPr>
                <a:solidFill>
                  <a:schemeClr val="tx1"/>
                </a:solidFill>
                <a:latin typeface="Calibri" pitchFamily="34" charset="0"/>
              </a:defRPr>
            </a:lvl4pPr>
            <a:lvl5pPr marL="2113158" indent="-234796">
              <a:defRPr>
                <a:solidFill>
                  <a:schemeClr val="tx1"/>
                </a:solidFill>
                <a:latin typeface="Calibri" pitchFamily="34" charset="0"/>
              </a:defRPr>
            </a:lvl5pPr>
            <a:lvl6pPr marL="2582749" indent="-234796" fontAlgn="base">
              <a:spcBef>
                <a:spcPct val="0"/>
              </a:spcBef>
              <a:spcAft>
                <a:spcPct val="0"/>
              </a:spcAft>
              <a:defRPr>
                <a:solidFill>
                  <a:schemeClr val="tx1"/>
                </a:solidFill>
                <a:latin typeface="Calibri" pitchFamily="34" charset="0"/>
              </a:defRPr>
            </a:lvl6pPr>
            <a:lvl7pPr marL="3052340" indent="-234796" fontAlgn="base">
              <a:spcBef>
                <a:spcPct val="0"/>
              </a:spcBef>
              <a:spcAft>
                <a:spcPct val="0"/>
              </a:spcAft>
              <a:defRPr>
                <a:solidFill>
                  <a:schemeClr val="tx1"/>
                </a:solidFill>
                <a:latin typeface="Calibri" pitchFamily="34" charset="0"/>
              </a:defRPr>
            </a:lvl7pPr>
            <a:lvl8pPr marL="3521931" indent="-234796" fontAlgn="base">
              <a:spcBef>
                <a:spcPct val="0"/>
              </a:spcBef>
              <a:spcAft>
                <a:spcPct val="0"/>
              </a:spcAft>
              <a:defRPr>
                <a:solidFill>
                  <a:schemeClr val="tx1"/>
                </a:solidFill>
                <a:latin typeface="Calibri" pitchFamily="34" charset="0"/>
              </a:defRPr>
            </a:lvl8pPr>
            <a:lvl9pPr marL="3991522" indent="-234796" fontAlgn="base">
              <a:spcBef>
                <a:spcPct val="0"/>
              </a:spcBef>
              <a:spcAft>
                <a:spcPct val="0"/>
              </a:spcAft>
              <a:defRPr>
                <a:solidFill>
                  <a:schemeClr val="tx1"/>
                </a:solidFill>
                <a:latin typeface="Calibri" pitchFamily="34" charset="0"/>
              </a:defRPr>
            </a:lvl9pPr>
          </a:lstStyle>
          <a:p>
            <a:pPr>
              <a:defRPr/>
            </a:pPr>
            <a:fld id="{C81B8115-496F-4279-B121-FF73668E7617}" type="slidenum">
              <a:rPr lang="en-US" smtClean="0">
                <a:solidFill>
                  <a:prstClr val="black"/>
                </a:solidFill>
              </a:rPr>
              <a:pPr>
                <a:defRPr/>
              </a:pPr>
              <a:t>30</a:t>
            </a:fld>
            <a:endParaRPr lang="en-US" dirty="0">
              <a:solidFill>
                <a:prstClr val="black"/>
              </a:solidFill>
            </a:endParaRPr>
          </a:p>
        </p:txBody>
      </p:sp>
    </p:spTree>
    <p:extLst>
      <p:ext uri="{BB962C8B-B14F-4D97-AF65-F5344CB8AC3E}">
        <p14:creationId xmlns:p14="http://schemas.microsoft.com/office/powerpoint/2010/main" val="19469332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u="sng" dirty="0"/>
              <a:t>Different Procedure Initiated Recently</a:t>
            </a:r>
          </a:p>
          <a:p>
            <a:endParaRPr lang="en-US" sz="1400" dirty="0"/>
          </a:p>
          <a:p>
            <a:pPr algn="just"/>
            <a:r>
              <a:rPr lang="en-US" sz="1400" dirty="0"/>
              <a:t>The Commission has recently started using a difference procedure in gas utility and some electric utility proceedings.  Under that procedure, the PSC Staff issues a report on the incident and, if it determines a violation has occurred, also issues a “Demand for Remedial Measures and Penalty Assessment.”  The Demand states the measures that PSC Staff believes the utility should undertake to correct the violation or conditions that led to the violation and states a proposed penalty.  The utility has the option to meet the conditions of the demand letter and to pay the penalty or face a formal proceeding.  Accepting the demands does not constitute an admission of any willful violation of KRS Chapter 278 or PSC regulation</a:t>
            </a:r>
            <a:r>
              <a:rPr lang="en-US" dirty="0"/>
              <a:t>. </a:t>
            </a:r>
          </a:p>
        </p:txBody>
      </p:sp>
      <p:sp>
        <p:nvSpPr>
          <p:cNvPr id="4" name="Slide Number Placeholder 3"/>
          <p:cNvSpPr>
            <a:spLocks noGrp="1"/>
          </p:cNvSpPr>
          <p:nvPr>
            <p:ph type="sldNum" sz="quarter" idx="10"/>
          </p:nvPr>
        </p:nvSpPr>
        <p:spPr/>
        <p:txBody>
          <a:bodyPr/>
          <a:lstStyle/>
          <a:p>
            <a:fld id="{35508891-43D0-442B-845A-E33B4F383FEB}" type="slidenum">
              <a:rPr lang="en-US" smtClean="0"/>
              <a:t>31</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b="1" dirty="0"/>
              <a:t>Initial Investigation:  </a:t>
            </a:r>
            <a:r>
              <a:rPr lang="en-US" sz="1400" dirty="0"/>
              <a:t>Incident/Accident; Materials submitted in another proceeding leading to charges.  </a:t>
            </a:r>
            <a:r>
              <a:rPr lang="en-US" sz="1400" b="1" dirty="0"/>
              <a:t>EXAMPLE:  </a:t>
            </a:r>
            <a:r>
              <a:rPr lang="en-US" sz="1400" dirty="0"/>
              <a:t>In several rate case proceedings, the utility has filed loan documents for long-term loans that were not authorized by PSC.  PSC used the information to establish a show cause proceeding.</a:t>
            </a:r>
          </a:p>
          <a:p>
            <a:pPr algn="just"/>
            <a:endParaRPr lang="en-US" sz="1400" dirty="0"/>
          </a:p>
          <a:p>
            <a:pPr algn="just"/>
            <a:r>
              <a:rPr lang="en-US" sz="1400" b="1" dirty="0"/>
              <a:t>Other forms of investigation:</a:t>
            </a:r>
            <a:r>
              <a:rPr lang="en-US" sz="1400" dirty="0"/>
              <a:t>  Checking a water utility’s annual reports for possible violations – improper salaries; unauthorized debt issuances</a:t>
            </a:r>
          </a:p>
          <a:p>
            <a:pPr algn="just"/>
            <a:endParaRPr lang="en-US" sz="1400" dirty="0"/>
          </a:p>
          <a:p>
            <a:pPr algn="just"/>
            <a:r>
              <a:rPr lang="en-US" sz="1400" dirty="0"/>
              <a:t>Does not have to be formal – NO NOTICE TO THE UTILITY REQUIRED</a:t>
            </a:r>
          </a:p>
          <a:p>
            <a:pPr algn="just"/>
            <a:endParaRPr lang="en-US" sz="1400" dirty="0"/>
          </a:p>
          <a:p>
            <a:pPr algn="just"/>
            <a:r>
              <a:rPr lang="en-US" sz="1400" dirty="0"/>
              <a:t>KRS 278.250: “Whenever it is necessary in the performance of its duties, the commission may investigate and  examine  the  condition  of  any  utility  subject  to  its  jurisdiction.”</a:t>
            </a:r>
          </a:p>
          <a:p>
            <a:pPr algn="just"/>
            <a:endParaRPr lang="en-US" sz="1400" dirty="0"/>
          </a:p>
          <a:p>
            <a:pPr algn="just"/>
            <a:r>
              <a:rPr lang="en-US" sz="1400" dirty="0"/>
              <a:t>KRS 278.260: “[U]</a:t>
            </a:r>
            <a:r>
              <a:rPr lang="en-US" sz="1400" dirty="0" err="1"/>
              <a:t>pon</a:t>
            </a:r>
            <a:r>
              <a:rPr lang="en-US" sz="1400" dirty="0"/>
              <a:t> a complaint in writing made against any utility  by any   person that any rate in which the complainant is directly interested is unreasonable or unjustly  discriminatory, or that any regulation, measurement, practice or act affecting or  relating to the service of the utility or any service in connection therewith is unreasonable, unsafe,  insufficient  or  unjustly discriminatory, or that any service is  inadequate or cannot be obtained, the commission shall proceed, </a:t>
            </a:r>
            <a:r>
              <a:rPr lang="en-US" sz="1400" b="1" dirty="0"/>
              <a:t>with or without  notice, to make such investigation as it deems necessary or convenient. </a:t>
            </a:r>
            <a:r>
              <a:rPr lang="en-US" sz="1400" dirty="0"/>
              <a:t>The   commission  may also make such an investigation on its own motion. </a:t>
            </a:r>
          </a:p>
          <a:p>
            <a:pPr algn="just"/>
            <a:endParaRPr lang="en-US" sz="1400" dirty="0"/>
          </a:p>
          <a:p>
            <a:pPr algn="just"/>
            <a:r>
              <a:rPr lang="en-US" sz="1400" b="1" dirty="0"/>
              <a:t>SEVERAL TOOLS AVAILABLE TO PSC TO CONDUCT PRELIMINARY INQUIRY</a:t>
            </a:r>
          </a:p>
          <a:p>
            <a:pPr algn="just"/>
            <a:endParaRPr lang="en-US" sz="1400" dirty="0"/>
          </a:p>
          <a:p>
            <a:pPr algn="just"/>
            <a:r>
              <a:rPr lang="en-US" sz="1400" dirty="0"/>
              <a:t>KRS 278.230: </a:t>
            </a:r>
          </a:p>
          <a:p>
            <a:pPr algn="just"/>
            <a:endParaRPr lang="en-US" sz="1400" dirty="0"/>
          </a:p>
          <a:p>
            <a:pPr algn="just"/>
            <a:r>
              <a:rPr lang="en-US" sz="1400" dirty="0"/>
              <a:t>(1)  “The commissioners and the officers and employees of the commission may, during</a:t>
            </a:r>
          </a:p>
          <a:p>
            <a:pPr algn="just"/>
            <a:r>
              <a:rPr lang="en-US" sz="1400" dirty="0"/>
              <a:t>all reasonable hours, enter upon the premises of any utility subject to its jurisdiction for the purpose of examining any books or records . . .”</a:t>
            </a:r>
          </a:p>
          <a:p>
            <a:pPr algn="just"/>
            <a:endParaRPr lang="en-US" sz="1400" dirty="0"/>
          </a:p>
          <a:p>
            <a:pPr algn="just"/>
            <a:r>
              <a:rPr lang="en-US" sz="1400" dirty="0"/>
              <a:t>(2)  “The books, accounts, papers and records of the utility shall be available to the commission for inspection and examination. If the books, accounts, papers and  records are not within the state, the commission may, by notice and order, require their production or the production of verified copies at such time and place as it designates, any expense incurred to be borne by the utility so ordered.”</a:t>
            </a:r>
          </a:p>
          <a:p>
            <a:pPr algn="just"/>
            <a:endParaRPr lang="en-US" sz="1400" dirty="0"/>
          </a:p>
          <a:p>
            <a:pPr algn="just"/>
            <a:r>
              <a:rPr lang="en-US" sz="1400" dirty="0"/>
              <a:t>(3)   “Every utility, when required by the commission, shall file with it any reports, schedules, classifications or other information that the commission reasonably requires.”</a:t>
            </a:r>
          </a:p>
          <a:p>
            <a:pPr algn="just"/>
            <a:endParaRPr lang="en-US" sz="1400" dirty="0"/>
          </a:p>
          <a:p>
            <a:pPr algn="just"/>
            <a:endParaRPr lang="en-US" sz="1400" dirty="0"/>
          </a:p>
          <a:p>
            <a:pPr algn="just"/>
            <a:endParaRPr lang="en-US" sz="1400"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32</a:t>
            </a:fld>
            <a:endParaRPr lang="en-US" dirty="0"/>
          </a:p>
        </p:txBody>
      </p:sp>
    </p:spTree>
    <p:extLst>
      <p:ext uri="{BB962C8B-B14F-4D97-AF65-F5344CB8AC3E}">
        <p14:creationId xmlns:p14="http://schemas.microsoft.com/office/powerpoint/2010/main" val="30726783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There is no statute or regulation the specifies the contents of an Order to Show Cause or states the information that PSC must review to the Respondents.  Usually the Order to Show Cause will contain these features.</a:t>
            </a:r>
          </a:p>
          <a:p>
            <a:pPr algn="just"/>
            <a:endParaRPr lang="en-US" sz="1400" dirty="0"/>
          </a:p>
          <a:p>
            <a:pPr algn="just"/>
            <a:r>
              <a:rPr lang="en-US" sz="1400" b="1" u="sng" dirty="0"/>
              <a:t>Conference with Staff:</a:t>
            </a:r>
            <a:r>
              <a:rPr lang="en-US" sz="1400" dirty="0"/>
              <a:t>  While the PSC in the past would encourage a conference with PSC Staff to discuss the violations and to discuss possible settlement agreement to resolve the case, the current Commission has discouraged that practice, at least where the alleged offenses involve non-safety issues, and prefers to conduct hearings in these cases and examine water utility officials.  It also appears to give less discretion to PSC Staff to settle these cases.</a:t>
            </a:r>
          </a:p>
          <a:p>
            <a:pPr algn="just"/>
            <a:endParaRPr lang="en-US" sz="1400" dirty="0"/>
          </a:p>
          <a:p>
            <a:pPr algn="just"/>
            <a:r>
              <a:rPr lang="en-US" sz="1400" b="1" u="sng" dirty="0"/>
              <a:t>Settlement Agreements:</a:t>
            </a:r>
            <a:r>
              <a:rPr lang="en-US" sz="1400" dirty="0"/>
              <a:t>  PSC Staff has prescribed form.</a:t>
            </a:r>
          </a:p>
          <a:p>
            <a:pPr algn="just"/>
            <a:endParaRPr lang="en-US" sz="1400" dirty="0"/>
          </a:p>
          <a:p>
            <a:pPr algn="just"/>
            <a:r>
              <a:rPr lang="en-US" sz="1400" b="1" u="sng" dirty="0"/>
              <a:t>Notice of Hearing:</a:t>
            </a:r>
            <a:r>
              <a:rPr lang="en-US" sz="1400" b="1" dirty="0"/>
              <a:t>  </a:t>
            </a:r>
            <a:r>
              <a:rPr lang="en-US" sz="1400" dirty="0"/>
              <a:t>The PSC now requires a utility to publish notice in the newspaper of general circulation of the show cause hearing and to include in the notice that the proceedings can be viewed in real time on the PSC’s website.  </a:t>
            </a:r>
            <a:r>
              <a:rPr lang="en-US" sz="1400" b="1" dirty="0"/>
              <a:t>No statute or regulation requires this notice.</a:t>
            </a:r>
            <a:r>
              <a:rPr lang="en-US" sz="1400" dirty="0"/>
              <a:t>  </a:t>
            </a:r>
          </a:p>
          <a:p>
            <a:pPr algn="just"/>
            <a:endParaRPr lang="en-US" sz="1400" dirty="0"/>
          </a:p>
          <a:p>
            <a:pPr algn="just"/>
            <a:r>
              <a:rPr lang="en-US" sz="1400" dirty="0"/>
              <a:t>Due process concerns – Deprives Respondents of the presumption of innocence – causes damage to the Respondents’ reputation.  </a:t>
            </a:r>
          </a:p>
          <a:p>
            <a:pPr algn="just"/>
            <a:endParaRPr lang="en-US" sz="1400" dirty="0"/>
          </a:p>
          <a:p>
            <a:pPr algn="just"/>
            <a:r>
              <a:rPr lang="en-US" sz="1400" dirty="0"/>
              <a:t>Public’s interest in the proceeding v. Respondents’ reputational interest</a:t>
            </a:r>
          </a:p>
          <a:p>
            <a:pPr algn="just"/>
            <a:endParaRPr lang="en-US" sz="1400" dirty="0"/>
          </a:p>
          <a:p>
            <a:pPr algn="just"/>
            <a:r>
              <a:rPr lang="en-US" sz="1400" dirty="0"/>
              <a:t>Good government – elicit information from the public</a:t>
            </a:r>
          </a:p>
          <a:p>
            <a:pPr algn="just"/>
            <a:endParaRPr lang="en-US" sz="1400" dirty="0"/>
          </a:p>
          <a:p>
            <a:pPr algn="just"/>
            <a:r>
              <a:rPr lang="en-US" sz="1400" dirty="0"/>
              <a:t>If public and public officials need to know – should PSC wait until after the investigation is completed to order a notice of the results to be published?</a:t>
            </a:r>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33</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Do you need a lawyer if faced with a show cause proceeding?  </a:t>
            </a:r>
            <a:r>
              <a:rPr lang="en-US" sz="1400" b="1" dirty="0"/>
              <a:t>YES</a:t>
            </a:r>
          </a:p>
          <a:p>
            <a:pPr marL="0" lvl="1" algn="just"/>
            <a:endParaRPr lang="en-US" sz="1400" dirty="0"/>
          </a:p>
          <a:p>
            <a:pPr marL="0" lvl="1" algn="just"/>
            <a:r>
              <a:rPr lang="en-US" sz="1400" dirty="0"/>
              <a:t>Why? </a:t>
            </a:r>
          </a:p>
          <a:p>
            <a:pPr marL="0" lvl="1" algn="just"/>
            <a:endParaRPr lang="en-US" sz="1400" dirty="0"/>
          </a:p>
          <a:p>
            <a:pPr marL="0" lvl="1" algn="just"/>
            <a:r>
              <a:rPr lang="en-US" sz="1400" dirty="0"/>
              <a:t>This is a quasi-judicial proceeding.  Representation of an corporate entity, such as a water district before an administrative board involves the practice of law.  The water district must be represented by an attorney.  It cannot be presented by non-attorney.</a:t>
            </a:r>
          </a:p>
          <a:p>
            <a:pPr marL="0" lvl="1" algn="just"/>
            <a:r>
              <a:rPr lang="en-US" sz="1400" dirty="0"/>
              <a:t>Water utility officials can represent themselves, but should they?  Remember the old adage:  </a:t>
            </a:r>
            <a:r>
              <a:rPr lang="en-US" sz="1400" b="1" dirty="0"/>
              <a:t>A lawyer who represents himself has a fool for a client.</a:t>
            </a:r>
            <a:r>
              <a:rPr lang="en-US" sz="1400" dirty="0"/>
              <a:t>  The same is true in these cases.</a:t>
            </a:r>
          </a:p>
          <a:p>
            <a:pPr marL="0" lvl="1" algn="just"/>
            <a:endParaRPr lang="en-US" sz="1400" dirty="0"/>
          </a:p>
          <a:p>
            <a:pPr marL="0" lvl="1" algn="just"/>
            <a:r>
              <a:rPr lang="en-US" sz="1400" dirty="0"/>
              <a:t>These proceedings adversarial.  The PSC (or at least PSC Staff) is seeking to prove that the water utility and its officers violated a statute or law.  It is not looking out for your interests, but to enforce the law and to punish any wrongdoers.  The PSC has 10 lawyers on staff, many with a significant time practicing in this area.  They practice in this area every day and are very familiar with the law and PSC interpretations of that laws.  They are also familiar with PSC procedure.  Unless you are similarly familiar, you place yourself at a significant disadvantage by attempting to represent yourself.</a:t>
            </a:r>
          </a:p>
          <a:p>
            <a:pPr marL="0" lvl="1" algn="just"/>
            <a:endParaRPr lang="en-US" sz="1400" dirty="0"/>
          </a:p>
          <a:p>
            <a:pPr marL="0" lvl="1" algn="just"/>
            <a:r>
              <a:rPr lang="en-US" sz="1400" dirty="0"/>
              <a:t>Finally, there are potentially significant adverse outcomes from these proceedings.  Your water utility can be assessed significant civil penalties.  The PSC may impose restrictions on how it operates or new and potentially expensive or burdensome requirements upon your water utility.</a:t>
            </a:r>
          </a:p>
          <a:p>
            <a:pPr marL="0" lvl="1" algn="just"/>
            <a:endParaRPr lang="en-US" sz="1400" dirty="0"/>
          </a:p>
          <a:p>
            <a:pPr marL="0" lvl="1" algn="just"/>
            <a:r>
              <a:rPr lang="en-US" sz="1400" dirty="0"/>
              <a:t>Note that any violation of KRS Chapter 278 or PSC regulation or PSC order places the individual water utility officials at risk of civil AND criminal penalties.</a:t>
            </a:r>
          </a:p>
          <a:p>
            <a:pPr marL="0" lvl="1" algn="just"/>
            <a:endParaRPr lang="en-US" sz="1400" dirty="0"/>
          </a:p>
          <a:p>
            <a:pPr marL="0" lvl="1" algn="just"/>
            <a:r>
              <a:rPr lang="en-US" sz="1400" dirty="0"/>
              <a:t>Finally, there is the risk to the reputation of your water utility and YOU.</a:t>
            </a:r>
          </a:p>
          <a:p>
            <a:pPr marL="0" lvl="1"/>
            <a:endParaRPr lang="en-US" dirty="0"/>
          </a:p>
          <a:p>
            <a:pPr marL="0" lvl="1"/>
            <a:r>
              <a:rPr lang="en-US" dirty="0"/>
              <a:t>   	</a:t>
            </a:r>
          </a:p>
          <a:p>
            <a:pPr marL="176115" indent="-176115">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34</a:t>
            </a:fld>
            <a:endParaRPr lang="en-US" dirty="0"/>
          </a:p>
        </p:txBody>
      </p:sp>
    </p:spTree>
    <p:extLst>
      <p:ext uri="{BB962C8B-B14F-4D97-AF65-F5344CB8AC3E}">
        <p14:creationId xmlns:p14="http://schemas.microsoft.com/office/powerpoint/2010/main" val="38600757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In those cases in which the water utility and its officials are named as respondents .</a:t>
            </a:r>
          </a:p>
          <a:p>
            <a:pPr marL="176115" indent="-176115" algn="just">
              <a:buFontTx/>
              <a:buChar char="-"/>
            </a:pPr>
            <a:endParaRPr lang="en-US" sz="1400" dirty="0"/>
          </a:p>
          <a:p>
            <a:pPr algn="just"/>
            <a:r>
              <a:rPr lang="en-US" sz="1400" b="1" dirty="0"/>
              <a:t>Can the Water District’s counsel represent Bd members?</a:t>
            </a:r>
          </a:p>
          <a:p>
            <a:pPr algn="just"/>
            <a:endParaRPr lang="en-US" sz="1400" b="1" dirty="0"/>
          </a:p>
          <a:p>
            <a:pPr marL="176115" indent="-176115" algn="just">
              <a:buFontTx/>
              <a:buChar char="-"/>
            </a:pPr>
            <a:r>
              <a:rPr lang="en-US" sz="1400" dirty="0"/>
              <a:t>The water district’s counsel client is primary the water district.  He/she does not represent the water district commissioners.</a:t>
            </a:r>
          </a:p>
          <a:p>
            <a:pPr marL="176115" indent="-176115" algn="just">
              <a:buFontTx/>
              <a:buChar char="-"/>
            </a:pPr>
            <a:r>
              <a:rPr lang="en-US" sz="1400" dirty="0"/>
              <a:t>If the Board members were acting within the scope of their office at the time of the alleged offense, the </a:t>
            </a:r>
          </a:p>
          <a:p>
            <a:pPr marL="176115" indent="-176115" algn="just">
              <a:buFontTx/>
              <a:buChar char="-"/>
            </a:pPr>
            <a:r>
              <a:rPr lang="en-US" sz="1400" dirty="0"/>
              <a:t>No statute prohibits the water district and the commissioners from jointly retaining the same attorney.  </a:t>
            </a:r>
          </a:p>
          <a:p>
            <a:pPr marL="176115" indent="-176115" algn="just">
              <a:buFontTx/>
              <a:buChar char="-"/>
            </a:pPr>
            <a:r>
              <a:rPr lang="en-US" sz="1400" dirty="0"/>
              <a:t>Advantages of Joint representation: Cost/Coordinated response.</a:t>
            </a:r>
          </a:p>
          <a:p>
            <a:pPr marL="176115" indent="-176115" algn="just">
              <a:buFontTx/>
              <a:buChar char="-"/>
            </a:pPr>
            <a:r>
              <a:rPr lang="en-US" sz="1400" dirty="0"/>
              <a:t>Advantages of Separate representation:  Greater control over presentation of your defense; distinguish your actions from those of fellow respondents</a:t>
            </a:r>
          </a:p>
          <a:p>
            <a:pPr algn="just"/>
            <a:endParaRPr lang="en-US" sz="1400" dirty="0"/>
          </a:p>
          <a:p>
            <a:pPr algn="just"/>
            <a:r>
              <a:rPr lang="en-US" sz="1400" b="1" dirty="0"/>
              <a:t>Joint Representation</a:t>
            </a:r>
          </a:p>
          <a:p>
            <a:pPr algn="just"/>
            <a:endParaRPr lang="en-US" sz="1400" b="1" dirty="0"/>
          </a:p>
          <a:p>
            <a:pPr marL="176115" indent="-176115" algn="just">
              <a:buFontTx/>
              <a:buChar char="-"/>
            </a:pPr>
            <a:r>
              <a:rPr lang="en-US" sz="1400" dirty="0"/>
              <a:t>Should be thoroughly documented.  Minutes of Board meetings should reflect that the Board determined that the water district should retain counsel for all members.</a:t>
            </a:r>
          </a:p>
          <a:p>
            <a:pPr marL="176115" indent="-176115" algn="just">
              <a:buFontTx/>
              <a:buChar char="-"/>
            </a:pPr>
            <a:r>
              <a:rPr lang="en-US" sz="1400" dirty="0"/>
              <a:t>Engagement Letter should spell out the terms of engagement</a:t>
            </a:r>
          </a:p>
          <a:p>
            <a:pPr marL="645752" lvl="1" indent="-176115" algn="just">
              <a:buFontTx/>
              <a:buChar char="-"/>
            </a:pPr>
            <a:r>
              <a:rPr lang="en-US" sz="1400" dirty="0"/>
              <a:t>Nothing is confidential between the parties</a:t>
            </a:r>
          </a:p>
          <a:p>
            <a:pPr marL="645752" lvl="1" indent="-176115" algn="just">
              <a:buFontTx/>
              <a:buChar char="-"/>
            </a:pPr>
            <a:r>
              <a:rPr lang="en-US" sz="1400" dirty="0"/>
              <a:t>If a conflict develops, the parties will be required to obtain separate counsel.</a:t>
            </a:r>
          </a:p>
          <a:p>
            <a:pPr marL="645752" lvl="1" indent="-176115" algn="just">
              <a:buFontTx/>
              <a:buChar char="-"/>
            </a:pPr>
            <a:r>
              <a:rPr lang="en-US" sz="1400" dirty="0"/>
              <a:t>The water district is the primary client; in the event of conflict, the </a:t>
            </a:r>
            <a:r>
              <a:rPr lang="en-US" sz="1400" dirty="0" err="1"/>
              <a:t>WD’s</a:t>
            </a:r>
            <a:r>
              <a:rPr lang="en-US" sz="1400" dirty="0"/>
              <a:t> Counsel will represent the water district </a:t>
            </a:r>
          </a:p>
          <a:p>
            <a:pPr marL="0" lvl="1" algn="just"/>
            <a:endParaRPr lang="en-US" sz="1400" dirty="0"/>
          </a:p>
          <a:p>
            <a:pPr marL="0" lvl="1" algn="just"/>
            <a:r>
              <a:rPr lang="en-US" sz="1400" b="1" dirty="0"/>
              <a:t>Conflicts:</a:t>
            </a:r>
          </a:p>
          <a:p>
            <a:pPr marL="0" lvl="1" algn="just"/>
            <a:endParaRPr lang="en-US" sz="1400" dirty="0"/>
          </a:p>
          <a:p>
            <a:pPr marL="0" lvl="1" algn="just"/>
            <a:r>
              <a:rPr lang="en-US" sz="1400" dirty="0"/>
              <a:t>Possible conflicts can arise.  PSC may be willing to enter an arrangement with one party to the detriment of the other parties.  </a:t>
            </a:r>
          </a:p>
          <a:p>
            <a:pPr marL="0" lvl="1" algn="just"/>
            <a:endParaRPr lang="en-US" sz="1400" dirty="0"/>
          </a:p>
          <a:p>
            <a:pPr marL="0" lvl="1" algn="just"/>
            <a:r>
              <a:rPr lang="en-US" sz="1400" dirty="0"/>
              <a:t>For example, PSC may be willing to forego penalty against water district, but require </a:t>
            </a:r>
            <a:r>
              <a:rPr lang="en-US" sz="1400" dirty="0" err="1"/>
              <a:t>WD</a:t>
            </a:r>
            <a:r>
              <a:rPr lang="en-US" sz="1400" dirty="0"/>
              <a:t> commissioners to pay a fine or penalty and to agree that </a:t>
            </a:r>
            <a:r>
              <a:rPr lang="en-US" sz="1400" dirty="0" err="1"/>
              <a:t>WD</a:t>
            </a:r>
            <a:r>
              <a:rPr lang="en-US" sz="1400" dirty="0"/>
              <a:t> will not reimburse.  Offer clearly to WD’s benefit, but may not be to WD Commissioners.</a:t>
            </a:r>
          </a:p>
          <a:p>
            <a:pPr marL="0" lvl="1" algn="just"/>
            <a:endParaRPr lang="en-US" sz="1400" dirty="0"/>
          </a:p>
          <a:p>
            <a:pPr marL="0" lvl="1" algn="just"/>
            <a:r>
              <a:rPr lang="en-US" sz="1400" dirty="0"/>
              <a:t>PSC Staff offers to settle against </a:t>
            </a:r>
            <a:r>
              <a:rPr lang="en-US" sz="1400" dirty="0" err="1"/>
              <a:t>WD</a:t>
            </a:r>
            <a:r>
              <a:rPr lang="en-US" sz="1400" dirty="0"/>
              <a:t> Commissioners and </a:t>
            </a:r>
            <a:r>
              <a:rPr lang="en-US" sz="1400" dirty="0" err="1"/>
              <a:t>WD</a:t>
            </a:r>
            <a:r>
              <a:rPr lang="en-US" sz="1400" dirty="0"/>
              <a:t> Manager, all of whom have been alleged to have aided and abetted a violation of KRS 278.300.  Offer requires Manager to admit to liability and to attend </a:t>
            </a:r>
            <a:r>
              <a:rPr lang="en-US" sz="1400" dirty="0" err="1"/>
              <a:t>WD</a:t>
            </a:r>
            <a:r>
              <a:rPr lang="en-US" sz="1400" dirty="0"/>
              <a:t> Commissioner Training for several years, just like the </a:t>
            </a:r>
            <a:r>
              <a:rPr lang="en-US" sz="1400" dirty="0" err="1"/>
              <a:t>WD</a:t>
            </a:r>
            <a:r>
              <a:rPr lang="en-US" sz="1400" dirty="0"/>
              <a:t> Commissioners.  There is no legal case for the assertion of a violation against the manager.  PSC Staff states that the settlement offer is valid only if ALL accept the deal.  No one can refuse.  </a:t>
            </a:r>
          </a:p>
          <a:p>
            <a:pPr marL="0" lvl="1" algn="just"/>
            <a:endParaRPr lang="en-US" sz="1400" dirty="0"/>
          </a:p>
          <a:p>
            <a:pPr marL="0" lvl="1" algn="just"/>
            <a:r>
              <a:rPr lang="en-US" sz="1400" dirty="0"/>
              <a:t>Conflicts can be waived.  Parties must knowingly waive the conflict.  If they do not knowingly waive the conflict, then problems for the attorney.</a:t>
            </a:r>
          </a:p>
          <a:p>
            <a:pPr marL="0" lvl="1" algn="just"/>
            <a:endParaRPr lang="en-US" sz="1400" dirty="0"/>
          </a:p>
          <a:p>
            <a:pPr marL="0" lvl="1" algn="just"/>
            <a:r>
              <a:rPr lang="en-US" sz="1400" dirty="0"/>
              <a:t>PSC has focused on this issue of conflicts in recent proceedings</a:t>
            </a:r>
          </a:p>
          <a:p>
            <a:pPr marL="0" lvl="1" algn="just"/>
            <a:endParaRPr lang="en-US" sz="1400" dirty="0"/>
          </a:p>
          <a:p>
            <a:pPr marL="173113" lvl="1" indent="-173113" algn="just">
              <a:buFontTx/>
              <a:buChar char="-"/>
            </a:pPr>
            <a:r>
              <a:rPr lang="en-US" sz="1400" dirty="0"/>
              <a:t>Estill County Water District No. 1 – Unofficial inquiries made to my firm regarding whether the firm could represent all respondents</a:t>
            </a:r>
          </a:p>
          <a:p>
            <a:pPr marL="173113" lvl="1" indent="-173113" algn="just">
              <a:buFontTx/>
              <a:buChar char="-"/>
            </a:pPr>
            <a:r>
              <a:rPr lang="en-US" sz="1400" dirty="0"/>
              <a:t>Dexter-</a:t>
            </a:r>
            <a:r>
              <a:rPr lang="en-US" sz="1400" dirty="0" err="1"/>
              <a:t>Almo</a:t>
            </a:r>
            <a:r>
              <a:rPr lang="en-US" sz="1400" dirty="0"/>
              <a:t> Heights Water District – PSC’s General Counsel advised WD’s attorney that he could not represent WD commissioners in their individual capacity; he advised WD commissioners that he could not represent them.  Commissioners obtain other legal counsel.</a:t>
            </a:r>
          </a:p>
          <a:p>
            <a:pPr marL="0" lvl="1" algn="just"/>
            <a:endParaRPr lang="en-US" sz="1400" b="1" dirty="0"/>
          </a:p>
          <a:p>
            <a:pPr marL="0" lvl="1" algn="just"/>
            <a:r>
              <a:rPr lang="en-US" sz="1400" b="1" dirty="0"/>
              <a:t>Who pays?</a:t>
            </a:r>
          </a:p>
          <a:p>
            <a:pPr marL="0" lvl="1" algn="just"/>
            <a:endParaRPr lang="en-US" sz="1400" dirty="0"/>
          </a:p>
          <a:p>
            <a:pPr marL="0" lvl="1" algn="just"/>
            <a:r>
              <a:rPr lang="en-US" sz="1400" dirty="0"/>
              <a:t>Government agencies are permitted to pay an officer’s cost of representation in proceedings where the conduct under review involved actions taken by the official in his official capacity and in good faith.</a:t>
            </a:r>
          </a:p>
          <a:p>
            <a:pPr marL="0" lvl="1" algn="just"/>
            <a:endParaRPr lang="en-US" sz="1400" dirty="0"/>
          </a:p>
          <a:p>
            <a:pPr marL="0" lvl="1" algn="just"/>
            <a:r>
              <a:rPr lang="en-US" sz="1400" dirty="0"/>
              <a:t>Payment of those fees and retention of counsel for the board members requires action by the Board.  A vote could be considered a vote on a matter in which they have a direct financial interest.  KRS 65.007 provides that a special district board member may be removed for voting on a matter in which he/he has a direct financial interest.</a:t>
            </a:r>
          </a:p>
          <a:p>
            <a:pPr marL="0" lvl="1" algn="just"/>
            <a:endParaRPr lang="en-US" sz="1400" dirty="0"/>
          </a:p>
          <a:p>
            <a:pPr marL="0" lvl="1" algn="just"/>
            <a:r>
              <a:rPr lang="en-US" sz="1400" dirty="0"/>
              <a:t>To avoid problems, the Board should develop a policy regarding the payment of such costs before any possible proceeding.  Board should also consider the purchase of officer and director liability insurance to cover such costs.</a:t>
            </a:r>
          </a:p>
          <a:p>
            <a:pPr marL="0" lvl="1"/>
            <a:endParaRPr lang="en-US" dirty="0"/>
          </a:p>
          <a:p>
            <a:pPr marL="0" lvl="1"/>
            <a:endParaRPr lang="en-US" dirty="0"/>
          </a:p>
          <a:p>
            <a:pPr marL="0" lvl="1"/>
            <a:endParaRPr lang="en-US" dirty="0"/>
          </a:p>
          <a:p>
            <a:pPr marL="0" lvl="1"/>
            <a:r>
              <a:rPr lang="en-US" dirty="0"/>
              <a:t>   	</a:t>
            </a:r>
          </a:p>
          <a:p>
            <a:pPr marL="176115" indent="-176115">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35</a:t>
            </a:fld>
            <a:endParaRPr lang="en-US" dirty="0"/>
          </a:p>
        </p:txBody>
      </p:sp>
    </p:spTree>
    <p:extLst>
      <p:ext uri="{BB962C8B-B14F-4D97-AF65-F5344CB8AC3E}">
        <p14:creationId xmlns:p14="http://schemas.microsoft.com/office/powerpoint/2010/main" val="24282204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b="1" dirty="0"/>
              <a:t>Should I Respond?  </a:t>
            </a:r>
            <a:endParaRPr lang="en-US" sz="1400" dirty="0"/>
          </a:p>
          <a:p>
            <a:pPr algn="just"/>
            <a:endParaRPr lang="en-US" sz="1400" b="1" dirty="0"/>
          </a:p>
          <a:p>
            <a:pPr algn="just"/>
            <a:r>
              <a:rPr lang="en-US" sz="1400" b="1" dirty="0"/>
              <a:t>-  </a:t>
            </a:r>
            <a:r>
              <a:rPr lang="en-US" sz="1400" dirty="0"/>
              <a:t>Right against Self-Incrimination.  Responding truthfully may require an admission of guilt.  In criminal proceedings, you are not required to make such admission.  Remember that a violation of PSC Statute, Regulation or Order is also a criminal offense.</a:t>
            </a:r>
          </a:p>
          <a:p>
            <a:pPr algn="just"/>
            <a:r>
              <a:rPr lang="en-US" sz="1400" dirty="0"/>
              <a:t>-  KRS 278.350: “No person shall be excused from testifying or from producing any book, paper or account by, or hearing before, the commission or any commissioner, upon the ground that the testimony or the book, paper or account required of him may tend to incriminate him or subject him to penalty or forfeiture.”</a:t>
            </a:r>
          </a:p>
          <a:p>
            <a:pPr marL="173113" indent="-173113" algn="just">
              <a:buFontTx/>
              <a:buChar char="-"/>
            </a:pPr>
            <a:r>
              <a:rPr lang="en-US" sz="1400" dirty="0"/>
              <a:t>KRS 278.350 further provides that a person compelled to testify or produce evidence or account can be subject to penalty for anything on which he testified or gave account.</a:t>
            </a:r>
          </a:p>
          <a:p>
            <a:pPr marL="173113" indent="-173113" algn="just">
              <a:buFontTx/>
              <a:buChar char="-"/>
            </a:pPr>
            <a:r>
              <a:rPr lang="en-US" sz="1400" dirty="0"/>
              <a:t>Case No. 2017-00467:  “KRS 278.350 is not a defense.”  PSC provided no reasoning for its decision.</a:t>
            </a:r>
          </a:p>
          <a:p>
            <a:pPr algn="just"/>
            <a:endParaRPr lang="en-US" sz="1400" dirty="0"/>
          </a:p>
          <a:p>
            <a:pPr algn="just"/>
            <a:r>
              <a:rPr lang="en-US" sz="1400" dirty="0"/>
              <a:t>Suggested approach:  Make clear the Respondent is submitting a response because he/she ordered to do so.  State that Respondent is not waiving any rights afforded by KRS 278.350 and that in requiring statement PSC may not assess any penalty or fine regarding the conduct or events on which it has directed Respondent to make a sworn statement.</a:t>
            </a:r>
          </a:p>
          <a:p>
            <a:pPr algn="just"/>
            <a:endParaRPr lang="en-US" sz="1400" dirty="0"/>
          </a:p>
          <a:p>
            <a:pPr algn="just"/>
            <a:r>
              <a:rPr lang="en-US" sz="1400" dirty="0"/>
              <a:t>Provide a comprehensive and complete statement of events without making any legal conclusions.</a:t>
            </a:r>
          </a:p>
          <a:p>
            <a:pPr algn="just"/>
            <a:endParaRPr lang="en-US" sz="1400" dirty="0"/>
          </a:p>
          <a:p>
            <a:pPr algn="just"/>
            <a:r>
              <a:rPr lang="en-US" sz="1400" dirty="0"/>
              <a:t>Why comprehensive statement?  To eliminate any factual issues identified in the order to show cause and thus eliminate the need for any hearing before the PSC</a:t>
            </a:r>
          </a:p>
          <a:p>
            <a:pPr algn="just"/>
            <a:endParaRPr lang="en-US" sz="1400" b="1" dirty="0"/>
          </a:p>
          <a:p>
            <a:pPr algn="just"/>
            <a:r>
              <a:rPr lang="en-US" sz="1400" b="1" dirty="0"/>
              <a:t>Potential Defenses:</a:t>
            </a:r>
            <a:r>
              <a:rPr lang="en-US" sz="1400" dirty="0"/>
              <a:t> </a:t>
            </a:r>
          </a:p>
          <a:p>
            <a:pPr marL="234819" indent="-234819" algn="just">
              <a:buFont typeface="+mj-lt"/>
              <a:buAutoNum type="arabicPeriod"/>
            </a:pPr>
            <a:r>
              <a:rPr lang="en-US" sz="1400" dirty="0"/>
              <a:t>Not Willful/Knowing Violation – Negligence does not make the violation a willful violation – PSC has refused to accept – Commissioner has a duty to know the requirements of the law</a:t>
            </a:r>
          </a:p>
          <a:p>
            <a:pPr lvl="1" algn="just"/>
            <a:r>
              <a:rPr lang="en-US" sz="1400" dirty="0"/>
              <a:t>-  Exception:  If the law is unclear or no previous interpretation</a:t>
            </a:r>
          </a:p>
          <a:p>
            <a:pPr marL="234819" indent="-234819" algn="just">
              <a:buFont typeface="+mj-lt"/>
              <a:buAutoNum type="arabicPeriod"/>
            </a:pPr>
            <a:r>
              <a:rPr lang="en-US" sz="1400" dirty="0"/>
              <a:t>Reliance Upon Counsel – Subset of Not Willful – Area of law unclear, reliance upon a professional that reasonably could be expected to provide appropriate advise</a:t>
            </a:r>
          </a:p>
          <a:p>
            <a:pPr marL="234819" indent="-234819" algn="just">
              <a:buFont typeface="+mj-lt"/>
              <a:buAutoNum type="arabicPeriod"/>
            </a:pPr>
            <a:r>
              <a:rPr lang="en-US" sz="1400" dirty="0"/>
              <a:t>Statute of Limitations – 1 year (KRS 500.050(2) - criminal violation)/5 years (KRS 413.120(3) – Where statute creating liability does not fix a S/L) </a:t>
            </a:r>
          </a:p>
          <a:p>
            <a:pPr marL="234819" indent="-234819" algn="just">
              <a:buFont typeface="+mj-lt"/>
              <a:buAutoNum type="arabicPeriod"/>
            </a:pPr>
            <a:r>
              <a:rPr lang="en-US" sz="1400" dirty="0"/>
              <a:t>Not a member of the Board at the time of the incident/conduct</a:t>
            </a:r>
          </a:p>
          <a:p>
            <a:pPr marL="234819" indent="-234819" algn="just">
              <a:buFont typeface="+mj-lt"/>
              <a:buAutoNum type="arabicPeriod"/>
            </a:pPr>
            <a:endParaRPr lang="en-US" sz="1400" dirty="0"/>
          </a:p>
          <a:p>
            <a:pPr algn="just"/>
            <a:r>
              <a:rPr lang="en-US" sz="1400" b="1" dirty="0"/>
              <a:t>Mitigating Factors:</a:t>
            </a:r>
          </a:p>
          <a:p>
            <a:pPr marL="234819" indent="-234819" algn="just">
              <a:buFont typeface="+mj-lt"/>
              <a:buAutoNum type="arabicPeriod"/>
            </a:pPr>
            <a:r>
              <a:rPr lang="en-US" sz="1400" dirty="0"/>
              <a:t>Funds used properly</a:t>
            </a:r>
          </a:p>
          <a:p>
            <a:pPr marL="234819" indent="-234819" algn="just">
              <a:buFont typeface="+mj-lt"/>
              <a:buAutoNum type="arabicPeriod"/>
            </a:pPr>
            <a:r>
              <a:rPr lang="en-US" sz="1400" dirty="0"/>
              <a:t>No misconduct</a:t>
            </a:r>
          </a:p>
          <a:p>
            <a:pPr marL="234819" indent="-234819" algn="just">
              <a:buFont typeface="+mj-lt"/>
              <a:buAutoNum type="arabicPeriod"/>
            </a:pPr>
            <a:r>
              <a:rPr lang="en-US" sz="1400" dirty="0"/>
              <a:t>Facilities were used and useful</a:t>
            </a:r>
          </a:p>
          <a:p>
            <a:pPr marL="234819" indent="-234819" algn="just">
              <a:buFont typeface="+mj-lt"/>
              <a:buAutoNum type="arabicPeriod"/>
            </a:pPr>
            <a:r>
              <a:rPr lang="en-US" sz="1400" dirty="0"/>
              <a:t>Actions had resulted in Savings to the Water Utility</a:t>
            </a:r>
          </a:p>
          <a:p>
            <a:pPr marL="234819" indent="-234819" algn="just">
              <a:buFont typeface="+mj-lt"/>
              <a:buAutoNum type="arabicPeriod"/>
            </a:pPr>
            <a:endParaRPr lang="en-US" sz="1400" dirty="0"/>
          </a:p>
          <a:p>
            <a:pPr algn="just"/>
            <a:r>
              <a:rPr lang="en-US" sz="1400" b="1" dirty="0"/>
              <a:t>Can Hearing be waived?</a:t>
            </a:r>
          </a:p>
          <a:p>
            <a:pPr algn="just"/>
            <a:r>
              <a:rPr lang="en-US" sz="1400" dirty="0"/>
              <a:t>Yes, Respondents may waive their right to a hearing but decision to hold hearing still belongs to PSC.  If Officials/Utility admit all of the allegations, there is little need for a hearing.  However, PSC may require hearing to continue and permit examination to empathize the seriousness of offense.  Waiver of rights made in Case No. 2017-00467 and Respondents moved to dispense with hearing.  PSC response:  “These proceedings need to be conducted before the Commission so that the Utility and its Commissioners may be subjected to cross-examination and recorded.”  </a:t>
            </a:r>
          </a:p>
          <a:p>
            <a:pPr algn="just"/>
            <a:endParaRPr lang="en-US" sz="1400" dirty="0"/>
          </a:p>
          <a:p>
            <a:pPr algn="just"/>
            <a:r>
              <a:rPr lang="en-US" sz="1400" b="1" dirty="0"/>
              <a:t>Offer of Settlement</a:t>
            </a:r>
          </a:p>
          <a:p>
            <a:pPr algn="just"/>
            <a:r>
              <a:rPr lang="en-US" sz="1400" dirty="0"/>
              <a:t>As noted earlier, PSC does not appear to encourage settlement agreements between the Respondents and PSC Staff.  The Respondents can still make their offer directly to the Commission.</a:t>
            </a:r>
          </a:p>
          <a:p>
            <a:pPr algn="just"/>
            <a:endParaRPr lang="en-US" sz="1400" dirty="0"/>
          </a:p>
          <a:p>
            <a:pPr algn="just"/>
            <a:r>
              <a:rPr lang="en-US" sz="1400" b="1" dirty="0"/>
              <a:t>Discovery</a:t>
            </a:r>
          </a:p>
          <a:p>
            <a:pPr algn="just"/>
            <a:r>
              <a:rPr lang="en-US" sz="1400" dirty="0"/>
              <a:t>PSC may conduct discovery.  No evidence that PSC will permit discovery on its Staff.</a:t>
            </a:r>
          </a:p>
        </p:txBody>
      </p:sp>
      <p:sp>
        <p:nvSpPr>
          <p:cNvPr id="4" name="Slide Number Placeholder 3"/>
          <p:cNvSpPr>
            <a:spLocks noGrp="1"/>
          </p:cNvSpPr>
          <p:nvPr>
            <p:ph type="sldNum" sz="quarter" idx="10"/>
          </p:nvPr>
        </p:nvSpPr>
        <p:spPr/>
        <p:txBody>
          <a:bodyPr/>
          <a:lstStyle/>
          <a:p>
            <a:fld id="{35508891-43D0-442B-845A-E33B4F383FEB}" type="slidenum">
              <a:rPr lang="en-US" smtClean="0"/>
              <a:t>36</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b="1" dirty="0"/>
              <a:t>Discovery</a:t>
            </a:r>
          </a:p>
          <a:p>
            <a:pPr algn="just"/>
            <a:endParaRPr lang="en-US" sz="1400" b="1" dirty="0"/>
          </a:p>
          <a:p>
            <a:pPr algn="just"/>
            <a:r>
              <a:rPr lang="en-US" sz="1400" dirty="0"/>
              <a:t>PSC may conduct discovery.  No evidence that PSC will permit discovery on its Staff.</a:t>
            </a:r>
          </a:p>
          <a:p>
            <a:pPr algn="just"/>
            <a:r>
              <a:rPr lang="en-US" sz="1400" dirty="0"/>
              <a:t>Discovery – Motion to Request A List of Witnesses and Proposed Exhibits</a:t>
            </a:r>
          </a:p>
          <a:p>
            <a:pPr algn="just"/>
            <a:endParaRPr lang="en-US" sz="1400" dirty="0"/>
          </a:p>
          <a:p>
            <a:pPr algn="just"/>
            <a:r>
              <a:rPr lang="en-US" sz="1400" dirty="0"/>
              <a:t>PSC regulations are silent on a party’s right to conduct discovery on the PSC Staff.  In prior proceedings the PSC has permitted discovery under the theory that PSC Staff is introducing evidence at hearing and that to ensure that Respondents have a meaningful opportunity to present their position to the PSC requires the right to question Staff regarding the witnesses and evidence that will be presented at hearing.</a:t>
            </a:r>
          </a:p>
          <a:p>
            <a:pPr algn="just"/>
            <a:endParaRPr lang="en-US" sz="1400" dirty="0"/>
          </a:p>
          <a:p>
            <a:pPr algn="just"/>
            <a:r>
              <a:rPr lang="en-US" sz="1400" dirty="0"/>
              <a:t>More recently, the PSC has refused a party’s request for discovery on PSC Staff.  In Case No. 2017-00070, in which PSC Staff filed a written report of its findings and recommendations on a water utility’s rate application, the PSC denied the water utility’s request for discovery finding that there was no regulatory basis for discovery and that as the party could cross-examine PSC Staff at hearing, the party had adequate due process.</a:t>
            </a:r>
          </a:p>
          <a:p>
            <a:pPr algn="just"/>
            <a:endParaRPr lang="en-US" sz="1400" dirty="0"/>
          </a:p>
          <a:p>
            <a:pPr algn="just"/>
            <a:r>
              <a:rPr lang="en-US" sz="1400" b="1" dirty="0"/>
              <a:t>Should you attempt to conduct discovery?</a:t>
            </a:r>
          </a:p>
          <a:p>
            <a:pPr algn="just"/>
            <a:endParaRPr lang="en-US" sz="1400" b="1" dirty="0"/>
          </a:p>
          <a:p>
            <a:pPr algn="just"/>
            <a:r>
              <a:rPr lang="en-US" sz="1400" dirty="0"/>
              <a:t>Yes.  I recommend that the Respondent at least request that the Commission produce the documents and identify the witnesses that it intends to present at hearing.  While it is unlikely that PSC will grant, that information is important to the preparation of a defense.  Due process requires that Respondents be advised of the evidence that will be used against them so that they have a meaningful opportunity to defend themselves and their reputations.  At a minimum, Respondents should move for the Commission to provide all of the evidence that that it has gathered during its pre-proceeding record.  Making the motion preserves the issue for appeal.  </a:t>
            </a:r>
          </a:p>
        </p:txBody>
      </p:sp>
      <p:sp>
        <p:nvSpPr>
          <p:cNvPr id="4" name="Slide Number Placeholder 3"/>
          <p:cNvSpPr>
            <a:spLocks noGrp="1"/>
          </p:cNvSpPr>
          <p:nvPr>
            <p:ph type="sldNum" sz="quarter" idx="10"/>
          </p:nvPr>
        </p:nvSpPr>
        <p:spPr/>
        <p:txBody>
          <a:bodyPr/>
          <a:lstStyle/>
          <a:p>
            <a:fld id="{35508891-43D0-442B-845A-E33B4F383FEB}" type="slidenum">
              <a:rPr lang="en-US" smtClean="0"/>
              <a:t>37</a:t>
            </a:fld>
            <a:endParaRPr lang="en-US" dirty="0"/>
          </a:p>
        </p:txBody>
      </p:sp>
    </p:spTree>
    <p:extLst>
      <p:ext uri="{BB962C8B-B14F-4D97-AF65-F5344CB8AC3E}">
        <p14:creationId xmlns:p14="http://schemas.microsoft.com/office/powerpoint/2010/main" val="8443833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b="1" dirty="0"/>
              <a:t>PSC Staff assumes a prosecutorial role in these cases.</a:t>
            </a:r>
            <a:r>
              <a:rPr lang="en-US" sz="1400" dirty="0"/>
              <a:t>  Do not assume that PSC Staff is your friend and that its role is to assist you.  If formal proceedings have been initiated, the PSC believes that some improper conduct has likely occurred and it has tasked its Staff with finding.</a:t>
            </a:r>
          </a:p>
          <a:p>
            <a:pPr algn="just"/>
            <a:endParaRPr lang="en-US" sz="1400" dirty="0"/>
          </a:p>
          <a:p>
            <a:pPr algn="just"/>
            <a:r>
              <a:rPr lang="en-US" sz="1400" dirty="0"/>
              <a:t>Note:  Staff has generally acted in a professional manner.  However, its assigned mission to present the case for a violation.  </a:t>
            </a:r>
          </a:p>
          <a:p>
            <a:pPr algn="just"/>
            <a:endParaRPr lang="en-US" sz="1400" dirty="0"/>
          </a:p>
          <a:p>
            <a:pPr algn="just"/>
            <a:r>
              <a:rPr lang="en-US" sz="1400" b="1" dirty="0"/>
              <a:t>Burden of Proof Falls on the Public Service Commission</a:t>
            </a:r>
          </a:p>
          <a:p>
            <a:pPr algn="just"/>
            <a:r>
              <a:rPr lang="en-US" sz="1400" dirty="0"/>
              <a:t>-  PSC must present evidence regarding the alleged violations; Respondents are not required to present any evidence.</a:t>
            </a:r>
          </a:p>
          <a:p>
            <a:pPr algn="just"/>
            <a:endParaRPr lang="en-US" sz="1400" dirty="0"/>
          </a:p>
          <a:p>
            <a:pPr algn="just"/>
            <a:r>
              <a:rPr lang="en-US" sz="1400" b="1" dirty="0"/>
              <a:t>Should Utility Officials/Commissioners testify?</a:t>
            </a:r>
          </a:p>
          <a:p>
            <a:pPr algn="just"/>
            <a:endParaRPr lang="en-US" sz="1400" b="1" dirty="0"/>
          </a:p>
          <a:p>
            <a:pPr algn="just"/>
            <a:r>
              <a:rPr lang="en-US" sz="1400" dirty="0"/>
              <a:t>PSC routinely directs Respondents to file a written response and to appear at hearing.  At hearing, PSC Staff routinely calls the Respondents as its witnesses.  </a:t>
            </a:r>
          </a:p>
          <a:p>
            <a:pPr algn="just"/>
            <a:endParaRPr lang="en-US" sz="1400" dirty="0"/>
          </a:p>
          <a:p>
            <a:pPr algn="just"/>
            <a:r>
              <a:rPr lang="en-US" sz="1400" dirty="0"/>
              <a:t>If the PSC wishes the Respondents to testify, I recommend that the Respondents decline to testify </a:t>
            </a:r>
            <a:r>
              <a:rPr lang="en-US" sz="1400" b="1" dirty="0"/>
              <a:t>UNLESS</a:t>
            </a:r>
            <a:r>
              <a:rPr lang="en-US" sz="1400" dirty="0"/>
              <a:t> the PSC issues a subpoena compelling their testimony.  Similarly, any request for documents should be by PSC Order or the PSC should make clear that PSC Staff requests are  orders of the Commission.</a:t>
            </a:r>
          </a:p>
          <a:p>
            <a:pPr algn="just"/>
            <a:endParaRPr lang="en-US" sz="1400" dirty="0"/>
          </a:p>
          <a:p>
            <a:pPr algn="just"/>
            <a:r>
              <a:rPr lang="en-US" sz="1400" dirty="0"/>
              <a:t>These actions are not intended to obstruct the proceeding but to protect the Respondents from criminal prosecution.</a:t>
            </a:r>
          </a:p>
          <a:p>
            <a:pPr algn="just"/>
            <a:endParaRPr lang="en-US" sz="1400" dirty="0"/>
          </a:p>
          <a:p>
            <a:pPr algn="just"/>
            <a:r>
              <a:rPr lang="en-US" sz="1400" dirty="0"/>
              <a:t>KRS 278.350:</a:t>
            </a:r>
          </a:p>
          <a:p>
            <a:pPr algn="just"/>
            <a:endParaRPr lang="en-US" sz="1400" dirty="0"/>
          </a:p>
          <a:p>
            <a:pPr algn="just"/>
            <a:r>
              <a:rPr lang="en-US" sz="1400" dirty="0"/>
              <a:t>No person shall be excused from testifying or from producing any book, paper or account at any inquiry by, or hearing before, the commission or any commissioner, upon the ground that the testimony or the book, paper or account required of him may tend to incriminate him or subject him to penalty or forfeiture. No person shall be prosecuted or subjected to any forfeiture or penalty for, or on account of, anything concerning which he was compelled to testify under oath or to produce documentary evidence, except that no person so testifying shall be exempt from prosecution or punishment for perjury committed by him in his testimony.</a:t>
            </a:r>
          </a:p>
          <a:p>
            <a:pPr algn="just"/>
            <a:endParaRPr lang="en-US" sz="1400" dirty="0"/>
          </a:p>
          <a:p>
            <a:pPr algn="just"/>
            <a:r>
              <a:rPr lang="en-US" sz="1400" dirty="0"/>
              <a:t>Once such an order has been issued, the respondents should testify truthfully.</a:t>
            </a:r>
          </a:p>
          <a:p>
            <a:pPr algn="just"/>
            <a:endParaRPr lang="en-US" sz="1400" dirty="0"/>
          </a:p>
          <a:p>
            <a:pPr algn="just"/>
            <a:r>
              <a:rPr lang="en-US" sz="1400" dirty="0"/>
              <a:t>If you appear under subpoena as the PSC Staff’s witnesses, then the PSC is responsible for witness fees and travel expenses.  KRS 278.330</a:t>
            </a:r>
          </a:p>
          <a:p>
            <a:pPr algn="just"/>
            <a:endParaRPr lang="en-US" sz="1400" dirty="0"/>
          </a:p>
          <a:p>
            <a:pPr algn="just"/>
            <a:r>
              <a:rPr lang="en-US" sz="1400" b="1" dirty="0"/>
              <a:t>Character Witnesses</a:t>
            </a:r>
          </a:p>
          <a:p>
            <a:pPr algn="just"/>
            <a:r>
              <a:rPr lang="en-US" sz="1400" dirty="0"/>
              <a:t>A question of relevancy.  Does not assist with the proving or disproving the underlying offense.  May be helpful in suggesting that the offense was not willful.  </a:t>
            </a:r>
          </a:p>
          <a:p>
            <a:pPr algn="just"/>
            <a:endParaRPr lang="en-US" sz="1400" dirty="0"/>
          </a:p>
          <a:p>
            <a:pPr algn="just"/>
            <a:r>
              <a:rPr lang="en-US" sz="1400" b="1" dirty="0"/>
              <a:t>Witness Preparation</a:t>
            </a:r>
          </a:p>
          <a:p>
            <a:pPr algn="just"/>
            <a:r>
              <a:rPr lang="en-US" sz="1400" dirty="0"/>
              <a:t>All witnesses need to be fully prepped before the hearing.  The water utility’s attorney should review with all witnesses the potential questions and issues they will face at the hearing.</a:t>
            </a:r>
          </a:p>
          <a:p>
            <a:pPr algn="just"/>
            <a:endParaRPr lang="en-US" sz="1400" dirty="0"/>
          </a:p>
          <a:p>
            <a:pPr algn="just"/>
            <a:r>
              <a:rPr lang="en-US" sz="1400" b="1" dirty="0"/>
              <a:t>Scope of Hearing</a:t>
            </a:r>
          </a:p>
          <a:p>
            <a:pPr algn="just"/>
            <a:endParaRPr lang="en-US" sz="1400" b="1" dirty="0"/>
          </a:p>
          <a:p>
            <a:pPr algn="just"/>
            <a:r>
              <a:rPr lang="en-US" sz="1400" dirty="0"/>
              <a:t>Do not expect the hearing to be solely about the alleged misconduct.  The PSC has consistently used the hearing to examine other areas of the utility’s operation.  </a:t>
            </a:r>
          </a:p>
          <a:p>
            <a:pPr algn="just"/>
            <a:endParaRPr lang="en-US" sz="1400" dirty="0"/>
          </a:p>
          <a:p>
            <a:pPr algn="just"/>
            <a:r>
              <a:rPr lang="en-US" sz="1400" dirty="0"/>
              <a:t>I would recommend  that the water utility consider objecting to questions that go beyond the allegations of misconduct and involve matters that were not specifically listed in the order initiating the proceeding.  </a:t>
            </a:r>
          </a:p>
          <a:p>
            <a:pPr algn="just"/>
            <a:endParaRPr lang="en-US" sz="1400" dirty="0"/>
          </a:p>
          <a:p>
            <a:pPr algn="just"/>
            <a:r>
              <a:rPr lang="en-US" sz="1400" dirty="0"/>
              <a:t>Two grounds for objections:</a:t>
            </a:r>
          </a:p>
          <a:p>
            <a:pPr algn="just"/>
            <a:endParaRPr lang="en-US" sz="1400" dirty="0"/>
          </a:p>
          <a:p>
            <a:pPr algn="just"/>
            <a:r>
              <a:rPr lang="en-US" sz="1400" dirty="0"/>
              <a:t>Relevancy:  How to these collateral issues related to the alleged misconduct?   The Show Cause proceeding is not a basis for the PSC engaging in a fishing expedition to search for problems within the water utility.</a:t>
            </a:r>
          </a:p>
          <a:p>
            <a:pPr algn="just"/>
            <a:endParaRPr lang="en-US" sz="1400" dirty="0"/>
          </a:p>
          <a:p>
            <a:pPr algn="just"/>
            <a:r>
              <a:rPr lang="en-US" sz="1400" dirty="0"/>
              <a:t>Lack of Notice/Due Process:  The water utility has no notice of the issues and therefore had no opportunity to prepare or present evidence on those issues.</a:t>
            </a:r>
          </a:p>
          <a:p>
            <a:pPr algn="just"/>
            <a:endParaRPr lang="en-US" sz="1400" dirty="0"/>
          </a:p>
          <a:p>
            <a:pPr algn="just"/>
            <a:r>
              <a:rPr lang="en-US" sz="1400" dirty="0"/>
              <a:t>Note:  PSC may be asking these questions to determine the level of officers’ knowledge and experience to undercut Respondents’ claims of lack of knowledge or experience.</a:t>
            </a:r>
          </a:p>
        </p:txBody>
      </p:sp>
      <p:sp>
        <p:nvSpPr>
          <p:cNvPr id="4" name="Slide Number Placeholder 3"/>
          <p:cNvSpPr>
            <a:spLocks noGrp="1"/>
          </p:cNvSpPr>
          <p:nvPr>
            <p:ph type="sldNum" sz="quarter" idx="10"/>
          </p:nvPr>
        </p:nvSpPr>
        <p:spPr/>
        <p:txBody>
          <a:bodyPr/>
          <a:lstStyle/>
          <a:p>
            <a:fld id="{35508891-43D0-442B-845A-E33B4F383FEB}" type="slidenum">
              <a:rPr lang="en-US" smtClean="0"/>
              <a:t>38</a:t>
            </a:fld>
            <a:endParaRPr lang="en-US" dirty="0"/>
          </a:p>
        </p:txBody>
      </p:sp>
    </p:spTree>
    <p:extLst>
      <p:ext uri="{BB962C8B-B14F-4D97-AF65-F5344CB8AC3E}">
        <p14:creationId xmlns:p14="http://schemas.microsoft.com/office/powerpoint/2010/main" val="16479330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No deadline for issuance of a final decision.  The PSC has complete discretion in this area.</a:t>
            </a:r>
          </a:p>
          <a:p>
            <a:endParaRPr lang="en-US" sz="1400" b="1" dirty="0"/>
          </a:p>
          <a:p>
            <a:endParaRPr lang="en-US" sz="1400" b="1" dirty="0"/>
          </a:p>
          <a:p>
            <a:r>
              <a:rPr lang="en-US" sz="1400" b="1" dirty="0"/>
              <a:t>Publicizing the Order.  </a:t>
            </a:r>
            <a:r>
              <a:rPr lang="en-US" sz="1400" dirty="0"/>
              <a:t>The PSC may order the distribution of the Order to County Judge/Executive and members of Fiscal Court.  It can also issue a press release to publicize the order.  It may also order utility to publish notice of the final decision or to place statement on utility bills or billing insert.</a:t>
            </a:r>
            <a:endParaRPr lang="en-US" sz="1400" b="1" dirty="0"/>
          </a:p>
        </p:txBody>
      </p:sp>
      <p:sp>
        <p:nvSpPr>
          <p:cNvPr id="4" name="Slide Number Placeholder 3"/>
          <p:cNvSpPr>
            <a:spLocks noGrp="1"/>
          </p:cNvSpPr>
          <p:nvPr>
            <p:ph type="sldNum" sz="quarter" idx="10"/>
          </p:nvPr>
        </p:nvSpPr>
        <p:spPr/>
        <p:txBody>
          <a:bodyPr/>
          <a:lstStyle/>
          <a:p>
            <a:fld id="{35508891-43D0-442B-845A-E33B4F383FEB}" type="slidenum">
              <a:rPr lang="en-US" smtClean="0"/>
              <a:t>39</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dirty="0"/>
              <a:t>WHAT IS THE STATUTORY BASIS FOR THE PSC TO ENFORCE THE PROVISIONS OF KRS CHAPTER 278, ITS REGULATIONS, AND ITS ORDERS?</a:t>
            </a:r>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085" indent="-293495">
              <a:defRPr>
                <a:solidFill>
                  <a:schemeClr val="tx1"/>
                </a:solidFill>
                <a:latin typeface="Calibri" pitchFamily="34" charset="0"/>
              </a:defRPr>
            </a:lvl2pPr>
            <a:lvl3pPr marL="1173976" indent="-234796">
              <a:defRPr>
                <a:solidFill>
                  <a:schemeClr val="tx1"/>
                </a:solidFill>
                <a:latin typeface="Calibri" pitchFamily="34" charset="0"/>
              </a:defRPr>
            </a:lvl3pPr>
            <a:lvl4pPr marL="1643567" indent="-234796">
              <a:defRPr>
                <a:solidFill>
                  <a:schemeClr val="tx1"/>
                </a:solidFill>
                <a:latin typeface="Calibri" pitchFamily="34" charset="0"/>
              </a:defRPr>
            </a:lvl4pPr>
            <a:lvl5pPr marL="2113158" indent="-234796">
              <a:defRPr>
                <a:solidFill>
                  <a:schemeClr val="tx1"/>
                </a:solidFill>
                <a:latin typeface="Calibri" pitchFamily="34" charset="0"/>
              </a:defRPr>
            </a:lvl5pPr>
            <a:lvl6pPr marL="2582749" indent="-234796" fontAlgn="base">
              <a:spcBef>
                <a:spcPct val="0"/>
              </a:spcBef>
              <a:spcAft>
                <a:spcPct val="0"/>
              </a:spcAft>
              <a:defRPr>
                <a:solidFill>
                  <a:schemeClr val="tx1"/>
                </a:solidFill>
                <a:latin typeface="Calibri" pitchFamily="34" charset="0"/>
              </a:defRPr>
            </a:lvl6pPr>
            <a:lvl7pPr marL="3052340" indent="-234796" fontAlgn="base">
              <a:spcBef>
                <a:spcPct val="0"/>
              </a:spcBef>
              <a:spcAft>
                <a:spcPct val="0"/>
              </a:spcAft>
              <a:defRPr>
                <a:solidFill>
                  <a:schemeClr val="tx1"/>
                </a:solidFill>
                <a:latin typeface="Calibri" pitchFamily="34" charset="0"/>
              </a:defRPr>
            </a:lvl7pPr>
            <a:lvl8pPr marL="3521931" indent="-234796" fontAlgn="base">
              <a:spcBef>
                <a:spcPct val="0"/>
              </a:spcBef>
              <a:spcAft>
                <a:spcPct val="0"/>
              </a:spcAft>
              <a:defRPr>
                <a:solidFill>
                  <a:schemeClr val="tx1"/>
                </a:solidFill>
                <a:latin typeface="Calibri" pitchFamily="34" charset="0"/>
              </a:defRPr>
            </a:lvl8pPr>
            <a:lvl9pPr marL="3991522" indent="-234796" fontAlgn="base">
              <a:spcBef>
                <a:spcPct val="0"/>
              </a:spcBef>
              <a:spcAft>
                <a:spcPct val="0"/>
              </a:spcAft>
              <a:defRPr>
                <a:solidFill>
                  <a:schemeClr val="tx1"/>
                </a:solidFill>
                <a:latin typeface="Calibri" pitchFamily="34" charset="0"/>
              </a:defRPr>
            </a:lvl9pPr>
          </a:lstStyle>
          <a:p>
            <a:pPr>
              <a:defRPr/>
            </a:pPr>
            <a:fld id="{C81B8115-496F-4279-B121-FF73668E7617}"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Statute specifically provides for the assessment of a penalty for a violation , but no other remedies.</a:t>
            </a:r>
          </a:p>
          <a:p>
            <a:pPr algn="just"/>
            <a:endParaRPr lang="en-US" sz="1400" dirty="0"/>
          </a:p>
          <a:p>
            <a:pPr algn="just"/>
            <a:r>
              <a:rPr lang="en-US" sz="1400" dirty="0"/>
              <a:t>In the past, the PSC imposed other types of remedial action on water utility employees by assessing a penalty, but stating that the penalty could be reduced or totally vacated if water utility officials attended water training program or took other actions.  The penalty was used as leverage to obtain other remedial action.  (The water utility officials could exchange remedial action for a penalty.)</a:t>
            </a:r>
          </a:p>
          <a:p>
            <a:pPr algn="just"/>
            <a:endParaRPr lang="en-US" sz="1400" dirty="0"/>
          </a:p>
          <a:p>
            <a:pPr algn="just"/>
            <a:r>
              <a:rPr lang="en-US" sz="1400" dirty="0"/>
              <a:t>Current PSC has taken the position that it can require water district commissioners &amp; other water utility officials to take remedial action without those officials’ agreement.  Case No. 2013-00187:  Ordered Corinth Water District to send a representative to water training because it “could be beneficial to Corinth District.”</a:t>
            </a:r>
          </a:p>
          <a:p>
            <a:pPr algn="just"/>
            <a:endParaRPr lang="en-US" sz="1400" dirty="0"/>
          </a:p>
          <a:p>
            <a:pPr algn="just"/>
            <a:r>
              <a:rPr lang="en-US" sz="1400" dirty="0"/>
              <a:t>Does the PSC have such authority?</a:t>
            </a:r>
          </a:p>
          <a:p>
            <a:pPr algn="just"/>
            <a:endParaRPr lang="en-US" sz="1400" dirty="0"/>
          </a:p>
          <a:p>
            <a:pPr marL="173113" indent="-173113" algn="just">
              <a:buFontTx/>
              <a:buChar char="-"/>
              <a:tabLst>
                <a:tab pos="239712" algn="l"/>
              </a:tabLst>
            </a:pPr>
            <a:r>
              <a:rPr lang="en-US" sz="1400" dirty="0"/>
              <a:t>None found in statute.  Remember PSC’s jurisdiction extends only to utilities.  It does not extend to utility officials.  While PSC can assess a penalty for aiding and abetting a violation or for violating a PSC statute or order, there is no other provision allowing PSC to affix a punishment/coercive action.</a:t>
            </a:r>
          </a:p>
          <a:p>
            <a:pPr marL="173113" indent="-173113" algn="just">
              <a:buFontTx/>
              <a:buChar char="-"/>
              <a:tabLst>
                <a:tab pos="239712" algn="l"/>
              </a:tabLst>
            </a:pPr>
            <a:endParaRPr lang="en-US" sz="1400" dirty="0"/>
          </a:p>
          <a:p>
            <a:pPr marL="173113" indent="-173113" algn="just">
              <a:buFontTx/>
              <a:buChar char="-"/>
              <a:tabLst>
                <a:tab pos="239712" algn="l"/>
              </a:tabLst>
            </a:pPr>
            <a:r>
              <a:rPr lang="en-US" sz="1400" dirty="0"/>
              <a:t>PSC:   KRS 278.280 allows PSC to order corrective action for “unjust, unreasonable, unsafe, improper, inadequate or insufficient action.”</a:t>
            </a:r>
          </a:p>
          <a:p>
            <a:pPr marL="173113" indent="-173113" algn="just">
              <a:buFontTx/>
              <a:buChar char="-"/>
              <a:tabLst>
                <a:tab pos="239712" algn="l"/>
              </a:tabLst>
            </a:pPr>
            <a:endParaRPr lang="en-US" sz="1400" dirty="0"/>
          </a:p>
          <a:p>
            <a:pPr marL="173113" indent="-173113" algn="just">
              <a:buFontTx/>
              <a:buChar char="-"/>
              <a:tabLst>
                <a:tab pos="239712" algn="l"/>
              </a:tabLst>
            </a:pPr>
            <a:r>
              <a:rPr lang="en-US" sz="1400" dirty="0"/>
              <a:t>What about requiring water utility to adopt new management policies?  </a:t>
            </a:r>
          </a:p>
        </p:txBody>
      </p:sp>
      <p:sp>
        <p:nvSpPr>
          <p:cNvPr id="4" name="Slide Number Placeholder 3"/>
          <p:cNvSpPr>
            <a:spLocks noGrp="1"/>
          </p:cNvSpPr>
          <p:nvPr>
            <p:ph type="sldNum" sz="quarter" idx="10"/>
          </p:nvPr>
        </p:nvSpPr>
        <p:spPr/>
        <p:txBody>
          <a:bodyPr/>
          <a:lstStyle/>
          <a:p>
            <a:fld id="{35508891-43D0-442B-845A-E33B4F383FEB}" type="slidenum">
              <a:rPr lang="en-US" smtClean="0"/>
              <a:t>40</a:t>
            </a:fld>
            <a:endParaRPr lang="en-US" dirty="0"/>
          </a:p>
        </p:txBody>
      </p:sp>
    </p:spTree>
    <p:extLst>
      <p:ext uri="{BB962C8B-B14F-4D97-AF65-F5344CB8AC3E}">
        <p14:creationId xmlns:p14="http://schemas.microsoft.com/office/powerpoint/2010/main" val="22367731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239712" algn="l"/>
              </a:tabLst>
            </a:pPr>
            <a:endParaRPr lang="en-US" dirty="0"/>
          </a:p>
          <a:p>
            <a:pPr>
              <a:tabLst>
                <a:tab pos="239712" algn="l"/>
              </a:tabLst>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41</a:t>
            </a:fld>
            <a:endParaRPr lang="en-US" dirty="0"/>
          </a:p>
        </p:txBody>
      </p:sp>
    </p:spTree>
    <p:extLst>
      <p:ext uri="{BB962C8B-B14F-4D97-AF65-F5344CB8AC3E}">
        <p14:creationId xmlns:p14="http://schemas.microsoft.com/office/powerpoint/2010/main" val="23607230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239712" algn="l"/>
              </a:tabLst>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42</a:t>
            </a:fld>
            <a:endParaRPr lang="en-US" dirty="0"/>
          </a:p>
        </p:txBody>
      </p:sp>
    </p:spTree>
    <p:extLst>
      <p:ext uri="{BB962C8B-B14F-4D97-AF65-F5344CB8AC3E}">
        <p14:creationId xmlns:p14="http://schemas.microsoft.com/office/powerpoint/2010/main" val="22214936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239712" algn="l"/>
              </a:tabLst>
            </a:pPr>
            <a:endParaRPr lang="en-US" dirty="0"/>
          </a:p>
          <a:p>
            <a:pPr>
              <a:tabLst>
                <a:tab pos="239712" algn="l"/>
              </a:tabLst>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43</a:t>
            </a:fld>
            <a:endParaRPr lang="en-US" dirty="0"/>
          </a:p>
        </p:txBody>
      </p:sp>
    </p:spTree>
    <p:extLst>
      <p:ext uri="{BB962C8B-B14F-4D97-AF65-F5344CB8AC3E}">
        <p14:creationId xmlns:p14="http://schemas.microsoft.com/office/powerpoint/2010/main" val="8499324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085" indent="-293495">
              <a:defRPr>
                <a:solidFill>
                  <a:schemeClr val="tx1"/>
                </a:solidFill>
                <a:latin typeface="Calibri" pitchFamily="34" charset="0"/>
              </a:defRPr>
            </a:lvl2pPr>
            <a:lvl3pPr marL="1173976" indent="-234796">
              <a:defRPr>
                <a:solidFill>
                  <a:schemeClr val="tx1"/>
                </a:solidFill>
                <a:latin typeface="Calibri" pitchFamily="34" charset="0"/>
              </a:defRPr>
            </a:lvl3pPr>
            <a:lvl4pPr marL="1643567" indent="-234796">
              <a:defRPr>
                <a:solidFill>
                  <a:schemeClr val="tx1"/>
                </a:solidFill>
                <a:latin typeface="Calibri" pitchFamily="34" charset="0"/>
              </a:defRPr>
            </a:lvl4pPr>
            <a:lvl5pPr marL="2113158" indent="-234796">
              <a:defRPr>
                <a:solidFill>
                  <a:schemeClr val="tx1"/>
                </a:solidFill>
                <a:latin typeface="Calibri" pitchFamily="34" charset="0"/>
              </a:defRPr>
            </a:lvl5pPr>
            <a:lvl6pPr marL="2582749" indent="-234796" fontAlgn="base">
              <a:spcBef>
                <a:spcPct val="0"/>
              </a:spcBef>
              <a:spcAft>
                <a:spcPct val="0"/>
              </a:spcAft>
              <a:defRPr>
                <a:solidFill>
                  <a:schemeClr val="tx1"/>
                </a:solidFill>
                <a:latin typeface="Calibri" pitchFamily="34" charset="0"/>
              </a:defRPr>
            </a:lvl6pPr>
            <a:lvl7pPr marL="3052340" indent="-234796" fontAlgn="base">
              <a:spcBef>
                <a:spcPct val="0"/>
              </a:spcBef>
              <a:spcAft>
                <a:spcPct val="0"/>
              </a:spcAft>
              <a:defRPr>
                <a:solidFill>
                  <a:schemeClr val="tx1"/>
                </a:solidFill>
                <a:latin typeface="Calibri" pitchFamily="34" charset="0"/>
              </a:defRPr>
            </a:lvl7pPr>
            <a:lvl8pPr marL="3521931" indent="-234796" fontAlgn="base">
              <a:spcBef>
                <a:spcPct val="0"/>
              </a:spcBef>
              <a:spcAft>
                <a:spcPct val="0"/>
              </a:spcAft>
              <a:defRPr>
                <a:solidFill>
                  <a:schemeClr val="tx1"/>
                </a:solidFill>
                <a:latin typeface="Calibri" pitchFamily="34" charset="0"/>
              </a:defRPr>
            </a:lvl8pPr>
            <a:lvl9pPr marL="3991522" indent="-234796" fontAlgn="base">
              <a:spcBef>
                <a:spcPct val="0"/>
              </a:spcBef>
              <a:spcAft>
                <a:spcPct val="0"/>
              </a:spcAft>
              <a:defRPr>
                <a:solidFill>
                  <a:schemeClr val="tx1"/>
                </a:solidFill>
                <a:latin typeface="Calibri" pitchFamily="34" charset="0"/>
              </a:defRPr>
            </a:lvl9pPr>
          </a:lstStyle>
          <a:p>
            <a:pPr>
              <a:defRPr/>
            </a:pPr>
            <a:fld id="{C81B8115-496F-4279-B121-FF73668E7617}" type="slidenum">
              <a:rPr lang="en-US" smtClean="0">
                <a:solidFill>
                  <a:prstClr val="black"/>
                </a:solidFill>
              </a:rPr>
              <a:pPr>
                <a:defRPr/>
              </a:pPr>
              <a:t>44</a:t>
            </a:fld>
            <a:endParaRPr lang="en-US" dirty="0">
              <a:solidFill>
                <a:prstClr val="black"/>
              </a:solidFill>
            </a:endParaRPr>
          </a:p>
        </p:txBody>
      </p:sp>
    </p:spTree>
    <p:extLst>
      <p:ext uri="{BB962C8B-B14F-4D97-AF65-F5344CB8AC3E}">
        <p14:creationId xmlns:p14="http://schemas.microsoft.com/office/powerpoint/2010/main" val="20402221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Investigate the alleged misconduct.  </a:t>
            </a:r>
          </a:p>
          <a:p>
            <a:pPr marL="173113" indent="-173113">
              <a:buFont typeface="Arial" panose="020B0604020202020204" pitchFamily="34" charset="0"/>
              <a:buChar char="•"/>
            </a:pPr>
            <a:r>
              <a:rPr lang="en-US" sz="1400" dirty="0"/>
              <a:t>What are the facts?</a:t>
            </a:r>
          </a:p>
          <a:p>
            <a:pPr marL="173113" indent="-173113">
              <a:buFont typeface="Arial" panose="020B0604020202020204" pitchFamily="34" charset="0"/>
              <a:buChar char="•"/>
            </a:pPr>
            <a:r>
              <a:rPr lang="en-US" sz="1400" dirty="0"/>
              <a:t>Gather all documents (including board minutes)</a:t>
            </a:r>
          </a:p>
          <a:p>
            <a:pPr marL="173113" indent="-173113">
              <a:buFont typeface="Arial" panose="020B0604020202020204" pitchFamily="34" charset="0"/>
              <a:buChar char="•"/>
            </a:pPr>
            <a:r>
              <a:rPr lang="en-US" sz="1400" dirty="0"/>
              <a:t>Take to all persons involved</a:t>
            </a:r>
          </a:p>
          <a:p>
            <a:pPr marL="173113" indent="-173113">
              <a:buFont typeface="Arial" panose="020B0604020202020204" pitchFamily="34" charset="0"/>
              <a:buChar char="•"/>
            </a:pPr>
            <a:r>
              <a:rPr lang="en-US" sz="1400" dirty="0"/>
              <a:t>Prepare report</a:t>
            </a:r>
          </a:p>
          <a:p>
            <a:pPr marL="173113" indent="-173113">
              <a:buFont typeface="Arial" panose="020B0604020202020204" pitchFamily="34" charset="0"/>
              <a:buChar char="•"/>
            </a:pPr>
            <a:endParaRPr lang="en-US" sz="1400" dirty="0"/>
          </a:p>
          <a:p>
            <a:r>
              <a:rPr lang="en-US" sz="1400" b="1" dirty="0"/>
              <a:t>Mitigating Factors:</a:t>
            </a:r>
          </a:p>
          <a:p>
            <a:pPr marL="173113" indent="-173113">
              <a:buFont typeface="Arial" panose="020B0604020202020204" pitchFamily="34" charset="0"/>
              <a:buChar char="•"/>
            </a:pPr>
            <a:r>
              <a:rPr lang="en-US" sz="1400" dirty="0"/>
              <a:t>Were funds misused?</a:t>
            </a:r>
          </a:p>
          <a:p>
            <a:pPr marL="173113" indent="-173113">
              <a:buFont typeface="Arial" panose="020B0604020202020204" pitchFamily="34" charset="0"/>
              <a:buChar char="•"/>
            </a:pPr>
            <a:r>
              <a:rPr lang="en-US" sz="1400" dirty="0"/>
              <a:t>What was the cost of the violation to the water utility?</a:t>
            </a:r>
          </a:p>
          <a:p>
            <a:pPr marL="173113" indent="-173113">
              <a:buFont typeface="Arial" panose="020B0604020202020204" pitchFamily="34" charset="0"/>
              <a:buChar char="•"/>
            </a:pPr>
            <a:r>
              <a:rPr lang="en-US" sz="1400" dirty="0"/>
              <a:t>Were utility interests furthered?</a:t>
            </a:r>
          </a:p>
          <a:p>
            <a:pPr marL="173113" indent="-173113">
              <a:buFont typeface="Arial" panose="020B0604020202020204" pitchFamily="34" charset="0"/>
              <a:buChar char="•"/>
            </a:pPr>
            <a:r>
              <a:rPr lang="en-US" sz="1400" dirty="0"/>
              <a:t>Good Faith Actions?</a:t>
            </a:r>
          </a:p>
          <a:p>
            <a:endParaRPr lang="en-US" sz="1400" dirty="0"/>
          </a:p>
          <a:p>
            <a:r>
              <a:rPr lang="en-US" sz="1400" b="1" dirty="0"/>
              <a:t>Failures in Process – What changes in our procedures could have prevented the violation</a:t>
            </a:r>
          </a:p>
          <a:p>
            <a:endParaRPr lang="en-US" sz="1400" b="1" dirty="0"/>
          </a:p>
          <a:p>
            <a:r>
              <a:rPr lang="en-US" sz="1400" b="1" dirty="0"/>
              <a:t>Corrective Action – How does utility prevent recurrence? </a:t>
            </a:r>
          </a:p>
          <a:p>
            <a:endParaRPr lang="en-US" sz="1400" b="1" dirty="0"/>
          </a:p>
          <a:p>
            <a:r>
              <a:rPr lang="en-US" sz="1400" b="1" dirty="0"/>
              <a:t>Does utility have any other problems?  </a:t>
            </a:r>
            <a:r>
              <a:rPr lang="en-US" sz="1400" dirty="0"/>
              <a:t>Requires a comprehensive review of the utility</a:t>
            </a:r>
            <a:endParaRPr lang="en-US" sz="1400" b="1" dirty="0"/>
          </a:p>
        </p:txBody>
      </p:sp>
      <p:sp>
        <p:nvSpPr>
          <p:cNvPr id="4" name="Slide Number Placeholder 3"/>
          <p:cNvSpPr>
            <a:spLocks noGrp="1"/>
          </p:cNvSpPr>
          <p:nvPr>
            <p:ph type="sldNum" sz="quarter" idx="10"/>
          </p:nvPr>
        </p:nvSpPr>
        <p:spPr/>
        <p:txBody>
          <a:bodyPr/>
          <a:lstStyle/>
          <a:p>
            <a:fld id="{35508891-43D0-442B-845A-E33B4F383FEB}" type="slidenum">
              <a:rPr lang="en-US" smtClean="0"/>
              <a:t>45</a:t>
            </a:fld>
            <a:endParaRPr lang="en-US" dirty="0"/>
          </a:p>
        </p:txBody>
      </p:sp>
    </p:spTree>
    <p:extLst>
      <p:ext uri="{BB962C8B-B14F-4D97-AF65-F5344CB8AC3E}">
        <p14:creationId xmlns:p14="http://schemas.microsoft.com/office/powerpoint/2010/main" val="35897181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Examples:</a:t>
            </a:r>
          </a:p>
          <a:p>
            <a:endParaRPr lang="en-US" sz="1400" dirty="0"/>
          </a:p>
          <a:p>
            <a:pPr marL="173113" indent="-173113">
              <a:buFont typeface="Arial" panose="020B0604020202020204" pitchFamily="34" charset="0"/>
              <a:buChar char="•"/>
            </a:pPr>
            <a:r>
              <a:rPr lang="en-US" sz="1400" dirty="0"/>
              <a:t>Develop policy to require legal review of all loans</a:t>
            </a:r>
          </a:p>
          <a:p>
            <a:pPr marL="173113" indent="-173113">
              <a:buFont typeface="Arial" panose="020B0604020202020204" pitchFamily="34" charset="0"/>
              <a:buChar char="•"/>
            </a:pPr>
            <a:r>
              <a:rPr lang="en-US" sz="1400" dirty="0"/>
              <a:t>Review</a:t>
            </a:r>
          </a:p>
          <a:p>
            <a:pPr marL="173113" indent="-173113">
              <a:buFont typeface="Arial" panose="020B0604020202020204" pitchFamily="34" charset="0"/>
              <a:buChar char="•"/>
            </a:pPr>
            <a:r>
              <a:rPr lang="en-US" sz="1400" dirty="0"/>
              <a:t>Require Commissioners/Chief Executive Officer to attend training (the earlier the better)</a:t>
            </a:r>
          </a:p>
          <a:p>
            <a:pPr marL="173113" indent="-173113">
              <a:buFont typeface="Arial" panose="020B0604020202020204" pitchFamily="34" charset="0"/>
              <a:buChar char="•"/>
            </a:pPr>
            <a:r>
              <a:rPr lang="en-US" sz="1400" dirty="0"/>
              <a:t>Retain a lawyer for review/on-site advice</a:t>
            </a:r>
          </a:p>
          <a:p>
            <a:pPr marL="173113" indent="-17311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46</a:t>
            </a:fld>
            <a:endParaRPr lang="en-US" dirty="0"/>
          </a:p>
        </p:txBody>
      </p:sp>
    </p:spTree>
    <p:extLst>
      <p:ext uri="{BB962C8B-B14F-4D97-AF65-F5344CB8AC3E}">
        <p14:creationId xmlns:p14="http://schemas.microsoft.com/office/powerpoint/2010/main" val="28755745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Each commissioner/director will be examined by the Commission and its Staff.  Each should be prepared.  Each should thoroughly familiar with the incident and these other factors.</a:t>
            </a:r>
          </a:p>
          <a:p>
            <a:endParaRPr lang="en-US" sz="1400" dirty="0"/>
          </a:p>
          <a:p>
            <a:r>
              <a:rPr lang="en-US" sz="1400" dirty="0"/>
              <a:t>Review the background of each official.  Each needs to be able to explain how he/she assists in overseeing the operation and management of the utility. </a:t>
            </a:r>
          </a:p>
          <a:p>
            <a:endParaRPr lang="en-US" sz="1400" dirty="0"/>
          </a:p>
          <a:p>
            <a:r>
              <a:rPr lang="en-US" sz="1400" dirty="0"/>
              <a:t>Develop a list of points that need to be stressed at the hearing.</a:t>
            </a:r>
          </a:p>
        </p:txBody>
      </p:sp>
      <p:sp>
        <p:nvSpPr>
          <p:cNvPr id="4" name="Slide Number Placeholder 3"/>
          <p:cNvSpPr>
            <a:spLocks noGrp="1"/>
          </p:cNvSpPr>
          <p:nvPr>
            <p:ph type="sldNum" sz="quarter" idx="10"/>
          </p:nvPr>
        </p:nvSpPr>
        <p:spPr/>
        <p:txBody>
          <a:bodyPr/>
          <a:lstStyle/>
          <a:p>
            <a:fld id="{35508891-43D0-442B-845A-E33B4F383FEB}" type="slidenum">
              <a:rPr lang="en-US" smtClean="0"/>
              <a:t>47</a:t>
            </a:fld>
            <a:endParaRPr lang="en-US" dirty="0"/>
          </a:p>
        </p:txBody>
      </p:sp>
    </p:spTree>
    <p:extLst>
      <p:ext uri="{BB962C8B-B14F-4D97-AF65-F5344CB8AC3E}">
        <p14:creationId xmlns:p14="http://schemas.microsoft.com/office/powerpoint/2010/main" val="35710769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48</a:t>
            </a:fld>
            <a:endParaRPr lang="en-US" dirty="0"/>
          </a:p>
        </p:txBody>
      </p:sp>
    </p:spTree>
    <p:extLst>
      <p:ext uri="{BB962C8B-B14F-4D97-AF65-F5344CB8AC3E}">
        <p14:creationId xmlns:p14="http://schemas.microsoft.com/office/powerpoint/2010/main" val="38422035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49</a:t>
            </a:fld>
            <a:endParaRPr lang="en-US" dirty="0"/>
          </a:p>
        </p:txBody>
      </p:sp>
    </p:spTree>
    <p:extLst>
      <p:ext uri="{BB962C8B-B14F-4D97-AF65-F5344CB8AC3E}">
        <p14:creationId xmlns:p14="http://schemas.microsoft.com/office/powerpoint/2010/main" val="291531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50</a:t>
            </a:fld>
            <a:endParaRPr lang="en-US" dirty="0"/>
          </a:p>
        </p:txBody>
      </p:sp>
    </p:spTree>
    <p:extLst>
      <p:ext uri="{BB962C8B-B14F-4D97-AF65-F5344CB8AC3E}">
        <p14:creationId xmlns:p14="http://schemas.microsoft.com/office/powerpoint/2010/main" val="26915740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085" indent="-293495">
              <a:defRPr>
                <a:solidFill>
                  <a:schemeClr val="tx1"/>
                </a:solidFill>
                <a:latin typeface="Calibri" pitchFamily="34" charset="0"/>
              </a:defRPr>
            </a:lvl2pPr>
            <a:lvl3pPr marL="1173976" indent="-234796">
              <a:defRPr>
                <a:solidFill>
                  <a:schemeClr val="tx1"/>
                </a:solidFill>
                <a:latin typeface="Calibri" pitchFamily="34" charset="0"/>
              </a:defRPr>
            </a:lvl3pPr>
            <a:lvl4pPr marL="1643567" indent="-234796">
              <a:defRPr>
                <a:solidFill>
                  <a:schemeClr val="tx1"/>
                </a:solidFill>
                <a:latin typeface="Calibri" pitchFamily="34" charset="0"/>
              </a:defRPr>
            </a:lvl4pPr>
            <a:lvl5pPr marL="2113158" indent="-234796">
              <a:defRPr>
                <a:solidFill>
                  <a:schemeClr val="tx1"/>
                </a:solidFill>
                <a:latin typeface="Calibri" pitchFamily="34" charset="0"/>
              </a:defRPr>
            </a:lvl5pPr>
            <a:lvl6pPr marL="2582749" indent="-234796" fontAlgn="base">
              <a:spcBef>
                <a:spcPct val="0"/>
              </a:spcBef>
              <a:spcAft>
                <a:spcPct val="0"/>
              </a:spcAft>
              <a:defRPr>
                <a:solidFill>
                  <a:schemeClr val="tx1"/>
                </a:solidFill>
                <a:latin typeface="Calibri" pitchFamily="34" charset="0"/>
              </a:defRPr>
            </a:lvl6pPr>
            <a:lvl7pPr marL="3052340" indent="-234796" fontAlgn="base">
              <a:spcBef>
                <a:spcPct val="0"/>
              </a:spcBef>
              <a:spcAft>
                <a:spcPct val="0"/>
              </a:spcAft>
              <a:defRPr>
                <a:solidFill>
                  <a:schemeClr val="tx1"/>
                </a:solidFill>
                <a:latin typeface="Calibri" pitchFamily="34" charset="0"/>
              </a:defRPr>
            </a:lvl7pPr>
            <a:lvl8pPr marL="3521931" indent="-234796" fontAlgn="base">
              <a:spcBef>
                <a:spcPct val="0"/>
              </a:spcBef>
              <a:spcAft>
                <a:spcPct val="0"/>
              </a:spcAft>
              <a:defRPr>
                <a:solidFill>
                  <a:schemeClr val="tx1"/>
                </a:solidFill>
                <a:latin typeface="Calibri" pitchFamily="34" charset="0"/>
              </a:defRPr>
            </a:lvl8pPr>
            <a:lvl9pPr marL="3991522" indent="-234796" fontAlgn="base">
              <a:spcBef>
                <a:spcPct val="0"/>
              </a:spcBef>
              <a:spcAft>
                <a:spcPct val="0"/>
              </a:spcAft>
              <a:defRPr>
                <a:solidFill>
                  <a:schemeClr val="tx1"/>
                </a:solidFill>
                <a:latin typeface="Calibri" pitchFamily="34" charset="0"/>
              </a:defRPr>
            </a:lvl9pPr>
          </a:lstStyle>
          <a:p>
            <a:pPr defTabSz="923270">
              <a:defRPr/>
            </a:pPr>
            <a:fld id="{C81B8115-496F-4279-B121-FF73668E7617}" type="slidenum">
              <a:rPr lang="en-US">
                <a:solidFill>
                  <a:prstClr val="black"/>
                </a:solidFill>
              </a:rPr>
              <a:pPr defTabSz="923270">
                <a:defRPr/>
              </a:pPr>
              <a:t>51</a:t>
            </a:fld>
            <a:endParaRPr lang="en-US" dirty="0">
              <a:solidFill>
                <a:prstClr val="black"/>
              </a:solidFill>
            </a:endParaRPr>
          </a:p>
        </p:txBody>
      </p:sp>
    </p:spTree>
    <p:extLst>
      <p:ext uri="{BB962C8B-B14F-4D97-AF65-F5344CB8AC3E}">
        <p14:creationId xmlns:p14="http://schemas.microsoft.com/office/powerpoint/2010/main" val="37430460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Legal Requirements that Board Members Should be Aware Of:</a:t>
            </a:r>
          </a:p>
          <a:p>
            <a:endParaRPr lang="en-US" sz="1400" dirty="0"/>
          </a:p>
          <a:p>
            <a:pPr marL="173113" indent="-173113">
              <a:buFont typeface="Arial" panose="020B0604020202020204" pitchFamily="34" charset="0"/>
              <a:buChar char="•"/>
            </a:pPr>
            <a:r>
              <a:rPr lang="en-US" sz="1400" dirty="0"/>
              <a:t>Open Records</a:t>
            </a:r>
          </a:p>
          <a:p>
            <a:pPr marL="173113" indent="-173113">
              <a:buFont typeface="Arial" panose="020B0604020202020204" pitchFamily="34" charset="0"/>
              <a:buChar char="•"/>
            </a:pPr>
            <a:r>
              <a:rPr lang="en-US" sz="1400" dirty="0"/>
              <a:t>Open Meetings</a:t>
            </a:r>
          </a:p>
          <a:p>
            <a:pPr marL="173113" indent="-173113">
              <a:buFont typeface="Arial" panose="020B0604020202020204" pitchFamily="34" charset="0"/>
              <a:buChar char="•"/>
            </a:pPr>
            <a:r>
              <a:rPr lang="en-US" sz="1400" dirty="0"/>
              <a:t>Actions Requiring PSC Approval</a:t>
            </a:r>
          </a:p>
          <a:p>
            <a:pPr marL="173113" indent="-173113">
              <a:buFont typeface="Arial" panose="020B0604020202020204" pitchFamily="34" charset="0"/>
              <a:buChar char="•"/>
            </a:pPr>
            <a:r>
              <a:rPr lang="en-US" sz="1400" dirty="0"/>
              <a:t>KRS Chapter 74</a:t>
            </a:r>
          </a:p>
          <a:p>
            <a:pPr marL="173113" indent="-173113">
              <a:buFont typeface="Arial" panose="020B0604020202020204" pitchFamily="34" charset="0"/>
              <a:buChar char="•"/>
            </a:pPr>
            <a:r>
              <a:rPr lang="en-US" sz="1400" dirty="0"/>
              <a:t>Relationship of Board to the Manager/Elected Officials</a:t>
            </a:r>
          </a:p>
        </p:txBody>
      </p:sp>
      <p:sp>
        <p:nvSpPr>
          <p:cNvPr id="4" name="Slide Number Placeholder 3"/>
          <p:cNvSpPr>
            <a:spLocks noGrp="1"/>
          </p:cNvSpPr>
          <p:nvPr>
            <p:ph type="sldNum" sz="quarter" idx="10"/>
          </p:nvPr>
        </p:nvSpPr>
        <p:spPr/>
        <p:txBody>
          <a:bodyPr/>
          <a:lstStyle/>
          <a:p>
            <a:fld id="{35508891-43D0-442B-845A-E33B4F383FEB}" type="slidenum">
              <a:rPr lang="en-US" smtClean="0"/>
              <a:t>52</a:t>
            </a:fld>
            <a:endParaRPr lang="en-US" dirty="0"/>
          </a:p>
        </p:txBody>
      </p:sp>
    </p:spTree>
    <p:extLst>
      <p:ext uri="{BB962C8B-B14F-4D97-AF65-F5344CB8AC3E}">
        <p14:creationId xmlns:p14="http://schemas.microsoft.com/office/powerpoint/2010/main" val="15366392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53</a:t>
            </a:fld>
            <a:endParaRPr lang="en-US" dirty="0"/>
          </a:p>
        </p:txBody>
      </p:sp>
    </p:spTree>
    <p:extLst>
      <p:ext uri="{BB962C8B-B14F-4D97-AF65-F5344CB8AC3E}">
        <p14:creationId xmlns:p14="http://schemas.microsoft.com/office/powerpoint/2010/main" val="368945036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54</a:t>
            </a:fld>
            <a:endParaRPr lang="en-US" dirty="0"/>
          </a:p>
        </p:txBody>
      </p:sp>
    </p:spTree>
    <p:extLst>
      <p:ext uri="{BB962C8B-B14F-4D97-AF65-F5344CB8AC3E}">
        <p14:creationId xmlns:p14="http://schemas.microsoft.com/office/powerpoint/2010/main" val="14922551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55</a:t>
            </a:fld>
            <a:endParaRPr lang="en-US" dirty="0"/>
          </a:p>
        </p:txBody>
      </p:sp>
    </p:spTree>
    <p:extLst>
      <p:ext uri="{BB962C8B-B14F-4D97-AF65-F5344CB8AC3E}">
        <p14:creationId xmlns:p14="http://schemas.microsoft.com/office/powerpoint/2010/main" val="25401471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 name="Slide Number Placeholder 3"/>
          <p:cNvSpPr>
            <a:spLocks noGrp="1"/>
          </p:cNvSpPr>
          <p:nvPr>
            <p:ph type="sldNum" sz="quarter" idx="5"/>
          </p:nvPr>
        </p:nvSpPr>
        <p:spPr/>
        <p:txBody>
          <a:bodyPr/>
          <a:lstStyle/>
          <a:p>
            <a:pPr>
              <a:defRPr/>
            </a:pPr>
            <a:fld id="{804D3367-BAF9-42E3-BE1C-296592AB0E68}" type="slidenum">
              <a:rPr lang="en-US" smtClean="0">
                <a:solidFill>
                  <a:prstClr val="black"/>
                </a:solidFill>
              </a:rPr>
              <a:pPr>
                <a:defRPr/>
              </a:pPr>
              <a:t>56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dirty="0">
                <a:solidFill>
                  <a:prstClr val="black"/>
                </a:solidFill>
              </a:rPr>
              <a:t>Note:  KRS 278.040 grants PSC authority over utilities.  In fact, for the most part, when KRS Chapter 278 or the PSC’s regulations impose a duty or require some action, it is framed in terms of “utilities.”</a:t>
            </a:r>
          </a:p>
          <a:p>
            <a:pPr lvl="0"/>
            <a:endParaRPr lang="en-US" sz="1400" dirty="0">
              <a:solidFill>
                <a:prstClr val="black"/>
              </a:solidFill>
            </a:endParaRPr>
          </a:p>
          <a:p>
            <a:pPr lvl="0"/>
            <a:r>
              <a:rPr lang="en-US" sz="1400" dirty="0">
                <a:solidFill>
                  <a:prstClr val="black"/>
                </a:solidFill>
              </a:rPr>
              <a:t>What is a utility?  </a:t>
            </a:r>
          </a:p>
          <a:p>
            <a:pPr lvl="0"/>
            <a:endParaRPr lang="en-US" sz="1400" dirty="0">
              <a:solidFill>
                <a:prstClr val="black"/>
              </a:solidFill>
            </a:endParaRPr>
          </a:p>
          <a:p>
            <a:pPr lvl="0"/>
            <a:r>
              <a:rPr lang="en-US" sz="1400" dirty="0">
                <a:solidFill>
                  <a:prstClr val="black"/>
                </a:solidFill>
              </a:rPr>
              <a:t>KRS 278.010(3): any person who owns, controls, operates, or manages any facility used or to be used in connection with the distributing or furnishing of water to or for the public for compensation</a:t>
            </a:r>
          </a:p>
          <a:p>
            <a:pPr lvl="0"/>
            <a:endParaRPr lang="en-US" sz="1400" dirty="0">
              <a:solidFill>
                <a:prstClr val="black"/>
              </a:solidFill>
            </a:endParaRPr>
          </a:p>
          <a:p>
            <a:pPr lvl="0"/>
            <a:r>
              <a:rPr lang="en-US" sz="1400" dirty="0">
                <a:solidFill>
                  <a:prstClr val="black"/>
                </a:solidFill>
              </a:rPr>
              <a:t>Utility officers are not included in the definition of a utility.  Are they subject to PSC regulation?  Can the PSC order those officials to take some action or must the order be directed to the utility (the water district or water association)?</a:t>
            </a:r>
          </a:p>
          <a:p>
            <a:pPr lvl="0"/>
            <a:endParaRPr lang="en-US" sz="1400" dirty="0">
              <a:solidFill>
                <a:prstClr val="black"/>
              </a:solidFill>
            </a:endParaRPr>
          </a:p>
          <a:p>
            <a:pPr lvl="0"/>
            <a:r>
              <a:rPr lang="en-US" sz="1400" dirty="0">
                <a:solidFill>
                  <a:prstClr val="black"/>
                </a:solidFill>
              </a:rPr>
              <a:t>KRS 278.250:</a:t>
            </a:r>
          </a:p>
          <a:p>
            <a:pPr lvl="0"/>
            <a:endParaRPr lang="en-US" sz="1400" dirty="0">
              <a:solidFill>
                <a:prstClr val="black"/>
              </a:solidFill>
            </a:endParaRPr>
          </a:p>
          <a:p>
            <a:pPr algn="just"/>
            <a:r>
              <a:rPr lang="en-US" sz="1400" dirty="0"/>
              <a:t>“Whenever it is necessary in the performance of its duties, the commission may investigate and examine the condition of any utility subject to its jurisdiction. In conducting such investigation, the commission may proceed with or without a hearing as it deems best, but shall make no order without giving a hearing to the parties affected thereby.”</a:t>
            </a:r>
          </a:p>
        </p:txBody>
      </p:sp>
      <p:sp>
        <p:nvSpPr>
          <p:cNvPr id="4" name="Slide Number Placeholder 3"/>
          <p:cNvSpPr>
            <a:spLocks noGrp="1"/>
          </p:cNvSpPr>
          <p:nvPr>
            <p:ph type="sldNum" sz="quarter" idx="10"/>
          </p:nvPr>
        </p:nvSpPr>
        <p:spPr/>
        <p:txBody>
          <a:bodyPr/>
          <a:lstStyle/>
          <a:p>
            <a:fld id="{35508891-43D0-442B-845A-E33B4F383FEB}" type="slidenum">
              <a:rPr lang="en-US" smtClean="0"/>
              <a:t>6</a:t>
            </a:fld>
            <a:endParaRPr lang="en-US" dirty="0"/>
          </a:p>
        </p:txBody>
      </p:sp>
    </p:spTree>
    <p:extLst>
      <p:ext uri="{BB962C8B-B14F-4D97-AF65-F5344CB8AC3E}">
        <p14:creationId xmlns:p14="http://schemas.microsoft.com/office/powerpoint/2010/main" val="1593166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t>KRS 278.260 primarily deals with customer complaints regarding utility rates or service.  It also provides that the Commission on its own motion can make investigations into rate or into “any regulation, measurement, practice or act affecting or relating to the service of the utility or any service in connection therewith is unreasonable, unsafe, insufficient or unjustly discriminatory, or that any service is inadequate or cannot be obtained.”</a:t>
            </a:r>
          </a:p>
          <a:p>
            <a:endParaRPr lang="en-US" sz="1400" dirty="0"/>
          </a:p>
          <a:p>
            <a:pPr algn="just"/>
            <a:r>
              <a:rPr lang="en-US" sz="1400" dirty="0"/>
              <a:t>The Commission does not have to provide notice to the utility of its investigation.  However, it cannot issue an order affecting rates or service of the utility without a formal public hearing</a:t>
            </a:r>
          </a:p>
        </p:txBody>
      </p:sp>
      <p:sp>
        <p:nvSpPr>
          <p:cNvPr id="4" name="Slide Number Placeholder 3"/>
          <p:cNvSpPr>
            <a:spLocks noGrp="1"/>
          </p:cNvSpPr>
          <p:nvPr>
            <p:ph type="sldNum" sz="quarter" idx="10"/>
          </p:nvPr>
        </p:nvSpPr>
        <p:spPr/>
        <p:txBody>
          <a:bodyPr/>
          <a:lstStyle/>
          <a:p>
            <a:fld id="{35508891-43D0-442B-845A-E33B4F383FEB}" type="slidenum">
              <a:rPr lang="en-US" smtClean="0"/>
              <a:t>7</a:t>
            </a:fld>
            <a:endParaRPr lang="en-US" dirty="0"/>
          </a:p>
        </p:txBody>
      </p:sp>
    </p:spTree>
    <p:extLst>
      <p:ext uri="{BB962C8B-B14F-4D97-AF65-F5344CB8AC3E}">
        <p14:creationId xmlns:p14="http://schemas.microsoft.com/office/powerpoint/2010/main" val="221865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35508891-43D0-442B-845A-E33B4F383FEB}" type="slidenum">
              <a:rPr lang="en-US" smtClean="0"/>
              <a:t>8</a:t>
            </a:fld>
            <a:endParaRPr lang="en-US" dirty="0"/>
          </a:p>
        </p:txBody>
      </p:sp>
      <p:sp>
        <p:nvSpPr>
          <p:cNvPr id="6" name="Rectangle 5">
            <a:extLst>
              <a:ext uri="{FF2B5EF4-FFF2-40B4-BE49-F238E27FC236}">
                <a16:creationId xmlns:a16="http://schemas.microsoft.com/office/drawing/2014/main" id="{A0530010-B3C7-4DAD-9AAD-F32327CAF6ED}"/>
              </a:ext>
            </a:extLst>
          </p:cNvPr>
          <p:cNvSpPr/>
          <p:nvPr/>
        </p:nvSpPr>
        <p:spPr>
          <a:xfrm>
            <a:off x="707708" y="4604686"/>
            <a:ext cx="5605146" cy="838102"/>
          </a:xfrm>
          <a:prstGeom prst="rect">
            <a:avLst/>
          </a:prstGeom>
        </p:spPr>
        <p:txBody>
          <a:bodyPr wrap="square" lIns="92327" tIns="46163" rIns="92327" bIns="46163">
            <a:spAutoFit/>
          </a:bodyPr>
          <a:lstStyle/>
          <a:p>
            <a:pPr algn="just"/>
            <a:r>
              <a:rPr lang="en-US" sz="1200" dirty="0"/>
              <a:t>807 KAR 5:001.  Section 9(3)(a) provides:   “The commission may, on its own motion, conduct investigations and order hearings into any act or thing done or omitted to be done by a utility, which the commission believes is in violation of an order of the commission or KRS Chapters 74 or 278 or 807 KAR Chapter 5.”</a:t>
            </a:r>
          </a:p>
        </p:txBody>
      </p:sp>
    </p:spTree>
    <p:extLst>
      <p:ext uri="{BB962C8B-B14F-4D97-AF65-F5344CB8AC3E}">
        <p14:creationId xmlns:p14="http://schemas.microsoft.com/office/powerpoint/2010/main" val="4253075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35508891-43D0-442B-845A-E33B4F383FEB}" type="slidenum">
              <a:rPr lang="en-US" smtClean="0"/>
              <a:t>9</a:t>
            </a:fld>
            <a:endParaRPr lang="en-US" dirty="0"/>
          </a:p>
        </p:txBody>
      </p:sp>
    </p:spTree>
    <p:extLst>
      <p:ext uri="{BB962C8B-B14F-4D97-AF65-F5344CB8AC3E}">
        <p14:creationId xmlns:p14="http://schemas.microsoft.com/office/powerpoint/2010/main" val="54329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97478CF-5821-4AC4-BFAE-BC8DEADF2523}"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7C2CEC9-B632-42B3-98A8-2A775BE8400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1055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89300C-9F0A-4F27-936C-E0B1A230F398}"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706F0C-51B7-495E-95E8-3FB2977B0A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4813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31858AC-7F99-411E-958E-70A34874B522}"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EEBCCB-DFE0-4A9F-9F95-A1E29AFA422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0550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BD1234-2E2D-45AF-8598-68EA4463D043}"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23D2894-6A91-4C51-820F-B69E77620A3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7772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850349E-F70E-484C-A472-7219AFC92E64}"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C7FE94B-81AF-404A-B5A9-E70561E71CF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37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CD7FAF3-F9B7-413C-9AE2-B0CABDA28102}"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D7B2D9F-8B9B-49CC-9AF1-859A2FD94F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983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DF9FB6D-DF58-4E45-A764-BCE9E50D4B99}"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909604B-1917-4F2D-B695-76A51A1088F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6384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5EB4635-838C-49A3-8E19-A5D5DB6F5952}"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7D31042-160C-4007-9B6D-5B892010883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6742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FF1CAB-443E-4925-9E55-E5D880F53E6B}"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C9F56E3-B263-426C-B87F-30C8120320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619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D9255D-B548-43FD-B11C-F83ECF7DA5F0}"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717151-65BC-4FC1-9F98-6AFC1950AE7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1468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1C4C1-DAE0-4C77-B142-345B302FFA1A}"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5A31160-3C93-4321-AE48-00027834041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32038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11CB5D-BF05-4A0B-BA02-4BF60FC1905D}" type="datetimeFigureOut">
              <a:rPr lang="en-US">
                <a:solidFill>
                  <a:prstClr val="black">
                    <a:tint val="75000"/>
                  </a:prstClr>
                </a:solidFill>
              </a:rPr>
              <a:pPr>
                <a:defRPr/>
              </a:pPr>
              <a:t>1/2/2023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E4AF47D-28BD-4BF9-ACD1-D0E2C3746BC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962017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idx="1"/>
          </p:nvPr>
        </p:nvSpPr>
        <p:spPr bwMode="auto">
          <a:xfrm>
            <a:off x="838200" y="1905000"/>
            <a:ext cx="7543799" cy="27432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sz="4400" b="1" dirty="0">
                <a:solidFill>
                  <a:srgbClr val="FFFF00"/>
                </a:solidFill>
                <a:effectLst>
                  <a:outerShdw blurRad="38100" dist="38100" dir="2700000" algn="tl">
                    <a:srgbClr val="000000">
                      <a:alpha val="43137"/>
                    </a:srgbClr>
                  </a:outerShdw>
                </a:effectLst>
                <a:latin typeface="Arial" pitchFamily="34" charset="0"/>
                <a:cs typeface="Arial" pitchFamily="34" charset="0"/>
              </a:rPr>
              <a:t>IN THE DOCK:</a:t>
            </a:r>
          </a:p>
          <a:p>
            <a:pPr algn="ctr"/>
            <a:endParaRPr lang="en-US" altLang="en-US" sz="10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algn="ctr"/>
            <a:r>
              <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rPr>
              <a:t>SHOW CAUSE PROCEEDINGS</a:t>
            </a:r>
          </a:p>
          <a:p>
            <a:pPr algn="ctr"/>
            <a:r>
              <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rPr>
              <a:t>BEFORE THE PUBLIC SERVICE COMMISSION</a:t>
            </a:r>
          </a:p>
          <a:p>
            <a:pPr algn="ctr"/>
            <a:endPar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Content Placeholder 5"/>
          <p:cNvSpPr txBox="1">
            <a:spLocks/>
          </p:cNvSpPr>
          <p:nvPr/>
        </p:nvSpPr>
        <p:spPr bwMode="auto">
          <a:xfrm>
            <a:off x="2552700" y="4838700"/>
            <a:ext cx="4038600" cy="110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lvl1pPr marL="342900" indent="-342900" algn="l" rtl="0" eaLnBrk="0" fontAlgn="base" hangingPunct="0">
              <a:spcBef>
                <a:spcPts val="8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1pPr>
            <a:lvl2pPr marL="704850" indent="-285750" algn="l" rtl="0" eaLnBrk="0" fontAlgn="base" hangingPunct="0">
              <a:spcBef>
                <a:spcPts val="7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2pPr>
            <a:lvl3pPr marL="1104900" indent="-228600" algn="l" rtl="0" eaLnBrk="0" fontAlgn="base" hangingPunct="0">
              <a:spcBef>
                <a:spcPts val="6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3pPr>
            <a:lvl4pPr marL="1562100" indent="-228600" algn="l" rtl="0" eaLnBrk="0" fontAlgn="base" hangingPunct="0">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4pPr>
            <a:lvl5pPr marL="2019300" indent="-228600" algn="l" rtl="0" eaLnBrk="0" fontAlgn="base" hangingPunct="0">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5pPr>
            <a:lvl6pPr marL="24765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9pPr>
          </a:lstStyle>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rPr>
              <a:t>Gerald Wuetcher</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rPr>
              <a:t>Stoll Keenon Ogden </a:t>
            </a:r>
            <a:r>
              <a:rPr lang="en-US" altLang="en-US" sz="1800" b="1" kern="0" dirty="0" err="1">
                <a:solidFill>
                  <a:srgbClr val="FFFF00"/>
                </a:solidFill>
                <a:effectLst>
                  <a:outerShdw blurRad="38100" dist="38100" dir="2700000" algn="tl">
                    <a:srgbClr val="000000">
                      <a:alpha val="43137"/>
                    </a:srgbClr>
                  </a:outerShdw>
                </a:effectLst>
              </a:rPr>
              <a:t>PLLC</a:t>
            </a:r>
            <a:endParaRPr lang="en-US" altLang="en-US" sz="1800" b="1" kern="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8075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9939" name="TextBox 2"/>
          <p:cNvSpPr txBox="1">
            <a:spLocks noChangeArrowheads="1"/>
          </p:cNvSpPr>
          <p:nvPr/>
        </p:nvSpPr>
        <p:spPr bwMode="auto">
          <a:xfrm>
            <a:off x="1508501" y="2644170"/>
            <a:ext cx="612699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0"/>
              </a:spcBef>
              <a:spcAft>
                <a:spcPct val="0"/>
              </a:spcAft>
            </a:pPr>
            <a:r>
              <a:rPr lang="en-US" altLang="en-US" sz="60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ENFORCEMENT</a:t>
            </a:r>
          </a:p>
          <a:p>
            <a:pPr algn="ctr" eaLnBrk="1" fontAlgn="base" hangingPunct="1">
              <a:spcBef>
                <a:spcPct val="0"/>
              </a:spcBef>
              <a:spcAft>
                <a:spcPct val="0"/>
              </a:spcAft>
            </a:pPr>
            <a:r>
              <a:rPr lang="en-US" altLang="en-US" sz="60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METHODS</a:t>
            </a:r>
          </a:p>
        </p:txBody>
      </p:sp>
    </p:spTree>
    <p:extLst>
      <p:ext uri="{BB962C8B-B14F-4D97-AF65-F5344CB8AC3E}">
        <p14:creationId xmlns:p14="http://schemas.microsoft.com/office/powerpoint/2010/main" val="1302794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400" dirty="0">
                <a:solidFill>
                  <a:srgbClr val="FFFF00"/>
                </a:solidFill>
                <a:latin typeface="Arial" panose="020B0604020202020204" pitchFamily="34" charset="0"/>
                <a:cs typeface="Arial" panose="020B0604020202020204" pitchFamily="34" charset="0"/>
              </a:rPr>
              <a:t>PSC Order Directing Action or Non-Action </a:t>
            </a:r>
          </a:p>
          <a:p>
            <a:pPr marL="457200" indent="-341313">
              <a:spcBef>
                <a:spcPts val="0"/>
              </a:spcBef>
              <a:spcAft>
                <a:spcPts val="1200"/>
              </a:spcAft>
            </a:pPr>
            <a:r>
              <a:rPr lang="en-US" sz="3400" dirty="0">
                <a:solidFill>
                  <a:srgbClr val="FFFF00"/>
                </a:solidFill>
                <a:latin typeface="Arial" panose="020B0604020202020204" pitchFamily="34" charset="0"/>
                <a:cs typeface="Arial" panose="020B0604020202020204" pitchFamily="34" charset="0"/>
              </a:rPr>
              <a:t>Injunctive Relief from Circuit Court</a:t>
            </a:r>
          </a:p>
          <a:p>
            <a:pPr marL="457200" indent="-341313">
              <a:spcBef>
                <a:spcPts val="0"/>
              </a:spcBef>
              <a:spcAft>
                <a:spcPts val="1200"/>
              </a:spcAft>
            </a:pPr>
            <a:r>
              <a:rPr lang="en-US" sz="3400" dirty="0">
                <a:solidFill>
                  <a:srgbClr val="FFFF00"/>
                </a:solidFill>
                <a:latin typeface="Arial" panose="020B0604020202020204" pitchFamily="34" charset="0"/>
                <a:cs typeface="Arial" panose="020B0604020202020204" pitchFamily="34" charset="0"/>
              </a:rPr>
              <a:t>Referral for Criminal Prosecution</a:t>
            </a:r>
          </a:p>
          <a:p>
            <a:pPr marL="457200" indent="-341313">
              <a:spcBef>
                <a:spcPts val="0"/>
              </a:spcBef>
              <a:spcAft>
                <a:spcPts val="1200"/>
              </a:spcAft>
            </a:pPr>
            <a:r>
              <a:rPr lang="en-US" sz="3400" dirty="0">
                <a:solidFill>
                  <a:srgbClr val="FFFF00"/>
                </a:solidFill>
                <a:latin typeface="Arial" panose="020B0604020202020204" pitchFamily="34" charset="0"/>
                <a:cs typeface="Arial" panose="020B0604020202020204" pitchFamily="34" charset="0"/>
              </a:rPr>
              <a:t>Assessment of Civil Penalties </a:t>
            </a:r>
          </a:p>
          <a:p>
            <a:pPr marL="457200" indent="-341313">
              <a:spcBef>
                <a:spcPts val="0"/>
              </a:spcBef>
              <a:spcAft>
                <a:spcPts val="1200"/>
              </a:spcAft>
            </a:pPr>
            <a:r>
              <a:rPr lang="en-US" sz="3400" dirty="0">
                <a:solidFill>
                  <a:srgbClr val="FFFF00"/>
                </a:solidFill>
                <a:latin typeface="Arial" panose="020B0604020202020204" pitchFamily="34" charset="0"/>
                <a:cs typeface="Arial" panose="020B0604020202020204" pitchFamily="34" charset="0"/>
              </a:rPr>
              <a:t>Removal of WD Commissioners</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ENFORCEMENT METHODS </a:t>
            </a:r>
          </a:p>
        </p:txBody>
      </p:sp>
    </p:spTree>
    <p:extLst>
      <p:ext uri="{BB962C8B-B14F-4D97-AF65-F5344CB8AC3E}">
        <p14:creationId xmlns:p14="http://schemas.microsoft.com/office/powerpoint/2010/main" val="3705979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Has force of law</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Order remains in effect until:</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Expires</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PSC revokes or modifies</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Court suspends or vacates</a:t>
            </a:r>
          </a:p>
          <a:p>
            <a:pPr marL="457200" indent="-341313">
              <a:spcBef>
                <a:spcPts val="0"/>
              </a:spcBef>
              <a:spcAft>
                <a:spcPts val="1200"/>
              </a:spcAft>
            </a:pPr>
            <a:endParaRPr lang="en-US" sz="3600"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PSC ORDER</a:t>
            </a:r>
          </a:p>
        </p:txBody>
      </p:sp>
    </p:spTree>
    <p:extLst>
      <p:ext uri="{BB962C8B-B14F-4D97-AF65-F5344CB8AC3E}">
        <p14:creationId xmlns:p14="http://schemas.microsoft.com/office/powerpoint/2010/main" val="386797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May prohibit action temporarily without holding hearing</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After hearing may require utility to act or refrain from acting permanently</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May require compliance with statute or regulation without hearing</a:t>
            </a:r>
          </a:p>
          <a:p>
            <a:pPr marL="115887" indent="0">
              <a:spcBef>
                <a:spcPts val="0"/>
              </a:spcBef>
              <a:spcAft>
                <a:spcPts val="1200"/>
              </a:spcAft>
              <a:buNone/>
            </a:pPr>
            <a:endParaRPr lang="en-US"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PSC ORDER</a:t>
            </a:r>
          </a:p>
        </p:txBody>
      </p:sp>
    </p:spTree>
    <p:extLst>
      <p:ext uri="{BB962C8B-B14F-4D97-AF65-F5344CB8AC3E}">
        <p14:creationId xmlns:p14="http://schemas.microsoft.com/office/powerpoint/2010/main" val="406742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KRS 278.390:  PSC may request injunctive relief from Court to enforce its Orders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Court orders utility to comply with PSC Order </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Contempt of court proceedings available if utility or its officers do not comply with court’s order</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INJUNCTIVE RELIEF </a:t>
            </a:r>
          </a:p>
        </p:txBody>
      </p:sp>
    </p:spTree>
    <p:extLst>
      <p:ext uri="{BB962C8B-B14F-4D97-AF65-F5344CB8AC3E}">
        <p14:creationId xmlns:p14="http://schemas.microsoft.com/office/powerpoint/2010/main" val="2274691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278.990(1): </a:t>
            </a:r>
            <a:r>
              <a:rPr lang="en-US" sz="2800" b="1" dirty="0">
                <a:solidFill>
                  <a:srgbClr val="FF0000"/>
                </a:solidFill>
                <a:latin typeface="Arial" panose="020B0604020202020204" pitchFamily="34" charset="0"/>
                <a:cs typeface="Arial" panose="020B0604020202020204" pitchFamily="34" charset="0"/>
              </a:rPr>
              <a:t>ANY PERSON </a:t>
            </a:r>
            <a:r>
              <a:rPr lang="en-US" sz="2800" dirty="0">
                <a:solidFill>
                  <a:srgbClr val="FFFF00"/>
                </a:solidFill>
                <a:latin typeface="Arial" panose="020B0604020202020204" pitchFamily="34" charset="0"/>
                <a:cs typeface="Arial" panose="020B0604020202020204" pitchFamily="34" charset="0"/>
              </a:rPr>
              <a:t>who violates KRS Ch. 278, PSC Reg or Order may be subject to </a:t>
            </a:r>
            <a:r>
              <a:rPr lang="en-US" sz="2800" b="1" dirty="0">
                <a:solidFill>
                  <a:srgbClr val="FF0000"/>
                </a:solidFill>
                <a:latin typeface="Arial" panose="020B0604020202020204" pitchFamily="34" charset="0"/>
                <a:cs typeface="Arial" panose="020B0604020202020204" pitchFamily="34" charset="0"/>
              </a:rPr>
              <a:t>CRIMINAL PENALTY</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Maximum:  Six Months Imprisonment</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Misdemeanor Offense</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Must be prosecuted within one year</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District Court has jurisdiction/County Attorney prosecutes</a:t>
            </a:r>
          </a:p>
          <a:p>
            <a:pPr marL="457200" indent="-341313">
              <a:spcBef>
                <a:spcPts val="0"/>
              </a:spcBef>
              <a:spcAft>
                <a:spcPts val="1200"/>
              </a:spcAft>
            </a:pPr>
            <a:endParaRPr lang="en-US"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CRIMINAL REFERRAL</a:t>
            </a:r>
          </a:p>
        </p:txBody>
      </p:sp>
    </p:spTree>
    <p:extLst>
      <p:ext uri="{BB962C8B-B14F-4D97-AF65-F5344CB8AC3E}">
        <p14:creationId xmlns:p14="http://schemas.microsoft.com/office/powerpoint/2010/main" val="50395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KRS 278.990(1) authorizes PSC to assess civil penalties</a:t>
            </a:r>
            <a:endParaRPr lang="en-US" b="1" dirty="0">
              <a:solidFill>
                <a:srgbClr val="FF0000"/>
              </a:solidFill>
              <a:latin typeface="Arial" panose="020B0604020202020204" pitchFamily="34" charset="0"/>
              <a:cs typeface="Arial" panose="020B0604020202020204" pitchFamily="34" charset="0"/>
            </a:endParaRPr>
          </a:p>
          <a:p>
            <a:pPr marL="457200" indent="-341313">
              <a:spcBef>
                <a:spcPts val="0"/>
              </a:spcBef>
              <a:spcAft>
                <a:spcPts val="1200"/>
              </a:spcAft>
            </a:pPr>
            <a:r>
              <a:rPr lang="en-US" b="1" dirty="0">
                <a:solidFill>
                  <a:srgbClr val="FF0000"/>
                </a:solidFill>
                <a:latin typeface="Arial" panose="020B0604020202020204" pitchFamily="34" charset="0"/>
                <a:cs typeface="Arial" panose="020B0604020202020204" pitchFamily="34" charset="0"/>
              </a:rPr>
              <a:t>WILLFUL VIOLATION </a:t>
            </a:r>
            <a:r>
              <a:rPr lang="en-US" dirty="0">
                <a:solidFill>
                  <a:srgbClr val="FFFF00"/>
                </a:solidFill>
                <a:latin typeface="Arial" panose="020B0604020202020204" pitchFamily="34" charset="0"/>
                <a:cs typeface="Arial" panose="020B0604020202020204" pitchFamily="34" charset="0"/>
              </a:rPr>
              <a:t>required</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Minimum: $25/Maximum: $2,500</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Penalty may be assessed for </a:t>
            </a:r>
            <a:r>
              <a:rPr lang="en-US" b="1" dirty="0">
                <a:solidFill>
                  <a:srgbClr val="FF0000"/>
                </a:solidFill>
                <a:latin typeface="Arial" panose="020B0604020202020204" pitchFamily="34" charset="0"/>
                <a:cs typeface="Arial" panose="020B0604020202020204" pitchFamily="34" charset="0"/>
              </a:rPr>
              <a:t>each offense</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Action may constitute multiple offenses</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CIVIL PENALTY</a:t>
            </a:r>
          </a:p>
        </p:txBody>
      </p:sp>
    </p:spTree>
    <p:extLst>
      <p:ext uri="{BB962C8B-B14F-4D97-AF65-F5344CB8AC3E}">
        <p14:creationId xmlns:p14="http://schemas.microsoft.com/office/powerpoint/2010/main" val="383863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“[A]n act that is committed intentionally, not accidentally nor involuntarily.”</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“[A] willful violation has been explained as one which is intentional, knowing, voluntary, deliberate or obstinate, although it may be neither malevolent nor with the purpose to violate the law.”</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WHAT IS A WILLFUL VIOLATION?</a:t>
            </a:r>
          </a:p>
        </p:txBody>
      </p:sp>
    </p:spTree>
    <p:extLst>
      <p:ext uri="{BB962C8B-B14F-4D97-AF65-F5344CB8AC3E}">
        <p14:creationId xmlns:p14="http://schemas.microsoft.com/office/powerpoint/2010/main" val="258273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Does not require bad faith</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Lack of knowledge/Ignorance of law is no excuse</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Good faith reliance on opinion of legal counsel re: legality of act – </a:t>
            </a:r>
            <a:r>
              <a:rPr lang="en-US" b="1" dirty="0">
                <a:solidFill>
                  <a:srgbClr val="FF0000"/>
                </a:solidFill>
                <a:latin typeface="Arial" panose="020B0604020202020204" pitchFamily="34" charset="0"/>
                <a:cs typeface="Arial" panose="020B0604020202020204" pitchFamily="34" charset="0"/>
              </a:rPr>
              <a:t>NO DEFENSE</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Reliance on lending institution or PSC Staff – </a:t>
            </a:r>
            <a:r>
              <a:rPr lang="en-US" b="1" dirty="0">
                <a:solidFill>
                  <a:srgbClr val="FF0000"/>
                </a:solidFill>
                <a:latin typeface="Arial" panose="020B0604020202020204" pitchFamily="34" charset="0"/>
                <a:cs typeface="Arial" panose="020B0604020202020204" pitchFamily="34" charset="0"/>
              </a:rPr>
              <a:t>NO DEFENSE</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WHAT IS A WILLFUL VIOLATION?</a:t>
            </a:r>
          </a:p>
        </p:txBody>
      </p:sp>
    </p:spTree>
    <p:extLst>
      <p:ext uri="{BB962C8B-B14F-4D97-AF65-F5344CB8AC3E}">
        <p14:creationId xmlns:p14="http://schemas.microsoft.com/office/powerpoint/2010/main" val="272830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115887" indent="0">
              <a:spcBef>
                <a:spcPts val="0"/>
              </a:spcBef>
              <a:spcAft>
                <a:spcPts val="1200"/>
              </a:spcAft>
              <a:buNone/>
            </a:pPr>
            <a:r>
              <a:rPr lang="en-US" dirty="0">
                <a:solidFill>
                  <a:srgbClr val="FFFF00"/>
                </a:solidFill>
                <a:latin typeface="Arial" panose="020B0604020202020204" pitchFamily="34" charset="0"/>
                <a:cs typeface="Arial" panose="020B0604020202020204" pitchFamily="34" charset="0"/>
              </a:rPr>
              <a:t>Any </a:t>
            </a:r>
            <a:r>
              <a:rPr lang="en-US" dirty="0">
                <a:solidFill>
                  <a:srgbClr val="FF0000"/>
                </a:solidFill>
                <a:latin typeface="Arial" panose="020B0604020202020204" pitchFamily="34" charset="0"/>
                <a:cs typeface="Arial" panose="020B0604020202020204" pitchFamily="34" charset="0"/>
              </a:rPr>
              <a:t>Utility</a:t>
            </a:r>
            <a:r>
              <a:rPr lang="en-US" dirty="0">
                <a:solidFill>
                  <a:srgbClr val="FFFF00"/>
                </a:solidFill>
                <a:latin typeface="Arial" panose="020B0604020202020204" pitchFamily="34" charset="0"/>
                <a:cs typeface="Arial" panose="020B0604020202020204" pitchFamily="34" charset="0"/>
              </a:rPr>
              <a:t> that </a:t>
            </a:r>
            <a:r>
              <a:rPr lang="en-US" b="1" dirty="0">
                <a:solidFill>
                  <a:srgbClr val="FF0000"/>
                </a:solidFill>
                <a:latin typeface="Arial" panose="020B0604020202020204" pitchFamily="34" charset="0"/>
                <a:cs typeface="Arial" panose="020B0604020202020204" pitchFamily="34" charset="0"/>
              </a:rPr>
              <a:t>WILLFULLY</a:t>
            </a:r>
            <a:r>
              <a:rPr lang="en-US" dirty="0">
                <a:solidFill>
                  <a:srgbClr val="FFFF00"/>
                </a:solidFill>
                <a:latin typeface="Arial" panose="020B0604020202020204" pitchFamily="34" charset="0"/>
                <a:cs typeface="Arial" panose="020B0604020202020204" pitchFamily="34" charset="0"/>
              </a:rPr>
              <a:t>:</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Violates KRS Chapter 278</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Violates PSC Regulation</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Fails to Obey any PSC Order</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Does any act prohibited or fails to perform duty imposed by those statute or regulation</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9906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AGAINST WHOM CAN A PENALTY BE ASSESSED?</a:t>
            </a:r>
          </a:p>
        </p:txBody>
      </p:sp>
    </p:spTree>
    <p:extLst>
      <p:ext uri="{BB962C8B-B14F-4D97-AF65-F5344CB8AC3E}">
        <p14:creationId xmlns:p14="http://schemas.microsoft.com/office/powerpoint/2010/main" val="354426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457200" y="2133600"/>
            <a:ext cx="8229600" cy="4343400"/>
          </a:xfrm>
        </p:spPr>
        <p:txBody>
          <a:bodyPr/>
          <a:lstStyle/>
          <a:p>
            <a:pPr marL="115888" indent="0" algn="just">
              <a:spcBef>
                <a:spcPct val="0"/>
              </a:spcBef>
              <a:spcAft>
                <a:spcPts val="1200"/>
              </a:spcAft>
              <a:buClr>
                <a:srgbClr val="FFFF00"/>
              </a:buClr>
              <a:buNone/>
            </a:pPr>
            <a:r>
              <a:rPr lang="en-US" altLang="en-US" sz="24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have also </a:t>
            </a:r>
            <a:r>
              <a:rPr lang="en-US" alt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emphasized the hearing of</a:t>
            </a:r>
            <a:r>
              <a:rPr lang="en-US" altLang="en-US" sz="24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rural water district rate and </a:t>
            </a:r>
            <a:r>
              <a:rPr lang="en-US" alt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investigative cases </a:t>
            </a:r>
            <a:r>
              <a:rPr lang="en-US" altLang="en-US" sz="24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light of what appears to have been a systemic failure of local county governments to manage water utility finances, replace deteriorating infrastructure and to reliably provide safe and clean water for their residents. The Commission is working to develop in coordination with other state agencies a comprehensive plan to address these deficiencies and </a:t>
            </a:r>
            <a:r>
              <a:rPr lang="en-US" alt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hold individual water district officials accountable for their malfeasance and misfeasance in office</a:t>
            </a:r>
            <a:r>
              <a:rPr lang="en-US" altLang="en-US" sz="24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15888" indent="0" algn="r">
              <a:spcBef>
                <a:spcPct val="0"/>
              </a:spcBef>
              <a:spcAft>
                <a:spcPts val="1200"/>
              </a:spcAft>
              <a:buClr>
                <a:srgbClr val="FFFF00"/>
              </a:buClr>
              <a:buNone/>
            </a:pPr>
            <a:r>
              <a:rPr lang="en-US" altLang="en-US" sz="24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Michael J. Schmitt, Chair, KY PSC</a:t>
            </a:r>
          </a:p>
          <a:p>
            <a:pPr marL="115888" indent="0">
              <a:spcBef>
                <a:spcPct val="0"/>
              </a:spcBef>
              <a:spcAft>
                <a:spcPts val="1200"/>
              </a:spcAft>
              <a:buClr>
                <a:srgbClr val="FFFF00"/>
              </a:buClr>
              <a:buNone/>
            </a:pPr>
            <a:endPar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2772" name="Rectangle 2"/>
          <p:cNvSpPr txBox="1">
            <a:spLocks noChangeArrowheads="1"/>
          </p:cNvSpPr>
          <p:nvPr/>
        </p:nvSpPr>
        <p:spPr bwMode="auto">
          <a:xfrm>
            <a:off x="457200" y="1098468"/>
            <a:ext cx="8229600" cy="806532"/>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4000" b="1" dirty="0">
                <a:solidFill>
                  <a:srgbClr val="FFFF00"/>
                </a:solidFill>
                <a:effectLst>
                  <a:outerShdw blurRad="38100" dist="38100" dir="2700000" algn="tl">
                    <a:srgbClr val="000000">
                      <a:alpha val="43137"/>
                    </a:srgbClr>
                  </a:outerShdw>
                </a:effectLst>
                <a:latin typeface="Arial" panose="020B0604020202020204" pitchFamily="34" charset="0"/>
                <a:sym typeface="Calibri" pitchFamily="34" charset="0"/>
              </a:rPr>
              <a:t>PREFACE</a:t>
            </a:r>
          </a:p>
        </p:txBody>
      </p:sp>
    </p:spTree>
    <p:extLst>
      <p:ext uri="{BB962C8B-B14F-4D97-AF65-F5344CB8AC3E}">
        <p14:creationId xmlns:p14="http://schemas.microsoft.com/office/powerpoint/2010/main" val="332336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lgn="just">
              <a:spcBef>
                <a:spcPts val="0"/>
              </a:spcBef>
              <a:spcAft>
                <a:spcPts val="1200"/>
              </a:spcAft>
            </a:pPr>
            <a:r>
              <a:rPr lang="en-US" dirty="0">
                <a:solidFill>
                  <a:srgbClr val="FFFF00"/>
                </a:solidFill>
                <a:latin typeface="Arial" panose="020B0604020202020204" pitchFamily="34" charset="0"/>
                <a:cs typeface="Arial" panose="020B0604020202020204" pitchFamily="34" charset="0"/>
              </a:rPr>
              <a:t>Employee’s act may be imputed to utility</a:t>
            </a:r>
          </a:p>
          <a:p>
            <a:pPr marL="457200" indent="-341313" algn="just">
              <a:spcBef>
                <a:spcPts val="0"/>
              </a:spcBef>
              <a:spcAft>
                <a:spcPts val="1200"/>
              </a:spcAft>
            </a:pPr>
            <a:r>
              <a:rPr lang="en-US" dirty="0">
                <a:solidFill>
                  <a:srgbClr val="FFFF00"/>
                </a:solidFill>
                <a:latin typeface="Arial" panose="020B0604020202020204" pitchFamily="34" charset="0"/>
                <a:cs typeface="Arial" panose="020B0604020202020204" pitchFamily="34" charset="0"/>
              </a:rPr>
              <a:t>KRS 278.990(1): “Each act, omission, or failure by an officer, agent, or other person acting for or employed by a utility and acting within the scope of his employment </a:t>
            </a:r>
            <a:r>
              <a:rPr lang="en-US" b="1" dirty="0">
                <a:solidFill>
                  <a:srgbClr val="FF0000"/>
                </a:solidFill>
                <a:latin typeface="Arial" panose="020B0604020202020204" pitchFamily="34" charset="0"/>
                <a:cs typeface="Arial" panose="020B0604020202020204" pitchFamily="34" charset="0"/>
              </a:rPr>
              <a:t>shall be deemed to be the act, omission, or failure of the utility</a:t>
            </a:r>
            <a:r>
              <a:rPr lang="en-US" dirty="0">
                <a:solidFill>
                  <a:srgbClr val="FFFF00"/>
                </a:solidFill>
                <a:latin typeface="Arial" panose="020B0604020202020204" pitchFamily="34" charset="0"/>
                <a:cs typeface="Arial" panose="020B0604020202020204" pitchFamily="34" charset="0"/>
              </a:rPr>
              <a:t>.”</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9906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AGAINST WHOM CAN A PENALTY BE ASSESSED?</a:t>
            </a:r>
          </a:p>
        </p:txBody>
      </p:sp>
    </p:spTree>
    <p:extLst>
      <p:ext uri="{BB962C8B-B14F-4D97-AF65-F5344CB8AC3E}">
        <p14:creationId xmlns:p14="http://schemas.microsoft.com/office/powerpoint/2010/main" val="1790925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115887" indent="0" algn="just">
              <a:spcBef>
                <a:spcPts val="0"/>
              </a:spcBef>
              <a:spcAft>
                <a:spcPts val="1200"/>
              </a:spcAft>
              <a:buNone/>
            </a:pPr>
            <a:r>
              <a:rPr lang="en-US" dirty="0">
                <a:solidFill>
                  <a:srgbClr val="FFFF00"/>
                </a:solidFill>
                <a:latin typeface="Arial" panose="020B0604020202020204" pitchFamily="34" charset="0"/>
                <a:cs typeface="Arial" panose="020B0604020202020204" pitchFamily="34" charset="0"/>
              </a:rPr>
              <a:t>Any </a:t>
            </a:r>
            <a:r>
              <a:rPr lang="en-US" dirty="0">
                <a:solidFill>
                  <a:srgbClr val="FF0000"/>
                </a:solidFill>
                <a:latin typeface="Arial" panose="020B0604020202020204" pitchFamily="34" charset="0"/>
                <a:cs typeface="Arial" panose="020B0604020202020204" pitchFamily="34" charset="0"/>
              </a:rPr>
              <a:t>Utility</a:t>
            </a:r>
            <a:r>
              <a:rPr lang="en-US" dirty="0">
                <a:solidFill>
                  <a:srgbClr val="FFFF00"/>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Officer</a:t>
            </a:r>
            <a:r>
              <a:rPr lang="en-US" dirty="0">
                <a:solidFill>
                  <a:srgbClr val="FFFF00"/>
                </a:solidFill>
                <a:latin typeface="Arial" panose="020B0604020202020204" pitchFamily="34" charset="0"/>
                <a:cs typeface="Arial" panose="020B0604020202020204" pitchFamily="34" charset="0"/>
              </a:rPr>
              <a:t>/</a:t>
            </a:r>
            <a:r>
              <a:rPr lang="en-US" dirty="0">
                <a:solidFill>
                  <a:srgbClr val="FF0000"/>
                </a:solidFill>
                <a:latin typeface="Arial" panose="020B0604020202020204" pitchFamily="34" charset="0"/>
                <a:cs typeface="Arial" panose="020B0604020202020204" pitchFamily="34" charset="0"/>
              </a:rPr>
              <a:t>Employee</a:t>
            </a:r>
            <a:r>
              <a:rPr lang="en-US" dirty="0">
                <a:solidFill>
                  <a:srgbClr val="FFFF00"/>
                </a:solidFill>
                <a:latin typeface="Arial" panose="020B0604020202020204" pitchFamily="34" charset="0"/>
                <a:cs typeface="Arial" panose="020B0604020202020204" pitchFamily="34" charset="0"/>
              </a:rPr>
              <a:t>/</a:t>
            </a:r>
            <a:r>
              <a:rPr lang="en-US" dirty="0">
                <a:solidFill>
                  <a:srgbClr val="FF0000"/>
                </a:solidFill>
                <a:latin typeface="Arial" panose="020B0604020202020204" pitchFamily="34" charset="0"/>
                <a:cs typeface="Arial" panose="020B0604020202020204" pitchFamily="34" charset="0"/>
              </a:rPr>
              <a:t>Agent</a:t>
            </a:r>
            <a:r>
              <a:rPr lang="en-US" dirty="0">
                <a:solidFill>
                  <a:srgbClr val="FFFF00"/>
                </a:solidFill>
                <a:latin typeface="Arial" panose="020B0604020202020204" pitchFamily="34" charset="0"/>
                <a:cs typeface="Arial" panose="020B0604020202020204" pitchFamily="34" charset="0"/>
              </a:rPr>
              <a:t> or </a:t>
            </a:r>
            <a:r>
              <a:rPr lang="en-US" dirty="0">
                <a:solidFill>
                  <a:srgbClr val="FF0000"/>
                </a:solidFill>
                <a:latin typeface="Arial" panose="020B0604020202020204" pitchFamily="34" charset="0"/>
                <a:cs typeface="Arial" panose="020B0604020202020204" pitchFamily="34" charset="0"/>
              </a:rPr>
              <a:t>Any Other Person</a:t>
            </a:r>
            <a:r>
              <a:rPr lang="en-US" dirty="0">
                <a:solidFill>
                  <a:srgbClr val="FFFF00"/>
                </a:solidFill>
                <a:latin typeface="Arial" panose="020B0604020202020204" pitchFamily="34" charset="0"/>
                <a:cs typeface="Arial" panose="020B0604020202020204" pitchFamily="34" charset="0"/>
              </a:rPr>
              <a:t> that </a:t>
            </a:r>
            <a:r>
              <a:rPr lang="en-US" b="1" dirty="0">
                <a:solidFill>
                  <a:srgbClr val="FF0000"/>
                </a:solidFill>
                <a:latin typeface="Arial" panose="020B0604020202020204" pitchFamily="34" charset="0"/>
                <a:cs typeface="Arial" panose="020B0604020202020204" pitchFamily="34" charset="0"/>
              </a:rPr>
              <a:t>WILLFULLY</a:t>
            </a:r>
            <a:r>
              <a:rPr lang="en-US" dirty="0">
                <a:solidFill>
                  <a:srgbClr val="FFFF00"/>
                </a:solidFill>
                <a:latin typeface="Arial" panose="020B0604020202020204" pitchFamily="34" charset="0"/>
                <a:cs typeface="Arial" panose="020B0604020202020204" pitchFamily="34" charset="0"/>
              </a:rPr>
              <a:t> violates</a:t>
            </a:r>
          </a:p>
          <a:p>
            <a:pPr marL="857250" lvl="1"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 KRS Chapter 278</a:t>
            </a:r>
          </a:p>
          <a:p>
            <a:pPr marL="857250" lvl="1"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 PSC Regulation/PSC Order</a:t>
            </a:r>
          </a:p>
          <a:p>
            <a:pPr marL="515937" lvl="1" indent="0" algn="ctr">
              <a:spcBef>
                <a:spcPts val="0"/>
              </a:spcBef>
              <a:spcAft>
                <a:spcPts val="1200"/>
              </a:spcAft>
              <a:buNone/>
            </a:pPr>
            <a:r>
              <a:rPr lang="en-US" sz="4000" b="1" dirty="0">
                <a:solidFill>
                  <a:srgbClr val="FFFF00"/>
                </a:solidFill>
                <a:latin typeface="Arial" panose="020B0604020202020204" pitchFamily="34" charset="0"/>
                <a:cs typeface="Arial" panose="020B0604020202020204" pitchFamily="34" charset="0"/>
              </a:rPr>
              <a:t>OR</a:t>
            </a:r>
          </a:p>
          <a:p>
            <a:pPr marL="115887" indent="0" algn="just">
              <a:spcBef>
                <a:spcPts val="0"/>
              </a:spcBef>
              <a:spcAft>
                <a:spcPts val="1200"/>
              </a:spcAft>
              <a:buNone/>
            </a:pPr>
            <a:r>
              <a:rPr lang="en-US" b="1" dirty="0">
                <a:solidFill>
                  <a:srgbClr val="FF0000"/>
                </a:solidFill>
                <a:latin typeface="Arial" panose="020B0604020202020204" pitchFamily="34" charset="0"/>
                <a:cs typeface="Arial" panose="020B0604020202020204" pitchFamily="34" charset="0"/>
              </a:rPr>
              <a:t>WILLFULLY</a:t>
            </a:r>
            <a:r>
              <a:rPr lang="en-US" b="1" dirty="0">
                <a:solidFill>
                  <a:srgbClr val="FFFF00"/>
                </a:solidFill>
                <a:latin typeface="Arial" panose="020B0604020202020204" pitchFamily="34" charset="0"/>
                <a:cs typeface="Arial" panose="020B0604020202020204" pitchFamily="34" charset="0"/>
              </a:rPr>
              <a:t> </a:t>
            </a:r>
            <a:r>
              <a:rPr lang="en-US" dirty="0">
                <a:solidFill>
                  <a:srgbClr val="FFFF00"/>
                </a:solidFill>
                <a:latin typeface="Arial" panose="020B0604020202020204" pitchFamily="34" charset="0"/>
                <a:cs typeface="Arial" panose="020B0604020202020204" pitchFamily="34" charset="0"/>
              </a:rPr>
              <a:t>procures, aids, or abets a violation by a </a:t>
            </a:r>
            <a:r>
              <a:rPr lang="en-US" dirty="0">
                <a:solidFill>
                  <a:srgbClr val="FF0000"/>
                </a:solidFill>
                <a:latin typeface="Arial" panose="020B0604020202020204" pitchFamily="34" charset="0"/>
                <a:cs typeface="Arial" panose="020B0604020202020204" pitchFamily="34" charset="0"/>
              </a:rPr>
              <a:t>Utility</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9906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lvl="0" eaLnBrk="1" fontAlgn="auto" hangingPunct="1">
              <a:spcBef>
                <a:spcPts val="0"/>
              </a:spcBef>
              <a:spcAft>
                <a:spcPts val="0"/>
              </a:spcAft>
            </a:pPr>
            <a:r>
              <a:rPr lang="en-US" altLang="en-US" sz="4000" b="1" dirty="0">
                <a:solidFill>
                  <a:srgbClr val="FFFF00"/>
                </a:solidFill>
                <a:latin typeface="Arial" pitchFamily="34" charset="0"/>
                <a:ea typeface="+mn-ea"/>
                <a:cs typeface="Arial" pitchFamily="34" charset="0"/>
              </a:rPr>
              <a:t>AGAINST WHOM CAN A PENALTY BE ASSESSED?</a:t>
            </a:r>
          </a:p>
        </p:txBody>
      </p:sp>
    </p:spTree>
    <p:extLst>
      <p:ext uri="{BB962C8B-B14F-4D97-AF65-F5344CB8AC3E}">
        <p14:creationId xmlns:p14="http://schemas.microsoft.com/office/powerpoint/2010/main" val="385990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115887" indent="0">
              <a:spcBef>
                <a:spcPts val="0"/>
              </a:spcBef>
              <a:spcAft>
                <a:spcPts val="1200"/>
              </a:spcAft>
              <a:buNone/>
            </a:pPr>
            <a:r>
              <a:rPr lang="en-US" sz="2800" dirty="0">
                <a:solidFill>
                  <a:srgbClr val="FFFF00"/>
                </a:solidFill>
                <a:latin typeface="Arial" panose="020B0604020202020204" pitchFamily="34" charset="0"/>
                <a:cs typeface="Arial" panose="020B0604020202020204" pitchFamily="34" charset="0"/>
              </a:rPr>
              <a:t>“</a:t>
            </a:r>
            <a:r>
              <a:rPr lang="en-US" sz="2800" b="1" dirty="0">
                <a:solidFill>
                  <a:srgbClr val="FF0000"/>
                </a:solidFill>
                <a:latin typeface="Arial" panose="020B0604020202020204" pitchFamily="34" charset="0"/>
                <a:cs typeface="Arial" panose="020B0604020202020204" pitchFamily="34" charset="0"/>
              </a:rPr>
              <a:t>Help, assist, or facilitate </a:t>
            </a:r>
            <a:r>
              <a:rPr lang="en-US" sz="2800" dirty="0">
                <a:solidFill>
                  <a:srgbClr val="FFFF00"/>
                </a:solidFill>
                <a:latin typeface="Arial" panose="020B0604020202020204" pitchFamily="34" charset="0"/>
                <a:cs typeface="Arial" panose="020B0604020202020204" pitchFamily="34" charset="0"/>
              </a:rPr>
              <a:t>the commission of a crime, promote the accomplishment thereof, help in advancing or bringing it about, or </a:t>
            </a:r>
            <a:r>
              <a:rPr lang="en-US" sz="2800" b="1" dirty="0">
                <a:solidFill>
                  <a:srgbClr val="FF0000"/>
                </a:solidFill>
                <a:latin typeface="Arial" panose="020B0604020202020204" pitchFamily="34" charset="0"/>
                <a:cs typeface="Arial" panose="020B0604020202020204" pitchFamily="34" charset="0"/>
              </a:rPr>
              <a:t>encourage, counsel, or incite </a:t>
            </a:r>
            <a:r>
              <a:rPr lang="en-US" sz="2800" dirty="0">
                <a:solidFill>
                  <a:srgbClr val="FFFF00"/>
                </a:solidFill>
                <a:latin typeface="Arial" panose="020B0604020202020204" pitchFamily="34" charset="0"/>
                <a:cs typeface="Arial" panose="020B0604020202020204" pitchFamily="34" charset="0"/>
              </a:rPr>
              <a:t>as to its commission. . . . It </a:t>
            </a:r>
            <a:r>
              <a:rPr lang="en-US" sz="2800" b="1" dirty="0">
                <a:solidFill>
                  <a:srgbClr val="FF0000"/>
                </a:solidFill>
                <a:latin typeface="Arial" panose="020B0604020202020204" pitchFamily="34" charset="0"/>
                <a:cs typeface="Arial" panose="020B0604020202020204" pitchFamily="34" charset="0"/>
              </a:rPr>
              <a:t>comprehends all assistance </a:t>
            </a:r>
            <a:r>
              <a:rPr lang="en-US" sz="2800" dirty="0">
                <a:solidFill>
                  <a:srgbClr val="FFFF00"/>
                </a:solidFill>
                <a:latin typeface="Arial" panose="020B0604020202020204" pitchFamily="34" charset="0"/>
                <a:cs typeface="Arial" panose="020B0604020202020204" pitchFamily="34" charset="0"/>
              </a:rPr>
              <a:t>rendered by words, acts, encouragement, support, or presence, actual or constructive to render assistance if necessary.”</a:t>
            </a:r>
          </a:p>
          <a:p>
            <a:pPr marL="115887" indent="0" algn="r">
              <a:spcBef>
                <a:spcPts val="0"/>
              </a:spcBef>
              <a:spcAft>
                <a:spcPts val="1200"/>
              </a:spcAft>
              <a:buNone/>
            </a:pPr>
            <a:r>
              <a:rPr lang="en-US" sz="3000" dirty="0">
                <a:solidFill>
                  <a:srgbClr val="FFFF00"/>
                </a:solidFill>
                <a:latin typeface="Arial" panose="020B0604020202020204" pitchFamily="34" charset="0"/>
                <a:cs typeface="Arial" panose="020B0604020202020204" pitchFamily="34" charset="0"/>
              </a:rPr>
              <a:t>Black’s Law Dictionary (5</a:t>
            </a:r>
            <a:r>
              <a:rPr lang="en-US" sz="3000" baseline="30000" dirty="0">
                <a:solidFill>
                  <a:srgbClr val="FFFF00"/>
                </a:solidFill>
                <a:latin typeface="Arial" panose="020B0604020202020204" pitchFamily="34" charset="0"/>
                <a:cs typeface="Arial" panose="020B0604020202020204" pitchFamily="34" charset="0"/>
              </a:rPr>
              <a:t>th</a:t>
            </a:r>
            <a:r>
              <a:rPr lang="en-US" sz="3000" dirty="0">
                <a:solidFill>
                  <a:srgbClr val="FFFF00"/>
                </a:solidFill>
                <a:latin typeface="Arial" panose="020B0604020202020204" pitchFamily="34" charset="0"/>
                <a:cs typeface="Arial" panose="020B0604020202020204" pitchFamily="34" charset="0"/>
              </a:rPr>
              <a:t> ed.) 63</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57200" y="1143293"/>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“AIDING AND ABETTING”</a:t>
            </a:r>
          </a:p>
        </p:txBody>
      </p:sp>
    </p:spTree>
    <p:extLst>
      <p:ext uri="{BB962C8B-B14F-4D97-AF65-F5344CB8AC3E}">
        <p14:creationId xmlns:p14="http://schemas.microsoft.com/office/powerpoint/2010/main" val="3952906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514600"/>
            <a:ext cx="8229600" cy="3962400"/>
          </a:xfrm>
        </p:spPr>
        <p:txBody>
          <a:bodyPr/>
          <a:lstStyle/>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Commissioners vote to issue a note with 4-year term without PSC authorization</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Commissioners sign a loan agreement with KIA without prior PSC authorization</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Commissioners OK start of construction of a building without obtaining a CPCN</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EXAMPLES:</a:t>
            </a:r>
          </a:p>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“AIDING AND ABETTING”</a:t>
            </a:r>
          </a:p>
        </p:txBody>
      </p:sp>
    </p:spTree>
    <p:extLst>
      <p:ext uri="{BB962C8B-B14F-4D97-AF65-F5344CB8AC3E}">
        <p14:creationId xmlns:p14="http://schemas.microsoft.com/office/powerpoint/2010/main" val="37280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514600"/>
            <a:ext cx="8229600" cy="4038600"/>
          </a:xfrm>
        </p:spPr>
        <p:txBody>
          <a:bodyPr/>
          <a:lstStyle/>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Water District Commissioners</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Water Association Directors</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General Managers</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Legal Counsel</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Fiscal Agents</a:t>
            </a:r>
          </a:p>
          <a:p>
            <a:pPr marL="457200" indent="-341313">
              <a:spcBef>
                <a:spcPts val="0"/>
              </a:spcBef>
              <a:spcAft>
                <a:spcPts val="1200"/>
              </a:spcAft>
              <a:tabLst>
                <a:tab pos="237409" algn="l"/>
              </a:tabLst>
            </a:pPr>
            <a:r>
              <a:rPr lang="en-US" dirty="0">
                <a:solidFill>
                  <a:srgbClr val="FFFF00"/>
                </a:solidFill>
                <a:latin typeface="Arial" panose="020B0604020202020204" pitchFamily="34" charset="0"/>
                <a:cs typeface="Arial" panose="020B0604020202020204" pitchFamily="34" charset="0"/>
              </a:rPr>
              <a:t>Lending Institutions</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WHO CAN AID &amp; ABET</a:t>
            </a:r>
          </a:p>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 VIOLATION?</a:t>
            </a:r>
          </a:p>
        </p:txBody>
      </p:sp>
    </p:spTree>
    <p:extLst>
      <p:ext uri="{BB962C8B-B14F-4D97-AF65-F5344CB8AC3E}">
        <p14:creationId xmlns:p14="http://schemas.microsoft.com/office/powerpoint/2010/main" val="3021721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0" indent="0" algn="just">
              <a:buNone/>
            </a:pPr>
            <a:r>
              <a:rPr lang="en-US" sz="2800" dirty="0">
                <a:solidFill>
                  <a:srgbClr val="FFFF00"/>
                </a:solidFill>
                <a:latin typeface="Arial" panose="020B0604020202020204" pitchFamily="34" charset="0"/>
                <a:cs typeface="Arial" panose="020B0604020202020204" pitchFamily="34" charset="0"/>
              </a:rPr>
              <a:t>“Water District Commissioners should be advised that fines and penalties may be assessed against them individually for any such violations, as the Commission does not believe that . . . [water district’s] customers should bear the cost of civil penalties in their rates for the negligence or malfeasance of the Water District</a:t>
            </a:r>
          </a:p>
          <a:p>
            <a:pPr marL="0" indent="0">
              <a:buNone/>
            </a:pPr>
            <a:r>
              <a:rPr lang="en-US" sz="2800" dirty="0">
                <a:solidFill>
                  <a:srgbClr val="FFFF00"/>
                </a:solidFill>
                <a:latin typeface="Arial" panose="020B0604020202020204" pitchFamily="34" charset="0"/>
                <a:cs typeface="Arial" panose="020B0604020202020204" pitchFamily="34" charset="0"/>
              </a:rPr>
              <a:t>Commissioners.”</a:t>
            </a:r>
          </a:p>
          <a:p>
            <a:pPr marL="0" indent="0" algn="r">
              <a:buNone/>
            </a:pPr>
            <a:r>
              <a:rPr lang="en-US" sz="2800" dirty="0">
                <a:solidFill>
                  <a:srgbClr val="FFFF00"/>
                </a:solidFill>
                <a:latin typeface="Arial" panose="020B0604020202020204" pitchFamily="34" charset="0"/>
                <a:cs typeface="Arial" panose="020B0604020202020204" pitchFamily="34" charset="0"/>
              </a:rPr>
              <a:t>Case No. 2016-00400, Order of 1/5/2018 at 5-6.</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PSC WARNING</a:t>
            </a:r>
          </a:p>
        </p:txBody>
      </p:sp>
    </p:spTree>
    <p:extLst>
      <p:ext uri="{BB962C8B-B14F-4D97-AF65-F5344CB8AC3E}">
        <p14:creationId xmlns:p14="http://schemas.microsoft.com/office/powerpoint/2010/main" val="3811982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0" indent="0" algn="just">
              <a:buNone/>
            </a:pPr>
            <a:r>
              <a:rPr lang="en-US" sz="2800" dirty="0">
                <a:solidFill>
                  <a:srgbClr val="FFFF00"/>
                </a:solidFill>
                <a:latin typeface="Arial" panose="020B0604020202020204" pitchFamily="34" charset="0"/>
                <a:cs typeface="Arial" panose="020B0604020202020204" pitchFamily="34" charset="0"/>
              </a:rPr>
              <a:t>“</a:t>
            </a:r>
            <a:r>
              <a:rPr lang="en-US" sz="2800" dirty="0">
                <a:solidFill>
                  <a:srgbClr val="FFFF00"/>
                </a:solidFill>
              </a:rPr>
              <a:t>To date the Commission has assessed, but not sought, to collect civil penalties against individual water district commissioners for essentially two reasons. First, the Commission's goal has been to obtain compliance with the requirements of the statute and not to exact a penalty and, second, the Commission was determined to send a message to these utilities and their local commissioners that they were out of compliance and future violations could result in individual penalties as well as a separate penalty against the utility.”</a:t>
            </a:r>
            <a:endParaRPr lang="en-US" sz="2800"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PSC FINAL WARNING </a:t>
            </a:r>
          </a:p>
        </p:txBody>
      </p:sp>
    </p:spTree>
    <p:extLst>
      <p:ext uri="{BB962C8B-B14F-4D97-AF65-F5344CB8AC3E}">
        <p14:creationId xmlns:p14="http://schemas.microsoft.com/office/powerpoint/2010/main" val="125602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0" indent="0" algn="just">
              <a:buNone/>
            </a:pPr>
            <a:r>
              <a:rPr lang="en-US" sz="2800" dirty="0">
                <a:solidFill>
                  <a:srgbClr val="FFFF00"/>
                </a:solidFill>
                <a:latin typeface="Arial" panose="020B0604020202020204" pitchFamily="34" charset="0"/>
                <a:cs typeface="Arial" panose="020B0604020202020204" pitchFamily="34" charset="0"/>
              </a:rPr>
              <a:t>“</a:t>
            </a:r>
            <a:r>
              <a:rPr lang="en-US" dirty="0">
                <a:solidFill>
                  <a:srgbClr val="FFFF00"/>
                </a:solidFill>
              </a:rPr>
              <a:t>Water districts and their commissioners are hereby put on final notice that unauthorized debt incurred after the date of this order may well result in substantial civil penalties being assessed and collected against both in future show cause cases.</a:t>
            </a:r>
            <a:r>
              <a:rPr lang="en-US" sz="2800" dirty="0">
                <a:solidFill>
                  <a:srgbClr val="FFFF00"/>
                </a:solidFill>
                <a:latin typeface="Arial" panose="020B0604020202020204" pitchFamily="34" charset="0"/>
                <a:cs typeface="Arial" panose="020B0604020202020204" pitchFamily="34" charset="0"/>
              </a:rPr>
              <a:t>”</a:t>
            </a:r>
          </a:p>
          <a:p>
            <a:pPr marL="0" indent="0" algn="just">
              <a:buNone/>
            </a:pPr>
            <a:endParaRPr lang="en-US" sz="2800" dirty="0">
              <a:solidFill>
                <a:srgbClr val="FFFF00"/>
              </a:solidFill>
              <a:latin typeface="Arial" panose="020B0604020202020204" pitchFamily="34" charset="0"/>
              <a:cs typeface="Arial" panose="020B0604020202020204" pitchFamily="34" charset="0"/>
            </a:endParaRPr>
          </a:p>
          <a:p>
            <a:pPr marL="0" indent="0" algn="r">
              <a:buNone/>
            </a:pPr>
            <a:r>
              <a:rPr lang="en-US" sz="2800" dirty="0">
                <a:solidFill>
                  <a:srgbClr val="FFFF00"/>
                </a:solidFill>
                <a:latin typeface="Arial" panose="020B0604020202020204" pitchFamily="34" charset="0"/>
                <a:cs typeface="Arial" panose="020B0604020202020204" pitchFamily="34" charset="0"/>
              </a:rPr>
              <a:t>Case No. 2017-00469, Order of 9/17/2018 at 7-8.</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PSC FINAL WARNING </a:t>
            </a:r>
          </a:p>
        </p:txBody>
      </p:sp>
    </p:spTree>
    <p:extLst>
      <p:ext uri="{BB962C8B-B14F-4D97-AF65-F5344CB8AC3E}">
        <p14:creationId xmlns:p14="http://schemas.microsoft.com/office/powerpoint/2010/main" val="83343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64773" y="2590800"/>
            <a:ext cx="8229600" cy="37338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KRS 74.025 authorizes PSC to remove a water district commissioner</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 grounds for removal: failure to comply with  rules, regulations, and orders issued by the Public Service Commission</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REMOVAL OF WATER DISTRICT COMMISSIONERS</a:t>
            </a:r>
          </a:p>
        </p:txBody>
      </p:sp>
    </p:spTree>
    <p:extLst>
      <p:ext uri="{BB962C8B-B14F-4D97-AF65-F5344CB8AC3E}">
        <p14:creationId xmlns:p14="http://schemas.microsoft.com/office/powerpoint/2010/main" val="1423312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667000"/>
            <a:ext cx="8229600" cy="3886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Other grounds</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Incompetency</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Neglect of Duty</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Gross immorality</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Nonfeasance - Misfeasance - Malfeasance in Office</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14478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REMOVAL OF WATER DISTRICT COMMISSIONERS</a:t>
            </a:r>
          </a:p>
        </p:txBody>
      </p:sp>
    </p:spTree>
    <p:extLst>
      <p:ext uri="{BB962C8B-B14F-4D97-AF65-F5344CB8AC3E}">
        <p14:creationId xmlns:p14="http://schemas.microsoft.com/office/powerpoint/2010/main" val="70624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457200" y="2362200"/>
            <a:ext cx="8229600" cy="4114800"/>
          </a:xfrm>
        </p:spPr>
        <p:txBody>
          <a:bodyPr/>
          <a:lstStyle/>
          <a:p>
            <a:pPr marL="573088" indent="-457200">
              <a:spcBef>
                <a:spcPct val="0"/>
              </a:spcBef>
              <a:spcAft>
                <a:spcPts val="1200"/>
              </a:spcAft>
              <a:buClr>
                <a:srgbClr val="FFFF00"/>
              </a:buCl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Statutory Authority</a:t>
            </a:r>
          </a:p>
          <a:p>
            <a:pPr marL="573088" indent="-457200">
              <a:spcBef>
                <a:spcPct val="0"/>
              </a:spcBef>
              <a:spcAft>
                <a:spcPts val="1200"/>
              </a:spcAft>
              <a:buClr>
                <a:srgbClr val="FFFF00"/>
              </a:buCl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Enforcement Methods</a:t>
            </a:r>
          </a:p>
          <a:p>
            <a:pPr marL="573088" indent="-457200">
              <a:spcBef>
                <a:spcPct val="0"/>
              </a:spcBef>
              <a:spcAft>
                <a:spcPts val="1200"/>
              </a:spcAft>
              <a:buClr>
                <a:srgbClr val="FFFF00"/>
              </a:buCl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Show Cause Procedure</a:t>
            </a:r>
          </a:p>
          <a:p>
            <a:pPr marL="573088" indent="-457200">
              <a:spcBef>
                <a:spcPct val="0"/>
              </a:spcBef>
              <a:spcAft>
                <a:spcPts val="1200"/>
              </a:spcAft>
              <a:buClr>
                <a:srgbClr val="FFFF00"/>
              </a:buCl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Mitigating Violations/Sanctions</a:t>
            </a:r>
          </a:p>
          <a:p>
            <a:pPr marL="573088" indent="-457200">
              <a:spcBef>
                <a:spcPct val="0"/>
              </a:spcBef>
              <a:spcAft>
                <a:spcPts val="1200"/>
              </a:spcAft>
              <a:buClr>
                <a:srgbClr val="FFFF00"/>
              </a:buCl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Avoiding Violations</a:t>
            </a:r>
          </a:p>
        </p:txBody>
      </p:sp>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2772" name="Rectangle 2"/>
          <p:cNvSpPr txBox="1">
            <a:spLocks noChangeArrowheads="1"/>
          </p:cNvSpPr>
          <p:nvPr/>
        </p:nvSpPr>
        <p:spPr bwMode="auto">
          <a:xfrm>
            <a:off x="457200" y="1098468"/>
            <a:ext cx="8229600" cy="9144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4000" b="1" dirty="0">
                <a:solidFill>
                  <a:srgbClr val="FFFF00"/>
                </a:solidFill>
                <a:effectLst>
                  <a:outerShdw blurRad="38100" dist="38100" dir="2700000" algn="tl">
                    <a:srgbClr val="000000">
                      <a:alpha val="43137"/>
                    </a:srgbClr>
                  </a:outerShdw>
                </a:effectLst>
                <a:latin typeface="Arial" panose="020B0604020202020204" pitchFamily="34" charset="0"/>
                <a:sym typeface="Calibri" pitchFamily="34" charset="0"/>
              </a:rPr>
              <a:t>ORDER OF PRESENTATION</a:t>
            </a:r>
          </a:p>
        </p:txBody>
      </p:sp>
    </p:spTree>
    <p:extLst>
      <p:ext uri="{BB962C8B-B14F-4D97-AF65-F5344CB8AC3E}">
        <p14:creationId xmlns:p14="http://schemas.microsoft.com/office/powerpoint/2010/main" val="3384947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9939" name="TextBox 2"/>
          <p:cNvSpPr txBox="1">
            <a:spLocks noChangeArrowheads="1"/>
          </p:cNvSpPr>
          <p:nvPr/>
        </p:nvSpPr>
        <p:spPr bwMode="auto">
          <a:xfrm>
            <a:off x="1997653" y="2644170"/>
            <a:ext cx="510267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0"/>
              </a:spcBef>
              <a:spcAft>
                <a:spcPct val="0"/>
              </a:spcAft>
            </a:pPr>
            <a:r>
              <a:rPr lang="en-US" altLang="en-US" sz="60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PROCEDURE</a:t>
            </a:r>
          </a:p>
        </p:txBody>
      </p:sp>
    </p:spTree>
    <p:extLst>
      <p:ext uri="{BB962C8B-B14F-4D97-AF65-F5344CB8AC3E}">
        <p14:creationId xmlns:p14="http://schemas.microsoft.com/office/powerpoint/2010/main" val="1783392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400300"/>
            <a:ext cx="8229600" cy="4152900"/>
          </a:xfrm>
        </p:spPr>
        <p:txBody>
          <a:bodyPr/>
          <a:lstStyle/>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Preliminary Investigation </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Order To Show Cause</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Respondents’ Response</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Discovery</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Hearing</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Final Order</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Appeal/Enforcement of Order</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SHOW CAUSE PROCEEDING: PHASES</a:t>
            </a:r>
          </a:p>
        </p:txBody>
      </p:sp>
    </p:spTree>
    <p:extLst>
      <p:ext uri="{BB962C8B-B14F-4D97-AF65-F5344CB8AC3E}">
        <p14:creationId xmlns:p14="http://schemas.microsoft.com/office/powerpoint/2010/main" val="2146493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Initiated upon suspicion of unlawful conduct</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No formal proceeding required</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May be part of unrelated formal proceeding</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No notice required</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PSC may examine utility records without providing cause</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PSC may require submission of reports or information</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PRELIMINARY INVESTIGATION</a:t>
            </a:r>
          </a:p>
        </p:txBody>
      </p:sp>
    </p:spTree>
    <p:extLst>
      <p:ext uri="{BB962C8B-B14F-4D97-AF65-F5344CB8AC3E}">
        <p14:creationId xmlns:p14="http://schemas.microsoft.com/office/powerpoint/2010/main" val="1101514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133600"/>
            <a:ext cx="8229600" cy="4495800"/>
          </a:xfrm>
        </p:spPr>
        <p:txBody>
          <a:bodyPr/>
          <a:lstStyle/>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Describes Alleged Violation</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Identifies Statute or Regulation Violated/Source of Allegations</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Notice of Penalty</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Directs Response</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Establishes Hearing Date</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Sets Time to Request Staff Conference</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Orders Publication of Notice of Hearing</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ORDER TO SHOW CAUSE</a:t>
            </a:r>
          </a:p>
        </p:txBody>
      </p:sp>
    </p:spTree>
    <p:extLst>
      <p:ext uri="{BB962C8B-B14F-4D97-AF65-F5344CB8AC3E}">
        <p14:creationId xmlns:p14="http://schemas.microsoft.com/office/powerpoint/2010/main" val="583891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Quasi-judicial proceeding</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Adversarial Proceeding</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Potential Adverse Consequences</a:t>
            </a:r>
          </a:p>
          <a:p>
            <a:pPr marL="857250" lvl="1"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Civil Penalties</a:t>
            </a:r>
          </a:p>
          <a:p>
            <a:pPr marL="857250" lvl="1" indent="-341313">
              <a:spcBef>
                <a:spcPts val="0"/>
              </a:spcBef>
              <a:spcAft>
                <a:spcPts val="1200"/>
              </a:spcAft>
            </a:pPr>
            <a:r>
              <a:rPr lang="en-US" sz="3000" b="1" dirty="0">
                <a:solidFill>
                  <a:srgbClr val="FF0000"/>
                </a:solidFill>
                <a:latin typeface="Arial" panose="020B0604020202020204" pitchFamily="34" charset="0"/>
                <a:cs typeface="Arial" panose="020B0604020202020204" pitchFamily="34" charset="0"/>
              </a:rPr>
              <a:t>CRIMINAL PENALTIES</a:t>
            </a:r>
          </a:p>
          <a:p>
            <a:pPr marL="857250" lvl="1"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Restrictions/requirements placed on utility</a:t>
            </a:r>
          </a:p>
          <a:p>
            <a:pPr marL="857250" lvl="1"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Adverse effect on reputation</a:t>
            </a:r>
          </a:p>
          <a:p>
            <a:pPr marL="857250" lvl="1" indent="-341313">
              <a:spcBef>
                <a:spcPts val="0"/>
              </a:spcBef>
              <a:spcAft>
                <a:spcPts val="1200"/>
              </a:spcAft>
            </a:pPr>
            <a:endParaRPr lang="en-US" sz="3200" b="1" dirty="0">
              <a:solidFill>
                <a:srgbClr val="FF00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11430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LEGAL REPRESENTATION REQUIRED</a:t>
            </a:r>
          </a:p>
        </p:txBody>
      </p:sp>
    </p:spTree>
    <p:extLst>
      <p:ext uri="{BB962C8B-B14F-4D97-AF65-F5344CB8AC3E}">
        <p14:creationId xmlns:p14="http://schemas.microsoft.com/office/powerpoint/2010/main" val="960431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Separate v. Joint Representation</a:t>
            </a:r>
          </a:p>
          <a:p>
            <a:pPr marL="857250" lvl="1"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Who does the water utility’s attorney represent?</a:t>
            </a:r>
          </a:p>
          <a:p>
            <a:pPr marL="857250" lvl="1"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Potential Conflicts of Interest with Utility</a:t>
            </a:r>
          </a:p>
          <a:p>
            <a:pPr marL="857250" lvl="1"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Potential Conflicts with Other Utility Officers</a:t>
            </a:r>
          </a:p>
          <a:p>
            <a:pPr marL="857250" lvl="1"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Benefits/Disadvantages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Who pays the legal fees?</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LEGAL REPRESENTATION:</a:t>
            </a:r>
          </a:p>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ISSUES</a:t>
            </a:r>
          </a:p>
        </p:txBody>
      </p:sp>
    </p:spTree>
    <p:extLst>
      <p:ext uri="{BB962C8B-B14F-4D97-AF65-F5344CB8AC3E}">
        <p14:creationId xmlns:p14="http://schemas.microsoft.com/office/powerpoint/2010/main" val="1409937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09800"/>
            <a:ext cx="8229600" cy="44958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Written Response</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Should I Respond?</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Jt. vs. Individual Response</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Potential Defenses</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Mitigating Factors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Waiver of Hearing</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Offer of Settlement/Conference with Staff</a:t>
            </a:r>
          </a:p>
          <a:p>
            <a:pPr marL="115887" indent="0">
              <a:spcBef>
                <a:spcPts val="0"/>
              </a:spcBef>
              <a:spcAft>
                <a:spcPts val="1200"/>
              </a:spcAft>
              <a:buNone/>
            </a:pPr>
            <a:endParaRPr lang="en-US" dirty="0">
              <a:solidFill>
                <a:srgbClr val="FFFF00"/>
              </a:solidFill>
              <a:latin typeface="Arial" panose="020B0604020202020204" pitchFamily="34" charset="0"/>
              <a:cs typeface="Arial" panose="020B0604020202020204" pitchFamily="34" charset="0"/>
            </a:endParaRPr>
          </a:p>
          <a:p>
            <a:pPr marL="115887" indent="0">
              <a:spcBef>
                <a:spcPts val="0"/>
              </a:spcBef>
              <a:spcAft>
                <a:spcPts val="1200"/>
              </a:spcAft>
              <a:buNone/>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RESPONSE TO ORDER</a:t>
            </a:r>
          </a:p>
        </p:txBody>
      </p:sp>
    </p:spTree>
    <p:extLst>
      <p:ext uri="{BB962C8B-B14F-4D97-AF65-F5344CB8AC3E}">
        <p14:creationId xmlns:p14="http://schemas.microsoft.com/office/powerpoint/2010/main" val="1007288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09800"/>
            <a:ext cx="8229600" cy="4495800"/>
          </a:xfrm>
        </p:spPr>
        <p:txBody>
          <a:bodyPr/>
          <a:lstStyle/>
          <a:p>
            <a:pPr marL="115887" indent="0">
              <a:spcBef>
                <a:spcPts val="0"/>
              </a:spcBef>
              <a:spcAft>
                <a:spcPts val="1200"/>
              </a:spcAft>
              <a:buNone/>
            </a:pPr>
            <a:endParaRPr lang="en-US" dirty="0">
              <a:solidFill>
                <a:srgbClr val="FFFF00"/>
              </a:solidFill>
              <a:latin typeface="Arial" panose="020B0604020202020204" pitchFamily="34" charset="0"/>
              <a:cs typeface="Arial" panose="020B0604020202020204" pitchFamily="34" charset="0"/>
            </a:endParaRPr>
          </a:p>
          <a:p>
            <a:pPr marL="115887" indent="0">
              <a:spcBef>
                <a:spcPts val="0"/>
              </a:spcBef>
              <a:spcAft>
                <a:spcPts val="1200"/>
              </a:spcAft>
              <a:buNone/>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DISCOVERY</a:t>
            </a:r>
          </a:p>
        </p:txBody>
      </p:sp>
      <p:sp>
        <p:nvSpPr>
          <p:cNvPr id="6" name="Rectangle 2">
            <a:extLst>
              <a:ext uri="{FF2B5EF4-FFF2-40B4-BE49-F238E27FC236}">
                <a16:creationId xmlns:a16="http://schemas.microsoft.com/office/drawing/2014/main" id="{996E5281-39C3-48FC-9198-A4061AC9585F}"/>
              </a:ext>
            </a:extLst>
          </p:cNvPr>
          <p:cNvSpPr txBox="1">
            <a:spLocks noChangeArrowheads="1"/>
          </p:cNvSpPr>
          <p:nvPr/>
        </p:nvSpPr>
        <p:spPr bwMode="auto">
          <a:xfrm>
            <a:off x="467494" y="22860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PSC Staff permitted to conduct discovery prior to/after hearing</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No statutory or regulatory authority for Respondents to Conduct Discovery</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PSC has refused to permit discovery on its Staff</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Why should Respondents conduct discovery?</a:t>
            </a:r>
          </a:p>
          <a:p>
            <a:pPr marL="115887" indent="0">
              <a:spcBef>
                <a:spcPts val="0"/>
              </a:spcBef>
              <a:spcAft>
                <a:spcPts val="1200"/>
              </a:spcAft>
              <a:buFont typeface="Arial" pitchFamily="34" charset="0"/>
              <a:buNone/>
            </a:pPr>
            <a:endParaRPr lang="en-US" dirty="0">
              <a:solidFill>
                <a:srgbClr val="FFFF00"/>
              </a:solidFill>
              <a:latin typeface="Arial" panose="020B0604020202020204" pitchFamily="34" charset="0"/>
              <a:cs typeface="Arial" panose="020B0604020202020204" pitchFamily="34" charset="0"/>
            </a:endParaRPr>
          </a:p>
          <a:p>
            <a:pPr marL="115887" indent="0">
              <a:spcBef>
                <a:spcPts val="0"/>
              </a:spcBef>
              <a:spcAft>
                <a:spcPts val="1200"/>
              </a:spcAft>
              <a:buFont typeface="Arial" pitchFamily="34" charset="0"/>
              <a:buNone/>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3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09800"/>
            <a:ext cx="8229600" cy="44196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PSC Staff – Prosecutor</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Burden of Proof </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Order of Presentation of Evidence</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Compelling Respondents to Testify</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Witnesses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Scope of Hearing/Relevancy of Inquiries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Video Record/Streamed Live</a:t>
            </a:r>
          </a:p>
          <a:p>
            <a:pPr marL="457200" indent="-341313">
              <a:spcBef>
                <a:spcPts val="0"/>
              </a:spcBef>
              <a:spcAft>
                <a:spcPts val="1200"/>
              </a:spcAft>
            </a:pPr>
            <a:endParaRPr lang="en-US"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57200" y="10668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HEARING</a:t>
            </a:r>
          </a:p>
        </p:txBody>
      </p:sp>
    </p:spTree>
    <p:extLst>
      <p:ext uri="{BB962C8B-B14F-4D97-AF65-F5344CB8AC3E}">
        <p14:creationId xmlns:p14="http://schemas.microsoft.com/office/powerpoint/2010/main" val="602560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No required deadline for decision</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Must contain factual findings</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If violation or failure to comply found, order may impose sanctions</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Publicizing the Order</a:t>
            </a:r>
          </a:p>
          <a:p>
            <a:pPr marL="457200" indent="-341313">
              <a:spcBef>
                <a:spcPts val="0"/>
              </a:spcBef>
              <a:spcAft>
                <a:spcPts val="1200"/>
              </a:spcAft>
            </a:pPr>
            <a:endParaRPr lang="en-US" sz="3600"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FINAL ORDER</a:t>
            </a:r>
          </a:p>
        </p:txBody>
      </p:sp>
    </p:spTree>
    <p:extLst>
      <p:ext uri="{BB962C8B-B14F-4D97-AF65-F5344CB8AC3E}">
        <p14:creationId xmlns:p14="http://schemas.microsoft.com/office/powerpoint/2010/main" val="243998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9939" name="TextBox 2"/>
          <p:cNvSpPr txBox="1">
            <a:spLocks noChangeArrowheads="1"/>
          </p:cNvSpPr>
          <p:nvPr/>
        </p:nvSpPr>
        <p:spPr bwMode="auto">
          <a:xfrm>
            <a:off x="2184206" y="2644170"/>
            <a:ext cx="47295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0"/>
              </a:spcBef>
              <a:spcAft>
                <a:spcPct val="0"/>
              </a:spcAft>
            </a:pPr>
            <a:r>
              <a:rPr lang="en-US" altLang="en-US" sz="60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STATUTORY</a:t>
            </a:r>
          </a:p>
          <a:p>
            <a:pPr algn="ctr" eaLnBrk="1" fontAlgn="base" hangingPunct="1">
              <a:spcBef>
                <a:spcPct val="0"/>
              </a:spcBef>
              <a:spcAft>
                <a:spcPct val="0"/>
              </a:spcAft>
            </a:pPr>
            <a:r>
              <a:rPr lang="en-US" altLang="en-US" sz="60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AUTHORITY</a:t>
            </a:r>
          </a:p>
        </p:txBody>
      </p:sp>
    </p:spTree>
    <p:extLst>
      <p:ext uri="{BB962C8B-B14F-4D97-AF65-F5344CB8AC3E}">
        <p14:creationId xmlns:p14="http://schemas.microsoft.com/office/powerpoint/2010/main" val="3291332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Assessment of Civil Penalty</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Additional Proceedings re: Removal from Office</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Mandatory Attendance at PSC Water Management Training Programs</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Changes in Utility Practices and Procedures</a:t>
            </a: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76250" y="1062037"/>
            <a:ext cx="8229600" cy="11430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SANCTIONS PREVIOUSLY IMPOSED</a:t>
            </a:r>
          </a:p>
        </p:txBody>
      </p:sp>
    </p:spTree>
    <p:extLst>
      <p:ext uri="{BB962C8B-B14F-4D97-AF65-F5344CB8AC3E}">
        <p14:creationId xmlns:p14="http://schemas.microsoft.com/office/powerpoint/2010/main" val="13852521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Suspended/Vacated Penalties</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Conditions Imposed</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Finding of Violation is usually not vacated</a:t>
            </a: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SANCTIONS PREVIOUSLY IMPOSED</a:t>
            </a:r>
          </a:p>
        </p:txBody>
      </p:sp>
    </p:spTree>
    <p:extLst>
      <p:ext uri="{BB962C8B-B14F-4D97-AF65-F5344CB8AC3E}">
        <p14:creationId xmlns:p14="http://schemas.microsoft.com/office/powerpoint/2010/main" val="3805907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Affected Party may request rehearing from PSC within 23 days of Order</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Must show legal or factual error</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Offer additional evidence not available at time of hearing</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PSC has 20 days to rule on request</a:t>
            </a:r>
          </a:p>
          <a:p>
            <a:pPr marL="457200" indent="-341313">
              <a:spcBef>
                <a:spcPts val="0"/>
              </a:spcBef>
              <a:spcAft>
                <a:spcPts val="1200"/>
              </a:spcAft>
            </a:pPr>
            <a:endParaRPr lang="en-US" sz="3600"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 REQUEST FOR REHEARING</a:t>
            </a:r>
          </a:p>
        </p:txBody>
      </p:sp>
    </p:spTree>
    <p:extLst>
      <p:ext uri="{BB962C8B-B14F-4D97-AF65-F5344CB8AC3E}">
        <p14:creationId xmlns:p14="http://schemas.microsoft.com/office/powerpoint/2010/main" val="17254036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May file action in Franklin Circuit Ct</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No request for rehearing required</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File within 33 days of Order (or 23 days after denial of rehearing)</a:t>
            </a:r>
          </a:p>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Must demonstrate Order is unlawful or unreasonable</a:t>
            </a:r>
            <a:endParaRPr lang="en-US" sz="3600"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 ACTION FOR REVIEW</a:t>
            </a:r>
          </a:p>
        </p:txBody>
      </p:sp>
    </p:spTree>
    <p:extLst>
      <p:ext uri="{BB962C8B-B14F-4D97-AF65-F5344CB8AC3E}">
        <p14:creationId xmlns:p14="http://schemas.microsoft.com/office/powerpoint/2010/main" val="10903488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9939" name="TextBox 2"/>
          <p:cNvSpPr txBox="1">
            <a:spLocks noChangeArrowheads="1"/>
          </p:cNvSpPr>
          <p:nvPr/>
        </p:nvSpPr>
        <p:spPr bwMode="auto">
          <a:xfrm>
            <a:off x="699644" y="2644170"/>
            <a:ext cx="769871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0"/>
              </a:spcBef>
              <a:spcAft>
                <a:spcPct val="0"/>
              </a:spcAft>
            </a:pPr>
            <a:r>
              <a:rPr lang="en-US" altLang="en-US" sz="48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MITIGATING</a:t>
            </a:r>
          </a:p>
          <a:p>
            <a:pPr algn="ctr" eaLnBrk="1" fontAlgn="base" hangingPunct="1">
              <a:spcBef>
                <a:spcPct val="0"/>
              </a:spcBef>
              <a:spcAft>
                <a:spcPct val="0"/>
              </a:spcAft>
            </a:pPr>
            <a:r>
              <a:rPr lang="en-US" altLang="en-US" sz="48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VIOLATIONS/SANCTIONS</a:t>
            </a:r>
          </a:p>
        </p:txBody>
      </p:sp>
    </p:spTree>
    <p:extLst>
      <p:ext uri="{BB962C8B-B14F-4D97-AF65-F5344CB8AC3E}">
        <p14:creationId xmlns:p14="http://schemas.microsoft.com/office/powerpoint/2010/main" val="39885073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573087"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Investigate the alleged violation</a:t>
            </a:r>
          </a:p>
          <a:p>
            <a:pPr marL="573087"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Identify:</a:t>
            </a:r>
          </a:p>
          <a:p>
            <a:pPr marL="973137" lvl="1" indent="-457200">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Mitigating factors</a:t>
            </a:r>
          </a:p>
          <a:p>
            <a:pPr marL="973137" lvl="1" indent="-457200">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Failures in processes/procedures</a:t>
            </a:r>
          </a:p>
          <a:p>
            <a:pPr marL="973137" lvl="1" indent="-457200">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Actions to correct/prevent failures</a:t>
            </a:r>
          </a:p>
          <a:p>
            <a:pPr marL="973137" lvl="1" indent="-457200">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Any </a:t>
            </a:r>
            <a:r>
              <a:rPr lang="en-US" sz="3200" b="1" dirty="0">
                <a:solidFill>
                  <a:srgbClr val="FF0000"/>
                </a:solidFill>
                <a:latin typeface="Arial" panose="020B0604020202020204" pitchFamily="34" charset="0"/>
                <a:cs typeface="Arial" panose="020B0604020202020204" pitchFamily="34" charset="0"/>
              </a:rPr>
              <a:t>UNEXPLODED TIME BOMBS!</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ACTIONS UPON RECEIPT OF SHOW CAUSE ORDER</a:t>
            </a:r>
          </a:p>
        </p:txBody>
      </p:sp>
    </p:spTree>
    <p:extLst>
      <p:ext uri="{BB962C8B-B14F-4D97-AF65-F5344CB8AC3E}">
        <p14:creationId xmlns:p14="http://schemas.microsoft.com/office/powerpoint/2010/main" val="418922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573087"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Take corrective/preventive actions:</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Develop and implement written polices and procedures </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Provide additional training</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Hire/retain resources or professionals necessary to prevent recurrence</a:t>
            </a:r>
          </a:p>
          <a:p>
            <a:pPr marL="973137" lvl="1" indent="-457200">
              <a:spcBef>
                <a:spcPts val="0"/>
              </a:spcBef>
              <a:spcAft>
                <a:spcPts val="1200"/>
              </a:spcAft>
            </a:pPr>
            <a:endParaRPr lang="en-US" sz="3200" b="1" dirty="0">
              <a:solidFill>
                <a:srgbClr val="FF00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ACTIONS UPON RECEIPT OF SHOW CAUSE ORDER</a:t>
            </a:r>
          </a:p>
        </p:txBody>
      </p:sp>
    </p:spTree>
    <p:extLst>
      <p:ext uri="{BB962C8B-B14F-4D97-AF65-F5344CB8AC3E}">
        <p14:creationId xmlns:p14="http://schemas.microsoft.com/office/powerpoint/2010/main" val="1971635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573087"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Prepare each witness for hearing</a:t>
            </a:r>
          </a:p>
          <a:p>
            <a:pPr marL="573087"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Utility officials should:</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Review incident</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Be able to explain what happen</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Identify mitigating factors</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Describe and explain all corrective actions</a:t>
            </a:r>
          </a:p>
          <a:p>
            <a:pPr marL="973137" lvl="1" indent="-457200">
              <a:spcBef>
                <a:spcPts val="0"/>
              </a:spcBef>
              <a:spcAft>
                <a:spcPts val="1200"/>
              </a:spcAft>
            </a:pPr>
            <a:endParaRPr lang="en-US" sz="3200" b="1" dirty="0">
              <a:solidFill>
                <a:srgbClr val="FF00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WITNESS PREPARATION</a:t>
            </a:r>
          </a:p>
        </p:txBody>
      </p:sp>
    </p:spTree>
    <p:extLst>
      <p:ext uri="{BB962C8B-B14F-4D97-AF65-F5344CB8AC3E}">
        <p14:creationId xmlns:p14="http://schemas.microsoft.com/office/powerpoint/2010/main" val="20234462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573087"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Utility officials should:</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Be familiar with major aspects of utility’s operation</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Be familiar with utility’s finances</a:t>
            </a:r>
          </a:p>
          <a:p>
            <a:pPr marL="973137" lvl="1" indent="-457200">
              <a:spcBef>
                <a:spcPts val="0"/>
              </a:spcBef>
              <a:spcAft>
                <a:spcPts val="1200"/>
              </a:spcAft>
            </a:pPr>
            <a:r>
              <a:rPr lang="en-US" dirty="0">
                <a:solidFill>
                  <a:srgbClr val="FFFF00"/>
                </a:solidFill>
                <a:latin typeface="Arial" panose="020B0604020202020204" pitchFamily="34" charset="0"/>
                <a:cs typeface="Arial" panose="020B0604020202020204" pitchFamily="34" charset="0"/>
              </a:rPr>
              <a:t>Be familiar with laws governing utility’s operations</a:t>
            </a:r>
          </a:p>
          <a:p>
            <a:pPr marL="973137" lvl="1" indent="-457200">
              <a:spcBef>
                <a:spcPts val="0"/>
              </a:spcBef>
              <a:spcAft>
                <a:spcPts val="1200"/>
              </a:spcAft>
            </a:pPr>
            <a:endParaRPr lang="en-US" sz="3200" b="1" dirty="0">
              <a:solidFill>
                <a:srgbClr val="FF00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WITNESS PREPARATION</a:t>
            </a:r>
          </a:p>
        </p:txBody>
      </p:sp>
    </p:spTree>
    <p:extLst>
      <p:ext uri="{BB962C8B-B14F-4D97-AF65-F5344CB8AC3E}">
        <p14:creationId xmlns:p14="http://schemas.microsoft.com/office/powerpoint/2010/main" val="3854939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Acknowledge any errors or mistakes</a:t>
            </a:r>
          </a:p>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Corrective Actions</a:t>
            </a:r>
          </a:p>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Preventive Measures</a:t>
            </a:r>
          </a:p>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Lack of previous violations</a:t>
            </a:r>
          </a:p>
          <a:p>
            <a:pPr marL="573087" indent="-457200">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a:p>
            <a:pPr marL="973137" lvl="1" indent="-457200">
              <a:spcBef>
                <a:spcPts val="0"/>
              </a:spcBef>
              <a:spcAft>
                <a:spcPts val="1200"/>
              </a:spcAft>
            </a:pPr>
            <a:endParaRPr lang="en-US" sz="3200" b="1" dirty="0">
              <a:solidFill>
                <a:srgbClr val="FF00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POINTS TO EMPHASIZE</a:t>
            </a:r>
          </a:p>
        </p:txBody>
      </p:sp>
    </p:spTree>
    <p:extLst>
      <p:ext uri="{BB962C8B-B14F-4D97-AF65-F5344CB8AC3E}">
        <p14:creationId xmlns:p14="http://schemas.microsoft.com/office/powerpoint/2010/main" val="311461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KRS 278.040(1):  PSC shall regulate utilities and shall have the power to enforce provisions of KRS Chapter 278</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KRS 278.040(2):  </a:t>
            </a:r>
          </a:p>
          <a:p>
            <a:pPr marL="857250" lvl="1"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PSC’s jurisdiction extends to all utilities in state</a:t>
            </a:r>
          </a:p>
          <a:p>
            <a:pPr marL="857250" lvl="1"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PSC shall have exclusive jurisdiction over utility rates and service</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STATUTORY AUTHORITY</a:t>
            </a:r>
          </a:p>
        </p:txBody>
      </p:sp>
    </p:spTree>
    <p:extLst>
      <p:ext uri="{BB962C8B-B14F-4D97-AF65-F5344CB8AC3E}">
        <p14:creationId xmlns:p14="http://schemas.microsoft.com/office/powerpoint/2010/main" val="38143593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Statute of Limitations</a:t>
            </a:r>
          </a:p>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Immunity granted due to prior testimony</a:t>
            </a:r>
          </a:p>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Violation not willful</a:t>
            </a:r>
          </a:p>
          <a:p>
            <a:pPr marL="573087" indent="-457200">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Violation occurred prior to appointment to governing board</a:t>
            </a:r>
          </a:p>
          <a:p>
            <a:pPr marL="973137" lvl="1" indent="-457200">
              <a:spcBef>
                <a:spcPts val="0"/>
              </a:spcBef>
              <a:spcAft>
                <a:spcPts val="1200"/>
              </a:spcAft>
            </a:pPr>
            <a:endParaRPr lang="en-US" sz="3200" b="1" dirty="0">
              <a:solidFill>
                <a:srgbClr val="FF00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066800"/>
            <a:ext cx="8229600" cy="12192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LEGAL DEFENSES</a:t>
            </a:r>
          </a:p>
        </p:txBody>
      </p:sp>
    </p:spTree>
    <p:extLst>
      <p:ext uri="{BB962C8B-B14F-4D97-AF65-F5344CB8AC3E}">
        <p14:creationId xmlns:p14="http://schemas.microsoft.com/office/powerpoint/2010/main" val="294003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9939" name="TextBox 2"/>
          <p:cNvSpPr txBox="1">
            <a:spLocks noChangeArrowheads="1"/>
          </p:cNvSpPr>
          <p:nvPr/>
        </p:nvSpPr>
        <p:spPr bwMode="auto">
          <a:xfrm>
            <a:off x="2597600" y="2644170"/>
            <a:ext cx="390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mn-ea"/>
                <a:cs typeface="Arial" pitchFamily="34" charset="0"/>
                <a:sym typeface="Gill Sans"/>
              </a:rPr>
              <a:t>AVOIDING</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4800" b="1" dirty="0">
                <a:solidFill>
                  <a:srgbClr val="FFFF00"/>
                </a:solidFill>
                <a:effectLst>
                  <a:outerShdw blurRad="38100" dist="38100" dir="2700000" algn="tl">
                    <a:srgbClr val="000000">
                      <a:alpha val="43137"/>
                    </a:srgbClr>
                  </a:outerShdw>
                </a:effectLst>
                <a:latin typeface="Arial" panose="020B0604020202020204" pitchFamily="34" charset="0"/>
                <a:sym typeface="Gill Sans"/>
              </a:rPr>
              <a:t>VIOLATIONS</a:t>
            </a:r>
            <a:endParaRPr kumimoji="0" lang="en-US" alt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mn-ea"/>
              <a:cs typeface="Arial" pitchFamily="34" charset="0"/>
              <a:sym typeface="Gill Sans"/>
            </a:endParaRPr>
          </a:p>
        </p:txBody>
      </p:sp>
    </p:spTree>
    <p:extLst>
      <p:ext uri="{BB962C8B-B14F-4D97-AF65-F5344CB8AC3E}">
        <p14:creationId xmlns:p14="http://schemas.microsoft.com/office/powerpoint/2010/main" val="16292683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Know the Law</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Maintain/improve your knowledge of legal requirements</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Attend training programs</a:t>
            </a:r>
          </a:p>
          <a:p>
            <a:pPr marL="857250" lvl="1" indent="-341313">
              <a:spcBef>
                <a:spcPts val="0"/>
              </a:spcBef>
              <a:spcAft>
                <a:spcPts val="1200"/>
              </a:spcAft>
            </a:pPr>
            <a:r>
              <a:rPr lang="en-US" sz="3600" dirty="0">
                <a:solidFill>
                  <a:srgbClr val="FFFF00"/>
                </a:solidFill>
                <a:latin typeface="Arial" panose="020B0604020202020204" pitchFamily="34" charset="0"/>
                <a:cs typeface="Arial" panose="020B0604020202020204" pitchFamily="34" charset="0"/>
              </a:rPr>
              <a:t>Encourage your employees to attend relevant training programs</a:t>
            </a:r>
          </a:p>
          <a:p>
            <a:pPr marL="115887" indent="0">
              <a:spcBef>
                <a:spcPts val="0"/>
              </a:spcBef>
              <a:spcAft>
                <a:spcPts val="1200"/>
              </a:spcAft>
              <a:buNone/>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AVOIDING VIOLATIONS</a:t>
            </a:r>
          </a:p>
        </p:txBody>
      </p:sp>
    </p:spTree>
    <p:extLst>
      <p:ext uri="{BB962C8B-B14F-4D97-AF65-F5344CB8AC3E}">
        <p14:creationId xmlns:p14="http://schemas.microsoft.com/office/powerpoint/2010/main" val="25204281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Retain Attorney on recurring basis to review Board actions</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Ensure legal review of major actions</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Have attorney attend board meetings</a:t>
            </a:r>
          </a:p>
          <a:p>
            <a:pPr marL="857250" lvl="1" indent="-341313">
              <a:spcBef>
                <a:spcPts val="0"/>
              </a:spcBef>
              <a:spcAft>
                <a:spcPts val="1200"/>
              </a:spcAft>
            </a:pPr>
            <a:r>
              <a:rPr lang="en-US" sz="3200" dirty="0">
                <a:solidFill>
                  <a:srgbClr val="FFFF00"/>
                </a:solidFill>
                <a:latin typeface="Arial" panose="020B0604020202020204" pitchFamily="34" charset="0"/>
                <a:cs typeface="Arial" panose="020B0604020202020204" pitchFamily="34" charset="0"/>
              </a:rPr>
              <a:t>Legal review of board meeting agenda &amp; minutes</a:t>
            </a:r>
          </a:p>
          <a:p>
            <a:pPr marL="857250" lvl="1" indent="-341313">
              <a:spcBef>
                <a:spcPts val="0"/>
              </a:spcBef>
              <a:spcAft>
                <a:spcPts val="1200"/>
              </a:spcAft>
            </a:pPr>
            <a:endParaRPr lang="en-US" dirty="0">
              <a:solidFill>
                <a:srgbClr val="FFFF00"/>
              </a:solidFill>
              <a:latin typeface="Arial" panose="020B0604020202020204" pitchFamily="34" charset="0"/>
              <a:cs typeface="Arial" panose="020B0604020202020204" pitchFamily="34" charset="0"/>
            </a:endParaRPr>
          </a:p>
          <a:p>
            <a:pPr marL="115887" indent="0">
              <a:spcBef>
                <a:spcPts val="0"/>
              </a:spcBef>
              <a:spcAft>
                <a:spcPts val="1200"/>
              </a:spcAft>
              <a:buNone/>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AVOIDING VIOLATIONS</a:t>
            </a:r>
          </a:p>
        </p:txBody>
      </p:sp>
    </p:spTree>
    <p:extLst>
      <p:ext uri="{BB962C8B-B14F-4D97-AF65-F5344CB8AC3E}">
        <p14:creationId xmlns:p14="http://schemas.microsoft.com/office/powerpoint/2010/main" val="1496738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Review other utilities’ violations - develop &amp; implement procedures to avoid </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Have attorney review any application prior to filing for evidence of possible violations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Audit your records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When in doubt – seek legal opinion or apply to PSC for Declaratory Order</a:t>
            </a:r>
          </a:p>
          <a:p>
            <a:pPr marL="857250" lvl="1" indent="-341313">
              <a:spcBef>
                <a:spcPts val="0"/>
              </a:spcBef>
              <a:spcAft>
                <a:spcPts val="1200"/>
              </a:spcAft>
            </a:pPr>
            <a:endParaRPr lang="en-US" dirty="0">
              <a:solidFill>
                <a:srgbClr val="FFFF00"/>
              </a:solidFill>
              <a:latin typeface="Arial" panose="020B0604020202020204" pitchFamily="34" charset="0"/>
              <a:cs typeface="Arial" panose="020B0604020202020204" pitchFamily="34" charset="0"/>
            </a:endParaRPr>
          </a:p>
          <a:p>
            <a:pPr marL="115887" indent="0">
              <a:spcBef>
                <a:spcPts val="0"/>
              </a:spcBef>
              <a:spcAft>
                <a:spcPts val="1200"/>
              </a:spcAft>
              <a:buNone/>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rPr>
              <a:t>AVOIDING VIOLATIONS</a:t>
            </a:r>
          </a:p>
        </p:txBody>
      </p:sp>
    </p:spTree>
    <p:extLst>
      <p:ext uri="{BB962C8B-B14F-4D97-AF65-F5344CB8AC3E}">
        <p14:creationId xmlns:p14="http://schemas.microsoft.com/office/powerpoint/2010/main" val="18454159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64773" y="2247900"/>
            <a:ext cx="8229600" cy="4267200"/>
          </a:xfrm>
        </p:spPr>
        <p:txBody>
          <a:bodyPr/>
          <a:lstStyle/>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Develop policy re: representation of </a:t>
            </a:r>
            <a:r>
              <a:rPr lang="en-US" dirty="0" err="1">
                <a:solidFill>
                  <a:srgbClr val="FFFF00"/>
                </a:solidFill>
                <a:latin typeface="Arial" panose="020B0604020202020204" pitchFamily="34" charset="0"/>
                <a:cs typeface="Arial" panose="020B0604020202020204" pitchFamily="34" charset="0"/>
              </a:rPr>
              <a:t>Bd</a:t>
            </a:r>
            <a:r>
              <a:rPr lang="en-US" dirty="0">
                <a:solidFill>
                  <a:srgbClr val="FFFF00"/>
                </a:solidFill>
                <a:latin typeface="Arial" panose="020B0604020202020204" pitchFamily="34" charset="0"/>
                <a:cs typeface="Arial" panose="020B0604020202020204" pitchFamily="34" charset="0"/>
              </a:rPr>
              <a:t> members and payment of legal costs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Consider purchase of directors and officers liability insurance</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Document board meetings and discussions re: critical decisions</a:t>
            </a:r>
          </a:p>
          <a:p>
            <a:pPr marL="457200" indent="-341313">
              <a:spcBef>
                <a:spcPts val="0"/>
              </a:spcBef>
              <a:spcAft>
                <a:spcPts val="1200"/>
              </a:spcAft>
            </a:pPr>
            <a:r>
              <a:rPr lang="en-US" dirty="0">
                <a:solidFill>
                  <a:srgbClr val="FFFF00"/>
                </a:solidFill>
                <a:latin typeface="Arial" panose="020B0604020202020204" pitchFamily="34" charset="0"/>
                <a:cs typeface="Arial" panose="020B0604020202020204" pitchFamily="34" charset="0"/>
              </a:rPr>
              <a:t>Develop policy re: role of attorney in your utility</a:t>
            </a:r>
          </a:p>
          <a:p>
            <a:pPr marL="457200" indent="-341313">
              <a:spcBef>
                <a:spcPts val="0"/>
              </a:spcBef>
              <a:spcAft>
                <a:spcPts val="1200"/>
              </a:spcAft>
            </a:pPr>
            <a:endParaRPr lang="en-US" b="1" dirty="0">
              <a:solidFill>
                <a:srgbClr val="FFFF00"/>
              </a:solidFill>
              <a:latin typeface="Arial" panose="020B0604020202020204" pitchFamily="34" charset="0"/>
              <a:cs typeface="Arial" panose="020B0604020202020204" pitchFamily="34" charset="0"/>
            </a:endParaRP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OTHER ACTIONS TO CONSIDER</a:t>
            </a:r>
          </a:p>
        </p:txBody>
      </p:sp>
    </p:spTree>
    <p:extLst>
      <p:ext uri="{BB962C8B-B14F-4D97-AF65-F5344CB8AC3E}">
        <p14:creationId xmlns:p14="http://schemas.microsoft.com/office/powerpoint/2010/main" val="1460149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descr="MCj043485900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14600" y="838200"/>
            <a:ext cx="4800600" cy="4800600"/>
          </a:xfrm>
        </p:spPr>
      </p:pic>
      <p:sp>
        <p:nvSpPr>
          <p:cNvPr id="93187" name="Rectangle 5"/>
          <p:cNvSpPr>
            <a:spLocks noChangeArrowheads="1"/>
          </p:cNvSpPr>
          <p:nvPr/>
        </p:nvSpPr>
        <p:spPr bwMode="auto">
          <a:xfrm>
            <a:off x="0" y="24384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0"/>
              </a:spcBef>
              <a:spcAft>
                <a:spcPct val="0"/>
              </a:spcAft>
            </a:pPr>
            <a:r>
              <a:rPr lang="en-US" altLang="en-US" sz="8000" b="1" i="1" dirty="0">
                <a:solidFill>
                  <a:srgbClr val="FFFF00"/>
                </a:solidFill>
              </a:rPr>
              <a:t>QUESTIONS</a:t>
            </a:r>
            <a:r>
              <a:rPr lang="en-US" altLang="en-US" sz="8000" b="1" i="1" dirty="0">
                <a:solidFill>
                  <a:srgbClr val="1F497D"/>
                </a:solidFill>
              </a:rPr>
              <a:t>?</a:t>
            </a:r>
          </a:p>
        </p:txBody>
      </p:sp>
      <p:sp>
        <p:nvSpPr>
          <p:cNvPr id="120838" name="Text Box 6"/>
          <p:cNvSpPr txBox="1">
            <a:spLocks noChangeArrowheads="1"/>
          </p:cNvSpPr>
          <p:nvPr/>
        </p:nvSpPr>
        <p:spPr bwMode="auto">
          <a:xfrm>
            <a:off x="381000" y="5334000"/>
            <a:ext cx="8610600" cy="400110"/>
          </a:xfrm>
          <a:prstGeom prst="rect">
            <a:avLst/>
          </a:prstGeom>
          <a:noFill/>
          <a:ln w="9525">
            <a:noFill/>
            <a:miter lim="800000"/>
            <a:headEnd/>
            <a:tailEnd/>
          </a:ln>
          <a:effectLst/>
        </p:spPr>
        <p:txBody>
          <a:bodyPr>
            <a:spAutoFit/>
          </a:bodyPr>
          <a:lstStyle/>
          <a:p>
            <a:pPr algn="ctr" fontAlgn="base">
              <a:spcBef>
                <a:spcPct val="0"/>
              </a:spcBef>
              <a:spcAft>
                <a:spcPct val="0"/>
              </a:spcAft>
              <a:tabLst>
                <a:tab pos="3205163" algn="l"/>
              </a:tabLst>
              <a:defRPr/>
            </a:pPr>
            <a:r>
              <a:rPr lang="en-US" altLang="en-US" sz="2000" dirty="0">
                <a:solidFill>
                  <a:prstClr val="black"/>
                </a:solidFill>
                <a:cs typeface="Arial" pitchFamily="34" charset="0"/>
              </a:rPr>
              <a:t>			</a:t>
            </a:r>
            <a:r>
              <a:rPr lang="en-US" altLang="en-US" sz="2000" b="1" dirty="0">
                <a:solidFill>
                  <a:prstClr val="black"/>
                </a:solidFill>
                <a:cs typeface="Arial" pitchFamily="34" charset="0"/>
              </a:rPr>
              <a:t>	</a:t>
            </a:r>
            <a:endParaRPr lang="en-US" altLang="en-US" sz="2000" dirty="0">
              <a:solidFill>
                <a:prstClr val="black"/>
              </a:solidFill>
              <a:cs typeface="Arial" pitchFamily="34" charset="0"/>
            </a:endParaRPr>
          </a:p>
        </p:txBody>
      </p:sp>
      <p:pic>
        <p:nvPicPr>
          <p:cNvPr id="9318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26941702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KRS 278.040(3): “PSC may </a:t>
            </a:r>
            <a:r>
              <a:rPr lang="en-US" sz="3000" b="1" dirty="0">
                <a:solidFill>
                  <a:srgbClr val="FFFF00"/>
                </a:solidFill>
                <a:latin typeface="Arial" panose="020B0604020202020204" pitchFamily="34" charset="0"/>
                <a:cs typeface="Arial" panose="020B0604020202020204" pitchFamily="34" charset="0"/>
              </a:rPr>
              <a:t>investigate</a:t>
            </a:r>
            <a:r>
              <a:rPr lang="en-US" sz="3000" dirty="0">
                <a:solidFill>
                  <a:srgbClr val="FFFF00"/>
                </a:solidFill>
                <a:latin typeface="Arial" panose="020B0604020202020204" pitchFamily="34" charset="0"/>
                <a:cs typeface="Arial" panose="020B0604020202020204" pitchFamily="34" charset="0"/>
              </a:rPr>
              <a:t> the methods and practices of utilities to </a:t>
            </a:r>
            <a:r>
              <a:rPr lang="en-US" sz="3000" b="1" dirty="0">
                <a:solidFill>
                  <a:srgbClr val="FFFF00"/>
                </a:solidFill>
                <a:latin typeface="Arial" panose="020B0604020202020204" pitchFamily="34" charset="0"/>
                <a:cs typeface="Arial" panose="020B0604020202020204" pitchFamily="34" charset="0"/>
              </a:rPr>
              <a:t>require them to conform</a:t>
            </a:r>
            <a:r>
              <a:rPr lang="en-US" sz="3000" dirty="0">
                <a:solidFill>
                  <a:srgbClr val="FFFF00"/>
                </a:solidFill>
                <a:latin typeface="Arial" panose="020B0604020202020204" pitchFamily="34" charset="0"/>
                <a:cs typeface="Arial" panose="020B0604020202020204" pitchFamily="34" charset="0"/>
              </a:rPr>
              <a:t> to the laws of the state and to all reasonable rules, regulations and orders of the commission”</a:t>
            </a:r>
          </a:p>
          <a:p>
            <a:pPr marL="457200" indent="-341313">
              <a:spcBef>
                <a:spcPts val="0"/>
              </a:spcBef>
              <a:spcAft>
                <a:spcPts val="1200"/>
              </a:spcAft>
            </a:pPr>
            <a:r>
              <a:rPr lang="en-US" sz="3000" dirty="0">
                <a:solidFill>
                  <a:srgbClr val="FFFF00"/>
                </a:solidFill>
                <a:latin typeface="Arial" panose="020B0604020202020204" pitchFamily="34" charset="0"/>
                <a:cs typeface="Arial" panose="020B0604020202020204" pitchFamily="34" charset="0"/>
              </a:rPr>
              <a:t>KRS 278.250:  PSC may investigate condition of utility</a:t>
            </a:r>
          </a:p>
          <a:p>
            <a:pPr marL="115887" indent="0">
              <a:spcBef>
                <a:spcPts val="0"/>
              </a:spcBef>
              <a:spcAft>
                <a:spcPts val="1200"/>
              </a:spcAft>
              <a:buNone/>
            </a:pPr>
            <a:endParaRPr lang="en-US" sz="3000" dirty="0">
              <a:solidFill>
                <a:srgbClr val="FFFF00"/>
              </a:solidFill>
              <a:latin typeface="Arial" panose="020B0604020202020204" pitchFamily="34" charset="0"/>
              <a:cs typeface="Arial" panose="020B0604020202020204" pitchFamily="34" charset="0"/>
            </a:endParaRP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5406"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STATUTORY AUTHORITY</a:t>
            </a:r>
          </a:p>
        </p:txBody>
      </p:sp>
    </p:spTree>
    <p:extLst>
      <p:ext uri="{BB962C8B-B14F-4D97-AF65-F5344CB8AC3E}">
        <p14:creationId xmlns:p14="http://schemas.microsoft.com/office/powerpoint/2010/main" val="10314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278.260(1): PSC may initiate investigations into rates &amp; service on its own motion</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278.270: PSC has power to order changes in rates after hearing upon reasonable notice to utility</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278.280(1): PSC has power to require changes in rules, methods, practices, equipment after hearing upon reasonable notice</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STATUTORY AUTHORITY</a:t>
            </a:r>
          </a:p>
        </p:txBody>
      </p:sp>
    </p:spTree>
    <p:extLst>
      <p:ext uri="{BB962C8B-B14F-4D97-AF65-F5344CB8AC3E}">
        <p14:creationId xmlns:p14="http://schemas.microsoft.com/office/powerpoint/2010/main" val="330771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278.310: PSC may establish rules for hearings and investigations</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PSC KRS 278.320: PSC may issue subpoenas, subpoenas duces tecum, &amp; necessary process</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278.330:  PSC may take sworn testimony &amp; may compel obedience to orders to give testimony &amp; subpoenas through application to Circuit Court</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STATUTORY AUTHORITY</a:t>
            </a:r>
          </a:p>
        </p:txBody>
      </p:sp>
    </p:spTree>
    <p:extLst>
      <p:ext uri="{BB962C8B-B14F-4D97-AF65-F5344CB8AC3E}">
        <p14:creationId xmlns:p14="http://schemas.microsoft.com/office/powerpoint/2010/main" val="263408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2286000"/>
            <a:ext cx="8229600" cy="4267200"/>
          </a:xfrm>
        </p:spPr>
        <p:txBody>
          <a:bodyPr/>
          <a:lstStyle/>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278.390: PSC may compel obedience to its orders by proceedings in Franklin Circuit Ct</a:t>
            </a:r>
          </a:p>
          <a:p>
            <a:pPr marL="457200" indent="-341313">
              <a:spcBef>
                <a:spcPts val="0"/>
              </a:spcBef>
              <a:spcAft>
                <a:spcPts val="1200"/>
              </a:spcAft>
            </a:pPr>
            <a:r>
              <a:rPr lang="en-US" sz="2800" dirty="0">
                <a:solidFill>
                  <a:srgbClr val="FFFF00"/>
                </a:solidFill>
                <a:latin typeface="Arial" panose="020B0604020202020204" pitchFamily="34" charset="0"/>
                <a:cs typeface="Arial" panose="020B0604020202020204" pitchFamily="34" charset="0"/>
              </a:rPr>
              <a:t>KRS 278.990: PSC may assess civil penalties</a:t>
            </a:r>
          </a:p>
          <a:p>
            <a:pPr marL="457200" indent="-341313">
              <a:spcBef>
                <a:spcPts val="0"/>
              </a:spcBef>
              <a:spcAft>
                <a:spcPts val="1200"/>
              </a:spcAft>
            </a:pPr>
            <a:endParaRPr lang="en-US" sz="2800" b="1" dirty="0"/>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2"/>
          <p:cNvSpPr txBox="1">
            <a:spLocks noChangeArrowheads="1"/>
          </p:cNvSpPr>
          <p:nvPr/>
        </p:nvSpPr>
        <p:spPr bwMode="auto">
          <a:xfrm>
            <a:off x="464773" y="1143000"/>
            <a:ext cx="8229600" cy="914400"/>
          </a:xfrm>
          <a:prstGeom prst="rect">
            <a:avLst/>
          </a:prstGeom>
          <a:noFill/>
          <a:ln>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a:lstStyle>
          <a:p>
            <a:pPr eaLnBrk="1" hangingPunct="1"/>
            <a:r>
              <a:rPr lang="en-US" altLang="en-US" sz="4000" b="1" dirty="0">
                <a:solidFill>
                  <a:srgbClr val="FFFF00"/>
                </a:solidFill>
                <a:latin typeface="Arial" pitchFamily="34" charset="0"/>
                <a:cs typeface="Arial" pitchFamily="34" charset="0"/>
              </a:rPr>
              <a:t>STATUTORY AUTHORITY</a:t>
            </a:r>
          </a:p>
        </p:txBody>
      </p:sp>
    </p:spTree>
    <p:extLst>
      <p:ext uri="{BB962C8B-B14F-4D97-AF65-F5344CB8AC3E}">
        <p14:creationId xmlns:p14="http://schemas.microsoft.com/office/powerpoint/2010/main" val="29580826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12512</TotalTime>
  <Words>8760</Words>
  <Application>Microsoft Office PowerPoint</Application>
  <PresentationFormat>On-screen Show (4:3)</PresentationFormat>
  <Paragraphs>760</Paragraphs>
  <Slides>56</Slides>
  <Notes>56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Gill Sans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Stoll Keenon Ogden PLLC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Wuetcher, Gerald</dc:creator>
  <cp:lastModifiedBy>Stoll Keenon Ogden</cp:lastModifiedBy>
  <cp:revision>531</cp:revision>
  <cp:lastPrinted>2019-02-20T03:42:59Z</cp:lastPrinted>
  <dcterms:created xsi:type="dcterms:W3CDTF">2017-08-28T18:20:12Z</dcterms:created>
  <dcterms:modified xsi:type="dcterms:W3CDTF">2023-01-02T13:14:55Z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