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65" r:id="rId6"/>
    <p:sldId id="295" r:id="rId7"/>
    <p:sldId id="296" r:id="rId8"/>
    <p:sldId id="299" r:id="rId9"/>
    <p:sldId id="304" r:id="rId10"/>
    <p:sldId id="307" r:id="rId11"/>
    <p:sldId id="302" r:id="rId12"/>
    <p:sldId id="301" r:id="rId13"/>
    <p:sldId id="300" r:id="rId14"/>
    <p:sldId id="274" r:id="rId15"/>
    <p:sldId id="281" r:id="rId16"/>
    <p:sldId id="305" r:id="rId17"/>
    <p:sldId id="282" r:id="rId18"/>
    <p:sldId id="263" r:id="rId19"/>
    <p:sldId id="278" r:id="rId20"/>
    <p:sldId id="283" r:id="rId21"/>
    <p:sldId id="285" r:id="rId22"/>
    <p:sldId id="286" r:id="rId23"/>
    <p:sldId id="306" r:id="rId24"/>
    <p:sldId id="288" r:id="rId25"/>
    <p:sldId id="289" r:id="rId26"/>
    <p:sldId id="290" r:id="rId27"/>
    <p:sldId id="291" r:id="rId28"/>
    <p:sldId id="264" r:id="rId29"/>
    <p:sldId id="267" r:id="rId30"/>
    <p:sldId id="268" r:id="rId31"/>
    <p:sldId id="269" r:id="rId32"/>
    <p:sldId id="273" r:id="rId33"/>
    <p:sldId id="272" r:id="rId34"/>
    <p:sldId id="270" r:id="rId35"/>
    <p:sldId id="271" r:id="rId36"/>
    <p:sldId id="292" r:id="rId37"/>
    <p:sldId id="293" r:id="rId38"/>
    <p:sldId id="294" r:id="rId39"/>
    <p:sldId id="266" r:id="rId4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1C0E35-3963-E4A5-6BE3-2B69B240F5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DD547-AB64-F46C-8521-756ED60E1D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BBF07-DB6E-0495-1FA8-16A5D697D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1A816-78D4-DF23-9DAD-22CD98AB78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55DF9-037E-4CEB-819C-E4B0A0D0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B438-29B9-4C99-A811-E272655E45AE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DCCE-3CE3-48D9-88A9-F05CB0C2F89B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8314-8308-4B2E-B47D-00C1AE0B89BE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29B-4807-40EC-ACF7-117259F664F3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1184-D967-466C-B38E-95DA6C4F57A7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4917-6598-475A-AA52-15DFABEA1580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5F7-B8CA-440F-9AD2-314FA0A4EC32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19FA-B512-4A8B-BD65-C098AE04FB9F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66D6-BB45-45D4-BCD1-9B6B199019DD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1D47-8AD1-4603-A3F7-5849A4631D40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773-F721-4CBA-87F8-002A89A47895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C981-73BF-4384-96C4-E941CFB240AA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281D-C2F4-439B-A650-66EE6C3FF79B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5083-9F25-42A9-960F-78735824EC6C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2578-D4A9-4A98-8C0E-3DDD695010FD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12F4-AEE1-4EEE-8451-AD3AD62C5988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0F6F-CF6D-47C3-AC60-5DA0543EC0D3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DCC8679-DCEF-467F-A2FC-F4AB042DF037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2152243"/>
          </a:xfrm>
        </p:spPr>
        <p:txBody>
          <a:bodyPr>
            <a:normAutofit/>
          </a:bodyPr>
          <a:lstStyle/>
          <a:p>
            <a:r>
              <a:rPr lang="en-US" dirty="0"/>
              <a:t>Robert K. Miller</a:t>
            </a:r>
          </a:p>
          <a:p>
            <a:r>
              <a:rPr lang="en-US"/>
              <a:t>October 26, </a:t>
            </a:r>
            <a:r>
              <a:rPr lang="en-US" dirty="0"/>
              <a:t>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276" y="767635"/>
            <a:ext cx="9144000" cy="25629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Working Effectively </a:t>
            </a:r>
            <a:br>
              <a:rPr lang="en-US" dirty="0"/>
            </a:br>
            <a:r>
              <a:rPr lang="en-US" dirty="0"/>
              <a:t>With Your Board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C9FDE-3EE9-11CC-AD16-495775D9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24E8-EDD5-47DA-ABCD-A3809DFA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Understand: Management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922A5-5860-89D7-AEFA-AA303474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81" y="1914116"/>
            <a:ext cx="642703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Recruitment of Utility Manager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Establishing Performance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Obtaining Independent Measurements of Regulatory Compliance, Customer Satisfaction, and Employee Morale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Evaluation of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Determination of Retention and Compensation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BFAC7-26C4-4654-39DB-53DE1BB7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066" y="2435020"/>
            <a:ext cx="4514850" cy="2533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8D4F6-A12C-B6E5-EA91-817B15C3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0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7DEB-953F-7320-4FE2-FC31C2FF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Understand: System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13E0C-99FB-7B7B-8D51-3147D831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5" y="1762320"/>
            <a:ext cx="1115759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Metric Based</a:t>
            </a:r>
            <a:r>
              <a:rPr lang="en-US" b="1" dirty="0"/>
              <a:t> with Trend Information and Variance Analysis</a:t>
            </a:r>
            <a:endParaRPr lang="en-US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Water Quality and Pressure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Production, Sales, and Water Loss Volumes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Key Infrastructure Failures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Key Infrastructure Out of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Telephone Response Rates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Service Response 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6AEEC-B198-4EEC-855D-22828746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245" y="5051179"/>
            <a:ext cx="6167284" cy="1353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36D4C-9A12-36F1-E6F4-4AA96B30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7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1EA6-3778-500A-7581-B78DD397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Understand: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1A256-B4C4-79E6-7A4C-837EB655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951" y="1973335"/>
            <a:ext cx="745001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What decisions does the Board want to 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… make on its own?</a:t>
            </a:r>
          </a:p>
          <a:p>
            <a:pPr marL="0" indent="0">
              <a:buNone/>
            </a:pPr>
            <a:r>
              <a:rPr lang="en-US" dirty="0"/>
              <a:t>… be consulted on in advance?</a:t>
            </a:r>
          </a:p>
          <a:p>
            <a:pPr marL="0" indent="0">
              <a:buNone/>
            </a:pPr>
            <a:r>
              <a:rPr lang="en-US" dirty="0"/>
              <a:t>… be notified of?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All other decisions are the responsibility of the utility manager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How will the Board make its decisions</a:t>
            </a:r>
            <a:r>
              <a:rPr lang="en-US" b="1" dirty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By consensus or by majority vote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EA3AD-72B0-09E9-0C9C-5FD82655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8" y="2025748"/>
            <a:ext cx="3502855" cy="35028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113DB-41A6-F979-2761-7A5C8297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6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7DEB-953F-7320-4FE2-FC31C2FF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Understand: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13E0C-99FB-7B7B-8D51-3147D831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421" y="1888929"/>
            <a:ext cx="780842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What decisions must be made by the Board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b="1" i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Approving the board meeting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Hiring of the utility manager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Hiring of legal counsel and auditor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Applying for changes in tariff and rates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Authorizing borrowings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Authorizing expenditures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174BB-C5A4-74AE-33D9-381EFA00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1" y="3000683"/>
            <a:ext cx="3673271" cy="24488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06725-43E4-C2B3-1186-3968B27F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6199-8B1F-BB64-F3B6-F54BFB19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3" y="151545"/>
            <a:ext cx="1176528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Understand: Emergency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8F63B-5AD7-7F63-8F48-BF6EBED2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477108"/>
            <a:ext cx="6071488" cy="53175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Knowing What Can Keep Utility from Fulfilling its Mission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Disruption in water supply.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Disruption in power supply.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Disruption in treatment process.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Disruption in transmission and distribution system.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Disruption in workforce.</a:t>
            </a:r>
          </a:p>
          <a:p>
            <a:pPr marL="0" indent="0">
              <a:buNone/>
            </a:pPr>
            <a:r>
              <a:rPr lang="en-US" b="1" u="sng" dirty="0"/>
              <a:t>Knowing What Will be Done to Restore System</a:t>
            </a:r>
          </a:p>
          <a:p>
            <a:pPr marL="0" indent="0">
              <a:buNone/>
            </a:pPr>
            <a:r>
              <a:rPr lang="en-US" b="1" u="sng" dirty="0"/>
              <a:t>Knowing Who Will Communicate to Customers, Regulators, and Elected Officials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8D722-81CB-AAE5-B889-192B6B86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789" y="1550963"/>
            <a:ext cx="5463395" cy="32513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6D611-7C55-383C-8DA7-10261AA0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3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Helping Your Board </a:t>
            </a:r>
            <a:br>
              <a:rPr lang="en-US" sz="48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Perform Their Role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2AB4-A61D-9554-8623-AB32F940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2" y="1115786"/>
            <a:ext cx="6862519" cy="4626428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Set Agendas for Meetings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Provide Meeting Materials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Presentations and Discussions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Document Discussions and Decisions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Follow Through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Deal with Elected Official Participation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Deal with Citizen Participation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Deal with Media Participation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7B098A-8535-4478-27B6-ED31D744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3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EF9B-D035-274F-354A-2978C83F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" y="365125"/>
            <a:ext cx="12092247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Performance: Setting Meeting Agendas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0BC27-FA66-7A31-3B17-AC33FC79A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695" y="1819017"/>
            <a:ext cx="726447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Establish calendar for the year of meeting dates and pre-scheduled topics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Review of Management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Review of Financial Results and Audit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Review of System Condition</a:t>
            </a:r>
          </a:p>
          <a:p>
            <a:pPr marL="0" indent="0">
              <a:buNone/>
            </a:pPr>
            <a:r>
              <a:rPr lang="en-US" b="1" u="sng" dirty="0"/>
              <a:t>Discussion between Board Chairman and Manager on Board Initiated Topics</a:t>
            </a:r>
          </a:p>
          <a:p>
            <a:pPr marL="0" indent="0">
              <a:buNone/>
            </a:pPr>
            <a:r>
              <a:rPr lang="en-US" b="1" u="sng" dirty="0"/>
              <a:t>Follow-up Items from Previous Meetings 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B4BE7-EEDB-1C58-0C18-BD43B6C5C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9" y="1981840"/>
            <a:ext cx="3353091" cy="33957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30E94-40B1-0974-A41F-3CA74382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8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2E2983-86C2-FCB6-A7B7-7F68AEA06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126"/>
          <a:stretch/>
        </p:blipFill>
        <p:spPr>
          <a:xfrm>
            <a:off x="6531078" y="302465"/>
            <a:ext cx="5319932" cy="5984915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F03B3-16E9-D1BB-1907-5028CBED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n-US" sz="4200" dirty="0"/>
              <a:t>Perform: Provide Meeting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21CE1-E08F-9FE9-2322-E6281E779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45728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/>
              <a:t>Establish process for preparing and assembling materials for Board meeting</a:t>
            </a:r>
            <a:r>
              <a:rPr lang="en-US" sz="180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Must contain background information, recommended action, and draft resolution.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Review for acceptance by Utility Manager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Delivery format (print or electronic) including summary # days in advance of 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Firm deadline for delivery to Board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Online availability to public and media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Keep for permanent record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435B8-C3F7-EA5B-24F7-0DCDB40D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5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45DF-23B8-D2E0-BCFC-F0FD1109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222" y="321733"/>
            <a:ext cx="7645790" cy="132450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Perform: Presentations and Discussions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55EBF5D0-3087-3405-A329-F4CEBF31A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27"/>
          <a:stretch/>
        </p:blipFill>
        <p:spPr>
          <a:xfrm>
            <a:off x="317917" y="720839"/>
            <a:ext cx="3743124" cy="55334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A414-EF12-0C7A-C359-53134528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3" y="1646239"/>
            <a:ext cx="7469944" cy="48900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Staff presents background, key facts, alternatives considered, and recommendations.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Presentations may be supplemented by consultants and vendors </a:t>
            </a:r>
            <a:r>
              <a:rPr lang="en-US" sz="2400" i="1" u="sng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with no surprises</a:t>
            </a: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Chairman leads discussion by Board Members.  Once discussion begins, no further participation by non-members.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Chairman </a:t>
            </a:r>
            <a:r>
              <a:rPr lang="en-US" sz="2400" i="1" u="sng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may</a:t>
            </a: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require that each Board Member gets to speak once before any Board Member speaks twice.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Chairman determines if Board is ready to vote and calls for motion.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Once vote is conducted, move to next agenda topic.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28B16-FFBE-57CC-F1AB-838E7395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45DF-23B8-D2E0-BCFC-F0FD1109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2" y="365125"/>
            <a:ext cx="1169323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Perform: Document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A414-EF12-0C7A-C359-53134528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The Board speaks through its minutes</a:t>
            </a:r>
            <a:r>
              <a:rPr lang="en-US" b="1" dirty="0"/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Create a permanent written record to document exercise of Board authority.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Document alternatives, recommendations, and discussions.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Document vote tallies, especially when not unanimous.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Assume that it will be needed in litigation to defend actions.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Do not retain audio or video records of meeting beyond minutes.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 marL="0" indent="0">
              <a:buNone/>
            </a:pPr>
            <a:r>
              <a:rPr lang="en-US" b="1" i="1" u="sng" dirty="0"/>
              <a:t>Note: Minutes do not need to be read if distributed in writing in advance of the meeting</a:t>
            </a:r>
            <a:r>
              <a:rPr lang="en-US" b="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532CB-5B5A-BA48-A88E-5522DAD9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F6F36-BD38-07F6-3D1C-5DF3D1B6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6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Helping Your Board To…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1588-B9FF-D465-4358-7B99D27F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2" y="1115786"/>
            <a:ext cx="6946927" cy="462642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… Understand Their Role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… Perform Their Role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… Improve Their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7C26-05C8-3427-C9D2-3CC73C6F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72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541F-BBF0-922B-F9ED-1EE4ED1B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" y="154536"/>
            <a:ext cx="1201466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Perform: Decisions by Consensus or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5F253-3C78-3A7D-22D1-32F0FAB2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91" y="1653829"/>
            <a:ext cx="10233800" cy="495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High Performing Boards Make Decisions by Consensus</a:t>
            </a:r>
            <a:r>
              <a:rPr lang="en-US" b="1" dirty="0"/>
              <a:t>!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Consensus requires understanding.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Understanding takes time and consideration.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Disagreement is a marker along the highway to agreement.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Some decisions require more than one meeting.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 marL="0" indent="0">
              <a:buNone/>
            </a:pPr>
            <a:r>
              <a:rPr lang="en-US" b="1" i="1" u="sng" dirty="0"/>
              <a:t>With all that said, sometimes a decision must be made by a vote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16BF8-7A7E-138B-16AB-63B9EA56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4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8628-C58D-3346-B05A-D6D26FA4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8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Perform: Follow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65C6-AE52-2628-5E4B-86AEC0C8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879" y="1582615"/>
            <a:ext cx="6564084" cy="50995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Execute Board decisions as soon as practicable.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Identify unresolved matters and assign for follow through.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Include time to communicate follow through on unresolved matters at next meeting.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 with Chairman to determine if disagreements require fence-mending.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63C98-47DB-5D41-4EF4-685E5F1E6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47" y="2572544"/>
            <a:ext cx="3810000" cy="2857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45550-575C-4E05-153C-3B1CB1F5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6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DCC57695-2740-052A-8E66-7AB3302A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49" r="28598" b="-1"/>
          <a:stretch/>
        </p:blipFill>
        <p:spPr>
          <a:xfrm>
            <a:off x="7552944" y="10"/>
            <a:ext cx="4639056" cy="6411874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CB0E6-0275-23E4-611E-2AC8DF78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en-US" sz="4200"/>
              <a:t>Perform: Elected Official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27C3-7774-3D2B-9872-F80F2F046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821766"/>
            <a:ext cx="6932505" cy="4818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Treat attendance by elected officials as honored guests without subordinating the role of the Board or the Utility Manager.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Allow elected officials to speak at the beginning of the meeting without limit on time.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Allow elected officials to speak on specific issues after staff presentation but before board consideration.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Chairman is responsible for ensuring independence of board decisions.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8AECF-A90A-AEAE-6FB0-52833681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8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08B078-F928-CFE5-E596-CCFF4B24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61" r="29727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CB0E6-0275-23E4-611E-2AC8DF78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514423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Perform: </a:t>
            </a:r>
            <a:br>
              <a:rPr lang="en-US" sz="4200" dirty="0"/>
            </a:br>
            <a:r>
              <a:rPr lang="en-US" sz="4200" dirty="0"/>
              <a:t>Citizen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27C3-7774-3D2B-9872-F80F2F046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63" y="2219520"/>
            <a:ext cx="5605975" cy="39772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Require written sign-in of all attendees.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Require written indication of request to speak to Board, identifying agenda topic related to their remarks.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Limit remarks to three minutes.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Identify staff person to address their concerns.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 not engage  in back-and-forth between customer and Board.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B739E-A825-11DB-F5C2-96016C4F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6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B0E6-0275-23E4-611E-2AC8DF78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231481"/>
            <a:ext cx="6651171" cy="1325563"/>
          </a:xfrm>
        </p:spPr>
        <p:txBody>
          <a:bodyPr>
            <a:normAutofit/>
          </a:bodyPr>
          <a:lstStyle/>
          <a:p>
            <a:r>
              <a:rPr lang="en-US" sz="4200" dirty="0"/>
              <a:t>Perform: Media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27C3-7774-3D2B-9872-F80F2F046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79" y="1557044"/>
            <a:ext cx="7030329" cy="51884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Ensure media receives board materials in advance of meeting, when requested.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Allow media to create B-roll video footage of meeting room and attendees, but do not allow video recording of meeting proceedings.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Allow media to speak after the meeting to one spokesperson designated by chairman and record interviews.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Ensure that media has adequate time to gather necessary information and gain understanding while meeting their deadlines.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44D61-48C7-C450-BB7A-7C99E220D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42" r="47442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75BC8-14FC-A292-0A4C-79325801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23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Helping Your Board </a:t>
            </a:r>
            <a:br>
              <a:rPr lang="en-US" sz="48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Improve Their Performance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2AB4-A61D-9554-8623-AB32F940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2" y="1115786"/>
            <a:ext cx="6897691" cy="4626428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Facilitate Board Member Orientation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Facilitate Board Calendar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Track Attendance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Monitor Terms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tx1">
                    <a:lumMod val="95000"/>
                  </a:schemeClr>
                </a:solidFill>
              </a:rPr>
              <a:t>Facilitate Compensation Discussion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tx1">
                    <a:lumMod val="95000"/>
                  </a:schemeClr>
                </a:solidFill>
              </a:rPr>
              <a:t>Ensure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Time for Board Self-Evaluation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Deal with Problematic Board Members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B5285-BA90-E28D-A434-DD08823C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41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365B-6E00-6250-8A67-CFE3A156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Improve: Board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D7B1-8A9A-8620-234C-000AF307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Orientation by Chairman and Utility Manager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KY DOW and KY PSC regulatory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Tariff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Delineation of Board and Staff roles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Procurement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Meeting preparation and attendance expectations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Board decision-making style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8BF2B530-0180-4F71-745E-653168EB4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75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32C9B-F5F4-8DCA-1D3C-34E03905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20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FCFCE694-1D48-3672-3E53-803F1642B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0" r="44507" b="-1"/>
          <a:stretch/>
        </p:blipFill>
        <p:spPr>
          <a:xfrm>
            <a:off x="7552944" y="10"/>
            <a:ext cx="4639056" cy="6395248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B15DA-93BD-2482-3E85-106F1854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en-US" sz="4600"/>
              <a:t>Improve: Board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7D1D-E65C-C5B5-C744-C4EB8EE1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63615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Establish Rolling Twelve-Month Calendar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i="1" u="sng" dirty="0"/>
              <a:t>Identify routine items for schedule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Evaluation of Utility Manager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Setting annual goals for utility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Adopting Annual Budget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Meeting with Auditors to review financial results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buNone/>
            </a:pPr>
            <a:r>
              <a:rPr lang="en-US" sz="2200" i="1" u="sng" dirty="0"/>
              <a:t>Identify targeted dates for non-routine items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Engineering and Financial Plans due 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Procurement due dates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B2FA-DDB6-55B4-136F-2B178E47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21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2994-5934-7F23-E7FE-EDE9FB2F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Improve: Track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B6A0-1F16-466F-DCED-AF0F614F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909"/>
            <a:ext cx="6229005" cy="353905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Tracking board member attendance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Ensures proper compensation </a:t>
            </a:r>
          </a:p>
          <a:p>
            <a:pPr marL="0" indent="0">
              <a:buNone/>
            </a:pPr>
            <a:r>
              <a:rPr lang="en-US" dirty="0"/>
              <a:t>   (if compensation is tied to attendance)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Provides accountability to County Judge Executive and Fiscal Court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Provides support for Chairman when evaluating Board performance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9802F-91B5-F9F1-9F14-4930DCAE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533" y="2325198"/>
            <a:ext cx="3867150" cy="29813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F880D-5C2F-B09F-C998-419B6F0C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34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B022-5DE9-6FFD-4EB3-C60D5982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Improve: Monitor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1C8B-5FA9-A5DB-5D36-6C251061C0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County Judge Executive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Nominates Water District Commissioners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County Fiscal Court 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Appoints Water District Commissioners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Sets term of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Sets compensation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95EA5-9388-B2DF-DC6B-7A633EEA3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1825624"/>
            <a:ext cx="5033960" cy="483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Board  Secretary: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Tracks terms and expirations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Board Chairman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Offers suggestions for consideration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Reminds County Judge Executive of upcoming vacancies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36473-CAA2-2189-848E-113E0785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Helping Your Board </a:t>
            </a:r>
            <a:br>
              <a:rPr lang="en-US" sz="48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Understand Their Role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2AB4-A61D-9554-8623-AB32F940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2" y="1115786"/>
            <a:ext cx="6989129" cy="4626428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Policy Making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Strategy Setting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Regulatory Compliance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Financial Oversight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Management Oversight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System Oversight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Decision Making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Emergency Preparedness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EAA6B-D935-B96E-6BF3-5C41FB25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24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808C-B336-78AE-1C55-4E69327B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Improve: Board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15BC9-0EA4-6C23-1CC2-BD0EEE2FB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6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Components of Compensation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Community acceptance of compensation amounts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Role performed on Board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Amount of training accomplished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Chairman may advise County Judge Executive and Fiscal Court on current and proposed compensation amounts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57B07-A0E0-F679-BFC0-3A3869C32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73" r="29427"/>
          <a:stretch/>
        </p:blipFill>
        <p:spPr>
          <a:xfrm>
            <a:off x="7848600" y="10"/>
            <a:ext cx="4343400" cy="63952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EFB50-9789-B354-FCF3-41FDCFCC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36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63C7-133F-F9E4-7E82-F16DDB3C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Improve: Board Self-Evaluation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27A04-FE5C-7125-95E3-84404B23F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100"/>
          <a:stretch/>
        </p:blipFill>
        <p:spPr>
          <a:xfrm>
            <a:off x="1131172" y="2268111"/>
            <a:ext cx="4187222" cy="32560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6288B-3619-9989-6BCF-990EAEBA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257799" cy="4228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Board members need time to evaluate their own performance (</a:t>
            </a:r>
            <a:r>
              <a:rPr lang="en-US" i="1" u="sng"/>
              <a:t>individually and as a group</a:t>
            </a:r>
            <a:r>
              <a:rPr lang="en-US"/>
              <a:t>) without staff present: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Attendance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Preparation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Participation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Collegiality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78A91-02A7-2337-5EB7-DA82CA64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3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7C03-B1E0-74DB-E141-A0615A08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3" y="626165"/>
            <a:ext cx="3382617" cy="5593660"/>
          </a:xfrm>
        </p:spPr>
        <p:txBody>
          <a:bodyPr>
            <a:normAutofit/>
          </a:bodyPr>
          <a:lstStyle/>
          <a:p>
            <a:r>
              <a:rPr lang="en-US" dirty="0"/>
              <a:t>Improve: Problem Board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168C8-E50C-739A-87C3-34A7B824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371" y="404552"/>
            <a:ext cx="6848061" cy="3574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u="sng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Attributes of Problem Board Members</a:t>
            </a:r>
            <a:r>
              <a:rPr 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Attempting to Conduct Board business outside of meetings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Directing staff on operational decisions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Bullying other Board Members during meetings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Unduly influencing procurement decisions or water main extensions</a:t>
            </a:r>
          </a:p>
          <a:p>
            <a:pPr marL="0" indent="0">
              <a:buNone/>
            </a:pPr>
            <a:endParaRPr lang="en-US" sz="22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2200" b="1" i="1" u="sng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Board Chairman must confront and address problem behaviors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9AA33-27F6-7E82-9AD8-38A996C6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44" y="4109472"/>
            <a:ext cx="5824330" cy="26209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B7DB5-CB19-B150-50B7-47600B19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34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E3AD3C-7661-3135-D56A-3AB11D4B6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</a:blip>
          <a:srcRect t="2500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6DF64B-B4E5-9041-B755-7A21687D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53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Why Should a Utility Manager</a:t>
            </a:r>
            <a:br>
              <a:rPr lang="en-US" sz="53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sz="53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Help the Board on These Topics?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89564-796C-E154-25D8-9BAB97AC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33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F64B-B4E5-9041-B755-7A21687D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2" y="850460"/>
            <a:ext cx="11870575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Why Should a Utility Manager</a:t>
            </a:r>
            <a:br>
              <a:rPr lang="en-US" dirty="0"/>
            </a:br>
            <a:r>
              <a:rPr lang="en-US" dirty="0"/>
              <a:t>Help the Board on These Topics?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E087-CA6C-4A8C-1679-9306BECC6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000" y="2931621"/>
            <a:ext cx="5025216" cy="32453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It helps the Board perform their role to the best of their capability.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4AA1C-AF6C-18E3-BD53-6CDC220C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44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F64B-B4E5-9041-B755-7A21687D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" y="365125"/>
            <a:ext cx="11870575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Why Should a Utility Manager</a:t>
            </a:r>
            <a:br>
              <a:rPr lang="en-US" dirty="0"/>
            </a:br>
            <a:r>
              <a:rPr lang="en-US" dirty="0"/>
              <a:t>Help the Board on These Topics?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E087-CA6C-4A8C-1679-9306BECC6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000" y="2931621"/>
            <a:ext cx="5025216" cy="32453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It helps the Board perform their role to the best of their capability.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8A29B-7A90-54FA-3761-2C1994DD4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2931621"/>
            <a:ext cx="5033960" cy="32453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400" dirty="0"/>
              <a:t>It helps ensure that the Manager has the necessary freedom to act.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C868B-7D7C-38A6-62C4-275B4DE7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8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F6316-C8F7-3E1D-6B18-CA8B0616DDDF}"/>
              </a:ext>
            </a:extLst>
          </p:cNvPr>
          <p:cNvSpPr txBox="1"/>
          <p:nvPr/>
        </p:nvSpPr>
        <p:spPr>
          <a:xfrm>
            <a:off x="3284807" y="2736168"/>
            <a:ext cx="6163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D5F2B-341D-D7A3-BE35-C58B29E5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4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FB79-C8C1-C653-7A96-425A469E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Understand: Policy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5CDB-62E5-1C1C-3330-6EF59CB87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Each board  must determine if it is a policy-making board or an operating board.  They must pick a lane and stay in it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A policy is a decision made at leisure in advance to keep from making a mistake in haste later on.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The keys to success in management are competence, character, and the freedom to act</a:t>
            </a:r>
            <a:r>
              <a:rPr lang="en-US" dirty="0"/>
              <a:t>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0A82A-0088-F411-9729-061F0A4F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6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FB79-C8C1-C653-7A96-425A469E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62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Understand: Policy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5CDB-62E5-1C1C-3330-6EF59CB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658" y="1269076"/>
            <a:ext cx="5340926" cy="5547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Service Rules and Regulations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Water Main Extensions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Turn Offs for Delinquent Accounts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Resolving Billing Disputes</a:t>
            </a:r>
          </a:p>
          <a:p>
            <a:pPr marL="0" indent="0">
              <a:buNone/>
            </a:pPr>
            <a:r>
              <a:rPr lang="en-US" u="sng" dirty="0"/>
              <a:t>Personnel Matters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Compensation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Vehicle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Paid Time Off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Discipline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/>
              <a:t>Purchasing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Competitive Pricing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Approval Limits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Credit Cards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D2DAE-A31C-2A68-CDF1-D2F46541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0" y="1801227"/>
            <a:ext cx="4182218" cy="32555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952E1-0E62-9A28-63C5-075B58F7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2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0CD3-5C1B-3057-4859-D5AD3C79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Understand: Strategy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1F51A-E64F-6174-6C21-AECEDDD8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</a:t>
            </a:r>
            <a:r>
              <a:rPr lang="en-US" i="1" dirty="0"/>
              <a:t>If you don't know where you are going, any road will get you there</a:t>
            </a:r>
            <a:r>
              <a:rPr lang="en-US" dirty="0"/>
              <a:t>.“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Water Treatment or Purchase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Participation in Local Economic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Extension to Distribution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Infrastructure Replacement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Merger with Adjacent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Employee Succession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71707-3DC9-434B-2A7F-9EDDAA76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0" y="3933825"/>
            <a:ext cx="4165305" cy="27787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D2C18-910E-0669-5047-7D70820C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4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6610-DF0D-9233-4506-10429605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Understand: Regulatory Compliance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B65E14-6C77-EEFD-F280-8035240F37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1142" y="2106235"/>
            <a:ext cx="3804234" cy="325554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60446D-B03D-1332-F182-3D6033248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6324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Regulatory Duties and Current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Tariff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Kentucky Public Service Commission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Kentucky Division of Water</a:t>
            </a:r>
          </a:p>
          <a:p>
            <a:pPr marL="0" indent="0">
              <a:buNone/>
            </a:pPr>
            <a:endParaRPr lang="en-US" sz="28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28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Violations and Remediation Plans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Awareness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Communication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Follow Through to Resolution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B8F3D-C6CF-19BC-16A6-A1BB3EAD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3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74BD-39F3-98FE-E41C-1A2CD114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Understand: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4D5E-5D6B-7534-7B6B-2337B51B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820" y="1769693"/>
            <a:ext cx="4868999" cy="4990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Infrastructure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Growth Related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Service Level Related</a:t>
            </a:r>
          </a:p>
          <a:p>
            <a:pPr marL="0" indent="0">
              <a:buNone/>
            </a:pPr>
            <a:r>
              <a:rPr lang="en-US" u="sng" dirty="0"/>
              <a:t>Financial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Ratemaking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Debt Issuance</a:t>
            </a:r>
          </a:p>
          <a:p>
            <a:pPr marL="0" indent="0">
              <a:buNone/>
            </a:pPr>
            <a:r>
              <a:rPr lang="en-US" u="sng" dirty="0"/>
              <a:t>Succession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Board Officer Roles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Critical Staff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61BDE-8DDD-47BD-6211-67C196BE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25" y="2310441"/>
            <a:ext cx="4371975" cy="34004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9B18E-719B-B41B-1ABB-67959FEC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9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67EC-7E23-BE64-F7A5-163DC66A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Understand: Financial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7CAC-5EA5-CF8B-91E3-40A87E4A8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416" y="1622322"/>
            <a:ext cx="6713273" cy="4984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Timely Financial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Income Statement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Balance Sheet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Statement of Cash Flows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Completion of Audit</a:t>
            </a:r>
          </a:p>
          <a:p>
            <a:pPr marL="0" indent="0">
              <a:buNone/>
            </a:pPr>
            <a:r>
              <a:rPr lang="en-US" u="sng" dirty="0"/>
              <a:t>Relevant Comparisons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Budget Variance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Prior Year Variance</a:t>
            </a:r>
          </a:p>
          <a:p>
            <a:pPr marL="0" indent="0">
              <a:buNone/>
            </a:pPr>
            <a:r>
              <a:rPr lang="en-US" u="sng" dirty="0"/>
              <a:t>Key Metrics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Days of Cash and Debt Service Coverage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Collection Rate and Aging of Receivables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8C0B6-5C32-8C8F-BE7F-AA9640C6B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1" y="2265802"/>
            <a:ext cx="4182218" cy="32555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8A184-933E-87EF-6275-BC4780C5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509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purl.org/dc/elements/1.1/"/>
    <ds:schemaRef ds:uri="http://purl.org/dc/terms/"/>
    <ds:schemaRef ds:uri="http://purl.org/dc/dcmitype/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386</TotalTime>
  <Words>1564</Words>
  <Application>Microsoft Office PowerPoint</Application>
  <PresentationFormat>Widescreen</PresentationFormat>
  <Paragraphs>304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Corbel</vt:lpstr>
      <vt:lpstr>Wingdings</vt:lpstr>
      <vt:lpstr>Depth</vt:lpstr>
      <vt:lpstr>Working Effectively  With Your Board </vt:lpstr>
      <vt:lpstr>Helping Your Board To…</vt:lpstr>
      <vt:lpstr>Helping Your Board  Understand Their Role</vt:lpstr>
      <vt:lpstr>Understand: Policy Making</vt:lpstr>
      <vt:lpstr>Understand: Policy Making</vt:lpstr>
      <vt:lpstr>Understand: Strategy Setting</vt:lpstr>
      <vt:lpstr>Understand: Regulatory Compliance</vt:lpstr>
      <vt:lpstr>Understand: Planning</vt:lpstr>
      <vt:lpstr>Understand: Financial Oversight</vt:lpstr>
      <vt:lpstr>Understand: Management Oversight</vt:lpstr>
      <vt:lpstr>Understand: System Oversight</vt:lpstr>
      <vt:lpstr>Understand: Decision-Making</vt:lpstr>
      <vt:lpstr>Understand: Decision Making</vt:lpstr>
      <vt:lpstr>Understand: Emergency Preparedness</vt:lpstr>
      <vt:lpstr>Helping Your Board  Perform Their Role</vt:lpstr>
      <vt:lpstr>Performance: Setting Meeting Agendas</vt:lpstr>
      <vt:lpstr>Perform: Provide Meeting Materials</vt:lpstr>
      <vt:lpstr>Perform: Presentations and Discussions</vt:lpstr>
      <vt:lpstr>Perform: Document Decisions</vt:lpstr>
      <vt:lpstr>Perform: Decisions by Consensus or Vote</vt:lpstr>
      <vt:lpstr>Perform: Follow Through</vt:lpstr>
      <vt:lpstr>Perform: Elected Official Participation</vt:lpstr>
      <vt:lpstr>Perform:  Citizen Participation</vt:lpstr>
      <vt:lpstr>Perform: Media Participation</vt:lpstr>
      <vt:lpstr>Helping Your Board  Improve Their Performance</vt:lpstr>
      <vt:lpstr>Improve: Board Orientation</vt:lpstr>
      <vt:lpstr>Improve: Board Calendar</vt:lpstr>
      <vt:lpstr>Improve: Track Attendance</vt:lpstr>
      <vt:lpstr>Improve: Monitor Terms</vt:lpstr>
      <vt:lpstr>Improve: Board Compensation</vt:lpstr>
      <vt:lpstr>Improve: Board Self-Evaluation</vt:lpstr>
      <vt:lpstr>Improve: Problem Board Members</vt:lpstr>
      <vt:lpstr>Why Should a Utility Manager Help the Board on These Topics?</vt:lpstr>
      <vt:lpstr>Why Should a Utility Manager Help the Board on These Topics?</vt:lpstr>
      <vt:lpstr>Why Should a Utility Manager Help the Board on These Topics?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Effectively  With Your Board</dc:title>
  <dc:creator>Robert Miller</dc:creator>
  <cp:lastModifiedBy>Janet Cole</cp:lastModifiedBy>
  <cp:revision>4</cp:revision>
  <cp:lastPrinted>2023-10-19T17:09:16Z</cp:lastPrinted>
  <dcterms:created xsi:type="dcterms:W3CDTF">2023-04-26T23:11:07Z</dcterms:created>
  <dcterms:modified xsi:type="dcterms:W3CDTF">2023-10-19T17:09:21Z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