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6" r:id="rId1"/>
    <p:sldMasterId id="2147483660" r:id="rId2"/>
    <p:sldMasterId id="2147483672" r:id="rId3"/>
    <p:sldMasterId id="2147483689" r:id="rId4"/>
  </p:sldMasterIdLst>
  <p:notesMasterIdLst>
    <p:notesMasterId r:id="rId72"/>
  </p:notesMasterIdLst>
  <p:handoutMasterIdLst>
    <p:handoutMasterId r:id="rId73"/>
  </p:handoutMasterIdLst>
  <p:sldIdLst>
    <p:sldId id="256" r:id="rId5"/>
    <p:sldId id="266" r:id="rId6"/>
    <p:sldId id="268" r:id="rId7"/>
    <p:sldId id="302" r:id="rId8"/>
    <p:sldId id="334" r:id="rId9"/>
    <p:sldId id="272" r:id="rId10"/>
    <p:sldId id="303" r:id="rId11"/>
    <p:sldId id="280" r:id="rId12"/>
    <p:sldId id="273" r:id="rId13"/>
    <p:sldId id="305" r:id="rId14"/>
    <p:sldId id="304" r:id="rId15"/>
    <p:sldId id="279" r:id="rId16"/>
    <p:sldId id="275" r:id="rId17"/>
    <p:sldId id="306" r:id="rId18"/>
    <p:sldId id="313" r:id="rId19"/>
    <p:sldId id="276" r:id="rId20"/>
    <p:sldId id="277" r:id="rId21"/>
    <p:sldId id="278" r:id="rId22"/>
    <p:sldId id="316" r:id="rId23"/>
    <p:sldId id="319" r:id="rId24"/>
    <p:sldId id="318" r:id="rId25"/>
    <p:sldId id="335" r:id="rId26"/>
    <p:sldId id="336" r:id="rId27"/>
    <p:sldId id="337" r:id="rId28"/>
    <p:sldId id="338" r:id="rId29"/>
    <p:sldId id="307" r:id="rId30"/>
    <p:sldId id="317" r:id="rId31"/>
    <p:sldId id="269" r:id="rId32"/>
    <p:sldId id="281" r:id="rId33"/>
    <p:sldId id="274" r:id="rId34"/>
    <p:sldId id="320" r:id="rId35"/>
    <p:sldId id="328" r:id="rId36"/>
    <p:sldId id="339" r:id="rId37"/>
    <p:sldId id="321" r:id="rId38"/>
    <p:sldId id="322" r:id="rId39"/>
    <p:sldId id="291" r:id="rId40"/>
    <p:sldId id="292" r:id="rId41"/>
    <p:sldId id="323" r:id="rId42"/>
    <p:sldId id="325" r:id="rId43"/>
    <p:sldId id="340" r:id="rId44"/>
    <p:sldId id="341" r:id="rId45"/>
    <p:sldId id="342" r:id="rId46"/>
    <p:sldId id="283" r:id="rId47"/>
    <p:sldId id="324" r:id="rId48"/>
    <p:sldId id="284" r:id="rId49"/>
    <p:sldId id="326" r:id="rId50"/>
    <p:sldId id="289" r:id="rId51"/>
    <p:sldId id="290" r:id="rId52"/>
    <p:sldId id="327" r:id="rId53"/>
    <p:sldId id="343" r:id="rId54"/>
    <p:sldId id="344" r:id="rId55"/>
    <p:sldId id="345" r:id="rId56"/>
    <p:sldId id="288" r:id="rId57"/>
    <p:sldId id="329" r:id="rId58"/>
    <p:sldId id="330" r:id="rId59"/>
    <p:sldId id="286" r:id="rId60"/>
    <p:sldId id="300" r:id="rId61"/>
    <p:sldId id="331" r:id="rId62"/>
    <p:sldId id="294" r:id="rId63"/>
    <p:sldId id="285" r:id="rId64"/>
    <p:sldId id="308" r:id="rId65"/>
    <p:sldId id="287" r:id="rId66"/>
    <p:sldId id="311" r:id="rId67"/>
    <p:sldId id="312" r:id="rId68"/>
    <p:sldId id="301" r:id="rId69"/>
    <p:sldId id="332" r:id="rId70"/>
    <p:sldId id="259" r:id="rId71"/>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4764D"/>
    <a:srgbClr val="9D9259"/>
    <a:srgbClr val="ADA35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09" autoAdjust="0"/>
    <p:restoredTop sz="72476" autoAdjust="0"/>
  </p:normalViewPr>
  <p:slideViewPr>
    <p:cSldViewPr showGuides="1">
      <p:cViewPr varScale="1">
        <p:scale>
          <a:sx n="82" d="100"/>
          <a:sy n="82" d="100"/>
        </p:scale>
        <p:origin x="2418" y="90"/>
      </p:cViewPr>
      <p:guideLst>
        <p:guide orient="horz" pos="2160"/>
        <p:guide pos="2880"/>
      </p:guideLst>
    </p:cSldViewPr>
  </p:slideViewPr>
  <p:outlineViewPr>
    <p:cViewPr>
      <p:scale>
        <a:sx n="33" d="100"/>
        <a:sy n="33" d="100"/>
      </p:scale>
      <p:origin x="0" y="9396"/>
    </p:cViewPr>
  </p:outlineViewPr>
  <p:notesTextViewPr>
    <p:cViewPr>
      <p:scale>
        <a:sx n="1" d="1"/>
        <a:sy n="1" d="1"/>
      </p:scale>
      <p:origin x="0" y="0"/>
    </p:cViewPr>
  </p:notesTextViewPr>
  <p:sorterViewPr>
    <p:cViewPr>
      <p:scale>
        <a:sx n="66" d="100"/>
        <a:sy n="66" d="100"/>
      </p:scale>
      <p:origin x="0" y="-3696"/>
    </p:cViewPr>
  </p:sorterViewPr>
  <p:notesViewPr>
    <p:cSldViewPr showGuides="1">
      <p:cViewPr varScale="1">
        <p:scale>
          <a:sx n="80" d="100"/>
          <a:sy n="80" d="100"/>
        </p:scale>
        <p:origin x="-205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16" Type="http://schemas.openxmlformats.org/officeDocument/2006/relationships/slide" Target="slides/slide1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presProps" Target="presProps.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notesMaster" Target="notesMasters/notesMaster1.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theme" Target="theme/theme1.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slideMaster" Target="slideMasters/slideMaster2.xml"/><Relationship Id="rId29" Type="http://schemas.openxmlformats.org/officeDocument/2006/relationships/slide" Target="slides/slide2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83FCAAE-D08D-4421-A11A-BA1365FD3600}"/>
              </a:ext>
            </a:extLst>
          </p:cNvPr>
          <p:cNvSpPr>
            <a:spLocks noGrp="1"/>
          </p:cNvSpPr>
          <p:nvPr>
            <p:ph type="hdr" sz="quarter"/>
          </p:nvPr>
        </p:nvSpPr>
        <p:spPr>
          <a:xfrm>
            <a:off x="0" y="0"/>
            <a:ext cx="3037841" cy="464820"/>
          </a:xfrm>
          <a:prstGeom prst="rect">
            <a:avLst/>
          </a:prstGeom>
        </p:spPr>
        <p:txBody>
          <a:bodyPr vert="horz" lIns="93162" tIns="46580" rIns="93162" bIns="4658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5180EE5B-934B-4983-AF99-D181A75ECA92}"/>
              </a:ext>
            </a:extLst>
          </p:cNvPr>
          <p:cNvSpPr>
            <a:spLocks noGrp="1"/>
          </p:cNvSpPr>
          <p:nvPr>
            <p:ph type="dt" sz="quarter" idx="1"/>
          </p:nvPr>
        </p:nvSpPr>
        <p:spPr>
          <a:xfrm>
            <a:off x="3970939" y="0"/>
            <a:ext cx="3037841" cy="464820"/>
          </a:xfrm>
          <a:prstGeom prst="rect">
            <a:avLst/>
          </a:prstGeom>
        </p:spPr>
        <p:txBody>
          <a:bodyPr vert="horz" lIns="93162" tIns="46580" rIns="93162" bIns="46580" rtlCol="0"/>
          <a:lstStyle>
            <a:lvl1pPr algn="r" fontAlgn="auto">
              <a:spcBef>
                <a:spcPts val="0"/>
              </a:spcBef>
              <a:spcAft>
                <a:spcPts val="0"/>
              </a:spcAft>
              <a:defRPr sz="1200">
                <a:latin typeface="+mn-lt"/>
                <a:cs typeface="+mn-cs"/>
              </a:defRPr>
            </a:lvl1pPr>
          </a:lstStyle>
          <a:p>
            <a:pPr>
              <a:defRPr/>
            </a:pPr>
            <a:fld id="{4CB70DEB-9B26-4783-880B-520DABD62CFC}" type="datetimeFigureOut">
              <a:rPr lang="en-US"/>
              <a:pPr>
                <a:defRPr/>
              </a:pPr>
              <a:t>10/19/2023</a:t>
            </a:fld>
            <a:endParaRPr lang="en-US"/>
          </a:p>
        </p:txBody>
      </p:sp>
      <p:sp>
        <p:nvSpPr>
          <p:cNvPr id="4" name="Footer Placeholder 3">
            <a:extLst>
              <a:ext uri="{FF2B5EF4-FFF2-40B4-BE49-F238E27FC236}">
                <a16:creationId xmlns:a16="http://schemas.microsoft.com/office/drawing/2014/main" id="{0EEDC76D-A712-440A-A347-E255E2077E1A}"/>
              </a:ext>
            </a:extLst>
          </p:cNvPr>
          <p:cNvSpPr>
            <a:spLocks noGrp="1"/>
          </p:cNvSpPr>
          <p:nvPr>
            <p:ph type="ftr" sz="quarter" idx="2"/>
          </p:nvPr>
        </p:nvSpPr>
        <p:spPr>
          <a:xfrm>
            <a:off x="0" y="8829967"/>
            <a:ext cx="3037841" cy="464820"/>
          </a:xfrm>
          <a:prstGeom prst="rect">
            <a:avLst/>
          </a:prstGeom>
        </p:spPr>
        <p:txBody>
          <a:bodyPr vert="horz" lIns="93162" tIns="46580" rIns="93162" bIns="4658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a:extLst>
              <a:ext uri="{FF2B5EF4-FFF2-40B4-BE49-F238E27FC236}">
                <a16:creationId xmlns:a16="http://schemas.microsoft.com/office/drawing/2014/main" id="{41B9B442-0E89-4F65-9FAC-DD68334508C2}"/>
              </a:ext>
            </a:extLst>
          </p:cNvPr>
          <p:cNvSpPr>
            <a:spLocks noGrp="1"/>
          </p:cNvSpPr>
          <p:nvPr>
            <p:ph type="sldNum" sz="quarter" idx="3"/>
          </p:nvPr>
        </p:nvSpPr>
        <p:spPr>
          <a:xfrm>
            <a:off x="3970939" y="8829967"/>
            <a:ext cx="3037841" cy="464820"/>
          </a:xfrm>
          <a:prstGeom prst="rect">
            <a:avLst/>
          </a:prstGeom>
        </p:spPr>
        <p:txBody>
          <a:bodyPr vert="horz" wrap="square" lIns="93162" tIns="46580" rIns="93162" bIns="46580" numCol="1" anchor="b" anchorCtr="0" compatLnSpc="1">
            <a:prstTxWarp prst="textNoShape">
              <a:avLst/>
            </a:prstTxWarp>
          </a:bodyPr>
          <a:lstStyle>
            <a:lvl1pPr algn="r">
              <a:defRPr sz="1200"/>
            </a:lvl1pPr>
          </a:lstStyle>
          <a:p>
            <a:fld id="{A3BF28B6-CABE-49CF-9486-30110723FCCC}"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B687AD8-DE85-43AE-864C-FE36A3DBFA70}"/>
              </a:ext>
            </a:extLst>
          </p:cNvPr>
          <p:cNvSpPr>
            <a:spLocks noGrp="1"/>
          </p:cNvSpPr>
          <p:nvPr>
            <p:ph type="hdr" sz="quarter"/>
          </p:nvPr>
        </p:nvSpPr>
        <p:spPr>
          <a:xfrm>
            <a:off x="0" y="0"/>
            <a:ext cx="3037841" cy="464820"/>
          </a:xfrm>
          <a:prstGeom prst="rect">
            <a:avLst/>
          </a:prstGeom>
        </p:spPr>
        <p:txBody>
          <a:bodyPr vert="horz" lIns="93162" tIns="46580" rIns="93162" bIns="46580" rtlCol="0"/>
          <a:lstStyle>
            <a:lvl1pPr algn="l">
              <a:defRPr sz="1200">
                <a:cs typeface="Arial" charset="0"/>
              </a:defRPr>
            </a:lvl1pPr>
          </a:lstStyle>
          <a:p>
            <a:pPr>
              <a:defRPr/>
            </a:pPr>
            <a:endParaRPr lang="en-US"/>
          </a:p>
        </p:txBody>
      </p:sp>
      <p:sp>
        <p:nvSpPr>
          <p:cNvPr id="3" name="Date Placeholder 2">
            <a:extLst>
              <a:ext uri="{FF2B5EF4-FFF2-40B4-BE49-F238E27FC236}">
                <a16:creationId xmlns:a16="http://schemas.microsoft.com/office/drawing/2014/main" id="{ABFAFE23-2720-48C7-95D6-5AC709DEFD5C}"/>
              </a:ext>
            </a:extLst>
          </p:cNvPr>
          <p:cNvSpPr>
            <a:spLocks noGrp="1"/>
          </p:cNvSpPr>
          <p:nvPr>
            <p:ph type="dt" idx="1"/>
          </p:nvPr>
        </p:nvSpPr>
        <p:spPr>
          <a:xfrm>
            <a:off x="3970939" y="0"/>
            <a:ext cx="3037841" cy="464820"/>
          </a:xfrm>
          <a:prstGeom prst="rect">
            <a:avLst/>
          </a:prstGeom>
        </p:spPr>
        <p:txBody>
          <a:bodyPr vert="horz" lIns="93162" tIns="46580" rIns="93162" bIns="46580" rtlCol="0"/>
          <a:lstStyle>
            <a:lvl1pPr algn="r">
              <a:defRPr sz="1200">
                <a:cs typeface="Arial" charset="0"/>
              </a:defRPr>
            </a:lvl1pPr>
          </a:lstStyle>
          <a:p>
            <a:pPr>
              <a:defRPr/>
            </a:pPr>
            <a:fld id="{C312A99D-6F6A-4875-B85E-5930CC2F1A06}" type="datetimeFigureOut">
              <a:rPr lang="en-US"/>
              <a:pPr>
                <a:defRPr/>
              </a:pPr>
              <a:t>10/19/2023</a:t>
            </a:fld>
            <a:endParaRPr lang="en-US"/>
          </a:p>
        </p:txBody>
      </p:sp>
      <p:sp>
        <p:nvSpPr>
          <p:cNvPr id="4" name="Slide Image Placeholder 3">
            <a:extLst>
              <a:ext uri="{FF2B5EF4-FFF2-40B4-BE49-F238E27FC236}">
                <a16:creationId xmlns:a16="http://schemas.microsoft.com/office/drawing/2014/main" id="{23BCD153-7C57-458B-B0A0-106EB1AD1945}"/>
              </a:ext>
            </a:extLst>
          </p:cNvPr>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2" tIns="46580" rIns="93162" bIns="46580" rtlCol="0" anchor="ctr"/>
          <a:lstStyle/>
          <a:p>
            <a:pPr lvl="0"/>
            <a:endParaRPr lang="en-US" noProof="0"/>
          </a:p>
        </p:txBody>
      </p:sp>
      <p:sp>
        <p:nvSpPr>
          <p:cNvPr id="5" name="Notes Placeholder 4">
            <a:extLst>
              <a:ext uri="{FF2B5EF4-FFF2-40B4-BE49-F238E27FC236}">
                <a16:creationId xmlns:a16="http://schemas.microsoft.com/office/drawing/2014/main" id="{1A7A2010-7DCD-4D8B-B26C-32E4751908BE}"/>
              </a:ext>
            </a:extLst>
          </p:cNvPr>
          <p:cNvSpPr>
            <a:spLocks noGrp="1"/>
          </p:cNvSpPr>
          <p:nvPr>
            <p:ph type="body" sz="quarter" idx="3"/>
          </p:nvPr>
        </p:nvSpPr>
        <p:spPr>
          <a:xfrm>
            <a:off x="701041" y="4415791"/>
            <a:ext cx="5608320" cy="4183380"/>
          </a:xfrm>
          <a:prstGeom prst="rect">
            <a:avLst/>
          </a:prstGeom>
        </p:spPr>
        <p:txBody>
          <a:bodyPr vert="horz" lIns="93162" tIns="46580" rIns="93162" bIns="4658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D3C35403-95CC-47EB-9455-92EBF325B3FB}"/>
              </a:ext>
            </a:extLst>
          </p:cNvPr>
          <p:cNvSpPr>
            <a:spLocks noGrp="1"/>
          </p:cNvSpPr>
          <p:nvPr>
            <p:ph type="ftr" sz="quarter" idx="4"/>
          </p:nvPr>
        </p:nvSpPr>
        <p:spPr>
          <a:xfrm>
            <a:off x="0" y="8829967"/>
            <a:ext cx="3037841" cy="464820"/>
          </a:xfrm>
          <a:prstGeom prst="rect">
            <a:avLst/>
          </a:prstGeom>
        </p:spPr>
        <p:txBody>
          <a:bodyPr vert="horz" lIns="93162" tIns="46580" rIns="93162" bIns="46580" rtlCol="0" anchor="b"/>
          <a:lstStyle>
            <a:lvl1pPr algn="l">
              <a:defRPr sz="1200">
                <a:cs typeface="Arial" charset="0"/>
              </a:defRPr>
            </a:lvl1pPr>
          </a:lstStyle>
          <a:p>
            <a:pPr>
              <a:defRPr/>
            </a:pPr>
            <a:endParaRPr lang="en-US"/>
          </a:p>
        </p:txBody>
      </p:sp>
      <p:sp>
        <p:nvSpPr>
          <p:cNvPr id="7" name="Slide Number Placeholder 6">
            <a:extLst>
              <a:ext uri="{FF2B5EF4-FFF2-40B4-BE49-F238E27FC236}">
                <a16:creationId xmlns:a16="http://schemas.microsoft.com/office/drawing/2014/main" id="{B977D4F9-935E-43FF-86CA-607701B84C61}"/>
              </a:ext>
            </a:extLst>
          </p:cNvPr>
          <p:cNvSpPr>
            <a:spLocks noGrp="1"/>
          </p:cNvSpPr>
          <p:nvPr>
            <p:ph type="sldNum" sz="quarter" idx="5"/>
          </p:nvPr>
        </p:nvSpPr>
        <p:spPr>
          <a:xfrm>
            <a:off x="3970939" y="8829967"/>
            <a:ext cx="3037841" cy="464820"/>
          </a:xfrm>
          <a:prstGeom prst="rect">
            <a:avLst/>
          </a:prstGeom>
        </p:spPr>
        <p:txBody>
          <a:bodyPr vert="horz" wrap="square" lIns="93162" tIns="46580" rIns="93162" bIns="46580" numCol="1" anchor="b" anchorCtr="0" compatLnSpc="1">
            <a:prstTxWarp prst="textNoShape">
              <a:avLst/>
            </a:prstTxWarp>
          </a:bodyPr>
          <a:lstStyle>
            <a:lvl1pPr algn="r">
              <a:defRPr sz="1200"/>
            </a:lvl1pPr>
          </a:lstStyle>
          <a:p>
            <a:fld id="{026D39CE-2466-4504-B169-026CCD8E960B}"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3" Type="http://schemas.openxmlformats.org/officeDocument/2006/relationships/hyperlink" Target="http://1drv.ms/1rcpGDn" TargetMode="External"/><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26D39CE-2466-4504-B169-026CCD8E960B}" type="slidenum">
              <a:rPr lang="en-US" altLang="en-US" smtClean="0"/>
              <a:pPr/>
              <a:t>1</a:t>
            </a:fld>
            <a:endParaRPr lang="en-US" altLang="en-US"/>
          </a:p>
        </p:txBody>
      </p:sp>
    </p:spTree>
    <p:extLst>
      <p:ext uri="{BB962C8B-B14F-4D97-AF65-F5344CB8AC3E}">
        <p14:creationId xmlns:p14="http://schemas.microsoft.com/office/powerpoint/2010/main" val="30634283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26D39CE-2466-4504-B169-026CCD8E960B}" type="slidenum">
              <a:rPr lang="en-US" altLang="en-US" smtClean="0"/>
              <a:pPr/>
              <a:t>10</a:t>
            </a:fld>
            <a:endParaRPr lang="en-US" altLang="en-US"/>
          </a:p>
        </p:txBody>
      </p:sp>
    </p:spTree>
    <p:extLst>
      <p:ext uri="{BB962C8B-B14F-4D97-AF65-F5344CB8AC3E}">
        <p14:creationId xmlns:p14="http://schemas.microsoft.com/office/powerpoint/2010/main" val="36091725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 examples:</a:t>
            </a:r>
          </a:p>
          <a:p>
            <a:endParaRPr lang="en-US" dirty="0"/>
          </a:p>
          <a:p>
            <a:r>
              <a:rPr lang="en-US" dirty="0"/>
              <a:t>A requirement to notify utility of changes in how water service will be used</a:t>
            </a:r>
          </a:p>
          <a:p>
            <a:r>
              <a:rPr lang="en-US" dirty="0"/>
              <a:t>Requirement that customer take steps to avoid excessive water loss by properly maintaining facilities on its side of the meter</a:t>
            </a:r>
          </a:p>
          <a:p>
            <a:r>
              <a:rPr lang="en-US" dirty="0"/>
              <a:t>Photo Id Requirement</a:t>
            </a:r>
          </a:p>
          <a:p>
            <a:r>
              <a:rPr lang="en-US" dirty="0"/>
              <a:t>Access provisions</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026D39CE-2466-4504-B169-026CCD8E960B}" type="slidenum">
              <a:rPr lang="en-US" altLang="en-US" smtClean="0"/>
              <a:pPr/>
              <a:t>11</a:t>
            </a:fld>
            <a:endParaRPr lang="en-US" altLang="en-US"/>
          </a:p>
        </p:txBody>
      </p:sp>
    </p:spTree>
    <p:extLst>
      <p:ext uri="{BB962C8B-B14F-4D97-AF65-F5344CB8AC3E}">
        <p14:creationId xmlns:p14="http://schemas.microsoft.com/office/powerpoint/2010/main" val="22660300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Courts have been that utility has the status of law.  It cannot be unilaterally changed. Must follow the process set forth in statute to change. If that process is not followed, the changed does not occur.</a:t>
            </a:r>
          </a:p>
          <a:p>
            <a:endParaRPr lang="en-US" dirty="0"/>
          </a:p>
          <a:p>
            <a:r>
              <a:rPr lang="en-US" b="1" dirty="0"/>
              <a:t>Only Filed Rates can be charged.  “Filed Rate Doctrine” – Courts/PSC demand strict adherence to doctrine.  </a:t>
            </a:r>
            <a:r>
              <a:rPr lang="en-US" b="0" dirty="0"/>
              <a:t>Boone Sand and Gravel Company v. Owen </a:t>
            </a:r>
            <a:r>
              <a:rPr lang="en-US" b="0" dirty="0" err="1"/>
              <a:t>RECC</a:t>
            </a:r>
            <a:r>
              <a:rPr lang="en-US" b="0" dirty="0"/>
              <a:t>, 779 S.W.2d 224 (1989) No legal defense to prevent payment – equitable estoppel/negligence cannot prevent application of doctrine</a:t>
            </a:r>
            <a:endParaRPr lang="en-US" b="1" dirty="0"/>
          </a:p>
          <a:p>
            <a:endParaRPr lang="en-US" b="1" dirty="0"/>
          </a:p>
          <a:p>
            <a:r>
              <a:rPr lang="en-US" b="1" dirty="0"/>
              <a:t>Policy reasons:</a:t>
            </a:r>
          </a:p>
          <a:p>
            <a:endParaRPr lang="en-US" dirty="0"/>
          </a:p>
          <a:p>
            <a:r>
              <a:rPr lang="en-US" dirty="0"/>
              <a:t>  -  </a:t>
            </a:r>
            <a:r>
              <a:rPr lang="en-US" b="1" dirty="0"/>
              <a:t>Ensures PSC review of rates.  </a:t>
            </a:r>
            <a:r>
              <a:rPr lang="en-US" dirty="0"/>
              <a:t>How can PSC perform its statutory duty to ensure that rates are fair, just and reasonable if it has never seen or reviewed the rate or the condition of service.</a:t>
            </a:r>
          </a:p>
          <a:p>
            <a:endParaRPr lang="en-US" dirty="0"/>
          </a:p>
          <a:p>
            <a:r>
              <a:rPr lang="en-US" dirty="0"/>
              <a:t>807 KAR 5:006 provides:</a:t>
            </a:r>
          </a:p>
          <a:p>
            <a:endParaRPr lang="en-US" dirty="0"/>
          </a:p>
          <a:p>
            <a:pPr marL="232905" indent="-232905">
              <a:buAutoNum type="arabicParenBoth"/>
            </a:pPr>
            <a:r>
              <a:rPr lang="en-US" dirty="0"/>
              <a:t>A utility shall not establish a special rule or requirement without first obtaining PSC approval.</a:t>
            </a:r>
          </a:p>
          <a:p>
            <a:pPr marL="232905" indent="-232905">
              <a:buAutoNum type="arabicParenBoth"/>
            </a:pPr>
            <a:endParaRPr lang="en-US" dirty="0"/>
          </a:p>
          <a:p>
            <a:pPr marL="232905" indent="-232905">
              <a:buAutoNum type="arabicParenBoth" startAt="2"/>
            </a:pPr>
            <a:r>
              <a:rPr lang="en-US" dirty="0"/>
              <a:t>Unless specifically authorized by PSC regulation, a utility shall not deny or refuse service to a customer who has complied with all conditions of service established in the utility’s tariff on file with the commission</a:t>
            </a:r>
          </a:p>
          <a:p>
            <a:endParaRPr lang="en-US" dirty="0"/>
          </a:p>
          <a:p>
            <a:r>
              <a:rPr lang="en-US" dirty="0"/>
              <a:t>  </a:t>
            </a:r>
            <a:r>
              <a:rPr lang="en-US" b="1" dirty="0"/>
              <a:t>-  Ensure Equal treatment.  No preferences since all must be charged the filed rate.</a:t>
            </a:r>
          </a:p>
          <a:p>
            <a:endParaRPr lang="en-US" b="1" dirty="0"/>
          </a:p>
          <a:p>
            <a:endParaRPr lang="en-US" b="1" dirty="0"/>
          </a:p>
          <a:p>
            <a:endParaRPr lang="en-US" dirty="0"/>
          </a:p>
        </p:txBody>
      </p:sp>
      <p:sp>
        <p:nvSpPr>
          <p:cNvPr id="4" name="Slide Number Placeholder 3"/>
          <p:cNvSpPr>
            <a:spLocks noGrp="1"/>
          </p:cNvSpPr>
          <p:nvPr>
            <p:ph type="sldNum" sz="quarter" idx="5"/>
          </p:nvPr>
        </p:nvSpPr>
        <p:spPr/>
        <p:txBody>
          <a:bodyPr/>
          <a:lstStyle/>
          <a:p>
            <a:fld id="{026D39CE-2466-4504-B169-026CCD8E960B}" type="slidenum">
              <a:rPr lang="en-US" altLang="en-US" smtClean="0"/>
              <a:pPr/>
              <a:t>12</a:t>
            </a:fld>
            <a:endParaRPr lang="en-US" altLang="en-US"/>
          </a:p>
        </p:txBody>
      </p:sp>
    </p:spTree>
    <p:extLst>
      <p:ext uri="{BB962C8B-B14F-4D97-AF65-F5344CB8AC3E}">
        <p14:creationId xmlns:p14="http://schemas.microsoft.com/office/powerpoint/2010/main" val="22301611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Refund/</a:t>
            </a:r>
            <a:r>
              <a:rPr lang="en-US" dirty="0" err="1"/>
              <a:t>Backbilling</a:t>
            </a:r>
            <a:r>
              <a:rPr lang="en-US" dirty="0"/>
              <a:t> Required: Ledbetter WD required to refund</a:t>
            </a:r>
          </a:p>
          <a:p>
            <a:endParaRPr lang="en-US" dirty="0"/>
          </a:p>
          <a:p>
            <a:r>
              <a:rPr lang="en-US" dirty="0"/>
              <a:t>Case No. 2000-006 (2/5/2001): Utility failed to follow its tariff’s usage monitoring rules; as result, customer incurred greater usage (water loss) than if utility had complied with its own rules); failure to comply with rules limited utility’s ability to collect charge</a:t>
            </a:r>
          </a:p>
        </p:txBody>
      </p:sp>
      <p:sp>
        <p:nvSpPr>
          <p:cNvPr id="4" name="Slide Number Placeholder 3"/>
          <p:cNvSpPr>
            <a:spLocks noGrp="1"/>
          </p:cNvSpPr>
          <p:nvPr>
            <p:ph type="sldNum" sz="quarter" idx="5"/>
          </p:nvPr>
        </p:nvSpPr>
        <p:spPr/>
        <p:txBody>
          <a:bodyPr/>
          <a:lstStyle/>
          <a:p>
            <a:fld id="{026D39CE-2466-4504-B169-026CCD8E960B}" type="slidenum">
              <a:rPr lang="en-US" altLang="en-US" smtClean="0"/>
              <a:pPr/>
              <a:t>13</a:t>
            </a:fld>
            <a:endParaRPr lang="en-US" altLang="en-US"/>
          </a:p>
        </p:txBody>
      </p:sp>
    </p:spTree>
    <p:extLst>
      <p:ext uri="{BB962C8B-B14F-4D97-AF65-F5344CB8AC3E}">
        <p14:creationId xmlns:p14="http://schemas.microsoft.com/office/powerpoint/2010/main" val="34009121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26D39CE-2466-4504-B169-026CCD8E960B}" type="slidenum">
              <a:rPr lang="en-US" altLang="en-US" smtClean="0"/>
              <a:pPr/>
              <a:t>14</a:t>
            </a:fld>
            <a:endParaRPr lang="en-US" altLang="en-US"/>
          </a:p>
        </p:txBody>
      </p:sp>
    </p:spTree>
    <p:extLst>
      <p:ext uri="{BB962C8B-B14F-4D97-AF65-F5344CB8AC3E}">
        <p14:creationId xmlns:p14="http://schemas.microsoft.com/office/powerpoint/2010/main" val="8106380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Tariff Sheet is filed with the PSC.  Effective date for the revised rates must be at least 30 days after the day of filing with PSC</a:t>
            </a:r>
          </a:p>
        </p:txBody>
      </p:sp>
      <p:sp>
        <p:nvSpPr>
          <p:cNvPr id="4" name="Slide Number Placeholder 3"/>
          <p:cNvSpPr>
            <a:spLocks noGrp="1"/>
          </p:cNvSpPr>
          <p:nvPr>
            <p:ph type="sldNum" sz="quarter" idx="5"/>
          </p:nvPr>
        </p:nvSpPr>
        <p:spPr/>
        <p:txBody>
          <a:bodyPr/>
          <a:lstStyle/>
          <a:p>
            <a:fld id="{026D39CE-2466-4504-B169-026CCD8E960B}" type="slidenum">
              <a:rPr lang="en-US" altLang="en-US" smtClean="0"/>
              <a:pPr/>
              <a:t>15</a:t>
            </a:fld>
            <a:endParaRPr lang="en-US" altLang="en-US"/>
          </a:p>
        </p:txBody>
      </p:sp>
    </p:spTree>
    <p:extLst>
      <p:ext uri="{BB962C8B-B14F-4D97-AF65-F5344CB8AC3E}">
        <p14:creationId xmlns:p14="http://schemas.microsoft.com/office/powerpoint/2010/main" val="42348124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26D39CE-2466-4504-B169-026CCD8E960B}" type="slidenum">
              <a:rPr lang="en-US" altLang="en-US" smtClean="0"/>
              <a:pPr/>
              <a:t>16</a:t>
            </a:fld>
            <a:endParaRPr lang="en-US" altLang="en-US"/>
          </a:p>
        </p:txBody>
      </p:sp>
    </p:spTree>
    <p:extLst>
      <p:ext uri="{BB962C8B-B14F-4D97-AF65-F5344CB8AC3E}">
        <p14:creationId xmlns:p14="http://schemas.microsoft.com/office/powerpoint/2010/main" val="31009757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E2DAA0C6-A069-4EA5-9DC2-42F3ADE5F5C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a:extLst>
              <a:ext uri="{FF2B5EF4-FFF2-40B4-BE49-F238E27FC236}">
                <a16:creationId xmlns:a16="http://schemas.microsoft.com/office/drawing/2014/main" id="{80F32D6D-02FC-45E7-8E05-DD837CE58DE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Method of Notice:</a:t>
            </a:r>
          </a:p>
          <a:p>
            <a:pPr eaLnBrk="1" hangingPunct="1">
              <a:spcBef>
                <a:spcPct val="0"/>
              </a:spcBef>
            </a:pPr>
            <a:endParaRPr lang="en-US" altLang="en-US" dirty="0"/>
          </a:p>
          <a:p>
            <a:pPr marL="228600" indent="-228600" eaLnBrk="1" hangingPunct="1">
              <a:spcBef>
                <a:spcPct val="0"/>
              </a:spcBef>
              <a:buAutoNum type="arabicPeriod"/>
            </a:pPr>
            <a:r>
              <a:rPr lang="en-US" altLang="en-US" dirty="0"/>
              <a:t>Mail to each customer</a:t>
            </a:r>
          </a:p>
          <a:p>
            <a:pPr marL="228600" indent="-228600" eaLnBrk="1" hangingPunct="1">
              <a:spcBef>
                <a:spcPct val="0"/>
              </a:spcBef>
              <a:buAutoNum type="arabicPeriod"/>
            </a:pPr>
            <a:r>
              <a:rPr lang="en-US" altLang="en-US" dirty="0"/>
              <a:t>Publish notice in the newspaper of general circulation in the areas served at least once a week for 3 </a:t>
            </a:r>
            <a:r>
              <a:rPr lang="en-US" altLang="en-US" dirty="0" err="1"/>
              <a:t>wks</a:t>
            </a:r>
            <a:r>
              <a:rPr lang="en-US" altLang="en-US" dirty="0"/>
              <a:t>; first notice on or before filing</a:t>
            </a:r>
          </a:p>
          <a:p>
            <a:pPr marL="228600" indent="-228600" eaLnBrk="1" hangingPunct="1">
              <a:spcBef>
                <a:spcPct val="0"/>
              </a:spcBef>
              <a:buAutoNum type="arabicPeriod"/>
            </a:pPr>
            <a:r>
              <a:rPr lang="en-US" altLang="en-US" dirty="0"/>
              <a:t>Publication in a trade magazine that is delivered to each customer (cooperatives)</a:t>
            </a:r>
          </a:p>
          <a:p>
            <a:pPr marL="228600" indent="-228600" eaLnBrk="1" hangingPunct="1">
              <a:spcBef>
                <a:spcPct val="0"/>
              </a:spcBef>
              <a:buAutoNum type="arabicPeriod"/>
            </a:pPr>
            <a:endParaRPr lang="en-US" altLang="en-US" dirty="0"/>
          </a:p>
          <a:p>
            <a:pPr marL="0" indent="0" eaLnBrk="1" hangingPunct="1">
              <a:spcBef>
                <a:spcPct val="0"/>
              </a:spcBef>
              <a:buNone/>
            </a:pPr>
            <a:r>
              <a:rPr lang="en-US" altLang="en-US" dirty="0"/>
              <a:t>Utility may mix methods.</a:t>
            </a:r>
          </a:p>
          <a:p>
            <a:pPr marL="0" indent="0" eaLnBrk="1" hangingPunct="1">
              <a:spcBef>
                <a:spcPct val="0"/>
              </a:spcBef>
              <a:buNone/>
            </a:pPr>
            <a:endParaRPr lang="en-US" altLang="en-US" dirty="0"/>
          </a:p>
          <a:p>
            <a:pPr marL="0" indent="0" eaLnBrk="1" hangingPunct="1">
              <a:spcBef>
                <a:spcPct val="0"/>
              </a:spcBef>
              <a:buNone/>
            </a:pPr>
            <a:r>
              <a:rPr lang="en-US" altLang="en-US" dirty="0"/>
              <a:t>Must publish notice on website and Social Media –</a:t>
            </a:r>
            <a:r>
              <a:rPr lang="en-US" altLang="en-US" b="1" dirty="0"/>
              <a:t>PSC STAFF LOOKS FOR COMPLIANCE</a:t>
            </a:r>
            <a:endParaRPr lang="en-US" altLang="en-US" dirty="0"/>
          </a:p>
        </p:txBody>
      </p:sp>
      <p:sp>
        <p:nvSpPr>
          <p:cNvPr id="43012" name="Slide Number Placeholder 3">
            <a:extLst>
              <a:ext uri="{FF2B5EF4-FFF2-40B4-BE49-F238E27FC236}">
                <a16:creationId xmlns:a16="http://schemas.microsoft.com/office/drawing/2014/main" id="{EAB540BC-AD9B-416E-AA08-A69621D1498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56941" indent="-291132" eaLnBrk="0" hangingPunct="0">
              <a:spcBef>
                <a:spcPct val="30000"/>
              </a:spcBef>
              <a:defRPr sz="1200">
                <a:solidFill>
                  <a:schemeClr val="tx1"/>
                </a:solidFill>
                <a:latin typeface="Calibri" panose="020F0502020204030204" pitchFamily="34" charset="0"/>
              </a:defRPr>
            </a:lvl2pPr>
            <a:lvl3pPr marL="1164524" indent="-232905" eaLnBrk="0" hangingPunct="0">
              <a:spcBef>
                <a:spcPct val="30000"/>
              </a:spcBef>
              <a:defRPr sz="1200">
                <a:solidFill>
                  <a:schemeClr val="tx1"/>
                </a:solidFill>
                <a:latin typeface="Calibri" panose="020F0502020204030204" pitchFamily="34" charset="0"/>
              </a:defRPr>
            </a:lvl3pPr>
            <a:lvl4pPr marL="1630334" indent="-232905" eaLnBrk="0" hangingPunct="0">
              <a:spcBef>
                <a:spcPct val="30000"/>
              </a:spcBef>
              <a:defRPr sz="1200">
                <a:solidFill>
                  <a:schemeClr val="tx1"/>
                </a:solidFill>
                <a:latin typeface="Calibri" panose="020F0502020204030204" pitchFamily="34" charset="0"/>
              </a:defRPr>
            </a:lvl4pPr>
            <a:lvl5pPr marL="2096144" indent="-232905" eaLnBrk="0" hangingPunct="0">
              <a:spcBef>
                <a:spcPct val="30000"/>
              </a:spcBef>
              <a:defRPr sz="1200">
                <a:solidFill>
                  <a:schemeClr val="tx1"/>
                </a:solidFill>
                <a:latin typeface="Calibri" panose="020F0502020204030204" pitchFamily="34" charset="0"/>
              </a:defRPr>
            </a:lvl5pPr>
            <a:lvl6pPr marL="2561955" indent="-232905" eaLnBrk="0" fontAlgn="base" hangingPunct="0">
              <a:spcBef>
                <a:spcPct val="30000"/>
              </a:spcBef>
              <a:spcAft>
                <a:spcPct val="0"/>
              </a:spcAft>
              <a:defRPr sz="1200">
                <a:solidFill>
                  <a:schemeClr val="tx1"/>
                </a:solidFill>
                <a:latin typeface="Calibri" panose="020F0502020204030204" pitchFamily="34" charset="0"/>
              </a:defRPr>
            </a:lvl6pPr>
            <a:lvl7pPr marL="3027764" indent="-232905" eaLnBrk="0" fontAlgn="base" hangingPunct="0">
              <a:spcBef>
                <a:spcPct val="30000"/>
              </a:spcBef>
              <a:spcAft>
                <a:spcPct val="0"/>
              </a:spcAft>
              <a:defRPr sz="1200">
                <a:solidFill>
                  <a:schemeClr val="tx1"/>
                </a:solidFill>
                <a:latin typeface="Calibri" panose="020F0502020204030204" pitchFamily="34" charset="0"/>
              </a:defRPr>
            </a:lvl7pPr>
            <a:lvl8pPr marL="3493574" indent="-232905" eaLnBrk="0" fontAlgn="base" hangingPunct="0">
              <a:spcBef>
                <a:spcPct val="30000"/>
              </a:spcBef>
              <a:spcAft>
                <a:spcPct val="0"/>
              </a:spcAft>
              <a:defRPr sz="1200">
                <a:solidFill>
                  <a:schemeClr val="tx1"/>
                </a:solidFill>
                <a:latin typeface="Calibri" panose="020F0502020204030204" pitchFamily="34" charset="0"/>
              </a:defRPr>
            </a:lvl8pPr>
            <a:lvl9pPr marL="3959383" indent="-232905"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5EC12222-8141-48B0-B0BA-119065AC89B5}" type="slidenum">
              <a:rPr lang="en-US" altLang="en-US"/>
              <a:pPr eaLnBrk="1" hangingPunct="1">
                <a:spcBef>
                  <a:spcPct val="0"/>
                </a:spcBef>
              </a:pPr>
              <a:t>17</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F6484A54-C750-4830-A802-069C96100AB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AFBE3CAC-A6B1-4AB7-B2DB-AF88D7675FE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Consequence of Tariff Becoming Effective:  Tariff has the force of law and is presumed to be reasonable.  If someone later challenges the tariff, must prove that the provision is unreasonable </a:t>
            </a:r>
          </a:p>
          <a:p>
            <a:pPr eaLnBrk="1" hangingPunct="1">
              <a:spcBef>
                <a:spcPct val="0"/>
              </a:spcBef>
            </a:pPr>
            <a:endParaRPr lang="en-US" altLang="en-US" dirty="0"/>
          </a:p>
          <a:p>
            <a:pPr eaLnBrk="1" hangingPunct="1">
              <a:spcBef>
                <a:spcPct val="0"/>
              </a:spcBef>
            </a:pPr>
            <a:r>
              <a:rPr lang="en-US" altLang="en-US" dirty="0"/>
              <a:t>MINOR MODIFICATIONS: PSC Staff generally will request modifications if necessary to comply with PSC Regulation on Tariffs, or if typos or inconsistencies found in tariff.  Review is generally not adverse.  Consider PSC Staff as an unpaid compliance consultant who is seeking to ensure the proposed tariff’s compliance with PSC regulations.  It is possible that PSC Staff will find major problems/policy concerns and will generally alert the utility to the problem. </a:t>
            </a:r>
          </a:p>
          <a:p>
            <a:pPr eaLnBrk="1" hangingPunct="1">
              <a:spcBef>
                <a:spcPct val="0"/>
              </a:spcBef>
            </a:pPr>
            <a:endParaRPr lang="en-US" altLang="en-US" dirty="0"/>
          </a:p>
          <a:p>
            <a:pPr eaLnBrk="1" hangingPunct="1">
              <a:spcBef>
                <a:spcPct val="0"/>
              </a:spcBef>
            </a:pPr>
            <a:r>
              <a:rPr lang="en-US" altLang="en-US" dirty="0"/>
              <a:t>Attorney required if a formal proceeding is established</a:t>
            </a:r>
          </a:p>
        </p:txBody>
      </p:sp>
      <p:sp>
        <p:nvSpPr>
          <p:cNvPr id="44036" name="Slide Number Placeholder 3">
            <a:extLst>
              <a:ext uri="{FF2B5EF4-FFF2-40B4-BE49-F238E27FC236}">
                <a16:creationId xmlns:a16="http://schemas.microsoft.com/office/drawing/2014/main" id="{0448CABA-D21C-4C36-90FA-A5D0DA42065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56941" indent="-291132" eaLnBrk="0" hangingPunct="0">
              <a:spcBef>
                <a:spcPct val="30000"/>
              </a:spcBef>
              <a:defRPr sz="1200">
                <a:solidFill>
                  <a:schemeClr val="tx1"/>
                </a:solidFill>
                <a:latin typeface="Calibri" panose="020F0502020204030204" pitchFamily="34" charset="0"/>
              </a:defRPr>
            </a:lvl2pPr>
            <a:lvl3pPr marL="1164524" indent="-232905" eaLnBrk="0" hangingPunct="0">
              <a:spcBef>
                <a:spcPct val="30000"/>
              </a:spcBef>
              <a:defRPr sz="1200">
                <a:solidFill>
                  <a:schemeClr val="tx1"/>
                </a:solidFill>
                <a:latin typeface="Calibri" panose="020F0502020204030204" pitchFamily="34" charset="0"/>
              </a:defRPr>
            </a:lvl3pPr>
            <a:lvl4pPr marL="1630334" indent="-232905" eaLnBrk="0" hangingPunct="0">
              <a:spcBef>
                <a:spcPct val="30000"/>
              </a:spcBef>
              <a:defRPr sz="1200">
                <a:solidFill>
                  <a:schemeClr val="tx1"/>
                </a:solidFill>
                <a:latin typeface="Calibri" panose="020F0502020204030204" pitchFamily="34" charset="0"/>
              </a:defRPr>
            </a:lvl4pPr>
            <a:lvl5pPr marL="2096144" indent="-232905" eaLnBrk="0" hangingPunct="0">
              <a:spcBef>
                <a:spcPct val="30000"/>
              </a:spcBef>
              <a:defRPr sz="1200">
                <a:solidFill>
                  <a:schemeClr val="tx1"/>
                </a:solidFill>
                <a:latin typeface="Calibri" panose="020F0502020204030204" pitchFamily="34" charset="0"/>
              </a:defRPr>
            </a:lvl5pPr>
            <a:lvl6pPr marL="2561955" indent="-232905" eaLnBrk="0" fontAlgn="base" hangingPunct="0">
              <a:spcBef>
                <a:spcPct val="30000"/>
              </a:spcBef>
              <a:spcAft>
                <a:spcPct val="0"/>
              </a:spcAft>
              <a:defRPr sz="1200">
                <a:solidFill>
                  <a:schemeClr val="tx1"/>
                </a:solidFill>
                <a:latin typeface="Calibri" panose="020F0502020204030204" pitchFamily="34" charset="0"/>
              </a:defRPr>
            </a:lvl6pPr>
            <a:lvl7pPr marL="3027764" indent="-232905" eaLnBrk="0" fontAlgn="base" hangingPunct="0">
              <a:spcBef>
                <a:spcPct val="30000"/>
              </a:spcBef>
              <a:spcAft>
                <a:spcPct val="0"/>
              </a:spcAft>
              <a:defRPr sz="1200">
                <a:solidFill>
                  <a:schemeClr val="tx1"/>
                </a:solidFill>
                <a:latin typeface="Calibri" panose="020F0502020204030204" pitchFamily="34" charset="0"/>
              </a:defRPr>
            </a:lvl7pPr>
            <a:lvl8pPr marL="3493574" indent="-232905" eaLnBrk="0" fontAlgn="base" hangingPunct="0">
              <a:spcBef>
                <a:spcPct val="30000"/>
              </a:spcBef>
              <a:spcAft>
                <a:spcPct val="0"/>
              </a:spcAft>
              <a:defRPr sz="1200">
                <a:solidFill>
                  <a:schemeClr val="tx1"/>
                </a:solidFill>
                <a:latin typeface="Calibri" panose="020F0502020204030204" pitchFamily="34" charset="0"/>
              </a:defRPr>
            </a:lvl8pPr>
            <a:lvl9pPr marL="3959383" indent="-232905"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525D3B2A-B3E4-42EC-A323-F288956016CB}" type="slidenum">
              <a:rPr lang="en-US" altLang="en-US"/>
              <a:pPr eaLnBrk="1" hangingPunct="1">
                <a:spcBef>
                  <a:spcPct val="0"/>
                </a:spcBef>
              </a:pPr>
              <a:t>18</a:t>
            </a:fld>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807 KAR 5:006, Section 9(2):  NRC must be included in tariff and charged uniformly throughout utility’s service area</a:t>
            </a:r>
          </a:p>
        </p:txBody>
      </p:sp>
      <p:sp>
        <p:nvSpPr>
          <p:cNvPr id="4" name="Slide Number Placeholder 3"/>
          <p:cNvSpPr>
            <a:spLocks noGrp="1"/>
          </p:cNvSpPr>
          <p:nvPr>
            <p:ph type="sldNum" sz="quarter" idx="5"/>
          </p:nvPr>
        </p:nvSpPr>
        <p:spPr/>
        <p:txBody>
          <a:bodyPr/>
          <a:lstStyle/>
          <a:p>
            <a:fld id="{026D39CE-2466-4504-B169-026CCD8E960B}" type="slidenum">
              <a:rPr lang="en-US" altLang="en-US" smtClean="0"/>
              <a:pPr/>
              <a:t>19</a:t>
            </a:fld>
            <a:endParaRPr lang="en-US" altLang="en-US"/>
          </a:p>
        </p:txBody>
      </p:sp>
    </p:spTree>
    <p:extLst>
      <p:ext uri="{BB962C8B-B14F-4D97-AF65-F5344CB8AC3E}">
        <p14:creationId xmlns:p14="http://schemas.microsoft.com/office/powerpoint/2010/main" val="2734473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My Presentation discusses water utility tariffs.  Tariffs are not a subject that receives much attention.  They are not sexy or glamorous.  If you were asked to list your utility’s most urgent or pressing issues, I suspect that “tariffs” would not be at the top of the list.  Tariffs, however, have a significant effect on a utility’s relations with its customers and its operations.  Whether you realize or not, you probably deal with your tariff or are affected by it daily.</a:t>
            </a:r>
          </a:p>
          <a:p>
            <a:endParaRPr lang="en-US" dirty="0"/>
          </a:p>
          <a:p>
            <a:r>
              <a:rPr lang="en-US" dirty="0"/>
              <a:t>In my 36 years of practicing utility law, I have frequently received telephone calls from utility officials asking for advice or suggestions on how to address a particular problem or issue.  After listening to the caller describe his or her situation and ask “What should we do?”, my first question is inevitably “What does your tariff say?”</a:t>
            </a:r>
          </a:p>
          <a:p>
            <a:endParaRPr lang="en-US" dirty="0"/>
          </a:p>
          <a:p>
            <a:r>
              <a:rPr lang="en-US" dirty="0"/>
              <a:t>A tariff governs a utility’s relationship with its customers.  It can be used to mold and form that relationship to the utility’s benefit. It can be used to reduce potential friction and avoid customer disputes.  It can shield the utility from a hostile or uninformed regulator.</a:t>
            </a:r>
          </a:p>
          <a:p>
            <a:endParaRPr lang="en-US" dirty="0"/>
          </a:p>
          <a:p>
            <a:r>
              <a:rPr lang="en-US" dirty="0"/>
              <a:t>One thing that I have learned is that in the area of utility regulation, there are many gray areas.  For PSC regulated utilities, there are some laws that establish a broad rules or guidelines for a utility.  There are also PSC regulations that address some issues in greater detail.  These laws and regulations, however, fail to cover a vast amount of territory or are ambiguous or lack clarity.  A utility’s tariff allows it to resolve the ambiguity and to clarify the utility’s relationship with its customers.  It allows a utility to set the rules that govern how it will provide service to its customers.</a:t>
            </a:r>
          </a:p>
          <a:p>
            <a:endParaRPr lang="en-US" dirty="0"/>
          </a:p>
          <a:p>
            <a:r>
              <a:rPr lang="en-US" dirty="0"/>
              <a:t>The point of my presentation is that each utility should seize the initiative and take greater control of its relationship with its customers through its tariff.   It should examine its tariff and ask how can its tariff can be revised to improve customer relations, afford greater protection to the utility, and make utility operations more efficient.</a:t>
            </a:r>
          </a:p>
        </p:txBody>
      </p:sp>
      <p:sp>
        <p:nvSpPr>
          <p:cNvPr id="4" name="Slide Number Placeholder 3"/>
          <p:cNvSpPr>
            <a:spLocks noGrp="1"/>
          </p:cNvSpPr>
          <p:nvPr>
            <p:ph type="sldNum" sz="quarter" idx="5"/>
          </p:nvPr>
        </p:nvSpPr>
        <p:spPr/>
        <p:txBody>
          <a:bodyPr/>
          <a:lstStyle/>
          <a:p>
            <a:fld id="{026D39CE-2466-4504-B169-026CCD8E960B}" type="slidenum">
              <a:rPr lang="en-US" altLang="en-US" smtClean="0"/>
              <a:pPr/>
              <a:t>2</a:t>
            </a:fld>
            <a:endParaRPr lang="en-US" altLang="en-US"/>
          </a:p>
        </p:txBody>
      </p:sp>
    </p:spTree>
    <p:extLst>
      <p:ext uri="{BB962C8B-B14F-4D97-AF65-F5344CB8AC3E}">
        <p14:creationId xmlns:p14="http://schemas.microsoft.com/office/powerpoint/2010/main" val="17728857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26D39CE-2466-4504-B169-026CCD8E960B}" type="slidenum">
              <a:rPr lang="en-US" altLang="en-US" smtClean="0"/>
              <a:pPr/>
              <a:t>20</a:t>
            </a:fld>
            <a:endParaRPr lang="en-US" altLang="en-US"/>
          </a:p>
        </p:txBody>
      </p:sp>
    </p:spTree>
    <p:extLst>
      <p:ext uri="{BB962C8B-B14F-4D97-AF65-F5344CB8AC3E}">
        <p14:creationId xmlns:p14="http://schemas.microsoft.com/office/powerpoint/2010/main" val="17811278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Specific Cost Justification:</a:t>
            </a:r>
          </a:p>
          <a:p>
            <a:endParaRPr lang="en-US" dirty="0"/>
          </a:p>
          <a:p>
            <a:r>
              <a:rPr lang="en-US" dirty="0"/>
              <a:t>Consider All of the Costs involved in Providing the Service (Including Overhead, Travel Expenses, Labor Time for All Persons touching the service)</a:t>
            </a:r>
          </a:p>
          <a:p>
            <a:r>
              <a:rPr lang="en-US" dirty="0"/>
              <a:t>Detailed Proof - Invoices</a:t>
            </a:r>
          </a:p>
        </p:txBody>
      </p:sp>
      <p:sp>
        <p:nvSpPr>
          <p:cNvPr id="4" name="Slide Number Placeholder 3"/>
          <p:cNvSpPr>
            <a:spLocks noGrp="1"/>
          </p:cNvSpPr>
          <p:nvPr>
            <p:ph type="sldNum" sz="quarter" idx="5"/>
          </p:nvPr>
        </p:nvSpPr>
        <p:spPr/>
        <p:txBody>
          <a:bodyPr/>
          <a:lstStyle/>
          <a:p>
            <a:fld id="{026D39CE-2466-4504-B169-026CCD8E960B}" type="slidenum">
              <a:rPr lang="en-US" altLang="en-US" smtClean="0"/>
              <a:pPr/>
              <a:t>21</a:t>
            </a:fld>
            <a:endParaRPr lang="en-US" altLang="en-US"/>
          </a:p>
        </p:txBody>
      </p:sp>
    </p:spTree>
    <p:extLst>
      <p:ext uri="{BB962C8B-B14F-4D97-AF65-F5344CB8AC3E}">
        <p14:creationId xmlns:p14="http://schemas.microsoft.com/office/powerpoint/2010/main" val="5504291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t>“The Commission finds that the calculation of nonrecurring charges should be revised and only the marginal costs related to the service should be recovered through a special </a:t>
            </a:r>
            <a:r>
              <a:rPr lang="en-US" sz="1200" b="0" i="0" u="none" strike="noStrike" baseline="0" dirty="0">
                <a:solidFill>
                  <a:srgbClr val="000000"/>
                </a:solidFill>
                <a:latin typeface="Arial" panose="020B0604020202020204" pitchFamily="34" charset="0"/>
              </a:rPr>
              <a:t>nonrecurring charge for service provided during normal working hours. The Commission is concerned that charges be directly related to the actual cost incurred to provide the service, thus preventing fees and charges from accumulating unjustly, and which do not reflect the actual costs incurred. It is unreasonable to allocate an expense already incurred as a cost of maintaining a system, such as the salary of a distribution operator, to a nonrecurring service such as the connection and reconnection of a meter during normal working hours. </a:t>
            </a:r>
            <a:endParaRPr lang="en-US" dirty="0"/>
          </a:p>
        </p:txBody>
      </p:sp>
      <p:sp>
        <p:nvSpPr>
          <p:cNvPr id="4" name="Slide Number Placeholder 3"/>
          <p:cNvSpPr>
            <a:spLocks noGrp="1"/>
          </p:cNvSpPr>
          <p:nvPr>
            <p:ph type="sldNum" sz="quarter" idx="5"/>
          </p:nvPr>
        </p:nvSpPr>
        <p:spPr/>
        <p:txBody>
          <a:bodyPr/>
          <a:lstStyle/>
          <a:p>
            <a:fld id="{026D39CE-2466-4504-B169-026CCD8E960B}" type="slidenum">
              <a:rPr lang="en-US" altLang="en-US" smtClean="0"/>
              <a:pPr/>
              <a:t>22</a:t>
            </a:fld>
            <a:endParaRPr lang="en-US" altLang="en-US"/>
          </a:p>
        </p:txBody>
      </p:sp>
    </p:spTree>
    <p:extLst>
      <p:ext uri="{BB962C8B-B14F-4D97-AF65-F5344CB8AC3E}">
        <p14:creationId xmlns:p14="http://schemas.microsoft.com/office/powerpoint/2010/main" val="2932275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5"/>
          </p:nvPr>
        </p:nvSpPr>
        <p:spPr/>
        <p:txBody>
          <a:bodyPr/>
          <a:lstStyle/>
          <a:p>
            <a:fld id="{026D39CE-2466-4504-B169-026CCD8E960B}" type="slidenum">
              <a:rPr lang="en-US" altLang="en-US" smtClean="0"/>
              <a:pPr/>
              <a:t>23</a:t>
            </a:fld>
            <a:endParaRPr lang="en-US" altLang="en-US"/>
          </a:p>
        </p:txBody>
      </p:sp>
    </p:spTree>
    <p:extLst>
      <p:ext uri="{BB962C8B-B14F-4D97-AF65-F5344CB8AC3E}">
        <p14:creationId xmlns:p14="http://schemas.microsoft.com/office/powerpoint/2010/main" val="32192478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t>BOTTOM LINE:  Utilities do not incur any loss since revenue from nonrecurring charges is deducted from the Utility’s Total Revenue Requirement to obtain the revenue that must be produced by general rates (Revenue Requirement from General Rates)  When revenue from nonrecurring charges is reduced, revenue from general rates must be increased to produce the Total Revenue Requirement.  BUT - - - COSTS ARE SHIFTED FROM THE USERS OF NON-RECURRING SERVICES TO GENERAL RATEPAYERS</a:t>
            </a:r>
          </a:p>
        </p:txBody>
      </p:sp>
      <p:sp>
        <p:nvSpPr>
          <p:cNvPr id="4" name="Slide Number Placeholder 3"/>
          <p:cNvSpPr>
            <a:spLocks noGrp="1"/>
          </p:cNvSpPr>
          <p:nvPr>
            <p:ph type="sldNum" sz="quarter" idx="5"/>
          </p:nvPr>
        </p:nvSpPr>
        <p:spPr/>
        <p:txBody>
          <a:bodyPr/>
          <a:lstStyle/>
          <a:p>
            <a:fld id="{026D39CE-2466-4504-B169-026CCD8E960B}" type="slidenum">
              <a:rPr lang="en-US" altLang="en-US" smtClean="0"/>
              <a:pPr/>
              <a:t>24</a:t>
            </a:fld>
            <a:endParaRPr lang="en-US" altLang="en-US"/>
          </a:p>
        </p:txBody>
      </p:sp>
    </p:spTree>
    <p:extLst>
      <p:ext uri="{BB962C8B-B14F-4D97-AF65-F5344CB8AC3E}">
        <p14:creationId xmlns:p14="http://schemas.microsoft.com/office/powerpoint/2010/main" val="30170582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5"/>
          </p:nvPr>
        </p:nvSpPr>
        <p:spPr/>
        <p:txBody>
          <a:bodyPr/>
          <a:lstStyle/>
          <a:p>
            <a:fld id="{026D39CE-2466-4504-B169-026CCD8E960B}" type="slidenum">
              <a:rPr lang="en-US" altLang="en-US" smtClean="0"/>
              <a:pPr/>
              <a:t>25</a:t>
            </a:fld>
            <a:endParaRPr lang="en-US" altLang="en-US"/>
          </a:p>
        </p:txBody>
      </p:sp>
    </p:spTree>
    <p:extLst>
      <p:ext uri="{BB962C8B-B14F-4D97-AF65-F5344CB8AC3E}">
        <p14:creationId xmlns:p14="http://schemas.microsoft.com/office/powerpoint/2010/main" val="1845048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26D39CE-2466-4504-B169-026CCD8E960B}" type="slidenum">
              <a:rPr lang="en-US" altLang="en-US" smtClean="0"/>
              <a:pPr/>
              <a:t>26</a:t>
            </a:fld>
            <a:endParaRPr lang="en-US" altLang="en-US"/>
          </a:p>
        </p:txBody>
      </p:sp>
    </p:spTree>
    <p:extLst>
      <p:ext uri="{BB962C8B-B14F-4D97-AF65-F5344CB8AC3E}">
        <p14:creationId xmlns:p14="http://schemas.microsoft.com/office/powerpoint/2010/main" val="332584789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Deposits: 807 KAR 5:006, Section 8: Tariff must include: (1) Method to determine deposit amount; (2) Criteria for requiring deposit; (3) Amount per customer class; (4) deposit holding period; and (5) method for calculating interest</a:t>
            </a:r>
          </a:p>
          <a:p>
            <a:endParaRPr lang="en-US" dirty="0"/>
          </a:p>
          <a:p>
            <a:r>
              <a:rPr lang="en-US" dirty="0"/>
              <a:t>807 KAR 5:006, Section 13 requires termination and reconnection charge after initial installation to be approved by PSC and in tariff</a:t>
            </a:r>
          </a:p>
          <a:p>
            <a:endParaRPr lang="en-US" dirty="0"/>
          </a:p>
          <a:p>
            <a:r>
              <a:rPr lang="en-US" dirty="0"/>
              <a:t>807 KAR 5:006, Section 9: All nonrecurring charges must be listed in tariff</a:t>
            </a:r>
          </a:p>
          <a:p>
            <a:endParaRPr lang="en-US" dirty="0"/>
          </a:p>
          <a:p>
            <a:r>
              <a:rPr lang="en-US" dirty="0"/>
              <a:t>List of permissible nonrecurring charges listed at 807 KAR 5:006, Section 9</a:t>
            </a:r>
          </a:p>
          <a:p>
            <a:endParaRPr lang="en-US" dirty="0"/>
          </a:p>
          <a:p>
            <a:r>
              <a:rPr lang="en-US" dirty="0"/>
              <a:t>807 KAR 5:006, Section 14 requires ALL utilities to offer monthly budget plan to their customers and set forth the provisions of such plans in their filed tariffs</a:t>
            </a:r>
          </a:p>
        </p:txBody>
      </p:sp>
      <p:sp>
        <p:nvSpPr>
          <p:cNvPr id="4" name="Slide Number Placeholder 3"/>
          <p:cNvSpPr>
            <a:spLocks noGrp="1"/>
          </p:cNvSpPr>
          <p:nvPr>
            <p:ph type="sldNum" sz="quarter" idx="5"/>
          </p:nvPr>
        </p:nvSpPr>
        <p:spPr/>
        <p:txBody>
          <a:bodyPr/>
          <a:lstStyle/>
          <a:p>
            <a:fld id="{026D39CE-2466-4504-B169-026CCD8E960B}" type="slidenum">
              <a:rPr lang="en-US" altLang="en-US" smtClean="0"/>
              <a:pPr/>
              <a:t>27</a:t>
            </a:fld>
            <a:endParaRPr lang="en-US" altLang="en-US"/>
          </a:p>
        </p:txBody>
      </p:sp>
    </p:spTree>
    <p:extLst>
      <p:ext uri="{BB962C8B-B14F-4D97-AF65-F5344CB8AC3E}">
        <p14:creationId xmlns:p14="http://schemas.microsoft.com/office/powerpoint/2010/main" val="381520506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Service Lines: 807 KAR 5:066, Section 9</a:t>
            </a:r>
          </a:p>
          <a:p>
            <a:endParaRPr lang="en-US" dirty="0"/>
          </a:p>
          <a:p>
            <a:r>
              <a:rPr lang="en-US" dirty="0"/>
              <a:t>Monitoring Usage: 807 KAR 5:006, Section 11(3)</a:t>
            </a:r>
          </a:p>
        </p:txBody>
      </p:sp>
      <p:sp>
        <p:nvSpPr>
          <p:cNvPr id="4" name="Slide Number Placeholder 3"/>
          <p:cNvSpPr>
            <a:spLocks noGrp="1"/>
          </p:cNvSpPr>
          <p:nvPr>
            <p:ph type="sldNum" sz="quarter" idx="5"/>
          </p:nvPr>
        </p:nvSpPr>
        <p:spPr/>
        <p:txBody>
          <a:bodyPr/>
          <a:lstStyle/>
          <a:p>
            <a:fld id="{026D39CE-2466-4504-B169-026CCD8E960B}" type="slidenum">
              <a:rPr lang="en-US" altLang="en-US" smtClean="0"/>
              <a:pPr/>
              <a:t>28</a:t>
            </a:fld>
            <a:endParaRPr lang="en-US" altLang="en-US"/>
          </a:p>
        </p:txBody>
      </p:sp>
    </p:spTree>
    <p:extLst>
      <p:ext uri="{BB962C8B-B14F-4D97-AF65-F5344CB8AC3E}">
        <p14:creationId xmlns:p14="http://schemas.microsoft.com/office/powerpoint/2010/main" val="333525574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Case No. 2013-00309:  Interpreted KRS 278.160 as requiring application form to be part of filed tariff if utility rules require that an application form be completed.  Gave the utility the option to place requirements in the tariff or in the application form (which would be filed as part of tariff)</a:t>
            </a:r>
          </a:p>
          <a:p>
            <a:endParaRPr lang="en-US" dirty="0"/>
          </a:p>
          <a:p>
            <a:r>
              <a:rPr lang="en-US" dirty="0"/>
              <a:t>Case No. 2020-00071: Not enough to have application form as part of tariff if it requires some action (such as Photo ID); requirement must be in the body of the tariff</a:t>
            </a:r>
          </a:p>
          <a:p>
            <a:endParaRPr lang="en-US" dirty="0"/>
          </a:p>
        </p:txBody>
      </p:sp>
      <p:sp>
        <p:nvSpPr>
          <p:cNvPr id="4" name="Slide Number Placeholder 3"/>
          <p:cNvSpPr>
            <a:spLocks noGrp="1"/>
          </p:cNvSpPr>
          <p:nvPr>
            <p:ph type="sldNum" sz="quarter" idx="5"/>
          </p:nvPr>
        </p:nvSpPr>
        <p:spPr/>
        <p:txBody>
          <a:bodyPr/>
          <a:lstStyle/>
          <a:p>
            <a:fld id="{026D39CE-2466-4504-B169-026CCD8E960B}" type="slidenum">
              <a:rPr lang="en-US" altLang="en-US" smtClean="0"/>
              <a:pPr/>
              <a:t>29</a:t>
            </a:fld>
            <a:endParaRPr lang="en-US" altLang="en-US"/>
          </a:p>
        </p:txBody>
      </p:sp>
    </p:spTree>
    <p:extLst>
      <p:ext uri="{BB962C8B-B14F-4D97-AF65-F5344CB8AC3E}">
        <p14:creationId xmlns:p14="http://schemas.microsoft.com/office/powerpoint/2010/main" val="250226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start by examining the legal framework for utility tariffs.  There is </a:t>
            </a:r>
            <a:r>
              <a:rPr lang="en-US"/>
              <a:t>only two statutes </a:t>
            </a:r>
            <a:r>
              <a:rPr lang="en-US" dirty="0"/>
              <a:t>to discuss.  It underpins the entire regulatory framework and is essential to understanding the importance of your tariff and how your tariff affects your utility’s operations.</a:t>
            </a:r>
          </a:p>
          <a:p>
            <a:endParaRPr lang="en-US" dirty="0"/>
          </a:p>
          <a:p>
            <a:r>
              <a:rPr lang="en-US" dirty="0"/>
              <a:t>We next discuss the process for revising a tariff.  Why?  Because your tariff is a living document.  It reflects the accumulation of your utility’s experiences and those of other utilities.  Each day you are likely to come face-to-face with a problem or issue that your tariff doesn’t address or doesn’t address very well.  When that occurs, you need to make revisions in your tariff to  be better positioned to address that problem or issue in the future.  Likewise, you may learn of problems or issues that other utilities have had to address, you need to be able to revise your tariff to ensure that when that issue arises with your utility, it is bettered positioned to address the problem or issue.</a:t>
            </a:r>
          </a:p>
          <a:p>
            <a:endParaRPr lang="en-US" dirty="0"/>
          </a:p>
          <a:p>
            <a:r>
              <a:rPr lang="en-US" dirty="0"/>
              <a:t>Next, we will discuss some provisions that you should consider including in your tariff. </a:t>
            </a:r>
          </a:p>
          <a:p>
            <a:endParaRPr lang="en-US" dirty="0"/>
          </a:p>
          <a:p>
            <a:r>
              <a:rPr lang="en-US" dirty="0"/>
              <a:t>Finally, we review some practical suggestions for managing and reviewing your tariff.</a:t>
            </a:r>
          </a:p>
          <a:p>
            <a:endParaRPr lang="en-US" dirty="0"/>
          </a:p>
        </p:txBody>
      </p:sp>
      <p:sp>
        <p:nvSpPr>
          <p:cNvPr id="4" name="Slide Number Placeholder 3"/>
          <p:cNvSpPr>
            <a:spLocks noGrp="1"/>
          </p:cNvSpPr>
          <p:nvPr>
            <p:ph type="sldNum" sz="quarter" idx="5"/>
          </p:nvPr>
        </p:nvSpPr>
        <p:spPr/>
        <p:txBody>
          <a:bodyPr/>
          <a:lstStyle/>
          <a:p>
            <a:fld id="{026D39CE-2466-4504-B169-026CCD8E960B}" type="slidenum">
              <a:rPr lang="en-US" altLang="en-US" smtClean="0"/>
              <a:pPr/>
              <a:t>3</a:t>
            </a:fld>
            <a:endParaRPr lang="en-US" altLang="en-US"/>
          </a:p>
        </p:txBody>
      </p:sp>
    </p:spTree>
    <p:extLst>
      <p:ext uri="{BB962C8B-B14F-4D97-AF65-F5344CB8AC3E}">
        <p14:creationId xmlns:p14="http://schemas.microsoft.com/office/powerpoint/2010/main" val="426803299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103B80C7-C760-4D71-9FD0-954ABC99C34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a:extLst>
              <a:ext uri="{FF2B5EF4-FFF2-40B4-BE49-F238E27FC236}">
                <a16:creationId xmlns:a16="http://schemas.microsoft.com/office/drawing/2014/main" id="{D3F66B16-4A3F-4159-96CD-42B5E4BDB9C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Information a utility may wish to request</a:t>
            </a:r>
          </a:p>
          <a:p>
            <a:pPr eaLnBrk="1" hangingPunct="1">
              <a:spcBef>
                <a:spcPct val="0"/>
              </a:spcBef>
            </a:pPr>
            <a:endParaRPr lang="en-US" altLang="en-US" dirty="0"/>
          </a:p>
          <a:p>
            <a:pPr eaLnBrk="1" hangingPunct="1">
              <a:spcBef>
                <a:spcPct val="0"/>
              </a:spcBef>
            </a:pPr>
            <a:r>
              <a:rPr lang="en-US" altLang="en-US" dirty="0"/>
              <a:t>SSN:</a:t>
            </a:r>
          </a:p>
          <a:p>
            <a:endParaRPr lang="en-US" dirty="0"/>
          </a:p>
          <a:p>
            <a:r>
              <a:rPr lang="en-US" dirty="0"/>
              <a:t>     Federal law – Privacy Act - prohibits water districts and municipal utilities from denying service to an applicant for service for failing to provide his or her social security number. Section 7 of </a:t>
            </a:r>
            <a:r>
              <a:rPr lang="en-US" u="sng" dirty="0"/>
              <a:t>Public Law 93-579 </a:t>
            </a:r>
            <a:r>
              <a:rPr lang="en-US" dirty="0"/>
              <a:t>provides: “It shall be unlawful for any Federal, State or local government agency to deny to any individual any right, benefit, or privilege provided by law because of such individual's refusal to disclose his social security account number.” This prohibition, however, does not apply to (1) any disclosure which is required by federal statute; or (2) any disclosure of a social security number to any federal, state, or local agency maintaining a system of records in existence and operating before January 1, 1975, if such disclosure was required under statute or regulation adopted prior to such date to verify the identity of an individual.</a:t>
            </a:r>
          </a:p>
          <a:p>
            <a:endParaRPr lang="en-US" dirty="0"/>
          </a:p>
          <a:p>
            <a:r>
              <a:rPr lang="en-US" dirty="0"/>
              <a:t>     If a water district or municipal utility does not meet the exception and refuses service because of an applicant’s failure to provide his or her social security number, the applicant may bring an action in federal court under </a:t>
            </a:r>
            <a:r>
              <a:rPr lang="en-US" u="sng" dirty="0"/>
              <a:t>42 U.S.C § 1983</a:t>
            </a:r>
            <a:r>
              <a:rPr lang="en-US" dirty="0"/>
              <a:t>. </a:t>
            </a:r>
          </a:p>
          <a:p>
            <a:endParaRPr lang="en-US" altLang="en-US" dirty="0"/>
          </a:p>
          <a:p>
            <a:r>
              <a:rPr lang="en-US" altLang="en-US" b="1" dirty="0"/>
              <a:t>Another Concern:  If unauthorized access of this information, will District be required by KRS 61.931 et seq to investigate and disclose?</a:t>
            </a:r>
          </a:p>
        </p:txBody>
      </p:sp>
      <p:sp>
        <p:nvSpPr>
          <p:cNvPr id="45060" name="Slide Number Placeholder 3">
            <a:extLst>
              <a:ext uri="{FF2B5EF4-FFF2-40B4-BE49-F238E27FC236}">
                <a16:creationId xmlns:a16="http://schemas.microsoft.com/office/drawing/2014/main" id="{ECDD016C-30E2-417D-8986-09FAFD04FC5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56941" indent="-291132" eaLnBrk="0" hangingPunct="0">
              <a:spcBef>
                <a:spcPct val="30000"/>
              </a:spcBef>
              <a:defRPr sz="1200">
                <a:solidFill>
                  <a:schemeClr val="tx1"/>
                </a:solidFill>
                <a:latin typeface="Calibri" panose="020F0502020204030204" pitchFamily="34" charset="0"/>
              </a:defRPr>
            </a:lvl2pPr>
            <a:lvl3pPr marL="1164524" indent="-232905" eaLnBrk="0" hangingPunct="0">
              <a:spcBef>
                <a:spcPct val="30000"/>
              </a:spcBef>
              <a:defRPr sz="1200">
                <a:solidFill>
                  <a:schemeClr val="tx1"/>
                </a:solidFill>
                <a:latin typeface="Calibri" panose="020F0502020204030204" pitchFamily="34" charset="0"/>
              </a:defRPr>
            </a:lvl3pPr>
            <a:lvl4pPr marL="1630334" indent="-232905" eaLnBrk="0" hangingPunct="0">
              <a:spcBef>
                <a:spcPct val="30000"/>
              </a:spcBef>
              <a:defRPr sz="1200">
                <a:solidFill>
                  <a:schemeClr val="tx1"/>
                </a:solidFill>
                <a:latin typeface="Calibri" panose="020F0502020204030204" pitchFamily="34" charset="0"/>
              </a:defRPr>
            </a:lvl4pPr>
            <a:lvl5pPr marL="2096144" indent="-232905" eaLnBrk="0" hangingPunct="0">
              <a:spcBef>
                <a:spcPct val="30000"/>
              </a:spcBef>
              <a:defRPr sz="1200">
                <a:solidFill>
                  <a:schemeClr val="tx1"/>
                </a:solidFill>
                <a:latin typeface="Calibri" panose="020F0502020204030204" pitchFamily="34" charset="0"/>
              </a:defRPr>
            </a:lvl5pPr>
            <a:lvl6pPr marL="2561955" indent="-232905" eaLnBrk="0" fontAlgn="base" hangingPunct="0">
              <a:spcBef>
                <a:spcPct val="30000"/>
              </a:spcBef>
              <a:spcAft>
                <a:spcPct val="0"/>
              </a:spcAft>
              <a:defRPr sz="1200">
                <a:solidFill>
                  <a:schemeClr val="tx1"/>
                </a:solidFill>
                <a:latin typeface="Calibri" panose="020F0502020204030204" pitchFamily="34" charset="0"/>
              </a:defRPr>
            </a:lvl6pPr>
            <a:lvl7pPr marL="3027764" indent="-232905" eaLnBrk="0" fontAlgn="base" hangingPunct="0">
              <a:spcBef>
                <a:spcPct val="30000"/>
              </a:spcBef>
              <a:spcAft>
                <a:spcPct val="0"/>
              </a:spcAft>
              <a:defRPr sz="1200">
                <a:solidFill>
                  <a:schemeClr val="tx1"/>
                </a:solidFill>
                <a:latin typeface="Calibri" panose="020F0502020204030204" pitchFamily="34" charset="0"/>
              </a:defRPr>
            </a:lvl7pPr>
            <a:lvl8pPr marL="3493574" indent="-232905" eaLnBrk="0" fontAlgn="base" hangingPunct="0">
              <a:spcBef>
                <a:spcPct val="30000"/>
              </a:spcBef>
              <a:spcAft>
                <a:spcPct val="0"/>
              </a:spcAft>
              <a:defRPr sz="1200">
                <a:solidFill>
                  <a:schemeClr val="tx1"/>
                </a:solidFill>
                <a:latin typeface="Calibri" panose="020F0502020204030204" pitchFamily="34" charset="0"/>
              </a:defRPr>
            </a:lvl8pPr>
            <a:lvl9pPr marL="3959383" indent="-232905"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CB92C3EF-2017-4449-84E7-C9947789E92B}" type="slidenum">
              <a:rPr lang="en-US" altLang="en-US"/>
              <a:pPr eaLnBrk="1" hangingPunct="1">
                <a:spcBef>
                  <a:spcPct val="0"/>
                </a:spcBef>
              </a:pPr>
              <a:t>30</a:t>
            </a:fld>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103B80C7-C760-4D71-9FD0-954ABC99C34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a:extLst>
              <a:ext uri="{FF2B5EF4-FFF2-40B4-BE49-F238E27FC236}">
                <a16:creationId xmlns:a16="http://schemas.microsoft.com/office/drawing/2014/main" id="{D3F66B16-4A3F-4159-96CD-42B5E4BDB9C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Case No. 92-483, </a:t>
            </a:r>
            <a:r>
              <a:rPr lang="en-US" altLang="en-US" i="1" dirty="0"/>
              <a:t>Riley v. Louisville Gas and Electric Company </a:t>
            </a:r>
            <a:r>
              <a:rPr lang="en-US" altLang="en-US" i="0" dirty="0"/>
              <a:t>(Ky. PSC Jan. 19, 1993): Utility may request a spouse’s name and employment information</a:t>
            </a:r>
          </a:p>
          <a:p>
            <a:pPr eaLnBrk="1" hangingPunct="1">
              <a:spcBef>
                <a:spcPct val="0"/>
              </a:spcBef>
            </a:pPr>
            <a:endParaRPr lang="en-US" altLang="en-US" i="0" dirty="0"/>
          </a:p>
          <a:p>
            <a:pPr eaLnBrk="1" hangingPunct="1">
              <a:spcBef>
                <a:spcPct val="0"/>
              </a:spcBef>
            </a:pPr>
            <a:r>
              <a:rPr lang="en-US" altLang="en-US" i="0" dirty="0"/>
              <a:t>See also KRS 404.040 – Husband is liable for necessaries furnished to wife during marriage.  Equal protection clause makes statute applicable to necessaries provide to spouse regardless of sex.</a:t>
            </a:r>
          </a:p>
          <a:p>
            <a:pPr eaLnBrk="1" hangingPunct="1">
              <a:spcBef>
                <a:spcPct val="0"/>
              </a:spcBef>
            </a:pPr>
            <a:endParaRPr lang="en-US" altLang="en-US" i="0" dirty="0"/>
          </a:p>
          <a:p>
            <a:pPr eaLnBrk="1" hangingPunct="1">
              <a:spcBef>
                <a:spcPct val="0"/>
              </a:spcBef>
            </a:pPr>
            <a:r>
              <a:rPr lang="en-US" altLang="en-US" i="0" dirty="0"/>
              <a:t>PSC Staff has expressed concern about such questions; considered to be an invasion of privacy and unrelated to payment for service</a:t>
            </a:r>
          </a:p>
          <a:p>
            <a:pPr eaLnBrk="1" hangingPunct="1">
              <a:spcBef>
                <a:spcPct val="0"/>
              </a:spcBef>
            </a:pPr>
            <a:endParaRPr lang="en-US" altLang="en-US" dirty="0"/>
          </a:p>
        </p:txBody>
      </p:sp>
      <p:sp>
        <p:nvSpPr>
          <p:cNvPr id="45060" name="Slide Number Placeholder 3">
            <a:extLst>
              <a:ext uri="{FF2B5EF4-FFF2-40B4-BE49-F238E27FC236}">
                <a16:creationId xmlns:a16="http://schemas.microsoft.com/office/drawing/2014/main" id="{ECDD016C-30E2-417D-8986-09FAFD04FC5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56941" indent="-291132" eaLnBrk="0" hangingPunct="0">
              <a:spcBef>
                <a:spcPct val="30000"/>
              </a:spcBef>
              <a:defRPr sz="1200">
                <a:solidFill>
                  <a:schemeClr val="tx1"/>
                </a:solidFill>
                <a:latin typeface="Calibri" panose="020F0502020204030204" pitchFamily="34" charset="0"/>
              </a:defRPr>
            </a:lvl2pPr>
            <a:lvl3pPr marL="1164524" indent="-232905" eaLnBrk="0" hangingPunct="0">
              <a:spcBef>
                <a:spcPct val="30000"/>
              </a:spcBef>
              <a:defRPr sz="1200">
                <a:solidFill>
                  <a:schemeClr val="tx1"/>
                </a:solidFill>
                <a:latin typeface="Calibri" panose="020F0502020204030204" pitchFamily="34" charset="0"/>
              </a:defRPr>
            </a:lvl3pPr>
            <a:lvl4pPr marL="1630334" indent="-232905" eaLnBrk="0" hangingPunct="0">
              <a:spcBef>
                <a:spcPct val="30000"/>
              </a:spcBef>
              <a:defRPr sz="1200">
                <a:solidFill>
                  <a:schemeClr val="tx1"/>
                </a:solidFill>
                <a:latin typeface="Calibri" panose="020F0502020204030204" pitchFamily="34" charset="0"/>
              </a:defRPr>
            </a:lvl4pPr>
            <a:lvl5pPr marL="2096144" indent="-232905" eaLnBrk="0" hangingPunct="0">
              <a:spcBef>
                <a:spcPct val="30000"/>
              </a:spcBef>
              <a:defRPr sz="1200">
                <a:solidFill>
                  <a:schemeClr val="tx1"/>
                </a:solidFill>
                <a:latin typeface="Calibri" panose="020F0502020204030204" pitchFamily="34" charset="0"/>
              </a:defRPr>
            </a:lvl5pPr>
            <a:lvl6pPr marL="2561955" indent="-232905" eaLnBrk="0" fontAlgn="base" hangingPunct="0">
              <a:spcBef>
                <a:spcPct val="30000"/>
              </a:spcBef>
              <a:spcAft>
                <a:spcPct val="0"/>
              </a:spcAft>
              <a:defRPr sz="1200">
                <a:solidFill>
                  <a:schemeClr val="tx1"/>
                </a:solidFill>
                <a:latin typeface="Calibri" panose="020F0502020204030204" pitchFamily="34" charset="0"/>
              </a:defRPr>
            </a:lvl6pPr>
            <a:lvl7pPr marL="3027764" indent="-232905" eaLnBrk="0" fontAlgn="base" hangingPunct="0">
              <a:spcBef>
                <a:spcPct val="30000"/>
              </a:spcBef>
              <a:spcAft>
                <a:spcPct val="0"/>
              </a:spcAft>
              <a:defRPr sz="1200">
                <a:solidFill>
                  <a:schemeClr val="tx1"/>
                </a:solidFill>
                <a:latin typeface="Calibri" panose="020F0502020204030204" pitchFamily="34" charset="0"/>
              </a:defRPr>
            </a:lvl7pPr>
            <a:lvl8pPr marL="3493574" indent="-232905" eaLnBrk="0" fontAlgn="base" hangingPunct="0">
              <a:spcBef>
                <a:spcPct val="30000"/>
              </a:spcBef>
              <a:spcAft>
                <a:spcPct val="0"/>
              </a:spcAft>
              <a:defRPr sz="1200">
                <a:solidFill>
                  <a:schemeClr val="tx1"/>
                </a:solidFill>
                <a:latin typeface="Calibri" panose="020F0502020204030204" pitchFamily="34" charset="0"/>
              </a:defRPr>
            </a:lvl8pPr>
            <a:lvl9pPr marL="3959383" indent="-232905"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CB92C3EF-2017-4449-84E7-C9947789E92B}" type="slidenum">
              <a:rPr lang="en-US" altLang="en-US"/>
              <a:pPr eaLnBrk="1" hangingPunct="1">
                <a:spcBef>
                  <a:spcPct val="0"/>
                </a:spcBef>
              </a:pPr>
              <a:t>31</a:t>
            </a:fld>
            <a:endParaRPr lang="en-US" altLang="en-US"/>
          </a:p>
        </p:txBody>
      </p:sp>
    </p:spTree>
    <p:extLst>
      <p:ext uri="{BB962C8B-B14F-4D97-AF65-F5344CB8AC3E}">
        <p14:creationId xmlns:p14="http://schemas.microsoft.com/office/powerpoint/2010/main" val="198284705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103B80C7-C760-4D71-9FD0-954ABC99C34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a:extLst>
              <a:ext uri="{FF2B5EF4-FFF2-40B4-BE49-F238E27FC236}">
                <a16:creationId xmlns:a16="http://schemas.microsoft.com/office/drawing/2014/main" id="{D3F66B16-4A3F-4159-96CD-42B5E4BDB9C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45060" name="Slide Number Placeholder 3">
            <a:extLst>
              <a:ext uri="{FF2B5EF4-FFF2-40B4-BE49-F238E27FC236}">
                <a16:creationId xmlns:a16="http://schemas.microsoft.com/office/drawing/2014/main" id="{ECDD016C-30E2-417D-8986-09FAFD04FC5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56941" indent="-291132" eaLnBrk="0" hangingPunct="0">
              <a:spcBef>
                <a:spcPct val="30000"/>
              </a:spcBef>
              <a:defRPr sz="1200">
                <a:solidFill>
                  <a:schemeClr val="tx1"/>
                </a:solidFill>
                <a:latin typeface="Calibri" panose="020F0502020204030204" pitchFamily="34" charset="0"/>
              </a:defRPr>
            </a:lvl2pPr>
            <a:lvl3pPr marL="1164524" indent="-232905" eaLnBrk="0" hangingPunct="0">
              <a:spcBef>
                <a:spcPct val="30000"/>
              </a:spcBef>
              <a:defRPr sz="1200">
                <a:solidFill>
                  <a:schemeClr val="tx1"/>
                </a:solidFill>
                <a:latin typeface="Calibri" panose="020F0502020204030204" pitchFamily="34" charset="0"/>
              </a:defRPr>
            </a:lvl3pPr>
            <a:lvl4pPr marL="1630334" indent="-232905" eaLnBrk="0" hangingPunct="0">
              <a:spcBef>
                <a:spcPct val="30000"/>
              </a:spcBef>
              <a:defRPr sz="1200">
                <a:solidFill>
                  <a:schemeClr val="tx1"/>
                </a:solidFill>
                <a:latin typeface="Calibri" panose="020F0502020204030204" pitchFamily="34" charset="0"/>
              </a:defRPr>
            </a:lvl4pPr>
            <a:lvl5pPr marL="2096144" indent="-232905" eaLnBrk="0" hangingPunct="0">
              <a:spcBef>
                <a:spcPct val="30000"/>
              </a:spcBef>
              <a:defRPr sz="1200">
                <a:solidFill>
                  <a:schemeClr val="tx1"/>
                </a:solidFill>
                <a:latin typeface="Calibri" panose="020F0502020204030204" pitchFamily="34" charset="0"/>
              </a:defRPr>
            </a:lvl5pPr>
            <a:lvl6pPr marL="2561955" indent="-232905" eaLnBrk="0" fontAlgn="base" hangingPunct="0">
              <a:spcBef>
                <a:spcPct val="30000"/>
              </a:spcBef>
              <a:spcAft>
                <a:spcPct val="0"/>
              </a:spcAft>
              <a:defRPr sz="1200">
                <a:solidFill>
                  <a:schemeClr val="tx1"/>
                </a:solidFill>
                <a:latin typeface="Calibri" panose="020F0502020204030204" pitchFamily="34" charset="0"/>
              </a:defRPr>
            </a:lvl6pPr>
            <a:lvl7pPr marL="3027764" indent="-232905" eaLnBrk="0" fontAlgn="base" hangingPunct="0">
              <a:spcBef>
                <a:spcPct val="30000"/>
              </a:spcBef>
              <a:spcAft>
                <a:spcPct val="0"/>
              </a:spcAft>
              <a:defRPr sz="1200">
                <a:solidFill>
                  <a:schemeClr val="tx1"/>
                </a:solidFill>
                <a:latin typeface="Calibri" panose="020F0502020204030204" pitchFamily="34" charset="0"/>
              </a:defRPr>
            </a:lvl7pPr>
            <a:lvl8pPr marL="3493574" indent="-232905" eaLnBrk="0" fontAlgn="base" hangingPunct="0">
              <a:spcBef>
                <a:spcPct val="30000"/>
              </a:spcBef>
              <a:spcAft>
                <a:spcPct val="0"/>
              </a:spcAft>
              <a:defRPr sz="1200">
                <a:solidFill>
                  <a:schemeClr val="tx1"/>
                </a:solidFill>
                <a:latin typeface="Calibri" panose="020F0502020204030204" pitchFamily="34" charset="0"/>
              </a:defRPr>
            </a:lvl8pPr>
            <a:lvl9pPr marL="3959383" indent="-232905"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CB92C3EF-2017-4449-84E7-C9947789E92B}" type="slidenum">
              <a:rPr lang="en-US" altLang="en-US"/>
              <a:pPr eaLnBrk="1" hangingPunct="1">
                <a:spcBef>
                  <a:spcPct val="0"/>
                </a:spcBef>
              </a:pPr>
              <a:t>32</a:t>
            </a:fld>
            <a:endParaRPr lang="en-US" altLang="en-US"/>
          </a:p>
        </p:txBody>
      </p:sp>
    </p:spTree>
    <p:extLst>
      <p:ext uri="{BB962C8B-B14F-4D97-AF65-F5344CB8AC3E}">
        <p14:creationId xmlns:p14="http://schemas.microsoft.com/office/powerpoint/2010/main" val="41682645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103B80C7-C760-4D71-9FD0-954ABC99C34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a:extLst>
              <a:ext uri="{FF2B5EF4-FFF2-40B4-BE49-F238E27FC236}">
                <a16:creationId xmlns:a16="http://schemas.microsoft.com/office/drawing/2014/main" id="{D3F66B16-4A3F-4159-96CD-42B5E4BDB9C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Case No. 2021-00185 (1/3/2022):  Modified requirement for Photo ID.</a:t>
            </a:r>
          </a:p>
          <a:p>
            <a:pPr eaLnBrk="1" hangingPunct="1">
              <a:spcBef>
                <a:spcPct val="0"/>
              </a:spcBef>
            </a:pPr>
            <a:endParaRPr lang="en-US" altLang="en-US" dirty="0"/>
          </a:p>
          <a:p>
            <a:pPr eaLnBrk="1" hangingPunct="1">
              <a:spcBef>
                <a:spcPct val="0"/>
              </a:spcBef>
            </a:pPr>
            <a:r>
              <a:rPr lang="en-US" altLang="en-US" dirty="0"/>
              <a:t>The Kentucky Legislature passed Senate Bill 2, which requires photo ID in order to vote, in the 2020 General Assembly Regular Session. For those who cannot obtain or do not have a photo ID, the new law allows the presentation of the following: Social Security Card; any identification issued by a county in Kentucky that has been approved by the State Board of Elections and shows the prospective customer’s name; any food stamp identification card, electronic benefit transfer card, or supplemental nutrition assistance card issued by Kentucky that shows the prospective customer’s name; or a credit or debit card that</a:t>
            </a:r>
          </a:p>
          <a:p>
            <a:pPr eaLnBrk="1" hangingPunct="1">
              <a:spcBef>
                <a:spcPct val="0"/>
              </a:spcBef>
            </a:pPr>
            <a:r>
              <a:rPr lang="en-US" altLang="en-US" dirty="0"/>
              <a:t>shows the prospective customer’s name. The Commission finds that any of the alternate forms of identification above should be acceptable to Delta to fulfill its photo identification requirement.</a:t>
            </a:r>
          </a:p>
          <a:p>
            <a:pPr eaLnBrk="1" hangingPunct="1">
              <a:spcBef>
                <a:spcPct val="0"/>
              </a:spcBef>
            </a:pPr>
            <a:endParaRPr lang="en-US" altLang="en-US" dirty="0"/>
          </a:p>
          <a:p>
            <a:pPr eaLnBrk="1" hangingPunct="1">
              <a:spcBef>
                <a:spcPct val="0"/>
              </a:spcBef>
            </a:pPr>
            <a:r>
              <a:rPr lang="en-US" altLang="en-US" dirty="0"/>
              <a:t>See also Case No. 2021-00070: PSC pressured water district into accepting alternative language</a:t>
            </a:r>
          </a:p>
        </p:txBody>
      </p:sp>
      <p:sp>
        <p:nvSpPr>
          <p:cNvPr id="45060" name="Slide Number Placeholder 3">
            <a:extLst>
              <a:ext uri="{FF2B5EF4-FFF2-40B4-BE49-F238E27FC236}">
                <a16:creationId xmlns:a16="http://schemas.microsoft.com/office/drawing/2014/main" id="{ECDD016C-30E2-417D-8986-09FAFD04FC5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56941" indent="-291132" eaLnBrk="0" hangingPunct="0">
              <a:spcBef>
                <a:spcPct val="30000"/>
              </a:spcBef>
              <a:defRPr sz="1200">
                <a:solidFill>
                  <a:schemeClr val="tx1"/>
                </a:solidFill>
                <a:latin typeface="Calibri" panose="020F0502020204030204" pitchFamily="34" charset="0"/>
              </a:defRPr>
            </a:lvl2pPr>
            <a:lvl3pPr marL="1164524" indent="-232905" eaLnBrk="0" hangingPunct="0">
              <a:spcBef>
                <a:spcPct val="30000"/>
              </a:spcBef>
              <a:defRPr sz="1200">
                <a:solidFill>
                  <a:schemeClr val="tx1"/>
                </a:solidFill>
                <a:latin typeface="Calibri" panose="020F0502020204030204" pitchFamily="34" charset="0"/>
              </a:defRPr>
            </a:lvl3pPr>
            <a:lvl4pPr marL="1630334" indent="-232905" eaLnBrk="0" hangingPunct="0">
              <a:spcBef>
                <a:spcPct val="30000"/>
              </a:spcBef>
              <a:defRPr sz="1200">
                <a:solidFill>
                  <a:schemeClr val="tx1"/>
                </a:solidFill>
                <a:latin typeface="Calibri" panose="020F0502020204030204" pitchFamily="34" charset="0"/>
              </a:defRPr>
            </a:lvl4pPr>
            <a:lvl5pPr marL="2096144" indent="-232905" eaLnBrk="0" hangingPunct="0">
              <a:spcBef>
                <a:spcPct val="30000"/>
              </a:spcBef>
              <a:defRPr sz="1200">
                <a:solidFill>
                  <a:schemeClr val="tx1"/>
                </a:solidFill>
                <a:latin typeface="Calibri" panose="020F0502020204030204" pitchFamily="34" charset="0"/>
              </a:defRPr>
            </a:lvl5pPr>
            <a:lvl6pPr marL="2561955" indent="-232905" eaLnBrk="0" fontAlgn="base" hangingPunct="0">
              <a:spcBef>
                <a:spcPct val="30000"/>
              </a:spcBef>
              <a:spcAft>
                <a:spcPct val="0"/>
              </a:spcAft>
              <a:defRPr sz="1200">
                <a:solidFill>
                  <a:schemeClr val="tx1"/>
                </a:solidFill>
                <a:latin typeface="Calibri" panose="020F0502020204030204" pitchFamily="34" charset="0"/>
              </a:defRPr>
            </a:lvl6pPr>
            <a:lvl7pPr marL="3027764" indent="-232905" eaLnBrk="0" fontAlgn="base" hangingPunct="0">
              <a:spcBef>
                <a:spcPct val="30000"/>
              </a:spcBef>
              <a:spcAft>
                <a:spcPct val="0"/>
              </a:spcAft>
              <a:defRPr sz="1200">
                <a:solidFill>
                  <a:schemeClr val="tx1"/>
                </a:solidFill>
                <a:latin typeface="Calibri" panose="020F0502020204030204" pitchFamily="34" charset="0"/>
              </a:defRPr>
            </a:lvl7pPr>
            <a:lvl8pPr marL="3493574" indent="-232905" eaLnBrk="0" fontAlgn="base" hangingPunct="0">
              <a:spcBef>
                <a:spcPct val="30000"/>
              </a:spcBef>
              <a:spcAft>
                <a:spcPct val="0"/>
              </a:spcAft>
              <a:defRPr sz="1200">
                <a:solidFill>
                  <a:schemeClr val="tx1"/>
                </a:solidFill>
                <a:latin typeface="Calibri" panose="020F0502020204030204" pitchFamily="34" charset="0"/>
              </a:defRPr>
            </a:lvl8pPr>
            <a:lvl9pPr marL="3959383" indent="-232905"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CB92C3EF-2017-4449-84E7-C9947789E92B}" type="slidenum">
              <a:rPr lang="en-US" altLang="en-US"/>
              <a:pPr eaLnBrk="1" hangingPunct="1">
                <a:spcBef>
                  <a:spcPct val="0"/>
                </a:spcBef>
              </a:pPr>
              <a:t>33</a:t>
            </a:fld>
            <a:endParaRPr lang="en-US" altLang="en-US"/>
          </a:p>
        </p:txBody>
      </p:sp>
    </p:spTree>
    <p:extLst>
      <p:ext uri="{BB962C8B-B14F-4D97-AF65-F5344CB8AC3E}">
        <p14:creationId xmlns:p14="http://schemas.microsoft.com/office/powerpoint/2010/main" val="278484429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103B80C7-C760-4D71-9FD0-954ABC99C34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a:extLst>
              <a:ext uri="{FF2B5EF4-FFF2-40B4-BE49-F238E27FC236}">
                <a16:creationId xmlns:a16="http://schemas.microsoft.com/office/drawing/2014/main" id="{D3F66B16-4A3F-4159-96CD-42B5E4BDB9C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Duty to maintain or update information provided – include billing address (or e-mail address) and other pertinent information (including adults in premises)</a:t>
            </a:r>
          </a:p>
        </p:txBody>
      </p:sp>
      <p:sp>
        <p:nvSpPr>
          <p:cNvPr id="45060" name="Slide Number Placeholder 3">
            <a:extLst>
              <a:ext uri="{FF2B5EF4-FFF2-40B4-BE49-F238E27FC236}">
                <a16:creationId xmlns:a16="http://schemas.microsoft.com/office/drawing/2014/main" id="{ECDD016C-30E2-417D-8986-09FAFD04FC5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56941" indent="-291132" eaLnBrk="0" hangingPunct="0">
              <a:spcBef>
                <a:spcPct val="30000"/>
              </a:spcBef>
              <a:defRPr sz="1200">
                <a:solidFill>
                  <a:schemeClr val="tx1"/>
                </a:solidFill>
                <a:latin typeface="Calibri" panose="020F0502020204030204" pitchFamily="34" charset="0"/>
              </a:defRPr>
            </a:lvl2pPr>
            <a:lvl3pPr marL="1164524" indent="-232905" eaLnBrk="0" hangingPunct="0">
              <a:spcBef>
                <a:spcPct val="30000"/>
              </a:spcBef>
              <a:defRPr sz="1200">
                <a:solidFill>
                  <a:schemeClr val="tx1"/>
                </a:solidFill>
                <a:latin typeface="Calibri" panose="020F0502020204030204" pitchFamily="34" charset="0"/>
              </a:defRPr>
            </a:lvl3pPr>
            <a:lvl4pPr marL="1630334" indent="-232905" eaLnBrk="0" hangingPunct="0">
              <a:spcBef>
                <a:spcPct val="30000"/>
              </a:spcBef>
              <a:defRPr sz="1200">
                <a:solidFill>
                  <a:schemeClr val="tx1"/>
                </a:solidFill>
                <a:latin typeface="Calibri" panose="020F0502020204030204" pitchFamily="34" charset="0"/>
              </a:defRPr>
            </a:lvl4pPr>
            <a:lvl5pPr marL="2096144" indent="-232905" eaLnBrk="0" hangingPunct="0">
              <a:spcBef>
                <a:spcPct val="30000"/>
              </a:spcBef>
              <a:defRPr sz="1200">
                <a:solidFill>
                  <a:schemeClr val="tx1"/>
                </a:solidFill>
                <a:latin typeface="Calibri" panose="020F0502020204030204" pitchFamily="34" charset="0"/>
              </a:defRPr>
            </a:lvl5pPr>
            <a:lvl6pPr marL="2561955" indent="-232905" eaLnBrk="0" fontAlgn="base" hangingPunct="0">
              <a:spcBef>
                <a:spcPct val="30000"/>
              </a:spcBef>
              <a:spcAft>
                <a:spcPct val="0"/>
              </a:spcAft>
              <a:defRPr sz="1200">
                <a:solidFill>
                  <a:schemeClr val="tx1"/>
                </a:solidFill>
                <a:latin typeface="Calibri" panose="020F0502020204030204" pitchFamily="34" charset="0"/>
              </a:defRPr>
            </a:lvl6pPr>
            <a:lvl7pPr marL="3027764" indent="-232905" eaLnBrk="0" fontAlgn="base" hangingPunct="0">
              <a:spcBef>
                <a:spcPct val="30000"/>
              </a:spcBef>
              <a:spcAft>
                <a:spcPct val="0"/>
              </a:spcAft>
              <a:defRPr sz="1200">
                <a:solidFill>
                  <a:schemeClr val="tx1"/>
                </a:solidFill>
                <a:latin typeface="Calibri" panose="020F0502020204030204" pitchFamily="34" charset="0"/>
              </a:defRPr>
            </a:lvl7pPr>
            <a:lvl8pPr marL="3493574" indent="-232905" eaLnBrk="0" fontAlgn="base" hangingPunct="0">
              <a:spcBef>
                <a:spcPct val="30000"/>
              </a:spcBef>
              <a:spcAft>
                <a:spcPct val="0"/>
              </a:spcAft>
              <a:defRPr sz="1200">
                <a:solidFill>
                  <a:schemeClr val="tx1"/>
                </a:solidFill>
                <a:latin typeface="Calibri" panose="020F0502020204030204" pitchFamily="34" charset="0"/>
              </a:defRPr>
            </a:lvl8pPr>
            <a:lvl9pPr marL="3959383" indent="-232905"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CB92C3EF-2017-4449-84E7-C9947789E92B}" type="slidenum">
              <a:rPr lang="en-US" altLang="en-US"/>
              <a:pPr eaLnBrk="1" hangingPunct="1">
                <a:spcBef>
                  <a:spcPct val="0"/>
                </a:spcBef>
              </a:pPr>
              <a:t>34</a:t>
            </a:fld>
            <a:endParaRPr lang="en-US" altLang="en-US"/>
          </a:p>
        </p:txBody>
      </p:sp>
    </p:spTree>
    <p:extLst>
      <p:ext uri="{BB962C8B-B14F-4D97-AF65-F5344CB8AC3E}">
        <p14:creationId xmlns:p14="http://schemas.microsoft.com/office/powerpoint/2010/main" val="53280998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103B80C7-C760-4D71-9FD0-954ABC99C34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a:extLst>
              <a:ext uri="{FF2B5EF4-FFF2-40B4-BE49-F238E27FC236}">
                <a16:creationId xmlns:a16="http://schemas.microsoft.com/office/drawing/2014/main" id="{D3F66B16-4A3F-4159-96CD-42B5E4BDB9C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45060" name="Slide Number Placeholder 3">
            <a:extLst>
              <a:ext uri="{FF2B5EF4-FFF2-40B4-BE49-F238E27FC236}">
                <a16:creationId xmlns:a16="http://schemas.microsoft.com/office/drawing/2014/main" id="{ECDD016C-30E2-417D-8986-09FAFD04FC5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56941" indent="-291132" eaLnBrk="0" hangingPunct="0">
              <a:spcBef>
                <a:spcPct val="30000"/>
              </a:spcBef>
              <a:defRPr sz="1200">
                <a:solidFill>
                  <a:schemeClr val="tx1"/>
                </a:solidFill>
                <a:latin typeface="Calibri" panose="020F0502020204030204" pitchFamily="34" charset="0"/>
              </a:defRPr>
            </a:lvl2pPr>
            <a:lvl3pPr marL="1164524" indent="-232905" eaLnBrk="0" hangingPunct="0">
              <a:spcBef>
                <a:spcPct val="30000"/>
              </a:spcBef>
              <a:defRPr sz="1200">
                <a:solidFill>
                  <a:schemeClr val="tx1"/>
                </a:solidFill>
                <a:latin typeface="Calibri" panose="020F0502020204030204" pitchFamily="34" charset="0"/>
              </a:defRPr>
            </a:lvl3pPr>
            <a:lvl4pPr marL="1630334" indent="-232905" eaLnBrk="0" hangingPunct="0">
              <a:spcBef>
                <a:spcPct val="30000"/>
              </a:spcBef>
              <a:defRPr sz="1200">
                <a:solidFill>
                  <a:schemeClr val="tx1"/>
                </a:solidFill>
                <a:latin typeface="Calibri" panose="020F0502020204030204" pitchFamily="34" charset="0"/>
              </a:defRPr>
            </a:lvl4pPr>
            <a:lvl5pPr marL="2096144" indent="-232905" eaLnBrk="0" hangingPunct="0">
              <a:spcBef>
                <a:spcPct val="30000"/>
              </a:spcBef>
              <a:defRPr sz="1200">
                <a:solidFill>
                  <a:schemeClr val="tx1"/>
                </a:solidFill>
                <a:latin typeface="Calibri" panose="020F0502020204030204" pitchFamily="34" charset="0"/>
              </a:defRPr>
            </a:lvl5pPr>
            <a:lvl6pPr marL="2561955" indent="-232905" eaLnBrk="0" fontAlgn="base" hangingPunct="0">
              <a:spcBef>
                <a:spcPct val="30000"/>
              </a:spcBef>
              <a:spcAft>
                <a:spcPct val="0"/>
              </a:spcAft>
              <a:defRPr sz="1200">
                <a:solidFill>
                  <a:schemeClr val="tx1"/>
                </a:solidFill>
                <a:latin typeface="Calibri" panose="020F0502020204030204" pitchFamily="34" charset="0"/>
              </a:defRPr>
            </a:lvl6pPr>
            <a:lvl7pPr marL="3027764" indent="-232905" eaLnBrk="0" fontAlgn="base" hangingPunct="0">
              <a:spcBef>
                <a:spcPct val="30000"/>
              </a:spcBef>
              <a:spcAft>
                <a:spcPct val="0"/>
              </a:spcAft>
              <a:defRPr sz="1200">
                <a:solidFill>
                  <a:schemeClr val="tx1"/>
                </a:solidFill>
                <a:latin typeface="Calibri" panose="020F0502020204030204" pitchFamily="34" charset="0"/>
              </a:defRPr>
            </a:lvl7pPr>
            <a:lvl8pPr marL="3493574" indent="-232905" eaLnBrk="0" fontAlgn="base" hangingPunct="0">
              <a:spcBef>
                <a:spcPct val="30000"/>
              </a:spcBef>
              <a:spcAft>
                <a:spcPct val="0"/>
              </a:spcAft>
              <a:defRPr sz="1200">
                <a:solidFill>
                  <a:schemeClr val="tx1"/>
                </a:solidFill>
                <a:latin typeface="Calibri" panose="020F0502020204030204" pitchFamily="34" charset="0"/>
              </a:defRPr>
            </a:lvl8pPr>
            <a:lvl9pPr marL="3959383" indent="-232905"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CB92C3EF-2017-4449-84E7-C9947789E92B}" type="slidenum">
              <a:rPr lang="en-US" altLang="en-US"/>
              <a:pPr eaLnBrk="1" hangingPunct="1">
                <a:spcBef>
                  <a:spcPct val="0"/>
                </a:spcBef>
              </a:pPr>
              <a:t>35</a:t>
            </a:fld>
            <a:endParaRPr lang="en-US" altLang="en-US"/>
          </a:p>
        </p:txBody>
      </p:sp>
    </p:spTree>
    <p:extLst>
      <p:ext uri="{BB962C8B-B14F-4D97-AF65-F5344CB8AC3E}">
        <p14:creationId xmlns:p14="http://schemas.microsoft.com/office/powerpoint/2010/main" val="231542038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Water District or Water Association pays the interest rate that it earns on its bank accounts, unless that rate is higher than the rate for all other utilities (the average of the one-year treasury note rate for the last three months of the prior year).  In that case, it will pay the rate established for all other utilities unless that rate exceeds 6 percent per annum in which case it pays 6 percent per annum.</a:t>
            </a:r>
          </a:p>
          <a:p>
            <a:endParaRPr lang="en-US" dirty="0"/>
          </a:p>
          <a:p>
            <a:r>
              <a:rPr lang="en-US" dirty="0"/>
              <a:t>Current rate is 4.34%.</a:t>
            </a:r>
          </a:p>
        </p:txBody>
      </p:sp>
      <p:sp>
        <p:nvSpPr>
          <p:cNvPr id="4" name="Slide Number Placeholder 3"/>
          <p:cNvSpPr>
            <a:spLocks noGrp="1"/>
          </p:cNvSpPr>
          <p:nvPr>
            <p:ph type="sldNum" sz="quarter" idx="5"/>
          </p:nvPr>
        </p:nvSpPr>
        <p:spPr/>
        <p:txBody>
          <a:bodyPr/>
          <a:lstStyle/>
          <a:p>
            <a:fld id="{026D39CE-2466-4504-B169-026CCD8E960B}" type="slidenum">
              <a:rPr lang="en-US" altLang="en-US" smtClean="0"/>
              <a:pPr/>
              <a:t>36</a:t>
            </a:fld>
            <a:endParaRPr lang="en-US" altLang="en-US"/>
          </a:p>
        </p:txBody>
      </p:sp>
    </p:spTree>
    <p:extLst>
      <p:ext uri="{BB962C8B-B14F-4D97-AF65-F5344CB8AC3E}">
        <p14:creationId xmlns:p14="http://schemas.microsoft.com/office/powerpoint/2010/main" val="257717627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CA44428F-46DD-462E-9629-B8547932D6C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2D3458F9-527C-40DA-A196-00B902A4C0C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807 KAR 5:006, Section 8(1)(b): “</a:t>
            </a:r>
            <a:r>
              <a:rPr lang="en-US" dirty="0"/>
              <a:t>A utility shall not require a deposit based solely on the customer being a tenant or renter.”</a:t>
            </a:r>
          </a:p>
          <a:p>
            <a:endParaRPr lang="en-US" dirty="0"/>
          </a:p>
          <a:p>
            <a:r>
              <a:rPr lang="en-US" dirty="0"/>
              <a:t>Case No. 9383, </a:t>
            </a:r>
            <a:r>
              <a:rPr lang="en-US" i="1" dirty="0"/>
              <a:t>Hardin County Water District No. 1</a:t>
            </a:r>
            <a:r>
              <a:rPr lang="en-US" dirty="0"/>
              <a:t> (Ky. PSC Aug. 26, 1985): PSC states that landlords and tenants cannot be held jointly liable for water charges.  The person who applies for and receives the service is responsible for charges for that service.</a:t>
            </a:r>
          </a:p>
          <a:p>
            <a:endParaRPr lang="en-US" dirty="0"/>
          </a:p>
          <a:p>
            <a:r>
              <a:rPr lang="en-US" dirty="0"/>
              <a:t>Case No. 2003-00168, </a:t>
            </a:r>
            <a:r>
              <a:rPr lang="en-US" i="1" dirty="0"/>
              <a:t>Jessamine-South Elkhorn Water District</a:t>
            </a:r>
            <a:r>
              <a:rPr lang="en-US" dirty="0"/>
              <a:t> (Ky. PSC Feb. 18, 2004): “[A] jurisdictional utility cannot unilaterally impose, directly or indirectly, as a condition of service, the debt of a user of its services including, but not limited to tenant/lessee, on another, including, but not limited to, landlord/owner.”  Voluntary agreements to assume liability are permissible  but not tariffed imposed conditions of service.</a:t>
            </a:r>
          </a:p>
          <a:p>
            <a:endParaRPr lang="en-US" dirty="0"/>
          </a:p>
          <a:p>
            <a:r>
              <a:rPr lang="en-US" dirty="0"/>
              <a:t>Case No. 2005-00099, </a:t>
            </a:r>
            <a:r>
              <a:rPr lang="en-US" i="1" dirty="0"/>
              <a:t>Norman L. Denison v. Louisville Gas and Electric Co. </a:t>
            </a:r>
            <a:r>
              <a:rPr lang="en-US" dirty="0"/>
              <a:t>(Ky. PSC Oct. 18, 2006): PSC rejected tariff that imposed liability upon landlord for service provided to landlord’s property in the absence of an active account.</a:t>
            </a:r>
          </a:p>
          <a:p>
            <a:endParaRPr lang="en-US" dirty="0"/>
          </a:p>
          <a:p>
            <a:r>
              <a:rPr lang="en-US" dirty="0"/>
              <a:t>Kentucky Courts Disagree:</a:t>
            </a:r>
          </a:p>
          <a:p>
            <a:endParaRPr lang="en-US" dirty="0"/>
          </a:p>
          <a:p>
            <a:r>
              <a:rPr lang="en-US" i="1" dirty="0"/>
              <a:t>Puckett v. City of </a:t>
            </a:r>
            <a:r>
              <a:rPr lang="en-US" i="1" dirty="0" err="1"/>
              <a:t>Muldraugh</a:t>
            </a:r>
            <a:r>
              <a:rPr lang="en-US" dirty="0"/>
              <a:t>, 403 S.W.2d 252 (Ky. 1966) City may require the owner of a property to guarantee payment for water service provided to his/her property and to impose liability for service provide to his/her property</a:t>
            </a:r>
          </a:p>
          <a:p>
            <a:endParaRPr lang="en-US" dirty="0"/>
          </a:p>
          <a:p>
            <a:r>
              <a:rPr lang="en-US" i="1" dirty="0"/>
              <a:t>August Properties LLC v. City of Burgin</a:t>
            </a:r>
            <a:r>
              <a:rPr lang="en-US" dirty="0"/>
              <a:t>, No. 2015-CA-001570-DG (Ky. Court of Appeals Oct. 27, 2017) Held that a city could impose liability for charges for water service rendered to the owner’s property.  (Property Owner and Tenant are both consumers of the water).  Cites KRS 106.210 that authorizes cities and water districts to acquire, operate and maintain water systems and charge and collect reasonable rates.  City could enact an ordinance to obtain collection </a:t>
            </a:r>
          </a:p>
          <a:p>
            <a:endParaRPr lang="en-US" altLang="en-US" dirty="0"/>
          </a:p>
          <a:p>
            <a:r>
              <a:rPr lang="en-US" altLang="en-US" dirty="0"/>
              <a:t>OAG 82-493 (Sep. 13, 1982): Could impose liability upon owner of property at the time the service was provided</a:t>
            </a:r>
          </a:p>
          <a:p>
            <a:endParaRPr lang="en-US" altLang="en-US" dirty="0"/>
          </a:p>
          <a:p>
            <a:r>
              <a:rPr lang="en-US" altLang="en-US" dirty="0"/>
              <a:t>OAG 73-520 (July 6, 1973) “Assuming that the regulation provides that the property owner is liable directly for the water service or that the property owner is liable when the tenant refuses to pay, it is our opinion that the owner of the rented property may be required to pay, pursuant to such regulation, for the water furnished to his premises and used by the former tenant, before water service if furnished to a subsequent tenant.”</a:t>
            </a:r>
          </a:p>
          <a:p>
            <a:endParaRPr lang="en-US" altLang="en-US" dirty="0"/>
          </a:p>
          <a:p>
            <a:r>
              <a:rPr lang="en-US" altLang="en-US" dirty="0"/>
              <a:t>Federal Court Decisions that assert that a renter cannot be denied water service due to a landlord’s failure to pay amounts owed for water service.  Violates the equal protection clause of the 14</a:t>
            </a:r>
            <a:r>
              <a:rPr lang="en-US" altLang="en-US" baseline="30000" dirty="0"/>
              <a:t>th</a:t>
            </a:r>
            <a:r>
              <a:rPr lang="en-US" altLang="en-US" dirty="0"/>
              <a:t> Amendment since there is no rational government interest in refusal of service to innocent 3rd party to force that party to pay the obligations of another or face constructive eviction.   </a:t>
            </a:r>
            <a:r>
              <a:rPr lang="en-US" i="1" dirty="0"/>
              <a:t>Golden v. City of Columbus</a:t>
            </a:r>
            <a:r>
              <a:rPr lang="en-US" dirty="0"/>
              <a:t>, 404 F.3d 950, 952 (6th Cir. 2005) </a:t>
            </a:r>
          </a:p>
          <a:p>
            <a:endParaRPr lang="en-US" altLang="en-US" dirty="0"/>
          </a:p>
        </p:txBody>
      </p:sp>
      <p:sp>
        <p:nvSpPr>
          <p:cNvPr id="46084" name="Slide Number Placeholder 3">
            <a:extLst>
              <a:ext uri="{FF2B5EF4-FFF2-40B4-BE49-F238E27FC236}">
                <a16:creationId xmlns:a16="http://schemas.microsoft.com/office/drawing/2014/main" id="{4B373167-016E-484B-B5F5-0EB55A2453E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6941" indent="-291132" eaLnBrk="0" hangingPunct="0">
              <a:defRPr>
                <a:solidFill>
                  <a:schemeClr val="tx1"/>
                </a:solidFill>
                <a:latin typeface="Calibri" panose="020F0502020204030204" pitchFamily="34" charset="0"/>
                <a:cs typeface="Arial" panose="020B0604020202020204" pitchFamily="34" charset="0"/>
              </a:defRPr>
            </a:lvl2pPr>
            <a:lvl3pPr marL="1164524" indent="-232905" eaLnBrk="0" hangingPunct="0">
              <a:defRPr>
                <a:solidFill>
                  <a:schemeClr val="tx1"/>
                </a:solidFill>
                <a:latin typeface="Calibri" panose="020F0502020204030204" pitchFamily="34" charset="0"/>
                <a:cs typeface="Arial" panose="020B0604020202020204" pitchFamily="34" charset="0"/>
              </a:defRPr>
            </a:lvl3pPr>
            <a:lvl4pPr marL="1630334" indent="-232905" eaLnBrk="0" hangingPunct="0">
              <a:defRPr>
                <a:solidFill>
                  <a:schemeClr val="tx1"/>
                </a:solidFill>
                <a:latin typeface="Calibri" panose="020F0502020204030204" pitchFamily="34" charset="0"/>
                <a:cs typeface="Arial" panose="020B0604020202020204" pitchFamily="34" charset="0"/>
              </a:defRPr>
            </a:lvl4pPr>
            <a:lvl5pPr marL="2096144" indent="-232905" eaLnBrk="0" hangingPunct="0">
              <a:defRPr>
                <a:solidFill>
                  <a:schemeClr val="tx1"/>
                </a:solidFill>
                <a:latin typeface="Calibri" panose="020F0502020204030204" pitchFamily="34" charset="0"/>
                <a:cs typeface="Arial" panose="020B0604020202020204" pitchFamily="34" charset="0"/>
              </a:defRPr>
            </a:lvl5pPr>
            <a:lvl6pPr marL="2561955" indent="-23290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27764" indent="-23290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93574" indent="-23290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59383" indent="-23290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C9CFDEC5-7BC3-4EF2-917C-ADC9F8B3B9EC}" type="slidenum">
              <a:rPr lang="en-US" altLang="en-US"/>
              <a:pPr eaLnBrk="1" hangingPunct="1"/>
              <a:t>37</a:t>
            </a:fld>
            <a:endParaRPr lang="en-US"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7FCBF84D-05C7-43FE-9D11-33C93A5EFA7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a:extLst>
              <a:ext uri="{FF2B5EF4-FFF2-40B4-BE49-F238E27FC236}">
                <a16:creationId xmlns:a16="http://schemas.microsoft.com/office/drawing/2014/main" id="{C06F63D5-FFE4-4F8D-B1AE-B83F6A89D44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Tariff should specify the forms of payment that are acceptable</a:t>
            </a:r>
          </a:p>
          <a:p>
            <a:endParaRPr lang="en-US" altLang="en-US" dirty="0"/>
          </a:p>
          <a:p>
            <a:r>
              <a:rPr lang="en-US" altLang="en-US" dirty="0"/>
              <a:t>Many utilities are now accepting payment by ACH (automated bank withdrawal) or Credit Card.  Many are charging a separate fee if those methods of payments are use.  The PSC has permitted the use of such fees.  Whether the separate fee must be listed in the utility tariff depends upon who actually assesses the fee.  If the fee is assessed by the utility, it must be listed.  If the fee is assessed by the financial services company that is handling the transaction, it does not need to be listed.</a:t>
            </a:r>
          </a:p>
          <a:p>
            <a:endParaRPr lang="en-US" altLang="en-US" dirty="0"/>
          </a:p>
          <a:p>
            <a:r>
              <a:rPr lang="en-US" altLang="en-US" dirty="0"/>
              <a:t>The PSC’s approach to credit card fees is not written but the PSC has not required a utility to state in in its tariff credit card use fees if those are assessed by the financial service company handing the transaction.  It does require the utility to advise the customer before taking payment that a fee will be assessed and the amount of the fee.</a:t>
            </a:r>
          </a:p>
          <a:p>
            <a:endParaRPr lang="en-US" altLang="en-US" dirty="0"/>
          </a:p>
          <a:p>
            <a:r>
              <a:rPr lang="en-US" altLang="en-US" dirty="0"/>
              <a:t>I am not aware of any utilities that are bearing the cost of credit card usage fees.  However, three utilities have proposed to eliminate fees for credit card use.  Kentucky American Water Company proposed such a fee in Case No. 2015-00418 only to withdrawal the fee after opposition from the Attorney General.   Columbia Gas Company proposed to allow payment by credit card without any fees in Case No. 2016-00162 but withdrew that proposal as part of a settlement agreement.  Duke Kentucky has proposed to eliminate credit card fees in its current rate case (Case No. 2019-00271), but no decision has been made in that proceeding.</a:t>
            </a:r>
          </a:p>
          <a:p>
            <a:endParaRPr lang="en-US" altLang="en-US" dirty="0"/>
          </a:p>
          <a:p>
            <a:r>
              <a:rPr lang="en-US" altLang="en-US" dirty="0"/>
              <a:t>Payment Date as well as issuance date must be shown on bill.  Utility may wish to identify the payment period (Payment date) in its tariff as set number of dates from issuance date.</a:t>
            </a:r>
          </a:p>
          <a:p>
            <a:endParaRPr lang="en-US" altLang="en-US" dirty="0"/>
          </a:p>
          <a:p>
            <a:r>
              <a:rPr lang="en-US" altLang="en-US" dirty="0"/>
              <a:t>Dropbox Date:  If utility uses a </a:t>
            </a:r>
            <a:r>
              <a:rPr lang="en-US" altLang="en-US" dirty="0" err="1"/>
              <a:t>dropbox</a:t>
            </a:r>
            <a:r>
              <a:rPr lang="en-US" altLang="en-US" dirty="0"/>
              <a:t> or afterhours deposit box, tariff should indicate when the payment will be deemed accepted.</a:t>
            </a:r>
          </a:p>
        </p:txBody>
      </p:sp>
      <p:sp>
        <p:nvSpPr>
          <p:cNvPr id="47108" name="Slide Number Placeholder 3">
            <a:extLst>
              <a:ext uri="{FF2B5EF4-FFF2-40B4-BE49-F238E27FC236}">
                <a16:creationId xmlns:a16="http://schemas.microsoft.com/office/drawing/2014/main" id="{C716D4BD-A293-4CE1-8C6C-4630242ECE6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6941" indent="-291132" eaLnBrk="0" hangingPunct="0">
              <a:defRPr>
                <a:solidFill>
                  <a:schemeClr val="tx1"/>
                </a:solidFill>
                <a:latin typeface="Calibri" panose="020F0502020204030204" pitchFamily="34" charset="0"/>
                <a:cs typeface="Arial" panose="020B0604020202020204" pitchFamily="34" charset="0"/>
              </a:defRPr>
            </a:lvl2pPr>
            <a:lvl3pPr marL="1164524" indent="-232905" eaLnBrk="0" hangingPunct="0">
              <a:defRPr>
                <a:solidFill>
                  <a:schemeClr val="tx1"/>
                </a:solidFill>
                <a:latin typeface="Calibri" panose="020F0502020204030204" pitchFamily="34" charset="0"/>
                <a:cs typeface="Arial" panose="020B0604020202020204" pitchFamily="34" charset="0"/>
              </a:defRPr>
            </a:lvl3pPr>
            <a:lvl4pPr marL="1630334" indent="-232905" eaLnBrk="0" hangingPunct="0">
              <a:defRPr>
                <a:solidFill>
                  <a:schemeClr val="tx1"/>
                </a:solidFill>
                <a:latin typeface="Calibri" panose="020F0502020204030204" pitchFamily="34" charset="0"/>
                <a:cs typeface="Arial" panose="020B0604020202020204" pitchFamily="34" charset="0"/>
              </a:defRPr>
            </a:lvl4pPr>
            <a:lvl5pPr marL="2096144" indent="-232905" eaLnBrk="0" hangingPunct="0">
              <a:defRPr>
                <a:solidFill>
                  <a:schemeClr val="tx1"/>
                </a:solidFill>
                <a:latin typeface="Calibri" panose="020F0502020204030204" pitchFamily="34" charset="0"/>
                <a:cs typeface="Arial" panose="020B0604020202020204" pitchFamily="34" charset="0"/>
              </a:defRPr>
            </a:lvl5pPr>
            <a:lvl6pPr marL="2561955" indent="-23290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27764" indent="-23290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93574" indent="-23290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59383" indent="-23290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A43ACF27-E275-4093-9DB3-CEDB73CF4FE9}" type="slidenum">
              <a:rPr lang="en-US" altLang="en-US"/>
              <a:pPr eaLnBrk="1" hangingPunct="1"/>
              <a:t>38</a:t>
            </a:fld>
            <a:endParaRPr lang="en-US" altLang="en-US"/>
          </a:p>
        </p:txBody>
      </p:sp>
    </p:spTree>
    <p:extLst>
      <p:ext uri="{BB962C8B-B14F-4D97-AF65-F5344CB8AC3E}">
        <p14:creationId xmlns:p14="http://schemas.microsoft.com/office/powerpoint/2010/main" val="293605963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7FCBF84D-05C7-43FE-9D11-33C93A5EFA7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a:extLst>
              <a:ext uri="{FF2B5EF4-FFF2-40B4-BE49-F238E27FC236}">
                <a16:creationId xmlns:a16="http://schemas.microsoft.com/office/drawing/2014/main" id="{C06F63D5-FFE4-4F8D-B1AE-B83F6A89D44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Tx/>
              <a:buNone/>
            </a:pPr>
            <a:r>
              <a:rPr lang="en-US" altLang="en-US" dirty="0"/>
              <a:t>PSC Rules:</a:t>
            </a:r>
          </a:p>
          <a:p>
            <a:pPr>
              <a:buFontTx/>
              <a:buNone/>
            </a:pPr>
            <a:endParaRPr lang="en-US" altLang="en-US" dirty="0"/>
          </a:p>
          <a:p>
            <a:pPr>
              <a:buFontTx/>
              <a:buNone/>
            </a:pPr>
            <a:r>
              <a:rPr lang="en-US" altLang="en-US" dirty="0"/>
              <a:t>Late Payment Fee may be assessed if bill is not paid by date shown on bill</a:t>
            </a:r>
          </a:p>
          <a:p>
            <a:pPr>
              <a:buFontTx/>
              <a:buNone/>
            </a:pPr>
            <a:endParaRPr lang="en-US" altLang="en-US" dirty="0"/>
          </a:p>
          <a:p>
            <a:pPr>
              <a:buFontTx/>
              <a:buNone/>
            </a:pPr>
            <a:r>
              <a:rPr lang="en-US" altLang="en-US" dirty="0"/>
              <a:t>Late Payment Fee may only be assessed once on any bill for rendered services </a:t>
            </a:r>
          </a:p>
          <a:p>
            <a:pPr>
              <a:buFontTx/>
              <a:buNone/>
            </a:pPr>
            <a:endParaRPr lang="en-US" altLang="en-US" dirty="0"/>
          </a:p>
          <a:p>
            <a:pPr>
              <a:buFontTx/>
              <a:buNone/>
            </a:pPr>
            <a:r>
              <a:rPr lang="en-US" altLang="en-US" dirty="0"/>
              <a:t>Customer payments will be applied first for service rendered for the current bill.  (For example, Any payment applied 1</a:t>
            </a:r>
            <a:r>
              <a:rPr lang="en-US" altLang="en-US" baseline="30000" dirty="0"/>
              <a:t>st</a:t>
            </a:r>
            <a:r>
              <a:rPr lang="en-US" altLang="en-US" dirty="0"/>
              <a:t> for service rendered for the current bill, then to previous amounts owed.)</a:t>
            </a:r>
          </a:p>
          <a:p>
            <a:pPr>
              <a:buFontTx/>
              <a:buNone/>
            </a:pPr>
            <a:endParaRPr lang="en-US" altLang="en-US" dirty="0"/>
          </a:p>
          <a:p>
            <a:pPr>
              <a:buFontTx/>
              <a:buNone/>
            </a:pPr>
            <a:r>
              <a:rPr lang="en-US" altLang="en-US" dirty="0"/>
              <a:t>Utility may not assess penalty on unpaid penalty charges</a:t>
            </a:r>
          </a:p>
          <a:p>
            <a:pPr>
              <a:buFontTx/>
              <a:buNone/>
            </a:pPr>
            <a:endParaRPr lang="en-US" altLang="en-US" dirty="0"/>
          </a:p>
          <a:p>
            <a:pPr>
              <a:buFontTx/>
              <a:buNone/>
            </a:pPr>
            <a:r>
              <a:rPr lang="en-US" altLang="en-US" dirty="0"/>
              <a:t>WHAT HAPPENS IF THE BILL IS DELAYED IN THE MAIL?</a:t>
            </a:r>
          </a:p>
          <a:p>
            <a:pPr>
              <a:buFontTx/>
              <a:buNone/>
            </a:pPr>
            <a:endParaRPr lang="en-US" altLang="en-US" dirty="0"/>
          </a:p>
          <a:p>
            <a:pPr>
              <a:buFontTx/>
              <a:buNone/>
            </a:pPr>
            <a:r>
              <a:rPr lang="en-US" altLang="en-US" dirty="0"/>
              <a:t>Tariff can provide that due date remains unchanged regardless of mailing issues.</a:t>
            </a:r>
          </a:p>
          <a:p>
            <a:endParaRPr lang="en-US" altLang="en-US" dirty="0"/>
          </a:p>
        </p:txBody>
      </p:sp>
      <p:sp>
        <p:nvSpPr>
          <p:cNvPr id="47108" name="Slide Number Placeholder 3">
            <a:extLst>
              <a:ext uri="{FF2B5EF4-FFF2-40B4-BE49-F238E27FC236}">
                <a16:creationId xmlns:a16="http://schemas.microsoft.com/office/drawing/2014/main" id="{C716D4BD-A293-4CE1-8C6C-4630242ECE6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6941" indent="-291132" eaLnBrk="0" hangingPunct="0">
              <a:defRPr>
                <a:solidFill>
                  <a:schemeClr val="tx1"/>
                </a:solidFill>
                <a:latin typeface="Calibri" panose="020F0502020204030204" pitchFamily="34" charset="0"/>
                <a:cs typeface="Arial" panose="020B0604020202020204" pitchFamily="34" charset="0"/>
              </a:defRPr>
            </a:lvl2pPr>
            <a:lvl3pPr marL="1164524" indent="-232905" eaLnBrk="0" hangingPunct="0">
              <a:defRPr>
                <a:solidFill>
                  <a:schemeClr val="tx1"/>
                </a:solidFill>
                <a:latin typeface="Calibri" panose="020F0502020204030204" pitchFamily="34" charset="0"/>
                <a:cs typeface="Arial" panose="020B0604020202020204" pitchFamily="34" charset="0"/>
              </a:defRPr>
            </a:lvl3pPr>
            <a:lvl4pPr marL="1630334" indent="-232905" eaLnBrk="0" hangingPunct="0">
              <a:defRPr>
                <a:solidFill>
                  <a:schemeClr val="tx1"/>
                </a:solidFill>
                <a:latin typeface="Calibri" panose="020F0502020204030204" pitchFamily="34" charset="0"/>
                <a:cs typeface="Arial" panose="020B0604020202020204" pitchFamily="34" charset="0"/>
              </a:defRPr>
            </a:lvl4pPr>
            <a:lvl5pPr marL="2096144" indent="-232905" eaLnBrk="0" hangingPunct="0">
              <a:defRPr>
                <a:solidFill>
                  <a:schemeClr val="tx1"/>
                </a:solidFill>
                <a:latin typeface="Calibri" panose="020F0502020204030204" pitchFamily="34" charset="0"/>
                <a:cs typeface="Arial" panose="020B0604020202020204" pitchFamily="34" charset="0"/>
              </a:defRPr>
            </a:lvl5pPr>
            <a:lvl6pPr marL="2561955" indent="-23290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27764" indent="-23290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93574" indent="-23290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59383" indent="-23290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A43ACF27-E275-4093-9DB3-CEDB73CF4FE9}" type="slidenum">
              <a:rPr lang="en-US" altLang="en-US"/>
              <a:pPr eaLnBrk="1" hangingPunct="1"/>
              <a:t>39</a:t>
            </a:fld>
            <a:endParaRPr lang="en-US" altLang="en-US"/>
          </a:p>
        </p:txBody>
      </p:sp>
    </p:spTree>
    <p:extLst>
      <p:ext uri="{BB962C8B-B14F-4D97-AF65-F5344CB8AC3E}">
        <p14:creationId xmlns:p14="http://schemas.microsoft.com/office/powerpoint/2010/main" val="5817201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26D39CE-2466-4504-B169-026CCD8E960B}" type="slidenum">
              <a:rPr lang="en-US" altLang="en-US" smtClean="0"/>
              <a:pPr/>
              <a:t>4</a:t>
            </a:fld>
            <a:endParaRPr lang="en-US" altLang="en-US"/>
          </a:p>
        </p:txBody>
      </p:sp>
    </p:spTree>
    <p:extLst>
      <p:ext uri="{BB962C8B-B14F-4D97-AF65-F5344CB8AC3E}">
        <p14:creationId xmlns:p14="http://schemas.microsoft.com/office/powerpoint/2010/main" val="50448980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7FCBF84D-05C7-43FE-9D11-33C93A5EFA7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a:extLst>
              <a:ext uri="{FF2B5EF4-FFF2-40B4-BE49-F238E27FC236}">
                <a16:creationId xmlns:a16="http://schemas.microsoft.com/office/drawing/2014/main" id="{C06F63D5-FFE4-4F8D-B1AE-B83F6A89D44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7108" name="Slide Number Placeholder 3">
            <a:extLst>
              <a:ext uri="{FF2B5EF4-FFF2-40B4-BE49-F238E27FC236}">
                <a16:creationId xmlns:a16="http://schemas.microsoft.com/office/drawing/2014/main" id="{C716D4BD-A293-4CE1-8C6C-4630242ECE6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6941" indent="-291132" eaLnBrk="0" hangingPunct="0">
              <a:defRPr>
                <a:solidFill>
                  <a:schemeClr val="tx1"/>
                </a:solidFill>
                <a:latin typeface="Calibri" panose="020F0502020204030204" pitchFamily="34" charset="0"/>
                <a:cs typeface="Arial" panose="020B0604020202020204" pitchFamily="34" charset="0"/>
              </a:defRPr>
            </a:lvl2pPr>
            <a:lvl3pPr marL="1164524" indent="-232905" eaLnBrk="0" hangingPunct="0">
              <a:defRPr>
                <a:solidFill>
                  <a:schemeClr val="tx1"/>
                </a:solidFill>
                <a:latin typeface="Calibri" panose="020F0502020204030204" pitchFamily="34" charset="0"/>
                <a:cs typeface="Arial" panose="020B0604020202020204" pitchFamily="34" charset="0"/>
              </a:defRPr>
            </a:lvl3pPr>
            <a:lvl4pPr marL="1630334" indent="-232905" eaLnBrk="0" hangingPunct="0">
              <a:defRPr>
                <a:solidFill>
                  <a:schemeClr val="tx1"/>
                </a:solidFill>
                <a:latin typeface="Calibri" panose="020F0502020204030204" pitchFamily="34" charset="0"/>
                <a:cs typeface="Arial" panose="020B0604020202020204" pitchFamily="34" charset="0"/>
              </a:defRPr>
            </a:lvl4pPr>
            <a:lvl5pPr marL="2096144" indent="-232905" eaLnBrk="0" hangingPunct="0">
              <a:defRPr>
                <a:solidFill>
                  <a:schemeClr val="tx1"/>
                </a:solidFill>
                <a:latin typeface="Calibri" panose="020F0502020204030204" pitchFamily="34" charset="0"/>
                <a:cs typeface="Arial" panose="020B0604020202020204" pitchFamily="34" charset="0"/>
              </a:defRPr>
            </a:lvl5pPr>
            <a:lvl6pPr marL="2561955" indent="-23290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27764" indent="-23290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93574" indent="-23290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59383" indent="-23290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A43ACF27-E275-4093-9DB3-CEDB73CF4FE9}" type="slidenum">
              <a:rPr lang="en-US" altLang="en-US"/>
              <a:pPr eaLnBrk="1" hangingPunct="1"/>
              <a:t>40</a:t>
            </a:fld>
            <a:endParaRPr lang="en-US" altLang="en-US"/>
          </a:p>
        </p:txBody>
      </p:sp>
    </p:spTree>
    <p:extLst>
      <p:ext uri="{BB962C8B-B14F-4D97-AF65-F5344CB8AC3E}">
        <p14:creationId xmlns:p14="http://schemas.microsoft.com/office/powerpoint/2010/main" val="291100541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7FCBF84D-05C7-43FE-9D11-33C93A5EFA7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a:extLst>
              <a:ext uri="{FF2B5EF4-FFF2-40B4-BE49-F238E27FC236}">
                <a16:creationId xmlns:a16="http://schemas.microsoft.com/office/drawing/2014/main" id="{C06F63D5-FFE4-4F8D-B1AE-B83F6A89D44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7108" name="Slide Number Placeholder 3">
            <a:extLst>
              <a:ext uri="{FF2B5EF4-FFF2-40B4-BE49-F238E27FC236}">
                <a16:creationId xmlns:a16="http://schemas.microsoft.com/office/drawing/2014/main" id="{C716D4BD-A293-4CE1-8C6C-4630242ECE6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6941" indent="-291132" eaLnBrk="0" hangingPunct="0">
              <a:defRPr>
                <a:solidFill>
                  <a:schemeClr val="tx1"/>
                </a:solidFill>
                <a:latin typeface="Calibri" panose="020F0502020204030204" pitchFamily="34" charset="0"/>
                <a:cs typeface="Arial" panose="020B0604020202020204" pitchFamily="34" charset="0"/>
              </a:defRPr>
            </a:lvl2pPr>
            <a:lvl3pPr marL="1164524" indent="-232905" eaLnBrk="0" hangingPunct="0">
              <a:defRPr>
                <a:solidFill>
                  <a:schemeClr val="tx1"/>
                </a:solidFill>
                <a:latin typeface="Calibri" panose="020F0502020204030204" pitchFamily="34" charset="0"/>
                <a:cs typeface="Arial" panose="020B0604020202020204" pitchFamily="34" charset="0"/>
              </a:defRPr>
            </a:lvl3pPr>
            <a:lvl4pPr marL="1630334" indent="-232905" eaLnBrk="0" hangingPunct="0">
              <a:defRPr>
                <a:solidFill>
                  <a:schemeClr val="tx1"/>
                </a:solidFill>
                <a:latin typeface="Calibri" panose="020F0502020204030204" pitchFamily="34" charset="0"/>
                <a:cs typeface="Arial" panose="020B0604020202020204" pitchFamily="34" charset="0"/>
              </a:defRPr>
            </a:lvl4pPr>
            <a:lvl5pPr marL="2096144" indent="-232905" eaLnBrk="0" hangingPunct="0">
              <a:defRPr>
                <a:solidFill>
                  <a:schemeClr val="tx1"/>
                </a:solidFill>
                <a:latin typeface="Calibri" panose="020F0502020204030204" pitchFamily="34" charset="0"/>
                <a:cs typeface="Arial" panose="020B0604020202020204" pitchFamily="34" charset="0"/>
              </a:defRPr>
            </a:lvl5pPr>
            <a:lvl6pPr marL="2561955" indent="-23290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27764" indent="-23290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93574" indent="-23290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59383" indent="-23290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A43ACF27-E275-4093-9DB3-CEDB73CF4FE9}" type="slidenum">
              <a:rPr lang="en-US" altLang="en-US"/>
              <a:pPr eaLnBrk="1" hangingPunct="1"/>
              <a:t>41</a:t>
            </a:fld>
            <a:endParaRPr lang="en-US" altLang="en-US"/>
          </a:p>
        </p:txBody>
      </p:sp>
    </p:spTree>
    <p:extLst>
      <p:ext uri="{BB962C8B-B14F-4D97-AF65-F5344CB8AC3E}">
        <p14:creationId xmlns:p14="http://schemas.microsoft.com/office/powerpoint/2010/main" val="34585628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7FCBF84D-05C7-43FE-9D11-33C93A5EFA7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a:extLst>
              <a:ext uri="{FF2B5EF4-FFF2-40B4-BE49-F238E27FC236}">
                <a16:creationId xmlns:a16="http://schemas.microsoft.com/office/drawing/2014/main" id="{C06F63D5-FFE4-4F8D-B1AE-B83F6A89D44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Utility tariffs should be updated to reflect prohibition on assessing fees on bills receiving 3</a:t>
            </a:r>
            <a:r>
              <a:rPr lang="en-US" altLang="en-US" baseline="30000" dirty="0"/>
              <a:t>rd</a:t>
            </a:r>
            <a:r>
              <a:rPr lang="en-US" altLang="en-US" dirty="0"/>
              <a:t> Party billing assistance</a:t>
            </a:r>
          </a:p>
        </p:txBody>
      </p:sp>
      <p:sp>
        <p:nvSpPr>
          <p:cNvPr id="47108" name="Slide Number Placeholder 3">
            <a:extLst>
              <a:ext uri="{FF2B5EF4-FFF2-40B4-BE49-F238E27FC236}">
                <a16:creationId xmlns:a16="http://schemas.microsoft.com/office/drawing/2014/main" id="{C716D4BD-A293-4CE1-8C6C-4630242ECE6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6941" indent="-291132" eaLnBrk="0" hangingPunct="0">
              <a:defRPr>
                <a:solidFill>
                  <a:schemeClr val="tx1"/>
                </a:solidFill>
                <a:latin typeface="Calibri" panose="020F0502020204030204" pitchFamily="34" charset="0"/>
                <a:cs typeface="Arial" panose="020B0604020202020204" pitchFamily="34" charset="0"/>
              </a:defRPr>
            </a:lvl2pPr>
            <a:lvl3pPr marL="1164524" indent="-232905" eaLnBrk="0" hangingPunct="0">
              <a:defRPr>
                <a:solidFill>
                  <a:schemeClr val="tx1"/>
                </a:solidFill>
                <a:latin typeface="Calibri" panose="020F0502020204030204" pitchFamily="34" charset="0"/>
                <a:cs typeface="Arial" panose="020B0604020202020204" pitchFamily="34" charset="0"/>
              </a:defRPr>
            </a:lvl3pPr>
            <a:lvl4pPr marL="1630334" indent="-232905" eaLnBrk="0" hangingPunct="0">
              <a:defRPr>
                <a:solidFill>
                  <a:schemeClr val="tx1"/>
                </a:solidFill>
                <a:latin typeface="Calibri" panose="020F0502020204030204" pitchFamily="34" charset="0"/>
                <a:cs typeface="Arial" panose="020B0604020202020204" pitchFamily="34" charset="0"/>
              </a:defRPr>
            </a:lvl4pPr>
            <a:lvl5pPr marL="2096144" indent="-232905" eaLnBrk="0" hangingPunct="0">
              <a:defRPr>
                <a:solidFill>
                  <a:schemeClr val="tx1"/>
                </a:solidFill>
                <a:latin typeface="Calibri" panose="020F0502020204030204" pitchFamily="34" charset="0"/>
                <a:cs typeface="Arial" panose="020B0604020202020204" pitchFamily="34" charset="0"/>
              </a:defRPr>
            </a:lvl5pPr>
            <a:lvl6pPr marL="2561955" indent="-23290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27764" indent="-23290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93574" indent="-23290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59383" indent="-23290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A43ACF27-E275-4093-9DB3-CEDB73CF4FE9}" type="slidenum">
              <a:rPr lang="en-US" altLang="en-US"/>
              <a:pPr eaLnBrk="1" hangingPunct="1"/>
              <a:t>42</a:t>
            </a:fld>
            <a:endParaRPr lang="en-US" altLang="en-US"/>
          </a:p>
        </p:txBody>
      </p:sp>
    </p:spTree>
    <p:extLst>
      <p:ext uri="{BB962C8B-B14F-4D97-AF65-F5344CB8AC3E}">
        <p14:creationId xmlns:p14="http://schemas.microsoft.com/office/powerpoint/2010/main" val="351492065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7FCBF84D-05C7-43FE-9D11-33C93A5EFA7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a:extLst>
              <a:ext uri="{FF2B5EF4-FFF2-40B4-BE49-F238E27FC236}">
                <a16:creationId xmlns:a16="http://schemas.microsoft.com/office/drawing/2014/main" id="{C06F63D5-FFE4-4F8D-B1AE-B83F6A89D44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A Utility is not required to make a leak adjustment.  Several utilities do not.</a:t>
            </a:r>
          </a:p>
          <a:p>
            <a:endParaRPr lang="en-US" altLang="en-US" dirty="0"/>
          </a:p>
          <a:p>
            <a:r>
              <a:rPr lang="en-US" altLang="en-US" dirty="0"/>
              <a:t>If a Utility chooses to provide for leak adjustments, there must be a provision in the utility’s tariff stating the conditions under which an adjustment will be made and how the adjustment will be calculated.</a:t>
            </a:r>
          </a:p>
          <a:p>
            <a:endParaRPr lang="en-US" altLang="en-US" dirty="0"/>
          </a:p>
          <a:p>
            <a:r>
              <a:rPr lang="en-US" altLang="en-US" dirty="0"/>
              <a:t>The adjustment must be uniformly applied.  DOES NOT MEAN THAT ADJUSTMENT MUST BE APPLIED EQUALLY TO ALL CUSTOMER CLASSES – MAY LIMIT TO RESIDENTIAL CUSTOMERS</a:t>
            </a:r>
          </a:p>
          <a:p>
            <a:endParaRPr lang="en-US" altLang="en-US" dirty="0"/>
          </a:p>
          <a:p>
            <a:r>
              <a:rPr lang="en-US" altLang="en-US" dirty="0"/>
              <a:t>PSC has recently questioned limitations on applicability of provision (at least if a threshold loss is required):</a:t>
            </a:r>
          </a:p>
          <a:p>
            <a:endParaRPr lang="en-US" altLang="en-US" dirty="0"/>
          </a:p>
          <a:p>
            <a:r>
              <a:rPr lang="en-US" sz="1800" b="0" i="0" u="none" strike="noStrike" baseline="0" dirty="0">
                <a:solidFill>
                  <a:srgbClr val="000000"/>
                </a:solidFill>
                <a:latin typeface="Arial" panose="020B0604020202020204" pitchFamily="34" charset="0"/>
              </a:rPr>
              <a:t>The Commission finds that limiting the leak adjustment policy only to situations where a bill exceeds a certain dollar amount or to situations where a customer’s usage exceeds a certain amount of their average usage is not fair, just and reasonable and such provisions should not be included in leak adjustment policies. The proposed leak adjustment policy, as revised, requires customers to provide evidence of the leak and that it has been repaired, so a leak adjustment can only be received when such evidence is received. When a water district has a leak adjustment policy, it should provide the adjustment if the customer can provide the relevant information showing that the leak existed and was repaired, no matter the size of the leak. Limiting a leak adjustment policy only to situations where the bill exceeds a specific amount would be discriminatory to customers who have lower bills than the average customer as their leak would have to result in significantly more usage than an average customer’s leak in order to qualify, while limiting a leak adjustment policy to situations where the usage exceeds a certain amount of a customer’s average usage would be discriminatory to customers with higher usage than the average customer as their leak would have to result in significantly more usage than the average customer’s leak in order to qualify. Therefore, this proposed revision does not comply with KRS 278.170(1) because it disadvantages certain customers despite LaRue District providing the same type of service under similar conditions.</a:t>
            </a:r>
            <a:endParaRPr lang="en-US" altLang="en-US" dirty="0"/>
          </a:p>
          <a:p>
            <a:endParaRPr lang="en-US" altLang="en-US" dirty="0"/>
          </a:p>
          <a:p>
            <a:r>
              <a:rPr lang="en-US" altLang="en-US" dirty="0"/>
              <a:t>The PSC has made clear that, if an adjustment is made, the utility is still recovering the variable cost of water.  The PSC is more closely scrutinizing Leak Adjustment provisions to ensure the leak adjustment rate is clearly recovering the cost of water.</a:t>
            </a:r>
          </a:p>
          <a:p>
            <a:endParaRPr lang="en-US" altLang="en-US" dirty="0"/>
          </a:p>
          <a:p>
            <a:r>
              <a:rPr lang="en-US" altLang="en-US" dirty="0"/>
              <a:t>Recovering the cost of water:  Purchased Price + Line loss component + Cost of Purchased Power </a:t>
            </a:r>
          </a:p>
        </p:txBody>
      </p:sp>
      <p:sp>
        <p:nvSpPr>
          <p:cNvPr id="47108" name="Slide Number Placeholder 3">
            <a:extLst>
              <a:ext uri="{FF2B5EF4-FFF2-40B4-BE49-F238E27FC236}">
                <a16:creationId xmlns:a16="http://schemas.microsoft.com/office/drawing/2014/main" id="{C716D4BD-A293-4CE1-8C6C-4630242ECE6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6941" indent="-291132" eaLnBrk="0" hangingPunct="0">
              <a:defRPr>
                <a:solidFill>
                  <a:schemeClr val="tx1"/>
                </a:solidFill>
                <a:latin typeface="Calibri" panose="020F0502020204030204" pitchFamily="34" charset="0"/>
                <a:cs typeface="Arial" panose="020B0604020202020204" pitchFamily="34" charset="0"/>
              </a:defRPr>
            </a:lvl2pPr>
            <a:lvl3pPr marL="1164524" indent="-232905" eaLnBrk="0" hangingPunct="0">
              <a:defRPr>
                <a:solidFill>
                  <a:schemeClr val="tx1"/>
                </a:solidFill>
                <a:latin typeface="Calibri" panose="020F0502020204030204" pitchFamily="34" charset="0"/>
                <a:cs typeface="Arial" panose="020B0604020202020204" pitchFamily="34" charset="0"/>
              </a:defRPr>
            </a:lvl3pPr>
            <a:lvl4pPr marL="1630334" indent="-232905" eaLnBrk="0" hangingPunct="0">
              <a:defRPr>
                <a:solidFill>
                  <a:schemeClr val="tx1"/>
                </a:solidFill>
                <a:latin typeface="Calibri" panose="020F0502020204030204" pitchFamily="34" charset="0"/>
                <a:cs typeface="Arial" panose="020B0604020202020204" pitchFamily="34" charset="0"/>
              </a:defRPr>
            </a:lvl4pPr>
            <a:lvl5pPr marL="2096144" indent="-232905" eaLnBrk="0" hangingPunct="0">
              <a:defRPr>
                <a:solidFill>
                  <a:schemeClr val="tx1"/>
                </a:solidFill>
                <a:latin typeface="Calibri" panose="020F0502020204030204" pitchFamily="34" charset="0"/>
                <a:cs typeface="Arial" panose="020B0604020202020204" pitchFamily="34" charset="0"/>
              </a:defRPr>
            </a:lvl5pPr>
            <a:lvl6pPr marL="2561955" indent="-23290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27764" indent="-23290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93574" indent="-23290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59383" indent="-23290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A43ACF27-E275-4093-9DB3-CEDB73CF4FE9}" type="slidenum">
              <a:rPr lang="en-US" altLang="en-US"/>
              <a:pPr eaLnBrk="1" hangingPunct="1"/>
              <a:t>43</a:t>
            </a:fld>
            <a:endParaRPr lang="en-US"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7FCBF84D-05C7-43FE-9D11-33C93A5EFA7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a:extLst>
              <a:ext uri="{FF2B5EF4-FFF2-40B4-BE49-F238E27FC236}">
                <a16:creationId xmlns:a16="http://schemas.microsoft.com/office/drawing/2014/main" id="{C06F63D5-FFE4-4F8D-B1AE-B83F6A89D44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Notes:</a:t>
            </a:r>
          </a:p>
          <a:p>
            <a:endParaRPr lang="en-US" altLang="en-US" dirty="0"/>
          </a:p>
          <a:p>
            <a:r>
              <a:rPr lang="en-US" altLang="en-US" dirty="0"/>
              <a:t>Evidence of Leak and Repairs should include receipts of expenses to make repairs and sworn statements from the customer and the repairer.</a:t>
            </a:r>
          </a:p>
          <a:p>
            <a:endParaRPr lang="en-US" altLang="en-US" dirty="0"/>
          </a:p>
          <a:p>
            <a:r>
              <a:rPr lang="en-US" altLang="en-US" dirty="0"/>
              <a:t>PSC is requiring greater oversight of the leak adjustments.  Oversight takes two forms:  Review of individual requests for adjustment AND periodic review of the leak adjustment rate</a:t>
            </a:r>
          </a:p>
          <a:p>
            <a:endParaRPr lang="en-US" altLang="en-US" dirty="0"/>
          </a:p>
          <a:p>
            <a:r>
              <a:rPr lang="en-US" altLang="en-US" dirty="0"/>
              <a:t>Leak Adjustment Rate should change with every Purchased Water Adjustment.  For utilities that produce their own water, at least when general rates are adjusted and if possible more frequently</a:t>
            </a:r>
          </a:p>
          <a:p>
            <a:endParaRPr lang="en-US" altLang="en-US" dirty="0"/>
          </a:p>
          <a:p>
            <a:r>
              <a:rPr lang="en-US" altLang="en-US" b="1" dirty="0"/>
              <a:t>DOES YOUR UTILITY’S TARIFF PROVIDE FOR REVIEW OR DOES IT MANDATE ADJUSTMENT ONLY IF UTILITY DETERMINES THAT LEAK OCCURRED AND THAT LEAK CAUSED THE CLAIMED WATER LOSS?</a:t>
            </a:r>
          </a:p>
        </p:txBody>
      </p:sp>
      <p:sp>
        <p:nvSpPr>
          <p:cNvPr id="47108" name="Slide Number Placeholder 3">
            <a:extLst>
              <a:ext uri="{FF2B5EF4-FFF2-40B4-BE49-F238E27FC236}">
                <a16:creationId xmlns:a16="http://schemas.microsoft.com/office/drawing/2014/main" id="{C716D4BD-A293-4CE1-8C6C-4630242ECE6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6941" indent="-291132" eaLnBrk="0" hangingPunct="0">
              <a:defRPr>
                <a:solidFill>
                  <a:schemeClr val="tx1"/>
                </a:solidFill>
                <a:latin typeface="Calibri" panose="020F0502020204030204" pitchFamily="34" charset="0"/>
                <a:cs typeface="Arial" panose="020B0604020202020204" pitchFamily="34" charset="0"/>
              </a:defRPr>
            </a:lvl2pPr>
            <a:lvl3pPr marL="1164524" indent="-232905" eaLnBrk="0" hangingPunct="0">
              <a:defRPr>
                <a:solidFill>
                  <a:schemeClr val="tx1"/>
                </a:solidFill>
                <a:latin typeface="Calibri" panose="020F0502020204030204" pitchFamily="34" charset="0"/>
                <a:cs typeface="Arial" panose="020B0604020202020204" pitchFamily="34" charset="0"/>
              </a:defRPr>
            </a:lvl3pPr>
            <a:lvl4pPr marL="1630334" indent="-232905" eaLnBrk="0" hangingPunct="0">
              <a:defRPr>
                <a:solidFill>
                  <a:schemeClr val="tx1"/>
                </a:solidFill>
                <a:latin typeface="Calibri" panose="020F0502020204030204" pitchFamily="34" charset="0"/>
                <a:cs typeface="Arial" panose="020B0604020202020204" pitchFamily="34" charset="0"/>
              </a:defRPr>
            </a:lvl4pPr>
            <a:lvl5pPr marL="2096144" indent="-232905" eaLnBrk="0" hangingPunct="0">
              <a:defRPr>
                <a:solidFill>
                  <a:schemeClr val="tx1"/>
                </a:solidFill>
                <a:latin typeface="Calibri" panose="020F0502020204030204" pitchFamily="34" charset="0"/>
                <a:cs typeface="Arial" panose="020B0604020202020204" pitchFamily="34" charset="0"/>
              </a:defRPr>
            </a:lvl5pPr>
            <a:lvl6pPr marL="2561955" indent="-23290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27764" indent="-23290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93574" indent="-23290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59383" indent="-23290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A43ACF27-E275-4093-9DB3-CEDB73CF4FE9}" type="slidenum">
              <a:rPr lang="en-US" altLang="en-US"/>
              <a:pPr eaLnBrk="1" hangingPunct="1"/>
              <a:t>44</a:t>
            </a:fld>
            <a:endParaRPr lang="en-US" altLang="en-US"/>
          </a:p>
        </p:txBody>
      </p:sp>
    </p:spTree>
    <p:extLst>
      <p:ext uri="{BB962C8B-B14F-4D97-AF65-F5344CB8AC3E}">
        <p14:creationId xmlns:p14="http://schemas.microsoft.com/office/powerpoint/2010/main" val="129965893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*10 days notice</a:t>
            </a:r>
          </a:p>
          <a:p>
            <a:pPr marL="0" indent="0">
              <a:buFont typeface="Arial" panose="020B0604020202020204" pitchFamily="34" charset="0"/>
              <a:buNone/>
            </a:pPr>
            <a:r>
              <a:rPr lang="en-US" dirty="0"/>
              <a:t>**No notice required</a:t>
            </a:r>
          </a:p>
          <a:p>
            <a:endParaRPr lang="en-US" dirty="0"/>
          </a:p>
        </p:txBody>
      </p:sp>
      <p:sp>
        <p:nvSpPr>
          <p:cNvPr id="4" name="Slide Number Placeholder 3"/>
          <p:cNvSpPr>
            <a:spLocks noGrp="1"/>
          </p:cNvSpPr>
          <p:nvPr>
            <p:ph type="sldNum" sz="quarter" idx="5"/>
          </p:nvPr>
        </p:nvSpPr>
        <p:spPr/>
        <p:txBody>
          <a:bodyPr/>
          <a:lstStyle/>
          <a:p>
            <a:fld id="{026D39CE-2466-4504-B169-026CCD8E960B}" type="slidenum">
              <a:rPr lang="en-US" altLang="en-US" smtClean="0"/>
              <a:pPr/>
              <a:t>45</a:t>
            </a:fld>
            <a:endParaRPr lang="en-US" altLang="en-US"/>
          </a:p>
        </p:txBody>
      </p:sp>
    </p:spTree>
    <p:extLst>
      <p:ext uri="{BB962C8B-B14F-4D97-AF65-F5344CB8AC3E}">
        <p14:creationId xmlns:p14="http://schemas.microsoft.com/office/powerpoint/2010/main" val="100581433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26D39CE-2466-4504-B169-026CCD8E960B}" type="slidenum">
              <a:rPr lang="en-US" altLang="en-US" smtClean="0"/>
              <a:pPr/>
              <a:t>46</a:t>
            </a:fld>
            <a:endParaRPr lang="en-US" altLang="en-US"/>
          </a:p>
        </p:txBody>
      </p:sp>
    </p:spTree>
    <p:extLst>
      <p:ext uri="{BB962C8B-B14F-4D97-AF65-F5344CB8AC3E}">
        <p14:creationId xmlns:p14="http://schemas.microsoft.com/office/powerpoint/2010/main" val="347518818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26D39CE-2466-4504-B169-026CCD8E960B}" type="slidenum">
              <a:rPr lang="en-US" altLang="en-US" smtClean="0"/>
              <a:pPr/>
              <a:t>47</a:t>
            </a:fld>
            <a:endParaRPr lang="en-US" altLang="en-US"/>
          </a:p>
        </p:txBody>
      </p:sp>
    </p:spTree>
    <p:extLst>
      <p:ext uri="{BB962C8B-B14F-4D97-AF65-F5344CB8AC3E}">
        <p14:creationId xmlns:p14="http://schemas.microsoft.com/office/powerpoint/2010/main" val="388384687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26D39CE-2466-4504-B169-026CCD8E960B}" type="slidenum">
              <a:rPr lang="en-US" altLang="en-US" smtClean="0"/>
              <a:pPr/>
              <a:t>48</a:t>
            </a:fld>
            <a:endParaRPr lang="en-US" altLang="en-US"/>
          </a:p>
        </p:txBody>
      </p:sp>
    </p:spTree>
    <p:extLst>
      <p:ext uri="{BB962C8B-B14F-4D97-AF65-F5344CB8AC3E}">
        <p14:creationId xmlns:p14="http://schemas.microsoft.com/office/powerpoint/2010/main" val="327540943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Imputed Liability is based upon the theory that every adult member of a household receiving water service benefits from that service and should be liable for the cost of that service.  If service is discontinued to the household due to unpaid bills, the unpaid bills can be imputed to all adult members of the household.  If any one of those members applies for water service from the utility, the utility can impute the unpaid bill to the adult members and require that he/she pay the amount owed for service at that location before allowing service to be restored in the adult member’s name.</a:t>
            </a:r>
          </a:p>
          <a:p>
            <a:endParaRPr lang="en-US" dirty="0"/>
          </a:p>
          <a:p>
            <a:r>
              <a:rPr lang="en-US" dirty="0"/>
              <a:t>This theory has not been tested in court and may not be sufficient to establish legal liability in a civil action to collect the unpaid amount from the adult members who did not sign the original application form for service.  There is no contract between the utility and these household members.  The imputed liability provision is, however, sufficient to invoke the PSC regulation permitting refusal of service.</a:t>
            </a:r>
          </a:p>
          <a:p>
            <a:endParaRPr lang="en-US" dirty="0"/>
          </a:p>
          <a:p>
            <a:pPr defTabSz="931620">
              <a:defRPr/>
            </a:pPr>
            <a:r>
              <a:rPr lang="en-US" dirty="0"/>
              <a:t>Another basis:  </a:t>
            </a:r>
            <a:r>
              <a:rPr lang="en-US" altLang="en-US" i="0" dirty="0"/>
              <a:t>KRS 404.040 – Husband is liable for necessaries furnished to wife during marriage.  Equal protection clause makes statute applicable to necessaries provide to spouse regardless of sex.</a:t>
            </a:r>
          </a:p>
          <a:p>
            <a:endParaRPr lang="en-US" dirty="0"/>
          </a:p>
          <a:p>
            <a:endParaRPr lang="en-US" dirty="0"/>
          </a:p>
          <a:p>
            <a:r>
              <a:rPr lang="en-US" dirty="0"/>
              <a:t> </a:t>
            </a:r>
          </a:p>
        </p:txBody>
      </p:sp>
      <p:sp>
        <p:nvSpPr>
          <p:cNvPr id="4" name="Slide Number Placeholder 3"/>
          <p:cNvSpPr>
            <a:spLocks noGrp="1"/>
          </p:cNvSpPr>
          <p:nvPr>
            <p:ph type="sldNum" sz="quarter" idx="5"/>
          </p:nvPr>
        </p:nvSpPr>
        <p:spPr/>
        <p:txBody>
          <a:bodyPr/>
          <a:lstStyle/>
          <a:p>
            <a:fld id="{026D39CE-2466-4504-B169-026CCD8E960B}" type="slidenum">
              <a:rPr lang="en-US" altLang="en-US" smtClean="0"/>
              <a:pPr/>
              <a:t>49</a:t>
            </a:fld>
            <a:endParaRPr lang="en-US" altLang="en-US"/>
          </a:p>
        </p:txBody>
      </p:sp>
    </p:spTree>
    <p:extLst>
      <p:ext uri="{BB962C8B-B14F-4D97-AF65-F5344CB8AC3E}">
        <p14:creationId xmlns:p14="http://schemas.microsoft.com/office/powerpoint/2010/main" val="38614259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256AE003-550D-414B-9A3B-BCE02298FD4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022AB9D9-EC71-41AC-8F0D-B12784DAFCE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Establishes some utility rights.</a:t>
            </a:r>
          </a:p>
        </p:txBody>
      </p:sp>
      <p:sp>
        <p:nvSpPr>
          <p:cNvPr id="41988" name="Slide Number Placeholder 3">
            <a:extLst>
              <a:ext uri="{FF2B5EF4-FFF2-40B4-BE49-F238E27FC236}">
                <a16:creationId xmlns:a16="http://schemas.microsoft.com/office/drawing/2014/main" id="{90C1E4A0-168D-4BC8-BE89-77D922ACF63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56941" indent="-291132" eaLnBrk="0" hangingPunct="0">
              <a:spcBef>
                <a:spcPct val="30000"/>
              </a:spcBef>
              <a:defRPr sz="1200">
                <a:solidFill>
                  <a:schemeClr val="tx1"/>
                </a:solidFill>
                <a:latin typeface="Calibri" panose="020F0502020204030204" pitchFamily="34" charset="0"/>
              </a:defRPr>
            </a:lvl2pPr>
            <a:lvl3pPr marL="1164524" indent="-232905" eaLnBrk="0" hangingPunct="0">
              <a:spcBef>
                <a:spcPct val="30000"/>
              </a:spcBef>
              <a:defRPr sz="1200">
                <a:solidFill>
                  <a:schemeClr val="tx1"/>
                </a:solidFill>
                <a:latin typeface="Calibri" panose="020F0502020204030204" pitchFamily="34" charset="0"/>
              </a:defRPr>
            </a:lvl3pPr>
            <a:lvl4pPr marL="1630334" indent="-232905" eaLnBrk="0" hangingPunct="0">
              <a:spcBef>
                <a:spcPct val="30000"/>
              </a:spcBef>
              <a:defRPr sz="1200">
                <a:solidFill>
                  <a:schemeClr val="tx1"/>
                </a:solidFill>
                <a:latin typeface="Calibri" panose="020F0502020204030204" pitchFamily="34" charset="0"/>
              </a:defRPr>
            </a:lvl4pPr>
            <a:lvl5pPr marL="2096144" indent="-232905" eaLnBrk="0" hangingPunct="0">
              <a:spcBef>
                <a:spcPct val="30000"/>
              </a:spcBef>
              <a:defRPr sz="1200">
                <a:solidFill>
                  <a:schemeClr val="tx1"/>
                </a:solidFill>
                <a:latin typeface="Calibri" panose="020F0502020204030204" pitchFamily="34" charset="0"/>
              </a:defRPr>
            </a:lvl5pPr>
            <a:lvl6pPr marL="2561955" indent="-232905" eaLnBrk="0" fontAlgn="base" hangingPunct="0">
              <a:spcBef>
                <a:spcPct val="30000"/>
              </a:spcBef>
              <a:spcAft>
                <a:spcPct val="0"/>
              </a:spcAft>
              <a:defRPr sz="1200">
                <a:solidFill>
                  <a:schemeClr val="tx1"/>
                </a:solidFill>
                <a:latin typeface="Calibri" panose="020F0502020204030204" pitchFamily="34" charset="0"/>
              </a:defRPr>
            </a:lvl6pPr>
            <a:lvl7pPr marL="3027764" indent="-232905" eaLnBrk="0" fontAlgn="base" hangingPunct="0">
              <a:spcBef>
                <a:spcPct val="30000"/>
              </a:spcBef>
              <a:spcAft>
                <a:spcPct val="0"/>
              </a:spcAft>
              <a:defRPr sz="1200">
                <a:solidFill>
                  <a:schemeClr val="tx1"/>
                </a:solidFill>
                <a:latin typeface="Calibri" panose="020F0502020204030204" pitchFamily="34" charset="0"/>
              </a:defRPr>
            </a:lvl7pPr>
            <a:lvl8pPr marL="3493574" indent="-232905" eaLnBrk="0" fontAlgn="base" hangingPunct="0">
              <a:spcBef>
                <a:spcPct val="30000"/>
              </a:spcBef>
              <a:spcAft>
                <a:spcPct val="0"/>
              </a:spcAft>
              <a:defRPr sz="1200">
                <a:solidFill>
                  <a:schemeClr val="tx1"/>
                </a:solidFill>
                <a:latin typeface="Calibri" panose="020F0502020204030204" pitchFamily="34" charset="0"/>
              </a:defRPr>
            </a:lvl8pPr>
            <a:lvl9pPr marL="3959383" indent="-232905"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1548CE17-E945-4E42-99AD-139FB4137A5B}" type="slidenum">
              <a:rPr lang="en-US" altLang="en-US"/>
              <a:pPr eaLnBrk="1" hangingPunct="1">
                <a:spcBef>
                  <a:spcPct val="0"/>
                </a:spcBef>
              </a:pPr>
              <a:t>5</a:t>
            </a:fld>
            <a:endParaRPr lang="en-US" altLang="en-US"/>
          </a:p>
        </p:txBody>
      </p:sp>
    </p:spTree>
    <p:extLst>
      <p:ext uri="{BB962C8B-B14F-4D97-AF65-F5344CB8AC3E}">
        <p14:creationId xmlns:p14="http://schemas.microsoft.com/office/powerpoint/2010/main" val="248825870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Imputed Liability is based upon the theory that every adult member of a household receiving water service benefits from that service and should be liable for the cost of that service.  If service is discontinued to the household due to unpaid bills, the unpaid bills can be imputed to all adult members of the household.  If any one of those members applies for water service from the utility, the utility can impute the unpaid bill to the adult members and require that he/she pay the amount owed for service at that location before allowing service to be restored in the adult member’s name.</a:t>
            </a:r>
          </a:p>
          <a:p>
            <a:endParaRPr lang="en-US" dirty="0"/>
          </a:p>
          <a:p>
            <a:r>
              <a:rPr lang="en-US" dirty="0"/>
              <a:t>This theory has not been tested in court and may not be sufficient to establish legal liability in a civil action to collect the unpaid amount from the adult members who did not sign the original application form for service.  There is no contract between the utility and these household members.  The imputed liability provision is, however, sufficient to invoke the PSC regulation permitting refusal of service.</a:t>
            </a:r>
          </a:p>
          <a:p>
            <a:endParaRPr lang="en-US" dirty="0"/>
          </a:p>
          <a:p>
            <a:pPr defTabSz="931620">
              <a:defRPr/>
            </a:pPr>
            <a:r>
              <a:rPr lang="en-US" dirty="0"/>
              <a:t>Another basis:  </a:t>
            </a:r>
            <a:r>
              <a:rPr lang="en-US" altLang="en-US" i="0" dirty="0"/>
              <a:t>KRS 404.040 – Husband is liable for necessaries furnished to wife during marriage.  Equal protection clause makes statute applicable to necessaries provide to spouse regardless of sex.</a:t>
            </a:r>
          </a:p>
          <a:p>
            <a:endParaRPr lang="en-US" dirty="0"/>
          </a:p>
          <a:p>
            <a:endParaRPr lang="en-US" dirty="0"/>
          </a:p>
          <a:p>
            <a:r>
              <a:rPr lang="en-US" dirty="0"/>
              <a:t> </a:t>
            </a:r>
          </a:p>
        </p:txBody>
      </p:sp>
      <p:sp>
        <p:nvSpPr>
          <p:cNvPr id="4" name="Slide Number Placeholder 3"/>
          <p:cNvSpPr>
            <a:spLocks noGrp="1"/>
          </p:cNvSpPr>
          <p:nvPr>
            <p:ph type="sldNum" sz="quarter" idx="5"/>
          </p:nvPr>
        </p:nvSpPr>
        <p:spPr/>
        <p:txBody>
          <a:bodyPr/>
          <a:lstStyle/>
          <a:p>
            <a:fld id="{026D39CE-2466-4504-B169-026CCD8E960B}" type="slidenum">
              <a:rPr lang="en-US" altLang="en-US" smtClean="0"/>
              <a:pPr/>
              <a:t>50</a:t>
            </a:fld>
            <a:endParaRPr lang="en-US" altLang="en-US"/>
          </a:p>
        </p:txBody>
      </p:sp>
    </p:spTree>
    <p:extLst>
      <p:ext uri="{BB962C8B-B14F-4D97-AF65-F5344CB8AC3E}">
        <p14:creationId xmlns:p14="http://schemas.microsoft.com/office/powerpoint/2010/main" val="224325470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 </a:t>
            </a:r>
          </a:p>
        </p:txBody>
      </p:sp>
      <p:sp>
        <p:nvSpPr>
          <p:cNvPr id="4" name="Slide Number Placeholder 3"/>
          <p:cNvSpPr>
            <a:spLocks noGrp="1"/>
          </p:cNvSpPr>
          <p:nvPr>
            <p:ph type="sldNum" sz="quarter" idx="5"/>
          </p:nvPr>
        </p:nvSpPr>
        <p:spPr/>
        <p:txBody>
          <a:bodyPr/>
          <a:lstStyle/>
          <a:p>
            <a:fld id="{026D39CE-2466-4504-B169-026CCD8E960B}" type="slidenum">
              <a:rPr lang="en-US" altLang="en-US" smtClean="0"/>
              <a:pPr/>
              <a:t>51</a:t>
            </a:fld>
            <a:endParaRPr lang="en-US" altLang="en-US"/>
          </a:p>
        </p:txBody>
      </p:sp>
    </p:spTree>
    <p:extLst>
      <p:ext uri="{BB962C8B-B14F-4D97-AF65-F5344CB8AC3E}">
        <p14:creationId xmlns:p14="http://schemas.microsoft.com/office/powerpoint/2010/main" val="103822444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r>
              <a:rPr lang="en-US" dirty="0"/>
              <a:t> </a:t>
            </a:r>
          </a:p>
        </p:txBody>
      </p:sp>
      <p:sp>
        <p:nvSpPr>
          <p:cNvPr id="4" name="Slide Number Placeholder 3"/>
          <p:cNvSpPr>
            <a:spLocks noGrp="1"/>
          </p:cNvSpPr>
          <p:nvPr>
            <p:ph type="sldNum" sz="quarter" idx="5"/>
          </p:nvPr>
        </p:nvSpPr>
        <p:spPr/>
        <p:txBody>
          <a:bodyPr/>
          <a:lstStyle/>
          <a:p>
            <a:fld id="{026D39CE-2466-4504-B169-026CCD8E960B}" type="slidenum">
              <a:rPr lang="en-US" altLang="en-US" smtClean="0"/>
              <a:pPr/>
              <a:t>52</a:t>
            </a:fld>
            <a:endParaRPr lang="en-US" altLang="en-US"/>
          </a:p>
        </p:txBody>
      </p:sp>
    </p:spTree>
    <p:extLst>
      <p:ext uri="{BB962C8B-B14F-4D97-AF65-F5344CB8AC3E}">
        <p14:creationId xmlns:p14="http://schemas.microsoft.com/office/powerpoint/2010/main" val="222859969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the water utility is also providing sewer service, it may terminate water service for failure to pay bills for sewer service in acc</a:t>
            </a:r>
          </a:p>
          <a:p>
            <a:endParaRPr lang="en-US" dirty="0"/>
          </a:p>
          <a:p>
            <a:r>
              <a:rPr lang="en-US" dirty="0"/>
              <a:t>Under KRS 96.930-.943, a City or Water District sewer service provider may request another water supplier to discontinue water service for a customer’s failure to pay its sewer bill.  Once receiving notice to terminate, the water supplier must terminate water service in a reasonable period of time.  The water service provider can request that a representative of the sewer utility be present at termination.  Water Supplier is also entitled to a fee from City or other Water District for terminating and restoring water </a:t>
            </a:r>
            <a:r>
              <a:rPr lang="en-US" dirty="0" err="1"/>
              <a:t>service.If</a:t>
            </a:r>
            <a:r>
              <a:rPr lang="en-US" dirty="0"/>
              <a:t> the water supplier fails to terminate water service, it becomes liable to the sewer utility for any unpaid sewer charges incurred after the request for termination of water service.  The water utility that complies with the sewer utility’s request is not liable for any wrongful terminations of service. WATER UTILITY IS NOT REQUIRED TO PROVIDE NOTICE TO THE CUSTOMER</a:t>
            </a:r>
          </a:p>
          <a:p>
            <a:endParaRPr lang="en-US" dirty="0"/>
          </a:p>
          <a:p>
            <a:r>
              <a:rPr lang="en-US" dirty="0"/>
              <a:t>KRS 74.407(4) authorizes water districts to use process set forth in KRS 96.930-.943.</a:t>
            </a:r>
          </a:p>
          <a:p>
            <a:endParaRPr lang="en-US" dirty="0"/>
          </a:p>
          <a:p>
            <a:r>
              <a:rPr lang="en-US" dirty="0"/>
              <a:t>Under KRS 220.510, a Sanitation District notifies the water utility in writing  to shut off the water service to user's premises, until such time as all delinquent charges, plus a reasonable charge for turning off and on the water service, against said user, are paid in full. Upon receipt of such notice in writing, water utility must immediately shut off and discontinue the water service to the user. Upon full payment of such account, plus a reasonable charge for turning off and on the water service, the Sanitation District must notify the water utility that the account is paid in full, including such reasonable charge for turning off and on the water service, and water service can be restored. </a:t>
            </a:r>
          </a:p>
          <a:p>
            <a:endParaRPr lang="en-US" dirty="0"/>
          </a:p>
          <a:p>
            <a:r>
              <a:rPr lang="en-US" dirty="0"/>
              <a:t>Water Utility can terminate water service for bills owed to a private water utility if a provision in water utility’s tariff that has been approved by PSC</a:t>
            </a:r>
          </a:p>
        </p:txBody>
      </p:sp>
      <p:sp>
        <p:nvSpPr>
          <p:cNvPr id="4" name="Slide Number Placeholder 3"/>
          <p:cNvSpPr>
            <a:spLocks noGrp="1"/>
          </p:cNvSpPr>
          <p:nvPr>
            <p:ph type="sldNum" sz="quarter" idx="5"/>
          </p:nvPr>
        </p:nvSpPr>
        <p:spPr/>
        <p:txBody>
          <a:bodyPr/>
          <a:lstStyle/>
          <a:p>
            <a:fld id="{026D39CE-2466-4504-B169-026CCD8E960B}" type="slidenum">
              <a:rPr lang="en-US" altLang="en-US" smtClean="0"/>
              <a:pPr/>
              <a:t>53</a:t>
            </a:fld>
            <a:endParaRPr lang="en-US" altLang="en-US"/>
          </a:p>
        </p:txBody>
      </p:sp>
    </p:spTree>
    <p:extLst>
      <p:ext uri="{BB962C8B-B14F-4D97-AF65-F5344CB8AC3E}">
        <p14:creationId xmlns:p14="http://schemas.microsoft.com/office/powerpoint/2010/main" val="18803104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i="1" dirty="0">
                <a:hlinkClick r:id="rId3">
                  <a:extLst>
                    <a:ext uri="{A12FA001-AC4F-418D-AE19-62706E023703}">
                      <ahyp:hlinkClr xmlns:ahyp="http://schemas.microsoft.com/office/drawing/2018/hyperlinkcolor" val="tx"/>
                    </a:ext>
                  </a:extLst>
                </a:hlinkClick>
              </a:rPr>
              <a:t>Cassidy v. City of Bowling Green</a:t>
            </a:r>
            <a:r>
              <a:rPr lang="en-US" dirty="0"/>
              <a:t>, 368 S.W.2d 318 (Ky. 1963): Provision of water and garbage services are inter-related and City is under no obligation to furnish any or all of these services except upon payment of reasonable charges.</a:t>
            </a:r>
          </a:p>
          <a:p>
            <a:endParaRPr lang="en-US" dirty="0"/>
          </a:p>
          <a:p>
            <a:endParaRPr lang="en-US" dirty="0"/>
          </a:p>
          <a:p>
            <a:r>
              <a:rPr lang="en-US" dirty="0"/>
              <a:t>AG opinion is based upon Interlocal Government Act.  Theory is that City has delegated its powers to the other party to local agreement.</a:t>
            </a:r>
          </a:p>
        </p:txBody>
      </p:sp>
      <p:sp>
        <p:nvSpPr>
          <p:cNvPr id="4" name="Slide Number Placeholder 3"/>
          <p:cNvSpPr>
            <a:spLocks noGrp="1"/>
          </p:cNvSpPr>
          <p:nvPr>
            <p:ph type="sldNum" sz="quarter" idx="5"/>
          </p:nvPr>
        </p:nvSpPr>
        <p:spPr/>
        <p:txBody>
          <a:bodyPr/>
          <a:lstStyle/>
          <a:p>
            <a:fld id="{026D39CE-2466-4504-B169-026CCD8E960B}" type="slidenum">
              <a:rPr lang="en-US" altLang="en-US" smtClean="0"/>
              <a:pPr/>
              <a:t>54</a:t>
            </a:fld>
            <a:endParaRPr lang="en-US" altLang="en-US"/>
          </a:p>
        </p:txBody>
      </p:sp>
    </p:spTree>
    <p:extLst>
      <p:ext uri="{BB962C8B-B14F-4D97-AF65-F5344CB8AC3E}">
        <p14:creationId xmlns:p14="http://schemas.microsoft.com/office/powerpoint/2010/main" val="44995179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911 Fees:</a:t>
            </a:r>
          </a:p>
          <a:p>
            <a:endParaRPr lang="en-US" dirty="0"/>
          </a:p>
          <a:p>
            <a:r>
              <a:rPr lang="en-US" dirty="0"/>
              <a:t>Need to review the County or City Ordinance that requires the water utility to collect</a:t>
            </a:r>
          </a:p>
        </p:txBody>
      </p:sp>
      <p:sp>
        <p:nvSpPr>
          <p:cNvPr id="4" name="Slide Number Placeholder 3"/>
          <p:cNvSpPr>
            <a:spLocks noGrp="1"/>
          </p:cNvSpPr>
          <p:nvPr>
            <p:ph type="sldNum" sz="quarter" idx="5"/>
          </p:nvPr>
        </p:nvSpPr>
        <p:spPr/>
        <p:txBody>
          <a:bodyPr/>
          <a:lstStyle/>
          <a:p>
            <a:fld id="{026D39CE-2466-4504-B169-026CCD8E960B}" type="slidenum">
              <a:rPr lang="en-US" altLang="en-US" smtClean="0"/>
              <a:pPr/>
              <a:t>55</a:t>
            </a:fld>
            <a:endParaRPr lang="en-US" altLang="en-US"/>
          </a:p>
        </p:txBody>
      </p:sp>
    </p:spTree>
    <p:extLst>
      <p:ext uri="{BB962C8B-B14F-4D97-AF65-F5344CB8AC3E}">
        <p14:creationId xmlns:p14="http://schemas.microsoft.com/office/powerpoint/2010/main" val="141503431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KRS 278.170(3) provides that </a:t>
            </a:r>
          </a:p>
        </p:txBody>
      </p:sp>
      <p:sp>
        <p:nvSpPr>
          <p:cNvPr id="4" name="Slide Number Placeholder 3"/>
          <p:cNvSpPr>
            <a:spLocks noGrp="1"/>
          </p:cNvSpPr>
          <p:nvPr>
            <p:ph type="sldNum" sz="quarter" idx="5"/>
          </p:nvPr>
        </p:nvSpPr>
        <p:spPr/>
        <p:txBody>
          <a:bodyPr/>
          <a:lstStyle/>
          <a:p>
            <a:fld id="{026D39CE-2466-4504-B169-026CCD8E960B}" type="slidenum">
              <a:rPr lang="en-US" altLang="en-US" smtClean="0"/>
              <a:pPr/>
              <a:t>56</a:t>
            </a:fld>
            <a:endParaRPr lang="en-US" altLang="en-US"/>
          </a:p>
        </p:txBody>
      </p:sp>
    </p:spTree>
    <p:extLst>
      <p:ext uri="{BB962C8B-B14F-4D97-AF65-F5344CB8AC3E}">
        <p14:creationId xmlns:p14="http://schemas.microsoft.com/office/powerpoint/2010/main" val="271740805"/>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26D39CE-2466-4504-B169-026CCD8E960B}" type="slidenum">
              <a:rPr lang="en-US" altLang="en-US" smtClean="0"/>
              <a:pPr/>
              <a:t>57</a:t>
            </a:fld>
            <a:endParaRPr lang="en-US" altLang="en-US"/>
          </a:p>
        </p:txBody>
      </p:sp>
    </p:spTree>
    <p:extLst>
      <p:ext uri="{BB962C8B-B14F-4D97-AF65-F5344CB8AC3E}">
        <p14:creationId xmlns:p14="http://schemas.microsoft.com/office/powerpoint/2010/main" val="275906233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KRS 278.170(3) provides that </a:t>
            </a:r>
          </a:p>
        </p:txBody>
      </p:sp>
      <p:sp>
        <p:nvSpPr>
          <p:cNvPr id="4" name="Slide Number Placeholder 3"/>
          <p:cNvSpPr>
            <a:spLocks noGrp="1"/>
          </p:cNvSpPr>
          <p:nvPr>
            <p:ph type="sldNum" sz="quarter" idx="5"/>
          </p:nvPr>
        </p:nvSpPr>
        <p:spPr/>
        <p:txBody>
          <a:bodyPr/>
          <a:lstStyle/>
          <a:p>
            <a:fld id="{026D39CE-2466-4504-B169-026CCD8E960B}" type="slidenum">
              <a:rPr lang="en-US" altLang="en-US" smtClean="0"/>
              <a:pPr/>
              <a:t>58</a:t>
            </a:fld>
            <a:endParaRPr lang="en-US" altLang="en-US"/>
          </a:p>
        </p:txBody>
      </p:sp>
    </p:spTree>
    <p:extLst>
      <p:ext uri="{BB962C8B-B14F-4D97-AF65-F5344CB8AC3E}">
        <p14:creationId xmlns:p14="http://schemas.microsoft.com/office/powerpoint/2010/main" val="718655561"/>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99AE4D84-D89B-4691-BCA3-F76ECC5D849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2CA9CBC2-5D9B-44D8-A991-CBB28CEC0E5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8132" name="Slide Number Placeholder 3">
            <a:extLst>
              <a:ext uri="{FF2B5EF4-FFF2-40B4-BE49-F238E27FC236}">
                <a16:creationId xmlns:a16="http://schemas.microsoft.com/office/drawing/2014/main" id="{8F8C1FB4-8FEA-4588-8693-D862414B20A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6941" indent="-291132" eaLnBrk="0" hangingPunct="0">
              <a:defRPr>
                <a:solidFill>
                  <a:schemeClr val="tx1"/>
                </a:solidFill>
                <a:latin typeface="Calibri" panose="020F0502020204030204" pitchFamily="34" charset="0"/>
                <a:cs typeface="Arial" panose="020B0604020202020204" pitchFamily="34" charset="0"/>
              </a:defRPr>
            </a:lvl2pPr>
            <a:lvl3pPr marL="1164524" indent="-232905" eaLnBrk="0" hangingPunct="0">
              <a:defRPr>
                <a:solidFill>
                  <a:schemeClr val="tx1"/>
                </a:solidFill>
                <a:latin typeface="Calibri" panose="020F0502020204030204" pitchFamily="34" charset="0"/>
                <a:cs typeface="Arial" panose="020B0604020202020204" pitchFamily="34" charset="0"/>
              </a:defRPr>
            </a:lvl3pPr>
            <a:lvl4pPr marL="1630334" indent="-232905" eaLnBrk="0" hangingPunct="0">
              <a:defRPr>
                <a:solidFill>
                  <a:schemeClr val="tx1"/>
                </a:solidFill>
                <a:latin typeface="Calibri" panose="020F0502020204030204" pitchFamily="34" charset="0"/>
                <a:cs typeface="Arial" panose="020B0604020202020204" pitchFamily="34" charset="0"/>
              </a:defRPr>
            </a:lvl4pPr>
            <a:lvl5pPr marL="2096144" indent="-232905" eaLnBrk="0" hangingPunct="0">
              <a:defRPr>
                <a:solidFill>
                  <a:schemeClr val="tx1"/>
                </a:solidFill>
                <a:latin typeface="Calibri" panose="020F0502020204030204" pitchFamily="34" charset="0"/>
                <a:cs typeface="Arial" panose="020B0604020202020204" pitchFamily="34" charset="0"/>
              </a:defRPr>
            </a:lvl5pPr>
            <a:lvl6pPr marL="2561955" indent="-23290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27764" indent="-23290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93574" indent="-23290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59383" indent="-23290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9F37F0F7-FB71-4FFA-80A4-8BEC97935555}" type="slidenum">
              <a:rPr lang="en-US" altLang="en-US"/>
              <a:pPr eaLnBrk="1" hangingPunct="1"/>
              <a:t>59</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256AE003-550D-414B-9A3B-BCE02298FD4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022AB9D9-EC71-41AC-8F0D-B12784DAFCE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Those rates, rules and conditions of service must be filed with the PSC.</a:t>
            </a:r>
          </a:p>
        </p:txBody>
      </p:sp>
      <p:sp>
        <p:nvSpPr>
          <p:cNvPr id="41988" name="Slide Number Placeholder 3">
            <a:extLst>
              <a:ext uri="{FF2B5EF4-FFF2-40B4-BE49-F238E27FC236}">
                <a16:creationId xmlns:a16="http://schemas.microsoft.com/office/drawing/2014/main" id="{90C1E4A0-168D-4BC8-BE89-77D922ACF63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56941" indent="-291132" eaLnBrk="0" hangingPunct="0">
              <a:spcBef>
                <a:spcPct val="30000"/>
              </a:spcBef>
              <a:defRPr sz="1200">
                <a:solidFill>
                  <a:schemeClr val="tx1"/>
                </a:solidFill>
                <a:latin typeface="Calibri" panose="020F0502020204030204" pitchFamily="34" charset="0"/>
              </a:defRPr>
            </a:lvl2pPr>
            <a:lvl3pPr marL="1164524" indent="-232905" eaLnBrk="0" hangingPunct="0">
              <a:spcBef>
                <a:spcPct val="30000"/>
              </a:spcBef>
              <a:defRPr sz="1200">
                <a:solidFill>
                  <a:schemeClr val="tx1"/>
                </a:solidFill>
                <a:latin typeface="Calibri" panose="020F0502020204030204" pitchFamily="34" charset="0"/>
              </a:defRPr>
            </a:lvl3pPr>
            <a:lvl4pPr marL="1630334" indent="-232905" eaLnBrk="0" hangingPunct="0">
              <a:spcBef>
                <a:spcPct val="30000"/>
              </a:spcBef>
              <a:defRPr sz="1200">
                <a:solidFill>
                  <a:schemeClr val="tx1"/>
                </a:solidFill>
                <a:latin typeface="Calibri" panose="020F0502020204030204" pitchFamily="34" charset="0"/>
              </a:defRPr>
            </a:lvl4pPr>
            <a:lvl5pPr marL="2096144" indent="-232905" eaLnBrk="0" hangingPunct="0">
              <a:spcBef>
                <a:spcPct val="30000"/>
              </a:spcBef>
              <a:defRPr sz="1200">
                <a:solidFill>
                  <a:schemeClr val="tx1"/>
                </a:solidFill>
                <a:latin typeface="Calibri" panose="020F0502020204030204" pitchFamily="34" charset="0"/>
              </a:defRPr>
            </a:lvl5pPr>
            <a:lvl6pPr marL="2561955" indent="-232905" eaLnBrk="0" fontAlgn="base" hangingPunct="0">
              <a:spcBef>
                <a:spcPct val="30000"/>
              </a:spcBef>
              <a:spcAft>
                <a:spcPct val="0"/>
              </a:spcAft>
              <a:defRPr sz="1200">
                <a:solidFill>
                  <a:schemeClr val="tx1"/>
                </a:solidFill>
                <a:latin typeface="Calibri" panose="020F0502020204030204" pitchFamily="34" charset="0"/>
              </a:defRPr>
            </a:lvl6pPr>
            <a:lvl7pPr marL="3027764" indent="-232905" eaLnBrk="0" fontAlgn="base" hangingPunct="0">
              <a:spcBef>
                <a:spcPct val="30000"/>
              </a:spcBef>
              <a:spcAft>
                <a:spcPct val="0"/>
              </a:spcAft>
              <a:defRPr sz="1200">
                <a:solidFill>
                  <a:schemeClr val="tx1"/>
                </a:solidFill>
                <a:latin typeface="Calibri" panose="020F0502020204030204" pitchFamily="34" charset="0"/>
              </a:defRPr>
            </a:lvl7pPr>
            <a:lvl8pPr marL="3493574" indent="-232905" eaLnBrk="0" fontAlgn="base" hangingPunct="0">
              <a:spcBef>
                <a:spcPct val="30000"/>
              </a:spcBef>
              <a:spcAft>
                <a:spcPct val="0"/>
              </a:spcAft>
              <a:defRPr sz="1200">
                <a:solidFill>
                  <a:schemeClr val="tx1"/>
                </a:solidFill>
                <a:latin typeface="Calibri" panose="020F0502020204030204" pitchFamily="34" charset="0"/>
              </a:defRPr>
            </a:lvl8pPr>
            <a:lvl9pPr marL="3959383" indent="-232905"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1548CE17-E945-4E42-99AD-139FB4137A5B}" type="slidenum">
              <a:rPr lang="en-US" altLang="en-US"/>
              <a:pPr eaLnBrk="1" hangingPunct="1">
                <a:spcBef>
                  <a:spcPct val="0"/>
                </a:spcBef>
              </a:pPr>
              <a:t>6</a:t>
            </a:fld>
            <a:endParaRPr lang="en-US" alt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26D39CE-2466-4504-B169-026CCD8E960B}" type="slidenum">
              <a:rPr lang="en-US" altLang="en-US" smtClean="0"/>
              <a:pPr/>
              <a:t>60</a:t>
            </a:fld>
            <a:endParaRPr lang="en-US" altLang="en-US"/>
          </a:p>
        </p:txBody>
      </p:sp>
    </p:spTree>
    <p:extLst>
      <p:ext uri="{BB962C8B-B14F-4D97-AF65-F5344CB8AC3E}">
        <p14:creationId xmlns:p14="http://schemas.microsoft.com/office/powerpoint/2010/main" val="587738456"/>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26D39CE-2466-4504-B169-026CCD8E960B}" type="slidenum">
              <a:rPr lang="en-US" altLang="en-US" smtClean="0"/>
              <a:pPr/>
              <a:t>61</a:t>
            </a:fld>
            <a:endParaRPr lang="en-US" altLang="en-US"/>
          </a:p>
        </p:txBody>
      </p:sp>
    </p:spTree>
    <p:extLst>
      <p:ext uri="{BB962C8B-B14F-4D97-AF65-F5344CB8AC3E}">
        <p14:creationId xmlns:p14="http://schemas.microsoft.com/office/powerpoint/2010/main" val="169765755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26D39CE-2466-4504-B169-026CCD8E960B}" type="slidenum">
              <a:rPr lang="en-US" altLang="en-US" smtClean="0"/>
              <a:pPr/>
              <a:t>62</a:t>
            </a:fld>
            <a:endParaRPr lang="en-US" altLang="en-US"/>
          </a:p>
        </p:txBody>
      </p:sp>
    </p:spTree>
    <p:extLst>
      <p:ext uri="{BB962C8B-B14F-4D97-AF65-F5344CB8AC3E}">
        <p14:creationId xmlns:p14="http://schemas.microsoft.com/office/powerpoint/2010/main" val="165047367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26D39CE-2466-4504-B169-026CCD8E960B}" type="slidenum">
              <a:rPr lang="en-US" altLang="en-US" smtClean="0"/>
              <a:pPr/>
              <a:t>63</a:t>
            </a:fld>
            <a:endParaRPr lang="en-US" altLang="en-US"/>
          </a:p>
        </p:txBody>
      </p:sp>
    </p:spTree>
    <p:extLst>
      <p:ext uri="{BB962C8B-B14F-4D97-AF65-F5344CB8AC3E}">
        <p14:creationId xmlns:p14="http://schemas.microsoft.com/office/powerpoint/2010/main" val="3167159322"/>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26D39CE-2466-4504-B169-026CCD8E960B}" type="slidenum">
              <a:rPr lang="en-US" altLang="en-US" smtClean="0"/>
              <a:pPr/>
              <a:t>64</a:t>
            </a:fld>
            <a:endParaRPr lang="en-US" altLang="en-US"/>
          </a:p>
        </p:txBody>
      </p:sp>
    </p:spTree>
    <p:extLst>
      <p:ext uri="{BB962C8B-B14F-4D97-AF65-F5344CB8AC3E}">
        <p14:creationId xmlns:p14="http://schemas.microsoft.com/office/powerpoint/2010/main" val="740340033"/>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26D39CE-2466-4504-B169-026CCD8E960B}" type="slidenum">
              <a:rPr lang="en-US" altLang="en-US" smtClean="0"/>
              <a:pPr/>
              <a:t>65</a:t>
            </a:fld>
            <a:endParaRPr lang="en-US" altLang="en-US"/>
          </a:p>
        </p:txBody>
      </p:sp>
    </p:spTree>
    <p:extLst>
      <p:ext uri="{BB962C8B-B14F-4D97-AF65-F5344CB8AC3E}">
        <p14:creationId xmlns:p14="http://schemas.microsoft.com/office/powerpoint/2010/main" val="3937979205"/>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26D39CE-2466-4504-B169-026CCD8E960B}" type="slidenum">
              <a:rPr lang="en-US" altLang="en-US" smtClean="0"/>
              <a:pPr/>
              <a:t>66</a:t>
            </a:fld>
            <a:endParaRPr lang="en-US" altLang="en-US"/>
          </a:p>
        </p:txBody>
      </p:sp>
    </p:spTree>
    <p:extLst>
      <p:ext uri="{BB962C8B-B14F-4D97-AF65-F5344CB8AC3E}">
        <p14:creationId xmlns:p14="http://schemas.microsoft.com/office/powerpoint/2010/main" val="1589119040"/>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26D39CE-2466-4504-B169-026CCD8E960B}" type="slidenum">
              <a:rPr lang="en-US" altLang="en-US" smtClean="0"/>
              <a:pPr/>
              <a:t>67</a:t>
            </a:fld>
            <a:endParaRPr lang="en-US" altLang="en-US"/>
          </a:p>
        </p:txBody>
      </p:sp>
    </p:spTree>
    <p:extLst>
      <p:ext uri="{BB962C8B-B14F-4D97-AF65-F5344CB8AC3E}">
        <p14:creationId xmlns:p14="http://schemas.microsoft.com/office/powerpoint/2010/main" val="2821042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256AE003-550D-414B-9A3B-BCE02298FD4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022AB9D9-EC71-41AC-8F0D-B12784DAFCE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41988" name="Slide Number Placeholder 3">
            <a:extLst>
              <a:ext uri="{FF2B5EF4-FFF2-40B4-BE49-F238E27FC236}">
                <a16:creationId xmlns:a16="http://schemas.microsoft.com/office/drawing/2014/main" id="{90C1E4A0-168D-4BC8-BE89-77D922ACF63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56941" indent="-291132" eaLnBrk="0" hangingPunct="0">
              <a:spcBef>
                <a:spcPct val="30000"/>
              </a:spcBef>
              <a:defRPr sz="1200">
                <a:solidFill>
                  <a:schemeClr val="tx1"/>
                </a:solidFill>
                <a:latin typeface="Calibri" panose="020F0502020204030204" pitchFamily="34" charset="0"/>
              </a:defRPr>
            </a:lvl2pPr>
            <a:lvl3pPr marL="1164524" indent="-232905" eaLnBrk="0" hangingPunct="0">
              <a:spcBef>
                <a:spcPct val="30000"/>
              </a:spcBef>
              <a:defRPr sz="1200">
                <a:solidFill>
                  <a:schemeClr val="tx1"/>
                </a:solidFill>
                <a:latin typeface="Calibri" panose="020F0502020204030204" pitchFamily="34" charset="0"/>
              </a:defRPr>
            </a:lvl3pPr>
            <a:lvl4pPr marL="1630334" indent="-232905" eaLnBrk="0" hangingPunct="0">
              <a:spcBef>
                <a:spcPct val="30000"/>
              </a:spcBef>
              <a:defRPr sz="1200">
                <a:solidFill>
                  <a:schemeClr val="tx1"/>
                </a:solidFill>
                <a:latin typeface="Calibri" panose="020F0502020204030204" pitchFamily="34" charset="0"/>
              </a:defRPr>
            </a:lvl4pPr>
            <a:lvl5pPr marL="2096144" indent="-232905" eaLnBrk="0" hangingPunct="0">
              <a:spcBef>
                <a:spcPct val="30000"/>
              </a:spcBef>
              <a:defRPr sz="1200">
                <a:solidFill>
                  <a:schemeClr val="tx1"/>
                </a:solidFill>
                <a:latin typeface="Calibri" panose="020F0502020204030204" pitchFamily="34" charset="0"/>
              </a:defRPr>
            </a:lvl5pPr>
            <a:lvl6pPr marL="2561955" indent="-232905" eaLnBrk="0" fontAlgn="base" hangingPunct="0">
              <a:spcBef>
                <a:spcPct val="30000"/>
              </a:spcBef>
              <a:spcAft>
                <a:spcPct val="0"/>
              </a:spcAft>
              <a:defRPr sz="1200">
                <a:solidFill>
                  <a:schemeClr val="tx1"/>
                </a:solidFill>
                <a:latin typeface="Calibri" panose="020F0502020204030204" pitchFamily="34" charset="0"/>
              </a:defRPr>
            </a:lvl6pPr>
            <a:lvl7pPr marL="3027764" indent="-232905" eaLnBrk="0" fontAlgn="base" hangingPunct="0">
              <a:spcBef>
                <a:spcPct val="30000"/>
              </a:spcBef>
              <a:spcAft>
                <a:spcPct val="0"/>
              </a:spcAft>
              <a:defRPr sz="1200">
                <a:solidFill>
                  <a:schemeClr val="tx1"/>
                </a:solidFill>
                <a:latin typeface="Calibri" panose="020F0502020204030204" pitchFamily="34" charset="0"/>
              </a:defRPr>
            </a:lvl7pPr>
            <a:lvl8pPr marL="3493574" indent="-232905" eaLnBrk="0" fontAlgn="base" hangingPunct="0">
              <a:spcBef>
                <a:spcPct val="30000"/>
              </a:spcBef>
              <a:spcAft>
                <a:spcPct val="0"/>
              </a:spcAft>
              <a:defRPr sz="1200">
                <a:solidFill>
                  <a:schemeClr val="tx1"/>
                </a:solidFill>
                <a:latin typeface="Calibri" panose="020F0502020204030204" pitchFamily="34" charset="0"/>
              </a:defRPr>
            </a:lvl8pPr>
            <a:lvl9pPr marL="3959383" indent="-232905"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1548CE17-E945-4E42-99AD-139FB4137A5B}" type="slidenum">
              <a:rPr lang="en-US" altLang="en-US"/>
              <a:pPr eaLnBrk="1" hangingPunct="1">
                <a:spcBef>
                  <a:spcPct val="0"/>
                </a:spcBef>
              </a:pPr>
              <a:t>7</a:t>
            </a:fld>
            <a:endParaRPr lang="en-US" altLang="en-US"/>
          </a:p>
        </p:txBody>
      </p:sp>
    </p:spTree>
    <p:extLst>
      <p:ext uri="{BB962C8B-B14F-4D97-AF65-F5344CB8AC3E}">
        <p14:creationId xmlns:p14="http://schemas.microsoft.com/office/powerpoint/2010/main" val="8407301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26D39CE-2466-4504-B169-026CCD8E960B}" type="slidenum">
              <a:rPr lang="en-US" altLang="en-US" smtClean="0"/>
              <a:pPr/>
              <a:t>8</a:t>
            </a:fld>
            <a:endParaRPr lang="en-US" altLang="en-US"/>
          </a:p>
        </p:txBody>
      </p:sp>
    </p:spTree>
    <p:extLst>
      <p:ext uri="{BB962C8B-B14F-4D97-AF65-F5344CB8AC3E}">
        <p14:creationId xmlns:p14="http://schemas.microsoft.com/office/powerpoint/2010/main" val="26423927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 Examples:</a:t>
            </a:r>
          </a:p>
          <a:p>
            <a:endParaRPr lang="en-US" dirty="0"/>
          </a:p>
          <a:p>
            <a:r>
              <a:rPr lang="en-US" dirty="0"/>
              <a:t>Priority of Payment Rules when collecting for multiple services</a:t>
            </a:r>
          </a:p>
          <a:p>
            <a:r>
              <a:rPr lang="en-US" dirty="0"/>
              <a:t>Leak Adjustment Policy</a:t>
            </a:r>
          </a:p>
        </p:txBody>
      </p:sp>
      <p:sp>
        <p:nvSpPr>
          <p:cNvPr id="4" name="Slide Number Placeholder 3"/>
          <p:cNvSpPr>
            <a:spLocks noGrp="1"/>
          </p:cNvSpPr>
          <p:nvPr>
            <p:ph type="sldNum" sz="quarter" idx="5"/>
          </p:nvPr>
        </p:nvSpPr>
        <p:spPr/>
        <p:txBody>
          <a:bodyPr/>
          <a:lstStyle/>
          <a:p>
            <a:fld id="{026D39CE-2466-4504-B169-026CCD8E960B}" type="slidenum">
              <a:rPr lang="en-US" altLang="en-US" smtClean="0"/>
              <a:pPr/>
              <a:t>9</a:t>
            </a:fld>
            <a:endParaRPr lang="en-US" altLang="en-US"/>
          </a:p>
        </p:txBody>
      </p:sp>
    </p:spTree>
    <p:extLst>
      <p:ext uri="{BB962C8B-B14F-4D97-AF65-F5344CB8AC3E}">
        <p14:creationId xmlns:p14="http://schemas.microsoft.com/office/powerpoint/2010/main" val="28145973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417BD08A-60C2-4BEF-8144-60C72097B48D}"/>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52400"/>
            <a:ext cx="9144000" cy="640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26187447"/>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438400"/>
            <a:ext cx="8229600" cy="1143000"/>
          </a:xfrm>
          <a:prstGeom prst="rect">
            <a:avLst/>
          </a:prstGeom>
        </p:spPr>
        <p:txBody>
          <a:bodyPr/>
          <a:lstStyle>
            <a:lvl1pPr>
              <a:defRPr/>
            </a:lvl1pPr>
          </a:lstStyle>
          <a:p>
            <a:r>
              <a:rPr lang="en-US"/>
              <a:t>Click to edit Master title style</a:t>
            </a:r>
            <a:endParaRPr lang="en-US" dirty="0"/>
          </a:p>
        </p:txBody>
      </p:sp>
    </p:spTree>
    <p:extLst>
      <p:ext uri="{BB962C8B-B14F-4D97-AF65-F5344CB8AC3E}">
        <p14:creationId xmlns:p14="http://schemas.microsoft.com/office/powerpoint/2010/main" val="2273081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295400" y="762000"/>
            <a:ext cx="6858000" cy="685800"/>
          </a:xfrm>
          <a:prstGeom prst="rect">
            <a:avLst/>
          </a:prstGeom>
        </p:spPr>
        <p:txBody>
          <a:bodyPr/>
          <a:lstStyle>
            <a:lvl1pPr algn="l">
              <a:defRPr/>
            </a:lvl1pPr>
          </a:lstStyle>
          <a:p>
            <a:r>
              <a:rPr lang="en-US"/>
              <a:t>Click to edit Master title style</a:t>
            </a:r>
            <a:endParaRPr lang="en-US" dirty="0"/>
          </a:p>
        </p:txBody>
      </p:sp>
      <p:sp>
        <p:nvSpPr>
          <p:cNvPr id="14" name="Text Placeholder 13"/>
          <p:cNvSpPr>
            <a:spLocks noGrp="1"/>
          </p:cNvSpPr>
          <p:nvPr>
            <p:ph type="body" sz="quarter" idx="10"/>
          </p:nvPr>
        </p:nvSpPr>
        <p:spPr>
          <a:xfrm>
            <a:off x="1295400" y="1600200"/>
            <a:ext cx="6858000" cy="609600"/>
          </a:xfrm>
          <a:prstGeom prst="rect">
            <a:avLst/>
          </a:prstGeom>
        </p:spPr>
        <p:txBody>
          <a:bodyPr/>
          <a:lstStyle>
            <a:lvl1pPr marL="0" indent="0">
              <a:buFontTx/>
              <a:buNone/>
              <a:defRPr/>
            </a:lvl1pPr>
          </a:lstStyle>
          <a:p>
            <a:pPr lvl="0"/>
            <a:r>
              <a:rPr lang="en-US"/>
              <a:t>Click to edit Master text styles</a:t>
            </a:r>
          </a:p>
        </p:txBody>
      </p:sp>
      <p:sp>
        <p:nvSpPr>
          <p:cNvPr id="16" name="Content Placeholder 15"/>
          <p:cNvSpPr>
            <a:spLocks noGrp="1"/>
          </p:cNvSpPr>
          <p:nvPr>
            <p:ph sz="quarter" idx="11"/>
          </p:nvPr>
        </p:nvSpPr>
        <p:spPr>
          <a:xfrm>
            <a:off x="1295400" y="2438400"/>
            <a:ext cx="6858000" cy="38862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7796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2661139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3.xml"/><Relationship Id="rId1" Type="http://schemas.openxmlformats.org/officeDocument/2006/relationships/slideLayout" Target="../slideLayouts/slideLayout3.xml"/><Relationship Id="rId4" Type="http://schemas.openxmlformats.org/officeDocument/2006/relationships/image" Target="../media/image4.pn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5FAC46D6-3166-4CF8-9D21-B27B75C76962}"/>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60BB0072-255F-44AA-A9E1-892CD8D13B16}"/>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28" name="Picture 2">
            <a:extLst>
              <a:ext uri="{FF2B5EF4-FFF2-40B4-BE49-F238E27FC236}">
                <a16:creationId xmlns:a16="http://schemas.microsoft.com/office/drawing/2014/main" id="{1C1B71DE-EC71-4AFE-8C29-574812E3B75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763"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4CDB85B8-EBA7-48C6-8118-153C5145AD86}"/>
              </a:ext>
            </a:extLst>
          </p:cNvPr>
          <p:cNvPicPr>
            <a:picLocks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1" name="Title Placeholder 1">
            <a:extLst>
              <a:ext uri="{FF2B5EF4-FFF2-40B4-BE49-F238E27FC236}">
                <a16:creationId xmlns:a16="http://schemas.microsoft.com/office/drawing/2014/main" id="{758F1DA7-42AF-4FEA-8B2C-330BE03586AB}"/>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2" name="Text Placeholder 2">
            <a:extLst>
              <a:ext uri="{FF2B5EF4-FFF2-40B4-BE49-F238E27FC236}">
                <a16:creationId xmlns:a16="http://schemas.microsoft.com/office/drawing/2014/main" id="{409B1EA1-E368-4610-B3E3-1DBBBF48B594}"/>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7A1EC273-7454-45DA-847F-E98ADB2C275A}"/>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cs typeface="Arial" charset="0"/>
              </a:defRPr>
            </a:lvl1pPr>
          </a:lstStyle>
          <a:p>
            <a:pPr>
              <a:defRPr/>
            </a:pPr>
            <a:fld id="{1E4B9605-05D8-4972-8C09-1A62A2E10B0C}" type="datetimeFigureOut">
              <a:rPr lang="en-US"/>
              <a:pPr>
                <a:defRPr/>
              </a:pPr>
              <a:t>10/19/2023</a:t>
            </a:fld>
            <a:endParaRPr lang="en-US"/>
          </a:p>
        </p:txBody>
      </p:sp>
      <p:sp>
        <p:nvSpPr>
          <p:cNvPr id="5" name="Footer Placeholder 4">
            <a:extLst>
              <a:ext uri="{FF2B5EF4-FFF2-40B4-BE49-F238E27FC236}">
                <a16:creationId xmlns:a16="http://schemas.microsoft.com/office/drawing/2014/main" id="{1E54F909-F1F6-4E6E-B378-B7EDFD260AC7}"/>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cs typeface="Arial" charset="0"/>
              </a:defRPr>
            </a:lvl1pPr>
          </a:lstStyle>
          <a:p>
            <a:pPr>
              <a:defRPr/>
            </a:pPr>
            <a:endParaRPr lang="en-US"/>
          </a:p>
        </p:txBody>
      </p:sp>
      <p:sp>
        <p:nvSpPr>
          <p:cNvPr id="6" name="Slide Number Placeholder 5">
            <a:extLst>
              <a:ext uri="{FF2B5EF4-FFF2-40B4-BE49-F238E27FC236}">
                <a16:creationId xmlns:a16="http://schemas.microsoft.com/office/drawing/2014/main" id="{E8A98A26-7CCF-443F-BFC9-F7546AF29DC8}"/>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E791D0B5-01E2-4A6E-A59B-BC99C60FAEC5}"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64"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ctr" rtl="0" eaLnBrk="0" fontAlgn="base" hangingPunct="0">
        <a:spcBef>
          <a:spcPct val="20000"/>
        </a:spcBef>
        <a:spcAft>
          <a:spcPct val="0"/>
        </a:spcAft>
        <a:defRPr sz="36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4" name="Picture 2">
            <a:extLst>
              <a:ext uri="{FF2B5EF4-FFF2-40B4-BE49-F238E27FC236}">
                <a16:creationId xmlns:a16="http://schemas.microsoft.com/office/drawing/2014/main" id="{ECC76AF6-660E-41CE-B57B-AA63BD855E66}"/>
              </a:ext>
            </a:extLst>
          </p:cNvPr>
          <p:cNvPicPr>
            <a:picLocks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75" name="Title Placeholder 1">
            <a:extLst>
              <a:ext uri="{FF2B5EF4-FFF2-40B4-BE49-F238E27FC236}">
                <a16:creationId xmlns:a16="http://schemas.microsoft.com/office/drawing/2014/main" id="{F18C8472-7976-40B0-97A4-5B89A4F0F106}"/>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76" name="Text Placeholder 2">
            <a:extLst>
              <a:ext uri="{FF2B5EF4-FFF2-40B4-BE49-F238E27FC236}">
                <a16:creationId xmlns:a16="http://schemas.microsoft.com/office/drawing/2014/main" id="{470A43BD-5A2D-43D5-871B-FA799DD9E03D}"/>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E42C02D9-33B0-4A4F-AD5C-C74FB2C80D4F}"/>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cs typeface="Arial" charset="0"/>
              </a:defRPr>
            </a:lvl1pPr>
          </a:lstStyle>
          <a:p>
            <a:pPr>
              <a:defRPr/>
            </a:pPr>
            <a:fld id="{72F20615-9A67-4AA8-A238-A1E5519BB10B}" type="datetimeFigureOut">
              <a:rPr lang="en-US"/>
              <a:pPr>
                <a:defRPr/>
              </a:pPr>
              <a:t>10/19/2023</a:t>
            </a:fld>
            <a:endParaRPr lang="en-US"/>
          </a:p>
        </p:txBody>
      </p:sp>
      <p:sp>
        <p:nvSpPr>
          <p:cNvPr id="5" name="Footer Placeholder 4">
            <a:extLst>
              <a:ext uri="{FF2B5EF4-FFF2-40B4-BE49-F238E27FC236}">
                <a16:creationId xmlns:a16="http://schemas.microsoft.com/office/drawing/2014/main" id="{992204F1-3CB6-4088-9349-F5DE200E427C}"/>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cs typeface="Arial" charset="0"/>
              </a:defRPr>
            </a:lvl1pPr>
          </a:lstStyle>
          <a:p>
            <a:pPr>
              <a:defRPr/>
            </a:pPr>
            <a:endParaRPr lang="en-US"/>
          </a:p>
        </p:txBody>
      </p:sp>
      <p:sp>
        <p:nvSpPr>
          <p:cNvPr id="6" name="Slide Number Placeholder 5">
            <a:extLst>
              <a:ext uri="{FF2B5EF4-FFF2-40B4-BE49-F238E27FC236}">
                <a16:creationId xmlns:a16="http://schemas.microsoft.com/office/drawing/2014/main" id="{1B804F15-2697-4653-AF39-4FC067C513CB}"/>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F98F8F17-AD39-4030-9E62-4A2899A66AFA}"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65" r:id="rId1"/>
  </p:sldLayoutIdLst>
  <p:txStyles>
    <p:titleStyle>
      <a:lvl1pPr algn="ctr" rtl="0" eaLnBrk="0" fontAlgn="base" hangingPunct="0">
        <a:spcBef>
          <a:spcPct val="0"/>
        </a:spcBef>
        <a:spcAft>
          <a:spcPct val="0"/>
        </a:spcAft>
        <a:defRPr sz="4400" kern="1200">
          <a:solidFill>
            <a:srgbClr val="ADA357"/>
          </a:solidFill>
          <a:latin typeface="+mj-lt"/>
          <a:ea typeface="+mj-ea"/>
          <a:cs typeface="+mj-cs"/>
        </a:defRPr>
      </a:lvl1pPr>
      <a:lvl2pPr algn="ctr" rtl="0" eaLnBrk="0" fontAlgn="base" hangingPunct="0">
        <a:spcBef>
          <a:spcPct val="0"/>
        </a:spcBef>
        <a:spcAft>
          <a:spcPct val="0"/>
        </a:spcAft>
        <a:defRPr sz="4400">
          <a:solidFill>
            <a:srgbClr val="ADA357"/>
          </a:solidFill>
          <a:latin typeface="Calibri" pitchFamily="34" charset="0"/>
        </a:defRPr>
      </a:lvl2pPr>
      <a:lvl3pPr algn="ctr" rtl="0" eaLnBrk="0" fontAlgn="base" hangingPunct="0">
        <a:spcBef>
          <a:spcPct val="0"/>
        </a:spcBef>
        <a:spcAft>
          <a:spcPct val="0"/>
        </a:spcAft>
        <a:defRPr sz="4400">
          <a:solidFill>
            <a:srgbClr val="ADA357"/>
          </a:solidFill>
          <a:latin typeface="Calibri" pitchFamily="34" charset="0"/>
        </a:defRPr>
      </a:lvl3pPr>
      <a:lvl4pPr algn="ctr" rtl="0" eaLnBrk="0" fontAlgn="base" hangingPunct="0">
        <a:spcBef>
          <a:spcPct val="0"/>
        </a:spcBef>
        <a:spcAft>
          <a:spcPct val="0"/>
        </a:spcAft>
        <a:defRPr sz="4400">
          <a:solidFill>
            <a:srgbClr val="ADA357"/>
          </a:solidFill>
          <a:latin typeface="Calibri" pitchFamily="34" charset="0"/>
        </a:defRPr>
      </a:lvl4pPr>
      <a:lvl5pPr algn="ctr" rtl="0" eaLnBrk="0" fontAlgn="base" hangingPunct="0">
        <a:spcBef>
          <a:spcPct val="0"/>
        </a:spcBef>
        <a:spcAft>
          <a:spcPct val="0"/>
        </a:spcAft>
        <a:defRPr sz="4400">
          <a:solidFill>
            <a:srgbClr val="ADA357"/>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Blip>
          <a:blip r:embed="rId4"/>
        </a:buBlip>
        <a:defRPr sz="3200" kern="1200">
          <a:solidFill>
            <a:srgbClr val="ADA357"/>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rgbClr val="ADA357"/>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rgbClr val="ADA357"/>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rgbClr val="ADA357"/>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rgbClr val="ADA357"/>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098" name="Picture 2">
            <a:extLst>
              <a:ext uri="{FF2B5EF4-FFF2-40B4-BE49-F238E27FC236}">
                <a16:creationId xmlns:a16="http://schemas.microsoft.com/office/drawing/2014/main" id="{C77A503C-2E93-4493-B759-B027B08270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62363" y="2528888"/>
            <a:ext cx="18192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dk1" tx1="lt1" bg2="dk2" tx2="lt2" accent1="accent1" accent2="accent2" accent3="accent3" accent4="accent4" accent5="accent5" accent6="accent6" hlink="hlink" folHlink="folHlink"/>
  <p:sldLayoutIdLst>
    <p:sldLayoutId id="2147483762"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7E70A04A-F752-420F-94E8-C7EEF9ADE46E}"/>
              </a:ext>
            </a:extLst>
          </p:cNvPr>
          <p:cNvSpPr>
            <a:spLocks noGrp="1"/>
          </p:cNvSpPr>
          <p:nvPr>
            <p:ph type="title"/>
          </p:nvPr>
        </p:nvSpPr>
        <p:spPr>
          <a:xfrm>
            <a:off x="1371600" y="685800"/>
            <a:ext cx="6858000" cy="1295400"/>
          </a:xfrm>
        </p:spPr>
        <p:txBody>
          <a:bodyPr/>
          <a:lstStyle/>
          <a:p>
            <a:pPr algn="ctr"/>
            <a:r>
              <a:rPr lang="en-US" altLang="en-US" sz="4800" b="1" dirty="0">
                <a:solidFill>
                  <a:schemeClr val="bg1"/>
                </a:solidFill>
              </a:rPr>
              <a:t>WHAT IS A CONDITION OF SERVICE?</a:t>
            </a:r>
          </a:p>
        </p:txBody>
      </p:sp>
      <p:sp>
        <p:nvSpPr>
          <p:cNvPr id="11267" name="Content Placeholder 3">
            <a:extLst>
              <a:ext uri="{FF2B5EF4-FFF2-40B4-BE49-F238E27FC236}">
                <a16:creationId xmlns:a16="http://schemas.microsoft.com/office/drawing/2014/main" id="{642FA555-CB63-46FC-9A7A-02137B19E6FE}"/>
              </a:ext>
            </a:extLst>
          </p:cNvPr>
          <p:cNvSpPr>
            <a:spLocks noGrp="1"/>
          </p:cNvSpPr>
          <p:nvPr>
            <p:ph sz="quarter" idx="11"/>
          </p:nvPr>
        </p:nvSpPr>
        <p:spPr>
          <a:xfrm>
            <a:off x="609600" y="2514600"/>
            <a:ext cx="8153400" cy="3200400"/>
          </a:xfrm>
        </p:spPr>
        <p:txBody>
          <a:bodyPr/>
          <a:lstStyle/>
          <a:p>
            <a:pPr marL="0" indent="0" algn="just">
              <a:buNone/>
            </a:pPr>
            <a:r>
              <a:rPr lang="en-US" altLang="en-US" sz="4000" dirty="0">
                <a:solidFill>
                  <a:schemeClr val="bg1"/>
                </a:solidFill>
              </a:rPr>
              <a:t>Requirement, action or task that must be met or taken by applicant/customer for service as a prerequisite for receiving or continuing to receive service.</a:t>
            </a:r>
          </a:p>
          <a:p>
            <a:pPr marL="0" indent="0">
              <a:buNone/>
            </a:pPr>
            <a:endParaRPr lang="en-US" altLang="en-US" dirty="0">
              <a:solidFill>
                <a:schemeClr val="bg1"/>
              </a:solidFill>
            </a:endParaRPr>
          </a:p>
        </p:txBody>
      </p:sp>
    </p:spTree>
    <p:extLst>
      <p:ext uri="{BB962C8B-B14F-4D97-AF65-F5344CB8AC3E}">
        <p14:creationId xmlns:p14="http://schemas.microsoft.com/office/powerpoint/2010/main" val="5383241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2466E3D0-4BD8-486A-8E66-1110E083E1BC}"/>
              </a:ext>
            </a:extLst>
          </p:cNvPr>
          <p:cNvSpPr>
            <a:spLocks noGrp="1"/>
          </p:cNvSpPr>
          <p:nvPr>
            <p:ph type="title"/>
          </p:nvPr>
        </p:nvSpPr>
        <p:spPr>
          <a:xfrm>
            <a:off x="1295400" y="533400"/>
            <a:ext cx="6858000" cy="1447800"/>
          </a:xfrm>
        </p:spPr>
        <p:txBody>
          <a:bodyPr/>
          <a:lstStyle/>
          <a:p>
            <a:pPr algn="ctr"/>
            <a:r>
              <a:rPr lang="en-US" altLang="en-US" sz="4800" b="1" dirty="0">
                <a:solidFill>
                  <a:schemeClr val="bg1"/>
                </a:solidFill>
              </a:rPr>
              <a:t>EXAMPLES OF A </a:t>
            </a:r>
            <a:br>
              <a:rPr lang="en-US" altLang="en-US" sz="4800" b="1" dirty="0">
                <a:solidFill>
                  <a:schemeClr val="bg1"/>
                </a:solidFill>
              </a:rPr>
            </a:br>
            <a:r>
              <a:rPr lang="en-US" altLang="en-US" sz="4800" b="1" dirty="0">
                <a:solidFill>
                  <a:schemeClr val="bg1"/>
                </a:solidFill>
              </a:rPr>
              <a:t>“CONDITION OF SERVICE”</a:t>
            </a:r>
          </a:p>
        </p:txBody>
      </p:sp>
      <p:sp>
        <p:nvSpPr>
          <p:cNvPr id="12291" name="Content Placeholder 3">
            <a:extLst>
              <a:ext uri="{FF2B5EF4-FFF2-40B4-BE49-F238E27FC236}">
                <a16:creationId xmlns:a16="http://schemas.microsoft.com/office/drawing/2014/main" id="{B366D46B-A720-4625-917D-7011C850B2DB}"/>
              </a:ext>
            </a:extLst>
          </p:cNvPr>
          <p:cNvSpPr>
            <a:spLocks noGrp="1"/>
          </p:cNvSpPr>
          <p:nvPr>
            <p:ph sz="quarter" idx="11"/>
          </p:nvPr>
        </p:nvSpPr>
        <p:spPr>
          <a:xfrm>
            <a:off x="685800" y="1981200"/>
            <a:ext cx="7924800" cy="4343400"/>
          </a:xfrm>
        </p:spPr>
        <p:txBody>
          <a:bodyPr/>
          <a:lstStyle/>
          <a:p>
            <a:pPr>
              <a:buFont typeface="Arial" panose="020B0604020202020204" pitchFamily="34" charset="0"/>
              <a:buChar char="•"/>
              <a:tabLst>
                <a:tab pos="457200" algn="l"/>
              </a:tabLst>
              <a:defRPr/>
            </a:pPr>
            <a:r>
              <a:rPr lang="en-US" sz="4000" dirty="0">
                <a:solidFill>
                  <a:schemeClr val="bg1"/>
                </a:solidFill>
              </a:rPr>
              <a:t>Completing An Application Form</a:t>
            </a:r>
          </a:p>
          <a:p>
            <a:pPr>
              <a:buFont typeface="Arial" panose="020B0604020202020204" pitchFamily="34" charset="0"/>
              <a:buChar char="•"/>
              <a:tabLst>
                <a:tab pos="457200" algn="l"/>
              </a:tabLst>
              <a:defRPr/>
            </a:pPr>
            <a:r>
              <a:rPr lang="en-US" sz="4000" dirty="0">
                <a:solidFill>
                  <a:schemeClr val="bg1"/>
                </a:solidFill>
              </a:rPr>
              <a:t>Providing Evidence Of Inspections</a:t>
            </a:r>
          </a:p>
          <a:p>
            <a:pPr>
              <a:buFont typeface="Arial" panose="020B0604020202020204" pitchFamily="34" charset="0"/>
              <a:buChar char="•"/>
              <a:tabLst>
                <a:tab pos="457200" algn="l"/>
              </a:tabLst>
              <a:defRPr/>
            </a:pPr>
            <a:r>
              <a:rPr lang="en-US" sz="4000" dirty="0">
                <a:solidFill>
                  <a:schemeClr val="bg1"/>
                </a:solidFill>
              </a:rPr>
              <a:t>Deposit Requirement</a:t>
            </a:r>
          </a:p>
          <a:p>
            <a:pPr>
              <a:buFont typeface="Arial" panose="020B0604020202020204" pitchFamily="34" charset="0"/>
              <a:buChar char="•"/>
              <a:tabLst>
                <a:tab pos="457200" algn="l"/>
              </a:tabLst>
              <a:defRPr/>
            </a:pPr>
            <a:r>
              <a:rPr lang="en-US" sz="4000" dirty="0">
                <a:solidFill>
                  <a:schemeClr val="bg1"/>
                </a:solidFill>
              </a:rPr>
              <a:t>Easement Requirement</a:t>
            </a:r>
          </a:p>
          <a:p>
            <a:pPr>
              <a:buFont typeface="Arial" panose="020B0604020202020204" pitchFamily="34" charset="0"/>
              <a:buChar char="•"/>
              <a:tabLst>
                <a:tab pos="457200" algn="l"/>
              </a:tabLst>
              <a:defRPr/>
            </a:pPr>
            <a:r>
              <a:rPr lang="en-US" sz="4000" dirty="0">
                <a:solidFill>
                  <a:schemeClr val="bg1"/>
                </a:solidFill>
              </a:rPr>
              <a:t>Technical Specifications For Connection</a:t>
            </a:r>
          </a:p>
          <a:p>
            <a:pPr>
              <a:buFont typeface="Arial" panose="020B0604020202020204" pitchFamily="34" charset="0"/>
              <a:buChar char="•"/>
              <a:tabLst>
                <a:tab pos="457200" algn="l"/>
              </a:tabLst>
              <a:defRPr/>
            </a:pPr>
            <a:endParaRPr lang="en-US" sz="4000" dirty="0">
              <a:solidFill>
                <a:schemeClr val="bg1"/>
              </a:solidFill>
            </a:endParaRPr>
          </a:p>
          <a:p>
            <a:pPr marL="0" indent="0" algn="r">
              <a:buFontTx/>
              <a:buNone/>
            </a:pPr>
            <a:endParaRPr lang="en-US" altLang="en-US" sz="2800" dirty="0">
              <a:solidFill>
                <a:schemeClr val="bg1"/>
              </a:solidFill>
            </a:endParaRPr>
          </a:p>
        </p:txBody>
      </p:sp>
    </p:spTree>
    <p:extLst>
      <p:ext uri="{BB962C8B-B14F-4D97-AF65-F5344CB8AC3E}">
        <p14:creationId xmlns:p14="http://schemas.microsoft.com/office/powerpoint/2010/main" val="8630665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27604688-BBAD-4FCC-B7BC-629DDA316C30}"/>
              </a:ext>
            </a:extLst>
          </p:cNvPr>
          <p:cNvSpPr>
            <a:spLocks noGrp="1"/>
          </p:cNvSpPr>
          <p:nvPr>
            <p:ph type="title"/>
          </p:nvPr>
        </p:nvSpPr>
        <p:spPr/>
        <p:txBody>
          <a:bodyPr/>
          <a:lstStyle/>
          <a:p>
            <a:pPr algn="ctr"/>
            <a:r>
              <a:rPr lang="en-US" altLang="en-US" sz="4800" b="1" dirty="0">
                <a:solidFill>
                  <a:schemeClr val="bg1"/>
                </a:solidFill>
              </a:rPr>
              <a:t>EFFECT OF KRS 278.160</a:t>
            </a:r>
          </a:p>
        </p:txBody>
      </p:sp>
      <p:sp>
        <p:nvSpPr>
          <p:cNvPr id="13315" name="Content Placeholder 3">
            <a:extLst>
              <a:ext uri="{FF2B5EF4-FFF2-40B4-BE49-F238E27FC236}">
                <a16:creationId xmlns:a16="http://schemas.microsoft.com/office/drawing/2014/main" id="{11D15569-A064-4D05-9EBB-E891778D1CE1}"/>
              </a:ext>
            </a:extLst>
          </p:cNvPr>
          <p:cNvSpPr>
            <a:spLocks noGrp="1"/>
          </p:cNvSpPr>
          <p:nvPr>
            <p:ph sz="quarter" idx="11"/>
          </p:nvPr>
        </p:nvSpPr>
        <p:spPr>
          <a:xfrm>
            <a:off x="685800" y="2057400"/>
            <a:ext cx="8153400" cy="4191000"/>
          </a:xfrm>
        </p:spPr>
        <p:txBody>
          <a:bodyPr/>
          <a:lstStyle/>
          <a:p>
            <a:pPr>
              <a:buFont typeface="Arial" panose="020B0604020202020204" pitchFamily="34" charset="0"/>
              <a:buChar char="•"/>
            </a:pPr>
            <a:r>
              <a:rPr lang="en-US" altLang="en-US" sz="4000" dirty="0">
                <a:solidFill>
                  <a:schemeClr val="bg1"/>
                </a:solidFill>
              </a:rPr>
              <a:t>Tariff Has The Status Of Law</a:t>
            </a:r>
          </a:p>
          <a:p>
            <a:pPr>
              <a:buFont typeface="Arial" panose="020B0604020202020204" pitchFamily="34" charset="0"/>
              <a:buChar char="•"/>
            </a:pPr>
            <a:r>
              <a:rPr lang="en-US" altLang="en-US" sz="4000" dirty="0">
                <a:solidFill>
                  <a:schemeClr val="bg1"/>
                </a:solidFill>
              </a:rPr>
              <a:t>Only Filed Rates May Be Charged</a:t>
            </a:r>
          </a:p>
          <a:p>
            <a:pPr>
              <a:buFont typeface="Arial" panose="020B0604020202020204" pitchFamily="34" charset="0"/>
              <a:buChar char="•"/>
            </a:pPr>
            <a:r>
              <a:rPr lang="en-US" altLang="en-US" sz="4000" dirty="0">
                <a:solidFill>
                  <a:schemeClr val="bg1"/>
                </a:solidFill>
              </a:rPr>
              <a:t>Only Filed C of S May Be Imposed</a:t>
            </a:r>
          </a:p>
          <a:p>
            <a:pPr>
              <a:buFont typeface="Arial" panose="020B0604020202020204" pitchFamily="34" charset="0"/>
              <a:buChar char="•"/>
            </a:pPr>
            <a:r>
              <a:rPr lang="en-US" altLang="en-US" sz="4000" dirty="0">
                <a:solidFill>
                  <a:schemeClr val="bg1"/>
                </a:solidFill>
              </a:rPr>
              <a:t>Filed Rates/C of S </a:t>
            </a:r>
            <a:r>
              <a:rPr lang="en-US" altLang="en-US" sz="4000" b="1" dirty="0">
                <a:solidFill>
                  <a:srgbClr val="FF0000"/>
                </a:solidFill>
              </a:rPr>
              <a:t>MUST</a:t>
            </a:r>
            <a:r>
              <a:rPr lang="en-US" altLang="en-US" sz="4000" dirty="0">
                <a:solidFill>
                  <a:schemeClr val="bg1"/>
                </a:solidFill>
              </a:rPr>
              <a:t> be Enforced</a:t>
            </a:r>
          </a:p>
          <a:p>
            <a:pPr>
              <a:buFont typeface="Arial" panose="020B0604020202020204" pitchFamily="34" charset="0"/>
              <a:buChar char="•"/>
            </a:pPr>
            <a:r>
              <a:rPr lang="en-US" altLang="en-US" sz="4000" dirty="0">
                <a:solidFill>
                  <a:schemeClr val="bg1"/>
                </a:solidFill>
              </a:rPr>
              <a:t>Tariff Governs Utility’s Relationship With Customer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8DF0971E-B106-430B-877D-BA38C1423B26}"/>
              </a:ext>
            </a:extLst>
          </p:cNvPr>
          <p:cNvSpPr>
            <a:spLocks noGrp="1"/>
          </p:cNvSpPr>
          <p:nvPr>
            <p:ph type="title"/>
          </p:nvPr>
        </p:nvSpPr>
        <p:spPr>
          <a:xfrm>
            <a:off x="1295400" y="533400"/>
            <a:ext cx="7010400" cy="1524000"/>
          </a:xfrm>
        </p:spPr>
        <p:txBody>
          <a:bodyPr/>
          <a:lstStyle/>
          <a:p>
            <a:pPr algn="ctr"/>
            <a:r>
              <a:rPr lang="en-US" altLang="en-US" sz="4800" b="1" dirty="0">
                <a:solidFill>
                  <a:schemeClr val="bg1"/>
                </a:solidFill>
              </a:rPr>
              <a:t>FAILURE TO COMPLY WITH KRS 278.160</a:t>
            </a:r>
          </a:p>
        </p:txBody>
      </p:sp>
      <p:sp>
        <p:nvSpPr>
          <p:cNvPr id="14339" name="Content Placeholder 3">
            <a:extLst>
              <a:ext uri="{FF2B5EF4-FFF2-40B4-BE49-F238E27FC236}">
                <a16:creationId xmlns:a16="http://schemas.microsoft.com/office/drawing/2014/main" id="{F9A1C805-C01B-43AD-A710-731C73969414}"/>
              </a:ext>
            </a:extLst>
          </p:cNvPr>
          <p:cNvSpPr>
            <a:spLocks noGrp="1"/>
          </p:cNvSpPr>
          <p:nvPr>
            <p:ph sz="quarter" idx="11"/>
          </p:nvPr>
        </p:nvSpPr>
        <p:spPr>
          <a:xfrm>
            <a:off x="685800" y="2514600"/>
            <a:ext cx="7696200" cy="3733800"/>
          </a:xfrm>
        </p:spPr>
        <p:txBody>
          <a:bodyPr/>
          <a:lstStyle/>
          <a:p>
            <a:pPr>
              <a:buFont typeface="Arial" panose="020B0604020202020204" pitchFamily="34" charset="0"/>
              <a:buChar char="•"/>
            </a:pPr>
            <a:r>
              <a:rPr lang="en-US" altLang="en-US" sz="4400" dirty="0">
                <a:solidFill>
                  <a:schemeClr val="bg1"/>
                </a:solidFill>
              </a:rPr>
              <a:t>Refund/</a:t>
            </a:r>
            <a:r>
              <a:rPr lang="en-US" altLang="en-US" sz="4400" dirty="0" err="1">
                <a:solidFill>
                  <a:schemeClr val="bg1"/>
                </a:solidFill>
              </a:rPr>
              <a:t>Backbilling</a:t>
            </a:r>
            <a:r>
              <a:rPr lang="en-US" altLang="en-US" sz="4400" dirty="0">
                <a:solidFill>
                  <a:schemeClr val="bg1"/>
                </a:solidFill>
              </a:rPr>
              <a:t> </a:t>
            </a:r>
          </a:p>
          <a:p>
            <a:pPr>
              <a:buFont typeface="Arial" panose="020B0604020202020204" pitchFamily="34" charset="0"/>
              <a:buChar char="•"/>
            </a:pPr>
            <a:r>
              <a:rPr lang="en-US" altLang="en-US" sz="4400" dirty="0">
                <a:solidFill>
                  <a:schemeClr val="bg1"/>
                </a:solidFill>
              </a:rPr>
              <a:t>Assessment of Penalties</a:t>
            </a:r>
          </a:p>
          <a:p>
            <a:pPr>
              <a:buFont typeface="Arial" panose="020B0604020202020204" pitchFamily="34" charset="0"/>
              <a:buChar char="•"/>
            </a:pPr>
            <a:r>
              <a:rPr lang="en-US" altLang="en-US" sz="4400" dirty="0">
                <a:solidFill>
                  <a:schemeClr val="bg1"/>
                </a:solidFill>
              </a:rPr>
              <a:t>Removal of WD Commissioners</a:t>
            </a:r>
          </a:p>
          <a:p>
            <a:pPr>
              <a:buFont typeface="Arial" panose="020B0604020202020204" pitchFamily="34" charset="0"/>
              <a:buChar char="•"/>
            </a:pPr>
            <a:r>
              <a:rPr lang="en-US" altLang="en-US" sz="4400" dirty="0">
                <a:solidFill>
                  <a:schemeClr val="bg1"/>
                </a:solidFill>
              </a:rPr>
              <a:t>Compensatory &amp; Punitive Damages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F8F004CC-EB5B-4E9F-8882-AF2366298EAC}"/>
              </a:ext>
            </a:extLst>
          </p:cNvPr>
          <p:cNvSpPr>
            <a:spLocks noGrp="1"/>
          </p:cNvSpPr>
          <p:nvPr>
            <p:ph type="title"/>
          </p:nvPr>
        </p:nvSpPr>
        <p:spPr>
          <a:xfrm>
            <a:off x="457200" y="2019300"/>
            <a:ext cx="8229600" cy="2819400"/>
          </a:xfrm>
        </p:spPr>
        <p:txBody>
          <a:bodyPr/>
          <a:lstStyle/>
          <a:p>
            <a:pPr eaLnBrk="1" hangingPunct="1"/>
            <a:r>
              <a:rPr lang="en-US" altLang="en-US" sz="5400" b="1" dirty="0">
                <a:solidFill>
                  <a:schemeClr val="bg1"/>
                </a:solidFill>
              </a:rPr>
              <a:t>REVISING TARIFFS:</a:t>
            </a:r>
            <a:br>
              <a:rPr lang="en-US" altLang="en-US" sz="5400" b="1" dirty="0">
                <a:solidFill>
                  <a:schemeClr val="bg1"/>
                </a:solidFill>
              </a:rPr>
            </a:br>
            <a:r>
              <a:rPr lang="en-US" altLang="en-US" sz="5400" b="1" dirty="0">
                <a:solidFill>
                  <a:schemeClr val="bg1"/>
                </a:solidFill>
              </a:rPr>
              <a:t>PROCEDURE</a:t>
            </a:r>
            <a:endParaRPr lang="en-US" altLang="en-US" b="1" dirty="0">
              <a:solidFill>
                <a:schemeClr val="bg1"/>
              </a:solidFill>
            </a:endParaRPr>
          </a:p>
        </p:txBody>
      </p:sp>
    </p:spTree>
    <p:extLst>
      <p:ext uri="{BB962C8B-B14F-4D97-AF65-F5344CB8AC3E}">
        <p14:creationId xmlns:p14="http://schemas.microsoft.com/office/powerpoint/2010/main" val="27148018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F92AF018-4202-4742-B0D5-A4A648C5D59A}"/>
              </a:ext>
            </a:extLst>
          </p:cNvPr>
          <p:cNvSpPr>
            <a:spLocks noGrp="1"/>
          </p:cNvSpPr>
          <p:nvPr>
            <p:ph type="title"/>
          </p:nvPr>
        </p:nvSpPr>
        <p:spPr/>
        <p:txBody>
          <a:bodyPr/>
          <a:lstStyle/>
          <a:p>
            <a:pPr algn="ctr"/>
            <a:r>
              <a:rPr lang="en-US" altLang="en-US" sz="4800" b="1" dirty="0">
                <a:solidFill>
                  <a:schemeClr val="bg1"/>
                </a:solidFill>
              </a:rPr>
              <a:t>GENERAL PROCEDURES</a:t>
            </a:r>
          </a:p>
        </p:txBody>
      </p:sp>
      <p:sp>
        <p:nvSpPr>
          <p:cNvPr id="15363" name="Content Placeholder 3">
            <a:extLst>
              <a:ext uri="{FF2B5EF4-FFF2-40B4-BE49-F238E27FC236}">
                <a16:creationId xmlns:a16="http://schemas.microsoft.com/office/drawing/2014/main" id="{8E94C79D-6562-4A20-AA2C-CD0B9DA3E1EF}"/>
              </a:ext>
            </a:extLst>
          </p:cNvPr>
          <p:cNvSpPr>
            <a:spLocks noGrp="1"/>
          </p:cNvSpPr>
          <p:nvPr>
            <p:ph sz="quarter" idx="11"/>
          </p:nvPr>
        </p:nvSpPr>
        <p:spPr>
          <a:xfrm>
            <a:off x="685800" y="2286000"/>
            <a:ext cx="7924800" cy="4114800"/>
          </a:xfrm>
        </p:spPr>
        <p:txBody>
          <a:bodyPr/>
          <a:lstStyle/>
          <a:p>
            <a:pPr>
              <a:buFont typeface="Arial" panose="020B0604020202020204" pitchFamily="34" charset="0"/>
              <a:buChar char="•"/>
            </a:pPr>
            <a:r>
              <a:rPr lang="en-US" altLang="en-US" sz="4000" dirty="0">
                <a:solidFill>
                  <a:schemeClr val="bg1"/>
                </a:solidFill>
              </a:rPr>
              <a:t>30 Days Prior Notice To PSC</a:t>
            </a:r>
          </a:p>
          <a:p>
            <a:pPr>
              <a:buFont typeface="Arial" panose="020B0604020202020204" pitchFamily="34" charset="0"/>
              <a:buChar char="•"/>
            </a:pPr>
            <a:r>
              <a:rPr lang="en-US" altLang="en-US" sz="4000" dirty="0">
                <a:solidFill>
                  <a:schemeClr val="bg1"/>
                </a:solidFill>
              </a:rPr>
              <a:t>Notice Is Filing Of New Tariff Sheet</a:t>
            </a:r>
          </a:p>
          <a:p>
            <a:pPr>
              <a:buFont typeface="Arial" panose="020B0604020202020204" pitchFamily="34" charset="0"/>
              <a:buChar char="•"/>
            </a:pPr>
            <a:r>
              <a:rPr lang="en-US" altLang="en-US" sz="4000" dirty="0">
                <a:solidFill>
                  <a:schemeClr val="bg1"/>
                </a:solidFill>
              </a:rPr>
              <a:t>Submit Cover Letter &amp; Tariff Sheet</a:t>
            </a:r>
          </a:p>
          <a:p>
            <a:pPr>
              <a:buFont typeface="Arial" panose="020B0604020202020204" pitchFamily="34" charset="0"/>
              <a:buChar char="•"/>
            </a:pPr>
            <a:r>
              <a:rPr lang="en-US" altLang="en-US" sz="4000" dirty="0">
                <a:solidFill>
                  <a:schemeClr val="bg1"/>
                </a:solidFill>
              </a:rPr>
              <a:t>Tariff Sheet Must Comply With PSC Regs</a:t>
            </a:r>
          </a:p>
        </p:txBody>
      </p:sp>
    </p:spTree>
    <p:extLst>
      <p:ext uri="{BB962C8B-B14F-4D97-AF65-F5344CB8AC3E}">
        <p14:creationId xmlns:p14="http://schemas.microsoft.com/office/powerpoint/2010/main" val="2123376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F92AF018-4202-4742-B0D5-A4A648C5D59A}"/>
              </a:ext>
            </a:extLst>
          </p:cNvPr>
          <p:cNvSpPr>
            <a:spLocks noGrp="1"/>
          </p:cNvSpPr>
          <p:nvPr>
            <p:ph type="title"/>
          </p:nvPr>
        </p:nvSpPr>
        <p:spPr/>
        <p:txBody>
          <a:bodyPr/>
          <a:lstStyle/>
          <a:p>
            <a:pPr algn="ctr"/>
            <a:r>
              <a:rPr lang="en-US" altLang="en-US" sz="4800" b="1" dirty="0">
                <a:solidFill>
                  <a:schemeClr val="bg1"/>
                </a:solidFill>
              </a:rPr>
              <a:t>GENERAL PROCEDURES</a:t>
            </a:r>
          </a:p>
        </p:txBody>
      </p:sp>
      <p:sp>
        <p:nvSpPr>
          <p:cNvPr id="15363" name="Content Placeholder 3">
            <a:extLst>
              <a:ext uri="{FF2B5EF4-FFF2-40B4-BE49-F238E27FC236}">
                <a16:creationId xmlns:a16="http://schemas.microsoft.com/office/drawing/2014/main" id="{8E94C79D-6562-4A20-AA2C-CD0B9DA3E1EF}"/>
              </a:ext>
            </a:extLst>
          </p:cNvPr>
          <p:cNvSpPr>
            <a:spLocks noGrp="1"/>
          </p:cNvSpPr>
          <p:nvPr>
            <p:ph sz="quarter" idx="11"/>
          </p:nvPr>
        </p:nvSpPr>
        <p:spPr>
          <a:xfrm>
            <a:off x="685800" y="2362200"/>
            <a:ext cx="7924800" cy="4114800"/>
          </a:xfrm>
        </p:spPr>
        <p:txBody>
          <a:bodyPr/>
          <a:lstStyle/>
          <a:p>
            <a:pPr>
              <a:buFont typeface="Arial" panose="020B0604020202020204" pitchFamily="34" charset="0"/>
              <a:buChar char="•"/>
            </a:pPr>
            <a:r>
              <a:rPr lang="en-US" altLang="en-US" sz="4000" dirty="0">
                <a:solidFill>
                  <a:schemeClr val="bg1"/>
                </a:solidFill>
              </a:rPr>
              <a:t>Tariff Sheet Should State Effective Date</a:t>
            </a:r>
          </a:p>
          <a:p>
            <a:pPr>
              <a:buFont typeface="Arial" panose="020B0604020202020204" pitchFamily="34" charset="0"/>
              <a:buChar char="•"/>
            </a:pPr>
            <a:r>
              <a:rPr lang="en-US" altLang="en-US" sz="4000" dirty="0">
                <a:solidFill>
                  <a:schemeClr val="bg1"/>
                </a:solidFill>
              </a:rPr>
              <a:t>Attorney Is </a:t>
            </a:r>
            <a:r>
              <a:rPr lang="en-US" altLang="en-US" sz="4000" b="1" dirty="0">
                <a:solidFill>
                  <a:srgbClr val="FF0000"/>
                </a:solidFill>
              </a:rPr>
              <a:t>NOT</a:t>
            </a:r>
            <a:r>
              <a:rPr lang="en-US" altLang="en-US" sz="4000" dirty="0">
                <a:solidFill>
                  <a:schemeClr val="bg1"/>
                </a:solidFill>
              </a:rPr>
              <a:t> Required</a:t>
            </a:r>
          </a:p>
          <a:p>
            <a:pPr>
              <a:buFont typeface="Arial" panose="020B0604020202020204" pitchFamily="34" charset="0"/>
              <a:buChar char="•"/>
            </a:pPr>
            <a:r>
              <a:rPr lang="en-US" altLang="en-US" sz="4000" dirty="0">
                <a:solidFill>
                  <a:schemeClr val="bg1"/>
                </a:solidFill>
              </a:rPr>
              <a:t>Public Notice Must Be Provided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3F11F4AD-D7D2-4314-906C-67EA01930D75}"/>
              </a:ext>
            </a:extLst>
          </p:cNvPr>
          <p:cNvSpPr>
            <a:spLocks noGrp="1"/>
          </p:cNvSpPr>
          <p:nvPr>
            <p:ph type="title"/>
          </p:nvPr>
        </p:nvSpPr>
        <p:spPr/>
        <p:txBody>
          <a:bodyPr/>
          <a:lstStyle/>
          <a:p>
            <a:pPr algn="ctr"/>
            <a:r>
              <a:rPr lang="en-US" altLang="en-US" sz="4800" b="1" dirty="0">
                <a:solidFill>
                  <a:schemeClr val="bg1"/>
                </a:solidFill>
              </a:rPr>
              <a:t>PUBLIC NOTICE</a:t>
            </a:r>
          </a:p>
        </p:txBody>
      </p:sp>
      <p:sp>
        <p:nvSpPr>
          <p:cNvPr id="16387" name="Content Placeholder 3">
            <a:extLst>
              <a:ext uri="{FF2B5EF4-FFF2-40B4-BE49-F238E27FC236}">
                <a16:creationId xmlns:a16="http://schemas.microsoft.com/office/drawing/2014/main" id="{C0D8F2A0-414B-444D-96B7-F4CDDE9EDB01}"/>
              </a:ext>
            </a:extLst>
          </p:cNvPr>
          <p:cNvSpPr>
            <a:spLocks noGrp="1"/>
          </p:cNvSpPr>
          <p:nvPr>
            <p:ph sz="quarter" idx="11"/>
          </p:nvPr>
        </p:nvSpPr>
        <p:spPr>
          <a:xfrm>
            <a:off x="609600" y="1981200"/>
            <a:ext cx="7772400" cy="4343400"/>
          </a:xfrm>
        </p:spPr>
        <p:txBody>
          <a:bodyPr/>
          <a:lstStyle/>
          <a:p>
            <a:pPr>
              <a:buFont typeface="Arial" panose="020B0604020202020204" pitchFamily="34" charset="0"/>
              <a:buChar char="•"/>
            </a:pPr>
            <a:r>
              <a:rPr lang="en-US" altLang="en-US" sz="4000" dirty="0">
                <a:solidFill>
                  <a:schemeClr val="bg1"/>
                </a:solidFill>
              </a:rPr>
              <a:t>Three Methods to Provide Notice</a:t>
            </a:r>
          </a:p>
          <a:p>
            <a:pPr>
              <a:buFont typeface="Arial" panose="020B0604020202020204" pitchFamily="34" charset="0"/>
              <a:buChar char="•"/>
            </a:pPr>
            <a:r>
              <a:rPr lang="en-US" altLang="en-US" sz="4000" dirty="0">
                <a:solidFill>
                  <a:schemeClr val="bg1"/>
                </a:solidFill>
              </a:rPr>
              <a:t>For Contents of Notice, See 807 KAR 5:011</a:t>
            </a:r>
          </a:p>
          <a:p>
            <a:pPr>
              <a:buFont typeface="Arial" panose="020B0604020202020204" pitchFamily="34" charset="0"/>
              <a:buChar char="•"/>
            </a:pPr>
            <a:r>
              <a:rPr lang="en-US" altLang="en-US" sz="4000" dirty="0">
                <a:solidFill>
                  <a:schemeClr val="bg1"/>
                </a:solidFill>
              </a:rPr>
              <a:t>Post Copy of Notice at Office</a:t>
            </a:r>
          </a:p>
          <a:p>
            <a:pPr>
              <a:buFont typeface="Arial" panose="020B0604020202020204" pitchFamily="34" charset="0"/>
              <a:buChar char="•"/>
            </a:pPr>
            <a:r>
              <a:rPr lang="en-US" altLang="en-US" sz="4000" dirty="0">
                <a:solidFill>
                  <a:schemeClr val="bg1"/>
                </a:solidFill>
              </a:rPr>
              <a:t>Post Notice on Utility’s Website and Social Media Accounts</a:t>
            </a:r>
          </a:p>
          <a:p>
            <a:pPr>
              <a:buFont typeface="Arial" panose="020B0604020202020204" pitchFamily="34" charset="0"/>
              <a:buChar char="•"/>
            </a:pPr>
            <a:endParaRPr lang="en-US" altLang="en-US" sz="3000" dirty="0">
              <a:solidFill>
                <a:schemeClr val="bg1"/>
              </a:solidFill>
            </a:endParaRPr>
          </a:p>
          <a:p>
            <a:pPr>
              <a:buFont typeface="Arial" panose="020B0604020202020204" pitchFamily="34" charset="0"/>
              <a:buChar char="•"/>
            </a:pPr>
            <a:endParaRPr lang="en-US" altLang="en-US" sz="3000" dirty="0">
              <a:solidFill>
                <a:schemeClr val="bg1"/>
              </a:solidFill>
            </a:endParaRPr>
          </a:p>
          <a:p>
            <a:pPr marL="0" indent="0" algn="r">
              <a:buFontTx/>
              <a:buNone/>
            </a:pPr>
            <a:endParaRPr lang="en-US" altLang="en-US" sz="2800" dirty="0">
              <a:solidFill>
                <a:schemeClr val="bg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01BD99B4-DFEB-4CD1-A120-F4CE9B2D9E2A}"/>
              </a:ext>
            </a:extLst>
          </p:cNvPr>
          <p:cNvSpPr>
            <a:spLocks noGrp="1"/>
          </p:cNvSpPr>
          <p:nvPr>
            <p:ph type="title"/>
          </p:nvPr>
        </p:nvSpPr>
        <p:spPr/>
        <p:txBody>
          <a:bodyPr/>
          <a:lstStyle/>
          <a:p>
            <a:pPr algn="ctr"/>
            <a:r>
              <a:rPr lang="en-US" altLang="en-US" sz="4800" b="1" dirty="0">
                <a:solidFill>
                  <a:schemeClr val="bg1"/>
                </a:solidFill>
              </a:rPr>
              <a:t>PSC RESPONSE TO FILING</a:t>
            </a:r>
          </a:p>
        </p:txBody>
      </p:sp>
      <p:sp>
        <p:nvSpPr>
          <p:cNvPr id="17411" name="Content Placeholder 3">
            <a:extLst>
              <a:ext uri="{FF2B5EF4-FFF2-40B4-BE49-F238E27FC236}">
                <a16:creationId xmlns:a16="http://schemas.microsoft.com/office/drawing/2014/main" id="{EBBD7A4D-4A2A-4906-A227-0F69463E13A9}"/>
              </a:ext>
            </a:extLst>
          </p:cNvPr>
          <p:cNvSpPr>
            <a:spLocks noGrp="1"/>
          </p:cNvSpPr>
          <p:nvPr>
            <p:ph sz="quarter" idx="11"/>
          </p:nvPr>
        </p:nvSpPr>
        <p:spPr>
          <a:xfrm>
            <a:off x="685800" y="2057400"/>
            <a:ext cx="8001000" cy="4114800"/>
          </a:xfrm>
        </p:spPr>
        <p:txBody>
          <a:bodyPr/>
          <a:lstStyle/>
          <a:p>
            <a:pPr>
              <a:buFont typeface="Arial" panose="020B0604020202020204" pitchFamily="34" charset="0"/>
              <a:buChar char="•"/>
            </a:pPr>
            <a:r>
              <a:rPr lang="en-US" altLang="en-US" sz="4000" dirty="0">
                <a:solidFill>
                  <a:schemeClr val="bg1"/>
                </a:solidFill>
              </a:rPr>
              <a:t>Take No Action – Becomes Effective 30 days from Filing</a:t>
            </a:r>
          </a:p>
          <a:p>
            <a:pPr>
              <a:buFont typeface="Arial" panose="020B0604020202020204" pitchFamily="34" charset="0"/>
              <a:buChar char="•"/>
            </a:pPr>
            <a:r>
              <a:rPr lang="en-US" altLang="en-US" sz="4000" dirty="0">
                <a:solidFill>
                  <a:schemeClr val="bg1"/>
                </a:solidFill>
              </a:rPr>
              <a:t>Request Minor Modifications</a:t>
            </a:r>
          </a:p>
          <a:p>
            <a:pPr>
              <a:buFont typeface="Arial" panose="020B0604020202020204" pitchFamily="34" charset="0"/>
              <a:buChar char="•"/>
            </a:pPr>
            <a:r>
              <a:rPr lang="en-US" altLang="en-US" sz="4000" dirty="0">
                <a:solidFill>
                  <a:schemeClr val="bg1"/>
                </a:solidFill>
              </a:rPr>
              <a:t>Suspend &amp; Investigate </a:t>
            </a:r>
          </a:p>
          <a:p>
            <a:pPr>
              <a:buFont typeface="Arial" panose="020B0604020202020204" pitchFamily="34" charset="0"/>
              <a:buChar char="•"/>
            </a:pPr>
            <a:r>
              <a:rPr lang="en-US" altLang="en-US" sz="4000" dirty="0">
                <a:solidFill>
                  <a:schemeClr val="bg1"/>
                </a:solidFill>
              </a:rPr>
              <a:t>Final Action Within 10 Months of Filing</a:t>
            </a:r>
            <a:endParaRPr lang="en-US" altLang="en-US" sz="3000" dirty="0">
              <a:solidFill>
                <a:schemeClr val="bg1"/>
              </a:solidFill>
            </a:endParaRPr>
          </a:p>
          <a:p>
            <a:pPr marL="0" indent="0" algn="r">
              <a:buFontTx/>
              <a:buNone/>
            </a:pPr>
            <a:endParaRPr lang="en-US" altLang="en-US" sz="2800" dirty="0">
              <a:solidFill>
                <a:schemeClr val="bg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F92AF018-4202-4742-B0D5-A4A648C5D59A}"/>
              </a:ext>
            </a:extLst>
          </p:cNvPr>
          <p:cNvSpPr>
            <a:spLocks noGrp="1"/>
          </p:cNvSpPr>
          <p:nvPr>
            <p:ph type="title"/>
          </p:nvPr>
        </p:nvSpPr>
        <p:spPr>
          <a:xfrm>
            <a:off x="1295400" y="762000"/>
            <a:ext cx="6934200" cy="685800"/>
          </a:xfrm>
        </p:spPr>
        <p:txBody>
          <a:bodyPr/>
          <a:lstStyle/>
          <a:p>
            <a:pPr algn="ctr"/>
            <a:r>
              <a:rPr lang="en-US" altLang="en-US" sz="4800" b="1" dirty="0">
                <a:solidFill>
                  <a:schemeClr val="bg1"/>
                </a:solidFill>
              </a:rPr>
              <a:t>NONRECURRING CHARGES</a:t>
            </a:r>
          </a:p>
        </p:txBody>
      </p:sp>
      <p:sp>
        <p:nvSpPr>
          <p:cNvPr id="15363" name="Content Placeholder 3">
            <a:extLst>
              <a:ext uri="{FF2B5EF4-FFF2-40B4-BE49-F238E27FC236}">
                <a16:creationId xmlns:a16="http://schemas.microsoft.com/office/drawing/2014/main" id="{8E94C79D-6562-4A20-AA2C-CD0B9DA3E1EF}"/>
              </a:ext>
            </a:extLst>
          </p:cNvPr>
          <p:cNvSpPr>
            <a:spLocks noGrp="1"/>
          </p:cNvSpPr>
          <p:nvPr>
            <p:ph sz="quarter" idx="11"/>
          </p:nvPr>
        </p:nvSpPr>
        <p:spPr>
          <a:xfrm>
            <a:off x="933449" y="2057400"/>
            <a:ext cx="7658101" cy="4267200"/>
          </a:xfrm>
        </p:spPr>
        <p:txBody>
          <a:bodyPr/>
          <a:lstStyle/>
          <a:p>
            <a:pPr marL="0" indent="0" algn="just">
              <a:buNone/>
            </a:pPr>
            <a:r>
              <a:rPr lang="en-US" sz="4000" dirty="0">
                <a:solidFill>
                  <a:schemeClr val="bg1"/>
                </a:solidFill>
              </a:rPr>
              <a:t>A charge designed to recover customer-specific cost incurred that would otherwise result in monetary loss to the utility or increased rates to other customers to whom no benefits accrue from the service provided or action taken.</a:t>
            </a:r>
          </a:p>
          <a:p>
            <a:pPr marL="0" indent="0">
              <a:buNone/>
            </a:pPr>
            <a:endParaRPr lang="en-US" altLang="en-US" sz="4000" dirty="0">
              <a:solidFill>
                <a:schemeClr val="bg1"/>
              </a:solidFill>
            </a:endParaRPr>
          </a:p>
        </p:txBody>
      </p:sp>
    </p:spTree>
    <p:extLst>
      <p:ext uri="{BB962C8B-B14F-4D97-AF65-F5344CB8AC3E}">
        <p14:creationId xmlns:p14="http://schemas.microsoft.com/office/powerpoint/2010/main" val="210192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F8F004CC-EB5B-4E9F-8882-AF2366298EAC}"/>
              </a:ext>
            </a:extLst>
          </p:cNvPr>
          <p:cNvSpPr>
            <a:spLocks noGrp="1"/>
          </p:cNvSpPr>
          <p:nvPr>
            <p:ph type="title"/>
          </p:nvPr>
        </p:nvSpPr>
        <p:spPr>
          <a:xfrm>
            <a:off x="457200" y="1600200"/>
            <a:ext cx="8229600" cy="2819400"/>
          </a:xfrm>
        </p:spPr>
        <p:txBody>
          <a:bodyPr/>
          <a:lstStyle/>
          <a:p>
            <a:pPr eaLnBrk="1" hangingPunct="1"/>
            <a:r>
              <a:rPr lang="en-US" altLang="en-US" sz="5400" dirty="0">
                <a:solidFill>
                  <a:schemeClr val="bg1"/>
                </a:solidFill>
              </a:rPr>
              <a:t>WATER UTILITY TARIFFS:</a:t>
            </a:r>
            <a:br>
              <a:rPr lang="en-US" altLang="en-US" sz="5400" dirty="0">
                <a:solidFill>
                  <a:schemeClr val="bg1"/>
                </a:solidFill>
              </a:rPr>
            </a:br>
            <a:r>
              <a:rPr lang="en-US" altLang="en-US" sz="5400" dirty="0">
                <a:solidFill>
                  <a:schemeClr val="bg1"/>
                </a:solidFill>
              </a:rPr>
              <a:t>PRACTICAL CONSIDERATIONS</a:t>
            </a:r>
            <a:endParaRPr lang="en-US" altLang="en-US" dirty="0">
              <a:solidFill>
                <a:schemeClr val="bg1"/>
              </a:solidFill>
            </a:endParaRPr>
          </a:p>
        </p:txBody>
      </p:sp>
      <p:sp>
        <p:nvSpPr>
          <p:cNvPr id="3" name="Content Placeholder 5">
            <a:extLst>
              <a:ext uri="{FF2B5EF4-FFF2-40B4-BE49-F238E27FC236}">
                <a16:creationId xmlns:a16="http://schemas.microsoft.com/office/drawing/2014/main" id="{7329902F-DAE8-45A1-B93C-0A76E8FD3B78}"/>
              </a:ext>
            </a:extLst>
          </p:cNvPr>
          <p:cNvSpPr txBox="1">
            <a:spLocks/>
          </p:cNvSpPr>
          <p:nvPr/>
        </p:nvSpPr>
        <p:spPr bwMode="auto">
          <a:xfrm>
            <a:off x="2552700" y="4648200"/>
            <a:ext cx="4038600" cy="1600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38100" tIns="38100" rIns="38100" bIns="38100"/>
          <a:lstStyle>
            <a:lvl1pPr algn="ctr" eaLnBrk="0" hangingPunct="0">
              <a:spcBef>
                <a:spcPct val="20000"/>
              </a:spcBef>
              <a:defRPr sz="3600">
                <a:solidFill>
                  <a:schemeClr val="tx1"/>
                </a:solidFill>
                <a:latin typeface="Calibri" pitchFamily="34" charset="0"/>
              </a:defRPr>
            </a:lvl1pPr>
            <a:lvl2pPr marL="704850" indent="-285750" eaLnBrk="0" hangingPunct="0">
              <a:spcBef>
                <a:spcPct val="20000"/>
              </a:spcBef>
              <a:buFont typeface="Arial" charset="0"/>
              <a:buChar char="–"/>
              <a:defRPr sz="2800">
                <a:solidFill>
                  <a:schemeClr val="tx1"/>
                </a:solidFill>
                <a:latin typeface="Calibri" pitchFamily="34" charset="0"/>
              </a:defRPr>
            </a:lvl2pPr>
            <a:lvl3pPr marL="1104900" indent="-228600" eaLnBrk="0" hangingPunct="0">
              <a:spcBef>
                <a:spcPct val="20000"/>
              </a:spcBef>
              <a:buFont typeface="Arial" charset="0"/>
              <a:buChar char="•"/>
              <a:defRPr sz="2400">
                <a:solidFill>
                  <a:schemeClr val="tx1"/>
                </a:solidFill>
                <a:latin typeface="Calibri" pitchFamily="34" charset="0"/>
              </a:defRPr>
            </a:lvl3pPr>
            <a:lvl4pPr marL="1562100" indent="-228600" eaLnBrk="0" hangingPunct="0">
              <a:spcBef>
                <a:spcPct val="20000"/>
              </a:spcBef>
              <a:buFont typeface="Arial" charset="0"/>
              <a:buChar char="–"/>
              <a:defRPr sz="2000">
                <a:solidFill>
                  <a:schemeClr val="tx1"/>
                </a:solidFill>
                <a:latin typeface="Calibri" pitchFamily="34" charset="0"/>
              </a:defRPr>
            </a:lvl4pPr>
            <a:lvl5pPr marL="2019300" indent="-228600" eaLnBrk="0" hangingPunct="0">
              <a:spcBef>
                <a:spcPct val="20000"/>
              </a:spcBef>
              <a:buFont typeface="Arial" charset="0"/>
              <a:buChar char="»"/>
              <a:defRPr sz="2000">
                <a:solidFill>
                  <a:schemeClr val="tx1"/>
                </a:solidFill>
                <a:latin typeface="Calibri" pitchFamily="34" charset="0"/>
              </a:defRPr>
            </a:lvl5pPr>
            <a:lvl6pPr marL="24765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337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3909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481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Clr>
                <a:srgbClr val="000000"/>
              </a:buClr>
              <a:defRPr/>
            </a:pPr>
            <a:r>
              <a:rPr lang="en-US" altLang="en-US" sz="1800" b="1" dirty="0">
                <a:solidFill>
                  <a:schemeClr val="bg1"/>
                </a:solidFill>
                <a:effectLst>
                  <a:outerShdw blurRad="38100" dist="38100" dir="2700000" algn="tl">
                    <a:srgbClr val="C0C0C0"/>
                  </a:outerShdw>
                </a:effectLst>
                <a:cs typeface="Arial" charset="0"/>
                <a:sym typeface="Calibri" pitchFamily="34" charset="0"/>
              </a:rPr>
              <a:t>Gerald Wuetcher</a:t>
            </a:r>
          </a:p>
          <a:p>
            <a:pPr>
              <a:spcBef>
                <a:spcPct val="0"/>
              </a:spcBef>
              <a:buClr>
                <a:srgbClr val="000000"/>
              </a:buClr>
              <a:defRPr/>
            </a:pPr>
            <a:r>
              <a:rPr lang="en-US" altLang="en-US" sz="1800" b="1" dirty="0">
                <a:solidFill>
                  <a:schemeClr val="bg1"/>
                </a:solidFill>
                <a:effectLst>
                  <a:outerShdw blurRad="38100" dist="38100" dir="2700000" algn="tl">
                    <a:srgbClr val="C0C0C0"/>
                  </a:outerShdw>
                </a:effectLst>
                <a:cs typeface="Arial" charset="0"/>
                <a:sym typeface="Calibri" pitchFamily="34" charset="0"/>
              </a:rPr>
              <a:t>Stoll </a:t>
            </a:r>
            <a:r>
              <a:rPr lang="en-US" altLang="en-US" sz="1800" b="1" dirty="0" err="1">
                <a:solidFill>
                  <a:schemeClr val="bg1"/>
                </a:solidFill>
                <a:effectLst>
                  <a:outerShdw blurRad="38100" dist="38100" dir="2700000" algn="tl">
                    <a:srgbClr val="C0C0C0"/>
                  </a:outerShdw>
                </a:effectLst>
                <a:cs typeface="Arial" charset="0"/>
                <a:sym typeface="Calibri" pitchFamily="34" charset="0"/>
              </a:rPr>
              <a:t>Keenon</a:t>
            </a:r>
            <a:r>
              <a:rPr lang="en-US" altLang="en-US" sz="1800" b="1" dirty="0">
                <a:solidFill>
                  <a:schemeClr val="bg1"/>
                </a:solidFill>
                <a:effectLst>
                  <a:outerShdw blurRad="38100" dist="38100" dir="2700000" algn="tl">
                    <a:srgbClr val="C0C0C0"/>
                  </a:outerShdw>
                </a:effectLst>
                <a:cs typeface="Arial" charset="0"/>
                <a:sym typeface="Calibri" pitchFamily="34" charset="0"/>
              </a:rPr>
              <a:t> Ogden PLLC</a:t>
            </a:r>
          </a:p>
          <a:p>
            <a:pPr>
              <a:spcBef>
                <a:spcPct val="0"/>
              </a:spcBef>
              <a:buClr>
                <a:srgbClr val="000000"/>
              </a:buClr>
              <a:defRPr/>
            </a:pPr>
            <a:r>
              <a:rPr lang="en-US" altLang="en-US" sz="1800" b="1" dirty="0">
                <a:solidFill>
                  <a:schemeClr val="bg1"/>
                </a:solidFill>
                <a:effectLst>
                  <a:outerShdw blurRad="38100" dist="38100" dir="2700000" algn="tl">
                    <a:srgbClr val="C0C0C0"/>
                  </a:outerShdw>
                </a:effectLst>
                <a:cs typeface="Arial" charset="0"/>
                <a:sym typeface="Calibri" pitchFamily="34" charset="0"/>
              </a:rPr>
              <a:t>gerald.wuetcher@skofirm.com</a:t>
            </a:r>
          </a:p>
          <a:p>
            <a:pPr>
              <a:spcBef>
                <a:spcPct val="0"/>
              </a:spcBef>
              <a:buClr>
                <a:srgbClr val="000000"/>
              </a:buClr>
              <a:defRPr/>
            </a:pPr>
            <a:r>
              <a:rPr lang="en-US" altLang="en-US" sz="1800" b="1">
                <a:solidFill>
                  <a:schemeClr val="bg1"/>
                </a:solidFill>
                <a:effectLst>
                  <a:outerShdw blurRad="38100" dist="38100" dir="2700000" algn="tl">
                    <a:srgbClr val="C0C0C0"/>
                  </a:outerShdw>
                </a:effectLst>
                <a:cs typeface="Arial" charset="0"/>
                <a:sym typeface="Calibri" pitchFamily="34" charset="0"/>
              </a:rPr>
              <a:t>(</a:t>
            </a:r>
            <a:r>
              <a:rPr lang="en-US" altLang="en-US" sz="1800" b="1" dirty="0">
                <a:solidFill>
                  <a:schemeClr val="bg1"/>
                </a:solidFill>
                <a:effectLst>
                  <a:outerShdw blurRad="38100" dist="38100" dir="2700000" algn="tl">
                    <a:srgbClr val="C0C0C0"/>
                  </a:outerShdw>
                </a:effectLst>
                <a:cs typeface="Arial" charset="0"/>
                <a:sym typeface="Calibri" pitchFamily="34" charset="0"/>
              </a:rPr>
              <a:t>859) 231-3017</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F92AF018-4202-4742-B0D5-A4A648C5D59A}"/>
              </a:ext>
            </a:extLst>
          </p:cNvPr>
          <p:cNvSpPr>
            <a:spLocks noGrp="1"/>
          </p:cNvSpPr>
          <p:nvPr>
            <p:ph type="title"/>
          </p:nvPr>
        </p:nvSpPr>
        <p:spPr>
          <a:xfrm>
            <a:off x="1295400" y="609600"/>
            <a:ext cx="6934200" cy="1447800"/>
          </a:xfrm>
        </p:spPr>
        <p:txBody>
          <a:bodyPr/>
          <a:lstStyle/>
          <a:p>
            <a:pPr algn="ctr"/>
            <a:r>
              <a:rPr lang="en-US" altLang="en-US" sz="4800" b="1" dirty="0">
                <a:solidFill>
                  <a:schemeClr val="bg1"/>
                </a:solidFill>
              </a:rPr>
              <a:t>EXAMPLES OF NONRECURRING CHARGES</a:t>
            </a:r>
          </a:p>
        </p:txBody>
      </p:sp>
      <p:sp>
        <p:nvSpPr>
          <p:cNvPr id="15363" name="Content Placeholder 3">
            <a:extLst>
              <a:ext uri="{FF2B5EF4-FFF2-40B4-BE49-F238E27FC236}">
                <a16:creationId xmlns:a16="http://schemas.microsoft.com/office/drawing/2014/main" id="{8E94C79D-6562-4A20-AA2C-CD0B9DA3E1EF}"/>
              </a:ext>
            </a:extLst>
          </p:cNvPr>
          <p:cNvSpPr>
            <a:spLocks noGrp="1"/>
          </p:cNvSpPr>
          <p:nvPr>
            <p:ph sz="quarter" idx="11"/>
          </p:nvPr>
        </p:nvSpPr>
        <p:spPr>
          <a:xfrm>
            <a:off x="838200" y="2133600"/>
            <a:ext cx="7924800" cy="4267200"/>
          </a:xfrm>
        </p:spPr>
        <p:txBody>
          <a:bodyPr/>
          <a:lstStyle/>
          <a:p>
            <a:pPr>
              <a:buFont typeface="Arial" panose="020B0604020202020204" pitchFamily="34" charset="0"/>
              <a:buChar char="•"/>
            </a:pPr>
            <a:r>
              <a:rPr lang="en-US" sz="4000" dirty="0">
                <a:solidFill>
                  <a:schemeClr val="bg1"/>
                </a:solidFill>
              </a:rPr>
              <a:t>Meter Connection Fees</a:t>
            </a:r>
          </a:p>
          <a:p>
            <a:pPr>
              <a:buFont typeface="Arial" panose="020B0604020202020204" pitchFamily="34" charset="0"/>
              <a:buChar char="•"/>
            </a:pPr>
            <a:r>
              <a:rPr lang="en-US" sz="4000" dirty="0">
                <a:solidFill>
                  <a:schemeClr val="bg1"/>
                </a:solidFill>
              </a:rPr>
              <a:t>Inspection Fees</a:t>
            </a:r>
          </a:p>
          <a:p>
            <a:pPr>
              <a:buFont typeface="Arial" panose="020B0604020202020204" pitchFamily="34" charset="0"/>
              <a:buChar char="•"/>
            </a:pPr>
            <a:r>
              <a:rPr lang="en-US" sz="4000" dirty="0">
                <a:solidFill>
                  <a:schemeClr val="bg1"/>
                </a:solidFill>
              </a:rPr>
              <a:t>Returned Check Charges</a:t>
            </a:r>
          </a:p>
          <a:p>
            <a:pPr>
              <a:buFont typeface="Arial" panose="020B0604020202020204" pitchFamily="34" charset="0"/>
              <a:buChar char="•"/>
            </a:pPr>
            <a:r>
              <a:rPr lang="en-US" sz="4000" dirty="0">
                <a:solidFill>
                  <a:schemeClr val="bg1"/>
                </a:solidFill>
              </a:rPr>
              <a:t>Turn-off/Turn-on Charge</a:t>
            </a:r>
          </a:p>
          <a:p>
            <a:pPr>
              <a:buFont typeface="Arial" panose="020B0604020202020204" pitchFamily="34" charset="0"/>
              <a:buChar char="•"/>
            </a:pPr>
            <a:r>
              <a:rPr lang="en-US" sz="4000" dirty="0">
                <a:solidFill>
                  <a:schemeClr val="bg1"/>
                </a:solidFill>
              </a:rPr>
              <a:t>Field Collection Charge</a:t>
            </a:r>
          </a:p>
          <a:p>
            <a:pPr>
              <a:buFont typeface="Arial" panose="020B0604020202020204" pitchFamily="34" charset="0"/>
              <a:buChar char="•"/>
            </a:pPr>
            <a:r>
              <a:rPr lang="en-US" altLang="en-US" sz="4000" dirty="0">
                <a:solidFill>
                  <a:schemeClr val="bg1"/>
                </a:solidFill>
              </a:rPr>
              <a:t>Meter Resetting Charge</a:t>
            </a:r>
          </a:p>
        </p:txBody>
      </p:sp>
    </p:spTree>
    <p:extLst>
      <p:ext uri="{BB962C8B-B14F-4D97-AF65-F5344CB8AC3E}">
        <p14:creationId xmlns:p14="http://schemas.microsoft.com/office/powerpoint/2010/main" val="15760499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F92AF018-4202-4742-B0D5-A4A648C5D59A}"/>
              </a:ext>
            </a:extLst>
          </p:cNvPr>
          <p:cNvSpPr>
            <a:spLocks noGrp="1"/>
          </p:cNvSpPr>
          <p:nvPr>
            <p:ph type="title"/>
          </p:nvPr>
        </p:nvSpPr>
        <p:spPr>
          <a:xfrm>
            <a:off x="1295400" y="762000"/>
            <a:ext cx="6934200" cy="685800"/>
          </a:xfrm>
        </p:spPr>
        <p:txBody>
          <a:bodyPr/>
          <a:lstStyle/>
          <a:p>
            <a:pPr algn="ctr"/>
            <a:r>
              <a:rPr lang="en-US" altLang="en-US" sz="4800" b="1" dirty="0">
                <a:solidFill>
                  <a:schemeClr val="bg1"/>
                </a:solidFill>
              </a:rPr>
              <a:t>NONRECURRING CHARGES</a:t>
            </a:r>
          </a:p>
        </p:txBody>
      </p:sp>
      <p:sp>
        <p:nvSpPr>
          <p:cNvPr id="15363" name="Content Placeholder 3">
            <a:extLst>
              <a:ext uri="{FF2B5EF4-FFF2-40B4-BE49-F238E27FC236}">
                <a16:creationId xmlns:a16="http://schemas.microsoft.com/office/drawing/2014/main" id="{8E94C79D-6562-4A20-AA2C-CD0B9DA3E1EF}"/>
              </a:ext>
            </a:extLst>
          </p:cNvPr>
          <p:cNvSpPr>
            <a:spLocks noGrp="1"/>
          </p:cNvSpPr>
          <p:nvPr>
            <p:ph sz="quarter" idx="11"/>
          </p:nvPr>
        </p:nvSpPr>
        <p:spPr>
          <a:xfrm>
            <a:off x="685800" y="2133600"/>
            <a:ext cx="7924800" cy="4267200"/>
          </a:xfrm>
        </p:spPr>
        <p:txBody>
          <a:bodyPr/>
          <a:lstStyle/>
          <a:p>
            <a:pPr>
              <a:buFont typeface="Arial" panose="020B0604020202020204" pitchFamily="34" charset="0"/>
              <a:buChar char="•"/>
            </a:pPr>
            <a:r>
              <a:rPr lang="en-US" altLang="en-US" sz="4000" dirty="0">
                <a:solidFill>
                  <a:schemeClr val="bg1"/>
                </a:solidFill>
              </a:rPr>
              <a:t>Letter Filing/No Attorney Required</a:t>
            </a:r>
          </a:p>
          <a:p>
            <a:pPr>
              <a:buFont typeface="Arial" panose="020B0604020202020204" pitchFamily="34" charset="0"/>
              <a:buChar char="•"/>
            </a:pPr>
            <a:r>
              <a:rPr lang="en-US" altLang="en-US" sz="4000" dirty="0">
                <a:solidFill>
                  <a:schemeClr val="bg1"/>
                </a:solidFill>
              </a:rPr>
              <a:t>Specific Cost Justification</a:t>
            </a:r>
          </a:p>
          <a:p>
            <a:pPr>
              <a:buFont typeface="Arial" panose="020B0604020202020204" pitchFamily="34" charset="0"/>
              <a:buChar char="•"/>
            </a:pPr>
            <a:r>
              <a:rPr lang="en-US" altLang="en-US" sz="4000" dirty="0">
                <a:solidFill>
                  <a:schemeClr val="bg1"/>
                </a:solidFill>
              </a:rPr>
              <a:t>Revenue may not exceed costs</a:t>
            </a:r>
          </a:p>
          <a:p>
            <a:pPr>
              <a:buFont typeface="Arial" panose="020B0604020202020204" pitchFamily="34" charset="0"/>
              <a:buChar char="•"/>
            </a:pPr>
            <a:r>
              <a:rPr lang="en-US" altLang="en-US" sz="4000" dirty="0">
                <a:solidFill>
                  <a:schemeClr val="bg1"/>
                </a:solidFill>
              </a:rPr>
              <a:t>Income Statement &amp; Balance Sheet</a:t>
            </a:r>
          </a:p>
          <a:p>
            <a:pPr>
              <a:buFont typeface="Arial" panose="020B0604020202020204" pitchFamily="34" charset="0"/>
              <a:buChar char="•"/>
            </a:pPr>
            <a:r>
              <a:rPr lang="en-US" altLang="en-US" sz="4000" dirty="0" err="1">
                <a:solidFill>
                  <a:schemeClr val="bg1"/>
                </a:solidFill>
              </a:rPr>
              <a:t>Stmt</a:t>
            </a:r>
            <a:r>
              <a:rPr lang="en-US" altLang="en-US" sz="4000" dirty="0">
                <a:solidFill>
                  <a:schemeClr val="bg1"/>
                </a:solidFill>
              </a:rPr>
              <a:t> Why Not Filed in Rate Case</a:t>
            </a:r>
          </a:p>
          <a:p>
            <a:pPr>
              <a:buFont typeface="Arial" panose="020B0604020202020204" pitchFamily="34" charset="0"/>
              <a:buChar char="•"/>
            </a:pPr>
            <a:r>
              <a:rPr lang="en-US" altLang="en-US" sz="4000" dirty="0">
                <a:solidFill>
                  <a:schemeClr val="bg1"/>
                </a:solidFill>
              </a:rPr>
              <a:t>Tariff Sheet</a:t>
            </a:r>
          </a:p>
        </p:txBody>
      </p:sp>
    </p:spTree>
    <p:extLst>
      <p:ext uri="{BB962C8B-B14F-4D97-AF65-F5344CB8AC3E}">
        <p14:creationId xmlns:p14="http://schemas.microsoft.com/office/powerpoint/2010/main" val="3474109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F92AF018-4202-4742-B0D5-A4A648C5D59A}"/>
              </a:ext>
            </a:extLst>
          </p:cNvPr>
          <p:cNvSpPr>
            <a:spLocks noGrp="1"/>
          </p:cNvSpPr>
          <p:nvPr>
            <p:ph type="title"/>
          </p:nvPr>
        </p:nvSpPr>
        <p:spPr>
          <a:xfrm>
            <a:off x="1295400" y="762000"/>
            <a:ext cx="6934200" cy="685800"/>
          </a:xfrm>
        </p:spPr>
        <p:txBody>
          <a:bodyPr/>
          <a:lstStyle/>
          <a:p>
            <a:pPr algn="ctr"/>
            <a:r>
              <a:rPr lang="en-US" altLang="en-US" sz="4800" b="1" dirty="0">
                <a:solidFill>
                  <a:schemeClr val="bg1"/>
                </a:solidFill>
              </a:rPr>
              <a:t>NRC: RECENT CHANGE</a:t>
            </a:r>
          </a:p>
        </p:txBody>
      </p:sp>
      <p:sp>
        <p:nvSpPr>
          <p:cNvPr id="15363" name="Content Placeholder 3">
            <a:extLst>
              <a:ext uri="{FF2B5EF4-FFF2-40B4-BE49-F238E27FC236}">
                <a16:creationId xmlns:a16="http://schemas.microsoft.com/office/drawing/2014/main" id="{8E94C79D-6562-4A20-AA2C-CD0B9DA3E1EF}"/>
              </a:ext>
            </a:extLst>
          </p:cNvPr>
          <p:cNvSpPr>
            <a:spLocks noGrp="1"/>
          </p:cNvSpPr>
          <p:nvPr>
            <p:ph sz="quarter" idx="11"/>
          </p:nvPr>
        </p:nvSpPr>
        <p:spPr>
          <a:xfrm>
            <a:off x="685800" y="2133600"/>
            <a:ext cx="7924800" cy="4267200"/>
          </a:xfrm>
        </p:spPr>
        <p:txBody>
          <a:bodyPr/>
          <a:lstStyle/>
          <a:p>
            <a:pPr>
              <a:buFont typeface="Arial" panose="020B0604020202020204" pitchFamily="34" charset="0"/>
              <a:buChar char="•"/>
            </a:pPr>
            <a:r>
              <a:rPr lang="en-US" altLang="en-US" sz="4000" dirty="0">
                <a:solidFill>
                  <a:schemeClr val="bg1"/>
                </a:solidFill>
              </a:rPr>
              <a:t>As of 11/2020, Labor expense no longer included in cost calculations</a:t>
            </a:r>
          </a:p>
          <a:p>
            <a:pPr>
              <a:buFont typeface="Arial" panose="020B0604020202020204" pitchFamily="34" charset="0"/>
              <a:buChar char="•"/>
            </a:pPr>
            <a:r>
              <a:rPr lang="en-US" altLang="en-US" sz="4000" dirty="0">
                <a:solidFill>
                  <a:schemeClr val="bg1"/>
                </a:solidFill>
              </a:rPr>
              <a:t>PSC Case No. 2020-00141: “Unreasonable to allocate a cost already incurred to maintain system Specific Cost Justification”</a:t>
            </a:r>
          </a:p>
        </p:txBody>
      </p:sp>
    </p:spTree>
    <p:extLst>
      <p:ext uri="{BB962C8B-B14F-4D97-AF65-F5344CB8AC3E}">
        <p14:creationId xmlns:p14="http://schemas.microsoft.com/office/powerpoint/2010/main" val="28058444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F92AF018-4202-4742-B0D5-A4A648C5D59A}"/>
              </a:ext>
            </a:extLst>
          </p:cNvPr>
          <p:cNvSpPr>
            <a:spLocks noGrp="1"/>
          </p:cNvSpPr>
          <p:nvPr>
            <p:ph type="title"/>
          </p:nvPr>
        </p:nvSpPr>
        <p:spPr>
          <a:xfrm>
            <a:off x="1295400" y="762000"/>
            <a:ext cx="6934200" cy="685800"/>
          </a:xfrm>
        </p:spPr>
        <p:txBody>
          <a:bodyPr/>
          <a:lstStyle/>
          <a:p>
            <a:pPr algn="ctr"/>
            <a:r>
              <a:rPr lang="en-US" altLang="en-US" sz="4800" b="1" dirty="0">
                <a:solidFill>
                  <a:schemeClr val="bg1"/>
                </a:solidFill>
              </a:rPr>
              <a:t>NRC: EFFECT OF CHANGE</a:t>
            </a:r>
          </a:p>
        </p:txBody>
      </p:sp>
      <p:graphicFrame>
        <p:nvGraphicFramePr>
          <p:cNvPr id="3" name="Table 3">
            <a:extLst>
              <a:ext uri="{FF2B5EF4-FFF2-40B4-BE49-F238E27FC236}">
                <a16:creationId xmlns:a16="http://schemas.microsoft.com/office/drawing/2014/main" id="{D06B4C6B-3F98-3182-3E25-773C80A3B9D6}"/>
              </a:ext>
            </a:extLst>
          </p:cNvPr>
          <p:cNvGraphicFramePr>
            <a:graphicFrameLocks noGrp="1"/>
          </p:cNvGraphicFramePr>
          <p:nvPr>
            <p:ph sz="quarter" idx="11"/>
            <p:extLst>
              <p:ext uri="{D42A27DB-BD31-4B8C-83A1-F6EECF244321}">
                <p14:modId xmlns:p14="http://schemas.microsoft.com/office/powerpoint/2010/main" val="3526009643"/>
              </p:ext>
            </p:extLst>
          </p:nvPr>
        </p:nvGraphicFramePr>
        <p:xfrm>
          <a:off x="533400" y="2438400"/>
          <a:ext cx="8001000" cy="3108960"/>
        </p:xfrm>
        <a:graphic>
          <a:graphicData uri="http://schemas.openxmlformats.org/drawingml/2006/table">
            <a:tbl>
              <a:tblPr firstRow="1" bandRow="1">
                <a:tableStyleId>{21E4AEA4-8DFA-4A89-87EB-49C32662AFE0}</a:tableStyleId>
              </a:tblPr>
              <a:tblGrid>
                <a:gridCol w="4572000">
                  <a:extLst>
                    <a:ext uri="{9D8B030D-6E8A-4147-A177-3AD203B41FA5}">
                      <a16:colId xmlns:a16="http://schemas.microsoft.com/office/drawing/2014/main" val="3358214003"/>
                    </a:ext>
                  </a:extLst>
                </a:gridCol>
                <a:gridCol w="1752600">
                  <a:extLst>
                    <a:ext uri="{9D8B030D-6E8A-4147-A177-3AD203B41FA5}">
                      <a16:colId xmlns:a16="http://schemas.microsoft.com/office/drawing/2014/main" val="1130518496"/>
                    </a:ext>
                  </a:extLst>
                </a:gridCol>
                <a:gridCol w="1676400">
                  <a:extLst>
                    <a:ext uri="{9D8B030D-6E8A-4147-A177-3AD203B41FA5}">
                      <a16:colId xmlns:a16="http://schemas.microsoft.com/office/drawing/2014/main" val="1492410842"/>
                    </a:ext>
                  </a:extLst>
                </a:gridCol>
              </a:tblGrid>
              <a:tr h="370840">
                <a:tc>
                  <a:txBody>
                    <a:bodyPr/>
                    <a:lstStyle/>
                    <a:p>
                      <a:pPr algn="ctr"/>
                      <a:r>
                        <a:rPr lang="en-US" sz="2800" dirty="0"/>
                        <a:t>CHARGE</a:t>
                      </a:r>
                    </a:p>
                  </a:txBody>
                  <a:tcPr/>
                </a:tc>
                <a:tc>
                  <a:txBody>
                    <a:bodyPr/>
                    <a:lstStyle/>
                    <a:p>
                      <a:pPr algn="ctr"/>
                      <a:r>
                        <a:rPr lang="en-US" sz="2800" dirty="0"/>
                        <a:t>ACTUAL</a:t>
                      </a:r>
                    </a:p>
                  </a:txBody>
                  <a:tcPr/>
                </a:tc>
                <a:tc>
                  <a:txBody>
                    <a:bodyPr/>
                    <a:lstStyle/>
                    <a:p>
                      <a:pPr algn="ctr"/>
                      <a:r>
                        <a:rPr lang="en-US" sz="2800" dirty="0"/>
                        <a:t>ALLOWED</a:t>
                      </a:r>
                    </a:p>
                  </a:txBody>
                  <a:tcPr/>
                </a:tc>
                <a:extLst>
                  <a:ext uri="{0D108BD9-81ED-4DB2-BD59-A6C34878D82A}">
                    <a16:rowId xmlns:a16="http://schemas.microsoft.com/office/drawing/2014/main" val="1974921729"/>
                  </a:ext>
                </a:extLst>
              </a:tr>
              <a:tr h="370840">
                <a:tc>
                  <a:txBody>
                    <a:bodyPr/>
                    <a:lstStyle/>
                    <a:p>
                      <a:r>
                        <a:rPr lang="en-US" sz="2800" dirty="0"/>
                        <a:t>Connection</a:t>
                      </a:r>
                    </a:p>
                  </a:txBody>
                  <a:tcPr/>
                </a:tc>
                <a:tc>
                  <a:txBody>
                    <a:bodyPr/>
                    <a:lstStyle/>
                    <a:p>
                      <a:pPr algn="ctr"/>
                      <a:r>
                        <a:rPr lang="en-US" sz="2800" dirty="0"/>
                        <a:t>$55.00</a:t>
                      </a:r>
                    </a:p>
                  </a:txBody>
                  <a:tcPr/>
                </a:tc>
                <a:tc>
                  <a:txBody>
                    <a:bodyPr/>
                    <a:lstStyle/>
                    <a:p>
                      <a:pPr algn="ctr"/>
                      <a:r>
                        <a:rPr lang="en-US" sz="2800" dirty="0"/>
                        <a:t>$10.44</a:t>
                      </a:r>
                    </a:p>
                  </a:txBody>
                  <a:tcPr/>
                </a:tc>
                <a:extLst>
                  <a:ext uri="{0D108BD9-81ED-4DB2-BD59-A6C34878D82A}">
                    <a16:rowId xmlns:a16="http://schemas.microsoft.com/office/drawing/2014/main" val="2504077801"/>
                  </a:ext>
                </a:extLst>
              </a:tr>
              <a:tr h="370840">
                <a:tc>
                  <a:txBody>
                    <a:bodyPr/>
                    <a:lstStyle/>
                    <a:p>
                      <a:r>
                        <a:rPr lang="en-US" sz="2800" dirty="0"/>
                        <a:t>Meter Test Request</a:t>
                      </a:r>
                    </a:p>
                  </a:txBody>
                  <a:tcPr/>
                </a:tc>
                <a:tc>
                  <a:txBody>
                    <a:bodyPr/>
                    <a:lstStyle/>
                    <a:p>
                      <a:pPr algn="ctr"/>
                      <a:r>
                        <a:rPr lang="en-US" sz="2800" dirty="0"/>
                        <a:t>$65.00</a:t>
                      </a:r>
                    </a:p>
                  </a:txBody>
                  <a:tcPr/>
                </a:tc>
                <a:tc>
                  <a:txBody>
                    <a:bodyPr/>
                    <a:lstStyle/>
                    <a:p>
                      <a:pPr algn="ctr"/>
                      <a:r>
                        <a:rPr lang="en-US" sz="2800" dirty="0"/>
                        <a:t>$20.44</a:t>
                      </a:r>
                    </a:p>
                  </a:txBody>
                  <a:tcPr/>
                </a:tc>
                <a:extLst>
                  <a:ext uri="{0D108BD9-81ED-4DB2-BD59-A6C34878D82A}">
                    <a16:rowId xmlns:a16="http://schemas.microsoft.com/office/drawing/2014/main" val="2264255149"/>
                  </a:ext>
                </a:extLst>
              </a:tr>
              <a:tr h="370840">
                <a:tc>
                  <a:txBody>
                    <a:bodyPr/>
                    <a:lstStyle/>
                    <a:p>
                      <a:r>
                        <a:rPr lang="en-US" sz="2800" dirty="0"/>
                        <a:t>Reconnection</a:t>
                      </a:r>
                    </a:p>
                  </a:txBody>
                  <a:tcPr/>
                </a:tc>
                <a:tc>
                  <a:txBody>
                    <a:bodyPr/>
                    <a:lstStyle/>
                    <a:p>
                      <a:pPr algn="ctr"/>
                      <a:r>
                        <a:rPr lang="en-US" sz="2800" dirty="0"/>
                        <a:t>$55.00</a:t>
                      </a:r>
                    </a:p>
                  </a:txBody>
                  <a:tcPr/>
                </a:tc>
                <a:tc>
                  <a:txBody>
                    <a:bodyPr/>
                    <a:lstStyle/>
                    <a:p>
                      <a:pPr algn="ctr"/>
                      <a:r>
                        <a:rPr lang="en-US" sz="2800" dirty="0"/>
                        <a:t>$10.44</a:t>
                      </a:r>
                    </a:p>
                  </a:txBody>
                  <a:tcPr/>
                </a:tc>
                <a:extLst>
                  <a:ext uri="{0D108BD9-81ED-4DB2-BD59-A6C34878D82A}">
                    <a16:rowId xmlns:a16="http://schemas.microsoft.com/office/drawing/2014/main" val="2316270282"/>
                  </a:ext>
                </a:extLst>
              </a:tr>
              <a:tr h="370840">
                <a:tc>
                  <a:txBody>
                    <a:bodyPr/>
                    <a:lstStyle/>
                    <a:p>
                      <a:r>
                        <a:rPr lang="en-US" sz="2800" dirty="0"/>
                        <a:t>Service Call Investigation</a:t>
                      </a:r>
                    </a:p>
                  </a:txBody>
                  <a:tcPr/>
                </a:tc>
                <a:tc>
                  <a:txBody>
                    <a:bodyPr/>
                    <a:lstStyle/>
                    <a:p>
                      <a:pPr algn="ctr"/>
                      <a:r>
                        <a:rPr lang="en-US" sz="2800" dirty="0"/>
                        <a:t>$55.00</a:t>
                      </a:r>
                    </a:p>
                  </a:txBody>
                  <a:tcPr/>
                </a:tc>
                <a:tc>
                  <a:txBody>
                    <a:bodyPr/>
                    <a:lstStyle/>
                    <a:p>
                      <a:pPr algn="ctr"/>
                      <a:r>
                        <a:rPr lang="en-US" sz="2800" dirty="0"/>
                        <a:t>$10.44</a:t>
                      </a:r>
                    </a:p>
                  </a:txBody>
                  <a:tcPr/>
                </a:tc>
                <a:extLst>
                  <a:ext uri="{0D108BD9-81ED-4DB2-BD59-A6C34878D82A}">
                    <a16:rowId xmlns:a16="http://schemas.microsoft.com/office/drawing/2014/main" val="1233457276"/>
                  </a:ext>
                </a:extLst>
              </a:tr>
              <a:tr h="370840">
                <a:tc>
                  <a:txBody>
                    <a:bodyPr/>
                    <a:lstStyle/>
                    <a:p>
                      <a:r>
                        <a:rPr lang="en-US" sz="2800" dirty="0"/>
                        <a:t>Reconnection (After Hours)</a:t>
                      </a:r>
                    </a:p>
                  </a:txBody>
                  <a:tcPr/>
                </a:tc>
                <a:tc>
                  <a:txBody>
                    <a:bodyPr/>
                    <a:lstStyle/>
                    <a:p>
                      <a:pPr algn="ctr"/>
                      <a:r>
                        <a:rPr lang="en-US" sz="2800" dirty="0"/>
                        <a:t>$65.00</a:t>
                      </a:r>
                    </a:p>
                  </a:txBody>
                  <a:tcPr/>
                </a:tc>
                <a:tc>
                  <a:txBody>
                    <a:bodyPr/>
                    <a:lstStyle/>
                    <a:p>
                      <a:pPr algn="ctr"/>
                      <a:r>
                        <a:rPr lang="en-US" sz="2800" dirty="0"/>
                        <a:t>$53.62</a:t>
                      </a:r>
                    </a:p>
                  </a:txBody>
                  <a:tcPr/>
                </a:tc>
                <a:extLst>
                  <a:ext uri="{0D108BD9-81ED-4DB2-BD59-A6C34878D82A}">
                    <a16:rowId xmlns:a16="http://schemas.microsoft.com/office/drawing/2014/main" val="3329450354"/>
                  </a:ext>
                </a:extLst>
              </a:tr>
            </a:tbl>
          </a:graphicData>
        </a:graphic>
      </p:graphicFrame>
    </p:spTree>
    <p:extLst>
      <p:ext uri="{BB962C8B-B14F-4D97-AF65-F5344CB8AC3E}">
        <p14:creationId xmlns:p14="http://schemas.microsoft.com/office/powerpoint/2010/main" val="1176437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F92AF018-4202-4742-B0D5-A4A648C5D59A}"/>
              </a:ext>
            </a:extLst>
          </p:cNvPr>
          <p:cNvSpPr>
            <a:spLocks noGrp="1"/>
          </p:cNvSpPr>
          <p:nvPr>
            <p:ph type="title"/>
          </p:nvPr>
        </p:nvSpPr>
        <p:spPr>
          <a:xfrm>
            <a:off x="1295400" y="762000"/>
            <a:ext cx="6934200" cy="685800"/>
          </a:xfrm>
        </p:spPr>
        <p:txBody>
          <a:bodyPr/>
          <a:lstStyle/>
          <a:p>
            <a:pPr algn="ctr"/>
            <a:r>
              <a:rPr lang="en-US" altLang="en-US" sz="4800" b="1" dirty="0">
                <a:solidFill>
                  <a:schemeClr val="bg1"/>
                </a:solidFill>
              </a:rPr>
              <a:t>NRC: EFFECT OF CHANGE</a:t>
            </a:r>
          </a:p>
        </p:txBody>
      </p:sp>
      <p:graphicFrame>
        <p:nvGraphicFramePr>
          <p:cNvPr id="3" name="Table 3">
            <a:extLst>
              <a:ext uri="{FF2B5EF4-FFF2-40B4-BE49-F238E27FC236}">
                <a16:creationId xmlns:a16="http://schemas.microsoft.com/office/drawing/2014/main" id="{D06B4C6B-3F98-3182-3E25-773C80A3B9D6}"/>
              </a:ext>
            </a:extLst>
          </p:cNvPr>
          <p:cNvGraphicFramePr>
            <a:graphicFrameLocks noGrp="1"/>
          </p:cNvGraphicFramePr>
          <p:nvPr>
            <p:ph sz="quarter" idx="11"/>
            <p:extLst>
              <p:ext uri="{D42A27DB-BD31-4B8C-83A1-F6EECF244321}">
                <p14:modId xmlns:p14="http://schemas.microsoft.com/office/powerpoint/2010/main" val="4202196255"/>
              </p:ext>
            </p:extLst>
          </p:nvPr>
        </p:nvGraphicFramePr>
        <p:xfrm>
          <a:off x="533400" y="2438400"/>
          <a:ext cx="8001000" cy="3108960"/>
        </p:xfrm>
        <a:graphic>
          <a:graphicData uri="http://schemas.openxmlformats.org/drawingml/2006/table">
            <a:tbl>
              <a:tblPr firstRow="1" bandRow="1">
                <a:tableStyleId>{21E4AEA4-8DFA-4A89-87EB-49C32662AFE0}</a:tableStyleId>
              </a:tblPr>
              <a:tblGrid>
                <a:gridCol w="4572000">
                  <a:extLst>
                    <a:ext uri="{9D8B030D-6E8A-4147-A177-3AD203B41FA5}">
                      <a16:colId xmlns:a16="http://schemas.microsoft.com/office/drawing/2014/main" val="3358214003"/>
                    </a:ext>
                  </a:extLst>
                </a:gridCol>
                <a:gridCol w="1752600">
                  <a:extLst>
                    <a:ext uri="{9D8B030D-6E8A-4147-A177-3AD203B41FA5}">
                      <a16:colId xmlns:a16="http://schemas.microsoft.com/office/drawing/2014/main" val="1130518496"/>
                    </a:ext>
                  </a:extLst>
                </a:gridCol>
                <a:gridCol w="1676400">
                  <a:extLst>
                    <a:ext uri="{9D8B030D-6E8A-4147-A177-3AD203B41FA5}">
                      <a16:colId xmlns:a16="http://schemas.microsoft.com/office/drawing/2014/main" val="1492410842"/>
                    </a:ext>
                  </a:extLst>
                </a:gridCol>
              </a:tblGrid>
              <a:tr h="370840">
                <a:tc>
                  <a:txBody>
                    <a:bodyPr/>
                    <a:lstStyle/>
                    <a:p>
                      <a:pPr algn="ctr"/>
                      <a:r>
                        <a:rPr lang="en-US" sz="2800" dirty="0"/>
                        <a:t>CHARGE</a:t>
                      </a:r>
                    </a:p>
                  </a:txBody>
                  <a:tcPr/>
                </a:tc>
                <a:tc>
                  <a:txBody>
                    <a:bodyPr/>
                    <a:lstStyle/>
                    <a:p>
                      <a:pPr algn="ctr"/>
                      <a:r>
                        <a:rPr lang="en-US" sz="2800" dirty="0"/>
                        <a:t>ACTUAL</a:t>
                      </a:r>
                    </a:p>
                  </a:txBody>
                  <a:tcPr/>
                </a:tc>
                <a:tc>
                  <a:txBody>
                    <a:bodyPr/>
                    <a:lstStyle/>
                    <a:p>
                      <a:pPr algn="ctr"/>
                      <a:r>
                        <a:rPr lang="en-US" sz="2800" dirty="0"/>
                        <a:t>ALLOWED</a:t>
                      </a:r>
                    </a:p>
                  </a:txBody>
                  <a:tcPr/>
                </a:tc>
                <a:extLst>
                  <a:ext uri="{0D108BD9-81ED-4DB2-BD59-A6C34878D82A}">
                    <a16:rowId xmlns:a16="http://schemas.microsoft.com/office/drawing/2014/main" val="1974921729"/>
                  </a:ext>
                </a:extLst>
              </a:tr>
              <a:tr h="370840">
                <a:tc>
                  <a:txBody>
                    <a:bodyPr/>
                    <a:lstStyle/>
                    <a:p>
                      <a:r>
                        <a:rPr lang="en-US" sz="2800" dirty="0"/>
                        <a:t>Fire Hydrant Permit</a:t>
                      </a:r>
                    </a:p>
                  </a:txBody>
                  <a:tcPr/>
                </a:tc>
                <a:tc>
                  <a:txBody>
                    <a:bodyPr/>
                    <a:lstStyle/>
                    <a:p>
                      <a:pPr algn="ctr"/>
                      <a:r>
                        <a:rPr lang="en-US" sz="2800" dirty="0"/>
                        <a:t>$53.03</a:t>
                      </a:r>
                    </a:p>
                  </a:txBody>
                  <a:tcPr/>
                </a:tc>
                <a:tc>
                  <a:txBody>
                    <a:bodyPr/>
                    <a:lstStyle/>
                    <a:p>
                      <a:pPr algn="ctr"/>
                      <a:r>
                        <a:rPr lang="en-US" sz="2800" dirty="0"/>
                        <a:t>$16.00</a:t>
                      </a:r>
                    </a:p>
                  </a:txBody>
                  <a:tcPr/>
                </a:tc>
                <a:extLst>
                  <a:ext uri="{0D108BD9-81ED-4DB2-BD59-A6C34878D82A}">
                    <a16:rowId xmlns:a16="http://schemas.microsoft.com/office/drawing/2014/main" val="2504077801"/>
                  </a:ext>
                </a:extLst>
              </a:tr>
              <a:tr h="370840">
                <a:tc>
                  <a:txBody>
                    <a:bodyPr/>
                    <a:lstStyle/>
                    <a:p>
                      <a:r>
                        <a:rPr lang="en-US" sz="2800" dirty="0"/>
                        <a:t>Meter Test</a:t>
                      </a:r>
                    </a:p>
                  </a:txBody>
                  <a:tcPr/>
                </a:tc>
                <a:tc>
                  <a:txBody>
                    <a:bodyPr/>
                    <a:lstStyle/>
                    <a:p>
                      <a:pPr algn="ctr"/>
                      <a:r>
                        <a:rPr lang="en-US" sz="2800" dirty="0"/>
                        <a:t>$63.45</a:t>
                      </a:r>
                    </a:p>
                  </a:txBody>
                  <a:tcPr/>
                </a:tc>
                <a:tc>
                  <a:txBody>
                    <a:bodyPr/>
                    <a:lstStyle/>
                    <a:p>
                      <a:pPr algn="ctr"/>
                      <a:r>
                        <a:rPr lang="en-US" sz="2800" dirty="0"/>
                        <a:t>$  4.00</a:t>
                      </a:r>
                    </a:p>
                  </a:txBody>
                  <a:tcPr/>
                </a:tc>
                <a:extLst>
                  <a:ext uri="{0D108BD9-81ED-4DB2-BD59-A6C34878D82A}">
                    <a16:rowId xmlns:a16="http://schemas.microsoft.com/office/drawing/2014/main" val="2264255149"/>
                  </a:ext>
                </a:extLst>
              </a:tr>
              <a:tr h="370840">
                <a:tc>
                  <a:txBody>
                    <a:bodyPr/>
                    <a:lstStyle/>
                    <a:p>
                      <a:r>
                        <a:rPr lang="en-US" sz="2800" dirty="0"/>
                        <a:t>Overtime Charge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dirty="0"/>
                        <a:t>$66.39</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dirty="0"/>
                        <a:t>$49.00</a:t>
                      </a:r>
                    </a:p>
                  </a:txBody>
                  <a:tcPr/>
                </a:tc>
                <a:extLst>
                  <a:ext uri="{0D108BD9-81ED-4DB2-BD59-A6C34878D82A}">
                    <a16:rowId xmlns:a16="http://schemas.microsoft.com/office/drawing/2014/main" val="2316270282"/>
                  </a:ext>
                </a:extLst>
              </a:tr>
              <a:tr h="370840">
                <a:tc>
                  <a:txBody>
                    <a:bodyPr/>
                    <a:lstStyle/>
                    <a:p>
                      <a:r>
                        <a:rPr lang="en-US" sz="2800" dirty="0"/>
                        <a:t>Service Charge</a:t>
                      </a:r>
                    </a:p>
                  </a:txBody>
                  <a:tcPr/>
                </a:tc>
                <a:tc>
                  <a:txBody>
                    <a:bodyPr/>
                    <a:lstStyle/>
                    <a:p>
                      <a:pPr algn="ctr"/>
                      <a:r>
                        <a:rPr lang="en-US" sz="2800" dirty="0"/>
                        <a:t>$53.40</a:t>
                      </a:r>
                    </a:p>
                  </a:txBody>
                  <a:tcPr/>
                </a:tc>
                <a:tc>
                  <a:txBody>
                    <a:bodyPr/>
                    <a:lstStyle/>
                    <a:p>
                      <a:pPr algn="ctr"/>
                      <a:r>
                        <a:rPr lang="en-US" sz="2800" dirty="0"/>
                        <a:t>$  4.00</a:t>
                      </a:r>
                    </a:p>
                  </a:txBody>
                  <a:tcPr/>
                </a:tc>
                <a:extLst>
                  <a:ext uri="{0D108BD9-81ED-4DB2-BD59-A6C34878D82A}">
                    <a16:rowId xmlns:a16="http://schemas.microsoft.com/office/drawing/2014/main" val="1233457276"/>
                  </a:ext>
                </a:extLst>
              </a:tr>
              <a:tr h="370840">
                <a:tc>
                  <a:txBody>
                    <a:bodyPr/>
                    <a:lstStyle/>
                    <a:p>
                      <a:r>
                        <a:rPr lang="en-US" sz="2800" dirty="0"/>
                        <a:t>Return Check Charge</a:t>
                      </a:r>
                    </a:p>
                  </a:txBody>
                  <a:tcPr/>
                </a:tc>
                <a:tc>
                  <a:txBody>
                    <a:bodyPr/>
                    <a:lstStyle/>
                    <a:p>
                      <a:pPr algn="ctr"/>
                      <a:r>
                        <a:rPr lang="en-US" sz="2800" dirty="0"/>
                        <a:t>$10.00</a:t>
                      </a:r>
                    </a:p>
                  </a:txBody>
                  <a:tcPr/>
                </a:tc>
                <a:tc>
                  <a:txBody>
                    <a:bodyPr/>
                    <a:lstStyle/>
                    <a:p>
                      <a:pPr algn="ctr"/>
                      <a:r>
                        <a:rPr lang="en-US" sz="2800" dirty="0"/>
                        <a:t>$  5.00</a:t>
                      </a:r>
                    </a:p>
                  </a:txBody>
                  <a:tcPr/>
                </a:tc>
                <a:extLst>
                  <a:ext uri="{0D108BD9-81ED-4DB2-BD59-A6C34878D82A}">
                    <a16:rowId xmlns:a16="http://schemas.microsoft.com/office/drawing/2014/main" val="3329450354"/>
                  </a:ext>
                </a:extLst>
              </a:tr>
            </a:tbl>
          </a:graphicData>
        </a:graphic>
      </p:graphicFrame>
    </p:spTree>
    <p:extLst>
      <p:ext uri="{BB962C8B-B14F-4D97-AF65-F5344CB8AC3E}">
        <p14:creationId xmlns:p14="http://schemas.microsoft.com/office/powerpoint/2010/main" val="25445548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F92AF018-4202-4742-B0D5-A4A648C5D59A}"/>
              </a:ext>
            </a:extLst>
          </p:cNvPr>
          <p:cNvSpPr>
            <a:spLocks noGrp="1"/>
          </p:cNvSpPr>
          <p:nvPr>
            <p:ph type="title"/>
          </p:nvPr>
        </p:nvSpPr>
        <p:spPr>
          <a:xfrm>
            <a:off x="1295400" y="762000"/>
            <a:ext cx="6934200" cy="685800"/>
          </a:xfrm>
        </p:spPr>
        <p:txBody>
          <a:bodyPr/>
          <a:lstStyle/>
          <a:p>
            <a:pPr algn="ctr"/>
            <a:r>
              <a:rPr lang="en-US" altLang="en-US" sz="4800" b="1" dirty="0">
                <a:solidFill>
                  <a:schemeClr val="bg1"/>
                </a:solidFill>
              </a:rPr>
              <a:t>SPECIAL CONTRACTS</a:t>
            </a:r>
          </a:p>
        </p:txBody>
      </p:sp>
      <p:sp>
        <p:nvSpPr>
          <p:cNvPr id="15363" name="Content Placeholder 3">
            <a:extLst>
              <a:ext uri="{FF2B5EF4-FFF2-40B4-BE49-F238E27FC236}">
                <a16:creationId xmlns:a16="http://schemas.microsoft.com/office/drawing/2014/main" id="{8E94C79D-6562-4A20-AA2C-CD0B9DA3E1EF}"/>
              </a:ext>
            </a:extLst>
          </p:cNvPr>
          <p:cNvSpPr>
            <a:spLocks noGrp="1"/>
          </p:cNvSpPr>
          <p:nvPr>
            <p:ph sz="quarter" idx="11"/>
          </p:nvPr>
        </p:nvSpPr>
        <p:spPr>
          <a:xfrm>
            <a:off x="685800" y="2133600"/>
            <a:ext cx="7924800" cy="4267200"/>
          </a:xfrm>
        </p:spPr>
        <p:txBody>
          <a:bodyPr/>
          <a:lstStyle/>
          <a:p>
            <a:pPr>
              <a:buFont typeface="Arial" panose="020B0604020202020204" pitchFamily="34" charset="0"/>
              <a:buChar char="•"/>
            </a:pPr>
            <a:r>
              <a:rPr lang="en-US" altLang="en-US" sz="4000" dirty="0">
                <a:solidFill>
                  <a:schemeClr val="bg1"/>
                </a:solidFill>
              </a:rPr>
              <a:t>Contracts that provide for rates or conditions of service not in general tariffs</a:t>
            </a:r>
          </a:p>
          <a:p>
            <a:pPr>
              <a:buFont typeface="Arial" panose="020B0604020202020204" pitchFamily="34" charset="0"/>
              <a:buChar char="•"/>
            </a:pPr>
            <a:r>
              <a:rPr lang="en-US" altLang="en-US" sz="4000" dirty="0">
                <a:solidFill>
                  <a:schemeClr val="bg1"/>
                </a:solidFill>
              </a:rPr>
              <a:t>Designed to address unusual customer circumstances </a:t>
            </a:r>
          </a:p>
          <a:p>
            <a:pPr>
              <a:buFont typeface="Arial" panose="020B0604020202020204" pitchFamily="34" charset="0"/>
              <a:buChar char="•"/>
            </a:pPr>
            <a:r>
              <a:rPr lang="en-US" altLang="en-US" sz="4000" dirty="0">
                <a:solidFill>
                  <a:schemeClr val="bg1"/>
                </a:solidFill>
              </a:rPr>
              <a:t>Must be filed with PSC</a:t>
            </a:r>
          </a:p>
        </p:txBody>
      </p:sp>
    </p:spTree>
    <p:extLst>
      <p:ext uri="{BB962C8B-B14F-4D97-AF65-F5344CB8AC3E}">
        <p14:creationId xmlns:p14="http://schemas.microsoft.com/office/powerpoint/2010/main" val="41781556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F8F004CC-EB5B-4E9F-8882-AF2366298EAC}"/>
              </a:ext>
            </a:extLst>
          </p:cNvPr>
          <p:cNvSpPr>
            <a:spLocks noGrp="1"/>
          </p:cNvSpPr>
          <p:nvPr>
            <p:ph type="title"/>
          </p:nvPr>
        </p:nvSpPr>
        <p:spPr>
          <a:xfrm>
            <a:off x="457200" y="2019300"/>
            <a:ext cx="8229600" cy="2819400"/>
          </a:xfrm>
        </p:spPr>
        <p:txBody>
          <a:bodyPr/>
          <a:lstStyle/>
          <a:p>
            <a:pPr eaLnBrk="1" hangingPunct="1"/>
            <a:r>
              <a:rPr lang="en-US" altLang="en-US" sz="5400" b="1" dirty="0">
                <a:solidFill>
                  <a:schemeClr val="bg1"/>
                </a:solidFill>
              </a:rPr>
              <a:t>TARIFF PROVISIONS</a:t>
            </a:r>
            <a:br>
              <a:rPr lang="en-US" altLang="en-US" sz="5400" b="1" dirty="0">
                <a:solidFill>
                  <a:schemeClr val="bg1"/>
                </a:solidFill>
              </a:rPr>
            </a:br>
            <a:r>
              <a:rPr lang="en-US" altLang="en-US" sz="5400" b="1" dirty="0">
                <a:solidFill>
                  <a:schemeClr val="bg1"/>
                </a:solidFill>
              </a:rPr>
              <a:t>TO CONSIDER</a:t>
            </a:r>
            <a:endParaRPr lang="en-US" altLang="en-US" b="1" dirty="0">
              <a:solidFill>
                <a:schemeClr val="bg1"/>
              </a:solidFill>
            </a:endParaRPr>
          </a:p>
        </p:txBody>
      </p:sp>
    </p:spTree>
    <p:extLst>
      <p:ext uri="{BB962C8B-B14F-4D97-AF65-F5344CB8AC3E}">
        <p14:creationId xmlns:p14="http://schemas.microsoft.com/office/powerpoint/2010/main" val="37182487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4DFC9D60-B7E8-4A7D-8282-D8FC59B5E238}"/>
              </a:ext>
            </a:extLst>
          </p:cNvPr>
          <p:cNvSpPr>
            <a:spLocks noGrp="1"/>
          </p:cNvSpPr>
          <p:nvPr>
            <p:ph type="title"/>
          </p:nvPr>
        </p:nvSpPr>
        <p:spPr/>
        <p:txBody>
          <a:bodyPr rtlCol="0" anchor="t">
            <a:noAutofit/>
          </a:bodyPr>
          <a:lstStyle/>
          <a:p>
            <a:pPr algn="ctr" eaLnBrk="1" hangingPunct="1">
              <a:defRPr/>
            </a:pPr>
            <a:r>
              <a:rPr lang="en-US" sz="4800" b="1" dirty="0">
                <a:solidFill>
                  <a:schemeClr val="bg1"/>
                </a:solidFill>
              </a:rPr>
              <a:t>REQUIRED PROVISIONS</a:t>
            </a:r>
          </a:p>
        </p:txBody>
      </p:sp>
      <p:sp>
        <p:nvSpPr>
          <p:cNvPr id="18435" name="Content Placeholder 3">
            <a:extLst>
              <a:ext uri="{FF2B5EF4-FFF2-40B4-BE49-F238E27FC236}">
                <a16:creationId xmlns:a16="http://schemas.microsoft.com/office/drawing/2014/main" id="{37B2EC89-FB05-4A66-92CA-8C9E7F6F7F38}"/>
              </a:ext>
            </a:extLst>
          </p:cNvPr>
          <p:cNvSpPr>
            <a:spLocks noGrp="1"/>
          </p:cNvSpPr>
          <p:nvPr>
            <p:ph sz="quarter" idx="11"/>
          </p:nvPr>
        </p:nvSpPr>
        <p:spPr>
          <a:xfrm>
            <a:off x="609600" y="2209800"/>
            <a:ext cx="7543800" cy="4267200"/>
          </a:xfrm>
        </p:spPr>
        <p:txBody>
          <a:bodyPr/>
          <a:lstStyle/>
          <a:p>
            <a:pPr>
              <a:buFont typeface="Arial" panose="020B0604020202020204" pitchFamily="34" charset="0"/>
              <a:buChar char="•"/>
              <a:defRPr/>
            </a:pPr>
            <a:r>
              <a:rPr lang="en-US" sz="4000" dirty="0">
                <a:solidFill>
                  <a:schemeClr val="bg1"/>
                </a:solidFill>
              </a:rPr>
              <a:t>Deposit Requirements</a:t>
            </a:r>
          </a:p>
          <a:p>
            <a:pPr>
              <a:buFont typeface="Arial" panose="020B0604020202020204" pitchFamily="34" charset="0"/>
              <a:buChar char="•"/>
              <a:defRPr/>
            </a:pPr>
            <a:r>
              <a:rPr lang="en-US" sz="4000" dirty="0">
                <a:solidFill>
                  <a:schemeClr val="bg1"/>
                </a:solidFill>
              </a:rPr>
              <a:t>Special Charges</a:t>
            </a:r>
          </a:p>
          <a:p>
            <a:pPr>
              <a:buFont typeface="Arial" panose="020B0604020202020204" pitchFamily="34" charset="0"/>
              <a:buChar char="•"/>
              <a:defRPr/>
            </a:pPr>
            <a:r>
              <a:rPr lang="en-US" sz="4000" dirty="0">
                <a:solidFill>
                  <a:schemeClr val="bg1"/>
                </a:solidFill>
              </a:rPr>
              <a:t>Monthly Budget Plan Availability</a:t>
            </a:r>
          </a:p>
          <a:p>
            <a:pPr>
              <a:buFont typeface="Arial" panose="020B0604020202020204" pitchFamily="34" charset="0"/>
              <a:buChar char="•"/>
              <a:defRPr/>
            </a:pPr>
            <a:r>
              <a:rPr lang="en-US" sz="4000" dirty="0">
                <a:solidFill>
                  <a:schemeClr val="bg1"/>
                </a:solidFill>
              </a:rPr>
              <a:t>Reconnection Charge</a:t>
            </a:r>
          </a:p>
          <a:p>
            <a:pPr>
              <a:buFont typeface="Arial" panose="020B0604020202020204" pitchFamily="34" charset="0"/>
              <a:buChar char="•"/>
              <a:defRPr/>
            </a:pPr>
            <a:r>
              <a:rPr lang="en-US" sz="4000" dirty="0">
                <a:solidFill>
                  <a:schemeClr val="bg1"/>
                </a:solidFill>
              </a:rPr>
              <a:t>Requested Meter Test Charge</a:t>
            </a:r>
          </a:p>
          <a:p>
            <a:pPr eaLnBrk="1" hangingPunct="1">
              <a:buFont typeface="Arial" panose="020B0604020202020204" pitchFamily="34" charset="0"/>
              <a:buChar char="•"/>
            </a:pPr>
            <a:endParaRPr lang="en-US" altLang="en-US" sz="4000" dirty="0">
              <a:solidFill>
                <a:schemeClr val="bg1"/>
              </a:solidFill>
            </a:endParaRPr>
          </a:p>
        </p:txBody>
      </p:sp>
    </p:spTree>
    <p:extLst>
      <p:ext uri="{BB962C8B-B14F-4D97-AF65-F5344CB8AC3E}">
        <p14:creationId xmlns:p14="http://schemas.microsoft.com/office/powerpoint/2010/main" val="5757272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4DFC9D60-B7E8-4A7D-8282-D8FC59B5E238}"/>
              </a:ext>
            </a:extLst>
          </p:cNvPr>
          <p:cNvSpPr>
            <a:spLocks noGrp="1"/>
          </p:cNvSpPr>
          <p:nvPr>
            <p:ph type="title"/>
          </p:nvPr>
        </p:nvSpPr>
        <p:spPr/>
        <p:txBody>
          <a:bodyPr rtlCol="0" anchor="t">
            <a:noAutofit/>
          </a:bodyPr>
          <a:lstStyle/>
          <a:p>
            <a:pPr algn="ctr" eaLnBrk="1" hangingPunct="1">
              <a:defRPr/>
            </a:pPr>
            <a:r>
              <a:rPr lang="en-US" sz="4800" b="1" dirty="0">
                <a:solidFill>
                  <a:schemeClr val="bg1"/>
                </a:solidFill>
              </a:rPr>
              <a:t>REQUIRED PROVISIONS</a:t>
            </a:r>
          </a:p>
        </p:txBody>
      </p:sp>
      <p:sp>
        <p:nvSpPr>
          <p:cNvPr id="18435" name="Content Placeholder 3">
            <a:extLst>
              <a:ext uri="{FF2B5EF4-FFF2-40B4-BE49-F238E27FC236}">
                <a16:creationId xmlns:a16="http://schemas.microsoft.com/office/drawing/2014/main" id="{37B2EC89-FB05-4A66-92CA-8C9E7F6F7F38}"/>
              </a:ext>
            </a:extLst>
          </p:cNvPr>
          <p:cNvSpPr>
            <a:spLocks noGrp="1"/>
          </p:cNvSpPr>
          <p:nvPr>
            <p:ph sz="quarter" idx="11"/>
          </p:nvPr>
        </p:nvSpPr>
        <p:spPr>
          <a:xfrm>
            <a:off x="609600" y="1905000"/>
            <a:ext cx="8001000" cy="4267200"/>
          </a:xfrm>
        </p:spPr>
        <p:txBody>
          <a:bodyPr/>
          <a:lstStyle/>
          <a:p>
            <a:pPr>
              <a:buFont typeface="Arial" panose="020B0604020202020204" pitchFamily="34" charset="0"/>
              <a:buChar char="•"/>
              <a:defRPr/>
            </a:pPr>
            <a:r>
              <a:rPr lang="en-US" sz="4000" dirty="0">
                <a:solidFill>
                  <a:schemeClr val="bg1"/>
                </a:solidFill>
              </a:rPr>
              <a:t>Rules &amp; Administrative Regulations</a:t>
            </a:r>
          </a:p>
          <a:p>
            <a:pPr>
              <a:buFont typeface="Arial" panose="020B0604020202020204" pitchFamily="34" charset="0"/>
              <a:buChar char="•"/>
              <a:defRPr/>
            </a:pPr>
            <a:r>
              <a:rPr lang="en-US" sz="4000" dirty="0">
                <a:solidFill>
                  <a:schemeClr val="bg1"/>
                </a:solidFill>
              </a:rPr>
              <a:t>Rules Re: Size, Design, Material and Installation of Service Lines</a:t>
            </a:r>
          </a:p>
          <a:p>
            <a:pPr>
              <a:buFont typeface="Arial" panose="020B0604020202020204" pitchFamily="34" charset="0"/>
              <a:buChar char="•"/>
              <a:defRPr/>
            </a:pPr>
            <a:r>
              <a:rPr lang="en-US" sz="4000" dirty="0">
                <a:solidFill>
                  <a:schemeClr val="bg1"/>
                </a:solidFill>
              </a:rPr>
              <a:t>Rules Re: Service Line Installation &amp; Maintenance</a:t>
            </a:r>
          </a:p>
          <a:p>
            <a:pPr>
              <a:buFont typeface="Arial" panose="020B0604020202020204" pitchFamily="34" charset="0"/>
              <a:buChar char="•"/>
              <a:defRPr/>
            </a:pPr>
            <a:r>
              <a:rPr lang="en-US" sz="4000" dirty="0">
                <a:solidFill>
                  <a:schemeClr val="bg1"/>
                </a:solidFill>
              </a:rPr>
              <a:t>Customer Usage Monitoring Procedures</a:t>
            </a:r>
          </a:p>
          <a:p>
            <a:pPr>
              <a:buFont typeface="Arial" panose="020B0604020202020204" pitchFamily="34" charset="0"/>
              <a:buChar char="•"/>
              <a:defRPr/>
            </a:pPr>
            <a:endParaRPr lang="en-US" sz="4000" dirty="0">
              <a:solidFill>
                <a:schemeClr val="bg1"/>
              </a:solidFill>
            </a:endParaRPr>
          </a:p>
          <a:p>
            <a:pPr eaLnBrk="1" hangingPunct="1">
              <a:buFont typeface="Arial" panose="020B0604020202020204" pitchFamily="34" charset="0"/>
              <a:buChar char="•"/>
            </a:pPr>
            <a:endParaRPr lang="en-US" altLang="en-US" sz="4000" dirty="0">
              <a:solidFill>
                <a:schemeClr val="bg1"/>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36DF566E-C6CF-47BA-9C02-88E1ECF795E4}"/>
              </a:ext>
            </a:extLst>
          </p:cNvPr>
          <p:cNvSpPr>
            <a:spLocks noGrp="1"/>
          </p:cNvSpPr>
          <p:nvPr>
            <p:ph type="title"/>
          </p:nvPr>
        </p:nvSpPr>
        <p:spPr/>
        <p:txBody>
          <a:bodyPr/>
          <a:lstStyle/>
          <a:p>
            <a:pPr algn="ctr"/>
            <a:r>
              <a:rPr lang="en-US" altLang="en-US" sz="4800" b="1" dirty="0">
                <a:solidFill>
                  <a:schemeClr val="bg1"/>
                </a:solidFill>
              </a:rPr>
              <a:t>APPLYING FOR SERVICE</a:t>
            </a:r>
          </a:p>
        </p:txBody>
      </p:sp>
      <p:sp>
        <p:nvSpPr>
          <p:cNvPr id="19459" name="Content Placeholder 3">
            <a:extLst>
              <a:ext uri="{FF2B5EF4-FFF2-40B4-BE49-F238E27FC236}">
                <a16:creationId xmlns:a16="http://schemas.microsoft.com/office/drawing/2014/main" id="{766376E8-7E6C-490A-A49F-E415563551E3}"/>
              </a:ext>
            </a:extLst>
          </p:cNvPr>
          <p:cNvSpPr>
            <a:spLocks noGrp="1"/>
          </p:cNvSpPr>
          <p:nvPr>
            <p:ph sz="quarter" idx="11"/>
          </p:nvPr>
        </p:nvSpPr>
        <p:spPr>
          <a:xfrm>
            <a:off x="609600" y="1981200"/>
            <a:ext cx="8001000" cy="4648200"/>
          </a:xfrm>
        </p:spPr>
        <p:txBody>
          <a:bodyPr/>
          <a:lstStyle/>
          <a:p>
            <a:pPr>
              <a:buFontTx/>
              <a:buChar char="•"/>
            </a:pPr>
            <a:r>
              <a:rPr lang="en-US" altLang="en-US" sz="4000" dirty="0">
                <a:solidFill>
                  <a:schemeClr val="bg1"/>
                </a:solidFill>
              </a:rPr>
              <a:t>Is Customer Required to Complete Application or Agreement?</a:t>
            </a:r>
          </a:p>
          <a:p>
            <a:pPr>
              <a:buFontTx/>
              <a:buChar char="•"/>
            </a:pPr>
            <a:r>
              <a:rPr lang="en-US" altLang="en-US" sz="4000" dirty="0">
                <a:solidFill>
                  <a:schemeClr val="bg1"/>
                </a:solidFill>
              </a:rPr>
              <a:t>Are </a:t>
            </a:r>
            <a:r>
              <a:rPr lang="en-US" altLang="en-US" sz="4000" b="1" dirty="0">
                <a:solidFill>
                  <a:srgbClr val="FF0000"/>
                </a:solidFill>
              </a:rPr>
              <a:t>ALL</a:t>
            </a:r>
            <a:r>
              <a:rPr lang="en-US" altLang="en-US" sz="4000" dirty="0">
                <a:solidFill>
                  <a:schemeClr val="bg1"/>
                </a:solidFill>
              </a:rPr>
              <a:t> Contents Listed in Tariff?</a:t>
            </a:r>
          </a:p>
          <a:p>
            <a:pPr>
              <a:buFontTx/>
              <a:buChar char="•"/>
            </a:pPr>
            <a:r>
              <a:rPr lang="en-US" altLang="en-US" sz="4000" dirty="0">
                <a:solidFill>
                  <a:schemeClr val="bg1"/>
                </a:solidFill>
              </a:rPr>
              <a:t>Case No. 2013-00309: All Conditions/Requested Info In  Application Must Be in Tariff or Form Must Be Filed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EA7BAA51-63B8-43B8-88F5-8DF126F24ABB}"/>
              </a:ext>
            </a:extLst>
          </p:cNvPr>
          <p:cNvSpPr>
            <a:spLocks noGrp="1"/>
          </p:cNvSpPr>
          <p:nvPr>
            <p:ph type="title"/>
          </p:nvPr>
        </p:nvSpPr>
        <p:spPr/>
        <p:txBody>
          <a:bodyPr rtlCol="0" anchor="t">
            <a:noAutofit/>
          </a:bodyPr>
          <a:lstStyle/>
          <a:p>
            <a:pPr algn="ctr" eaLnBrk="1" hangingPunct="1">
              <a:defRPr/>
            </a:pPr>
            <a:r>
              <a:rPr lang="en-US" sz="4800" b="1" dirty="0">
                <a:solidFill>
                  <a:schemeClr val="bg1"/>
                </a:solidFill>
              </a:rPr>
              <a:t>ORDER OF PRESENTATION</a:t>
            </a:r>
          </a:p>
        </p:txBody>
      </p:sp>
      <p:sp>
        <p:nvSpPr>
          <p:cNvPr id="9219" name="Content Placeholder 3">
            <a:extLst>
              <a:ext uri="{FF2B5EF4-FFF2-40B4-BE49-F238E27FC236}">
                <a16:creationId xmlns:a16="http://schemas.microsoft.com/office/drawing/2014/main" id="{D54AB6D7-CEF5-4A4D-93EE-9E29BD743290}"/>
              </a:ext>
            </a:extLst>
          </p:cNvPr>
          <p:cNvSpPr>
            <a:spLocks noGrp="1"/>
          </p:cNvSpPr>
          <p:nvPr>
            <p:ph sz="quarter" idx="11"/>
          </p:nvPr>
        </p:nvSpPr>
        <p:spPr>
          <a:xfrm>
            <a:off x="609600" y="2209800"/>
            <a:ext cx="7391400" cy="3657600"/>
          </a:xfrm>
        </p:spPr>
        <p:txBody>
          <a:bodyPr/>
          <a:lstStyle/>
          <a:p>
            <a:pPr marL="569913" indent="-569913" eaLnBrk="1" hangingPunct="1">
              <a:buFontTx/>
              <a:buChar char="•"/>
            </a:pPr>
            <a:r>
              <a:rPr lang="en-US" altLang="en-US" sz="4400" dirty="0">
                <a:solidFill>
                  <a:schemeClr val="bg1"/>
                </a:solidFill>
              </a:rPr>
              <a:t>Legal Framework</a:t>
            </a:r>
          </a:p>
          <a:p>
            <a:pPr marL="569913" indent="-569913" eaLnBrk="1" hangingPunct="1">
              <a:buFontTx/>
              <a:buChar char="•"/>
            </a:pPr>
            <a:r>
              <a:rPr lang="en-US" altLang="en-US" sz="4400" dirty="0">
                <a:solidFill>
                  <a:schemeClr val="bg1"/>
                </a:solidFill>
              </a:rPr>
              <a:t>Process for Revising Tariff</a:t>
            </a:r>
          </a:p>
          <a:p>
            <a:pPr marL="569913" indent="-569913" eaLnBrk="1" hangingPunct="1">
              <a:buFontTx/>
              <a:buChar char="•"/>
            </a:pPr>
            <a:r>
              <a:rPr lang="en-US" altLang="en-US" sz="4400" dirty="0">
                <a:solidFill>
                  <a:schemeClr val="bg1"/>
                </a:solidFill>
              </a:rPr>
              <a:t>Tariff Provisions To Consider</a:t>
            </a:r>
          </a:p>
          <a:p>
            <a:pPr marL="569913" indent="-569913" eaLnBrk="1" hangingPunct="1">
              <a:buFontTx/>
              <a:buChar char="•"/>
            </a:pPr>
            <a:r>
              <a:rPr lang="en-US" altLang="en-US" sz="4400" dirty="0">
                <a:solidFill>
                  <a:schemeClr val="bg1"/>
                </a:solidFill>
              </a:rPr>
              <a:t>Managing Your Tariff</a:t>
            </a:r>
          </a:p>
          <a:p>
            <a:pPr eaLnBrk="1" hangingPunct="1">
              <a:buFontTx/>
              <a:buChar char="•"/>
            </a:pPr>
            <a:endParaRPr lang="en-US" altLang="en-US" dirty="0">
              <a:solidFill>
                <a:schemeClr val="bg1"/>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DD09FC7E-2C85-4798-A302-C84F5CEB81DC}"/>
              </a:ext>
            </a:extLst>
          </p:cNvPr>
          <p:cNvSpPr>
            <a:spLocks noGrp="1"/>
          </p:cNvSpPr>
          <p:nvPr>
            <p:ph type="title"/>
          </p:nvPr>
        </p:nvSpPr>
        <p:spPr>
          <a:xfrm>
            <a:off x="1295400" y="685800"/>
            <a:ext cx="6858000" cy="1219200"/>
          </a:xfrm>
        </p:spPr>
        <p:txBody>
          <a:bodyPr/>
          <a:lstStyle/>
          <a:p>
            <a:pPr algn="ctr"/>
            <a:r>
              <a:rPr lang="en-US" altLang="en-US" sz="4800" b="1" dirty="0">
                <a:solidFill>
                  <a:schemeClr val="bg1"/>
                </a:solidFill>
              </a:rPr>
              <a:t>APPLICATION:</a:t>
            </a:r>
            <a:br>
              <a:rPr lang="en-US" altLang="en-US" sz="4800" b="1" dirty="0">
                <a:solidFill>
                  <a:schemeClr val="bg1"/>
                </a:solidFill>
              </a:rPr>
            </a:br>
            <a:r>
              <a:rPr lang="en-US" altLang="en-US" sz="4800" b="1" dirty="0">
                <a:solidFill>
                  <a:schemeClr val="bg1"/>
                </a:solidFill>
              </a:rPr>
              <a:t>CUSTOMER INFO</a:t>
            </a:r>
          </a:p>
        </p:txBody>
      </p:sp>
      <p:sp>
        <p:nvSpPr>
          <p:cNvPr id="20483" name="Content Placeholder 3">
            <a:extLst>
              <a:ext uri="{FF2B5EF4-FFF2-40B4-BE49-F238E27FC236}">
                <a16:creationId xmlns:a16="http://schemas.microsoft.com/office/drawing/2014/main" id="{91BF0F87-1351-47C3-8214-502E24172363}"/>
              </a:ext>
            </a:extLst>
          </p:cNvPr>
          <p:cNvSpPr>
            <a:spLocks noGrp="1"/>
          </p:cNvSpPr>
          <p:nvPr>
            <p:ph sz="quarter" idx="11"/>
          </p:nvPr>
        </p:nvSpPr>
        <p:spPr>
          <a:xfrm>
            <a:off x="533400" y="1981200"/>
            <a:ext cx="7620000" cy="4343400"/>
          </a:xfrm>
        </p:spPr>
        <p:txBody>
          <a:bodyPr/>
          <a:lstStyle/>
          <a:p>
            <a:pPr>
              <a:buFontTx/>
              <a:buChar char="•"/>
            </a:pPr>
            <a:r>
              <a:rPr lang="en-US" altLang="en-US" sz="4000" dirty="0">
                <a:solidFill>
                  <a:schemeClr val="bg1"/>
                </a:solidFill>
              </a:rPr>
              <a:t>Name and Address</a:t>
            </a:r>
          </a:p>
          <a:p>
            <a:pPr>
              <a:buFontTx/>
              <a:buChar char="•"/>
            </a:pPr>
            <a:r>
              <a:rPr lang="en-US" altLang="en-US" sz="4000" dirty="0">
                <a:solidFill>
                  <a:schemeClr val="bg1"/>
                </a:solidFill>
              </a:rPr>
              <a:t>Social Security Number - </a:t>
            </a:r>
            <a:r>
              <a:rPr lang="en-US" altLang="en-US" sz="4000" b="1" dirty="0">
                <a:solidFill>
                  <a:srgbClr val="FF0000"/>
                </a:solidFill>
              </a:rPr>
              <a:t>NO</a:t>
            </a:r>
          </a:p>
          <a:p>
            <a:pPr>
              <a:buFontTx/>
              <a:buChar char="•"/>
            </a:pPr>
            <a:r>
              <a:rPr lang="en-US" altLang="en-US" sz="4000" dirty="0">
                <a:solidFill>
                  <a:schemeClr val="bg1"/>
                </a:solidFill>
              </a:rPr>
              <a:t>Driver’s License No.*</a:t>
            </a:r>
          </a:p>
          <a:p>
            <a:pPr>
              <a:buFontTx/>
              <a:buChar char="•"/>
            </a:pPr>
            <a:r>
              <a:rPr lang="en-US" altLang="en-US" sz="4000" dirty="0">
                <a:solidFill>
                  <a:schemeClr val="bg1"/>
                </a:solidFill>
              </a:rPr>
              <a:t>E-mail Address</a:t>
            </a:r>
          </a:p>
          <a:p>
            <a:pPr>
              <a:buFontTx/>
              <a:buChar char="•"/>
            </a:pPr>
            <a:r>
              <a:rPr lang="en-US" altLang="en-US" sz="4000" dirty="0">
                <a:solidFill>
                  <a:schemeClr val="bg1"/>
                </a:solidFill>
              </a:rPr>
              <a:t>Mobile Telephone No.</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DD09FC7E-2C85-4798-A302-C84F5CEB81DC}"/>
              </a:ext>
            </a:extLst>
          </p:cNvPr>
          <p:cNvSpPr>
            <a:spLocks noGrp="1"/>
          </p:cNvSpPr>
          <p:nvPr>
            <p:ph type="title"/>
          </p:nvPr>
        </p:nvSpPr>
        <p:spPr>
          <a:xfrm>
            <a:off x="1295400" y="685800"/>
            <a:ext cx="6858000" cy="1219200"/>
          </a:xfrm>
        </p:spPr>
        <p:txBody>
          <a:bodyPr/>
          <a:lstStyle/>
          <a:p>
            <a:pPr algn="ctr"/>
            <a:r>
              <a:rPr lang="en-US" altLang="en-US" sz="4800" b="1" dirty="0">
                <a:solidFill>
                  <a:schemeClr val="bg1"/>
                </a:solidFill>
              </a:rPr>
              <a:t>APPLICATION:</a:t>
            </a:r>
            <a:br>
              <a:rPr lang="en-US" altLang="en-US" sz="4800" b="1" dirty="0">
                <a:solidFill>
                  <a:schemeClr val="bg1"/>
                </a:solidFill>
              </a:rPr>
            </a:br>
            <a:r>
              <a:rPr lang="en-US" altLang="en-US" sz="4800" b="1" dirty="0">
                <a:solidFill>
                  <a:schemeClr val="bg1"/>
                </a:solidFill>
              </a:rPr>
              <a:t>CUSTOMER INFO</a:t>
            </a:r>
          </a:p>
        </p:txBody>
      </p:sp>
      <p:sp>
        <p:nvSpPr>
          <p:cNvPr id="20483" name="Content Placeholder 3">
            <a:extLst>
              <a:ext uri="{FF2B5EF4-FFF2-40B4-BE49-F238E27FC236}">
                <a16:creationId xmlns:a16="http://schemas.microsoft.com/office/drawing/2014/main" id="{91BF0F87-1351-47C3-8214-502E24172363}"/>
              </a:ext>
            </a:extLst>
          </p:cNvPr>
          <p:cNvSpPr>
            <a:spLocks noGrp="1"/>
          </p:cNvSpPr>
          <p:nvPr>
            <p:ph sz="quarter" idx="11"/>
          </p:nvPr>
        </p:nvSpPr>
        <p:spPr>
          <a:xfrm>
            <a:off x="546463" y="2133600"/>
            <a:ext cx="7620000" cy="4053840"/>
          </a:xfrm>
        </p:spPr>
        <p:txBody>
          <a:bodyPr/>
          <a:lstStyle/>
          <a:p>
            <a:pPr>
              <a:buFontTx/>
              <a:buChar char="•"/>
            </a:pPr>
            <a:r>
              <a:rPr lang="en-US" altLang="en-US" sz="4000" dirty="0">
                <a:solidFill>
                  <a:schemeClr val="bg1"/>
                </a:solidFill>
              </a:rPr>
              <a:t>Employer’s Name &amp; Address</a:t>
            </a:r>
            <a:endParaRPr lang="en-US" altLang="en-US" sz="4000" b="1" dirty="0">
              <a:solidFill>
                <a:srgbClr val="FF0000"/>
              </a:solidFill>
            </a:endParaRPr>
          </a:p>
          <a:p>
            <a:pPr>
              <a:buFontTx/>
              <a:buChar char="•"/>
            </a:pPr>
            <a:r>
              <a:rPr lang="en-US" altLang="en-US" sz="4000" dirty="0">
                <a:solidFill>
                  <a:schemeClr val="bg1"/>
                </a:solidFill>
              </a:rPr>
              <a:t>Marital Status</a:t>
            </a:r>
          </a:p>
          <a:p>
            <a:pPr>
              <a:buFontTx/>
              <a:buChar char="•"/>
            </a:pPr>
            <a:r>
              <a:rPr lang="en-US" altLang="en-US" sz="4000" dirty="0">
                <a:solidFill>
                  <a:schemeClr val="bg1"/>
                </a:solidFill>
              </a:rPr>
              <a:t>Spouse’s Name</a:t>
            </a:r>
          </a:p>
          <a:p>
            <a:pPr>
              <a:buFontTx/>
              <a:buChar char="•"/>
            </a:pPr>
            <a:r>
              <a:rPr lang="en-US" altLang="en-US" sz="4000" dirty="0">
                <a:solidFill>
                  <a:schemeClr val="bg1"/>
                </a:solidFill>
              </a:rPr>
              <a:t>Own or Rent?</a:t>
            </a:r>
          </a:p>
          <a:p>
            <a:pPr>
              <a:buFontTx/>
              <a:buChar char="•"/>
            </a:pPr>
            <a:r>
              <a:rPr lang="en-US" altLang="en-US" sz="4000" dirty="0">
                <a:solidFill>
                  <a:schemeClr val="bg1"/>
                </a:solidFill>
              </a:rPr>
              <a:t>Rental Agreement </a:t>
            </a:r>
          </a:p>
          <a:p>
            <a:pPr>
              <a:buFontTx/>
              <a:buChar char="•"/>
            </a:pPr>
            <a:endParaRPr lang="en-US" altLang="en-US" sz="4000" dirty="0">
              <a:solidFill>
                <a:schemeClr val="bg1"/>
              </a:solidFill>
            </a:endParaRPr>
          </a:p>
        </p:txBody>
      </p:sp>
    </p:spTree>
    <p:extLst>
      <p:ext uri="{BB962C8B-B14F-4D97-AF65-F5344CB8AC3E}">
        <p14:creationId xmlns:p14="http://schemas.microsoft.com/office/powerpoint/2010/main" val="35467862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DD09FC7E-2C85-4798-A302-C84F5CEB81DC}"/>
              </a:ext>
            </a:extLst>
          </p:cNvPr>
          <p:cNvSpPr>
            <a:spLocks noGrp="1"/>
          </p:cNvSpPr>
          <p:nvPr>
            <p:ph type="title"/>
          </p:nvPr>
        </p:nvSpPr>
        <p:spPr>
          <a:xfrm>
            <a:off x="1295400" y="685800"/>
            <a:ext cx="6858000" cy="1219200"/>
          </a:xfrm>
        </p:spPr>
        <p:txBody>
          <a:bodyPr/>
          <a:lstStyle/>
          <a:p>
            <a:pPr algn="ctr"/>
            <a:r>
              <a:rPr lang="en-US" altLang="en-US" sz="4800" b="1" dirty="0">
                <a:solidFill>
                  <a:schemeClr val="bg1"/>
                </a:solidFill>
              </a:rPr>
              <a:t>APPLICATION:</a:t>
            </a:r>
            <a:br>
              <a:rPr lang="en-US" altLang="en-US" sz="4800" b="1" dirty="0">
                <a:solidFill>
                  <a:schemeClr val="bg1"/>
                </a:solidFill>
              </a:rPr>
            </a:br>
            <a:r>
              <a:rPr lang="en-US" altLang="en-US" sz="4800" b="1" dirty="0">
                <a:solidFill>
                  <a:schemeClr val="bg1"/>
                </a:solidFill>
              </a:rPr>
              <a:t>CUSTOMER INFO</a:t>
            </a:r>
          </a:p>
        </p:txBody>
      </p:sp>
      <p:sp>
        <p:nvSpPr>
          <p:cNvPr id="20483" name="Content Placeholder 3">
            <a:extLst>
              <a:ext uri="{FF2B5EF4-FFF2-40B4-BE49-F238E27FC236}">
                <a16:creationId xmlns:a16="http://schemas.microsoft.com/office/drawing/2014/main" id="{91BF0F87-1351-47C3-8214-502E24172363}"/>
              </a:ext>
            </a:extLst>
          </p:cNvPr>
          <p:cNvSpPr>
            <a:spLocks noGrp="1"/>
          </p:cNvSpPr>
          <p:nvPr>
            <p:ph sz="quarter" idx="11"/>
          </p:nvPr>
        </p:nvSpPr>
        <p:spPr>
          <a:xfrm>
            <a:off x="546463" y="2133600"/>
            <a:ext cx="7620000" cy="4053840"/>
          </a:xfrm>
        </p:spPr>
        <p:txBody>
          <a:bodyPr/>
          <a:lstStyle/>
          <a:p>
            <a:pPr>
              <a:buFontTx/>
              <a:buChar char="•"/>
            </a:pPr>
            <a:r>
              <a:rPr lang="en-US" altLang="en-US" sz="4000" dirty="0">
                <a:solidFill>
                  <a:schemeClr val="bg1"/>
                </a:solidFill>
              </a:rPr>
              <a:t>Adults Living In Household</a:t>
            </a:r>
          </a:p>
          <a:p>
            <a:pPr>
              <a:buFontTx/>
              <a:buChar char="•"/>
            </a:pPr>
            <a:r>
              <a:rPr lang="en-US" altLang="en-US" sz="4000" dirty="0">
                <a:solidFill>
                  <a:schemeClr val="bg1"/>
                </a:solidFill>
              </a:rPr>
              <a:t>“Do You or Any Household Members Owe The Utility For Unpaid Water Service Or Other Tariff Charges?”</a:t>
            </a:r>
          </a:p>
          <a:p>
            <a:pPr>
              <a:buFontTx/>
              <a:buChar char="•"/>
            </a:pPr>
            <a:endParaRPr lang="en-US" altLang="en-US" sz="4000" dirty="0">
              <a:solidFill>
                <a:schemeClr val="bg1"/>
              </a:solidFill>
            </a:endParaRPr>
          </a:p>
        </p:txBody>
      </p:sp>
    </p:spTree>
    <p:extLst>
      <p:ext uri="{BB962C8B-B14F-4D97-AF65-F5344CB8AC3E}">
        <p14:creationId xmlns:p14="http://schemas.microsoft.com/office/powerpoint/2010/main" val="12021477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DD09FC7E-2C85-4798-A302-C84F5CEB81DC}"/>
              </a:ext>
            </a:extLst>
          </p:cNvPr>
          <p:cNvSpPr>
            <a:spLocks noGrp="1"/>
          </p:cNvSpPr>
          <p:nvPr>
            <p:ph type="title"/>
          </p:nvPr>
        </p:nvSpPr>
        <p:spPr>
          <a:xfrm>
            <a:off x="1295400" y="685800"/>
            <a:ext cx="6858000" cy="1219200"/>
          </a:xfrm>
        </p:spPr>
        <p:txBody>
          <a:bodyPr/>
          <a:lstStyle/>
          <a:p>
            <a:pPr algn="ctr"/>
            <a:r>
              <a:rPr lang="en-US" altLang="en-US" sz="4800" b="1" dirty="0">
                <a:solidFill>
                  <a:schemeClr val="bg1"/>
                </a:solidFill>
              </a:rPr>
              <a:t>APPLICATION:</a:t>
            </a:r>
            <a:br>
              <a:rPr lang="en-US" altLang="en-US" sz="4800" b="1" dirty="0">
                <a:solidFill>
                  <a:schemeClr val="bg1"/>
                </a:solidFill>
              </a:rPr>
            </a:br>
            <a:r>
              <a:rPr lang="en-US" altLang="en-US" sz="4800" b="1" dirty="0">
                <a:solidFill>
                  <a:schemeClr val="bg1"/>
                </a:solidFill>
              </a:rPr>
              <a:t>PHOTO ID PRESENTMENT</a:t>
            </a:r>
          </a:p>
        </p:txBody>
      </p:sp>
      <p:sp>
        <p:nvSpPr>
          <p:cNvPr id="20483" name="Content Placeholder 3">
            <a:extLst>
              <a:ext uri="{FF2B5EF4-FFF2-40B4-BE49-F238E27FC236}">
                <a16:creationId xmlns:a16="http://schemas.microsoft.com/office/drawing/2014/main" id="{91BF0F87-1351-47C3-8214-502E24172363}"/>
              </a:ext>
            </a:extLst>
          </p:cNvPr>
          <p:cNvSpPr>
            <a:spLocks noGrp="1"/>
          </p:cNvSpPr>
          <p:nvPr>
            <p:ph sz="quarter" idx="11"/>
          </p:nvPr>
        </p:nvSpPr>
        <p:spPr>
          <a:xfrm>
            <a:off x="546463" y="2133600"/>
            <a:ext cx="7620000" cy="4053840"/>
          </a:xfrm>
        </p:spPr>
        <p:txBody>
          <a:bodyPr/>
          <a:lstStyle/>
          <a:p>
            <a:pPr>
              <a:buFontTx/>
              <a:buChar char="•"/>
            </a:pPr>
            <a:r>
              <a:rPr lang="en-US" altLang="en-US" sz="4000" dirty="0">
                <a:solidFill>
                  <a:schemeClr val="bg1"/>
                </a:solidFill>
              </a:rPr>
              <a:t>May not limit ID to government-issued photo ID</a:t>
            </a:r>
          </a:p>
          <a:p>
            <a:pPr>
              <a:buFontTx/>
              <a:buChar char="•"/>
            </a:pPr>
            <a:r>
              <a:rPr lang="en-US" altLang="en-US" sz="4000" dirty="0">
                <a:solidFill>
                  <a:schemeClr val="bg1"/>
                </a:solidFill>
              </a:rPr>
              <a:t>Alternate ID forms permitted for voter registration should be accepted ILO photo ID</a:t>
            </a:r>
          </a:p>
          <a:p>
            <a:pPr marL="0" indent="0">
              <a:buNone/>
            </a:pPr>
            <a:endParaRPr lang="en-US" altLang="en-US" sz="4000" dirty="0">
              <a:solidFill>
                <a:schemeClr val="bg1"/>
              </a:solidFill>
            </a:endParaRPr>
          </a:p>
        </p:txBody>
      </p:sp>
    </p:spTree>
    <p:extLst>
      <p:ext uri="{BB962C8B-B14F-4D97-AF65-F5344CB8AC3E}">
        <p14:creationId xmlns:p14="http://schemas.microsoft.com/office/powerpoint/2010/main" val="27344082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DD09FC7E-2C85-4798-A302-C84F5CEB81DC}"/>
              </a:ext>
            </a:extLst>
          </p:cNvPr>
          <p:cNvSpPr>
            <a:spLocks noGrp="1"/>
          </p:cNvSpPr>
          <p:nvPr>
            <p:ph type="title"/>
          </p:nvPr>
        </p:nvSpPr>
        <p:spPr>
          <a:xfrm>
            <a:off x="1295400" y="685800"/>
            <a:ext cx="6858000" cy="1219200"/>
          </a:xfrm>
        </p:spPr>
        <p:txBody>
          <a:bodyPr/>
          <a:lstStyle/>
          <a:p>
            <a:pPr algn="ctr"/>
            <a:r>
              <a:rPr lang="en-US" altLang="en-US" sz="4800" b="1" dirty="0">
                <a:solidFill>
                  <a:schemeClr val="bg1"/>
                </a:solidFill>
              </a:rPr>
              <a:t>APPLICATION:</a:t>
            </a:r>
            <a:br>
              <a:rPr lang="en-US" altLang="en-US" sz="4800" b="1" dirty="0">
                <a:solidFill>
                  <a:schemeClr val="bg1"/>
                </a:solidFill>
              </a:rPr>
            </a:br>
            <a:r>
              <a:rPr lang="en-US" altLang="en-US" sz="4800" b="1" dirty="0">
                <a:solidFill>
                  <a:schemeClr val="bg1"/>
                </a:solidFill>
              </a:rPr>
              <a:t>CONDITIONS FOR SERVICE</a:t>
            </a:r>
          </a:p>
        </p:txBody>
      </p:sp>
      <p:sp>
        <p:nvSpPr>
          <p:cNvPr id="20483" name="Content Placeholder 3">
            <a:extLst>
              <a:ext uri="{FF2B5EF4-FFF2-40B4-BE49-F238E27FC236}">
                <a16:creationId xmlns:a16="http://schemas.microsoft.com/office/drawing/2014/main" id="{91BF0F87-1351-47C3-8214-502E24172363}"/>
              </a:ext>
            </a:extLst>
          </p:cNvPr>
          <p:cNvSpPr>
            <a:spLocks noGrp="1"/>
          </p:cNvSpPr>
          <p:nvPr>
            <p:ph sz="quarter" idx="11"/>
          </p:nvPr>
        </p:nvSpPr>
        <p:spPr>
          <a:xfrm>
            <a:off x="533400" y="1981200"/>
            <a:ext cx="7620000" cy="4343400"/>
          </a:xfrm>
        </p:spPr>
        <p:txBody>
          <a:bodyPr/>
          <a:lstStyle/>
          <a:p>
            <a:pPr>
              <a:buFontTx/>
              <a:buChar char="•"/>
            </a:pPr>
            <a:r>
              <a:rPr lang="en-US" altLang="en-US" sz="4000" dirty="0">
                <a:solidFill>
                  <a:schemeClr val="bg1"/>
                </a:solidFill>
              </a:rPr>
              <a:t>Comply With Rules &amp; Regulations</a:t>
            </a:r>
            <a:endParaRPr lang="en-US" altLang="en-US" sz="4000" dirty="0">
              <a:solidFill>
                <a:srgbClr val="FF0000"/>
              </a:solidFill>
            </a:endParaRPr>
          </a:p>
          <a:p>
            <a:pPr>
              <a:buFontTx/>
              <a:buChar char="•"/>
            </a:pPr>
            <a:r>
              <a:rPr lang="en-US" altLang="en-US" sz="4000" dirty="0">
                <a:solidFill>
                  <a:schemeClr val="bg1"/>
                </a:solidFill>
              </a:rPr>
              <a:t>Release of Liability If Not Present At Service Turn-On</a:t>
            </a:r>
          </a:p>
          <a:p>
            <a:pPr>
              <a:buFontTx/>
              <a:buChar char="•"/>
            </a:pPr>
            <a:r>
              <a:rPr lang="en-US" altLang="en-US" sz="4000" dirty="0">
                <a:solidFill>
                  <a:schemeClr val="bg1"/>
                </a:solidFill>
              </a:rPr>
              <a:t>Duty to Maintain Current Info</a:t>
            </a:r>
          </a:p>
          <a:p>
            <a:pPr>
              <a:buFontTx/>
              <a:buChar char="•"/>
            </a:pPr>
            <a:r>
              <a:rPr lang="en-US" altLang="en-US" sz="4000" dirty="0">
                <a:solidFill>
                  <a:schemeClr val="bg1"/>
                </a:solidFill>
              </a:rPr>
              <a:t>Pay All Charges &amp; Fees</a:t>
            </a:r>
          </a:p>
          <a:p>
            <a:pPr>
              <a:buFontTx/>
              <a:buChar char="•"/>
            </a:pPr>
            <a:r>
              <a:rPr lang="en-US" altLang="en-US" sz="4000" dirty="0">
                <a:solidFill>
                  <a:schemeClr val="bg1"/>
                </a:solidFill>
              </a:rPr>
              <a:t>Attorney Fees/Collection Fees</a:t>
            </a:r>
          </a:p>
        </p:txBody>
      </p:sp>
    </p:spTree>
    <p:extLst>
      <p:ext uri="{BB962C8B-B14F-4D97-AF65-F5344CB8AC3E}">
        <p14:creationId xmlns:p14="http://schemas.microsoft.com/office/powerpoint/2010/main" val="24854194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DD09FC7E-2C85-4798-A302-C84F5CEB81DC}"/>
              </a:ext>
            </a:extLst>
          </p:cNvPr>
          <p:cNvSpPr>
            <a:spLocks noGrp="1"/>
          </p:cNvSpPr>
          <p:nvPr>
            <p:ph type="title"/>
          </p:nvPr>
        </p:nvSpPr>
        <p:spPr>
          <a:xfrm>
            <a:off x="1295400" y="685800"/>
            <a:ext cx="6858000" cy="1219200"/>
          </a:xfrm>
        </p:spPr>
        <p:txBody>
          <a:bodyPr/>
          <a:lstStyle/>
          <a:p>
            <a:pPr algn="ctr"/>
            <a:r>
              <a:rPr lang="en-US" altLang="en-US" sz="4800" b="1" dirty="0">
                <a:solidFill>
                  <a:schemeClr val="bg1"/>
                </a:solidFill>
              </a:rPr>
              <a:t>APPLICATION:</a:t>
            </a:r>
            <a:br>
              <a:rPr lang="en-US" altLang="en-US" sz="4800" b="1" dirty="0">
                <a:solidFill>
                  <a:schemeClr val="bg1"/>
                </a:solidFill>
              </a:rPr>
            </a:br>
            <a:r>
              <a:rPr lang="en-US" altLang="en-US" sz="4800" b="1" dirty="0">
                <a:solidFill>
                  <a:schemeClr val="bg1"/>
                </a:solidFill>
              </a:rPr>
              <a:t>CONDITIONS FOR SERVICE</a:t>
            </a:r>
          </a:p>
        </p:txBody>
      </p:sp>
      <p:sp>
        <p:nvSpPr>
          <p:cNvPr id="20483" name="Content Placeholder 3">
            <a:extLst>
              <a:ext uri="{FF2B5EF4-FFF2-40B4-BE49-F238E27FC236}">
                <a16:creationId xmlns:a16="http://schemas.microsoft.com/office/drawing/2014/main" id="{91BF0F87-1351-47C3-8214-502E24172363}"/>
              </a:ext>
            </a:extLst>
          </p:cNvPr>
          <p:cNvSpPr>
            <a:spLocks noGrp="1"/>
          </p:cNvSpPr>
          <p:nvPr>
            <p:ph sz="quarter" idx="11"/>
          </p:nvPr>
        </p:nvSpPr>
        <p:spPr>
          <a:xfrm>
            <a:off x="533400" y="1981200"/>
            <a:ext cx="7620000" cy="4343400"/>
          </a:xfrm>
        </p:spPr>
        <p:txBody>
          <a:bodyPr/>
          <a:lstStyle/>
          <a:p>
            <a:pPr>
              <a:buFontTx/>
              <a:buChar char="•"/>
            </a:pPr>
            <a:r>
              <a:rPr lang="en-US" altLang="en-US" sz="4000" dirty="0">
                <a:solidFill>
                  <a:schemeClr val="bg1"/>
                </a:solidFill>
              </a:rPr>
              <a:t>Electronic Delivery of Bills</a:t>
            </a:r>
          </a:p>
          <a:p>
            <a:pPr>
              <a:buFontTx/>
              <a:buChar char="•"/>
            </a:pPr>
            <a:r>
              <a:rPr lang="en-US" altLang="en-US" sz="4000" dirty="0">
                <a:solidFill>
                  <a:schemeClr val="bg1"/>
                </a:solidFill>
              </a:rPr>
              <a:t>Electronic Delivery of Notices</a:t>
            </a:r>
          </a:p>
          <a:p>
            <a:pPr>
              <a:buFontTx/>
              <a:buChar char="•"/>
            </a:pPr>
            <a:r>
              <a:rPr lang="en-US" altLang="en-US" sz="4000" dirty="0">
                <a:solidFill>
                  <a:schemeClr val="bg1"/>
                </a:solidFill>
              </a:rPr>
              <a:t>Permission to Send Text Messages</a:t>
            </a:r>
          </a:p>
          <a:p>
            <a:pPr>
              <a:buFontTx/>
              <a:buChar char="•"/>
            </a:pPr>
            <a:r>
              <a:rPr lang="en-US" altLang="en-US" sz="4000" dirty="0">
                <a:solidFill>
                  <a:schemeClr val="bg1"/>
                </a:solidFill>
              </a:rPr>
              <a:t>Easements</a:t>
            </a:r>
            <a:endParaRPr lang="en-US" altLang="en-US" sz="4000" dirty="0">
              <a:solidFill>
                <a:srgbClr val="FF0000"/>
              </a:solidFill>
            </a:endParaRPr>
          </a:p>
        </p:txBody>
      </p:sp>
    </p:spTree>
    <p:extLst>
      <p:ext uri="{BB962C8B-B14F-4D97-AF65-F5344CB8AC3E}">
        <p14:creationId xmlns:p14="http://schemas.microsoft.com/office/powerpoint/2010/main" val="39394128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CA67D6A6-4BE1-48D7-8E15-C7E9EAA0A4AB}"/>
              </a:ext>
            </a:extLst>
          </p:cNvPr>
          <p:cNvSpPr>
            <a:spLocks noGrp="1"/>
          </p:cNvSpPr>
          <p:nvPr>
            <p:ph type="title"/>
          </p:nvPr>
        </p:nvSpPr>
        <p:spPr/>
        <p:txBody>
          <a:bodyPr/>
          <a:lstStyle/>
          <a:p>
            <a:pPr algn="ctr"/>
            <a:r>
              <a:rPr lang="en-US" altLang="en-US" sz="4800" b="1" dirty="0">
                <a:solidFill>
                  <a:schemeClr val="bg1"/>
                </a:solidFill>
              </a:rPr>
              <a:t>DEPOSITS</a:t>
            </a:r>
          </a:p>
        </p:txBody>
      </p:sp>
      <p:sp>
        <p:nvSpPr>
          <p:cNvPr id="21507" name="Content Placeholder 3">
            <a:extLst>
              <a:ext uri="{FF2B5EF4-FFF2-40B4-BE49-F238E27FC236}">
                <a16:creationId xmlns:a16="http://schemas.microsoft.com/office/drawing/2014/main" id="{A6D98297-0531-4DB4-80CA-595D4CD652AC}"/>
              </a:ext>
            </a:extLst>
          </p:cNvPr>
          <p:cNvSpPr>
            <a:spLocks noGrp="1"/>
          </p:cNvSpPr>
          <p:nvPr>
            <p:ph sz="quarter" idx="11"/>
          </p:nvPr>
        </p:nvSpPr>
        <p:spPr>
          <a:xfrm>
            <a:off x="685800" y="1905000"/>
            <a:ext cx="8001000" cy="4419600"/>
          </a:xfrm>
        </p:spPr>
        <p:txBody>
          <a:bodyPr/>
          <a:lstStyle/>
          <a:p>
            <a:pPr>
              <a:buFont typeface="Arial" panose="020B0604020202020204" pitchFamily="34" charset="0"/>
              <a:buChar char="•"/>
            </a:pPr>
            <a:r>
              <a:rPr lang="en-US" altLang="en-US" sz="4000" dirty="0">
                <a:solidFill>
                  <a:schemeClr val="bg1"/>
                </a:solidFill>
              </a:rPr>
              <a:t>Utility May Require Deposit</a:t>
            </a:r>
          </a:p>
          <a:p>
            <a:pPr>
              <a:buFont typeface="Arial" panose="020B0604020202020204" pitchFamily="34" charset="0"/>
              <a:buChar char="•"/>
            </a:pPr>
            <a:r>
              <a:rPr lang="en-US" altLang="en-US" sz="4000" dirty="0">
                <a:solidFill>
                  <a:schemeClr val="bg1"/>
                </a:solidFill>
              </a:rPr>
              <a:t>Must State Method For Calculating  Deposit Amount</a:t>
            </a:r>
          </a:p>
          <a:p>
            <a:pPr>
              <a:buFont typeface="Arial" panose="020B0604020202020204" pitchFamily="34" charset="0"/>
              <a:buChar char="•"/>
            </a:pPr>
            <a:r>
              <a:rPr lang="en-US" altLang="en-US" sz="4000" dirty="0">
                <a:solidFill>
                  <a:schemeClr val="bg1"/>
                </a:solidFill>
              </a:rPr>
              <a:t>Criteria for Requiring Deposit</a:t>
            </a:r>
          </a:p>
          <a:p>
            <a:pPr>
              <a:buFont typeface="Arial" panose="020B0604020202020204" pitchFamily="34" charset="0"/>
              <a:buChar char="•"/>
            </a:pPr>
            <a:r>
              <a:rPr lang="en-US" altLang="en-US" sz="4000" dirty="0">
                <a:solidFill>
                  <a:schemeClr val="bg1"/>
                </a:solidFill>
              </a:rPr>
              <a:t>Policy/Rules on Refunding</a:t>
            </a:r>
          </a:p>
          <a:p>
            <a:pPr>
              <a:buFont typeface="Arial" panose="020B0604020202020204" pitchFamily="34" charset="0"/>
              <a:buChar char="•"/>
            </a:pPr>
            <a:r>
              <a:rPr lang="en-US" altLang="en-US" sz="4000" dirty="0">
                <a:solidFill>
                  <a:schemeClr val="bg1"/>
                </a:solidFill>
              </a:rPr>
              <a:t>Policy on Interest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A85D6156-903C-48A5-AC6E-6CE464852C35}"/>
              </a:ext>
            </a:extLst>
          </p:cNvPr>
          <p:cNvSpPr>
            <a:spLocks noGrp="1"/>
          </p:cNvSpPr>
          <p:nvPr>
            <p:ph type="title"/>
          </p:nvPr>
        </p:nvSpPr>
        <p:spPr/>
        <p:txBody>
          <a:bodyPr/>
          <a:lstStyle/>
          <a:p>
            <a:pPr algn="ctr"/>
            <a:r>
              <a:rPr lang="en-US" altLang="en-US" sz="4800" b="1" dirty="0">
                <a:solidFill>
                  <a:schemeClr val="bg1"/>
                </a:solidFill>
              </a:rPr>
              <a:t>RENTER ISSUES</a:t>
            </a:r>
          </a:p>
        </p:txBody>
      </p:sp>
      <p:sp>
        <p:nvSpPr>
          <p:cNvPr id="22531" name="Content Placeholder 3">
            <a:extLst>
              <a:ext uri="{FF2B5EF4-FFF2-40B4-BE49-F238E27FC236}">
                <a16:creationId xmlns:a16="http://schemas.microsoft.com/office/drawing/2014/main" id="{19FBCC86-1532-4FDA-AB12-20DFB306C6DA}"/>
              </a:ext>
            </a:extLst>
          </p:cNvPr>
          <p:cNvSpPr>
            <a:spLocks noGrp="1"/>
          </p:cNvSpPr>
          <p:nvPr>
            <p:ph sz="quarter" idx="11"/>
          </p:nvPr>
        </p:nvSpPr>
        <p:spPr>
          <a:xfrm>
            <a:off x="685800" y="2133600"/>
            <a:ext cx="7924800" cy="4191000"/>
          </a:xfrm>
        </p:spPr>
        <p:txBody>
          <a:bodyPr/>
          <a:lstStyle/>
          <a:p>
            <a:pPr>
              <a:buFontTx/>
              <a:buChar char="•"/>
            </a:pPr>
            <a:r>
              <a:rPr lang="en-US" altLang="en-US" sz="4000" dirty="0">
                <a:solidFill>
                  <a:schemeClr val="bg1"/>
                </a:solidFill>
              </a:rPr>
              <a:t>Deposit Requirement Based On Status as Renter </a:t>
            </a:r>
            <a:r>
              <a:rPr lang="en-US" altLang="en-US" sz="4000" b="1" dirty="0">
                <a:solidFill>
                  <a:srgbClr val="FF0000"/>
                </a:solidFill>
              </a:rPr>
              <a:t>Prohibited</a:t>
            </a:r>
          </a:p>
          <a:p>
            <a:pPr>
              <a:buFontTx/>
              <a:buChar char="•"/>
            </a:pPr>
            <a:r>
              <a:rPr lang="en-US" altLang="en-US" sz="4000" dirty="0">
                <a:solidFill>
                  <a:schemeClr val="bg1"/>
                </a:solidFill>
              </a:rPr>
              <a:t>Deposit Requirement on Landlord for Renter’s Benefit </a:t>
            </a:r>
            <a:r>
              <a:rPr lang="en-US" altLang="en-US" sz="4000" b="1" dirty="0">
                <a:solidFill>
                  <a:srgbClr val="FF0000"/>
                </a:solidFill>
              </a:rPr>
              <a:t>Disfavored</a:t>
            </a:r>
          </a:p>
          <a:p>
            <a:pPr>
              <a:buFontTx/>
              <a:buChar char="•"/>
            </a:pPr>
            <a:r>
              <a:rPr lang="en-US" altLang="en-US" sz="4000" dirty="0">
                <a:solidFill>
                  <a:schemeClr val="bg1"/>
                </a:solidFill>
              </a:rPr>
              <a:t>Required Payment Guaranty from Landlord </a:t>
            </a:r>
            <a:r>
              <a:rPr lang="en-US" altLang="en-US" sz="4000" b="1" dirty="0">
                <a:solidFill>
                  <a:srgbClr val="FF0000"/>
                </a:solidFill>
              </a:rPr>
              <a:t>Disfavored</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E735B9A9-D1AE-44FF-99D8-92D1E191A7C6}"/>
              </a:ext>
            </a:extLst>
          </p:cNvPr>
          <p:cNvSpPr>
            <a:spLocks noGrp="1"/>
          </p:cNvSpPr>
          <p:nvPr>
            <p:ph type="title"/>
          </p:nvPr>
        </p:nvSpPr>
        <p:spPr/>
        <p:txBody>
          <a:bodyPr/>
          <a:lstStyle/>
          <a:p>
            <a:pPr algn="ctr"/>
            <a:r>
              <a:rPr lang="en-US" altLang="en-US" sz="4800" b="1" dirty="0">
                <a:solidFill>
                  <a:schemeClr val="bg1"/>
                </a:solidFill>
              </a:rPr>
              <a:t>PAYMENT</a:t>
            </a:r>
          </a:p>
        </p:txBody>
      </p:sp>
      <p:sp>
        <p:nvSpPr>
          <p:cNvPr id="23555" name="Content Placeholder 3">
            <a:extLst>
              <a:ext uri="{FF2B5EF4-FFF2-40B4-BE49-F238E27FC236}">
                <a16:creationId xmlns:a16="http://schemas.microsoft.com/office/drawing/2014/main" id="{7B07C0A1-AC4D-44FF-872D-3345F413C123}"/>
              </a:ext>
            </a:extLst>
          </p:cNvPr>
          <p:cNvSpPr>
            <a:spLocks noGrp="1"/>
          </p:cNvSpPr>
          <p:nvPr>
            <p:ph sz="quarter" idx="11"/>
          </p:nvPr>
        </p:nvSpPr>
        <p:spPr>
          <a:xfrm>
            <a:off x="647700" y="2057400"/>
            <a:ext cx="7848600" cy="4191000"/>
          </a:xfrm>
        </p:spPr>
        <p:txBody>
          <a:bodyPr/>
          <a:lstStyle/>
          <a:p>
            <a:pPr>
              <a:buFontTx/>
              <a:buChar char="•"/>
            </a:pPr>
            <a:r>
              <a:rPr lang="en-US" altLang="en-US" sz="4000" dirty="0">
                <a:solidFill>
                  <a:schemeClr val="bg1"/>
                </a:solidFill>
              </a:rPr>
              <a:t>Form of Payment</a:t>
            </a:r>
          </a:p>
          <a:p>
            <a:pPr>
              <a:buFontTx/>
              <a:buChar char="•"/>
            </a:pPr>
            <a:r>
              <a:rPr lang="en-US" altLang="en-US" sz="4000" dirty="0">
                <a:solidFill>
                  <a:schemeClr val="bg1"/>
                </a:solidFill>
              </a:rPr>
              <a:t>Fees For Credit Card/ACH Payment</a:t>
            </a:r>
          </a:p>
          <a:p>
            <a:pPr>
              <a:buFontTx/>
              <a:buChar char="•"/>
            </a:pPr>
            <a:r>
              <a:rPr lang="en-US" altLang="en-US" sz="4000" dirty="0">
                <a:solidFill>
                  <a:schemeClr val="bg1"/>
                </a:solidFill>
              </a:rPr>
              <a:t>Returned Check Fee</a:t>
            </a:r>
          </a:p>
          <a:p>
            <a:pPr>
              <a:buFontTx/>
              <a:buChar char="•"/>
            </a:pPr>
            <a:r>
              <a:rPr lang="en-US" altLang="en-US" sz="4000" dirty="0">
                <a:solidFill>
                  <a:schemeClr val="bg1"/>
                </a:solidFill>
              </a:rPr>
              <a:t>Payment Date</a:t>
            </a:r>
          </a:p>
          <a:p>
            <a:pPr>
              <a:buFontTx/>
              <a:buChar char="•"/>
            </a:pPr>
            <a:r>
              <a:rPr lang="en-US" altLang="en-US" sz="4000" dirty="0">
                <a:solidFill>
                  <a:schemeClr val="bg1"/>
                </a:solidFill>
              </a:rPr>
              <a:t>“Dropbox” Payment</a:t>
            </a:r>
          </a:p>
          <a:p>
            <a:pPr>
              <a:buFontTx/>
              <a:buChar char="•"/>
            </a:pPr>
            <a:r>
              <a:rPr lang="en-US" altLang="en-US" sz="4000" dirty="0">
                <a:solidFill>
                  <a:schemeClr val="bg1"/>
                </a:solidFill>
              </a:rPr>
              <a:t>Multiple Structures/Single Meter</a:t>
            </a:r>
          </a:p>
        </p:txBody>
      </p:sp>
    </p:spTree>
    <p:extLst>
      <p:ext uri="{BB962C8B-B14F-4D97-AF65-F5344CB8AC3E}">
        <p14:creationId xmlns:p14="http://schemas.microsoft.com/office/powerpoint/2010/main" val="18683728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E735B9A9-D1AE-44FF-99D8-92D1E191A7C6}"/>
              </a:ext>
            </a:extLst>
          </p:cNvPr>
          <p:cNvSpPr>
            <a:spLocks noGrp="1"/>
          </p:cNvSpPr>
          <p:nvPr>
            <p:ph type="title"/>
          </p:nvPr>
        </p:nvSpPr>
        <p:spPr>
          <a:xfrm>
            <a:off x="1295400" y="533400"/>
            <a:ext cx="6858000" cy="1371600"/>
          </a:xfrm>
        </p:spPr>
        <p:txBody>
          <a:bodyPr/>
          <a:lstStyle/>
          <a:p>
            <a:pPr algn="ctr"/>
            <a:r>
              <a:rPr lang="en-US" altLang="en-US" sz="4800" b="1" dirty="0">
                <a:solidFill>
                  <a:schemeClr val="bg1"/>
                </a:solidFill>
              </a:rPr>
              <a:t>LATE PAYMENT FEES: GENERAL RULES</a:t>
            </a:r>
          </a:p>
        </p:txBody>
      </p:sp>
      <p:sp>
        <p:nvSpPr>
          <p:cNvPr id="23555" name="Content Placeholder 3">
            <a:extLst>
              <a:ext uri="{FF2B5EF4-FFF2-40B4-BE49-F238E27FC236}">
                <a16:creationId xmlns:a16="http://schemas.microsoft.com/office/drawing/2014/main" id="{7B07C0A1-AC4D-44FF-872D-3345F413C123}"/>
              </a:ext>
            </a:extLst>
          </p:cNvPr>
          <p:cNvSpPr>
            <a:spLocks noGrp="1"/>
          </p:cNvSpPr>
          <p:nvPr>
            <p:ph sz="quarter" idx="11"/>
          </p:nvPr>
        </p:nvSpPr>
        <p:spPr>
          <a:xfrm>
            <a:off x="533400" y="1905000"/>
            <a:ext cx="8305800" cy="4419600"/>
          </a:xfrm>
        </p:spPr>
        <p:txBody>
          <a:bodyPr/>
          <a:lstStyle/>
          <a:p>
            <a:pPr>
              <a:buFont typeface="Arial" panose="020B0604020202020204" pitchFamily="34" charset="0"/>
              <a:buChar char="•"/>
            </a:pPr>
            <a:r>
              <a:rPr lang="en-US" altLang="en-US" sz="4000" dirty="0">
                <a:solidFill>
                  <a:schemeClr val="bg1"/>
                </a:solidFill>
              </a:rPr>
              <a:t>Assessed if no payment by due date</a:t>
            </a:r>
          </a:p>
          <a:p>
            <a:pPr>
              <a:buFont typeface="Arial" panose="020B0604020202020204" pitchFamily="34" charset="0"/>
              <a:buChar char="•"/>
            </a:pPr>
            <a:r>
              <a:rPr lang="en-US" altLang="en-US" sz="4000" dirty="0">
                <a:solidFill>
                  <a:schemeClr val="bg1"/>
                </a:solidFill>
              </a:rPr>
              <a:t>Assessed only once on any bill</a:t>
            </a:r>
          </a:p>
          <a:p>
            <a:pPr>
              <a:buFont typeface="Arial" panose="020B0604020202020204" pitchFamily="34" charset="0"/>
              <a:buChar char="•"/>
            </a:pPr>
            <a:r>
              <a:rPr lang="en-US" altLang="en-US" sz="4000" dirty="0">
                <a:solidFill>
                  <a:schemeClr val="bg1"/>
                </a:solidFill>
              </a:rPr>
              <a:t>No penalty on unpaid penalties</a:t>
            </a:r>
          </a:p>
          <a:p>
            <a:pPr>
              <a:buFont typeface="Arial" panose="020B0604020202020204" pitchFamily="34" charset="0"/>
              <a:buChar char="•"/>
            </a:pPr>
            <a:r>
              <a:rPr lang="en-US" altLang="en-US" sz="4000" dirty="0">
                <a:solidFill>
                  <a:schemeClr val="bg1"/>
                </a:solidFill>
              </a:rPr>
              <a:t>Payments applied 1</a:t>
            </a:r>
            <a:r>
              <a:rPr lang="en-US" altLang="en-US" sz="4000" baseline="30000" dirty="0">
                <a:solidFill>
                  <a:schemeClr val="bg1"/>
                </a:solidFill>
              </a:rPr>
              <a:t>st</a:t>
            </a:r>
            <a:r>
              <a:rPr lang="en-US" altLang="en-US" sz="4000" dirty="0">
                <a:solidFill>
                  <a:schemeClr val="bg1"/>
                </a:solidFill>
              </a:rPr>
              <a:t> for service</a:t>
            </a:r>
          </a:p>
          <a:p>
            <a:pPr>
              <a:buFont typeface="Arial" panose="020B0604020202020204" pitchFamily="34" charset="0"/>
              <a:buChar char="•"/>
            </a:pPr>
            <a:r>
              <a:rPr lang="en-US" altLang="en-US" sz="4000" dirty="0">
                <a:solidFill>
                  <a:schemeClr val="bg1"/>
                </a:solidFill>
              </a:rPr>
              <a:t>Late Posting/Delays in Transit</a:t>
            </a:r>
          </a:p>
          <a:p>
            <a:pPr>
              <a:buFont typeface="Arial" panose="020B0604020202020204" pitchFamily="34" charset="0"/>
              <a:buChar char="•"/>
            </a:pPr>
            <a:r>
              <a:rPr lang="en-US" altLang="en-US" sz="4000" dirty="0">
                <a:solidFill>
                  <a:schemeClr val="bg1"/>
                </a:solidFill>
              </a:rPr>
              <a:t>Federal/State Agencies </a:t>
            </a:r>
          </a:p>
        </p:txBody>
      </p:sp>
    </p:spTree>
    <p:extLst>
      <p:ext uri="{BB962C8B-B14F-4D97-AF65-F5344CB8AC3E}">
        <p14:creationId xmlns:p14="http://schemas.microsoft.com/office/powerpoint/2010/main" val="2292974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F8F004CC-EB5B-4E9F-8882-AF2366298EAC}"/>
              </a:ext>
            </a:extLst>
          </p:cNvPr>
          <p:cNvSpPr>
            <a:spLocks noGrp="1"/>
          </p:cNvSpPr>
          <p:nvPr>
            <p:ph type="title"/>
          </p:nvPr>
        </p:nvSpPr>
        <p:spPr>
          <a:xfrm>
            <a:off x="457200" y="2019300"/>
            <a:ext cx="8229600" cy="2819400"/>
          </a:xfrm>
        </p:spPr>
        <p:txBody>
          <a:bodyPr/>
          <a:lstStyle/>
          <a:p>
            <a:pPr eaLnBrk="1" hangingPunct="1"/>
            <a:r>
              <a:rPr lang="en-US" altLang="en-US" sz="5400" b="1" dirty="0">
                <a:solidFill>
                  <a:schemeClr val="bg1"/>
                </a:solidFill>
              </a:rPr>
              <a:t>LEGAL FRAMEWORK</a:t>
            </a:r>
            <a:endParaRPr lang="en-US" altLang="en-US" b="1" dirty="0">
              <a:solidFill>
                <a:schemeClr val="bg1"/>
              </a:solidFill>
            </a:endParaRPr>
          </a:p>
        </p:txBody>
      </p:sp>
    </p:spTree>
    <p:extLst>
      <p:ext uri="{BB962C8B-B14F-4D97-AF65-F5344CB8AC3E}">
        <p14:creationId xmlns:p14="http://schemas.microsoft.com/office/powerpoint/2010/main" val="31860095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E735B9A9-D1AE-44FF-99D8-92D1E191A7C6}"/>
              </a:ext>
            </a:extLst>
          </p:cNvPr>
          <p:cNvSpPr>
            <a:spLocks noGrp="1"/>
          </p:cNvSpPr>
          <p:nvPr>
            <p:ph type="title"/>
          </p:nvPr>
        </p:nvSpPr>
        <p:spPr>
          <a:xfrm>
            <a:off x="1295400" y="609600"/>
            <a:ext cx="6858000" cy="1295400"/>
          </a:xfrm>
        </p:spPr>
        <p:txBody>
          <a:bodyPr/>
          <a:lstStyle/>
          <a:p>
            <a:pPr algn="ctr"/>
            <a:r>
              <a:rPr lang="en-US" altLang="en-US" sz="4800" b="1" dirty="0">
                <a:solidFill>
                  <a:schemeClr val="bg1"/>
                </a:solidFill>
              </a:rPr>
              <a:t>LATE PAYMENT FEES:</a:t>
            </a:r>
            <a:br>
              <a:rPr lang="en-US" altLang="en-US" sz="4800" b="1" dirty="0">
                <a:solidFill>
                  <a:schemeClr val="bg1"/>
                </a:solidFill>
              </a:rPr>
            </a:br>
            <a:r>
              <a:rPr lang="en-US" altLang="en-US" sz="4800" b="1" dirty="0">
                <a:solidFill>
                  <a:schemeClr val="bg1"/>
                </a:solidFill>
              </a:rPr>
              <a:t>RECENT HISTORY</a:t>
            </a:r>
          </a:p>
        </p:txBody>
      </p:sp>
      <p:sp>
        <p:nvSpPr>
          <p:cNvPr id="23555" name="Content Placeholder 3">
            <a:extLst>
              <a:ext uri="{FF2B5EF4-FFF2-40B4-BE49-F238E27FC236}">
                <a16:creationId xmlns:a16="http://schemas.microsoft.com/office/drawing/2014/main" id="{7B07C0A1-AC4D-44FF-872D-3345F413C123}"/>
              </a:ext>
            </a:extLst>
          </p:cNvPr>
          <p:cNvSpPr>
            <a:spLocks noGrp="1"/>
          </p:cNvSpPr>
          <p:nvPr>
            <p:ph sz="quarter" idx="11"/>
          </p:nvPr>
        </p:nvSpPr>
        <p:spPr>
          <a:xfrm>
            <a:off x="533400" y="1905000"/>
            <a:ext cx="8305800" cy="4419600"/>
          </a:xfrm>
        </p:spPr>
        <p:txBody>
          <a:bodyPr/>
          <a:lstStyle/>
          <a:p>
            <a:pPr>
              <a:buFont typeface="Arial" panose="020B0604020202020204" pitchFamily="34" charset="0"/>
              <a:buChar char="•"/>
            </a:pPr>
            <a:r>
              <a:rPr lang="en-US" altLang="en-US" sz="4000" dirty="0">
                <a:solidFill>
                  <a:schemeClr val="bg1"/>
                </a:solidFill>
              </a:rPr>
              <a:t>COVID-19: PSC prohibits assessment of fees (3/15/2020)</a:t>
            </a:r>
          </a:p>
          <a:p>
            <a:pPr>
              <a:buFont typeface="Arial" panose="020B0604020202020204" pitchFamily="34" charset="0"/>
              <a:buChar char="•"/>
            </a:pPr>
            <a:r>
              <a:rPr lang="en-US" altLang="en-US" sz="4000" dirty="0">
                <a:solidFill>
                  <a:schemeClr val="bg1"/>
                </a:solidFill>
              </a:rPr>
              <a:t>Summer 2020: PSC collects data on payment delinquency</a:t>
            </a:r>
          </a:p>
          <a:p>
            <a:pPr>
              <a:buFont typeface="Arial" panose="020B0604020202020204" pitchFamily="34" charset="0"/>
              <a:buChar char="•"/>
            </a:pPr>
            <a:r>
              <a:rPr lang="en-US" altLang="en-US" sz="4000" dirty="0">
                <a:solidFill>
                  <a:schemeClr val="bg1"/>
                </a:solidFill>
              </a:rPr>
              <a:t>9/21/2020: Ends prohibition on assessment; expresses doubt re: reasonableness/effectiveness </a:t>
            </a:r>
          </a:p>
        </p:txBody>
      </p:sp>
    </p:spTree>
    <p:extLst>
      <p:ext uri="{BB962C8B-B14F-4D97-AF65-F5344CB8AC3E}">
        <p14:creationId xmlns:p14="http://schemas.microsoft.com/office/powerpoint/2010/main" val="42274940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E735B9A9-D1AE-44FF-99D8-92D1E191A7C6}"/>
              </a:ext>
            </a:extLst>
          </p:cNvPr>
          <p:cNvSpPr>
            <a:spLocks noGrp="1"/>
          </p:cNvSpPr>
          <p:nvPr>
            <p:ph type="title"/>
          </p:nvPr>
        </p:nvSpPr>
        <p:spPr>
          <a:xfrm>
            <a:off x="1295400" y="609600"/>
            <a:ext cx="6858000" cy="1295400"/>
          </a:xfrm>
        </p:spPr>
        <p:txBody>
          <a:bodyPr/>
          <a:lstStyle/>
          <a:p>
            <a:pPr algn="ctr"/>
            <a:r>
              <a:rPr lang="en-US" altLang="en-US" sz="4800" b="1" dirty="0">
                <a:solidFill>
                  <a:schemeClr val="bg1"/>
                </a:solidFill>
              </a:rPr>
              <a:t>LATE PAYMENT FEES:</a:t>
            </a:r>
            <a:br>
              <a:rPr lang="en-US" altLang="en-US" sz="4800" b="1" dirty="0">
                <a:solidFill>
                  <a:schemeClr val="bg1"/>
                </a:solidFill>
              </a:rPr>
            </a:br>
            <a:r>
              <a:rPr lang="en-US" altLang="en-US" sz="4800" b="1" dirty="0">
                <a:solidFill>
                  <a:schemeClr val="bg1"/>
                </a:solidFill>
              </a:rPr>
              <a:t>RECENT HISTORY</a:t>
            </a:r>
          </a:p>
        </p:txBody>
      </p:sp>
      <p:sp>
        <p:nvSpPr>
          <p:cNvPr id="23555" name="Content Placeholder 3">
            <a:extLst>
              <a:ext uri="{FF2B5EF4-FFF2-40B4-BE49-F238E27FC236}">
                <a16:creationId xmlns:a16="http://schemas.microsoft.com/office/drawing/2014/main" id="{7B07C0A1-AC4D-44FF-872D-3345F413C123}"/>
              </a:ext>
            </a:extLst>
          </p:cNvPr>
          <p:cNvSpPr>
            <a:spLocks noGrp="1"/>
          </p:cNvSpPr>
          <p:nvPr>
            <p:ph sz="quarter" idx="11"/>
          </p:nvPr>
        </p:nvSpPr>
        <p:spPr>
          <a:xfrm>
            <a:off x="571500" y="2057400"/>
            <a:ext cx="8305800" cy="4419600"/>
          </a:xfrm>
        </p:spPr>
        <p:txBody>
          <a:bodyPr/>
          <a:lstStyle/>
          <a:p>
            <a:pPr>
              <a:buFont typeface="Arial" panose="020B0604020202020204" pitchFamily="34" charset="0"/>
              <a:buChar char="•"/>
            </a:pPr>
            <a:r>
              <a:rPr lang="en-US" altLang="en-US" sz="4000" dirty="0">
                <a:solidFill>
                  <a:schemeClr val="bg1"/>
                </a:solidFill>
              </a:rPr>
              <a:t>Prohibits WD from assessing fees (11/6/2020)</a:t>
            </a:r>
          </a:p>
          <a:p>
            <a:pPr>
              <a:buFont typeface="Arial" panose="020B0604020202020204" pitchFamily="34" charset="0"/>
              <a:buChar char="•"/>
            </a:pPr>
            <a:r>
              <a:rPr lang="en-US" altLang="en-US" sz="4000" dirty="0">
                <a:solidFill>
                  <a:schemeClr val="bg1"/>
                </a:solidFill>
              </a:rPr>
              <a:t>Finds late payment fees not cost-based; ineffective</a:t>
            </a:r>
          </a:p>
          <a:p>
            <a:pPr>
              <a:buFont typeface="Arial" panose="020B0604020202020204" pitchFamily="34" charset="0"/>
              <a:buChar char="•"/>
            </a:pPr>
            <a:r>
              <a:rPr lang="en-US" altLang="en-US" sz="4000" dirty="0">
                <a:solidFill>
                  <a:schemeClr val="bg1"/>
                </a:solidFill>
              </a:rPr>
              <a:t>Proceeds to prohibit on a case-by-case basis</a:t>
            </a:r>
          </a:p>
        </p:txBody>
      </p:sp>
    </p:spTree>
    <p:extLst>
      <p:ext uri="{BB962C8B-B14F-4D97-AF65-F5344CB8AC3E}">
        <p14:creationId xmlns:p14="http://schemas.microsoft.com/office/powerpoint/2010/main" val="14074600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E735B9A9-D1AE-44FF-99D8-92D1E191A7C6}"/>
              </a:ext>
            </a:extLst>
          </p:cNvPr>
          <p:cNvSpPr>
            <a:spLocks noGrp="1"/>
          </p:cNvSpPr>
          <p:nvPr>
            <p:ph type="title"/>
          </p:nvPr>
        </p:nvSpPr>
        <p:spPr>
          <a:xfrm>
            <a:off x="1295400" y="609600"/>
            <a:ext cx="6858000" cy="1295400"/>
          </a:xfrm>
        </p:spPr>
        <p:txBody>
          <a:bodyPr/>
          <a:lstStyle/>
          <a:p>
            <a:pPr algn="ctr"/>
            <a:r>
              <a:rPr lang="en-US" altLang="en-US" sz="4800" b="1" dirty="0">
                <a:solidFill>
                  <a:schemeClr val="bg1"/>
                </a:solidFill>
              </a:rPr>
              <a:t>LATE PAYMENT FEES:</a:t>
            </a:r>
            <a:br>
              <a:rPr lang="en-US" altLang="en-US" sz="4800" b="1" dirty="0">
                <a:solidFill>
                  <a:schemeClr val="bg1"/>
                </a:solidFill>
              </a:rPr>
            </a:br>
            <a:r>
              <a:rPr lang="en-US" altLang="en-US" sz="4800" b="1" dirty="0">
                <a:solidFill>
                  <a:schemeClr val="bg1"/>
                </a:solidFill>
              </a:rPr>
              <a:t>KRS 278.154</a:t>
            </a:r>
          </a:p>
        </p:txBody>
      </p:sp>
      <p:sp>
        <p:nvSpPr>
          <p:cNvPr id="23555" name="Content Placeholder 3">
            <a:extLst>
              <a:ext uri="{FF2B5EF4-FFF2-40B4-BE49-F238E27FC236}">
                <a16:creationId xmlns:a16="http://schemas.microsoft.com/office/drawing/2014/main" id="{7B07C0A1-AC4D-44FF-872D-3345F413C123}"/>
              </a:ext>
            </a:extLst>
          </p:cNvPr>
          <p:cNvSpPr>
            <a:spLocks noGrp="1"/>
          </p:cNvSpPr>
          <p:nvPr>
            <p:ph sz="quarter" idx="11"/>
          </p:nvPr>
        </p:nvSpPr>
        <p:spPr>
          <a:xfrm>
            <a:off x="571500" y="2057400"/>
            <a:ext cx="8305800" cy="4419600"/>
          </a:xfrm>
        </p:spPr>
        <p:txBody>
          <a:bodyPr/>
          <a:lstStyle/>
          <a:p>
            <a:pPr>
              <a:buFont typeface="Arial" panose="020B0604020202020204" pitchFamily="34" charset="0"/>
              <a:buChar char="•"/>
            </a:pPr>
            <a:r>
              <a:rPr lang="en-US" altLang="en-US" sz="4000" dirty="0">
                <a:solidFill>
                  <a:schemeClr val="bg1"/>
                </a:solidFill>
              </a:rPr>
              <a:t>Enacted in response to PSC’s action</a:t>
            </a:r>
          </a:p>
          <a:p>
            <a:pPr>
              <a:buFont typeface="Arial" panose="020B0604020202020204" pitchFamily="34" charset="0"/>
              <a:buChar char="•"/>
            </a:pPr>
            <a:r>
              <a:rPr lang="en-US" altLang="en-US" sz="4000" dirty="0">
                <a:solidFill>
                  <a:schemeClr val="bg1"/>
                </a:solidFill>
              </a:rPr>
              <a:t>Permits WD/WA to assess a 10% late payment fee</a:t>
            </a:r>
          </a:p>
          <a:p>
            <a:pPr>
              <a:buFont typeface="Arial" panose="020B0604020202020204" pitchFamily="34" charset="0"/>
              <a:buChar char="•"/>
            </a:pPr>
            <a:r>
              <a:rPr lang="en-US" altLang="en-US" sz="4000" dirty="0">
                <a:solidFill>
                  <a:schemeClr val="bg1"/>
                </a:solidFill>
              </a:rPr>
              <a:t>PSC may not interfere with WD/WA</a:t>
            </a:r>
          </a:p>
          <a:p>
            <a:pPr>
              <a:buFont typeface="Arial" panose="020B0604020202020204" pitchFamily="34" charset="0"/>
              <a:buChar char="•"/>
            </a:pPr>
            <a:r>
              <a:rPr lang="en-US" altLang="en-US" sz="4000" dirty="0">
                <a:solidFill>
                  <a:schemeClr val="bg1"/>
                </a:solidFill>
              </a:rPr>
              <a:t>No late payment fees on WD/WA bills receiving 3</a:t>
            </a:r>
            <a:r>
              <a:rPr lang="en-US" altLang="en-US" sz="4000" baseline="30000" dirty="0">
                <a:solidFill>
                  <a:schemeClr val="bg1"/>
                </a:solidFill>
              </a:rPr>
              <a:t>rd</a:t>
            </a:r>
            <a:r>
              <a:rPr lang="en-US" altLang="en-US" sz="4000" dirty="0">
                <a:solidFill>
                  <a:schemeClr val="bg1"/>
                </a:solidFill>
              </a:rPr>
              <a:t> party billing assistance</a:t>
            </a:r>
          </a:p>
          <a:p>
            <a:pPr>
              <a:buFont typeface="Arial" panose="020B0604020202020204" pitchFamily="34" charset="0"/>
              <a:buChar char="•"/>
            </a:pPr>
            <a:endParaRPr lang="en-US" altLang="en-US" sz="4000" dirty="0">
              <a:solidFill>
                <a:schemeClr val="bg1"/>
              </a:solidFill>
            </a:endParaRPr>
          </a:p>
          <a:p>
            <a:pPr>
              <a:buFont typeface="Arial" panose="020B0604020202020204" pitchFamily="34" charset="0"/>
              <a:buChar char="•"/>
            </a:pPr>
            <a:endParaRPr lang="en-US" altLang="en-US" sz="4000" dirty="0">
              <a:solidFill>
                <a:schemeClr val="bg1"/>
              </a:solidFill>
            </a:endParaRPr>
          </a:p>
        </p:txBody>
      </p:sp>
    </p:spTree>
    <p:extLst>
      <p:ext uri="{BB962C8B-B14F-4D97-AF65-F5344CB8AC3E}">
        <p14:creationId xmlns:p14="http://schemas.microsoft.com/office/powerpoint/2010/main" val="20686518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E735B9A9-D1AE-44FF-99D8-92D1E191A7C6}"/>
              </a:ext>
            </a:extLst>
          </p:cNvPr>
          <p:cNvSpPr>
            <a:spLocks noGrp="1"/>
          </p:cNvSpPr>
          <p:nvPr>
            <p:ph type="title"/>
          </p:nvPr>
        </p:nvSpPr>
        <p:spPr/>
        <p:txBody>
          <a:bodyPr/>
          <a:lstStyle/>
          <a:p>
            <a:pPr algn="ctr"/>
            <a:r>
              <a:rPr lang="en-US" altLang="en-US" sz="4800" b="1" dirty="0">
                <a:solidFill>
                  <a:schemeClr val="bg1"/>
                </a:solidFill>
              </a:rPr>
              <a:t>LEAK ADJUSTMENTS</a:t>
            </a:r>
          </a:p>
        </p:txBody>
      </p:sp>
      <p:sp>
        <p:nvSpPr>
          <p:cNvPr id="23555" name="Content Placeholder 3">
            <a:extLst>
              <a:ext uri="{FF2B5EF4-FFF2-40B4-BE49-F238E27FC236}">
                <a16:creationId xmlns:a16="http://schemas.microsoft.com/office/drawing/2014/main" id="{7B07C0A1-AC4D-44FF-872D-3345F413C123}"/>
              </a:ext>
            </a:extLst>
          </p:cNvPr>
          <p:cNvSpPr>
            <a:spLocks noGrp="1"/>
          </p:cNvSpPr>
          <p:nvPr>
            <p:ph sz="quarter" idx="11"/>
          </p:nvPr>
        </p:nvSpPr>
        <p:spPr>
          <a:xfrm>
            <a:off x="685800" y="2133600"/>
            <a:ext cx="7848600" cy="4191000"/>
          </a:xfrm>
        </p:spPr>
        <p:txBody>
          <a:bodyPr/>
          <a:lstStyle/>
          <a:p>
            <a:pPr>
              <a:buFontTx/>
              <a:buChar char="•"/>
            </a:pPr>
            <a:r>
              <a:rPr lang="en-US" altLang="en-US" sz="4000" dirty="0">
                <a:solidFill>
                  <a:schemeClr val="bg1"/>
                </a:solidFill>
              </a:rPr>
              <a:t>No Duty to Make Adjustment</a:t>
            </a:r>
          </a:p>
          <a:p>
            <a:pPr>
              <a:buFontTx/>
              <a:buChar char="•"/>
            </a:pPr>
            <a:r>
              <a:rPr lang="en-US" altLang="en-US" sz="4000" dirty="0">
                <a:solidFill>
                  <a:schemeClr val="bg1"/>
                </a:solidFill>
              </a:rPr>
              <a:t>Tariff Provision Necessary</a:t>
            </a:r>
          </a:p>
          <a:p>
            <a:pPr>
              <a:buFontTx/>
              <a:buChar char="•"/>
            </a:pPr>
            <a:r>
              <a:rPr lang="en-US" altLang="en-US" sz="4000" dirty="0">
                <a:solidFill>
                  <a:schemeClr val="bg1"/>
                </a:solidFill>
              </a:rPr>
              <a:t>Uniform Application of Provision</a:t>
            </a:r>
          </a:p>
          <a:p>
            <a:pPr>
              <a:buFontTx/>
              <a:buChar char="•"/>
            </a:pPr>
            <a:r>
              <a:rPr lang="en-US" altLang="en-US" sz="4000" dirty="0">
                <a:solidFill>
                  <a:schemeClr val="bg1"/>
                </a:solidFill>
              </a:rPr>
              <a:t>Utility Must Recover At Least The Variable Cost of Water</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E735B9A9-D1AE-44FF-99D8-92D1E191A7C6}"/>
              </a:ext>
            </a:extLst>
          </p:cNvPr>
          <p:cNvSpPr>
            <a:spLocks noGrp="1"/>
          </p:cNvSpPr>
          <p:nvPr>
            <p:ph type="title"/>
          </p:nvPr>
        </p:nvSpPr>
        <p:spPr>
          <a:xfrm>
            <a:off x="1295400" y="609600"/>
            <a:ext cx="6858000" cy="1371600"/>
          </a:xfrm>
        </p:spPr>
        <p:txBody>
          <a:bodyPr/>
          <a:lstStyle/>
          <a:p>
            <a:pPr algn="ctr"/>
            <a:r>
              <a:rPr lang="en-US" altLang="en-US" sz="4800" b="1" dirty="0">
                <a:solidFill>
                  <a:schemeClr val="bg1"/>
                </a:solidFill>
              </a:rPr>
              <a:t>COMPONENTS OF LEAK ADJUSTMENT CLAUSE</a:t>
            </a:r>
          </a:p>
        </p:txBody>
      </p:sp>
      <p:sp>
        <p:nvSpPr>
          <p:cNvPr id="23555" name="Content Placeholder 3">
            <a:extLst>
              <a:ext uri="{FF2B5EF4-FFF2-40B4-BE49-F238E27FC236}">
                <a16:creationId xmlns:a16="http://schemas.microsoft.com/office/drawing/2014/main" id="{7B07C0A1-AC4D-44FF-872D-3345F413C123}"/>
              </a:ext>
            </a:extLst>
          </p:cNvPr>
          <p:cNvSpPr>
            <a:spLocks noGrp="1"/>
          </p:cNvSpPr>
          <p:nvPr>
            <p:ph sz="quarter" idx="11"/>
          </p:nvPr>
        </p:nvSpPr>
        <p:spPr>
          <a:xfrm>
            <a:off x="685800" y="2133600"/>
            <a:ext cx="7848600" cy="4191000"/>
          </a:xfrm>
        </p:spPr>
        <p:txBody>
          <a:bodyPr/>
          <a:lstStyle/>
          <a:p>
            <a:pPr>
              <a:buFontTx/>
              <a:buChar char="•"/>
            </a:pPr>
            <a:r>
              <a:rPr lang="en-US" altLang="en-US" sz="4000" dirty="0">
                <a:solidFill>
                  <a:schemeClr val="bg1"/>
                </a:solidFill>
              </a:rPr>
              <a:t>Average Use @ Regular Rate + Excess @ Leak Adjustment Rate</a:t>
            </a:r>
          </a:p>
          <a:p>
            <a:pPr>
              <a:buFontTx/>
              <a:buChar char="•"/>
            </a:pPr>
            <a:r>
              <a:rPr lang="en-US" altLang="en-US" sz="4000" dirty="0">
                <a:solidFill>
                  <a:schemeClr val="bg1"/>
                </a:solidFill>
              </a:rPr>
              <a:t>Written Request From Customer</a:t>
            </a:r>
          </a:p>
          <a:p>
            <a:pPr>
              <a:buFontTx/>
              <a:buChar char="•"/>
            </a:pPr>
            <a:r>
              <a:rPr lang="en-US" altLang="en-US" sz="4000" dirty="0">
                <a:solidFill>
                  <a:schemeClr val="bg1"/>
                </a:solidFill>
              </a:rPr>
              <a:t>Evidence of Leak/Repairs</a:t>
            </a:r>
          </a:p>
          <a:p>
            <a:pPr>
              <a:buFontTx/>
              <a:buChar char="•"/>
            </a:pPr>
            <a:r>
              <a:rPr lang="en-US" altLang="en-US" sz="4000" dirty="0">
                <a:solidFill>
                  <a:schemeClr val="bg1"/>
                </a:solidFill>
              </a:rPr>
              <a:t>Use Limited: Number/Time Period</a:t>
            </a:r>
          </a:p>
          <a:p>
            <a:pPr>
              <a:buFontTx/>
              <a:buChar char="•"/>
            </a:pPr>
            <a:r>
              <a:rPr lang="en-US" altLang="en-US" sz="4000" dirty="0">
                <a:solidFill>
                  <a:schemeClr val="bg1"/>
                </a:solidFill>
              </a:rPr>
              <a:t>Board Oversight </a:t>
            </a:r>
          </a:p>
        </p:txBody>
      </p:sp>
    </p:spTree>
    <p:extLst>
      <p:ext uri="{BB962C8B-B14F-4D97-AF65-F5344CB8AC3E}">
        <p14:creationId xmlns:p14="http://schemas.microsoft.com/office/powerpoint/2010/main" val="223733561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FCEC9287-AD47-4CC0-BBC3-051C418BA3B9}"/>
              </a:ext>
            </a:extLst>
          </p:cNvPr>
          <p:cNvSpPr>
            <a:spLocks noGrp="1"/>
          </p:cNvSpPr>
          <p:nvPr>
            <p:ph type="title"/>
          </p:nvPr>
        </p:nvSpPr>
        <p:spPr>
          <a:xfrm>
            <a:off x="1219200" y="685800"/>
            <a:ext cx="6858000" cy="1295400"/>
          </a:xfrm>
        </p:spPr>
        <p:txBody>
          <a:bodyPr/>
          <a:lstStyle/>
          <a:p>
            <a:pPr algn="ctr"/>
            <a:r>
              <a:rPr lang="en-US" altLang="en-US" sz="4800" b="1" dirty="0">
                <a:solidFill>
                  <a:schemeClr val="bg1"/>
                </a:solidFill>
              </a:rPr>
              <a:t>REFUSING SERVICE:</a:t>
            </a:r>
            <a:br>
              <a:rPr lang="en-US" altLang="en-US" sz="4800" b="1" dirty="0">
                <a:solidFill>
                  <a:schemeClr val="bg1"/>
                </a:solidFill>
              </a:rPr>
            </a:br>
            <a:r>
              <a:rPr lang="en-US" altLang="en-US" sz="4800" b="1" dirty="0">
                <a:solidFill>
                  <a:schemeClr val="bg1"/>
                </a:solidFill>
              </a:rPr>
              <a:t>PSC GROUNDS</a:t>
            </a:r>
          </a:p>
        </p:txBody>
      </p:sp>
      <p:sp>
        <p:nvSpPr>
          <p:cNvPr id="22531" name="Content Placeholder 3">
            <a:extLst>
              <a:ext uri="{FF2B5EF4-FFF2-40B4-BE49-F238E27FC236}">
                <a16:creationId xmlns:a16="http://schemas.microsoft.com/office/drawing/2014/main" id="{0697F7A8-3061-4268-BEFA-8B527C4053A5}"/>
              </a:ext>
            </a:extLst>
          </p:cNvPr>
          <p:cNvSpPr>
            <a:spLocks noGrp="1"/>
          </p:cNvSpPr>
          <p:nvPr>
            <p:ph sz="quarter" idx="11"/>
          </p:nvPr>
        </p:nvSpPr>
        <p:spPr>
          <a:xfrm>
            <a:off x="609600" y="2057400"/>
            <a:ext cx="8077200" cy="4267200"/>
          </a:xfrm>
        </p:spPr>
        <p:txBody>
          <a:bodyPr/>
          <a:lstStyle/>
          <a:p>
            <a:pPr marL="742950" lvl="2" indent="-342900">
              <a:buFontTx/>
              <a:buChar char="•"/>
              <a:defRPr/>
            </a:pPr>
            <a:endParaRPr lang="en-US" altLang="en-US" dirty="0">
              <a:solidFill>
                <a:schemeClr val="bg1"/>
              </a:solidFill>
            </a:endParaRPr>
          </a:p>
          <a:p>
            <a:pPr marL="400050" lvl="2" indent="0">
              <a:buFont typeface="Arial" charset="0"/>
              <a:buNone/>
              <a:defRPr/>
            </a:pPr>
            <a:r>
              <a:rPr lang="en-US" altLang="en-US" dirty="0">
                <a:solidFill>
                  <a:schemeClr val="bg1"/>
                </a:solidFill>
              </a:rPr>
              <a:t>	</a:t>
            </a:r>
          </a:p>
        </p:txBody>
      </p:sp>
      <p:sp>
        <p:nvSpPr>
          <p:cNvPr id="2" name="TextBox 1">
            <a:extLst>
              <a:ext uri="{FF2B5EF4-FFF2-40B4-BE49-F238E27FC236}">
                <a16:creationId xmlns:a16="http://schemas.microsoft.com/office/drawing/2014/main" id="{9E735698-8038-479D-A768-BE3BFDAF6750}"/>
              </a:ext>
            </a:extLst>
          </p:cNvPr>
          <p:cNvSpPr txBox="1"/>
          <p:nvPr/>
        </p:nvSpPr>
        <p:spPr>
          <a:xfrm>
            <a:off x="609600" y="2209800"/>
            <a:ext cx="8077200" cy="5016758"/>
          </a:xfrm>
          <a:prstGeom prst="rect">
            <a:avLst/>
          </a:prstGeom>
          <a:noFill/>
        </p:spPr>
        <p:txBody>
          <a:bodyPr wrap="square" rtlCol="0">
            <a:spAutoFit/>
          </a:bodyPr>
          <a:lstStyle/>
          <a:p>
            <a:pPr marL="571500" indent="-571500">
              <a:buFont typeface="Arial" panose="020B0604020202020204" pitchFamily="34" charset="0"/>
              <a:buChar char="•"/>
            </a:pPr>
            <a:r>
              <a:rPr lang="en-US" sz="4000" dirty="0">
                <a:solidFill>
                  <a:schemeClr val="bg1"/>
                </a:solidFill>
              </a:rPr>
              <a:t>Violation of PSC or Utility Rules*</a:t>
            </a:r>
          </a:p>
          <a:p>
            <a:pPr marL="571500" indent="-571500">
              <a:buFont typeface="Arial" panose="020B0604020202020204" pitchFamily="34" charset="0"/>
              <a:buChar char="•"/>
            </a:pPr>
            <a:r>
              <a:rPr lang="en-US" sz="4000" dirty="0">
                <a:solidFill>
                  <a:schemeClr val="bg1"/>
                </a:solidFill>
              </a:rPr>
              <a:t>Dangerous Conditions**</a:t>
            </a:r>
          </a:p>
          <a:p>
            <a:pPr marL="571500" indent="-571500">
              <a:buFont typeface="Arial" panose="020B0604020202020204" pitchFamily="34" charset="0"/>
              <a:buChar char="•"/>
            </a:pPr>
            <a:r>
              <a:rPr lang="en-US" sz="4000" dirty="0">
                <a:solidFill>
                  <a:schemeClr val="bg1"/>
                </a:solidFill>
              </a:rPr>
              <a:t>Refusal of Access*</a:t>
            </a:r>
          </a:p>
          <a:p>
            <a:pPr marL="571500" indent="-571500">
              <a:buFont typeface="Arial" panose="020B0604020202020204" pitchFamily="34" charset="0"/>
              <a:buChar char="•"/>
            </a:pPr>
            <a:r>
              <a:rPr lang="en-US" sz="4000" dirty="0">
                <a:solidFill>
                  <a:schemeClr val="bg1"/>
                </a:solidFill>
              </a:rPr>
              <a:t>Outstanding Indebtedness</a:t>
            </a:r>
          </a:p>
          <a:p>
            <a:pPr marL="571500" indent="-571500">
              <a:buFont typeface="Arial" panose="020B0604020202020204" pitchFamily="34" charset="0"/>
              <a:buChar char="•"/>
            </a:pPr>
            <a:r>
              <a:rPr lang="en-US" sz="4000" dirty="0">
                <a:solidFill>
                  <a:schemeClr val="bg1"/>
                </a:solidFill>
              </a:rPr>
              <a:t>Noncompliance with Gov’t Codes*</a:t>
            </a:r>
          </a:p>
          <a:p>
            <a:pPr marL="571500" indent="-571500">
              <a:buFont typeface="Arial" panose="020B0604020202020204" pitchFamily="34" charset="0"/>
              <a:buChar char="•"/>
            </a:pPr>
            <a:r>
              <a:rPr lang="en-US" sz="4000" dirty="0">
                <a:solidFill>
                  <a:schemeClr val="bg1"/>
                </a:solidFill>
              </a:rPr>
              <a:t>Nonpayment of Bills*</a:t>
            </a:r>
          </a:p>
          <a:p>
            <a:pPr marL="571500" indent="-571500">
              <a:buFont typeface="Arial" panose="020B0604020202020204" pitchFamily="34" charset="0"/>
              <a:buChar char="•"/>
            </a:pPr>
            <a:r>
              <a:rPr lang="en-US" sz="4000" dirty="0">
                <a:solidFill>
                  <a:schemeClr val="bg1"/>
                </a:solidFill>
              </a:rPr>
              <a:t>Illegal Use/Theft of Service**</a:t>
            </a:r>
          </a:p>
          <a:p>
            <a:pPr marL="571500" indent="-571500">
              <a:buFont typeface="Arial" panose="020B0604020202020204" pitchFamily="34" charset="0"/>
              <a:buChar char="•"/>
            </a:pPr>
            <a:endParaRPr lang="en-US" sz="4000" dirty="0">
              <a:solidFill>
                <a:schemeClr val="bg1"/>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FCEC9287-AD47-4CC0-BBC3-051C418BA3B9}"/>
              </a:ext>
            </a:extLst>
          </p:cNvPr>
          <p:cNvSpPr>
            <a:spLocks noGrp="1"/>
          </p:cNvSpPr>
          <p:nvPr>
            <p:ph type="title"/>
          </p:nvPr>
        </p:nvSpPr>
        <p:spPr>
          <a:xfrm>
            <a:off x="1219200" y="685800"/>
            <a:ext cx="6858000" cy="1295400"/>
          </a:xfrm>
        </p:spPr>
        <p:txBody>
          <a:bodyPr/>
          <a:lstStyle/>
          <a:p>
            <a:pPr algn="ctr"/>
            <a:r>
              <a:rPr lang="en-US" altLang="en-US" sz="4800" b="1" dirty="0">
                <a:solidFill>
                  <a:schemeClr val="bg1"/>
                </a:solidFill>
              </a:rPr>
              <a:t>REFUSING SERVICE:</a:t>
            </a:r>
            <a:br>
              <a:rPr lang="en-US" altLang="en-US" sz="4800" b="1" dirty="0">
                <a:solidFill>
                  <a:schemeClr val="bg1"/>
                </a:solidFill>
              </a:rPr>
            </a:br>
            <a:r>
              <a:rPr lang="en-US" altLang="en-US" sz="4800" b="1" dirty="0">
                <a:solidFill>
                  <a:schemeClr val="bg1"/>
                </a:solidFill>
              </a:rPr>
              <a:t>ADDITIONAL GROUNDS</a:t>
            </a:r>
          </a:p>
        </p:txBody>
      </p:sp>
      <p:sp>
        <p:nvSpPr>
          <p:cNvPr id="22531" name="Content Placeholder 3">
            <a:extLst>
              <a:ext uri="{FF2B5EF4-FFF2-40B4-BE49-F238E27FC236}">
                <a16:creationId xmlns:a16="http://schemas.microsoft.com/office/drawing/2014/main" id="{0697F7A8-3061-4268-BEFA-8B527C4053A5}"/>
              </a:ext>
            </a:extLst>
          </p:cNvPr>
          <p:cNvSpPr>
            <a:spLocks noGrp="1"/>
          </p:cNvSpPr>
          <p:nvPr>
            <p:ph sz="quarter" idx="11"/>
          </p:nvPr>
        </p:nvSpPr>
        <p:spPr>
          <a:xfrm>
            <a:off x="609600" y="2057400"/>
            <a:ext cx="8077200" cy="4267200"/>
          </a:xfrm>
        </p:spPr>
        <p:txBody>
          <a:bodyPr/>
          <a:lstStyle/>
          <a:p>
            <a:pPr marL="742950" lvl="2" indent="-342900">
              <a:buFontTx/>
              <a:buChar char="•"/>
              <a:defRPr/>
            </a:pPr>
            <a:endParaRPr lang="en-US" altLang="en-US" dirty="0">
              <a:solidFill>
                <a:schemeClr val="bg1"/>
              </a:solidFill>
            </a:endParaRPr>
          </a:p>
          <a:p>
            <a:pPr marL="400050" lvl="2" indent="0">
              <a:buFont typeface="Arial" charset="0"/>
              <a:buNone/>
              <a:defRPr/>
            </a:pPr>
            <a:r>
              <a:rPr lang="en-US" altLang="en-US" dirty="0">
                <a:solidFill>
                  <a:schemeClr val="bg1"/>
                </a:solidFill>
              </a:rPr>
              <a:t>	</a:t>
            </a:r>
          </a:p>
        </p:txBody>
      </p:sp>
      <p:sp>
        <p:nvSpPr>
          <p:cNvPr id="2" name="TextBox 1">
            <a:extLst>
              <a:ext uri="{FF2B5EF4-FFF2-40B4-BE49-F238E27FC236}">
                <a16:creationId xmlns:a16="http://schemas.microsoft.com/office/drawing/2014/main" id="{9E735698-8038-479D-A768-BE3BFDAF6750}"/>
              </a:ext>
            </a:extLst>
          </p:cNvPr>
          <p:cNvSpPr txBox="1"/>
          <p:nvPr/>
        </p:nvSpPr>
        <p:spPr>
          <a:xfrm>
            <a:off x="609600" y="2209800"/>
            <a:ext cx="8077200" cy="2554545"/>
          </a:xfrm>
          <a:prstGeom prst="rect">
            <a:avLst/>
          </a:prstGeom>
          <a:noFill/>
        </p:spPr>
        <p:txBody>
          <a:bodyPr wrap="square" rtlCol="0">
            <a:spAutoFit/>
          </a:bodyPr>
          <a:lstStyle/>
          <a:p>
            <a:pPr marL="571500" indent="-571500">
              <a:buFont typeface="Arial" panose="020B0604020202020204" pitchFamily="34" charset="0"/>
              <a:buChar char="•"/>
            </a:pPr>
            <a:r>
              <a:rPr lang="en-US" sz="4000" dirty="0">
                <a:solidFill>
                  <a:schemeClr val="bg1"/>
                </a:solidFill>
              </a:rPr>
              <a:t>Waste of Water</a:t>
            </a:r>
          </a:p>
          <a:p>
            <a:pPr marL="571500" indent="-571500">
              <a:buFont typeface="Arial" panose="020B0604020202020204" pitchFamily="34" charset="0"/>
              <a:buChar char="•"/>
            </a:pPr>
            <a:r>
              <a:rPr lang="en-US" sz="4000" dirty="0">
                <a:solidFill>
                  <a:schemeClr val="bg1"/>
                </a:solidFill>
              </a:rPr>
              <a:t>Tampering/Interfering W/Facilities</a:t>
            </a:r>
          </a:p>
          <a:p>
            <a:pPr marL="571500" indent="-571500">
              <a:buFont typeface="Arial" panose="020B0604020202020204" pitchFamily="34" charset="0"/>
              <a:buChar char="•"/>
            </a:pPr>
            <a:r>
              <a:rPr lang="en-US" sz="4000" dirty="0">
                <a:solidFill>
                  <a:schemeClr val="bg1"/>
                </a:solidFill>
              </a:rPr>
              <a:t>Misrepresentation</a:t>
            </a:r>
          </a:p>
          <a:p>
            <a:pPr marL="571500" indent="-571500">
              <a:buFont typeface="Arial" panose="020B0604020202020204" pitchFamily="34" charset="0"/>
              <a:buChar char="•"/>
            </a:pPr>
            <a:r>
              <a:rPr lang="en-US" sz="4000" dirty="0">
                <a:solidFill>
                  <a:schemeClr val="bg1"/>
                </a:solidFill>
              </a:rPr>
              <a:t>Obtaining Service By Fraud</a:t>
            </a:r>
          </a:p>
        </p:txBody>
      </p:sp>
    </p:spTree>
    <p:extLst>
      <p:ext uri="{BB962C8B-B14F-4D97-AF65-F5344CB8AC3E}">
        <p14:creationId xmlns:p14="http://schemas.microsoft.com/office/powerpoint/2010/main" val="128831507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A0873D3A-D53D-4F19-BCE2-5C429D59F61C}"/>
              </a:ext>
            </a:extLst>
          </p:cNvPr>
          <p:cNvSpPr>
            <a:spLocks noGrp="1"/>
          </p:cNvSpPr>
          <p:nvPr>
            <p:ph type="title"/>
          </p:nvPr>
        </p:nvSpPr>
        <p:spPr>
          <a:xfrm>
            <a:off x="1295400" y="381000"/>
            <a:ext cx="6858000" cy="1295400"/>
          </a:xfrm>
        </p:spPr>
        <p:txBody>
          <a:bodyPr/>
          <a:lstStyle/>
          <a:p>
            <a:pPr algn="ctr"/>
            <a:r>
              <a:rPr lang="en-US" altLang="en-US" b="1" dirty="0">
                <a:solidFill>
                  <a:schemeClr val="bg1"/>
                </a:solidFill>
              </a:rPr>
              <a:t>REFUSING SERVICE FOR NONPAYMENT</a:t>
            </a:r>
          </a:p>
        </p:txBody>
      </p:sp>
      <p:sp>
        <p:nvSpPr>
          <p:cNvPr id="22531" name="Content Placeholder 3">
            <a:extLst>
              <a:ext uri="{FF2B5EF4-FFF2-40B4-BE49-F238E27FC236}">
                <a16:creationId xmlns:a16="http://schemas.microsoft.com/office/drawing/2014/main" id="{58889EBF-BF62-428E-BC1D-B990783C52C6}"/>
              </a:ext>
            </a:extLst>
          </p:cNvPr>
          <p:cNvSpPr>
            <a:spLocks noGrp="1"/>
          </p:cNvSpPr>
          <p:nvPr>
            <p:ph sz="quarter" idx="11"/>
          </p:nvPr>
        </p:nvSpPr>
        <p:spPr>
          <a:xfrm>
            <a:off x="152400" y="1905000"/>
            <a:ext cx="8610600" cy="4191000"/>
          </a:xfrm>
        </p:spPr>
        <p:txBody>
          <a:bodyPr/>
          <a:lstStyle/>
          <a:p>
            <a:pPr marL="742950" lvl="2" indent="-342900">
              <a:buFontTx/>
              <a:buChar char="•"/>
              <a:defRPr/>
            </a:pPr>
            <a:r>
              <a:rPr lang="en-US" altLang="en-US" sz="4000" dirty="0">
                <a:solidFill>
                  <a:schemeClr val="bg1"/>
                </a:solidFill>
              </a:rPr>
              <a:t>May </a:t>
            </a:r>
            <a:r>
              <a:rPr lang="en-US" altLang="en-US" sz="4000" b="1" dirty="0">
                <a:solidFill>
                  <a:srgbClr val="FF0000"/>
                </a:solidFill>
              </a:rPr>
              <a:t>Refuse</a:t>
            </a:r>
            <a:r>
              <a:rPr lang="en-US" altLang="en-US" sz="4000" dirty="0">
                <a:solidFill>
                  <a:schemeClr val="bg1"/>
                </a:solidFill>
              </a:rPr>
              <a:t> Service for </a:t>
            </a:r>
            <a:r>
              <a:rPr lang="en-US" altLang="en-US" sz="4000" b="1" dirty="0">
                <a:solidFill>
                  <a:srgbClr val="FF0000"/>
                </a:solidFill>
              </a:rPr>
              <a:t>Any Debt for Service or Tariff Charges</a:t>
            </a:r>
          </a:p>
          <a:p>
            <a:pPr marL="742950" lvl="2" indent="-342900">
              <a:buFontTx/>
              <a:buChar char="•"/>
              <a:defRPr/>
            </a:pPr>
            <a:r>
              <a:rPr lang="en-US" altLang="en-US" sz="4000" dirty="0">
                <a:solidFill>
                  <a:schemeClr val="bg1"/>
                </a:solidFill>
              </a:rPr>
              <a:t>May </a:t>
            </a:r>
            <a:r>
              <a:rPr lang="en-US" altLang="en-US" sz="4000" b="1" dirty="0">
                <a:solidFill>
                  <a:srgbClr val="FF0000"/>
                </a:solidFill>
              </a:rPr>
              <a:t>Discontinue</a:t>
            </a:r>
            <a:r>
              <a:rPr lang="en-US" altLang="en-US" sz="4000" dirty="0">
                <a:solidFill>
                  <a:schemeClr val="bg1"/>
                </a:solidFill>
              </a:rPr>
              <a:t> Service Only for </a:t>
            </a:r>
            <a:r>
              <a:rPr lang="en-US" altLang="en-US" sz="4000" b="1" dirty="0">
                <a:solidFill>
                  <a:srgbClr val="FF0000"/>
                </a:solidFill>
              </a:rPr>
              <a:t>Debt Incurred at Present Location</a:t>
            </a:r>
          </a:p>
          <a:p>
            <a:pPr marL="742950" lvl="2" indent="-342900">
              <a:buFontTx/>
              <a:buChar char="•"/>
              <a:defRPr/>
            </a:pPr>
            <a:r>
              <a:rPr lang="en-US" altLang="en-US" sz="4000" dirty="0">
                <a:solidFill>
                  <a:schemeClr val="bg1"/>
                </a:solidFill>
              </a:rPr>
              <a:t>5 Days Notice Prior to Termination</a:t>
            </a:r>
          </a:p>
          <a:p>
            <a:pPr marL="742950" lvl="2" indent="-342900">
              <a:buFontTx/>
              <a:buChar char="•"/>
              <a:defRPr/>
            </a:pPr>
            <a:r>
              <a:rPr lang="en-US" altLang="en-US" sz="4000" dirty="0">
                <a:solidFill>
                  <a:schemeClr val="bg1"/>
                </a:solidFill>
              </a:rPr>
              <a:t>No Termination Before 20 days After Mailing Date of Original Unpaid Bill</a:t>
            </a:r>
          </a:p>
          <a:p>
            <a:pPr marL="400050" lvl="2" indent="0">
              <a:buFont typeface="Arial" charset="0"/>
              <a:buNone/>
              <a:defRPr/>
            </a:pPr>
            <a:r>
              <a:rPr lang="en-US" altLang="en-US" dirty="0">
                <a:solidFill>
                  <a:schemeClr val="bg1"/>
                </a:solidFill>
              </a:rPr>
              <a:t>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87CDDFF0-4B2B-4D2B-94AE-871A74844269}"/>
              </a:ext>
            </a:extLst>
          </p:cNvPr>
          <p:cNvSpPr>
            <a:spLocks noGrp="1"/>
          </p:cNvSpPr>
          <p:nvPr>
            <p:ph type="title"/>
          </p:nvPr>
        </p:nvSpPr>
        <p:spPr/>
        <p:txBody>
          <a:bodyPr/>
          <a:lstStyle/>
          <a:p>
            <a:pPr algn="ctr"/>
            <a:r>
              <a:rPr lang="en-US" altLang="en-US" sz="4800" b="1" dirty="0">
                <a:solidFill>
                  <a:schemeClr val="bg1"/>
                </a:solidFill>
              </a:rPr>
              <a:t>IMPUTED LIABILITY</a:t>
            </a:r>
          </a:p>
        </p:txBody>
      </p:sp>
      <p:sp>
        <p:nvSpPr>
          <p:cNvPr id="26627" name="Content Placeholder 3">
            <a:extLst>
              <a:ext uri="{FF2B5EF4-FFF2-40B4-BE49-F238E27FC236}">
                <a16:creationId xmlns:a16="http://schemas.microsoft.com/office/drawing/2014/main" id="{4E86DB2C-AC8F-49BF-A497-C2A1FD074C5F}"/>
              </a:ext>
            </a:extLst>
          </p:cNvPr>
          <p:cNvSpPr>
            <a:spLocks noGrp="1"/>
          </p:cNvSpPr>
          <p:nvPr>
            <p:ph sz="quarter" idx="11"/>
          </p:nvPr>
        </p:nvSpPr>
        <p:spPr>
          <a:xfrm>
            <a:off x="152400" y="2057400"/>
            <a:ext cx="8534400" cy="4191000"/>
          </a:xfrm>
        </p:spPr>
        <p:txBody>
          <a:bodyPr/>
          <a:lstStyle/>
          <a:p>
            <a:pPr marL="742950" lvl="2" indent="-342900"/>
            <a:r>
              <a:rPr lang="en-US" altLang="en-US" sz="4000" dirty="0">
                <a:solidFill>
                  <a:schemeClr val="bg1"/>
                </a:solidFill>
              </a:rPr>
              <a:t>Family/Household Member Requests Service After Termination</a:t>
            </a:r>
          </a:p>
          <a:p>
            <a:pPr marL="742950" lvl="2" indent="-342900"/>
            <a:r>
              <a:rPr lang="en-US" altLang="en-US" sz="4000" dirty="0">
                <a:solidFill>
                  <a:schemeClr val="bg1"/>
                </a:solidFill>
              </a:rPr>
              <a:t>No Prior Contract With Utility</a:t>
            </a:r>
          </a:p>
          <a:p>
            <a:pPr marL="742950" lvl="2" indent="-342900"/>
            <a:r>
              <a:rPr lang="en-US" altLang="en-US" sz="4000" dirty="0">
                <a:solidFill>
                  <a:schemeClr val="bg1"/>
                </a:solidFill>
              </a:rPr>
              <a:t>PSC Regs Requires Utility to Provide Service To New Applicant</a:t>
            </a:r>
          </a:p>
          <a:p>
            <a:pPr marL="400050" lvl="2" indent="0" algn="ctr">
              <a:buNone/>
            </a:pPr>
            <a:r>
              <a:rPr lang="en-US" altLang="en-US" sz="4800" b="1" dirty="0">
                <a:solidFill>
                  <a:srgbClr val="FF0000"/>
                </a:solidFill>
              </a:rPr>
              <a:t>UNLESS</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87CDDFF0-4B2B-4D2B-94AE-871A74844269}"/>
              </a:ext>
            </a:extLst>
          </p:cNvPr>
          <p:cNvSpPr>
            <a:spLocks noGrp="1"/>
          </p:cNvSpPr>
          <p:nvPr>
            <p:ph type="title"/>
          </p:nvPr>
        </p:nvSpPr>
        <p:spPr/>
        <p:txBody>
          <a:bodyPr/>
          <a:lstStyle/>
          <a:p>
            <a:pPr algn="ctr"/>
            <a:r>
              <a:rPr lang="en-US" altLang="en-US" sz="4800" b="1" dirty="0">
                <a:solidFill>
                  <a:schemeClr val="bg1"/>
                </a:solidFill>
              </a:rPr>
              <a:t>IMPUTED LIABILITY</a:t>
            </a:r>
          </a:p>
        </p:txBody>
      </p:sp>
      <p:sp>
        <p:nvSpPr>
          <p:cNvPr id="26627" name="Content Placeholder 3">
            <a:extLst>
              <a:ext uri="{FF2B5EF4-FFF2-40B4-BE49-F238E27FC236}">
                <a16:creationId xmlns:a16="http://schemas.microsoft.com/office/drawing/2014/main" id="{4E86DB2C-AC8F-49BF-A497-C2A1FD074C5F}"/>
              </a:ext>
            </a:extLst>
          </p:cNvPr>
          <p:cNvSpPr>
            <a:spLocks noGrp="1"/>
          </p:cNvSpPr>
          <p:nvPr>
            <p:ph sz="quarter" idx="11"/>
          </p:nvPr>
        </p:nvSpPr>
        <p:spPr>
          <a:xfrm>
            <a:off x="152400" y="2057400"/>
            <a:ext cx="8534400" cy="4191000"/>
          </a:xfrm>
        </p:spPr>
        <p:txBody>
          <a:bodyPr/>
          <a:lstStyle/>
          <a:p>
            <a:pPr marL="742950" lvl="2" indent="-342900"/>
            <a:r>
              <a:rPr lang="en-US" altLang="en-US" sz="4000" dirty="0">
                <a:solidFill>
                  <a:schemeClr val="bg1"/>
                </a:solidFill>
              </a:rPr>
              <a:t>Tariff Provides That Liability for Unpaid Bills Is Imputed to Each Adult Member of Household</a:t>
            </a:r>
          </a:p>
          <a:p>
            <a:pPr marL="742950" lvl="2" indent="-342900"/>
            <a:r>
              <a:rPr lang="en-US" altLang="en-US" sz="4000" dirty="0">
                <a:solidFill>
                  <a:schemeClr val="bg1"/>
                </a:solidFill>
              </a:rPr>
              <a:t>Uses Benefit of Service Theory</a:t>
            </a:r>
          </a:p>
          <a:p>
            <a:pPr marL="742950" lvl="2" indent="-342900"/>
            <a:r>
              <a:rPr lang="en-US" altLang="en-US" sz="4000" dirty="0">
                <a:solidFill>
                  <a:schemeClr val="bg1"/>
                </a:solidFill>
              </a:rPr>
              <a:t>Not Sufficient to Obtain Judgment</a:t>
            </a:r>
          </a:p>
          <a:p>
            <a:pPr marL="742950" lvl="2" indent="-342900"/>
            <a:r>
              <a:rPr lang="en-US" altLang="en-US" sz="4000" dirty="0">
                <a:solidFill>
                  <a:schemeClr val="bg1"/>
                </a:solidFill>
              </a:rPr>
              <a:t>Adequate Basis to Deny Service</a:t>
            </a:r>
            <a:endParaRPr lang="en-US" altLang="en-US" sz="4800" dirty="0">
              <a:solidFill>
                <a:srgbClr val="FF0000"/>
              </a:solidFill>
            </a:endParaRPr>
          </a:p>
        </p:txBody>
      </p:sp>
    </p:spTree>
    <p:extLst>
      <p:ext uri="{BB962C8B-B14F-4D97-AF65-F5344CB8AC3E}">
        <p14:creationId xmlns:p14="http://schemas.microsoft.com/office/powerpoint/2010/main" val="935693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6385FE2F-289D-43B0-8912-A24F8BA218C4}"/>
              </a:ext>
            </a:extLst>
          </p:cNvPr>
          <p:cNvSpPr>
            <a:spLocks noGrp="1"/>
          </p:cNvSpPr>
          <p:nvPr>
            <p:ph type="title"/>
          </p:nvPr>
        </p:nvSpPr>
        <p:spPr/>
        <p:txBody>
          <a:bodyPr rtlCol="0" anchor="t">
            <a:noAutofit/>
          </a:bodyPr>
          <a:lstStyle/>
          <a:p>
            <a:pPr algn="ctr" eaLnBrk="1" hangingPunct="1">
              <a:defRPr/>
            </a:pPr>
            <a:r>
              <a:rPr lang="en-US" sz="4800" b="1" dirty="0">
                <a:solidFill>
                  <a:schemeClr val="bg1"/>
                </a:solidFill>
              </a:rPr>
              <a:t>KRS 278.030</a:t>
            </a:r>
          </a:p>
        </p:txBody>
      </p:sp>
      <p:sp>
        <p:nvSpPr>
          <p:cNvPr id="10243" name="Content Placeholder 3">
            <a:extLst>
              <a:ext uri="{FF2B5EF4-FFF2-40B4-BE49-F238E27FC236}">
                <a16:creationId xmlns:a16="http://schemas.microsoft.com/office/drawing/2014/main" id="{EFB8CFC8-B521-4A5E-9DC1-AFC312A52B73}"/>
              </a:ext>
            </a:extLst>
          </p:cNvPr>
          <p:cNvSpPr>
            <a:spLocks noGrp="1"/>
          </p:cNvSpPr>
          <p:nvPr>
            <p:ph sz="quarter" idx="11"/>
          </p:nvPr>
        </p:nvSpPr>
        <p:spPr>
          <a:xfrm>
            <a:off x="685800" y="2057400"/>
            <a:ext cx="7981406" cy="4343400"/>
          </a:xfrm>
        </p:spPr>
        <p:txBody>
          <a:bodyPr/>
          <a:lstStyle/>
          <a:p>
            <a:pPr marL="0" indent="0" eaLnBrk="1" hangingPunct="1">
              <a:buNone/>
            </a:pPr>
            <a:r>
              <a:rPr lang="en-US" altLang="en-US" dirty="0">
                <a:solidFill>
                  <a:schemeClr val="bg1"/>
                </a:solidFill>
              </a:rPr>
              <a:t>Provides that every utility may:</a:t>
            </a:r>
          </a:p>
          <a:p>
            <a:pPr eaLnBrk="1" hangingPunct="1">
              <a:buFont typeface="Arial" panose="020B0604020202020204" pitchFamily="34" charset="0"/>
              <a:buChar char="•"/>
            </a:pPr>
            <a:r>
              <a:rPr lang="en-US" altLang="en-US" dirty="0">
                <a:solidFill>
                  <a:schemeClr val="bg1">
                    <a:lumMod val="95000"/>
                  </a:schemeClr>
                </a:solidFill>
              </a:rPr>
              <a:t>Demand and </a:t>
            </a:r>
            <a:r>
              <a:rPr lang="en-US" altLang="en-US" b="1" dirty="0">
                <a:solidFill>
                  <a:srgbClr val="FF0000"/>
                </a:solidFill>
              </a:rPr>
              <a:t>collect fair, just and reasonable rates</a:t>
            </a:r>
          </a:p>
          <a:p>
            <a:pPr eaLnBrk="1" hangingPunct="1">
              <a:buFont typeface="Arial" panose="020B0604020202020204" pitchFamily="34" charset="0"/>
              <a:buChar char="•"/>
            </a:pPr>
            <a:r>
              <a:rPr lang="en-US" altLang="en-US" dirty="0">
                <a:solidFill>
                  <a:schemeClr val="bg1">
                    <a:lumMod val="95000"/>
                  </a:schemeClr>
                </a:solidFill>
              </a:rPr>
              <a:t>Establish </a:t>
            </a:r>
            <a:r>
              <a:rPr lang="en-US" altLang="en-US" b="1" dirty="0">
                <a:solidFill>
                  <a:srgbClr val="FF0000"/>
                </a:solidFill>
              </a:rPr>
              <a:t>reasonable rules </a:t>
            </a:r>
            <a:r>
              <a:rPr lang="en-US" altLang="en-US" dirty="0">
                <a:solidFill>
                  <a:schemeClr val="bg1">
                    <a:lumMod val="95000"/>
                  </a:schemeClr>
                </a:solidFill>
              </a:rPr>
              <a:t>governing the </a:t>
            </a:r>
            <a:r>
              <a:rPr lang="en-US" altLang="en-US" b="1" dirty="0">
                <a:solidFill>
                  <a:srgbClr val="FF0000"/>
                </a:solidFill>
              </a:rPr>
              <a:t>conduct of its business</a:t>
            </a:r>
            <a:r>
              <a:rPr lang="en-US" altLang="en-US" dirty="0">
                <a:solidFill>
                  <a:schemeClr val="bg1">
                    <a:lumMod val="95000"/>
                  </a:schemeClr>
                </a:solidFill>
              </a:rPr>
              <a:t> and </a:t>
            </a:r>
            <a:r>
              <a:rPr lang="en-US" altLang="en-US" b="1" dirty="0">
                <a:solidFill>
                  <a:srgbClr val="FF0000"/>
                </a:solidFill>
              </a:rPr>
              <a:t>the conditions under which it will provide service</a:t>
            </a:r>
          </a:p>
          <a:p>
            <a:pPr eaLnBrk="1" hangingPunct="1">
              <a:buFont typeface="Arial" panose="020B0604020202020204" pitchFamily="34" charset="0"/>
              <a:buChar char="•"/>
            </a:pPr>
            <a:r>
              <a:rPr lang="en-US" altLang="en-US" dirty="0">
                <a:solidFill>
                  <a:schemeClr val="bg1">
                    <a:lumMod val="95000"/>
                  </a:schemeClr>
                </a:solidFill>
              </a:rPr>
              <a:t>Employ </a:t>
            </a:r>
            <a:r>
              <a:rPr lang="en-US" altLang="en-US" b="1" dirty="0">
                <a:solidFill>
                  <a:srgbClr val="FF0000"/>
                </a:solidFill>
              </a:rPr>
              <a:t>reasonable classifications</a:t>
            </a:r>
            <a:r>
              <a:rPr lang="en-US" altLang="en-US" dirty="0">
                <a:solidFill>
                  <a:schemeClr val="bg1">
                    <a:lumMod val="95000"/>
                  </a:schemeClr>
                </a:solidFill>
              </a:rPr>
              <a:t> of its service, patrons, and rates</a:t>
            </a:r>
          </a:p>
        </p:txBody>
      </p:sp>
    </p:spTree>
    <p:extLst>
      <p:ext uri="{BB962C8B-B14F-4D97-AF65-F5344CB8AC3E}">
        <p14:creationId xmlns:p14="http://schemas.microsoft.com/office/powerpoint/2010/main" val="293792629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87CDDFF0-4B2B-4D2B-94AE-871A74844269}"/>
              </a:ext>
            </a:extLst>
          </p:cNvPr>
          <p:cNvSpPr>
            <a:spLocks noGrp="1"/>
          </p:cNvSpPr>
          <p:nvPr>
            <p:ph type="title"/>
          </p:nvPr>
        </p:nvSpPr>
        <p:spPr/>
        <p:txBody>
          <a:bodyPr/>
          <a:lstStyle/>
          <a:p>
            <a:pPr algn="ctr"/>
            <a:r>
              <a:rPr lang="en-US" altLang="en-US" sz="4800" b="1" dirty="0">
                <a:solidFill>
                  <a:schemeClr val="bg1"/>
                </a:solidFill>
              </a:rPr>
              <a:t>IMPUTED LIABILITY:</a:t>
            </a:r>
            <a:br>
              <a:rPr lang="en-US" altLang="en-US" sz="4800" b="1" dirty="0">
                <a:solidFill>
                  <a:schemeClr val="bg1"/>
                </a:solidFill>
              </a:rPr>
            </a:br>
            <a:r>
              <a:rPr lang="en-US" altLang="en-US" sz="4800" b="1" dirty="0">
                <a:solidFill>
                  <a:schemeClr val="bg1"/>
                </a:solidFill>
              </a:rPr>
              <a:t>PSC RESPONSE</a:t>
            </a:r>
          </a:p>
        </p:txBody>
      </p:sp>
      <p:sp>
        <p:nvSpPr>
          <p:cNvPr id="26627" name="Content Placeholder 3">
            <a:extLst>
              <a:ext uri="{FF2B5EF4-FFF2-40B4-BE49-F238E27FC236}">
                <a16:creationId xmlns:a16="http://schemas.microsoft.com/office/drawing/2014/main" id="{4E86DB2C-AC8F-49BF-A497-C2A1FD074C5F}"/>
              </a:ext>
            </a:extLst>
          </p:cNvPr>
          <p:cNvSpPr>
            <a:spLocks noGrp="1"/>
          </p:cNvSpPr>
          <p:nvPr>
            <p:ph sz="quarter" idx="11"/>
          </p:nvPr>
        </p:nvSpPr>
        <p:spPr>
          <a:xfrm>
            <a:off x="152400" y="2057400"/>
            <a:ext cx="8534400" cy="4191000"/>
          </a:xfrm>
        </p:spPr>
        <p:txBody>
          <a:bodyPr/>
          <a:lstStyle/>
          <a:p>
            <a:pPr marL="742950" lvl="2" indent="-342900"/>
            <a:r>
              <a:rPr lang="en-US" altLang="en-US" sz="4000" dirty="0">
                <a:solidFill>
                  <a:schemeClr val="bg1"/>
                </a:solidFill>
              </a:rPr>
              <a:t>Does Not Recognize Benefit of Service Theory</a:t>
            </a:r>
          </a:p>
          <a:p>
            <a:pPr marL="742950" lvl="2" indent="-342900"/>
            <a:r>
              <a:rPr lang="en-US" altLang="en-US" sz="4000" dirty="0">
                <a:solidFill>
                  <a:schemeClr val="bg1"/>
                </a:solidFill>
              </a:rPr>
              <a:t>Accepts Agency Theory but Utility must demonstrate agency</a:t>
            </a:r>
          </a:p>
          <a:p>
            <a:pPr marL="742950" lvl="2" indent="-342900"/>
            <a:r>
              <a:rPr lang="en-US" altLang="en-US" sz="4000" dirty="0">
                <a:solidFill>
                  <a:schemeClr val="bg1"/>
                </a:solidFill>
              </a:rPr>
              <a:t>Will permit imputation of debt only for purpose of denying service</a:t>
            </a:r>
            <a:endParaRPr lang="en-US" altLang="en-US" sz="4800" dirty="0">
              <a:solidFill>
                <a:srgbClr val="FF0000"/>
              </a:solidFill>
            </a:endParaRPr>
          </a:p>
        </p:txBody>
      </p:sp>
    </p:spTree>
    <p:extLst>
      <p:ext uri="{BB962C8B-B14F-4D97-AF65-F5344CB8AC3E}">
        <p14:creationId xmlns:p14="http://schemas.microsoft.com/office/powerpoint/2010/main" val="279615390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87CDDFF0-4B2B-4D2B-94AE-871A74844269}"/>
              </a:ext>
            </a:extLst>
          </p:cNvPr>
          <p:cNvSpPr>
            <a:spLocks noGrp="1"/>
          </p:cNvSpPr>
          <p:nvPr>
            <p:ph type="title"/>
          </p:nvPr>
        </p:nvSpPr>
        <p:spPr/>
        <p:txBody>
          <a:bodyPr/>
          <a:lstStyle/>
          <a:p>
            <a:pPr algn="ctr"/>
            <a:r>
              <a:rPr lang="en-US" altLang="en-US" sz="4800" b="1" dirty="0">
                <a:solidFill>
                  <a:schemeClr val="bg1"/>
                </a:solidFill>
              </a:rPr>
              <a:t>TAMPERING FEE</a:t>
            </a:r>
          </a:p>
        </p:txBody>
      </p:sp>
      <p:sp>
        <p:nvSpPr>
          <p:cNvPr id="26627" name="Content Placeholder 3">
            <a:extLst>
              <a:ext uri="{FF2B5EF4-FFF2-40B4-BE49-F238E27FC236}">
                <a16:creationId xmlns:a16="http://schemas.microsoft.com/office/drawing/2014/main" id="{4E86DB2C-AC8F-49BF-A497-C2A1FD074C5F}"/>
              </a:ext>
            </a:extLst>
          </p:cNvPr>
          <p:cNvSpPr>
            <a:spLocks noGrp="1"/>
          </p:cNvSpPr>
          <p:nvPr>
            <p:ph sz="quarter" idx="11"/>
          </p:nvPr>
        </p:nvSpPr>
        <p:spPr>
          <a:xfrm>
            <a:off x="228600" y="1981200"/>
            <a:ext cx="8534400" cy="4191000"/>
          </a:xfrm>
        </p:spPr>
        <p:txBody>
          <a:bodyPr/>
          <a:lstStyle/>
          <a:p>
            <a:pPr marL="742950" lvl="2" indent="-342900"/>
            <a:r>
              <a:rPr lang="en-US" altLang="en-US" sz="4000" dirty="0">
                <a:solidFill>
                  <a:schemeClr val="bg1"/>
                </a:solidFill>
              </a:rPr>
              <a:t>Fee Imposed on Customer Tampering or Damaging Equipment</a:t>
            </a:r>
          </a:p>
          <a:p>
            <a:pPr marL="742950" lvl="2" indent="-342900"/>
            <a:r>
              <a:rPr lang="en-US" altLang="en-US" sz="4000" dirty="0">
                <a:solidFill>
                  <a:schemeClr val="bg1"/>
                </a:solidFill>
              </a:rPr>
              <a:t>Penalty intended to deter misconduct</a:t>
            </a:r>
          </a:p>
          <a:p>
            <a:pPr marL="742950" lvl="2" indent="-342900"/>
            <a:r>
              <a:rPr lang="en-US" altLang="en-US" sz="4000" dirty="0">
                <a:solidFill>
                  <a:schemeClr val="bg1"/>
                </a:solidFill>
              </a:rPr>
              <a:t>Case No. 2019-00271: Duke Kentucky proposes</a:t>
            </a:r>
            <a:endParaRPr lang="en-US" altLang="en-US" sz="4800" dirty="0">
              <a:solidFill>
                <a:srgbClr val="FF0000"/>
              </a:solidFill>
            </a:endParaRPr>
          </a:p>
        </p:txBody>
      </p:sp>
    </p:spTree>
    <p:extLst>
      <p:ext uri="{BB962C8B-B14F-4D97-AF65-F5344CB8AC3E}">
        <p14:creationId xmlns:p14="http://schemas.microsoft.com/office/powerpoint/2010/main" val="11632158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87CDDFF0-4B2B-4D2B-94AE-871A74844269}"/>
              </a:ext>
            </a:extLst>
          </p:cNvPr>
          <p:cNvSpPr>
            <a:spLocks noGrp="1"/>
          </p:cNvSpPr>
          <p:nvPr>
            <p:ph type="title"/>
          </p:nvPr>
        </p:nvSpPr>
        <p:spPr/>
        <p:txBody>
          <a:bodyPr/>
          <a:lstStyle/>
          <a:p>
            <a:pPr algn="ctr"/>
            <a:r>
              <a:rPr lang="en-US" altLang="en-US" sz="4800" b="1" dirty="0">
                <a:solidFill>
                  <a:schemeClr val="bg1"/>
                </a:solidFill>
              </a:rPr>
              <a:t>TAMPERING FEE</a:t>
            </a:r>
          </a:p>
        </p:txBody>
      </p:sp>
      <p:sp>
        <p:nvSpPr>
          <p:cNvPr id="26627" name="Content Placeholder 3">
            <a:extLst>
              <a:ext uri="{FF2B5EF4-FFF2-40B4-BE49-F238E27FC236}">
                <a16:creationId xmlns:a16="http://schemas.microsoft.com/office/drawing/2014/main" id="{4E86DB2C-AC8F-49BF-A497-C2A1FD074C5F}"/>
              </a:ext>
            </a:extLst>
          </p:cNvPr>
          <p:cNvSpPr>
            <a:spLocks noGrp="1"/>
          </p:cNvSpPr>
          <p:nvPr>
            <p:ph sz="quarter" idx="11"/>
          </p:nvPr>
        </p:nvSpPr>
        <p:spPr>
          <a:xfrm>
            <a:off x="228600" y="1981200"/>
            <a:ext cx="8534400" cy="4191000"/>
          </a:xfrm>
        </p:spPr>
        <p:txBody>
          <a:bodyPr/>
          <a:lstStyle/>
          <a:p>
            <a:pPr marL="742950" lvl="2" indent="-342900"/>
            <a:r>
              <a:rPr lang="en-US" altLang="en-US" sz="4000" dirty="0">
                <a:solidFill>
                  <a:schemeClr val="bg1"/>
                </a:solidFill>
              </a:rPr>
              <a:t>Duke:  Penalty permissible as PSC has plenary ratemaking power</a:t>
            </a:r>
          </a:p>
          <a:p>
            <a:pPr marL="742950" lvl="2" indent="-342900"/>
            <a:r>
              <a:rPr lang="en-US" altLang="en-US" sz="4000" dirty="0">
                <a:solidFill>
                  <a:schemeClr val="bg1"/>
                </a:solidFill>
              </a:rPr>
              <a:t>PSC finds Fee is NRC and must be cost-based</a:t>
            </a:r>
          </a:p>
          <a:p>
            <a:pPr marL="742950" lvl="2" indent="-342900"/>
            <a:r>
              <a:rPr lang="en-US" altLang="en-US" sz="4000" dirty="0">
                <a:solidFill>
                  <a:schemeClr val="bg1"/>
                </a:solidFill>
              </a:rPr>
              <a:t>PSC rejects Fee as not cost-based</a:t>
            </a:r>
          </a:p>
        </p:txBody>
      </p:sp>
    </p:spTree>
    <p:extLst>
      <p:ext uri="{BB962C8B-B14F-4D97-AF65-F5344CB8AC3E}">
        <p14:creationId xmlns:p14="http://schemas.microsoft.com/office/powerpoint/2010/main" val="63721850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79390576-E1A9-40A7-8097-3595AA083E99}"/>
              </a:ext>
            </a:extLst>
          </p:cNvPr>
          <p:cNvSpPr>
            <a:spLocks noGrp="1"/>
          </p:cNvSpPr>
          <p:nvPr>
            <p:ph type="title"/>
          </p:nvPr>
        </p:nvSpPr>
        <p:spPr>
          <a:xfrm>
            <a:off x="1295400" y="546463"/>
            <a:ext cx="6858000" cy="1206137"/>
          </a:xfrm>
        </p:spPr>
        <p:txBody>
          <a:bodyPr/>
          <a:lstStyle/>
          <a:p>
            <a:pPr algn="ctr"/>
            <a:r>
              <a:rPr lang="en-US" altLang="en-US" sz="4800" b="1" dirty="0">
                <a:solidFill>
                  <a:schemeClr val="bg1"/>
                </a:solidFill>
              </a:rPr>
              <a:t>BILLING FOR SEWER SERVICE</a:t>
            </a:r>
          </a:p>
        </p:txBody>
      </p:sp>
      <p:sp>
        <p:nvSpPr>
          <p:cNvPr id="28675" name="Content Placeholder 3">
            <a:extLst>
              <a:ext uri="{FF2B5EF4-FFF2-40B4-BE49-F238E27FC236}">
                <a16:creationId xmlns:a16="http://schemas.microsoft.com/office/drawing/2014/main" id="{BC99436A-A570-427E-B6F6-C73ADDA67FB8}"/>
              </a:ext>
            </a:extLst>
          </p:cNvPr>
          <p:cNvSpPr>
            <a:spLocks noGrp="1"/>
          </p:cNvSpPr>
          <p:nvPr>
            <p:ph sz="quarter" idx="11"/>
          </p:nvPr>
        </p:nvSpPr>
        <p:spPr>
          <a:xfrm>
            <a:off x="152400" y="1994263"/>
            <a:ext cx="8534400" cy="4317274"/>
          </a:xfrm>
        </p:spPr>
        <p:txBody>
          <a:bodyPr/>
          <a:lstStyle/>
          <a:p>
            <a:pPr lvl="1">
              <a:buFont typeface="Arial" panose="020B0604020202020204" pitchFamily="34" charset="0"/>
              <a:buChar char="•"/>
              <a:defRPr/>
            </a:pPr>
            <a:r>
              <a:rPr lang="en-US" altLang="en-US" sz="4000" dirty="0">
                <a:solidFill>
                  <a:schemeClr val="bg1"/>
                </a:solidFill>
              </a:rPr>
              <a:t>Utility Provides Both Services - Follow PSC Regs </a:t>
            </a:r>
          </a:p>
          <a:p>
            <a:pPr lvl="1">
              <a:buFont typeface="Arial" panose="020B0604020202020204" pitchFamily="34" charset="0"/>
              <a:buChar char="•"/>
              <a:defRPr/>
            </a:pPr>
            <a:r>
              <a:rPr lang="en-US" altLang="en-US" sz="4000" dirty="0">
                <a:solidFill>
                  <a:schemeClr val="bg1"/>
                </a:solidFill>
              </a:rPr>
              <a:t>City/Water District Provides Service - Follow KRS 96.930-.943 </a:t>
            </a:r>
          </a:p>
          <a:p>
            <a:pPr lvl="1">
              <a:buFont typeface="Arial" panose="020B0604020202020204" pitchFamily="34" charset="0"/>
              <a:buChar char="•"/>
              <a:defRPr/>
            </a:pPr>
            <a:r>
              <a:rPr lang="en-US" altLang="en-US" sz="4000" dirty="0">
                <a:solidFill>
                  <a:schemeClr val="bg1"/>
                </a:solidFill>
              </a:rPr>
              <a:t>Sanitation </a:t>
            </a:r>
            <a:r>
              <a:rPr lang="en-US" altLang="en-US" sz="4000" dirty="0" err="1">
                <a:solidFill>
                  <a:schemeClr val="bg1"/>
                </a:solidFill>
              </a:rPr>
              <a:t>Dist</a:t>
            </a:r>
            <a:r>
              <a:rPr lang="en-US" altLang="en-US" sz="4000" dirty="0">
                <a:solidFill>
                  <a:schemeClr val="bg1"/>
                </a:solidFill>
              </a:rPr>
              <a:t>  - Follow KRS 220.510</a:t>
            </a:r>
          </a:p>
          <a:p>
            <a:pPr lvl="1">
              <a:buFont typeface="Arial" panose="020B0604020202020204" pitchFamily="34" charset="0"/>
              <a:buChar char="•"/>
              <a:defRPr/>
            </a:pPr>
            <a:r>
              <a:rPr lang="en-US" altLang="en-US" sz="4000" dirty="0">
                <a:solidFill>
                  <a:schemeClr val="bg1"/>
                </a:solidFill>
              </a:rPr>
              <a:t>Private Sewer Utility – PSC Approval Required </a:t>
            </a:r>
          </a:p>
          <a:p>
            <a:pPr lvl="1">
              <a:buFont typeface="Arial" panose="020B0604020202020204" pitchFamily="34" charset="0"/>
              <a:buChar char="•"/>
              <a:defRPr/>
            </a:pPr>
            <a:endParaRPr lang="en-US" altLang="en-US" sz="4000" dirty="0">
              <a:solidFill>
                <a:schemeClr val="bg1"/>
              </a:solidFill>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79390576-E1A9-40A7-8097-3595AA083E99}"/>
              </a:ext>
            </a:extLst>
          </p:cNvPr>
          <p:cNvSpPr>
            <a:spLocks noGrp="1"/>
          </p:cNvSpPr>
          <p:nvPr>
            <p:ph type="title"/>
          </p:nvPr>
        </p:nvSpPr>
        <p:spPr>
          <a:xfrm>
            <a:off x="1295400" y="546463"/>
            <a:ext cx="6858000" cy="1447800"/>
          </a:xfrm>
        </p:spPr>
        <p:txBody>
          <a:bodyPr/>
          <a:lstStyle/>
          <a:p>
            <a:pPr algn="ctr"/>
            <a:r>
              <a:rPr lang="en-US" altLang="en-US" sz="4800" b="1" dirty="0">
                <a:solidFill>
                  <a:schemeClr val="bg1"/>
                </a:solidFill>
              </a:rPr>
              <a:t>BILLING FOR GARBAGE COLLECTION</a:t>
            </a:r>
          </a:p>
        </p:txBody>
      </p:sp>
      <p:sp>
        <p:nvSpPr>
          <p:cNvPr id="28675" name="Content Placeholder 3">
            <a:extLst>
              <a:ext uri="{FF2B5EF4-FFF2-40B4-BE49-F238E27FC236}">
                <a16:creationId xmlns:a16="http://schemas.microsoft.com/office/drawing/2014/main" id="{BC99436A-A570-427E-B6F6-C73ADDA67FB8}"/>
              </a:ext>
            </a:extLst>
          </p:cNvPr>
          <p:cNvSpPr>
            <a:spLocks noGrp="1"/>
          </p:cNvSpPr>
          <p:nvPr>
            <p:ph sz="quarter" idx="11"/>
          </p:nvPr>
        </p:nvSpPr>
        <p:spPr>
          <a:xfrm>
            <a:off x="152400" y="1994263"/>
            <a:ext cx="8534400" cy="4317274"/>
          </a:xfrm>
        </p:spPr>
        <p:txBody>
          <a:bodyPr/>
          <a:lstStyle/>
          <a:p>
            <a:pPr lvl="1">
              <a:buFont typeface="Arial" panose="020B0604020202020204" pitchFamily="34" charset="0"/>
              <a:buChar char="•"/>
              <a:defRPr/>
            </a:pPr>
            <a:r>
              <a:rPr lang="en-US" altLang="en-US" sz="4000" dirty="0">
                <a:solidFill>
                  <a:schemeClr val="bg1"/>
                </a:solidFill>
              </a:rPr>
              <a:t>Cities May Discontinue H2O Service For Failure to Garbage Collection Bill</a:t>
            </a:r>
          </a:p>
          <a:p>
            <a:pPr lvl="1">
              <a:buFont typeface="Arial" panose="020B0604020202020204" pitchFamily="34" charset="0"/>
              <a:buChar char="•"/>
              <a:defRPr/>
            </a:pPr>
            <a:r>
              <a:rPr lang="en-US" altLang="en-US" sz="4000" dirty="0">
                <a:solidFill>
                  <a:schemeClr val="bg1"/>
                </a:solidFill>
              </a:rPr>
              <a:t>PSC Utilities:  Not Permitted Unless PSC expressly approves</a:t>
            </a:r>
          </a:p>
          <a:p>
            <a:pPr lvl="1">
              <a:buFont typeface="Arial" panose="020B0604020202020204" pitchFamily="34" charset="0"/>
              <a:buChar char="•"/>
              <a:defRPr/>
            </a:pPr>
            <a:r>
              <a:rPr lang="en-US" altLang="en-US" sz="4000" dirty="0">
                <a:solidFill>
                  <a:schemeClr val="bg1"/>
                </a:solidFill>
              </a:rPr>
              <a:t>OAG 17-30: City May Delegate Its Authority to Water District</a:t>
            </a:r>
          </a:p>
        </p:txBody>
      </p:sp>
    </p:spTree>
    <p:extLst>
      <p:ext uri="{BB962C8B-B14F-4D97-AF65-F5344CB8AC3E}">
        <p14:creationId xmlns:p14="http://schemas.microsoft.com/office/powerpoint/2010/main" val="272990522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79390576-E1A9-40A7-8097-3595AA083E99}"/>
              </a:ext>
            </a:extLst>
          </p:cNvPr>
          <p:cNvSpPr>
            <a:spLocks noGrp="1"/>
          </p:cNvSpPr>
          <p:nvPr>
            <p:ph type="title"/>
          </p:nvPr>
        </p:nvSpPr>
        <p:spPr>
          <a:xfrm>
            <a:off x="1295400" y="546463"/>
            <a:ext cx="6858000" cy="1447800"/>
          </a:xfrm>
        </p:spPr>
        <p:txBody>
          <a:bodyPr/>
          <a:lstStyle/>
          <a:p>
            <a:pPr algn="ctr"/>
            <a:r>
              <a:rPr lang="en-US" altLang="en-US" sz="4800" b="1" dirty="0">
                <a:solidFill>
                  <a:schemeClr val="bg1"/>
                </a:solidFill>
              </a:rPr>
              <a:t>BILLING FOR OTHER SERVICES</a:t>
            </a:r>
          </a:p>
        </p:txBody>
      </p:sp>
      <p:sp>
        <p:nvSpPr>
          <p:cNvPr id="28675" name="Content Placeholder 3">
            <a:extLst>
              <a:ext uri="{FF2B5EF4-FFF2-40B4-BE49-F238E27FC236}">
                <a16:creationId xmlns:a16="http://schemas.microsoft.com/office/drawing/2014/main" id="{BC99436A-A570-427E-B6F6-C73ADDA67FB8}"/>
              </a:ext>
            </a:extLst>
          </p:cNvPr>
          <p:cNvSpPr>
            <a:spLocks noGrp="1"/>
          </p:cNvSpPr>
          <p:nvPr>
            <p:ph sz="quarter" idx="11"/>
          </p:nvPr>
        </p:nvSpPr>
        <p:spPr>
          <a:xfrm>
            <a:off x="152400" y="2133600"/>
            <a:ext cx="8534400" cy="4177937"/>
          </a:xfrm>
        </p:spPr>
        <p:txBody>
          <a:bodyPr/>
          <a:lstStyle/>
          <a:p>
            <a:pPr lvl="1">
              <a:buFont typeface="Arial" panose="020B0604020202020204" pitchFamily="34" charset="0"/>
              <a:buChar char="•"/>
              <a:defRPr/>
            </a:pPr>
            <a:r>
              <a:rPr lang="en-US" altLang="en-US" sz="4000" dirty="0">
                <a:solidFill>
                  <a:schemeClr val="bg1"/>
                </a:solidFill>
              </a:rPr>
              <a:t>911 Fees</a:t>
            </a:r>
          </a:p>
          <a:p>
            <a:pPr lvl="1">
              <a:buFont typeface="Arial" panose="020B0604020202020204" pitchFamily="34" charset="0"/>
              <a:buChar char="•"/>
              <a:defRPr/>
            </a:pPr>
            <a:r>
              <a:rPr lang="en-US" altLang="en-US" sz="4000" dirty="0">
                <a:solidFill>
                  <a:schemeClr val="bg1"/>
                </a:solidFill>
              </a:rPr>
              <a:t>Service Line Warranty Programs</a:t>
            </a:r>
          </a:p>
          <a:p>
            <a:pPr lvl="1">
              <a:buFont typeface="Arial" panose="020B0604020202020204" pitchFamily="34" charset="0"/>
              <a:buChar char="•"/>
              <a:defRPr/>
            </a:pPr>
            <a:r>
              <a:rPr lang="en-US" altLang="en-US" sz="4000" dirty="0">
                <a:solidFill>
                  <a:schemeClr val="bg1"/>
                </a:solidFill>
              </a:rPr>
              <a:t>Establish </a:t>
            </a:r>
            <a:r>
              <a:rPr lang="en-US" altLang="en-US" sz="4000" b="1" dirty="0">
                <a:solidFill>
                  <a:srgbClr val="FF0000"/>
                </a:solidFill>
              </a:rPr>
              <a:t>Priority of Payment </a:t>
            </a:r>
            <a:r>
              <a:rPr lang="en-US" altLang="en-US" sz="4000" dirty="0">
                <a:solidFill>
                  <a:schemeClr val="bg1"/>
                </a:solidFill>
              </a:rPr>
              <a:t>in Tariff</a:t>
            </a:r>
          </a:p>
          <a:p>
            <a:pPr lvl="1">
              <a:buFont typeface="Arial" panose="020B0604020202020204" pitchFamily="34" charset="0"/>
              <a:buChar char="•"/>
              <a:defRPr/>
            </a:pPr>
            <a:r>
              <a:rPr lang="en-US" altLang="en-US" sz="4000" dirty="0">
                <a:solidFill>
                  <a:schemeClr val="bg1"/>
                </a:solidFill>
              </a:rPr>
              <a:t>Bill Format Must Reflect All Other Billed Services</a:t>
            </a:r>
          </a:p>
        </p:txBody>
      </p:sp>
    </p:spTree>
    <p:extLst>
      <p:ext uri="{BB962C8B-B14F-4D97-AF65-F5344CB8AC3E}">
        <p14:creationId xmlns:p14="http://schemas.microsoft.com/office/powerpoint/2010/main" val="202015836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7F460425-F802-499A-B6B4-D73B533426C5}"/>
              </a:ext>
            </a:extLst>
          </p:cNvPr>
          <p:cNvSpPr>
            <a:spLocks noGrp="1"/>
          </p:cNvSpPr>
          <p:nvPr>
            <p:ph type="title"/>
          </p:nvPr>
        </p:nvSpPr>
        <p:spPr>
          <a:xfrm>
            <a:off x="1143000" y="762000"/>
            <a:ext cx="7162800" cy="685800"/>
          </a:xfrm>
        </p:spPr>
        <p:txBody>
          <a:bodyPr/>
          <a:lstStyle/>
          <a:p>
            <a:pPr algn="ctr"/>
            <a:r>
              <a:rPr lang="en-US" altLang="en-US" sz="4800" b="1" dirty="0">
                <a:solidFill>
                  <a:schemeClr val="bg1"/>
                </a:solidFill>
              </a:rPr>
              <a:t>FIRE PROTECTION SERVICES</a:t>
            </a:r>
          </a:p>
        </p:txBody>
      </p:sp>
      <p:sp>
        <p:nvSpPr>
          <p:cNvPr id="32771" name="Content Placeholder 3">
            <a:extLst>
              <a:ext uri="{FF2B5EF4-FFF2-40B4-BE49-F238E27FC236}">
                <a16:creationId xmlns:a16="http://schemas.microsoft.com/office/drawing/2014/main" id="{345FDFDF-0E64-4B7F-8FF6-46D41F0D4193}"/>
              </a:ext>
            </a:extLst>
          </p:cNvPr>
          <p:cNvSpPr>
            <a:spLocks noGrp="1"/>
          </p:cNvSpPr>
          <p:nvPr>
            <p:ph sz="quarter" idx="11"/>
          </p:nvPr>
        </p:nvSpPr>
        <p:spPr>
          <a:xfrm>
            <a:off x="609600" y="1905000"/>
            <a:ext cx="8001000" cy="4343400"/>
          </a:xfrm>
        </p:spPr>
        <p:txBody>
          <a:bodyPr/>
          <a:lstStyle/>
          <a:p>
            <a:pPr>
              <a:buFont typeface="Arial" panose="020B0604020202020204" pitchFamily="34" charset="0"/>
              <a:buChar char="•"/>
              <a:defRPr/>
            </a:pPr>
            <a:r>
              <a:rPr lang="en-US" altLang="en-US" sz="4000" dirty="0">
                <a:solidFill>
                  <a:schemeClr val="bg1"/>
                </a:solidFill>
              </a:rPr>
              <a:t>Free H2O To Fire Depts Permitted</a:t>
            </a:r>
          </a:p>
          <a:p>
            <a:pPr>
              <a:buFont typeface="Arial" panose="020B0604020202020204" pitchFamily="34" charset="0"/>
              <a:buChar char="•"/>
              <a:defRPr/>
            </a:pPr>
            <a:r>
              <a:rPr lang="en-US" altLang="en-US" sz="4000" dirty="0">
                <a:solidFill>
                  <a:schemeClr val="bg1"/>
                </a:solidFill>
              </a:rPr>
              <a:t>Fire Protection/Fire Training Only</a:t>
            </a:r>
          </a:p>
          <a:p>
            <a:pPr>
              <a:buFontTx/>
              <a:buChar char="•"/>
              <a:defRPr/>
            </a:pPr>
            <a:r>
              <a:rPr lang="en-US" altLang="en-US" sz="4000" dirty="0">
                <a:solidFill>
                  <a:schemeClr val="bg1"/>
                </a:solidFill>
              </a:rPr>
              <a:t>Fire Dept Must Keep Usage Estimates &amp; Report Quarterly</a:t>
            </a:r>
          </a:p>
          <a:p>
            <a:pPr>
              <a:buFontTx/>
              <a:buChar char="•"/>
              <a:defRPr/>
            </a:pPr>
            <a:r>
              <a:rPr lang="en-US" altLang="en-US" sz="4000" dirty="0">
                <a:solidFill>
                  <a:schemeClr val="bg1"/>
                </a:solidFill>
              </a:rPr>
              <a:t>Penalty If Reports Not Timely Filed</a:t>
            </a:r>
          </a:p>
          <a:p>
            <a:pPr>
              <a:buFontTx/>
              <a:buChar char="•"/>
              <a:defRPr/>
            </a:pPr>
            <a:r>
              <a:rPr lang="en-US" altLang="en-US" sz="4000" dirty="0">
                <a:solidFill>
                  <a:schemeClr val="bg1"/>
                </a:solidFill>
              </a:rPr>
              <a:t>Tariff Provision Required</a:t>
            </a:r>
          </a:p>
          <a:p>
            <a:pPr>
              <a:buFontTx/>
              <a:buChar char="•"/>
              <a:defRPr/>
            </a:pPr>
            <a:endParaRPr lang="en-US" altLang="en-US" sz="4000" dirty="0">
              <a:solidFill>
                <a:schemeClr val="bg1"/>
              </a:solidFill>
            </a:endParaRPr>
          </a:p>
          <a:p>
            <a:pPr>
              <a:buFontTx/>
              <a:buChar char="•"/>
              <a:defRPr/>
            </a:pPr>
            <a:endParaRPr lang="en-US" altLang="en-US" sz="4000" dirty="0">
              <a:solidFill>
                <a:schemeClr val="bg1"/>
              </a:solidFill>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6BAA1FC6-9DD9-4EA3-825B-3C12685A9064}"/>
              </a:ext>
            </a:extLst>
          </p:cNvPr>
          <p:cNvSpPr>
            <a:spLocks noGrp="1"/>
          </p:cNvSpPr>
          <p:nvPr>
            <p:ph type="title"/>
          </p:nvPr>
        </p:nvSpPr>
        <p:spPr>
          <a:xfrm>
            <a:off x="1104900" y="838200"/>
            <a:ext cx="7162800" cy="685800"/>
          </a:xfrm>
        </p:spPr>
        <p:txBody>
          <a:bodyPr/>
          <a:lstStyle/>
          <a:p>
            <a:pPr algn="ctr"/>
            <a:r>
              <a:rPr lang="en-US" altLang="en-US" sz="4800" b="1" dirty="0">
                <a:solidFill>
                  <a:schemeClr val="bg1"/>
                </a:solidFill>
              </a:rPr>
              <a:t>FIRE PROTECTION SERVICES</a:t>
            </a:r>
            <a:endParaRPr lang="en-US" altLang="en-US" sz="4800" dirty="0">
              <a:solidFill>
                <a:schemeClr val="bg1"/>
              </a:solidFill>
            </a:endParaRPr>
          </a:p>
        </p:txBody>
      </p:sp>
      <p:sp>
        <p:nvSpPr>
          <p:cNvPr id="37891" name="Content Placeholder 3">
            <a:extLst>
              <a:ext uri="{FF2B5EF4-FFF2-40B4-BE49-F238E27FC236}">
                <a16:creationId xmlns:a16="http://schemas.microsoft.com/office/drawing/2014/main" id="{4293E1E6-4019-40A6-85BD-BE38DA66494D}"/>
              </a:ext>
            </a:extLst>
          </p:cNvPr>
          <p:cNvSpPr>
            <a:spLocks noGrp="1"/>
          </p:cNvSpPr>
          <p:nvPr>
            <p:ph sz="quarter" idx="11"/>
          </p:nvPr>
        </p:nvSpPr>
        <p:spPr>
          <a:xfrm>
            <a:off x="457200" y="2057400"/>
            <a:ext cx="8458200" cy="4114800"/>
          </a:xfrm>
        </p:spPr>
        <p:txBody>
          <a:bodyPr/>
          <a:lstStyle/>
          <a:p>
            <a:pPr>
              <a:buFontTx/>
              <a:buChar char="•"/>
            </a:pPr>
            <a:r>
              <a:rPr lang="en-US" altLang="en-US" sz="4000" dirty="0">
                <a:solidFill>
                  <a:schemeClr val="bg1"/>
                </a:solidFill>
              </a:rPr>
              <a:t>Free Service Without Tariff Provision Violates KRS 278.170(3)</a:t>
            </a:r>
          </a:p>
          <a:p>
            <a:pPr>
              <a:buFontTx/>
              <a:buChar char="•"/>
            </a:pPr>
            <a:r>
              <a:rPr lang="en-US" altLang="en-US" sz="4000" dirty="0">
                <a:solidFill>
                  <a:schemeClr val="bg1"/>
                </a:solidFill>
              </a:rPr>
              <a:t>Allowing  Fire Dept to Withdraw H2O Without Reports Violates KRS 278.160</a:t>
            </a:r>
          </a:p>
          <a:p>
            <a:pPr>
              <a:buFontTx/>
              <a:buChar char="•"/>
            </a:pPr>
            <a:r>
              <a:rPr lang="en-US" altLang="en-US" sz="4000" dirty="0">
                <a:solidFill>
                  <a:schemeClr val="bg1"/>
                </a:solidFill>
              </a:rPr>
              <a:t>Failure to assess penalty against Fire Dept violates KRS 278.160</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7F460425-F802-499A-B6B4-D73B533426C5}"/>
              </a:ext>
            </a:extLst>
          </p:cNvPr>
          <p:cNvSpPr>
            <a:spLocks noGrp="1"/>
          </p:cNvSpPr>
          <p:nvPr>
            <p:ph type="title"/>
          </p:nvPr>
        </p:nvSpPr>
        <p:spPr>
          <a:xfrm>
            <a:off x="1143000" y="762000"/>
            <a:ext cx="7162800" cy="685800"/>
          </a:xfrm>
        </p:spPr>
        <p:txBody>
          <a:bodyPr/>
          <a:lstStyle/>
          <a:p>
            <a:pPr algn="ctr"/>
            <a:r>
              <a:rPr lang="en-US" altLang="en-US" sz="4800" b="1" dirty="0">
                <a:solidFill>
                  <a:schemeClr val="bg1"/>
                </a:solidFill>
              </a:rPr>
              <a:t>FIRE PROTECTION SERVICES</a:t>
            </a:r>
          </a:p>
        </p:txBody>
      </p:sp>
      <p:sp>
        <p:nvSpPr>
          <p:cNvPr id="32771" name="Content Placeholder 3">
            <a:extLst>
              <a:ext uri="{FF2B5EF4-FFF2-40B4-BE49-F238E27FC236}">
                <a16:creationId xmlns:a16="http://schemas.microsoft.com/office/drawing/2014/main" id="{345FDFDF-0E64-4B7F-8FF6-46D41F0D4193}"/>
              </a:ext>
            </a:extLst>
          </p:cNvPr>
          <p:cNvSpPr>
            <a:spLocks noGrp="1"/>
          </p:cNvSpPr>
          <p:nvPr>
            <p:ph sz="quarter" idx="11"/>
          </p:nvPr>
        </p:nvSpPr>
        <p:spPr>
          <a:xfrm>
            <a:off x="609600" y="2133600"/>
            <a:ext cx="8001000" cy="4343400"/>
          </a:xfrm>
        </p:spPr>
        <p:txBody>
          <a:bodyPr/>
          <a:lstStyle/>
          <a:p>
            <a:pPr>
              <a:buFont typeface="Arial" panose="020B0604020202020204" pitchFamily="34" charset="0"/>
              <a:buChar char="•"/>
              <a:defRPr/>
            </a:pPr>
            <a:r>
              <a:rPr lang="en-US" altLang="en-US" sz="4000" dirty="0">
                <a:solidFill>
                  <a:schemeClr val="bg1"/>
                </a:solidFill>
              </a:rPr>
              <a:t>Limit Amount Of “Free H2O” Per Fire Event</a:t>
            </a:r>
          </a:p>
          <a:p>
            <a:pPr>
              <a:buFont typeface="Arial" panose="020B0604020202020204" pitchFamily="34" charset="0"/>
              <a:buChar char="•"/>
              <a:defRPr/>
            </a:pPr>
            <a:r>
              <a:rPr lang="en-US" altLang="en-US" sz="4000" dirty="0">
                <a:solidFill>
                  <a:schemeClr val="bg1"/>
                </a:solidFill>
              </a:rPr>
              <a:t>Example:  No More Than 4 Hours – Then Property Owner Responsible  </a:t>
            </a:r>
          </a:p>
          <a:p>
            <a:pPr>
              <a:buFont typeface="Arial" panose="020B0604020202020204" pitchFamily="34" charset="0"/>
              <a:buChar char="•"/>
              <a:defRPr/>
            </a:pPr>
            <a:r>
              <a:rPr lang="en-US" altLang="en-US" sz="4000" dirty="0">
                <a:solidFill>
                  <a:schemeClr val="bg1"/>
                </a:solidFill>
              </a:rPr>
              <a:t>Avoids Potential Financial Hardship For Water Utility</a:t>
            </a:r>
          </a:p>
          <a:p>
            <a:pPr>
              <a:buFontTx/>
              <a:buChar char="•"/>
              <a:defRPr/>
            </a:pPr>
            <a:endParaRPr lang="en-US" altLang="en-US" sz="4000" dirty="0">
              <a:solidFill>
                <a:schemeClr val="bg1"/>
              </a:solidFill>
            </a:endParaRPr>
          </a:p>
        </p:txBody>
      </p:sp>
    </p:spTree>
    <p:extLst>
      <p:ext uri="{BB962C8B-B14F-4D97-AF65-F5344CB8AC3E}">
        <p14:creationId xmlns:p14="http://schemas.microsoft.com/office/powerpoint/2010/main" val="201893848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5AACB42D-6AF5-46A1-B914-E06E465A6854}"/>
              </a:ext>
            </a:extLst>
          </p:cNvPr>
          <p:cNvSpPr>
            <a:spLocks noGrp="1"/>
          </p:cNvSpPr>
          <p:nvPr>
            <p:ph type="title"/>
          </p:nvPr>
        </p:nvSpPr>
        <p:spPr/>
        <p:txBody>
          <a:bodyPr/>
          <a:lstStyle/>
          <a:p>
            <a:pPr algn="ctr"/>
            <a:r>
              <a:rPr lang="en-US" altLang="en-US" sz="4800" b="1" dirty="0">
                <a:solidFill>
                  <a:schemeClr val="bg1"/>
                </a:solidFill>
              </a:rPr>
              <a:t>LIMITING TORT LIABILITY</a:t>
            </a:r>
          </a:p>
        </p:txBody>
      </p:sp>
      <p:sp>
        <p:nvSpPr>
          <p:cNvPr id="29699" name="Content Placeholder 3">
            <a:extLst>
              <a:ext uri="{FF2B5EF4-FFF2-40B4-BE49-F238E27FC236}">
                <a16:creationId xmlns:a16="http://schemas.microsoft.com/office/drawing/2014/main" id="{CA148BF0-3733-47BE-93BF-163797D00E70}"/>
              </a:ext>
            </a:extLst>
          </p:cNvPr>
          <p:cNvSpPr>
            <a:spLocks noGrp="1"/>
          </p:cNvSpPr>
          <p:nvPr>
            <p:ph sz="quarter" idx="11"/>
          </p:nvPr>
        </p:nvSpPr>
        <p:spPr>
          <a:xfrm>
            <a:off x="571500" y="1905000"/>
            <a:ext cx="8001000" cy="4648200"/>
          </a:xfrm>
        </p:spPr>
        <p:txBody>
          <a:bodyPr/>
          <a:lstStyle/>
          <a:p>
            <a:pPr>
              <a:buFontTx/>
              <a:buChar char="•"/>
            </a:pPr>
            <a:r>
              <a:rPr lang="en-US" altLang="en-US" sz="4000" dirty="0">
                <a:solidFill>
                  <a:schemeClr val="bg1"/>
                </a:solidFill>
              </a:rPr>
              <a:t>Disclaimer of Liability</a:t>
            </a:r>
          </a:p>
          <a:p>
            <a:pPr>
              <a:buFontTx/>
              <a:buChar char="•"/>
            </a:pPr>
            <a:r>
              <a:rPr lang="en-US" altLang="en-US" sz="4000" dirty="0">
                <a:solidFill>
                  <a:schemeClr val="bg1"/>
                </a:solidFill>
              </a:rPr>
              <a:t>Low H2O Pressure – Damage to Customer Equipment/Facilities</a:t>
            </a:r>
          </a:p>
          <a:p>
            <a:pPr>
              <a:buFontTx/>
              <a:buChar char="•"/>
            </a:pPr>
            <a:r>
              <a:rPr lang="en-US" altLang="en-US" sz="4000" dirty="0">
                <a:solidFill>
                  <a:schemeClr val="bg1"/>
                </a:solidFill>
              </a:rPr>
              <a:t>Lack of Adequate Fire Flows</a:t>
            </a:r>
          </a:p>
          <a:p>
            <a:pPr>
              <a:buFontTx/>
              <a:buChar char="•"/>
            </a:pPr>
            <a:r>
              <a:rPr lang="en-US" altLang="en-US" sz="4000" dirty="0">
                <a:solidFill>
                  <a:schemeClr val="bg1"/>
                </a:solidFill>
              </a:rPr>
              <a:t>Interruptions in Water Supply</a:t>
            </a:r>
          </a:p>
          <a:p>
            <a:pPr>
              <a:buFontTx/>
              <a:buChar char="•"/>
            </a:pPr>
            <a:r>
              <a:rPr lang="en-US" altLang="en-US" sz="4000" dirty="0">
                <a:solidFill>
                  <a:schemeClr val="bg1"/>
                </a:solidFill>
              </a:rPr>
              <a:t>Hydrant Usage</a:t>
            </a:r>
          </a:p>
          <a:p>
            <a:pPr>
              <a:buFontTx/>
              <a:buChar char="•"/>
            </a:pPr>
            <a:endParaRPr lang="en-US" altLang="en-US" sz="4000" dirty="0">
              <a:solidFill>
                <a:schemeClr val="bg1"/>
              </a:solidFill>
            </a:endParaRPr>
          </a:p>
          <a:p>
            <a:pPr>
              <a:buFontTx/>
              <a:buChar char="•"/>
            </a:pPr>
            <a:endParaRPr lang="en-US" altLang="en-US"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6385FE2F-289D-43B0-8912-A24F8BA218C4}"/>
              </a:ext>
            </a:extLst>
          </p:cNvPr>
          <p:cNvSpPr>
            <a:spLocks noGrp="1"/>
          </p:cNvSpPr>
          <p:nvPr>
            <p:ph type="title"/>
          </p:nvPr>
        </p:nvSpPr>
        <p:spPr/>
        <p:txBody>
          <a:bodyPr rtlCol="0" anchor="t">
            <a:noAutofit/>
          </a:bodyPr>
          <a:lstStyle/>
          <a:p>
            <a:pPr algn="ctr" eaLnBrk="1" hangingPunct="1">
              <a:defRPr/>
            </a:pPr>
            <a:r>
              <a:rPr lang="en-US" sz="4800" b="1" dirty="0">
                <a:solidFill>
                  <a:schemeClr val="bg1"/>
                </a:solidFill>
              </a:rPr>
              <a:t>KRS 278.160(1)</a:t>
            </a:r>
          </a:p>
        </p:txBody>
      </p:sp>
      <p:sp>
        <p:nvSpPr>
          <p:cNvPr id="10243" name="Content Placeholder 3">
            <a:extLst>
              <a:ext uri="{FF2B5EF4-FFF2-40B4-BE49-F238E27FC236}">
                <a16:creationId xmlns:a16="http://schemas.microsoft.com/office/drawing/2014/main" id="{EFB8CFC8-B521-4A5E-9DC1-AFC312A52B73}"/>
              </a:ext>
            </a:extLst>
          </p:cNvPr>
          <p:cNvSpPr>
            <a:spLocks noGrp="1"/>
          </p:cNvSpPr>
          <p:nvPr>
            <p:ph sz="quarter" idx="11"/>
          </p:nvPr>
        </p:nvSpPr>
        <p:spPr>
          <a:xfrm>
            <a:off x="685800" y="2057400"/>
            <a:ext cx="7981406" cy="4343400"/>
          </a:xfrm>
        </p:spPr>
        <p:txBody>
          <a:bodyPr/>
          <a:lstStyle/>
          <a:p>
            <a:pPr marL="0" indent="0" eaLnBrk="1" hangingPunct="1">
              <a:buNone/>
            </a:pPr>
            <a:r>
              <a:rPr lang="en-US" altLang="en-US" dirty="0">
                <a:solidFill>
                  <a:schemeClr val="bg1"/>
                </a:solidFill>
                <a:latin typeface="Calibri" panose="020F0502020204030204" pitchFamily="34" charset="0"/>
                <a:cs typeface="Calibri" panose="020F0502020204030204" pitchFamily="34" charset="0"/>
              </a:rPr>
              <a:t>Under rules prescribed by the commission,</a:t>
            </a:r>
            <a:r>
              <a:rPr lang="en-US" altLang="en-US" b="1" dirty="0">
                <a:solidFill>
                  <a:schemeClr val="bg1"/>
                </a:solidFill>
                <a:latin typeface="Calibri" panose="020F0502020204030204" pitchFamily="34" charset="0"/>
                <a:cs typeface="Calibri" panose="020F0502020204030204" pitchFamily="34" charset="0"/>
              </a:rPr>
              <a:t> </a:t>
            </a:r>
            <a:r>
              <a:rPr lang="en-US" altLang="en-US" b="1" dirty="0">
                <a:solidFill>
                  <a:srgbClr val="FF0000"/>
                </a:solidFill>
                <a:latin typeface="Calibri" panose="020F0502020204030204" pitchFamily="34" charset="0"/>
                <a:cs typeface="Calibri" panose="020F0502020204030204" pitchFamily="34" charset="0"/>
              </a:rPr>
              <a:t>each utility shall file with the commissio</a:t>
            </a:r>
            <a:r>
              <a:rPr lang="en-US" altLang="en-US" dirty="0">
                <a:solidFill>
                  <a:srgbClr val="FF0000"/>
                </a:solidFill>
                <a:latin typeface="Calibri" panose="020F0502020204030204" pitchFamily="34" charset="0"/>
                <a:cs typeface="Calibri" panose="020F0502020204030204" pitchFamily="34" charset="0"/>
              </a:rPr>
              <a:t>n</a:t>
            </a:r>
            <a:r>
              <a:rPr lang="en-US" altLang="en-US" dirty="0">
                <a:solidFill>
                  <a:schemeClr val="bg1"/>
                </a:solidFill>
                <a:latin typeface="Calibri" panose="020F0502020204030204" pitchFamily="34" charset="0"/>
                <a:cs typeface="Calibri" panose="020F0502020204030204" pitchFamily="34" charset="0"/>
              </a:rPr>
              <a:t>, within such time and in such form as the commission designates, schedules showing </a:t>
            </a:r>
            <a:r>
              <a:rPr lang="en-US" altLang="en-US" b="1" dirty="0">
                <a:solidFill>
                  <a:srgbClr val="FF0000"/>
                </a:solidFill>
                <a:latin typeface="Calibri" panose="020F0502020204030204" pitchFamily="34" charset="0"/>
                <a:cs typeface="Calibri" panose="020F0502020204030204" pitchFamily="34" charset="0"/>
              </a:rPr>
              <a:t>all rates and conditions for service</a:t>
            </a:r>
            <a:r>
              <a:rPr lang="en-US" altLang="en-US" dirty="0">
                <a:solidFill>
                  <a:srgbClr val="FF0000"/>
                </a:solidFill>
                <a:latin typeface="Calibri" panose="020F0502020204030204" pitchFamily="34" charset="0"/>
                <a:cs typeface="Calibri" panose="020F0502020204030204" pitchFamily="34" charset="0"/>
              </a:rPr>
              <a:t> </a:t>
            </a:r>
            <a:r>
              <a:rPr lang="en-US" altLang="en-US" b="1" dirty="0">
                <a:solidFill>
                  <a:srgbClr val="FF0000"/>
                </a:solidFill>
                <a:latin typeface="Calibri" panose="020F0502020204030204" pitchFamily="34" charset="0"/>
                <a:cs typeface="Calibri" panose="020F0502020204030204" pitchFamily="34" charset="0"/>
              </a:rPr>
              <a:t>established by it and collected or enforced</a:t>
            </a:r>
            <a:r>
              <a:rPr lang="en-US" altLang="en-US" dirty="0">
                <a:solidFill>
                  <a:schemeClr val="bg1"/>
                </a:solidFill>
                <a:latin typeface="Calibri" panose="020F0502020204030204" pitchFamily="34" charset="0"/>
                <a:cs typeface="Calibri" panose="020F0502020204030204" pitchFamily="34" charset="0"/>
              </a:rPr>
              <a:t>. The utility shall keep copies of its schedules </a:t>
            </a:r>
            <a:r>
              <a:rPr lang="en-US" altLang="en-US" b="1" dirty="0">
                <a:solidFill>
                  <a:srgbClr val="FF0000"/>
                </a:solidFill>
                <a:latin typeface="Calibri" panose="020F0502020204030204" pitchFamily="34" charset="0"/>
                <a:cs typeface="Calibri" panose="020F0502020204030204" pitchFamily="34" charset="0"/>
              </a:rPr>
              <a:t>open to public inspection</a:t>
            </a:r>
            <a:r>
              <a:rPr lang="en-US" altLang="en-US" dirty="0">
                <a:solidFill>
                  <a:schemeClr val="bg1"/>
                </a:solidFill>
                <a:latin typeface="Calibri" panose="020F0502020204030204" pitchFamily="34" charset="0"/>
                <a:cs typeface="Calibri" panose="020F0502020204030204" pitchFamily="34" charset="0"/>
              </a:rPr>
              <a:t> under such rules as the commission prescribes.</a:t>
            </a:r>
          </a:p>
          <a:p>
            <a:pPr marL="0" indent="0" eaLnBrk="1" hangingPunct="1">
              <a:buNone/>
            </a:pPr>
            <a:endParaRPr lang="en-US" altLang="en-US" dirty="0">
              <a:solidFill>
                <a:schemeClr val="bg1"/>
              </a:solidFill>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8A9C07ED-1971-4905-AEEB-9B07F7379A6A}"/>
              </a:ext>
            </a:extLst>
          </p:cNvPr>
          <p:cNvSpPr>
            <a:spLocks noGrp="1"/>
          </p:cNvSpPr>
          <p:nvPr>
            <p:ph type="title"/>
          </p:nvPr>
        </p:nvSpPr>
        <p:spPr>
          <a:xfrm>
            <a:off x="1295400" y="685800"/>
            <a:ext cx="6858000" cy="1295400"/>
          </a:xfrm>
        </p:spPr>
        <p:txBody>
          <a:bodyPr/>
          <a:lstStyle/>
          <a:p>
            <a:pPr algn="ctr"/>
            <a:r>
              <a:rPr lang="en-US" altLang="en-US" sz="4800" b="1" dirty="0">
                <a:solidFill>
                  <a:schemeClr val="bg1"/>
                </a:solidFill>
              </a:rPr>
              <a:t>MISCELLANEOUS</a:t>
            </a:r>
          </a:p>
        </p:txBody>
      </p:sp>
      <p:sp>
        <p:nvSpPr>
          <p:cNvPr id="30724" name="Content Placeholder 3">
            <a:extLst>
              <a:ext uri="{FF2B5EF4-FFF2-40B4-BE49-F238E27FC236}">
                <a16:creationId xmlns:a16="http://schemas.microsoft.com/office/drawing/2014/main" id="{A4C12498-BEC6-40E1-B7B2-AB76C75B31C4}"/>
              </a:ext>
            </a:extLst>
          </p:cNvPr>
          <p:cNvSpPr>
            <a:spLocks noGrp="1"/>
          </p:cNvSpPr>
          <p:nvPr>
            <p:ph sz="quarter" idx="11"/>
          </p:nvPr>
        </p:nvSpPr>
        <p:spPr>
          <a:xfrm>
            <a:off x="533400" y="2286000"/>
            <a:ext cx="8153400" cy="3352800"/>
          </a:xfrm>
        </p:spPr>
        <p:txBody>
          <a:bodyPr/>
          <a:lstStyle/>
          <a:p>
            <a:pPr>
              <a:buFontTx/>
              <a:buChar char="•"/>
            </a:pPr>
            <a:r>
              <a:rPr lang="en-US" altLang="en-US" sz="4000" dirty="0">
                <a:solidFill>
                  <a:schemeClr val="bg1"/>
                </a:solidFill>
              </a:rPr>
              <a:t>Water Main Extension Policies</a:t>
            </a:r>
          </a:p>
          <a:p>
            <a:pPr>
              <a:buFontTx/>
              <a:buChar char="•"/>
            </a:pPr>
            <a:r>
              <a:rPr lang="en-US" altLang="en-US" sz="4000" dirty="0">
                <a:solidFill>
                  <a:schemeClr val="bg1"/>
                </a:solidFill>
              </a:rPr>
              <a:t>Incentive/Discount Tap-on Fees</a:t>
            </a:r>
          </a:p>
          <a:p>
            <a:pPr>
              <a:buFontTx/>
              <a:buChar char="•"/>
            </a:pPr>
            <a:r>
              <a:rPr lang="en-US" altLang="en-US" sz="4000" dirty="0">
                <a:solidFill>
                  <a:schemeClr val="bg1"/>
                </a:solidFill>
              </a:rPr>
              <a:t>Water Priority/Water Shortage Response Plans</a:t>
            </a:r>
          </a:p>
          <a:p>
            <a:pPr>
              <a:buFontTx/>
              <a:buChar char="•"/>
            </a:pPr>
            <a:r>
              <a:rPr lang="en-US" altLang="en-US" sz="4000" dirty="0">
                <a:solidFill>
                  <a:schemeClr val="bg1"/>
                </a:solidFill>
              </a:rPr>
              <a:t>Special Contracts</a:t>
            </a:r>
          </a:p>
          <a:p>
            <a:pPr>
              <a:buFontTx/>
              <a:buChar char="•"/>
            </a:pPr>
            <a:r>
              <a:rPr lang="en-US" altLang="en-US" sz="4000" dirty="0">
                <a:solidFill>
                  <a:schemeClr val="bg1"/>
                </a:solidFill>
              </a:rPr>
              <a:t>Forms</a:t>
            </a:r>
          </a:p>
          <a:p>
            <a:pPr>
              <a:buFontTx/>
              <a:buChar char="•"/>
            </a:pPr>
            <a:endParaRPr lang="en-US" altLang="en-US" sz="4000" dirty="0">
              <a:solidFill>
                <a:schemeClr val="bg1"/>
              </a:solidFill>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F8F004CC-EB5B-4E9F-8882-AF2366298EAC}"/>
              </a:ext>
            </a:extLst>
          </p:cNvPr>
          <p:cNvSpPr>
            <a:spLocks noGrp="1"/>
          </p:cNvSpPr>
          <p:nvPr>
            <p:ph type="title"/>
          </p:nvPr>
        </p:nvSpPr>
        <p:spPr>
          <a:xfrm>
            <a:off x="457200" y="2019300"/>
            <a:ext cx="8229600" cy="2819400"/>
          </a:xfrm>
        </p:spPr>
        <p:txBody>
          <a:bodyPr/>
          <a:lstStyle/>
          <a:p>
            <a:pPr eaLnBrk="1" hangingPunct="1"/>
            <a:r>
              <a:rPr lang="en-US" altLang="en-US" sz="5400" dirty="0">
                <a:solidFill>
                  <a:schemeClr val="bg1"/>
                </a:solidFill>
              </a:rPr>
              <a:t>MANAGING YOUR TARIFF</a:t>
            </a:r>
            <a:endParaRPr lang="en-US" altLang="en-US" dirty="0">
              <a:solidFill>
                <a:schemeClr val="bg1"/>
              </a:solidFill>
            </a:endParaRPr>
          </a:p>
        </p:txBody>
      </p:sp>
    </p:spTree>
    <p:extLst>
      <p:ext uri="{BB962C8B-B14F-4D97-AF65-F5344CB8AC3E}">
        <p14:creationId xmlns:p14="http://schemas.microsoft.com/office/powerpoint/2010/main" val="380539839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0D930EB3-9C16-40E4-8D35-3A7842DCBD6B}"/>
              </a:ext>
            </a:extLst>
          </p:cNvPr>
          <p:cNvSpPr>
            <a:spLocks noGrp="1"/>
          </p:cNvSpPr>
          <p:nvPr>
            <p:ph type="title"/>
          </p:nvPr>
        </p:nvSpPr>
        <p:spPr/>
        <p:txBody>
          <a:bodyPr/>
          <a:lstStyle/>
          <a:p>
            <a:pPr algn="ctr"/>
            <a:r>
              <a:rPr lang="en-US" altLang="en-US" sz="4800" dirty="0">
                <a:solidFill>
                  <a:schemeClr val="bg1"/>
                </a:solidFill>
              </a:rPr>
              <a:t>MANAGING YOUR TARIFF</a:t>
            </a:r>
          </a:p>
        </p:txBody>
      </p:sp>
      <p:sp>
        <p:nvSpPr>
          <p:cNvPr id="38915" name="Content Placeholder 3">
            <a:extLst>
              <a:ext uri="{FF2B5EF4-FFF2-40B4-BE49-F238E27FC236}">
                <a16:creationId xmlns:a16="http://schemas.microsoft.com/office/drawing/2014/main" id="{AE07B221-7498-40AB-9C79-C72DE68E01A4}"/>
              </a:ext>
            </a:extLst>
          </p:cNvPr>
          <p:cNvSpPr>
            <a:spLocks noGrp="1"/>
          </p:cNvSpPr>
          <p:nvPr>
            <p:ph sz="quarter" idx="11"/>
          </p:nvPr>
        </p:nvSpPr>
        <p:spPr>
          <a:xfrm>
            <a:off x="609600" y="2209800"/>
            <a:ext cx="8153400" cy="4114800"/>
          </a:xfrm>
        </p:spPr>
        <p:txBody>
          <a:bodyPr/>
          <a:lstStyle/>
          <a:p>
            <a:pPr>
              <a:buFontTx/>
              <a:buChar char="•"/>
            </a:pPr>
            <a:r>
              <a:rPr lang="en-US" altLang="en-US" sz="4000" dirty="0">
                <a:solidFill>
                  <a:schemeClr val="bg1"/>
                </a:solidFill>
              </a:rPr>
              <a:t>Know The Contents of Your Tariff</a:t>
            </a:r>
          </a:p>
          <a:p>
            <a:pPr>
              <a:buFontTx/>
              <a:buChar char="•"/>
            </a:pPr>
            <a:r>
              <a:rPr lang="en-US" altLang="en-US" sz="4000" dirty="0">
                <a:solidFill>
                  <a:schemeClr val="bg1"/>
                </a:solidFill>
              </a:rPr>
              <a:t>Review At Least Annually</a:t>
            </a:r>
          </a:p>
          <a:p>
            <a:pPr>
              <a:buFontTx/>
              <a:buChar char="•"/>
            </a:pPr>
            <a:r>
              <a:rPr lang="en-US" altLang="en-US" sz="4000" dirty="0">
                <a:solidFill>
                  <a:schemeClr val="bg1"/>
                </a:solidFill>
              </a:rPr>
              <a:t>Encourage Utility Staff Involvement in Review</a:t>
            </a:r>
          </a:p>
          <a:p>
            <a:pPr>
              <a:buFontTx/>
              <a:buChar char="•"/>
            </a:pPr>
            <a:r>
              <a:rPr lang="en-US" altLang="en-US" sz="4000" dirty="0">
                <a:solidFill>
                  <a:schemeClr val="bg1"/>
                </a:solidFill>
              </a:rPr>
              <a:t>Tariff Is Not Internal Management &amp; Practices Manual </a:t>
            </a:r>
          </a:p>
          <a:p>
            <a:pPr>
              <a:buFontTx/>
              <a:buChar char="•"/>
            </a:pPr>
            <a:endParaRPr lang="en-US" altLang="en-US" dirty="0">
              <a:solidFill>
                <a:schemeClr val="bg1"/>
              </a:solidFill>
            </a:endParaRPr>
          </a:p>
          <a:p>
            <a:pPr>
              <a:buFontTx/>
              <a:buChar char="•"/>
            </a:pPr>
            <a:r>
              <a:rPr lang="en-US" altLang="en-US" dirty="0">
                <a:solidFill>
                  <a:schemeClr val="bg1"/>
                </a:solidFill>
              </a:rPr>
              <a:t>Fire Departments that fail to report must be charged for H2O withdrawn</a:t>
            </a:r>
          </a:p>
          <a:p>
            <a:pPr>
              <a:buFontTx/>
              <a:buChar char="•"/>
            </a:pPr>
            <a:r>
              <a:rPr lang="en-US" altLang="en-US" dirty="0">
                <a:solidFill>
                  <a:schemeClr val="bg1"/>
                </a:solidFill>
              </a:rPr>
              <a:t>Consider a tariffed rate for fire departments</a:t>
            </a:r>
          </a:p>
          <a:p>
            <a:pPr>
              <a:buFontTx/>
              <a:buChar char="•"/>
            </a:pPr>
            <a:r>
              <a:rPr lang="en-US" altLang="en-US" dirty="0">
                <a:solidFill>
                  <a:schemeClr val="bg1"/>
                </a:solidFill>
              </a:rPr>
              <a:t>Coordination/Education </a:t>
            </a:r>
          </a:p>
          <a:p>
            <a:pPr>
              <a:buFontTx/>
              <a:buChar char="•"/>
            </a:pPr>
            <a:endParaRPr lang="en-US" altLang="en-US" dirty="0">
              <a:solidFill>
                <a:schemeClr val="bg1"/>
              </a:solidFill>
            </a:endParaRPr>
          </a:p>
          <a:p>
            <a:pPr>
              <a:buFontTx/>
              <a:buChar char="•"/>
            </a:pPr>
            <a:endParaRPr lang="en-US" alt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0D930EB3-9C16-40E4-8D35-3A7842DCBD6B}"/>
              </a:ext>
            </a:extLst>
          </p:cNvPr>
          <p:cNvSpPr>
            <a:spLocks noGrp="1"/>
          </p:cNvSpPr>
          <p:nvPr>
            <p:ph type="title"/>
          </p:nvPr>
        </p:nvSpPr>
        <p:spPr/>
        <p:txBody>
          <a:bodyPr/>
          <a:lstStyle/>
          <a:p>
            <a:pPr algn="ctr"/>
            <a:r>
              <a:rPr lang="en-US" altLang="en-US" sz="4800" dirty="0">
                <a:solidFill>
                  <a:schemeClr val="bg1"/>
                </a:solidFill>
              </a:rPr>
              <a:t>MANAGING YOUR TARIFF</a:t>
            </a:r>
          </a:p>
        </p:txBody>
      </p:sp>
      <p:sp>
        <p:nvSpPr>
          <p:cNvPr id="38915" name="Content Placeholder 3">
            <a:extLst>
              <a:ext uri="{FF2B5EF4-FFF2-40B4-BE49-F238E27FC236}">
                <a16:creationId xmlns:a16="http://schemas.microsoft.com/office/drawing/2014/main" id="{AE07B221-7498-40AB-9C79-C72DE68E01A4}"/>
              </a:ext>
            </a:extLst>
          </p:cNvPr>
          <p:cNvSpPr>
            <a:spLocks noGrp="1"/>
          </p:cNvSpPr>
          <p:nvPr>
            <p:ph sz="quarter" idx="11"/>
          </p:nvPr>
        </p:nvSpPr>
        <p:spPr>
          <a:xfrm>
            <a:off x="609600" y="2209800"/>
            <a:ext cx="8153400" cy="4114800"/>
          </a:xfrm>
        </p:spPr>
        <p:txBody>
          <a:bodyPr/>
          <a:lstStyle/>
          <a:p>
            <a:pPr>
              <a:buFontTx/>
              <a:buChar char="•"/>
            </a:pPr>
            <a:r>
              <a:rPr lang="en-US" altLang="en-US" sz="4000" dirty="0">
                <a:solidFill>
                  <a:schemeClr val="bg1"/>
                </a:solidFill>
              </a:rPr>
              <a:t>Do Not Repeat PSC Regulations</a:t>
            </a:r>
          </a:p>
          <a:p>
            <a:pPr>
              <a:buFontTx/>
              <a:buChar char="•"/>
            </a:pPr>
            <a:r>
              <a:rPr lang="en-US" altLang="en-US" sz="4000" dirty="0">
                <a:solidFill>
                  <a:schemeClr val="bg1"/>
                </a:solidFill>
              </a:rPr>
              <a:t>Provide For Widest Utility Discretion </a:t>
            </a:r>
          </a:p>
          <a:p>
            <a:pPr>
              <a:buFontTx/>
              <a:buChar char="•"/>
            </a:pPr>
            <a:r>
              <a:rPr lang="en-US" altLang="en-US" sz="4000" dirty="0">
                <a:solidFill>
                  <a:schemeClr val="bg1"/>
                </a:solidFill>
              </a:rPr>
              <a:t>Annual Review of NRCs</a:t>
            </a:r>
          </a:p>
          <a:p>
            <a:pPr>
              <a:buFontTx/>
              <a:buChar char="•"/>
            </a:pPr>
            <a:r>
              <a:rPr lang="en-US" altLang="en-US" sz="4000" dirty="0">
                <a:solidFill>
                  <a:schemeClr val="bg1"/>
                </a:solidFill>
              </a:rPr>
              <a:t>Make NRC &amp; Tariff Changes Part of Rate Adjustment Applications</a:t>
            </a:r>
          </a:p>
          <a:p>
            <a:pPr>
              <a:buFontTx/>
              <a:buChar char="•"/>
            </a:pPr>
            <a:endParaRPr lang="en-US" altLang="en-US" dirty="0"/>
          </a:p>
        </p:txBody>
      </p:sp>
    </p:spTree>
    <p:extLst>
      <p:ext uri="{BB962C8B-B14F-4D97-AF65-F5344CB8AC3E}">
        <p14:creationId xmlns:p14="http://schemas.microsoft.com/office/powerpoint/2010/main" val="315934552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0D930EB3-9C16-40E4-8D35-3A7842DCBD6B}"/>
              </a:ext>
            </a:extLst>
          </p:cNvPr>
          <p:cNvSpPr>
            <a:spLocks noGrp="1"/>
          </p:cNvSpPr>
          <p:nvPr>
            <p:ph type="title"/>
          </p:nvPr>
        </p:nvSpPr>
        <p:spPr/>
        <p:txBody>
          <a:bodyPr/>
          <a:lstStyle/>
          <a:p>
            <a:pPr algn="ctr"/>
            <a:r>
              <a:rPr lang="en-US" altLang="en-US" sz="4800" dirty="0">
                <a:solidFill>
                  <a:schemeClr val="bg1"/>
                </a:solidFill>
              </a:rPr>
              <a:t>MANAGING YOUR TARIFF:</a:t>
            </a:r>
            <a:br>
              <a:rPr lang="en-US" altLang="en-US" sz="4800" dirty="0">
                <a:solidFill>
                  <a:schemeClr val="bg1"/>
                </a:solidFill>
              </a:rPr>
            </a:br>
            <a:r>
              <a:rPr lang="en-US" altLang="en-US" sz="4800" dirty="0">
                <a:solidFill>
                  <a:schemeClr val="bg1"/>
                </a:solidFill>
              </a:rPr>
              <a:t>FILINGS WITH PSC</a:t>
            </a:r>
          </a:p>
        </p:txBody>
      </p:sp>
      <p:sp>
        <p:nvSpPr>
          <p:cNvPr id="38915" name="Content Placeholder 3">
            <a:extLst>
              <a:ext uri="{FF2B5EF4-FFF2-40B4-BE49-F238E27FC236}">
                <a16:creationId xmlns:a16="http://schemas.microsoft.com/office/drawing/2014/main" id="{AE07B221-7498-40AB-9C79-C72DE68E01A4}"/>
              </a:ext>
            </a:extLst>
          </p:cNvPr>
          <p:cNvSpPr>
            <a:spLocks noGrp="1"/>
          </p:cNvSpPr>
          <p:nvPr>
            <p:ph sz="quarter" idx="11"/>
          </p:nvPr>
        </p:nvSpPr>
        <p:spPr>
          <a:xfrm>
            <a:off x="609600" y="2209800"/>
            <a:ext cx="8153400" cy="4114800"/>
          </a:xfrm>
        </p:spPr>
        <p:txBody>
          <a:bodyPr/>
          <a:lstStyle/>
          <a:p>
            <a:pPr marL="571500" indent="-571500">
              <a:buFont typeface="Arial" pitchFamily="34" charset="0"/>
              <a:buChar char="•"/>
              <a:defRPr/>
            </a:pPr>
            <a:r>
              <a:rPr lang="en-US" sz="4000" dirty="0">
                <a:solidFill>
                  <a:schemeClr val="bg1"/>
                </a:solidFill>
              </a:rPr>
              <a:t>Explain In Detail Purpose/Reasons For Filing In Cover Letter</a:t>
            </a:r>
          </a:p>
          <a:p>
            <a:pPr marL="571500" indent="-571500">
              <a:buFont typeface="Arial" pitchFamily="34" charset="0"/>
              <a:buChar char="•"/>
              <a:defRPr/>
            </a:pPr>
            <a:r>
              <a:rPr lang="en-US" sz="4000" dirty="0">
                <a:solidFill>
                  <a:schemeClr val="bg1"/>
                </a:solidFill>
              </a:rPr>
              <a:t>Provide Supporting Evidence</a:t>
            </a:r>
          </a:p>
          <a:p>
            <a:pPr marL="571500" indent="-571500">
              <a:buFont typeface="Arial" pitchFamily="34" charset="0"/>
              <a:buChar char="•"/>
              <a:defRPr/>
            </a:pPr>
            <a:r>
              <a:rPr lang="en-US" sz="4000" dirty="0">
                <a:solidFill>
                  <a:schemeClr val="bg1"/>
                </a:solidFill>
              </a:rPr>
              <a:t>Research/Anticipate Expected Questions/Issues</a:t>
            </a:r>
          </a:p>
          <a:p>
            <a:pPr marL="571500" indent="-571500">
              <a:buFont typeface="Arial" pitchFamily="34" charset="0"/>
              <a:buChar char="•"/>
              <a:defRPr/>
            </a:pPr>
            <a:r>
              <a:rPr lang="en-US" sz="4000" dirty="0">
                <a:solidFill>
                  <a:schemeClr val="bg1"/>
                </a:solidFill>
              </a:rPr>
              <a:t>Address Those Issues In Advance</a:t>
            </a:r>
          </a:p>
          <a:p>
            <a:pPr>
              <a:buFontTx/>
              <a:buChar char="•"/>
            </a:pPr>
            <a:endParaRPr lang="en-US" altLang="en-US" dirty="0"/>
          </a:p>
        </p:txBody>
      </p:sp>
    </p:spTree>
    <p:extLst>
      <p:ext uri="{BB962C8B-B14F-4D97-AF65-F5344CB8AC3E}">
        <p14:creationId xmlns:p14="http://schemas.microsoft.com/office/powerpoint/2010/main" val="295936477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B69764A4-BE12-47E2-BA99-9355E8B0B802}"/>
              </a:ext>
            </a:extLst>
          </p:cNvPr>
          <p:cNvSpPr>
            <a:spLocks noGrp="1"/>
          </p:cNvSpPr>
          <p:nvPr>
            <p:ph type="title"/>
          </p:nvPr>
        </p:nvSpPr>
        <p:spPr>
          <a:xfrm>
            <a:off x="1295400" y="3086100"/>
            <a:ext cx="6858000" cy="685800"/>
          </a:xfrm>
        </p:spPr>
        <p:txBody>
          <a:bodyPr/>
          <a:lstStyle/>
          <a:p>
            <a:pPr algn="ctr"/>
            <a:r>
              <a:rPr lang="en-US" altLang="en-US">
                <a:solidFill>
                  <a:schemeClr val="bg1"/>
                </a:solidFill>
              </a:rPr>
              <a:t>QUESTIONS?</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B69764A4-BE12-47E2-BA99-9355E8B0B802}"/>
              </a:ext>
            </a:extLst>
          </p:cNvPr>
          <p:cNvSpPr>
            <a:spLocks noGrp="1"/>
          </p:cNvSpPr>
          <p:nvPr>
            <p:ph type="title"/>
          </p:nvPr>
        </p:nvSpPr>
        <p:spPr>
          <a:xfrm>
            <a:off x="1295400" y="3086100"/>
            <a:ext cx="6858000" cy="685800"/>
          </a:xfrm>
        </p:spPr>
        <p:txBody>
          <a:bodyPr/>
          <a:lstStyle/>
          <a:p>
            <a:pPr algn="ctr">
              <a:buClr>
                <a:srgbClr val="000000"/>
              </a:buClr>
              <a:defRPr/>
            </a:pPr>
            <a:r>
              <a:rPr lang="en-US" altLang="en-US" sz="3200" b="1" dirty="0">
                <a:solidFill>
                  <a:schemeClr val="bg1"/>
                </a:solidFill>
                <a:effectLst>
                  <a:outerShdw blurRad="38100" dist="38100" dir="2700000" algn="tl">
                    <a:srgbClr val="C0C0C0"/>
                  </a:outerShdw>
                </a:effectLst>
                <a:cs typeface="Arial" charset="0"/>
                <a:sym typeface="Calibri" pitchFamily="34" charset="0"/>
              </a:rPr>
              <a:t>Gerald Wuetcher</a:t>
            </a:r>
            <a:br>
              <a:rPr lang="en-US" altLang="en-US" sz="3200" b="1" dirty="0">
                <a:solidFill>
                  <a:schemeClr val="bg1"/>
                </a:solidFill>
                <a:effectLst>
                  <a:outerShdw blurRad="38100" dist="38100" dir="2700000" algn="tl">
                    <a:srgbClr val="C0C0C0"/>
                  </a:outerShdw>
                </a:effectLst>
                <a:cs typeface="Arial" charset="0"/>
                <a:sym typeface="Calibri" pitchFamily="34" charset="0"/>
              </a:rPr>
            </a:br>
            <a:r>
              <a:rPr lang="en-US" altLang="en-US" sz="3200" b="1" dirty="0">
                <a:solidFill>
                  <a:schemeClr val="bg1"/>
                </a:solidFill>
                <a:effectLst>
                  <a:outerShdw blurRad="38100" dist="38100" dir="2700000" algn="tl">
                    <a:srgbClr val="C0C0C0"/>
                  </a:outerShdw>
                </a:effectLst>
                <a:cs typeface="Arial" charset="0"/>
                <a:sym typeface="Calibri" pitchFamily="34" charset="0"/>
              </a:rPr>
              <a:t>Stoll </a:t>
            </a:r>
            <a:r>
              <a:rPr lang="en-US" altLang="en-US" sz="3200" b="1" dirty="0" err="1">
                <a:solidFill>
                  <a:schemeClr val="bg1"/>
                </a:solidFill>
                <a:effectLst>
                  <a:outerShdw blurRad="38100" dist="38100" dir="2700000" algn="tl">
                    <a:srgbClr val="C0C0C0"/>
                  </a:outerShdw>
                </a:effectLst>
                <a:cs typeface="Arial" charset="0"/>
                <a:sym typeface="Calibri" pitchFamily="34" charset="0"/>
              </a:rPr>
              <a:t>Keenon</a:t>
            </a:r>
            <a:r>
              <a:rPr lang="en-US" altLang="en-US" sz="3200" b="1" dirty="0">
                <a:solidFill>
                  <a:schemeClr val="bg1"/>
                </a:solidFill>
                <a:effectLst>
                  <a:outerShdw blurRad="38100" dist="38100" dir="2700000" algn="tl">
                    <a:srgbClr val="C0C0C0"/>
                  </a:outerShdw>
                </a:effectLst>
                <a:cs typeface="Arial" charset="0"/>
                <a:sym typeface="Calibri" pitchFamily="34" charset="0"/>
              </a:rPr>
              <a:t> Ogden PLLC</a:t>
            </a:r>
            <a:br>
              <a:rPr lang="en-US" altLang="en-US" sz="3200" b="1" dirty="0">
                <a:solidFill>
                  <a:schemeClr val="bg1"/>
                </a:solidFill>
                <a:effectLst>
                  <a:outerShdw blurRad="38100" dist="38100" dir="2700000" algn="tl">
                    <a:srgbClr val="C0C0C0"/>
                  </a:outerShdw>
                </a:effectLst>
                <a:cs typeface="Arial" charset="0"/>
                <a:sym typeface="Calibri" pitchFamily="34" charset="0"/>
              </a:rPr>
            </a:br>
            <a:r>
              <a:rPr lang="en-US" altLang="en-US" sz="3200" b="1" dirty="0">
                <a:solidFill>
                  <a:schemeClr val="bg1"/>
                </a:solidFill>
                <a:effectLst>
                  <a:outerShdw blurRad="38100" dist="38100" dir="2700000" algn="tl">
                    <a:srgbClr val="C0C0C0"/>
                  </a:outerShdw>
                </a:effectLst>
                <a:cs typeface="Arial" charset="0"/>
                <a:sym typeface="Calibri" pitchFamily="34" charset="0"/>
              </a:rPr>
              <a:t>gerald.wuetcher@skofirm.com</a:t>
            </a:r>
            <a:br>
              <a:rPr lang="en-US" altLang="en-US" sz="3200" b="1" dirty="0">
                <a:solidFill>
                  <a:schemeClr val="bg1"/>
                </a:solidFill>
                <a:effectLst>
                  <a:outerShdw blurRad="38100" dist="38100" dir="2700000" algn="tl">
                    <a:srgbClr val="C0C0C0"/>
                  </a:outerShdw>
                </a:effectLst>
                <a:cs typeface="Arial" charset="0"/>
                <a:sym typeface="Calibri" pitchFamily="34" charset="0"/>
              </a:rPr>
            </a:br>
            <a:r>
              <a:rPr lang="en-US" altLang="en-US" sz="3200" b="1" dirty="0">
                <a:solidFill>
                  <a:schemeClr val="bg1"/>
                </a:solidFill>
                <a:effectLst>
                  <a:outerShdw blurRad="38100" dist="38100" dir="2700000" algn="tl">
                    <a:srgbClr val="C0C0C0"/>
                  </a:outerShdw>
                </a:effectLst>
                <a:cs typeface="Arial" charset="0"/>
                <a:sym typeface="Calibri" pitchFamily="34" charset="0"/>
              </a:rPr>
              <a:t>https://twitter.com/gwuetcher</a:t>
            </a:r>
            <a:br>
              <a:rPr lang="en-US" altLang="en-US" sz="3200" b="1" dirty="0">
                <a:solidFill>
                  <a:schemeClr val="bg1"/>
                </a:solidFill>
                <a:effectLst>
                  <a:outerShdw blurRad="38100" dist="38100" dir="2700000" algn="tl">
                    <a:srgbClr val="C0C0C0"/>
                  </a:outerShdw>
                </a:effectLst>
                <a:cs typeface="Arial" charset="0"/>
                <a:sym typeface="Calibri" pitchFamily="34" charset="0"/>
              </a:rPr>
            </a:br>
            <a:r>
              <a:rPr lang="en-US" altLang="en-US" sz="3200" b="1" dirty="0">
                <a:solidFill>
                  <a:schemeClr val="bg1"/>
                </a:solidFill>
                <a:effectLst>
                  <a:outerShdw blurRad="38100" dist="38100" dir="2700000" algn="tl">
                    <a:srgbClr val="C0C0C0"/>
                  </a:outerShdw>
                </a:effectLst>
                <a:cs typeface="Arial" charset="0"/>
                <a:sym typeface="Calibri" pitchFamily="34" charset="0"/>
              </a:rPr>
              <a:t>(859) 231-3017</a:t>
            </a:r>
          </a:p>
        </p:txBody>
      </p:sp>
    </p:spTree>
    <p:extLst>
      <p:ext uri="{BB962C8B-B14F-4D97-AF65-F5344CB8AC3E}">
        <p14:creationId xmlns:p14="http://schemas.microsoft.com/office/powerpoint/2010/main" val="341448472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6385FE2F-289D-43B0-8912-A24F8BA218C4}"/>
              </a:ext>
            </a:extLst>
          </p:cNvPr>
          <p:cNvSpPr>
            <a:spLocks noGrp="1"/>
          </p:cNvSpPr>
          <p:nvPr>
            <p:ph type="title"/>
          </p:nvPr>
        </p:nvSpPr>
        <p:spPr/>
        <p:txBody>
          <a:bodyPr rtlCol="0" anchor="t">
            <a:noAutofit/>
          </a:bodyPr>
          <a:lstStyle/>
          <a:p>
            <a:pPr algn="ctr" eaLnBrk="1" hangingPunct="1">
              <a:defRPr/>
            </a:pPr>
            <a:r>
              <a:rPr lang="en-US" sz="4800" b="1" dirty="0">
                <a:solidFill>
                  <a:schemeClr val="bg1"/>
                </a:solidFill>
              </a:rPr>
              <a:t>KRS 278.160(2)</a:t>
            </a:r>
          </a:p>
        </p:txBody>
      </p:sp>
      <p:sp>
        <p:nvSpPr>
          <p:cNvPr id="10243" name="Content Placeholder 3">
            <a:extLst>
              <a:ext uri="{FF2B5EF4-FFF2-40B4-BE49-F238E27FC236}">
                <a16:creationId xmlns:a16="http://schemas.microsoft.com/office/drawing/2014/main" id="{EFB8CFC8-B521-4A5E-9DC1-AFC312A52B73}"/>
              </a:ext>
            </a:extLst>
          </p:cNvPr>
          <p:cNvSpPr>
            <a:spLocks noGrp="1"/>
          </p:cNvSpPr>
          <p:nvPr>
            <p:ph sz="quarter" idx="11"/>
          </p:nvPr>
        </p:nvSpPr>
        <p:spPr>
          <a:xfrm>
            <a:off x="685800" y="2057400"/>
            <a:ext cx="7981406" cy="4343400"/>
          </a:xfrm>
        </p:spPr>
        <p:txBody>
          <a:bodyPr/>
          <a:lstStyle/>
          <a:p>
            <a:pPr marL="0" indent="0">
              <a:buFont typeface="Monotype Sorts" pitchFamily="2" charset="2"/>
              <a:buNone/>
            </a:pPr>
            <a:r>
              <a:rPr lang="en-US" altLang="en-US" b="1" dirty="0">
                <a:solidFill>
                  <a:schemeClr val="bg1"/>
                </a:solidFill>
                <a:latin typeface="Calibri" panose="020F0502020204030204" pitchFamily="34" charset="0"/>
                <a:cs typeface="Calibri" panose="020F0502020204030204" pitchFamily="34" charset="0"/>
              </a:rPr>
              <a:t>No utility shall </a:t>
            </a:r>
            <a:r>
              <a:rPr lang="en-US" altLang="en-US" b="1" dirty="0">
                <a:solidFill>
                  <a:srgbClr val="FF0000"/>
                </a:solidFill>
                <a:latin typeface="Calibri" panose="020F0502020204030204" pitchFamily="34" charset="0"/>
                <a:cs typeface="Calibri" panose="020F0502020204030204" pitchFamily="34" charset="0"/>
              </a:rPr>
              <a:t>charge, demand, collect or receive</a:t>
            </a:r>
            <a:r>
              <a:rPr lang="en-US" altLang="en-US" b="1" dirty="0">
                <a:solidFill>
                  <a:schemeClr val="bg1"/>
                </a:solidFill>
                <a:latin typeface="Calibri" panose="020F0502020204030204" pitchFamily="34" charset="0"/>
                <a:cs typeface="Calibri" panose="020F0502020204030204" pitchFamily="34" charset="0"/>
              </a:rPr>
              <a:t> from any person </a:t>
            </a:r>
            <a:r>
              <a:rPr lang="en-US" altLang="en-US" b="1" dirty="0">
                <a:solidFill>
                  <a:srgbClr val="FF0000"/>
                </a:solidFill>
                <a:latin typeface="Calibri" panose="020F0502020204030204" pitchFamily="34" charset="0"/>
                <a:cs typeface="Calibri" panose="020F0502020204030204" pitchFamily="34" charset="0"/>
              </a:rPr>
              <a:t>a greater or less compensation</a:t>
            </a:r>
            <a:r>
              <a:rPr lang="en-US" altLang="en-US" b="1" dirty="0">
                <a:solidFill>
                  <a:schemeClr val="bg1"/>
                </a:solidFill>
                <a:latin typeface="Calibri" panose="020F0502020204030204" pitchFamily="34" charset="0"/>
                <a:cs typeface="Calibri" panose="020F0502020204030204" pitchFamily="34" charset="0"/>
              </a:rPr>
              <a:t> for any service rendered or to be rendered than that </a:t>
            </a:r>
            <a:r>
              <a:rPr lang="en-US" altLang="en-US" b="1" dirty="0">
                <a:solidFill>
                  <a:srgbClr val="FF0000"/>
                </a:solidFill>
                <a:latin typeface="Calibri" panose="020F0502020204030204" pitchFamily="34" charset="0"/>
                <a:cs typeface="Calibri" panose="020F0502020204030204" pitchFamily="34" charset="0"/>
              </a:rPr>
              <a:t>prescribed in its filed schedules</a:t>
            </a:r>
            <a:r>
              <a:rPr lang="en-US" altLang="en-US" b="1" dirty="0">
                <a:solidFill>
                  <a:schemeClr val="bg1"/>
                </a:solidFill>
                <a:latin typeface="Calibri" panose="020F0502020204030204" pitchFamily="34" charset="0"/>
                <a:cs typeface="Calibri" panose="020F0502020204030204" pitchFamily="34" charset="0"/>
              </a:rPr>
              <a:t>, and no person </a:t>
            </a:r>
            <a:r>
              <a:rPr lang="en-US" altLang="en-US" b="1" dirty="0">
                <a:solidFill>
                  <a:srgbClr val="FF0000"/>
                </a:solidFill>
                <a:latin typeface="Calibri" panose="020F0502020204030204" pitchFamily="34" charset="0"/>
                <a:cs typeface="Calibri" panose="020F0502020204030204" pitchFamily="34" charset="0"/>
              </a:rPr>
              <a:t>shall receive any service</a:t>
            </a:r>
            <a:r>
              <a:rPr lang="en-US" altLang="en-US" b="1" dirty="0">
                <a:solidFill>
                  <a:schemeClr val="bg1"/>
                </a:solidFill>
                <a:latin typeface="Calibri" panose="020F0502020204030204" pitchFamily="34" charset="0"/>
                <a:cs typeface="Calibri" panose="020F0502020204030204" pitchFamily="34" charset="0"/>
              </a:rPr>
              <a:t> from any utility for </a:t>
            </a:r>
            <a:r>
              <a:rPr lang="en-US" altLang="en-US" b="1" dirty="0">
                <a:solidFill>
                  <a:srgbClr val="FF0000"/>
                </a:solidFill>
                <a:latin typeface="Calibri" panose="020F0502020204030204" pitchFamily="34" charset="0"/>
                <a:cs typeface="Calibri" panose="020F0502020204030204" pitchFamily="34" charset="0"/>
              </a:rPr>
              <a:t>a compensation greater or less</a:t>
            </a:r>
            <a:r>
              <a:rPr lang="en-US" altLang="en-US" b="1" dirty="0">
                <a:solidFill>
                  <a:schemeClr val="bg1"/>
                </a:solidFill>
                <a:latin typeface="Calibri" panose="020F0502020204030204" pitchFamily="34" charset="0"/>
                <a:cs typeface="Calibri" panose="020F0502020204030204" pitchFamily="34" charset="0"/>
              </a:rPr>
              <a:t> than that </a:t>
            </a:r>
            <a:r>
              <a:rPr lang="en-US" altLang="en-US" b="1" dirty="0">
                <a:solidFill>
                  <a:srgbClr val="FF0000"/>
                </a:solidFill>
                <a:latin typeface="Calibri" panose="020F0502020204030204" pitchFamily="34" charset="0"/>
                <a:cs typeface="Calibri" panose="020F0502020204030204" pitchFamily="34" charset="0"/>
              </a:rPr>
              <a:t>prescribed in such schedules</a:t>
            </a:r>
            <a:r>
              <a:rPr lang="en-US" altLang="en-US" dirty="0">
                <a:solidFill>
                  <a:schemeClr val="bg1"/>
                </a:solidFill>
                <a:latin typeface="Calibri" panose="020F0502020204030204" pitchFamily="34" charset="0"/>
                <a:cs typeface="Calibri" panose="020F0502020204030204" pitchFamily="34" charset="0"/>
              </a:rPr>
              <a:t>. </a:t>
            </a:r>
          </a:p>
          <a:p>
            <a:pPr marL="0" indent="0" eaLnBrk="1" hangingPunct="1">
              <a:buNone/>
            </a:pPr>
            <a:endParaRPr lang="en-US" altLang="en-US" dirty="0">
              <a:solidFill>
                <a:schemeClr val="bg1"/>
              </a:solidFill>
            </a:endParaRPr>
          </a:p>
        </p:txBody>
      </p:sp>
    </p:spTree>
    <p:extLst>
      <p:ext uri="{BB962C8B-B14F-4D97-AF65-F5344CB8AC3E}">
        <p14:creationId xmlns:p14="http://schemas.microsoft.com/office/powerpoint/2010/main" val="1678025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7E70A04A-F752-420F-94E8-C7EEF9ADE46E}"/>
              </a:ext>
            </a:extLst>
          </p:cNvPr>
          <p:cNvSpPr>
            <a:spLocks noGrp="1"/>
          </p:cNvSpPr>
          <p:nvPr>
            <p:ph type="title"/>
          </p:nvPr>
        </p:nvSpPr>
        <p:spPr/>
        <p:txBody>
          <a:bodyPr/>
          <a:lstStyle/>
          <a:p>
            <a:pPr algn="ctr"/>
            <a:r>
              <a:rPr lang="en-US" altLang="en-US" sz="4800" b="1" dirty="0">
                <a:solidFill>
                  <a:schemeClr val="bg1"/>
                </a:solidFill>
              </a:rPr>
              <a:t>WHAT IS A RATE?</a:t>
            </a:r>
          </a:p>
        </p:txBody>
      </p:sp>
      <p:sp>
        <p:nvSpPr>
          <p:cNvPr id="11267" name="Content Placeholder 3">
            <a:extLst>
              <a:ext uri="{FF2B5EF4-FFF2-40B4-BE49-F238E27FC236}">
                <a16:creationId xmlns:a16="http://schemas.microsoft.com/office/drawing/2014/main" id="{642FA555-CB63-46FC-9A7A-02137B19E6FE}"/>
              </a:ext>
            </a:extLst>
          </p:cNvPr>
          <p:cNvSpPr>
            <a:spLocks noGrp="1"/>
          </p:cNvSpPr>
          <p:nvPr>
            <p:ph sz="quarter" idx="11"/>
          </p:nvPr>
        </p:nvSpPr>
        <p:spPr>
          <a:xfrm>
            <a:off x="609600" y="2133600"/>
            <a:ext cx="8153400" cy="4572000"/>
          </a:xfrm>
        </p:spPr>
        <p:txBody>
          <a:bodyPr/>
          <a:lstStyle/>
          <a:p>
            <a:pPr marL="0" indent="0">
              <a:buNone/>
            </a:pPr>
            <a:r>
              <a:rPr lang="en-US" altLang="en-US" dirty="0">
                <a:solidFill>
                  <a:schemeClr val="bg1"/>
                </a:solidFill>
              </a:rPr>
              <a:t>[A]</a:t>
            </a:r>
            <a:r>
              <a:rPr lang="en-US" altLang="en-US" dirty="0" err="1">
                <a:solidFill>
                  <a:schemeClr val="bg1"/>
                </a:solidFill>
              </a:rPr>
              <a:t>ny</a:t>
            </a:r>
            <a:r>
              <a:rPr lang="en-US" altLang="en-US" dirty="0">
                <a:solidFill>
                  <a:schemeClr val="bg1"/>
                </a:solidFill>
              </a:rPr>
              <a:t> individual or joint </a:t>
            </a:r>
            <a:r>
              <a:rPr lang="en-US" altLang="en-US" b="1" dirty="0">
                <a:solidFill>
                  <a:srgbClr val="FF0000"/>
                </a:solidFill>
              </a:rPr>
              <a:t>fare, toll, charge, rental, or other compensation for service </a:t>
            </a:r>
            <a:r>
              <a:rPr lang="en-US" altLang="en-US" dirty="0">
                <a:solidFill>
                  <a:schemeClr val="bg1"/>
                </a:solidFill>
              </a:rPr>
              <a:t>rendered or to be rendered by any utility, and </a:t>
            </a:r>
            <a:r>
              <a:rPr lang="en-US" altLang="en-US" b="1" dirty="0">
                <a:solidFill>
                  <a:srgbClr val="FF0000"/>
                </a:solidFill>
              </a:rPr>
              <a:t>any rule, regulation, practice, act, requirement, or privilege </a:t>
            </a:r>
            <a:r>
              <a:rPr lang="en-US" altLang="en-US" dirty="0">
                <a:solidFill>
                  <a:schemeClr val="bg1"/>
                </a:solidFill>
              </a:rPr>
              <a:t>in any way </a:t>
            </a:r>
            <a:r>
              <a:rPr lang="en-US" altLang="en-US" b="1" dirty="0">
                <a:solidFill>
                  <a:srgbClr val="FF0000"/>
                </a:solidFill>
              </a:rPr>
              <a:t>relating to such fare</a:t>
            </a:r>
            <a:r>
              <a:rPr lang="en-US" altLang="en-US" dirty="0">
                <a:solidFill>
                  <a:schemeClr val="bg1"/>
                </a:solidFill>
              </a:rPr>
              <a:t>, toll, charge, rental, or other compensation, and </a:t>
            </a:r>
            <a:r>
              <a:rPr lang="en-US" altLang="en-US" b="1" dirty="0">
                <a:solidFill>
                  <a:srgbClr val="FF0000"/>
                </a:solidFill>
              </a:rPr>
              <a:t>any schedule or tariff or part of a schedule or tariff thereof</a:t>
            </a:r>
            <a:r>
              <a:rPr lang="en-US" altLang="en-US" dirty="0">
                <a:solidFill>
                  <a:schemeClr val="bg1"/>
                </a:solidFill>
              </a:rPr>
              <a:t>. </a:t>
            </a:r>
          </a:p>
          <a:p>
            <a:pPr marL="0" indent="0" algn="r">
              <a:buNone/>
            </a:pPr>
            <a:r>
              <a:rPr lang="en-US" altLang="en-US" dirty="0">
                <a:solidFill>
                  <a:schemeClr val="bg1"/>
                </a:solidFill>
              </a:rPr>
              <a:t>KRS 278.010(12)</a:t>
            </a:r>
          </a:p>
          <a:p>
            <a:pPr marL="0" indent="0">
              <a:buNone/>
            </a:pPr>
            <a:endParaRPr lang="en-US" altLang="en-US" dirty="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2466E3D0-4BD8-486A-8E66-1110E083E1BC}"/>
              </a:ext>
            </a:extLst>
          </p:cNvPr>
          <p:cNvSpPr>
            <a:spLocks noGrp="1"/>
          </p:cNvSpPr>
          <p:nvPr>
            <p:ph type="title"/>
          </p:nvPr>
        </p:nvSpPr>
        <p:spPr/>
        <p:txBody>
          <a:bodyPr/>
          <a:lstStyle/>
          <a:p>
            <a:pPr algn="ctr"/>
            <a:r>
              <a:rPr lang="en-US" altLang="en-US" sz="4800" b="1" dirty="0">
                <a:solidFill>
                  <a:schemeClr val="bg1"/>
                </a:solidFill>
              </a:rPr>
              <a:t>EXAMPLES OF A “RATE”</a:t>
            </a:r>
          </a:p>
        </p:txBody>
      </p:sp>
      <p:sp>
        <p:nvSpPr>
          <p:cNvPr id="12291" name="Content Placeholder 3">
            <a:extLst>
              <a:ext uri="{FF2B5EF4-FFF2-40B4-BE49-F238E27FC236}">
                <a16:creationId xmlns:a16="http://schemas.microsoft.com/office/drawing/2014/main" id="{B366D46B-A720-4625-917D-7011C850B2DB}"/>
              </a:ext>
            </a:extLst>
          </p:cNvPr>
          <p:cNvSpPr>
            <a:spLocks noGrp="1"/>
          </p:cNvSpPr>
          <p:nvPr>
            <p:ph sz="quarter" idx="11"/>
          </p:nvPr>
        </p:nvSpPr>
        <p:spPr>
          <a:xfrm>
            <a:off x="685800" y="1981200"/>
            <a:ext cx="7924800" cy="4343400"/>
          </a:xfrm>
        </p:spPr>
        <p:txBody>
          <a:bodyPr/>
          <a:lstStyle/>
          <a:p>
            <a:pPr>
              <a:buFont typeface="Arial" panose="020B0604020202020204" pitchFamily="34" charset="0"/>
              <a:buChar char="•"/>
              <a:tabLst>
                <a:tab pos="457200" algn="l"/>
              </a:tabLst>
              <a:defRPr/>
            </a:pPr>
            <a:r>
              <a:rPr lang="en-US" sz="4000" dirty="0">
                <a:solidFill>
                  <a:schemeClr val="bg1"/>
                </a:solidFill>
              </a:rPr>
              <a:t>Commodity Charge </a:t>
            </a:r>
          </a:p>
          <a:p>
            <a:pPr>
              <a:buFont typeface="Arial" panose="020B0604020202020204" pitchFamily="34" charset="0"/>
              <a:buChar char="•"/>
              <a:tabLst>
                <a:tab pos="457200" algn="l"/>
              </a:tabLst>
              <a:defRPr/>
            </a:pPr>
            <a:r>
              <a:rPr lang="en-US" sz="4000" dirty="0">
                <a:solidFill>
                  <a:schemeClr val="bg1"/>
                </a:solidFill>
              </a:rPr>
              <a:t>Water Meter Installation Charge</a:t>
            </a:r>
          </a:p>
          <a:p>
            <a:pPr>
              <a:buFont typeface="Arial" panose="020B0604020202020204" pitchFamily="34" charset="0"/>
              <a:buChar char="•"/>
              <a:tabLst>
                <a:tab pos="457200" algn="l"/>
              </a:tabLst>
              <a:defRPr/>
            </a:pPr>
            <a:r>
              <a:rPr lang="en-US" sz="4000" dirty="0">
                <a:solidFill>
                  <a:schemeClr val="bg1"/>
                </a:solidFill>
              </a:rPr>
              <a:t>Billing Recalculation Policy</a:t>
            </a:r>
          </a:p>
          <a:p>
            <a:pPr>
              <a:buFont typeface="Arial" panose="020B0604020202020204" pitchFamily="34" charset="0"/>
              <a:buChar char="•"/>
              <a:tabLst>
                <a:tab pos="457200" algn="l"/>
              </a:tabLst>
              <a:defRPr/>
            </a:pPr>
            <a:r>
              <a:rPr lang="en-US" sz="4000" dirty="0">
                <a:solidFill>
                  <a:schemeClr val="bg1"/>
                </a:solidFill>
              </a:rPr>
              <a:t>Length Of Time To Pay Bill</a:t>
            </a:r>
          </a:p>
          <a:p>
            <a:pPr>
              <a:buFont typeface="Arial" panose="020B0604020202020204" pitchFamily="34" charset="0"/>
              <a:buChar char="•"/>
              <a:tabLst>
                <a:tab pos="457200" algn="l"/>
              </a:tabLst>
              <a:defRPr/>
            </a:pPr>
            <a:r>
              <a:rPr lang="en-US" sz="4000" dirty="0">
                <a:solidFill>
                  <a:schemeClr val="bg1"/>
                </a:solidFill>
              </a:rPr>
              <a:t>Minimum Contract Period</a:t>
            </a:r>
          </a:p>
          <a:p>
            <a:pPr>
              <a:buFont typeface="Arial" panose="020B0604020202020204" pitchFamily="34" charset="0"/>
              <a:buChar char="•"/>
              <a:tabLst>
                <a:tab pos="457200" algn="l"/>
              </a:tabLst>
              <a:defRPr/>
            </a:pPr>
            <a:r>
              <a:rPr lang="en-US" sz="4000" dirty="0">
                <a:solidFill>
                  <a:schemeClr val="bg1"/>
                </a:solidFill>
              </a:rPr>
              <a:t>Rule/Regulation</a:t>
            </a:r>
          </a:p>
          <a:p>
            <a:pPr marL="0" indent="0" algn="r">
              <a:buFontTx/>
              <a:buNone/>
            </a:pPr>
            <a:endParaRPr lang="en-US" altLang="en-US" sz="2800" dirty="0">
              <a:solidFill>
                <a:schemeClr val="bg1"/>
              </a:solidFill>
            </a:endParaRPr>
          </a:p>
        </p:txBody>
      </p:sp>
    </p:spTree>
  </p:cSld>
  <p:clrMapOvr>
    <a:masterClrMapping/>
  </p:clrMapOvr>
</p:sld>
</file>

<file path=ppt/theme/theme1.xml><?xml version="1.0" encoding="utf-8"?>
<a:theme xmlns:a="http://schemas.openxmlformats.org/drawingml/2006/main" name="Presentation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Presentation1</Template>
  <TotalTime>0</TotalTime>
  <Words>6721</Words>
  <Application>Microsoft Office PowerPoint</Application>
  <PresentationFormat>On-screen Show (4:3)</PresentationFormat>
  <Paragraphs>615</Paragraphs>
  <Slides>67</Slides>
  <Notes>67</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67</vt:i4>
      </vt:variant>
    </vt:vector>
  </HeadingPairs>
  <TitlesOfParts>
    <vt:vector size="74" baseType="lpstr">
      <vt:lpstr>Arial</vt:lpstr>
      <vt:lpstr>Calibri</vt:lpstr>
      <vt:lpstr>Monotype Sorts</vt:lpstr>
      <vt:lpstr>Presentation1</vt:lpstr>
      <vt:lpstr>Custom Design</vt:lpstr>
      <vt:lpstr>1_Custom Design</vt:lpstr>
      <vt:lpstr>2_Custom Design</vt:lpstr>
      <vt:lpstr>PowerPoint Presentation</vt:lpstr>
      <vt:lpstr>WATER UTILITY TARIFFS: PRACTICAL CONSIDERATIONS</vt:lpstr>
      <vt:lpstr>ORDER OF PRESENTATION</vt:lpstr>
      <vt:lpstr>LEGAL FRAMEWORK</vt:lpstr>
      <vt:lpstr>KRS 278.030</vt:lpstr>
      <vt:lpstr>KRS 278.160(1)</vt:lpstr>
      <vt:lpstr>KRS 278.160(2)</vt:lpstr>
      <vt:lpstr>WHAT IS A RATE?</vt:lpstr>
      <vt:lpstr>EXAMPLES OF A “RATE”</vt:lpstr>
      <vt:lpstr>WHAT IS A CONDITION OF SERVICE?</vt:lpstr>
      <vt:lpstr>EXAMPLES OF A  “CONDITION OF SERVICE”</vt:lpstr>
      <vt:lpstr>EFFECT OF KRS 278.160</vt:lpstr>
      <vt:lpstr>FAILURE TO COMPLY WITH KRS 278.160</vt:lpstr>
      <vt:lpstr>REVISING TARIFFS: PROCEDURE</vt:lpstr>
      <vt:lpstr>GENERAL PROCEDURES</vt:lpstr>
      <vt:lpstr>GENERAL PROCEDURES</vt:lpstr>
      <vt:lpstr>PUBLIC NOTICE</vt:lpstr>
      <vt:lpstr>PSC RESPONSE TO FILING</vt:lpstr>
      <vt:lpstr>NONRECURRING CHARGES</vt:lpstr>
      <vt:lpstr>EXAMPLES OF NONRECURRING CHARGES</vt:lpstr>
      <vt:lpstr>NONRECURRING CHARGES</vt:lpstr>
      <vt:lpstr>NRC: RECENT CHANGE</vt:lpstr>
      <vt:lpstr>NRC: EFFECT OF CHANGE</vt:lpstr>
      <vt:lpstr>NRC: EFFECT OF CHANGE</vt:lpstr>
      <vt:lpstr>SPECIAL CONTRACTS</vt:lpstr>
      <vt:lpstr>TARIFF PROVISIONS TO CONSIDER</vt:lpstr>
      <vt:lpstr>REQUIRED PROVISIONS</vt:lpstr>
      <vt:lpstr>REQUIRED PROVISIONS</vt:lpstr>
      <vt:lpstr>APPLYING FOR SERVICE</vt:lpstr>
      <vt:lpstr>APPLICATION: CUSTOMER INFO</vt:lpstr>
      <vt:lpstr>APPLICATION: CUSTOMER INFO</vt:lpstr>
      <vt:lpstr>APPLICATION: CUSTOMER INFO</vt:lpstr>
      <vt:lpstr>APPLICATION: PHOTO ID PRESENTMENT</vt:lpstr>
      <vt:lpstr>APPLICATION: CONDITIONS FOR SERVICE</vt:lpstr>
      <vt:lpstr>APPLICATION: CONDITIONS FOR SERVICE</vt:lpstr>
      <vt:lpstr>DEPOSITS</vt:lpstr>
      <vt:lpstr>RENTER ISSUES</vt:lpstr>
      <vt:lpstr>PAYMENT</vt:lpstr>
      <vt:lpstr>LATE PAYMENT FEES: GENERAL RULES</vt:lpstr>
      <vt:lpstr>LATE PAYMENT FEES: RECENT HISTORY</vt:lpstr>
      <vt:lpstr>LATE PAYMENT FEES: RECENT HISTORY</vt:lpstr>
      <vt:lpstr>LATE PAYMENT FEES: KRS 278.154</vt:lpstr>
      <vt:lpstr>LEAK ADJUSTMENTS</vt:lpstr>
      <vt:lpstr>COMPONENTS OF LEAK ADJUSTMENT CLAUSE</vt:lpstr>
      <vt:lpstr>REFUSING SERVICE: PSC GROUNDS</vt:lpstr>
      <vt:lpstr>REFUSING SERVICE: ADDITIONAL GROUNDS</vt:lpstr>
      <vt:lpstr>REFUSING SERVICE FOR NONPAYMENT</vt:lpstr>
      <vt:lpstr>IMPUTED LIABILITY</vt:lpstr>
      <vt:lpstr>IMPUTED LIABILITY</vt:lpstr>
      <vt:lpstr>IMPUTED LIABILITY: PSC RESPONSE</vt:lpstr>
      <vt:lpstr>TAMPERING FEE</vt:lpstr>
      <vt:lpstr>TAMPERING FEE</vt:lpstr>
      <vt:lpstr>BILLING FOR SEWER SERVICE</vt:lpstr>
      <vt:lpstr>BILLING FOR GARBAGE COLLECTION</vt:lpstr>
      <vt:lpstr>BILLING FOR OTHER SERVICES</vt:lpstr>
      <vt:lpstr>FIRE PROTECTION SERVICES</vt:lpstr>
      <vt:lpstr>FIRE PROTECTION SERVICES</vt:lpstr>
      <vt:lpstr>FIRE PROTECTION SERVICES</vt:lpstr>
      <vt:lpstr>LIMITING TORT LIABILITY</vt:lpstr>
      <vt:lpstr>MISCELLANEOUS</vt:lpstr>
      <vt:lpstr>MANAGING YOUR TARIFF</vt:lpstr>
      <vt:lpstr>MANAGING YOUR TARIFF</vt:lpstr>
      <vt:lpstr>MANAGING YOUR TARIFF</vt:lpstr>
      <vt:lpstr>MANAGING YOUR TARIFF: FILINGS WITH PSC</vt:lpstr>
      <vt:lpstr>QUESTIONS?</vt:lpstr>
      <vt:lpstr>Gerald Wuetcher Stoll Keenon Ogden PLLC gerald.wuetcher@skofirm.com https://twitter.com/gwuetcher (859) 231-3017</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2019-06-21T19:50:36Z</dcterms:created>
  <dcterms:modified xsi:type="dcterms:W3CDTF">2023-10-19T20:41:38Z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eDOCS AutoSave">
    <vt:lpwstr>20230628133629437</vt:lpwstr>
  </property>
</Properties>
</file>