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  <p:sldMasterId id="2147484008" r:id="rId2"/>
    <p:sldMasterId id="2147484088" r:id="rId3"/>
  </p:sldMasterIdLst>
  <p:notesMasterIdLst>
    <p:notesMasterId r:id="rId79"/>
  </p:notesMasterIdLst>
  <p:handoutMasterIdLst>
    <p:handoutMasterId r:id="rId80"/>
  </p:handoutMasterIdLst>
  <p:sldIdLst>
    <p:sldId id="1344" r:id="rId4"/>
    <p:sldId id="1402" r:id="rId5"/>
    <p:sldId id="1419" r:id="rId6"/>
    <p:sldId id="1420" r:id="rId7"/>
    <p:sldId id="1421" r:id="rId8"/>
    <p:sldId id="1422" r:id="rId9"/>
    <p:sldId id="1423" r:id="rId10"/>
    <p:sldId id="1424" r:id="rId11"/>
    <p:sldId id="1425" r:id="rId12"/>
    <p:sldId id="1426" r:id="rId13"/>
    <p:sldId id="1427" r:id="rId14"/>
    <p:sldId id="1428" r:id="rId15"/>
    <p:sldId id="1429" r:id="rId16"/>
    <p:sldId id="1430" r:id="rId17"/>
    <p:sldId id="1431" r:id="rId18"/>
    <p:sldId id="1432" r:id="rId19"/>
    <p:sldId id="1433" r:id="rId20"/>
    <p:sldId id="1434" r:id="rId21"/>
    <p:sldId id="1435" r:id="rId22"/>
    <p:sldId id="1436" r:id="rId23"/>
    <p:sldId id="1439" r:id="rId24"/>
    <p:sldId id="1457" r:id="rId25"/>
    <p:sldId id="1458" r:id="rId26"/>
    <p:sldId id="1459" r:id="rId27"/>
    <p:sldId id="1460" r:id="rId28"/>
    <p:sldId id="1461" r:id="rId29"/>
    <p:sldId id="1462" r:id="rId30"/>
    <p:sldId id="1463" r:id="rId31"/>
    <p:sldId id="1464" r:id="rId32"/>
    <p:sldId id="1465" r:id="rId33"/>
    <p:sldId id="1466" r:id="rId34"/>
    <p:sldId id="1467" r:id="rId35"/>
    <p:sldId id="1468" r:id="rId36"/>
    <p:sldId id="1469" r:id="rId37"/>
    <p:sldId id="1470" r:id="rId38"/>
    <p:sldId id="1471" r:id="rId39"/>
    <p:sldId id="1472" r:id="rId40"/>
    <p:sldId id="1473" r:id="rId41"/>
    <p:sldId id="1474" r:id="rId42"/>
    <p:sldId id="1475" r:id="rId43"/>
    <p:sldId id="1476" r:id="rId44"/>
    <p:sldId id="1501" r:id="rId45"/>
    <p:sldId id="1477" r:id="rId46"/>
    <p:sldId id="1478" r:id="rId47"/>
    <p:sldId id="1479" r:id="rId48"/>
    <p:sldId id="1480" r:id="rId49"/>
    <p:sldId id="1481" r:id="rId50"/>
    <p:sldId id="1444" r:id="rId51"/>
    <p:sldId id="1482" r:id="rId52"/>
    <p:sldId id="1483" r:id="rId53"/>
    <p:sldId id="1484" r:id="rId54"/>
    <p:sldId id="1485" r:id="rId55"/>
    <p:sldId id="1486" r:id="rId56"/>
    <p:sldId id="1487" r:id="rId57"/>
    <p:sldId id="1488" r:id="rId58"/>
    <p:sldId id="1489" r:id="rId59"/>
    <p:sldId id="1490" r:id="rId60"/>
    <p:sldId id="1491" r:id="rId61"/>
    <p:sldId id="1492" r:id="rId62"/>
    <p:sldId id="1493" r:id="rId63"/>
    <p:sldId id="1494" r:id="rId64"/>
    <p:sldId id="1495" r:id="rId65"/>
    <p:sldId id="1496" r:id="rId66"/>
    <p:sldId id="1497" r:id="rId67"/>
    <p:sldId id="1498" r:id="rId68"/>
    <p:sldId id="1499" r:id="rId69"/>
    <p:sldId id="1500" r:id="rId70"/>
    <p:sldId id="1449" r:id="rId71"/>
    <p:sldId id="1502" r:id="rId72"/>
    <p:sldId id="1503" r:id="rId73"/>
    <p:sldId id="1504" r:id="rId74"/>
    <p:sldId id="1450" r:id="rId75"/>
    <p:sldId id="1451" r:id="rId76"/>
    <p:sldId id="1452" r:id="rId77"/>
    <p:sldId id="1283" r:id="rId78"/>
  </p:sldIdLst>
  <p:sldSz cx="9144000" cy="6858000" type="letter"/>
  <p:notesSz cx="6858000" cy="9296400"/>
  <p:custDataLst>
    <p:tags r:id="rId8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66FF"/>
    <a:srgbClr val="0099FF"/>
    <a:srgbClr val="10103C"/>
    <a:srgbClr val="081944"/>
    <a:srgbClr val="201E2E"/>
    <a:srgbClr val="261735"/>
    <a:srgbClr val="0E203E"/>
    <a:srgbClr val="010A4B"/>
    <a:srgbClr val="002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89" autoAdjust="0"/>
    <p:restoredTop sz="94683" autoAdjust="0"/>
  </p:normalViewPr>
  <p:slideViewPr>
    <p:cSldViewPr>
      <p:cViewPr varScale="1">
        <p:scale>
          <a:sx n="113" d="100"/>
          <a:sy n="113" d="100"/>
        </p:scale>
        <p:origin x="134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8988"/>
    </p:cViewPr>
  </p:sorterViewPr>
  <p:notesViewPr>
    <p:cSldViewPr>
      <p:cViewPr varScale="1">
        <p:scale>
          <a:sx n="53" d="100"/>
          <a:sy n="53" d="100"/>
        </p:scale>
        <p:origin x="-1488" y="-90"/>
      </p:cViewPr>
      <p:guideLst>
        <p:guide orient="horz" pos="2928"/>
        <p:guide pos="220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theme" Target="theme/theme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handoutMaster" Target="handoutMasters/handout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61" Type="http://schemas.openxmlformats.org/officeDocument/2006/relationships/slide" Target="slides/slide58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A3D31EF-CBE7-4B00-9892-F5C93F951F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29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defTabSz="931675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algn="r" defTabSz="931675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defTabSz="931675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algn="r" defTabSz="931675">
              <a:defRPr sz="1200">
                <a:cs typeface="+mn-cs"/>
              </a:defRPr>
            </a:lvl1pPr>
          </a:lstStyle>
          <a:p>
            <a:pPr>
              <a:defRPr/>
            </a:pPr>
            <a:fld id="{EBE694CC-0290-473E-AD78-2EB15909D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90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7.jp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emf"/><Relationship Id="rId4" Type="http://schemas.openxmlformats.org/officeDocument/2006/relationships/image" Target="../media/image7.jp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KO-00432-Content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EBC1E-9DE2-42F8-9090-F36C3F5B2E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2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85CC3-D434-43C7-90EB-612F8699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3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F5E3C-902A-46D7-8003-28B92BE836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64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F579-2831-4E4A-984C-024EB418051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4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B8B8-5286-4B5B-AB84-60484D1ABCC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50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E328-1016-4A7D-9320-F269724CC6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6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D88F-4490-4CC4-87E5-15E62CB6A15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62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FE06-7CC3-4806-AA02-2F231DA8F69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42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C5CE-4AFC-473B-A41C-3535615FCE1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96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942E-EF6C-4164-AE73-CA0C9F71DA8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53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F036-846C-4F17-8784-80D0635DB3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7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0D0B0-170C-4D21-A24A-EE32897870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4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E9C1-05EA-4A9B-B4DD-4FBF49CACA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13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9D53-9C4E-49B1-A204-F13FF8E02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36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ED72-BC6C-4F5B-AD8F-B91F20F4923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15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1" y="5750532"/>
            <a:ext cx="9144000" cy="1125610"/>
          </a:xfrm>
          <a:prstGeom prst="rect">
            <a:avLst/>
          </a:prstGeom>
        </p:spPr>
      </p:pic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925284" y="2418062"/>
            <a:ext cx="7326547" cy="2596091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925278" y="1655998"/>
            <a:ext cx="6837362" cy="72407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0D69A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t="27983" b="1"/>
          <a:stretch/>
        </p:blipFill>
        <p:spPr>
          <a:xfrm>
            <a:off x="0" y="3"/>
            <a:ext cx="9144000" cy="164629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95439" y="293952"/>
            <a:ext cx="7938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prstClr val="white"/>
                </a:solidFill>
                <a:latin typeface="Arial Narrow"/>
                <a:cs typeface="Arial Narrow"/>
              </a:rPr>
              <a:t>2018 NORTHERN KENTUCKY WATER TRAINING</a:t>
            </a:r>
          </a:p>
        </p:txBody>
      </p:sp>
      <p:pic>
        <p:nvPicPr>
          <p:cNvPr id="20" name="Picture 19" descr="nkwd logo clear background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832"/>
          <a:stretch/>
        </p:blipFill>
        <p:spPr>
          <a:xfrm>
            <a:off x="1027115" y="5962650"/>
            <a:ext cx="1354995" cy="29229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41687" y="6314573"/>
            <a:ext cx="8665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0D69A3"/>
                </a:solidFill>
                <a:latin typeface="Univers 57 Condensed"/>
                <a:cs typeface="Univers 57 Condensed"/>
              </a:rPr>
              <a:t>SPONSORS</a:t>
            </a:r>
          </a:p>
        </p:txBody>
      </p:sp>
      <p:pic>
        <p:nvPicPr>
          <p:cNvPr id="14" name="Picture 13" descr="SKO_Logo_One_Line_(CLR)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73" y="5895066"/>
            <a:ext cx="1660700" cy="48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90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925284" y="2418062"/>
            <a:ext cx="7326547" cy="2596091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925278" y="1655998"/>
            <a:ext cx="6837362" cy="72407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0D69A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510258" y="6034905"/>
            <a:ext cx="4133013" cy="507378"/>
            <a:chOff x="2725755" y="4592551"/>
            <a:chExt cx="4133013" cy="507378"/>
          </a:xfrm>
        </p:grpSpPr>
        <p:pic>
          <p:nvPicPr>
            <p:cNvPr id="15" name="Picture 14" descr="nkwd logo clear background.jp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6832"/>
            <a:stretch/>
          </p:blipFill>
          <p:spPr>
            <a:xfrm>
              <a:off x="3670367" y="4685989"/>
              <a:ext cx="1365742" cy="29460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2725755" y="4761375"/>
              <a:ext cx="9118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dirty="0">
                  <a:solidFill>
                    <a:srgbClr val="0D69A3"/>
                  </a:solidFill>
                  <a:latin typeface="Univers 57 Condensed"/>
                  <a:cs typeface="Univers 57 Condensed"/>
                </a:rPr>
                <a:t>SPONSORED BY</a:t>
              </a:r>
            </a:p>
          </p:txBody>
        </p:sp>
        <p:pic>
          <p:nvPicPr>
            <p:cNvPr id="17" name="Picture 16" descr="SKO_Logo_One_Line_(CLR)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8068" y="4592551"/>
              <a:ext cx="1660700" cy="480623"/>
            </a:xfrm>
            <a:prstGeom prst="rect">
              <a:avLst/>
            </a:prstGeom>
          </p:spPr>
        </p:pic>
      </p:grpSp>
      <p:pic>
        <p:nvPicPr>
          <p:cNvPr id="18" name="Picture 17" descr="2018_NK_Water_break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t="90639" r="974" b="4427"/>
          <a:stretch/>
        </p:blipFill>
        <p:spPr>
          <a:xfrm>
            <a:off x="6" y="6513286"/>
            <a:ext cx="9143999" cy="3447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5"/>
          <a:srcRect t="27983" b="1"/>
          <a:stretch/>
        </p:blipFill>
        <p:spPr>
          <a:xfrm>
            <a:off x="0" y="3"/>
            <a:ext cx="9144000" cy="1646297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395439" y="293952"/>
            <a:ext cx="7938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prstClr val="white"/>
                </a:solidFill>
                <a:latin typeface="Arial Narrow"/>
                <a:cs typeface="Arial Narrow"/>
              </a:rPr>
              <a:t>2018 NORTHERN KENTUCKY WATER TRAINING</a:t>
            </a:r>
          </a:p>
        </p:txBody>
      </p:sp>
    </p:spTree>
    <p:extLst>
      <p:ext uri="{BB962C8B-B14F-4D97-AF65-F5344CB8AC3E}">
        <p14:creationId xmlns:p14="http://schemas.microsoft.com/office/powerpoint/2010/main" val="1528261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8_NK_Water_brea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44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8F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14" name="Picture 13" descr="water_drop_geo.png"/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6" b="8000"/>
          <a:stretch/>
        </p:blipFill>
        <p:spPr>
          <a:xfrm>
            <a:off x="0" y="548640"/>
            <a:ext cx="3691464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14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1036640" y="1712505"/>
            <a:ext cx="7326547" cy="2596091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1036639" y="649405"/>
            <a:ext cx="6837362" cy="72407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0D69A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b="14815"/>
          <a:stretch/>
        </p:blipFill>
        <p:spPr>
          <a:xfrm>
            <a:off x="0" y="5731474"/>
            <a:ext cx="9144000" cy="113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85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8_NK_Water_intr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13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802AD-642A-47A3-AA31-C698DB853E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29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41E8F-EDEB-429D-B064-EEA955DA07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509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F579-2831-4E4A-984C-024EB418051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3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B8B8-5286-4B5B-AB84-60484D1ABCC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8485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E328-1016-4A7D-9320-F269724CC6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24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D88F-4490-4CC4-87E5-15E62CB6A15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04450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FE06-7CC3-4806-AA02-2F231DA8F69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398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C5CE-4AFC-473B-A41C-3535615FCE1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229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942E-EF6C-4164-AE73-CA0C9F71DA8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87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F036-846C-4F17-8784-80D0635DB3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3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E9C1-05EA-4A9B-B4DD-4FBF49CACA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344234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9D53-9C4E-49B1-A204-F13FF8E02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5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EC16-6B6E-48FD-813E-06EABA90B6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88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ED72-BC6C-4F5B-AD8F-B91F20F4923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731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1" y="5750532"/>
            <a:ext cx="9144000" cy="1125610"/>
          </a:xfrm>
          <a:prstGeom prst="rect">
            <a:avLst/>
          </a:prstGeom>
        </p:spPr>
      </p:pic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925278" y="2418057"/>
            <a:ext cx="7326547" cy="2596091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925278" y="1655998"/>
            <a:ext cx="6837362" cy="72407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0D69A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t="27983" b="1"/>
          <a:stretch/>
        </p:blipFill>
        <p:spPr>
          <a:xfrm>
            <a:off x="0" y="0"/>
            <a:ext cx="9144000" cy="164629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95439" y="293952"/>
            <a:ext cx="7938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prstClr val="white"/>
                </a:solidFill>
                <a:latin typeface="Arial Narrow"/>
                <a:cs typeface="Arial Narrow"/>
              </a:rPr>
              <a:t>2018 NORTHERN KENTUCKY WATER TRAINING</a:t>
            </a:r>
          </a:p>
        </p:txBody>
      </p:sp>
      <p:pic>
        <p:nvPicPr>
          <p:cNvPr id="20" name="Picture 19" descr="nkwd logo clear background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832"/>
          <a:stretch/>
        </p:blipFill>
        <p:spPr>
          <a:xfrm>
            <a:off x="1027113" y="5962650"/>
            <a:ext cx="1354995" cy="29229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41687" y="6314573"/>
            <a:ext cx="8665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0D69A3"/>
                </a:solidFill>
                <a:latin typeface="Univers 57 Condensed"/>
                <a:cs typeface="Univers 57 Condensed"/>
              </a:rPr>
              <a:t>SPONSORS</a:t>
            </a:r>
          </a:p>
        </p:txBody>
      </p:sp>
      <p:pic>
        <p:nvPicPr>
          <p:cNvPr id="14" name="Picture 13" descr="SKO_Logo_One_Line_(CLR)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71" y="5895054"/>
            <a:ext cx="1660700" cy="48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49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925278" y="2418057"/>
            <a:ext cx="7326547" cy="2596091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925278" y="1655998"/>
            <a:ext cx="6837362" cy="72407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0D69A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510256" y="6034898"/>
            <a:ext cx="4133013" cy="480623"/>
            <a:chOff x="2725755" y="4592551"/>
            <a:chExt cx="4133013" cy="480623"/>
          </a:xfrm>
        </p:grpSpPr>
        <p:pic>
          <p:nvPicPr>
            <p:cNvPr id="15" name="Picture 14" descr="nkwd logo clear background.jp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6832"/>
            <a:stretch/>
          </p:blipFill>
          <p:spPr>
            <a:xfrm>
              <a:off x="3670367" y="4685989"/>
              <a:ext cx="1365742" cy="29460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2725755" y="4761375"/>
              <a:ext cx="91188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dirty="0">
                  <a:solidFill>
                    <a:srgbClr val="0D69A3"/>
                  </a:solidFill>
                  <a:latin typeface="Univers 57 Condensed"/>
                  <a:cs typeface="Univers 57 Condensed"/>
                </a:rPr>
                <a:t>SPONSORED BY</a:t>
              </a:r>
            </a:p>
          </p:txBody>
        </p:sp>
        <p:pic>
          <p:nvPicPr>
            <p:cNvPr id="17" name="Picture 16" descr="SKO_Logo_One_Line_(CLR)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8068" y="4592551"/>
              <a:ext cx="1660700" cy="480623"/>
            </a:xfrm>
            <a:prstGeom prst="rect">
              <a:avLst/>
            </a:prstGeom>
          </p:spPr>
        </p:pic>
      </p:grpSp>
      <p:pic>
        <p:nvPicPr>
          <p:cNvPr id="18" name="Picture 17" descr="2018_NK_Water_break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t="90639" r="974" b="4427"/>
          <a:stretch/>
        </p:blipFill>
        <p:spPr>
          <a:xfrm>
            <a:off x="0" y="6513286"/>
            <a:ext cx="9143999" cy="3447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5"/>
          <a:srcRect t="27983" b="1"/>
          <a:stretch/>
        </p:blipFill>
        <p:spPr>
          <a:xfrm>
            <a:off x="0" y="0"/>
            <a:ext cx="9144000" cy="1646297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395439" y="293952"/>
            <a:ext cx="7938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prstClr val="white"/>
                </a:solidFill>
                <a:latin typeface="Arial Narrow"/>
                <a:cs typeface="Arial Narrow"/>
              </a:rPr>
              <a:t>2018 NORTHERN KENTUCKY WATER TRAINING</a:t>
            </a:r>
          </a:p>
        </p:txBody>
      </p:sp>
    </p:spTree>
    <p:extLst>
      <p:ext uri="{BB962C8B-B14F-4D97-AF65-F5344CB8AC3E}">
        <p14:creationId xmlns:p14="http://schemas.microsoft.com/office/powerpoint/2010/main" val="30748146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8_NK_Water_brea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444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8F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14" name="Picture 13" descr="water_drop_geo.png"/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6" b="8000"/>
          <a:stretch/>
        </p:blipFill>
        <p:spPr>
          <a:xfrm>
            <a:off x="0" y="548640"/>
            <a:ext cx="3691464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467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1036638" y="1712501"/>
            <a:ext cx="7326547" cy="2596091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1036638" y="649405"/>
            <a:ext cx="6837362" cy="72407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0D69A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b="14815"/>
          <a:stretch/>
        </p:blipFill>
        <p:spPr>
          <a:xfrm>
            <a:off x="0" y="5731462"/>
            <a:ext cx="9144000" cy="113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948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8_NK_Water_intr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514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r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_WaterLaw_Title P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420BFCC-FFBF-D445-86BF-4B202634CF97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10/23/2023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1C2E2A5-3982-194F-9394-43E18E921316}" type="slidenum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39358" y="5519653"/>
            <a:ext cx="3465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D377E"/>
                </a:solidFill>
                <a:latin typeface="Arial"/>
              </a:rPr>
              <a:t>Sponsored by:</a:t>
            </a:r>
          </a:p>
        </p:txBody>
      </p:sp>
      <p:pic>
        <p:nvPicPr>
          <p:cNvPr id="19" name="Picture 18" descr="rural_wat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27" y="5797546"/>
            <a:ext cx="1330472" cy="866953"/>
          </a:xfrm>
          <a:prstGeom prst="rect">
            <a:avLst/>
          </a:prstGeom>
        </p:spPr>
      </p:pic>
      <p:pic>
        <p:nvPicPr>
          <p:cNvPr id="20" name="Picture 19" descr="SKO_logo_blu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12" y="5774444"/>
            <a:ext cx="1402080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0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716A3-0AD3-4BE0-8FDD-198011C779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8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697F6-E473-4412-8E82-16F0B6629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36145-A085-4916-B6E5-0C5964E375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7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7C114-7BD2-4551-A3B6-8FEB663C0F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5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DDDE2-A9F3-4E84-9AE2-A80B4D5A09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1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9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KO-00432-ContentSlide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E77501B-39BB-406A-B70D-A5D9C48A5F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5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fld id="{7DF46967-A3E3-4A96-A3EF-143961EA45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eaLnBrk="0" hangingPunct="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8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  <p:sldLayoutId id="2147484024" r:id="rId16"/>
    <p:sldLayoutId id="2147484025" r:id="rId17"/>
    <p:sldLayoutId id="2147484119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eaLnBrk="0" hangingPunct="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eaLnBrk="0" hangingPunct="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eaLnBrk="0" hangingPunct="0"/>
            <a:fld id="{7DF46967-A3E3-4A96-A3EF-143961EA45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eaLnBrk="0" hangingPunct="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7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  <p:sldLayoutId id="2147484101" r:id="rId13"/>
    <p:sldLayoutId id="2147484102" r:id="rId14"/>
    <p:sldLayoutId id="2147484103" r:id="rId15"/>
    <p:sldLayoutId id="2147484104" r:id="rId16"/>
    <p:sldLayoutId id="2147484105" r:id="rId17"/>
    <p:sldLayoutId id="2147484120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urdsandkimchi.blogspot.com/2013/02/endless-adoption-paperwork-coc-g-884.html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openclipart.org/detail/2664/fwd__bubble_hand_drawn-by-rejon-177666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est-treasure-box-container-145752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png"/><Relationship Id="rId4" Type="http://schemas.openxmlformats.org/officeDocument/2006/relationships/image" Target="../media/image3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34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LI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462" y="365910"/>
            <a:ext cx="1954970" cy="18777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24366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8</a:t>
            </a:r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ANNUAL WATER LAW SERIES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95155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October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26, 2023</a:t>
            </a:r>
          </a:p>
        </p:txBody>
      </p:sp>
    </p:spTree>
    <p:extLst>
      <p:ext uri="{BB962C8B-B14F-4D97-AF65-F5344CB8AC3E}">
        <p14:creationId xmlns:p14="http://schemas.microsoft.com/office/powerpoint/2010/main" val="4007967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9966" y="0"/>
            <a:ext cx="9144000" cy="14478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E-Mail  Address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04800" y="1754861"/>
            <a:ext cx="8229600" cy="44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4400" marR="0" lvl="1" indent="-471488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Who  is  Covered?</a:t>
            </a:r>
          </a:p>
          <a:p>
            <a:pPr marL="1371600" marR="0" lvl="2" indent="-471488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Water  Districts</a:t>
            </a:r>
          </a:p>
          <a:p>
            <a:pPr marL="1371600" marR="0" lvl="2" indent="-471488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Water  Associations</a:t>
            </a:r>
          </a:p>
          <a:p>
            <a:pPr marL="1371600" marR="0" lvl="2" indent="-471488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Investor  Owned  Utilities</a:t>
            </a:r>
          </a:p>
          <a:p>
            <a:pPr marL="1371600" marR="0" lvl="2" indent="-471488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Municipal  Utilities</a:t>
            </a: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553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  Municipals?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04057" y="1295407"/>
            <a:ext cx="83820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00112" marR="0" lvl="1" indent="-45720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Contract  Filing</a:t>
            </a:r>
          </a:p>
          <a:p>
            <a:pPr marL="900112" marR="0" lvl="1" indent="-45720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Tariff  Change (Wholesale Rate)</a:t>
            </a:r>
          </a:p>
          <a:p>
            <a:pPr marL="914400" marR="0" lvl="1" indent="-471488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Protest  Supplier’s  Rate Increase</a:t>
            </a:r>
          </a:p>
          <a:p>
            <a:pPr marL="914400" marR="0" lvl="1" indent="-471488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Acquiring  Assets of Another  Utility</a:t>
            </a:r>
          </a:p>
          <a:p>
            <a:pPr marL="914400" marR="0" lvl="1" indent="-471488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Avoid  Delays</a:t>
            </a: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				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500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amon\AppData\Local\Microsoft\Windows\Temporary Internet Files\Content.IE5\M33X1KQE\owl-reading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1806"/>
            <a:ext cx="6477000" cy="596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1477882">
            <a:off x="766904" y="3430855"/>
            <a:ext cx="5390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charset="0"/>
              </a:rPr>
              <a:t>Talley’s</a:t>
            </a:r>
          </a:p>
        </p:txBody>
      </p:sp>
      <p:sp>
        <p:nvSpPr>
          <p:cNvPr id="3" name="Rectangle 2"/>
          <p:cNvSpPr/>
          <p:nvPr/>
        </p:nvSpPr>
        <p:spPr>
          <a:xfrm rot="19572217">
            <a:off x="4962115" y="3430854"/>
            <a:ext cx="20659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charset="0"/>
              </a:rPr>
              <a:t>Tips</a:t>
            </a:r>
          </a:p>
        </p:txBody>
      </p:sp>
    </p:spTree>
    <p:extLst>
      <p:ext uri="{BB962C8B-B14F-4D97-AF65-F5344CB8AC3E}">
        <p14:creationId xmlns:p14="http://schemas.microsoft.com/office/powerpoint/2010/main" val="2577680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Default  Regulatory  E-mail  Address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599" y="1905000"/>
            <a:ext cx="8610599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4400" marR="0" lvl="1" indent="-47148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 E-mail to PSC</a:t>
            </a:r>
          </a:p>
          <a:p>
            <a:pPr marL="1928812" marR="0" lvl="3" indent="-5715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psc.reports@ky.gov</a:t>
            </a:r>
          </a:p>
          <a:p>
            <a:pPr marL="1928812" marR="0" lvl="3" indent="-5715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PSCED@ky.gov</a:t>
            </a:r>
          </a:p>
          <a:p>
            <a:pPr marL="914400" marR="0" lvl="1" indent="-47148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 Letter  to  PSC</a:t>
            </a:r>
          </a:p>
          <a:p>
            <a:pPr marL="1828800" marR="0" lvl="3" indent="-47148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Linda C. Bridwell,  </a:t>
            </a:r>
          </a:p>
          <a:p>
            <a:pPr marL="900112" marR="0" lvl="2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	Executive  Director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818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E2FB7C-C8FC-4B19-B5C2-6D081306A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144000" cy="68824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1126E2-F1B8-44E7-9266-FC6E38739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00" y="228600"/>
            <a:ext cx="6781800" cy="647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4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0668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 More  Paper  Copies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14300" y="1524000"/>
            <a:ext cx="89154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186112" marR="0" lvl="7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charset="0"/>
            </a:endParaRPr>
          </a:p>
          <a:p>
            <a:pPr marL="442912" marR="0" lvl="1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D3F234-E02C-4256-B270-DB8AD70AD6BE}"/>
              </a:ext>
            </a:extLst>
          </p:cNvPr>
          <p:cNvSpPr txBox="1"/>
          <p:nvPr/>
        </p:nvSpPr>
        <p:spPr>
          <a:xfrm>
            <a:off x="1143000" y="1600200"/>
            <a:ext cx="7467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Case No	:   2020-085  (COVID)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Order:	    07-22-2021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Holding:	    Electronic  Filings  Only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943100" marR="0" lvl="3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</a:t>
            </a:r>
          </a:p>
          <a:p>
            <a:pPr marL="1943100" marR="0" lvl="3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Lawyers</a:t>
            </a:r>
          </a:p>
          <a:p>
            <a:pPr marL="1943100" marR="0" lvl="3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Complainants</a:t>
            </a:r>
          </a:p>
          <a:p>
            <a:pPr marL="1943100" marR="0" lvl="3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Everyone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014636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amon\AppData\Local\Microsoft\Windows\Temporary Internet Files\Content.IE5\M33X1KQE\owl-reading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1806"/>
            <a:ext cx="6477000" cy="596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1477882">
            <a:off x="766904" y="3430855"/>
            <a:ext cx="5390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charset="0"/>
              </a:rPr>
              <a:t>Talley’s</a:t>
            </a:r>
          </a:p>
        </p:txBody>
      </p:sp>
      <p:sp>
        <p:nvSpPr>
          <p:cNvPr id="3" name="Rectangle 2"/>
          <p:cNvSpPr/>
          <p:nvPr/>
        </p:nvSpPr>
        <p:spPr>
          <a:xfrm rot="19572217">
            <a:off x="4962115" y="3430854"/>
            <a:ext cx="20659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charset="0"/>
              </a:rPr>
              <a:t>Tips</a:t>
            </a:r>
          </a:p>
        </p:txBody>
      </p:sp>
    </p:spTree>
    <p:extLst>
      <p:ext uri="{BB962C8B-B14F-4D97-AF65-F5344CB8AC3E}">
        <p14:creationId xmlns:p14="http://schemas.microsoft.com/office/powerpoint/2010/main" val="3618076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067799" cy="1061626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Electronic  Filing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856812" cy="58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00112" marR="0" lvl="1" indent="-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Don’t   Procrastinate</a:t>
            </a:r>
          </a:p>
          <a:p>
            <a:pPr marL="1928812" marR="0" lvl="3" indent="-5715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Must  Register  to  File</a:t>
            </a:r>
          </a:p>
          <a:p>
            <a:pPr marL="1928812" marR="0" lvl="3" indent="-5715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2  Step  Process  (1 or 2 Days)</a:t>
            </a:r>
          </a:p>
          <a:p>
            <a:pPr marL="900112" marR="0" lvl="1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Go  Ahead  and  Register  Now</a:t>
            </a:r>
          </a:p>
          <a:p>
            <a:pPr marL="900112" marR="0" lvl="1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Call  KRWA</a:t>
            </a:r>
          </a:p>
          <a:p>
            <a:pPr marL="900112" marR="0" lvl="1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Call  SKO  Attorneys</a:t>
            </a:r>
          </a:p>
          <a:p>
            <a:pPr marL="900112" marR="0" lvl="1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No  Originals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42912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</a:t>
            </a: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919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63835" y="246768"/>
            <a:ext cx="82296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Comply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With All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PSC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Orders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276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854975"/>
            <a:ext cx="8458200" cy="5638800"/>
          </a:xfrm>
        </p:spPr>
        <p:txBody>
          <a:bodyPr>
            <a:normAutofit/>
          </a:bodyPr>
          <a:lstStyle/>
          <a:p>
            <a:pPr marL="548640" indent="-666750">
              <a:spcAft>
                <a:spcPts val="1200"/>
              </a:spcAft>
              <a:buClr>
                <a:srgbClr val="FFFF00"/>
              </a:buClr>
              <a:buNone/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5213" indent="-2335213">
              <a:spcBef>
                <a:spcPts val="600"/>
              </a:spcBef>
              <a:buClr>
                <a:srgbClr val="FFFF00"/>
              </a:buClr>
              <a:buNone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	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38216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marR="0" lvl="0" indent="-6667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PSC  Case No.  2021 - 343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0075" y="1270474"/>
            <a:ext cx="8534406" cy="584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Filed:		12-14-2021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Type:		Failure  to  Comply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		with  PSC  Order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Issue:		Did  Not  Timely  File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		Rate Application &amp;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		Failure to File PSC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		Annual Report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Decided:		07-15-2022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456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5409897"/>
            <a:ext cx="1941489" cy="123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744" y="2041607"/>
            <a:ext cx="83058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HOT  LEGAL  TOPICS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6293" y="3441474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Damon R. Talley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Stoll Keenon Ogden PLLC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damon.talley@skofirm.com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8731" y="5415213"/>
            <a:ext cx="3189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October 26, 2023</a:t>
            </a:r>
          </a:p>
        </p:txBody>
      </p:sp>
      <p:pic>
        <p:nvPicPr>
          <p:cNvPr id="11" name="Picture 10" descr="C:\Users\Damon\AppData\Local\Microsoft\Windows\Temporary Internet Files\Content.IE5\ZSXJFL6P\No-Apple-Iphon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" y="5080376"/>
            <a:ext cx="1560652" cy="156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393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0" y="533400"/>
            <a:ext cx="9144000" cy="5562611"/>
          </a:xfrm>
        </p:spPr>
        <p:txBody>
          <a:bodyPr>
            <a:normAutofit fontScale="92500" lnSpcReduction="10000"/>
          </a:bodyPr>
          <a:lstStyle/>
          <a:p>
            <a:pPr marL="548640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281940" lvl="1" indent="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Result:  WD  Fined  $5,000</a:t>
            </a:r>
          </a:p>
          <a:p>
            <a:pPr marL="1805940" lvl="3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WD  Pay  $250</a:t>
            </a:r>
          </a:p>
          <a:p>
            <a:pPr marL="1805940" lvl="3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Board  Members  &amp;  GM                    Attend 12 Hours  of  PSC  Training</a:t>
            </a:r>
          </a:p>
          <a:p>
            <a:pPr marL="1805940" lvl="3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Balance  of  Fine  Suspended                 for 12 Months</a:t>
            </a:r>
          </a:p>
          <a:p>
            <a:pPr marL="1805940" lvl="3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 More  Violations</a:t>
            </a:r>
          </a:p>
          <a:p>
            <a:pPr marL="1139190" lvl="3" indent="0">
              <a:spcBef>
                <a:spcPts val="1200"/>
              </a:spcBef>
              <a:buClr>
                <a:srgbClr val="FFFF00"/>
              </a:buClr>
              <a:buNone/>
            </a:pPr>
            <a:endParaRPr lang="en-US" sz="5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5090" lvl="5" indent="-5715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A53ADB-340F-8147-3FC8-391F5A3D24D0}"/>
              </a:ext>
            </a:extLst>
          </p:cNvPr>
          <p:cNvSpPr/>
          <p:nvPr/>
        </p:nvSpPr>
        <p:spPr>
          <a:xfrm>
            <a:off x="457200" y="238216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marR="0" lvl="0" indent="-6667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PSC  Case No.  2021 - 343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B70E2-D459-8E09-8369-15A06E25DCB0}"/>
              </a:ext>
            </a:extLst>
          </p:cNvPr>
          <p:cNvSpPr txBox="1"/>
          <p:nvPr/>
        </p:nvSpPr>
        <p:spPr>
          <a:xfrm>
            <a:off x="7620000" y="990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(cont.)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722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4F7369-DCBD-E8BA-A2FD-64C7FD2172AA}"/>
              </a:ext>
            </a:extLst>
          </p:cNvPr>
          <p:cNvSpPr txBox="1"/>
          <p:nvPr/>
        </p:nvSpPr>
        <p:spPr>
          <a:xfrm>
            <a:off x="1219200" y="172403"/>
            <a:ext cx="7010400" cy="651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“. . . for allegedly failing to comply with the Commission’s March 10, 2020 Order in Case No. 2019-00458. The willful failure to comply presents prima facie evidence of incompetency, neglect of duty, gross immorality, or nonfeasance, misfeasance, or malfeasance in office sufficient to make [the District’s] officers and manager subject to the penalties of KRS 278.990 or removal pursuant to KRS 74.025. The Commission finds that a public hearing should be held on the merits of the allegations set forth in this Order.”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126AC-89FB-DA46-894D-ADBE88299E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29" y="6248399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639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854975"/>
            <a:ext cx="8458200" cy="5638800"/>
          </a:xfrm>
        </p:spPr>
        <p:txBody>
          <a:bodyPr>
            <a:normAutofit/>
          </a:bodyPr>
          <a:lstStyle/>
          <a:p>
            <a:pPr marL="548640" indent="-666750">
              <a:spcAft>
                <a:spcPts val="1200"/>
              </a:spcAft>
              <a:buClr>
                <a:srgbClr val="FFFF00"/>
              </a:buClr>
              <a:buNone/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5213" indent="-2335213">
              <a:spcBef>
                <a:spcPts val="600"/>
              </a:spcBef>
              <a:buClr>
                <a:srgbClr val="FFFF00"/>
              </a:buClr>
              <a:buNone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	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38216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marR="0" lvl="0" indent="-6667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PSC  Case No.  2022 - 228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594" y="1049490"/>
            <a:ext cx="853440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Date:		08-22-2022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Type:		Failure  to  Comply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		with  PSC  Order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Issue:		Did  Not  Timely  File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		Rate Application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RD Case:		Filed  09-29-2022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Decided:		12-08-2022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270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0" y="533400"/>
            <a:ext cx="9144000" cy="5562611"/>
          </a:xfrm>
        </p:spPr>
        <p:txBody>
          <a:bodyPr>
            <a:normAutofit/>
          </a:bodyPr>
          <a:lstStyle/>
          <a:p>
            <a:pPr marL="548640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281940" lvl="1" indent="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Facts:</a:t>
            </a:r>
          </a:p>
          <a:p>
            <a:pPr marL="1805940" marR="0" lvl="3" indent="-666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PWA  Case  2  Penny  </a:t>
            </a:r>
          </a:p>
          <a:p>
            <a:pPr marL="1805940" lvl="3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Must  File  Rate  Case  by  04-15-2022 (6 Months)</a:t>
            </a:r>
          </a:p>
          <a:p>
            <a:pPr marL="1805940" lvl="3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Nothing  Filed  by  08-22-2022</a:t>
            </a:r>
          </a:p>
          <a:p>
            <a:pPr marL="1805940" lvl="3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PSC  Opened  Case</a:t>
            </a:r>
          </a:p>
          <a:p>
            <a:pPr marL="1139190" lvl="3" indent="0">
              <a:spcBef>
                <a:spcPts val="1200"/>
              </a:spcBef>
              <a:buClr>
                <a:srgbClr val="FFFF00"/>
              </a:buClr>
              <a:buNone/>
            </a:pPr>
            <a:endParaRPr lang="en-US" sz="5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5090" lvl="5" indent="-5715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A53ADB-340F-8147-3FC8-391F5A3D24D0}"/>
              </a:ext>
            </a:extLst>
          </p:cNvPr>
          <p:cNvSpPr/>
          <p:nvPr/>
        </p:nvSpPr>
        <p:spPr>
          <a:xfrm>
            <a:off x="457200" y="238216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marR="0" lvl="0" indent="-6667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PSC  Case No.  2022 - 228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B70E2-D459-8E09-8369-15A06E25DCB0}"/>
              </a:ext>
            </a:extLst>
          </p:cNvPr>
          <p:cNvSpPr txBox="1"/>
          <p:nvPr/>
        </p:nvSpPr>
        <p:spPr>
          <a:xfrm>
            <a:off x="7620000" y="990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(cont.)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4FD7158B-F46C-2680-3E6A-9F0AEABCD15A}"/>
              </a:ext>
            </a:extLst>
          </p:cNvPr>
          <p:cNvSpPr/>
          <p:nvPr/>
        </p:nvSpPr>
        <p:spPr>
          <a:xfrm>
            <a:off x="6019800" y="2133600"/>
            <a:ext cx="304800" cy="105959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479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0" y="533400"/>
            <a:ext cx="9144000" cy="5562611"/>
          </a:xfrm>
        </p:spPr>
        <p:txBody>
          <a:bodyPr>
            <a:normAutofit/>
          </a:bodyPr>
          <a:lstStyle/>
          <a:p>
            <a:pPr marL="548640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281940" lvl="1" indent="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Manager’s  Defense:</a:t>
            </a:r>
          </a:p>
          <a:p>
            <a:pPr marL="2263140" lvl="4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Honesty</a:t>
            </a:r>
          </a:p>
          <a:p>
            <a:pPr marL="2263140" lvl="4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 Never  Read  the  Order</a:t>
            </a:r>
          </a:p>
          <a:p>
            <a:pPr marL="2263140" lvl="4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 Never  Told  the  Board</a:t>
            </a:r>
          </a:p>
          <a:p>
            <a:pPr marL="2263140" lvl="4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Fell  on  His  Sword</a:t>
            </a:r>
          </a:p>
          <a:p>
            <a:pPr marL="1139190" lvl="3" indent="0">
              <a:spcBef>
                <a:spcPts val="1200"/>
              </a:spcBef>
              <a:buClr>
                <a:srgbClr val="FFFF00"/>
              </a:buClr>
              <a:buNone/>
            </a:pPr>
            <a:endParaRPr lang="en-US" sz="5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5090" lvl="5" indent="-5715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A53ADB-340F-8147-3FC8-391F5A3D24D0}"/>
              </a:ext>
            </a:extLst>
          </p:cNvPr>
          <p:cNvSpPr/>
          <p:nvPr/>
        </p:nvSpPr>
        <p:spPr>
          <a:xfrm>
            <a:off x="457200" y="238216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marR="0" lvl="0" indent="-6667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PSC  Case No.  2022 - 228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B70E2-D459-8E09-8369-15A06E25DCB0}"/>
              </a:ext>
            </a:extLst>
          </p:cNvPr>
          <p:cNvSpPr txBox="1"/>
          <p:nvPr/>
        </p:nvSpPr>
        <p:spPr>
          <a:xfrm>
            <a:off x="7620000" y="990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(cont.)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B5D571-1542-46A6-E60D-6ADB1B8CA8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43600" y="4724400"/>
            <a:ext cx="792955" cy="112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01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0" y="533400"/>
            <a:ext cx="9144000" cy="5562611"/>
          </a:xfrm>
        </p:spPr>
        <p:txBody>
          <a:bodyPr>
            <a:normAutofit/>
          </a:bodyPr>
          <a:lstStyle/>
          <a:p>
            <a:pPr marL="548640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281940" lvl="1" indent="0" algn="just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Board’s  Defense:</a:t>
            </a:r>
          </a:p>
          <a:p>
            <a:pPr marL="1805940" lvl="3" indent="-666750" algn="just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Ignorance  is  Bliss</a:t>
            </a:r>
          </a:p>
          <a:p>
            <a:pPr marL="1805940" lvl="3" indent="-666750" algn="just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Manager  Never  Told  Us</a:t>
            </a:r>
          </a:p>
          <a:p>
            <a:pPr marL="1805940" lvl="3" indent="-666750" algn="just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Manager’s  Job  to  Tell  Us</a:t>
            </a:r>
          </a:p>
          <a:p>
            <a:pPr marL="1805940" lvl="3" indent="-666750" algn="just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Acknowledged Ultimate Responsibility</a:t>
            </a:r>
          </a:p>
          <a:p>
            <a:pPr marL="1139190" lvl="3" indent="0">
              <a:spcBef>
                <a:spcPts val="1200"/>
              </a:spcBef>
              <a:buClr>
                <a:srgbClr val="FFFF00"/>
              </a:buClr>
              <a:buNone/>
            </a:pPr>
            <a:endParaRPr lang="en-US" sz="5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5090" lvl="5" indent="-5715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A53ADB-340F-8147-3FC8-391F5A3D24D0}"/>
              </a:ext>
            </a:extLst>
          </p:cNvPr>
          <p:cNvSpPr/>
          <p:nvPr/>
        </p:nvSpPr>
        <p:spPr>
          <a:xfrm>
            <a:off x="457200" y="238216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marR="0" lvl="0" indent="-6667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PSC  Case No.  2022 - 228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B70E2-D459-8E09-8369-15A06E25DCB0}"/>
              </a:ext>
            </a:extLst>
          </p:cNvPr>
          <p:cNvSpPr txBox="1"/>
          <p:nvPr/>
        </p:nvSpPr>
        <p:spPr>
          <a:xfrm>
            <a:off x="7620000" y="990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(cont.)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03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0" y="609589"/>
            <a:ext cx="9144000" cy="5257811"/>
          </a:xfrm>
        </p:spPr>
        <p:txBody>
          <a:bodyPr>
            <a:normAutofit/>
          </a:bodyPr>
          <a:lstStyle/>
          <a:p>
            <a:pPr marL="548640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281940" lvl="1" indent="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Affirmative  Steps  to  Mitigate:</a:t>
            </a:r>
          </a:p>
          <a:p>
            <a:pPr marL="2263140" lvl="4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Adopt  New  Procedure</a:t>
            </a:r>
          </a:p>
          <a:p>
            <a:pPr marL="2720340" lvl="5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PSC Orders Forwarded              to Board Members</a:t>
            </a:r>
          </a:p>
          <a:p>
            <a:pPr marL="2263140" lvl="4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Engaged  Services  of  RCAP              to  File  Rate  Case</a:t>
            </a:r>
          </a:p>
          <a:p>
            <a:pPr marL="1139190" lvl="3" indent="0">
              <a:spcBef>
                <a:spcPts val="1200"/>
              </a:spcBef>
              <a:buClr>
                <a:srgbClr val="FFFF00"/>
              </a:buClr>
              <a:buNone/>
            </a:pPr>
            <a:endParaRPr lang="en-US" sz="5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5090" lvl="5" indent="-5715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A53ADB-340F-8147-3FC8-391F5A3D24D0}"/>
              </a:ext>
            </a:extLst>
          </p:cNvPr>
          <p:cNvSpPr/>
          <p:nvPr/>
        </p:nvSpPr>
        <p:spPr>
          <a:xfrm>
            <a:off x="457200" y="238216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marR="0" lvl="0" indent="-6667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PSC  Case No.  2022 - 228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B70E2-D459-8E09-8369-15A06E25DCB0}"/>
              </a:ext>
            </a:extLst>
          </p:cNvPr>
          <p:cNvSpPr txBox="1"/>
          <p:nvPr/>
        </p:nvSpPr>
        <p:spPr>
          <a:xfrm>
            <a:off x="7620000" y="990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(cont.)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69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5562611"/>
          </a:xfrm>
        </p:spPr>
        <p:txBody>
          <a:bodyPr>
            <a:normAutofit/>
          </a:bodyPr>
          <a:lstStyle/>
          <a:p>
            <a:pPr marL="548640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8740" lvl="2" indent="-66675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Affidavit:  RD Rate Case</a:t>
            </a:r>
          </a:p>
          <a:p>
            <a:pPr marL="2263140" lvl="4" indent="-66675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31%  Increase</a:t>
            </a:r>
          </a:p>
          <a:p>
            <a:pPr marL="1596390" lvl="4" indent="0">
              <a:spcBef>
                <a:spcPts val="1200"/>
              </a:spcBef>
              <a:buClr>
                <a:srgbClr val="FFFF00"/>
              </a:buClr>
              <a:buNone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48740" lvl="2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District  is  Getting  CJE  to            Re-appoint  Commissioners</a:t>
            </a:r>
          </a:p>
          <a:p>
            <a:pPr marL="1139190" lvl="3" indent="0">
              <a:spcBef>
                <a:spcPts val="1200"/>
              </a:spcBef>
              <a:buClr>
                <a:srgbClr val="FFFF00"/>
              </a:buClr>
              <a:buNone/>
            </a:pPr>
            <a:endParaRPr lang="en-US" sz="5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5090" lvl="5" indent="-5715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A53ADB-340F-8147-3FC8-391F5A3D24D0}"/>
              </a:ext>
            </a:extLst>
          </p:cNvPr>
          <p:cNvSpPr/>
          <p:nvPr/>
        </p:nvSpPr>
        <p:spPr>
          <a:xfrm>
            <a:off x="457200" y="238216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marR="0" lvl="0" indent="-6667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PSC  Case No.  2022 - 228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B70E2-D459-8E09-8369-15A06E25DCB0}"/>
              </a:ext>
            </a:extLst>
          </p:cNvPr>
          <p:cNvSpPr txBox="1"/>
          <p:nvPr/>
        </p:nvSpPr>
        <p:spPr>
          <a:xfrm>
            <a:off x="7620000" y="990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(cont.)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283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marL="548640" marR="0" lvl="0" indent="-6667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PSC  Case No.  2022 - 228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72533" y="515012"/>
            <a:ext cx="8763000" cy="675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Outcome: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RD  Rate  Case  31% </a:t>
            </a: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No  Hearing</a:t>
            </a: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Commissioners &amp; GM</a:t>
            </a:r>
          </a:p>
          <a:p>
            <a:pPr marL="1943100" marR="0" lvl="3" indent="-5715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Fined $250</a:t>
            </a:r>
          </a:p>
          <a:p>
            <a:pPr marL="1943100" marR="0" lvl="3" indent="-5715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Waived</a:t>
            </a:r>
          </a:p>
          <a:p>
            <a:pPr marL="2857500" marR="0" lvl="5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12 Hours PSC Training</a:t>
            </a:r>
          </a:p>
          <a:p>
            <a:pPr marL="2857500" marR="0" lvl="5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Good Behavior</a:t>
            </a:r>
          </a:p>
          <a:p>
            <a:pPr marL="228600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			. . . (cont’d)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463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marL="548640" marR="0" lvl="0" indent="-6667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PSC  Case No.  2022 - 228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87630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Outcome: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File Rate Case:	06-30-2023</a:t>
            </a: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Proposed 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 Increase:    5.18%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1028700" marR="0" lvl="1" indent="-5715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Rate Case:	Discovery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415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A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DISCUSSION  TOPICS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8839200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58838" marR="0" lvl="0" indent="-7429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PSC  Filings</a:t>
            </a:r>
          </a:p>
          <a:p>
            <a:pPr marL="858838" marR="0" lvl="0" indent="-7429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Comply with PSC Orders</a:t>
            </a:r>
          </a:p>
          <a:p>
            <a:pPr marL="858838" marR="0" lvl="0" indent="-7429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Minutes</a:t>
            </a:r>
          </a:p>
          <a:p>
            <a:pPr marL="858838" marR="0" lvl="0" indent="-7429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Notable PSC Orders</a:t>
            </a:r>
          </a:p>
          <a:p>
            <a:pPr marL="858838" marR="0" lvl="0" indent="-7429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Borrowing Money</a:t>
            </a:r>
          </a:p>
          <a:p>
            <a:pPr marL="858838" marR="0" lvl="0" indent="-7429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Cases to Watch</a:t>
            </a:r>
          </a:p>
          <a:p>
            <a:pPr marL="115888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			             					</a:t>
            </a:r>
          </a:p>
          <a:p>
            <a:pPr marL="115888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39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776A0C-B166-1230-D64F-9B768D50A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85977" y="533400"/>
            <a:ext cx="6000750" cy="609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561A78-FE86-335D-A764-EBF45394099C}"/>
              </a:ext>
            </a:extLst>
          </p:cNvPr>
          <p:cNvSpPr txBox="1"/>
          <p:nvPr/>
        </p:nvSpPr>
        <p:spPr>
          <a:xfrm>
            <a:off x="-76200" y="838200"/>
            <a:ext cx="4133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PANDORA’S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BOX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B25611-5960-4C46-8B45-31C6843E22C2}"/>
              </a:ext>
            </a:extLst>
          </p:cNvPr>
          <p:cNvSpPr txBox="1"/>
          <p:nvPr/>
        </p:nvSpPr>
        <p:spPr>
          <a:xfrm>
            <a:off x="3733800" y="3013501"/>
            <a:ext cx="1955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?  ?  ?</a:t>
            </a:r>
          </a:p>
        </p:txBody>
      </p:sp>
    </p:spTree>
    <p:extLst>
      <p:ext uri="{BB962C8B-B14F-4D97-AF65-F5344CB8AC3E}">
        <p14:creationId xmlns:p14="http://schemas.microsoft.com/office/powerpoint/2010/main" val="1795297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1840787" y="914400"/>
            <a:ext cx="54864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MINUTES</a:t>
            </a:r>
          </a:p>
        </p:txBody>
      </p:sp>
      <p:pic>
        <p:nvPicPr>
          <p:cNvPr id="1034" name="Picture 10" descr="C:\Users\Damon\AppData\Local\Microsoft\Windows\Temporary Internet Files\Content.IE5\ZCMJEKXL\MC90043523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373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7C602D5-20FC-4C5E-9D5F-238380DB0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29" y="6248399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0978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 Are  MINUTES?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38068"/>
            <a:ext cx="9144000" cy="49530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200" dirty="0">
              <a:solidFill>
                <a:srgbClr val="FFFF00"/>
              </a:solidFill>
            </a:endParaRPr>
          </a:p>
          <a:p>
            <a:pPr marL="903288" indent="-666750" eaLnBrk="1" hangingPunct="1">
              <a:lnSpc>
                <a:spcPct val="80000"/>
              </a:lnSpc>
              <a:buClrTx/>
              <a:buFont typeface="Wingdings" pitchFamily="2" charset="2"/>
              <a:buChar char="n"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Official  Record</a:t>
            </a:r>
          </a:p>
          <a:p>
            <a:pPr marL="903288" indent="-666750" eaLnBrk="1" hangingPunct="1">
              <a:lnSpc>
                <a:spcPct val="80000"/>
              </a:lnSpc>
              <a:buClrTx/>
              <a:buFont typeface="Wingdings" pitchFamily="2" charset="2"/>
              <a:buChar char="n"/>
              <a:defRPr/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3288" indent="-666750" eaLnBrk="1" hangingPunct="1">
              <a:lnSpc>
                <a:spcPct val="80000"/>
              </a:lnSpc>
              <a:buClrTx/>
              <a:buFont typeface="Wingdings" pitchFamily="2" charset="2"/>
              <a:buChar char="n"/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Much, Much  More  .   .   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EF2C8C-0772-464A-843F-A4FBDBA44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29" y="6248399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340100"/>
            <a:ext cx="66294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266700" y="167480"/>
            <a:ext cx="3733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AN  OUNCE  OF  PREVENTION</a:t>
            </a: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5671868" y="472281"/>
            <a:ext cx="3429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A  POUND  OF  CURE</a:t>
            </a: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4000500" y="533399"/>
            <a:ext cx="1143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=</a:t>
            </a:r>
          </a:p>
        </p:txBody>
      </p:sp>
      <p:pic>
        <p:nvPicPr>
          <p:cNvPr id="30726" name="Picture 9"/>
          <p:cNvPicPr>
            <a:picLocks noChangeAspect="1" noChangeArrowheads="1"/>
          </p:cNvPicPr>
          <p:nvPr/>
        </p:nvPicPr>
        <p:blipFill>
          <a:blip r:embed="rId3" cstate="print"/>
          <a:srcRect b="17809"/>
          <a:stretch>
            <a:fillRect/>
          </a:stretch>
        </p:blipFill>
        <p:spPr bwMode="auto">
          <a:xfrm rot="295345">
            <a:off x="5105400" y="3352800"/>
            <a:ext cx="25908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971800"/>
            <a:ext cx="167640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53343FE-3A55-4C3A-8B7A-07252385C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29" y="6248399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5" name="Picture 5" descr="j04352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68500"/>
            <a:ext cx="71628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0" y="126046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How much information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SHOULD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be included in the MINUTES?</a:t>
            </a:r>
          </a:p>
        </p:txBody>
      </p:sp>
      <p:pic>
        <p:nvPicPr>
          <p:cNvPr id="117767" name="Picture 7" descr="j0174986"/>
          <p:cNvPicPr>
            <a:picLocks noChangeAspect="1" noChangeArrowheads="1"/>
          </p:cNvPicPr>
          <p:nvPr/>
        </p:nvPicPr>
        <p:blipFill>
          <a:blip r:embed="rId3" cstate="print"/>
          <a:srcRect l="21658" t="18475" r="23221" b="9375"/>
          <a:stretch>
            <a:fillRect/>
          </a:stretch>
        </p:blipFill>
        <p:spPr bwMode="auto">
          <a:xfrm rot="-881201">
            <a:off x="938213" y="2624138"/>
            <a:ext cx="306070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0" name="Picture 10"/>
          <p:cNvPicPr>
            <a:picLocks noChangeAspect="1" noChangeArrowheads="1"/>
          </p:cNvPicPr>
          <p:nvPr/>
        </p:nvPicPr>
        <p:blipFill>
          <a:blip r:embed="rId4" cstate="print"/>
          <a:srcRect t="63463" r="11905" b="4083"/>
          <a:stretch>
            <a:fillRect/>
          </a:stretch>
        </p:blipFill>
        <p:spPr bwMode="auto">
          <a:xfrm rot="-860342">
            <a:off x="5405438" y="1936750"/>
            <a:ext cx="2595562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7512864-6F60-44D5-AFF6-C3F36780A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29" y="6248399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Minutes</a:t>
            </a: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685800" y="2971800"/>
            <a:ext cx="8458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79450" marR="0" lvl="0" indent="-679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 definitive  answer</a:t>
            </a:r>
          </a:p>
          <a:p>
            <a:pPr marL="679450" marR="0" lvl="0" indent="-679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  not  a  science</a:t>
            </a:r>
          </a:p>
          <a:p>
            <a:pPr marL="679450" marR="0" lvl="0" indent="-679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n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Arial" charset="0"/>
            </a:endParaRPr>
          </a:p>
          <a:p>
            <a:pPr marL="679450" marR="0" lvl="0" indent="-679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								Cont.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143000" y="1447800"/>
            <a:ext cx="708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How MUCH is too MUCH?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ECBB313-13C9-4799-B6C9-963201B7E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29" y="6248399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Minutes …</a:t>
            </a: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76200" y="2292849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36650" marR="0" lvl="1" indent="-679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Guidelines  .   .   .</a:t>
            </a:r>
          </a:p>
          <a:p>
            <a:pPr marL="1374775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Wingdings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Minutes  are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 transcript</a:t>
            </a:r>
          </a:p>
          <a:p>
            <a:pPr marL="1374775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Wingdings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Minutes  are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the Congressional  Record</a:t>
            </a:r>
          </a:p>
          <a:p>
            <a:pPr marL="1374775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Wingdings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Include  rationale  for  action  taken  if  it  might  avoid  lawsuit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295400" y="1219200"/>
            <a:ext cx="708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How MUCH is too MUCH?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C4D9B1C-EFCC-4362-9C63-D785ADFC2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29" y="6248399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848600" cy="2819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“Conversations  are  NOT  official  actions  of  the  Board.”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4267200"/>
            <a:ext cx="5638800" cy="1752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Virginia  W.  Gregg</a:t>
            </a:r>
          </a:p>
          <a:p>
            <a:pPr algn="l" eaLnBrk="1" hangingPunct="1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Former  PSC  Staff  Attorney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7257D3-57FF-4B8C-9E6D-9E0F439AE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29" y="6248399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52400" y="1676400"/>
            <a:ext cx="8839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39775" marR="0" lvl="0" indent="-739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Document  Board’s  Due  Diligence</a:t>
            </a:r>
          </a:p>
          <a:p>
            <a:pPr marL="739775" marR="0" lvl="1" indent="-739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(e.g.  Water Loss)</a:t>
            </a:r>
          </a:p>
          <a:p>
            <a:pPr marL="739775" marR="0" lvl="0" indent="-739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Document  Board’s  Oversight  Role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(e.g.  Compliance with PSC Orders)</a:t>
            </a:r>
          </a:p>
          <a:p>
            <a:pPr marL="739775" marR="0" lvl="0" indent="-739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Avoid  or  Win  Litigation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81000" y="304800"/>
            <a:ext cx="838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WHY  Include  Summary  of Conversations  in  Minutes?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44463AC-57AC-446E-9835-0B077D79C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29" y="6248399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533400" y="2057400"/>
            <a:ext cx="822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TALLEY’S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2993911-CE06-4DF9-A880-7917026A28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29" y="6248399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2590800" y="1"/>
            <a:ext cx="57029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2705725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DISCLAIMER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471" y="1600200"/>
            <a:ext cx="685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3525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457200" y="1524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Talley’s  Tips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-15815" y="1371599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4500" marR="0" lvl="0" indent="-444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yriad Web Pro" pitchFamily="34" charset="0"/>
                <a:ea typeface="+mn-ea"/>
                <a:cs typeface="Arial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Prepare  Minutes  for  a  Reader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. .</a:t>
            </a:r>
          </a:p>
          <a:p>
            <a:pPr marL="444500" marR="0" lvl="0" indent="-444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Arial" charset="0"/>
            </a:endParaRPr>
          </a:p>
          <a:p>
            <a:pPr marL="911225" marR="0" lvl="0" indent="-6238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  did  not  attend  the  meeting.</a:t>
            </a:r>
          </a:p>
          <a:p>
            <a:pPr marL="911225" marR="0" lvl="0" indent="-623888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  will  not  read  the  Minutes  until at  least  one  year  later.</a:t>
            </a:r>
          </a:p>
          <a:p>
            <a:pPr marL="911225" marR="0" lvl="0" indent="-623888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  is  employed  by  PSC.</a:t>
            </a:r>
          </a:p>
          <a:p>
            <a:pPr marL="911225" marR="0" lvl="0" indent="-623888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  will  access  Minutes  via  www.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25721B5-AE07-466F-B463-AD4742700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29" y="6248399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78006" y="685800"/>
            <a:ext cx="8229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Notable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PSC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Orders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9385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86366" y="334433"/>
            <a:ext cx="8077200" cy="6324600"/>
          </a:xfrm>
        </p:spPr>
        <p:txBody>
          <a:bodyPr/>
          <a:lstStyle/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Web Pro" pitchFamily="34" charset="0"/>
            </a:endParaRP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Filed:		09-15-2023</a:t>
            </a: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Utility:		Bullock Pen WD</a:t>
            </a: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  <a:tabLst>
                <a:tab pos="2743200" algn="l"/>
              </a:tabLst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	Declaratory Order</a:t>
            </a: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  <a:tabLst>
                <a:tab pos="2743200" algn="l"/>
              </a:tabLst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Issue:	Is CPCN Needed            	To Buy Land?</a:t>
            </a: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Decided:		10-06-2023</a:t>
            </a:r>
          </a:p>
          <a:p>
            <a:pPr marL="2335213" indent="-2335213">
              <a:buClr>
                <a:srgbClr val="FFFF00"/>
              </a:buClr>
              <a:buNone/>
              <a:tabLst>
                <a:tab pos="2743200" algn="l"/>
              </a:tabLst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9892" y="2286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7A8C039-52D2-2B7B-E420-2BADEA09E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00"/>
            <a:ext cx="9067799" cy="106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PSC Case  No. 2023-306 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231273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854975"/>
            <a:ext cx="8458200" cy="5638800"/>
          </a:xfrm>
        </p:spPr>
        <p:txBody>
          <a:bodyPr>
            <a:normAutofit/>
          </a:bodyPr>
          <a:lstStyle/>
          <a:p>
            <a:pPr marL="548640" indent="-666750">
              <a:spcAft>
                <a:spcPts val="1200"/>
              </a:spcAft>
              <a:buClr>
                <a:srgbClr val="FFFF00"/>
              </a:buClr>
              <a:buNone/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5213" indent="-2335213">
              <a:spcBef>
                <a:spcPts val="600"/>
              </a:spcBef>
              <a:buClr>
                <a:srgbClr val="FFFF00"/>
              </a:buClr>
              <a:buNone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	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810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marR="0" lvl="0" indent="-6667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PSC  Case No.  2022 - 065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5344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Filed:		3-29-2022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Utility:	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Southeastern  Water  Assoc. 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Type:		CPCN – New Office Bldg.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Issue:		Reasonable  Alternatives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   		Considered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Decided:		8-30-22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892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-38100" y="2057400"/>
            <a:ext cx="9144000" cy="5562611"/>
          </a:xfrm>
        </p:spPr>
        <p:txBody>
          <a:bodyPr>
            <a:normAutofit/>
          </a:bodyPr>
          <a:lstStyle/>
          <a:p>
            <a:pPr marL="948690" lvl="1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CPCN:  Standard  of  Review</a:t>
            </a:r>
          </a:p>
          <a:p>
            <a:pPr marL="1824990" lvl="3" indent="-6858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</a:p>
          <a:p>
            <a:pPr marL="1824990" lvl="3" indent="-685800"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Absence  of  </a:t>
            </a:r>
          </a:p>
          <a:p>
            <a:pPr marL="1139190" lvl="3" indent="0">
              <a:spcBef>
                <a:spcPts val="0"/>
              </a:spcBef>
              <a:buClr>
                <a:srgbClr val="FFFF00"/>
              </a:buClr>
              <a:buNone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Wasteful Duplication</a:t>
            </a:r>
          </a:p>
          <a:p>
            <a:pPr marL="1139190" lvl="3" indent="0">
              <a:spcBef>
                <a:spcPts val="1200"/>
              </a:spcBef>
              <a:buClr>
                <a:srgbClr val="FFFF00"/>
              </a:buClr>
              <a:buNone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5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5090" lvl="5" indent="-5715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78823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marR="0" lvl="0" indent="-6667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PSC Case No. 2022-065</a:t>
            </a:r>
          </a:p>
        </p:txBody>
      </p:sp>
    </p:spTree>
    <p:extLst>
      <p:ext uri="{BB962C8B-B14F-4D97-AF65-F5344CB8AC3E}">
        <p14:creationId xmlns:p14="http://schemas.microsoft.com/office/powerpoint/2010/main" val="7660236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-38100" y="1676400"/>
            <a:ext cx="9144000" cy="5562611"/>
          </a:xfrm>
        </p:spPr>
        <p:txBody>
          <a:bodyPr>
            <a:normAutofit lnSpcReduction="10000"/>
          </a:bodyPr>
          <a:lstStyle/>
          <a:p>
            <a:pPr marL="948690" lvl="1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Proving  Lack  of  Wasteful Duplication:</a:t>
            </a:r>
          </a:p>
          <a:p>
            <a:pPr marL="1824990" lvl="3" indent="-6858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 Reasonable Alternatives Considered</a:t>
            </a:r>
          </a:p>
          <a:p>
            <a:pPr marL="1824990" lvl="3" indent="-685800">
              <a:lnSpc>
                <a:spcPct val="110000"/>
              </a:lnSpc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Cost  is  Not  Sole  Criteria </a:t>
            </a:r>
          </a:p>
          <a:p>
            <a:pPr marL="2282190" lvl="4" indent="-68580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Initial Cost</a:t>
            </a:r>
          </a:p>
          <a:p>
            <a:pPr marL="2282190" lvl="4" indent="-685800">
              <a:spcBef>
                <a:spcPts val="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Annual Operating Cost	</a:t>
            </a:r>
          </a:p>
          <a:p>
            <a:pPr marL="1139190" lvl="3" indent="0">
              <a:spcBef>
                <a:spcPts val="1200"/>
              </a:spcBef>
              <a:buClr>
                <a:srgbClr val="FFFF00"/>
              </a:buClr>
              <a:buNone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5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5090" lvl="5" indent="-5715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78823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marR="0" lvl="0" indent="-6667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PSC Case No. 2022-065</a:t>
            </a:r>
          </a:p>
        </p:txBody>
      </p:sp>
    </p:spTree>
    <p:extLst>
      <p:ext uri="{BB962C8B-B14F-4D97-AF65-F5344CB8AC3E}">
        <p14:creationId xmlns:p14="http://schemas.microsoft.com/office/powerpoint/2010/main" val="35785026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854975"/>
            <a:ext cx="8458200" cy="5638800"/>
          </a:xfrm>
        </p:spPr>
        <p:txBody>
          <a:bodyPr>
            <a:normAutofit/>
          </a:bodyPr>
          <a:lstStyle/>
          <a:p>
            <a:pPr marL="548640" indent="-666750">
              <a:spcAft>
                <a:spcPts val="1200"/>
              </a:spcAft>
              <a:buClr>
                <a:srgbClr val="FFFF00"/>
              </a:buClr>
              <a:buNone/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5213" indent="-2335213">
              <a:spcBef>
                <a:spcPts val="600"/>
              </a:spcBef>
              <a:buClr>
                <a:srgbClr val="FFFF00"/>
              </a:buClr>
              <a:buNone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	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810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marR="0" lvl="0" indent="-6667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PSC  Case No.  2023 - 192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53440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Filed:		6-09-2023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Utility:	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Ohio Co. WD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Type:		CPCN – Raw Water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		Intake Rehab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Issue:		Reasonable  Alternatives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   		Considered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Decided:		7-31-23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861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-38100" y="1828800"/>
            <a:ext cx="9144000" cy="5562611"/>
          </a:xfrm>
        </p:spPr>
        <p:txBody>
          <a:bodyPr>
            <a:normAutofit lnSpcReduction="10000"/>
          </a:bodyPr>
          <a:lstStyle/>
          <a:p>
            <a:pPr marL="948690" lvl="1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Preliminary Engineering Report</a:t>
            </a:r>
          </a:p>
          <a:p>
            <a:pPr marL="1824990" lvl="3" indent="-6858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Alternative 1:  Cadillac</a:t>
            </a:r>
          </a:p>
          <a:p>
            <a:pPr marL="1824990" lvl="3" indent="-6858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Alternative 2:  Chevrolet		</a:t>
            </a:r>
          </a:p>
          <a:p>
            <a:pPr marL="948690" marR="0" lvl="1" indent="-666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Final Engineering Report</a:t>
            </a:r>
          </a:p>
          <a:p>
            <a:pPr marL="1824990" marR="0" lvl="3" indent="-6858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Only Discussed Alt. 2</a:t>
            </a:r>
          </a:p>
          <a:p>
            <a:pPr marL="1139190" marR="0" lvl="3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</a:p>
          <a:p>
            <a:pPr marL="1139190" marR="0" lvl="3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endParaRPr kumimoji="0" lang="en-US" sz="51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625090" marR="0" lvl="5" indent="-5715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39190" lvl="3" indent="0">
              <a:spcBef>
                <a:spcPts val="1200"/>
              </a:spcBef>
              <a:buClr>
                <a:srgbClr val="FFFF00"/>
              </a:buClr>
              <a:buNone/>
            </a:pPr>
            <a:endParaRPr lang="en-US" sz="5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5090" lvl="5" indent="-5715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78823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marR="0" lvl="0" indent="-6667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PSC Case No. 2023-192</a:t>
            </a:r>
          </a:p>
        </p:txBody>
      </p:sp>
    </p:spTree>
    <p:extLst>
      <p:ext uri="{BB962C8B-B14F-4D97-AF65-F5344CB8AC3E}">
        <p14:creationId xmlns:p14="http://schemas.microsoft.com/office/powerpoint/2010/main" val="30551062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-38100" y="1828800"/>
            <a:ext cx="9144000" cy="5562611"/>
          </a:xfrm>
        </p:spPr>
        <p:txBody>
          <a:bodyPr>
            <a:normAutofit fontScale="92500" lnSpcReduction="20000"/>
          </a:bodyPr>
          <a:lstStyle/>
          <a:p>
            <a:pPr marL="948690" lvl="1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Extensive Discovery Alt. 1</a:t>
            </a:r>
          </a:p>
          <a:p>
            <a:pPr marL="1824990" lvl="3" indent="-6858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Initial Cost</a:t>
            </a:r>
          </a:p>
          <a:p>
            <a:pPr marL="1824990" lvl="3" indent="-6858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Depreciation Expense</a:t>
            </a:r>
          </a:p>
          <a:p>
            <a:pPr marL="1824990" lvl="3" indent="-6858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Annual Operating Cost</a:t>
            </a:r>
          </a:p>
          <a:p>
            <a:pPr marL="1824990" lvl="3" indent="-6858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Rate Increase Needed		</a:t>
            </a:r>
          </a:p>
          <a:p>
            <a:pPr marL="948690" marR="0" lvl="1" indent="-666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Comparison of Both Alternatives</a:t>
            </a:r>
          </a:p>
          <a:p>
            <a:pPr marL="1139190" marR="0" lvl="3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</a:p>
          <a:p>
            <a:pPr marL="1139190" marR="0" lvl="3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endParaRPr kumimoji="0" lang="en-US" sz="51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625090" marR="0" lvl="5" indent="-5715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39190" lvl="3" indent="0">
              <a:spcBef>
                <a:spcPts val="1200"/>
              </a:spcBef>
              <a:buClr>
                <a:srgbClr val="FFFF00"/>
              </a:buClr>
              <a:buNone/>
            </a:pPr>
            <a:endParaRPr lang="en-US" sz="5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5090" lvl="5" indent="-5715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78823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marR="0" lvl="0" indent="-6667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PSC Case No. 2023-192</a:t>
            </a:r>
          </a:p>
        </p:txBody>
      </p:sp>
    </p:spTree>
    <p:extLst>
      <p:ext uri="{BB962C8B-B14F-4D97-AF65-F5344CB8AC3E}">
        <p14:creationId xmlns:p14="http://schemas.microsoft.com/office/powerpoint/2010/main" val="41718120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8624"/>
            <a:ext cx="7183438" cy="564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2" y="-152400"/>
            <a:ext cx="796554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Borrowing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4738106"/>
            <a:ext cx="6477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Money</a:t>
            </a:r>
          </a:p>
        </p:txBody>
      </p:sp>
    </p:spTree>
    <p:extLst>
      <p:ext uri="{BB962C8B-B14F-4D97-AF65-F5344CB8AC3E}">
        <p14:creationId xmlns:p14="http://schemas.microsoft.com/office/powerpoint/2010/main" val="51312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38417" y="1447800"/>
            <a:ext cx="7696200" cy="403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PSA</a:t>
            </a:r>
            <a:b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b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PSC</a:t>
            </a:r>
          </a:p>
        </p:txBody>
      </p:sp>
      <p:pic>
        <p:nvPicPr>
          <p:cNvPr id="1026" name="Picture 2" descr="http://1.bp.blogspot.com/_FHHhJcs41x4/TMD3dRugqUI/AAAAAAAAAAY/tCLZQBqYtVs/s1600/oldradi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19" y="1676401"/>
            <a:ext cx="4112346" cy="410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8581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144000" cy="14478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KRS  278.300(1)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04800" y="2438402"/>
            <a:ext cx="8305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No utility shall issue any securities or evidences of indebtedness . . . until it has been authorized to do so by order of the Commission.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9196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Practical  Effect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81000" y="1219201"/>
            <a:ext cx="87630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Must  Obtain  PSC  Approval Before  Incurring  Long-term  Debt  (Over  2  Years)</a:t>
            </a: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Exception:</a:t>
            </a:r>
          </a:p>
          <a:p>
            <a:pPr marL="1943100" marR="0" lvl="3" indent="-5715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2  Years  or  Less</a:t>
            </a:r>
          </a:p>
          <a:p>
            <a:pPr marL="1943100" marR="0" lvl="3" indent="-5715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Renewals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(3  X  2  =  6 Years)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(6  X  1  =  6 Years)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7367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nichepursuits.com/wp-content/uploads/2013/04/Number-1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828" y="381000"/>
            <a:ext cx="5105400" cy="51054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32567" y="5391868"/>
            <a:ext cx="4572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Violation</a:t>
            </a:r>
          </a:p>
        </p:txBody>
      </p:sp>
    </p:spTree>
    <p:extLst>
      <p:ext uri="{BB962C8B-B14F-4D97-AF65-F5344CB8AC3E}">
        <p14:creationId xmlns:p14="http://schemas.microsoft.com/office/powerpoint/2010/main" val="117218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62719"/>
            <a:ext cx="914400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Cause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9050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8077200" cy="6781799"/>
          </a:xfrm>
        </p:spPr>
        <p:txBody>
          <a:bodyPr/>
          <a:lstStyle/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Web Pro" pitchFamily="34" charset="0"/>
            </a:endParaRP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endParaRPr lang="en-US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Case:			2022-061</a:t>
            </a: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  <a:tabLst>
                <a:tab pos="2743200" algn="l"/>
              </a:tabLst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Case:		2022-197</a:t>
            </a: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Web Pro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242979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charset="0"/>
              </a:rPr>
              <a:t>2022 Show Cause Cases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charset="0"/>
              </a:rPr>
              <a:t>Borrowing Money</a:t>
            </a:r>
          </a:p>
        </p:txBody>
      </p:sp>
    </p:spTree>
    <p:extLst>
      <p:ext uri="{BB962C8B-B14F-4D97-AF65-F5344CB8AC3E}">
        <p14:creationId xmlns:p14="http://schemas.microsoft.com/office/powerpoint/2010/main" val="5644349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533400"/>
            <a:ext cx="8077200" cy="6781799"/>
          </a:xfrm>
        </p:spPr>
        <p:txBody>
          <a:bodyPr/>
          <a:lstStyle/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Web Pro" pitchFamily="34" charset="0"/>
            </a:endParaRP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 No.	2022 - 061</a:t>
            </a: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Opened:	04 - 08 - 2022</a:t>
            </a: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Issue:		KRS  278.300         			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Violations) 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Repeat Offender - 2013</a:t>
            </a:r>
          </a:p>
          <a:p>
            <a:pPr marL="2335213" indent="-2335213">
              <a:buClr>
                <a:srgbClr val="FFFF00"/>
              </a:buClr>
              <a:buNone/>
              <a:tabLst>
                <a:tab pos="2743200" algn="l"/>
              </a:tabLst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Decided:   11-14-2022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5B8C3028-1711-8CB7-DE4F-CCA9E552D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2022 Case  # 1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211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 Case  # 1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1447801"/>
            <a:ext cx="9143999" cy="644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Facts: (1) Refinanced  RD  Loans    				  w/o  PSC Approval           				  07-23-2021</a:t>
            </a: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Facts: (2) Bought Truck                   				  w/o PSC Approval</a:t>
            </a:r>
          </a:p>
          <a:p>
            <a:pPr marL="3757612" marR="0" lvl="7" indent="-5715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Bank Loan</a:t>
            </a:r>
          </a:p>
          <a:p>
            <a:pPr marL="3757612" marR="0" lvl="7" indent="-5715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75 Months</a:t>
            </a: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 Discovered: PSC Staff – Rate Case</a:t>
            </a:r>
          </a:p>
          <a:p>
            <a:pPr marL="900112" marR="0" lvl="2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5447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2022 Case  # 1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1886030"/>
            <a:ext cx="8229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Corrective Action:</a:t>
            </a: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1471612" marR="0" lvl="2" indent="-5715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Filed Application for Retroactive Approval  (Case No. 2021-465)</a:t>
            </a:r>
          </a:p>
          <a:p>
            <a:pPr marL="2843212" marR="0" lvl="5" indent="-5715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PSC  Denied</a:t>
            </a:r>
          </a:p>
          <a:p>
            <a:pPr marL="2843212" marR="0" lvl="5" indent="-5715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No Retroactive Approval</a:t>
            </a: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6256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067799" cy="1061626"/>
          </a:xfrm>
        </p:spPr>
        <p:txBody>
          <a:bodyPr/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2022 Case  # 1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1112981"/>
            <a:ext cx="8856812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Defenses:</a:t>
            </a: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1814512" marR="0" lvl="3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Ignorance</a:t>
            </a:r>
          </a:p>
          <a:p>
            <a:pPr marL="1814512" marR="0" lvl="3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Lawyer  Said  No  PSC       Approval Needed</a:t>
            </a:r>
          </a:p>
          <a:p>
            <a:pPr marL="1814512" marR="0" lvl="3" indent="-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Relied on Bank	</a:t>
            </a:r>
          </a:p>
          <a:p>
            <a:pPr marL="1814512" marR="0" lvl="3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New Manager</a:t>
            </a: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675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067799" cy="1061626"/>
          </a:xfrm>
        </p:spPr>
        <p:txBody>
          <a:bodyPr/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2022 Case  # 1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1566" y="1112981"/>
            <a:ext cx="8856812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Case Status:</a:t>
            </a: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1814512" marR="0" lvl="3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Switched  Lawyers</a:t>
            </a:r>
          </a:p>
          <a:p>
            <a:pPr marL="1814512" marR="0" lvl="3" indent="-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Discovery Stage</a:t>
            </a:r>
          </a:p>
          <a:p>
            <a:pPr marL="2843212" marR="0" lvl="5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2 Rounds</a:t>
            </a:r>
          </a:p>
          <a:p>
            <a:pPr marL="1814512" marR="0" lvl="3" indent="-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Hearing Date:  None	</a:t>
            </a: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758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33" y="10633"/>
            <a:ext cx="9144000" cy="1219200"/>
          </a:xfrm>
        </p:spPr>
        <p:txBody>
          <a:bodyPr/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Reporting  Requirements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6700" y="1538519"/>
            <a:ext cx="861059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4400" marR="0" lvl="1" indent="-471488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   Notify  PSC   if .  .  .</a:t>
            </a:r>
          </a:p>
          <a:p>
            <a:pPr marL="1928812" marR="0" lvl="3" indent="-5715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Vacancy   Exists</a:t>
            </a:r>
          </a:p>
          <a:p>
            <a:pPr marL="1928812" marR="0" lvl="3" indent="-5715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Appointment   Made</a:t>
            </a:r>
          </a:p>
          <a:p>
            <a:pPr marL="914400" marR="0" lvl="1" indent="-471488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When?	  Within  30  Days</a:t>
            </a:r>
          </a:p>
          <a:p>
            <a:pPr marL="914400" marR="0" lvl="1" indent="-471488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Consequences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1985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067799" cy="106162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2022 Case  # 1  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908" y="838200"/>
            <a:ext cx="8856812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Outcome:</a:t>
            </a: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1357312" marR="0" lvl="2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Chairman</a:t>
            </a:r>
          </a:p>
          <a:p>
            <a:pPr marL="2386012" marR="0" lvl="4" indent="-5715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Fined $500</a:t>
            </a:r>
          </a:p>
          <a:p>
            <a:pPr marL="2386012" marR="0" lvl="4" indent="-5715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12 Hours of Training</a:t>
            </a:r>
          </a:p>
          <a:p>
            <a:pPr marL="2386012" marR="0" lvl="4" indent="-5715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Previous Offender (2012)</a:t>
            </a:r>
          </a:p>
          <a:p>
            <a:pPr marL="2386012" marR="0" lvl="4" indent="-5715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Tongue Lashing</a:t>
            </a:r>
          </a:p>
          <a:p>
            <a:pPr marL="900112" marR="0" lvl="2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				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4687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067799" cy="106162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2022 Case  # 1  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908" y="838200"/>
            <a:ext cx="8856812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Outcome:</a:t>
            </a: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1357312" marR="0" lvl="2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Other Commissioners</a:t>
            </a:r>
          </a:p>
          <a:p>
            <a:pPr marL="2386012" marR="0" lvl="4" indent="-5715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No Fine</a:t>
            </a:r>
          </a:p>
          <a:p>
            <a:pPr marL="2386012" marR="0" lvl="4" indent="-5715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12 Hours of Training</a:t>
            </a:r>
          </a:p>
          <a:p>
            <a:pPr marL="1357312" marR="0" lvl="2" indent="-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Bond Lawyer</a:t>
            </a:r>
          </a:p>
          <a:p>
            <a:pPr marL="2386012" marR="0" lvl="4" indent="-5715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Reimburse Utility </a:t>
            </a:r>
          </a:p>
          <a:p>
            <a:pPr marL="1814512" marR="0" lvl="4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     for Lawyer Fees</a:t>
            </a:r>
          </a:p>
          <a:p>
            <a:pPr marL="900112" marR="0" lvl="2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				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1892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86366" y="334433"/>
            <a:ext cx="8077200" cy="6324600"/>
          </a:xfrm>
        </p:spPr>
        <p:txBody>
          <a:bodyPr/>
          <a:lstStyle/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Web Pro" pitchFamily="34" charset="0"/>
            </a:endParaRP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 No.	2022 - 197</a:t>
            </a: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Opened:</a:t>
            </a: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08-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11 - 2022</a:t>
            </a: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  <a:tabLst>
                <a:tab pos="2743200" algn="l"/>
              </a:tabLst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Issues:	Violated:</a:t>
            </a:r>
          </a:p>
          <a:p>
            <a:pPr lvl="7"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Ø"/>
              <a:tabLst>
                <a:tab pos="2743200" algn="l"/>
              </a:tabLst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KRS 278.300</a:t>
            </a:r>
          </a:p>
          <a:p>
            <a:pPr lvl="7"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Ø"/>
              <a:tabLst>
                <a:tab pos="2743200" algn="l"/>
              </a:tabLst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KRS 278.020</a:t>
            </a: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Hearing:		07-06-2023</a:t>
            </a: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Decided:		Pending</a:t>
            </a:r>
          </a:p>
          <a:p>
            <a:pPr marL="2335213" indent="-2335213">
              <a:buClr>
                <a:srgbClr val="FFFF00"/>
              </a:buClr>
              <a:buNone/>
              <a:tabLst>
                <a:tab pos="2743200" algn="l"/>
              </a:tabLst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9892" y="2286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7A8C039-52D2-2B7B-E420-2BADEA09E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00"/>
            <a:ext cx="9067799" cy="106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2022 Case  # 2 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44433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067799" cy="106162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2022 Case  # 2  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1143000"/>
            <a:ext cx="8856812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Background Facts:</a:t>
            </a: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1357312" marR="0" lvl="2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11-18-21:	Purchased Office Bldg.</a:t>
            </a:r>
          </a:p>
          <a:p>
            <a:pPr marL="1357312" marR="0" lvl="2" indent="-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11-18-21:	Financed Portion of 				Cost with a 7 year Loan</a:t>
            </a:r>
          </a:p>
          <a:p>
            <a:pPr marL="1357312" marR="0" lvl="2" indent="-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03-15-22:	Applied for Retroactive 			Approval of Loan	</a:t>
            </a: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					    …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continued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6701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067799" cy="106162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2022 Case  # 2  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908" y="838200"/>
            <a:ext cx="885681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Background Facts (continued):</a:t>
            </a: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1357312" marR="0" lvl="2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05-13-22:	PSC Issues DR</a:t>
            </a:r>
          </a:p>
          <a:p>
            <a:pPr marL="1357312" marR="0" lvl="2" indent="-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05-19-22:	Bank Loan PIF</a:t>
            </a:r>
          </a:p>
          <a:p>
            <a:pPr marL="1357312" marR="0" lvl="2" indent="-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05-27-22:	PSC Application 					Withdrawn by Utility 	</a:t>
            </a: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				    …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continued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5503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067799" cy="106162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2022 Case  # 2  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908" y="838200"/>
            <a:ext cx="8856812" cy="58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Background Facts (continued):</a:t>
            </a: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1357312" marR="0" lvl="2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06-20-22:	 PSC Dismisses Case &amp; 			 States Intent to File 				 Show Cause Case</a:t>
            </a:r>
          </a:p>
          <a:p>
            <a:pPr marL="900112" marR="0" lvl="2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1357312" marR="0" lvl="2" indent="-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08-11-22:	 PSC Opens             				 Show Cause Case </a:t>
            </a: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				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4363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067799" cy="106162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2022 Case  # 2  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908" y="838200"/>
            <a:ext cx="8548692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Utility’s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Defenses:</a:t>
            </a: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1357312" marR="0" lvl="2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Loan  Paid  Off</a:t>
            </a:r>
          </a:p>
          <a:p>
            <a:pPr marL="1357312" marR="0" lvl="2" indent="-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No CPCN Needed Since Building was Purchased &amp; Not Constructed</a:t>
            </a:r>
          </a:p>
          <a:p>
            <a:pPr marL="1357312" marR="0" lvl="2" indent="-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Relied Upon Advice of Counsel</a:t>
            </a:r>
          </a:p>
          <a:p>
            <a:pPr marL="1357312" marR="0" lvl="2" indent="-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Good, Honest &amp; Decent People 	</a:t>
            </a: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				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7383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067799" cy="106162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2022 Case  # 2  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908" y="838200"/>
            <a:ext cx="8856812" cy="635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Case Status:</a:t>
            </a: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1357312" marR="0" lvl="2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Multiple  Rounds  of  DR</a:t>
            </a:r>
          </a:p>
          <a:p>
            <a:pPr marL="1357312" marR="0" lvl="2" indent="-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Hearing:	07-06-23</a:t>
            </a:r>
          </a:p>
          <a:p>
            <a:pPr marL="1357312" marR="0" lvl="2" indent="-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Post Hearing Data Request</a:t>
            </a:r>
          </a:p>
          <a:p>
            <a:pPr marL="1357312" marR="0" lvl="2" indent="-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Brief Filed:	09-08-2023</a:t>
            </a:r>
          </a:p>
          <a:p>
            <a:pPr marL="1357312" marR="0" lvl="2" indent="-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Decision Yet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900112" marR="0" lvl="2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				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2000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8077200" cy="6781799"/>
          </a:xfrm>
        </p:spPr>
        <p:txBody>
          <a:bodyPr/>
          <a:lstStyle/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Web Pro" pitchFamily="34" charset="0"/>
            </a:endParaRP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Case:			2022-252</a:t>
            </a:r>
          </a:p>
          <a:p>
            <a:pPr marL="666750" marR="0" lvl="0" indent="-666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Second Case:		2022-344</a:t>
            </a: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Web Pro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242979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charset="0"/>
              </a:rPr>
              <a:t>2023 Show Cause Case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charset="0"/>
              </a:rPr>
              <a:t>Borrowing Money</a:t>
            </a:r>
          </a:p>
        </p:txBody>
      </p:sp>
    </p:spTree>
    <p:extLst>
      <p:ext uri="{BB962C8B-B14F-4D97-AF65-F5344CB8AC3E}">
        <p14:creationId xmlns:p14="http://schemas.microsoft.com/office/powerpoint/2010/main" val="40676964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304800"/>
            <a:ext cx="8077200" cy="6781799"/>
          </a:xfrm>
        </p:spPr>
        <p:txBody>
          <a:bodyPr/>
          <a:lstStyle/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Web Pro" pitchFamily="34" charset="0"/>
            </a:endParaRP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 No.	2022 - 252</a:t>
            </a: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Opened:	02 - 16 - 2023</a:t>
            </a: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Issue:		KRS  278.300         			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 Violations)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Hearing:	08-01-2023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35213" indent="-2335213">
              <a:buClr>
                <a:srgbClr val="FFFF00"/>
              </a:buClr>
              <a:buNone/>
              <a:tabLst>
                <a:tab pos="2743200" algn="l"/>
              </a:tabLst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Decided:    10-17-2023</a:t>
            </a:r>
          </a:p>
          <a:p>
            <a:pPr marL="2335213" indent="-2335213">
              <a:buClr>
                <a:srgbClr val="FFFF00"/>
              </a:buClr>
              <a:buNone/>
              <a:tabLst>
                <a:tab pos="2743200" algn="l"/>
              </a:tabLst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5B8C3028-1711-8CB7-DE4F-CCA9E552D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7620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2023 Case  # 1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04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33" y="10633"/>
            <a:ext cx="9144000" cy="1219200"/>
          </a:xfrm>
        </p:spPr>
        <p:txBody>
          <a:bodyPr/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Vacancy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71763" y="1484907"/>
            <a:ext cx="81534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71488" marR="0" lvl="1" indent="-471488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  CJE  60 Days Before Term  Ends  (KRS 65.008)</a:t>
            </a:r>
          </a:p>
          <a:p>
            <a:pPr marL="471488" marR="0" lvl="1" indent="-471488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CJE / Fiscal Court – 90 Days</a:t>
            </a:r>
          </a:p>
          <a:p>
            <a:pPr marL="471488" marR="0" lvl="1" indent="-471488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Then,  PSC  Takes  Over</a:t>
            </a:r>
          </a:p>
          <a:p>
            <a:pPr marL="1035050" marR="0" lvl="2" indent="-5715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CJE  Loses  Right  To  Appoint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3290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304800"/>
            <a:ext cx="8077200" cy="6781799"/>
          </a:xfrm>
        </p:spPr>
        <p:txBody>
          <a:bodyPr/>
          <a:lstStyle/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Web Pro" pitchFamily="34" charset="0"/>
            </a:endParaRP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Facts:	  Leased  4  Trucks       		  4 &amp; 5 Year Terms</a:t>
            </a: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Issue:	  Is Long Term Lease   		  An evidence of 				  Indebtedness		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Holding: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Yes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35213" indent="-2335213">
              <a:buClr>
                <a:srgbClr val="FFFF00"/>
              </a:buClr>
              <a:buNone/>
              <a:tabLst>
                <a:tab pos="2743200" algn="l"/>
              </a:tabLst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5B8C3028-1711-8CB7-DE4F-CCA9E552D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7620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2023 Case  # 1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215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067799" cy="106162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2023 Case  # 1  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908" y="838200"/>
            <a:ext cx="8856812" cy="675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Outcome:</a:t>
            </a: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1357312" marR="0" lvl="2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GM &amp; Directors (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ater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Assoc.)</a:t>
            </a:r>
          </a:p>
          <a:p>
            <a:pPr marL="2386012" marR="0" lvl="4" indent="-5715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Fined $250 (Waived)</a:t>
            </a:r>
          </a:p>
          <a:p>
            <a:pPr marL="2386012" marR="0" lvl="4" indent="-5715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12 Hours of Training</a:t>
            </a:r>
          </a:p>
          <a:p>
            <a:pPr marL="2386012" marR="0" lvl="4" indent="-5715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More Hours Annually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1357312" marR="0" lvl="2" indent="-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Future Directors</a:t>
            </a:r>
          </a:p>
          <a:p>
            <a:pPr marL="2386012" marR="0" lvl="4" indent="-5715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6 Hours Training Annually</a:t>
            </a:r>
          </a:p>
          <a:p>
            <a:pPr marL="900112" marR="0" lvl="2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				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0235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304800"/>
            <a:ext cx="8077200" cy="6781799"/>
          </a:xfrm>
        </p:spPr>
        <p:txBody>
          <a:bodyPr/>
          <a:lstStyle/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Web Pro" pitchFamily="34" charset="0"/>
            </a:endParaRP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 No.	2022 - 344</a:t>
            </a: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Opened:	04 - 14 - 2023</a:t>
            </a: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Issue:		KRS  278.300         			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 Violations)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Hearing:	07-06-2023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35213" indent="-2335213">
              <a:buClr>
                <a:srgbClr val="FFFF00"/>
              </a:buClr>
              <a:buNone/>
              <a:tabLst>
                <a:tab pos="2743200" algn="l"/>
              </a:tabLst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Decided:    Pending</a:t>
            </a:r>
          </a:p>
          <a:p>
            <a:pPr marL="2335213" indent="-2335213">
              <a:buClr>
                <a:srgbClr val="FFFF00"/>
              </a:buClr>
              <a:buNone/>
              <a:tabLst>
                <a:tab pos="2743200" algn="l"/>
              </a:tabLst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5B8C3028-1711-8CB7-DE4F-CCA9E552D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7620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2023 Case  # 2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5802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067799" cy="1061626"/>
          </a:xfrm>
        </p:spPr>
        <p:txBody>
          <a:bodyPr/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2023 Case  # 2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1112981"/>
            <a:ext cx="8856812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Defenses:</a:t>
            </a: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1814512" marR="0" lvl="3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Advice of Counsel</a:t>
            </a:r>
          </a:p>
          <a:p>
            <a:pPr marL="2386012" marR="0" lvl="4" indent="-5715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No Opinion Letter from Counsel</a:t>
            </a:r>
          </a:p>
          <a:p>
            <a:pPr marL="1814512" marR="0" lvl="3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No Answer Filed</a:t>
            </a:r>
          </a:p>
          <a:p>
            <a:pPr marL="1814512" marR="0" lvl="3" indent="-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Lawyer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Mea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Culpa Letter	</a:t>
            </a: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9747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067799" cy="1061626"/>
          </a:xfrm>
        </p:spPr>
        <p:txBody>
          <a:bodyPr/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2023 Case  # 2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1112981"/>
            <a:ext cx="885681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Case Status:</a:t>
            </a: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1814512" marR="0" lvl="3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3 Rounds of DR</a:t>
            </a:r>
          </a:p>
          <a:p>
            <a:pPr marL="1814512" marR="0" lvl="3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Hearing:    07-06-2023</a:t>
            </a:r>
          </a:p>
          <a:p>
            <a:pPr marL="1814512" marR="0" lvl="3" indent="-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Very Interesting Hearing</a:t>
            </a:r>
          </a:p>
          <a:p>
            <a:pPr marL="1814512" marR="0" lvl="3" indent="-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Post Hearing DR</a:t>
            </a:r>
          </a:p>
          <a:p>
            <a:pPr marL="1814512" marR="0" lvl="3" indent="-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Brief Due:  08-31-2023</a:t>
            </a:r>
          </a:p>
          <a:p>
            <a:pPr marL="1357312" marR="0" lvl="3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(Mot. for Ext. of Time)	</a:t>
            </a:r>
          </a:p>
          <a:p>
            <a:pPr marL="442912" marR="0" lvl="1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7709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MCj0434859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0"/>
            <a:ext cx="5943600" cy="5943600"/>
          </a:xfrm>
        </p:spPr>
      </p:pic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0" y="2438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QUESTIONS?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1066800" y="5562612"/>
            <a:ext cx="64008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damon.talley@skofirm.com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270-358-3187</a:t>
            </a:r>
          </a:p>
        </p:txBody>
      </p:sp>
      <p:pic>
        <p:nvPicPr>
          <p:cNvPr id="6" name="Picture 5" descr="SKO-LogoStack1(Clr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5"/>
          <a:stretch/>
        </p:blipFill>
        <p:spPr bwMode="auto">
          <a:xfrm>
            <a:off x="8216901" y="6123146"/>
            <a:ext cx="927100" cy="73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2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356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echarta.com/wp-content/uploads/2012/06/Old-C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609600"/>
            <a:ext cx="7788187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 rot="496150">
            <a:off x="2253538" y="1185179"/>
            <a:ext cx="1741832" cy="1790225"/>
          </a:xfrm>
          <a:prstGeom prst="roundRect">
            <a:avLst>
              <a:gd name="adj" fmla="val 15242"/>
            </a:avLst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You’ve Got  Mail!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Check  It!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73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E-Mail  Address  Regs.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13430" y="1524000"/>
            <a:ext cx="8610600" cy="48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 PSC  Orders  Served  by  E-mail</a:t>
            </a:r>
          </a:p>
          <a:p>
            <a:pPr marL="457200" marR="0" lvl="0" indent="-45720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Duty  to  Keep  Correct  E-mail  Address            on  file  with  PSC</a:t>
            </a:r>
          </a:p>
          <a:p>
            <a:pPr marL="1200150" marR="0" lvl="2" indent="-28575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Default  Regulatory  E-mail  Address</a:t>
            </a:r>
          </a:p>
          <a:p>
            <a:pPr marL="457200" marR="0" lvl="0" indent="-457200" algn="l" defTabSz="914400" rtl="0" eaLnBrk="0" fontAlgn="base" latinLnBrk="0" hangingPunct="0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Duty  to  List  E-mail  Address  in  Application  &amp;  All  Other  Papers</a:t>
            </a:r>
          </a:p>
          <a:p>
            <a:pPr marL="1200150" marR="0" lvl="2" indent="-28575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Utility  Official</a:t>
            </a:r>
          </a:p>
          <a:p>
            <a:pPr marL="1200150" marR="0" lvl="2" indent="-28575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Its  Attorney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067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RECENT DEVELOPMENTS IN UTILITY LAW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RECENT DEVELOPMENTS IN UTILITY LAW: ORDER OF PRESENTATION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Amendments to 807 KAR 5:076&amp;quot;&quot;/&gt;&lt;property id=&quot;20307&quot; value=&quot;258&quot;/&gt;&lt;/object&gt;&lt;object type=&quot;3&quot; unique_id=&quot;10007&quot;&gt;&lt;property id=&quot;20148&quot; value=&quot;5&quot;/&gt;&lt;property id=&quot;20300&quot; value=&quot;Slide 5 - &amp;quot;Amendments to 807 KAR 5:076: Background&amp;quot;&quot;/&gt;&lt;property id=&quot;20307&quot; value=&quot;259&quot;/&gt;&lt;/object&gt;&lt;object type=&quot;3&quot; unique_id=&quot;10008&quot;&gt;&lt;property id=&quot;20148&quot; value=&quot;5&quot;/&gt;&lt;property id=&quot;20300&quot; value=&quot;Slide 6 - &amp;quot;Amendments to 807 KAR 5:076: Problems with Existing Regulation&amp;quot;&quot;/&gt;&lt;property id=&quot;20307&quot; value=&quot;260&quot;/&gt;&lt;/object&gt;&lt;object type=&quot;3&quot; unique_id=&quot;10009&quot;&gt;&lt;property id=&quot;20148&quot; value=&quot;5&quot;/&gt;&lt;property id=&quot;20300&quot; value=&quot;Slide 7 - &amp;quot;Amendments to 807 KAR 5:076:&amp;#x0D;&amp;#x0A;History&amp;quot;&quot;/&gt;&lt;property id=&quot;20307&quot; value=&quot;261&quot;/&gt;&lt;/object&gt;&lt;object type=&quot;3&quot; unique_id=&quot;10010&quot;&gt;&lt;property id=&quot;20148&quot; value=&quot;5&quot;/&gt;&lt;property id=&quot;20300&quot; value=&quot;Slide 8 - &amp;quot;Amendments to 807 KAR 5:076:&amp;#x0D;&amp;#x0A;Proposed Revision&amp;quot;&quot;/&gt;&lt;property id=&quot;20307&quot; value=&quot;262&quot;/&gt;&lt;/object&gt;&lt;object type=&quot;3&quot; unique_id=&quot;10056&quot;&gt;&lt;property id=&quot;20148&quot; value=&quot;5&quot;/&gt;&lt;property id=&quot;20300&quot; value=&quot;Slide 9 - &amp;quot;Amendments to 807 KAR 5:076:&amp;#x0D;&amp;#x0A;Proposed Revision - Continued&amp;quot;&quot;/&gt;&lt;property id=&quot;20307&quot; value=&quot;263&quot;/&gt;&lt;/object&gt;&lt;object type=&quot;3&quot; unique_id=&quot;10057&quot;&gt;&lt;property id=&quot;20148&quot; value=&quot;5&quot;/&gt;&lt;property id=&quot;20300&quot; value=&quot;Slide 10 - &amp;quot;Amendments to 807 KAR 5:076:&amp;#x0D;&amp;#x0A;Proposed Revision - Continued&amp;quot;&quot;/&gt;&lt;property id=&quot;20307&quot; value=&quot;264&quot;/&gt;&lt;/object&gt;&lt;object type=&quot;3&quot; unique_id=&quot;10058&quot;&gt;&lt;property id=&quot;20148&quot; value=&quot;5&quot;/&gt;&lt;property id=&quot;20300&quot; value=&quot;Slide 12 - &amp;quot;Amendments to 807 KAR 5:076:&amp;#x0D;&amp;#x0A;Proposed Revision - Continued&amp;quot;&quot;/&gt;&lt;property id=&quot;20307&quot; value=&quot;265&quot;/&gt;&lt;/object&gt;&lt;object type=&quot;3&quot; unique_id=&quot;10059&quot;&gt;&lt;property id=&quot;20148&quot; value=&quot;5&quot;/&gt;&lt;property id=&quot;20300&quot; value=&quot;Slide 15 - &amp;quot;KRS 45A.494 -RECIPROCAL PREFERENCE FOR RESIDENT BIDDERS&amp;quot;&quot;/&gt;&lt;property id=&quot;20307&quot; value=&quot;266&quot;/&gt;&lt;/object&gt;&lt;object type=&quot;3&quot; unique_id=&quot;10221&quot;&gt;&lt;property id=&quot;20148&quot; value=&quot;5&quot;/&gt;&lt;property id=&quot;20300&quot; value=&quot;Slide 11 - &amp;quot;Amendments to 807 KAR 5:076:&amp;#x0D;&amp;#x0A;Proposed Revision - Continued&amp;quot;&quot;/&gt;&lt;property id=&quot;20307&quot; value=&quot;267&quot;/&gt;&lt;/object&gt;&lt;object type=&quot;3&quot; unique_id=&quot;10302&quot;&gt;&lt;property id=&quot;20148&quot; value=&quot;5&quot;/&gt;&lt;property id=&quot;20300&quot; value=&quot;Slide 3 - &amp;quot;AMENDMENTS TO&amp;#x0D;&amp;#x0A;807 KAR 5:076&amp;quot;&quot;/&gt;&lt;property id=&quot;20307&quot; value=&quot;268&quot;/&gt;&lt;/object&gt;&lt;object type=&quot;3&quot; unique_id=&quot;10582&quot;&gt;&lt;property id=&quot;20148&quot; value=&quot;5&quot;/&gt;&lt;property id=&quot;20300&quot; value=&quot;Slide 13 - &amp;quot;Amendments to 807 KAR 5:076:&amp;#x0D;&amp;#x0A;What They Mean To Your Utility&amp;quot;&quot;/&gt;&lt;property id=&quot;20307&quot; value=&quot;270&quot;/&gt;&lt;/object&gt;&lt;object type=&quot;3&quot; unique_id=&quot;10583&quot;&gt;&lt;property id=&quot;20148&quot; value=&quot;5&quot;/&gt;&lt;property id=&quot;20300&quot; value=&quot;Slide 14 - &amp;quot;KRS 45A.494 -RECIPROCAL PREFERENCE FOR RESIDENT BIDDERS&amp;quot;&quot;/&gt;&lt;property id=&quot;20307&quot; value=&quot;269&quot;/&gt;&lt;/object&gt;&lt;object type=&quot;3&quot; unique_id=&quot;10584&quot;&gt;&lt;property id=&quot;20148&quot; value=&quot;5&quot;/&gt;&lt;property id=&quot;20300&quot; value=&quot;Slide 16 - &amp;quot;KRS 45A.494 -RECIPROCAL PREFERENCE FOR RESIDENT BIDDERS&amp;quot;&quot;/&gt;&lt;property id=&quot;20307&quot; value=&quot;271&quot;/&gt;&lt;/object&gt;&lt;object type=&quot;3&quot; unique_id=&quot;10585&quot;&gt;&lt;property id=&quot;20148&quot; value=&quot;5&quot;/&gt;&lt;property id=&quot;20300&quot; value=&quot;Slide 17 - &amp;quot;KRS 45A.494 -RECIPROCAL PREFERENCE FOR RESIDENT BIDDERS&amp;quot;&quot;/&gt;&lt;property id=&quot;20307&quot; value=&quot;272&quot;/&gt;&lt;/object&gt;&lt;object type=&quot;3&quot; unique_id=&quot;10586&quot;&gt;&lt;property id=&quot;20148&quot; value=&quot;5&quot;/&gt;&lt;property id=&quot;20300&quot; value=&quot;Slide 18 - &amp;quot;KRS 45A.494 -RECIPROCAL PREFERENCE FOR RESIDENT BIDDERS&amp;quot;&quot;/&gt;&lt;property id=&quot;20307&quot; value=&quot;273&quot;/&gt;&lt;/object&gt;&lt;object type=&quot;3&quot; unique_id=&quot;10587&quot;&gt;&lt;property id=&quot;20148&quot; value=&quot;5&quot;/&gt;&lt;property id=&quot;20300&quot; value=&quot;Slide 19 - &amp;quot;KRS 45A.494 -RECIPROCAL PREFERENCE FOR RESIDENT BIDDERS&amp;quot;&quot;/&gt;&lt;property id=&quot;20307&quot; value=&quot;274&quot;/&gt;&lt;/object&gt;&lt;object type=&quot;3&quot; unique_id=&quot;10588&quot;&gt;&lt;property id=&quot;20148&quot; value=&quot;5&quot;/&gt;&lt;property id=&quot;20300&quot; value=&quot;Slide 20 - &amp;quot;KRS 45A.494 -RECIPROCAL PREFERENCE FOR RESIDENT BIDDERS&amp;quot;&quot;/&gt;&lt;property id=&quot;20307&quot; value=&quot;275&quot;/&gt;&lt;/object&gt;&lt;object type=&quot;3&quot; unique_id=&quot;10589&quot;&gt;&lt;property id=&quot;20148&quot; value=&quot;5&quot;/&gt;&lt;property id=&quot;20300&quot; value=&quot;Slide 21 - &amp;quot;KRS 45A.494 -RECIPROCAL PREFERENCE FOR RESIDENT BIDDERS&amp;quot;&quot;/&gt;&lt;property id=&quot;20307&quot; value=&quot;276&quot;/&gt;&lt;/object&gt;&lt;object type=&quot;3&quot; unique_id=&quot;10590&quot;&gt;&lt;property id=&quot;20148&quot; value=&quot;5&quot;/&gt;&lt;property id=&quot;20300&quot; value=&quot;Slide 22 - &amp;quot;200 KAR 5:400&amp;quot;&quot;/&gt;&lt;property id=&quot;20307&quot; value=&quot;277&quot;/&gt;&lt;/object&gt;&lt;object type=&quot;3&quot; unique_id=&quot;10591&quot;&gt;&lt;property id=&quot;20148&quot; value=&quot;5&quot;/&gt;&lt;property id=&quot;20300&quot; value=&quot;Slide 23 - &amp;quot;200 KAR 5:400&amp;quot;&quot;/&gt;&lt;property id=&quot;20307&quot; value=&quot;278&quot;/&gt;&lt;/object&gt;&lt;object type=&quot;3&quot; unique_id=&quot;10592&quot;&gt;&lt;property id=&quot;20148&quot; value=&quot;5&quot;/&gt;&lt;property id=&quot;20300&quot; value=&quot;Slide 24 - &amp;quot;200 KAR 5:400&amp;quot;&quot;/&gt;&lt;property id=&quot;20307&quot; value=&quot;279&quot;/&gt;&lt;/object&gt;&lt;object type=&quot;3&quot; unique_id=&quot;10593&quot;&gt;&lt;property id=&quot;20148&quot; value=&quot;5&quot;/&gt;&lt;property id=&quot;20300&quot; value=&quot;Slide 25 - &amp;quot;200 KAR 5:400&amp;quot;&quot;/&gt;&lt;property id=&quot;20307&quot; value=&quot;280&quot;/&gt;&lt;/object&gt;&lt;object type=&quot;3&quot; unique_id=&quot;10594&quot;&gt;&lt;property id=&quot;20148&quot; value=&quot;5&quot;/&gt;&lt;property id=&quot;20300&quot; value=&quot;Slide 26 - &amp;quot;200 KAR 5:400&amp;quot;&quot;/&gt;&lt;property id=&quot;20307&quot; value=&quot;281&quot;/&gt;&lt;/object&gt;&lt;object type=&quot;3&quot; unique_id=&quot;10595&quot;&gt;&lt;property id=&quot;20148&quot; value=&quot;5&quot;/&gt;&lt;property id=&quot;20300&quot; value=&quot;Slide 27 - &amp;quot;INFO - PREFERENCES&amp;quot;&quot;/&gt;&lt;property id=&quot;20307&quot; value=&quot;282&quot;/&gt;&lt;/object&gt;&lt;object type=&quot;3&quot; unique_id=&quot;10596&quot;&gt;&lt;property id=&quot;20148&quot; value=&quot;5&quot;/&gt;&lt;property id=&quot;20300&quot; value=&quot;Slide 28 - &amp;quot;EXAMPLE OF PREFERENCE&amp;quot;&quot;/&gt;&lt;property id=&quot;20307&quot; value=&quot;283&quot;/&gt;&lt;/object&gt;&lt;object type=&quot;3&quot; unique_id=&quot;10747&quot;&gt;&lt;property id=&quot;20148&quot; value=&quot;5&quot;/&gt;&lt;property id=&quot;20300&quot; value=&quot;Slide 29 - &amp;quot;STEP 1:  RECORD THE BIDS&amp;quot;&quot;/&gt;&lt;property id=&quot;20307&quot; value=&quot;284&quot;/&gt;&lt;/object&gt;&lt;object type=&quot;3&quot; unique_id=&quot;10748&quot;&gt;&lt;property id=&quot;20148&quot; value=&quot;5&quot;/&gt;&lt;property id=&quot;20300&quot; value=&quot;Slide 30 - &amp;quot;STEP 2: SCORE ALL BIDDERS FOR BEST VALUE&amp;quot;&quot;/&gt;&lt;property id=&quot;20307&quot; value=&quot;285&quot;/&gt;&lt;/object&gt;&lt;object type=&quot;3&quot; unique_id=&quot;10749&quot;&gt;&lt;property id=&quot;20148&quot; value=&quot;5&quot;/&gt;&lt;property id=&quot;20300&quot; value=&quot;Slide 31 - &amp;quot;BIDS SCORED FOR BEST VALUE&amp;quot;&quot;/&gt;&lt;property id=&quot;20307&quot; value=&quot;286&quot;/&gt;&lt;/object&gt;&lt;object type=&quot;3&quot; unique_id=&quot;10849&quot;&gt;&lt;property id=&quot;20148&quot; value=&quot;5&quot;/&gt;&lt;property id=&quot;20300&quot; value=&quot;Slide 32 - &amp;quot;STEP 3: DETERMINE STATE AND PREFERENCE&amp;quot;&quot;/&gt;&lt;property id=&quot;20307&quot; value=&quot;287&quot;/&gt;&lt;/object&gt;&lt;object type=&quot;3&quot; unique_id=&quot;11088&quot;&gt;&lt;property id=&quot;20148&quot; value=&quot;5&quot;/&gt;&lt;property id=&quot;20300&quot; value=&quot;Slide 33 - &amp;quot;STEP 4: APPLYING THE PREFERENCE&amp;quot;&quot;/&gt;&lt;property id=&quot;20307&quot; value=&quot;288&quot;/&gt;&lt;/object&gt;&lt;object type=&quot;3&quot; unique_id=&quot;11264&quot;&gt;&lt;property id=&quot;20148&quot; value=&quot;5&quot;/&gt;&lt;property id=&quot;20300&quot; value=&quot;Slide 34 - &amp;quot;STEP 4: APPLYING THE PREFERENCE&amp;quot;&quot;/&gt;&lt;property id=&quot;20307&quot; value=&quot;289&quot;/&gt;&lt;/object&gt;&lt;object type=&quot;3&quot; unique_id=&quot;11265&quot;&gt;&lt;property id=&quot;20148&quot; value=&quot;5&quot;/&gt;&lt;property id=&quot;20300&quot; value=&quot;Slide 35 - &amp;quot;STEP 4: APPLYING THE PREFERENCE&amp;quot;&quot;/&gt;&lt;property id=&quot;20307&quot; value=&quot;290&quot;/&gt;&lt;/object&gt;&lt;object type=&quot;3&quot; unique_id=&quot;11266&quot;&gt;&lt;property id=&quot;20148&quot; value=&quot;5&quot;/&gt;&lt;property id=&quot;20300&quot; value=&quot;Slide 36 - &amp;quot;DETERMINING THE AWARD&amp;amp;#x09;&amp;quot;&quot;/&gt;&lt;property id=&quot;20307&quot; value=&quot;291&quot;/&gt;&lt;/object&gt;&lt;object type=&quot;3&quot; unique_id=&quot;11685&quot;&gt;&lt;property id=&quot;20148&quot; value=&quot;5&quot;/&gt;&lt;property id=&quot;20300&quot; value=&quot;Slide 37 - &amp;quot;HB 200 – WATER COMMISSIONER TRAINING &amp;amp; REPORTING&amp;quot;&quot;/&gt;&lt;property id=&quot;20307&quot; value=&quot;292&quot;/&gt;&lt;/object&gt;&lt;object type=&quot;3&quot; unique_id=&quot;11686&quot;&gt;&lt;property id=&quot;20148&quot; value=&quot;5&quot;/&gt;&lt;property id=&quot;20300&quot; value=&quot;Slide 38 - &amp;quot;HOUSE BILL 200&amp;quot;&quot;/&gt;&lt;property id=&quot;20307&quot; value=&quot;296&quot;/&gt;&lt;/object&gt;&lt;object type=&quot;3&quot; unique_id=&quot;11687&quot;&gt;&lt;property id=&quot;20148&quot; value=&quot;5&quot;/&gt;&lt;property id=&quot;20300&quot; value=&quot;Slide 39 - &amp;quot;HOUSE BILL 200&amp;quot;&quot;/&gt;&lt;property id=&quot;20307&quot; value=&quot;297&quot;/&gt;&lt;/object&gt;&lt;object type=&quot;3&quot; unique_id=&quot;11688&quot;&gt;&lt;property id=&quot;20148&quot; value=&quot;5&quot;/&gt;&lt;property id=&quot;20300&quot; value=&quot;Slide 40 - &amp;quot;HOUSE BILL 200&amp;quot;&quot;/&gt;&lt;property id=&quot;20307&quot; value=&quot;298&quot;/&gt;&lt;/object&gt;&lt;object type=&quot;3&quot; unique_id=&quot;11689&quot;&gt;&lt;property id=&quot;20148&quot; value=&quot;5&quot;/&gt;&lt;property id=&quot;20300&quot; value=&quot;Slide 41 - &amp;quot;RECENT KENTUCKY COURT DECISIONS&amp;quot;&quot;/&gt;&lt;property id=&quot;20307&quot; value=&quot;293&quot;/&gt;&lt;/object&gt;&lt;object type=&quot;3&quot; unique_id=&quot;11690&quot;&gt;&lt;property id=&quot;20148&quot; value=&quot;5&quot;/&gt;&lt;property id=&quot;20300&quot; value=&quot;Slide 42 - &amp;quot;RECENT KENTUCKY COURT DECISIONS&amp;quot;&quot;/&gt;&lt;property id=&quot;20307&quot; value=&quot;299&quot;/&gt;&lt;/object&gt;&lt;object type=&quot;3&quot; unique_id=&quot;11691&quot;&gt;&lt;property id=&quot;20148&quot; value=&quot;5&quot;/&gt;&lt;property id=&quot;20300&quot; value=&quot;Slide 43 - &amp;quot;RECENT NOTEWORTHY PSC DECISIONS&amp;quot;&quot;/&gt;&lt;property id=&quot;20307&quot; value=&quot;294&quot;/&gt;&lt;/object&gt;&lt;object type=&quot;3&quot; unique_id=&quot;11692&quot;&gt;&lt;property id=&quot;20148&quot; value=&quot;5&quot;/&gt;&lt;property id=&quot;20300&quot; value=&quot;Slide 44 - &amp;quot;RECENT NOTEWORTHY PSC DECISIONS&amp;quot;&quot;/&gt;&lt;property id=&quot;20307&quot; value=&quot;300&quot;/&gt;&lt;/object&gt;&lt;object type=&quot;3&quot; unique_id=&quot;11693&quot;&gt;&lt;property id=&quot;20148&quot; value=&quot;5&quot;/&gt;&lt;property id=&quot;20300&quot; value=&quot;Slide 46 - &amp;quot;STATE AUDITOR REPORTS&amp;quot;&quot;/&gt;&lt;property id=&quot;20307&quot; value=&quot;295&quot;/&gt;&lt;/object&gt;&lt;object type=&quot;3&quot; unique_id=&quot;11976&quot;&gt;&lt;property id=&quot;20148&quot; value=&quot;5&quot;/&gt;&lt;property id=&quot;20300&quot; value=&quot;Slide 45 - &amp;quot;RECENT NOTEWORTHY PSC DECISIONS&amp;quot;&quot;/&gt;&lt;property id=&quot;20307&quot; value=&quot;301&quot;/&gt;&lt;/object&gt;&lt;object type=&quot;3&quot; unique_id=&quot;11977&quot;&gt;&lt;property id=&quot;20148&quot; value=&quot;5&quot;/&gt;&lt;property id=&quot;20300&quot; value=&quot;Slide 47 - &amp;quot;STATE AUDITOR REPORTS&amp;quot;&quot;/&gt;&lt;property id=&quot;20307&quot; value=&quot;302&quot;/&gt;&lt;/object&gt;&lt;object type=&quot;3&quot; unique_id=&quot;11978&quot;&gt;&lt;property id=&quot;20148&quot; value=&quot;5&quot;/&gt;&lt;property id=&quot;20300&quot; value=&quot;Slide 48 - &amp;quot;OTHER ACTIVITIES AT PSC&amp;quot;&quot;/&gt;&lt;property id=&quot;20307&quot; value=&quot;303&quot;/&gt;&lt;/object&gt;&lt;object type=&quot;3&quot; unique_id=&quot;11979&quot;&gt;&lt;property id=&quot;20148&quot; value=&quot;5&quot;/&gt;&lt;property id=&quot;20300&quot; value=&quot;Slide 49 - &amp;quot;QUESTIONS?&amp;quot;&quot;/&gt;&lt;property id=&quot;20307&quot; value=&quot;304&quot;/&gt;&lt;/object&gt;&lt;/object&gt;&lt;/object&gt;&lt;/database&gt;"/>
  <p:tag name="SECTOMILLISECCONVERTED" val="1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20418</TotalTime>
  <Words>2067</Words>
  <Application>Microsoft Office PowerPoint</Application>
  <PresentationFormat>Letter Paper (8.5x11 in)</PresentationFormat>
  <Paragraphs>482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75</vt:i4>
      </vt:variant>
    </vt:vector>
  </HeadingPairs>
  <TitlesOfParts>
    <vt:vector size="87" baseType="lpstr">
      <vt:lpstr>Agency FB</vt:lpstr>
      <vt:lpstr>Arial</vt:lpstr>
      <vt:lpstr>Arial Narrow</vt:lpstr>
      <vt:lpstr>Calibri</vt:lpstr>
      <vt:lpstr>Candara</vt:lpstr>
      <vt:lpstr>Myriad Web Pro</vt:lpstr>
      <vt:lpstr>Symbol</vt:lpstr>
      <vt:lpstr>Univers 57 Condensed</vt:lpstr>
      <vt:lpstr>Wingdings</vt:lpstr>
      <vt:lpstr>4_Default Design</vt:lpstr>
      <vt:lpstr>3_Office Theme</vt:lpstr>
      <vt:lpstr>Waveform</vt:lpstr>
      <vt:lpstr>PowerPoint Presentation</vt:lpstr>
      <vt:lpstr>PowerPoint Presentation</vt:lpstr>
      <vt:lpstr>DISCUSSION  TOPICS</vt:lpstr>
      <vt:lpstr>PowerPoint Presentation</vt:lpstr>
      <vt:lpstr>PSA for PSC</vt:lpstr>
      <vt:lpstr>Reporting  Requirements</vt:lpstr>
      <vt:lpstr>Vacancy</vt:lpstr>
      <vt:lpstr>PowerPoint Presentation</vt:lpstr>
      <vt:lpstr>E-Mail  Address  Regs.</vt:lpstr>
      <vt:lpstr>E-Mail  Address</vt:lpstr>
      <vt:lpstr>Why  Municipals?</vt:lpstr>
      <vt:lpstr>PowerPoint Presentation</vt:lpstr>
      <vt:lpstr>Default  Regulatory  E-mail  Address</vt:lpstr>
      <vt:lpstr>PowerPoint Presentation</vt:lpstr>
      <vt:lpstr>No  More  Paper  Copies</vt:lpstr>
      <vt:lpstr>PowerPoint Presentation</vt:lpstr>
      <vt:lpstr>Electronic  Filing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PSC  Case No.  2022 - 228</vt:lpstr>
      <vt:lpstr>PSC  Case No.  2022 - 228</vt:lpstr>
      <vt:lpstr>PowerPoint Presentation</vt:lpstr>
      <vt:lpstr>PowerPoint Presentation</vt:lpstr>
      <vt:lpstr>What  Are  MINUTES?</vt:lpstr>
      <vt:lpstr>PowerPoint Presentation</vt:lpstr>
      <vt:lpstr>PowerPoint Presentation</vt:lpstr>
      <vt:lpstr>PowerPoint Presentation</vt:lpstr>
      <vt:lpstr>PowerPoint Presentation</vt:lpstr>
      <vt:lpstr>“Conversations  are  NOT  official  actions  of  the  Board.”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KRS  278.300(1)</vt:lpstr>
      <vt:lpstr>Practical  Effect</vt:lpstr>
      <vt:lpstr>PowerPoint Presentation</vt:lpstr>
      <vt:lpstr>PowerPoint Presentation</vt:lpstr>
      <vt:lpstr>PowerPoint Presentation</vt:lpstr>
      <vt:lpstr>PowerPoint Presentation</vt:lpstr>
      <vt:lpstr>2022 Case  # 1</vt:lpstr>
      <vt:lpstr>2022 Case  # 1</vt:lpstr>
      <vt:lpstr>2022 Case  # 1</vt:lpstr>
      <vt:lpstr>2022 Case  # 1 </vt:lpstr>
      <vt:lpstr>2022 Case  # 1  </vt:lpstr>
      <vt:lpstr>2022 Case  # 1  </vt:lpstr>
      <vt:lpstr>PowerPoint Presentation</vt:lpstr>
      <vt:lpstr>2022 Case  # 2  </vt:lpstr>
      <vt:lpstr>2022 Case  # 2  </vt:lpstr>
      <vt:lpstr>2022 Case  # 2  </vt:lpstr>
      <vt:lpstr>2022 Case  # 2  </vt:lpstr>
      <vt:lpstr>2022 Case  # 2  </vt:lpstr>
      <vt:lpstr>PowerPoint Presentation</vt:lpstr>
      <vt:lpstr>PowerPoint Presentation</vt:lpstr>
      <vt:lpstr>PowerPoint Presentation</vt:lpstr>
      <vt:lpstr>2023 Case  # 1  </vt:lpstr>
      <vt:lpstr>PowerPoint Presentation</vt:lpstr>
      <vt:lpstr>2023 Case  # 2</vt:lpstr>
      <vt:lpstr>2023 Case  # 2</vt:lpstr>
      <vt:lpstr>PowerPoint Presentation</vt:lpstr>
    </vt:vector>
  </TitlesOfParts>
  <Company>Kentucky Public Service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DEVELOPMENTS IN UTILITY LAW</dc:title>
  <dc:creator>Wuetcher</dc:creator>
  <cp:lastModifiedBy>Janet Cole</cp:lastModifiedBy>
  <cp:revision>1036</cp:revision>
  <cp:lastPrinted>2020-08-14T01:20:54Z</cp:lastPrinted>
  <dcterms:created xsi:type="dcterms:W3CDTF">2011-08-22T15:26:33Z</dcterms:created>
  <dcterms:modified xsi:type="dcterms:W3CDTF">2023-10-23T13:05:36Z</dcterms:modified>
</cp:coreProperties>
</file>