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 id="2147484143" r:id="rId2"/>
    <p:sldMasterId id="2147484161" r:id="rId3"/>
  </p:sldMasterIdLst>
  <p:notesMasterIdLst>
    <p:notesMasterId r:id="rId29"/>
  </p:notesMasterIdLst>
  <p:handoutMasterIdLst>
    <p:handoutMasterId r:id="rId30"/>
  </p:handoutMasterIdLst>
  <p:sldIdLst>
    <p:sldId id="1344" r:id="rId4"/>
    <p:sldId id="1423" r:id="rId5"/>
    <p:sldId id="1373" r:id="rId6"/>
    <p:sldId id="1463" r:id="rId7"/>
    <p:sldId id="1466" r:id="rId8"/>
    <p:sldId id="1454" r:id="rId9"/>
    <p:sldId id="1456" r:id="rId10"/>
    <p:sldId id="1458" r:id="rId11"/>
    <p:sldId id="1453" r:id="rId12"/>
    <p:sldId id="1457" r:id="rId13"/>
    <p:sldId id="1461" r:id="rId14"/>
    <p:sldId id="1459" r:id="rId15"/>
    <p:sldId id="1437" r:id="rId16"/>
    <p:sldId id="1412" r:id="rId17"/>
    <p:sldId id="1436" r:id="rId18"/>
    <p:sldId id="1448" r:id="rId19"/>
    <p:sldId id="1445" r:id="rId20"/>
    <p:sldId id="1440" r:id="rId21"/>
    <p:sldId id="1464" r:id="rId22"/>
    <p:sldId id="1465" r:id="rId23"/>
    <p:sldId id="1444" r:id="rId24"/>
    <p:sldId id="1449" r:id="rId25"/>
    <p:sldId id="1441" r:id="rId26"/>
    <p:sldId id="1433" r:id="rId27"/>
    <p:sldId id="1283" r:id="rId28"/>
  </p:sldIdLst>
  <p:sldSz cx="9144000" cy="6858000" type="letter"/>
  <p:notesSz cx="7010400" cy="9296400"/>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57" userDrawn="1">
          <p15:clr>
            <a:srgbClr val="A4A3A4"/>
          </p15:clr>
        </p15:guide>
        <p15:guide id="3"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66FF"/>
    <a:srgbClr val="0099FF"/>
    <a:srgbClr val="10103C"/>
    <a:srgbClr val="081944"/>
    <a:srgbClr val="201E2E"/>
    <a:srgbClr val="261735"/>
    <a:srgbClr val="0E203E"/>
    <a:srgbClr val="010A4B"/>
    <a:srgbClr val="002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2" autoAdjust="0"/>
    <p:restoredTop sz="94683" autoAdjust="0"/>
  </p:normalViewPr>
  <p:slideViewPr>
    <p:cSldViewPr>
      <p:cViewPr varScale="1">
        <p:scale>
          <a:sx n="113" d="100"/>
          <a:sy n="113" d="100"/>
        </p:scale>
        <p:origin x="141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8988"/>
    </p:cViewPr>
  </p:sorterViewPr>
  <p:notesViewPr>
    <p:cSldViewPr>
      <p:cViewPr varScale="1">
        <p:scale>
          <a:sx n="53" d="100"/>
          <a:sy n="53" d="100"/>
        </p:scale>
        <p:origin x="-1488" y="-90"/>
      </p:cViewPr>
      <p:guideLst>
        <p:guide orient="horz" pos="2928"/>
        <p:guide pos="225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1" y="1"/>
            <a:ext cx="3037840" cy="464820"/>
          </a:xfrm>
          <a:prstGeom prst="rect">
            <a:avLst/>
          </a:prstGeom>
          <a:noFill/>
          <a:ln>
            <a:noFill/>
          </a:ln>
          <a:effectLst/>
        </p:spPr>
        <p:txBody>
          <a:bodyPr vert="horz" wrap="square" lIns="91559" tIns="45779" rIns="91559" bIns="45779" numCol="1" anchor="t" anchorCtr="0" compatLnSpc="1">
            <a:prstTxWarp prst="textNoShape">
              <a:avLst/>
            </a:prstTxWarp>
          </a:bodyPr>
          <a:lstStyle>
            <a:lvl1pPr>
              <a:defRPr sz="1200">
                <a:cs typeface="+mn-cs"/>
              </a:defRPr>
            </a:lvl1pPr>
          </a:lstStyle>
          <a:p>
            <a:pPr>
              <a:defRPr/>
            </a:pPr>
            <a:endParaRPr lang="en-US" dirty="0"/>
          </a:p>
        </p:txBody>
      </p:sp>
      <p:sp>
        <p:nvSpPr>
          <p:cNvPr id="113667" name="Rectangle 3"/>
          <p:cNvSpPr>
            <a:spLocks noGrp="1" noChangeArrowheads="1"/>
          </p:cNvSpPr>
          <p:nvPr>
            <p:ph type="dt" sz="quarter" idx="1"/>
          </p:nvPr>
        </p:nvSpPr>
        <p:spPr bwMode="auto">
          <a:xfrm>
            <a:off x="3970938" y="1"/>
            <a:ext cx="3037840" cy="464820"/>
          </a:xfrm>
          <a:prstGeom prst="rect">
            <a:avLst/>
          </a:prstGeom>
          <a:noFill/>
          <a:ln>
            <a:noFill/>
          </a:ln>
          <a:effectLst/>
        </p:spPr>
        <p:txBody>
          <a:bodyPr vert="horz" wrap="square" lIns="91559" tIns="45779" rIns="91559" bIns="45779" numCol="1" anchor="t" anchorCtr="0" compatLnSpc="1">
            <a:prstTxWarp prst="textNoShape">
              <a:avLst/>
            </a:prstTxWarp>
          </a:bodyPr>
          <a:lstStyle>
            <a:lvl1pPr algn="r">
              <a:defRPr sz="1200">
                <a:cs typeface="+mn-cs"/>
              </a:defRPr>
            </a:lvl1pPr>
          </a:lstStyle>
          <a:p>
            <a:pPr>
              <a:defRPr/>
            </a:pPr>
            <a:endParaRPr lang="en-US" dirty="0"/>
          </a:p>
        </p:txBody>
      </p:sp>
      <p:sp>
        <p:nvSpPr>
          <p:cNvPr id="113668" name="Rectangle 4"/>
          <p:cNvSpPr>
            <a:spLocks noGrp="1" noChangeArrowheads="1"/>
          </p:cNvSpPr>
          <p:nvPr>
            <p:ph type="ftr" sz="quarter" idx="2"/>
          </p:nvPr>
        </p:nvSpPr>
        <p:spPr bwMode="auto">
          <a:xfrm>
            <a:off x="1" y="8829967"/>
            <a:ext cx="3037840" cy="464820"/>
          </a:xfrm>
          <a:prstGeom prst="rect">
            <a:avLst/>
          </a:prstGeom>
          <a:noFill/>
          <a:ln>
            <a:noFill/>
          </a:ln>
          <a:effectLst/>
        </p:spPr>
        <p:txBody>
          <a:bodyPr vert="horz" wrap="square" lIns="91559" tIns="45779" rIns="91559" bIns="45779" numCol="1" anchor="b" anchorCtr="0" compatLnSpc="1">
            <a:prstTxWarp prst="textNoShape">
              <a:avLst/>
            </a:prstTxWarp>
          </a:bodyPr>
          <a:lstStyle>
            <a:lvl1pPr>
              <a:defRPr sz="1200">
                <a:cs typeface="+mn-cs"/>
              </a:defRPr>
            </a:lvl1pPr>
          </a:lstStyle>
          <a:p>
            <a:pPr>
              <a:defRPr/>
            </a:pPr>
            <a:endParaRPr lang="en-US" dirty="0"/>
          </a:p>
        </p:txBody>
      </p:sp>
      <p:sp>
        <p:nvSpPr>
          <p:cNvPr id="113669" name="Rectangle 5"/>
          <p:cNvSpPr>
            <a:spLocks noGrp="1" noChangeArrowheads="1"/>
          </p:cNvSpPr>
          <p:nvPr>
            <p:ph type="sldNum" sz="quarter" idx="3"/>
          </p:nvPr>
        </p:nvSpPr>
        <p:spPr bwMode="auto">
          <a:xfrm>
            <a:off x="3970938" y="8829967"/>
            <a:ext cx="3037840" cy="464820"/>
          </a:xfrm>
          <a:prstGeom prst="rect">
            <a:avLst/>
          </a:prstGeom>
          <a:noFill/>
          <a:ln>
            <a:noFill/>
          </a:ln>
          <a:effectLst/>
        </p:spPr>
        <p:txBody>
          <a:bodyPr vert="horz" wrap="square" lIns="91559" tIns="45779" rIns="91559" bIns="45779" numCol="1" anchor="b" anchorCtr="0" compatLnSpc="1">
            <a:prstTxWarp prst="textNoShape">
              <a:avLst/>
            </a:prstTxWarp>
          </a:bodyPr>
          <a:lstStyle>
            <a:lvl1pPr algn="r">
              <a:defRPr sz="1200">
                <a:cs typeface="+mn-cs"/>
              </a:defRPr>
            </a:lvl1pPr>
          </a:lstStyle>
          <a:p>
            <a:pPr>
              <a:defRPr/>
            </a:pPr>
            <a:fld id="{0A3D31EF-CBE7-4B00-9892-F5C93F951FB1}" type="slidenum">
              <a:rPr lang="en-US"/>
              <a:pPr>
                <a:defRPr/>
              </a:pPr>
              <a:t>‹#›</a:t>
            </a:fld>
            <a:endParaRPr lang="en-US" dirty="0"/>
          </a:p>
        </p:txBody>
      </p:sp>
    </p:spTree>
    <p:extLst>
      <p:ext uri="{BB962C8B-B14F-4D97-AF65-F5344CB8AC3E}">
        <p14:creationId xmlns:p14="http://schemas.microsoft.com/office/powerpoint/2010/main" val="3782829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3037840" cy="464820"/>
          </a:xfrm>
          <a:prstGeom prst="rect">
            <a:avLst/>
          </a:prstGeom>
          <a:noFill/>
          <a:ln>
            <a:noFill/>
          </a:ln>
          <a:effectLst/>
        </p:spPr>
        <p:txBody>
          <a:bodyPr vert="horz" wrap="square" lIns="93299" tIns="46650" rIns="93299" bIns="46650" numCol="1" anchor="t" anchorCtr="0" compatLnSpc="1">
            <a:prstTxWarp prst="textNoShape">
              <a:avLst/>
            </a:prstTxWarp>
          </a:bodyPr>
          <a:lstStyle>
            <a:lvl1pPr defTabSz="933073">
              <a:defRPr sz="1200">
                <a:cs typeface="+mn-cs"/>
              </a:defRPr>
            </a:lvl1pPr>
          </a:lstStyle>
          <a:p>
            <a:pPr>
              <a:defRPr/>
            </a:pPr>
            <a:endParaRPr lang="en-US" dirty="0"/>
          </a:p>
        </p:txBody>
      </p:sp>
      <p:sp>
        <p:nvSpPr>
          <p:cNvPr id="3075" name="Rectangle 3"/>
          <p:cNvSpPr>
            <a:spLocks noGrp="1" noChangeArrowheads="1"/>
          </p:cNvSpPr>
          <p:nvPr>
            <p:ph type="dt" idx="1"/>
          </p:nvPr>
        </p:nvSpPr>
        <p:spPr bwMode="auto">
          <a:xfrm>
            <a:off x="3970938" y="1"/>
            <a:ext cx="3037840" cy="464820"/>
          </a:xfrm>
          <a:prstGeom prst="rect">
            <a:avLst/>
          </a:prstGeom>
          <a:noFill/>
          <a:ln>
            <a:noFill/>
          </a:ln>
          <a:effectLst/>
        </p:spPr>
        <p:txBody>
          <a:bodyPr vert="horz" wrap="square" lIns="93299" tIns="46650" rIns="93299" bIns="46650" numCol="1" anchor="t" anchorCtr="0" compatLnSpc="1">
            <a:prstTxWarp prst="textNoShape">
              <a:avLst/>
            </a:prstTxWarp>
          </a:bodyPr>
          <a:lstStyle>
            <a:lvl1pPr algn="r" defTabSz="933073">
              <a:defRPr sz="1200">
                <a:cs typeface="+mn-cs"/>
              </a:defRPr>
            </a:lvl1pPr>
          </a:lstStyle>
          <a:p>
            <a:pPr>
              <a:defRPr/>
            </a:pPr>
            <a:endParaRPr lang="en-US" dirty="0"/>
          </a:p>
        </p:txBody>
      </p:sp>
      <p:sp>
        <p:nvSpPr>
          <p:cNvPr id="133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040" y="4415791"/>
            <a:ext cx="5608320" cy="4183380"/>
          </a:xfrm>
          <a:prstGeom prst="rect">
            <a:avLst/>
          </a:prstGeom>
          <a:noFill/>
          <a:ln>
            <a:noFill/>
          </a:ln>
          <a:effectLst/>
        </p:spPr>
        <p:txBody>
          <a:bodyPr vert="horz" wrap="square" lIns="93299" tIns="46650" rIns="93299" bIns="466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29967"/>
            <a:ext cx="3037840" cy="464820"/>
          </a:xfrm>
          <a:prstGeom prst="rect">
            <a:avLst/>
          </a:prstGeom>
          <a:noFill/>
          <a:ln>
            <a:noFill/>
          </a:ln>
          <a:effectLst/>
        </p:spPr>
        <p:txBody>
          <a:bodyPr vert="horz" wrap="square" lIns="93299" tIns="46650" rIns="93299" bIns="46650" numCol="1" anchor="b" anchorCtr="0" compatLnSpc="1">
            <a:prstTxWarp prst="textNoShape">
              <a:avLst/>
            </a:prstTxWarp>
          </a:bodyPr>
          <a:lstStyle>
            <a:lvl1pPr defTabSz="933073">
              <a:defRPr sz="1200">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0938" y="8829967"/>
            <a:ext cx="3037840" cy="464820"/>
          </a:xfrm>
          <a:prstGeom prst="rect">
            <a:avLst/>
          </a:prstGeom>
          <a:noFill/>
          <a:ln>
            <a:noFill/>
          </a:ln>
          <a:effectLst/>
        </p:spPr>
        <p:txBody>
          <a:bodyPr vert="horz" wrap="square" lIns="93299" tIns="46650" rIns="93299" bIns="46650" numCol="1" anchor="b" anchorCtr="0" compatLnSpc="1">
            <a:prstTxWarp prst="textNoShape">
              <a:avLst/>
            </a:prstTxWarp>
          </a:bodyPr>
          <a:lstStyle>
            <a:lvl1pPr algn="r" defTabSz="933073">
              <a:defRPr sz="1200">
                <a:cs typeface="+mn-cs"/>
              </a:defRPr>
            </a:lvl1pPr>
          </a:lstStyle>
          <a:p>
            <a:pPr>
              <a:defRPr/>
            </a:pPr>
            <a:fld id="{EBE694CC-0290-473E-AD78-2EB15909D322}" type="slidenum">
              <a:rPr lang="en-US"/>
              <a:pPr>
                <a:defRPr/>
              </a:pPr>
              <a:t>‹#›</a:t>
            </a:fld>
            <a:endParaRPr lang="en-US" dirty="0"/>
          </a:p>
        </p:txBody>
      </p:sp>
    </p:spTree>
    <p:extLst>
      <p:ext uri="{BB962C8B-B14F-4D97-AF65-F5344CB8AC3E}">
        <p14:creationId xmlns:p14="http://schemas.microsoft.com/office/powerpoint/2010/main" val="1027590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6.jp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2.emf"/><Relationship Id="rId4" Type="http://schemas.openxmlformats.org/officeDocument/2006/relationships/image" Target="../media/image6.jp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2.emf"/><Relationship Id="rId4" Type="http://schemas.openxmlformats.org/officeDocument/2006/relationships/image" Target="../media/image6.jp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196CF579-2831-4E4A-984C-024EB418051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3394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84919D53-9C4E-49B1-A204-F13FF8E0260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84036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A04ED72-BC6C-4F5B-AD8F-B91F20F4923F}"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62115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9071" y="5750532"/>
            <a:ext cx="9144000" cy="1125610"/>
          </a:xfrm>
          <a:prstGeom prst="rect">
            <a:avLst/>
          </a:prstGeom>
        </p:spPr>
      </p:pic>
      <p:sp>
        <p:nvSpPr>
          <p:cNvPr id="25" name="Text Placeholder 24"/>
          <p:cNvSpPr>
            <a:spLocks noGrp="1"/>
          </p:cNvSpPr>
          <p:nvPr>
            <p:ph type="body" sz="quarter" idx="10"/>
          </p:nvPr>
        </p:nvSpPr>
        <p:spPr>
          <a:xfrm>
            <a:off x="925284" y="2418062"/>
            <a:ext cx="7326547" cy="2596091"/>
          </a:xfrm>
          <a:prstGeom prst="rect">
            <a:avLst/>
          </a:prstGeom>
        </p:spPr>
        <p:txBody>
          <a:bodyPr vert="horz"/>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6"/>
          <p:cNvSpPr>
            <a:spLocks noGrp="1"/>
          </p:cNvSpPr>
          <p:nvPr>
            <p:ph type="body" sz="quarter" idx="11"/>
          </p:nvPr>
        </p:nvSpPr>
        <p:spPr>
          <a:xfrm>
            <a:off x="925278" y="1655998"/>
            <a:ext cx="6837362" cy="724076"/>
          </a:xfrm>
          <a:prstGeom prst="rect">
            <a:avLst/>
          </a:prstGeom>
        </p:spPr>
        <p:txBody>
          <a:bodyPr vert="horz"/>
          <a:lstStyle>
            <a:lvl1pPr marL="0" indent="0">
              <a:buFontTx/>
              <a:buNone/>
              <a:defRPr>
                <a:solidFill>
                  <a:srgbClr val="0D69A3"/>
                </a:solidFill>
              </a:defRPr>
            </a:lvl1pPr>
          </a:lstStyle>
          <a:p>
            <a:pPr lvl="0"/>
            <a:r>
              <a:rPr lang="en-US" dirty="0"/>
              <a:t>Click to edit Master text styles</a:t>
            </a:r>
          </a:p>
        </p:txBody>
      </p:sp>
      <p:pic>
        <p:nvPicPr>
          <p:cNvPr id="8" name="Picture 7"/>
          <p:cNvPicPr>
            <a:picLocks noChangeAspect="1"/>
          </p:cNvPicPr>
          <p:nvPr userDrawn="1"/>
        </p:nvPicPr>
        <p:blipFill rotWithShape="1">
          <a:blip r:embed="rId3"/>
          <a:srcRect t="27983" b="1"/>
          <a:stretch/>
        </p:blipFill>
        <p:spPr>
          <a:xfrm>
            <a:off x="0" y="3"/>
            <a:ext cx="9144000" cy="1646297"/>
          </a:xfrm>
          <a:prstGeom prst="rect">
            <a:avLst/>
          </a:prstGeom>
        </p:spPr>
      </p:pic>
      <p:sp>
        <p:nvSpPr>
          <p:cNvPr id="10" name="TextBox 9"/>
          <p:cNvSpPr txBox="1"/>
          <p:nvPr userDrawn="1"/>
        </p:nvSpPr>
        <p:spPr>
          <a:xfrm>
            <a:off x="395439" y="293952"/>
            <a:ext cx="7938028" cy="553998"/>
          </a:xfrm>
          <a:prstGeom prst="rect">
            <a:avLst/>
          </a:prstGeom>
          <a:noFill/>
        </p:spPr>
        <p:txBody>
          <a:bodyPr wrap="square" rtlCol="0">
            <a:spAutoFit/>
          </a:bodyPr>
          <a:lstStyle/>
          <a:p>
            <a:pPr defTabSz="457200" fontAlgn="auto">
              <a:spcBef>
                <a:spcPts val="0"/>
              </a:spcBef>
              <a:spcAft>
                <a:spcPts val="0"/>
              </a:spcAft>
            </a:pPr>
            <a:r>
              <a:rPr lang="en-US" sz="3000" b="1" dirty="0">
                <a:solidFill>
                  <a:prstClr val="white"/>
                </a:solidFill>
                <a:latin typeface="Arial Narrow"/>
                <a:cs typeface="Arial Narrow"/>
              </a:rPr>
              <a:t>2018 NORTHERN KENTUCKY WATER TRAINING</a:t>
            </a:r>
          </a:p>
        </p:txBody>
      </p:sp>
      <p:pic>
        <p:nvPicPr>
          <p:cNvPr id="20" name="Picture 19" descr="nkwd logo clear background.jpg"/>
          <p:cNvPicPr>
            <a:picLocks noChangeAspect="1"/>
          </p:cNvPicPr>
          <p:nvPr userDrawn="1"/>
        </p:nvPicPr>
        <p:blipFill rotWithShape="1">
          <a:blip r:embed="rId4" cstate="print">
            <a:extLst>
              <a:ext uri="{28A0092B-C50C-407E-A947-70E740481C1C}">
                <a14:useLocalDpi xmlns:a14="http://schemas.microsoft.com/office/drawing/2010/main" val="0"/>
              </a:ext>
            </a:extLst>
          </a:blip>
          <a:srcRect t="1" b="16832"/>
          <a:stretch/>
        </p:blipFill>
        <p:spPr>
          <a:xfrm>
            <a:off x="1027115" y="5962650"/>
            <a:ext cx="1354995" cy="292290"/>
          </a:xfrm>
          <a:prstGeom prst="rect">
            <a:avLst/>
          </a:prstGeom>
        </p:spPr>
      </p:pic>
      <p:sp>
        <p:nvSpPr>
          <p:cNvPr id="12" name="TextBox 11"/>
          <p:cNvSpPr txBox="1"/>
          <p:nvPr userDrawn="1"/>
        </p:nvSpPr>
        <p:spPr>
          <a:xfrm>
            <a:off x="941687" y="6314573"/>
            <a:ext cx="866563" cy="215444"/>
          </a:xfrm>
          <a:prstGeom prst="rect">
            <a:avLst/>
          </a:prstGeom>
          <a:noFill/>
        </p:spPr>
        <p:txBody>
          <a:bodyPr wrap="square" rtlCol="0">
            <a:spAutoFit/>
          </a:bodyPr>
          <a:lstStyle/>
          <a:p>
            <a:pPr defTabSz="457200" fontAlgn="auto">
              <a:spcBef>
                <a:spcPts val="0"/>
              </a:spcBef>
              <a:spcAft>
                <a:spcPts val="0"/>
              </a:spcAft>
            </a:pPr>
            <a:r>
              <a:rPr lang="en-US" sz="800" b="1" dirty="0">
                <a:solidFill>
                  <a:srgbClr val="0D69A3"/>
                </a:solidFill>
                <a:latin typeface="Univers 57 Condensed"/>
                <a:cs typeface="Univers 57 Condensed"/>
              </a:rPr>
              <a:t>SPONSORS</a:t>
            </a:r>
          </a:p>
        </p:txBody>
      </p:sp>
      <p:pic>
        <p:nvPicPr>
          <p:cNvPr id="14" name="Picture 13" descr="SKO_Logo_One_Line_(CLR).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48573" y="5895066"/>
            <a:ext cx="1660700" cy="480623"/>
          </a:xfrm>
          <a:prstGeom prst="rect">
            <a:avLst/>
          </a:prstGeom>
        </p:spPr>
      </p:pic>
    </p:spTree>
    <p:extLst>
      <p:ext uri="{BB962C8B-B14F-4D97-AF65-F5344CB8AC3E}">
        <p14:creationId xmlns:p14="http://schemas.microsoft.com/office/powerpoint/2010/main" val="3104790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925284" y="2418062"/>
            <a:ext cx="7326547" cy="2596091"/>
          </a:xfrm>
          <a:prstGeom prst="rect">
            <a:avLst/>
          </a:prstGeom>
        </p:spPr>
        <p:txBody>
          <a:bodyPr vert="horz"/>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6"/>
          <p:cNvSpPr>
            <a:spLocks noGrp="1"/>
          </p:cNvSpPr>
          <p:nvPr>
            <p:ph type="body" sz="quarter" idx="11"/>
          </p:nvPr>
        </p:nvSpPr>
        <p:spPr>
          <a:xfrm>
            <a:off x="925278" y="1655998"/>
            <a:ext cx="6837362" cy="724076"/>
          </a:xfrm>
          <a:prstGeom prst="rect">
            <a:avLst/>
          </a:prstGeom>
        </p:spPr>
        <p:txBody>
          <a:bodyPr vert="horz"/>
          <a:lstStyle>
            <a:lvl1pPr marL="0" indent="0">
              <a:buFontTx/>
              <a:buNone/>
              <a:defRPr>
                <a:solidFill>
                  <a:srgbClr val="0D69A3"/>
                </a:solidFill>
              </a:defRPr>
            </a:lvl1pPr>
          </a:lstStyle>
          <a:p>
            <a:pPr lvl="0"/>
            <a:r>
              <a:rPr lang="en-US" dirty="0"/>
              <a:t>Click to edit Master text styles</a:t>
            </a:r>
          </a:p>
        </p:txBody>
      </p:sp>
      <p:grpSp>
        <p:nvGrpSpPr>
          <p:cNvPr id="13" name="Group 12"/>
          <p:cNvGrpSpPr/>
          <p:nvPr userDrawn="1"/>
        </p:nvGrpSpPr>
        <p:grpSpPr>
          <a:xfrm>
            <a:off x="2510258" y="6034905"/>
            <a:ext cx="4133013" cy="507378"/>
            <a:chOff x="2725755" y="4592551"/>
            <a:chExt cx="4133013" cy="507378"/>
          </a:xfrm>
        </p:grpSpPr>
        <p:pic>
          <p:nvPicPr>
            <p:cNvPr id="15" name="Picture 14" descr="nkwd logo clear backgroun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6832"/>
            <a:stretch/>
          </p:blipFill>
          <p:spPr>
            <a:xfrm>
              <a:off x="3670367" y="4685989"/>
              <a:ext cx="1365742" cy="294608"/>
            </a:xfrm>
            <a:prstGeom prst="rect">
              <a:avLst/>
            </a:prstGeom>
          </p:spPr>
        </p:pic>
        <p:sp>
          <p:nvSpPr>
            <p:cNvPr id="16" name="TextBox 15"/>
            <p:cNvSpPr txBox="1"/>
            <p:nvPr userDrawn="1"/>
          </p:nvSpPr>
          <p:spPr>
            <a:xfrm>
              <a:off x="2725755" y="4761375"/>
              <a:ext cx="911889" cy="338554"/>
            </a:xfrm>
            <a:prstGeom prst="rect">
              <a:avLst/>
            </a:prstGeom>
            <a:noFill/>
          </p:spPr>
          <p:txBody>
            <a:bodyPr wrap="square" rtlCol="0">
              <a:spAutoFit/>
            </a:bodyPr>
            <a:lstStyle/>
            <a:p>
              <a:pPr defTabSz="457200" fontAlgn="auto">
                <a:spcBef>
                  <a:spcPts val="0"/>
                </a:spcBef>
                <a:spcAft>
                  <a:spcPts val="0"/>
                </a:spcAft>
              </a:pPr>
              <a:r>
                <a:rPr lang="en-US" sz="800" b="1" dirty="0">
                  <a:solidFill>
                    <a:srgbClr val="0D69A3"/>
                  </a:solidFill>
                  <a:latin typeface="Univers 57 Condensed"/>
                  <a:cs typeface="Univers 57 Condensed"/>
                </a:rPr>
                <a:t>SPONSORED BY</a:t>
              </a:r>
            </a:p>
          </p:txBody>
        </p:sp>
        <p:pic>
          <p:nvPicPr>
            <p:cNvPr id="17" name="Picture 16" descr="SKO_Logo_One_Line_(CL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98068" y="4592551"/>
              <a:ext cx="1660700" cy="480623"/>
            </a:xfrm>
            <a:prstGeom prst="rect">
              <a:avLst/>
            </a:prstGeom>
          </p:spPr>
        </p:pic>
      </p:grpSp>
      <p:pic>
        <p:nvPicPr>
          <p:cNvPr id="18" name="Picture 17" descr="2018_NK_Water_break.jpg"/>
          <p:cNvPicPr>
            <a:picLocks noChangeAspect="1"/>
          </p:cNvPicPr>
          <p:nvPr userDrawn="1"/>
        </p:nvPicPr>
        <p:blipFill rotWithShape="1">
          <a:blip r:embed="rId4">
            <a:extLst>
              <a:ext uri="{28A0092B-C50C-407E-A947-70E740481C1C}">
                <a14:useLocalDpi xmlns:a14="http://schemas.microsoft.com/office/drawing/2010/main" val="0"/>
              </a:ext>
            </a:extLst>
          </a:blip>
          <a:srcRect l="857" t="90639" r="974" b="4427"/>
          <a:stretch/>
        </p:blipFill>
        <p:spPr>
          <a:xfrm>
            <a:off x="6" y="6513286"/>
            <a:ext cx="9143999" cy="344714"/>
          </a:xfrm>
          <a:prstGeom prst="rect">
            <a:avLst/>
          </a:prstGeom>
        </p:spPr>
      </p:pic>
      <p:pic>
        <p:nvPicPr>
          <p:cNvPr id="19" name="Picture 18"/>
          <p:cNvPicPr>
            <a:picLocks noChangeAspect="1"/>
          </p:cNvPicPr>
          <p:nvPr userDrawn="1"/>
        </p:nvPicPr>
        <p:blipFill rotWithShape="1">
          <a:blip r:embed="rId5"/>
          <a:srcRect t="27983" b="1"/>
          <a:stretch/>
        </p:blipFill>
        <p:spPr>
          <a:xfrm>
            <a:off x="0" y="3"/>
            <a:ext cx="9144000" cy="1646297"/>
          </a:xfrm>
          <a:prstGeom prst="rect">
            <a:avLst/>
          </a:prstGeom>
        </p:spPr>
      </p:pic>
      <p:sp>
        <p:nvSpPr>
          <p:cNvPr id="20" name="TextBox 19"/>
          <p:cNvSpPr txBox="1"/>
          <p:nvPr userDrawn="1"/>
        </p:nvSpPr>
        <p:spPr>
          <a:xfrm>
            <a:off x="395439" y="293952"/>
            <a:ext cx="7938028" cy="553998"/>
          </a:xfrm>
          <a:prstGeom prst="rect">
            <a:avLst/>
          </a:prstGeom>
          <a:noFill/>
        </p:spPr>
        <p:txBody>
          <a:bodyPr wrap="square" rtlCol="0">
            <a:spAutoFit/>
          </a:bodyPr>
          <a:lstStyle/>
          <a:p>
            <a:pPr defTabSz="457200" fontAlgn="auto">
              <a:spcBef>
                <a:spcPts val="0"/>
              </a:spcBef>
              <a:spcAft>
                <a:spcPts val="0"/>
              </a:spcAft>
            </a:pPr>
            <a:r>
              <a:rPr lang="en-US" sz="3000" b="1" dirty="0">
                <a:solidFill>
                  <a:prstClr val="white"/>
                </a:solidFill>
                <a:latin typeface="Arial Narrow"/>
                <a:cs typeface="Arial Narrow"/>
              </a:rPr>
              <a:t>2018 NORTHERN KENTUCKY WATER TRAINING</a:t>
            </a:r>
          </a:p>
        </p:txBody>
      </p:sp>
    </p:spTree>
    <p:extLst>
      <p:ext uri="{BB962C8B-B14F-4D97-AF65-F5344CB8AC3E}">
        <p14:creationId xmlns:p14="http://schemas.microsoft.com/office/powerpoint/2010/main" val="1528261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st slide 2">
    <p:spTree>
      <p:nvGrpSpPr>
        <p:cNvPr id="1" name=""/>
        <p:cNvGrpSpPr/>
        <p:nvPr/>
      </p:nvGrpSpPr>
      <p:grpSpPr>
        <a:xfrm>
          <a:off x="0" y="0"/>
          <a:ext cx="0" cy="0"/>
          <a:chOff x="0" y="0"/>
          <a:chExt cx="0" cy="0"/>
        </a:xfrm>
      </p:grpSpPr>
      <p:pic>
        <p:nvPicPr>
          <p:cNvPr id="3" name="Picture 2" descr="2018_NK_Water_brea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5844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st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238F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dirty="0">
                <a:solidFill>
                  <a:prstClr val="white"/>
                </a:solidFill>
              </a:rPr>
              <a:t> </a:t>
            </a:r>
          </a:p>
        </p:txBody>
      </p:sp>
      <p:pic>
        <p:nvPicPr>
          <p:cNvPr id="14" name="Picture 13" descr="water_drop_geo.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9676" b="8000"/>
          <a:stretch/>
        </p:blipFill>
        <p:spPr>
          <a:xfrm>
            <a:off x="0" y="548640"/>
            <a:ext cx="3691464" cy="6309360"/>
          </a:xfrm>
          <a:prstGeom prst="rect">
            <a:avLst/>
          </a:prstGeom>
        </p:spPr>
      </p:pic>
    </p:spTree>
    <p:extLst>
      <p:ext uri="{BB962C8B-B14F-4D97-AF65-F5344CB8AC3E}">
        <p14:creationId xmlns:p14="http://schemas.microsoft.com/office/powerpoint/2010/main" val="2507814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footer only">
    <p:spTree>
      <p:nvGrpSpPr>
        <p:cNvPr id="1" name=""/>
        <p:cNvGrpSpPr/>
        <p:nvPr/>
      </p:nvGrpSpPr>
      <p:grpSpPr>
        <a:xfrm>
          <a:off x="0" y="0"/>
          <a:ext cx="0" cy="0"/>
          <a:chOff x="0" y="0"/>
          <a:chExt cx="0" cy="0"/>
        </a:xfrm>
      </p:grpSpPr>
      <p:sp>
        <p:nvSpPr>
          <p:cNvPr id="6" name="Text Placeholder 24"/>
          <p:cNvSpPr>
            <a:spLocks noGrp="1"/>
          </p:cNvSpPr>
          <p:nvPr>
            <p:ph type="body" sz="quarter" idx="10"/>
          </p:nvPr>
        </p:nvSpPr>
        <p:spPr>
          <a:xfrm>
            <a:off x="1036640" y="1712505"/>
            <a:ext cx="7326547" cy="2596091"/>
          </a:xfrm>
          <a:prstGeom prst="rect">
            <a:avLst/>
          </a:prstGeom>
        </p:spPr>
        <p:txBody>
          <a:bodyPr vert="horz"/>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6"/>
          <p:cNvSpPr>
            <a:spLocks noGrp="1"/>
          </p:cNvSpPr>
          <p:nvPr>
            <p:ph type="body" sz="quarter" idx="11"/>
          </p:nvPr>
        </p:nvSpPr>
        <p:spPr>
          <a:xfrm>
            <a:off x="1036639" y="649405"/>
            <a:ext cx="6837362" cy="724076"/>
          </a:xfrm>
          <a:prstGeom prst="rect">
            <a:avLst/>
          </a:prstGeom>
        </p:spPr>
        <p:txBody>
          <a:bodyPr vert="horz"/>
          <a:lstStyle>
            <a:lvl1pPr marL="0" indent="0">
              <a:buFontTx/>
              <a:buNone/>
              <a:defRPr>
                <a:solidFill>
                  <a:srgbClr val="0D69A3"/>
                </a:solidFill>
              </a:defRPr>
            </a:lvl1pPr>
          </a:lstStyle>
          <a:p>
            <a:pPr lvl="0"/>
            <a:r>
              <a:rPr lang="en-US" dirty="0"/>
              <a:t>Click to edit Master text styles</a:t>
            </a:r>
          </a:p>
        </p:txBody>
      </p:sp>
      <p:pic>
        <p:nvPicPr>
          <p:cNvPr id="8" name="Picture 7"/>
          <p:cNvPicPr>
            <a:picLocks noChangeAspect="1"/>
          </p:cNvPicPr>
          <p:nvPr userDrawn="1"/>
        </p:nvPicPr>
        <p:blipFill rotWithShape="1">
          <a:blip r:embed="rId2"/>
          <a:srcRect b="14815"/>
          <a:stretch/>
        </p:blipFill>
        <p:spPr>
          <a:xfrm>
            <a:off x="0" y="5731474"/>
            <a:ext cx="9144000" cy="1135945"/>
          </a:xfrm>
          <a:prstGeom prst="rect">
            <a:avLst/>
          </a:prstGeom>
        </p:spPr>
      </p:pic>
    </p:spTree>
    <p:extLst>
      <p:ext uri="{BB962C8B-B14F-4D97-AF65-F5344CB8AC3E}">
        <p14:creationId xmlns:p14="http://schemas.microsoft.com/office/powerpoint/2010/main" val="2787885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tro">
    <p:spTree>
      <p:nvGrpSpPr>
        <p:cNvPr id="1" name=""/>
        <p:cNvGrpSpPr/>
        <p:nvPr/>
      </p:nvGrpSpPr>
      <p:grpSpPr>
        <a:xfrm>
          <a:off x="0" y="0"/>
          <a:ext cx="0" cy="0"/>
          <a:chOff x="0" y="0"/>
          <a:chExt cx="0" cy="0"/>
        </a:xfrm>
      </p:grpSpPr>
      <p:pic>
        <p:nvPicPr>
          <p:cNvPr id="3" name="Picture 2" descr="2018_NK_Water_intr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50613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196CF579-2831-4E4A-984C-024EB418051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69835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68BB8B8-5286-4B5B-AB84-60484D1ABCCE}" type="slidenum">
              <a:rPr lang="en-US" smtClean="0">
                <a:solidFill>
                  <a:prstClr val="white">
                    <a:tint val="75000"/>
                  </a:prstClr>
                </a:solidFill>
              </a:rPr>
              <a:pPr/>
              <a:t>‹#›</a:t>
            </a:fld>
            <a:endParaRPr lang="en-US" dirty="0">
              <a:solidFill>
                <a:prstClr val="white">
                  <a:tint val="75000"/>
                </a:prstClr>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955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68BB8B8-5286-4B5B-AB84-60484D1ABCCE}"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692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17AFE328-1016-4A7D-9320-F269724CC6EA}"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32830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4739D88F-4490-4CC4-87E5-15E62CB6A155}" type="slidenum">
              <a:rPr lang="en-US" smtClean="0">
                <a:solidFill>
                  <a:prstClr val="white">
                    <a:tint val="75000"/>
                  </a:prstClr>
                </a:solidFill>
              </a:rPr>
              <a:pPr/>
              <a:t>‹#›</a:t>
            </a:fld>
            <a:endParaRPr lang="en-US" dirty="0">
              <a:solidFill>
                <a:prstClr val="white">
                  <a:tint val="75000"/>
                </a:prstClr>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0913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8404FE06-7CC3-4806-AA02-2F231DA8F69C}"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06078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7125C5CE-4AFC-473B-A41C-3535615FCE1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43571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Date Placeholder 1"/>
          <p:cNvSpPr>
            <a:spLocks noGrp="1"/>
          </p:cNvSpPr>
          <p:nvPr>
            <p:ph type="dt" sz="half" idx="10"/>
          </p:nvPr>
        </p:nvSpPr>
        <p:spPr/>
        <p:txBody>
          <a:bodyPr/>
          <a:lstStyle/>
          <a:p>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D254942E-EF6C-4164-AE73-CA0C9F71DA8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25886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Date Placeholder 4"/>
          <p:cNvSpPr>
            <a:spLocks noGrp="1"/>
          </p:cNvSpPr>
          <p:nvPr>
            <p:ph type="dt" sz="half" idx="10"/>
          </p:nvPr>
        </p:nvSpPr>
        <p:spPr/>
        <p:txBody>
          <a:bodyPr/>
          <a:lstStyle/>
          <a:p>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8ED1F036-846C-4F17-8784-80D0635DB38A}" type="slidenum">
              <a:rPr lang="en-US" smtClean="0">
                <a:solidFill>
                  <a:prstClr val="white">
                    <a:tint val="75000"/>
                  </a:prstClr>
                </a:solidFill>
              </a:rPr>
              <a:pPr/>
              <a:t>‹#›</a:t>
            </a:fld>
            <a:endParaRPr lang="en-US" dirty="0">
              <a:solidFill>
                <a:prstClr val="white">
                  <a:tint val="75000"/>
                </a:prstClr>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421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1C59E9C1-05EA-4A9B-B4DD-4FBF49CACA06}" type="slidenum">
              <a:rPr lang="en-US" smtClean="0">
                <a:solidFill>
                  <a:prstClr val="white">
                    <a:tint val="75000"/>
                  </a:prstClr>
                </a:solidFill>
              </a:rPr>
              <a:pPr/>
              <a:t>‹#›</a:t>
            </a:fld>
            <a:endParaRPr lang="en-US" dirty="0">
              <a:solidFill>
                <a:prstClr val="white">
                  <a:tint val="75000"/>
                </a:prstClr>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6042431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84919D53-9C4E-49B1-A204-F13FF8E0260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56629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A04ED72-BC6C-4F5B-AD8F-B91F20F4923F}" type="slidenum">
              <a:rPr lang="en-US" smtClean="0">
                <a:solidFill>
                  <a:prstClr val="white">
                    <a:tint val="75000"/>
                  </a:prstClr>
                </a:solidFill>
              </a:rPr>
              <a:pPr/>
              <a:t>‹#›</a:t>
            </a:fld>
            <a:endParaRPr lang="en-US" dirty="0">
              <a:solidFill>
                <a:prstClr val="white">
                  <a:tint val="75000"/>
                </a:prstClr>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81297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9071" y="5750532"/>
            <a:ext cx="9144000" cy="1125610"/>
          </a:xfrm>
          <a:prstGeom prst="rect">
            <a:avLst/>
          </a:prstGeom>
        </p:spPr>
      </p:pic>
      <p:sp>
        <p:nvSpPr>
          <p:cNvPr id="25" name="Text Placeholder 24"/>
          <p:cNvSpPr>
            <a:spLocks noGrp="1"/>
          </p:cNvSpPr>
          <p:nvPr>
            <p:ph type="body" sz="quarter" idx="10"/>
          </p:nvPr>
        </p:nvSpPr>
        <p:spPr>
          <a:xfrm>
            <a:off x="925278" y="2418057"/>
            <a:ext cx="7326547" cy="2596091"/>
          </a:xfrm>
          <a:prstGeom prst="rect">
            <a:avLst/>
          </a:prstGeom>
        </p:spPr>
        <p:txBody>
          <a:bodyPr vert="horz"/>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6"/>
          <p:cNvSpPr>
            <a:spLocks noGrp="1"/>
          </p:cNvSpPr>
          <p:nvPr>
            <p:ph type="body" sz="quarter" idx="11"/>
          </p:nvPr>
        </p:nvSpPr>
        <p:spPr>
          <a:xfrm>
            <a:off x="925278" y="1655998"/>
            <a:ext cx="6837362" cy="724076"/>
          </a:xfrm>
          <a:prstGeom prst="rect">
            <a:avLst/>
          </a:prstGeom>
        </p:spPr>
        <p:txBody>
          <a:bodyPr vert="horz"/>
          <a:lstStyle>
            <a:lvl1pPr marL="0" indent="0">
              <a:buFontTx/>
              <a:buNone/>
              <a:defRPr>
                <a:solidFill>
                  <a:srgbClr val="0D69A3"/>
                </a:solidFill>
              </a:defRPr>
            </a:lvl1pPr>
          </a:lstStyle>
          <a:p>
            <a:pPr lvl="0"/>
            <a:r>
              <a:rPr lang="en-US" dirty="0"/>
              <a:t>Click to edit Master text styles</a:t>
            </a:r>
          </a:p>
        </p:txBody>
      </p:sp>
      <p:pic>
        <p:nvPicPr>
          <p:cNvPr id="8" name="Picture 7"/>
          <p:cNvPicPr>
            <a:picLocks noChangeAspect="1"/>
          </p:cNvPicPr>
          <p:nvPr userDrawn="1"/>
        </p:nvPicPr>
        <p:blipFill rotWithShape="1">
          <a:blip r:embed="rId3"/>
          <a:srcRect t="27983" b="1"/>
          <a:stretch/>
        </p:blipFill>
        <p:spPr>
          <a:xfrm>
            <a:off x="0" y="0"/>
            <a:ext cx="9144000" cy="1646297"/>
          </a:xfrm>
          <a:prstGeom prst="rect">
            <a:avLst/>
          </a:prstGeom>
        </p:spPr>
      </p:pic>
      <p:sp>
        <p:nvSpPr>
          <p:cNvPr id="10" name="TextBox 9"/>
          <p:cNvSpPr txBox="1"/>
          <p:nvPr userDrawn="1"/>
        </p:nvSpPr>
        <p:spPr>
          <a:xfrm>
            <a:off x="395439" y="293952"/>
            <a:ext cx="7938028" cy="553998"/>
          </a:xfrm>
          <a:prstGeom prst="rect">
            <a:avLst/>
          </a:prstGeom>
          <a:noFill/>
        </p:spPr>
        <p:txBody>
          <a:bodyPr wrap="square" rtlCol="0">
            <a:spAutoFit/>
          </a:bodyPr>
          <a:lstStyle/>
          <a:p>
            <a:pPr defTabSz="457200" fontAlgn="auto">
              <a:spcBef>
                <a:spcPts val="0"/>
              </a:spcBef>
              <a:spcAft>
                <a:spcPts val="0"/>
              </a:spcAft>
            </a:pPr>
            <a:r>
              <a:rPr lang="en-US" sz="3000" b="1" dirty="0">
                <a:solidFill>
                  <a:prstClr val="white"/>
                </a:solidFill>
                <a:latin typeface="Arial Narrow"/>
                <a:cs typeface="Arial Narrow"/>
              </a:rPr>
              <a:t>2018 NORTHERN KENTUCKY WATER TRAINING</a:t>
            </a:r>
          </a:p>
        </p:txBody>
      </p:sp>
      <p:pic>
        <p:nvPicPr>
          <p:cNvPr id="20" name="Picture 19" descr="nkwd logo clear background.jpg"/>
          <p:cNvPicPr>
            <a:picLocks noChangeAspect="1"/>
          </p:cNvPicPr>
          <p:nvPr userDrawn="1"/>
        </p:nvPicPr>
        <p:blipFill rotWithShape="1">
          <a:blip r:embed="rId4" cstate="print">
            <a:extLst>
              <a:ext uri="{28A0092B-C50C-407E-A947-70E740481C1C}">
                <a14:useLocalDpi xmlns:a14="http://schemas.microsoft.com/office/drawing/2010/main" val="0"/>
              </a:ext>
            </a:extLst>
          </a:blip>
          <a:srcRect t="1" b="16832"/>
          <a:stretch/>
        </p:blipFill>
        <p:spPr>
          <a:xfrm>
            <a:off x="1027113" y="5962650"/>
            <a:ext cx="1354995" cy="292290"/>
          </a:xfrm>
          <a:prstGeom prst="rect">
            <a:avLst/>
          </a:prstGeom>
        </p:spPr>
      </p:pic>
      <p:sp>
        <p:nvSpPr>
          <p:cNvPr id="12" name="TextBox 11"/>
          <p:cNvSpPr txBox="1"/>
          <p:nvPr userDrawn="1"/>
        </p:nvSpPr>
        <p:spPr>
          <a:xfrm>
            <a:off x="941687" y="6314573"/>
            <a:ext cx="866563" cy="215444"/>
          </a:xfrm>
          <a:prstGeom prst="rect">
            <a:avLst/>
          </a:prstGeom>
          <a:noFill/>
        </p:spPr>
        <p:txBody>
          <a:bodyPr wrap="square" rtlCol="0">
            <a:spAutoFit/>
          </a:bodyPr>
          <a:lstStyle/>
          <a:p>
            <a:pPr defTabSz="457200" fontAlgn="auto">
              <a:spcBef>
                <a:spcPts val="0"/>
              </a:spcBef>
              <a:spcAft>
                <a:spcPts val="0"/>
              </a:spcAft>
            </a:pPr>
            <a:r>
              <a:rPr lang="en-US" sz="800" b="1" dirty="0">
                <a:solidFill>
                  <a:srgbClr val="0D69A3"/>
                </a:solidFill>
                <a:latin typeface="Univers 57 Condensed"/>
                <a:cs typeface="Univers 57 Condensed"/>
              </a:rPr>
              <a:t>SPONSORS</a:t>
            </a:r>
          </a:p>
        </p:txBody>
      </p:sp>
      <p:pic>
        <p:nvPicPr>
          <p:cNvPr id="14" name="Picture 13" descr="SKO_Logo_One_Line_(CLR).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48571" y="5895054"/>
            <a:ext cx="1660700" cy="480623"/>
          </a:xfrm>
          <a:prstGeom prst="rect">
            <a:avLst/>
          </a:prstGeom>
        </p:spPr>
      </p:pic>
    </p:spTree>
    <p:extLst>
      <p:ext uri="{BB962C8B-B14F-4D97-AF65-F5344CB8AC3E}">
        <p14:creationId xmlns:p14="http://schemas.microsoft.com/office/powerpoint/2010/main" val="4075529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17AFE328-1016-4A7D-9320-F269724CC6EA}"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702163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925278" y="2418057"/>
            <a:ext cx="7326547" cy="2596091"/>
          </a:xfrm>
          <a:prstGeom prst="rect">
            <a:avLst/>
          </a:prstGeom>
        </p:spPr>
        <p:txBody>
          <a:bodyPr vert="horz"/>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6"/>
          <p:cNvSpPr>
            <a:spLocks noGrp="1"/>
          </p:cNvSpPr>
          <p:nvPr>
            <p:ph type="body" sz="quarter" idx="11"/>
          </p:nvPr>
        </p:nvSpPr>
        <p:spPr>
          <a:xfrm>
            <a:off x="925278" y="1655998"/>
            <a:ext cx="6837362" cy="724076"/>
          </a:xfrm>
          <a:prstGeom prst="rect">
            <a:avLst/>
          </a:prstGeom>
        </p:spPr>
        <p:txBody>
          <a:bodyPr vert="horz"/>
          <a:lstStyle>
            <a:lvl1pPr marL="0" indent="0">
              <a:buFontTx/>
              <a:buNone/>
              <a:defRPr>
                <a:solidFill>
                  <a:srgbClr val="0D69A3"/>
                </a:solidFill>
              </a:defRPr>
            </a:lvl1pPr>
          </a:lstStyle>
          <a:p>
            <a:pPr lvl="0"/>
            <a:r>
              <a:rPr lang="en-US" dirty="0"/>
              <a:t>Click to edit Master text styles</a:t>
            </a:r>
          </a:p>
        </p:txBody>
      </p:sp>
      <p:grpSp>
        <p:nvGrpSpPr>
          <p:cNvPr id="13" name="Group 12"/>
          <p:cNvGrpSpPr/>
          <p:nvPr userDrawn="1"/>
        </p:nvGrpSpPr>
        <p:grpSpPr>
          <a:xfrm>
            <a:off x="2510256" y="6034898"/>
            <a:ext cx="4133013" cy="480623"/>
            <a:chOff x="2725755" y="4592551"/>
            <a:chExt cx="4133013" cy="480623"/>
          </a:xfrm>
        </p:grpSpPr>
        <p:pic>
          <p:nvPicPr>
            <p:cNvPr id="15" name="Picture 14" descr="nkwd logo clear backgroun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6832"/>
            <a:stretch/>
          </p:blipFill>
          <p:spPr>
            <a:xfrm>
              <a:off x="3670367" y="4685989"/>
              <a:ext cx="1365742" cy="294608"/>
            </a:xfrm>
            <a:prstGeom prst="rect">
              <a:avLst/>
            </a:prstGeom>
          </p:spPr>
        </p:pic>
        <p:sp>
          <p:nvSpPr>
            <p:cNvPr id="16" name="TextBox 15"/>
            <p:cNvSpPr txBox="1"/>
            <p:nvPr userDrawn="1"/>
          </p:nvSpPr>
          <p:spPr>
            <a:xfrm>
              <a:off x="2725755" y="4761375"/>
              <a:ext cx="911889" cy="215444"/>
            </a:xfrm>
            <a:prstGeom prst="rect">
              <a:avLst/>
            </a:prstGeom>
            <a:noFill/>
          </p:spPr>
          <p:txBody>
            <a:bodyPr wrap="square" rtlCol="0">
              <a:spAutoFit/>
            </a:bodyPr>
            <a:lstStyle/>
            <a:p>
              <a:pPr defTabSz="457200" fontAlgn="auto">
                <a:spcBef>
                  <a:spcPts val="0"/>
                </a:spcBef>
                <a:spcAft>
                  <a:spcPts val="0"/>
                </a:spcAft>
              </a:pPr>
              <a:r>
                <a:rPr lang="en-US" sz="800" b="1" dirty="0">
                  <a:solidFill>
                    <a:srgbClr val="0D69A3"/>
                  </a:solidFill>
                  <a:latin typeface="Univers 57 Condensed"/>
                  <a:cs typeface="Univers 57 Condensed"/>
                </a:rPr>
                <a:t>SPONSORED BY</a:t>
              </a:r>
            </a:p>
          </p:txBody>
        </p:sp>
        <p:pic>
          <p:nvPicPr>
            <p:cNvPr id="17" name="Picture 16" descr="SKO_Logo_One_Line_(CL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98068" y="4592551"/>
              <a:ext cx="1660700" cy="480623"/>
            </a:xfrm>
            <a:prstGeom prst="rect">
              <a:avLst/>
            </a:prstGeom>
          </p:spPr>
        </p:pic>
      </p:grpSp>
      <p:pic>
        <p:nvPicPr>
          <p:cNvPr id="18" name="Picture 17" descr="2018_NK_Water_break.jpg"/>
          <p:cNvPicPr>
            <a:picLocks noChangeAspect="1"/>
          </p:cNvPicPr>
          <p:nvPr userDrawn="1"/>
        </p:nvPicPr>
        <p:blipFill rotWithShape="1">
          <a:blip r:embed="rId4">
            <a:extLst>
              <a:ext uri="{28A0092B-C50C-407E-A947-70E740481C1C}">
                <a14:useLocalDpi xmlns:a14="http://schemas.microsoft.com/office/drawing/2010/main" val="0"/>
              </a:ext>
            </a:extLst>
          </a:blip>
          <a:srcRect l="857" t="90639" r="974" b="4427"/>
          <a:stretch/>
        </p:blipFill>
        <p:spPr>
          <a:xfrm>
            <a:off x="0" y="6513286"/>
            <a:ext cx="9143999" cy="344714"/>
          </a:xfrm>
          <a:prstGeom prst="rect">
            <a:avLst/>
          </a:prstGeom>
        </p:spPr>
      </p:pic>
      <p:pic>
        <p:nvPicPr>
          <p:cNvPr id="19" name="Picture 18"/>
          <p:cNvPicPr>
            <a:picLocks noChangeAspect="1"/>
          </p:cNvPicPr>
          <p:nvPr userDrawn="1"/>
        </p:nvPicPr>
        <p:blipFill rotWithShape="1">
          <a:blip r:embed="rId5"/>
          <a:srcRect t="27983" b="1"/>
          <a:stretch/>
        </p:blipFill>
        <p:spPr>
          <a:xfrm>
            <a:off x="0" y="0"/>
            <a:ext cx="9144000" cy="1646297"/>
          </a:xfrm>
          <a:prstGeom prst="rect">
            <a:avLst/>
          </a:prstGeom>
        </p:spPr>
      </p:pic>
      <p:sp>
        <p:nvSpPr>
          <p:cNvPr id="20" name="TextBox 19"/>
          <p:cNvSpPr txBox="1"/>
          <p:nvPr userDrawn="1"/>
        </p:nvSpPr>
        <p:spPr>
          <a:xfrm>
            <a:off x="395439" y="293952"/>
            <a:ext cx="7938028" cy="553998"/>
          </a:xfrm>
          <a:prstGeom prst="rect">
            <a:avLst/>
          </a:prstGeom>
          <a:noFill/>
        </p:spPr>
        <p:txBody>
          <a:bodyPr wrap="square" rtlCol="0">
            <a:spAutoFit/>
          </a:bodyPr>
          <a:lstStyle/>
          <a:p>
            <a:pPr defTabSz="457200" fontAlgn="auto">
              <a:spcBef>
                <a:spcPts val="0"/>
              </a:spcBef>
              <a:spcAft>
                <a:spcPts val="0"/>
              </a:spcAft>
            </a:pPr>
            <a:r>
              <a:rPr lang="en-US" sz="3000" b="1" dirty="0">
                <a:solidFill>
                  <a:prstClr val="white"/>
                </a:solidFill>
                <a:latin typeface="Arial Narrow"/>
                <a:cs typeface="Arial Narrow"/>
              </a:rPr>
              <a:t>2018 NORTHERN KENTUCKY WATER TRAINING</a:t>
            </a:r>
          </a:p>
        </p:txBody>
      </p:sp>
    </p:spTree>
    <p:extLst>
      <p:ext uri="{BB962C8B-B14F-4D97-AF65-F5344CB8AC3E}">
        <p14:creationId xmlns:p14="http://schemas.microsoft.com/office/powerpoint/2010/main" val="120403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st slide 2">
    <p:spTree>
      <p:nvGrpSpPr>
        <p:cNvPr id="1" name=""/>
        <p:cNvGrpSpPr/>
        <p:nvPr/>
      </p:nvGrpSpPr>
      <p:grpSpPr>
        <a:xfrm>
          <a:off x="0" y="0"/>
          <a:ext cx="0" cy="0"/>
          <a:chOff x="0" y="0"/>
          <a:chExt cx="0" cy="0"/>
        </a:xfrm>
      </p:grpSpPr>
      <p:pic>
        <p:nvPicPr>
          <p:cNvPr id="3" name="Picture 2" descr="2018_NK_Water_brea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50922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st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238F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dirty="0">
                <a:solidFill>
                  <a:prstClr val="white"/>
                </a:solidFill>
              </a:rPr>
              <a:t> </a:t>
            </a:r>
          </a:p>
        </p:txBody>
      </p:sp>
      <p:pic>
        <p:nvPicPr>
          <p:cNvPr id="14" name="Picture 13" descr="water_drop_geo.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9676" b="8000"/>
          <a:stretch/>
        </p:blipFill>
        <p:spPr>
          <a:xfrm>
            <a:off x="0" y="548640"/>
            <a:ext cx="3691464" cy="6309360"/>
          </a:xfrm>
          <a:prstGeom prst="rect">
            <a:avLst/>
          </a:prstGeom>
        </p:spPr>
      </p:pic>
    </p:spTree>
    <p:extLst>
      <p:ext uri="{BB962C8B-B14F-4D97-AF65-F5344CB8AC3E}">
        <p14:creationId xmlns:p14="http://schemas.microsoft.com/office/powerpoint/2010/main" val="5766806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footer only">
    <p:spTree>
      <p:nvGrpSpPr>
        <p:cNvPr id="1" name=""/>
        <p:cNvGrpSpPr/>
        <p:nvPr/>
      </p:nvGrpSpPr>
      <p:grpSpPr>
        <a:xfrm>
          <a:off x="0" y="0"/>
          <a:ext cx="0" cy="0"/>
          <a:chOff x="0" y="0"/>
          <a:chExt cx="0" cy="0"/>
        </a:xfrm>
      </p:grpSpPr>
      <p:sp>
        <p:nvSpPr>
          <p:cNvPr id="6" name="Text Placeholder 24"/>
          <p:cNvSpPr>
            <a:spLocks noGrp="1"/>
          </p:cNvSpPr>
          <p:nvPr>
            <p:ph type="body" sz="quarter" idx="10"/>
          </p:nvPr>
        </p:nvSpPr>
        <p:spPr>
          <a:xfrm>
            <a:off x="1036638" y="1712501"/>
            <a:ext cx="7326547" cy="2596091"/>
          </a:xfrm>
          <a:prstGeom prst="rect">
            <a:avLst/>
          </a:prstGeom>
        </p:spPr>
        <p:txBody>
          <a:bodyPr vert="horz"/>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6"/>
          <p:cNvSpPr>
            <a:spLocks noGrp="1"/>
          </p:cNvSpPr>
          <p:nvPr>
            <p:ph type="body" sz="quarter" idx="11"/>
          </p:nvPr>
        </p:nvSpPr>
        <p:spPr>
          <a:xfrm>
            <a:off x="1036638" y="649405"/>
            <a:ext cx="6837362" cy="724076"/>
          </a:xfrm>
          <a:prstGeom prst="rect">
            <a:avLst/>
          </a:prstGeom>
        </p:spPr>
        <p:txBody>
          <a:bodyPr vert="horz"/>
          <a:lstStyle>
            <a:lvl1pPr marL="0" indent="0">
              <a:buFontTx/>
              <a:buNone/>
              <a:defRPr>
                <a:solidFill>
                  <a:srgbClr val="0D69A3"/>
                </a:solidFill>
              </a:defRPr>
            </a:lvl1pPr>
          </a:lstStyle>
          <a:p>
            <a:pPr lvl="0"/>
            <a:r>
              <a:rPr lang="en-US" dirty="0"/>
              <a:t>Click to edit Master text styles</a:t>
            </a:r>
          </a:p>
        </p:txBody>
      </p:sp>
      <p:pic>
        <p:nvPicPr>
          <p:cNvPr id="8" name="Picture 7"/>
          <p:cNvPicPr>
            <a:picLocks noChangeAspect="1"/>
          </p:cNvPicPr>
          <p:nvPr userDrawn="1"/>
        </p:nvPicPr>
        <p:blipFill rotWithShape="1">
          <a:blip r:embed="rId2"/>
          <a:srcRect b="14815"/>
          <a:stretch/>
        </p:blipFill>
        <p:spPr>
          <a:xfrm>
            <a:off x="0" y="5731462"/>
            <a:ext cx="9144000" cy="1135945"/>
          </a:xfrm>
          <a:prstGeom prst="rect">
            <a:avLst/>
          </a:prstGeom>
        </p:spPr>
      </p:pic>
    </p:spTree>
    <p:extLst>
      <p:ext uri="{BB962C8B-B14F-4D97-AF65-F5344CB8AC3E}">
        <p14:creationId xmlns:p14="http://schemas.microsoft.com/office/powerpoint/2010/main" val="40306437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ntro">
    <p:spTree>
      <p:nvGrpSpPr>
        <p:cNvPr id="1" name=""/>
        <p:cNvGrpSpPr/>
        <p:nvPr/>
      </p:nvGrpSpPr>
      <p:grpSpPr>
        <a:xfrm>
          <a:off x="0" y="0"/>
          <a:ext cx="0" cy="0"/>
          <a:chOff x="0" y="0"/>
          <a:chExt cx="0" cy="0"/>
        </a:xfrm>
      </p:grpSpPr>
      <p:pic>
        <p:nvPicPr>
          <p:cNvPr id="3" name="Picture 2" descr="2018_NK_Water_intr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992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196CF579-2831-4E4A-984C-024EB4180512}"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74823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68BB8B8-5286-4B5B-AB84-60484D1ABCCE}" type="slidenum">
              <a:rPr lang="en-US" smtClean="0">
                <a:solidFill>
                  <a:prstClr val="white">
                    <a:tint val="75000"/>
                  </a:prstClr>
                </a:solidFill>
              </a:rPr>
              <a:pPr/>
              <a:t>‹#›</a:t>
            </a:fld>
            <a:endParaRPr lang="en-US" dirty="0">
              <a:solidFill>
                <a:prstClr val="white">
                  <a:tint val="75000"/>
                </a:prstClr>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48074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17AFE328-1016-4A7D-9320-F269724CC6EA}"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408162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4739D88F-4490-4CC4-87E5-15E62CB6A155}" type="slidenum">
              <a:rPr lang="en-US" smtClean="0">
                <a:solidFill>
                  <a:prstClr val="white">
                    <a:tint val="75000"/>
                  </a:prstClr>
                </a:solidFill>
              </a:rPr>
              <a:pPr/>
              <a:t>‹#›</a:t>
            </a:fld>
            <a:endParaRPr lang="en-US" dirty="0">
              <a:solidFill>
                <a:prstClr val="white">
                  <a:tint val="75000"/>
                </a:prstClr>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82108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8404FE06-7CC3-4806-AA02-2F231DA8F69C}"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75180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4739D88F-4490-4CC4-87E5-15E62CB6A15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802620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7125C5CE-4AFC-473B-A41C-3535615FCE1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313499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Date Placeholder 1"/>
          <p:cNvSpPr>
            <a:spLocks noGrp="1"/>
          </p:cNvSpPr>
          <p:nvPr>
            <p:ph type="dt" sz="half" idx="10"/>
          </p:nvPr>
        </p:nvSpPr>
        <p:spPr/>
        <p:txBody>
          <a:bodyPr/>
          <a:lstStyle/>
          <a:p>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D254942E-EF6C-4164-AE73-CA0C9F71DA8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719055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Date Placeholder 4"/>
          <p:cNvSpPr>
            <a:spLocks noGrp="1"/>
          </p:cNvSpPr>
          <p:nvPr>
            <p:ph type="dt" sz="half" idx="10"/>
          </p:nvPr>
        </p:nvSpPr>
        <p:spPr/>
        <p:txBody>
          <a:bodyPr/>
          <a:lstStyle/>
          <a:p>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8ED1F036-846C-4F17-8784-80D0635DB38A}" type="slidenum">
              <a:rPr lang="en-US" smtClean="0">
                <a:solidFill>
                  <a:prstClr val="white">
                    <a:tint val="75000"/>
                  </a:prstClr>
                </a:solidFill>
              </a:rPr>
              <a:pPr/>
              <a:t>‹#›</a:t>
            </a:fld>
            <a:endParaRPr lang="en-US" dirty="0">
              <a:solidFill>
                <a:prstClr val="white">
                  <a:tint val="75000"/>
                </a:prstClr>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915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1C59E9C1-05EA-4A9B-B4DD-4FBF49CACA06}" type="slidenum">
              <a:rPr lang="en-US" smtClean="0">
                <a:solidFill>
                  <a:prstClr val="white">
                    <a:tint val="75000"/>
                  </a:prstClr>
                </a:solidFill>
              </a:rPr>
              <a:pPr/>
              <a:t>‹#›</a:t>
            </a:fld>
            <a:endParaRPr lang="en-US" dirty="0">
              <a:solidFill>
                <a:prstClr val="white">
                  <a:tint val="75000"/>
                </a:prstClr>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3361245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84919D53-9C4E-49B1-A204-F13FF8E02604}"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02556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10"/>
          </p:nvPr>
        </p:nvSpPr>
        <p:spPr/>
        <p:txBody>
          <a:bodyPr/>
          <a:lstStyle/>
          <a:p>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3A04ED72-BC6C-4F5B-AD8F-B91F20F4923F}" type="slidenum">
              <a:rPr lang="en-US" smtClean="0">
                <a:solidFill>
                  <a:prstClr val="white">
                    <a:tint val="75000"/>
                  </a:prstClr>
                </a:solidFill>
              </a:rPr>
              <a:pPr/>
              <a:t>‹#›</a:t>
            </a:fld>
            <a:endParaRPr lang="en-US" dirty="0">
              <a:solidFill>
                <a:prstClr val="white">
                  <a:tint val="75000"/>
                </a:prstClr>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66797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9071" y="5750532"/>
            <a:ext cx="9144000" cy="1125610"/>
          </a:xfrm>
          <a:prstGeom prst="rect">
            <a:avLst/>
          </a:prstGeom>
        </p:spPr>
      </p:pic>
      <p:sp>
        <p:nvSpPr>
          <p:cNvPr id="25" name="Text Placeholder 24"/>
          <p:cNvSpPr>
            <a:spLocks noGrp="1"/>
          </p:cNvSpPr>
          <p:nvPr>
            <p:ph type="body" sz="quarter" idx="10"/>
          </p:nvPr>
        </p:nvSpPr>
        <p:spPr>
          <a:xfrm>
            <a:off x="925278" y="2418057"/>
            <a:ext cx="7326547" cy="2596091"/>
          </a:xfrm>
          <a:prstGeom prst="rect">
            <a:avLst/>
          </a:prstGeom>
        </p:spPr>
        <p:txBody>
          <a:bodyPr vert="horz"/>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6"/>
          <p:cNvSpPr>
            <a:spLocks noGrp="1"/>
          </p:cNvSpPr>
          <p:nvPr>
            <p:ph type="body" sz="quarter" idx="11"/>
          </p:nvPr>
        </p:nvSpPr>
        <p:spPr>
          <a:xfrm>
            <a:off x="925278" y="1655998"/>
            <a:ext cx="6837362" cy="724076"/>
          </a:xfrm>
          <a:prstGeom prst="rect">
            <a:avLst/>
          </a:prstGeom>
        </p:spPr>
        <p:txBody>
          <a:bodyPr vert="horz"/>
          <a:lstStyle>
            <a:lvl1pPr marL="0" indent="0">
              <a:buFontTx/>
              <a:buNone/>
              <a:defRPr>
                <a:solidFill>
                  <a:srgbClr val="0D69A3"/>
                </a:solidFill>
              </a:defRPr>
            </a:lvl1pPr>
          </a:lstStyle>
          <a:p>
            <a:pPr lvl="0"/>
            <a:r>
              <a:rPr lang="en-US" dirty="0"/>
              <a:t>Click to edit Master text styles</a:t>
            </a:r>
          </a:p>
        </p:txBody>
      </p:sp>
      <p:pic>
        <p:nvPicPr>
          <p:cNvPr id="8" name="Picture 7"/>
          <p:cNvPicPr>
            <a:picLocks noChangeAspect="1"/>
          </p:cNvPicPr>
          <p:nvPr userDrawn="1"/>
        </p:nvPicPr>
        <p:blipFill rotWithShape="1">
          <a:blip r:embed="rId3"/>
          <a:srcRect t="27983" b="1"/>
          <a:stretch/>
        </p:blipFill>
        <p:spPr>
          <a:xfrm>
            <a:off x="0" y="0"/>
            <a:ext cx="9144000" cy="1646297"/>
          </a:xfrm>
          <a:prstGeom prst="rect">
            <a:avLst/>
          </a:prstGeom>
        </p:spPr>
      </p:pic>
      <p:sp>
        <p:nvSpPr>
          <p:cNvPr id="10" name="TextBox 9"/>
          <p:cNvSpPr txBox="1"/>
          <p:nvPr userDrawn="1"/>
        </p:nvSpPr>
        <p:spPr>
          <a:xfrm>
            <a:off x="395439" y="293952"/>
            <a:ext cx="7938028" cy="553998"/>
          </a:xfrm>
          <a:prstGeom prst="rect">
            <a:avLst/>
          </a:prstGeom>
          <a:noFill/>
        </p:spPr>
        <p:txBody>
          <a:bodyPr wrap="square" rtlCol="0">
            <a:spAutoFit/>
          </a:bodyPr>
          <a:lstStyle/>
          <a:p>
            <a:pPr defTabSz="457200" fontAlgn="auto">
              <a:spcBef>
                <a:spcPts val="0"/>
              </a:spcBef>
              <a:spcAft>
                <a:spcPts val="0"/>
              </a:spcAft>
            </a:pPr>
            <a:r>
              <a:rPr lang="en-US" sz="3000" b="1" dirty="0">
                <a:solidFill>
                  <a:prstClr val="white"/>
                </a:solidFill>
                <a:latin typeface="Arial Narrow"/>
                <a:cs typeface="Arial Narrow"/>
              </a:rPr>
              <a:t>2018 NORTHERN KENTUCKY WATER TRAINING</a:t>
            </a:r>
          </a:p>
        </p:txBody>
      </p:sp>
      <p:pic>
        <p:nvPicPr>
          <p:cNvPr id="20" name="Picture 19" descr="nkwd logo clear background.jpg"/>
          <p:cNvPicPr>
            <a:picLocks noChangeAspect="1"/>
          </p:cNvPicPr>
          <p:nvPr userDrawn="1"/>
        </p:nvPicPr>
        <p:blipFill rotWithShape="1">
          <a:blip r:embed="rId4" cstate="print">
            <a:extLst>
              <a:ext uri="{28A0092B-C50C-407E-A947-70E740481C1C}">
                <a14:useLocalDpi xmlns:a14="http://schemas.microsoft.com/office/drawing/2010/main" val="0"/>
              </a:ext>
            </a:extLst>
          </a:blip>
          <a:srcRect t="1" b="16832"/>
          <a:stretch/>
        </p:blipFill>
        <p:spPr>
          <a:xfrm>
            <a:off x="1027113" y="5962650"/>
            <a:ext cx="1354995" cy="292290"/>
          </a:xfrm>
          <a:prstGeom prst="rect">
            <a:avLst/>
          </a:prstGeom>
        </p:spPr>
      </p:pic>
      <p:sp>
        <p:nvSpPr>
          <p:cNvPr id="12" name="TextBox 11"/>
          <p:cNvSpPr txBox="1"/>
          <p:nvPr userDrawn="1"/>
        </p:nvSpPr>
        <p:spPr>
          <a:xfrm>
            <a:off x="941687" y="6314573"/>
            <a:ext cx="866563" cy="215444"/>
          </a:xfrm>
          <a:prstGeom prst="rect">
            <a:avLst/>
          </a:prstGeom>
          <a:noFill/>
        </p:spPr>
        <p:txBody>
          <a:bodyPr wrap="square" rtlCol="0">
            <a:spAutoFit/>
          </a:bodyPr>
          <a:lstStyle/>
          <a:p>
            <a:pPr defTabSz="457200" fontAlgn="auto">
              <a:spcBef>
                <a:spcPts val="0"/>
              </a:spcBef>
              <a:spcAft>
                <a:spcPts val="0"/>
              </a:spcAft>
            </a:pPr>
            <a:r>
              <a:rPr lang="en-US" sz="800" b="1" dirty="0">
                <a:solidFill>
                  <a:srgbClr val="0D69A3"/>
                </a:solidFill>
                <a:latin typeface="Univers 57 Condensed"/>
                <a:cs typeface="Univers 57 Condensed"/>
              </a:rPr>
              <a:t>SPONSORS</a:t>
            </a:r>
          </a:p>
        </p:txBody>
      </p:sp>
      <p:pic>
        <p:nvPicPr>
          <p:cNvPr id="14" name="Picture 13" descr="SKO_Logo_One_Line_(CLR).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48571" y="5895054"/>
            <a:ext cx="1660700" cy="480623"/>
          </a:xfrm>
          <a:prstGeom prst="rect">
            <a:avLst/>
          </a:prstGeom>
        </p:spPr>
      </p:pic>
    </p:spTree>
    <p:extLst>
      <p:ext uri="{BB962C8B-B14F-4D97-AF65-F5344CB8AC3E}">
        <p14:creationId xmlns:p14="http://schemas.microsoft.com/office/powerpoint/2010/main" val="9670650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925278" y="2418057"/>
            <a:ext cx="7326547" cy="2596091"/>
          </a:xfrm>
          <a:prstGeom prst="rect">
            <a:avLst/>
          </a:prstGeom>
        </p:spPr>
        <p:txBody>
          <a:bodyPr vert="horz"/>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6"/>
          <p:cNvSpPr>
            <a:spLocks noGrp="1"/>
          </p:cNvSpPr>
          <p:nvPr>
            <p:ph type="body" sz="quarter" idx="11"/>
          </p:nvPr>
        </p:nvSpPr>
        <p:spPr>
          <a:xfrm>
            <a:off x="925278" y="1655998"/>
            <a:ext cx="6837362" cy="724076"/>
          </a:xfrm>
          <a:prstGeom prst="rect">
            <a:avLst/>
          </a:prstGeom>
        </p:spPr>
        <p:txBody>
          <a:bodyPr vert="horz"/>
          <a:lstStyle>
            <a:lvl1pPr marL="0" indent="0">
              <a:buFontTx/>
              <a:buNone/>
              <a:defRPr>
                <a:solidFill>
                  <a:srgbClr val="0D69A3"/>
                </a:solidFill>
              </a:defRPr>
            </a:lvl1pPr>
          </a:lstStyle>
          <a:p>
            <a:pPr lvl="0"/>
            <a:r>
              <a:rPr lang="en-US" dirty="0"/>
              <a:t>Click to edit Master text styles</a:t>
            </a:r>
          </a:p>
        </p:txBody>
      </p:sp>
      <p:grpSp>
        <p:nvGrpSpPr>
          <p:cNvPr id="13" name="Group 12"/>
          <p:cNvGrpSpPr/>
          <p:nvPr userDrawn="1"/>
        </p:nvGrpSpPr>
        <p:grpSpPr>
          <a:xfrm>
            <a:off x="2510256" y="6034898"/>
            <a:ext cx="4133013" cy="480623"/>
            <a:chOff x="2725755" y="4592551"/>
            <a:chExt cx="4133013" cy="480623"/>
          </a:xfrm>
        </p:grpSpPr>
        <p:pic>
          <p:nvPicPr>
            <p:cNvPr id="15" name="Picture 14" descr="nkwd logo clear backgroun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6832"/>
            <a:stretch/>
          </p:blipFill>
          <p:spPr>
            <a:xfrm>
              <a:off x="3670367" y="4685989"/>
              <a:ext cx="1365742" cy="294608"/>
            </a:xfrm>
            <a:prstGeom prst="rect">
              <a:avLst/>
            </a:prstGeom>
          </p:spPr>
        </p:pic>
        <p:sp>
          <p:nvSpPr>
            <p:cNvPr id="16" name="TextBox 15"/>
            <p:cNvSpPr txBox="1"/>
            <p:nvPr userDrawn="1"/>
          </p:nvSpPr>
          <p:spPr>
            <a:xfrm>
              <a:off x="2725755" y="4761375"/>
              <a:ext cx="911889" cy="215444"/>
            </a:xfrm>
            <a:prstGeom prst="rect">
              <a:avLst/>
            </a:prstGeom>
            <a:noFill/>
          </p:spPr>
          <p:txBody>
            <a:bodyPr wrap="square" rtlCol="0">
              <a:spAutoFit/>
            </a:bodyPr>
            <a:lstStyle/>
            <a:p>
              <a:pPr defTabSz="457200" fontAlgn="auto">
                <a:spcBef>
                  <a:spcPts val="0"/>
                </a:spcBef>
                <a:spcAft>
                  <a:spcPts val="0"/>
                </a:spcAft>
              </a:pPr>
              <a:r>
                <a:rPr lang="en-US" sz="800" b="1" dirty="0">
                  <a:solidFill>
                    <a:srgbClr val="0D69A3"/>
                  </a:solidFill>
                  <a:latin typeface="Univers 57 Condensed"/>
                  <a:cs typeface="Univers 57 Condensed"/>
                </a:rPr>
                <a:t>SPONSORED BY</a:t>
              </a:r>
            </a:p>
          </p:txBody>
        </p:sp>
        <p:pic>
          <p:nvPicPr>
            <p:cNvPr id="17" name="Picture 16" descr="SKO_Logo_One_Line_(CL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98068" y="4592551"/>
              <a:ext cx="1660700" cy="480623"/>
            </a:xfrm>
            <a:prstGeom prst="rect">
              <a:avLst/>
            </a:prstGeom>
          </p:spPr>
        </p:pic>
      </p:grpSp>
      <p:pic>
        <p:nvPicPr>
          <p:cNvPr id="18" name="Picture 17" descr="2018_NK_Water_break.jpg"/>
          <p:cNvPicPr>
            <a:picLocks noChangeAspect="1"/>
          </p:cNvPicPr>
          <p:nvPr userDrawn="1"/>
        </p:nvPicPr>
        <p:blipFill rotWithShape="1">
          <a:blip r:embed="rId4">
            <a:extLst>
              <a:ext uri="{28A0092B-C50C-407E-A947-70E740481C1C}">
                <a14:useLocalDpi xmlns:a14="http://schemas.microsoft.com/office/drawing/2010/main" val="0"/>
              </a:ext>
            </a:extLst>
          </a:blip>
          <a:srcRect l="857" t="90639" r="974" b="4427"/>
          <a:stretch/>
        </p:blipFill>
        <p:spPr>
          <a:xfrm>
            <a:off x="0" y="6513286"/>
            <a:ext cx="9143999" cy="344714"/>
          </a:xfrm>
          <a:prstGeom prst="rect">
            <a:avLst/>
          </a:prstGeom>
        </p:spPr>
      </p:pic>
      <p:pic>
        <p:nvPicPr>
          <p:cNvPr id="19" name="Picture 18"/>
          <p:cNvPicPr>
            <a:picLocks noChangeAspect="1"/>
          </p:cNvPicPr>
          <p:nvPr userDrawn="1"/>
        </p:nvPicPr>
        <p:blipFill rotWithShape="1">
          <a:blip r:embed="rId5"/>
          <a:srcRect t="27983" b="1"/>
          <a:stretch/>
        </p:blipFill>
        <p:spPr>
          <a:xfrm>
            <a:off x="0" y="0"/>
            <a:ext cx="9144000" cy="1646297"/>
          </a:xfrm>
          <a:prstGeom prst="rect">
            <a:avLst/>
          </a:prstGeom>
        </p:spPr>
      </p:pic>
      <p:sp>
        <p:nvSpPr>
          <p:cNvPr id="20" name="TextBox 19"/>
          <p:cNvSpPr txBox="1"/>
          <p:nvPr userDrawn="1"/>
        </p:nvSpPr>
        <p:spPr>
          <a:xfrm>
            <a:off x="395439" y="293952"/>
            <a:ext cx="7938028" cy="553998"/>
          </a:xfrm>
          <a:prstGeom prst="rect">
            <a:avLst/>
          </a:prstGeom>
          <a:noFill/>
        </p:spPr>
        <p:txBody>
          <a:bodyPr wrap="square" rtlCol="0">
            <a:spAutoFit/>
          </a:bodyPr>
          <a:lstStyle/>
          <a:p>
            <a:pPr defTabSz="457200" fontAlgn="auto">
              <a:spcBef>
                <a:spcPts val="0"/>
              </a:spcBef>
              <a:spcAft>
                <a:spcPts val="0"/>
              </a:spcAft>
            </a:pPr>
            <a:r>
              <a:rPr lang="en-US" sz="3000" b="1" dirty="0">
                <a:solidFill>
                  <a:prstClr val="white"/>
                </a:solidFill>
                <a:latin typeface="Arial Narrow"/>
                <a:cs typeface="Arial Narrow"/>
              </a:rPr>
              <a:t>2018 NORTHERN KENTUCKY WATER TRAINING</a:t>
            </a:r>
          </a:p>
        </p:txBody>
      </p:sp>
    </p:spTree>
    <p:extLst>
      <p:ext uri="{BB962C8B-B14F-4D97-AF65-F5344CB8AC3E}">
        <p14:creationId xmlns:p14="http://schemas.microsoft.com/office/powerpoint/2010/main" val="32095759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st slide 2">
    <p:spTree>
      <p:nvGrpSpPr>
        <p:cNvPr id="1" name=""/>
        <p:cNvGrpSpPr/>
        <p:nvPr/>
      </p:nvGrpSpPr>
      <p:grpSpPr>
        <a:xfrm>
          <a:off x="0" y="0"/>
          <a:ext cx="0" cy="0"/>
          <a:chOff x="0" y="0"/>
          <a:chExt cx="0" cy="0"/>
        </a:xfrm>
      </p:grpSpPr>
      <p:pic>
        <p:nvPicPr>
          <p:cNvPr id="3" name="Picture 2" descr="2018_NK_Water_brea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40693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est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238F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dirty="0">
                <a:solidFill>
                  <a:prstClr val="white"/>
                </a:solidFill>
              </a:rPr>
              <a:t> </a:t>
            </a:r>
          </a:p>
        </p:txBody>
      </p:sp>
      <p:pic>
        <p:nvPicPr>
          <p:cNvPr id="14" name="Picture 13" descr="water_drop_geo.png"/>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19676" b="8000"/>
          <a:stretch/>
        </p:blipFill>
        <p:spPr>
          <a:xfrm>
            <a:off x="0" y="548640"/>
            <a:ext cx="3691464" cy="6309360"/>
          </a:xfrm>
          <a:prstGeom prst="rect">
            <a:avLst/>
          </a:prstGeom>
        </p:spPr>
      </p:pic>
    </p:spTree>
    <p:extLst>
      <p:ext uri="{BB962C8B-B14F-4D97-AF65-F5344CB8AC3E}">
        <p14:creationId xmlns:p14="http://schemas.microsoft.com/office/powerpoint/2010/main" val="512424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8404FE06-7CC3-4806-AA02-2F231DA8F69C}"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333424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footer only">
    <p:spTree>
      <p:nvGrpSpPr>
        <p:cNvPr id="1" name=""/>
        <p:cNvGrpSpPr/>
        <p:nvPr/>
      </p:nvGrpSpPr>
      <p:grpSpPr>
        <a:xfrm>
          <a:off x="0" y="0"/>
          <a:ext cx="0" cy="0"/>
          <a:chOff x="0" y="0"/>
          <a:chExt cx="0" cy="0"/>
        </a:xfrm>
      </p:grpSpPr>
      <p:sp>
        <p:nvSpPr>
          <p:cNvPr id="6" name="Text Placeholder 24"/>
          <p:cNvSpPr>
            <a:spLocks noGrp="1"/>
          </p:cNvSpPr>
          <p:nvPr>
            <p:ph type="body" sz="quarter" idx="10"/>
          </p:nvPr>
        </p:nvSpPr>
        <p:spPr>
          <a:xfrm>
            <a:off x="1036638" y="1712501"/>
            <a:ext cx="7326547" cy="2596091"/>
          </a:xfrm>
          <a:prstGeom prst="rect">
            <a:avLst/>
          </a:prstGeom>
        </p:spPr>
        <p:txBody>
          <a:bodyPr vert="horz"/>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6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6"/>
          <p:cNvSpPr>
            <a:spLocks noGrp="1"/>
          </p:cNvSpPr>
          <p:nvPr>
            <p:ph type="body" sz="quarter" idx="11"/>
          </p:nvPr>
        </p:nvSpPr>
        <p:spPr>
          <a:xfrm>
            <a:off x="1036638" y="649405"/>
            <a:ext cx="6837362" cy="724076"/>
          </a:xfrm>
          <a:prstGeom prst="rect">
            <a:avLst/>
          </a:prstGeom>
        </p:spPr>
        <p:txBody>
          <a:bodyPr vert="horz"/>
          <a:lstStyle>
            <a:lvl1pPr marL="0" indent="0">
              <a:buFontTx/>
              <a:buNone/>
              <a:defRPr>
                <a:solidFill>
                  <a:srgbClr val="0D69A3"/>
                </a:solidFill>
              </a:defRPr>
            </a:lvl1pPr>
          </a:lstStyle>
          <a:p>
            <a:pPr lvl="0"/>
            <a:r>
              <a:rPr lang="en-US" dirty="0"/>
              <a:t>Click to edit Master text styles</a:t>
            </a:r>
          </a:p>
        </p:txBody>
      </p:sp>
      <p:pic>
        <p:nvPicPr>
          <p:cNvPr id="8" name="Picture 7"/>
          <p:cNvPicPr>
            <a:picLocks noChangeAspect="1"/>
          </p:cNvPicPr>
          <p:nvPr userDrawn="1"/>
        </p:nvPicPr>
        <p:blipFill rotWithShape="1">
          <a:blip r:embed="rId2"/>
          <a:srcRect b="14815"/>
          <a:stretch/>
        </p:blipFill>
        <p:spPr>
          <a:xfrm>
            <a:off x="0" y="5731462"/>
            <a:ext cx="9144000" cy="1135945"/>
          </a:xfrm>
          <a:prstGeom prst="rect">
            <a:avLst/>
          </a:prstGeom>
        </p:spPr>
      </p:pic>
    </p:spTree>
    <p:extLst>
      <p:ext uri="{BB962C8B-B14F-4D97-AF65-F5344CB8AC3E}">
        <p14:creationId xmlns:p14="http://schemas.microsoft.com/office/powerpoint/2010/main" val="42636027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ntro">
    <p:spTree>
      <p:nvGrpSpPr>
        <p:cNvPr id="1" name=""/>
        <p:cNvGrpSpPr/>
        <p:nvPr/>
      </p:nvGrpSpPr>
      <p:grpSpPr>
        <a:xfrm>
          <a:off x="0" y="0"/>
          <a:ext cx="0" cy="0"/>
          <a:chOff x="0" y="0"/>
          <a:chExt cx="0" cy="0"/>
        </a:xfrm>
      </p:grpSpPr>
      <p:pic>
        <p:nvPicPr>
          <p:cNvPr id="3" name="Picture 2" descr="2018_NK_Water_intr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38745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Intro page">
    <p:spTree>
      <p:nvGrpSpPr>
        <p:cNvPr id="1" name=""/>
        <p:cNvGrpSpPr/>
        <p:nvPr/>
      </p:nvGrpSpPr>
      <p:grpSpPr>
        <a:xfrm>
          <a:off x="0" y="0"/>
          <a:ext cx="0" cy="0"/>
          <a:chOff x="0" y="0"/>
          <a:chExt cx="0" cy="0"/>
        </a:xfrm>
      </p:grpSpPr>
      <p:pic>
        <p:nvPicPr>
          <p:cNvPr id="4" name="Picture 3" descr="2018_WaterLaw_Title Pa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ate Placeholder 2"/>
          <p:cNvSpPr>
            <a:spLocks noGrp="1"/>
          </p:cNvSpPr>
          <p:nvPr>
            <p:ph type="dt" sz="half" idx="10"/>
          </p:nvPr>
        </p:nvSpPr>
        <p:spPr>
          <a:xfrm>
            <a:off x="457200" y="6356362"/>
            <a:ext cx="2133600" cy="365125"/>
          </a:xfrm>
          <a:prstGeom prst="rect">
            <a:avLst/>
          </a:prstGeom>
        </p:spPr>
        <p:txBody>
          <a:bodyPr/>
          <a:lstStyle/>
          <a:p>
            <a:pPr defTabSz="457200" fontAlgn="auto">
              <a:spcBef>
                <a:spcPts val="0"/>
              </a:spcBef>
              <a:spcAft>
                <a:spcPts val="0"/>
              </a:spcAft>
            </a:pPr>
            <a:fld id="{5420BFCC-FFBF-D445-86BF-4B202634CF97}" type="datetimeFigureOut">
              <a:rPr lang="en-US" smtClean="0">
                <a:solidFill>
                  <a:prstClr val="black"/>
                </a:solidFill>
                <a:latin typeface="Calibri"/>
              </a:rPr>
              <a:pPr defTabSz="457200" fontAlgn="auto">
                <a:spcBef>
                  <a:spcPts val="0"/>
                </a:spcBef>
                <a:spcAft>
                  <a:spcPts val="0"/>
                </a:spcAft>
              </a:pPr>
              <a:t>10/19/2023</a:t>
            </a:fld>
            <a:endParaRPr lang="en-US" dirty="0">
              <a:solidFill>
                <a:prstClr val="black"/>
              </a:solidFill>
              <a:latin typeface="Calibri"/>
            </a:endParaRPr>
          </a:p>
        </p:txBody>
      </p:sp>
      <p:sp>
        <p:nvSpPr>
          <p:cNvPr id="5" name="Slide Number Placeholder 4"/>
          <p:cNvSpPr>
            <a:spLocks noGrp="1"/>
          </p:cNvSpPr>
          <p:nvPr>
            <p:ph type="sldNum" sz="quarter" idx="12"/>
          </p:nvPr>
        </p:nvSpPr>
        <p:spPr>
          <a:xfrm>
            <a:off x="6553200" y="6356362"/>
            <a:ext cx="2133600" cy="365125"/>
          </a:xfrm>
          <a:prstGeom prst="rect">
            <a:avLst/>
          </a:prstGeom>
        </p:spPr>
        <p:txBody>
          <a:bodyPr/>
          <a:lstStyle/>
          <a:p>
            <a:pPr defTabSz="457200" fontAlgn="auto">
              <a:spcBef>
                <a:spcPts val="0"/>
              </a:spcBef>
              <a:spcAft>
                <a:spcPts val="0"/>
              </a:spcAft>
            </a:pPr>
            <a:fld id="{51C2E2A5-3982-194F-9394-43E18E921316}" type="slidenum">
              <a:rPr lang="en-US" smtClean="0">
                <a:solidFill>
                  <a:prstClr val="black"/>
                </a:solidFill>
                <a:latin typeface="Calibri"/>
              </a:rPr>
              <a:pPr defTabSz="457200" fontAlgn="auto">
                <a:spcBef>
                  <a:spcPts val="0"/>
                </a:spcBef>
                <a:spcAft>
                  <a:spcPts val="0"/>
                </a:spcAft>
              </a:pPr>
              <a:t>‹#›</a:t>
            </a:fld>
            <a:endParaRPr lang="en-US">
              <a:solidFill>
                <a:prstClr val="black"/>
              </a:solidFill>
              <a:latin typeface="Calibri"/>
            </a:endParaRPr>
          </a:p>
        </p:txBody>
      </p:sp>
      <p:sp>
        <p:nvSpPr>
          <p:cNvPr id="16" name="TextBox 15"/>
          <p:cNvSpPr txBox="1"/>
          <p:nvPr userDrawn="1"/>
        </p:nvSpPr>
        <p:spPr>
          <a:xfrm>
            <a:off x="2839358" y="5519653"/>
            <a:ext cx="3465285" cy="261610"/>
          </a:xfrm>
          <a:prstGeom prst="rect">
            <a:avLst/>
          </a:prstGeom>
          <a:noFill/>
        </p:spPr>
        <p:txBody>
          <a:bodyPr wrap="square" rtlCol="0">
            <a:spAutoFit/>
          </a:bodyPr>
          <a:lstStyle/>
          <a:p>
            <a:pPr algn="ctr" defTabSz="457200" fontAlgn="auto">
              <a:spcBef>
                <a:spcPts val="0"/>
              </a:spcBef>
              <a:spcAft>
                <a:spcPts val="0"/>
              </a:spcAft>
            </a:pPr>
            <a:r>
              <a:rPr lang="en-US" sz="1100" dirty="0">
                <a:solidFill>
                  <a:srgbClr val="0D377E"/>
                </a:solidFill>
                <a:latin typeface="Arial"/>
              </a:rPr>
              <a:t>Sponsored by:</a:t>
            </a:r>
          </a:p>
        </p:txBody>
      </p:sp>
      <p:pic>
        <p:nvPicPr>
          <p:cNvPr id="19" name="Picture 18" descr="rural_wate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13127" y="5797546"/>
            <a:ext cx="1330472" cy="866953"/>
          </a:xfrm>
          <a:prstGeom prst="rect">
            <a:avLst/>
          </a:prstGeom>
        </p:spPr>
      </p:pic>
      <p:pic>
        <p:nvPicPr>
          <p:cNvPr id="20" name="Picture 19" descr="SKO_logo_blu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73612" y="5774444"/>
            <a:ext cx="1402080" cy="926592"/>
          </a:xfrm>
          <a:prstGeom prst="rect">
            <a:avLst/>
          </a:prstGeom>
        </p:spPr>
      </p:pic>
    </p:spTree>
    <p:extLst>
      <p:ext uri="{BB962C8B-B14F-4D97-AF65-F5344CB8AC3E}">
        <p14:creationId xmlns:p14="http://schemas.microsoft.com/office/powerpoint/2010/main" val="69972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7125C5CE-4AFC-473B-A41C-3535615FCE1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83996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D254942E-EF6C-4164-AE73-CA0C9F71DA80}"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42153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8ED1F036-846C-4F17-8784-80D0635DB38A}"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12274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1C59E9C1-05EA-4A9B-B4DD-4FBF49CACA06}"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4211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theme" Target="../theme/theme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CC">
            <a:alpha val="97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hangingPunct="0"/>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hangingPunct="0"/>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hangingPunct="0"/>
            <a:fld id="{7DF46967-A3E3-4A96-A3EF-143961EA45FE}" type="slidenum">
              <a:rPr lang="en-US" smtClean="0">
                <a:solidFill>
                  <a:prstClr val="white">
                    <a:tint val="75000"/>
                  </a:prstClr>
                </a:solidFill>
              </a:rPr>
              <a:pPr eaLnBrk="0" hangingPunct="0"/>
              <a:t>‹#›</a:t>
            </a:fld>
            <a:endParaRPr lang="en-US" dirty="0">
              <a:solidFill>
                <a:prstClr val="white">
                  <a:tint val="75000"/>
                </a:prstClr>
              </a:solidFill>
            </a:endParaRPr>
          </a:p>
        </p:txBody>
      </p:sp>
    </p:spTree>
    <p:extLst>
      <p:ext uri="{BB962C8B-B14F-4D97-AF65-F5344CB8AC3E}">
        <p14:creationId xmlns:p14="http://schemas.microsoft.com/office/powerpoint/2010/main" val="3552982379"/>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 id="2147484022" r:id="rId14"/>
    <p:sldLayoutId id="2147484023" r:id="rId15"/>
    <p:sldLayoutId id="2147484024" r:id="rId16"/>
    <p:sldLayoutId id="214748402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eaLnBrk="0" hangingPunct="0"/>
            <a:endParaRPr lang="en-US" dirty="0">
              <a:solidFill>
                <a:prstClr val="white">
                  <a:tint val="75000"/>
                </a:prstClr>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eaLnBrk="0" hangingPunct="0"/>
            <a:endParaRPr lang="en-US" dirty="0">
              <a:solidFill>
                <a:prstClr val="white">
                  <a:tint val="75000"/>
                </a:prstClr>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eaLnBrk="0" hangingPunct="0"/>
            <a:fld id="{7DF46967-A3E3-4A96-A3EF-143961EA45FE}" type="slidenum">
              <a:rPr lang="en-US" smtClean="0">
                <a:solidFill>
                  <a:prstClr val="white">
                    <a:tint val="75000"/>
                  </a:prstClr>
                </a:solidFill>
              </a:rPr>
              <a:pPr eaLnBrk="0" hangingPunct="0"/>
              <a:t>‹#›</a:t>
            </a:fld>
            <a:endParaRPr lang="en-US" dirty="0">
              <a:solidFill>
                <a:prstClr val="white">
                  <a:tint val="75000"/>
                </a:prstClr>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3961173"/>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 id="2147484156" r:id="rId13"/>
    <p:sldLayoutId id="2147484157" r:id="rId14"/>
    <p:sldLayoutId id="2147484158" r:id="rId15"/>
    <p:sldLayoutId id="2147484159" r:id="rId16"/>
    <p:sldLayoutId id="2147484160" r:id="rId17"/>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eaLnBrk="0" hangingPunct="0"/>
            <a:endParaRPr lang="en-US" dirty="0">
              <a:solidFill>
                <a:prstClr val="white">
                  <a:tint val="75000"/>
                </a:prstClr>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eaLnBrk="0" hangingPunct="0"/>
            <a:endParaRPr lang="en-US" dirty="0">
              <a:solidFill>
                <a:prstClr val="white">
                  <a:tint val="75000"/>
                </a:prstClr>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eaLnBrk="0" hangingPunct="0"/>
            <a:fld id="{7DF46967-A3E3-4A96-A3EF-143961EA45FE}" type="slidenum">
              <a:rPr lang="en-US" smtClean="0">
                <a:solidFill>
                  <a:prstClr val="white">
                    <a:tint val="75000"/>
                  </a:prstClr>
                </a:solidFill>
              </a:rPr>
              <a:pPr eaLnBrk="0" hangingPunct="0"/>
              <a:t>‹#›</a:t>
            </a:fld>
            <a:endParaRPr lang="en-US" dirty="0">
              <a:solidFill>
                <a:prstClr val="white">
                  <a:tint val="75000"/>
                </a:prstClr>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1221489"/>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 id="2147484173" r:id="rId12"/>
    <p:sldLayoutId id="2147484174" r:id="rId13"/>
    <p:sldLayoutId id="2147484175" r:id="rId14"/>
    <p:sldLayoutId id="2147484176" r:id="rId15"/>
    <p:sldLayoutId id="2147484177" r:id="rId16"/>
    <p:sldLayoutId id="2147484178" r:id="rId17"/>
    <p:sldLayoutId id="2147484179" r:id="rId18"/>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revenue.ky.gov/Forms/51A383%20(4-23).pdf"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revenue.ky.gov/Forms/51A382%20(4-23).pdf"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LI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4462" y="365910"/>
            <a:ext cx="1954970" cy="1877759"/>
          </a:xfrm>
          <a:prstGeom prst="rect">
            <a:avLst/>
          </a:prstGeom>
        </p:spPr>
      </p:pic>
      <p:sp>
        <p:nvSpPr>
          <p:cNvPr id="2" name="TextBox 1"/>
          <p:cNvSpPr txBox="1"/>
          <p:nvPr/>
        </p:nvSpPr>
        <p:spPr>
          <a:xfrm>
            <a:off x="0" y="2243669"/>
            <a:ext cx="9144000"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Arial" charset="0"/>
                <a:ea typeface="+mn-ea"/>
                <a:cs typeface="Arial" charset="0"/>
              </a:rPr>
              <a:t> 8</a:t>
            </a:r>
            <a:r>
              <a:rPr kumimoji="0" lang="en-US" sz="4000" b="1" i="0" u="none" strike="noStrike" kern="1200" cap="none" spc="0" normalizeH="0" baseline="30000" noProof="0" dirty="0">
                <a:ln>
                  <a:noFill/>
                </a:ln>
                <a:solidFill>
                  <a:srgbClr val="1F497D"/>
                </a:solidFill>
                <a:effectLst>
                  <a:outerShdw blurRad="38100" dist="38100" dir="2700000" algn="tl">
                    <a:srgbClr val="000000">
                      <a:alpha val="43137"/>
                    </a:srgbClr>
                  </a:outerShdw>
                </a:effectLst>
                <a:uLnTx/>
                <a:uFillTx/>
                <a:latin typeface="Arial" charset="0"/>
                <a:ea typeface="+mn-ea"/>
                <a:cs typeface="Arial" charset="0"/>
              </a:rPr>
              <a:t>th</a:t>
            </a:r>
            <a:r>
              <a:rPr kumimoji="0" lang="en-US" sz="40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Arial" charset="0"/>
                <a:ea typeface="+mn-ea"/>
                <a:cs typeface="Arial" charset="0"/>
              </a:rPr>
              <a:t>  ANNUAL WATER LAW SERIES</a:t>
            </a:r>
          </a:p>
        </p:txBody>
      </p:sp>
      <p:sp>
        <p:nvSpPr>
          <p:cNvPr id="5" name="TextBox 4"/>
          <p:cNvSpPr txBox="1"/>
          <p:nvPr/>
        </p:nvSpPr>
        <p:spPr>
          <a:xfrm>
            <a:off x="0" y="2951555"/>
            <a:ext cx="9144000"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Arial" charset="0"/>
                <a:ea typeface="+mn-ea"/>
                <a:cs typeface="Arial" charset="0"/>
              </a:rPr>
              <a:t>October</a:t>
            </a:r>
            <a:r>
              <a:rPr kumimoji="0" lang="en-US" sz="48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Arial" charset="0"/>
                <a:ea typeface="+mn-ea"/>
                <a:cs typeface="Arial" charset="0"/>
              </a:rPr>
              <a:t> 26, 2023</a:t>
            </a:r>
          </a:p>
        </p:txBody>
      </p:sp>
    </p:spTree>
    <p:extLst>
      <p:ext uri="{BB962C8B-B14F-4D97-AF65-F5344CB8AC3E}">
        <p14:creationId xmlns:p14="http://schemas.microsoft.com/office/powerpoint/2010/main" val="4007967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B1E6-6E3B-48FD-7B5C-BA2489760FAB}"/>
              </a:ext>
            </a:extLst>
          </p:cNvPr>
          <p:cNvSpPr>
            <a:spLocks noGrp="1"/>
          </p:cNvSpPr>
          <p:nvPr>
            <p:ph type="title"/>
          </p:nvPr>
        </p:nvSpPr>
        <p:spPr/>
        <p:txBody>
          <a:bodyPr>
            <a:normAutofit/>
          </a:bodyPr>
          <a:lstStyle/>
          <a:p>
            <a:r>
              <a:rPr lang="en-US" sz="5400" b="1" dirty="0">
                <a:solidFill>
                  <a:srgbClr val="FFFF00"/>
                </a:solidFill>
                <a:latin typeface="Arial" panose="020B0604020202020204" pitchFamily="34" charset="0"/>
                <a:cs typeface="Arial" panose="020B0604020202020204" pitchFamily="34" charset="0"/>
              </a:rPr>
              <a:t>HB 360: The Solution</a:t>
            </a:r>
          </a:p>
        </p:txBody>
      </p:sp>
      <p:sp>
        <p:nvSpPr>
          <p:cNvPr id="3" name="Content Placeholder 2">
            <a:extLst>
              <a:ext uri="{FF2B5EF4-FFF2-40B4-BE49-F238E27FC236}">
                <a16:creationId xmlns:a16="http://schemas.microsoft.com/office/drawing/2014/main" id="{E05C8209-E331-A9CF-96F5-891F3B99D705}"/>
              </a:ext>
            </a:extLst>
          </p:cNvPr>
          <p:cNvSpPr>
            <a:spLocks noGrp="1"/>
          </p:cNvSpPr>
          <p:nvPr>
            <p:ph idx="1"/>
          </p:nvPr>
        </p:nvSpPr>
        <p:spPr>
          <a:xfrm>
            <a:off x="457200" y="1828800"/>
            <a:ext cx="8229600" cy="4953000"/>
          </a:xfrm>
        </p:spPr>
        <p:txBody>
          <a:bodyPr>
            <a:noAutofit/>
          </a:bodyPr>
          <a:lstStyle/>
          <a:p>
            <a:r>
              <a:rPr lang="en-US" dirty="0">
                <a:solidFill>
                  <a:srgbClr val="FFFF00"/>
                </a:solidFill>
                <a:latin typeface="Arial" panose="020B0604020202020204" pitchFamily="34" charset="0"/>
                <a:cs typeface="Arial" panose="020B0604020202020204" pitchFamily="34" charset="0"/>
              </a:rPr>
              <a:t>HB 360 eliminates this prior discrepancy in KY sales tax law by extending the sales tax exemption to:</a:t>
            </a:r>
          </a:p>
          <a:p>
            <a:pPr lvl="1"/>
            <a:r>
              <a:rPr lang="en-US" sz="3200" dirty="0">
                <a:solidFill>
                  <a:srgbClr val="FFFF00"/>
                </a:solidFill>
                <a:latin typeface="Arial" panose="020B0604020202020204" pitchFamily="34" charset="0"/>
                <a:cs typeface="Arial" panose="020B0604020202020204" pitchFamily="34" charset="0"/>
              </a:rPr>
              <a:t>Building materials, fixtures, or supplies</a:t>
            </a:r>
          </a:p>
          <a:p>
            <a:pPr lvl="1"/>
            <a:r>
              <a:rPr lang="en-US" sz="3200" dirty="0">
                <a:solidFill>
                  <a:srgbClr val="FFFF00"/>
                </a:solidFill>
                <a:latin typeface="Arial" panose="020B0604020202020204" pitchFamily="34" charset="0"/>
                <a:cs typeface="Arial" panose="020B0604020202020204" pitchFamily="34" charset="0"/>
              </a:rPr>
              <a:t>Purchased by a contractor </a:t>
            </a:r>
          </a:p>
          <a:p>
            <a:pPr lvl="1"/>
            <a:r>
              <a:rPr lang="en-US" sz="3200" dirty="0">
                <a:solidFill>
                  <a:srgbClr val="FFFF00"/>
                </a:solidFill>
                <a:latin typeface="Arial" panose="020B0604020202020204" pitchFamily="34" charset="0"/>
                <a:cs typeface="Arial" panose="020B0604020202020204" pitchFamily="34" charset="0"/>
              </a:rPr>
              <a:t>Pursuant to a contract </a:t>
            </a:r>
          </a:p>
          <a:p>
            <a:pPr lvl="1"/>
            <a:r>
              <a:rPr lang="en-US" sz="3200" dirty="0">
                <a:solidFill>
                  <a:srgbClr val="FFFF00"/>
                </a:solidFill>
                <a:latin typeface="Arial" panose="020B0604020202020204" pitchFamily="34" charset="0"/>
                <a:cs typeface="Arial" panose="020B0604020202020204" pitchFamily="34" charset="0"/>
              </a:rPr>
              <a:t>With an eligible utility (gov’t entity) </a:t>
            </a:r>
          </a:p>
          <a:p>
            <a:pPr lvl="1"/>
            <a:r>
              <a:rPr lang="en-US" sz="3200" dirty="0">
                <a:solidFill>
                  <a:srgbClr val="FFFF00"/>
                </a:solidFill>
                <a:latin typeface="Arial" panose="020B0604020202020204" pitchFamily="34" charset="0"/>
                <a:cs typeface="Arial" panose="020B0604020202020204" pitchFamily="34" charset="0"/>
              </a:rPr>
              <a:t>For a water or sewer project </a:t>
            </a:r>
          </a:p>
        </p:txBody>
      </p:sp>
      <p:pic>
        <p:nvPicPr>
          <p:cNvPr id="4" name="Picture 2">
            <a:extLst>
              <a:ext uri="{FF2B5EF4-FFF2-40B4-BE49-F238E27FC236}">
                <a16:creationId xmlns:a16="http://schemas.microsoft.com/office/drawing/2014/main" id="{7B106720-58A3-2981-7679-176B2B8DD0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48744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B1E6-6E3B-48FD-7B5C-BA2489760FAB}"/>
              </a:ext>
            </a:extLst>
          </p:cNvPr>
          <p:cNvSpPr>
            <a:spLocks noGrp="1"/>
          </p:cNvSpPr>
          <p:nvPr>
            <p:ph type="title"/>
          </p:nvPr>
        </p:nvSpPr>
        <p:spPr/>
        <p:txBody>
          <a:bodyPr>
            <a:normAutofit/>
          </a:bodyPr>
          <a:lstStyle/>
          <a:p>
            <a:r>
              <a:rPr lang="en-US" sz="5400" b="1" dirty="0">
                <a:solidFill>
                  <a:srgbClr val="FFFF00"/>
                </a:solidFill>
                <a:latin typeface="Arial" panose="020B0604020202020204" pitchFamily="34" charset="0"/>
                <a:cs typeface="Arial" panose="020B0604020202020204" pitchFamily="34" charset="0"/>
              </a:rPr>
              <a:t>HB 360: The Solution</a:t>
            </a:r>
          </a:p>
        </p:txBody>
      </p:sp>
      <p:sp>
        <p:nvSpPr>
          <p:cNvPr id="3" name="Content Placeholder 2">
            <a:extLst>
              <a:ext uri="{FF2B5EF4-FFF2-40B4-BE49-F238E27FC236}">
                <a16:creationId xmlns:a16="http://schemas.microsoft.com/office/drawing/2014/main" id="{E05C8209-E331-A9CF-96F5-891F3B99D705}"/>
              </a:ext>
            </a:extLst>
          </p:cNvPr>
          <p:cNvSpPr>
            <a:spLocks noGrp="1"/>
          </p:cNvSpPr>
          <p:nvPr>
            <p:ph idx="1"/>
          </p:nvPr>
        </p:nvSpPr>
        <p:spPr>
          <a:xfrm>
            <a:off x="381000" y="2057400"/>
            <a:ext cx="8305800" cy="4525962"/>
          </a:xfrm>
        </p:spPr>
        <p:txBody>
          <a:bodyPr>
            <a:normAutofit fontScale="85000" lnSpcReduction="20000"/>
          </a:bodyPr>
          <a:lstStyle/>
          <a:p>
            <a:r>
              <a:rPr lang="en-US" sz="3300" dirty="0">
                <a:solidFill>
                  <a:srgbClr val="FFFF00"/>
                </a:solidFill>
                <a:latin typeface="Arial" panose="020B0604020202020204" pitchFamily="34" charset="0"/>
                <a:cs typeface="Arial" panose="020B0604020202020204" pitchFamily="34" charset="0"/>
              </a:rPr>
              <a:t>Exemption now applies </a:t>
            </a:r>
            <a:r>
              <a:rPr lang="en-US" sz="3300" u="sng" dirty="0">
                <a:solidFill>
                  <a:srgbClr val="FFFF00"/>
                </a:solidFill>
                <a:latin typeface="Arial" panose="020B0604020202020204" pitchFamily="34" charset="0"/>
                <a:cs typeface="Arial" panose="020B0604020202020204" pitchFamily="34" charset="0"/>
              </a:rPr>
              <a:t>irrespective</a:t>
            </a:r>
            <a:r>
              <a:rPr lang="en-US" sz="3300" dirty="0">
                <a:solidFill>
                  <a:srgbClr val="FFFF00"/>
                </a:solidFill>
                <a:latin typeface="Arial" panose="020B0604020202020204" pitchFamily="34" charset="0"/>
                <a:cs typeface="Arial" panose="020B0604020202020204" pitchFamily="34" charset="0"/>
              </a:rPr>
              <a:t> of: </a:t>
            </a:r>
          </a:p>
          <a:p>
            <a:pPr marL="0" indent="0">
              <a:buNone/>
            </a:pPr>
            <a:endParaRPr lang="en-US" sz="2400" dirty="0">
              <a:solidFill>
                <a:srgbClr val="FFFF00"/>
              </a:solidFill>
              <a:latin typeface="Arial" panose="020B0604020202020204" pitchFamily="34" charset="0"/>
              <a:cs typeface="Arial" panose="020B0604020202020204" pitchFamily="34" charset="0"/>
            </a:endParaRPr>
          </a:p>
          <a:p>
            <a:pPr lvl="1"/>
            <a:r>
              <a:rPr lang="en-US" sz="3200" dirty="0">
                <a:solidFill>
                  <a:srgbClr val="FFFF00"/>
                </a:solidFill>
                <a:latin typeface="Arial" panose="020B0604020202020204" pitchFamily="34" charset="0"/>
                <a:cs typeface="Arial" panose="020B0604020202020204" pitchFamily="34" charset="0"/>
              </a:rPr>
              <a:t>Whether materials and labor are advertised or bid separately</a:t>
            </a:r>
          </a:p>
          <a:p>
            <a:pPr marL="457200" lvl="1" indent="0">
              <a:buNone/>
            </a:pPr>
            <a:endParaRPr lang="en-US" sz="2200" dirty="0">
              <a:solidFill>
                <a:srgbClr val="FFFF00"/>
              </a:solidFill>
              <a:latin typeface="Arial" panose="020B0604020202020204" pitchFamily="34" charset="0"/>
              <a:cs typeface="Arial" panose="020B0604020202020204" pitchFamily="34" charset="0"/>
            </a:endParaRPr>
          </a:p>
          <a:p>
            <a:pPr lvl="1"/>
            <a:r>
              <a:rPr lang="en-US" sz="3200" dirty="0">
                <a:solidFill>
                  <a:srgbClr val="FFFF00"/>
                </a:solidFill>
                <a:latin typeface="Arial" panose="020B0604020202020204" pitchFamily="34" charset="0"/>
                <a:cs typeface="Arial" panose="020B0604020202020204" pitchFamily="34" charset="0"/>
              </a:rPr>
              <a:t>Type of construction contract (e.g., lump sum, materials and labor, materials only, etc.)</a:t>
            </a:r>
          </a:p>
          <a:p>
            <a:pPr marL="457200" lvl="1" indent="0">
              <a:buNone/>
            </a:pPr>
            <a:endParaRPr lang="en-US" sz="2100" dirty="0">
              <a:solidFill>
                <a:srgbClr val="FFFF00"/>
              </a:solidFill>
              <a:latin typeface="Arial" panose="020B0604020202020204" pitchFamily="34" charset="0"/>
              <a:cs typeface="Arial" panose="020B0604020202020204" pitchFamily="34" charset="0"/>
            </a:endParaRPr>
          </a:p>
          <a:p>
            <a:pPr lvl="1"/>
            <a:r>
              <a:rPr lang="en-US" sz="3200" dirty="0">
                <a:solidFill>
                  <a:srgbClr val="FFFF00"/>
                </a:solidFill>
                <a:latin typeface="Arial" panose="020B0604020202020204" pitchFamily="34" charset="0"/>
                <a:cs typeface="Arial" panose="020B0604020202020204" pitchFamily="34" charset="0"/>
              </a:rPr>
              <a:t>Place of delivery for the materials </a:t>
            </a:r>
          </a:p>
          <a:p>
            <a:pPr marL="457200" lvl="1" indent="0">
              <a:buNone/>
            </a:pPr>
            <a:endParaRPr lang="en-US" sz="1900" dirty="0">
              <a:solidFill>
                <a:srgbClr val="FFFF00"/>
              </a:solidFill>
              <a:latin typeface="Arial" panose="020B0604020202020204" pitchFamily="34" charset="0"/>
              <a:cs typeface="Arial" panose="020B0604020202020204" pitchFamily="34" charset="0"/>
            </a:endParaRPr>
          </a:p>
          <a:p>
            <a:pPr lvl="1"/>
            <a:r>
              <a:rPr lang="en-US" sz="3200" dirty="0">
                <a:solidFill>
                  <a:srgbClr val="FFFF00"/>
                </a:solidFill>
                <a:latin typeface="Arial" panose="020B0604020202020204" pitchFamily="34" charset="0"/>
                <a:cs typeface="Arial" panose="020B0604020202020204" pitchFamily="34" charset="0"/>
              </a:rPr>
              <a:t>Payment arrangement between the utility, the vendor, and the contractor (e.g., who pays who for the materials)</a:t>
            </a:r>
          </a:p>
        </p:txBody>
      </p:sp>
      <p:pic>
        <p:nvPicPr>
          <p:cNvPr id="4" name="Picture 2">
            <a:extLst>
              <a:ext uri="{FF2B5EF4-FFF2-40B4-BE49-F238E27FC236}">
                <a16:creationId xmlns:a16="http://schemas.microsoft.com/office/drawing/2014/main" id="{54A008D7-9F04-2C8E-186D-4EEA9310C2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88665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CDD79-E11C-7CCB-60A1-73A6E97A4D7A}"/>
              </a:ext>
            </a:extLst>
          </p:cNvPr>
          <p:cNvSpPr>
            <a:spLocks noGrp="1"/>
          </p:cNvSpPr>
          <p:nvPr>
            <p:ph type="title"/>
          </p:nvPr>
        </p:nvSpPr>
        <p:spPr/>
        <p:txBody>
          <a:bodyPr>
            <a:normAutofit/>
          </a:bodyPr>
          <a:lstStyle/>
          <a:p>
            <a:r>
              <a:rPr lang="en-US" sz="5400" b="1" dirty="0">
                <a:solidFill>
                  <a:srgbClr val="FFFF00"/>
                </a:solidFill>
                <a:latin typeface="Arial" panose="020B0604020202020204" pitchFamily="34" charset="0"/>
                <a:cs typeface="Arial" panose="020B0604020202020204" pitchFamily="34" charset="0"/>
              </a:rPr>
              <a:t>HB 360: The Solution</a:t>
            </a:r>
            <a:endParaRPr lang="en-US" sz="5400" dirty="0"/>
          </a:p>
        </p:txBody>
      </p:sp>
      <p:sp>
        <p:nvSpPr>
          <p:cNvPr id="3" name="Content Placeholder 2">
            <a:extLst>
              <a:ext uri="{FF2B5EF4-FFF2-40B4-BE49-F238E27FC236}">
                <a16:creationId xmlns:a16="http://schemas.microsoft.com/office/drawing/2014/main" id="{5B919A56-2521-69F9-62C3-F52CF8AEF26C}"/>
              </a:ext>
            </a:extLst>
          </p:cNvPr>
          <p:cNvSpPr>
            <a:spLocks noGrp="1"/>
          </p:cNvSpPr>
          <p:nvPr>
            <p:ph idx="1"/>
          </p:nvPr>
        </p:nvSpPr>
        <p:spPr>
          <a:xfrm>
            <a:off x="457200" y="1828800"/>
            <a:ext cx="8229600" cy="4754562"/>
          </a:xfrm>
        </p:spPr>
        <p:txBody>
          <a:bodyPr>
            <a:normAutofit lnSpcReduction="10000"/>
          </a:bodyPr>
          <a:lstStyle/>
          <a:p>
            <a:r>
              <a:rPr lang="en-US" sz="3000" b="1" u="sng" dirty="0">
                <a:solidFill>
                  <a:srgbClr val="FFFF00"/>
                </a:solidFill>
                <a:latin typeface="Arial" panose="020B0604020202020204" pitchFamily="34" charset="0"/>
                <a:cs typeface="Arial" panose="020B0604020202020204" pitchFamily="34" charset="0"/>
              </a:rPr>
              <a:t>Eligible Utilities</a:t>
            </a:r>
            <a:r>
              <a:rPr lang="en-US" sz="3000" b="1" dirty="0">
                <a:solidFill>
                  <a:srgbClr val="FFFF00"/>
                </a:solidFill>
                <a:latin typeface="Arial" panose="020B0604020202020204" pitchFamily="34" charset="0"/>
                <a:cs typeface="Arial" panose="020B0604020202020204" pitchFamily="34" charset="0"/>
              </a:rPr>
              <a:t> </a:t>
            </a:r>
            <a:r>
              <a:rPr lang="en-US" sz="3000" dirty="0">
                <a:solidFill>
                  <a:srgbClr val="FFFF00"/>
                </a:solidFill>
                <a:latin typeface="Arial" panose="020B0604020202020204" pitchFamily="34" charset="0"/>
                <a:cs typeface="Arial" panose="020B0604020202020204" pitchFamily="34" charset="0"/>
              </a:rPr>
              <a:t>- governmental utilities that would be exempt under the prior law had they purchased the materials directly from the vendor: </a:t>
            </a:r>
          </a:p>
          <a:p>
            <a:pPr marL="0" indent="0">
              <a:buNone/>
            </a:pPr>
            <a:endParaRPr lang="en-US" sz="1000" dirty="0">
              <a:solidFill>
                <a:srgbClr val="FFFF00"/>
              </a:solidFill>
              <a:latin typeface="Arial" panose="020B0604020202020204" pitchFamily="34" charset="0"/>
              <a:cs typeface="Arial" panose="020B0604020202020204" pitchFamily="34" charset="0"/>
            </a:endParaRPr>
          </a:p>
          <a:p>
            <a:pPr lvl="2">
              <a:buFont typeface="Wingdings" panose="05000000000000000000" pitchFamily="2" charset="2"/>
              <a:buChar char="v"/>
            </a:pPr>
            <a:r>
              <a:rPr lang="en-US" dirty="0">
                <a:solidFill>
                  <a:srgbClr val="FFFF00"/>
                </a:solidFill>
                <a:latin typeface="Arial" panose="020B0604020202020204" pitchFamily="34" charset="0"/>
                <a:cs typeface="Arial" panose="020B0604020202020204" pitchFamily="34" charset="0"/>
              </a:rPr>
              <a:t> Municipally Owned Utility</a:t>
            </a:r>
          </a:p>
          <a:p>
            <a:pPr lvl="2">
              <a:buFont typeface="Wingdings" panose="05000000000000000000" pitchFamily="2" charset="2"/>
              <a:buChar char="v"/>
            </a:pPr>
            <a:r>
              <a:rPr lang="en-US" dirty="0">
                <a:solidFill>
                  <a:srgbClr val="FFFF00"/>
                </a:solidFill>
                <a:latin typeface="Arial" panose="020B0604020202020204" pitchFamily="34" charset="0"/>
                <a:cs typeface="Arial" panose="020B0604020202020204" pitchFamily="34" charset="0"/>
              </a:rPr>
              <a:t> Water District</a:t>
            </a:r>
          </a:p>
          <a:p>
            <a:pPr lvl="2">
              <a:buFont typeface="Wingdings" panose="05000000000000000000" pitchFamily="2" charset="2"/>
              <a:buChar char="v"/>
            </a:pPr>
            <a:r>
              <a:rPr lang="en-US" dirty="0">
                <a:solidFill>
                  <a:srgbClr val="FFFF00"/>
                </a:solidFill>
                <a:latin typeface="Arial" panose="020B0604020202020204" pitchFamily="34" charset="0"/>
                <a:cs typeface="Arial" panose="020B0604020202020204" pitchFamily="34" charset="0"/>
              </a:rPr>
              <a:t> Water Commission</a:t>
            </a:r>
          </a:p>
          <a:p>
            <a:pPr lvl="2">
              <a:buFont typeface="Wingdings" panose="05000000000000000000" pitchFamily="2" charset="2"/>
              <a:buChar char="v"/>
            </a:pPr>
            <a:r>
              <a:rPr lang="en-US" dirty="0">
                <a:solidFill>
                  <a:srgbClr val="FFFF00"/>
                </a:solidFill>
                <a:latin typeface="Arial" panose="020B0604020202020204" pitchFamily="34" charset="0"/>
                <a:cs typeface="Arial" panose="020B0604020202020204" pitchFamily="34" charset="0"/>
              </a:rPr>
              <a:t> Sanitation District</a:t>
            </a:r>
          </a:p>
          <a:p>
            <a:pPr lvl="2">
              <a:buFont typeface="Wingdings" panose="05000000000000000000" pitchFamily="2" charset="2"/>
              <a:buChar char="v"/>
            </a:pPr>
            <a:r>
              <a:rPr lang="en-US" dirty="0">
                <a:solidFill>
                  <a:srgbClr val="FFFF00"/>
                </a:solidFill>
                <a:latin typeface="Arial" panose="020B0604020202020204" pitchFamily="34" charset="0"/>
                <a:cs typeface="Arial" panose="020B0604020202020204" pitchFamily="34" charset="0"/>
              </a:rPr>
              <a:t> Joint Sewer Agencies</a:t>
            </a:r>
          </a:p>
          <a:p>
            <a:pPr lvl="2">
              <a:buFont typeface="Wingdings" panose="05000000000000000000" pitchFamily="2" charset="2"/>
              <a:buChar char="v"/>
            </a:pPr>
            <a:r>
              <a:rPr lang="en-US" dirty="0">
                <a:solidFill>
                  <a:srgbClr val="FFFF00"/>
                </a:solidFill>
                <a:latin typeface="Arial" panose="020B0604020202020204" pitchFamily="34" charset="0"/>
                <a:cs typeface="Arial" panose="020B0604020202020204" pitchFamily="34" charset="0"/>
              </a:rPr>
              <a:t> Chapter 58 Utility</a:t>
            </a:r>
          </a:p>
          <a:p>
            <a:pPr lvl="2">
              <a:buFont typeface="Wingdings" panose="05000000000000000000" pitchFamily="2" charset="2"/>
              <a:buChar char="v"/>
            </a:pPr>
            <a:r>
              <a:rPr lang="en-US" dirty="0">
                <a:solidFill>
                  <a:srgbClr val="FFFF00"/>
                </a:solidFill>
                <a:latin typeface="Arial" panose="020B0604020202020204" pitchFamily="34" charset="0"/>
                <a:cs typeface="Arial" panose="020B0604020202020204" pitchFamily="34" charset="0"/>
              </a:rPr>
              <a:t> Any other “governmental agency”</a:t>
            </a:r>
          </a:p>
          <a:p>
            <a:endParaRPr lang="en-US" dirty="0">
              <a:solidFill>
                <a:srgbClr val="FFFF00"/>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BB71C91-E4FB-76F5-C2F6-CAD6BA97EE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69271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304800"/>
            <a:ext cx="9144000" cy="1066800"/>
          </a:xfrm>
        </p:spPr>
        <p:txBody>
          <a:bodyPr>
            <a:normAutofit/>
          </a:bodyPr>
          <a:lstStyle/>
          <a:p>
            <a:r>
              <a:rPr lang="en-US" sz="5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HB  360</a:t>
            </a:r>
          </a:p>
        </p:txBody>
      </p:sp>
      <p:sp>
        <p:nvSpPr>
          <p:cNvPr id="9219" name="Text Box 3"/>
          <p:cNvSpPr txBox="1">
            <a:spLocks noChangeArrowheads="1"/>
          </p:cNvSpPr>
          <p:nvPr/>
        </p:nvSpPr>
        <p:spPr bwMode="auto">
          <a:xfrm>
            <a:off x="114300" y="1371600"/>
            <a:ext cx="8915400" cy="5047536"/>
          </a:xfrm>
          <a:prstGeom prst="rect">
            <a:avLst/>
          </a:prstGeom>
          <a:noFill/>
          <a:ln w="9525">
            <a:noFill/>
            <a:miter lim="800000"/>
            <a:headEnd/>
            <a:tailEnd/>
          </a:ln>
          <a:effectLst/>
        </p:spPr>
        <p:txBody>
          <a:bodyPr wrap="square">
            <a:spAutoFit/>
          </a:bodyPr>
          <a:lstStyle/>
          <a:p>
            <a:pPr marL="442912" marR="0" lvl="1" indent="0" algn="just" defTabSz="914400" rtl="0" eaLnBrk="1" fontAlgn="auto" latinLnBrk="0" hangingPunct="1">
              <a:lnSpc>
                <a:spcPct val="100000"/>
              </a:lnSpc>
              <a:spcBef>
                <a:spcPct val="50000"/>
              </a:spcBef>
              <a:spcAft>
                <a:spcPts val="0"/>
              </a:spcAft>
              <a:buClrTx/>
              <a:buSzTx/>
              <a:buFontTx/>
              <a:buNone/>
              <a:tabLst/>
              <a:defRPr/>
            </a:pPr>
            <a:endParaRPr kumimoji="0" lang="en-US" sz="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endParaRPr>
          </a:p>
          <a:p>
            <a:pPr marL="914400" marR="0" lvl="1" indent="-471488" algn="l" defTabSz="914400" rtl="0" eaLnBrk="1" fontAlgn="auto" latinLnBrk="0" hangingPunct="1">
              <a:lnSpc>
                <a:spcPct val="100000"/>
              </a:lnSpc>
              <a:spcBef>
                <a:spcPts val="1200"/>
              </a:spcBef>
              <a:spcAft>
                <a:spcPts val="0"/>
              </a:spcAft>
              <a:buClrTx/>
              <a:buSzTx/>
              <a:buFont typeface="Wingdings" pitchFamily="2" charset="2"/>
              <a:buChar char="§"/>
              <a:tabLst/>
              <a:defRPr/>
            </a:pPr>
            <a:r>
              <a:rPr lang="en-US" sz="4000" dirty="0">
                <a:solidFill>
                  <a:srgbClr val="FFFF00"/>
                </a:solidFill>
                <a:effectLst>
                  <a:outerShdw blurRad="38100" dist="38100" dir="2700000" algn="tl">
                    <a:srgbClr val="000000">
                      <a:alpha val="43137"/>
                    </a:srgbClr>
                  </a:outerShdw>
                </a:effectLst>
                <a:latin typeface="Arial"/>
              </a:rPr>
              <a:t>Not  Eligible:</a:t>
            </a:r>
            <a:endParaRPr kumimoji="0" lang="en-US" sz="40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endParaRPr>
          </a:p>
          <a:p>
            <a:pPr marL="1928812" lvl="3" indent="-571500" fontAlgn="auto">
              <a:spcBef>
                <a:spcPct val="50000"/>
              </a:spcBef>
              <a:spcAft>
                <a:spcPts val="0"/>
              </a:spcAft>
              <a:buFont typeface="Wingdings" panose="05000000000000000000" pitchFamily="2" charset="2"/>
              <a:buChar char="Ø"/>
              <a:defRPr/>
            </a:pPr>
            <a:r>
              <a:rPr lang="en-US" sz="3600" dirty="0">
                <a:solidFill>
                  <a:srgbClr val="FFFF00"/>
                </a:solidFill>
                <a:effectLst>
                  <a:outerShdw blurRad="38100" dist="38100" dir="2700000" algn="tl">
                    <a:srgbClr val="000000">
                      <a:alpha val="43137"/>
                    </a:srgbClr>
                  </a:outerShdw>
                </a:effectLst>
                <a:latin typeface="Arial"/>
              </a:rPr>
              <a:t>Water Associations</a:t>
            </a:r>
          </a:p>
          <a:p>
            <a:pPr marL="1928812" lvl="3" indent="-571500" fontAlgn="auto">
              <a:spcBef>
                <a:spcPct val="50000"/>
              </a:spcBef>
              <a:spcAft>
                <a:spcPts val="0"/>
              </a:spcAft>
              <a:buFont typeface="Wingdings" panose="05000000000000000000" pitchFamily="2" charset="2"/>
              <a:buChar char="Ø"/>
              <a:defRPr/>
            </a:pPr>
            <a:r>
              <a:rPr lang="en-US" sz="3600" dirty="0">
                <a:solidFill>
                  <a:srgbClr val="FFFF00"/>
                </a:solidFill>
                <a:effectLst>
                  <a:outerShdw blurRad="38100" dist="38100" dir="2700000" algn="tl">
                    <a:srgbClr val="000000">
                      <a:alpha val="43137"/>
                    </a:srgbClr>
                  </a:outerShdw>
                </a:effectLst>
                <a:latin typeface="Arial"/>
              </a:rPr>
              <a:t>Investor Owned Utilities</a:t>
            </a:r>
            <a:endPar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endParaRPr>
          </a:p>
          <a:p>
            <a:pPr marL="2843212" lvl="5" indent="-571500">
              <a:spcBef>
                <a:spcPct val="50000"/>
              </a:spcBef>
              <a:buFont typeface="Arial" panose="020B0604020202020204" pitchFamily="34" charset="0"/>
              <a:buChar char="•"/>
              <a:defRPr/>
            </a:pPr>
            <a:r>
              <a:rPr lang="en-US" sz="3200" dirty="0">
                <a:solidFill>
                  <a:srgbClr val="FFFF00"/>
                </a:solidFill>
                <a:effectLst>
                  <a:outerShdw blurRad="38100" dist="38100" dir="2700000" algn="tl">
                    <a:srgbClr val="000000">
                      <a:alpha val="43137"/>
                    </a:srgbClr>
                  </a:outerShdw>
                </a:effectLst>
                <a:latin typeface="Arial"/>
              </a:rPr>
              <a:t>Ky. American Water</a:t>
            </a:r>
          </a:p>
          <a:p>
            <a:pPr marL="2843212" lvl="5" indent="-571500">
              <a:spcBef>
                <a:spcPct val="50000"/>
              </a:spcBef>
              <a:buFont typeface="Arial" panose="020B0604020202020204" pitchFamily="34" charset="0"/>
              <a:buChar char="•"/>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rPr>
              <a:t>Water Service Corp. of Ky.</a:t>
            </a:r>
          </a:p>
          <a:p>
            <a:pPr marL="2843212" lvl="5" indent="-571500">
              <a:spcBef>
                <a:spcPct val="50000"/>
              </a:spcBef>
              <a:buFont typeface="Arial" panose="020B0604020202020204" pitchFamily="34" charset="0"/>
              <a:buChar char="•"/>
              <a:defRPr/>
            </a:pPr>
            <a:r>
              <a:rPr lang="en-US" sz="3200" dirty="0">
                <a:solidFill>
                  <a:srgbClr val="FFFF00"/>
                </a:solidFill>
                <a:effectLst>
                  <a:outerShdw blurRad="38100" dist="38100" dir="2700000" algn="tl">
                    <a:srgbClr val="000000">
                      <a:alpha val="43137"/>
                    </a:srgbClr>
                  </a:outerShdw>
                </a:effectLst>
                <a:latin typeface="Arial"/>
              </a:rPr>
              <a:t>Privately Owned Utilities</a:t>
            </a:r>
            <a:endPar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83911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68CC"/>
        </a:solidFill>
        <a:effectLst/>
      </p:bgPr>
    </p:bg>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05493" y="1545166"/>
            <a:ext cx="8856812" cy="5986254"/>
          </a:xfrm>
          <a:prstGeom prst="rect">
            <a:avLst/>
          </a:prstGeom>
          <a:noFill/>
          <a:ln w="9525">
            <a:noFill/>
            <a:miter lim="800000"/>
            <a:headEnd/>
            <a:tailEnd/>
          </a:ln>
          <a:effectLst/>
        </p:spPr>
        <p:txBody>
          <a:bodyPr wrap="square">
            <a:spAutoFit/>
          </a:bodyPr>
          <a:lstStyle/>
          <a:p>
            <a:pPr marL="442912" marR="0" lvl="1" indent="0" algn="just" defTabSz="914400" rtl="0" eaLnBrk="1" fontAlgn="base" latinLnBrk="0" hangingPunct="1">
              <a:lnSpc>
                <a:spcPct val="100000"/>
              </a:lnSpc>
              <a:spcBef>
                <a:spcPts val="600"/>
              </a:spcBef>
              <a:spcAft>
                <a:spcPct val="0"/>
              </a:spcAft>
              <a:buClrTx/>
              <a:buSzTx/>
              <a:buFontTx/>
              <a:buNone/>
              <a:tabLst/>
              <a:defRPr/>
            </a:pPr>
            <a:endParaRPr kumimoji="0" lang="en-US" sz="10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endParaRPr>
          </a:p>
          <a:p>
            <a:pPr marL="900112" lvl="1" indent="-457200">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Codified in KRS 139.480(34)</a:t>
            </a:r>
          </a:p>
          <a:p>
            <a:pPr marL="900112" lvl="2">
              <a:spcBef>
                <a:spcPts val="600"/>
              </a:spcBef>
            </a:pPr>
            <a:endParaRPr lang="en-US" sz="1600" dirty="0">
              <a:solidFill>
                <a:srgbClr val="FFFF00"/>
              </a:solidFill>
              <a:effectLst>
                <a:outerShdw blurRad="38100" dist="38100" dir="2700000" algn="tl">
                  <a:srgbClr val="000000">
                    <a:alpha val="43137"/>
                  </a:srgbClr>
                </a:outerShdw>
              </a:effectLst>
            </a:endParaRPr>
          </a:p>
          <a:p>
            <a:pPr marL="900112" lvl="1" indent="-457200">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Effective Date: Retroactive to 1-1-23</a:t>
            </a:r>
          </a:p>
          <a:p>
            <a:pPr marL="442912" lvl="1">
              <a:spcBef>
                <a:spcPts val="600"/>
              </a:spcBef>
            </a:pPr>
            <a:endParaRPr lang="en-US" sz="3600" dirty="0">
              <a:solidFill>
                <a:srgbClr val="FFFF00"/>
              </a:solidFill>
              <a:effectLst>
                <a:outerShdw blurRad="38100" dist="38100" dir="2700000" algn="tl">
                  <a:srgbClr val="000000">
                    <a:alpha val="43137"/>
                  </a:srgbClr>
                </a:outerShdw>
              </a:effectLst>
            </a:endParaRPr>
          </a:p>
          <a:p>
            <a:pPr marL="900112" lvl="1" indent="-457200">
              <a:spcBef>
                <a:spcPts val="600"/>
              </a:spcBef>
              <a:buFont typeface="Wingdings" pitchFamily="2" charset="2"/>
              <a:buChar char="§"/>
            </a:pPr>
            <a:r>
              <a:rPr lang="en-US" sz="3600" dirty="0">
                <a:solidFill>
                  <a:srgbClr val="FFFF00"/>
                </a:solidFill>
                <a:effectLst>
                  <a:outerShdw blurRad="38100" dist="38100" dir="2700000" algn="tl">
                    <a:srgbClr val="000000">
                      <a:alpha val="43137"/>
                    </a:srgbClr>
                  </a:outerShdw>
                </a:effectLst>
              </a:rPr>
              <a:t>New Certificate of Exemption Form available on Kentucky DOR website - Form 51A383 (4-23)</a:t>
            </a:r>
          </a:p>
          <a:p>
            <a:pPr marL="900112" lvl="2">
              <a:spcBef>
                <a:spcPts val="600"/>
              </a:spcBef>
            </a:pPr>
            <a:endParaRPr lang="en-US" sz="1600" dirty="0">
              <a:solidFill>
                <a:srgbClr val="FFFF00"/>
              </a:solidFill>
              <a:effectLst>
                <a:outerShdw blurRad="38100" dist="38100" dir="2700000" algn="tl">
                  <a:srgbClr val="000000">
                    <a:alpha val="43137"/>
                  </a:srgbClr>
                </a:outerShdw>
              </a:effectLst>
            </a:endParaRPr>
          </a:p>
          <a:p>
            <a:pPr marL="900112" lvl="2" algn="just">
              <a:spcBef>
                <a:spcPts val="600"/>
              </a:spcBef>
            </a:pPr>
            <a:r>
              <a:rPr lang="en-US" sz="3600" dirty="0">
                <a:solidFill>
                  <a:srgbClr val="FFFF00"/>
                </a:solidFill>
                <a:effectLst>
                  <a:outerShdw blurRad="38100" dist="38100" dir="2700000" algn="tl">
                    <a:srgbClr val="000000">
                      <a:alpha val="43137"/>
                    </a:srgbClr>
                  </a:outerShdw>
                </a:effectLst>
              </a:rPr>
              <a:t>	</a:t>
            </a:r>
          </a:p>
          <a:p>
            <a:pPr marL="442912" lvl="1" algn="just">
              <a:spcBef>
                <a:spcPct val="50000"/>
              </a:spcBef>
            </a:pPr>
            <a:endParaRPr lang="en-US" sz="3600" dirty="0">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2">
            <a:extLst>
              <a:ext uri="{FF2B5EF4-FFF2-40B4-BE49-F238E27FC236}">
                <a16:creationId xmlns:a16="http://schemas.microsoft.com/office/drawing/2014/main" id="{B2333165-8E8A-2304-007E-D4E599FE053B}"/>
              </a:ext>
            </a:extLst>
          </p:cNvPr>
          <p:cNvSpPr txBox="1">
            <a:spLocks noChangeArrowheads="1"/>
          </p:cNvSpPr>
          <p:nvPr/>
        </p:nvSpPr>
        <p:spPr>
          <a:xfrm>
            <a:off x="0" y="119720"/>
            <a:ext cx="9067799" cy="106162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defRPr/>
            </a:pPr>
            <a:r>
              <a:rPr lang="en-US" sz="5400" b="1" dirty="0">
                <a:solidFill>
                  <a:srgbClr val="FFFF00"/>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HB  360</a:t>
            </a:r>
          </a:p>
        </p:txBody>
      </p:sp>
    </p:spTree>
    <p:extLst>
      <p:ext uri="{BB962C8B-B14F-4D97-AF65-F5344CB8AC3E}">
        <p14:creationId xmlns:p14="http://schemas.microsoft.com/office/powerpoint/2010/main" val="91760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8" name="Rectangle 4"/>
          <p:cNvSpPr>
            <a:spLocks noChangeArrowheads="1"/>
          </p:cNvSpPr>
          <p:nvPr/>
        </p:nvSpPr>
        <p:spPr bwMode="auto">
          <a:xfrm>
            <a:off x="457200" y="76200"/>
            <a:ext cx="8229600" cy="914400"/>
          </a:xfrm>
          <a:prstGeom prst="rect">
            <a:avLst/>
          </a:prstGeom>
          <a:noFill/>
          <a:ln w="9525">
            <a:noFill/>
            <a:miter lim="800000"/>
            <a:headEnd/>
            <a:tailEnd/>
          </a:ln>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HB  360</a:t>
            </a:r>
          </a:p>
        </p:txBody>
      </p:sp>
      <p:sp>
        <p:nvSpPr>
          <p:cNvPr id="77829" name="Rectangle 5"/>
          <p:cNvSpPr>
            <a:spLocks noChangeArrowheads="1"/>
          </p:cNvSpPr>
          <p:nvPr/>
        </p:nvSpPr>
        <p:spPr bwMode="auto">
          <a:xfrm>
            <a:off x="152400" y="1066800"/>
            <a:ext cx="8839200" cy="5715000"/>
          </a:xfrm>
          <a:prstGeom prst="rect">
            <a:avLst/>
          </a:prstGeom>
          <a:noFill/>
          <a:ln w="9525">
            <a:noFill/>
            <a:miter lim="800000"/>
            <a:headEnd/>
            <a:tailEnd/>
          </a:ln>
          <a:effectLst/>
        </p:spPr>
        <p:txBody>
          <a:bodyPr/>
          <a:lstStyle/>
          <a:p>
            <a:pPr marL="666750" marR="0" lvl="0" indent="-6667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New DOR Certificate of Exemption Form - Form 51A383 (4-23)</a:t>
            </a:r>
          </a:p>
          <a:p>
            <a:pPr marL="666750" marR="0" lvl="0" indent="-6667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
              <a:tabLst/>
              <a:defRPr/>
            </a:pPr>
            <a:r>
              <a:rPr lang="en-US" sz="40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Who Signs Form</a:t>
            </a:r>
            <a:endPar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a:p>
            <a:pPr marL="1831975" lvl="1" indent="-490538">
              <a:spcBef>
                <a:spcPts val="600"/>
              </a:spcBef>
              <a:buSzPct val="70000"/>
              <a:buFont typeface="Wingdings" pitchFamily="2" charset="2"/>
              <a:buChar char="Ø"/>
              <a:defRPr/>
            </a:pPr>
            <a:r>
              <a:rPr lang="en-US" sz="36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Utility</a:t>
            </a:r>
            <a:endParaRPr kumimoji="0" lang="en-US" sz="36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a:p>
            <a:pPr marL="1831975" lvl="1" indent="-490538">
              <a:spcBef>
                <a:spcPts val="600"/>
              </a:spcBef>
              <a:buSzPct val="70000"/>
              <a:buFont typeface="Wingdings" pitchFamily="2" charset="2"/>
              <a:buChar char="Ø"/>
              <a:defRPr/>
            </a:pPr>
            <a:r>
              <a:rPr lang="en-US" sz="36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Contractor</a:t>
            </a:r>
          </a:p>
          <a:p>
            <a:pPr marL="1831975" lvl="1" indent="-490538">
              <a:spcBef>
                <a:spcPts val="600"/>
              </a:spcBef>
              <a:buSzPct val="70000"/>
              <a:buFont typeface="Wingdings" pitchFamily="2" charset="2"/>
              <a:buChar char="Ø"/>
              <a:defRPr/>
            </a:pPr>
            <a:r>
              <a:rPr kumimoji="0" lang="en-US" sz="36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Subcontractor</a:t>
            </a: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p>
          <a:p>
            <a:pPr marL="1341437" lvl="1">
              <a:spcBef>
                <a:spcPts val="600"/>
              </a:spcBef>
              <a:buSzPct val="70000"/>
              <a:defRPr/>
            </a:pPr>
            <a:r>
              <a:rPr lang="en-US" sz="40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	</a:t>
            </a:r>
            <a:r>
              <a:rPr kumimoji="0" lang="en-US" sz="36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(if it Purchases Materials)</a:t>
            </a:r>
          </a:p>
          <a:p>
            <a:pPr marL="666750" marR="0" lvl="0" indent="-6667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Submit Form to Vendor</a:t>
            </a:r>
          </a:p>
        </p:txBody>
      </p:sp>
      <p:pic>
        <p:nvPicPr>
          <p:cNvPr id="5" name="Picture 2">
            <a:extLst>
              <a:ext uri="{FF2B5EF4-FFF2-40B4-BE49-F238E27FC236}">
                <a16:creationId xmlns:a16="http://schemas.microsoft.com/office/drawing/2014/main" id="{8D31F070-74A0-4154-ACA3-C53D872DF3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29" y="6248399"/>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a:extLst>
              <a:ext uri="{FF2B5EF4-FFF2-40B4-BE49-F238E27FC236}">
                <a16:creationId xmlns:a16="http://schemas.microsoft.com/office/drawing/2014/main" id="{1D5A1CEE-68F8-C303-9599-B5A17C5AA6D1}"/>
              </a:ext>
            </a:extLst>
          </p:cNvPr>
          <p:cNvSpPr txBox="1"/>
          <p:nvPr/>
        </p:nvSpPr>
        <p:spPr>
          <a:xfrm>
            <a:off x="6934200" y="5981700"/>
            <a:ext cx="1371600" cy="400110"/>
          </a:xfrm>
          <a:prstGeom prst="rect">
            <a:avLst/>
          </a:prstGeom>
          <a:noFill/>
          <a:ln w="57150">
            <a:solidFill>
              <a:schemeClr val="tx1"/>
            </a:solidFill>
          </a:ln>
        </p:spPr>
        <p:txBody>
          <a:bodyPr wrap="square" rtlCol="0">
            <a:spAutoFit/>
          </a:bodyPr>
          <a:lstStyle/>
          <a:p>
            <a:r>
              <a:rPr lang="en-US" sz="2000" b="1" dirty="0">
                <a:solidFill>
                  <a:srgbClr val="FFFF00"/>
                </a:solidFill>
              </a:rPr>
              <a:t> Handout</a:t>
            </a:r>
          </a:p>
        </p:txBody>
      </p:sp>
    </p:spTree>
    <p:extLst>
      <p:ext uri="{BB962C8B-B14F-4D97-AF65-F5344CB8AC3E}">
        <p14:creationId xmlns:p14="http://schemas.microsoft.com/office/powerpoint/2010/main" val="1825074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0448AA-5087-0532-805F-8F08DCCA5B24}"/>
              </a:ext>
            </a:extLst>
          </p:cNvPr>
          <p:cNvPicPr>
            <a:picLocks noChangeAspect="1"/>
          </p:cNvPicPr>
          <p:nvPr/>
        </p:nvPicPr>
        <p:blipFill>
          <a:blip r:embed="rId2"/>
          <a:stretch>
            <a:fillRect/>
          </a:stretch>
        </p:blipFill>
        <p:spPr>
          <a:xfrm>
            <a:off x="2362200" y="457200"/>
            <a:ext cx="4526973" cy="5858435"/>
          </a:xfrm>
          <a:prstGeom prst="rect">
            <a:avLst/>
          </a:prstGeom>
        </p:spPr>
      </p:pic>
      <p:sp>
        <p:nvSpPr>
          <p:cNvPr id="10" name="TextBox 9">
            <a:extLst>
              <a:ext uri="{FF2B5EF4-FFF2-40B4-BE49-F238E27FC236}">
                <a16:creationId xmlns:a16="http://schemas.microsoft.com/office/drawing/2014/main" id="{118D5B0A-A642-DB1C-D002-2147DCE82FB1}"/>
              </a:ext>
            </a:extLst>
          </p:cNvPr>
          <p:cNvSpPr txBox="1"/>
          <p:nvPr/>
        </p:nvSpPr>
        <p:spPr>
          <a:xfrm>
            <a:off x="7239000" y="5181600"/>
            <a:ext cx="1600200" cy="1200329"/>
          </a:xfrm>
          <a:prstGeom prst="rect">
            <a:avLst/>
          </a:prstGeom>
          <a:noFill/>
        </p:spPr>
        <p:txBody>
          <a:bodyPr wrap="square" rtlCol="0">
            <a:spAutoFit/>
          </a:bodyPr>
          <a:lstStyle/>
          <a:p>
            <a:r>
              <a:rPr lang="en-US" dirty="0">
                <a:hlinkClick r:id="rId3"/>
              </a:rPr>
              <a:t>https://revenue.ky.gov/Forms/51A383%20(4-23).pdf</a:t>
            </a:r>
            <a:r>
              <a:rPr lang="en-US" dirty="0"/>
              <a:t> </a:t>
            </a:r>
          </a:p>
        </p:txBody>
      </p:sp>
    </p:spTree>
    <p:extLst>
      <p:ext uri="{BB962C8B-B14F-4D97-AF65-F5344CB8AC3E}">
        <p14:creationId xmlns:p14="http://schemas.microsoft.com/office/powerpoint/2010/main" val="1788245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Damon\AppData\Local\Microsoft\Windows\Temporary Internet Files\Content.IE5\M33X1KQE\owl-readin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91806"/>
            <a:ext cx="6477000" cy="59696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1477882">
            <a:off x="1041622" y="3174941"/>
            <a:ext cx="4068097" cy="769441"/>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rPr>
              <a:t>Practice</a:t>
            </a:r>
          </a:p>
        </p:txBody>
      </p:sp>
      <p:sp>
        <p:nvSpPr>
          <p:cNvPr id="3" name="Rectangle 2"/>
          <p:cNvSpPr/>
          <p:nvPr/>
        </p:nvSpPr>
        <p:spPr>
          <a:xfrm rot="19572217">
            <a:off x="5137646" y="3285462"/>
            <a:ext cx="1909497" cy="769441"/>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rPr>
              <a:t>Points</a:t>
            </a:r>
            <a:endParaRPr kumimoji="0" lang="en-US"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endParaRPr>
          </a:p>
        </p:txBody>
      </p:sp>
    </p:spTree>
    <p:extLst>
      <p:ext uri="{BB962C8B-B14F-4D97-AF65-F5344CB8AC3E}">
        <p14:creationId xmlns:p14="http://schemas.microsoft.com/office/powerpoint/2010/main" val="1233059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8" name="Rectangle 4"/>
          <p:cNvSpPr>
            <a:spLocks noChangeArrowheads="1"/>
          </p:cNvSpPr>
          <p:nvPr/>
        </p:nvSpPr>
        <p:spPr bwMode="auto">
          <a:xfrm>
            <a:off x="457200" y="76200"/>
            <a:ext cx="8229600" cy="914400"/>
          </a:xfrm>
          <a:prstGeom prst="rect">
            <a:avLst/>
          </a:prstGeom>
          <a:noFill/>
          <a:ln w="9525">
            <a:noFill/>
            <a:miter lim="800000"/>
            <a:headEnd/>
            <a:tailEnd/>
          </a:ln>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Practice Points</a:t>
            </a:r>
          </a:p>
        </p:txBody>
      </p:sp>
      <p:sp>
        <p:nvSpPr>
          <p:cNvPr id="77829" name="Rectangle 5"/>
          <p:cNvSpPr>
            <a:spLocks noChangeArrowheads="1"/>
          </p:cNvSpPr>
          <p:nvPr/>
        </p:nvSpPr>
        <p:spPr bwMode="auto">
          <a:xfrm>
            <a:off x="457200" y="1066800"/>
            <a:ext cx="8839200" cy="5867400"/>
          </a:xfrm>
          <a:prstGeom prst="rect">
            <a:avLst/>
          </a:prstGeom>
          <a:noFill/>
          <a:ln w="9525">
            <a:noFill/>
            <a:miter lim="800000"/>
            <a:headEnd/>
            <a:tailEnd/>
          </a:ln>
          <a:effectLst/>
        </p:spPr>
        <p:txBody>
          <a:bodyPr/>
          <a:lstStyle/>
          <a:p>
            <a:pPr marL="666750" marR="0" lvl="0" indent="-6667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
              <a:tabLst/>
              <a:defRPr/>
            </a:pPr>
            <a:r>
              <a:rPr lang="en-US" sz="40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Educate</a:t>
            </a:r>
            <a:endPar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a:p>
            <a:pPr marL="1831975" lvl="1" indent="-490538">
              <a:spcBef>
                <a:spcPts val="600"/>
              </a:spcBef>
              <a:buSzPct val="70000"/>
              <a:buFont typeface="Wingdings" pitchFamily="2" charset="2"/>
              <a:buChar char="Ø"/>
              <a:defRPr/>
            </a:pPr>
            <a:r>
              <a:rPr lang="en-US" sz="36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Engineer</a:t>
            </a:r>
            <a:endParaRPr kumimoji="0" lang="en-US" sz="36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a:p>
            <a:pPr marL="1831975" lvl="1" indent="-490538">
              <a:spcBef>
                <a:spcPts val="600"/>
              </a:spcBef>
              <a:buSzPct val="70000"/>
              <a:buFont typeface="Wingdings" pitchFamily="2" charset="2"/>
              <a:buChar char="Ø"/>
              <a:defRPr/>
            </a:pPr>
            <a:r>
              <a:rPr lang="en-US" sz="36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Contractors</a:t>
            </a:r>
          </a:p>
          <a:p>
            <a:pPr marL="1831975" lvl="1" indent="-490538">
              <a:spcBef>
                <a:spcPts val="600"/>
              </a:spcBef>
              <a:buSzPct val="70000"/>
              <a:buFont typeface="Wingdings" pitchFamily="2" charset="2"/>
              <a:buChar char="Ø"/>
              <a:defRPr/>
            </a:pPr>
            <a:r>
              <a:rPr kumimoji="0" lang="en-US" sz="36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Vendors</a:t>
            </a:r>
          </a:p>
          <a:p>
            <a:pPr marL="666750" marR="0" lvl="0" indent="-6667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Bid Specs</a:t>
            </a:r>
          </a:p>
          <a:p>
            <a:pPr marL="666750" marR="0" lvl="0" indent="-6667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
              <a:tabLst/>
              <a:defRPr/>
            </a:pPr>
            <a:r>
              <a:rPr lang="en-US" sz="40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Pre-Bid Conference</a:t>
            </a:r>
          </a:p>
          <a:p>
            <a:pPr marL="666750" marR="0" lvl="0" indent="-6667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
              <a:tabLst/>
              <a:defRPr/>
            </a:pPr>
            <a:r>
              <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Contract Signing</a:t>
            </a:r>
          </a:p>
          <a:p>
            <a:pPr marL="666750" marR="0" lvl="0" indent="-6667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
              <a:tabLst/>
              <a:defRPr/>
            </a:pPr>
            <a:r>
              <a:rPr lang="en-US" sz="40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Stored Materials Invoice</a:t>
            </a:r>
            <a:endParaRPr kumimoji="0" lang="en-US" sz="4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pic>
        <p:nvPicPr>
          <p:cNvPr id="5" name="Picture 2">
            <a:extLst>
              <a:ext uri="{FF2B5EF4-FFF2-40B4-BE49-F238E27FC236}">
                <a16:creationId xmlns:a16="http://schemas.microsoft.com/office/drawing/2014/main" id="{8D31F070-74A0-4154-ACA3-C53D872DF3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29" y="6248399"/>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48014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84F3B-2304-E5D2-4B86-A75C96C89752}"/>
              </a:ext>
            </a:extLst>
          </p:cNvPr>
          <p:cNvSpPr>
            <a:spLocks noGrp="1"/>
          </p:cNvSpPr>
          <p:nvPr>
            <p:ph type="title"/>
          </p:nvPr>
        </p:nvSpPr>
        <p:spPr/>
        <p:txBody>
          <a:bodyPr>
            <a:noAutofit/>
          </a:bodyPr>
          <a:lstStyle/>
          <a:p>
            <a:r>
              <a:rPr lang="en-US" sz="3600" b="1" dirty="0">
                <a:solidFill>
                  <a:srgbClr val="FFFF00"/>
                </a:solidFill>
                <a:latin typeface="Arial" panose="020B0604020202020204" pitchFamily="34" charset="0"/>
                <a:cs typeface="Arial" panose="020B0604020202020204" pitchFamily="34" charset="0"/>
              </a:rPr>
              <a:t>HB 360: Modifications to Residential Utilities Sales Tax Exemption</a:t>
            </a:r>
          </a:p>
        </p:txBody>
      </p:sp>
      <p:sp>
        <p:nvSpPr>
          <p:cNvPr id="3" name="Content Placeholder 2">
            <a:extLst>
              <a:ext uri="{FF2B5EF4-FFF2-40B4-BE49-F238E27FC236}">
                <a16:creationId xmlns:a16="http://schemas.microsoft.com/office/drawing/2014/main" id="{6A58B8F2-B0E8-58E3-6584-F13428B7EEDA}"/>
              </a:ext>
            </a:extLst>
          </p:cNvPr>
          <p:cNvSpPr>
            <a:spLocks noGrp="1"/>
          </p:cNvSpPr>
          <p:nvPr>
            <p:ph idx="1"/>
          </p:nvPr>
        </p:nvSpPr>
        <p:spPr>
          <a:xfrm>
            <a:off x="457200" y="1600204"/>
            <a:ext cx="8229600" cy="4800596"/>
          </a:xfrm>
        </p:spPr>
        <p:txBody>
          <a:bodyPr>
            <a:normAutofit/>
          </a:bodyPr>
          <a:lstStyle/>
          <a:p>
            <a:r>
              <a:rPr lang="en-US" dirty="0">
                <a:solidFill>
                  <a:srgbClr val="FFFF00"/>
                </a:solidFill>
                <a:latin typeface="Arial" panose="020B0604020202020204" pitchFamily="34" charset="0"/>
                <a:cs typeface="Arial" panose="020B0604020202020204" pitchFamily="34" charset="0"/>
              </a:rPr>
              <a:t>2022 HB 8 replaced the prior tariff-based rules for determining residential use with a new “Declaration of Domicile” requirement </a:t>
            </a:r>
          </a:p>
          <a:p>
            <a:pPr marL="0" indent="0">
              <a:buNone/>
            </a:pPr>
            <a:endParaRPr lang="en-US" dirty="0">
              <a:solidFill>
                <a:srgbClr val="FFFF00"/>
              </a:solidFill>
              <a:latin typeface="Arial" panose="020B0604020202020204" pitchFamily="34" charset="0"/>
              <a:cs typeface="Arial" panose="020B0604020202020204" pitchFamily="34" charset="0"/>
            </a:endParaRPr>
          </a:p>
          <a:p>
            <a:r>
              <a:rPr lang="en-US" dirty="0">
                <a:solidFill>
                  <a:srgbClr val="FFFF00"/>
                </a:solidFill>
                <a:latin typeface="Arial" panose="020B0604020202020204" pitchFamily="34" charset="0"/>
                <a:cs typeface="Arial" panose="020B0604020202020204" pitchFamily="34" charset="0"/>
              </a:rPr>
              <a:t>HB 360 modifies the “Declaration of Domicile” requirement for:</a:t>
            </a:r>
          </a:p>
          <a:p>
            <a:pPr lvl="1"/>
            <a:r>
              <a:rPr lang="en-US" dirty="0">
                <a:solidFill>
                  <a:srgbClr val="FFFF00"/>
                </a:solidFill>
                <a:latin typeface="Arial" panose="020B0604020202020204" pitchFamily="34" charset="0"/>
                <a:cs typeface="Arial" panose="020B0604020202020204" pitchFamily="34" charset="0"/>
              </a:rPr>
              <a:t>Multi-Unit Apartments, </a:t>
            </a:r>
          </a:p>
          <a:p>
            <a:pPr lvl="1"/>
            <a:r>
              <a:rPr lang="en-US" dirty="0">
                <a:solidFill>
                  <a:srgbClr val="FFFF00"/>
                </a:solidFill>
                <a:latin typeface="Arial" panose="020B0604020202020204" pitchFamily="34" charset="0"/>
                <a:cs typeface="Arial" panose="020B0604020202020204" pitchFamily="34" charset="0"/>
              </a:rPr>
              <a:t>Mobile Home Parks, and</a:t>
            </a:r>
          </a:p>
          <a:p>
            <a:pPr lvl="1"/>
            <a:r>
              <a:rPr lang="en-US" dirty="0">
                <a:solidFill>
                  <a:srgbClr val="FFFF00"/>
                </a:solidFill>
                <a:latin typeface="Arial" panose="020B0604020202020204" pitchFamily="34" charset="0"/>
                <a:cs typeface="Arial" panose="020B0604020202020204" pitchFamily="34" charset="0"/>
              </a:rPr>
              <a:t>RV Parks</a:t>
            </a:r>
          </a:p>
          <a:p>
            <a:pPr lvl="1"/>
            <a:endParaRPr lang="en-US" dirty="0">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1732441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199" y="5371443"/>
            <a:ext cx="1941489" cy="126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04800" y="3522587"/>
            <a:ext cx="8077200" cy="156966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Arial" charset="0"/>
                <a:ea typeface="+mn-ea"/>
                <a:cs typeface="Arial" charset="0"/>
              </a:rPr>
              <a:t>Cameron </a:t>
            </a:r>
            <a:r>
              <a:rPr lang="en-US" sz="3200" b="1" dirty="0">
                <a:solidFill>
                  <a:srgbClr val="000099"/>
                </a:solidFill>
                <a:effectLst>
                  <a:outerShdw blurRad="38100" dist="38100" dir="2700000" algn="tl">
                    <a:srgbClr val="000000">
                      <a:alpha val="43137"/>
                    </a:srgbClr>
                  </a:outerShdw>
                </a:effectLst>
              </a:rPr>
              <a:t>F</a:t>
            </a:r>
            <a:r>
              <a:rPr kumimoji="0" lang="en-US" sz="3200" b="1" i="0" u="none"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Arial" charset="0"/>
                <a:ea typeface="+mn-ea"/>
                <a:cs typeface="Arial" charset="0"/>
              </a:rPr>
              <a:t>. Myers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dirty="0">
                <a:solidFill>
                  <a:srgbClr val="000099"/>
                </a:solidFill>
                <a:effectLst>
                  <a:outerShdw blurRad="38100" dist="38100" dir="2700000" algn="tl">
                    <a:srgbClr val="000000">
                      <a:alpha val="43137"/>
                    </a:srgbClr>
                  </a:outerShdw>
                </a:effectLst>
              </a:rPr>
              <a:t>Stoll </a:t>
            </a:r>
            <a:r>
              <a:rPr lang="en-US" sz="3200" b="1" dirty="0" err="1">
                <a:solidFill>
                  <a:srgbClr val="000099"/>
                </a:solidFill>
                <a:effectLst>
                  <a:outerShdw blurRad="38100" dist="38100" dir="2700000" algn="tl">
                    <a:srgbClr val="000000">
                      <a:alpha val="43137"/>
                    </a:srgbClr>
                  </a:outerShdw>
                </a:effectLst>
              </a:rPr>
              <a:t>Keenon</a:t>
            </a:r>
            <a:r>
              <a:rPr lang="en-US" sz="3200" b="1" dirty="0">
                <a:solidFill>
                  <a:srgbClr val="000099"/>
                </a:solidFill>
                <a:effectLst>
                  <a:outerShdw blurRad="38100" dist="38100" dir="2700000" algn="tl">
                    <a:srgbClr val="000000">
                      <a:alpha val="43137"/>
                    </a:srgbClr>
                  </a:outerShdw>
                </a:effectLst>
              </a:rPr>
              <a:t> Ogden PLLC</a:t>
            </a:r>
            <a:endParaRPr kumimoji="0" lang="en-US" sz="3200" b="1" i="0" u="none"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dirty="0">
                <a:solidFill>
                  <a:srgbClr val="000099"/>
                </a:solidFill>
                <a:effectLst>
                  <a:outerShdw blurRad="38100" dist="38100" dir="2700000" algn="tl">
                    <a:srgbClr val="000000">
                      <a:alpha val="43137"/>
                    </a:srgbClr>
                  </a:outerShdw>
                </a:effectLst>
              </a:rPr>
              <a:t>c</a:t>
            </a:r>
            <a:r>
              <a:rPr kumimoji="0" lang="en-US" sz="3200" b="1" i="0" u="none"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Arial" charset="0"/>
                <a:ea typeface="+mn-ea"/>
                <a:cs typeface="Arial" charset="0"/>
              </a:rPr>
              <a:t>ameron.myers@skofirm.com </a:t>
            </a:r>
          </a:p>
        </p:txBody>
      </p:sp>
      <p:sp>
        <p:nvSpPr>
          <p:cNvPr id="10" name="TextBox 9"/>
          <p:cNvSpPr txBox="1"/>
          <p:nvPr/>
        </p:nvSpPr>
        <p:spPr>
          <a:xfrm>
            <a:off x="2622365" y="5409897"/>
            <a:ext cx="3442069"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000099"/>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99"/>
                </a:solidFill>
                <a:effectLst/>
                <a:uLnTx/>
                <a:uFillTx/>
                <a:latin typeface="Arial" charset="0"/>
                <a:ea typeface="+mn-ea"/>
                <a:cs typeface="Arial" charset="0"/>
              </a:rPr>
              <a:t>October 26, 2023</a:t>
            </a:r>
          </a:p>
        </p:txBody>
      </p:sp>
      <p:sp>
        <p:nvSpPr>
          <p:cNvPr id="2" name="TextBox 1">
            <a:extLst>
              <a:ext uri="{FF2B5EF4-FFF2-40B4-BE49-F238E27FC236}">
                <a16:creationId xmlns:a16="http://schemas.microsoft.com/office/drawing/2014/main" id="{F13F8FE8-F61E-4F27-1403-82F7A14DD7DE}"/>
              </a:ext>
            </a:extLst>
          </p:cNvPr>
          <p:cNvSpPr txBox="1"/>
          <p:nvPr/>
        </p:nvSpPr>
        <p:spPr>
          <a:xfrm>
            <a:off x="96253" y="2439853"/>
            <a:ext cx="9067800"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99"/>
                </a:solidFill>
                <a:effectLst>
                  <a:outerShdw blurRad="38100" dist="38100" dir="2700000" algn="tl">
                    <a:srgbClr val="000000">
                      <a:alpha val="43137"/>
                    </a:srgbClr>
                  </a:outerShdw>
                </a:effectLst>
                <a:uLnTx/>
                <a:uFillTx/>
                <a:latin typeface="Arial" charset="0"/>
                <a:ea typeface="+mn-ea"/>
                <a:cs typeface="Arial" charset="0"/>
              </a:rPr>
              <a:t>2023 Kentucky General Assembly</a:t>
            </a:r>
          </a:p>
        </p:txBody>
      </p:sp>
      <p:pic>
        <p:nvPicPr>
          <p:cNvPr id="3" name="Picture 2">
            <a:extLst>
              <a:ext uri="{FF2B5EF4-FFF2-40B4-BE49-F238E27FC236}">
                <a16:creationId xmlns:a16="http://schemas.microsoft.com/office/drawing/2014/main" id="{848A9763-E5DF-ADA6-9B18-7269057B26C3}"/>
              </a:ext>
            </a:extLst>
          </p:cNvPr>
          <p:cNvPicPr>
            <a:picLocks noChangeAspect="1"/>
          </p:cNvPicPr>
          <p:nvPr/>
        </p:nvPicPr>
        <p:blipFill>
          <a:blip r:embed="rId3"/>
          <a:stretch>
            <a:fillRect/>
          </a:stretch>
        </p:blipFill>
        <p:spPr>
          <a:xfrm>
            <a:off x="252270" y="5371443"/>
            <a:ext cx="1885877" cy="1269585"/>
          </a:xfrm>
          <a:prstGeom prst="rect">
            <a:avLst/>
          </a:prstGeom>
        </p:spPr>
      </p:pic>
    </p:spTree>
    <p:extLst>
      <p:ext uri="{BB962C8B-B14F-4D97-AF65-F5344CB8AC3E}">
        <p14:creationId xmlns:p14="http://schemas.microsoft.com/office/powerpoint/2010/main" val="2984524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D173E-4442-5AEE-0CFE-9BF77462EAFE}"/>
              </a:ext>
            </a:extLst>
          </p:cNvPr>
          <p:cNvSpPr>
            <a:spLocks noGrp="1"/>
          </p:cNvSpPr>
          <p:nvPr>
            <p:ph type="title"/>
          </p:nvPr>
        </p:nvSpPr>
        <p:spPr/>
        <p:txBody>
          <a:bodyPr>
            <a:noAutofit/>
          </a:bodyPr>
          <a:lstStyle/>
          <a:p>
            <a:r>
              <a:rPr lang="en-US" sz="3600" b="1" dirty="0">
                <a:solidFill>
                  <a:srgbClr val="FFFF00"/>
                </a:solidFill>
                <a:latin typeface="Arial" panose="020B0604020202020204" pitchFamily="34" charset="0"/>
                <a:cs typeface="Arial" panose="020B0604020202020204" pitchFamily="34" charset="0"/>
              </a:rPr>
              <a:t>HB 360: Modifications to Residential Utilities Sales Tax Exemption</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CA01C24-B35F-0FB3-FC78-458F91F135AF}"/>
              </a:ext>
            </a:extLst>
          </p:cNvPr>
          <p:cNvSpPr>
            <a:spLocks noGrp="1"/>
          </p:cNvSpPr>
          <p:nvPr>
            <p:ph idx="1"/>
          </p:nvPr>
        </p:nvSpPr>
        <p:spPr>
          <a:xfrm>
            <a:off x="457200" y="1981200"/>
            <a:ext cx="8229600" cy="4724400"/>
          </a:xfrm>
        </p:spPr>
        <p:txBody>
          <a:bodyPr>
            <a:normAutofit fontScale="85000" lnSpcReduction="10000"/>
          </a:bodyPr>
          <a:lstStyle/>
          <a:p>
            <a:r>
              <a:rPr lang="en-US" dirty="0">
                <a:solidFill>
                  <a:srgbClr val="FFFF00"/>
                </a:solidFill>
                <a:latin typeface="Arial" panose="020B0604020202020204" pitchFamily="34" charset="0"/>
                <a:cs typeface="Arial" panose="020B0604020202020204" pitchFamily="34" charset="0"/>
              </a:rPr>
              <a:t>More user friendly:</a:t>
            </a:r>
          </a:p>
          <a:p>
            <a:pPr lvl="1"/>
            <a:r>
              <a:rPr lang="en-US" dirty="0">
                <a:solidFill>
                  <a:srgbClr val="FFFF00"/>
                </a:solidFill>
                <a:latin typeface="Arial" panose="020B0604020202020204" pitchFamily="34" charset="0"/>
                <a:cs typeface="Arial" panose="020B0604020202020204" pitchFamily="34" charset="0"/>
              </a:rPr>
              <a:t>Owner or operator signs new D of D form on behalf of all tenants of multi-unit apartment, mobile home park, or RV park </a:t>
            </a:r>
          </a:p>
          <a:p>
            <a:pPr lvl="1"/>
            <a:r>
              <a:rPr lang="en-US" b="1" u="sng" dirty="0">
                <a:solidFill>
                  <a:srgbClr val="FFFF00"/>
                </a:solidFill>
                <a:latin typeface="Arial" panose="020B0604020202020204" pitchFamily="34" charset="0"/>
                <a:cs typeface="Arial" panose="020B0604020202020204" pitchFamily="34" charset="0"/>
              </a:rPr>
              <a:t>Not</a:t>
            </a:r>
            <a:r>
              <a:rPr lang="en-US" dirty="0">
                <a:solidFill>
                  <a:srgbClr val="FFFF00"/>
                </a:solidFill>
                <a:latin typeface="Arial" panose="020B0604020202020204" pitchFamily="34" charset="0"/>
                <a:cs typeface="Arial" panose="020B0604020202020204" pitchFamily="34" charset="0"/>
              </a:rPr>
              <a:t> applicable to owners/operators of condo associations or other residential property memberships (individual D of D forms still required)</a:t>
            </a:r>
          </a:p>
          <a:p>
            <a:pPr marL="457200" lvl="1" indent="0">
              <a:buNone/>
            </a:pPr>
            <a:endParaRPr lang="en-US" dirty="0">
              <a:solidFill>
                <a:srgbClr val="FFFF00"/>
              </a:solidFill>
              <a:latin typeface="Arial" panose="020B0604020202020204" pitchFamily="34" charset="0"/>
              <a:cs typeface="Arial" panose="020B0604020202020204" pitchFamily="34" charset="0"/>
            </a:endParaRPr>
          </a:p>
          <a:p>
            <a:r>
              <a:rPr lang="en-US" dirty="0">
                <a:solidFill>
                  <a:srgbClr val="FFFF00"/>
                </a:solidFill>
                <a:latin typeface="Arial" panose="020B0604020202020204" pitchFamily="34" charset="0"/>
                <a:cs typeface="Arial" panose="020B0604020202020204" pitchFamily="34" charset="0"/>
              </a:rPr>
              <a:t>Additional Requirements: </a:t>
            </a:r>
          </a:p>
          <a:p>
            <a:pPr lvl="1"/>
            <a:r>
              <a:rPr lang="en-US" dirty="0">
                <a:solidFill>
                  <a:srgbClr val="FFFF00"/>
                </a:solidFill>
                <a:latin typeface="Arial" panose="020B0604020202020204" pitchFamily="34" charset="0"/>
                <a:cs typeface="Arial" panose="020B0604020202020204" pitchFamily="34" charset="0"/>
              </a:rPr>
              <a:t>All occupants must be KY residents and be domiciled in KY </a:t>
            </a:r>
          </a:p>
          <a:p>
            <a:pPr lvl="1"/>
            <a:r>
              <a:rPr lang="en-US" dirty="0">
                <a:solidFill>
                  <a:srgbClr val="FFFF00"/>
                </a:solidFill>
                <a:latin typeface="Arial" panose="020B0604020202020204" pitchFamily="34" charset="0"/>
                <a:cs typeface="Arial" panose="020B0604020202020204" pitchFamily="34" charset="0"/>
              </a:rPr>
              <a:t>New DoD Form: 51A382 (4-23)</a:t>
            </a:r>
          </a:p>
          <a:p>
            <a:pPr lvl="1"/>
            <a:endParaRPr lang="en-US" dirty="0">
              <a:solidFill>
                <a:srgbClr val="FFFF00"/>
              </a:solidFill>
              <a:latin typeface="Arial" panose="020B0604020202020204" pitchFamily="34" charset="0"/>
              <a:cs typeface="Arial" panose="020B0604020202020204" pitchFamily="34" charset="0"/>
            </a:endParaRPr>
          </a:p>
          <a:p>
            <a:pPr lvl="1"/>
            <a:endParaRPr lang="en-US" dirty="0">
              <a:solidFill>
                <a:srgbClr val="FFFF00"/>
              </a:solidFill>
              <a:latin typeface="Arial" panose="020B0604020202020204" pitchFamily="34" charset="0"/>
              <a:cs typeface="Arial" panose="020B0604020202020204" pitchFamily="34" charset="0"/>
            </a:endParaRPr>
          </a:p>
          <a:p>
            <a:endParaRPr lang="en-US" dirty="0">
              <a:solidFill>
                <a:srgbClr val="FFFF00"/>
              </a:solidFill>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5811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8" name="Rectangle 4"/>
          <p:cNvSpPr>
            <a:spLocks noChangeArrowheads="1"/>
          </p:cNvSpPr>
          <p:nvPr/>
        </p:nvSpPr>
        <p:spPr bwMode="auto">
          <a:xfrm>
            <a:off x="457200" y="76200"/>
            <a:ext cx="8229600" cy="914400"/>
          </a:xfrm>
          <a:prstGeom prst="rect">
            <a:avLst/>
          </a:prstGeom>
          <a:noFill/>
          <a:ln w="9525">
            <a:noFill/>
            <a:miter lim="800000"/>
            <a:headEnd/>
            <a:tailEnd/>
          </a:ln>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Form 51A382 (4-23)</a:t>
            </a:r>
          </a:p>
        </p:txBody>
      </p:sp>
      <p:sp>
        <p:nvSpPr>
          <p:cNvPr id="77829" name="Rectangle 5"/>
          <p:cNvSpPr>
            <a:spLocks noChangeArrowheads="1"/>
          </p:cNvSpPr>
          <p:nvPr/>
        </p:nvSpPr>
        <p:spPr bwMode="auto">
          <a:xfrm>
            <a:off x="304800" y="1219200"/>
            <a:ext cx="8839200" cy="5562600"/>
          </a:xfrm>
          <a:prstGeom prst="rect">
            <a:avLst/>
          </a:prstGeom>
          <a:noFill/>
          <a:ln w="9525">
            <a:noFill/>
            <a:miter lim="800000"/>
            <a:headEnd/>
            <a:tailEnd/>
          </a:ln>
          <a:effectLst/>
        </p:spPr>
        <p:txBody>
          <a:bodyPr/>
          <a:lstStyle/>
          <a:p>
            <a:pPr marL="666750" marR="0" lvl="0" indent="-6667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
              <a:tabLst/>
              <a:defRPr/>
            </a:pPr>
            <a:r>
              <a:rPr lang="en-US" sz="36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Only Owner/Operator Signs</a:t>
            </a:r>
          </a:p>
          <a:p>
            <a:pPr marL="666750" marR="0" lvl="0" indent="-6667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
              <a:tabLst/>
              <a:defRPr/>
            </a:pPr>
            <a:r>
              <a:rPr lang="en-US" sz="36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Tenants do </a:t>
            </a:r>
            <a:r>
              <a:rPr lang="en-US" sz="3600" b="1" u="sng"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not</a:t>
            </a:r>
            <a:r>
              <a:rPr lang="en-US" sz="36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 sign</a:t>
            </a:r>
          </a:p>
          <a:p>
            <a:pPr marL="666750" marR="0" lvl="0" indent="-6667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
              <a:tabLst/>
              <a:defRPr/>
            </a:pPr>
            <a:r>
              <a:rPr lang="en-US" sz="36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Must include 100% of the rental units served by master meter </a:t>
            </a:r>
          </a:p>
          <a:p>
            <a:pPr marL="666750" indent="-666750">
              <a:spcBef>
                <a:spcPct val="20000"/>
              </a:spcBef>
              <a:buSzPct val="80000"/>
              <a:buFont typeface="Wingdings" panose="05000000000000000000" pitchFamily="2" charset="2"/>
              <a:buChar char="§"/>
              <a:defRPr/>
            </a:pPr>
            <a:r>
              <a:rPr kumimoji="0" lang="en-US" sz="36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Required for each meter that measures utility service to multiple rental units</a:t>
            </a:r>
          </a:p>
          <a:p>
            <a:pPr marL="666750" marR="0" lvl="0" indent="-6667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
              <a:tabLst/>
              <a:defRPr/>
            </a:pPr>
            <a:r>
              <a:rPr lang="en-US" sz="36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Effective:  When Form 51A382</a:t>
            </a:r>
          </a:p>
          <a:p>
            <a:pPr lvl="5">
              <a:buSzPct val="80000"/>
              <a:defRPr/>
            </a:pPr>
            <a:r>
              <a:rPr lang="en-US" sz="36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	  Is Submitted</a:t>
            </a:r>
          </a:p>
          <a:p>
            <a:pPr marL="666750" marR="0" lvl="0" indent="-66675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
              <a:tabLst/>
              <a:defRPr/>
            </a:pPr>
            <a:r>
              <a:rPr kumimoji="0" lang="en-US" sz="36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See DOR FAQ webpage </a:t>
            </a:r>
          </a:p>
        </p:txBody>
      </p:sp>
      <p:pic>
        <p:nvPicPr>
          <p:cNvPr id="5" name="Picture 2">
            <a:extLst>
              <a:ext uri="{FF2B5EF4-FFF2-40B4-BE49-F238E27FC236}">
                <a16:creationId xmlns:a16="http://schemas.microsoft.com/office/drawing/2014/main" id="{8D31F070-74A0-4154-ACA3-C53D872DF3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29" y="6248399"/>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a:extLst>
              <a:ext uri="{FF2B5EF4-FFF2-40B4-BE49-F238E27FC236}">
                <a16:creationId xmlns:a16="http://schemas.microsoft.com/office/drawing/2014/main" id="{FA9967EA-84FC-9F41-B55E-108E98E3A26E}"/>
              </a:ext>
            </a:extLst>
          </p:cNvPr>
          <p:cNvSpPr txBox="1"/>
          <p:nvPr/>
        </p:nvSpPr>
        <p:spPr>
          <a:xfrm>
            <a:off x="6934200" y="5981700"/>
            <a:ext cx="1371600" cy="400110"/>
          </a:xfrm>
          <a:prstGeom prst="rect">
            <a:avLst/>
          </a:prstGeom>
          <a:noFill/>
          <a:ln w="57150">
            <a:solidFill>
              <a:schemeClr val="tx1"/>
            </a:solidFill>
          </a:ln>
        </p:spPr>
        <p:txBody>
          <a:bodyPr wrap="square" rtlCol="0">
            <a:spAutoFit/>
          </a:bodyPr>
          <a:lstStyle/>
          <a:p>
            <a:r>
              <a:rPr lang="en-US" sz="2000" b="1" dirty="0">
                <a:solidFill>
                  <a:srgbClr val="FFFF00"/>
                </a:solidFill>
              </a:rPr>
              <a:t> Handout</a:t>
            </a:r>
          </a:p>
        </p:txBody>
      </p:sp>
    </p:spTree>
    <p:extLst>
      <p:ext uri="{BB962C8B-B14F-4D97-AF65-F5344CB8AC3E}">
        <p14:creationId xmlns:p14="http://schemas.microsoft.com/office/powerpoint/2010/main" val="4007894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4A7A20-15DB-00D9-3C3A-3085828AF354}"/>
              </a:ext>
            </a:extLst>
          </p:cNvPr>
          <p:cNvPicPr>
            <a:picLocks noChangeAspect="1"/>
          </p:cNvPicPr>
          <p:nvPr/>
        </p:nvPicPr>
        <p:blipFill>
          <a:blip r:embed="rId2"/>
          <a:stretch>
            <a:fillRect/>
          </a:stretch>
        </p:blipFill>
        <p:spPr>
          <a:xfrm>
            <a:off x="2628731" y="914182"/>
            <a:ext cx="3886537" cy="5029636"/>
          </a:xfrm>
          <a:prstGeom prst="rect">
            <a:avLst/>
          </a:prstGeom>
        </p:spPr>
      </p:pic>
      <p:sp>
        <p:nvSpPr>
          <p:cNvPr id="3" name="TextBox 2">
            <a:extLst>
              <a:ext uri="{FF2B5EF4-FFF2-40B4-BE49-F238E27FC236}">
                <a16:creationId xmlns:a16="http://schemas.microsoft.com/office/drawing/2014/main" id="{256294B2-9A4B-D3E4-196E-2BD321D69A51}"/>
              </a:ext>
            </a:extLst>
          </p:cNvPr>
          <p:cNvSpPr txBox="1"/>
          <p:nvPr/>
        </p:nvSpPr>
        <p:spPr>
          <a:xfrm>
            <a:off x="6781800" y="4800600"/>
            <a:ext cx="1828800" cy="1200329"/>
          </a:xfrm>
          <a:prstGeom prst="rect">
            <a:avLst/>
          </a:prstGeom>
          <a:noFill/>
        </p:spPr>
        <p:txBody>
          <a:bodyPr wrap="square" rtlCol="0">
            <a:spAutoFit/>
          </a:bodyPr>
          <a:lstStyle/>
          <a:p>
            <a:r>
              <a:rPr lang="en-US" dirty="0">
                <a:hlinkClick r:id="rId3"/>
              </a:rPr>
              <a:t>https://revenue.ky.gov/Forms/51A382%20(4-23).pdf</a:t>
            </a:r>
            <a:r>
              <a:rPr lang="en-US" dirty="0"/>
              <a:t> </a:t>
            </a:r>
          </a:p>
        </p:txBody>
      </p:sp>
    </p:spTree>
    <p:extLst>
      <p:ext uri="{BB962C8B-B14F-4D97-AF65-F5344CB8AC3E}">
        <p14:creationId xmlns:p14="http://schemas.microsoft.com/office/powerpoint/2010/main" val="401106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8" name="Rectangle 4"/>
          <p:cNvSpPr>
            <a:spLocks noChangeArrowheads="1"/>
          </p:cNvSpPr>
          <p:nvPr/>
        </p:nvSpPr>
        <p:spPr bwMode="auto">
          <a:xfrm>
            <a:off x="457200" y="76200"/>
            <a:ext cx="8229600" cy="1219200"/>
          </a:xfrm>
          <a:prstGeom prst="rect">
            <a:avLst/>
          </a:prstGeom>
          <a:noFill/>
          <a:ln w="9525">
            <a:noFill/>
            <a:miter lim="800000"/>
            <a:headEnd/>
            <a:tailEnd/>
          </a:ln>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HB 522: Procurement</a:t>
            </a:r>
          </a:p>
        </p:txBody>
      </p:sp>
      <p:sp>
        <p:nvSpPr>
          <p:cNvPr id="77829" name="Rectangle 5"/>
          <p:cNvSpPr>
            <a:spLocks noChangeArrowheads="1"/>
          </p:cNvSpPr>
          <p:nvPr/>
        </p:nvSpPr>
        <p:spPr bwMode="auto">
          <a:xfrm>
            <a:off x="304800" y="1295400"/>
            <a:ext cx="8839200" cy="5562600"/>
          </a:xfrm>
          <a:prstGeom prst="rect">
            <a:avLst/>
          </a:prstGeom>
          <a:noFill/>
          <a:ln w="9525">
            <a:noFill/>
            <a:miter lim="800000"/>
            <a:headEnd/>
            <a:tailEnd/>
          </a:ln>
          <a:effectLst/>
        </p:spPr>
        <p:txBody>
          <a:bodyPr/>
          <a:lstStyle/>
          <a:p>
            <a:pPr marL="457200" marR="0" lvl="0" indent="-457200" algn="l" defTabSz="914400" rtl="0" eaLnBrk="1" fontAlgn="base" latinLnBrk="0" hangingPunct="1">
              <a:lnSpc>
                <a:spcPct val="100000"/>
              </a:lnSpc>
              <a:spcBef>
                <a:spcPct val="20000"/>
              </a:spcBef>
              <a:spcAft>
                <a:spcPts val="1800"/>
              </a:spcAft>
              <a:buClrTx/>
              <a:buSzPct val="80000"/>
              <a:buFont typeface="Arial" panose="020B0604020202020204" pitchFamily="34" charset="0"/>
              <a:buChar char="•"/>
              <a:tabLst/>
              <a:defRPr/>
            </a:pPr>
            <a:r>
              <a:rPr lang="en-US" sz="32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Local governments (cities, counties, boards, or commissions) may not enter into a contract for an expenditure above a certain threshold without first advertising for bids.</a:t>
            </a:r>
          </a:p>
          <a:p>
            <a:pPr marL="1371600" lvl="2" indent="-457200">
              <a:spcBef>
                <a:spcPct val="20000"/>
              </a:spcBef>
              <a:spcAft>
                <a:spcPts val="1800"/>
              </a:spcAft>
              <a:buSzPct val="80000"/>
              <a:buFont typeface="Wingdings" panose="05000000000000000000" pitchFamily="2" charset="2"/>
              <a:buChar char="v"/>
              <a:defRPr/>
            </a:pPr>
            <a:r>
              <a:rPr kumimoji="0" lang="en-US" sz="32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Previous threshold: $30,000</a:t>
            </a:r>
          </a:p>
          <a:p>
            <a:pPr marL="1371600" lvl="2" indent="-457200">
              <a:spcBef>
                <a:spcPct val="20000"/>
              </a:spcBef>
              <a:spcAft>
                <a:spcPts val="1800"/>
              </a:spcAft>
              <a:buSzPct val="80000"/>
              <a:buFont typeface="Wingdings" panose="05000000000000000000" pitchFamily="2" charset="2"/>
              <a:buChar char="v"/>
              <a:defRPr/>
            </a:pPr>
            <a:r>
              <a:rPr lang="en-US" sz="3200"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New Threshold: $40,000</a:t>
            </a:r>
          </a:p>
          <a:p>
            <a:pPr marL="1371600" lvl="2" indent="-457200">
              <a:spcBef>
                <a:spcPct val="20000"/>
              </a:spcBef>
              <a:spcAft>
                <a:spcPts val="1800"/>
              </a:spcAft>
              <a:buSzPct val="80000"/>
              <a:buFont typeface="Wingdings" panose="05000000000000000000" pitchFamily="2" charset="2"/>
              <a:buChar char="v"/>
              <a:defRPr/>
            </a:pPr>
            <a:r>
              <a:rPr kumimoji="0" lang="en-US" sz="32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Effective: June 29, 2023</a:t>
            </a:r>
          </a:p>
        </p:txBody>
      </p:sp>
      <p:pic>
        <p:nvPicPr>
          <p:cNvPr id="5" name="Picture 2">
            <a:extLst>
              <a:ext uri="{FF2B5EF4-FFF2-40B4-BE49-F238E27FC236}">
                <a16:creationId xmlns:a16="http://schemas.microsoft.com/office/drawing/2014/main" id="{8D31F070-74A0-4154-ACA3-C53D872DF3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29" y="6248399"/>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94870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304800"/>
            <a:ext cx="9144000" cy="1066800"/>
          </a:xfrm>
        </p:spPr>
        <p:txBody>
          <a:bodyPr>
            <a:normAutofit/>
          </a:bodyPr>
          <a:lstStyle/>
          <a:p>
            <a:r>
              <a:rPr lang="en-US" sz="5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SB 263 - Regionalization</a:t>
            </a:r>
          </a:p>
        </p:txBody>
      </p:sp>
      <p:sp>
        <p:nvSpPr>
          <p:cNvPr id="9219" name="Text Box 3"/>
          <p:cNvSpPr txBox="1">
            <a:spLocks noChangeArrowheads="1"/>
          </p:cNvSpPr>
          <p:nvPr/>
        </p:nvSpPr>
        <p:spPr bwMode="auto">
          <a:xfrm>
            <a:off x="114300" y="1371600"/>
            <a:ext cx="8915400" cy="4893647"/>
          </a:xfrm>
          <a:prstGeom prst="rect">
            <a:avLst/>
          </a:prstGeom>
          <a:noFill/>
          <a:ln w="9525">
            <a:noFill/>
            <a:miter lim="800000"/>
            <a:headEnd/>
            <a:tailEnd/>
          </a:ln>
          <a:effectLst/>
        </p:spPr>
        <p:txBody>
          <a:bodyPr wrap="square">
            <a:spAutoFit/>
          </a:bodyPr>
          <a:lstStyle/>
          <a:p>
            <a:pPr marL="442912" marR="0" lvl="1" indent="0" algn="just" defTabSz="914400" rtl="0" eaLnBrk="1" fontAlgn="auto" latinLnBrk="0" hangingPunct="1">
              <a:lnSpc>
                <a:spcPct val="100000"/>
              </a:lnSpc>
              <a:spcBef>
                <a:spcPct val="50000"/>
              </a:spcBef>
              <a:spcAft>
                <a:spcPts val="0"/>
              </a:spcAft>
              <a:buClrTx/>
              <a:buSzTx/>
              <a:buFontTx/>
              <a:buNone/>
              <a:tabLst/>
              <a:defRPr/>
            </a:pPr>
            <a:endParaRPr kumimoji="0" lang="en-US" sz="24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endParaRPr>
          </a:p>
          <a:p>
            <a:pPr marL="1014412" lvl="1" indent="-571500" fontAlgn="auto">
              <a:spcBef>
                <a:spcPts val="0"/>
              </a:spcBef>
              <a:spcAft>
                <a:spcPts val="0"/>
              </a:spcAft>
              <a:buFont typeface="Wingdings" panose="05000000000000000000" pitchFamily="2" charset="2"/>
              <a:buChar char="Ø"/>
              <a:defRPr/>
            </a:pPr>
            <a:r>
              <a:rPr lang="en-US" sz="3200" dirty="0">
                <a:solidFill>
                  <a:srgbClr val="FFFF00"/>
                </a:solidFill>
                <a:effectLst>
                  <a:outerShdw blurRad="38100" dist="38100" dir="2700000" algn="tl">
                    <a:srgbClr val="000000">
                      <a:alpha val="43137"/>
                    </a:srgbClr>
                  </a:outerShdw>
                </a:effectLst>
                <a:latin typeface="Arial"/>
              </a:rPr>
              <a:t>Numerous Incentives for regionalization / consolidation </a:t>
            </a:r>
            <a:r>
              <a:rPr kumimoji="0" lang="en-US" sz="320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rPr>
              <a:t>	</a:t>
            </a:r>
            <a:endParaRPr lang="en-US" sz="3200" dirty="0">
              <a:solidFill>
                <a:srgbClr val="FFFF00"/>
              </a:solidFill>
              <a:effectLst>
                <a:outerShdw blurRad="38100" dist="38100" dir="2700000" algn="tl">
                  <a:srgbClr val="000000">
                    <a:alpha val="43137"/>
                  </a:srgbClr>
                </a:outerShdw>
              </a:effectLst>
              <a:latin typeface="Arial"/>
            </a:endParaRPr>
          </a:p>
          <a:p>
            <a:pPr marL="1928812" lvl="3" indent="-571500" fontAlgn="auto">
              <a:spcBef>
                <a:spcPct val="50000"/>
              </a:spcBef>
              <a:spcAft>
                <a:spcPts val="0"/>
              </a:spcAft>
              <a:buFont typeface="Wingdings" panose="05000000000000000000" pitchFamily="2" charset="2"/>
              <a:buChar char="Ø"/>
              <a:defRPr/>
            </a:pPr>
            <a:r>
              <a:rPr lang="en-US" sz="3200" dirty="0">
                <a:solidFill>
                  <a:srgbClr val="FFFF00"/>
                </a:solidFill>
                <a:effectLst>
                  <a:outerShdw blurRad="38100" dist="38100" dir="2700000" algn="tl">
                    <a:srgbClr val="000000">
                      <a:alpha val="43137"/>
                    </a:srgbClr>
                  </a:outerShdw>
                </a:effectLst>
                <a:latin typeface="Arial"/>
              </a:rPr>
              <a:t>Available to b</a:t>
            </a:r>
            <a:r>
              <a:rPr kumimoji="0" lang="en-US" sz="3200" b="0"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a:ea typeface="+mn-ea"/>
                <a:cs typeface="Arial" charset="0"/>
              </a:rPr>
              <a:t>oth</a:t>
            </a: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rPr>
              <a:t> Water &amp; Sewer Systems</a:t>
            </a:r>
          </a:p>
          <a:p>
            <a:pPr marL="2386012" lvl="4" indent="-571500" fontAlgn="auto">
              <a:spcBef>
                <a:spcPct val="50000"/>
              </a:spcBef>
              <a:spcAft>
                <a:spcPts val="0"/>
              </a:spcAft>
              <a:buFont typeface="Wingdings" panose="05000000000000000000" pitchFamily="2" charset="2"/>
              <a:buChar char="Ø"/>
              <a:defRPr/>
            </a:pPr>
            <a:r>
              <a:rPr lang="en-US" sz="3200" dirty="0">
                <a:solidFill>
                  <a:srgbClr val="FFFF00"/>
                </a:solidFill>
                <a:effectLst>
                  <a:outerShdw blurRad="38100" dist="38100" dir="2700000" algn="tl">
                    <a:srgbClr val="000000">
                      <a:alpha val="43137"/>
                    </a:srgbClr>
                  </a:outerShdw>
                </a:effectLst>
                <a:latin typeface="Arial"/>
              </a:rPr>
              <a:t>Regionalization by: </a:t>
            </a:r>
            <a:endPar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endParaRPr>
          </a:p>
          <a:p>
            <a:pPr marL="3300412" lvl="6" indent="-571500">
              <a:spcBef>
                <a:spcPct val="50000"/>
              </a:spcBef>
              <a:buFont typeface="Arial" panose="020B0604020202020204" pitchFamily="34" charset="0"/>
              <a:buChar char="•"/>
              <a:defRPr/>
            </a:pPr>
            <a:r>
              <a:rPr lang="en-US" sz="3200" dirty="0">
                <a:solidFill>
                  <a:srgbClr val="FFFF00"/>
                </a:solidFill>
                <a:effectLst>
                  <a:outerShdw blurRad="38100" dist="38100" dir="2700000" algn="tl">
                    <a:srgbClr val="000000">
                      <a:alpha val="43137"/>
                    </a:srgbClr>
                  </a:outerShdw>
                </a:effectLst>
                <a:latin typeface="Arial"/>
              </a:rPr>
              <a:t>Ownership or</a:t>
            </a:r>
          </a:p>
          <a:p>
            <a:pPr marL="3300412" lvl="6" indent="-571500">
              <a:spcBef>
                <a:spcPct val="50000"/>
              </a:spcBef>
              <a:buFont typeface="Arial" panose="020B0604020202020204" pitchFamily="34" charset="0"/>
              <a:buChar char="•"/>
              <a:defRPr/>
            </a:pPr>
            <a:r>
              <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rPr>
              <a:t>Common Management</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83569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descr="MCj04348590000[1]"/>
          <p:cNvPicPr>
            <a:picLocks noGrp="1" noChangeAspect="1" noChangeArrowheads="1"/>
          </p:cNvPicPr>
          <p:nvPr>
            <p:ph idx="1"/>
          </p:nvPr>
        </p:nvPicPr>
        <p:blipFill>
          <a:blip r:embed="rId2" cstate="print"/>
          <a:srcRect/>
          <a:stretch>
            <a:fillRect/>
          </a:stretch>
        </p:blipFill>
        <p:spPr>
          <a:xfrm>
            <a:off x="1676400" y="0"/>
            <a:ext cx="5943600" cy="5943600"/>
          </a:xfrm>
        </p:spPr>
      </p:pic>
      <p:sp>
        <p:nvSpPr>
          <p:cNvPr id="120837" name="Rectangle 5"/>
          <p:cNvSpPr>
            <a:spLocks noChangeArrowheads="1"/>
          </p:cNvSpPr>
          <p:nvPr/>
        </p:nvSpPr>
        <p:spPr bwMode="auto">
          <a:xfrm>
            <a:off x="0" y="2438400"/>
            <a:ext cx="9144000" cy="11430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Arial" charset="0"/>
              </a:rPr>
              <a:t>QUESTIONS?</a:t>
            </a:r>
            <a:endParaRPr kumimoji="0" lang="en-US" sz="4400" b="1" i="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Arial" charset="0"/>
            </a:endParaRPr>
          </a:p>
        </p:txBody>
      </p:sp>
      <p:sp>
        <p:nvSpPr>
          <p:cNvPr id="72708" name="Text Box 6"/>
          <p:cNvSpPr txBox="1">
            <a:spLocks noChangeArrowheads="1"/>
          </p:cNvSpPr>
          <p:nvPr/>
        </p:nvSpPr>
        <p:spPr bwMode="auto">
          <a:xfrm>
            <a:off x="1066800" y="5562612"/>
            <a:ext cx="6400800" cy="1160463"/>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en-US" sz="2800" b="1" dirty="0">
                <a:solidFill>
                  <a:srgbClr val="FFFF00"/>
                </a:solidFill>
                <a:effectLst>
                  <a:outerShdw blurRad="38100" dist="38100" dir="2700000" algn="tl">
                    <a:srgbClr val="000000">
                      <a:alpha val="43137"/>
                    </a:srgbClr>
                  </a:outerShdw>
                </a:effectLst>
              </a:rPr>
              <a:t>c</a:t>
            </a:r>
            <a:r>
              <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ameron.myers@skofirm.com</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Arial" charset="0"/>
                <a:ea typeface="+mn-ea"/>
                <a:cs typeface="Arial" charset="0"/>
              </a:rPr>
              <a:t>502-568-5410</a:t>
            </a:r>
          </a:p>
        </p:txBody>
      </p:sp>
      <p:pic>
        <p:nvPicPr>
          <p:cNvPr id="6" name="Picture 5" descr="SKO-LogoStack1(Cl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0605"/>
          <a:stretch/>
        </p:blipFill>
        <p:spPr bwMode="auto">
          <a:xfrm>
            <a:off x="8216901" y="6123146"/>
            <a:ext cx="927100" cy="73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44164"/>
          <a:stretch/>
        </p:blipFill>
        <p:spPr bwMode="auto">
          <a:xfrm>
            <a:off x="2"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94356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304800"/>
            <a:ext cx="9144000" cy="1066800"/>
          </a:xfrm>
        </p:spPr>
        <p:txBody>
          <a:bodyPr/>
          <a:lstStyle/>
          <a:p>
            <a:r>
              <a:rPr lang="en-US" sz="4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Notable  Bills</a:t>
            </a:r>
          </a:p>
        </p:txBody>
      </p:sp>
      <p:sp>
        <p:nvSpPr>
          <p:cNvPr id="9219" name="Text Box 3"/>
          <p:cNvSpPr txBox="1">
            <a:spLocks noChangeArrowheads="1"/>
          </p:cNvSpPr>
          <p:nvPr/>
        </p:nvSpPr>
        <p:spPr bwMode="auto">
          <a:xfrm>
            <a:off x="114300" y="1367287"/>
            <a:ext cx="8915400" cy="5278368"/>
          </a:xfrm>
          <a:prstGeom prst="rect">
            <a:avLst/>
          </a:prstGeom>
          <a:noFill/>
          <a:ln w="9525">
            <a:noFill/>
            <a:miter lim="800000"/>
            <a:headEnd/>
            <a:tailEnd/>
          </a:ln>
          <a:effectLst/>
        </p:spPr>
        <p:txBody>
          <a:bodyPr wrap="square">
            <a:spAutoFit/>
          </a:bodyPr>
          <a:lstStyle/>
          <a:p>
            <a:pPr marL="442912" marR="0" lvl="1" indent="0" algn="just" defTabSz="914400" rtl="0" eaLnBrk="1" fontAlgn="auto" latinLnBrk="0" hangingPunct="1">
              <a:lnSpc>
                <a:spcPct val="100000"/>
              </a:lnSpc>
              <a:spcBef>
                <a:spcPct val="50000"/>
              </a:spcBef>
              <a:spcAft>
                <a:spcPts val="0"/>
              </a:spcAft>
              <a:buClrTx/>
              <a:buSzTx/>
              <a:buFontTx/>
              <a:buNone/>
              <a:tabLst/>
              <a:defRPr/>
            </a:pPr>
            <a:endParaRPr kumimoji="0" lang="en-US" sz="2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endParaRPr>
          </a:p>
          <a:p>
            <a:pPr marL="914400" marR="0" lvl="1" indent="-471488"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rPr>
              <a:t>HB 360</a:t>
            </a:r>
            <a:r>
              <a:rPr lang="en-US" sz="2800" b="1" dirty="0">
                <a:solidFill>
                  <a:srgbClr val="FFFF00"/>
                </a:solidFill>
                <a:effectLst>
                  <a:outerShdw blurRad="38100" dist="38100" dir="2700000" algn="tl">
                    <a:srgbClr val="000000">
                      <a:alpha val="43137"/>
                    </a:srgbClr>
                  </a:outerShdw>
                </a:effectLst>
                <a:latin typeface="Arial"/>
              </a:rPr>
              <a:t>:   </a:t>
            </a:r>
            <a:r>
              <a:rPr kumimoji="0" lang="en-US" sz="2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rPr>
              <a:t>S</a:t>
            </a:r>
            <a:r>
              <a:rPr lang="en-US" sz="2800" dirty="0">
                <a:solidFill>
                  <a:srgbClr val="FFFF00"/>
                </a:solidFill>
                <a:effectLst>
                  <a:outerShdw blurRad="38100" dist="38100" dir="2700000" algn="tl">
                    <a:srgbClr val="000000">
                      <a:alpha val="43137"/>
                    </a:srgbClr>
                  </a:outerShdw>
                </a:effectLst>
                <a:latin typeface="Arial"/>
              </a:rPr>
              <a:t>ales tax exemption for materials purchased by construction contractor for water or sewer projects</a:t>
            </a:r>
          </a:p>
          <a:p>
            <a:pPr marL="914400" marR="0" lvl="1" indent="-471488"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en-US" sz="2800" dirty="0">
              <a:solidFill>
                <a:srgbClr val="FFFF00"/>
              </a:solidFill>
              <a:effectLst>
                <a:outerShdw blurRad="38100" dist="38100" dir="2700000" algn="tl">
                  <a:srgbClr val="000000">
                    <a:alpha val="43137"/>
                  </a:srgbClr>
                </a:outerShdw>
              </a:effectLst>
              <a:latin typeface="Arial"/>
            </a:endParaRPr>
          </a:p>
          <a:p>
            <a:pPr marL="914400" lvl="1" indent="-471488" fontAlgn="auto">
              <a:spcBef>
                <a:spcPts val="0"/>
              </a:spcBef>
              <a:spcAft>
                <a:spcPts val="0"/>
              </a:spcAft>
              <a:buFont typeface="Wingdings" pitchFamily="2" charset="2"/>
              <a:buChar char="§"/>
              <a:defRPr/>
            </a:pPr>
            <a:r>
              <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rPr>
              <a:t>HB 360</a:t>
            </a:r>
            <a:r>
              <a:rPr lang="en-US" sz="2800" b="1" dirty="0">
                <a:solidFill>
                  <a:srgbClr val="FFFF00"/>
                </a:solidFill>
                <a:effectLst>
                  <a:outerShdw blurRad="38100" dist="38100" dir="2700000" algn="tl">
                    <a:srgbClr val="000000">
                      <a:alpha val="43137"/>
                    </a:srgbClr>
                  </a:outerShdw>
                </a:effectLst>
                <a:latin typeface="Arial"/>
              </a:rPr>
              <a:t>:   </a:t>
            </a:r>
            <a:r>
              <a:rPr kumimoji="0" lang="en-US" sz="2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rPr>
              <a:t>Clarifications to the “residential utility” sales tax exemption recently modified by HB 8 (2022)</a:t>
            </a:r>
            <a:endParaRPr lang="en-US" sz="2800" dirty="0">
              <a:solidFill>
                <a:srgbClr val="FFFF00"/>
              </a:solidFill>
              <a:effectLst>
                <a:outerShdw blurRad="38100" dist="38100" dir="2700000" algn="tl">
                  <a:srgbClr val="000000">
                    <a:alpha val="43137"/>
                  </a:srgbClr>
                </a:outerShdw>
              </a:effectLst>
              <a:latin typeface="Arial"/>
            </a:endParaRPr>
          </a:p>
          <a:p>
            <a:pPr marL="442912" marR="0" lvl="1" algn="l" defTabSz="914400" rtl="0" eaLnBrk="1" fontAlgn="auto" latinLnBrk="0" hangingPunct="1">
              <a:lnSpc>
                <a:spcPct val="100000"/>
              </a:lnSpc>
              <a:spcBef>
                <a:spcPct val="50000"/>
              </a:spcBef>
              <a:spcAft>
                <a:spcPts val="0"/>
              </a:spcAft>
              <a:buClrTx/>
              <a:buSzTx/>
              <a:tabLst/>
              <a:defRPr/>
            </a:pPr>
            <a:endParaRPr kumimoji="0" lang="en-US" sz="1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endParaRPr>
          </a:p>
          <a:p>
            <a:pPr marL="914400" marR="0" lvl="1" indent="-471488"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rPr>
              <a:t>HB 522</a:t>
            </a:r>
            <a:r>
              <a:rPr lang="en-US" sz="2800" b="1" dirty="0">
                <a:solidFill>
                  <a:srgbClr val="FFFF00"/>
                </a:solidFill>
                <a:effectLst>
                  <a:outerShdw blurRad="38100" dist="38100" dir="2700000" algn="tl">
                    <a:srgbClr val="000000">
                      <a:alpha val="43137"/>
                    </a:srgbClr>
                  </a:outerShdw>
                </a:effectLst>
                <a:latin typeface="Arial"/>
              </a:rPr>
              <a:t>:   </a:t>
            </a:r>
            <a:r>
              <a:rPr lang="en-US" sz="2800" dirty="0">
                <a:solidFill>
                  <a:srgbClr val="FFFF00"/>
                </a:solidFill>
                <a:effectLst>
                  <a:outerShdw blurRad="38100" dist="38100" dir="2700000" algn="tl">
                    <a:srgbClr val="000000">
                      <a:alpha val="43137"/>
                    </a:srgbClr>
                  </a:outerShdw>
                </a:effectLst>
                <a:latin typeface="Arial"/>
              </a:rPr>
              <a:t>Increases spending threshold for which bids must be advertised for local gov’t contracts from $30,000 to $40,000</a:t>
            </a:r>
            <a:r>
              <a:rPr kumimoji="0" lang="en-US" sz="2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rPr>
              <a:t>	</a:t>
            </a:r>
            <a:r>
              <a:rPr kumimoji="0" lang="en-US" sz="280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rPr>
              <a:t>	</a:t>
            </a:r>
          </a:p>
        </p:txBody>
      </p:sp>
      <p:pic>
        <p:nvPicPr>
          <p:cNvPr id="2" name="Picture 2">
            <a:extLst>
              <a:ext uri="{FF2B5EF4-FFF2-40B4-BE49-F238E27FC236}">
                <a16:creationId xmlns:a16="http://schemas.microsoft.com/office/drawing/2014/main" id="{74C7A1CD-3E31-0939-D46E-D2CD2CCDFA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72408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304800"/>
            <a:ext cx="9144000" cy="1066800"/>
          </a:xfrm>
        </p:spPr>
        <p:txBody>
          <a:bodyPr/>
          <a:lstStyle/>
          <a:p>
            <a:r>
              <a:rPr lang="en-US" sz="4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Notable  Bills (Cont.)</a:t>
            </a:r>
          </a:p>
        </p:txBody>
      </p:sp>
      <p:sp>
        <p:nvSpPr>
          <p:cNvPr id="9219" name="Text Box 3"/>
          <p:cNvSpPr txBox="1">
            <a:spLocks noChangeArrowheads="1"/>
          </p:cNvSpPr>
          <p:nvPr/>
        </p:nvSpPr>
        <p:spPr bwMode="auto">
          <a:xfrm>
            <a:off x="114300" y="1367287"/>
            <a:ext cx="8915400" cy="1815882"/>
          </a:xfrm>
          <a:prstGeom prst="rect">
            <a:avLst/>
          </a:prstGeom>
          <a:noFill/>
          <a:ln w="9525">
            <a:noFill/>
            <a:miter lim="800000"/>
            <a:headEnd/>
            <a:tailEnd/>
          </a:ln>
          <a:effectLst/>
        </p:spPr>
        <p:txBody>
          <a:bodyPr wrap="square">
            <a:spAutoFit/>
          </a:bodyPr>
          <a:lstStyle/>
          <a:p>
            <a:pPr marL="442912" marR="0" lvl="1" indent="0" algn="just" defTabSz="914400" rtl="0" eaLnBrk="1" fontAlgn="auto" latinLnBrk="0" hangingPunct="1">
              <a:lnSpc>
                <a:spcPct val="100000"/>
              </a:lnSpc>
              <a:spcBef>
                <a:spcPct val="50000"/>
              </a:spcBef>
              <a:spcAft>
                <a:spcPts val="0"/>
              </a:spcAft>
              <a:buClrTx/>
              <a:buSzTx/>
              <a:buFontTx/>
              <a:buNone/>
              <a:tabLst/>
              <a:defRPr/>
            </a:pPr>
            <a:endParaRPr kumimoji="0" lang="en-US" sz="2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endParaRPr>
          </a:p>
          <a:p>
            <a:pPr marL="914400" marR="0" lvl="1" indent="-471488"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rPr>
              <a:t>SB 263</a:t>
            </a:r>
            <a:r>
              <a:rPr lang="en-US" sz="2800" b="1" dirty="0">
                <a:solidFill>
                  <a:srgbClr val="FFFF00"/>
                </a:solidFill>
                <a:effectLst>
                  <a:outerShdw blurRad="38100" dist="38100" dir="2700000" algn="tl">
                    <a:srgbClr val="000000">
                      <a:alpha val="43137"/>
                    </a:srgbClr>
                  </a:outerShdw>
                </a:effectLst>
                <a:latin typeface="Arial"/>
              </a:rPr>
              <a:t>:   </a:t>
            </a:r>
            <a:r>
              <a:rPr lang="en-US" sz="2800" dirty="0">
                <a:solidFill>
                  <a:srgbClr val="FFFF00"/>
                </a:solidFill>
                <a:effectLst>
                  <a:outerShdw blurRad="38100" dist="38100" dir="2700000" algn="tl">
                    <a:srgbClr val="000000">
                      <a:alpha val="43137"/>
                    </a:srgbClr>
                  </a:outerShdw>
                </a:effectLst>
                <a:latin typeface="Arial"/>
              </a:rPr>
              <a:t>Provides numerous incentives for regionalization/consolidation of water and sewer systems</a:t>
            </a:r>
            <a:endParaRPr kumimoji="0" lang="en-US" sz="280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Arial" charset="0"/>
            </a:endParaRPr>
          </a:p>
        </p:txBody>
      </p:sp>
      <p:pic>
        <p:nvPicPr>
          <p:cNvPr id="2" name="Picture 2">
            <a:extLst>
              <a:ext uri="{FF2B5EF4-FFF2-40B4-BE49-F238E27FC236}">
                <a16:creationId xmlns:a16="http://schemas.microsoft.com/office/drawing/2014/main" id="{74C7A1CD-3E31-0939-D46E-D2CD2CCDFA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13894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91BEE-C600-2217-AAC6-C5CEC91C7D6C}"/>
              </a:ext>
            </a:extLst>
          </p:cNvPr>
          <p:cNvSpPr>
            <a:spLocks noGrp="1"/>
          </p:cNvSpPr>
          <p:nvPr>
            <p:ph type="title"/>
          </p:nvPr>
        </p:nvSpPr>
        <p:spPr/>
        <p:txBody>
          <a:bodyPr/>
          <a:lstStyle/>
          <a:p>
            <a:r>
              <a:rPr lang="en-US" b="1" dirty="0">
                <a:solidFill>
                  <a:srgbClr val="FFFF00"/>
                </a:solidFill>
                <a:latin typeface="Arial" panose="020B0604020202020204" pitchFamily="34" charset="0"/>
                <a:cs typeface="Arial" panose="020B0604020202020204" pitchFamily="34" charset="0"/>
              </a:rPr>
              <a:t>HB 360: Background </a:t>
            </a:r>
          </a:p>
        </p:txBody>
      </p:sp>
      <p:sp>
        <p:nvSpPr>
          <p:cNvPr id="3" name="Content Placeholder 2">
            <a:extLst>
              <a:ext uri="{FF2B5EF4-FFF2-40B4-BE49-F238E27FC236}">
                <a16:creationId xmlns:a16="http://schemas.microsoft.com/office/drawing/2014/main" id="{CD8D940B-C7F0-D877-19FE-6B4490A8F2F7}"/>
              </a:ext>
            </a:extLst>
          </p:cNvPr>
          <p:cNvSpPr>
            <a:spLocks noGrp="1"/>
          </p:cNvSpPr>
          <p:nvPr>
            <p:ph idx="1"/>
          </p:nvPr>
        </p:nvSpPr>
        <p:spPr/>
        <p:txBody>
          <a:bodyPr>
            <a:normAutofit fontScale="92500"/>
          </a:bodyPr>
          <a:lstStyle/>
          <a:p>
            <a:pPr marL="0" indent="0">
              <a:buNone/>
            </a:pPr>
            <a:r>
              <a:rPr lang="en-US" sz="2800" dirty="0">
                <a:solidFill>
                  <a:srgbClr val="FFFF00"/>
                </a:solidFill>
                <a:latin typeface="Arial" panose="020B0604020202020204" pitchFamily="34" charset="0"/>
                <a:cs typeface="Arial" panose="020B0604020202020204" pitchFamily="34" charset="0"/>
              </a:rPr>
              <a:t>KRS 139.470.  Exempt Transactions. </a:t>
            </a:r>
          </a:p>
          <a:p>
            <a:r>
              <a:rPr lang="en-US" sz="2800" dirty="0">
                <a:solidFill>
                  <a:srgbClr val="FFFF00"/>
                </a:solidFill>
                <a:latin typeface="Arial" panose="020B0604020202020204" pitchFamily="34" charset="0"/>
                <a:cs typeface="Arial" panose="020B0604020202020204" pitchFamily="34" charset="0"/>
              </a:rPr>
              <a:t>Exempts from KY Sales and Use Taxes: </a:t>
            </a:r>
          </a:p>
          <a:p>
            <a:pPr lvl="1"/>
            <a:r>
              <a:rPr lang="en-US" dirty="0">
                <a:solidFill>
                  <a:srgbClr val="FFFF00"/>
                </a:solidFill>
                <a:latin typeface="Arial" panose="020B0604020202020204" pitchFamily="34" charset="0"/>
                <a:cs typeface="Arial" panose="020B0604020202020204" pitchFamily="34" charset="0"/>
              </a:rPr>
              <a:t> “</a:t>
            </a:r>
            <a:r>
              <a:rPr lang="en-US" i="1" dirty="0">
                <a:solidFill>
                  <a:srgbClr val="FFFF00"/>
                </a:solidFill>
                <a:latin typeface="Arial" panose="020B0604020202020204" pitchFamily="34" charset="0"/>
                <a:cs typeface="Arial" panose="020B0604020202020204" pitchFamily="34" charset="0"/>
              </a:rPr>
              <a:t>Gross receipts from sales to any cabinet, department, bureau, commission, board, or other statutory or constitutional agency of the state and gross receipts from sales to counties, cities, or special districts as defined in KRS 65.005</a:t>
            </a:r>
            <a:r>
              <a:rPr lang="en-US" dirty="0">
                <a:solidFill>
                  <a:srgbClr val="FFFF00"/>
                </a:solidFill>
                <a:latin typeface="Arial" panose="020B0604020202020204" pitchFamily="34" charset="0"/>
                <a:cs typeface="Arial" panose="020B0604020202020204" pitchFamily="34" charset="0"/>
              </a:rPr>
              <a:t>. . .”</a:t>
            </a:r>
          </a:p>
          <a:p>
            <a:pPr marL="457200" lvl="1" indent="0">
              <a:buNone/>
            </a:pPr>
            <a:endParaRPr lang="en-US" dirty="0">
              <a:solidFill>
                <a:srgbClr val="FFFF00"/>
              </a:solidFill>
              <a:latin typeface="Arial" panose="020B0604020202020204" pitchFamily="34" charset="0"/>
              <a:cs typeface="Arial" panose="020B0604020202020204" pitchFamily="34" charset="0"/>
            </a:endParaRPr>
          </a:p>
          <a:p>
            <a:pPr lvl="1"/>
            <a:r>
              <a:rPr lang="en-US" u="sng" dirty="0">
                <a:solidFill>
                  <a:srgbClr val="FFFF00"/>
                </a:solidFill>
                <a:latin typeface="Arial" panose="020B0604020202020204" pitchFamily="34" charset="0"/>
                <a:cs typeface="Arial" panose="020B0604020202020204" pitchFamily="34" charset="0"/>
              </a:rPr>
              <a:t>IF</a:t>
            </a:r>
            <a:r>
              <a:rPr lang="en-US" dirty="0">
                <a:solidFill>
                  <a:srgbClr val="FFFF00"/>
                </a:solidFill>
                <a:latin typeface="Arial" panose="020B0604020202020204" pitchFamily="34" charset="0"/>
                <a:cs typeface="Arial" panose="020B0604020202020204" pitchFamily="34" charset="0"/>
              </a:rPr>
              <a:t> the property sold is for use “</a:t>
            </a:r>
            <a:r>
              <a:rPr lang="en-US" i="1" u="sng" dirty="0">
                <a:solidFill>
                  <a:srgbClr val="FFFF00"/>
                </a:solidFill>
                <a:latin typeface="Arial" panose="020B0604020202020204" pitchFamily="34" charset="0"/>
                <a:cs typeface="Arial" panose="020B0604020202020204" pitchFamily="34" charset="0"/>
              </a:rPr>
              <a:t>solely in the government function</a:t>
            </a:r>
            <a:r>
              <a:rPr lang="en-US" dirty="0">
                <a:solidFill>
                  <a:srgbClr val="FFFF00"/>
                </a:solidFill>
                <a:latin typeface="Arial" panose="020B0604020202020204" pitchFamily="34" charset="0"/>
                <a:cs typeface="Arial" panose="020B0604020202020204" pitchFamily="34" charset="0"/>
              </a:rPr>
              <a:t>.” </a:t>
            </a:r>
          </a:p>
          <a:p>
            <a:pPr lvl="1"/>
            <a:endParaRPr lang="en-US" dirty="0"/>
          </a:p>
        </p:txBody>
      </p:sp>
    </p:spTree>
    <p:extLst>
      <p:ext uri="{BB962C8B-B14F-4D97-AF65-F5344CB8AC3E}">
        <p14:creationId xmlns:p14="http://schemas.microsoft.com/office/powerpoint/2010/main" val="205655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FE378-A00E-A7A6-33CC-EF65BCBFF507}"/>
              </a:ext>
            </a:extLst>
          </p:cNvPr>
          <p:cNvSpPr>
            <a:spLocks noGrp="1"/>
          </p:cNvSpPr>
          <p:nvPr>
            <p:ph type="title"/>
          </p:nvPr>
        </p:nvSpPr>
        <p:spPr>
          <a:xfrm>
            <a:off x="457200" y="735146"/>
            <a:ext cx="8229600" cy="1143000"/>
          </a:xfrm>
        </p:spPr>
        <p:txBody>
          <a:bodyPr>
            <a:noAutofit/>
          </a:bodyPr>
          <a:lstStyle/>
          <a:p>
            <a:r>
              <a:rPr lang="en-US" b="1" dirty="0">
                <a:solidFill>
                  <a:srgbClr val="FFFF00"/>
                </a:solidFill>
                <a:latin typeface="Arial" panose="020B0604020202020204" pitchFamily="34" charset="0"/>
                <a:cs typeface="Arial" panose="020B0604020202020204" pitchFamily="34" charset="0"/>
              </a:rPr>
              <a:t>HB 360: The (Prior) Problem with Construction Contracts</a:t>
            </a:r>
          </a:p>
        </p:txBody>
      </p:sp>
      <p:sp>
        <p:nvSpPr>
          <p:cNvPr id="3" name="Content Placeholder 2">
            <a:extLst>
              <a:ext uri="{FF2B5EF4-FFF2-40B4-BE49-F238E27FC236}">
                <a16:creationId xmlns:a16="http://schemas.microsoft.com/office/drawing/2014/main" id="{98D897F5-44DF-1010-C4DC-7B6784C6A890}"/>
              </a:ext>
            </a:extLst>
          </p:cNvPr>
          <p:cNvSpPr>
            <a:spLocks noGrp="1"/>
          </p:cNvSpPr>
          <p:nvPr>
            <p:ph idx="1"/>
          </p:nvPr>
        </p:nvSpPr>
        <p:spPr>
          <a:xfrm>
            <a:off x="457200" y="2438400"/>
            <a:ext cx="8229600" cy="4114800"/>
          </a:xfrm>
        </p:spPr>
        <p:txBody>
          <a:bodyPr>
            <a:normAutofit fontScale="92500" lnSpcReduction="20000"/>
          </a:bodyPr>
          <a:lstStyle/>
          <a:p>
            <a:r>
              <a:rPr lang="en-US" sz="2800" u="sng" dirty="0">
                <a:solidFill>
                  <a:srgbClr val="FFFF00"/>
                </a:solidFill>
                <a:latin typeface="Arial" panose="020B0604020202020204" pitchFamily="34" charset="0"/>
                <a:cs typeface="Arial" panose="020B0604020202020204" pitchFamily="34" charset="0"/>
              </a:rPr>
              <a:t>Hypothetical</a:t>
            </a:r>
            <a:r>
              <a:rPr lang="en-US" sz="2800" dirty="0">
                <a:solidFill>
                  <a:srgbClr val="FFFF00"/>
                </a:solidFill>
                <a:latin typeface="Arial" panose="020B0604020202020204" pitchFamily="34" charset="0"/>
                <a:cs typeface="Arial" panose="020B0604020202020204" pitchFamily="34" charset="0"/>
              </a:rPr>
              <a:t>: Water District A and Water District B are each planning to expand their water systems.  They will each need to purchase $10 million </a:t>
            </a:r>
            <a:r>
              <a:rPr lang="en-US" sz="2800">
                <a:solidFill>
                  <a:srgbClr val="FFFF00"/>
                </a:solidFill>
                <a:latin typeface="Arial" panose="020B0604020202020204" pitchFamily="34" charset="0"/>
                <a:cs typeface="Arial" panose="020B0604020202020204" pitchFamily="34" charset="0"/>
              </a:rPr>
              <a:t>of ductile iron pipe </a:t>
            </a:r>
            <a:r>
              <a:rPr lang="en-US" sz="2800" dirty="0">
                <a:solidFill>
                  <a:srgbClr val="FFFF00"/>
                </a:solidFill>
                <a:latin typeface="Arial" panose="020B0604020202020204" pitchFamily="34" charset="0"/>
                <a:cs typeface="Arial" panose="020B0604020202020204" pitchFamily="34" charset="0"/>
              </a:rPr>
              <a:t>to do so. </a:t>
            </a:r>
          </a:p>
          <a:p>
            <a:endParaRPr lang="en-US" sz="2800" dirty="0">
              <a:solidFill>
                <a:srgbClr val="FFFF00"/>
              </a:solidFill>
              <a:latin typeface="Arial" panose="020B0604020202020204" pitchFamily="34" charset="0"/>
              <a:cs typeface="Arial" panose="020B0604020202020204" pitchFamily="34" charset="0"/>
            </a:endParaRPr>
          </a:p>
          <a:p>
            <a:r>
              <a:rPr lang="en-US" sz="2800" dirty="0">
                <a:solidFill>
                  <a:srgbClr val="FFFF00"/>
                </a:solidFill>
                <a:latin typeface="Arial" panose="020B0604020202020204" pitchFamily="34" charset="0"/>
                <a:cs typeface="Arial" panose="020B0604020202020204" pitchFamily="34" charset="0"/>
              </a:rPr>
              <a:t>Water District A plans to purchase the pipe directly from the vendor and manage the project itself</a:t>
            </a:r>
          </a:p>
          <a:p>
            <a:pPr marL="0" indent="0">
              <a:buNone/>
            </a:pPr>
            <a:endParaRPr lang="en-US" sz="2800" dirty="0">
              <a:solidFill>
                <a:srgbClr val="FFFF00"/>
              </a:solidFill>
              <a:latin typeface="Arial" panose="020B0604020202020204" pitchFamily="34" charset="0"/>
              <a:cs typeface="Arial" panose="020B0604020202020204" pitchFamily="34" charset="0"/>
            </a:endParaRPr>
          </a:p>
          <a:p>
            <a:r>
              <a:rPr lang="en-US" sz="2800" dirty="0">
                <a:solidFill>
                  <a:srgbClr val="FFFF00"/>
                </a:solidFill>
                <a:latin typeface="Arial" panose="020B0604020202020204" pitchFamily="34" charset="0"/>
                <a:cs typeface="Arial" panose="020B0604020202020204" pitchFamily="34" charset="0"/>
              </a:rPr>
              <a:t>Water District B plans to use a contractor to purchase the pipe on the District’s behalf, store it, install it, and manage the project</a:t>
            </a:r>
          </a:p>
          <a:p>
            <a:endParaRPr lang="en-US" sz="2800" dirty="0">
              <a:solidFill>
                <a:srgbClr val="FFFF00"/>
              </a:solidFill>
            </a:endParaRPr>
          </a:p>
        </p:txBody>
      </p:sp>
      <p:pic>
        <p:nvPicPr>
          <p:cNvPr id="4" name="Picture 2">
            <a:extLst>
              <a:ext uri="{FF2B5EF4-FFF2-40B4-BE49-F238E27FC236}">
                <a16:creationId xmlns:a16="http://schemas.microsoft.com/office/drawing/2014/main" id="{7502A1B9-94D3-B5C7-9C53-72209C63D5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12167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FE378-A00E-A7A6-33CC-EF65BCBFF507}"/>
              </a:ext>
            </a:extLst>
          </p:cNvPr>
          <p:cNvSpPr>
            <a:spLocks noGrp="1"/>
          </p:cNvSpPr>
          <p:nvPr>
            <p:ph type="title"/>
          </p:nvPr>
        </p:nvSpPr>
        <p:spPr>
          <a:xfrm>
            <a:off x="457200" y="381000"/>
            <a:ext cx="8229600" cy="1219200"/>
          </a:xfrm>
        </p:spPr>
        <p:txBody>
          <a:bodyPr>
            <a:noAutofit/>
          </a:bodyPr>
          <a:lstStyle/>
          <a:p>
            <a:r>
              <a:rPr lang="en-US" b="1" dirty="0">
                <a:solidFill>
                  <a:srgbClr val="FFFF00"/>
                </a:solidFill>
                <a:latin typeface="Arial" panose="020B0604020202020204" pitchFamily="34" charset="0"/>
                <a:cs typeface="Arial" panose="020B0604020202020204" pitchFamily="34" charset="0"/>
              </a:rPr>
              <a:t>HB 360: The (Prior) Problem with Construction Contracts</a:t>
            </a:r>
          </a:p>
        </p:txBody>
      </p:sp>
      <p:sp>
        <p:nvSpPr>
          <p:cNvPr id="3" name="Content Placeholder 2">
            <a:extLst>
              <a:ext uri="{FF2B5EF4-FFF2-40B4-BE49-F238E27FC236}">
                <a16:creationId xmlns:a16="http://schemas.microsoft.com/office/drawing/2014/main" id="{98D897F5-44DF-1010-C4DC-7B6784C6A890}"/>
              </a:ext>
            </a:extLst>
          </p:cNvPr>
          <p:cNvSpPr>
            <a:spLocks noGrp="1"/>
          </p:cNvSpPr>
          <p:nvPr>
            <p:ph idx="1"/>
          </p:nvPr>
        </p:nvSpPr>
        <p:spPr>
          <a:xfrm>
            <a:off x="457200" y="2209800"/>
            <a:ext cx="8367486" cy="4495801"/>
          </a:xfrm>
        </p:spPr>
        <p:txBody>
          <a:bodyPr>
            <a:normAutofit lnSpcReduction="10000"/>
          </a:bodyPr>
          <a:lstStyle/>
          <a:p>
            <a:r>
              <a:rPr lang="en-US" dirty="0">
                <a:solidFill>
                  <a:srgbClr val="FFFF00"/>
                </a:solidFill>
                <a:latin typeface="Arial" panose="020B0604020202020204" pitchFamily="34" charset="0"/>
                <a:cs typeface="Arial" panose="020B0604020202020204" pitchFamily="34" charset="0"/>
              </a:rPr>
              <a:t>Prior to HB 360, the sale of the pipe directly to Water District A would be exempt from sales tax</a:t>
            </a:r>
          </a:p>
          <a:p>
            <a:pPr marL="0" indent="0">
              <a:buNone/>
            </a:pPr>
            <a:endParaRPr lang="en-US" dirty="0">
              <a:solidFill>
                <a:srgbClr val="FFFF00"/>
              </a:solidFill>
              <a:latin typeface="Arial" panose="020B0604020202020204" pitchFamily="34" charset="0"/>
              <a:cs typeface="Arial" panose="020B0604020202020204" pitchFamily="34" charset="0"/>
            </a:endParaRPr>
          </a:p>
          <a:p>
            <a:r>
              <a:rPr lang="en-US" dirty="0">
                <a:solidFill>
                  <a:srgbClr val="FFFF00"/>
                </a:solidFill>
                <a:latin typeface="Arial" panose="020B0604020202020204" pitchFamily="34" charset="0"/>
                <a:cs typeface="Arial" panose="020B0604020202020204" pitchFamily="34" charset="0"/>
              </a:rPr>
              <a:t>The sale of the pipe to Water District B’s contractor would </a:t>
            </a:r>
            <a:r>
              <a:rPr lang="en-US" b="1" u="sng" dirty="0">
                <a:solidFill>
                  <a:srgbClr val="FFFF00"/>
                </a:solidFill>
                <a:latin typeface="Arial" panose="020B0604020202020204" pitchFamily="34" charset="0"/>
                <a:cs typeface="Arial" panose="020B0604020202020204" pitchFamily="34" charset="0"/>
              </a:rPr>
              <a:t>not</a:t>
            </a:r>
            <a:r>
              <a:rPr lang="en-US" dirty="0">
                <a:solidFill>
                  <a:srgbClr val="FFFF00"/>
                </a:solidFill>
                <a:latin typeface="Arial" panose="020B0604020202020204" pitchFamily="34" charset="0"/>
                <a:cs typeface="Arial" panose="020B0604020202020204" pitchFamily="34" charset="0"/>
              </a:rPr>
              <a:t> be exempt from sales tax, and would cost Water District B an additional </a:t>
            </a:r>
            <a:r>
              <a:rPr lang="en-US" b="1" dirty="0">
                <a:solidFill>
                  <a:srgbClr val="FFFF00"/>
                </a:solidFill>
                <a:latin typeface="Arial" panose="020B0604020202020204" pitchFamily="34" charset="0"/>
                <a:cs typeface="Arial" panose="020B0604020202020204" pitchFamily="34" charset="0"/>
              </a:rPr>
              <a:t>$600,000 </a:t>
            </a:r>
            <a:r>
              <a:rPr lang="en-US" dirty="0">
                <a:solidFill>
                  <a:srgbClr val="FFFF00"/>
                </a:solidFill>
                <a:latin typeface="Arial" panose="020B0604020202020204" pitchFamily="34" charset="0"/>
                <a:cs typeface="Arial" panose="020B0604020202020204" pitchFamily="34" charset="0"/>
              </a:rPr>
              <a:t>($10M x 6% = $600,000), </a:t>
            </a:r>
            <a:r>
              <a:rPr lang="en-US" b="1" u="sng" dirty="0">
                <a:solidFill>
                  <a:srgbClr val="FFFF00"/>
                </a:solidFill>
                <a:latin typeface="Arial" panose="020B0604020202020204" pitchFamily="34" charset="0"/>
                <a:cs typeface="Arial" panose="020B0604020202020204" pitchFamily="34" charset="0"/>
              </a:rPr>
              <a:t>unless</a:t>
            </a:r>
            <a:r>
              <a:rPr lang="en-US" dirty="0">
                <a:solidFill>
                  <a:srgbClr val="FFFF00"/>
                </a:solidFill>
                <a:latin typeface="Arial" panose="020B0604020202020204" pitchFamily="34" charset="0"/>
                <a:cs typeface="Arial" panose="020B0604020202020204" pitchFamily="34" charset="0"/>
              </a:rPr>
              <a:t> Water District B . . .</a:t>
            </a:r>
          </a:p>
          <a:p>
            <a:pPr lvl="1"/>
            <a:endParaRPr lang="en-US" sz="2400" dirty="0">
              <a:solidFill>
                <a:srgbClr val="FFFF00"/>
              </a:solidFill>
            </a:endParaRPr>
          </a:p>
        </p:txBody>
      </p:sp>
      <p:pic>
        <p:nvPicPr>
          <p:cNvPr id="4" name="Picture 2">
            <a:extLst>
              <a:ext uri="{FF2B5EF4-FFF2-40B4-BE49-F238E27FC236}">
                <a16:creationId xmlns:a16="http://schemas.microsoft.com/office/drawing/2014/main" id="{75052057-C3B1-77A5-D193-30BFCEA478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48643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E8070-32CD-26B1-58B9-436FC5ACF5A0}"/>
              </a:ext>
            </a:extLst>
          </p:cNvPr>
          <p:cNvSpPr>
            <a:spLocks noGrp="1"/>
          </p:cNvSpPr>
          <p:nvPr>
            <p:ph type="title"/>
          </p:nvPr>
        </p:nvSpPr>
        <p:spPr/>
        <p:txBody>
          <a:bodyPr>
            <a:noAutofit/>
          </a:bodyPr>
          <a:lstStyle/>
          <a:p>
            <a:r>
              <a:rPr lang="en-US" b="1" dirty="0">
                <a:solidFill>
                  <a:srgbClr val="FFFF00"/>
                </a:solidFill>
                <a:latin typeface="Arial" panose="020B0604020202020204" pitchFamily="34" charset="0"/>
                <a:cs typeface="Arial" panose="020B0604020202020204" pitchFamily="34" charset="0"/>
              </a:rPr>
              <a:t>HB 360: The (Prior) Problem with Construction Contracts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5BE04FF-FED4-8E4B-5E78-E7CCDFF4811D}"/>
              </a:ext>
            </a:extLst>
          </p:cNvPr>
          <p:cNvSpPr>
            <a:spLocks noGrp="1"/>
          </p:cNvSpPr>
          <p:nvPr>
            <p:ph idx="1"/>
          </p:nvPr>
        </p:nvSpPr>
        <p:spPr>
          <a:xfrm>
            <a:off x="457200" y="2057400"/>
            <a:ext cx="8229600" cy="4525962"/>
          </a:xfrm>
        </p:spPr>
        <p:txBody>
          <a:bodyPr>
            <a:normAutofit lnSpcReduction="10000"/>
          </a:bodyPr>
          <a:lstStyle/>
          <a:p>
            <a:pPr lvl="1"/>
            <a:r>
              <a:rPr lang="en-US" sz="3200" dirty="0">
                <a:solidFill>
                  <a:srgbClr val="FFFF00"/>
                </a:solidFill>
              </a:rPr>
              <a:t>Purchased the materials and installation labor under separate contracts;</a:t>
            </a:r>
          </a:p>
          <a:p>
            <a:pPr lvl="1"/>
            <a:r>
              <a:rPr lang="en-US" sz="3200" dirty="0">
                <a:solidFill>
                  <a:srgbClr val="FFFF00"/>
                </a:solidFill>
              </a:rPr>
              <a:t>Advertised separate bids for materials and labor;</a:t>
            </a:r>
          </a:p>
          <a:p>
            <a:pPr lvl="1"/>
            <a:r>
              <a:rPr lang="en-US" sz="3200" dirty="0">
                <a:solidFill>
                  <a:srgbClr val="FFFF00"/>
                </a:solidFill>
              </a:rPr>
              <a:t>Prepared and submitted its own purchase orders;</a:t>
            </a:r>
          </a:p>
          <a:p>
            <a:pPr lvl="1"/>
            <a:r>
              <a:rPr lang="en-US" sz="3200" dirty="0">
                <a:solidFill>
                  <a:srgbClr val="FFFF00"/>
                </a:solidFill>
              </a:rPr>
              <a:t>Paid the suppliers directly; </a:t>
            </a:r>
            <a:r>
              <a:rPr lang="en-US" sz="3200" b="1" u="sng" dirty="0">
                <a:solidFill>
                  <a:srgbClr val="FFFF00"/>
                </a:solidFill>
              </a:rPr>
              <a:t>and</a:t>
            </a:r>
          </a:p>
          <a:p>
            <a:pPr lvl="1"/>
            <a:r>
              <a:rPr lang="en-US" sz="3200" dirty="0">
                <a:solidFill>
                  <a:srgbClr val="FFFF00"/>
                </a:solidFill>
              </a:rPr>
              <a:t>Had the materials delivered directly to Water District B’s property. </a:t>
            </a:r>
          </a:p>
          <a:p>
            <a:endParaRPr lang="en-US" dirty="0"/>
          </a:p>
        </p:txBody>
      </p:sp>
      <p:pic>
        <p:nvPicPr>
          <p:cNvPr id="4" name="Picture 2">
            <a:extLst>
              <a:ext uri="{FF2B5EF4-FFF2-40B4-BE49-F238E27FC236}">
                <a16:creationId xmlns:a16="http://schemas.microsoft.com/office/drawing/2014/main" id="{29A553FF-0244-6A05-29FC-AF8280C974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2487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FE378-A00E-A7A6-33CC-EF65BCBFF507}"/>
              </a:ext>
            </a:extLst>
          </p:cNvPr>
          <p:cNvSpPr>
            <a:spLocks noGrp="1"/>
          </p:cNvSpPr>
          <p:nvPr>
            <p:ph type="title"/>
          </p:nvPr>
        </p:nvSpPr>
        <p:spPr>
          <a:xfrm>
            <a:off x="457200" y="304800"/>
            <a:ext cx="8229600" cy="1295400"/>
          </a:xfrm>
        </p:spPr>
        <p:txBody>
          <a:bodyPr>
            <a:noAutofit/>
          </a:bodyPr>
          <a:lstStyle/>
          <a:p>
            <a:r>
              <a:rPr lang="en-US" b="1" dirty="0">
                <a:solidFill>
                  <a:srgbClr val="FFFF00"/>
                </a:solidFill>
                <a:latin typeface="Arial" panose="020B0604020202020204" pitchFamily="34" charset="0"/>
                <a:cs typeface="Arial" panose="020B0604020202020204" pitchFamily="34" charset="0"/>
              </a:rPr>
              <a:t>HB 360: The (Prior) Problem with Construction Contracts</a:t>
            </a:r>
          </a:p>
        </p:txBody>
      </p:sp>
      <p:sp>
        <p:nvSpPr>
          <p:cNvPr id="3" name="Content Placeholder 2">
            <a:extLst>
              <a:ext uri="{FF2B5EF4-FFF2-40B4-BE49-F238E27FC236}">
                <a16:creationId xmlns:a16="http://schemas.microsoft.com/office/drawing/2014/main" id="{98D897F5-44DF-1010-C4DC-7B6784C6A890}"/>
              </a:ext>
            </a:extLst>
          </p:cNvPr>
          <p:cNvSpPr>
            <a:spLocks noGrp="1"/>
          </p:cNvSpPr>
          <p:nvPr>
            <p:ph idx="1"/>
          </p:nvPr>
        </p:nvSpPr>
        <p:spPr>
          <a:xfrm>
            <a:off x="457200" y="2133600"/>
            <a:ext cx="8229600" cy="4572000"/>
          </a:xfrm>
        </p:spPr>
        <p:txBody>
          <a:bodyPr>
            <a:normAutofit lnSpcReduction="10000"/>
          </a:bodyPr>
          <a:lstStyle/>
          <a:p>
            <a:r>
              <a:rPr lang="en-US" sz="3600" u="sng" dirty="0">
                <a:solidFill>
                  <a:srgbClr val="FFFF00"/>
                </a:solidFill>
                <a:latin typeface="Arial" panose="020B0604020202020204" pitchFamily="34" charset="0"/>
                <a:cs typeface="Arial" panose="020B0604020202020204" pitchFamily="34" charset="0"/>
              </a:rPr>
              <a:t>Result</a:t>
            </a:r>
            <a:r>
              <a:rPr lang="en-US" sz="3600" dirty="0">
                <a:solidFill>
                  <a:srgbClr val="FFFF00"/>
                </a:solidFill>
                <a:latin typeface="Arial" panose="020B0604020202020204" pitchFamily="34" charset="0"/>
                <a:cs typeface="Arial" panose="020B0604020202020204" pitchFamily="34" charset="0"/>
              </a:rPr>
              <a:t>: governmental water utilities looking to expand their systems were forced to choose between:</a:t>
            </a:r>
          </a:p>
          <a:p>
            <a:pPr marL="0" indent="0">
              <a:buNone/>
            </a:pPr>
            <a:endParaRPr lang="en-US" sz="1600" dirty="0">
              <a:solidFill>
                <a:srgbClr val="FFFF00"/>
              </a:solidFill>
              <a:latin typeface="Arial" panose="020B0604020202020204" pitchFamily="34" charset="0"/>
              <a:cs typeface="Arial" panose="020B0604020202020204" pitchFamily="34" charset="0"/>
            </a:endParaRPr>
          </a:p>
          <a:p>
            <a:pPr lvl="1"/>
            <a:r>
              <a:rPr lang="en-US" dirty="0">
                <a:solidFill>
                  <a:srgbClr val="FFFF00"/>
                </a:solidFill>
                <a:latin typeface="Arial" panose="020B0604020202020204" pitchFamily="34" charset="0"/>
                <a:cs typeface="Arial" panose="020B0604020202020204" pitchFamily="34" charset="0"/>
              </a:rPr>
              <a:t>(A) incurring substantial added costs in taxes (e.g., $600,000), or </a:t>
            </a:r>
          </a:p>
          <a:p>
            <a:pPr marL="457200" lvl="1" indent="0">
              <a:buNone/>
            </a:pPr>
            <a:endParaRPr lang="en-US" sz="1400" dirty="0">
              <a:solidFill>
                <a:srgbClr val="FFFF00"/>
              </a:solidFill>
              <a:latin typeface="Arial" panose="020B0604020202020204" pitchFamily="34" charset="0"/>
              <a:cs typeface="Arial" panose="020B0604020202020204" pitchFamily="34" charset="0"/>
            </a:endParaRPr>
          </a:p>
          <a:p>
            <a:pPr lvl="1"/>
            <a:r>
              <a:rPr lang="en-US" dirty="0">
                <a:solidFill>
                  <a:srgbClr val="FFFF00"/>
                </a:solidFill>
                <a:latin typeface="Arial" panose="020B0604020202020204" pitchFamily="34" charset="0"/>
                <a:cs typeface="Arial" panose="020B0604020202020204" pitchFamily="34" charset="0"/>
              </a:rPr>
              <a:t>(B) foregoing the use of a contractor and managing the project directly (tracking each invoice, coordinating scheduling, assuming liability for storage of materials, etc.) </a:t>
            </a:r>
          </a:p>
        </p:txBody>
      </p:sp>
      <p:pic>
        <p:nvPicPr>
          <p:cNvPr id="4" name="Picture 2">
            <a:extLst>
              <a:ext uri="{FF2B5EF4-FFF2-40B4-BE49-F238E27FC236}">
                <a16:creationId xmlns:a16="http://schemas.microsoft.com/office/drawing/2014/main" id="{97A0EF29-C596-465F-A785-89E5124EE0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164"/>
          <a:stretch/>
        </p:blipFill>
        <p:spPr bwMode="auto">
          <a:xfrm>
            <a:off x="8693435" y="6248411"/>
            <a:ext cx="450571" cy="609601"/>
          </a:xfrm>
          <a:prstGeom prst="rect">
            <a:avLst/>
          </a:prstGeom>
          <a:noFill/>
          <a:ln w="127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620249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RECENT DEVELOPMENTS IN UTILITY LAW&amp;quot;&quot;/&gt;&lt;property id=&quot;20307&quot; value=&quot;256&quot;/&gt;&lt;/object&gt;&lt;object type=&quot;3&quot; unique_id=&quot;10005&quot;&gt;&lt;property id=&quot;20148&quot; value=&quot;5&quot;/&gt;&lt;property id=&quot;20300&quot; value=&quot;Slide 2 - &amp;quot;RECENT DEVELOPMENTS IN UTILITY LAW: ORDER OF PRESENTATION&amp;quot;&quot;/&gt;&lt;property id=&quot;20307&quot; value=&quot;257&quot;/&gt;&lt;/object&gt;&lt;object type=&quot;3&quot; unique_id=&quot;10006&quot;&gt;&lt;property id=&quot;20148&quot; value=&quot;5&quot;/&gt;&lt;property id=&quot;20300&quot; value=&quot;Slide 4 - &amp;quot;Amendments to 807 KAR 5:076&amp;quot;&quot;/&gt;&lt;property id=&quot;20307&quot; value=&quot;258&quot;/&gt;&lt;/object&gt;&lt;object type=&quot;3&quot; unique_id=&quot;10007&quot;&gt;&lt;property id=&quot;20148&quot; value=&quot;5&quot;/&gt;&lt;property id=&quot;20300&quot; value=&quot;Slide 5 - &amp;quot;Amendments to 807 KAR 5:076: Background&amp;quot;&quot;/&gt;&lt;property id=&quot;20307&quot; value=&quot;259&quot;/&gt;&lt;/object&gt;&lt;object type=&quot;3&quot; unique_id=&quot;10008&quot;&gt;&lt;property id=&quot;20148&quot; value=&quot;5&quot;/&gt;&lt;property id=&quot;20300&quot; value=&quot;Slide 6 - &amp;quot;Amendments to 807 KAR 5:076: Problems with Existing Regulation&amp;quot;&quot;/&gt;&lt;property id=&quot;20307&quot; value=&quot;260&quot;/&gt;&lt;/object&gt;&lt;object type=&quot;3&quot; unique_id=&quot;10009&quot;&gt;&lt;property id=&quot;20148&quot; value=&quot;5&quot;/&gt;&lt;property id=&quot;20300&quot; value=&quot;Slide 7 - &amp;quot;Amendments to 807 KAR 5:076:&amp;#x0D;&amp;#x0A;History&amp;quot;&quot;/&gt;&lt;property id=&quot;20307&quot; value=&quot;261&quot;/&gt;&lt;/object&gt;&lt;object type=&quot;3&quot; unique_id=&quot;10010&quot;&gt;&lt;property id=&quot;20148&quot; value=&quot;5&quot;/&gt;&lt;property id=&quot;20300&quot; value=&quot;Slide 8 - &amp;quot;Amendments to 807 KAR 5:076:&amp;#x0D;&amp;#x0A;Proposed Revision&amp;quot;&quot;/&gt;&lt;property id=&quot;20307&quot; value=&quot;262&quot;/&gt;&lt;/object&gt;&lt;object type=&quot;3&quot; unique_id=&quot;10056&quot;&gt;&lt;property id=&quot;20148&quot; value=&quot;5&quot;/&gt;&lt;property id=&quot;20300&quot; value=&quot;Slide 9 - &amp;quot;Amendments to 807 KAR 5:076:&amp;#x0D;&amp;#x0A;Proposed Revision - Continued&amp;quot;&quot;/&gt;&lt;property id=&quot;20307&quot; value=&quot;263&quot;/&gt;&lt;/object&gt;&lt;object type=&quot;3&quot; unique_id=&quot;10057&quot;&gt;&lt;property id=&quot;20148&quot; value=&quot;5&quot;/&gt;&lt;property id=&quot;20300&quot; value=&quot;Slide 10 - &amp;quot;Amendments to 807 KAR 5:076:&amp;#x0D;&amp;#x0A;Proposed Revision - Continued&amp;quot;&quot;/&gt;&lt;property id=&quot;20307&quot; value=&quot;264&quot;/&gt;&lt;/object&gt;&lt;object type=&quot;3&quot; unique_id=&quot;10058&quot;&gt;&lt;property id=&quot;20148&quot; value=&quot;5&quot;/&gt;&lt;property id=&quot;20300&quot; value=&quot;Slide 12 - &amp;quot;Amendments to 807 KAR 5:076:&amp;#x0D;&amp;#x0A;Proposed Revision - Continued&amp;quot;&quot;/&gt;&lt;property id=&quot;20307&quot; value=&quot;265&quot;/&gt;&lt;/object&gt;&lt;object type=&quot;3&quot; unique_id=&quot;10059&quot;&gt;&lt;property id=&quot;20148&quot; value=&quot;5&quot;/&gt;&lt;property id=&quot;20300&quot; value=&quot;Slide 15 - &amp;quot;KRS 45A.494 -RECIPROCAL PREFERENCE FOR RESIDENT BIDDERS&amp;quot;&quot;/&gt;&lt;property id=&quot;20307&quot; value=&quot;266&quot;/&gt;&lt;/object&gt;&lt;object type=&quot;3&quot; unique_id=&quot;10221&quot;&gt;&lt;property id=&quot;20148&quot; value=&quot;5&quot;/&gt;&lt;property id=&quot;20300&quot; value=&quot;Slide 11 - &amp;quot;Amendments to 807 KAR 5:076:&amp;#x0D;&amp;#x0A;Proposed Revision - Continued&amp;quot;&quot;/&gt;&lt;property id=&quot;20307&quot; value=&quot;267&quot;/&gt;&lt;/object&gt;&lt;object type=&quot;3&quot; unique_id=&quot;10302&quot;&gt;&lt;property id=&quot;20148&quot; value=&quot;5&quot;/&gt;&lt;property id=&quot;20300&quot; value=&quot;Slide 3 - &amp;quot;AMENDMENTS TO&amp;#x0D;&amp;#x0A;807 KAR 5:076&amp;quot;&quot;/&gt;&lt;property id=&quot;20307&quot; value=&quot;268&quot;/&gt;&lt;/object&gt;&lt;object type=&quot;3&quot; unique_id=&quot;10582&quot;&gt;&lt;property id=&quot;20148&quot; value=&quot;5&quot;/&gt;&lt;property id=&quot;20300&quot; value=&quot;Slide 13 - &amp;quot;Amendments to 807 KAR 5:076:&amp;#x0D;&amp;#x0A;What They Mean To Your Utility&amp;quot;&quot;/&gt;&lt;property id=&quot;20307&quot; value=&quot;270&quot;/&gt;&lt;/object&gt;&lt;object type=&quot;3&quot; unique_id=&quot;10583&quot;&gt;&lt;property id=&quot;20148&quot; value=&quot;5&quot;/&gt;&lt;property id=&quot;20300&quot; value=&quot;Slide 14 - &amp;quot;KRS 45A.494 -RECIPROCAL PREFERENCE FOR RESIDENT BIDDERS&amp;quot;&quot;/&gt;&lt;property id=&quot;20307&quot; value=&quot;269&quot;/&gt;&lt;/object&gt;&lt;object type=&quot;3&quot; unique_id=&quot;10584&quot;&gt;&lt;property id=&quot;20148&quot; value=&quot;5&quot;/&gt;&lt;property id=&quot;20300&quot; value=&quot;Slide 16 - &amp;quot;KRS 45A.494 -RECIPROCAL PREFERENCE FOR RESIDENT BIDDERS&amp;quot;&quot;/&gt;&lt;property id=&quot;20307&quot; value=&quot;271&quot;/&gt;&lt;/object&gt;&lt;object type=&quot;3&quot; unique_id=&quot;10585&quot;&gt;&lt;property id=&quot;20148&quot; value=&quot;5&quot;/&gt;&lt;property id=&quot;20300&quot; value=&quot;Slide 17 - &amp;quot;KRS 45A.494 -RECIPROCAL PREFERENCE FOR RESIDENT BIDDERS&amp;quot;&quot;/&gt;&lt;property id=&quot;20307&quot; value=&quot;272&quot;/&gt;&lt;/object&gt;&lt;object type=&quot;3&quot; unique_id=&quot;10586&quot;&gt;&lt;property id=&quot;20148&quot; value=&quot;5&quot;/&gt;&lt;property id=&quot;20300&quot; value=&quot;Slide 18 - &amp;quot;KRS 45A.494 -RECIPROCAL PREFERENCE FOR RESIDENT BIDDERS&amp;quot;&quot;/&gt;&lt;property id=&quot;20307&quot; value=&quot;273&quot;/&gt;&lt;/object&gt;&lt;object type=&quot;3&quot; unique_id=&quot;10587&quot;&gt;&lt;property id=&quot;20148&quot; value=&quot;5&quot;/&gt;&lt;property id=&quot;20300&quot; value=&quot;Slide 19 - &amp;quot;KRS 45A.494 -RECIPROCAL PREFERENCE FOR RESIDENT BIDDERS&amp;quot;&quot;/&gt;&lt;property id=&quot;20307&quot; value=&quot;274&quot;/&gt;&lt;/object&gt;&lt;object type=&quot;3&quot; unique_id=&quot;10588&quot;&gt;&lt;property id=&quot;20148&quot; value=&quot;5&quot;/&gt;&lt;property id=&quot;20300&quot; value=&quot;Slide 20 - &amp;quot;KRS 45A.494 -RECIPROCAL PREFERENCE FOR RESIDENT BIDDERS&amp;quot;&quot;/&gt;&lt;property id=&quot;20307&quot; value=&quot;275&quot;/&gt;&lt;/object&gt;&lt;object type=&quot;3&quot; unique_id=&quot;10589&quot;&gt;&lt;property id=&quot;20148&quot; value=&quot;5&quot;/&gt;&lt;property id=&quot;20300&quot; value=&quot;Slide 21 - &amp;quot;KRS 45A.494 -RECIPROCAL PREFERENCE FOR RESIDENT BIDDERS&amp;quot;&quot;/&gt;&lt;property id=&quot;20307&quot; value=&quot;276&quot;/&gt;&lt;/object&gt;&lt;object type=&quot;3&quot; unique_id=&quot;10590&quot;&gt;&lt;property id=&quot;20148&quot; value=&quot;5&quot;/&gt;&lt;property id=&quot;20300&quot; value=&quot;Slide 22 - &amp;quot;200 KAR 5:400&amp;quot;&quot;/&gt;&lt;property id=&quot;20307&quot; value=&quot;277&quot;/&gt;&lt;/object&gt;&lt;object type=&quot;3&quot; unique_id=&quot;10591&quot;&gt;&lt;property id=&quot;20148&quot; value=&quot;5&quot;/&gt;&lt;property id=&quot;20300&quot; value=&quot;Slide 23 - &amp;quot;200 KAR 5:400&amp;quot;&quot;/&gt;&lt;property id=&quot;20307&quot; value=&quot;278&quot;/&gt;&lt;/object&gt;&lt;object type=&quot;3&quot; unique_id=&quot;10592&quot;&gt;&lt;property id=&quot;20148&quot; value=&quot;5&quot;/&gt;&lt;property id=&quot;20300&quot; value=&quot;Slide 24 - &amp;quot;200 KAR 5:400&amp;quot;&quot;/&gt;&lt;property id=&quot;20307&quot; value=&quot;279&quot;/&gt;&lt;/object&gt;&lt;object type=&quot;3&quot; unique_id=&quot;10593&quot;&gt;&lt;property id=&quot;20148&quot; value=&quot;5&quot;/&gt;&lt;property id=&quot;20300&quot; value=&quot;Slide 25 - &amp;quot;200 KAR 5:400&amp;quot;&quot;/&gt;&lt;property id=&quot;20307&quot; value=&quot;280&quot;/&gt;&lt;/object&gt;&lt;object type=&quot;3&quot; unique_id=&quot;10594&quot;&gt;&lt;property id=&quot;20148&quot; value=&quot;5&quot;/&gt;&lt;property id=&quot;20300&quot; value=&quot;Slide 26 - &amp;quot;200 KAR 5:400&amp;quot;&quot;/&gt;&lt;property id=&quot;20307&quot; value=&quot;281&quot;/&gt;&lt;/object&gt;&lt;object type=&quot;3&quot; unique_id=&quot;10595&quot;&gt;&lt;property id=&quot;20148&quot; value=&quot;5&quot;/&gt;&lt;property id=&quot;20300&quot; value=&quot;Slide 27 - &amp;quot;INFO - PREFERENCES&amp;quot;&quot;/&gt;&lt;property id=&quot;20307&quot; value=&quot;282&quot;/&gt;&lt;/object&gt;&lt;object type=&quot;3&quot; unique_id=&quot;10596&quot;&gt;&lt;property id=&quot;20148&quot; value=&quot;5&quot;/&gt;&lt;property id=&quot;20300&quot; value=&quot;Slide 28 - &amp;quot;EXAMPLE OF PREFERENCE&amp;quot;&quot;/&gt;&lt;property id=&quot;20307&quot; value=&quot;283&quot;/&gt;&lt;/object&gt;&lt;object type=&quot;3&quot; unique_id=&quot;10747&quot;&gt;&lt;property id=&quot;20148&quot; value=&quot;5&quot;/&gt;&lt;property id=&quot;20300&quot; value=&quot;Slide 29 - &amp;quot;STEP 1:  RECORD THE BIDS&amp;quot;&quot;/&gt;&lt;property id=&quot;20307&quot; value=&quot;284&quot;/&gt;&lt;/object&gt;&lt;object type=&quot;3&quot; unique_id=&quot;10748&quot;&gt;&lt;property id=&quot;20148&quot; value=&quot;5&quot;/&gt;&lt;property id=&quot;20300&quot; value=&quot;Slide 30 - &amp;quot;STEP 2: SCORE ALL BIDDERS FOR BEST VALUE&amp;quot;&quot;/&gt;&lt;property id=&quot;20307&quot; value=&quot;285&quot;/&gt;&lt;/object&gt;&lt;object type=&quot;3&quot; unique_id=&quot;10749&quot;&gt;&lt;property id=&quot;20148&quot; value=&quot;5&quot;/&gt;&lt;property id=&quot;20300&quot; value=&quot;Slide 31 - &amp;quot;BIDS SCORED FOR BEST VALUE&amp;quot;&quot;/&gt;&lt;property id=&quot;20307&quot; value=&quot;286&quot;/&gt;&lt;/object&gt;&lt;object type=&quot;3&quot; unique_id=&quot;10849&quot;&gt;&lt;property id=&quot;20148&quot; value=&quot;5&quot;/&gt;&lt;property id=&quot;20300&quot; value=&quot;Slide 32 - &amp;quot;STEP 3: DETERMINE STATE AND PREFERENCE&amp;quot;&quot;/&gt;&lt;property id=&quot;20307&quot; value=&quot;287&quot;/&gt;&lt;/object&gt;&lt;object type=&quot;3&quot; unique_id=&quot;11088&quot;&gt;&lt;property id=&quot;20148&quot; value=&quot;5&quot;/&gt;&lt;property id=&quot;20300&quot; value=&quot;Slide 33 - &amp;quot;STEP 4: APPLYING THE PREFERENCE&amp;quot;&quot;/&gt;&lt;property id=&quot;20307&quot; value=&quot;288&quot;/&gt;&lt;/object&gt;&lt;object type=&quot;3&quot; unique_id=&quot;11264&quot;&gt;&lt;property id=&quot;20148&quot; value=&quot;5&quot;/&gt;&lt;property id=&quot;20300&quot; value=&quot;Slide 34 - &amp;quot;STEP 4: APPLYING THE PREFERENCE&amp;quot;&quot;/&gt;&lt;property id=&quot;20307&quot; value=&quot;289&quot;/&gt;&lt;/object&gt;&lt;object type=&quot;3&quot; unique_id=&quot;11265&quot;&gt;&lt;property id=&quot;20148&quot; value=&quot;5&quot;/&gt;&lt;property id=&quot;20300&quot; value=&quot;Slide 35 - &amp;quot;STEP 4: APPLYING THE PREFERENCE&amp;quot;&quot;/&gt;&lt;property id=&quot;20307&quot; value=&quot;290&quot;/&gt;&lt;/object&gt;&lt;object type=&quot;3&quot; unique_id=&quot;11266&quot;&gt;&lt;property id=&quot;20148&quot; value=&quot;5&quot;/&gt;&lt;property id=&quot;20300&quot; value=&quot;Slide 36 - &amp;quot;DETERMINING THE AWARD&amp;amp;#x09;&amp;quot;&quot;/&gt;&lt;property id=&quot;20307&quot; value=&quot;291&quot;/&gt;&lt;/object&gt;&lt;object type=&quot;3&quot; unique_id=&quot;11685&quot;&gt;&lt;property id=&quot;20148&quot; value=&quot;5&quot;/&gt;&lt;property id=&quot;20300&quot; value=&quot;Slide 37 - &amp;quot;HB 200 – WATER COMMISSIONER TRAINING &amp;amp; REPORTING&amp;quot;&quot;/&gt;&lt;property id=&quot;20307&quot; value=&quot;292&quot;/&gt;&lt;/object&gt;&lt;object type=&quot;3&quot; unique_id=&quot;11686&quot;&gt;&lt;property id=&quot;20148&quot; value=&quot;5&quot;/&gt;&lt;property id=&quot;20300&quot; value=&quot;Slide 38 - &amp;quot;HOUSE BILL 200&amp;quot;&quot;/&gt;&lt;property id=&quot;20307&quot; value=&quot;296&quot;/&gt;&lt;/object&gt;&lt;object type=&quot;3&quot; unique_id=&quot;11687&quot;&gt;&lt;property id=&quot;20148&quot; value=&quot;5&quot;/&gt;&lt;property id=&quot;20300&quot; value=&quot;Slide 39 - &amp;quot;HOUSE BILL 200&amp;quot;&quot;/&gt;&lt;property id=&quot;20307&quot; value=&quot;297&quot;/&gt;&lt;/object&gt;&lt;object type=&quot;3&quot; unique_id=&quot;11688&quot;&gt;&lt;property id=&quot;20148&quot; value=&quot;5&quot;/&gt;&lt;property id=&quot;20300&quot; value=&quot;Slide 40 - &amp;quot;HOUSE BILL 200&amp;quot;&quot;/&gt;&lt;property id=&quot;20307&quot; value=&quot;298&quot;/&gt;&lt;/object&gt;&lt;object type=&quot;3&quot; unique_id=&quot;11689&quot;&gt;&lt;property id=&quot;20148&quot; value=&quot;5&quot;/&gt;&lt;property id=&quot;20300&quot; value=&quot;Slide 41 - &amp;quot;RECENT KENTUCKY COURT DECISIONS&amp;quot;&quot;/&gt;&lt;property id=&quot;20307&quot; value=&quot;293&quot;/&gt;&lt;/object&gt;&lt;object type=&quot;3&quot; unique_id=&quot;11690&quot;&gt;&lt;property id=&quot;20148&quot; value=&quot;5&quot;/&gt;&lt;property id=&quot;20300&quot; value=&quot;Slide 42 - &amp;quot;RECENT KENTUCKY COURT DECISIONS&amp;quot;&quot;/&gt;&lt;property id=&quot;20307&quot; value=&quot;299&quot;/&gt;&lt;/object&gt;&lt;object type=&quot;3&quot; unique_id=&quot;11691&quot;&gt;&lt;property id=&quot;20148&quot; value=&quot;5&quot;/&gt;&lt;property id=&quot;20300&quot; value=&quot;Slide 43 - &amp;quot;RECENT NOTEWORTHY PSC DECISIONS&amp;quot;&quot;/&gt;&lt;property id=&quot;20307&quot; value=&quot;294&quot;/&gt;&lt;/object&gt;&lt;object type=&quot;3&quot; unique_id=&quot;11692&quot;&gt;&lt;property id=&quot;20148&quot; value=&quot;5&quot;/&gt;&lt;property id=&quot;20300&quot; value=&quot;Slide 44 - &amp;quot;RECENT NOTEWORTHY PSC DECISIONS&amp;quot;&quot;/&gt;&lt;property id=&quot;20307&quot; value=&quot;300&quot;/&gt;&lt;/object&gt;&lt;object type=&quot;3&quot; unique_id=&quot;11693&quot;&gt;&lt;property id=&quot;20148&quot; value=&quot;5&quot;/&gt;&lt;property id=&quot;20300&quot; value=&quot;Slide 46 - &amp;quot;STATE AUDITOR REPORTS&amp;quot;&quot;/&gt;&lt;property id=&quot;20307&quot; value=&quot;295&quot;/&gt;&lt;/object&gt;&lt;object type=&quot;3&quot; unique_id=&quot;11976&quot;&gt;&lt;property id=&quot;20148&quot; value=&quot;5&quot;/&gt;&lt;property id=&quot;20300&quot; value=&quot;Slide 45 - &amp;quot;RECENT NOTEWORTHY PSC DECISIONS&amp;quot;&quot;/&gt;&lt;property id=&quot;20307&quot; value=&quot;301&quot;/&gt;&lt;/object&gt;&lt;object type=&quot;3&quot; unique_id=&quot;11977&quot;&gt;&lt;property id=&quot;20148&quot; value=&quot;5&quot;/&gt;&lt;property id=&quot;20300&quot; value=&quot;Slide 47 - &amp;quot;STATE AUDITOR REPORTS&amp;quot;&quot;/&gt;&lt;property id=&quot;20307&quot; value=&quot;302&quot;/&gt;&lt;/object&gt;&lt;object type=&quot;3&quot; unique_id=&quot;11978&quot;&gt;&lt;property id=&quot;20148&quot; value=&quot;5&quot;/&gt;&lt;property id=&quot;20300&quot; value=&quot;Slide 48 - &amp;quot;OTHER ACTIVITIES AT PSC&amp;quot;&quot;/&gt;&lt;property id=&quot;20307&quot; value=&quot;303&quot;/&gt;&lt;/object&gt;&lt;object type=&quot;3&quot; unique_id=&quot;11979&quot;&gt;&lt;property id=&quot;20148&quot; value=&quot;5&quot;/&gt;&lt;property id=&quot;20300&quot; value=&quot;Slide 49 - &amp;quot;QUESTIONS?&amp;quot;&quot;/&gt;&lt;property id=&quot;20307&quot; value=&quot;304&quot;/&gt;&lt;/object&gt;&lt;/object&gt;&lt;/object&gt;&lt;/database&gt;"/>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10.jpeg"/></Relationships>
</file>

<file path=ppt/theme/_rels/theme3.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3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21242</TotalTime>
  <Words>1079</Words>
  <Application>Microsoft Office PowerPoint</Application>
  <PresentationFormat>Letter Paper (8.5x11 in)</PresentationFormat>
  <Paragraphs>153</Paragraphs>
  <Slides>25</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Arial</vt:lpstr>
      <vt:lpstr>Arial Narrow</vt:lpstr>
      <vt:lpstr>Calibri</vt:lpstr>
      <vt:lpstr>Candara</vt:lpstr>
      <vt:lpstr>Symbol</vt:lpstr>
      <vt:lpstr>Univers 57 Condensed</vt:lpstr>
      <vt:lpstr>Wingdings</vt:lpstr>
      <vt:lpstr>3_Office Theme</vt:lpstr>
      <vt:lpstr>1_Waveform</vt:lpstr>
      <vt:lpstr>Waveform</vt:lpstr>
      <vt:lpstr>PowerPoint Presentation</vt:lpstr>
      <vt:lpstr>PowerPoint Presentation</vt:lpstr>
      <vt:lpstr>Notable  Bills</vt:lpstr>
      <vt:lpstr>Notable  Bills (Cont.)</vt:lpstr>
      <vt:lpstr>HB 360: Background </vt:lpstr>
      <vt:lpstr>HB 360: The (Prior) Problem with Construction Contracts</vt:lpstr>
      <vt:lpstr>HB 360: The (Prior) Problem with Construction Contracts</vt:lpstr>
      <vt:lpstr>HB 360: The (Prior) Problem with Construction Contracts</vt:lpstr>
      <vt:lpstr>HB 360: The (Prior) Problem with Construction Contracts</vt:lpstr>
      <vt:lpstr>HB 360: The Solution</vt:lpstr>
      <vt:lpstr>HB 360: The Solution</vt:lpstr>
      <vt:lpstr>HB 360: The Solution</vt:lpstr>
      <vt:lpstr>HB  360</vt:lpstr>
      <vt:lpstr>PowerPoint Presentation</vt:lpstr>
      <vt:lpstr>PowerPoint Presentation</vt:lpstr>
      <vt:lpstr>PowerPoint Presentation</vt:lpstr>
      <vt:lpstr>PowerPoint Presentation</vt:lpstr>
      <vt:lpstr>PowerPoint Presentation</vt:lpstr>
      <vt:lpstr>HB 360: Modifications to Residential Utilities Sales Tax Exemption</vt:lpstr>
      <vt:lpstr>HB 360: Modifications to Residential Utilities Sales Tax Exemption</vt:lpstr>
      <vt:lpstr>PowerPoint Presentation</vt:lpstr>
      <vt:lpstr>PowerPoint Presentation</vt:lpstr>
      <vt:lpstr>PowerPoint Presentation</vt:lpstr>
      <vt:lpstr>SB 263 - Regionalization</vt:lpstr>
      <vt:lpstr>PowerPoint Presentation</vt:lpstr>
    </vt:vector>
  </TitlesOfParts>
  <Company>Kentucky Public Service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DEVELOPMENTS IN UTILITY LAW</dc:title>
  <dc:creator>Wuetcher</dc:creator>
  <cp:lastModifiedBy>Janet Cole</cp:lastModifiedBy>
  <cp:revision>1074</cp:revision>
  <cp:lastPrinted>2023-10-19T16:40:24Z</cp:lastPrinted>
  <dcterms:created xsi:type="dcterms:W3CDTF">2011-08-22T15:26:33Z</dcterms:created>
  <dcterms:modified xsi:type="dcterms:W3CDTF">2023-10-19T16:40:41Z</dcterms:modified>
</cp:coreProperties>
</file>