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54"/>
  </p:notesMasterIdLst>
  <p:handoutMasterIdLst>
    <p:handoutMasterId r:id="rId55"/>
  </p:handoutMasterIdLst>
  <p:sldIdLst>
    <p:sldId id="257" r:id="rId3"/>
    <p:sldId id="266" r:id="rId4"/>
    <p:sldId id="310" r:id="rId5"/>
    <p:sldId id="258" r:id="rId6"/>
    <p:sldId id="311" r:id="rId7"/>
    <p:sldId id="267" r:id="rId8"/>
    <p:sldId id="309" r:id="rId9"/>
    <p:sldId id="260" r:id="rId10"/>
    <p:sldId id="312" r:id="rId11"/>
    <p:sldId id="261" r:id="rId12"/>
    <p:sldId id="262" r:id="rId13"/>
    <p:sldId id="263" r:id="rId14"/>
    <p:sldId id="277" r:id="rId15"/>
    <p:sldId id="307" r:id="rId16"/>
    <p:sldId id="313" r:id="rId17"/>
    <p:sldId id="314" r:id="rId18"/>
    <p:sldId id="315" r:id="rId19"/>
    <p:sldId id="300" r:id="rId20"/>
    <p:sldId id="308" r:id="rId21"/>
    <p:sldId id="271" r:id="rId22"/>
    <p:sldId id="281" r:id="rId23"/>
    <p:sldId id="282" r:id="rId24"/>
    <p:sldId id="306" r:id="rId25"/>
    <p:sldId id="279" r:id="rId26"/>
    <p:sldId id="280" r:id="rId27"/>
    <p:sldId id="285" r:id="rId28"/>
    <p:sldId id="286" r:id="rId29"/>
    <p:sldId id="287" r:id="rId30"/>
    <p:sldId id="288" r:id="rId31"/>
    <p:sldId id="289" r:id="rId32"/>
    <p:sldId id="290" r:id="rId33"/>
    <p:sldId id="292" r:id="rId34"/>
    <p:sldId id="293" r:id="rId35"/>
    <p:sldId id="295" r:id="rId36"/>
    <p:sldId id="294" r:id="rId37"/>
    <p:sldId id="296" r:id="rId38"/>
    <p:sldId id="301" r:id="rId39"/>
    <p:sldId id="297" r:id="rId40"/>
    <p:sldId id="316" r:id="rId41"/>
    <p:sldId id="317" r:id="rId42"/>
    <p:sldId id="318" r:id="rId43"/>
    <p:sldId id="298" r:id="rId44"/>
    <p:sldId id="302" r:id="rId45"/>
    <p:sldId id="303" r:id="rId46"/>
    <p:sldId id="305" r:id="rId47"/>
    <p:sldId id="319" r:id="rId48"/>
    <p:sldId id="320" r:id="rId49"/>
    <p:sldId id="321" r:id="rId50"/>
    <p:sldId id="304" r:id="rId51"/>
    <p:sldId id="322" r:id="rId52"/>
    <p:sldId id="299" r:id="rId5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228" autoAdjust="0"/>
  </p:normalViewPr>
  <p:slideViewPr>
    <p:cSldViewPr>
      <p:cViewPr varScale="1">
        <p:scale>
          <a:sx n="88" d="100"/>
          <a:sy n="88" d="100"/>
        </p:scale>
        <p:origin x="227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816"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70B414-47A2-E949-9853-5826933D64CF}"/>
              </a:ext>
            </a:extLst>
          </p:cNvPr>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a:extLst>
              <a:ext uri="{FF2B5EF4-FFF2-40B4-BE49-F238E27FC236}">
                <a16:creationId xmlns:a16="http://schemas.microsoft.com/office/drawing/2014/main" id="{6C28B351-AFA8-31C5-E429-6652ED823EDE}"/>
              </a:ext>
            </a:extLst>
          </p:cNvPr>
          <p:cNvSpPr>
            <a:spLocks noGrp="1"/>
          </p:cNvSpPr>
          <p:nvPr>
            <p:ph type="dt" sz="quarter" idx="1"/>
          </p:nvPr>
        </p:nvSpPr>
        <p:spPr>
          <a:xfrm>
            <a:off x="3970734" y="0"/>
            <a:ext cx="3038145" cy="465743"/>
          </a:xfrm>
          <a:prstGeom prst="rect">
            <a:avLst/>
          </a:prstGeom>
        </p:spPr>
        <p:txBody>
          <a:bodyPr vert="horz" lIns="88139" tIns="44070" rIns="88139" bIns="44070" rtlCol="0"/>
          <a:lstStyle>
            <a:lvl1pPr algn="r">
              <a:defRPr sz="1200"/>
            </a:lvl1pPr>
          </a:lstStyle>
          <a:p>
            <a:endParaRPr lang="en-US" dirty="0"/>
          </a:p>
        </p:txBody>
      </p:sp>
      <p:sp>
        <p:nvSpPr>
          <p:cNvPr id="4" name="Footer Placeholder 3">
            <a:extLst>
              <a:ext uri="{FF2B5EF4-FFF2-40B4-BE49-F238E27FC236}">
                <a16:creationId xmlns:a16="http://schemas.microsoft.com/office/drawing/2014/main" id="{7D925CC3-B986-6ACD-46EB-D7DE99F2BA36}"/>
              </a:ext>
            </a:extLst>
          </p:cNvPr>
          <p:cNvSpPr>
            <a:spLocks noGrp="1"/>
          </p:cNvSpPr>
          <p:nvPr>
            <p:ph type="ftr" sz="quarter" idx="2"/>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434FC8A-D7AE-FED3-8425-FBF60241556F}"/>
              </a:ext>
            </a:extLst>
          </p:cNvPr>
          <p:cNvSpPr>
            <a:spLocks noGrp="1"/>
          </p:cNvSpPr>
          <p:nvPr>
            <p:ph type="sldNum" sz="quarter" idx="3"/>
          </p:nvPr>
        </p:nvSpPr>
        <p:spPr>
          <a:xfrm>
            <a:off x="3970734" y="8830658"/>
            <a:ext cx="3038145" cy="465742"/>
          </a:xfrm>
          <a:prstGeom prst="rect">
            <a:avLst/>
          </a:prstGeom>
        </p:spPr>
        <p:txBody>
          <a:bodyPr vert="horz" lIns="88139" tIns="44070" rIns="88139" bIns="44070" rtlCol="0" anchor="b"/>
          <a:lstStyle>
            <a:lvl1pPr algn="r">
              <a:defRPr sz="1200"/>
            </a:lvl1pPr>
          </a:lstStyle>
          <a:p>
            <a:fld id="{16DFAA3F-91A0-4CF7-95CC-26495C6DA159}" type="slidenum">
              <a:rPr lang="en-US" smtClean="0"/>
              <a:t>‹#›</a:t>
            </a:fld>
            <a:endParaRPr lang="en-US"/>
          </a:p>
        </p:txBody>
      </p:sp>
    </p:spTree>
    <p:extLst>
      <p:ext uri="{BB962C8B-B14F-4D97-AF65-F5344CB8AC3E}">
        <p14:creationId xmlns:p14="http://schemas.microsoft.com/office/powerpoint/2010/main" val="824212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8" tIns="46580" rIns="93158" bIns="46580"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58" tIns="46580" rIns="93158" bIns="46580" rtlCol="0"/>
          <a:lstStyle>
            <a:lvl1pPr algn="r">
              <a:defRPr sz="1300"/>
            </a:lvl1pPr>
          </a:lstStyle>
          <a:p>
            <a:fld id="{2435ED00-8988-4ECD-90D8-2A899295E000}" type="datetimeFigureOut">
              <a:rPr lang="en-US" smtClean="0"/>
              <a:t>10/19/2022</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58" tIns="46580" rIns="93158" bIns="4658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8" tIns="46580" rIns="93158" bIns="465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58" tIns="46580" rIns="93158" bIns="46580"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8" tIns="46580" rIns="93158" bIns="46580" rtlCol="0" anchor="b"/>
          <a:lstStyle>
            <a:lvl1pPr algn="r">
              <a:defRPr sz="1300"/>
            </a:lvl1pPr>
          </a:lstStyle>
          <a:p>
            <a:fld id="{B09E9A9F-6F04-43E3-99CD-27D100D5DF95}" type="slidenum">
              <a:rPr lang="en-US" smtClean="0"/>
              <a:t>‹#›</a:t>
            </a:fld>
            <a:endParaRPr lang="en-US" dirty="0"/>
          </a:p>
        </p:txBody>
      </p:sp>
    </p:spTree>
    <p:extLst>
      <p:ext uri="{BB962C8B-B14F-4D97-AF65-F5344CB8AC3E}">
        <p14:creationId xmlns:p14="http://schemas.microsoft.com/office/powerpoint/2010/main" val="2092743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Introduction</a:t>
            </a:r>
          </a:p>
          <a:p>
            <a:endParaRPr lang="en-US" sz="1400" dirty="0"/>
          </a:p>
          <a:p>
            <a:pPr>
              <a:spcAft>
                <a:spcPts val="1200"/>
              </a:spcAft>
            </a:pPr>
            <a:r>
              <a:rPr lang="en-US" sz="1400" dirty="0"/>
              <a:t>The topic is timely for a few reasons.  First, certificates of public convenience and debt authorization have become a trap for the unwary.  A number of water utilities and their commissioners or directors, general managers, and attorneys and engineers have unwittingly and inadvertently run afoul of the laws.  As a result they have faced possible penalties from the Public Service Commission as well as the embarrassment of a show cause proceeding before the PSC.</a:t>
            </a:r>
          </a:p>
          <a:p>
            <a:pPr>
              <a:spcAft>
                <a:spcPts val="1200"/>
              </a:spcAft>
            </a:pPr>
            <a:endParaRPr lang="en-US" sz="1400" dirty="0"/>
          </a:p>
          <a:p>
            <a:pPr>
              <a:spcAft>
                <a:spcPts val="1200"/>
              </a:spcAft>
            </a:pPr>
            <a:r>
              <a:rPr lang="en-US" sz="1400" dirty="0"/>
              <a:t>Second, with the enactment of the American Recovery Act and the Bipartisan Infrastructure Bill, there is a large amount of money now available for water and sewer projects. With question of the need for a certificate will increasingly arise.</a:t>
            </a:r>
          </a:p>
          <a:p>
            <a:pPr>
              <a:spcAft>
                <a:spcPts val="1200"/>
              </a:spcAft>
            </a:pPr>
            <a:endParaRPr lang="en-US" sz="1400" dirty="0"/>
          </a:p>
          <a:p>
            <a:pPr>
              <a:spcAft>
                <a:spcPts val="1200"/>
              </a:spcAft>
            </a:pPr>
            <a:r>
              <a:rPr lang="en-US" sz="1400" dirty="0"/>
              <a:t> </a:t>
            </a:r>
          </a:p>
          <a:p>
            <a:endParaRPr lang="en-US" sz="1400" dirty="0"/>
          </a:p>
          <a:p>
            <a:pPr marL="228567" indent="-228567">
              <a:spcAft>
                <a:spcPts val="1200"/>
              </a:spcAft>
              <a:buAutoNum type="arabicPeriod"/>
            </a:pPr>
            <a:r>
              <a:rPr lang="en-US" sz="1400" dirty="0"/>
              <a:t>Disclaimer</a:t>
            </a:r>
          </a:p>
          <a:p>
            <a:pPr marL="228567" indent="-228567">
              <a:spcAft>
                <a:spcPts val="1200"/>
              </a:spcAft>
              <a:buAutoNum type="arabicPeriod"/>
            </a:pPr>
            <a:r>
              <a:rPr lang="en-US" sz="1400" dirty="0"/>
              <a:t>Questions Welcomed</a:t>
            </a:r>
          </a:p>
          <a:p>
            <a:pPr marL="228567" indent="-228567">
              <a:spcAft>
                <a:spcPts val="1200"/>
              </a:spcAft>
              <a:buAutoNum type="arabicPeriod"/>
            </a:pPr>
            <a:endParaRPr lang="en-US" sz="1400" dirty="0"/>
          </a:p>
          <a:p>
            <a:pPr marL="228567" indent="-228567">
              <a:spcAft>
                <a:spcPts val="1200"/>
              </a:spcAft>
              <a:buAutoNum type="arabicPeriod"/>
            </a:pPr>
            <a:endParaRPr lang="en-US" dirty="0"/>
          </a:p>
          <a:p>
            <a:pPr marL="228567" indent="-228567">
              <a:buAutoNum type="arabicPeriod"/>
            </a:pPr>
            <a:endParaRPr lang="en-US" dirty="0"/>
          </a:p>
        </p:txBody>
      </p:sp>
      <p:sp>
        <p:nvSpPr>
          <p:cNvPr id="4" name="Slide Number Placeholder 3"/>
          <p:cNvSpPr>
            <a:spLocks noGrp="1"/>
          </p:cNvSpPr>
          <p:nvPr>
            <p:ph type="sldNum" sz="quarter" idx="5"/>
          </p:nvPr>
        </p:nvSpPr>
        <p:spPr/>
        <p:txBody>
          <a:bodyPr/>
          <a:lstStyle/>
          <a:p>
            <a:fld id="{B09E9A9F-6F04-43E3-99CD-27D100D5DF95}" type="slidenum">
              <a:rPr lang="en-US" smtClean="0"/>
              <a:t>1</a:t>
            </a:fld>
            <a:endParaRPr lang="en-US" dirty="0"/>
          </a:p>
        </p:txBody>
      </p:sp>
    </p:spTree>
    <p:extLst>
      <p:ext uri="{BB962C8B-B14F-4D97-AF65-F5344CB8AC3E}">
        <p14:creationId xmlns:p14="http://schemas.microsoft.com/office/powerpoint/2010/main" val="2124204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ORDINARY EXTENSIONS IN THE USUAL COURSE OF BUSINESS IS NOT DEFINED IN KRS CHAPTER 278.  THE COMMISSION HAS ATTEMPTED TO DEFINE IT IN ITS REGULATIONS.  THIS IS THE REGULATION.</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71098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WHEN ATTEMPTING TO DETERMINE IF A PROJECT IS AN ORDINARY EXTENSION IN THE USUAL COURSE OF BUSINESS, THESE ARE THE FACTORS TO CONSIDER:</a:t>
            </a:r>
          </a:p>
          <a:p>
            <a:endParaRPr lang="en-US" sz="1400" dirty="0"/>
          </a:p>
          <a:p>
            <a:pPr marL="228567" indent="-228567">
              <a:buAutoNum type="arabicParenBoth"/>
            </a:pPr>
            <a:r>
              <a:rPr lang="en-US" sz="1400" dirty="0"/>
              <a:t>IS THERE WASTEFUL DUPLICATION OF FACILITIES?  Note:  NOT DUPLICATION, BUT </a:t>
            </a:r>
            <a:r>
              <a:rPr lang="en-US" sz="1400" b="1" dirty="0"/>
              <a:t>WASTEFUL </a:t>
            </a:r>
            <a:r>
              <a:rPr lang="en-US" sz="1400" dirty="0"/>
              <a:t>DUPLICATION</a:t>
            </a:r>
          </a:p>
          <a:p>
            <a:pPr marL="228567" indent="-228567">
              <a:buAutoNum type="arabicParenBoth"/>
            </a:pPr>
            <a:endParaRPr lang="en-US" sz="1400" dirty="0"/>
          </a:p>
          <a:p>
            <a:pPr marL="228567" indent="-228567">
              <a:buAutoNum type="arabicParenBoth"/>
            </a:pPr>
            <a:r>
              <a:rPr lang="en-US" sz="1400" dirty="0"/>
              <a:t>DOES THE PROJECT CONFLICT WITH ANOTHER UTILITY’S CERTIFICATE OR SERVICE?  (FOR EXAMPLE, IS THE UTILITY PROPOSING TO BUILD A WATER MAIN TO SERVE A CUSTOMER ALREADY SERVED BY ANOTHER WATER UTILITY?  IS THE UTILITY EXPANDING ITS WATER TREATMENT PLANT TO SERVE A CUSTOMER WHO IS ALREADY SERVED BY A UTILITY?)</a:t>
            </a:r>
          </a:p>
          <a:p>
            <a:pPr marL="228567" indent="-228567">
              <a:buAutoNum type="arabicParenBoth"/>
            </a:pPr>
            <a:endParaRPr lang="en-US" sz="1400" dirty="0"/>
          </a:p>
          <a:p>
            <a:pPr marL="228567" indent="-228567">
              <a:buAutoNum type="arabicParenBoth"/>
            </a:pPr>
            <a:r>
              <a:rPr lang="en-US" sz="1400" dirty="0"/>
              <a:t>WILL THE CAPITAL OUTLAY MATERIALLY AFFECT THE UTILITY’S FINANCIAL CONDITION?  </a:t>
            </a:r>
          </a:p>
          <a:p>
            <a:pPr marL="228567" indent="-228567">
              <a:buAutoNum type="arabicParenBoth"/>
            </a:pPr>
            <a:endParaRPr lang="en-US" sz="1400" dirty="0"/>
          </a:p>
          <a:p>
            <a:pPr marL="228567" indent="-228567">
              <a:buAutoNum type="arabicParenBoth"/>
            </a:pPr>
            <a:r>
              <a:rPr lang="en-US" sz="1400" dirty="0"/>
              <a:t>WILL THE PROJECT RESULT IN INCREASED CHARGES TO CUSTOMERS</a:t>
            </a:r>
          </a:p>
          <a:p>
            <a:pPr marL="228567" indent="-228567">
              <a:buAutoNum type="arabicParenBoth"/>
            </a:pPr>
            <a:endParaRPr lang="en-US" sz="1400" dirty="0"/>
          </a:p>
          <a:p>
            <a:pPr marL="628558" lvl="1" indent="-171425">
              <a:buFontTx/>
              <a:buChar char="-"/>
            </a:pPr>
            <a:r>
              <a:rPr lang="en-US" sz="1400" dirty="0"/>
              <a:t>Increased Charges to Customers: </a:t>
            </a:r>
            <a:r>
              <a:rPr lang="en-US" sz="1400" b="1" dirty="0"/>
              <a:t>Immediate</a:t>
            </a:r>
            <a:r>
              <a:rPr lang="en-US" sz="1400" dirty="0"/>
              <a:t> Rate Increase or </a:t>
            </a:r>
            <a:r>
              <a:rPr lang="en-US" sz="1400" b="1" dirty="0"/>
              <a:t>Ultimately</a:t>
            </a:r>
            <a:r>
              <a:rPr lang="en-US" sz="1400" dirty="0"/>
              <a:t> Will Increase Rates?</a:t>
            </a:r>
          </a:p>
          <a:p>
            <a:pPr marL="628558" lvl="1" indent="-171425">
              <a:buFontTx/>
              <a:buChar char="-"/>
            </a:pPr>
            <a:endParaRPr lang="en-US" sz="1400" dirty="0"/>
          </a:p>
          <a:p>
            <a:pPr marL="628558" lvl="1" indent="-171425">
              <a:buFontTx/>
              <a:buChar char="-"/>
            </a:pPr>
            <a:r>
              <a:rPr lang="en-US" sz="1400" dirty="0"/>
              <a:t>A Project is likely to create eventually increase rates due to depreciation expense and/or issuance of debt </a:t>
            </a:r>
          </a:p>
          <a:p>
            <a:endParaRPr lang="en-US" sz="1400" dirty="0"/>
          </a:p>
          <a:p>
            <a:pPr marL="463482"/>
            <a:r>
              <a:rPr lang="en-US" sz="1400" dirty="0"/>
              <a:t>-   Case No. 2010-00244: Found that purchase of new meters would result in a rate increase because cost incurred in the first five years of implementation would be greater than to allow existing meters to remain in place.  (Meters would be less costly over 15-year study period&gt;)</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71098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237" indent="-165237">
              <a:buFontTx/>
              <a:buChar char="-"/>
            </a:pPr>
            <a:endParaRPr lang="en-US" baseline="0" dirty="0"/>
          </a:p>
          <a:p>
            <a:pPr marL="165237" lvl="1" indent="-165237">
              <a:buFontTx/>
              <a:buChar char="-"/>
              <a:tabLst>
                <a:tab pos="171356" algn="l"/>
              </a:tabLst>
            </a:pPr>
            <a:r>
              <a:rPr lang="en-US" sz="1400" dirty="0"/>
              <a:t>IS THE PROJECT NEEDED TO MAINTAIN SERVICE TO ALL CUSTOMERS OR TO MEET EXPECTED GROWTH?  DOES THE UTILITY HAVE SUFFICIENT CAPACITY TO MEET EXISTING/ NEAR FUTURE DEMANDS?  </a:t>
            </a:r>
          </a:p>
          <a:p>
            <a:pPr marL="165237" lvl="1" indent="-165237">
              <a:buFontTx/>
              <a:buChar char="-"/>
              <a:tabLst>
                <a:tab pos="171356" algn="l"/>
              </a:tabLst>
            </a:pPr>
            <a:endParaRPr lang="en-US" sz="1400" dirty="0"/>
          </a:p>
          <a:p>
            <a:pPr marL="622370" lvl="2" indent="-165237">
              <a:buFontTx/>
              <a:buChar char="-"/>
              <a:tabLst>
                <a:tab pos="171356" algn="l"/>
              </a:tabLst>
            </a:pPr>
            <a:r>
              <a:rPr lang="en-US" sz="1400" dirty="0"/>
              <a:t>PSC will examine the utility’s projected needs – Are Projections Reasonable?</a:t>
            </a:r>
          </a:p>
          <a:p>
            <a:pPr marL="165237" lvl="1" indent="-165237">
              <a:buFontTx/>
              <a:buChar char="-"/>
              <a:tabLst>
                <a:tab pos="171356" algn="l"/>
              </a:tabLst>
            </a:pPr>
            <a:endParaRPr lang="en-US" sz="1400" dirty="0"/>
          </a:p>
          <a:p>
            <a:pPr marL="622370" lvl="2" indent="-165237">
              <a:buFontTx/>
              <a:buChar char="-"/>
              <a:tabLst>
                <a:tab pos="171356" algn="l"/>
              </a:tabLst>
            </a:pPr>
            <a:r>
              <a:rPr lang="en-US" sz="1400" dirty="0"/>
              <a:t>Case No. 2007-00134 (4/25/2008): Capacity of municipal utility must be considered.  However, no requirement that jurisdictional utility must exhaust the available capacity of municipal utility before facility can be constructed.  Must be carefully weighed against other factors</a:t>
            </a:r>
          </a:p>
          <a:p>
            <a:pPr marL="622370" lvl="2" indent="-165237">
              <a:buFontTx/>
              <a:buChar char="-"/>
              <a:tabLst>
                <a:tab pos="171356" algn="l"/>
              </a:tabLst>
            </a:pPr>
            <a:endParaRPr lang="en-US" sz="1400" dirty="0"/>
          </a:p>
          <a:p>
            <a:pPr marL="622370" lvl="2" indent="-165237">
              <a:buFontTx/>
              <a:buChar char="-"/>
              <a:tabLst>
                <a:tab pos="171356" algn="l"/>
              </a:tabLst>
            </a:pPr>
            <a:r>
              <a:rPr lang="en-US" sz="1400" dirty="0"/>
              <a:t>KRS 278.010(14): "Adequate service" means having sufficient capacity to meet the maximum estimated requirements of the customer to be served during the year following the commencement of permanent service and to meet the maximum estimated requirements of other actual customers to be supplied from the same lines or facilities during such year and to assure such customers of reasonable continuity of service</a:t>
            </a:r>
          </a:p>
          <a:p>
            <a:pPr marL="165237" indent="-165237">
              <a:buFontTx/>
              <a:buChar char="-"/>
            </a:pPr>
            <a:endParaRPr lang="en-US" dirty="0"/>
          </a:p>
          <a:p>
            <a:pPr marL="165237" indent="-165237">
              <a:buFontTx/>
              <a:buChar char="-"/>
            </a:pPr>
            <a:r>
              <a:rPr lang="en-US" sz="1400" dirty="0"/>
              <a:t>EXCESSIVE INVESTMENT</a:t>
            </a:r>
            <a:r>
              <a:rPr lang="en-US" dirty="0"/>
              <a:t>:</a:t>
            </a:r>
          </a:p>
          <a:p>
            <a:pPr marL="330472" lvl="1">
              <a:buFontTx/>
              <a:buChar char="-"/>
            </a:pPr>
            <a:r>
              <a:rPr lang="en-US" sz="1400" dirty="0"/>
              <a:t>- Will the cost exceed the benefit provided? </a:t>
            </a:r>
          </a:p>
          <a:p>
            <a:pPr marL="330472" lvl="1">
              <a:buFontTx/>
              <a:buChar char="-"/>
            </a:pPr>
            <a:r>
              <a:rPr lang="en-US" sz="1400" dirty="0"/>
              <a:t>- Example: Spending $50,000 to construct a water line that will serve only one customer</a:t>
            </a:r>
          </a:p>
          <a:p>
            <a:pPr marL="330472" lvl="1">
              <a:buFontTx/>
              <a:buChar char="-"/>
            </a:pPr>
            <a:r>
              <a:rPr lang="en-US" sz="1400" dirty="0"/>
              <a:t>- Example: Building a $300,000 water main to serve an industrial park that has no tenants and no prospects for tenants</a:t>
            </a:r>
          </a:p>
          <a:p>
            <a:pPr marL="165237" indent="-165237">
              <a:buFontTx/>
              <a:buChar char="-"/>
            </a:pPr>
            <a:endParaRPr lang="en-US" dirty="0"/>
          </a:p>
          <a:p>
            <a:pPr marL="165237" indent="-165237">
              <a:buFontTx/>
              <a:buChar char="-"/>
            </a:pPr>
            <a:r>
              <a:rPr lang="en-US" sz="1400" dirty="0"/>
              <a:t>Premature Replacement – Case No. 2010-00244 (8/3/2011):</a:t>
            </a:r>
          </a:p>
          <a:p>
            <a:pPr marL="165237" indent="-165237">
              <a:buFontTx/>
              <a:buChar char="-"/>
            </a:pPr>
            <a:endParaRPr lang="en-US" sz="1400" dirty="0"/>
          </a:p>
          <a:p>
            <a:pPr marL="605867" lvl="1" indent="-165237">
              <a:buFontTx/>
              <a:buChar char="-"/>
            </a:pPr>
            <a:r>
              <a:rPr lang="en-US" sz="1400" dirty="0"/>
              <a:t>Premature replacement of existing meters clear constitutes a duplication of facilities and this can only be determined to be non-wasteful duplication after a full investigation of all of the facts by the Commission</a:t>
            </a:r>
          </a:p>
          <a:p>
            <a:pPr marL="165237" indent="-165237">
              <a:buFontTx/>
              <a:buChar char="-"/>
            </a:pPr>
            <a:endParaRPr lang="en-US" sz="1400" dirty="0"/>
          </a:p>
          <a:p>
            <a:pPr marL="165237" indent="-165237">
              <a:buFontTx/>
              <a:buChar char="-"/>
            </a:pPr>
            <a:r>
              <a:rPr lang="en-US" sz="1400" dirty="0"/>
              <a:t>To Demonstrate that a proposed facility does not result in wasteful duplication, the applicant must demonstrate that a thorough review of all alternatives has been performed.  Selection of a proposal that ultimately costs more than an alternative does not necessarily result in wasteful duplication." All relevant factors must be balanced.</a:t>
            </a:r>
          </a:p>
          <a:p>
            <a:pPr marL="165237" indent="-165237">
              <a:buFontTx/>
              <a:buChar char="-"/>
            </a:pPr>
            <a:endParaRPr lang="en-US" baseline="0" dirty="0"/>
          </a:p>
          <a:p>
            <a:pPr marL="165237" indent="-165237">
              <a:buFontTx/>
              <a:buChar char="-"/>
            </a:pPr>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71098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IS THERE A BRIGHT LINE TEST FOR DETERMINING IF A PROJECT HAS A MATERIALLY AFFECT ON THE UTILITY’S FINANCIAL CONDITION?</a:t>
            </a:r>
          </a:p>
          <a:p>
            <a:endParaRPr lang="en-US" sz="1400" dirty="0"/>
          </a:p>
          <a:p>
            <a:pPr marL="285708" indent="-285708">
              <a:buFontTx/>
              <a:buChar char="-"/>
            </a:pPr>
            <a:r>
              <a:rPr lang="en-US" sz="1400" dirty="0"/>
              <a:t>10 PERCENT TEST WAS USED FOR YEARS BUT ABANDONED IN THE 1970S – LESS THAN 10 PERCENT WAS NOT MATERIAL</a:t>
            </a:r>
          </a:p>
          <a:p>
            <a:pPr marL="285708" indent="-285708">
              <a:buFontTx/>
              <a:buChar char="-"/>
            </a:pPr>
            <a:endParaRPr lang="en-US" sz="1400" dirty="0"/>
          </a:p>
          <a:p>
            <a:pPr marL="285708" indent="-285708">
              <a:buFontTx/>
              <a:buChar char="-"/>
            </a:pPr>
            <a:r>
              <a:rPr lang="en-US" sz="1400" dirty="0"/>
              <a:t>SMALLER PERCENTAGES HAVE BEEN USED AS A BRIGHT LINE</a:t>
            </a:r>
          </a:p>
          <a:p>
            <a:pPr marL="285708" indent="-285708">
              <a:buFontTx/>
              <a:buChar char="-"/>
            </a:pPr>
            <a:endParaRPr lang="en-US" sz="1400" dirty="0"/>
          </a:p>
          <a:p>
            <a:pPr marL="742841" lvl="1" indent="-285708">
              <a:buFontTx/>
              <a:buChar char="-"/>
            </a:pPr>
            <a:r>
              <a:rPr lang="en-US" sz="1400" dirty="0"/>
              <a:t>5 PERCENT TEST USED IN SOME STAFF OPINIONS, BUT REJECTED BY THE PSC IN CASE NO. 2010-00244 (8/3/2011)</a:t>
            </a:r>
          </a:p>
          <a:p>
            <a:pPr marL="742841" lvl="1" indent="-285708">
              <a:buFontTx/>
              <a:buChar char="-"/>
            </a:pPr>
            <a:endParaRPr lang="en-US" sz="1400" dirty="0"/>
          </a:p>
          <a:p>
            <a:pPr marL="742841" lvl="1" indent="-285708">
              <a:buFontTx/>
              <a:buChar char="-"/>
            </a:pPr>
            <a:r>
              <a:rPr lang="en-US" sz="1400" dirty="0"/>
              <a:t>3 PERCENT USED RECENTLY IN CASE NO. 2019-00257</a:t>
            </a:r>
          </a:p>
          <a:p>
            <a:pPr marL="742841" lvl="1" indent="-285708">
              <a:buFontTx/>
              <a:buChar char="-"/>
            </a:pPr>
            <a:endParaRPr lang="en-US" sz="1400" dirty="0"/>
          </a:p>
          <a:p>
            <a:pPr marL="742841" lvl="1" indent="-285708">
              <a:buFontTx/>
              <a:buChar char="-"/>
            </a:pPr>
            <a:r>
              <a:rPr lang="en-US" sz="1400" dirty="0"/>
              <a:t>1 PERCENT HAS BEEN CITED IN SEVERAL PSC CASES</a:t>
            </a:r>
          </a:p>
          <a:p>
            <a:pPr marL="285708" indent="-285708">
              <a:buFontTx/>
              <a:buChar char="-"/>
            </a:pPr>
            <a:endParaRPr lang="en-US" sz="1400" dirty="0"/>
          </a:p>
          <a:p>
            <a:pPr marL="285708" indent="-285708">
              <a:buFontTx/>
              <a:buChar char="-"/>
            </a:pPr>
            <a:r>
              <a:rPr lang="en-US" sz="1400" dirty="0"/>
              <a:t>NO CLEAR STANDARD:  PSC HAS SHIFTED THE STANDARD TO PERMIT IT TO REVIEW PROJECTS FOR WHICH IT HAS CONCERNS </a:t>
            </a:r>
          </a:p>
          <a:p>
            <a:endParaRPr lang="en-US" sz="1400" dirty="0"/>
          </a:p>
          <a:p>
            <a:r>
              <a:rPr lang="en-US" sz="1400" dirty="0"/>
              <a:t>PSC has specifically held that financing project through issuance of debt is NOT a DECISIVE factor in determining if utility’s financial position is materially affected</a:t>
            </a:r>
          </a:p>
          <a:p>
            <a:endParaRPr lang="en-US" sz="1400" dirty="0"/>
          </a:p>
          <a:p>
            <a:r>
              <a:rPr lang="en-US" sz="1400" dirty="0"/>
              <a:t>Case No. 2000-480 (8/30/2001):</a:t>
            </a:r>
          </a:p>
          <a:p>
            <a:endParaRPr lang="en-US" sz="1400" dirty="0"/>
          </a:p>
          <a:p>
            <a:pPr marL="440630"/>
            <a:r>
              <a:rPr lang="en-US" sz="1400" dirty="0"/>
              <a:t>The method used to finance the cost of proposed facilities does not determine whether those facilities require a Certificate of Public Convenience and Necessity.  Neither KRS 278.020(1) nor Administrative Regulation 807 </a:t>
            </a:r>
            <a:r>
              <a:rPr lang="en-US" sz="1400" dirty="0" err="1"/>
              <a:t>KAR</a:t>
            </a:r>
            <a:r>
              <a:rPr lang="en-US" sz="1400" dirty="0"/>
              <a:t> 5:001, Section 9(3) mentions financing.  We fail to discern how the mere use of revenue bonds or </a:t>
            </a:r>
            <a:r>
              <a:rPr lang="en-US" sz="1400" dirty="0" err="1"/>
              <a:t>BANs</a:t>
            </a:r>
            <a:r>
              <a:rPr lang="en-US" sz="1400" dirty="0"/>
              <a:t> automatically affects whether a project is to be considered outside the usual course of business.  </a:t>
            </a:r>
          </a:p>
          <a:p>
            <a:pPr marL="440630"/>
            <a:endParaRPr lang="en-US" sz="1400" dirty="0"/>
          </a:p>
          <a:p>
            <a:pPr marL="440630"/>
            <a:r>
              <a:rPr lang="en-US" sz="1400" dirty="0"/>
              <a:t>Each project is examined individually unless the projects are directly related. For example, if several construction projects are proposed to upgrade and improve a water treatment plant and each project is essential to the implementation or operation of the other projects, we will consider these projects as one project when determining whether a Certificate of Public Convenience and Necessity is required. A utility is not required to obtain a Certificate for a project merely because it is funded through the issuance of a BAN that will eventually be refinanced through the issuance of revenue bonds whose issuance may require an adjustment of the utility’s rates.</a:t>
            </a:r>
          </a:p>
          <a:p>
            <a:pPr marL="440630"/>
            <a:endParaRPr lang="en-US" sz="1400" dirty="0"/>
          </a:p>
          <a:p>
            <a:r>
              <a:rPr lang="en-US" sz="1400" dirty="0"/>
              <a:t>Each Project assessed individually for material affect UNLESS the Projects are DIRECTLY RELATED.</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71098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2014-00368: Construction of gas line.  Line Represents 55% of utility’s existing net utility plant, but customer pays for the entire expansion.  Held:  NOT MATERIAL.  No effect on the utility’s financial condition, will not result in rate increase.</a:t>
            </a:r>
          </a:p>
          <a:p>
            <a:endParaRPr lang="en-US" sz="1400" dirty="0"/>
          </a:p>
          <a:p>
            <a:r>
              <a:rPr lang="en-US" sz="1400" dirty="0"/>
              <a:t>2018-00164: (National Utility Energy Corp.) Construction of gas line.  Small percentage of net utility plant.  Customer pays the entire cost of the construction.  No material effect on the utility’s existing financial condition and no rate adjustment required.  </a:t>
            </a:r>
          </a:p>
          <a:p>
            <a:endParaRPr lang="en-US" sz="1400" dirty="0"/>
          </a:p>
          <a:p>
            <a:r>
              <a:rPr lang="en-US" sz="1400" dirty="0"/>
              <a:t>2017-00195: (Louisville Gas &amp; Electric Company): Electric utility applies for Certificate to Move Transmission Line to a different location on a landfill site.  Landfill owner requested the move and paid the costs for the move.  PSC granted the certificate.  At the same time the question arose about the relocation of natural gas line on landfill site.  Because the project involved the relocation of existing facility, no wasteful duplication.  Landfill owner funded all but $500K of the cost of relocation.  Therefore total capital investment will not materially affect </a:t>
            </a:r>
            <a:r>
              <a:rPr lang="en-US" sz="1400" dirty="0" err="1"/>
              <a:t>LG&amp;E’s</a:t>
            </a:r>
            <a:r>
              <a:rPr lang="en-US" sz="1400" dirty="0"/>
              <a:t> financial condition.</a:t>
            </a:r>
          </a:p>
          <a:p>
            <a:endParaRPr lang="en-US" sz="1400" dirty="0"/>
          </a:p>
          <a:p>
            <a:r>
              <a:rPr lang="en-US" sz="1400" dirty="0"/>
              <a:t>2019-00067/2020-00344 – Hardin District No. 1 – construction of distribution system and </a:t>
            </a:r>
            <a:r>
              <a:rPr lang="en-US" sz="1400" dirty="0" err="1"/>
              <a:t>WTP</a:t>
            </a:r>
            <a:r>
              <a:rPr lang="en-US" sz="1400" dirty="0"/>
              <a:t> improvements for Fort Knox Military Installation facilities.  All of project costs funded by the Government.  No effect on other customers or customers’ rates.  Will not effect financial condition of Hardin District No. 1.No material effect.</a:t>
            </a:r>
          </a:p>
          <a:p>
            <a:endParaRPr lang="en-US" sz="1400" dirty="0"/>
          </a:p>
          <a:p>
            <a:endParaRPr lang="en-US" sz="1400" dirty="0"/>
          </a:p>
          <a:p>
            <a:r>
              <a:rPr lang="en-US" sz="1400" dirty="0"/>
              <a:t>Should the cost financed through government grants be considered in “material affect” determination?  Subtract financed amount from the project cost amount?</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3658828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2014-00368: Construction of gas line.  Line Represents 55% of utility’s existing net utility plant, but customer pays for the entire expansion.  Held:  NOT MATERIAL.  No effect on the utility’s financial condition, will not result in rate increase.</a:t>
            </a:r>
          </a:p>
          <a:p>
            <a:endParaRPr lang="en-US" sz="1400" dirty="0"/>
          </a:p>
          <a:p>
            <a:r>
              <a:rPr lang="en-US" sz="1400" dirty="0"/>
              <a:t>2018-00164: (National Utility Energy Corp.) Construction of gas line.  Small percentage of net utility plant.  Customer pays the entire cost of the construction.  No material effect on the utility’s existing financial condition and no rate adjustment required.  </a:t>
            </a:r>
          </a:p>
          <a:p>
            <a:endParaRPr lang="en-US" sz="1400" dirty="0"/>
          </a:p>
          <a:p>
            <a:r>
              <a:rPr lang="en-US" sz="1400" dirty="0"/>
              <a:t>2017-00195: (Louisville Gas &amp; Electric Company): Electric utility applies for Certificate to Move Transmission Line to a different location on a landfill site.  Landfill owner requested the move and paid the costs for the move.  PSC granted the certificate.  At the same time the question arose about the relocation of natural gas line on landfill site.  Because the project involved the relocation of existing facility, no wasteful duplication.  Landfill owner funded all but $500K of the cost of relocation.  Therefore total capital investment will not materially affect </a:t>
            </a:r>
            <a:r>
              <a:rPr lang="en-US" sz="1400" dirty="0" err="1"/>
              <a:t>LG&amp;E’s</a:t>
            </a:r>
            <a:r>
              <a:rPr lang="en-US" sz="1400" dirty="0"/>
              <a:t> financial condition.</a:t>
            </a:r>
          </a:p>
          <a:p>
            <a:endParaRPr lang="en-US" sz="1400" dirty="0"/>
          </a:p>
          <a:p>
            <a:r>
              <a:rPr lang="en-US" sz="1400" dirty="0"/>
              <a:t>2019-00067/2020-00344 – Hardin District No. 1 – construction of distribution system and </a:t>
            </a:r>
            <a:r>
              <a:rPr lang="en-US" sz="1400" dirty="0" err="1"/>
              <a:t>WTP</a:t>
            </a:r>
            <a:r>
              <a:rPr lang="en-US" sz="1400" dirty="0"/>
              <a:t> improvements for Fort Knox Military Installation facilities.  All of project costs funded by the Government.  No effect on other customers or customers’ rates.  Will not effect financial condition of Hardin District No. 1.No material effect.</a:t>
            </a:r>
          </a:p>
          <a:p>
            <a:endParaRPr lang="en-US" sz="1400" dirty="0"/>
          </a:p>
          <a:p>
            <a:endParaRPr lang="en-US" sz="1400" dirty="0"/>
          </a:p>
          <a:p>
            <a:r>
              <a:rPr lang="en-US" sz="1400" dirty="0"/>
              <a:t>Should the cost financed through government grants be considered in “material affect” determination?  Subtract financed amount from the project cost amount?</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8978041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2014-00368: Construction of gas line.  Line Represents 55% of utility’s existing net utility plant, but customer pays for the entire expansion.  Held:  NOT MATERIAL.  No effect on the utility’s financial condition, will not result in rate increase.</a:t>
            </a:r>
          </a:p>
          <a:p>
            <a:endParaRPr lang="en-US" sz="1400" dirty="0"/>
          </a:p>
          <a:p>
            <a:r>
              <a:rPr lang="en-US" sz="1400" dirty="0"/>
              <a:t>2018-00164: (National Utility Energy Corp.) Construction of gas line.  Small percentage of net utility plant.  Customer pays the entire cost of the construction.  No material effect on the utility’s existing financial condition and no rate adjustment required.  </a:t>
            </a:r>
          </a:p>
          <a:p>
            <a:endParaRPr lang="en-US" sz="1400" dirty="0"/>
          </a:p>
          <a:p>
            <a:r>
              <a:rPr lang="en-US" sz="1400" dirty="0"/>
              <a:t>2017-00195: (Louisville Gas &amp; Electric Company): Electric utility applies for Certificate to Move Transmission Line to a different location on a landfill site.  Landfill owner requested the move and paid the costs for the move.  PSC granted the certificate.  At the same time the question arose about the relocation of natural gas line on landfill site.  Because the project involved the relocation of existing facility, no wasteful duplication.  Landfill owner funded all but $500K of the cost of relocation.  Therefore total capital investment will not materially affect </a:t>
            </a:r>
            <a:r>
              <a:rPr lang="en-US" sz="1400" dirty="0" err="1"/>
              <a:t>LG&amp;E’s</a:t>
            </a:r>
            <a:r>
              <a:rPr lang="en-US" sz="1400" dirty="0"/>
              <a:t> financial condition.</a:t>
            </a:r>
          </a:p>
          <a:p>
            <a:endParaRPr lang="en-US" sz="1400" dirty="0"/>
          </a:p>
          <a:p>
            <a:r>
              <a:rPr lang="en-US" sz="1400" dirty="0"/>
              <a:t>2019-00067/2020-00344 – Hardin District No. 1 – construction of distribution system and </a:t>
            </a:r>
            <a:r>
              <a:rPr lang="en-US" sz="1400" dirty="0" err="1"/>
              <a:t>WTP</a:t>
            </a:r>
            <a:r>
              <a:rPr lang="en-US" sz="1400" dirty="0"/>
              <a:t> improvements for Fort Knox Military Installation facilities.  All of project costs funded by the Government.  No effect on other customers or customers’ rates.  Will not effect financial condition of Hardin District No. 1.No material effect.</a:t>
            </a:r>
          </a:p>
          <a:p>
            <a:endParaRPr lang="en-US" sz="1400" dirty="0"/>
          </a:p>
          <a:p>
            <a:endParaRPr lang="en-US" sz="1400" dirty="0"/>
          </a:p>
          <a:p>
            <a:r>
              <a:rPr lang="en-US" sz="1400" dirty="0"/>
              <a:t>Should the cost financed through government grants be considered in “material affect” determination?  Subtract financed amount from the project cost amount?</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9269360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2014-00368: Construction of gas line.  Line Represents 55% of utility’s existing net utility plant, but customer pays for the entire expansion.  Held:  NOT MATERIAL.  No effect on the utility’s financial condition, will not result in rate increase.</a:t>
            </a:r>
          </a:p>
          <a:p>
            <a:endParaRPr lang="en-US" sz="1400" dirty="0"/>
          </a:p>
          <a:p>
            <a:r>
              <a:rPr lang="en-US" sz="1400" dirty="0"/>
              <a:t>2018-00164: (National Utility Energy Corp.) Construction of gas line.  Small percentage of net utility plant.  Customer pays the entire cost of the construction.  No material effect on the utility’s existing financial condition and no rate adjustment required.  </a:t>
            </a:r>
          </a:p>
          <a:p>
            <a:endParaRPr lang="en-US" sz="1400" dirty="0"/>
          </a:p>
          <a:p>
            <a:r>
              <a:rPr lang="en-US" sz="1400" dirty="0"/>
              <a:t>2017-00195: (Louisville Gas &amp; Electric Company): Electric utility applies for Certificate to Move Transmission Line to a different location on a landfill site.  Landfill owner requested the move and paid the costs for the move.  PSC granted the certificate.  At the same time the question arose about the relocation of natural gas line on landfill site.  Because the project involved the relocation of existing facility, no wasteful duplication.  Landfill owner funded all but $500K of the cost of relocation.  Therefore total capital investment will not materially affect </a:t>
            </a:r>
            <a:r>
              <a:rPr lang="en-US" sz="1400" dirty="0" err="1"/>
              <a:t>LG&amp;E’s</a:t>
            </a:r>
            <a:r>
              <a:rPr lang="en-US" sz="1400" dirty="0"/>
              <a:t> financial condition.</a:t>
            </a:r>
          </a:p>
          <a:p>
            <a:endParaRPr lang="en-US" sz="1400" dirty="0"/>
          </a:p>
          <a:p>
            <a:r>
              <a:rPr lang="en-US" sz="1400" dirty="0"/>
              <a:t>2019-00067/2020-00344 – Hardin District No. 1 – construction of distribution system and </a:t>
            </a:r>
            <a:r>
              <a:rPr lang="en-US" sz="1400" dirty="0" err="1"/>
              <a:t>WTP</a:t>
            </a:r>
            <a:r>
              <a:rPr lang="en-US" sz="1400" dirty="0"/>
              <a:t> improvements for Fort Knox Military Installation facilities.  All of project costs funded by the Government.  No effect on other customers or customers’ rates.  Will not effect financial condition of Hardin District No. 1.No material effect.</a:t>
            </a:r>
          </a:p>
          <a:p>
            <a:endParaRPr lang="en-US" sz="1400" dirty="0"/>
          </a:p>
          <a:p>
            <a:endParaRPr lang="en-US" sz="1400" dirty="0"/>
          </a:p>
          <a:p>
            <a:r>
              <a:rPr lang="en-US" sz="1400" dirty="0"/>
              <a:t>Should the cost financed through government grants be considered in “material affect” determination?  Subtract financed amount from the project cost amount?</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614143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Should the cost financed through government grants be considered in “material affect” determination?  Subtract financed amount from the project cost amount?</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4124086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Should the cost financed through government grants be considered in “material affect” determination?  Subtract financed amount from the project cost amount?</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353307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4" name="Slide Number Placeholder 3"/>
          <p:cNvSpPr>
            <a:spLocks noGrp="1"/>
          </p:cNvSpPr>
          <p:nvPr>
            <p:ph type="sldNum" sz="quarter" idx="5"/>
          </p:nvPr>
        </p:nvSpPr>
        <p:spPr/>
        <p:txBody>
          <a:bodyPr/>
          <a:lstStyle/>
          <a:p>
            <a:pPr>
              <a:defRPr/>
            </a:pPr>
            <a:fld id="{E608A711-9886-4E40-A23E-C9509A6B3F70}"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NO DEBT ISSUANCE = GRANT MONEY OR INTERNAL FUNDS/CUSTOMER CONTRIBUTIONS</a:t>
            </a:r>
          </a:p>
          <a:p>
            <a:endParaRPr lang="en-US" sz="1600" dirty="0"/>
          </a:p>
          <a:p>
            <a:r>
              <a:rPr lang="en-US" sz="1600" dirty="0"/>
              <a:t>STATUTE ACTUALLY REFERS TO OBLIGATIONS REQUIRING PSC APPROVAL UNDER KRS 278.300 (SHORT TERM NOTES COULD BE USED – 2 </a:t>
            </a:r>
            <a:r>
              <a:rPr lang="en-US" sz="1600" dirty="0" err="1"/>
              <a:t>YR</a:t>
            </a:r>
            <a:r>
              <a:rPr lang="en-US" sz="1600" dirty="0"/>
              <a:t> NOTES TURNED OVER TWICE – 6 YEARS TOTAL)</a:t>
            </a:r>
          </a:p>
        </p:txBody>
      </p:sp>
      <p:sp>
        <p:nvSpPr>
          <p:cNvPr id="4" name="Slide Number Placeholder 3"/>
          <p:cNvSpPr>
            <a:spLocks noGrp="1"/>
          </p:cNvSpPr>
          <p:nvPr>
            <p:ph type="sldNum" sz="quarter" idx="10"/>
          </p:nvPr>
        </p:nvSpPr>
        <p:spPr/>
        <p:txBody>
          <a:bodyPr/>
          <a:lstStyle/>
          <a:p>
            <a:fld id="{35508891-43D0-442B-845A-E33B4F383FEB}" type="slidenum">
              <a:rPr lang="en-US" smtClean="0"/>
              <a:t>20</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21</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22</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WATER DISTRICT REQUESTED A DEVIATION FROM THE REQUIREMENT FOR A CERTIFICATE OF PUBLIC CONVENIENCE AND NECESSITY</a:t>
            </a:r>
          </a:p>
          <a:p>
            <a:endParaRPr lang="en-US" dirty="0"/>
          </a:p>
          <a:p>
            <a:r>
              <a:rPr lang="en-US" dirty="0"/>
              <a:t>PSC FOUND APPLICATION WAS MOOT; NO CERTIFICATE WAS REQUIRED BECAUSE THE EXCEPTION APPLIED.</a:t>
            </a:r>
          </a:p>
          <a:p>
            <a:endParaRPr lang="en-US" dirty="0"/>
          </a:p>
          <a:p>
            <a:r>
              <a:rPr lang="en-US" dirty="0"/>
              <a:t>NOTE:  THE EXCEPTION WAS STILL IN BUDGET BILL AND HAD NOT YET BEEN CODIFIED IN KRS 278.020</a:t>
            </a:r>
          </a:p>
        </p:txBody>
      </p:sp>
      <p:sp>
        <p:nvSpPr>
          <p:cNvPr id="4" name="Slide Number Placeholder 3"/>
          <p:cNvSpPr>
            <a:spLocks noGrp="1"/>
          </p:cNvSpPr>
          <p:nvPr>
            <p:ph type="sldNum" sz="quarter" idx="10"/>
          </p:nvPr>
        </p:nvSpPr>
        <p:spPr/>
        <p:txBody>
          <a:bodyPr/>
          <a:lstStyle/>
          <a:p>
            <a:fld id="{35508891-43D0-442B-845A-E33B4F383FEB}" type="slidenum">
              <a:rPr lang="en-US" smtClean="0"/>
              <a:t>23</a:t>
            </a:fld>
            <a:endParaRPr lang="en-US" dirty="0"/>
          </a:p>
        </p:txBody>
      </p:sp>
    </p:spTree>
    <p:extLst>
      <p:ext uri="{BB962C8B-B14F-4D97-AF65-F5344CB8AC3E}">
        <p14:creationId xmlns:p14="http://schemas.microsoft.com/office/powerpoint/2010/main" val="21342710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24</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5508891-43D0-442B-845A-E33B4F383FEB}" type="slidenum">
              <a:rPr lang="en-US" smtClean="0"/>
              <a:t>25</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Note:  PSC WILL NOT ISSUE A CERTIFICATE TO ANY PROJECT THAT HAS ALREADY BEEN CONSTRUCTED  - DON’T APPLY FOR A COMPLETED PROJECT</a:t>
            </a:r>
          </a:p>
          <a:p>
            <a:endParaRPr lang="en-US" baseline="0" dirty="0"/>
          </a:p>
          <a:p>
            <a:r>
              <a:rPr lang="en-US" baseline="0" dirty="0"/>
              <a:t>Case No. 2000-481 (10/8/2001):</a:t>
            </a:r>
          </a:p>
          <a:p>
            <a:endParaRPr lang="en-US" baseline="0" dirty="0"/>
          </a:p>
          <a:p>
            <a:r>
              <a:rPr lang="en-US" dirty="0"/>
              <a:t>We did not state in our Order nor do we take the position that the costs of a utility facility or system improvement may be disallowed in a rate</a:t>
            </a:r>
          </a:p>
          <a:p>
            <a:r>
              <a:rPr lang="en-US" dirty="0"/>
              <a:t>proceeding merely because of the utility s failure to obtain a Certificate for the facility or system improvement. Such action would constitute an</a:t>
            </a:r>
          </a:p>
          <a:p>
            <a:r>
              <a:rPr lang="en-US" dirty="0"/>
              <a:t>assessment in excess of that provided in KRS 278.990(1) and would be unlawful.</a:t>
            </a:r>
          </a:p>
          <a:p>
            <a:endParaRPr lang="en-US" dirty="0"/>
          </a:p>
          <a:p>
            <a:r>
              <a:rPr lang="en-US" dirty="0"/>
              <a:t>Case No. 2002-00107 (8/30/2002) – PSC quoted with approval – Stated that utility will only be able to recover reasonably incurred costs</a:t>
            </a:r>
          </a:p>
          <a:p>
            <a:endParaRPr lang="en-US" dirty="0"/>
          </a:p>
          <a:p>
            <a:r>
              <a:rPr lang="en-US" dirty="0"/>
              <a:t>Case No. 2014-00171 (8/6/2014) – PSC stated: “The proposed method of financing a project is not necessarily determinative of whether a project requires a </a:t>
            </a:r>
            <a:r>
              <a:rPr lang="en-US" dirty="0" err="1"/>
              <a:t>CPCN</a:t>
            </a:r>
            <a:r>
              <a:rPr lang="en-US" dirty="0"/>
              <a:t>”</a:t>
            </a:r>
          </a:p>
          <a:p>
            <a:endParaRPr lang="en-US" baseline="0" dirty="0"/>
          </a:p>
          <a:p>
            <a:r>
              <a:rPr lang="en-US" baseline="0" dirty="0"/>
              <a:t>WHAT IS THE SIGNIFICANCE OF OBTAINING A CERTIFICATE?</a:t>
            </a:r>
          </a:p>
          <a:p>
            <a:endParaRPr lang="en-US" baseline="0" dirty="0"/>
          </a:p>
          <a:p>
            <a:r>
              <a:rPr lang="en-US" baseline="0" dirty="0"/>
              <a:t>	- CONSTRUCTION OF FACILITIES DETERMINED TO BE REASONABLE AND COST RECOVERY ALLOWED; CANNOT CHALLENGE DECISION TO CONSTRUCTION IN LATER PROCEEDINGS.</a:t>
            </a:r>
          </a:p>
        </p:txBody>
      </p:sp>
      <p:sp>
        <p:nvSpPr>
          <p:cNvPr id="4" name="Slide Number Placeholder 3"/>
          <p:cNvSpPr>
            <a:spLocks noGrp="1"/>
          </p:cNvSpPr>
          <p:nvPr>
            <p:ph type="sldNum" sz="quarter" idx="10"/>
          </p:nvPr>
        </p:nvSpPr>
        <p:spPr/>
        <p:txBody>
          <a:bodyPr/>
          <a:lstStyle/>
          <a:p>
            <a:fld id="{35508891-43D0-442B-845A-E33B4F383FEB}" type="slidenum">
              <a:rPr lang="en-US" smtClean="0"/>
              <a:t>26</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9E9A9F-6F04-43E3-99CD-27D100D5DF95}" type="slidenum">
              <a:rPr lang="en-US" smtClean="0"/>
              <a:t>27</a:t>
            </a:fld>
            <a:endParaRPr lang="en-US" dirty="0"/>
          </a:p>
        </p:txBody>
      </p:sp>
    </p:spTree>
    <p:extLst>
      <p:ext uri="{BB962C8B-B14F-4D97-AF65-F5344CB8AC3E}">
        <p14:creationId xmlns:p14="http://schemas.microsoft.com/office/powerpoint/2010/main" val="20107607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28</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Must demonstrate Need and Absence of Wasteful Duplication of Facilities</a:t>
            </a:r>
          </a:p>
          <a:p>
            <a:endParaRPr lang="en-US" sz="1400" dirty="0"/>
          </a:p>
          <a:p>
            <a:r>
              <a:rPr lang="en-US" sz="1400" dirty="0"/>
              <a:t>What is Need?</a:t>
            </a:r>
          </a:p>
          <a:p>
            <a:endParaRPr lang="en-US" sz="1400" dirty="0"/>
          </a:p>
          <a:p>
            <a:r>
              <a:rPr lang="en-US" sz="1400" dirty="0"/>
              <a:t>"Need" requires:</a:t>
            </a:r>
          </a:p>
          <a:p>
            <a:endParaRPr lang="en-US" sz="1400" dirty="0"/>
          </a:p>
          <a:p>
            <a:r>
              <a:rPr lang="en-US" sz="1400" dirty="0"/>
              <a:t>a showing of a substantial inadequacy of existing service, involving a consumer market sufficiently large to make it economically feasible for the new system or facility to be constructed and operated. ...[T]he inadequacy must be due either to a substantial deficiency of service facilities, beyond what could be supplied by normal improvements in the ordinary course of business; or to indifference, poor management or disregard of the rights of consumers, persisting over such a period of time as to establish an inability or unwillingness to render adequate service.</a:t>
            </a:r>
          </a:p>
          <a:p>
            <a:endParaRPr lang="en-US" sz="1400" dirty="0"/>
          </a:p>
          <a:p>
            <a:r>
              <a:rPr lang="en-US" sz="1400" dirty="0"/>
              <a:t>Kentucky Utilities Co. v. Pub. Serv. </a:t>
            </a:r>
            <a:r>
              <a:rPr lang="en-US" sz="1400" dirty="0" err="1"/>
              <a:t>Comm'n</a:t>
            </a:r>
            <a:r>
              <a:rPr lang="en-US" sz="1400" dirty="0"/>
              <a:t>, 252 S.W.2d. 885, 890 (Ky. 1952).</a:t>
            </a:r>
          </a:p>
        </p:txBody>
      </p:sp>
      <p:sp>
        <p:nvSpPr>
          <p:cNvPr id="4" name="Slide Number Placeholder 3"/>
          <p:cNvSpPr>
            <a:spLocks noGrp="1"/>
          </p:cNvSpPr>
          <p:nvPr>
            <p:ph type="sldNum" sz="quarter" idx="10"/>
          </p:nvPr>
        </p:nvSpPr>
        <p:spPr/>
        <p:txBody>
          <a:bodyPr/>
          <a:lstStyle/>
          <a:p>
            <a:fld id="{35508891-43D0-442B-845A-E33B4F383FEB}" type="slidenum">
              <a:rPr lang="en-US" smtClean="0"/>
              <a:t>29</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9E9A9F-6F04-43E3-99CD-27D100D5DF95}" type="slidenum">
              <a:rPr lang="en-US" smtClean="0"/>
              <a:t>3</a:t>
            </a:fld>
            <a:endParaRPr lang="en-US" dirty="0"/>
          </a:p>
        </p:txBody>
      </p:sp>
    </p:spTree>
    <p:extLst>
      <p:ext uri="{BB962C8B-B14F-4D97-AF65-F5344CB8AC3E}">
        <p14:creationId xmlns:p14="http://schemas.microsoft.com/office/powerpoint/2010/main" val="10414024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30</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PSC Case No. 2005-00154 (9/8/2005): Rejects the notion that PSC is the Last Stop</a:t>
            </a:r>
          </a:p>
          <a:p>
            <a:endParaRPr lang="en-US" sz="1600" dirty="0"/>
          </a:p>
          <a:p>
            <a:r>
              <a:rPr lang="en-US" sz="1600" dirty="0"/>
              <a:t>Contrary: Case No. 2015-00315 – Monroe County Water District – PSC rejected arguments that providing all permits at time of application was not required; instead granted a deviation from filing requires</a:t>
            </a:r>
          </a:p>
          <a:p>
            <a:endParaRPr lang="en-US" sz="1600" dirty="0"/>
          </a:p>
          <a:p>
            <a:r>
              <a:rPr lang="en-US" sz="1600" dirty="0"/>
              <a:t>Note:  Division of Water permits considered significant since deal with design – DOW-mandated change in plans could have significant effect on the cost of the plan and its economic viability.  Generally PSC will require the permits before accepting the application</a:t>
            </a:r>
          </a:p>
          <a:p>
            <a:endParaRPr lang="en-US" sz="1600" dirty="0"/>
          </a:p>
          <a:p>
            <a:r>
              <a:rPr lang="en-US" sz="1600" dirty="0"/>
              <a:t>Note:  DOW approvals for plans and specifications are specifically required for sewer projects (807 KAR 5:071, Section 3).</a:t>
            </a:r>
          </a:p>
          <a:p>
            <a:endParaRPr lang="en-US" sz="1600" dirty="0"/>
          </a:p>
          <a:p>
            <a:r>
              <a:rPr lang="en-US" sz="1400" dirty="0"/>
              <a:t>RECOMMEND THAT APPLICATION CONTAIN A STATEMENT THAT ALL PERMITS AND FRANCHISES HAVE BEEN OBTAINED  (INDICATE ANY THAT HAVE NOT BEEN OBTAINED)</a:t>
            </a:r>
          </a:p>
        </p:txBody>
      </p:sp>
      <p:sp>
        <p:nvSpPr>
          <p:cNvPr id="4" name="Slide Number Placeholder 3"/>
          <p:cNvSpPr>
            <a:spLocks noGrp="1"/>
          </p:cNvSpPr>
          <p:nvPr>
            <p:ph type="sldNum" sz="quarter" idx="10"/>
          </p:nvPr>
        </p:nvSpPr>
        <p:spPr/>
        <p:txBody>
          <a:bodyPr/>
          <a:lstStyle/>
          <a:p>
            <a:fld id="{35508891-43D0-442B-845A-E33B4F383FEB}" type="slidenum">
              <a:rPr lang="en-US" smtClean="0"/>
              <a:t>31</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32</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sz="1600" dirty="0"/>
              <a:t>PSC HAS INDICATED THAT UTILITIES SHOULD PROVIDE IT WITH AT LEAST 60 DAYS TO MAKE DECISION WHEN APPLYING FOR A CERTIFICATE OR DEBT AUTHORIZATION</a:t>
            </a:r>
          </a:p>
          <a:p>
            <a:pPr defTabSz="914266">
              <a:defRPr/>
            </a:pPr>
            <a:endParaRPr lang="en-US" sz="1600" dirty="0"/>
          </a:p>
          <a:p>
            <a:pPr defTabSz="914266">
              <a:defRPr/>
            </a:pPr>
            <a:r>
              <a:rPr lang="en-US" sz="1600" dirty="0"/>
              <a:t>PLACE NOTICE IN APPLICATION – STATEMENT REGARDING WHEN BIDS WILL EXPIRE; DEADLINE FOR ACTING ON VARIOUS CONTRACTS/BIDS</a:t>
            </a:r>
          </a:p>
          <a:p>
            <a:pPr defTabSz="914266">
              <a:defRPr/>
            </a:pPr>
            <a:endParaRPr lang="en-US" sz="1600" dirty="0"/>
          </a:p>
          <a:p>
            <a:pPr defTabSz="914266">
              <a:defRPr/>
            </a:pPr>
            <a:r>
              <a:rPr lang="en-US" sz="1600" dirty="0"/>
              <a:t>CONTACT PSC EXECUTIVE DIRECTOR/REQUEST STATUS UPDATES FROM TEAM LEADER OR ASSIGNED STAFF ATTORNEY (SERVES AS A REMINDER TO THE REQUIRED DATE)</a:t>
            </a:r>
          </a:p>
          <a:p>
            <a:pPr defTabSz="914266">
              <a:defRPr/>
            </a:pPr>
            <a:endParaRPr lang="en-US" dirty="0"/>
          </a:p>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33</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9E9A9F-6F04-43E3-99CD-27D100D5DF95}" type="slidenum">
              <a:rPr lang="en-US" smtClean="0"/>
              <a:t>34</a:t>
            </a:fld>
            <a:endParaRPr lang="en-US" dirty="0"/>
          </a:p>
        </p:txBody>
      </p:sp>
    </p:spTree>
    <p:extLst>
      <p:ext uri="{BB962C8B-B14F-4D97-AF65-F5344CB8AC3E}">
        <p14:creationId xmlns:p14="http://schemas.microsoft.com/office/powerpoint/2010/main" val="29078915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35</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36</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9E9A9F-6F04-43E3-99CD-27D100D5DF95}" type="slidenum">
              <a:rPr lang="en-US" smtClean="0"/>
              <a:t>37</a:t>
            </a:fld>
            <a:endParaRPr lang="en-US" dirty="0"/>
          </a:p>
        </p:txBody>
      </p:sp>
    </p:spTree>
    <p:extLst>
      <p:ext uri="{BB962C8B-B14F-4D97-AF65-F5344CB8AC3E}">
        <p14:creationId xmlns:p14="http://schemas.microsoft.com/office/powerpoint/2010/main" val="24878814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68" indent="-291103">
              <a:defRPr sz="4000">
                <a:solidFill>
                  <a:schemeClr val="tx2"/>
                </a:solidFill>
                <a:latin typeface="Times New Roman" pitchFamily="18" charset="0"/>
              </a:defRPr>
            </a:lvl2pPr>
            <a:lvl3pPr marL="1164412" indent="-232882">
              <a:defRPr sz="4000">
                <a:solidFill>
                  <a:schemeClr val="tx2"/>
                </a:solidFill>
                <a:latin typeface="Times New Roman" pitchFamily="18" charset="0"/>
              </a:defRPr>
            </a:lvl3pPr>
            <a:lvl4pPr marL="1630178" indent="-232882">
              <a:defRPr sz="4000">
                <a:solidFill>
                  <a:schemeClr val="tx2"/>
                </a:solidFill>
                <a:latin typeface="Times New Roman" pitchFamily="18" charset="0"/>
              </a:defRPr>
            </a:lvl4pPr>
            <a:lvl5pPr marL="2095942" indent="-232882">
              <a:defRPr sz="4000">
                <a:solidFill>
                  <a:schemeClr val="tx2"/>
                </a:solidFill>
                <a:latin typeface="Times New Roman" pitchFamily="18" charset="0"/>
              </a:defRPr>
            </a:lvl5pPr>
            <a:lvl6pPr marL="2561707" indent="-232882" algn="ctr" eaLnBrk="0" fontAlgn="base" hangingPunct="0">
              <a:spcBef>
                <a:spcPct val="0"/>
              </a:spcBef>
              <a:spcAft>
                <a:spcPct val="0"/>
              </a:spcAft>
              <a:defRPr sz="4000">
                <a:solidFill>
                  <a:schemeClr val="tx2"/>
                </a:solidFill>
                <a:latin typeface="Times New Roman" pitchFamily="18" charset="0"/>
              </a:defRPr>
            </a:lvl6pPr>
            <a:lvl7pPr marL="3027470" indent="-232882" algn="ctr" eaLnBrk="0" fontAlgn="base" hangingPunct="0">
              <a:spcBef>
                <a:spcPct val="0"/>
              </a:spcBef>
              <a:spcAft>
                <a:spcPct val="0"/>
              </a:spcAft>
              <a:defRPr sz="4000">
                <a:solidFill>
                  <a:schemeClr val="tx2"/>
                </a:solidFill>
                <a:latin typeface="Times New Roman" pitchFamily="18" charset="0"/>
              </a:defRPr>
            </a:lvl7pPr>
            <a:lvl8pPr marL="3493235" indent="-232882" algn="ctr" eaLnBrk="0" fontAlgn="base" hangingPunct="0">
              <a:spcBef>
                <a:spcPct val="0"/>
              </a:spcBef>
              <a:spcAft>
                <a:spcPct val="0"/>
              </a:spcAft>
              <a:defRPr sz="4000">
                <a:solidFill>
                  <a:schemeClr val="tx2"/>
                </a:solidFill>
                <a:latin typeface="Times New Roman" pitchFamily="18" charset="0"/>
              </a:defRPr>
            </a:lvl8pPr>
            <a:lvl9pPr marL="3959000" indent="-232882" algn="ctr" eaLnBrk="0" fontAlgn="base" hangingPunct="0">
              <a:spcBef>
                <a:spcPct val="0"/>
              </a:spcBef>
              <a:spcAft>
                <a:spcPct val="0"/>
              </a:spcAft>
              <a:defRPr sz="4000">
                <a:solidFill>
                  <a:schemeClr val="tx2"/>
                </a:solidFill>
                <a:latin typeface="Times New Roman" pitchFamily="18" charset="0"/>
              </a:defRPr>
            </a:lvl9pPr>
          </a:lstStyle>
          <a:p>
            <a:fld id="{463E551E-2D15-434F-A6B8-384FC8A2D720}" type="slidenum">
              <a:rPr lang="en-US" sz="1300">
                <a:solidFill>
                  <a:schemeClr val="tx1"/>
                </a:solidFill>
              </a:rPr>
              <a:pPr/>
              <a:t>38</a:t>
            </a:fld>
            <a:endParaRPr lang="en-US" sz="1300" dirty="0">
              <a:solidFill>
                <a:schemeClr val="tx1"/>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r>
              <a:rPr lang="en-US" sz="1400" dirty="0"/>
              <a:t>WHAT THE APPLICATION MUST HAVE:</a:t>
            </a:r>
          </a:p>
          <a:p>
            <a:endParaRPr lang="en-US" sz="1400" dirty="0"/>
          </a:p>
          <a:p>
            <a:pPr marL="171425" indent="-171425">
              <a:buFontTx/>
              <a:buChar char="-"/>
            </a:pPr>
            <a:r>
              <a:rPr lang="en-US" sz="1400" dirty="0"/>
              <a:t>LETTER OF CONDITIONS</a:t>
            </a:r>
          </a:p>
          <a:p>
            <a:pPr marL="171425" indent="-171425">
              <a:buFontTx/>
              <a:buChar char="-"/>
            </a:pPr>
            <a:r>
              <a:rPr lang="en-US" sz="1400" dirty="0"/>
              <a:t>RD CONCURRENCE IN CONTRACT AWARD</a:t>
            </a:r>
          </a:p>
          <a:p>
            <a:pPr marL="171425" indent="-171425">
              <a:buFontTx/>
              <a:buChar char="-"/>
            </a:pPr>
            <a:r>
              <a:rPr lang="en-US" sz="1400" dirty="0"/>
              <a:t>PRELIMINARY AND FINAL ENGINEERING REPORTS</a:t>
            </a:r>
          </a:p>
          <a:p>
            <a:pPr marL="171425" indent="-171425">
              <a:buFontTx/>
              <a:buChar char="-"/>
            </a:pPr>
            <a:r>
              <a:rPr lang="en-US" sz="1400" dirty="0"/>
              <a:t>PLANS AND SPECS</a:t>
            </a:r>
          </a:p>
          <a:p>
            <a:pPr marL="171425" indent="-171425">
              <a:buFontTx/>
              <a:buChar char="-"/>
            </a:pPr>
            <a:r>
              <a:rPr lang="en-US" sz="1400" dirty="0"/>
              <a:t>CERTIFICATION FROM WATER UTILITY OFFICIAL THAT:</a:t>
            </a:r>
          </a:p>
          <a:p>
            <a:pPr marL="628558" lvl="1" indent="-171425">
              <a:buFontTx/>
              <a:buChar char="-"/>
            </a:pPr>
            <a:r>
              <a:rPr lang="en-US" sz="1400" dirty="0"/>
              <a:t>ALL STATE APPROVALS AND PERMITS HAVE BEEN OBTAINED</a:t>
            </a:r>
          </a:p>
          <a:p>
            <a:pPr marL="628558" lvl="1" indent="-171425">
              <a:buFontTx/>
              <a:buChar char="-"/>
            </a:pPr>
            <a:r>
              <a:rPr lang="en-US" sz="1400" dirty="0"/>
              <a:t>PLANT IS DESIGNED TO MEET STATE MINIMUM STANDARDS</a:t>
            </a:r>
          </a:p>
          <a:p>
            <a:pPr marL="628558" lvl="1" indent="-171425">
              <a:buFontTx/>
              <a:buChar char="-"/>
            </a:pPr>
            <a:r>
              <a:rPr lang="en-US" sz="1400" dirty="0"/>
              <a:t>PROPOSED RATES WILL PRODUCE RECOMMENDED AMOUNT IN THE ENGINEERING REPORT</a:t>
            </a:r>
          </a:p>
          <a:p>
            <a:pPr marL="628558" lvl="1" indent="-171425">
              <a:buFontTx/>
              <a:buChar char="-"/>
            </a:pPr>
            <a:r>
              <a:rPr lang="en-US" sz="1400" dirty="0"/>
              <a:t>DATES CONSTRUCTION WILL BEGIN AND END</a:t>
            </a:r>
          </a:p>
          <a:p>
            <a:pPr marL="0" lvl="1"/>
            <a:endParaRPr lang="en-US" sz="1400" dirty="0"/>
          </a:p>
          <a:p>
            <a:pPr marL="0" lvl="1"/>
            <a:r>
              <a:rPr lang="en-US" sz="1400" dirty="0"/>
              <a:t>RECENT PSC TENDENCY  TO ISSUE EXTENSIVE REQUESTS FOR INFORMATION; TO CONTINUE PROCEEDINGS LONG AFTER THE ORDER GRANTING CERTIFICATE HAS BEEN ISSUED</a:t>
            </a:r>
          </a:p>
          <a:p>
            <a:pPr marL="0" lvl="1"/>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68" indent="-291103">
              <a:defRPr sz="4000">
                <a:solidFill>
                  <a:schemeClr val="tx2"/>
                </a:solidFill>
                <a:latin typeface="Times New Roman" pitchFamily="18" charset="0"/>
              </a:defRPr>
            </a:lvl2pPr>
            <a:lvl3pPr marL="1164412" indent="-232882">
              <a:defRPr sz="4000">
                <a:solidFill>
                  <a:schemeClr val="tx2"/>
                </a:solidFill>
                <a:latin typeface="Times New Roman" pitchFamily="18" charset="0"/>
              </a:defRPr>
            </a:lvl3pPr>
            <a:lvl4pPr marL="1630178" indent="-232882">
              <a:defRPr sz="4000">
                <a:solidFill>
                  <a:schemeClr val="tx2"/>
                </a:solidFill>
                <a:latin typeface="Times New Roman" pitchFamily="18" charset="0"/>
              </a:defRPr>
            </a:lvl4pPr>
            <a:lvl5pPr marL="2095942" indent="-232882">
              <a:defRPr sz="4000">
                <a:solidFill>
                  <a:schemeClr val="tx2"/>
                </a:solidFill>
                <a:latin typeface="Times New Roman" pitchFamily="18" charset="0"/>
              </a:defRPr>
            </a:lvl5pPr>
            <a:lvl6pPr marL="2561707" indent="-232882" algn="ctr" eaLnBrk="0" fontAlgn="base" hangingPunct="0">
              <a:spcBef>
                <a:spcPct val="0"/>
              </a:spcBef>
              <a:spcAft>
                <a:spcPct val="0"/>
              </a:spcAft>
              <a:defRPr sz="4000">
                <a:solidFill>
                  <a:schemeClr val="tx2"/>
                </a:solidFill>
                <a:latin typeface="Times New Roman" pitchFamily="18" charset="0"/>
              </a:defRPr>
            </a:lvl6pPr>
            <a:lvl7pPr marL="3027470" indent="-232882" algn="ctr" eaLnBrk="0" fontAlgn="base" hangingPunct="0">
              <a:spcBef>
                <a:spcPct val="0"/>
              </a:spcBef>
              <a:spcAft>
                <a:spcPct val="0"/>
              </a:spcAft>
              <a:defRPr sz="4000">
                <a:solidFill>
                  <a:schemeClr val="tx2"/>
                </a:solidFill>
                <a:latin typeface="Times New Roman" pitchFamily="18" charset="0"/>
              </a:defRPr>
            </a:lvl7pPr>
            <a:lvl8pPr marL="3493235" indent="-232882" algn="ctr" eaLnBrk="0" fontAlgn="base" hangingPunct="0">
              <a:spcBef>
                <a:spcPct val="0"/>
              </a:spcBef>
              <a:spcAft>
                <a:spcPct val="0"/>
              </a:spcAft>
              <a:defRPr sz="4000">
                <a:solidFill>
                  <a:schemeClr val="tx2"/>
                </a:solidFill>
                <a:latin typeface="Times New Roman" pitchFamily="18" charset="0"/>
              </a:defRPr>
            </a:lvl8pPr>
            <a:lvl9pPr marL="3959000" indent="-232882" algn="ctr" eaLnBrk="0" fontAlgn="base" hangingPunct="0">
              <a:spcBef>
                <a:spcPct val="0"/>
              </a:spcBef>
              <a:spcAft>
                <a:spcPct val="0"/>
              </a:spcAft>
              <a:defRPr sz="4000">
                <a:solidFill>
                  <a:schemeClr val="tx2"/>
                </a:solidFill>
                <a:latin typeface="Times New Roman" pitchFamily="18" charset="0"/>
              </a:defRPr>
            </a:lvl9pPr>
          </a:lstStyle>
          <a:p>
            <a:fld id="{463E551E-2D15-434F-A6B8-384FC8A2D720}" type="slidenum">
              <a:rPr lang="en-US" sz="1300">
                <a:solidFill>
                  <a:schemeClr val="tx1"/>
                </a:solidFill>
              </a:rPr>
              <a:pPr/>
              <a:t>39</a:t>
            </a:fld>
            <a:endParaRPr lang="en-US" sz="1300" dirty="0">
              <a:solidFill>
                <a:schemeClr val="tx1"/>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r>
              <a:rPr lang="en-US" sz="1400" dirty="0"/>
              <a:t>WHAT THE APPLICATION MUST HAVE:</a:t>
            </a:r>
          </a:p>
          <a:p>
            <a:endParaRPr lang="en-US" sz="1400" dirty="0"/>
          </a:p>
          <a:p>
            <a:pPr marL="171425" indent="-171425">
              <a:buFontTx/>
              <a:buChar char="-"/>
            </a:pPr>
            <a:r>
              <a:rPr lang="en-US" sz="1400" dirty="0"/>
              <a:t>LETTER OF CONDITIONS</a:t>
            </a:r>
          </a:p>
          <a:p>
            <a:pPr marL="171425" indent="-171425">
              <a:buFontTx/>
              <a:buChar char="-"/>
            </a:pPr>
            <a:r>
              <a:rPr lang="en-US" sz="1400" dirty="0"/>
              <a:t>RD CONCURRENCE IN CONTRACT AWARD</a:t>
            </a:r>
          </a:p>
          <a:p>
            <a:pPr marL="171425" indent="-171425">
              <a:buFontTx/>
              <a:buChar char="-"/>
            </a:pPr>
            <a:r>
              <a:rPr lang="en-US" sz="1400" dirty="0"/>
              <a:t>PRELIMINARY AND FINAL ENGINEERING REPORTS</a:t>
            </a:r>
          </a:p>
          <a:p>
            <a:pPr marL="171425" indent="-171425">
              <a:buFontTx/>
              <a:buChar char="-"/>
            </a:pPr>
            <a:r>
              <a:rPr lang="en-US" sz="1400" dirty="0"/>
              <a:t>PLANS AND SPECS</a:t>
            </a:r>
          </a:p>
          <a:p>
            <a:pPr marL="171425" indent="-171425">
              <a:buFontTx/>
              <a:buChar char="-"/>
            </a:pPr>
            <a:r>
              <a:rPr lang="en-US" sz="1400" dirty="0"/>
              <a:t>CERTIFICATION FROM WATER UTILITY OFFICIAL THAT:</a:t>
            </a:r>
          </a:p>
          <a:p>
            <a:pPr marL="628558" lvl="1" indent="-171425">
              <a:buFontTx/>
              <a:buChar char="-"/>
            </a:pPr>
            <a:r>
              <a:rPr lang="en-US" sz="1400" dirty="0"/>
              <a:t>ALL STATE APPROVALS AND PERMITS HAVE BEEN OBTAINED</a:t>
            </a:r>
          </a:p>
          <a:p>
            <a:pPr marL="628558" lvl="1" indent="-171425">
              <a:buFontTx/>
              <a:buChar char="-"/>
            </a:pPr>
            <a:r>
              <a:rPr lang="en-US" sz="1400" dirty="0"/>
              <a:t>PLANT IS DESIGNED TO MEET STATE MINIMUM STANDARDS</a:t>
            </a:r>
          </a:p>
          <a:p>
            <a:pPr marL="628558" lvl="1" indent="-171425">
              <a:buFontTx/>
              <a:buChar char="-"/>
            </a:pPr>
            <a:r>
              <a:rPr lang="en-US" sz="1400" dirty="0"/>
              <a:t>PROPOSED RATES WILL PRODUCE RECOMMENDED AMOUNT IN THE ENGINEERING REPORT</a:t>
            </a:r>
          </a:p>
          <a:p>
            <a:pPr marL="628558" lvl="1" indent="-171425">
              <a:buFontTx/>
              <a:buChar char="-"/>
            </a:pPr>
            <a:r>
              <a:rPr lang="en-US" sz="1400" dirty="0"/>
              <a:t>DATES CONSTRUCTION WILL BEGIN AND END</a:t>
            </a:r>
          </a:p>
          <a:p>
            <a:pPr marL="0" lvl="1"/>
            <a:endParaRPr lang="en-US" sz="1400" dirty="0"/>
          </a:p>
          <a:p>
            <a:pPr marL="0" lvl="1"/>
            <a:r>
              <a:rPr lang="en-US" sz="1400" dirty="0"/>
              <a:t>RECENT PSC TENDENCY  TO ISSUE EXTENSIVE REQUESTS FOR INFORMATION; TO CONTINUE PROCEEDINGS LONG AFTER THE ORDER GRANTING CERTIFICATE HAS BEEN ISSUED</a:t>
            </a:r>
          </a:p>
          <a:p>
            <a:pPr marL="0" lvl="1"/>
            <a:endParaRPr lang="en-US" dirty="0"/>
          </a:p>
        </p:txBody>
      </p:sp>
    </p:spTree>
    <p:extLst>
      <p:ext uri="{BB962C8B-B14F-4D97-AF65-F5344CB8AC3E}">
        <p14:creationId xmlns:p14="http://schemas.microsoft.com/office/powerpoint/2010/main" val="1270346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KRS 278.020(1) governs this issue.  It provides that before any person can begin construction of any plant, equipment, property or facility that is used to furnish utility service a certificate of public convenience and necessity for the plant, equipment or facility must be obtained from the Public Service Commission.  There is an EXCEPTION:  Ordinary extensions in the usual course of business do NOT require a certificate.</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710984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68" indent="-291103">
              <a:defRPr sz="4000">
                <a:solidFill>
                  <a:schemeClr val="tx2"/>
                </a:solidFill>
                <a:latin typeface="Times New Roman" pitchFamily="18" charset="0"/>
              </a:defRPr>
            </a:lvl2pPr>
            <a:lvl3pPr marL="1164412" indent="-232882">
              <a:defRPr sz="4000">
                <a:solidFill>
                  <a:schemeClr val="tx2"/>
                </a:solidFill>
                <a:latin typeface="Times New Roman" pitchFamily="18" charset="0"/>
              </a:defRPr>
            </a:lvl3pPr>
            <a:lvl4pPr marL="1630178" indent="-232882">
              <a:defRPr sz="4000">
                <a:solidFill>
                  <a:schemeClr val="tx2"/>
                </a:solidFill>
                <a:latin typeface="Times New Roman" pitchFamily="18" charset="0"/>
              </a:defRPr>
            </a:lvl4pPr>
            <a:lvl5pPr marL="2095942" indent="-232882">
              <a:defRPr sz="4000">
                <a:solidFill>
                  <a:schemeClr val="tx2"/>
                </a:solidFill>
                <a:latin typeface="Times New Roman" pitchFamily="18" charset="0"/>
              </a:defRPr>
            </a:lvl5pPr>
            <a:lvl6pPr marL="2561707" indent="-232882" algn="ctr" eaLnBrk="0" fontAlgn="base" hangingPunct="0">
              <a:spcBef>
                <a:spcPct val="0"/>
              </a:spcBef>
              <a:spcAft>
                <a:spcPct val="0"/>
              </a:spcAft>
              <a:defRPr sz="4000">
                <a:solidFill>
                  <a:schemeClr val="tx2"/>
                </a:solidFill>
                <a:latin typeface="Times New Roman" pitchFamily="18" charset="0"/>
              </a:defRPr>
            </a:lvl6pPr>
            <a:lvl7pPr marL="3027470" indent="-232882" algn="ctr" eaLnBrk="0" fontAlgn="base" hangingPunct="0">
              <a:spcBef>
                <a:spcPct val="0"/>
              </a:spcBef>
              <a:spcAft>
                <a:spcPct val="0"/>
              </a:spcAft>
              <a:defRPr sz="4000">
                <a:solidFill>
                  <a:schemeClr val="tx2"/>
                </a:solidFill>
                <a:latin typeface="Times New Roman" pitchFamily="18" charset="0"/>
              </a:defRPr>
            </a:lvl7pPr>
            <a:lvl8pPr marL="3493235" indent="-232882" algn="ctr" eaLnBrk="0" fontAlgn="base" hangingPunct="0">
              <a:spcBef>
                <a:spcPct val="0"/>
              </a:spcBef>
              <a:spcAft>
                <a:spcPct val="0"/>
              </a:spcAft>
              <a:defRPr sz="4000">
                <a:solidFill>
                  <a:schemeClr val="tx2"/>
                </a:solidFill>
                <a:latin typeface="Times New Roman" pitchFamily="18" charset="0"/>
              </a:defRPr>
            </a:lvl8pPr>
            <a:lvl9pPr marL="3959000" indent="-232882" algn="ctr" eaLnBrk="0" fontAlgn="base" hangingPunct="0">
              <a:spcBef>
                <a:spcPct val="0"/>
              </a:spcBef>
              <a:spcAft>
                <a:spcPct val="0"/>
              </a:spcAft>
              <a:defRPr sz="4000">
                <a:solidFill>
                  <a:schemeClr val="tx2"/>
                </a:solidFill>
                <a:latin typeface="Times New Roman" pitchFamily="18" charset="0"/>
              </a:defRPr>
            </a:lvl9pPr>
          </a:lstStyle>
          <a:p>
            <a:fld id="{463E551E-2D15-434F-A6B8-384FC8A2D720}" type="slidenum">
              <a:rPr lang="en-US" sz="1300">
                <a:solidFill>
                  <a:schemeClr val="tx1"/>
                </a:solidFill>
              </a:rPr>
              <a:pPr/>
              <a:t>40</a:t>
            </a:fld>
            <a:endParaRPr lang="en-US" sz="1300" dirty="0">
              <a:solidFill>
                <a:schemeClr val="tx1"/>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marL="0" lvl="1"/>
            <a:endParaRPr lang="en-US" dirty="0"/>
          </a:p>
        </p:txBody>
      </p:sp>
    </p:spTree>
    <p:extLst>
      <p:ext uri="{BB962C8B-B14F-4D97-AF65-F5344CB8AC3E}">
        <p14:creationId xmlns:p14="http://schemas.microsoft.com/office/powerpoint/2010/main" val="30917779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9E9A9F-6F04-43E3-99CD-27D100D5DF95}" type="slidenum">
              <a:rPr lang="en-US" smtClean="0"/>
              <a:t>41</a:t>
            </a:fld>
            <a:endParaRPr lang="en-US" dirty="0"/>
          </a:p>
        </p:txBody>
      </p:sp>
    </p:spTree>
    <p:extLst>
      <p:ext uri="{BB962C8B-B14F-4D97-AF65-F5344CB8AC3E}">
        <p14:creationId xmlns:p14="http://schemas.microsoft.com/office/powerpoint/2010/main" val="8984760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68" indent="-291103">
              <a:defRPr sz="4000">
                <a:solidFill>
                  <a:schemeClr val="tx2"/>
                </a:solidFill>
                <a:latin typeface="Times New Roman" pitchFamily="18" charset="0"/>
              </a:defRPr>
            </a:lvl2pPr>
            <a:lvl3pPr marL="1164412" indent="-232882">
              <a:defRPr sz="4000">
                <a:solidFill>
                  <a:schemeClr val="tx2"/>
                </a:solidFill>
                <a:latin typeface="Times New Roman" pitchFamily="18" charset="0"/>
              </a:defRPr>
            </a:lvl3pPr>
            <a:lvl4pPr marL="1630178" indent="-232882">
              <a:defRPr sz="4000">
                <a:solidFill>
                  <a:schemeClr val="tx2"/>
                </a:solidFill>
                <a:latin typeface="Times New Roman" pitchFamily="18" charset="0"/>
              </a:defRPr>
            </a:lvl4pPr>
            <a:lvl5pPr marL="2095942" indent="-232882">
              <a:defRPr sz="4000">
                <a:solidFill>
                  <a:schemeClr val="tx2"/>
                </a:solidFill>
                <a:latin typeface="Times New Roman" pitchFamily="18" charset="0"/>
              </a:defRPr>
            </a:lvl5pPr>
            <a:lvl6pPr marL="2561707" indent="-232882" algn="ctr" eaLnBrk="0" fontAlgn="base" hangingPunct="0">
              <a:spcBef>
                <a:spcPct val="0"/>
              </a:spcBef>
              <a:spcAft>
                <a:spcPct val="0"/>
              </a:spcAft>
              <a:defRPr sz="4000">
                <a:solidFill>
                  <a:schemeClr val="tx2"/>
                </a:solidFill>
                <a:latin typeface="Times New Roman" pitchFamily="18" charset="0"/>
              </a:defRPr>
            </a:lvl6pPr>
            <a:lvl7pPr marL="3027470" indent="-232882" algn="ctr" eaLnBrk="0" fontAlgn="base" hangingPunct="0">
              <a:spcBef>
                <a:spcPct val="0"/>
              </a:spcBef>
              <a:spcAft>
                <a:spcPct val="0"/>
              </a:spcAft>
              <a:defRPr sz="4000">
                <a:solidFill>
                  <a:schemeClr val="tx2"/>
                </a:solidFill>
                <a:latin typeface="Times New Roman" pitchFamily="18" charset="0"/>
              </a:defRPr>
            </a:lvl7pPr>
            <a:lvl8pPr marL="3493235" indent="-232882" algn="ctr" eaLnBrk="0" fontAlgn="base" hangingPunct="0">
              <a:spcBef>
                <a:spcPct val="0"/>
              </a:spcBef>
              <a:spcAft>
                <a:spcPct val="0"/>
              </a:spcAft>
              <a:defRPr sz="4000">
                <a:solidFill>
                  <a:schemeClr val="tx2"/>
                </a:solidFill>
                <a:latin typeface="Times New Roman" pitchFamily="18" charset="0"/>
              </a:defRPr>
            </a:lvl8pPr>
            <a:lvl9pPr marL="3959000" indent="-232882" algn="ctr" eaLnBrk="0" fontAlgn="base" hangingPunct="0">
              <a:spcBef>
                <a:spcPct val="0"/>
              </a:spcBef>
              <a:spcAft>
                <a:spcPct val="0"/>
              </a:spcAft>
              <a:defRPr sz="4000">
                <a:solidFill>
                  <a:schemeClr val="tx2"/>
                </a:solidFill>
                <a:latin typeface="Times New Roman" pitchFamily="18" charset="0"/>
              </a:defRPr>
            </a:lvl9pPr>
          </a:lstStyle>
          <a:p>
            <a:fld id="{A6147AB2-BAF8-4BAC-82D1-B6CAB86481EF}" type="slidenum">
              <a:rPr lang="en-US" sz="1300">
                <a:solidFill>
                  <a:schemeClr val="tx1"/>
                </a:solidFill>
              </a:rPr>
              <a:pPr/>
              <a:t>42</a:t>
            </a:fld>
            <a:endParaRPr lang="en-US" sz="1300" dirty="0">
              <a:solidFill>
                <a:schemeClr val="tx1"/>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68" indent="-291103">
              <a:defRPr sz="4000">
                <a:solidFill>
                  <a:schemeClr val="tx2"/>
                </a:solidFill>
                <a:latin typeface="Times New Roman" pitchFamily="18" charset="0"/>
              </a:defRPr>
            </a:lvl2pPr>
            <a:lvl3pPr marL="1164412" indent="-232882">
              <a:defRPr sz="4000">
                <a:solidFill>
                  <a:schemeClr val="tx2"/>
                </a:solidFill>
                <a:latin typeface="Times New Roman" pitchFamily="18" charset="0"/>
              </a:defRPr>
            </a:lvl3pPr>
            <a:lvl4pPr marL="1630178" indent="-232882">
              <a:defRPr sz="4000">
                <a:solidFill>
                  <a:schemeClr val="tx2"/>
                </a:solidFill>
                <a:latin typeface="Times New Roman" pitchFamily="18" charset="0"/>
              </a:defRPr>
            </a:lvl4pPr>
            <a:lvl5pPr marL="2095942" indent="-232882">
              <a:defRPr sz="4000">
                <a:solidFill>
                  <a:schemeClr val="tx2"/>
                </a:solidFill>
                <a:latin typeface="Times New Roman" pitchFamily="18" charset="0"/>
              </a:defRPr>
            </a:lvl5pPr>
            <a:lvl6pPr marL="2561707" indent="-232882" algn="ctr" eaLnBrk="0" fontAlgn="base" hangingPunct="0">
              <a:spcBef>
                <a:spcPct val="0"/>
              </a:spcBef>
              <a:spcAft>
                <a:spcPct val="0"/>
              </a:spcAft>
              <a:defRPr sz="4000">
                <a:solidFill>
                  <a:schemeClr val="tx2"/>
                </a:solidFill>
                <a:latin typeface="Times New Roman" pitchFamily="18" charset="0"/>
              </a:defRPr>
            </a:lvl6pPr>
            <a:lvl7pPr marL="3027470" indent="-232882" algn="ctr" eaLnBrk="0" fontAlgn="base" hangingPunct="0">
              <a:spcBef>
                <a:spcPct val="0"/>
              </a:spcBef>
              <a:spcAft>
                <a:spcPct val="0"/>
              </a:spcAft>
              <a:defRPr sz="4000">
                <a:solidFill>
                  <a:schemeClr val="tx2"/>
                </a:solidFill>
                <a:latin typeface="Times New Roman" pitchFamily="18" charset="0"/>
              </a:defRPr>
            </a:lvl7pPr>
            <a:lvl8pPr marL="3493235" indent="-232882" algn="ctr" eaLnBrk="0" fontAlgn="base" hangingPunct="0">
              <a:spcBef>
                <a:spcPct val="0"/>
              </a:spcBef>
              <a:spcAft>
                <a:spcPct val="0"/>
              </a:spcAft>
              <a:defRPr sz="4000">
                <a:solidFill>
                  <a:schemeClr val="tx2"/>
                </a:solidFill>
                <a:latin typeface="Times New Roman" pitchFamily="18" charset="0"/>
              </a:defRPr>
            </a:lvl8pPr>
            <a:lvl9pPr marL="3959000" indent="-232882" algn="ctr" eaLnBrk="0" fontAlgn="base" hangingPunct="0">
              <a:spcBef>
                <a:spcPct val="0"/>
              </a:spcBef>
              <a:spcAft>
                <a:spcPct val="0"/>
              </a:spcAft>
              <a:defRPr sz="4000">
                <a:solidFill>
                  <a:schemeClr val="tx2"/>
                </a:solidFill>
                <a:latin typeface="Times New Roman" pitchFamily="18" charset="0"/>
              </a:defRPr>
            </a:lvl9pPr>
          </a:lstStyle>
          <a:p>
            <a:fld id="{A6147AB2-BAF8-4BAC-82D1-B6CAB86481EF}" type="slidenum">
              <a:rPr lang="en-US" sz="1300">
                <a:solidFill>
                  <a:schemeClr val="tx1"/>
                </a:solidFill>
              </a:rPr>
              <a:pPr/>
              <a:t>43</a:t>
            </a:fld>
            <a:endParaRPr lang="en-US" sz="1300" dirty="0">
              <a:solidFill>
                <a:schemeClr val="tx1"/>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19144887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68" indent="-291103">
              <a:defRPr sz="4000">
                <a:solidFill>
                  <a:schemeClr val="tx2"/>
                </a:solidFill>
                <a:latin typeface="Times New Roman" pitchFamily="18" charset="0"/>
              </a:defRPr>
            </a:lvl2pPr>
            <a:lvl3pPr marL="1164412" indent="-232882">
              <a:defRPr sz="4000">
                <a:solidFill>
                  <a:schemeClr val="tx2"/>
                </a:solidFill>
                <a:latin typeface="Times New Roman" pitchFamily="18" charset="0"/>
              </a:defRPr>
            </a:lvl3pPr>
            <a:lvl4pPr marL="1630178" indent="-232882">
              <a:defRPr sz="4000">
                <a:solidFill>
                  <a:schemeClr val="tx2"/>
                </a:solidFill>
                <a:latin typeface="Times New Roman" pitchFamily="18" charset="0"/>
              </a:defRPr>
            </a:lvl4pPr>
            <a:lvl5pPr marL="2095942" indent="-232882">
              <a:defRPr sz="4000">
                <a:solidFill>
                  <a:schemeClr val="tx2"/>
                </a:solidFill>
                <a:latin typeface="Times New Roman" pitchFamily="18" charset="0"/>
              </a:defRPr>
            </a:lvl5pPr>
            <a:lvl6pPr marL="2561707" indent="-232882" algn="ctr" eaLnBrk="0" fontAlgn="base" hangingPunct="0">
              <a:spcBef>
                <a:spcPct val="0"/>
              </a:spcBef>
              <a:spcAft>
                <a:spcPct val="0"/>
              </a:spcAft>
              <a:defRPr sz="4000">
                <a:solidFill>
                  <a:schemeClr val="tx2"/>
                </a:solidFill>
                <a:latin typeface="Times New Roman" pitchFamily="18" charset="0"/>
              </a:defRPr>
            </a:lvl6pPr>
            <a:lvl7pPr marL="3027470" indent="-232882" algn="ctr" eaLnBrk="0" fontAlgn="base" hangingPunct="0">
              <a:spcBef>
                <a:spcPct val="0"/>
              </a:spcBef>
              <a:spcAft>
                <a:spcPct val="0"/>
              </a:spcAft>
              <a:defRPr sz="4000">
                <a:solidFill>
                  <a:schemeClr val="tx2"/>
                </a:solidFill>
                <a:latin typeface="Times New Roman" pitchFamily="18" charset="0"/>
              </a:defRPr>
            </a:lvl7pPr>
            <a:lvl8pPr marL="3493235" indent="-232882" algn="ctr" eaLnBrk="0" fontAlgn="base" hangingPunct="0">
              <a:spcBef>
                <a:spcPct val="0"/>
              </a:spcBef>
              <a:spcAft>
                <a:spcPct val="0"/>
              </a:spcAft>
              <a:defRPr sz="4000">
                <a:solidFill>
                  <a:schemeClr val="tx2"/>
                </a:solidFill>
                <a:latin typeface="Times New Roman" pitchFamily="18" charset="0"/>
              </a:defRPr>
            </a:lvl8pPr>
            <a:lvl9pPr marL="3959000" indent="-232882" algn="ctr" eaLnBrk="0" fontAlgn="base" hangingPunct="0">
              <a:spcBef>
                <a:spcPct val="0"/>
              </a:spcBef>
              <a:spcAft>
                <a:spcPct val="0"/>
              </a:spcAft>
              <a:defRPr sz="4000">
                <a:solidFill>
                  <a:schemeClr val="tx2"/>
                </a:solidFill>
                <a:latin typeface="Times New Roman" pitchFamily="18" charset="0"/>
              </a:defRPr>
            </a:lvl9pPr>
          </a:lstStyle>
          <a:p>
            <a:fld id="{A6147AB2-BAF8-4BAC-82D1-B6CAB86481EF}" type="slidenum">
              <a:rPr lang="en-US" sz="1300">
                <a:solidFill>
                  <a:schemeClr val="tx1"/>
                </a:solidFill>
              </a:rPr>
              <a:pPr/>
              <a:t>44</a:t>
            </a:fld>
            <a:endParaRPr lang="en-US" sz="1300" dirty="0">
              <a:solidFill>
                <a:schemeClr val="tx1"/>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7532780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5508891-43D0-442B-845A-E33B4F383FEB}" type="slidenum">
              <a:rPr lang="en-US" smtClean="0"/>
              <a:t>45</a:t>
            </a:fld>
            <a:endParaRPr lang="en-US" dirty="0"/>
          </a:p>
        </p:txBody>
      </p:sp>
    </p:spTree>
    <p:extLst>
      <p:ext uri="{BB962C8B-B14F-4D97-AF65-F5344CB8AC3E}">
        <p14:creationId xmlns:p14="http://schemas.microsoft.com/office/powerpoint/2010/main" val="351174136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9E9A9F-6F04-43E3-99CD-27D100D5DF95}" type="slidenum">
              <a:rPr lang="en-US" smtClean="0"/>
              <a:t>46</a:t>
            </a:fld>
            <a:endParaRPr lang="en-US" dirty="0"/>
          </a:p>
        </p:txBody>
      </p:sp>
    </p:spTree>
    <p:extLst>
      <p:ext uri="{BB962C8B-B14F-4D97-AF65-F5344CB8AC3E}">
        <p14:creationId xmlns:p14="http://schemas.microsoft.com/office/powerpoint/2010/main" val="25565765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47</a:t>
            </a:fld>
            <a:endParaRPr lang="en-US" dirty="0"/>
          </a:p>
        </p:txBody>
      </p:sp>
    </p:spTree>
    <p:extLst>
      <p:ext uri="{BB962C8B-B14F-4D97-AF65-F5344CB8AC3E}">
        <p14:creationId xmlns:p14="http://schemas.microsoft.com/office/powerpoint/2010/main" val="245438555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48</a:t>
            </a:fld>
            <a:endParaRPr lang="en-US" dirty="0"/>
          </a:p>
        </p:txBody>
      </p:sp>
    </p:spTree>
    <p:extLst>
      <p:ext uri="{BB962C8B-B14F-4D97-AF65-F5344CB8AC3E}">
        <p14:creationId xmlns:p14="http://schemas.microsoft.com/office/powerpoint/2010/main" val="32067242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68" indent="-291103">
              <a:defRPr sz="4000">
                <a:solidFill>
                  <a:schemeClr val="tx2"/>
                </a:solidFill>
                <a:latin typeface="Times New Roman" pitchFamily="18" charset="0"/>
              </a:defRPr>
            </a:lvl2pPr>
            <a:lvl3pPr marL="1164412" indent="-232882">
              <a:defRPr sz="4000">
                <a:solidFill>
                  <a:schemeClr val="tx2"/>
                </a:solidFill>
                <a:latin typeface="Times New Roman" pitchFamily="18" charset="0"/>
              </a:defRPr>
            </a:lvl3pPr>
            <a:lvl4pPr marL="1630178" indent="-232882">
              <a:defRPr sz="4000">
                <a:solidFill>
                  <a:schemeClr val="tx2"/>
                </a:solidFill>
                <a:latin typeface="Times New Roman" pitchFamily="18" charset="0"/>
              </a:defRPr>
            </a:lvl4pPr>
            <a:lvl5pPr marL="2095942" indent="-232882">
              <a:defRPr sz="4000">
                <a:solidFill>
                  <a:schemeClr val="tx2"/>
                </a:solidFill>
                <a:latin typeface="Times New Roman" pitchFamily="18" charset="0"/>
              </a:defRPr>
            </a:lvl5pPr>
            <a:lvl6pPr marL="2561707" indent="-232882" algn="ctr" eaLnBrk="0" fontAlgn="base" hangingPunct="0">
              <a:spcBef>
                <a:spcPct val="0"/>
              </a:spcBef>
              <a:spcAft>
                <a:spcPct val="0"/>
              </a:spcAft>
              <a:defRPr sz="4000">
                <a:solidFill>
                  <a:schemeClr val="tx2"/>
                </a:solidFill>
                <a:latin typeface="Times New Roman" pitchFamily="18" charset="0"/>
              </a:defRPr>
            </a:lvl6pPr>
            <a:lvl7pPr marL="3027470" indent="-232882" algn="ctr" eaLnBrk="0" fontAlgn="base" hangingPunct="0">
              <a:spcBef>
                <a:spcPct val="0"/>
              </a:spcBef>
              <a:spcAft>
                <a:spcPct val="0"/>
              </a:spcAft>
              <a:defRPr sz="4000">
                <a:solidFill>
                  <a:schemeClr val="tx2"/>
                </a:solidFill>
                <a:latin typeface="Times New Roman" pitchFamily="18" charset="0"/>
              </a:defRPr>
            </a:lvl7pPr>
            <a:lvl8pPr marL="3493235" indent="-232882" algn="ctr" eaLnBrk="0" fontAlgn="base" hangingPunct="0">
              <a:spcBef>
                <a:spcPct val="0"/>
              </a:spcBef>
              <a:spcAft>
                <a:spcPct val="0"/>
              </a:spcAft>
              <a:defRPr sz="4000">
                <a:solidFill>
                  <a:schemeClr val="tx2"/>
                </a:solidFill>
                <a:latin typeface="Times New Roman" pitchFamily="18" charset="0"/>
              </a:defRPr>
            </a:lvl8pPr>
            <a:lvl9pPr marL="3959000" indent="-232882" algn="ctr" eaLnBrk="0" fontAlgn="base" hangingPunct="0">
              <a:spcBef>
                <a:spcPct val="0"/>
              </a:spcBef>
              <a:spcAft>
                <a:spcPct val="0"/>
              </a:spcAft>
              <a:defRPr sz="4000">
                <a:solidFill>
                  <a:schemeClr val="tx2"/>
                </a:solidFill>
                <a:latin typeface="Times New Roman" pitchFamily="18" charset="0"/>
              </a:defRPr>
            </a:lvl9pPr>
          </a:lstStyle>
          <a:p>
            <a:fld id="{A6147AB2-BAF8-4BAC-82D1-B6CAB86481EF}" type="slidenum">
              <a:rPr lang="en-US" sz="1300">
                <a:solidFill>
                  <a:schemeClr val="tx1"/>
                </a:solidFill>
              </a:rPr>
              <a:pPr/>
              <a:t>49</a:t>
            </a:fld>
            <a:endParaRPr lang="en-US" sz="1300" dirty="0">
              <a:solidFill>
                <a:schemeClr val="tx1"/>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r>
              <a:rPr lang="en-US" dirty="0"/>
              <a:t>Additional Slides:  More recent PSC tendency  to issue extensive requests for information; to continue proceedings long after the order granting certificate has been issued</a:t>
            </a:r>
          </a:p>
        </p:txBody>
      </p:sp>
    </p:spTree>
    <p:extLst>
      <p:ext uri="{BB962C8B-B14F-4D97-AF65-F5344CB8AC3E}">
        <p14:creationId xmlns:p14="http://schemas.microsoft.com/office/powerpoint/2010/main" val="340330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current regulatory scheme, the revenue requirement for an IOU is based on its reasonable operating expenses and a return element.  Utility is allowed to recover its expenses to provide service, but it is also entitled to an opportunity to earn a return on its investment.  The return is based upon the amount of the investment.  The larger the investment, the larger the return or profit.  What is the investment?  It is the plant and equipment. There is an incentive to maximize the amount of plant and equipment in service.  To put in equipment that is not needed, not cost-effective.  RESULT: Inefficient Investment.</a:t>
            </a:r>
          </a:p>
          <a:p>
            <a:endParaRPr lang="en-US" dirty="0"/>
          </a:p>
          <a:p>
            <a:r>
              <a:rPr lang="en-US" dirty="0"/>
              <a:t>Example:  8% on $1,000,000 is $80,000; 8% on $10,000,000.  </a:t>
            </a:r>
          </a:p>
          <a:p>
            <a:endParaRPr lang="en-US" dirty="0"/>
          </a:p>
          <a:p>
            <a:r>
              <a:rPr lang="en-US" dirty="0"/>
              <a:t>Although not profit motive, inefficient investment can result in non-profits.  Examples:  The construction of the ten mile water main to the industrial park that has no customers; the five mile water main that serves two customers – the county judge and his brother-in-law.</a:t>
            </a:r>
          </a:p>
          <a:p>
            <a:endParaRPr lang="en-US" dirty="0"/>
          </a:p>
          <a:p>
            <a:r>
              <a:rPr lang="en-US" dirty="0"/>
              <a:t>Wasteful duplication:  Part of this concept is similar to inefficient investment.  Building additional equipment that is not needed.  But it also involves utilities competing against each other.  (Example: Water District builds a water treatment plant to produce its own water, rather than purchase from a nearby water district that has excess capacity.</a:t>
            </a:r>
          </a:p>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62667844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50</a:t>
            </a:fld>
            <a:endParaRPr lang="en-US" dirty="0"/>
          </a:p>
        </p:txBody>
      </p:sp>
    </p:spTree>
    <p:extLst>
      <p:ext uri="{BB962C8B-B14F-4D97-AF65-F5344CB8AC3E}">
        <p14:creationId xmlns:p14="http://schemas.microsoft.com/office/powerpoint/2010/main" val="14854794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4" name="Slide Number Placeholder 3"/>
          <p:cNvSpPr>
            <a:spLocks noGrp="1"/>
          </p:cNvSpPr>
          <p:nvPr>
            <p:ph type="sldNum" sz="quarter" idx="5"/>
          </p:nvPr>
        </p:nvSpPr>
        <p:spPr/>
        <p:txBody>
          <a:bodyPr/>
          <a:lstStyle/>
          <a:p>
            <a:pPr>
              <a:defRPr/>
            </a:pPr>
            <a:fld id="{804D3367-BAF9-42E3-BE1C-296592AB0E68}" type="slidenum">
              <a:rPr lang="en-US" smtClean="0"/>
              <a:pPr>
                <a:defRPr/>
              </a:pPr>
              <a:t>51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PSC has interpreted KRS 278.020(1) as requiring a certificate if:</a:t>
            </a:r>
          </a:p>
          <a:p>
            <a:endParaRPr lang="en-US" dirty="0"/>
          </a:p>
          <a:p>
            <a:pPr marL="171425" indent="-171425">
              <a:buFontTx/>
              <a:buChar char="-"/>
            </a:pPr>
            <a:r>
              <a:rPr lang="en-US" dirty="0"/>
              <a:t>Utility plant is being constructed (Water mains, Storage tanks, treatment plant, Office buildings, other types of buildings)</a:t>
            </a:r>
          </a:p>
          <a:p>
            <a:endParaRPr lang="en-US" dirty="0"/>
          </a:p>
          <a:p>
            <a:pPr marL="171425" indent="-171425">
              <a:buFontTx/>
              <a:buChar char="-"/>
            </a:pPr>
            <a:r>
              <a:rPr lang="en-US" dirty="0"/>
              <a:t>Large Scale Installation of Equipment</a:t>
            </a:r>
          </a:p>
          <a:p>
            <a:pPr marL="171425" indent="-171425">
              <a:buFontTx/>
              <a:buChar char="-"/>
            </a:pPr>
            <a:endParaRPr lang="en-US" dirty="0"/>
          </a:p>
          <a:p>
            <a:pPr marL="628558" lvl="1" indent="-171425">
              <a:buFontTx/>
              <a:buChar char="-"/>
            </a:pPr>
            <a:r>
              <a:rPr lang="en-US" dirty="0"/>
              <a:t>EXAMPLE:  Replacing all meters within a utility’s system</a:t>
            </a:r>
          </a:p>
          <a:p>
            <a:pPr lvl="1"/>
            <a:endParaRPr lang="en-US" dirty="0"/>
          </a:p>
          <a:p>
            <a:pPr marL="628558" lvl="1" indent="-171425">
              <a:buFontTx/>
              <a:buChar char="-"/>
            </a:pPr>
            <a:r>
              <a:rPr lang="en-US" dirty="0"/>
              <a:t>Can a utility avoid the requirement by replacing on a piecemeal or partial basis?  Instead of replacing all-at-one time, replace over 5 years.  Possibly:  The replacement can be asserted to be in the ordinary course</a:t>
            </a:r>
          </a:p>
          <a:p>
            <a:pPr marL="0" lvl="1"/>
            <a:endParaRPr lang="en-US" dirty="0"/>
          </a:p>
          <a:p>
            <a:pPr marL="174600" lvl="1" indent="-174600">
              <a:buFontTx/>
              <a:buChar char="-"/>
              <a:tabLst>
                <a:tab pos="174600" algn="l"/>
              </a:tabLst>
            </a:pPr>
            <a:r>
              <a:rPr lang="en-US" dirty="0"/>
              <a:t>Repurposing an existing facility may require a certificate (</a:t>
            </a:r>
            <a:r>
              <a:rPr lang="en-US" dirty="0" err="1"/>
              <a:t>NKWD</a:t>
            </a:r>
            <a:r>
              <a:rPr lang="en-US" dirty="0"/>
              <a:t> repurposing an factory as its headquarters)  </a:t>
            </a:r>
          </a:p>
          <a:p>
            <a:pPr marL="174600" lvl="1" indent="-174600">
              <a:buFontTx/>
              <a:buChar char="-"/>
              <a:tabLst>
                <a:tab pos="174600" algn="l"/>
              </a:tabLst>
            </a:pPr>
            <a:endParaRPr lang="en-US" dirty="0"/>
          </a:p>
          <a:p>
            <a:pPr marL="174600" lvl="1" indent="-174600">
              <a:buFontTx/>
              <a:buChar char="-"/>
              <a:tabLst>
                <a:tab pos="174600" algn="l"/>
              </a:tabLst>
            </a:pPr>
            <a:r>
              <a:rPr lang="en-US" dirty="0"/>
              <a:t>Extensive repairs (out of the ordinary course) may require a Certificate - example: repair of lagoon liner (CN 2018-00206); electrical and basin repairs and Improvements (CN 2014-00151); repairs of dam (CN 2013-00346)</a:t>
            </a:r>
          </a:p>
          <a:p>
            <a:pPr marL="174600" lvl="1" indent="-174600">
              <a:buFontTx/>
              <a:buChar char="-"/>
              <a:tabLst>
                <a:tab pos="174600" algn="l"/>
              </a:tabLst>
            </a:pPr>
            <a:endParaRPr lang="en-US" dirty="0"/>
          </a:p>
          <a:p>
            <a:pPr marL="174600" lvl="1" indent="-174600">
              <a:buFontTx/>
              <a:buChar char="-"/>
              <a:tabLst>
                <a:tab pos="174600" algn="l"/>
              </a:tabLst>
            </a:pPr>
            <a:r>
              <a:rPr lang="en-US" dirty="0"/>
              <a:t>Possible implications for those water utilities that are facing major repairs from recent flood in Eastern Kentucky</a:t>
            </a:r>
          </a:p>
          <a:p>
            <a:pPr marL="174600" lvl="1" indent="-174600">
              <a:buFontTx/>
              <a:buChar char="-"/>
              <a:tabLst>
                <a:tab pos="174600" algn="l"/>
              </a:tabLst>
            </a:pPr>
            <a:endParaRPr lang="en-US" dirty="0"/>
          </a:p>
          <a:p>
            <a:pPr marL="174600" lvl="1" indent="-174600">
              <a:buFontTx/>
              <a:buChar char="-"/>
              <a:tabLst>
                <a:tab pos="174600" algn="l"/>
              </a:tabLst>
            </a:pPr>
            <a:r>
              <a:rPr lang="en-US" dirty="0"/>
              <a:t>What is a facility?</a:t>
            </a:r>
          </a:p>
          <a:p>
            <a:pPr marL="615295" lvl="2" indent="-174600">
              <a:buFontTx/>
              <a:buChar char="-"/>
              <a:tabLst>
                <a:tab pos="174600" algn="l"/>
              </a:tabLst>
            </a:pPr>
            <a:r>
              <a:rPr lang="en-US" dirty="0"/>
              <a:t>All property, means, and instrumentalities owned, operated, leased, licensed, used, furnished, or supplied for, by, or in connection with the business of any utility (KRS 278.010(11))</a:t>
            </a:r>
          </a:p>
          <a:p>
            <a:pPr marL="174600" lvl="1" indent="-174600">
              <a:buFontTx/>
              <a:buChar char="-"/>
              <a:tabLst>
                <a:tab pos="174600" algn="l"/>
              </a:tabLst>
            </a:pPr>
            <a:endParaRPr lang="en-US" dirty="0"/>
          </a:p>
          <a:p>
            <a:pPr marL="174600" lvl="1" indent="-174600">
              <a:buFontTx/>
              <a:buChar char="-"/>
              <a:tabLst>
                <a:tab pos="174600" algn="l"/>
              </a:tabLst>
            </a:pPr>
            <a:r>
              <a:rPr lang="en-US" dirty="0"/>
              <a:t>Acquisition of Utility Facilities: In Case No. 2020-00028, the PSC held that a PSC-regulated utility purchasing the facilities of a non-PSC regulated utility must obtain a certificate prior to the purchase of those facilities.  This ruling would apply to a water district’s purchase of a city’s facilities and to non-regulated facilities of home owner associations and developers.  Best example would be the purchase of small wastewater treatment plants and collection systems.</a:t>
            </a:r>
          </a:p>
          <a:p>
            <a:pPr marL="174600" lvl="1" indent="-174600">
              <a:buFontTx/>
              <a:buChar char="-"/>
              <a:tabLst>
                <a:tab pos="174600" algn="l"/>
              </a:tabLst>
            </a:pPr>
            <a:endParaRPr lang="en-US" dirty="0"/>
          </a:p>
          <a:p>
            <a:pPr marL="174600" lvl="1" indent="-174600">
              <a:buFontTx/>
              <a:buChar char="-"/>
              <a:tabLst>
                <a:tab pos="174600" algn="l"/>
              </a:tabLst>
            </a:pPr>
            <a:r>
              <a:rPr lang="en-US" dirty="0"/>
              <a:t>WARNING:  Exercise caution when executing pre-construction/</a:t>
            </a:r>
            <a:r>
              <a:rPr lang="en-US" dirty="0" err="1"/>
              <a:t>prepurchase</a:t>
            </a:r>
            <a:r>
              <a:rPr lang="en-US" dirty="0"/>
              <a:t> contracts if a certificate is required.  PSC may interpret the execution of contract as the initiation of construction and initiate show cause proceeding for a violation of KRS 278.020(1).</a:t>
            </a:r>
          </a:p>
          <a:p>
            <a:pPr marL="174600" lvl="1" indent="-174600">
              <a:buFontTx/>
              <a:buChar char="-"/>
              <a:tabLst>
                <a:tab pos="174600" algn="l"/>
              </a:tabLst>
            </a:pPr>
            <a:endParaRPr lang="en-US" dirty="0"/>
          </a:p>
          <a:p>
            <a:pPr marL="174600" lvl="1" indent="-174600">
              <a:buFontTx/>
              <a:buChar char="-"/>
              <a:tabLst>
                <a:tab pos="174600" algn="l"/>
              </a:tabLst>
            </a:pPr>
            <a:r>
              <a:rPr lang="en-US" dirty="0"/>
              <a:t>PRACTICAL WARNING:  Awarding a contract prior to the issuance of a certificate also raises the risk that PSC will not issue a certificate.  In that case, the District is liable for damages to the contractor who was awarded the contract.  ALWAYS make the award of the contract contingent upon the issuance of a certificate.    </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71098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346097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 Certificate required for Purchase of Assets – Case No. 8151</a:t>
            </a:r>
          </a:p>
          <a:p>
            <a:endParaRPr lang="en-US" sz="1400" dirty="0"/>
          </a:p>
          <a:p>
            <a:pPr defTabSz="914266">
              <a:defRPr/>
            </a:pPr>
            <a:r>
              <a:rPr lang="en-US" sz="1400" dirty="0"/>
              <a:t>Purchase of Real Estate Does Not Require A Certificate: Case No. 95-062 (2/22/1995); PSC granted a Certificate to Water District for the Purchase of Building– Case No. 2016-00392 (North Mercer Water District)</a:t>
            </a:r>
          </a:p>
          <a:p>
            <a:endParaRPr lang="en-US" sz="1400" dirty="0"/>
          </a:p>
          <a:p>
            <a:r>
              <a:rPr lang="en-US" sz="1400" dirty="0"/>
              <a:t>PSC in recent years has been attempting to expand the coverage of the Certificate requirement:</a:t>
            </a:r>
          </a:p>
          <a:p>
            <a:endParaRPr lang="en-US" sz="1400" dirty="0"/>
          </a:p>
          <a:p>
            <a:r>
              <a:rPr lang="en-US" sz="1400" dirty="0"/>
              <a:t>It has added the following sentence to its orders:  “No utility may construct or acquire any facility to be used in providing utility service to</a:t>
            </a:r>
          </a:p>
          <a:p>
            <a:r>
              <a:rPr lang="en-US" sz="1400" dirty="0"/>
              <a:t>the public until it has obtained a Certificate of Public Convenience and Necessity from this Commission.”</a:t>
            </a:r>
          </a:p>
          <a:p>
            <a:endParaRPr lang="en-US" sz="1400" dirty="0"/>
          </a:p>
          <a:p>
            <a:r>
              <a:rPr lang="en-US" sz="1400" dirty="0"/>
              <a:t>WHY IS THE PSC ATTEMPTING TO EXPAND THE COVERAGE OF THE REQUIREMENT?</a:t>
            </a:r>
          </a:p>
          <a:p>
            <a:endParaRPr lang="en-US" sz="1400" dirty="0"/>
          </a:p>
          <a:p>
            <a:r>
              <a:rPr lang="en-US" sz="1400" dirty="0"/>
              <a:t>TO STOP POOR OR UNWISE UTILITY DECISIONS.  WATER DISTRICTS AND WATER ASSOCIATIONS ARE OBJECTS OF SPECIAL CONCERN.  FOR I</a:t>
            </a:r>
          </a:p>
          <a:p>
            <a:endParaRPr lang="en-US" sz="1400" dirty="0"/>
          </a:p>
          <a:p>
            <a:r>
              <a:rPr lang="en-US" sz="1400" dirty="0"/>
              <a:t>PSC Staff has asserted that any property used in utility service is a facility and the purchase of the facility requires a Certificate unless in the ordinary course of business.  PSC Staff Opinion (2017-006) (3/10/2017)</a:t>
            </a:r>
          </a:p>
          <a:p>
            <a:endParaRPr lang="en-US" sz="1400" dirty="0"/>
          </a:p>
          <a:p>
            <a:r>
              <a:rPr lang="en-US" sz="1400" dirty="0"/>
              <a:t>The MAJOR EXCEPTION to requirement for a certificate IS “ORDINARY EXTENSIONS IN THE USUAL COURSE OF BUSINESS”</a:t>
            </a:r>
          </a:p>
          <a:p>
            <a:endParaRPr lang="en-US" sz="1400" dirty="0"/>
          </a:p>
          <a:p>
            <a:r>
              <a:rPr lang="en-US" sz="1400" dirty="0"/>
              <a:t>	 </a:t>
            </a:r>
          </a:p>
          <a:p>
            <a:endParaRPr lang="en-US" baseline="0"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71098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 Certificate required for Purchase of Assets – Case No. 8151</a:t>
            </a:r>
          </a:p>
          <a:p>
            <a:endParaRPr lang="en-US" sz="1400" dirty="0"/>
          </a:p>
          <a:p>
            <a:pPr defTabSz="914266">
              <a:defRPr/>
            </a:pPr>
            <a:r>
              <a:rPr lang="en-US" sz="1400" dirty="0"/>
              <a:t>Purchase of Real Estate Does Not Require A Certificate: Case No. 95-062 (2/22/1995); PSC granted a Certificate to Water District for the Purchase of Building– Case No. 2016-00392 (North Mercer Water District)</a:t>
            </a:r>
          </a:p>
          <a:p>
            <a:endParaRPr lang="en-US" sz="1400" dirty="0"/>
          </a:p>
          <a:p>
            <a:r>
              <a:rPr lang="en-US" sz="1400" dirty="0"/>
              <a:t>PSC in recent years has been attempting to expand the coverage of the Certificate requirement:</a:t>
            </a:r>
          </a:p>
          <a:p>
            <a:endParaRPr lang="en-US" sz="1400" dirty="0"/>
          </a:p>
          <a:p>
            <a:r>
              <a:rPr lang="en-US" sz="1400" dirty="0"/>
              <a:t>It has added the following sentence to its orders:  “No utility may construct or acquire any facility to be used in providing utility service to</a:t>
            </a:r>
          </a:p>
          <a:p>
            <a:r>
              <a:rPr lang="en-US" sz="1400" dirty="0"/>
              <a:t>the public until it has obtained a Certificate of Public Convenience and Necessity from this Commission.”</a:t>
            </a:r>
          </a:p>
          <a:p>
            <a:endParaRPr lang="en-US" sz="1400" dirty="0"/>
          </a:p>
          <a:p>
            <a:r>
              <a:rPr lang="en-US" sz="1400" dirty="0"/>
              <a:t>WHY IS THE PSC ATTEMPTING TO EXPAND THE COVERAGE OF THE REQUIREMENT?</a:t>
            </a:r>
          </a:p>
          <a:p>
            <a:endParaRPr lang="en-US" sz="1400" dirty="0"/>
          </a:p>
          <a:p>
            <a:r>
              <a:rPr lang="en-US" sz="1400" dirty="0"/>
              <a:t>TO STOP POOR OR UNWISE UTILITY DECISIONS.  WATER DISTRICTS AND WATER ASSOCIATIONS ARE OBJECTS OF SPECIAL CONCERN.  FOR I</a:t>
            </a:r>
          </a:p>
          <a:p>
            <a:endParaRPr lang="en-US" sz="1400" dirty="0"/>
          </a:p>
          <a:p>
            <a:r>
              <a:rPr lang="en-US" sz="1400" dirty="0"/>
              <a:t>PSC Staff has asserted that any property used in utility service is a facility and the purchase of the facility requires a Certificate unless in the ordinary course of business.  PSC Staff Opinion (2017-006) (3/10/2017)</a:t>
            </a:r>
          </a:p>
          <a:p>
            <a:endParaRPr lang="en-US" sz="1400" dirty="0"/>
          </a:p>
          <a:p>
            <a:r>
              <a:rPr lang="en-US" sz="1400" dirty="0"/>
              <a:t>The MAJOR EXCEPTION to requirement for a certificate IS “ORDINARY EXTENSIONS IN THE USUAL COURSE OF BUSINESS”</a:t>
            </a:r>
          </a:p>
          <a:p>
            <a:endParaRPr lang="en-US" sz="1400" dirty="0"/>
          </a:p>
          <a:p>
            <a:r>
              <a:rPr lang="en-US" sz="1400" dirty="0"/>
              <a:t>	 </a:t>
            </a:r>
          </a:p>
          <a:p>
            <a:endParaRPr lang="en-US" baseline="0"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940645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D1DF6B-DA5A-4C4E-8427-A3D46264C2A2}"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26286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1DF6B-DA5A-4C4E-8427-A3D46264C2A2}"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339655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1DF6B-DA5A-4C4E-8427-A3D46264C2A2}"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1545496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97478CF-5821-4AC4-BFAE-BC8DEADF2523}" type="datetimeFigureOut">
              <a:rPr lang="en-US">
                <a:solidFill>
                  <a:prstClr val="black">
                    <a:tint val="75000"/>
                  </a:prstClr>
                </a:solidFill>
              </a:rPr>
              <a:pPr>
                <a:defRPr/>
              </a:pPr>
              <a:t>10/19/2022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7C2CEC9-B632-42B3-98A8-2A775BE8400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19239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FBD1234-2E2D-45AF-8598-68EA4463D043}" type="datetimeFigureOut">
              <a:rPr lang="en-US">
                <a:solidFill>
                  <a:prstClr val="black">
                    <a:tint val="75000"/>
                  </a:prstClr>
                </a:solidFill>
              </a:rPr>
              <a:pPr>
                <a:defRPr/>
              </a:pPr>
              <a:t>10/19/2022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23D2894-6A91-4C51-820F-B69E77620A3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25686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850349E-F70E-484C-A472-7219AFC92E64}" type="datetimeFigureOut">
              <a:rPr lang="en-US">
                <a:solidFill>
                  <a:prstClr val="black">
                    <a:tint val="75000"/>
                  </a:prstClr>
                </a:solidFill>
              </a:rPr>
              <a:pPr>
                <a:defRPr/>
              </a:pPr>
              <a:t>10/19/2022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C7FE94B-81AF-404A-B5A9-E70561E71CF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08050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CD7FAF3-F9B7-413C-9AE2-B0CABDA28102}" type="datetimeFigureOut">
              <a:rPr lang="en-US">
                <a:solidFill>
                  <a:prstClr val="black">
                    <a:tint val="75000"/>
                  </a:prstClr>
                </a:solidFill>
              </a:rPr>
              <a:pPr>
                <a:defRPr/>
              </a:pPr>
              <a:t>10/19/2022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D7B2D9F-8B9B-49CC-9AF1-859A2FD94F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16562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DF9FB6D-DF58-4E45-A764-BCE9E50D4B99}" type="datetimeFigureOut">
              <a:rPr lang="en-US">
                <a:solidFill>
                  <a:prstClr val="black">
                    <a:tint val="75000"/>
                  </a:prstClr>
                </a:solidFill>
              </a:rPr>
              <a:pPr>
                <a:defRPr/>
              </a:pPr>
              <a:t>10/19/2022</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909604B-1917-4F2D-B695-76A51A1088F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70530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5EB4635-838C-49A3-8E19-A5D5DB6F5952}" type="datetimeFigureOut">
              <a:rPr lang="en-US">
                <a:solidFill>
                  <a:prstClr val="black">
                    <a:tint val="75000"/>
                  </a:prstClr>
                </a:solidFill>
              </a:rPr>
              <a:pPr>
                <a:defRPr/>
              </a:pPr>
              <a:t>10/19/2022</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7D31042-160C-4007-9B6D-5B892010883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10566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FF1CAB-443E-4925-9E55-E5D880F53E6B}" type="datetimeFigureOut">
              <a:rPr lang="en-US">
                <a:solidFill>
                  <a:prstClr val="black">
                    <a:tint val="75000"/>
                  </a:prstClr>
                </a:solidFill>
              </a:rPr>
              <a:pPr>
                <a:defRPr/>
              </a:pPr>
              <a:t>10/19/2022</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C9F56E3-B263-426C-B87F-30C81203208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518270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0D9255D-B548-43FD-B11C-F83ECF7DA5F0}" type="datetimeFigureOut">
              <a:rPr lang="en-US">
                <a:solidFill>
                  <a:prstClr val="black">
                    <a:tint val="75000"/>
                  </a:prstClr>
                </a:solidFill>
              </a:rPr>
              <a:pPr>
                <a:defRPr/>
              </a:pPr>
              <a:t>10/19/2022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7717151-65BC-4FC1-9F98-6AFC1950AE7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47315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1DF6B-DA5A-4C4E-8427-A3D46264C2A2}"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24562951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E1C4C1-DAE0-4C77-B142-345B302FFA1A}" type="datetimeFigureOut">
              <a:rPr lang="en-US">
                <a:solidFill>
                  <a:prstClr val="black">
                    <a:tint val="75000"/>
                  </a:prstClr>
                </a:solidFill>
              </a:rPr>
              <a:pPr>
                <a:defRPr/>
              </a:pPr>
              <a:t>10/19/2022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5A31160-3C93-4321-AE48-00027834041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277531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489300C-9F0A-4F27-936C-E0B1A230F398}" type="datetimeFigureOut">
              <a:rPr lang="en-US">
                <a:solidFill>
                  <a:prstClr val="black">
                    <a:tint val="75000"/>
                  </a:prstClr>
                </a:solidFill>
              </a:rPr>
              <a:pPr>
                <a:defRPr/>
              </a:pPr>
              <a:t>10/19/2022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706F0C-51B7-495E-95E8-3FB2977B0AD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18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31858AC-7F99-411E-958E-70A34874B522}" type="datetimeFigureOut">
              <a:rPr lang="en-US">
                <a:solidFill>
                  <a:prstClr val="black">
                    <a:tint val="75000"/>
                  </a:prstClr>
                </a:solidFill>
              </a:rPr>
              <a:pPr>
                <a:defRPr/>
              </a:pPr>
              <a:t>10/19/2022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1EEBCCB-DFE0-4A9F-9F95-A1E29AFA422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5285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D1DF6B-DA5A-4C4E-8427-A3D46264C2A2}" type="datetimeFigureOut">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2907430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D1DF6B-DA5A-4C4E-8427-A3D46264C2A2}" type="datetimeFigureOut">
              <a:rPr lang="en-US" smtClean="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2234672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D1DF6B-DA5A-4C4E-8427-A3D46264C2A2}" type="datetimeFigureOut">
              <a:rPr lang="en-US" smtClean="0"/>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175447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D1DF6B-DA5A-4C4E-8427-A3D46264C2A2}" type="datetimeFigureOut">
              <a:rPr lang="en-US" smtClean="0"/>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15678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1DF6B-DA5A-4C4E-8427-A3D46264C2A2}" type="datetimeFigureOut">
              <a:rPr lang="en-US" smtClean="0"/>
              <a:t>10/19/2022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4191209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1DF6B-DA5A-4C4E-8427-A3D46264C2A2}" type="datetimeFigureOut">
              <a:rPr lang="en-US" smtClean="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2034015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1DF6B-DA5A-4C4E-8427-A3D46264C2A2}" type="datetimeFigureOut">
              <a:rPr lang="en-US" smtClean="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998769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1DF6B-DA5A-4C4E-8427-A3D46264C2A2}" type="datetimeFigureOut">
              <a:rPr lang="en-US" smtClean="0"/>
              <a:t>10/19/2022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94A0F-E4BE-4D9E-896E-C3D648D57802}" type="slidenum">
              <a:rPr lang="en-US" smtClean="0"/>
              <a:t>‹#›</a:t>
            </a:fld>
            <a:endParaRPr lang="en-US" dirty="0"/>
          </a:p>
        </p:txBody>
      </p:sp>
    </p:spTree>
    <p:extLst>
      <p:ext uri="{BB962C8B-B14F-4D97-AF65-F5344CB8AC3E}">
        <p14:creationId xmlns:p14="http://schemas.microsoft.com/office/powerpoint/2010/main" val="227618052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B11CB5D-BF05-4A0B-BA02-4BF60FC1905D}" type="datetimeFigureOut">
              <a:rPr lang="en-US">
                <a:solidFill>
                  <a:prstClr val="black">
                    <a:tint val="75000"/>
                  </a:prstClr>
                </a:solidFill>
              </a:rPr>
              <a:pPr>
                <a:defRPr/>
              </a:pPr>
              <a:t>10/19/2022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E4AF47D-28BD-4BF9-ACD1-D0E2C3746BC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1258696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685800" y="1295399"/>
            <a:ext cx="7543799" cy="35052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rPr>
              <a:t>EVERYTHING YOU WANTED TO KNOW ABOUT CERTIFICATES OF PUBLIC CONVENIENCE AND NECESSITY AND DEBT AUTHORIZATIONS*</a:t>
            </a:r>
          </a:p>
          <a:p>
            <a:endParaRPr lang="en-US" alt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r>
              <a:rPr lang="en-US" alt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rPr>
              <a:t>*</a:t>
            </a:r>
            <a:r>
              <a:rPr lang="en-US" altLang="en-US" sz="2000" b="1" dirty="0">
                <a:solidFill>
                  <a:srgbClr val="FFFF00"/>
                </a:solidFill>
                <a:effectLst>
                  <a:outerShdw blurRad="38100" dist="38100" dir="2700000" algn="tl">
                    <a:srgbClr val="000000">
                      <a:alpha val="43137"/>
                    </a:srgbClr>
                  </a:outerShdw>
                </a:effectLst>
                <a:latin typeface="Arial" pitchFamily="34" charset="0"/>
                <a:cs typeface="Arial" pitchFamily="34" charset="0"/>
              </a:rPr>
              <a:t>BUT WERE AFRAID TO ASK THE PSC</a:t>
            </a:r>
          </a:p>
        </p:txBody>
      </p:sp>
      <p:sp>
        <p:nvSpPr>
          <p:cNvPr id="7" name="Content Placeholder 5"/>
          <p:cNvSpPr txBox="1">
            <a:spLocks/>
          </p:cNvSpPr>
          <p:nvPr/>
        </p:nvSpPr>
        <p:spPr bwMode="auto">
          <a:xfrm>
            <a:off x="2552700" y="4953000"/>
            <a:ext cx="40386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lvl1pPr marL="342900" indent="-342900" algn="l" rtl="0" eaLnBrk="0" fontAlgn="base" hangingPunct="0">
              <a:spcBef>
                <a:spcPts val="800"/>
              </a:spcBef>
              <a:spcAft>
                <a:spcPct val="0"/>
              </a:spcAft>
              <a:buClr>
                <a:srgbClr val="000000"/>
              </a:buClr>
              <a:buSzPct val="100000"/>
              <a:buFont typeface="Arial" charset="0"/>
              <a:buChar char="•"/>
              <a:defRPr sz="2800">
                <a:solidFill>
                  <a:schemeClr val="tx1"/>
                </a:solidFill>
                <a:latin typeface="+mn-lt"/>
                <a:ea typeface="+mn-ea"/>
                <a:cs typeface="+mn-cs"/>
                <a:sym typeface="Calibri" charset="0"/>
              </a:defRPr>
            </a:lvl1pPr>
            <a:lvl2pPr marL="704850" indent="-285750" algn="l" rtl="0" eaLnBrk="0" fontAlgn="base" hangingPunct="0">
              <a:spcBef>
                <a:spcPts val="700"/>
              </a:spcBef>
              <a:spcAft>
                <a:spcPct val="0"/>
              </a:spcAft>
              <a:buClr>
                <a:srgbClr val="000000"/>
              </a:buClr>
              <a:buSzPct val="100000"/>
              <a:buFont typeface="Arial" charset="0"/>
              <a:buChar char="–"/>
              <a:defRPr sz="2400">
                <a:solidFill>
                  <a:schemeClr val="tx1"/>
                </a:solidFill>
                <a:latin typeface="+mn-lt"/>
                <a:ea typeface="+mn-ea"/>
                <a:cs typeface="+mn-cs"/>
                <a:sym typeface="Calibri" charset="0"/>
              </a:defRPr>
            </a:lvl2pPr>
            <a:lvl3pPr marL="1104900" indent="-228600" algn="l" rtl="0" eaLnBrk="0" fontAlgn="base" hangingPunct="0">
              <a:spcBef>
                <a:spcPts val="6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3pPr>
            <a:lvl4pPr marL="1562100" indent="-228600" algn="l" rtl="0" eaLnBrk="0" fontAlgn="base" hangingPunct="0">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4pPr>
            <a:lvl5pPr marL="2019300" indent="-228600" algn="l" rtl="0" eaLnBrk="0" fontAlgn="base" hangingPunct="0">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5pPr>
            <a:lvl6pPr marL="2476500" indent="-228600" algn="l" rtl="0" fontAlgn="base">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6pPr>
            <a:lvl7pPr marL="2933700" indent="-228600" algn="l" rtl="0" fontAlgn="base">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7pPr>
            <a:lvl8pPr marL="3390900" indent="-228600" algn="l" rtl="0" fontAlgn="base">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8pPr>
            <a:lvl9pPr marL="3848100" indent="-228600" algn="l" rtl="0" fontAlgn="base">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9pPr>
          </a:lstStyle>
          <a:p>
            <a:pPr marL="0" indent="0" algn="ctr">
              <a:spcBef>
                <a:spcPts val="0"/>
              </a:spcBef>
              <a:buFont typeface="Arial" charset="0"/>
              <a:buNone/>
              <a:defRPr/>
            </a:pPr>
            <a:r>
              <a:rPr lang="en-US" altLang="en-US" sz="1800" b="1" kern="0" dirty="0">
                <a:solidFill>
                  <a:srgbClr val="FFFF00"/>
                </a:solidFill>
                <a:effectLst>
                  <a:outerShdw blurRad="38100" dist="38100" dir="2700000" algn="tl">
                    <a:srgbClr val="000000">
                      <a:alpha val="43137"/>
                    </a:srgbClr>
                  </a:outerShdw>
                </a:effectLst>
                <a:latin typeface="Calibri"/>
              </a:rPr>
              <a:t>Gerald Wuetcher</a:t>
            </a:r>
          </a:p>
          <a:p>
            <a:pPr marL="0" indent="0" algn="ctr">
              <a:spcBef>
                <a:spcPts val="0"/>
              </a:spcBef>
              <a:buFont typeface="Arial" charset="0"/>
              <a:buNone/>
              <a:defRPr/>
            </a:pPr>
            <a:r>
              <a:rPr lang="en-US" altLang="en-US" sz="1800" b="1" kern="0" dirty="0">
                <a:solidFill>
                  <a:srgbClr val="FFFF00"/>
                </a:solidFill>
                <a:effectLst>
                  <a:outerShdw blurRad="38100" dist="38100" dir="2700000" algn="tl">
                    <a:srgbClr val="000000">
                      <a:alpha val="43137"/>
                    </a:srgbClr>
                  </a:outerShdw>
                </a:effectLst>
                <a:latin typeface="Calibri"/>
              </a:rPr>
              <a:t>Stoll Keenon Ogden PLLC</a:t>
            </a:r>
          </a:p>
          <a:p>
            <a:pPr marL="0" indent="0" algn="ctr">
              <a:spcBef>
                <a:spcPts val="0"/>
              </a:spcBef>
              <a:buFont typeface="Arial" charset="0"/>
              <a:buNone/>
              <a:defRPr/>
            </a:pPr>
            <a:r>
              <a:rPr lang="en-US" altLang="en-US" sz="1800" b="1" kern="0" dirty="0">
                <a:solidFill>
                  <a:srgbClr val="FFFF00"/>
                </a:solidFill>
                <a:effectLst>
                  <a:outerShdw blurRad="38100" dist="38100" dir="2700000" algn="tl">
                    <a:srgbClr val="000000">
                      <a:alpha val="43137"/>
                    </a:srgbClr>
                  </a:outerShdw>
                </a:effectLst>
                <a:latin typeface="Calibri"/>
              </a:rPr>
              <a:t>gerald.wuetcher@skofirm.com</a:t>
            </a:r>
          </a:p>
          <a:p>
            <a:pPr marL="0" indent="0" algn="ctr">
              <a:spcBef>
                <a:spcPts val="0"/>
              </a:spcBef>
              <a:buFont typeface="Arial" charset="0"/>
              <a:buNone/>
              <a:defRPr/>
            </a:pPr>
            <a:r>
              <a:rPr lang="en-US" altLang="en-US" sz="1800" b="1" kern="0" dirty="0">
                <a:solidFill>
                  <a:srgbClr val="FFFF00"/>
                </a:solidFill>
                <a:effectLst>
                  <a:outerShdw blurRad="38100" dist="38100" dir="2700000" algn="tl">
                    <a:srgbClr val="000000">
                      <a:alpha val="43137"/>
                    </a:srgbClr>
                  </a:outerShdw>
                </a:effectLst>
                <a:latin typeface="Calibri"/>
              </a:rPr>
              <a:t>https://twitter.com/gwuetcher</a:t>
            </a:r>
          </a:p>
          <a:p>
            <a:pPr marL="0" indent="0" algn="ctr">
              <a:spcBef>
                <a:spcPts val="0"/>
              </a:spcBef>
              <a:buFont typeface="Arial" charset="0"/>
              <a:buNone/>
              <a:defRPr/>
            </a:pPr>
            <a:r>
              <a:rPr lang="en-US" altLang="en-US" sz="1800" b="1" kern="0" dirty="0">
                <a:solidFill>
                  <a:srgbClr val="FFFF00"/>
                </a:solidFill>
                <a:effectLst>
                  <a:outerShdw blurRad="38100" dist="38100" dir="2700000" algn="tl">
                    <a:srgbClr val="000000">
                      <a:alpha val="43137"/>
                    </a:srgbClr>
                  </a:outerShdw>
                </a:effectLst>
                <a:latin typeface="Calibri"/>
              </a:rPr>
              <a:t>(859) 231-3017</a:t>
            </a:r>
          </a:p>
        </p:txBody>
      </p:sp>
    </p:spTree>
    <p:extLst>
      <p:ext uri="{BB962C8B-B14F-4D97-AF65-F5344CB8AC3E}">
        <p14:creationId xmlns:p14="http://schemas.microsoft.com/office/powerpoint/2010/main" val="3391843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143000"/>
          </a:xfrm>
          <a:ln>
            <a:solidFill>
              <a:srgbClr val="FFFF00"/>
            </a:solidFill>
          </a:ln>
        </p:spPr>
        <p:txBody>
          <a:bodyPr/>
          <a:lstStyle/>
          <a:p>
            <a:pPr eaLnBrk="1" hangingPunct="1"/>
            <a:r>
              <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EXTENSIONS IN THE ORDINARY COURSE</a:t>
            </a:r>
          </a:p>
        </p:txBody>
      </p:sp>
      <p:sp>
        <p:nvSpPr>
          <p:cNvPr id="15363" name="Rectangle 2"/>
          <p:cNvSpPr>
            <a:spLocks noGrp="1" noChangeArrowheads="1"/>
          </p:cNvSpPr>
          <p:nvPr>
            <p:ph type="body" idx="1"/>
          </p:nvPr>
        </p:nvSpPr>
        <p:spPr>
          <a:xfrm>
            <a:off x="647700" y="2362200"/>
            <a:ext cx="7848600" cy="3733800"/>
          </a:xfrm>
        </p:spPr>
        <p:txBody>
          <a:bodyPr/>
          <a:lstStyle/>
          <a:p>
            <a:pPr marL="0" indent="0" algn="just">
              <a:buNone/>
            </a:pPr>
            <a:r>
              <a:rPr lang="en-US" sz="2200" dirty="0">
                <a:solidFill>
                  <a:srgbClr val="FFFF00"/>
                </a:solidFill>
                <a:latin typeface="Arial" pitchFamily="34" charset="0"/>
                <a:cs typeface="Arial" pitchFamily="34" charset="0"/>
              </a:rPr>
              <a:t>“A certificate of public convenience and necessity shall not be required for extensions that do not create wasteful duplication of plant, equipment, property or facilities, or conflict with the existing certificates or service of other utilities operating in the same area and under the jurisdiction of the commission that are in the general or contiguous area in which the utility renders service, and that do not involve sufficient capital outlay to materially affect the existing financial condition of the utility involved, or will not result in increased charges to its customers.”</a:t>
            </a:r>
          </a:p>
          <a:p>
            <a:pPr marL="0" indent="0" algn="just">
              <a:buNone/>
            </a:pPr>
            <a:endParaRPr lang="en-US" sz="1000" dirty="0">
              <a:solidFill>
                <a:srgbClr val="FFFF00"/>
              </a:solidFill>
              <a:latin typeface="Arial" pitchFamily="34" charset="0"/>
              <a:cs typeface="Arial" pitchFamily="34" charset="0"/>
            </a:endParaRPr>
          </a:p>
          <a:p>
            <a:pPr marL="0" indent="0" algn="r">
              <a:buNone/>
            </a:pPr>
            <a:r>
              <a:rPr lang="en-US" sz="2200" dirty="0">
                <a:solidFill>
                  <a:srgbClr val="FFFF00"/>
                </a:solidFill>
                <a:latin typeface="Arial" pitchFamily="34" charset="0"/>
                <a:cs typeface="Arial" pitchFamily="34" charset="0"/>
              </a:rPr>
              <a:t>807 KAR 5:001, §13(3)</a:t>
            </a:r>
          </a:p>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965204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143000"/>
          </a:xfrm>
          <a:ln>
            <a:solidFill>
              <a:srgbClr val="FFFF00"/>
            </a:solidFill>
          </a:ln>
        </p:spPr>
        <p:txBody>
          <a:bodyPr/>
          <a:lstStyle/>
          <a:p>
            <a:pPr eaLnBrk="1" hangingPunct="1"/>
            <a:r>
              <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EXTENSIONS IN THE ORDINARY COURSE:</a:t>
            </a:r>
            <a:br>
              <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br>
            <a:r>
              <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THE FACTORS</a:t>
            </a:r>
          </a:p>
        </p:txBody>
      </p:sp>
      <p:sp>
        <p:nvSpPr>
          <p:cNvPr id="15363" name="Rectangle 2"/>
          <p:cNvSpPr>
            <a:spLocks noGrp="1" noChangeArrowheads="1"/>
          </p:cNvSpPr>
          <p:nvPr>
            <p:ph type="body" idx="1"/>
          </p:nvPr>
        </p:nvSpPr>
        <p:spPr>
          <a:xfrm>
            <a:off x="647700" y="2362200"/>
            <a:ext cx="78486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362200"/>
            <a:ext cx="8534400" cy="3893374"/>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100" dirty="0">
                <a:solidFill>
                  <a:srgbClr val="FFFF00"/>
                </a:solidFill>
                <a:latin typeface="Arial" pitchFamily="34" charset="0"/>
                <a:cs typeface="Arial" pitchFamily="34" charset="0"/>
              </a:rPr>
              <a:t>No </a:t>
            </a:r>
            <a:r>
              <a:rPr lang="en-US" sz="3100" b="1" dirty="0">
                <a:solidFill>
                  <a:srgbClr val="FF0000"/>
                </a:solidFill>
                <a:latin typeface="Arial" pitchFamily="34" charset="0"/>
                <a:cs typeface="Arial" pitchFamily="34" charset="0"/>
              </a:rPr>
              <a:t>Wasteful</a:t>
            </a:r>
            <a:r>
              <a:rPr lang="en-US" sz="3100" dirty="0">
                <a:solidFill>
                  <a:srgbClr val="FFFF00"/>
                </a:solidFill>
                <a:latin typeface="Arial" pitchFamily="34" charset="0"/>
                <a:cs typeface="Arial" pitchFamily="34" charset="0"/>
              </a:rPr>
              <a:t> Duplication of Plant or Facilities</a:t>
            </a:r>
          </a:p>
          <a:p>
            <a:pPr marL="457200" indent="-457200" fontAlgn="base">
              <a:spcBef>
                <a:spcPct val="0"/>
              </a:spcBef>
              <a:spcAft>
                <a:spcPts val="1200"/>
              </a:spcAft>
              <a:buFont typeface="Wingdings" pitchFamily="2" charset="2"/>
              <a:buChar char="§"/>
            </a:pPr>
            <a:r>
              <a:rPr lang="en-US" sz="3100" b="1" dirty="0">
                <a:solidFill>
                  <a:srgbClr val="FF0000"/>
                </a:solidFill>
                <a:latin typeface="Arial" pitchFamily="34" charset="0"/>
                <a:cs typeface="Arial" pitchFamily="34" charset="0"/>
              </a:rPr>
              <a:t>No Conflict </a:t>
            </a:r>
            <a:r>
              <a:rPr lang="en-US" sz="3100" dirty="0">
                <a:solidFill>
                  <a:srgbClr val="FFFF00"/>
                </a:solidFill>
                <a:latin typeface="Arial" pitchFamily="34" charset="0"/>
                <a:cs typeface="Arial" pitchFamily="34" charset="0"/>
              </a:rPr>
              <a:t>With Existing Certificates or Service of Other Utilities</a:t>
            </a:r>
          </a:p>
          <a:p>
            <a:pPr marL="457200" indent="-457200" fontAlgn="base">
              <a:spcBef>
                <a:spcPct val="0"/>
              </a:spcBef>
              <a:spcAft>
                <a:spcPts val="1200"/>
              </a:spcAft>
              <a:buFont typeface="Wingdings" pitchFamily="2" charset="2"/>
              <a:buChar char="§"/>
            </a:pPr>
            <a:r>
              <a:rPr lang="en-US" sz="3100" dirty="0">
                <a:solidFill>
                  <a:srgbClr val="FFFF00"/>
                </a:solidFill>
                <a:latin typeface="Arial" pitchFamily="34" charset="0"/>
                <a:cs typeface="Arial" pitchFamily="34" charset="0"/>
              </a:rPr>
              <a:t>Capital Outlay Is Insufficient to </a:t>
            </a:r>
            <a:r>
              <a:rPr lang="en-US" sz="3100" b="1" dirty="0">
                <a:solidFill>
                  <a:srgbClr val="FF0000"/>
                </a:solidFill>
                <a:latin typeface="Arial" pitchFamily="34" charset="0"/>
                <a:cs typeface="Arial" pitchFamily="34" charset="0"/>
              </a:rPr>
              <a:t>Materially</a:t>
            </a:r>
            <a:r>
              <a:rPr lang="en-US" sz="3100" b="1" dirty="0">
                <a:solidFill>
                  <a:srgbClr val="FFC000"/>
                </a:solidFill>
                <a:latin typeface="Arial" pitchFamily="34" charset="0"/>
                <a:cs typeface="Arial" pitchFamily="34" charset="0"/>
              </a:rPr>
              <a:t> </a:t>
            </a:r>
            <a:r>
              <a:rPr lang="en-US" sz="3100" b="1" dirty="0">
                <a:solidFill>
                  <a:srgbClr val="FF0000"/>
                </a:solidFill>
                <a:latin typeface="Arial" pitchFamily="34" charset="0"/>
                <a:cs typeface="Arial" pitchFamily="34" charset="0"/>
              </a:rPr>
              <a:t>Affect</a:t>
            </a:r>
            <a:r>
              <a:rPr lang="en-US" sz="3100" dirty="0">
                <a:solidFill>
                  <a:srgbClr val="FFFF00"/>
                </a:solidFill>
                <a:latin typeface="Arial" pitchFamily="34" charset="0"/>
                <a:cs typeface="Arial" pitchFamily="34" charset="0"/>
              </a:rPr>
              <a:t> Existing Financial Condition of Utility</a:t>
            </a:r>
          </a:p>
          <a:p>
            <a:pPr marL="457200" indent="-457200" fontAlgn="base">
              <a:spcBef>
                <a:spcPct val="0"/>
              </a:spcBef>
              <a:spcAft>
                <a:spcPts val="1200"/>
              </a:spcAft>
              <a:buFont typeface="Wingdings" pitchFamily="2" charset="2"/>
              <a:buChar char="§"/>
            </a:pPr>
            <a:r>
              <a:rPr lang="en-US" sz="3100" dirty="0">
                <a:solidFill>
                  <a:srgbClr val="FFFF00"/>
                </a:solidFill>
                <a:latin typeface="Arial" pitchFamily="34" charset="0"/>
                <a:cs typeface="Arial" pitchFamily="34" charset="0"/>
              </a:rPr>
              <a:t>Will Not Result In </a:t>
            </a:r>
            <a:r>
              <a:rPr lang="en-US" sz="3100" b="1" dirty="0">
                <a:solidFill>
                  <a:srgbClr val="FF0000"/>
                </a:solidFill>
                <a:latin typeface="Arial" pitchFamily="34" charset="0"/>
                <a:cs typeface="Arial" pitchFamily="34" charset="0"/>
              </a:rPr>
              <a:t>Increased Charges </a:t>
            </a:r>
            <a:r>
              <a:rPr lang="en-US" sz="3100" dirty="0">
                <a:solidFill>
                  <a:srgbClr val="FFFF00"/>
                </a:solidFill>
                <a:latin typeface="Arial" pitchFamily="34" charset="0"/>
                <a:cs typeface="Arial" pitchFamily="34" charset="0"/>
              </a:rPr>
              <a:t>to Customers</a:t>
            </a:r>
            <a:endParaRPr lang="en-US" sz="32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25993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219200"/>
          </a:xfrm>
          <a:ln>
            <a:solidFill>
              <a:srgbClr val="FFFF00"/>
            </a:solidFill>
          </a:ln>
        </p:spPr>
        <p:txBody>
          <a:bodyPr/>
          <a:lstStyle/>
          <a:p>
            <a:pPr eaLnBrk="1" hangingPunct="1"/>
            <a:r>
              <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EXTENSIONS IN THE ORDINARY COURSE:</a:t>
            </a:r>
            <a:br>
              <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br>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rPr>
              <a:t>WASTEFUL DUPLICATION</a:t>
            </a:r>
          </a:p>
        </p:txBody>
      </p:sp>
      <p:sp>
        <p:nvSpPr>
          <p:cNvPr id="15363" name="Rectangle 2"/>
          <p:cNvSpPr>
            <a:spLocks noGrp="1" noChangeArrowheads="1"/>
          </p:cNvSpPr>
          <p:nvPr>
            <p:ph type="body" idx="1"/>
          </p:nvPr>
        </p:nvSpPr>
        <p:spPr>
          <a:xfrm>
            <a:off x="304800" y="2362200"/>
            <a:ext cx="85344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362200"/>
            <a:ext cx="8534400" cy="4093428"/>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“Excess of Capacity Over Need”</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“Excessive Investment In Relation To Productivity” – Investment’s Cost-effectiveness </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Unnecessary Multiplicity of Physical Properties</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Premature Replacement</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Thorough Review of </a:t>
            </a:r>
            <a:r>
              <a:rPr lang="en-US" sz="3000" b="1" dirty="0">
                <a:solidFill>
                  <a:srgbClr val="FF0000"/>
                </a:solidFill>
                <a:latin typeface="Arial" pitchFamily="34" charset="0"/>
                <a:cs typeface="Arial" pitchFamily="34" charset="0"/>
              </a:rPr>
              <a:t>ALL ALTERNATIVES</a:t>
            </a:r>
          </a:p>
          <a:p>
            <a:pPr marL="457200" indent="-457200" fontAlgn="base">
              <a:spcBef>
                <a:spcPct val="0"/>
              </a:spcBef>
              <a:spcAft>
                <a:spcPts val="1200"/>
              </a:spcAft>
              <a:buFont typeface="Wingdings" pitchFamily="2" charset="2"/>
              <a:buChar char="§"/>
            </a:pPr>
            <a:r>
              <a:rPr lang="en-US" sz="3000" b="1" dirty="0">
                <a:solidFill>
                  <a:srgbClr val="FF0000"/>
                </a:solidFill>
                <a:latin typeface="Arial" pitchFamily="34" charset="0"/>
                <a:cs typeface="Arial" pitchFamily="34" charset="0"/>
              </a:rPr>
              <a:t>Any Duplication Requires Formal Review</a:t>
            </a:r>
            <a:endParaRPr lang="en-US"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794945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143000"/>
          </a:xfrm>
          <a:ln>
            <a:solidFill>
              <a:srgbClr val="FFFF00"/>
            </a:solidFill>
          </a:ln>
        </p:spPr>
        <p:txBody>
          <a:bodyPr/>
          <a:lstStyle/>
          <a:p>
            <a:pPr eaLnBrk="1" hangingPunct="1"/>
            <a:r>
              <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EXTENSIONS IN THE ORDINARY COURSE:</a:t>
            </a:r>
            <a:br>
              <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br>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rPr>
              <a:t>MATERIALLY AFFECT</a:t>
            </a:r>
          </a:p>
        </p:txBody>
      </p:sp>
      <p:sp>
        <p:nvSpPr>
          <p:cNvPr id="15363" name="Rectangle 2"/>
          <p:cNvSpPr>
            <a:spLocks noGrp="1" noChangeArrowheads="1"/>
          </p:cNvSpPr>
          <p:nvPr>
            <p:ph type="body" idx="1"/>
          </p:nvPr>
        </p:nvSpPr>
        <p:spPr>
          <a:xfrm>
            <a:off x="647700" y="2362200"/>
            <a:ext cx="78486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362200"/>
            <a:ext cx="8534400" cy="4247317"/>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Percentage of Existing Net Utility Plant</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10 Percent Rule </a:t>
            </a:r>
            <a:r>
              <a:rPr lang="en-US" sz="3000" b="1" dirty="0">
                <a:solidFill>
                  <a:srgbClr val="FFFF00"/>
                </a:solidFill>
                <a:latin typeface="Arial" pitchFamily="34" charset="0"/>
                <a:cs typeface="Arial" pitchFamily="34" charset="0"/>
              </a:rPr>
              <a:t>(Abandoned)</a:t>
            </a:r>
            <a:r>
              <a:rPr lang="en-US" sz="3000" dirty="0">
                <a:solidFill>
                  <a:srgbClr val="FFFF00"/>
                </a:solidFill>
                <a:latin typeface="Arial" pitchFamily="34" charset="0"/>
                <a:cs typeface="Arial" pitchFamily="34" charset="0"/>
              </a:rPr>
              <a:t> </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3 Percent Rule – </a:t>
            </a:r>
            <a:r>
              <a:rPr lang="en-US" sz="2000" b="1" dirty="0">
                <a:solidFill>
                  <a:srgbClr val="FFC000"/>
                </a:solidFill>
                <a:latin typeface="Arial" pitchFamily="34" charset="0"/>
                <a:cs typeface="Arial" pitchFamily="34" charset="0"/>
              </a:rPr>
              <a:t>Case No. 2019-00257</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1 Percent Rule – </a:t>
            </a:r>
            <a:r>
              <a:rPr lang="en-US" sz="3000" b="1" baseline="10000" dirty="0">
                <a:solidFill>
                  <a:srgbClr val="FFC000"/>
                </a:solidFill>
                <a:latin typeface="Arial" pitchFamily="34" charset="0"/>
                <a:cs typeface="Arial" pitchFamily="34" charset="0"/>
              </a:rPr>
              <a:t>Case No. 2014-00171</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Issuing Debt is </a:t>
            </a:r>
            <a:r>
              <a:rPr lang="en-US" sz="3000" b="1" dirty="0">
                <a:solidFill>
                  <a:srgbClr val="FF0000"/>
                </a:solidFill>
                <a:latin typeface="Arial" pitchFamily="34" charset="0"/>
                <a:cs typeface="Arial" pitchFamily="34" charset="0"/>
              </a:rPr>
              <a:t>NOT A DECISIVE FACTOR </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Project Cost is </a:t>
            </a:r>
            <a:r>
              <a:rPr lang="en-US" sz="3000" b="1" dirty="0">
                <a:solidFill>
                  <a:srgbClr val="FF0000"/>
                </a:solidFill>
                <a:latin typeface="Arial" pitchFamily="34" charset="0"/>
                <a:cs typeface="Arial" pitchFamily="34" charset="0"/>
              </a:rPr>
              <a:t>A FACTOR</a:t>
            </a:r>
            <a:endParaRPr lang="en-US" sz="3000" dirty="0">
              <a:solidFill>
                <a:srgbClr val="FF0000"/>
              </a:solidFill>
              <a:latin typeface="Arial" pitchFamily="34" charset="0"/>
              <a:cs typeface="Arial" pitchFamily="34" charset="0"/>
            </a:endParaRP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Each Project is considered individually </a:t>
            </a:r>
          </a:p>
        </p:txBody>
      </p:sp>
    </p:spTree>
    <p:extLst>
      <p:ext uri="{BB962C8B-B14F-4D97-AF65-F5344CB8AC3E}">
        <p14:creationId xmlns:p14="http://schemas.microsoft.com/office/powerpoint/2010/main" val="2974048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143000"/>
          </a:xfrm>
          <a:ln>
            <a:solidFill>
              <a:srgbClr val="FFFF00"/>
            </a:solidFill>
          </a:ln>
        </p:spPr>
        <p:txBody>
          <a:bodyPr/>
          <a:lstStyle/>
          <a:p>
            <a:pPr eaLnBrk="1" hangingPunct="1"/>
            <a:r>
              <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EXTENSIONS IN THE ORDINARY COURSE:</a:t>
            </a:r>
            <a:br>
              <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br>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rPr>
              <a:t>MATERIALLY AFFECT</a:t>
            </a:r>
          </a:p>
        </p:txBody>
      </p:sp>
      <p:sp>
        <p:nvSpPr>
          <p:cNvPr id="15363" name="Rectangle 2"/>
          <p:cNvSpPr>
            <a:spLocks noGrp="1" noChangeArrowheads="1"/>
          </p:cNvSpPr>
          <p:nvPr>
            <p:ph type="body" idx="1"/>
          </p:nvPr>
        </p:nvSpPr>
        <p:spPr>
          <a:xfrm>
            <a:off x="647700" y="2362200"/>
            <a:ext cx="78486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362200"/>
            <a:ext cx="8534400" cy="4708981"/>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Projects Financed With Others’ Funds</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Case No. 2014-00368</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Case No. 2018-00164</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Case No. 2017-00195</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Cases No. 2019-00067/No. 2020-00344</a:t>
            </a:r>
          </a:p>
          <a:p>
            <a:pPr marL="457200" indent="-457200" fontAlgn="base">
              <a:spcBef>
                <a:spcPct val="0"/>
              </a:spcBef>
              <a:spcAft>
                <a:spcPts val="1200"/>
              </a:spcAft>
              <a:buFont typeface="Wingdings" pitchFamily="2" charset="2"/>
              <a:buChar char="§"/>
            </a:pPr>
            <a:r>
              <a:rPr lang="en-US" sz="3000" b="1" dirty="0">
                <a:solidFill>
                  <a:srgbClr val="FF0000"/>
                </a:solidFill>
                <a:latin typeface="Arial" pitchFamily="34" charset="0"/>
                <a:cs typeface="Arial" pitchFamily="34" charset="0"/>
              </a:rPr>
              <a:t>No Material Effect </a:t>
            </a:r>
            <a:r>
              <a:rPr lang="en-US" sz="3000" dirty="0">
                <a:solidFill>
                  <a:srgbClr val="FFFF00"/>
                </a:solidFill>
                <a:latin typeface="Arial" pitchFamily="34" charset="0"/>
                <a:cs typeface="Arial" pitchFamily="34" charset="0"/>
              </a:rPr>
              <a:t>if Customer financed</a:t>
            </a:r>
          </a:p>
          <a:p>
            <a:pPr marL="457200" indent="-457200" fontAlgn="base">
              <a:spcBef>
                <a:spcPct val="0"/>
              </a:spcBef>
              <a:spcAft>
                <a:spcPts val="1200"/>
              </a:spcAft>
              <a:buFont typeface="Wingdings" pitchFamily="2" charset="2"/>
              <a:buChar char="§"/>
            </a:pPr>
            <a:r>
              <a:rPr lang="en-US" sz="3000" b="1" dirty="0">
                <a:solidFill>
                  <a:srgbClr val="FF0000"/>
                </a:solidFill>
                <a:latin typeface="Arial" pitchFamily="34" charset="0"/>
                <a:cs typeface="Arial" pitchFamily="34" charset="0"/>
              </a:rPr>
              <a:t>No Effect </a:t>
            </a:r>
            <a:r>
              <a:rPr lang="en-US" sz="3000" dirty="0">
                <a:solidFill>
                  <a:srgbClr val="FFFF00"/>
                </a:solidFill>
                <a:latin typeface="Arial" pitchFamily="34" charset="0"/>
                <a:cs typeface="Arial" pitchFamily="34" charset="0"/>
              </a:rPr>
              <a:t>on Utility’s Financial Condition</a:t>
            </a:r>
          </a:p>
          <a:p>
            <a:pPr marL="914400" lvl="1" indent="-457200" fontAlgn="base">
              <a:spcBef>
                <a:spcPct val="0"/>
              </a:spcBef>
              <a:spcAft>
                <a:spcPts val="1200"/>
              </a:spcAft>
              <a:buFont typeface="Wingdings" pitchFamily="2" charset="2"/>
              <a:buChar char="§"/>
            </a:pPr>
            <a:endParaRPr lang="en-US" sz="3000" b="1" baseline="10000" dirty="0">
              <a:solidFill>
                <a:srgbClr val="FFC000"/>
              </a:solidFill>
              <a:latin typeface="Arial" pitchFamily="34" charset="0"/>
              <a:cs typeface="Arial" pitchFamily="34" charset="0"/>
            </a:endParaRPr>
          </a:p>
        </p:txBody>
      </p:sp>
    </p:spTree>
    <p:extLst>
      <p:ext uri="{BB962C8B-B14F-4D97-AF65-F5344CB8AC3E}">
        <p14:creationId xmlns:p14="http://schemas.microsoft.com/office/powerpoint/2010/main" val="2410344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295400"/>
          </a:xfrm>
          <a:ln>
            <a:solidFill>
              <a:srgbClr val="FFFF00"/>
            </a:solidFill>
          </a:ln>
        </p:spPr>
        <p:txBody>
          <a:bodyPr/>
          <a:lstStyle/>
          <a:p>
            <a:pPr eaLnBrk="1" hangingPunct="1"/>
            <a:b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rPr>
            </a:br>
            <a:r>
              <a:rPr lang="en-US" sz="3200" b="1" dirty="0">
                <a:solidFill>
                  <a:srgbClr val="FFFF00"/>
                </a:solidFill>
                <a:latin typeface="Arial" pitchFamily="34" charset="0"/>
                <a:cs typeface="Arial" pitchFamily="34" charset="0"/>
              </a:rPr>
              <a:t>PROJECTS FINANCED WITH</a:t>
            </a:r>
            <a:br>
              <a:rPr lang="en-US" sz="3200" b="1" dirty="0">
                <a:solidFill>
                  <a:srgbClr val="FFFF00"/>
                </a:solidFill>
                <a:latin typeface="Arial" pitchFamily="34" charset="0"/>
                <a:cs typeface="Arial" pitchFamily="34" charset="0"/>
              </a:rPr>
            </a:br>
            <a:r>
              <a:rPr lang="en-US" sz="3200" b="1" dirty="0">
                <a:solidFill>
                  <a:srgbClr val="FFFF00"/>
                </a:solidFill>
                <a:latin typeface="Arial" pitchFamily="34" charset="0"/>
                <a:cs typeface="Arial" pitchFamily="34" charset="0"/>
              </a:rPr>
              <a:t>OTHERS’ FUNDS: CASE NO. 2014-00368</a:t>
            </a:r>
            <a:br>
              <a:rPr lang="en-US" sz="3200" dirty="0">
                <a:solidFill>
                  <a:srgbClr val="FFFF00"/>
                </a:solidFill>
                <a:latin typeface="Arial" pitchFamily="34" charset="0"/>
                <a:cs typeface="Arial" pitchFamily="34" charset="0"/>
              </a:rPr>
            </a:br>
            <a:endPar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endParaRPr>
          </a:p>
        </p:txBody>
      </p:sp>
      <p:sp>
        <p:nvSpPr>
          <p:cNvPr id="15363" name="Rectangle 2"/>
          <p:cNvSpPr>
            <a:spLocks noGrp="1" noChangeArrowheads="1"/>
          </p:cNvSpPr>
          <p:nvPr>
            <p:ph type="body" idx="1"/>
          </p:nvPr>
        </p:nvSpPr>
        <p:spPr>
          <a:xfrm>
            <a:off x="304800" y="2362200"/>
            <a:ext cx="8534400" cy="4191000"/>
          </a:xfrm>
        </p:spPr>
        <p:txBody>
          <a:bodyPr/>
          <a:lstStyle/>
          <a:p>
            <a:pPr>
              <a:buFont typeface="Wingdings" pitchFamily="2" charset="2"/>
              <a:buChar char="§"/>
            </a:pPr>
            <a:r>
              <a:rPr lang="en-US" dirty="0">
                <a:solidFill>
                  <a:srgbClr val="FFFF00"/>
                </a:solidFill>
                <a:latin typeface="Arial" pitchFamily="34" charset="0"/>
                <a:cs typeface="Arial" pitchFamily="34" charset="0"/>
              </a:rPr>
              <a:t>IOU to construct gas line to serve industrial customer</a:t>
            </a:r>
          </a:p>
          <a:p>
            <a:pPr>
              <a:buFont typeface="Wingdings" pitchFamily="2" charset="2"/>
              <a:buChar char="§"/>
            </a:pPr>
            <a:r>
              <a:rPr lang="en-US" dirty="0">
                <a:solidFill>
                  <a:srgbClr val="FFFF00"/>
                </a:solidFill>
                <a:latin typeface="Arial" pitchFamily="34" charset="0"/>
                <a:cs typeface="Arial" pitchFamily="34" charset="0"/>
              </a:rPr>
              <a:t>Gas Line = 55% of Net Utility Plant</a:t>
            </a:r>
          </a:p>
          <a:p>
            <a:pPr>
              <a:buFont typeface="Wingdings" pitchFamily="2" charset="2"/>
              <a:buChar char="§"/>
            </a:pPr>
            <a:r>
              <a:rPr lang="en-US" dirty="0">
                <a:solidFill>
                  <a:srgbClr val="FFFF00"/>
                </a:solidFill>
                <a:latin typeface="Arial" pitchFamily="34" charset="0"/>
                <a:cs typeface="Arial" pitchFamily="34" charset="0"/>
              </a:rPr>
              <a:t>Customer pays cost</a:t>
            </a:r>
          </a:p>
          <a:p>
            <a:pPr>
              <a:buFont typeface="Wingdings" pitchFamily="2" charset="2"/>
              <a:buChar char="§"/>
            </a:pPr>
            <a:r>
              <a:rPr lang="en-US" dirty="0">
                <a:solidFill>
                  <a:srgbClr val="FFFF00"/>
                </a:solidFill>
                <a:latin typeface="Arial" pitchFamily="34" charset="0"/>
                <a:cs typeface="Arial" pitchFamily="34" charset="0"/>
              </a:rPr>
              <a:t>No increase to Utility Plant</a:t>
            </a:r>
          </a:p>
          <a:p>
            <a:pPr>
              <a:buFont typeface="Wingdings" pitchFamily="2" charset="2"/>
              <a:buChar char="§"/>
            </a:pPr>
            <a:r>
              <a:rPr lang="en-US" dirty="0">
                <a:solidFill>
                  <a:srgbClr val="FFFF00"/>
                </a:solidFill>
                <a:latin typeface="Arial" pitchFamily="34" charset="0"/>
                <a:cs typeface="Arial" pitchFamily="34" charset="0"/>
              </a:rPr>
              <a:t>No Rate Increase</a:t>
            </a:r>
          </a:p>
          <a:p>
            <a:pPr>
              <a:buFont typeface="Wingdings" pitchFamily="2" charset="2"/>
              <a:buChar char="§"/>
            </a:pPr>
            <a:r>
              <a:rPr lang="en-US" b="1" dirty="0">
                <a:solidFill>
                  <a:srgbClr val="FF0000"/>
                </a:solidFill>
                <a:latin typeface="Arial" pitchFamily="34" charset="0"/>
                <a:cs typeface="Arial" pitchFamily="34" charset="0"/>
              </a:rPr>
              <a:t>NO MATERIAL EFFECT – NO </a:t>
            </a:r>
            <a:r>
              <a:rPr lang="en-US" b="1" dirty="0" err="1">
                <a:solidFill>
                  <a:srgbClr val="FF0000"/>
                </a:solidFill>
                <a:latin typeface="Arial" pitchFamily="34" charset="0"/>
                <a:cs typeface="Arial" pitchFamily="34" charset="0"/>
              </a:rPr>
              <a:t>CPCN</a:t>
            </a:r>
            <a:endParaRPr lang="en-US" b="1" dirty="0">
              <a:solidFill>
                <a:srgbClr val="FF0000"/>
              </a:solidFill>
              <a:latin typeface="Arial" pitchFamily="34" charset="0"/>
              <a:cs typeface="Arial" pitchFamily="34" charset="0"/>
            </a:endParaRPr>
          </a:p>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458353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295400"/>
          </a:xfrm>
          <a:ln>
            <a:solidFill>
              <a:srgbClr val="FFFF00"/>
            </a:solidFill>
          </a:ln>
        </p:spPr>
        <p:txBody>
          <a:bodyPr/>
          <a:lstStyle/>
          <a:p>
            <a:pPr eaLnBrk="1" hangingPunct="1"/>
            <a:b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rPr>
            </a:br>
            <a:r>
              <a:rPr lang="en-US" sz="3200" b="1" dirty="0">
                <a:solidFill>
                  <a:srgbClr val="FFFF00"/>
                </a:solidFill>
                <a:latin typeface="Arial" pitchFamily="34" charset="0"/>
                <a:cs typeface="Arial" pitchFamily="34" charset="0"/>
              </a:rPr>
              <a:t>PROJECTS FINANCED WITH</a:t>
            </a:r>
            <a:br>
              <a:rPr lang="en-US" sz="3200" b="1" dirty="0">
                <a:solidFill>
                  <a:srgbClr val="FFFF00"/>
                </a:solidFill>
                <a:latin typeface="Arial" pitchFamily="34" charset="0"/>
                <a:cs typeface="Arial" pitchFamily="34" charset="0"/>
              </a:rPr>
            </a:br>
            <a:r>
              <a:rPr lang="en-US" sz="3200" b="1" dirty="0">
                <a:solidFill>
                  <a:srgbClr val="FFFF00"/>
                </a:solidFill>
                <a:latin typeface="Arial" pitchFamily="34" charset="0"/>
                <a:cs typeface="Arial" pitchFamily="34" charset="0"/>
              </a:rPr>
              <a:t>OTHERS’ FUNDS: CASE NO. 2017-00195</a:t>
            </a:r>
            <a:br>
              <a:rPr lang="en-US" sz="3200" dirty="0">
                <a:solidFill>
                  <a:srgbClr val="FFFF00"/>
                </a:solidFill>
                <a:latin typeface="Arial" pitchFamily="34" charset="0"/>
                <a:cs typeface="Arial" pitchFamily="34" charset="0"/>
              </a:rPr>
            </a:br>
            <a:endPar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endParaRPr>
          </a:p>
        </p:txBody>
      </p:sp>
      <p:sp>
        <p:nvSpPr>
          <p:cNvPr id="15363" name="Rectangle 2"/>
          <p:cNvSpPr>
            <a:spLocks noGrp="1" noChangeArrowheads="1"/>
          </p:cNvSpPr>
          <p:nvPr>
            <p:ph type="body" idx="1"/>
          </p:nvPr>
        </p:nvSpPr>
        <p:spPr>
          <a:xfrm>
            <a:off x="304800" y="2362200"/>
            <a:ext cx="8534400" cy="4191000"/>
          </a:xfrm>
        </p:spPr>
        <p:txBody>
          <a:bodyPr/>
          <a:lstStyle/>
          <a:p>
            <a:pPr>
              <a:buFont typeface="Wingdings" pitchFamily="2" charset="2"/>
              <a:buChar char="§"/>
            </a:pPr>
            <a:r>
              <a:rPr lang="en-US" dirty="0">
                <a:solidFill>
                  <a:srgbClr val="FFFF00"/>
                </a:solidFill>
                <a:latin typeface="Arial" pitchFamily="34" charset="0"/>
                <a:cs typeface="Arial" pitchFamily="34" charset="0"/>
              </a:rPr>
              <a:t>IOU to relocate gas line running through  landfill</a:t>
            </a:r>
          </a:p>
          <a:p>
            <a:pPr>
              <a:buFont typeface="Wingdings" pitchFamily="2" charset="2"/>
              <a:buChar char="§"/>
            </a:pPr>
            <a:r>
              <a:rPr lang="en-US" dirty="0">
                <a:solidFill>
                  <a:srgbClr val="FFFF00"/>
                </a:solidFill>
                <a:latin typeface="Arial" pitchFamily="34" charset="0"/>
                <a:cs typeface="Arial" pitchFamily="34" charset="0"/>
              </a:rPr>
              <a:t>Landfill </a:t>
            </a:r>
            <a:r>
              <a:rPr lang="en-US" dirty="0" err="1">
                <a:solidFill>
                  <a:srgbClr val="FFFF00"/>
                </a:solidFill>
                <a:latin typeface="Arial" pitchFamily="34" charset="0"/>
                <a:cs typeface="Arial" pitchFamily="34" charset="0"/>
              </a:rPr>
              <a:t>requests,pays</a:t>
            </a:r>
            <a:r>
              <a:rPr lang="en-US" dirty="0">
                <a:solidFill>
                  <a:srgbClr val="FFFF00"/>
                </a:solidFill>
                <a:latin typeface="Arial" pitchFamily="34" charset="0"/>
                <a:cs typeface="Arial" pitchFamily="34" charset="0"/>
              </a:rPr>
              <a:t> most of relocate costs</a:t>
            </a:r>
          </a:p>
          <a:p>
            <a:pPr>
              <a:buFont typeface="Wingdings" pitchFamily="2" charset="2"/>
              <a:buChar char="§"/>
            </a:pPr>
            <a:r>
              <a:rPr lang="en-US" dirty="0">
                <a:solidFill>
                  <a:srgbClr val="FFFF00"/>
                </a:solidFill>
                <a:latin typeface="Arial" pitchFamily="34" charset="0"/>
                <a:cs typeface="Arial" pitchFamily="34" charset="0"/>
              </a:rPr>
              <a:t>IOU’s share of cost deemed too small to materially affect its financial condition</a:t>
            </a:r>
          </a:p>
          <a:p>
            <a:pPr>
              <a:buFont typeface="Wingdings" pitchFamily="2" charset="2"/>
              <a:buChar char="§"/>
            </a:pPr>
            <a:r>
              <a:rPr lang="en-US" dirty="0">
                <a:solidFill>
                  <a:srgbClr val="FFFF00"/>
                </a:solidFill>
                <a:latin typeface="Arial" pitchFamily="34" charset="0"/>
                <a:cs typeface="Arial" pitchFamily="34" charset="0"/>
              </a:rPr>
              <a:t>No Rate Increase</a:t>
            </a:r>
          </a:p>
          <a:p>
            <a:pPr>
              <a:buFont typeface="Wingdings" pitchFamily="2" charset="2"/>
              <a:buChar char="§"/>
            </a:pPr>
            <a:r>
              <a:rPr lang="en-US" b="1" dirty="0">
                <a:solidFill>
                  <a:srgbClr val="FF0000"/>
                </a:solidFill>
                <a:latin typeface="Arial" pitchFamily="34" charset="0"/>
                <a:cs typeface="Arial" pitchFamily="34" charset="0"/>
              </a:rPr>
              <a:t>NO MATERIAL EFFECT – NO </a:t>
            </a:r>
            <a:r>
              <a:rPr lang="en-US" b="1" dirty="0" err="1">
                <a:solidFill>
                  <a:srgbClr val="FF0000"/>
                </a:solidFill>
                <a:latin typeface="Arial" pitchFamily="34" charset="0"/>
                <a:cs typeface="Arial" pitchFamily="34" charset="0"/>
              </a:rPr>
              <a:t>CPCN</a:t>
            </a:r>
            <a:endParaRPr lang="en-US" b="1" dirty="0">
              <a:solidFill>
                <a:srgbClr val="FF0000"/>
              </a:solidFill>
              <a:latin typeface="Arial" pitchFamily="34" charset="0"/>
              <a:cs typeface="Arial" pitchFamily="34" charset="0"/>
            </a:endParaRPr>
          </a:p>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4082243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676400"/>
          </a:xfrm>
          <a:ln>
            <a:solidFill>
              <a:srgbClr val="FFFF00"/>
            </a:solidFill>
          </a:ln>
        </p:spPr>
        <p:txBody>
          <a:bodyPr/>
          <a:lstStyle/>
          <a:p>
            <a:pPr eaLnBrk="1" hangingPunct="1"/>
            <a:r>
              <a:rPr lang="en-US" sz="3200" b="1" dirty="0">
                <a:solidFill>
                  <a:srgbClr val="FFFF00"/>
                </a:solidFill>
                <a:latin typeface="Arial" pitchFamily="34" charset="0"/>
                <a:cs typeface="Arial" pitchFamily="34" charset="0"/>
              </a:rPr>
              <a:t>PROJECTS FINANCED WITH </a:t>
            </a:r>
            <a:br>
              <a:rPr lang="en-US" sz="3200" b="1" dirty="0">
                <a:solidFill>
                  <a:srgbClr val="FFFF00"/>
                </a:solidFill>
                <a:latin typeface="Arial" pitchFamily="34" charset="0"/>
                <a:cs typeface="Arial" pitchFamily="34" charset="0"/>
              </a:rPr>
            </a:br>
            <a:r>
              <a:rPr lang="en-US" sz="3200" b="1" dirty="0">
                <a:solidFill>
                  <a:srgbClr val="FFFF00"/>
                </a:solidFill>
                <a:latin typeface="Arial" pitchFamily="34" charset="0"/>
                <a:cs typeface="Arial" pitchFamily="34" charset="0"/>
              </a:rPr>
              <a:t>OTHERS’ FUNDS: </a:t>
            </a:r>
            <a:br>
              <a:rPr lang="en-US" sz="3200" b="1" dirty="0">
                <a:solidFill>
                  <a:srgbClr val="FFFF00"/>
                </a:solidFill>
                <a:latin typeface="Arial" pitchFamily="34" charset="0"/>
                <a:cs typeface="Arial" pitchFamily="34" charset="0"/>
              </a:rPr>
            </a:br>
            <a:r>
              <a:rPr lang="en-US" sz="3200" b="1" dirty="0">
                <a:solidFill>
                  <a:srgbClr val="FFFF00"/>
                </a:solidFill>
                <a:latin typeface="Arial" pitchFamily="34" charset="0"/>
                <a:cs typeface="Arial" pitchFamily="34" charset="0"/>
              </a:rPr>
              <a:t>CASES NO. 2019-00067 &amp; NO. 2020-00344</a:t>
            </a:r>
            <a:endPar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endParaRPr>
          </a:p>
        </p:txBody>
      </p:sp>
      <p:sp>
        <p:nvSpPr>
          <p:cNvPr id="15363" name="Rectangle 2"/>
          <p:cNvSpPr>
            <a:spLocks noGrp="1" noChangeArrowheads="1"/>
          </p:cNvSpPr>
          <p:nvPr>
            <p:ph type="body" idx="1"/>
          </p:nvPr>
        </p:nvSpPr>
        <p:spPr>
          <a:xfrm>
            <a:off x="304800" y="2857500"/>
            <a:ext cx="8534400" cy="3771900"/>
          </a:xfrm>
        </p:spPr>
        <p:txBody>
          <a:bodyPr/>
          <a:lstStyle/>
          <a:p>
            <a:pPr>
              <a:buFont typeface="Wingdings" pitchFamily="2" charset="2"/>
              <a:buChar char="§"/>
            </a:pPr>
            <a:r>
              <a:rPr lang="en-US" dirty="0">
                <a:solidFill>
                  <a:srgbClr val="FFFF00"/>
                </a:solidFill>
                <a:latin typeface="Arial" pitchFamily="34" charset="0"/>
                <a:cs typeface="Arial" pitchFamily="34" charset="0"/>
              </a:rPr>
              <a:t>$16.5 Million Projects at Fort Knox</a:t>
            </a:r>
          </a:p>
          <a:p>
            <a:pPr>
              <a:buFont typeface="Wingdings" pitchFamily="2" charset="2"/>
              <a:buChar char="§"/>
            </a:pPr>
            <a:r>
              <a:rPr lang="en-US" dirty="0">
                <a:solidFill>
                  <a:srgbClr val="FFFF00"/>
                </a:solidFill>
                <a:latin typeface="Arial" pitchFamily="34" charset="0"/>
                <a:cs typeface="Arial" pitchFamily="34" charset="0"/>
              </a:rPr>
              <a:t>Projects = 31.1% of Net Utility Plant</a:t>
            </a:r>
          </a:p>
          <a:p>
            <a:pPr>
              <a:buFont typeface="Wingdings" pitchFamily="2" charset="2"/>
              <a:buChar char="§"/>
            </a:pPr>
            <a:r>
              <a:rPr lang="en-US" dirty="0">
                <a:solidFill>
                  <a:srgbClr val="FFFF00"/>
                </a:solidFill>
                <a:latin typeface="Arial" pitchFamily="34" charset="0"/>
                <a:cs typeface="Arial" pitchFamily="34" charset="0"/>
              </a:rPr>
              <a:t>US Govt funding entire project cost</a:t>
            </a:r>
          </a:p>
          <a:p>
            <a:pPr>
              <a:buFont typeface="Wingdings" pitchFamily="2" charset="2"/>
              <a:buChar char="§"/>
            </a:pPr>
            <a:r>
              <a:rPr lang="en-US" sz="3600" dirty="0">
                <a:solidFill>
                  <a:srgbClr val="FFFF00"/>
                </a:solidFill>
                <a:latin typeface="Arial" pitchFamily="34" charset="0"/>
                <a:cs typeface="Arial" pitchFamily="34" charset="0"/>
              </a:rPr>
              <a:t>No increase to other customers’ rates</a:t>
            </a:r>
          </a:p>
          <a:p>
            <a:pPr>
              <a:buFont typeface="Wingdings" pitchFamily="2" charset="2"/>
              <a:buChar char="§"/>
            </a:pPr>
            <a:r>
              <a:rPr lang="en-US" sz="3600" dirty="0">
                <a:solidFill>
                  <a:srgbClr val="FFFF00"/>
                </a:solidFill>
                <a:latin typeface="Arial" pitchFamily="34" charset="0"/>
                <a:cs typeface="Arial" pitchFamily="34" charset="0"/>
              </a:rPr>
              <a:t>No affect on utility’s financial condition</a:t>
            </a:r>
          </a:p>
          <a:p>
            <a:pPr>
              <a:buFont typeface="Wingdings" pitchFamily="2" charset="2"/>
              <a:buChar char="§"/>
            </a:pPr>
            <a:r>
              <a:rPr lang="en-US" b="1" dirty="0">
                <a:solidFill>
                  <a:srgbClr val="FFFF00"/>
                </a:solidFill>
                <a:latin typeface="Arial" pitchFamily="34" charset="0"/>
                <a:cs typeface="Arial" pitchFamily="34" charset="0"/>
              </a:rPr>
              <a:t>NO MATERIAL EFFECT – NO </a:t>
            </a:r>
            <a:r>
              <a:rPr lang="en-US" b="1" dirty="0" err="1">
                <a:solidFill>
                  <a:srgbClr val="FFFF00"/>
                </a:solidFill>
                <a:latin typeface="Arial" pitchFamily="34" charset="0"/>
                <a:cs typeface="Arial" pitchFamily="34" charset="0"/>
              </a:rPr>
              <a:t>CPCN</a:t>
            </a:r>
            <a:endParaRPr lang="en-US" b="1"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371970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143000"/>
          </a:xfrm>
          <a:ln>
            <a:solidFill>
              <a:srgbClr val="FFFF00"/>
            </a:solidFill>
          </a:ln>
        </p:spPr>
        <p:txBody>
          <a:bodyPr/>
          <a:lstStyle/>
          <a:p>
            <a:pPr eaLnBrk="1" hangingPunct="1"/>
            <a:r>
              <a:rPr lang="en-US" sz="3200" b="1" dirty="0">
                <a:solidFill>
                  <a:srgbClr val="FFFF00"/>
                </a:solidFill>
                <a:latin typeface="Arial" pitchFamily="34" charset="0"/>
                <a:cs typeface="Arial" pitchFamily="34" charset="0"/>
              </a:rPr>
              <a:t>PROJECTS FINANCED WITH </a:t>
            </a:r>
            <a:br>
              <a:rPr lang="en-US" sz="3200" b="1" dirty="0">
                <a:solidFill>
                  <a:srgbClr val="FFFF00"/>
                </a:solidFill>
                <a:latin typeface="Arial" pitchFamily="34" charset="0"/>
                <a:cs typeface="Arial" pitchFamily="34" charset="0"/>
              </a:rPr>
            </a:br>
            <a:r>
              <a:rPr lang="en-US" sz="3200" b="1" dirty="0">
                <a:solidFill>
                  <a:srgbClr val="FFFF00"/>
                </a:solidFill>
                <a:latin typeface="Arial" pitchFamily="34" charset="0"/>
                <a:cs typeface="Arial" pitchFamily="34" charset="0"/>
              </a:rPr>
              <a:t>OTHERS’ FUNDS: GOVERNMENT GRANTS</a:t>
            </a:r>
            <a:endPar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endParaRPr>
          </a:p>
        </p:txBody>
      </p:sp>
      <p:sp>
        <p:nvSpPr>
          <p:cNvPr id="15363" name="Rectangle 2"/>
          <p:cNvSpPr>
            <a:spLocks noGrp="1" noChangeArrowheads="1"/>
          </p:cNvSpPr>
          <p:nvPr>
            <p:ph type="body" idx="1"/>
          </p:nvPr>
        </p:nvSpPr>
        <p:spPr>
          <a:xfrm>
            <a:off x="647700" y="2362200"/>
            <a:ext cx="78486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362200"/>
            <a:ext cx="8534400" cy="4247317"/>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PSC Staff:  No material effect on financial condition if project funded with government grants </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PSC Staff Opinion 2020-007:  $648K Tank Replacement Funded with ARC Grant has no impact on Water District’s financial condition </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2006 PSC Staff Opinion (PRIDE Grant)</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2002 PSC Staff Opinion (KIA Grant)</a:t>
            </a:r>
            <a:endParaRPr lang="en-US" sz="3000" b="1" baseline="10000" dirty="0">
              <a:solidFill>
                <a:srgbClr val="FFC000"/>
              </a:solidFill>
              <a:latin typeface="Arial" pitchFamily="34" charset="0"/>
              <a:cs typeface="Arial" pitchFamily="34" charset="0"/>
            </a:endParaRPr>
          </a:p>
        </p:txBody>
      </p:sp>
    </p:spTree>
    <p:extLst>
      <p:ext uri="{BB962C8B-B14F-4D97-AF65-F5344CB8AC3E}">
        <p14:creationId xmlns:p14="http://schemas.microsoft.com/office/powerpoint/2010/main" val="2418417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143000"/>
          </a:xfrm>
          <a:ln>
            <a:solidFill>
              <a:srgbClr val="FFFF00"/>
            </a:solidFill>
          </a:ln>
        </p:spPr>
        <p:txBody>
          <a:bodyPr/>
          <a:lstStyle/>
          <a:p>
            <a:pPr eaLnBrk="1" hangingPunct="1"/>
            <a:r>
              <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EXTENSIONS IN THE ORDINARY COURSE:</a:t>
            </a:r>
            <a:br>
              <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br>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rPr>
              <a:t>MATERIALLY AFFECT</a:t>
            </a:r>
          </a:p>
        </p:txBody>
      </p:sp>
      <p:sp>
        <p:nvSpPr>
          <p:cNvPr id="15363" name="Rectangle 2"/>
          <p:cNvSpPr>
            <a:spLocks noGrp="1" noChangeArrowheads="1"/>
          </p:cNvSpPr>
          <p:nvPr>
            <p:ph type="body" idx="1"/>
          </p:nvPr>
        </p:nvSpPr>
        <p:spPr>
          <a:xfrm>
            <a:off x="647700" y="2362200"/>
            <a:ext cx="78486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362200"/>
            <a:ext cx="8534400" cy="3170099"/>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Implications for projects funded with American Recovery and Reinvestment Act/Bipartisan Infrastructure Law</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Totally Funded:  </a:t>
            </a:r>
            <a:r>
              <a:rPr lang="en-US" sz="3000" b="1" dirty="0">
                <a:solidFill>
                  <a:srgbClr val="FF0000"/>
                </a:solidFill>
                <a:latin typeface="Arial" pitchFamily="34" charset="0"/>
                <a:cs typeface="Arial" pitchFamily="34" charset="0"/>
              </a:rPr>
              <a:t>No Certificate Required</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Partially Funded: Certificate </a:t>
            </a:r>
            <a:r>
              <a:rPr lang="en-US" sz="3000" b="1" dirty="0">
                <a:solidFill>
                  <a:srgbClr val="FF0000"/>
                </a:solidFill>
                <a:latin typeface="Arial" pitchFamily="34" charset="0"/>
                <a:cs typeface="Arial" pitchFamily="34" charset="0"/>
              </a:rPr>
              <a:t>Possibly</a:t>
            </a:r>
            <a:r>
              <a:rPr lang="en-US" sz="3000" dirty="0">
                <a:solidFill>
                  <a:srgbClr val="FFFF00"/>
                </a:solidFill>
                <a:latin typeface="Arial" pitchFamily="34" charset="0"/>
                <a:cs typeface="Arial" pitchFamily="34" charset="0"/>
              </a:rPr>
              <a:t> Not Required</a:t>
            </a:r>
          </a:p>
        </p:txBody>
      </p:sp>
    </p:spTree>
    <p:extLst>
      <p:ext uri="{BB962C8B-B14F-4D97-AF65-F5344CB8AC3E}">
        <p14:creationId xmlns:p14="http://schemas.microsoft.com/office/powerpoint/2010/main" val="221382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457200" y="2286000"/>
            <a:ext cx="8229600" cy="4267200"/>
          </a:xfrm>
        </p:spPr>
        <p:txBody>
          <a:bodyPr/>
          <a:lstStyle/>
          <a:p>
            <a:pPr marL="687388" indent="-571500">
              <a:spcBef>
                <a:spcPct val="0"/>
              </a:spcBef>
              <a:spcAft>
                <a:spcPts val="1200"/>
              </a:spcAft>
              <a:buClr>
                <a:srgbClr val="FFFF00"/>
              </a:buClr>
              <a:buFont typeface="Wingdings" panose="05000000000000000000" pitchFamily="2" charset="2"/>
              <a:buChar char="§"/>
            </a:pPr>
            <a:r>
              <a:rPr lang="en-US" altLang="en-US" sz="36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Certificate Basics</a:t>
            </a:r>
          </a:p>
          <a:p>
            <a:pPr marL="690563" indent="-574675">
              <a:spcBef>
                <a:spcPct val="0"/>
              </a:spcBef>
              <a:spcAft>
                <a:spcPts val="1200"/>
              </a:spcAft>
              <a:buClr>
                <a:srgbClr val="FFFF00"/>
              </a:buClr>
              <a:buFont typeface="Wingdings" panose="05000000000000000000" pitchFamily="2" charset="2"/>
              <a:buChar char="§"/>
            </a:pPr>
            <a:r>
              <a:rPr lang="en-US" altLang="en-US" sz="36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Preparing An Application for </a:t>
            </a:r>
            <a:r>
              <a:rPr lang="en-US" altLang="en-US" sz="3600" dirty="0" err="1">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CPCN</a:t>
            </a:r>
            <a:endParaRPr lang="en-US" altLang="en-US" sz="36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90563" indent="-574675">
              <a:spcBef>
                <a:spcPct val="0"/>
              </a:spcBef>
              <a:spcAft>
                <a:spcPts val="1200"/>
              </a:spcAft>
              <a:buClr>
                <a:srgbClr val="FFFF00"/>
              </a:buClr>
              <a:buFont typeface="Wingdings" panose="05000000000000000000" pitchFamily="2" charset="2"/>
              <a:buChar char="§"/>
            </a:pPr>
            <a:r>
              <a:rPr lang="en-US" altLang="en-US" sz="36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Debt Authorizations: The Basic</a:t>
            </a:r>
          </a:p>
          <a:p>
            <a:pPr marL="690563" indent="-574675">
              <a:spcBef>
                <a:spcPct val="0"/>
              </a:spcBef>
              <a:spcAft>
                <a:spcPts val="1200"/>
              </a:spcAft>
              <a:buClr>
                <a:srgbClr val="FFFF00"/>
              </a:buClr>
              <a:buFont typeface="Wingdings" panose="05000000000000000000" pitchFamily="2" charset="2"/>
              <a:buChar char="§"/>
            </a:pPr>
            <a:r>
              <a:rPr lang="en-US" altLang="en-US" sz="36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Preparing An Authorization Application</a:t>
            </a:r>
          </a:p>
        </p:txBody>
      </p:sp>
      <p:pic>
        <p:nvPicPr>
          <p:cNvPr id="327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32772" name="Rectangle 2"/>
          <p:cNvSpPr txBox="1">
            <a:spLocks noChangeArrowheads="1"/>
          </p:cNvSpPr>
          <p:nvPr/>
        </p:nvSpPr>
        <p:spPr bwMode="auto">
          <a:xfrm>
            <a:off x="457200" y="1143000"/>
            <a:ext cx="8229600" cy="91440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altLang="en-US" sz="3600" b="1" dirty="0">
                <a:solidFill>
                  <a:srgbClr val="FFFF00"/>
                </a:solidFill>
                <a:effectLst>
                  <a:outerShdw blurRad="38100" dist="38100" dir="2700000" algn="tl">
                    <a:srgbClr val="000000">
                      <a:alpha val="43137"/>
                    </a:srgbClr>
                  </a:outerShdw>
                </a:effectLst>
                <a:latin typeface="Arial" panose="020B0604020202020204" pitchFamily="34" charset="0"/>
                <a:sym typeface="Calibri" pitchFamily="34" charset="0"/>
              </a:rPr>
              <a:t>ORDER OF PRESENTATION</a:t>
            </a:r>
          </a:p>
        </p:txBody>
      </p:sp>
    </p:spTree>
    <p:extLst>
      <p:ext uri="{BB962C8B-B14F-4D97-AF65-F5344CB8AC3E}">
        <p14:creationId xmlns:p14="http://schemas.microsoft.com/office/powerpoint/2010/main" val="432282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normAutofit fontScale="90000"/>
          </a:bodyPr>
          <a:lstStyle/>
          <a:p>
            <a:pPr eaLnBrk="1" hangingPunct="1"/>
            <a:r>
              <a:rPr lang="en-US" b="1" dirty="0">
                <a:solidFill>
                  <a:srgbClr val="FFFF00"/>
                </a:solidFill>
                <a:effectLst>
                  <a:outerShdw blurRad="38100" dist="38100" dir="2700000" algn="tl">
                    <a:srgbClr val="000000">
                      <a:alpha val="43137"/>
                    </a:srgbClr>
                  </a:outerShdw>
                </a:effectLst>
                <a:latin typeface="Arial" panose="020B0604020202020204" pitchFamily="34" charset="0"/>
                <a:ea typeface="Lucida Grande" charset="0"/>
                <a:cs typeface="Arial" panose="020B0604020202020204" pitchFamily="34" charset="0"/>
                <a:sym typeface="Lucida Grande" charset="0"/>
              </a:rPr>
              <a:t>“WATER DISTRICT EXCEPTION”</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endParaRPr>
          </a:p>
        </p:txBody>
      </p:sp>
      <p:sp>
        <p:nvSpPr>
          <p:cNvPr id="15363" name="Rectangle 2"/>
          <p:cNvSpPr>
            <a:spLocks noGrp="1" noChangeArrowheads="1"/>
          </p:cNvSpPr>
          <p:nvPr>
            <p:ph type="body" idx="1"/>
          </p:nvPr>
        </p:nvSpPr>
        <p:spPr>
          <a:xfrm>
            <a:off x="457200" y="2057400"/>
            <a:ext cx="8229600" cy="4648200"/>
          </a:xfrm>
        </p:spPr>
        <p:txBody>
          <a:bodyPr>
            <a:normAutofit/>
          </a:bodyPr>
          <a:lstStyle/>
          <a:p>
            <a:pPr>
              <a:buFont typeface="Wingdings" panose="05000000000000000000" pitchFamily="2" charset="2"/>
              <a:buChar char="§"/>
            </a:pPr>
            <a:r>
              <a:rPr lang="en-US" dirty="0">
                <a:solidFill>
                  <a:srgbClr val="FFFF00"/>
                </a:solidFill>
              </a:rPr>
              <a:t>KRS 278.020(1) amended in 2018</a:t>
            </a:r>
          </a:p>
          <a:p>
            <a:pPr>
              <a:buFont typeface="Wingdings" panose="05000000000000000000" pitchFamily="2" charset="2"/>
              <a:buChar char="§"/>
            </a:pPr>
            <a:r>
              <a:rPr lang="en-US" dirty="0">
                <a:solidFill>
                  <a:srgbClr val="FFFF00"/>
                </a:solidFill>
              </a:rPr>
              <a:t>Applies to </a:t>
            </a:r>
            <a:r>
              <a:rPr lang="en-US" b="1" dirty="0">
                <a:solidFill>
                  <a:srgbClr val="FF0000"/>
                </a:solidFill>
              </a:rPr>
              <a:t>Class A &amp; B</a:t>
            </a:r>
            <a:r>
              <a:rPr lang="en-US" dirty="0"/>
              <a:t> </a:t>
            </a:r>
            <a:r>
              <a:rPr lang="en-US" dirty="0">
                <a:solidFill>
                  <a:srgbClr val="FFFF00"/>
                </a:solidFill>
              </a:rPr>
              <a:t>Water District &amp; Assn</a:t>
            </a:r>
          </a:p>
          <a:p>
            <a:pPr>
              <a:buFont typeface="Wingdings" panose="05000000000000000000" pitchFamily="2" charset="2"/>
              <a:buChar char="§"/>
            </a:pPr>
            <a:r>
              <a:rPr lang="en-US" dirty="0">
                <a:solidFill>
                  <a:srgbClr val="FFFF00"/>
                </a:solidFill>
              </a:rPr>
              <a:t>Applies to “</a:t>
            </a:r>
            <a:r>
              <a:rPr lang="en-US" b="1" dirty="0">
                <a:solidFill>
                  <a:srgbClr val="FF0000"/>
                </a:solidFill>
              </a:rPr>
              <a:t>water line extension or improvement project</a:t>
            </a:r>
            <a:r>
              <a:rPr lang="en-US" dirty="0">
                <a:solidFill>
                  <a:srgbClr val="FFFF00"/>
                </a:solidFill>
              </a:rPr>
              <a:t>”</a:t>
            </a:r>
          </a:p>
          <a:p>
            <a:pPr>
              <a:buFont typeface="Wingdings" panose="05000000000000000000" pitchFamily="2" charset="2"/>
              <a:buChar char="§"/>
            </a:pPr>
            <a:r>
              <a:rPr lang="en-US" dirty="0">
                <a:solidFill>
                  <a:srgbClr val="FFFF00"/>
                </a:solidFill>
              </a:rPr>
              <a:t>No Certificate required if:</a:t>
            </a:r>
          </a:p>
          <a:p>
            <a:pPr lvl="1"/>
            <a:r>
              <a:rPr lang="en-US" sz="3200" dirty="0">
                <a:solidFill>
                  <a:srgbClr val="FFFF00"/>
                </a:solidFill>
              </a:rPr>
              <a:t>Total Cost &lt; $500,000 </a:t>
            </a:r>
            <a:r>
              <a:rPr lang="en-US" sz="3200" b="1" dirty="0">
                <a:solidFill>
                  <a:srgbClr val="FF0000"/>
                </a:solidFill>
              </a:rPr>
              <a:t>OR</a:t>
            </a:r>
          </a:p>
          <a:p>
            <a:pPr lvl="1"/>
            <a:r>
              <a:rPr lang="en-US" sz="3200" b="1" dirty="0">
                <a:solidFill>
                  <a:srgbClr val="FF0000"/>
                </a:solidFill>
              </a:rPr>
              <a:t>NO</a:t>
            </a:r>
            <a:r>
              <a:rPr lang="en-US" sz="3200" dirty="0">
                <a:solidFill>
                  <a:srgbClr val="FFFF00"/>
                </a:solidFill>
              </a:rPr>
              <a:t> long-term debt AND </a:t>
            </a:r>
            <a:r>
              <a:rPr lang="en-US" sz="3200" b="1" dirty="0">
                <a:solidFill>
                  <a:srgbClr val="FF0000"/>
                </a:solidFill>
              </a:rPr>
              <a:t>NO</a:t>
            </a:r>
            <a:r>
              <a:rPr lang="en-US" sz="3200" dirty="0">
                <a:solidFill>
                  <a:srgbClr val="FFFF00"/>
                </a:solidFill>
              </a:rPr>
              <a:t> rate increase</a:t>
            </a:r>
          </a:p>
          <a:p>
            <a:pPr>
              <a:buFont typeface="Wingdings" panose="05000000000000000000" pitchFamily="2" charset="2"/>
              <a:buChar char="§"/>
            </a:pPr>
            <a:r>
              <a:rPr lang="en-US" dirty="0">
                <a:solidFill>
                  <a:srgbClr val="FFFF00"/>
                </a:solidFill>
              </a:rPr>
              <a:t>Not applicable to Sewer Projects</a:t>
            </a:r>
          </a:p>
          <a:p>
            <a:pPr marL="0" indent="0">
              <a:buNone/>
            </a:pPr>
            <a:endParaRPr lang="en-US" sz="2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516097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lstStyle/>
          <a:p>
            <a:r>
              <a:rPr lang="en-US" b="1" dirty="0">
                <a:solidFill>
                  <a:srgbClr val="FFFF00"/>
                </a:solidFill>
                <a:effectLst>
                  <a:outerShdw blurRad="38100" dist="38100" dir="2700000" algn="tl">
                    <a:srgbClr val="000000">
                      <a:alpha val="43137"/>
                    </a:srgbClr>
                  </a:outerShdw>
                </a:effectLst>
                <a:ea typeface="Lucida Grande" charset="0"/>
                <a:cs typeface="Lucida Grande" charset="0"/>
                <a:sym typeface="Lucida Grande" charset="0"/>
              </a:rPr>
              <a:t>“WATER DISTRICT EXCEPTION”</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endParaRPr>
          </a:p>
        </p:txBody>
      </p:sp>
      <p:sp>
        <p:nvSpPr>
          <p:cNvPr id="15363" name="Rectangle 2"/>
          <p:cNvSpPr>
            <a:spLocks noGrp="1" noChangeArrowheads="1"/>
          </p:cNvSpPr>
          <p:nvPr>
            <p:ph type="body" idx="1"/>
          </p:nvPr>
        </p:nvSpPr>
        <p:spPr>
          <a:xfrm>
            <a:off x="457200" y="2209800"/>
            <a:ext cx="8229600" cy="4114800"/>
          </a:xfrm>
          <a:noFill/>
          <a:ln>
            <a:noFill/>
          </a:ln>
        </p:spPr>
        <p:txBody>
          <a:bodyPr>
            <a:noAutofit/>
          </a:bodyPr>
          <a:lstStyle/>
          <a:p>
            <a:pPr>
              <a:buFont typeface="Wingdings" pitchFamily="2" charset="2"/>
              <a:buChar char="§"/>
              <a:defRPr/>
            </a:pPr>
            <a:r>
              <a:rPr lang="en-US" dirty="0">
                <a:solidFill>
                  <a:srgbClr val="FFFF00"/>
                </a:solidFill>
                <a:latin typeface="Arial" panose="020B0604020202020204" pitchFamily="34" charset="0"/>
                <a:cs typeface="Arial" panose="020B0604020202020204" pitchFamily="34" charset="0"/>
              </a:rPr>
              <a:t>PSC Initially Limited Applicability To Construction of Water Mains</a:t>
            </a:r>
          </a:p>
          <a:p>
            <a:pPr lvl="0" eaLnBrk="1" fontAlgn="auto" hangingPunct="1">
              <a:spcBef>
                <a:spcPct val="20000"/>
              </a:spcBef>
              <a:spcAft>
                <a:spcPts val="0"/>
              </a:spcAft>
              <a:buClrTx/>
              <a:buSzTx/>
              <a:buFont typeface="Wingdings" pitchFamily="2" charset="2"/>
              <a:buChar char="§"/>
              <a:defRPr/>
            </a:pPr>
            <a:r>
              <a:rPr lang="en-US" kern="1200" dirty="0">
                <a:solidFill>
                  <a:srgbClr val="FFFF00"/>
                </a:solidFill>
                <a:latin typeface="Arial" panose="020B0604020202020204" pitchFamily="34" charset="0"/>
                <a:cs typeface="Arial" panose="020B0604020202020204" pitchFamily="34" charset="0"/>
              </a:rPr>
              <a:t>Case No. 2016-00255:“[T]he proposed installation of the new metering system is not a ‘waterline extension or improvement project,’ as it </a:t>
            </a:r>
            <a:r>
              <a:rPr lang="en-US" b="1" kern="1200" dirty="0">
                <a:solidFill>
                  <a:srgbClr val="FF0000"/>
                </a:solidFill>
                <a:latin typeface="Arial" panose="020B0604020202020204" pitchFamily="34" charset="0"/>
                <a:cs typeface="Arial" panose="020B0604020202020204" pitchFamily="34" charset="0"/>
              </a:rPr>
              <a:t>does not extend or improve an existing waterline</a:t>
            </a:r>
            <a:r>
              <a:rPr lang="en-US" kern="1200" dirty="0">
                <a:solidFill>
                  <a:srgbClr val="FFFF00"/>
                </a:solidFill>
                <a:latin typeface="Arial" panose="020B0604020202020204" pitchFamily="34" charset="0"/>
                <a:cs typeface="Arial" panose="020B0604020202020204" pitchFamily="34" charset="0"/>
              </a:rPr>
              <a:t>”</a:t>
            </a:r>
          </a:p>
          <a:p>
            <a:pPr lvl="0" eaLnBrk="1" fontAlgn="auto" hangingPunct="1">
              <a:spcBef>
                <a:spcPct val="20000"/>
              </a:spcBef>
              <a:spcAft>
                <a:spcPts val="0"/>
              </a:spcAft>
              <a:buClrTx/>
              <a:buSzTx/>
              <a:buFont typeface="Wingdings" pitchFamily="2" charset="2"/>
              <a:buChar char="§"/>
              <a:defRPr/>
            </a:pPr>
            <a:r>
              <a:rPr lang="en-US" kern="1200" dirty="0">
                <a:solidFill>
                  <a:srgbClr val="FFFF00"/>
                </a:solidFill>
                <a:latin typeface="Arial" panose="020B0604020202020204" pitchFamily="34" charset="0"/>
                <a:cs typeface="Arial" panose="020B0604020202020204" pitchFamily="34" charset="0"/>
              </a:rPr>
              <a:t>Adopts PSC Staff Opinion No. 2012-024</a:t>
            </a:r>
            <a:endParaRPr lang="en-US" dirty="0">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428735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normAutofit fontScale="90000"/>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ea typeface="Lucida Grande" charset="0"/>
                <a:cs typeface="Arial" panose="020B0604020202020204" pitchFamily="34" charset="0"/>
                <a:sym typeface="Lucida Grande" charset="0"/>
              </a:rPr>
              <a:t>“WATER DISTRICT EXCEPTION”</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endParaRPr>
          </a:p>
        </p:txBody>
      </p:sp>
      <p:sp>
        <p:nvSpPr>
          <p:cNvPr id="15363" name="Rectangle 2"/>
          <p:cNvSpPr>
            <a:spLocks noGrp="1" noChangeArrowheads="1"/>
          </p:cNvSpPr>
          <p:nvPr>
            <p:ph type="body" idx="1"/>
          </p:nvPr>
        </p:nvSpPr>
        <p:spPr>
          <a:xfrm>
            <a:off x="457200" y="1905000"/>
            <a:ext cx="8229600" cy="4648200"/>
          </a:xfrm>
          <a:noFill/>
          <a:ln>
            <a:noFill/>
          </a:ln>
        </p:spPr>
        <p:txBody>
          <a:bodyPr>
            <a:normAutofit/>
          </a:bodyPr>
          <a:lstStyle/>
          <a:p>
            <a:pPr lvl="0" eaLnBrk="1" fontAlgn="auto" hangingPunct="1">
              <a:spcBef>
                <a:spcPct val="20000"/>
              </a:spcBef>
              <a:spcAft>
                <a:spcPts val="0"/>
              </a:spcAft>
              <a:buClrTx/>
              <a:buSzTx/>
              <a:buFont typeface="Wingdings" pitchFamily="2" charset="2"/>
              <a:buChar char="§"/>
              <a:defRPr/>
            </a:pPr>
            <a:r>
              <a:rPr lang="en-US" sz="3000" kern="1200" dirty="0">
                <a:solidFill>
                  <a:srgbClr val="FFFF00"/>
                </a:solidFill>
                <a:latin typeface="Arial" panose="020B0604020202020204" pitchFamily="34" charset="0"/>
                <a:cs typeface="Arial" panose="020B0604020202020204" pitchFamily="34" charset="0"/>
              </a:rPr>
              <a:t>PSC Staff Opinion No. 2017-002</a:t>
            </a:r>
          </a:p>
          <a:p>
            <a:pPr lvl="0" eaLnBrk="1" fontAlgn="auto" hangingPunct="1">
              <a:spcBef>
                <a:spcPct val="20000"/>
              </a:spcBef>
              <a:spcAft>
                <a:spcPts val="0"/>
              </a:spcAft>
              <a:buClrTx/>
              <a:buSzTx/>
              <a:buFont typeface="Wingdings" pitchFamily="2" charset="2"/>
              <a:buChar char="§"/>
              <a:defRPr/>
            </a:pPr>
            <a:r>
              <a:rPr lang="en-US" sz="3000" dirty="0">
                <a:solidFill>
                  <a:srgbClr val="FFFF00"/>
                </a:solidFill>
                <a:latin typeface="Arial" panose="020B0604020202020204" pitchFamily="34" charset="0"/>
                <a:cs typeface="Arial" panose="020B0604020202020204" pitchFamily="34" charset="0"/>
              </a:rPr>
              <a:t>Water Association proposes to construct water booster station, including 300 feet of 2” water line, &amp; install pressure reducing valve</a:t>
            </a:r>
          </a:p>
          <a:p>
            <a:pPr lvl="0" eaLnBrk="1" fontAlgn="auto" hangingPunct="1">
              <a:spcBef>
                <a:spcPct val="20000"/>
              </a:spcBef>
              <a:spcAft>
                <a:spcPts val="0"/>
              </a:spcAft>
              <a:buClrTx/>
              <a:buSzTx/>
              <a:buFont typeface="Wingdings" pitchFamily="2" charset="2"/>
              <a:buChar char="§"/>
              <a:defRPr/>
            </a:pPr>
            <a:r>
              <a:rPr lang="en-US" sz="3000" kern="1200" dirty="0">
                <a:solidFill>
                  <a:srgbClr val="FFFF00"/>
                </a:solidFill>
                <a:latin typeface="Arial" panose="020B0604020202020204" pitchFamily="34" charset="0"/>
                <a:cs typeface="Arial" panose="020B0604020202020204" pitchFamily="34" charset="0"/>
              </a:rPr>
              <a:t>PSC Staff:  “[T]he project improves existing water lines and qualifies as a ‘water line extension or improvement project.”</a:t>
            </a:r>
          </a:p>
          <a:p>
            <a:pPr lvl="0" eaLnBrk="1" fontAlgn="auto" hangingPunct="1">
              <a:spcBef>
                <a:spcPct val="20000"/>
              </a:spcBef>
              <a:spcAft>
                <a:spcPts val="0"/>
              </a:spcAft>
              <a:buClrTx/>
              <a:buSzTx/>
              <a:buFont typeface="Wingdings" pitchFamily="2" charset="2"/>
              <a:buChar char="§"/>
              <a:defRPr/>
            </a:pPr>
            <a:r>
              <a:rPr lang="en-US" sz="3000" dirty="0">
                <a:solidFill>
                  <a:srgbClr val="FFFF00"/>
                </a:solidFill>
                <a:latin typeface="Arial" panose="020B0604020202020204" pitchFamily="34" charset="0"/>
                <a:cs typeface="Arial" panose="020B0604020202020204" pitchFamily="34" charset="0"/>
              </a:rPr>
              <a:t>Project involving non-mains may qualify if beneficial effect on existing water mains</a:t>
            </a:r>
            <a:endParaRPr lang="en-US" sz="3000" dirty="0">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228628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normAutofit fontScale="90000"/>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ea typeface="Lucida Grande" charset="0"/>
                <a:cs typeface="Arial" panose="020B0604020202020204" pitchFamily="34" charset="0"/>
                <a:sym typeface="Lucida Grande" charset="0"/>
              </a:rPr>
              <a:t>“WATER DISTRICT EXCEPTION”</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endParaRPr>
          </a:p>
        </p:txBody>
      </p:sp>
      <p:sp>
        <p:nvSpPr>
          <p:cNvPr id="15363" name="Rectangle 2"/>
          <p:cNvSpPr>
            <a:spLocks noGrp="1" noChangeArrowheads="1"/>
          </p:cNvSpPr>
          <p:nvPr>
            <p:ph type="body" idx="1"/>
          </p:nvPr>
        </p:nvSpPr>
        <p:spPr>
          <a:xfrm>
            <a:off x="457200" y="1905000"/>
            <a:ext cx="8229600" cy="4648200"/>
          </a:xfrm>
          <a:noFill/>
          <a:ln>
            <a:noFill/>
          </a:ln>
        </p:spPr>
        <p:txBody>
          <a:bodyPr>
            <a:noAutofit/>
          </a:bodyPr>
          <a:lstStyle/>
          <a:p>
            <a:pPr lvl="0" eaLnBrk="1" fontAlgn="auto" hangingPunct="1">
              <a:spcBef>
                <a:spcPct val="20000"/>
              </a:spcBef>
              <a:spcAft>
                <a:spcPts val="0"/>
              </a:spcAft>
              <a:buClrTx/>
              <a:buSzTx/>
              <a:buFont typeface="Wingdings" pitchFamily="2" charset="2"/>
              <a:buChar char="§"/>
              <a:defRPr/>
            </a:pPr>
            <a:r>
              <a:rPr lang="en-US" sz="2800" kern="1200" dirty="0">
                <a:solidFill>
                  <a:srgbClr val="FFFF00"/>
                </a:solidFill>
                <a:latin typeface="Arial" panose="020B0604020202020204" pitchFamily="34" charset="0"/>
                <a:cs typeface="Arial" panose="020B0604020202020204" pitchFamily="34" charset="0"/>
              </a:rPr>
              <a:t>PSC Case No. 2018-00355</a:t>
            </a:r>
          </a:p>
          <a:p>
            <a:pPr lvl="0" eaLnBrk="1" fontAlgn="auto" hangingPunct="1">
              <a:spcBef>
                <a:spcPct val="20000"/>
              </a:spcBef>
              <a:spcAft>
                <a:spcPts val="0"/>
              </a:spcAft>
              <a:buClrTx/>
              <a:buSzTx/>
              <a:buFont typeface="Wingdings" pitchFamily="2" charset="2"/>
              <a:buChar char="§"/>
              <a:defRPr/>
            </a:pPr>
            <a:r>
              <a:rPr lang="en-US" sz="2800" dirty="0">
                <a:solidFill>
                  <a:srgbClr val="FFFF00"/>
                </a:solidFill>
                <a:latin typeface="Arial" panose="020B0604020202020204" pitchFamily="34" charset="0"/>
                <a:cs typeface="Arial" panose="020B0604020202020204" pitchFamily="34" charset="0"/>
              </a:rPr>
              <a:t>WD to construct booster station, 31,300 </a:t>
            </a:r>
            <a:r>
              <a:rPr lang="en-US" sz="2800" dirty="0" err="1">
                <a:solidFill>
                  <a:srgbClr val="FFFF00"/>
                </a:solidFill>
                <a:latin typeface="Arial" panose="020B0604020202020204" pitchFamily="34" charset="0"/>
                <a:cs typeface="Arial" panose="020B0604020202020204" pitchFamily="34" charset="0"/>
              </a:rPr>
              <a:t>LF</a:t>
            </a:r>
            <a:r>
              <a:rPr lang="en-US" sz="2800" dirty="0">
                <a:solidFill>
                  <a:srgbClr val="FFFF00"/>
                </a:solidFill>
                <a:latin typeface="Arial" panose="020B0604020202020204" pitchFamily="34" charset="0"/>
                <a:cs typeface="Arial" panose="020B0604020202020204" pitchFamily="34" charset="0"/>
              </a:rPr>
              <a:t> of 6” and 8” water line, &amp; 2 ground storage tanks</a:t>
            </a:r>
          </a:p>
          <a:p>
            <a:pPr lvl="0" eaLnBrk="1" fontAlgn="auto" hangingPunct="1">
              <a:spcBef>
                <a:spcPct val="20000"/>
              </a:spcBef>
              <a:spcAft>
                <a:spcPts val="0"/>
              </a:spcAft>
              <a:buClrTx/>
              <a:buSzTx/>
              <a:buFont typeface="Wingdings" pitchFamily="2" charset="2"/>
              <a:buChar char="§"/>
              <a:defRPr/>
            </a:pPr>
            <a:r>
              <a:rPr lang="en-US" sz="2800" dirty="0">
                <a:solidFill>
                  <a:srgbClr val="FFFF00"/>
                </a:solidFill>
                <a:latin typeface="Arial" panose="020B0604020202020204" pitchFamily="34" charset="0"/>
                <a:cs typeface="Arial" panose="020B0604020202020204" pitchFamily="34" charset="0"/>
              </a:rPr>
              <a:t>Tanks’ cost ($544,000) = 28% of total project cost</a:t>
            </a:r>
          </a:p>
          <a:p>
            <a:pPr lvl="0" eaLnBrk="1" fontAlgn="auto" hangingPunct="1">
              <a:spcBef>
                <a:spcPct val="20000"/>
              </a:spcBef>
              <a:spcAft>
                <a:spcPts val="0"/>
              </a:spcAft>
              <a:buClrTx/>
              <a:buSzTx/>
              <a:buFont typeface="Wingdings" pitchFamily="2" charset="2"/>
              <a:buChar char="§"/>
              <a:defRPr/>
            </a:pPr>
            <a:r>
              <a:rPr lang="en-US" sz="2800" dirty="0">
                <a:solidFill>
                  <a:srgbClr val="FFFF00"/>
                </a:solidFill>
                <a:latin typeface="Arial" panose="020B0604020202020204" pitchFamily="34" charset="0"/>
                <a:cs typeface="Arial" panose="020B0604020202020204" pitchFamily="34" charset="0"/>
              </a:rPr>
              <a:t>Project totally financed through AML money</a:t>
            </a:r>
          </a:p>
          <a:p>
            <a:pPr lvl="0">
              <a:buFont typeface="Wingdings" pitchFamily="2" charset="2"/>
              <a:buChar char="§"/>
              <a:defRPr/>
            </a:pPr>
            <a:r>
              <a:rPr lang="en-US" sz="2800" dirty="0">
                <a:solidFill>
                  <a:srgbClr val="FFFF00"/>
                </a:solidFill>
                <a:latin typeface="Arial" panose="020B0604020202020204" pitchFamily="34" charset="0"/>
                <a:cs typeface="Arial" panose="020B0604020202020204" pitchFamily="34" charset="0"/>
              </a:rPr>
              <a:t>PSC:  Project is “waterline extension or improvement project”</a:t>
            </a:r>
          </a:p>
          <a:p>
            <a:pPr lvl="0">
              <a:buFont typeface="Wingdings" pitchFamily="2" charset="2"/>
              <a:buChar char="§"/>
              <a:defRPr/>
            </a:pPr>
            <a:r>
              <a:rPr lang="en-US" sz="2800" dirty="0">
                <a:solidFill>
                  <a:srgbClr val="FFFF00"/>
                </a:solidFill>
                <a:latin typeface="Arial" panose="020B0604020202020204" pitchFamily="34" charset="0"/>
                <a:cs typeface="Arial" panose="020B0604020202020204" pitchFamily="34" charset="0"/>
              </a:rPr>
              <a:t>Exception applies; No certificate required</a:t>
            </a:r>
            <a:endParaRPr lang="en-US" sz="2800" dirty="0">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780626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normAutofit/>
          </a:bodyPr>
          <a:lstStyle/>
          <a:p>
            <a:pPr eaLnBrk="1" hangingPunct="1"/>
            <a:r>
              <a:rPr lang="en-US" sz="4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ANALYTICAL FRAMEWORK</a:t>
            </a:r>
          </a:p>
        </p:txBody>
      </p:sp>
      <p:sp>
        <p:nvSpPr>
          <p:cNvPr id="15363" name="Rectangle 2"/>
          <p:cNvSpPr>
            <a:spLocks noGrp="1" noChangeArrowheads="1"/>
          </p:cNvSpPr>
          <p:nvPr>
            <p:ph type="body" idx="1"/>
          </p:nvPr>
        </p:nvSpPr>
        <p:spPr>
          <a:xfrm>
            <a:off x="457200" y="1905000"/>
            <a:ext cx="8229600" cy="4648200"/>
          </a:xfrm>
          <a:noFill/>
          <a:ln>
            <a:noFill/>
          </a:ln>
        </p:spPr>
        <p:txBody>
          <a:bodyPr>
            <a:normAutofit/>
          </a:bodyPr>
          <a:lstStyle/>
          <a:p>
            <a:pPr>
              <a:buFont typeface="Wingdings" panose="05000000000000000000" pitchFamily="2" charset="2"/>
              <a:buChar char="§"/>
              <a:defRPr/>
            </a:pPr>
            <a:r>
              <a:rPr lang="en-US" sz="2400" dirty="0">
                <a:solidFill>
                  <a:srgbClr val="FFFF00"/>
                </a:solidFill>
                <a:latin typeface="Arial" panose="020B0604020202020204" pitchFamily="34" charset="0"/>
                <a:cs typeface="Arial" panose="020B0604020202020204" pitchFamily="34" charset="0"/>
              </a:rPr>
              <a:t>What is the Action?</a:t>
            </a:r>
          </a:p>
          <a:p>
            <a:pPr>
              <a:buFont typeface="Wingdings" panose="05000000000000000000" pitchFamily="2" charset="2"/>
              <a:buChar char="§"/>
              <a:defRPr/>
            </a:pPr>
            <a:r>
              <a:rPr lang="en-US" sz="2400" dirty="0">
                <a:solidFill>
                  <a:srgbClr val="FFFF00"/>
                </a:solidFill>
                <a:latin typeface="Arial" panose="020B0604020202020204" pitchFamily="34" charset="0"/>
                <a:cs typeface="Arial" panose="020B0604020202020204" pitchFamily="34" charset="0"/>
              </a:rPr>
              <a:t>Does Action Fall Within An Exception?</a:t>
            </a:r>
          </a:p>
          <a:p>
            <a:pPr lvl="1">
              <a:buFont typeface="Wingdings" panose="05000000000000000000" pitchFamily="2" charset="2"/>
              <a:buChar char="Ø"/>
              <a:defRPr/>
            </a:pPr>
            <a:r>
              <a:rPr lang="en-US" sz="2400" dirty="0">
                <a:solidFill>
                  <a:srgbClr val="FFFF00"/>
                </a:solidFill>
                <a:latin typeface="Arial" panose="020B0604020202020204" pitchFamily="34" charset="0"/>
                <a:cs typeface="Arial" panose="020B0604020202020204" pitchFamily="34" charset="0"/>
              </a:rPr>
              <a:t>Water District Exception?</a:t>
            </a:r>
          </a:p>
          <a:p>
            <a:pPr lvl="2">
              <a:buFont typeface="Courier New" panose="02070309020205020404" pitchFamily="49" charset="0"/>
              <a:buChar char="o"/>
              <a:defRPr/>
            </a:pPr>
            <a:r>
              <a:rPr lang="en-US" dirty="0">
                <a:solidFill>
                  <a:srgbClr val="FFFF00"/>
                </a:solidFill>
                <a:latin typeface="Arial" panose="020B0604020202020204" pitchFamily="34" charset="0"/>
                <a:cs typeface="Arial" panose="020B0604020202020204" pitchFamily="34" charset="0"/>
              </a:rPr>
              <a:t>Water Main Extension or Improvement?</a:t>
            </a:r>
          </a:p>
          <a:p>
            <a:pPr lvl="2">
              <a:buFont typeface="Courier New" panose="02070309020205020404" pitchFamily="49" charset="0"/>
              <a:buChar char="o"/>
              <a:defRPr/>
            </a:pPr>
            <a:r>
              <a:rPr lang="en-US" dirty="0">
                <a:solidFill>
                  <a:srgbClr val="FFFF00"/>
                </a:solidFill>
                <a:latin typeface="Arial" panose="020B0604020202020204" pitchFamily="34" charset="0"/>
                <a:cs typeface="Arial" panose="020B0604020202020204" pitchFamily="34" charset="0"/>
              </a:rPr>
              <a:t>Less than $500,000?</a:t>
            </a:r>
          </a:p>
          <a:p>
            <a:pPr lvl="2">
              <a:buFont typeface="Courier New" panose="02070309020205020404" pitchFamily="49" charset="0"/>
              <a:buChar char="o"/>
              <a:defRPr/>
            </a:pPr>
            <a:r>
              <a:rPr lang="en-US" dirty="0">
                <a:solidFill>
                  <a:srgbClr val="FFFF00"/>
                </a:solidFill>
                <a:latin typeface="Arial" panose="020B0604020202020204" pitchFamily="34" charset="0"/>
                <a:cs typeface="Arial" panose="020B0604020202020204" pitchFamily="34" charset="0"/>
              </a:rPr>
              <a:t>No long-term debt or no rate increase?</a:t>
            </a:r>
          </a:p>
          <a:p>
            <a:pPr lvl="1">
              <a:buFont typeface="Wingdings" panose="05000000000000000000" pitchFamily="2" charset="2"/>
              <a:buChar char="Ø"/>
              <a:defRPr/>
            </a:pPr>
            <a:r>
              <a:rPr lang="en-US" sz="2400" dirty="0">
                <a:solidFill>
                  <a:srgbClr val="FFFF00"/>
                </a:solidFill>
                <a:latin typeface="Arial" panose="020B0604020202020204" pitchFamily="34" charset="0"/>
                <a:cs typeface="Arial" panose="020B0604020202020204" pitchFamily="34" charset="0"/>
              </a:rPr>
              <a:t>Ordinary Extension In Usual Course?</a:t>
            </a:r>
          </a:p>
          <a:p>
            <a:pPr lvl="2">
              <a:buFont typeface="Courier New" panose="02070309020205020404" pitchFamily="49" charset="0"/>
              <a:buChar char="o"/>
              <a:defRPr/>
            </a:pPr>
            <a:r>
              <a:rPr lang="en-US" dirty="0">
                <a:solidFill>
                  <a:srgbClr val="FFFF00"/>
                </a:solidFill>
                <a:latin typeface="Arial" panose="020B0604020202020204" pitchFamily="34" charset="0"/>
                <a:cs typeface="Arial" panose="020B0604020202020204" pitchFamily="34" charset="0"/>
              </a:rPr>
              <a:t>Wasteful Duplication?</a:t>
            </a:r>
          </a:p>
          <a:p>
            <a:pPr lvl="2">
              <a:buFont typeface="Courier New" panose="02070309020205020404" pitchFamily="49" charset="0"/>
              <a:buChar char="o"/>
              <a:defRPr/>
            </a:pPr>
            <a:r>
              <a:rPr lang="en-US" dirty="0">
                <a:solidFill>
                  <a:srgbClr val="FFFF00"/>
                </a:solidFill>
                <a:latin typeface="Arial" panose="020B0604020202020204" pitchFamily="34" charset="0"/>
                <a:cs typeface="Arial" panose="020B0604020202020204" pitchFamily="34" charset="0"/>
              </a:rPr>
              <a:t>Interferes with Another Utility’s Certificate?</a:t>
            </a:r>
          </a:p>
          <a:p>
            <a:pPr lvl="2">
              <a:buFont typeface="Courier New" panose="02070309020205020404" pitchFamily="49" charset="0"/>
              <a:buChar char="o"/>
              <a:defRPr/>
            </a:pPr>
            <a:r>
              <a:rPr lang="en-US" dirty="0">
                <a:solidFill>
                  <a:srgbClr val="FFFF00"/>
                </a:solidFill>
                <a:latin typeface="Arial" panose="020B0604020202020204" pitchFamily="34" charset="0"/>
                <a:cs typeface="Arial" panose="020B0604020202020204" pitchFamily="34" charset="0"/>
              </a:rPr>
              <a:t>Any Material Effect on Utility’s Financial Condition?</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869054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lstStyle/>
          <a:p>
            <a:pPr eaLnBrk="1" hangingPunct="1"/>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WHEN IN DOUBT</a:t>
            </a:r>
          </a:p>
        </p:txBody>
      </p:sp>
      <p:sp>
        <p:nvSpPr>
          <p:cNvPr id="15363" name="Rectangle 2"/>
          <p:cNvSpPr>
            <a:spLocks noGrp="1" noChangeArrowheads="1"/>
          </p:cNvSpPr>
          <p:nvPr>
            <p:ph type="body" idx="1"/>
          </p:nvPr>
        </p:nvSpPr>
        <p:spPr>
          <a:xfrm>
            <a:off x="457200" y="1905000"/>
            <a:ext cx="8229600" cy="4648200"/>
          </a:xfrm>
          <a:noFill/>
          <a:ln>
            <a:noFill/>
          </a:ln>
        </p:spPr>
        <p:txBody>
          <a:bodyPr/>
          <a:lstStyle/>
          <a:p>
            <a:pPr>
              <a:buFont typeface="Wingdings" panose="05000000000000000000" pitchFamily="2" charset="2"/>
              <a:buChar char="§"/>
              <a:defRPr/>
            </a:pPr>
            <a:r>
              <a:rPr lang="en-US" dirty="0" err="1">
                <a:solidFill>
                  <a:srgbClr val="FFFF00"/>
                </a:solidFill>
                <a:latin typeface="Arial" panose="020B0604020202020204" pitchFamily="34" charset="0"/>
                <a:cs typeface="Arial" panose="020B0604020202020204" pitchFamily="34" charset="0"/>
              </a:rPr>
              <a:t>CYA</a:t>
            </a:r>
            <a:r>
              <a:rPr lang="en-US" dirty="0">
                <a:solidFill>
                  <a:srgbClr val="FFFF00"/>
                </a:solidFill>
                <a:latin typeface="Arial" panose="020B0604020202020204" pitchFamily="34" charset="0"/>
                <a:cs typeface="Arial" panose="020B0604020202020204" pitchFamily="34" charset="0"/>
              </a:rPr>
              <a:t>:  Private Attorney Opinion Letter</a:t>
            </a:r>
          </a:p>
          <a:p>
            <a:pPr lvl="1">
              <a:buFont typeface="Wingdings" panose="05000000000000000000" pitchFamily="2" charset="2"/>
              <a:buChar char="Ø"/>
              <a:defRPr/>
            </a:pPr>
            <a:r>
              <a:rPr lang="en-US" sz="3200" dirty="0">
                <a:solidFill>
                  <a:srgbClr val="FFFF00"/>
                </a:solidFill>
                <a:latin typeface="Arial" panose="020B0604020202020204" pitchFamily="34" charset="0"/>
                <a:cs typeface="Arial" panose="020B0604020202020204" pitchFamily="34" charset="0"/>
              </a:rPr>
              <a:t>Thorough Analysis Essential</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Request Declaratory Order</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Avoid Requests for Staff Opinion</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DO </a:t>
            </a:r>
            <a:r>
              <a:rPr lang="en-US" b="1" dirty="0">
                <a:solidFill>
                  <a:srgbClr val="FF0000"/>
                </a:solidFill>
                <a:latin typeface="Arial" panose="020B0604020202020204" pitchFamily="34" charset="0"/>
                <a:cs typeface="Arial" panose="020B0604020202020204" pitchFamily="34" charset="0"/>
              </a:rPr>
              <a:t>NOT</a:t>
            </a:r>
            <a:r>
              <a:rPr lang="en-US" dirty="0">
                <a:solidFill>
                  <a:srgbClr val="FFFF00"/>
                </a:solidFill>
                <a:latin typeface="Arial" panose="020B0604020202020204" pitchFamily="34" charset="0"/>
                <a:cs typeface="Arial" panose="020B0604020202020204" pitchFamily="34" charset="0"/>
              </a:rPr>
              <a:t> Request A Deviation - Not Per-mitted Under Statute</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Apply for a Certificate</a:t>
            </a:r>
          </a:p>
          <a:p>
            <a:pPr>
              <a:buFont typeface="Wingdings" panose="05000000000000000000" pitchFamily="2" charset="2"/>
              <a:buChar char="§"/>
              <a:defRPr/>
            </a:pPr>
            <a:endParaRPr lang="en-US"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263431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219200"/>
          </a:xfrm>
          <a:ln>
            <a:solidFill>
              <a:srgbClr val="FFFF00"/>
            </a:solidFill>
          </a:ln>
        </p:spPr>
        <p:txBody>
          <a:bodyPr>
            <a:noAutofit/>
          </a:bodyPr>
          <a:lstStyle/>
          <a:p>
            <a:pPr eaLnBrk="1" hangingPunct="1"/>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CONSTRUCTING WITHOUT CERTIFICATE: CONSEQUENCES</a:t>
            </a:r>
          </a:p>
        </p:txBody>
      </p:sp>
      <p:sp>
        <p:nvSpPr>
          <p:cNvPr id="15363" name="Rectangle 2"/>
          <p:cNvSpPr>
            <a:spLocks noGrp="1" noChangeArrowheads="1"/>
          </p:cNvSpPr>
          <p:nvPr>
            <p:ph type="body" idx="1"/>
          </p:nvPr>
        </p:nvSpPr>
        <p:spPr>
          <a:xfrm>
            <a:off x="457200" y="2514600"/>
            <a:ext cx="8229600" cy="3810000"/>
          </a:xfrm>
          <a:noFill/>
          <a:ln>
            <a:noFill/>
          </a:ln>
        </p:spPr>
        <p:txBody>
          <a:bodyPr>
            <a:noAutofit/>
          </a:bodyPr>
          <a:lstStyle/>
          <a:p>
            <a:pPr>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Assessment of $2,500 Penalty To:</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Utility</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Utility Management </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Engineering Firm/Contractors </a:t>
            </a:r>
          </a:p>
          <a:p>
            <a:pPr>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Injunctive Relief</a:t>
            </a:r>
          </a:p>
          <a:p>
            <a:pPr>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Does Not Affect Rate Recovery</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943509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800100" y="2971800"/>
            <a:ext cx="7543799"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PREPARING AN APPLICATION FOR CERTIFICATE</a:t>
            </a:r>
          </a:p>
        </p:txBody>
      </p:sp>
    </p:spTree>
    <p:extLst>
      <p:ext uri="{BB962C8B-B14F-4D97-AF65-F5344CB8AC3E}">
        <p14:creationId xmlns:p14="http://schemas.microsoft.com/office/powerpoint/2010/main" val="3817666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lstStyle/>
          <a:p>
            <a:pPr eaLnBrk="1" hangingPunct="1"/>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CONTENTS OF APPLICATION</a:t>
            </a:r>
          </a:p>
        </p:txBody>
      </p:sp>
      <p:sp>
        <p:nvSpPr>
          <p:cNvPr id="15363" name="Rectangle 2"/>
          <p:cNvSpPr>
            <a:spLocks noGrp="1" noChangeArrowheads="1"/>
          </p:cNvSpPr>
          <p:nvPr>
            <p:ph type="body" idx="1"/>
          </p:nvPr>
        </p:nvSpPr>
        <p:spPr>
          <a:xfrm>
            <a:off x="457200" y="1905000"/>
            <a:ext cx="8229600" cy="4648200"/>
          </a:xfrm>
          <a:noFill/>
          <a:ln>
            <a:noFill/>
          </a:ln>
        </p:spPr>
        <p:txBody>
          <a:bodyPr>
            <a:normAutofit/>
          </a:bodyPr>
          <a:lstStyle/>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Facts to Show Public Convenience &amp; Necessity Require Project</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Franchises/Permits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Full Description of Proposed Location/Route of Facilities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Description of Manner of Construction</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Maps/Drawings/Specifications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Method For Financing the Proposed Project</a:t>
            </a:r>
          </a:p>
          <a:p>
            <a:pPr marL="0" indent="0" algn="r">
              <a:buNone/>
              <a:defRPr/>
            </a:pPr>
            <a:r>
              <a:rPr lang="en-US" sz="2800" dirty="0">
                <a:solidFill>
                  <a:srgbClr val="FFFF00"/>
                </a:solidFill>
                <a:latin typeface="Arial" panose="020B0604020202020204" pitchFamily="34" charset="0"/>
                <a:cs typeface="Arial" panose="020B0604020202020204" pitchFamily="34" charset="0"/>
              </a:rPr>
              <a:t>807 KAR 5:001, § 15 </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325775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normAutofit fontScale="90000"/>
          </a:bodyPr>
          <a:lstStyle/>
          <a:p>
            <a:pPr eaLnBrk="1" hangingPunct="1"/>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DEMONSTRATING NECESSITY</a:t>
            </a:r>
          </a:p>
        </p:txBody>
      </p:sp>
      <p:sp>
        <p:nvSpPr>
          <p:cNvPr id="15363" name="Rectangle 2"/>
          <p:cNvSpPr>
            <a:spLocks noGrp="1" noChangeArrowheads="1"/>
          </p:cNvSpPr>
          <p:nvPr>
            <p:ph type="body" idx="1"/>
          </p:nvPr>
        </p:nvSpPr>
        <p:spPr>
          <a:xfrm>
            <a:off x="457200" y="2057400"/>
            <a:ext cx="8229600" cy="4495800"/>
          </a:xfrm>
          <a:noFill/>
          <a:ln>
            <a:noFill/>
          </a:ln>
        </p:spPr>
        <p:txBody>
          <a:bodyPr>
            <a:normAutofit fontScale="92500"/>
          </a:bodyPr>
          <a:lstStyle/>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Condition of Existing Facilities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Ability to Meet Existing Demand/Future Demand</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Adequate Service: Sufficient Capacity to meet the maximum estimated requirements during the year</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Availability of Other Sources </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Technical Feasibility</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Economic Feasibility</a:t>
            </a:r>
          </a:p>
          <a:p>
            <a:pPr marL="739775" indent="-274638">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Least Cost vs. Most Reasonable</a:t>
            </a:r>
          </a:p>
          <a:p>
            <a:pPr marL="739775" indent="-274638">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Duplication of Facilities Not Necessarily Fatal</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713934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800100" y="2362200"/>
            <a:ext cx="75819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CERTIFICATES OF PUBLIC </a:t>
            </a:r>
          </a:p>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CONVENIENCE AND NECESSITY:</a:t>
            </a:r>
          </a:p>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THE BASICS</a:t>
            </a:r>
          </a:p>
        </p:txBody>
      </p:sp>
    </p:spTree>
    <p:extLst>
      <p:ext uri="{BB962C8B-B14F-4D97-AF65-F5344CB8AC3E}">
        <p14:creationId xmlns:p14="http://schemas.microsoft.com/office/powerpoint/2010/main" val="3008951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838200"/>
          </a:xfrm>
          <a:ln>
            <a:solidFill>
              <a:srgbClr val="FFFF00"/>
            </a:solidFill>
          </a:ln>
        </p:spPr>
        <p:txBody>
          <a:bodyPr>
            <a:normAutofit fontScale="90000"/>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DEMONSTRATING NECESSITY</a:t>
            </a:r>
          </a:p>
        </p:txBody>
      </p:sp>
      <p:sp>
        <p:nvSpPr>
          <p:cNvPr id="15363" name="Rectangle 2"/>
          <p:cNvSpPr>
            <a:spLocks noGrp="1" noChangeArrowheads="1"/>
          </p:cNvSpPr>
          <p:nvPr>
            <p:ph type="body" idx="1"/>
          </p:nvPr>
        </p:nvSpPr>
        <p:spPr>
          <a:xfrm>
            <a:off x="457200" y="2286000"/>
            <a:ext cx="8229600" cy="4267200"/>
          </a:xfrm>
          <a:noFill/>
          <a:ln>
            <a:noFill/>
          </a:ln>
        </p:spPr>
        <p:txBody>
          <a:bodyPr>
            <a:normAutofit lnSpcReduction="10000"/>
          </a:bodyPr>
          <a:lstStyle/>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Full and Complete Narrative in Application</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Preliminary/Final Engineering Reports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Written Testimony</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Historical Background</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Opportunity to Address Critical Issues</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Explain Engineering Aspects of Application</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Best Opportunity to Present Case for Certificate</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Other Studies (e.g. hydraulic studies)</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564391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066800"/>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PERMITS</a:t>
            </a:r>
          </a:p>
        </p:txBody>
      </p:sp>
      <p:sp>
        <p:nvSpPr>
          <p:cNvPr id="15363" name="Rectangle 2"/>
          <p:cNvSpPr>
            <a:spLocks noGrp="1" noChangeArrowheads="1"/>
          </p:cNvSpPr>
          <p:nvPr>
            <p:ph type="body" idx="1"/>
          </p:nvPr>
        </p:nvSpPr>
        <p:spPr>
          <a:xfrm>
            <a:off x="457200" y="2286000"/>
            <a:ext cx="8229600" cy="4267200"/>
          </a:xfrm>
          <a:noFill/>
          <a:ln>
            <a:noFill/>
          </a:ln>
        </p:spPr>
        <p:txBody>
          <a:bodyPr>
            <a:normAutofit fontScale="92500"/>
          </a:bodyPr>
          <a:lstStyle/>
          <a:p>
            <a:pPr>
              <a:buFont typeface="Wingdings" panose="05000000000000000000" pitchFamily="2" charset="2"/>
              <a:buChar char="§"/>
              <a:defRPr/>
            </a:pPr>
            <a:r>
              <a:rPr lang="en-US" sz="3000" dirty="0">
                <a:solidFill>
                  <a:srgbClr val="FFFF00"/>
                </a:solidFill>
                <a:latin typeface="Arial" panose="020B0604020202020204" pitchFamily="34" charset="0"/>
                <a:cs typeface="Arial" panose="020B0604020202020204" pitchFamily="34" charset="0"/>
              </a:rPr>
              <a:t>List /Provide Evidence of Required Permits</a:t>
            </a:r>
          </a:p>
          <a:p>
            <a:pPr lvl="1">
              <a:buFont typeface="Wingdings" panose="05000000000000000000" pitchFamily="2" charset="2"/>
              <a:buChar char="§"/>
              <a:defRPr/>
            </a:pPr>
            <a:r>
              <a:rPr lang="en-US" sz="2400" dirty="0">
                <a:solidFill>
                  <a:srgbClr val="FFFF00"/>
                </a:solidFill>
                <a:latin typeface="Arial" panose="020B0604020202020204" pitchFamily="34" charset="0"/>
                <a:cs typeface="Arial" panose="020B0604020202020204" pitchFamily="34" charset="0"/>
              </a:rPr>
              <a:t>Division of Water Approval of Plans &amp; Specifications</a:t>
            </a:r>
          </a:p>
          <a:p>
            <a:pPr lvl="1">
              <a:buFont typeface="Wingdings" panose="05000000000000000000" pitchFamily="2" charset="2"/>
              <a:buChar char="§"/>
              <a:defRPr/>
            </a:pPr>
            <a:r>
              <a:rPr lang="en-US" sz="2400" dirty="0">
                <a:solidFill>
                  <a:srgbClr val="FFFF00"/>
                </a:solidFill>
                <a:latin typeface="Arial" panose="020B0604020202020204" pitchFamily="34" charset="0"/>
                <a:cs typeface="Arial" panose="020B0604020202020204" pitchFamily="34" charset="0"/>
              </a:rPr>
              <a:t>Discharge Permits</a:t>
            </a:r>
          </a:p>
          <a:p>
            <a:pPr lvl="1">
              <a:buFont typeface="Wingdings" panose="05000000000000000000" pitchFamily="2" charset="2"/>
              <a:buChar char="§"/>
              <a:defRPr/>
            </a:pPr>
            <a:r>
              <a:rPr lang="en-US" sz="2400" dirty="0">
                <a:solidFill>
                  <a:srgbClr val="FFFF00"/>
                </a:solidFill>
                <a:latin typeface="Arial" panose="020B0604020202020204" pitchFamily="34" charset="0"/>
                <a:cs typeface="Arial" panose="020B0604020202020204" pitchFamily="34" charset="0"/>
              </a:rPr>
              <a:t>Army Corp of Engineer Permits</a:t>
            </a:r>
          </a:p>
          <a:p>
            <a:pPr lvl="1">
              <a:buFont typeface="Wingdings" panose="05000000000000000000" pitchFamily="2" charset="2"/>
              <a:buChar char="§"/>
              <a:defRPr/>
            </a:pPr>
            <a:r>
              <a:rPr lang="en-US" sz="2400" dirty="0">
                <a:solidFill>
                  <a:srgbClr val="FFFF00"/>
                </a:solidFill>
                <a:latin typeface="Arial" panose="020B0604020202020204" pitchFamily="34" charset="0"/>
                <a:cs typeface="Arial" panose="020B0604020202020204" pitchFamily="34" charset="0"/>
              </a:rPr>
              <a:t>Highway Encroachment Permits</a:t>
            </a:r>
          </a:p>
          <a:p>
            <a:pPr lvl="1">
              <a:buFont typeface="Wingdings" panose="05000000000000000000" pitchFamily="2" charset="2"/>
              <a:buChar char="§"/>
              <a:defRPr/>
            </a:pPr>
            <a:r>
              <a:rPr lang="en-US" sz="2400" dirty="0">
                <a:solidFill>
                  <a:srgbClr val="FFFF00"/>
                </a:solidFill>
                <a:latin typeface="Arial" panose="020B0604020202020204" pitchFamily="34" charset="0"/>
                <a:cs typeface="Arial" panose="020B0604020202020204" pitchFamily="34" charset="0"/>
              </a:rPr>
              <a:t>Historical/Preservation Permits</a:t>
            </a:r>
            <a:endParaRPr lang="en-US" sz="20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r>
              <a:rPr lang="en-US" sz="3000" dirty="0">
                <a:solidFill>
                  <a:srgbClr val="FFFF00"/>
                </a:solidFill>
                <a:latin typeface="Arial" panose="020B0604020202020204" pitchFamily="34" charset="0"/>
                <a:cs typeface="Arial" panose="020B0604020202020204" pitchFamily="34" charset="0"/>
              </a:rPr>
              <a:t>Note Status of Obtaining Easements</a:t>
            </a:r>
          </a:p>
          <a:p>
            <a:pPr>
              <a:buFont typeface="Wingdings" panose="05000000000000000000" pitchFamily="2" charset="2"/>
              <a:buChar char="§"/>
              <a:defRPr/>
            </a:pPr>
            <a:r>
              <a:rPr lang="en-US" sz="3000" dirty="0">
                <a:solidFill>
                  <a:srgbClr val="FFFF00"/>
                </a:solidFill>
                <a:latin typeface="Arial" panose="020B0604020202020204" pitchFamily="34" charset="0"/>
                <a:cs typeface="Arial" panose="020B0604020202020204" pitchFamily="34" charset="0"/>
              </a:rPr>
              <a:t>PSC is </a:t>
            </a:r>
            <a:r>
              <a:rPr lang="en-US" sz="3000" b="1" dirty="0">
                <a:solidFill>
                  <a:srgbClr val="FF0000"/>
                </a:solidFill>
                <a:latin typeface="Arial" panose="020B0604020202020204" pitchFamily="34" charset="0"/>
                <a:cs typeface="Arial" panose="020B0604020202020204" pitchFamily="34" charset="0"/>
              </a:rPr>
              <a:t>Last Stop</a:t>
            </a:r>
            <a:r>
              <a:rPr lang="en-US" sz="3000" dirty="0">
                <a:solidFill>
                  <a:srgbClr val="FFFF00"/>
                </a:solidFill>
                <a:latin typeface="Arial" panose="020B0604020202020204" pitchFamily="34" charset="0"/>
                <a:cs typeface="Arial" panose="020B0604020202020204" pitchFamily="34" charset="0"/>
              </a:rPr>
              <a:t>: Request Deviation from Filing Requirements if Any Permits Not Yet Obtained</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550018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066800"/>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PROCEDURE</a:t>
            </a:r>
          </a:p>
        </p:txBody>
      </p:sp>
      <p:sp>
        <p:nvSpPr>
          <p:cNvPr id="15363" name="Rectangle 2"/>
          <p:cNvSpPr>
            <a:spLocks noGrp="1" noChangeArrowheads="1"/>
          </p:cNvSpPr>
          <p:nvPr>
            <p:ph type="body" idx="1"/>
          </p:nvPr>
        </p:nvSpPr>
        <p:spPr>
          <a:xfrm>
            <a:off x="457200" y="2286000"/>
            <a:ext cx="8229600" cy="4267200"/>
          </a:xfrm>
          <a:noFill/>
          <a:ln>
            <a:noFill/>
          </a:ln>
        </p:spPr>
        <p:txBody>
          <a:bodyPr>
            <a:normAutofit/>
          </a:bodyPr>
          <a:lstStyle/>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Application</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Discovery</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Interested Parties May Intervene, But Generally No Intervenors</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Hearing on Application Seldom Held</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Final Order:  90 – 120 Days from filing of Application</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630337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62000"/>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TIMING</a:t>
            </a:r>
          </a:p>
        </p:txBody>
      </p:sp>
      <p:sp>
        <p:nvSpPr>
          <p:cNvPr id="15363" name="Rectangle 2"/>
          <p:cNvSpPr>
            <a:spLocks noGrp="1" noChangeArrowheads="1"/>
          </p:cNvSpPr>
          <p:nvPr>
            <p:ph type="body" idx="1"/>
          </p:nvPr>
        </p:nvSpPr>
        <p:spPr>
          <a:xfrm>
            <a:off x="457200" y="1943100"/>
            <a:ext cx="8229600" cy="4610100"/>
          </a:xfrm>
          <a:noFill/>
          <a:ln>
            <a:noFill/>
          </a:ln>
        </p:spPr>
        <p:txBody>
          <a:bodyPr>
            <a:normAutofit lnSpcReduction="10000"/>
          </a:bodyPr>
          <a:lstStyle/>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Obtain PSC Approval Prior to Executing Construction/Materials Contract</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File Application after selecting winning bid if possible</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Alert PSC to Timing Requirements for Final Decision (Remind Frequently)</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If Selecting Contract Prior to Final PSC Order, Make Contract Continent on Grant of Certificate</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853436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800100" y="2971800"/>
            <a:ext cx="7543799"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SUGGESTED APPROACHES TO OBTAINING PSC APPROVAL</a:t>
            </a:r>
          </a:p>
        </p:txBody>
      </p:sp>
    </p:spTree>
    <p:extLst>
      <p:ext uri="{BB962C8B-B14F-4D97-AF65-F5344CB8AC3E}">
        <p14:creationId xmlns:p14="http://schemas.microsoft.com/office/powerpoint/2010/main" val="26672644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952500"/>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EXPEDITING PSC REVIEW</a:t>
            </a:r>
          </a:p>
        </p:txBody>
      </p:sp>
      <p:sp>
        <p:nvSpPr>
          <p:cNvPr id="15363" name="Rectangle 2"/>
          <p:cNvSpPr>
            <a:spLocks noGrp="1" noChangeArrowheads="1"/>
          </p:cNvSpPr>
          <p:nvPr>
            <p:ph type="body" idx="1"/>
          </p:nvPr>
        </p:nvSpPr>
        <p:spPr>
          <a:xfrm>
            <a:off x="457200" y="2438400"/>
            <a:ext cx="8229600" cy="4114800"/>
          </a:xfrm>
          <a:noFill/>
          <a:ln>
            <a:noFill/>
          </a:ln>
        </p:spPr>
        <p:txBody>
          <a:bodyPr>
            <a:normAutofit/>
          </a:bodyPr>
          <a:lstStyle/>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Pre-Filing Conference with PSC Staff</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Confer with AG re: Application</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Advise PSC of Critical Dates</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Advise PSC Staff of Willingness to Accept Informal Discovery Procedures</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Post-Filing Conference</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2695885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295400"/>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EXPEDITING PSC REVIEW</a:t>
            </a:r>
          </a:p>
        </p:txBody>
      </p:sp>
      <p:sp>
        <p:nvSpPr>
          <p:cNvPr id="15363" name="Rectangle 2"/>
          <p:cNvSpPr>
            <a:spLocks noGrp="1" noChangeArrowheads="1"/>
          </p:cNvSpPr>
          <p:nvPr>
            <p:ph type="body" idx="1"/>
          </p:nvPr>
        </p:nvSpPr>
        <p:spPr>
          <a:xfrm>
            <a:off x="457200" y="2438400"/>
            <a:ext cx="8229600" cy="4114800"/>
          </a:xfrm>
          <a:noFill/>
          <a:ln>
            <a:noFill/>
          </a:ln>
        </p:spPr>
        <p:txBody>
          <a:bodyPr>
            <a:normAutofit/>
          </a:bodyPr>
          <a:lstStyle/>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Use Filing Checklists</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Include Written Testimony with Application</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Ensure Any Document Prepared By Professional Engineer Are Stamped/Signed</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Periodic Inquiries to PSC Staff/Executive Director</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6724587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800100" y="2971800"/>
            <a:ext cx="7543799"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RURAL DEVELOPMENT</a:t>
            </a:r>
          </a:p>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FINANCED CONSTRUCTION PROJECTS</a:t>
            </a:r>
          </a:p>
        </p:txBody>
      </p:sp>
    </p:spTree>
    <p:extLst>
      <p:ext uri="{BB962C8B-B14F-4D97-AF65-F5344CB8AC3E}">
        <p14:creationId xmlns:p14="http://schemas.microsoft.com/office/powerpoint/2010/main" val="4113862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143000"/>
            <a:ext cx="8229600" cy="1143000"/>
          </a:xfrm>
          <a:noFill/>
          <a:ln>
            <a:solidFill>
              <a:srgbClr val="FFFF00"/>
            </a:solidFill>
            <a:miter lim="800000"/>
            <a:headEnd/>
            <a:tailEnd/>
          </a:ln>
        </p:spPr>
        <p:txBody>
          <a:bodyPr>
            <a:noAutofit/>
          </a:body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RURAL DEVELOPMENT FUNDING:</a:t>
            </a:r>
            <a:b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LIMITED PSC REVIEW</a:t>
            </a:r>
          </a:p>
        </p:txBody>
      </p:sp>
      <p:sp>
        <p:nvSpPr>
          <p:cNvPr id="129027" name="Rectangle 3"/>
          <p:cNvSpPr>
            <a:spLocks noGrp="1" noChangeArrowheads="1"/>
          </p:cNvSpPr>
          <p:nvPr>
            <p:ph idx="1"/>
          </p:nvPr>
        </p:nvSpPr>
        <p:spPr>
          <a:xfrm>
            <a:off x="457200" y="2590800"/>
            <a:ext cx="8229600" cy="3886200"/>
          </a:xfrm>
        </p:spPr>
        <p:txBody>
          <a:bodyPr>
            <a:noAutofit/>
          </a:bodyPr>
          <a:lstStyle/>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KRS 278.023 requires expedited review of RD-funded Projects</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Legislature Assumes RD has adequately reviewed project – Two reviews unnecessary</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Project must be part of Financing Agreement between RD or HUD and WD or WA</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Utility Files Limited Documentation</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937132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143000"/>
            <a:ext cx="8229600" cy="1143000"/>
          </a:xfrm>
          <a:noFill/>
          <a:ln>
            <a:solidFill>
              <a:srgbClr val="FFFF00"/>
            </a:solidFill>
            <a:miter lim="800000"/>
            <a:headEnd/>
            <a:tailEnd/>
          </a:ln>
        </p:spPr>
        <p:txBody>
          <a:bodyPr>
            <a:noAutofit/>
          </a:body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RURAL DEVELOPMENT FUNDING:</a:t>
            </a:r>
            <a:b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LIMITED PSC REVIEW</a:t>
            </a:r>
          </a:p>
        </p:txBody>
      </p:sp>
      <p:sp>
        <p:nvSpPr>
          <p:cNvPr id="129027" name="Rectangle 3"/>
          <p:cNvSpPr>
            <a:spLocks noGrp="1" noChangeArrowheads="1"/>
          </p:cNvSpPr>
          <p:nvPr>
            <p:ph idx="1"/>
          </p:nvPr>
        </p:nvSpPr>
        <p:spPr>
          <a:xfrm>
            <a:off x="457200" y="2590800"/>
            <a:ext cx="8229600" cy="3886200"/>
          </a:xfrm>
        </p:spPr>
        <p:txBody>
          <a:bodyPr>
            <a:noAutofit/>
          </a:bodyPr>
          <a:lstStyle/>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Once Minimum Filing Requirements Met, PSC must take all actions necessary to implement RD Financing Agreement</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433251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lstStyle/>
          <a:p>
            <a:pPr eaLnBrk="1" hangingPunct="1"/>
            <a:r>
              <a:rPr lang="en-US"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KRS 278.020(1)</a:t>
            </a:r>
          </a:p>
        </p:txBody>
      </p:sp>
      <p:sp>
        <p:nvSpPr>
          <p:cNvPr id="15363" name="Rectangle 2"/>
          <p:cNvSpPr>
            <a:spLocks noGrp="1" noChangeArrowheads="1"/>
          </p:cNvSpPr>
          <p:nvPr>
            <p:ph type="body" idx="1"/>
          </p:nvPr>
        </p:nvSpPr>
        <p:spPr>
          <a:xfrm>
            <a:off x="457200" y="2057400"/>
            <a:ext cx="8229600" cy="4495800"/>
          </a:xfrm>
        </p:spPr>
        <p:txBody>
          <a:bodyPr/>
          <a:lstStyle/>
          <a:p>
            <a:pPr marL="0" indent="0" algn="just">
              <a:buNone/>
            </a:pPr>
            <a:r>
              <a:rPr lang="en-US" sz="2800" b="1" dirty="0">
                <a:solidFill>
                  <a:srgbClr val="FFFF00"/>
                </a:solidFill>
                <a:latin typeface="Arial" pitchFamily="34" charset="0"/>
                <a:cs typeface="Arial" pitchFamily="34" charset="0"/>
              </a:rPr>
              <a:t>No person</a:t>
            </a:r>
            <a:r>
              <a:rPr lang="en-US" sz="2800" dirty="0">
                <a:solidFill>
                  <a:srgbClr val="FFFF00"/>
                </a:solidFill>
                <a:latin typeface="Arial" pitchFamily="34" charset="0"/>
                <a:cs typeface="Arial" pitchFamily="34" charset="0"/>
              </a:rPr>
              <a:t>, partnership, public or private corporation, or combination thereof shall . . . </a:t>
            </a:r>
            <a:r>
              <a:rPr lang="en-US" sz="2800" b="1" dirty="0">
                <a:solidFill>
                  <a:srgbClr val="FFC000"/>
                </a:solidFill>
                <a:latin typeface="Arial" pitchFamily="34" charset="0"/>
                <a:cs typeface="Arial" pitchFamily="34" charset="0"/>
              </a:rPr>
              <a:t>begin the construction of any plant, equipment, property</a:t>
            </a:r>
            <a:r>
              <a:rPr lang="en-US" sz="2800" dirty="0">
                <a:solidFill>
                  <a:srgbClr val="FFFF00"/>
                </a:solidFill>
                <a:latin typeface="Arial" pitchFamily="34" charset="0"/>
                <a:cs typeface="Arial" pitchFamily="34" charset="0"/>
              </a:rPr>
              <a:t>, or facility</a:t>
            </a:r>
            <a:r>
              <a:rPr lang="en-US" sz="2800" dirty="0">
                <a:solidFill>
                  <a:srgbClr val="FF0000"/>
                </a:solidFill>
                <a:latin typeface="Arial" pitchFamily="34" charset="0"/>
                <a:cs typeface="Arial" pitchFamily="34" charset="0"/>
              </a:rPr>
              <a:t> </a:t>
            </a:r>
            <a:r>
              <a:rPr lang="en-US" sz="2800" dirty="0">
                <a:solidFill>
                  <a:srgbClr val="FFFF00"/>
                </a:solidFill>
                <a:latin typeface="Arial" pitchFamily="34" charset="0"/>
                <a:cs typeface="Arial" pitchFamily="34" charset="0"/>
              </a:rPr>
              <a:t>for furnishing to the public any of the services enumerated in KRS 278.010 . . .  until that person has obtained from the Public Service Commission a certificate that public convenience and necessity require the service or construction.</a:t>
            </a:r>
            <a:r>
              <a:rPr lang="en-US" sz="2800" dirty="0">
                <a:solidFill>
                  <a:srgbClr val="FFFF00"/>
                </a:solidFill>
              </a:rPr>
              <a:t> </a:t>
            </a:r>
            <a:endParaRPr lang="en-US" sz="2600" dirty="0">
              <a:solidFill>
                <a:srgbClr val="FFFF00"/>
              </a:solidFill>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6037207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143000"/>
            <a:ext cx="8229600" cy="1143000"/>
          </a:xfrm>
          <a:noFill/>
          <a:ln>
            <a:solidFill>
              <a:srgbClr val="FFFF00"/>
            </a:solidFill>
            <a:miter lim="800000"/>
            <a:headEnd/>
            <a:tailEnd/>
          </a:ln>
        </p:spPr>
        <p:txBody>
          <a:bodyPr>
            <a:noAutofit/>
          </a:body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RURAL DEVELOPMENT FUNDING:</a:t>
            </a:r>
            <a:b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PSC CRITICISMS</a:t>
            </a:r>
          </a:p>
        </p:txBody>
      </p:sp>
      <p:sp>
        <p:nvSpPr>
          <p:cNvPr id="129027" name="Rectangle 3"/>
          <p:cNvSpPr>
            <a:spLocks noGrp="1" noChangeArrowheads="1"/>
          </p:cNvSpPr>
          <p:nvPr>
            <p:ph idx="1"/>
          </p:nvPr>
        </p:nvSpPr>
        <p:spPr>
          <a:xfrm>
            <a:off x="457200" y="2590800"/>
            <a:ext cx="8229600" cy="3886200"/>
          </a:xfrm>
        </p:spPr>
        <p:txBody>
          <a:bodyPr>
            <a:noAutofit/>
          </a:bodyPr>
          <a:lstStyle/>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Prevents PSC Review of Utility’s financial condition and the technical aspects of project</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RD rates are generally inadequate, fail to allow for recover7 depreciation expense </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Water Utilities use RD-finance agreements to avoid PSC Review</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9544953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800100" y="2971800"/>
            <a:ext cx="7543799"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DEBT AUTHORIZATION:</a:t>
            </a:r>
          </a:p>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THE BASICS</a:t>
            </a:r>
          </a:p>
        </p:txBody>
      </p:sp>
    </p:spTree>
    <p:extLst>
      <p:ext uri="{BB962C8B-B14F-4D97-AF65-F5344CB8AC3E}">
        <p14:creationId xmlns:p14="http://schemas.microsoft.com/office/powerpoint/2010/main" val="32639943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431800" y="2514600"/>
            <a:ext cx="8229600" cy="3916363"/>
          </a:xfrm>
        </p:spPr>
        <p:txBody>
          <a:bodyPr>
            <a:noAutofit/>
          </a:bodyPr>
          <a:lstStyle/>
          <a:p>
            <a:pPr marL="0" indent="0">
              <a:buNone/>
            </a:pPr>
            <a:r>
              <a:rPr lang="en-US" sz="3600" dirty="0">
                <a:solidFill>
                  <a:srgbClr val="FFFF00"/>
                </a:solidFill>
                <a:latin typeface="Arial" panose="020B0604020202020204" pitchFamily="34" charset="0"/>
                <a:cs typeface="Arial" panose="020B0604020202020204" pitchFamily="34" charset="0"/>
              </a:rPr>
              <a:t>“No utility shall issue any securities or evidences of indebtedness, or assume any obligation or liability in respect to the securities or evidences of indebtedness of any other person </a:t>
            </a:r>
            <a:r>
              <a:rPr lang="en-US" sz="3600" b="1" dirty="0">
                <a:solidFill>
                  <a:srgbClr val="FF0000"/>
                </a:solidFill>
                <a:latin typeface="Arial" panose="020B0604020202020204" pitchFamily="34" charset="0"/>
                <a:cs typeface="Arial" panose="020B0604020202020204" pitchFamily="34" charset="0"/>
              </a:rPr>
              <a:t>until it has been authorized so to do by order of the commission</a:t>
            </a:r>
            <a:r>
              <a:rPr lang="en-US" sz="3600" dirty="0">
                <a:solidFill>
                  <a:srgbClr val="FFFF00"/>
                </a:solidFill>
                <a:latin typeface="Arial" panose="020B0604020202020204" pitchFamily="34" charset="0"/>
                <a:cs typeface="Arial" panose="020B0604020202020204" pitchFamily="34" charset="0"/>
              </a:rPr>
              <a:t>.”</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6" name="Rectangle 2"/>
          <p:cNvSpPr txBox="1">
            <a:spLocks noChangeArrowheads="1"/>
          </p:cNvSpPr>
          <p:nvPr/>
        </p:nvSpPr>
        <p:spPr>
          <a:xfrm>
            <a:off x="457200" y="1143000"/>
            <a:ext cx="8229600" cy="1143000"/>
          </a:xfrm>
          <a:prstGeom prst="rect">
            <a:avLst/>
          </a:prstGeom>
          <a:noFill/>
          <a:ln>
            <a:solidFill>
              <a:srgbClr val="FFFF00"/>
            </a:solidFill>
            <a:miter lim="800000"/>
            <a:headEnd/>
            <a:tailEnd/>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KRS 278.300</a:t>
            </a:r>
          </a:p>
        </p:txBody>
      </p:sp>
    </p:spTree>
    <p:extLst>
      <p:ext uri="{BB962C8B-B14F-4D97-AF65-F5344CB8AC3E}">
        <p14:creationId xmlns:p14="http://schemas.microsoft.com/office/powerpoint/2010/main" val="25052422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431800" y="2514600"/>
            <a:ext cx="8229600" cy="3916363"/>
          </a:xfrm>
        </p:spPr>
        <p:txBody>
          <a:bodyPr>
            <a:noAutofit/>
          </a:bodyPr>
          <a:lstStyle/>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Bonds</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Notes</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KIA Assistance Agreement</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Lease to Purchase Agreement</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Installment Contracts</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Letters of Credit</a:t>
            </a: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6" name="Rectangle 2"/>
          <p:cNvSpPr txBox="1">
            <a:spLocks noChangeArrowheads="1"/>
          </p:cNvSpPr>
          <p:nvPr/>
        </p:nvSpPr>
        <p:spPr>
          <a:xfrm>
            <a:off x="457200" y="1143000"/>
            <a:ext cx="8229600" cy="1143000"/>
          </a:xfrm>
          <a:prstGeom prst="rect">
            <a:avLst/>
          </a:prstGeom>
          <a:noFill/>
          <a:ln>
            <a:solidFill>
              <a:srgbClr val="FFFF00"/>
            </a:solidFill>
            <a:miter lim="800000"/>
            <a:headEnd/>
            <a:tailEnd/>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IS AN EVIDENCE OF INDEBTEDNESS?</a:t>
            </a:r>
          </a:p>
        </p:txBody>
      </p:sp>
    </p:spTree>
    <p:extLst>
      <p:ext uri="{BB962C8B-B14F-4D97-AF65-F5344CB8AC3E}">
        <p14:creationId xmlns:p14="http://schemas.microsoft.com/office/powerpoint/2010/main" val="2231827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431800" y="2514600"/>
            <a:ext cx="8229600" cy="3916363"/>
          </a:xfrm>
        </p:spPr>
        <p:txBody>
          <a:bodyPr>
            <a:noAutofit/>
          </a:bodyPr>
          <a:lstStyle/>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Notes that are not payable for periods of more than two years</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Limit:  Note may not be renewed for an aggregate period to exceed six year</a:t>
            </a: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6" name="Rectangle 2"/>
          <p:cNvSpPr txBox="1">
            <a:spLocks noChangeArrowheads="1"/>
          </p:cNvSpPr>
          <p:nvPr/>
        </p:nvSpPr>
        <p:spPr>
          <a:xfrm>
            <a:off x="457200" y="1143000"/>
            <a:ext cx="8229600" cy="1143000"/>
          </a:xfrm>
          <a:prstGeom prst="rect">
            <a:avLst/>
          </a:prstGeom>
          <a:noFill/>
          <a:ln>
            <a:solidFill>
              <a:srgbClr val="FFFF00"/>
            </a:solidFill>
            <a:miter lim="800000"/>
            <a:headEnd/>
            <a:tailEnd/>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EXCEPTIONS TO REQUIREMENT</a:t>
            </a:r>
          </a:p>
        </p:txBody>
      </p:sp>
    </p:spTree>
    <p:extLst>
      <p:ext uri="{BB962C8B-B14F-4D97-AF65-F5344CB8AC3E}">
        <p14:creationId xmlns:p14="http://schemas.microsoft.com/office/powerpoint/2010/main" val="1723432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219200"/>
          </a:xfrm>
          <a:ln>
            <a:solidFill>
              <a:srgbClr val="FFFF00"/>
            </a:solidFill>
          </a:ln>
        </p:spPr>
        <p:txBody>
          <a:bodyPr>
            <a:noAutofit/>
          </a:bodyPr>
          <a:lstStyle/>
          <a:p>
            <a:pPr eaLnBrk="1" hangingPunct="1"/>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CONSEQUENCE OF NON-COMPLIANCE</a:t>
            </a:r>
          </a:p>
        </p:txBody>
      </p:sp>
      <p:sp>
        <p:nvSpPr>
          <p:cNvPr id="15363" name="Rectangle 2"/>
          <p:cNvSpPr>
            <a:spLocks noGrp="1" noChangeArrowheads="1"/>
          </p:cNvSpPr>
          <p:nvPr>
            <p:ph type="body" idx="1"/>
          </p:nvPr>
        </p:nvSpPr>
        <p:spPr>
          <a:xfrm>
            <a:off x="457200" y="2514600"/>
            <a:ext cx="8229600" cy="3810000"/>
          </a:xfrm>
          <a:noFill/>
          <a:ln>
            <a:noFill/>
          </a:ln>
        </p:spPr>
        <p:txBody>
          <a:bodyPr>
            <a:noAutofit/>
          </a:bodyPr>
          <a:lstStyle/>
          <a:p>
            <a:pPr>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Assessment of $2,500 Penalty To:</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Utility</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Utility Management </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Board Members</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Legal Counsel</a:t>
            </a:r>
          </a:p>
          <a:p>
            <a:pPr>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Questions re: legality of debt</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0997438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800100" y="2971800"/>
            <a:ext cx="7543799"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PREPARING AN APPLICATION FOR DEBT AUTHORIZATION</a:t>
            </a:r>
          </a:p>
        </p:txBody>
      </p:sp>
    </p:spTree>
    <p:extLst>
      <p:ext uri="{BB962C8B-B14F-4D97-AF65-F5344CB8AC3E}">
        <p14:creationId xmlns:p14="http://schemas.microsoft.com/office/powerpoint/2010/main" val="20885575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lstStyle/>
          <a:p>
            <a:pPr eaLnBrk="1" hangingPunct="1"/>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CONTENTS OF APPLICATION</a:t>
            </a:r>
          </a:p>
        </p:txBody>
      </p:sp>
      <p:sp>
        <p:nvSpPr>
          <p:cNvPr id="15363" name="Rectangle 2"/>
          <p:cNvSpPr>
            <a:spLocks noGrp="1" noChangeArrowheads="1"/>
          </p:cNvSpPr>
          <p:nvPr>
            <p:ph type="body" idx="1"/>
          </p:nvPr>
        </p:nvSpPr>
        <p:spPr>
          <a:xfrm>
            <a:off x="457200" y="1905000"/>
            <a:ext cx="8229600" cy="4648200"/>
          </a:xfrm>
          <a:noFill/>
          <a:ln>
            <a:noFill/>
          </a:ln>
        </p:spPr>
        <p:txBody>
          <a:bodyPr>
            <a:normAutofit/>
          </a:bodyPr>
          <a:lstStyle/>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Financial Exhibit</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Description of Applicant’s Property</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Description of Use of Proceeds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Detailed description of property to be acquired or constructed or proposed improvement</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Copy of contracts re: acquisition/construction of property, proposed improvement</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Notice to State Local Debt Officer</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6230049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lstStyle/>
          <a:p>
            <a:pPr eaLnBrk="1" hangingPunct="1"/>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CONTENTS OF APPLICATION</a:t>
            </a:r>
          </a:p>
        </p:txBody>
      </p:sp>
      <p:sp>
        <p:nvSpPr>
          <p:cNvPr id="15363" name="Rectangle 2"/>
          <p:cNvSpPr>
            <a:spLocks noGrp="1" noChangeArrowheads="1"/>
          </p:cNvSpPr>
          <p:nvPr>
            <p:ph type="body" idx="1"/>
          </p:nvPr>
        </p:nvSpPr>
        <p:spPr>
          <a:xfrm>
            <a:off x="457200" y="1905000"/>
            <a:ext cx="8229600" cy="4648200"/>
          </a:xfrm>
          <a:noFill/>
          <a:ln>
            <a:noFill/>
          </a:ln>
        </p:spPr>
        <p:txBody>
          <a:bodyPr>
            <a:normAutofit/>
          </a:bodyPr>
          <a:lstStyle/>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Maps/Plans of Property to be Acquired or Constructed</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Estimates of the Cost of Property/Improvements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Application must be signed under oath by utility officer</a:t>
            </a:r>
          </a:p>
          <a:p>
            <a:pPr marL="0" indent="0" algn="r">
              <a:buNone/>
              <a:defRPr/>
            </a:pPr>
            <a:endParaRPr lang="en-US" sz="2800" dirty="0">
              <a:solidFill>
                <a:srgbClr val="FFFF00"/>
              </a:solidFill>
              <a:latin typeface="Arial" panose="020B0604020202020204" pitchFamily="34" charset="0"/>
              <a:cs typeface="Arial" panose="020B0604020202020204" pitchFamily="34" charset="0"/>
            </a:endParaRPr>
          </a:p>
          <a:p>
            <a:pPr marL="0" indent="0" algn="r">
              <a:buNone/>
              <a:defRPr/>
            </a:pPr>
            <a:endParaRPr lang="en-US" sz="2800" dirty="0">
              <a:solidFill>
                <a:srgbClr val="FFFF00"/>
              </a:solidFill>
              <a:latin typeface="Arial" panose="020B0604020202020204" pitchFamily="34" charset="0"/>
              <a:cs typeface="Arial" panose="020B0604020202020204" pitchFamily="34" charset="0"/>
            </a:endParaRPr>
          </a:p>
          <a:p>
            <a:pPr marL="0" indent="0" algn="r">
              <a:buNone/>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878164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431800" y="2095500"/>
            <a:ext cx="8229600" cy="4335463"/>
          </a:xfrm>
        </p:spPr>
        <p:txBody>
          <a:bodyPr>
            <a:noAutofit/>
          </a:bodyPr>
          <a:lstStyle/>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Issuance is for lawful object/purpose</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Issuance is necessary &amp; appropriate for performance of utility’s service to public</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Issuance will not impair utility’s ability to serve public</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Issuance is reasonably &amp; appropriate to perform service to public</a:t>
            </a:r>
          </a:p>
          <a:p>
            <a:pPr>
              <a:buFont typeface="Wingdings" panose="05000000000000000000" pitchFamily="2" charset="2"/>
              <a:buChar char="§"/>
            </a:pPr>
            <a:r>
              <a:rPr lang="en-US" sz="3000" b="1" dirty="0">
                <a:solidFill>
                  <a:srgbClr val="FF0000"/>
                </a:solidFill>
                <a:latin typeface="Arial" panose="020B0604020202020204" pitchFamily="34" charset="0"/>
                <a:cs typeface="Arial" panose="020B0604020202020204" pitchFamily="34" charset="0"/>
              </a:rPr>
              <a:t>Utility can meet debt service requirements</a:t>
            </a: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6" name="Rectangle 2"/>
          <p:cNvSpPr txBox="1">
            <a:spLocks noChangeArrowheads="1"/>
          </p:cNvSpPr>
          <p:nvPr/>
        </p:nvSpPr>
        <p:spPr>
          <a:xfrm>
            <a:off x="457200" y="1143000"/>
            <a:ext cx="8229600" cy="762000"/>
          </a:xfrm>
          <a:prstGeom prst="rect">
            <a:avLst/>
          </a:prstGeom>
          <a:noFill/>
          <a:ln>
            <a:solidFill>
              <a:srgbClr val="FFFF00"/>
            </a:solidFill>
            <a:miter lim="800000"/>
            <a:headEnd/>
            <a:tailEnd/>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APPLICANT MUST SHOW</a:t>
            </a:r>
          </a:p>
        </p:txBody>
      </p:sp>
    </p:spTree>
    <p:extLst>
      <p:ext uri="{BB962C8B-B14F-4D97-AF65-F5344CB8AC3E}">
        <p14:creationId xmlns:p14="http://schemas.microsoft.com/office/powerpoint/2010/main" val="2227054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295400"/>
          </a:xfrm>
          <a:ln>
            <a:solidFill>
              <a:srgbClr val="FFFF00"/>
            </a:solidFill>
          </a:ln>
        </p:spPr>
        <p:txBody>
          <a:bodyPr/>
          <a:lstStyle/>
          <a:p>
            <a:pPr eaLnBrk="1" hangingPunct="1"/>
            <a:r>
              <a:rPr 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PURPOSE OF STATUTE</a:t>
            </a:r>
          </a:p>
        </p:txBody>
      </p:sp>
      <p:sp>
        <p:nvSpPr>
          <p:cNvPr id="15363" name="Rectangle 2"/>
          <p:cNvSpPr>
            <a:spLocks noGrp="1" noChangeArrowheads="1"/>
          </p:cNvSpPr>
          <p:nvPr>
            <p:ph type="body" idx="1"/>
          </p:nvPr>
        </p:nvSpPr>
        <p:spPr>
          <a:xfrm>
            <a:off x="457200" y="2438400"/>
            <a:ext cx="8229600" cy="4114800"/>
          </a:xfrm>
        </p:spPr>
        <p:txBody>
          <a:bodyPr/>
          <a:lstStyle/>
          <a:p>
            <a:pPr>
              <a:buFont typeface="Wingdings" pitchFamily="2" charset="2"/>
              <a:buChar char="§"/>
            </a:pPr>
            <a:r>
              <a:rPr lang="en-US" sz="3600" dirty="0">
                <a:solidFill>
                  <a:srgbClr val="FFFF00"/>
                </a:solidFill>
                <a:latin typeface="Arial" pitchFamily="34" charset="0"/>
                <a:cs typeface="Arial" pitchFamily="34" charset="0"/>
              </a:rPr>
              <a:t>Counteract Improper Incentives in Rate of Return Regulatory Scheme</a:t>
            </a:r>
          </a:p>
          <a:p>
            <a:pPr>
              <a:buFont typeface="Wingdings" pitchFamily="2" charset="2"/>
              <a:buChar char="§"/>
            </a:pPr>
            <a:r>
              <a:rPr lang="en-US" sz="3600" dirty="0">
                <a:solidFill>
                  <a:srgbClr val="FFFF00"/>
                </a:solidFill>
                <a:latin typeface="Arial" pitchFamily="34" charset="0"/>
                <a:cs typeface="Arial" pitchFamily="34" charset="0"/>
              </a:rPr>
              <a:t>Prevent Inefficient Investment</a:t>
            </a:r>
          </a:p>
          <a:p>
            <a:pPr>
              <a:buFont typeface="Wingdings" pitchFamily="2" charset="2"/>
              <a:buChar char="§"/>
            </a:pPr>
            <a:r>
              <a:rPr lang="en-US" sz="3600" dirty="0">
                <a:solidFill>
                  <a:srgbClr val="FFFF00"/>
                </a:solidFill>
                <a:latin typeface="Arial" pitchFamily="34" charset="0"/>
                <a:cs typeface="Arial" pitchFamily="34" charset="0"/>
              </a:rPr>
              <a:t>Avoid Wasteful Duplication</a:t>
            </a:r>
          </a:p>
          <a:p>
            <a:pPr>
              <a:buFont typeface="Wingdings" pitchFamily="2" charset="2"/>
              <a:buChar char="§"/>
            </a:pPr>
            <a:r>
              <a:rPr lang="en-US" sz="3600" dirty="0">
                <a:solidFill>
                  <a:srgbClr val="FFFF00"/>
                </a:solidFill>
                <a:latin typeface="Arial" pitchFamily="34" charset="0"/>
                <a:cs typeface="Arial" pitchFamily="34" charset="0"/>
              </a:rPr>
              <a:t>Ensure Project’s Technically  Feasibility</a:t>
            </a:r>
            <a:endParaRPr lang="en-US" sz="3600" b="1" dirty="0">
              <a:solidFill>
                <a:srgbClr val="FFC0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4138949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066800"/>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PROCEDURE</a:t>
            </a:r>
          </a:p>
        </p:txBody>
      </p:sp>
      <p:sp>
        <p:nvSpPr>
          <p:cNvPr id="15363" name="Rectangle 2"/>
          <p:cNvSpPr>
            <a:spLocks noGrp="1" noChangeArrowheads="1"/>
          </p:cNvSpPr>
          <p:nvPr>
            <p:ph type="body" idx="1"/>
          </p:nvPr>
        </p:nvSpPr>
        <p:spPr>
          <a:xfrm>
            <a:off x="457200" y="2286000"/>
            <a:ext cx="8229600" cy="4267200"/>
          </a:xfrm>
          <a:noFill/>
          <a:ln>
            <a:noFill/>
          </a:ln>
        </p:spPr>
        <p:txBody>
          <a:bodyPr>
            <a:normAutofit lnSpcReduction="10000"/>
          </a:bodyPr>
          <a:lstStyle/>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Application</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Discovery</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Generally No Intervenors</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Hearing on Application Seldom Held</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Matter to Go to Front of PSC Docket</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Final Order:  60 Days from filing of Application but application may be continue beyond 60 days</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8766717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4" descr="MCj04348590000[1]"/>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514600" y="838200"/>
            <a:ext cx="4800600" cy="4800600"/>
          </a:xfrm>
        </p:spPr>
      </p:pic>
      <p:sp>
        <p:nvSpPr>
          <p:cNvPr id="93187" name="Rectangle 5"/>
          <p:cNvSpPr>
            <a:spLocks noChangeArrowheads="1"/>
          </p:cNvSpPr>
          <p:nvPr/>
        </p:nvSpPr>
        <p:spPr bwMode="auto">
          <a:xfrm>
            <a:off x="0" y="24384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altLang="en-US" sz="8000" b="1" i="1" dirty="0">
                <a:solidFill>
                  <a:schemeClr val="tx2"/>
                </a:solidFill>
              </a:rPr>
              <a:t>QUESTIONS?</a:t>
            </a:r>
          </a:p>
        </p:txBody>
      </p:sp>
      <p:sp>
        <p:nvSpPr>
          <p:cNvPr id="120838" name="Text Box 6"/>
          <p:cNvSpPr txBox="1">
            <a:spLocks noChangeArrowheads="1"/>
          </p:cNvSpPr>
          <p:nvPr/>
        </p:nvSpPr>
        <p:spPr bwMode="auto">
          <a:xfrm>
            <a:off x="381000" y="5334000"/>
            <a:ext cx="8610600" cy="1323439"/>
          </a:xfrm>
          <a:prstGeom prst="rect">
            <a:avLst/>
          </a:prstGeom>
          <a:noFill/>
          <a:ln w="9525">
            <a:noFill/>
            <a:miter lim="800000"/>
            <a:headEnd/>
            <a:tailEnd/>
          </a:ln>
          <a:effectLst/>
        </p:spPr>
        <p:txBody>
          <a:bodyPr>
            <a:spAutoFit/>
          </a:bodyPr>
          <a:lstStyle/>
          <a:p>
            <a:pPr algn="ctr">
              <a:tabLst>
                <a:tab pos="3205163" algn="l"/>
              </a:tabLst>
              <a:defRPr/>
            </a:pPr>
            <a:r>
              <a:rPr lang="en-US" altLang="en-US" sz="2000" b="1" dirty="0">
                <a:latin typeface="+mn-lt"/>
              </a:rPr>
              <a:t>gerald.wuetcher@skofirm.com</a:t>
            </a:r>
          </a:p>
          <a:p>
            <a:pPr algn="ctr">
              <a:defRPr/>
            </a:pPr>
            <a:r>
              <a:rPr lang="en-US" altLang="en-US" sz="2000" b="1" dirty="0">
                <a:latin typeface="+mn-lt"/>
              </a:rPr>
              <a:t>859-231-3017</a:t>
            </a:r>
          </a:p>
          <a:p>
            <a:pPr algn="ctr">
              <a:defRPr/>
            </a:pPr>
            <a:r>
              <a:rPr lang="en-US" altLang="en-US" sz="2000" b="1" kern="0" dirty="0">
                <a:effectLst>
                  <a:outerShdw blurRad="38100" dist="38100" dir="2700000" algn="tl">
                    <a:srgbClr val="000000">
                      <a:alpha val="43137"/>
                    </a:srgbClr>
                  </a:outerShdw>
                </a:effectLst>
              </a:rPr>
              <a:t>https://twitter.com/gwuetcher</a:t>
            </a:r>
          </a:p>
          <a:p>
            <a:pPr algn="ctr">
              <a:defRPr/>
            </a:pPr>
            <a:endParaRPr lang="en-US" altLang="en-US" sz="2000" dirty="0"/>
          </a:p>
        </p:txBody>
      </p:sp>
      <p:pic>
        <p:nvPicPr>
          <p:cNvPr id="9318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03160258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295400"/>
          </a:xfrm>
          <a:ln>
            <a:solidFill>
              <a:srgbClr val="FFFF00"/>
            </a:solidFill>
          </a:ln>
        </p:spPr>
        <p:txBody>
          <a:bodyPr/>
          <a:lstStyle/>
          <a:p>
            <a:pPr eaLnBrk="1" hangingPunct="1"/>
            <a:r>
              <a:rPr 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WHAT REQUIRES A CERTIFICATE?</a:t>
            </a:r>
          </a:p>
        </p:txBody>
      </p:sp>
      <p:sp>
        <p:nvSpPr>
          <p:cNvPr id="15363" name="Rectangle 2"/>
          <p:cNvSpPr>
            <a:spLocks noGrp="1" noChangeArrowheads="1"/>
          </p:cNvSpPr>
          <p:nvPr>
            <p:ph type="body" idx="1"/>
          </p:nvPr>
        </p:nvSpPr>
        <p:spPr>
          <a:xfrm>
            <a:off x="457200" y="2438400"/>
            <a:ext cx="8229600" cy="4114800"/>
          </a:xfrm>
        </p:spPr>
        <p:txBody>
          <a:bodyPr/>
          <a:lstStyle/>
          <a:p>
            <a:pPr>
              <a:buFont typeface="Wingdings" pitchFamily="2" charset="2"/>
              <a:buChar char="§"/>
            </a:pPr>
            <a:r>
              <a:rPr lang="en-US" sz="3600" dirty="0">
                <a:solidFill>
                  <a:srgbClr val="FFFF00"/>
                </a:solidFill>
                <a:latin typeface="Arial" pitchFamily="34" charset="0"/>
                <a:cs typeface="Arial" pitchFamily="34" charset="0"/>
              </a:rPr>
              <a:t>Construction of Any Plant/Facility</a:t>
            </a:r>
          </a:p>
          <a:p>
            <a:pPr>
              <a:buFont typeface="Wingdings" pitchFamily="2" charset="2"/>
              <a:buChar char="§"/>
            </a:pPr>
            <a:r>
              <a:rPr lang="en-US" sz="3600" dirty="0">
                <a:solidFill>
                  <a:srgbClr val="FFFF00"/>
                </a:solidFill>
                <a:latin typeface="Arial" pitchFamily="34" charset="0"/>
                <a:cs typeface="Arial" pitchFamily="34" charset="0"/>
              </a:rPr>
              <a:t>Installing Equipment on Large Scale</a:t>
            </a:r>
          </a:p>
          <a:p>
            <a:pPr>
              <a:buFont typeface="Wingdings" pitchFamily="2" charset="2"/>
              <a:buChar char="§"/>
            </a:pPr>
            <a:r>
              <a:rPr lang="en-US" sz="3600" dirty="0">
                <a:solidFill>
                  <a:srgbClr val="FFFF00"/>
                </a:solidFill>
                <a:latin typeface="Arial" pitchFamily="34" charset="0"/>
                <a:cs typeface="Arial" pitchFamily="34" charset="0"/>
              </a:rPr>
              <a:t>Repurposing of An Existing Facility</a:t>
            </a:r>
          </a:p>
          <a:p>
            <a:pPr>
              <a:buFont typeface="Wingdings" pitchFamily="2" charset="2"/>
              <a:buChar char="§"/>
            </a:pPr>
            <a:r>
              <a:rPr lang="en-US" sz="3600" dirty="0">
                <a:solidFill>
                  <a:srgbClr val="FFFF00"/>
                </a:solidFill>
                <a:latin typeface="Arial" pitchFamily="34" charset="0"/>
                <a:cs typeface="Arial" pitchFamily="34" charset="0"/>
              </a:rPr>
              <a:t>Extensive Repairs of Existing Facility</a:t>
            </a:r>
          </a:p>
          <a:p>
            <a:pPr>
              <a:buFont typeface="Wingdings" pitchFamily="2" charset="2"/>
              <a:buChar char="§"/>
            </a:pPr>
            <a:r>
              <a:rPr lang="en-US" sz="3600" b="1" dirty="0">
                <a:solidFill>
                  <a:srgbClr val="FFC000"/>
                </a:solidFill>
                <a:latin typeface="Arial" pitchFamily="34" charset="0"/>
                <a:cs typeface="Arial" pitchFamily="34" charset="0"/>
              </a:rPr>
              <a:t>Acquisition of Facility???</a:t>
            </a:r>
          </a:p>
          <a:p>
            <a:pPr>
              <a:buFont typeface="Wingdings" pitchFamily="2" charset="2"/>
              <a:buChar char="§"/>
            </a:pPr>
            <a:r>
              <a:rPr lang="en-US" sz="3600" b="1" dirty="0">
                <a:solidFill>
                  <a:srgbClr val="FFFF00"/>
                </a:solidFill>
                <a:latin typeface="Arial" pitchFamily="34" charset="0"/>
                <a:cs typeface="Arial" pitchFamily="34" charset="0"/>
              </a:rPr>
              <a:t>Pre-construction Contracting</a:t>
            </a: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766075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295400"/>
          </a:xfrm>
          <a:ln>
            <a:solidFill>
              <a:srgbClr val="FFFF00"/>
            </a:solidFill>
          </a:ln>
        </p:spPr>
        <p:txBody>
          <a:bodyPr/>
          <a:lstStyle/>
          <a:p>
            <a:pPr eaLnBrk="1" hangingPunct="1"/>
            <a:r>
              <a:rPr 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WHAT REQUIRES A CERTIFICATE?</a:t>
            </a:r>
          </a:p>
        </p:txBody>
      </p:sp>
      <p:sp>
        <p:nvSpPr>
          <p:cNvPr id="15363" name="Rectangle 2"/>
          <p:cNvSpPr>
            <a:spLocks noGrp="1" noChangeArrowheads="1"/>
          </p:cNvSpPr>
          <p:nvPr>
            <p:ph type="body" idx="1"/>
          </p:nvPr>
        </p:nvSpPr>
        <p:spPr>
          <a:xfrm>
            <a:off x="457200" y="2438400"/>
            <a:ext cx="8229600" cy="4114800"/>
          </a:xfrm>
        </p:spPr>
        <p:txBody>
          <a:bodyPr/>
          <a:lstStyle/>
          <a:p>
            <a:pPr>
              <a:buFont typeface="Wingdings" pitchFamily="2" charset="2"/>
              <a:buChar char="§"/>
            </a:pPr>
            <a:r>
              <a:rPr lang="en-US" sz="3600" dirty="0">
                <a:solidFill>
                  <a:srgbClr val="FFFF00"/>
                </a:solidFill>
                <a:latin typeface="Arial" pitchFamily="34" charset="0"/>
                <a:cs typeface="Arial" pitchFamily="34" charset="0"/>
              </a:rPr>
              <a:t>Construction of Office Building</a:t>
            </a:r>
          </a:p>
          <a:p>
            <a:pPr>
              <a:buFont typeface="Wingdings" pitchFamily="2" charset="2"/>
              <a:buChar char="§"/>
            </a:pPr>
            <a:r>
              <a:rPr lang="en-US" sz="3600" dirty="0">
                <a:solidFill>
                  <a:srgbClr val="FFFF00"/>
                </a:solidFill>
                <a:latin typeface="Arial" pitchFamily="34" charset="0"/>
                <a:cs typeface="Arial" pitchFamily="34" charset="0"/>
              </a:rPr>
              <a:t>Purchase and Installation of Advance Metering Infrastructure (AMI)</a:t>
            </a: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4067348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81000" y="1066800"/>
            <a:ext cx="8534400" cy="792162"/>
          </a:xfrm>
          <a:ln>
            <a:solidFill>
              <a:srgbClr val="FFFF00"/>
            </a:solidFill>
          </a:ln>
        </p:spPr>
        <p:txBody>
          <a:bodyPr/>
          <a:lstStyle/>
          <a:p>
            <a:pPr eaLnBrk="1" hangingPunct="1"/>
            <a:r>
              <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DOES </a:t>
            </a:r>
            <a:r>
              <a:rPr lang="en-US" sz="36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rPr>
              <a:t>NOT</a:t>
            </a:r>
            <a:r>
              <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 REQUIRE A CERTIFICATE</a:t>
            </a:r>
          </a:p>
        </p:txBody>
      </p:sp>
      <p:sp>
        <p:nvSpPr>
          <p:cNvPr id="15363" name="Rectangle 2"/>
          <p:cNvSpPr>
            <a:spLocks noGrp="1" noChangeArrowheads="1"/>
          </p:cNvSpPr>
          <p:nvPr>
            <p:ph type="body" idx="1"/>
          </p:nvPr>
        </p:nvSpPr>
        <p:spPr>
          <a:xfrm>
            <a:off x="381000" y="2057400"/>
            <a:ext cx="8534400" cy="4267200"/>
          </a:xfrm>
        </p:spPr>
        <p:txBody>
          <a:bodyPr/>
          <a:lstStyle/>
          <a:p>
            <a:pPr>
              <a:buFont typeface="Wingdings" pitchFamily="2" charset="2"/>
              <a:buChar char="§"/>
            </a:pPr>
            <a:r>
              <a:rPr lang="en-US" sz="3600" dirty="0">
                <a:solidFill>
                  <a:srgbClr val="FFFF00"/>
                </a:solidFill>
                <a:latin typeface="Arial" pitchFamily="34" charset="0"/>
                <a:cs typeface="Arial" pitchFamily="34" charset="0"/>
              </a:rPr>
              <a:t>Purchase of Building or Land</a:t>
            </a:r>
          </a:p>
          <a:p>
            <a:pPr>
              <a:buFont typeface="Wingdings" pitchFamily="2" charset="2"/>
              <a:buChar char="§"/>
            </a:pPr>
            <a:r>
              <a:rPr lang="en-US" sz="3600" dirty="0">
                <a:solidFill>
                  <a:srgbClr val="FFFF00"/>
                </a:solidFill>
                <a:latin typeface="Arial" pitchFamily="34" charset="0"/>
                <a:cs typeface="Arial" pitchFamily="34" charset="0"/>
              </a:rPr>
              <a:t>Maintenance Projects </a:t>
            </a:r>
          </a:p>
          <a:p>
            <a:pPr>
              <a:buFont typeface="Wingdings" pitchFamily="2" charset="2"/>
              <a:buChar char="§"/>
            </a:pPr>
            <a:r>
              <a:rPr lang="en-US" sz="3600" dirty="0">
                <a:solidFill>
                  <a:srgbClr val="FFFF00"/>
                </a:solidFill>
                <a:latin typeface="Arial" pitchFamily="34" charset="0"/>
                <a:cs typeface="Arial" pitchFamily="34" charset="0"/>
              </a:rPr>
              <a:t>Demolition/Destruction of Existing Facility</a:t>
            </a:r>
          </a:p>
          <a:p>
            <a:pPr marL="0" indent="0">
              <a:buNone/>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828874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81000" y="1066800"/>
            <a:ext cx="8534400" cy="792162"/>
          </a:xfrm>
          <a:ln>
            <a:solidFill>
              <a:srgbClr val="FFFF00"/>
            </a:solidFill>
          </a:ln>
        </p:spPr>
        <p:txBody>
          <a:bodyPr/>
          <a:lstStyle/>
          <a:p>
            <a:pPr eaLnBrk="1" hangingPunct="1"/>
            <a:r>
              <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KRS 278.020(1): EXCEPTIONS</a:t>
            </a:r>
          </a:p>
        </p:txBody>
      </p:sp>
      <p:sp>
        <p:nvSpPr>
          <p:cNvPr id="15363" name="Rectangle 2"/>
          <p:cNvSpPr>
            <a:spLocks noGrp="1" noChangeArrowheads="1"/>
          </p:cNvSpPr>
          <p:nvPr>
            <p:ph type="body" idx="1"/>
          </p:nvPr>
        </p:nvSpPr>
        <p:spPr>
          <a:xfrm>
            <a:off x="381000" y="2057400"/>
            <a:ext cx="8534400" cy="4267200"/>
          </a:xfrm>
        </p:spPr>
        <p:txBody>
          <a:bodyPr/>
          <a:lstStyle/>
          <a:p>
            <a:pPr>
              <a:buFont typeface="Wingdings" pitchFamily="2" charset="2"/>
              <a:buChar char="§"/>
            </a:pPr>
            <a:r>
              <a:rPr lang="en-US" sz="3600" dirty="0">
                <a:solidFill>
                  <a:srgbClr val="FFFF00"/>
                </a:solidFill>
                <a:latin typeface="Arial" pitchFamily="34" charset="0"/>
                <a:cs typeface="Arial" pitchFamily="34" charset="0"/>
              </a:rPr>
              <a:t>Service Connections to Electric Consuming Facilities By Retail Electric Suppliers </a:t>
            </a:r>
          </a:p>
          <a:p>
            <a:pPr>
              <a:buFont typeface="Wingdings" pitchFamily="2" charset="2"/>
              <a:buChar char="§"/>
            </a:pPr>
            <a:r>
              <a:rPr lang="en-US" sz="3600" dirty="0">
                <a:solidFill>
                  <a:srgbClr val="FFFF00"/>
                </a:solidFill>
                <a:latin typeface="Arial" pitchFamily="34" charset="0"/>
                <a:cs typeface="Arial" pitchFamily="34" charset="0"/>
              </a:rPr>
              <a:t>Ordinary Extensions of Existing Systems in the usual course of Business</a:t>
            </a:r>
          </a:p>
          <a:p>
            <a:pPr>
              <a:buFont typeface="Wingdings" pitchFamily="2" charset="2"/>
              <a:buChar char="§"/>
            </a:pPr>
            <a:r>
              <a:rPr lang="en-US" sz="3600" dirty="0">
                <a:solidFill>
                  <a:srgbClr val="FFFF00"/>
                </a:solidFill>
                <a:latin typeface="Arial" pitchFamily="34" charset="0"/>
                <a:cs typeface="Arial" pitchFamily="34" charset="0"/>
              </a:rPr>
              <a:t>Water District/Association Exception</a:t>
            </a:r>
          </a:p>
          <a:p>
            <a:pPr marL="0" indent="0">
              <a:buNone/>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607728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6091</Words>
  <Application>Microsoft Office PowerPoint</Application>
  <PresentationFormat>On-screen Show (4:3)</PresentationFormat>
  <Paragraphs>583</Paragraphs>
  <Slides>51</Slides>
  <Notes>51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51</vt:i4>
      </vt:variant>
    </vt:vector>
  </HeadingPairs>
  <TitlesOfParts>
    <vt:vector size="58" baseType="lpstr">
      <vt:lpstr>Arial</vt:lpstr>
      <vt:lpstr>Calibri</vt:lpstr>
      <vt:lpstr>Courier New</vt:lpstr>
      <vt:lpstr>Times New Roman</vt:lpstr>
      <vt:lpstr>Wingdings</vt:lpstr>
      <vt:lpstr>Office Theme</vt:lpstr>
      <vt:lpstr>1_Office Theme</vt:lpstr>
      <vt:lpstr>PowerPoint Presentation</vt:lpstr>
      <vt:lpstr>PowerPoint Presentation</vt:lpstr>
      <vt:lpstr>PowerPoint Presentation</vt:lpstr>
      <vt:lpstr>KRS 278.020(1)</vt:lpstr>
      <vt:lpstr>PURPOSE OF STATUTE</vt:lpstr>
      <vt:lpstr>WHAT REQUIRES A CERTIFICATE?</vt:lpstr>
      <vt:lpstr>WHAT REQUIRES A CERTIFICATE?</vt:lpstr>
      <vt:lpstr>DOES NOT REQUIRE A CERTIFICATE</vt:lpstr>
      <vt:lpstr>KRS 278.020(1): EXCEPTIONS</vt:lpstr>
      <vt:lpstr>EXTENSIONS IN THE ORDINARY COURSE</vt:lpstr>
      <vt:lpstr>EXTENSIONS IN THE ORDINARY COURSE: THE FACTORS</vt:lpstr>
      <vt:lpstr>EXTENSIONS IN THE ORDINARY COURSE: WASTEFUL DUPLICATION</vt:lpstr>
      <vt:lpstr>EXTENSIONS IN THE ORDINARY COURSE: MATERIALLY AFFECT</vt:lpstr>
      <vt:lpstr>EXTENSIONS IN THE ORDINARY COURSE: MATERIALLY AFFECT</vt:lpstr>
      <vt:lpstr> PROJECTS FINANCED WITH OTHERS’ FUNDS: CASE NO. 2014-00368 </vt:lpstr>
      <vt:lpstr> PROJECTS FINANCED WITH OTHERS’ FUNDS: CASE NO. 2017-00195 </vt:lpstr>
      <vt:lpstr>PROJECTS FINANCED WITH  OTHERS’ FUNDS:  CASES NO. 2019-00067 &amp; NO. 2020-00344</vt:lpstr>
      <vt:lpstr>PROJECTS FINANCED WITH  OTHERS’ FUNDS: GOVERNMENT GRANTS</vt:lpstr>
      <vt:lpstr>EXTENSIONS IN THE ORDINARY COURSE: MATERIALLY AFFECT</vt:lpstr>
      <vt:lpstr>“WATER DISTRICT EXCEPTION”</vt:lpstr>
      <vt:lpstr>“WATER DISTRICT EXCEPTION”</vt:lpstr>
      <vt:lpstr>“WATER DISTRICT EXCEPTION”</vt:lpstr>
      <vt:lpstr>“WATER DISTRICT EXCEPTION”</vt:lpstr>
      <vt:lpstr>ANALYTICAL FRAMEWORK</vt:lpstr>
      <vt:lpstr>WHEN IN DOUBT</vt:lpstr>
      <vt:lpstr>CONSTRUCTING WITHOUT CERTIFICATE: CONSEQUENCES</vt:lpstr>
      <vt:lpstr>PowerPoint Presentation</vt:lpstr>
      <vt:lpstr>CONTENTS OF APPLICATION</vt:lpstr>
      <vt:lpstr>DEMONSTRATING NECESSITY</vt:lpstr>
      <vt:lpstr>DEMONSTRATING NECESSITY</vt:lpstr>
      <vt:lpstr>PERMITS</vt:lpstr>
      <vt:lpstr>PROCEDURE</vt:lpstr>
      <vt:lpstr>TIMING</vt:lpstr>
      <vt:lpstr>PowerPoint Presentation</vt:lpstr>
      <vt:lpstr>EXPEDITING PSC REVIEW</vt:lpstr>
      <vt:lpstr>EXPEDITING PSC REVIEW</vt:lpstr>
      <vt:lpstr>PowerPoint Presentation</vt:lpstr>
      <vt:lpstr>RURAL DEVELOPMENT FUNDING: LIMITED PSC REVIEW</vt:lpstr>
      <vt:lpstr>RURAL DEVELOPMENT FUNDING: LIMITED PSC REVIEW</vt:lpstr>
      <vt:lpstr>RURAL DEVELOPMENT FUNDING: PSC CRITICISMS</vt:lpstr>
      <vt:lpstr>PowerPoint Presentation</vt:lpstr>
      <vt:lpstr>PowerPoint Presentation</vt:lpstr>
      <vt:lpstr>PowerPoint Presentation</vt:lpstr>
      <vt:lpstr>PowerPoint Presentation</vt:lpstr>
      <vt:lpstr>CONSEQUENCE OF NON-COMPLIANCE</vt:lpstr>
      <vt:lpstr>PowerPoint Presentation</vt:lpstr>
      <vt:lpstr>CONTENTS OF APPLICATION</vt:lpstr>
      <vt:lpstr>CONTENTS OF APPLICATION</vt:lpstr>
      <vt:lpstr>PowerPoint Presentation</vt:lpstr>
      <vt:lpstr>PROCEDURE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2017-06-19T01:58:10Z</dcterms:created>
  <dcterms:modified xsi:type="dcterms:W3CDTF">2022-10-19T15:56:45Z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20220920202454951</vt:lpwstr>
  </property>
</Properties>
</file>