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1307" r:id="rId2"/>
    <p:sldId id="1341" r:id="rId3"/>
    <p:sldId id="1300" r:id="rId4"/>
    <p:sldId id="797" r:id="rId5"/>
    <p:sldId id="1312" r:id="rId6"/>
    <p:sldId id="1334" r:id="rId7"/>
    <p:sldId id="1335" r:id="rId8"/>
    <p:sldId id="820" r:id="rId9"/>
    <p:sldId id="1338" r:id="rId10"/>
    <p:sldId id="1342" r:id="rId11"/>
    <p:sldId id="1343" r:id="rId12"/>
    <p:sldId id="1349" r:id="rId13"/>
    <p:sldId id="1347" r:id="rId14"/>
    <p:sldId id="1344" r:id="rId15"/>
    <p:sldId id="1348" r:id="rId16"/>
    <p:sldId id="1345" r:id="rId17"/>
    <p:sldId id="1346" r:id="rId18"/>
    <p:sldId id="1339" r:id="rId19"/>
    <p:sldId id="825" r:id="rId20"/>
    <p:sldId id="1340" r:id="rId21"/>
    <p:sldId id="826" r:id="rId22"/>
    <p:sldId id="266" r:id="rId23"/>
    <p:sldId id="1315" r:id="rId24"/>
    <p:sldId id="1333" r:id="rId25"/>
    <p:sldId id="1317" r:id="rId26"/>
    <p:sldId id="1323" r:id="rId27"/>
    <p:sldId id="1331" r:id="rId28"/>
    <p:sldId id="1326" r:id="rId29"/>
    <p:sldId id="1325" r:id="rId30"/>
    <p:sldId id="1329" r:id="rId31"/>
    <p:sldId id="1330" r:id="rId32"/>
    <p:sldId id="257" r:id="rId33"/>
    <p:sldId id="259" r:id="rId34"/>
    <p:sldId id="260" r:id="rId35"/>
    <p:sldId id="1301" r:id="rId36"/>
    <p:sldId id="258" r:id="rId37"/>
    <p:sldId id="1293" r:id="rId38"/>
    <p:sldId id="1295" r:id="rId39"/>
    <p:sldId id="1328" r:id="rId40"/>
    <p:sldId id="1290" r:id="rId41"/>
    <p:sldId id="1292" r:id="rId42"/>
    <p:sldId id="1303" r:id="rId43"/>
    <p:sldId id="1296" r:id="rId44"/>
    <p:sldId id="13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F25BEE-8F24-4327-D8B3-AB6A9ADE3462}" name="Goodrich, James" initials="GJ" userId="S::Goodrich.James@epa.gov::b3045083-737b-4608-add5-f6703f573d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6"/>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03FEC-D40C-4543-A26E-BDA1187A1BA0}"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F17C1-7E5F-5D4D-A6DB-173ADD05B5E8}" type="slidenum">
              <a:rPr lang="en-US" smtClean="0"/>
              <a:t>‹#›</a:t>
            </a:fld>
            <a:endParaRPr lang="en-US"/>
          </a:p>
        </p:txBody>
      </p:sp>
    </p:spTree>
    <p:extLst>
      <p:ext uri="{BB962C8B-B14F-4D97-AF65-F5344CB8AC3E}">
        <p14:creationId xmlns:p14="http://schemas.microsoft.com/office/powerpoint/2010/main" val="1205393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9F17C1-7E5F-5D4D-A6DB-173ADD05B5E8}" type="slidenum">
              <a:rPr lang="en-US" smtClean="0"/>
              <a:t>13</a:t>
            </a:fld>
            <a:endParaRPr lang="en-US"/>
          </a:p>
        </p:txBody>
      </p:sp>
    </p:spTree>
    <p:extLst>
      <p:ext uri="{BB962C8B-B14F-4D97-AF65-F5344CB8AC3E}">
        <p14:creationId xmlns:p14="http://schemas.microsoft.com/office/powerpoint/2010/main" val="66293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EADF3C-D1F2-490F-9391-6613ECC4C344}" type="slidenum">
              <a:rPr lang="en-US" smtClean="0"/>
              <a:pPr/>
              <a:t>44</a:t>
            </a:fld>
            <a:endParaRPr lang="en-US"/>
          </a:p>
        </p:txBody>
      </p:sp>
    </p:spTree>
    <p:extLst>
      <p:ext uri="{BB962C8B-B14F-4D97-AF65-F5344CB8AC3E}">
        <p14:creationId xmlns:p14="http://schemas.microsoft.com/office/powerpoint/2010/main" val="3998432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20F2-9E5F-8EF0-794C-ACF58FE715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005E99-56AB-137D-2E27-7F3D77373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AAA5FE-A0BE-C26D-698A-5C2504B6F60F}"/>
              </a:ext>
            </a:extLst>
          </p:cNvPr>
          <p:cNvSpPr>
            <a:spLocks noGrp="1"/>
          </p:cNvSpPr>
          <p:nvPr>
            <p:ph type="dt" sz="half" idx="10"/>
          </p:nvPr>
        </p:nvSpPr>
        <p:spPr/>
        <p:txBody>
          <a:bodyPr/>
          <a:lstStyle/>
          <a:p>
            <a:fld id="{105D9755-DF33-AF42-853F-A0584F2CEE15}" type="datetime1">
              <a:rPr lang="en-US" smtClean="0"/>
              <a:t>10/17/2022</a:t>
            </a:fld>
            <a:endParaRPr lang="en-US"/>
          </a:p>
        </p:txBody>
      </p:sp>
      <p:sp>
        <p:nvSpPr>
          <p:cNvPr id="5" name="Footer Placeholder 4">
            <a:extLst>
              <a:ext uri="{FF2B5EF4-FFF2-40B4-BE49-F238E27FC236}">
                <a16:creationId xmlns:a16="http://schemas.microsoft.com/office/drawing/2014/main" id="{783DAB3A-B06A-0521-F18A-763A2A55B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D0235-DDFD-5190-814C-557E737B2BF2}"/>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43860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0DF4-891F-8482-A09C-65491C8FDA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6775E-4CE2-24EE-F5F5-8886C69AB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FF3B3-3477-D11C-EBBB-4E7C3532AEC2}"/>
              </a:ext>
            </a:extLst>
          </p:cNvPr>
          <p:cNvSpPr>
            <a:spLocks noGrp="1"/>
          </p:cNvSpPr>
          <p:nvPr>
            <p:ph type="dt" sz="half" idx="10"/>
          </p:nvPr>
        </p:nvSpPr>
        <p:spPr/>
        <p:txBody>
          <a:bodyPr/>
          <a:lstStyle/>
          <a:p>
            <a:fld id="{2E29E5A1-ED39-744D-9FAE-51E2ECD03249}" type="datetime1">
              <a:rPr lang="en-US" smtClean="0"/>
              <a:t>10/17/2022</a:t>
            </a:fld>
            <a:endParaRPr lang="en-US"/>
          </a:p>
        </p:txBody>
      </p:sp>
      <p:sp>
        <p:nvSpPr>
          <p:cNvPr id="5" name="Footer Placeholder 4">
            <a:extLst>
              <a:ext uri="{FF2B5EF4-FFF2-40B4-BE49-F238E27FC236}">
                <a16:creationId xmlns:a16="http://schemas.microsoft.com/office/drawing/2014/main" id="{76601A3D-A819-DCA6-0817-A09A6BA95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A29DF-7A2B-BA25-BDAB-0004FCDD2A8C}"/>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306549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A706A3-5AF0-ECC5-371C-2BACD2A713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3E93DB-7ECB-CE60-5184-86E767C347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30DD5-05AA-5C03-16FD-A6C1F60C7878}"/>
              </a:ext>
            </a:extLst>
          </p:cNvPr>
          <p:cNvSpPr>
            <a:spLocks noGrp="1"/>
          </p:cNvSpPr>
          <p:nvPr>
            <p:ph type="dt" sz="half" idx="10"/>
          </p:nvPr>
        </p:nvSpPr>
        <p:spPr/>
        <p:txBody>
          <a:bodyPr/>
          <a:lstStyle/>
          <a:p>
            <a:fld id="{AFC990D9-5759-7746-B4DC-3D7F07EBF922}" type="datetime1">
              <a:rPr lang="en-US" smtClean="0"/>
              <a:t>10/17/2022</a:t>
            </a:fld>
            <a:endParaRPr lang="en-US"/>
          </a:p>
        </p:txBody>
      </p:sp>
      <p:sp>
        <p:nvSpPr>
          <p:cNvPr id="5" name="Footer Placeholder 4">
            <a:extLst>
              <a:ext uri="{FF2B5EF4-FFF2-40B4-BE49-F238E27FC236}">
                <a16:creationId xmlns:a16="http://schemas.microsoft.com/office/drawing/2014/main" id="{5F37D4FC-106A-D15A-3F9F-5E00A8B93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1CB69-5992-606B-4496-0D8DC0F31A5B}"/>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777454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s/Charts">
    <p:spTree>
      <p:nvGrpSpPr>
        <p:cNvPr id="1" name=""/>
        <p:cNvGrpSpPr/>
        <p:nvPr/>
      </p:nvGrpSpPr>
      <p:grpSpPr>
        <a:xfrm>
          <a:off x="0" y="0"/>
          <a:ext cx="0" cy="0"/>
          <a:chOff x="0" y="0"/>
          <a:chExt cx="0" cy="0"/>
        </a:xfrm>
      </p:grpSpPr>
      <p:pic>
        <p:nvPicPr>
          <p:cNvPr id="8" name="Picture 7" descr="pp_ord2_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4" name="Picture Placeholder 3"/>
          <p:cNvSpPr>
            <a:spLocks noGrp="1"/>
          </p:cNvSpPr>
          <p:nvPr>
            <p:ph type="pic" sz="quarter" idx="10"/>
          </p:nvPr>
        </p:nvSpPr>
        <p:spPr>
          <a:xfrm>
            <a:off x="1016000" y="1600200"/>
            <a:ext cx="10058400" cy="4724400"/>
          </a:xfrm>
        </p:spPr>
        <p:txBody>
          <a:bodyPr/>
          <a:lstStyle/>
          <a:p>
            <a:r>
              <a:rPr lang="en-US"/>
              <a:t>Click icon to add picture</a:t>
            </a:r>
          </a:p>
        </p:txBody>
      </p:sp>
      <p:sp>
        <p:nvSpPr>
          <p:cNvPr id="10" name="Slide Number Placeholder 9"/>
          <p:cNvSpPr>
            <a:spLocks noGrp="1"/>
          </p:cNvSpPr>
          <p:nvPr>
            <p:ph type="sldNum" sz="quarter" idx="13"/>
          </p:nvPr>
        </p:nvSpPr>
        <p:spPr>
          <a:xfrm>
            <a:off x="8737600" y="6356356"/>
            <a:ext cx="3251200" cy="365125"/>
          </a:xfrm>
        </p:spPr>
        <p:txBody>
          <a:bodyPr/>
          <a:lstStyle>
            <a:lvl1pPr>
              <a:defRPr sz="1575" b="1">
                <a:solidFill>
                  <a:schemeClr val="tx1"/>
                </a:solidFill>
                <a:latin typeface="Gill Sans MT" pitchFamily="34" charset="0"/>
              </a:defRPr>
            </a:lvl1pPr>
          </a:lstStyle>
          <a:p>
            <a:fld id="{A825CED8-DE45-4409-8558-D05F5B977B87}" type="slidenum">
              <a:rPr lang="en-US" smtClean="0"/>
              <a:t>‹#›</a:t>
            </a:fld>
            <a:endParaRPr lang="en-US"/>
          </a:p>
        </p:txBody>
      </p:sp>
      <p:sp>
        <p:nvSpPr>
          <p:cNvPr id="3" name="Title 2"/>
          <p:cNvSpPr>
            <a:spLocks noGrp="1"/>
          </p:cNvSpPr>
          <p:nvPr>
            <p:ph type="title"/>
          </p:nvPr>
        </p:nvSpPr>
        <p:spPr>
          <a:xfrm>
            <a:off x="3883721" y="274639"/>
            <a:ext cx="7698681" cy="1143000"/>
          </a:xfrm>
        </p:spPr>
        <p:txBody>
          <a:bodyPr/>
          <a:lstStyle>
            <a:lvl1pPr>
              <a:defRPr sz="3150" b="1" i="0">
                <a:solidFill>
                  <a:srgbClr val="31859C"/>
                </a:solidFill>
                <a:latin typeface="Gill Sans MT"/>
              </a:defRPr>
            </a:lvl1pPr>
          </a:lstStyle>
          <a:p>
            <a:r>
              <a:rPr lang="en-US"/>
              <a:t>Click to edit Master title style</a:t>
            </a:r>
          </a:p>
        </p:txBody>
      </p:sp>
    </p:spTree>
    <p:extLst>
      <p:ext uri="{BB962C8B-B14F-4D97-AF65-F5344CB8AC3E}">
        <p14:creationId xmlns:p14="http://schemas.microsoft.com/office/powerpoint/2010/main" val="1031094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Graphs/Charts">
    <p:spTree>
      <p:nvGrpSpPr>
        <p:cNvPr id="1" name=""/>
        <p:cNvGrpSpPr/>
        <p:nvPr/>
      </p:nvGrpSpPr>
      <p:grpSpPr>
        <a:xfrm>
          <a:off x="0" y="0"/>
          <a:ext cx="0" cy="0"/>
          <a:chOff x="0" y="0"/>
          <a:chExt cx="0" cy="0"/>
        </a:xfrm>
      </p:grpSpPr>
      <p:pic>
        <p:nvPicPr>
          <p:cNvPr id="147" name="Picture 6" descr="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83947"/>
            <a:ext cx="12192001" cy="982856"/>
          </a:xfrm>
          <a:prstGeom prst="rect">
            <a:avLst/>
          </a:prstGeom>
          <a:ln w="12700">
            <a:miter lim="400000"/>
          </a:ln>
        </p:spPr>
      </p:pic>
      <p:sp>
        <p:nvSpPr>
          <p:cNvPr id="148" name="Rectangle 7"/>
          <p:cNvSpPr/>
          <p:nvPr/>
        </p:nvSpPr>
        <p:spPr>
          <a:xfrm>
            <a:off x="0" y="-1"/>
            <a:ext cx="12192000" cy="92244"/>
          </a:xfrm>
          <a:prstGeom prst="rect">
            <a:avLst/>
          </a:prstGeom>
          <a:solidFill>
            <a:srgbClr val="A49400"/>
          </a:solidFill>
          <a:ln w="12700">
            <a:miter lim="400000"/>
          </a:ln>
        </p:spPr>
        <p:txBody>
          <a:bodyPr lIns="45719" rIns="45719" anchor="ctr"/>
          <a:lstStyle/>
          <a:p>
            <a:pPr algn="ctr">
              <a:defRPr>
                <a:solidFill>
                  <a:srgbClr val="FFFFFF"/>
                </a:solidFill>
              </a:defRPr>
            </a:pPr>
            <a:endParaRPr sz="1800"/>
          </a:p>
        </p:txBody>
      </p:sp>
      <p:pic>
        <p:nvPicPr>
          <p:cNvPr id="149" name="Picture 9" descr="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819" y="214009"/>
            <a:ext cx="1227830" cy="296925"/>
          </a:xfrm>
          <a:prstGeom prst="rect">
            <a:avLst/>
          </a:prstGeom>
          <a:ln w="12700">
            <a:miter lim="400000"/>
          </a:ln>
        </p:spPr>
      </p:pic>
      <p:pic>
        <p:nvPicPr>
          <p:cNvPr id="150" name="Picture 7" descr="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 y="0"/>
            <a:ext cx="12192001" cy="6858000"/>
          </a:xfrm>
          <a:prstGeom prst="rect">
            <a:avLst/>
          </a:prstGeom>
          <a:ln w="12700">
            <a:miter lim="400000"/>
          </a:ln>
        </p:spPr>
      </p:pic>
      <p:sp>
        <p:nvSpPr>
          <p:cNvPr id="151" name="Picture Placeholder 3"/>
          <p:cNvSpPr>
            <a:spLocks noGrp="1"/>
          </p:cNvSpPr>
          <p:nvPr>
            <p:ph type="pic" idx="13"/>
          </p:nvPr>
        </p:nvSpPr>
        <p:spPr>
          <a:xfrm>
            <a:off x="1016003" y="1600200"/>
            <a:ext cx="10058401" cy="4724400"/>
          </a:xfrm>
          <a:prstGeom prst="rect">
            <a:avLst/>
          </a:prstGeom>
        </p:spPr>
        <p:txBody>
          <a:bodyPr lIns="91439" rIns="91439">
            <a:noAutofit/>
          </a:bodyPr>
          <a:lstStyle/>
          <a:p>
            <a:endParaRPr/>
          </a:p>
        </p:txBody>
      </p:sp>
      <p:sp>
        <p:nvSpPr>
          <p:cNvPr id="152" name="Slide Number"/>
          <p:cNvSpPr txBox="1">
            <a:spLocks noGrp="1"/>
          </p:cNvSpPr>
          <p:nvPr>
            <p:ph type="sldNum" sz="quarter" idx="2"/>
          </p:nvPr>
        </p:nvSpPr>
        <p:spPr>
          <a:xfrm>
            <a:off x="10162546" y="6356355"/>
            <a:ext cx="401314" cy="320041"/>
          </a:xfrm>
          <a:prstGeom prst="rect">
            <a:avLst/>
          </a:prstGeom>
        </p:spPr>
        <p:txBody>
          <a:bodyPr/>
          <a:lstStyle>
            <a:lvl1pPr>
              <a:defRPr sz="1500" b="1">
                <a:latin typeface="Gill Sans MT"/>
                <a:ea typeface="Gill Sans MT"/>
                <a:cs typeface="Gill Sans MT"/>
                <a:sym typeface="Gill Sans MT"/>
              </a:defRPr>
            </a:lvl1pPr>
          </a:lstStyle>
          <a:p>
            <a:fld id="{86CB4B4D-7CA3-9044-876B-883B54F8677D}" type="slidenum">
              <a:t>‹#›</a:t>
            </a:fld>
            <a:endParaRPr/>
          </a:p>
        </p:txBody>
      </p:sp>
      <p:sp>
        <p:nvSpPr>
          <p:cNvPr id="153" name="Title Text"/>
          <p:cNvSpPr txBox="1">
            <a:spLocks noGrp="1"/>
          </p:cNvSpPr>
          <p:nvPr>
            <p:ph type="title"/>
          </p:nvPr>
        </p:nvSpPr>
        <p:spPr>
          <a:xfrm>
            <a:off x="3883721" y="274642"/>
            <a:ext cx="7698681" cy="1143001"/>
          </a:xfrm>
          <a:prstGeom prst="rect">
            <a:avLst/>
          </a:prstGeom>
        </p:spPr>
        <p:txBody>
          <a:bodyPr/>
          <a:lstStyle>
            <a:lvl1pPr>
              <a:defRPr sz="3100" b="1">
                <a:solidFill>
                  <a:srgbClr val="31859C"/>
                </a:solidFill>
                <a:latin typeface="Gill Sans MT"/>
                <a:ea typeface="Gill Sans MT"/>
                <a:cs typeface="Gill Sans MT"/>
                <a:sym typeface="Gill Sans MT"/>
              </a:defRPr>
            </a:lvl1pPr>
          </a:lstStyle>
          <a:p>
            <a:r>
              <a:t>Title Text</a:t>
            </a:r>
          </a:p>
        </p:txBody>
      </p:sp>
    </p:spTree>
    <p:extLst>
      <p:ext uri="{BB962C8B-B14F-4D97-AF65-F5344CB8AC3E}">
        <p14:creationId xmlns:p14="http://schemas.microsoft.com/office/powerpoint/2010/main" val="40967557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741813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4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32F07-C72B-735D-7A97-68D9FD77CC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8CA34B-8822-F2C0-545D-F990AE9347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92D7C-96B0-E274-8743-7E32ED60BA99}"/>
              </a:ext>
            </a:extLst>
          </p:cNvPr>
          <p:cNvSpPr>
            <a:spLocks noGrp="1"/>
          </p:cNvSpPr>
          <p:nvPr>
            <p:ph type="dt" sz="half" idx="10"/>
          </p:nvPr>
        </p:nvSpPr>
        <p:spPr/>
        <p:txBody>
          <a:bodyPr/>
          <a:lstStyle/>
          <a:p>
            <a:fld id="{0C86269F-E803-3142-BD84-C4735CCE4F95}" type="datetime1">
              <a:rPr lang="en-US" smtClean="0"/>
              <a:t>10/17/2022</a:t>
            </a:fld>
            <a:endParaRPr lang="en-US"/>
          </a:p>
        </p:txBody>
      </p:sp>
      <p:sp>
        <p:nvSpPr>
          <p:cNvPr id="5" name="Footer Placeholder 4">
            <a:extLst>
              <a:ext uri="{FF2B5EF4-FFF2-40B4-BE49-F238E27FC236}">
                <a16:creationId xmlns:a16="http://schemas.microsoft.com/office/drawing/2014/main" id="{943BAC17-7E08-1825-ED56-6745F5EC5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6DBA5-FE94-0D4C-5144-9F02C45ED566}"/>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2416897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A524-D860-0A0A-6EFA-34063B53D1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D6FAE-D0EA-1026-CEFC-B31525D64D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A27419-B142-EA1F-60C3-727C162B7200}"/>
              </a:ext>
            </a:extLst>
          </p:cNvPr>
          <p:cNvSpPr>
            <a:spLocks noGrp="1"/>
          </p:cNvSpPr>
          <p:nvPr>
            <p:ph type="dt" sz="half" idx="10"/>
          </p:nvPr>
        </p:nvSpPr>
        <p:spPr/>
        <p:txBody>
          <a:bodyPr/>
          <a:lstStyle/>
          <a:p>
            <a:fld id="{70245743-975E-A24B-9152-2E9A94BC8BC6}" type="datetime1">
              <a:rPr lang="en-US" smtClean="0"/>
              <a:t>10/17/2022</a:t>
            </a:fld>
            <a:endParaRPr lang="en-US"/>
          </a:p>
        </p:txBody>
      </p:sp>
      <p:sp>
        <p:nvSpPr>
          <p:cNvPr id="5" name="Footer Placeholder 4">
            <a:extLst>
              <a:ext uri="{FF2B5EF4-FFF2-40B4-BE49-F238E27FC236}">
                <a16:creationId xmlns:a16="http://schemas.microsoft.com/office/drawing/2014/main" id="{4667D67F-75F3-3E04-CBAB-6BDFEE0BF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66267-3F7C-0A59-A4D8-4D2A2E93A56F}"/>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2046545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E1952-C3B2-0D51-BFD8-748F71FCC8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7FBFBC-FF68-AEE7-FA08-A9B63E2E1F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3F6CDE-8666-6B05-4646-7A54053EDF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324F2A-9011-E1D3-533C-B30B875111B8}"/>
              </a:ext>
            </a:extLst>
          </p:cNvPr>
          <p:cNvSpPr>
            <a:spLocks noGrp="1"/>
          </p:cNvSpPr>
          <p:nvPr>
            <p:ph type="dt" sz="half" idx="10"/>
          </p:nvPr>
        </p:nvSpPr>
        <p:spPr/>
        <p:txBody>
          <a:bodyPr/>
          <a:lstStyle/>
          <a:p>
            <a:fld id="{7FD5F812-A710-184A-B035-657BB01831F9}" type="datetime1">
              <a:rPr lang="en-US" smtClean="0"/>
              <a:t>10/17/2022</a:t>
            </a:fld>
            <a:endParaRPr lang="en-US"/>
          </a:p>
        </p:txBody>
      </p:sp>
      <p:sp>
        <p:nvSpPr>
          <p:cNvPr id="6" name="Footer Placeholder 5">
            <a:extLst>
              <a:ext uri="{FF2B5EF4-FFF2-40B4-BE49-F238E27FC236}">
                <a16:creationId xmlns:a16="http://schemas.microsoft.com/office/drawing/2014/main" id="{4107AB05-67CA-6539-F07C-BADE5792F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E6D0B-4309-C87D-9304-C4A3988320BB}"/>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315268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DA3A3-6ABB-9000-9111-0ECA276536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79692E-C2B6-17AC-928E-592910A2E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35B21-03EE-F606-C1E0-E0593C77B2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93499-9A71-8667-185C-7CA1073B63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A0C50-B3E0-3909-7924-F89096B87F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3F6758-F2F8-A78E-E595-56AB2BCB5F74}"/>
              </a:ext>
            </a:extLst>
          </p:cNvPr>
          <p:cNvSpPr>
            <a:spLocks noGrp="1"/>
          </p:cNvSpPr>
          <p:nvPr>
            <p:ph type="dt" sz="half" idx="10"/>
          </p:nvPr>
        </p:nvSpPr>
        <p:spPr/>
        <p:txBody>
          <a:bodyPr/>
          <a:lstStyle/>
          <a:p>
            <a:fld id="{AC53191F-ED72-104B-94A1-1D2860BF3D3E}" type="datetime1">
              <a:rPr lang="en-US" smtClean="0"/>
              <a:t>10/17/2022</a:t>
            </a:fld>
            <a:endParaRPr lang="en-US"/>
          </a:p>
        </p:txBody>
      </p:sp>
      <p:sp>
        <p:nvSpPr>
          <p:cNvPr id="8" name="Footer Placeholder 7">
            <a:extLst>
              <a:ext uri="{FF2B5EF4-FFF2-40B4-BE49-F238E27FC236}">
                <a16:creationId xmlns:a16="http://schemas.microsoft.com/office/drawing/2014/main" id="{F58A1F5A-1CD0-17F9-C16C-092972E32C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6FB11A-D72E-1E0E-D7FF-18702D493849}"/>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39227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63AAB-12B6-1E2C-197D-F98497A698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B836C-E221-C760-8118-16C22184E6AE}"/>
              </a:ext>
            </a:extLst>
          </p:cNvPr>
          <p:cNvSpPr>
            <a:spLocks noGrp="1"/>
          </p:cNvSpPr>
          <p:nvPr>
            <p:ph type="dt" sz="half" idx="10"/>
          </p:nvPr>
        </p:nvSpPr>
        <p:spPr/>
        <p:txBody>
          <a:bodyPr/>
          <a:lstStyle/>
          <a:p>
            <a:fld id="{FD083A66-FEBC-0E43-9AE6-44EFC9EEDE5F}" type="datetime1">
              <a:rPr lang="en-US" smtClean="0"/>
              <a:t>10/17/2022</a:t>
            </a:fld>
            <a:endParaRPr lang="en-US"/>
          </a:p>
        </p:txBody>
      </p:sp>
      <p:sp>
        <p:nvSpPr>
          <p:cNvPr id="4" name="Footer Placeholder 3">
            <a:extLst>
              <a:ext uri="{FF2B5EF4-FFF2-40B4-BE49-F238E27FC236}">
                <a16:creationId xmlns:a16="http://schemas.microsoft.com/office/drawing/2014/main" id="{EB809AD8-7FFB-8F9F-8DF2-27F49C428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0D15E-1B60-A3B9-78D5-8CD3F6C92B1A}"/>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3933867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6D43B-2115-C0B4-87F4-1E307DC879A7}"/>
              </a:ext>
            </a:extLst>
          </p:cNvPr>
          <p:cNvSpPr>
            <a:spLocks noGrp="1"/>
          </p:cNvSpPr>
          <p:nvPr>
            <p:ph type="dt" sz="half" idx="10"/>
          </p:nvPr>
        </p:nvSpPr>
        <p:spPr/>
        <p:txBody>
          <a:bodyPr/>
          <a:lstStyle/>
          <a:p>
            <a:fld id="{D9173AA5-07D7-A447-86FE-DCD51177F06C}" type="datetime1">
              <a:rPr lang="en-US" smtClean="0"/>
              <a:t>10/17/2022</a:t>
            </a:fld>
            <a:endParaRPr lang="en-US"/>
          </a:p>
        </p:txBody>
      </p:sp>
      <p:sp>
        <p:nvSpPr>
          <p:cNvPr id="3" name="Footer Placeholder 2">
            <a:extLst>
              <a:ext uri="{FF2B5EF4-FFF2-40B4-BE49-F238E27FC236}">
                <a16:creationId xmlns:a16="http://schemas.microsoft.com/office/drawing/2014/main" id="{5BE44D07-961B-607C-81D3-1D4A9492B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0BBD7-A563-9F0B-3E98-CC777E864A02}"/>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282996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E6D9-1F3B-CF9A-D60D-67DE0A48A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48BD8F-9F65-98BF-D4E1-A36524C4E5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7D47E0-50C9-A339-5E13-C0D3BEC02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9887F-DF97-342C-CC13-B51EA20D4C7C}"/>
              </a:ext>
            </a:extLst>
          </p:cNvPr>
          <p:cNvSpPr>
            <a:spLocks noGrp="1"/>
          </p:cNvSpPr>
          <p:nvPr>
            <p:ph type="dt" sz="half" idx="10"/>
          </p:nvPr>
        </p:nvSpPr>
        <p:spPr/>
        <p:txBody>
          <a:bodyPr/>
          <a:lstStyle/>
          <a:p>
            <a:fld id="{5FF0D1B9-FD1A-344D-BE3F-64985CFC0BAE}" type="datetime1">
              <a:rPr lang="en-US" smtClean="0"/>
              <a:t>10/17/2022</a:t>
            </a:fld>
            <a:endParaRPr lang="en-US"/>
          </a:p>
        </p:txBody>
      </p:sp>
      <p:sp>
        <p:nvSpPr>
          <p:cNvPr id="6" name="Footer Placeholder 5">
            <a:extLst>
              <a:ext uri="{FF2B5EF4-FFF2-40B4-BE49-F238E27FC236}">
                <a16:creationId xmlns:a16="http://schemas.microsoft.com/office/drawing/2014/main" id="{7C055B05-7858-256B-7D8C-6F4ECBFE20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80B7F-5892-B34F-9AF0-34D3B3F572DF}"/>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58340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7A9CB-3572-BC03-2C53-02C2BC8281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ED93E-B3E1-9D87-4205-CC099BFFAF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82CF00-F8C5-DB2E-BAD9-D381146216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63719-17A6-F225-D6DB-205F840F5F91}"/>
              </a:ext>
            </a:extLst>
          </p:cNvPr>
          <p:cNvSpPr>
            <a:spLocks noGrp="1"/>
          </p:cNvSpPr>
          <p:nvPr>
            <p:ph type="dt" sz="half" idx="10"/>
          </p:nvPr>
        </p:nvSpPr>
        <p:spPr/>
        <p:txBody>
          <a:bodyPr/>
          <a:lstStyle/>
          <a:p>
            <a:fld id="{D984AE13-F8CE-DF46-9931-1B3C1D12B7E2}" type="datetime1">
              <a:rPr lang="en-US" smtClean="0"/>
              <a:t>10/17/2022</a:t>
            </a:fld>
            <a:endParaRPr lang="en-US"/>
          </a:p>
        </p:txBody>
      </p:sp>
      <p:sp>
        <p:nvSpPr>
          <p:cNvPr id="6" name="Footer Placeholder 5">
            <a:extLst>
              <a:ext uri="{FF2B5EF4-FFF2-40B4-BE49-F238E27FC236}">
                <a16:creationId xmlns:a16="http://schemas.microsoft.com/office/drawing/2014/main" id="{C4DEA342-C681-BA5B-CD40-DA27E26C2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10FD9-74DD-6ED2-060C-798DB236BCC4}"/>
              </a:ext>
            </a:extLst>
          </p:cNvPr>
          <p:cNvSpPr>
            <a:spLocks noGrp="1"/>
          </p:cNvSpPr>
          <p:nvPr>
            <p:ph type="sldNum" sz="quarter" idx="12"/>
          </p:nvPr>
        </p:nvSpPr>
        <p:spPr/>
        <p:txBody>
          <a:bodyPr/>
          <a:lstStyle/>
          <a:p>
            <a:fld id="{F9067EDD-66E9-A74E-820C-83D3C1DFCCB5}" type="slidenum">
              <a:rPr lang="en-US" smtClean="0"/>
              <a:t>‹#›</a:t>
            </a:fld>
            <a:endParaRPr lang="en-US"/>
          </a:p>
        </p:txBody>
      </p:sp>
    </p:spTree>
    <p:extLst>
      <p:ext uri="{BB962C8B-B14F-4D97-AF65-F5344CB8AC3E}">
        <p14:creationId xmlns:p14="http://schemas.microsoft.com/office/powerpoint/2010/main" val="193377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D95C07-20EB-CB94-47E4-EE18FB8F6E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F18BE8-D777-92C9-449C-B8AFF5B655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6F190-137D-AE5D-0B12-CF66713B69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13B19-33B2-D24E-A8DB-0A5DEC060A87}" type="datetime1">
              <a:rPr lang="en-US" smtClean="0"/>
              <a:t>10/17/2022</a:t>
            </a:fld>
            <a:endParaRPr lang="en-US"/>
          </a:p>
        </p:txBody>
      </p:sp>
      <p:sp>
        <p:nvSpPr>
          <p:cNvPr id="5" name="Footer Placeholder 4">
            <a:extLst>
              <a:ext uri="{FF2B5EF4-FFF2-40B4-BE49-F238E27FC236}">
                <a16:creationId xmlns:a16="http://schemas.microsoft.com/office/drawing/2014/main" id="{AD035E51-6124-2EE8-03C2-F8546523D5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3A8073-8D6D-BB20-3E02-CB2296D7B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67EDD-66E9-A74E-820C-83D3C1DFCCB5}" type="slidenum">
              <a:rPr lang="en-US" smtClean="0"/>
              <a:t>‹#›</a:t>
            </a:fld>
            <a:endParaRPr lang="en-US"/>
          </a:p>
        </p:txBody>
      </p:sp>
    </p:spTree>
    <p:extLst>
      <p:ext uri="{BB962C8B-B14F-4D97-AF65-F5344CB8AC3E}">
        <p14:creationId xmlns:p14="http://schemas.microsoft.com/office/powerpoint/2010/main" val="1061273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kywarn.org/"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hyperlink" Target="mailto:Gheitzman@bluewaterky.com"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70.jpeg"/><Relationship Id="rId5" Type="http://schemas.openxmlformats.org/officeDocument/2006/relationships/image" Target="../media/image62.pn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2.png"/><Relationship Id="rId1" Type="http://schemas.openxmlformats.org/officeDocument/2006/relationships/slideLayout" Target="../slideLayouts/slideLayout14.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mailto:j.burns@krwa.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2.png"/><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77.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22.png"/><Relationship Id="rId4" Type="http://schemas.openxmlformats.org/officeDocument/2006/relationships/image" Target="../media/image78.png"/><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8" Type="http://schemas.openxmlformats.org/officeDocument/2006/relationships/hyperlink" Target="mailto:j.burns@krwa.org" TargetMode="External"/><Relationship Id="rId3" Type="http://schemas.openxmlformats.org/officeDocument/2006/relationships/hyperlink" Target="http://www.waterstepwowcart.com/" TargetMode="External"/><Relationship Id="rId7" Type="http://schemas.openxmlformats.org/officeDocument/2006/relationships/hyperlink" Target="mailto:Goodrich.james@epa.gov"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mailto:gheitzman@bluewaterky.com" TargetMode="External"/><Relationship Id="rId5" Type="http://schemas.openxmlformats.org/officeDocument/2006/relationships/hyperlink" Target="mailto:kurtis.daniels@waterstep.org" TargetMode="Externa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A45188-56B4-89E4-1540-16C29CEBF4E0}"/>
              </a:ext>
            </a:extLst>
          </p:cNvPr>
          <p:cNvSpPr>
            <a:spLocks noGrp="1"/>
          </p:cNvSpPr>
          <p:nvPr>
            <p:ph type="title"/>
          </p:nvPr>
        </p:nvSpPr>
        <p:spPr>
          <a:xfrm>
            <a:off x="0" y="-2208"/>
            <a:ext cx="12192000" cy="1553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br>
              <a:rPr lang="en-US" sz="2400" dirty="0">
                <a:solidFill>
                  <a:schemeClr val="bg1"/>
                </a:solidFill>
                <a:latin typeface="Copperplate Gothic Bold" panose="020E0705020206020404" pitchFamily="34" charset="0"/>
              </a:rPr>
            </a:br>
            <a:br>
              <a:rPr lang="en-US" sz="3200" dirty="0">
                <a:solidFill>
                  <a:schemeClr val="bg1"/>
                </a:solidFill>
                <a:latin typeface="Copperplate Gothic Bold" panose="020E0705020206020404" pitchFamily="34" charset="0"/>
              </a:rPr>
            </a:br>
            <a:br>
              <a:rPr lang="en-US" sz="3200" dirty="0">
                <a:solidFill>
                  <a:schemeClr val="bg1"/>
                </a:solidFill>
                <a:latin typeface="Copperplate Gothic Bold" panose="020E0705020206020404" pitchFamily="34" charset="0"/>
              </a:rPr>
            </a:br>
            <a:r>
              <a:rPr lang="en-US" sz="3200" dirty="0">
                <a:solidFill>
                  <a:schemeClr val="bg1"/>
                </a:solidFill>
                <a:latin typeface="Copperplate Gothic Bold" panose="020E0705020206020404" pitchFamily="34" charset="0"/>
              </a:rPr>
              <a:t> </a:t>
            </a:r>
            <a:r>
              <a:rPr lang="en-US" sz="3100" b="1" i="0" u="sng" dirty="0">
                <a:solidFill>
                  <a:schemeClr val="bg1"/>
                </a:solidFill>
                <a:effectLst/>
                <a:latin typeface="Copperplate Gothic Light" panose="020E0507020206020404" pitchFamily="34" charset="77"/>
              </a:rPr>
              <a:t>Disaster Preparedness for Water Systems</a:t>
            </a:r>
            <a:br>
              <a:rPr lang="en-US" sz="3100" b="1" i="0" u="sng" dirty="0">
                <a:solidFill>
                  <a:schemeClr val="bg1"/>
                </a:solidFill>
                <a:effectLst/>
                <a:latin typeface="Copperplate Gothic Light" panose="020E0507020206020404" pitchFamily="34" charset="77"/>
              </a:rPr>
            </a:br>
            <a:r>
              <a:rPr lang="en-US" sz="3100" b="1" i="0" u="sng" dirty="0">
                <a:solidFill>
                  <a:schemeClr val="bg1"/>
                </a:solidFill>
                <a:effectLst/>
                <a:latin typeface="Copperplate Gothic Light" panose="020E0507020206020404" pitchFamily="34" charset="77"/>
              </a:rPr>
              <a:t>Lessons Learned from Eastern Kentucky Flooding. </a:t>
            </a:r>
            <a:br>
              <a:rPr lang="en-US" sz="3100" b="1" dirty="0">
                <a:solidFill>
                  <a:schemeClr val="bg1"/>
                </a:solidFill>
                <a:latin typeface="Copperplate Gothic Light" panose="020E0507020206020404" pitchFamily="34" charset="77"/>
              </a:rPr>
            </a:br>
            <a:br>
              <a:rPr lang="en-US" sz="1800" dirty="0">
                <a:solidFill>
                  <a:schemeClr val="bg1"/>
                </a:solidFill>
                <a:latin typeface="Copperplate Gothic Bold" panose="020E0705020206020404" pitchFamily="34" charset="0"/>
              </a:rPr>
            </a:br>
            <a:endParaRPr lang="en-US" sz="3600" dirty="0">
              <a:solidFill>
                <a:schemeClr val="bg1"/>
              </a:solidFill>
              <a:latin typeface="Copperplate Gothic Bold" panose="020E0705020206020404" pitchFamily="34" charset="0"/>
            </a:endParaRPr>
          </a:p>
          <a:p>
            <a:pPr algn="ctr"/>
            <a:r>
              <a:rPr lang="en-US" dirty="0">
                <a:solidFill>
                  <a:schemeClr val="bg1"/>
                </a:solidFill>
                <a:latin typeface="Copperplate Gothic Bold" panose="020E0705020206020404" pitchFamily="34" charset="0"/>
              </a:rPr>
              <a:t>	 </a:t>
            </a:r>
          </a:p>
        </p:txBody>
      </p:sp>
      <p:sp>
        <p:nvSpPr>
          <p:cNvPr id="8" name="TextBox 7">
            <a:extLst>
              <a:ext uri="{FF2B5EF4-FFF2-40B4-BE49-F238E27FC236}">
                <a16:creationId xmlns:a16="http://schemas.microsoft.com/office/drawing/2014/main" id="{0EA5EB36-45F2-79C7-36E9-19BC201C0C19}"/>
              </a:ext>
            </a:extLst>
          </p:cNvPr>
          <p:cNvSpPr txBox="1"/>
          <p:nvPr/>
        </p:nvSpPr>
        <p:spPr>
          <a:xfrm>
            <a:off x="974693" y="2211593"/>
            <a:ext cx="10242613" cy="1938992"/>
          </a:xfrm>
          <a:prstGeom prst="rect">
            <a:avLst/>
          </a:prstGeom>
          <a:noFill/>
        </p:spPr>
        <p:txBody>
          <a:bodyPr wrap="square">
            <a:spAutoFit/>
          </a:bodyPr>
          <a:lstStyle/>
          <a:p>
            <a:pPr algn="ctr"/>
            <a:r>
              <a:rPr lang="en-US" sz="2400" b="1" dirty="0">
                <a:effectLst/>
                <a:latin typeface="Copperplate Gothic Light" panose="020E0507020206020404" pitchFamily="34" charset="77"/>
              </a:rPr>
              <a:t>Water Law Seminar</a:t>
            </a:r>
          </a:p>
          <a:p>
            <a:pPr algn="ctr"/>
            <a:r>
              <a:rPr lang="en-US" sz="2400" b="1" dirty="0">
                <a:effectLst/>
                <a:latin typeface="Copperplate Gothic Light" panose="020E0507020206020404" pitchFamily="34" charset="77"/>
              </a:rPr>
              <a:t> Sloan Convention Center</a:t>
            </a:r>
          </a:p>
          <a:p>
            <a:pPr algn="ctr"/>
            <a:endParaRPr lang="en-US" sz="2400" b="1" dirty="0">
              <a:latin typeface="Copperplate Gothic Light" panose="020E0507020206020404" pitchFamily="34" charset="77"/>
            </a:endParaRPr>
          </a:p>
          <a:p>
            <a:pPr algn="ctr"/>
            <a:r>
              <a:rPr lang="en-US" sz="2400" b="1" dirty="0">
                <a:latin typeface="Copperplate Gothic Light" panose="020E0507020206020404" pitchFamily="34" charset="77"/>
              </a:rPr>
              <a:t>Bowling Green, KY</a:t>
            </a:r>
          </a:p>
          <a:p>
            <a:pPr algn="ctr"/>
            <a:r>
              <a:rPr lang="en-US" sz="2400" b="1" dirty="0">
                <a:latin typeface="Copperplate Gothic Light" panose="020E0507020206020404" pitchFamily="34" charset="77"/>
              </a:rPr>
              <a:t>October 26, 2022</a:t>
            </a:r>
          </a:p>
        </p:txBody>
      </p:sp>
      <p:sp>
        <p:nvSpPr>
          <p:cNvPr id="3" name="Slide Number Placeholder 2">
            <a:extLst>
              <a:ext uri="{FF2B5EF4-FFF2-40B4-BE49-F238E27FC236}">
                <a16:creationId xmlns:a16="http://schemas.microsoft.com/office/drawing/2014/main" id="{D0536812-249B-F431-19F6-5DE2E84EE024}"/>
              </a:ext>
            </a:extLst>
          </p:cNvPr>
          <p:cNvSpPr>
            <a:spLocks noGrp="1"/>
          </p:cNvSpPr>
          <p:nvPr>
            <p:ph type="sldNum" sz="quarter" idx="12"/>
          </p:nvPr>
        </p:nvSpPr>
        <p:spPr>
          <a:xfrm>
            <a:off x="9051119" y="6363548"/>
            <a:ext cx="2743200" cy="365125"/>
          </a:xfrm>
        </p:spPr>
        <p:txBody>
          <a:bodyPr/>
          <a:lstStyle/>
          <a:p>
            <a:fld id="{F9067EDD-66E9-A74E-820C-83D3C1DFCCB5}" type="slidenum">
              <a:rPr lang="en-US" b="1" smtClean="0">
                <a:solidFill>
                  <a:schemeClr val="tx1"/>
                </a:solidFill>
              </a:rPr>
              <a:t>1</a:t>
            </a:fld>
            <a:endParaRPr lang="en-US" b="1">
              <a:solidFill>
                <a:schemeClr val="tx1"/>
              </a:solidFill>
            </a:endParaRPr>
          </a:p>
        </p:txBody>
      </p:sp>
      <p:sp>
        <p:nvSpPr>
          <p:cNvPr id="2" name="TextBox 1">
            <a:extLst>
              <a:ext uri="{FF2B5EF4-FFF2-40B4-BE49-F238E27FC236}">
                <a16:creationId xmlns:a16="http://schemas.microsoft.com/office/drawing/2014/main" id="{0D07DAB2-4E20-2D37-5F04-8ABD3B6BC668}"/>
              </a:ext>
            </a:extLst>
          </p:cNvPr>
          <p:cNvSpPr txBox="1"/>
          <p:nvPr/>
        </p:nvSpPr>
        <p:spPr>
          <a:xfrm>
            <a:off x="4201559" y="4566246"/>
            <a:ext cx="4030783" cy="1231106"/>
          </a:xfrm>
          <a:prstGeom prst="rect">
            <a:avLst/>
          </a:prstGeom>
          <a:noFill/>
        </p:spPr>
        <p:txBody>
          <a:bodyPr wrap="none" rtlCol="0">
            <a:spAutoFit/>
          </a:bodyPr>
          <a:lstStyle/>
          <a:p>
            <a:pPr algn="ctr"/>
            <a:r>
              <a:rPr lang="en-US" sz="2400" b="1" dirty="0">
                <a:latin typeface="Copperplate Gothic Light" panose="020E0507020206020404" pitchFamily="34" charset="77"/>
              </a:rPr>
              <a:t>Presenters:</a:t>
            </a:r>
          </a:p>
          <a:p>
            <a:pPr algn="ctr"/>
            <a:endParaRPr lang="en-US" sz="1400" b="1" dirty="0">
              <a:latin typeface="Copperplate Gothic Light" panose="020E0507020206020404" pitchFamily="34" charset="77"/>
            </a:endParaRPr>
          </a:p>
          <a:p>
            <a:pPr algn="ctr"/>
            <a:r>
              <a:rPr lang="en-US" b="1" dirty="0">
                <a:latin typeface="Copperplate Gothic Light" panose="020E0507020206020404" pitchFamily="34" charset="77"/>
              </a:rPr>
              <a:t>Greg Heitzman – Bluewater KY</a:t>
            </a:r>
          </a:p>
          <a:p>
            <a:pPr algn="ctr"/>
            <a:r>
              <a:rPr lang="en-US" b="1" dirty="0">
                <a:latin typeface="Copperplate Gothic Light" panose="020E0507020206020404" pitchFamily="34" charset="77"/>
              </a:rPr>
              <a:t>Joe Burns – Ky Rural Water</a:t>
            </a:r>
          </a:p>
        </p:txBody>
      </p:sp>
      <p:pic>
        <p:nvPicPr>
          <p:cNvPr id="9" name="Picture 12">
            <a:extLst>
              <a:ext uri="{FF2B5EF4-FFF2-40B4-BE49-F238E27FC236}">
                <a16:creationId xmlns:a16="http://schemas.microsoft.com/office/drawing/2014/main" id="{49EAF981-E2CD-7DA5-29E7-A36D599C71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95646" y="2382763"/>
            <a:ext cx="2559309" cy="3603198"/>
          </a:xfrm>
          <a:prstGeom prst="rect">
            <a:avLst/>
          </a:prstGeom>
        </p:spPr>
      </p:pic>
      <p:pic>
        <p:nvPicPr>
          <p:cNvPr id="12" name="Picture 11">
            <a:extLst>
              <a:ext uri="{FF2B5EF4-FFF2-40B4-BE49-F238E27FC236}">
                <a16:creationId xmlns:a16="http://schemas.microsoft.com/office/drawing/2014/main" id="{2F07D6A0-62A2-2142-496E-5AC9E7681A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78948" y="2756075"/>
            <a:ext cx="2981455" cy="3117997"/>
          </a:xfrm>
          <a:prstGeom prst="rect">
            <a:avLst/>
          </a:prstGeom>
        </p:spPr>
      </p:pic>
    </p:spTree>
    <p:extLst>
      <p:ext uri="{BB962C8B-B14F-4D97-AF65-F5344CB8AC3E}">
        <p14:creationId xmlns:p14="http://schemas.microsoft.com/office/powerpoint/2010/main" val="278610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887183" y="-243191"/>
            <a:ext cx="10648651" cy="945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1" dirty="0">
                <a:solidFill>
                  <a:schemeClr val="bg1"/>
                </a:solidFill>
              </a:rPr>
              <a:t>Kentucky Water Agency Response Network (KY WARN) </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a:xfrm>
            <a:off x="9024374" y="6378660"/>
            <a:ext cx="2743200" cy="365125"/>
          </a:xfrm>
        </p:spPr>
        <p:txBody>
          <a:bodyPr/>
          <a:lstStyle/>
          <a:p>
            <a:fld id="{F9067EDD-66E9-A74E-820C-83D3C1DFCCB5}" type="slidenum">
              <a:rPr lang="en-US" b="1" smtClean="0">
                <a:solidFill>
                  <a:schemeClr val="tx1"/>
                </a:solidFill>
              </a:rPr>
              <a:t>10</a:t>
            </a:fld>
            <a:endParaRPr lang="en-US" b="1">
              <a:solidFill>
                <a:schemeClr val="tx1"/>
              </a:solidFill>
            </a:endParaRPr>
          </a:p>
        </p:txBody>
      </p:sp>
      <p:sp>
        <p:nvSpPr>
          <p:cNvPr id="2" name="TextBox 1">
            <a:extLst>
              <a:ext uri="{FF2B5EF4-FFF2-40B4-BE49-F238E27FC236}">
                <a16:creationId xmlns:a16="http://schemas.microsoft.com/office/drawing/2014/main" id="{87C5EC8B-A738-5947-C857-B8F30EF3C8C3}"/>
              </a:ext>
            </a:extLst>
          </p:cNvPr>
          <p:cNvSpPr txBox="1"/>
          <p:nvPr/>
        </p:nvSpPr>
        <p:spPr>
          <a:xfrm>
            <a:off x="2293557" y="2895613"/>
            <a:ext cx="7604881" cy="954107"/>
          </a:xfrm>
          <a:prstGeom prst="rect">
            <a:avLst/>
          </a:prstGeom>
          <a:noFill/>
        </p:spPr>
        <p:txBody>
          <a:bodyPr wrap="square" rtlCol="0">
            <a:spAutoFit/>
          </a:bodyPr>
          <a:lstStyle/>
          <a:p>
            <a:pPr algn="ctr"/>
            <a:r>
              <a:rPr lang="en-US" sz="2800" dirty="0"/>
              <a:t>Joe Burns</a:t>
            </a:r>
          </a:p>
          <a:p>
            <a:pPr algn="ctr"/>
            <a:r>
              <a:rPr lang="en-US" sz="2800" dirty="0"/>
              <a:t>Kentucky Rural Water Association</a:t>
            </a:r>
          </a:p>
        </p:txBody>
      </p:sp>
      <p:pic>
        <p:nvPicPr>
          <p:cNvPr id="9" name="Picture 8">
            <a:extLst>
              <a:ext uri="{FF2B5EF4-FFF2-40B4-BE49-F238E27FC236}">
                <a16:creationId xmlns:a16="http://schemas.microsoft.com/office/drawing/2014/main" id="{5F53A2C9-3F4F-BCC6-AEAF-8542B0F9C2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8017" y="4001265"/>
            <a:ext cx="2998412" cy="1843061"/>
          </a:xfrm>
          <a:prstGeom prst="rect">
            <a:avLst/>
          </a:prstGeom>
        </p:spPr>
      </p:pic>
      <p:pic>
        <p:nvPicPr>
          <p:cNvPr id="12" name="Picture 7">
            <a:extLst>
              <a:ext uri="{FF2B5EF4-FFF2-40B4-BE49-F238E27FC236}">
                <a16:creationId xmlns:a16="http://schemas.microsoft.com/office/drawing/2014/main" id="{BFFE8D43-B66A-8165-6404-970DA659C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746" y="3942186"/>
            <a:ext cx="3571798" cy="1993191"/>
          </a:xfrm>
          <a:prstGeom prst="rect">
            <a:avLst/>
          </a:prstGeom>
        </p:spPr>
      </p:pic>
      <p:sp>
        <p:nvSpPr>
          <p:cNvPr id="13" name="TextBox 12">
            <a:extLst>
              <a:ext uri="{FF2B5EF4-FFF2-40B4-BE49-F238E27FC236}">
                <a16:creationId xmlns:a16="http://schemas.microsoft.com/office/drawing/2014/main" id="{54ABC981-7046-0C7A-2626-EDDD08D92ECF}"/>
              </a:ext>
            </a:extLst>
          </p:cNvPr>
          <p:cNvSpPr txBox="1"/>
          <p:nvPr/>
        </p:nvSpPr>
        <p:spPr>
          <a:xfrm>
            <a:off x="2452459" y="1573822"/>
            <a:ext cx="7287079" cy="1077218"/>
          </a:xfrm>
          <a:prstGeom prst="rect">
            <a:avLst/>
          </a:prstGeom>
          <a:noFill/>
        </p:spPr>
        <p:txBody>
          <a:bodyPr wrap="square" rtlCol="0">
            <a:spAutoFit/>
          </a:bodyPr>
          <a:lstStyle/>
          <a:p>
            <a:pPr algn="ctr"/>
            <a:r>
              <a:rPr lang="en-US" sz="3200" b="1" dirty="0">
                <a:solidFill>
                  <a:schemeClr val="accent1"/>
                </a:solidFill>
              </a:rPr>
              <a:t>KY WARN’s Emergency Response to Eastern Kentucky Flooding </a:t>
            </a:r>
          </a:p>
        </p:txBody>
      </p:sp>
    </p:spTree>
    <p:extLst>
      <p:ext uri="{BB962C8B-B14F-4D97-AF65-F5344CB8AC3E}">
        <p14:creationId xmlns:p14="http://schemas.microsoft.com/office/powerpoint/2010/main" val="3939661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887183" y="-243191"/>
            <a:ext cx="10648651" cy="945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1" dirty="0">
                <a:solidFill>
                  <a:schemeClr val="bg1"/>
                </a:solidFill>
              </a:rPr>
              <a:t>Recent Disasters in Kentucky</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a:xfrm>
            <a:off x="9024374" y="6378660"/>
            <a:ext cx="2743200" cy="365125"/>
          </a:xfrm>
        </p:spPr>
        <p:txBody>
          <a:bodyPr/>
          <a:lstStyle/>
          <a:p>
            <a:fld id="{F9067EDD-66E9-A74E-820C-83D3C1DFCCB5}" type="slidenum">
              <a:rPr lang="en-US" b="1" smtClean="0">
                <a:solidFill>
                  <a:schemeClr val="tx1"/>
                </a:solidFill>
              </a:rPr>
              <a:t>11</a:t>
            </a:fld>
            <a:endParaRPr lang="en-US" b="1">
              <a:solidFill>
                <a:schemeClr val="tx1"/>
              </a:solidFill>
            </a:endParaRPr>
          </a:p>
        </p:txBody>
      </p:sp>
      <p:sp>
        <p:nvSpPr>
          <p:cNvPr id="2" name="Content Placeholder 2">
            <a:extLst>
              <a:ext uri="{FF2B5EF4-FFF2-40B4-BE49-F238E27FC236}">
                <a16:creationId xmlns:a16="http://schemas.microsoft.com/office/drawing/2014/main" id="{8E086958-695C-C825-E4E5-A0364BA88F1D}"/>
              </a:ext>
            </a:extLst>
          </p:cNvPr>
          <p:cNvSpPr txBox="1">
            <a:spLocks/>
          </p:cNvSpPr>
          <p:nvPr/>
        </p:nvSpPr>
        <p:spPr>
          <a:xfrm>
            <a:off x="171434" y="1192422"/>
            <a:ext cx="5937213" cy="540825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500" b="1" dirty="0"/>
              <a:t>     2021</a:t>
            </a:r>
          </a:p>
          <a:p>
            <a:pPr algn="l"/>
            <a:endParaRPr lang="en-US" sz="1300" b="1" dirty="0"/>
          </a:p>
          <a:p>
            <a:pPr lvl="1" algn="l"/>
            <a:r>
              <a:rPr lang="en-US" sz="2600" dirty="0"/>
              <a:t>February Ice Storm – Eastern KY</a:t>
            </a:r>
          </a:p>
          <a:p>
            <a:pPr marL="1257300" lvl="2" indent="-342900" algn="l">
              <a:buFont typeface="Arial" panose="020B0604020202020204" pitchFamily="34" charset="0"/>
              <a:buChar char="•"/>
            </a:pPr>
            <a:r>
              <a:rPr lang="en-US" sz="2200" dirty="0"/>
              <a:t>Over 70,000 without power </a:t>
            </a:r>
          </a:p>
          <a:p>
            <a:pPr marL="1257300" lvl="2" indent="-342900" algn="l">
              <a:buFont typeface="Arial" panose="020B0604020202020204" pitchFamily="34" charset="0"/>
              <a:buChar char="•"/>
            </a:pPr>
            <a:r>
              <a:rPr lang="en-US" sz="2200" dirty="0"/>
              <a:t>Over 5,300 without water &amp; 38,500 under BWA</a:t>
            </a:r>
          </a:p>
          <a:p>
            <a:pPr marL="1257300" lvl="2" indent="-342900" algn="l">
              <a:buFont typeface="Arial" panose="020B0604020202020204" pitchFamily="34" charset="0"/>
              <a:buChar char="•"/>
            </a:pPr>
            <a:r>
              <a:rPr lang="en-US" sz="2200" dirty="0"/>
              <a:t>Mobilized generators and personnel</a:t>
            </a:r>
          </a:p>
          <a:p>
            <a:pPr marL="1257300" lvl="2" indent="-342900" algn="l">
              <a:buFont typeface="Arial" panose="020B0604020202020204" pitchFamily="34" charset="0"/>
              <a:buChar char="•"/>
            </a:pPr>
            <a:r>
              <a:rPr lang="en-US" sz="2200" dirty="0"/>
              <a:t>KYEM coordinated bottled water</a:t>
            </a:r>
          </a:p>
          <a:p>
            <a:pPr lvl="2"/>
            <a:endParaRPr lang="en-US" sz="2500" dirty="0"/>
          </a:p>
          <a:p>
            <a:pPr lvl="1" algn="l"/>
            <a:r>
              <a:rPr lang="en-US" sz="2600" dirty="0"/>
              <a:t>March Flooding – Eastern KY</a:t>
            </a:r>
          </a:p>
          <a:p>
            <a:pPr marL="1257300" lvl="2" indent="-342900" algn="l">
              <a:buFont typeface="Arial" panose="020B0604020202020204" pitchFamily="34" charset="0"/>
              <a:buChar char="•"/>
            </a:pPr>
            <a:r>
              <a:rPr lang="en-US" sz="2200" dirty="0"/>
              <a:t>Over 3,000 without power</a:t>
            </a:r>
          </a:p>
          <a:p>
            <a:pPr marL="1257300" lvl="2" indent="-342900" algn="l">
              <a:buFont typeface="Arial" panose="020B0604020202020204" pitchFamily="34" charset="0"/>
              <a:buChar char="•"/>
            </a:pPr>
            <a:r>
              <a:rPr lang="en-US" sz="2200" dirty="0"/>
              <a:t>Over 1,700 without water &amp; 16,000 under BWA</a:t>
            </a:r>
          </a:p>
          <a:p>
            <a:pPr marL="1257300" lvl="2" indent="-342900" algn="l">
              <a:buFont typeface="Arial" panose="020B0604020202020204" pitchFamily="34" charset="0"/>
              <a:buChar char="•"/>
            </a:pPr>
            <a:r>
              <a:rPr lang="en-US" sz="2200" dirty="0"/>
              <a:t>18 STPs bypassing &amp; 19 overflows</a:t>
            </a:r>
          </a:p>
          <a:p>
            <a:pPr marL="1257300" lvl="2" indent="-342900" algn="l">
              <a:buFont typeface="Arial" panose="020B0604020202020204" pitchFamily="34" charset="0"/>
              <a:buChar char="•"/>
            </a:pPr>
            <a:r>
              <a:rPr lang="en-US" sz="2200" dirty="0"/>
              <a:t>Mobilized pumps, material and personnel</a:t>
            </a:r>
          </a:p>
          <a:p>
            <a:pPr marL="1257300" lvl="2" indent="-342900" algn="l">
              <a:buFont typeface="Arial" panose="020B0604020202020204" pitchFamily="34" charset="0"/>
              <a:buChar char="•"/>
            </a:pPr>
            <a:r>
              <a:rPr lang="en-US" sz="2200" dirty="0"/>
              <a:t>KYEM coordinated bottled water</a:t>
            </a:r>
          </a:p>
          <a:p>
            <a:pPr lvl="1"/>
            <a:endParaRPr lang="en-US" sz="2500" dirty="0"/>
          </a:p>
          <a:p>
            <a:pPr lvl="2"/>
            <a:endParaRPr lang="en-US" dirty="0"/>
          </a:p>
        </p:txBody>
      </p:sp>
      <p:sp>
        <p:nvSpPr>
          <p:cNvPr id="7" name="Content Placeholder 2">
            <a:extLst>
              <a:ext uri="{FF2B5EF4-FFF2-40B4-BE49-F238E27FC236}">
                <a16:creationId xmlns:a16="http://schemas.microsoft.com/office/drawing/2014/main" id="{E967BAD6-93C2-8990-D90D-6B8454F6F980}"/>
              </a:ext>
            </a:extLst>
          </p:cNvPr>
          <p:cNvSpPr txBox="1">
            <a:spLocks/>
          </p:cNvSpPr>
          <p:nvPr/>
        </p:nvSpPr>
        <p:spPr>
          <a:xfrm>
            <a:off x="6197497" y="1049318"/>
            <a:ext cx="5653754" cy="5694467"/>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3600" b="1" dirty="0"/>
          </a:p>
          <a:p>
            <a:pPr lvl="1" algn="l"/>
            <a:endParaRPr lang="en-US" sz="2500" dirty="0"/>
          </a:p>
          <a:p>
            <a:pPr lvl="1"/>
            <a:endParaRPr lang="en-US" sz="2500" dirty="0"/>
          </a:p>
          <a:p>
            <a:pPr lvl="1" algn="l"/>
            <a:r>
              <a:rPr lang="en-US" sz="2800" dirty="0"/>
              <a:t>July Flash Flooding - Central KY</a:t>
            </a:r>
          </a:p>
          <a:p>
            <a:pPr marL="1257300" lvl="2" indent="-342900" algn="l">
              <a:buFont typeface="Arial" panose="020B0604020202020204" pitchFamily="34" charset="0"/>
              <a:buChar char="•"/>
            </a:pPr>
            <a:r>
              <a:rPr lang="en-US" sz="2400" dirty="0"/>
              <a:t>Loss of life</a:t>
            </a:r>
          </a:p>
          <a:p>
            <a:pPr marL="1257300" lvl="2" indent="-342900" algn="l">
              <a:buFont typeface="Arial" panose="020B0604020202020204" pitchFamily="34" charset="0"/>
              <a:buChar char="•"/>
            </a:pPr>
            <a:r>
              <a:rPr lang="en-US" sz="2400" dirty="0"/>
              <a:t>Significant property damage</a:t>
            </a:r>
          </a:p>
          <a:p>
            <a:pPr marL="1257300" lvl="2" indent="-342900" algn="l">
              <a:buFont typeface="Arial" panose="020B0604020202020204" pitchFamily="34" charset="0"/>
              <a:buChar char="•"/>
            </a:pPr>
            <a:r>
              <a:rPr lang="en-US" sz="2400" dirty="0"/>
              <a:t>Significant damage to wastewater treatment plant</a:t>
            </a:r>
          </a:p>
          <a:p>
            <a:pPr lvl="2"/>
            <a:endParaRPr lang="en-US" sz="2500" dirty="0"/>
          </a:p>
          <a:p>
            <a:pPr lvl="2"/>
            <a:endParaRPr lang="en-US" sz="2500" dirty="0"/>
          </a:p>
          <a:p>
            <a:pPr lvl="1" algn="l"/>
            <a:r>
              <a:rPr lang="en-US" sz="2800" dirty="0"/>
              <a:t>December Tornado – Western KY</a:t>
            </a:r>
          </a:p>
          <a:p>
            <a:pPr marL="1257300" lvl="2" indent="-342900" algn="l">
              <a:buFont typeface="Arial" panose="020B0604020202020204" pitchFamily="34" charset="0"/>
              <a:buChar char="•"/>
            </a:pPr>
            <a:r>
              <a:rPr lang="en-US" sz="2400" dirty="0"/>
              <a:t>78 fatalities</a:t>
            </a:r>
          </a:p>
          <a:p>
            <a:pPr marL="1257300" lvl="2" indent="-342900" algn="l">
              <a:buFont typeface="Arial" panose="020B0604020202020204" pitchFamily="34" charset="0"/>
              <a:buChar char="•"/>
            </a:pPr>
            <a:r>
              <a:rPr lang="en-US" sz="2400" dirty="0"/>
              <a:t>24 water &amp; wastewater facilities impacted</a:t>
            </a:r>
          </a:p>
          <a:p>
            <a:pPr marL="1257300" lvl="2" indent="-342900" algn="l">
              <a:buFont typeface="Arial" panose="020B0604020202020204" pitchFamily="34" charset="0"/>
              <a:buChar char="•"/>
            </a:pPr>
            <a:r>
              <a:rPr lang="en-US" sz="2400" dirty="0"/>
              <a:t>Over 55,000 without power </a:t>
            </a:r>
          </a:p>
          <a:p>
            <a:pPr marL="1257300" lvl="2" indent="-342900" algn="l">
              <a:buFont typeface="Arial" panose="020B0604020202020204" pitchFamily="34" charset="0"/>
              <a:buChar char="•"/>
            </a:pPr>
            <a:r>
              <a:rPr lang="en-US" sz="2400" dirty="0"/>
              <a:t>Over 10,000 without water or under BWA </a:t>
            </a:r>
          </a:p>
          <a:p>
            <a:pPr marL="1257300" lvl="2" indent="-342900" algn="l">
              <a:buFont typeface="Arial" panose="020B0604020202020204" pitchFamily="34" charset="0"/>
              <a:buChar char="•"/>
            </a:pPr>
            <a:r>
              <a:rPr lang="en-US" sz="2400" dirty="0"/>
              <a:t>Mobilized generators and personnel</a:t>
            </a:r>
          </a:p>
          <a:p>
            <a:pPr marL="1257300" lvl="2" indent="-342900" algn="l">
              <a:buFont typeface="Arial" panose="020B0604020202020204" pitchFamily="34" charset="0"/>
              <a:buChar char="•"/>
            </a:pPr>
            <a:r>
              <a:rPr lang="en-US" sz="2400" dirty="0"/>
              <a:t>KYEM coordinated bottled water</a:t>
            </a:r>
          </a:p>
          <a:p>
            <a:pPr lvl="1"/>
            <a:endParaRPr lang="en-US" dirty="0"/>
          </a:p>
          <a:p>
            <a:pPr lvl="2"/>
            <a:endParaRPr lang="en-US" dirty="0"/>
          </a:p>
        </p:txBody>
      </p:sp>
    </p:spTree>
    <p:extLst>
      <p:ext uri="{BB962C8B-B14F-4D97-AF65-F5344CB8AC3E}">
        <p14:creationId xmlns:p14="http://schemas.microsoft.com/office/powerpoint/2010/main" val="2438197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887183" y="-243191"/>
            <a:ext cx="10648651" cy="945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1" dirty="0">
                <a:solidFill>
                  <a:schemeClr val="bg1"/>
                </a:solidFill>
              </a:rPr>
              <a:t>Recent Disasters in Kentucky</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a:xfrm>
            <a:off x="9024374" y="6378660"/>
            <a:ext cx="2743200" cy="365125"/>
          </a:xfrm>
        </p:spPr>
        <p:txBody>
          <a:bodyPr/>
          <a:lstStyle/>
          <a:p>
            <a:fld id="{F9067EDD-66E9-A74E-820C-83D3C1DFCCB5}" type="slidenum">
              <a:rPr lang="en-US" b="1" smtClean="0">
                <a:solidFill>
                  <a:schemeClr val="tx1"/>
                </a:solidFill>
              </a:rPr>
              <a:t>12</a:t>
            </a:fld>
            <a:endParaRPr lang="en-US" b="1">
              <a:solidFill>
                <a:schemeClr val="tx1"/>
              </a:solidFill>
            </a:endParaRPr>
          </a:p>
        </p:txBody>
      </p:sp>
      <p:sp>
        <p:nvSpPr>
          <p:cNvPr id="4" name="Content Placeholder 3">
            <a:extLst>
              <a:ext uri="{FF2B5EF4-FFF2-40B4-BE49-F238E27FC236}">
                <a16:creationId xmlns:a16="http://schemas.microsoft.com/office/drawing/2014/main" id="{8B24A634-BD4C-C53B-6CF7-F88D6EBAF9C9}"/>
              </a:ext>
            </a:extLst>
          </p:cNvPr>
          <p:cNvSpPr txBox="1">
            <a:spLocks/>
          </p:cNvSpPr>
          <p:nvPr/>
        </p:nvSpPr>
        <p:spPr>
          <a:xfrm>
            <a:off x="286108" y="1263273"/>
            <a:ext cx="6076465" cy="55947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    2022</a:t>
            </a:r>
          </a:p>
          <a:p>
            <a:pPr marL="0" indent="0">
              <a:buNone/>
            </a:pPr>
            <a:endParaRPr lang="en-US" sz="1200" b="1" dirty="0"/>
          </a:p>
          <a:p>
            <a:pPr marL="457200" lvl="1" indent="0">
              <a:buNone/>
            </a:pPr>
            <a:r>
              <a:rPr lang="en-US" dirty="0"/>
              <a:t>January Severe Storms Straight Line Winds / Tornado – South Central KY</a:t>
            </a:r>
          </a:p>
          <a:p>
            <a:pPr lvl="2"/>
            <a:r>
              <a:rPr lang="en-US" dirty="0"/>
              <a:t>Power outage</a:t>
            </a:r>
          </a:p>
          <a:p>
            <a:pPr lvl="2"/>
            <a:r>
              <a:rPr lang="en-US" dirty="0"/>
              <a:t>Flash flooding</a:t>
            </a:r>
          </a:p>
          <a:p>
            <a:pPr lvl="2"/>
            <a:r>
              <a:rPr lang="en-US" dirty="0"/>
              <a:t>Property damage</a:t>
            </a:r>
          </a:p>
          <a:p>
            <a:pPr lvl="2"/>
            <a:r>
              <a:rPr lang="en-US" dirty="0"/>
              <a:t>Minimal water utility damage</a:t>
            </a:r>
          </a:p>
          <a:p>
            <a:pPr lvl="2"/>
            <a:endParaRPr lang="en-US" sz="1400" dirty="0"/>
          </a:p>
          <a:p>
            <a:pPr marL="457200" lvl="1" indent="0">
              <a:buNone/>
            </a:pPr>
            <a:r>
              <a:rPr lang="en-US" dirty="0"/>
              <a:t>February Ice Storm / Flooding – Western KY</a:t>
            </a:r>
          </a:p>
          <a:p>
            <a:pPr lvl="2"/>
            <a:r>
              <a:rPr lang="en-US" dirty="0"/>
              <a:t>Under 10,000 without power</a:t>
            </a:r>
          </a:p>
          <a:p>
            <a:pPr lvl="2"/>
            <a:r>
              <a:rPr lang="en-US" dirty="0"/>
              <a:t>No water outages</a:t>
            </a:r>
          </a:p>
          <a:p>
            <a:pPr lvl="2"/>
            <a:r>
              <a:rPr lang="en-US" dirty="0"/>
              <a:t>Generators procured at two water utilities</a:t>
            </a:r>
          </a:p>
          <a:p>
            <a:pPr lvl="2"/>
            <a:r>
              <a:rPr lang="en-US" dirty="0"/>
              <a:t>3 WWTPs bypassing &amp; 2 SSOs</a:t>
            </a:r>
          </a:p>
          <a:p>
            <a:pPr lvl="2"/>
            <a:r>
              <a:rPr lang="en-US" dirty="0"/>
              <a:t>Overflows at three wastewater plants</a:t>
            </a:r>
          </a:p>
        </p:txBody>
      </p:sp>
      <p:sp>
        <p:nvSpPr>
          <p:cNvPr id="7" name="Content Placeholder 3">
            <a:extLst>
              <a:ext uri="{FF2B5EF4-FFF2-40B4-BE49-F238E27FC236}">
                <a16:creationId xmlns:a16="http://schemas.microsoft.com/office/drawing/2014/main" id="{E159EAC1-B214-4ED7-691C-5EC3F84B1F80}"/>
              </a:ext>
            </a:extLst>
          </p:cNvPr>
          <p:cNvSpPr txBox="1">
            <a:spLocks/>
          </p:cNvSpPr>
          <p:nvPr/>
        </p:nvSpPr>
        <p:spPr>
          <a:xfrm>
            <a:off x="6767945" y="1641989"/>
            <a:ext cx="5333040" cy="40164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pPr marL="0" indent="0">
              <a:buNone/>
            </a:pPr>
            <a:r>
              <a:rPr lang="en-US" sz="2400" dirty="0"/>
              <a:t>July-August  Flash Flood - Eastern KY</a:t>
            </a:r>
          </a:p>
          <a:p>
            <a:pPr lvl="2"/>
            <a:r>
              <a:rPr lang="en-US" dirty="0"/>
              <a:t>40 fatalities</a:t>
            </a:r>
          </a:p>
          <a:p>
            <a:pPr lvl="2"/>
            <a:r>
              <a:rPr lang="en-US" dirty="0"/>
              <a:t>Over 23,500 without power</a:t>
            </a:r>
          </a:p>
          <a:p>
            <a:pPr lvl="2"/>
            <a:r>
              <a:rPr lang="en-US" dirty="0"/>
              <a:t>38,530 without water</a:t>
            </a:r>
          </a:p>
          <a:p>
            <a:pPr lvl="2"/>
            <a:r>
              <a:rPr lang="en-US" dirty="0"/>
              <a:t> Over 46,100 under BWA</a:t>
            </a:r>
          </a:p>
          <a:p>
            <a:pPr lvl="2"/>
            <a:r>
              <a:rPr lang="en-US" dirty="0"/>
              <a:t>5 WWTPs bypassing and multiple SSOs</a:t>
            </a:r>
          </a:p>
          <a:p>
            <a:pPr marL="0" indent="0">
              <a:buNone/>
            </a:pPr>
            <a:endParaRPr lang="en-US" sz="1200" dirty="0"/>
          </a:p>
          <a:p>
            <a:pPr marL="0" indent="0">
              <a:buNone/>
            </a:pPr>
            <a:r>
              <a:rPr lang="en-US" sz="2400" dirty="0"/>
              <a:t>Fall 2022 – Emerging Drought in KY</a:t>
            </a:r>
          </a:p>
        </p:txBody>
      </p:sp>
    </p:spTree>
    <p:extLst>
      <p:ext uri="{BB962C8B-B14F-4D97-AF65-F5344CB8AC3E}">
        <p14:creationId xmlns:p14="http://schemas.microsoft.com/office/powerpoint/2010/main" val="1415563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887183" y="-243191"/>
            <a:ext cx="10648651" cy="945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1" dirty="0">
                <a:solidFill>
                  <a:schemeClr val="bg1"/>
                </a:solidFill>
              </a:rPr>
              <a:t>What Does The Future Hold For Us</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a:xfrm>
            <a:off x="9024374" y="6378660"/>
            <a:ext cx="2743200" cy="365125"/>
          </a:xfrm>
        </p:spPr>
        <p:txBody>
          <a:bodyPr/>
          <a:lstStyle/>
          <a:p>
            <a:fld id="{F9067EDD-66E9-A74E-820C-83D3C1DFCCB5}" type="slidenum">
              <a:rPr lang="en-US" b="1" smtClean="0">
                <a:solidFill>
                  <a:schemeClr val="tx1"/>
                </a:solidFill>
              </a:rPr>
              <a:t>13</a:t>
            </a:fld>
            <a:endParaRPr lang="en-US" b="1">
              <a:solidFill>
                <a:schemeClr val="tx1"/>
              </a:solidFill>
            </a:endParaRPr>
          </a:p>
        </p:txBody>
      </p:sp>
      <p:sp>
        <p:nvSpPr>
          <p:cNvPr id="2" name="Content Placeholder 2">
            <a:extLst>
              <a:ext uri="{FF2B5EF4-FFF2-40B4-BE49-F238E27FC236}">
                <a16:creationId xmlns:a16="http://schemas.microsoft.com/office/drawing/2014/main" id="{8E086958-695C-C825-E4E5-A0364BA88F1D}"/>
              </a:ext>
            </a:extLst>
          </p:cNvPr>
          <p:cNvSpPr txBox="1">
            <a:spLocks/>
          </p:cNvSpPr>
          <p:nvPr/>
        </p:nvSpPr>
        <p:spPr>
          <a:xfrm>
            <a:off x="158788" y="1264829"/>
            <a:ext cx="3666744" cy="5185250"/>
          </a:xfrm>
          <a:prstGeom prst="rect">
            <a:avLst/>
          </a:prstGeom>
          <a:ln w="12700">
            <a:solidFill>
              <a:srgbClr val="00206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u="sng" dirty="0">
                <a:solidFill>
                  <a:srgbClr val="FF0000"/>
                </a:solidFill>
              </a:rPr>
              <a:t>Natural Disaster</a:t>
            </a:r>
          </a:p>
          <a:p>
            <a:pPr lvl="1"/>
            <a:endParaRPr lang="en-US" sz="900" dirty="0"/>
          </a:p>
          <a:p>
            <a:pPr lvl="1"/>
            <a:r>
              <a:rPr lang="en-US" sz="2400" dirty="0"/>
              <a:t>Tornados</a:t>
            </a:r>
          </a:p>
          <a:p>
            <a:pPr lvl="1"/>
            <a:endParaRPr lang="en-US" sz="900" dirty="0"/>
          </a:p>
          <a:p>
            <a:pPr lvl="1"/>
            <a:r>
              <a:rPr lang="en-US" sz="2400" dirty="0"/>
              <a:t>Ice Storm / Extreme Winter Weather</a:t>
            </a:r>
          </a:p>
          <a:p>
            <a:pPr lvl="1"/>
            <a:endParaRPr lang="en-US" sz="900" dirty="0"/>
          </a:p>
          <a:p>
            <a:pPr lvl="1"/>
            <a:r>
              <a:rPr lang="en-US" sz="2400" dirty="0"/>
              <a:t>Flooding</a:t>
            </a:r>
          </a:p>
          <a:p>
            <a:pPr lvl="1"/>
            <a:endParaRPr lang="en-US" sz="900" dirty="0"/>
          </a:p>
          <a:p>
            <a:pPr lvl="1"/>
            <a:r>
              <a:rPr lang="en-US" sz="2400" dirty="0"/>
              <a:t>Drought</a:t>
            </a:r>
          </a:p>
          <a:p>
            <a:pPr lvl="1"/>
            <a:endParaRPr lang="en-US" sz="900" dirty="0"/>
          </a:p>
          <a:p>
            <a:pPr lvl="1"/>
            <a:r>
              <a:rPr lang="en-US" sz="2400" dirty="0"/>
              <a:t>Severe Storm / Lightning </a:t>
            </a:r>
          </a:p>
          <a:p>
            <a:pPr lvl="1"/>
            <a:endParaRPr lang="en-US" sz="900" dirty="0"/>
          </a:p>
          <a:p>
            <a:pPr lvl="1"/>
            <a:r>
              <a:rPr lang="en-US" sz="2400" dirty="0"/>
              <a:t>Forest Fire</a:t>
            </a:r>
          </a:p>
          <a:p>
            <a:pPr lvl="1"/>
            <a:endParaRPr lang="en-US" sz="900" dirty="0"/>
          </a:p>
          <a:p>
            <a:pPr lvl="1"/>
            <a:r>
              <a:rPr lang="en-US" sz="2400" dirty="0"/>
              <a:t>Pandemic</a:t>
            </a:r>
          </a:p>
          <a:p>
            <a:pPr algn="l"/>
            <a:endParaRPr lang="en-US" sz="2500" dirty="0"/>
          </a:p>
          <a:p>
            <a:pPr lvl="1"/>
            <a:endParaRPr lang="en-US" dirty="0"/>
          </a:p>
          <a:p>
            <a:pPr lvl="2"/>
            <a:endParaRPr lang="en-US" dirty="0"/>
          </a:p>
        </p:txBody>
      </p:sp>
      <p:sp>
        <p:nvSpPr>
          <p:cNvPr id="4" name="Content Placeholder 3">
            <a:extLst>
              <a:ext uri="{FF2B5EF4-FFF2-40B4-BE49-F238E27FC236}">
                <a16:creationId xmlns:a16="http://schemas.microsoft.com/office/drawing/2014/main" id="{8B24A634-BD4C-C53B-6CF7-F88D6EBAF9C9}"/>
              </a:ext>
            </a:extLst>
          </p:cNvPr>
          <p:cNvSpPr txBox="1">
            <a:spLocks/>
          </p:cNvSpPr>
          <p:nvPr/>
        </p:nvSpPr>
        <p:spPr>
          <a:xfrm>
            <a:off x="8245694" y="1264829"/>
            <a:ext cx="3669711" cy="5185250"/>
          </a:xfrm>
          <a:prstGeom prst="rect">
            <a:avLst/>
          </a:prstGeom>
          <a:ln w="12700">
            <a:solidFill>
              <a:srgbClr val="00206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u="sng" dirty="0">
                <a:solidFill>
                  <a:srgbClr val="FF0000"/>
                </a:solidFill>
              </a:rPr>
              <a:t>Operational Disaster </a:t>
            </a:r>
          </a:p>
          <a:p>
            <a:pPr marL="457200" lvl="1" indent="0" algn="ctr">
              <a:buNone/>
            </a:pPr>
            <a:endParaRPr lang="en-US" sz="900" dirty="0"/>
          </a:p>
          <a:p>
            <a:pPr marL="457200" lvl="1" indent="0" algn="ctr">
              <a:buNone/>
            </a:pPr>
            <a:r>
              <a:rPr lang="en-US" dirty="0"/>
              <a:t>Catastrophic Equipment Failure</a:t>
            </a:r>
          </a:p>
          <a:p>
            <a:pPr marL="457200" lvl="1" indent="0" algn="ctr">
              <a:buNone/>
            </a:pPr>
            <a:endParaRPr lang="en-US" sz="900" dirty="0"/>
          </a:p>
          <a:p>
            <a:pPr marL="457200" lvl="1" indent="0" algn="ctr">
              <a:buNone/>
            </a:pPr>
            <a:r>
              <a:rPr lang="en-US" dirty="0"/>
              <a:t>Line Breaks</a:t>
            </a:r>
          </a:p>
          <a:p>
            <a:pPr marL="457200" lvl="1" indent="0" algn="ctr">
              <a:buNone/>
            </a:pPr>
            <a:endParaRPr lang="en-US" sz="900" dirty="0"/>
          </a:p>
          <a:p>
            <a:pPr marL="457200" lvl="1" indent="0" algn="ctr">
              <a:buNone/>
            </a:pPr>
            <a:r>
              <a:rPr lang="en-US" dirty="0"/>
              <a:t>Staffing</a:t>
            </a:r>
          </a:p>
        </p:txBody>
      </p:sp>
      <p:sp>
        <p:nvSpPr>
          <p:cNvPr id="6" name="Content Placeholder 2">
            <a:extLst>
              <a:ext uri="{FF2B5EF4-FFF2-40B4-BE49-F238E27FC236}">
                <a16:creationId xmlns:a16="http://schemas.microsoft.com/office/drawing/2014/main" id="{728CDF69-DFA7-5142-99B0-7DFFE6F37C15}"/>
              </a:ext>
            </a:extLst>
          </p:cNvPr>
          <p:cNvSpPr txBox="1">
            <a:spLocks/>
          </p:cNvSpPr>
          <p:nvPr/>
        </p:nvSpPr>
        <p:spPr>
          <a:xfrm>
            <a:off x="4202241" y="1264829"/>
            <a:ext cx="3666744" cy="5185250"/>
          </a:xfrm>
          <a:prstGeom prst="rect">
            <a:avLst/>
          </a:prstGeom>
          <a:ln w="12700">
            <a:solidFill>
              <a:srgbClr val="00206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u="sng" dirty="0">
                <a:solidFill>
                  <a:srgbClr val="FF0000"/>
                </a:solidFill>
              </a:rPr>
              <a:t>Manmade Disaster</a:t>
            </a:r>
          </a:p>
          <a:p>
            <a:pPr lvl="1"/>
            <a:endParaRPr lang="en-US" sz="900" dirty="0"/>
          </a:p>
          <a:p>
            <a:pPr lvl="1"/>
            <a:r>
              <a:rPr lang="en-US" sz="2400" dirty="0"/>
              <a:t>Cyber Threat / Ransomware Attack</a:t>
            </a:r>
          </a:p>
          <a:p>
            <a:pPr lvl="1"/>
            <a:endParaRPr lang="en-US" sz="900" dirty="0"/>
          </a:p>
          <a:p>
            <a:pPr lvl="1"/>
            <a:r>
              <a:rPr lang="en-US" sz="2400" dirty="0"/>
              <a:t>Accidental Contamination</a:t>
            </a:r>
          </a:p>
          <a:p>
            <a:pPr lvl="1"/>
            <a:endParaRPr lang="en-US" sz="900" dirty="0"/>
          </a:p>
          <a:p>
            <a:pPr lvl="1"/>
            <a:r>
              <a:rPr lang="en-US" sz="2400" dirty="0"/>
              <a:t>Vandalism</a:t>
            </a:r>
          </a:p>
          <a:p>
            <a:pPr lvl="1"/>
            <a:endParaRPr lang="en-US" sz="900" dirty="0"/>
          </a:p>
          <a:p>
            <a:pPr lvl="1"/>
            <a:r>
              <a:rPr lang="en-US" sz="2400" dirty="0"/>
              <a:t>Supply Chain Disruption</a:t>
            </a:r>
          </a:p>
          <a:p>
            <a:pPr lvl="1"/>
            <a:endParaRPr lang="en-US" sz="900" dirty="0"/>
          </a:p>
          <a:p>
            <a:pPr lvl="1"/>
            <a:r>
              <a:rPr lang="en-US" sz="2400" dirty="0"/>
              <a:t>Terrorism</a:t>
            </a:r>
          </a:p>
          <a:p>
            <a:pPr lvl="1"/>
            <a:endParaRPr lang="en-US" sz="800" dirty="0"/>
          </a:p>
          <a:p>
            <a:pPr lvl="1"/>
            <a:r>
              <a:rPr lang="en-US" sz="2400" dirty="0"/>
              <a:t>Pandemic</a:t>
            </a:r>
          </a:p>
          <a:p>
            <a:endParaRPr lang="en-US" sz="1700" dirty="0"/>
          </a:p>
        </p:txBody>
      </p:sp>
    </p:spTree>
    <p:extLst>
      <p:ext uri="{BB962C8B-B14F-4D97-AF65-F5344CB8AC3E}">
        <p14:creationId xmlns:p14="http://schemas.microsoft.com/office/powerpoint/2010/main" val="1807148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887183" y="-243191"/>
            <a:ext cx="10648651" cy="945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1" dirty="0">
                <a:solidFill>
                  <a:schemeClr val="bg1"/>
                </a:solidFill>
              </a:rPr>
              <a:t>Lessons Learned</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p:txBody>
          <a:bodyPr/>
          <a:lstStyle/>
          <a:p>
            <a:fld id="{F9067EDD-66E9-A74E-820C-83D3C1DFCCB5}" type="slidenum">
              <a:rPr lang="en-US" b="1" smtClean="0">
                <a:solidFill>
                  <a:schemeClr val="tx1"/>
                </a:solidFill>
              </a:rPr>
              <a:t>14</a:t>
            </a:fld>
            <a:endParaRPr lang="en-US" b="1">
              <a:solidFill>
                <a:schemeClr val="tx1"/>
              </a:solidFill>
            </a:endParaRPr>
          </a:p>
        </p:txBody>
      </p:sp>
      <p:sp>
        <p:nvSpPr>
          <p:cNvPr id="16" name="Content Placeholder 15">
            <a:extLst>
              <a:ext uri="{FF2B5EF4-FFF2-40B4-BE49-F238E27FC236}">
                <a16:creationId xmlns:a16="http://schemas.microsoft.com/office/drawing/2014/main" id="{340288A0-5915-B1A1-D0B0-B6ABD26CB2AA}"/>
              </a:ext>
            </a:extLst>
          </p:cNvPr>
          <p:cNvSpPr>
            <a:spLocks noGrp="1"/>
          </p:cNvSpPr>
          <p:nvPr>
            <p:ph sz="half" idx="1"/>
          </p:nvPr>
        </p:nvSpPr>
        <p:spPr>
          <a:xfrm>
            <a:off x="301150" y="1341484"/>
            <a:ext cx="11542246" cy="5014865"/>
          </a:xfrm>
        </p:spPr>
        <p:txBody>
          <a:bodyPr>
            <a:normAutofit/>
          </a:bodyPr>
          <a:lstStyle/>
          <a:p>
            <a:r>
              <a:rPr lang="en-US" sz="2800" dirty="0"/>
              <a:t>Develop and update an Emergency Response Plan</a:t>
            </a:r>
          </a:p>
          <a:p>
            <a:r>
              <a:rPr lang="en-US" sz="2800" dirty="0"/>
              <a:t>Adopt the KYWARN mutual aid agreement</a:t>
            </a:r>
          </a:p>
          <a:p>
            <a:r>
              <a:rPr lang="en-US" sz="2800" dirty="0"/>
              <a:t>Implement a GIS based asset inventory from source to customer</a:t>
            </a:r>
          </a:p>
          <a:p>
            <a:r>
              <a:rPr lang="en-US" sz="2800" dirty="0"/>
              <a:t>Know the exact power requirements for your facilities</a:t>
            </a:r>
          </a:p>
          <a:p>
            <a:r>
              <a:rPr lang="en-US" sz="2800" dirty="0"/>
              <a:t>Install permanent  generators at treatment facilities</a:t>
            </a:r>
          </a:p>
          <a:p>
            <a:r>
              <a:rPr lang="en-US" sz="2800" dirty="0"/>
              <a:t>Install a safety transfer switch at facilities without a permanent generator</a:t>
            </a:r>
          </a:p>
          <a:p>
            <a:r>
              <a:rPr lang="en-US" sz="2800" dirty="0"/>
              <a:t>Locate rental companies that can source generators and pumps</a:t>
            </a:r>
          </a:p>
          <a:p>
            <a:r>
              <a:rPr lang="en-US" sz="2800" dirty="0"/>
              <a:t>Set adequate rates &amp; fund depreciation because nothing drains your accounts faster than a disaster</a:t>
            </a:r>
          </a:p>
          <a:p>
            <a:endParaRPr lang="en-US" dirty="0"/>
          </a:p>
        </p:txBody>
      </p:sp>
    </p:spTree>
    <p:extLst>
      <p:ext uri="{BB962C8B-B14F-4D97-AF65-F5344CB8AC3E}">
        <p14:creationId xmlns:p14="http://schemas.microsoft.com/office/powerpoint/2010/main" val="23048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887183" y="-243191"/>
            <a:ext cx="10648651" cy="945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1" dirty="0">
                <a:solidFill>
                  <a:schemeClr val="bg1"/>
                </a:solidFill>
              </a:rPr>
              <a:t>What Is KYWARN? </a:t>
            </a:r>
          </a:p>
        </p:txBody>
      </p:sp>
      <p:sp>
        <p:nvSpPr>
          <p:cNvPr id="7" name="Content Placeholder 6">
            <a:extLst>
              <a:ext uri="{FF2B5EF4-FFF2-40B4-BE49-F238E27FC236}">
                <a16:creationId xmlns:a16="http://schemas.microsoft.com/office/drawing/2014/main" id="{D920EAFA-1DB4-E4A9-4AE0-DEDBB193710C}"/>
              </a:ext>
            </a:extLst>
          </p:cNvPr>
          <p:cNvSpPr>
            <a:spLocks noGrp="1"/>
          </p:cNvSpPr>
          <p:nvPr>
            <p:ph sz="half" idx="1"/>
          </p:nvPr>
        </p:nvSpPr>
        <p:spPr>
          <a:xfrm>
            <a:off x="147837" y="1259352"/>
            <a:ext cx="6202163" cy="5404269"/>
          </a:xfrm>
        </p:spPr>
        <p:txBody>
          <a:bodyPr>
            <a:normAutofit/>
          </a:bodyPr>
          <a:lstStyle/>
          <a:p>
            <a:pPr eaLnBrk="1" hangingPunct="1">
              <a:buClr>
                <a:schemeClr val="tx1"/>
              </a:buClr>
              <a:buNone/>
              <a:defRPr/>
            </a:pPr>
            <a:r>
              <a:rPr lang="en-US" sz="2400" b="1" u="sng" dirty="0">
                <a:solidFill>
                  <a:srgbClr val="FF0000"/>
                </a:solidFill>
              </a:rPr>
              <a:t>W</a:t>
            </a:r>
            <a:r>
              <a:rPr lang="en-US" sz="2400" b="1" u="sng" dirty="0"/>
              <a:t>ater/</a:t>
            </a:r>
            <a:r>
              <a:rPr lang="en-US" sz="2400" b="1" u="sng" dirty="0">
                <a:solidFill>
                  <a:srgbClr val="FF0000"/>
                </a:solidFill>
              </a:rPr>
              <a:t>W</a:t>
            </a:r>
            <a:r>
              <a:rPr lang="en-US" sz="2400" b="1" u="sng" dirty="0"/>
              <a:t>astewater </a:t>
            </a:r>
            <a:r>
              <a:rPr lang="en-US" sz="2400" b="1" u="sng" dirty="0">
                <a:solidFill>
                  <a:srgbClr val="FF0000"/>
                </a:solidFill>
              </a:rPr>
              <a:t>A</a:t>
            </a:r>
            <a:r>
              <a:rPr lang="en-US" sz="2400" b="1" u="sng" dirty="0"/>
              <a:t>gency </a:t>
            </a:r>
            <a:r>
              <a:rPr lang="en-US" sz="2400" b="1" u="sng" dirty="0">
                <a:solidFill>
                  <a:srgbClr val="FF0000"/>
                </a:solidFill>
              </a:rPr>
              <a:t>R</a:t>
            </a:r>
            <a:r>
              <a:rPr lang="en-US" sz="2400" b="1" u="sng" dirty="0"/>
              <a:t>esponse </a:t>
            </a:r>
            <a:r>
              <a:rPr lang="en-US" sz="2400" b="1" u="sng" dirty="0">
                <a:solidFill>
                  <a:srgbClr val="FF0000"/>
                </a:solidFill>
              </a:rPr>
              <a:t>N</a:t>
            </a:r>
            <a:r>
              <a:rPr lang="en-US" sz="2400" b="1" u="sng" dirty="0"/>
              <a:t>etwork</a:t>
            </a:r>
          </a:p>
          <a:p>
            <a:pPr eaLnBrk="1" hangingPunct="1">
              <a:buClr>
                <a:schemeClr val="tx1"/>
              </a:buClr>
              <a:buNone/>
              <a:defRPr/>
            </a:pPr>
            <a:endParaRPr lang="en-US" sz="1200" dirty="0"/>
          </a:p>
          <a:p>
            <a:pPr>
              <a:buClr>
                <a:schemeClr val="tx1"/>
              </a:buClr>
              <a:defRPr/>
            </a:pPr>
            <a:r>
              <a:rPr lang="en-US" sz="2300" dirty="0"/>
              <a:t>Simply an Agreement between two Utilities</a:t>
            </a:r>
          </a:p>
          <a:p>
            <a:pPr eaLnBrk="1" hangingPunct="1">
              <a:buClr>
                <a:schemeClr val="tx1"/>
              </a:buClr>
              <a:buNone/>
              <a:defRPr/>
            </a:pPr>
            <a:endParaRPr lang="en-US" sz="1200" dirty="0"/>
          </a:p>
          <a:p>
            <a:pPr>
              <a:buClr>
                <a:schemeClr val="tx1"/>
              </a:buClr>
              <a:defRPr/>
            </a:pPr>
            <a:r>
              <a:rPr lang="en-US" sz="2300" dirty="0"/>
              <a:t>Statewide Resources from all other Utilities and other entities</a:t>
            </a:r>
          </a:p>
          <a:p>
            <a:pPr eaLnBrk="1" hangingPunct="1">
              <a:buClr>
                <a:schemeClr val="tx1"/>
              </a:buClr>
              <a:buNone/>
              <a:defRPr/>
            </a:pPr>
            <a:endParaRPr lang="en-US" sz="1200" dirty="0"/>
          </a:p>
          <a:p>
            <a:pPr>
              <a:buClr>
                <a:schemeClr val="tx1"/>
              </a:buClr>
              <a:defRPr/>
            </a:pPr>
            <a:r>
              <a:rPr lang="en-US" sz="2300" dirty="0"/>
              <a:t>Utilities united by a Common Enemy</a:t>
            </a:r>
          </a:p>
          <a:p>
            <a:pPr lvl="1" eaLnBrk="1" hangingPunct="1">
              <a:buClr>
                <a:schemeClr val="tx1"/>
              </a:buClr>
              <a:buFont typeface="Wingdings" pitchFamily="2" charset="2"/>
              <a:buChar char="S"/>
              <a:defRPr/>
            </a:pPr>
            <a:r>
              <a:rPr lang="en-US" dirty="0"/>
              <a:t>Natural Disasters</a:t>
            </a:r>
          </a:p>
          <a:p>
            <a:pPr lvl="1" eaLnBrk="1" hangingPunct="1">
              <a:buClr>
                <a:schemeClr val="tx1"/>
              </a:buClr>
              <a:buFont typeface="Wingdings" pitchFamily="2" charset="2"/>
              <a:buChar char="S"/>
              <a:defRPr/>
            </a:pPr>
            <a:r>
              <a:rPr lang="en-US" dirty="0"/>
              <a:t>Manmade Disasters</a:t>
            </a:r>
          </a:p>
          <a:p>
            <a:pPr lvl="1" eaLnBrk="1" hangingPunct="1">
              <a:buClr>
                <a:schemeClr val="tx1"/>
              </a:buClr>
              <a:buNone/>
              <a:defRPr/>
            </a:pPr>
            <a:endParaRPr lang="en-US" sz="1200" dirty="0"/>
          </a:p>
          <a:p>
            <a:pPr>
              <a:buClr>
                <a:schemeClr val="tx1"/>
              </a:buClr>
              <a:defRPr/>
            </a:pPr>
            <a:r>
              <a:rPr lang="en-US" sz="2300" dirty="0"/>
              <a:t>Utilities Organized within Kentucky</a:t>
            </a:r>
          </a:p>
          <a:p>
            <a:pPr lvl="1" eaLnBrk="1" hangingPunct="1">
              <a:buClr>
                <a:schemeClr val="tx1"/>
              </a:buClr>
              <a:buFont typeface="Wingdings" pitchFamily="2" charset="2"/>
              <a:buChar char="S"/>
              <a:defRPr/>
            </a:pPr>
            <a:r>
              <a:rPr lang="en-US" dirty="0"/>
              <a:t>Private</a:t>
            </a:r>
          </a:p>
          <a:p>
            <a:pPr lvl="1" eaLnBrk="1" hangingPunct="1">
              <a:buClr>
                <a:schemeClr val="tx1"/>
              </a:buClr>
              <a:buFont typeface="Wingdings" pitchFamily="2" charset="2"/>
              <a:buChar char="S"/>
              <a:defRPr/>
            </a:pPr>
            <a:r>
              <a:rPr lang="en-US" dirty="0"/>
              <a:t>Public</a:t>
            </a:r>
          </a:p>
          <a:p>
            <a:endParaRPr lang="en-US" dirty="0"/>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p:txBody>
          <a:bodyPr/>
          <a:lstStyle/>
          <a:p>
            <a:fld id="{F9067EDD-66E9-A74E-820C-83D3C1DFCCB5}" type="slidenum">
              <a:rPr lang="en-US" b="1" smtClean="0">
                <a:solidFill>
                  <a:schemeClr val="tx1"/>
                </a:solidFill>
              </a:rPr>
              <a:t>15</a:t>
            </a:fld>
            <a:endParaRPr lang="en-US" b="1">
              <a:solidFill>
                <a:schemeClr val="tx1"/>
              </a:solidFill>
            </a:endParaRPr>
          </a:p>
        </p:txBody>
      </p:sp>
      <p:sp>
        <p:nvSpPr>
          <p:cNvPr id="10" name="Rectangle 3">
            <a:extLst>
              <a:ext uri="{FF2B5EF4-FFF2-40B4-BE49-F238E27FC236}">
                <a16:creationId xmlns:a16="http://schemas.microsoft.com/office/drawing/2014/main" id="{AF3317B6-F97E-90E1-6CFB-DB6F69DD73DE}"/>
              </a:ext>
            </a:extLst>
          </p:cNvPr>
          <p:cNvSpPr>
            <a:spLocks noGrp="1" noChangeArrowheads="1"/>
          </p:cNvSpPr>
          <p:nvPr>
            <p:ph sz="half" idx="2"/>
          </p:nvPr>
        </p:nvSpPr>
        <p:spPr>
          <a:xfrm>
            <a:off x="6486660" y="1293898"/>
            <a:ext cx="5605034" cy="4917611"/>
          </a:xfrm>
        </p:spPr>
        <p:txBody>
          <a:bodyPr>
            <a:normAutofit/>
          </a:bodyPr>
          <a:lstStyle/>
          <a:p>
            <a:pPr marL="0" indent="0" algn="ctr" eaLnBrk="1" hangingPunct="1">
              <a:buNone/>
              <a:defRPr/>
            </a:pPr>
            <a:r>
              <a:rPr lang="en-US" sz="2300" b="1" u="sng" dirty="0"/>
              <a:t>What KYWARN is Not</a:t>
            </a:r>
          </a:p>
          <a:p>
            <a:pPr algn="just">
              <a:defRPr/>
            </a:pPr>
            <a:endParaRPr lang="en-US" sz="1200" dirty="0"/>
          </a:p>
          <a:p>
            <a:pPr algn="just">
              <a:defRPr/>
            </a:pPr>
            <a:r>
              <a:rPr lang="en-US" sz="2300" dirty="0"/>
              <a:t>Not a Corporation</a:t>
            </a:r>
          </a:p>
          <a:p>
            <a:pPr algn="just" eaLnBrk="1" hangingPunct="1">
              <a:defRPr/>
            </a:pPr>
            <a:endParaRPr lang="en-US" sz="1200" dirty="0"/>
          </a:p>
          <a:p>
            <a:pPr algn="just" eaLnBrk="1" hangingPunct="1">
              <a:defRPr/>
            </a:pPr>
            <a:r>
              <a:rPr lang="en-US" sz="2300" dirty="0"/>
              <a:t>Not Federal Government (FEMA)</a:t>
            </a:r>
          </a:p>
          <a:p>
            <a:pPr algn="just" eaLnBrk="1" hangingPunct="1">
              <a:defRPr/>
            </a:pPr>
            <a:endParaRPr lang="en-US" sz="1200" dirty="0"/>
          </a:p>
          <a:p>
            <a:pPr algn="just" eaLnBrk="1" hangingPunct="1">
              <a:defRPr/>
            </a:pPr>
            <a:r>
              <a:rPr lang="en-US" sz="2300" dirty="0"/>
              <a:t>Not State Government</a:t>
            </a:r>
          </a:p>
          <a:p>
            <a:pPr algn="just" eaLnBrk="1" hangingPunct="1">
              <a:buFont typeface="Wingdings" pitchFamily="2" charset="2"/>
              <a:buChar char="S"/>
              <a:defRPr/>
            </a:pPr>
            <a:endParaRPr lang="en-US" sz="1200" dirty="0"/>
          </a:p>
          <a:p>
            <a:pPr algn="just" eaLnBrk="1" hangingPunct="1">
              <a:defRPr/>
            </a:pPr>
            <a:r>
              <a:rPr lang="en-US" sz="2300" dirty="0"/>
              <a:t>Not Connected to any Funding Source</a:t>
            </a:r>
          </a:p>
          <a:p>
            <a:pPr algn="just" eaLnBrk="1" hangingPunct="1">
              <a:defRPr/>
            </a:pPr>
            <a:endParaRPr lang="en-US" sz="1200" dirty="0"/>
          </a:p>
          <a:p>
            <a:pPr algn="just" eaLnBrk="1" hangingPunct="1">
              <a:defRPr/>
            </a:pPr>
            <a:r>
              <a:rPr lang="en-US" sz="2300" dirty="0"/>
              <a:t>Not Required for any Utility to Participate</a:t>
            </a:r>
          </a:p>
          <a:p>
            <a:pPr eaLnBrk="1" hangingPunct="1">
              <a:buFont typeface="Wingdings" pitchFamily="2" charset="2"/>
              <a:buNone/>
              <a:defRPr/>
            </a:pPr>
            <a:endParaRPr lang="en-US" dirty="0"/>
          </a:p>
        </p:txBody>
      </p:sp>
    </p:spTree>
    <p:extLst>
      <p:ext uri="{BB962C8B-B14F-4D97-AF65-F5344CB8AC3E}">
        <p14:creationId xmlns:p14="http://schemas.microsoft.com/office/powerpoint/2010/main" val="1706323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887183" y="-243191"/>
            <a:ext cx="10648651" cy="945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1" dirty="0">
                <a:solidFill>
                  <a:schemeClr val="bg1"/>
                </a:solidFill>
              </a:rPr>
              <a:t>What Constitutes a WARN Event</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p:txBody>
          <a:bodyPr/>
          <a:lstStyle/>
          <a:p>
            <a:fld id="{F9067EDD-66E9-A74E-820C-83D3C1DFCCB5}" type="slidenum">
              <a:rPr lang="en-US" b="1" smtClean="0">
                <a:solidFill>
                  <a:schemeClr val="tx1"/>
                </a:solidFill>
              </a:rPr>
              <a:t>16</a:t>
            </a:fld>
            <a:endParaRPr lang="en-US" b="1">
              <a:solidFill>
                <a:schemeClr val="tx1"/>
              </a:solidFill>
            </a:endParaRPr>
          </a:p>
        </p:txBody>
      </p:sp>
      <p:sp>
        <p:nvSpPr>
          <p:cNvPr id="7" name="Text Placeholder 2">
            <a:extLst>
              <a:ext uri="{FF2B5EF4-FFF2-40B4-BE49-F238E27FC236}">
                <a16:creationId xmlns:a16="http://schemas.microsoft.com/office/drawing/2014/main" id="{C3F613E4-A510-81DA-5726-B16E561E7206}"/>
              </a:ext>
            </a:extLst>
          </p:cNvPr>
          <p:cNvSpPr>
            <a:spLocks noGrp="1"/>
          </p:cNvSpPr>
          <p:nvPr>
            <p:ph sz="half" idx="1"/>
          </p:nvPr>
        </p:nvSpPr>
        <p:spPr>
          <a:xfrm>
            <a:off x="180689" y="1286730"/>
            <a:ext cx="11739363" cy="5152397"/>
          </a:xfrm>
        </p:spPr>
        <p:txBody>
          <a:bodyPr>
            <a:normAutofit/>
          </a:bodyPr>
          <a:lstStyle/>
          <a:p>
            <a:pPr algn="just" eaLnBrk="1" hangingPunct="1">
              <a:buClr>
                <a:schemeClr val="tx1"/>
              </a:buClr>
              <a:defRPr/>
            </a:pPr>
            <a:endParaRPr lang="en-US" sz="1300" dirty="0"/>
          </a:p>
          <a:p>
            <a:pPr algn="just">
              <a:buClr>
                <a:schemeClr val="tx1"/>
              </a:buClr>
              <a:defRPr/>
            </a:pPr>
            <a:r>
              <a:rPr lang="en-US" sz="2400" dirty="0"/>
              <a:t>Any occurrence that is, or is likely to be, beyond the control of the services, personnel, equipment, or facilities of a utility.</a:t>
            </a:r>
          </a:p>
          <a:p>
            <a:pPr marL="0" indent="0" algn="just">
              <a:buClr>
                <a:schemeClr val="tx1"/>
              </a:buClr>
              <a:buNone/>
              <a:defRPr/>
            </a:pPr>
            <a:endParaRPr lang="en-US" sz="2400" dirty="0"/>
          </a:p>
          <a:p>
            <a:pPr algn="just" eaLnBrk="1" hangingPunct="1">
              <a:buClr>
                <a:schemeClr val="tx1"/>
              </a:buClr>
              <a:defRPr/>
            </a:pPr>
            <a:r>
              <a:rPr lang="en-US" sz="2400" dirty="0"/>
              <a:t>A declaration of an emergency issued by a utility’s authorized official or alternate </a:t>
            </a:r>
          </a:p>
          <a:p>
            <a:pPr lvl="1" eaLnBrk="1" hangingPunct="1">
              <a:buClr>
                <a:schemeClr val="tx1"/>
              </a:buClr>
              <a:buFont typeface="Wingdings" pitchFamily="2" charset="2"/>
              <a:buChar char="S"/>
              <a:defRPr/>
            </a:pPr>
            <a:endParaRPr lang="en-US" dirty="0"/>
          </a:p>
          <a:p>
            <a:pPr marL="457200" lvl="1" indent="0" eaLnBrk="1" hangingPunct="1">
              <a:buClr>
                <a:schemeClr val="tx1"/>
              </a:buClr>
              <a:buNone/>
              <a:defRPr/>
            </a:pPr>
            <a:r>
              <a:rPr lang="en-US" dirty="0"/>
              <a:t>Natural Disasters,	Manmade Disasters, Operational Disasters</a:t>
            </a:r>
          </a:p>
          <a:p>
            <a:pPr algn="just"/>
            <a:endParaRPr lang="en-US" sz="2400" dirty="0"/>
          </a:p>
          <a:p>
            <a:pPr algn="just" eaLnBrk="1" hangingPunct="1">
              <a:buClr>
                <a:schemeClr val="tx1"/>
              </a:buClr>
              <a:defRPr/>
            </a:pPr>
            <a:r>
              <a:rPr lang="en-US" sz="2400" dirty="0"/>
              <a:t>Participation in KYWARN does not create any duty to respond to a request for assistance. </a:t>
            </a:r>
          </a:p>
          <a:p>
            <a:pPr eaLnBrk="1" hangingPunct="1">
              <a:buClr>
                <a:schemeClr val="tx1"/>
              </a:buClr>
              <a:buFont typeface="Wingdings" pitchFamily="2" charset="2"/>
              <a:buChar char="S"/>
              <a:defRPr/>
            </a:pPr>
            <a:endParaRPr lang="en-US" sz="2400" dirty="0"/>
          </a:p>
          <a:p>
            <a:pPr algn="just" eaLnBrk="1" hangingPunct="1">
              <a:buClr>
                <a:schemeClr val="tx1"/>
              </a:buClr>
              <a:defRPr/>
            </a:pPr>
            <a:r>
              <a:rPr lang="en-US" sz="2400" dirty="0"/>
              <a:t>When a Member receives a request for assistance, the Authorized Official shall have absolute discretion as to the availability of resources. </a:t>
            </a:r>
          </a:p>
          <a:p>
            <a:endParaRPr lang="en-US" dirty="0"/>
          </a:p>
        </p:txBody>
      </p:sp>
    </p:spTree>
    <p:extLst>
      <p:ext uri="{BB962C8B-B14F-4D97-AF65-F5344CB8AC3E}">
        <p14:creationId xmlns:p14="http://schemas.microsoft.com/office/powerpoint/2010/main" val="128153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887183" y="-243191"/>
            <a:ext cx="10648651" cy="9455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i="1" dirty="0">
                <a:solidFill>
                  <a:schemeClr val="bg1"/>
                </a:solidFill>
              </a:rPr>
              <a:t>How Does My Utility Participate?</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a:xfrm>
            <a:off x="9024374" y="6378660"/>
            <a:ext cx="2743200" cy="365125"/>
          </a:xfrm>
        </p:spPr>
        <p:txBody>
          <a:bodyPr/>
          <a:lstStyle/>
          <a:p>
            <a:fld id="{F9067EDD-66E9-A74E-820C-83D3C1DFCCB5}" type="slidenum">
              <a:rPr lang="en-US" b="1" smtClean="0">
                <a:solidFill>
                  <a:schemeClr val="tx1"/>
                </a:solidFill>
              </a:rPr>
              <a:t>17</a:t>
            </a:fld>
            <a:endParaRPr lang="en-US" b="1">
              <a:solidFill>
                <a:schemeClr val="tx1"/>
              </a:solidFill>
            </a:endParaRPr>
          </a:p>
        </p:txBody>
      </p:sp>
      <p:sp>
        <p:nvSpPr>
          <p:cNvPr id="2" name="Text Placeholder 2">
            <a:extLst>
              <a:ext uri="{FF2B5EF4-FFF2-40B4-BE49-F238E27FC236}">
                <a16:creationId xmlns:a16="http://schemas.microsoft.com/office/drawing/2014/main" id="{6083953A-0C88-0E98-3A59-5008A02DE6B9}"/>
              </a:ext>
            </a:extLst>
          </p:cNvPr>
          <p:cNvSpPr txBox="1">
            <a:spLocks/>
          </p:cNvSpPr>
          <p:nvPr/>
        </p:nvSpPr>
        <p:spPr>
          <a:xfrm>
            <a:off x="339478" y="1319583"/>
            <a:ext cx="11428096" cy="51140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en-US" sz="2400" dirty="0"/>
              <a:t>Participation in KYWARN is voluntary and membership is free. </a:t>
            </a:r>
          </a:p>
          <a:p>
            <a:pPr algn="just">
              <a:buFont typeface="Wingdings" pitchFamily="2" charset="2"/>
              <a:buChar char="S"/>
              <a:defRPr/>
            </a:pPr>
            <a:endParaRPr lang="en-US" sz="1200" dirty="0"/>
          </a:p>
          <a:p>
            <a:pPr algn="just">
              <a:defRPr/>
            </a:pPr>
            <a:r>
              <a:rPr lang="en-US" sz="2400" dirty="0"/>
              <a:t>To participate in KYWARN, simply fill out the Membership Information Form and submit to KYWARN along with the Mutual Aid Agreement.</a:t>
            </a:r>
          </a:p>
          <a:p>
            <a:pPr algn="just">
              <a:defRPr/>
            </a:pPr>
            <a:endParaRPr lang="en-US" sz="1200" dirty="0"/>
          </a:p>
          <a:p>
            <a:pPr algn="just">
              <a:defRPr/>
            </a:pPr>
            <a:r>
              <a:rPr lang="en-US" sz="2400" dirty="0"/>
              <a:t>The governing entity must adopt the Mutual Aid Agreement.</a:t>
            </a:r>
          </a:p>
          <a:p>
            <a:pPr algn="just">
              <a:buFont typeface="Wingdings" pitchFamily="2" charset="2"/>
              <a:buChar char="S"/>
              <a:defRPr/>
            </a:pPr>
            <a:endParaRPr lang="en-US" sz="1200" dirty="0"/>
          </a:p>
          <a:p>
            <a:pPr algn="just">
              <a:defRPr/>
            </a:pPr>
            <a:r>
              <a:rPr lang="en-US" sz="2400" dirty="0"/>
              <a:t>KYWARN also recommends that a sample equipment schedule of fees be adopted by your governing entity. </a:t>
            </a:r>
          </a:p>
          <a:p>
            <a:pPr algn="just">
              <a:buFont typeface="Wingdings" pitchFamily="2" charset="2"/>
              <a:buChar char="S"/>
              <a:defRPr/>
            </a:pPr>
            <a:endParaRPr lang="en-US" sz="1200" dirty="0"/>
          </a:p>
          <a:p>
            <a:pPr algn="just">
              <a:defRPr/>
            </a:pPr>
            <a:r>
              <a:rPr lang="en-US" sz="2400" dirty="0"/>
              <a:t>In the event of a KYWARN response, if a schedule of charges is not agreed upon, the default will be FEMA rate of reimbursement.</a:t>
            </a:r>
          </a:p>
          <a:p>
            <a:pPr algn="just">
              <a:defRPr/>
            </a:pPr>
            <a:endParaRPr lang="en-US" sz="1200" dirty="0"/>
          </a:p>
          <a:p>
            <a:pPr algn="just">
              <a:defRPr/>
            </a:pPr>
            <a:r>
              <a:rPr lang="en-US" sz="2400" dirty="0"/>
              <a:t>Please visit </a:t>
            </a:r>
            <a:r>
              <a:rPr lang="en-US" sz="2400" dirty="0">
                <a:hlinkClick r:id="rId3"/>
              </a:rPr>
              <a:t>www.kywarn.org</a:t>
            </a:r>
            <a:r>
              <a:rPr lang="en-US" sz="2400" dirty="0"/>
              <a:t> for membership information.</a:t>
            </a:r>
          </a:p>
          <a:p>
            <a:endParaRPr lang="en-US" dirty="0"/>
          </a:p>
        </p:txBody>
      </p:sp>
    </p:spTree>
    <p:extLst>
      <p:ext uri="{BB962C8B-B14F-4D97-AF65-F5344CB8AC3E}">
        <p14:creationId xmlns:p14="http://schemas.microsoft.com/office/powerpoint/2010/main" val="1415797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1295397" y="-446660"/>
            <a:ext cx="9695543"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i="1" dirty="0">
                <a:solidFill>
                  <a:schemeClr val="bg1"/>
                </a:solidFill>
              </a:rPr>
              <a:t> </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a:xfrm>
            <a:off x="9024374" y="6378660"/>
            <a:ext cx="2743200" cy="365125"/>
          </a:xfrm>
        </p:spPr>
        <p:txBody>
          <a:bodyPr/>
          <a:lstStyle/>
          <a:p>
            <a:fld id="{F9067EDD-66E9-A74E-820C-83D3C1DFCCB5}" type="slidenum">
              <a:rPr lang="en-US" b="1" smtClean="0">
                <a:solidFill>
                  <a:schemeClr val="tx1"/>
                </a:solidFill>
              </a:rPr>
              <a:t>18</a:t>
            </a:fld>
            <a:endParaRPr lang="en-US" b="1">
              <a:solidFill>
                <a:schemeClr val="tx1"/>
              </a:solidFill>
            </a:endParaRPr>
          </a:p>
        </p:txBody>
      </p:sp>
      <p:sp>
        <p:nvSpPr>
          <p:cNvPr id="9" name="TextBox 8">
            <a:extLst>
              <a:ext uri="{FF2B5EF4-FFF2-40B4-BE49-F238E27FC236}">
                <a16:creationId xmlns:a16="http://schemas.microsoft.com/office/drawing/2014/main" id="{25EFB3A7-981A-C8AF-543C-1F6B4D0DB3BD}"/>
              </a:ext>
            </a:extLst>
          </p:cNvPr>
          <p:cNvSpPr txBox="1"/>
          <p:nvPr/>
        </p:nvSpPr>
        <p:spPr>
          <a:xfrm>
            <a:off x="3311501" y="834209"/>
            <a:ext cx="5281188" cy="4524315"/>
          </a:xfrm>
          <a:prstGeom prst="rect">
            <a:avLst/>
          </a:prstGeom>
          <a:noFill/>
        </p:spPr>
        <p:txBody>
          <a:bodyPr wrap="square" rtlCol="0">
            <a:spAutoFit/>
          </a:bodyPr>
          <a:lstStyle/>
          <a:p>
            <a:pPr algn="ctr"/>
            <a:endParaRPr lang="en-US" sz="3600" dirty="0"/>
          </a:p>
          <a:p>
            <a:pPr algn="ctr"/>
            <a:endParaRPr lang="en-US" sz="3600" dirty="0"/>
          </a:p>
          <a:p>
            <a:pPr algn="ctr"/>
            <a:r>
              <a:rPr lang="en-US" sz="3600" dirty="0"/>
              <a:t>Partnership between WaterStep, KY Rural Water, KY Public Health,  US EPA</a:t>
            </a:r>
          </a:p>
          <a:p>
            <a:pPr algn="ctr"/>
            <a:endParaRPr lang="en-US" sz="3600" dirty="0"/>
          </a:p>
          <a:p>
            <a:pPr algn="ctr"/>
            <a:r>
              <a:rPr lang="en-US" sz="3600" dirty="0"/>
              <a:t>Greg Heitzman</a:t>
            </a:r>
          </a:p>
        </p:txBody>
      </p:sp>
      <p:pic>
        <p:nvPicPr>
          <p:cNvPr id="12" name="Picture 2">
            <a:extLst>
              <a:ext uri="{FF2B5EF4-FFF2-40B4-BE49-F238E27FC236}">
                <a16:creationId xmlns:a16="http://schemas.microsoft.com/office/drawing/2014/main" id="{E67292AE-ACEA-5089-EDAE-DC44F1C8BA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92758" y="5157868"/>
            <a:ext cx="3006483" cy="13877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6343B208-DEAA-12B8-2BA2-CEBE55DB76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426" y="1764934"/>
            <a:ext cx="2665185" cy="1638233"/>
          </a:xfrm>
          <a:prstGeom prst="rect">
            <a:avLst/>
          </a:prstGeom>
        </p:spPr>
      </p:pic>
      <p:pic>
        <p:nvPicPr>
          <p:cNvPr id="17" name="Picture 8">
            <a:extLst>
              <a:ext uri="{FF2B5EF4-FFF2-40B4-BE49-F238E27FC236}">
                <a16:creationId xmlns:a16="http://schemas.microsoft.com/office/drawing/2014/main" id="{D6A095A0-2033-A8D8-0F38-5B8380D9F4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39663" y="4581335"/>
            <a:ext cx="2680646" cy="1344607"/>
          </a:xfrm>
          <a:prstGeom prst="rect">
            <a:avLst/>
          </a:prstGeom>
          <a:solidFill>
            <a:schemeClr val="tx1"/>
          </a:solidFill>
          <a:ln>
            <a:solidFill>
              <a:schemeClr val="tx1"/>
            </a:solidFill>
          </a:ln>
        </p:spPr>
      </p:pic>
      <p:pic>
        <p:nvPicPr>
          <p:cNvPr id="19" name="Picture 8">
            <a:extLst>
              <a:ext uri="{FF2B5EF4-FFF2-40B4-BE49-F238E27FC236}">
                <a16:creationId xmlns:a16="http://schemas.microsoft.com/office/drawing/2014/main" id="{10278C9E-78AD-6A4A-BE7C-F1294537E1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642" y="3799452"/>
            <a:ext cx="1920233" cy="2281378"/>
          </a:xfrm>
          <a:prstGeom prst="rect">
            <a:avLst/>
          </a:prstGeom>
        </p:spPr>
      </p:pic>
      <p:pic>
        <p:nvPicPr>
          <p:cNvPr id="21" name="Picture 2" descr="BOTE front cover">
            <a:extLst>
              <a:ext uri="{FF2B5EF4-FFF2-40B4-BE49-F238E27FC236}">
                <a16:creationId xmlns:a16="http://schemas.microsoft.com/office/drawing/2014/main" id="{6D98E8BA-A0ED-FF4A-FCAA-31014C70F7A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139663" y="1637622"/>
            <a:ext cx="2505363" cy="2501168"/>
          </a:xfrm>
          <a:prstGeom prst="rect">
            <a:avLst/>
          </a:prstGeom>
          <a:noFill/>
          <a:ln w="9525">
            <a:noFill/>
            <a:miter lim="800000"/>
            <a:headEnd/>
            <a:tailEnd/>
          </a:ln>
        </p:spPr>
      </p:pic>
      <p:sp>
        <p:nvSpPr>
          <p:cNvPr id="23" name="TextBox 22">
            <a:extLst>
              <a:ext uri="{FF2B5EF4-FFF2-40B4-BE49-F238E27FC236}">
                <a16:creationId xmlns:a16="http://schemas.microsoft.com/office/drawing/2014/main" id="{6F508653-E3DA-64DA-E6F4-76DBA55B2279}"/>
              </a:ext>
            </a:extLst>
          </p:cNvPr>
          <p:cNvSpPr txBox="1"/>
          <p:nvPr/>
        </p:nvSpPr>
        <p:spPr>
          <a:xfrm>
            <a:off x="1713284" y="73859"/>
            <a:ext cx="9695543" cy="584775"/>
          </a:xfrm>
          <a:prstGeom prst="rect">
            <a:avLst/>
          </a:prstGeom>
          <a:noFill/>
        </p:spPr>
        <p:txBody>
          <a:bodyPr wrap="square">
            <a:spAutoFit/>
          </a:bodyPr>
          <a:lstStyle/>
          <a:p>
            <a:r>
              <a:rPr lang="en-US" sz="3200" b="1" dirty="0"/>
              <a:t>Mobile Water Treatment Pilot Program for Kentucky</a:t>
            </a:r>
          </a:p>
        </p:txBody>
      </p:sp>
    </p:spTree>
    <p:extLst>
      <p:ext uri="{BB962C8B-B14F-4D97-AF65-F5344CB8AC3E}">
        <p14:creationId xmlns:p14="http://schemas.microsoft.com/office/powerpoint/2010/main" val="63184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6" name="TextBox 5">
            <a:extLst>
              <a:ext uri="{FF2B5EF4-FFF2-40B4-BE49-F238E27FC236}">
                <a16:creationId xmlns:a16="http://schemas.microsoft.com/office/drawing/2014/main" id="{C9989DF5-0FF2-BFC5-DF23-EBBF11D9D033}"/>
              </a:ext>
            </a:extLst>
          </p:cNvPr>
          <p:cNvSpPr txBox="1"/>
          <p:nvPr/>
        </p:nvSpPr>
        <p:spPr>
          <a:xfrm>
            <a:off x="271120" y="1143000"/>
            <a:ext cx="11221945" cy="4247317"/>
          </a:xfrm>
          <a:prstGeom prst="rect">
            <a:avLst/>
          </a:prstGeom>
          <a:noFill/>
        </p:spPr>
        <p:txBody>
          <a:bodyPr wrap="square" lIns="91440" tIns="45720" rIns="91440" bIns="45720" rtlCol="0" anchor="t">
            <a:spAutoFit/>
          </a:bodyPr>
          <a:lstStyle/>
          <a:p>
            <a:endParaRPr lang="en-US" sz="1600" dirty="0"/>
          </a:p>
          <a:p>
            <a:r>
              <a:rPr lang="en-US" sz="2400" b="1" dirty="0">
                <a:solidFill>
                  <a:srgbClr val="0070C0"/>
                </a:solidFill>
              </a:rPr>
              <a:t>WOW Cart Mobile Water Treatment System:  </a:t>
            </a:r>
            <a:r>
              <a:rPr lang="en-US" sz="2400" dirty="0"/>
              <a:t>In 2018, WaterStep partnered with US EPA to assist in developing a mobile water treatment system to help communities following natural disasters or contamination of the public drinking water supply. The treatment unit has the following attributes: </a:t>
            </a:r>
          </a:p>
          <a:p>
            <a:endParaRPr lang="en-US" sz="2000" dirty="0"/>
          </a:p>
          <a:p>
            <a:pPr marL="342900" indent="-342900">
              <a:buFont typeface="Wingdings" pitchFamily="2" charset="2"/>
              <a:buChar char="Ø"/>
            </a:pPr>
            <a:r>
              <a:rPr lang="en-US" sz="2000" dirty="0"/>
              <a:t>Must be portable (fit in a pickup truck and less than 750 pounds)</a:t>
            </a:r>
          </a:p>
          <a:p>
            <a:pPr marL="342900" indent="-342900">
              <a:buFont typeface="Wingdings" pitchFamily="2" charset="2"/>
              <a:buChar char="Ø"/>
            </a:pPr>
            <a:r>
              <a:rPr lang="en-US" sz="2000" dirty="0"/>
              <a:t>Operate on 110 volt AC power or generator </a:t>
            </a:r>
          </a:p>
          <a:p>
            <a:pPr marL="342900" indent="-342900">
              <a:buFont typeface="Wingdings" pitchFamily="2" charset="2"/>
              <a:buChar char="Ø"/>
            </a:pPr>
            <a:r>
              <a:rPr lang="en-US" sz="2000" dirty="0"/>
              <a:t>Multiple treatment methods (micro-filtration, carbon, UV, disinfection)</a:t>
            </a:r>
          </a:p>
          <a:p>
            <a:pPr marL="342900" indent="-342900">
              <a:buFont typeface="Wingdings" pitchFamily="2" charset="2"/>
              <a:buChar char="Ø"/>
            </a:pPr>
            <a:r>
              <a:rPr lang="en-US" sz="2000" dirty="0"/>
              <a:t>Setup and deployment time within 1-3 hours</a:t>
            </a:r>
          </a:p>
          <a:p>
            <a:pPr marL="342900" indent="-342900">
              <a:buFont typeface="Wingdings" pitchFamily="2" charset="2"/>
              <a:buChar char="Ø"/>
            </a:pPr>
            <a:r>
              <a:rPr lang="en-US" sz="2000" dirty="0"/>
              <a:t>Produce 10,000 to 80,000 gallons per day of safe water</a:t>
            </a:r>
          </a:p>
          <a:p>
            <a:pPr marL="342900" indent="-342900">
              <a:buFont typeface="Wingdings" pitchFamily="2" charset="2"/>
              <a:buChar char="Ø"/>
            </a:pPr>
            <a:r>
              <a:rPr lang="en-US" sz="2000" dirty="0"/>
              <a:t>Treat any source water (river, lake, rainwater, groundwater, etc)</a:t>
            </a:r>
          </a:p>
          <a:p>
            <a:pPr marL="342900" indent="-342900">
              <a:buFont typeface="Wingdings" pitchFamily="2" charset="2"/>
              <a:buChar char="Ø"/>
            </a:pPr>
            <a:endParaRPr lang="en-US" dirty="0"/>
          </a:p>
        </p:txBody>
      </p:sp>
      <p:sp>
        <p:nvSpPr>
          <p:cNvPr id="3" name="Slide Number Placeholder 2">
            <a:extLst>
              <a:ext uri="{FF2B5EF4-FFF2-40B4-BE49-F238E27FC236}">
                <a16:creationId xmlns:a16="http://schemas.microsoft.com/office/drawing/2014/main" id="{A46ABA11-D65C-FF8B-F101-4C432BFE35D4}"/>
              </a:ext>
            </a:extLst>
          </p:cNvPr>
          <p:cNvSpPr>
            <a:spLocks noGrp="1"/>
          </p:cNvSpPr>
          <p:nvPr>
            <p:ph type="sldNum" sz="quarter" idx="12"/>
          </p:nvPr>
        </p:nvSpPr>
        <p:spPr/>
        <p:txBody>
          <a:bodyPr/>
          <a:lstStyle/>
          <a:p>
            <a:fld id="{F9067EDD-66E9-A74E-820C-83D3C1DFCCB5}" type="slidenum">
              <a:rPr lang="en-US" b="1" smtClean="0">
                <a:solidFill>
                  <a:schemeClr val="tx1"/>
                </a:solidFill>
              </a:rPr>
              <a:t>19</a:t>
            </a:fld>
            <a:endParaRPr lang="en-US" b="1">
              <a:solidFill>
                <a:schemeClr val="tx1"/>
              </a:solidFill>
            </a:endParaRPr>
          </a:p>
        </p:txBody>
      </p:sp>
      <p:pic>
        <p:nvPicPr>
          <p:cNvPr id="4" name="Picture 4">
            <a:extLst>
              <a:ext uri="{FF2B5EF4-FFF2-40B4-BE49-F238E27FC236}">
                <a16:creationId xmlns:a16="http://schemas.microsoft.com/office/drawing/2014/main" id="{92899E52-0E48-D073-93EC-B5C5CAF466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10600" y="2663955"/>
            <a:ext cx="2743200" cy="3578065"/>
          </a:xfrm>
          <a:prstGeom prst="rect">
            <a:avLst/>
          </a:prstGeom>
        </p:spPr>
      </p:pic>
      <p:sp>
        <p:nvSpPr>
          <p:cNvPr id="9" name="TextBox 8">
            <a:extLst>
              <a:ext uri="{FF2B5EF4-FFF2-40B4-BE49-F238E27FC236}">
                <a16:creationId xmlns:a16="http://schemas.microsoft.com/office/drawing/2014/main" id="{42CE423A-4609-B402-23CD-A959B0FBE5ED}"/>
              </a:ext>
            </a:extLst>
          </p:cNvPr>
          <p:cNvSpPr txBox="1"/>
          <p:nvPr/>
        </p:nvSpPr>
        <p:spPr>
          <a:xfrm>
            <a:off x="1803909" y="5390317"/>
            <a:ext cx="6505859" cy="1200329"/>
          </a:xfrm>
          <a:prstGeom prst="rect">
            <a:avLst/>
          </a:prstGeom>
          <a:noFill/>
        </p:spPr>
        <p:txBody>
          <a:bodyPr wrap="square" rtlCol="0">
            <a:spAutoFit/>
          </a:bodyPr>
          <a:lstStyle/>
          <a:p>
            <a:pPr algn="l"/>
            <a:r>
              <a:rPr lang="en-US" sz="2400" b="1" i="1">
                <a:solidFill>
                  <a:schemeClr val="accent1"/>
                </a:solidFill>
              </a:rPr>
              <a:t>In 2016 WaterStep and EPA were recognized with the Teddy Roosevelt Government Leadership Award </a:t>
            </a:r>
            <a:r>
              <a:rPr lang="en-US" sz="2400" b="1" i="1">
                <a:solidFill>
                  <a:schemeClr val="accent1"/>
                </a:solidFill>
                <a:ea typeface="+mn-lt"/>
                <a:cs typeface="+mn-lt"/>
              </a:rPr>
              <a:t>National Recognition for the WOW Cart.</a:t>
            </a:r>
            <a:endParaRPr lang="en-US" sz="2400"/>
          </a:p>
        </p:txBody>
      </p:sp>
      <p:sp>
        <p:nvSpPr>
          <p:cNvPr id="8" name="Title 3">
            <a:extLst>
              <a:ext uri="{FF2B5EF4-FFF2-40B4-BE49-F238E27FC236}">
                <a16:creationId xmlns:a16="http://schemas.microsoft.com/office/drawing/2014/main" id="{3F62B4A7-FBA9-1D9E-CE44-C3791A8DFF31}"/>
              </a:ext>
            </a:extLst>
          </p:cNvPr>
          <p:cNvSpPr txBox="1">
            <a:spLocks/>
          </p:cNvSpPr>
          <p:nvPr/>
        </p:nvSpPr>
        <p:spPr>
          <a:xfrm>
            <a:off x="3368178" y="-508278"/>
            <a:ext cx="5823604" cy="11430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bg1"/>
                </a:solidFill>
              </a:rPr>
              <a:t>What is the WOW Cart? </a:t>
            </a:r>
          </a:p>
        </p:txBody>
      </p:sp>
    </p:spTree>
    <p:extLst>
      <p:ext uri="{BB962C8B-B14F-4D97-AF65-F5344CB8AC3E}">
        <p14:creationId xmlns:p14="http://schemas.microsoft.com/office/powerpoint/2010/main" val="2577183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D9296A-1217-8789-E448-4A599412C7D1}"/>
              </a:ext>
            </a:extLst>
          </p:cNvPr>
          <p:cNvGrpSpPr/>
          <p:nvPr/>
        </p:nvGrpSpPr>
        <p:grpSpPr>
          <a:xfrm>
            <a:off x="-1130288" y="0"/>
            <a:ext cx="13296994" cy="1149058"/>
            <a:chOff x="-1160398" y="0"/>
            <a:chExt cx="13352398" cy="1459121"/>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195" t="15416" r="2134"/>
            <a:stretch/>
          </p:blipFill>
          <p:spPr>
            <a:xfrm>
              <a:off x="-25400" y="0"/>
              <a:ext cx="12217400" cy="1459121"/>
            </a:xfrm>
            <a:prstGeom prst="rect">
              <a:avLst/>
            </a:prstGeom>
          </p:spPr>
        </p:pic>
        <p:sp>
          <p:nvSpPr>
            <p:cNvPr id="6" name="Text Placeholder 1">
              <a:extLst>
                <a:ext uri="{FF2B5EF4-FFF2-40B4-BE49-F238E27FC236}">
                  <a16:creationId xmlns:a16="http://schemas.microsoft.com/office/drawing/2014/main" id="{A11ECA90-225D-66FE-EA68-5A82E1597149}"/>
                </a:ext>
              </a:extLst>
            </p:cNvPr>
            <p:cNvSpPr txBox="1">
              <a:spLocks/>
            </p:cNvSpPr>
            <p:nvPr/>
          </p:nvSpPr>
          <p:spPr>
            <a:xfrm>
              <a:off x="-1160398" y="152400"/>
              <a:ext cx="4949941" cy="762000"/>
            </a:xfrm>
            <a:prstGeom prst="rect">
              <a:avLst/>
            </a:prstGeom>
          </p:spPr>
          <p:txBody>
            <a:bodyPr vert="horz" lIns="72009" tIns="36005" rIns="72009" bIns="36005"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a:spcBef>
                  <a:spcPts val="0"/>
                </a:spcBef>
                <a:buNone/>
                <a:defRPr/>
              </a:pPr>
              <a:r>
                <a:rPr lang="en-US" sz="2205" b="1" dirty="0">
                  <a:solidFill>
                    <a:schemeClr val="bg1"/>
                  </a:solidFill>
                  <a:latin typeface="Arial" panose="020B0604020202020204" pitchFamily="34" charset="0"/>
                  <a:cs typeface="Arial" panose="020B0604020202020204" pitchFamily="34" charset="0"/>
                </a:rPr>
                <a:t>Abstract</a:t>
              </a:r>
            </a:p>
          </p:txBody>
        </p:sp>
      </p:grpSp>
      <p:sp>
        <p:nvSpPr>
          <p:cNvPr id="2" name="Slide Number Placeholder 1">
            <a:extLst>
              <a:ext uri="{FF2B5EF4-FFF2-40B4-BE49-F238E27FC236}">
                <a16:creationId xmlns:a16="http://schemas.microsoft.com/office/drawing/2014/main" id="{29A2C919-7DC4-2550-18FC-76CFBDEF0651}"/>
              </a:ext>
            </a:extLst>
          </p:cNvPr>
          <p:cNvSpPr>
            <a:spLocks noGrp="1"/>
          </p:cNvSpPr>
          <p:nvPr>
            <p:ph type="sldNum" sz="quarter" idx="12"/>
          </p:nvPr>
        </p:nvSpPr>
        <p:spPr/>
        <p:txBody>
          <a:bodyPr/>
          <a:lstStyle/>
          <a:p>
            <a:fld id="{F9067EDD-66E9-A74E-820C-83D3C1DFCCB5}" type="slidenum">
              <a:rPr lang="en-US" b="1" smtClean="0">
                <a:solidFill>
                  <a:schemeClr val="tx1"/>
                </a:solidFill>
              </a:rPr>
              <a:t>2</a:t>
            </a:fld>
            <a:endParaRPr lang="en-US" b="1" dirty="0">
              <a:solidFill>
                <a:schemeClr val="tx1"/>
              </a:solidFill>
            </a:endParaRPr>
          </a:p>
        </p:txBody>
      </p:sp>
      <p:sp>
        <p:nvSpPr>
          <p:cNvPr id="7" name="TextBox 6">
            <a:extLst>
              <a:ext uri="{FF2B5EF4-FFF2-40B4-BE49-F238E27FC236}">
                <a16:creationId xmlns:a16="http://schemas.microsoft.com/office/drawing/2014/main" id="{98AE3CEB-1586-BD21-2330-CF133F865B36}"/>
              </a:ext>
            </a:extLst>
          </p:cNvPr>
          <p:cNvSpPr txBox="1"/>
          <p:nvPr/>
        </p:nvSpPr>
        <p:spPr>
          <a:xfrm>
            <a:off x="1305136" y="1490546"/>
            <a:ext cx="10048664" cy="4678204"/>
          </a:xfrm>
          <a:prstGeom prst="rect">
            <a:avLst/>
          </a:prstGeom>
          <a:noFill/>
        </p:spPr>
        <p:txBody>
          <a:bodyPr wrap="square">
            <a:spAutoFit/>
          </a:bodyPr>
          <a:lstStyle/>
          <a:p>
            <a:pPr algn="l"/>
            <a:r>
              <a:rPr lang="en-US" sz="2000" b="1" i="0" u="sng" strike="noStrike" dirty="0">
                <a:solidFill>
                  <a:srgbClr val="000000"/>
                </a:solidFill>
                <a:effectLst/>
                <a:latin typeface="UICTFontTextStyleTallBody"/>
              </a:rPr>
              <a:t>Disaster Preparedness for Water Systems - Lessons Learned from Eastern Kentucky Flooding. </a:t>
            </a:r>
            <a:endParaRPr lang="en-US" sz="2000" b="1" i="0" u="none" strike="noStrike" dirty="0">
              <a:solidFill>
                <a:srgbClr val="000000"/>
              </a:solidFill>
              <a:effectLst/>
              <a:latin typeface="UICTFontTextStyleTallBody"/>
            </a:endParaRPr>
          </a:p>
          <a:p>
            <a:pPr algn="l"/>
            <a:endParaRPr lang="en-US" b="0" i="0" u="none" strike="noStrike" dirty="0">
              <a:solidFill>
                <a:srgbClr val="000000"/>
              </a:solidFill>
              <a:effectLst/>
              <a:latin typeface="UICTFontTextStyleTallBody"/>
            </a:endParaRPr>
          </a:p>
          <a:p>
            <a:pPr algn="l"/>
            <a:r>
              <a:rPr lang="en-US" sz="2000" b="0" i="0" u="sng" strike="noStrike" dirty="0">
                <a:solidFill>
                  <a:srgbClr val="000000"/>
                </a:solidFill>
                <a:effectLst/>
                <a:latin typeface="UICTFontTextStyleTallBody"/>
              </a:rPr>
              <a:t>By Greg Heitzman (BlueWater KY) and Joe Burns (KRWA)</a:t>
            </a:r>
            <a:br>
              <a:rPr lang="en-US" sz="2000" b="0" i="0" u="none" strike="noStrike" dirty="0">
                <a:solidFill>
                  <a:srgbClr val="000000"/>
                </a:solidFill>
                <a:effectLst/>
                <a:latin typeface="UICTFontTextStyleTallBody"/>
              </a:rPr>
            </a:br>
            <a:endParaRPr lang="en-US" sz="2000" b="0" i="0" u="none" strike="noStrike" dirty="0">
              <a:solidFill>
                <a:srgbClr val="000000"/>
              </a:solidFill>
              <a:effectLst/>
              <a:latin typeface="UICTFontTextStyleTallBody"/>
            </a:endParaRPr>
          </a:p>
          <a:p>
            <a:pPr algn="l"/>
            <a:r>
              <a:rPr lang="en-US" sz="2000" b="0" i="1" u="none" strike="noStrike" dirty="0">
                <a:solidFill>
                  <a:srgbClr val="000000"/>
                </a:solidFill>
                <a:effectLst/>
                <a:latin typeface="UICTFontTextStyleTallBody"/>
              </a:rPr>
              <a:t>Small water systems in Kentucky are often not prepared for a natural disaster like the December </a:t>
            </a:r>
            <a:r>
              <a:rPr lang="en-US" sz="2000" b="0" i="1" strike="noStrike" dirty="0">
                <a:solidFill>
                  <a:srgbClr val="000000"/>
                </a:solidFill>
                <a:effectLst/>
                <a:latin typeface="UICTFontTextStyleTallBody"/>
              </a:rPr>
              <a:t>2021 Western Kentucky tornados affecting Mayfield and Dawson Springs, or the August 2022 Eastern Kentucky flooding impacting water systems in Breathitt, Floyd, Knott, Letcher, and Perry Counties.  This presentation will provide a summary of the challenges faced by small, remote water systems, and how Kentucky </a:t>
            </a:r>
            <a:r>
              <a:rPr lang="en-US" sz="2000" b="0" i="1" u="none" strike="noStrike" dirty="0">
                <a:solidFill>
                  <a:srgbClr val="000000"/>
                </a:solidFill>
                <a:effectLst/>
                <a:latin typeface="UICTFontTextStyleTallBody"/>
              </a:rPr>
              <a:t>Rural Water Association and Kentucky WARN responded with mutual aid resources from utilities, state agencies and non-profit organizations. Participating utilities provided support for infrastructure assessment, repair and operations. WaterStep worked with Kentucky Division of Water and Kentucky Public Health to provide mobile water treatment to remote communities without access to potable water. A summary of lessons learned from this experience will help utilities prepare for future natural disasters. </a:t>
            </a:r>
            <a:endParaRPr lang="en-US" sz="2000" b="0" i="0" u="none" strike="noStrike" dirty="0">
              <a:solidFill>
                <a:srgbClr val="000000"/>
              </a:solidFill>
              <a:effectLst/>
              <a:latin typeface="UICTFontTextStyleTallBody"/>
            </a:endParaRPr>
          </a:p>
        </p:txBody>
      </p:sp>
    </p:spTree>
    <p:extLst>
      <p:ext uri="{BB962C8B-B14F-4D97-AF65-F5344CB8AC3E}">
        <p14:creationId xmlns:p14="http://schemas.microsoft.com/office/powerpoint/2010/main" val="2605702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88C362-8C1D-BD60-CBFF-70555E625397}"/>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4" name="Title 3">
            <a:extLst>
              <a:ext uri="{FF2B5EF4-FFF2-40B4-BE49-F238E27FC236}">
                <a16:creationId xmlns:a16="http://schemas.microsoft.com/office/drawing/2014/main" id="{5A41C26A-F6C4-C6F1-F03D-E3A36EDA9358}"/>
              </a:ext>
            </a:extLst>
          </p:cNvPr>
          <p:cNvSpPr>
            <a:spLocks noGrp="1"/>
          </p:cNvSpPr>
          <p:nvPr>
            <p:ph type="title"/>
          </p:nvPr>
        </p:nvSpPr>
        <p:spPr>
          <a:xfrm>
            <a:off x="5254317" y="261979"/>
            <a:ext cx="5823604" cy="1143001"/>
          </a:xfrm>
        </p:spPr>
        <p:txBody>
          <a:bodyPr>
            <a:normAutofit/>
          </a:bodyPr>
          <a:lstStyle/>
          <a:p>
            <a:r>
              <a:rPr lang="en-US" sz="3600" dirty="0">
                <a:solidFill>
                  <a:schemeClr val="accent1"/>
                </a:solidFill>
              </a:rPr>
              <a:t>What is the WOW Cart? </a:t>
            </a:r>
          </a:p>
        </p:txBody>
      </p:sp>
      <p:sp>
        <p:nvSpPr>
          <p:cNvPr id="5" name="TextBox 4">
            <a:extLst>
              <a:ext uri="{FF2B5EF4-FFF2-40B4-BE49-F238E27FC236}">
                <a16:creationId xmlns:a16="http://schemas.microsoft.com/office/drawing/2014/main" id="{18CF2FC1-62B8-455F-6BC0-D9D7E025B285}"/>
              </a:ext>
            </a:extLst>
          </p:cNvPr>
          <p:cNvSpPr txBox="1"/>
          <p:nvPr/>
        </p:nvSpPr>
        <p:spPr>
          <a:xfrm>
            <a:off x="483889" y="1567305"/>
            <a:ext cx="8393536" cy="5109091"/>
          </a:xfrm>
          <a:prstGeom prst="rect">
            <a:avLst/>
          </a:prstGeom>
          <a:noFill/>
        </p:spPr>
        <p:txBody>
          <a:bodyPr wrap="square" rtlCol="0">
            <a:spAutoFit/>
          </a:bodyPr>
          <a:lstStyle/>
          <a:p>
            <a:pPr algn="l"/>
            <a:r>
              <a:rPr lang="en-US" sz="3600" b="1" dirty="0"/>
              <a:t>WOW = Water on Wheels </a:t>
            </a:r>
          </a:p>
          <a:p>
            <a:pPr algn="l"/>
            <a:endParaRPr lang="en-US" sz="2400" dirty="0"/>
          </a:p>
          <a:p>
            <a:pPr marL="342900" indent="-342900" algn="l">
              <a:buFont typeface="+mj-lt"/>
              <a:buAutoNum type="arabicPeriod"/>
            </a:pPr>
            <a:r>
              <a:rPr lang="en-US" sz="2400" dirty="0"/>
              <a:t>Mobile Water Treatment System  developed by US EPA and WaterStep</a:t>
            </a:r>
          </a:p>
          <a:p>
            <a:pPr marL="342900" indent="-342900" algn="l">
              <a:buFont typeface="+mj-lt"/>
              <a:buAutoNum type="arabicPeriod"/>
            </a:pPr>
            <a:r>
              <a:rPr lang="en-US" sz="2400" dirty="0"/>
              <a:t>Developed using  EPS’s Cooperative Research Program – CRADA </a:t>
            </a:r>
          </a:p>
          <a:p>
            <a:pPr marL="342900" indent="-342900" algn="l">
              <a:buFont typeface="+mj-lt"/>
              <a:buAutoNum type="arabicPeriod"/>
            </a:pPr>
            <a:r>
              <a:rPr lang="en-US" sz="2400" dirty="0"/>
              <a:t>Four basic water treatment components:</a:t>
            </a:r>
          </a:p>
          <a:p>
            <a:pPr marL="742950" lvl="1" indent="-285750">
              <a:buFont typeface="Wingdings" pitchFamily="2" charset="2"/>
              <a:buChar char="ü"/>
            </a:pPr>
            <a:r>
              <a:rPr lang="en-US" sz="2000" dirty="0"/>
              <a:t>Filtration</a:t>
            </a:r>
          </a:p>
          <a:p>
            <a:pPr marL="742950" lvl="1" indent="-285750">
              <a:buFont typeface="Wingdings" pitchFamily="2" charset="2"/>
              <a:buChar char="ü"/>
            </a:pPr>
            <a:r>
              <a:rPr lang="en-US" sz="2000" dirty="0"/>
              <a:t>Carbon treatment</a:t>
            </a:r>
          </a:p>
          <a:p>
            <a:pPr marL="742950" lvl="1" indent="-285750">
              <a:buFont typeface="Wingdings" pitchFamily="2" charset="2"/>
              <a:buChar char="ü"/>
            </a:pPr>
            <a:r>
              <a:rPr lang="en-US" sz="2000" dirty="0"/>
              <a:t>UV disinfection</a:t>
            </a:r>
          </a:p>
          <a:p>
            <a:pPr marL="742950" lvl="1" indent="-285750">
              <a:buFont typeface="Wingdings" pitchFamily="2" charset="2"/>
              <a:buChar char="ü"/>
            </a:pPr>
            <a:r>
              <a:rPr lang="en-US" sz="2000" dirty="0"/>
              <a:t>Chlorine disinfection </a:t>
            </a:r>
          </a:p>
          <a:p>
            <a:pPr marL="285750" indent="-285750" algn="l">
              <a:buFont typeface="Wingdings" pitchFamily="2" charset="2"/>
              <a:buChar char="ü"/>
            </a:pPr>
            <a:endParaRPr lang="en-US" sz="2400" dirty="0"/>
          </a:p>
          <a:p>
            <a:pPr algn="l"/>
            <a:r>
              <a:rPr lang="en-US" sz="2400" dirty="0"/>
              <a:t>4. Capacity 10,000 gallons a day</a:t>
            </a:r>
          </a:p>
          <a:p>
            <a:pPr algn="l"/>
            <a:r>
              <a:rPr lang="en-US" sz="2400" dirty="0"/>
              <a:t>5. Runs on battery, solar, generator, or AC power</a:t>
            </a:r>
          </a:p>
          <a:p>
            <a:pPr algn="l"/>
            <a:endParaRPr lang="en-US" dirty="0"/>
          </a:p>
        </p:txBody>
      </p:sp>
      <p:pic>
        <p:nvPicPr>
          <p:cNvPr id="6" name="Picture 4">
            <a:extLst>
              <a:ext uri="{FF2B5EF4-FFF2-40B4-BE49-F238E27FC236}">
                <a16:creationId xmlns:a16="http://schemas.microsoft.com/office/drawing/2014/main" id="{85B06285-DF2E-8B31-859B-5CC772054C4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051920" y="2195714"/>
            <a:ext cx="2886867" cy="3248939"/>
          </a:xfrm>
          <a:prstGeom prst="rect">
            <a:avLst/>
          </a:prstGeom>
        </p:spPr>
      </p:pic>
    </p:spTree>
    <p:extLst>
      <p:ext uri="{BB962C8B-B14F-4D97-AF65-F5344CB8AC3E}">
        <p14:creationId xmlns:p14="http://schemas.microsoft.com/office/powerpoint/2010/main" val="421543323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195" t="15416" r="2134"/>
          <a:stretch/>
        </p:blipFill>
        <p:spPr>
          <a:xfrm>
            <a:off x="12647" y="0"/>
            <a:ext cx="12166706" cy="1149058"/>
          </a:xfrm>
          <a:prstGeom prst="rect">
            <a:avLst/>
          </a:prstGeom>
        </p:spPr>
      </p:pic>
      <p:grpSp>
        <p:nvGrpSpPr>
          <p:cNvPr id="10" name="Group 9">
            <a:extLst>
              <a:ext uri="{FF2B5EF4-FFF2-40B4-BE49-F238E27FC236}">
                <a16:creationId xmlns:a16="http://schemas.microsoft.com/office/drawing/2014/main" id="{808B03DF-1912-C07E-9D42-DA7954FD0000}"/>
              </a:ext>
            </a:extLst>
          </p:cNvPr>
          <p:cNvGrpSpPr/>
          <p:nvPr/>
        </p:nvGrpSpPr>
        <p:grpSpPr>
          <a:xfrm>
            <a:off x="373386" y="1755226"/>
            <a:ext cx="5559014" cy="4545839"/>
            <a:chOff x="833119" y="1520191"/>
            <a:chExt cx="7117081" cy="5337809"/>
          </a:xfrm>
        </p:grpSpPr>
        <p:pic>
          <p:nvPicPr>
            <p:cNvPr id="11" name="Picture 10">
              <a:extLst>
                <a:ext uri="{FF2B5EF4-FFF2-40B4-BE49-F238E27FC236}">
                  <a16:creationId xmlns:a16="http://schemas.microsoft.com/office/drawing/2014/main" id="{A865C3BF-6B0B-9007-DDAA-BCAE681C8A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3120" y="1520191"/>
              <a:ext cx="7117080" cy="5337809"/>
            </a:xfrm>
            <a:prstGeom prst="rect">
              <a:avLst/>
            </a:prstGeom>
          </p:spPr>
        </p:pic>
        <p:sp>
          <p:nvSpPr>
            <p:cNvPr id="12" name="TextBox 11">
              <a:extLst>
                <a:ext uri="{FF2B5EF4-FFF2-40B4-BE49-F238E27FC236}">
                  <a16:creationId xmlns:a16="http://schemas.microsoft.com/office/drawing/2014/main" id="{3BF1FFC5-0276-309E-BF4C-B6B93EB3D121}"/>
                </a:ext>
              </a:extLst>
            </p:cNvPr>
            <p:cNvSpPr txBox="1"/>
            <p:nvPr/>
          </p:nvSpPr>
          <p:spPr>
            <a:xfrm>
              <a:off x="5396098" y="2351321"/>
              <a:ext cx="1410329" cy="397536"/>
            </a:xfrm>
            <a:prstGeom prst="rect">
              <a:avLst/>
            </a:prstGeom>
            <a:solidFill>
              <a:schemeClr val="bg1"/>
            </a:solidFill>
            <a:ln>
              <a:solidFill>
                <a:schemeClr val="tx1"/>
              </a:solidFill>
            </a:ln>
          </p:spPr>
          <p:txBody>
            <a:bodyPr wrap="square" rtlCol="0">
              <a:spAutoFit/>
            </a:bodyPr>
            <a:lstStyle/>
            <a:p>
              <a:r>
                <a:rPr lang="en-US" sz="1600"/>
                <a:t>Pre-Filters</a:t>
              </a:r>
            </a:p>
          </p:txBody>
        </p:sp>
        <p:sp>
          <p:nvSpPr>
            <p:cNvPr id="13" name="TextBox 12">
              <a:extLst>
                <a:ext uri="{FF2B5EF4-FFF2-40B4-BE49-F238E27FC236}">
                  <a16:creationId xmlns:a16="http://schemas.microsoft.com/office/drawing/2014/main" id="{AB272CD4-2265-85A5-4016-DA0213CE8300}"/>
                </a:ext>
              </a:extLst>
            </p:cNvPr>
            <p:cNvSpPr txBox="1"/>
            <p:nvPr/>
          </p:nvSpPr>
          <p:spPr>
            <a:xfrm>
              <a:off x="6101262" y="5881257"/>
              <a:ext cx="1410329" cy="686654"/>
            </a:xfrm>
            <a:prstGeom prst="rect">
              <a:avLst/>
            </a:prstGeom>
            <a:solidFill>
              <a:schemeClr val="bg1"/>
            </a:solidFill>
            <a:ln>
              <a:solidFill>
                <a:schemeClr val="tx1"/>
              </a:solidFill>
            </a:ln>
          </p:spPr>
          <p:txBody>
            <a:bodyPr wrap="square" rtlCol="0">
              <a:spAutoFit/>
            </a:bodyPr>
            <a:lstStyle/>
            <a:p>
              <a:r>
                <a:rPr lang="en-US" sz="1600"/>
                <a:t>Raw Water Inlet</a:t>
              </a:r>
            </a:p>
          </p:txBody>
        </p:sp>
        <p:sp>
          <p:nvSpPr>
            <p:cNvPr id="15" name="TextBox 14">
              <a:extLst>
                <a:ext uri="{FF2B5EF4-FFF2-40B4-BE49-F238E27FC236}">
                  <a16:creationId xmlns:a16="http://schemas.microsoft.com/office/drawing/2014/main" id="{E6D2A79D-6A89-CA2E-2732-CB077E8351DA}"/>
                </a:ext>
              </a:extLst>
            </p:cNvPr>
            <p:cNvSpPr txBox="1"/>
            <p:nvPr/>
          </p:nvSpPr>
          <p:spPr>
            <a:xfrm>
              <a:off x="4391660" y="4092793"/>
              <a:ext cx="1863065" cy="397536"/>
            </a:xfrm>
            <a:prstGeom prst="rect">
              <a:avLst/>
            </a:prstGeom>
            <a:solidFill>
              <a:schemeClr val="bg1"/>
            </a:solidFill>
            <a:ln>
              <a:solidFill>
                <a:schemeClr val="tx1"/>
              </a:solidFill>
            </a:ln>
          </p:spPr>
          <p:txBody>
            <a:bodyPr wrap="square" rtlCol="0">
              <a:spAutoFit/>
            </a:bodyPr>
            <a:lstStyle/>
            <a:p>
              <a:r>
                <a:rPr lang="en-US" sz="1600"/>
                <a:t>Pressure Tank</a:t>
              </a:r>
            </a:p>
          </p:txBody>
        </p:sp>
        <p:sp>
          <p:nvSpPr>
            <p:cNvPr id="16" name="TextBox 15">
              <a:extLst>
                <a:ext uri="{FF2B5EF4-FFF2-40B4-BE49-F238E27FC236}">
                  <a16:creationId xmlns:a16="http://schemas.microsoft.com/office/drawing/2014/main" id="{03EE3313-FFB5-FB11-479E-771292C07C51}"/>
                </a:ext>
              </a:extLst>
            </p:cNvPr>
            <p:cNvSpPr txBox="1"/>
            <p:nvPr/>
          </p:nvSpPr>
          <p:spPr>
            <a:xfrm>
              <a:off x="1812493" y="5462940"/>
              <a:ext cx="2375901" cy="397536"/>
            </a:xfrm>
            <a:prstGeom prst="rect">
              <a:avLst/>
            </a:prstGeom>
            <a:solidFill>
              <a:schemeClr val="bg1"/>
            </a:solidFill>
            <a:ln>
              <a:solidFill>
                <a:schemeClr val="tx1"/>
              </a:solidFill>
            </a:ln>
          </p:spPr>
          <p:txBody>
            <a:bodyPr wrap="square" rtlCol="0">
              <a:spAutoFit/>
            </a:bodyPr>
            <a:lstStyle/>
            <a:p>
              <a:r>
                <a:rPr lang="en-US" sz="1600"/>
                <a:t>Dual Fuel Generator</a:t>
              </a:r>
            </a:p>
          </p:txBody>
        </p:sp>
        <p:sp>
          <p:nvSpPr>
            <p:cNvPr id="17" name="TextBox 16">
              <a:extLst>
                <a:ext uri="{FF2B5EF4-FFF2-40B4-BE49-F238E27FC236}">
                  <a16:creationId xmlns:a16="http://schemas.microsoft.com/office/drawing/2014/main" id="{25F0C289-DDEA-911C-D7F9-252DA977C790}"/>
                </a:ext>
              </a:extLst>
            </p:cNvPr>
            <p:cNvSpPr txBox="1"/>
            <p:nvPr/>
          </p:nvSpPr>
          <p:spPr>
            <a:xfrm>
              <a:off x="833119" y="2908452"/>
              <a:ext cx="1860059" cy="686654"/>
            </a:xfrm>
            <a:prstGeom prst="rect">
              <a:avLst/>
            </a:prstGeom>
            <a:solidFill>
              <a:schemeClr val="bg1"/>
            </a:solidFill>
            <a:ln>
              <a:solidFill>
                <a:schemeClr val="tx1"/>
              </a:solidFill>
            </a:ln>
          </p:spPr>
          <p:txBody>
            <a:bodyPr wrap="square" rtlCol="0">
              <a:spAutoFit/>
            </a:bodyPr>
            <a:lstStyle/>
            <a:p>
              <a:r>
                <a:rPr lang="en-US" sz="1600"/>
                <a:t>Liquid Bleach Maker</a:t>
              </a:r>
            </a:p>
          </p:txBody>
        </p:sp>
      </p:grpSp>
      <p:pic>
        <p:nvPicPr>
          <p:cNvPr id="19" name="Picture 18">
            <a:extLst>
              <a:ext uri="{FF2B5EF4-FFF2-40B4-BE49-F238E27FC236}">
                <a16:creationId xmlns:a16="http://schemas.microsoft.com/office/drawing/2014/main" id="{3E630227-B014-5505-29F4-C408CC521F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4469" y="1755226"/>
            <a:ext cx="5885794" cy="4558291"/>
          </a:xfrm>
          <a:prstGeom prst="rect">
            <a:avLst/>
          </a:prstGeom>
          <a:ln>
            <a:solidFill>
              <a:schemeClr val="tx1"/>
            </a:solidFill>
          </a:ln>
        </p:spPr>
      </p:pic>
      <p:sp>
        <p:nvSpPr>
          <p:cNvPr id="20" name="TextBox 19">
            <a:extLst>
              <a:ext uri="{FF2B5EF4-FFF2-40B4-BE49-F238E27FC236}">
                <a16:creationId xmlns:a16="http://schemas.microsoft.com/office/drawing/2014/main" id="{064EB41A-2013-E201-017D-487A4D5C0785}"/>
              </a:ext>
            </a:extLst>
          </p:cNvPr>
          <p:cNvSpPr txBox="1"/>
          <p:nvPr/>
        </p:nvSpPr>
        <p:spPr>
          <a:xfrm>
            <a:off x="7299583" y="3337684"/>
            <a:ext cx="1560638" cy="369332"/>
          </a:xfrm>
          <a:prstGeom prst="rect">
            <a:avLst/>
          </a:prstGeom>
          <a:solidFill>
            <a:schemeClr val="bg1"/>
          </a:solidFill>
          <a:ln>
            <a:solidFill>
              <a:schemeClr val="tx1"/>
            </a:solidFill>
          </a:ln>
        </p:spPr>
        <p:txBody>
          <a:bodyPr wrap="square" rtlCol="0">
            <a:spAutoFit/>
          </a:bodyPr>
          <a:lstStyle/>
          <a:p>
            <a:r>
              <a:rPr lang="en-US"/>
              <a:t>Carbon Tanks</a:t>
            </a:r>
          </a:p>
        </p:txBody>
      </p:sp>
      <p:sp>
        <p:nvSpPr>
          <p:cNvPr id="21" name="TextBox 20">
            <a:extLst>
              <a:ext uri="{FF2B5EF4-FFF2-40B4-BE49-F238E27FC236}">
                <a16:creationId xmlns:a16="http://schemas.microsoft.com/office/drawing/2014/main" id="{7D314332-D4F1-A106-2566-3250CC282BC1}"/>
              </a:ext>
            </a:extLst>
          </p:cNvPr>
          <p:cNvSpPr txBox="1"/>
          <p:nvPr/>
        </p:nvSpPr>
        <p:spPr>
          <a:xfrm>
            <a:off x="9496453" y="2469637"/>
            <a:ext cx="1731797" cy="369332"/>
          </a:xfrm>
          <a:prstGeom prst="rect">
            <a:avLst/>
          </a:prstGeom>
          <a:solidFill>
            <a:schemeClr val="bg1"/>
          </a:solidFill>
          <a:ln>
            <a:solidFill>
              <a:schemeClr val="tx1"/>
            </a:solidFill>
          </a:ln>
        </p:spPr>
        <p:txBody>
          <a:bodyPr wrap="square" rtlCol="0">
            <a:spAutoFit/>
          </a:bodyPr>
          <a:lstStyle/>
          <a:p>
            <a:r>
              <a:rPr lang="en-US"/>
              <a:t>Chlorinator </a:t>
            </a:r>
          </a:p>
        </p:txBody>
      </p:sp>
      <p:sp>
        <p:nvSpPr>
          <p:cNvPr id="22" name="TextBox 21">
            <a:extLst>
              <a:ext uri="{FF2B5EF4-FFF2-40B4-BE49-F238E27FC236}">
                <a16:creationId xmlns:a16="http://schemas.microsoft.com/office/drawing/2014/main" id="{050CC958-CD6E-5405-D5F2-BF568F8E053F}"/>
              </a:ext>
            </a:extLst>
          </p:cNvPr>
          <p:cNvSpPr txBox="1"/>
          <p:nvPr/>
        </p:nvSpPr>
        <p:spPr>
          <a:xfrm>
            <a:off x="8507293" y="5115554"/>
            <a:ext cx="1353820" cy="646074"/>
          </a:xfrm>
          <a:prstGeom prst="rect">
            <a:avLst/>
          </a:prstGeom>
          <a:solidFill>
            <a:schemeClr val="bg1"/>
          </a:solidFill>
          <a:ln>
            <a:solidFill>
              <a:schemeClr val="tx1"/>
            </a:solidFill>
          </a:ln>
        </p:spPr>
        <p:txBody>
          <a:bodyPr wrap="square" rtlCol="0">
            <a:spAutoFit/>
          </a:bodyPr>
          <a:lstStyle/>
          <a:p>
            <a:r>
              <a:rPr lang="en-US"/>
              <a:t>Outlets and USB Ports</a:t>
            </a:r>
          </a:p>
        </p:txBody>
      </p:sp>
      <p:sp>
        <p:nvSpPr>
          <p:cNvPr id="23" name="TextBox 22">
            <a:extLst>
              <a:ext uri="{FF2B5EF4-FFF2-40B4-BE49-F238E27FC236}">
                <a16:creationId xmlns:a16="http://schemas.microsoft.com/office/drawing/2014/main" id="{C153222A-BC3D-1C0F-72EB-66EEA9C32540}"/>
              </a:ext>
            </a:extLst>
          </p:cNvPr>
          <p:cNvSpPr txBox="1"/>
          <p:nvPr/>
        </p:nvSpPr>
        <p:spPr>
          <a:xfrm>
            <a:off x="6608971" y="4966437"/>
            <a:ext cx="1353820" cy="646074"/>
          </a:xfrm>
          <a:prstGeom prst="rect">
            <a:avLst/>
          </a:prstGeom>
          <a:solidFill>
            <a:schemeClr val="bg1"/>
          </a:solidFill>
          <a:ln>
            <a:solidFill>
              <a:schemeClr val="tx1"/>
            </a:solidFill>
          </a:ln>
        </p:spPr>
        <p:txBody>
          <a:bodyPr wrap="square" rtlCol="0">
            <a:spAutoFit/>
          </a:bodyPr>
          <a:lstStyle/>
          <a:p>
            <a:r>
              <a:rPr lang="en-US"/>
              <a:t>Deep Cycle Battery</a:t>
            </a:r>
          </a:p>
        </p:txBody>
      </p:sp>
      <p:sp>
        <p:nvSpPr>
          <p:cNvPr id="2" name="Slide Number Placeholder 1">
            <a:extLst>
              <a:ext uri="{FF2B5EF4-FFF2-40B4-BE49-F238E27FC236}">
                <a16:creationId xmlns:a16="http://schemas.microsoft.com/office/drawing/2014/main" id="{929099F4-C9D5-CBE8-6811-0E1CBD0C532D}"/>
              </a:ext>
            </a:extLst>
          </p:cNvPr>
          <p:cNvSpPr>
            <a:spLocks noGrp="1"/>
          </p:cNvSpPr>
          <p:nvPr>
            <p:ph type="sldNum" sz="quarter" idx="12"/>
          </p:nvPr>
        </p:nvSpPr>
        <p:spPr/>
        <p:txBody>
          <a:bodyPr/>
          <a:lstStyle/>
          <a:p>
            <a:fld id="{F9067EDD-66E9-A74E-820C-83D3C1DFCCB5}" type="slidenum">
              <a:rPr lang="en-US" b="1" smtClean="0">
                <a:solidFill>
                  <a:schemeClr val="tx1"/>
                </a:solidFill>
              </a:rPr>
              <a:t>21</a:t>
            </a:fld>
            <a:endParaRPr lang="en-US" b="1">
              <a:solidFill>
                <a:schemeClr val="tx1"/>
              </a:solidFill>
            </a:endParaRPr>
          </a:p>
        </p:txBody>
      </p:sp>
      <p:sp>
        <p:nvSpPr>
          <p:cNvPr id="4" name="Title 1">
            <a:extLst>
              <a:ext uri="{FF2B5EF4-FFF2-40B4-BE49-F238E27FC236}">
                <a16:creationId xmlns:a16="http://schemas.microsoft.com/office/drawing/2014/main" id="{93D2AFD9-CBC8-3FE6-40B0-144940F84DF0}"/>
              </a:ext>
            </a:extLst>
          </p:cNvPr>
          <p:cNvSpPr txBox="1">
            <a:spLocks/>
          </p:cNvSpPr>
          <p:nvPr/>
        </p:nvSpPr>
        <p:spPr>
          <a:xfrm>
            <a:off x="3121492" y="-397525"/>
            <a:ext cx="6062711"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rgbClr val="0070C0"/>
                </a:solidFill>
                <a:latin typeface="+mn-lt"/>
              </a:rPr>
              <a:t>The WOW Cart</a:t>
            </a:r>
          </a:p>
        </p:txBody>
      </p:sp>
    </p:spTree>
    <p:extLst>
      <p:ext uri="{BB962C8B-B14F-4D97-AF65-F5344CB8AC3E}">
        <p14:creationId xmlns:p14="http://schemas.microsoft.com/office/powerpoint/2010/main" val="2501913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lide Number Placeholder 2"/>
          <p:cNvSpPr txBox="1">
            <a:spLocks noGrp="1"/>
          </p:cNvSpPr>
          <p:nvPr>
            <p:ph type="sldNum" sz="quarter" idx="2"/>
          </p:nvPr>
        </p:nvSpPr>
        <p:spPr>
          <a:xfrm>
            <a:off x="11283439" y="6340479"/>
            <a:ext cx="509488" cy="3200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1200"/>
              <a:t>22</a:t>
            </a:fld>
            <a:endParaRPr sz="1200"/>
          </a:p>
        </p:txBody>
      </p:sp>
      <p:sp>
        <p:nvSpPr>
          <p:cNvPr id="741" name="Title 3"/>
          <p:cNvSpPr txBox="1">
            <a:spLocks noGrp="1"/>
          </p:cNvSpPr>
          <p:nvPr>
            <p:ph type="title"/>
          </p:nvPr>
        </p:nvSpPr>
        <p:spPr>
          <a:xfrm>
            <a:off x="4261760" y="197480"/>
            <a:ext cx="7172597" cy="1143001"/>
          </a:xfrm>
          <a:prstGeom prst="rect">
            <a:avLst/>
          </a:prstGeom>
        </p:spPr>
        <p:txBody>
          <a:bodyPr>
            <a:normAutofit/>
          </a:bodyPr>
          <a:lstStyle>
            <a:lvl1pPr>
              <a:defRPr>
                <a:solidFill>
                  <a:schemeClr val="accent1"/>
                </a:solidFill>
              </a:defRPr>
            </a:lvl1pPr>
          </a:lstStyle>
          <a:p>
            <a:r>
              <a:rPr lang="en-US" sz="3600">
                <a:solidFill>
                  <a:srgbClr val="0070C0"/>
                </a:solidFill>
                <a:latin typeface="+mn-lt"/>
              </a:rPr>
              <a:t>How</a:t>
            </a:r>
            <a:r>
              <a:rPr sz="3600">
                <a:solidFill>
                  <a:srgbClr val="0070C0"/>
                </a:solidFill>
                <a:latin typeface="+mn-lt"/>
              </a:rPr>
              <a:t> can the WOW </a:t>
            </a:r>
            <a:r>
              <a:rPr lang="en-US" sz="3600">
                <a:solidFill>
                  <a:srgbClr val="0070C0"/>
                </a:solidFill>
                <a:latin typeface="+mn-lt"/>
              </a:rPr>
              <a:t>Cart </a:t>
            </a:r>
            <a:r>
              <a:rPr sz="3600">
                <a:solidFill>
                  <a:srgbClr val="0070C0"/>
                </a:solidFill>
                <a:latin typeface="+mn-lt"/>
              </a:rPr>
              <a:t>be used? </a:t>
            </a:r>
          </a:p>
        </p:txBody>
      </p:sp>
      <p:sp>
        <p:nvSpPr>
          <p:cNvPr id="742" name="TextBox 5"/>
          <p:cNvSpPr txBox="1"/>
          <p:nvPr/>
        </p:nvSpPr>
        <p:spPr>
          <a:xfrm>
            <a:off x="557312" y="2031370"/>
            <a:ext cx="5538688"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1">
              <a:buSzPct val="100000"/>
              <a:defRPr sz="2700"/>
            </a:pPr>
            <a:r>
              <a:rPr lang="en-US" sz="2400" u="sng"/>
              <a:t>By:</a:t>
            </a:r>
          </a:p>
          <a:p>
            <a:pPr marL="742950" lvl="1" indent="-285750">
              <a:buSzPct val="100000"/>
              <a:buChar char="▪"/>
              <a:defRPr sz="2700"/>
            </a:pPr>
            <a:r>
              <a:rPr sz="2400"/>
              <a:t>Emergency Response </a:t>
            </a:r>
            <a:r>
              <a:rPr lang="en-US" sz="2400"/>
              <a:t>Agencies</a:t>
            </a:r>
          </a:p>
          <a:p>
            <a:pPr marL="742950" lvl="1" indent="-285750">
              <a:buSzPct val="100000"/>
              <a:buFontTx/>
              <a:buChar char="▪"/>
              <a:defRPr sz="2700"/>
            </a:pPr>
            <a:r>
              <a:rPr lang="en-US" sz="2400"/>
              <a:t>State Water Agency Response Networks (WARN) </a:t>
            </a:r>
          </a:p>
          <a:p>
            <a:pPr marL="742950" lvl="1" indent="-285750">
              <a:buSzPct val="100000"/>
              <a:buChar char="▪"/>
              <a:defRPr sz="2700"/>
            </a:pPr>
            <a:r>
              <a:rPr sz="2400"/>
              <a:t>Rural Water Associations</a:t>
            </a:r>
          </a:p>
          <a:p>
            <a:pPr marL="742950" lvl="1" indent="-285750">
              <a:buSzPct val="100000"/>
              <a:buChar char="▪"/>
              <a:defRPr sz="2700"/>
            </a:pPr>
            <a:r>
              <a:rPr lang="en-US" sz="2400"/>
              <a:t>Public Water Utilities </a:t>
            </a:r>
          </a:p>
          <a:p>
            <a:pPr marL="742950" lvl="1" indent="-285750">
              <a:buSzPct val="100000"/>
              <a:buChar char="▪"/>
              <a:defRPr sz="2700"/>
            </a:pPr>
            <a:r>
              <a:rPr sz="2400"/>
              <a:t>NGOs</a:t>
            </a:r>
          </a:p>
          <a:p>
            <a:pPr marL="742950" lvl="1" indent="-285750">
              <a:buSzPct val="100000"/>
              <a:buChar char="▪"/>
              <a:defRPr sz="2700"/>
            </a:pPr>
            <a:r>
              <a:rPr sz="2400"/>
              <a:t>Corporate Disaster Relief Teams</a:t>
            </a:r>
            <a:endParaRPr lang="en-US" sz="2400"/>
          </a:p>
          <a:p>
            <a:pPr lvl="1">
              <a:buSzPct val="100000"/>
              <a:defRPr sz="2700"/>
            </a:pPr>
            <a:endParaRPr lang="en-US" sz="2400"/>
          </a:p>
          <a:p>
            <a:pPr lvl="1">
              <a:buSzPct val="100000"/>
              <a:defRPr sz="2700"/>
            </a:pPr>
            <a:endParaRPr sz="2400"/>
          </a:p>
        </p:txBody>
      </p:sp>
      <p:sp>
        <p:nvSpPr>
          <p:cNvPr id="2" name="TextBox 1">
            <a:extLst>
              <a:ext uri="{FF2B5EF4-FFF2-40B4-BE49-F238E27FC236}">
                <a16:creationId xmlns:a16="http://schemas.microsoft.com/office/drawing/2014/main" id="{A69BFEE2-ABED-E67E-6361-216253A43539}"/>
              </a:ext>
            </a:extLst>
          </p:cNvPr>
          <p:cNvSpPr txBox="1"/>
          <p:nvPr/>
        </p:nvSpPr>
        <p:spPr>
          <a:xfrm>
            <a:off x="5657850" y="2031370"/>
            <a:ext cx="6135077" cy="3046988"/>
          </a:xfrm>
          <a:prstGeom prst="rect">
            <a:avLst/>
          </a:prstGeom>
          <a:noFill/>
        </p:spPr>
        <p:txBody>
          <a:bodyPr wrap="none" rtlCol="0">
            <a:spAutoFit/>
          </a:bodyPr>
          <a:lstStyle/>
          <a:p>
            <a:pPr lvl="1">
              <a:buSzPct val="100000"/>
              <a:defRPr sz="2700"/>
            </a:pPr>
            <a:r>
              <a:rPr lang="en-US" sz="2400" u="sng"/>
              <a:t>Where:</a:t>
            </a:r>
          </a:p>
          <a:p>
            <a:pPr marL="742950" lvl="1" indent="-285750">
              <a:buSzPct val="100000"/>
              <a:buFontTx/>
              <a:buChar char="▪"/>
              <a:defRPr sz="2700"/>
            </a:pPr>
            <a:r>
              <a:rPr lang="en-US" sz="2400"/>
              <a:t>Satellite Neighborhood Locations</a:t>
            </a:r>
          </a:p>
          <a:p>
            <a:pPr marL="742950" lvl="1" indent="-285750">
              <a:buSzPct val="100000"/>
              <a:buFontTx/>
              <a:buChar char="▪"/>
              <a:defRPr sz="2700"/>
            </a:pPr>
            <a:r>
              <a:rPr lang="en-US" sz="2400"/>
              <a:t>Community Centers</a:t>
            </a:r>
          </a:p>
          <a:p>
            <a:pPr marL="742950" lvl="1" indent="-285750">
              <a:buSzPct val="100000"/>
              <a:buFontTx/>
              <a:buChar char="▪"/>
              <a:defRPr sz="2700"/>
            </a:pPr>
            <a:r>
              <a:rPr lang="en-US" sz="2400"/>
              <a:t>Local fire/police stations</a:t>
            </a:r>
          </a:p>
          <a:p>
            <a:pPr marL="742950" lvl="1" indent="-285750">
              <a:buSzPct val="100000"/>
              <a:buFontTx/>
              <a:buChar char="▪"/>
              <a:defRPr sz="2700"/>
            </a:pPr>
            <a:r>
              <a:rPr lang="en-US" sz="2400"/>
              <a:t>Jails and Prisons </a:t>
            </a:r>
          </a:p>
          <a:p>
            <a:pPr marL="742950" lvl="1" indent="-285750">
              <a:buSzPct val="100000"/>
              <a:buChar char="▪"/>
              <a:defRPr sz="2700"/>
            </a:pPr>
            <a:r>
              <a:rPr lang="en-US" sz="2400"/>
              <a:t>Forest Firefighter Camps</a:t>
            </a:r>
          </a:p>
          <a:p>
            <a:pPr marL="742950" lvl="1" indent="-285750">
              <a:buSzPct val="100000"/>
              <a:buChar char="▪"/>
              <a:defRPr sz="2700"/>
            </a:pPr>
            <a:r>
              <a:rPr lang="en-US" sz="2400"/>
              <a:t>Hospitals, Clinics, and Nursing Homes</a:t>
            </a:r>
          </a:p>
          <a:p>
            <a:pPr marL="742950" lvl="1" indent="-285750">
              <a:buSzPct val="100000"/>
              <a:buChar char="▪"/>
              <a:defRPr sz="2700"/>
            </a:pPr>
            <a:r>
              <a:rPr lang="en-US" sz="2400"/>
              <a:t>Part of a comprehensive Lily pad Network</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45CC6A-5865-86B6-7BCA-B729337EEAD8}"/>
              </a:ext>
            </a:extLst>
          </p:cNvPr>
          <p:cNvSpPr>
            <a:spLocks noGrp="1"/>
          </p:cNvSpPr>
          <p:nvPr>
            <p:ph type="sldNum" sz="quarter" idx="2"/>
          </p:nvPr>
        </p:nvSpPr>
        <p:spPr>
          <a:xfrm>
            <a:off x="11582402" y="6378011"/>
            <a:ext cx="401314" cy="320041"/>
          </a:xfrm>
        </p:spPr>
        <p:txBody>
          <a:bodyPr/>
          <a:lstStyle/>
          <a:p>
            <a:fld id="{86CB4B4D-7CA3-9044-876B-883B54F8677D}" type="slidenum">
              <a:rPr lang="en-US" smtClean="0"/>
              <a:t>23</a:t>
            </a:fld>
            <a:endParaRPr lang="en-US"/>
          </a:p>
        </p:txBody>
      </p:sp>
      <p:sp>
        <p:nvSpPr>
          <p:cNvPr id="5" name="Title 3">
            <a:extLst>
              <a:ext uri="{FF2B5EF4-FFF2-40B4-BE49-F238E27FC236}">
                <a16:creationId xmlns:a16="http://schemas.microsoft.com/office/drawing/2014/main" id="{BC4C3A43-4AE1-EF23-10E9-EE1C7C2790F3}"/>
              </a:ext>
            </a:extLst>
          </p:cNvPr>
          <p:cNvSpPr txBox="1">
            <a:spLocks noGrp="1"/>
          </p:cNvSpPr>
          <p:nvPr>
            <p:ph type="title"/>
          </p:nvPr>
        </p:nvSpPr>
        <p:spPr>
          <a:xfrm>
            <a:off x="3883721" y="19050"/>
            <a:ext cx="7698681" cy="11430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mn-lt"/>
              </a:rPr>
              <a:t>Development of the WOW Cart  </a:t>
            </a:r>
          </a:p>
        </p:txBody>
      </p:sp>
      <p:pic>
        <p:nvPicPr>
          <p:cNvPr id="7" name="Picture 6">
            <a:extLst>
              <a:ext uri="{FF2B5EF4-FFF2-40B4-BE49-F238E27FC236}">
                <a16:creationId xmlns:a16="http://schemas.microsoft.com/office/drawing/2014/main" id="{B1E52AF3-6C8B-2693-FA63-E994D9EE58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140615" y="2009918"/>
            <a:ext cx="4739565" cy="3554674"/>
          </a:xfrm>
          <a:prstGeom prst="rect">
            <a:avLst/>
          </a:prstGeom>
        </p:spPr>
      </p:pic>
      <p:pic>
        <p:nvPicPr>
          <p:cNvPr id="9" name="Picture 8">
            <a:extLst>
              <a:ext uri="{FF2B5EF4-FFF2-40B4-BE49-F238E27FC236}">
                <a16:creationId xmlns:a16="http://schemas.microsoft.com/office/drawing/2014/main" id="{0D0409B7-76E4-E069-8055-B76E97747BD9}"/>
              </a:ext>
            </a:extLst>
          </p:cNvPr>
          <p:cNvPicPr>
            <a:picLocks noChangeAspect="1"/>
          </p:cNvPicPr>
          <p:nvPr/>
        </p:nvPicPr>
        <p:blipFill>
          <a:blip r:embed="rId3"/>
          <a:stretch>
            <a:fillRect/>
          </a:stretch>
        </p:blipFill>
        <p:spPr>
          <a:xfrm>
            <a:off x="2057399" y="3100072"/>
            <a:ext cx="4352457" cy="3256283"/>
          </a:xfrm>
          <a:prstGeom prst="rect">
            <a:avLst/>
          </a:prstGeom>
        </p:spPr>
      </p:pic>
      <p:sp>
        <p:nvSpPr>
          <p:cNvPr id="10" name="TextBox 9">
            <a:extLst>
              <a:ext uri="{FF2B5EF4-FFF2-40B4-BE49-F238E27FC236}">
                <a16:creationId xmlns:a16="http://schemas.microsoft.com/office/drawing/2014/main" id="{EF5E62FD-D36C-F7AC-D16D-E9522B8D02E0}"/>
              </a:ext>
            </a:extLst>
          </p:cNvPr>
          <p:cNvSpPr txBox="1"/>
          <p:nvPr/>
        </p:nvSpPr>
        <p:spPr>
          <a:xfrm>
            <a:off x="771406" y="1417472"/>
            <a:ext cx="6196280" cy="1569660"/>
          </a:xfrm>
          <a:prstGeom prst="rect">
            <a:avLst/>
          </a:prstGeom>
          <a:noFill/>
        </p:spPr>
        <p:txBody>
          <a:bodyPr wrap="square" rtlCol="0">
            <a:spAutoFit/>
          </a:bodyPr>
          <a:lstStyle/>
          <a:p>
            <a:r>
              <a:rPr lang="en-US" sz="2400"/>
              <a:t>Utilized a Cooperative Research and Development Agreement (CRADA) with WaterStep at the USEPA Test &amp; Evaluation Facility in Cincinnati, Ohio</a:t>
            </a:r>
            <a:endParaRPr lang="en-US" sz="2400">
              <a:cs typeface="Calibri"/>
            </a:endParaRPr>
          </a:p>
        </p:txBody>
      </p:sp>
    </p:spTree>
    <p:extLst>
      <p:ext uri="{BB962C8B-B14F-4D97-AF65-F5344CB8AC3E}">
        <p14:creationId xmlns:p14="http://schemas.microsoft.com/office/powerpoint/2010/main" val="8365582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F52413-2553-B275-61CB-2B4A6DC9F577}"/>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5" name="Rectangle 4">
            <a:extLst>
              <a:ext uri="{FF2B5EF4-FFF2-40B4-BE49-F238E27FC236}">
                <a16:creationId xmlns:a16="http://schemas.microsoft.com/office/drawing/2014/main" id="{614FEECE-00A1-1E68-C0E1-C991214485F6}"/>
              </a:ext>
            </a:extLst>
          </p:cNvPr>
          <p:cNvSpPr/>
          <p:nvPr/>
        </p:nvSpPr>
        <p:spPr>
          <a:xfrm>
            <a:off x="248381" y="1462708"/>
            <a:ext cx="6129270" cy="4462760"/>
          </a:xfrm>
          <a:prstGeom prst="rect">
            <a:avLst/>
          </a:prstGeom>
        </p:spPr>
        <p:txBody>
          <a:bodyPr wrap="square">
            <a:spAutoFit/>
          </a:bodyPr>
          <a:lstStyle/>
          <a:p>
            <a:pPr marR="274320"/>
            <a:r>
              <a:rPr lang="en-US" sz="2800" u="sng" dirty="0">
                <a:latin typeface="Calibri" panose="020F0502020204030204" pitchFamily="34" charset="0"/>
                <a:ea typeface="Calibri" panose="020F0502020204030204" pitchFamily="34" charset="0"/>
                <a:cs typeface="Arial" panose="020B0604020202020204" pitchFamily="34" charset="0"/>
              </a:rPr>
              <a:t>Bench-scale</a:t>
            </a:r>
            <a:r>
              <a:rPr lang="en-US" sz="2600" u="sng" dirty="0">
                <a:latin typeface="Calibri" panose="020F0502020204030204" pitchFamily="34" charset="0"/>
                <a:ea typeface="Calibri" panose="020F0502020204030204" pitchFamily="34" charset="0"/>
                <a:cs typeface="Arial" panose="020B0604020202020204" pitchFamily="34" charset="0"/>
              </a:rPr>
              <a:t>:</a:t>
            </a:r>
            <a:r>
              <a:rPr lang="en-US" sz="2600" dirty="0">
                <a:latin typeface="Calibri" panose="020F0502020204030204" pitchFamily="34" charset="0"/>
                <a:ea typeface="Calibri" panose="020F0502020204030204" pitchFamily="34" charset="0"/>
                <a:cs typeface="Arial" panose="020B0604020202020204" pitchFamily="34" charset="0"/>
              </a:rPr>
              <a:t> </a:t>
            </a:r>
          </a:p>
          <a:p>
            <a:pPr marL="914371" marR="274320" lvl="1" indent="-457200">
              <a:buFont typeface="Arial" panose="020B060402020202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Microbial disinfection challenges undertaken at the Test &amp; Evaluation (T&amp;E) Facility in Cincinnati, OH</a:t>
            </a:r>
            <a:endParaRPr lang="en-US" sz="2000" dirty="0">
              <a:latin typeface="Times New Roman" panose="02020603050405020304" pitchFamily="18" charset="0"/>
              <a:ea typeface="Calibri" panose="020F0502020204030204" pitchFamily="34" charset="0"/>
            </a:endParaRPr>
          </a:p>
          <a:p>
            <a:pPr marR="274320"/>
            <a:r>
              <a:rPr lang="en-US" sz="2800" u="sng" dirty="0">
                <a:latin typeface="Calibri" panose="020F0502020204030204" pitchFamily="34" charset="0"/>
                <a:ea typeface="Calibri" panose="020F0502020204030204" pitchFamily="34" charset="0"/>
                <a:cs typeface="Arial" panose="020B0604020202020204" pitchFamily="34" charset="0"/>
              </a:rPr>
              <a:t>Pilot-scale</a:t>
            </a:r>
            <a:r>
              <a:rPr lang="en-US" sz="2000" u="sng" dirty="0">
                <a:latin typeface="Calibri" panose="020F0502020204030204" pitchFamily="34" charset="0"/>
                <a:ea typeface="Calibri" panose="020F0502020204030204" pitchFamily="34" charset="0"/>
                <a:cs typeface="Arial" panose="020B0604020202020204" pitchFamily="34" charset="0"/>
              </a:rPr>
              <a:t>:</a:t>
            </a:r>
          </a:p>
          <a:p>
            <a:pPr marL="914371" marR="274320" lvl="1" indent="-457200">
              <a:buFont typeface="Arial" panose="020B060402020202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Anthrax surrogate challenge at the Water Security Test Bed at Idaho National Lab</a:t>
            </a:r>
            <a:endParaRPr lang="en-US" sz="2000" dirty="0">
              <a:latin typeface="Times New Roman" panose="02020603050405020304" pitchFamily="18" charset="0"/>
              <a:ea typeface="Calibri" panose="020F0502020204030204" pitchFamily="34" charset="0"/>
            </a:endParaRPr>
          </a:p>
          <a:p>
            <a:pPr marL="914371" marR="274320" lvl="1" indent="-457200">
              <a:buFont typeface="Arial" panose="020B060402020202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Components deployed in Puerto Rico hurricane response</a:t>
            </a:r>
            <a:endParaRPr lang="en-US" sz="2000" dirty="0">
              <a:latin typeface="Times New Roman" panose="02020603050405020304" pitchFamily="18" charset="0"/>
              <a:ea typeface="Calibri" panose="020F0502020204030204" pitchFamily="34" charset="0"/>
            </a:endParaRPr>
          </a:p>
          <a:p>
            <a:pPr marR="274320"/>
            <a:r>
              <a:rPr lang="en-US" sz="2800" u="sng" dirty="0">
                <a:latin typeface="Calibri" panose="020F0502020204030204" pitchFamily="34" charset="0"/>
                <a:ea typeface="Calibri" panose="020F0502020204030204" pitchFamily="34" charset="0"/>
                <a:cs typeface="Arial" panose="020B0604020202020204" pitchFamily="34" charset="0"/>
              </a:rPr>
              <a:t>Full-scale</a:t>
            </a:r>
            <a:r>
              <a:rPr lang="en-US" sz="2000" u="sng" dirty="0">
                <a:latin typeface="Calibri" panose="020F0502020204030204" pitchFamily="34" charset="0"/>
                <a:ea typeface="Calibri" panose="020F0502020204030204" pitchFamily="34" charset="0"/>
                <a:cs typeface="Arial" panose="020B0604020202020204" pitchFamily="34" charset="0"/>
              </a:rPr>
              <a:t>:</a:t>
            </a:r>
          </a:p>
          <a:p>
            <a:pPr marL="914371" marR="274320" lvl="1" indent="-457200">
              <a:buFont typeface="Arial" panose="020B060402020202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Secondary wastewater at the T&amp;E Facility </a:t>
            </a:r>
            <a:endParaRPr lang="en-US" sz="2000" dirty="0">
              <a:latin typeface="Times New Roman" panose="02020603050405020304" pitchFamily="18" charset="0"/>
              <a:ea typeface="Calibri" panose="020F0502020204030204" pitchFamily="34" charset="0"/>
            </a:endParaRPr>
          </a:p>
          <a:p>
            <a:pPr marL="914371" marR="274320" lvl="1" indent="-457200">
              <a:spcAft>
                <a:spcPts val="6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Arial" panose="020B0604020202020204" pitchFamily="34" charset="0"/>
              </a:rPr>
              <a:t>Microbial and diesel challenges at the Water Security Test Bed</a:t>
            </a:r>
          </a:p>
        </p:txBody>
      </p:sp>
      <p:sp>
        <p:nvSpPr>
          <p:cNvPr id="6" name="Title 3">
            <a:extLst>
              <a:ext uri="{FF2B5EF4-FFF2-40B4-BE49-F238E27FC236}">
                <a16:creationId xmlns:a16="http://schemas.microsoft.com/office/drawing/2014/main" id="{F1177FFB-AA6F-CF1E-F1FD-07654BB3592F}"/>
              </a:ext>
            </a:extLst>
          </p:cNvPr>
          <p:cNvSpPr txBox="1">
            <a:spLocks noGrp="1"/>
          </p:cNvSpPr>
          <p:nvPr>
            <p:ph type="title"/>
          </p:nvPr>
        </p:nvSpPr>
        <p:spPr>
          <a:xfrm>
            <a:off x="3788471" y="0"/>
            <a:ext cx="7698681" cy="11430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a:solidFill>
                  <a:srgbClr val="0070C0"/>
                </a:solidFill>
                <a:latin typeface="+mn-lt"/>
              </a:rPr>
              <a:t>Development Approach </a:t>
            </a:r>
          </a:p>
        </p:txBody>
      </p:sp>
      <p:pic>
        <p:nvPicPr>
          <p:cNvPr id="4" name="Picture 3">
            <a:extLst>
              <a:ext uri="{FF2B5EF4-FFF2-40B4-BE49-F238E27FC236}">
                <a16:creationId xmlns:a16="http://schemas.microsoft.com/office/drawing/2014/main" id="{AC200D80-3385-4B72-89F3-56E494F040B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89504" y="1581354"/>
            <a:ext cx="5421129" cy="4065847"/>
          </a:xfrm>
          <a:prstGeom prst="rect">
            <a:avLst/>
          </a:prstGeom>
        </p:spPr>
      </p:pic>
    </p:spTree>
    <p:extLst>
      <p:ext uri="{BB962C8B-B14F-4D97-AF65-F5344CB8AC3E}">
        <p14:creationId xmlns:p14="http://schemas.microsoft.com/office/powerpoint/2010/main" val="402754458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5FC7C8-70D3-6265-AD64-DB56DA6558D9}"/>
              </a:ext>
            </a:extLst>
          </p:cNvPr>
          <p:cNvSpPr>
            <a:spLocks noGrp="1"/>
          </p:cNvSpPr>
          <p:nvPr>
            <p:ph type="sldNum" sz="quarter" idx="2"/>
          </p:nvPr>
        </p:nvSpPr>
        <p:spPr>
          <a:xfrm>
            <a:off x="11286495" y="6356355"/>
            <a:ext cx="401314" cy="320041"/>
          </a:xfrm>
        </p:spPr>
        <p:txBody>
          <a:bodyPr/>
          <a:lstStyle/>
          <a:p>
            <a:fld id="{86CB4B4D-7CA3-9044-876B-883B54F8677D}" type="slidenum">
              <a:rPr lang="en-US" smtClean="0"/>
              <a:t>25</a:t>
            </a:fld>
            <a:endParaRPr lang="en-US"/>
          </a:p>
        </p:txBody>
      </p:sp>
      <p:sp>
        <p:nvSpPr>
          <p:cNvPr id="5" name="TextBox 4">
            <a:extLst>
              <a:ext uri="{FF2B5EF4-FFF2-40B4-BE49-F238E27FC236}">
                <a16:creationId xmlns:a16="http://schemas.microsoft.com/office/drawing/2014/main" id="{587B89E2-C399-BEAD-ED47-E8EEA781BBED}"/>
              </a:ext>
            </a:extLst>
          </p:cNvPr>
          <p:cNvSpPr txBox="1"/>
          <p:nvPr/>
        </p:nvSpPr>
        <p:spPr>
          <a:xfrm>
            <a:off x="504191" y="1642603"/>
            <a:ext cx="8502171" cy="5970865"/>
          </a:xfrm>
          <a:prstGeom prst="rect">
            <a:avLst/>
          </a:prstGeom>
          <a:noFill/>
        </p:spPr>
        <p:txBody>
          <a:bodyPr wrap="square" rtlCol="0">
            <a:spAutoFit/>
          </a:bodyPr>
          <a:lstStyle/>
          <a:p>
            <a:pPr marL="457200" indent="-457200">
              <a:buFont typeface="Arial" panose="020B0604020202020204" pitchFamily="34" charset="0"/>
              <a:buChar char="•"/>
            </a:pPr>
            <a:r>
              <a:rPr lang="en-US" sz="2800" dirty="0"/>
              <a:t>EPA ORD Conducted laboratory and short-term field evaluations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Results demonstrated disinfection and removal of:</a:t>
            </a:r>
          </a:p>
          <a:p>
            <a:pPr marL="914371" lvl="1" indent="-457200">
              <a:buFont typeface="Wingdings" pitchFamily="2" charset="2"/>
              <a:buChar char="ü"/>
            </a:pPr>
            <a:r>
              <a:rPr lang="en-US" sz="2400" dirty="0"/>
              <a:t>Difficult organisms like Anthrax, </a:t>
            </a:r>
          </a:p>
          <a:p>
            <a:pPr marL="914371" lvl="1" indent="-457200">
              <a:buFont typeface="Wingdings" pitchFamily="2" charset="2"/>
              <a:buChar char="ü"/>
            </a:pPr>
            <a:r>
              <a:rPr lang="en-US" sz="2400" i="1" dirty="0"/>
              <a:t>E. coli </a:t>
            </a:r>
            <a:r>
              <a:rPr lang="en-US" sz="2400" dirty="0"/>
              <a:t>in very dirty water</a:t>
            </a:r>
          </a:p>
          <a:p>
            <a:pPr marL="914371" lvl="1" indent="-457200">
              <a:buFont typeface="Wingdings" pitchFamily="2" charset="2"/>
              <a:buChar char="ü"/>
            </a:pPr>
            <a:r>
              <a:rPr lang="en-US" sz="2400" dirty="0"/>
              <a:t>Diesel fuel</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Future Developments Underway</a:t>
            </a:r>
          </a:p>
          <a:p>
            <a:pPr marL="914400" lvl="1" indent="-457200">
              <a:buFont typeface="Wingdings" pitchFamily="2" charset="2"/>
              <a:buChar char="ü"/>
            </a:pPr>
            <a:r>
              <a:rPr lang="en-US" sz="2400" dirty="0"/>
              <a:t>Pretreatment</a:t>
            </a:r>
          </a:p>
          <a:p>
            <a:pPr marL="914400" lvl="1" indent="-457200">
              <a:buFont typeface="Wingdings" pitchFamily="2" charset="2"/>
              <a:buChar char="ü"/>
            </a:pPr>
            <a:r>
              <a:rPr lang="en-US" sz="2400" dirty="0"/>
              <a:t>Ozone</a:t>
            </a:r>
          </a:p>
          <a:p>
            <a:pPr marL="914400" lvl="1" indent="-457200">
              <a:buFont typeface="Wingdings" pitchFamily="2" charset="2"/>
              <a:buChar char="ü"/>
            </a:pPr>
            <a:r>
              <a:rPr lang="en-US" sz="2400" dirty="0"/>
              <a:t>On line GPS and Remote Telemetry</a:t>
            </a:r>
          </a:p>
          <a:p>
            <a:pPr marL="285750" indent="-285750">
              <a:buFont typeface="Wingdings" panose="05000000000000000000" pitchFamily="2" charset="2"/>
              <a:buChar char="Ø"/>
            </a:pPr>
            <a:endParaRPr lang="en-US" sz="2800" dirty="0"/>
          </a:p>
          <a:p>
            <a:pPr marL="342871" indent="-342900">
              <a:buFont typeface="Wingdings" panose="05000000000000000000" pitchFamily="2" charset="2"/>
              <a:buChar char="v"/>
            </a:pPr>
            <a:endParaRPr lang="en-US" sz="2400" dirty="0"/>
          </a:p>
          <a:p>
            <a:pPr lvl="1"/>
            <a:r>
              <a:rPr lang="en-US" dirty="0"/>
              <a:t>  </a:t>
            </a:r>
          </a:p>
        </p:txBody>
      </p:sp>
      <p:sp>
        <p:nvSpPr>
          <p:cNvPr id="6" name="Title 3">
            <a:extLst>
              <a:ext uri="{FF2B5EF4-FFF2-40B4-BE49-F238E27FC236}">
                <a16:creationId xmlns:a16="http://schemas.microsoft.com/office/drawing/2014/main" id="{277EB173-41EB-939F-EF96-B9844C49472F}"/>
              </a:ext>
            </a:extLst>
          </p:cNvPr>
          <p:cNvSpPr txBox="1">
            <a:spLocks noGrp="1"/>
          </p:cNvSpPr>
          <p:nvPr>
            <p:ph type="title"/>
          </p:nvPr>
        </p:nvSpPr>
        <p:spPr>
          <a:xfrm>
            <a:off x="3788471" y="0"/>
            <a:ext cx="7698681" cy="11430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i="1">
                <a:solidFill>
                  <a:srgbClr val="0070C0"/>
                </a:solidFill>
                <a:latin typeface="+mn-lt"/>
              </a:rPr>
              <a:t>Performance Summary </a:t>
            </a:r>
          </a:p>
        </p:txBody>
      </p:sp>
      <p:pic>
        <p:nvPicPr>
          <p:cNvPr id="7" name="Picture 2" descr="BOTE front cover">
            <a:extLst>
              <a:ext uri="{FF2B5EF4-FFF2-40B4-BE49-F238E27FC236}">
                <a16:creationId xmlns:a16="http://schemas.microsoft.com/office/drawing/2014/main" id="{3E16DA89-6CAB-591B-00A2-72E6AAAB1E4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29700" y="2672082"/>
            <a:ext cx="2505363" cy="2501168"/>
          </a:xfrm>
          <a:prstGeom prst="rect">
            <a:avLst/>
          </a:prstGeom>
          <a:noFill/>
          <a:ln w="9525">
            <a:noFill/>
            <a:miter lim="800000"/>
            <a:headEnd/>
            <a:tailEnd/>
          </a:ln>
        </p:spPr>
      </p:pic>
    </p:spTree>
    <p:extLst>
      <p:ext uri="{BB962C8B-B14F-4D97-AF65-F5344CB8AC3E}">
        <p14:creationId xmlns:p14="http://schemas.microsoft.com/office/powerpoint/2010/main" val="417018868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436FF9-1468-454D-B994-E1269F4F42CD}"/>
              </a:ext>
            </a:extLst>
          </p:cNvPr>
          <p:cNvSpPr txBox="1">
            <a:spLocks/>
          </p:cNvSpPr>
          <p:nvPr/>
        </p:nvSpPr>
        <p:spPr>
          <a:xfrm>
            <a:off x="10234406" y="5734294"/>
            <a:ext cx="502179" cy="287536"/>
          </a:xfrm>
          <a:prstGeom prst="rect">
            <a:avLst/>
          </a:prstGeom>
        </p:spPr>
        <p:txBody>
          <a:bodyPr/>
          <a:lstStyle>
            <a:defPPr>
              <a:defRPr lang="en-US"/>
            </a:defPPr>
            <a:lvl1pPr marL="0" algn="ctr" defTabSz="914400" rtl="0" eaLnBrk="1" latinLnBrk="0" hangingPunct="1">
              <a:defRPr sz="2000" b="1" kern="1200">
                <a:solidFill>
                  <a:schemeClr val="tx1"/>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500"/>
          </a:p>
        </p:txBody>
      </p:sp>
      <p:sp>
        <p:nvSpPr>
          <p:cNvPr id="2" name="Slide Number Placeholder 1">
            <a:extLst>
              <a:ext uri="{FF2B5EF4-FFF2-40B4-BE49-F238E27FC236}">
                <a16:creationId xmlns:a16="http://schemas.microsoft.com/office/drawing/2014/main" id="{15014602-93D6-4E03-B373-F83E741A4605}"/>
              </a:ext>
            </a:extLst>
          </p:cNvPr>
          <p:cNvSpPr>
            <a:spLocks noGrp="1"/>
          </p:cNvSpPr>
          <p:nvPr>
            <p:ph type="sldNum" sz="quarter" idx="13"/>
          </p:nvPr>
        </p:nvSpPr>
        <p:spPr>
          <a:xfrm>
            <a:off x="8759371" y="6410480"/>
            <a:ext cx="3251200" cy="365125"/>
          </a:xfrm>
        </p:spPr>
        <p:txBody>
          <a:bodyPr/>
          <a:lstStyle/>
          <a:p>
            <a:fld id="{A825CED8-DE45-4409-8558-D05F5B977B87}" type="slidenum">
              <a:rPr lang="en-US" sz="1500"/>
              <a:t>26</a:t>
            </a:fld>
            <a:endParaRPr lang="en-US" sz="1500"/>
          </a:p>
        </p:txBody>
      </p:sp>
      <p:sp>
        <p:nvSpPr>
          <p:cNvPr id="3" name="TextBox 2">
            <a:extLst>
              <a:ext uri="{FF2B5EF4-FFF2-40B4-BE49-F238E27FC236}">
                <a16:creationId xmlns:a16="http://schemas.microsoft.com/office/drawing/2014/main" id="{DFD679A8-FAE6-4EFB-A02E-1B863885B0C0}"/>
              </a:ext>
            </a:extLst>
          </p:cNvPr>
          <p:cNvSpPr txBox="1"/>
          <p:nvPr/>
        </p:nvSpPr>
        <p:spPr>
          <a:xfrm>
            <a:off x="546539" y="488514"/>
            <a:ext cx="2311006" cy="657113"/>
          </a:xfrm>
          <a:prstGeom prst="rect">
            <a:avLst/>
          </a:prstGeom>
          <a:solidFill>
            <a:schemeClr val="bg1"/>
          </a:solidFill>
        </p:spPr>
        <p:txBody>
          <a:bodyPr wrap="square" rtlCol="0">
            <a:spAutoFit/>
          </a:bodyPr>
          <a:lstStyle/>
          <a:p>
            <a:endParaRPr lang="en-US"/>
          </a:p>
        </p:txBody>
      </p:sp>
      <p:pic>
        <p:nvPicPr>
          <p:cNvPr id="4" name="Picture 2">
            <a:extLst>
              <a:ext uri="{FF2B5EF4-FFF2-40B4-BE49-F238E27FC236}">
                <a16:creationId xmlns:a16="http://schemas.microsoft.com/office/drawing/2014/main" id="{1D4366DC-F5F1-DC4C-9D28-0C8E04ABA1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612" y="426469"/>
            <a:ext cx="1740859" cy="8035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2C9A363-BC04-EAE2-A0FF-5808678956D4}"/>
              </a:ext>
            </a:extLst>
          </p:cNvPr>
          <p:cNvSpPr/>
          <p:nvPr/>
        </p:nvSpPr>
        <p:spPr>
          <a:xfrm>
            <a:off x="4495701" y="524584"/>
            <a:ext cx="8113986" cy="584775"/>
          </a:xfrm>
          <a:prstGeom prst="rect">
            <a:avLst/>
          </a:prstGeom>
        </p:spPr>
        <p:txBody>
          <a:bodyPr wrap="square">
            <a:spAutoFit/>
          </a:bodyPr>
          <a:lstStyle/>
          <a:p>
            <a:r>
              <a:rPr lang="en-US" sz="3200" b="1">
                <a:solidFill>
                  <a:srgbClr val="4F81BD"/>
                </a:solidFill>
              </a:rPr>
              <a:t>Eastern Kentucky Flooding – August 2022</a:t>
            </a:r>
          </a:p>
        </p:txBody>
      </p:sp>
      <p:pic>
        <p:nvPicPr>
          <p:cNvPr id="5" name="Picture 5">
            <a:extLst>
              <a:ext uri="{FF2B5EF4-FFF2-40B4-BE49-F238E27FC236}">
                <a16:creationId xmlns:a16="http://schemas.microsoft.com/office/drawing/2014/main" id="{48DADE5C-7ABA-7C39-34CF-6D8D7B2A31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5740" y="1501311"/>
            <a:ext cx="2683240" cy="2373544"/>
          </a:xfrm>
          <a:prstGeom prst="rect">
            <a:avLst/>
          </a:prstGeom>
        </p:spPr>
      </p:pic>
      <p:pic>
        <p:nvPicPr>
          <p:cNvPr id="8" name="Picture 10">
            <a:extLst>
              <a:ext uri="{FF2B5EF4-FFF2-40B4-BE49-F238E27FC236}">
                <a16:creationId xmlns:a16="http://schemas.microsoft.com/office/drawing/2014/main" id="{94AAFBA2-2445-BEDB-E338-8BCE76EFFB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6089" y="1831971"/>
            <a:ext cx="2504782" cy="3339709"/>
          </a:xfrm>
          <a:prstGeom prst="rect">
            <a:avLst/>
          </a:prstGeom>
        </p:spPr>
      </p:pic>
      <p:sp>
        <p:nvSpPr>
          <p:cNvPr id="11" name="TextBox 10">
            <a:extLst>
              <a:ext uri="{FF2B5EF4-FFF2-40B4-BE49-F238E27FC236}">
                <a16:creationId xmlns:a16="http://schemas.microsoft.com/office/drawing/2014/main" id="{8B1C0C5C-EBEE-5E09-8DD4-8513CA9EE261}"/>
              </a:ext>
            </a:extLst>
          </p:cNvPr>
          <p:cNvSpPr txBox="1"/>
          <p:nvPr/>
        </p:nvSpPr>
        <p:spPr>
          <a:xfrm>
            <a:off x="3914861" y="1501311"/>
            <a:ext cx="4555301" cy="830997"/>
          </a:xfrm>
          <a:prstGeom prst="rect">
            <a:avLst/>
          </a:prstGeom>
          <a:noFill/>
        </p:spPr>
        <p:txBody>
          <a:bodyPr wrap="square" rtlCol="0">
            <a:spAutoFit/>
          </a:bodyPr>
          <a:lstStyle/>
          <a:p>
            <a:pPr algn="ctr"/>
            <a:r>
              <a:rPr lang="en-US" sz="2400" b="1"/>
              <a:t>Deployment and Site Assessment  Begins August 4, 2022</a:t>
            </a:r>
          </a:p>
        </p:txBody>
      </p:sp>
      <p:pic>
        <p:nvPicPr>
          <p:cNvPr id="15" name="Picture 15">
            <a:extLst>
              <a:ext uri="{FF2B5EF4-FFF2-40B4-BE49-F238E27FC236}">
                <a16:creationId xmlns:a16="http://schemas.microsoft.com/office/drawing/2014/main" id="{01D89474-B0DF-4EF8-0A46-6F8FE7B548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72943" y="4393051"/>
            <a:ext cx="3016958" cy="2300770"/>
          </a:xfrm>
          <a:prstGeom prst="rect">
            <a:avLst/>
          </a:prstGeom>
        </p:spPr>
      </p:pic>
      <p:pic>
        <p:nvPicPr>
          <p:cNvPr id="12" name="Picture 12">
            <a:extLst>
              <a:ext uri="{FF2B5EF4-FFF2-40B4-BE49-F238E27FC236}">
                <a16:creationId xmlns:a16="http://schemas.microsoft.com/office/drawing/2014/main" id="{7DC67300-CBF7-05CA-A8F1-11B7F7740E3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39281" y="2380929"/>
            <a:ext cx="3377735" cy="2241794"/>
          </a:xfrm>
          <a:prstGeom prst="rect">
            <a:avLst/>
          </a:prstGeom>
        </p:spPr>
      </p:pic>
      <p:pic>
        <p:nvPicPr>
          <p:cNvPr id="6" name="Picture 7">
            <a:extLst>
              <a:ext uri="{FF2B5EF4-FFF2-40B4-BE49-F238E27FC236}">
                <a16:creationId xmlns:a16="http://schemas.microsoft.com/office/drawing/2014/main" id="{E0DE0A87-2E90-F7D2-CFB1-4C370EC335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03000" y="4756093"/>
            <a:ext cx="2686961" cy="2015477"/>
          </a:xfrm>
          <a:prstGeom prst="rect">
            <a:avLst/>
          </a:prstGeom>
        </p:spPr>
      </p:pic>
      <p:pic>
        <p:nvPicPr>
          <p:cNvPr id="13" name="Picture 12">
            <a:extLst>
              <a:ext uri="{FF2B5EF4-FFF2-40B4-BE49-F238E27FC236}">
                <a16:creationId xmlns:a16="http://schemas.microsoft.com/office/drawing/2014/main" id="{1D7CCD81-5F16-F62A-44E6-19C3456DE44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1472121" y="4016177"/>
            <a:ext cx="3081341" cy="2311006"/>
          </a:xfrm>
          <a:prstGeom prst="rect">
            <a:avLst/>
          </a:prstGeom>
        </p:spPr>
      </p:pic>
    </p:spTree>
    <p:extLst>
      <p:ext uri="{BB962C8B-B14F-4D97-AF65-F5344CB8AC3E}">
        <p14:creationId xmlns:p14="http://schemas.microsoft.com/office/powerpoint/2010/main" val="3852868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436FF9-1468-454D-B994-E1269F4F42CD}"/>
              </a:ext>
            </a:extLst>
          </p:cNvPr>
          <p:cNvSpPr txBox="1">
            <a:spLocks/>
          </p:cNvSpPr>
          <p:nvPr/>
        </p:nvSpPr>
        <p:spPr>
          <a:xfrm>
            <a:off x="10234406" y="5734294"/>
            <a:ext cx="502179" cy="287536"/>
          </a:xfrm>
          <a:prstGeom prst="rect">
            <a:avLst/>
          </a:prstGeom>
        </p:spPr>
        <p:txBody>
          <a:bodyPr/>
          <a:lstStyle>
            <a:defPPr>
              <a:defRPr lang="en-US"/>
            </a:defPPr>
            <a:lvl1pPr marL="0" algn="ctr" defTabSz="914400" rtl="0" eaLnBrk="1" latinLnBrk="0" hangingPunct="1">
              <a:defRPr sz="2000" b="1" kern="1200">
                <a:solidFill>
                  <a:schemeClr val="tx1"/>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500"/>
          </a:p>
        </p:txBody>
      </p:sp>
      <p:sp>
        <p:nvSpPr>
          <p:cNvPr id="2" name="Slide Number Placeholder 1">
            <a:extLst>
              <a:ext uri="{FF2B5EF4-FFF2-40B4-BE49-F238E27FC236}">
                <a16:creationId xmlns:a16="http://schemas.microsoft.com/office/drawing/2014/main" id="{15014602-93D6-4E03-B373-F83E741A4605}"/>
              </a:ext>
            </a:extLst>
          </p:cNvPr>
          <p:cNvSpPr>
            <a:spLocks noGrp="1"/>
          </p:cNvSpPr>
          <p:nvPr>
            <p:ph type="sldNum" sz="quarter" idx="13"/>
          </p:nvPr>
        </p:nvSpPr>
        <p:spPr>
          <a:xfrm>
            <a:off x="8759371" y="6410480"/>
            <a:ext cx="3251200" cy="365125"/>
          </a:xfrm>
        </p:spPr>
        <p:txBody>
          <a:bodyPr/>
          <a:lstStyle/>
          <a:p>
            <a:fld id="{A825CED8-DE45-4409-8558-D05F5B977B87}" type="slidenum">
              <a:rPr lang="en-US" sz="1500"/>
              <a:t>27</a:t>
            </a:fld>
            <a:endParaRPr lang="en-US" sz="1500"/>
          </a:p>
        </p:txBody>
      </p:sp>
      <p:sp>
        <p:nvSpPr>
          <p:cNvPr id="3" name="TextBox 2">
            <a:extLst>
              <a:ext uri="{FF2B5EF4-FFF2-40B4-BE49-F238E27FC236}">
                <a16:creationId xmlns:a16="http://schemas.microsoft.com/office/drawing/2014/main" id="{DFD679A8-FAE6-4EFB-A02E-1B863885B0C0}"/>
              </a:ext>
            </a:extLst>
          </p:cNvPr>
          <p:cNvSpPr txBox="1"/>
          <p:nvPr/>
        </p:nvSpPr>
        <p:spPr>
          <a:xfrm>
            <a:off x="546539" y="488514"/>
            <a:ext cx="2311006" cy="657113"/>
          </a:xfrm>
          <a:prstGeom prst="rect">
            <a:avLst/>
          </a:prstGeom>
          <a:solidFill>
            <a:schemeClr val="bg1"/>
          </a:solidFill>
        </p:spPr>
        <p:txBody>
          <a:bodyPr wrap="square" rtlCol="0">
            <a:spAutoFit/>
          </a:bodyPr>
          <a:lstStyle/>
          <a:p>
            <a:endParaRPr lang="en-US"/>
          </a:p>
        </p:txBody>
      </p:sp>
      <p:pic>
        <p:nvPicPr>
          <p:cNvPr id="4" name="Picture 2">
            <a:extLst>
              <a:ext uri="{FF2B5EF4-FFF2-40B4-BE49-F238E27FC236}">
                <a16:creationId xmlns:a16="http://schemas.microsoft.com/office/drawing/2014/main" id="{1D4366DC-F5F1-DC4C-9D28-0C8E04ABA1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612" y="426469"/>
            <a:ext cx="1740859" cy="8035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2C9A363-BC04-EAE2-A0FF-5808678956D4}"/>
              </a:ext>
            </a:extLst>
          </p:cNvPr>
          <p:cNvSpPr/>
          <p:nvPr/>
        </p:nvSpPr>
        <p:spPr>
          <a:xfrm>
            <a:off x="4495701" y="524584"/>
            <a:ext cx="8113986" cy="584775"/>
          </a:xfrm>
          <a:prstGeom prst="rect">
            <a:avLst/>
          </a:prstGeom>
        </p:spPr>
        <p:txBody>
          <a:bodyPr wrap="square">
            <a:spAutoFit/>
          </a:bodyPr>
          <a:lstStyle/>
          <a:p>
            <a:r>
              <a:rPr lang="en-US" sz="3200" b="1">
                <a:solidFill>
                  <a:srgbClr val="4F81BD"/>
                </a:solidFill>
              </a:rPr>
              <a:t>Eastern Kentucky Flooding – August 2022</a:t>
            </a:r>
          </a:p>
        </p:txBody>
      </p:sp>
      <p:sp>
        <p:nvSpPr>
          <p:cNvPr id="11" name="TextBox 10">
            <a:extLst>
              <a:ext uri="{FF2B5EF4-FFF2-40B4-BE49-F238E27FC236}">
                <a16:creationId xmlns:a16="http://schemas.microsoft.com/office/drawing/2014/main" id="{8B1C0C5C-EBEE-5E09-8DD4-8513CA9EE261}"/>
              </a:ext>
            </a:extLst>
          </p:cNvPr>
          <p:cNvSpPr txBox="1"/>
          <p:nvPr/>
        </p:nvSpPr>
        <p:spPr>
          <a:xfrm>
            <a:off x="0" y="2618180"/>
            <a:ext cx="3477718" cy="1569660"/>
          </a:xfrm>
          <a:prstGeom prst="rect">
            <a:avLst/>
          </a:prstGeom>
          <a:noFill/>
        </p:spPr>
        <p:txBody>
          <a:bodyPr wrap="square" rtlCol="0">
            <a:spAutoFit/>
          </a:bodyPr>
          <a:lstStyle/>
          <a:p>
            <a:pPr algn="ctr"/>
            <a:r>
              <a:rPr lang="en-US" sz="2400" b="1"/>
              <a:t>Four WOW Cart Deployments in Breathitt, Perry, Letcher Counties</a:t>
            </a:r>
          </a:p>
          <a:p>
            <a:pPr algn="ctr"/>
            <a:r>
              <a:rPr lang="en-US" sz="2400" b="1"/>
              <a:t>August 4-20, 2022</a:t>
            </a:r>
          </a:p>
        </p:txBody>
      </p:sp>
      <p:pic>
        <p:nvPicPr>
          <p:cNvPr id="5" name="Picture 7">
            <a:extLst>
              <a:ext uri="{FF2B5EF4-FFF2-40B4-BE49-F238E27FC236}">
                <a16:creationId xmlns:a16="http://schemas.microsoft.com/office/drawing/2014/main" id="{9BEB265B-3CB5-AD22-0A0C-F6C144C6C630}"/>
              </a:ext>
            </a:extLst>
          </p:cNvPr>
          <p:cNvPicPr>
            <a:picLocks noChangeAspect="1"/>
          </p:cNvPicPr>
          <p:nvPr/>
        </p:nvPicPr>
        <p:blipFill>
          <a:blip r:embed="rId3"/>
          <a:stretch>
            <a:fillRect/>
          </a:stretch>
        </p:blipFill>
        <p:spPr>
          <a:xfrm>
            <a:off x="3477718" y="1449435"/>
            <a:ext cx="8239767" cy="4883981"/>
          </a:xfrm>
          <a:prstGeom prst="rect">
            <a:avLst/>
          </a:prstGeom>
        </p:spPr>
      </p:pic>
    </p:spTree>
    <p:extLst>
      <p:ext uri="{BB962C8B-B14F-4D97-AF65-F5344CB8AC3E}">
        <p14:creationId xmlns:p14="http://schemas.microsoft.com/office/powerpoint/2010/main" val="1255109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436FF9-1468-454D-B994-E1269F4F42CD}"/>
              </a:ext>
            </a:extLst>
          </p:cNvPr>
          <p:cNvSpPr txBox="1">
            <a:spLocks/>
          </p:cNvSpPr>
          <p:nvPr/>
        </p:nvSpPr>
        <p:spPr>
          <a:xfrm>
            <a:off x="10234406" y="5734294"/>
            <a:ext cx="502179" cy="287536"/>
          </a:xfrm>
          <a:prstGeom prst="rect">
            <a:avLst/>
          </a:prstGeom>
        </p:spPr>
        <p:txBody>
          <a:bodyPr/>
          <a:lstStyle>
            <a:defPPr>
              <a:defRPr lang="en-US"/>
            </a:defPPr>
            <a:lvl1pPr marL="0" algn="ctr" defTabSz="914400" rtl="0" eaLnBrk="1" latinLnBrk="0" hangingPunct="1">
              <a:defRPr sz="2000" b="1" kern="1200">
                <a:solidFill>
                  <a:schemeClr val="tx1"/>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500"/>
          </a:p>
        </p:txBody>
      </p:sp>
      <p:sp>
        <p:nvSpPr>
          <p:cNvPr id="2" name="Slide Number Placeholder 1">
            <a:extLst>
              <a:ext uri="{FF2B5EF4-FFF2-40B4-BE49-F238E27FC236}">
                <a16:creationId xmlns:a16="http://schemas.microsoft.com/office/drawing/2014/main" id="{15014602-93D6-4E03-B373-F83E741A4605}"/>
              </a:ext>
            </a:extLst>
          </p:cNvPr>
          <p:cNvSpPr>
            <a:spLocks noGrp="1"/>
          </p:cNvSpPr>
          <p:nvPr>
            <p:ph type="sldNum" sz="quarter" idx="13"/>
          </p:nvPr>
        </p:nvSpPr>
        <p:spPr>
          <a:xfrm>
            <a:off x="8759371" y="6410480"/>
            <a:ext cx="3251200" cy="365125"/>
          </a:xfrm>
        </p:spPr>
        <p:txBody>
          <a:bodyPr/>
          <a:lstStyle/>
          <a:p>
            <a:fld id="{A825CED8-DE45-4409-8558-D05F5B977B87}" type="slidenum">
              <a:rPr lang="en-US" sz="1500"/>
              <a:t>28</a:t>
            </a:fld>
            <a:endParaRPr lang="en-US" sz="1500"/>
          </a:p>
        </p:txBody>
      </p:sp>
      <p:sp>
        <p:nvSpPr>
          <p:cNvPr id="3" name="TextBox 2">
            <a:extLst>
              <a:ext uri="{FF2B5EF4-FFF2-40B4-BE49-F238E27FC236}">
                <a16:creationId xmlns:a16="http://schemas.microsoft.com/office/drawing/2014/main" id="{DFD679A8-FAE6-4EFB-A02E-1B863885B0C0}"/>
              </a:ext>
            </a:extLst>
          </p:cNvPr>
          <p:cNvSpPr txBox="1"/>
          <p:nvPr/>
        </p:nvSpPr>
        <p:spPr>
          <a:xfrm>
            <a:off x="546539" y="488514"/>
            <a:ext cx="2311006" cy="657113"/>
          </a:xfrm>
          <a:prstGeom prst="rect">
            <a:avLst/>
          </a:prstGeom>
          <a:solidFill>
            <a:schemeClr val="bg1"/>
          </a:solidFill>
        </p:spPr>
        <p:txBody>
          <a:bodyPr wrap="square" rtlCol="0">
            <a:spAutoFit/>
          </a:bodyPr>
          <a:lstStyle/>
          <a:p>
            <a:endParaRPr lang="en-US"/>
          </a:p>
        </p:txBody>
      </p:sp>
      <p:pic>
        <p:nvPicPr>
          <p:cNvPr id="4" name="Picture 2">
            <a:extLst>
              <a:ext uri="{FF2B5EF4-FFF2-40B4-BE49-F238E27FC236}">
                <a16:creationId xmlns:a16="http://schemas.microsoft.com/office/drawing/2014/main" id="{1D4366DC-F5F1-DC4C-9D28-0C8E04ABA1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612" y="426469"/>
            <a:ext cx="1740859" cy="8035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2C9A363-BC04-EAE2-A0FF-5808678956D4}"/>
              </a:ext>
            </a:extLst>
          </p:cNvPr>
          <p:cNvSpPr/>
          <p:nvPr/>
        </p:nvSpPr>
        <p:spPr>
          <a:xfrm>
            <a:off x="4495701" y="524584"/>
            <a:ext cx="8113986" cy="584775"/>
          </a:xfrm>
          <a:prstGeom prst="rect">
            <a:avLst/>
          </a:prstGeom>
        </p:spPr>
        <p:txBody>
          <a:bodyPr wrap="square">
            <a:spAutoFit/>
          </a:bodyPr>
          <a:lstStyle/>
          <a:p>
            <a:r>
              <a:rPr lang="en-US" sz="3200" b="1">
                <a:solidFill>
                  <a:srgbClr val="4F81BD"/>
                </a:solidFill>
              </a:rPr>
              <a:t>Eastern Kentucky Flooding – August 2022</a:t>
            </a:r>
          </a:p>
        </p:txBody>
      </p:sp>
      <p:sp>
        <p:nvSpPr>
          <p:cNvPr id="6" name="TextBox 5">
            <a:extLst>
              <a:ext uri="{FF2B5EF4-FFF2-40B4-BE49-F238E27FC236}">
                <a16:creationId xmlns:a16="http://schemas.microsoft.com/office/drawing/2014/main" id="{8129A790-28CB-CBD7-D85A-5780A7B531AA}"/>
              </a:ext>
            </a:extLst>
          </p:cNvPr>
          <p:cNvSpPr txBox="1"/>
          <p:nvPr/>
        </p:nvSpPr>
        <p:spPr>
          <a:xfrm>
            <a:off x="3176675" y="1897159"/>
            <a:ext cx="3323583" cy="1200329"/>
          </a:xfrm>
          <a:prstGeom prst="rect">
            <a:avLst/>
          </a:prstGeom>
          <a:noFill/>
        </p:spPr>
        <p:txBody>
          <a:bodyPr wrap="square" rtlCol="0">
            <a:spAutoFit/>
          </a:bodyPr>
          <a:lstStyle/>
          <a:p>
            <a:pPr algn="ctr"/>
            <a:r>
              <a:rPr lang="en-US" sz="2400" b="1"/>
              <a:t>Site # 1 – HomePlace Community Center</a:t>
            </a:r>
          </a:p>
          <a:p>
            <a:pPr algn="ctr"/>
            <a:r>
              <a:rPr lang="en-US" sz="2400" b="1"/>
              <a:t>Perry County, Kentucky</a:t>
            </a:r>
          </a:p>
        </p:txBody>
      </p:sp>
      <p:pic>
        <p:nvPicPr>
          <p:cNvPr id="8" name="Picture 10">
            <a:extLst>
              <a:ext uri="{FF2B5EF4-FFF2-40B4-BE49-F238E27FC236}">
                <a16:creationId xmlns:a16="http://schemas.microsoft.com/office/drawing/2014/main" id="{E1ED853B-BC05-72F4-C8D3-A64C02C83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474" y="1634557"/>
            <a:ext cx="2843133" cy="3588885"/>
          </a:xfrm>
          <a:prstGeom prst="rect">
            <a:avLst/>
          </a:prstGeom>
        </p:spPr>
      </p:pic>
      <p:pic>
        <p:nvPicPr>
          <p:cNvPr id="14" name="Picture 11">
            <a:extLst>
              <a:ext uri="{FF2B5EF4-FFF2-40B4-BE49-F238E27FC236}">
                <a16:creationId xmlns:a16="http://schemas.microsoft.com/office/drawing/2014/main" id="{8D04AAFA-1EED-7122-B9E0-0E6B723B6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01031" y="1897159"/>
            <a:ext cx="2843133" cy="3246173"/>
          </a:xfrm>
          <a:prstGeom prst="rect">
            <a:avLst/>
          </a:prstGeom>
        </p:spPr>
      </p:pic>
      <p:pic>
        <p:nvPicPr>
          <p:cNvPr id="12" name="Picture 11">
            <a:extLst>
              <a:ext uri="{FF2B5EF4-FFF2-40B4-BE49-F238E27FC236}">
                <a16:creationId xmlns:a16="http://schemas.microsoft.com/office/drawing/2014/main" id="{3FA4EEA8-E3D8-DB64-45E0-7BE1CBB9FC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5681" y="4125964"/>
            <a:ext cx="3323583" cy="2492687"/>
          </a:xfrm>
          <a:prstGeom prst="rect">
            <a:avLst/>
          </a:prstGeom>
        </p:spPr>
      </p:pic>
      <p:pic>
        <p:nvPicPr>
          <p:cNvPr id="11" name="Picture 11">
            <a:extLst>
              <a:ext uri="{FF2B5EF4-FFF2-40B4-BE49-F238E27FC236}">
                <a16:creationId xmlns:a16="http://schemas.microsoft.com/office/drawing/2014/main" id="{0B0092E2-7861-6FB4-E4E6-957319C832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18202" y="3504567"/>
            <a:ext cx="2998504" cy="2987931"/>
          </a:xfrm>
          <a:prstGeom prst="rect">
            <a:avLst/>
          </a:prstGeom>
        </p:spPr>
      </p:pic>
      <p:pic>
        <p:nvPicPr>
          <p:cNvPr id="15" name="Picture 14">
            <a:extLst>
              <a:ext uri="{FF2B5EF4-FFF2-40B4-BE49-F238E27FC236}">
                <a16:creationId xmlns:a16="http://schemas.microsoft.com/office/drawing/2014/main" id="{C8EC01C4-8A54-5129-D912-BE992E58DF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48547" y="5089229"/>
            <a:ext cx="1508998" cy="1686376"/>
          </a:xfrm>
          <a:prstGeom prst="rect">
            <a:avLst/>
          </a:prstGeom>
        </p:spPr>
      </p:pic>
      <p:pic>
        <p:nvPicPr>
          <p:cNvPr id="18" name="Picture 17">
            <a:extLst>
              <a:ext uri="{FF2B5EF4-FFF2-40B4-BE49-F238E27FC236}">
                <a16:creationId xmlns:a16="http://schemas.microsoft.com/office/drawing/2014/main" id="{5495A09E-7D88-F2D4-9D50-A9AA1137D3E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458369" y="1872525"/>
            <a:ext cx="2459975" cy="1887988"/>
          </a:xfrm>
          <a:prstGeom prst="rect">
            <a:avLst/>
          </a:prstGeom>
        </p:spPr>
      </p:pic>
    </p:spTree>
    <p:extLst>
      <p:ext uri="{BB962C8B-B14F-4D97-AF65-F5344CB8AC3E}">
        <p14:creationId xmlns:p14="http://schemas.microsoft.com/office/powerpoint/2010/main" val="2056833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436FF9-1468-454D-B994-E1269F4F42CD}"/>
              </a:ext>
            </a:extLst>
          </p:cNvPr>
          <p:cNvSpPr txBox="1">
            <a:spLocks/>
          </p:cNvSpPr>
          <p:nvPr/>
        </p:nvSpPr>
        <p:spPr>
          <a:xfrm>
            <a:off x="10234406" y="5734294"/>
            <a:ext cx="502179" cy="287536"/>
          </a:xfrm>
          <a:prstGeom prst="rect">
            <a:avLst/>
          </a:prstGeom>
        </p:spPr>
        <p:txBody>
          <a:bodyPr/>
          <a:lstStyle>
            <a:defPPr>
              <a:defRPr lang="en-US"/>
            </a:defPPr>
            <a:lvl1pPr marL="0" algn="ctr" defTabSz="914400" rtl="0" eaLnBrk="1" latinLnBrk="0" hangingPunct="1">
              <a:defRPr sz="2000" b="1" kern="1200">
                <a:solidFill>
                  <a:schemeClr val="tx1"/>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500"/>
          </a:p>
        </p:txBody>
      </p:sp>
      <p:sp>
        <p:nvSpPr>
          <p:cNvPr id="2" name="Slide Number Placeholder 1">
            <a:extLst>
              <a:ext uri="{FF2B5EF4-FFF2-40B4-BE49-F238E27FC236}">
                <a16:creationId xmlns:a16="http://schemas.microsoft.com/office/drawing/2014/main" id="{15014602-93D6-4E03-B373-F83E741A4605}"/>
              </a:ext>
            </a:extLst>
          </p:cNvPr>
          <p:cNvSpPr>
            <a:spLocks noGrp="1"/>
          </p:cNvSpPr>
          <p:nvPr>
            <p:ph type="sldNum" sz="quarter" idx="13"/>
          </p:nvPr>
        </p:nvSpPr>
        <p:spPr>
          <a:xfrm>
            <a:off x="8759371" y="6410480"/>
            <a:ext cx="3251200" cy="365125"/>
          </a:xfrm>
        </p:spPr>
        <p:txBody>
          <a:bodyPr/>
          <a:lstStyle/>
          <a:p>
            <a:fld id="{A825CED8-DE45-4409-8558-D05F5B977B87}" type="slidenum">
              <a:rPr lang="en-US" sz="1500"/>
              <a:t>29</a:t>
            </a:fld>
            <a:endParaRPr lang="en-US" sz="1500"/>
          </a:p>
        </p:txBody>
      </p:sp>
      <p:sp>
        <p:nvSpPr>
          <p:cNvPr id="3" name="TextBox 2">
            <a:extLst>
              <a:ext uri="{FF2B5EF4-FFF2-40B4-BE49-F238E27FC236}">
                <a16:creationId xmlns:a16="http://schemas.microsoft.com/office/drawing/2014/main" id="{DFD679A8-FAE6-4EFB-A02E-1B863885B0C0}"/>
              </a:ext>
            </a:extLst>
          </p:cNvPr>
          <p:cNvSpPr txBox="1"/>
          <p:nvPr/>
        </p:nvSpPr>
        <p:spPr>
          <a:xfrm>
            <a:off x="546539" y="488514"/>
            <a:ext cx="2311006" cy="657113"/>
          </a:xfrm>
          <a:prstGeom prst="rect">
            <a:avLst/>
          </a:prstGeom>
          <a:solidFill>
            <a:schemeClr val="bg1"/>
          </a:solidFill>
        </p:spPr>
        <p:txBody>
          <a:bodyPr wrap="square" rtlCol="0">
            <a:spAutoFit/>
          </a:bodyPr>
          <a:lstStyle/>
          <a:p>
            <a:endParaRPr lang="en-US"/>
          </a:p>
        </p:txBody>
      </p:sp>
      <p:pic>
        <p:nvPicPr>
          <p:cNvPr id="4" name="Picture 2">
            <a:extLst>
              <a:ext uri="{FF2B5EF4-FFF2-40B4-BE49-F238E27FC236}">
                <a16:creationId xmlns:a16="http://schemas.microsoft.com/office/drawing/2014/main" id="{1D4366DC-F5F1-DC4C-9D28-0C8E04ABA1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612" y="426469"/>
            <a:ext cx="1740859" cy="8035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2C9A363-BC04-EAE2-A0FF-5808678956D4}"/>
              </a:ext>
            </a:extLst>
          </p:cNvPr>
          <p:cNvSpPr/>
          <p:nvPr/>
        </p:nvSpPr>
        <p:spPr>
          <a:xfrm>
            <a:off x="4495701" y="524584"/>
            <a:ext cx="8113986" cy="584775"/>
          </a:xfrm>
          <a:prstGeom prst="rect">
            <a:avLst/>
          </a:prstGeom>
        </p:spPr>
        <p:txBody>
          <a:bodyPr wrap="square">
            <a:spAutoFit/>
          </a:bodyPr>
          <a:lstStyle/>
          <a:p>
            <a:r>
              <a:rPr lang="en-US" sz="3200" b="1">
                <a:solidFill>
                  <a:srgbClr val="4F81BD"/>
                </a:solidFill>
              </a:rPr>
              <a:t>Eastern Kentucky Flooding – August 2022</a:t>
            </a:r>
          </a:p>
        </p:txBody>
      </p:sp>
      <p:pic>
        <p:nvPicPr>
          <p:cNvPr id="6" name="Picture 12">
            <a:extLst>
              <a:ext uri="{FF2B5EF4-FFF2-40B4-BE49-F238E27FC236}">
                <a16:creationId xmlns:a16="http://schemas.microsoft.com/office/drawing/2014/main" id="{3897F30C-51E4-EF53-9E64-7A09AE803F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1476" y="2386937"/>
            <a:ext cx="2434524" cy="1882335"/>
          </a:xfrm>
          <a:prstGeom prst="rect">
            <a:avLst/>
          </a:prstGeom>
        </p:spPr>
      </p:pic>
      <p:pic>
        <p:nvPicPr>
          <p:cNvPr id="8" name="Picture 10">
            <a:extLst>
              <a:ext uri="{FF2B5EF4-FFF2-40B4-BE49-F238E27FC236}">
                <a16:creationId xmlns:a16="http://schemas.microsoft.com/office/drawing/2014/main" id="{30CFDB9E-D35E-0B2D-2592-0000FD9FB1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948" y="1916766"/>
            <a:ext cx="3078797" cy="4105064"/>
          </a:xfrm>
          <a:prstGeom prst="rect">
            <a:avLst/>
          </a:prstGeom>
        </p:spPr>
      </p:pic>
      <p:pic>
        <p:nvPicPr>
          <p:cNvPr id="12" name="Picture 12">
            <a:extLst>
              <a:ext uri="{FF2B5EF4-FFF2-40B4-BE49-F238E27FC236}">
                <a16:creationId xmlns:a16="http://schemas.microsoft.com/office/drawing/2014/main" id="{36E72797-88C1-0D9F-15ED-D078E89323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2751" y="1913507"/>
            <a:ext cx="2471635" cy="3302710"/>
          </a:xfrm>
          <a:prstGeom prst="rect">
            <a:avLst/>
          </a:prstGeom>
        </p:spPr>
      </p:pic>
      <p:sp>
        <p:nvSpPr>
          <p:cNvPr id="14" name="TextBox 13">
            <a:extLst>
              <a:ext uri="{FF2B5EF4-FFF2-40B4-BE49-F238E27FC236}">
                <a16:creationId xmlns:a16="http://schemas.microsoft.com/office/drawing/2014/main" id="{61123D42-5F3D-8CDD-AA93-25617CC01C58}"/>
              </a:ext>
            </a:extLst>
          </p:cNvPr>
          <p:cNvSpPr txBox="1"/>
          <p:nvPr/>
        </p:nvSpPr>
        <p:spPr>
          <a:xfrm>
            <a:off x="3363232" y="1498009"/>
            <a:ext cx="5465535" cy="830997"/>
          </a:xfrm>
          <a:prstGeom prst="rect">
            <a:avLst/>
          </a:prstGeom>
          <a:noFill/>
        </p:spPr>
        <p:txBody>
          <a:bodyPr wrap="square" rtlCol="0">
            <a:spAutoFit/>
          </a:bodyPr>
          <a:lstStyle/>
          <a:p>
            <a:pPr algn="ctr"/>
            <a:r>
              <a:rPr lang="en-US" sz="2400" b="1"/>
              <a:t>Site # 2 –  Buckhorn Children’s Home</a:t>
            </a:r>
          </a:p>
          <a:p>
            <a:pPr algn="ctr"/>
            <a:r>
              <a:rPr lang="en-US" sz="2400" b="1"/>
              <a:t>Perry County, Kentucky</a:t>
            </a:r>
          </a:p>
        </p:txBody>
      </p:sp>
      <p:pic>
        <p:nvPicPr>
          <p:cNvPr id="5" name="Picture 8">
            <a:extLst>
              <a:ext uri="{FF2B5EF4-FFF2-40B4-BE49-F238E27FC236}">
                <a16:creationId xmlns:a16="http://schemas.microsoft.com/office/drawing/2014/main" id="{902FF1C4-AE7A-6CDA-5835-2D468BEC06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82496" y="2517728"/>
            <a:ext cx="2602206" cy="3704162"/>
          </a:xfrm>
          <a:prstGeom prst="rect">
            <a:avLst/>
          </a:prstGeom>
        </p:spPr>
      </p:pic>
      <p:pic>
        <p:nvPicPr>
          <p:cNvPr id="13" name="Picture 12">
            <a:extLst>
              <a:ext uri="{FF2B5EF4-FFF2-40B4-BE49-F238E27FC236}">
                <a16:creationId xmlns:a16="http://schemas.microsoft.com/office/drawing/2014/main" id="{26809463-1600-E0DD-7757-430910927D7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91414" y="4528995"/>
            <a:ext cx="2991968" cy="1881485"/>
          </a:xfrm>
          <a:prstGeom prst="rect">
            <a:avLst/>
          </a:prstGeom>
        </p:spPr>
      </p:pic>
    </p:spTree>
    <p:extLst>
      <p:ext uri="{BB962C8B-B14F-4D97-AF65-F5344CB8AC3E}">
        <p14:creationId xmlns:p14="http://schemas.microsoft.com/office/powerpoint/2010/main" val="2215673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D9296A-1217-8789-E448-4A599412C7D1}"/>
              </a:ext>
            </a:extLst>
          </p:cNvPr>
          <p:cNvGrpSpPr/>
          <p:nvPr/>
        </p:nvGrpSpPr>
        <p:grpSpPr>
          <a:xfrm>
            <a:off x="-1130288" y="0"/>
            <a:ext cx="13296994" cy="1149058"/>
            <a:chOff x="-1160398" y="0"/>
            <a:chExt cx="13352398" cy="1459121"/>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195" t="15416" r="2134"/>
            <a:stretch/>
          </p:blipFill>
          <p:spPr>
            <a:xfrm>
              <a:off x="-25400" y="0"/>
              <a:ext cx="12217400" cy="1459121"/>
            </a:xfrm>
            <a:prstGeom prst="rect">
              <a:avLst/>
            </a:prstGeom>
          </p:spPr>
        </p:pic>
        <p:sp>
          <p:nvSpPr>
            <p:cNvPr id="6" name="Text Placeholder 1">
              <a:extLst>
                <a:ext uri="{FF2B5EF4-FFF2-40B4-BE49-F238E27FC236}">
                  <a16:creationId xmlns:a16="http://schemas.microsoft.com/office/drawing/2014/main" id="{A11ECA90-225D-66FE-EA68-5A82E1597149}"/>
                </a:ext>
              </a:extLst>
            </p:cNvPr>
            <p:cNvSpPr txBox="1">
              <a:spLocks/>
            </p:cNvSpPr>
            <p:nvPr/>
          </p:nvSpPr>
          <p:spPr>
            <a:xfrm>
              <a:off x="-1160398" y="152400"/>
              <a:ext cx="4949941" cy="762000"/>
            </a:xfrm>
            <a:prstGeom prst="rect">
              <a:avLst/>
            </a:prstGeom>
          </p:spPr>
          <p:txBody>
            <a:bodyPr vert="horz" lIns="72009" tIns="36005" rIns="72009" bIns="36005"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a:spcBef>
                  <a:spcPts val="0"/>
                </a:spcBef>
                <a:buNone/>
                <a:defRPr/>
              </a:pPr>
              <a:r>
                <a:rPr lang="en-US" sz="2205" b="1">
                  <a:solidFill>
                    <a:schemeClr val="bg1"/>
                  </a:solidFill>
                  <a:latin typeface="Arial" panose="020B0604020202020204" pitchFamily="34" charset="0"/>
                  <a:cs typeface="Arial" panose="020B0604020202020204" pitchFamily="34" charset="0"/>
                </a:rPr>
                <a:t>Presenter</a:t>
              </a:r>
            </a:p>
          </p:txBody>
        </p:sp>
      </p:grpSp>
      <p:sp>
        <p:nvSpPr>
          <p:cNvPr id="9" name="Rectangle 8">
            <a:extLst>
              <a:ext uri="{FF2B5EF4-FFF2-40B4-BE49-F238E27FC236}">
                <a16:creationId xmlns:a16="http://schemas.microsoft.com/office/drawing/2014/main" id="{DE1522A1-9DC4-1BE1-953D-1A36EDF8572C}"/>
              </a:ext>
            </a:extLst>
          </p:cNvPr>
          <p:cNvSpPr/>
          <p:nvPr/>
        </p:nvSpPr>
        <p:spPr>
          <a:xfrm>
            <a:off x="4572945" y="1437032"/>
            <a:ext cx="6420803" cy="4197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defTabSz="540068">
              <a:spcAft>
                <a:spcPts val="118"/>
              </a:spcAft>
              <a:defRPr/>
            </a:pPr>
            <a:r>
              <a:rPr lang="fi-FI" sz="2000" b="1" kern="0" dirty="0">
                <a:solidFill>
                  <a:prstClr val="black"/>
                </a:solidFill>
                <a:latin typeface="Calibri"/>
              </a:rPr>
              <a:t>Greg C. </a:t>
            </a:r>
            <a:r>
              <a:rPr lang="fi-FI" sz="2000" b="1" kern="0" dirty="0" err="1">
                <a:solidFill>
                  <a:prstClr val="black"/>
                </a:solidFill>
                <a:latin typeface="Calibri"/>
              </a:rPr>
              <a:t>Heitzman</a:t>
            </a:r>
            <a:r>
              <a:rPr lang="fi-FI" sz="2000" b="1" kern="0" dirty="0">
                <a:solidFill>
                  <a:prstClr val="black"/>
                </a:solidFill>
                <a:latin typeface="Calibri"/>
              </a:rPr>
              <a:t> │ </a:t>
            </a:r>
            <a:r>
              <a:rPr lang="fi-FI" sz="2000" kern="0" dirty="0" err="1">
                <a:solidFill>
                  <a:prstClr val="black"/>
                </a:solidFill>
                <a:latin typeface="Calibri"/>
              </a:rPr>
              <a:t>Contact</a:t>
            </a:r>
            <a:r>
              <a:rPr lang="fi-FI" sz="2000" kern="0" dirty="0">
                <a:solidFill>
                  <a:prstClr val="black"/>
                </a:solidFill>
                <a:latin typeface="Calibri"/>
              </a:rPr>
              <a:t>: </a:t>
            </a:r>
            <a:r>
              <a:rPr lang="fi-FI" sz="2000" kern="0" dirty="0">
                <a:solidFill>
                  <a:prstClr val="black"/>
                </a:solidFill>
                <a:latin typeface="Calibri"/>
                <a:hlinkClick r:id="rId3"/>
              </a:rPr>
              <a:t>Gheitzman@bluewaterky.com</a:t>
            </a:r>
            <a:r>
              <a:rPr lang="en-US" sz="2000" dirty="0"/>
              <a:t>r  a </a:t>
            </a:r>
            <a:r>
              <a:rPr lang="en-US" dirty="0"/>
              <a:t>G</a:t>
            </a:r>
            <a:endParaRPr lang="en-US" sz="1420" dirty="0">
              <a:solidFill>
                <a:schemeClr val="tx1"/>
              </a:solidFill>
            </a:endParaRPr>
          </a:p>
          <a:p>
            <a:pPr algn="just" defTabSz="540068">
              <a:spcAft>
                <a:spcPts val="118"/>
              </a:spcAft>
              <a:defRPr/>
            </a:pPr>
            <a:r>
              <a:rPr lang="en-US" dirty="0">
                <a:solidFill>
                  <a:schemeClr val="tx1"/>
                </a:solidFill>
              </a:rPr>
              <a:t>Greg </a:t>
            </a:r>
            <a:r>
              <a:rPr lang="en-US" dirty="0" err="1">
                <a:solidFill>
                  <a:schemeClr val="tx1"/>
                </a:solidFill>
              </a:rPr>
              <a:t>Heitzman</a:t>
            </a:r>
            <a:r>
              <a:rPr lang="en-US" dirty="0">
                <a:solidFill>
                  <a:schemeClr val="tx1"/>
                </a:solidFill>
              </a:rPr>
              <a:t> is President of </a:t>
            </a:r>
            <a:r>
              <a:rPr lang="en-US" dirty="0" err="1">
                <a:solidFill>
                  <a:schemeClr val="tx1"/>
                </a:solidFill>
              </a:rPr>
              <a:t>BlueWater</a:t>
            </a:r>
            <a:r>
              <a:rPr lang="en-US" dirty="0">
                <a:solidFill>
                  <a:schemeClr val="tx1"/>
                </a:solidFill>
              </a:rPr>
              <a:t> Kentucky, a management consulting firm serving the water industry. From 2011 to 2015,  Greg served as Executive Director/CEO of the Louisville Metropolitan Sewer District (MSD). Prior to MSD, he worked 31 years with the Louisville Water Company serving as Chief Engineer from 1991 to 2007 and President/CEO from 2007 to 2013.  Greg obtained his Bachelor and Master’s degrees in Civil Engineering from the University of Kentucky and an MBA from the University    of Louisville. He is a licensed Professional Engineer in Kentucky. He currently serves on the boards of Louisville Water Foundation, Kentucky Water Resources Research Institute, WaterStep, and the University of Kentucky Civil Engineering Advisory Board. </a:t>
            </a:r>
          </a:p>
          <a:p>
            <a:pPr defTabSz="540068">
              <a:spcAft>
                <a:spcPts val="118"/>
              </a:spcAft>
              <a:defRPr/>
            </a:pPr>
            <a:endParaRPr lang="en-US" sz="1417" kern="0" dirty="0">
              <a:solidFill>
                <a:schemeClr val="tx1"/>
              </a:solidFill>
              <a:latin typeface="Calibri"/>
            </a:endParaRPr>
          </a:p>
        </p:txBody>
      </p:sp>
      <p:pic>
        <p:nvPicPr>
          <p:cNvPr id="10" name="Picture 9">
            <a:extLst>
              <a:ext uri="{FF2B5EF4-FFF2-40B4-BE49-F238E27FC236}">
                <a16:creationId xmlns:a16="http://schemas.microsoft.com/office/drawing/2014/main" id="{91EB00BD-DD9E-8937-1248-9881A9AC79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5526" y="2259934"/>
            <a:ext cx="2511684" cy="3112166"/>
          </a:xfrm>
          <a:prstGeom prst="ellipse">
            <a:avLst/>
          </a:prstGeom>
          <a:ln w="76200" cap="rnd">
            <a:solidFill>
              <a:schemeClr val="accent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a:extLst>
              <a:ext uri="{FF2B5EF4-FFF2-40B4-BE49-F238E27FC236}">
                <a16:creationId xmlns:a16="http://schemas.microsoft.com/office/drawing/2014/main" id="{29A2C919-7DC4-2550-18FC-76CFBDEF0651}"/>
              </a:ext>
            </a:extLst>
          </p:cNvPr>
          <p:cNvSpPr>
            <a:spLocks noGrp="1"/>
          </p:cNvSpPr>
          <p:nvPr>
            <p:ph type="sldNum" sz="quarter" idx="12"/>
          </p:nvPr>
        </p:nvSpPr>
        <p:spPr/>
        <p:txBody>
          <a:bodyPr/>
          <a:lstStyle/>
          <a:p>
            <a:fld id="{F9067EDD-66E9-A74E-820C-83D3C1DFCCB5}" type="slidenum">
              <a:rPr lang="en-US" b="1" smtClean="0">
                <a:solidFill>
                  <a:schemeClr val="tx1"/>
                </a:solidFill>
              </a:rPr>
              <a:t>3</a:t>
            </a:fld>
            <a:endParaRPr lang="en-US" b="1" dirty="0">
              <a:solidFill>
                <a:schemeClr val="tx1"/>
              </a:solidFill>
            </a:endParaRPr>
          </a:p>
        </p:txBody>
      </p:sp>
    </p:spTree>
    <p:extLst>
      <p:ext uri="{BB962C8B-B14F-4D97-AF65-F5344CB8AC3E}">
        <p14:creationId xmlns:p14="http://schemas.microsoft.com/office/powerpoint/2010/main" val="1086884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436FF9-1468-454D-B994-E1269F4F42CD}"/>
              </a:ext>
            </a:extLst>
          </p:cNvPr>
          <p:cNvSpPr txBox="1">
            <a:spLocks/>
          </p:cNvSpPr>
          <p:nvPr/>
        </p:nvSpPr>
        <p:spPr>
          <a:xfrm>
            <a:off x="10234406" y="5734294"/>
            <a:ext cx="502179" cy="287536"/>
          </a:xfrm>
          <a:prstGeom prst="rect">
            <a:avLst/>
          </a:prstGeom>
        </p:spPr>
        <p:txBody>
          <a:bodyPr/>
          <a:lstStyle>
            <a:defPPr>
              <a:defRPr lang="en-US"/>
            </a:defPPr>
            <a:lvl1pPr marL="0" algn="ctr" defTabSz="914400" rtl="0" eaLnBrk="1" latinLnBrk="0" hangingPunct="1">
              <a:defRPr sz="2000" b="1" kern="1200">
                <a:solidFill>
                  <a:schemeClr val="tx1"/>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500"/>
          </a:p>
        </p:txBody>
      </p:sp>
      <p:sp>
        <p:nvSpPr>
          <p:cNvPr id="2" name="Slide Number Placeholder 1">
            <a:extLst>
              <a:ext uri="{FF2B5EF4-FFF2-40B4-BE49-F238E27FC236}">
                <a16:creationId xmlns:a16="http://schemas.microsoft.com/office/drawing/2014/main" id="{15014602-93D6-4E03-B373-F83E741A4605}"/>
              </a:ext>
            </a:extLst>
          </p:cNvPr>
          <p:cNvSpPr>
            <a:spLocks noGrp="1"/>
          </p:cNvSpPr>
          <p:nvPr>
            <p:ph type="sldNum" sz="quarter" idx="13"/>
          </p:nvPr>
        </p:nvSpPr>
        <p:spPr>
          <a:xfrm>
            <a:off x="8759371" y="6410480"/>
            <a:ext cx="3251200" cy="365125"/>
          </a:xfrm>
        </p:spPr>
        <p:txBody>
          <a:bodyPr/>
          <a:lstStyle/>
          <a:p>
            <a:fld id="{A825CED8-DE45-4409-8558-D05F5B977B87}" type="slidenum">
              <a:rPr lang="en-US" sz="1500"/>
              <a:t>30</a:t>
            </a:fld>
            <a:endParaRPr lang="en-US" sz="1500"/>
          </a:p>
        </p:txBody>
      </p:sp>
      <p:sp>
        <p:nvSpPr>
          <p:cNvPr id="3" name="TextBox 2">
            <a:extLst>
              <a:ext uri="{FF2B5EF4-FFF2-40B4-BE49-F238E27FC236}">
                <a16:creationId xmlns:a16="http://schemas.microsoft.com/office/drawing/2014/main" id="{DFD679A8-FAE6-4EFB-A02E-1B863885B0C0}"/>
              </a:ext>
            </a:extLst>
          </p:cNvPr>
          <p:cNvSpPr txBox="1"/>
          <p:nvPr/>
        </p:nvSpPr>
        <p:spPr>
          <a:xfrm>
            <a:off x="546539" y="488514"/>
            <a:ext cx="2311006" cy="657113"/>
          </a:xfrm>
          <a:prstGeom prst="rect">
            <a:avLst/>
          </a:prstGeom>
          <a:solidFill>
            <a:schemeClr val="bg1"/>
          </a:solidFill>
        </p:spPr>
        <p:txBody>
          <a:bodyPr wrap="square" rtlCol="0">
            <a:spAutoFit/>
          </a:bodyPr>
          <a:lstStyle/>
          <a:p>
            <a:endParaRPr lang="en-US"/>
          </a:p>
        </p:txBody>
      </p:sp>
      <p:pic>
        <p:nvPicPr>
          <p:cNvPr id="4" name="Picture 2">
            <a:extLst>
              <a:ext uri="{FF2B5EF4-FFF2-40B4-BE49-F238E27FC236}">
                <a16:creationId xmlns:a16="http://schemas.microsoft.com/office/drawing/2014/main" id="{1D4366DC-F5F1-DC4C-9D28-0C8E04ABA1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612" y="426469"/>
            <a:ext cx="1740859" cy="8035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2C9A363-BC04-EAE2-A0FF-5808678956D4}"/>
              </a:ext>
            </a:extLst>
          </p:cNvPr>
          <p:cNvSpPr/>
          <p:nvPr/>
        </p:nvSpPr>
        <p:spPr>
          <a:xfrm>
            <a:off x="4495701" y="524584"/>
            <a:ext cx="8113986" cy="584775"/>
          </a:xfrm>
          <a:prstGeom prst="rect">
            <a:avLst/>
          </a:prstGeom>
        </p:spPr>
        <p:txBody>
          <a:bodyPr wrap="square">
            <a:spAutoFit/>
          </a:bodyPr>
          <a:lstStyle/>
          <a:p>
            <a:r>
              <a:rPr lang="en-US" sz="3200" b="1">
                <a:solidFill>
                  <a:srgbClr val="4F81BD"/>
                </a:solidFill>
              </a:rPr>
              <a:t>Eastern Kentucky Flooding – August 2022</a:t>
            </a:r>
          </a:p>
        </p:txBody>
      </p:sp>
      <p:sp>
        <p:nvSpPr>
          <p:cNvPr id="14" name="TextBox 13">
            <a:extLst>
              <a:ext uri="{FF2B5EF4-FFF2-40B4-BE49-F238E27FC236}">
                <a16:creationId xmlns:a16="http://schemas.microsoft.com/office/drawing/2014/main" id="{61123D42-5F3D-8CDD-AA93-25617CC01C58}"/>
              </a:ext>
            </a:extLst>
          </p:cNvPr>
          <p:cNvSpPr txBox="1"/>
          <p:nvPr/>
        </p:nvSpPr>
        <p:spPr>
          <a:xfrm>
            <a:off x="3363232" y="1498009"/>
            <a:ext cx="5465535" cy="830997"/>
          </a:xfrm>
          <a:prstGeom prst="rect">
            <a:avLst/>
          </a:prstGeom>
          <a:noFill/>
        </p:spPr>
        <p:txBody>
          <a:bodyPr wrap="square" rtlCol="0">
            <a:spAutoFit/>
          </a:bodyPr>
          <a:lstStyle/>
          <a:p>
            <a:pPr algn="ctr"/>
            <a:r>
              <a:rPr lang="en-US" sz="2400" b="1"/>
              <a:t>Site # 3 –  Mayking Fire Department</a:t>
            </a:r>
          </a:p>
          <a:p>
            <a:pPr algn="ctr"/>
            <a:r>
              <a:rPr lang="en-US" sz="2400" b="1"/>
              <a:t>Letcher County, Kentucky</a:t>
            </a:r>
          </a:p>
        </p:txBody>
      </p:sp>
      <p:pic>
        <p:nvPicPr>
          <p:cNvPr id="11" name="Picture 12">
            <a:extLst>
              <a:ext uri="{FF2B5EF4-FFF2-40B4-BE49-F238E27FC236}">
                <a16:creationId xmlns:a16="http://schemas.microsoft.com/office/drawing/2014/main" id="{0C5536EC-6079-1B1E-E1EC-3DA654890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4891" y="1751669"/>
            <a:ext cx="2392778" cy="3197338"/>
          </a:xfrm>
          <a:prstGeom prst="rect">
            <a:avLst/>
          </a:prstGeom>
        </p:spPr>
      </p:pic>
      <p:pic>
        <p:nvPicPr>
          <p:cNvPr id="15" name="Picture 15">
            <a:extLst>
              <a:ext uri="{FF2B5EF4-FFF2-40B4-BE49-F238E27FC236}">
                <a16:creationId xmlns:a16="http://schemas.microsoft.com/office/drawing/2014/main" id="{79D69803-19A3-9F76-CFE1-7E1CDE4995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9210" y="2284009"/>
            <a:ext cx="2223733" cy="2206889"/>
          </a:xfrm>
          <a:prstGeom prst="rect">
            <a:avLst/>
          </a:prstGeom>
        </p:spPr>
      </p:pic>
      <p:pic>
        <p:nvPicPr>
          <p:cNvPr id="16" name="Picture 16">
            <a:extLst>
              <a:ext uri="{FF2B5EF4-FFF2-40B4-BE49-F238E27FC236}">
                <a16:creationId xmlns:a16="http://schemas.microsoft.com/office/drawing/2014/main" id="{8ABA94E2-FB9C-6A34-C115-72F8BFE9DC0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0822" y="4310315"/>
            <a:ext cx="1866198" cy="1780121"/>
          </a:xfrm>
          <a:prstGeom prst="rect">
            <a:avLst/>
          </a:prstGeom>
        </p:spPr>
      </p:pic>
      <p:pic>
        <p:nvPicPr>
          <p:cNvPr id="8" name="Picture 7">
            <a:extLst>
              <a:ext uri="{FF2B5EF4-FFF2-40B4-BE49-F238E27FC236}">
                <a16:creationId xmlns:a16="http://schemas.microsoft.com/office/drawing/2014/main" id="{798C4F96-27D7-C577-8435-393FDFF7C92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3124" y="1512202"/>
            <a:ext cx="3187492" cy="2316738"/>
          </a:xfrm>
          <a:prstGeom prst="rect">
            <a:avLst/>
          </a:prstGeom>
        </p:spPr>
      </p:pic>
      <p:pic>
        <p:nvPicPr>
          <p:cNvPr id="19" name="Picture 18">
            <a:extLst>
              <a:ext uri="{FF2B5EF4-FFF2-40B4-BE49-F238E27FC236}">
                <a16:creationId xmlns:a16="http://schemas.microsoft.com/office/drawing/2014/main" id="{E5A15B23-1538-F17E-0ACF-127D26F277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02844" y="3334878"/>
            <a:ext cx="4265828" cy="3197338"/>
          </a:xfrm>
          <a:prstGeom prst="rect">
            <a:avLst/>
          </a:prstGeom>
        </p:spPr>
      </p:pic>
      <p:pic>
        <p:nvPicPr>
          <p:cNvPr id="5" name="Picture 8">
            <a:extLst>
              <a:ext uri="{FF2B5EF4-FFF2-40B4-BE49-F238E27FC236}">
                <a16:creationId xmlns:a16="http://schemas.microsoft.com/office/drawing/2014/main" id="{C30F19F7-5923-93A8-29A3-C6CAD7FA7C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12371" y="5061990"/>
            <a:ext cx="2680646" cy="1344607"/>
          </a:xfrm>
          <a:prstGeom prst="rect">
            <a:avLst/>
          </a:prstGeom>
          <a:solidFill>
            <a:schemeClr val="tx1"/>
          </a:solidFill>
          <a:ln>
            <a:solidFill>
              <a:schemeClr val="tx1"/>
            </a:solidFill>
          </a:ln>
        </p:spPr>
      </p:pic>
    </p:spTree>
    <p:extLst>
      <p:ext uri="{BB962C8B-B14F-4D97-AF65-F5344CB8AC3E}">
        <p14:creationId xmlns:p14="http://schemas.microsoft.com/office/powerpoint/2010/main" val="3011384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63436FF9-1468-454D-B994-E1269F4F42CD}"/>
              </a:ext>
            </a:extLst>
          </p:cNvPr>
          <p:cNvSpPr txBox="1">
            <a:spLocks/>
          </p:cNvSpPr>
          <p:nvPr/>
        </p:nvSpPr>
        <p:spPr>
          <a:xfrm>
            <a:off x="10234406" y="5734294"/>
            <a:ext cx="502179" cy="287536"/>
          </a:xfrm>
          <a:prstGeom prst="rect">
            <a:avLst/>
          </a:prstGeom>
        </p:spPr>
        <p:txBody>
          <a:bodyPr/>
          <a:lstStyle>
            <a:defPPr>
              <a:defRPr lang="en-US"/>
            </a:defPPr>
            <a:lvl1pPr marL="0" algn="ctr" defTabSz="914400" rtl="0" eaLnBrk="1" latinLnBrk="0" hangingPunct="1">
              <a:defRPr sz="2000" b="1" kern="1200">
                <a:solidFill>
                  <a:schemeClr val="tx1"/>
                </a:solidFill>
                <a:latin typeface="Gill Sans MT"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500"/>
          </a:p>
        </p:txBody>
      </p:sp>
      <p:sp>
        <p:nvSpPr>
          <p:cNvPr id="2" name="Slide Number Placeholder 1">
            <a:extLst>
              <a:ext uri="{FF2B5EF4-FFF2-40B4-BE49-F238E27FC236}">
                <a16:creationId xmlns:a16="http://schemas.microsoft.com/office/drawing/2014/main" id="{15014602-93D6-4E03-B373-F83E741A4605}"/>
              </a:ext>
            </a:extLst>
          </p:cNvPr>
          <p:cNvSpPr>
            <a:spLocks noGrp="1"/>
          </p:cNvSpPr>
          <p:nvPr>
            <p:ph type="sldNum" sz="quarter" idx="13"/>
          </p:nvPr>
        </p:nvSpPr>
        <p:spPr>
          <a:xfrm>
            <a:off x="8608806" y="6429614"/>
            <a:ext cx="3251200" cy="365125"/>
          </a:xfrm>
        </p:spPr>
        <p:txBody>
          <a:bodyPr/>
          <a:lstStyle/>
          <a:p>
            <a:fld id="{A825CED8-DE45-4409-8558-D05F5B977B87}" type="slidenum">
              <a:rPr lang="en-US" sz="1500"/>
              <a:t>31</a:t>
            </a:fld>
            <a:endParaRPr lang="en-US" sz="1500"/>
          </a:p>
        </p:txBody>
      </p:sp>
      <p:sp>
        <p:nvSpPr>
          <p:cNvPr id="3" name="TextBox 2">
            <a:extLst>
              <a:ext uri="{FF2B5EF4-FFF2-40B4-BE49-F238E27FC236}">
                <a16:creationId xmlns:a16="http://schemas.microsoft.com/office/drawing/2014/main" id="{DFD679A8-FAE6-4EFB-A02E-1B863885B0C0}"/>
              </a:ext>
            </a:extLst>
          </p:cNvPr>
          <p:cNvSpPr txBox="1"/>
          <p:nvPr/>
        </p:nvSpPr>
        <p:spPr>
          <a:xfrm>
            <a:off x="546539" y="488514"/>
            <a:ext cx="2311006" cy="657113"/>
          </a:xfrm>
          <a:prstGeom prst="rect">
            <a:avLst/>
          </a:prstGeom>
          <a:solidFill>
            <a:schemeClr val="bg1"/>
          </a:solidFill>
        </p:spPr>
        <p:txBody>
          <a:bodyPr wrap="square" rtlCol="0">
            <a:spAutoFit/>
          </a:bodyPr>
          <a:lstStyle/>
          <a:p>
            <a:endParaRPr lang="en-US"/>
          </a:p>
        </p:txBody>
      </p:sp>
      <p:pic>
        <p:nvPicPr>
          <p:cNvPr id="4" name="Picture 2">
            <a:extLst>
              <a:ext uri="{FF2B5EF4-FFF2-40B4-BE49-F238E27FC236}">
                <a16:creationId xmlns:a16="http://schemas.microsoft.com/office/drawing/2014/main" id="{1D4366DC-F5F1-DC4C-9D28-0C8E04ABA1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1612" y="426469"/>
            <a:ext cx="1740859" cy="8035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2C9A363-BC04-EAE2-A0FF-5808678956D4}"/>
              </a:ext>
            </a:extLst>
          </p:cNvPr>
          <p:cNvSpPr/>
          <p:nvPr/>
        </p:nvSpPr>
        <p:spPr>
          <a:xfrm>
            <a:off x="4495701" y="524584"/>
            <a:ext cx="8113986" cy="584775"/>
          </a:xfrm>
          <a:prstGeom prst="rect">
            <a:avLst/>
          </a:prstGeom>
        </p:spPr>
        <p:txBody>
          <a:bodyPr wrap="square">
            <a:spAutoFit/>
          </a:bodyPr>
          <a:lstStyle/>
          <a:p>
            <a:r>
              <a:rPr lang="en-US" sz="3200" b="1">
                <a:solidFill>
                  <a:srgbClr val="4F81BD"/>
                </a:solidFill>
              </a:rPr>
              <a:t>Eastern Kentucky Flooding – August 2022</a:t>
            </a:r>
          </a:p>
        </p:txBody>
      </p:sp>
      <p:sp>
        <p:nvSpPr>
          <p:cNvPr id="14" name="TextBox 13">
            <a:extLst>
              <a:ext uri="{FF2B5EF4-FFF2-40B4-BE49-F238E27FC236}">
                <a16:creationId xmlns:a16="http://schemas.microsoft.com/office/drawing/2014/main" id="{61123D42-5F3D-8CDD-AA93-25617CC01C58}"/>
              </a:ext>
            </a:extLst>
          </p:cNvPr>
          <p:cNvSpPr txBox="1"/>
          <p:nvPr/>
        </p:nvSpPr>
        <p:spPr>
          <a:xfrm>
            <a:off x="3363232" y="1498009"/>
            <a:ext cx="5465535" cy="830997"/>
          </a:xfrm>
          <a:prstGeom prst="rect">
            <a:avLst/>
          </a:prstGeom>
          <a:noFill/>
        </p:spPr>
        <p:txBody>
          <a:bodyPr wrap="square" rtlCol="0">
            <a:spAutoFit/>
          </a:bodyPr>
          <a:lstStyle/>
          <a:p>
            <a:pPr algn="ctr"/>
            <a:r>
              <a:rPr lang="en-US" sz="2400" b="1"/>
              <a:t>Site # 4 –  River </a:t>
            </a:r>
            <a:r>
              <a:rPr lang="en-US" sz="2400" b="1" err="1"/>
              <a:t>Caney</a:t>
            </a:r>
            <a:r>
              <a:rPr lang="en-US" sz="2400" b="1"/>
              <a:t> Staging Area</a:t>
            </a:r>
          </a:p>
          <a:p>
            <a:pPr algn="ctr"/>
            <a:r>
              <a:rPr lang="en-US" sz="2400" b="1"/>
              <a:t>Breathitt County, Kentucky</a:t>
            </a:r>
          </a:p>
        </p:txBody>
      </p:sp>
      <p:pic>
        <p:nvPicPr>
          <p:cNvPr id="5" name="Picture 8">
            <a:extLst>
              <a:ext uri="{FF2B5EF4-FFF2-40B4-BE49-F238E27FC236}">
                <a16:creationId xmlns:a16="http://schemas.microsoft.com/office/drawing/2014/main" id="{A0BDD75C-7F95-FF1A-F3E6-4931EED42E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4322" y="2416933"/>
            <a:ext cx="4373175" cy="3281901"/>
          </a:xfrm>
          <a:prstGeom prst="rect">
            <a:avLst/>
          </a:prstGeom>
        </p:spPr>
      </p:pic>
      <p:pic>
        <p:nvPicPr>
          <p:cNvPr id="6" name="Picture 7">
            <a:extLst>
              <a:ext uri="{FF2B5EF4-FFF2-40B4-BE49-F238E27FC236}">
                <a16:creationId xmlns:a16="http://schemas.microsoft.com/office/drawing/2014/main" id="{71A95505-DF8E-F066-7849-DF36B89459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6470" y="1972605"/>
            <a:ext cx="2962403" cy="3949870"/>
          </a:xfrm>
          <a:prstGeom prst="rect">
            <a:avLst/>
          </a:prstGeom>
        </p:spPr>
      </p:pic>
      <p:pic>
        <p:nvPicPr>
          <p:cNvPr id="18" name="Picture 17">
            <a:extLst>
              <a:ext uri="{FF2B5EF4-FFF2-40B4-BE49-F238E27FC236}">
                <a16:creationId xmlns:a16="http://schemas.microsoft.com/office/drawing/2014/main" id="{99D3FDC8-BC2F-8357-96E5-6FFFDA6CE3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61450" y="4139173"/>
            <a:ext cx="2029642" cy="2402795"/>
          </a:xfrm>
          <a:prstGeom prst="rect">
            <a:avLst/>
          </a:prstGeom>
        </p:spPr>
      </p:pic>
      <p:pic>
        <p:nvPicPr>
          <p:cNvPr id="21" name="Picture 20">
            <a:extLst>
              <a:ext uri="{FF2B5EF4-FFF2-40B4-BE49-F238E27FC236}">
                <a16:creationId xmlns:a16="http://schemas.microsoft.com/office/drawing/2014/main" id="{65ECFA1C-665F-A92B-7516-FB3BA0FF01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61000" y="1647922"/>
            <a:ext cx="2484480" cy="3017128"/>
          </a:xfrm>
          <a:prstGeom prst="rect">
            <a:avLst/>
          </a:prstGeom>
        </p:spPr>
      </p:pic>
    </p:spTree>
    <p:extLst>
      <p:ext uri="{BB962C8B-B14F-4D97-AF65-F5344CB8AC3E}">
        <p14:creationId xmlns:p14="http://schemas.microsoft.com/office/powerpoint/2010/main" val="100339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E7F7B3-4494-9BD3-DD52-7D059DE2446F}"/>
              </a:ext>
            </a:extLst>
          </p:cNvPr>
          <p:cNvSpPr>
            <a:spLocks noGrp="1"/>
          </p:cNvSpPr>
          <p:nvPr>
            <p:ph type="sldNum" sz="quarter" idx="2"/>
          </p:nvPr>
        </p:nvSpPr>
        <p:spPr>
          <a:xfrm>
            <a:off x="8963356" y="6431091"/>
            <a:ext cx="2743200" cy="365125"/>
          </a:xfrm>
        </p:spPr>
        <p:txBody>
          <a:bodyPr/>
          <a:lstStyle/>
          <a:p>
            <a:fld id="{86CB4B4D-7CA3-9044-876B-883B54F8677D}" type="slidenum">
              <a:rPr lang="en-US" b="1" smtClean="0">
                <a:solidFill>
                  <a:schemeClr val="tx1"/>
                </a:solidFill>
              </a:rPr>
              <a:t>32</a:t>
            </a:fld>
            <a:endParaRPr lang="en-US" b="1">
              <a:solidFill>
                <a:schemeClr val="tx1"/>
              </a:solidFill>
            </a:endParaRPr>
          </a:p>
        </p:txBody>
      </p:sp>
      <p:sp>
        <p:nvSpPr>
          <p:cNvPr id="8" name="TextBox 7">
            <a:extLst>
              <a:ext uri="{FF2B5EF4-FFF2-40B4-BE49-F238E27FC236}">
                <a16:creationId xmlns:a16="http://schemas.microsoft.com/office/drawing/2014/main" id="{5AD092C6-AEF2-6A69-76D1-0F9E1BA00D56}"/>
              </a:ext>
            </a:extLst>
          </p:cNvPr>
          <p:cNvSpPr txBox="1"/>
          <p:nvPr/>
        </p:nvSpPr>
        <p:spPr>
          <a:xfrm>
            <a:off x="2303064" y="236697"/>
            <a:ext cx="8031892" cy="3847207"/>
          </a:xfrm>
          <a:prstGeom prst="rect">
            <a:avLst/>
          </a:prstGeom>
          <a:noFill/>
        </p:spPr>
        <p:txBody>
          <a:bodyPr wrap="square" rtlCol="0">
            <a:spAutoFit/>
          </a:bodyPr>
          <a:lstStyle/>
          <a:p>
            <a:pPr algn="ctr"/>
            <a:r>
              <a:rPr lang="en-US" sz="4800" b="1" dirty="0">
                <a:solidFill>
                  <a:schemeClr val="accent1">
                    <a:lumMod val="75000"/>
                  </a:schemeClr>
                </a:solidFill>
              </a:rPr>
              <a:t>The Kentucky Lily Pad Network</a:t>
            </a:r>
          </a:p>
          <a:p>
            <a:pPr algn="ctr"/>
            <a:endParaRPr lang="en-US" sz="4000" b="1" i="1" dirty="0">
              <a:solidFill>
                <a:schemeClr val="accent1">
                  <a:lumMod val="75000"/>
                </a:schemeClr>
              </a:solidFill>
            </a:endParaRPr>
          </a:p>
          <a:p>
            <a:pPr algn="ctr"/>
            <a:r>
              <a:rPr lang="en-US" sz="4000" b="1" dirty="0">
                <a:solidFill>
                  <a:schemeClr val="accent1">
                    <a:lumMod val="75000"/>
                  </a:schemeClr>
                </a:solidFill>
              </a:rPr>
              <a:t>Proposed WOW Cart Deployment</a:t>
            </a:r>
          </a:p>
          <a:p>
            <a:pPr algn="ctr"/>
            <a:r>
              <a:rPr lang="en-US" sz="4000" b="1" dirty="0">
                <a:solidFill>
                  <a:schemeClr val="accent1">
                    <a:lumMod val="75000"/>
                  </a:schemeClr>
                </a:solidFill>
              </a:rPr>
              <a:t> for Kentucky</a:t>
            </a:r>
          </a:p>
          <a:p>
            <a:pPr algn="ctr"/>
            <a:endParaRPr lang="en-US" sz="2000" b="1" dirty="0">
              <a:solidFill>
                <a:schemeClr val="accent1">
                  <a:lumMod val="75000"/>
                </a:schemeClr>
              </a:solidFill>
            </a:endParaRPr>
          </a:p>
          <a:p>
            <a:pPr algn="ctr"/>
            <a:r>
              <a:rPr lang="en-US" sz="2800" b="1" dirty="0">
                <a:solidFill>
                  <a:schemeClr val="accent1">
                    <a:lumMod val="75000"/>
                  </a:schemeClr>
                </a:solidFill>
              </a:rPr>
              <a:t>Greg Heitzman – BlueWater Ky</a:t>
            </a:r>
          </a:p>
          <a:p>
            <a:pPr algn="ctr"/>
            <a:r>
              <a:rPr lang="en-US" sz="2800" b="1" dirty="0">
                <a:solidFill>
                  <a:schemeClr val="accent1">
                    <a:lumMod val="75000"/>
                  </a:schemeClr>
                </a:solidFill>
              </a:rPr>
              <a:t>Joe Burns – KY Rural Water Association</a:t>
            </a:r>
          </a:p>
        </p:txBody>
      </p:sp>
      <p:pic>
        <p:nvPicPr>
          <p:cNvPr id="14" name="Picture 2">
            <a:extLst>
              <a:ext uri="{FF2B5EF4-FFF2-40B4-BE49-F238E27FC236}">
                <a16:creationId xmlns:a16="http://schemas.microsoft.com/office/drawing/2014/main" id="{63921B5E-BE95-9A91-2E03-8190B80DE1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60086" y="4981769"/>
            <a:ext cx="2537442" cy="11712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a:extLst>
              <a:ext uri="{FF2B5EF4-FFF2-40B4-BE49-F238E27FC236}">
                <a16:creationId xmlns:a16="http://schemas.microsoft.com/office/drawing/2014/main" id="{EC79C20C-30A2-9716-6B61-865425FEEC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682" y="4654541"/>
            <a:ext cx="2935713" cy="1638233"/>
          </a:xfrm>
          <a:prstGeom prst="rect">
            <a:avLst/>
          </a:prstGeom>
        </p:spPr>
      </p:pic>
      <p:pic>
        <p:nvPicPr>
          <p:cNvPr id="4" name="Picture 8">
            <a:extLst>
              <a:ext uri="{FF2B5EF4-FFF2-40B4-BE49-F238E27FC236}">
                <a16:creationId xmlns:a16="http://schemas.microsoft.com/office/drawing/2014/main" id="{A0BEBB50-4FCB-678C-2662-D7098BD251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2620" y="4514791"/>
            <a:ext cx="2665185" cy="1638233"/>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 name="Lily pads are strong, resilient hubs for pond ecosystems.…"/>
          <p:cNvSpPr txBox="1"/>
          <p:nvPr/>
        </p:nvSpPr>
        <p:spPr>
          <a:xfrm>
            <a:off x="4215063" y="992392"/>
            <a:ext cx="7032837" cy="4958436"/>
          </a:xfrm>
          <a:prstGeom prst="rect">
            <a:avLst/>
          </a:prstGeom>
          <a:solidFill>
            <a:schemeClr val="bg1"/>
          </a:solid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lIns="25400" tIns="25400" rIns="25400" bIns="25400"/>
          <a:lstStyle/>
          <a:p>
            <a:pPr defTabSz="228600">
              <a:defRPr sz="4000">
                <a:solidFill>
                  <a:srgbClr val="FFFFFF"/>
                </a:solidFill>
                <a:latin typeface="Futura"/>
                <a:ea typeface="Futura"/>
                <a:cs typeface="Futura"/>
                <a:sym typeface="Futura"/>
              </a:defRPr>
            </a:pPr>
            <a:endParaRPr sz="2400">
              <a:solidFill>
                <a:schemeClr val="tx1"/>
              </a:solidFill>
            </a:endParaRPr>
          </a:p>
          <a:p>
            <a:pPr defTabSz="228600">
              <a:defRPr sz="4000">
                <a:solidFill>
                  <a:srgbClr val="FFFFFF"/>
                </a:solidFill>
                <a:latin typeface="Futura"/>
                <a:ea typeface="Futura"/>
                <a:cs typeface="Futura"/>
                <a:sym typeface="Futura"/>
              </a:defRPr>
            </a:pPr>
            <a:r>
              <a:rPr sz="2800">
                <a:solidFill>
                  <a:schemeClr val="tx1"/>
                </a:solidFill>
                <a:latin typeface="Calibri" panose="020F0502020204030204" pitchFamily="34" charset="0"/>
                <a:cs typeface="Calibri" panose="020F0502020204030204" pitchFamily="34" charset="0"/>
              </a:rPr>
              <a:t>Lily pads are strong, resilient hubs for pond ecosystems. </a:t>
            </a:r>
          </a:p>
          <a:p>
            <a:pPr defTabSz="228600">
              <a:defRPr sz="4000">
                <a:solidFill>
                  <a:srgbClr val="FFFFFF"/>
                </a:solidFill>
                <a:latin typeface="Futura"/>
                <a:ea typeface="Futura"/>
                <a:cs typeface="Futura"/>
                <a:sym typeface="Futura"/>
              </a:defRPr>
            </a:pPr>
            <a:endParaRPr sz="28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r>
              <a:rPr sz="2800">
                <a:solidFill>
                  <a:schemeClr val="tx1"/>
                </a:solidFill>
                <a:latin typeface="Calibri" panose="020F0502020204030204" pitchFamily="34" charset="0"/>
                <a:cs typeface="Calibri" panose="020F0502020204030204" pitchFamily="34" charset="0"/>
              </a:rPr>
              <a:t>This is a good analogy for a supported network of emergency responders and volunteers managing prepositioned water and disinfectant equipment.</a:t>
            </a:r>
          </a:p>
          <a:p>
            <a:pPr defTabSz="228600">
              <a:defRPr sz="4000">
                <a:solidFill>
                  <a:srgbClr val="FFFFFF"/>
                </a:solidFill>
                <a:latin typeface="Futura"/>
                <a:ea typeface="Futura"/>
                <a:cs typeface="Futura"/>
                <a:sym typeface="Futura"/>
              </a:defRPr>
            </a:pPr>
            <a:endParaRPr sz="28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r>
              <a:rPr sz="2800">
                <a:solidFill>
                  <a:schemeClr val="tx1"/>
                </a:solidFill>
                <a:latin typeface="Calibri" panose="020F0502020204030204" pitchFamily="34" charset="0"/>
                <a:cs typeface="Calibri" panose="020F0502020204030204" pitchFamily="34" charset="0"/>
              </a:rPr>
              <a:t>The result is a resilient, expandable footprint that can</a:t>
            </a:r>
            <a:r>
              <a:rPr lang="en-US" sz="2800">
                <a:solidFill>
                  <a:schemeClr val="tx1"/>
                </a:solidFill>
                <a:latin typeface="Calibri" panose="020F0502020204030204" pitchFamily="34" charset="0"/>
                <a:cs typeface="Calibri" panose="020F0502020204030204" pitchFamily="34" charset="0"/>
              </a:rPr>
              <a:t> </a:t>
            </a:r>
            <a:r>
              <a:rPr sz="2800">
                <a:solidFill>
                  <a:schemeClr val="tx1"/>
                </a:solidFill>
                <a:latin typeface="Calibri" panose="020F0502020204030204" pitchFamily="34" charset="0"/>
                <a:cs typeface="Calibri" panose="020F0502020204030204" pitchFamily="34" charset="0"/>
              </a:rPr>
              <a:t>support health and safety more</a:t>
            </a:r>
          </a:p>
        </p:txBody>
      </p:sp>
      <p:grpSp>
        <p:nvGrpSpPr>
          <p:cNvPr id="183" name="Group"/>
          <p:cNvGrpSpPr/>
          <p:nvPr/>
        </p:nvGrpSpPr>
        <p:grpSpPr>
          <a:xfrm>
            <a:off x="335152" y="1313048"/>
            <a:ext cx="3432722" cy="4637780"/>
            <a:chOff x="0" y="0"/>
            <a:chExt cx="7864984" cy="11311838"/>
          </a:xfrm>
        </p:grpSpPr>
        <p:pic>
          <p:nvPicPr>
            <p:cNvPr id="181" name="IMG_0168.png" descr="IMG_0168.png"/>
            <p:cNvPicPr>
              <a:picLocks/>
            </p:cNvPicPr>
            <p:nvPr/>
          </p:nvPicPr>
          <p:blipFill>
            <a:blip r:embed="rId2" cstate="email">
              <a:extLst>
                <a:ext uri="{28A0092B-C50C-407E-A947-70E740481C1C}">
                  <a14:useLocalDpi xmlns:a14="http://schemas.microsoft.com/office/drawing/2010/main"/>
                </a:ext>
              </a:extLst>
            </a:blip>
            <a:srcRect/>
            <a:stretch>
              <a:fillRect/>
            </a:stretch>
          </p:blipFill>
          <p:spPr>
            <a:xfrm>
              <a:off x="0" y="0"/>
              <a:ext cx="7864985" cy="11311839"/>
            </a:xfrm>
            <a:prstGeom prst="rect">
              <a:avLst/>
            </a:prstGeom>
            <a:ln w="12700" cap="flat">
              <a:noFill/>
              <a:miter lim="400000"/>
            </a:ln>
            <a:effectLst/>
          </p:spPr>
        </p:pic>
        <p:pic>
          <p:nvPicPr>
            <p:cNvPr id="182" name="IMG_0169.png" descr="IMG_016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21286586">
              <a:off x="4227525" y="5847290"/>
              <a:ext cx="2257696" cy="2016896"/>
            </a:xfrm>
            <a:custGeom>
              <a:avLst/>
              <a:gdLst/>
              <a:ahLst/>
              <a:cxnLst>
                <a:cxn ang="0">
                  <a:pos x="wd2" y="hd2"/>
                </a:cxn>
                <a:cxn ang="5400000">
                  <a:pos x="wd2" y="hd2"/>
                </a:cxn>
                <a:cxn ang="10800000">
                  <a:pos x="wd2" y="hd2"/>
                </a:cxn>
                <a:cxn ang="16200000">
                  <a:pos x="wd2" y="hd2"/>
                </a:cxn>
              </a:cxnLst>
              <a:rect l="0" t="0" r="r" b="b"/>
              <a:pathLst>
                <a:path w="21518" h="21497" extrusionOk="0">
                  <a:moveTo>
                    <a:pt x="15566" y="0"/>
                  </a:moveTo>
                  <a:cubicBezTo>
                    <a:pt x="15333" y="0"/>
                    <a:pt x="14924" y="162"/>
                    <a:pt x="14779" y="313"/>
                  </a:cubicBezTo>
                  <a:lnTo>
                    <a:pt x="14689" y="410"/>
                  </a:lnTo>
                  <a:lnTo>
                    <a:pt x="14904" y="436"/>
                  </a:lnTo>
                  <a:cubicBezTo>
                    <a:pt x="15370" y="492"/>
                    <a:pt x="15676" y="938"/>
                    <a:pt x="16081" y="2149"/>
                  </a:cubicBezTo>
                  <a:cubicBezTo>
                    <a:pt x="16382" y="3052"/>
                    <a:pt x="16747" y="3700"/>
                    <a:pt x="17185" y="4107"/>
                  </a:cubicBezTo>
                  <a:cubicBezTo>
                    <a:pt x="17370" y="4279"/>
                    <a:pt x="17839" y="4627"/>
                    <a:pt x="18437" y="5038"/>
                  </a:cubicBezTo>
                  <a:cubicBezTo>
                    <a:pt x="18850" y="5322"/>
                    <a:pt x="19102" y="5587"/>
                    <a:pt x="19182" y="5821"/>
                  </a:cubicBezTo>
                  <a:cubicBezTo>
                    <a:pt x="19229" y="5958"/>
                    <a:pt x="19252" y="6152"/>
                    <a:pt x="19254" y="6476"/>
                  </a:cubicBezTo>
                  <a:cubicBezTo>
                    <a:pt x="19257" y="6905"/>
                    <a:pt x="19248" y="6955"/>
                    <a:pt x="19129" y="7263"/>
                  </a:cubicBezTo>
                  <a:cubicBezTo>
                    <a:pt x="18858" y="7969"/>
                    <a:pt x="18443" y="8460"/>
                    <a:pt x="17779" y="8858"/>
                  </a:cubicBezTo>
                  <a:cubicBezTo>
                    <a:pt x="17115" y="9256"/>
                    <a:pt x="16558" y="9435"/>
                    <a:pt x="15638" y="9552"/>
                  </a:cubicBezTo>
                  <a:cubicBezTo>
                    <a:pt x="15078" y="9623"/>
                    <a:pt x="14840" y="9625"/>
                    <a:pt x="14840" y="9556"/>
                  </a:cubicBezTo>
                  <a:cubicBezTo>
                    <a:pt x="14840" y="9534"/>
                    <a:pt x="14911" y="9491"/>
                    <a:pt x="14995" y="9458"/>
                  </a:cubicBezTo>
                  <a:cubicBezTo>
                    <a:pt x="15174" y="9391"/>
                    <a:pt x="15352" y="9248"/>
                    <a:pt x="15313" y="9205"/>
                  </a:cubicBezTo>
                  <a:cubicBezTo>
                    <a:pt x="15298" y="9188"/>
                    <a:pt x="15224" y="9208"/>
                    <a:pt x="15150" y="9247"/>
                  </a:cubicBezTo>
                  <a:cubicBezTo>
                    <a:pt x="14984" y="9335"/>
                    <a:pt x="14561" y="9398"/>
                    <a:pt x="14125" y="9399"/>
                  </a:cubicBezTo>
                  <a:cubicBezTo>
                    <a:pt x="13544" y="9402"/>
                    <a:pt x="13016" y="9511"/>
                    <a:pt x="12657" y="9700"/>
                  </a:cubicBezTo>
                  <a:cubicBezTo>
                    <a:pt x="12523" y="9770"/>
                    <a:pt x="12353" y="9792"/>
                    <a:pt x="11613" y="9831"/>
                  </a:cubicBezTo>
                  <a:cubicBezTo>
                    <a:pt x="11128" y="9856"/>
                    <a:pt x="10420" y="9902"/>
                    <a:pt x="10040" y="9937"/>
                  </a:cubicBezTo>
                  <a:cubicBezTo>
                    <a:pt x="9657" y="9971"/>
                    <a:pt x="9336" y="9987"/>
                    <a:pt x="9317" y="9966"/>
                  </a:cubicBezTo>
                  <a:cubicBezTo>
                    <a:pt x="9201" y="9836"/>
                    <a:pt x="9857" y="9078"/>
                    <a:pt x="10588" y="8502"/>
                  </a:cubicBezTo>
                  <a:cubicBezTo>
                    <a:pt x="11154" y="8057"/>
                    <a:pt x="11593" y="7575"/>
                    <a:pt x="11761" y="7212"/>
                  </a:cubicBezTo>
                  <a:cubicBezTo>
                    <a:pt x="11819" y="7087"/>
                    <a:pt x="11860" y="6977"/>
                    <a:pt x="11852" y="6967"/>
                  </a:cubicBezTo>
                  <a:cubicBezTo>
                    <a:pt x="11843" y="6957"/>
                    <a:pt x="11725" y="6992"/>
                    <a:pt x="11591" y="7039"/>
                  </a:cubicBezTo>
                  <a:cubicBezTo>
                    <a:pt x="11456" y="7086"/>
                    <a:pt x="11157" y="7152"/>
                    <a:pt x="10925" y="7191"/>
                  </a:cubicBezTo>
                  <a:cubicBezTo>
                    <a:pt x="9937" y="7356"/>
                    <a:pt x="9120" y="7625"/>
                    <a:pt x="8436" y="8012"/>
                  </a:cubicBezTo>
                  <a:cubicBezTo>
                    <a:pt x="8024" y="8245"/>
                    <a:pt x="7507" y="8781"/>
                    <a:pt x="7211" y="9281"/>
                  </a:cubicBezTo>
                  <a:cubicBezTo>
                    <a:pt x="7034" y="9578"/>
                    <a:pt x="6983" y="9713"/>
                    <a:pt x="6953" y="9962"/>
                  </a:cubicBezTo>
                  <a:cubicBezTo>
                    <a:pt x="6926" y="10189"/>
                    <a:pt x="6889" y="10203"/>
                    <a:pt x="6393" y="10211"/>
                  </a:cubicBezTo>
                  <a:cubicBezTo>
                    <a:pt x="5991" y="10219"/>
                    <a:pt x="5182" y="10331"/>
                    <a:pt x="4914" y="10415"/>
                  </a:cubicBezTo>
                  <a:cubicBezTo>
                    <a:pt x="4798" y="10451"/>
                    <a:pt x="4471" y="10544"/>
                    <a:pt x="4188" y="10626"/>
                  </a:cubicBezTo>
                  <a:cubicBezTo>
                    <a:pt x="3615" y="10792"/>
                    <a:pt x="3356" y="10913"/>
                    <a:pt x="3129" y="11117"/>
                  </a:cubicBezTo>
                  <a:cubicBezTo>
                    <a:pt x="2878" y="11341"/>
                    <a:pt x="2177" y="11835"/>
                    <a:pt x="2066" y="11865"/>
                  </a:cubicBezTo>
                  <a:cubicBezTo>
                    <a:pt x="1922" y="11905"/>
                    <a:pt x="1744" y="12080"/>
                    <a:pt x="1684" y="12246"/>
                  </a:cubicBezTo>
                  <a:cubicBezTo>
                    <a:pt x="1619" y="12425"/>
                    <a:pt x="1285" y="12856"/>
                    <a:pt x="1162" y="12919"/>
                  </a:cubicBezTo>
                  <a:cubicBezTo>
                    <a:pt x="1079" y="12961"/>
                    <a:pt x="1047" y="12947"/>
                    <a:pt x="894" y="12796"/>
                  </a:cubicBezTo>
                  <a:cubicBezTo>
                    <a:pt x="718" y="12623"/>
                    <a:pt x="513" y="12517"/>
                    <a:pt x="398" y="12542"/>
                  </a:cubicBezTo>
                  <a:cubicBezTo>
                    <a:pt x="354" y="12552"/>
                    <a:pt x="377" y="12589"/>
                    <a:pt x="481" y="12665"/>
                  </a:cubicBezTo>
                  <a:cubicBezTo>
                    <a:pt x="612" y="12760"/>
                    <a:pt x="837" y="13063"/>
                    <a:pt x="841" y="13147"/>
                  </a:cubicBezTo>
                  <a:cubicBezTo>
                    <a:pt x="841" y="13164"/>
                    <a:pt x="780" y="13214"/>
                    <a:pt x="701" y="13257"/>
                  </a:cubicBezTo>
                  <a:cubicBezTo>
                    <a:pt x="621" y="13300"/>
                    <a:pt x="520" y="13358"/>
                    <a:pt x="478" y="13384"/>
                  </a:cubicBezTo>
                  <a:cubicBezTo>
                    <a:pt x="435" y="13410"/>
                    <a:pt x="346" y="13453"/>
                    <a:pt x="277" y="13481"/>
                  </a:cubicBezTo>
                  <a:cubicBezTo>
                    <a:pt x="207" y="13510"/>
                    <a:pt x="115" y="13601"/>
                    <a:pt x="69" y="13684"/>
                  </a:cubicBezTo>
                  <a:cubicBezTo>
                    <a:pt x="-47" y="13894"/>
                    <a:pt x="-14" y="14255"/>
                    <a:pt x="148" y="14577"/>
                  </a:cubicBezTo>
                  <a:cubicBezTo>
                    <a:pt x="214" y="14706"/>
                    <a:pt x="266" y="14856"/>
                    <a:pt x="266" y="14911"/>
                  </a:cubicBezTo>
                  <a:cubicBezTo>
                    <a:pt x="266" y="15120"/>
                    <a:pt x="396" y="15433"/>
                    <a:pt x="557" y="15613"/>
                  </a:cubicBezTo>
                  <a:cubicBezTo>
                    <a:pt x="679" y="15750"/>
                    <a:pt x="783" y="15816"/>
                    <a:pt x="965" y="15876"/>
                  </a:cubicBezTo>
                  <a:lnTo>
                    <a:pt x="1208" y="15956"/>
                  </a:lnTo>
                  <a:lnTo>
                    <a:pt x="1234" y="16273"/>
                  </a:lnTo>
                  <a:cubicBezTo>
                    <a:pt x="1297" y="17041"/>
                    <a:pt x="1659" y="17595"/>
                    <a:pt x="2282" y="17872"/>
                  </a:cubicBezTo>
                  <a:cubicBezTo>
                    <a:pt x="2548" y="17991"/>
                    <a:pt x="2762" y="18047"/>
                    <a:pt x="2762" y="17995"/>
                  </a:cubicBezTo>
                  <a:cubicBezTo>
                    <a:pt x="2762" y="17975"/>
                    <a:pt x="2711" y="17946"/>
                    <a:pt x="2645" y="17931"/>
                  </a:cubicBezTo>
                  <a:cubicBezTo>
                    <a:pt x="2320" y="17859"/>
                    <a:pt x="1855" y="17408"/>
                    <a:pt x="1605" y="16925"/>
                  </a:cubicBezTo>
                  <a:cubicBezTo>
                    <a:pt x="1485" y="16693"/>
                    <a:pt x="1476" y="16660"/>
                    <a:pt x="1476" y="16248"/>
                  </a:cubicBezTo>
                  <a:cubicBezTo>
                    <a:pt x="1476" y="15771"/>
                    <a:pt x="1520" y="15647"/>
                    <a:pt x="1665" y="15698"/>
                  </a:cubicBezTo>
                  <a:cubicBezTo>
                    <a:pt x="1710" y="15713"/>
                    <a:pt x="1916" y="15838"/>
                    <a:pt x="2127" y="15977"/>
                  </a:cubicBezTo>
                  <a:cubicBezTo>
                    <a:pt x="2590" y="16282"/>
                    <a:pt x="2962" y="16444"/>
                    <a:pt x="3485" y="16574"/>
                  </a:cubicBezTo>
                  <a:cubicBezTo>
                    <a:pt x="3872" y="16669"/>
                    <a:pt x="3885" y="16672"/>
                    <a:pt x="4309" y="16603"/>
                  </a:cubicBezTo>
                  <a:cubicBezTo>
                    <a:pt x="5051" y="16483"/>
                    <a:pt x="5148" y="16478"/>
                    <a:pt x="5452" y="16548"/>
                  </a:cubicBezTo>
                  <a:cubicBezTo>
                    <a:pt x="6205" y="16722"/>
                    <a:pt x="6436" y="16749"/>
                    <a:pt x="6893" y="16730"/>
                  </a:cubicBezTo>
                  <a:cubicBezTo>
                    <a:pt x="7206" y="16717"/>
                    <a:pt x="7402" y="16690"/>
                    <a:pt x="7506" y="16641"/>
                  </a:cubicBezTo>
                  <a:cubicBezTo>
                    <a:pt x="7699" y="16550"/>
                    <a:pt x="7677" y="16521"/>
                    <a:pt x="8062" y="17411"/>
                  </a:cubicBezTo>
                  <a:cubicBezTo>
                    <a:pt x="8396" y="18183"/>
                    <a:pt x="8827" y="18997"/>
                    <a:pt x="9102" y="19382"/>
                  </a:cubicBezTo>
                  <a:cubicBezTo>
                    <a:pt x="9512" y="19958"/>
                    <a:pt x="9992" y="20389"/>
                    <a:pt x="10675" y="20791"/>
                  </a:cubicBezTo>
                  <a:cubicBezTo>
                    <a:pt x="11328" y="21175"/>
                    <a:pt x="11934" y="21386"/>
                    <a:pt x="12601" y="21464"/>
                  </a:cubicBezTo>
                  <a:cubicBezTo>
                    <a:pt x="13775" y="21600"/>
                    <a:pt x="15163" y="21309"/>
                    <a:pt x="15699" y="20808"/>
                  </a:cubicBezTo>
                  <a:cubicBezTo>
                    <a:pt x="15790" y="20722"/>
                    <a:pt x="15888" y="20651"/>
                    <a:pt x="15918" y="20651"/>
                  </a:cubicBezTo>
                  <a:cubicBezTo>
                    <a:pt x="15948" y="20651"/>
                    <a:pt x="15975" y="20637"/>
                    <a:pt x="15975" y="20617"/>
                  </a:cubicBezTo>
                  <a:cubicBezTo>
                    <a:pt x="15975" y="20598"/>
                    <a:pt x="15868" y="20590"/>
                    <a:pt x="15740" y="20601"/>
                  </a:cubicBezTo>
                  <a:cubicBezTo>
                    <a:pt x="15348" y="20632"/>
                    <a:pt x="14721" y="20439"/>
                    <a:pt x="14246" y="20144"/>
                  </a:cubicBezTo>
                  <a:cubicBezTo>
                    <a:pt x="13560" y="19718"/>
                    <a:pt x="13207" y="19375"/>
                    <a:pt x="12037" y="17991"/>
                  </a:cubicBezTo>
                  <a:cubicBezTo>
                    <a:pt x="11055" y="16827"/>
                    <a:pt x="10531" y="16309"/>
                    <a:pt x="10047" y="16015"/>
                  </a:cubicBezTo>
                  <a:cubicBezTo>
                    <a:pt x="9989" y="15980"/>
                    <a:pt x="9942" y="15929"/>
                    <a:pt x="9942" y="15905"/>
                  </a:cubicBezTo>
                  <a:cubicBezTo>
                    <a:pt x="9941" y="15882"/>
                    <a:pt x="10050" y="15840"/>
                    <a:pt x="10184" y="15808"/>
                  </a:cubicBezTo>
                  <a:cubicBezTo>
                    <a:pt x="10381" y="15761"/>
                    <a:pt x="11714" y="15368"/>
                    <a:pt x="12094" y="15245"/>
                  </a:cubicBezTo>
                  <a:cubicBezTo>
                    <a:pt x="12167" y="15222"/>
                    <a:pt x="12285" y="15265"/>
                    <a:pt x="12593" y="15436"/>
                  </a:cubicBezTo>
                  <a:cubicBezTo>
                    <a:pt x="13102" y="15717"/>
                    <a:pt x="13355" y="15812"/>
                    <a:pt x="13951" y="15947"/>
                  </a:cubicBezTo>
                  <a:cubicBezTo>
                    <a:pt x="14762" y="16131"/>
                    <a:pt x="15452" y="16065"/>
                    <a:pt x="16122" y="15740"/>
                  </a:cubicBezTo>
                  <a:cubicBezTo>
                    <a:pt x="16717" y="15452"/>
                    <a:pt x="17096" y="15076"/>
                    <a:pt x="17658" y="14205"/>
                  </a:cubicBezTo>
                  <a:cubicBezTo>
                    <a:pt x="17805" y="13976"/>
                    <a:pt x="18025" y="13658"/>
                    <a:pt x="18146" y="13498"/>
                  </a:cubicBezTo>
                  <a:cubicBezTo>
                    <a:pt x="18267" y="13338"/>
                    <a:pt x="18348" y="13198"/>
                    <a:pt x="18324" y="13189"/>
                  </a:cubicBezTo>
                  <a:cubicBezTo>
                    <a:pt x="18270" y="13169"/>
                    <a:pt x="18125" y="13281"/>
                    <a:pt x="17707" y="13663"/>
                  </a:cubicBezTo>
                  <a:cubicBezTo>
                    <a:pt x="17026" y="14286"/>
                    <a:pt x="16743" y="14443"/>
                    <a:pt x="16171" y="14518"/>
                  </a:cubicBezTo>
                  <a:cubicBezTo>
                    <a:pt x="15842" y="14561"/>
                    <a:pt x="15716" y="14558"/>
                    <a:pt x="15294" y="14492"/>
                  </a:cubicBezTo>
                  <a:cubicBezTo>
                    <a:pt x="15023" y="14450"/>
                    <a:pt x="14788" y="14406"/>
                    <a:pt x="14772" y="14395"/>
                  </a:cubicBezTo>
                  <a:cubicBezTo>
                    <a:pt x="14712" y="14354"/>
                    <a:pt x="14789" y="14299"/>
                    <a:pt x="15003" y="14230"/>
                  </a:cubicBezTo>
                  <a:cubicBezTo>
                    <a:pt x="15124" y="14191"/>
                    <a:pt x="15259" y="14137"/>
                    <a:pt x="15301" y="14107"/>
                  </a:cubicBezTo>
                  <a:cubicBezTo>
                    <a:pt x="15344" y="14077"/>
                    <a:pt x="15585" y="13958"/>
                    <a:pt x="15839" y="13845"/>
                  </a:cubicBezTo>
                  <a:cubicBezTo>
                    <a:pt x="16492" y="13554"/>
                    <a:pt x="16900" y="13319"/>
                    <a:pt x="17420" y="12927"/>
                  </a:cubicBezTo>
                  <a:cubicBezTo>
                    <a:pt x="17986" y="12501"/>
                    <a:pt x="18529" y="11971"/>
                    <a:pt x="18853" y="11527"/>
                  </a:cubicBezTo>
                  <a:cubicBezTo>
                    <a:pt x="19256" y="10976"/>
                    <a:pt x="19384" y="10855"/>
                    <a:pt x="19720" y="10698"/>
                  </a:cubicBezTo>
                  <a:cubicBezTo>
                    <a:pt x="20751" y="10216"/>
                    <a:pt x="21052" y="9959"/>
                    <a:pt x="21293" y="9382"/>
                  </a:cubicBezTo>
                  <a:cubicBezTo>
                    <a:pt x="21432" y="9050"/>
                    <a:pt x="21553" y="8629"/>
                    <a:pt x="21509" y="8629"/>
                  </a:cubicBezTo>
                  <a:cubicBezTo>
                    <a:pt x="21493" y="8629"/>
                    <a:pt x="21428" y="8754"/>
                    <a:pt x="21361" y="8904"/>
                  </a:cubicBezTo>
                  <a:cubicBezTo>
                    <a:pt x="21208" y="9250"/>
                    <a:pt x="21005" y="9440"/>
                    <a:pt x="20548" y="9662"/>
                  </a:cubicBezTo>
                  <a:cubicBezTo>
                    <a:pt x="20356" y="9755"/>
                    <a:pt x="20129" y="9868"/>
                    <a:pt x="20045" y="9915"/>
                  </a:cubicBezTo>
                  <a:cubicBezTo>
                    <a:pt x="19961" y="9963"/>
                    <a:pt x="19886" y="9987"/>
                    <a:pt x="19875" y="9966"/>
                  </a:cubicBezTo>
                  <a:cubicBezTo>
                    <a:pt x="19863" y="9945"/>
                    <a:pt x="19955" y="9696"/>
                    <a:pt x="20079" y="9416"/>
                  </a:cubicBezTo>
                  <a:cubicBezTo>
                    <a:pt x="20600" y="8241"/>
                    <a:pt x="20748" y="7375"/>
                    <a:pt x="20612" y="6324"/>
                  </a:cubicBezTo>
                  <a:cubicBezTo>
                    <a:pt x="20543" y="5792"/>
                    <a:pt x="20593" y="5567"/>
                    <a:pt x="20956" y="4725"/>
                  </a:cubicBezTo>
                  <a:cubicBezTo>
                    <a:pt x="21412" y="3671"/>
                    <a:pt x="21469" y="3490"/>
                    <a:pt x="21494" y="3020"/>
                  </a:cubicBezTo>
                  <a:cubicBezTo>
                    <a:pt x="21510" y="2712"/>
                    <a:pt x="21500" y="2553"/>
                    <a:pt x="21448" y="2331"/>
                  </a:cubicBezTo>
                  <a:cubicBezTo>
                    <a:pt x="21307" y="1729"/>
                    <a:pt x="20967" y="1135"/>
                    <a:pt x="20642" y="922"/>
                  </a:cubicBezTo>
                  <a:cubicBezTo>
                    <a:pt x="20515" y="838"/>
                    <a:pt x="19617" y="518"/>
                    <a:pt x="19504" y="516"/>
                  </a:cubicBezTo>
                  <a:cubicBezTo>
                    <a:pt x="19491" y="516"/>
                    <a:pt x="19470" y="618"/>
                    <a:pt x="19459" y="744"/>
                  </a:cubicBezTo>
                  <a:cubicBezTo>
                    <a:pt x="19437" y="973"/>
                    <a:pt x="19306" y="1332"/>
                    <a:pt x="19243" y="1332"/>
                  </a:cubicBezTo>
                  <a:cubicBezTo>
                    <a:pt x="19225" y="1332"/>
                    <a:pt x="19135" y="1284"/>
                    <a:pt x="19042" y="1227"/>
                  </a:cubicBezTo>
                  <a:cubicBezTo>
                    <a:pt x="18804" y="1080"/>
                    <a:pt x="18618" y="1036"/>
                    <a:pt x="18074" y="990"/>
                  </a:cubicBezTo>
                  <a:cubicBezTo>
                    <a:pt x="17731" y="961"/>
                    <a:pt x="17524" y="916"/>
                    <a:pt x="17329" y="838"/>
                  </a:cubicBezTo>
                  <a:cubicBezTo>
                    <a:pt x="17040" y="721"/>
                    <a:pt x="16695" y="549"/>
                    <a:pt x="16572" y="461"/>
                  </a:cubicBezTo>
                  <a:cubicBezTo>
                    <a:pt x="16045" y="81"/>
                    <a:pt x="15866" y="0"/>
                    <a:pt x="15566" y="0"/>
                  </a:cubicBezTo>
                  <a:close/>
                </a:path>
              </a:pathLst>
            </a:custGeom>
            <a:ln w="12700" cap="flat">
              <a:noFill/>
              <a:miter lim="400000"/>
            </a:ln>
            <a:effectLst/>
          </p:spPr>
        </p:pic>
      </p:grpSp>
      <p:sp>
        <p:nvSpPr>
          <p:cNvPr id="2" name="Slide Number Placeholder 1">
            <a:extLst>
              <a:ext uri="{FF2B5EF4-FFF2-40B4-BE49-F238E27FC236}">
                <a16:creationId xmlns:a16="http://schemas.microsoft.com/office/drawing/2014/main" id="{E60BE316-E176-8F88-7B4F-78A713D6BD62}"/>
              </a:ext>
            </a:extLst>
          </p:cNvPr>
          <p:cNvSpPr>
            <a:spLocks noGrp="1"/>
          </p:cNvSpPr>
          <p:nvPr>
            <p:ph type="sldNum" sz="quarter" idx="2"/>
          </p:nvPr>
        </p:nvSpPr>
        <p:spPr/>
        <p:txBody>
          <a:bodyPr/>
          <a:lstStyle/>
          <a:p>
            <a:fld id="{86CB4B4D-7CA3-9044-876B-883B54F8677D}" type="slidenum">
              <a:rPr lang="en-US" b="1" smtClean="0">
                <a:solidFill>
                  <a:schemeClr val="tx1"/>
                </a:solidFill>
              </a:rPr>
              <a:t>33</a:t>
            </a:fld>
            <a:endParaRPr lang="en-US" b="1">
              <a:solidFill>
                <a:schemeClr val="tx1"/>
              </a:solidFill>
            </a:endParaRPr>
          </a:p>
        </p:txBody>
      </p:sp>
      <p:sp>
        <p:nvSpPr>
          <p:cNvPr id="3" name="TextBox 2">
            <a:extLst>
              <a:ext uri="{FF2B5EF4-FFF2-40B4-BE49-F238E27FC236}">
                <a16:creationId xmlns:a16="http://schemas.microsoft.com/office/drawing/2014/main" id="{9A88AEE6-462E-076E-53F8-E60D4570D791}"/>
              </a:ext>
            </a:extLst>
          </p:cNvPr>
          <p:cNvSpPr txBox="1"/>
          <p:nvPr/>
        </p:nvSpPr>
        <p:spPr>
          <a:xfrm>
            <a:off x="8958263" y="974744"/>
            <a:ext cx="184731" cy="369332"/>
          </a:xfrm>
          <a:prstGeom prst="rect">
            <a:avLst/>
          </a:prstGeom>
          <a:noFill/>
        </p:spPr>
        <p:txBody>
          <a:bodyPr wrap="none" rtlCol="0">
            <a:spAutoFit/>
          </a:bodyPr>
          <a:lstStyle/>
          <a:p>
            <a:endParaRPr lang="en-US"/>
          </a:p>
        </p:txBody>
      </p:sp>
      <p:sp>
        <p:nvSpPr>
          <p:cNvPr id="12" name="THE LILY PAD NETWORK">
            <a:extLst>
              <a:ext uri="{FF2B5EF4-FFF2-40B4-BE49-F238E27FC236}">
                <a16:creationId xmlns:a16="http://schemas.microsoft.com/office/drawing/2014/main" id="{B1D6F434-896F-DA0F-35D7-36DDA12DE200}"/>
              </a:ext>
            </a:extLst>
          </p:cNvPr>
          <p:cNvSpPr txBox="1"/>
          <p:nvPr/>
        </p:nvSpPr>
        <p:spPr>
          <a:xfrm>
            <a:off x="335152" y="109610"/>
            <a:ext cx="9246432" cy="882782"/>
          </a:xfrm>
          <a:prstGeom prst="rect">
            <a:avLst/>
          </a:prstGeom>
          <a:noFill/>
          <a:ln w="9525" cap="flat" cmpd="sng" algn="ctr">
            <a:noFill/>
            <a:prstDash val="solid"/>
            <a:round/>
            <a:headEnd type="none" w="med" len="med"/>
            <a:tailEnd type="none" w="med" len="med"/>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r>
              <a:rPr lang="en-US" sz="4800">
                <a:solidFill>
                  <a:schemeClr val="accent1"/>
                </a:solidFill>
                <a:latin typeface="+mn-lt"/>
              </a:rPr>
              <a:t>WHAT IS A </a:t>
            </a:r>
            <a:r>
              <a:rPr sz="4800">
                <a:solidFill>
                  <a:schemeClr val="accent1"/>
                </a:solidFill>
                <a:latin typeface="+mn-lt"/>
              </a:rPr>
              <a:t>LILY PAD NETWORK</a:t>
            </a:r>
            <a:r>
              <a:rPr lang="en-US" sz="4800">
                <a:solidFill>
                  <a:schemeClr val="accent1"/>
                </a:solidFill>
                <a:latin typeface="+mn-lt"/>
              </a:rPr>
              <a:t>?</a:t>
            </a:r>
            <a:endParaRPr sz="4800">
              <a:solidFill>
                <a:schemeClr val="accent1"/>
              </a:solidFill>
              <a:latin typeface="+mn-lt"/>
            </a:endParaRPr>
          </a:p>
        </p:txBody>
      </p:sp>
      <p:pic>
        <p:nvPicPr>
          <p:cNvPr id="11" name="Picture 2">
            <a:extLst>
              <a:ext uri="{FF2B5EF4-FFF2-40B4-BE49-F238E27FC236}">
                <a16:creationId xmlns:a16="http://schemas.microsoft.com/office/drawing/2014/main" id="{77232389-F988-1493-C6CF-A0CBF4B3FC4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53756" y="5544952"/>
            <a:ext cx="1603092" cy="7399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 name="Emergency workers and equipment can respond independently or gather together to meet a larger need."/>
          <p:cNvSpPr txBox="1"/>
          <p:nvPr/>
        </p:nvSpPr>
        <p:spPr>
          <a:xfrm>
            <a:off x="4543378" y="1347025"/>
            <a:ext cx="7418249" cy="999439"/>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lIns="25400" tIns="25400" rIns="25400" bIns="25400"/>
          <a:lstStyle>
            <a:lvl1pPr algn="l" defTabSz="457200">
              <a:defRPr sz="4000">
                <a:solidFill>
                  <a:srgbClr val="FFFFFF"/>
                </a:solidFill>
                <a:latin typeface="Futura"/>
                <a:ea typeface="Futura"/>
                <a:cs typeface="Futura"/>
                <a:sym typeface="Futura"/>
              </a:defRPr>
            </a:lvl1pPr>
          </a:lstStyle>
          <a:p>
            <a:r>
              <a:rPr sz="2400">
                <a:solidFill>
                  <a:schemeClr val="tx1"/>
                </a:solidFill>
                <a:latin typeface="Calibri" panose="020F0502020204030204" pitchFamily="34" charset="0"/>
                <a:cs typeface="Calibri" panose="020F0502020204030204" pitchFamily="34" charset="0"/>
              </a:rPr>
              <a:t>Emergency workers and equipment can respond independently or gather together to meet a larger need.</a:t>
            </a:r>
          </a:p>
        </p:txBody>
      </p:sp>
      <p:sp>
        <p:nvSpPr>
          <p:cNvPr id="191" name="Public health departments, fire stations, churches, rural water associations, corporations and others all invest in leadership and develop strategies for locations to support the network."/>
          <p:cNvSpPr txBox="1"/>
          <p:nvPr/>
        </p:nvSpPr>
        <p:spPr>
          <a:xfrm>
            <a:off x="4543377" y="2614705"/>
            <a:ext cx="7418249" cy="1207882"/>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lIns="25400" tIns="25400" rIns="25400" bIns="25400"/>
          <a:lstStyle>
            <a:lvl1pPr algn="l" defTabSz="457200">
              <a:defRPr sz="4000">
                <a:solidFill>
                  <a:srgbClr val="FFFFFF"/>
                </a:solidFill>
                <a:latin typeface="Futura"/>
                <a:ea typeface="Futura"/>
                <a:cs typeface="Futura"/>
                <a:sym typeface="Futura"/>
              </a:defRPr>
            </a:lvl1pPr>
          </a:lstStyle>
          <a:p>
            <a:r>
              <a:rPr sz="2400">
                <a:solidFill>
                  <a:schemeClr val="tx1"/>
                </a:solidFill>
                <a:latin typeface="Calibri" panose="020F0502020204030204" pitchFamily="34" charset="0"/>
                <a:cs typeface="Calibri" panose="020F0502020204030204" pitchFamily="34" charset="0"/>
              </a:rPr>
              <a:t>Public health departments, fire stations, churches, rural water associations, corporations and others all invest in leadership and develop strategies for locations to support the network.</a:t>
            </a:r>
          </a:p>
        </p:txBody>
      </p:sp>
      <p:grpSp>
        <p:nvGrpSpPr>
          <p:cNvPr id="194" name="Group"/>
          <p:cNvGrpSpPr/>
          <p:nvPr/>
        </p:nvGrpSpPr>
        <p:grpSpPr>
          <a:xfrm>
            <a:off x="298450" y="974744"/>
            <a:ext cx="3932493" cy="5655920"/>
            <a:chOff x="0" y="0"/>
            <a:chExt cx="7864984" cy="11311838"/>
          </a:xfrm>
        </p:grpSpPr>
        <p:pic>
          <p:nvPicPr>
            <p:cNvPr id="192" name="IMG_0168.png" descr="IMG_0168.png"/>
            <p:cNvPicPr>
              <a:picLocks/>
            </p:cNvPicPr>
            <p:nvPr/>
          </p:nvPicPr>
          <p:blipFill>
            <a:blip r:embed="rId2" cstate="email">
              <a:extLst>
                <a:ext uri="{28A0092B-C50C-407E-A947-70E740481C1C}">
                  <a14:useLocalDpi xmlns:a14="http://schemas.microsoft.com/office/drawing/2010/main"/>
                </a:ext>
              </a:extLst>
            </a:blip>
            <a:srcRect/>
            <a:stretch>
              <a:fillRect/>
            </a:stretch>
          </p:blipFill>
          <p:spPr>
            <a:xfrm>
              <a:off x="0" y="0"/>
              <a:ext cx="7864985" cy="11311839"/>
            </a:xfrm>
            <a:prstGeom prst="rect">
              <a:avLst/>
            </a:prstGeom>
            <a:ln w="12700" cap="flat">
              <a:noFill/>
              <a:miter lim="400000"/>
            </a:ln>
            <a:effectLst/>
          </p:spPr>
        </p:pic>
        <p:pic>
          <p:nvPicPr>
            <p:cNvPr id="193" name="IMG_0169.png" descr="IMG_016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21286586">
              <a:off x="4227525" y="5847290"/>
              <a:ext cx="2257696" cy="2016896"/>
            </a:xfrm>
            <a:custGeom>
              <a:avLst/>
              <a:gdLst/>
              <a:ahLst/>
              <a:cxnLst>
                <a:cxn ang="0">
                  <a:pos x="wd2" y="hd2"/>
                </a:cxn>
                <a:cxn ang="5400000">
                  <a:pos x="wd2" y="hd2"/>
                </a:cxn>
                <a:cxn ang="10800000">
                  <a:pos x="wd2" y="hd2"/>
                </a:cxn>
                <a:cxn ang="16200000">
                  <a:pos x="wd2" y="hd2"/>
                </a:cxn>
              </a:cxnLst>
              <a:rect l="0" t="0" r="r" b="b"/>
              <a:pathLst>
                <a:path w="21518" h="21497" extrusionOk="0">
                  <a:moveTo>
                    <a:pt x="15566" y="0"/>
                  </a:moveTo>
                  <a:cubicBezTo>
                    <a:pt x="15333" y="0"/>
                    <a:pt x="14924" y="162"/>
                    <a:pt x="14779" y="313"/>
                  </a:cubicBezTo>
                  <a:lnTo>
                    <a:pt x="14689" y="410"/>
                  </a:lnTo>
                  <a:lnTo>
                    <a:pt x="14904" y="436"/>
                  </a:lnTo>
                  <a:cubicBezTo>
                    <a:pt x="15370" y="492"/>
                    <a:pt x="15676" y="938"/>
                    <a:pt x="16081" y="2149"/>
                  </a:cubicBezTo>
                  <a:cubicBezTo>
                    <a:pt x="16382" y="3052"/>
                    <a:pt x="16747" y="3700"/>
                    <a:pt x="17185" y="4107"/>
                  </a:cubicBezTo>
                  <a:cubicBezTo>
                    <a:pt x="17370" y="4279"/>
                    <a:pt x="17839" y="4627"/>
                    <a:pt x="18437" y="5038"/>
                  </a:cubicBezTo>
                  <a:cubicBezTo>
                    <a:pt x="18850" y="5322"/>
                    <a:pt x="19102" y="5587"/>
                    <a:pt x="19182" y="5821"/>
                  </a:cubicBezTo>
                  <a:cubicBezTo>
                    <a:pt x="19229" y="5958"/>
                    <a:pt x="19252" y="6152"/>
                    <a:pt x="19254" y="6476"/>
                  </a:cubicBezTo>
                  <a:cubicBezTo>
                    <a:pt x="19257" y="6905"/>
                    <a:pt x="19248" y="6955"/>
                    <a:pt x="19129" y="7263"/>
                  </a:cubicBezTo>
                  <a:cubicBezTo>
                    <a:pt x="18858" y="7969"/>
                    <a:pt x="18443" y="8460"/>
                    <a:pt x="17779" y="8858"/>
                  </a:cubicBezTo>
                  <a:cubicBezTo>
                    <a:pt x="17115" y="9256"/>
                    <a:pt x="16558" y="9435"/>
                    <a:pt x="15638" y="9552"/>
                  </a:cubicBezTo>
                  <a:cubicBezTo>
                    <a:pt x="15078" y="9623"/>
                    <a:pt x="14840" y="9625"/>
                    <a:pt x="14840" y="9556"/>
                  </a:cubicBezTo>
                  <a:cubicBezTo>
                    <a:pt x="14840" y="9534"/>
                    <a:pt x="14911" y="9491"/>
                    <a:pt x="14995" y="9458"/>
                  </a:cubicBezTo>
                  <a:cubicBezTo>
                    <a:pt x="15174" y="9391"/>
                    <a:pt x="15352" y="9248"/>
                    <a:pt x="15313" y="9205"/>
                  </a:cubicBezTo>
                  <a:cubicBezTo>
                    <a:pt x="15298" y="9188"/>
                    <a:pt x="15224" y="9208"/>
                    <a:pt x="15150" y="9247"/>
                  </a:cubicBezTo>
                  <a:cubicBezTo>
                    <a:pt x="14984" y="9335"/>
                    <a:pt x="14561" y="9398"/>
                    <a:pt x="14125" y="9399"/>
                  </a:cubicBezTo>
                  <a:cubicBezTo>
                    <a:pt x="13544" y="9402"/>
                    <a:pt x="13016" y="9511"/>
                    <a:pt x="12657" y="9700"/>
                  </a:cubicBezTo>
                  <a:cubicBezTo>
                    <a:pt x="12523" y="9770"/>
                    <a:pt x="12353" y="9792"/>
                    <a:pt x="11613" y="9831"/>
                  </a:cubicBezTo>
                  <a:cubicBezTo>
                    <a:pt x="11128" y="9856"/>
                    <a:pt x="10420" y="9902"/>
                    <a:pt x="10040" y="9937"/>
                  </a:cubicBezTo>
                  <a:cubicBezTo>
                    <a:pt x="9657" y="9971"/>
                    <a:pt x="9336" y="9987"/>
                    <a:pt x="9317" y="9966"/>
                  </a:cubicBezTo>
                  <a:cubicBezTo>
                    <a:pt x="9201" y="9836"/>
                    <a:pt x="9857" y="9078"/>
                    <a:pt x="10588" y="8502"/>
                  </a:cubicBezTo>
                  <a:cubicBezTo>
                    <a:pt x="11154" y="8057"/>
                    <a:pt x="11593" y="7575"/>
                    <a:pt x="11761" y="7212"/>
                  </a:cubicBezTo>
                  <a:cubicBezTo>
                    <a:pt x="11819" y="7087"/>
                    <a:pt x="11860" y="6977"/>
                    <a:pt x="11852" y="6967"/>
                  </a:cubicBezTo>
                  <a:cubicBezTo>
                    <a:pt x="11843" y="6957"/>
                    <a:pt x="11725" y="6992"/>
                    <a:pt x="11591" y="7039"/>
                  </a:cubicBezTo>
                  <a:cubicBezTo>
                    <a:pt x="11456" y="7086"/>
                    <a:pt x="11157" y="7152"/>
                    <a:pt x="10925" y="7191"/>
                  </a:cubicBezTo>
                  <a:cubicBezTo>
                    <a:pt x="9937" y="7356"/>
                    <a:pt x="9120" y="7625"/>
                    <a:pt x="8436" y="8012"/>
                  </a:cubicBezTo>
                  <a:cubicBezTo>
                    <a:pt x="8024" y="8245"/>
                    <a:pt x="7507" y="8781"/>
                    <a:pt x="7211" y="9281"/>
                  </a:cubicBezTo>
                  <a:cubicBezTo>
                    <a:pt x="7034" y="9578"/>
                    <a:pt x="6983" y="9713"/>
                    <a:pt x="6953" y="9962"/>
                  </a:cubicBezTo>
                  <a:cubicBezTo>
                    <a:pt x="6926" y="10189"/>
                    <a:pt x="6889" y="10203"/>
                    <a:pt x="6393" y="10211"/>
                  </a:cubicBezTo>
                  <a:cubicBezTo>
                    <a:pt x="5991" y="10219"/>
                    <a:pt x="5182" y="10331"/>
                    <a:pt x="4914" y="10415"/>
                  </a:cubicBezTo>
                  <a:cubicBezTo>
                    <a:pt x="4798" y="10451"/>
                    <a:pt x="4471" y="10544"/>
                    <a:pt x="4188" y="10626"/>
                  </a:cubicBezTo>
                  <a:cubicBezTo>
                    <a:pt x="3615" y="10792"/>
                    <a:pt x="3356" y="10913"/>
                    <a:pt x="3129" y="11117"/>
                  </a:cubicBezTo>
                  <a:cubicBezTo>
                    <a:pt x="2878" y="11341"/>
                    <a:pt x="2177" y="11835"/>
                    <a:pt x="2066" y="11865"/>
                  </a:cubicBezTo>
                  <a:cubicBezTo>
                    <a:pt x="1922" y="11905"/>
                    <a:pt x="1744" y="12080"/>
                    <a:pt x="1684" y="12246"/>
                  </a:cubicBezTo>
                  <a:cubicBezTo>
                    <a:pt x="1619" y="12425"/>
                    <a:pt x="1285" y="12856"/>
                    <a:pt x="1162" y="12919"/>
                  </a:cubicBezTo>
                  <a:cubicBezTo>
                    <a:pt x="1079" y="12961"/>
                    <a:pt x="1047" y="12947"/>
                    <a:pt x="894" y="12796"/>
                  </a:cubicBezTo>
                  <a:cubicBezTo>
                    <a:pt x="718" y="12623"/>
                    <a:pt x="513" y="12517"/>
                    <a:pt x="398" y="12542"/>
                  </a:cubicBezTo>
                  <a:cubicBezTo>
                    <a:pt x="354" y="12552"/>
                    <a:pt x="377" y="12589"/>
                    <a:pt x="481" y="12665"/>
                  </a:cubicBezTo>
                  <a:cubicBezTo>
                    <a:pt x="612" y="12760"/>
                    <a:pt x="837" y="13063"/>
                    <a:pt x="841" y="13147"/>
                  </a:cubicBezTo>
                  <a:cubicBezTo>
                    <a:pt x="841" y="13164"/>
                    <a:pt x="780" y="13214"/>
                    <a:pt x="701" y="13257"/>
                  </a:cubicBezTo>
                  <a:cubicBezTo>
                    <a:pt x="621" y="13300"/>
                    <a:pt x="520" y="13358"/>
                    <a:pt x="478" y="13384"/>
                  </a:cubicBezTo>
                  <a:cubicBezTo>
                    <a:pt x="435" y="13410"/>
                    <a:pt x="346" y="13453"/>
                    <a:pt x="277" y="13481"/>
                  </a:cubicBezTo>
                  <a:cubicBezTo>
                    <a:pt x="207" y="13510"/>
                    <a:pt x="115" y="13601"/>
                    <a:pt x="69" y="13684"/>
                  </a:cubicBezTo>
                  <a:cubicBezTo>
                    <a:pt x="-47" y="13894"/>
                    <a:pt x="-14" y="14255"/>
                    <a:pt x="148" y="14577"/>
                  </a:cubicBezTo>
                  <a:cubicBezTo>
                    <a:pt x="214" y="14706"/>
                    <a:pt x="266" y="14856"/>
                    <a:pt x="266" y="14911"/>
                  </a:cubicBezTo>
                  <a:cubicBezTo>
                    <a:pt x="266" y="15120"/>
                    <a:pt x="396" y="15433"/>
                    <a:pt x="557" y="15613"/>
                  </a:cubicBezTo>
                  <a:cubicBezTo>
                    <a:pt x="679" y="15750"/>
                    <a:pt x="783" y="15816"/>
                    <a:pt x="965" y="15876"/>
                  </a:cubicBezTo>
                  <a:lnTo>
                    <a:pt x="1208" y="15956"/>
                  </a:lnTo>
                  <a:lnTo>
                    <a:pt x="1234" y="16273"/>
                  </a:lnTo>
                  <a:cubicBezTo>
                    <a:pt x="1297" y="17041"/>
                    <a:pt x="1659" y="17595"/>
                    <a:pt x="2282" y="17872"/>
                  </a:cubicBezTo>
                  <a:cubicBezTo>
                    <a:pt x="2548" y="17991"/>
                    <a:pt x="2762" y="18047"/>
                    <a:pt x="2762" y="17995"/>
                  </a:cubicBezTo>
                  <a:cubicBezTo>
                    <a:pt x="2762" y="17975"/>
                    <a:pt x="2711" y="17946"/>
                    <a:pt x="2645" y="17931"/>
                  </a:cubicBezTo>
                  <a:cubicBezTo>
                    <a:pt x="2320" y="17859"/>
                    <a:pt x="1855" y="17408"/>
                    <a:pt x="1605" y="16925"/>
                  </a:cubicBezTo>
                  <a:cubicBezTo>
                    <a:pt x="1485" y="16693"/>
                    <a:pt x="1476" y="16660"/>
                    <a:pt x="1476" y="16248"/>
                  </a:cubicBezTo>
                  <a:cubicBezTo>
                    <a:pt x="1476" y="15771"/>
                    <a:pt x="1520" y="15647"/>
                    <a:pt x="1665" y="15698"/>
                  </a:cubicBezTo>
                  <a:cubicBezTo>
                    <a:pt x="1710" y="15713"/>
                    <a:pt x="1916" y="15838"/>
                    <a:pt x="2127" y="15977"/>
                  </a:cubicBezTo>
                  <a:cubicBezTo>
                    <a:pt x="2590" y="16282"/>
                    <a:pt x="2962" y="16444"/>
                    <a:pt x="3485" y="16574"/>
                  </a:cubicBezTo>
                  <a:cubicBezTo>
                    <a:pt x="3872" y="16669"/>
                    <a:pt x="3885" y="16672"/>
                    <a:pt x="4309" y="16603"/>
                  </a:cubicBezTo>
                  <a:cubicBezTo>
                    <a:pt x="5051" y="16483"/>
                    <a:pt x="5148" y="16478"/>
                    <a:pt x="5452" y="16548"/>
                  </a:cubicBezTo>
                  <a:cubicBezTo>
                    <a:pt x="6205" y="16722"/>
                    <a:pt x="6436" y="16749"/>
                    <a:pt x="6893" y="16730"/>
                  </a:cubicBezTo>
                  <a:cubicBezTo>
                    <a:pt x="7206" y="16717"/>
                    <a:pt x="7402" y="16690"/>
                    <a:pt x="7506" y="16641"/>
                  </a:cubicBezTo>
                  <a:cubicBezTo>
                    <a:pt x="7699" y="16550"/>
                    <a:pt x="7677" y="16521"/>
                    <a:pt x="8062" y="17411"/>
                  </a:cubicBezTo>
                  <a:cubicBezTo>
                    <a:pt x="8396" y="18183"/>
                    <a:pt x="8827" y="18997"/>
                    <a:pt x="9102" y="19382"/>
                  </a:cubicBezTo>
                  <a:cubicBezTo>
                    <a:pt x="9512" y="19958"/>
                    <a:pt x="9992" y="20389"/>
                    <a:pt x="10675" y="20791"/>
                  </a:cubicBezTo>
                  <a:cubicBezTo>
                    <a:pt x="11328" y="21175"/>
                    <a:pt x="11934" y="21386"/>
                    <a:pt x="12601" y="21464"/>
                  </a:cubicBezTo>
                  <a:cubicBezTo>
                    <a:pt x="13775" y="21600"/>
                    <a:pt x="15163" y="21309"/>
                    <a:pt x="15699" y="20808"/>
                  </a:cubicBezTo>
                  <a:cubicBezTo>
                    <a:pt x="15790" y="20722"/>
                    <a:pt x="15888" y="20651"/>
                    <a:pt x="15918" y="20651"/>
                  </a:cubicBezTo>
                  <a:cubicBezTo>
                    <a:pt x="15948" y="20651"/>
                    <a:pt x="15975" y="20637"/>
                    <a:pt x="15975" y="20617"/>
                  </a:cubicBezTo>
                  <a:cubicBezTo>
                    <a:pt x="15975" y="20598"/>
                    <a:pt x="15868" y="20590"/>
                    <a:pt x="15740" y="20601"/>
                  </a:cubicBezTo>
                  <a:cubicBezTo>
                    <a:pt x="15348" y="20632"/>
                    <a:pt x="14721" y="20439"/>
                    <a:pt x="14246" y="20144"/>
                  </a:cubicBezTo>
                  <a:cubicBezTo>
                    <a:pt x="13560" y="19718"/>
                    <a:pt x="13207" y="19375"/>
                    <a:pt x="12037" y="17991"/>
                  </a:cubicBezTo>
                  <a:cubicBezTo>
                    <a:pt x="11055" y="16827"/>
                    <a:pt x="10531" y="16309"/>
                    <a:pt x="10047" y="16015"/>
                  </a:cubicBezTo>
                  <a:cubicBezTo>
                    <a:pt x="9989" y="15980"/>
                    <a:pt x="9942" y="15929"/>
                    <a:pt x="9942" y="15905"/>
                  </a:cubicBezTo>
                  <a:cubicBezTo>
                    <a:pt x="9941" y="15882"/>
                    <a:pt x="10050" y="15840"/>
                    <a:pt x="10184" y="15808"/>
                  </a:cubicBezTo>
                  <a:cubicBezTo>
                    <a:pt x="10381" y="15761"/>
                    <a:pt x="11714" y="15368"/>
                    <a:pt x="12094" y="15245"/>
                  </a:cubicBezTo>
                  <a:cubicBezTo>
                    <a:pt x="12167" y="15222"/>
                    <a:pt x="12285" y="15265"/>
                    <a:pt x="12593" y="15436"/>
                  </a:cubicBezTo>
                  <a:cubicBezTo>
                    <a:pt x="13102" y="15717"/>
                    <a:pt x="13355" y="15812"/>
                    <a:pt x="13951" y="15947"/>
                  </a:cubicBezTo>
                  <a:cubicBezTo>
                    <a:pt x="14762" y="16131"/>
                    <a:pt x="15452" y="16065"/>
                    <a:pt x="16122" y="15740"/>
                  </a:cubicBezTo>
                  <a:cubicBezTo>
                    <a:pt x="16717" y="15452"/>
                    <a:pt x="17096" y="15076"/>
                    <a:pt x="17658" y="14205"/>
                  </a:cubicBezTo>
                  <a:cubicBezTo>
                    <a:pt x="17805" y="13976"/>
                    <a:pt x="18025" y="13658"/>
                    <a:pt x="18146" y="13498"/>
                  </a:cubicBezTo>
                  <a:cubicBezTo>
                    <a:pt x="18267" y="13338"/>
                    <a:pt x="18348" y="13198"/>
                    <a:pt x="18324" y="13189"/>
                  </a:cubicBezTo>
                  <a:cubicBezTo>
                    <a:pt x="18270" y="13169"/>
                    <a:pt x="18125" y="13281"/>
                    <a:pt x="17707" y="13663"/>
                  </a:cubicBezTo>
                  <a:cubicBezTo>
                    <a:pt x="17026" y="14286"/>
                    <a:pt x="16743" y="14443"/>
                    <a:pt x="16171" y="14518"/>
                  </a:cubicBezTo>
                  <a:cubicBezTo>
                    <a:pt x="15842" y="14561"/>
                    <a:pt x="15716" y="14558"/>
                    <a:pt x="15294" y="14492"/>
                  </a:cubicBezTo>
                  <a:cubicBezTo>
                    <a:pt x="15023" y="14450"/>
                    <a:pt x="14788" y="14406"/>
                    <a:pt x="14772" y="14395"/>
                  </a:cubicBezTo>
                  <a:cubicBezTo>
                    <a:pt x="14712" y="14354"/>
                    <a:pt x="14789" y="14299"/>
                    <a:pt x="15003" y="14230"/>
                  </a:cubicBezTo>
                  <a:cubicBezTo>
                    <a:pt x="15124" y="14191"/>
                    <a:pt x="15259" y="14137"/>
                    <a:pt x="15301" y="14107"/>
                  </a:cubicBezTo>
                  <a:cubicBezTo>
                    <a:pt x="15344" y="14077"/>
                    <a:pt x="15585" y="13958"/>
                    <a:pt x="15839" y="13845"/>
                  </a:cubicBezTo>
                  <a:cubicBezTo>
                    <a:pt x="16492" y="13554"/>
                    <a:pt x="16900" y="13319"/>
                    <a:pt x="17420" y="12927"/>
                  </a:cubicBezTo>
                  <a:cubicBezTo>
                    <a:pt x="17986" y="12501"/>
                    <a:pt x="18529" y="11971"/>
                    <a:pt x="18853" y="11527"/>
                  </a:cubicBezTo>
                  <a:cubicBezTo>
                    <a:pt x="19256" y="10976"/>
                    <a:pt x="19384" y="10855"/>
                    <a:pt x="19720" y="10698"/>
                  </a:cubicBezTo>
                  <a:cubicBezTo>
                    <a:pt x="20751" y="10216"/>
                    <a:pt x="21052" y="9959"/>
                    <a:pt x="21293" y="9382"/>
                  </a:cubicBezTo>
                  <a:cubicBezTo>
                    <a:pt x="21432" y="9050"/>
                    <a:pt x="21553" y="8629"/>
                    <a:pt x="21509" y="8629"/>
                  </a:cubicBezTo>
                  <a:cubicBezTo>
                    <a:pt x="21493" y="8629"/>
                    <a:pt x="21428" y="8754"/>
                    <a:pt x="21361" y="8904"/>
                  </a:cubicBezTo>
                  <a:cubicBezTo>
                    <a:pt x="21208" y="9250"/>
                    <a:pt x="21005" y="9440"/>
                    <a:pt x="20548" y="9662"/>
                  </a:cubicBezTo>
                  <a:cubicBezTo>
                    <a:pt x="20356" y="9755"/>
                    <a:pt x="20129" y="9868"/>
                    <a:pt x="20045" y="9915"/>
                  </a:cubicBezTo>
                  <a:cubicBezTo>
                    <a:pt x="19961" y="9963"/>
                    <a:pt x="19886" y="9987"/>
                    <a:pt x="19875" y="9966"/>
                  </a:cubicBezTo>
                  <a:cubicBezTo>
                    <a:pt x="19863" y="9945"/>
                    <a:pt x="19955" y="9696"/>
                    <a:pt x="20079" y="9416"/>
                  </a:cubicBezTo>
                  <a:cubicBezTo>
                    <a:pt x="20600" y="8241"/>
                    <a:pt x="20748" y="7375"/>
                    <a:pt x="20612" y="6324"/>
                  </a:cubicBezTo>
                  <a:cubicBezTo>
                    <a:pt x="20543" y="5792"/>
                    <a:pt x="20593" y="5567"/>
                    <a:pt x="20956" y="4725"/>
                  </a:cubicBezTo>
                  <a:cubicBezTo>
                    <a:pt x="21412" y="3671"/>
                    <a:pt x="21469" y="3490"/>
                    <a:pt x="21494" y="3020"/>
                  </a:cubicBezTo>
                  <a:cubicBezTo>
                    <a:pt x="21510" y="2712"/>
                    <a:pt x="21500" y="2553"/>
                    <a:pt x="21448" y="2331"/>
                  </a:cubicBezTo>
                  <a:cubicBezTo>
                    <a:pt x="21307" y="1729"/>
                    <a:pt x="20967" y="1135"/>
                    <a:pt x="20642" y="922"/>
                  </a:cubicBezTo>
                  <a:cubicBezTo>
                    <a:pt x="20515" y="838"/>
                    <a:pt x="19617" y="518"/>
                    <a:pt x="19504" y="516"/>
                  </a:cubicBezTo>
                  <a:cubicBezTo>
                    <a:pt x="19491" y="516"/>
                    <a:pt x="19470" y="618"/>
                    <a:pt x="19459" y="744"/>
                  </a:cubicBezTo>
                  <a:cubicBezTo>
                    <a:pt x="19437" y="973"/>
                    <a:pt x="19306" y="1332"/>
                    <a:pt x="19243" y="1332"/>
                  </a:cubicBezTo>
                  <a:cubicBezTo>
                    <a:pt x="19225" y="1332"/>
                    <a:pt x="19135" y="1284"/>
                    <a:pt x="19042" y="1227"/>
                  </a:cubicBezTo>
                  <a:cubicBezTo>
                    <a:pt x="18804" y="1080"/>
                    <a:pt x="18618" y="1036"/>
                    <a:pt x="18074" y="990"/>
                  </a:cubicBezTo>
                  <a:cubicBezTo>
                    <a:pt x="17731" y="961"/>
                    <a:pt x="17524" y="916"/>
                    <a:pt x="17329" y="838"/>
                  </a:cubicBezTo>
                  <a:cubicBezTo>
                    <a:pt x="17040" y="721"/>
                    <a:pt x="16695" y="549"/>
                    <a:pt x="16572" y="461"/>
                  </a:cubicBezTo>
                  <a:cubicBezTo>
                    <a:pt x="16045" y="81"/>
                    <a:pt x="15866" y="0"/>
                    <a:pt x="15566" y="0"/>
                  </a:cubicBezTo>
                  <a:close/>
                </a:path>
              </a:pathLst>
            </a:custGeom>
            <a:ln w="12700" cap="flat">
              <a:noFill/>
              <a:miter lim="400000"/>
            </a:ln>
            <a:effectLst/>
          </p:spPr>
        </p:pic>
      </p:grpSp>
      <p:grpSp>
        <p:nvGrpSpPr>
          <p:cNvPr id="197" name="Group"/>
          <p:cNvGrpSpPr/>
          <p:nvPr/>
        </p:nvGrpSpPr>
        <p:grpSpPr>
          <a:xfrm>
            <a:off x="3784283" y="2018200"/>
            <a:ext cx="5744511" cy="319432"/>
            <a:chOff x="0" y="0"/>
            <a:chExt cx="11489020" cy="638862"/>
          </a:xfrm>
        </p:grpSpPr>
        <p:sp>
          <p:nvSpPr>
            <p:cNvPr id="195" name="Line"/>
            <p:cNvSpPr/>
            <p:nvPr/>
          </p:nvSpPr>
          <p:spPr>
            <a:xfrm>
              <a:off x="1220675" y="616386"/>
              <a:ext cx="10268345" cy="1"/>
            </a:xfrm>
            <a:prstGeom prst="line">
              <a:avLst/>
            </a:prstGeom>
            <a:noFill/>
            <a:ln w="101600" cap="flat">
              <a:solidFill>
                <a:schemeClr val="tx1"/>
              </a:solidFill>
              <a:prstDash val="solid"/>
              <a:miter lim="400000"/>
            </a:ln>
            <a:effectLst/>
          </p:spPr>
          <p:txBody>
            <a:bodyPr wrap="square" lIns="25400" tIns="25400" rIns="25400" bIns="25400" numCol="1" anchor="ctr">
              <a:noAutofit/>
            </a:bodyPr>
            <a:lstStyle/>
            <a:p>
              <a:endParaRPr sz="900"/>
            </a:p>
          </p:txBody>
        </p:sp>
        <p:sp>
          <p:nvSpPr>
            <p:cNvPr id="196" name="Line"/>
            <p:cNvSpPr/>
            <p:nvPr/>
          </p:nvSpPr>
          <p:spPr>
            <a:xfrm>
              <a:off x="-1" y="-1"/>
              <a:ext cx="1336786" cy="638864"/>
            </a:xfrm>
            <a:prstGeom prst="line">
              <a:avLst/>
            </a:prstGeom>
            <a:noFill/>
            <a:ln w="101600" cap="flat">
              <a:solidFill>
                <a:schemeClr val="tx1"/>
              </a:solidFill>
              <a:prstDash val="solid"/>
              <a:miter lim="400000"/>
              <a:headEnd type="stealth" w="med" len="med"/>
            </a:ln>
            <a:effectLst/>
          </p:spPr>
          <p:txBody>
            <a:bodyPr wrap="square" lIns="25400" tIns="25400" rIns="25400" bIns="25400" numCol="1" anchor="ctr">
              <a:noAutofit/>
            </a:bodyPr>
            <a:lstStyle/>
            <a:p>
              <a:endParaRPr sz="900"/>
            </a:p>
          </p:txBody>
        </p:sp>
      </p:grpSp>
      <p:grpSp>
        <p:nvGrpSpPr>
          <p:cNvPr id="200" name="Group"/>
          <p:cNvGrpSpPr/>
          <p:nvPr/>
        </p:nvGrpSpPr>
        <p:grpSpPr>
          <a:xfrm>
            <a:off x="3223840" y="5598610"/>
            <a:ext cx="6393864" cy="319434"/>
            <a:chOff x="-1" y="55234"/>
            <a:chExt cx="12787726" cy="638866"/>
          </a:xfrm>
        </p:grpSpPr>
        <p:sp>
          <p:nvSpPr>
            <p:cNvPr id="198" name="Line"/>
            <p:cNvSpPr/>
            <p:nvPr/>
          </p:nvSpPr>
          <p:spPr>
            <a:xfrm>
              <a:off x="1428828" y="694098"/>
              <a:ext cx="11358897" cy="2"/>
            </a:xfrm>
            <a:prstGeom prst="line">
              <a:avLst/>
            </a:prstGeom>
            <a:noFill/>
            <a:ln w="101600" cap="flat">
              <a:solidFill>
                <a:schemeClr val="tx1"/>
              </a:solidFill>
              <a:prstDash val="solid"/>
              <a:miter lim="400000"/>
            </a:ln>
            <a:effectLst/>
          </p:spPr>
          <p:txBody>
            <a:bodyPr wrap="square" lIns="25400" tIns="25400" rIns="25400" bIns="25400" numCol="1" anchor="ctr">
              <a:noAutofit/>
            </a:bodyPr>
            <a:lstStyle/>
            <a:p>
              <a:endParaRPr sz="900"/>
            </a:p>
          </p:txBody>
        </p:sp>
        <p:sp>
          <p:nvSpPr>
            <p:cNvPr id="199" name="Line"/>
            <p:cNvSpPr/>
            <p:nvPr/>
          </p:nvSpPr>
          <p:spPr>
            <a:xfrm>
              <a:off x="-1" y="55234"/>
              <a:ext cx="1478759" cy="638864"/>
            </a:xfrm>
            <a:prstGeom prst="line">
              <a:avLst/>
            </a:prstGeom>
            <a:noFill/>
            <a:ln w="101600" cap="flat">
              <a:solidFill>
                <a:schemeClr val="tx1"/>
              </a:solidFill>
              <a:prstDash val="solid"/>
              <a:miter lim="400000"/>
              <a:headEnd type="stealth" w="med" len="med"/>
            </a:ln>
            <a:effectLst/>
          </p:spPr>
          <p:txBody>
            <a:bodyPr wrap="square" lIns="25400" tIns="25400" rIns="25400" bIns="25400" numCol="1" anchor="ctr">
              <a:noAutofit/>
            </a:bodyPr>
            <a:lstStyle/>
            <a:p>
              <a:endParaRPr sz="900"/>
            </a:p>
          </p:txBody>
        </p:sp>
      </p:grpSp>
      <p:sp>
        <p:nvSpPr>
          <p:cNvPr id="201" name="Funding, regular trainings, growing more operators and expanding capacity create a foundation."/>
          <p:cNvSpPr txBox="1"/>
          <p:nvPr/>
        </p:nvSpPr>
        <p:spPr>
          <a:xfrm>
            <a:off x="4394621" y="4905944"/>
            <a:ext cx="7418249" cy="769905"/>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lIns="25400" tIns="25400" rIns="25400" bIns="25400"/>
          <a:lstStyle>
            <a:lvl1pPr algn="l" defTabSz="457200">
              <a:defRPr sz="4000">
                <a:solidFill>
                  <a:srgbClr val="FFFFFF"/>
                </a:solidFill>
                <a:latin typeface="Futura"/>
                <a:ea typeface="Futura"/>
                <a:cs typeface="Futura"/>
                <a:sym typeface="Futura"/>
              </a:defRPr>
            </a:lvl1pPr>
          </a:lstStyle>
          <a:p>
            <a:r>
              <a:rPr sz="2400">
                <a:solidFill>
                  <a:schemeClr val="tx1"/>
                </a:solidFill>
                <a:latin typeface="+mn-lt"/>
              </a:rPr>
              <a:t>Funding, regular trainings, growing more operators and expanding capacity create a foundation.</a:t>
            </a:r>
          </a:p>
        </p:txBody>
      </p:sp>
      <p:grpSp>
        <p:nvGrpSpPr>
          <p:cNvPr id="204" name="Group"/>
          <p:cNvGrpSpPr/>
          <p:nvPr/>
        </p:nvGrpSpPr>
        <p:grpSpPr>
          <a:xfrm>
            <a:off x="3315544" y="3951181"/>
            <a:ext cx="6213250" cy="319432"/>
            <a:chOff x="0" y="42437"/>
            <a:chExt cx="12426498" cy="638862"/>
          </a:xfrm>
        </p:grpSpPr>
        <p:sp>
          <p:nvSpPr>
            <p:cNvPr id="202" name="Line"/>
            <p:cNvSpPr/>
            <p:nvPr/>
          </p:nvSpPr>
          <p:spPr>
            <a:xfrm>
              <a:off x="1320280" y="658824"/>
              <a:ext cx="11106219" cy="1"/>
            </a:xfrm>
            <a:prstGeom prst="line">
              <a:avLst/>
            </a:prstGeom>
            <a:noFill/>
            <a:ln w="101600" cap="flat">
              <a:solidFill>
                <a:schemeClr val="tx1"/>
              </a:solidFill>
              <a:prstDash val="solid"/>
              <a:miter lim="400000"/>
            </a:ln>
            <a:effectLst/>
          </p:spPr>
          <p:txBody>
            <a:bodyPr wrap="square" lIns="25400" tIns="25400" rIns="25400" bIns="25400" numCol="1" anchor="ctr">
              <a:noAutofit/>
            </a:bodyPr>
            <a:lstStyle/>
            <a:p>
              <a:endParaRPr sz="900"/>
            </a:p>
          </p:txBody>
        </p:sp>
        <p:sp>
          <p:nvSpPr>
            <p:cNvPr id="203" name="Line"/>
            <p:cNvSpPr/>
            <p:nvPr/>
          </p:nvSpPr>
          <p:spPr>
            <a:xfrm>
              <a:off x="0" y="42437"/>
              <a:ext cx="1445863" cy="638863"/>
            </a:xfrm>
            <a:prstGeom prst="line">
              <a:avLst/>
            </a:prstGeom>
            <a:noFill/>
            <a:ln w="101600" cap="flat">
              <a:solidFill>
                <a:schemeClr val="tx1"/>
              </a:solidFill>
              <a:prstDash val="solid"/>
              <a:miter lim="400000"/>
              <a:headEnd type="stealth" w="med" len="med"/>
            </a:ln>
            <a:effectLst/>
          </p:spPr>
          <p:txBody>
            <a:bodyPr wrap="square" lIns="25400" tIns="25400" rIns="25400" bIns="25400" numCol="1" anchor="ctr">
              <a:noAutofit/>
            </a:bodyPr>
            <a:lstStyle/>
            <a:p>
              <a:endParaRPr sz="900"/>
            </a:p>
          </p:txBody>
        </p:sp>
      </p:grpSp>
      <p:sp>
        <p:nvSpPr>
          <p:cNvPr id="2" name="Slide Number Placeholder 1">
            <a:extLst>
              <a:ext uri="{FF2B5EF4-FFF2-40B4-BE49-F238E27FC236}">
                <a16:creationId xmlns:a16="http://schemas.microsoft.com/office/drawing/2014/main" id="{31642E9F-3821-E470-F46D-0E7F5B4D3600}"/>
              </a:ext>
            </a:extLst>
          </p:cNvPr>
          <p:cNvSpPr>
            <a:spLocks noGrp="1"/>
          </p:cNvSpPr>
          <p:nvPr>
            <p:ph type="sldNum" sz="quarter" idx="2"/>
          </p:nvPr>
        </p:nvSpPr>
        <p:spPr/>
        <p:txBody>
          <a:bodyPr/>
          <a:lstStyle/>
          <a:p>
            <a:fld id="{86CB4B4D-7CA3-9044-876B-883B54F8677D}" type="slidenum">
              <a:rPr lang="en-US" b="1" smtClean="0">
                <a:solidFill>
                  <a:schemeClr val="tx1"/>
                </a:solidFill>
              </a:rPr>
              <a:t>34</a:t>
            </a:fld>
            <a:endParaRPr lang="en-US" b="1">
              <a:solidFill>
                <a:schemeClr val="tx1"/>
              </a:solidFill>
            </a:endParaRPr>
          </a:p>
        </p:txBody>
      </p:sp>
      <p:pic>
        <p:nvPicPr>
          <p:cNvPr id="22" name="Picture 2">
            <a:extLst>
              <a:ext uri="{FF2B5EF4-FFF2-40B4-BE49-F238E27FC236}">
                <a16:creationId xmlns:a16="http://schemas.microsoft.com/office/drawing/2014/main" id="{CFA370DF-BE41-4D6C-DBDA-B9E16FE13E7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67832" y="5652883"/>
            <a:ext cx="1603092" cy="739969"/>
          </a:xfrm>
          <a:prstGeom prst="rect">
            <a:avLst/>
          </a:prstGeom>
          <a:noFill/>
          <a:extLst>
            <a:ext uri="{909E8E84-426E-40DD-AFC4-6F175D3DCCD1}">
              <a14:hiddenFill xmlns:a14="http://schemas.microsoft.com/office/drawing/2010/main">
                <a:solidFill>
                  <a:srgbClr val="FFFFFF"/>
                </a:solidFill>
              </a14:hiddenFill>
            </a:ext>
          </a:extLst>
        </p:spPr>
      </p:pic>
      <p:sp>
        <p:nvSpPr>
          <p:cNvPr id="3" name="THE LILY PAD NETWORK">
            <a:extLst>
              <a:ext uri="{FF2B5EF4-FFF2-40B4-BE49-F238E27FC236}">
                <a16:creationId xmlns:a16="http://schemas.microsoft.com/office/drawing/2014/main" id="{D8E0A8FA-030B-95F6-1DDA-87E615A0A890}"/>
              </a:ext>
            </a:extLst>
          </p:cNvPr>
          <p:cNvSpPr txBox="1"/>
          <p:nvPr/>
        </p:nvSpPr>
        <p:spPr>
          <a:xfrm>
            <a:off x="457448" y="105201"/>
            <a:ext cx="7032838" cy="1009946"/>
          </a:xfrm>
          <a:prstGeom prst="rect">
            <a:avLst/>
          </a:prstGeom>
          <a:noFill/>
          <a:ln w="9525" cap="flat" cmpd="sng" algn="ctr">
            <a:noFill/>
            <a:prstDash val="solid"/>
            <a:round/>
            <a:headEnd type="none" w="med" len="med"/>
            <a:tailEnd type="none" w="med" len="med"/>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r>
              <a:rPr sz="4800">
                <a:solidFill>
                  <a:schemeClr val="accent1"/>
                </a:solidFill>
                <a:latin typeface="+mn-lt"/>
              </a:rPr>
              <a:t>THE LILY PAD NETWORK</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 name="For any community, responding to a disaster, medical assistance, potable water and disinfectant are of the highest priority.…"/>
          <p:cNvSpPr txBox="1"/>
          <p:nvPr/>
        </p:nvSpPr>
        <p:spPr>
          <a:xfrm>
            <a:off x="3788373" y="1455808"/>
            <a:ext cx="7714932" cy="5296991"/>
          </a:xfrm>
          <a:prstGeom prst="rect">
            <a:avLst/>
          </a:prstGeom>
          <a:noFill/>
          <a:ln>
            <a:no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2">
            <a:schemeClr val="accent1">
              <a:shade val="50000"/>
            </a:schemeClr>
          </a:lnRef>
          <a:fillRef idx="1">
            <a:schemeClr val="accent1"/>
          </a:fillRef>
          <a:effectRef idx="0">
            <a:schemeClr val="accent1"/>
          </a:effectRef>
          <a:fontRef idx="minor">
            <a:schemeClr val="lt1"/>
          </a:fontRef>
        </p:style>
        <p:txBody>
          <a:bodyPr lIns="25400" tIns="25400" rIns="25400" bIns="25400"/>
          <a:lstStyle/>
          <a:p>
            <a:pPr defTabSz="228600">
              <a:defRPr sz="4000">
                <a:solidFill>
                  <a:srgbClr val="FFFFFF"/>
                </a:solidFill>
                <a:latin typeface="Futura"/>
                <a:ea typeface="Futura"/>
                <a:cs typeface="Futura"/>
                <a:sym typeface="Futura"/>
              </a:defRPr>
            </a:pPr>
            <a:r>
              <a:rPr sz="2800">
                <a:solidFill>
                  <a:schemeClr val="tx1"/>
                </a:solidFill>
                <a:latin typeface="Calibri" panose="020F0502020204030204" pitchFamily="34" charset="0"/>
                <a:cs typeface="Calibri" panose="020F0502020204030204" pitchFamily="34" charset="0"/>
              </a:rPr>
              <a:t>For any community, responding to a disaster, medical assistance, potable water and disinfectant are of the highest priority.</a:t>
            </a:r>
          </a:p>
          <a:p>
            <a:pPr defTabSz="228600">
              <a:defRPr sz="4000">
                <a:solidFill>
                  <a:srgbClr val="FFFFFF"/>
                </a:solidFill>
                <a:latin typeface="Futura"/>
                <a:ea typeface="Futura"/>
                <a:cs typeface="Futura"/>
                <a:sym typeface="Futura"/>
              </a:defRPr>
            </a:pPr>
            <a:endParaRPr sz="28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r>
              <a:rPr sz="2800">
                <a:solidFill>
                  <a:schemeClr val="tx1"/>
                </a:solidFill>
                <a:latin typeface="Calibri" panose="020F0502020204030204" pitchFamily="34" charset="0"/>
                <a:cs typeface="Calibri" panose="020F0502020204030204" pitchFamily="34" charset="0"/>
              </a:rPr>
              <a:t>Historically, safe water and disinfectant are brought into disaster areas from outside sources. </a:t>
            </a:r>
          </a:p>
          <a:p>
            <a:pPr defTabSz="228600">
              <a:defRPr sz="4000">
                <a:solidFill>
                  <a:srgbClr val="FFFFFF"/>
                </a:solidFill>
                <a:latin typeface="Futura"/>
                <a:ea typeface="Futura"/>
                <a:cs typeface="Futura"/>
                <a:sym typeface="Futura"/>
              </a:defRPr>
            </a:pPr>
            <a:endParaRPr sz="28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r>
              <a:rPr sz="2800">
                <a:solidFill>
                  <a:schemeClr val="tx1"/>
                </a:solidFill>
                <a:latin typeface="Calibri" panose="020F0502020204030204" pitchFamily="34" charset="0"/>
                <a:cs typeface="Calibri" panose="020F0502020204030204" pitchFamily="34" charset="0"/>
              </a:rPr>
              <a:t>However, these resources can be produced simply, effectively and in vast quantities on-site. </a:t>
            </a:r>
            <a:endParaRPr sz="4000">
              <a:solidFill>
                <a:schemeClr val="tx1"/>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EE7F7B3-4494-9BD3-DD52-7D059DE2446F}"/>
              </a:ext>
            </a:extLst>
          </p:cNvPr>
          <p:cNvSpPr>
            <a:spLocks noGrp="1"/>
          </p:cNvSpPr>
          <p:nvPr>
            <p:ph type="sldNum" sz="quarter" idx="2"/>
          </p:nvPr>
        </p:nvSpPr>
        <p:spPr>
          <a:xfrm>
            <a:off x="8760105" y="6439274"/>
            <a:ext cx="2743200" cy="365125"/>
          </a:xfrm>
        </p:spPr>
        <p:txBody>
          <a:bodyPr/>
          <a:lstStyle/>
          <a:p>
            <a:fld id="{86CB4B4D-7CA3-9044-876B-883B54F8677D}" type="slidenum">
              <a:rPr lang="en-US" b="1" smtClean="0">
                <a:solidFill>
                  <a:schemeClr val="tx1"/>
                </a:solidFill>
              </a:rPr>
              <a:t>35</a:t>
            </a:fld>
            <a:endParaRPr lang="en-US" b="1">
              <a:solidFill>
                <a:schemeClr val="tx1"/>
              </a:solidFill>
            </a:endParaRPr>
          </a:p>
        </p:txBody>
      </p:sp>
      <p:sp>
        <p:nvSpPr>
          <p:cNvPr id="8" name="THE LILY PAD NETWORK">
            <a:extLst>
              <a:ext uri="{FF2B5EF4-FFF2-40B4-BE49-F238E27FC236}">
                <a16:creationId xmlns:a16="http://schemas.microsoft.com/office/drawing/2014/main" id="{79B0423B-6E4E-A9FF-A437-648AD8410CF2}"/>
              </a:ext>
            </a:extLst>
          </p:cNvPr>
          <p:cNvSpPr txBox="1"/>
          <p:nvPr/>
        </p:nvSpPr>
        <p:spPr>
          <a:xfrm>
            <a:off x="457448" y="105201"/>
            <a:ext cx="7032838" cy="1009946"/>
          </a:xfrm>
          <a:prstGeom prst="rect">
            <a:avLst/>
          </a:prstGeom>
          <a:noFill/>
          <a:ln w="9525" cap="flat" cmpd="sng" algn="ctr">
            <a:noFill/>
            <a:prstDash val="solid"/>
            <a:round/>
            <a:headEnd type="none" w="med" len="med"/>
            <a:tailEnd type="none" w="med" len="med"/>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r>
              <a:rPr sz="4800">
                <a:solidFill>
                  <a:schemeClr val="accent1"/>
                </a:solidFill>
                <a:latin typeface="+mn-lt"/>
              </a:rPr>
              <a:t>THE LILY PAD NETWORK</a:t>
            </a:r>
          </a:p>
        </p:txBody>
      </p:sp>
      <p:pic>
        <p:nvPicPr>
          <p:cNvPr id="10" name="Picture 2">
            <a:extLst>
              <a:ext uri="{FF2B5EF4-FFF2-40B4-BE49-F238E27FC236}">
                <a16:creationId xmlns:a16="http://schemas.microsoft.com/office/drawing/2014/main" id="{2A5F63FD-8965-B33F-FC20-F5DAF14E9E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17831" y="5586421"/>
            <a:ext cx="1603092" cy="739969"/>
          </a:xfrm>
          <a:prstGeom prst="rect">
            <a:avLst/>
          </a:prstGeom>
          <a:noFill/>
          <a:extLst>
            <a:ext uri="{909E8E84-426E-40DD-AFC4-6F175D3DCCD1}">
              <a14:hiddenFill xmlns:a14="http://schemas.microsoft.com/office/drawing/2010/main">
                <a:solidFill>
                  <a:srgbClr val="FFFFFF"/>
                </a:solidFill>
              </a14:hiddenFill>
            </a:ext>
          </a:extLst>
        </p:spPr>
      </p:pic>
      <p:pic>
        <p:nvPicPr>
          <p:cNvPr id="3" name="IMG_0168.png" descr="IMG_0168.png">
            <a:extLst>
              <a:ext uri="{FF2B5EF4-FFF2-40B4-BE49-F238E27FC236}">
                <a16:creationId xmlns:a16="http://schemas.microsoft.com/office/drawing/2014/main" id="{4995B96C-897E-FB7E-42E2-E82860B2267C}"/>
              </a:ext>
            </a:extLst>
          </p:cNvPr>
          <p:cNvPicPr>
            <a:picLocks/>
          </p:cNvPicPr>
          <p:nvPr/>
        </p:nvPicPr>
        <p:blipFill>
          <a:blip r:embed="rId3" cstate="email">
            <a:extLst>
              <a:ext uri="{28A0092B-C50C-407E-A947-70E740481C1C}">
                <a14:useLocalDpi xmlns:a14="http://schemas.microsoft.com/office/drawing/2010/main"/>
              </a:ext>
            </a:extLst>
          </a:blip>
          <a:srcRect/>
          <a:stretch>
            <a:fillRect/>
          </a:stretch>
        </p:blipFill>
        <p:spPr>
          <a:xfrm>
            <a:off x="457448" y="1455808"/>
            <a:ext cx="2813307" cy="4285425"/>
          </a:xfrm>
          <a:prstGeom prst="rect">
            <a:avLst/>
          </a:prstGeom>
          <a:ln w="12700" cap="flat">
            <a:noFill/>
            <a:miter lim="400000"/>
          </a:ln>
          <a:effectLst/>
        </p:spPr>
      </p:pic>
    </p:spTree>
    <p:extLst>
      <p:ext uri="{BB962C8B-B14F-4D97-AF65-F5344CB8AC3E}">
        <p14:creationId xmlns:p14="http://schemas.microsoft.com/office/powerpoint/2010/main" val="162470505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 name="A common resource for potable water is bringing in pallets     of bottled water or large reverse osmosis machines.…"/>
          <p:cNvSpPr txBox="1"/>
          <p:nvPr/>
        </p:nvSpPr>
        <p:spPr>
          <a:xfrm>
            <a:off x="862185" y="991132"/>
            <a:ext cx="10605538" cy="2697840"/>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lIns="25400" tIns="25400" rIns="25400" bIns="25400"/>
          <a:lstStyle/>
          <a:p>
            <a:pPr defTabSz="228600">
              <a:defRPr sz="4000">
                <a:solidFill>
                  <a:srgbClr val="FFFFFF"/>
                </a:solidFill>
                <a:latin typeface="Futura"/>
                <a:ea typeface="Futura"/>
                <a:cs typeface="Futura"/>
                <a:sym typeface="Futura"/>
              </a:defRPr>
            </a:pPr>
            <a:r>
              <a:rPr lang="en-US" sz="2400">
                <a:solidFill>
                  <a:schemeClr val="tx1"/>
                </a:solidFill>
                <a:latin typeface="Calibri" panose="020F0502020204030204" pitchFamily="34" charset="0"/>
                <a:cs typeface="Calibri" panose="020F0502020204030204" pitchFamily="34" charset="0"/>
              </a:rPr>
              <a:t>Following an natural disaster, a </a:t>
            </a:r>
            <a:r>
              <a:rPr sz="2400">
                <a:solidFill>
                  <a:schemeClr val="tx1"/>
                </a:solidFill>
                <a:latin typeface="Calibri" panose="020F0502020204030204" pitchFamily="34" charset="0"/>
                <a:cs typeface="Calibri" panose="020F0502020204030204" pitchFamily="34" charset="0"/>
              </a:rPr>
              <a:t> common </a:t>
            </a:r>
            <a:r>
              <a:rPr lang="en-US" sz="2400">
                <a:solidFill>
                  <a:schemeClr val="tx1"/>
                </a:solidFill>
                <a:latin typeface="Calibri" panose="020F0502020204030204" pitchFamily="34" charset="0"/>
                <a:cs typeface="Calibri" panose="020F0502020204030204" pitchFamily="34" charset="0"/>
              </a:rPr>
              <a:t>source </a:t>
            </a:r>
            <a:r>
              <a:rPr sz="2400">
                <a:solidFill>
                  <a:schemeClr val="tx1"/>
                </a:solidFill>
                <a:latin typeface="Calibri" panose="020F0502020204030204" pitchFamily="34" charset="0"/>
                <a:cs typeface="Calibri" panose="020F0502020204030204" pitchFamily="34" charset="0"/>
              </a:rPr>
              <a:t> for potable water is bringing in pallets of bottled</a:t>
            </a:r>
            <a:r>
              <a:rPr lang="en-US" sz="2400">
                <a:solidFill>
                  <a:schemeClr val="tx1"/>
                </a:solidFill>
                <a:latin typeface="Calibri" panose="020F0502020204030204" pitchFamily="34" charset="0"/>
                <a:cs typeface="Calibri" panose="020F0502020204030204" pitchFamily="34" charset="0"/>
              </a:rPr>
              <a:t> water.</a:t>
            </a:r>
            <a:endParaRPr sz="24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endParaRPr sz="24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r>
              <a:rPr sz="2400">
                <a:solidFill>
                  <a:schemeClr val="tx1"/>
                </a:solidFill>
                <a:latin typeface="Calibri" panose="020F0502020204030204" pitchFamily="34" charset="0"/>
                <a:cs typeface="Calibri" panose="020F0502020204030204" pitchFamily="34" charset="0"/>
              </a:rPr>
              <a:t>Bottled water is heavy, difficult to distribute and not a practical resource for bathing, cooking or cleaning. </a:t>
            </a:r>
            <a:r>
              <a:rPr lang="en-US" sz="2400">
                <a:solidFill>
                  <a:schemeClr val="tx1"/>
                </a:solidFill>
                <a:latin typeface="Calibri" panose="020F0502020204030204" pitchFamily="34" charset="0"/>
                <a:cs typeface="Calibri" panose="020F0502020204030204" pitchFamily="34" charset="0"/>
              </a:rPr>
              <a:t>Empty plastic bottles litter our streams, rivers and landfills. There has to be a better, more sustainable solution for potable water.</a:t>
            </a:r>
            <a:endParaRPr sz="24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endParaRPr sz="24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endParaRPr sz="24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endParaRPr sz="2400">
              <a:solidFill>
                <a:schemeClr val="tx1"/>
              </a:solidFill>
              <a:latin typeface="Calibri" panose="020F0502020204030204" pitchFamily="34" charset="0"/>
              <a:cs typeface="Calibri" panose="020F0502020204030204" pitchFamily="34" charset="0"/>
            </a:endParaRPr>
          </a:p>
          <a:p>
            <a:pPr defTabSz="228600">
              <a:defRPr sz="4000">
                <a:solidFill>
                  <a:srgbClr val="FFFFFF"/>
                </a:solidFill>
                <a:latin typeface="Futura"/>
                <a:ea typeface="Futura"/>
                <a:cs typeface="Futura"/>
                <a:sym typeface="Futura"/>
              </a:defRPr>
            </a:pPr>
            <a:endParaRPr sz="2400">
              <a:solidFill>
                <a:schemeClr val="tx1"/>
              </a:solidFill>
            </a:endParaRPr>
          </a:p>
        </p:txBody>
      </p:sp>
      <p:sp>
        <p:nvSpPr>
          <p:cNvPr id="2" name="Slide Number Placeholder 1">
            <a:extLst>
              <a:ext uri="{FF2B5EF4-FFF2-40B4-BE49-F238E27FC236}">
                <a16:creationId xmlns:a16="http://schemas.microsoft.com/office/drawing/2014/main" id="{79AAB793-9B40-37ED-50E1-3A6D01FA7DF4}"/>
              </a:ext>
            </a:extLst>
          </p:cNvPr>
          <p:cNvSpPr>
            <a:spLocks noGrp="1"/>
          </p:cNvSpPr>
          <p:nvPr>
            <p:ph type="sldNum" sz="quarter" idx="2"/>
          </p:nvPr>
        </p:nvSpPr>
        <p:spPr/>
        <p:txBody>
          <a:bodyPr/>
          <a:lstStyle/>
          <a:p>
            <a:fld id="{86CB4B4D-7CA3-9044-876B-883B54F8677D}" type="slidenum">
              <a:rPr lang="en-US" b="1" smtClean="0">
                <a:solidFill>
                  <a:schemeClr val="tx1"/>
                </a:solidFill>
              </a:rPr>
              <a:t>36</a:t>
            </a:fld>
            <a:endParaRPr lang="en-US" b="1">
              <a:solidFill>
                <a:schemeClr val="tx1"/>
              </a:solidFill>
            </a:endParaRPr>
          </a:p>
        </p:txBody>
      </p:sp>
      <p:sp>
        <p:nvSpPr>
          <p:cNvPr id="8" name="THE LILY PAD NETWORK">
            <a:extLst>
              <a:ext uri="{FF2B5EF4-FFF2-40B4-BE49-F238E27FC236}">
                <a16:creationId xmlns:a16="http://schemas.microsoft.com/office/drawing/2014/main" id="{BF981B22-7BF7-34C6-987F-C2EEA3665BE2}"/>
              </a:ext>
            </a:extLst>
          </p:cNvPr>
          <p:cNvSpPr txBox="1"/>
          <p:nvPr/>
        </p:nvSpPr>
        <p:spPr>
          <a:xfrm>
            <a:off x="446563" y="116087"/>
            <a:ext cx="7032838" cy="1009946"/>
          </a:xfrm>
          <a:prstGeom prst="rect">
            <a:avLst/>
          </a:prstGeom>
          <a:noFill/>
          <a:ln w="9525" cap="flat" cmpd="sng" algn="ctr">
            <a:noFill/>
            <a:prstDash val="solid"/>
            <a:round/>
            <a:headEnd type="none" w="med" len="med"/>
            <a:tailEnd type="none" w="med" len="med"/>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r>
              <a:rPr sz="4800">
                <a:solidFill>
                  <a:schemeClr val="accent1"/>
                </a:solidFill>
                <a:latin typeface="+mn-lt"/>
              </a:rPr>
              <a:t>THE LILY PAD NETWORK</a:t>
            </a:r>
          </a:p>
        </p:txBody>
      </p:sp>
      <p:pic>
        <p:nvPicPr>
          <p:cNvPr id="10" name="Picture 2">
            <a:extLst>
              <a:ext uri="{FF2B5EF4-FFF2-40B4-BE49-F238E27FC236}">
                <a16:creationId xmlns:a16="http://schemas.microsoft.com/office/drawing/2014/main" id="{6513A4F2-C9D8-E1C0-F821-D39B1A7374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50010" y="5609421"/>
            <a:ext cx="1603092" cy="739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24F15F-0A6B-9749-479C-84F02B48C3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1974" y="3884692"/>
            <a:ext cx="9080226" cy="2654220"/>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 name="The result is a resilient, expandable footprint that can…"/>
          <p:cNvSpPr txBox="1"/>
          <p:nvPr/>
        </p:nvSpPr>
        <p:spPr>
          <a:xfrm>
            <a:off x="3257550" y="1049477"/>
            <a:ext cx="8625117" cy="1508316"/>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1">
              <a:shade val="50000"/>
            </a:schemeClr>
          </a:lnRef>
          <a:fillRef idx="1">
            <a:schemeClr val="accent1"/>
          </a:fillRef>
          <a:effectRef idx="0">
            <a:schemeClr val="accent1"/>
          </a:effectRef>
          <a:fontRef idx="minor">
            <a:schemeClr val="lt1"/>
          </a:fontRef>
        </p:style>
        <p:txBody>
          <a:bodyPr lIns="25400" tIns="25400" rIns="25400" bIns="25400"/>
          <a:lstStyle/>
          <a:p>
            <a:pPr defTabSz="228600">
              <a:defRPr sz="4000">
                <a:solidFill>
                  <a:srgbClr val="FFFFFF"/>
                </a:solidFill>
                <a:latin typeface="Futura"/>
                <a:ea typeface="Futura"/>
                <a:cs typeface="Futura"/>
                <a:sym typeface="Futura"/>
              </a:defRPr>
            </a:pPr>
            <a:r>
              <a:rPr lang="en-US" sz="2400">
                <a:solidFill>
                  <a:schemeClr val="tx1"/>
                </a:solidFill>
                <a:latin typeface="Calibri" panose="020F0502020204030204" pitchFamily="34" charset="0"/>
                <a:cs typeface="Calibri" panose="020F0502020204030204" pitchFamily="34" charset="0"/>
              </a:rPr>
              <a:t>WaterStep WOW (Water On Wheels) Carts are essential tools for the Lily Pad Network for providing immediate access to water and disinfectant. They stay on-site or mobilized and sent place to place. </a:t>
            </a:r>
          </a:p>
          <a:p>
            <a:pPr defTabSz="228600">
              <a:defRPr sz="4000">
                <a:solidFill>
                  <a:srgbClr val="FFFFFF"/>
                </a:solidFill>
                <a:latin typeface="Futura"/>
                <a:ea typeface="Futura"/>
                <a:cs typeface="Futura"/>
                <a:sym typeface="Futura"/>
              </a:defRPr>
            </a:pPr>
            <a:endParaRPr sz="2000">
              <a:solidFill>
                <a:schemeClr val="tx1"/>
              </a:solidFill>
            </a:endParaRPr>
          </a:p>
        </p:txBody>
      </p:sp>
      <p:grpSp>
        <p:nvGrpSpPr>
          <p:cNvPr id="299" name="Group"/>
          <p:cNvGrpSpPr/>
          <p:nvPr/>
        </p:nvGrpSpPr>
        <p:grpSpPr>
          <a:xfrm>
            <a:off x="584404" y="2027724"/>
            <a:ext cx="2215946" cy="2802551"/>
            <a:chOff x="0" y="0"/>
            <a:chExt cx="7864984" cy="11311838"/>
          </a:xfrm>
        </p:grpSpPr>
        <p:pic>
          <p:nvPicPr>
            <p:cNvPr id="297" name="IMG_0168.png" descr="IMG_0168.png"/>
            <p:cNvPicPr>
              <a:picLocks/>
            </p:cNvPicPr>
            <p:nvPr/>
          </p:nvPicPr>
          <p:blipFill>
            <a:blip r:embed="rId2" cstate="email">
              <a:extLst>
                <a:ext uri="{28A0092B-C50C-407E-A947-70E740481C1C}">
                  <a14:useLocalDpi xmlns:a14="http://schemas.microsoft.com/office/drawing/2010/main"/>
                </a:ext>
              </a:extLst>
            </a:blip>
            <a:srcRect/>
            <a:stretch>
              <a:fillRect/>
            </a:stretch>
          </p:blipFill>
          <p:spPr>
            <a:xfrm>
              <a:off x="0" y="0"/>
              <a:ext cx="7864985" cy="11311839"/>
            </a:xfrm>
            <a:prstGeom prst="rect">
              <a:avLst/>
            </a:prstGeom>
            <a:ln w="12700" cap="flat">
              <a:noFill/>
              <a:miter lim="400000"/>
            </a:ln>
            <a:effectLst/>
          </p:spPr>
        </p:pic>
        <p:pic>
          <p:nvPicPr>
            <p:cNvPr id="298" name="IMG_0169.png" descr="IMG_0169.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21286586">
              <a:off x="4227525" y="5847290"/>
              <a:ext cx="2257696" cy="2016896"/>
            </a:xfrm>
            <a:custGeom>
              <a:avLst/>
              <a:gdLst/>
              <a:ahLst/>
              <a:cxnLst>
                <a:cxn ang="0">
                  <a:pos x="wd2" y="hd2"/>
                </a:cxn>
                <a:cxn ang="5400000">
                  <a:pos x="wd2" y="hd2"/>
                </a:cxn>
                <a:cxn ang="10800000">
                  <a:pos x="wd2" y="hd2"/>
                </a:cxn>
                <a:cxn ang="16200000">
                  <a:pos x="wd2" y="hd2"/>
                </a:cxn>
              </a:cxnLst>
              <a:rect l="0" t="0" r="r" b="b"/>
              <a:pathLst>
                <a:path w="21518" h="21497" extrusionOk="0">
                  <a:moveTo>
                    <a:pt x="15566" y="0"/>
                  </a:moveTo>
                  <a:cubicBezTo>
                    <a:pt x="15333" y="0"/>
                    <a:pt x="14924" y="162"/>
                    <a:pt x="14779" y="313"/>
                  </a:cubicBezTo>
                  <a:lnTo>
                    <a:pt x="14689" y="410"/>
                  </a:lnTo>
                  <a:lnTo>
                    <a:pt x="14904" y="436"/>
                  </a:lnTo>
                  <a:cubicBezTo>
                    <a:pt x="15370" y="492"/>
                    <a:pt x="15676" y="938"/>
                    <a:pt x="16081" y="2149"/>
                  </a:cubicBezTo>
                  <a:cubicBezTo>
                    <a:pt x="16382" y="3052"/>
                    <a:pt x="16747" y="3700"/>
                    <a:pt x="17185" y="4107"/>
                  </a:cubicBezTo>
                  <a:cubicBezTo>
                    <a:pt x="17370" y="4279"/>
                    <a:pt x="17839" y="4627"/>
                    <a:pt x="18437" y="5038"/>
                  </a:cubicBezTo>
                  <a:cubicBezTo>
                    <a:pt x="18850" y="5322"/>
                    <a:pt x="19102" y="5587"/>
                    <a:pt x="19182" y="5821"/>
                  </a:cubicBezTo>
                  <a:cubicBezTo>
                    <a:pt x="19229" y="5958"/>
                    <a:pt x="19252" y="6152"/>
                    <a:pt x="19254" y="6476"/>
                  </a:cubicBezTo>
                  <a:cubicBezTo>
                    <a:pt x="19257" y="6905"/>
                    <a:pt x="19248" y="6955"/>
                    <a:pt x="19129" y="7263"/>
                  </a:cubicBezTo>
                  <a:cubicBezTo>
                    <a:pt x="18858" y="7969"/>
                    <a:pt x="18443" y="8460"/>
                    <a:pt x="17779" y="8858"/>
                  </a:cubicBezTo>
                  <a:cubicBezTo>
                    <a:pt x="17115" y="9256"/>
                    <a:pt x="16558" y="9435"/>
                    <a:pt x="15638" y="9552"/>
                  </a:cubicBezTo>
                  <a:cubicBezTo>
                    <a:pt x="15078" y="9623"/>
                    <a:pt x="14840" y="9625"/>
                    <a:pt x="14840" y="9556"/>
                  </a:cubicBezTo>
                  <a:cubicBezTo>
                    <a:pt x="14840" y="9534"/>
                    <a:pt x="14911" y="9491"/>
                    <a:pt x="14995" y="9458"/>
                  </a:cubicBezTo>
                  <a:cubicBezTo>
                    <a:pt x="15174" y="9391"/>
                    <a:pt x="15352" y="9248"/>
                    <a:pt x="15313" y="9205"/>
                  </a:cubicBezTo>
                  <a:cubicBezTo>
                    <a:pt x="15298" y="9188"/>
                    <a:pt x="15224" y="9208"/>
                    <a:pt x="15150" y="9247"/>
                  </a:cubicBezTo>
                  <a:cubicBezTo>
                    <a:pt x="14984" y="9335"/>
                    <a:pt x="14561" y="9398"/>
                    <a:pt x="14125" y="9399"/>
                  </a:cubicBezTo>
                  <a:cubicBezTo>
                    <a:pt x="13544" y="9402"/>
                    <a:pt x="13016" y="9511"/>
                    <a:pt x="12657" y="9700"/>
                  </a:cubicBezTo>
                  <a:cubicBezTo>
                    <a:pt x="12523" y="9770"/>
                    <a:pt x="12353" y="9792"/>
                    <a:pt x="11613" y="9831"/>
                  </a:cubicBezTo>
                  <a:cubicBezTo>
                    <a:pt x="11128" y="9856"/>
                    <a:pt x="10420" y="9902"/>
                    <a:pt x="10040" y="9937"/>
                  </a:cubicBezTo>
                  <a:cubicBezTo>
                    <a:pt x="9657" y="9971"/>
                    <a:pt x="9336" y="9987"/>
                    <a:pt x="9317" y="9966"/>
                  </a:cubicBezTo>
                  <a:cubicBezTo>
                    <a:pt x="9201" y="9836"/>
                    <a:pt x="9857" y="9078"/>
                    <a:pt x="10588" y="8502"/>
                  </a:cubicBezTo>
                  <a:cubicBezTo>
                    <a:pt x="11154" y="8057"/>
                    <a:pt x="11593" y="7575"/>
                    <a:pt x="11761" y="7212"/>
                  </a:cubicBezTo>
                  <a:cubicBezTo>
                    <a:pt x="11819" y="7087"/>
                    <a:pt x="11860" y="6977"/>
                    <a:pt x="11852" y="6967"/>
                  </a:cubicBezTo>
                  <a:cubicBezTo>
                    <a:pt x="11843" y="6957"/>
                    <a:pt x="11725" y="6992"/>
                    <a:pt x="11591" y="7039"/>
                  </a:cubicBezTo>
                  <a:cubicBezTo>
                    <a:pt x="11456" y="7086"/>
                    <a:pt x="11157" y="7152"/>
                    <a:pt x="10925" y="7191"/>
                  </a:cubicBezTo>
                  <a:cubicBezTo>
                    <a:pt x="9937" y="7356"/>
                    <a:pt x="9120" y="7625"/>
                    <a:pt x="8436" y="8012"/>
                  </a:cubicBezTo>
                  <a:cubicBezTo>
                    <a:pt x="8024" y="8245"/>
                    <a:pt x="7507" y="8781"/>
                    <a:pt x="7211" y="9281"/>
                  </a:cubicBezTo>
                  <a:cubicBezTo>
                    <a:pt x="7034" y="9578"/>
                    <a:pt x="6983" y="9713"/>
                    <a:pt x="6953" y="9962"/>
                  </a:cubicBezTo>
                  <a:cubicBezTo>
                    <a:pt x="6926" y="10189"/>
                    <a:pt x="6889" y="10203"/>
                    <a:pt x="6393" y="10211"/>
                  </a:cubicBezTo>
                  <a:cubicBezTo>
                    <a:pt x="5991" y="10219"/>
                    <a:pt x="5182" y="10331"/>
                    <a:pt x="4914" y="10415"/>
                  </a:cubicBezTo>
                  <a:cubicBezTo>
                    <a:pt x="4798" y="10451"/>
                    <a:pt x="4471" y="10544"/>
                    <a:pt x="4188" y="10626"/>
                  </a:cubicBezTo>
                  <a:cubicBezTo>
                    <a:pt x="3615" y="10792"/>
                    <a:pt x="3356" y="10913"/>
                    <a:pt x="3129" y="11117"/>
                  </a:cubicBezTo>
                  <a:cubicBezTo>
                    <a:pt x="2878" y="11341"/>
                    <a:pt x="2177" y="11835"/>
                    <a:pt x="2066" y="11865"/>
                  </a:cubicBezTo>
                  <a:cubicBezTo>
                    <a:pt x="1922" y="11905"/>
                    <a:pt x="1744" y="12080"/>
                    <a:pt x="1684" y="12246"/>
                  </a:cubicBezTo>
                  <a:cubicBezTo>
                    <a:pt x="1619" y="12425"/>
                    <a:pt x="1285" y="12856"/>
                    <a:pt x="1162" y="12919"/>
                  </a:cubicBezTo>
                  <a:cubicBezTo>
                    <a:pt x="1079" y="12961"/>
                    <a:pt x="1047" y="12947"/>
                    <a:pt x="894" y="12796"/>
                  </a:cubicBezTo>
                  <a:cubicBezTo>
                    <a:pt x="718" y="12623"/>
                    <a:pt x="513" y="12517"/>
                    <a:pt x="398" y="12542"/>
                  </a:cubicBezTo>
                  <a:cubicBezTo>
                    <a:pt x="354" y="12552"/>
                    <a:pt x="377" y="12589"/>
                    <a:pt x="481" y="12665"/>
                  </a:cubicBezTo>
                  <a:cubicBezTo>
                    <a:pt x="612" y="12760"/>
                    <a:pt x="837" y="13063"/>
                    <a:pt x="841" y="13147"/>
                  </a:cubicBezTo>
                  <a:cubicBezTo>
                    <a:pt x="841" y="13164"/>
                    <a:pt x="780" y="13214"/>
                    <a:pt x="701" y="13257"/>
                  </a:cubicBezTo>
                  <a:cubicBezTo>
                    <a:pt x="621" y="13300"/>
                    <a:pt x="520" y="13358"/>
                    <a:pt x="478" y="13384"/>
                  </a:cubicBezTo>
                  <a:cubicBezTo>
                    <a:pt x="435" y="13410"/>
                    <a:pt x="346" y="13453"/>
                    <a:pt x="277" y="13481"/>
                  </a:cubicBezTo>
                  <a:cubicBezTo>
                    <a:pt x="207" y="13510"/>
                    <a:pt x="115" y="13601"/>
                    <a:pt x="69" y="13684"/>
                  </a:cubicBezTo>
                  <a:cubicBezTo>
                    <a:pt x="-47" y="13894"/>
                    <a:pt x="-14" y="14255"/>
                    <a:pt x="148" y="14577"/>
                  </a:cubicBezTo>
                  <a:cubicBezTo>
                    <a:pt x="214" y="14706"/>
                    <a:pt x="266" y="14856"/>
                    <a:pt x="266" y="14911"/>
                  </a:cubicBezTo>
                  <a:cubicBezTo>
                    <a:pt x="266" y="15120"/>
                    <a:pt x="396" y="15433"/>
                    <a:pt x="557" y="15613"/>
                  </a:cubicBezTo>
                  <a:cubicBezTo>
                    <a:pt x="679" y="15750"/>
                    <a:pt x="783" y="15816"/>
                    <a:pt x="965" y="15876"/>
                  </a:cubicBezTo>
                  <a:lnTo>
                    <a:pt x="1208" y="15956"/>
                  </a:lnTo>
                  <a:lnTo>
                    <a:pt x="1234" y="16273"/>
                  </a:lnTo>
                  <a:cubicBezTo>
                    <a:pt x="1297" y="17041"/>
                    <a:pt x="1659" y="17595"/>
                    <a:pt x="2282" y="17872"/>
                  </a:cubicBezTo>
                  <a:cubicBezTo>
                    <a:pt x="2548" y="17991"/>
                    <a:pt x="2762" y="18047"/>
                    <a:pt x="2762" y="17995"/>
                  </a:cubicBezTo>
                  <a:cubicBezTo>
                    <a:pt x="2762" y="17975"/>
                    <a:pt x="2711" y="17946"/>
                    <a:pt x="2645" y="17931"/>
                  </a:cubicBezTo>
                  <a:cubicBezTo>
                    <a:pt x="2320" y="17859"/>
                    <a:pt x="1855" y="17408"/>
                    <a:pt x="1605" y="16925"/>
                  </a:cubicBezTo>
                  <a:cubicBezTo>
                    <a:pt x="1485" y="16693"/>
                    <a:pt x="1476" y="16660"/>
                    <a:pt x="1476" y="16248"/>
                  </a:cubicBezTo>
                  <a:cubicBezTo>
                    <a:pt x="1476" y="15771"/>
                    <a:pt x="1520" y="15647"/>
                    <a:pt x="1665" y="15698"/>
                  </a:cubicBezTo>
                  <a:cubicBezTo>
                    <a:pt x="1710" y="15713"/>
                    <a:pt x="1916" y="15838"/>
                    <a:pt x="2127" y="15977"/>
                  </a:cubicBezTo>
                  <a:cubicBezTo>
                    <a:pt x="2590" y="16282"/>
                    <a:pt x="2962" y="16444"/>
                    <a:pt x="3485" y="16574"/>
                  </a:cubicBezTo>
                  <a:cubicBezTo>
                    <a:pt x="3872" y="16669"/>
                    <a:pt x="3885" y="16672"/>
                    <a:pt x="4309" y="16603"/>
                  </a:cubicBezTo>
                  <a:cubicBezTo>
                    <a:pt x="5051" y="16483"/>
                    <a:pt x="5148" y="16478"/>
                    <a:pt x="5452" y="16548"/>
                  </a:cubicBezTo>
                  <a:cubicBezTo>
                    <a:pt x="6205" y="16722"/>
                    <a:pt x="6436" y="16749"/>
                    <a:pt x="6893" y="16730"/>
                  </a:cubicBezTo>
                  <a:cubicBezTo>
                    <a:pt x="7206" y="16717"/>
                    <a:pt x="7402" y="16690"/>
                    <a:pt x="7506" y="16641"/>
                  </a:cubicBezTo>
                  <a:cubicBezTo>
                    <a:pt x="7699" y="16550"/>
                    <a:pt x="7677" y="16521"/>
                    <a:pt x="8062" y="17411"/>
                  </a:cubicBezTo>
                  <a:cubicBezTo>
                    <a:pt x="8396" y="18183"/>
                    <a:pt x="8827" y="18997"/>
                    <a:pt x="9102" y="19382"/>
                  </a:cubicBezTo>
                  <a:cubicBezTo>
                    <a:pt x="9512" y="19958"/>
                    <a:pt x="9992" y="20389"/>
                    <a:pt x="10675" y="20791"/>
                  </a:cubicBezTo>
                  <a:cubicBezTo>
                    <a:pt x="11328" y="21175"/>
                    <a:pt x="11934" y="21386"/>
                    <a:pt x="12601" y="21464"/>
                  </a:cubicBezTo>
                  <a:cubicBezTo>
                    <a:pt x="13775" y="21600"/>
                    <a:pt x="15163" y="21309"/>
                    <a:pt x="15699" y="20808"/>
                  </a:cubicBezTo>
                  <a:cubicBezTo>
                    <a:pt x="15790" y="20722"/>
                    <a:pt x="15888" y="20651"/>
                    <a:pt x="15918" y="20651"/>
                  </a:cubicBezTo>
                  <a:cubicBezTo>
                    <a:pt x="15948" y="20651"/>
                    <a:pt x="15975" y="20637"/>
                    <a:pt x="15975" y="20617"/>
                  </a:cubicBezTo>
                  <a:cubicBezTo>
                    <a:pt x="15975" y="20598"/>
                    <a:pt x="15868" y="20590"/>
                    <a:pt x="15740" y="20601"/>
                  </a:cubicBezTo>
                  <a:cubicBezTo>
                    <a:pt x="15348" y="20632"/>
                    <a:pt x="14721" y="20439"/>
                    <a:pt x="14246" y="20144"/>
                  </a:cubicBezTo>
                  <a:cubicBezTo>
                    <a:pt x="13560" y="19718"/>
                    <a:pt x="13207" y="19375"/>
                    <a:pt x="12037" y="17991"/>
                  </a:cubicBezTo>
                  <a:cubicBezTo>
                    <a:pt x="11055" y="16827"/>
                    <a:pt x="10531" y="16309"/>
                    <a:pt x="10047" y="16015"/>
                  </a:cubicBezTo>
                  <a:cubicBezTo>
                    <a:pt x="9989" y="15980"/>
                    <a:pt x="9942" y="15929"/>
                    <a:pt x="9942" y="15905"/>
                  </a:cubicBezTo>
                  <a:cubicBezTo>
                    <a:pt x="9941" y="15882"/>
                    <a:pt x="10050" y="15840"/>
                    <a:pt x="10184" y="15808"/>
                  </a:cubicBezTo>
                  <a:cubicBezTo>
                    <a:pt x="10381" y="15761"/>
                    <a:pt x="11714" y="15368"/>
                    <a:pt x="12094" y="15245"/>
                  </a:cubicBezTo>
                  <a:cubicBezTo>
                    <a:pt x="12167" y="15222"/>
                    <a:pt x="12285" y="15265"/>
                    <a:pt x="12593" y="15436"/>
                  </a:cubicBezTo>
                  <a:cubicBezTo>
                    <a:pt x="13102" y="15717"/>
                    <a:pt x="13355" y="15812"/>
                    <a:pt x="13951" y="15947"/>
                  </a:cubicBezTo>
                  <a:cubicBezTo>
                    <a:pt x="14762" y="16131"/>
                    <a:pt x="15452" y="16065"/>
                    <a:pt x="16122" y="15740"/>
                  </a:cubicBezTo>
                  <a:cubicBezTo>
                    <a:pt x="16717" y="15452"/>
                    <a:pt x="17096" y="15076"/>
                    <a:pt x="17658" y="14205"/>
                  </a:cubicBezTo>
                  <a:cubicBezTo>
                    <a:pt x="17805" y="13976"/>
                    <a:pt x="18025" y="13658"/>
                    <a:pt x="18146" y="13498"/>
                  </a:cubicBezTo>
                  <a:cubicBezTo>
                    <a:pt x="18267" y="13338"/>
                    <a:pt x="18348" y="13198"/>
                    <a:pt x="18324" y="13189"/>
                  </a:cubicBezTo>
                  <a:cubicBezTo>
                    <a:pt x="18270" y="13169"/>
                    <a:pt x="18125" y="13281"/>
                    <a:pt x="17707" y="13663"/>
                  </a:cubicBezTo>
                  <a:cubicBezTo>
                    <a:pt x="17026" y="14286"/>
                    <a:pt x="16743" y="14443"/>
                    <a:pt x="16171" y="14518"/>
                  </a:cubicBezTo>
                  <a:cubicBezTo>
                    <a:pt x="15842" y="14561"/>
                    <a:pt x="15716" y="14558"/>
                    <a:pt x="15294" y="14492"/>
                  </a:cubicBezTo>
                  <a:cubicBezTo>
                    <a:pt x="15023" y="14450"/>
                    <a:pt x="14788" y="14406"/>
                    <a:pt x="14772" y="14395"/>
                  </a:cubicBezTo>
                  <a:cubicBezTo>
                    <a:pt x="14712" y="14354"/>
                    <a:pt x="14789" y="14299"/>
                    <a:pt x="15003" y="14230"/>
                  </a:cubicBezTo>
                  <a:cubicBezTo>
                    <a:pt x="15124" y="14191"/>
                    <a:pt x="15259" y="14137"/>
                    <a:pt x="15301" y="14107"/>
                  </a:cubicBezTo>
                  <a:cubicBezTo>
                    <a:pt x="15344" y="14077"/>
                    <a:pt x="15585" y="13958"/>
                    <a:pt x="15839" y="13845"/>
                  </a:cubicBezTo>
                  <a:cubicBezTo>
                    <a:pt x="16492" y="13554"/>
                    <a:pt x="16900" y="13319"/>
                    <a:pt x="17420" y="12927"/>
                  </a:cubicBezTo>
                  <a:cubicBezTo>
                    <a:pt x="17986" y="12501"/>
                    <a:pt x="18529" y="11971"/>
                    <a:pt x="18853" y="11527"/>
                  </a:cubicBezTo>
                  <a:cubicBezTo>
                    <a:pt x="19256" y="10976"/>
                    <a:pt x="19384" y="10855"/>
                    <a:pt x="19720" y="10698"/>
                  </a:cubicBezTo>
                  <a:cubicBezTo>
                    <a:pt x="20751" y="10216"/>
                    <a:pt x="21052" y="9959"/>
                    <a:pt x="21293" y="9382"/>
                  </a:cubicBezTo>
                  <a:cubicBezTo>
                    <a:pt x="21432" y="9050"/>
                    <a:pt x="21553" y="8629"/>
                    <a:pt x="21509" y="8629"/>
                  </a:cubicBezTo>
                  <a:cubicBezTo>
                    <a:pt x="21493" y="8629"/>
                    <a:pt x="21428" y="8754"/>
                    <a:pt x="21361" y="8904"/>
                  </a:cubicBezTo>
                  <a:cubicBezTo>
                    <a:pt x="21208" y="9250"/>
                    <a:pt x="21005" y="9440"/>
                    <a:pt x="20548" y="9662"/>
                  </a:cubicBezTo>
                  <a:cubicBezTo>
                    <a:pt x="20356" y="9755"/>
                    <a:pt x="20129" y="9868"/>
                    <a:pt x="20045" y="9915"/>
                  </a:cubicBezTo>
                  <a:cubicBezTo>
                    <a:pt x="19961" y="9963"/>
                    <a:pt x="19886" y="9987"/>
                    <a:pt x="19875" y="9966"/>
                  </a:cubicBezTo>
                  <a:cubicBezTo>
                    <a:pt x="19863" y="9945"/>
                    <a:pt x="19955" y="9696"/>
                    <a:pt x="20079" y="9416"/>
                  </a:cubicBezTo>
                  <a:cubicBezTo>
                    <a:pt x="20600" y="8241"/>
                    <a:pt x="20748" y="7375"/>
                    <a:pt x="20612" y="6324"/>
                  </a:cubicBezTo>
                  <a:cubicBezTo>
                    <a:pt x="20543" y="5792"/>
                    <a:pt x="20593" y="5567"/>
                    <a:pt x="20956" y="4725"/>
                  </a:cubicBezTo>
                  <a:cubicBezTo>
                    <a:pt x="21412" y="3671"/>
                    <a:pt x="21469" y="3490"/>
                    <a:pt x="21494" y="3020"/>
                  </a:cubicBezTo>
                  <a:cubicBezTo>
                    <a:pt x="21510" y="2712"/>
                    <a:pt x="21500" y="2553"/>
                    <a:pt x="21448" y="2331"/>
                  </a:cubicBezTo>
                  <a:cubicBezTo>
                    <a:pt x="21307" y="1729"/>
                    <a:pt x="20967" y="1135"/>
                    <a:pt x="20642" y="922"/>
                  </a:cubicBezTo>
                  <a:cubicBezTo>
                    <a:pt x="20515" y="838"/>
                    <a:pt x="19617" y="518"/>
                    <a:pt x="19504" y="516"/>
                  </a:cubicBezTo>
                  <a:cubicBezTo>
                    <a:pt x="19491" y="516"/>
                    <a:pt x="19470" y="618"/>
                    <a:pt x="19459" y="744"/>
                  </a:cubicBezTo>
                  <a:cubicBezTo>
                    <a:pt x="19437" y="973"/>
                    <a:pt x="19306" y="1332"/>
                    <a:pt x="19243" y="1332"/>
                  </a:cubicBezTo>
                  <a:cubicBezTo>
                    <a:pt x="19225" y="1332"/>
                    <a:pt x="19135" y="1284"/>
                    <a:pt x="19042" y="1227"/>
                  </a:cubicBezTo>
                  <a:cubicBezTo>
                    <a:pt x="18804" y="1080"/>
                    <a:pt x="18618" y="1036"/>
                    <a:pt x="18074" y="990"/>
                  </a:cubicBezTo>
                  <a:cubicBezTo>
                    <a:pt x="17731" y="961"/>
                    <a:pt x="17524" y="916"/>
                    <a:pt x="17329" y="838"/>
                  </a:cubicBezTo>
                  <a:cubicBezTo>
                    <a:pt x="17040" y="721"/>
                    <a:pt x="16695" y="549"/>
                    <a:pt x="16572" y="461"/>
                  </a:cubicBezTo>
                  <a:cubicBezTo>
                    <a:pt x="16045" y="81"/>
                    <a:pt x="15866" y="0"/>
                    <a:pt x="15566" y="0"/>
                  </a:cubicBezTo>
                  <a:close/>
                </a:path>
              </a:pathLst>
            </a:custGeom>
            <a:ln w="12700" cap="flat">
              <a:noFill/>
              <a:miter lim="400000"/>
            </a:ln>
            <a:effectLst/>
          </p:spPr>
        </p:pic>
      </p:grpSp>
      <p:pic>
        <p:nvPicPr>
          <p:cNvPr id="51" name="IMG_2091.jpeg" descr="IMG_2091.jpeg">
            <a:extLst>
              <a:ext uri="{FF2B5EF4-FFF2-40B4-BE49-F238E27FC236}">
                <a16:creationId xmlns:a16="http://schemas.microsoft.com/office/drawing/2014/main" id="{E6B2D110-8CB6-E5E4-4EDF-2DEB46E0A50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346764" y="2320845"/>
            <a:ext cx="3344721" cy="2845839"/>
          </a:xfrm>
          <a:prstGeom prst="rect">
            <a:avLst/>
          </a:prstGeom>
          <a:ln w="12700" cap="flat">
            <a:noFill/>
            <a:miter lim="400000"/>
          </a:ln>
          <a:effectLst/>
        </p:spPr>
      </p:pic>
      <p:sp>
        <p:nvSpPr>
          <p:cNvPr id="2" name="Slide Number Placeholder 1">
            <a:extLst>
              <a:ext uri="{FF2B5EF4-FFF2-40B4-BE49-F238E27FC236}">
                <a16:creationId xmlns:a16="http://schemas.microsoft.com/office/drawing/2014/main" id="{B7E53362-A319-040E-7643-782A66F58C21}"/>
              </a:ext>
            </a:extLst>
          </p:cNvPr>
          <p:cNvSpPr>
            <a:spLocks noGrp="1"/>
          </p:cNvSpPr>
          <p:nvPr>
            <p:ph type="sldNum" sz="quarter" idx="2"/>
          </p:nvPr>
        </p:nvSpPr>
        <p:spPr/>
        <p:txBody>
          <a:bodyPr/>
          <a:lstStyle/>
          <a:p>
            <a:fld id="{86CB4B4D-7CA3-9044-876B-883B54F8677D}" type="slidenum">
              <a:rPr lang="en-US" b="1" smtClean="0">
                <a:solidFill>
                  <a:schemeClr val="tx1"/>
                </a:solidFill>
              </a:rPr>
              <a:t>37</a:t>
            </a:fld>
            <a:endParaRPr lang="en-US" b="1">
              <a:solidFill>
                <a:schemeClr val="tx1"/>
              </a:solidFill>
            </a:endParaRPr>
          </a:p>
        </p:txBody>
      </p:sp>
      <p:sp>
        <p:nvSpPr>
          <p:cNvPr id="11" name="THE LILY PAD NETWORK">
            <a:extLst>
              <a:ext uri="{FF2B5EF4-FFF2-40B4-BE49-F238E27FC236}">
                <a16:creationId xmlns:a16="http://schemas.microsoft.com/office/drawing/2014/main" id="{4358656E-41AF-218E-00E7-6B72F689E8DD}"/>
              </a:ext>
            </a:extLst>
          </p:cNvPr>
          <p:cNvSpPr txBox="1"/>
          <p:nvPr/>
        </p:nvSpPr>
        <p:spPr>
          <a:xfrm>
            <a:off x="457448" y="105201"/>
            <a:ext cx="7032838" cy="1009946"/>
          </a:xfrm>
          <a:prstGeom prst="rect">
            <a:avLst/>
          </a:prstGeom>
          <a:noFill/>
          <a:ln w="9525" cap="flat" cmpd="sng" algn="ctr">
            <a:noFill/>
            <a:prstDash val="solid"/>
            <a:round/>
            <a:headEnd type="none" w="med" len="med"/>
            <a:tailEnd type="none" w="med" len="med"/>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r>
              <a:rPr sz="4800">
                <a:solidFill>
                  <a:schemeClr val="accent1"/>
                </a:solidFill>
                <a:latin typeface="+mn-lt"/>
              </a:rPr>
              <a:t>THE LILY PAD NETWORK</a:t>
            </a:r>
          </a:p>
        </p:txBody>
      </p:sp>
      <p:pic>
        <p:nvPicPr>
          <p:cNvPr id="12" name="Picture 2">
            <a:extLst>
              <a:ext uri="{FF2B5EF4-FFF2-40B4-BE49-F238E27FC236}">
                <a16:creationId xmlns:a16="http://schemas.microsoft.com/office/drawing/2014/main" id="{B1AA8718-372E-FEDA-A9DA-E82E1A3F4BD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79575" y="5684343"/>
            <a:ext cx="1603092" cy="7399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2F26BDDD-8FED-AFC7-C228-6AEBD137D5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09960" y="2320845"/>
            <a:ext cx="3839798" cy="2882045"/>
          </a:xfrm>
          <a:prstGeom prst="rect">
            <a:avLst/>
          </a:prstGeom>
        </p:spPr>
      </p:pic>
      <p:sp>
        <p:nvSpPr>
          <p:cNvPr id="4" name="TextBox 3">
            <a:extLst>
              <a:ext uri="{FF2B5EF4-FFF2-40B4-BE49-F238E27FC236}">
                <a16:creationId xmlns:a16="http://schemas.microsoft.com/office/drawing/2014/main" id="{1FA70F8C-4B9C-BA83-1FAA-182C263A7EBB}"/>
              </a:ext>
            </a:extLst>
          </p:cNvPr>
          <p:cNvSpPr txBox="1"/>
          <p:nvPr/>
        </p:nvSpPr>
        <p:spPr>
          <a:xfrm>
            <a:off x="3246737" y="5525353"/>
            <a:ext cx="7032838" cy="830997"/>
          </a:xfrm>
          <a:prstGeom prst="rect">
            <a:avLst/>
          </a:prstGeom>
          <a:noFill/>
        </p:spPr>
        <p:txBody>
          <a:bodyPr wrap="square" rtlCol="0">
            <a:spAutoFit/>
          </a:bodyPr>
          <a:lstStyle/>
          <a:p>
            <a:r>
              <a:rPr lang="en-US" sz="2400">
                <a:latin typeface="Calibri" panose="020F0502020204030204" pitchFamily="34" charset="0"/>
                <a:cs typeface="Calibri" panose="020F0502020204030204" pitchFamily="34" charset="0"/>
              </a:rPr>
              <a:t>One WOW cart produces 10,000 gallons of potable water a day, equivalent to 80,000 bottles of water.</a:t>
            </a:r>
          </a:p>
        </p:txBody>
      </p:sp>
    </p:spTree>
    <p:extLst>
      <p:ext uri="{BB962C8B-B14F-4D97-AF65-F5344CB8AC3E}">
        <p14:creationId xmlns:p14="http://schemas.microsoft.com/office/powerpoint/2010/main" val="43900503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 name="The result is a resilient, expandable footprint that can…"/>
          <p:cNvSpPr txBox="1"/>
          <p:nvPr/>
        </p:nvSpPr>
        <p:spPr>
          <a:xfrm>
            <a:off x="5859603" y="1215433"/>
            <a:ext cx="5683565" cy="473566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5"/>
          </a:lnRef>
          <a:fillRef idx="2">
            <a:schemeClr val="accent5"/>
          </a:fillRef>
          <a:effectRef idx="1">
            <a:schemeClr val="accent5"/>
          </a:effectRef>
          <a:fontRef idx="minor">
            <a:schemeClr val="dk1"/>
          </a:fontRef>
        </p:style>
        <p:txBody>
          <a:bodyPr lIns="25400" tIns="25400" rIns="25400" bIns="25400"/>
          <a:lstStyle/>
          <a:p>
            <a:pPr marL="342900" indent="-342900" defTabSz="228600">
              <a:buFont typeface="Wingdings" pitchFamily="2" charset="2"/>
              <a:buChar char="Ø"/>
              <a:defRPr sz="4000">
                <a:solidFill>
                  <a:srgbClr val="FFFFFF"/>
                </a:solidFill>
                <a:latin typeface="Futura"/>
                <a:ea typeface="Futura"/>
                <a:cs typeface="Futura"/>
                <a:sym typeface="Futura"/>
              </a:defRPr>
            </a:pPr>
            <a:r>
              <a:rPr lang="en-US" sz="2400">
                <a:solidFill>
                  <a:schemeClr val="tx1"/>
                </a:solidFill>
                <a:latin typeface="Calibri" panose="020F0502020204030204" pitchFamily="34" charset="0"/>
                <a:cs typeface="Calibri" panose="020F0502020204030204" pitchFamily="34" charset="0"/>
              </a:rPr>
              <a:t>Trained operators set up and manage the WOW Cart to assure compliance with Kentucky drinking water regulations. </a:t>
            </a:r>
          </a:p>
          <a:p>
            <a:pPr marL="342900" indent="-342900" defTabSz="228600">
              <a:buFont typeface="Wingdings" pitchFamily="2" charset="2"/>
              <a:buChar char="Ø"/>
              <a:defRPr sz="4000">
                <a:solidFill>
                  <a:srgbClr val="FFFFFF"/>
                </a:solidFill>
                <a:latin typeface="Futura"/>
                <a:ea typeface="Futura"/>
                <a:cs typeface="Futura"/>
                <a:sym typeface="Futura"/>
              </a:defRPr>
            </a:pPr>
            <a:endParaRPr lang="en-US" sz="2400">
              <a:solidFill>
                <a:schemeClr val="tx1"/>
              </a:solidFill>
              <a:latin typeface="Calibri" panose="020F0502020204030204" pitchFamily="34" charset="0"/>
              <a:cs typeface="Calibri" panose="020F0502020204030204" pitchFamily="34" charset="0"/>
            </a:endParaRPr>
          </a:p>
          <a:p>
            <a:pPr marL="342900" indent="-342900" defTabSz="228600">
              <a:buFont typeface="Wingdings" pitchFamily="2" charset="2"/>
              <a:buChar char="Ø"/>
              <a:defRPr sz="4000">
                <a:solidFill>
                  <a:srgbClr val="FFFFFF"/>
                </a:solidFill>
                <a:latin typeface="Futura"/>
                <a:ea typeface="Futura"/>
                <a:cs typeface="Futura"/>
                <a:sym typeface="Futura"/>
              </a:defRPr>
            </a:pPr>
            <a:r>
              <a:rPr lang="en-US" sz="2400">
                <a:solidFill>
                  <a:schemeClr val="tx1"/>
                </a:solidFill>
                <a:latin typeface="Calibri" panose="020F0502020204030204" pitchFamily="34" charset="0"/>
                <a:cs typeface="Calibri" panose="020F0502020204030204" pitchFamily="34" charset="0"/>
              </a:rPr>
              <a:t>Water is distributed through a temporary  distribution piping network to supply food trucks, mobile showers, laundry and potable water fill stations. </a:t>
            </a:r>
          </a:p>
          <a:p>
            <a:pPr marL="342900" indent="-342900" defTabSz="228600">
              <a:buFont typeface="Wingdings" pitchFamily="2" charset="2"/>
              <a:buChar char="Ø"/>
              <a:defRPr sz="4000">
                <a:solidFill>
                  <a:srgbClr val="FFFFFF"/>
                </a:solidFill>
                <a:latin typeface="Futura"/>
                <a:ea typeface="Futura"/>
                <a:cs typeface="Futura"/>
                <a:sym typeface="Futura"/>
              </a:defRPr>
            </a:pPr>
            <a:endParaRPr lang="en-US" sz="2400">
              <a:solidFill>
                <a:schemeClr val="tx1"/>
              </a:solidFill>
              <a:latin typeface="Calibri" panose="020F0502020204030204" pitchFamily="34" charset="0"/>
              <a:cs typeface="Calibri" panose="020F0502020204030204" pitchFamily="34" charset="0"/>
            </a:endParaRPr>
          </a:p>
          <a:p>
            <a:pPr marL="342900" indent="-342900" defTabSz="228600">
              <a:buFont typeface="Wingdings" pitchFamily="2" charset="2"/>
              <a:buChar char="Ø"/>
              <a:defRPr sz="4000">
                <a:solidFill>
                  <a:srgbClr val="FFFFFF"/>
                </a:solidFill>
                <a:latin typeface="Futura"/>
                <a:ea typeface="Futura"/>
                <a:cs typeface="Futura"/>
                <a:sym typeface="Futura"/>
              </a:defRPr>
            </a:pPr>
            <a:r>
              <a:rPr lang="en-US" sz="2400">
                <a:solidFill>
                  <a:schemeClr val="tx1"/>
                </a:solidFill>
                <a:latin typeface="Calibri" panose="020F0502020204030204" pitchFamily="34" charset="0"/>
                <a:cs typeface="Calibri" panose="020F0502020204030204" pitchFamily="34" charset="0"/>
              </a:rPr>
              <a:t>The result is a resilient, expandable footprint that can support health and safety more quickly throughout the community during a disaster. </a:t>
            </a:r>
          </a:p>
          <a:p>
            <a:pPr defTabSz="228600">
              <a:defRPr sz="4000">
                <a:solidFill>
                  <a:srgbClr val="FFFFFF"/>
                </a:solidFill>
                <a:latin typeface="Futura"/>
                <a:ea typeface="Futura"/>
                <a:cs typeface="Futura"/>
                <a:sym typeface="Futura"/>
              </a:defRPr>
            </a:pPr>
            <a:endParaRPr sz="2000" b="1"/>
          </a:p>
        </p:txBody>
      </p:sp>
      <p:sp>
        <p:nvSpPr>
          <p:cNvPr id="2" name="Slide Number Placeholder 1">
            <a:extLst>
              <a:ext uri="{FF2B5EF4-FFF2-40B4-BE49-F238E27FC236}">
                <a16:creationId xmlns:a16="http://schemas.microsoft.com/office/drawing/2014/main" id="{9A16147F-0BE7-FBD7-AF4D-B7E303AB59FA}"/>
              </a:ext>
            </a:extLst>
          </p:cNvPr>
          <p:cNvSpPr>
            <a:spLocks noGrp="1"/>
          </p:cNvSpPr>
          <p:nvPr>
            <p:ph type="sldNum" sz="quarter" idx="2"/>
          </p:nvPr>
        </p:nvSpPr>
        <p:spPr>
          <a:xfrm>
            <a:off x="8925393" y="6419070"/>
            <a:ext cx="2743200" cy="365125"/>
          </a:xfrm>
        </p:spPr>
        <p:txBody>
          <a:bodyPr/>
          <a:lstStyle/>
          <a:p>
            <a:fld id="{86CB4B4D-7CA3-9044-876B-883B54F8677D}" type="slidenum">
              <a:rPr lang="en-US" b="1" smtClean="0">
                <a:solidFill>
                  <a:schemeClr val="tx1"/>
                </a:solidFill>
              </a:rPr>
              <a:t>38</a:t>
            </a:fld>
            <a:endParaRPr lang="en-US" b="1">
              <a:solidFill>
                <a:schemeClr val="tx1"/>
              </a:solidFill>
            </a:endParaRPr>
          </a:p>
        </p:txBody>
      </p:sp>
      <p:sp>
        <p:nvSpPr>
          <p:cNvPr id="53" name="THE LILY PAD NETWORK">
            <a:extLst>
              <a:ext uri="{FF2B5EF4-FFF2-40B4-BE49-F238E27FC236}">
                <a16:creationId xmlns:a16="http://schemas.microsoft.com/office/drawing/2014/main" id="{3DD7E60F-D7F0-C9B3-B54C-79E19EB966D6}"/>
              </a:ext>
            </a:extLst>
          </p:cNvPr>
          <p:cNvSpPr txBox="1"/>
          <p:nvPr/>
        </p:nvSpPr>
        <p:spPr>
          <a:xfrm>
            <a:off x="457448" y="105201"/>
            <a:ext cx="7032838" cy="1009946"/>
          </a:xfrm>
          <a:prstGeom prst="rect">
            <a:avLst/>
          </a:prstGeom>
          <a:noFill/>
          <a:ln w="9525" cap="flat" cmpd="sng" algn="ctr">
            <a:noFill/>
            <a:prstDash val="solid"/>
            <a:round/>
            <a:headEnd type="none" w="med" len="med"/>
            <a:tailEnd type="none" w="med" len="med"/>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r>
              <a:rPr sz="4800">
                <a:solidFill>
                  <a:schemeClr val="accent1"/>
                </a:solidFill>
                <a:latin typeface="+mn-lt"/>
              </a:rPr>
              <a:t>THE LILY PAD NETWORK</a:t>
            </a:r>
          </a:p>
        </p:txBody>
      </p:sp>
      <p:pic>
        <p:nvPicPr>
          <p:cNvPr id="52" name="Picture 2">
            <a:extLst>
              <a:ext uri="{FF2B5EF4-FFF2-40B4-BE49-F238E27FC236}">
                <a16:creationId xmlns:a16="http://schemas.microsoft.com/office/drawing/2014/main" id="{F4D1DDC1-6773-AE07-75F3-BECFACF986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18710" y="5798943"/>
            <a:ext cx="1603092" cy="7399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DDEF34-343D-7418-AF74-8C10909E39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448" y="1215433"/>
            <a:ext cx="4778939" cy="2737278"/>
          </a:xfrm>
          <a:prstGeom prst="rect">
            <a:avLst/>
          </a:prstGeom>
        </p:spPr>
      </p:pic>
      <p:pic>
        <p:nvPicPr>
          <p:cNvPr id="4" name="Picture 16">
            <a:extLst>
              <a:ext uri="{FF2B5EF4-FFF2-40B4-BE49-F238E27FC236}">
                <a16:creationId xmlns:a16="http://schemas.microsoft.com/office/drawing/2014/main" id="{B02AB6B0-B89B-86B6-A4BC-B2AF1B7F3E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20893" y="4086485"/>
            <a:ext cx="2636766" cy="2515148"/>
          </a:xfrm>
          <a:prstGeom prst="rect">
            <a:avLst/>
          </a:prstGeom>
        </p:spPr>
      </p:pic>
    </p:spTree>
    <p:extLst>
      <p:ext uri="{BB962C8B-B14F-4D97-AF65-F5344CB8AC3E}">
        <p14:creationId xmlns:p14="http://schemas.microsoft.com/office/powerpoint/2010/main" val="265956733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EC7A87-D896-FCD3-129F-54E183F4D979}"/>
              </a:ext>
            </a:extLst>
          </p:cNvPr>
          <p:cNvSpPr>
            <a:spLocks noGrp="1"/>
          </p:cNvSpPr>
          <p:nvPr>
            <p:ph type="sldNum" sz="quarter" idx="2"/>
          </p:nvPr>
        </p:nvSpPr>
        <p:spPr>
          <a:xfrm>
            <a:off x="8925781" y="6391480"/>
            <a:ext cx="2743200" cy="365125"/>
          </a:xfrm>
        </p:spPr>
        <p:txBody>
          <a:bodyPr/>
          <a:lstStyle/>
          <a:p>
            <a:fld id="{86CB4B4D-7CA3-9044-876B-883B54F8677D}" type="slidenum">
              <a:rPr lang="en-US" b="1" smtClean="0">
                <a:solidFill>
                  <a:schemeClr val="tx1"/>
                </a:solidFill>
              </a:rPr>
              <a:t>39</a:t>
            </a:fld>
            <a:endParaRPr lang="en-US" b="1">
              <a:solidFill>
                <a:schemeClr val="tx1"/>
              </a:solidFill>
            </a:endParaRPr>
          </a:p>
        </p:txBody>
      </p:sp>
      <p:sp>
        <p:nvSpPr>
          <p:cNvPr id="10" name="THE LILY PAD NETWORK">
            <a:extLst>
              <a:ext uri="{FF2B5EF4-FFF2-40B4-BE49-F238E27FC236}">
                <a16:creationId xmlns:a16="http://schemas.microsoft.com/office/drawing/2014/main" id="{4DCF3065-111C-4A7E-A985-F4741CDC08A3}"/>
              </a:ext>
            </a:extLst>
          </p:cNvPr>
          <p:cNvSpPr txBox="1"/>
          <p:nvPr/>
        </p:nvSpPr>
        <p:spPr>
          <a:xfrm>
            <a:off x="1136673" y="116906"/>
            <a:ext cx="9914884" cy="1009946"/>
          </a:xfrm>
          <a:prstGeom prst="rect">
            <a:avLst/>
          </a:prstGeom>
          <a:noFill/>
          <a:ln w="9525" cap="flat" cmpd="sng" algn="ctr">
            <a:noFill/>
            <a:prstDash val="solid"/>
            <a:round/>
            <a:headEnd type="none" w="med" len="med"/>
            <a:tailEnd type="none" w="med" len="med"/>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r>
              <a:rPr lang="en-US" sz="4400">
                <a:solidFill>
                  <a:schemeClr val="accent1"/>
                </a:solidFill>
                <a:latin typeface="+mn-lt"/>
              </a:rPr>
              <a:t>PROPOSED KENTUCKY </a:t>
            </a:r>
            <a:r>
              <a:rPr sz="4400">
                <a:solidFill>
                  <a:schemeClr val="accent1"/>
                </a:solidFill>
                <a:latin typeface="+mn-lt"/>
              </a:rPr>
              <a:t>LILY PAD NETWORK</a:t>
            </a:r>
          </a:p>
        </p:txBody>
      </p:sp>
      <p:pic>
        <p:nvPicPr>
          <p:cNvPr id="9" name="Picture 2">
            <a:extLst>
              <a:ext uri="{FF2B5EF4-FFF2-40B4-BE49-F238E27FC236}">
                <a16:creationId xmlns:a16="http://schemas.microsoft.com/office/drawing/2014/main" id="{B25E2624-E7BE-892C-282A-9861780021F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50011" y="5616381"/>
            <a:ext cx="1603092" cy="7399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388996-6D43-DBBE-0149-2C17317A8EA6}"/>
              </a:ext>
            </a:extLst>
          </p:cNvPr>
          <p:cNvSpPr/>
          <p:nvPr/>
        </p:nvSpPr>
        <p:spPr>
          <a:xfrm>
            <a:off x="579270" y="1793098"/>
            <a:ext cx="559558" cy="600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47986809-4219-908B-860C-FA926A2661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9446" y="1134007"/>
            <a:ext cx="7702965" cy="3735250"/>
          </a:xfrm>
          <a:prstGeom prst="rect">
            <a:avLst/>
          </a:prstGeom>
        </p:spPr>
      </p:pic>
      <p:sp>
        <p:nvSpPr>
          <p:cNvPr id="2" name="TextBox 1">
            <a:extLst>
              <a:ext uri="{FF2B5EF4-FFF2-40B4-BE49-F238E27FC236}">
                <a16:creationId xmlns:a16="http://schemas.microsoft.com/office/drawing/2014/main" id="{8C4D46FD-9D94-BC85-2B93-D5DF080D5065}"/>
              </a:ext>
            </a:extLst>
          </p:cNvPr>
          <p:cNvSpPr txBox="1"/>
          <p:nvPr/>
        </p:nvSpPr>
        <p:spPr>
          <a:xfrm>
            <a:off x="556806" y="2056686"/>
            <a:ext cx="10494751" cy="4801314"/>
          </a:xfrm>
          <a:prstGeom prst="rect">
            <a:avLst/>
          </a:prstGeom>
          <a:noFill/>
        </p:spPr>
        <p:txBody>
          <a:bodyPr wrap="square" rtlCol="0">
            <a:spAutoFit/>
          </a:bodyPr>
          <a:lstStyle/>
          <a:p>
            <a:pPr marL="457200" indent="-457200" algn="l">
              <a:buFont typeface="Arial" panose="020B0604020202020204" pitchFamily="34" charset="0"/>
              <a:buChar char="•"/>
            </a:pPr>
            <a:r>
              <a:rPr lang="en-US" sz="2600"/>
              <a:t>Propose 20 WOW Carts:</a:t>
            </a:r>
          </a:p>
          <a:p>
            <a:pPr marL="914371" lvl="1" indent="-457200">
              <a:buFont typeface="Wingdings" pitchFamily="2" charset="2"/>
              <a:buChar char="ü"/>
            </a:pPr>
            <a:r>
              <a:rPr lang="en-US" sz="2400"/>
              <a:t>15 locations in Kentucky</a:t>
            </a:r>
          </a:p>
          <a:p>
            <a:pPr marL="914371" lvl="1" indent="-457200">
              <a:buFont typeface="Wingdings" pitchFamily="2" charset="2"/>
              <a:buChar char="ü"/>
            </a:pPr>
            <a:r>
              <a:rPr lang="en-US" sz="2400"/>
              <a:t>5 in reserve </a:t>
            </a:r>
          </a:p>
          <a:p>
            <a:pPr marL="914371" lvl="1" indent="-457200">
              <a:buFont typeface="Wingdings" pitchFamily="2" charset="2"/>
              <a:buChar char="Ø"/>
            </a:pPr>
            <a:endParaRPr lang="en-US" sz="2600"/>
          </a:p>
          <a:p>
            <a:pPr marL="914371" lvl="1" indent="-457200">
              <a:buFont typeface="Wingdings" pitchFamily="2" charset="2"/>
              <a:buChar char="Ø"/>
            </a:pPr>
            <a:endParaRPr lang="en-US" sz="2600"/>
          </a:p>
          <a:p>
            <a:pPr marL="914371" lvl="1" indent="-457200">
              <a:buFont typeface="Wingdings" pitchFamily="2" charset="2"/>
              <a:buChar char="Ø"/>
            </a:pPr>
            <a:endParaRPr lang="en-US" sz="2600"/>
          </a:p>
          <a:p>
            <a:pPr marL="914371" lvl="1" indent="-457200">
              <a:buFont typeface="Wingdings" pitchFamily="2" charset="2"/>
              <a:buChar char="Ø"/>
            </a:pPr>
            <a:endParaRPr lang="en-US" sz="2600"/>
          </a:p>
          <a:p>
            <a:pPr marL="457200" indent="-457200" algn="l">
              <a:buFont typeface="Arial" panose="020B0604020202020204" pitchFamily="34" charset="0"/>
              <a:buChar char="•"/>
            </a:pPr>
            <a:r>
              <a:rPr lang="en-US" sz="2600"/>
              <a:t>Partner with Cities/Water Utilities for locations</a:t>
            </a:r>
          </a:p>
          <a:p>
            <a:pPr marL="457200" indent="-457200" algn="l">
              <a:buFont typeface="Arial" panose="020B0604020202020204" pitchFamily="34" charset="0"/>
              <a:buChar char="•"/>
            </a:pPr>
            <a:r>
              <a:rPr lang="en-US" sz="2600"/>
              <a:t>Partner with Health Departments for locations</a:t>
            </a:r>
          </a:p>
          <a:p>
            <a:pPr marL="457200" indent="-457200" algn="l">
              <a:buFont typeface="Arial" panose="020B0604020202020204" pitchFamily="34" charset="0"/>
              <a:buChar char="•"/>
            </a:pPr>
            <a:r>
              <a:rPr lang="en-US" sz="2600"/>
              <a:t>Coordinate thru  Kentucky WARN Program through KY Rural Water</a:t>
            </a:r>
          </a:p>
          <a:p>
            <a:pPr marL="285750" indent="-285750" algn="l">
              <a:buFont typeface="Wingdings" pitchFamily="2" charset="2"/>
              <a:buChar char="Ø"/>
            </a:pPr>
            <a:endParaRPr lang="en-US" sz="2600"/>
          </a:p>
          <a:p>
            <a:pPr algn="l"/>
            <a:endParaRPr lang="en-US" sz="2400"/>
          </a:p>
        </p:txBody>
      </p:sp>
    </p:spTree>
    <p:extLst>
      <p:ext uri="{BB962C8B-B14F-4D97-AF65-F5344CB8AC3E}">
        <p14:creationId xmlns:p14="http://schemas.microsoft.com/office/powerpoint/2010/main" val="11618054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D9296A-1217-8789-E448-4A599412C7D1}"/>
              </a:ext>
            </a:extLst>
          </p:cNvPr>
          <p:cNvGrpSpPr/>
          <p:nvPr/>
        </p:nvGrpSpPr>
        <p:grpSpPr>
          <a:xfrm>
            <a:off x="-1130288" y="0"/>
            <a:ext cx="13296994" cy="1149058"/>
            <a:chOff x="-1160398" y="0"/>
            <a:chExt cx="13352398" cy="1459121"/>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195" t="15416" r="2134"/>
            <a:stretch/>
          </p:blipFill>
          <p:spPr>
            <a:xfrm>
              <a:off x="-25400" y="0"/>
              <a:ext cx="12217400" cy="1459121"/>
            </a:xfrm>
            <a:prstGeom prst="rect">
              <a:avLst/>
            </a:prstGeom>
          </p:spPr>
        </p:pic>
        <p:sp>
          <p:nvSpPr>
            <p:cNvPr id="6" name="Text Placeholder 1">
              <a:extLst>
                <a:ext uri="{FF2B5EF4-FFF2-40B4-BE49-F238E27FC236}">
                  <a16:creationId xmlns:a16="http://schemas.microsoft.com/office/drawing/2014/main" id="{A11ECA90-225D-66FE-EA68-5A82E1597149}"/>
                </a:ext>
              </a:extLst>
            </p:cNvPr>
            <p:cNvSpPr txBox="1">
              <a:spLocks/>
            </p:cNvSpPr>
            <p:nvPr/>
          </p:nvSpPr>
          <p:spPr>
            <a:xfrm>
              <a:off x="-1160398" y="152400"/>
              <a:ext cx="4949941" cy="762000"/>
            </a:xfrm>
            <a:prstGeom prst="rect">
              <a:avLst/>
            </a:prstGeom>
          </p:spPr>
          <p:txBody>
            <a:bodyPr vert="horz" lIns="72009" tIns="36005" rIns="72009" bIns="36005"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a:spcBef>
                  <a:spcPts val="0"/>
                </a:spcBef>
                <a:buNone/>
                <a:defRPr/>
              </a:pPr>
              <a:r>
                <a:rPr lang="en-US" sz="2205" b="1">
                  <a:solidFill>
                    <a:schemeClr val="bg1"/>
                  </a:solidFill>
                  <a:latin typeface="Arial" panose="020B0604020202020204" pitchFamily="34" charset="0"/>
                  <a:cs typeface="Arial" panose="020B0604020202020204" pitchFamily="34" charset="0"/>
                </a:rPr>
                <a:t>Presenter</a:t>
              </a:r>
            </a:p>
          </p:txBody>
        </p:sp>
      </p:grpSp>
      <p:sp>
        <p:nvSpPr>
          <p:cNvPr id="2" name="Slide Number Placeholder 1">
            <a:extLst>
              <a:ext uri="{FF2B5EF4-FFF2-40B4-BE49-F238E27FC236}">
                <a16:creationId xmlns:a16="http://schemas.microsoft.com/office/drawing/2014/main" id="{29A2C919-7DC4-2550-18FC-76CFBDEF0651}"/>
              </a:ext>
            </a:extLst>
          </p:cNvPr>
          <p:cNvSpPr>
            <a:spLocks noGrp="1"/>
          </p:cNvSpPr>
          <p:nvPr>
            <p:ph type="sldNum" sz="quarter" idx="12"/>
          </p:nvPr>
        </p:nvSpPr>
        <p:spPr>
          <a:xfrm>
            <a:off x="8647670" y="6282210"/>
            <a:ext cx="2743200" cy="365125"/>
          </a:xfrm>
        </p:spPr>
        <p:txBody>
          <a:bodyPr/>
          <a:lstStyle/>
          <a:p>
            <a:fld id="{F9067EDD-66E9-A74E-820C-83D3C1DFCCB5}" type="slidenum">
              <a:rPr lang="en-US" b="1" smtClean="0">
                <a:solidFill>
                  <a:schemeClr val="tx1"/>
                </a:solidFill>
              </a:rPr>
              <a:t>4</a:t>
            </a:fld>
            <a:endParaRPr lang="en-US" b="1" dirty="0">
              <a:solidFill>
                <a:schemeClr val="tx1"/>
              </a:solidFill>
            </a:endParaRPr>
          </a:p>
        </p:txBody>
      </p:sp>
      <p:pic>
        <p:nvPicPr>
          <p:cNvPr id="8" name="Picture 7">
            <a:extLst>
              <a:ext uri="{FF2B5EF4-FFF2-40B4-BE49-F238E27FC236}">
                <a16:creationId xmlns:a16="http://schemas.microsoft.com/office/drawing/2014/main" id="{5496A783-1067-6B51-CAAC-F851333CE591}"/>
              </a:ext>
            </a:extLst>
          </p:cNvPr>
          <p:cNvPicPr>
            <a:picLocks noChangeAspect="1"/>
          </p:cNvPicPr>
          <p:nvPr/>
        </p:nvPicPr>
        <p:blipFill>
          <a:blip r:embed="rId3"/>
          <a:stretch>
            <a:fillRect/>
          </a:stretch>
        </p:blipFill>
        <p:spPr>
          <a:xfrm>
            <a:off x="872359" y="2197807"/>
            <a:ext cx="2598136" cy="3103242"/>
          </a:xfrm>
          <a:prstGeom prst="ellipse">
            <a:avLst/>
          </a:prstGeom>
          <a:ln w="63500" cap="rnd">
            <a:solidFill>
              <a:schemeClr val="tx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a:extLst>
              <a:ext uri="{FF2B5EF4-FFF2-40B4-BE49-F238E27FC236}">
                <a16:creationId xmlns:a16="http://schemas.microsoft.com/office/drawing/2014/main" id="{44A1239B-80A0-3B3C-4F8A-06612EF642B2}"/>
              </a:ext>
            </a:extLst>
          </p:cNvPr>
          <p:cNvSpPr/>
          <p:nvPr/>
        </p:nvSpPr>
        <p:spPr>
          <a:xfrm>
            <a:off x="4196781" y="2102793"/>
            <a:ext cx="6420803" cy="2389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0"/>
          <a:lstStyle/>
          <a:p>
            <a:pPr defTabSz="540068">
              <a:spcAft>
                <a:spcPts val="118"/>
              </a:spcAft>
              <a:defRPr/>
            </a:pPr>
            <a:r>
              <a:rPr lang="fi-FI" sz="2000" b="1" kern="0" dirty="0">
                <a:solidFill>
                  <a:prstClr val="black"/>
                </a:solidFill>
                <a:latin typeface="Calibri"/>
              </a:rPr>
              <a:t>Joe Burns│ </a:t>
            </a:r>
            <a:r>
              <a:rPr lang="fi-FI" sz="2000" kern="0" dirty="0">
                <a:solidFill>
                  <a:prstClr val="black"/>
                </a:solidFill>
                <a:latin typeface="Calibri"/>
              </a:rPr>
              <a:t>Contact: </a:t>
            </a:r>
            <a:r>
              <a:rPr lang="fi-FI" sz="2000" kern="0" dirty="0">
                <a:solidFill>
                  <a:prstClr val="black"/>
                </a:solidFill>
                <a:hlinkClick r:id="rId4"/>
              </a:rPr>
              <a:t>j.burns@krwa.org</a:t>
            </a:r>
            <a:endParaRPr lang="fi-FI" sz="2000" kern="0" dirty="0">
              <a:solidFill>
                <a:prstClr val="black"/>
              </a:solidFill>
              <a:latin typeface="Calibri"/>
            </a:endParaRPr>
          </a:p>
          <a:p>
            <a:pPr defTabSz="540068">
              <a:spcAft>
                <a:spcPts val="118"/>
              </a:spcAft>
              <a:defRPr/>
            </a:pPr>
            <a:endParaRPr lang="en-US" sz="472" kern="0" dirty="0">
              <a:solidFill>
                <a:prstClr val="black"/>
              </a:solidFill>
              <a:latin typeface="Calibri"/>
            </a:endParaRPr>
          </a:p>
          <a:p>
            <a:pPr algn="just" defTabSz="540068">
              <a:defRPr/>
            </a:pPr>
            <a:r>
              <a:rPr lang="en-US" dirty="0">
                <a:solidFill>
                  <a:schemeClr val="tx1"/>
                </a:solidFill>
              </a:rPr>
              <a:t>Joe Burns has been with Kentucky Rural Water Association since April 1994. In his present position as Program Coordinator, Joe is responsible for the oversight and implementation of the Small Water System Assistance program. This is program in partnership with KY Division of Water targets public water systems in non-compliance to provide the technical, financial, and managerial assistance needed to meet water quality goals and operational compliance. Joe also serves as the point of contact for Kentucky’s water/wastewater Agency Response Network (KYWARN). Joe holds Bachelor of Science and Master of Science degrees in Geology from Eastern Kentucky University.</a:t>
            </a:r>
          </a:p>
        </p:txBody>
      </p:sp>
    </p:spTree>
    <p:extLst>
      <p:ext uri="{BB962C8B-B14F-4D97-AF65-F5344CB8AC3E}">
        <p14:creationId xmlns:p14="http://schemas.microsoft.com/office/powerpoint/2010/main" val="178519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EC7A87-D896-FCD3-129F-54E183F4D979}"/>
              </a:ext>
            </a:extLst>
          </p:cNvPr>
          <p:cNvSpPr>
            <a:spLocks noGrp="1"/>
          </p:cNvSpPr>
          <p:nvPr>
            <p:ph type="sldNum" sz="quarter" idx="2"/>
          </p:nvPr>
        </p:nvSpPr>
        <p:spPr>
          <a:xfrm>
            <a:off x="8878411" y="6340616"/>
            <a:ext cx="2743200" cy="365125"/>
          </a:xfrm>
        </p:spPr>
        <p:txBody>
          <a:bodyPr/>
          <a:lstStyle/>
          <a:p>
            <a:fld id="{86CB4B4D-7CA3-9044-876B-883B54F8677D}" type="slidenum">
              <a:rPr lang="en-US" b="1" smtClean="0">
                <a:solidFill>
                  <a:schemeClr val="tx1"/>
                </a:solidFill>
              </a:rPr>
              <a:t>40</a:t>
            </a:fld>
            <a:endParaRPr lang="en-US" b="1">
              <a:solidFill>
                <a:schemeClr val="tx1"/>
              </a:solidFill>
            </a:endParaRPr>
          </a:p>
        </p:txBody>
      </p:sp>
      <p:sp>
        <p:nvSpPr>
          <p:cNvPr id="10" name="THE LILY PAD NETWORK">
            <a:extLst>
              <a:ext uri="{FF2B5EF4-FFF2-40B4-BE49-F238E27FC236}">
                <a16:creationId xmlns:a16="http://schemas.microsoft.com/office/drawing/2014/main" id="{4DCF3065-111C-4A7E-A985-F4741CDC08A3}"/>
              </a:ext>
            </a:extLst>
          </p:cNvPr>
          <p:cNvSpPr txBox="1"/>
          <p:nvPr/>
        </p:nvSpPr>
        <p:spPr>
          <a:xfrm>
            <a:off x="1136673" y="116906"/>
            <a:ext cx="9914884" cy="1009946"/>
          </a:xfrm>
          <a:prstGeom prst="rect">
            <a:avLst/>
          </a:prstGeom>
          <a:noFill/>
          <a:ln w="9525" cap="flat" cmpd="sng" algn="ctr">
            <a:noFill/>
            <a:prstDash val="solid"/>
            <a:round/>
            <a:headEnd type="none" w="med" len="med"/>
            <a:tailEnd type="none" w="med" len="med"/>
          </a:ln>
          <a:extLst>
            <a:ext uri="{C572A759-6A51-4108-AA02-DFA0A04FC94B}">
              <ma14:wrappingTextBoxFlag xmlns:m="http://schemas.openxmlformats.org/officeDocument/2006/math" xmlns:a14="http://schemas.microsoft.com/office/drawing/2010/main" xmlns:ma14="http://schemas.microsoft.com/office/mac/drawingml/2011/main" xmlns=""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r>
              <a:rPr lang="en-US" sz="4400">
                <a:solidFill>
                  <a:schemeClr val="accent1"/>
                </a:solidFill>
                <a:latin typeface="+mn-lt"/>
              </a:rPr>
              <a:t>PROPOSED KENTUCKY </a:t>
            </a:r>
            <a:r>
              <a:rPr sz="4400">
                <a:solidFill>
                  <a:schemeClr val="accent1"/>
                </a:solidFill>
                <a:latin typeface="+mn-lt"/>
              </a:rPr>
              <a:t>LILY PAD NETWORK</a:t>
            </a:r>
          </a:p>
        </p:txBody>
      </p:sp>
      <p:pic>
        <p:nvPicPr>
          <p:cNvPr id="9" name="Picture 2">
            <a:extLst>
              <a:ext uri="{FF2B5EF4-FFF2-40B4-BE49-F238E27FC236}">
                <a16:creationId xmlns:a16="http://schemas.microsoft.com/office/drawing/2014/main" id="{B25E2624-E7BE-892C-282A-9861780021F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50011" y="5616381"/>
            <a:ext cx="1603092" cy="7399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4D4CE1B4-FC57-A7E2-6353-21C0910D34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62082" y="1648628"/>
            <a:ext cx="2729918" cy="3560742"/>
          </a:xfrm>
          <a:prstGeom prst="rect">
            <a:avLst/>
          </a:prstGeom>
          <a:ln w="31750">
            <a:solidFill>
              <a:srgbClr val="000000"/>
            </a:solidFill>
          </a:ln>
        </p:spPr>
      </p:pic>
      <p:sp>
        <p:nvSpPr>
          <p:cNvPr id="6" name="Rectangle 5">
            <a:extLst>
              <a:ext uri="{FF2B5EF4-FFF2-40B4-BE49-F238E27FC236}">
                <a16:creationId xmlns:a16="http://schemas.microsoft.com/office/drawing/2014/main" id="{72388996-6D43-DBBE-0149-2C17317A8EA6}"/>
              </a:ext>
            </a:extLst>
          </p:cNvPr>
          <p:cNvSpPr/>
          <p:nvPr/>
        </p:nvSpPr>
        <p:spPr>
          <a:xfrm>
            <a:off x="579270" y="1793098"/>
            <a:ext cx="559558" cy="600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a:extLst>
              <a:ext uri="{FF2B5EF4-FFF2-40B4-BE49-F238E27FC236}">
                <a16:creationId xmlns:a16="http://schemas.microsoft.com/office/drawing/2014/main" id="{75673B0B-0B17-D307-870A-355FEE1E81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459" y="1772839"/>
            <a:ext cx="8279917" cy="3955765"/>
          </a:xfrm>
          <a:prstGeom prst="rect">
            <a:avLst/>
          </a:prstGeom>
        </p:spPr>
      </p:pic>
      <p:sp>
        <p:nvSpPr>
          <p:cNvPr id="5" name="Down Arrow 4">
            <a:extLst>
              <a:ext uri="{FF2B5EF4-FFF2-40B4-BE49-F238E27FC236}">
                <a16:creationId xmlns:a16="http://schemas.microsoft.com/office/drawing/2014/main" id="{153F696E-61C7-005A-1B14-3CDBCCA66DE4}"/>
              </a:ext>
            </a:extLst>
          </p:cNvPr>
          <p:cNvSpPr/>
          <p:nvPr/>
        </p:nvSpPr>
        <p:spPr>
          <a:xfrm rot="5400000" flipH="1">
            <a:off x="8689220" y="2718571"/>
            <a:ext cx="567998" cy="1420854"/>
          </a:xfrm>
          <a:prstGeom prst="downArrow">
            <a:avLst>
              <a:gd name="adj1" fmla="val 63050"/>
              <a:gd name="adj2" fmla="val 13228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90891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363F9D-6643-4BF6-6B69-FBB4FD931900}"/>
              </a:ext>
            </a:extLst>
          </p:cNvPr>
          <p:cNvSpPr txBox="1"/>
          <p:nvPr/>
        </p:nvSpPr>
        <p:spPr>
          <a:xfrm>
            <a:off x="685799" y="1146470"/>
            <a:ext cx="8146819" cy="4632037"/>
          </a:xfrm>
          <a:prstGeom prst="rect">
            <a:avLst/>
          </a:prstGeom>
          <a:noFill/>
        </p:spPr>
        <p:txBody>
          <a:bodyPr wrap="square" rtlCol="0">
            <a:spAutoFit/>
          </a:bodyPr>
          <a:lstStyle/>
          <a:p>
            <a:pPr marL="285750" indent="-285750">
              <a:spcAft>
                <a:spcPts val="600"/>
              </a:spcAft>
              <a:buFont typeface="Wingdings" pitchFamily="2" charset="2"/>
              <a:buChar char="Ø"/>
            </a:pPr>
            <a:r>
              <a:rPr lang="en-US" sz="2000"/>
              <a:t>Deploy 20 WOW Carts across KY</a:t>
            </a:r>
          </a:p>
          <a:p>
            <a:pPr marL="285750" indent="-285750">
              <a:spcAft>
                <a:spcPts val="600"/>
              </a:spcAft>
              <a:buFont typeface="Wingdings" pitchFamily="2" charset="2"/>
              <a:buChar char="Ø"/>
            </a:pPr>
            <a:r>
              <a:rPr lang="en-US" sz="2000"/>
              <a:t>Obtain approval with State Agencies (KY DPH and DOW)</a:t>
            </a:r>
          </a:p>
          <a:p>
            <a:pPr marL="285750" indent="-285750">
              <a:spcAft>
                <a:spcPts val="600"/>
              </a:spcAft>
              <a:buFont typeface="Wingdings" pitchFamily="2" charset="2"/>
              <a:buChar char="Ø"/>
            </a:pPr>
            <a:r>
              <a:rPr lang="en-US" sz="2000"/>
              <a:t>Develop partnerships with key organizations</a:t>
            </a:r>
          </a:p>
          <a:p>
            <a:pPr marL="285750" indent="-285750">
              <a:spcAft>
                <a:spcPts val="600"/>
              </a:spcAft>
              <a:buFont typeface="Wingdings" pitchFamily="2" charset="2"/>
              <a:buChar char="Ø"/>
            </a:pPr>
            <a:r>
              <a:rPr lang="en-US" sz="2000"/>
              <a:t>Train certified/licensed operators thru Kentucky WARN/KRWA</a:t>
            </a:r>
          </a:p>
          <a:p>
            <a:pPr marL="285750" indent="-285750">
              <a:spcAft>
                <a:spcPts val="600"/>
              </a:spcAft>
              <a:buFont typeface="Wingdings" pitchFamily="2" charset="2"/>
              <a:buChar char="Ø"/>
            </a:pPr>
            <a:r>
              <a:rPr lang="en-US" sz="2000"/>
              <a:t>Recruit and train volunteer organizations for assistance with deployment</a:t>
            </a:r>
          </a:p>
          <a:p>
            <a:pPr marL="285750" indent="-285750">
              <a:spcAft>
                <a:spcPts val="600"/>
              </a:spcAft>
              <a:buFont typeface="Wingdings" pitchFamily="2" charset="2"/>
              <a:buChar char="Ø"/>
            </a:pPr>
            <a:r>
              <a:rPr lang="en-US" sz="2000"/>
              <a:t>Prepare Standard Operation Procedures/Guidelines</a:t>
            </a:r>
          </a:p>
          <a:p>
            <a:pPr marL="285750" indent="-285750">
              <a:spcAft>
                <a:spcPts val="600"/>
              </a:spcAft>
              <a:buFont typeface="Wingdings" pitchFamily="2" charset="2"/>
              <a:buChar char="Ø"/>
            </a:pPr>
            <a:r>
              <a:rPr lang="en-US" sz="2000"/>
              <a:t>Conduct annual training exercises</a:t>
            </a:r>
          </a:p>
          <a:p>
            <a:pPr marL="285750" indent="-285750">
              <a:spcAft>
                <a:spcPts val="600"/>
              </a:spcAft>
              <a:buFont typeface="Wingdings" pitchFamily="2" charset="2"/>
              <a:buChar char="Ø"/>
            </a:pPr>
            <a:r>
              <a:rPr lang="en-US" sz="2000"/>
              <a:t>Deploy program beginning Fall 2022-Spring 2023</a:t>
            </a:r>
          </a:p>
          <a:p>
            <a:pPr marL="285750" indent="-285750">
              <a:spcAft>
                <a:spcPts val="600"/>
              </a:spcAft>
              <a:buFont typeface="Wingdings" pitchFamily="2" charset="2"/>
              <a:buChar char="Ø"/>
            </a:pPr>
            <a:r>
              <a:rPr lang="en-US" sz="2000"/>
              <a:t>14 Carts Funded through August 2022 ($40,000 each)</a:t>
            </a:r>
          </a:p>
          <a:p>
            <a:pPr marL="800100" lvl="1" indent="-342900">
              <a:spcAft>
                <a:spcPts val="600"/>
              </a:spcAft>
              <a:buFont typeface="Wingdings" pitchFamily="2" charset="2"/>
              <a:buChar char="ü"/>
            </a:pPr>
            <a:r>
              <a:rPr lang="en-US" sz="2000"/>
              <a:t>8 from W. KY Tornado Funding</a:t>
            </a:r>
          </a:p>
          <a:p>
            <a:pPr marL="800100" lvl="1" indent="-342900">
              <a:spcAft>
                <a:spcPts val="600"/>
              </a:spcAft>
              <a:buFont typeface="Wingdings" pitchFamily="2" charset="2"/>
              <a:buChar char="ü"/>
            </a:pPr>
            <a:r>
              <a:rPr lang="en-US" sz="2000"/>
              <a:t>3 from KY Public Health</a:t>
            </a:r>
          </a:p>
          <a:p>
            <a:pPr marL="800100" lvl="1" indent="-342900">
              <a:spcAft>
                <a:spcPts val="600"/>
              </a:spcAft>
              <a:buFont typeface="Wingdings" pitchFamily="2" charset="2"/>
              <a:buChar char="ü"/>
            </a:pPr>
            <a:r>
              <a:rPr lang="en-US" sz="2000"/>
              <a:t>3 from E. KY Flooding Funding</a:t>
            </a:r>
          </a:p>
        </p:txBody>
      </p:sp>
      <p:sp>
        <p:nvSpPr>
          <p:cNvPr id="4" name="Slide Number Placeholder 3">
            <a:extLst>
              <a:ext uri="{FF2B5EF4-FFF2-40B4-BE49-F238E27FC236}">
                <a16:creationId xmlns:a16="http://schemas.microsoft.com/office/drawing/2014/main" id="{F8458561-5385-3333-C43C-00879C87E8BB}"/>
              </a:ext>
            </a:extLst>
          </p:cNvPr>
          <p:cNvSpPr>
            <a:spLocks noGrp="1"/>
          </p:cNvSpPr>
          <p:nvPr>
            <p:ph type="sldNum" sz="quarter" idx="2"/>
          </p:nvPr>
        </p:nvSpPr>
        <p:spPr/>
        <p:txBody>
          <a:bodyPr/>
          <a:lstStyle/>
          <a:p>
            <a:fld id="{86CB4B4D-7CA3-9044-876B-883B54F8677D}" type="slidenum">
              <a:rPr lang="en-US" b="1" smtClean="0">
                <a:solidFill>
                  <a:schemeClr val="tx1"/>
                </a:solidFill>
              </a:rPr>
              <a:t>41</a:t>
            </a:fld>
            <a:endParaRPr lang="en-US" b="1">
              <a:solidFill>
                <a:schemeClr val="tx1"/>
              </a:solidFill>
            </a:endParaRPr>
          </a:p>
        </p:txBody>
      </p:sp>
      <p:pic>
        <p:nvPicPr>
          <p:cNvPr id="2" name="Picture 4">
            <a:extLst>
              <a:ext uri="{FF2B5EF4-FFF2-40B4-BE49-F238E27FC236}">
                <a16:creationId xmlns:a16="http://schemas.microsoft.com/office/drawing/2014/main" id="{A6249242-667B-282F-A848-FACAF6FA17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2619" y="1238250"/>
            <a:ext cx="3193908" cy="4265950"/>
          </a:xfrm>
          <a:prstGeom prst="rect">
            <a:avLst/>
          </a:prstGeom>
        </p:spPr>
      </p:pic>
      <p:sp>
        <p:nvSpPr>
          <p:cNvPr id="11" name="THE LILY PAD NETWORK">
            <a:extLst>
              <a:ext uri="{FF2B5EF4-FFF2-40B4-BE49-F238E27FC236}">
                <a16:creationId xmlns:a16="http://schemas.microsoft.com/office/drawing/2014/main" id="{371C49CA-AA39-75DC-8D9A-E40C19E36AA7}"/>
              </a:ext>
            </a:extLst>
          </p:cNvPr>
          <p:cNvSpPr txBox="1"/>
          <p:nvPr/>
        </p:nvSpPr>
        <p:spPr>
          <a:xfrm>
            <a:off x="441722" y="136525"/>
            <a:ext cx="11423737" cy="1009946"/>
          </a:xfrm>
          <a:prstGeom prst="rect">
            <a:avLst/>
          </a:prstGeom>
          <a:solidFill>
            <a:schemeClr val="bg1"/>
          </a:solidFill>
          <a:ln w="9525" cap="flat" cmpd="sng" algn="ctr">
            <a:noFill/>
            <a:prstDash val="solid"/>
            <a:round/>
            <a:headEnd type="none" w="med" len="med"/>
            <a:tailEnd type="none" w="med" len="med"/>
          </a:ln>
          <a:extLst>
            <a:ext uri="{C572A759-6A51-4108-AA02-DFA0A04FC94B}">
              <ma14:wrappingTextBoxFlag xmlns="" xmlns:ma14="http://schemas.microsoft.com/office/mac/drawingml/2011/main" xmlns:a14="http://schemas.microsoft.com/office/drawing/2010/main" xmlns:m="http://schemas.openxmlformats.org/officeDocument/2006/math"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pPr algn="ctr"/>
            <a:r>
              <a:rPr lang="en-US" sz="4400">
                <a:solidFill>
                  <a:schemeClr val="accent1"/>
                </a:solidFill>
                <a:latin typeface="+mn-lt"/>
              </a:rPr>
              <a:t>KENTUCKY </a:t>
            </a:r>
            <a:r>
              <a:rPr sz="4400">
                <a:solidFill>
                  <a:schemeClr val="accent1"/>
                </a:solidFill>
                <a:latin typeface="+mn-lt"/>
              </a:rPr>
              <a:t>LILY PAD NETWORK</a:t>
            </a:r>
            <a:r>
              <a:rPr lang="en-US" sz="4400">
                <a:solidFill>
                  <a:schemeClr val="accent1"/>
                </a:solidFill>
                <a:latin typeface="+mn-lt"/>
              </a:rPr>
              <a:t> PLAN OF ACTION </a:t>
            </a:r>
            <a:endParaRPr sz="4400">
              <a:solidFill>
                <a:schemeClr val="accent1"/>
              </a:solidFill>
              <a:latin typeface="+mn-lt"/>
            </a:endParaRPr>
          </a:p>
        </p:txBody>
      </p:sp>
      <p:pic>
        <p:nvPicPr>
          <p:cNvPr id="10" name="Picture 2">
            <a:extLst>
              <a:ext uri="{FF2B5EF4-FFF2-40B4-BE49-F238E27FC236}">
                <a16:creationId xmlns:a16="http://schemas.microsoft.com/office/drawing/2014/main" id="{F656BFE7-098B-E547-8AF0-EFDCECA464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62367" y="5742853"/>
            <a:ext cx="1603092" cy="73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00321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458561-5385-3333-C43C-00879C87E8BB}"/>
              </a:ext>
            </a:extLst>
          </p:cNvPr>
          <p:cNvSpPr>
            <a:spLocks noGrp="1"/>
          </p:cNvSpPr>
          <p:nvPr>
            <p:ph type="sldNum" sz="quarter" idx="2"/>
          </p:nvPr>
        </p:nvSpPr>
        <p:spPr/>
        <p:txBody>
          <a:bodyPr/>
          <a:lstStyle/>
          <a:p>
            <a:fld id="{86CB4B4D-7CA3-9044-876B-883B54F8677D}" type="slidenum">
              <a:rPr lang="en-US" b="1" smtClean="0">
                <a:solidFill>
                  <a:schemeClr val="tx1"/>
                </a:solidFill>
              </a:rPr>
              <a:t>42</a:t>
            </a:fld>
            <a:endParaRPr lang="en-US" b="1">
              <a:solidFill>
                <a:schemeClr val="tx1"/>
              </a:solidFill>
            </a:endParaRPr>
          </a:p>
        </p:txBody>
      </p:sp>
      <p:sp>
        <p:nvSpPr>
          <p:cNvPr id="11" name="THE LILY PAD NETWORK">
            <a:extLst>
              <a:ext uri="{FF2B5EF4-FFF2-40B4-BE49-F238E27FC236}">
                <a16:creationId xmlns:a16="http://schemas.microsoft.com/office/drawing/2014/main" id="{371C49CA-AA39-75DC-8D9A-E40C19E36AA7}"/>
              </a:ext>
            </a:extLst>
          </p:cNvPr>
          <p:cNvSpPr txBox="1"/>
          <p:nvPr/>
        </p:nvSpPr>
        <p:spPr>
          <a:xfrm>
            <a:off x="2363836" y="154088"/>
            <a:ext cx="7464328" cy="1005007"/>
          </a:xfrm>
          <a:prstGeom prst="rect">
            <a:avLst/>
          </a:prstGeom>
          <a:noFill/>
          <a:ln w="9525" cap="flat" cmpd="sng" algn="ctr">
            <a:noFill/>
            <a:prstDash val="solid"/>
            <a:round/>
            <a:headEnd type="none" w="med" len="med"/>
            <a:tailEnd type="none" w="med" len="med"/>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accent1"/>
          </a:fontRef>
        </p:style>
        <p:txBody>
          <a:bodyPr lIns="25400" tIns="25400" rIns="25400" bIns="25400"/>
          <a:lstStyle>
            <a:lvl1pPr defTabSz="457200">
              <a:defRPr sz="9800" b="1">
                <a:solidFill>
                  <a:srgbClr val="FFFFFF"/>
                </a:solidFill>
                <a:latin typeface="Futura Condensed"/>
                <a:ea typeface="Futura Condensed"/>
                <a:cs typeface="Futura Condensed"/>
                <a:sym typeface="Futura Condensed"/>
              </a:defRPr>
            </a:lvl1pPr>
          </a:lstStyle>
          <a:p>
            <a:pPr algn="ctr"/>
            <a:r>
              <a:rPr lang="en-US" sz="4800">
                <a:solidFill>
                  <a:schemeClr val="accent1"/>
                </a:solidFill>
                <a:latin typeface="+mn-lt"/>
              </a:rPr>
              <a:t>Proposed Kentucky Partners</a:t>
            </a:r>
            <a:endParaRPr sz="4800">
              <a:solidFill>
                <a:schemeClr val="accent1"/>
              </a:solidFill>
              <a:latin typeface="+mn-lt"/>
            </a:endParaRPr>
          </a:p>
        </p:txBody>
      </p:sp>
      <p:pic>
        <p:nvPicPr>
          <p:cNvPr id="9" name="Picture 2" descr="KWWOA – Kentucky Water and Wastewater Operators Association">
            <a:extLst>
              <a:ext uri="{FF2B5EF4-FFF2-40B4-BE49-F238E27FC236}">
                <a16:creationId xmlns:a16="http://schemas.microsoft.com/office/drawing/2014/main" id="{BC39B401-07D4-0D65-7E9D-49EA052029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8402" y="1402474"/>
            <a:ext cx="3036781" cy="8988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52A6702F-E97C-E14E-B5AC-1628506350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3930" y="1070044"/>
            <a:ext cx="2665185" cy="1638233"/>
          </a:xfrm>
          <a:prstGeom prst="rect">
            <a:avLst/>
          </a:prstGeom>
        </p:spPr>
      </p:pic>
      <p:pic>
        <p:nvPicPr>
          <p:cNvPr id="13" name="Picture 6" descr="Managerial &amp;amp; Financial Hub | RCAP">
            <a:extLst>
              <a:ext uri="{FF2B5EF4-FFF2-40B4-BE49-F238E27FC236}">
                <a16:creationId xmlns:a16="http://schemas.microsoft.com/office/drawing/2014/main" id="{38020B32-671D-EA76-82F3-F199EE1F55A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02133" y="5151572"/>
            <a:ext cx="2433050" cy="12977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3416DE07-FEC0-FC2F-4B03-4F220B7449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4654" y="2708277"/>
            <a:ext cx="1760160" cy="2091199"/>
          </a:xfrm>
          <a:prstGeom prst="rect">
            <a:avLst/>
          </a:prstGeom>
        </p:spPr>
      </p:pic>
      <p:pic>
        <p:nvPicPr>
          <p:cNvPr id="15" name="Picture 4" descr="Home">
            <a:extLst>
              <a:ext uri="{FF2B5EF4-FFF2-40B4-BE49-F238E27FC236}">
                <a16:creationId xmlns:a16="http://schemas.microsoft.com/office/drawing/2014/main" id="{759C9AAD-90C3-BDCB-056D-CE8627352FD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7552" y="5023418"/>
            <a:ext cx="2652915" cy="14259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a:extLst>
              <a:ext uri="{FF2B5EF4-FFF2-40B4-BE49-F238E27FC236}">
                <a16:creationId xmlns:a16="http://schemas.microsoft.com/office/drawing/2014/main" id="{C77283AF-78AC-A8A2-FFF5-404EBD655F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18347" y="4938604"/>
            <a:ext cx="2680646" cy="1344607"/>
          </a:xfrm>
          <a:prstGeom prst="rect">
            <a:avLst/>
          </a:prstGeom>
          <a:solidFill>
            <a:schemeClr val="tx1"/>
          </a:solidFill>
          <a:ln>
            <a:solidFill>
              <a:schemeClr val="tx1"/>
            </a:solidFill>
          </a:ln>
        </p:spPr>
      </p:pic>
      <p:pic>
        <p:nvPicPr>
          <p:cNvPr id="7" name="Picture 6">
            <a:extLst>
              <a:ext uri="{FF2B5EF4-FFF2-40B4-BE49-F238E27FC236}">
                <a16:creationId xmlns:a16="http://schemas.microsoft.com/office/drawing/2014/main" id="{CF58672A-B53F-0586-9B25-36B3DE543E6B}"/>
              </a:ext>
            </a:extLst>
          </p:cNvPr>
          <p:cNvPicPr>
            <a:picLocks noChangeAspect="1"/>
          </p:cNvPicPr>
          <p:nvPr/>
        </p:nvPicPr>
        <p:blipFill>
          <a:blip r:embed="rId8"/>
          <a:stretch>
            <a:fillRect/>
          </a:stretch>
        </p:blipFill>
        <p:spPr>
          <a:xfrm>
            <a:off x="8975664" y="2417287"/>
            <a:ext cx="2378136" cy="2396428"/>
          </a:xfrm>
          <a:prstGeom prst="rect">
            <a:avLst/>
          </a:prstGeom>
        </p:spPr>
      </p:pic>
      <p:pic>
        <p:nvPicPr>
          <p:cNvPr id="3" name="Picture 4">
            <a:extLst>
              <a:ext uri="{FF2B5EF4-FFF2-40B4-BE49-F238E27FC236}">
                <a16:creationId xmlns:a16="http://schemas.microsoft.com/office/drawing/2014/main" id="{9165F90A-2155-D9C8-DFFF-2320EE85D14B}"/>
              </a:ext>
            </a:extLst>
          </p:cNvPr>
          <p:cNvPicPr>
            <a:picLocks noChangeAspect="1"/>
          </p:cNvPicPr>
          <p:nvPr/>
        </p:nvPicPr>
        <p:blipFill>
          <a:blip r:embed="rId9"/>
          <a:stretch>
            <a:fillRect/>
          </a:stretch>
        </p:blipFill>
        <p:spPr>
          <a:xfrm>
            <a:off x="4227087" y="2691544"/>
            <a:ext cx="3737826" cy="1847914"/>
          </a:xfrm>
          <a:prstGeom prst="rect">
            <a:avLst/>
          </a:prstGeom>
        </p:spPr>
      </p:pic>
    </p:spTree>
    <p:extLst>
      <p:ext uri="{BB962C8B-B14F-4D97-AF65-F5344CB8AC3E}">
        <p14:creationId xmlns:p14="http://schemas.microsoft.com/office/powerpoint/2010/main" val="105713833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5289D6-BBEB-4E4E-85D2-0D2922B150AB}"/>
              </a:ext>
            </a:extLst>
          </p:cNvPr>
          <p:cNvSpPr>
            <a:spLocks noGrp="1"/>
          </p:cNvSpPr>
          <p:nvPr>
            <p:ph type="sldNum" sz="quarter" idx="2"/>
          </p:nvPr>
        </p:nvSpPr>
        <p:spPr>
          <a:xfrm>
            <a:off x="9298405" y="6356355"/>
            <a:ext cx="477117" cy="320041"/>
          </a:xfrm>
        </p:spPr>
        <p:txBody>
          <a:bodyPr/>
          <a:lstStyle/>
          <a:p>
            <a:fld id="{86CB4B4D-7CA3-9044-876B-883B54F8677D}" type="slidenum">
              <a:rPr lang="en-US" smtClean="0"/>
              <a:t>43</a:t>
            </a:fld>
            <a:endParaRPr lang="en-US"/>
          </a:p>
        </p:txBody>
      </p:sp>
      <p:sp>
        <p:nvSpPr>
          <p:cNvPr id="2" name="TextBox 1">
            <a:extLst>
              <a:ext uri="{FF2B5EF4-FFF2-40B4-BE49-F238E27FC236}">
                <a16:creationId xmlns:a16="http://schemas.microsoft.com/office/drawing/2014/main" id="{B214062E-C196-47EC-B744-5F7E93B81554}"/>
              </a:ext>
            </a:extLst>
          </p:cNvPr>
          <p:cNvSpPr txBox="1"/>
          <p:nvPr/>
        </p:nvSpPr>
        <p:spPr>
          <a:xfrm>
            <a:off x="317501" y="425884"/>
            <a:ext cx="2451100" cy="666315"/>
          </a:xfrm>
          <a:prstGeom prst="rect">
            <a:avLst/>
          </a:prstGeom>
          <a:solidFill>
            <a:schemeClr val="bg1"/>
          </a:solidFill>
        </p:spPr>
        <p:txBody>
          <a:bodyPr wrap="square" rtlCol="0">
            <a:spAutoFit/>
          </a:bodyPr>
          <a:lstStyle/>
          <a:p>
            <a:endParaRPr lang="en-US"/>
          </a:p>
        </p:txBody>
      </p:sp>
      <p:sp>
        <p:nvSpPr>
          <p:cNvPr id="5" name="TextBox 4">
            <a:extLst>
              <a:ext uri="{FF2B5EF4-FFF2-40B4-BE49-F238E27FC236}">
                <a16:creationId xmlns:a16="http://schemas.microsoft.com/office/drawing/2014/main" id="{8320A7C4-64D8-120C-0418-DE2FE5D078AE}"/>
              </a:ext>
            </a:extLst>
          </p:cNvPr>
          <p:cNvSpPr txBox="1"/>
          <p:nvPr/>
        </p:nvSpPr>
        <p:spPr>
          <a:xfrm>
            <a:off x="3001711" y="2610535"/>
            <a:ext cx="6535251" cy="1200329"/>
          </a:xfrm>
          <a:prstGeom prst="rect">
            <a:avLst/>
          </a:prstGeom>
          <a:noFill/>
        </p:spPr>
        <p:txBody>
          <a:bodyPr wrap="none" rtlCol="0">
            <a:spAutoFit/>
          </a:bodyPr>
          <a:lstStyle/>
          <a:p>
            <a:r>
              <a:rPr lang="en-US" sz="4800"/>
              <a:t>Questions and Discussion</a:t>
            </a:r>
          </a:p>
          <a:p>
            <a:endParaRPr lang="en-US" sz="2400">
              <a:solidFill>
                <a:schemeClr val="accent1"/>
              </a:solidFill>
            </a:endParaRPr>
          </a:p>
        </p:txBody>
      </p:sp>
      <p:pic>
        <p:nvPicPr>
          <p:cNvPr id="14" name="Picture 2">
            <a:extLst>
              <a:ext uri="{FF2B5EF4-FFF2-40B4-BE49-F238E27FC236}">
                <a16:creationId xmlns:a16="http://schemas.microsoft.com/office/drawing/2014/main" id="{472EEB9E-CB94-775F-768D-8FAEE6A16BE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941" y="425884"/>
            <a:ext cx="1740859" cy="80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3743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90567" y="269452"/>
            <a:ext cx="3861098" cy="1003444"/>
          </a:xfrm>
        </p:spPr>
        <p:txBody>
          <a:bodyPr>
            <a:normAutofit/>
          </a:bodyPr>
          <a:lstStyle/>
          <a:p>
            <a:pPr algn="l"/>
            <a:r>
              <a:rPr lang="en-US" sz="3200" i="1">
                <a:solidFill>
                  <a:srgbClr val="4F81BD"/>
                </a:solidFill>
              </a:rPr>
              <a:t>   </a:t>
            </a:r>
            <a:r>
              <a:rPr lang="en-US" sz="3600" i="1">
                <a:solidFill>
                  <a:srgbClr val="0070C0"/>
                </a:solidFill>
              </a:rPr>
              <a:t>Thank You!        </a:t>
            </a:r>
          </a:p>
        </p:txBody>
      </p:sp>
      <p:sp>
        <p:nvSpPr>
          <p:cNvPr id="12" name="TextBox 11">
            <a:extLst>
              <a:ext uri="{FF2B5EF4-FFF2-40B4-BE49-F238E27FC236}">
                <a16:creationId xmlns:a16="http://schemas.microsoft.com/office/drawing/2014/main" id="{A5E8AAFF-D2B6-454B-87C1-22D4887A1DC5}"/>
              </a:ext>
            </a:extLst>
          </p:cNvPr>
          <p:cNvSpPr txBox="1"/>
          <p:nvPr/>
        </p:nvSpPr>
        <p:spPr>
          <a:xfrm>
            <a:off x="1694078" y="1591743"/>
            <a:ext cx="8874843" cy="1077218"/>
          </a:xfrm>
          <a:prstGeom prst="rect">
            <a:avLst/>
          </a:prstGeom>
          <a:noFill/>
        </p:spPr>
        <p:txBody>
          <a:bodyPr wrap="square" rtlCol="0">
            <a:spAutoFit/>
          </a:bodyPr>
          <a:lstStyle/>
          <a:p>
            <a:pPr algn="ctr"/>
            <a:r>
              <a:rPr lang="en-US" sz="3200" b="1"/>
              <a:t>Join the Water Disaster Network</a:t>
            </a:r>
          </a:p>
          <a:p>
            <a:pPr algn="ctr"/>
            <a:r>
              <a:rPr lang="en-US" sz="3200" b="1"/>
              <a:t> </a:t>
            </a:r>
            <a:r>
              <a:rPr lang="en-US" sz="3200" b="1" u="sng">
                <a:hlinkClick r:id="rId3"/>
              </a:rPr>
              <a:t>www.waterstepwowcart.com</a:t>
            </a:r>
            <a:endParaRPr lang="en-US" sz="3200" b="1" u="sng"/>
          </a:p>
        </p:txBody>
      </p:sp>
      <p:pic>
        <p:nvPicPr>
          <p:cNvPr id="14" name="Picture 2">
            <a:extLst>
              <a:ext uri="{FF2B5EF4-FFF2-40B4-BE49-F238E27FC236}">
                <a16:creationId xmlns:a16="http://schemas.microsoft.com/office/drawing/2014/main" id="{F2E9EC2D-1242-0845-827A-2C985C0D2E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68457" y="289702"/>
            <a:ext cx="2168151" cy="100079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C698695-E1C4-401B-8695-F978FB1B84A8}"/>
              </a:ext>
            </a:extLst>
          </p:cNvPr>
          <p:cNvSpPr>
            <a:spLocks noGrp="1"/>
          </p:cNvSpPr>
          <p:nvPr>
            <p:ph type="sldNum" sz="quarter" idx="13"/>
          </p:nvPr>
        </p:nvSpPr>
        <p:spPr>
          <a:xfrm>
            <a:off x="8988859" y="6472484"/>
            <a:ext cx="2560320" cy="365125"/>
          </a:xfrm>
        </p:spPr>
        <p:txBody>
          <a:bodyPr/>
          <a:lstStyle/>
          <a:p>
            <a:fld id="{A825CED8-DE45-4409-8558-D05F5B977B87}" type="slidenum">
              <a:rPr lang="en-US" smtClean="0"/>
              <a:t>44</a:t>
            </a:fld>
            <a:endParaRPr lang="en-US"/>
          </a:p>
        </p:txBody>
      </p:sp>
      <p:sp>
        <p:nvSpPr>
          <p:cNvPr id="8" name="TextBox 7">
            <a:extLst>
              <a:ext uri="{FF2B5EF4-FFF2-40B4-BE49-F238E27FC236}">
                <a16:creationId xmlns:a16="http://schemas.microsoft.com/office/drawing/2014/main" id="{EB799B63-D87C-14D7-5D64-AE19BAFB6FEE}"/>
              </a:ext>
            </a:extLst>
          </p:cNvPr>
          <p:cNvSpPr txBox="1"/>
          <p:nvPr/>
        </p:nvSpPr>
        <p:spPr>
          <a:xfrm>
            <a:off x="1306156" y="2668961"/>
            <a:ext cx="9788174" cy="7109639"/>
          </a:xfrm>
          <a:prstGeom prst="rect">
            <a:avLst/>
          </a:prstGeom>
          <a:noFill/>
        </p:spPr>
        <p:txBody>
          <a:bodyPr wrap="square" numCol="2" rtlCol="0">
            <a:spAutoFit/>
          </a:bodyPr>
          <a:lstStyle/>
          <a:p>
            <a:pPr algn="ctr"/>
            <a:endParaRPr lang="en-US" sz="2400" dirty="0"/>
          </a:p>
          <a:p>
            <a:pPr algn="ctr"/>
            <a:r>
              <a:rPr lang="en-US" sz="2400" dirty="0"/>
              <a:t>Kurtis Daniels</a:t>
            </a:r>
          </a:p>
          <a:p>
            <a:pPr algn="ctr"/>
            <a:r>
              <a:rPr lang="en-US" sz="2400" dirty="0"/>
              <a:t>502-568-6342</a:t>
            </a:r>
          </a:p>
          <a:p>
            <a:pPr algn="ctr"/>
            <a:r>
              <a:rPr lang="en-US" sz="2400" dirty="0">
                <a:solidFill>
                  <a:srgbClr val="0000FF"/>
                </a:solidFill>
                <a:hlinkClick r:id="rId5"/>
              </a:rPr>
              <a:t>kurtis.daniels@waterstep.org</a:t>
            </a:r>
            <a:endParaRPr lang="en-US" sz="2400" dirty="0">
              <a:solidFill>
                <a:srgbClr val="0000FF"/>
              </a:solidFill>
            </a:endParaRPr>
          </a:p>
          <a:p>
            <a:pPr algn="ctr"/>
            <a:endParaRPr lang="en-US" sz="2400" dirty="0">
              <a:solidFill>
                <a:srgbClr val="0000FF"/>
              </a:solidFill>
            </a:endParaRPr>
          </a:p>
          <a:p>
            <a:pPr algn="ctr"/>
            <a:endParaRPr lang="en-US" sz="2400" dirty="0"/>
          </a:p>
          <a:p>
            <a:pPr algn="ctr"/>
            <a:endParaRPr lang="en-US" sz="2400" dirty="0"/>
          </a:p>
          <a:p>
            <a:pPr algn="ctr"/>
            <a:r>
              <a:rPr lang="en-US" sz="2400" dirty="0"/>
              <a:t>Greg Heitzman</a:t>
            </a:r>
          </a:p>
          <a:p>
            <a:pPr algn="ctr"/>
            <a:r>
              <a:rPr lang="en-US" sz="2400" dirty="0"/>
              <a:t>502-533-5073</a:t>
            </a:r>
          </a:p>
          <a:p>
            <a:pPr algn="ctr"/>
            <a:r>
              <a:rPr lang="en-US" sz="2400" dirty="0" err="1">
                <a:solidFill>
                  <a:srgbClr val="0000FF"/>
                </a:solidFill>
                <a:hlinkClick r:id="rId6"/>
              </a:rPr>
              <a:t>gheitzman</a:t>
            </a:r>
            <a:r>
              <a:rPr lang="en-US" sz="2400" dirty="0">
                <a:solidFill>
                  <a:srgbClr val="0000FF"/>
                </a:solidFill>
                <a:hlinkClick r:id="rId6"/>
              </a:rPr>
              <a:t>@bluewaterky.com</a:t>
            </a:r>
            <a:endParaRPr lang="en-US" sz="2400" dirty="0">
              <a:solidFill>
                <a:srgbClr val="0000FF"/>
              </a:solidFill>
            </a:endParaRPr>
          </a:p>
          <a:p>
            <a:pPr algn="ctr"/>
            <a:endParaRPr lang="en-US" sz="2400" dirty="0">
              <a:solidFill>
                <a:srgbClr val="0000FF"/>
              </a:solidFill>
            </a:endParaRPr>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r>
              <a:rPr lang="en-US" sz="2400" dirty="0"/>
              <a:t>Jim Goodrich</a:t>
            </a:r>
          </a:p>
          <a:p>
            <a:pPr algn="ctr"/>
            <a:r>
              <a:rPr lang="en-US" sz="2400" dirty="0"/>
              <a:t>US EPA </a:t>
            </a:r>
          </a:p>
          <a:p>
            <a:pPr algn="ctr"/>
            <a:r>
              <a:rPr lang="en-US" sz="2400" dirty="0"/>
              <a:t>Office of Research and Development</a:t>
            </a:r>
          </a:p>
          <a:p>
            <a:pPr algn="ctr"/>
            <a:r>
              <a:rPr lang="en-US" sz="2400" dirty="0"/>
              <a:t>513-569-7605</a:t>
            </a:r>
          </a:p>
          <a:p>
            <a:pPr algn="ctr"/>
            <a:r>
              <a:rPr lang="en-US" sz="2400" dirty="0">
                <a:hlinkClick r:id="rId7"/>
              </a:rPr>
              <a:t>Goodrich.james@epa.gov</a:t>
            </a:r>
            <a:endParaRPr lang="en-US" sz="2400" dirty="0"/>
          </a:p>
          <a:p>
            <a:pPr algn="ctr"/>
            <a:endParaRPr lang="en-US" sz="2400" dirty="0"/>
          </a:p>
          <a:p>
            <a:pPr algn="ctr"/>
            <a:r>
              <a:rPr lang="en-US" sz="2400" dirty="0"/>
              <a:t>Joe Burns</a:t>
            </a:r>
          </a:p>
          <a:p>
            <a:pPr algn="ctr"/>
            <a:r>
              <a:rPr lang="en-US" sz="2400" dirty="0"/>
              <a:t>606-231-1818</a:t>
            </a:r>
          </a:p>
          <a:p>
            <a:pPr algn="ctr"/>
            <a:r>
              <a:rPr lang="en-US" sz="2400" dirty="0">
                <a:hlinkClick r:id="rId8"/>
              </a:rPr>
              <a:t>j.burns@krwa.org</a:t>
            </a: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Tree>
    <p:extLst>
      <p:ext uri="{BB962C8B-B14F-4D97-AF65-F5344CB8AC3E}">
        <p14:creationId xmlns:p14="http://schemas.microsoft.com/office/powerpoint/2010/main" val="3020596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0" y="0"/>
            <a:ext cx="12166706" cy="1149058"/>
          </a:xfrm>
          <a:prstGeom prst="rect">
            <a:avLst/>
          </a:prstGeom>
        </p:spPr>
      </p:pic>
      <p:sp>
        <p:nvSpPr>
          <p:cNvPr id="2" name="Slide Number Placeholder 1">
            <a:extLst>
              <a:ext uri="{FF2B5EF4-FFF2-40B4-BE49-F238E27FC236}">
                <a16:creationId xmlns:a16="http://schemas.microsoft.com/office/drawing/2014/main" id="{A8EEF321-30F4-2120-F759-1B690294F3C0}"/>
              </a:ext>
            </a:extLst>
          </p:cNvPr>
          <p:cNvSpPr>
            <a:spLocks noGrp="1"/>
          </p:cNvSpPr>
          <p:nvPr>
            <p:ph type="sldNum" sz="quarter" idx="12"/>
          </p:nvPr>
        </p:nvSpPr>
        <p:spPr>
          <a:xfrm>
            <a:off x="9111867" y="6358132"/>
            <a:ext cx="2743200" cy="365125"/>
          </a:xfrm>
        </p:spPr>
        <p:txBody>
          <a:bodyPr/>
          <a:lstStyle/>
          <a:p>
            <a:fld id="{F9067EDD-66E9-A74E-820C-83D3C1DFCCB5}" type="slidenum">
              <a:rPr lang="en-US" b="1" smtClean="0">
                <a:solidFill>
                  <a:schemeClr val="tx1"/>
                </a:solidFill>
              </a:rPr>
              <a:t>5</a:t>
            </a:fld>
            <a:endParaRPr lang="en-US" b="1">
              <a:solidFill>
                <a:schemeClr val="tx1"/>
              </a:solidFill>
            </a:endParaRPr>
          </a:p>
        </p:txBody>
      </p:sp>
      <p:sp>
        <p:nvSpPr>
          <p:cNvPr id="3" name="TextBox 2">
            <a:extLst>
              <a:ext uri="{FF2B5EF4-FFF2-40B4-BE49-F238E27FC236}">
                <a16:creationId xmlns:a16="http://schemas.microsoft.com/office/drawing/2014/main" id="{51CDFABA-70D1-A082-81D2-92F09A65CB24}"/>
              </a:ext>
            </a:extLst>
          </p:cNvPr>
          <p:cNvSpPr txBox="1"/>
          <p:nvPr/>
        </p:nvSpPr>
        <p:spPr>
          <a:xfrm>
            <a:off x="929079" y="1868569"/>
            <a:ext cx="10048248" cy="3315331"/>
          </a:xfrm>
          <a:prstGeom prst="rect">
            <a:avLst/>
          </a:prstGeom>
          <a:noFill/>
        </p:spPr>
        <p:txBody>
          <a:bodyPr wrap="square" rtlCol="0">
            <a:spAutoFit/>
          </a:bodyPr>
          <a:lstStyle/>
          <a:p>
            <a:pPr marL="514350" indent="-514350">
              <a:lnSpc>
                <a:spcPct val="110000"/>
              </a:lnSpc>
              <a:buFont typeface="+mj-lt"/>
              <a:buAutoNum type="arabicPeriod"/>
            </a:pPr>
            <a:r>
              <a:rPr lang="en-US" sz="3200" dirty="0"/>
              <a:t>Introductions - Greg</a:t>
            </a:r>
          </a:p>
          <a:p>
            <a:pPr marL="514350" indent="-514350">
              <a:lnSpc>
                <a:spcPct val="110000"/>
              </a:lnSpc>
              <a:buFont typeface="+mj-lt"/>
              <a:buAutoNum type="arabicPeriod"/>
            </a:pPr>
            <a:r>
              <a:rPr lang="en-US" sz="3200" dirty="0"/>
              <a:t>The Challenge with Increasing Natural Disasters - Greg</a:t>
            </a:r>
          </a:p>
          <a:p>
            <a:pPr marL="514350" indent="-514350">
              <a:lnSpc>
                <a:spcPct val="110000"/>
              </a:lnSpc>
              <a:buFont typeface="+mj-lt"/>
              <a:buAutoNum type="arabicPeriod"/>
            </a:pPr>
            <a:r>
              <a:rPr lang="en-US" sz="3200" dirty="0"/>
              <a:t>Mutual Aid Program through Kentucky WARN – Joe</a:t>
            </a:r>
          </a:p>
          <a:p>
            <a:pPr marL="514350" indent="-514350">
              <a:lnSpc>
                <a:spcPct val="110000"/>
              </a:lnSpc>
              <a:buFont typeface="+mj-lt"/>
              <a:buAutoNum type="arabicPeriod"/>
            </a:pPr>
            <a:r>
              <a:rPr lang="en-US" sz="3200" dirty="0"/>
              <a:t>Mobile Water Treatment  Systems - Greg</a:t>
            </a:r>
          </a:p>
          <a:p>
            <a:pPr marL="514350" indent="-514350">
              <a:lnSpc>
                <a:spcPct val="110000"/>
              </a:lnSpc>
              <a:buFont typeface="+mj-lt"/>
              <a:buAutoNum type="arabicPeriod"/>
            </a:pPr>
            <a:r>
              <a:rPr lang="en-US" sz="3200" dirty="0"/>
              <a:t>Regional Lily Pad of Resources – Greg</a:t>
            </a:r>
          </a:p>
          <a:p>
            <a:pPr marL="514350" indent="-514350">
              <a:lnSpc>
                <a:spcPct val="110000"/>
              </a:lnSpc>
              <a:buFont typeface="+mj-lt"/>
              <a:buAutoNum type="arabicPeriod"/>
            </a:pPr>
            <a:r>
              <a:rPr lang="en-US" sz="3200" dirty="0"/>
              <a:t>Credit to Partners </a:t>
            </a:r>
          </a:p>
        </p:txBody>
      </p:sp>
      <p:sp>
        <p:nvSpPr>
          <p:cNvPr id="8" name="Text Placeholder 1">
            <a:extLst>
              <a:ext uri="{FF2B5EF4-FFF2-40B4-BE49-F238E27FC236}">
                <a16:creationId xmlns:a16="http://schemas.microsoft.com/office/drawing/2014/main" id="{B52E81CB-5F28-2AEE-3918-5FE5C3026C28}"/>
              </a:ext>
            </a:extLst>
          </p:cNvPr>
          <p:cNvSpPr txBox="1">
            <a:spLocks/>
          </p:cNvSpPr>
          <p:nvPr/>
        </p:nvSpPr>
        <p:spPr>
          <a:xfrm>
            <a:off x="3532340" y="-8108"/>
            <a:ext cx="4939650" cy="600075"/>
          </a:xfrm>
          <a:prstGeom prst="rect">
            <a:avLst/>
          </a:prstGeom>
        </p:spPr>
        <p:txBody>
          <a:bodyPr vert="horz" lIns="72009" tIns="36005" rIns="72009" bIns="36005"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a:spcBef>
                <a:spcPts val="0"/>
              </a:spcBef>
              <a:buNone/>
              <a:defRPr/>
            </a:pPr>
            <a:r>
              <a:rPr lang="en-US" sz="3600" i="1">
                <a:solidFill>
                  <a:schemeClr val="bg1"/>
                </a:solidFill>
                <a:latin typeface="+mj-lt"/>
                <a:cs typeface="Arial" panose="020B0604020202020204" pitchFamily="34" charset="0"/>
              </a:rPr>
              <a:t>Presentation Outline</a:t>
            </a:r>
          </a:p>
        </p:txBody>
      </p:sp>
    </p:spTree>
    <p:extLst>
      <p:ext uri="{BB962C8B-B14F-4D97-AF65-F5344CB8AC3E}">
        <p14:creationId xmlns:p14="http://schemas.microsoft.com/office/powerpoint/2010/main" val="372515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2640401"/>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B52E81CB-5F28-2AEE-3918-5FE5C3026C28}"/>
              </a:ext>
            </a:extLst>
          </p:cNvPr>
          <p:cNvSpPr txBox="1">
            <a:spLocks/>
          </p:cNvSpPr>
          <p:nvPr/>
        </p:nvSpPr>
        <p:spPr>
          <a:xfrm>
            <a:off x="1028700" y="3116324"/>
            <a:ext cx="2628900" cy="2547257"/>
          </a:xfrm>
          <a:prstGeom prst="rect">
            <a:avLst/>
          </a:prstGeom>
          <a:no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a:lnSpc>
                <a:spcPct val="90000"/>
              </a:lnSpc>
              <a:spcBef>
                <a:spcPct val="0"/>
              </a:spcBef>
              <a:spcAft>
                <a:spcPts val="600"/>
              </a:spcAft>
              <a:buNone/>
              <a:defRPr/>
            </a:pPr>
            <a:r>
              <a:rPr lang="en-US" sz="3600" i="1" kern="1200">
                <a:solidFill>
                  <a:srgbClr val="FFFFFF"/>
                </a:solidFill>
                <a:latin typeface="+mj-lt"/>
                <a:ea typeface="+mj-ea"/>
                <a:cs typeface="+mj-cs"/>
              </a:rPr>
              <a:t>Kentucky’s Natural Disasters</a:t>
            </a:r>
          </a:p>
        </p:txBody>
      </p:sp>
      <p:pic>
        <p:nvPicPr>
          <p:cNvPr id="4" name="Picture 5">
            <a:extLst>
              <a:ext uri="{FF2B5EF4-FFF2-40B4-BE49-F238E27FC236}">
                <a16:creationId xmlns:a16="http://schemas.microsoft.com/office/drawing/2014/main" id="{722EFC78-E35F-99D1-6C71-3617E4139456}"/>
              </a:ext>
            </a:extLst>
          </p:cNvPr>
          <p:cNvPicPr>
            <a:picLocks noChangeAspect="1"/>
          </p:cNvPicPr>
          <p:nvPr/>
        </p:nvPicPr>
        <p:blipFill>
          <a:blip r:embed="rId2"/>
          <a:stretch>
            <a:fillRect/>
          </a:stretch>
        </p:blipFill>
        <p:spPr>
          <a:xfrm>
            <a:off x="4746874" y="1244852"/>
            <a:ext cx="7059092" cy="5153135"/>
          </a:xfrm>
          <a:prstGeom prst="rect">
            <a:avLst/>
          </a:prstGeom>
        </p:spPr>
      </p:pic>
      <p:sp>
        <p:nvSpPr>
          <p:cNvPr id="2" name="Slide Number Placeholder 1">
            <a:extLst>
              <a:ext uri="{FF2B5EF4-FFF2-40B4-BE49-F238E27FC236}">
                <a16:creationId xmlns:a16="http://schemas.microsoft.com/office/drawing/2014/main" id="{A8EEF321-30F4-2120-F759-1B690294F3C0}"/>
              </a:ext>
            </a:extLst>
          </p:cNvPr>
          <p:cNvSpPr>
            <a:spLocks noGrp="1"/>
          </p:cNvSpPr>
          <p:nvPr>
            <p:ph type="sldNum" sz="quarter" idx="12"/>
          </p:nvPr>
        </p:nvSpPr>
        <p:spPr>
          <a:xfrm>
            <a:off x="11034184" y="7505408"/>
            <a:ext cx="514349" cy="365125"/>
          </a:xfrm>
        </p:spPr>
        <p:txBody>
          <a:bodyPr vert="horz" lIns="91440" tIns="45720" rIns="91440" bIns="45720" rtlCol="0" anchor="ctr">
            <a:normAutofit/>
          </a:bodyPr>
          <a:lstStyle/>
          <a:p>
            <a:pPr>
              <a:spcAft>
                <a:spcPts val="600"/>
              </a:spcAft>
            </a:pPr>
            <a:fld id="{F9067EDD-66E9-A74E-820C-83D3C1DFCCB5}" type="slidenum">
              <a:rPr lang="en-US" b="1">
                <a:solidFill>
                  <a:schemeClr val="tx1">
                    <a:alpha val="80000"/>
                  </a:schemeClr>
                </a:solidFill>
              </a:rPr>
              <a:pPr>
                <a:spcAft>
                  <a:spcPts val="600"/>
                </a:spcAft>
              </a:pPr>
              <a:t>6</a:t>
            </a:fld>
            <a:endParaRPr lang="en-US" b="1">
              <a:solidFill>
                <a:schemeClr val="tx1">
                  <a:alpha val="80000"/>
                </a:schemeClr>
              </a:solidFill>
            </a:endParaRPr>
          </a:p>
        </p:txBody>
      </p:sp>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95" t="15416" r="2134"/>
          <a:stretch/>
        </p:blipFill>
        <p:spPr>
          <a:xfrm>
            <a:off x="0" y="0"/>
            <a:ext cx="12166706" cy="1149058"/>
          </a:xfrm>
          <a:prstGeom prst="rect">
            <a:avLst/>
          </a:prstGeom>
        </p:spPr>
      </p:pic>
    </p:spTree>
    <p:extLst>
      <p:ext uri="{BB962C8B-B14F-4D97-AF65-F5344CB8AC3E}">
        <p14:creationId xmlns:p14="http://schemas.microsoft.com/office/powerpoint/2010/main" val="3539276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2640401"/>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B52E81CB-5F28-2AEE-3918-5FE5C3026C28}"/>
              </a:ext>
            </a:extLst>
          </p:cNvPr>
          <p:cNvSpPr txBox="1">
            <a:spLocks/>
          </p:cNvSpPr>
          <p:nvPr/>
        </p:nvSpPr>
        <p:spPr>
          <a:xfrm>
            <a:off x="1028700" y="3116324"/>
            <a:ext cx="2628900" cy="2547257"/>
          </a:xfrm>
          <a:prstGeom prst="rect">
            <a:avLst/>
          </a:prstGeom>
          <a:noFill/>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gn="ctr">
              <a:lnSpc>
                <a:spcPct val="90000"/>
              </a:lnSpc>
              <a:spcBef>
                <a:spcPct val="0"/>
              </a:spcBef>
              <a:spcAft>
                <a:spcPts val="600"/>
              </a:spcAft>
              <a:buNone/>
              <a:defRPr/>
            </a:pPr>
            <a:r>
              <a:rPr lang="en-US" sz="3600" i="1" kern="1200" dirty="0">
                <a:solidFill>
                  <a:srgbClr val="FFFFFF"/>
                </a:solidFill>
                <a:latin typeface="+mj-lt"/>
                <a:ea typeface="+mj-ea"/>
                <a:cs typeface="+mj-cs"/>
              </a:rPr>
              <a:t>US Natural Disasters</a:t>
            </a:r>
          </a:p>
        </p:txBody>
      </p:sp>
      <p:sp>
        <p:nvSpPr>
          <p:cNvPr id="2" name="Slide Number Placeholder 1">
            <a:extLst>
              <a:ext uri="{FF2B5EF4-FFF2-40B4-BE49-F238E27FC236}">
                <a16:creationId xmlns:a16="http://schemas.microsoft.com/office/drawing/2014/main" id="{A8EEF321-30F4-2120-F759-1B690294F3C0}"/>
              </a:ext>
            </a:extLst>
          </p:cNvPr>
          <p:cNvSpPr>
            <a:spLocks noGrp="1"/>
          </p:cNvSpPr>
          <p:nvPr>
            <p:ph type="sldNum" sz="quarter" idx="12"/>
          </p:nvPr>
        </p:nvSpPr>
        <p:spPr>
          <a:xfrm>
            <a:off x="11034184" y="7505408"/>
            <a:ext cx="514349" cy="365125"/>
          </a:xfrm>
        </p:spPr>
        <p:txBody>
          <a:bodyPr vert="horz" lIns="91440" tIns="45720" rIns="91440" bIns="45720" rtlCol="0" anchor="ctr">
            <a:normAutofit/>
          </a:bodyPr>
          <a:lstStyle/>
          <a:p>
            <a:pPr>
              <a:spcAft>
                <a:spcPts val="600"/>
              </a:spcAft>
            </a:pPr>
            <a:fld id="{F9067EDD-66E9-A74E-820C-83D3C1DFCCB5}" type="slidenum">
              <a:rPr lang="en-US" b="1">
                <a:solidFill>
                  <a:schemeClr val="tx1">
                    <a:alpha val="80000"/>
                  </a:schemeClr>
                </a:solidFill>
              </a:rPr>
              <a:pPr>
                <a:spcAft>
                  <a:spcPts val="600"/>
                </a:spcAft>
              </a:pPr>
              <a:t>7</a:t>
            </a:fld>
            <a:endParaRPr lang="en-US" b="1">
              <a:solidFill>
                <a:schemeClr val="tx1">
                  <a:alpha val="80000"/>
                </a:schemeClr>
              </a:solidFill>
            </a:endParaRPr>
          </a:p>
        </p:txBody>
      </p:sp>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0" y="0"/>
            <a:ext cx="12166706" cy="1149058"/>
          </a:xfrm>
          <a:prstGeom prst="rect">
            <a:avLst/>
          </a:prstGeom>
        </p:spPr>
      </p:pic>
      <p:pic>
        <p:nvPicPr>
          <p:cNvPr id="3" name="Picture 5">
            <a:extLst>
              <a:ext uri="{FF2B5EF4-FFF2-40B4-BE49-F238E27FC236}">
                <a16:creationId xmlns:a16="http://schemas.microsoft.com/office/drawing/2014/main" id="{9E78697B-9074-34A2-3892-557BABF624A5}"/>
              </a:ext>
            </a:extLst>
          </p:cNvPr>
          <p:cNvPicPr>
            <a:picLocks noChangeAspect="1"/>
          </p:cNvPicPr>
          <p:nvPr/>
        </p:nvPicPr>
        <p:blipFill>
          <a:blip r:embed="rId3"/>
          <a:stretch>
            <a:fillRect/>
          </a:stretch>
        </p:blipFill>
        <p:spPr>
          <a:xfrm>
            <a:off x="4627326" y="1208185"/>
            <a:ext cx="6921207" cy="5405500"/>
          </a:xfrm>
          <a:prstGeom prst="rect">
            <a:avLst/>
          </a:prstGeom>
        </p:spPr>
      </p:pic>
      <p:sp>
        <p:nvSpPr>
          <p:cNvPr id="11" name="Arrow: Right 10">
            <a:extLst>
              <a:ext uri="{FF2B5EF4-FFF2-40B4-BE49-F238E27FC236}">
                <a16:creationId xmlns:a16="http://schemas.microsoft.com/office/drawing/2014/main" id="{8D9F4594-A4CD-9392-BCCD-01F346369E9B}"/>
              </a:ext>
            </a:extLst>
          </p:cNvPr>
          <p:cNvSpPr/>
          <p:nvPr/>
        </p:nvSpPr>
        <p:spPr>
          <a:xfrm rot="19654555">
            <a:off x="6793035" y="3655193"/>
            <a:ext cx="4220281" cy="215824"/>
          </a:xfrm>
          <a:prstGeom prst="rightArrow">
            <a:avLst>
              <a:gd name="adj1" fmla="val 40710"/>
              <a:gd name="adj2" fmla="val 14554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19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1295397" y="-446660"/>
            <a:ext cx="9695543"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chemeClr val="bg1"/>
                </a:solidFill>
              </a:rPr>
              <a:t>Western Kentucky Tornados – December 2021 </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a:xfrm>
            <a:off x="9024374" y="6378660"/>
            <a:ext cx="2743200" cy="365125"/>
          </a:xfrm>
        </p:spPr>
        <p:txBody>
          <a:bodyPr/>
          <a:lstStyle/>
          <a:p>
            <a:fld id="{F9067EDD-66E9-A74E-820C-83D3C1DFCCB5}" type="slidenum">
              <a:rPr lang="en-US" b="1" smtClean="0">
                <a:solidFill>
                  <a:schemeClr val="tx1"/>
                </a:solidFill>
              </a:rPr>
              <a:t>8</a:t>
            </a:fld>
            <a:endParaRPr lang="en-US" b="1">
              <a:solidFill>
                <a:schemeClr val="tx1"/>
              </a:solidFill>
            </a:endParaRPr>
          </a:p>
        </p:txBody>
      </p:sp>
      <p:pic>
        <p:nvPicPr>
          <p:cNvPr id="2" name="Picture 3">
            <a:extLst>
              <a:ext uri="{FF2B5EF4-FFF2-40B4-BE49-F238E27FC236}">
                <a16:creationId xmlns:a16="http://schemas.microsoft.com/office/drawing/2014/main" id="{0FC4BF43-6268-3224-AC2E-705A5CCD6D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94780" y="1277214"/>
            <a:ext cx="4872794" cy="3060982"/>
          </a:xfrm>
          <a:prstGeom prst="rect">
            <a:avLst/>
          </a:prstGeom>
        </p:spPr>
      </p:pic>
      <p:pic>
        <p:nvPicPr>
          <p:cNvPr id="4" name="Picture 5">
            <a:extLst>
              <a:ext uri="{FF2B5EF4-FFF2-40B4-BE49-F238E27FC236}">
                <a16:creationId xmlns:a16="http://schemas.microsoft.com/office/drawing/2014/main" id="{0475C80F-06F6-8DDA-E4DE-8498D9720E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0221" y="1262494"/>
            <a:ext cx="5165616" cy="3275262"/>
          </a:xfrm>
          <a:prstGeom prst="rect">
            <a:avLst/>
          </a:prstGeom>
        </p:spPr>
      </p:pic>
      <p:pic>
        <p:nvPicPr>
          <p:cNvPr id="6" name="Picture 6">
            <a:extLst>
              <a:ext uri="{FF2B5EF4-FFF2-40B4-BE49-F238E27FC236}">
                <a16:creationId xmlns:a16="http://schemas.microsoft.com/office/drawing/2014/main" id="{EB1D1B3F-A86A-5032-526D-1DA6DDD035F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83891" y="4262257"/>
            <a:ext cx="3820368" cy="2410183"/>
          </a:xfrm>
          <a:prstGeom prst="rect">
            <a:avLst/>
          </a:prstGeom>
        </p:spPr>
      </p:pic>
      <p:pic>
        <p:nvPicPr>
          <p:cNvPr id="7" name="Picture 7">
            <a:extLst>
              <a:ext uri="{FF2B5EF4-FFF2-40B4-BE49-F238E27FC236}">
                <a16:creationId xmlns:a16="http://schemas.microsoft.com/office/drawing/2014/main" id="{1AA19576-A419-72A4-D294-E646572CB50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b="-643"/>
          <a:stretch/>
        </p:blipFill>
        <p:spPr>
          <a:xfrm>
            <a:off x="8204761" y="3898165"/>
            <a:ext cx="2766337" cy="2920527"/>
          </a:xfrm>
          <a:prstGeom prst="rect">
            <a:avLst/>
          </a:prstGeom>
        </p:spPr>
      </p:pic>
      <p:pic>
        <p:nvPicPr>
          <p:cNvPr id="8" name="Picture 8">
            <a:extLst>
              <a:ext uri="{FF2B5EF4-FFF2-40B4-BE49-F238E27FC236}">
                <a16:creationId xmlns:a16="http://schemas.microsoft.com/office/drawing/2014/main" id="{099C4A83-7660-E20B-3BB3-C838EB429A0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24185" y="4553874"/>
            <a:ext cx="2665743" cy="2118566"/>
          </a:xfrm>
          <a:prstGeom prst="rect">
            <a:avLst/>
          </a:prstGeom>
        </p:spPr>
      </p:pic>
    </p:spTree>
    <p:extLst>
      <p:ext uri="{BB962C8B-B14F-4D97-AF65-F5344CB8AC3E}">
        <p14:creationId xmlns:p14="http://schemas.microsoft.com/office/powerpoint/2010/main" val="354103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58D0-E8B0-1DC5-5BED-B7DA2E771C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95" t="15416" r="2134"/>
          <a:stretch/>
        </p:blipFill>
        <p:spPr>
          <a:xfrm>
            <a:off x="25294" y="0"/>
            <a:ext cx="12166706" cy="1149058"/>
          </a:xfrm>
          <a:prstGeom prst="rect">
            <a:avLst/>
          </a:prstGeom>
        </p:spPr>
      </p:pic>
      <p:sp>
        <p:nvSpPr>
          <p:cNvPr id="14" name="Title 3">
            <a:extLst>
              <a:ext uri="{FF2B5EF4-FFF2-40B4-BE49-F238E27FC236}">
                <a16:creationId xmlns:a16="http://schemas.microsoft.com/office/drawing/2014/main" id="{475D4F85-0B46-DB8A-7CE2-006E3CCC95EB}"/>
              </a:ext>
            </a:extLst>
          </p:cNvPr>
          <p:cNvSpPr txBox="1">
            <a:spLocks/>
          </p:cNvSpPr>
          <p:nvPr/>
        </p:nvSpPr>
        <p:spPr>
          <a:xfrm>
            <a:off x="1295397" y="-446660"/>
            <a:ext cx="9695543"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a:solidFill>
                  <a:schemeClr val="bg1"/>
                </a:solidFill>
              </a:rPr>
              <a:t>Eastern Kentucky Floods – August 2022 </a:t>
            </a:r>
          </a:p>
        </p:txBody>
      </p:sp>
      <p:sp>
        <p:nvSpPr>
          <p:cNvPr id="3" name="Slide Number Placeholder 2">
            <a:extLst>
              <a:ext uri="{FF2B5EF4-FFF2-40B4-BE49-F238E27FC236}">
                <a16:creationId xmlns:a16="http://schemas.microsoft.com/office/drawing/2014/main" id="{F44D9F49-4979-C01D-250A-130930ABFC5C}"/>
              </a:ext>
            </a:extLst>
          </p:cNvPr>
          <p:cNvSpPr>
            <a:spLocks noGrp="1"/>
          </p:cNvSpPr>
          <p:nvPr>
            <p:ph type="sldNum" sz="quarter" idx="12"/>
          </p:nvPr>
        </p:nvSpPr>
        <p:spPr>
          <a:xfrm>
            <a:off x="9024374" y="6378660"/>
            <a:ext cx="2743200" cy="365125"/>
          </a:xfrm>
        </p:spPr>
        <p:txBody>
          <a:bodyPr/>
          <a:lstStyle/>
          <a:p>
            <a:fld id="{F9067EDD-66E9-A74E-820C-83D3C1DFCCB5}" type="slidenum">
              <a:rPr lang="en-US" b="1" smtClean="0">
                <a:solidFill>
                  <a:schemeClr val="tx1"/>
                </a:solidFill>
              </a:rPr>
              <a:t>9</a:t>
            </a:fld>
            <a:endParaRPr lang="en-US" b="1">
              <a:solidFill>
                <a:schemeClr val="tx1"/>
              </a:solidFill>
            </a:endParaRPr>
          </a:p>
        </p:txBody>
      </p:sp>
      <p:pic>
        <p:nvPicPr>
          <p:cNvPr id="4" name="Picture 12">
            <a:extLst>
              <a:ext uri="{FF2B5EF4-FFF2-40B4-BE49-F238E27FC236}">
                <a16:creationId xmlns:a16="http://schemas.microsoft.com/office/drawing/2014/main" id="{BC4CE3BA-F886-26D2-8421-801FB15DF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646" y="2137624"/>
            <a:ext cx="3142029" cy="4423598"/>
          </a:xfrm>
          <a:prstGeom prst="rect">
            <a:avLst/>
          </a:prstGeom>
        </p:spPr>
      </p:pic>
      <p:pic>
        <p:nvPicPr>
          <p:cNvPr id="6" name="Picture 8">
            <a:extLst>
              <a:ext uri="{FF2B5EF4-FFF2-40B4-BE49-F238E27FC236}">
                <a16:creationId xmlns:a16="http://schemas.microsoft.com/office/drawing/2014/main" id="{19ABEBFD-2D34-14F7-0BBC-00B07C666B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6604" y="1595718"/>
            <a:ext cx="3533858" cy="2652415"/>
          </a:xfrm>
          <a:prstGeom prst="rect">
            <a:avLst/>
          </a:prstGeom>
        </p:spPr>
      </p:pic>
      <p:pic>
        <p:nvPicPr>
          <p:cNvPr id="8" name="Picture 7">
            <a:extLst>
              <a:ext uri="{FF2B5EF4-FFF2-40B4-BE49-F238E27FC236}">
                <a16:creationId xmlns:a16="http://schemas.microsoft.com/office/drawing/2014/main" id="{5649A4B8-1C03-CCC2-BB52-3D0CCCB2E4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07314" y="3646535"/>
            <a:ext cx="3498014" cy="3048274"/>
          </a:xfrm>
          <a:prstGeom prst="rect">
            <a:avLst/>
          </a:prstGeom>
        </p:spPr>
      </p:pic>
      <p:pic>
        <p:nvPicPr>
          <p:cNvPr id="10" name="Picture 11">
            <a:extLst>
              <a:ext uri="{FF2B5EF4-FFF2-40B4-BE49-F238E27FC236}">
                <a16:creationId xmlns:a16="http://schemas.microsoft.com/office/drawing/2014/main" id="{EB7F854F-E12A-B3D5-B45B-F4F792362E8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153660" y="1335225"/>
            <a:ext cx="3838598" cy="4014395"/>
          </a:xfrm>
          <a:prstGeom prst="rect">
            <a:avLst/>
          </a:prstGeom>
        </p:spPr>
      </p:pic>
    </p:spTree>
    <p:extLst>
      <p:ext uri="{BB962C8B-B14F-4D97-AF65-F5344CB8AC3E}">
        <p14:creationId xmlns:p14="http://schemas.microsoft.com/office/powerpoint/2010/main" val="36333724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1595</TotalTime>
  <Words>2367</Words>
  <Application>Microsoft Office PowerPoint</Application>
  <PresentationFormat>Widescreen</PresentationFormat>
  <Paragraphs>437</Paragraphs>
  <Slides>44</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Calibri</vt:lpstr>
      <vt:lpstr>Calibri Light</vt:lpstr>
      <vt:lpstr>Copperplate Gothic Bold</vt:lpstr>
      <vt:lpstr>Copperplate Gothic Light</vt:lpstr>
      <vt:lpstr>Futura</vt:lpstr>
      <vt:lpstr>Gill Sans MT</vt:lpstr>
      <vt:lpstr>Times New Roman</vt:lpstr>
      <vt:lpstr>UICTFontTextStyleTallBody</vt:lpstr>
      <vt:lpstr>Wingdings</vt:lpstr>
      <vt:lpstr>Office Theme</vt:lpstr>
      <vt:lpstr>    Disaster Preparedness for Water Systems Lessons Learned from Eastern Kentucky Flooding.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WOW Cart? </vt:lpstr>
      <vt:lpstr>PowerPoint Presentation</vt:lpstr>
      <vt:lpstr>How can the WOW Cart be used? </vt:lpstr>
      <vt:lpstr>Development of the WOW Cart  </vt:lpstr>
      <vt:lpstr>Development Approach </vt:lpstr>
      <vt:lpstr>Performance 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Rotary District 6710 Presentation  Mobile Emergency Water Treatment System May 20, 2021</dc:title>
  <dc:creator>Gregory Heitzman</dc:creator>
  <cp:lastModifiedBy>Janet Cole</cp:lastModifiedBy>
  <cp:revision>20</cp:revision>
  <dcterms:created xsi:type="dcterms:W3CDTF">2022-05-19T18:11:45Z</dcterms:created>
  <dcterms:modified xsi:type="dcterms:W3CDTF">2022-10-17T13:20:01Z</dcterms:modified>
</cp:coreProperties>
</file>