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8" r:id="rId6"/>
    <p:sldId id="292" r:id="rId7"/>
    <p:sldId id="289" r:id="rId8"/>
    <p:sldId id="293" r:id="rId9"/>
    <p:sldId id="290" r:id="rId10"/>
    <p:sldId id="291" r:id="rId11"/>
    <p:sldId id="304" r:id="rId12"/>
    <p:sldId id="305" r:id="rId13"/>
    <p:sldId id="294" r:id="rId14"/>
    <p:sldId id="295" r:id="rId15"/>
    <p:sldId id="258" r:id="rId16"/>
    <p:sldId id="302" r:id="rId17"/>
    <p:sldId id="297" r:id="rId18"/>
    <p:sldId id="300" r:id="rId19"/>
    <p:sldId id="298" r:id="rId20"/>
    <p:sldId id="299" r:id="rId21"/>
    <p:sldId id="301" r:id="rId22"/>
    <p:sldId id="296" r:id="rId23"/>
    <p:sldId id="303" r:id="rId24"/>
    <p:sldId id="270" r:id="rId25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8CE38-C790-4170-BF18-F46A81A980CE}" v="622" dt="2022-08-22T23:24:3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5934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F03B4C-7222-461B-BA71-2B563A449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15D50-859B-4A21-BBA7-D227472F19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4EAD1-5CAB-421B-B5BB-2FAE33EA5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925FF-73DD-4112-9C15-8EAFF2E8C9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4778D-F34E-4BE4-9B6B-598D2E739C81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53C36-AE66-42A1-BA56-51FF7F8C8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8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6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0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4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3053588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3053588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9206" y="2074334"/>
            <a:ext cx="3053588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206" y="2792471"/>
            <a:ext cx="3053588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D68D58-C9C7-41A5-9F66-57C5771B3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8564" y="2073651"/>
            <a:ext cx="3053588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692324-6EEB-4C0A-BF90-7A27FBF6D7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8564" y="2791788"/>
            <a:ext cx="3053588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6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3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9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32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91E8DE-0B9D-43A1-8977-59BEEC2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ABDA3-AA10-4304-B3C8-D5B655DE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1" y="1621998"/>
            <a:ext cx="5068567" cy="1301390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 descr="Tag=AccentColor&#10;Flavor=Light&#10;Target=Text">
            <a:extLst>
              <a:ext uri="{FF2B5EF4-FFF2-40B4-BE49-F238E27FC236}">
                <a16:creationId xmlns:a16="http://schemas.microsoft.com/office/drawing/2014/main" id="{4CCFCCCF-0AEA-4D36-8B54-4C03F88D7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3109652"/>
            <a:ext cx="5068567" cy="2395623"/>
          </a:xfrm>
        </p:spPr>
        <p:txBody>
          <a:bodyPr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>
                <a:cs typeface="Calibri"/>
              </a:rPr>
              <a:t>Click to edit Master subtitle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7D11998-188A-4F5B-9931-8BA54D280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500" y="641350"/>
            <a:ext cx="3998913" cy="26267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0F109E5-BC65-4431-A2E5-4A145EC7B3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54913" y="3606263"/>
            <a:ext cx="4000500" cy="26082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04C15-0285-4F2C-8EFE-569AD8088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A88504-58DC-4D6A-A3A2-46BBE92E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17">
            <a:extLst>
              <a:ext uri="{FF2B5EF4-FFF2-40B4-BE49-F238E27FC236}">
                <a16:creationId xmlns:a16="http://schemas.microsoft.com/office/drawing/2014/main" id="{A7F1F606-F241-4665-957D-1EA108900290}"/>
              </a:ext>
            </a:extLst>
          </p:cNvPr>
          <p:cNvSpPr txBox="1">
            <a:spLocks/>
          </p:cNvSpPr>
          <p:nvPr userDrawn="1"/>
        </p:nvSpPr>
        <p:spPr>
          <a:xfrm>
            <a:off x="3000676" y="687140"/>
            <a:ext cx="1554480" cy="52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EAC8BD-D27F-41DF-AA93-5F967582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32096" y="640855"/>
            <a:ext cx="1691640" cy="645295"/>
            <a:chOff x="2932096" y="640855"/>
            <a:chExt cx="1691640" cy="6452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CEAE44-9527-4308-A77C-6C47315AD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932096" y="640855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D50130-2E7D-4DC0-8382-B3958A945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4623736" y="640855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55D961-339B-49BE-9281-3A8E81953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932096" y="1286150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8">
            <a:extLst>
              <a:ext uri="{FF2B5EF4-FFF2-40B4-BE49-F238E27FC236}">
                <a16:creationId xmlns:a16="http://schemas.microsoft.com/office/drawing/2014/main" id="{D2BAF328-75D1-490D-BF37-96EE6C0843E2}"/>
              </a:ext>
            </a:extLst>
          </p:cNvPr>
          <p:cNvSpPr txBox="1">
            <a:spLocks/>
          </p:cNvSpPr>
          <p:nvPr userDrawn="1"/>
        </p:nvSpPr>
        <p:spPr>
          <a:xfrm>
            <a:off x="1243632" y="5641118"/>
            <a:ext cx="5068569" cy="31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8" name="Slide Number Placeholder 21">
            <a:extLst>
              <a:ext uri="{FF2B5EF4-FFF2-40B4-BE49-F238E27FC236}">
                <a16:creationId xmlns:a16="http://schemas.microsoft.com/office/drawing/2014/main" id="{5A2A2B37-48E8-4C00-91B4-63F0C7AAE23F}"/>
              </a:ext>
            </a:extLst>
          </p:cNvPr>
          <p:cNvSpPr txBox="1">
            <a:spLocks/>
          </p:cNvSpPr>
          <p:nvPr userDrawn="1"/>
        </p:nvSpPr>
        <p:spPr>
          <a:xfrm>
            <a:off x="9443794" y="6392314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70B1FE82-5036-4003-B709-0840DA750BBE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32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0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B0C2F6-1B8C-43CC-92A5-2D5502929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349" y="648230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83D5E-8A96-4276-9D60-66D16276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057275"/>
            <a:ext cx="10366743" cy="123589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707CC-694D-4162-B68A-B7D9345B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6196" y="814657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79F8F29-0E9E-49F7-93F4-FCC8C82EE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884815"/>
            <a:ext cx="2279650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9925214F-17A5-4C60-AADE-6A1BC12989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" y="5635244"/>
            <a:ext cx="2279649" cy="3502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0700E3A-7CD7-4A3D-BA94-0E5BCAC92A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" y="5912412"/>
            <a:ext cx="227964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2E6EB481-2A99-4088-95C0-0D5BAFDFF0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6066" y="2884815"/>
            <a:ext cx="2279650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4097BC1F-331F-4D57-993D-EFBB79227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6067" y="5635244"/>
            <a:ext cx="2279649" cy="3502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C61962-73A1-4768-8408-43E07ED2C1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6067" y="5912412"/>
            <a:ext cx="227964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8013A142-804D-471C-B2DD-DEC1B8C5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095" y="6296388"/>
            <a:ext cx="58166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A231814F-4139-4547-9058-18BF9C9E88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532" y="2884815"/>
            <a:ext cx="2279650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A6CD17BC-BF82-4EF5-8F4B-8D615A2FD2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2535" y="5635244"/>
            <a:ext cx="2279649" cy="3502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A5F4D35-7EF1-463D-8005-F3950B6541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2535" y="5912412"/>
            <a:ext cx="227964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6CDB3226-AAE1-4106-A166-12BCFA73DA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9001" y="2884815"/>
            <a:ext cx="2279650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C3CD8083-90C5-4685-A286-1A99E5DC31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9002" y="5635244"/>
            <a:ext cx="2279649" cy="3502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5FB222BC-D05B-4E76-A0DC-25657322AF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69002" y="5912412"/>
            <a:ext cx="227964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6FBB75-8D79-4225-A448-37C04F05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92658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41CC5-2A7C-4774-98CE-C7212DFDC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79124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861725-0EF3-4133-B06C-063F42B11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965590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7FDBCC4A-1C49-4C93-AD45-AD78087E23D6}"/>
              </a:ext>
            </a:extLst>
          </p:cNvPr>
          <p:cNvSpPr txBox="1">
            <a:spLocks/>
          </p:cNvSpPr>
          <p:nvPr userDrawn="1"/>
        </p:nvSpPr>
        <p:spPr>
          <a:xfrm>
            <a:off x="7684497" y="6296388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EB09A52-50AB-4593-BCB7-23D4AEC8850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537721" y="6286556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4A46BB-9B50-4F09-9059-DA78048129D4}"/>
              </a:ext>
            </a:extLst>
          </p:cNvPr>
          <p:cNvSpPr/>
          <p:nvPr userDrawn="1"/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6F410-6A1D-427A-8C06-A0023004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793" y="2735221"/>
            <a:ext cx="4775075" cy="8512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F1FF2-5B9A-4BE9-AD3C-F215F0D25F7A}"/>
              </a:ext>
            </a:extLst>
          </p:cNvPr>
          <p:cNvSpPr/>
          <p:nvPr userDrawn="1"/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FC6A22-F9EC-4E20-B9CC-F012FA8E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17">
            <a:extLst>
              <a:ext uri="{FF2B5EF4-FFF2-40B4-BE49-F238E27FC236}">
                <a16:creationId xmlns:a16="http://schemas.microsoft.com/office/drawing/2014/main" id="{ABF19E1F-D7E9-4D44-9873-8D8DDC338F7E}"/>
              </a:ext>
            </a:extLst>
          </p:cNvPr>
          <p:cNvSpPr txBox="1">
            <a:spLocks/>
          </p:cNvSpPr>
          <p:nvPr userDrawn="1"/>
        </p:nvSpPr>
        <p:spPr>
          <a:xfrm>
            <a:off x="7369770" y="2040249"/>
            <a:ext cx="2103120" cy="315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C72E99-B7BE-4F82-AD93-38765570DB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695067 w 12192000"/>
              <a:gd name="connsiteY0" fmla="*/ 1808532 h 6858000"/>
              <a:gd name="connsiteX1" fmla="*/ 5695067 w 12192000"/>
              <a:gd name="connsiteY1" fmla="*/ 5049468 h 6858000"/>
              <a:gd name="connsiteX2" fmla="*/ 11147594 w 12192000"/>
              <a:gd name="connsiteY2" fmla="*/ 5049468 h 6858000"/>
              <a:gd name="connsiteX3" fmla="*/ 11147594 w 12192000"/>
              <a:gd name="connsiteY3" fmla="*/ 180853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695067" y="1808532"/>
                </a:moveTo>
                <a:lnTo>
                  <a:pt x="5695067" y="5049468"/>
                </a:lnTo>
                <a:lnTo>
                  <a:pt x="11147594" y="5049468"/>
                </a:lnTo>
                <a:lnTo>
                  <a:pt x="11147594" y="180853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9982C2-1320-41E5-A31C-D8DA5C8A4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63FB1-76A9-4E53-9493-2B8680D6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" y="0"/>
            <a:ext cx="465112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3175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8F116A-4F5C-40E2-836F-919B8B939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2" y="4123592"/>
            <a:ext cx="4654296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27D978-81FB-4612-81AA-B7123E0D5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4289" y="0"/>
            <a:ext cx="91440" cy="42062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DC717-7560-4850-A68A-A881C97F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4289" y="2057400"/>
            <a:ext cx="2377440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22527-F181-4C80-9977-C9894355C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4028" y="971453"/>
            <a:ext cx="5623560" cy="4910328"/>
          </a:xfrm>
          <a:prstGeom prst="rect">
            <a:avLst/>
          </a:prstGeom>
          <a:noFill/>
          <a:ln w="6350" cap="sq" cmpd="sng" algn="ctr">
            <a:solidFill>
              <a:schemeClr val="bg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BAC30-6A2F-4907-8502-17DF9AEEE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8300" y="806861"/>
            <a:ext cx="5955017" cy="5239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C9F96-79A7-44FA-A7FE-C0675B99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1" y="1290294"/>
            <a:ext cx="5116286" cy="1371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72D6334-ED49-4D79-AAC2-10DCFF6D6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1" y="2980736"/>
            <a:ext cx="5116286" cy="271249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z="1800">
                <a:solidFill>
                  <a:schemeClr val="bg1">
                    <a:lumMod val="85000"/>
                    <a:lumOff val="15000"/>
                  </a:schemeClr>
                </a:solidFill>
              </a:rPr>
              <a:t>Click to edit Master subtitle style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FE3A1CC-4DE8-4FC6-839D-CD3607B8D426}"/>
              </a:ext>
            </a:extLst>
          </p:cNvPr>
          <p:cNvSpPr txBox="1">
            <a:spLocks/>
          </p:cNvSpPr>
          <p:nvPr userDrawn="1"/>
        </p:nvSpPr>
        <p:spPr>
          <a:xfrm>
            <a:off x="7048099" y="302355"/>
            <a:ext cx="2743200" cy="3507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20XX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9E9A7CA-EE9C-4648-8016-1852440461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438" y="326697"/>
            <a:ext cx="1636712" cy="3475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4561B6B-E204-4CF0-AD12-ED21B3940F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9863" y="329773"/>
            <a:ext cx="1614487" cy="1394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BE441E-0CE9-4C44-8783-3A04F5929F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7163" y="2384425"/>
            <a:ext cx="1628775" cy="14239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BAA901D-39FD-416F-B2B4-F2651AB791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5438" y="4527550"/>
            <a:ext cx="3998912" cy="2000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C182815-90D1-446C-BC70-6AB00BED68ED}"/>
              </a:ext>
            </a:extLst>
          </p:cNvPr>
          <p:cNvSpPr txBox="1">
            <a:spLocks/>
          </p:cNvSpPr>
          <p:nvPr userDrawn="1"/>
        </p:nvSpPr>
        <p:spPr>
          <a:xfrm>
            <a:off x="5077003" y="6367925"/>
            <a:ext cx="44805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9BDEE55-B4D3-4542-BF01-F05A2C1FB7D6}"/>
              </a:ext>
            </a:extLst>
          </p:cNvPr>
          <p:cNvSpPr txBox="1">
            <a:spLocks/>
          </p:cNvSpPr>
          <p:nvPr userDrawn="1"/>
        </p:nvSpPr>
        <p:spPr>
          <a:xfrm>
            <a:off x="9793460" y="6367925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0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973E97-A796-4836-82F6-8A280A57BA6B}"/>
              </a:ext>
            </a:extLst>
          </p:cNvPr>
          <p:cNvSpPr/>
          <p:nvPr userDrawn="1"/>
        </p:nvSpPr>
        <p:spPr>
          <a:xfrm>
            <a:off x="5660112" y="0"/>
            <a:ext cx="652883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0DAEE-CCDB-4627-925B-879F83B1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166" y="610485"/>
            <a:ext cx="5103661" cy="13716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F23A9-0519-4A39-A9F9-F965C17D58A0}"/>
              </a:ext>
            </a:extLst>
          </p:cNvPr>
          <p:cNvSpPr/>
          <p:nvPr userDrawn="1"/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3EB17D9-2389-4D1F-AC98-7CC3F79840B2}"/>
              </a:ext>
            </a:extLst>
          </p:cNvPr>
          <p:cNvSpPr txBox="1">
            <a:spLocks/>
          </p:cNvSpPr>
          <p:nvPr userDrawn="1"/>
        </p:nvSpPr>
        <p:spPr>
          <a:xfrm>
            <a:off x="7554616" y="383781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40E55EFF-7AC0-4ACD-B826-CA1E384CCF4C}"/>
              </a:ext>
            </a:extLst>
          </p:cNvPr>
          <p:cNvSpPr txBox="1">
            <a:spLocks/>
          </p:cNvSpPr>
          <p:nvPr userDrawn="1"/>
        </p:nvSpPr>
        <p:spPr>
          <a:xfrm>
            <a:off x="6303580" y="6214535"/>
            <a:ext cx="4696948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6C2D606-DD47-4DA7-AF9B-9A8E401BCAFF}"/>
              </a:ext>
            </a:extLst>
          </p:cNvPr>
          <p:cNvSpPr txBox="1">
            <a:spLocks/>
          </p:cNvSpPr>
          <p:nvPr userDrawn="1"/>
        </p:nvSpPr>
        <p:spPr>
          <a:xfrm>
            <a:off x="11104451" y="6214535"/>
            <a:ext cx="605266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623DC60-EE1A-4367-A357-5F11D9422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5943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95E6F1-8633-46DB-A612-89A5079F7E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2625" y="2108844"/>
            <a:ext cx="5103812" cy="37909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21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4342A2-B2E9-4AE9-9AFD-C5F77777E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86CEFC-AE66-4E11-8B5A-880177E12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737" y="621793"/>
            <a:ext cx="6651809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ABDA3-AA10-4304-B3C8-D5B655DE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58" y="2100942"/>
            <a:ext cx="5716339" cy="2290607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B1E9D9-0DDD-4554-A021-4FE50439A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23061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Date Placeholder 17">
            <a:extLst>
              <a:ext uri="{FF2B5EF4-FFF2-40B4-BE49-F238E27FC236}">
                <a16:creationId xmlns:a16="http://schemas.microsoft.com/office/drawing/2014/main" id="{3B5075EC-8E09-4BB4-8C8F-6177ECD9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5941" y="493108"/>
            <a:ext cx="1554480" cy="52721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ctr" defTabSz="914400">
              <a:defRPr/>
            </a:pPr>
            <a:r>
              <a:rPr lang="en-US" sz="1300"/>
              <a:t>20XX</a:t>
            </a:r>
            <a:endParaRPr lang="en-US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8819A-9552-4858-92F8-FB441C3A4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157" y="4698173"/>
            <a:ext cx="5716339" cy="65867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432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18">
            <a:extLst>
              <a:ext uri="{FF2B5EF4-FFF2-40B4-BE49-F238E27FC236}">
                <a16:creationId xmlns:a16="http://schemas.microsoft.com/office/drawing/2014/main" id="{D2BAF328-75D1-490D-BF37-96EE6C0843E2}"/>
              </a:ext>
            </a:extLst>
          </p:cNvPr>
          <p:cNvSpPr txBox="1">
            <a:spLocks/>
          </p:cNvSpPr>
          <p:nvPr userDrawn="1"/>
        </p:nvSpPr>
        <p:spPr>
          <a:xfrm>
            <a:off x="1243632" y="5641118"/>
            <a:ext cx="5068569" cy="31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/>
            </a:pPr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7D11998-188A-4F5B-9931-8BA54D280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4" y="621784"/>
            <a:ext cx="1989495" cy="28432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F268C43A-0DA4-4ECC-A368-08AB69EDAE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70334" y="627380"/>
            <a:ext cx="1980056" cy="28376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0F109E5-BC65-4431-A2E5-4A145EC7B3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2093" y="3636193"/>
            <a:ext cx="4123320" cy="25944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F02ED2-9B1A-40C8-A5F7-4473CAA3C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37361" y="446823"/>
            <a:ext cx="1691640" cy="645295"/>
            <a:chOff x="3137361" y="446823"/>
            <a:chExt cx="1691640" cy="64529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8AC6A1-19DE-4EAE-91E5-A9E82CEA3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137361" y="446823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AC828E-AA99-4E2C-A30C-D8B9DFF16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4829001" y="446823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2D63C1-826F-42FC-9EC1-0320620BB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137361" y="1092118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21">
            <a:extLst>
              <a:ext uri="{FF2B5EF4-FFF2-40B4-BE49-F238E27FC236}">
                <a16:creationId xmlns:a16="http://schemas.microsoft.com/office/drawing/2014/main" id="{5A2A2B37-48E8-4C00-91B4-63F0C7AAE23F}"/>
              </a:ext>
            </a:extLst>
          </p:cNvPr>
          <p:cNvSpPr txBox="1">
            <a:spLocks/>
          </p:cNvSpPr>
          <p:nvPr userDrawn="1"/>
        </p:nvSpPr>
        <p:spPr>
          <a:xfrm>
            <a:off x="9443794" y="6392314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70B1FE82-5036-4003-B709-0840DA750BBE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6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543DF-8CFA-4CBD-AF23-D059985D34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37329 w 12192000"/>
              <a:gd name="connsiteY0" fmla="*/ 941695 h 6858000"/>
              <a:gd name="connsiteX1" fmla="*/ 937329 w 12192000"/>
              <a:gd name="connsiteY1" fmla="*/ 5916305 h 6858000"/>
              <a:gd name="connsiteX2" fmla="*/ 6389856 w 12192000"/>
              <a:gd name="connsiteY2" fmla="*/ 5916305 h 6858000"/>
              <a:gd name="connsiteX3" fmla="*/ 6389856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37329" y="941695"/>
                </a:moveTo>
                <a:lnTo>
                  <a:pt x="937329" y="5916305"/>
                </a:lnTo>
                <a:lnTo>
                  <a:pt x="6389856" y="5916305"/>
                </a:lnTo>
                <a:lnTo>
                  <a:pt x="6389856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A2AD8-D5EA-48FD-B19E-788E4D97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82D9D6-0C91-4BAA-B631-B4A597F6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6F410-6A1D-427A-8C06-A0023004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2197853"/>
            <a:ext cx="4633415" cy="8512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Date Placeholder 7">
            <a:extLst>
              <a:ext uri="{FF2B5EF4-FFF2-40B4-BE49-F238E27FC236}">
                <a16:creationId xmlns:a16="http://schemas.microsoft.com/office/drawing/2014/main" id="{53A572F0-78E4-4979-BD85-E9F315B0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92" y="1162386"/>
            <a:ext cx="2743200" cy="25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F1164-CE64-4728-83B0-E5316C16DF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57313" y="3308350"/>
            <a:ext cx="4633912" cy="214163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274320" indent="0" algn="ctr">
              <a:buNone/>
              <a:defRPr baseline="0">
                <a:solidFill>
                  <a:schemeClr val="bg1"/>
                </a:solidFill>
              </a:defRPr>
            </a:lvl2pPr>
            <a:lvl3pPr marL="548640" indent="0">
              <a:buNone/>
              <a:defRPr>
                <a:solidFill>
                  <a:schemeClr val="bg1"/>
                </a:solidFill>
              </a:defRPr>
            </a:lvl3pPr>
            <a:lvl4pPr marL="822960" indent="0">
              <a:buNone/>
              <a:defRPr>
                <a:solidFill>
                  <a:schemeClr val="bg1"/>
                </a:solidFill>
              </a:defRPr>
            </a:lvl4pPr>
            <a:lvl5pPr marL="10972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Footer Placeholder 8">
            <a:extLst>
              <a:ext uri="{FF2B5EF4-FFF2-40B4-BE49-F238E27FC236}">
                <a16:creationId xmlns:a16="http://schemas.microsoft.com/office/drawing/2014/main" id="{DEA4EBDD-4088-4396-BD3F-3AB4BEFB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7950" y="5472763"/>
            <a:ext cx="4636008" cy="256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60" r:id="rId3"/>
    <p:sldLayoutId id="2147483676" r:id="rId4"/>
    <p:sldLayoutId id="2147483673" r:id="rId5"/>
    <p:sldLayoutId id="2147483677" r:id="rId6"/>
    <p:sldLayoutId id="2147483672" r:id="rId7"/>
    <p:sldLayoutId id="2147483675" r:id="rId8"/>
    <p:sldLayoutId id="2147483678" r:id="rId9"/>
    <p:sldLayoutId id="2147483662" r:id="rId10"/>
    <p:sldLayoutId id="2147483663" r:id="rId11"/>
    <p:sldLayoutId id="2147483670" r:id="rId12"/>
    <p:sldLayoutId id="2147483664" r:id="rId13"/>
    <p:sldLayoutId id="2147483665" r:id="rId14"/>
    <p:sldLayoutId id="2147483666" r:id="rId15"/>
    <p:sldLayoutId id="214748366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642594"/>
            <a:ext cx="11237119" cy="323632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What to Expect During a Rate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31" y="3878924"/>
            <a:ext cx="10058400" cy="233648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Robert K. Miller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Straightline Kentucky LLC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1B40B-A22D-498A-9FD6-B105E3BB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E49C79-6363-0354-F0EC-3693C5954361}"/>
              </a:ext>
            </a:extLst>
          </p:cNvPr>
          <p:cNvCxnSpPr>
            <a:cxnSpLocks/>
          </p:cNvCxnSpPr>
          <p:nvPr/>
        </p:nvCxnSpPr>
        <p:spPr>
          <a:xfrm>
            <a:off x="4536471" y="5468914"/>
            <a:ext cx="3119058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FF6-1390-F32E-1583-60C60D0D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Types of Rate Studies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2DC569-49B7-4DEF-5551-E2B595A58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228" y="2496368"/>
            <a:ext cx="10793286" cy="385955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lang="en-US" sz="3600" b="1" u="sng" dirty="0">
                <a:solidFill>
                  <a:prstClr val="black"/>
                </a:solidFill>
                <a:latin typeface="Garamond" panose="02020404030301010803"/>
              </a:rPr>
              <a:t>Alternative Rate Filing</a:t>
            </a:r>
            <a:r>
              <a:rPr lang="en-US" sz="3600" b="1" dirty="0">
                <a:solidFill>
                  <a:prstClr val="black"/>
                </a:solidFill>
                <a:latin typeface="Garamond" panose="02020404030301010803"/>
              </a:rPr>
              <a:t> without Cost-of-Service Study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Least detailed, least time-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consum</a:t>
            </a:r>
            <a:r>
              <a:rPr lang="en-US" sz="2400" i="1" dirty="0" err="1">
                <a:solidFill>
                  <a:prstClr val="black"/>
                </a:solidFill>
                <a:latin typeface="Garamond" panose="02020404030301010803"/>
              </a:rPr>
              <a:t>ing</a:t>
            </a:r>
            <a:r>
              <a:rPr lang="en-US" sz="2400" i="1" dirty="0">
                <a:solidFill>
                  <a:prstClr val="black"/>
                </a:solidFill>
                <a:latin typeface="Garamond" panose="02020404030301010803"/>
              </a:rPr>
              <a:t>, and least expensive.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Still fair to all customer classes when system has not significantly changed.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More straightforward to explain.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Appropriate for routine update to reflect changes in costs.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Yie</a:t>
            </a:r>
            <a:r>
              <a:rPr lang="en-US" sz="2400" i="1" dirty="0" err="1">
                <a:solidFill>
                  <a:prstClr val="black"/>
                </a:solidFill>
                <a:latin typeface="Garamond" panose="02020404030301010803"/>
              </a:rPr>
              <a:t>lds</a:t>
            </a:r>
            <a:r>
              <a:rPr lang="en-US" sz="2400" i="1" dirty="0">
                <a:solidFill>
                  <a:prstClr val="black"/>
                </a:solidFill>
                <a:latin typeface="Garamond" panose="02020404030301010803"/>
              </a:rPr>
              <a:t> equal across-the-board increase.</a:t>
            </a:r>
            <a:endParaRPr lang="en-US" sz="2400" b="1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4A6B-F9D0-6222-4B0D-CC6180DB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F1F4-7229-02A5-6995-03C74800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642594"/>
            <a:ext cx="11001375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Selecting a Point of Contact for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6F53-DAAB-9F19-6F0B-13053A256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8596" y="2380843"/>
            <a:ext cx="3838049" cy="34356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/>
              </a:rPr>
              <a:t>Board Chairman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/>
              </a:rPr>
              <a:t>Board Secretary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prstClr val="black"/>
                </a:solidFill>
                <a:latin typeface="Garamond" panose="02020404030301010803"/>
              </a:rPr>
              <a:t>Utility Manager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prstClr val="black"/>
                </a:solidFill>
                <a:latin typeface="Garamond" panose="02020404030301010803"/>
              </a:rPr>
              <a:t>Office Manager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/>
              </a:rPr>
              <a:t>Office Clerk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EDF602-ACB8-23C4-AD79-E0EC624BF5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9402" y="2176366"/>
            <a:ext cx="3057525" cy="3990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F5E11-955A-7F9D-6944-4BEE5E35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8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9444-9E27-4360-B784-C31B38DE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Alternative Rate Filing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0CBA-9D66-47C2-9EA0-3026AE58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2754"/>
            <a:ext cx="10058400" cy="41122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This application is governed by 807 KAR 5:076 Alternative Rate Adjustment Procedure for Small Utilities.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Available to utilities with gross </a:t>
            </a:r>
            <a:r>
              <a:rPr lang="en-US" sz="3600" u="sng" dirty="0"/>
              <a:t>annual revenue less than $5,000,000</a:t>
            </a:r>
            <a:r>
              <a:rPr lang="en-US" sz="3600" dirty="0"/>
              <a:t> who </a:t>
            </a:r>
            <a:r>
              <a:rPr lang="en-US" sz="3600" u="sng" dirty="0"/>
              <a:t>maintain separate financial records</a:t>
            </a:r>
            <a:r>
              <a:rPr lang="en-US" sz="3600" dirty="0"/>
              <a:t> and have </a:t>
            </a:r>
            <a:r>
              <a:rPr lang="en-US" sz="3600" u="sng" dirty="0"/>
              <a:t>filed an annual report with PSC </a:t>
            </a:r>
            <a:r>
              <a:rPr lang="en-US" sz="3600" dirty="0"/>
              <a:t>for the immediate past year and the prior two years.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80661-6EBE-4770-AAF0-E65F87A7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A7BD44-3FFC-FAFC-359C-F09F6CE3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2635701"/>
            <a:ext cx="11144250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ARF Rate Study Phases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F05A9-1943-2883-86E3-315D1CFE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2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DAFB-B1F5-1EB9-9E57-D55EBDB6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Rate Study Phase – 8 to 12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F6636-5E29-9607-CF8D-8DAB6BF3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97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Adjust for </a:t>
            </a:r>
            <a:r>
              <a:rPr lang="en-US" sz="3600" u="sng" dirty="0"/>
              <a:t>known and measurable changes</a:t>
            </a:r>
            <a:r>
              <a:rPr lang="en-US" sz="3600" dirty="0"/>
              <a:t> since most recent annual report filed with KY PSC: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Adjust reported metered sales to </a:t>
            </a:r>
            <a:r>
              <a:rPr lang="en-US" sz="2400" u="sng" dirty="0"/>
              <a:t>match existing billing records</a:t>
            </a:r>
            <a:r>
              <a:rPr lang="en-US" sz="2400" dirty="0"/>
              <a:t> of customers, consumption, and rates.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Adjust wages and staffing to </a:t>
            </a:r>
            <a:r>
              <a:rPr lang="en-US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reflect current employees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Adjust for </a:t>
            </a:r>
            <a:r>
              <a:rPr lang="en-US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limit to employer-funded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portion of </a:t>
            </a:r>
            <a:r>
              <a:rPr lang="en-US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medical and dental premiums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Adjust depreciation to reflect </a:t>
            </a:r>
            <a:r>
              <a:rPr lang="en-US" sz="2400" u="sng" dirty="0"/>
              <a:t>limits on asset life ranges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Compute revenue requirement using </a:t>
            </a:r>
            <a:r>
              <a:rPr lang="en-US" sz="2400" u="sng" dirty="0"/>
              <a:t>Debt Service Coverage Method</a:t>
            </a:r>
            <a:r>
              <a:rPr lang="en-US" sz="2400" dirty="0"/>
              <a:t> and </a:t>
            </a:r>
            <a:r>
              <a:rPr lang="en-US" sz="2400" u="sng" dirty="0"/>
              <a:t>Operating Ratio Method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76B99-2FB0-4740-5667-161DCCCE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47E5-6D14-9468-2149-FC0B99DA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46" y="642594"/>
            <a:ext cx="11326217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2. Board Review / Approval Phase – 2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5EF8-875C-4A8B-D07D-597ECD1BC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326736" cy="3849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Review rate study report </a:t>
            </a:r>
            <a:r>
              <a:rPr lang="en-US" sz="2400" u="sng" dirty="0"/>
              <a:t>findings</a:t>
            </a:r>
            <a:r>
              <a:rPr lang="en-US" sz="2400" dirty="0"/>
              <a:t> and </a:t>
            </a:r>
            <a:r>
              <a:rPr lang="en-US" sz="2400" u="sng" dirty="0"/>
              <a:t>recommendations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Determine </a:t>
            </a:r>
            <a:r>
              <a:rPr lang="en-US" sz="2400" u="sng" dirty="0"/>
              <a:t>which method</a:t>
            </a:r>
            <a:r>
              <a:rPr lang="en-US" sz="2400" dirty="0"/>
              <a:t> for computing Revenue Requirements should be used: </a:t>
            </a:r>
            <a:r>
              <a:rPr lang="en-US" sz="2400" u="sng" dirty="0"/>
              <a:t>Debt Service Coverage</a:t>
            </a:r>
            <a:r>
              <a:rPr lang="en-US" sz="2400" dirty="0"/>
              <a:t> method or </a:t>
            </a:r>
            <a:r>
              <a:rPr lang="en-US" sz="2400" u="sng" dirty="0"/>
              <a:t>Operating Ratio</a:t>
            </a:r>
            <a:r>
              <a:rPr lang="en-US" sz="2400" dirty="0"/>
              <a:t> method.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applicable, determine whether to request a temporary </a:t>
            </a:r>
            <a:r>
              <a:rPr lang="en-US" sz="2400" u="sng" dirty="0"/>
              <a:t>Water Loss Reduction Surcharge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Determine whether to request that tariff changes to be implemented </a:t>
            </a:r>
            <a:r>
              <a:rPr lang="en-US" sz="2400" u="sng" dirty="0"/>
              <a:t>immediately or over two or more years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u="sng" dirty="0"/>
              <a:t>Adopt resolution</a:t>
            </a:r>
            <a:r>
              <a:rPr lang="en-US" sz="2400" dirty="0"/>
              <a:t> for recommended rates and application.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29B5-8806-D234-2A4A-2DF2661C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DDA3-B4EC-1EF0-D237-D72560D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3. Application Phase – 2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25A8-E3AE-7E3E-8D91-58EDB6BF0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197912" cy="3140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Sign Resolution.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Sign Statement of Disclosure of Related Party Transactions.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Advertise Customer Notice 3 times.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File application electronically on PSC website with email copy to the AG office.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Receive PSC procedural order with schedule.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E1C9B-E950-3509-FF00-03CAA2C1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41D4B-D8D1-36E6-61DF-381F98B8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218" y="2326656"/>
            <a:ext cx="4045037" cy="26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E700-2AA4-54C7-041B-927866CE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42594"/>
            <a:ext cx="1130855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3. Request for Information Phase – 14 weeks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E8808C-31D2-226C-8C37-82C4C1111B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170" y="2514601"/>
            <a:ext cx="5452065" cy="307895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6089D-5730-7B55-E91A-33A4339D1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1767" y="2412445"/>
            <a:ext cx="4663440" cy="32832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Most time-consuming information discovery phase.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Typically two or more iterations of detailed requests from PSC.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FF8F1-EBB8-3F4F-2C7C-7F0CE41C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3BFB-D6CD-5811-2BEA-B04F4790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4. Wrap-Up Phase – 8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C832-9E1B-3EEF-2863-6C410CD0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95" y="2099804"/>
            <a:ext cx="6108155" cy="43009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PSC Staff releases Report to PSC Commission.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Utility files response: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i="1" dirty="0"/>
              <a:t>Utility can </a:t>
            </a:r>
            <a:r>
              <a:rPr lang="en-US" sz="2200" i="1" u="sng" dirty="0"/>
              <a:t>agree with all</a:t>
            </a:r>
            <a:r>
              <a:rPr lang="en-US" sz="2200" i="1" dirty="0"/>
              <a:t> Staff conclusions and request rates be approved.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/>
              <a:t>Utility can </a:t>
            </a:r>
            <a:r>
              <a:rPr lang="en-US" sz="2400" i="1" u="sng" dirty="0"/>
              <a:t>agree with portions</a:t>
            </a:r>
            <a:r>
              <a:rPr lang="en-US" sz="2400" i="1" dirty="0"/>
              <a:t> of Staff Report, but make exceptions.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i="1" dirty="0"/>
              <a:t>Utility can </a:t>
            </a:r>
            <a:r>
              <a:rPr lang="en-US" sz="2400" i="1" u="sng" dirty="0"/>
              <a:t>ask for a hearing</a:t>
            </a:r>
            <a:r>
              <a:rPr lang="en-US" sz="2400" i="1" dirty="0"/>
              <a:t> or informal conference.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PSC issues Final Order.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Utility files revised tariff.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Utility updates billing system with revised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97BE2-A602-F14B-C9B5-AD056C8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3BD91-F2ED-4C34-593E-96434C492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275" y="2099804"/>
            <a:ext cx="4306544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D9B4-49EC-5460-2A31-8AF43C40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Lessons Learned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212511-389F-34B1-43A6-5386862C3E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8389" y="2564476"/>
            <a:ext cx="5061358" cy="345043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70320-B2E6-8927-2EC2-CC3013616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59" y="2407316"/>
            <a:ext cx="5178197" cy="39934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Problems with Annual Report.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Unable to provide records.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Debt issued without authorization.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Commissioners paid more than authorized amounts.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Conflicts of interests.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Failure to meet deadlines.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Waiting too long between rate studies.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874B-14CE-F6DA-5333-95538545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726C-625D-314A-6C84-C17A3D60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What is a Rate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F3A9-3A86-D625-B75C-1E48C117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2DE23-6A7F-A28E-734B-4B5139D8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A443E2-FA9E-2B61-418B-44EFC6B744B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20011" y="2362003"/>
            <a:ext cx="10205189" cy="3748087"/>
          </a:xfrm>
        </p:spPr>
        <p:txBody>
          <a:bodyPr>
            <a:normAutofit/>
          </a:bodyPr>
          <a:lstStyle/>
          <a:p>
            <a:pPr marL="0">
              <a:buFont typeface="Wingdings" panose="05000000000000000000" pitchFamily="2" charset="2"/>
              <a:buChar char="ü"/>
            </a:pPr>
            <a:r>
              <a:rPr lang="en-US" sz="3200" dirty="0"/>
              <a:t> A calculation of a utility’s revenues and expenses… </a:t>
            </a:r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3200" dirty="0"/>
              <a:t> Using methods acceptable to the Kentucky Public Service Commission…</a:t>
            </a:r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3200" dirty="0"/>
              <a:t> To support an application to change the utility’s tariff…</a:t>
            </a:r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3200" dirty="0"/>
              <a:t> To ensure water service in compliance with </a:t>
            </a:r>
            <a:r>
              <a:rPr lang="en-US" sz="3200" u="sng" dirty="0"/>
              <a:t>state regulations</a:t>
            </a:r>
            <a:r>
              <a:rPr lang="en-US" sz="3200" dirty="0"/>
              <a:t> and </a:t>
            </a:r>
            <a:r>
              <a:rPr lang="en-US" sz="3200" u="sng" dirty="0"/>
              <a:t>customer expectations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0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441-B188-17D2-2634-78EE8558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Remember: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E723B-D37E-A15F-A9FC-883E994B5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264" y="3196114"/>
            <a:ext cx="5443335" cy="113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/>
              <a:t>PSC bats last!</a:t>
            </a:r>
          </a:p>
          <a:p>
            <a:pPr marL="0" indent="0">
              <a:buNone/>
            </a:pPr>
            <a:endParaRPr lang="en-US" sz="60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158AC0-ED0C-B739-E124-B741B1393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8543" y="2271713"/>
            <a:ext cx="5229976" cy="32504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1FC20-0F52-E4B5-AA34-92AD03B5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4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5F3C4-B24E-4D61-AD06-09ABAE63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7895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735EA-F1FB-4AF3-8030-1C1714D1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7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726C-625D-314A-6C84-C17A3D60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008354"/>
          </a:xfrm>
        </p:spPr>
        <p:txBody>
          <a:bodyPr/>
          <a:lstStyle/>
          <a:p>
            <a:pPr algn="ctr"/>
            <a:r>
              <a:rPr lang="en-US" b="1" dirty="0"/>
              <a:t>Reasons to Have a Rate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F3A9-3A86-D625-B75C-1E48C117F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323917"/>
            <a:ext cx="4663440" cy="5177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Ordered by Kentucky Public Service Commission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2400" dirty="0"/>
              <a:t> Certificate of Public Convenience and Necessity</a:t>
            </a:r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2400" dirty="0"/>
              <a:t> Purchased Water Adjustment</a:t>
            </a:r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2400" dirty="0"/>
              <a:t> Newly issued or refinanced debt</a:t>
            </a:r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2400" dirty="0"/>
              <a:t> Other reasons determined by Commission</a:t>
            </a:r>
          </a:p>
          <a:p>
            <a:pPr mar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9E117-1EED-F6B3-1C95-0EE640212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323917"/>
            <a:ext cx="4663440" cy="452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Determined by Utility Board</a:t>
            </a:r>
          </a:p>
          <a:p>
            <a:pPr marL="0" indent="0">
              <a:buNone/>
            </a:pPr>
            <a:endParaRPr lang="en-US" sz="3200" dirty="0"/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3200" dirty="0"/>
              <a:t> Certificate of Public</a:t>
            </a:r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2400" dirty="0"/>
              <a:t> Financial necessity</a:t>
            </a:r>
          </a:p>
          <a:p>
            <a:pPr marL="0">
              <a:buFont typeface="Wingdings" panose="05000000000000000000" pitchFamily="2" charset="2"/>
              <a:buChar char="ü"/>
            </a:pPr>
            <a:r>
              <a:rPr lang="en-US" sz="2400" dirty="0"/>
              <a:t> Other reasons determined </a:t>
            </a:r>
            <a:r>
              <a:rPr lang="en-US" sz="2400"/>
              <a:t>by Utility Board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2DE23-6A7F-A28E-734B-4B5139D8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22DD9-D440-3DD2-9119-C802B129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38" y="2373234"/>
            <a:ext cx="3169546" cy="1195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45D7D-BC0D-18B4-5ECC-54B7FEDEE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86" y="2466656"/>
            <a:ext cx="3651600" cy="11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85A5-168C-6195-136B-ED80124C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2051-A192-279B-AF93-7A68CE9A6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283195"/>
            <a:ext cx="4663440" cy="3853944"/>
          </a:xfrm>
        </p:spPr>
        <p:txBody>
          <a:bodyPr>
            <a:normAutofit lnSpcReduction="10000"/>
          </a:bodyPr>
          <a:lstStyle/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</a:t>
            </a:r>
            <a:r>
              <a:rPr lang="en-US" sz="2400" u="sng" dirty="0">
                <a:solidFill>
                  <a:prstClr val="black"/>
                </a:solidFill>
                <a:latin typeface="Garamond" panose="02020404030301010803"/>
              </a:rPr>
              <a:t>Identify targeted application date 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and board meeting prior to that date.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Notify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Staff, Customers, Auditor,  Engineer, and Attorney.</a:t>
            </a: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Determine </a:t>
            </a:r>
            <a:r>
              <a:rPr lang="en-US" sz="2400" u="sng" dirty="0">
                <a:solidFill>
                  <a:prstClr val="black"/>
                </a:solidFill>
                <a:latin typeface="Garamond" panose="02020404030301010803"/>
              </a:rPr>
              <a:t>what type 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of rate study should be prepared.</a:t>
            </a: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Determine </a:t>
            </a:r>
            <a:r>
              <a:rPr lang="en-US" sz="2400" u="sng" dirty="0">
                <a:solidFill>
                  <a:prstClr val="black"/>
                </a:solidFill>
                <a:latin typeface="Garamond" panose="02020404030301010803"/>
              </a:rPr>
              <a:t>who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will perform rate study.</a:t>
            </a: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Identify the </a:t>
            </a:r>
            <a:r>
              <a:rPr lang="en-US" sz="2400" u="sng" dirty="0">
                <a:solidFill>
                  <a:prstClr val="black"/>
                </a:solidFill>
                <a:latin typeface="Garamond" panose="02020404030301010803"/>
              </a:rPr>
              <a:t>point of contact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for the utility.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D9D6F-2397-640B-0099-C352A6B4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8AFD59-6265-C54A-2CE5-3F9411BD8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6489" y="2701856"/>
            <a:ext cx="4938712" cy="25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85A5-168C-6195-136B-ED80124C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Type of Rate Study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2051-A192-279B-AF93-7A68CE9A6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283195"/>
            <a:ext cx="4663440" cy="393221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?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Are you merging two or more systems?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?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Have you added or lost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a large commercial or industrial customer?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? 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Are you preparing to adopt a large multi-year capital program?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? 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Do you simply need to update your rates to reflect changes in costs?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D9D6F-2397-640B-0099-C352A6B4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16C750-92D0-AFF3-6A9D-A6D9B91B7B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125" y="2681492"/>
            <a:ext cx="5034939" cy="28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85A5-168C-6195-136B-ED80124C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Should Perform Rate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2051-A192-279B-AF93-7A68CE9A6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2886" y="2216464"/>
            <a:ext cx="3408522" cy="3727135"/>
          </a:xfrm>
        </p:spPr>
        <p:txBody>
          <a:bodyPr>
            <a:normAutofit fontScale="92500" lnSpcReduction="10000"/>
          </a:bodyPr>
          <a:lstStyle/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Staff?</a:t>
            </a: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Garamond" panose="02020404030301010803"/>
              </a:rPr>
              <a:t> Engineer?</a:t>
            </a: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Auditor?</a:t>
            </a: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Garamond" panose="02020404030301010803"/>
              </a:rPr>
              <a:t> Consultant?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Garamond" panose="02020404030301010803"/>
              </a:rPr>
              <a:t>    or</a:t>
            </a: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Kentucky Rural Water Association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D9D6F-2397-640B-0099-C352A6B4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A372F-9F66-D996-697E-DCDE5B98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6" y="2546505"/>
            <a:ext cx="5753463" cy="28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85A5-168C-6195-136B-ED80124C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" y="642594"/>
            <a:ext cx="11194257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About Kentucky Rural Water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2051-A192-279B-AF93-7A68CE9A6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0302" y="2649806"/>
            <a:ext cx="6085424" cy="21521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Districts / Associations </a:t>
            </a:r>
            <a:r>
              <a:rPr lang="en-US" sz="2800" i="1" u="sng" dirty="0">
                <a:solidFill>
                  <a:prstClr val="black"/>
                </a:solidFill>
                <a:latin typeface="Garamond" panose="02020404030301010803"/>
              </a:rPr>
              <a:t>may be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eligible for funding from: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Kentucky Division of Water grant </a:t>
            </a: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Appalachian Regional Commission grant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D9D6F-2397-640B-0099-C352A6B4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0A899-3872-F10A-2186-33D61E6CB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88" y="2097510"/>
            <a:ext cx="4133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FF6-1390-F32E-1583-60C60D0D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Types of Rate Studies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67AE7-37D0-7480-4D05-D0D671332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1" y="2103119"/>
            <a:ext cx="10701074" cy="420792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lang="en-US" sz="3600" b="1" u="sng" dirty="0">
                <a:solidFill>
                  <a:prstClr val="black"/>
                </a:solidFill>
                <a:latin typeface="Garamond" panose="02020404030301010803"/>
              </a:rPr>
              <a:t>General Rate Case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Requires an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attorney and a cost-of-service study.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Most detailed and fair to all customers.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Most time-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consum</a:t>
            </a:r>
            <a:r>
              <a:rPr lang="en-US" sz="2400" i="1" dirty="0" err="1">
                <a:solidFill>
                  <a:prstClr val="black"/>
                </a:solidFill>
                <a:latin typeface="Garamond" panose="02020404030301010803"/>
              </a:rPr>
              <a:t>ing</a:t>
            </a:r>
            <a:r>
              <a:rPr lang="en-US" sz="2400" i="1" dirty="0">
                <a:solidFill>
                  <a:prstClr val="black"/>
                </a:solidFill>
                <a:latin typeface="Garamond" panose="02020404030301010803"/>
              </a:rPr>
              <a:t> and most expensive.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Can be difficult to explain.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Appropriate for system mergers, major changes in customer bases, and to support large capital investments.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  <a:latin typeface="Garamond" panose="02020404030301010803"/>
              </a:rPr>
              <a:t>Yields different rate increases for different customers.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4A6B-F9D0-6222-4B0D-CC6180DB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FF6-1390-F32E-1583-60C60D0D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Types of Rate Studies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2DC569-49B7-4DEF-5551-E2B595A58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9279" y="2103119"/>
            <a:ext cx="10495965" cy="425280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lang="en-US" sz="3600" b="1" u="sng" dirty="0">
                <a:solidFill>
                  <a:prstClr val="black"/>
                </a:solidFill>
                <a:latin typeface="Garamond" panose="02020404030301010803"/>
              </a:rPr>
              <a:t>Alternative Rate Filing</a:t>
            </a:r>
            <a:r>
              <a:rPr lang="en-US" sz="3600" b="1" dirty="0">
                <a:solidFill>
                  <a:prstClr val="black"/>
                </a:solidFill>
                <a:latin typeface="Garamond" panose="02020404030301010803"/>
              </a:rPr>
              <a:t> with Cost-of-Service Study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Does not require an attorney.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</a:rPr>
              <a:t>Detailed and fair to all customers.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</a:rPr>
              <a:t>Can be difficult to explain.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  <a:latin typeface="Garamond" panose="02020404030301010803"/>
              </a:rPr>
              <a:t>Less expensive than General Rate Case.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  <a:latin typeface="Garamond" panose="02020404030301010803"/>
              </a:rPr>
              <a:t>Appropriate when several years since previous Cost-of-Service Study.</a:t>
            </a:r>
          </a:p>
          <a:p>
            <a:pPr marL="708660" lvl="2" indent="-3429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prstClr val="black"/>
                </a:solidFill>
              </a:rPr>
              <a:t>Yields different rate increases for different customers.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4A6B-F9D0-6222-4B0D-CC6180DB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D0E2C-DCCF-4DCA-8700-60C67A2E1F44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www.w3.org/XML/1998/namespace"/>
    <ds:schemaRef ds:uri="http://schemas.openxmlformats.org/package/2006/metadata/core-properties"/>
    <ds:schemaRef ds:uri="71af3243-3dd4-4a8d-8c0d-dd76da1f02a5"/>
    <ds:schemaRef ds:uri="230e9df3-be65-4c73-a93b-d1236ebd677e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3FC90C-E938-4D14-B988-1AABB7F8F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02517-FD5A-4D6F-9BEF-6B50583B6D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 design</Template>
  <TotalTime>2347</TotalTime>
  <Words>906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Garamond</vt:lpstr>
      <vt:lpstr>Wingdings</vt:lpstr>
      <vt:lpstr>SavonVTI</vt:lpstr>
      <vt:lpstr>What to Expect During a Rate Study</vt:lpstr>
      <vt:lpstr>What is a Rate Study?</vt:lpstr>
      <vt:lpstr>Reasons to Have a Rate Study</vt:lpstr>
      <vt:lpstr>Getting Started</vt:lpstr>
      <vt:lpstr>What Type of Rate Study is Needed?</vt:lpstr>
      <vt:lpstr>Who Should Perform Rate Study?</vt:lpstr>
      <vt:lpstr>About Kentucky Rural Water Association</vt:lpstr>
      <vt:lpstr>Types of Rate Studies</vt:lpstr>
      <vt:lpstr>Types of Rate Studies</vt:lpstr>
      <vt:lpstr>Types of Rate Studies</vt:lpstr>
      <vt:lpstr>Selecting a Point of Contact for Utility</vt:lpstr>
      <vt:lpstr>Alternative Rate Filing Process </vt:lpstr>
      <vt:lpstr>ARF Rate Study Phases</vt:lpstr>
      <vt:lpstr>1. Rate Study Phase – 8 to 12 weeks</vt:lpstr>
      <vt:lpstr>2. Board Review / Approval Phase – 2 weeks</vt:lpstr>
      <vt:lpstr>3. Application Phase – 2 weeks</vt:lpstr>
      <vt:lpstr>3. Request for Information Phase – 14 weeks</vt:lpstr>
      <vt:lpstr>4. Wrap-Up Phase – 8 weeks</vt:lpstr>
      <vt:lpstr>Lessons Learned</vt:lpstr>
      <vt:lpstr>Remember: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County Water District  Rate Study Report Recommendations</dc:title>
  <dc:creator>Robert Miller</dc:creator>
  <cp:lastModifiedBy>Janet Cole</cp:lastModifiedBy>
  <cp:revision>8</cp:revision>
  <cp:lastPrinted>2021-10-18T19:17:41Z</cp:lastPrinted>
  <dcterms:created xsi:type="dcterms:W3CDTF">2021-08-30T15:22:37Z</dcterms:created>
  <dcterms:modified xsi:type="dcterms:W3CDTF">2022-10-19T15:04:30Z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