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2" r:id="rId7"/>
    <p:sldMasterId id="2147483689" r:id="rId8"/>
  </p:sldMasterIdLst>
  <p:notesMasterIdLst>
    <p:notesMasterId r:id="rId49"/>
  </p:notesMasterIdLst>
  <p:handoutMasterIdLst>
    <p:handoutMasterId r:id="rId50"/>
  </p:handoutMasterIdLst>
  <p:sldIdLst>
    <p:sldId id="262" r:id="rId9"/>
    <p:sldId id="313" r:id="rId10"/>
    <p:sldId id="349" r:id="rId11"/>
    <p:sldId id="312" r:id="rId12"/>
    <p:sldId id="323" r:id="rId13"/>
    <p:sldId id="324" r:id="rId14"/>
    <p:sldId id="328" r:id="rId15"/>
    <p:sldId id="329" r:id="rId16"/>
    <p:sldId id="277" r:id="rId17"/>
    <p:sldId id="278" r:id="rId18"/>
    <p:sldId id="280" r:id="rId19"/>
    <p:sldId id="271" r:id="rId20"/>
    <p:sldId id="270" r:id="rId21"/>
    <p:sldId id="284" r:id="rId22"/>
    <p:sldId id="285" r:id="rId23"/>
    <p:sldId id="272" r:id="rId24"/>
    <p:sldId id="273" r:id="rId25"/>
    <p:sldId id="309" r:id="rId26"/>
    <p:sldId id="274" r:id="rId27"/>
    <p:sldId id="318" r:id="rId28"/>
    <p:sldId id="350" r:id="rId29"/>
    <p:sldId id="300" r:id="rId30"/>
    <p:sldId id="301" r:id="rId31"/>
    <p:sldId id="339" r:id="rId32"/>
    <p:sldId id="334" r:id="rId33"/>
    <p:sldId id="342" r:id="rId34"/>
    <p:sldId id="337" r:id="rId35"/>
    <p:sldId id="343" r:id="rId36"/>
    <p:sldId id="338" r:id="rId37"/>
    <p:sldId id="344" r:id="rId38"/>
    <p:sldId id="336" r:id="rId39"/>
    <p:sldId id="345" r:id="rId40"/>
    <p:sldId id="335" r:id="rId41"/>
    <p:sldId id="340" r:id="rId42"/>
    <p:sldId id="341" r:id="rId43"/>
    <p:sldId id="302" r:id="rId44"/>
    <p:sldId id="304" r:id="rId45"/>
    <p:sldId id="308" r:id="rId46"/>
    <p:sldId id="351" r:id="rId47"/>
    <p:sldId id="259" r:id="rId48"/>
  </p:sldIdLst>
  <p:sldSz cx="9144000" cy="6858000" type="screen4x3"/>
  <p:notesSz cx="7010400" cy="9296400"/>
  <p:custDataLst>
    <p:tags r:id="rId51"/>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y, Daniell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259"/>
    <a:srgbClr val="ADA3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9" autoAdjust="0"/>
    <p:restoredTop sz="76059" autoAdjust="0"/>
  </p:normalViewPr>
  <p:slideViewPr>
    <p:cSldViewPr>
      <p:cViewPr varScale="1">
        <p:scale>
          <a:sx n="87" d="100"/>
          <a:sy n="87" d="100"/>
        </p:scale>
        <p:origin x="226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82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3.xml"/><Relationship Id="rId51" Type="http://schemas.openxmlformats.org/officeDocument/2006/relationships/tags" Target="tags/tag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A1D6C2-918F-40A8-B4D5-B2F06C610E66}"/>
              </a:ext>
            </a:extLst>
          </p:cNvPr>
          <p:cNvSpPr>
            <a:spLocks noGrp="1"/>
          </p:cNvSpPr>
          <p:nvPr>
            <p:ph type="hdr" sz="quarter"/>
          </p:nvPr>
        </p:nvSpPr>
        <p:spPr>
          <a:xfrm>
            <a:off x="0" y="0"/>
            <a:ext cx="3036888" cy="463550"/>
          </a:xfrm>
          <a:prstGeom prst="rect">
            <a:avLst/>
          </a:prstGeom>
        </p:spPr>
        <p:txBody>
          <a:bodyPr vert="horz" lIns="93171" tIns="46586" rIns="93171" bIns="46586"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6F874E08-E426-430E-860E-260EB5192095}"/>
              </a:ext>
            </a:extLst>
          </p:cNvPr>
          <p:cNvSpPr>
            <a:spLocks noGrp="1"/>
          </p:cNvSpPr>
          <p:nvPr>
            <p:ph type="dt" sz="quarter" idx="1"/>
          </p:nvPr>
        </p:nvSpPr>
        <p:spPr>
          <a:xfrm>
            <a:off x="3971925" y="0"/>
            <a:ext cx="3036888" cy="463550"/>
          </a:xfrm>
          <a:prstGeom prst="rect">
            <a:avLst/>
          </a:prstGeom>
        </p:spPr>
        <p:txBody>
          <a:bodyPr vert="horz" lIns="93171" tIns="46586" rIns="93171" bIns="46586" rtlCol="0"/>
          <a:lstStyle>
            <a:lvl1pPr algn="r" eaLnBrk="1" fontAlgn="auto" hangingPunct="1">
              <a:spcBef>
                <a:spcPts val="0"/>
              </a:spcBef>
              <a:spcAft>
                <a:spcPts val="0"/>
              </a:spcAft>
              <a:defRPr sz="1200">
                <a:latin typeface="+mn-lt"/>
                <a:cs typeface="+mn-cs"/>
              </a:defRPr>
            </a:lvl1pPr>
          </a:lstStyle>
          <a:p>
            <a:pPr>
              <a:defRPr/>
            </a:pPr>
            <a:endParaRPr lang="en-US" dirty="0"/>
          </a:p>
        </p:txBody>
      </p:sp>
      <p:sp>
        <p:nvSpPr>
          <p:cNvPr id="4" name="Footer Placeholder 3">
            <a:extLst>
              <a:ext uri="{FF2B5EF4-FFF2-40B4-BE49-F238E27FC236}">
                <a16:creationId xmlns:a16="http://schemas.microsoft.com/office/drawing/2014/main" id="{048276B8-F4D9-4FC2-84E5-9736EE493252}"/>
              </a:ext>
            </a:extLst>
          </p:cNvPr>
          <p:cNvSpPr>
            <a:spLocks noGrp="1"/>
          </p:cNvSpPr>
          <p:nvPr>
            <p:ph type="ftr" sz="quarter" idx="2"/>
          </p:nvPr>
        </p:nvSpPr>
        <p:spPr>
          <a:xfrm>
            <a:off x="0" y="8831263"/>
            <a:ext cx="3036888" cy="463550"/>
          </a:xfrm>
          <a:prstGeom prst="rect">
            <a:avLst/>
          </a:prstGeom>
        </p:spPr>
        <p:txBody>
          <a:bodyPr vert="horz" lIns="93171" tIns="46586" rIns="93171" bIns="46586"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6D842413-857E-41A5-9830-CBCE357825B1}"/>
              </a:ext>
            </a:extLst>
          </p:cNvPr>
          <p:cNvSpPr>
            <a:spLocks noGrp="1"/>
          </p:cNvSpPr>
          <p:nvPr>
            <p:ph type="sldNum" sz="quarter" idx="3"/>
          </p:nvPr>
        </p:nvSpPr>
        <p:spPr>
          <a:xfrm>
            <a:off x="3971925" y="8831263"/>
            <a:ext cx="3036888" cy="463550"/>
          </a:xfrm>
          <a:prstGeom prst="rect">
            <a:avLst/>
          </a:prstGeom>
        </p:spPr>
        <p:txBody>
          <a:bodyPr vert="horz" wrap="square" lIns="93171" tIns="46586" rIns="93171" bIns="46586" numCol="1" anchor="b" anchorCtr="0" compatLnSpc="1">
            <a:prstTxWarp prst="textNoShape">
              <a:avLst/>
            </a:prstTxWarp>
          </a:bodyPr>
          <a:lstStyle>
            <a:lvl1pPr algn="r" eaLnBrk="1" hangingPunct="1">
              <a:defRPr sz="1200"/>
            </a:lvl1pPr>
          </a:lstStyle>
          <a:p>
            <a:fld id="{F125577F-E0DC-4771-B735-BE5429F76F0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E702E5-67DA-4F4D-B554-CE13B848C5AA}"/>
              </a:ext>
            </a:extLst>
          </p:cNvPr>
          <p:cNvSpPr>
            <a:spLocks noGrp="1"/>
          </p:cNvSpPr>
          <p:nvPr>
            <p:ph type="hdr" sz="quarter"/>
          </p:nvPr>
        </p:nvSpPr>
        <p:spPr>
          <a:xfrm>
            <a:off x="0" y="0"/>
            <a:ext cx="3036888" cy="463550"/>
          </a:xfrm>
          <a:prstGeom prst="rect">
            <a:avLst/>
          </a:prstGeom>
        </p:spPr>
        <p:txBody>
          <a:bodyPr vert="horz" lIns="93171" tIns="46586" rIns="93171" bIns="46586"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8CC3D017-CB23-4132-9554-B4CB341E3422}"/>
              </a:ext>
            </a:extLst>
          </p:cNvPr>
          <p:cNvSpPr>
            <a:spLocks noGrp="1"/>
          </p:cNvSpPr>
          <p:nvPr>
            <p:ph type="dt" idx="1"/>
          </p:nvPr>
        </p:nvSpPr>
        <p:spPr>
          <a:xfrm>
            <a:off x="3971925" y="0"/>
            <a:ext cx="3036888" cy="463550"/>
          </a:xfrm>
          <a:prstGeom prst="rect">
            <a:avLst/>
          </a:prstGeom>
        </p:spPr>
        <p:txBody>
          <a:bodyPr vert="horz" lIns="93171" tIns="46586" rIns="93171" bIns="46586" rtlCol="0"/>
          <a:lstStyle>
            <a:lvl1pPr algn="r" eaLnBrk="1" hangingPunct="1">
              <a:defRPr sz="1200">
                <a:cs typeface="Arial" charset="0"/>
              </a:defRPr>
            </a:lvl1pPr>
          </a:lstStyle>
          <a:p>
            <a:pPr>
              <a:defRPr/>
            </a:pPr>
            <a:fld id="{5449F99A-9A55-45B1-9AAA-C22DBD554D34}" type="datetimeFigureOut">
              <a:rPr lang="en-US"/>
              <a:pPr>
                <a:defRPr/>
              </a:pPr>
              <a:t>10/19/2022</a:t>
            </a:fld>
            <a:endParaRPr lang="en-US" dirty="0"/>
          </a:p>
        </p:txBody>
      </p:sp>
      <p:sp>
        <p:nvSpPr>
          <p:cNvPr id="4" name="Slide Image Placeholder 3">
            <a:extLst>
              <a:ext uri="{FF2B5EF4-FFF2-40B4-BE49-F238E27FC236}">
                <a16:creationId xmlns:a16="http://schemas.microsoft.com/office/drawing/2014/main" id="{36A6F7AF-F12A-456C-9C07-6203673728DC}"/>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a:extLst>
              <a:ext uri="{FF2B5EF4-FFF2-40B4-BE49-F238E27FC236}">
                <a16:creationId xmlns:a16="http://schemas.microsoft.com/office/drawing/2014/main" id="{53594E3A-85BD-4725-AE26-B83597987532}"/>
              </a:ext>
            </a:extLst>
          </p:cNvPr>
          <p:cNvSpPr>
            <a:spLocks noGrp="1"/>
          </p:cNvSpPr>
          <p:nvPr>
            <p:ph type="body" sz="quarter" idx="3"/>
          </p:nvPr>
        </p:nvSpPr>
        <p:spPr>
          <a:xfrm>
            <a:off x="701675" y="4416425"/>
            <a:ext cx="5607050" cy="4181475"/>
          </a:xfrm>
          <a:prstGeom prst="rect">
            <a:avLst/>
          </a:prstGeom>
        </p:spPr>
        <p:txBody>
          <a:bodyPr vert="horz" lIns="93171" tIns="46586" rIns="93171" bIns="4658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F204B1A-3004-4C42-A18D-C69D6F15BC28}"/>
              </a:ext>
            </a:extLst>
          </p:cNvPr>
          <p:cNvSpPr>
            <a:spLocks noGrp="1"/>
          </p:cNvSpPr>
          <p:nvPr>
            <p:ph type="ftr" sz="quarter" idx="4"/>
          </p:nvPr>
        </p:nvSpPr>
        <p:spPr>
          <a:xfrm>
            <a:off x="0" y="8831263"/>
            <a:ext cx="3036888" cy="463550"/>
          </a:xfrm>
          <a:prstGeom prst="rect">
            <a:avLst/>
          </a:prstGeom>
        </p:spPr>
        <p:txBody>
          <a:bodyPr vert="horz" lIns="93171" tIns="46586" rIns="93171" bIns="46586"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91BF06-2FC1-4A8B-AA28-DB1213217A61}"/>
              </a:ext>
            </a:extLst>
          </p:cNvPr>
          <p:cNvSpPr>
            <a:spLocks noGrp="1"/>
          </p:cNvSpPr>
          <p:nvPr>
            <p:ph type="sldNum" sz="quarter" idx="5"/>
          </p:nvPr>
        </p:nvSpPr>
        <p:spPr>
          <a:xfrm>
            <a:off x="3971925" y="8831263"/>
            <a:ext cx="3036888" cy="463550"/>
          </a:xfrm>
          <a:prstGeom prst="rect">
            <a:avLst/>
          </a:prstGeom>
        </p:spPr>
        <p:txBody>
          <a:bodyPr vert="horz" wrap="square" lIns="93171" tIns="46586" rIns="93171" bIns="46586" numCol="1" anchor="b" anchorCtr="0" compatLnSpc="1">
            <a:prstTxWarp prst="textNoShape">
              <a:avLst/>
            </a:prstTxWarp>
          </a:bodyPr>
          <a:lstStyle>
            <a:lvl1pPr algn="r" eaLnBrk="1" hangingPunct="1">
              <a:defRPr sz="1200"/>
            </a:lvl1pPr>
          </a:lstStyle>
          <a:p>
            <a:fld id="{1426DD95-522C-4AC2-9E88-D23064E197A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7EFE3373-3801-49E8-8658-4428DE9AC3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EB14F226-9C68-4EF8-83E8-6BEC5C3AB3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9220" name="Slide Number Placeholder 3">
            <a:extLst>
              <a:ext uri="{FF2B5EF4-FFF2-40B4-BE49-F238E27FC236}">
                <a16:creationId xmlns:a16="http://schemas.microsoft.com/office/drawing/2014/main" id="{9AD96BA4-199A-48E1-A013-F6D7196ED2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945C361-CBF6-4095-A960-7E54E7320A17}"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57AA8CF-A52F-46F4-94F9-CDA6DEA5A8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CAE0862-63CD-4B56-95C0-8E4E1337B7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sz="1100" dirty="0"/>
          </a:p>
        </p:txBody>
      </p:sp>
      <p:sp>
        <p:nvSpPr>
          <p:cNvPr id="33796" name="Slide Number Placeholder 3">
            <a:extLst>
              <a:ext uri="{FF2B5EF4-FFF2-40B4-BE49-F238E27FC236}">
                <a16:creationId xmlns:a16="http://schemas.microsoft.com/office/drawing/2014/main" id="{5A901CF3-9E10-4AB1-8F2B-297ECEAAEF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A6AB73-1711-4D67-8717-50EB63A9084D}" type="slidenum">
              <a:rPr lang="en-US" altLang="en-US"/>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9E64F66-CC5A-4247-90EC-2E32A8AA4F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E1B95C0E-13D4-4ABC-B4C1-C0CDD98D1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9940" name="Slide Number Placeholder 3">
            <a:extLst>
              <a:ext uri="{FF2B5EF4-FFF2-40B4-BE49-F238E27FC236}">
                <a16:creationId xmlns:a16="http://schemas.microsoft.com/office/drawing/2014/main" id="{D5C4088D-519F-4523-A420-C025F764C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93196B-1F2B-4B7E-9AF5-1E6D7E08EC85}" type="slidenum">
              <a:rPr lang="en-US" altLang="en-US"/>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43E2BF01-2C51-49AB-BA9A-13A9D3394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5248948-D65B-4980-AB48-5F0F156609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sz="1100" dirty="0"/>
          </a:p>
        </p:txBody>
      </p:sp>
      <p:sp>
        <p:nvSpPr>
          <p:cNvPr id="41988" name="Slide Number Placeholder 3">
            <a:extLst>
              <a:ext uri="{FF2B5EF4-FFF2-40B4-BE49-F238E27FC236}">
                <a16:creationId xmlns:a16="http://schemas.microsoft.com/office/drawing/2014/main" id="{697EFCC4-52A7-4544-B543-12C85BB914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D4D934-CB98-4996-928A-3EE48E58CBAE}" type="slidenum">
              <a:rPr lang="en-US" altLang="en-US"/>
              <a:pPr>
                <a:spcBef>
                  <a:spcPct val="0"/>
                </a:spcBef>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A9845E1A-6621-4F94-A35E-D29F2D1603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24A3D17F-401F-41BE-A1FB-6D9CB3ED69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44036" name="Slide Number Placeholder 3">
            <a:extLst>
              <a:ext uri="{FF2B5EF4-FFF2-40B4-BE49-F238E27FC236}">
                <a16:creationId xmlns:a16="http://schemas.microsoft.com/office/drawing/2014/main" id="{60540857-BFFE-4AB2-B56C-678A99FD97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C4F803-9382-4F10-A247-FAFAF203BE34}" type="slidenum">
              <a:rPr lang="en-US" altLang="en-US"/>
              <a:pPr>
                <a:spcBef>
                  <a:spcPct val="0"/>
                </a:spcBef>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9098E286-9BA5-4028-9E42-DB3932D6F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80F3403F-8082-4CC5-BCA5-CD7852CC62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46084" name="Slide Number Placeholder 3">
            <a:extLst>
              <a:ext uri="{FF2B5EF4-FFF2-40B4-BE49-F238E27FC236}">
                <a16:creationId xmlns:a16="http://schemas.microsoft.com/office/drawing/2014/main" id="{E56D05D3-5D7E-48BE-978C-CEB4A0469F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5C7F35-0155-4874-B038-A4DCB5685C19}" type="slidenum">
              <a:rPr lang="en-US" altLang="en-US"/>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4890555-4E3C-486A-B1E6-D376D39A98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A44F26C2-6FE7-4266-B5FA-CC5EA8E49A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0180" name="Slide Number Placeholder 3">
            <a:extLst>
              <a:ext uri="{FF2B5EF4-FFF2-40B4-BE49-F238E27FC236}">
                <a16:creationId xmlns:a16="http://schemas.microsoft.com/office/drawing/2014/main" id="{3CFE9AF6-A8FA-4B26-9D3A-910DC86BDF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4093A8-5B5E-4A2F-B3A2-95C328FD3120}" type="slidenum">
              <a:rPr lang="en-US" altLang="en-US"/>
              <a:pPr>
                <a:spcBef>
                  <a:spcPct val="0"/>
                </a:spcBef>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C6EAAA4-AAF1-450E-8CCF-54BD7D986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E1D5445-E580-4E37-96BD-E357129678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52228" name="Slide Number Placeholder 3">
            <a:extLst>
              <a:ext uri="{FF2B5EF4-FFF2-40B4-BE49-F238E27FC236}">
                <a16:creationId xmlns:a16="http://schemas.microsoft.com/office/drawing/2014/main" id="{DB2CCB59-0140-4194-89CC-5DD8B4AEF3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4CBACB-8176-4E05-9AF0-304F86318D8C}" type="slidenum">
              <a:rPr lang="en-US" altLang="en-US"/>
              <a:pPr>
                <a:spcBef>
                  <a:spcPct val="0"/>
                </a:spcBef>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0ED0663-843F-4D66-8C10-827B3623BF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9A64B5B-C8F0-472C-ABCC-63F18C159705}"/>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buFont typeface="Arial" panose="020B0604020202020204" pitchFamily="34" charset="0"/>
              <a:buNone/>
              <a:defRPr/>
            </a:pPr>
            <a:endParaRPr lang="en-US" altLang="en-US" dirty="0"/>
          </a:p>
        </p:txBody>
      </p:sp>
      <p:sp>
        <p:nvSpPr>
          <p:cNvPr id="54276" name="Slide Number Placeholder 3">
            <a:extLst>
              <a:ext uri="{FF2B5EF4-FFF2-40B4-BE49-F238E27FC236}">
                <a16:creationId xmlns:a16="http://schemas.microsoft.com/office/drawing/2014/main" id="{11DCC5EF-2383-4FED-B835-DECFB22AA5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3000" indent="-227013">
              <a:spcBef>
                <a:spcPct val="30000"/>
              </a:spcBef>
              <a:defRPr sz="1200">
                <a:solidFill>
                  <a:schemeClr val="tx1"/>
                </a:solidFill>
                <a:latin typeface="Calibri" panose="020F0502020204030204" pitchFamily="34" charset="0"/>
              </a:defRPr>
            </a:lvl3pPr>
            <a:lvl4pPr marL="1600200"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A7E6FD-FF22-4C56-8688-48F159361590}" type="slidenum">
              <a:rPr lang="en-US" altLang="en-US"/>
              <a:pPr>
                <a:spcBef>
                  <a:spcPct val="0"/>
                </a:spcBef>
              </a:pPr>
              <a:t>18</a:t>
            </a:fld>
            <a:endParaRPr lang="en-US" altLang="en-US"/>
          </a:p>
        </p:txBody>
      </p:sp>
      <p:sp>
        <p:nvSpPr>
          <p:cNvPr id="54277" name="Date Placeholder 1">
            <a:extLst>
              <a:ext uri="{FF2B5EF4-FFF2-40B4-BE49-F238E27FC236}">
                <a16:creationId xmlns:a16="http://schemas.microsoft.com/office/drawing/2014/main" id="{C60DA50C-897F-48E5-9B56-0D4C2A0CA187}"/>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0440E7-EB41-489F-8674-EA2DA3567198}" type="datetime1">
              <a:rPr lang="en-US" altLang="en-US" smtClean="0">
                <a:cs typeface="Arial" panose="020B0604020202020204" pitchFamily="34" charset="0"/>
              </a:rPr>
              <a:pPr>
                <a:spcBef>
                  <a:spcPct val="0"/>
                </a:spcBef>
              </a:pPr>
              <a:t>10/19/2022</a:t>
            </a:fld>
            <a:endParaRPr lang="en-US"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26B1EC3-4BC0-4EFC-962A-39B7FB1643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1B465124-D441-4678-87F6-7EDF3BB735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56324" name="Slide Number Placeholder 3">
            <a:extLst>
              <a:ext uri="{FF2B5EF4-FFF2-40B4-BE49-F238E27FC236}">
                <a16:creationId xmlns:a16="http://schemas.microsoft.com/office/drawing/2014/main" id="{3C3DAFE4-C31A-454D-AC44-0AE23B3522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AACD3F7-C118-4D9D-88FF-B9E9F893CB07}" type="slidenum">
              <a:rPr lang="en-US" altLang="en-US"/>
              <a:pPr>
                <a:spcBef>
                  <a:spcPct val="0"/>
                </a:spcBef>
              </a:pPr>
              <a:t>19</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9692BC4-92AD-4F4C-A5F1-93CFDB433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ECD6E31-B4C8-45CA-8C4E-0032FB1D5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solidFill>
                <a:srgbClr val="000000"/>
              </a:solidFill>
            </a:endParaRPr>
          </a:p>
        </p:txBody>
      </p:sp>
      <p:sp>
        <p:nvSpPr>
          <p:cNvPr id="58372" name="Slide Number Placeholder 3">
            <a:extLst>
              <a:ext uri="{FF2B5EF4-FFF2-40B4-BE49-F238E27FC236}">
                <a16:creationId xmlns:a16="http://schemas.microsoft.com/office/drawing/2014/main" id="{1544E2FA-EFF0-412B-81F4-05FA702A25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285A8F-9E3E-4FD7-A9C6-FC6AF89558D5}" type="slidenum">
              <a:rPr lang="en-US" altLang="en-US"/>
              <a:pPr>
                <a:spcBef>
                  <a:spcPct val="0"/>
                </a:spcBef>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3B29200D-AC67-4FAC-99E3-AF8C81888F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777B2AAA-07B7-40C2-9B73-C3236B7103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8" name="Slide Number Placeholder 3">
            <a:extLst>
              <a:ext uri="{FF2B5EF4-FFF2-40B4-BE49-F238E27FC236}">
                <a16:creationId xmlns:a16="http://schemas.microsoft.com/office/drawing/2014/main" id="{92128585-8A6A-414B-A94D-4DF95FD4EE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E73DE78-5EF4-48C0-80C6-BAEE545EB801}"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C9692BC4-92AD-4F4C-A5F1-93CFDB4334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ECD6E31-B4C8-45CA-8C4E-0032FB1D58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solidFill>
                <a:srgbClr val="000000"/>
              </a:solidFill>
            </a:endParaRPr>
          </a:p>
        </p:txBody>
      </p:sp>
      <p:sp>
        <p:nvSpPr>
          <p:cNvPr id="58372" name="Slide Number Placeholder 3">
            <a:extLst>
              <a:ext uri="{FF2B5EF4-FFF2-40B4-BE49-F238E27FC236}">
                <a16:creationId xmlns:a16="http://schemas.microsoft.com/office/drawing/2014/main" id="{1544E2FA-EFF0-412B-81F4-05FA702A25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285A8F-9E3E-4FD7-A9C6-FC6AF89558D5}" type="slidenum">
              <a:rPr lang="en-US" altLang="en-US"/>
              <a:pPr>
                <a:spcBef>
                  <a:spcPct val="0"/>
                </a:spcBef>
              </a:pPr>
              <a:t>21</a:t>
            </a:fld>
            <a:endParaRPr lang="en-US" altLang="en-US"/>
          </a:p>
        </p:txBody>
      </p:sp>
    </p:spTree>
    <p:extLst>
      <p:ext uri="{BB962C8B-B14F-4D97-AF65-F5344CB8AC3E}">
        <p14:creationId xmlns:p14="http://schemas.microsoft.com/office/powerpoint/2010/main" val="1867924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33D8FEEC-AAEB-4CA8-AF0C-8574360506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CEC25AA4-9EEA-43C3-A4A6-6573044128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spcBef>
                <a:spcPct val="0"/>
              </a:spcBef>
            </a:pPr>
            <a:endParaRPr lang="en-US" altLang="en-US" sz="1100" dirty="0"/>
          </a:p>
        </p:txBody>
      </p:sp>
      <p:sp>
        <p:nvSpPr>
          <p:cNvPr id="70660" name="Slide Number Placeholder 3">
            <a:extLst>
              <a:ext uri="{FF2B5EF4-FFF2-40B4-BE49-F238E27FC236}">
                <a16:creationId xmlns:a16="http://schemas.microsoft.com/office/drawing/2014/main" id="{14686458-5378-435F-BC06-1C5EDF135D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3000" indent="-227013">
              <a:spcBef>
                <a:spcPct val="30000"/>
              </a:spcBef>
              <a:defRPr sz="1200">
                <a:solidFill>
                  <a:schemeClr val="tx1"/>
                </a:solidFill>
                <a:latin typeface="Calibri" panose="020F0502020204030204" pitchFamily="34" charset="0"/>
              </a:defRPr>
            </a:lvl3pPr>
            <a:lvl4pPr marL="1600200"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1AF4DF-8474-47A7-AF27-86D0786255C3}" type="slidenum">
              <a:rPr lang="en-US" altLang="en-US"/>
              <a:pPr>
                <a:spcBef>
                  <a:spcPct val="0"/>
                </a:spcBef>
              </a:pPr>
              <a:t>22</a:t>
            </a:fld>
            <a:endParaRPr lang="en-US" altLang="en-US"/>
          </a:p>
        </p:txBody>
      </p:sp>
      <p:sp>
        <p:nvSpPr>
          <p:cNvPr id="70661" name="Date Placeholder 1">
            <a:extLst>
              <a:ext uri="{FF2B5EF4-FFF2-40B4-BE49-F238E27FC236}">
                <a16:creationId xmlns:a16="http://schemas.microsoft.com/office/drawing/2014/main" id="{0925E9E1-3899-4CDA-8714-5C6178B0F169}"/>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E23B27-DA1E-46C0-8F03-0E8B6154F15E}" type="datetime1">
              <a:rPr lang="en-US" altLang="en-US" smtClean="0">
                <a:cs typeface="Arial" panose="020B0604020202020204" pitchFamily="34" charset="0"/>
              </a:rPr>
              <a:pPr>
                <a:spcBef>
                  <a:spcPct val="0"/>
                </a:spcBef>
              </a:pPr>
              <a:t>10/19/2022</a:t>
            </a:fld>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468471AF-E0B1-4D22-9D40-5C6623869D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EBC30CFA-20F4-4461-80E8-0825D352BB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72708" name="Slide Number Placeholder 3">
            <a:extLst>
              <a:ext uri="{FF2B5EF4-FFF2-40B4-BE49-F238E27FC236}">
                <a16:creationId xmlns:a16="http://schemas.microsoft.com/office/drawing/2014/main" id="{DDA15129-C264-4E22-BDD2-CB7277858B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3000" indent="-227013">
              <a:spcBef>
                <a:spcPct val="30000"/>
              </a:spcBef>
              <a:defRPr sz="1200">
                <a:solidFill>
                  <a:schemeClr val="tx1"/>
                </a:solidFill>
                <a:latin typeface="Calibri" panose="020F0502020204030204" pitchFamily="34" charset="0"/>
              </a:defRPr>
            </a:lvl3pPr>
            <a:lvl4pPr marL="1600200"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565F5CB-E0D8-494E-9853-516BF79F2F48}" type="slidenum">
              <a:rPr lang="en-US" altLang="en-US"/>
              <a:pPr>
                <a:spcBef>
                  <a:spcPct val="0"/>
                </a:spcBef>
              </a:pPr>
              <a:t>23</a:t>
            </a:fld>
            <a:endParaRPr lang="en-US" altLang="en-US"/>
          </a:p>
        </p:txBody>
      </p:sp>
      <p:sp>
        <p:nvSpPr>
          <p:cNvPr id="72709" name="Date Placeholder 1">
            <a:extLst>
              <a:ext uri="{FF2B5EF4-FFF2-40B4-BE49-F238E27FC236}">
                <a16:creationId xmlns:a16="http://schemas.microsoft.com/office/drawing/2014/main" id="{122D3AA7-4746-48AF-849F-A3EDEAC24D2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FED165-55B1-4A12-92B8-CF764BAFE0D7}" type="datetime1">
              <a:rPr lang="en-US" altLang="en-US" smtClean="0">
                <a:cs typeface="Arial" panose="020B0604020202020204" pitchFamily="34" charset="0"/>
              </a:rPr>
              <a:pPr>
                <a:spcBef>
                  <a:spcPct val="0"/>
                </a:spcBef>
              </a:pPr>
              <a:t>10/19/2022</a:t>
            </a:fld>
            <a:endParaRPr lang="en-US" altLang="en-US">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7D7C409D-4832-4589-9B30-87A8DDFCC6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5F4E8CFC-53C2-4BDE-858C-A77656A9E3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74756" name="Slide Number Placeholder 3">
            <a:extLst>
              <a:ext uri="{FF2B5EF4-FFF2-40B4-BE49-F238E27FC236}">
                <a16:creationId xmlns:a16="http://schemas.microsoft.com/office/drawing/2014/main" id="{956D38D8-951E-4D73-9F54-DE3E0FCA2C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0E81F0-7DD8-4B8E-A210-3F598358604E}" type="slidenum">
              <a:rPr lang="en-US" altLang="en-US"/>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14CB0E5-FA50-4956-871B-DFE5317250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975AA33-900B-42CE-AA02-3129FD1D06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FB0E90CB-FA56-4621-8355-541A23EA7B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C32F368-CB03-4560-BFA3-D8C83A58F3DF}" type="slidenum">
              <a:rPr lang="en-US" altLang="en-US"/>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FE06E38E-E2CB-4574-A5DA-3BD1312668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BE27E13D-FE48-4921-82F9-F2C493F734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8852" name="Slide Number Placeholder 3">
            <a:extLst>
              <a:ext uri="{FF2B5EF4-FFF2-40B4-BE49-F238E27FC236}">
                <a16:creationId xmlns:a16="http://schemas.microsoft.com/office/drawing/2014/main" id="{8FA935C8-CFB3-4D24-AA0E-5CA82BDC0FA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8A5BE08-53E9-4D37-89FF-13A9E057DF31}" type="slidenum">
              <a:rPr lang="en-US" altLang="en-US"/>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2D790FB7-F47F-4701-B163-F6F61E16B6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CFF76E61-8B88-4EA7-A5D7-C86FDA7897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0900" name="Slide Number Placeholder 3">
            <a:extLst>
              <a:ext uri="{FF2B5EF4-FFF2-40B4-BE49-F238E27FC236}">
                <a16:creationId xmlns:a16="http://schemas.microsoft.com/office/drawing/2014/main" id="{11B02ADC-E219-42AD-9F25-94C1E80914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92E55F-4055-47E3-9728-E8000A7DC953}" type="slidenum">
              <a:rPr lang="en-US" altLang="en-US"/>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D4F41A11-014E-4661-93DA-FA6580FD78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9427B648-820E-40A8-A2E1-6AE731BFC2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2948" name="Slide Number Placeholder 3">
            <a:extLst>
              <a:ext uri="{FF2B5EF4-FFF2-40B4-BE49-F238E27FC236}">
                <a16:creationId xmlns:a16="http://schemas.microsoft.com/office/drawing/2014/main" id="{9C7984AB-C3BA-449A-9D0F-562EE57125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854F0AA-1252-428A-86C4-03B6F56FEC6E}" type="slidenum">
              <a:rPr lang="en-US" altLang="en-US"/>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1461D433-2C86-4D08-B46D-04472F4FA8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7828B1F9-E40E-48CD-8E71-AB9B7B850F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4996" name="Slide Number Placeholder 3">
            <a:extLst>
              <a:ext uri="{FF2B5EF4-FFF2-40B4-BE49-F238E27FC236}">
                <a16:creationId xmlns:a16="http://schemas.microsoft.com/office/drawing/2014/main" id="{8BE9307F-51BC-48AF-9598-28D041B53C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E18F495-1021-4260-AC61-40B69B016C9B}" type="slidenum">
              <a:rPr lang="en-US" altLang="en-US"/>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535FA9E9-E329-459C-A50E-512713BAA6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98D30CC-969D-42F7-8973-7544398087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7044" name="Slide Number Placeholder 3">
            <a:extLst>
              <a:ext uri="{FF2B5EF4-FFF2-40B4-BE49-F238E27FC236}">
                <a16:creationId xmlns:a16="http://schemas.microsoft.com/office/drawing/2014/main" id="{0CBC9CAF-FF3D-4E78-9727-5D2F6D565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E1F7B7C-C1C1-47D6-B906-2561C230669D}" type="slidenum">
              <a:rPr lang="en-US" altLang="en-US"/>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A3971B37-99A5-4EE2-B438-E51BEF8C54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03D52FD8-9FA6-4C64-85B9-9BD519906C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13316" name="Slide Number Placeholder 3">
            <a:extLst>
              <a:ext uri="{FF2B5EF4-FFF2-40B4-BE49-F238E27FC236}">
                <a16:creationId xmlns:a16="http://schemas.microsoft.com/office/drawing/2014/main" id="{2F784012-6A32-42BA-B6D5-594EC25DE5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BC03141-0916-4903-A083-7FEC68AF29C5}" type="slidenum">
              <a:rPr lang="en-US" altLang="en-US"/>
              <a:pPr/>
              <a:t>4</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ED0CAAD1-2548-46A1-AB5D-03BE835CB9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8233A37F-4F67-4F65-8D81-D531178411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9092" name="Slide Number Placeholder 3">
            <a:extLst>
              <a:ext uri="{FF2B5EF4-FFF2-40B4-BE49-F238E27FC236}">
                <a16:creationId xmlns:a16="http://schemas.microsoft.com/office/drawing/2014/main" id="{19F50AC2-044D-4D92-B128-430E6CF2A58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AE74A6-DECB-413C-B557-78316CF630BD}" type="slidenum">
              <a:rPr lang="en-US" altLang="en-US"/>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59B55F9-2D6C-4B5E-B6C3-24299D60488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B0BCD181-AFD1-4D2B-B796-DCF6D8CF4F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1140" name="Slide Number Placeholder 3">
            <a:extLst>
              <a:ext uri="{FF2B5EF4-FFF2-40B4-BE49-F238E27FC236}">
                <a16:creationId xmlns:a16="http://schemas.microsoft.com/office/drawing/2014/main" id="{FEBE9865-16A6-426D-8D9C-1D7FDEF4D6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72C9EB-ECEA-4CBE-AB62-E151F0F91858}" type="slidenum">
              <a:rPr lang="en-US" altLang="en-US"/>
              <a:pPr/>
              <a:t>32</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FE18862D-ED6A-4EAE-9927-06615165B99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210DB23F-FCC8-4F4F-B98F-67C5C8C3AB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3188" name="Slide Number Placeholder 3">
            <a:extLst>
              <a:ext uri="{FF2B5EF4-FFF2-40B4-BE49-F238E27FC236}">
                <a16:creationId xmlns:a16="http://schemas.microsoft.com/office/drawing/2014/main" id="{ED4E073B-7DC8-44F4-A399-7754A049BB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4F4D148-C3E6-478E-B2A8-845447FD7148}" type="slidenum">
              <a:rPr lang="en-US" altLang="en-US"/>
              <a:pPr/>
              <a:t>33</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ED64A4ED-0BCA-4D0A-B495-28BF738CE3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6CA4AD62-07FB-4617-AB4C-67C456753A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a:extLst>
              <a:ext uri="{FF2B5EF4-FFF2-40B4-BE49-F238E27FC236}">
                <a16:creationId xmlns:a16="http://schemas.microsoft.com/office/drawing/2014/main" id="{1AB965DF-6914-4CA5-AC2D-45FF1F968F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EA8857D-4AB4-4B04-B007-D7DF9C1D36F7}" type="slidenum">
              <a:rPr lang="en-US" altLang="en-US"/>
              <a:pPr/>
              <a:t>34</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55E3210-BA4C-4B76-9DB7-417A2C85B4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69240725-B945-4FF0-AA0B-1A0F163219EE}"/>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lgn="just">
              <a:buFont typeface="Arial" panose="020B0604020202020204" pitchFamily="34" charset="0"/>
              <a:buNone/>
              <a:defRPr/>
            </a:pPr>
            <a:endParaRPr lang="en-US" altLang="en-US" dirty="0"/>
          </a:p>
        </p:txBody>
      </p:sp>
      <p:sp>
        <p:nvSpPr>
          <p:cNvPr id="97284" name="Slide Number Placeholder 3">
            <a:extLst>
              <a:ext uri="{FF2B5EF4-FFF2-40B4-BE49-F238E27FC236}">
                <a16:creationId xmlns:a16="http://schemas.microsoft.com/office/drawing/2014/main" id="{D0EE54D0-FFBC-46E3-AB1E-4F66C927A1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AF8E2A3-0D7D-48F9-AF54-38148FC6E081}" type="slidenum">
              <a:rPr lang="en-US" altLang="en-US"/>
              <a:pPr/>
              <a:t>35</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64D48EF4-57EE-474D-99DB-C77D24D824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39AC5405-9A6E-4AE3-ACA8-B1CA5C2010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9332" name="Slide Number Placeholder 3">
            <a:extLst>
              <a:ext uri="{FF2B5EF4-FFF2-40B4-BE49-F238E27FC236}">
                <a16:creationId xmlns:a16="http://schemas.microsoft.com/office/drawing/2014/main" id="{4DB36881-79DD-44C0-B9C2-B5C695433E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3000" indent="-227013">
              <a:spcBef>
                <a:spcPct val="30000"/>
              </a:spcBef>
              <a:defRPr sz="1200">
                <a:solidFill>
                  <a:schemeClr val="tx1"/>
                </a:solidFill>
                <a:latin typeface="Calibri" panose="020F0502020204030204" pitchFamily="34" charset="0"/>
              </a:defRPr>
            </a:lvl3pPr>
            <a:lvl4pPr marL="1600200"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75D75C-1B80-4E10-A701-1372560BA5F6}" type="slidenum">
              <a:rPr lang="en-US" altLang="en-US"/>
              <a:pPr>
                <a:spcBef>
                  <a:spcPct val="0"/>
                </a:spcBef>
              </a:pPr>
              <a:t>36</a:t>
            </a:fld>
            <a:endParaRPr lang="en-US" altLang="en-US"/>
          </a:p>
        </p:txBody>
      </p:sp>
      <p:sp>
        <p:nvSpPr>
          <p:cNvPr id="99333" name="Date Placeholder 1">
            <a:extLst>
              <a:ext uri="{FF2B5EF4-FFF2-40B4-BE49-F238E27FC236}">
                <a16:creationId xmlns:a16="http://schemas.microsoft.com/office/drawing/2014/main" id="{9D211300-2197-4F2F-8330-50FB0AD8A756}"/>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004F92-C1E4-487D-A56D-98C97DDDD769}" type="datetime1">
              <a:rPr lang="en-US" altLang="en-US" smtClean="0">
                <a:cs typeface="Arial" panose="020B0604020202020204" pitchFamily="34" charset="0"/>
              </a:rPr>
              <a:pPr>
                <a:spcBef>
                  <a:spcPct val="0"/>
                </a:spcBef>
              </a:pPr>
              <a:t>10/19/2022</a:t>
            </a:fld>
            <a:endParaRPr lang="en-US" altLang="en-US">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8F8D54D8-25CF-44FA-8567-647A3B0919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038E2DE-C1DA-4C26-84DE-33CFE79E0901}"/>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defRPr/>
            </a:pPr>
            <a:endParaRPr lang="en-US" altLang="en-US" dirty="0"/>
          </a:p>
        </p:txBody>
      </p:sp>
      <p:sp>
        <p:nvSpPr>
          <p:cNvPr id="103428" name="Slide Number Placeholder 3">
            <a:extLst>
              <a:ext uri="{FF2B5EF4-FFF2-40B4-BE49-F238E27FC236}">
                <a16:creationId xmlns:a16="http://schemas.microsoft.com/office/drawing/2014/main" id="{7CD02895-75AA-4E9F-9E91-733FB8B9E7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3000" indent="-227013">
              <a:spcBef>
                <a:spcPct val="30000"/>
              </a:spcBef>
              <a:defRPr sz="1200">
                <a:solidFill>
                  <a:schemeClr val="tx1"/>
                </a:solidFill>
                <a:latin typeface="Calibri" panose="020F0502020204030204" pitchFamily="34" charset="0"/>
              </a:defRPr>
            </a:lvl3pPr>
            <a:lvl4pPr marL="1600200"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3C7F41-45D3-4B3F-BCF2-04BB302BF13D}" type="slidenum">
              <a:rPr lang="en-US" altLang="en-US"/>
              <a:pPr>
                <a:spcBef>
                  <a:spcPct val="0"/>
                </a:spcBef>
              </a:pPr>
              <a:t>37</a:t>
            </a:fld>
            <a:endParaRPr lang="en-US" altLang="en-US"/>
          </a:p>
        </p:txBody>
      </p:sp>
      <p:sp>
        <p:nvSpPr>
          <p:cNvPr id="103429" name="Date Placeholder 1">
            <a:extLst>
              <a:ext uri="{FF2B5EF4-FFF2-40B4-BE49-F238E27FC236}">
                <a16:creationId xmlns:a16="http://schemas.microsoft.com/office/drawing/2014/main" id="{68D2010B-7CD3-4826-AA11-5D99FF894B71}"/>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764CCC4-C41D-48AA-808A-51C2094512A7}" type="datetime1">
              <a:rPr lang="en-US" altLang="en-US" smtClean="0">
                <a:cs typeface="Arial" panose="020B0604020202020204" pitchFamily="34" charset="0"/>
              </a:rPr>
              <a:pPr>
                <a:spcBef>
                  <a:spcPct val="0"/>
                </a:spcBef>
              </a:pPr>
              <a:t>10/19/2022</a:t>
            </a:fld>
            <a:endParaRPr lang="en-US" altLang="en-US">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80E2D711-B885-4EF8-986F-42EAEB2328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15F37C98-DB42-4ECA-A519-87CF0C0BF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5476" name="Slide Number Placeholder 3">
            <a:extLst>
              <a:ext uri="{FF2B5EF4-FFF2-40B4-BE49-F238E27FC236}">
                <a16:creationId xmlns:a16="http://schemas.microsoft.com/office/drawing/2014/main" id="{8FF780C5-9FED-460C-83F1-CA4A163C55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3000" indent="-227013">
              <a:spcBef>
                <a:spcPct val="30000"/>
              </a:spcBef>
              <a:defRPr sz="1200">
                <a:solidFill>
                  <a:schemeClr val="tx1"/>
                </a:solidFill>
                <a:latin typeface="Calibri" panose="020F0502020204030204" pitchFamily="34" charset="0"/>
              </a:defRPr>
            </a:lvl3pPr>
            <a:lvl4pPr marL="1600200" indent="-227013">
              <a:spcBef>
                <a:spcPct val="30000"/>
              </a:spcBef>
              <a:defRPr sz="1200">
                <a:solidFill>
                  <a:schemeClr val="tx1"/>
                </a:solidFill>
                <a:latin typeface="Calibri" panose="020F0502020204030204" pitchFamily="34" charset="0"/>
              </a:defRPr>
            </a:lvl4pPr>
            <a:lvl5pPr marL="2055813" indent="-227013">
              <a:spcBef>
                <a:spcPct val="30000"/>
              </a:spcBef>
              <a:defRPr sz="1200">
                <a:solidFill>
                  <a:schemeClr val="tx1"/>
                </a:solidFill>
                <a:latin typeface="Calibri" panose="020F0502020204030204" pitchFamily="34" charset="0"/>
              </a:defRPr>
            </a:lvl5pPr>
            <a:lvl6pPr marL="2513013" indent="-2270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90A089-A1E1-4F68-86E7-EFA07FC86F49}" type="slidenum">
              <a:rPr lang="en-US" altLang="en-US"/>
              <a:pPr>
                <a:spcBef>
                  <a:spcPct val="0"/>
                </a:spcBef>
              </a:pPr>
              <a:t>38</a:t>
            </a:fld>
            <a:endParaRPr lang="en-US" altLang="en-US"/>
          </a:p>
        </p:txBody>
      </p:sp>
      <p:sp>
        <p:nvSpPr>
          <p:cNvPr id="105477" name="Date Placeholder 1">
            <a:extLst>
              <a:ext uri="{FF2B5EF4-FFF2-40B4-BE49-F238E27FC236}">
                <a16:creationId xmlns:a16="http://schemas.microsoft.com/office/drawing/2014/main" id="{062A8D9C-905C-4319-840C-C7B6945531CB}"/>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8613"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F04D46-144F-477E-A456-C04EC2B81CA4}" type="datetime1">
              <a:rPr lang="en-US" altLang="en-US" smtClean="0">
                <a:cs typeface="Arial" panose="020B0604020202020204" pitchFamily="34" charset="0"/>
              </a:rPr>
              <a:pPr>
                <a:spcBef>
                  <a:spcPct val="0"/>
                </a:spcBef>
              </a:pPr>
              <a:t>10/19/2022</a:t>
            </a:fld>
            <a:endParaRPr lang="en-US" altLang="en-US">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C4B4BA05-5CA1-4739-8F71-7CFCD943D2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E46FA661-E71B-402D-8531-2877451137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8548" name="Slide Number Placeholder 3">
            <a:extLst>
              <a:ext uri="{FF2B5EF4-FFF2-40B4-BE49-F238E27FC236}">
                <a16:creationId xmlns:a16="http://schemas.microsoft.com/office/drawing/2014/main" id="{787842A2-497F-4174-83A0-69F7C76617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FBDDF4-E5DE-4662-BC65-683FA1B335D4}" type="slidenum">
              <a:rPr lang="en-US" altLang="en-US"/>
              <a:pPr>
                <a:spcBef>
                  <a:spcPct val="0"/>
                </a:spcBef>
              </a:pPr>
              <a:t>40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D6513424-B671-435D-B857-CA1C8C4546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89297788-1C73-4839-B6A3-1F2F42A90C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15364" name="Slide Number Placeholder 3">
            <a:extLst>
              <a:ext uri="{FF2B5EF4-FFF2-40B4-BE49-F238E27FC236}">
                <a16:creationId xmlns:a16="http://schemas.microsoft.com/office/drawing/2014/main" id="{E55E2C36-D974-4BFB-9535-F805BFD6DF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197E00-4FDA-4370-BDFA-C412659DEA93}" type="slidenum">
              <a:rPr lang="en-US" altLang="en-US"/>
              <a:pPr>
                <a:spcBef>
                  <a:spcPct val="0"/>
                </a:spcBef>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5C7D542A-8419-4347-B7EE-5B3A48F78F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01C44B7-8F15-460D-B1B4-EE4AFB3DCF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17412" name="Slide Number Placeholder 3">
            <a:extLst>
              <a:ext uri="{FF2B5EF4-FFF2-40B4-BE49-F238E27FC236}">
                <a16:creationId xmlns:a16="http://schemas.microsoft.com/office/drawing/2014/main" id="{FBFDF7AC-18F1-4F3D-B866-C9F6CB71B26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1E1CF5-7A4A-4AC9-B89C-13E660B27697}" type="slidenum">
              <a:rPr lang="en-US" altLang="en-US"/>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C3E38CF-879B-401F-A8B5-966DB6358D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6B5A7884-14A7-43D8-B13A-808507AD52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1508" name="Slide Number Placeholder 3">
            <a:extLst>
              <a:ext uri="{FF2B5EF4-FFF2-40B4-BE49-F238E27FC236}">
                <a16:creationId xmlns:a16="http://schemas.microsoft.com/office/drawing/2014/main" id="{54DEB987-445D-4E5D-9664-97049C5C92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2D9AB64-9CD5-4197-8719-7D18C5331C58}" type="slidenum">
              <a:rPr lang="en-US" altLang="en-US"/>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CA1A878-7CC2-483D-904E-1E2C7109A3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EFB990CA-B1B7-495D-90EB-B4FBE8B236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3556" name="Slide Number Placeholder 3">
            <a:extLst>
              <a:ext uri="{FF2B5EF4-FFF2-40B4-BE49-F238E27FC236}">
                <a16:creationId xmlns:a16="http://schemas.microsoft.com/office/drawing/2014/main" id="{82B9582D-B4A5-4A40-AEBE-46FFF589F9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4588" indent="-228600">
              <a:defRPr>
                <a:solidFill>
                  <a:schemeClr val="tx1"/>
                </a:solidFill>
                <a:latin typeface="Calibri" panose="020F0502020204030204" pitchFamily="34" charset="0"/>
                <a:cs typeface="Arial" panose="020B0604020202020204" pitchFamily="34" charset="0"/>
              </a:defRPr>
            </a:lvl3pPr>
            <a:lvl4pPr marL="1601788" indent="-228600">
              <a:defRPr>
                <a:solidFill>
                  <a:schemeClr val="tx1"/>
                </a:solidFill>
                <a:latin typeface="Calibri" panose="020F0502020204030204" pitchFamily="34" charset="0"/>
                <a:cs typeface="Arial" panose="020B0604020202020204" pitchFamily="34" charset="0"/>
              </a:defRPr>
            </a:lvl4pPr>
            <a:lvl5pPr marL="2058988" indent="-228600">
              <a:defRPr>
                <a:solidFill>
                  <a:schemeClr val="tx1"/>
                </a:solidFill>
                <a:latin typeface="Calibri" panose="020F0502020204030204" pitchFamily="34" charset="0"/>
                <a:cs typeface="Arial" panose="020B0604020202020204" pitchFamily="34" charset="0"/>
              </a:defRPr>
            </a:lvl5pPr>
            <a:lvl6pPr marL="25161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33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305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7788"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59EF6D1-FE31-4608-B675-419A25D54BAD}" type="slidenum">
              <a:rPr lang="en-US" altLang="en-US"/>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C0934F1-96FE-4B3A-9786-A5C30000CF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76FBDE2-57DF-4426-9B6C-410B4114A13C}"/>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altLang="en-US" dirty="0"/>
          </a:p>
        </p:txBody>
      </p:sp>
      <p:sp>
        <p:nvSpPr>
          <p:cNvPr id="25604" name="Slide Number Placeholder 3">
            <a:extLst>
              <a:ext uri="{FF2B5EF4-FFF2-40B4-BE49-F238E27FC236}">
                <a16:creationId xmlns:a16="http://schemas.microsoft.com/office/drawing/2014/main" id="{7D1B412A-DA6E-4341-B5DD-D6C366E051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BE47F4-4D66-4617-BB55-7E6E1ED994AD}" type="slidenum">
              <a:rPr lang="en-US" altLang="en-US"/>
              <a:pPr>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A2B0DA5-EAF5-40B8-A5E0-EC80DE7C65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96A94DB-6845-4B14-95CB-8BE7AF63DC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en-US" altLang="en-US" dirty="0"/>
          </a:p>
        </p:txBody>
      </p:sp>
      <p:sp>
        <p:nvSpPr>
          <p:cNvPr id="27652" name="Slide Number Placeholder 3">
            <a:extLst>
              <a:ext uri="{FF2B5EF4-FFF2-40B4-BE49-F238E27FC236}">
                <a16:creationId xmlns:a16="http://schemas.microsoft.com/office/drawing/2014/main" id="{98C1B86B-66ED-4DAE-97C5-01747C69A3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4588" indent="-228600">
              <a:spcBef>
                <a:spcPct val="30000"/>
              </a:spcBef>
              <a:defRPr sz="1200">
                <a:solidFill>
                  <a:schemeClr val="tx1"/>
                </a:solidFill>
                <a:latin typeface="Calibri" panose="020F0502020204030204" pitchFamily="34" charset="0"/>
              </a:defRPr>
            </a:lvl3pPr>
            <a:lvl4pPr marL="1601788" indent="-228600">
              <a:spcBef>
                <a:spcPct val="30000"/>
              </a:spcBef>
              <a:defRPr sz="1200">
                <a:solidFill>
                  <a:schemeClr val="tx1"/>
                </a:solidFill>
                <a:latin typeface="Calibri" panose="020F0502020204030204" pitchFamily="34" charset="0"/>
              </a:defRPr>
            </a:lvl4pPr>
            <a:lvl5pPr marL="2058988" indent="-228600">
              <a:spcBef>
                <a:spcPct val="30000"/>
              </a:spcBef>
              <a:defRPr sz="1200">
                <a:solidFill>
                  <a:schemeClr val="tx1"/>
                </a:solidFill>
                <a:latin typeface="Calibri" panose="020F0502020204030204" pitchFamily="34" charset="0"/>
              </a:defRPr>
            </a:lvl5pPr>
            <a:lvl6pPr marL="2516188" indent="-228600" eaLnBrk="0" fontAlgn="base" hangingPunct="0">
              <a:spcBef>
                <a:spcPct val="30000"/>
              </a:spcBef>
              <a:spcAft>
                <a:spcPct val="0"/>
              </a:spcAft>
              <a:defRPr sz="1200">
                <a:solidFill>
                  <a:schemeClr val="tx1"/>
                </a:solidFill>
                <a:latin typeface="Calibri" panose="020F0502020204030204" pitchFamily="34" charset="0"/>
              </a:defRPr>
            </a:lvl6pPr>
            <a:lvl7pPr marL="2973388" indent="-228600" eaLnBrk="0" fontAlgn="base" hangingPunct="0">
              <a:spcBef>
                <a:spcPct val="30000"/>
              </a:spcBef>
              <a:spcAft>
                <a:spcPct val="0"/>
              </a:spcAft>
              <a:defRPr sz="1200">
                <a:solidFill>
                  <a:schemeClr val="tx1"/>
                </a:solidFill>
                <a:latin typeface="Calibri" panose="020F0502020204030204" pitchFamily="34" charset="0"/>
              </a:defRPr>
            </a:lvl7pPr>
            <a:lvl8pPr marL="3430588" indent="-228600" eaLnBrk="0" fontAlgn="base" hangingPunct="0">
              <a:spcBef>
                <a:spcPct val="30000"/>
              </a:spcBef>
              <a:spcAft>
                <a:spcPct val="0"/>
              </a:spcAft>
              <a:defRPr sz="1200">
                <a:solidFill>
                  <a:schemeClr val="tx1"/>
                </a:solidFill>
                <a:latin typeface="Calibri" panose="020F0502020204030204" pitchFamily="34" charset="0"/>
              </a:defRPr>
            </a:lvl8pPr>
            <a:lvl9pPr marL="3887788"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AC1463-98E0-4122-A8AD-D0F6B94EDFCE}" type="slidenum">
              <a:rPr lang="en-US" altLang="en-US"/>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a:prstGeom prst="rect">
            <a:avLst/>
          </a:prstGeom>
        </p:spPr>
        <p:txBody>
          <a:bodyPr/>
          <a:lstStyle>
            <a:lvl1pPr>
              <a:defRPr>
                <a:solidFill>
                  <a:srgbClr val="9D9259"/>
                </a:solidFill>
              </a:defRPr>
            </a:lvl1pPr>
          </a:lstStyle>
          <a:p>
            <a:r>
              <a:rPr lang="en-US"/>
              <a:t>Click to edit Master title style</a:t>
            </a:r>
            <a:endParaRPr lang="en-US" dirty="0"/>
          </a:p>
        </p:txBody>
      </p:sp>
    </p:spTree>
    <p:extLst>
      <p:ext uri="{BB962C8B-B14F-4D97-AF65-F5344CB8AC3E}">
        <p14:creationId xmlns:p14="http://schemas.microsoft.com/office/powerpoint/2010/main" val="1326003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1752600" y="914400"/>
            <a:ext cx="6934200" cy="685800"/>
          </a:xfrm>
          <a:prstGeom prst="rect">
            <a:avLst/>
          </a:prstGeom>
        </p:spPr>
        <p:txBody>
          <a:bodyPr/>
          <a:lstStyle>
            <a:lvl1pPr algn="l">
              <a:defRPr baseline="0">
                <a:solidFill>
                  <a:srgbClr val="9D9259"/>
                </a:solidFill>
              </a:defRPr>
            </a:lvl1pPr>
          </a:lstStyle>
          <a:p>
            <a:r>
              <a:rPr lang="en-US"/>
              <a:t>Click to edit Master title style</a:t>
            </a:r>
            <a:endParaRPr lang="en-US" dirty="0"/>
          </a:p>
        </p:txBody>
      </p:sp>
      <p:sp>
        <p:nvSpPr>
          <p:cNvPr id="5" name="Content Placeholder 4"/>
          <p:cNvSpPr>
            <a:spLocks noGrp="1"/>
          </p:cNvSpPr>
          <p:nvPr>
            <p:ph sz="quarter" idx="10"/>
          </p:nvPr>
        </p:nvSpPr>
        <p:spPr>
          <a:xfrm>
            <a:off x="533400" y="2286000"/>
            <a:ext cx="8229600" cy="3810000"/>
          </a:xfrm>
          <a:prstGeom prst="rect">
            <a:avLst/>
          </a:prstGeom>
        </p:spPr>
        <p:txBody>
          <a:bodyPr/>
          <a:lstStyle>
            <a:lvl1pPr marL="457200" indent="-457200">
              <a:buFontTx/>
              <a:buBlip>
                <a:blip r:embed="rId2"/>
              </a:buBlip>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1"/>
          </p:nvPr>
        </p:nvSpPr>
        <p:spPr>
          <a:xfrm>
            <a:off x="1752600" y="1752600"/>
            <a:ext cx="6934200" cy="457200"/>
          </a:xfrm>
          <a:prstGeom prst="rect">
            <a:avLst/>
          </a:prstGeom>
        </p:spPr>
        <p:txBody>
          <a:bodyPr/>
          <a:lstStyle>
            <a:lvl1pPr marL="0" indent="0">
              <a:buFontTx/>
              <a:buNone/>
              <a:defRPr baseline="0"/>
            </a:lvl1pPr>
          </a:lstStyle>
          <a:p>
            <a:pPr lvl="0"/>
            <a:r>
              <a:rPr lang="en-US"/>
              <a:t>Click to edit Master text styles</a:t>
            </a:r>
          </a:p>
        </p:txBody>
      </p:sp>
      <p:sp>
        <p:nvSpPr>
          <p:cNvPr id="6" name="Date Placeholder 1">
            <a:extLst>
              <a:ext uri="{FF2B5EF4-FFF2-40B4-BE49-F238E27FC236}">
                <a16:creationId xmlns:a16="http://schemas.microsoft.com/office/drawing/2014/main" id="{60582808-58CE-46AF-B35A-E35BD2FB64E9}"/>
              </a:ext>
            </a:extLst>
          </p:cNvPr>
          <p:cNvSpPr>
            <a:spLocks noGrp="1"/>
          </p:cNvSpPr>
          <p:nvPr>
            <p:ph type="dt" sz="half" idx="12"/>
          </p:nvPr>
        </p:nvSpPr>
        <p:spPr/>
        <p:txBody>
          <a:bodyPr/>
          <a:lstStyle>
            <a:lvl1pPr>
              <a:defRPr/>
            </a:lvl1pPr>
          </a:lstStyle>
          <a:p>
            <a:pPr>
              <a:defRPr/>
            </a:pPr>
            <a:fld id="{89745E0E-4F3F-4035-B316-228BD565464B}" type="datetimeFigureOut">
              <a:rPr lang="en-US"/>
              <a:pPr>
                <a:defRPr/>
              </a:pPr>
              <a:t>10/19/2022</a:t>
            </a:fld>
            <a:endParaRPr lang="en-US" dirty="0"/>
          </a:p>
        </p:txBody>
      </p:sp>
      <p:sp>
        <p:nvSpPr>
          <p:cNvPr id="8" name="Footer Placeholder 2">
            <a:extLst>
              <a:ext uri="{FF2B5EF4-FFF2-40B4-BE49-F238E27FC236}">
                <a16:creationId xmlns:a16="http://schemas.microsoft.com/office/drawing/2014/main" id="{3F9FFCA9-424A-454A-A43B-5B0AC5B7AAE4}"/>
              </a:ext>
            </a:extLst>
          </p:cNvPr>
          <p:cNvSpPr>
            <a:spLocks noGrp="1"/>
          </p:cNvSpPr>
          <p:nvPr>
            <p:ph type="ftr" sz="quarter" idx="13"/>
          </p:nvPr>
        </p:nvSpPr>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4F0A83B6-4868-4A14-B678-93228983E44E}"/>
              </a:ext>
            </a:extLst>
          </p:cNvPr>
          <p:cNvSpPr>
            <a:spLocks noGrp="1"/>
          </p:cNvSpPr>
          <p:nvPr>
            <p:ph type="sldNum" sz="quarter" idx="14"/>
          </p:nvPr>
        </p:nvSpPr>
        <p:spPr/>
        <p:txBody>
          <a:bodyPr/>
          <a:lstStyle>
            <a:lvl1pPr>
              <a:defRPr/>
            </a:lvl1pPr>
          </a:lstStyle>
          <a:p>
            <a:fld id="{CD78F61C-4B50-4705-AB7A-18C20A9193BC}" type="slidenum">
              <a:rPr lang="en-US" altLang="en-US"/>
              <a:pPr/>
              <a:t>‹#›</a:t>
            </a:fld>
            <a:endParaRPr lang="en-US" altLang="en-US"/>
          </a:p>
        </p:txBody>
      </p:sp>
    </p:spTree>
    <p:extLst>
      <p:ext uri="{BB962C8B-B14F-4D97-AF65-F5344CB8AC3E}">
        <p14:creationId xmlns:p14="http://schemas.microsoft.com/office/powerpoint/2010/main" val="3813379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a:extLst>
              <a:ext uri="{FF2B5EF4-FFF2-40B4-BE49-F238E27FC236}">
                <a16:creationId xmlns:a16="http://schemas.microsoft.com/office/drawing/2014/main" id="{A6BD0304-88FB-46AE-B69F-B4C81C0284F1}"/>
              </a:ext>
            </a:extLst>
          </p:cNvPr>
          <p:cNvSpPr>
            <a:spLocks noGrp="1"/>
          </p:cNvSpPr>
          <p:nvPr>
            <p:ph type="dt" sz="half" idx="10"/>
          </p:nvPr>
        </p:nvSpPr>
        <p:spPr/>
        <p:txBody>
          <a:bodyPr/>
          <a:lstStyle>
            <a:lvl1pPr>
              <a:defRPr/>
            </a:lvl1pPr>
          </a:lstStyle>
          <a:p>
            <a:pPr>
              <a:defRPr/>
            </a:pPr>
            <a:fld id="{320321BA-7473-4641-AA19-EF51B510A0A9}" type="datetimeFigureOut">
              <a:rPr lang="en-US"/>
              <a:pPr>
                <a:defRPr/>
              </a:pPr>
              <a:t>10/19/2022</a:t>
            </a:fld>
            <a:endParaRPr lang="en-US" dirty="0"/>
          </a:p>
        </p:txBody>
      </p:sp>
      <p:sp>
        <p:nvSpPr>
          <p:cNvPr id="5" name="Footer Placeholder 2">
            <a:extLst>
              <a:ext uri="{FF2B5EF4-FFF2-40B4-BE49-F238E27FC236}">
                <a16:creationId xmlns:a16="http://schemas.microsoft.com/office/drawing/2014/main" id="{398484DB-D91C-4B37-B783-A84F81F1136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FCCCA3E5-6872-47E8-BC8C-74394007803E}"/>
              </a:ext>
            </a:extLst>
          </p:cNvPr>
          <p:cNvSpPr>
            <a:spLocks noGrp="1"/>
          </p:cNvSpPr>
          <p:nvPr>
            <p:ph type="sldNum" sz="quarter" idx="12"/>
          </p:nvPr>
        </p:nvSpPr>
        <p:spPr/>
        <p:txBody>
          <a:bodyPr/>
          <a:lstStyle>
            <a:lvl1pPr>
              <a:defRPr/>
            </a:lvl1pPr>
          </a:lstStyle>
          <a:p>
            <a:fld id="{99C20A63-7C25-4C3A-9684-3C2095D2EE34}" type="slidenum">
              <a:rPr lang="en-US" altLang="en-US"/>
              <a:pPr/>
              <a:t>‹#›</a:t>
            </a:fld>
            <a:endParaRPr lang="en-US" altLang="en-US"/>
          </a:p>
        </p:txBody>
      </p:sp>
    </p:spTree>
    <p:extLst>
      <p:ext uri="{BB962C8B-B14F-4D97-AF65-F5344CB8AC3E}">
        <p14:creationId xmlns:p14="http://schemas.microsoft.com/office/powerpoint/2010/main" val="113159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2" name="Text Placeholder 2"/>
          <p:cNvSpPr>
            <a:spLocks noGrp="1"/>
          </p:cNvSpPr>
          <p:nvPr>
            <p:ph idx="1"/>
          </p:nvPr>
        </p:nvSpPr>
        <p:spPr>
          <a:xfrm>
            <a:off x="457200" y="1524000"/>
            <a:ext cx="8229600" cy="4602163"/>
          </a:xfrm>
          <a:prstGeom prst="rect">
            <a:avLst/>
          </a:prstGeom>
        </p:spPr>
        <p:txBody>
          <a:bodyPr rtlCol="0">
            <a:normAutofit/>
          </a:bodyPr>
          <a:lstStyle>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p:nvPr>
        </p:nvSpPr>
        <p:spPr>
          <a:xfrm>
            <a:off x="457200" y="146038"/>
            <a:ext cx="8229600" cy="996962"/>
          </a:xfrm>
          <a:prstGeom prst="rect">
            <a:avLst/>
          </a:prstGeom>
        </p:spPr>
        <p:txBody>
          <a:bodyPr rtlCol="0">
            <a:normAutofit/>
          </a:bodyPr>
          <a:lstStyle>
            <a:lvl1pPr>
              <a:defRPr sz="3000"/>
            </a:lvl1pPr>
          </a:lstStyle>
          <a:p>
            <a:r>
              <a:rPr lang="en-US" dirty="0"/>
              <a:t>Click to edit Master title style</a:t>
            </a:r>
          </a:p>
        </p:txBody>
      </p:sp>
      <p:sp>
        <p:nvSpPr>
          <p:cNvPr id="4" name="Footer Placeholder 4">
            <a:extLst>
              <a:ext uri="{FF2B5EF4-FFF2-40B4-BE49-F238E27FC236}">
                <a16:creationId xmlns:a16="http://schemas.microsoft.com/office/drawing/2014/main" id="{F6A7A017-23D7-40CC-9C7D-C54C128917B9}"/>
              </a:ext>
            </a:extLst>
          </p:cNvPr>
          <p:cNvSpPr>
            <a:spLocks noGrp="1"/>
          </p:cNvSpPr>
          <p:nvPr>
            <p:ph type="ftr" sz="quarter" idx="10"/>
          </p:nvPr>
        </p:nvSpPr>
        <p:spPr>
          <a:xfrm>
            <a:off x="685800" y="6443663"/>
            <a:ext cx="6477000" cy="365125"/>
          </a:xfrm>
        </p:spPr>
        <p:txBody>
          <a:bodyPr/>
          <a:lstStyle>
            <a:lvl1pPr>
              <a:defRPr/>
            </a:lvl1pPr>
          </a:lstStyle>
          <a:p>
            <a:pPr>
              <a:defRPr/>
            </a:pPr>
            <a:r>
              <a:rPr lang="en-US"/>
              <a:t>www.jacksonlewis.com</a:t>
            </a:r>
          </a:p>
        </p:txBody>
      </p:sp>
      <p:sp>
        <p:nvSpPr>
          <p:cNvPr id="5" name="Slide Number Placeholder 5">
            <a:extLst>
              <a:ext uri="{FF2B5EF4-FFF2-40B4-BE49-F238E27FC236}">
                <a16:creationId xmlns:a16="http://schemas.microsoft.com/office/drawing/2014/main" id="{4480D640-9073-4621-A0A8-41F230FBBBA6}"/>
              </a:ext>
            </a:extLst>
          </p:cNvPr>
          <p:cNvSpPr>
            <a:spLocks noGrp="1"/>
          </p:cNvSpPr>
          <p:nvPr>
            <p:ph type="sldNum" sz="quarter" idx="11"/>
          </p:nvPr>
        </p:nvSpPr>
        <p:spPr/>
        <p:txBody>
          <a:bodyPr/>
          <a:lstStyle>
            <a:lvl1pPr>
              <a:defRPr/>
            </a:lvl1pPr>
          </a:lstStyle>
          <a:p>
            <a:fld id="{CF068A05-D1B3-4DB8-900F-1ABD51B3CCA1}" type="slidenum">
              <a:rPr lang="en-US" altLang="en-US"/>
              <a:pPr/>
              <a:t>‹#›</a:t>
            </a:fld>
            <a:endParaRPr lang="en-US" altLang="en-US"/>
          </a:p>
        </p:txBody>
      </p:sp>
    </p:spTree>
    <p:extLst>
      <p:ext uri="{BB962C8B-B14F-4D97-AF65-F5344CB8AC3E}">
        <p14:creationId xmlns:p14="http://schemas.microsoft.com/office/powerpoint/2010/main" val="36380304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964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1135088-2F2A-4661-9BF3-1F68B9A19770}"/>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Title Placeholder 1">
            <a:extLst>
              <a:ext uri="{FF2B5EF4-FFF2-40B4-BE49-F238E27FC236}">
                <a16:creationId xmlns:a16="http://schemas.microsoft.com/office/drawing/2014/main" id="{45FBFDAC-503E-4F0C-9FE4-834434647EB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9D8BF60-6815-4E82-8555-4FAF06A48F3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357F27-0230-40BA-8B05-2818986A134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AC96A22F-E3C2-4E4E-840B-A7475E5E93AB}" type="datetimeFigureOut">
              <a:rPr lang="en-US"/>
              <a:pPr>
                <a:defRPr/>
              </a:pPr>
              <a:t>10/19/2022</a:t>
            </a:fld>
            <a:endParaRPr lang="en-US" dirty="0"/>
          </a:p>
        </p:txBody>
      </p:sp>
      <p:sp>
        <p:nvSpPr>
          <p:cNvPr id="5" name="Footer Placeholder 4">
            <a:extLst>
              <a:ext uri="{FF2B5EF4-FFF2-40B4-BE49-F238E27FC236}">
                <a16:creationId xmlns:a16="http://schemas.microsoft.com/office/drawing/2014/main" id="{CBA0F50A-78C4-4558-B3D1-8C3E9ECE632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DEEDABB-93F4-466C-93DC-FF73EC40C76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F42EDAA-E174-4981-84A5-A6F76D2132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4"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08CF755-BE79-4660-AF89-5053648649E4}"/>
              </a:ext>
            </a:extLst>
          </p:cNvPr>
          <p:cNvPicPr>
            <a:picLocks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a:extLst>
              <a:ext uri="{FF2B5EF4-FFF2-40B4-BE49-F238E27FC236}">
                <a16:creationId xmlns:a16="http://schemas.microsoft.com/office/drawing/2014/main" id="{BC712472-A35A-46B9-8848-463D67667E1A}"/>
              </a:ext>
            </a:extLst>
          </p:cNvPr>
          <p:cNvSpPr txBox="1">
            <a:spLocks/>
          </p:cNvSpPr>
          <p:nvPr userDrawn="1"/>
        </p:nvSpPr>
        <p:spPr bwMode="auto">
          <a:xfrm>
            <a:off x="1828800" y="3505200"/>
            <a:ext cx="3886200" cy="457200"/>
          </a:xfrm>
          <a:prstGeom prst="rect">
            <a:avLst/>
          </a:prstGeom>
          <a:noFill/>
          <a:ln>
            <a:noFill/>
          </a:ln>
        </p:spPr>
        <p:txBody>
          <a:bodyPr/>
          <a:lstStyle>
            <a:lvl1pPr marL="457200" indent="-457200">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indent="0" eaLnBrk="1" fontAlgn="auto" hangingPunct="1">
              <a:spcBef>
                <a:spcPct val="20000"/>
              </a:spcBef>
              <a:spcAft>
                <a:spcPts val="0"/>
              </a:spcAft>
              <a:defRPr/>
            </a:pPr>
            <a:endParaRPr lang="en-US" sz="3200" dirty="0">
              <a:cs typeface="+mn-cs"/>
            </a:endParaRPr>
          </a:p>
        </p:txBody>
      </p:sp>
      <p:sp>
        <p:nvSpPr>
          <p:cNvPr id="2" name="Date Placeholder 1">
            <a:extLst>
              <a:ext uri="{FF2B5EF4-FFF2-40B4-BE49-F238E27FC236}">
                <a16:creationId xmlns:a16="http://schemas.microsoft.com/office/drawing/2014/main" id="{86B1B1F2-3A65-40C4-BADC-805555B5369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fld id="{45FE3DA6-9280-482E-93F4-DAB6BFAFFB6A}" type="datetimeFigureOut">
              <a:rPr lang="en-US"/>
              <a:pPr>
                <a:defRPr/>
              </a:pPr>
              <a:t>10/19/2022</a:t>
            </a:fld>
            <a:endParaRPr lang="en-US" dirty="0"/>
          </a:p>
        </p:txBody>
      </p:sp>
      <p:sp>
        <p:nvSpPr>
          <p:cNvPr id="3" name="Footer Placeholder 2">
            <a:extLst>
              <a:ext uri="{FF2B5EF4-FFF2-40B4-BE49-F238E27FC236}">
                <a16:creationId xmlns:a16="http://schemas.microsoft.com/office/drawing/2014/main" id="{54423E6A-3CFD-4FFF-9914-C50CE0CD77D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4" name="Slide Number Placeholder 3">
            <a:extLst>
              <a:ext uri="{FF2B5EF4-FFF2-40B4-BE49-F238E27FC236}">
                <a16:creationId xmlns:a16="http://schemas.microsoft.com/office/drawing/2014/main" id="{AA80982C-F1A9-4F91-9F74-62CD357020E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7BB6834-F5F4-4FD8-8B1D-2FC9055E60AC}" type="slidenum">
              <a:rPr lang="en-US" altLang="en-US"/>
              <a:pPr/>
              <a:t>‹#›</a:t>
            </a:fld>
            <a:endParaRPr lang="en-US" altLang="en-US"/>
          </a:p>
        </p:txBody>
      </p:sp>
      <p:sp>
        <p:nvSpPr>
          <p:cNvPr id="2055" name="Title Placeholder 4">
            <a:extLst>
              <a:ext uri="{FF2B5EF4-FFF2-40B4-BE49-F238E27FC236}">
                <a16:creationId xmlns:a16="http://schemas.microsoft.com/office/drawing/2014/main" id="{DE44C0A5-3C54-40CE-BC2E-0F5A5B91806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6" name="Text Placeholder 6">
            <a:extLst>
              <a:ext uri="{FF2B5EF4-FFF2-40B4-BE49-F238E27FC236}">
                <a16:creationId xmlns:a16="http://schemas.microsoft.com/office/drawing/2014/main" id="{310F9F20-21DE-4FD5-BDA5-E9D067379BB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5"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FAD1E94-0685-4F70-B0FD-DFD87C59F24E}"/>
              </a:ext>
            </a:extLst>
          </p:cNvPr>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dk1" tx1="lt1" bg2="dk2" tx2="lt2" accent1="accent1" accent2="accent2" accent3="accent3" accent4="accent4" accent5="accent5" accent6="accent6" hlink="hlink" folHlink="folHlink"/>
  <p:sldLayoutIdLst>
    <p:sldLayoutId id="2147484023"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030C42F-9386-41BA-8272-B76809A89B76}"/>
              </a:ext>
            </a:extLst>
          </p:cNvPr>
          <p:cNvSpPr>
            <a:spLocks noGrp="1"/>
          </p:cNvSpPr>
          <p:nvPr>
            <p:ph type="title"/>
          </p:nvPr>
        </p:nvSpPr>
        <p:spPr>
          <a:xfrm>
            <a:off x="533400" y="838200"/>
            <a:ext cx="8229600" cy="4953000"/>
          </a:xfrm>
        </p:spPr>
        <p:txBody>
          <a:bodyPr/>
          <a:lstStyle/>
          <a:p>
            <a:pPr eaLnBrk="1" hangingPunct="1"/>
            <a:r>
              <a:rPr lang="en-US" altLang="en-US" sz="4800" b="1" dirty="0">
                <a:solidFill>
                  <a:schemeClr val="tx1"/>
                </a:solidFill>
                <a:latin typeface="Arial Unicode MS" pitchFamily="34" charset="-128"/>
                <a:ea typeface="Arial Unicode MS" pitchFamily="34" charset="-128"/>
              </a:rPr>
              <a:t>Sexual Harassment and Respectful Workplace Training</a:t>
            </a:r>
            <a:br>
              <a:rPr lang="en-US" altLang="en-US" dirty="0">
                <a:solidFill>
                  <a:schemeClr val="tx1"/>
                </a:solidFill>
                <a:latin typeface="Arial Unicode MS" pitchFamily="34" charset="-128"/>
                <a:ea typeface="Arial Unicode MS" pitchFamily="34" charset="-128"/>
              </a:rPr>
            </a:br>
            <a:br>
              <a:rPr lang="en-US" altLang="en-US" sz="3200" dirty="0">
                <a:solidFill>
                  <a:schemeClr val="tx1"/>
                </a:solidFill>
                <a:latin typeface="Arial Unicode MS" pitchFamily="34" charset="-128"/>
                <a:ea typeface="Arial Unicode MS" pitchFamily="34" charset="-128"/>
              </a:rPr>
            </a:br>
            <a:r>
              <a:rPr lang="en-US" altLang="en-US" sz="3200" dirty="0">
                <a:solidFill>
                  <a:schemeClr val="tx1"/>
                </a:solidFill>
                <a:latin typeface="Arial Unicode MS" pitchFamily="34" charset="-128"/>
                <a:ea typeface="Arial Unicode MS" pitchFamily="34" charset="-128"/>
              </a:rPr>
              <a:t>Elizabeth S. Muyskens</a:t>
            </a:r>
            <a:br>
              <a:rPr lang="en-US" altLang="en-US" sz="3200" dirty="0">
                <a:solidFill>
                  <a:schemeClr val="tx1"/>
                </a:solidFill>
                <a:latin typeface="Arial Unicode MS" pitchFamily="34" charset="-128"/>
                <a:ea typeface="Arial Unicode MS" pitchFamily="34" charset="-128"/>
              </a:rPr>
            </a:br>
            <a:r>
              <a:rPr lang="en-US" altLang="en-US" sz="3200" dirty="0">
                <a:solidFill>
                  <a:schemeClr val="tx1"/>
                </a:solidFill>
                <a:latin typeface="Arial Unicode MS" pitchFamily="34" charset="-128"/>
                <a:ea typeface="Arial Unicode MS" pitchFamily="34" charset="-128"/>
              </a:rPr>
              <a:t>elizabeth.muyskens@skofirm.com</a:t>
            </a:r>
            <a:br>
              <a:rPr lang="en-US" altLang="en-US" sz="3200" dirty="0">
                <a:solidFill>
                  <a:schemeClr val="tx1"/>
                </a:solidFill>
                <a:latin typeface="Arial Unicode MS" pitchFamily="34" charset="-128"/>
                <a:ea typeface="Arial Unicode MS" pitchFamily="34" charset="-128"/>
              </a:rPr>
            </a:br>
            <a:r>
              <a:rPr lang="en-US" altLang="en-US" sz="3200" dirty="0">
                <a:solidFill>
                  <a:schemeClr val="tx1"/>
                </a:solidFill>
                <a:latin typeface="Arial Unicode MS" pitchFamily="34" charset="-128"/>
                <a:ea typeface="Arial Unicode MS" pitchFamily="34" charset="-128"/>
              </a:rPr>
              <a:t>Stoll Keenon Ogden PLLC</a:t>
            </a:r>
            <a:br>
              <a:rPr lang="en-US" altLang="en-US" sz="3200">
                <a:solidFill>
                  <a:schemeClr val="tx1"/>
                </a:solidFill>
                <a:latin typeface="Arial Unicode MS" pitchFamily="34" charset="-128"/>
                <a:ea typeface="Arial Unicode MS" pitchFamily="34" charset="-128"/>
              </a:rPr>
            </a:br>
            <a:r>
              <a:rPr lang="en-US" altLang="en-US" sz="3200">
                <a:solidFill>
                  <a:schemeClr val="tx1"/>
                </a:solidFill>
                <a:latin typeface="Arial Unicode MS" pitchFamily="34" charset="-128"/>
                <a:ea typeface="Arial Unicode MS" pitchFamily="34" charset="-128"/>
              </a:rPr>
              <a:t>October </a:t>
            </a:r>
            <a:r>
              <a:rPr lang="en-US" altLang="en-US" sz="3200" dirty="0">
                <a:solidFill>
                  <a:schemeClr val="tx1"/>
                </a:solidFill>
                <a:latin typeface="Arial Unicode MS" pitchFamily="34" charset="-128"/>
                <a:ea typeface="Arial Unicode MS" pitchFamily="34" charset="-128"/>
              </a:rPr>
              <a:t>26, 2022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B8A366D-CFF3-4174-B5B6-24BE4882AC7E}"/>
              </a:ext>
            </a:extLst>
          </p:cNvPr>
          <p:cNvSpPr>
            <a:spLocks noGrp="1"/>
          </p:cNvSpPr>
          <p:nvPr>
            <p:ph type="title"/>
          </p:nvPr>
        </p:nvSpPr>
        <p:spPr>
          <a:xfrm>
            <a:off x="1409700" y="1028700"/>
            <a:ext cx="6934200" cy="685800"/>
          </a:xfrm>
        </p:spPr>
        <p:txBody>
          <a:bodyPr/>
          <a:lstStyle/>
          <a:p>
            <a:r>
              <a:rPr lang="en-US" altLang="en-US" b="1">
                <a:solidFill>
                  <a:schemeClr val="tx1"/>
                </a:solidFill>
              </a:rPr>
              <a:t>What is Sexual Harassment?</a:t>
            </a:r>
            <a:endParaRPr lang="en-US" altLang="en-US"/>
          </a:p>
        </p:txBody>
      </p:sp>
      <p:sp>
        <p:nvSpPr>
          <p:cNvPr id="3" name="Content Placeholder 2">
            <a:extLst>
              <a:ext uri="{FF2B5EF4-FFF2-40B4-BE49-F238E27FC236}">
                <a16:creationId xmlns:a16="http://schemas.microsoft.com/office/drawing/2014/main" id="{CA6626FB-42DD-4520-9FE2-0E4324A0AC24}"/>
              </a:ext>
            </a:extLst>
          </p:cNvPr>
          <p:cNvSpPr>
            <a:spLocks noGrp="1"/>
          </p:cNvSpPr>
          <p:nvPr>
            <p:ph sz="quarter" idx="10"/>
          </p:nvPr>
        </p:nvSpPr>
        <p:spPr>
          <a:xfrm>
            <a:off x="1371600" y="2057400"/>
            <a:ext cx="7086600" cy="4419600"/>
          </a:xfrm>
        </p:spPr>
        <p:txBody>
          <a:bodyPr/>
          <a:lstStyle/>
          <a:p>
            <a:pPr>
              <a:buFont typeface="Arial" pitchFamily="34" charset="0"/>
              <a:buChar char="•"/>
              <a:defRPr/>
            </a:pPr>
            <a:r>
              <a:rPr lang="en-US" sz="2400" dirty="0"/>
              <a:t>Unwelcome sexual advances,</a:t>
            </a:r>
          </a:p>
          <a:p>
            <a:pPr>
              <a:buFont typeface="Arial" pitchFamily="34" charset="0"/>
              <a:buChar char="•"/>
              <a:defRPr/>
            </a:pPr>
            <a:r>
              <a:rPr lang="en-US" sz="2400" dirty="0"/>
              <a:t>Requests for sexual favors, or</a:t>
            </a:r>
          </a:p>
          <a:p>
            <a:pPr>
              <a:buFont typeface="Arial" pitchFamily="34" charset="0"/>
              <a:buChar char="•"/>
              <a:defRPr/>
            </a:pPr>
            <a:r>
              <a:rPr lang="en-US" sz="2400" dirty="0"/>
              <a:t>Other verbal or physical conduct of a sexual nature.</a:t>
            </a:r>
          </a:p>
          <a:p>
            <a:pPr>
              <a:buFont typeface="Arial" pitchFamily="34" charset="0"/>
              <a:buChar char="•"/>
              <a:defRPr/>
            </a:pPr>
            <a:endParaRPr lang="en-US" sz="2400" dirty="0"/>
          </a:p>
          <a:p>
            <a:pPr marL="0" indent="0">
              <a:buFontTx/>
              <a:buNone/>
              <a:defRPr/>
            </a:pPr>
            <a:r>
              <a:rPr lang="en-US" sz="2400" dirty="0"/>
              <a:t> And, the conduct must:</a:t>
            </a:r>
          </a:p>
          <a:p>
            <a:pPr>
              <a:buFont typeface="Arial" pitchFamily="34" charset="0"/>
              <a:buChar char="•"/>
              <a:defRPr/>
            </a:pPr>
            <a:r>
              <a:rPr lang="en-US" sz="2400" dirty="0"/>
              <a:t>Explicitly or implicitly affect a term or condition of an individual’s employment;</a:t>
            </a:r>
          </a:p>
          <a:p>
            <a:pPr>
              <a:buFont typeface="Arial" pitchFamily="34" charset="0"/>
              <a:buChar char="•"/>
              <a:defRPr/>
            </a:pPr>
            <a:r>
              <a:rPr lang="en-US" sz="2400" dirty="0"/>
              <a:t>Unreasonably interfere with an individual’s work; or</a:t>
            </a:r>
          </a:p>
          <a:p>
            <a:pPr>
              <a:buFont typeface="Arial" pitchFamily="34" charset="0"/>
              <a:buChar char="•"/>
              <a:defRPr/>
            </a:pPr>
            <a:r>
              <a:rPr lang="en-US" sz="2400" dirty="0"/>
              <a:t>Create an intimidating, hostile or offensive work environment.</a:t>
            </a:r>
          </a:p>
        </p:txBody>
      </p:sp>
      <p:sp>
        <p:nvSpPr>
          <p:cNvPr id="26628" name="Text Placeholder 3">
            <a:extLst>
              <a:ext uri="{FF2B5EF4-FFF2-40B4-BE49-F238E27FC236}">
                <a16:creationId xmlns:a16="http://schemas.microsoft.com/office/drawing/2014/main" id="{09BE68B1-74A8-45B0-9962-A4897E527C1A}"/>
              </a:ext>
            </a:extLst>
          </p:cNvPr>
          <p:cNvSpPr txBox="1">
            <a:spLocks/>
          </p:cNvSpPr>
          <p:nvPr/>
        </p:nvSpPr>
        <p:spPr bwMode="auto">
          <a:xfrm>
            <a:off x="762000" y="13716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DFCD262-8576-4B43-8F6A-BD64BA7E08CD}"/>
              </a:ext>
            </a:extLst>
          </p:cNvPr>
          <p:cNvSpPr>
            <a:spLocks noGrp="1"/>
          </p:cNvSpPr>
          <p:nvPr>
            <p:ph type="title"/>
          </p:nvPr>
        </p:nvSpPr>
        <p:spPr>
          <a:xfrm>
            <a:off x="1752600" y="685800"/>
            <a:ext cx="6934200" cy="990600"/>
          </a:xfrm>
        </p:spPr>
        <p:txBody>
          <a:bodyPr/>
          <a:lstStyle/>
          <a:p>
            <a:pPr algn="ctr"/>
            <a:r>
              <a:rPr lang="en-US" altLang="en-US" b="1">
                <a:solidFill>
                  <a:schemeClr val="tx1"/>
                </a:solidFill>
              </a:rPr>
              <a:t>Unwelcome Sexual Advances and Conduct</a:t>
            </a:r>
          </a:p>
        </p:txBody>
      </p:sp>
      <p:sp>
        <p:nvSpPr>
          <p:cNvPr id="3" name="Content Placeholder 2">
            <a:extLst>
              <a:ext uri="{FF2B5EF4-FFF2-40B4-BE49-F238E27FC236}">
                <a16:creationId xmlns:a16="http://schemas.microsoft.com/office/drawing/2014/main" id="{CBFAD166-CE5A-42BA-82CB-1935ABD75FE8}"/>
              </a:ext>
            </a:extLst>
          </p:cNvPr>
          <p:cNvSpPr>
            <a:spLocks noGrp="1"/>
          </p:cNvSpPr>
          <p:nvPr>
            <p:ph sz="quarter" idx="10"/>
          </p:nvPr>
        </p:nvSpPr>
        <p:spPr>
          <a:xfrm>
            <a:off x="685800" y="2209800"/>
            <a:ext cx="8001000" cy="4343400"/>
          </a:xfrm>
        </p:spPr>
        <p:txBody>
          <a:bodyPr/>
          <a:lstStyle/>
          <a:p>
            <a:pPr marL="0" indent="0" algn="just">
              <a:buFontTx/>
              <a:buNone/>
              <a:defRPr/>
            </a:pPr>
            <a:r>
              <a:rPr lang="en-US" sz="2800" dirty="0"/>
              <a:t>As a general rule, conduct is “unwelcomed” if the employee did not solicit or incite it, and the employee regarded the conduct as undesirable or offensive.</a:t>
            </a:r>
          </a:p>
          <a:p>
            <a:pPr marL="0" indent="0">
              <a:buFontTx/>
              <a:buNone/>
              <a:defRPr/>
            </a:pPr>
            <a:r>
              <a:rPr lang="en-US" sz="2800" dirty="0"/>
              <a:t>It can be difficult to distinguish between conduct that is:</a:t>
            </a:r>
          </a:p>
          <a:p>
            <a:pPr marL="1822450">
              <a:buFont typeface="Arial" panose="020B0604020202020204" pitchFamily="34" charset="0"/>
              <a:buChar char="•"/>
              <a:defRPr/>
            </a:pPr>
            <a:r>
              <a:rPr lang="en-US" sz="2800" dirty="0"/>
              <a:t>invited,</a:t>
            </a:r>
          </a:p>
          <a:p>
            <a:pPr marL="1822450">
              <a:buFont typeface="Arial" panose="020B0604020202020204" pitchFamily="34" charset="0"/>
              <a:buChar char="•"/>
              <a:defRPr/>
            </a:pPr>
            <a:r>
              <a:rPr lang="en-US" sz="2800" dirty="0"/>
              <a:t>uninvited but welcome,</a:t>
            </a:r>
          </a:p>
          <a:p>
            <a:pPr marL="1822450">
              <a:buFont typeface="Arial" panose="020B0604020202020204" pitchFamily="34" charset="0"/>
              <a:buChar char="•"/>
              <a:defRPr/>
            </a:pPr>
            <a:r>
              <a:rPr lang="en-US" sz="2800" dirty="0"/>
              <a:t>offensive but tolerated, and</a:t>
            </a:r>
          </a:p>
          <a:p>
            <a:pPr marL="1822450">
              <a:buFont typeface="Arial" panose="020B0604020202020204" pitchFamily="34" charset="0"/>
              <a:buChar char="•"/>
              <a:defRPr/>
            </a:pPr>
            <a:r>
              <a:rPr lang="en-US" sz="2800" dirty="0"/>
              <a:t>flatly rejected.</a:t>
            </a:r>
          </a:p>
          <a:p>
            <a:pPr marL="0" indent="0" algn="just">
              <a:buFontTx/>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596C0C6-C6D2-41E9-8E84-C4664CA37BB9}"/>
              </a:ext>
            </a:extLst>
          </p:cNvPr>
          <p:cNvSpPr>
            <a:spLocks noGrp="1"/>
          </p:cNvSpPr>
          <p:nvPr>
            <p:ph type="title"/>
          </p:nvPr>
        </p:nvSpPr>
        <p:spPr>
          <a:xfrm>
            <a:off x="1295400" y="609600"/>
            <a:ext cx="7162800" cy="1371600"/>
          </a:xfrm>
        </p:spPr>
        <p:txBody>
          <a:bodyPr/>
          <a:lstStyle/>
          <a:p>
            <a:pPr algn="ctr"/>
            <a:r>
              <a:rPr lang="en-US" altLang="en-US" sz="3600" b="1">
                <a:solidFill>
                  <a:schemeClr val="tx1"/>
                </a:solidFill>
              </a:rPr>
              <a:t>Does this Constitute an Unwelcome Sexual Advance or Conduct?</a:t>
            </a:r>
          </a:p>
        </p:txBody>
      </p:sp>
      <p:sp>
        <p:nvSpPr>
          <p:cNvPr id="38915" name="Content Placeholder 2">
            <a:extLst>
              <a:ext uri="{FF2B5EF4-FFF2-40B4-BE49-F238E27FC236}">
                <a16:creationId xmlns:a16="http://schemas.microsoft.com/office/drawing/2014/main" id="{92E4F6CA-CB67-4BC1-BAF7-3F9B9203A87B}"/>
              </a:ext>
            </a:extLst>
          </p:cNvPr>
          <p:cNvSpPr>
            <a:spLocks noGrp="1"/>
          </p:cNvSpPr>
          <p:nvPr>
            <p:ph sz="quarter" idx="10"/>
          </p:nvPr>
        </p:nvSpPr>
        <p:spPr>
          <a:xfrm>
            <a:off x="933450" y="2133600"/>
            <a:ext cx="7448550" cy="4114800"/>
          </a:xfrm>
        </p:spPr>
        <p:txBody>
          <a:bodyPr/>
          <a:lstStyle/>
          <a:p>
            <a:pPr>
              <a:buFont typeface="Arial" panose="020B0604020202020204" pitchFamily="34" charset="0"/>
              <a:buChar char="•"/>
            </a:pPr>
            <a:r>
              <a:rPr lang="en-US" altLang="en-US" sz="2800"/>
              <a:t>Would the conduct take place if a spouse were present?</a:t>
            </a:r>
          </a:p>
          <a:p>
            <a:pPr>
              <a:buFont typeface="Arial" panose="020B0604020202020204" pitchFamily="34" charset="0"/>
              <a:buChar char="•"/>
            </a:pPr>
            <a:r>
              <a:rPr lang="en-US" altLang="en-US" sz="2800"/>
              <a:t>Does the conduct exclude, ridicule or belittle a person because of his or her gender?</a:t>
            </a:r>
          </a:p>
          <a:p>
            <a:pPr>
              <a:buFont typeface="Arial" panose="020B0604020202020204" pitchFamily="34" charset="0"/>
              <a:buChar char="•"/>
            </a:pPr>
            <a:r>
              <a:rPr lang="en-US" altLang="en-US" sz="2800"/>
              <a:t>Has the victim expressed his or her distaste for the conduct?</a:t>
            </a:r>
          </a:p>
          <a:p>
            <a:pPr>
              <a:buFont typeface="Arial" panose="020B0604020202020204" pitchFamily="34" charset="0"/>
              <a:buChar char="•"/>
            </a:pPr>
            <a:r>
              <a:rPr lang="en-US" altLang="en-US" sz="2800"/>
              <a:t>Does the conduct involve intentional physical conduct of a suggestive/sexual nature?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940A3BBA-B198-470B-9998-7781E4944B48}"/>
              </a:ext>
            </a:extLst>
          </p:cNvPr>
          <p:cNvSpPr>
            <a:spLocks noGrp="1"/>
          </p:cNvSpPr>
          <p:nvPr>
            <p:ph type="title"/>
          </p:nvPr>
        </p:nvSpPr>
        <p:spPr>
          <a:xfrm>
            <a:off x="1752600" y="762000"/>
            <a:ext cx="6934200" cy="685800"/>
          </a:xfrm>
        </p:spPr>
        <p:txBody>
          <a:bodyPr/>
          <a:lstStyle/>
          <a:p>
            <a:r>
              <a:rPr lang="en-US" altLang="en-US" sz="4000" b="1">
                <a:solidFill>
                  <a:schemeClr val="tx1"/>
                </a:solidFill>
              </a:rPr>
              <a:t>Is It a Hostile Environment?</a:t>
            </a:r>
          </a:p>
        </p:txBody>
      </p:sp>
      <p:sp>
        <p:nvSpPr>
          <p:cNvPr id="40963" name="TextBox 5">
            <a:extLst>
              <a:ext uri="{FF2B5EF4-FFF2-40B4-BE49-F238E27FC236}">
                <a16:creationId xmlns:a16="http://schemas.microsoft.com/office/drawing/2014/main" id="{EB2AF3AD-0962-4F0F-9A18-01881A0F4ED8}"/>
              </a:ext>
            </a:extLst>
          </p:cNvPr>
          <p:cNvSpPr txBox="1">
            <a:spLocks noChangeArrowheads="1"/>
          </p:cNvSpPr>
          <p:nvPr/>
        </p:nvSpPr>
        <p:spPr bwMode="auto">
          <a:xfrm>
            <a:off x="1143000" y="1771650"/>
            <a:ext cx="3657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800" dirty="0"/>
              <a:t>Frequency of the conduct</a:t>
            </a:r>
          </a:p>
          <a:p>
            <a:pPr eaLnBrk="1" hangingPunct="1">
              <a:spcBef>
                <a:spcPct val="0"/>
              </a:spcBef>
            </a:pPr>
            <a:r>
              <a:rPr lang="en-US" altLang="en-US" sz="2800" dirty="0"/>
              <a:t>Severity of the conduct</a:t>
            </a:r>
          </a:p>
          <a:p>
            <a:pPr eaLnBrk="1" hangingPunct="1">
              <a:spcBef>
                <a:spcPct val="0"/>
              </a:spcBef>
            </a:pPr>
            <a:r>
              <a:rPr lang="en-US" altLang="en-US" sz="2800" dirty="0"/>
              <a:t>Whether it is physically threatening or humiliating</a:t>
            </a:r>
          </a:p>
          <a:p>
            <a:pPr eaLnBrk="1" hangingPunct="1">
              <a:spcBef>
                <a:spcPct val="0"/>
              </a:spcBef>
            </a:pPr>
            <a:r>
              <a:rPr lang="en-US" altLang="en-US" sz="2800" dirty="0"/>
              <a:t>Whether the conduct is “merely offensive</a:t>
            </a:r>
            <a:r>
              <a:rPr lang="en-US" altLang="en-US" dirty="0"/>
              <a:t>”</a:t>
            </a:r>
          </a:p>
        </p:txBody>
      </p:sp>
      <p:sp>
        <p:nvSpPr>
          <p:cNvPr id="40964" name="TextBox 6">
            <a:extLst>
              <a:ext uri="{FF2B5EF4-FFF2-40B4-BE49-F238E27FC236}">
                <a16:creationId xmlns:a16="http://schemas.microsoft.com/office/drawing/2014/main" id="{D10FAADA-7388-4215-B277-FB2D5A66AB0F}"/>
              </a:ext>
            </a:extLst>
          </p:cNvPr>
          <p:cNvSpPr txBox="1">
            <a:spLocks noChangeArrowheads="1"/>
          </p:cNvSpPr>
          <p:nvPr/>
        </p:nvSpPr>
        <p:spPr bwMode="auto">
          <a:xfrm>
            <a:off x="5101442" y="1785752"/>
            <a:ext cx="35814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en-US" altLang="en-US" sz="2800" dirty="0"/>
              <a:t>Whether the conduct unreasonably interferes with an employee’s work performance</a:t>
            </a:r>
          </a:p>
          <a:p>
            <a:pPr eaLnBrk="1" hangingPunct="1">
              <a:spcBef>
                <a:spcPct val="0"/>
              </a:spcBef>
            </a:pPr>
            <a:r>
              <a:rPr lang="en-US" altLang="en-US" sz="2800" dirty="0"/>
              <a:t>Whether the conduct was directed at the complaining party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936FDF42-280B-4359-A810-50428E288FAD}"/>
              </a:ext>
            </a:extLst>
          </p:cNvPr>
          <p:cNvSpPr>
            <a:spLocks noGrp="1"/>
          </p:cNvSpPr>
          <p:nvPr>
            <p:ph type="title"/>
          </p:nvPr>
        </p:nvSpPr>
        <p:spPr/>
        <p:txBody>
          <a:bodyPr/>
          <a:lstStyle/>
          <a:p>
            <a:r>
              <a:rPr lang="en-US" altLang="en-US" b="1">
                <a:solidFill>
                  <a:schemeClr val="tx1"/>
                </a:solidFill>
              </a:rPr>
              <a:t>Is It a Hostile Environment?</a:t>
            </a:r>
            <a:endParaRPr lang="en-US" altLang="en-US"/>
          </a:p>
        </p:txBody>
      </p:sp>
      <p:sp>
        <p:nvSpPr>
          <p:cNvPr id="43011" name="Content Placeholder 2">
            <a:extLst>
              <a:ext uri="{FF2B5EF4-FFF2-40B4-BE49-F238E27FC236}">
                <a16:creationId xmlns:a16="http://schemas.microsoft.com/office/drawing/2014/main" id="{232AC3F2-90FB-4818-BC5D-2289D2D9A659}"/>
              </a:ext>
            </a:extLst>
          </p:cNvPr>
          <p:cNvSpPr>
            <a:spLocks noGrp="1"/>
          </p:cNvSpPr>
          <p:nvPr>
            <p:ph sz="quarter" idx="10"/>
          </p:nvPr>
        </p:nvSpPr>
        <p:spPr>
          <a:xfrm>
            <a:off x="838200" y="2514600"/>
            <a:ext cx="7467600" cy="2133600"/>
          </a:xfrm>
        </p:spPr>
        <p:txBody>
          <a:bodyPr/>
          <a:lstStyle/>
          <a:p>
            <a:pPr marL="0" indent="0" algn="ctr">
              <a:buNone/>
            </a:pPr>
            <a:r>
              <a:rPr lang="en-US" altLang="en-US" dirty="0"/>
              <a:t>Often requires careful consideration of social context in which behavior occurs and/or circumstances surrounding behavior.</a:t>
            </a:r>
          </a:p>
          <a:p>
            <a:pPr algn="ctr">
              <a:buFont typeface="Arial" panose="020B0604020202020204" pitchFamily="34" charset="0"/>
              <a:buChar char="•"/>
            </a:pP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93496067-4F84-4D30-A141-F75CE9D75816}"/>
              </a:ext>
            </a:extLst>
          </p:cNvPr>
          <p:cNvSpPr>
            <a:spLocks noGrp="1"/>
          </p:cNvSpPr>
          <p:nvPr>
            <p:ph type="title"/>
          </p:nvPr>
        </p:nvSpPr>
        <p:spPr>
          <a:xfrm>
            <a:off x="1447800" y="609600"/>
            <a:ext cx="6934200" cy="1066800"/>
          </a:xfrm>
        </p:spPr>
        <p:txBody>
          <a:bodyPr/>
          <a:lstStyle/>
          <a:p>
            <a:pPr algn="ctr"/>
            <a:r>
              <a:rPr lang="en-US" altLang="en-US" b="1">
                <a:solidFill>
                  <a:schemeClr val="tx1"/>
                </a:solidFill>
              </a:rPr>
              <a:t>Is It Quid Pro Quo Sexual Harassment?</a:t>
            </a:r>
          </a:p>
        </p:txBody>
      </p:sp>
      <p:sp>
        <p:nvSpPr>
          <p:cNvPr id="45059" name="Content Placeholder 2">
            <a:extLst>
              <a:ext uri="{FF2B5EF4-FFF2-40B4-BE49-F238E27FC236}">
                <a16:creationId xmlns:a16="http://schemas.microsoft.com/office/drawing/2014/main" id="{F723173D-BEBE-4C9D-ACAC-473E6086D37A}"/>
              </a:ext>
            </a:extLst>
          </p:cNvPr>
          <p:cNvSpPr>
            <a:spLocks noGrp="1"/>
          </p:cNvSpPr>
          <p:nvPr>
            <p:ph sz="quarter" idx="10"/>
          </p:nvPr>
        </p:nvSpPr>
        <p:spPr>
          <a:xfrm>
            <a:off x="762000" y="2209800"/>
            <a:ext cx="7772400" cy="4267200"/>
          </a:xfrm>
        </p:spPr>
        <p:txBody>
          <a:bodyPr/>
          <a:lstStyle/>
          <a:p>
            <a:pPr>
              <a:buFont typeface="Arial" panose="020B0604020202020204" pitchFamily="34" charset="0"/>
              <a:buChar char="•"/>
            </a:pPr>
            <a:r>
              <a:rPr lang="en-US" altLang="en-US"/>
              <a:t>Quid Pro Quo is Latin for “this for that”</a:t>
            </a:r>
          </a:p>
          <a:p>
            <a:pPr>
              <a:buFont typeface="Arial" panose="020B0604020202020204" pitchFamily="34" charset="0"/>
              <a:buChar char="•"/>
            </a:pPr>
            <a:r>
              <a:rPr lang="en-US" altLang="en-US"/>
              <a:t>Generally it involves a person in power pressuring a subordinate employee for sexual favors in exchange for advancement in the workplace or under the threat of adverse employment action.</a:t>
            </a:r>
          </a:p>
          <a:p>
            <a:pPr>
              <a:buFont typeface="Arial" panose="020B0604020202020204" pitchFamily="34" charset="0"/>
              <a:buChar char="•"/>
            </a:pPr>
            <a:r>
              <a:rPr lang="en-US" altLang="en-US"/>
              <a:t>May be specific or implied threat or promise regarding the victim’s job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45599133-0654-475E-ACEF-36D601F8DBEF}"/>
              </a:ext>
            </a:extLst>
          </p:cNvPr>
          <p:cNvSpPr>
            <a:spLocks noGrp="1"/>
          </p:cNvSpPr>
          <p:nvPr>
            <p:ph type="title"/>
          </p:nvPr>
        </p:nvSpPr>
        <p:spPr>
          <a:xfrm>
            <a:off x="1524000" y="609600"/>
            <a:ext cx="6934200" cy="685800"/>
          </a:xfrm>
        </p:spPr>
        <p:txBody>
          <a:bodyPr/>
          <a:lstStyle/>
          <a:p>
            <a:pPr algn="ctr"/>
            <a:r>
              <a:rPr lang="en-US" altLang="en-US" b="1" dirty="0">
                <a:solidFill>
                  <a:schemeClr val="tx1"/>
                </a:solidFill>
              </a:rPr>
              <a:t>What do I do?</a:t>
            </a:r>
          </a:p>
        </p:txBody>
      </p:sp>
      <p:sp>
        <p:nvSpPr>
          <p:cNvPr id="49155" name="TextBox 6">
            <a:extLst>
              <a:ext uri="{FF2B5EF4-FFF2-40B4-BE49-F238E27FC236}">
                <a16:creationId xmlns:a16="http://schemas.microsoft.com/office/drawing/2014/main" id="{A2186420-48C7-44FC-8C1E-27A01AEFBED8}"/>
              </a:ext>
            </a:extLst>
          </p:cNvPr>
          <p:cNvSpPr txBox="1">
            <a:spLocks noChangeArrowheads="1"/>
          </p:cNvSpPr>
          <p:nvPr/>
        </p:nvSpPr>
        <p:spPr bwMode="auto">
          <a:xfrm>
            <a:off x="3886200" y="1416050"/>
            <a:ext cx="3962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t>Ensure your organization has adopted equal employment opportunity, anti-discrimination, anti-harassment, and anti-retaliation polices. More importantly, review whether those policies are being enforced consistently. </a:t>
            </a:r>
          </a:p>
        </p:txBody>
      </p:sp>
      <p:pic>
        <p:nvPicPr>
          <p:cNvPr id="49156" name="Picture 16">
            <a:extLst>
              <a:ext uri="{FF2B5EF4-FFF2-40B4-BE49-F238E27FC236}">
                <a16:creationId xmlns:a16="http://schemas.microsoft.com/office/drawing/2014/main" id="{F161397A-B426-4FB4-9EFD-9B85E661F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0"/>
            <a:ext cx="3276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D62B2340-56E5-4B00-B758-8A4946002511}"/>
              </a:ext>
            </a:extLst>
          </p:cNvPr>
          <p:cNvSpPr>
            <a:spLocks noGrp="1"/>
          </p:cNvSpPr>
          <p:nvPr>
            <p:ph type="title"/>
          </p:nvPr>
        </p:nvSpPr>
        <p:spPr>
          <a:xfrm>
            <a:off x="1447800" y="685800"/>
            <a:ext cx="6934200" cy="1143000"/>
          </a:xfrm>
        </p:spPr>
        <p:txBody>
          <a:bodyPr/>
          <a:lstStyle/>
          <a:p>
            <a:pPr algn="ctr"/>
            <a:r>
              <a:rPr lang="en-US" altLang="en-US" sz="4000" b="1">
                <a:solidFill>
                  <a:schemeClr val="tx1"/>
                </a:solidFill>
              </a:rPr>
              <a:t>Guiding Principles of the Harassment-Free Workplace</a:t>
            </a:r>
          </a:p>
        </p:txBody>
      </p:sp>
      <p:sp>
        <p:nvSpPr>
          <p:cNvPr id="51203" name="Content Placeholder 2">
            <a:extLst>
              <a:ext uri="{FF2B5EF4-FFF2-40B4-BE49-F238E27FC236}">
                <a16:creationId xmlns:a16="http://schemas.microsoft.com/office/drawing/2014/main" id="{0A81C4BE-8DC9-4C18-A136-66C3F63D75CF}"/>
              </a:ext>
            </a:extLst>
          </p:cNvPr>
          <p:cNvSpPr>
            <a:spLocks noGrp="1"/>
          </p:cNvSpPr>
          <p:nvPr>
            <p:ph sz="quarter" idx="10"/>
          </p:nvPr>
        </p:nvSpPr>
        <p:spPr>
          <a:xfrm>
            <a:off x="1295400" y="2286000"/>
            <a:ext cx="7086600" cy="3810000"/>
          </a:xfrm>
        </p:spPr>
        <p:txBody>
          <a:bodyPr/>
          <a:lstStyle/>
          <a:p>
            <a:pPr>
              <a:buFont typeface="Wingdings" panose="05000000000000000000" pitchFamily="2" charset="2"/>
              <a:buChar char="§"/>
            </a:pPr>
            <a:r>
              <a:rPr lang="en-US" altLang="en-US" dirty="0"/>
              <a:t>Think before you speak.</a:t>
            </a:r>
          </a:p>
          <a:p>
            <a:pPr>
              <a:buFont typeface="Wingdings" panose="05000000000000000000" pitchFamily="2" charset="2"/>
              <a:buChar char="§"/>
            </a:pPr>
            <a:r>
              <a:rPr lang="en-US" altLang="en-US" dirty="0"/>
              <a:t>Respect the workplace. (If you wouldn’t do or say it in front of a loved one, you probably shouldn’t do or say it at work.)</a:t>
            </a:r>
          </a:p>
          <a:p>
            <a:pPr>
              <a:buFont typeface="Wingdings" panose="05000000000000000000" pitchFamily="2" charset="2"/>
              <a:buChar char="§"/>
            </a:pPr>
            <a:r>
              <a:rPr lang="en-US" altLang="en-US" dirty="0"/>
              <a:t>Keep your hands to yourself.</a:t>
            </a:r>
          </a:p>
          <a:p>
            <a:pPr>
              <a:buFont typeface="Wingdings" panose="05000000000000000000" pitchFamily="2" charset="2"/>
              <a:buChar char="§"/>
            </a:pPr>
            <a:r>
              <a:rPr lang="en-US" altLang="en-US" dirty="0"/>
              <a:t>Speak up if you have a complaint.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3">
            <a:extLst>
              <a:ext uri="{FF2B5EF4-FFF2-40B4-BE49-F238E27FC236}">
                <a16:creationId xmlns:a16="http://schemas.microsoft.com/office/drawing/2014/main" id="{70054D66-5AA0-4A18-B64A-77636DE9D97A}"/>
              </a:ext>
            </a:extLst>
          </p:cNvPr>
          <p:cNvSpPr>
            <a:spLocks noGrp="1"/>
          </p:cNvSpPr>
          <p:nvPr>
            <p:ph idx="1"/>
          </p:nvPr>
        </p:nvSpPr>
        <p:spPr>
          <a:xfrm>
            <a:off x="685800" y="2057400"/>
            <a:ext cx="8229600" cy="4602163"/>
          </a:xfrm>
        </p:spPr>
        <p:txBody>
          <a:bodyPr/>
          <a:lstStyle/>
          <a:p>
            <a:pPr marL="0" indent="0" algn="just">
              <a:spcAft>
                <a:spcPts val="1200"/>
              </a:spcAft>
              <a:buNone/>
            </a:pPr>
            <a:r>
              <a:rPr lang="en-US" altLang="en-US" dirty="0"/>
              <a:t>This is the message we want to send employees. Both your policies and practices should strongly encourage or require employees to report issues to management.</a:t>
            </a:r>
          </a:p>
          <a:p>
            <a:pPr marL="0" indent="0" algn="just">
              <a:spcAft>
                <a:spcPts val="1200"/>
              </a:spcAft>
              <a:buNone/>
            </a:pPr>
            <a:endParaRPr lang="en-US" altLang="en-US" dirty="0"/>
          </a:p>
        </p:txBody>
      </p:sp>
      <p:sp>
        <p:nvSpPr>
          <p:cNvPr id="23557" name="Title 4">
            <a:extLst>
              <a:ext uri="{FF2B5EF4-FFF2-40B4-BE49-F238E27FC236}">
                <a16:creationId xmlns:a16="http://schemas.microsoft.com/office/drawing/2014/main" id="{F0313238-3E61-4F92-9011-38DFC7BC480A}"/>
              </a:ext>
            </a:extLst>
          </p:cNvPr>
          <p:cNvSpPr>
            <a:spLocks noGrp="1"/>
          </p:cNvSpPr>
          <p:nvPr>
            <p:ph type="title"/>
          </p:nvPr>
        </p:nvSpPr>
        <p:spPr>
          <a:xfrm>
            <a:off x="914400" y="609600"/>
            <a:ext cx="8229600" cy="996950"/>
          </a:xfrm>
        </p:spPr>
        <p:txBody>
          <a:bodyPr>
            <a:normAutofit fontScale="90000"/>
          </a:bodyPr>
          <a:lstStyle/>
          <a:p>
            <a:pPr>
              <a:defRPr/>
            </a:pPr>
            <a:r>
              <a:rPr lang="en-US" altLang="en-US" sz="4000" b="1" dirty="0"/>
              <a:t>If you see something, </a:t>
            </a:r>
            <a:br>
              <a:rPr lang="en-US" altLang="en-US" sz="4000" b="1" dirty="0"/>
            </a:br>
            <a:r>
              <a:rPr lang="en-US" altLang="en-US" sz="4000" b="1" dirty="0"/>
              <a:t>say something.</a:t>
            </a:r>
          </a:p>
        </p:txBody>
      </p:sp>
      <p:pic>
        <p:nvPicPr>
          <p:cNvPr id="53252" name="Picture 2" descr="C:\Users\allison.cooke\Desktop\bystander.jpg">
            <a:extLst>
              <a:ext uri="{FF2B5EF4-FFF2-40B4-BE49-F238E27FC236}">
                <a16:creationId xmlns:a16="http://schemas.microsoft.com/office/drawing/2014/main" id="{DA9851E5-47BD-49B9-9267-46C532314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1700" y="4283815"/>
            <a:ext cx="5257800" cy="194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CCBFC23D-A3F2-467C-8F0E-0897AC21F397}"/>
              </a:ext>
            </a:extLst>
          </p:cNvPr>
          <p:cNvSpPr>
            <a:spLocks noGrp="1"/>
          </p:cNvSpPr>
          <p:nvPr>
            <p:ph type="title"/>
          </p:nvPr>
        </p:nvSpPr>
        <p:spPr>
          <a:xfrm>
            <a:off x="1600200" y="685800"/>
            <a:ext cx="6096000" cy="685800"/>
          </a:xfrm>
        </p:spPr>
        <p:txBody>
          <a:bodyPr/>
          <a:lstStyle/>
          <a:p>
            <a:pPr algn="ctr"/>
            <a:r>
              <a:rPr lang="en-US" altLang="en-US" b="1">
                <a:solidFill>
                  <a:schemeClr val="tx1"/>
                </a:solidFill>
              </a:rPr>
              <a:t>Retaliation</a:t>
            </a:r>
          </a:p>
        </p:txBody>
      </p:sp>
      <p:sp>
        <p:nvSpPr>
          <p:cNvPr id="55299" name="TextBox 6">
            <a:extLst>
              <a:ext uri="{FF2B5EF4-FFF2-40B4-BE49-F238E27FC236}">
                <a16:creationId xmlns:a16="http://schemas.microsoft.com/office/drawing/2014/main" id="{EBE42C02-CB56-43C6-8380-3CA135AA3133}"/>
              </a:ext>
            </a:extLst>
          </p:cNvPr>
          <p:cNvSpPr txBox="1">
            <a:spLocks noChangeArrowheads="1"/>
          </p:cNvSpPr>
          <p:nvPr/>
        </p:nvSpPr>
        <p:spPr bwMode="auto">
          <a:xfrm>
            <a:off x="3962400" y="1506538"/>
            <a:ext cx="4343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t>Federal and state law prohibit any type of retaliation against any person for making a good faith, legitimate complaint of sexual harassment or for participating in the investigation of a complaint.</a:t>
            </a:r>
          </a:p>
        </p:txBody>
      </p:sp>
      <p:pic>
        <p:nvPicPr>
          <p:cNvPr id="55300" name="Picture 12">
            <a:extLst>
              <a:ext uri="{FF2B5EF4-FFF2-40B4-BE49-F238E27FC236}">
                <a16:creationId xmlns:a16="http://schemas.microsoft.com/office/drawing/2014/main" id="{3372F79B-E70D-4C87-AB23-3454079FE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14588"/>
            <a:ext cx="32353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a:extLst>
              <a:ext uri="{FF2B5EF4-FFF2-40B4-BE49-F238E27FC236}">
                <a16:creationId xmlns:a16="http://schemas.microsoft.com/office/drawing/2014/main" id="{76CF5A27-841D-4247-B623-4BFB96C0F354}"/>
              </a:ext>
            </a:extLst>
          </p:cNvPr>
          <p:cNvSpPr>
            <a:spLocks noGrp="1"/>
          </p:cNvSpPr>
          <p:nvPr>
            <p:ph type="title"/>
          </p:nvPr>
        </p:nvSpPr>
        <p:spPr>
          <a:xfrm>
            <a:off x="3467100" y="990600"/>
            <a:ext cx="2209800" cy="685800"/>
          </a:xfrm>
        </p:spPr>
        <p:txBody>
          <a:bodyPr/>
          <a:lstStyle/>
          <a:p>
            <a:pPr algn="ctr"/>
            <a:r>
              <a:rPr lang="en-US" altLang="en-US" dirty="0"/>
              <a:t>Agenda                      </a:t>
            </a:r>
          </a:p>
        </p:txBody>
      </p:sp>
      <p:sp>
        <p:nvSpPr>
          <p:cNvPr id="10243" name="Content Placeholder 3">
            <a:extLst>
              <a:ext uri="{FF2B5EF4-FFF2-40B4-BE49-F238E27FC236}">
                <a16:creationId xmlns:a16="http://schemas.microsoft.com/office/drawing/2014/main" id="{1EB532CB-5177-4D31-BAC7-9AF2D595AAE1}"/>
              </a:ext>
            </a:extLst>
          </p:cNvPr>
          <p:cNvSpPr>
            <a:spLocks noGrp="1"/>
          </p:cNvSpPr>
          <p:nvPr>
            <p:ph sz="quarter" idx="10"/>
          </p:nvPr>
        </p:nvSpPr>
        <p:spPr>
          <a:xfrm>
            <a:off x="1695450" y="2324100"/>
            <a:ext cx="5753100" cy="2209800"/>
          </a:xfrm>
        </p:spPr>
        <p:txBody>
          <a:bodyPr/>
          <a:lstStyle/>
          <a:p>
            <a:pPr marL="514350" indent="-514350">
              <a:buFont typeface="+mj-lt"/>
              <a:buAutoNum type="arabicPeriod"/>
            </a:pPr>
            <a:r>
              <a:rPr lang="en-US" altLang="en-US" dirty="0"/>
              <a:t>Unlawful Workplace Behavior</a:t>
            </a:r>
          </a:p>
          <a:p>
            <a:pPr marL="514350" indent="-514350">
              <a:buFont typeface="+mj-lt"/>
              <a:buAutoNum type="arabicPeriod"/>
            </a:pPr>
            <a:r>
              <a:rPr lang="en-US" altLang="en-US" dirty="0"/>
              <a:t>No Retaliation</a:t>
            </a:r>
          </a:p>
          <a:p>
            <a:pPr marL="514350" indent="-514350">
              <a:buFont typeface="+mj-lt"/>
              <a:buAutoNum type="arabicPeriod"/>
            </a:pPr>
            <a:r>
              <a:rPr lang="en-US" altLang="en-US" dirty="0"/>
              <a:t>Best Practices for Creating a Respectful Workplace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PQuestion">
            <a:extLst>
              <a:ext uri="{FF2B5EF4-FFF2-40B4-BE49-F238E27FC236}">
                <a16:creationId xmlns:a16="http://schemas.microsoft.com/office/drawing/2014/main" id="{10F6ECD4-DF0F-4211-8B90-9A800EFEC4BB}"/>
              </a:ext>
            </a:extLst>
          </p:cNvPr>
          <p:cNvSpPr>
            <a:spLocks noGrp="1"/>
          </p:cNvSpPr>
          <p:nvPr>
            <p:ph type="title"/>
          </p:nvPr>
        </p:nvSpPr>
        <p:spPr>
          <a:xfrm>
            <a:off x="1447800" y="712788"/>
            <a:ext cx="6934200" cy="1676400"/>
          </a:xfrm>
        </p:spPr>
        <p:txBody>
          <a:bodyPr/>
          <a:lstStyle/>
          <a:p>
            <a:r>
              <a:rPr lang="en-US" altLang="en-US" sz="3600">
                <a:solidFill>
                  <a:srgbClr val="000000"/>
                </a:solidFill>
              </a:rPr>
              <a:t>Which of the following could be retaliation if an employer acts because of the employee’s activity?</a:t>
            </a:r>
            <a:endParaRPr lang="en-US" altLang="en-US" sz="4800"/>
          </a:p>
        </p:txBody>
      </p:sp>
      <p:sp>
        <p:nvSpPr>
          <p:cNvPr id="57347" name="TPAnswers">
            <a:extLst>
              <a:ext uri="{FF2B5EF4-FFF2-40B4-BE49-F238E27FC236}">
                <a16:creationId xmlns:a16="http://schemas.microsoft.com/office/drawing/2014/main" id="{DDBAA962-05AD-4EB5-BC55-EEFDA9A113D8}"/>
              </a:ext>
            </a:extLst>
          </p:cNvPr>
          <p:cNvSpPr>
            <a:spLocks noGrp="1"/>
          </p:cNvSpPr>
          <p:nvPr>
            <p:ph type="body" sz="quarter" idx="11"/>
            <p:custDataLst>
              <p:tags r:id="rId2"/>
            </p:custDataLst>
          </p:nvPr>
        </p:nvSpPr>
        <p:spPr>
          <a:xfrm>
            <a:off x="1714500" y="2590800"/>
            <a:ext cx="5715000" cy="3429000"/>
          </a:xfrm>
        </p:spPr>
        <p:txBody>
          <a:bodyPr/>
          <a:lstStyle/>
          <a:p>
            <a:pPr marL="514350" indent="-514350">
              <a:buFont typeface="Arial" panose="020B0604020202020204" pitchFamily="34" charset="0"/>
              <a:buAutoNum type="alphaUcPeriod"/>
            </a:pPr>
            <a:r>
              <a:rPr lang="en-US" altLang="en-US" sz="2000" dirty="0">
                <a:solidFill>
                  <a:srgbClr val="000000"/>
                </a:solidFill>
              </a:rPr>
              <a:t>Reprimand the employee or give a performance evaluation that is lower than it should be</a:t>
            </a:r>
          </a:p>
          <a:p>
            <a:pPr marL="514350" indent="-514350">
              <a:buFont typeface="Arial" panose="020B0604020202020204" pitchFamily="34" charset="0"/>
              <a:buAutoNum type="alphaUcPeriod"/>
            </a:pPr>
            <a:r>
              <a:rPr lang="en-US" altLang="en-US" sz="2000" dirty="0">
                <a:solidFill>
                  <a:srgbClr val="000000"/>
                </a:solidFill>
              </a:rPr>
              <a:t>Treat a family member negatively (ex. cancelling a contract with the employee’s spouse)</a:t>
            </a:r>
          </a:p>
          <a:p>
            <a:pPr marL="514350" indent="-514350">
              <a:buFont typeface="Arial" panose="020B0604020202020204" pitchFamily="34" charset="0"/>
              <a:buAutoNum type="alphaUcPeriod"/>
            </a:pPr>
            <a:r>
              <a:rPr lang="en-US" altLang="en-US" sz="2000" dirty="0">
                <a:solidFill>
                  <a:srgbClr val="000000"/>
                </a:solidFill>
              </a:rPr>
              <a:t>Threaten to make, or actually make reports to authorities (ex. reporting immigration status or contacting the police”)</a:t>
            </a:r>
          </a:p>
          <a:p>
            <a:pPr marL="514350" indent="-514350">
              <a:buFont typeface="Arial" panose="020B0604020202020204" pitchFamily="34" charset="0"/>
              <a:buAutoNum type="alphaUcPeriod"/>
            </a:pPr>
            <a:r>
              <a:rPr lang="en-US" altLang="en-US" sz="2000" dirty="0">
                <a:solidFill>
                  <a:srgbClr val="000000"/>
                </a:solidFill>
              </a:rPr>
              <a:t>Spread false rumors</a:t>
            </a:r>
          </a:p>
          <a:p>
            <a:pPr marL="514350" indent="-514350">
              <a:buFont typeface="Arial" panose="020B0604020202020204" pitchFamily="34" charset="0"/>
              <a:buAutoNum type="alphaUcPeriod"/>
            </a:pPr>
            <a:r>
              <a:rPr lang="en-US" altLang="en-US" sz="2000" dirty="0">
                <a:solidFill>
                  <a:srgbClr val="000000"/>
                </a:solidFill>
              </a:rPr>
              <a:t>All of the above</a:t>
            </a:r>
            <a:endParaRPr lang="en-US" altLang="en-US" sz="2000" dirty="0"/>
          </a:p>
        </p:txBody>
      </p:sp>
      <p:sp>
        <p:nvSpPr>
          <p:cNvPr id="2" name="TPPolling" title="Polling Shape">
            <a:extLst>
              <a:ext uri="{FF2B5EF4-FFF2-40B4-BE49-F238E27FC236}">
                <a16:creationId xmlns:a16="http://schemas.microsoft.com/office/drawing/2014/main" id="{AE742F54-AD0A-48DC-8FDC-7DFE1C0510F7}"/>
              </a:ext>
            </a:extLst>
          </p:cNvPr>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PQuestion">
            <a:extLst>
              <a:ext uri="{FF2B5EF4-FFF2-40B4-BE49-F238E27FC236}">
                <a16:creationId xmlns:a16="http://schemas.microsoft.com/office/drawing/2014/main" id="{10F6ECD4-DF0F-4211-8B90-9A800EFEC4BB}"/>
              </a:ext>
            </a:extLst>
          </p:cNvPr>
          <p:cNvSpPr>
            <a:spLocks noGrp="1"/>
          </p:cNvSpPr>
          <p:nvPr>
            <p:ph type="title"/>
          </p:nvPr>
        </p:nvSpPr>
        <p:spPr>
          <a:xfrm>
            <a:off x="1447800" y="712788"/>
            <a:ext cx="6934200" cy="1676400"/>
          </a:xfrm>
        </p:spPr>
        <p:txBody>
          <a:bodyPr/>
          <a:lstStyle/>
          <a:p>
            <a:r>
              <a:rPr lang="en-US" altLang="en-US" sz="3600">
                <a:solidFill>
                  <a:srgbClr val="000000"/>
                </a:solidFill>
              </a:rPr>
              <a:t>Which of the following could be retaliation if an employer acts because of the employee’s activity?</a:t>
            </a:r>
            <a:endParaRPr lang="en-US" altLang="en-US" sz="4800"/>
          </a:p>
        </p:txBody>
      </p:sp>
      <p:sp>
        <p:nvSpPr>
          <p:cNvPr id="57347" name="TPAnswers">
            <a:extLst>
              <a:ext uri="{FF2B5EF4-FFF2-40B4-BE49-F238E27FC236}">
                <a16:creationId xmlns:a16="http://schemas.microsoft.com/office/drawing/2014/main" id="{DDBAA962-05AD-4EB5-BC55-EEFDA9A113D8}"/>
              </a:ext>
            </a:extLst>
          </p:cNvPr>
          <p:cNvSpPr>
            <a:spLocks noGrp="1"/>
          </p:cNvSpPr>
          <p:nvPr>
            <p:ph type="body" sz="quarter" idx="11"/>
            <p:custDataLst>
              <p:tags r:id="rId2"/>
            </p:custDataLst>
          </p:nvPr>
        </p:nvSpPr>
        <p:spPr>
          <a:xfrm>
            <a:off x="1714500" y="2590800"/>
            <a:ext cx="5715000" cy="3429000"/>
          </a:xfrm>
        </p:spPr>
        <p:txBody>
          <a:bodyPr/>
          <a:lstStyle/>
          <a:p>
            <a:pPr marL="514350" indent="-514350">
              <a:buFont typeface="Arial" panose="020B0604020202020204" pitchFamily="34" charset="0"/>
              <a:buAutoNum type="alphaUcPeriod"/>
            </a:pPr>
            <a:r>
              <a:rPr lang="en-US" altLang="en-US" sz="2000" dirty="0">
                <a:solidFill>
                  <a:srgbClr val="000000"/>
                </a:solidFill>
              </a:rPr>
              <a:t>Reprimand the employee or give a performance evaluation that is lower than it should be</a:t>
            </a:r>
          </a:p>
          <a:p>
            <a:pPr marL="514350" indent="-514350">
              <a:buFont typeface="Arial" panose="020B0604020202020204" pitchFamily="34" charset="0"/>
              <a:buAutoNum type="alphaUcPeriod"/>
            </a:pPr>
            <a:r>
              <a:rPr lang="en-US" altLang="en-US" sz="2000" dirty="0">
                <a:solidFill>
                  <a:srgbClr val="000000"/>
                </a:solidFill>
              </a:rPr>
              <a:t>Treat a family member negatively (ex. cancelling a contract with the employee’s spouse)</a:t>
            </a:r>
          </a:p>
          <a:p>
            <a:pPr marL="514350" indent="-514350">
              <a:buFont typeface="Arial" panose="020B0604020202020204" pitchFamily="34" charset="0"/>
              <a:buAutoNum type="alphaUcPeriod"/>
            </a:pPr>
            <a:r>
              <a:rPr lang="en-US" altLang="en-US" sz="2000" dirty="0">
                <a:solidFill>
                  <a:srgbClr val="000000"/>
                </a:solidFill>
              </a:rPr>
              <a:t>Threaten to make, or actually make reports to authorities (ex. reporting immigration status or contacting the police”)</a:t>
            </a:r>
          </a:p>
          <a:p>
            <a:pPr marL="514350" indent="-514350">
              <a:buFont typeface="Arial" panose="020B0604020202020204" pitchFamily="34" charset="0"/>
              <a:buAutoNum type="alphaUcPeriod"/>
            </a:pPr>
            <a:r>
              <a:rPr lang="en-US" altLang="en-US" sz="2000" dirty="0">
                <a:solidFill>
                  <a:srgbClr val="000000"/>
                </a:solidFill>
              </a:rPr>
              <a:t>Spread false rumors</a:t>
            </a:r>
          </a:p>
          <a:p>
            <a:pPr marL="514350" indent="-514350">
              <a:buFont typeface="Arial" panose="020B0604020202020204" pitchFamily="34" charset="0"/>
              <a:buAutoNum type="alphaUcPeriod"/>
            </a:pPr>
            <a:r>
              <a:rPr lang="en-US" altLang="en-US" sz="2000" b="1" dirty="0">
                <a:solidFill>
                  <a:srgbClr val="000000"/>
                </a:solidFill>
              </a:rPr>
              <a:t>All of the above</a:t>
            </a:r>
            <a:endParaRPr lang="en-US" altLang="en-US" sz="2000" b="1" dirty="0"/>
          </a:p>
        </p:txBody>
      </p:sp>
      <p:sp>
        <p:nvSpPr>
          <p:cNvPr id="2" name="TPPolling" title="Polling Shape">
            <a:extLst>
              <a:ext uri="{FF2B5EF4-FFF2-40B4-BE49-F238E27FC236}">
                <a16:creationId xmlns:a16="http://schemas.microsoft.com/office/drawing/2014/main" id="{AE742F54-AD0A-48DC-8FDC-7DFE1C0510F7}"/>
              </a:ext>
            </a:extLst>
          </p:cNvPr>
          <p:cNvSpPr/>
          <p:nvPr/>
        </p:nvSpPr>
        <p:spPr>
          <a:xfrm>
            <a:off x="0" y="0"/>
            <a:ext cx="12700" cy="12700"/>
          </a:xfrm>
          <a:prstGeom prst="rect">
            <a:avLst/>
          </a:prstGeom>
          <a:solidFill>
            <a:schemeClr val="accent1">
              <a:alpha val="1000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5609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E639F0F4-9F5A-4B1F-9404-1623701D8DC1}"/>
              </a:ext>
            </a:extLst>
          </p:cNvPr>
          <p:cNvSpPr>
            <a:spLocks noGrp="1"/>
          </p:cNvSpPr>
          <p:nvPr>
            <p:ph type="title"/>
          </p:nvPr>
        </p:nvSpPr>
        <p:spPr>
          <a:xfrm>
            <a:off x="609600" y="838200"/>
            <a:ext cx="8229600" cy="1143000"/>
          </a:xfrm>
        </p:spPr>
        <p:txBody>
          <a:bodyPr/>
          <a:lstStyle/>
          <a:p>
            <a:r>
              <a:rPr lang="en-US" altLang="en-US" b="1"/>
              <a:t>Benefits of a Respectful </a:t>
            </a:r>
            <a:br>
              <a:rPr lang="en-US" altLang="en-US" b="1"/>
            </a:br>
            <a:r>
              <a:rPr lang="en-US" altLang="en-US" b="1"/>
              <a:t>Workplace</a:t>
            </a:r>
          </a:p>
        </p:txBody>
      </p:sp>
      <p:sp>
        <p:nvSpPr>
          <p:cNvPr id="69635" name="Text Placeholder 2">
            <a:extLst>
              <a:ext uri="{FF2B5EF4-FFF2-40B4-BE49-F238E27FC236}">
                <a16:creationId xmlns:a16="http://schemas.microsoft.com/office/drawing/2014/main" id="{02894E8A-86C0-4462-9846-297262327D0F}"/>
              </a:ext>
            </a:extLst>
          </p:cNvPr>
          <p:cNvSpPr>
            <a:spLocks noGrp="1"/>
          </p:cNvSpPr>
          <p:nvPr>
            <p:ph type="body" idx="1"/>
          </p:nvPr>
        </p:nvSpPr>
        <p:spPr>
          <a:xfrm>
            <a:off x="762000" y="2362200"/>
            <a:ext cx="7924800" cy="4068763"/>
          </a:xfrm>
        </p:spPr>
        <p:txBody>
          <a:bodyPr/>
          <a:lstStyle/>
          <a:p>
            <a:r>
              <a:rPr lang="en-US" altLang="en-US"/>
              <a:t>Respect Contributes to Job Satisfaction</a:t>
            </a:r>
          </a:p>
          <a:p>
            <a:r>
              <a:rPr lang="en-US" altLang="en-US"/>
              <a:t>Respect Increases Employee Engagement</a:t>
            </a:r>
          </a:p>
          <a:p>
            <a:r>
              <a:rPr lang="en-US" altLang="en-US"/>
              <a:t>Respect Creates a Fair Environment</a:t>
            </a:r>
          </a:p>
          <a:p>
            <a:r>
              <a:rPr lang="en-US" altLang="en-US"/>
              <a:t>Respect Improves Knowledge Sharing</a:t>
            </a:r>
          </a:p>
          <a:p>
            <a:r>
              <a:rPr lang="en-US" altLang="en-US"/>
              <a:t>Respect Improves the Bottom Line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6E2340C3-DE24-44A1-A552-571874D685B4}"/>
              </a:ext>
            </a:extLst>
          </p:cNvPr>
          <p:cNvSpPr>
            <a:spLocks noGrp="1"/>
          </p:cNvSpPr>
          <p:nvPr>
            <p:ph type="title"/>
          </p:nvPr>
        </p:nvSpPr>
        <p:spPr>
          <a:xfrm>
            <a:off x="457200" y="609600"/>
            <a:ext cx="8229600" cy="1143000"/>
          </a:xfrm>
        </p:spPr>
        <p:txBody>
          <a:bodyPr/>
          <a:lstStyle/>
          <a:p>
            <a:r>
              <a:rPr lang="en-US" altLang="en-US" b="1"/>
              <a:t>Respectful Workplace</a:t>
            </a:r>
          </a:p>
        </p:txBody>
      </p:sp>
      <p:sp>
        <p:nvSpPr>
          <p:cNvPr id="71683" name="Rectangle 4">
            <a:extLst>
              <a:ext uri="{FF2B5EF4-FFF2-40B4-BE49-F238E27FC236}">
                <a16:creationId xmlns:a16="http://schemas.microsoft.com/office/drawing/2014/main" id="{B781DD4A-CFC0-4A65-ACEB-5F6A2E9DE256}"/>
              </a:ext>
            </a:extLst>
          </p:cNvPr>
          <p:cNvSpPr>
            <a:spLocks noChangeArrowheads="1"/>
          </p:cNvSpPr>
          <p:nvPr/>
        </p:nvSpPr>
        <p:spPr bwMode="auto">
          <a:xfrm>
            <a:off x="1143000" y="2286000"/>
            <a:ext cx="7239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4000"/>
              <a:t>75% of people are </a:t>
            </a:r>
            <a:r>
              <a:rPr lang="en-US" altLang="en-US" sz="4000" b="1"/>
              <a:t>hired</a:t>
            </a:r>
            <a:r>
              <a:rPr lang="en-US" altLang="en-US" sz="4000"/>
              <a:t> for their </a:t>
            </a:r>
            <a:r>
              <a:rPr lang="en-US" altLang="en-US" sz="4000" b="1"/>
              <a:t>technical skills</a:t>
            </a:r>
            <a:r>
              <a:rPr lang="en-US" altLang="en-US" sz="4000"/>
              <a:t>.</a:t>
            </a:r>
          </a:p>
          <a:p>
            <a:pPr eaLnBrk="1" hangingPunct="1">
              <a:spcBef>
                <a:spcPct val="0"/>
              </a:spcBef>
              <a:buFontTx/>
              <a:buNone/>
            </a:pPr>
            <a:endParaRPr lang="en-US" altLang="en-US" sz="4000"/>
          </a:p>
          <a:p>
            <a:pPr eaLnBrk="1" hangingPunct="1">
              <a:spcBef>
                <a:spcPct val="0"/>
              </a:spcBef>
              <a:buFontTx/>
              <a:buNone/>
            </a:pPr>
            <a:r>
              <a:rPr lang="en-US" altLang="en-US" sz="4000"/>
              <a:t>75% of people are </a:t>
            </a:r>
            <a:r>
              <a:rPr lang="en-US" altLang="en-US" sz="4000" b="1"/>
              <a:t>let go </a:t>
            </a:r>
            <a:r>
              <a:rPr lang="en-US" altLang="en-US" sz="4000"/>
              <a:t>because of their </a:t>
            </a:r>
            <a:r>
              <a:rPr lang="en-US" altLang="en-US" sz="4000" b="1"/>
              <a:t>people skills</a:t>
            </a:r>
            <a:r>
              <a:rPr lang="en-US" altLang="en-US" sz="400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F4337D1-B3DC-45A3-8787-E5A04011FFBF}"/>
              </a:ext>
            </a:extLst>
          </p:cNvPr>
          <p:cNvSpPr>
            <a:spLocks noGrp="1"/>
          </p:cNvSpPr>
          <p:nvPr>
            <p:ph type="title"/>
          </p:nvPr>
        </p:nvSpPr>
        <p:spPr>
          <a:xfrm>
            <a:off x="1257300" y="750888"/>
            <a:ext cx="6858000" cy="1143000"/>
          </a:xfrm>
        </p:spPr>
        <p:txBody>
          <a:bodyPr/>
          <a:lstStyle/>
          <a:p>
            <a:r>
              <a:rPr lang="en-US" altLang="en-US" b="1"/>
              <a:t>Demographics Exercise</a:t>
            </a:r>
          </a:p>
        </p:txBody>
      </p:sp>
      <p:sp>
        <p:nvSpPr>
          <p:cNvPr id="73731" name="Text Placeholder 2">
            <a:extLst>
              <a:ext uri="{FF2B5EF4-FFF2-40B4-BE49-F238E27FC236}">
                <a16:creationId xmlns:a16="http://schemas.microsoft.com/office/drawing/2014/main" id="{9C9B2384-41C3-4E3E-AF34-F6CE637EF789}"/>
              </a:ext>
            </a:extLst>
          </p:cNvPr>
          <p:cNvSpPr>
            <a:spLocks noGrp="1"/>
          </p:cNvSpPr>
          <p:nvPr>
            <p:ph type="body" idx="1"/>
          </p:nvPr>
        </p:nvSpPr>
        <p:spPr>
          <a:xfrm>
            <a:off x="685800" y="2286000"/>
            <a:ext cx="8001000" cy="3840163"/>
          </a:xfrm>
        </p:spPr>
        <p:txBody>
          <a:bodyPr/>
          <a:lstStyle/>
          <a:p>
            <a:r>
              <a:rPr lang="en-US" altLang="en-US" sz="2800"/>
              <a:t>First, we are going give you a description of an individual.</a:t>
            </a:r>
          </a:p>
          <a:p>
            <a:r>
              <a:rPr lang="en-US" altLang="en-US" sz="2800"/>
              <a:t>Next, we will give you 10 seconds to write down as many demographics about the individual as you can based on your mental picture of them. Try to list their age, race, sex, religion, and anything else your mental picture includes.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393E-828B-4820-AE9F-AE79BFD9B10A}"/>
              </a:ext>
            </a:extLst>
          </p:cNvPr>
          <p:cNvSpPr>
            <a:spLocks noGrp="1"/>
          </p:cNvSpPr>
          <p:nvPr>
            <p:ph type="title"/>
          </p:nvPr>
        </p:nvSpPr>
        <p:spPr>
          <a:xfrm>
            <a:off x="1178052" y="731837"/>
            <a:ext cx="7239000" cy="1143000"/>
          </a:xfrm>
        </p:spPr>
        <p:txBody>
          <a:bodyPr/>
          <a:lstStyle/>
          <a:p>
            <a:pPr>
              <a:defRPr/>
            </a:pPr>
            <a:r>
              <a:rPr lang="en-US" b="1" dirty="0"/>
              <a:t>Individual One</a:t>
            </a:r>
            <a:endParaRPr lang="en-US" b="1" dirty="0">
              <a:highlight>
                <a:srgbClr val="FFFF00"/>
              </a:highlight>
            </a:endParaRPr>
          </a:p>
        </p:txBody>
      </p:sp>
      <p:sp>
        <p:nvSpPr>
          <p:cNvPr id="3" name="Text Placeholder 2">
            <a:extLst>
              <a:ext uri="{FF2B5EF4-FFF2-40B4-BE49-F238E27FC236}">
                <a16:creationId xmlns:a16="http://schemas.microsoft.com/office/drawing/2014/main" id="{25D4DB90-E733-472E-9080-2F453966A263}"/>
              </a:ext>
            </a:extLst>
          </p:cNvPr>
          <p:cNvSpPr>
            <a:spLocks noGrp="1"/>
          </p:cNvSpPr>
          <p:nvPr>
            <p:ph type="body" idx="1"/>
          </p:nvPr>
        </p:nvSpPr>
        <p:spPr>
          <a:xfrm>
            <a:off x="1177925" y="2209800"/>
            <a:ext cx="7089775" cy="3916363"/>
          </a:xfrm>
        </p:spPr>
        <p:txBody>
          <a:bodyPr/>
          <a:lstStyle/>
          <a:p>
            <a:pPr marL="0" indent="0" algn="just">
              <a:buFont typeface="Arial" panose="020B0604020202020204" pitchFamily="34" charset="0"/>
              <a:buNone/>
              <a:defRPr/>
            </a:pPr>
            <a:r>
              <a:rPr lang="en-US" sz="2800" dirty="0"/>
              <a:t>Individual One’s parents divorced when they were a child.  Individual One dropped out of college to do administrative work in a law firm.  They also worked as a waitress, house painter, bartender, comedian, and went on to win the Presidential Medal of Freedom. Individual One got married at fifty years old. Individual One is dedicated to animal rights and is a vegetarian.</a:t>
            </a:r>
          </a:p>
          <a:p>
            <a:pPr>
              <a:defRPr/>
            </a:pP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39710386-9BE7-45BC-A6E4-4C1889C776D2}"/>
              </a:ext>
            </a:extLst>
          </p:cNvPr>
          <p:cNvSpPr>
            <a:spLocks noGrp="1"/>
          </p:cNvSpPr>
          <p:nvPr>
            <p:ph type="title"/>
          </p:nvPr>
        </p:nvSpPr>
        <p:spPr>
          <a:xfrm>
            <a:off x="1447800" y="609600"/>
            <a:ext cx="7239000" cy="808038"/>
          </a:xfrm>
        </p:spPr>
        <p:txBody>
          <a:bodyPr/>
          <a:lstStyle/>
          <a:p>
            <a:r>
              <a:rPr lang="en-US" altLang="en-US" b="1"/>
              <a:t>Individual One is …</a:t>
            </a:r>
          </a:p>
        </p:txBody>
      </p:sp>
      <p:sp>
        <p:nvSpPr>
          <p:cNvPr id="77827" name="Text Placeholder 2">
            <a:extLst>
              <a:ext uri="{FF2B5EF4-FFF2-40B4-BE49-F238E27FC236}">
                <a16:creationId xmlns:a16="http://schemas.microsoft.com/office/drawing/2014/main" id="{5D0110EC-27EE-42ED-A9E3-A5DF051658E0}"/>
              </a:ext>
            </a:extLst>
          </p:cNvPr>
          <p:cNvSpPr>
            <a:spLocks noGrp="1"/>
          </p:cNvSpPr>
          <p:nvPr>
            <p:ph type="body" idx="1"/>
          </p:nvPr>
        </p:nvSpPr>
        <p:spPr>
          <a:xfrm>
            <a:off x="1295400" y="1600200"/>
            <a:ext cx="3810000" cy="4525963"/>
          </a:xfrm>
        </p:spPr>
        <p:txBody>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p:txBody>
      </p:sp>
      <p:pic>
        <p:nvPicPr>
          <p:cNvPr id="77829" name="Picture 4">
            <a:extLst>
              <a:ext uri="{FF2B5EF4-FFF2-40B4-BE49-F238E27FC236}">
                <a16:creationId xmlns:a16="http://schemas.microsoft.com/office/drawing/2014/main" id="{597A6F6B-196D-4D75-85E4-7D62CF8253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70038"/>
            <a:ext cx="3478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TextBox 5">
            <a:extLst>
              <a:ext uri="{FF2B5EF4-FFF2-40B4-BE49-F238E27FC236}">
                <a16:creationId xmlns:a16="http://schemas.microsoft.com/office/drawing/2014/main" id="{E1149298-3AB0-43A3-BCCC-0F23DA574629}"/>
              </a:ext>
            </a:extLst>
          </p:cNvPr>
          <p:cNvSpPr txBox="1">
            <a:spLocks noChangeArrowheads="1"/>
          </p:cNvSpPr>
          <p:nvPr/>
        </p:nvSpPr>
        <p:spPr bwMode="auto">
          <a:xfrm>
            <a:off x="5238750" y="3136900"/>
            <a:ext cx="2995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t>Ellen DeGeneres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9EB95EB3-011B-4128-9CAF-5BF723472FCB}"/>
              </a:ext>
            </a:extLst>
          </p:cNvPr>
          <p:cNvSpPr>
            <a:spLocks noGrp="1"/>
          </p:cNvSpPr>
          <p:nvPr>
            <p:ph type="title"/>
          </p:nvPr>
        </p:nvSpPr>
        <p:spPr>
          <a:xfrm>
            <a:off x="1257300" y="839788"/>
            <a:ext cx="7162800" cy="1143000"/>
          </a:xfrm>
        </p:spPr>
        <p:txBody>
          <a:bodyPr/>
          <a:lstStyle/>
          <a:p>
            <a:r>
              <a:rPr lang="en-US" altLang="en-US" b="1"/>
              <a:t>Individual Two</a:t>
            </a:r>
          </a:p>
        </p:txBody>
      </p:sp>
      <p:sp>
        <p:nvSpPr>
          <p:cNvPr id="79875" name="Text Placeholder 2">
            <a:extLst>
              <a:ext uri="{FF2B5EF4-FFF2-40B4-BE49-F238E27FC236}">
                <a16:creationId xmlns:a16="http://schemas.microsoft.com/office/drawing/2014/main" id="{A1E7F580-6ADC-49C7-887A-E3517591C9CA}"/>
              </a:ext>
            </a:extLst>
          </p:cNvPr>
          <p:cNvSpPr>
            <a:spLocks noGrp="1"/>
          </p:cNvSpPr>
          <p:nvPr>
            <p:ph type="body" idx="1"/>
          </p:nvPr>
        </p:nvSpPr>
        <p:spPr>
          <a:xfrm>
            <a:off x="1257300" y="2211388"/>
            <a:ext cx="7277100" cy="4144962"/>
          </a:xfrm>
        </p:spPr>
        <p:txBody>
          <a:bodyPr/>
          <a:lstStyle/>
          <a:p>
            <a:pPr marL="0" indent="0" algn="just">
              <a:buFont typeface="Arial" panose="020B0604020202020204" pitchFamily="34" charset="0"/>
              <a:buNone/>
            </a:pPr>
            <a:r>
              <a:rPr lang="en-US" altLang="en-US" sz="3000"/>
              <a:t>Individual Two’s father worked for the US Department of Labor and their mother worked for the Illinois Attorney General. Individual Two is a Christian musician. Individual Two has volunteered on various political campaigns at the state and national level. Individual Two recently made a one million dollar donation to a local school system.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631A95D0-DE3B-4315-BDE5-256961C115B7}"/>
              </a:ext>
            </a:extLst>
          </p:cNvPr>
          <p:cNvSpPr>
            <a:spLocks noGrp="1"/>
          </p:cNvSpPr>
          <p:nvPr>
            <p:ph type="title"/>
          </p:nvPr>
        </p:nvSpPr>
        <p:spPr>
          <a:xfrm>
            <a:off x="1447800" y="609600"/>
            <a:ext cx="7239000" cy="808038"/>
          </a:xfrm>
        </p:spPr>
        <p:txBody>
          <a:bodyPr/>
          <a:lstStyle/>
          <a:p>
            <a:r>
              <a:rPr lang="en-US" altLang="en-US" b="1"/>
              <a:t>Individual Two is …</a:t>
            </a:r>
          </a:p>
        </p:txBody>
      </p:sp>
      <p:sp>
        <p:nvSpPr>
          <p:cNvPr id="81923" name="Text Placeholder 2">
            <a:extLst>
              <a:ext uri="{FF2B5EF4-FFF2-40B4-BE49-F238E27FC236}">
                <a16:creationId xmlns:a16="http://schemas.microsoft.com/office/drawing/2014/main" id="{E7E5E2C5-6D76-4973-9636-A56A2AE1EDD6}"/>
              </a:ext>
            </a:extLst>
          </p:cNvPr>
          <p:cNvSpPr>
            <a:spLocks noGrp="1"/>
          </p:cNvSpPr>
          <p:nvPr>
            <p:ph type="body" idx="1"/>
          </p:nvPr>
        </p:nvSpPr>
        <p:spPr>
          <a:xfrm>
            <a:off x="1295400" y="1600200"/>
            <a:ext cx="3810000" cy="4525963"/>
          </a:xfrm>
        </p:spPr>
        <p:txBody>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p:txBody>
      </p:sp>
      <p:sp>
        <p:nvSpPr>
          <p:cNvPr id="81925" name="TextBox 5">
            <a:extLst>
              <a:ext uri="{FF2B5EF4-FFF2-40B4-BE49-F238E27FC236}">
                <a16:creationId xmlns:a16="http://schemas.microsoft.com/office/drawing/2014/main" id="{47F70A06-E445-4088-9BFD-580365C7467F}"/>
              </a:ext>
            </a:extLst>
          </p:cNvPr>
          <p:cNvSpPr txBox="1">
            <a:spLocks noChangeArrowheads="1"/>
          </p:cNvSpPr>
          <p:nvPr/>
        </p:nvSpPr>
        <p:spPr bwMode="auto">
          <a:xfrm>
            <a:off x="5238750" y="3136900"/>
            <a:ext cx="344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t>Chance the Rapper</a:t>
            </a:r>
          </a:p>
        </p:txBody>
      </p:sp>
      <p:pic>
        <p:nvPicPr>
          <p:cNvPr id="81926" name="Picture 7">
            <a:extLst>
              <a:ext uri="{FF2B5EF4-FFF2-40B4-BE49-F238E27FC236}">
                <a16:creationId xmlns:a16="http://schemas.microsoft.com/office/drawing/2014/main" id="{F5FFA6FB-C34D-4655-92A9-3FF8C43DE7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600200"/>
            <a:ext cx="36480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744257AD-8F38-46CB-94F1-FFCACCF6C0F3}"/>
              </a:ext>
            </a:extLst>
          </p:cNvPr>
          <p:cNvSpPr>
            <a:spLocks noGrp="1"/>
          </p:cNvSpPr>
          <p:nvPr>
            <p:ph type="title"/>
          </p:nvPr>
        </p:nvSpPr>
        <p:spPr>
          <a:xfrm>
            <a:off x="1143000" y="914400"/>
            <a:ext cx="7543800" cy="808038"/>
          </a:xfrm>
        </p:spPr>
        <p:txBody>
          <a:bodyPr/>
          <a:lstStyle/>
          <a:p>
            <a:r>
              <a:rPr lang="en-US" altLang="en-US" b="1"/>
              <a:t>Individual Three</a:t>
            </a:r>
          </a:p>
        </p:txBody>
      </p:sp>
      <p:sp>
        <p:nvSpPr>
          <p:cNvPr id="83971" name="Text Placeholder 2">
            <a:extLst>
              <a:ext uri="{FF2B5EF4-FFF2-40B4-BE49-F238E27FC236}">
                <a16:creationId xmlns:a16="http://schemas.microsoft.com/office/drawing/2014/main" id="{C00E86F6-7A57-420B-B346-0C3B2C51B4BF}"/>
              </a:ext>
            </a:extLst>
          </p:cNvPr>
          <p:cNvSpPr>
            <a:spLocks noGrp="1"/>
          </p:cNvSpPr>
          <p:nvPr>
            <p:ph type="body" idx="1"/>
          </p:nvPr>
        </p:nvSpPr>
        <p:spPr>
          <a:xfrm>
            <a:off x="1143000" y="2287588"/>
            <a:ext cx="7543800" cy="4068762"/>
          </a:xfrm>
        </p:spPr>
        <p:txBody>
          <a:bodyPr/>
          <a:lstStyle/>
          <a:p>
            <a:pPr marL="0" indent="0" algn="just">
              <a:buFont typeface="Arial" panose="020B0604020202020204" pitchFamily="34" charset="0"/>
              <a:buNone/>
            </a:pPr>
            <a:r>
              <a:rPr lang="en-US" altLang="en-US"/>
              <a:t>Individual Three was born in Israel to a homemaker and a Doctor. Individual Three attended Harvard University and spoke to its 2015 graduating class. Individual Three is part-owner of a professional sports team. Individual Three has two published research papers and speaks six languages.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55309-8382-4E78-9776-87B36B217FB9}"/>
              </a:ext>
            </a:extLst>
          </p:cNvPr>
          <p:cNvSpPr>
            <a:spLocks noGrp="1"/>
          </p:cNvSpPr>
          <p:nvPr>
            <p:ph type="title"/>
          </p:nvPr>
        </p:nvSpPr>
        <p:spPr>
          <a:xfrm>
            <a:off x="1295400" y="731837"/>
            <a:ext cx="7391400" cy="1143000"/>
          </a:xfrm>
        </p:spPr>
        <p:txBody>
          <a:bodyPr/>
          <a:lstStyle/>
          <a:p>
            <a:r>
              <a:rPr lang="en-US" sz="3600" b="1" dirty="0"/>
              <a:t>Duty to Provide Respectful Workplace</a:t>
            </a:r>
          </a:p>
        </p:txBody>
      </p:sp>
      <p:sp>
        <p:nvSpPr>
          <p:cNvPr id="3" name="Text Placeholder 2">
            <a:extLst>
              <a:ext uri="{FF2B5EF4-FFF2-40B4-BE49-F238E27FC236}">
                <a16:creationId xmlns:a16="http://schemas.microsoft.com/office/drawing/2014/main" id="{B613BAA3-3324-4AF9-9638-1F55406191CD}"/>
              </a:ext>
            </a:extLst>
          </p:cNvPr>
          <p:cNvSpPr>
            <a:spLocks noGrp="1"/>
          </p:cNvSpPr>
          <p:nvPr>
            <p:ph type="body" idx="1"/>
          </p:nvPr>
        </p:nvSpPr>
        <p:spPr>
          <a:xfrm>
            <a:off x="457200" y="2286000"/>
            <a:ext cx="8229600" cy="3840163"/>
          </a:xfrm>
        </p:spPr>
        <p:txBody>
          <a:bodyPr/>
          <a:lstStyle/>
          <a:p>
            <a:r>
              <a:rPr lang="en-US" dirty="0"/>
              <a:t>Organizations of all sizes and in all industries have a duty to provide a safe, respectful workplace free from unlawful discrimination, harassment, or retaliation for all employees.</a:t>
            </a:r>
          </a:p>
          <a:p>
            <a:r>
              <a:rPr lang="en-US" dirty="0"/>
              <a:t> A respectful workplace can be achieved by adopting and enforcing policies outlining these expectations.</a:t>
            </a:r>
          </a:p>
        </p:txBody>
      </p:sp>
    </p:spTree>
    <p:extLst>
      <p:ext uri="{BB962C8B-B14F-4D97-AF65-F5344CB8AC3E}">
        <p14:creationId xmlns:p14="http://schemas.microsoft.com/office/powerpoint/2010/main" val="4007973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E89384F-F724-401C-B0D6-9C68BC36921C}"/>
              </a:ext>
            </a:extLst>
          </p:cNvPr>
          <p:cNvSpPr>
            <a:spLocks noGrp="1"/>
          </p:cNvSpPr>
          <p:nvPr>
            <p:ph type="title"/>
          </p:nvPr>
        </p:nvSpPr>
        <p:spPr>
          <a:xfrm>
            <a:off x="1447800" y="609600"/>
            <a:ext cx="7239000" cy="808038"/>
          </a:xfrm>
        </p:spPr>
        <p:txBody>
          <a:bodyPr/>
          <a:lstStyle/>
          <a:p>
            <a:r>
              <a:rPr lang="en-US" altLang="en-US" b="1"/>
              <a:t>Individual Three is …</a:t>
            </a:r>
          </a:p>
        </p:txBody>
      </p:sp>
      <p:sp>
        <p:nvSpPr>
          <p:cNvPr id="86019" name="Text Placeholder 2">
            <a:extLst>
              <a:ext uri="{FF2B5EF4-FFF2-40B4-BE49-F238E27FC236}">
                <a16:creationId xmlns:a16="http://schemas.microsoft.com/office/drawing/2014/main" id="{320A2157-9017-4391-B720-C1AA596A8923}"/>
              </a:ext>
            </a:extLst>
          </p:cNvPr>
          <p:cNvSpPr>
            <a:spLocks noGrp="1"/>
          </p:cNvSpPr>
          <p:nvPr>
            <p:ph type="body" idx="1"/>
          </p:nvPr>
        </p:nvSpPr>
        <p:spPr>
          <a:xfrm>
            <a:off x="1295400" y="1600200"/>
            <a:ext cx="3810000" cy="4525963"/>
          </a:xfrm>
        </p:spPr>
        <p:txBody>
          <a:bodyPr/>
          <a:lstStyle/>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a:p>
            <a:pPr marL="0" indent="0" algn="ctr">
              <a:buFont typeface="Arial" panose="020B0604020202020204" pitchFamily="34" charset="0"/>
              <a:buNone/>
            </a:pPr>
            <a:endParaRPr lang="en-US" altLang="en-US"/>
          </a:p>
        </p:txBody>
      </p:sp>
      <p:sp>
        <p:nvSpPr>
          <p:cNvPr id="86021" name="TextBox 5">
            <a:extLst>
              <a:ext uri="{FF2B5EF4-FFF2-40B4-BE49-F238E27FC236}">
                <a16:creationId xmlns:a16="http://schemas.microsoft.com/office/drawing/2014/main" id="{8D25DA2C-7AFF-4E95-8507-B80EF2FF5D0F}"/>
              </a:ext>
            </a:extLst>
          </p:cNvPr>
          <p:cNvSpPr txBox="1">
            <a:spLocks noChangeArrowheads="1"/>
          </p:cNvSpPr>
          <p:nvPr/>
        </p:nvSpPr>
        <p:spPr bwMode="auto">
          <a:xfrm>
            <a:off x="5238750" y="3136900"/>
            <a:ext cx="3448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t>Natalie Portman</a:t>
            </a:r>
          </a:p>
        </p:txBody>
      </p:sp>
      <p:pic>
        <p:nvPicPr>
          <p:cNvPr id="86022" name="Picture 4">
            <a:extLst>
              <a:ext uri="{FF2B5EF4-FFF2-40B4-BE49-F238E27FC236}">
                <a16:creationId xmlns:a16="http://schemas.microsoft.com/office/drawing/2014/main" id="{CB200D24-71FF-4D12-B7B5-29D975CC0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476375"/>
            <a:ext cx="310515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151C53A2-A871-46AF-BF31-DE1E012D2B50}"/>
              </a:ext>
            </a:extLst>
          </p:cNvPr>
          <p:cNvSpPr>
            <a:spLocks noGrp="1"/>
          </p:cNvSpPr>
          <p:nvPr>
            <p:ph type="title"/>
          </p:nvPr>
        </p:nvSpPr>
        <p:spPr>
          <a:xfrm>
            <a:off x="457200" y="806450"/>
            <a:ext cx="8229600" cy="1143000"/>
          </a:xfrm>
        </p:spPr>
        <p:txBody>
          <a:bodyPr/>
          <a:lstStyle/>
          <a:p>
            <a:r>
              <a:rPr lang="en-US" altLang="en-US" b="1"/>
              <a:t>Scenario</a:t>
            </a:r>
          </a:p>
        </p:txBody>
      </p:sp>
      <p:sp>
        <p:nvSpPr>
          <p:cNvPr id="88067" name="Text Placeholder 2">
            <a:extLst>
              <a:ext uri="{FF2B5EF4-FFF2-40B4-BE49-F238E27FC236}">
                <a16:creationId xmlns:a16="http://schemas.microsoft.com/office/drawing/2014/main" id="{373320F6-B580-41ED-B556-AE74DC7C2BAA}"/>
              </a:ext>
            </a:extLst>
          </p:cNvPr>
          <p:cNvSpPr>
            <a:spLocks noGrp="1"/>
          </p:cNvSpPr>
          <p:nvPr>
            <p:ph type="body" idx="1"/>
          </p:nvPr>
        </p:nvSpPr>
        <p:spPr>
          <a:xfrm>
            <a:off x="874713" y="1976438"/>
            <a:ext cx="7848600" cy="3657600"/>
          </a:xfrm>
        </p:spPr>
        <p:txBody>
          <a:bodyPr/>
          <a:lstStyle/>
          <a:p>
            <a:pPr marL="0" indent="0" algn="just">
              <a:buFont typeface="Arial" panose="020B0604020202020204" pitchFamily="34" charset="0"/>
              <a:buNone/>
            </a:pPr>
            <a:r>
              <a:rPr lang="en-US" altLang="en-US" sz="2400"/>
              <a:t>A 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a:t>
            </a:r>
          </a:p>
          <a:p>
            <a:pPr marL="0" indent="0" algn="ctr">
              <a:buFont typeface="Arial" panose="020B0604020202020204" pitchFamily="34" charset="0"/>
              <a:buNone/>
            </a:pPr>
            <a:r>
              <a:rPr lang="en-US" altLang="en-US" sz="2400" b="1"/>
              <a:t>Explain what happened.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EF0CF41-6909-4D08-AA10-F3BFF07DD952}"/>
              </a:ext>
            </a:extLst>
          </p:cNvPr>
          <p:cNvSpPr>
            <a:spLocks noGrp="1"/>
          </p:cNvSpPr>
          <p:nvPr>
            <p:ph type="title"/>
          </p:nvPr>
        </p:nvSpPr>
        <p:spPr>
          <a:xfrm>
            <a:off x="457200" y="806450"/>
            <a:ext cx="8229600" cy="1143000"/>
          </a:xfrm>
        </p:spPr>
        <p:txBody>
          <a:bodyPr/>
          <a:lstStyle/>
          <a:p>
            <a:r>
              <a:rPr lang="en-US" altLang="en-US" b="1"/>
              <a:t>Scenario</a:t>
            </a:r>
          </a:p>
        </p:txBody>
      </p:sp>
      <p:sp>
        <p:nvSpPr>
          <p:cNvPr id="90115" name="Text Placeholder 2">
            <a:extLst>
              <a:ext uri="{FF2B5EF4-FFF2-40B4-BE49-F238E27FC236}">
                <a16:creationId xmlns:a16="http://schemas.microsoft.com/office/drawing/2014/main" id="{C8E97390-5EA2-40FF-820B-4AE98E2A972E}"/>
              </a:ext>
            </a:extLst>
          </p:cNvPr>
          <p:cNvSpPr>
            <a:spLocks noGrp="1"/>
          </p:cNvSpPr>
          <p:nvPr>
            <p:ph type="body" idx="1"/>
          </p:nvPr>
        </p:nvSpPr>
        <p:spPr>
          <a:xfrm>
            <a:off x="874713" y="1976438"/>
            <a:ext cx="7848600" cy="4576762"/>
          </a:xfrm>
        </p:spPr>
        <p:txBody>
          <a:bodyPr/>
          <a:lstStyle/>
          <a:p>
            <a:pPr marL="0" indent="0" algn="just">
              <a:buFont typeface="Arial" panose="020B0604020202020204" pitchFamily="34" charset="0"/>
              <a:buNone/>
            </a:pPr>
            <a:r>
              <a:rPr lang="en-US" altLang="en-US" sz="2400" dirty="0"/>
              <a:t>A 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a:t>
            </a:r>
          </a:p>
          <a:p>
            <a:pPr marL="0" indent="0" algn="ctr">
              <a:buFont typeface="Arial" panose="020B0604020202020204" pitchFamily="34" charset="0"/>
              <a:buNone/>
            </a:pPr>
            <a:r>
              <a:rPr lang="en-US" altLang="en-US" sz="2400" b="1" dirty="0"/>
              <a:t>Explain what happened.</a:t>
            </a:r>
          </a:p>
          <a:p>
            <a:pPr marL="0" indent="0" algn="ctr">
              <a:buFont typeface="Arial" panose="020B0604020202020204" pitchFamily="34" charset="0"/>
              <a:buNone/>
            </a:pPr>
            <a:endParaRPr lang="en-US" altLang="en-US" sz="2400" b="1" dirty="0"/>
          </a:p>
          <a:p>
            <a:pPr marL="0" indent="0" algn="ctr">
              <a:buFont typeface="Arial" panose="020B0604020202020204" pitchFamily="34" charset="0"/>
              <a:buNone/>
            </a:pPr>
            <a:r>
              <a:rPr lang="en-US" altLang="en-US" sz="2400" b="1" dirty="0"/>
              <a:t>ANSWER: The doctor is the child’s mother.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D6D66294-6828-44DD-B0A2-5FD5C4054E15}"/>
              </a:ext>
            </a:extLst>
          </p:cNvPr>
          <p:cNvSpPr>
            <a:spLocks noGrp="1"/>
          </p:cNvSpPr>
          <p:nvPr>
            <p:ph type="title"/>
          </p:nvPr>
        </p:nvSpPr>
        <p:spPr>
          <a:xfrm>
            <a:off x="1333500" y="712788"/>
            <a:ext cx="7010400" cy="1143000"/>
          </a:xfrm>
        </p:spPr>
        <p:txBody>
          <a:bodyPr/>
          <a:lstStyle/>
          <a:p>
            <a:r>
              <a:rPr lang="en-US" altLang="en-US" b="1"/>
              <a:t>Unconscious / Implicit Bias</a:t>
            </a:r>
          </a:p>
        </p:txBody>
      </p:sp>
      <p:sp>
        <p:nvSpPr>
          <p:cNvPr id="92163" name="Text Placeholder 2">
            <a:extLst>
              <a:ext uri="{FF2B5EF4-FFF2-40B4-BE49-F238E27FC236}">
                <a16:creationId xmlns:a16="http://schemas.microsoft.com/office/drawing/2014/main" id="{34B2329A-E74D-48F5-985C-5DAFB89CBC56}"/>
              </a:ext>
            </a:extLst>
          </p:cNvPr>
          <p:cNvSpPr>
            <a:spLocks noGrp="1"/>
          </p:cNvSpPr>
          <p:nvPr>
            <p:ph type="body" idx="1"/>
          </p:nvPr>
        </p:nvSpPr>
        <p:spPr>
          <a:xfrm>
            <a:off x="990600" y="2082078"/>
            <a:ext cx="7696200" cy="3992563"/>
          </a:xfrm>
        </p:spPr>
        <p:txBody>
          <a:bodyPr/>
          <a:lstStyle/>
          <a:p>
            <a:r>
              <a:rPr lang="en-US" altLang="en-US" sz="2800" dirty="0"/>
              <a:t>Implicit bias occurs because, over time, our brains create associations between things. This forms actual pathways in our brain, which are </a:t>
            </a:r>
            <a:r>
              <a:rPr lang="en-US" altLang="en-US" sz="2800"/>
              <a:t>unconsciously strengthened </a:t>
            </a:r>
            <a:r>
              <a:rPr lang="en-US" altLang="en-US" sz="2800" dirty="0"/>
              <a:t>every time the association is confirmed. </a:t>
            </a:r>
          </a:p>
          <a:p>
            <a:r>
              <a:rPr lang="en-US" altLang="en-US" sz="2800" dirty="0"/>
              <a:t>Implicit biases come from media, family, friends, school, experiences, work, and more. </a:t>
            </a:r>
          </a:p>
          <a:p>
            <a:r>
              <a:rPr lang="en-US" altLang="en-US" sz="2800" dirty="0"/>
              <a:t>The exercise we just did demonstrated some of our own implicit biases.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6894B8A4-2193-4FBD-A480-6F91DF3EF1D7}"/>
              </a:ext>
            </a:extLst>
          </p:cNvPr>
          <p:cNvSpPr>
            <a:spLocks noGrp="1"/>
          </p:cNvSpPr>
          <p:nvPr>
            <p:ph type="title"/>
          </p:nvPr>
        </p:nvSpPr>
        <p:spPr>
          <a:xfrm>
            <a:off x="1066800" y="880156"/>
            <a:ext cx="7315200" cy="1143000"/>
          </a:xfrm>
        </p:spPr>
        <p:txBody>
          <a:bodyPr/>
          <a:lstStyle/>
          <a:p>
            <a:r>
              <a:rPr lang="en-US" altLang="en-US" b="1" dirty="0"/>
              <a:t>How to Address Implicit Bias in the Workplace?</a:t>
            </a:r>
          </a:p>
        </p:txBody>
      </p:sp>
      <p:sp>
        <p:nvSpPr>
          <p:cNvPr id="3" name="Text Placeholder 2">
            <a:extLst>
              <a:ext uri="{FF2B5EF4-FFF2-40B4-BE49-F238E27FC236}">
                <a16:creationId xmlns:a16="http://schemas.microsoft.com/office/drawing/2014/main" id="{28295602-573D-4DFC-BD23-21726CDE217B}"/>
              </a:ext>
            </a:extLst>
          </p:cNvPr>
          <p:cNvSpPr>
            <a:spLocks noGrp="1"/>
          </p:cNvSpPr>
          <p:nvPr>
            <p:ph type="body" idx="1"/>
          </p:nvPr>
        </p:nvSpPr>
        <p:spPr>
          <a:xfrm>
            <a:off x="762000" y="2286000"/>
            <a:ext cx="7924800" cy="3840163"/>
          </a:xfrm>
        </p:spPr>
        <p:txBody>
          <a:bodyPr numCol="2"/>
          <a:lstStyle/>
          <a:p>
            <a:pPr>
              <a:defRPr/>
            </a:pPr>
            <a:r>
              <a:rPr lang="en-US" sz="2300" dirty="0"/>
              <a:t>Recognize we all have biases.</a:t>
            </a:r>
          </a:p>
          <a:p>
            <a:pPr>
              <a:defRPr/>
            </a:pPr>
            <a:r>
              <a:rPr lang="en-US" sz="2300" dirty="0"/>
              <a:t>Stop &amp; think. Don’t always trust your first impression.</a:t>
            </a:r>
          </a:p>
          <a:p>
            <a:pPr>
              <a:defRPr/>
            </a:pPr>
            <a:r>
              <a:rPr lang="en-US" sz="2300" dirty="0"/>
              <a:t>Be curious about people’s differences.</a:t>
            </a:r>
          </a:p>
          <a:p>
            <a:pPr>
              <a:defRPr/>
            </a:pPr>
            <a:r>
              <a:rPr lang="en-US" sz="2300" dirty="0"/>
              <a:t>Don’t try to suppress your biases.</a:t>
            </a:r>
          </a:p>
          <a:p>
            <a:pPr>
              <a:defRPr/>
            </a:pPr>
            <a:r>
              <a:rPr lang="en-US" sz="2300" dirty="0"/>
              <a:t>Don’t be too hard on yourself. </a:t>
            </a:r>
          </a:p>
          <a:p>
            <a:pPr>
              <a:defRPr/>
            </a:pPr>
            <a:r>
              <a:rPr lang="en-US" sz="2300" dirty="0"/>
              <a:t>Keep processes simple. </a:t>
            </a:r>
          </a:p>
          <a:p>
            <a:pPr>
              <a:defRPr/>
            </a:pPr>
            <a:r>
              <a:rPr lang="en-US" sz="2300" dirty="0"/>
              <a:t>Schedule demanding work separate from “people decisions”.</a:t>
            </a:r>
          </a:p>
          <a:p>
            <a:pPr>
              <a:defRPr/>
            </a:pPr>
            <a:r>
              <a:rPr lang="en-US" sz="2300" dirty="0"/>
              <a:t>Make sure you keep yourself well rested and well fueled.</a:t>
            </a:r>
          </a:p>
          <a:p>
            <a:pPr>
              <a:defRPr/>
            </a:pPr>
            <a:r>
              <a:rPr lang="en-US" sz="2300" dirty="0"/>
              <a:t>Challenge negative stereotypes and assumptions.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549C35E8-4240-4464-937D-F0BD063BF78A}"/>
              </a:ext>
            </a:extLst>
          </p:cNvPr>
          <p:cNvSpPr>
            <a:spLocks noGrp="1"/>
          </p:cNvSpPr>
          <p:nvPr>
            <p:ph type="title"/>
          </p:nvPr>
        </p:nvSpPr>
        <p:spPr>
          <a:xfrm>
            <a:off x="1295400" y="1066800"/>
            <a:ext cx="7239000" cy="685800"/>
          </a:xfrm>
        </p:spPr>
        <p:txBody>
          <a:bodyPr/>
          <a:lstStyle/>
          <a:p>
            <a:r>
              <a:rPr lang="en-US" altLang="en-US" b="1"/>
              <a:t>Implicit Bias in the Workplace</a:t>
            </a:r>
          </a:p>
        </p:txBody>
      </p:sp>
      <p:sp>
        <p:nvSpPr>
          <p:cNvPr id="96259" name="Text Placeholder 2">
            <a:extLst>
              <a:ext uri="{FF2B5EF4-FFF2-40B4-BE49-F238E27FC236}">
                <a16:creationId xmlns:a16="http://schemas.microsoft.com/office/drawing/2014/main" id="{8E3FEC71-048E-4BEE-B048-1CFBDB0B7F58}"/>
              </a:ext>
            </a:extLst>
          </p:cNvPr>
          <p:cNvSpPr>
            <a:spLocks noGrp="1"/>
          </p:cNvSpPr>
          <p:nvPr>
            <p:ph type="body" idx="1"/>
          </p:nvPr>
        </p:nvSpPr>
        <p:spPr>
          <a:xfrm>
            <a:off x="914400" y="2133600"/>
            <a:ext cx="7848600" cy="3992563"/>
          </a:xfrm>
        </p:spPr>
        <p:txBody>
          <a:bodyPr/>
          <a:lstStyle/>
          <a:p>
            <a:r>
              <a:rPr lang="en-US" altLang="en-US" sz="2800" dirty="0"/>
              <a:t>It is important that employees are aware of their own implicit biases and recognize when they impact our actions. </a:t>
            </a:r>
          </a:p>
          <a:p>
            <a:r>
              <a:rPr lang="en-US" altLang="en-US" sz="2800" dirty="0"/>
              <a:t>We want all employees to treat everyone in the workplace, including co-workers and customers, with respect.</a:t>
            </a:r>
          </a:p>
          <a:p>
            <a:r>
              <a:rPr lang="en-US" altLang="en-US" sz="2800" dirty="0"/>
              <a:t>Encourage employees to listen to the people around them.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097ED49B-C1B3-439D-8093-726C247B6069}"/>
              </a:ext>
            </a:extLst>
          </p:cNvPr>
          <p:cNvSpPr>
            <a:spLocks noGrp="1"/>
          </p:cNvSpPr>
          <p:nvPr>
            <p:ph type="title"/>
          </p:nvPr>
        </p:nvSpPr>
        <p:spPr>
          <a:xfrm>
            <a:off x="685800" y="762000"/>
            <a:ext cx="8229600" cy="1143000"/>
          </a:xfrm>
        </p:spPr>
        <p:txBody>
          <a:bodyPr/>
          <a:lstStyle/>
          <a:p>
            <a:r>
              <a:rPr lang="en-US" altLang="en-US" b="1"/>
              <a:t>Disrespectful and Offensive Behaviors</a:t>
            </a:r>
          </a:p>
        </p:txBody>
      </p:sp>
      <p:sp>
        <p:nvSpPr>
          <p:cNvPr id="98307" name="Text Placeholder 2">
            <a:extLst>
              <a:ext uri="{FF2B5EF4-FFF2-40B4-BE49-F238E27FC236}">
                <a16:creationId xmlns:a16="http://schemas.microsoft.com/office/drawing/2014/main" id="{3AD89925-8E51-4AA9-A0BE-979FE9639D5A}"/>
              </a:ext>
            </a:extLst>
          </p:cNvPr>
          <p:cNvSpPr>
            <a:spLocks noGrp="1"/>
          </p:cNvSpPr>
          <p:nvPr>
            <p:ph type="body" idx="1"/>
          </p:nvPr>
        </p:nvSpPr>
        <p:spPr>
          <a:xfrm>
            <a:off x="914400" y="2286000"/>
            <a:ext cx="7772400" cy="3992563"/>
          </a:xfrm>
        </p:spPr>
        <p:txBody>
          <a:bodyPr/>
          <a:lstStyle/>
          <a:p>
            <a:r>
              <a:rPr lang="en-US" altLang="en-US"/>
              <a:t>Examples:</a:t>
            </a:r>
          </a:p>
          <a:p>
            <a:pPr lvl="1"/>
            <a:r>
              <a:rPr lang="en-US" altLang="en-US"/>
              <a:t>Consistently getting someone’s name wrong</a:t>
            </a:r>
          </a:p>
          <a:p>
            <a:pPr lvl="1"/>
            <a:r>
              <a:rPr lang="en-US" altLang="en-US"/>
              <a:t>Passive aggressive comments</a:t>
            </a:r>
          </a:p>
          <a:p>
            <a:pPr lvl="1"/>
            <a:r>
              <a:rPr lang="en-US" altLang="en-US"/>
              <a:t>“You are acting like a girl”</a:t>
            </a:r>
          </a:p>
          <a:p>
            <a:pPr lvl="1"/>
            <a:r>
              <a:rPr lang="en-US" altLang="en-US"/>
              <a:t>Failing to acknowledge someone’s presence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3">
            <a:extLst>
              <a:ext uri="{FF2B5EF4-FFF2-40B4-BE49-F238E27FC236}">
                <a16:creationId xmlns:a16="http://schemas.microsoft.com/office/drawing/2014/main" id="{27BBF68A-54C1-4E93-8BA2-E28F1BBAA20F}"/>
              </a:ext>
            </a:extLst>
          </p:cNvPr>
          <p:cNvSpPr>
            <a:spLocks noGrp="1"/>
          </p:cNvSpPr>
          <p:nvPr>
            <p:ph idx="1"/>
          </p:nvPr>
        </p:nvSpPr>
        <p:spPr>
          <a:xfrm>
            <a:off x="685800" y="2057400"/>
            <a:ext cx="7772400" cy="3962400"/>
          </a:xfrm>
        </p:spPr>
        <p:txBody>
          <a:bodyPr/>
          <a:lstStyle/>
          <a:p>
            <a:pPr algn="just">
              <a:spcAft>
                <a:spcPts val="1200"/>
              </a:spcAft>
            </a:pPr>
            <a:r>
              <a:rPr lang="en-US" altLang="en-US" sz="2800"/>
              <a:t>There is no constitutional right to free speech in a private workplace.</a:t>
            </a:r>
          </a:p>
          <a:p>
            <a:pPr algn="just">
              <a:spcAft>
                <a:spcPts val="1200"/>
              </a:spcAft>
            </a:pPr>
            <a:r>
              <a:rPr lang="en-US" altLang="en-US" sz="2800"/>
              <a:t>Certain speech may violate anti-harassment and discrimination laws</a:t>
            </a:r>
          </a:p>
          <a:p>
            <a:pPr algn="just">
              <a:spcAft>
                <a:spcPts val="1200"/>
              </a:spcAft>
            </a:pPr>
            <a:r>
              <a:rPr lang="en-US" altLang="en-US" sz="2800"/>
              <a:t>Certain speech may violate company policies</a:t>
            </a:r>
          </a:p>
          <a:p>
            <a:pPr algn="just">
              <a:spcAft>
                <a:spcPts val="1200"/>
              </a:spcAft>
            </a:pPr>
            <a:r>
              <a:rPr lang="en-US" altLang="en-US" sz="2800"/>
              <a:t>Certain speech may violate best practices and exhibit poor judgment</a:t>
            </a:r>
          </a:p>
        </p:txBody>
      </p:sp>
      <p:sp>
        <p:nvSpPr>
          <p:cNvPr id="102403" name="Title 4">
            <a:extLst>
              <a:ext uri="{FF2B5EF4-FFF2-40B4-BE49-F238E27FC236}">
                <a16:creationId xmlns:a16="http://schemas.microsoft.com/office/drawing/2014/main" id="{D1195A22-3665-4297-95FE-AD97BF85C56F}"/>
              </a:ext>
            </a:extLst>
          </p:cNvPr>
          <p:cNvSpPr>
            <a:spLocks noGrp="1"/>
          </p:cNvSpPr>
          <p:nvPr>
            <p:ph type="title"/>
          </p:nvPr>
        </p:nvSpPr>
        <p:spPr>
          <a:xfrm>
            <a:off x="457200" y="603250"/>
            <a:ext cx="8229600" cy="996950"/>
          </a:xfrm>
        </p:spPr>
        <p:txBody>
          <a:bodyPr>
            <a:normAutofit fontScale="90000"/>
          </a:bodyPr>
          <a:lstStyle/>
          <a:p>
            <a:r>
              <a:rPr lang="en-US" altLang="en-US" sz="4000" b="1" dirty="0"/>
              <a:t>Keep Certain Discussions Out </a:t>
            </a:r>
            <a:br>
              <a:rPr lang="en-US" altLang="en-US" sz="4000" b="1" dirty="0"/>
            </a:br>
            <a:r>
              <a:rPr lang="en-US" altLang="en-US" sz="4000" b="1" dirty="0"/>
              <a:t>of the Workplace</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43BF74C1-5972-4F6C-944A-8993E7BA90AB}"/>
              </a:ext>
            </a:extLst>
          </p:cNvPr>
          <p:cNvSpPr>
            <a:spLocks noGrp="1"/>
          </p:cNvSpPr>
          <p:nvPr>
            <p:ph type="title"/>
          </p:nvPr>
        </p:nvSpPr>
        <p:spPr>
          <a:xfrm>
            <a:off x="685800" y="609600"/>
            <a:ext cx="8229600" cy="1143000"/>
          </a:xfrm>
        </p:spPr>
        <p:txBody>
          <a:bodyPr/>
          <a:lstStyle/>
          <a:p>
            <a:r>
              <a:rPr lang="en-US" altLang="en-US" b="1"/>
              <a:t>End Result</a:t>
            </a:r>
          </a:p>
        </p:txBody>
      </p:sp>
      <p:sp>
        <p:nvSpPr>
          <p:cNvPr id="3" name="Text Placeholder 2">
            <a:extLst>
              <a:ext uri="{FF2B5EF4-FFF2-40B4-BE49-F238E27FC236}">
                <a16:creationId xmlns:a16="http://schemas.microsoft.com/office/drawing/2014/main" id="{ADC9C78B-6687-4A70-839B-896AADC20332}"/>
              </a:ext>
            </a:extLst>
          </p:cNvPr>
          <p:cNvSpPr>
            <a:spLocks noGrp="1"/>
          </p:cNvSpPr>
          <p:nvPr>
            <p:ph type="body" idx="1"/>
          </p:nvPr>
        </p:nvSpPr>
        <p:spPr>
          <a:xfrm>
            <a:off x="1219200" y="2057400"/>
            <a:ext cx="7010400" cy="3763963"/>
          </a:xfrm>
        </p:spPr>
        <p:txBody>
          <a:bodyPr/>
          <a:lstStyle/>
          <a:p>
            <a:pPr>
              <a:buFont typeface="Arial" charset="0"/>
              <a:buChar char="•"/>
              <a:defRPr/>
            </a:pPr>
            <a:r>
              <a:rPr lang="en-US" dirty="0"/>
              <a:t>If employees </a:t>
            </a:r>
            <a:r>
              <a:rPr lang="en-US" b="1" u="sng" dirty="0"/>
              <a:t>R</a:t>
            </a:r>
            <a:r>
              <a:rPr lang="en-US" dirty="0"/>
              <a:t>espect others and</a:t>
            </a:r>
          </a:p>
          <a:p>
            <a:pPr>
              <a:buFont typeface="Arial" charset="0"/>
              <a:buChar char="•"/>
              <a:defRPr/>
            </a:pPr>
            <a:r>
              <a:rPr lang="en-US" dirty="0"/>
              <a:t>take </a:t>
            </a:r>
            <a:r>
              <a:rPr lang="en-US" b="1" u="sng" dirty="0"/>
              <a:t>R</a:t>
            </a:r>
            <a:r>
              <a:rPr lang="en-US" dirty="0"/>
              <a:t>esponsibility for their behavior</a:t>
            </a:r>
          </a:p>
          <a:p>
            <a:pPr>
              <a:buFont typeface="Arial" charset="0"/>
              <a:buChar char="•"/>
              <a:defRPr/>
            </a:pPr>
            <a:r>
              <a:rPr lang="en-US" dirty="0"/>
              <a:t>then they will be more </a:t>
            </a:r>
            <a:r>
              <a:rPr lang="en-US" b="1" u="sng" dirty="0"/>
              <a:t>R</a:t>
            </a:r>
            <a:r>
              <a:rPr lang="en-US" dirty="0"/>
              <a:t>elaxed at work</a:t>
            </a:r>
          </a:p>
          <a:p>
            <a:pPr>
              <a:buFont typeface="Arial" charset="0"/>
              <a:buChar char="•"/>
              <a:defRPr/>
            </a:pPr>
            <a:r>
              <a:rPr lang="en-US" dirty="0"/>
              <a:t>and </a:t>
            </a:r>
            <a:r>
              <a:rPr lang="en-US" b="1" u="sng" dirty="0"/>
              <a:t>R</a:t>
            </a:r>
            <a:r>
              <a:rPr lang="en-US" dirty="0"/>
              <a:t>est at night.</a:t>
            </a:r>
            <a:endParaRPr lang="en-US" b="1" u="sng" dirty="0"/>
          </a:p>
          <a:p>
            <a:pPr marL="0" indent="0" algn="ctr">
              <a:buFont typeface="Arial" charset="0"/>
              <a:buNone/>
              <a:defRPr/>
            </a:pPr>
            <a:r>
              <a:rPr lang="en-US" b="1" u="sng" dirty="0"/>
              <a:t>R &amp; 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FCA4C-A086-4753-8339-AC0746A61DD0}"/>
              </a:ext>
            </a:extLst>
          </p:cNvPr>
          <p:cNvSpPr>
            <a:spLocks noGrp="1"/>
          </p:cNvSpPr>
          <p:nvPr>
            <p:ph type="title"/>
          </p:nvPr>
        </p:nvSpPr>
        <p:spPr>
          <a:xfrm>
            <a:off x="1295400" y="1219200"/>
            <a:ext cx="6400800" cy="4076700"/>
          </a:xfrm>
        </p:spPr>
        <p:txBody>
          <a:bodyPr/>
          <a:lstStyle/>
          <a:p>
            <a:r>
              <a:rPr lang="en-US" altLang="en-US" sz="4000" b="1" dirty="0">
                <a:solidFill>
                  <a:schemeClr val="tx1"/>
                </a:solidFill>
                <a:latin typeface="Arial Unicode MS" pitchFamily="34" charset="-128"/>
                <a:ea typeface="Arial Unicode MS" pitchFamily="34" charset="-128"/>
              </a:rPr>
              <a:t>QUESTIONS</a:t>
            </a:r>
            <a:r>
              <a:rPr lang="en-US" altLang="en-US" b="1" dirty="0">
                <a:solidFill>
                  <a:schemeClr val="tx1"/>
                </a:solidFill>
                <a:latin typeface="Arial Unicode MS" pitchFamily="34" charset="-128"/>
                <a:ea typeface="Arial Unicode MS" pitchFamily="34" charset="-128"/>
              </a:rPr>
              <a:t>?</a:t>
            </a:r>
            <a:br>
              <a:rPr lang="en-US" altLang="en-US" sz="3200" dirty="0">
                <a:solidFill>
                  <a:schemeClr val="tx1"/>
                </a:solidFill>
                <a:latin typeface="Arial Unicode MS" pitchFamily="34" charset="-128"/>
                <a:ea typeface="Arial Unicode MS" pitchFamily="34" charset="-128"/>
              </a:rPr>
            </a:br>
            <a:br>
              <a:rPr lang="en-US" altLang="en-US" sz="3200" dirty="0">
                <a:solidFill>
                  <a:schemeClr val="tx1"/>
                </a:solidFill>
                <a:latin typeface="Arial Unicode MS" pitchFamily="34" charset="-128"/>
                <a:ea typeface="Arial Unicode MS" pitchFamily="34" charset="-128"/>
              </a:rPr>
            </a:br>
            <a:r>
              <a:rPr lang="en-US" altLang="en-US" sz="3200" b="1" dirty="0">
                <a:solidFill>
                  <a:schemeClr val="tx1"/>
                </a:solidFill>
                <a:latin typeface="Arial Unicode MS" pitchFamily="34" charset="-128"/>
                <a:ea typeface="Arial Unicode MS" pitchFamily="34" charset="-128"/>
              </a:rPr>
              <a:t>Elizabeth S. Muyskens</a:t>
            </a:r>
            <a:br>
              <a:rPr lang="en-US" altLang="en-US" sz="3200" dirty="0">
                <a:solidFill>
                  <a:schemeClr val="tx1"/>
                </a:solidFill>
                <a:latin typeface="Arial Unicode MS" pitchFamily="34" charset="-128"/>
                <a:ea typeface="Arial Unicode MS" pitchFamily="34" charset="-128"/>
              </a:rPr>
            </a:br>
            <a:r>
              <a:rPr lang="en-US" altLang="en-US" sz="3200" dirty="0">
                <a:solidFill>
                  <a:schemeClr val="tx1"/>
                </a:solidFill>
                <a:latin typeface="Arial Unicode MS" pitchFamily="34" charset="-128"/>
                <a:ea typeface="Arial Unicode MS" pitchFamily="34" charset="-128"/>
              </a:rPr>
              <a:t>(859) 231-3960</a:t>
            </a:r>
            <a:br>
              <a:rPr lang="en-US" altLang="en-US" sz="3200" dirty="0">
                <a:solidFill>
                  <a:schemeClr val="tx1"/>
                </a:solidFill>
                <a:latin typeface="Arial Unicode MS" pitchFamily="34" charset="-128"/>
                <a:ea typeface="Arial Unicode MS" pitchFamily="34" charset="-128"/>
              </a:rPr>
            </a:br>
            <a:r>
              <a:rPr lang="en-US" altLang="en-US" sz="3200" dirty="0">
                <a:solidFill>
                  <a:schemeClr val="tx1"/>
                </a:solidFill>
                <a:latin typeface="Arial Unicode MS" pitchFamily="34" charset="-128"/>
                <a:ea typeface="Arial Unicode MS" pitchFamily="34" charset="-128"/>
              </a:rPr>
              <a:t>elizabeth.muyskens@skofirm.com</a:t>
            </a:r>
            <a:br>
              <a:rPr lang="en-US" altLang="en-US" sz="3200" dirty="0">
                <a:solidFill>
                  <a:schemeClr val="tx1"/>
                </a:solidFill>
                <a:latin typeface="Arial Unicode MS" pitchFamily="34" charset="-128"/>
                <a:ea typeface="Arial Unicode MS" pitchFamily="34" charset="-128"/>
              </a:rPr>
            </a:br>
            <a:r>
              <a:rPr lang="en-US" altLang="en-US" sz="3200" dirty="0">
                <a:solidFill>
                  <a:schemeClr val="tx1"/>
                </a:solidFill>
                <a:latin typeface="Arial Unicode MS" pitchFamily="34" charset="-128"/>
                <a:ea typeface="Arial Unicode MS" pitchFamily="34" charset="-128"/>
              </a:rPr>
              <a:t>Stoll Keenon Ogden PLLC</a:t>
            </a:r>
            <a:br>
              <a:rPr lang="en-US" altLang="en-US" sz="3200">
                <a:solidFill>
                  <a:schemeClr val="tx1"/>
                </a:solidFill>
                <a:latin typeface="Arial Unicode MS" pitchFamily="34" charset="-128"/>
                <a:ea typeface="Arial Unicode MS" pitchFamily="34" charset="-128"/>
              </a:rPr>
            </a:br>
            <a:r>
              <a:rPr lang="en-US" altLang="en-US" sz="3200">
                <a:solidFill>
                  <a:schemeClr val="tx1"/>
                </a:solidFill>
                <a:latin typeface="Arial Unicode MS" pitchFamily="34" charset="-128"/>
                <a:ea typeface="Arial Unicode MS" pitchFamily="34" charset="-128"/>
              </a:rPr>
              <a:t>September 26, </a:t>
            </a:r>
            <a:r>
              <a:rPr lang="en-US" altLang="en-US" sz="3200" dirty="0">
                <a:solidFill>
                  <a:schemeClr val="tx1"/>
                </a:solidFill>
                <a:latin typeface="Arial Unicode MS" pitchFamily="34" charset="-128"/>
                <a:ea typeface="Arial Unicode MS" pitchFamily="34" charset="-128"/>
              </a:rPr>
              <a:t>2022</a:t>
            </a:r>
            <a:endParaRPr lang="en-US" sz="3200" dirty="0"/>
          </a:p>
        </p:txBody>
      </p:sp>
    </p:spTree>
    <p:extLst>
      <p:ext uri="{BB962C8B-B14F-4D97-AF65-F5344CB8AC3E}">
        <p14:creationId xmlns:p14="http://schemas.microsoft.com/office/powerpoint/2010/main" val="420486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4AE3DA2D-33F0-4378-B214-DC89BF191948}"/>
              </a:ext>
            </a:extLst>
          </p:cNvPr>
          <p:cNvSpPr>
            <a:spLocks noGrp="1"/>
          </p:cNvSpPr>
          <p:nvPr>
            <p:ph type="title"/>
          </p:nvPr>
        </p:nvSpPr>
        <p:spPr>
          <a:xfrm>
            <a:off x="454025" y="765175"/>
            <a:ext cx="8229600" cy="1143000"/>
          </a:xfrm>
        </p:spPr>
        <p:txBody>
          <a:bodyPr/>
          <a:lstStyle/>
          <a:p>
            <a:r>
              <a:rPr lang="en-US" altLang="en-US" b="1"/>
              <a:t>Unlawful Discrimination</a:t>
            </a:r>
          </a:p>
        </p:txBody>
      </p:sp>
      <p:sp>
        <p:nvSpPr>
          <p:cNvPr id="12291" name="Text Placeholder 2">
            <a:extLst>
              <a:ext uri="{FF2B5EF4-FFF2-40B4-BE49-F238E27FC236}">
                <a16:creationId xmlns:a16="http://schemas.microsoft.com/office/drawing/2014/main" id="{B080CDD2-5937-46D4-9024-2691CD179A72}"/>
              </a:ext>
            </a:extLst>
          </p:cNvPr>
          <p:cNvSpPr>
            <a:spLocks noGrp="1"/>
          </p:cNvSpPr>
          <p:nvPr>
            <p:ph type="body" idx="1"/>
          </p:nvPr>
        </p:nvSpPr>
        <p:spPr>
          <a:xfrm>
            <a:off x="1143000" y="2273300"/>
            <a:ext cx="7467600" cy="3840163"/>
          </a:xfrm>
        </p:spPr>
        <p:txBody>
          <a:bodyPr/>
          <a:lstStyle/>
          <a:p>
            <a:r>
              <a:rPr lang="en-US" altLang="en-US" dirty="0"/>
              <a:t>Unlawful discrimination occurs when an employee is treated less favorably because of his or her protected class(es).</a:t>
            </a:r>
          </a:p>
          <a:p>
            <a:r>
              <a:rPr lang="en-US" altLang="en-US" dirty="0"/>
              <a:t>Persons may be members of multiple protected classes.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BD8E3C-CEDD-4461-8587-C37A103B5361}"/>
              </a:ext>
            </a:extLst>
          </p:cNvPr>
          <p:cNvSpPr>
            <a:spLocks noGrp="1"/>
          </p:cNvSpPr>
          <p:nvPr>
            <p:ph idx="1"/>
          </p:nvPr>
        </p:nvSpPr>
        <p:spPr>
          <a:xfrm>
            <a:off x="1143000" y="2514600"/>
            <a:ext cx="7010400" cy="3200400"/>
          </a:xfrm>
        </p:spPr>
        <p:txBody>
          <a:bodyPr/>
          <a:lstStyle/>
          <a:p>
            <a:pPr eaLnBrk="1" hangingPunct="1">
              <a:lnSpc>
                <a:spcPct val="90000"/>
              </a:lnSpc>
              <a:buFont typeface="Wingdings" pitchFamily="2" charset="2"/>
              <a:buChar char="v"/>
              <a:defRPr/>
            </a:pPr>
            <a:r>
              <a:rPr lang="en-US" sz="2400" b="1" dirty="0"/>
              <a:t>Title VII of the Civil Rights Act of 1964</a:t>
            </a:r>
            <a:r>
              <a:rPr lang="en-US" sz="2400" dirty="0"/>
              <a:t>		</a:t>
            </a:r>
            <a:endParaRPr lang="en-US" sz="2400" i="1" dirty="0"/>
          </a:p>
          <a:p>
            <a:pPr lvl="1" eaLnBrk="1" hangingPunct="1">
              <a:lnSpc>
                <a:spcPct val="90000"/>
              </a:lnSpc>
              <a:buFont typeface="Wingdings" pitchFamily="2" charset="2"/>
              <a:buChar char="§"/>
              <a:defRPr/>
            </a:pPr>
            <a:r>
              <a:rPr lang="en-US" sz="2000" i="1" dirty="0"/>
              <a:t>Prohibits discrimination because of race, color, national origin, religion, or sex.</a:t>
            </a:r>
            <a:endParaRPr lang="en-US" sz="2000" b="1" dirty="0"/>
          </a:p>
          <a:p>
            <a:pPr marL="0" indent="0" eaLnBrk="1" hangingPunct="1">
              <a:lnSpc>
                <a:spcPct val="90000"/>
              </a:lnSpc>
              <a:buFontTx/>
              <a:buNone/>
              <a:defRPr/>
            </a:pPr>
            <a:endParaRPr lang="en-US" sz="2400" b="1" dirty="0"/>
          </a:p>
          <a:p>
            <a:pPr eaLnBrk="1" hangingPunct="1">
              <a:lnSpc>
                <a:spcPct val="90000"/>
              </a:lnSpc>
              <a:buFont typeface="Wingdings" pitchFamily="2" charset="2"/>
              <a:buChar char="v"/>
              <a:defRPr/>
            </a:pPr>
            <a:r>
              <a:rPr lang="en-US" sz="2400" b="1" dirty="0"/>
              <a:t>Pregnancy Discrimination Act (PDA)</a:t>
            </a:r>
            <a:r>
              <a:rPr lang="en-US" sz="2400" dirty="0"/>
              <a:t>		</a:t>
            </a:r>
            <a:endParaRPr lang="en-US" sz="2400" i="1" dirty="0"/>
          </a:p>
          <a:p>
            <a:pPr lvl="1" eaLnBrk="1" hangingPunct="1">
              <a:lnSpc>
                <a:spcPct val="90000"/>
              </a:lnSpc>
              <a:buFont typeface="Wingdings" pitchFamily="2" charset="2"/>
              <a:buChar char="§"/>
              <a:defRPr/>
            </a:pPr>
            <a:r>
              <a:rPr lang="en-US" sz="2000" i="1" dirty="0"/>
              <a:t>Requires employers to treat pregnancy just like any other medical condition with regard to benefits and leave policies</a:t>
            </a:r>
            <a:endParaRPr lang="en-US" dirty="0"/>
          </a:p>
        </p:txBody>
      </p:sp>
      <p:sp>
        <p:nvSpPr>
          <p:cNvPr id="14339" name="Title 2">
            <a:extLst>
              <a:ext uri="{FF2B5EF4-FFF2-40B4-BE49-F238E27FC236}">
                <a16:creationId xmlns:a16="http://schemas.microsoft.com/office/drawing/2014/main" id="{0DF751FA-111F-4166-BA25-FE27EB72C02B}"/>
              </a:ext>
            </a:extLst>
          </p:cNvPr>
          <p:cNvSpPr>
            <a:spLocks noGrp="1"/>
          </p:cNvSpPr>
          <p:nvPr>
            <p:ph type="title"/>
          </p:nvPr>
        </p:nvSpPr>
        <p:spPr>
          <a:xfrm>
            <a:off x="533400" y="838200"/>
            <a:ext cx="8229600" cy="996950"/>
          </a:xfrm>
        </p:spPr>
        <p:txBody>
          <a:bodyPr/>
          <a:lstStyle/>
          <a:p>
            <a:r>
              <a:rPr lang="en-US" altLang="en-US" sz="4400" b="1">
                <a:cs typeface="Arial" panose="020B0604020202020204" pitchFamily="34" charset="0"/>
              </a:rPr>
              <a:t>Employment Protection Laws</a:t>
            </a:r>
            <a:endParaRPr lang="en-US" altLang="en-US" sz="4400" b="1"/>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F1133B-8C43-4F2D-A5AE-320BFA7256A2}"/>
              </a:ext>
            </a:extLst>
          </p:cNvPr>
          <p:cNvSpPr>
            <a:spLocks noGrp="1"/>
          </p:cNvSpPr>
          <p:nvPr>
            <p:ph idx="1"/>
          </p:nvPr>
        </p:nvSpPr>
        <p:spPr>
          <a:xfrm>
            <a:off x="1219200" y="2057400"/>
            <a:ext cx="7010400" cy="4419600"/>
          </a:xfrm>
        </p:spPr>
        <p:txBody>
          <a:bodyPr>
            <a:normAutofit fontScale="92500" lnSpcReduction="10000"/>
          </a:bodyPr>
          <a:lstStyle/>
          <a:p>
            <a:pPr eaLnBrk="1" hangingPunct="1">
              <a:lnSpc>
                <a:spcPct val="90000"/>
              </a:lnSpc>
              <a:buFont typeface="Wingdings" pitchFamily="2" charset="2"/>
              <a:buChar char="v"/>
              <a:defRPr/>
            </a:pPr>
            <a:r>
              <a:rPr lang="en-US" sz="2400" b="1" dirty="0"/>
              <a:t>Americans with Disabilities Act (ADA) </a:t>
            </a:r>
            <a:endParaRPr lang="en-US" sz="2400" i="1" dirty="0"/>
          </a:p>
          <a:p>
            <a:pPr lvl="1" algn="just" eaLnBrk="1" hangingPunct="1">
              <a:lnSpc>
                <a:spcPct val="90000"/>
              </a:lnSpc>
              <a:buFont typeface="Wingdings" pitchFamily="2" charset="2"/>
              <a:buChar char="§"/>
              <a:defRPr/>
            </a:pPr>
            <a:r>
              <a:rPr lang="en-US" sz="2000" i="1" dirty="0"/>
              <a:t>Prohibits discrimination in terms or conditions of employment against individuals with disabilities who, with or without reasonable accommodation, can perform the essential functions of the job.</a:t>
            </a:r>
          </a:p>
          <a:p>
            <a:pPr lvl="1" eaLnBrk="1" hangingPunct="1">
              <a:lnSpc>
                <a:spcPct val="90000"/>
              </a:lnSpc>
              <a:buFont typeface="Wingdings" pitchFamily="2" charset="2"/>
              <a:buChar char="§"/>
              <a:defRPr/>
            </a:pPr>
            <a:endParaRPr lang="en-US" sz="2000" b="1" dirty="0"/>
          </a:p>
          <a:p>
            <a:pPr eaLnBrk="1" hangingPunct="1">
              <a:lnSpc>
                <a:spcPct val="90000"/>
              </a:lnSpc>
              <a:buFont typeface="Wingdings" pitchFamily="2" charset="2"/>
              <a:buChar char="v"/>
              <a:defRPr/>
            </a:pPr>
            <a:r>
              <a:rPr lang="en-US" sz="2400" b="1" dirty="0"/>
              <a:t>Age Discrimination in Employment Act (</a:t>
            </a:r>
            <a:r>
              <a:rPr lang="en-US" sz="2400" b="1" dirty="0" err="1"/>
              <a:t>ADEA</a:t>
            </a:r>
            <a:r>
              <a:rPr lang="en-US" sz="2400" b="1" dirty="0"/>
              <a:t>)  </a:t>
            </a:r>
          </a:p>
          <a:p>
            <a:pPr lvl="1" algn="just" eaLnBrk="1" hangingPunct="1">
              <a:lnSpc>
                <a:spcPct val="90000"/>
              </a:lnSpc>
              <a:buFont typeface="Wingdings" pitchFamily="2" charset="2"/>
              <a:buChar char="§"/>
              <a:defRPr/>
            </a:pPr>
            <a:r>
              <a:rPr lang="en-US" sz="2000" i="1" dirty="0"/>
              <a:t>Prohibits age discrimination in employment for employees age 40 and over.</a:t>
            </a:r>
          </a:p>
          <a:p>
            <a:pPr lvl="1" eaLnBrk="1" hangingPunct="1">
              <a:lnSpc>
                <a:spcPct val="90000"/>
              </a:lnSpc>
              <a:buFont typeface="Wingdings" pitchFamily="2" charset="2"/>
              <a:buChar char="§"/>
              <a:defRPr/>
            </a:pPr>
            <a:endParaRPr lang="en-US" sz="2000" b="1" dirty="0"/>
          </a:p>
          <a:p>
            <a:pPr eaLnBrk="1" hangingPunct="1">
              <a:lnSpc>
                <a:spcPct val="90000"/>
              </a:lnSpc>
              <a:buFont typeface="Wingdings" pitchFamily="2" charset="2"/>
              <a:buChar char="v"/>
              <a:defRPr/>
            </a:pPr>
            <a:r>
              <a:rPr lang="en-US" sz="2400" b="1" dirty="0"/>
              <a:t>Family and Medical Leave Act (</a:t>
            </a:r>
            <a:r>
              <a:rPr lang="en-US" sz="2400" b="1" dirty="0" err="1"/>
              <a:t>FMLA</a:t>
            </a:r>
            <a:r>
              <a:rPr lang="en-US" sz="2400" b="1" dirty="0"/>
              <a:t>)  </a:t>
            </a:r>
            <a:r>
              <a:rPr lang="en-US" sz="2400" dirty="0"/>
              <a:t>		</a:t>
            </a:r>
            <a:endParaRPr lang="en-US" sz="2400" i="1" dirty="0"/>
          </a:p>
          <a:p>
            <a:pPr lvl="1" algn="just" eaLnBrk="1" hangingPunct="1">
              <a:lnSpc>
                <a:spcPct val="90000"/>
              </a:lnSpc>
              <a:buFont typeface="Wingdings" pitchFamily="2" charset="2"/>
              <a:buChar char="§"/>
              <a:defRPr/>
            </a:pPr>
            <a:r>
              <a:rPr lang="en-US" sz="2000" i="1" dirty="0"/>
              <a:t>Provides eligible employees with up to 12 weeks of job protected leave annually for certain family and medical reasons.</a:t>
            </a:r>
            <a:r>
              <a:rPr lang="en-US" sz="2000" dirty="0"/>
              <a:t> </a:t>
            </a:r>
          </a:p>
          <a:p>
            <a:pPr>
              <a:buFont typeface="Arial" charset="0"/>
              <a:buChar char="•"/>
              <a:defRPr/>
            </a:pPr>
            <a:endParaRPr lang="en-US" dirty="0"/>
          </a:p>
        </p:txBody>
      </p:sp>
      <p:sp>
        <p:nvSpPr>
          <p:cNvPr id="16387" name="Title 2">
            <a:extLst>
              <a:ext uri="{FF2B5EF4-FFF2-40B4-BE49-F238E27FC236}">
                <a16:creationId xmlns:a16="http://schemas.microsoft.com/office/drawing/2014/main" id="{A96475F1-9835-43DF-BE04-F002ED0441B3}"/>
              </a:ext>
            </a:extLst>
          </p:cNvPr>
          <p:cNvSpPr>
            <a:spLocks noGrp="1"/>
          </p:cNvSpPr>
          <p:nvPr>
            <p:ph type="title"/>
          </p:nvPr>
        </p:nvSpPr>
        <p:spPr>
          <a:xfrm>
            <a:off x="609600" y="868363"/>
            <a:ext cx="8229600" cy="996950"/>
          </a:xfrm>
        </p:spPr>
        <p:txBody>
          <a:bodyPr/>
          <a:lstStyle/>
          <a:p>
            <a:r>
              <a:rPr lang="en-US" altLang="en-US" sz="4400" b="1">
                <a:cs typeface="Arial" panose="020B0604020202020204" pitchFamily="34" charset="0"/>
              </a:rPr>
              <a:t>Employment Protection Laws</a:t>
            </a:r>
            <a:endParaRPr lang="en-US" altLang="en-US" sz="4400" b="1"/>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7E7AA9D-5ACB-4BDA-9B40-2A2F1210C903}"/>
              </a:ext>
            </a:extLst>
          </p:cNvPr>
          <p:cNvSpPr>
            <a:spLocks noGrp="1"/>
          </p:cNvSpPr>
          <p:nvPr>
            <p:ph type="title"/>
          </p:nvPr>
        </p:nvSpPr>
        <p:spPr>
          <a:xfrm>
            <a:off x="457200" y="822325"/>
            <a:ext cx="8229600" cy="1143000"/>
          </a:xfrm>
        </p:spPr>
        <p:txBody>
          <a:bodyPr/>
          <a:lstStyle/>
          <a:p>
            <a:r>
              <a:rPr lang="en-US" altLang="en-US" b="1"/>
              <a:t>Unlawful Discrimination</a:t>
            </a:r>
          </a:p>
        </p:txBody>
      </p:sp>
      <p:sp>
        <p:nvSpPr>
          <p:cNvPr id="3" name="Text Placeholder 2">
            <a:extLst>
              <a:ext uri="{FF2B5EF4-FFF2-40B4-BE49-F238E27FC236}">
                <a16:creationId xmlns:a16="http://schemas.microsoft.com/office/drawing/2014/main" id="{8313E3EA-084E-45DC-B621-79BF14038FA0}"/>
              </a:ext>
            </a:extLst>
          </p:cNvPr>
          <p:cNvSpPr>
            <a:spLocks noGrp="1"/>
          </p:cNvSpPr>
          <p:nvPr>
            <p:ph type="body" idx="1"/>
          </p:nvPr>
        </p:nvSpPr>
        <p:spPr>
          <a:xfrm>
            <a:off x="1066800" y="1981200"/>
            <a:ext cx="7315200" cy="4144963"/>
          </a:xfrm>
        </p:spPr>
        <p:txBody>
          <a:bodyPr/>
          <a:lstStyle/>
          <a:p>
            <a:pPr marL="0" indent="0" algn="ctr">
              <a:buFont typeface="Arial" panose="020B0604020202020204" pitchFamily="34" charset="0"/>
              <a:buNone/>
              <a:defRPr/>
            </a:pPr>
            <a:r>
              <a:rPr lang="en-US" u="sng" dirty="0"/>
              <a:t>Reminders</a:t>
            </a:r>
            <a:endParaRPr lang="en-US" dirty="0"/>
          </a:p>
          <a:p>
            <a:pPr algn="just">
              <a:defRPr/>
            </a:pPr>
            <a:r>
              <a:rPr lang="en-US" dirty="0"/>
              <a:t>Do not allow members of one protected class to be treated different from members of another.</a:t>
            </a:r>
          </a:p>
          <a:p>
            <a:pPr algn="just">
              <a:defRPr/>
            </a:pPr>
            <a:r>
              <a:rPr lang="en-US" dirty="0"/>
              <a:t>Do not permit comments based on a person’s protected class.</a:t>
            </a:r>
          </a:p>
          <a:p>
            <a:pPr algn="just">
              <a:defRPr/>
            </a:pPr>
            <a:r>
              <a:rPr lang="en-US" dirty="0"/>
              <a:t>Do not permit comments that might be offensive to a protected class.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CA1FA09-0644-429A-ACA4-28E8C771EE79}"/>
              </a:ext>
            </a:extLst>
          </p:cNvPr>
          <p:cNvSpPr>
            <a:spLocks noGrp="1"/>
          </p:cNvSpPr>
          <p:nvPr>
            <p:ph type="title"/>
          </p:nvPr>
        </p:nvSpPr>
        <p:spPr>
          <a:xfrm>
            <a:off x="1181100" y="609600"/>
            <a:ext cx="7543800" cy="1143000"/>
          </a:xfrm>
        </p:spPr>
        <p:txBody>
          <a:bodyPr/>
          <a:lstStyle/>
          <a:p>
            <a:r>
              <a:rPr lang="en-US" altLang="en-US" sz="4000" b="1"/>
              <a:t>Report Unlawful Discrimination</a:t>
            </a:r>
            <a:endParaRPr lang="en-US" altLang="en-US" sz="4000"/>
          </a:p>
        </p:txBody>
      </p:sp>
      <p:sp>
        <p:nvSpPr>
          <p:cNvPr id="22531" name="Text Placeholder 2">
            <a:extLst>
              <a:ext uri="{FF2B5EF4-FFF2-40B4-BE49-F238E27FC236}">
                <a16:creationId xmlns:a16="http://schemas.microsoft.com/office/drawing/2014/main" id="{C34A5F10-F591-482E-8CFE-B28D769301CB}"/>
              </a:ext>
            </a:extLst>
          </p:cNvPr>
          <p:cNvSpPr>
            <a:spLocks noGrp="1"/>
          </p:cNvSpPr>
          <p:nvPr>
            <p:ph type="body" idx="1"/>
          </p:nvPr>
        </p:nvSpPr>
        <p:spPr>
          <a:xfrm>
            <a:off x="1181100" y="2037690"/>
            <a:ext cx="7467600" cy="4083050"/>
          </a:xfrm>
        </p:spPr>
        <p:txBody>
          <a:bodyPr/>
          <a:lstStyle/>
          <a:p>
            <a:pPr algn="just"/>
            <a:r>
              <a:rPr lang="en-US" altLang="en-US" dirty="0"/>
              <a:t>Employees should be </a:t>
            </a:r>
            <a:r>
              <a:rPr lang="en-US" altLang="en-US" u="sng" dirty="0"/>
              <a:t>required to </a:t>
            </a:r>
            <a:r>
              <a:rPr lang="en-US" altLang="en-US" dirty="0"/>
              <a:t>report </a:t>
            </a:r>
            <a:r>
              <a:rPr lang="en-US" altLang="en-US" u="sng" dirty="0"/>
              <a:t>all instances </a:t>
            </a:r>
            <a:r>
              <a:rPr lang="en-US" altLang="en-US" dirty="0"/>
              <a:t>of unlawful discrimination.</a:t>
            </a:r>
          </a:p>
          <a:p>
            <a:pPr algn="just"/>
            <a:r>
              <a:rPr lang="en-US" altLang="en-US" dirty="0"/>
              <a:t>Anti-retaliation laws protect persons who make good faith complaints of discrimination, as well as persons who participate in an internal investigation of a discrimination complaint. All entities should have a non-retaliation policy.</a:t>
            </a:r>
          </a:p>
          <a:p>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C04E0C8-1290-472F-BE26-73B778E38C19}"/>
              </a:ext>
            </a:extLst>
          </p:cNvPr>
          <p:cNvSpPr>
            <a:spLocks noGrp="1"/>
          </p:cNvSpPr>
          <p:nvPr>
            <p:ph type="title"/>
          </p:nvPr>
        </p:nvSpPr>
        <p:spPr>
          <a:xfrm>
            <a:off x="1524000" y="1066800"/>
            <a:ext cx="6934200" cy="685800"/>
          </a:xfrm>
        </p:spPr>
        <p:txBody>
          <a:bodyPr/>
          <a:lstStyle/>
          <a:p>
            <a:r>
              <a:rPr lang="en-US" altLang="en-US" b="1">
                <a:solidFill>
                  <a:schemeClr val="tx1"/>
                </a:solidFill>
              </a:rPr>
              <a:t>What is Sexual Harassment?</a:t>
            </a:r>
            <a:endParaRPr lang="en-US" altLang="en-US"/>
          </a:p>
        </p:txBody>
      </p:sp>
      <p:sp>
        <p:nvSpPr>
          <p:cNvPr id="24579" name="Content Placeholder 2">
            <a:extLst>
              <a:ext uri="{FF2B5EF4-FFF2-40B4-BE49-F238E27FC236}">
                <a16:creationId xmlns:a16="http://schemas.microsoft.com/office/drawing/2014/main" id="{7D25AB28-2E31-4230-9933-D0052FF711A2}"/>
              </a:ext>
            </a:extLst>
          </p:cNvPr>
          <p:cNvSpPr>
            <a:spLocks noGrp="1"/>
          </p:cNvSpPr>
          <p:nvPr>
            <p:ph sz="quarter" idx="10"/>
          </p:nvPr>
        </p:nvSpPr>
        <p:spPr>
          <a:xfrm>
            <a:off x="1219200" y="2057400"/>
            <a:ext cx="6934200" cy="3810000"/>
          </a:xfrm>
        </p:spPr>
        <p:txBody>
          <a:bodyPr/>
          <a:lstStyle/>
          <a:p>
            <a:pPr algn="just">
              <a:spcAft>
                <a:spcPts val="600"/>
              </a:spcAft>
              <a:buFont typeface="Arial" panose="020B0604020202020204" pitchFamily="34" charset="0"/>
              <a:buChar char="•"/>
            </a:pPr>
            <a:r>
              <a:rPr lang="en-US" altLang="en-US"/>
              <a:t>Form of sex discrimination that violates Title VII of the Civil Rights Act and the Kentucky Civil Rights Act.</a:t>
            </a:r>
          </a:p>
          <a:p>
            <a:pPr algn="just">
              <a:spcAft>
                <a:spcPts val="600"/>
              </a:spcAft>
              <a:buFont typeface="Arial" panose="020B0604020202020204" pitchFamily="34" charset="0"/>
              <a:buChar char="•"/>
            </a:pPr>
            <a:r>
              <a:rPr lang="en-US" altLang="en-US"/>
              <a:t>The victim, as well as the harasser, may be a man or a woman.</a:t>
            </a:r>
          </a:p>
          <a:p>
            <a:pPr algn="just">
              <a:buFont typeface="Arial" panose="020B0604020202020204" pitchFamily="34" charset="0"/>
              <a:buChar char="•"/>
            </a:pPr>
            <a:r>
              <a:rPr lang="en-US" altLang="en-US"/>
              <a:t>The victim and the harasser do not have to be of the opposite sex.</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8769ee91-4068-41f7-b3e5-ceffda75de0c"/>
  <p:tag name="WASPOLLED" val="85D374F6AF634600B65D4A5F2DEB290E"/>
  <p:tag name="TPVERSION" val="8"/>
  <p:tag name="TPFULLVERSION" val="8.9.4.26"/>
  <p:tag name="PPTVERSION" val="16"/>
  <p:tag name="TPOS" val="2"/>
  <p:tag name="TPLASTSAVEVERSION" val="6.4 PC"/>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EC6F456A263B4AC1BC9EF80351298742&lt;/guid&gt;&#10;        &lt;description /&gt;&#10;        &lt;date&gt;5/11/2017 2:49:4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3D1A45C35EFB49C8B77E12FE4B442D19&lt;/guid&gt;&#10;            &lt;repollguid&gt;227BE4BFA6164968B1D6577290BDC63F&lt;/repollguid&gt;&#10;            &lt;sourceid&gt;34DDB41509CF4D9A91C785B4B429F633&lt;/sourceid&gt;&#10;            &lt;narrativeguid&gt;00000000000000000000000000000000&lt;/narrativeguid&gt;&#10;            &lt;questiontext&gt;Which of the following could be retaliation if an employer acts because of the employee’s activit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3D558DC9DF3646BB931946F2F19B58A6&lt;/guid&gt;&#10;                    &lt;answertext&gt;Reprimand the employee or give a performance evaluation that is lower than it should be&lt;/answertext&gt;&#10;                    &lt;valuetype&gt;0&lt;/valuetype&gt;&#10;                &lt;/answer&gt;&#10;                &lt;answer&gt;&#10;                    &lt;guid&gt;B6202BBC13C242AB8E417E053A3E3F4B&lt;/guid&gt;&#10;                    &lt;answertext&gt;Treat a family member negatively (ex. cancelling a contract with the employee’s spouse)&lt;/answertext&gt;&#10;                    &lt;valuetype&gt;0&lt;/valuetype&gt;&#10;                &lt;/answer&gt;&#10;                &lt;answer&gt;&#10;                    &lt;guid&gt;51E3E1E4536B4CE29D2F62A78D94C0EB&lt;/guid&gt;&#10;                    &lt;answertext&gt;Threaten to make, or actually make reports to authorities (ex. reporting immigration status or contacting the police”)&lt;/answertext&gt;&#10;                    &lt;valuetype&gt;0&lt;/valuetype&gt;&#10;                &lt;/answer&gt;&#10;                &lt;answer&gt;&#10;                    &lt;guid&gt;EDB254E1CBB64EFA9AAE82AAC8E5FEA6&lt;/guid&gt;&#10;                    &lt;answertext&gt;Spread false rumors&lt;/answertext&gt;&#10;                    &lt;valuetype&gt;0&lt;/valuetype&gt;&#10;                &lt;/answer&gt;&#10;                &lt;answer&gt;&#10;                    &lt;guid&gt;C1FE95F48C50415D9D14B66DC763CD24&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LIVECHARTING" val="False"/>
  <p:tag name="AUTOOPENPOLL" val="True"/>
  <p:tag name="AUTOFORMATCHART" val="True"/>
  <p:tag name="TPQUESTIONXML" val="﻿&lt;?xml version=&quot;1.0&quot; encoding=&quot;utf-8&quot;?&gt;&#10;&lt;questionlist&gt;&#10;    &lt;properties&gt;&#10;        &lt;guid&gt;EC6F456A263B4AC1BC9EF80351298742&lt;/guid&gt;&#10;        &lt;description /&gt;&#10;        &lt;date&gt;5/11/2017 2:49:4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rationalefont&gt;Verdana&lt;/rationalefont&gt;&#10;        &lt;rationalefontsize&gt;12&lt;/rationalefontsize&gt;&#10;        &lt;narrativefont&gt;Verdana&lt;/narrativefont&gt;&#10;        &lt;narrativefontsize&gt;12&lt;/narrativefontsize&gt;&#10;        &lt;standardfont&gt;Verdana&lt;/standardfont&gt;&#10;        &lt;standardfontsize&gt;12&lt;/standardfontsize&gt;&#10;        &lt;showresults&gt;True&lt;/showresults&gt;&#10;        &lt;countdowntime&gt;30&lt;/countdowntime&gt;&#10;        &lt;responsegrid&gt;0&lt;/responsegrid&gt;&#10;    &lt;/questionlisttemplate&gt;&#10;    &lt;questions&gt;&#10;        &lt;multichoice&gt;&#10;            &lt;guid&gt;3D1A45C35EFB49C8B77E12FE4B442D19&lt;/guid&gt;&#10;            &lt;repollguid&gt;227BE4BFA6164968B1D6577290BDC63F&lt;/repollguid&gt;&#10;            &lt;sourceid&gt;34DDB41509CF4D9A91C785B4B429F633&lt;/sourceid&gt;&#10;            &lt;narrativeguid&gt;00000000000000000000000000000000&lt;/narrativeguid&gt;&#10;            &lt;questiontext&gt;Which of the following could be retaliation if an employer acts because of the employee’s activity?&lt;/questiontext&gt;&#10;            &lt;rationale&gt;&#10;                &lt;rationaletext /&gt;&#10;            &lt;/rationale&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answers&gt;&#10;                &lt;answer&gt;&#10;                    &lt;guid&gt;3D558DC9DF3646BB931946F2F19B58A6&lt;/guid&gt;&#10;                    &lt;answertext&gt;Reprimand the employee or give a performance evaluation that is lower than it should be&lt;/answertext&gt;&#10;                    &lt;valuetype&gt;0&lt;/valuetype&gt;&#10;                &lt;/answer&gt;&#10;                &lt;answer&gt;&#10;                    &lt;guid&gt;B6202BBC13C242AB8E417E053A3E3F4B&lt;/guid&gt;&#10;                    &lt;answertext&gt;Treat a family member negatively (ex. cancelling a contract with the employee’s spouse)&lt;/answertext&gt;&#10;                    &lt;valuetype&gt;0&lt;/valuetype&gt;&#10;                &lt;/answer&gt;&#10;                &lt;answer&gt;&#10;                    &lt;guid&gt;51E3E1E4536B4CE29D2F62A78D94C0EB&lt;/guid&gt;&#10;                    &lt;answertext&gt;Threaten to make, or actually make reports to authorities (ex. reporting immigration status or contacting the police”)&lt;/answertext&gt;&#10;                    &lt;valuetype&gt;0&lt;/valuetype&gt;&#10;                &lt;/answer&gt;&#10;                &lt;answer&gt;&#10;                    &lt;guid&gt;EDB254E1CBB64EFA9AAE82AAC8E5FEA6&lt;/guid&gt;&#10;                    &lt;answertext&gt;Spread false rumors&lt;/answertext&gt;&#10;                    &lt;valuetype&gt;0&lt;/valuetype&gt;&#10;                &lt;/answer&gt;&#10;                &lt;answer&gt;&#10;                    &lt;guid&gt;C1FE95F48C50415D9D14B66DC763CD24&lt;/guid&gt;&#10;                    &lt;answertext&gt;All of the above&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HASRESULTS" val="Fals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91EC17E2DD884B97D2A35D635F0704" ma:contentTypeVersion="1" ma:contentTypeDescription="Create a new document." ma:contentTypeScope="" ma:versionID="8008a94279946b0e3789d633ea463d63">
  <xsd:schema xmlns:xsd="http://www.w3.org/2001/XMLSchema" xmlns:xs="http://www.w3.org/2001/XMLSchema" xmlns:p="http://schemas.microsoft.com/office/2006/metadata/properties" xmlns:ns1="http://schemas.microsoft.com/sharepoint/v3" xmlns:ns2="ae407d5f-bb3a-4a23-909b-7efc9eebe64d" targetNamespace="http://schemas.microsoft.com/office/2006/metadata/properties" ma:root="true" ma:fieldsID="2d462d0b1467f50d2e746cbcbe942de5" ns1:_="" ns2:_="">
    <xsd:import namespace="http://schemas.microsoft.com/sharepoint/v3"/>
    <xsd:import namespace="ae407d5f-bb3a-4a23-909b-7efc9eebe64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407d5f-bb3a-4a23-909b-7efc9eebe6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F50D96D-A49B-4CB1-8362-EB8DCA809E15}">
  <ds:schemaRefs>
    <ds:schemaRef ds:uri="http://schemas.microsoft.com/sharepoint/v3/contenttype/forms"/>
  </ds:schemaRefs>
</ds:datastoreItem>
</file>

<file path=customXml/itemProps2.xml><?xml version="1.0" encoding="utf-8"?>
<ds:datastoreItem xmlns:ds="http://schemas.openxmlformats.org/officeDocument/2006/customXml" ds:itemID="{A29FE7D8-5A6C-4D1D-BF03-72B8843AB850}">
  <ds:schemaRefs>
    <ds:schemaRef ds:uri="http://schemas.microsoft.com/office/2006/metadata/longProperties"/>
  </ds:schemaRefs>
</ds:datastoreItem>
</file>

<file path=customXml/itemProps3.xml><?xml version="1.0" encoding="utf-8"?>
<ds:datastoreItem xmlns:ds="http://schemas.openxmlformats.org/officeDocument/2006/customXml" ds:itemID="{CA571910-8D5E-4ED5-AFA7-84D383667C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e407d5f-bb3a-4a23-909b-7efc9eebe6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4021C0E-F973-47F3-8879-23D910A98CB3}">
  <ds:schemaRefs>
    <ds:schemaRef ds:uri="http://schemas.microsoft.com/sharepoint/events"/>
  </ds:schemaRefs>
</ds:datastoreItem>
</file>

<file path=customXml/itemProps5.xml><?xml version="1.0" encoding="utf-8"?>
<ds:datastoreItem xmlns:ds="http://schemas.openxmlformats.org/officeDocument/2006/customXml" ds:itemID="{FFFC76E5-C914-459B-AA44-43DE95DE64D9}">
  <ds:schemaRefs>
    <ds:schemaRef ds:uri="http://schemas.microsoft.com/sharepoint/v3"/>
    <ds:schemaRef ds:uri="http://purl.org/dc/terms/"/>
    <ds:schemaRef ds:uri="ae407d5f-bb3a-4a23-909b-7efc9eebe64d"/>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Presentation1</Template>
  <TotalTime>12499</TotalTime>
  <Words>1944</Words>
  <Application>Microsoft Office PowerPoint</Application>
  <PresentationFormat>On-screen Show (4:3)</PresentationFormat>
  <Paragraphs>220</Paragraphs>
  <Slides>40</Slides>
  <Notes>38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40</vt:i4>
      </vt:variant>
    </vt:vector>
  </HeadingPairs>
  <TitlesOfParts>
    <vt:vector size="47" baseType="lpstr">
      <vt:lpstr>Arial</vt:lpstr>
      <vt:lpstr>Arial Unicode MS</vt:lpstr>
      <vt:lpstr>Calibri</vt:lpstr>
      <vt:lpstr>Wingdings</vt:lpstr>
      <vt:lpstr>Custom Design</vt:lpstr>
      <vt:lpstr>1_Custom Design</vt:lpstr>
      <vt:lpstr>2_Custom Design</vt:lpstr>
      <vt:lpstr>Sexual Harassment and Respectful Workplace Training  Elizabeth S. Muyskens elizabeth.muyskens@skofirm.com Stoll Keenon Ogden PLLC October 26, 2022</vt:lpstr>
      <vt:lpstr>Agenda                      </vt:lpstr>
      <vt:lpstr>Duty to Provide Respectful Workplace</vt:lpstr>
      <vt:lpstr>Unlawful Discrimination</vt:lpstr>
      <vt:lpstr>Employment Protection Laws</vt:lpstr>
      <vt:lpstr>Employment Protection Laws</vt:lpstr>
      <vt:lpstr>Unlawful Discrimination</vt:lpstr>
      <vt:lpstr>Report Unlawful Discrimination</vt:lpstr>
      <vt:lpstr>What is Sexual Harassment?</vt:lpstr>
      <vt:lpstr>What is Sexual Harassment?</vt:lpstr>
      <vt:lpstr>Unwelcome Sexual Advances and Conduct</vt:lpstr>
      <vt:lpstr>Does this Constitute an Unwelcome Sexual Advance or Conduct?</vt:lpstr>
      <vt:lpstr>Is It a Hostile Environment?</vt:lpstr>
      <vt:lpstr>Is It a Hostile Environment?</vt:lpstr>
      <vt:lpstr>Is It Quid Pro Quo Sexual Harassment?</vt:lpstr>
      <vt:lpstr>What do I do?</vt:lpstr>
      <vt:lpstr>Guiding Principles of the Harassment-Free Workplace</vt:lpstr>
      <vt:lpstr>If you see something,  say something.</vt:lpstr>
      <vt:lpstr>Retaliation</vt:lpstr>
      <vt:lpstr>Which of the following could be retaliation if an employer acts because of the employee’s activity?</vt:lpstr>
      <vt:lpstr>Which of the following could be retaliation if an employer acts because of the employee’s activity?</vt:lpstr>
      <vt:lpstr>Benefits of a Respectful  Workplace</vt:lpstr>
      <vt:lpstr>Respectful Workplace</vt:lpstr>
      <vt:lpstr>Demographics Exercise</vt:lpstr>
      <vt:lpstr>Individual One</vt:lpstr>
      <vt:lpstr>Individual One is …</vt:lpstr>
      <vt:lpstr>Individual Two</vt:lpstr>
      <vt:lpstr>Individual Two is …</vt:lpstr>
      <vt:lpstr>Individual Three</vt:lpstr>
      <vt:lpstr>Individual Three is …</vt:lpstr>
      <vt:lpstr>Scenario</vt:lpstr>
      <vt:lpstr>Scenario</vt:lpstr>
      <vt:lpstr>Unconscious / Implicit Bias</vt:lpstr>
      <vt:lpstr>How to Address Implicit Bias in the Workplace?</vt:lpstr>
      <vt:lpstr>Implicit Bias in the Workplace</vt:lpstr>
      <vt:lpstr>Disrespectful and Offensive Behaviors</vt:lpstr>
      <vt:lpstr>Keep Certain Discussions Out  of the Workplace</vt:lpstr>
      <vt:lpstr>End Result</vt:lpstr>
      <vt:lpstr>QUESTIONS?  Elizabeth S. Muyskens (859) 231-3960 elizabeth.muyskens@skofirm.com Stoll Keenon Ogden PLLC September 26, 2022</vt:lpstr>
      <vt:lpstr>PowerPoint Presentation</vt:lpstr>
    </vt:vector>
  </TitlesOfParts>
  <Company>Stoll Keenon Ogden PLLC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Young</dc:creator>
  <cp:lastModifiedBy>Janet Cole</cp:lastModifiedBy>
  <cp:revision>574</cp:revision>
  <cp:lastPrinted>2022-10-19T17:27:45Z</cp:lastPrinted>
  <dcterms:created xsi:type="dcterms:W3CDTF">2016-08-12T00:57:06Z</dcterms:created>
  <dcterms:modified xsi:type="dcterms:W3CDTF">2022-10-19T17:28:13Z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WJ7PWTDSW6EV-34-41</vt:lpwstr>
  </property>
  <property fmtid="{D5CDD505-2E9C-101B-9397-08002B2CF9AE}" pid="3" name="_dlc_DocIdItemGuid">
    <vt:lpwstr>fd45c917-da5e-40c3-9afd-41aceebd2355</vt:lpwstr>
  </property>
  <property fmtid="{D5CDD505-2E9C-101B-9397-08002B2CF9AE}" pid="4" name="_dlc_DocIdUrl">
    <vt:lpwstr>http://skout.skofirm.com/dept/Marketing/_layouts/15/DocIdRedir.aspx?ID=WJ7PWTDSW6EV-34-41, WJ7PWTDSW6EV-34-41</vt:lpwstr>
  </property>
  <property fmtid="{D5CDD505-2E9C-101B-9397-08002B2CF9AE}" pid="5" name="eDOCS AutoSave">
    <vt:lpwstr/>
  </property>
</Properties>
</file>