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08" r:id="rId2"/>
    <p:sldMasterId id="2147484064" r:id="rId3"/>
    <p:sldMasterId id="2147484088" r:id="rId4"/>
    <p:sldMasterId id="2147484121" r:id="rId5"/>
  </p:sldMasterIdLst>
  <p:notesMasterIdLst>
    <p:notesMasterId r:id="rId109"/>
  </p:notesMasterIdLst>
  <p:handoutMasterIdLst>
    <p:handoutMasterId r:id="rId110"/>
  </p:handoutMasterIdLst>
  <p:sldIdLst>
    <p:sldId id="1344" r:id="rId6"/>
    <p:sldId id="1402" r:id="rId7"/>
    <p:sldId id="1205" r:id="rId8"/>
    <p:sldId id="1206" r:id="rId9"/>
    <p:sldId id="1308" r:id="rId10"/>
    <p:sldId id="1208" r:id="rId11"/>
    <p:sldId id="1209" r:id="rId12"/>
    <p:sldId id="1210" r:id="rId13"/>
    <p:sldId id="1211" r:id="rId14"/>
    <p:sldId id="1212" r:id="rId15"/>
    <p:sldId id="1213" r:id="rId16"/>
    <p:sldId id="1214" r:id="rId17"/>
    <p:sldId id="1349" r:id="rId18"/>
    <p:sldId id="1216" r:id="rId19"/>
    <p:sldId id="1347" r:id="rId20"/>
    <p:sldId id="1348" r:id="rId21"/>
    <p:sldId id="1298" r:id="rId22"/>
    <p:sldId id="1350" r:id="rId23"/>
    <p:sldId id="1366" r:id="rId24"/>
    <p:sldId id="1367" r:id="rId25"/>
    <p:sldId id="1368" r:id="rId26"/>
    <p:sldId id="1369" r:id="rId27"/>
    <p:sldId id="1370" r:id="rId28"/>
    <p:sldId id="1376" r:id="rId29"/>
    <p:sldId id="1377" r:id="rId30"/>
    <p:sldId id="1378" r:id="rId31"/>
    <p:sldId id="1379" r:id="rId32"/>
    <p:sldId id="1380" r:id="rId33"/>
    <p:sldId id="1381" r:id="rId34"/>
    <p:sldId id="1382" r:id="rId35"/>
    <p:sldId id="1383" r:id="rId36"/>
    <p:sldId id="1384" r:id="rId37"/>
    <p:sldId id="1385" r:id="rId38"/>
    <p:sldId id="1386" r:id="rId39"/>
    <p:sldId id="1285" r:id="rId40"/>
    <p:sldId id="1373" r:id="rId41"/>
    <p:sldId id="1374" r:id="rId42"/>
    <p:sldId id="1403" r:id="rId43"/>
    <p:sldId id="1404" r:id="rId44"/>
    <p:sldId id="1405" r:id="rId45"/>
    <p:sldId id="256" r:id="rId46"/>
    <p:sldId id="1411" r:id="rId47"/>
    <p:sldId id="1412" r:id="rId48"/>
    <p:sldId id="1413" r:id="rId49"/>
    <p:sldId id="1415" r:id="rId50"/>
    <p:sldId id="1353" r:id="rId51"/>
    <p:sldId id="1417" r:id="rId52"/>
    <p:sldId id="1286" r:id="rId53"/>
    <p:sldId id="1352" r:id="rId54"/>
    <p:sldId id="1416" r:id="rId55"/>
    <p:sldId id="1256" r:id="rId56"/>
    <p:sldId id="1257" r:id="rId57"/>
    <p:sldId id="1258" r:id="rId58"/>
    <p:sldId id="1259" r:id="rId59"/>
    <p:sldId id="1260" r:id="rId60"/>
    <p:sldId id="1261" r:id="rId61"/>
    <p:sldId id="1390" r:id="rId62"/>
    <p:sldId id="1266" r:id="rId63"/>
    <p:sldId id="1392" r:id="rId64"/>
    <p:sldId id="1333" r:id="rId65"/>
    <p:sldId id="1395" r:id="rId66"/>
    <p:sldId id="1391" r:id="rId67"/>
    <p:sldId id="1394" r:id="rId68"/>
    <p:sldId id="1398" r:id="rId69"/>
    <p:sldId id="1401" r:id="rId70"/>
    <p:sldId id="1399" r:id="rId71"/>
    <p:sldId id="1400" r:id="rId72"/>
    <p:sldId id="1360" r:id="rId73"/>
    <p:sldId id="1345" r:id="rId74"/>
    <p:sldId id="1355" r:id="rId75"/>
    <p:sldId id="1356" r:id="rId76"/>
    <p:sldId id="1329" r:id="rId77"/>
    <p:sldId id="1358" r:id="rId78"/>
    <p:sldId id="1359" r:id="rId79"/>
    <p:sldId id="1387" r:id="rId80"/>
    <p:sldId id="1388" r:id="rId81"/>
    <p:sldId id="1389" r:id="rId82"/>
    <p:sldId id="1354" r:id="rId83"/>
    <p:sldId id="1361" r:id="rId84"/>
    <p:sldId id="1362" r:id="rId85"/>
    <p:sldId id="1363" r:id="rId86"/>
    <p:sldId id="1364" r:id="rId87"/>
    <p:sldId id="1351" r:id="rId88"/>
    <p:sldId id="308" r:id="rId89"/>
    <p:sldId id="301" r:id="rId90"/>
    <p:sldId id="277" r:id="rId91"/>
    <p:sldId id="280" r:id="rId92"/>
    <p:sldId id="282" r:id="rId93"/>
    <p:sldId id="430" r:id="rId94"/>
    <p:sldId id="309" r:id="rId95"/>
    <p:sldId id="312" r:id="rId96"/>
    <p:sldId id="434" r:id="rId97"/>
    <p:sldId id="435" r:id="rId98"/>
    <p:sldId id="306" r:id="rId99"/>
    <p:sldId id="318" r:id="rId100"/>
    <p:sldId id="424" r:id="rId101"/>
    <p:sldId id="310" r:id="rId102"/>
    <p:sldId id="270" r:id="rId103"/>
    <p:sldId id="412" r:id="rId104"/>
    <p:sldId id="413" r:id="rId105"/>
    <p:sldId id="1277" r:id="rId106"/>
    <p:sldId id="1375" r:id="rId107"/>
    <p:sldId id="1418" r:id="rId108"/>
  </p:sldIdLst>
  <p:sldSz cx="9144000" cy="6858000" type="letter"/>
  <p:notesSz cx="7010400" cy="9296400"/>
  <p:custDataLst>
    <p:tags r:id="rId11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66FF"/>
    <a:srgbClr val="0099FF"/>
    <a:srgbClr val="10103C"/>
    <a:srgbClr val="081944"/>
    <a:srgbClr val="201E2E"/>
    <a:srgbClr val="261735"/>
    <a:srgbClr val="0E203E"/>
    <a:srgbClr val="010A4B"/>
    <a:srgbClr val="002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89" autoAdjust="0"/>
    <p:restoredTop sz="94683" autoAdjust="0"/>
  </p:normalViewPr>
  <p:slideViewPr>
    <p:cSldViewPr>
      <p:cViewPr varScale="1">
        <p:scale>
          <a:sx n="114" d="100"/>
          <a:sy n="114" d="100"/>
        </p:scale>
        <p:origin x="131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8988"/>
    </p:cViewPr>
  </p:sorterViewPr>
  <p:notesViewPr>
    <p:cSldViewPr>
      <p:cViewPr varScale="1">
        <p:scale>
          <a:sx n="86" d="100"/>
          <a:sy n="86" d="100"/>
        </p:scale>
        <p:origin x="3864" y="78"/>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7840" cy="464820"/>
          </a:xfrm>
          <a:prstGeom prst="rect">
            <a:avLst/>
          </a:prstGeom>
          <a:noFill/>
          <a:ln>
            <a:noFill/>
          </a:ln>
          <a:effectLst/>
        </p:spPr>
        <p:txBody>
          <a:bodyPr vert="horz" wrap="square" lIns="91422" tIns="45710" rIns="91422" bIns="45710" numCol="1" anchor="t" anchorCtr="0" compatLnSpc="1">
            <a:prstTxWarp prst="textNoShape">
              <a:avLst/>
            </a:prstTxWarp>
          </a:bodyPr>
          <a:lstStyle>
            <a:lvl1pPr>
              <a:defRPr sz="1200">
                <a:cs typeface="+mn-cs"/>
              </a:defRPr>
            </a:lvl1pPr>
          </a:lstStyle>
          <a:p>
            <a:pPr>
              <a:defRPr/>
            </a:pPr>
            <a:endParaRPr lang="en-US" dirty="0"/>
          </a:p>
        </p:txBody>
      </p:sp>
      <p:sp>
        <p:nvSpPr>
          <p:cNvPr id="113667" name="Rectangle 3"/>
          <p:cNvSpPr>
            <a:spLocks noGrp="1" noChangeArrowheads="1"/>
          </p:cNvSpPr>
          <p:nvPr>
            <p:ph type="dt" sz="quarter" idx="1"/>
          </p:nvPr>
        </p:nvSpPr>
        <p:spPr bwMode="auto">
          <a:xfrm>
            <a:off x="3970938" y="0"/>
            <a:ext cx="3037840" cy="464820"/>
          </a:xfrm>
          <a:prstGeom prst="rect">
            <a:avLst/>
          </a:prstGeom>
          <a:noFill/>
          <a:ln>
            <a:noFill/>
          </a:ln>
          <a:effectLst/>
        </p:spPr>
        <p:txBody>
          <a:bodyPr vert="horz" wrap="square" lIns="91422" tIns="45710" rIns="91422" bIns="45710" numCol="1" anchor="t" anchorCtr="0" compatLnSpc="1">
            <a:prstTxWarp prst="textNoShape">
              <a:avLst/>
            </a:prstTxWarp>
          </a:bodyPr>
          <a:lstStyle>
            <a:lvl1pPr algn="r">
              <a:defRPr sz="1200">
                <a:cs typeface="+mn-cs"/>
              </a:defRPr>
            </a:lvl1pPr>
          </a:lstStyle>
          <a:p>
            <a:pPr>
              <a:defRPr/>
            </a:pPr>
            <a:endParaRPr lang="en-US" dirty="0"/>
          </a:p>
        </p:txBody>
      </p:sp>
      <p:sp>
        <p:nvSpPr>
          <p:cNvPr id="113668" name="Rectangle 4"/>
          <p:cNvSpPr>
            <a:spLocks noGrp="1" noChangeArrowheads="1"/>
          </p:cNvSpPr>
          <p:nvPr>
            <p:ph type="ftr" sz="quarter" idx="2"/>
          </p:nvPr>
        </p:nvSpPr>
        <p:spPr bwMode="auto">
          <a:xfrm>
            <a:off x="0" y="8829967"/>
            <a:ext cx="3037840" cy="464820"/>
          </a:xfrm>
          <a:prstGeom prst="rect">
            <a:avLst/>
          </a:prstGeom>
          <a:noFill/>
          <a:ln>
            <a:noFill/>
          </a:ln>
          <a:effectLst/>
        </p:spPr>
        <p:txBody>
          <a:bodyPr vert="horz" wrap="square" lIns="91422" tIns="45710" rIns="91422" bIns="45710" numCol="1" anchor="b" anchorCtr="0" compatLnSpc="1">
            <a:prstTxWarp prst="textNoShape">
              <a:avLst/>
            </a:prstTxWarp>
          </a:bodyPr>
          <a:lstStyle>
            <a:lvl1pPr>
              <a:defRPr sz="1200">
                <a:cs typeface="+mn-cs"/>
              </a:defRPr>
            </a:lvl1pPr>
          </a:lstStyle>
          <a:p>
            <a:pPr>
              <a:defRPr/>
            </a:pPr>
            <a:endParaRPr lang="en-US" dirty="0"/>
          </a:p>
        </p:txBody>
      </p:sp>
      <p:sp>
        <p:nvSpPr>
          <p:cNvPr id="113669" name="Rectangle 5"/>
          <p:cNvSpPr>
            <a:spLocks noGrp="1" noChangeArrowheads="1"/>
          </p:cNvSpPr>
          <p:nvPr>
            <p:ph type="sldNum" sz="quarter" idx="3"/>
          </p:nvPr>
        </p:nvSpPr>
        <p:spPr bwMode="auto">
          <a:xfrm>
            <a:off x="3970938" y="8829967"/>
            <a:ext cx="3037840" cy="464820"/>
          </a:xfrm>
          <a:prstGeom prst="rect">
            <a:avLst/>
          </a:prstGeom>
          <a:noFill/>
          <a:ln>
            <a:noFill/>
          </a:ln>
          <a:effectLst/>
        </p:spPr>
        <p:txBody>
          <a:bodyPr vert="horz" wrap="square" lIns="91422" tIns="45710" rIns="91422" bIns="45710" numCol="1" anchor="b" anchorCtr="0" compatLnSpc="1">
            <a:prstTxWarp prst="textNoShape">
              <a:avLst/>
            </a:prstTxWarp>
          </a:bodyPr>
          <a:lstStyle>
            <a:lvl1pPr algn="r">
              <a:defRPr sz="1200">
                <a:cs typeface="+mn-cs"/>
              </a:defRPr>
            </a:lvl1pPr>
          </a:lstStyle>
          <a:p>
            <a:pPr>
              <a:defRPr/>
            </a:pPr>
            <a:fld id="{0A3D31EF-CBE7-4B00-9892-F5C93F951FB1}" type="slidenum">
              <a:rPr lang="en-US"/>
              <a:pPr>
                <a:defRPr/>
              </a:pPr>
              <a:t>‹#›</a:t>
            </a:fld>
            <a:endParaRPr lang="en-US" dirty="0"/>
          </a:p>
        </p:txBody>
      </p:sp>
    </p:spTree>
    <p:extLst>
      <p:ext uri="{BB962C8B-B14F-4D97-AF65-F5344CB8AC3E}">
        <p14:creationId xmlns:p14="http://schemas.microsoft.com/office/powerpoint/2010/main" val="378282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p:spPr>
        <p:txBody>
          <a:bodyPr vert="horz" wrap="square" lIns="93159" tIns="46580" rIns="93159" bIns="46580" numCol="1" anchor="t" anchorCtr="0" compatLnSpc="1">
            <a:prstTxWarp prst="textNoShape">
              <a:avLst/>
            </a:prstTxWarp>
          </a:bodyPr>
          <a:lstStyle>
            <a:lvl1pPr defTabSz="931675">
              <a:defRPr sz="1200">
                <a:cs typeface="+mn-cs"/>
              </a:defRPr>
            </a:lvl1pPr>
          </a:lstStyle>
          <a:p>
            <a:pPr>
              <a:defRPr/>
            </a:pPr>
            <a:endParaRPr lang="en-US" dirty="0"/>
          </a:p>
        </p:txBody>
      </p:sp>
      <p:sp>
        <p:nvSpPr>
          <p:cNvPr id="3075" name="Rectangle 3"/>
          <p:cNvSpPr>
            <a:spLocks noGrp="1" noChangeArrowheads="1"/>
          </p:cNvSpPr>
          <p:nvPr>
            <p:ph type="dt" idx="1"/>
          </p:nvPr>
        </p:nvSpPr>
        <p:spPr bwMode="auto">
          <a:xfrm>
            <a:off x="3970938" y="0"/>
            <a:ext cx="3037840" cy="464820"/>
          </a:xfrm>
          <a:prstGeom prst="rect">
            <a:avLst/>
          </a:prstGeom>
          <a:noFill/>
          <a:ln>
            <a:noFill/>
          </a:ln>
          <a:effectLst/>
        </p:spPr>
        <p:txBody>
          <a:bodyPr vert="horz" wrap="square" lIns="93159" tIns="46580" rIns="93159" bIns="46580" numCol="1" anchor="t" anchorCtr="0" compatLnSpc="1">
            <a:prstTxWarp prst="textNoShape">
              <a:avLst/>
            </a:prstTxWarp>
          </a:bodyPr>
          <a:lstStyle>
            <a:lvl1pPr algn="r" defTabSz="931675">
              <a:defRPr sz="1200">
                <a:cs typeface="+mn-cs"/>
              </a:defRPr>
            </a:lvl1pPr>
          </a:lstStyle>
          <a:p>
            <a:pPr>
              <a:defRPr/>
            </a:pPr>
            <a:endParaRPr lang="en-US" dirty="0"/>
          </a:p>
        </p:txBody>
      </p:sp>
      <p:sp>
        <p:nvSpPr>
          <p:cNvPr id="133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a:noFill/>
          </a:ln>
          <a:effectLst/>
        </p:spPr>
        <p:txBody>
          <a:bodyPr vert="horz" wrap="square" lIns="93159" tIns="46580" rIns="93159"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a:noFill/>
          </a:ln>
          <a:effectLst/>
        </p:spPr>
        <p:txBody>
          <a:bodyPr vert="horz" wrap="square" lIns="93159" tIns="46580" rIns="93159" bIns="46580" numCol="1" anchor="b" anchorCtr="0" compatLnSpc="1">
            <a:prstTxWarp prst="textNoShape">
              <a:avLst/>
            </a:prstTxWarp>
          </a:bodyPr>
          <a:lstStyle>
            <a:lvl1pPr defTabSz="931675">
              <a:defRPr sz="1200">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p:spPr>
        <p:txBody>
          <a:bodyPr vert="horz" wrap="square" lIns="93159" tIns="46580" rIns="93159" bIns="46580" numCol="1" anchor="b" anchorCtr="0" compatLnSpc="1">
            <a:prstTxWarp prst="textNoShape">
              <a:avLst/>
            </a:prstTxWarp>
          </a:bodyPr>
          <a:lstStyle>
            <a:lvl1pPr algn="r" defTabSz="931675">
              <a:defRPr sz="1200">
                <a:cs typeface="+mn-cs"/>
              </a:defRPr>
            </a:lvl1pPr>
          </a:lstStyle>
          <a:p>
            <a:pPr>
              <a:defRPr/>
            </a:pPr>
            <a:fld id="{EBE694CC-0290-473E-AD78-2EB15909D322}" type="slidenum">
              <a:rPr lang="en-US"/>
              <a:pPr>
                <a:defRPr/>
              </a:pPr>
              <a:t>‹#›</a:t>
            </a:fld>
            <a:endParaRPr lang="en-US" dirty="0"/>
          </a:p>
        </p:txBody>
      </p:sp>
    </p:spTree>
    <p:extLst>
      <p:ext uri="{BB962C8B-B14F-4D97-AF65-F5344CB8AC3E}">
        <p14:creationId xmlns:p14="http://schemas.microsoft.com/office/powerpoint/2010/main" val="1027590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emf"/><Relationship Id="rId4" Type="http://schemas.openxmlformats.org/officeDocument/2006/relationships/image" Target="../media/image7.jp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KO-00432-ContentSlid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7DEBC1E-9DE2-42F8-9090-F36C3F5B2E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242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185CC3-D434-43C7-90EB-612F869977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643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0F5E3C-902A-46D7-8003-28B92BE836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856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96CF579-2831-4E4A-984C-024EB418051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394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68BB8B8-5286-4B5B-AB84-60484D1ABCCE}"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69250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AFE328-1016-4A7D-9320-F269724CC6EA}"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70216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739D88F-4490-4CC4-87E5-15E62CB6A15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0262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8404FE06-7CC3-4806-AA02-2F231DA8F69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3342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125C5CE-4AFC-473B-A41C-3535615FCE1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399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254942E-EF6C-4164-AE73-CA0C9F71DA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42153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8ED1F036-846C-4F17-8784-80D0635DB38A}"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1227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20D0B0-170C-4D21-A24A-EE32897870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824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C59E9C1-05EA-4A9B-B4DD-4FBF49CACA06}"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42113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84919D53-9C4E-49B1-A204-F13FF8E0260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4036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A04ED72-BC6C-4F5B-AD8F-B91F20F492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62115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9071" y="5750532"/>
            <a:ext cx="9144000" cy="1125610"/>
          </a:xfrm>
          <a:prstGeom prst="rect">
            <a:avLst/>
          </a:prstGeom>
        </p:spPr>
      </p:pic>
      <p:sp>
        <p:nvSpPr>
          <p:cNvPr id="25" name="Text Placeholder 24"/>
          <p:cNvSpPr>
            <a:spLocks noGrp="1"/>
          </p:cNvSpPr>
          <p:nvPr>
            <p:ph type="body" sz="quarter" idx="10"/>
          </p:nvPr>
        </p:nvSpPr>
        <p:spPr>
          <a:xfrm>
            <a:off x="925284" y="2418062"/>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3"/>
          <a:srcRect t="27983" b="1"/>
          <a:stretch/>
        </p:blipFill>
        <p:spPr>
          <a:xfrm>
            <a:off x="0" y="3"/>
            <a:ext cx="9144000" cy="1646297"/>
          </a:xfrm>
          <a:prstGeom prst="rect">
            <a:avLst/>
          </a:prstGeom>
        </p:spPr>
      </p:pic>
      <p:sp>
        <p:nvSpPr>
          <p:cNvPr id="10" name="TextBox 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pic>
        <p:nvPicPr>
          <p:cNvPr id="20" name="Picture 19" descr="nkwd logo clear background.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16832"/>
          <a:stretch/>
        </p:blipFill>
        <p:spPr>
          <a:xfrm>
            <a:off x="1027115" y="5962650"/>
            <a:ext cx="1354995" cy="292290"/>
          </a:xfrm>
          <a:prstGeom prst="rect">
            <a:avLst/>
          </a:prstGeom>
        </p:spPr>
      </p:pic>
      <p:sp>
        <p:nvSpPr>
          <p:cNvPr id="12" name="TextBox 11"/>
          <p:cNvSpPr txBox="1"/>
          <p:nvPr userDrawn="1"/>
        </p:nvSpPr>
        <p:spPr>
          <a:xfrm>
            <a:off x="941687" y="6314573"/>
            <a:ext cx="866563" cy="21544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SPONSORS</a:t>
            </a:r>
          </a:p>
        </p:txBody>
      </p:sp>
      <p:pic>
        <p:nvPicPr>
          <p:cNvPr id="14" name="Picture 13" descr="SKO_Logo_One_Line_(CLR).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48573" y="5895066"/>
            <a:ext cx="1660700" cy="480623"/>
          </a:xfrm>
          <a:prstGeom prst="rect">
            <a:avLst/>
          </a:prstGeom>
        </p:spPr>
      </p:pic>
    </p:spTree>
    <p:extLst>
      <p:ext uri="{BB962C8B-B14F-4D97-AF65-F5344CB8AC3E}">
        <p14:creationId xmlns:p14="http://schemas.microsoft.com/office/powerpoint/2010/main" val="3104790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925284" y="2418062"/>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grpSp>
        <p:nvGrpSpPr>
          <p:cNvPr id="13" name="Group 12"/>
          <p:cNvGrpSpPr/>
          <p:nvPr userDrawn="1"/>
        </p:nvGrpSpPr>
        <p:grpSpPr>
          <a:xfrm>
            <a:off x="2510258" y="6034905"/>
            <a:ext cx="4133013" cy="507378"/>
            <a:chOff x="2725755" y="4592551"/>
            <a:chExt cx="4133013" cy="507378"/>
          </a:xfrm>
        </p:grpSpPr>
        <p:pic>
          <p:nvPicPr>
            <p:cNvPr id="15" name="Picture 14" descr="nkwd logo clear 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832"/>
            <a:stretch/>
          </p:blipFill>
          <p:spPr>
            <a:xfrm>
              <a:off x="3670367" y="4685989"/>
              <a:ext cx="1365742" cy="294608"/>
            </a:xfrm>
            <a:prstGeom prst="rect">
              <a:avLst/>
            </a:prstGeom>
          </p:spPr>
        </p:pic>
        <p:sp>
          <p:nvSpPr>
            <p:cNvPr id="16" name="TextBox 15"/>
            <p:cNvSpPr txBox="1"/>
            <p:nvPr userDrawn="1"/>
          </p:nvSpPr>
          <p:spPr>
            <a:xfrm>
              <a:off x="2725755" y="4761375"/>
              <a:ext cx="911889" cy="33855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SPONSORED BY</a:t>
              </a:r>
            </a:p>
          </p:txBody>
        </p:sp>
        <p:pic>
          <p:nvPicPr>
            <p:cNvPr id="17" name="Picture 16" descr="SKO_Logo_One_Line_(CL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8068" y="4592551"/>
              <a:ext cx="1660700" cy="480623"/>
            </a:xfrm>
            <a:prstGeom prst="rect">
              <a:avLst/>
            </a:prstGeom>
          </p:spPr>
        </p:pic>
      </p:grpSp>
      <p:pic>
        <p:nvPicPr>
          <p:cNvPr id="18" name="Picture 17" descr="2018_NK_Water_break.jpg"/>
          <p:cNvPicPr>
            <a:picLocks noChangeAspect="1"/>
          </p:cNvPicPr>
          <p:nvPr userDrawn="1"/>
        </p:nvPicPr>
        <p:blipFill rotWithShape="1">
          <a:blip r:embed="rId4">
            <a:extLst>
              <a:ext uri="{28A0092B-C50C-407E-A947-70E740481C1C}">
                <a14:useLocalDpi xmlns:a14="http://schemas.microsoft.com/office/drawing/2010/main" val="0"/>
              </a:ext>
            </a:extLst>
          </a:blip>
          <a:srcRect l="857" t="90639" r="974" b="4427"/>
          <a:stretch/>
        </p:blipFill>
        <p:spPr>
          <a:xfrm>
            <a:off x="6" y="6513286"/>
            <a:ext cx="9143999" cy="344714"/>
          </a:xfrm>
          <a:prstGeom prst="rect">
            <a:avLst/>
          </a:prstGeom>
        </p:spPr>
      </p:pic>
      <p:pic>
        <p:nvPicPr>
          <p:cNvPr id="19" name="Picture 18"/>
          <p:cNvPicPr>
            <a:picLocks noChangeAspect="1"/>
          </p:cNvPicPr>
          <p:nvPr userDrawn="1"/>
        </p:nvPicPr>
        <p:blipFill rotWithShape="1">
          <a:blip r:embed="rId5"/>
          <a:srcRect t="27983" b="1"/>
          <a:stretch/>
        </p:blipFill>
        <p:spPr>
          <a:xfrm>
            <a:off x="0" y="3"/>
            <a:ext cx="9144000" cy="1646297"/>
          </a:xfrm>
          <a:prstGeom prst="rect">
            <a:avLst/>
          </a:prstGeom>
        </p:spPr>
      </p:pic>
      <p:sp>
        <p:nvSpPr>
          <p:cNvPr id="20" name="TextBox 1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spTree>
    <p:extLst>
      <p:ext uri="{BB962C8B-B14F-4D97-AF65-F5344CB8AC3E}">
        <p14:creationId xmlns:p14="http://schemas.microsoft.com/office/powerpoint/2010/main" val="1528261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t slide 2">
    <p:spTree>
      <p:nvGrpSpPr>
        <p:cNvPr id="1" name=""/>
        <p:cNvGrpSpPr/>
        <p:nvPr/>
      </p:nvGrpSpPr>
      <p:grpSpPr>
        <a:xfrm>
          <a:off x="0" y="0"/>
          <a:ext cx="0" cy="0"/>
          <a:chOff x="0" y="0"/>
          <a:chExt cx="0" cy="0"/>
        </a:xfrm>
      </p:grpSpPr>
      <p:pic>
        <p:nvPicPr>
          <p:cNvPr id="3" name="Picture 2" descr="2018_NK_Water_brea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5844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t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238F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 </a:t>
            </a:r>
          </a:p>
        </p:txBody>
      </p:sp>
      <p:pic>
        <p:nvPicPr>
          <p:cNvPr id="14" name="Picture 13" descr="water_drop_geo.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9676" b="8000"/>
          <a:stretch/>
        </p:blipFill>
        <p:spPr>
          <a:xfrm>
            <a:off x="0" y="548640"/>
            <a:ext cx="3691464" cy="6309360"/>
          </a:xfrm>
          <a:prstGeom prst="rect">
            <a:avLst/>
          </a:prstGeom>
        </p:spPr>
      </p:pic>
    </p:spTree>
    <p:extLst>
      <p:ext uri="{BB962C8B-B14F-4D97-AF65-F5344CB8AC3E}">
        <p14:creationId xmlns:p14="http://schemas.microsoft.com/office/powerpoint/2010/main" val="2507814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footer only">
    <p:spTree>
      <p:nvGrpSpPr>
        <p:cNvPr id="1" name=""/>
        <p:cNvGrpSpPr/>
        <p:nvPr/>
      </p:nvGrpSpPr>
      <p:grpSpPr>
        <a:xfrm>
          <a:off x="0" y="0"/>
          <a:ext cx="0" cy="0"/>
          <a:chOff x="0" y="0"/>
          <a:chExt cx="0" cy="0"/>
        </a:xfrm>
      </p:grpSpPr>
      <p:sp>
        <p:nvSpPr>
          <p:cNvPr id="6" name="Text Placeholder 24"/>
          <p:cNvSpPr>
            <a:spLocks noGrp="1"/>
          </p:cNvSpPr>
          <p:nvPr>
            <p:ph type="body" sz="quarter" idx="10"/>
          </p:nvPr>
        </p:nvSpPr>
        <p:spPr>
          <a:xfrm>
            <a:off x="1036640" y="1712505"/>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6"/>
          <p:cNvSpPr>
            <a:spLocks noGrp="1"/>
          </p:cNvSpPr>
          <p:nvPr>
            <p:ph type="body" sz="quarter" idx="11"/>
          </p:nvPr>
        </p:nvSpPr>
        <p:spPr>
          <a:xfrm>
            <a:off x="1036639" y="649405"/>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2"/>
          <a:srcRect b="14815"/>
          <a:stretch/>
        </p:blipFill>
        <p:spPr>
          <a:xfrm>
            <a:off x="0" y="5731474"/>
            <a:ext cx="9144000" cy="1135945"/>
          </a:xfrm>
          <a:prstGeom prst="rect">
            <a:avLst/>
          </a:prstGeom>
        </p:spPr>
      </p:pic>
    </p:spTree>
    <p:extLst>
      <p:ext uri="{BB962C8B-B14F-4D97-AF65-F5344CB8AC3E}">
        <p14:creationId xmlns:p14="http://schemas.microsoft.com/office/powerpoint/2010/main" val="2787885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pic>
        <p:nvPicPr>
          <p:cNvPr id="3" name="Picture 2" descr="2018_NK_Water_intr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0613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9"/>
          <p:cNvSpPr>
            <a:spLocks noGrp="1" noChangeArrowheads="1"/>
          </p:cNvSpPr>
          <p:nvPr>
            <p:ph type="dt" sz="half" idx="10"/>
          </p:nvPr>
        </p:nvSpPr>
        <p:spPr>
          <a:ln/>
        </p:spPr>
        <p:txBody>
          <a:bodyPr/>
          <a:lstStyle>
            <a:lvl1pPr>
              <a:defRPr/>
            </a:lvl1pPr>
          </a:lstStyle>
          <a:p>
            <a:pPr>
              <a:defRPr/>
            </a:pPr>
            <a:endParaRPr lang="en-US" dirty="0"/>
          </a:p>
        </p:txBody>
      </p:sp>
      <p:sp>
        <p:nvSpPr>
          <p:cNvPr id="4"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1"/>
          <p:cNvSpPr>
            <a:spLocks noGrp="1" noChangeArrowheads="1"/>
          </p:cNvSpPr>
          <p:nvPr>
            <p:ph type="sldNum" sz="quarter" idx="12"/>
          </p:nvPr>
        </p:nvSpPr>
        <p:spPr>
          <a:ln/>
        </p:spPr>
        <p:txBody>
          <a:bodyPr/>
          <a:lstStyle>
            <a:lvl1pPr>
              <a:defRPr/>
            </a:lvl1pPr>
          </a:lstStyle>
          <a:p>
            <a:pPr>
              <a:defRPr/>
            </a:pPr>
            <a:fld id="{F5A802AD-642A-47A3-AA31-C698DB853E5F}" type="slidenum">
              <a:rPr lang="en-US"/>
              <a:pPr>
                <a:defRPr/>
              </a:pPr>
              <a:t>‹#›</a:t>
            </a:fld>
            <a:endParaRPr lang="en-US" dirty="0"/>
          </a:p>
        </p:txBody>
      </p:sp>
    </p:spTree>
    <p:extLst>
      <p:ext uri="{BB962C8B-B14F-4D97-AF65-F5344CB8AC3E}">
        <p14:creationId xmlns:p14="http://schemas.microsoft.com/office/powerpoint/2010/main" val="309429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441E8F-EDEB-429D-B064-EEA955DA07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5450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KO-00432-ContentSlid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7DEBC1E-9DE2-42F8-9090-F36C3F5B2E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1115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20D0B0-170C-4D21-A24A-EE32897870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7509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441E8F-EDEB-429D-B064-EEA955DA07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0054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A2EC16-6B6E-48FD-813E-06EABA90B6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7831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C716A3-0AD3-4BE0-8FDD-198011C779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6214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9697F6-E473-4412-8E82-16F0B66299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1558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336145-A085-4916-B6E5-0C5964E375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3116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67C114-7BD2-4551-A3B6-8FEB663C0F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7851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7DDDE2-A9F3-4E84-9AE2-A80B4D5A09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4457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185CC3-D434-43C7-90EB-612F869977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547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A2EC16-6B6E-48FD-813E-06EABA90B6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328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0F5E3C-902A-46D7-8003-28B92BE836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9203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96CF579-2831-4E4A-984C-024EB418051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7253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68BB8B8-5286-4B5B-AB84-60484D1ABCCE}" type="slidenum">
              <a:rPr lang="en-US" smtClean="0">
                <a:solidFill>
                  <a:prstClr val="white">
                    <a:tint val="75000"/>
                  </a:prstClr>
                </a:solidFill>
              </a:rPr>
              <a:pPr/>
              <a:t>‹#›</a:t>
            </a:fld>
            <a:endParaRPr lang="en-US" dirty="0">
              <a:solidFill>
                <a:prstClr val="white">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8485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AFE328-1016-4A7D-9320-F269724CC6EA}"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822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739D88F-4490-4CC4-87E5-15E62CB6A155}"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44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8404FE06-7CC3-4806-AA02-2F231DA8F69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40639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125C5CE-4AFC-473B-A41C-3535615FCE1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61229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254942E-EF6C-4164-AE73-CA0C9F71DA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91487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8ED1F036-846C-4F17-8784-80D0635DB38A}" type="slidenum">
              <a:rPr lang="en-US" smtClean="0">
                <a:solidFill>
                  <a:prstClr val="white">
                    <a:tint val="75000"/>
                  </a:prstClr>
                </a:solidFill>
              </a:rPr>
              <a:pPr/>
              <a:t>‹#›</a:t>
            </a:fld>
            <a:endParaRPr lang="en-US" dirty="0">
              <a:solidFill>
                <a:prstClr val="white">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673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C59E9C1-05EA-4A9B-B4DD-4FBF49CACA06}" type="slidenum">
              <a:rPr lang="en-US" smtClean="0">
                <a:solidFill>
                  <a:prstClr val="white">
                    <a:tint val="75000"/>
                  </a:prstClr>
                </a:solidFill>
              </a:rPr>
              <a:pPr/>
              <a:t>‹#›</a:t>
            </a:fld>
            <a:endParaRPr lang="en-US" dirty="0">
              <a:solidFill>
                <a:prstClr val="white">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4344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C716A3-0AD3-4BE0-8FDD-198011C779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4084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84919D53-9C4E-49B1-A204-F13FF8E0260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06358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A04ED72-BC6C-4F5B-AD8F-B91F20F4923F}" type="slidenum">
              <a:rPr lang="en-US" smtClean="0">
                <a:solidFill>
                  <a:prstClr val="white">
                    <a:tint val="75000"/>
                  </a:prstClr>
                </a:solidFill>
              </a:rPr>
              <a:pPr/>
              <a:t>‹#›</a:t>
            </a:fld>
            <a:endParaRPr lang="en-US" dirty="0">
              <a:solidFill>
                <a:prstClr val="white">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6773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9071" y="5750532"/>
            <a:ext cx="9144000" cy="1125610"/>
          </a:xfrm>
          <a:prstGeom prst="rect">
            <a:avLst/>
          </a:prstGeom>
        </p:spPr>
      </p:pic>
      <p:sp>
        <p:nvSpPr>
          <p:cNvPr id="25" name="Text Placeholder 24"/>
          <p:cNvSpPr>
            <a:spLocks noGrp="1"/>
          </p:cNvSpPr>
          <p:nvPr>
            <p:ph type="body" sz="quarter" idx="10"/>
          </p:nvPr>
        </p:nvSpPr>
        <p:spPr>
          <a:xfrm>
            <a:off x="925278" y="2418057"/>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3"/>
          <a:srcRect t="27983" b="1"/>
          <a:stretch/>
        </p:blipFill>
        <p:spPr>
          <a:xfrm>
            <a:off x="0" y="0"/>
            <a:ext cx="9144000" cy="1646297"/>
          </a:xfrm>
          <a:prstGeom prst="rect">
            <a:avLst/>
          </a:prstGeom>
        </p:spPr>
      </p:pic>
      <p:sp>
        <p:nvSpPr>
          <p:cNvPr id="10" name="TextBox 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pic>
        <p:nvPicPr>
          <p:cNvPr id="20" name="Picture 19" descr="nkwd logo clear background.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16832"/>
          <a:stretch/>
        </p:blipFill>
        <p:spPr>
          <a:xfrm>
            <a:off x="1027113" y="5962650"/>
            <a:ext cx="1354995" cy="292290"/>
          </a:xfrm>
          <a:prstGeom prst="rect">
            <a:avLst/>
          </a:prstGeom>
        </p:spPr>
      </p:pic>
      <p:sp>
        <p:nvSpPr>
          <p:cNvPr id="12" name="TextBox 11"/>
          <p:cNvSpPr txBox="1"/>
          <p:nvPr userDrawn="1"/>
        </p:nvSpPr>
        <p:spPr>
          <a:xfrm>
            <a:off x="941687" y="6314573"/>
            <a:ext cx="866563" cy="21544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SPONSORS</a:t>
            </a:r>
          </a:p>
        </p:txBody>
      </p:sp>
      <p:pic>
        <p:nvPicPr>
          <p:cNvPr id="14" name="Picture 13" descr="SKO_Logo_One_Line_(CLR).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48571" y="5895054"/>
            <a:ext cx="1660700" cy="480623"/>
          </a:xfrm>
          <a:prstGeom prst="rect">
            <a:avLst/>
          </a:prstGeom>
        </p:spPr>
      </p:pic>
    </p:spTree>
    <p:extLst>
      <p:ext uri="{BB962C8B-B14F-4D97-AF65-F5344CB8AC3E}">
        <p14:creationId xmlns:p14="http://schemas.microsoft.com/office/powerpoint/2010/main" val="376324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925278" y="2418057"/>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grpSp>
        <p:nvGrpSpPr>
          <p:cNvPr id="13" name="Group 12"/>
          <p:cNvGrpSpPr/>
          <p:nvPr userDrawn="1"/>
        </p:nvGrpSpPr>
        <p:grpSpPr>
          <a:xfrm>
            <a:off x="2510256" y="6034898"/>
            <a:ext cx="4133013" cy="480623"/>
            <a:chOff x="2725755" y="4592551"/>
            <a:chExt cx="4133013" cy="480623"/>
          </a:xfrm>
        </p:grpSpPr>
        <p:pic>
          <p:nvPicPr>
            <p:cNvPr id="15" name="Picture 14" descr="nkwd logo clear 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832"/>
            <a:stretch/>
          </p:blipFill>
          <p:spPr>
            <a:xfrm>
              <a:off x="3670367" y="4685989"/>
              <a:ext cx="1365742" cy="294608"/>
            </a:xfrm>
            <a:prstGeom prst="rect">
              <a:avLst/>
            </a:prstGeom>
          </p:spPr>
        </p:pic>
        <p:sp>
          <p:nvSpPr>
            <p:cNvPr id="16" name="TextBox 15"/>
            <p:cNvSpPr txBox="1"/>
            <p:nvPr userDrawn="1"/>
          </p:nvSpPr>
          <p:spPr>
            <a:xfrm>
              <a:off x="2725755" y="4761375"/>
              <a:ext cx="911889" cy="21544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SPONSORED BY</a:t>
              </a:r>
            </a:p>
          </p:txBody>
        </p:sp>
        <p:pic>
          <p:nvPicPr>
            <p:cNvPr id="17" name="Picture 16" descr="SKO_Logo_One_Line_(CL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8068" y="4592551"/>
              <a:ext cx="1660700" cy="480623"/>
            </a:xfrm>
            <a:prstGeom prst="rect">
              <a:avLst/>
            </a:prstGeom>
          </p:spPr>
        </p:pic>
      </p:grpSp>
      <p:pic>
        <p:nvPicPr>
          <p:cNvPr id="18" name="Picture 17" descr="2018_NK_Water_break.jpg"/>
          <p:cNvPicPr>
            <a:picLocks noChangeAspect="1"/>
          </p:cNvPicPr>
          <p:nvPr userDrawn="1"/>
        </p:nvPicPr>
        <p:blipFill rotWithShape="1">
          <a:blip r:embed="rId4">
            <a:extLst>
              <a:ext uri="{28A0092B-C50C-407E-A947-70E740481C1C}">
                <a14:useLocalDpi xmlns:a14="http://schemas.microsoft.com/office/drawing/2010/main" val="0"/>
              </a:ext>
            </a:extLst>
          </a:blip>
          <a:srcRect l="857" t="90639" r="974" b="4427"/>
          <a:stretch/>
        </p:blipFill>
        <p:spPr>
          <a:xfrm>
            <a:off x="0" y="6513286"/>
            <a:ext cx="9143999" cy="344714"/>
          </a:xfrm>
          <a:prstGeom prst="rect">
            <a:avLst/>
          </a:prstGeom>
        </p:spPr>
      </p:pic>
      <p:pic>
        <p:nvPicPr>
          <p:cNvPr id="19" name="Picture 18"/>
          <p:cNvPicPr>
            <a:picLocks noChangeAspect="1"/>
          </p:cNvPicPr>
          <p:nvPr userDrawn="1"/>
        </p:nvPicPr>
        <p:blipFill rotWithShape="1">
          <a:blip r:embed="rId5"/>
          <a:srcRect t="27983" b="1"/>
          <a:stretch/>
        </p:blipFill>
        <p:spPr>
          <a:xfrm>
            <a:off x="0" y="0"/>
            <a:ext cx="9144000" cy="1646297"/>
          </a:xfrm>
          <a:prstGeom prst="rect">
            <a:avLst/>
          </a:prstGeom>
        </p:spPr>
      </p:pic>
      <p:sp>
        <p:nvSpPr>
          <p:cNvPr id="20" name="TextBox 1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spTree>
    <p:extLst>
      <p:ext uri="{BB962C8B-B14F-4D97-AF65-F5344CB8AC3E}">
        <p14:creationId xmlns:p14="http://schemas.microsoft.com/office/powerpoint/2010/main" val="3074814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st slide 2">
    <p:spTree>
      <p:nvGrpSpPr>
        <p:cNvPr id="1" name=""/>
        <p:cNvGrpSpPr/>
        <p:nvPr/>
      </p:nvGrpSpPr>
      <p:grpSpPr>
        <a:xfrm>
          <a:off x="0" y="0"/>
          <a:ext cx="0" cy="0"/>
          <a:chOff x="0" y="0"/>
          <a:chExt cx="0" cy="0"/>
        </a:xfrm>
      </p:grpSpPr>
      <p:pic>
        <p:nvPicPr>
          <p:cNvPr id="3" name="Picture 2" descr="2018_NK_Water_brea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644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st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238F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 </a:t>
            </a:r>
          </a:p>
        </p:txBody>
      </p:sp>
      <p:pic>
        <p:nvPicPr>
          <p:cNvPr id="14" name="Picture 13" descr="water_drop_geo.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9676" b="8000"/>
          <a:stretch/>
        </p:blipFill>
        <p:spPr>
          <a:xfrm>
            <a:off x="0" y="548640"/>
            <a:ext cx="3691464" cy="6309360"/>
          </a:xfrm>
          <a:prstGeom prst="rect">
            <a:avLst/>
          </a:prstGeom>
        </p:spPr>
      </p:pic>
    </p:spTree>
    <p:extLst>
      <p:ext uri="{BB962C8B-B14F-4D97-AF65-F5344CB8AC3E}">
        <p14:creationId xmlns:p14="http://schemas.microsoft.com/office/powerpoint/2010/main" val="1305946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footer only">
    <p:spTree>
      <p:nvGrpSpPr>
        <p:cNvPr id="1" name=""/>
        <p:cNvGrpSpPr/>
        <p:nvPr/>
      </p:nvGrpSpPr>
      <p:grpSpPr>
        <a:xfrm>
          <a:off x="0" y="0"/>
          <a:ext cx="0" cy="0"/>
          <a:chOff x="0" y="0"/>
          <a:chExt cx="0" cy="0"/>
        </a:xfrm>
      </p:grpSpPr>
      <p:sp>
        <p:nvSpPr>
          <p:cNvPr id="6" name="Text Placeholder 24"/>
          <p:cNvSpPr>
            <a:spLocks noGrp="1"/>
          </p:cNvSpPr>
          <p:nvPr>
            <p:ph type="body" sz="quarter" idx="10"/>
          </p:nvPr>
        </p:nvSpPr>
        <p:spPr>
          <a:xfrm>
            <a:off x="1036638" y="1712501"/>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6"/>
          <p:cNvSpPr>
            <a:spLocks noGrp="1"/>
          </p:cNvSpPr>
          <p:nvPr>
            <p:ph type="body" sz="quarter" idx="11"/>
          </p:nvPr>
        </p:nvSpPr>
        <p:spPr>
          <a:xfrm>
            <a:off x="1036638" y="649405"/>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2"/>
          <a:srcRect b="14815"/>
          <a:stretch/>
        </p:blipFill>
        <p:spPr>
          <a:xfrm>
            <a:off x="0" y="5731462"/>
            <a:ext cx="9144000" cy="1135945"/>
          </a:xfrm>
          <a:prstGeom prst="rect">
            <a:avLst/>
          </a:prstGeom>
        </p:spPr>
      </p:pic>
    </p:spTree>
    <p:extLst>
      <p:ext uri="{BB962C8B-B14F-4D97-AF65-F5344CB8AC3E}">
        <p14:creationId xmlns:p14="http://schemas.microsoft.com/office/powerpoint/2010/main" val="3569994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pic>
        <p:nvPicPr>
          <p:cNvPr id="3" name="Picture 2" descr="2018_NK_Water_intr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9451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Intro page">
    <p:spTree>
      <p:nvGrpSpPr>
        <p:cNvPr id="1" name=""/>
        <p:cNvGrpSpPr/>
        <p:nvPr/>
      </p:nvGrpSpPr>
      <p:grpSpPr>
        <a:xfrm>
          <a:off x="0" y="0"/>
          <a:ext cx="0" cy="0"/>
          <a:chOff x="0" y="0"/>
          <a:chExt cx="0" cy="0"/>
        </a:xfrm>
      </p:grpSpPr>
      <p:pic>
        <p:nvPicPr>
          <p:cNvPr id="4" name="Picture 3" descr="2018_WaterLaw_Title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a:xfrm>
            <a:off x="457200" y="6356362"/>
            <a:ext cx="2133600" cy="365125"/>
          </a:xfrm>
          <a:prstGeom prst="rect">
            <a:avLst/>
          </a:prstGeom>
        </p:spPr>
        <p:txBody>
          <a:bodyPr/>
          <a:lstStyle/>
          <a:p>
            <a:pPr defTabSz="457200" fontAlgn="auto">
              <a:spcBef>
                <a:spcPts val="0"/>
              </a:spcBef>
              <a:spcAft>
                <a:spcPts val="0"/>
              </a:spcAft>
            </a:pPr>
            <a:fld id="{5420BFCC-FFBF-D445-86BF-4B202634CF97}" type="datetimeFigureOut">
              <a:rPr lang="en-US" smtClean="0">
                <a:solidFill>
                  <a:prstClr val="black"/>
                </a:solidFill>
                <a:latin typeface="Calibri"/>
              </a:rPr>
              <a:pPr defTabSz="457200" fontAlgn="auto">
                <a:spcBef>
                  <a:spcPts val="0"/>
                </a:spcBef>
                <a:spcAft>
                  <a:spcPts val="0"/>
                </a:spcAft>
              </a:pPr>
              <a:t>10/19/2022</a:t>
            </a:fld>
            <a:endParaRPr lang="en-US" dirty="0">
              <a:solidFill>
                <a:prstClr val="black"/>
              </a:solidFill>
              <a:latin typeface="Calibri"/>
            </a:endParaRPr>
          </a:p>
        </p:txBody>
      </p:sp>
      <p:sp>
        <p:nvSpPr>
          <p:cNvPr id="5" name="Slide Number Placeholder 4"/>
          <p:cNvSpPr>
            <a:spLocks noGrp="1"/>
          </p:cNvSpPr>
          <p:nvPr>
            <p:ph type="sldNum" sz="quarter" idx="12"/>
          </p:nvPr>
        </p:nvSpPr>
        <p:spPr>
          <a:xfrm>
            <a:off x="6553200" y="6356362"/>
            <a:ext cx="2133600" cy="365125"/>
          </a:xfrm>
          <a:prstGeom prst="rect">
            <a:avLst/>
          </a:prstGeom>
        </p:spPr>
        <p:txBody>
          <a:bodyPr/>
          <a:lstStyle/>
          <a:p>
            <a:pPr defTabSz="457200" fontAlgn="auto">
              <a:spcBef>
                <a:spcPts val="0"/>
              </a:spcBef>
              <a:spcAft>
                <a:spcPts val="0"/>
              </a:spcAft>
            </a:pPr>
            <a:fld id="{51C2E2A5-3982-194F-9394-43E18E921316}"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
        <p:nvSpPr>
          <p:cNvPr id="16" name="TextBox 15"/>
          <p:cNvSpPr txBox="1"/>
          <p:nvPr userDrawn="1"/>
        </p:nvSpPr>
        <p:spPr>
          <a:xfrm>
            <a:off x="2839358" y="5519653"/>
            <a:ext cx="3465285" cy="261610"/>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D377E"/>
                </a:solidFill>
                <a:latin typeface="Arial"/>
              </a:rPr>
              <a:t>Sponsored by:</a:t>
            </a:r>
          </a:p>
        </p:txBody>
      </p:sp>
      <p:pic>
        <p:nvPicPr>
          <p:cNvPr id="19" name="Picture 18" descr="rural_wat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3127" y="5797546"/>
            <a:ext cx="1330472" cy="866953"/>
          </a:xfrm>
          <a:prstGeom prst="rect">
            <a:avLst/>
          </a:prstGeom>
        </p:spPr>
      </p:pic>
      <p:pic>
        <p:nvPicPr>
          <p:cNvPr id="20" name="Picture 19" descr="SKO_logo_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73612" y="5774444"/>
            <a:ext cx="1402080" cy="926592"/>
          </a:xfrm>
          <a:prstGeom prst="rect">
            <a:avLst/>
          </a:prstGeom>
        </p:spPr>
      </p:pic>
    </p:spTree>
    <p:extLst>
      <p:ext uri="{BB962C8B-B14F-4D97-AF65-F5344CB8AC3E}">
        <p14:creationId xmlns:p14="http://schemas.microsoft.com/office/powerpoint/2010/main" val="2376508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9590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9697F6-E473-4412-8E82-16F0B66299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0965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92587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0772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23755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2426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336145-A085-4916-B6E5-0C5964E375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627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67C114-7BD2-4551-A3B6-8FEB663C0F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715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7DDDE2-A9F3-4E84-9AE2-A80B4D5A09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811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5.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9C0"/>
        </a:solidFill>
        <a:effectLst/>
      </p:bgPr>
    </p:bg>
    <p:spTree>
      <p:nvGrpSpPr>
        <p:cNvPr id="1" name=""/>
        <p:cNvGrpSpPr/>
        <p:nvPr/>
      </p:nvGrpSpPr>
      <p:grpSpPr>
        <a:xfrm>
          <a:off x="0" y="0"/>
          <a:ext cx="0" cy="0"/>
          <a:chOff x="0" y="0"/>
          <a:chExt cx="0" cy="0"/>
        </a:xfrm>
      </p:grpSpPr>
      <p:pic>
        <p:nvPicPr>
          <p:cNvPr id="1026" name="Picture 7" descr="SKO-00432-ContentSlide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E77501B-39BB-406A-B70D-A5D9C48A5F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875322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CC">
            <a:alpha val="9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7DF46967-A3E3-4A96-A3EF-143961EA45FE}" type="slidenum">
              <a:rPr lang="en-US" smtClean="0">
                <a:solidFill>
                  <a:prstClr val="white">
                    <a:tint val="75000"/>
                  </a:prstClr>
                </a:solidFill>
              </a:rPr>
              <a:pPr eaLnBrk="0" hangingPunct="0"/>
              <a:t>‹#›</a:t>
            </a:fld>
            <a:endParaRPr lang="en-US" dirty="0">
              <a:solidFill>
                <a:prstClr val="white">
                  <a:tint val="75000"/>
                </a:prstClr>
              </a:solidFill>
            </a:endParaRPr>
          </a:p>
        </p:txBody>
      </p:sp>
    </p:spTree>
    <p:extLst>
      <p:ext uri="{BB962C8B-B14F-4D97-AF65-F5344CB8AC3E}">
        <p14:creationId xmlns:p14="http://schemas.microsoft.com/office/powerpoint/2010/main" val="355298237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119"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89C0"/>
        </a:solidFill>
        <a:effectLst/>
      </p:bgPr>
    </p:bg>
    <p:spTree>
      <p:nvGrpSpPr>
        <p:cNvPr id="1" name=""/>
        <p:cNvGrpSpPr/>
        <p:nvPr/>
      </p:nvGrpSpPr>
      <p:grpSpPr>
        <a:xfrm>
          <a:off x="0" y="0"/>
          <a:ext cx="0" cy="0"/>
          <a:chOff x="0" y="0"/>
          <a:chExt cx="0" cy="0"/>
        </a:xfrm>
      </p:grpSpPr>
      <p:pic>
        <p:nvPicPr>
          <p:cNvPr id="1026" name="Picture 7" descr="SKO-00432-ContentSlide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E77501B-39BB-406A-B70D-A5D9C48A5F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4040003"/>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0" hangingPunct="0"/>
            <a:endParaRPr lang="en-US" dirty="0">
              <a:solidFill>
                <a:prstClr val="white">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eaLnBrk="0" hangingPunct="0"/>
            <a:endParaRPr lang="en-US" dirty="0">
              <a:solidFill>
                <a:prstClr val="white">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0" hangingPunct="0"/>
            <a:fld id="{7DF46967-A3E3-4A96-A3EF-143961EA45FE}" type="slidenum">
              <a:rPr lang="en-US" smtClean="0">
                <a:solidFill>
                  <a:prstClr val="white">
                    <a:tint val="75000"/>
                  </a:prstClr>
                </a:solidFill>
              </a:rPr>
              <a:pPr eaLnBrk="0" hangingPunct="0"/>
              <a:t>‹#›</a:t>
            </a:fld>
            <a:endParaRPr lang="en-US" dirty="0">
              <a:solidFill>
                <a:prstClr val="white">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3079197"/>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20" r:id="rId18"/>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33107582"/>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curdsandkimchi.blogspot.com/2013/02/endless-adoption-paperwork-coc-g-884.html" TargetMode="External"/><Relationship Id="rId2" Type="http://schemas.openxmlformats.org/officeDocument/2006/relationships/image" Target="../media/image24.jp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hyperlink" Target="https://openclipart.org/detail/2664/fwd__bubble_hand_drawn-by-rejon-177666"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n/chest-treasure-box-container-145752/" TargetMode="External"/><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refugeelearningstories.org/published/whatsapp-as-a-learning-and-support-tool/" TargetMode="External"/><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3" Type="http://schemas.openxmlformats.org/officeDocument/2006/relationships/hyperlink" Target="https://pixabay.com/en/chalkboard-blackboard-learning-152414/" TargetMode="External"/><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37.wmf"/></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wmf"/><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41.wmf"/></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LI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4462" y="365910"/>
            <a:ext cx="1954970" cy="1877759"/>
          </a:xfrm>
          <a:prstGeom prst="rect">
            <a:avLst/>
          </a:prstGeom>
        </p:spPr>
      </p:pic>
      <p:sp>
        <p:nvSpPr>
          <p:cNvPr id="2" name="TextBox 1"/>
          <p:cNvSpPr txBox="1"/>
          <p:nvPr/>
        </p:nvSpPr>
        <p:spPr>
          <a:xfrm>
            <a:off x="0" y="2243669"/>
            <a:ext cx="91440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 7</a:t>
            </a:r>
            <a:r>
              <a:rPr kumimoji="0" lang="en-US" sz="4000" b="1" i="0" u="none" strike="noStrike" kern="1200" cap="none" spc="0" normalizeH="0" baseline="3000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th</a:t>
            </a:r>
            <a:r>
              <a:rPr kumimoji="0" lang="en-US"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  ANNUAL WATER LAW SERIES</a:t>
            </a:r>
          </a:p>
        </p:txBody>
      </p:sp>
      <p:sp>
        <p:nvSpPr>
          <p:cNvPr id="5" name="TextBox 4"/>
          <p:cNvSpPr txBox="1"/>
          <p:nvPr/>
        </p:nvSpPr>
        <p:spPr>
          <a:xfrm>
            <a:off x="0" y="2951555"/>
            <a:ext cx="91440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October</a:t>
            </a:r>
            <a:r>
              <a:rPr kumimoji="0" lang="en-US" sz="4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 26, 2022</a:t>
            </a:r>
          </a:p>
        </p:txBody>
      </p:sp>
    </p:spTree>
    <p:extLst>
      <p:ext uri="{BB962C8B-B14F-4D97-AF65-F5344CB8AC3E}">
        <p14:creationId xmlns:p14="http://schemas.microsoft.com/office/powerpoint/2010/main" val="400796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0"/>
            <a:ext cx="9144000" cy="1447800"/>
          </a:xfrm>
        </p:spPr>
        <p:txBody>
          <a:bodyPr/>
          <a:lstStyle/>
          <a:p>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Address  Regs.</a:t>
            </a:r>
          </a:p>
        </p:txBody>
      </p:sp>
      <p:sp>
        <p:nvSpPr>
          <p:cNvPr id="9219" name="Text Box 3"/>
          <p:cNvSpPr txBox="1">
            <a:spLocks noChangeArrowheads="1"/>
          </p:cNvSpPr>
          <p:nvPr/>
        </p:nvSpPr>
        <p:spPr bwMode="auto">
          <a:xfrm>
            <a:off x="313430" y="1524000"/>
            <a:ext cx="8610600" cy="4869025"/>
          </a:xfrm>
          <a:prstGeom prst="rect">
            <a:avLst/>
          </a:prstGeom>
          <a:noFill/>
          <a:ln w="9525">
            <a:noFill/>
            <a:miter lim="800000"/>
            <a:headEnd/>
            <a:tailEnd/>
          </a:ln>
          <a:effectLst/>
        </p:spPr>
        <p:txBody>
          <a:bodyPr wrap="square">
            <a:spAutoFit/>
          </a:bodyPr>
          <a:lstStyle/>
          <a:p>
            <a:pPr marL="457200" indent="-457200" eaLnBrk="0" hangingPunct="0">
              <a:lnSpc>
                <a:spcPct val="115000"/>
              </a:lnSpc>
              <a:spcBef>
                <a:spcPct val="50000"/>
              </a:spcBef>
              <a:buSzPct val="100000"/>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PSC  Orders  Served  by  E-mail</a:t>
            </a:r>
          </a:p>
          <a:p>
            <a:pPr marL="457200" indent="-457200" eaLnBrk="0" hangingPunct="0">
              <a:lnSpc>
                <a:spcPct val="115000"/>
              </a:lnSpc>
              <a:spcBef>
                <a:spcPts val="0"/>
              </a:spcBef>
              <a:buSzPct val="100000"/>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Duty  to  Keep  Correct  E-mail  Address            on  file  with  PSC</a:t>
            </a:r>
          </a:p>
          <a:p>
            <a:pPr marL="1200150" lvl="2" indent="-285750" eaLnBrk="0" hangingPunct="0">
              <a:lnSpc>
                <a:spcPct val="115000"/>
              </a:lnSpc>
              <a:spcBef>
                <a:spcPts val="0"/>
              </a:spcBef>
              <a:buSzPct val="100000"/>
              <a:buFont typeface="Wingdings" pitchFamily="2" charset="2"/>
              <a:buChar char="Ø"/>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Default  Regulatory  E-mail  Address</a:t>
            </a:r>
          </a:p>
          <a:p>
            <a:pPr marL="457200" indent="-457200" eaLnBrk="0" hangingPunct="0">
              <a:lnSpc>
                <a:spcPct val="115000"/>
              </a:lnSpc>
              <a:spcBef>
                <a:spcPct val="50000"/>
              </a:spcBef>
              <a:buSzPct val="100000"/>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Duty  to  List  E-mail  Address  in  Application  &amp;  All  Other  Papers</a:t>
            </a:r>
          </a:p>
          <a:p>
            <a:pPr marL="1200150" lvl="2" indent="-285750" eaLnBrk="0" hangingPunct="0">
              <a:lnSpc>
                <a:spcPct val="115000"/>
              </a:lnSpc>
              <a:spcBef>
                <a:spcPts val="0"/>
              </a:spcBef>
              <a:buSzPct val="100000"/>
              <a:buFont typeface="Wingdings" pitchFamily="2" charset="2"/>
              <a:buChar char="Ø"/>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Utility  Official</a:t>
            </a:r>
          </a:p>
          <a:p>
            <a:pPr marL="1200150" lvl="2" indent="-285750" eaLnBrk="0" hangingPunct="0">
              <a:lnSpc>
                <a:spcPct val="115000"/>
              </a:lnSpc>
              <a:spcBef>
                <a:spcPts val="0"/>
              </a:spcBef>
              <a:buSzPct val="100000"/>
              <a:buFont typeface="Wingdings" pitchFamily="2" charset="2"/>
              <a:buChar char="Ø"/>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Attorney</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60532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457200" y="152400"/>
            <a:ext cx="8229600" cy="1139825"/>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Talley’s  Tips</a:t>
            </a:r>
          </a:p>
        </p:txBody>
      </p:sp>
      <p:sp>
        <p:nvSpPr>
          <p:cNvPr id="63493" name="Rectangle 5"/>
          <p:cNvSpPr>
            <a:spLocks noChangeArrowheads="1"/>
          </p:cNvSpPr>
          <p:nvPr/>
        </p:nvSpPr>
        <p:spPr bwMode="auto">
          <a:xfrm>
            <a:off x="-15815" y="1371599"/>
            <a:ext cx="8839200" cy="5181600"/>
          </a:xfrm>
          <a:prstGeom prst="rect">
            <a:avLst/>
          </a:prstGeom>
          <a:noFill/>
          <a:ln w="9525">
            <a:noFill/>
            <a:miter lim="800000"/>
            <a:headEnd/>
            <a:tailEnd/>
          </a:ln>
          <a:effectLst/>
        </p:spPr>
        <p:txBody>
          <a:bodyPr/>
          <a:lstStyle/>
          <a:p>
            <a:pPr marL="444500" marR="0" lvl="0" indent="-44450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Myriad Web Pro" pitchFamily="34" charset="0"/>
                <a:ea typeface="+mn-ea"/>
                <a:cs typeface="+mn-cs"/>
              </a:rPr>
              <a:t> </a:t>
            </a: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Prepare  Minutes  for  a  Reader </a:t>
            </a:r>
            <a:r>
              <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a:t>
            </a:r>
          </a:p>
          <a:p>
            <a:pPr marL="444500" marR="0" lvl="0" indent="-44450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mj-lt"/>
              <a:cs typeface="+mn-cs"/>
            </a:endParaRPr>
          </a:p>
          <a:p>
            <a:pPr marL="911225" marR="0" lvl="0" indent="-623888" algn="l" defTabSz="914400" rtl="0" eaLnBrk="1" fontAlgn="base" latinLnBrk="0" hangingPunct="1">
              <a:lnSpc>
                <a:spcPct val="100000"/>
              </a:lnSpc>
              <a:spcBef>
                <a:spcPts val="0"/>
              </a:spcBef>
              <a:spcAft>
                <a:spcPts val="2400"/>
              </a:spcAft>
              <a:buClrTx/>
              <a:buSzTx/>
              <a:buFont typeface="+mj-lt"/>
              <a:buAutoNum type="arabicPeriod"/>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Who  did  not  attend  the  meeting.</a:t>
            </a:r>
          </a:p>
          <a:p>
            <a:pPr marL="911225" marR="0" lvl="0" indent="-623888" algn="just" defTabSz="914400" rtl="0" eaLnBrk="1" fontAlgn="base" latinLnBrk="0" hangingPunct="1">
              <a:lnSpc>
                <a:spcPct val="100000"/>
              </a:lnSpc>
              <a:spcBef>
                <a:spcPts val="0"/>
              </a:spcBef>
              <a:spcAft>
                <a:spcPts val="2400"/>
              </a:spcAft>
              <a:buClrTx/>
              <a:buSzTx/>
              <a:buFont typeface="+mj-lt"/>
              <a:buAutoNum type="arabicPeriod"/>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Who  will  not  read  the  Minutes  until at  least  one  year  later.</a:t>
            </a:r>
          </a:p>
          <a:p>
            <a:pPr marL="911225" marR="0" lvl="0" indent="-623888" algn="just" defTabSz="914400" rtl="0" eaLnBrk="1" fontAlgn="base" latinLnBrk="0" hangingPunct="1">
              <a:lnSpc>
                <a:spcPct val="100000"/>
              </a:lnSpc>
              <a:spcBef>
                <a:spcPts val="0"/>
              </a:spcBef>
              <a:spcAft>
                <a:spcPts val="2400"/>
              </a:spcAft>
              <a:buClrTx/>
              <a:buSzTx/>
              <a:buFont typeface="+mj-lt"/>
              <a:buAutoNum type="arabicPeriod"/>
              <a:tabLst/>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Who  is  employed  by  PSC.</a:t>
            </a:r>
            <a:endPar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911225" marR="0" lvl="0" indent="-623888" algn="just" defTabSz="914400" rtl="0" eaLnBrk="1" fontAlgn="base" latinLnBrk="0" hangingPunct="1">
              <a:lnSpc>
                <a:spcPct val="100000"/>
              </a:lnSpc>
              <a:spcBef>
                <a:spcPts val="0"/>
              </a:spcBef>
              <a:spcAft>
                <a:spcPts val="2400"/>
              </a:spcAft>
              <a:buClrTx/>
              <a:buSzTx/>
              <a:buFont typeface="+mj-lt"/>
              <a:buAutoNum type="arabicPeriod"/>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Who  will  access  Minutes  via  www.</a:t>
            </a:r>
          </a:p>
        </p:txBody>
      </p:sp>
      <p:pic>
        <p:nvPicPr>
          <p:cNvPr id="5" name="Picture 2">
            <a:extLst>
              <a:ext uri="{FF2B5EF4-FFF2-40B4-BE49-F238E27FC236}">
                <a16:creationId xmlns:a16="http://schemas.microsoft.com/office/drawing/2014/main" id="{525721B5-AE07-466F-B463-AD47427007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Damon\AppData\Local\Microsoft\Windows\Temporary Internet Files\Content.IE5\ZCC44KJH\johnny-automatic-man-using-binoculars-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10820400" cy="5897118"/>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715695" y="1676400"/>
            <a:ext cx="8229600" cy="3785652"/>
          </a:xfrm>
          <a:prstGeom prst="rect">
            <a:avLst/>
          </a:prstGeom>
          <a:noFill/>
          <a:ln w="9525">
            <a:noFill/>
            <a:miter lim="800000"/>
            <a:headEnd/>
            <a:tailEnd/>
          </a:ln>
          <a:effectLst/>
        </p:spPr>
        <p:txBody>
          <a:bodyPr wrap="square">
            <a:spAutoFit/>
          </a:bodyPr>
          <a:lstStyle/>
          <a:p>
            <a:pPr algn="ctr"/>
            <a:r>
              <a:rPr lang="en-US" sz="8000" b="1" dirty="0">
                <a:solidFill>
                  <a:srgbClr val="FFFF00"/>
                </a:solidFill>
                <a:effectLst>
                  <a:outerShdw blurRad="38100" dist="38100" dir="2700000" algn="tl">
                    <a:srgbClr val="000000">
                      <a:alpha val="43137"/>
                    </a:srgbClr>
                  </a:outerShdw>
                </a:effectLst>
              </a:rPr>
              <a:t>Cases</a:t>
            </a:r>
          </a:p>
          <a:p>
            <a:pPr algn="ctr"/>
            <a:r>
              <a:rPr lang="en-US" sz="8000" b="1" dirty="0">
                <a:solidFill>
                  <a:srgbClr val="FFFF00"/>
                </a:solidFill>
                <a:effectLst>
                  <a:outerShdw blurRad="38100" dist="38100" dir="2700000" algn="tl">
                    <a:srgbClr val="000000">
                      <a:alpha val="43137"/>
                    </a:srgbClr>
                  </a:outerShdw>
                </a:effectLst>
              </a:rPr>
              <a:t>to</a:t>
            </a:r>
          </a:p>
          <a:p>
            <a:pPr algn="ctr"/>
            <a:r>
              <a:rPr lang="en-US" sz="8000" b="1" dirty="0">
                <a:solidFill>
                  <a:srgbClr val="FFFF00"/>
                </a:solidFill>
                <a:effectLst>
                  <a:outerShdw blurRad="38100" dist="38100" dir="2700000" algn="tl">
                    <a:srgbClr val="000000">
                      <a:alpha val="43137"/>
                    </a:srgbClr>
                  </a:outerShdw>
                </a:effectLst>
              </a:rPr>
              <a:t>Watch</a:t>
            </a:r>
          </a:p>
        </p:txBody>
      </p:sp>
    </p:spTree>
    <p:extLst>
      <p:ext uri="{BB962C8B-B14F-4D97-AF65-F5344CB8AC3E}">
        <p14:creationId xmlns:p14="http://schemas.microsoft.com/office/powerpoint/2010/main" val="16804568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27306"/>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609600"/>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2021 - 422</a:t>
            </a:r>
          </a:p>
        </p:txBody>
      </p:sp>
      <p:sp>
        <p:nvSpPr>
          <p:cNvPr id="3" name="TextBox 2"/>
          <p:cNvSpPr txBox="1"/>
          <p:nvPr/>
        </p:nvSpPr>
        <p:spPr>
          <a:xfrm>
            <a:off x="457200" y="1752600"/>
            <a:ext cx="8534406" cy="4431983"/>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Filed: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11-22-2021</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Utility: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Madison County Utilities</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Type:		Investigation  by  PSC</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Issue: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Fiber  Optic  in  Water  Lines</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Hearing:		08-24-2022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Decided:		Pending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091493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MCj04348590000[1]"/>
          <p:cNvPicPr>
            <a:picLocks noGrp="1" noChangeAspect="1" noChangeArrowheads="1"/>
          </p:cNvPicPr>
          <p:nvPr>
            <p:ph idx="1"/>
          </p:nvPr>
        </p:nvPicPr>
        <p:blipFill>
          <a:blip r:embed="rId2" cstate="print"/>
          <a:srcRect/>
          <a:stretch>
            <a:fillRect/>
          </a:stretch>
        </p:blipFill>
        <p:spPr>
          <a:xfrm>
            <a:off x="1676400" y="0"/>
            <a:ext cx="5943600" cy="5943600"/>
          </a:xfrm>
        </p:spPr>
      </p:pic>
      <p:sp>
        <p:nvSpPr>
          <p:cNvPr id="120837" name="Rectangle 5"/>
          <p:cNvSpPr>
            <a:spLocks noChangeArrowheads="1"/>
          </p:cNvSpPr>
          <p:nvPr/>
        </p:nvSpPr>
        <p:spPr bwMode="auto">
          <a:xfrm>
            <a:off x="0" y="2438400"/>
            <a:ext cx="9144000" cy="1143000"/>
          </a:xfrm>
          <a:prstGeom prst="rect">
            <a:avLst/>
          </a:prstGeom>
          <a:noFill/>
          <a:ln w="9525">
            <a:noFill/>
            <a:miter lim="800000"/>
            <a:headEnd/>
            <a:tailEnd/>
          </a:ln>
          <a:effectLst/>
        </p:spPr>
        <p:txBody>
          <a:bodyPr anchor="ctr"/>
          <a:lstStyle/>
          <a:p>
            <a:pPr algn="ctr">
              <a:defRPr/>
            </a:pPr>
            <a:r>
              <a:rPr lang="en-US" sz="6600" b="1" i="1" dirty="0">
                <a:solidFill>
                  <a:srgbClr val="FFFF00"/>
                </a:solidFill>
                <a:effectLst>
                  <a:outerShdw blurRad="38100" dist="38100" dir="2700000" algn="tl">
                    <a:srgbClr val="000000"/>
                  </a:outerShdw>
                </a:effectLst>
              </a:rPr>
              <a:t>QUESTIONS?</a:t>
            </a:r>
            <a:endParaRPr lang="en-US" sz="4400" b="1" i="1" dirty="0">
              <a:solidFill>
                <a:srgbClr val="FFFF00"/>
              </a:solidFill>
              <a:effectLst>
                <a:outerShdw blurRad="38100" dist="38100" dir="2700000" algn="tl">
                  <a:srgbClr val="000000"/>
                </a:outerShdw>
              </a:effectLst>
            </a:endParaRPr>
          </a:p>
        </p:txBody>
      </p:sp>
      <p:sp>
        <p:nvSpPr>
          <p:cNvPr id="72708" name="Text Box 6"/>
          <p:cNvSpPr txBox="1">
            <a:spLocks noChangeArrowheads="1"/>
          </p:cNvSpPr>
          <p:nvPr/>
        </p:nvSpPr>
        <p:spPr bwMode="auto">
          <a:xfrm>
            <a:off x="1066800" y="5562612"/>
            <a:ext cx="6400800" cy="116046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rgbClr val="FFFF00"/>
                </a:solidFill>
                <a:effectLst>
                  <a:outerShdw blurRad="38100" dist="38100" dir="2700000" algn="tl">
                    <a:srgbClr val="000000">
                      <a:alpha val="43137"/>
                    </a:srgbClr>
                  </a:outerShdw>
                </a:effectLst>
              </a:rPr>
              <a:t>damon.talley@skofirm.com</a:t>
            </a:r>
          </a:p>
          <a:p>
            <a:pPr algn="ctr" eaLnBrk="0" hangingPunct="0">
              <a:spcBef>
                <a:spcPct val="50000"/>
              </a:spcBef>
            </a:pPr>
            <a:r>
              <a:rPr lang="en-US" sz="2800" b="1" dirty="0">
                <a:solidFill>
                  <a:srgbClr val="FFFF00"/>
                </a:solidFill>
              </a:rPr>
              <a:t>270-358-3187</a:t>
            </a:r>
          </a:p>
        </p:txBody>
      </p:sp>
      <p:pic>
        <p:nvPicPr>
          <p:cNvPr id="6" name="Picture 5" descr="SKO-LogoStack1(Cl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605"/>
          <a:stretch/>
        </p:blipFill>
        <p:spPr bwMode="auto">
          <a:xfrm>
            <a:off x="8216901" y="6123146"/>
            <a:ext cx="927100" cy="73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4164"/>
          <a:stretch/>
        </p:blipFill>
        <p:spPr bwMode="auto">
          <a:xfrm>
            <a:off x="2"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692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9966" y="0"/>
            <a:ext cx="9144000" cy="1447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Address</a:t>
            </a:r>
          </a:p>
        </p:txBody>
      </p:sp>
      <p:sp>
        <p:nvSpPr>
          <p:cNvPr id="9219" name="Text Box 3"/>
          <p:cNvSpPr txBox="1">
            <a:spLocks noChangeArrowheads="1"/>
          </p:cNvSpPr>
          <p:nvPr/>
        </p:nvSpPr>
        <p:spPr bwMode="auto">
          <a:xfrm>
            <a:off x="304800" y="1754861"/>
            <a:ext cx="8229600" cy="4416594"/>
          </a:xfrm>
          <a:prstGeom prst="rect">
            <a:avLst/>
          </a:prstGeom>
          <a:noFill/>
          <a:ln w="9525">
            <a:noFill/>
            <a:miter lim="800000"/>
            <a:headEnd/>
            <a:tailEnd/>
          </a:ln>
          <a:effectLst/>
        </p:spPr>
        <p:txBody>
          <a:bodyPr wrap="square">
            <a:spAutoFit/>
          </a:bodyPr>
          <a:lstStyle/>
          <a:p>
            <a:pPr marL="914400" lvl="1" indent="-471488" algn="just">
              <a:spcBef>
                <a:spcPct val="50000"/>
              </a:spcBef>
              <a:buFont typeface="Wingdings" pitchFamily="2" charset="2"/>
              <a:buChar char="§"/>
            </a:pPr>
            <a:r>
              <a:rPr lang="en-US" sz="4400" dirty="0">
                <a:solidFill>
                  <a:srgbClr val="FFFF00"/>
                </a:solidFill>
                <a:effectLst>
                  <a:outerShdw blurRad="38100" dist="38100" dir="2700000" algn="tl">
                    <a:srgbClr val="000000">
                      <a:alpha val="43137"/>
                    </a:srgbClr>
                  </a:outerShdw>
                </a:effectLst>
              </a:rPr>
              <a:t>Who  is  Covered?</a:t>
            </a:r>
          </a:p>
          <a:p>
            <a:pPr marL="1371600" lvl="2" indent="-471488" algn="just">
              <a:spcBef>
                <a:spcPts val="600"/>
              </a:spcBef>
              <a:buFont typeface="Wingdings" pitchFamily="2" charset="2"/>
              <a:buChar char="Ø"/>
            </a:pPr>
            <a:r>
              <a:rPr lang="en-US" sz="4400" dirty="0">
                <a:solidFill>
                  <a:srgbClr val="FFFF00"/>
                </a:solidFill>
                <a:effectLst>
                  <a:outerShdw blurRad="38100" dist="38100" dir="2700000" algn="tl">
                    <a:srgbClr val="000000">
                      <a:alpha val="43137"/>
                    </a:srgbClr>
                  </a:outerShdw>
                </a:effectLst>
              </a:rPr>
              <a:t>Water  Districts</a:t>
            </a:r>
          </a:p>
          <a:p>
            <a:pPr marL="1371600" lvl="2" indent="-471488" algn="just">
              <a:spcBef>
                <a:spcPts val="600"/>
              </a:spcBef>
              <a:buFont typeface="Wingdings" pitchFamily="2" charset="2"/>
              <a:buChar char="Ø"/>
            </a:pPr>
            <a:r>
              <a:rPr lang="en-US" sz="4400" dirty="0">
                <a:solidFill>
                  <a:srgbClr val="FFFF00"/>
                </a:solidFill>
                <a:effectLst>
                  <a:outerShdw blurRad="38100" dist="38100" dir="2700000" algn="tl">
                    <a:srgbClr val="000000">
                      <a:alpha val="43137"/>
                    </a:srgbClr>
                  </a:outerShdw>
                </a:effectLst>
              </a:rPr>
              <a:t>Water  Associations</a:t>
            </a:r>
          </a:p>
          <a:p>
            <a:pPr marL="1371600" lvl="2" indent="-471488" algn="just">
              <a:spcBef>
                <a:spcPts val="600"/>
              </a:spcBef>
              <a:buFont typeface="Wingdings" pitchFamily="2" charset="2"/>
              <a:buChar char="Ø"/>
            </a:pPr>
            <a:r>
              <a:rPr lang="en-US" sz="4400" dirty="0">
                <a:solidFill>
                  <a:srgbClr val="FFFF00"/>
                </a:solidFill>
                <a:effectLst>
                  <a:outerShdw blurRad="38100" dist="38100" dir="2700000" algn="tl">
                    <a:srgbClr val="000000">
                      <a:alpha val="43137"/>
                    </a:srgbClr>
                  </a:outerShdw>
                </a:effectLst>
              </a:rPr>
              <a:t>Investor  Owned  Utilities</a:t>
            </a:r>
          </a:p>
          <a:p>
            <a:pPr marL="1371600" lvl="2" indent="-471488" algn="just">
              <a:spcBef>
                <a:spcPts val="600"/>
              </a:spcBef>
              <a:buFont typeface="Wingdings" pitchFamily="2" charset="2"/>
              <a:buChar char="Ø"/>
            </a:pPr>
            <a:r>
              <a:rPr lang="en-US" sz="4400" b="1" dirty="0">
                <a:solidFill>
                  <a:srgbClr val="FFFF00"/>
                </a:solidFill>
                <a:effectLst>
                  <a:outerShdw blurRad="38100" dist="38100" dir="2700000" algn="tl">
                    <a:srgbClr val="000000">
                      <a:alpha val="43137"/>
                    </a:srgbClr>
                  </a:outerShdw>
                </a:effectLst>
              </a:rPr>
              <a:t>Municipal  Utilities</a:t>
            </a:r>
          </a:p>
          <a:p>
            <a:pPr marL="442912" lvl="1" algn="just">
              <a:spcBef>
                <a:spcPts val="600"/>
              </a:spcBef>
            </a:pPr>
            <a:endParaRPr lang="en-US" sz="3600" dirty="0">
              <a:solidFill>
                <a:srgbClr val="FFFF00"/>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124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0"/>
            <a:ext cx="9144000" cy="1447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Municipals?</a:t>
            </a:r>
          </a:p>
        </p:txBody>
      </p:sp>
      <p:sp>
        <p:nvSpPr>
          <p:cNvPr id="9219" name="Text Box 3"/>
          <p:cNvSpPr txBox="1">
            <a:spLocks noChangeArrowheads="1"/>
          </p:cNvSpPr>
          <p:nvPr/>
        </p:nvSpPr>
        <p:spPr bwMode="auto">
          <a:xfrm>
            <a:off x="204057" y="1295407"/>
            <a:ext cx="8382000" cy="5786199"/>
          </a:xfrm>
          <a:prstGeom prst="rect">
            <a:avLst/>
          </a:prstGeom>
          <a:noFill/>
          <a:ln w="9525">
            <a:noFill/>
            <a:miter lim="800000"/>
            <a:headEnd/>
            <a:tailEnd/>
          </a:ln>
          <a:effectLst/>
        </p:spPr>
        <p:txBody>
          <a:bodyPr wrap="square">
            <a:spAutoFit/>
          </a:bodyPr>
          <a:lstStyle/>
          <a:p>
            <a:pPr marL="900112" lvl="1" indent="-457200" algn="just">
              <a:spcBef>
                <a:spcPts val="12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Contract  Filing</a:t>
            </a:r>
          </a:p>
          <a:p>
            <a:pPr marL="900112" lvl="1" indent="-457200" algn="just">
              <a:spcBef>
                <a:spcPts val="12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Tariff  Change (Wholesale Rate)</a:t>
            </a:r>
          </a:p>
          <a:p>
            <a:pPr marL="914400" lvl="1" indent="-471488">
              <a:spcBef>
                <a:spcPts val="12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Protest  Supplier’s  Rate Increase</a:t>
            </a:r>
          </a:p>
          <a:p>
            <a:pPr marL="914400" lvl="1" indent="-471488">
              <a:spcBef>
                <a:spcPts val="12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Acquiring  Assets of Another  Utility</a:t>
            </a:r>
          </a:p>
          <a:p>
            <a:pPr marL="914400" lvl="1" indent="-471488">
              <a:spcBef>
                <a:spcPts val="12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Avoid  Delays</a:t>
            </a:r>
          </a:p>
          <a:p>
            <a:pPr marL="442912" lvl="1" algn="just">
              <a:spcBef>
                <a:spcPts val="1200"/>
              </a:spcBef>
            </a:pPr>
            <a:r>
              <a:rPr lang="en-US" sz="4000" dirty="0">
                <a:solidFill>
                  <a:srgbClr val="FFFF00"/>
                </a:solidFill>
                <a:effectLst>
                  <a:outerShdw blurRad="38100" dist="38100" dir="2700000" algn="tl">
                    <a:srgbClr val="000000">
                      <a:alpha val="43137"/>
                    </a:srgbClr>
                  </a:outerShdw>
                </a:effectLst>
              </a:rPr>
              <a:t>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752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amon\AppData\Local\Microsoft\Windows\Temporary Internet Files\Content.IE5\M33X1KQE\owl-rea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91806"/>
            <a:ext cx="6477000" cy="5969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477882">
            <a:off x="766904" y="3430855"/>
            <a:ext cx="5390217" cy="1200329"/>
          </a:xfrm>
          <a:prstGeom prst="rect">
            <a:avLst/>
          </a:prstGeom>
        </p:spPr>
        <p:txBody>
          <a:bodyPr wrap="square">
            <a:spAutoFit/>
          </a:bodyPr>
          <a:lstStyle/>
          <a:p>
            <a:pPr algn="ctr" eaLnBrk="0" hangingPunct="0"/>
            <a:r>
              <a:rPr lang="en-US" sz="7200" b="1" dirty="0">
                <a:solidFill>
                  <a:srgbClr val="FFFF00"/>
                </a:solidFill>
                <a:effectLst>
                  <a:outerShdw blurRad="38100" dist="38100" dir="2700000" algn="tl">
                    <a:srgbClr val="000000">
                      <a:alpha val="43137"/>
                    </a:srgbClr>
                  </a:outerShdw>
                </a:effectLst>
                <a:latin typeface="Arial"/>
              </a:rPr>
              <a:t>Talley’s</a:t>
            </a:r>
          </a:p>
        </p:txBody>
      </p:sp>
      <p:sp>
        <p:nvSpPr>
          <p:cNvPr id="3" name="Rectangle 2"/>
          <p:cNvSpPr/>
          <p:nvPr/>
        </p:nvSpPr>
        <p:spPr>
          <a:xfrm rot="19572217">
            <a:off x="4962115" y="3430854"/>
            <a:ext cx="2065950" cy="1200329"/>
          </a:xfrm>
          <a:prstGeom prst="rect">
            <a:avLst/>
          </a:prstGeom>
        </p:spPr>
        <p:txBody>
          <a:bodyPr wrap="none">
            <a:spAutoFit/>
          </a:bodyPr>
          <a:lstStyle/>
          <a:p>
            <a:pPr algn="ctr" eaLnBrk="0" hangingPunct="0"/>
            <a:r>
              <a:rPr lang="en-US" sz="7200" b="1" dirty="0">
                <a:solidFill>
                  <a:srgbClr val="FFFF00"/>
                </a:solidFill>
                <a:effectLst>
                  <a:outerShdw blurRad="38100" dist="38100" dir="2700000" algn="tl">
                    <a:srgbClr val="000000">
                      <a:alpha val="43137"/>
                    </a:srgbClr>
                  </a:outerShdw>
                </a:effectLst>
                <a:latin typeface="Arial"/>
              </a:rPr>
              <a:t>Tips</a:t>
            </a:r>
          </a:p>
        </p:txBody>
      </p:sp>
    </p:spTree>
    <p:extLst>
      <p:ext uri="{BB962C8B-B14F-4D97-AF65-F5344CB8AC3E}">
        <p14:creationId xmlns:p14="http://schemas.microsoft.com/office/powerpoint/2010/main" val="47901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04800"/>
            <a:ext cx="9144000" cy="1219200"/>
          </a:xfrm>
        </p:spPr>
        <p:txBody>
          <a:bodyPr>
            <a:normAutofit fontScale="90000"/>
          </a:bodyPr>
          <a:lstStyle/>
          <a:p>
            <a:r>
              <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Default  Regulatory  E-mail  Address</a:t>
            </a:r>
          </a:p>
        </p:txBody>
      </p:sp>
      <p:sp>
        <p:nvSpPr>
          <p:cNvPr id="9219" name="Text Box 3"/>
          <p:cNvSpPr txBox="1">
            <a:spLocks noChangeArrowheads="1"/>
          </p:cNvSpPr>
          <p:nvPr/>
        </p:nvSpPr>
        <p:spPr bwMode="auto">
          <a:xfrm>
            <a:off x="228599" y="1905000"/>
            <a:ext cx="8610599" cy="4170372"/>
          </a:xfrm>
          <a:prstGeom prst="rect">
            <a:avLst/>
          </a:prstGeom>
          <a:noFill/>
          <a:ln w="9525">
            <a:noFill/>
            <a:miter lim="800000"/>
            <a:headEnd/>
            <a:tailEnd/>
          </a:ln>
          <a:effectLst/>
        </p:spPr>
        <p:txBody>
          <a:bodyPr wrap="square">
            <a:spAutoFit/>
          </a:bodyPr>
          <a:lstStyle/>
          <a:p>
            <a:pPr marL="914400" lvl="1" indent="-471488" algn="just" eaLnBrk="0" hangingPunct="0">
              <a:spcBef>
                <a:spcPts val="600"/>
              </a:spcBef>
              <a:buSzPct val="100000"/>
              <a:buFont typeface="Wingdings"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Send  E-mail to PSC</a:t>
            </a:r>
          </a:p>
          <a:p>
            <a:pPr marL="1928812" lvl="3" indent="-571500" eaLnBrk="0" hangingPunct="0">
              <a:spcBef>
                <a:spcPts val="600"/>
              </a:spcBef>
              <a:buSzPct val="100000"/>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psc.reports@ky.gov</a:t>
            </a:r>
          </a:p>
          <a:p>
            <a:pPr marL="1928812" lvl="3" indent="-571500" eaLnBrk="0" hangingPunct="0">
              <a:spcBef>
                <a:spcPts val="600"/>
              </a:spcBef>
              <a:buSzPct val="100000"/>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PSCED@ky.gov</a:t>
            </a:r>
          </a:p>
          <a:p>
            <a:pPr marL="914400" lvl="1" indent="-471488" algn="just" eaLnBrk="0" hangingPunct="0">
              <a:spcBef>
                <a:spcPts val="600"/>
              </a:spcBef>
              <a:buSzPct val="100000"/>
              <a:buFont typeface="Wingdings"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Send  Letter  to  PSC</a:t>
            </a:r>
          </a:p>
          <a:p>
            <a:pPr marL="1828800" lvl="3" indent="-471488" algn="just" eaLnBrk="0" hangingPunct="0">
              <a:spcBef>
                <a:spcPts val="600"/>
              </a:spcBef>
              <a:buSzPct val="100000"/>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Linda C. Bridwell,  </a:t>
            </a:r>
          </a:p>
          <a:p>
            <a:pPr marL="900112" lvl="2" algn="just" eaLnBrk="0" hangingPunct="0">
              <a:spcBef>
                <a:spcPts val="600"/>
              </a:spcBef>
              <a:buSzPct val="100000"/>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Executive  Director</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521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E2FB7C-C8FC-4B19-B5C2-6D081306A49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82468"/>
          </a:xfrm>
          <a:prstGeom prst="rect">
            <a:avLst/>
          </a:prstGeom>
        </p:spPr>
      </p:pic>
      <p:pic>
        <p:nvPicPr>
          <p:cNvPr id="16" name="Picture 15">
            <a:extLst>
              <a:ext uri="{FF2B5EF4-FFF2-40B4-BE49-F238E27FC236}">
                <a16:creationId xmlns:a16="http://schemas.microsoft.com/office/drawing/2014/main" id="{651126E2-F1B8-44E7-9266-FC6E38739DCE}"/>
              </a:ext>
            </a:extLst>
          </p:cNvPr>
          <p:cNvPicPr>
            <a:picLocks noChangeAspect="1"/>
          </p:cNvPicPr>
          <p:nvPr/>
        </p:nvPicPr>
        <p:blipFill>
          <a:blip r:embed="rId4"/>
          <a:stretch>
            <a:fillRect/>
          </a:stretch>
        </p:blipFill>
        <p:spPr>
          <a:xfrm>
            <a:off x="1181100" y="228600"/>
            <a:ext cx="6781800" cy="6474649"/>
          </a:xfrm>
          <a:prstGeom prst="rect">
            <a:avLst/>
          </a:prstGeom>
        </p:spPr>
      </p:pic>
    </p:spTree>
    <p:extLst>
      <p:ext uri="{BB962C8B-B14F-4D97-AF65-F5344CB8AC3E}">
        <p14:creationId xmlns:p14="http://schemas.microsoft.com/office/powerpoint/2010/main" val="26139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04800"/>
            <a:ext cx="9144000" cy="1066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More  Paper  Copies</a:t>
            </a:r>
          </a:p>
        </p:txBody>
      </p:sp>
      <p:sp>
        <p:nvSpPr>
          <p:cNvPr id="9219" name="Text Box 3"/>
          <p:cNvSpPr txBox="1">
            <a:spLocks noChangeArrowheads="1"/>
          </p:cNvSpPr>
          <p:nvPr/>
        </p:nvSpPr>
        <p:spPr bwMode="auto">
          <a:xfrm>
            <a:off x="114300" y="1524000"/>
            <a:ext cx="8915400" cy="938719"/>
          </a:xfrm>
          <a:prstGeom prst="rect">
            <a:avLst/>
          </a:prstGeom>
          <a:noFill/>
          <a:ln w="9525">
            <a:noFill/>
            <a:miter lim="800000"/>
            <a:headEnd/>
            <a:tailEnd/>
          </a:ln>
          <a:effectLst/>
        </p:spPr>
        <p:txBody>
          <a:bodyPr wrap="square">
            <a:spAutoFit/>
          </a:bodyPr>
          <a:lstStyle/>
          <a:p>
            <a:pPr marL="3186112" lvl="7" algn="just"/>
            <a:endParaRPr lang="en-US" sz="100" dirty="0">
              <a:solidFill>
                <a:srgbClr val="FFFF00"/>
              </a:solidFill>
              <a:effectLst>
                <a:outerShdw blurRad="38100" dist="38100" dir="2700000" algn="tl">
                  <a:srgbClr val="000000">
                    <a:alpha val="43137"/>
                  </a:srgbClr>
                </a:outerShdw>
              </a:effectLst>
              <a:latin typeface="Arial"/>
            </a:endParaRPr>
          </a:p>
          <a:p>
            <a:pPr marL="442912" lvl="1" algn="just" fontAlgn="auto">
              <a:spcBef>
                <a:spcPct val="50000"/>
              </a:spcBef>
              <a:spcAft>
                <a:spcPts val="0"/>
              </a:spcAft>
            </a:pPr>
            <a:endParaRPr lang="en-US" sz="3600" dirty="0">
              <a:solidFill>
                <a:srgbClr val="FFFF00"/>
              </a:solidFill>
              <a:effectLst>
                <a:outerShdw blurRad="38100" dist="38100" dir="2700000" algn="tl">
                  <a:srgbClr val="000000">
                    <a:alpha val="43137"/>
                  </a:srgbClr>
                </a:outerShdw>
              </a:effectLst>
              <a:latin typeface="Aria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80D3F234-E02C-4256-B270-DB8AD70AD6BE}"/>
              </a:ext>
            </a:extLst>
          </p:cNvPr>
          <p:cNvSpPr txBox="1"/>
          <p:nvPr/>
        </p:nvSpPr>
        <p:spPr>
          <a:xfrm>
            <a:off x="1143000" y="1600200"/>
            <a:ext cx="7467600" cy="418576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Case No	:   2020-085  (COVID)</a:t>
            </a:r>
            <a:r>
              <a:rPr lang="en-US" sz="3600" dirty="0">
                <a:effectLst>
                  <a:outerShdw blurRad="38100" dist="38100" dir="2700000" algn="tl">
                    <a:srgbClr val="000000">
                      <a:alpha val="43137"/>
                    </a:srgbClr>
                  </a:outerShdw>
                </a:effectLst>
              </a:rPr>
              <a:t>	</a:t>
            </a:r>
          </a:p>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Order:	    07-22-2021</a:t>
            </a:r>
          </a:p>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Holding:	    Electronic  Filings  Only</a:t>
            </a:r>
          </a:p>
          <a:p>
            <a:endParaRPr lang="en-US" sz="1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943100" lvl="3" indent="-571500">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Utilities</a:t>
            </a:r>
          </a:p>
          <a:p>
            <a:pPr marL="1943100" lvl="3" indent="-571500">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Lawyers</a:t>
            </a:r>
          </a:p>
          <a:p>
            <a:pPr marL="1943100" lvl="3" indent="-571500">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Complainants</a:t>
            </a:r>
          </a:p>
          <a:p>
            <a:pPr marL="1943100" lvl="3" indent="-571500">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Everyone</a:t>
            </a:r>
            <a:r>
              <a:rPr lang="en-US" sz="3600"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9053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amon\AppData\Local\Microsoft\Windows\Temporary Internet Files\Content.IE5\M33X1KQE\owl-rea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91806"/>
            <a:ext cx="6477000" cy="5969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477882">
            <a:off x="766904" y="3430855"/>
            <a:ext cx="5390217" cy="1200329"/>
          </a:xfrm>
          <a:prstGeom prst="rect">
            <a:avLst/>
          </a:prstGeom>
        </p:spPr>
        <p:txBody>
          <a:bodyPr wrap="square">
            <a:spAutoFit/>
          </a:bodyPr>
          <a:lstStyle/>
          <a:p>
            <a:pPr algn="ctr" eaLnBrk="0" hangingPunct="0"/>
            <a:r>
              <a:rPr lang="en-US" sz="7200" b="1" dirty="0">
                <a:solidFill>
                  <a:srgbClr val="FFFF00"/>
                </a:solidFill>
                <a:effectLst>
                  <a:outerShdw blurRad="38100" dist="38100" dir="2700000" algn="tl">
                    <a:srgbClr val="000000">
                      <a:alpha val="43137"/>
                    </a:srgbClr>
                  </a:outerShdw>
                </a:effectLst>
                <a:latin typeface="Arial"/>
              </a:rPr>
              <a:t>Talley’s</a:t>
            </a:r>
          </a:p>
        </p:txBody>
      </p:sp>
      <p:sp>
        <p:nvSpPr>
          <p:cNvPr id="3" name="Rectangle 2"/>
          <p:cNvSpPr/>
          <p:nvPr/>
        </p:nvSpPr>
        <p:spPr>
          <a:xfrm rot="19572217">
            <a:off x="4962115" y="3430854"/>
            <a:ext cx="2065950" cy="1200329"/>
          </a:xfrm>
          <a:prstGeom prst="rect">
            <a:avLst/>
          </a:prstGeom>
        </p:spPr>
        <p:txBody>
          <a:bodyPr wrap="none">
            <a:spAutoFit/>
          </a:bodyPr>
          <a:lstStyle/>
          <a:p>
            <a:pPr algn="ctr" eaLnBrk="0" hangingPunct="0"/>
            <a:r>
              <a:rPr lang="en-US" sz="7200" b="1" dirty="0">
                <a:solidFill>
                  <a:srgbClr val="FFFF00"/>
                </a:solidFill>
                <a:effectLst>
                  <a:outerShdw blurRad="38100" dist="38100" dir="2700000" algn="tl">
                    <a:srgbClr val="000000">
                      <a:alpha val="43137"/>
                    </a:srgbClr>
                  </a:outerShdw>
                </a:effectLst>
                <a:latin typeface="Arial"/>
              </a:rPr>
              <a:t>Tips</a:t>
            </a:r>
          </a:p>
        </p:txBody>
      </p:sp>
    </p:spTree>
    <p:extLst>
      <p:ext uri="{BB962C8B-B14F-4D97-AF65-F5344CB8AC3E}">
        <p14:creationId xmlns:p14="http://schemas.microsoft.com/office/powerpoint/2010/main" val="33462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Electronic  Filing </a:t>
            </a:r>
            <a:endPar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457200" y="1600200"/>
            <a:ext cx="8856812" cy="5893921"/>
          </a:xfrm>
          <a:prstGeom prst="rect">
            <a:avLst/>
          </a:prstGeom>
          <a:noFill/>
          <a:ln w="9525">
            <a:noFill/>
            <a:miter lim="800000"/>
            <a:headEnd/>
            <a:tailEnd/>
          </a:ln>
          <a:effectLst/>
        </p:spPr>
        <p:txBody>
          <a:bodyPr wrap="square">
            <a:spAutoFit/>
          </a:bodyPr>
          <a:lstStyle/>
          <a:p>
            <a:pPr marL="900112" lvl="1"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Don’t   Procrastinate</a:t>
            </a:r>
          </a:p>
          <a:p>
            <a:pPr marL="1928812" lvl="3" indent="-571500" algn="just">
              <a:spcBef>
                <a:spcPts val="600"/>
              </a:spcBef>
              <a:buFont typeface="Wingdings" panose="05000000000000000000" pitchFamily="2" charset="2"/>
              <a:buChar char="Ø"/>
            </a:pPr>
            <a:r>
              <a:rPr lang="en-US" sz="3200" dirty="0">
                <a:solidFill>
                  <a:srgbClr val="FFFF00"/>
                </a:solidFill>
                <a:effectLst>
                  <a:outerShdw blurRad="38100" dist="38100" dir="2700000" algn="tl">
                    <a:srgbClr val="000000">
                      <a:alpha val="43137"/>
                    </a:srgbClr>
                  </a:outerShdw>
                </a:effectLst>
              </a:rPr>
              <a:t>Must  Register  to  File</a:t>
            </a:r>
          </a:p>
          <a:p>
            <a:pPr marL="1928812" lvl="3" indent="-571500" algn="just">
              <a:spcBef>
                <a:spcPts val="600"/>
              </a:spcBef>
              <a:buFont typeface="Wingdings" panose="05000000000000000000" pitchFamily="2" charset="2"/>
              <a:buChar char="Ø"/>
            </a:pPr>
            <a:r>
              <a:rPr lang="en-US" sz="3200" dirty="0">
                <a:solidFill>
                  <a:srgbClr val="FFFF00"/>
                </a:solidFill>
                <a:effectLst>
                  <a:outerShdw blurRad="38100" dist="38100" dir="2700000" algn="tl">
                    <a:srgbClr val="000000">
                      <a:alpha val="43137"/>
                    </a:srgbClr>
                  </a:outerShdw>
                </a:effectLst>
              </a:rPr>
              <a:t>2  Step  Process  (1 or 2 Days)</a:t>
            </a:r>
          </a:p>
          <a:p>
            <a:pPr marL="900112" lvl="1"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Go  Ahead  and  Register  Now</a:t>
            </a:r>
          </a:p>
          <a:p>
            <a:pPr marL="900112" lvl="1"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Call  KRWA</a:t>
            </a:r>
          </a:p>
          <a:p>
            <a:pPr marL="900112" lvl="1"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Call  SKO  Attorneys</a:t>
            </a:r>
          </a:p>
          <a:p>
            <a:pPr marL="900112" lvl="1"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No  Originals </a:t>
            </a:r>
            <a:endParaRPr lang="en-US" sz="3600" b="1" dirty="0">
              <a:solidFill>
                <a:srgbClr val="FFFF00"/>
              </a:solidFill>
              <a:effectLst>
                <a:outerShdw blurRad="38100" dist="38100" dir="2700000" algn="tl">
                  <a:srgbClr val="000000">
                    <a:alpha val="43137"/>
                  </a:srgbClr>
                </a:outerShdw>
              </a:effectLst>
            </a:endParaRPr>
          </a:p>
          <a:p>
            <a:pPr marL="442912" lvl="1">
              <a:spcBef>
                <a:spcPts val="600"/>
              </a:spcBef>
            </a:pPr>
            <a:r>
              <a:rPr lang="en-US" sz="3600" b="1" dirty="0">
                <a:solidFill>
                  <a:srgbClr val="FFFF00"/>
                </a:solidFill>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	</a:t>
            </a: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134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63835" y="246768"/>
            <a:ext cx="8229600" cy="600164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Comply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With 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PSC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Orders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236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5409897"/>
            <a:ext cx="1941489" cy="123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0744" y="2041607"/>
            <a:ext cx="8305800" cy="1015663"/>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rPr>
              <a:t>HOT  LEGAL  TOPICS</a:t>
            </a:r>
          </a:p>
        </p:txBody>
      </p:sp>
      <p:sp>
        <p:nvSpPr>
          <p:cNvPr id="9" name="TextBox 8"/>
          <p:cNvSpPr txBox="1"/>
          <p:nvPr/>
        </p:nvSpPr>
        <p:spPr>
          <a:xfrm>
            <a:off x="1086293" y="3441474"/>
            <a:ext cx="6934200"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rPr>
              <a:t>Damon R. Talley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rPr>
              <a:t>Stoll Keenon Ogden PLLC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rPr>
              <a:t>damon.talley@skofirm.com</a:t>
            </a:r>
          </a:p>
        </p:txBody>
      </p:sp>
      <p:sp>
        <p:nvSpPr>
          <p:cNvPr id="10" name="TextBox 9"/>
          <p:cNvSpPr txBox="1"/>
          <p:nvPr/>
        </p:nvSpPr>
        <p:spPr>
          <a:xfrm>
            <a:off x="2958731" y="5415213"/>
            <a:ext cx="31893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Arial" charset="0"/>
                <a:ea typeface="+mn-ea"/>
                <a:cs typeface="Arial" charset="0"/>
              </a:rPr>
              <a:t>October 26, 2022</a:t>
            </a:r>
          </a:p>
        </p:txBody>
      </p:sp>
      <p:pic>
        <p:nvPicPr>
          <p:cNvPr id="11" name="Picture 10" descr="C:\Users\Damon\AppData\Local\Microsoft\Windows\Temporary Internet Files\Content.IE5\ZSXJFL6P\No-Apple-Ipho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0" y="5080376"/>
            <a:ext cx="1560652" cy="156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9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54975"/>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2021 - 343</a:t>
            </a:r>
          </a:p>
        </p:txBody>
      </p:sp>
      <p:sp>
        <p:nvSpPr>
          <p:cNvPr id="3" name="TextBox 2"/>
          <p:cNvSpPr txBox="1"/>
          <p:nvPr/>
        </p:nvSpPr>
        <p:spPr>
          <a:xfrm>
            <a:off x="460075" y="1270474"/>
            <a:ext cx="8534406" cy="5840060"/>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Filed:		12-14-2021</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Type:		Failure  to  Comply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with  PSC  Order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Issue:		Did  Not  Timely  File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Rate Application &amp;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Failure to File PSC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Annual Report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Decided:		07-15-2022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1551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0" y="533400"/>
            <a:ext cx="9144000" cy="5562611"/>
          </a:xfrm>
        </p:spPr>
        <p:txBody>
          <a:bodyPr>
            <a:normAutofit fontScale="92500" lnSpcReduction="10000"/>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  WD  Fined  $5,000</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WD  Pay  $250</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  Members  &amp;  GM                    Attend 12 Hours  of  PSC  Training</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Balance  of  Fine  Suspended                 for 12 Months</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More  Violations</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2021 - </a:t>
            </a: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343</a:t>
            </a:r>
            <a:endPar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1791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54975"/>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2022 - 215</a:t>
            </a:r>
          </a:p>
        </p:txBody>
      </p:sp>
      <p:sp>
        <p:nvSpPr>
          <p:cNvPr id="3" name="TextBox 2"/>
          <p:cNvSpPr txBox="1"/>
          <p:nvPr/>
        </p:nvSpPr>
        <p:spPr>
          <a:xfrm>
            <a:off x="460075" y="1270474"/>
            <a:ext cx="8534406" cy="4555093"/>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Filed:		07-18-2022</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Type:		Failure  to  Comply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with  PSC  Order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Issue:		Did  Not  Timely  File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Rate Application</a:t>
            </a:r>
            <a:endPar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Decided:		Pending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10221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0" y="533400"/>
            <a:ext cx="9144000" cy="5562611"/>
          </a:xfrm>
        </p:spPr>
        <p:txBody>
          <a:bodyPr>
            <a:normAutofit/>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Facts:</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  File  Rate  Case  by  03-10-2021</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Got  Extension  Until  05-31-2022</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Nothing  Filed  by  07-18-2022</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Opened  Case</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2022 - 215</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4527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F7369-DCBD-E8BA-A2FD-64C7FD2172AA}"/>
              </a:ext>
            </a:extLst>
          </p:cNvPr>
          <p:cNvSpPr txBox="1"/>
          <p:nvPr/>
        </p:nvSpPr>
        <p:spPr>
          <a:xfrm>
            <a:off x="1219200" y="172403"/>
            <a:ext cx="7010400" cy="6513193"/>
          </a:xfrm>
          <a:prstGeom prst="rect">
            <a:avLst/>
          </a:prstGeom>
          <a:noFill/>
        </p:spPr>
        <p:txBody>
          <a:bodyPr wrap="square" rtlCol="0">
            <a:spAutoFit/>
          </a:bodyPr>
          <a:lstStyle/>
          <a:p>
            <a:pPr marL="0" marR="0" algn="just">
              <a:lnSpc>
                <a:spcPct val="107000"/>
              </a:lnSpc>
              <a:spcBef>
                <a:spcPts val="0"/>
              </a:spcBef>
              <a:spcAft>
                <a:spcPts val="800"/>
              </a:spcAft>
            </a:pPr>
            <a:r>
              <a:rPr lang="en-US" sz="2800" b="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 . for allegedly failing to comply with the Commission’s March 10, 2020 Order in Case No. 2019-00458. The willful failure to comply presents prima facie evidence of incompetency, neglect of duty, gross immorality, or nonfeasance, misfeasance, or malfeasance in office sufficient to make [the District’s] officers and manager subject to the penalties of KRS 278.990 or removal pursuant to KRS 74.025. The Commission finds that a public hearing should be held on the merits of the allegations set forth in this Order.”</a:t>
            </a:r>
          </a:p>
        </p:txBody>
      </p:sp>
      <p:pic>
        <p:nvPicPr>
          <p:cNvPr id="3" name="Picture 2">
            <a:extLst>
              <a:ext uri="{FF2B5EF4-FFF2-40B4-BE49-F238E27FC236}">
                <a16:creationId xmlns:a16="http://schemas.microsoft.com/office/drawing/2014/main" id="{D39126AC-89FB-DA46-894D-ADBE88299E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796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38100" y="1006415"/>
            <a:ext cx="9144000" cy="5562611"/>
          </a:xfrm>
        </p:spPr>
        <p:txBody>
          <a:bodyPr>
            <a:normAutofit/>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Manager’s Defense:</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Told  Board</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Called  PSC  and  </a:t>
            </a:r>
          </a:p>
          <a:p>
            <a:pPr marL="1596390" lvl="4" indent="0">
              <a:spcBef>
                <a:spcPts val="600"/>
              </a:spcBef>
              <a:spcAft>
                <a:spcPts val="1200"/>
              </a:spcAft>
              <a:buClr>
                <a:srgbClr val="FFFF00"/>
              </a:buClr>
              <a:buNone/>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Got  Another  Extension</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2022 - 215</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3333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0" y="533400"/>
            <a:ext cx="9144000" cy="5562611"/>
          </a:xfrm>
        </p:spPr>
        <p:txBody>
          <a:bodyPr>
            <a:normAutofit fontScale="92500" lnSpcReduction="20000"/>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Board’s Defense:</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Manager  Told  US</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Knew  We  Got  an  Extension  </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Thought  Manager  </a:t>
            </a:r>
          </a:p>
          <a:p>
            <a:pPr marL="1139190" lvl="3" indent="0">
              <a:spcBef>
                <a:spcPts val="0"/>
              </a:spcBef>
              <a:spcAft>
                <a:spcPts val="1200"/>
              </a:spcAft>
              <a:buClr>
                <a:srgbClr val="FFFF00"/>
              </a:buClr>
              <a:buNone/>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Was   Taking  Care  of  It</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Manager  Assured  Us  That  He</a:t>
            </a:r>
          </a:p>
          <a:p>
            <a:pPr marL="1596390" lvl="4" indent="0">
              <a:spcBef>
                <a:spcPts val="0"/>
              </a:spcBef>
              <a:spcAft>
                <a:spcPts val="1200"/>
              </a:spcAft>
              <a:buClr>
                <a:srgbClr val="FFFF00"/>
              </a:buClr>
              <a:buNone/>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Got  Second  Extension</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2022 - 215</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75387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38100" y="990600"/>
            <a:ext cx="9144000" cy="5562611"/>
          </a:xfrm>
        </p:spPr>
        <p:txBody>
          <a:bodyPr>
            <a:normAutofit fontScale="25000" lnSpcReduction="20000"/>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1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Status</a:t>
            </a:r>
            <a:r>
              <a:rPr lang="en-US" sz="67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805940" lvl="3" indent="-666750">
              <a:spcBef>
                <a:spcPts val="1200"/>
              </a:spcBef>
              <a:spcAft>
                <a:spcPts val="1200"/>
              </a:spcAft>
              <a:buClr>
                <a:srgbClr val="FFFF00"/>
              </a:buClr>
              <a:buFont typeface="Wingdings" panose="05000000000000000000" pitchFamily="2" charset="2"/>
              <a:buChar char="§"/>
            </a:pPr>
            <a:r>
              <a:rPr lang="en-US" sz="1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Discovery  Stage</a:t>
            </a:r>
          </a:p>
          <a:p>
            <a:pPr marL="2510790" lvl="5" indent="-457200">
              <a:spcBef>
                <a:spcPts val="1200"/>
              </a:spcBef>
              <a:spcAft>
                <a:spcPts val="1200"/>
              </a:spcAft>
              <a:buClr>
                <a:srgbClr val="FFFF00"/>
              </a:buClr>
              <a:buFont typeface="Wingdings" panose="05000000000000000000" pitchFamily="2" charset="2"/>
              <a:buChar char="Ø"/>
            </a:pPr>
            <a:r>
              <a:rPr lang="en-US" sz="1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Multiple  Rounds</a:t>
            </a:r>
          </a:p>
          <a:p>
            <a:pPr marL="2510790" lvl="5" indent="-457200">
              <a:spcBef>
                <a:spcPts val="1200"/>
              </a:spcBef>
              <a:spcAft>
                <a:spcPts val="1200"/>
              </a:spcAft>
              <a:buClr>
                <a:srgbClr val="FFFF00"/>
              </a:buClr>
              <a:buFont typeface="Wingdings" panose="05000000000000000000" pitchFamily="2" charset="2"/>
              <a:buChar char="Ø"/>
            </a:pPr>
            <a:r>
              <a:rPr lang="en-US" sz="1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Pandora’s  Box  Opened</a:t>
            </a:r>
          </a:p>
          <a:p>
            <a:pPr marL="3425190" lvl="7" indent="-457200">
              <a:spcBef>
                <a:spcPts val="1200"/>
              </a:spcBef>
              <a:spcAft>
                <a:spcPts val="1200"/>
              </a:spcAft>
              <a:buClr>
                <a:srgbClr val="FFFF00"/>
              </a:buClr>
            </a:pPr>
            <a:r>
              <a:rPr lang="en-US" sz="1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Commissioners’ Appointments</a:t>
            </a:r>
          </a:p>
          <a:p>
            <a:pPr marL="3425190" lvl="7" indent="-457200">
              <a:lnSpc>
                <a:spcPct val="120000"/>
              </a:lnSpc>
              <a:spcBef>
                <a:spcPts val="1200"/>
              </a:spcBef>
              <a:spcAft>
                <a:spcPts val="1200"/>
              </a:spcAft>
              <a:buClr>
                <a:srgbClr val="FFFF00"/>
              </a:buClr>
            </a:pPr>
            <a:r>
              <a:rPr lang="en-US" sz="1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Prove  Fiscal Court Has Approved Your Salary</a:t>
            </a:r>
          </a:p>
          <a:p>
            <a:pPr marL="3425190" lvl="7" indent="-457200">
              <a:spcBef>
                <a:spcPts val="1200"/>
              </a:spcBef>
              <a:spcAft>
                <a:spcPts val="1200"/>
              </a:spcAft>
              <a:buClr>
                <a:srgbClr val="FFFF00"/>
              </a:buClr>
            </a:pPr>
            <a:r>
              <a:rPr lang="en-US" sz="1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p>
          <a:p>
            <a:pPr marL="3425190" lvl="7" indent="-457200">
              <a:spcBef>
                <a:spcPts val="1200"/>
              </a:spcBef>
              <a:spcAft>
                <a:spcPts val="1200"/>
              </a:spcAft>
              <a:buClr>
                <a:srgbClr val="FFFF00"/>
              </a:buClr>
            </a:pPr>
            <a:endPar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2022 - 215</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93595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54975"/>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a:t>
            </a: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228</a:t>
            </a:r>
            <a:endPar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460075" y="1270474"/>
            <a:ext cx="8534406" cy="4832092"/>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Date:		08-22-2022</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Type:		Failure  to  Comply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with  PSC  Order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Issue:		Did  Not  Timely  File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Rate Application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Decided:		Pending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73205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0" y="533400"/>
            <a:ext cx="9144000" cy="5562611"/>
          </a:xfrm>
        </p:spPr>
        <p:txBody>
          <a:bodyPr>
            <a:normAutofit/>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Facts:</a:t>
            </a:r>
          </a:p>
          <a:p>
            <a:pPr marL="1805940" marR="0" lvl="3" indent="-666750" algn="l" defTabSz="914400" rtl="0" eaLnBrk="1" fontAlgn="auto" latinLnBrk="0" hangingPunct="1">
              <a:lnSpc>
                <a:spcPct val="100000"/>
              </a:lnSpc>
              <a:spcBef>
                <a:spcPts val="1200"/>
              </a:spcBef>
              <a:spcAft>
                <a:spcPts val="1200"/>
              </a:spcAft>
              <a:buClr>
                <a:srgbClr val="FFFF00"/>
              </a:buClr>
              <a:buSzTx/>
              <a:buFont typeface="Wingdings" panose="05000000000000000000" pitchFamily="2" charset="2"/>
              <a:buChar char="§"/>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PWA  Case  2  Penny  </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  File  Rate  Case  by  04-15-2022 (6 Months)</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Nothing  Filed  by  08-22-2022</a:t>
            </a:r>
          </a:p>
          <a:p>
            <a:pPr marL="1805940" lvl="3"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Opened  Case</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2022 - 228</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Arrow: Up 1">
            <a:extLst>
              <a:ext uri="{FF2B5EF4-FFF2-40B4-BE49-F238E27FC236}">
                <a16:creationId xmlns:a16="http://schemas.microsoft.com/office/drawing/2014/main" id="{4FD7158B-F46C-2680-3E6A-9F0AEABCD15A}"/>
              </a:ext>
            </a:extLst>
          </p:cNvPr>
          <p:cNvSpPr/>
          <p:nvPr/>
        </p:nvSpPr>
        <p:spPr>
          <a:xfrm>
            <a:off x="6019800" y="2133600"/>
            <a:ext cx="304800" cy="105959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524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6ACA"/>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0" y="228600"/>
            <a:ext cx="9144000" cy="838200"/>
          </a:xfrm>
        </p:spPr>
        <p:txBody>
          <a:bodyPr/>
          <a:lstStyle/>
          <a:p>
            <a:r>
              <a:rPr lang="en-US" sz="4800" b="1" dirty="0">
                <a:solidFill>
                  <a:srgbClr val="FFFF00"/>
                </a:solidFill>
                <a:effectLst>
                  <a:outerShdw blurRad="38100" dist="38100" dir="2700000" algn="tl">
                    <a:srgbClr val="000000">
                      <a:alpha val="43137"/>
                    </a:srgbClr>
                  </a:outerShdw>
                </a:effectLst>
                <a:latin typeface="+mn-lt"/>
                <a:ea typeface="+mn-ea"/>
                <a:cs typeface="+mn-cs"/>
              </a:rPr>
              <a:t>DISCUSSION  TOPICS</a:t>
            </a:r>
          </a:p>
        </p:txBody>
      </p:sp>
      <p:sp>
        <p:nvSpPr>
          <p:cNvPr id="8195" name="Text Box 3"/>
          <p:cNvSpPr txBox="1">
            <a:spLocks noChangeArrowheads="1"/>
          </p:cNvSpPr>
          <p:nvPr/>
        </p:nvSpPr>
        <p:spPr bwMode="auto">
          <a:xfrm>
            <a:off x="609600" y="1770256"/>
            <a:ext cx="8839200" cy="5170646"/>
          </a:xfrm>
          <a:prstGeom prst="rect">
            <a:avLst/>
          </a:prstGeom>
          <a:noFill/>
          <a:ln w="9525">
            <a:noFill/>
            <a:miter lim="800000"/>
            <a:headEnd/>
            <a:tailEnd/>
          </a:ln>
          <a:effectLst/>
        </p:spPr>
        <p:txBody>
          <a:bodyPr wrap="square">
            <a:spAutoFit/>
          </a:bodyPr>
          <a:lstStyle/>
          <a:p>
            <a:pPr marL="858838" indent="-742950">
              <a:spcBef>
                <a:spcPts val="0"/>
              </a:spcBef>
              <a:spcAft>
                <a:spcPts val="1200"/>
              </a:spcAft>
              <a:buFont typeface="+mj-lt"/>
              <a:buAutoNum type="arabicPeriod"/>
            </a:pPr>
            <a:r>
              <a:rPr lang="en-US" sz="4000" dirty="0">
                <a:solidFill>
                  <a:srgbClr val="FFFF00"/>
                </a:solidFill>
                <a:effectLst>
                  <a:outerShdw blurRad="38100" dist="38100" dir="2700000" algn="tl">
                    <a:srgbClr val="000000">
                      <a:alpha val="43137"/>
                    </a:srgbClr>
                  </a:outerShdw>
                </a:effectLst>
              </a:rPr>
              <a:t>  PSC  Filings</a:t>
            </a:r>
          </a:p>
          <a:p>
            <a:pPr marL="858838" indent="-742950">
              <a:spcBef>
                <a:spcPts val="0"/>
              </a:spcBef>
              <a:spcAft>
                <a:spcPts val="1200"/>
              </a:spcAft>
              <a:buFont typeface="+mj-lt"/>
              <a:buAutoNum type="arabicPeriod"/>
            </a:pPr>
            <a:r>
              <a:rPr lang="en-US" sz="4000" dirty="0">
                <a:solidFill>
                  <a:srgbClr val="FFFF00"/>
                </a:solidFill>
                <a:effectLst>
                  <a:outerShdw blurRad="38100" dist="38100" dir="2700000" algn="tl">
                    <a:srgbClr val="000000">
                      <a:alpha val="43137"/>
                    </a:srgbClr>
                  </a:outerShdw>
                </a:effectLst>
              </a:rPr>
              <a:t>  Comply with PSC Orders</a:t>
            </a:r>
          </a:p>
          <a:p>
            <a:pPr marL="858838" indent="-742950">
              <a:spcBef>
                <a:spcPts val="0"/>
              </a:spcBef>
              <a:spcAft>
                <a:spcPts val="1200"/>
              </a:spcAft>
              <a:buFont typeface="+mj-lt"/>
              <a:buAutoNum type="arabicPeriod"/>
            </a:pPr>
            <a:r>
              <a:rPr lang="en-US" sz="4000" dirty="0">
                <a:solidFill>
                  <a:srgbClr val="FFFF00"/>
                </a:solidFill>
                <a:effectLst>
                  <a:outerShdw blurRad="38100" dist="38100" dir="2700000" algn="tl">
                    <a:srgbClr val="000000">
                      <a:alpha val="43137"/>
                    </a:srgbClr>
                  </a:outerShdw>
                </a:effectLst>
              </a:rPr>
              <a:t>  2022 General  Assembly</a:t>
            </a:r>
          </a:p>
          <a:p>
            <a:pPr marL="858838" indent="-742950">
              <a:spcBef>
                <a:spcPts val="0"/>
              </a:spcBef>
              <a:spcAft>
                <a:spcPts val="1200"/>
              </a:spcAft>
              <a:buFont typeface="+mj-lt"/>
              <a:buAutoNum type="arabicPeriod"/>
            </a:pPr>
            <a:r>
              <a:rPr lang="en-US" sz="4000" dirty="0">
                <a:solidFill>
                  <a:srgbClr val="FFFF00"/>
                </a:solidFill>
                <a:effectLst>
                  <a:outerShdw blurRad="38100" dist="38100" dir="2700000" algn="tl">
                    <a:srgbClr val="000000">
                      <a:alpha val="43137"/>
                    </a:srgbClr>
                  </a:outerShdw>
                </a:effectLst>
              </a:rPr>
              <a:t>  Borrowing Money</a:t>
            </a:r>
          </a:p>
          <a:p>
            <a:pPr marL="115888">
              <a:spcBef>
                <a:spcPts val="0"/>
              </a:spcBef>
              <a:spcAft>
                <a:spcPts val="1200"/>
              </a:spcAft>
            </a:pPr>
            <a:r>
              <a:rPr lang="en-US" sz="4000" dirty="0">
                <a:solidFill>
                  <a:srgbClr val="FFFF00"/>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Continued</a:t>
            </a:r>
            <a:r>
              <a:rPr lang="en-US" sz="4000" dirty="0">
                <a:solidFill>
                  <a:srgbClr val="FFFF00"/>
                </a:solidFill>
                <a:effectLst>
                  <a:outerShdw blurRad="38100" dist="38100" dir="2700000" algn="tl">
                    <a:srgbClr val="000000">
                      <a:alpha val="43137"/>
                    </a:srgbClr>
                  </a:outerShdw>
                </a:effectLst>
              </a:rPr>
              <a:t> .  .  .					</a:t>
            </a:r>
          </a:p>
          <a:p>
            <a:pPr marL="115888">
              <a:spcBef>
                <a:spcPts val="0"/>
              </a:spcBef>
              <a:spcAft>
                <a:spcPts val="1200"/>
              </a:spcAft>
            </a:pPr>
            <a:endParaRPr lang="en-US" sz="4000" dirty="0">
              <a:solidFill>
                <a:srgbClr val="FFFF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55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p:cTn id="14"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 calcmode="lin" valueType="num">
                                      <p:cBhvr>
                                        <p:cTn id="21"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1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 calcmode="lin" valueType="num">
                                      <p:cBhvr>
                                        <p:cTn id="28" dur="1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8195">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8195">
                                            <p:txEl>
                                              <p:pRg st="4" end="4"/>
                                            </p:txEl>
                                          </p:spTgt>
                                        </p:tgtEl>
                                        <p:attrNameLst>
                                          <p:attrName>style.visibility</p:attrName>
                                        </p:attrNameLst>
                                      </p:cBhvr>
                                      <p:to>
                                        <p:strVal val="visible"/>
                                      </p:to>
                                    </p:set>
                                    <p:anim calcmode="lin" valueType="num">
                                      <p:cBhvr>
                                        <p:cTn id="33" dur="1000" fill="hold"/>
                                        <p:tgtEl>
                                          <p:spTgt spid="8195">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8195">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819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195">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195">
                                            <p:txEl>
                                              <p:pRg st="1" end="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195">
                                            <p:txEl>
                                              <p:pRg st="2" end="2"/>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195">
                                            <p:txEl>
                                              <p:pRg st="3" end="3"/>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0" y="533400"/>
            <a:ext cx="9144000" cy="5562611"/>
          </a:xfrm>
        </p:spPr>
        <p:txBody>
          <a:bodyPr>
            <a:normAutofit/>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Manager’s  Defense:</a:t>
            </a:r>
          </a:p>
          <a:p>
            <a:pPr marL="2263140" lvl="4"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Honesty</a:t>
            </a:r>
          </a:p>
          <a:p>
            <a:pPr marL="2263140" lvl="4"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Never  Read  the  Order</a:t>
            </a:r>
          </a:p>
          <a:p>
            <a:pPr marL="2263140" lvl="4"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Never  Told  the  Board</a:t>
            </a:r>
          </a:p>
          <a:p>
            <a:pPr marL="2263140" lvl="4"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Fell  on  His  Sword</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2022 - 228</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7" name="Picture 6">
            <a:extLst>
              <a:ext uri="{FF2B5EF4-FFF2-40B4-BE49-F238E27FC236}">
                <a16:creationId xmlns:a16="http://schemas.microsoft.com/office/drawing/2014/main" id="{27B5D571-1542-46A6-E60D-6ADB1B8CA88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3600" y="4724400"/>
            <a:ext cx="792955" cy="1121445"/>
          </a:xfrm>
          <a:prstGeom prst="rect">
            <a:avLst/>
          </a:prstGeom>
        </p:spPr>
      </p:pic>
    </p:spTree>
    <p:extLst>
      <p:ext uri="{BB962C8B-B14F-4D97-AF65-F5344CB8AC3E}">
        <p14:creationId xmlns:p14="http://schemas.microsoft.com/office/powerpoint/2010/main" val="325961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0" y="533400"/>
            <a:ext cx="9144000" cy="5562611"/>
          </a:xfrm>
        </p:spPr>
        <p:txBody>
          <a:bodyPr>
            <a:normAutofit/>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lgn="just">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Board’s  Defense:</a:t>
            </a:r>
          </a:p>
          <a:p>
            <a:pPr marL="1805940" lvl="3" indent="-666750" algn="just">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Ignorance  is  Bliss</a:t>
            </a:r>
          </a:p>
          <a:p>
            <a:pPr marL="1805940" lvl="3" indent="-666750" algn="just">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Manager  Never  Told  Us</a:t>
            </a:r>
          </a:p>
          <a:p>
            <a:pPr marL="1805940" lvl="3" indent="-666750" algn="just">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Manager’s  Job  to  Tell  Us</a:t>
            </a:r>
          </a:p>
          <a:p>
            <a:pPr marL="1805940" lvl="3" indent="-666750" algn="just">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Acknowledged Ultimate Responsibility</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2022 - 228</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41549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0" y="609589"/>
            <a:ext cx="9144000" cy="5257811"/>
          </a:xfrm>
        </p:spPr>
        <p:txBody>
          <a:bodyPr>
            <a:normAutofit/>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Affirmative  Steps  to  Mitigate:</a:t>
            </a:r>
          </a:p>
          <a:p>
            <a:pPr marL="2263140" lvl="4"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Adopt  New  Procedure</a:t>
            </a:r>
          </a:p>
          <a:p>
            <a:pPr marL="2720340" lvl="5" indent="-666750">
              <a:spcBef>
                <a:spcPts val="1200"/>
              </a:spcBef>
              <a:spcAft>
                <a:spcPts val="1200"/>
              </a:spcAft>
              <a:buClr>
                <a:srgbClr val="FFFF00"/>
              </a:buClr>
              <a:buFont typeface="Wingdings" panose="05000000000000000000" pitchFamily="2" charset="2"/>
              <a:buChar char="Ø"/>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PSC Orders Forwarded              to Board Members</a:t>
            </a:r>
          </a:p>
          <a:p>
            <a:pPr marL="2263140" lvl="4" indent="-666750">
              <a:spcBef>
                <a:spcPts val="1200"/>
              </a:spcBef>
              <a:spcAft>
                <a:spcPts val="1200"/>
              </a:spcAft>
              <a:buClr>
                <a:srgbClr val="FFFF00"/>
              </a:buClr>
              <a:buFont typeface="Wingdings" panose="05000000000000000000" pitchFamily="2" charset="2"/>
              <a:buChar char="§"/>
            </a:pP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Engaged  Services  of  RCAP              to  File  Rate  Case</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2022 - 228</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88287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0" y="701615"/>
            <a:ext cx="9144000" cy="5562611"/>
          </a:xfrm>
        </p:spPr>
        <p:txBody>
          <a:bodyPr>
            <a:normAutofit/>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1940" lvl="1" indent="0">
              <a:spcBef>
                <a:spcPts val="1200"/>
              </a:spcBef>
              <a:spcAft>
                <a:spcPts val="1200"/>
              </a:spcAft>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Status:</a:t>
            </a:r>
          </a:p>
          <a:p>
            <a:pPr marL="1348740" lvl="2" indent="-666750">
              <a:spcBef>
                <a:spcPts val="1200"/>
              </a:spcBef>
              <a:spcAft>
                <a:spcPts val="1200"/>
              </a:spcAft>
              <a:buClr>
                <a:srgbClr val="FFFF00"/>
              </a:buClr>
              <a:buFont typeface="Wingdings" panose="05000000000000000000" pitchFamily="2" charset="2"/>
              <a:buChar char="§"/>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Discovery  Will  Soon  Begin</a:t>
            </a:r>
          </a:p>
          <a:p>
            <a:pPr marL="1348740" lvl="2" indent="-666750">
              <a:spcBef>
                <a:spcPts val="1200"/>
              </a:spcBef>
              <a:spcAft>
                <a:spcPts val="1200"/>
              </a:spcAft>
              <a:buClr>
                <a:srgbClr val="FFFF00"/>
              </a:buClr>
              <a:buFont typeface="Wingdings" panose="05000000000000000000" pitchFamily="2" charset="2"/>
              <a:buChar char="§"/>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District  is  Getting  CJE  to            Re-appoint  Commissioners</a:t>
            </a:r>
          </a:p>
          <a:p>
            <a:pPr marL="1139190" lvl="3" indent="0">
              <a:spcBef>
                <a:spcPts val="1200"/>
              </a:spcBef>
              <a:buClr>
                <a:srgbClr val="FFFF00"/>
              </a:buClr>
              <a:buNone/>
            </a:pP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03A53ADB-340F-8147-3FC8-391F5A3D24D0}"/>
              </a:ext>
            </a:extLst>
          </p:cNvPr>
          <p:cNvSpPr/>
          <p:nvPr/>
        </p:nvSpPr>
        <p:spPr>
          <a:xfrm>
            <a:off x="457200" y="238216"/>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2022 - 228</a:t>
            </a:r>
          </a:p>
        </p:txBody>
      </p:sp>
      <p:sp>
        <p:nvSpPr>
          <p:cNvPr id="5" name="TextBox 4">
            <a:extLst>
              <a:ext uri="{FF2B5EF4-FFF2-40B4-BE49-F238E27FC236}">
                <a16:creationId xmlns:a16="http://schemas.microsoft.com/office/drawing/2014/main" id="{4AFB70E2-D459-8E09-8369-15A06E25DCB0}"/>
              </a:ext>
            </a:extLst>
          </p:cNvPr>
          <p:cNvSpPr txBox="1"/>
          <p:nvPr/>
        </p:nvSpPr>
        <p:spPr>
          <a:xfrm>
            <a:off x="7620000" y="990600"/>
            <a:ext cx="152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(cont.)</a:t>
            </a: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0683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776A0C-B166-1230-D64F-9B768D50AB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5977" y="533400"/>
            <a:ext cx="6000750" cy="6096000"/>
          </a:xfrm>
          <a:prstGeom prst="rect">
            <a:avLst/>
          </a:prstGeom>
        </p:spPr>
      </p:pic>
      <p:sp>
        <p:nvSpPr>
          <p:cNvPr id="9" name="TextBox 8">
            <a:extLst>
              <a:ext uri="{FF2B5EF4-FFF2-40B4-BE49-F238E27FC236}">
                <a16:creationId xmlns:a16="http://schemas.microsoft.com/office/drawing/2014/main" id="{9E561A78-FE86-335D-A764-EBF45394099C}"/>
              </a:ext>
            </a:extLst>
          </p:cNvPr>
          <p:cNvSpPr txBox="1"/>
          <p:nvPr/>
        </p:nvSpPr>
        <p:spPr>
          <a:xfrm>
            <a:off x="-76200" y="838200"/>
            <a:ext cx="4133850" cy="1446550"/>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rPr>
              <a:t>PANDORA’S  </a:t>
            </a:r>
          </a:p>
          <a:p>
            <a:pPr algn="ctr"/>
            <a:r>
              <a:rPr lang="en-US" sz="4400" dirty="0">
                <a:solidFill>
                  <a:srgbClr val="FFFF00"/>
                </a:solidFill>
                <a:effectLst>
                  <a:outerShdw blurRad="38100" dist="38100" dir="2700000" algn="tl">
                    <a:srgbClr val="000000">
                      <a:alpha val="43137"/>
                    </a:srgbClr>
                  </a:outerShdw>
                </a:effectLst>
              </a:rPr>
              <a:t>BOX</a:t>
            </a:r>
          </a:p>
        </p:txBody>
      </p:sp>
      <p:sp>
        <p:nvSpPr>
          <p:cNvPr id="11" name="TextBox 10">
            <a:extLst>
              <a:ext uri="{FF2B5EF4-FFF2-40B4-BE49-F238E27FC236}">
                <a16:creationId xmlns:a16="http://schemas.microsoft.com/office/drawing/2014/main" id="{24B25611-5960-4C46-8B45-31C6843E22C2}"/>
              </a:ext>
            </a:extLst>
          </p:cNvPr>
          <p:cNvSpPr txBox="1"/>
          <p:nvPr/>
        </p:nvSpPr>
        <p:spPr>
          <a:xfrm>
            <a:off x="3733800" y="3013501"/>
            <a:ext cx="1955321" cy="830997"/>
          </a:xfrm>
          <a:prstGeom prst="rect">
            <a:avLst/>
          </a:prstGeom>
          <a:noFill/>
        </p:spPr>
        <p:txBody>
          <a:bodyPr wrap="square" rtlCol="0">
            <a:spAutoFit/>
          </a:bodyPr>
          <a:lstStyle/>
          <a:p>
            <a:r>
              <a:rPr lang="en-US" sz="4800" dirty="0">
                <a:solidFill>
                  <a:srgbClr val="FFFF00"/>
                </a:solidFill>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885557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63835" y="762000"/>
            <a:ext cx="8229600" cy="4524315"/>
          </a:xfrm>
          <a:prstGeom prst="rect">
            <a:avLst/>
          </a:prstGeom>
          <a:noFill/>
          <a:ln w="9525">
            <a:noFill/>
            <a:miter lim="800000"/>
            <a:headEnd/>
            <a:tailEnd/>
          </a:ln>
          <a:effectLst/>
        </p:spPr>
        <p:txBody>
          <a:bodyPr wrap="square">
            <a:spAutoFit/>
          </a:bodyPr>
          <a:lstStyle/>
          <a:p>
            <a:pPr algn="ctr"/>
            <a:r>
              <a:rPr lang="en-US" sz="9600" b="1" dirty="0">
                <a:solidFill>
                  <a:srgbClr val="FFFF00"/>
                </a:solidFill>
                <a:effectLst>
                  <a:outerShdw blurRad="38100" dist="38100" dir="2700000" algn="tl">
                    <a:srgbClr val="000000">
                      <a:alpha val="43137"/>
                    </a:srgbClr>
                  </a:outerShdw>
                </a:effectLst>
              </a:rPr>
              <a:t>2022</a:t>
            </a:r>
          </a:p>
          <a:p>
            <a:pPr algn="ctr"/>
            <a:r>
              <a:rPr lang="en-US" sz="9600" b="1" dirty="0">
                <a:solidFill>
                  <a:srgbClr val="FFFF00"/>
                </a:solidFill>
                <a:effectLst>
                  <a:outerShdw blurRad="38100" dist="38100" dir="2700000" algn="tl">
                    <a:srgbClr val="000000">
                      <a:alpha val="43137"/>
                    </a:srgbClr>
                  </a:outerShdw>
                </a:effectLst>
              </a:rPr>
              <a:t>General</a:t>
            </a:r>
          </a:p>
          <a:p>
            <a:pPr algn="ctr"/>
            <a:r>
              <a:rPr lang="en-US" sz="9600" b="1" dirty="0">
                <a:solidFill>
                  <a:srgbClr val="FFFF00"/>
                </a:solidFill>
                <a:effectLst>
                  <a:outerShdw blurRad="38100" dist="38100" dir="2700000" algn="tl">
                    <a:srgbClr val="000000">
                      <a:alpha val="43137"/>
                    </a:srgbClr>
                  </a:outerShdw>
                </a:effectLst>
              </a:rPr>
              <a:t>Assembly</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381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04800"/>
            <a:ext cx="9144000" cy="1066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Notable  Bills</a:t>
            </a:r>
          </a:p>
        </p:txBody>
      </p:sp>
      <p:sp>
        <p:nvSpPr>
          <p:cNvPr id="9219" name="Text Box 3"/>
          <p:cNvSpPr txBox="1">
            <a:spLocks noChangeArrowheads="1"/>
          </p:cNvSpPr>
          <p:nvPr/>
        </p:nvSpPr>
        <p:spPr bwMode="auto">
          <a:xfrm>
            <a:off x="114300" y="1367287"/>
            <a:ext cx="8915400" cy="5170646"/>
          </a:xfrm>
          <a:prstGeom prst="rect">
            <a:avLst/>
          </a:prstGeom>
          <a:noFill/>
          <a:ln w="9525">
            <a:noFill/>
            <a:miter lim="800000"/>
            <a:headEnd/>
            <a:tailEnd/>
          </a:ln>
          <a:effectLst/>
        </p:spPr>
        <p:txBody>
          <a:bodyPr wrap="square">
            <a:spAutoFit/>
          </a:bodyPr>
          <a:lstStyle/>
          <a:p>
            <a:pPr marL="442912" marR="0" lvl="1" indent="0" algn="just"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914400" marR="0" lvl="1" indent="-471488" algn="l" defTabSz="914400" rtl="0" eaLnBrk="1" fontAlgn="auto" latinLnBrk="0" hangingPunct="1">
              <a:lnSpc>
                <a:spcPct val="100000"/>
              </a:lnSpc>
              <a:spcBef>
                <a:spcPct val="50000"/>
              </a:spcBef>
              <a:spcAft>
                <a:spcPts val="0"/>
              </a:spcAft>
              <a:buClrTx/>
              <a:buSzTx/>
              <a:buFont typeface="Wingdings" pitchFamily="2" charset="2"/>
              <a:buChar char="§"/>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HB   1  –    ARPA  Funds  				          $250,000,000</a:t>
            </a:r>
          </a:p>
          <a:p>
            <a:pPr marL="914400" marR="0" lvl="1" indent="-471488" algn="l" defTabSz="914400" rtl="0" eaLnBrk="1" fontAlgn="auto" latinLnBrk="0" hangingPunct="1">
              <a:lnSpc>
                <a:spcPct val="100000"/>
              </a:lnSpc>
              <a:spcBef>
                <a:spcPct val="50000"/>
              </a:spcBef>
              <a:spcAft>
                <a:spcPts val="0"/>
              </a:spcAft>
              <a:buClrTx/>
              <a:buSzTx/>
              <a:buFont typeface="Wingdings" pitchFamily="2" charset="2"/>
              <a:buChar char="§"/>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HB   8  –   Residential  Sales  				   Tax  Exemption                 		   for  Utility  Customers  			   Modified</a:t>
            </a:r>
          </a:p>
          <a:p>
            <a:pPr marL="442912" marR="0" lvl="1" indent="0" algn="l" defTabSz="914400" rtl="0" eaLnBrk="1" fontAlgn="auto" latinLnBrk="0" hangingPunct="1">
              <a:lnSpc>
                <a:spcPct val="100000"/>
              </a:lnSpc>
              <a:spcBef>
                <a:spcPct val="5000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				</a:t>
            </a:r>
            <a:endPar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240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52400"/>
            <a:ext cx="9144000" cy="1066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Notable  Bills   </a:t>
            </a:r>
            <a:r>
              <a:rPr lang="en-US"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
            </a:r>
          </a:p>
        </p:txBody>
      </p:sp>
      <p:sp>
        <p:nvSpPr>
          <p:cNvPr id="9219" name="Text Box 3"/>
          <p:cNvSpPr txBox="1">
            <a:spLocks noChangeArrowheads="1"/>
          </p:cNvSpPr>
          <p:nvPr/>
        </p:nvSpPr>
        <p:spPr bwMode="auto">
          <a:xfrm>
            <a:off x="114300" y="685800"/>
            <a:ext cx="8915400" cy="6001643"/>
          </a:xfrm>
          <a:prstGeom prst="rect">
            <a:avLst/>
          </a:prstGeom>
          <a:noFill/>
          <a:ln w="9525">
            <a:noFill/>
            <a:miter lim="800000"/>
            <a:headEnd/>
            <a:tailEnd/>
          </a:ln>
          <a:effectLst/>
        </p:spPr>
        <p:txBody>
          <a:bodyPr wrap="square">
            <a:spAutoFit/>
          </a:bodyPr>
          <a:lstStyle/>
          <a:p>
            <a:pPr marL="442912" marR="0" lvl="1" indent="0" algn="just"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914400" marR="0" lvl="1" indent="-471488" algn="just" defTabSz="914400" rtl="0" eaLnBrk="1" fontAlgn="auto" latinLnBrk="0" hangingPunct="1">
              <a:lnSpc>
                <a:spcPct val="100000"/>
              </a:lnSpc>
              <a:spcBef>
                <a:spcPct val="50000"/>
              </a:spcBef>
              <a:spcAft>
                <a:spcPts val="0"/>
              </a:spcAft>
              <a:buClrTx/>
              <a:buSzTx/>
              <a:buFont typeface="Wingdings" pitchFamily="2" charset="2"/>
              <a:buChar char="§"/>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HB   758  – “Martin  County  Bill”</a:t>
            </a:r>
          </a:p>
          <a:p>
            <a:pPr marL="2286000" marR="0" lvl="4" indent="-471488" algn="l" defTabSz="914400" rtl="0" eaLnBrk="1" fontAlgn="auto" latinLnBrk="0" hangingPunct="1">
              <a:lnSpc>
                <a:spcPct val="100000"/>
              </a:lnSpc>
              <a:spcBef>
                <a:spcPct val="50000"/>
              </a:spcBef>
              <a:spcAft>
                <a:spcPts val="0"/>
              </a:spcAft>
              <a:buClrTx/>
              <a:buSzTx/>
              <a:buFont typeface="Wingdings" pitchFamily="2" charset="2"/>
              <a:buChar char="§"/>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$10,000,000  for  Water  &amp; Wastewater  Assistance  Fund</a:t>
            </a:r>
          </a:p>
          <a:p>
            <a:pPr marL="2286000" marR="0" lvl="4" indent="-471488" algn="l" defTabSz="914400" rtl="0" eaLnBrk="1" fontAlgn="auto" latinLnBrk="0" hangingPunct="1">
              <a:lnSpc>
                <a:spcPct val="100000"/>
              </a:lnSpc>
              <a:spcBef>
                <a:spcPct val="50000"/>
              </a:spcBef>
              <a:spcAft>
                <a:spcPts val="0"/>
              </a:spcAft>
              <a:buClrTx/>
              <a:buSzTx/>
              <a:buFont typeface="Wingdings" pitchFamily="2" charset="2"/>
              <a:buChar char="§"/>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Troubled  Utilities</a:t>
            </a:r>
          </a:p>
          <a:p>
            <a:pPr marL="2286000" marR="0" lvl="4" indent="-471488" algn="l" defTabSz="914400" rtl="0" eaLnBrk="1" fontAlgn="auto" latinLnBrk="0" hangingPunct="1">
              <a:lnSpc>
                <a:spcPct val="100000"/>
              </a:lnSpc>
              <a:spcBef>
                <a:spcPct val="50000"/>
              </a:spcBef>
              <a:spcAft>
                <a:spcPts val="0"/>
              </a:spcAft>
              <a:buClrTx/>
              <a:buSzTx/>
              <a:buFont typeface="Wingdings" pitchFamily="2" charset="2"/>
              <a:buChar char="§"/>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Water  Associations  Now  Eligible to  Obtain  Funds  from  KIA</a:t>
            </a:r>
          </a:p>
          <a:p>
            <a:pPr marL="3757612" marR="0" lvl="7"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Borrow</a:t>
            </a:r>
          </a:p>
          <a:p>
            <a:pPr marL="3757612" marR="0" lvl="7"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Grant</a:t>
            </a:r>
          </a:p>
          <a:p>
            <a:pPr marL="3757612" marR="0" lvl="7"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ARPA</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5548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762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HB  8</a:t>
            </a:r>
          </a:p>
        </p:txBody>
      </p:sp>
      <p:sp>
        <p:nvSpPr>
          <p:cNvPr id="77829" name="Rectangle 5"/>
          <p:cNvSpPr>
            <a:spLocks noChangeArrowheads="1"/>
          </p:cNvSpPr>
          <p:nvPr/>
        </p:nvSpPr>
        <p:spPr bwMode="auto">
          <a:xfrm>
            <a:off x="457200" y="1295400"/>
            <a:ext cx="8839200" cy="58674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Modifies Residential Sales Tax Exemption for Utility Customers</a:t>
            </a:r>
          </a:p>
          <a:p>
            <a:pPr marL="1831975" lvl="1" indent="-490538">
              <a:spcBef>
                <a:spcPts val="600"/>
              </a:spcBef>
              <a:buSzPct val="70000"/>
              <a:buFont typeface="Wingdings" pitchFamily="2" charset="2"/>
              <a:buChar char="Ø"/>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W</a:t>
            </a:r>
            <a:r>
              <a:rPr kumimoji="0" lang="en-US" sz="4000" b="0"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ater</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1831975" lvl="1" indent="-490538">
              <a:spcBef>
                <a:spcPts val="600"/>
              </a:spcBef>
              <a:buSzPct val="70000"/>
              <a:buFont typeface="Wingdings" pitchFamily="2" charset="2"/>
              <a:buChar char="Ø"/>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Sewer</a:t>
            </a:r>
          </a:p>
          <a:p>
            <a:pPr marL="1831975" lvl="1" indent="-490538">
              <a:spcBef>
                <a:spcPts val="600"/>
              </a:spcBef>
              <a:buSzPct val="70000"/>
              <a:buFont typeface="Wingdings" pitchFamily="2" charset="2"/>
              <a:buChar char="Ø"/>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Electric</a:t>
            </a:r>
          </a:p>
          <a:p>
            <a:pPr marL="1831975" lvl="1" indent="-490538">
              <a:spcBef>
                <a:spcPts val="600"/>
              </a:spcBef>
              <a:buSzPct val="70000"/>
              <a:buFont typeface="Wingdings" pitchFamily="2" charset="2"/>
              <a:buChar char="Ø"/>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Natural Gas</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Codified in KRS 139.470(7)</a:t>
            </a: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69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762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HB  8</a:t>
            </a:r>
          </a:p>
        </p:txBody>
      </p:sp>
      <p:sp>
        <p:nvSpPr>
          <p:cNvPr id="77829" name="Rectangle 5"/>
          <p:cNvSpPr>
            <a:spLocks noChangeArrowheads="1"/>
          </p:cNvSpPr>
          <p:nvPr/>
        </p:nvSpPr>
        <p:spPr bwMode="auto">
          <a:xfrm>
            <a:off x="533400" y="2362200"/>
            <a:ext cx="8839200" cy="58674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Water Dist.  &amp;  Water Assoc.</a:t>
            </a:r>
          </a:p>
          <a:p>
            <a:pPr marL="1374775" marR="0" lvl="0" indent="-490538" algn="l" defTabSz="914400" rtl="0" eaLnBrk="1" fontAlgn="base" latinLnBrk="0" hangingPunct="1">
              <a:lnSpc>
                <a:spcPct val="100000"/>
              </a:lnSpc>
              <a:spcBef>
                <a:spcPts val="600"/>
              </a:spcBef>
              <a:spcAft>
                <a:spcPct val="0"/>
              </a:spcAft>
              <a:buClrTx/>
              <a:buSzPct val="80000"/>
              <a:buFont typeface="Wingdings" pitchFamily="2" charset="2"/>
              <a:buChar char="Ø"/>
              <a:tabLst/>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PSC Tariff Controlled</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Cities</a:t>
            </a:r>
          </a:p>
          <a:p>
            <a:pPr marL="1485900" lvl="2" indent="-571500">
              <a:spcBef>
                <a:spcPts val="600"/>
              </a:spcBef>
              <a:buSzPct val="80000"/>
              <a:buFont typeface="Wingdings" panose="05000000000000000000" pitchFamily="2" charset="2"/>
              <a:buChar char="Ø"/>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Ordinance Controlled</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F13071D9-6B2A-A562-5D1C-E3EF8F9A3D1C}"/>
              </a:ext>
            </a:extLst>
          </p:cNvPr>
          <p:cNvSpPr txBox="1"/>
          <p:nvPr/>
        </p:nvSpPr>
        <p:spPr>
          <a:xfrm>
            <a:off x="457200" y="1524000"/>
            <a:ext cx="20574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BEFORE</a:t>
            </a:r>
            <a:endPar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29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6ACA"/>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0" y="228600"/>
            <a:ext cx="9144000" cy="838200"/>
          </a:xfrm>
        </p:spPr>
        <p:txBody>
          <a:bodyPr/>
          <a:lstStyle/>
          <a:p>
            <a:r>
              <a:rPr lang="en-US" sz="4800" b="1" dirty="0">
                <a:solidFill>
                  <a:srgbClr val="FFFF00"/>
                </a:solidFill>
                <a:effectLst>
                  <a:outerShdw blurRad="38100" dist="38100" dir="2700000" algn="tl">
                    <a:srgbClr val="000000">
                      <a:alpha val="43137"/>
                    </a:srgbClr>
                  </a:outerShdw>
                </a:effectLst>
                <a:latin typeface="+mn-lt"/>
                <a:ea typeface="+mn-ea"/>
                <a:cs typeface="+mn-cs"/>
              </a:rPr>
              <a:t>DISCUSSION  TOPICS</a:t>
            </a:r>
          </a:p>
        </p:txBody>
      </p:sp>
      <p:sp>
        <p:nvSpPr>
          <p:cNvPr id="8195" name="Text Box 3"/>
          <p:cNvSpPr txBox="1">
            <a:spLocks noChangeArrowheads="1"/>
          </p:cNvSpPr>
          <p:nvPr/>
        </p:nvSpPr>
        <p:spPr bwMode="auto">
          <a:xfrm>
            <a:off x="304800" y="1770256"/>
            <a:ext cx="8839200" cy="3785652"/>
          </a:xfrm>
          <a:prstGeom prst="rect">
            <a:avLst/>
          </a:prstGeom>
          <a:noFill/>
          <a:ln w="9525">
            <a:noFill/>
            <a:miter lim="800000"/>
            <a:headEnd/>
            <a:tailEnd/>
          </a:ln>
          <a:effectLst/>
        </p:spPr>
        <p:txBody>
          <a:bodyPr wrap="square">
            <a:spAutoFit/>
          </a:bodyPr>
          <a:lstStyle/>
          <a:p>
            <a:pPr marL="461963">
              <a:spcBef>
                <a:spcPts val="0"/>
              </a:spcBef>
              <a:spcAft>
                <a:spcPts val="1200"/>
              </a:spcAft>
            </a:pPr>
            <a:r>
              <a:rPr lang="en-US" sz="4000" dirty="0">
                <a:solidFill>
                  <a:srgbClr val="FFFF00"/>
                </a:solidFill>
                <a:effectLst>
                  <a:outerShdw blurRad="38100" dist="38100" dir="2700000" algn="tl">
                    <a:srgbClr val="000000">
                      <a:alpha val="43137"/>
                    </a:srgbClr>
                  </a:outerShdw>
                </a:effectLst>
              </a:rPr>
              <a:t>5.   Notable PSC Orders</a:t>
            </a:r>
          </a:p>
          <a:p>
            <a:pPr marL="858838" indent="-396875">
              <a:spcBef>
                <a:spcPts val="0"/>
              </a:spcBef>
              <a:spcAft>
                <a:spcPts val="1200"/>
              </a:spcAft>
              <a:buFont typeface="+mj-lt"/>
              <a:buAutoNum type="arabicPeriod" startAt="6"/>
            </a:pPr>
            <a:r>
              <a:rPr lang="en-US" sz="4000" dirty="0">
                <a:solidFill>
                  <a:srgbClr val="FFFF00"/>
                </a:solidFill>
                <a:effectLst>
                  <a:outerShdw blurRad="38100" dist="38100" dir="2700000" algn="tl">
                    <a:srgbClr val="000000">
                      <a:alpha val="43137"/>
                    </a:srgbClr>
                  </a:outerShdw>
                </a:effectLst>
              </a:rPr>
              <a:t>   Minutes</a:t>
            </a:r>
          </a:p>
          <a:p>
            <a:pPr marL="858838" indent="-396875">
              <a:spcBef>
                <a:spcPts val="0"/>
              </a:spcBef>
              <a:spcAft>
                <a:spcPts val="1200"/>
              </a:spcAft>
              <a:buFont typeface="+mj-lt"/>
              <a:buAutoNum type="arabicPeriod" startAt="6"/>
            </a:pPr>
            <a:r>
              <a:rPr lang="en-US" sz="4000" dirty="0">
                <a:solidFill>
                  <a:srgbClr val="FFFF00"/>
                </a:solidFill>
                <a:effectLst>
                  <a:outerShdw blurRad="38100" dist="38100" dir="2700000" algn="tl">
                    <a:srgbClr val="000000">
                      <a:alpha val="43137"/>
                    </a:srgbClr>
                  </a:outerShdw>
                </a:effectLst>
              </a:rPr>
              <a:t>   Cases to Watch</a:t>
            </a:r>
          </a:p>
          <a:p>
            <a:pPr marL="115888">
              <a:spcBef>
                <a:spcPts val="0"/>
              </a:spcBef>
              <a:spcAft>
                <a:spcPts val="1200"/>
              </a:spcAft>
            </a:pPr>
            <a:r>
              <a:rPr lang="en-US" sz="4000" dirty="0">
                <a:solidFill>
                  <a:srgbClr val="FFFF00"/>
                </a:solidFill>
                <a:effectLst>
                  <a:outerShdw blurRad="38100" dist="38100" dir="2700000" algn="tl">
                    <a:srgbClr val="000000">
                      <a:alpha val="43137"/>
                    </a:srgbClr>
                  </a:outerShdw>
                </a:effectLst>
              </a:rPr>
              <a:t>				</a:t>
            </a:r>
          </a:p>
          <a:p>
            <a:pPr marL="115888">
              <a:spcBef>
                <a:spcPts val="0"/>
              </a:spcBef>
              <a:spcAft>
                <a:spcPts val="1200"/>
              </a:spcAft>
            </a:pPr>
            <a:endParaRPr lang="en-US" sz="4000" dirty="0">
              <a:solidFill>
                <a:srgbClr val="FFFF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192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p:cTn id="14"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 calcmode="lin" valueType="num">
                                      <p:cBhvr>
                                        <p:cTn id="21"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195">
                                            <p:txEl>
                                              <p:pRg st="2" end="2"/>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 calcmode="lin" valueType="num">
                                      <p:cBhvr>
                                        <p:cTn id="26" dur="1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762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HB  8</a:t>
            </a:r>
          </a:p>
        </p:txBody>
      </p:sp>
      <p:sp>
        <p:nvSpPr>
          <p:cNvPr id="77829" name="Rectangle 5"/>
          <p:cNvSpPr>
            <a:spLocks noChangeArrowheads="1"/>
          </p:cNvSpPr>
          <p:nvPr/>
        </p:nvSpPr>
        <p:spPr bwMode="auto">
          <a:xfrm>
            <a:off x="533400" y="2362200"/>
            <a:ext cx="8839200" cy="58674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Must be a Ky. Resident</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Only </a:t>
            </a: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O</a:t>
            </a: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ne (1) Meter Exempt per Customer</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“New” Customers Must Sign Declaration of Domicile (D of D)</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F13071D9-6B2A-A562-5D1C-E3EF8F9A3D1C}"/>
              </a:ext>
            </a:extLst>
          </p:cNvPr>
          <p:cNvSpPr txBox="1"/>
          <p:nvPr/>
        </p:nvSpPr>
        <p:spPr>
          <a:xfrm>
            <a:off x="457200" y="1524000"/>
            <a:ext cx="70104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AFTER  1-1-2023:  KRS Controls</a:t>
            </a:r>
            <a:endPar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013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53887" y="226282"/>
            <a:ext cx="2012806" cy="338899"/>
          </a:xfrm>
          <a:prstGeom prst="rect">
            <a:avLst/>
          </a:prstGeom>
        </p:spPr>
        <p:txBody>
          <a:bodyPr vert="horz" wrap="square" lIns="0" tIns="8659" rIns="0" bIns="0" rtlCol="0">
            <a:spAutoFit/>
          </a:bodyPr>
          <a:lstStyle/>
          <a:p>
            <a:pPr marL="8659" marR="3464" indent="144169" defTabSz="623438" fontAlgn="auto">
              <a:lnSpc>
                <a:spcPct val="138900"/>
              </a:lnSpc>
              <a:spcBef>
                <a:spcPts val="68"/>
              </a:spcBef>
              <a:spcAft>
                <a:spcPts val="0"/>
              </a:spcAft>
            </a:pPr>
            <a:r>
              <a:rPr sz="818" b="1" spc="-10" dirty="0">
                <a:solidFill>
                  <a:srgbClr val="231F20"/>
                </a:solidFill>
                <a:latin typeface="Arial"/>
                <a:cs typeface="Arial"/>
              </a:rPr>
              <a:t>DECLARATION </a:t>
            </a:r>
            <a:r>
              <a:rPr sz="818" b="1" dirty="0">
                <a:solidFill>
                  <a:srgbClr val="231F20"/>
                </a:solidFill>
                <a:latin typeface="Arial"/>
                <a:cs typeface="Arial"/>
              </a:rPr>
              <a:t>OF </a:t>
            </a:r>
            <a:r>
              <a:rPr sz="818" b="1" spc="-3" dirty="0">
                <a:solidFill>
                  <a:srgbClr val="231F20"/>
                </a:solidFill>
                <a:latin typeface="Arial"/>
                <a:cs typeface="Arial"/>
              </a:rPr>
              <a:t>DOMICILE </a:t>
            </a:r>
            <a:r>
              <a:rPr sz="818" b="1" dirty="0">
                <a:solidFill>
                  <a:srgbClr val="231F20"/>
                </a:solidFill>
                <a:latin typeface="Arial"/>
                <a:cs typeface="Arial"/>
              </a:rPr>
              <a:t>FOR  PURCHASE OF </a:t>
            </a:r>
            <a:r>
              <a:rPr sz="818" b="1" spc="-3" dirty="0">
                <a:solidFill>
                  <a:srgbClr val="231F20"/>
                </a:solidFill>
                <a:latin typeface="Arial"/>
                <a:cs typeface="Arial"/>
              </a:rPr>
              <a:t>RESIDENTIAL</a:t>
            </a:r>
            <a:r>
              <a:rPr sz="818" b="1" spc="-78" dirty="0">
                <a:solidFill>
                  <a:srgbClr val="231F20"/>
                </a:solidFill>
                <a:latin typeface="Arial"/>
                <a:cs typeface="Arial"/>
              </a:rPr>
              <a:t> </a:t>
            </a:r>
            <a:r>
              <a:rPr sz="818" b="1" spc="-3" dirty="0">
                <a:solidFill>
                  <a:srgbClr val="231F20"/>
                </a:solidFill>
                <a:latin typeface="Arial"/>
                <a:cs typeface="Arial"/>
              </a:rPr>
              <a:t>UTILITIES</a:t>
            </a:r>
            <a:endParaRPr sz="818">
              <a:solidFill>
                <a:prstClr val="black"/>
              </a:solidFill>
              <a:latin typeface="Arial"/>
              <a:cs typeface="Arial"/>
            </a:endParaRPr>
          </a:p>
        </p:txBody>
      </p:sp>
      <p:sp>
        <p:nvSpPr>
          <p:cNvPr id="3" name="object 3"/>
          <p:cNvSpPr/>
          <p:nvPr/>
        </p:nvSpPr>
        <p:spPr>
          <a:xfrm>
            <a:off x="6182591" y="380991"/>
            <a:ext cx="727363" cy="184430"/>
          </a:xfrm>
          <a:prstGeom prst="rect">
            <a:avLst/>
          </a:prstGeom>
          <a:blipFill>
            <a:blip r:embed="rId2" cstate="print"/>
            <a:stretch>
              <a:fillRect/>
            </a:stretch>
          </a:blipFill>
        </p:spPr>
        <p:txBody>
          <a:bodyPr wrap="square" lIns="0" tIns="0" rIns="0" bIns="0" rtlCol="0"/>
          <a:lstStyle/>
          <a:p>
            <a:pPr defTabSz="623438" fontAlgn="auto">
              <a:spcBef>
                <a:spcPts val="0"/>
              </a:spcBef>
              <a:spcAft>
                <a:spcPts val="0"/>
              </a:spcAft>
            </a:pPr>
            <a:endParaRPr sz="1227">
              <a:solidFill>
                <a:prstClr val="black"/>
              </a:solidFill>
              <a:latin typeface="Calibri"/>
              <a:cs typeface="+mn-cs"/>
            </a:endParaRPr>
          </a:p>
        </p:txBody>
      </p:sp>
      <p:sp>
        <p:nvSpPr>
          <p:cNvPr id="4" name="object 4"/>
          <p:cNvSpPr txBox="1"/>
          <p:nvPr/>
        </p:nvSpPr>
        <p:spPr>
          <a:xfrm>
            <a:off x="2225386" y="272635"/>
            <a:ext cx="962891" cy="307095"/>
          </a:xfrm>
          <a:prstGeom prst="rect">
            <a:avLst/>
          </a:prstGeom>
        </p:spPr>
        <p:txBody>
          <a:bodyPr vert="horz" wrap="square" lIns="0" tIns="8659" rIns="0" bIns="0" rtlCol="0">
            <a:spAutoFit/>
          </a:bodyPr>
          <a:lstStyle/>
          <a:p>
            <a:pPr marL="8659" defTabSz="623438" fontAlgn="auto">
              <a:spcBef>
                <a:spcPts val="68"/>
              </a:spcBef>
              <a:spcAft>
                <a:spcPts val="0"/>
              </a:spcAft>
            </a:pPr>
            <a:r>
              <a:rPr sz="682" spc="-3" dirty="0">
                <a:solidFill>
                  <a:srgbClr val="231F20"/>
                </a:solidFill>
                <a:latin typeface="Arial"/>
                <a:cs typeface="Arial"/>
              </a:rPr>
              <a:t>51A380</a:t>
            </a:r>
            <a:r>
              <a:rPr sz="682" spc="-10" dirty="0">
                <a:solidFill>
                  <a:srgbClr val="231F20"/>
                </a:solidFill>
                <a:latin typeface="Arial"/>
                <a:cs typeface="Arial"/>
              </a:rPr>
              <a:t> </a:t>
            </a:r>
            <a:r>
              <a:rPr sz="682" dirty="0">
                <a:solidFill>
                  <a:srgbClr val="231F20"/>
                </a:solidFill>
                <a:latin typeface="Arial"/>
                <a:cs typeface="Arial"/>
              </a:rPr>
              <a:t>(1-23)</a:t>
            </a:r>
            <a:endParaRPr sz="682">
              <a:solidFill>
                <a:prstClr val="black"/>
              </a:solidFill>
              <a:latin typeface="Arial"/>
              <a:cs typeface="Arial"/>
            </a:endParaRPr>
          </a:p>
          <a:p>
            <a:pPr marL="8659" defTabSz="623438" fontAlgn="auto">
              <a:spcBef>
                <a:spcPts val="0"/>
              </a:spcBef>
              <a:spcAft>
                <a:spcPts val="0"/>
              </a:spcAft>
            </a:pPr>
            <a:r>
              <a:rPr sz="545" spc="-3" dirty="0">
                <a:solidFill>
                  <a:srgbClr val="231F20"/>
                </a:solidFill>
                <a:latin typeface="Arial"/>
                <a:cs typeface="Arial"/>
              </a:rPr>
              <a:t>Commonwealth of</a:t>
            </a:r>
            <a:r>
              <a:rPr sz="545" spc="-20" dirty="0">
                <a:solidFill>
                  <a:srgbClr val="231F20"/>
                </a:solidFill>
                <a:latin typeface="Arial"/>
                <a:cs typeface="Arial"/>
              </a:rPr>
              <a:t> </a:t>
            </a:r>
            <a:r>
              <a:rPr sz="545" dirty="0">
                <a:solidFill>
                  <a:srgbClr val="231F20"/>
                </a:solidFill>
                <a:latin typeface="Arial"/>
                <a:cs typeface="Arial"/>
              </a:rPr>
              <a:t>Kentucky</a:t>
            </a:r>
            <a:endParaRPr sz="545">
              <a:solidFill>
                <a:prstClr val="black"/>
              </a:solidFill>
              <a:latin typeface="Arial"/>
              <a:cs typeface="Arial"/>
            </a:endParaRPr>
          </a:p>
          <a:p>
            <a:pPr marL="8659" defTabSz="623438" fontAlgn="auto">
              <a:spcBef>
                <a:spcPts val="164"/>
              </a:spcBef>
              <a:spcAft>
                <a:spcPts val="0"/>
              </a:spcAft>
            </a:pPr>
            <a:r>
              <a:rPr sz="545" b="1" spc="-7" dirty="0">
                <a:solidFill>
                  <a:srgbClr val="231F20"/>
                </a:solidFill>
                <a:latin typeface="Arial"/>
                <a:cs typeface="Arial"/>
              </a:rPr>
              <a:t>DEPARTMENT </a:t>
            </a:r>
            <a:r>
              <a:rPr sz="545" b="1" dirty="0">
                <a:solidFill>
                  <a:srgbClr val="231F20"/>
                </a:solidFill>
                <a:latin typeface="Arial"/>
                <a:cs typeface="Arial"/>
              </a:rPr>
              <a:t>OF</a:t>
            </a:r>
            <a:r>
              <a:rPr sz="545" b="1" spc="-48" dirty="0">
                <a:solidFill>
                  <a:srgbClr val="231F20"/>
                </a:solidFill>
                <a:latin typeface="Arial"/>
                <a:cs typeface="Arial"/>
              </a:rPr>
              <a:t> </a:t>
            </a:r>
            <a:r>
              <a:rPr sz="545" b="1" spc="-3" dirty="0">
                <a:solidFill>
                  <a:srgbClr val="231F20"/>
                </a:solidFill>
                <a:latin typeface="Arial"/>
                <a:cs typeface="Arial"/>
              </a:rPr>
              <a:t>REVENUE</a:t>
            </a:r>
            <a:endParaRPr sz="545">
              <a:solidFill>
                <a:prstClr val="black"/>
              </a:solidFill>
              <a:latin typeface="Arial"/>
              <a:cs typeface="Arial"/>
            </a:endParaRPr>
          </a:p>
        </p:txBody>
      </p:sp>
      <p:sp>
        <p:nvSpPr>
          <p:cNvPr id="5" name="object 5"/>
          <p:cNvSpPr txBox="1"/>
          <p:nvPr/>
        </p:nvSpPr>
        <p:spPr>
          <a:xfrm>
            <a:off x="2225387" y="981390"/>
            <a:ext cx="4692361" cy="520556"/>
          </a:xfrm>
          <a:prstGeom prst="rect">
            <a:avLst/>
          </a:prstGeom>
        </p:spPr>
        <p:txBody>
          <a:bodyPr vert="horz" wrap="square" lIns="0" tIns="15586" rIns="0" bIns="0" rtlCol="0">
            <a:spAutoFit/>
          </a:bodyPr>
          <a:lstStyle/>
          <a:p>
            <a:pPr marL="8659" marR="3464" algn="just" defTabSz="623438" fontAlgn="auto">
              <a:lnSpc>
                <a:spcPts val="955"/>
              </a:lnSpc>
              <a:spcBef>
                <a:spcPts val="123"/>
              </a:spcBef>
              <a:spcAft>
                <a:spcPts val="0"/>
              </a:spcAft>
            </a:pPr>
            <a:r>
              <a:rPr sz="818" dirty="0">
                <a:solidFill>
                  <a:srgbClr val="231F20"/>
                </a:solidFill>
                <a:latin typeface="Arial"/>
                <a:cs typeface="Arial"/>
              </a:rPr>
              <a:t>In </a:t>
            </a:r>
            <a:r>
              <a:rPr sz="818" spc="-3" dirty="0">
                <a:solidFill>
                  <a:srgbClr val="231F20"/>
                </a:solidFill>
                <a:latin typeface="Arial"/>
                <a:cs typeface="Arial"/>
              </a:rPr>
              <a:t>accordance with </a:t>
            </a:r>
            <a:r>
              <a:rPr sz="818" dirty="0">
                <a:solidFill>
                  <a:srgbClr val="231F20"/>
                </a:solidFill>
                <a:latin typeface="Arial"/>
                <a:cs typeface="Arial"/>
              </a:rPr>
              <a:t>the </a:t>
            </a:r>
            <a:r>
              <a:rPr sz="818" spc="-3" dirty="0">
                <a:solidFill>
                  <a:srgbClr val="231F20"/>
                </a:solidFill>
                <a:latin typeface="Arial"/>
                <a:cs typeface="Arial"/>
              </a:rPr>
              <a:t>provisions of </a:t>
            </a:r>
            <a:r>
              <a:rPr sz="818" dirty="0">
                <a:solidFill>
                  <a:srgbClr val="231F20"/>
                </a:solidFill>
                <a:latin typeface="Arial"/>
                <a:cs typeface="Arial"/>
              </a:rPr>
              <a:t>KRS </a:t>
            </a:r>
            <a:r>
              <a:rPr sz="818" spc="-3" dirty="0">
                <a:solidFill>
                  <a:srgbClr val="231F20"/>
                </a:solidFill>
                <a:latin typeface="Arial"/>
                <a:cs typeface="Arial"/>
              </a:rPr>
              <a:t>139.470(7) </a:t>
            </a:r>
            <a:r>
              <a:rPr sz="818" dirty="0">
                <a:solidFill>
                  <a:srgbClr val="231F20"/>
                </a:solidFill>
                <a:latin typeface="Arial"/>
                <a:cs typeface="Arial"/>
              </a:rPr>
              <a:t>this </a:t>
            </a:r>
            <a:r>
              <a:rPr sz="818" spc="-3" dirty="0">
                <a:solidFill>
                  <a:srgbClr val="231F20"/>
                </a:solidFill>
                <a:latin typeface="Arial"/>
                <a:cs typeface="Arial"/>
              </a:rPr>
              <a:t>declaration </a:t>
            </a:r>
            <a:r>
              <a:rPr sz="818" dirty="0">
                <a:solidFill>
                  <a:srgbClr val="231F20"/>
                </a:solidFill>
                <a:latin typeface="Arial"/>
                <a:cs typeface="Arial"/>
              </a:rPr>
              <a:t>may </a:t>
            </a:r>
            <a:r>
              <a:rPr sz="818" spc="-3" dirty="0">
                <a:solidFill>
                  <a:srgbClr val="231F20"/>
                </a:solidFill>
                <a:latin typeface="Arial"/>
                <a:cs typeface="Arial"/>
              </a:rPr>
              <a:t>only be executed </a:t>
            </a:r>
            <a:r>
              <a:rPr sz="818" dirty="0">
                <a:solidFill>
                  <a:srgbClr val="231F20"/>
                </a:solidFill>
                <a:latin typeface="Arial"/>
                <a:cs typeface="Arial"/>
              </a:rPr>
              <a:t>for the  </a:t>
            </a:r>
            <a:r>
              <a:rPr sz="818" spc="-3" dirty="0">
                <a:solidFill>
                  <a:srgbClr val="231F20"/>
                </a:solidFill>
                <a:latin typeface="Arial"/>
                <a:cs typeface="Arial"/>
              </a:rPr>
              <a:t>purchase of </a:t>
            </a:r>
            <a:r>
              <a:rPr sz="818" dirty="0">
                <a:solidFill>
                  <a:srgbClr val="231F20"/>
                </a:solidFill>
                <a:latin typeface="Arial"/>
                <a:cs typeface="Arial"/>
              </a:rPr>
              <a:t>sewer services, </a:t>
            </a:r>
            <a:r>
              <a:rPr sz="818" spc="-10" dirty="0">
                <a:solidFill>
                  <a:srgbClr val="231F20"/>
                </a:solidFill>
                <a:latin typeface="Arial"/>
                <a:cs typeface="Arial"/>
              </a:rPr>
              <a:t>water, </a:t>
            </a:r>
            <a:r>
              <a:rPr sz="818" spc="-3" dirty="0">
                <a:solidFill>
                  <a:srgbClr val="231F20"/>
                </a:solidFill>
                <a:latin typeface="Arial"/>
                <a:cs typeface="Arial"/>
              </a:rPr>
              <a:t>and </a:t>
            </a:r>
            <a:r>
              <a:rPr sz="818" dirty="0">
                <a:solidFill>
                  <a:srgbClr val="231F20"/>
                </a:solidFill>
                <a:latin typeface="Arial"/>
                <a:cs typeface="Arial"/>
              </a:rPr>
              <a:t>fuel </a:t>
            </a:r>
            <a:r>
              <a:rPr sz="818" spc="-3" dirty="0">
                <a:solidFill>
                  <a:srgbClr val="231F20"/>
                </a:solidFill>
                <a:latin typeface="Arial"/>
                <a:cs typeface="Arial"/>
              </a:rPr>
              <a:t>by </a:t>
            </a:r>
            <a:r>
              <a:rPr sz="818" dirty="0">
                <a:solidFill>
                  <a:srgbClr val="231F20"/>
                </a:solidFill>
                <a:latin typeface="Arial"/>
                <a:cs typeface="Arial"/>
              </a:rPr>
              <a:t>Kentucky residents for </a:t>
            </a:r>
            <a:r>
              <a:rPr sz="818" spc="-3" dirty="0">
                <a:solidFill>
                  <a:srgbClr val="231F20"/>
                </a:solidFill>
                <a:latin typeface="Arial"/>
                <a:cs typeface="Arial"/>
              </a:rPr>
              <a:t>use in heating, water heating,  </a:t>
            </a:r>
            <a:r>
              <a:rPr sz="818" dirty="0">
                <a:solidFill>
                  <a:srgbClr val="231F20"/>
                </a:solidFill>
                <a:latin typeface="Arial"/>
                <a:cs typeface="Arial"/>
              </a:rPr>
              <a:t>cooking </a:t>
            </a:r>
            <a:r>
              <a:rPr sz="818" spc="-3" dirty="0">
                <a:solidFill>
                  <a:srgbClr val="231F20"/>
                </a:solidFill>
                <a:latin typeface="Arial"/>
                <a:cs typeface="Arial"/>
              </a:rPr>
              <a:t>lighting and other </a:t>
            </a:r>
            <a:r>
              <a:rPr sz="818" dirty="0">
                <a:solidFill>
                  <a:srgbClr val="231F20"/>
                </a:solidFill>
                <a:latin typeface="Arial"/>
                <a:cs typeface="Arial"/>
              </a:rPr>
              <a:t>residential </a:t>
            </a:r>
            <a:r>
              <a:rPr sz="818" spc="-3" dirty="0">
                <a:solidFill>
                  <a:srgbClr val="231F20"/>
                </a:solidFill>
                <a:latin typeface="Arial"/>
                <a:cs typeface="Arial"/>
              </a:rPr>
              <a:t>uses. </a:t>
            </a:r>
            <a:r>
              <a:rPr sz="818" dirty="0">
                <a:solidFill>
                  <a:srgbClr val="231F20"/>
                </a:solidFill>
                <a:latin typeface="Arial"/>
                <a:cs typeface="Arial"/>
              </a:rPr>
              <a:t>“Fuel” shall </a:t>
            </a:r>
            <a:r>
              <a:rPr sz="818" spc="-3" dirty="0">
                <a:solidFill>
                  <a:srgbClr val="231F20"/>
                </a:solidFill>
                <a:latin typeface="Arial"/>
                <a:cs typeface="Arial"/>
              </a:rPr>
              <a:t>include but not be limited </a:t>
            </a:r>
            <a:r>
              <a:rPr sz="818" dirty="0">
                <a:solidFill>
                  <a:srgbClr val="231F20"/>
                </a:solidFill>
                <a:latin typeface="Arial"/>
                <a:cs typeface="Arial"/>
              </a:rPr>
              <a:t>to </a:t>
            </a:r>
            <a:r>
              <a:rPr sz="818" spc="-3" dirty="0">
                <a:solidFill>
                  <a:srgbClr val="231F20"/>
                </a:solidFill>
                <a:latin typeface="Arial"/>
                <a:cs typeface="Arial"/>
              </a:rPr>
              <a:t>natural gas,  </a:t>
            </a:r>
            <a:r>
              <a:rPr sz="818" spc="-10" dirty="0">
                <a:solidFill>
                  <a:srgbClr val="231F20"/>
                </a:solidFill>
                <a:latin typeface="Arial"/>
                <a:cs typeface="Arial"/>
              </a:rPr>
              <a:t>electricity, </a:t>
            </a:r>
            <a:r>
              <a:rPr sz="818" dirty="0">
                <a:solidFill>
                  <a:srgbClr val="231F20"/>
                </a:solidFill>
                <a:latin typeface="Arial"/>
                <a:cs typeface="Arial"/>
              </a:rPr>
              <a:t>fuel </a:t>
            </a:r>
            <a:r>
              <a:rPr sz="818" spc="-3" dirty="0">
                <a:solidFill>
                  <a:srgbClr val="231F20"/>
                </a:solidFill>
                <a:latin typeface="Arial"/>
                <a:cs typeface="Arial"/>
              </a:rPr>
              <a:t>oil, bottled gas, </a:t>
            </a:r>
            <a:r>
              <a:rPr sz="818" dirty="0">
                <a:solidFill>
                  <a:srgbClr val="231F20"/>
                </a:solidFill>
                <a:latin typeface="Arial"/>
                <a:cs typeface="Arial"/>
              </a:rPr>
              <a:t>coal, coke, </a:t>
            </a:r>
            <a:r>
              <a:rPr sz="818" spc="-3" dirty="0">
                <a:solidFill>
                  <a:srgbClr val="231F20"/>
                </a:solidFill>
                <a:latin typeface="Arial"/>
                <a:cs typeface="Arial"/>
              </a:rPr>
              <a:t>and</a:t>
            </a:r>
            <a:r>
              <a:rPr sz="818" spc="3" dirty="0">
                <a:solidFill>
                  <a:srgbClr val="231F20"/>
                </a:solidFill>
                <a:latin typeface="Arial"/>
                <a:cs typeface="Arial"/>
              </a:rPr>
              <a:t> </a:t>
            </a:r>
            <a:r>
              <a:rPr sz="818" spc="-3" dirty="0">
                <a:solidFill>
                  <a:srgbClr val="231F20"/>
                </a:solidFill>
                <a:latin typeface="Arial"/>
                <a:cs typeface="Arial"/>
              </a:rPr>
              <a:t>wood.</a:t>
            </a:r>
            <a:endParaRPr sz="818">
              <a:solidFill>
                <a:prstClr val="black"/>
              </a:solidFill>
              <a:latin typeface="Arial"/>
              <a:cs typeface="Arial"/>
            </a:endParaRPr>
          </a:p>
        </p:txBody>
      </p:sp>
      <p:sp>
        <p:nvSpPr>
          <p:cNvPr id="6" name="object 6"/>
          <p:cNvSpPr txBox="1"/>
          <p:nvPr/>
        </p:nvSpPr>
        <p:spPr>
          <a:xfrm>
            <a:off x="6320782" y="1682776"/>
            <a:ext cx="589251" cy="134612"/>
          </a:xfrm>
          <a:prstGeom prst="rect">
            <a:avLst/>
          </a:prstGeom>
        </p:spPr>
        <p:txBody>
          <a:bodyPr vert="horz" wrap="square" lIns="0" tIns="8659" rIns="0" bIns="0" rtlCol="0">
            <a:spAutoFit/>
          </a:bodyPr>
          <a:lstStyle/>
          <a:p>
            <a:pPr marL="8659" defTabSz="623438" fontAlgn="auto">
              <a:spcBef>
                <a:spcPts val="68"/>
              </a:spcBef>
              <a:spcAft>
                <a:spcPts val="0"/>
              </a:spcAft>
            </a:pPr>
            <a:r>
              <a:rPr sz="818" spc="-3" dirty="0">
                <a:solidFill>
                  <a:srgbClr val="231F20"/>
                </a:solidFill>
                <a:latin typeface="Arial"/>
                <a:cs typeface="Arial"/>
              </a:rPr>
              <a:t>declare</a:t>
            </a:r>
            <a:r>
              <a:rPr sz="818" spc="170" dirty="0">
                <a:solidFill>
                  <a:srgbClr val="231F20"/>
                </a:solidFill>
                <a:latin typeface="Arial"/>
                <a:cs typeface="Arial"/>
              </a:rPr>
              <a:t> </a:t>
            </a:r>
            <a:r>
              <a:rPr sz="818" dirty="0">
                <a:solidFill>
                  <a:srgbClr val="231F20"/>
                </a:solidFill>
                <a:latin typeface="Arial"/>
                <a:cs typeface="Arial"/>
              </a:rPr>
              <a:t>that</a:t>
            </a:r>
            <a:endParaRPr sz="818">
              <a:solidFill>
                <a:prstClr val="black"/>
              </a:solidFill>
              <a:latin typeface="Arial"/>
              <a:cs typeface="Arial"/>
            </a:endParaRPr>
          </a:p>
        </p:txBody>
      </p:sp>
      <p:sp>
        <p:nvSpPr>
          <p:cNvPr id="7" name="object 7"/>
          <p:cNvSpPr/>
          <p:nvPr/>
        </p:nvSpPr>
        <p:spPr>
          <a:xfrm>
            <a:off x="2234072" y="2332295"/>
            <a:ext cx="4622222" cy="0"/>
          </a:xfrm>
          <a:custGeom>
            <a:avLst/>
            <a:gdLst/>
            <a:ahLst/>
            <a:cxnLst/>
            <a:rect l="l" t="t" r="r" b="b"/>
            <a:pathLst>
              <a:path w="6779259">
                <a:moveTo>
                  <a:pt x="0" y="0"/>
                </a:moveTo>
                <a:lnTo>
                  <a:pt x="6778752" y="0"/>
                </a:lnTo>
              </a:path>
            </a:pathLst>
          </a:custGeom>
          <a:ln w="9601">
            <a:solidFill>
              <a:srgbClr val="221E1F"/>
            </a:solidFill>
          </a:ln>
        </p:spPr>
        <p:txBody>
          <a:bodyPr wrap="square" lIns="0" tIns="0" rIns="0" bIns="0" rtlCol="0"/>
          <a:lstStyle/>
          <a:p>
            <a:pPr defTabSz="623438" fontAlgn="auto">
              <a:spcBef>
                <a:spcPts val="0"/>
              </a:spcBef>
              <a:spcAft>
                <a:spcPts val="0"/>
              </a:spcAft>
            </a:pPr>
            <a:endParaRPr sz="1227">
              <a:solidFill>
                <a:prstClr val="black"/>
              </a:solidFill>
              <a:latin typeface="Calibri"/>
              <a:cs typeface="+mn-cs"/>
            </a:endParaRPr>
          </a:p>
        </p:txBody>
      </p:sp>
      <p:sp>
        <p:nvSpPr>
          <p:cNvPr id="8" name="object 8"/>
          <p:cNvSpPr txBox="1"/>
          <p:nvPr/>
        </p:nvSpPr>
        <p:spPr>
          <a:xfrm>
            <a:off x="2225386" y="1662055"/>
            <a:ext cx="3913909" cy="262934"/>
          </a:xfrm>
          <a:prstGeom prst="rect">
            <a:avLst/>
          </a:prstGeom>
        </p:spPr>
        <p:txBody>
          <a:bodyPr vert="horz" wrap="square" lIns="0" tIns="29441" rIns="0" bIns="0" rtlCol="0">
            <a:spAutoFit/>
          </a:bodyPr>
          <a:lstStyle/>
          <a:p>
            <a:pPr marL="8659" defTabSz="623438" fontAlgn="auto">
              <a:spcBef>
                <a:spcPts val="232"/>
              </a:spcBef>
              <a:spcAft>
                <a:spcPts val="0"/>
              </a:spcAft>
              <a:tabLst>
                <a:tab pos="3821588" algn="l"/>
              </a:tabLst>
            </a:pPr>
            <a:r>
              <a:rPr sz="818" dirty="0">
                <a:solidFill>
                  <a:srgbClr val="231F20"/>
                </a:solidFill>
                <a:latin typeface="Arial"/>
                <a:cs typeface="Arial"/>
              </a:rPr>
              <a:t>I,  </a:t>
            </a:r>
            <a:r>
              <a:rPr sz="818" u="sng" dirty="0">
                <a:solidFill>
                  <a:srgbClr val="231F20"/>
                </a:solidFill>
                <a:uFill>
                  <a:solidFill>
                    <a:srgbClr val="221E1F"/>
                  </a:solidFill>
                </a:uFill>
                <a:latin typeface="Arial"/>
                <a:cs typeface="Arial"/>
              </a:rPr>
              <a:t> 	</a:t>
            </a:r>
            <a:r>
              <a:rPr sz="818" dirty="0">
                <a:solidFill>
                  <a:srgbClr val="231F20"/>
                </a:solidFill>
                <a:latin typeface="Arial"/>
                <a:cs typeface="Arial"/>
              </a:rPr>
              <a:t> </a:t>
            </a:r>
            <a:r>
              <a:rPr sz="818" spc="-27" dirty="0">
                <a:solidFill>
                  <a:srgbClr val="231F20"/>
                </a:solidFill>
                <a:latin typeface="Arial"/>
                <a:cs typeface="Arial"/>
              </a:rPr>
              <a:t> </a:t>
            </a:r>
            <a:r>
              <a:rPr sz="818" dirty="0">
                <a:solidFill>
                  <a:srgbClr val="231F20"/>
                </a:solidFill>
                <a:latin typeface="Arial"/>
                <a:cs typeface="Arial"/>
              </a:rPr>
              <a:t>,</a:t>
            </a:r>
            <a:endParaRPr sz="818">
              <a:solidFill>
                <a:prstClr val="black"/>
              </a:solidFill>
              <a:latin typeface="Arial"/>
              <a:cs typeface="Arial"/>
            </a:endParaRPr>
          </a:p>
          <a:p>
            <a:pPr marR="820860" algn="ctr" defTabSz="623438" fontAlgn="auto">
              <a:spcBef>
                <a:spcPts val="123"/>
              </a:spcBef>
              <a:spcAft>
                <a:spcPts val="0"/>
              </a:spcAft>
            </a:pPr>
            <a:r>
              <a:rPr sz="614" spc="-3" dirty="0">
                <a:solidFill>
                  <a:srgbClr val="231F20"/>
                </a:solidFill>
                <a:latin typeface="Arial"/>
                <a:cs typeface="Arial"/>
              </a:rPr>
              <a:t>Name</a:t>
            </a:r>
            <a:endParaRPr sz="614">
              <a:solidFill>
                <a:prstClr val="black"/>
              </a:solidFill>
              <a:latin typeface="Arial"/>
              <a:cs typeface="Arial"/>
            </a:endParaRPr>
          </a:p>
        </p:txBody>
      </p:sp>
      <p:sp>
        <p:nvSpPr>
          <p:cNvPr id="9" name="object 9"/>
          <p:cNvSpPr txBox="1"/>
          <p:nvPr/>
        </p:nvSpPr>
        <p:spPr>
          <a:xfrm>
            <a:off x="2225387" y="2325384"/>
            <a:ext cx="4693227" cy="3176727"/>
          </a:xfrm>
          <a:prstGeom prst="rect">
            <a:avLst/>
          </a:prstGeom>
        </p:spPr>
        <p:txBody>
          <a:bodyPr vert="horz" wrap="square" lIns="0" tIns="8659" rIns="0" bIns="0" rtlCol="0">
            <a:spAutoFit/>
          </a:bodyPr>
          <a:lstStyle/>
          <a:p>
            <a:pPr algn="ctr" defTabSz="623438" fontAlgn="auto">
              <a:spcBef>
                <a:spcPts val="68"/>
              </a:spcBef>
              <a:spcAft>
                <a:spcPts val="0"/>
              </a:spcAft>
            </a:pPr>
            <a:r>
              <a:rPr sz="614" dirty="0">
                <a:solidFill>
                  <a:srgbClr val="231F20"/>
                </a:solidFill>
                <a:latin typeface="Arial"/>
                <a:cs typeface="Arial"/>
              </a:rPr>
              <a:t>Service</a:t>
            </a:r>
            <a:r>
              <a:rPr sz="614" spc="-37" dirty="0">
                <a:solidFill>
                  <a:srgbClr val="231F20"/>
                </a:solidFill>
                <a:latin typeface="Arial"/>
                <a:cs typeface="Arial"/>
              </a:rPr>
              <a:t> </a:t>
            </a:r>
            <a:r>
              <a:rPr sz="614" dirty="0">
                <a:solidFill>
                  <a:srgbClr val="231F20"/>
                </a:solidFill>
                <a:latin typeface="Arial"/>
                <a:cs typeface="Arial"/>
              </a:rPr>
              <a:t>Address</a:t>
            </a:r>
            <a:endParaRPr sz="614">
              <a:solidFill>
                <a:prstClr val="black"/>
              </a:solidFill>
              <a:latin typeface="Arial"/>
              <a:cs typeface="Arial"/>
            </a:endParaRPr>
          </a:p>
          <a:p>
            <a:pPr defTabSz="623438" fontAlgn="auto">
              <a:spcBef>
                <a:spcPts val="0"/>
              </a:spcBef>
              <a:spcAft>
                <a:spcPts val="0"/>
              </a:spcAft>
            </a:pPr>
            <a:endParaRPr sz="682">
              <a:solidFill>
                <a:prstClr val="black"/>
              </a:solidFill>
              <a:latin typeface="Arial"/>
              <a:cs typeface="Arial"/>
            </a:endParaRPr>
          </a:p>
          <a:p>
            <a:pPr marL="8659" marR="3464" algn="just" defTabSz="623438" fontAlgn="auto">
              <a:lnSpc>
                <a:spcPts val="955"/>
              </a:lnSpc>
              <a:spcBef>
                <a:spcPts val="566"/>
              </a:spcBef>
              <a:spcAft>
                <a:spcPts val="0"/>
              </a:spcAft>
            </a:pPr>
            <a:r>
              <a:rPr sz="818" spc="-3" dirty="0">
                <a:solidFill>
                  <a:srgbClr val="231F20"/>
                </a:solidFill>
                <a:latin typeface="Arial"/>
                <a:cs typeface="Arial"/>
              </a:rPr>
              <a:t>is </a:t>
            </a:r>
            <a:r>
              <a:rPr sz="818" dirty="0">
                <a:solidFill>
                  <a:srgbClr val="231F20"/>
                </a:solidFill>
                <a:latin typeface="Arial"/>
                <a:cs typeface="Arial"/>
              </a:rPr>
              <a:t>my </a:t>
            </a:r>
            <a:r>
              <a:rPr sz="818" spc="-3" dirty="0">
                <a:solidFill>
                  <a:srgbClr val="231F20"/>
                </a:solidFill>
                <a:latin typeface="Arial"/>
                <a:cs typeface="Arial"/>
              </a:rPr>
              <a:t>place of domicile and </a:t>
            </a:r>
            <a:r>
              <a:rPr sz="818" dirty="0">
                <a:solidFill>
                  <a:srgbClr val="231F20"/>
                </a:solidFill>
                <a:latin typeface="Arial"/>
                <a:cs typeface="Arial"/>
              </a:rPr>
              <a:t>the </a:t>
            </a:r>
            <a:r>
              <a:rPr sz="818" spc="-3" dirty="0">
                <a:solidFill>
                  <a:srgbClr val="231F20"/>
                </a:solidFill>
                <a:latin typeface="Arial"/>
                <a:cs typeface="Arial"/>
              </a:rPr>
              <a:t>purchase of </a:t>
            </a:r>
            <a:r>
              <a:rPr sz="818" dirty="0">
                <a:solidFill>
                  <a:srgbClr val="231F20"/>
                </a:solidFill>
                <a:latin typeface="Arial"/>
                <a:cs typeface="Arial"/>
              </a:rPr>
              <a:t>residential </a:t>
            </a:r>
            <a:r>
              <a:rPr sz="818" spc="-3" dirty="0">
                <a:solidFill>
                  <a:srgbClr val="231F20"/>
                </a:solidFill>
                <a:latin typeface="Arial"/>
                <a:cs typeface="Arial"/>
              </a:rPr>
              <a:t>utilities </a:t>
            </a:r>
            <a:r>
              <a:rPr sz="818" dirty="0">
                <a:solidFill>
                  <a:srgbClr val="231F20"/>
                </a:solidFill>
                <a:latin typeface="Arial"/>
                <a:cs typeface="Arial"/>
              </a:rPr>
              <a:t>for </a:t>
            </a:r>
            <a:r>
              <a:rPr sz="818" spc="-3" dirty="0">
                <a:solidFill>
                  <a:srgbClr val="231F20"/>
                </a:solidFill>
                <a:latin typeface="Arial"/>
                <a:cs typeface="Arial"/>
              </a:rPr>
              <a:t>use at </a:t>
            </a:r>
            <a:r>
              <a:rPr sz="818" dirty="0">
                <a:solidFill>
                  <a:srgbClr val="231F20"/>
                </a:solidFill>
                <a:latin typeface="Arial"/>
                <a:cs typeface="Arial"/>
              </a:rPr>
              <a:t>this </a:t>
            </a:r>
            <a:r>
              <a:rPr sz="818" spc="-3" dirty="0">
                <a:solidFill>
                  <a:srgbClr val="231F20"/>
                </a:solidFill>
                <a:latin typeface="Arial"/>
                <a:cs typeface="Arial"/>
              </a:rPr>
              <a:t>address </a:t>
            </a:r>
            <a:r>
              <a:rPr sz="818" dirty="0">
                <a:solidFill>
                  <a:srgbClr val="231F20"/>
                </a:solidFill>
                <a:latin typeface="Arial"/>
                <a:cs typeface="Arial"/>
              </a:rPr>
              <a:t>meets the  </a:t>
            </a:r>
            <a:r>
              <a:rPr sz="818" spc="-3" dirty="0">
                <a:solidFill>
                  <a:srgbClr val="231F20"/>
                </a:solidFill>
                <a:latin typeface="Arial"/>
                <a:cs typeface="Arial"/>
              </a:rPr>
              <a:t>qualifications </a:t>
            </a:r>
            <a:r>
              <a:rPr sz="818" dirty="0">
                <a:solidFill>
                  <a:srgbClr val="231F20"/>
                </a:solidFill>
                <a:latin typeface="Arial"/>
                <a:cs typeface="Arial"/>
              </a:rPr>
              <a:t>for </a:t>
            </a:r>
            <a:r>
              <a:rPr sz="818" spc="-3" dirty="0">
                <a:solidFill>
                  <a:srgbClr val="231F20"/>
                </a:solidFill>
                <a:latin typeface="Arial"/>
                <a:cs typeface="Arial"/>
              </a:rPr>
              <a:t>exemption </a:t>
            </a:r>
            <a:r>
              <a:rPr sz="818" dirty="0">
                <a:solidFill>
                  <a:srgbClr val="231F20"/>
                </a:solidFill>
                <a:latin typeface="Arial"/>
                <a:cs typeface="Arial"/>
              </a:rPr>
              <a:t>from Kentucky sales </a:t>
            </a:r>
            <a:r>
              <a:rPr sz="818" spc="-3" dirty="0">
                <a:solidFill>
                  <a:srgbClr val="231F20"/>
                </a:solidFill>
                <a:latin typeface="Arial"/>
                <a:cs typeface="Arial"/>
              </a:rPr>
              <a:t>and use </a:t>
            </a:r>
            <a:r>
              <a:rPr sz="818" dirty="0">
                <a:solidFill>
                  <a:srgbClr val="231F20"/>
                </a:solidFill>
                <a:latin typeface="Arial"/>
                <a:cs typeface="Arial"/>
              </a:rPr>
              <a:t>tax </a:t>
            </a:r>
            <a:r>
              <a:rPr sz="818" spc="-3" dirty="0">
                <a:solidFill>
                  <a:srgbClr val="231F20"/>
                </a:solidFill>
                <a:latin typeface="Arial"/>
                <a:cs typeface="Arial"/>
              </a:rPr>
              <a:t>under </a:t>
            </a:r>
            <a:r>
              <a:rPr sz="818" dirty="0">
                <a:solidFill>
                  <a:srgbClr val="231F20"/>
                </a:solidFill>
                <a:latin typeface="Arial"/>
                <a:cs typeface="Arial"/>
              </a:rPr>
              <a:t>KRS </a:t>
            </a:r>
            <a:r>
              <a:rPr sz="818" spc="-3" dirty="0">
                <a:solidFill>
                  <a:srgbClr val="231F20"/>
                </a:solidFill>
                <a:latin typeface="Arial"/>
                <a:cs typeface="Arial"/>
              </a:rPr>
              <a:t>139.470(7). </a:t>
            </a:r>
            <a:r>
              <a:rPr sz="818" spc="-7" dirty="0">
                <a:solidFill>
                  <a:srgbClr val="231F20"/>
                </a:solidFill>
                <a:latin typeface="Arial"/>
                <a:cs typeface="Arial"/>
              </a:rPr>
              <a:t>Accordingly,  </a:t>
            </a:r>
            <a:r>
              <a:rPr sz="818" dirty="0">
                <a:solidFill>
                  <a:srgbClr val="231F20"/>
                </a:solidFill>
                <a:latin typeface="Arial"/>
                <a:cs typeface="Arial"/>
              </a:rPr>
              <a:t>I request the </a:t>
            </a:r>
            <a:r>
              <a:rPr sz="818" spc="-3" dirty="0">
                <a:solidFill>
                  <a:srgbClr val="231F20"/>
                </a:solidFill>
                <a:latin typeface="Arial"/>
                <a:cs typeface="Arial"/>
              </a:rPr>
              <a:t>account associated with </a:t>
            </a:r>
            <a:r>
              <a:rPr sz="818" dirty="0">
                <a:solidFill>
                  <a:srgbClr val="231F20"/>
                </a:solidFill>
                <a:latin typeface="Arial"/>
                <a:cs typeface="Arial"/>
              </a:rPr>
              <a:t>the </a:t>
            </a:r>
            <a:r>
              <a:rPr sz="818" spc="-3" dirty="0">
                <a:solidFill>
                  <a:srgbClr val="231F20"/>
                </a:solidFill>
                <a:latin typeface="Arial"/>
                <a:cs typeface="Arial"/>
              </a:rPr>
              <a:t>above listed </a:t>
            </a:r>
            <a:r>
              <a:rPr sz="818" dirty="0">
                <a:solidFill>
                  <a:srgbClr val="231F20"/>
                </a:solidFill>
                <a:latin typeface="Arial"/>
                <a:cs typeface="Arial"/>
              </a:rPr>
              <a:t>service </a:t>
            </a:r>
            <a:r>
              <a:rPr sz="818" spc="-3" dirty="0">
                <a:solidFill>
                  <a:srgbClr val="231F20"/>
                </a:solidFill>
                <a:latin typeface="Arial"/>
                <a:cs typeface="Arial"/>
              </a:rPr>
              <a:t>address be </a:t>
            </a:r>
            <a:r>
              <a:rPr sz="818" dirty="0">
                <a:solidFill>
                  <a:srgbClr val="231F20"/>
                </a:solidFill>
                <a:latin typeface="Arial"/>
                <a:cs typeface="Arial"/>
              </a:rPr>
              <a:t>classified </a:t>
            </a:r>
            <a:r>
              <a:rPr sz="818" spc="-3" dirty="0">
                <a:solidFill>
                  <a:srgbClr val="231F20"/>
                </a:solidFill>
                <a:latin typeface="Arial"/>
                <a:cs typeface="Arial"/>
              </a:rPr>
              <a:t>as exempt </a:t>
            </a:r>
            <a:r>
              <a:rPr sz="818" dirty="0">
                <a:solidFill>
                  <a:srgbClr val="231F20"/>
                </a:solidFill>
                <a:latin typeface="Arial"/>
                <a:cs typeface="Arial"/>
              </a:rPr>
              <a:t>from  sales </a:t>
            </a:r>
            <a:r>
              <a:rPr sz="818" spc="-3" dirty="0">
                <a:solidFill>
                  <a:srgbClr val="231F20"/>
                </a:solidFill>
                <a:latin typeface="Arial"/>
                <a:cs typeface="Arial"/>
              </a:rPr>
              <a:t>and use </a:t>
            </a:r>
            <a:r>
              <a:rPr sz="818" dirty="0">
                <a:solidFill>
                  <a:srgbClr val="231F20"/>
                </a:solidFill>
                <a:latin typeface="Arial"/>
                <a:cs typeface="Arial"/>
              </a:rPr>
              <a:t>tax </a:t>
            </a:r>
            <a:r>
              <a:rPr sz="818" spc="-3" dirty="0">
                <a:solidFill>
                  <a:srgbClr val="231F20"/>
                </a:solidFill>
                <a:latin typeface="Arial"/>
                <a:cs typeface="Arial"/>
              </a:rPr>
              <a:t>as of </a:t>
            </a:r>
            <a:r>
              <a:rPr sz="818" dirty="0">
                <a:solidFill>
                  <a:srgbClr val="231F20"/>
                </a:solidFill>
                <a:latin typeface="Arial"/>
                <a:cs typeface="Arial"/>
              </a:rPr>
              <a:t>the </a:t>
            </a:r>
            <a:r>
              <a:rPr sz="818" spc="-3" dirty="0">
                <a:solidFill>
                  <a:srgbClr val="231F20"/>
                </a:solidFill>
                <a:latin typeface="Arial"/>
                <a:cs typeface="Arial"/>
              </a:rPr>
              <a:t>date of </a:t>
            </a:r>
            <a:r>
              <a:rPr sz="818" dirty="0">
                <a:solidFill>
                  <a:srgbClr val="231F20"/>
                </a:solidFill>
                <a:latin typeface="Arial"/>
                <a:cs typeface="Arial"/>
              </a:rPr>
              <a:t>this </a:t>
            </a:r>
            <a:r>
              <a:rPr sz="818" spc="-3" dirty="0">
                <a:solidFill>
                  <a:srgbClr val="231F20"/>
                </a:solidFill>
                <a:latin typeface="Arial"/>
                <a:cs typeface="Arial"/>
              </a:rPr>
              <a:t>declaration in </a:t>
            </a:r>
            <a:r>
              <a:rPr sz="818" dirty="0">
                <a:solidFill>
                  <a:srgbClr val="231F20"/>
                </a:solidFill>
                <a:latin typeface="Arial"/>
                <a:cs typeface="Arial"/>
              </a:rPr>
              <a:t>connection </a:t>
            </a:r>
            <a:r>
              <a:rPr sz="818" spc="-3" dirty="0">
                <a:solidFill>
                  <a:srgbClr val="231F20"/>
                </a:solidFill>
                <a:latin typeface="Arial"/>
                <a:cs typeface="Arial"/>
              </a:rPr>
              <a:t>with </a:t>
            </a:r>
            <a:r>
              <a:rPr sz="818" dirty="0">
                <a:solidFill>
                  <a:srgbClr val="231F20"/>
                </a:solidFill>
                <a:latin typeface="Arial"/>
                <a:cs typeface="Arial"/>
              </a:rPr>
              <a:t>the </a:t>
            </a:r>
            <a:r>
              <a:rPr sz="818" spc="-3" dirty="0">
                <a:solidFill>
                  <a:srgbClr val="231F20"/>
                </a:solidFill>
                <a:latin typeface="Arial"/>
                <a:cs typeface="Arial"/>
              </a:rPr>
              <a:t>purchase of any </a:t>
            </a:r>
            <a:r>
              <a:rPr sz="818" dirty="0">
                <a:solidFill>
                  <a:srgbClr val="231F20"/>
                </a:solidFill>
                <a:latin typeface="Arial"/>
                <a:cs typeface="Arial"/>
              </a:rPr>
              <a:t>residential  </a:t>
            </a:r>
            <a:r>
              <a:rPr sz="818" spc="-3" dirty="0">
                <a:solidFill>
                  <a:srgbClr val="231F20"/>
                </a:solidFill>
                <a:latin typeface="Arial"/>
                <a:cs typeface="Arial"/>
              </a:rPr>
              <a:t>utilities detailed in </a:t>
            </a:r>
            <a:r>
              <a:rPr sz="818" dirty="0">
                <a:solidFill>
                  <a:srgbClr val="231F20"/>
                </a:solidFill>
                <a:latin typeface="Arial"/>
                <a:cs typeface="Arial"/>
              </a:rPr>
              <a:t>KRS</a:t>
            </a:r>
            <a:r>
              <a:rPr sz="818" spc="-3" dirty="0">
                <a:solidFill>
                  <a:srgbClr val="231F20"/>
                </a:solidFill>
                <a:latin typeface="Arial"/>
                <a:cs typeface="Arial"/>
              </a:rPr>
              <a:t> 139.470(7).</a:t>
            </a:r>
            <a:endParaRPr sz="818">
              <a:solidFill>
                <a:prstClr val="black"/>
              </a:solidFill>
              <a:latin typeface="Arial"/>
              <a:cs typeface="Arial"/>
            </a:endParaRPr>
          </a:p>
          <a:p>
            <a:pPr defTabSz="623438" fontAlgn="auto">
              <a:spcBef>
                <a:spcPts val="0"/>
              </a:spcBef>
              <a:spcAft>
                <a:spcPts val="0"/>
              </a:spcAft>
            </a:pPr>
            <a:endParaRPr sz="886">
              <a:solidFill>
                <a:prstClr val="black"/>
              </a:solidFill>
              <a:latin typeface="Arial"/>
              <a:cs typeface="Arial"/>
            </a:endParaRPr>
          </a:p>
          <a:p>
            <a:pPr defTabSz="623438" fontAlgn="auto">
              <a:spcBef>
                <a:spcPts val="10"/>
              </a:spcBef>
              <a:spcAft>
                <a:spcPts val="0"/>
              </a:spcAft>
            </a:pPr>
            <a:endParaRPr sz="716">
              <a:solidFill>
                <a:prstClr val="black"/>
              </a:solidFill>
              <a:latin typeface="Arial"/>
              <a:cs typeface="Arial"/>
            </a:endParaRPr>
          </a:p>
          <a:p>
            <a:pPr marL="8659" algn="just" defTabSz="623438" fontAlgn="auto">
              <a:lnSpc>
                <a:spcPts val="968"/>
              </a:lnSpc>
              <a:spcBef>
                <a:spcPts val="0"/>
              </a:spcBef>
              <a:spcAft>
                <a:spcPts val="0"/>
              </a:spcAft>
            </a:pPr>
            <a:r>
              <a:rPr sz="818" spc="-3" dirty="0">
                <a:solidFill>
                  <a:srgbClr val="231F20"/>
                </a:solidFill>
                <a:latin typeface="Arial"/>
                <a:cs typeface="Arial"/>
              </a:rPr>
              <a:t>Under</a:t>
            </a:r>
            <a:r>
              <a:rPr sz="818" spc="-20" dirty="0">
                <a:solidFill>
                  <a:srgbClr val="231F20"/>
                </a:solidFill>
                <a:latin typeface="Arial"/>
                <a:cs typeface="Arial"/>
              </a:rPr>
              <a:t> </a:t>
            </a:r>
            <a:r>
              <a:rPr sz="818" spc="-3" dirty="0">
                <a:solidFill>
                  <a:srgbClr val="231F20"/>
                </a:solidFill>
                <a:latin typeface="Arial"/>
                <a:cs typeface="Arial"/>
              </a:rPr>
              <a:t>penalties</a:t>
            </a:r>
            <a:r>
              <a:rPr sz="818" spc="-14" dirty="0">
                <a:solidFill>
                  <a:srgbClr val="231F20"/>
                </a:solidFill>
                <a:latin typeface="Arial"/>
                <a:cs typeface="Arial"/>
              </a:rPr>
              <a:t> </a:t>
            </a:r>
            <a:r>
              <a:rPr sz="818" spc="-3" dirty="0">
                <a:solidFill>
                  <a:srgbClr val="231F20"/>
                </a:solidFill>
                <a:latin typeface="Arial"/>
                <a:cs typeface="Arial"/>
              </a:rPr>
              <a:t>of</a:t>
            </a:r>
            <a:r>
              <a:rPr sz="818" spc="-20" dirty="0">
                <a:solidFill>
                  <a:srgbClr val="231F20"/>
                </a:solidFill>
                <a:latin typeface="Arial"/>
                <a:cs typeface="Arial"/>
              </a:rPr>
              <a:t> </a:t>
            </a:r>
            <a:r>
              <a:rPr sz="818" spc="-10" dirty="0">
                <a:solidFill>
                  <a:srgbClr val="231F20"/>
                </a:solidFill>
                <a:latin typeface="Arial"/>
                <a:cs typeface="Arial"/>
              </a:rPr>
              <a:t>perjury,</a:t>
            </a:r>
            <a:r>
              <a:rPr sz="818" spc="-17" dirty="0">
                <a:solidFill>
                  <a:srgbClr val="231F20"/>
                </a:solidFill>
                <a:latin typeface="Arial"/>
                <a:cs typeface="Arial"/>
              </a:rPr>
              <a:t> </a:t>
            </a:r>
            <a:r>
              <a:rPr sz="818" dirty="0">
                <a:solidFill>
                  <a:srgbClr val="231F20"/>
                </a:solidFill>
                <a:latin typeface="Arial"/>
                <a:cs typeface="Arial"/>
              </a:rPr>
              <a:t>I</a:t>
            </a:r>
            <a:r>
              <a:rPr sz="818" spc="-17" dirty="0">
                <a:solidFill>
                  <a:srgbClr val="231F20"/>
                </a:solidFill>
                <a:latin typeface="Arial"/>
                <a:cs typeface="Arial"/>
              </a:rPr>
              <a:t> </a:t>
            </a:r>
            <a:r>
              <a:rPr sz="818" dirty="0">
                <a:solidFill>
                  <a:srgbClr val="231F20"/>
                </a:solidFill>
                <a:latin typeface="Arial"/>
                <a:cs typeface="Arial"/>
              </a:rPr>
              <a:t>swear</a:t>
            </a:r>
            <a:r>
              <a:rPr sz="818" spc="-20" dirty="0">
                <a:solidFill>
                  <a:srgbClr val="231F20"/>
                </a:solidFill>
                <a:latin typeface="Arial"/>
                <a:cs typeface="Arial"/>
              </a:rPr>
              <a:t> </a:t>
            </a:r>
            <a:r>
              <a:rPr sz="818" spc="-3" dirty="0">
                <a:solidFill>
                  <a:srgbClr val="231F20"/>
                </a:solidFill>
                <a:latin typeface="Arial"/>
                <a:cs typeface="Arial"/>
              </a:rPr>
              <a:t>or</a:t>
            </a:r>
            <a:r>
              <a:rPr sz="818" spc="-17" dirty="0">
                <a:solidFill>
                  <a:srgbClr val="231F20"/>
                </a:solidFill>
                <a:latin typeface="Arial"/>
                <a:cs typeface="Arial"/>
              </a:rPr>
              <a:t> </a:t>
            </a:r>
            <a:r>
              <a:rPr sz="818" spc="-7" dirty="0">
                <a:solidFill>
                  <a:srgbClr val="231F20"/>
                </a:solidFill>
                <a:latin typeface="Arial"/>
                <a:cs typeface="Arial"/>
              </a:rPr>
              <a:t>affirm</a:t>
            </a:r>
            <a:r>
              <a:rPr sz="818" spc="-17" dirty="0">
                <a:solidFill>
                  <a:srgbClr val="231F20"/>
                </a:solidFill>
                <a:latin typeface="Arial"/>
                <a:cs typeface="Arial"/>
              </a:rPr>
              <a:t> </a:t>
            </a:r>
            <a:r>
              <a:rPr sz="818" dirty="0">
                <a:solidFill>
                  <a:srgbClr val="231F20"/>
                </a:solidFill>
                <a:latin typeface="Arial"/>
                <a:cs typeface="Arial"/>
              </a:rPr>
              <a:t>that</a:t>
            </a:r>
            <a:r>
              <a:rPr sz="818" spc="-20" dirty="0">
                <a:solidFill>
                  <a:srgbClr val="231F20"/>
                </a:solidFill>
                <a:latin typeface="Arial"/>
                <a:cs typeface="Arial"/>
              </a:rPr>
              <a:t> </a:t>
            </a:r>
            <a:r>
              <a:rPr sz="818" dirty="0">
                <a:solidFill>
                  <a:srgbClr val="231F20"/>
                </a:solidFill>
                <a:latin typeface="Arial"/>
                <a:cs typeface="Arial"/>
              </a:rPr>
              <a:t>the</a:t>
            </a:r>
            <a:r>
              <a:rPr sz="818" spc="-17" dirty="0">
                <a:solidFill>
                  <a:srgbClr val="231F20"/>
                </a:solidFill>
                <a:latin typeface="Arial"/>
                <a:cs typeface="Arial"/>
              </a:rPr>
              <a:t> </a:t>
            </a:r>
            <a:r>
              <a:rPr sz="818" spc="-3" dirty="0">
                <a:solidFill>
                  <a:srgbClr val="231F20"/>
                </a:solidFill>
                <a:latin typeface="Arial"/>
                <a:cs typeface="Arial"/>
              </a:rPr>
              <a:t>information</a:t>
            </a:r>
            <a:r>
              <a:rPr sz="818" spc="-17" dirty="0">
                <a:solidFill>
                  <a:srgbClr val="231F20"/>
                </a:solidFill>
                <a:latin typeface="Arial"/>
                <a:cs typeface="Arial"/>
              </a:rPr>
              <a:t> </a:t>
            </a:r>
            <a:r>
              <a:rPr sz="818" spc="-3" dirty="0">
                <a:solidFill>
                  <a:srgbClr val="231F20"/>
                </a:solidFill>
                <a:latin typeface="Arial"/>
                <a:cs typeface="Arial"/>
              </a:rPr>
              <a:t>on</a:t>
            </a:r>
            <a:r>
              <a:rPr sz="818" spc="-20" dirty="0">
                <a:solidFill>
                  <a:srgbClr val="231F20"/>
                </a:solidFill>
                <a:latin typeface="Arial"/>
                <a:cs typeface="Arial"/>
              </a:rPr>
              <a:t> </a:t>
            </a:r>
            <a:r>
              <a:rPr sz="818" dirty="0">
                <a:solidFill>
                  <a:srgbClr val="231F20"/>
                </a:solidFill>
                <a:latin typeface="Arial"/>
                <a:cs typeface="Arial"/>
              </a:rPr>
              <a:t>this</a:t>
            </a:r>
            <a:r>
              <a:rPr sz="818" spc="-14" dirty="0">
                <a:solidFill>
                  <a:srgbClr val="231F20"/>
                </a:solidFill>
                <a:latin typeface="Arial"/>
                <a:cs typeface="Arial"/>
              </a:rPr>
              <a:t> </a:t>
            </a:r>
            <a:r>
              <a:rPr sz="818" dirty="0">
                <a:solidFill>
                  <a:srgbClr val="231F20"/>
                </a:solidFill>
                <a:latin typeface="Arial"/>
                <a:cs typeface="Arial"/>
              </a:rPr>
              <a:t>certificate</a:t>
            </a:r>
            <a:r>
              <a:rPr sz="818" spc="-20" dirty="0">
                <a:solidFill>
                  <a:srgbClr val="231F20"/>
                </a:solidFill>
                <a:latin typeface="Arial"/>
                <a:cs typeface="Arial"/>
              </a:rPr>
              <a:t> </a:t>
            </a:r>
            <a:r>
              <a:rPr sz="818" spc="-3" dirty="0">
                <a:solidFill>
                  <a:srgbClr val="231F20"/>
                </a:solidFill>
                <a:latin typeface="Arial"/>
                <a:cs typeface="Arial"/>
              </a:rPr>
              <a:t>is</a:t>
            </a:r>
            <a:r>
              <a:rPr sz="818" spc="-17" dirty="0">
                <a:solidFill>
                  <a:srgbClr val="231F20"/>
                </a:solidFill>
                <a:latin typeface="Arial"/>
                <a:cs typeface="Arial"/>
              </a:rPr>
              <a:t> </a:t>
            </a:r>
            <a:r>
              <a:rPr sz="818" dirty="0">
                <a:solidFill>
                  <a:srgbClr val="231F20"/>
                </a:solidFill>
                <a:latin typeface="Arial"/>
                <a:cs typeface="Arial"/>
              </a:rPr>
              <a:t>true</a:t>
            </a:r>
            <a:r>
              <a:rPr sz="818" spc="-17" dirty="0">
                <a:solidFill>
                  <a:srgbClr val="231F20"/>
                </a:solidFill>
                <a:latin typeface="Arial"/>
                <a:cs typeface="Arial"/>
              </a:rPr>
              <a:t> </a:t>
            </a:r>
            <a:r>
              <a:rPr sz="818" spc="-3" dirty="0">
                <a:solidFill>
                  <a:srgbClr val="231F20"/>
                </a:solidFill>
                <a:latin typeface="Arial"/>
                <a:cs typeface="Arial"/>
              </a:rPr>
              <a:t>and</a:t>
            </a:r>
            <a:r>
              <a:rPr sz="818" spc="-20" dirty="0">
                <a:solidFill>
                  <a:srgbClr val="231F20"/>
                </a:solidFill>
                <a:latin typeface="Arial"/>
                <a:cs typeface="Arial"/>
              </a:rPr>
              <a:t> </a:t>
            </a:r>
            <a:r>
              <a:rPr sz="818" dirty="0">
                <a:solidFill>
                  <a:srgbClr val="231F20"/>
                </a:solidFill>
                <a:latin typeface="Arial"/>
                <a:cs typeface="Arial"/>
              </a:rPr>
              <a:t>correct</a:t>
            </a:r>
            <a:r>
              <a:rPr sz="818" spc="-17" dirty="0">
                <a:solidFill>
                  <a:srgbClr val="231F20"/>
                </a:solidFill>
                <a:latin typeface="Arial"/>
                <a:cs typeface="Arial"/>
              </a:rPr>
              <a:t> </a:t>
            </a:r>
            <a:r>
              <a:rPr sz="818" spc="-3" dirty="0">
                <a:solidFill>
                  <a:srgbClr val="231F20"/>
                </a:solidFill>
                <a:latin typeface="Arial"/>
                <a:cs typeface="Arial"/>
              </a:rPr>
              <a:t>as</a:t>
            </a:r>
            <a:endParaRPr sz="818">
              <a:solidFill>
                <a:prstClr val="black"/>
              </a:solidFill>
              <a:latin typeface="Arial"/>
              <a:cs typeface="Arial"/>
            </a:endParaRPr>
          </a:p>
          <a:p>
            <a:pPr marL="8659" algn="just" defTabSz="623438" fontAlgn="auto">
              <a:lnSpc>
                <a:spcPts val="968"/>
              </a:lnSpc>
              <a:spcBef>
                <a:spcPts val="0"/>
              </a:spcBef>
              <a:spcAft>
                <a:spcPts val="0"/>
              </a:spcAft>
            </a:pPr>
            <a:r>
              <a:rPr sz="818" dirty="0">
                <a:solidFill>
                  <a:srgbClr val="231F20"/>
                </a:solidFill>
                <a:latin typeface="Arial"/>
                <a:cs typeface="Arial"/>
              </a:rPr>
              <a:t>to </a:t>
            </a:r>
            <a:r>
              <a:rPr sz="818" spc="-3" dirty="0">
                <a:solidFill>
                  <a:srgbClr val="231F20"/>
                </a:solidFill>
                <a:latin typeface="Arial"/>
                <a:cs typeface="Arial"/>
              </a:rPr>
              <a:t>every </a:t>
            </a:r>
            <a:r>
              <a:rPr sz="818" dirty="0">
                <a:solidFill>
                  <a:srgbClr val="231F20"/>
                </a:solidFill>
                <a:latin typeface="Arial"/>
                <a:cs typeface="Arial"/>
              </a:rPr>
              <a:t>material</a:t>
            </a:r>
            <a:r>
              <a:rPr sz="818" spc="-3" dirty="0">
                <a:solidFill>
                  <a:srgbClr val="231F20"/>
                </a:solidFill>
                <a:latin typeface="Arial"/>
                <a:cs typeface="Arial"/>
              </a:rPr>
              <a:t> </a:t>
            </a:r>
            <a:r>
              <a:rPr sz="818" spc="-7" dirty="0">
                <a:solidFill>
                  <a:srgbClr val="231F20"/>
                </a:solidFill>
                <a:latin typeface="Arial"/>
                <a:cs typeface="Arial"/>
              </a:rPr>
              <a:t>matter.</a:t>
            </a:r>
            <a:endParaRPr sz="818">
              <a:solidFill>
                <a:prstClr val="black"/>
              </a:solidFill>
              <a:latin typeface="Arial"/>
              <a:cs typeface="Arial"/>
            </a:endParaRPr>
          </a:p>
          <a:p>
            <a:pPr marL="1878973" marR="56716" algn="just" defTabSz="623438" fontAlgn="auto">
              <a:lnSpc>
                <a:spcPct val="277800"/>
              </a:lnSpc>
              <a:spcBef>
                <a:spcPts val="545"/>
              </a:spcBef>
              <a:spcAft>
                <a:spcPts val="0"/>
              </a:spcAft>
              <a:tabLst>
                <a:tab pos="4630758" algn="l"/>
              </a:tabLst>
            </a:pPr>
            <a:r>
              <a:rPr sz="818" spc="-3" dirty="0">
                <a:solidFill>
                  <a:srgbClr val="231F20"/>
                </a:solidFill>
                <a:latin typeface="Arial"/>
                <a:cs typeface="Arial"/>
              </a:rPr>
              <a:t>Name</a:t>
            </a:r>
            <a:r>
              <a:rPr sz="818" spc="-68" dirty="0">
                <a:solidFill>
                  <a:srgbClr val="231F20"/>
                </a:solidFill>
                <a:latin typeface="Arial"/>
                <a:cs typeface="Arial"/>
              </a:rPr>
              <a:t> </a:t>
            </a:r>
            <a:r>
              <a:rPr sz="818" dirty="0">
                <a:solidFill>
                  <a:srgbClr val="231F20"/>
                </a:solidFill>
                <a:latin typeface="Arial"/>
                <a:cs typeface="Arial"/>
              </a:rPr>
              <a:t>(printed) </a:t>
            </a:r>
            <a:r>
              <a:rPr sz="818" spc="65" dirty="0">
                <a:solidFill>
                  <a:srgbClr val="231F20"/>
                </a:solidFill>
                <a:latin typeface="Arial"/>
                <a:cs typeface="Arial"/>
              </a:rPr>
              <a:t> </a:t>
            </a:r>
            <a:r>
              <a:rPr sz="818" u="sng" dirty="0">
                <a:solidFill>
                  <a:srgbClr val="231F20"/>
                </a:solidFill>
                <a:uFill>
                  <a:solidFill>
                    <a:srgbClr val="221E1F"/>
                  </a:solidFill>
                </a:uFill>
                <a:latin typeface="Arial"/>
                <a:cs typeface="Arial"/>
              </a:rPr>
              <a:t> 	</a:t>
            </a:r>
            <a:r>
              <a:rPr sz="818" dirty="0">
                <a:solidFill>
                  <a:srgbClr val="231F20"/>
                </a:solidFill>
                <a:latin typeface="Arial"/>
                <a:cs typeface="Arial"/>
              </a:rPr>
              <a:t> Signature </a:t>
            </a:r>
            <a:r>
              <a:rPr sz="818" u="sng" dirty="0">
                <a:solidFill>
                  <a:srgbClr val="231F20"/>
                </a:solidFill>
                <a:uFill>
                  <a:solidFill>
                    <a:srgbClr val="221E1F"/>
                  </a:solidFill>
                </a:uFill>
                <a:latin typeface="Arial"/>
                <a:cs typeface="Arial"/>
              </a:rPr>
              <a:t>	</a:t>
            </a:r>
            <a:r>
              <a:rPr sz="818" dirty="0">
                <a:solidFill>
                  <a:srgbClr val="231F20"/>
                </a:solidFill>
                <a:latin typeface="Arial"/>
                <a:cs typeface="Arial"/>
              </a:rPr>
              <a:t> </a:t>
            </a:r>
            <a:r>
              <a:rPr sz="818" spc="-3" dirty="0">
                <a:solidFill>
                  <a:srgbClr val="231F20"/>
                </a:solidFill>
                <a:latin typeface="Arial"/>
                <a:cs typeface="Arial"/>
              </a:rPr>
              <a:t>Date </a:t>
            </a:r>
            <a:r>
              <a:rPr sz="818" spc="-75" dirty="0">
                <a:solidFill>
                  <a:srgbClr val="231F20"/>
                </a:solidFill>
                <a:latin typeface="Arial"/>
                <a:cs typeface="Arial"/>
              </a:rPr>
              <a:t> </a:t>
            </a:r>
            <a:r>
              <a:rPr sz="818" u="sng" dirty="0">
                <a:solidFill>
                  <a:srgbClr val="231F20"/>
                </a:solidFill>
                <a:uFill>
                  <a:solidFill>
                    <a:srgbClr val="221E1F"/>
                  </a:solidFill>
                </a:uFill>
                <a:latin typeface="Arial"/>
                <a:cs typeface="Arial"/>
              </a:rPr>
              <a:t> 	</a:t>
            </a:r>
            <a:endParaRPr sz="818">
              <a:solidFill>
                <a:prstClr val="black"/>
              </a:solidFill>
              <a:latin typeface="Arial"/>
              <a:cs typeface="Arial"/>
            </a:endParaRPr>
          </a:p>
          <a:p>
            <a:pPr defTabSz="623438" fontAlgn="auto">
              <a:spcBef>
                <a:spcPts val="0"/>
              </a:spcBef>
              <a:spcAft>
                <a:spcPts val="0"/>
              </a:spcAft>
            </a:pPr>
            <a:endParaRPr sz="886">
              <a:solidFill>
                <a:prstClr val="black"/>
              </a:solidFill>
              <a:latin typeface="Arial"/>
              <a:cs typeface="Arial"/>
            </a:endParaRPr>
          </a:p>
          <a:p>
            <a:pPr defTabSz="623438" fontAlgn="auto">
              <a:spcBef>
                <a:spcPts val="14"/>
              </a:spcBef>
              <a:spcAft>
                <a:spcPts val="0"/>
              </a:spcAft>
            </a:pPr>
            <a:endParaRPr sz="784">
              <a:solidFill>
                <a:prstClr val="black"/>
              </a:solidFill>
              <a:latin typeface="Arial"/>
              <a:cs typeface="Arial"/>
            </a:endParaRPr>
          </a:p>
          <a:p>
            <a:pPr marL="8659" marR="4329" algn="just" defTabSz="623438" fontAlgn="auto">
              <a:lnSpc>
                <a:spcPts val="955"/>
              </a:lnSpc>
              <a:spcBef>
                <a:spcPts val="0"/>
              </a:spcBef>
              <a:spcAft>
                <a:spcPts val="0"/>
              </a:spcAft>
            </a:pPr>
            <a:r>
              <a:rPr sz="818" dirty="0">
                <a:solidFill>
                  <a:srgbClr val="231F20"/>
                </a:solidFill>
                <a:latin typeface="Arial"/>
                <a:cs typeface="Arial"/>
              </a:rPr>
              <a:t>Pursuant to KRS </a:t>
            </a:r>
            <a:r>
              <a:rPr sz="818" spc="-3" dirty="0">
                <a:solidFill>
                  <a:srgbClr val="231F20"/>
                </a:solidFill>
                <a:latin typeface="Arial"/>
                <a:cs typeface="Arial"/>
              </a:rPr>
              <a:t>139.470(7)(b)(2), </a:t>
            </a:r>
            <a:r>
              <a:rPr sz="818" dirty="0">
                <a:solidFill>
                  <a:srgbClr val="231F20"/>
                </a:solidFill>
                <a:latin typeface="Arial"/>
                <a:cs typeface="Arial"/>
              </a:rPr>
              <a:t>“place </a:t>
            </a:r>
            <a:r>
              <a:rPr sz="818" spc="-3" dirty="0">
                <a:solidFill>
                  <a:srgbClr val="231F20"/>
                </a:solidFill>
                <a:latin typeface="Arial"/>
                <a:cs typeface="Arial"/>
              </a:rPr>
              <a:t>of domicile” is defined as </a:t>
            </a:r>
            <a:r>
              <a:rPr sz="818" dirty="0">
                <a:solidFill>
                  <a:srgbClr val="231F20"/>
                </a:solidFill>
                <a:latin typeface="Arial"/>
                <a:cs typeface="Arial"/>
              </a:rPr>
              <a:t>“the </a:t>
            </a:r>
            <a:r>
              <a:rPr sz="818" spc="-3" dirty="0">
                <a:solidFill>
                  <a:srgbClr val="231F20"/>
                </a:solidFill>
                <a:latin typeface="Arial"/>
                <a:cs typeface="Arial"/>
              </a:rPr>
              <a:t>place where an individual has  his or her legal, </a:t>
            </a:r>
            <a:r>
              <a:rPr sz="818" dirty="0">
                <a:solidFill>
                  <a:srgbClr val="231F20"/>
                </a:solidFill>
                <a:latin typeface="Arial"/>
                <a:cs typeface="Arial"/>
              </a:rPr>
              <a:t>true, fixed </a:t>
            </a:r>
            <a:r>
              <a:rPr sz="818" spc="-3" dirty="0">
                <a:solidFill>
                  <a:srgbClr val="231F20"/>
                </a:solidFill>
                <a:latin typeface="Arial"/>
                <a:cs typeface="Arial"/>
              </a:rPr>
              <a:t>and permanent home and principal establishment, and </a:t>
            </a:r>
            <a:r>
              <a:rPr sz="818" dirty="0">
                <a:solidFill>
                  <a:srgbClr val="231F20"/>
                </a:solidFill>
                <a:latin typeface="Arial"/>
                <a:cs typeface="Arial"/>
              </a:rPr>
              <a:t>to </a:t>
            </a:r>
            <a:r>
              <a:rPr sz="818" spc="-3" dirty="0">
                <a:solidFill>
                  <a:srgbClr val="231F20"/>
                </a:solidFill>
                <a:latin typeface="Arial"/>
                <a:cs typeface="Arial"/>
              </a:rPr>
              <a:t>which, whenever  </a:t>
            </a:r>
            <a:r>
              <a:rPr sz="818" dirty="0">
                <a:solidFill>
                  <a:srgbClr val="231F20"/>
                </a:solidFill>
                <a:latin typeface="Arial"/>
                <a:cs typeface="Arial"/>
              </a:rPr>
              <a:t>the </a:t>
            </a:r>
            <a:r>
              <a:rPr sz="818" spc="-3" dirty="0">
                <a:solidFill>
                  <a:srgbClr val="231F20"/>
                </a:solidFill>
                <a:latin typeface="Arial"/>
                <a:cs typeface="Arial"/>
              </a:rPr>
              <a:t>individual is absent, </a:t>
            </a:r>
            <a:r>
              <a:rPr sz="818" dirty="0">
                <a:solidFill>
                  <a:srgbClr val="231F20"/>
                </a:solidFill>
                <a:latin typeface="Arial"/>
                <a:cs typeface="Arial"/>
              </a:rPr>
              <a:t>the </a:t>
            </a:r>
            <a:r>
              <a:rPr sz="818" spc="-3" dirty="0">
                <a:solidFill>
                  <a:srgbClr val="231F20"/>
                </a:solidFill>
                <a:latin typeface="Arial"/>
                <a:cs typeface="Arial"/>
              </a:rPr>
              <a:t>individual has </a:t>
            </a:r>
            <a:r>
              <a:rPr sz="818" dirty="0">
                <a:solidFill>
                  <a:srgbClr val="231F20"/>
                </a:solidFill>
                <a:latin typeface="Arial"/>
                <a:cs typeface="Arial"/>
              </a:rPr>
              <a:t>the </a:t>
            </a:r>
            <a:r>
              <a:rPr sz="818" spc="-3" dirty="0">
                <a:solidFill>
                  <a:srgbClr val="231F20"/>
                </a:solidFill>
                <a:latin typeface="Arial"/>
                <a:cs typeface="Arial"/>
              </a:rPr>
              <a:t>intention of</a:t>
            </a:r>
            <a:r>
              <a:rPr sz="818" spc="-10" dirty="0">
                <a:solidFill>
                  <a:srgbClr val="231F20"/>
                </a:solidFill>
                <a:latin typeface="Arial"/>
                <a:cs typeface="Arial"/>
              </a:rPr>
              <a:t> </a:t>
            </a:r>
            <a:r>
              <a:rPr sz="818" dirty="0">
                <a:solidFill>
                  <a:srgbClr val="231F20"/>
                </a:solidFill>
                <a:latin typeface="Arial"/>
                <a:cs typeface="Arial"/>
              </a:rPr>
              <a:t>returning.”</a:t>
            </a:r>
            <a:endParaRPr sz="818">
              <a:solidFill>
                <a:prstClr val="black"/>
              </a:solidFill>
              <a:latin typeface="Arial"/>
              <a:cs typeface="Arial"/>
            </a:endParaRPr>
          </a:p>
        </p:txBody>
      </p:sp>
      <p:sp>
        <p:nvSpPr>
          <p:cNvPr id="10" name="object 10"/>
          <p:cNvSpPr txBox="1"/>
          <p:nvPr/>
        </p:nvSpPr>
        <p:spPr>
          <a:xfrm rot="18900000">
            <a:off x="2246470" y="2788136"/>
            <a:ext cx="4613123" cy="1308050"/>
          </a:xfrm>
          <a:prstGeom prst="rect">
            <a:avLst/>
          </a:prstGeom>
          <a:noFill/>
          <a:ln>
            <a:noFill/>
          </a:ln>
        </p:spPr>
        <p:txBody>
          <a:bodyPr vert="horz" wrap="square" lIns="0" tIns="0" rIns="0" bIns="0" rtlCol="0">
            <a:spAutoFit/>
          </a:bodyPr>
          <a:lstStyle/>
          <a:p>
            <a:pPr defTabSz="623438" fontAlgn="auto">
              <a:lnSpc>
                <a:spcPts val="10227"/>
              </a:lnSpc>
              <a:spcBef>
                <a:spcPts val="0"/>
              </a:spcBef>
              <a:spcAft>
                <a:spcPts val="0"/>
              </a:spcAft>
            </a:pPr>
            <a:r>
              <a:rPr sz="10227" b="1" spc="-3" dirty="0">
                <a:solidFill>
                  <a:prstClr val="white">
                    <a:lumMod val="65000"/>
                  </a:prstClr>
                </a:solidFill>
                <a:latin typeface="Times New Roman"/>
                <a:cs typeface="Times New Roman"/>
              </a:rPr>
              <a:t>DRAFT</a:t>
            </a:r>
            <a:endParaRPr sz="10227" b="1" dirty="0">
              <a:solidFill>
                <a:prstClr val="white">
                  <a:lumMod val="65000"/>
                </a:prstClr>
              </a:solidFill>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533400" y="2362200"/>
            <a:ext cx="8839200" cy="58674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Existing “Residential” Customers Will Remain </a:t>
            </a: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T</a:t>
            </a: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ax Exempt UNTIL     a “Trigger” Event Occurs          After 1-1-2023</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What</a:t>
            </a: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 is the “Trigger Event?”</a:t>
            </a: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F13071D9-6B2A-A562-5D1C-E3EF8F9A3D1C}"/>
              </a:ext>
            </a:extLst>
          </p:cNvPr>
          <p:cNvSpPr txBox="1"/>
          <p:nvPr/>
        </p:nvSpPr>
        <p:spPr>
          <a:xfrm>
            <a:off x="1447799" y="1417830"/>
            <a:ext cx="7620000" cy="707886"/>
          </a:xfrm>
          <a:prstGeom prst="rect">
            <a:avLst/>
          </a:prstGeom>
          <a:noFill/>
        </p:spPr>
        <p:txBody>
          <a:bodyPr wrap="square" rtlCol="0">
            <a:spAutoFit/>
          </a:bodyPr>
          <a:lstStyle/>
          <a:p>
            <a:r>
              <a:rPr lang="en-US" sz="4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“Grandfather”  Protection</a:t>
            </a:r>
            <a:endPar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DB450BE-6341-30F4-9DCA-BB14D1024931}"/>
              </a:ext>
            </a:extLst>
          </p:cNvPr>
          <p:cNvSpPr txBox="1">
            <a:spLocks noChangeArrowheads="1"/>
          </p:cNvSpPr>
          <p:nvPr/>
        </p:nvSpPr>
        <p:spPr>
          <a:xfrm>
            <a:off x="0" y="119720"/>
            <a:ext cx="9067799" cy="10616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sz="5400" b="1" dirty="0">
                <a:solidFill>
                  <a:srgbClr val="FFFF0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HB  8</a:t>
            </a:r>
          </a:p>
        </p:txBody>
      </p:sp>
    </p:spTree>
    <p:extLst>
      <p:ext uri="{BB962C8B-B14F-4D97-AF65-F5344CB8AC3E}">
        <p14:creationId xmlns:p14="http://schemas.microsoft.com/office/powerpoint/2010/main" val="1286132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0" y="1112981"/>
            <a:ext cx="8856812" cy="6124754"/>
          </a:xfrm>
          <a:prstGeom prst="rect">
            <a:avLst/>
          </a:prstGeom>
          <a:noFill/>
          <a:ln w="9525">
            <a:noFill/>
            <a:miter lim="800000"/>
            <a:headEnd/>
            <a:tailEnd/>
          </a:ln>
          <a:effectLst/>
        </p:spPr>
        <p:txBody>
          <a:bodyPr wrap="square">
            <a:spAutoFit/>
          </a:bodyPr>
          <a:lstStyle/>
          <a:p>
            <a:pPr marL="442912" lvl="1" algn="just">
              <a:spcBef>
                <a:spcPts val="600"/>
              </a:spcBef>
            </a:pPr>
            <a:endParaRPr lang="en-US" sz="3600" dirty="0">
              <a:solidFill>
                <a:srgbClr val="FFFF00"/>
              </a:solidFill>
              <a:effectLst>
                <a:outerShdw blurRad="38100" dist="38100" dir="2700000" algn="tl">
                  <a:srgbClr val="000000">
                    <a:alpha val="43137"/>
                  </a:srgbClr>
                </a:outerShdw>
              </a:effectLst>
            </a:endParaRPr>
          </a:p>
          <a:p>
            <a:pPr marL="442912" marR="0" lvl="1" indent="0" algn="just" defTabSz="914400" rtl="0" eaLnBrk="1" fontAlgn="base" latinLnBrk="0" hangingPunct="1">
              <a:lnSpc>
                <a:spcPct val="100000"/>
              </a:lnSpc>
              <a:spcBef>
                <a:spcPts val="60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a:t>
            </a:r>
          </a:p>
          <a:p>
            <a:pPr marL="442912" marR="0" lvl="1" indent="0" algn="just" defTabSz="914400" rtl="0" eaLnBrk="1" fontAlgn="base" latinLnBrk="0" hangingPunct="1">
              <a:lnSpc>
                <a:spcPct val="100000"/>
              </a:lnSpc>
              <a:spcBef>
                <a:spcPts val="600"/>
              </a:spcBef>
              <a:spcAft>
                <a:spcPct val="0"/>
              </a:spcAft>
              <a:buClrTx/>
              <a:buSzTx/>
              <a:buFontTx/>
              <a:buNone/>
              <a:tabLst/>
              <a:defRPr/>
            </a:pPr>
            <a:endParaRPr kumimoji="0" lang="en-US" sz="1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1814512" lvl="3"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Move</a:t>
            </a:r>
          </a:p>
          <a:p>
            <a:pPr marL="1814512" lvl="3"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Change Account Name</a:t>
            </a:r>
          </a:p>
          <a:p>
            <a:pPr marL="1814512" lvl="3"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Move – In </a:t>
            </a:r>
          </a:p>
          <a:p>
            <a:pPr marL="1814512" lvl="3"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New Construction	</a:t>
            </a:r>
          </a:p>
          <a:p>
            <a:pPr marL="1814512" lvl="3"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Customer Has 2 Meters</a:t>
            </a:r>
          </a:p>
          <a:p>
            <a:pPr marL="2843212" lvl="5" indent="-571500">
              <a:spcBef>
                <a:spcPts val="600"/>
              </a:spcBef>
              <a:buSzPct val="80000"/>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rPr>
              <a:t>Check Records</a:t>
            </a: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2">
            <a:extLst>
              <a:ext uri="{FF2B5EF4-FFF2-40B4-BE49-F238E27FC236}">
                <a16:creationId xmlns:a16="http://schemas.microsoft.com/office/drawing/2014/main" id="{B2333165-8E8A-2304-007E-D4E599FE053B}"/>
              </a:ext>
            </a:extLst>
          </p:cNvPr>
          <p:cNvSpPr txBox="1">
            <a:spLocks noChangeArrowheads="1"/>
          </p:cNvSpPr>
          <p:nvPr/>
        </p:nvSpPr>
        <p:spPr>
          <a:xfrm>
            <a:off x="0" y="119720"/>
            <a:ext cx="9067799" cy="10616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sz="5400" b="1" dirty="0">
                <a:solidFill>
                  <a:srgbClr val="FFFF0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HB  8</a:t>
            </a:r>
          </a:p>
        </p:txBody>
      </p:sp>
      <p:sp>
        <p:nvSpPr>
          <p:cNvPr id="8" name="TextBox 7">
            <a:extLst>
              <a:ext uri="{FF2B5EF4-FFF2-40B4-BE49-F238E27FC236}">
                <a16:creationId xmlns:a16="http://schemas.microsoft.com/office/drawing/2014/main" id="{C2282FE3-1FEC-8D3B-B8D2-16DD2F972CE6}"/>
              </a:ext>
            </a:extLst>
          </p:cNvPr>
          <p:cNvSpPr txBox="1"/>
          <p:nvPr/>
        </p:nvSpPr>
        <p:spPr>
          <a:xfrm>
            <a:off x="2819400" y="1466721"/>
            <a:ext cx="3505201" cy="707886"/>
          </a:xfrm>
          <a:prstGeom prst="rect">
            <a:avLst/>
          </a:prstGeom>
          <a:noFill/>
        </p:spPr>
        <p:txBody>
          <a:bodyPr wrap="square" rtlCol="0">
            <a:spAutoFit/>
          </a:bodyPr>
          <a:lstStyle/>
          <a:p>
            <a:r>
              <a:rPr lang="en-US" sz="4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Trigger Event</a:t>
            </a:r>
            <a:endPar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60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457200" y="1676400"/>
            <a:ext cx="8839200" cy="58674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3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If “Trigger” event Occurs</a:t>
            </a:r>
          </a:p>
          <a:p>
            <a:pPr marL="1374775" marR="0" lvl="0" indent="-490538" algn="l" defTabSz="914400" rtl="0" eaLnBrk="1" fontAlgn="base" latinLnBrk="0" hangingPunct="1">
              <a:lnSpc>
                <a:spcPct val="100000"/>
              </a:lnSpc>
              <a:spcBef>
                <a:spcPct val="20000"/>
              </a:spcBef>
              <a:spcAft>
                <a:spcPct val="0"/>
              </a:spcAft>
              <a:buClrTx/>
              <a:buSzPct val="80000"/>
              <a:buFont typeface="Wingdings" pitchFamily="2" charset="2"/>
              <a:buChar char="Ø"/>
              <a:tabLst/>
              <a:defRPr/>
            </a:pPr>
            <a:r>
              <a:rPr lang="en-US" sz="38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Customer Must Sign D of D</a:t>
            </a:r>
            <a:endParaRPr kumimoji="0" lang="en-US" sz="3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1374775" marR="0" lvl="0" indent="-490538" algn="l" defTabSz="914400" rtl="0" eaLnBrk="1" fontAlgn="base" latinLnBrk="0" hangingPunct="1">
              <a:lnSpc>
                <a:spcPct val="100000"/>
              </a:lnSpc>
              <a:spcBef>
                <a:spcPct val="20000"/>
              </a:spcBef>
              <a:spcAft>
                <a:spcPct val="0"/>
              </a:spcAft>
              <a:buClrTx/>
              <a:buSzPct val="80000"/>
              <a:buFont typeface="Wingdings" pitchFamily="2" charset="2"/>
              <a:buChar char="Ø"/>
              <a:tabLst/>
              <a:defRPr/>
            </a:pPr>
            <a:r>
              <a:rPr lang="en-US" sz="38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Keep D of D on File</a:t>
            </a:r>
          </a:p>
          <a:p>
            <a:pPr marL="1374775" marR="0" lvl="0" indent="-490538" algn="l" defTabSz="914400" rtl="0" eaLnBrk="1" fontAlgn="base" latinLnBrk="0" hangingPunct="1">
              <a:lnSpc>
                <a:spcPct val="100000"/>
              </a:lnSpc>
              <a:spcBef>
                <a:spcPct val="20000"/>
              </a:spcBef>
              <a:spcAft>
                <a:spcPct val="0"/>
              </a:spcAft>
              <a:buClrTx/>
              <a:buSzPct val="80000"/>
              <a:buFont typeface="Wingdings" pitchFamily="2" charset="2"/>
              <a:buChar char="Ø"/>
              <a:tabLst/>
              <a:defRPr/>
            </a:pPr>
            <a:r>
              <a:rPr kumimoji="0" lang="en-US" sz="3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Do Not Send to Dept. of  Revenue (DOR)</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3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All Utilities Use Same Form       (Write Water &amp; Sewer on D of D)</a:t>
            </a: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41FD3392-AC28-460F-A54D-651AC773B0FF}"/>
              </a:ext>
            </a:extLst>
          </p:cNvPr>
          <p:cNvSpPr txBox="1">
            <a:spLocks noChangeArrowheads="1"/>
          </p:cNvSpPr>
          <p:nvPr/>
        </p:nvSpPr>
        <p:spPr>
          <a:xfrm>
            <a:off x="0" y="381000"/>
            <a:ext cx="9067799" cy="10616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sz="4000" b="1" dirty="0">
                <a:solidFill>
                  <a:srgbClr val="FFFF0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Declaration of Domicile </a:t>
            </a:r>
          </a:p>
          <a:p>
            <a:pPr fontAlgn="base">
              <a:spcAft>
                <a:spcPct val="0"/>
              </a:spcAft>
              <a:defRPr/>
            </a:pPr>
            <a:r>
              <a:rPr lang="en-US" sz="4000" b="1" dirty="0">
                <a:solidFill>
                  <a:srgbClr val="FFFF0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(D of D)</a:t>
            </a:r>
          </a:p>
        </p:txBody>
      </p:sp>
    </p:spTree>
    <p:extLst>
      <p:ext uri="{BB962C8B-B14F-4D97-AF65-F5344CB8AC3E}">
        <p14:creationId xmlns:p14="http://schemas.microsoft.com/office/powerpoint/2010/main" val="3581585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457200" y="1828800"/>
            <a:ext cx="8839200" cy="58674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3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DOR Audit</a:t>
            </a:r>
          </a:p>
          <a:p>
            <a:pPr marL="1374775" marR="0" lvl="0" indent="-490538" algn="l" defTabSz="914400" rtl="0" eaLnBrk="1" fontAlgn="base" latinLnBrk="0" hangingPunct="1">
              <a:lnSpc>
                <a:spcPct val="100000"/>
              </a:lnSpc>
              <a:spcBef>
                <a:spcPct val="20000"/>
              </a:spcBef>
              <a:spcAft>
                <a:spcPct val="0"/>
              </a:spcAft>
              <a:buClrTx/>
              <a:buSzPct val="80000"/>
              <a:buFont typeface="Wingdings" pitchFamily="2" charset="2"/>
              <a:buChar char="Ø"/>
              <a:tabLst/>
              <a:defRPr/>
            </a:pPr>
            <a:r>
              <a:rPr lang="en-US" sz="38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Utility is Responsible for Paying Sales Tax</a:t>
            </a:r>
            <a:endParaRPr kumimoji="0" lang="en-US" sz="3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1374775" marR="0" lvl="0" indent="-490538" algn="l" defTabSz="914400" rtl="0" eaLnBrk="1" fontAlgn="base" latinLnBrk="0" hangingPunct="1">
              <a:lnSpc>
                <a:spcPct val="100000"/>
              </a:lnSpc>
              <a:spcBef>
                <a:spcPct val="20000"/>
              </a:spcBef>
              <a:spcAft>
                <a:spcPct val="0"/>
              </a:spcAft>
              <a:buClrTx/>
              <a:buSzPct val="80000"/>
              <a:buFont typeface="Wingdings" pitchFamily="2" charset="2"/>
              <a:buChar char="Ø"/>
              <a:tabLst/>
              <a:defRPr/>
            </a:pPr>
            <a:r>
              <a:rPr lang="en-US" sz="38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Unless Customer</a:t>
            </a:r>
          </a:p>
          <a:p>
            <a:pPr marL="2370137" lvl="2" indent="-571500">
              <a:spcBef>
                <a:spcPct val="20000"/>
              </a:spcBef>
              <a:buSzPct val="88000"/>
              <a:buFont typeface="Arial" panose="020B0604020202020204" pitchFamily="34" charset="0"/>
              <a:buChar char="•"/>
              <a:defRPr/>
            </a:pPr>
            <a:r>
              <a:rPr lang="en-US" sz="38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“Grandfathered</a:t>
            </a:r>
            <a:r>
              <a:rPr lang="en-US" sz="38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or</a:t>
            </a:r>
          </a:p>
          <a:p>
            <a:pPr marL="2370137" lvl="2" indent="-571500">
              <a:spcBef>
                <a:spcPct val="20000"/>
              </a:spcBef>
              <a:buSzPct val="88000"/>
              <a:buFont typeface="Arial" panose="020B0604020202020204" pitchFamily="34" charset="0"/>
              <a:buChar char="•"/>
              <a:defRPr/>
            </a:pPr>
            <a:r>
              <a:rPr lang="en-US" sz="38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D of D on File</a:t>
            </a: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41FD3392-AC28-460F-A54D-651AC773B0FF}"/>
              </a:ext>
            </a:extLst>
          </p:cNvPr>
          <p:cNvSpPr txBox="1">
            <a:spLocks noChangeArrowheads="1"/>
          </p:cNvSpPr>
          <p:nvPr/>
        </p:nvSpPr>
        <p:spPr>
          <a:xfrm>
            <a:off x="0" y="381000"/>
            <a:ext cx="9067799" cy="10616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sz="4000" b="1" dirty="0">
                <a:solidFill>
                  <a:srgbClr val="FFFF0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What Happens if Utility Does Not Comply?</a:t>
            </a:r>
          </a:p>
        </p:txBody>
      </p:sp>
    </p:spTree>
    <p:extLst>
      <p:ext uri="{BB962C8B-B14F-4D97-AF65-F5344CB8AC3E}">
        <p14:creationId xmlns:p14="http://schemas.microsoft.com/office/powerpoint/2010/main" val="2871917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Stay  Tuned . . . </a:t>
            </a:r>
            <a:endPar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210987" y="1676400"/>
            <a:ext cx="8856812" cy="4785926"/>
          </a:xfrm>
          <a:prstGeom prst="rect">
            <a:avLst/>
          </a:prstGeom>
          <a:noFill/>
          <a:ln w="9525">
            <a:noFill/>
            <a:miter lim="800000"/>
            <a:headEnd/>
            <a:tailEnd/>
          </a:ln>
          <a:effectLst/>
        </p:spPr>
        <p:txBody>
          <a:bodyPr wrap="square">
            <a:spAutoFit/>
          </a:bodyPr>
          <a:lstStyle/>
          <a:p>
            <a:pPr marL="900112" lvl="1" indent="-457200">
              <a:spcBef>
                <a:spcPts val="6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D of D  Template  Still  in  Draft  Form</a:t>
            </a:r>
          </a:p>
          <a:p>
            <a:pPr marL="900112" lvl="1" indent="-457200">
              <a:spcBef>
                <a:spcPts val="6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KRWA  Will  Notify  When  D of D    is  in  Final  Form</a:t>
            </a:r>
          </a:p>
          <a:p>
            <a:pPr marL="900112" lvl="1" indent="-457200">
              <a:spcBef>
                <a:spcPts val="6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DOR FAQs on Website</a:t>
            </a:r>
          </a:p>
          <a:p>
            <a:pPr marL="442912" lvl="1">
              <a:spcBef>
                <a:spcPts val="600"/>
              </a:spcBef>
            </a:pPr>
            <a:r>
              <a:rPr lang="en-US" sz="3600" b="1" dirty="0">
                <a:solidFill>
                  <a:srgbClr val="FFFF00"/>
                </a:solidFill>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	</a:t>
            </a: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0893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12B47D-BADF-70DB-B2BD-88348DA0B27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71799" y="1685425"/>
            <a:ext cx="3200400" cy="3200400"/>
          </a:xfrm>
          <a:prstGeom prst="rect">
            <a:avLst/>
          </a:prstGeom>
        </p:spPr>
      </p:pic>
      <p:sp>
        <p:nvSpPr>
          <p:cNvPr id="6" name="Rectangle 5">
            <a:extLst>
              <a:ext uri="{FF2B5EF4-FFF2-40B4-BE49-F238E27FC236}">
                <a16:creationId xmlns:a16="http://schemas.microsoft.com/office/drawing/2014/main" id="{C953C342-26E7-ACC9-FCB2-2988FB59E6EC}"/>
              </a:ext>
            </a:extLst>
          </p:cNvPr>
          <p:cNvSpPr/>
          <p:nvPr/>
        </p:nvSpPr>
        <p:spPr>
          <a:xfrm>
            <a:off x="1069279" y="332688"/>
            <a:ext cx="7005444" cy="1107996"/>
          </a:xfrm>
          <a:prstGeom prst="rect">
            <a:avLst/>
          </a:prstGeom>
          <a:noFill/>
          <a:effectLst>
            <a:outerShdw blurRad="50800" dist="38100" dir="16200000" rotWithShape="0">
              <a:prstClr val="black">
                <a:alpha val="40000"/>
              </a:prstClr>
            </a:outerShdw>
          </a:effectLst>
        </p:spPr>
        <p:txBody>
          <a:bodyPr wrap="none" lIns="91440" tIns="45720" rIns="91440" bIns="45720">
            <a:spAutoFit/>
          </a:bodyPr>
          <a:lstStyle/>
          <a:p>
            <a:pPr algn="ctr"/>
            <a:r>
              <a:rPr lang="en-US" sz="6600" b="1" cap="none" spc="0" dirty="0">
                <a:ln w="0">
                  <a:solidFill>
                    <a:srgbClr val="FFFF00"/>
                  </a:solidFill>
                </a:ln>
                <a:solidFill>
                  <a:srgbClr val="FFFF00"/>
                </a:solidFill>
                <a:effectLst>
                  <a:outerShdw blurRad="38100" dist="25400" dir="5400000" algn="ctr" rotWithShape="0">
                    <a:srgbClr val="6E747A">
                      <a:alpha val="43000"/>
                    </a:srgbClr>
                  </a:outerShdw>
                </a:effectLst>
              </a:rPr>
              <a:t>Any QUESTIONS</a:t>
            </a:r>
          </a:p>
        </p:txBody>
      </p:sp>
      <p:sp>
        <p:nvSpPr>
          <p:cNvPr id="7" name="Rectangle 6">
            <a:extLst>
              <a:ext uri="{FF2B5EF4-FFF2-40B4-BE49-F238E27FC236}">
                <a16:creationId xmlns:a16="http://schemas.microsoft.com/office/drawing/2014/main" id="{795C0658-A6C5-4EB8-E50B-FD1E8BDC236A}"/>
              </a:ext>
            </a:extLst>
          </p:cNvPr>
          <p:cNvSpPr/>
          <p:nvPr/>
        </p:nvSpPr>
        <p:spPr>
          <a:xfrm>
            <a:off x="1562201" y="5105400"/>
            <a:ext cx="6019597" cy="1107996"/>
          </a:xfrm>
          <a:prstGeom prst="rect">
            <a:avLst/>
          </a:prstGeom>
          <a:noFill/>
          <a:effectLst>
            <a:outerShdw blurRad="50800" dist="38100" dir="16200000" rotWithShape="0">
              <a:prstClr val="black">
                <a:alpha val="40000"/>
              </a:prstClr>
            </a:outerShdw>
          </a:effectLst>
        </p:spPr>
        <p:txBody>
          <a:bodyPr wrap="none" lIns="91440" tIns="45720" rIns="91440" bIns="45720">
            <a:spAutoFit/>
          </a:bodyPr>
          <a:lstStyle/>
          <a:p>
            <a:pPr algn="ctr"/>
            <a:r>
              <a:rPr lang="en-US" sz="6600" b="1" cap="none" spc="0" dirty="0">
                <a:ln w="0">
                  <a:solidFill>
                    <a:srgbClr val="FFFF00"/>
                  </a:solidFill>
                </a:ln>
                <a:solidFill>
                  <a:srgbClr val="FFFF00"/>
                </a:solidFill>
                <a:effectLst>
                  <a:outerShdw blurRad="38100" dist="25400" dir="5400000" algn="ctr" rotWithShape="0">
                    <a:srgbClr val="6E747A">
                      <a:alpha val="43000"/>
                    </a:srgbClr>
                  </a:outerShdw>
                </a:effectLst>
              </a:rPr>
              <a:t>About  </a:t>
            </a:r>
            <a:r>
              <a:rPr lang="en-US" sz="6600" b="1" cap="none" spc="0" dirty="0">
                <a:ln w="0">
                  <a:solidFill>
                    <a:srgbClr val="FFFF00"/>
                  </a:solidFill>
                </a:ln>
                <a:solidFill>
                  <a:srgbClr val="FF0000"/>
                </a:solidFill>
                <a:effectLst>
                  <a:outerShdw blurRad="38100" dist="25400" dir="5400000" algn="ctr" rotWithShape="0">
                    <a:srgbClr val="6E747A">
                      <a:alpha val="43000"/>
                    </a:srgbClr>
                  </a:outerShdw>
                </a:effectLst>
              </a:rPr>
              <a:t>HB 8  </a:t>
            </a:r>
            <a:r>
              <a:rPr lang="en-US" sz="6600" b="1" cap="none" spc="0" dirty="0">
                <a:ln w="0">
                  <a:solidFill>
                    <a:srgbClr val="FFFF00"/>
                  </a:solidFill>
                </a:ln>
                <a:solidFill>
                  <a:srgbClr val="FFFF00"/>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2609205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457200"/>
            <a:ext cx="9144000" cy="1066800"/>
          </a:xfrm>
        </p:spPr>
        <p:txBody>
          <a:bodyPr>
            <a:normAutofit fontScale="90000"/>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Notable  Bills  </a:t>
            </a:r>
            <a:b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General Assembly</a:t>
            </a:r>
          </a:p>
        </p:txBody>
      </p:sp>
      <p:sp>
        <p:nvSpPr>
          <p:cNvPr id="9219" name="Text Box 3"/>
          <p:cNvSpPr txBox="1">
            <a:spLocks noChangeArrowheads="1"/>
          </p:cNvSpPr>
          <p:nvPr/>
        </p:nvSpPr>
        <p:spPr bwMode="auto">
          <a:xfrm>
            <a:off x="114300" y="1636661"/>
            <a:ext cx="8915400" cy="3847207"/>
          </a:xfrm>
          <a:prstGeom prst="rect">
            <a:avLst/>
          </a:prstGeom>
          <a:noFill/>
          <a:ln w="9525">
            <a:noFill/>
            <a:miter lim="800000"/>
            <a:headEnd/>
            <a:tailEnd/>
          </a:ln>
          <a:effectLst/>
        </p:spPr>
        <p:txBody>
          <a:bodyPr wrap="square">
            <a:spAutoFit/>
          </a:bodyPr>
          <a:lstStyle/>
          <a:p>
            <a:pPr marL="442912" lvl="1" algn="just" fontAlgn="auto">
              <a:spcBef>
                <a:spcPct val="50000"/>
              </a:spcBef>
              <a:spcAft>
                <a:spcPts val="0"/>
              </a:spcAft>
            </a:pPr>
            <a:endParaRPr lang="en-US" sz="2400" dirty="0">
              <a:solidFill>
                <a:srgbClr val="FFFF00"/>
              </a:solidFill>
              <a:effectLst>
                <a:outerShdw blurRad="38100" dist="38100" dir="2700000" algn="tl">
                  <a:srgbClr val="000000">
                    <a:alpha val="43137"/>
                  </a:srgbClr>
                </a:outerShdw>
              </a:effectLst>
              <a:latin typeface="Arial"/>
            </a:endParaRPr>
          </a:p>
          <a:p>
            <a:pPr marL="914400" lvl="1" indent="-471488" algn="just" fontAlgn="auto">
              <a:spcBef>
                <a:spcPct val="50000"/>
              </a:spcBef>
              <a:spcAft>
                <a:spcPts val="0"/>
              </a:spcAft>
              <a:buFont typeface="Wingdings" pitchFamily="2" charset="2"/>
              <a:buChar char="§"/>
            </a:pPr>
            <a:r>
              <a:rPr lang="en-US" sz="3600" dirty="0">
                <a:solidFill>
                  <a:srgbClr val="FFFF00"/>
                </a:solidFill>
                <a:effectLst>
                  <a:outerShdw blurRad="38100" dist="38100" dir="2700000" algn="tl">
                    <a:srgbClr val="000000">
                      <a:alpha val="43137"/>
                    </a:srgbClr>
                  </a:outerShdw>
                </a:effectLst>
                <a:latin typeface="Arial"/>
              </a:rPr>
              <a:t>HB   312  –    Open  Records  Act</a:t>
            </a:r>
          </a:p>
          <a:p>
            <a:pPr marL="442912" lvl="1" algn="just" fontAlgn="auto">
              <a:spcBef>
                <a:spcPct val="50000"/>
              </a:spcBef>
              <a:spcAft>
                <a:spcPts val="0"/>
              </a:spcAft>
            </a:pPr>
            <a:endParaRPr lang="en-US" sz="2400" dirty="0">
              <a:solidFill>
                <a:srgbClr val="FFFF00"/>
              </a:solidFill>
              <a:effectLst>
                <a:outerShdw blurRad="38100" dist="38100" dir="2700000" algn="tl">
                  <a:srgbClr val="000000">
                    <a:alpha val="43137"/>
                  </a:srgbClr>
                </a:outerShdw>
              </a:effectLst>
              <a:latin typeface="Arial"/>
            </a:endParaRPr>
          </a:p>
          <a:p>
            <a:pPr marL="914400" lvl="1" indent="-471488" algn="just" fontAlgn="auto">
              <a:spcBef>
                <a:spcPct val="50000"/>
              </a:spcBef>
              <a:spcAft>
                <a:spcPts val="0"/>
              </a:spcAft>
              <a:buFont typeface="Wingdings" pitchFamily="2" charset="2"/>
              <a:buChar char="§"/>
            </a:pPr>
            <a:r>
              <a:rPr lang="en-US" sz="3600" dirty="0">
                <a:solidFill>
                  <a:srgbClr val="FFFF00"/>
                </a:solidFill>
                <a:effectLst>
                  <a:outerShdw blurRad="38100" dist="38100" dir="2700000" algn="tl">
                    <a:srgbClr val="000000">
                      <a:alpha val="43137"/>
                    </a:srgbClr>
                  </a:outerShdw>
                </a:effectLst>
                <a:latin typeface="Arial"/>
              </a:rPr>
              <a:t>HB   393  –    Commissioner</a:t>
            </a:r>
          </a:p>
          <a:p>
            <a:pPr marL="3186112" lvl="7" algn="just"/>
            <a:r>
              <a:rPr lang="en-US" sz="3600" dirty="0">
                <a:solidFill>
                  <a:srgbClr val="FFFF00"/>
                </a:solidFill>
                <a:effectLst>
                  <a:outerShdw blurRad="38100" dist="38100" dir="2700000" algn="tl">
                    <a:srgbClr val="000000">
                      <a:alpha val="43137"/>
                    </a:srgbClr>
                  </a:outerShdw>
                </a:effectLst>
                <a:latin typeface="Arial"/>
              </a:rPr>
              <a:t>     Training</a:t>
            </a:r>
          </a:p>
          <a:p>
            <a:pPr marL="3186112" lvl="7" algn="just"/>
            <a:r>
              <a:rPr lang="en-US" sz="4000" dirty="0">
                <a:solidFill>
                  <a:srgbClr val="FFFF00"/>
                </a:solidFill>
                <a:effectLst>
                  <a:outerShdw blurRad="38100" dist="38100" dir="2700000" algn="tl">
                    <a:srgbClr val="000000">
                      <a:alpha val="43137"/>
                    </a:srgbClr>
                  </a:outerShdw>
                </a:effectLst>
                <a:latin typeface="Arial"/>
              </a:rPr>
              <a:t>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1094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7C602D5-20FC-4C5E-9D5F-238380DB07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EDE2A6CA-50DE-4F4F-9D8B-9E3986EACB45}"/>
              </a:ext>
            </a:extLst>
          </p:cNvPr>
          <p:cNvSpPr txBox="1"/>
          <p:nvPr/>
        </p:nvSpPr>
        <p:spPr>
          <a:xfrm>
            <a:off x="0" y="323536"/>
            <a:ext cx="9144000" cy="1323439"/>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Open  Records  Request</a:t>
            </a:r>
          </a:p>
          <a:p>
            <a:pPr algn="ctr"/>
            <a:r>
              <a:rPr lang="en-US" sz="4000" b="1" dirty="0">
                <a:solidFill>
                  <a:srgbClr val="FFFF00"/>
                </a:solidFill>
                <a:effectLst>
                  <a:outerShdw blurRad="38100" dist="38100" dir="2700000" algn="tl">
                    <a:srgbClr val="000000">
                      <a:alpha val="43137"/>
                    </a:srgbClr>
                  </a:outerShdw>
                </a:effectLst>
              </a:rPr>
              <a:t>Standardized  Form</a:t>
            </a:r>
          </a:p>
        </p:txBody>
      </p:sp>
      <p:sp>
        <p:nvSpPr>
          <p:cNvPr id="4" name="TextBox 3">
            <a:extLst>
              <a:ext uri="{FF2B5EF4-FFF2-40B4-BE49-F238E27FC236}">
                <a16:creationId xmlns:a16="http://schemas.microsoft.com/office/drawing/2014/main" id="{4A49B743-32F4-42A1-90BB-6D7409E35B58}"/>
              </a:ext>
            </a:extLst>
          </p:cNvPr>
          <p:cNvSpPr txBox="1"/>
          <p:nvPr/>
        </p:nvSpPr>
        <p:spPr>
          <a:xfrm>
            <a:off x="304800" y="2133600"/>
            <a:ext cx="8229600" cy="4647426"/>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https://ag.ky.gov</a:t>
            </a:r>
          </a:p>
          <a:p>
            <a:endParaRPr lang="en-US" sz="3200" b="1" dirty="0">
              <a:solidFill>
                <a:srgbClr val="FFFF00"/>
              </a:solidFill>
              <a:effectLst>
                <a:outerShdw blurRad="38100" dist="38100" dir="2700000" algn="tl">
                  <a:srgbClr val="000000">
                    <a:alpha val="43137"/>
                  </a:srgbClr>
                </a:outerShdw>
              </a:effectLst>
            </a:endParaRPr>
          </a:p>
          <a:p>
            <a:r>
              <a:rPr lang="en-US" sz="3200" b="1" dirty="0">
                <a:solidFill>
                  <a:srgbClr val="FFFF00"/>
                </a:solidFill>
                <a:effectLst>
                  <a:outerShdw blurRad="38100" dist="38100" dir="2700000" algn="tl">
                    <a:srgbClr val="000000">
                      <a:alpha val="43137"/>
                    </a:srgbClr>
                  </a:outerShdw>
                </a:effectLst>
              </a:rPr>
              <a:t>	Resources</a:t>
            </a:r>
          </a:p>
          <a:p>
            <a:endParaRPr lang="en-US" sz="3200" b="1" dirty="0">
              <a:solidFill>
                <a:srgbClr val="FFFF00"/>
              </a:solidFill>
              <a:effectLst>
                <a:outerShdw blurRad="38100" dist="38100" dir="2700000" algn="tl">
                  <a:srgbClr val="000000">
                    <a:alpha val="43137"/>
                  </a:srgbClr>
                </a:outerShdw>
              </a:effectLst>
            </a:endParaRPr>
          </a:p>
          <a:p>
            <a:r>
              <a:rPr lang="en-US" sz="3200" b="1" dirty="0">
                <a:solidFill>
                  <a:srgbClr val="FFFF00"/>
                </a:solidFill>
                <a:effectLst>
                  <a:outerShdw blurRad="38100" dist="38100" dir="2700000" algn="tl">
                    <a:srgbClr val="000000">
                      <a:alpha val="43137"/>
                    </a:srgbClr>
                  </a:outerShdw>
                </a:effectLst>
              </a:rPr>
              <a:t>		Open Records / Open Meetings</a:t>
            </a:r>
          </a:p>
          <a:p>
            <a:endParaRPr lang="en-US" sz="3200" b="1" dirty="0">
              <a:solidFill>
                <a:srgbClr val="FFFF00"/>
              </a:solidFill>
              <a:effectLst>
                <a:outerShdw blurRad="38100" dist="38100" dir="2700000" algn="tl">
                  <a:srgbClr val="000000">
                    <a:alpha val="43137"/>
                  </a:srgbClr>
                </a:outerShdw>
              </a:effectLst>
            </a:endParaRPr>
          </a:p>
          <a:p>
            <a:r>
              <a:rPr lang="en-US" sz="3200" b="1" dirty="0">
                <a:solidFill>
                  <a:srgbClr val="FFFF00"/>
                </a:solidFill>
                <a:effectLst>
                  <a:outerShdw blurRad="38100" dist="38100" dir="2700000" algn="tl">
                    <a:srgbClr val="000000">
                      <a:alpha val="43137"/>
                    </a:srgbClr>
                  </a:outerShdw>
                </a:effectLst>
              </a:rPr>
              <a:t>			Request Form</a:t>
            </a:r>
          </a:p>
          <a:p>
            <a:r>
              <a:rPr lang="en-US" sz="3600" b="1" dirty="0">
                <a:solidFill>
                  <a:srgbClr val="FFFF00"/>
                </a:solidFill>
                <a:effectLst>
                  <a:outerShdw blurRad="38100" dist="38100" dir="2700000" algn="tl">
                    <a:srgbClr val="000000">
                      <a:alpha val="43137"/>
                    </a:srgbClr>
                  </a:outerShdw>
                </a:effectLst>
              </a:rPr>
              <a:t>		</a:t>
            </a:r>
          </a:p>
          <a:p>
            <a:r>
              <a:rPr lang="en-US" sz="3600" b="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6306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2" cstate="print">
            <a:biLevel thresh="50000"/>
          </a:blip>
          <a:srcRect/>
          <a:stretch>
            <a:fillRect/>
          </a:stretch>
        </p:blipFill>
        <p:spPr bwMode="auto">
          <a:xfrm>
            <a:off x="2590800" y="1"/>
            <a:ext cx="5702969" cy="6858000"/>
          </a:xfrm>
          <a:prstGeom prst="rect">
            <a:avLst/>
          </a:prstGeom>
          <a:noFill/>
          <a:ln w="9525">
            <a:noFill/>
            <a:miter lim="800000"/>
            <a:headEnd/>
            <a:tailEnd/>
          </a:ln>
          <a:effectLst/>
        </p:spPr>
      </p:pic>
      <p:sp>
        <p:nvSpPr>
          <p:cNvPr id="7" name="TextBox 6"/>
          <p:cNvSpPr txBox="1"/>
          <p:nvPr/>
        </p:nvSpPr>
        <p:spPr>
          <a:xfrm>
            <a:off x="533400" y="2705725"/>
            <a:ext cx="7543800" cy="1446550"/>
          </a:xfrm>
          <a:prstGeom prst="rect">
            <a:avLst/>
          </a:prstGeom>
          <a:noFill/>
        </p:spPr>
        <p:txBody>
          <a:bodyPr wrap="square" rtlCol="0">
            <a:spAutoFit/>
          </a:bodyPr>
          <a:lstStyle/>
          <a:p>
            <a:pPr algn="ctr"/>
            <a:r>
              <a:rPr lang="en-US" sz="8800" b="1" i="1" dirty="0">
                <a:solidFill>
                  <a:srgbClr val="FFFF00"/>
                </a:solidFill>
                <a:effectLst>
                  <a:outerShdw blurRad="38100" dist="38100" dir="2700000" algn="tl">
                    <a:srgbClr val="000000"/>
                  </a:outerShdw>
                </a:effectLst>
                <a:latin typeface="Calibri"/>
              </a:rPr>
              <a:t>DISCLAIMER</a:t>
            </a:r>
          </a:p>
        </p:txBody>
      </p:sp>
      <p:pic>
        <p:nvPicPr>
          <p:cNvPr id="7176" name="Picture 8"/>
          <p:cNvPicPr>
            <a:picLocks noChangeAspect="1" noChangeArrowheads="1"/>
          </p:cNvPicPr>
          <p:nvPr/>
        </p:nvPicPr>
        <p:blipFill>
          <a:blip r:embed="rId3" cstate="print"/>
          <a:srcRect/>
          <a:stretch>
            <a:fillRect/>
          </a:stretch>
        </p:blipFill>
        <p:spPr bwMode="auto">
          <a:xfrm>
            <a:off x="4355471" y="1600200"/>
            <a:ext cx="685800" cy="600075"/>
          </a:xfrm>
          <a:prstGeom prst="rect">
            <a:avLst/>
          </a:prstGeom>
          <a:noFill/>
          <a:ln w="9525">
            <a:noFill/>
            <a:miter lim="800000"/>
            <a:headEnd/>
            <a:tailEnd/>
          </a:ln>
          <a:effec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0243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  Records  Request </a:t>
            </a:r>
            <a:endPar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210987" y="1676400"/>
            <a:ext cx="8856812" cy="5632311"/>
          </a:xfrm>
          <a:prstGeom prst="rect">
            <a:avLst/>
          </a:prstGeom>
          <a:noFill/>
          <a:ln w="9525">
            <a:noFill/>
            <a:miter lim="800000"/>
            <a:headEnd/>
            <a:tailEnd/>
          </a:ln>
          <a:effectLst/>
        </p:spPr>
        <p:txBody>
          <a:bodyPr wrap="square">
            <a:spAutoFit/>
          </a:bodyPr>
          <a:lstStyle/>
          <a:p>
            <a:pPr marL="900112" lvl="1" indent="-457200" algn="just">
              <a:spcBef>
                <a:spcPts val="6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No  Form or  AG  Form</a:t>
            </a:r>
          </a:p>
          <a:p>
            <a:pPr marL="900112" lvl="1" indent="-457200" algn="just">
              <a:spcBef>
                <a:spcPts val="600"/>
              </a:spcBef>
              <a:buFont typeface="Wingdings" pitchFamily="2" charset="2"/>
              <a:buChar char="§"/>
            </a:pPr>
            <a:r>
              <a:rPr lang="en-US" sz="4000" dirty="0">
                <a:solidFill>
                  <a:srgbClr val="FFFF00"/>
                </a:solidFill>
                <a:effectLst>
                  <a:outerShdw blurRad="38100" dist="38100" dir="2700000" algn="tl">
                    <a:srgbClr val="000000">
                      <a:alpha val="43137"/>
                    </a:srgbClr>
                  </a:outerShdw>
                </a:effectLst>
              </a:rPr>
              <a:t>Written  Request   Submitted By:</a:t>
            </a:r>
          </a:p>
          <a:p>
            <a:pPr marL="1928812" lvl="3" indent="-571500" algn="just">
              <a:spcBef>
                <a:spcPts val="600"/>
              </a:spcBef>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rPr>
              <a:t>Hand Delivered </a:t>
            </a:r>
          </a:p>
          <a:p>
            <a:pPr marL="1928812" lvl="3" indent="-571500" algn="just">
              <a:spcBef>
                <a:spcPts val="600"/>
              </a:spcBef>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rPr>
              <a:t>Mailed </a:t>
            </a:r>
          </a:p>
          <a:p>
            <a:pPr marL="1928812" lvl="3" indent="-571500" algn="just">
              <a:spcBef>
                <a:spcPts val="600"/>
              </a:spcBef>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rPr>
              <a:t>Fax</a:t>
            </a:r>
          </a:p>
          <a:p>
            <a:pPr marL="1928812" lvl="3" indent="-571500" algn="just">
              <a:spcBef>
                <a:spcPts val="600"/>
              </a:spcBef>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rPr>
              <a:t>E-mail</a:t>
            </a:r>
          </a:p>
          <a:p>
            <a:pPr marL="442912" lvl="1">
              <a:spcBef>
                <a:spcPts val="600"/>
              </a:spcBef>
            </a:pPr>
            <a:r>
              <a:rPr lang="en-US" sz="3600" b="1" dirty="0">
                <a:solidFill>
                  <a:srgbClr val="FFFF00"/>
                </a:solidFill>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	</a:t>
            </a: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8401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8624"/>
            <a:ext cx="7183438" cy="564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2" y="-152400"/>
            <a:ext cx="7965541" cy="1862048"/>
          </a:xfrm>
          <a:prstGeom prst="rect">
            <a:avLst/>
          </a:prstGeom>
        </p:spPr>
        <p:txBody>
          <a:bodyPr wrap="square">
            <a:spAutoFit/>
          </a:bodyPr>
          <a:lstStyle/>
          <a:p>
            <a:r>
              <a:rPr lang="en-US" sz="115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Borrowing</a:t>
            </a:r>
            <a:endParaRPr lang="en-US" dirty="0">
              <a:solidFill>
                <a:srgbClr val="000000"/>
              </a:solidFill>
            </a:endParaRPr>
          </a:p>
        </p:txBody>
      </p:sp>
      <p:sp>
        <p:nvSpPr>
          <p:cNvPr id="3" name="Rectangle 2"/>
          <p:cNvSpPr/>
          <p:nvPr/>
        </p:nvSpPr>
        <p:spPr>
          <a:xfrm>
            <a:off x="1371600" y="4738106"/>
            <a:ext cx="6477000" cy="1862048"/>
          </a:xfrm>
          <a:prstGeom prst="rect">
            <a:avLst/>
          </a:prstGeom>
        </p:spPr>
        <p:txBody>
          <a:bodyPr wrap="square">
            <a:spAutoFit/>
          </a:bodyPr>
          <a:lstStyle/>
          <a:p>
            <a:pPr algn="ctr"/>
            <a:r>
              <a:rPr lang="en-US" sz="115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Money</a:t>
            </a:r>
          </a:p>
        </p:txBody>
      </p:sp>
    </p:spTree>
    <p:extLst>
      <p:ext uri="{BB962C8B-B14F-4D97-AF65-F5344CB8AC3E}">
        <p14:creationId xmlns:p14="http://schemas.microsoft.com/office/powerpoint/2010/main" val="1232025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144000" cy="1447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KRS  278.300(1)</a:t>
            </a:r>
          </a:p>
        </p:txBody>
      </p:sp>
      <p:sp>
        <p:nvSpPr>
          <p:cNvPr id="9219" name="Text Box 3"/>
          <p:cNvSpPr txBox="1">
            <a:spLocks noChangeArrowheads="1"/>
          </p:cNvSpPr>
          <p:nvPr/>
        </p:nvSpPr>
        <p:spPr bwMode="auto">
          <a:xfrm>
            <a:off x="304800" y="2438402"/>
            <a:ext cx="8305800" cy="3170099"/>
          </a:xfrm>
          <a:prstGeom prst="rect">
            <a:avLst/>
          </a:prstGeom>
          <a:noFill/>
          <a:ln w="9525">
            <a:noFill/>
            <a:miter lim="800000"/>
            <a:headEnd/>
            <a:tailEnd/>
          </a:ln>
          <a:effectLst/>
        </p:spPr>
        <p:txBody>
          <a:bodyPr wrap="square">
            <a:spAutoFit/>
          </a:bodyPr>
          <a:lstStyle/>
          <a:p>
            <a:pPr marL="442912" lvl="1" algn="just">
              <a:spcBef>
                <a:spcPct val="50000"/>
              </a:spcBef>
            </a:pPr>
            <a:r>
              <a:rPr lang="en-US" sz="4000" dirty="0">
                <a:solidFill>
                  <a:srgbClr val="FFFF00"/>
                </a:solidFill>
                <a:effectLst>
                  <a:outerShdw blurRad="38100" dist="38100" dir="2700000" algn="tl">
                    <a:srgbClr val="000000">
                      <a:alpha val="43137"/>
                    </a:srgbClr>
                  </a:outerShdw>
                </a:effectLst>
              </a:rPr>
              <a:t>No utility shall issue any securities or evidences of indebtedness . . . until it has been authorized to do so by order of the Commission.</a:t>
            </a:r>
            <a:endParaRPr lang="en-US" sz="32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9998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0"/>
            <a:ext cx="9144000" cy="1447800"/>
          </a:xfrm>
        </p:spPr>
        <p:txBody>
          <a:bodyPr/>
          <a:lstStyle/>
          <a:p>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Practical  Effect</a:t>
            </a:r>
          </a:p>
        </p:txBody>
      </p:sp>
      <p:sp>
        <p:nvSpPr>
          <p:cNvPr id="9219" name="Text Box 3"/>
          <p:cNvSpPr txBox="1">
            <a:spLocks noChangeArrowheads="1"/>
          </p:cNvSpPr>
          <p:nvPr/>
        </p:nvSpPr>
        <p:spPr bwMode="auto">
          <a:xfrm>
            <a:off x="381000" y="1219201"/>
            <a:ext cx="8763000" cy="5786199"/>
          </a:xfrm>
          <a:prstGeom prst="rect">
            <a:avLst/>
          </a:prstGeom>
          <a:noFill/>
          <a:ln w="9525">
            <a:noFill/>
            <a:miter lim="800000"/>
            <a:headEnd/>
            <a:tailEnd/>
          </a:ln>
          <a:effectLst/>
        </p:spPr>
        <p:txBody>
          <a:bodyPr wrap="square">
            <a:spAutoFit/>
          </a:bodyPr>
          <a:lstStyle/>
          <a:p>
            <a:pPr marL="1028700" lvl="1" indent="-571500">
              <a:spcBef>
                <a:spcPts val="0"/>
              </a:spcBef>
              <a:spcAft>
                <a:spcPts val="600"/>
              </a:spcAft>
              <a:buFont typeface="Wingdings" panose="05000000000000000000" pitchFamily="2" charset="2"/>
              <a:buChar char="§"/>
            </a:pPr>
            <a:r>
              <a:rPr lang="en-US" sz="4000" dirty="0">
                <a:solidFill>
                  <a:srgbClr val="FFFF00"/>
                </a:solidFill>
                <a:effectLst>
                  <a:outerShdw blurRad="38100" dist="38100" dir="2700000" algn="tl">
                    <a:srgbClr val="000000">
                      <a:alpha val="43137"/>
                    </a:srgbClr>
                  </a:outerShdw>
                </a:effectLst>
              </a:rPr>
              <a:t>Must  Obtain  PSC  Approval Before  Incurring  Long-term  Debt  (Over  2  Years)</a:t>
            </a:r>
          </a:p>
          <a:p>
            <a:pPr marL="1028700" lvl="1" indent="-571500">
              <a:spcBef>
                <a:spcPts val="0"/>
              </a:spcBef>
              <a:spcAft>
                <a:spcPts val="600"/>
              </a:spcAft>
              <a:buFont typeface="Wingdings" panose="05000000000000000000" pitchFamily="2" charset="2"/>
              <a:buChar char="§"/>
            </a:pPr>
            <a:r>
              <a:rPr lang="en-US" sz="4000" dirty="0">
                <a:solidFill>
                  <a:srgbClr val="FFFF00"/>
                </a:solidFill>
                <a:effectLst>
                  <a:outerShdw blurRad="38100" dist="38100" dir="2700000" algn="tl">
                    <a:srgbClr val="000000">
                      <a:alpha val="43137"/>
                    </a:srgbClr>
                  </a:outerShdw>
                </a:effectLst>
              </a:rPr>
              <a:t>Exception:</a:t>
            </a:r>
          </a:p>
          <a:p>
            <a:pPr marL="1943100" lvl="3" indent="-571500">
              <a:spcBef>
                <a:spcPts val="0"/>
              </a:spcBef>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rPr>
              <a:t>2  Years  or  Less</a:t>
            </a:r>
          </a:p>
          <a:p>
            <a:pPr marL="1943100" lvl="3" indent="-571500">
              <a:spcBef>
                <a:spcPts val="0"/>
              </a:spcBef>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rPr>
              <a:t>Renewals</a:t>
            </a:r>
          </a:p>
          <a:p>
            <a:pPr lvl="4">
              <a:spcBef>
                <a:spcPts val="0"/>
              </a:spcBef>
            </a:pPr>
            <a:r>
              <a:rPr lang="en-US" sz="4000" dirty="0">
                <a:solidFill>
                  <a:srgbClr val="FFFF00"/>
                </a:solidFill>
                <a:effectLst>
                  <a:outerShdw blurRad="38100" dist="38100" dir="2700000" algn="tl">
                    <a:srgbClr val="000000">
                      <a:alpha val="43137"/>
                    </a:srgbClr>
                  </a:outerShdw>
                </a:effectLst>
              </a:rPr>
              <a:t>(3  X  2  =  6 Years)</a:t>
            </a:r>
          </a:p>
          <a:p>
            <a:pPr lvl="3">
              <a:spcBef>
                <a:spcPts val="0"/>
              </a:spcBef>
            </a:pPr>
            <a:r>
              <a:rPr lang="en-US" sz="4000" dirty="0">
                <a:solidFill>
                  <a:srgbClr val="FFFF00"/>
                </a:solidFill>
                <a:effectLst>
                  <a:outerShdw blurRad="38100" dist="38100" dir="2700000" algn="tl">
                    <a:srgbClr val="000000">
                      <a:alpha val="43137"/>
                    </a:srgbClr>
                  </a:outerShdw>
                </a:effectLst>
              </a:rPr>
              <a:t>	(6  X  1  =  6 Years)</a:t>
            </a:r>
          </a:p>
          <a:p>
            <a:pPr lvl="3">
              <a:spcBef>
                <a:spcPts val="0"/>
              </a:spcBef>
            </a:pPr>
            <a:endParaRPr lang="en-US" sz="40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3235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nichepursuits.com/wp-content/uploads/2013/04/Number-1-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828" y="381000"/>
            <a:ext cx="5105400" cy="51054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32567" y="5391868"/>
            <a:ext cx="4572000" cy="1200329"/>
          </a:xfrm>
          <a:prstGeom prst="rect">
            <a:avLst/>
          </a:prstGeom>
          <a:noFill/>
          <a:ln>
            <a:noFill/>
          </a:ln>
        </p:spPr>
        <p:txBody>
          <a:bodyPr wrap="square" rtlCol="0">
            <a:spAutoFit/>
          </a:bodyPr>
          <a:lstStyle/>
          <a:p>
            <a:r>
              <a:rPr lang="en-US" sz="7200" b="1" dirty="0">
                <a:solidFill>
                  <a:srgbClr val="FF0000"/>
                </a:solidFill>
                <a:effectLst>
                  <a:outerShdw blurRad="38100" dist="38100" dir="2700000" algn="tl">
                    <a:srgbClr val="000000">
                      <a:alpha val="43137"/>
                    </a:srgbClr>
                  </a:outerShdw>
                </a:effectLst>
              </a:rPr>
              <a:t>Violation</a:t>
            </a:r>
          </a:p>
        </p:txBody>
      </p:sp>
    </p:spTree>
    <p:extLst>
      <p:ext uri="{BB962C8B-B14F-4D97-AF65-F5344CB8AC3E}">
        <p14:creationId xmlns:p14="http://schemas.microsoft.com/office/powerpoint/2010/main" val="27865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2719"/>
            <a:ext cx="9144000" cy="5401479"/>
          </a:xfrm>
          <a:prstGeom prst="rect">
            <a:avLst/>
          </a:prstGeom>
        </p:spPr>
        <p:txBody>
          <a:bodyPr wrap="square">
            <a:spAutoFit/>
          </a:bodyPr>
          <a:lstStyle/>
          <a:p>
            <a:pPr algn="ctr" fontAlgn="auto">
              <a:spcBef>
                <a:spcPts val="0"/>
              </a:spcBef>
              <a:spcAft>
                <a:spcPts val="0"/>
              </a:spcAft>
            </a:pPr>
            <a:r>
              <a:rPr lang="en-US" sz="115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Show</a:t>
            </a:r>
          </a:p>
          <a:p>
            <a:pPr algn="ctr" fontAlgn="auto">
              <a:spcBef>
                <a:spcPts val="0"/>
              </a:spcBef>
              <a:spcAft>
                <a:spcPts val="0"/>
              </a:spcAft>
            </a:pPr>
            <a:r>
              <a:rPr lang="en-US" sz="115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Cause</a:t>
            </a:r>
          </a:p>
          <a:p>
            <a:pPr algn="ctr" fontAlgn="auto">
              <a:spcBef>
                <a:spcPts val="0"/>
              </a:spcBef>
              <a:spcAft>
                <a:spcPts val="0"/>
              </a:spcAft>
            </a:pPr>
            <a:r>
              <a:rPr lang="en-US" sz="115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Cases</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1620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68CC"/>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1066800" y="1143000"/>
            <a:ext cx="8077200" cy="6781799"/>
          </a:xfrm>
        </p:spPr>
        <p:txBody>
          <a:bodyPr/>
          <a:lstStyle/>
          <a:p>
            <a:pPr marL="666750" indent="-666750">
              <a:spcAft>
                <a:spcPts val="1200"/>
              </a:spcAft>
              <a:buClr>
                <a:srgbClr val="FFFF00"/>
              </a:buClr>
              <a:buNone/>
            </a:pPr>
            <a:endParaRPr lang="en-US" sz="4400" dirty="0">
              <a:solidFill>
                <a:srgbClr val="FFFF00"/>
              </a:solidFill>
              <a:effectLst>
                <a:outerShdw blurRad="38100" dist="38100" dir="2700000" algn="tl">
                  <a:srgbClr val="000000">
                    <a:alpha val="43137"/>
                  </a:srgbClr>
                </a:outerShdw>
              </a:effectLst>
              <a:latin typeface="Myriad Web Pro" pitchFamily="34" charset="0"/>
            </a:endParaRPr>
          </a:p>
          <a:p>
            <a:pPr marL="666750" indent="-666750">
              <a:spcAft>
                <a:spcPts val="1200"/>
              </a:spcAft>
              <a:buClr>
                <a:srgbClr val="FFFF00"/>
              </a:buClr>
              <a:buNone/>
            </a:pPr>
            <a:endParaRPr lang="en-US" sz="1200" dirty="0">
              <a:solidFill>
                <a:srgbClr val="FFFF00"/>
              </a:solidFill>
              <a:effectLst>
                <a:outerShdw blurRad="38100" dist="38100" dir="2700000" algn="tl">
                  <a:srgbClr val="000000">
                    <a:alpha val="43137"/>
                  </a:srgbClr>
                </a:outerShdw>
              </a:effectLst>
            </a:endParaRPr>
          </a:p>
          <a:p>
            <a:pPr marL="666750" indent="-666750">
              <a:spcAft>
                <a:spcPts val="1200"/>
              </a:spcAft>
              <a:buClr>
                <a:srgbClr val="FFFF00"/>
              </a:buClr>
              <a:buNone/>
            </a:pPr>
            <a:r>
              <a:rPr lang="en-US" sz="4400" dirty="0">
                <a:solidFill>
                  <a:srgbClr val="FFFF00"/>
                </a:solidFill>
                <a:effectLst>
                  <a:outerShdw blurRad="38100" dist="38100" dir="2700000" algn="tl">
                    <a:srgbClr val="000000">
                      <a:alpha val="43137"/>
                    </a:srgbClr>
                  </a:outerShdw>
                </a:effectLst>
              </a:rPr>
              <a:t>First Case:			2022-061</a:t>
            </a:r>
          </a:p>
          <a:p>
            <a:pPr marL="666750" indent="-666750">
              <a:spcAft>
                <a:spcPts val="1200"/>
              </a:spcAft>
              <a:buClr>
                <a:srgbClr val="FFFF00"/>
              </a:buClr>
              <a:buNone/>
              <a:tabLst>
                <a:tab pos="2743200" algn="l"/>
              </a:tabLst>
            </a:pPr>
            <a:r>
              <a:rPr lang="en-US" sz="4400" dirty="0">
                <a:solidFill>
                  <a:srgbClr val="FFFF00"/>
                </a:solidFill>
                <a:effectLst>
                  <a:outerShdw blurRad="38100" dist="38100" dir="2700000" algn="tl">
                    <a:srgbClr val="000000">
                      <a:alpha val="43137"/>
                    </a:srgbClr>
                  </a:outerShdw>
                </a:effectLst>
              </a:rPr>
              <a:t>Second Case:		2022-197</a:t>
            </a:r>
          </a:p>
          <a:p>
            <a:pPr marL="666750" indent="-666750">
              <a:spcAft>
                <a:spcPts val="1200"/>
              </a:spcAft>
              <a:buClr>
                <a:srgbClr val="FFFF00"/>
              </a:buClr>
              <a:buNone/>
            </a:pPr>
            <a:endParaRPr lang="en-US" sz="4400" dirty="0">
              <a:solidFill>
                <a:srgbClr val="FFFF00"/>
              </a:solidFill>
              <a:effectLst>
                <a:outerShdw blurRad="38100" dist="38100" dir="2700000" algn="tl">
                  <a:srgbClr val="000000">
                    <a:alpha val="43137"/>
                  </a:srgbClr>
                </a:outerShdw>
              </a:effectLst>
              <a:latin typeface="Myriad Web Pro"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066800" y="242979"/>
            <a:ext cx="7467600" cy="1569660"/>
          </a:xfrm>
          <a:prstGeom prst="rect">
            <a:avLst/>
          </a:prstGeom>
          <a:noFill/>
        </p:spPr>
        <p:txBody>
          <a:bodyPr wrap="square" rtlCol="0">
            <a:spAutoFit/>
          </a:bodyPr>
          <a:lstStyle/>
          <a:p>
            <a:pPr fontAlgn="auto">
              <a:spcBef>
                <a:spcPts val="0"/>
              </a:spcBef>
              <a:spcAft>
                <a:spcPts val="0"/>
              </a:spcAft>
            </a:pPr>
            <a:r>
              <a:rPr lang="en-US" sz="4800" b="1" dirty="0">
                <a:solidFill>
                  <a:srgbClr val="FFFF00"/>
                </a:solidFill>
                <a:effectLst>
                  <a:outerShdw blurRad="38100" dist="38100" dir="2700000" algn="tl">
                    <a:srgbClr val="000000">
                      <a:alpha val="43137"/>
                    </a:srgbClr>
                  </a:outerShdw>
                </a:effectLst>
                <a:latin typeface="Arial"/>
              </a:rPr>
              <a:t>2022 Show Cause Cases</a:t>
            </a:r>
          </a:p>
          <a:p>
            <a:pPr algn="ctr" fontAlgn="auto">
              <a:spcBef>
                <a:spcPts val="0"/>
              </a:spcBef>
              <a:spcAft>
                <a:spcPts val="0"/>
              </a:spcAft>
            </a:pPr>
            <a:r>
              <a:rPr lang="en-US" sz="4800" b="1" dirty="0">
                <a:solidFill>
                  <a:srgbClr val="FFFF00"/>
                </a:solidFill>
                <a:effectLst>
                  <a:outerShdw blurRad="38100" dist="38100" dir="2700000" algn="tl">
                    <a:srgbClr val="000000">
                      <a:alpha val="43137"/>
                    </a:srgbClr>
                  </a:outerShdw>
                </a:effectLst>
                <a:latin typeface="Arial"/>
              </a:rPr>
              <a:t>Borrowing Money</a:t>
            </a:r>
          </a:p>
        </p:txBody>
      </p:sp>
    </p:spTree>
    <p:extLst>
      <p:ext uri="{BB962C8B-B14F-4D97-AF65-F5344CB8AC3E}">
        <p14:creationId xmlns:p14="http://schemas.microsoft.com/office/powerpoint/2010/main" val="866621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68CC"/>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990600" y="533400"/>
            <a:ext cx="8077200" cy="6781799"/>
          </a:xfrm>
        </p:spPr>
        <p:txBody>
          <a:bodyPr/>
          <a:lstStyle/>
          <a:p>
            <a:pPr marL="666750" indent="-666750">
              <a:spcAft>
                <a:spcPts val="1200"/>
              </a:spcAft>
              <a:buClr>
                <a:srgbClr val="FFFF00"/>
              </a:buClr>
              <a:buNone/>
            </a:pPr>
            <a:endParaRPr lang="en-US" sz="4400" dirty="0">
              <a:solidFill>
                <a:srgbClr val="FFFF00"/>
              </a:solidFill>
              <a:effectLst>
                <a:outerShdw blurRad="38100" dist="38100" dir="2700000" algn="tl">
                  <a:srgbClr val="000000">
                    <a:alpha val="43137"/>
                  </a:srgbClr>
                </a:outerShdw>
              </a:effectLst>
              <a:latin typeface="Myriad Web Pro" pitchFamily="34" charset="0"/>
            </a:endParaRPr>
          </a:p>
          <a:p>
            <a:pPr marL="666750" indent="-666750">
              <a:spcAft>
                <a:spcPts val="1200"/>
              </a:spcAft>
              <a:buClr>
                <a:srgbClr val="FFFF00"/>
              </a:buClr>
              <a:buNone/>
            </a:pPr>
            <a:r>
              <a:rPr lang="en-US" sz="4400" dirty="0">
                <a:solidFill>
                  <a:srgbClr val="FFFF00"/>
                </a:solidFill>
                <a:effectLst>
                  <a:outerShdw blurRad="38100" dist="38100" dir="2700000" algn="tl">
                    <a:srgbClr val="000000">
                      <a:alpha val="43137"/>
                    </a:srgbClr>
                  </a:outerShdw>
                </a:effectLst>
              </a:rPr>
              <a:t>Case  No.	2022 - 061</a:t>
            </a:r>
          </a:p>
          <a:p>
            <a:pPr marL="666750" indent="-666750">
              <a:spcAft>
                <a:spcPts val="1200"/>
              </a:spcAft>
              <a:buClr>
                <a:srgbClr val="FFFF00"/>
              </a:buClr>
              <a:buNone/>
            </a:pPr>
            <a:r>
              <a:rPr lang="en-US" sz="4400" dirty="0">
                <a:solidFill>
                  <a:srgbClr val="FFFF00"/>
                </a:solidFill>
                <a:effectLst>
                  <a:outerShdw blurRad="38100" dist="38100" dir="2700000" algn="tl">
                    <a:srgbClr val="000000">
                      <a:alpha val="43137"/>
                    </a:srgbClr>
                  </a:outerShdw>
                </a:effectLst>
              </a:rPr>
              <a:t>Opened:	04 - 08 - 2022</a:t>
            </a:r>
          </a:p>
          <a:p>
            <a:pPr marL="666750" indent="-666750">
              <a:spcAft>
                <a:spcPts val="1200"/>
              </a:spcAft>
              <a:buClr>
                <a:srgbClr val="FFFF00"/>
              </a:buClr>
              <a:buNone/>
            </a:pPr>
            <a:r>
              <a:rPr lang="en-US" sz="4400" dirty="0">
                <a:solidFill>
                  <a:srgbClr val="FFFF00"/>
                </a:solidFill>
                <a:effectLst>
                  <a:outerShdw blurRad="38100" dist="38100" dir="2700000" algn="tl">
                    <a:srgbClr val="000000">
                      <a:alpha val="43137"/>
                    </a:srgbClr>
                  </a:outerShdw>
                </a:effectLst>
              </a:rPr>
              <a:t>Issue:		KRS  278.300         			</a:t>
            </a:r>
            <a:r>
              <a:rPr lang="en-US" sz="3600" dirty="0">
                <a:solidFill>
                  <a:srgbClr val="FFFF00"/>
                </a:solidFill>
                <a:effectLst>
                  <a:outerShdw blurRad="38100" dist="38100" dir="2700000" algn="tl">
                    <a:srgbClr val="000000">
                      <a:alpha val="43137"/>
                    </a:srgbClr>
                  </a:outerShdw>
                </a:effectLst>
              </a:rPr>
              <a:t>(2 Violations)  </a:t>
            </a:r>
            <a:r>
              <a:rPr lang="en-US" sz="4400" dirty="0">
                <a:solidFill>
                  <a:srgbClr val="FFFF00"/>
                </a:solidFill>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Repeat Offender - 2013</a:t>
            </a:r>
          </a:p>
          <a:p>
            <a:pPr marL="2335213" indent="-2335213">
              <a:buClr>
                <a:srgbClr val="FFFF00"/>
              </a:buClr>
              <a:buNone/>
              <a:tabLst>
                <a:tab pos="2743200" algn="l"/>
              </a:tabLst>
            </a:pPr>
            <a:r>
              <a:rPr lang="en-US" sz="4400" dirty="0">
                <a:solidFill>
                  <a:srgbClr val="FFFF00"/>
                </a:solidFill>
                <a:effectLst>
                  <a:outerShdw blurRad="38100" dist="38100" dir="2700000" algn="tl">
                    <a:srgbClr val="000000">
                      <a:alpha val="43137"/>
                    </a:srgbClr>
                  </a:outerShdw>
                </a:effectLst>
              </a:rPr>
              <a:t>Decided:   Pending</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2">
            <a:extLst>
              <a:ext uri="{FF2B5EF4-FFF2-40B4-BE49-F238E27FC236}">
                <a16:creationId xmlns:a16="http://schemas.microsoft.com/office/drawing/2014/main" id="{5B8C3028-1711-8CB7-DE4F-CCA9E552D28B}"/>
              </a:ext>
            </a:extLst>
          </p:cNvPr>
          <p:cNvSpPr txBox="1">
            <a:spLocks noChangeArrowheads="1"/>
          </p:cNvSpPr>
          <p:nvPr/>
        </p:nvSpPr>
        <p:spPr bwMode="auto">
          <a:xfrm>
            <a:off x="0" y="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 Case  # 1</a:t>
            </a:r>
            <a:endParaRPr lang="en-US" sz="32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112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0"/>
            <a:ext cx="9144000" cy="1447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 Case  # 1</a:t>
            </a:r>
            <a:endPar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0" y="1447801"/>
            <a:ext cx="9143999" cy="6441258"/>
          </a:xfrm>
          <a:prstGeom prst="rect">
            <a:avLst/>
          </a:prstGeom>
          <a:noFill/>
          <a:ln w="9525">
            <a:noFill/>
            <a:miter lim="800000"/>
            <a:headEnd/>
            <a:tailEnd/>
          </a:ln>
          <a:effectLst/>
        </p:spPr>
        <p:txBody>
          <a:bodyPr wrap="square">
            <a:spAutoFit/>
          </a:bodyPr>
          <a:lstStyle/>
          <a:p>
            <a:pPr marL="442912" lvl="1" algn="just">
              <a:spcBef>
                <a:spcPts val="600"/>
              </a:spcBef>
            </a:pPr>
            <a:r>
              <a:rPr lang="en-US" sz="3600" dirty="0">
                <a:solidFill>
                  <a:srgbClr val="FFFF00"/>
                </a:solidFill>
                <a:effectLst>
                  <a:outerShdw blurRad="38100" dist="38100" dir="2700000" algn="tl">
                    <a:srgbClr val="000000">
                      <a:alpha val="43137"/>
                    </a:srgbClr>
                  </a:outerShdw>
                </a:effectLst>
              </a:rPr>
              <a:t>	Facts: (1) Refinanced  RD  Loans    				  w/o  PSC Approval           				  07-23-2021</a:t>
            </a:r>
          </a:p>
          <a:p>
            <a:pPr marL="442912" lvl="1" algn="just">
              <a:spcBef>
                <a:spcPts val="600"/>
              </a:spcBef>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Facts: (2) Bought Truck                   				  w/o PSC Approval</a:t>
            </a:r>
            <a:endParaRPr lang="en-US" sz="3600" dirty="0">
              <a:solidFill>
                <a:srgbClr val="FFFF00"/>
              </a:solidFill>
              <a:effectLst>
                <a:outerShdw blurRad="38100" dist="38100" dir="2700000" algn="tl">
                  <a:srgbClr val="000000">
                    <a:alpha val="43137"/>
                  </a:srgbClr>
                </a:outerShdw>
              </a:effectLst>
            </a:endParaRPr>
          </a:p>
          <a:p>
            <a:pPr marL="3757612" lvl="7" indent="-571500" algn="just">
              <a:spcBef>
                <a:spcPts val="600"/>
              </a:spcBef>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rPr>
              <a:t>Bank Loan</a:t>
            </a:r>
          </a:p>
          <a:p>
            <a:pPr marL="3757612" lvl="7" indent="-571500" algn="just">
              <a:spcBef>
                <a:spcPts val="600"/>
              </a:spcBef>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rPr>
              <a:t>75 Months</a:t>
            </a:r>
          </a:p>
          <a:p>
            <a:pPr marL="442912" lvl="1" algn="just">
              <a:spcBef>
                <a:spcPts val="600"/>
              </a:spcBef>
            </a:pPr>
            <a:r>
              <a:rPr lang="en-US" sz="3600" dirty="0">
                <a:solidFill>
                  <a:srgbClr val="FFFF00"/>
                </a:solidFill>
                <a:effectLst>
                  <a:outerShdw blurRad="38100" dist="38100" dir="2700000" algn="tl">
                    <a:srgbClr val="000000">
                      <a:alpha val="43137"/>
                    </a:srgbClr>
                  </a:outerShdw>
                </a:effectLst>
              </a:rPr>
              <a:t>   Discovered: PSC Staff – Rate Case</a:t>
            </a:r>
          </a:p>
          <a:p>
            <a:pPr marL="900112" lvl="2" algn="just">
              <a:spcBef>
                <a:spcPts val="600"/>
              </a:spcBef>
            </a:pPr>
            <a:endParaRPr lang="en-US" sz="3600" dirty="0">
              <a:solidFill>
                <a:srgbClr val="FFFF00"/>
              </a:solidFill>
              <a:effectLst>
                <a:outerShdw blurRad="38100" dist="38100" dir="2700000" algn="tl">
                  <a:srgbClr val="000000">
                    <a:alpha val="43137"/>
                  </a:srgbClr>
                </a:outerShdw>
              </a:effectLst>
            </a:endParaRP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4936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0"/>
            <a:ext cx="9144000" cy="1447800"/>
          </a:xfrm>
        </p:spPr>
        <p:txBody>
          <a:bodyPr/>
          <a:lstStyle/>
          <a:p>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2022 Case  # 1</a:t>
            </a:r>
            <a:endPar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0" y="1886030"/>
            <a:ext cx="8229600" cy="4154984"/>
          </a:xfrm>
          <a:prstGeom prst="rect">
            <a:avLst/>
          </a:prstGeom>
          <a:noFill/>
          <a:ln w="9525">
            <a:noFill/>
            <a:miter lim="800000"/>
            <a:headEnd/>
            <a:tailEnd/>
          </a:ln>
          <a:effectLst/>
        </p:spPr>
        <p:txBody>
          <a:bodyPr wrap="square">
            <a:spAutoFit/>
          </a:bodyPr>
          <a:lstStyle/>
          <a:p>
            <a:pPr marL="442912" lvl="1" algn="just">
              <a:spcBef>
                <a:spcPts val="600"/>
              </a:spcBef>
            </a:pPr>
            <a:r>
              <a:rPr lang="en-US" sz="3600" dirty="0">
                <a:solidFill>
                  <a:srgbClr val="FFFF00"/>
                </a:solidFill>
                <a:effectLst>
                  <a:outerShdw blurRad="38100" dist="38100" dir="2700000" algn="tl">
                    <a:srgbClr val="000000">
                      <a:alpha val="43137"/>
                    </a:srgbClr>
                  </a:outerShdw>
                </a:effectLst>
              </a:rPr>
              <a:t>	Corrective Action:</a:t>
            </a:r>
          </a:p>
          <a:p>
            <a:pPr marL="442912" lvl="1" algn="just">
              <a:spcBef>
                <a:spcPts val="600"/>
              </a:spcBef>
            </a:pPr>
            <a:endParaRPr lang="en-US" sz="1000" dirty="0">
              <a:solidFill>
                <a:srgbClr val="FFFF00"/>
              </a:solidFill>
              <a:effectLst>
                <a:outerShdw blurRad="38100" dist="38100" dir="2700000" algn="tl">
                  <a:srgbClr val="000000">
                    <a:alpha val="43137"/>
                  </a:srgbClr>
                </a:outerShdw>
              </a:effectLst>
            </a:endParaRPr>
          </a:p>
          <a:p>
            <a:pPr marL="1471612" lvl="2" indent="-571500" algn="just">
              <a:spcBef>
                <a:spcPts val="600"/>
              </a:spcBef>
              <a:buFont typeface="Wingdings" panose="05000000000000000000" pitchFamily="2" charset="2"/>
              <a:buChar char="§"/>
            </a:pPr>
            <a:r>
              <a:rPr lang="en-US" sz="3600" dirty="0">
                <a:solidFill>
                  <a:srgbClr val="FFFF00"/>
                </a:solidFill>
                <a:effectLst>
                  <a:outerShdw blurRad="38100" dist="38100" dir="2700000" algn="tl">
                    <a:srgbClr val="000000">
                      <a:alpha val="43137"/>
                    </a:srgbClr>
                  </a:outerShdw>
                </a:effectLst>
              </a:rPr>
              <a:t>Filed Application for Retroactive Approval  (Case No. 2021-465)</a:t>
            </a:r>
          </a:p>
          <a:p>
            <a:pPr marL="2843212" lvl="5" indent="-571500" algn="just">
              <a:spcBef>
                <a:spcPts val="600"/>
              </a:spcBef>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rPr>
              <a:t>PSC  Denied</a:t>
            </a:r>
          </a:p>
          <a:p>
            <a:pPr marL="2843212" lvl="5" indent="-571500" algn="just">
              <a:spcBef>
                <a:spcPts val="600"/>
              </a:spcBef>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rPr>
              <a:t>No Retroactive Approval</a:t>
            </a: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704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38417" y="1447800"/>
            <a:ext cx="7696200" cy="4038600"/>
          </a:xfrm>
        </p:spPr>
        <p:txBody>
          <a:bodyPr>
            <a:normAutofit fontScale="90000"/>
          </a:bodyPr>
          <a:lstStyle/>
          <a:p>
            <a:r>
              <a:rPr lang="en-US" sz="9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a:t>
            </a:r>
            <a:br>
              <a:rPr lang="en-US" sz="9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9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a:t>
            </a:r>
            <a:br>
              <a:rPr lang="en-US" sz="9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9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a:t>
            </a:r>
          </a:p>
        </p:txBody>
      </p:sp>
      <p:pic>
        <p:nvPicPr>
          <p:cNvPr id="1026" name="Picture 2" descr="http://1.bp.blogspot.com/_FHHhJcs41x4/TMD3dRugqUI/AAAAAAAAAAY/tCLZQBqYtVs/s1600/oldrad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419" y="1676401"/>
            <a:ext cx="4112346" cy="4106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081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2022 Case  # 1</a:t>
            </a:r>
            <a:endPar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0" y="1112981"/>
            <a:ext cx="8856812" cy="5416868"/>
          </a:xfrm>
          <a:prstGeom prst="rect">
            <a:avLst/>
          </a:prstGeom>
          <a:noFill/>
          <a:ln w="9525">
            <a:noFill/>
            <a:miter lim="800000"/>
            <a:headEnd/>
            <a:tailEnd/>
          </a:ln>
          <a:effectLst/>
        </p:spPr>
        <p:txBody>
          <a:bodyPr wrap="square">
            <a:spAutoFit/>
          </a:bodyPr>
          <a:lstStyle/>
          <a:p>
            <a:pPr marL="442912" lvl="1" algn="just">
              <a:spcBef>
                <a:spcPts val="600"/>
              </a:spcBef>
            </a:pPr>
            <a:endParaRPr lang="en-US" sz="3600" dirty="0">
              <a:solidFill>
                <a:srgbClr val="FFFF00"/>
              </a:solidFill>
              <a:effectLst>
                <a:outerShdw blurRad="38100" dist="38100" dir="2700000" algn="tl">
                  <a:srgbClr val="000000">
                    <a:alpha val="43137"/>
                  </a:srgbClr>
                </a:outerShdw>
              </a:effectLst>
            </a:endParaRPr>
          </a:p>
          <a:p>
            <a:pPr marL="442912" marR="0" lvl="1" indent="0" algn="just" defTabSz="914400" rtl="0" eaLnBrk="1" fontAlgn="base" latinLnBrk="0" hangingPunct="1">
              <a:lnSpc>
                <a:spcPct val="100000"/>
              </a:lnSpc>
              <a:spcBef>
                <a:spcPts val="60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Defenses:</a:t>
            </a:r>
          </a:p>
          <a:p>
            <a:pPr marL="442912" marR="0" lvl="1" indent="0" algn="just" defTabSz="914400" rtl="0" eaLnBrk="1" fontAlgn="base" latinLnBrk="0" hangingPunct="1">
              <a:lnSpc>
                <a:spcPct val="100000"/>
              </a:lnSpc>
              <a:spcBef>
                <a:spcPts val="600"/>
              </a:spcBef>
              <a:spcAft>
                <a:spcPct val="0"/>
              </a:spcAft>
              <a:buClrTx/>
              <a:buSzTx/>
              <a:buFontTx/>
              <a:buNone/>
              <a:tabLst/>
              <a:defRPr/>
            </a:pPr>
            <a:endParaRPr kumimoji="0" lang="en-US" sz="1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1814512" lvl="3"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Ignorance</a:t>
            </a:r>
          </a:p>
          <a:p>
            <a:pPr marL="1814512" lvl="3"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Lawyer  Said  No  PSC       Approval Needed</a:t>
            </a:r>
          </a:p>
          <a:p>
            <a:pPr marL="1814512" lvl="3"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Relied on Bank	</a:t>
            </a:r>
          </a:p>
          <a:p>
            <a:pPr marL="1814512" lvl="3"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New Manager</a:t>
            </a: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5393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2022 Case  # 1 </a:t>
            </a:r>
            <a:endPar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21566" y="1112981"/>
            <a:ext cx="8856812" cy="5062924"/>
          </a:xfrm>
          <a:prstGeom prst="rect">
            <a:avLst/>
          </a:prstGeom>
          <a:noFill/>
          <a:ln w="9525">
            <a:noFill/>
            <a:miter lim="800000"/>
            <a:headEnd/>
            <a:tailEnd/>
          </a:ln>
          <a:effectLst/>
        </p:spPr>
        <p:txBody>
          <a:bodyPr wrap="square">
            <a:spAutoFit/>
          </a:bodyPr>
          <a:lstStyle/>
          <a:p>
            <a:pPr marL="442912" lvl="1" algn="just">
              <a:spcBef>
                <a:spcPts val="600"/>
              </a:spcBef>
            </a:pPr>
            <a:endParaRPr lang="en-US" sz="5400" dirty="0">
              <a:solidFill>
                <a:srgbClr val="FFFF00"/>
              </a:solidFill>
              <a:effectLst>
                <a:outerShdw blurRad="38100" dist="38100" dir="2700000" algn="tl">
                  <a:srgbClr val="000000">
                    <a:alpha val="43137"/>
                  </a:srgbClr>
                </a:outerShdw>
              </a:effectLst>
            </a:endParaRPr>
          </a:p>
          <a:p>
            <a:pPr marL="442912" marR="0" lvl="1" indent="0" algn="just" defTabSz="914400" rtl="0" eaLnBrk="1" fontAlgn="base" latinLnBrk="0" hangingPunct="1">
              <a:lnSpc>
                <a:spcPct val="100000"/>
              </a:lnSpc>
              <a:spcBef>
                <a:spcPts val="60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Case Status:</a:t>
            </a:r>
          </a:p>
          <a:p>
            <a:pPr marL="442912" marR="0" lvl="1" indent="0" algn="just" defTabSz="914400" rtl="0" eaLnBrk="1" fontAlgn="base" latinLnBrk="0" hangingPunct="1">
              <a:lnSpc>
                <a:spcPct val="100000"/>
              </a:lnSpc>
              <a:spcBef>
                <a:spcPts val="600"/>
              </a:spcBef>
              <a:spcAft>
                <a:spcPct val="0"/>
              </a:spcAft>
              <a:buClrTx/>
              <a:buSzTx/>
              <a:buFontTx/>
              <a:buNone/>
              <a:tabLst/>
              <a:defRPr/>
            </a:pPr>
            <a:endParaRPr kumimoji="0" lang="en-US" sz="1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1814512" lvl="3"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Switched  Lawyers</a:t>
            </a:r>
          </a:p>
          <a:p>
            <a:pPr marL="1814512" lvl="3"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Discovery Stage</a:t>
            </a:r>
          </a:p>
          <a:p>
            <a:pPr marL="2843212" lvl="5" indent="-571500" algn="just">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rPr>
              <a:t>2 Rounds Thus Far</a:t>
            </a:r>
          </a:p>
          <a:p>
            <a:pPr marL="1814512" lvl="3"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Hearing Date:  ? ? ?	</a:t>
            </a: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6150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68CC"/>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990600" y="533401"/>
            <a:ext cx="8077200" cy="6324600"/>
          </a:xfrm>
        </p:spPr>
        <p:txBody>
          <a:bodyPr/>
          <a:lstStyle/>
          <a:p>
            <a:pPr marL="666750" indent="-666750">
              <a:spcAft>
                <a:spcPts val="1200"/>
              </a:spcAft>
              <a:buClr>
                <a:srgbClr val="FFFF00"/>
              </a:buClr>
              <a:buNone/>
            </a:pPr>
            <a:endParaRPr lang="en-US" sz="4400" dirty="0">
              <a:solidFill>
                <a:srgbClr val="FFFF00"/>
              </a:solidFill>
              <a:effectLst>
                <a:outerShdw blurRad="38100" dist="38100" dir="2700000" algn="tl">
                  <a:srgbClr val="000000">
                    <a:alpha val="43137"/>
                  </a:srgbClr>
                </a:outerShdw>
              </a:effectLst>
              <a:latin typeface="Myriad Web Pro" pitchFamily="34" charset="0"/>
            </a:endParaRPr>
          </a:p>
          <a:p>
            <a:pPr marL="666750" indent="-666750">
              <a:spcAft>
                <a:spcPts val="1200"/>
              </a:spcAft>
              <a:buClr>
                <a:srgbClr val="FFFF00"/>
              </a:buClr>
              <a:buNone/>
            </a:pPr>
            <a:r>
              <a:rPr lang="en-US" sz="4400" dirty="0">
                <a:solidFill>
                  <a:srgbClr val="FFFF00"/>
                </a:solidFill>
                <a:effectLst>
                  <a:outerShdw blurRad="38100" dist="38100" dir="2700000" algn="tl">
                    <a:srgbClr val="000000">
                      <a:alpha val="43137"/>
                    </a:srgbClr>
                  </a:outerShdw>
                </a:effectLst>
              </a:rPr>
              <a:t>Case  No.	2022 - 197</a:t>
            </a:r>
          </a:p>
          <a:p>
            <a:pPr marL="666750" indent="-666750">
              <a:spcAft>
                <a:spcPts val="1200"/>
              </a:spcAft>
              <a:buClr>
                <a:srgbClr val="FFFF00"/>
              </a:buClr>
              <a:buNone/>
            </a:pPr>
            <a:r>
              <a:rPr lang="en-US" sz="4400" dirty="0">
                <a:solidFill>
                  <a:srgbClr val="FFFF00"/>
                </a:solidFill>
                <a:effectLst>
                  <a:outerShdw blurRad="38100" dist="38100" dir="2700000" algn="tl">
                    <a:srgbClr val="000000">
                      <a:alpha val="43137"/>
                    </a:srgbClr>
                  </a:outerShdw>
                </a:effectLst>
              </a:rPr>
              <a:t>Opened:	08- 11 - 2022</a:t>
            </a:r>
          </a:p>
          <a:p>
            <a:pPr marL="666750" indent="-666750">
              <a:spcAft>
                <a:spcPts val="1200"/>
              </a:spcAft>
              <a:buClr>
                <a:srgbClr val="FFFF00"/>
              </a:buClr>
              <a:buNone/>
              <a:tabLst>
                <a:tab pos="2743200" algn="l"/>
              </a:tabLst>
            </a:pPr>
            <a:r>
              <a:rPr lang="en-US" sz="4400" dirty="0">
                <a:solidFill>
                  <a:srgbClr val="FFFF00"/>
                </a:solidFill>
                <a:effectLst>
                  <a:outerShdw blurRad="38100" dist="38100" dir="2700000" algn="tl">
                    <a:srgbClr val="000000">
                      <a:alpha val="43137"/>
                    </a:srgbClr>
                  </a:outerShdw>
                </a:effectLst>
              </a:rPr>
              <a:t>Issues:	Violated:</a:t>
            </a:r>
          </a:p>
          <a:p>
            <a:pPr lvl="7">
              <a:spcBef>
                <a:spcPts val="0"/>
              </a:spcBef>
              <a:spcAft>
                <a:spcPts val="1200"/>
              </a:spcAft>
              <a:buClr>
                <a:srgbClr val="FFFF00"/>
              </a:buClr>
              <a:buFont typeface="Wingdings" panose="05000000000000000000" pitchFamily="2" charset="2"/>
              <a:buChar char="Ø"/>
              <a:tabLst>
                <a:tab pos="2743200" algn="l"/>
              </a:tabLst>
            </a:pPr>
            <a:r>
              <a:rPr lang="en-US" sz="3200" dirty="0">
                <a:solidFill>
                  <a:srgbClr val="FFFF00"/>
                </a:solidFill>
                <a:effectLst>
                  <a:outerShdw blurRad="38100" dist="38100" dir="2700000" algn="tl">
                    <a:srgbClr val="000000">
                      <a:alpha val="43137"/>
                    </a:srgbClr>
                  </a:outerShdw>
                </a:effectLst>
              </a:rPr>
              <a:t>KRS 278.300</a:t>
            </a:r>
          </a:p>
          <a:p>
            <a:pPr lvl="7">
              <a:spcBef>
                <a:spcPts val="0"/>
              </a:spcBef>
              <a:spcAft>
                <a:spcPts val="1200"/>
              </a:spcAft>
              <a:buClr>
                <a:srgbClr val="FFFF00"/>
              </a:buClr>
              <a:buFont typeface="Wingdings" panose="05000000000000000000" pitchFamily="2" charset="2"/>
              <a:buChar char="Ø"/>
              <a:tabLst>
                <a:tab pos="2743200" algn="l"/>
              </a:tabLst>
            </a:pPr>
            <a:r>
              <a:rPr lang="en-US" sz="3200" dirty="0">
                <a:solidFill>
                  <a:srgbClr val="FFFF00"/>
                </a:solidFill>
                <a:effectLst>
                  <a:outerShdw blurRad="38100" dist="38100" dir="2700000" algn="tl">
                    <a:srgbClr val="000000">
                      <a:alpha val="43137"/>
                    </a:srgbClr>
                  </a:outerShdw>
                </a:effectLst>
              </a:rPr>
              <a:t>KRS 278.020</a:t>
            </a:r>
          </a:p>
          <a:p>
            <a:pPr marL="666750" indent="-666750">
              <a:spcAft>
                <a:spcPts val="1200"/>
              </a:spcAft>
              <a:buClr>
                <a:srgbClr val="FFFF00"/>
              </a:buClr>
              <a:buNone/>
            </a:pPr>
            <a:r>
              <a:rPr lang="en-US" sz="4400" dirty="0">
                <a:solidFill>
                  <a:srgbClr val="FFFF00"/>
                </a:solidFill>
                <a:effectLst>
                  <a:outerShdw blurRad="38100" dist="38100" dir="2700000" algn="tl">
                    <a:srgbClr val="000000">
                      <a:alpha val="43137"/>
                    </a:srgbClr>
                  </a:outerShdw>
                </a:effectLst>
              </a:rPr>
              <a:t>Decided:	Pending</a:t>
            </a:r>
          </a:p>
          <a:p>
            <a:pPr marL="2335213" indent="-2335213">
              <a:buClr>
                <a:srgbClr val="FFFF00"/>
              </a:buClr>
              <a:buNone/>
              <a:tabLst>
                <a:tab pos="2743200" algn="l"/>
              </a:tabLst>
            </a:pP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189892" y="228600"/>
            <a:ext cx="7467600" cy="830997"/>
          </a:xfrm>
          <a:prstGeom prst="rect">
            <a:avLst/>
          </a:prstGeom>
          <a:noFill/>
        </p:spPr>
        <p:txBody>
          <a:bodyPr wrap="square" rtlCol="0">
            <a:spAutoFit/>
          </a:bodyPr>
          <a:lstStyle/>
          <a:p>
            <a:pPr fontAlgn="auto">
              <a:spcBef>
                <a:spcPts val="0"/>
              </a:spcBef>
              <a:spcAft>
                <a:spcPts val="0"/>
              </a:spcAft>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 </a:t>
            </a:r>
            <a:endParaRPr lang="en-US" sz="4800" b="1" dirty="0">
              <a:solidFill>
                <a:srgbClr val="FFFF00"/>
              </a:solidFill>
              <a:effectLst>
                <a:outerShdw blurRad="38100" dist="38100" dir="2700000" algn="tl">
                  <a:srgbClr val="000000">
                    <a:alpha val="43137"/>
                  </a:srgbClr>
                </a:outerShdw>
              </a:effectLst>
              <a:latin typeface="Arial"/>
            </a:endParaRPr>
          </a:p>
        </p:txBody>
      </p:sp>
      <p:sp>
        <p:nvSpPr>
          <p:cNvPr id="2" name="Rectangle 2">
            <a:extLst>
              <a:ext uri="{FF2B5EF4-FFF2-40B4-BE49-F238E27FC236}">
                <a16:creationId xmlns:a16="http://schemas.microsoft.com/office/drawing/2014/main" id="{77A8C039-52D2-2B7B-E420-2BADEA09E225}"/>
              </a:ext>
            </a:extLst>
          </p:cNvPr>
          <p:cNvSpPr txBox="1">
            <a:spLocks noChangeArrowheads="1"/>
          </p:cNvSpPr>
          <p:nvPr/>
        </p:nvSpPr>
        <p:spPr bwMode="auto">
          <a:xfrm>
            <a:off x="0" y="381000"/>
            <a:ext cx="9067799" cy="106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fontAlgn="auto">
              <a:spcBef>
                <a:spcPts val="0"/>
              </a:spcBef>
              <a:spcAft>
                <a:spcPts val="0"/>
              </a:spcAft>
            </a:pPr>
            <a:r>
              <a:rPr lang="en-US" sz="4800" b="1" kern="1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 Case  # 2  </a:t>
            </a:r>
            <a:endParaRPr lang="en-US" sz="4800" b="1" kern="0" dirty="0">
              <a:solidFill>
                <a:srgbClr val="FFFF00"/>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606312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pPr fontAlgn="auto">
              <a:spcBef>
                <a:spcPts val="0"/>
              </a:spcBef>
              <a:spcAft>
                <a:spcPts val="0"/>
              </a:spcAft>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2022 Case  # 2  </a:t>
            </a:r>
            <a:endParaRPr lang="en-US" sz="4800" b="1" dirty="0">
              <a:solidFill>
                <a:srgbClr val="FFFF00"/>
              </a:solidFill>
              <a:effectLst>
                <a:outerShdw blurRad="38100" dist="38100" dir="2700000" algn="tl">
                  <a:srgbClr val="000000">
                    <a:alpha val="43137"/>
                  </a:srgbClr>
                </a:outerShdw>
              </a:effectLst>
              <a:latin typeface="Arial"/>
            </a:endParaRPr>
          </a:p>
        </p:txBody>
      </p:sp>
      <p:sp>
        <p:nvSpPr>
          <p:cNvPr id="9219" name="Text Box 3"/>
          <p:cNvSpPr txBox="1">
            <a:spLocks noChangeArrowheads="1"/>
          </p:cNvSpPr>
          <p:nvPr/>
        </p:nvSpPr>
        <p:spPr bwMode="auto">
          <a:xfrm>
            <a:off x="0" y="1143000"/>
            <a:ext cx="8856812" cy="5247590"/>
          </a:xfrm>
          <a:prstGeom prst="rect">
            <a:avLst/>
          </a:prstGeom>
          <a:noFill/>
          <a:ln w="9525">
            <a:noFill/>
            <a:miter lim="800000"/>
            <a:headEnd/>
            <a:tailEnd/>
          </a:ln>
          <a:effectLst/>
        </p:spPr>
        <p:txBody>
          <a:bodyPr wrap="square">
            <a:spAutoFit/>
          </a:bodyPr>
          <a:lstStyle/>
          <a:p>
            <a:pPr marL="442912" lvl="1" algn="just">
              <a:spcBef>
                <a:spcPts val="600"/>
              </a:spcBef>
            </a:pPr>
            <a:endParaRPr lang="en-US" sz="2000" dirty="0">
              <a:solidFill>
                <a:srgbClr val="FFFF00"/>
              </a:solidFill>
              <a:effectLst>
                <a:outerShdw blurRad="38100" dist="38100" dir="2700000" algn="tl">
                  <a:srgbClr val="000000">
                    <a:alpha val="43137"/>
                  </a:srgbClr>
                </a:outerShdw>
              </a:effectLst>
            </a:endParaRPr>
          </a:p>
          <a:p>
            <a:pPr marL="442912" lvl="1" algn="just">
              <a:spcBef>
                <a:spcPts val="600"/>
              </a:spcBef>
            </a:pPr>
            <a:r>
              <a:rPr lang="en-US" sz="3600" dirty="0">
                <a:solidFill>
                  <a:srgbClr val="FFFF00"/>
                </a:solidFill>
                <a:effectLst>
                  <a:outerShdw blurRad="38100" dist="38100" dir="2700000" algn="tl">
                    <a:srgbClr val="000000">
                      <a:alpha val="43137"/>
                    </a:srgbClr>
                  </a:outerShdw>
                </a:effectLst>
              </a:rPr>
              <a:t>Background Facts:</a:t>
            </a:r>
          </a:p>
          <a:p>
            <a:pPr marL="442912" lvl="1" algn="just">
              <a:spcBef>
                <a:spcPts val="600"/>
              </a:spcBef>
            </a:pPr>
            <a:endParaRPr lang="en-US" sz="2000" dirty="0">
              <a:solidFill>
                <a:srgbClr val="FFFF00"/>
              </a:solidFill>
              <a:effectLst>
                <a:outerShdw blurRad="38100" dist="38100" dir="2700000" algn="tl">
                  <a:srgbClr val="000000">
                    <a:alpha val="43137"/>
                  </a:srgbClr>
                </a:outerShdw>
              </a:effectLst>
            </a:endParaRPr>
          </a:p>
          <a:p>
            <a:pPr marL="1357312" lvl="2"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11-18-21:	Purchased Office Bldg.</a:t>
            </a:r>
          </a:p>
          <a:p>
            <a:pPr marL="1357312" lvl="2"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11-18-21:	Financed Portion of 				Cost with a 7 year Loan</a:t>
            </a:r>
          </a:p>
          <a:p>
            <a:pPr marL="1357312" lvl="2"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03-15-22:	Applied for Retroactive 			Approval of Loan	</a:t>
            </a:r>
          </a:p>
          <a:p>
            <a:pPr marL="442912" lvl="1" algn="just">
              <a:spcBef>
                <a:spcPct val="50000"/>
              </a:spcBef>
            </a:pPr>
            <a:r>
              <a:rPr lang="en-US" sz="3600" dirty="0">
                <a:solidFill>
                  <a:srgbClr val="FFFF0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continued</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9499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pPr fontAlgn="auto">
              <a:spcBef>
                <a:spcPts val="0"/>
              </a:spcBef>
              <a:spcAft>
                <a:spcPts val="0"/>
              </a:spcAft>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2022 Case  # 2  </a:t>
            </a:r>
            <a:endParaRPr lang="en-US" sz="4800" b="1" dirty="0">
              <a:solidFill>
                <a:srgbClr val="FFFF00"/>
              </a:solidFill>
              <a:effectLst>
                <a:outerShdw blurRad="38100" dist="38100" dir="2700000" algn="tl">
                  <a:srgbClr val="000000">
                    <a:alpha val="43137"/>
                  </a:srgbClr>
                </a:outerShdw>
              </a:effectLst>
              <a:latin typeface="Arial"/>
            </a:endParaRPr>
          </a:p>
        </p:txBody>
      </p:sp>
      <p:sp>
        <p:nvSpPr>
          <p:cNvPr id="9219" name="Text Box 3"/>
          <p:cNvSpPr txBox="1">
            <a:spLocks noChangeArrowheads="1"/>
          </p:cNvSpPr>
          <p:nvPr/>
        </p:nvSpPr>
        <p:spPr bwMode="auto">
          <a:xfrm>
            <a:off x="61908" y="838200"/>
            <a:ext cx="8856812" cy="5170646"/>
          </a:xfrm>
          <a:prstGeom prst="rect">
            <a:avLst/>
          </a:prstGeom>
          <a:noFill/>
          <a:ln w="9525">
            <a:noFill/>
            <a:miter lim="800000"/>
            <a:headEnd/>
            <a:tailEnd/>
          </a:ln>
          <a:effectLst/>
        </p:spPr>
        <p:txBody>
          <a:bodyPr wrap="square">
            <a:spAutoFit/>
          </a:bodyPr>
          <a:lstStyle/>
          <a:p>
            <a:pPr marL="442912" lvl="1" algn="just">
              <a:spcBef>
                <a:spcPts val="600"/>
              </a:spcBef>
            </a:pPr>
            <a:endParaRPr lang="en-US" sz="3600" dirty="0">
              <a:solidFill>
                <a:srgbClr val="FFFF00"/>
              </a:solidFill>
              <a:effectLst>
                <a:outerShdw blurRad="38100" dist="38100" dir="2700000" algn="tl">
                  <a:srgbClr val="000000">
                    <a:alpha val="43137"/>
                  </a:srgbClr>
                </a:outerShdw>
              </a:effectLst>
            </a:endParaRPr>
          </a:p>
          <a:p>
            <a:pPr marL="442912" lvl="1" algn="just">
              <a:spcBef>
                <a:spcPts val="600"/>
              </a:spcBef>
            </a:pPr>
            <a:endParaRPr lang="en-US" sz="1000" dirty="0">
              <a:solidFill>
                <a:srgbClr val="FFFF00"/>
              </a:solidFill>
              <a:effectLst>
                <a:outerShdw blurRad="38100" dist="38100" dir="2700000" algn="tl">
                  <a:srgbClr val="000000">
                    <a:alpha val="43137"/>
                  </a:srgbClr>
                </a:outerShdw>
              </a:effectLst>
            </a:endParaRPr>
          </a:p>
          <a:p>
            <a:pPr marL="442912" lvl="1" algn="just">
              <a:spcBef>
                <a:spcPts val="600"/>
              </a:spcBef>
            </a:pPr>
            <a:r>
              <a:rPr lang="en-US" sz="3600" dirty="0">
                <a:solidFill>
                  <a:srgbClr val="FFFF00"/>
                </a:solidFill>
                <a:effectLst>
                  <a:outerShdw blurRad="38100" dist="38100" dir="2700000" algn="tl">
                    <a:srgbClr val="000000">
                      <a:alpha val="43137"/>
                    </a:srgbClr>
                  </a:outerShdw>
                </a:effectLst>
              </a:rPr>
              <a:t>Background Facts (continued):</a:t>
            </a:r>
          </a:p>
          <a:p>
            <a:pPr marL="442912" lvl="1" algn="just">
              <a:spcBef>
                <a:spcPts val="600"/>
              </a:spcBef>
            </a:pPr>
            <a:endParaRPr lang="en-US" sz="2000" dirty="0">
              <a:solidFill>
                <a:srgbClr val="FFFF00"/>
              </a:solidFill>
              <a:effectLst>
                <a:outerShdw blurRad="38100" dist="38100" dir="2700000" algn="tl">
                  <a:srgbClr val="000000">
                    <a:alpha val="43137"/>
                  </a:srgbClr>
                </a:outerShdw>
              </a:effectLst>
            </a:endParaRPr>
          </a:p>
          <a:p>
            <a:pPr marL="1357312" lvl="2"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05-13-22:	PSC Issues DR</a:t>
            </a:r>
          </a:p>
          <a:p>
            <a:pPr marL="1357312" lvl="2"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05-??-22:	Bank Loan PIF</a:t>
            </a:r>
          </a:p>
          <a:p>
            <a:pPr marL="1357312" lvl="2"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05-27-22:	PSC Application 					Withdrawn by Utility 	</a:t>
            </a:r>
          </a:p>
          <a:p>
            <a:pPr marL="442912" lvl="1" algn="just">
              <a:spcBef>
                <a:spcPct val="50000"/>
              </a:spcBef>
            </a:pPr>
            <a:r>
              <a:rPr lang="en-US" sz="3600" dirty="0">
                <a:solidFill>
                  <a:srgbClr val="FFFF00"/>
                </a:solidFill>
                <a:effectLst>
                  <a:outerShdw blurRad="38100" dist="38100" dir="2700000" algn="tl">
                    <a:srgbClr val="000000">
                      <a:alpha val="43137"/>
                    </a:srgbClr>
                  </a:outerShdw>
                </a:effectLst>
              </a:rPr>
              <a:t>					</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 </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continued</a:t>
            </a:r>
            <a:endParaRPr lang="en-US" sz="28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4440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pPr fontAlgn="auto">
              <a:spcBef>
                <a:spcPts val="0"/>
              </a:spcBef>
              <a:spcAft>
                <a:spcPts val="0"/>
              </a:spcAft>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2022 Case  # 2  </a:t>
            </a:r>
            <a:endParaRPr lang="en-US" sz="4800" b="1" dirty="0">
              <a:solidFill>
                <a:srgbClr val="FFFF00"/>
              </a:solidFill>
              <a:effectLst>
                <a:outerShdw blurRad="38100" dist="38100" dir="2700000" algn="tl">
                  <a:srgbClr val="000000">
                    <a:alpha val="43137"/>
                  </a:srgbClr>
                </a:outerShdw>
              </a:effectLst>
              <a:latin typeface="Arial"/>
            </a:endParaRPr>
          </a:p>
        </p:txBody>
      </p:sp>
      <p:sp>
        <p:nvSpPr>
          <p:cNvPr id="9219" name="Text Box 3"/>
          <p:cNvSpPr txBox="1">
            <a:spLocks noChangeArrowheads="1"/>
          </p:cNvSpPr>
          <p:nvPr/>
        </p:nvSpPr>
        <p:spPr bwMode="auto">
          <a:xfrm>
            <a:off x="61908" y="838200"/>
            <a:ext cx="8856812" cy="5893921"/>
          </a:xfrm>
          <a:prstGeom prst="rect">
            <a:avLst/>
          </a:prstGeom>
          <a:noFill/>
          <a:ln w="9525">
            <a:noFill/>
            <a:miter lim="800000"/>
            <a:headEnd/>
            <a:tailEnd/>
          </a:ln>
          <a:effectLst/>
        </p:spPr>
        <p:txBody>
          <a:bodyPr wrap="square">
            <a:spAutoFit/>
          </a:bodyPr>
          <a:lstStyle/>
          <a:p>
            <a:pPr marL="442912" lvl="1" algn="just">
              <a:spcBef>
                <a:spcPts val="600"/>
              </a:spcBef>
            </a:pPr>
            <a:endParaRPr lang="en-US" sz="3600" dirty="0">
              <a:solidFill>
                <a:srgbClr val="FFFF00"/>
              </a:solidFill>
              <a:effectLst>
                <a:outerShdw blurRad="38100" dist="38100" dir="2700000" algn="tl">
                  <a:srgbClr val="000000">
                    <a:alpha val="43137"/>
                  </a:srgbClr>
                </a:outerShdw>
              </a:effectLst>
            </a:endParaRPr>
          </a:p>
          <a:p>
            <a:pPr marL="442912" lvl="1" algn="just">
              <a:spcBef>
                <a:spcPts val="600"/>
              </a:spcBef>
            </a:pPr>
            <a:r>
              <a:rPr lang="en-US" sz="3600" dirty="0">
                <a:solidFill>
                  <a:srgbClr val="FFFF00"/>
                </a:solidFill>
                <a:effectLst>
                  <a:outerShdw blurRad="38100" dist="38100" dir="2700000" algn="tl">
                    <a:srgbClr val="000000">
                      <a:alpha val="43137"/>
                    </a:srgbClr>
                  </a:outerShdw>
                </a:effectLst>
              </a:rPr>
              <a:t>Background Facts (continued):</a:t>
            </a:r>
          </a:p>
          <a:p>
            <a:pPr marL="442912" lvl="1" algn="just">
              <a:spcBef>
                <a:spcPts val="600"/>
              </a:spcBef>
            </a:pPr>
            <a:endParaRPr lang="en-US" sz="3600" dirty="0">
              <a:solidFill>
                <a:srgbClr val="FFFF00"/>
              </a:solidFill>
              <a:effectLst>
                <a:outerShdw blurRad="38100" dist="38100" dir="2700000" algn="tl">
                  <a:srgbClr val="000000">
                    <a:alpha val="43137"/>
                  </a:srgbClr>
                </a:outerShdw>
              </a:effectLst>
            </a:endParaRPr>
          </a:p>
          <a:p>
            <a:pPr marL="1357312" lvl="2"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06-20-22:	</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PSC Dismisses Case &amp; 			 </a:t>
            </a:r>
            <a:r>
              <a:rPr lang="en-US" sz="3600" dirty="0">
                <a:solidFill>
                  <a:srgbClr val="FFFF00"/>
                </a:solidFill>
                <a:effectLst>
                  <a:outerShdw blurRad="38100" dist="38100" dir="2700000" algn="tl">
                    <a:srgbClr val="000000">
                      <a:alpha val="43137"/>
                    </a:srgbClr>
                  </a:outerShdw>
                </a:effectLst>
              </a:rPr>
              <a:t>States Intent to File 				 Show Cause Case</a:t>
            </a:r>
          </a:p>
          <a:p>
            <a:pPr marL="900112" lvl="2">
              <a:spcBef>
                <a:spcPts val="600"/>
              </a:spcBef>
            </a:pPr>
            <a:endParaRPr lang="en-US" sz="1000" dirty="0">
              <a:solidFill>
                <a:srgbClr val="FFFF00"/>
              </a:solidFill>
              <a:effectLst>
                <a:outerShdw blurRad="38100" dist="38100" dir="2700000" algn="tl">
                  <a:srgbClr val="000000">
                    <a:alpha val="43137"/>
                  </a:srgbClr>
                </a:outerShdw>
              </a:effectLst>
            </a:endParaRPr>
          </a:p>
          <a:p>
            <a:pPr marL="1357312" lvl="2"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08-11-22:	 PSC Opens             				 Show Cause Case </a:t>
            </a:r>
          </a:p>
          <a:p>
            <a:pPr marL="442912" lvl="1" algn="just">
              <a:spcBef>
                <a:spcPct val="50000"/>
              </a:spcBef>
            </a:pPr>
            <a:r>
              <a:rPr lang="en-US" sz="3600" dirty="0">
                <a:solidFill>
                  <a:srgbClr val="FFFF00"/>
                </a:solidFill>
                <a:effectLst>
                  <a:outerShdw blurRad="38100" dist="38100" dir="2700000" algn="tl">
                    <a:srgbClr val="000000">
                      <a:alpha val="43137"/>
                    </a:srgbClr>
                  </a:outerShdw>
                </a:effectLst>
              </a:rPr>
              <a:t>					</a:t>
            </a:r>
            <a:endParaRPr lang="en-US" sz="28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7799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pPr fontAlgn="auto">
              <a:spcBef>
                <a:spcPts val="0"/>
              </a:spcBef>
              <a:spcAft>
                <a:spcPts val="0"/>
              </a:spcAft>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2022 Case  # 2  </a:t>
            </a:r>
            <a:endParaRPr lang="en-US" sz="4800" b="1" dirty="0">
              <a:solidFill>
                <a:srgbClr val="FFFF00"/>
              </a:solidFill>
              <a:effectLst>
                <a:outerShdw blurRad="38100" dist="38100" dir="2700000" algn="tl">
                  <a:srgbClr val="000000">
                    <a:alpha val="43137"/>
                  </a:srgbClr>
                </a:outerShdw>
              </a:effectLst>
              <a:latin typeface="Arial"/>
            </a:endParaRPr>
          </a:p>
        </p:txBody>
      </p:sp>
      <p:sp>
        <p:nvSpPr>
          <p:cNvPr id="9219" name="Text Box 3"/>
          <p:cNvSpPr txBox="1">
            <a:spLocks noChangeArrowheads="1"/>
          </p:cNvSpPr>
          <p:nvPr/>
        </p:nvSpPr>
        <p:spPr bwMode="auto">
          <a:xfrm>
            <a:off x="61908" y="838200"/>
            <a:ext cx="8548692" cy="5647700"/>
          </a:xfrm>
          <a:prstGeom prst="rect">
            <a:avLst/>
          </a:prstGeom>
          <a:noFill/>
          <a:ln w="9525">
            <a:noFill/>
            <a:miter lim="800000"/>
            <a:headEnd/>
            <a:tailEnd/>
          </a:ln>
          <a:effectLst/>
        </p:spPr>
        <p:txBody>
          <a:bodyPr wrap="square">
            <a:spAutoFit/>
          </a:bodyPr>
          <a:lstStyle/>
          <a:p>
            <a:pPr marL="442912" lvl="1" algn="just">
              <a:spcBef>
                <a:spcPts val="600"/>
              </a:spcBef>
            </a:pPr>
            <a:endParaRPr lang="en-US" sz="3600" dirty="0">
              <a:solidFill>
                <a:srgbClr val="FFFF00"/>
              </a:solidFill>
              <a:effectLst>
                <a:outerShdw blurRad="38100" dist="38100" dir="2700000" algn="tl">
                  <a:srgbClr val="000000">
                    <a:alpha val="43137"/>
                  </a:srgbClr>
                </a:outerShdw>
              </a:effectLst>
            </a:endParaRPr>
          </a:p>
          <a:p>
            <a:pPr marL="442912" lvl="1" algn="just">
              <a:spcBef>
                <a:spcPts val="600"/>
              </a:spcBef>
            </a:pPr>
            <a:r>
              <a:rPr lang="en-US" sz="3600">
                <a:solidFill>
                  <a:srgbClr val="FFFF00"/>
                </a:solidFill>
                <a:effectLst>
                  <a:outerShdw blurRad="38100" dist="38100" dir="2700000" algn="tl">
                    <a:srgbClr val="000000">
                      <a:alpha val="43137"/>
                    </a:srgbClr>
                  </a:outerShdw>
                </a:effectLst>
              </a:rPr>
              <a:t>Utility’s </a:t>
            </a:r>
            <a:r>
              <a:rPr lang="en-US" sz="3600" dirty="0">
                <a:solidFill>
                  <a:srgbClr val="FFFF00"/>
                </a:solidFill>
                <a:effectLst>
                  <a:outerShdw blurRad="38100" dist="38100" dir="2700000" algn="tl">
                    <a:srgbClr val="000000">
                      <a:alpha val="43137"/>
                    </a:srgbClr>
                  </a:outerShdw>
                </a:effectLst>
              </a:rPr>
              <a:t>Defenses:</a:t>
            </a:r>
          </a:p>
          <a:p>
            <a:pPr marL="442912" lvl="1" algn="just">
              <a:spcBef>
                <a:spcPts val="600"/>
              </a:spcBef>
            </a:pPr>
            <a:endParaRPr lang="en-US" sz="1000" dirty="0">
              <a:solidFill>
                <a:srgbClr val="FFFF00"/>
              </a:solidFill>
              <a:effectLst>
                <a:outerShdw blurRad="38100" dist="38100" dir="2700000" algn="tl">
                  <a:srgbClr val="000000">
                    <a:alpha val="43137"/>
                  </a:srgbClr>
                </a:outerShdw>
              </a:effectLst>
            </a:endParaRPr>
          </a:p>
          <a:p>
            <a:pPr marL="1357312" lvl="2" indent="-457200">
              <a:spcBef>
                <a:spcPts val="600"/>
              </a:spcBef>
              <a:spcAft>
                <a:spcPts val="600"/>
              </a:spcAft>
              <a:buFont typeface="Wingdings" pitchFamily="2" charset="2"/>
              <a:buChar char="§"/>
            </a:pPr>
            <a:r>
              <a:rPr lang="en-US" sz="3600" dirty="0">
                <a:solidFill>
                  <a:srgbClr val="FFFF00"/>
                </a:solidFill>
                <a:effectLst>
                  <a:outerShdw blurRad="38100" dist="38100" dir="2700000" algn="tl">
                    <a:srgbClr val="000000">
                      <a:alpha val="43137"/>
                    </a:srgbClr>
                  </a:outerShdw>
                </a:effectLst>
              </a:rPr>
              <a:t>Loan  Paid  Off</a:t>
            </a:r>
          </a:p>
          <a:p>
            <a:pPr marL="1357312" lvl="2" indent="-457200" algn="just">
              <a:spcBef>
                <a:spcPts val="600"/>
              </a:spcBef>
              <a:spcAft>
                <a:spcPts val="600"/>
              </a:spcAft>
              <a:buFont typeface="Wingdings" pitchFamily="2" charset="2"/>
              <a:buChar char="§"/>
            </a:pPr>
            <a:r>
              <a:rPr lang="en-US" sz="3600" dirty="0">
                <a:solidFill>
                  <a:srgbClr val="FFFF00"/>
                </a:solidFill>
                <a:effectLst>
                  <a:outerShdw blurRad="38100" dist="38100" dir="2700000" algn="tl">
                    <a:srgbClr val="000000">
                      <a:alpha val="43137"/>
                    </a:srgbClr>
                  </a:outerShdw>
                </a:effectLst>
              </a:rPr>
              <a:t>No CPCN Needed Since Building was Purchased &amp; Not Constructed</a:t>
            </a:r>
          </a:p>
          <a:p>
            <a:pPr marL="1357312" lvl="2" indent="-457200" algn="just">
              <a:spcBef>
                <a:spcPts val="600"/>
              </a:spcBef>
              <a:spcAft>
                <a:spcPts val="600"/>
              </a:spcAft>
              <a:buFont typeface="Wingdings" pitchFamily="2" charset="2"/>
              <a:buChar char="§"/>
            </a:pPr>
            <a:r>
              <a:rPr lang="en-US" sz="3600" dirty="0">
                <a:solidFill>
                  <a:srgbClr val="FFFF00"/>
                </a:solidFill>
                <a:effectLst>
                  <a:outerShdw blurRad="38100" dist="38100" dir="2700000" algn="tl">
                    <a:srgbClr val="000000">
                      <a:alpha val="43137"/>
                    </a:srgbClr>
                  </a:outerShdw>
                </a:effectLst>
              </a:rPr>
              <a:t>Relied Upon Advice of Counsel</a:t>
            </a:r>
          </a:p>
          <a:p>
            <a:pPr marL="1357312" lvl="2"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Good, Honest &amp; Decent People 	</a:t>
            </a:r>
          </a:p>
          <a:p>
            <a:pPr marL="442912" lvl="1" algn="just">
              <a:spcBef>
                <a:spcPct val="50000"/>
              </a:spcBef>
            </a:pPr>
            <a:r>
              <a:rPr lang="en-US" sz="3600" dirty="0">
                <a:solidFill>
                  <a:srgbClr val="FFFF00"/>
                </a:solidFill>
                <a:effectLst>
                  <a:outerShdw blurRad="38100" dist="38100" dir="2700000" algn="tl">
                    <a:srgbClr val="000000">
                      <a:alpha val="43137"/>
                    </a:srgbClr>
                  </a:outerShdw>
                </a:effectLst>
              </a:rPr>
              <a:t>					</a:t>
            </a:r>
            <a:endParaRPr lang="en-US" sz="28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1467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81000"/>
            <a:ext cx="9067799" cy="1061626"/>
          </a:xfrm>
        </p:spPr>
        <p:txBody>
          <a:bodyPr/>
          <a:lstStyle/>
          <a:p>
            <a:pPr fontAlgn="auto">
              <a:spcBef>
                <a:spcPts val="0"/>
              </a:spcBef>
              <a:spcAft>
                <a:spcPts val="0"/>
              </a:spcAft>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2022 Case  # 2  </a:t>
            </a:r>
            <a:endParaRPr lang="en-US" sz="4800" b="1" dirty="0">
              <a:solidFill>
                <a:srgbClr val="FFFF00"/>
              </a:solidFill>
              <a:effectLst>
                <a:outerShdw blurRad="38100" dist="38100" dir="2700000" algn="tl">
                  <a:srgbClr val="000000">
                    <a:alpha val="43137"/>
                  </a:srgbClr>
                </a:outerShdw>
              </a:effectLst>
              <a:latin typeface="Arial"/>
            </a:endParaRPr>
          </a:p>
        </p:txBody>
      </p:sp>
      <p:sp>
        <p:nvSpPr>
          <p:cNvPr id="9219" name="Text Box 3"/>
          <p:cNvSpPr txBox="1">
            <a:spLocks noChangeArrowheads="1"/>
          </p:cNvSpPr>
          <p:nvPr/>
        </p:nvSpPr>
        <p:spPr bwMode="auto">
          <a:xfrm>
            <a:off x="61908" y="838200"/>
            <a:ext cx="8856812" cy="5016758"/>
          </a:xfrm>
          <a:prstGeom prst="rect">
            <a:avLst/>
          </a:prstGeom>
          <a:noFill/>
          <a:ln w="9525">
            <a:noFill/>
            <a:miter lim="800000"/>
            <a:headEnd/>
            <a:tailEnd/>
          </a:ln>
          <a:effectLst/>
        </p:spPr>
        <p:txBody>
          <a:bodyPr wrap="square">
            <a:spAutoFit/>
          </a:bodyPr>
          <a:lstStyle/>
          <a:p>
            <a:pPr marL="442912" lvl="1" algn="just">
              <a:spcBef>
                <a:spcPts val="600"/>
              </a:spcBef>
            </a:pPr>
            <a:endParaRPr lang="en-US" sz="3600" dirty="0">
              <a:solidFill>
                <a:srgbClr val="FFFF00"/>
              </a:solidFill>
              <a:effectLst>
                <a:outerShdw blurRad="38100" dist="38100" dir="2700000" algn="tl">
                  <a:srgbClr val="000000">
                    <a:alpha val="43137"/>
                  </a:srgbClr>
                </a:outerShdw>
              </a:effectLst>
            </a:endParaRPr>
          </a:p>
          <a:p>
            <a:pPr marL="442912" lvl="1" algn="just">
              <a:spcBef>
                <a:spcPts val="600"/>
              </a:spcBef>
            </a:pPr>
            <a:endParaRPr lang="en-US" sz="1000" dirty="0">
              <a:solidFill>
                <a:srgbClr val="FFFF00"/>
              </a:solidFill>
              <a:effectLst>
                <a:outerShdw blurRad="38100" dist="38100" dir="2700000" algn="tl">
                  <a:srgbClr val="000000">
                    <a:alpha val="43137"/>
                  </a:srgbClr>
                </a:outerShdw>
              </a:effectLst>
            </a:endParaRPr>
          </a:p>
          <a:p>
            <a:pPr marL="442912" lvl="1" algn="just">
              <a:spcBef>
                <a:spcPts val="600"/>
              </a:spcBef>
            </a:pPr>
            <a:r>
              <a:rPr lang="en-US" sz="3600" dirty="0">
                <a:solidFill>
                  <a:srgbClr val="FFFF00"/>
                </a:solidFill>
                <a:effectLst>
                  <a:outerShdw blurRad="38100" dist="38100" dir="2700000" algn="tl">
                    <a:srgbClr val="000000">
                      <a:alpha val="43137"/>
                    </a:srgbClr>
                  </a:outerShdw>
                </a:effectLst>
              </a:rPr>
              <a:t>Case Status:</a:t>
            </a:r>
          </a:p>
          <a:p>
            <a:pPr marL="442912" lvl="1" algn="just">
              <a:spcBef>
                <a:spcPts val="600"/>
              </a:spcBef>
            </a:pPr>
            <a:endParaRPr lang="en-US" sz="1000" dirty="0">
              <a:solidFill>
                <a:srgbClr val="FFFF00"/>
              </a:solidFill>
              <a:effectLst>
                <a:outerShdw blurRad="38100" dist="38100" dir="2700000" algn="tl">
                  <a:srgbClr val="000000">
                    <a:alpha val="43137"/>
                  </a:srgbClr>
                </a:outerShdw>
              </a:effectLst>
            </a:endParaRPr>
          </a:p>
          <a:p>
            <a:pPr marL="1357312" lvl="2"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Discovery Stage</a:t>
            </a:r>
          </a:p>
          <a:p>
            <a:pPr marL="2386012" lvl="4" indent="-571500">
              <a:spcBef>
                <a:spcPts val="0"/>
              </a:spcBef>
              <a:buFont typeface="Wingdings" panose="05000000000000000000" pitchFamily="2" charset="2"/>
              <a:buChar char="Ø"/>
            </a:pPr>
            <a:r>
              <a:rPr lang="en-US" sz="3600" dirty="0">
                <a:solidFill>
                  <a:srgbClr val="FFFF00"/>
                </a:solidFill>
                <a:effectLst>
                  <a:outerShdw blurRad="38100" dist="38100" dir="2700000" algn="tl">
                    <a:srgbClr val="000000">
                      <a:alpha val="43137"/>
                    </a:srgbClr>
                  </a:outerShdw>
                </a:effectLst>
              </a:rPr>
              <a:t>1</a:t>
            </a:r>
            <a:r>
              <a:rPr lang="en-US" sz="3600" baseline="30000" dirty="0">
                <a:solidFill>
                  <a:srgbClr val="FFFF00"/>
                </a:solidFill>
                <a:effectLst>
                  <a:outerShdw blurRad="38100" dist="38100" dir="2700000" algn="tl">
                    <a:srgbClr val="000000">
                      <a:alpha val="43137"/>
                    </a:srgbClr>
                  </a:outerShdw>
                </a:effectLst>
              </a:rPr>
              <a:t>st</a:t>
            </a:r>
            <a:r>
              <a:rPr lang="en-US" sz="3600" dirty="0">
                <a:solidFill>
                  <a:srgbClr val="FFFF00"/>
                </a:solidFill>
                <a:effectLst>
                  <a:outerShdw blurRad="38100" dist="38100" dir="2700000" algn="tl">
                    <a:srgbClr val="000000">
                      <a:alpha val="43137"/>
                    </a:srgbClr>
                  </a:outerShdw>
                </a:effectLst>
              </a:rPr>
              <a:t> DR Issued 09-07-22</a:t>
            </a:r>
          </a:p>
          <a:p>
            <a:pPr marL="1357312" lvl="2" indent="-457200" algn="just">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Hearing Date:	? ? ?</a:t>
            </a:r>
          </a:p>
          <a:p>
            <a:pPr marL="900112" lvl="2" algn="just">
              <a:spcBef>
                <a:spcPts val="600"/>
              </a:spcBef>
            </a:pPr>
            <a:endParaRPr lang="en-US" sz="3600" dirty="0">
              <a:solidFill>
                <a:srgbClr val="FFFF00"/>
              </a:solidFill>
              <a:effectLst>
                <a:outerShdw blurRad="38100" dist="38100" dir="2700000" algn="tl">
                  <a:srgbClr val="000000">
                    <a:alpha val="43137"/>
                  </a:srgbClr>
                </a:outerShdw>
              </a:effectLst>
            </a:endParaRPr>
          </a:p>
          <a:p>
            <a:pPr marL="442912" lvl="1" algn="just">
              <a:spcBef>
                <a:spcPct val="50000"/>
              </a:spcBef>
            </a:pPr>
            <a:r>
              <a:rPr lang="en-US" sz="3600" dirty="0">
                <a:solidFill>
                  <a:srgbClr val="FFFF00"/>
                </a:solidFill>
                <a:effectLst>
                  <a:outerShdw blurRad="38100" dist="38100" dir="2700000" algn="tl">
                    <a:srgbClr val="000000">
                      <a:alpha val="43137"/>
                    </a:srgbClr>
                  </a:outerShdw>
                </a:effectLst>
              </a:rPr>
              <a:t>					</a:t>
            </a:r>
            <a:endParaRPr lang="en-US" sz="28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5128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78006" y="685800"/>
            <a:ext cx="8229600" cy="4524315"/>
          </a:xfrm>
          <a:prstGeom prst="rect">
            <a:avLst/>
          </a:prstGeom>
          <a:noFill/>
          <a:ln w="9525">
            <a:noFill/>
            <a:miter lim="800000"/>
            <a:headEnd/>
            <a:tailEnd/>
          </a:ln>
          <a:effectLst/>
        </p:spPr>
        <p:txBody>
          <a:bodyPr wrap="square">
            <a:spAutoFit/>
          </a:bodyPr>
          <a:lstStyle/>
          <a:p>
            <a:pPr algn="ctr"/>
            <a:r>
              <a:rPr lang="en-US" sz="9600" b="1" dirty="0">
                <a:solidFill>
                  <a:srgbClr val="FFFF00"/>
                </a:solidFill>
                <a:effectLst>
                  <a:outerShdw blurRad="38100" dist="38100" dir="2700000" algn="tl">
                    <a:srgbClr val="000000">
                      <a:alpha val="43137"/>
                    </a:srgbClr>
                  </a:outerShdw>
                </a:effectLst>
              </a:rPr>
              <a:t>Notable</a:t>
            </a:r>
          </a:p>
          <a:p>
            <a:pPr algn="ctr"/>
            <a:r>
              <a:rPr lang="en-US" sz="9600" b="1" dirty="0">
                <a:solidFill>
                  <a:srgbClr val="FFFF00"/>
                </a:solidFill>
                <a:effectLst>
                  <a:outerShdw blurRad="38100" dist="38100" dir="2700000" algn="tl">
                    <a:srgbClr val="000000">
                      <a:alpha val="43137"/>
                    </a:srgbClr>
                  </a:outerShdw>
                </a:effectLst>
              </a:rPr>
              <a:t>PSC</a:t>
            </a:r>
          </a:p>
          <a:p>
            <a:pPr algn="ctr"/>
            <a:r>
              <a:rPr lang="en-US" sz="9600" b="1" dirty="0">
                <a:solidFill>
                  <a:srgbClr val="FFFF00"/>
                </a:solidFill>
                <a:effectLst>
                  <a:outerShdw blurRad="38100" dist="38100" dir="2700000" algn="tl">
                    <a:srgbClr val="000000">
                      <a:alpha val="43137"/>
                    </a:srgbClr>
                  </a:outerShdw>
                </a:effectLst>
              </a:rPr>
              <a:t>Orders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2320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27306"/>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609600"/>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Case No.  2020 - 028</a:t>
            </a:r>
          </a:p>
        </p:txBody>
      </p:sp>
      <p:sp>
        <p:nvSpPr>
          <p:cNvPr id="3" name="TextBox 2"/>
          <p:cNvSpPr txBox="1"/>
          <p:nvPr/>
        </p:nvSpPr>
        <p:spPr>
          <a:xfrm>
            <a:off x="457200" y="1752600"/>
            <a:ext cx="8534406" cy="4278094"/>
          </a:xfrm>
          <a:prstGeom prst="rect">
            <a:avLst/>
          </a:prstGeom>
          <a:noFill/>
        </p:spPr>
        <p:txBody>
          <a:bodyPr wrap="square" rtlCol="0">
            <a:spAutoFit/>
          </a:bodyPr>
          <a:lstStyle/>
          <a:p>
            <a:pPr>
              <a:lnSpc>
                <a:spcPct val="150000"/>
              </a:lnSpc>
            </a:pPr>
            <a:r>
              <a:rPr lang="en-US" sz="3600" dirty="0">
                <a:solidFill>
                  <a:srgbClr val="FFFF00"/>
                </a:solidFill>
                <a:effectLst>
                  <a:outerShdw blurRad="38100" dist="38100" dir="2700000" algn="tl">
                    <a:srgbClr val="000000">
                      <a:alpha val="43137"/>
                    </a:srgbClr>
                  </a:outerShdw>
                </a:effectLst>
              </a:rPr>
              <a:t>Filed:		</a:t>
            </a:r>
            <a:r>
              <a:rPr lang="en-US" sz="3200" dirty="0">
                <a:solidFill>
                  <a:srgbClr val="FFFF00"/>
                </a:solidFill>
                <a:effectLst>
                  <a:outerShdw blurRad="38100" dist="38100" dir="2700000" algn="tl">
                    <a:srgbClr val="000000">
                      <a:alpha val="43137"/>
                    </a:srgbClr>
                  </a:outerShdw>
                </a:effectLst>
              </a:rPr>
              <a:t>2-24-2020</a:t>
            </a:r>
          </a:p>
          <a:p>
            <a:pPr>
              <a:spcAft>
                <a:spcPts val="600"/>
              </a:spcAft>
            </a:pPr>
            <a:r>
              <a:rPr lang="en-US" sz="3600" dirty="0">
                <a:solidFill>
                  <a:srgbClr val="FFFF00"/>
                </a:solidFill>
                <a:effectLst>
                  <a:outerShdw blurRad="38100" dist="38100" dir="2700000" algn="tl">
                    <a:srgbClr val="000000">
                      <a:alpha val="43137"/>
                    </a:srgbClr>
                  </a:outerShdw>
                </a:effectLst>
              </a:rPr>
              <a:t>Utility:		</a:t>
            </a:r>
            <a:r>
              <a:rPr lang="en-US" sz="3200" dirty="0">
                <a:solidFill>
                  <a:srgbClr val="FFFF00"/>
                </a:solidFill>
                <a:effectLst>
                  <a:outerShdw blurRad="38100" dist="38100" dir="2700000" algn="tl">
                    <a:srgbClr val="000000">
                      <a:alpha val="43137"/>
                    </a:srgbClr>
                  </a:outerShdw>
                </a:effectLst>
              </a:rPr>
              <a:t>Bluegrass  Water Utility 					Operating  Co.  </a:t>
            </a:r>
            <a:endParaRPr lang="en-US" sz="2800" dirty="0">
              <a:solidFill>
                <a:srgbClr val="FFFF00"/>
              </a:solidFill>
              <a:effectLst>
                <a:outerShdw blurRad="38100" dist="38100" dir="2700000" algn="tl">
                  <a:srgbClr val="000000">
                    <a:alpha val="43137"/>
                  </a:srgbClr>
                </a:outerShdw>
              </a:effectLst>
            </a:endParaRPr>
          </a:p>
          <a:p>
            <a:pPr>
              <a:spcAft>
                <a:spcPts val="600"/>
              </a:spcAft>
            </a:pPr>
            <a:r>
              <a:rPr lang="en-US" sz="3600" dirty="0">
                <a:solidFill>
                  <a:srgbClr val="FFFF00"/>
                </a:solidFill>
                <a:effectLst>
                  <a:outerShdw blurRad="38100" dist="38100" dir="2700000" algn="tl">
                    <a:srgbClr val="000000">
                      <a:alpha val="43137"/>
                    </a:srgbClr>
                  </a:outerShdw>
                </a:effectLst>
              </a:rPr>
              <a:t>Issue:		</a:t>
            </a:r>
            <a:r>
              <a:rPr lang="en-US" sz="3200" dirty="0">
                <a:solidFill>
                  <a:srgbClr val="FFFF00"/>
                </a:solidFill>
                <a:effectLst>
                  <a:outerShdw blurRad="38100" dist="38100" dir="2700000" algn="tl">
                    <a:srgbClr val="000000">
                      <a:alpha val="43137"/>
                    </a:srgbClr>
                  </a:outerShdw>
                </a:effectLst>
              </a:rPr>
              <a:t>Is  PSC  Approval Needed to				Acquire  4  sewer  “Utilities”?</a:t>
            </a:r>
          </a:p>
          <a:p>
            <a:r>
              <a:rPr lang="en-US" sz="3600" dirty="0">
                <a:solidFill>
                  <a:srgbClr val="FFFF00"/>
                </a:solidFill>
                <a:effectLst>
                  <a:outerShdw blurRad="38100" dist="38100" dir="2700000" algn="tl">
                    <a:srgbClr val="000000">
                      <a:alpha val="43137"/>
                    </a:srgbClr>
                  </a:outerShdw>
                </a:effectLst>
              </a:rPr>
              <a:t>Decided:		6-19-20</a:t>
            </a:r>
          </a:p>
          <a:p>
            <a:endParaRPr lang="en-US" sz="3600" dirty="0">
              <a:solidFill>
                <a:prstClr val="black"/>
              </a:solidFill>
            </a:endParaRPr>
          </a:p>
        </p:txBody>
      </p:sp>
    </p:spTree>
    <p:extLst>
      <p:ext uri="{BB962C8B-B14F-4D97-AF65-F5344CB8AC3E}">
        <p14:creationId xmlns:p14="http://schemas.microsoft.com/office/powerpoint/2010/main" val="288729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6833" y="10633"/>
            <a:ext cx="9144000" cy="1219200"/>
          </a:xfrm>
        </p:spPr>
        <p:txBody>
          <a:bodyPr/>
          <a:lstStyle/>
          <a:p>
            <a:r>
              <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Reporting  Requirements</a:t>
            </a:r>
          </a:p>
        </p:txBody>
      </p:sp>
      <p:sp>
        <p:nvSpPr>
          <p:cNvPr id="9219" name="Text Box 3"/>
          <p:cNvSpPr txBox="1">
            <a:spLocks noChangeArrowheads="1"/>
          </p:cNvSpPr>
          <p:nvPr/>
        </p:nvSpPr>
        <p:spPr bwMode="auto">
          <a:xfrm>
            <a:off x="266700" y="1538519"/>
            <a:ext cx="8610599" cy="4401205"/>
          </a:xfrm>
          <a:prstGeom prst="rect">
            <a:avLst/>
          </a:prstGeom>
          <a:noFill/>
          <a:ln w="9525">
            <a:noFill/>
            <a:miter lim="800000"/>
            <a:headEnd/>
            <a:tailEnd/>
          </a:ln>
          <a:effectLst/>
        </p:spPr>
        <p:txBody>
          <a:bodyPr wrap="square">
            <a:spAutoFit/>
          </a:bodyPr>
          <a:lstStyle/>
          <a:p>
            <a:pPr marL="914400" lvl="1" indent="-471488" algn="just">
              <a:spcBef>
                <a:spcPct val="50000"/>
              </a:spcBef>
              <a:buSzPct val="100000"/>
              <a:buFont typeface="Wingdings"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   Notify  PSC   if .  .  .</a:t>
            </a:r>
          </a:p>
          <a:p>
            <a:pPr marL="1928812" lvl="3" indent="-571500" eaLnBrk="0" hangingPunct="0">
              <a:spcBef>
                <a:spcPct val="50000"/>
              </a:spcBef>
              <a:buSzPct val="100000"/>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Vacancy   Exists</a:t>
            </a:r>
          </a:p>
          <a:p>
            <a:pPr marL="1928812" lvl="3" indent="-571500" algn="just" eaLnBrk="0" hangingPunct="0">
              <a:spcBef>
                <a:spcPct val="50000"/>
              </a:spcBef>
              <a:buSzPct val="100000"/>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Appointment   Made</a:t>
            </a:r>
          </a:p>
          <a:p>
            <a:pPr marL="914400" lvl="1" indent="-471488" algn="just">
              <a:spcBef>
                <a:spcPct val="50000"/>
              </a:spcBef>
              <a:buSzPct val="100000"/>
              <a:buFont typeface="Wingdings"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Within  30  Days</a:t>
            </a:r>
          </a:p>
          <a:p>
            <a:pPr marL="914400" lvl="1" indent="-471488" algn="just">
              <a:spcBef>
                <a:spcPct val="50000"/>
              </a:spcBef>
              <a:buSzPct val="100000"/>
              <a:buFont typeface="Wingdings"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Consequences</a:t>
            </a:r>
            <a:endPar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6811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27306"/>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07877" y="391894"/>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Bluegrass  Water</a:t>
            </a:r>
          </a:p>
        </p:txBody>
      </p:sp>
      <p:sp>
        <p:nvSpPr>
          <p:cNvPr id="3" name="TextBox 2"/>
          <p:cNvSpPr txBox="1"/>
          <p:nvPr/>
        </p:nvSpPr>
        <p:spPr>
          <a:xfrm>
            <a:off x="457200" y="1753023"/>
            <a:ext cx="8534406" cy="4909036"/>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Holding:		Yes</a:t>
            </a:r>
          </a:p>
          <a:p>
            <a:r>
              <a:rPr lang="en-US" sz="3600" dirty="0">
                <a:solidFill>
                  <a:srgbClr val="FFFF00"/>
                </a:solidFill>
                <a:effectLst>
                  <a:outerShdw blurRad="38100" dist="38100" dir="2700000" algn="tl">
                    <a:srgbClr val="000000">
                      <a:alpha val="43137"/>
                    </a:srgbClr>
                  </a:outerShdw>
                </a:effectLst>
              </a:rPr>
              <a:t>			PSC  Approval  Required</a:t>
            </a:r>
          </a:p>
          <a:p>
            <a:pPr>
              <a:spcAft>
                <a:spcPts val="600"/>
              </a:spcAft>
            </a:pPr>
            <a:r>
              <a:rPr lang="en-US" sz="3600" dirty="0">
                <a:solidFill>
                  <a:srgbClr val="FFFF00"/>
                </a:solidFill>
                <a:effectLst>
                  <a:outerShdw blurRad="38100" dist="38100" dir="2700000" algn="tl">
                    <a:srgbClr val="000000">
                      <a:alpha val="43137"/>
                    </a:srgbClr>
                  </a:outerShdw>
                </a:effectLst>
              </a:rPr>
              <a:t>Rationale:	24 - Page  Order</a:t>
            </a:r>
          </a:p>
          <a:p>
            <a:pPr marL="1485900" lvl="2" indent="-571500">
              <a:spcAft>
                <a:spcPts val="0"/>
              </a:spcAft>
              <a:buFont typeface="Wingdings" panose="05000000000000000000" pitchFamily="2" charset="2"/>
              <a:buChar char="§"/>
            </a:pPr>
            <a:r>
              <a:rPr lang="en-US" sz="3600" dirty="0">
                <a:solidFill>
                  <a:srgbClr val="FFFF00"/>
                </a:solidFill>
                <a:effectLst>
                  <a:outerShdw blurRad="38100" dist="38100" dir="2700000" algn="tl">
                    <a:srgbClr val="000000">
                      <a:alpha val="43137"/>
                    </a:srgbClr>
                  </a:outerShdw>
                </a:effectLst>
              </a:rPr>
              <a:t>8  Pages   Devoted  to         </a:t>
            </a:r>
          </a:p>
          <a:p>
            <a:pPr lvl="2">
              <a:spcAft>
                <a:spcPts val="0"/>
              </a:spcAft>
            </a:pPr>
            <a:r>
              <a:rPr lang="en-US" sz="3600" dirty="0">
                <a:solidFill>
                  <a:srgbClr val="FFFF00"/>
                </a:solidFill>
                <a:effectLst>
                  <a:outerShdw blurRad="38100" dist="38100" dir="2700000" algn="tl">
                    <a:srgbClr val="000000">
                      <a:alpha val="43137"/>
                    </a:srgbClr>
                  </a:outerShdw>
                </a:effectLst>
              </a:rPr>
              <a:t>     This  Issue</a:t>
            </a:r>
          </a:p>
          <a:p>
            <a:pPr marL="1485900" lvl="2" indent="-571500">
              <a:spcAft>
                <a:spcPts val="600"/>
              </a:spcAft>
              <a:buFont typeface="Wingdings" panose="05000000000000000000" pitchFamily="2" charset="2"/>
              <a:buChar char="§"/>
            </a:pPr>
            <a:r>
              <a:rPr lang="en-US" sz="3600" dirty="0">
                <a:solidFill>
                  <a:srgbClr val="FFFF00"/>
                </a:solidFill>
                <a:effectLst>
                  <a:outerShdw blurRad="38100" dist="38100" dir="2700000" algn="tl">
                    <a:srgbClr val="000000">
                      <a:alpha val="43137"/>
                    </a:srgbClr>
                  </a:outerShdw>
                </a:effectLst>
              </a:rPr>
              <a:t>Implied  Authority</a:t>
            </a:r>
          </a:p>
          <a:p>
            <a:pPr marL="1485900" lvl="2" indent="-571500">
              <a:spcAft>
                <a:spcPts val="600"/>
              </a:spcAft>
              <a:buFont typeface="Wingdings" panose="05000000000000000000" pitchFamily="2" charset="2"/>
              <a:buChar char="§"/>
            </a:pPr>
            <a:r>
              <a:rPr lang="en-US" sz="3600" dirty="0">
                <a:solidFill>
                  <a:srgbClr val="FFFF00"/>
                </a:solidFill>
                <a:effectLst>
                  <a:outerShdw blurRad="38100" dist="38100" dir="2700000" algn="tl">
                    <a:srgbClr val="000000">
                      <a:alpha val="43137"/>
                    </a:srgbClr>
                  </a:outerShdw>
                </a:effectLst>
              </a:rPr>
              <a:t>Plenary  Power</a:t>
            </a:r>
          </a:p>
          <a:p>
            <a:pPr lvl="3">
              <a:spcAft>
                <a:spcPts val="600"/>
              </a:spcAft>
            </a:pPr>
            <a:r>
              <a:rPr lang="en-US" sz="3600" dirty="0">
                <a:solidFill>
                  <a:srgbClr val="FFFF00"/>
                </a:solidFill>
                <a:effectLst>
                  <a:outerShdw blurRad="38100" dist="38100" dir="2700000" algn="tl">
                    <a:srgbClr val="000000">
                      <a:alpha val="43137"/>
                    </a:srgbClr>
                  </a:outerShdw>
                </a:effectLst>
              </a:rPr>
              <a:t>		</a:t>
            </a:r>
            <a:endParaRPr lang="en-US" sz="3600" dirty="0">
              <a:solidFill>
                <a:prstClr val="black"/>
              </a:solidFill>
            </a:endParaRPr>
          </a:p>
        </p:txBody>
      </p:sp>
    </p:spTree>
    <p:extLst>
      <p:ext uri="{BB962C8B-B14F-4D97-AF65-F5344CB8AC3E}">
        <p14:creationId xmlns:p14="http://schemas.microsoft.com/office/powerpoint/2010/main" val="2648400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27306"/>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95300" y="76200"/>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Southgate  1954</a:t>
            </a:r>
          </a:p>
        </p:txBody>
      </p:sp>
      <p:sp>
        <p:nvSpPr>
          <p:cNvPr id="5" name="TextBox 4">
            <a:extLst>
              <a:ext uri="{FF2B5EF4-FFF2-40B4-BE49-F238E27FC236}">
                <a16:creationId xmlns:a16="http://schemas.microsoft.com/office/drawing/2014/main" id="{CCE6D1EB-1A97-4779-A8A4-6D41EC6BDEEC}"/>
              </a:ext>
            </a:extLst>
          </p:cNvPr>
          <p:cNvSpPr txBox="1"/>
          <p:nvPr/>
        </p:nvSpPr>
        <p:spPr>
          <a:xfrm>
            <a:off x="609600" y="817881"/>
            <a:ext cx="7924800" cy="5816977"/>
          </a:xfrm>
          <a:prstGeom prst="rect">
            <a:avLst/>
          </a:prstGeom>
          <a:noFill/>
        </p:spPr>
        <p:txBody>
          <a:bodyPr wrap="square" rtlCol="0">
            <a:spAutoFit/>
          </a:bodyPr>
          <a:lstStyle/>
          <a:p>
            <a:pPr algn="just"/>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Public Service Commission v. Cities of Southgate and Highland Heights, 268 S.W.2d 19 (Ky. 1954), this Court concluded that the PSC’s power included not only powers expressly provided by statute but could also encompass powers </a:t>
            </a: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necessarily implied </a:t>
            </a: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take action to meet its statutory duties. Specifically, in that case this Court concluded that the PSC had the </a:t>
            </a: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implied power </a:t>
            </a: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approve or disapprove a utility systems sale, despite the lack of express statutory authority to do so, because of the PSC’s general statutory authority under KRS 278.040 to regulate utility service.</a:t>
            </a:r>
          </a:p>
        </p:txBody>
      </p:sp>
    </p:spTree>
    <p:extLst>
      <p:ext uri="{BB962C8B-B14F-4D97-AF65-F5344CB8AC3E}">
        <p14:creationId xmlns:p14="http://schemas.microsoft.com/office/powerpoint/2010/main" val="3550935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76200" y="1447800"/>
            <a:ext cx="9144000" cy="5562611"/>
          </a:xfrm>
        </p:spPr>
        <p:txBody>
          <a:bodyPr>
            <a:normAutofit/>
          </a:bodyPr>
          <a:lstStyle/>
          <a:p>
            <a:pPr marL="548640" indent="-666750">
              <a:spcBef>
                <a:spcPts val="1200"/>
              </a:spcBef>
              <a:spcAft>
                <a:spcPts val="1200"/>
              </a:spcAft>
              <a:buClr>
                <a:srgbClr val="FFFF00"/>
              </a:buClr>
              <a:buNone/>
            </a:pPr>
            <a:r>
              <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 Precedents:</a:t>
            </a:r>
          </a:p>
          <a:p>
            <a:pPr marL="2625090" lvl="5" indent="-571500">
              <a:spcBef>
                <a:spcPts val="0"/>
              </a:spcBef>
              <a:buClr>
                <a:srgbClr val="FFFF00"/>
              </a:buClr>
              <a:buFont typeface="Wingdings" panose="05000000000000000000" pitchFamily="2" charset="2"/>
              <a:buChar char="§"/>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Ky. American – Owenton</a:t>
            </a:r>
          </a:p>
          <a:p>
            <a:pPr marL="2053590" lvl="5" indent="0">
              <a:spcBef>
                <a:spcPts val="0"/>
              </a:spcBef>
              <a:buClr>
                <a:srgbClr val="FFFF00"/>
              </a:buClr>
              <a:buNone/>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PSC  Case   2005-206</a:t>
            </a:r>
          </a:p>
          <a:p>
            <a:pPr marL="2053590" lvl="5" indent="0">
              <a:spcBef>
                <a:spcPts val="0"/>
              </a:spcBef>
              <a:buClr>
                <a:srgbClr val="FFFF00"/>
              </a:buClr>
              <a:buNone/>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Order Dated 7-22-05</a:t>
            </a:r>
          </a:p>
          <a:p>
            <a:pPr marL="2625090" lvl="5" indent="-571500">
              <a:spcBef>
                <a:spcPts val="1200"/>
              </a:spcBef>
              <a:buClr>
                <a:srgbClr val="FFFF00"/>
              </a:buClr>
              <a:buFont typeface="Wingdings" panose="05000000000000000000" pitchFamily="2" charset="2"/>
              <a:buChar char="§"/>
            </a:pP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Many Others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78823"/>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Bluegrass  Water</a:t>
            </a:r>
          </a:p>
        </p:txBody>
      </p:sp>
    </p:spTree>
    <p:extLst>
      <p:ext uri="{BB962C8B-B14F-4D97-AF65-F5344CB8AC3E}">
        <p14:creationId xmlns:p14="http://schemas.microsoft.com/office/powerpoint/2010/main" val="3483658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pic>
        <p:nvPicPr>
          <p:cNvPr id="8195" name="Picture 3" descr="C:\Users\Damon\AppData\Local\Microsoft\Windows\Temporary Internet Files\Content.IE5\M33X1KQE\teacher-clipart-ncE74e57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7754679" cy="41166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7399" y="2057400"/>
            <a:ext cx="2920287" cy="1015663"/>
          </a:xfrm>
          <a:prstGeom prst="rect">
            <a:avLst/>
          </a:prstGeom>
        </p:spPr>
        <p:txBody>
          <a:bodyPr wrap="none">
            <a:spAutoFit/>
          </a:bodyPr>
          <a:lstStyle/>
          <a:p>
            <a:pPr algn="ctr" fontAlgn="auto">
              <a:spcBef>
                <a:spcPts val="0"/>
              </a:spcBef>
              <a:spcAft>
                <a:spcPts val="0"/>
              </a:spcAft>
            </a:pPr>
            <a:r>
              <a:rPr lang="en-US" sz="6000" b="1" dirty="0">
                <a:solidFill>
                  <a:srgbClr val="000000"/>
                </a:solidFill>
                <a:effectLst>
                  <a:outerShdw blurRad="38100" dist="38100" dir="2700000" algn="tl">
                    <a:srgbClr val="000000">
                      <a:alpha val="43137"/>
                    </a:srgbClr>
                  </a:outerShdw>
                </a:effectLst>
                <a:latin typeface="Arial"/>
              </a:rPr>
              <a:t>Talley’s</a:t>
            </a:r>
          </a:p>
        </p:txBody>
      </p:sp>
      <p:sp>
        <p:nvSpPr>
          <p:cNvPr id="13" name="Rectangle 12"/>
          <p:cNvSpPr/>
          <p:nvPr/>
        </p:nvSpPr>
        <p:spPr>
          <a:xfrm>
            <a:off x="1524000" y="2743198"/>
            <a:ext cx="3806362" cy="830997"/>
          </a:xfrm>
          <a:prstGeom prst="rect">
            <a:avLst/>
          </a:prstGeom>
        </p:spPr>
        <p:txBody>
          <a:bodyPr wrap="none">
            <a:spAutoFit/>
          </a:bodyPr>
          <a:lstStyle/>
          <a:p>
            <a:pPr algn="ctr" fontAlgn="auto">
              <a:spcBef>
                <a:spcPts val="0"/>
              </a:spcBef>
              <a:spcAft>
                <a:spcPts val="0"/>
              </a:spcAft>
            </a:pPr>
            <a:r>
              <a:rPr lang="en-US" sz="4800" b="1" dirty="0">
                <a:solidFill>
                  <a:srgbClr val="000000"/>
                </a:solidFill>
                <a:effectLst>
                  <a:outerShdw blurRad="38100" dist="38100" dir="2700000" algn="tl">
                    <a:srgbClr val="000000">
                      <a:alpha val="43137"/>
                    </a:srgbClr>
                  </a:outerShdw>
                </a:effectLst>
                <a:latin typeface="Arial"/>
              </a:rPr>
              <a:t>Take  Aways</a:t>
            </a:r>
          </a:p>
        </p:txBody>
      </p:sp>
      <p:sp>
        <p:nvSpPr>
          <p:cNvPr id="2" name="TextBox 1"/>
          <p:cNvSpPr txBox="1"/>
          <p:nvPr/>
        </p:nvSpPr>
        <p:spPr>
          <a:xfrm>
            <a:off x="1905000" y="5089267"/>
            <a:ext cx="609600" cy="184666"/>
          </a:xfrm>
          <a:prstGeom prst="rect">
            <a:avLst/>
          </a:prstGeom>
          <a:solidFill>
            <a:srgbClr val="993300"/>
          </a:solidFill>
        </p:spPr>
        <p:txBody>
          <a:bodyPr wrap="square" rtlCol="0">
            <a:spAutoFit/>
          </a:bodyPr>
          <a:lstStyle/>
          <a:p>
            <a:endParaRPr lang="en-US" dirty="0">
              <a:solidFill>
                <a:srgbClr val="000000"/>
              </a:solidFill>
            </a:endParaRPr>
          </a:p>
        </p:txBody>
      </p:sp>
      <p:sp>
        <p:nvSpPr>
          <p:cNvPr id="3" name="TextBox 2"/>
          <p:cNvSpPr txBox="1"/>
          <p:nvPr/>
        </p:nvSpPr>
        <p:spPr>
          <a:xfrm>
            <a:off x="7667044" y="5680639"/>
            <a:ext cx="1248355" cy="369332"/>
          </a:xfrm>
          <a:prstGeom prst="rect">
            <a:avLst/>
          </a:prstGeom>
          <a:solidFill>
            <a:srgbClr val="0068CC"/>
          </a:solidFill>
        </p:spPr>
        <p:txBody>
          <a:bodyPr wrap="square" rtlCol="0">
            <a:spAutoFit/>
          </a:bodyPr>
          <a:lstStyle/>
          <a:p>
            <a:endParaRPr lang="en-US" dirty="0">
              <a:solidFill>
                <a:srgbClr val="000000"/>
              </a:solidFill>
            </a:endParaRPr>
          </a:p>
        </p:txBody>
      </p:sp>
      <p:sp>
        <p:nvSpPr>
          <p:cNvPr id="4" name="TextBox 3"/>
          <p:cNvSpPr txBox="1"/>
          <p:nvPr/>
        </p:nvSpPr>
        <p:spPr>
          <a:xfrm rot="20686654">
            <a:off x="6425165" y="4127699"/>
            <a:ext cx="914400" cy="307777"/>
          </a:xfrm>
          <a:prstGeom prst="rect">
            <a:avLst/>
          </a:prstGeom>
          <a:noFill/>
        </p:spPr>
        <p:txBody>
          <a:bodyPr wrap="square" rtlCol="0">
            <a:spAutoFit/>
          </a:bodyPr>
          <a:lstStyle/>
          <a:p>
            <a:r>
              <a:rPr lang="en-US" sz="1400" b="1" dirty="0">
                <a:solidFill>
                  <a:srgbClr val="000000"/>
                </a:solidFill>
                <a:effectLst>
                  <a:outerShdw blurRad="38100" dist="38100" dir="2700000" algn="tl">
                    <a:srgbClr val="000000">
                      <a:alpha val="43137"/>
                    </a:srgbClr>
                  </a:outerShdw>
                </a:effectLst>
              </a:rPr>
              <a:t>Damon</a:t>
            </a:r>
          </a:p>
        </p:txBody>
      </p:sp>
    </p:spTree>
    <p:extLst>
      <p:ext uri="{BB962C8B-B14F-4D97-AF65-F5344CB8AC3E}">
        <p14:creationId xmlns:p14="http://schemas.microsoft.com/office/powerpoint/2010/main" val="40728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3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2000"/>
                                        <p:tgtEl>
                                          <p:spTgt spid="1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3" name="TextBox 2"/>
          <p:cNvSpPr txBox="1"/>
          <p:nvPr/>
        </p:nvSpPr>
        <p:spPr>
          <a:xfrm>
            <a:off x="7667044" y="5680639"/>
            <a:ext cx="1248355" cy="369332"/>
          </a:xfrm>
          <a:prstGeom prst="rect">
            <a:avLst/>
          </a:prstGeom>
          <a:solidFill>
            <a:srgbClr val="0068CC"/>
          </a:solidFill>
        </p:spPr>
        <p:txBody>
          <a:bodyPr wrap="square" rtlCol="0">
            <a:spAutoFit/>
          </a:bodyPr>
          <a:lstStyle/>
          <a:p>
            <a:endParaRPr lang="en-US" dirty="0">
              <a:solidFill>
                <a:srgbClr val="000000"/>
              </a:solidFill>
            </a:endParaRPr>
          </a:p>
        </p:txBody>
      </p:sp>
      <p:pic>
        <p:nvPicPr>
          <p:cNvPr id="7" name="Picture 6">
            <a:extLst>
              <a:ext uri="{FF2B5EF4-FFF2-40B4-BE49-F238E27FC236}">
                <a16:creationId xmlns:a16="http://schemas.microsoft.com/office/drawing/2014/main" id="{4F1179F5-D40F-4863-AD35-361BD41B84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 y="601735"/>
            <a:ext cx="9144000" cy="6267450"/>
          </a:xfrm>
          <a:prstGeom prst="rect">
            <a:avLst/>
          </a:prstGeom>
        </p:spPr>
      </p:pic>
      <p:sp>
        <p:nvSpPr>
          <p:cNvPr id="8" name="TextBox 7">
            <a:extLst>
              <a:ext uri="{FF2B5EF4-FFF2-40B4-BE49-F238E27FC236}">
                <a16:creationId xmlns:a16="http://schemas.microsoft.com/office/drawing/2014/main" id="{00F6928F-ABF4-455D-B483-035192C7079A}"/>
              </a:ext>
            </a:extLst>
          </p:cNvPr>
          <p:cNvSpPr txBox="1"/>
          <p:nvPr/>
        </p:nvSpPr>
        <p:spPr>
          <a:xfrm>
            <a:off x="762000" y="1219200"/>
            <a:ext cx="7620000" cy="4601260"/>
          </a:xfrm>
          <a:prstGeom prst="rect">
            <a:avLst/>
          </a:prstGeom>
          <a:noFill/>
        </p:spPr>
        <p:txBody>
          <a:bodyPr wrap="square" rtlCol="0">
            <a:spAutoFit/>
          </a:bodyPr>
          <a:lstStyle/>
          <a:p>
            <a:pPr marL="742950" indent="-742950">
              <a:buAutoNum type="arabicPeriod"/>
            </a:pPr>
            <a:r>
              <a:rPr lang="en-US" sz="4000" b="1" dirty="0">
                <a:solidFill>
                  <a:srgbClr val="FFFF00"/>
                </a:solidFill>
                <a:latin typeface="+mn-lt"/>
                <a:cs typeface="Times New Roman" panose="02020603050405020304" pitchFamily="18" charset="0"/>
              </a:rPr>
              <a:t>Seek  PSC  Approval</a:t>
            </a:r>
          </a:p>
          <a:p>
            <a:pPr marL="2114550" lvl="3" indent="-742950">
              <a:buFont typeface="Wingdings" panose="05000000000000000000" pitchFamily="2" charset="2"/>
              <a:buChar char="§"/>
            </a:pPr>
            <a:r>
              <a:rPr lang="en-US" sz="3200" b="1" dirty="0">
                <a:solidFill>
                  <a:srgbClr val="FFFF00"/>
                </a:solidFill>
                <a:latin typeface="+mn-lt"/>
                <a:cs typeface="Times New Roman" panose="02020603050405020304" pitchFamily="18" charset="0"/>
              </a:rPr>
              <a:t>WD, WA or IOU Buying </a:t>
            </a:r>
          </a:p>
          <a:p>
            <a:pPr lvl="3">
              <a:spcAft>
                <a:spcPts val="600"/>
              </a:spcAft>
            </a:pPr>
            <a:r>
              <a:rPr lang="en-US" sz="3200" b="1" dirty="0">
                <a:solidFill>
                  <a:srgbClr val="FFFF00"/>
                </a:solidFill>
                <a:latin typeface="+mn-lt"/>
                <a:cs typeface="Times New Roman" panose="02020603050405020304" pitchFamily="18" charset="0"/>
              </a:rPr>
              <a:t>	   City Assets</a:t>
            </a:r>
          </a:p>
          <a:p>
            <a:pPr marL="2114550" lvl="3" indent="-742950">
              <a:spcAft>
                <a:spcPts val="0"/>
              </a:spcAft>
              <a:buFont typeface="Wingdings" panose="05000000000000000000" pitchFamily="2" charset="2"/>
              <a:buChar char="§"/>
            </a:pPr>
            <a:r>
              <a:rPr lang="en-US" sz="3200" b="1" dirty="0">
                <a:solidFill>
                  <a:srgbClr val="FFFF00"/>
                </a:solidFill>
                <a:latin typeface="+mn-lt"/>
                <a:cs typeface="Times New Roman" panose="02020603050405020304" pitchFamily="18" charset="0"/>
              </a:rPr>
              <a:t>WD, WA or IOU Buying </a:t>
            </a:r>
          </a:p>
          <a:p>
            <a:pPr lvl="3">
              <a:spcAft>
                <a:spcPts val="0"/>
              </a:spcAft>
            </a:pPr>
            <a:r>
              <a:rPr lang="en-US" sz="3200" b="1" dirty="0">
                <a:solidFill>
                  <a:srgbClr val="FFFF00"/>
                </a:solidFill>
                <a:latin typeface="+mn-lt"/>
                <a:cs typeface="Times New Roman" panose="02020603050405020304" pitchFamily="18" charset="0"/>
              </a:rPr>
              <a:t>       N-hood  Assoc.  Assets 	</a:t>
            </a:r>
          </a:p>
          <a:p>
            <a:pPr marL="742950" indent="-742950">
              <a:buAutoNum type="arabicPeriod"/>
            </a:pPr>
            <a:r>
              <a:rPr lang="en-US" sz="4000" b="1" dirty="0">
                <a:solidFill>
                  <a:srgbClr val="FFFF00"/>
                </a:solidFill>
                <a:latin typeface="+mn-lt"/>
                <a:cs typeface="Times New Roman" panose="02020603050405020304" pitchFamily="18" charset="0"/>
              </a:rPr>
              <a:t>Talley  Rescinds  Prior  Advice  to  the  Contrary</a:t>
            </a:r>
          </a:p>
          <a:p>
            <a:pPr marL="742950" indent="-742950">
              <a:buAutoNum type="arabicPeriod"/>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816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54975"/>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81000"/>
            <a:ext cx="8153400" cy="830997"/>
          </a:xfrm>
          <a:prstGeom prst="rect">
            <a:avLst/>
          </a:prstGeom>
        </p:spPr>
        <p:txBody>
          <a:bodyPr wrap="square">
            <a:spAutoFit/>
          </a:bodyPr>
          <a:lstStyle/>
          <a:p>
            <a:pPr marL="548640" marR="0" lvl="0" indent="-666750" algn="ctr" defTabSz="914400" rtl="0" eaLnBrk="0" fontAlgn="base" latinLnBrk="0" hangingPunct="0">
              <a:lnSpc>
                <a:spcPct val="100000"/>
              </a:lnSpc>
              <a:spcBef>
                <a:spcPct val="20000"/>
              </a:spcBef>
              <a:spcAft>
                <a:spcPts val="1200"/>
              </a:spcAft>
              <a:buClr>
                <a:srgbClr val="FFFF00"/>
              </a:buClr>
              <a:buSzTx/>
              <a:buFontTx/>
              <a:buNone/>
              <a:tabLst/>
              <a:defRPr/>
            </a:pPr>
            <a:r>
              <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PSC  Case No.  2022 - </a:t>
            </a: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065</a:t>
            </a:r>
            <a:endParaRPr kumimoji="0" lang="en-US" sz="4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457200" y="1371600"/>
            <a:ext cx="8534406" cy="5078313"/>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Filed:		3-29-2022</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Utility: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Southeastern  Water  Assoc.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Type:		CPCN – New Office Bldg.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Issue:		Reasonable  Alternatives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	   		Considered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Decided:		8-30-22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929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38100" y="2057400"/>
            <a:ext cx="9144000" cy="5562611"/>
          </a:xfrm>
        </p:spPr>
        <p:txBody>
          <a:bodyPr>
            <a:normAutofit/>
          </a:bodyPr>
          <a:lstStyle/>
          <a:p>
            <a:pPr marL="948690" lvl="1" indent="-666750">
              <a:spcBef>
                <a:spcPts val="1200"/>
              </a:spcBef>
              <a:spcAft>
                <a:spcPts val="1200"/>
              </a:spcAft>
              <a:buClr>
                <a:srgbClr val="FFFF00"/>
              </a:buClr>
              <a:buFont typeface="Wingdings" panose="05000000000000000000"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CPCN:  Standard  of  Review</a:t>
            </a:r>
          </a:p>
          <a:p>
            <a:pPr marL="1824990" lvl="3" indent="-685800">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a:t>
            </a:r>
          </a:p>
          <a:p>
            <a:pPr marL="1824990" lvl="3" indent="-685800">
              <a:spcBef>
                <a:spcPts val="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Absence  of  </a:t>
            </a:r>
          </a:p>
          <a:p>
            <a:pPr marL="1139190" lvl="3" indent="0">
              <a:spcBef>
                <a:spcPts val="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Wasteful Duplication</a:t>
            </a:r>
          </a:p>
          <a:p>
            <a:pPr marL="1139190" lvl="3" indent="0">
              <a:spcBef>
                <a:spcPts val="12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78823"/>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Case No. 2022-065</a:t>
            </a:r>
          </a:p>
        </p:txBody>
      </p:sp>
    </p:spTree>
    <p:extLst>
      <p:ext uri="{BB962C8B-B14F-4D97-AF65-F5344CB8AC3E}">
        <p14:creationId xmlns:p14="http://schemas.microsoft.com/office/powerpoint/2010/main" val="28406601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38100" y="1676400"/>
            <a:ext cx="9144000" cy="5562611"/>
          </a:xfrm>
        </p:spPr>
        <p:txBody>
          <a:bodyPr>
            <a:normAutofit lnSpcReduction="10000"/>
          </a:bodyPr>
          <a:lstStyle/>
          <a:p>
            <a:pPr marL="948690" lvl="1" indent="-666750">
              <a:spcBef>
                <a:spcPts val="1200"/>
              </a:spcBef>
              <a:spcAft>
                <a:spcPts val="1200"/>
              </a:spcAft>
              <a:buClr>
                <a:srgbClr val="FFFF00"/>
              </a:buClr>
              <a:buFont typeface="Wingdings" panose="05000000000000000000"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Proving  Lack  of  Wasteful Duplication:</a:t>
            </a:r>
          </a:p>
          <a:p>
            <a:pPr marL="1824990" lvl="3" indent="-685800">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Reasonable Alternatives Considered</a:t>
            </a:r>
          </a:p>
          <a:p>
            <a:pPr marL="1824990" lvl="3" indent="-685800">
              <a:lnSpc>
                <a:spcPct val="110000"/>
              </a:lnSpc>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is  Not  Sole  Criteria </a:t>
            </a:r>
          </a:p>
          <a:p>
            <a:pPr marL="2282190" lvl="4" indent="-685800">
              <a:lnSpc>
                <a:spcPct val="110000"/>
              </a:lnSpc>
              <a:spcBef>
                <a:spcPts val="0"/>
              </a:spcBef>
              <a:buClr>
                <a:srgbClr val="FFFF00"/>
              </a:buClr>
              <a:buFont typeface="Arial" panose="020B0604020202020204" pitchFamily="34" charset="0"/>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Initial Cost</a:t>
            </a:r>
          </a:p>
          <a:p>
            <a:pPr marL="2282190" lvl="4" indent="-685800">
              <a:spcBef>
                <a:spcPts val="0"/>
              </a:spcBef>
              <a:buClr>
                <a:srgbClr val="FFFF00"/>
              </a:buClr>
              <a:buFont typeface="Arial" panose="020B0604020202020204" pitchFamily="34" charset="0"/>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 Operating Cost	</a:t>
            </a:r>
          </a:p>
          <a:p>
            <a:pPr marL="1139190" lvl="3" indent="0">
              <a:spcBef>
                <a:spcPts val="12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78823"/>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Case No. 2022-065</a:t>
            </a:r>
          </a:p>
        </p:txBody>
      </p:sp>
    </p:spTree>
    <p:extLst>
      <p:ext uri="{BB962C8B-B14F-4D97-AF65-F5344CB8AC3E}">
        <p14:creationId xmlns:p14="http://schemas.microsoft.com/office/powerpoint/2010/main" val="3719550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685800" y="854975"/>
            <a:ext cx="8458200" cy="5638800"/>
          </a:xfrm>
        </p:spPr>
        <p:txBody>
          <a:bodyPr>
            <a:normAutofit/>
          </a:bodyPr>
          <a:lstStyle/>
          <a:p>
            <a:pPr marL="548640" indent="-666750">
              <a:spcAft>
                <a:spcPts val="1200"/>
              </a:spcAft>
              <a:buClr>
                <a:srgbClr val="FFFF00"/>
              </a:buClr>
              <a:buNone/>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335213" indent="-2335213">
              <a:spcBef>
                <a:spcPts val="6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a:solidFill>
                  <a:srgbClr val="FFFF00"/>
                </a:solidFill>
                <a:effectLst>
                  <a:outerShdw blurRad="38100" dist="38100" dir="2700000" algn="tl">
                    <a:srgbClr val="000000">
                      <a:alpha val="43137"/>
                    </a:srgbClr>
                  </a:outerShdw>
                </a:effectLst>
                <a:latin typeface="Myriad Web Pro" pitchFamily="34" charset="0"/>
              </a:rPr>
              <a:t>		</a:t>
            </a:r>
            <a:r>
              <a:rPr lang="en-US" sz="4400" dirty="0">
                <a:solidFill>
                  <a:srgbClr val="FFFF00"/>
                </a:solidFill>
                <a:effectLst>
                  <a:outerShdw blurRad="38100" dist="38100" dir="2700000" algn="tl">
                    <a:srgbClr val="000000">
                      <a:alpha val="43137"/>
                    </a:srgbClr>
                  </a:outerShdw>
                </a:effectLst>
                <a:latin typeface="Myriad Web Pro" pitchFamily="34" charset="0"/>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81000"/>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Case No.  2021 - 222</a:t>
            </a:r>
          </a:p>
        </p:txBody>
      </p:sp>
      <p:sp>
        <p:nvSpPr>
          <p:cNvPr id="3" name="TextBox 2"/>
          <p:cNvSpPr txBox="1"/>
          <p:nvPr/>
        </p:nvSpPr>
        <p:spPr>
          <a:xfrm>
            <a:off x="457200" y="1371600"/>
            <a:ext cx="8534406" cy="5078313"/>
          </a:xfrm>
          <a:prstGeom prst="rect">
            <a:avLst/>
          </a:prstGeom>
          <a:noFill/>
        </p:spPr>
        <p:txBody>
          <a:bodyPr wrap="square" rtlCol="0">
            <a:spAutoFit/>
          </a:bodyPr>
          <a:lstStyle/>
          <a:p>
            <a:pPr>
              <a:lnSpc>
                <a:spcPct val="150000"/>
              </a:lnSpc>
            </a:pPr>
            <a:r>
              <a:rPr lang="en-US" sz="3600" dirty="0">
                <a:solidFill>
                  <a:srgbClr val="FFFF00"/>
                </a:solidFill>
                <a:effectLst>
                  <a:outerShdw blurRad="38100" dist="38100" dir="2700000" algn="tl">
                    <a:srgbClr val="000000">
                      <a:alpha val="43137"/>
                    </a:srgbClr>
                  </a:outerShdw>
                </a:effectLst>
              </a:rPr>
              <a:t>Filed:		6-9-2021</a:t>
            </a:r>
          </a:p>
          <a:p>
            <a:pPr>
              <a:lnSpc>
                <a:spcPct val="150000"/>
              </a:lnSpc>
            </a:pPr>
            <a:r>
              <a:rPr lang="en-US" sz="3600" dirty="0">
                <a:solidFill>
                  <a:srgbClr val="FFFF00"/>
                </a:solidFill>
                <a:effectLst>
                  <a:outerShdw blurRad="38100" dist="38100" dir="2700000" algn="tl">
                    <a:srgbClr val="000000">
                      <a:alpha val="43137"/>
                    </a:srgbClr>
                  </a:outerShdw>
                </a:effectLst>
              </a:rPr>
              <a:t>Utility:		</a:t>
            </a:r>
            <a:r>
              <a:rPr lang="en-US" sz="3200" dirty="0">
                <a:solidFill>
                  <a:srgbClr val="FFFF00"/>
                </a:solidFill>
                <a:effectLst>
                  <a:outerShdw blurRad="38100" dist="38100" dir="2700000" algn="tl">
                    <a:srgbClr val="000000">
                      <a:alpha val="43137"/>
                    </a:srgbClr>
                  </a:outerShdw>
                </a:effectLst>
              </a:rPr>
              <a:t>Southeastern  Water  Assoc.  </a:t>
            </a:r>
          </a:p>
          <a:p>
            <a:pPr>
              <a:lnSpc>
                <a:spcPct val="150000"/>
              </a:lnSpc>
            </a:pPr>
            <a:r>
              <a:rPr lang="en-US" sz="3600" dirty="0">
                <a:solidFill>
                  <a:srgbClr val="FFFF00"/>
                </a:solidFill>
                <a:effectLst>
                  <a:outerShdw blurRad="38100" dist="38100" dir="2700000" algn="tl">
                    <a:srgbClr val="000000">
                      <a:alpha val="43137"/>
                    </a:srgbClr>
                  </a:outerShdw>
                </a:effectLst>
              </a:rPr>
              <a:t>Type:		CPCN - AMI</a:t>
            </a:r>
          </a:p>
          <a:p>
            <a:r>
              <a:rPr lang="en-US" sz="3600" dirty="0">
                <a:solidFill>
                  <a:srgbClr val="FFFF00"/>
                </a:solidFill>
                <a:effectLst>
                  <a:outerShdw blurRad="38100" dist="38100" dir="2700000" algn="tl">
                    <a:srgbClr val="000000">
                      <a:alpha val="43137"/>
                    </a:srgbClr>
                  </a:outerShdw>
                </a:effectLst>
              </a:rPr>
              <a:t>Issue:		Reasonable  Alternatives</a:t>
            </a:r>
          </a:p>
          <a:p>
            <a:r>
              <a:rPr lang="en-US" sz="3600" dirty="0">
                <a:solidFill>
                  <a:srgbClr val="FFFF00"/>
                </a:solidFill>
                <a:effectLst>
                  <a:outerShdw blurRad="38100" dist="38100" dir="2700000" algn="tl">
                    <a:srgbClr val="000000">
                      <a:alpha val="43137"/>
                    </a:srgbClr>
                  </a:outerShdw>
                </a:effectLst>
              </a:rPr>
              <a:t>	   		Considered</a:t>
            </a:r>
          </a:p>
          <a:p>
            <a:pPr>
              <a:lnSpc>
                <a:spcPct val="150000"/>
              </a:lnSpc>
            </a:pPr>
            <a:r>
              <a:rPr lang="en-US" sz="3600" dirty="0">
                <a:solidFill>
                  <a:srgbClr val="FFFF00"/>
                </a:solidFill>
                <a:effectLst>
                  <a:outerShdw blurRad="38100" dist="38100" dir="2700000" algn="tl">
                    <a:srgbClr val="000000">
                      <a:alpha val="43137"/>
                    </a:srgbClr>
                  </a:outerShdw>
                </a:effectLst>
              </a:rPr>
              <a:t>Decided:		8-12-21</a:t>
            </a:r>
          </a:p>
          <a:p>
            <a:endParaRPr lang="en-US" sz="3600" dirty="0">
              <a:solidFill>
                <a:prstClr val="black"/>
              </a:solidFill>
            </a:endParaRPr>
          </a:p>
        </p:txBody>
      </p:sp>
    </p:spTree>
    <p:extLst>
      <p:ext uri="{BB962C8B-B14F-4D97-AF65-F5344CB8AC3E}">
        <p14:creationId xmlns:p14="http://schemas.microsoft.com/office/powerpoint/2010/main" val="7094688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38100" y="2057400"/>
            <a:ext cx="9144000" cy="5562611"/>
          </a:xfrm>
        </p:spPr>
        <p:txBody>
          <a:bodyPr>
            <a:normAutofit/>
          </a:bodyPr>
          <a:lstStyle/>
          <a:p>
            <a:pPr marL="948690" lvl="1" indent="-666750">
              <a:spcBef>
                <a:spcPts val="1200"/>
              </a:spcBef>
              <a:spcAft>
                <a:spcPts val="1200"/>
              </a:spcAft>
              <a:buClr>
                <a:srgbClr val="FFFF00"/>
              </a:buClr>
              <a:buFont typeface="Wingdings" panose="05000000000000000000"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CPCN:  Standard  of  Review</a:t>
            </a:r>
          </a:p>
          <a:p>
            <a:pPr marL="1824990" lvl="3" indent="-685800">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a:t>
            </a:r>
          </a:p>
          <a:p>
            <a:pPr marL="1824990" lvl="3" indent="-685800">
              <a:spcBef>
                <a:spcPts val="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Absence  of  </a:t>
            </a:r>
          </a:p>
          <a:p>
            <a:pPr marL="1139190" lvl="3" indent="0">
              <a:spcBef>
                <a:spcPts val="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Wasteful Duplication</a:t>
            </a:r>
          </a:p>
          <a:p>
            <a:pPr marL="1139190" lvl="3" indent="0">
              <a:spcBef>
                <a:spcPts val="12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78823"/>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Case No. 2021-222</a:t>
            </a:r>
          </a:p>
        </p:txBody>
      </p:sp>
    </p:spTree>
    <p:extLst>
      <p:ext uri="{BB962C8B-B14F-4D97-AF65-F5344CB8AC3E}">
        <p14:creationId xmlns:p14="http://schemas.microsoft.com/office/powerpoint/2010/main" val="208786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6833" y="10633"/>
            <a:ext cx="9144000" cy="1219200"/>
          </a:xfrm>
        </p:spPr>
        <p:txBody>
          <a:bodyPr/>
          <a:lstStyle/>
          <a:p>
            <a:r>
              <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Vacancy</a:t>
            </a:r>
          </a:p>
        </p:txBody>
      </p:sp>
      <p:sp>
        <p:nvSpPr>
          <p:cNvPr id="9219" name="Text Box 3"/>
          <p:cNvSpPr txBox="1">
            <a:spLocks noChangeArrowheads="1"/>
          </p:cNvSpPr>
          <p:nvPr/>
        </p:nvSpPr>
        <p:spPr bwMode="auto">
          <a:xfrm>
            <a:off x="371763" y="1484907"/>
            <a:ext cx="8153400" cy="4093428"/>
          </a:xfrm>
          <a:prstGeom prst="rect">
            <a:avLst/>
          </a:prstGeom>
          <a:noFill/>
          <a:ln w="9525">
            <a:noFill/>
            <a:miter lim="800000"/>
            <a:headEnd/>
            <a:tailEnd/>
          </a:ln>
          <a:effectLst/>
        </p:spPr>
        <p:txBody>
          <a:bodyPr wrap="square">
            <a:spAutoFit/>
          </a:bodyPr>
          <a:lstStyle/>
          <a:p>
            <a:pPr marL="471488" lvl="1" indent="-471488" algn="just">
              <a:spcBef>
                <a:spcPct val="50000"/>
              </a:spcBef>
              <a:buSzPct val="100000"/>
              <a:buFont typeface="Wingdings"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  CJE  60 Days Before Term  Ends  (KRS 65.008)</a:t>
            </a:r>
          </a:p>
          <a:p>
            <a:pPr marL="471488" lvl="1" indent="-471488" algn="just">
              <a:spcBef>
                <a:spcPct val="50000"/>
              </a:spcBef>
              <a:buSzPct val="100000"/>
              <a:buFont typeface="Wingdings"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CJE / Fiscal Court – 90 Days</a:t>
            </a:r>
          </a:p>
          <a:p>
            <a:pPr marL="471488" lvl="1" indent="-471488" algn="just">
              <a:spcBef>
                <a:spcPct val="50000"/>
              </a:spcBef>
              <a:buSzPct val="100000"/>
              <a:buFont typeface="Wingdings"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PSC  Takes  Over</a:t>
            </a:r>
          </a:p>
          <a:p>
            <a:pPr marL="1035050" lvl="2" indent="-571500" algn="just" eaLnBrk="0" hangingPunct="0">
              <a:spcBef>
                <a:spcPct val="50000"/>
              </a:spcBef>
              <a:buSzPct val="100000"/>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CJE  Loses  Right  To  Appoint</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7087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38100" y="1676400"/>
            <a:ext cx="9144000" cy="5562611"/>
          </a:xfrm>
        </p:spPr>
        <p:txBody>
          <a:bodyPr>
            <a:normAutofit/>
          </a:bodyPr>
          <a:lstStyle/>
          <a:p>
            <a:pPr marL="948690" lvl="1" indent="-666750">
              <a:spcBef>
                <a:spcPts val="1200"/>
              </a:spcBef>
              <a:spcAft>
                <a:spcPts val="1200"/>
              </a:spcAft>
              <a:buClr>
                <a:srgbClr val="FFFF00"/>
              </a:buClr>
              <a:buFont typeface="Wingdings" panose="05000000000000000000"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a:t>
            </a:r>
          </a:p>
          <a:p>
            <a:pPr marL="1824990" lvl="3" indent="-685800">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Substantial  Inadequacy  of Existing  Facilities</a:t>
            </a:r>
          </a:p>
          <a:p>
            <a:pPr marL="2739390" lvl="5" indent="-685800">
              <a:spcBef>
                <a:spcPts val="1200"/>
              </a:spcBef>
              <a:spcAft>
                <a:spcPts val="600"/>
              </a:spcAft>
              <a:buClr>
                <a:srgbClr val="FFFF00"/>
              </a:buCl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Substantial  Deficiency or</a:t>
            </a:r>
          </a:p>
          <a:p>
            <a:pPr marL="2739390" lvl="5" indent="-685800">
              <a:spcBef>
                <a:spcPts val="0"/>
              </a:spcBef>
              <a:spcAft>
                <a:spcPts val="600"/>
              </a:spcAft>
              <a:buClr>
                <a:srgbClr val="FFFF00"/>
              </a:buCl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Inability to Render Adequate Service</a:t>
            </a:r>
          </a:p>
          <a:p>
            <a:pPr marL="1139190" lvl="3" indent="0">
              <a:spcBef>
                <a:spcPts val="12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78823"/>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Case No. 2021-222</a:t>
            </a:r>
          </a:p>
        </p:txBody>
      </p:sp>
    </p:spTree>
    <p:extLst>
      <p:ext uri="{BB962C8B-B14F-4D97-AF65-F5344CB8AC3E}">
        <p14:creationId xmlns:p14="http://schemas.microsoft.com/office/powerpoint/2010/main" val="38935303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38100" y="1676400"/>
            <a:ext cx="9144000" cy="5562611"/>
          </a:xfrm>
        </p:spPr>
        <p:txBody>
          <a:bodyPr>
            <a:normAutofit/>
          </a:bodyPr>
          <a:lstStyle/>
          <a:p>
            <a:pPr marL="948690" lvl="1" indent="-666750">
              <a:spcBef>
                <a:spcPts val="1200"/>
              </a:spcBef>
              <a:spcAft>
                <a:spcPts val="1200"/>
              </a:spcAft>
              <a:buClr>
                <a:srgbClr val="FFFF00"/>
              </a:buClr>
              <a:buFont typeface="Wingdings" panose="05000000000000000000"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Absence of Wasteful  Duplication:</a:t>
            </a:r>
          </a:p>
          <a:p>
            <a:pPr marL="1824990" lvl="3" indent="-685800">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Excess  Capacity Over Need</a:t>
            </a:r>
          </a:p>
          <a:p>
            <a:pPr marL="1824990" lvl="3" indent="-685800">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Excess  Investment</a:t>
            </a:r>
          </a:p>
          <a:p>
            <a:pPr marL="1824990" lvl="3" indent="-685800">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Unnecessary  Multiplicity of Physical  Properties</a:t>
            </a:r>
          </a:p>
          <a:p>
            <a:pPr marL="1139190" lvl="3" indent="0">
              <a:spcBef>
                <a:spcPts val="12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78823"/>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Case No. 2021-222</a:t>
            </a:r>
          </a:p>
        </p:txBody>
      </p:sp>
    </p:spTree>
    <p:extLst>
      <p:ext uri="{BB962C8B-B14F-4D97-AF65-F5344CB8AC3E}">
        <p14:creationId xmlns:p14="http://schemas.microsoft.com/office/powerpoint/2010/main" val="3404494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38100" y="1676400"/>
            <a:ext cx="9144000" cy="5562611"/>
          </a:xfrm>
        </p:spPr>
        <p:txBody>
          <a:bodyPr>
            <a:normAutofit lnSpcReduction="10000"/>
          </a:bodyPr>
          <a:lstStyle/>
          <a:p>
            <a:pPr marL="948690" lvl="1" indent="-666750">
              <a:spcBef>
                <a:spcPts val="1200"/>
              </a:spcBef>
              <a:spcAft>
                <a:spcPts val="1200"/>
              </a:spcAft>
              <a:buClr>
                <a:srgbClr val="FFFF00"/>
              </a:buClr>
              <a:buFont typeface="Wingdings" panose="05000000000000000000" pitchFamily="2" charset="2"/>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Proving  Lack  of  Wasteful Duplication:</a:t>
            </a:r>
          </a:p>
          <a:p>
            <a:pPr marL="1824990" lvl="3" indent="-685800">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Reasonable Alternatives Considered</a:t>
            </a:r>
          </a:p>
          <a:p>
            <a:pPr marL="1824990" lvl="3" indent="-685800">
              <a:lnSpc>
                <a:spcPct val="110000"/>
              </a:lnSpc>
              <a:spcBef>
                <a:spcPts val="1200"/>
              </a:spcBef>
              <a:buClr>
                <a:srgbClr val="FFFF00"/>
              </a:buClr>
              <a:buFont typeface="Wingdings" panose="05000000000000000000" pitchFamily="2" charset="2"/>
              <a:buChar char="Ø"/>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is  Not  Sole  Criteria </a:t>
            </a:r>
          </a:p>
          <a:p>
            <a:pPr marL="2282190" lvl="4" indent="-685800">
              <a:lnSpc>
                <a:spcPct val="110000"/>
              </a:lnSpc>
              <a:spcBef>
                <a:spcPts val="0"/>
              </a:spcBef>
              <a:buClr>
                <a:srgbClr val="FFFF00"/>
              </a:buClr>
              <a:buFont typeface="Arial" panose="020B0604020202020204" pitchFamily="34" charset="0"/>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Initial Cost</a:t>
            </a:r>
          </a:p>
          <a:p>
            <a:pPr marL="2282190" lvl="4" indent="-685800">
              <a:spcBef>
                <a:spcPts val="0"/>
              </a:spcBef>
              <a:buClr>
                <a:srgbClr val="FFFF00"/>
              </a:buClr>
              <a:buFont typeface="Arial" panose="020B0604020202020204" pitchFamily="34" charset="0"/>
              <a:buChar cha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 Operating Cost	</a:t>
            </a:r>
          </a:p>
          <a:p>
            <a:pPr marL="1139190" lvl="3" indent="0">
              <a:spcBef>
                <a:spcPts val="1200"/>
              </a:spcBef>
              <a:buClr>
                <a:srgbClr val="FFFF00"/>
              </a:buClr>
              <a:buNone/>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5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25090" lvl="5" indent="-571500">
              <a:spcBef>
                <a:spcPts val="1200"/>
              </a:spcBef>
              <a:buClr>
                <a:srgbClr val="FFFF00"/>
              </a:buClr>
              <a:buFont typeface="Wingdings" panose="05000000000000000000" pitchFamily="2" charset="2"/>
              <a:buChar char="§"/>
            </a:pP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 y="378823"/>
            <a:ext cx="8153400" cy="830997"/>
          </a:xfrm>
          <a:prstGeom prst="rect">
            <a:avLst/>
          </a:prstGeom>
        </p:spPr>
        <p:txBody>
          <a:bodyPr wrap="square">
            <a:spAutoFit/>
          </a:bodyPr>
          <a:lstStyle/>
          <a:p>
            <a:pPr marL="548640" indent="-666750" algn="ctr" eaLnBrk="0" hangingPunct="0">
              <a:spcBef>
                <a:spcPct val="20000"/>
              </a:spcBef>
              <a:spcAft>
                <a:spcPts val="1200"/>
              </a:spcAft>
              <a:buClr>
                <a:srgbClr val="FFFF00"/>
              </a:buClr>
            </a:pPr>
            <a:r>
              <a:rPr lang="en-US" sz="48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Case No. 2021-222</a:t>
            </a:r>
          </a:p>
        </p:txBody>
      </p:sp>
    </p:spTree>
    <p:extLst>
      <p:ext uri="{BB962C8B-B14F-4D97-AF65-F5344CB8AC3E}">
        <p14:creationId xmlns:p14="http://schemas.microsoft.com/office/powerpoint/2010/main" val="28494962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6"/>
          <p:cNvSpPr txBox="1">
            <a:spLocks noChangeArrowheads="1"/>
          </p:cNvSpPr>
          <p:nvPr/>
        </p:nvSpPr>
        <p:spPr bwMode="auto">
          <a:xfrm>
            <a:off x="1840787" y="914400"/>
            <a:ext cx="5486400" cy="14335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MINUTES</a:t>
            </a:r>
          </a:p>
        </p:txBody>
      </p:sp>
      <p:pic>
        <p:nvPicPr>
          <p:cNvPr id="1034" name="Picture 10" descr="C:\Users\Damon\AppData\Local\Microsoft\Windows\Temporary Internet Files\Content.IE5\ZCMJEKXL\MC9004352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9144000" cy="3737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7C602D5-20FC-4C5E-9D5F-238380DB0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8074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28600"/>
            <a:ext cx="8229600" cy="1139825"/>
          </a:xfrm>
        </p:spPr>
        <p:txBody>
          <a:bodyPr/>
          <a:lstStyle/>
          <a:p>
            <a:pPr eaLnBrk="1" hangingPunct="1">
              <a:defRPr/>
            </a:pPr>
            <a:r>
              <a:rPr lang="en-US" sz="6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MINUTES?</a:t>
            </a:r>
          </a:p>
        </p:txBody>
      </p:sp>
      <p:sp>
        <p:nvSpPr>
          <p:cNvPr id="121859" name="Rectangle 3"/>
          <p:cNvSpPr>
            <a:spLocks noGrp="1" noChangeArrowheads="1"/>
          </p:cNvSpPr>
          <p:nvPr>
            <p:ph idx="1"/>
          </p:nvPr>
        </p:nvSpPr>
        <p:spPr>
          <a:xfrm>
            <a:off x="685800" y="1938068"/>
            <a:ext cx="9144000" cy="4953000"/>
          </a:xfrm>
        </p:spPr>
        <p:txBody>
          <a:bodyPr/>
          <a:lstStyle/>
          <a:p>
            <a:pPr lvl="1" eaLnBrk="1" hangingPunct="1">
              <a:lnSpc>
                <a:spcPct val="80000"/>
              </a:lnSpc>
              <a:buFont typeface="Wingdings" pitchFamily="2" charset="2"/>
              <a:buNone/>
              <a:defRPr/>
            </a:pPr>
            <a:endParaRPr lang="en-US" sz="3200" dirty="0">
              <a:solidFill>
                <a:srgbClr val="FFFF00"/>
              </a:solidFill>
            </a:endParaRPr>
          </a:p>
          <a:p>
            <a:pPr marL="903288" indent="-666750" eaLnBrk="1" hangingPunct="1">
              <a:lnSpc>
                <a:spcPct val="80000"/>
              </a:lnSpc>
              <a:buClrTx/>
              <a:buFont typeface="Wingdings" pitchFamily="2" charset="2"/>
              <a:buChar char="n"/>
              <a:defRPr/>
            </a:pPr>
            <a:r>
              <a:rPr lang="en-US" sz="3600" dirty="0">
                <a:solidFill>
                  <a:srgbClr val="FFFF00"/>
                </a:solidFill>
                <a:effectLst>
                  <a:outerShdw blurRad="38100" dist="38100" dir="2700000" algn="tl">
                    <a:srgbClr val="000000">
                      <a:alpha val="43137"/>
                    </a:srgbClr>
                  </a:outerShdw>
                </a:effectLst>
              </a:rPr>
              <a:t> </a:t>
            </a: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Official  Record</a:t>
            </a:r>
          </a:p>
          <a:p>
            <a:pPr marL="903288" indent="-666750" eaLnBrk="1" hangingPunct="1">
              <a:lnSpc>
                <a:spcPct val="80000"/>
              </a:lnSpc>
              <a:buClrTx/>
              <a:buFont typeface="Wingdings" pitchFamily="2" charset="2"/>
              <a:buChar char="n"/>
              <a:defRPr/>
            </a:pPr>
            <a:endPar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03288" indent="-666750" eaLnBrk="1" hangingPunct="1">
              <a:lnSpc>
                <a:spcPct val="80000"/>
              </a:lnSpc>
              <a:buClrTx/>
              <a:buFont typeface="Wingdings" pitchFamily="2" charset="2"/>
              <a:buChar char="n"/>
              <a:defRPr/>
            </a:pPr>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Much, Much  More  .   .   .</a:t>
            </a:r>
          </a:p>
        </p:txBody>
      </p:sp>
      <p:pic>
        <p:nvPicPr>
          <p:cNvPr id="5" name="Picture 2">
            <a:extLst>
              <a:ext uri="{FF2B5EF4-FFF2-40B4-BE49-F238E27FC236}">
                <a16:creationId xmlns:a16="http://schemas.microsoft.com/office/drawing/2014/main" id="{39EF2C8C-0772-464A-843F-A4FBDBA442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cstate="print"/>
          <a:srcRect/>
          <a:stretch>
            <a:fillRect/>
          </a:stretch>
        </p:blipFill>
        <p:spPr bwMode="auto">
          <a:xfrm>
            <a:off x="1295400" y="3340100"/>
            <a:ext cx="6629400" cy="3517900"/>
          </a:xfrm>
          <a:prstGeom prst="rect">
            <a:avLst/>
          </a:prstGeom>
          <a:noFill/>
          <a:ln w="9525">
            <a:noFill/>
            <a:miter lim="800000"/>
            <a:headEnd/>
            <a:tailEnd/>
          </a:ln>
        </p:spPr>
      </p:pic>
      <p:sp>
        <p:nvSpPr>
          <p:cNvPr id="110598" name="Text Box 6"/>
          <p:cNvSpPr txBox="1">
            <a:spLocks noChangeArrowheads="1"/>
          </p:cNvSpPr>
          <p:nvPr/>
        </p:nvSpPr>
        <p:spPr bwMode="auto">
          <a:xfrm>
            <a:off x="266700" y="167480"/>
            <a:ext cx="3733800" cy="1920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AN  OUNCE  OF  PREVENTION</a:t>
            </a:r>
          </a:p>
        </p:txBody>
      </p:sp>
      <p:sp>
        <p:nvSpPr>
          <p:cNvPr id="110599" name="Text Box 7"/>
          <p:cNvSpPr txBox="1">
            <a:spLocks noChangeArrowheads="1"/>
          </p:cNvSpPr>
          <p:nvPr/>
        </p:nvSpPr>
        <p:spPr bwMode="auto">
          <a:xfrm>
            <a:off x="5671868" y="472281"/>
            <a:ext cx="3429000" cy="13112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A  POUND  OF  CURE</a:t>
            </a:r>
          </a:p>
        </p:txBody>
      </p:sp>
      <p:sp>
        <p:nvSpPr>
          <p:cNvPr id="110600" name="Text Box 8"/>
          <p:cNvSpPr txBox="1">
            <a:spLocks noChangeArrowheads="1"/>
          </p:cNvSpPr>
          <p:nvPr/>
        </p:nvSpPr>
        <p:spPr bwMode="auto">
          <a:xfrm>
            <a:off x="4000500" y="533399"/>
            <a:ext cx="1143000" cy="1189038"/>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7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a:t>
            </a:r>
          </a:p>
        </p:txBody>
      </p:sp>
      <p:pic>
        <p:nvPicPr>
          <p:cNvPr id="30726" name="Picture 9"/>
          <p:cNvPicPr>
            <a:picLocks noChangeAspect="1" noChangeArrowheads="1"/>
          </p:cNvPicPr>
          <p:nvPr/>
        </p:nvPicPr>
        <p:blipFill>
          <a:blip r:embed="rId3" cstate="print"/>
          <a:srcRect b="17809"/>
          <a:stretch>
            <a:fillRect/>
          </a:stretch>
        </p:blipFill>
        <p:spPr bwMode="auto">
          <a:xfrm rot="295345">
            <a:off x="5105400" y="3352800"/>
            <a:ext cx="2590800" cy="1328738"/>
          </a:xfrm>
          <a:prstGeom prst="rect">
            <a:avLst/>
          </a:prstGeom>
          <a:noFill/>
          <a:ln w="9525">
            <a:noFill/>
            <a:miter lim="800000"/>
            <a:headEnd/>
            <a:tailEnd/>
          </a:ln>
        </p:spPr>
      </p:pic>
      <p:pic>
        <p:nvPicPr>
          <p:cNvPr id="30727" name="Picture 10"/>
          <p:cNvPicPr>
            <a:picLocks noChangeAspect="1" noChangeArrowheads="1"/>
          </p:cNvPicPr>
          <p:nvPr/>
        </p:nvPicPr>
        <p:blipFill>
          <a:blip r:embed="rId4" cstate="print"/>
          <a:srcRect/>
          <a:stretch>
            <a:fillRect/>
          </a:stretch>
        </p:blipFill>
        <p:spPr bwMode="auto">
          <a:xfrm>
            <a:off x="2362200" y="2971800"/>
            <a:ext cx="1676400" cy="1595438"/>
          </a:xfrm>
          <a:prstGeom prst="rect">
            <a:avLst/>
          </a:prstGeom>
          <a:noFill/>
          <a:ln w="9525">
            <a:noFill/>
            <a:miter lim="800000"/>
            <a:headEnd/>
            <a:tailEnd/>
          </a:ln>
        </p:spPr>
      </p:pic>
      <p:pic>
        <p:nvPicPr>
          <p:cNvPr id="9" name="Picture 2">
            <a:extLst>
              <a:ext uri="{FF2B5EF4-FFF2-40B4-BE49-F238E27FC236}">
                <a16:creationId xmlns:a16="http://schemas.microsoft.com/office/drawing/2014/main" id="{E53343FE-3A55-4C3A-8B7A-07252385CE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457200" y="155575"/>
            <a:ext cx="8229600" cy="1139825"/>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Board  Minutes</a:t>
            </a:r>
          </a:p>
        </p:txBody>
      </p:sp>
      <p:sp>
        <p:nvSpPr>
          <p:cNvPr id="70661" name="Rectangle 5"/>
          <p:cNvSpPr>
            <a:spLocks noChangeArrowheads="1"/>
          </p:cNvSpPr>
          <p:nvPr/>
        </p:nvSpPr>
        <p:spPr bwMode="auto">
          <a:xfrm>
            <a:off x="304800" y="1314091"/>
            <a:ext cx="8534400" cy="5867400"/>
          </a:xfrm>
          <a:prstGeom prst="rect">
            <a:avLst/>
          </a:prstGeom>
          <a:noFill/>
          <a:ln w="9525">
            <a:noFill/>
            <a:miter lim="800000"/>
            <a:headEnd/>
            <a:tailEnd/>
          </a:ln>
          <a:effectLst/>
        </p:spPr>
        <p:txBody>
          <a:bodyPr/>
          <a:lstStyle/>
          <a:p>
            <a:pPr marL="679450" marR="0" lvl="0" indent="-620713" algn="just" defTabSz="914400" rtl="0" eaLnBrk="1" fontAlgn="base" latinLnBrk="0" hangingPunct="1">
              <a:lnSpc>
                <a:spcPct val="100000"/>
              </a:lnSpc>
              <a:spcBef>
                <a:spcPts val="24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  Board  “speaks  only  through  its minutes.”</a:t>
            </a:r>
          </a:p>
          <a:p>
            <a:pPr marL="679450" marR="0" lvl="0" indent="-620713" algn="just" defTabSz="914400" rtl="0" eaLnBrk="1" fontAlgn="base" latinLnBrk="0" hangingPunct="1">
              <a:lnSpc>
                <a:spcPct val="100000"/>
              </a:lnSpc>
              <a:spcBef>
                <a:spcPts val="24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War  Stories:</a:t>
            </a:r>
          </a:p>
          <a:p>
            <a:pPr marL="1387475" marR="0" lvl="0" indent="-473075" algn="just" defTabSz="914400" rtl="0" eaLnBrk="1" fontAlgn="base" latinLnBrk="0" hangingPunct="1">
              <a:lnSpc>
                <a:spcPct val="100000"/>
              </a:lnSpc>
              <a:spcBef>
                <a:spcPts val="2400"/>
              </a:spcBef>
              <a:spcAft>
                <a:spcPct val="0"/>
              </a:spcAft>
              <a:buClrTx/>
              <a:buSzPct val="8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Ownership  of  water  line  and service  of  disputed  territory</a:t>
            </a:r>
          </a:p>
          <a:p>
            <a:pPr marL="1387475" marR="0" lvl="0" indent="-473075" algn="just" defTabSz="914400" rtl="0" eaLnBrk="1" fontAlgn="base" latinLnBrk="0" hangingPunct="1">
              <a:lnSpc>
                <a:spcPct val="100000"/>
              </a:lnSpc>
              <a:spcBef>
                <a:spcPts val="2400"/>
              </a:spcBef>
              <a:spcAft>
                <a:spcPct val="0"/>
              </a:spcAft>
              <a:buClrTx/>
              <a:buSzPct val="8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Careless  Conversations</a:t>
            </a:r>
          </a:p>
        </p:txBody>
      </p:sp>
      <p:pic>
        <p:nvPicPr>
          <p:cNvPr id="5" name="Picture 2">
            <a:extLst>
              <a:ext uri="{FF2B5EF4-FFF2-40B4-BE49-F238E27FC236}">
                <a16:creationId xmlns:a16="http://schemas.microsoft.com/office/drawing/2014/main" id="{AAD2E8D9-3D09-4CA3-98A1-FB9B95190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762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Preparation  of  Minutes</a:t>
            </a:r>
          </a:p>
        </p:txBody>
      </p:sp>
      <p:sp>
        <p:nvSpPr>
          <p:cNvPr id="77829" name="Rectangle 5"/>
          <p:cNvSpPr>
            <a:spLocks noChangeArrowheads="1"/>
          </p:cNvSpPr>
          <p:nvPr/>
        </p:nvSpPr>
        <p:spPr bwMode="auto">
          <a:xfrm>
            <a:off x="334992" y="992038"/>
            <a:ext cx="8839200" cy="58674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Who prepares minutes?</a:t>
            </a:r>
          </a:p>
          <a:p>
            <a:pPr marL="1374775" marR="0" lvl="0" indent="-490538" algn="l" defTabSz="914400" rtl="0" eaLnBrk="1" fontAlgn="base" latinLnBrk="0" hangingPunct="1">
              <a:lnSpc>
                <a:spcPct val="100000"/>
              </a:lnSpc>
              <a:spcBef>
                <a:spcPct val="20000"/>
              </a:spcBef>
              <a:spcAft>
                <a:spcPct val="0"/>
              </a:spcAft>
              <a:buClrTx/>
              <a:buSzPct val="8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Board Secretary or Staff</a:t>
            </a:r>
          </a:p>
          <a:p>
            <a:pPr marL="666750" marR="0" lvl="0" indent="-666750"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Who edits minutes?</a:t>
            </a:r>
          </a:p>
          <a:p>
            <a:pPr marL="1374775" marR="0" lvl="0" indent="-490538" algn="l" defTabSz="914400" rtl="0" eaLnBrk="1" fontAlgn="base" latinLnBrk="0" hangingPunct="1">
              <a:lnSpc>
                <a:spcPct val="100000"/>
              </a:lnSpc>
              <a:spcBef>
                <a:spcPct val="20000"/>
              </a:spcBef>
              <a:spcAft>
                <a:spcPct val="0"/>
              </a:spcAft>
              <a:buClrTx/>
              <a:buSzPct val="8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Staff or legal counsel</a:t>
            </a:r>
          </a:p>
          <a:p>
            <a:pPr marL="666750" marR="0" lvl="0" indent="-666750"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Are meetings recorded on audio and/or video?</a:t>
            </a:r>
          </a:p>
          <a:p>
            <a:pPr marL="608013" marR="0" lvl="0" indent="-608013"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Signing of Minutes</a:t>
            </a:r>
          </a:p>
          <a:p>
            <a:pPr marL="608013" marR="0" lvl="0" indent="-608013"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Approval  of  Minutes</a:t>
            </a: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457200" y="152400"/>
            <a:ext cx="8229600" cy="1139825"/>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Board  Minutes</a:t>
            </a:r>
          </a:p>
        </p:txBody>
      </p:sp>
      <p:sp>
        <p:nvSpPr>
          <p:cNvPr id="79877" name="Rectangle 5"/>
          <p:cNvSpPr>
            <a:spLocks noChangeArrowheads="1"/>
          </p:cNvSpPr>
          <p:nvPr/>
        </p:nvSpPr>
        <p:spPr bwMode="auto">
          <a:xfrm>
            <a:off x="304800" y="1676400"/>
            <a:ext cx="8382000" cy="4800600"/>
          </a:xfrm>
          <a:prstGeom prst="rect">
            <a:avLst/>
          </a:prstGeom>
          <a:noFill/>
          <a:ln w="9525">
            <a:noFill/>
            <a:miter lim="800000"/>
            <a:headEnd/>
            <a:tailEnd/>
          </a:ln>
          <a:effectLst/>
        </p:spPr>
        <p:txBody>
          <a:bodyPr/>
          <a:lstStyle/>
          <a:p>
            <a:pPr marL="342900" marR="0" lvl="0" indent="-342900" algn="just" defTabSz="914400" rtl="0"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Myriad Web Pro" pitchFamily="34" charset="0"/>
                <a:ea typeface="+mn-ea"/>
                <a:cs typeface="+mn-cs"/>
              </a:rPr>
              <a:t>	</a:t>
            </a: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 complete set of APPROVED Minutes SHALL be maintained at the utility office for inspection by the general public, regulators, customers, and the media.</a:t>
            </a:r>
          </a:p>
        </p:txBody>
      </p:sp>
      <p:pic>
        <p:nvPicPr>
          <p:cNvPr id="5" name="Picture 2">
            <a:extLst>
              <a:ext uri="{FF2B5EF4-FFF2-40B4-BE49-F238E27FC236}">
                <a16:creationId xmlns:a16="http://schemas.microsoft.com/office/drawing/2014/main" id="{C2897CEA-3064-47C4-BD1D-954000BD59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457200" y="152400"/>
            <a:ext cx="8229600" cy="1139825"/>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Board  Minutes</a:t>
            </a:r>
          </a:p>
        </p:txBody>
      </p:sp>
      <p:sp>
        <p:nvSpPr>
          <p:cNvPr id="79877" name="Rectangle 5"/>
          <p:cNvSpPr>
            <a:spLocks noChangeArrowheads="1"/>
          </p:cNvSpPr>
          <p:nvPr/>
        </p:nvSpPr>
        <p:spPr bwMode="auto">
          <a:xfrm>
            <a:off x="304800" y="2057400"/>
            <a:ext cx="8382000" cy="4876800"/>
          </a:xfrm>
          <a:prstGeom prst="rect">
            <a:avLst/>
          </a:prstGeom>
          <a:noFill/>
          <a:ln w="9525">
            <a:noFill/>
            <a:miter lim="800000"/>
            <a:headEnd/>
            <a:tailEnd/>
          </a:ln>
          <a:effectLst/>
        </p:spPr>
        <p:txBody>
          <a:bodyPr/>
          <a:lstStyle/>
          <a:p>
            <a:pPr marL="342900" marR="0" lvl="0" indent="-342900" algn="just" defTabSz="914400" rtl="0"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Myriad Web Pro" pitchFamily="34" charset="0"/>
                <a:ea typeface="+mn-ea"/>
                <a:cs typeface="+mn-cs"/>
              </a:rPr>
              <a:t>	</a:t>
            </a: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When are the Minutes considered in </a:t>
            </a: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“final form” </a:t>
            </a: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and available for public inspection?</a:t>
            </a:r>
          </a:p>
        </p:txBody>
      </p:sp>
      <p:pic>
        <p:nvPicPr>
          <p:cNvPr id="5" name="Picture 2">
            <a:extLst>
              <a:ext uri="{FF2B5EF4-FFF2-40B4-BE49-F238E27FC236}">
                <a16:creationId xmlns:a16="http://schemas.microsoft.com/office/drawing/2014/main" id="{4124B16C-F97A-4991-AA42-12BD0EBCD5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echarta.com/wp-content/uploads/2012/06/Old-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2" y="609600"/>
            <a:ext cx="7788187" cy="475456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rot="496150">
            <a:off x="2253538" y="1185179"/>
            <a:ext cx="1741832" cy="1790225"/>
          </a:xfrm>
          <a:prstGeom prst="roundRect">
            <a:avLst>
              <a:gd name="adj" fmla="val 15242"/>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ts val="1200"/>
              </a:spcBef>
            </a:pPr>
            <a:endParaRPr lang="en-US" sz="3200" b="1" dirty="0">
              <a:solidFill>
                <a:srgbClr val="FFFF00"/>
              </a:solidFill>
              <a:effectLst>
                <a:outerShdw blurRad="38100" dist="38100" dir="2700000" algn="tl">
                  <a:srgbClr val="000000">
                    <a:alpha val="43137"/>
                  </a:srgbClr>
                </a:outerShdw>
              </a:effectLst>
              <a:latin typeface="Agency FB" panose="020B0503020202020204" pitchFamily="34" charset="0"/>
            </a:endParaRPr>
          </a:p>
          <a:p>
            <a:pPr algn="ctr" eaLnBrk="0" hangingPunct="0">
              <a:spcBef>
                <a:spcPts val="1200"/>
              </a:spcBef>
            </a:pPr>
            <a:r>
              <a:rPr lang="en-US" sz="3200" b="1" dirty="0">
                <a:solidFill>
                  <a:srgbClr val="FFFF00"/>
                </a:solidFill>
                <a:effectLst>
                  <a:outerShdw blurRad="38100" dist="38100" dir="2700000" algn="tl">
                    <a:srgbClr val="000000">
                      <a:alpha val="43137"/>
                    </a:srgbClr>
                  </a:outerShdw>
                </a:effectLst>
                <a:latin typeface="Agency FB" panose="020B0503020202020204" pitchFamily="34" charset="0"/>
              </a:rPr>
              <a:t>You’ve Got  Mail! </a:t>
            </a:r>
          </a:p>
          <a:p>
            <a:pPr algn="ctr" eaLnBrk="0" hangingPunct="0"/>
            <a:endParaRPr lang="en-US" sz="900" b="1" dirty="0">
              <a:solidFill>
                <a:srgbClr val="FFFF00"/>
              </a:solidFill>
              <a:effectLst>
                <a:outerShdw blurRad="38100" dist="38100" dir="2700000" algn="tl">
                  <a:srgbClr val="000000">
                    <a:alpha val="43137"/>
                  </a:srgbClr>
                </a:outerShdw>
              </a:effectLst>
              <a:latin typeface="Agency FB" panose="020B0503020202020204" pitchFamily="34" charset="0"/>
            </a:endParaRPr>
          </a:p>
          <a:p>
            <a:pPr algn="ctr" eaLnBrk="0" hangingPunct="0"/>
            <a:r>
              <a:rPr lang="en-US" sz="3200" b="1" dirty="0">
                <a:solidFill>
                  <a:srgbClr val="FFFF00"/>
                </a:solidFill>
                <a:effectLst>
                  <a:outerShdw blurRad="38100" dist="38100" dir="2700000" algn="tl">
                    <a:srgbClr val="000000">
                      <a:alpha val="43137"/>
                    </a:srgbClr>
                  </a:outerShdw>
                </a:effectLst>
                <a:latin typeface="Agency FB" panose="020B0503020202020204" pitchFamily="34" charset="0"/>
              </a:rPr>
              <a:t>Check  It!</a:t>
            </a:r>
          </a:p>
          <a:p>
            <a:pPr algn="ctr" eaLnBrk="0" hangingPunct="0"/>
            <a:endParaRPr lang="en-US" sz="3200" b="1"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97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57200" y="1524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Minutes</a:t>
            </a:r>
          </a:p>
        </p:txBody>
      </p:sp>
      <p:sp>
        <p:nvSpPr>
          <p:cNvPr id="124931" name="Rectangle 3"/>
          <p:cNvSpPr>
            <a:spLocks noChangeArrowheads="1"/>
          </p:cNvSpPr>
          <p:nvPr/>
        </p:nvSpPr>
        <p:spPr bwMode="auto">
          <a:xfrm>
            <a:off x="457200" y="2971800"/>
            <a:ext cx="8610600" cy="3505200"/>
          </a:xfrm>
          <a:prstGeom prst="rect">
            <a:avLst/>
          </a:prstGeom>
          <a:noFill/>
          <a:ln w="9525">
            <a:noFill/>
            <a:miter lim="800000"/>
            <a:headEnd/>
            <a:tailEnd/>
          </a:ln>
          <a:effectLst/>
        </p:spPr>
        <p:txBody>
          <a:bodyPr/>
          <a:lstStyle/>
          <a:p>
            <a:pPr marL="577850" marR="0" lvl="0" indent="-577850" algn="l" defTabSz="914400" rtl="0" eaLnBrk="1" fontAlgn="base" latinLnBrk="0" hangingPunct="1">
              <a:lnSpc>
                <a:spcPct val="100000"/>
              </a:lnSpc>
              <a:spcBef>
                <a:spcPts val="0"/>
              </a:spcBef>
              <a:spcAft>
                <a:spcPts val="300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Board  Member  Attendance</a:t>
            </a:r>
          </a:p>
          <a:p>
            <a:pPr marL="577850" marR="0" lvl="0" indent="-577850" algn="l" defTabSz="914400" rtl="0" eaLnBrk="1" fontAlgn="base" latinLnBrk="0" hangingPunct="1">
              <a:lnSpc>
                <a:spcPct val="100000"/>
              </a:lnSpc>
              <a:spcBef>
                <a:spcPts val="0"/>
              </a:spcBef>
              <a:spcAft>
                <a:spcPts val="300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Official  Actions</a:t>
            </a:r>
          </a:p>
        </p:txBody>
      </p:sp>
      <p:sp>
        <p:nvSpPr>
          <p:cNvPr id="124932" name="Text Box 4"/>
          <p:cNvSpPr txBox="1">
            <a:spLocks noChangeArrowheads="1"/>
          </p:cNvSpPr>
          <p:nvPr/>
        </p:nvSpPr>
        <p:spPr bwMode="auto">
          <a:xfrm>
            <a:off x="304800" y="1524000"/>
            <a:ext cx="8229600" cy="8239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What  </a:t>
            </a: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MUST </a:t>
            </a: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Be Included?</a:t>
            </a:r>
          </a:p>
        </p:txBody>
      </p:sp>
      <p:pic>
        <p:nvPicPr>
          <p:cNvPr id="6" name="Picture 2">
            <a:extLst>
              <a:ext uri="{FF2B5EF4-FFF2-40B4-BE49-F238E27FC236}">
                <a16:creationId xmlns:a16="http://schemas.microsoft.com/office/drawing/2014/main" id="{6EBBD170-4B0D-4200-B148-BDEF26CB2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57200" y="1524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Minutes</a:t>
            </a:r>
          </a:p>
        </p:txBody>
      </p:sp>
      <p:sp>
        <p:nvSpPr>
          <p:cNvPr id="130051" name="Rectangle 3"/>
          <p:cNvSpPr>
            <a:spLocks noChangeArrowheads="1"/>
          </p:cNvSpPr>
          <p:nvPr/>
        </p:nvSpPr>
        <p:spPr bwMode="auto">
          <a:xfrm>
            <a:off x="304800" y="1981200"/>
            <a:ext cx="8839200" cy="4876800"/>
          </a:xfrm>
          <a:prstGeom prst="rect">
            <a:avLst/>
          </a:prstGeom>
          <a:noFill/>
          <a:ln w="9525">
            <a:noFill/>
            <a:miter lim="800000"/>
            <a:headEnd/>
            <a:tailEnd/>
          </a:ln>
          <a:effectLst/>
        </p:spPr>
        <p:txBody>
          <a:bodyPr/>
          <a:lstStyle/>
          <a:p>
            <a:pPr marL="727075" marR="0" lvl="0" indent="-668338"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Board  Member  Attendance</a:t>
            </a:r>
          </a:p>
          <a:p>
            <a:pPr marL="727075" marR="0" lvl="0" indent="-668338"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Acknowledge  Guests (Visitors)</a:t>
            </a:r>
          </a:p>
          <a:p>
            <a:pPr marL="727075" marR="0" lvl="0" indent="-668338"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Official  Actions</a:t>
            </a:r>
          </a:p>
          <a:p>
            <a:pPr marL="727075" marR="0" lvl="0" indent="-668338"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Acknowledge Receipt of  Reports</a:t>
            </a:r>
          </a:p>
          <a:p>
            <a:pPr marL="1374775" marR="0" lvl="1" indent="-668338" algn="l" defTabSz="914400" rtl="0" eaLnBrk="1" fontAlgn="base" latinLnBrk="0" hangingPunct="1">
              <a:lnSpc>
                <a:spcPct val="100000"/>
              </a:lnSpc>
              <a:spcBef>
                <a:spcPct val="20000"/>
              </a:spcBef>
              <a:spcAft>
                <a:spcPct val="0"/>
              </a:spcAft>
              <a:buClrTx/>
              <a:buSzPct val="5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PSC Inspection Report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Cont.</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30052" name="Text Box 4"/>
          <p:cNvSpPr txBox="1">
            <a:spLocks noChangeArrowheads="1"/>
          </p:cNvSpPr>
          <p:nvPr/>
        </p:nvSpPr>
        <p:spPr bwMode="auto">
          <a:xfrm>
            <a:off x="457200" y="1066800"/>
            <a:ext cx="8229600" cy="8239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What  </a:t>
            </a: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SHOULD</a:t>
            </a: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Be Included?</a:t>
            </a:r>
          </a:p>
        </p:txBody>
      </p:sp>
      <p:pic>
        <p:nvPicPr>
          <p:cNvPr id="6" name="Picture 2">
            <a:extLst>
              <a:ext uri="{FF2B5EF4-FFF2-40B4-BE49-F238E27FC236}">
                <a16:creationId xmlns:a16="http://schemas.microsoft.com/office/drawing/2014/main" id="{BF5C7B9E-F63D-4465-815B-5CC6628A3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57200" y="1524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Minutes</a:t>
            </a:r>
          </a:p>
        </p:txBody>
      </p:sp>
      <p:sp>
        <p:nvSpPr>
          <p:cNvPr id="130051" name="Rectangle 3"/>
          <p:cNvSpPr>
            <a:spLocks noChangeArrowheads="1"/>
          </p:cNvSpPr>
          <p:nvPr/>
        </p:nvSpPr>
        <p:spPr bwMode="auto">
          <a:xfrm>
            <a:off x="609600" y="2362200"/>
            <a:ext cx="8839200" cy="3657600"/>
          </a:xfrm>
          <a:prstGeom prst="rect">
            <a:avLst/>
          </a:prstGeom>
          <a:noFill/>
          <a:ln w="9525">
            <a:noFill/>
            <a:miter lim="800000"/>
            <a:headEnd/>
            <a:tailEnd/>
          </a:ln>
          <a:effectLst/>
        </p:spPr>
        <p:txBody>
          <a:bodyPr/>
          <a:lstStyle/>
          <a:p>
            <a:pPr marL="727075" marR="0" lvl="0" indent="-668338"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Summarize  </a:t>
            </a: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Some</a:t>
            </a: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  Discussions</a:t>
            </a:r>
          </a:p>
          <a:p>
            <a:pPr marL="58737" marR="0" lvl="0" algn="l" defTabSz="914400" rtl="0" eaLnBrk="1" fontAlgn="base" latinLnBrk="0" hangingPunct="1">
              <a:lnSpc>
                <a:spcPct val="100000"/>
              </a:lnSpc>
              <a:spcBef>
                <a:spcPct val="20000"/>
              </a:spcBef>
              <a:spcAft>
                <a:spcPct val="0"/>
              </a:spcAft>
              <a:buClrTx/>
              <a:buSzPct val="80000"/>
              <a:tabLst/>
              <a:defRPr/>
            </a:pPr>
            <a:endPar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727075" marR="0" lvl="0" indent="-668338"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Provide  Context</a:t>
            </a:r>
          </a:p>
          <a:p>
            <a:pPr marL="58737" marR="0" lvl="0" algn="l" defTabSz="914400" rtl="0" eaLnBrk="1" fontAlgn="base" latinLnBrk="0" hangingPunct="1">
              <a:lnSpc>
                <a:spcPct val="100000"/>
              </a:lnSpc>
              <a:spcBef>
                <a:spcPct val="20000"/>
              </a:spcBef>
              <a:spcAft>
                <a:spcPct val="0"/>
              </a:spcAft>
              <a:buClrTx/>
              <a:buSzPct val="80000"/>
              <a:tabLst/>
              <a:defRPr/>
            </a:pP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727075" marR="0" lvl="0" indent="-668338"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Toot  Your  Own  Horn</a:t>
            </a:r>
          </a:p>
        </p:txBody>
      </p:sp>
      <p:sp>
        <p:nvSpPr>
          <p:cNvPr id="130052" name="Text Box 4"/>
          <p:cNvSpPr txBox="1">
            <a:spLocks noChangeArrowheads="1"/>
          </p:cNvSpPr>
          <p:nvPr/>
        </p:nvSpPr>
        <p:spPr bwMode="auto">
          <a:xfrm>
            <a:off x="457200" y="1066800"/>
            <a:ext cx="8229600" cy="8239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What  </a:t>
            </a: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SHOULD</a:t>
            </a: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Be Included?</a:t>
            </a:r>
          </a:p>
        </p:txBody>
      </p:sp>
      <p:pic>
        <p:nvPicPr>
          <p:cNvPr id="5" name="Picture 2" descr="C:\Users\Damon\AppData\Local\Microsoft\Windows\Temporary Internet Files\Content.IE5\3W956ALG\MP9003211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657600"/>
            <a:ext cx="2197395" cy="3080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CEFDC73-0B4C-42DA-8110-9A1D14DA69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164"/>
          <a:stretch/>
        </p:blipFill>
        <p:spPr bwMode="auto">
          <a:xfrm>
            <a:off x="66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82403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57200" y="1524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Minutes</a:t>
            </a:r>
          </a:p>
        </p:txBody>
      </p:sp>
      <p:sp>
        <p:nvSpPr>
          <p:cNvPr id="130051" name="Rectangle 3"/>
          <p:cNvSpPr>
            <a:spLocks noChangeArrowheads="1"/>
          </p:cNvSpPr>
          <p:nvPr/>
        </p:nvSpPr>
        <p:spPr bwMode="auto">
          <a:xfrm>
            <a:off x="473015" y="1919377"/>
            <a:ext cx="8839200" cy="4876800"/>
          </a:xfrm>
          <a:prstGeom prst="rect">
            <a:avLst/>
          </a:prstGeom>
          <a:noFill/>
          <a:ln w="9525">
            <a:noFill/>
            <a:miter lim="800000"/>
            <a:headEnd/>
            <a:tailEnd/>
          </a:ln>
          <a:effectLst/>
        </p:spPr>
        <p:txBody>
          <a:bodyPr/>
          <a:lstStyle/>
          <a:p>
            <a:pPr marL="727075" marR="0" lvl="0" indent="-668338"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Give  Yourself  Credit</a:t>
            </a:r>
          </a:p>
          <a:p>
            <a:pPr marL="1374775" marR="0" lvl="1" indent="-668338" algn="l" defTabSz="914400" rtl="0" eaLnBrk="1" fontAlgn="base" latinLnBrk="0" hangingPunct="1">
              <a:lnSpc>
                <a:spcPct val="100000"/>
              </a:lnSpc>
              <a:spcBef>
                <a:spcPct val="20000"/>
              </a:spcBef>
              <a:spcAft>
                <a:spcPct val="0"/>
              </a:spcAft>
              <a:buClrTx/>
              <a:buSzPct val="5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“Best  Tasting  Water”</a:t>
            </a:r>
          </a:p>
          <a:p>
            <a:pPr marL="1374775" marR="0" lvl="1" indent="-668338" algn="l" defTabSz="914400" rtl="0" eaLnBrk="1" fontAlgn="base" latinLnBrk="0" hangingPunct="1">
              <a:lnSpc>
                <a:spcPct val="100000"/>
              </a:lnSpc>
              <a:spcBef>
                <a:spcPct val="20000"/>
              </a:spcBef>
              <a:spcAft>
                <a:spcPct val="0"/>
              </a:spcAft>
              <a:buClrTx/>
              <a:buSzPct val="5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Wooden  Bucket  Award</a:t>
            </a:r>
          </a:p>
          <a:p>
            <a:pPr marL="1374775" marR="0" lvl="1" indent="-668338" algn="l" defTabSz="914400" rtl="0" eaLnBrk="1" fontAlgn="base" latinLnBrk="0" hangingPunct="1">
              <a:lnSpc>
                <a:spcPct val="100000"/>
              </a:lnSpc>
              <a:spcBef>
                <a:spcPct val="20000"/>
              </a:spcBef>
              <a:spcAft>
                <a:spcPct val="0"/>
              </a:spcAft>
              <a:buClrTx/>
              <a:buSzPct val="5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AWOP  Award</a:t>
            </a:r>
          </a:p>
          <a:p>
            <a:pPr marL="1374775" marR="0" lvl="1" indent="-668338" algn="l" defTabSz="914400" rtl="0" eaLnBrk="1" fontAlgn="base" latinLnBrk="0" hangingPunct="1">
              <a:lnSpc>
                <a:spcPct val="100000"/>
              </a:lnSpc>
              <a:spcBef>
                <a:spcPct val="20000"/>
              </a:spcBef>
              <a:spcAft>
                <a:spcPct val="0"/>
              </a:spcAft>
              <a:buClrTx/>
              <a:buSzPct val="50000"/>
              <a:buFont typeface="Wingdings" pitchFamily="2" charset="2"/>
              <a:buChar char="Ø"/>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Governor’s  Safety  Award</a:t>
            </a:r>
          </a:p>
        </p:txBody>
      </p:sp>
      <p:sp>
        <p:nvSpPr>
          <p:cNvPr id="130052" name="Text Box 4"/>
          <p:cNvSpPr txBox="1">
            <a:spLocks noChangeArrowheads="1"/>
          </p:cNvSpPr>
          <p:nvPr/>
        </p:nvSpPr>
        <p:spPr bwMode="auto">
          <a:xfrm>
            <a:off x="1371600" y="990600"/>
            <a:ext cx="8229600" cy="707886"/>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Tooting  Your  Own  Horn</a:t>
            </a:r>
          </a:p>
        </p:txBody>
      </p:sp>
      <p:pic>
        <p:nvPicPr>
          <p:cNvPr id="6" name="Picture 2">
            <a:extLst>
              <a:ext uri="{FF2B5EF4-FFF2-40B4-BE49-F238E27FC236}">
                <a16:creationId xmlns:a16="http://schemas.microsoft.com/office/drawing/2014/main" id="{3C3D8897-60E6-4A9A-AC17-20868449C4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9301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5" name="Picture 5" descr="j0435268"/>
          <p:cNvPicPr>
            <a:picLocks noChangeAspect="1" noChangeArrowheads="1"/>
          </p:cNvPicPr>
          <p:nvPr/>
        </p:nvPicPr>
        <p:blipFill>
          <a:blip r:embed="rId2" cstate="print"/>
          <a:srcRect/>
          <a:stretch>
            <a:fillRect/>
          </a:stretch>
        </p:blipFill>
        <p:spPr bwMode="auto">
          <a:xfrm>
            <a:off x="1066800" y="1968500"/>
            <a:ext cx="7162800" cy="4889500"/>
          </a:xfrm>
          <a:prstGeom prst="rect">
            <a:avLst/>
          </a:prstGeom>
          <a:noFill/>
          <a:ln w="9525">
            <a:noFill/>
            <a:miter lim="800000"/>
            <a:headEnd/>
            <a:tailEnd/>
          </a:ln>
        </p:spPr>
      </p:pic>
      <p:sp>
        <p:nvSpPr>
          <p:cNvPr id="117766" name="Text Box 6"/>
          <p:cNvSpPr txBox="1">
            <a:spLocks noChangeArrowheads="1"/>
          </p:cNvSpPr>
          <p:nvPr/>
        </p:nvSpPr>
        <p:spPr bwMode="auto">
          <a:xfrm>
            <a:off x="0" y="126046"/>
            <a:ext cx="9144000" cy="15557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How much information </a:t>
            </a: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SHOULD</a:t>
            </a:r>
            <a:r>
              <a:rPr kumimoji="0" lang="en-US" sz="4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be included in the MINUTES?</a:t>
            </a:r>
          </a:p>
        </p:txBody>
      </p:sp>
      <p:pic>
        <p:nvPicPr>
          <p:cNvPr id="117767" name="Picture 7" descr="j0174986"/>
          <p:cNvPicPr>
            <a:picLocks noChangeAspect="1" noChangeArrowheads="1"/>
          </p:cNvPicPr>
          <p:nvPr/>
        </p:nvPicPr>
        <p:blipFill>
          <a:blip r:embed="rId3" cstate="print"/>
          <a:srcRect l="21658" t="18475" r="23221" b="9375"/>
          <a:stretch>
            <a:fillRect/>
          </a:stretch>
        </p:blipFill>
        <p:spPr bwMode="auto">
          <a:xfrm rot="-881201">
            <a:off x="938213" y="2624138"/>
            <a:ext cx="3060700" cy="2671762"/>
          </a:xfrm>
          <a:prstGeom prst="rect">
            <a:avLst/>
          </a:prstGeom>
          <a:noFill/>
          <a:ln w="9525">
            <a:noFill/>
            <a:miter lim="800000"/>
            <a:headEnd/>
            <a:tailEnd/>
          </a:ln>
        </p:spPr>
      </p:pic>
      <p:pic>
        <p:nvPicPr>
          <p:cNvPr id="117770" name="Picture 10"/>
          <p:cNvPicPr>
            <a:picLocks noChangeAspect="1" noChangeArrowheads="1"/>
          </p:cNvPicPr>
          <p:nvPr/>
        </p:nvPicPr>
        <p:blipFill>
          <a:blip r:embed="rId4" cstate="print"/>
          <a:srcRect t="63463" r="11905" b="4083"/>
          <a:stretch>
            <a:fillRect/>
          </a:stretch>
        </p:blipFill>
        <p:spPr bwMode="auto">
          <a:xfrm rot="-860342">
            <a:off x="5405438" y="1936750"/>
            <a:ext cx="2595562" cy="2051050"/>
          </a:xfrm>
          <a:prstGeom prst="rect">
            <a:avLst/>
          </a:prstGeom>
          <a:noFill/>
          <a:ln w="9525">
            <a:noFill/>
            <a:miter lim="800000"/>
            <a:headEnd/>
            <a:tailEnd/>
          </a:ln>
        </p:spPr>
      </p:pic>
      <p:pic>
        <p:nvPicPr>
          <p:cNvPr id="7" name="Picture 2">
            <a:extLst>
              <a:ext uri="{FF2B5EF4-FFF2-40B4-BE49-F238E27FC236}">
                <a16:creationId xmlns:a16="http://schemas.microsoft.com/office/drawing/2014/main" id="{A7512864-6F60-44D5-AFF6-C3F36780A1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57200" y="1524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Minutes</a:t>
            </a:r>
          </a:p>
        </p:txBody>
      </p:sp>
      <p:sp>
        <p:nvSpPr>
          <p:cNvPr id="137219" name="Rectangle 3"/>
          <p:cNvSpPr>
            <a:spLocks noChangeArrowheads="1"/>
          </p:cNvSpPr>
          <p:nvPr/>
        </p:nvSpPr>
        <p:spPr bwMode="auto">
          <a:xfrm>
            <a:off x="685800" y="2971800"/>
            <a:ext cx="8458200" cy="3733800"/>
          </a:xfrm>
          <a:prstGeom prst="rect">
            <a:avLst/>
          </a:prstGeom>
          <a:noFill/>
          <a:ln w="9525">
            <a:noFill/>
            <a:miter lim="800000"/>
            <a:headEnd/>
            <a:tailEnd/>
          </a:ln>
          <a:effectLst/>
        </p:spPr>
        <p:txBody>
          <a:bodyPr/>
          <a:lstStyle/>
          <a:p>
            <a:pPr marL="679450" marR="0" lvl="0" indent="-679450"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No  definitive  answer</a:t>
            </a:r>
          </a:p>
          <a:p>
            <a:pPr marL="679450" marR="0" lvl="0" indent="-679450"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Art  not  a  science</a:t>
            </a:r>
          </a:p>
          <a:p>
            <a:pPr marL="679450" marR="0" lvl="0" indent="-679450" algn="l" defTabSz="914400" rtl="0" eaLnBrk="1" fontAlgn="base" latinLnBrk="0" hangingPunct="1">
              <a:lnSpc>
                <a:spcPct val="100000"/>
              </a:lnSpc>
              <a:spcBef>
                <a:spcPct val="20000"/>
              </a:spcBef>
              <a:spcAft>
                <a:spcPct val="0"/>
              </a:spcAft>
              <a:buClrTx/>
              <a:buSzPct val="80000"/>
              <a:buFont typeface="Wingdings" pitchFamily="2" charset="2"/>
              <a:buChar char="n"/>
              <a:tabLst/>
              <a:defRPr/>
            </a:pP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a:p>
            <a:pPr marL="679450" marR="0" lvl="0" indent="-679450" algn="l" defTabSz="914400" rtl="0" eaLnBrk="1" fontAlgn="base" latinLnBrk="0" hangingPunct="1">
              <a:lnSpc>
                <a:spcPct val="100000"/>
              </a:lnSpc>
              <a:spcBef>
                <a:spcPct val="20000"/>
              </a:spcBef>
              <a:spcAft>
                <a:spcPct val="0"/>
              </a:spcAft>
              <a:buClrTx/>
              <a:buSzPct val="80000"/>
              <a:buFontTx/>
              <a:buNone/>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rPr>
              <a:t>								Cont.</a:t>
            </a:r>
          </a:p>
        </p:txBody>
      </p:sp>
      <p:sp>
        <p:nvSpPr>
          <p:cNvPr id="137220" name="Text Box 4"/>
          <p:cNvSpPr txBox="1">
            <a:spLocks noChangeArrowheads="1"/>
          </p:cNvSpPr>
          <p:nvPr/>
        </p:nvSpPr>
        <p:spPr bwMode="auto">
          <a:xfrm>
            <a:off x="1143000" y="1447800"/>
            <a:ext cx="7086600" cy="7016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How MUCH is too MUCH?</a:t>
            </a:r>
          </a:p>
        </p:txBody>
      </p:sp>
      <p:pic>
        <p:nvPicPr>
          <p:cNvPr id="6" name="Picture 2">
            <a:extLst>
              <a:ext uri="{FF2B5EF4-FFF2-40B4-BE49-F238E27FC236}">
                <a16:creationId xmlns:a16="http://schemas.microsoft.com/office/drawing/2014/main" id="{4ECBB313-13C9-4799-B6C9-963201B7E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57200" y="1524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Minutes …</a:t>
            </a:r>
          </a:p>
        </p:txBody>
      </p:sp>
      <p:sp>
        <p:nvSpPr>
          <p:cNvPr id="137219" name="Rectangle 3"/>
          <p:cNvSpPr>
            <a:spLocks noChangeArrowheads="1"/>
          </p:cNvSpPr>
          <p:nvPr/>
        </p:nvSpPr>
        <p:spPr bwMode="auto">
          <a:xfrm>
            <a:off x="76200" y="2292849"/>
            <a:ext cx="8610600" cy="4572000"/>
          </a:xfrm>
          <a:prstGeom prst="rect">
            <a:avLst/>
          </a:prstGeom>
          <a:noFill/>
          <a:ln w="9525">
            <a:noFill/>
            <a:miter lim="800000"/>
            <a:headEnd/>
            <a:tailEnd/>
          </a:ln>
          <a:effectLst/>
        </p:spPr>
        <p:txBody>
          <a:bodyPr/>
          <a:lstStyle/>
          <a:p>
            <a:pPr marL="1136650" lvl="1" indent="-679450">
              <a:spcBef>
                <a:spcPct val="20000"/>
              </a:spcBef>
              <a:buSzPct val="80000"/>
              <a:buFont typeface="Wingdings" pitchFamily="2" charset="2"/>
              <a:buChar char="n"/>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Guidelines  .   .   .</a:t>
            </a:r>
          </a:p>
          <a:p>
            <a:pPr marL="1374775" marR="0" lvl="1" indent="-285750" algn="l" defTabSz="914400" rtl="0" eaLnBrk="1" fontAlgn="base" latinLnBrk="0" hangingPunct="1">
              <a:lnSpc>
                <a:spcPct val="100000"/>
              </a:lnSpc>
              <a:spcBef>
                <a:spcPct val="20000"/>
              </a:spcBef>
              <a:spcAft>
                <a:spcPct val="0"/>
              </a:spcAft>
              <a:buClrTx/>
              <a:buSzPct val="50000"/>
              <a:buFont typeface="Wingdings" pitchFamily="2" charset="2"/>
              <a:buChar char="Ø"/>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Minutes  are  </a:t>
            </a: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NOT </a:t>
            </a: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  transcript</a:t>
            </a:r>
          </a:p>
          <a:p>
            <a:pPr marL="1374775" marR="0" lvl="1" indent="-285750" algn="l" defTabSz="914400" rtl="0" eaLnBrk="1" fontAlgn="base" latinLnBrk="0" hangingPunct="1">
              <a:lnSpc>
                <a:spcPct val="100000"/>
              </a:lnSpc>
              <a:spcBef>
                <a:spcPct val="20000"/>
              </a:spcBef>
              <a:spcAft>
                <a:spcPct val="0"/>
              </a:spcAft>
              <a:buClrTx/>
              <a:buSzPct val="50000"/>
              <a:buFont typeface="Wingdings" pitchFamily="2" charset="2"/>
              <a:buChar char="Ø"/>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Minutes  are  </a:t>
            </a: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NOT</a:t>
            </a: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  the Congressional  Record</a:t>
            </a:r>
          </a:p>
          <a:p>
            <a:pPr marL="1374775" marR="0" lvl="1" indent="-285750" algn="just" defTabSz="914400" rtl="0" eaLnBrk="1" fontAlgn="base" latinLnBrk="0" hangingPunct="1">
              <a:lnSpc>
                <a:spcPct val="100000"/>
              </a:lnSpc>
              <a:spcBef>
                <a:spcPct val="20000"/>
              </a:spcBef>
              <a:spcAft>
                <a:spcPct val="0"/>
              </a:spcAft>
              <a:buClrTx/>
              <a:buSzPct val="50000"/>
              <a:buFont typeface="Wingdings" pitchFamily="2" charset="2"/>
              <a:buChar char="Ø"/>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Include  rationale  for  action  taken  if  it  might  avoid  lawsuit</a:t>
            </a:r>
            <a:endPar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37220" name="Text Box 4"/>
          <p:cNvSpPr txBox="1">
            <a:spLocks noChangeArrowheads="1"/>
          </p:cNvSpPr>
          <p:nvPr/>
        </p:nvSpPr>
        <p:spPr bwMode="auto">
          <a:xfrm>
            <a:off x="1295400" y="1219200"/>
            <a:ext cx="7086600" cy="7016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How MUCH is too MUCH?</a:t>
            </a:r>
          </a:p>
        </p:txBody>
      </p:sp>
      <p:pic>
        <p:nvPicPr>
          <p:cNvPr id="6" name="Picture 2">
            <a:extLst>
              <a:ext uri="{FF2B5EF4-FFF2-40B4-BE49-F238E27FC236}">
                <a16:creationId xmlns:a16="http://schemas.microsoft.com/office/drawing/2014/main" id="{0C4D9B1C-EFCC-4362-9C63-D785ADFC24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6" name="Rectangle 4"/>
          <p:cNvSpPr>
            <a:spLocks noGrp="1" noChangeArrowheads="1"/>
          </p:cNvSpPr>
          <p:nvPr>
            <p:ph type="ctrTitle"/>
          </p:nvPr>
        </p:nvSpPr>
        <p:spPr>
          <a:xfrm>
            <a:off x="609600" y="609600"/>
            <a:ext cx="7848600" cy="2819400"/>
          </a:xfrm>
        </p:spPr>
        <p:txBody>
          <a:bodyPr>
            <a:normAutofit fontScale="90000"/>
          </a:bodyPr>
          <a:lstStyle/>
          <a:p>
            <a:pPr eaLnBrk="1" hangingPunct="1">
              <a:defRPr/>
            </a:pPr>
            <a:r>
              <a:rPr lang="en-US" sz="6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“Conversations  are  NOT  official  actions  of  the  Board.”</a:t>
            </a:r>
          </a:p>
        </p:txBody>
      </p:sp>
      <p:sp>
        <p:nvSpPr>
          <p:cNvPr id="125957" name="Rectangle 5"/>
          <p:cNvSpPr>
            <a:spLocks noGrp="1" noChangeArrowheads="1"/>
          </p:cNvSpPr>
          <p:nvPr>
            <p:ph type="subTitle" idx="1"/>
          </p:nvPr>
        </p:nvSpPr>
        <p:spPr>
          <a:xfrm>
            <a:off x="3352800" y="4267200"/>
            <a:ext cx="5638800" cy="1752600"/>
          </a:xfrm>
        </p:spPr>
        <p:txBody>
          <a:bodyPr/>
          <a:lstStyle/>
          <a:p>
            <a:pPr algn="l" eaLnBrk="1" hangingPunct="1">
              <a:defRPr/>
            </a:pP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Virginia  W.  Gregg</a:t>
            </a:r>
          </a:p>
          <a:p>
            <a:pPr algn="l" eaLnBrk="1" hangingPunct="1">
              <a:defRPr/>
            </a:pP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Former  PSC  Staff  Attorney</a:t>
            </a:r>
          </a:p>
        </p:txBody>
      </p:sp>
      <p:pic>
        <p:nvPicPr>
          <p:cNvPr id="5" name="Picture 2">
            <a:extLst>
              <a:ext uri="{FF2B5EF4-FFF2-40B4-BE49-F238E27FC236}">
                <a16:creationId xmlns:a16="http://schemas.microsoft.com/office/drawing/2014/main" id="{BF7257D3-57FF-4B8C-9E6D-9E0F439AEC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3" name="Rectangle 5"/>
          <p:cNvSpPr>
            <a:spLocks noChangeArrowheads="1"/>
          </p:cNvSpPr>
          <p:nvPr/>
        </p:nvSpPr>
        <p:spPr bwMode="auto">
          <a:xfrm>
            <a:off x="152400" y="1676400"/>
            <a:ext cx="8839200" cy="4648200"/>
          </a:xfrm>
          <a:prstGeom prst="rect">
            <a:avLst/>
          </a:prstGeom>
          <a:noFill/>
          <a:ln w="9525">
            <a:noFill/>
            <a:miter lim="800000"/>
            <a:headEnd/>
            <a:tailEnd/>
          </a:ln>
          <a:effectLst/>
        </p:spPr>
        <p:txBody>
          <a:bodyPr/>
          <a:lstStyle/>
          <a:p>
            <a:pPr marL="739775" marR="0" lvl="0" indent="-739775" algn="l" defTabSz="914400" rtl="0" eaLnBrk="1" fontAlgn="base" latinLnBrk="0" hangingPunct="1">
              <a:lnSpc>
                <a:spcPct val="100000"/>
              </a:lnSpc>
              <a:spcBef>
                <a:spcPct val="20000"/>
              </a:spcBef>
              <a:spcAft>
                <a:spcPct val="0"/>
              </a:spcAft>
              <a:buClrTx/>
              <a:buSzTx/>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Document  Board’s  Due  Diligence</a:t>
            </a:r>
          </a:p>
          <a:p>
            <a:pPr marL="739775" marR="0" lvl="1" indent="-739775" algn="l" defTabSz="914400" rtl="0" eaLnBrk="1" fontAlgn="base" latinLnBrk="0" hangingPunct="1">
              <a:lnSpc>
                <a:spcPct val="100000"/>
              </a:lnSpc>
              <a:spcBef>
                <a:spcPct val="20000"/>
              </a:spcBef>
              <a:spcAft>
                <a:spcPct val="0"/>
              </a:spcAft>
              <a:buClr>
                <a:srgbClr val="CCECFF"/>
              </a:buClr>
              <a:buSzPct val="50000"/>
              <a:buFont typeface="Wingdings" pitchFamily="2" charset="2"/>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	(e.g.  Water Loss)</a:t>
            </a:r>
          </a:p>
          <a:p>
            <a:pPr marL="739775" marR="0" lvl="0" indent="-739775" algn="l" defTabSz="914400" rtl="0" eaLnBrk="1" fontAlgn="base" latinLnBrk="0" hangingPunct="1">
              <a:lnSpc>
                <a:spcPct val="100000"/>
              </a:lnSpc>
              <a:spcBef>
                <a:spcPct val="20000"/>
              </a:spcBef>
              <a:spcAft>
                <a:spcPct val="0"/>
              </a:spcAft>
              <a:buClr>
                <a:srgbClr val="FFFF00"/>
              </a:buClr>
              <a:buSzTx/>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Document  Board’s  Oversight  Role  </a:t>
            </a:r>
            <a:r>
              <a:rPr kumimoji="0" 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(e.g.  Compliance with PSC Orders)</a:t>
            </a:r>
          </a:p>
          <a:p>
            <a:pPr marL="739775" marR="0" lvl="0" indent="-739775" algn="l" defTabSz="914400" rtl="0" eaLnBrk="1" fontAlgn="base" latinLnBrk="0" hangingPunct="1">
              <a:lnSpc>
                <a:spcPct val="100000"/>
              </a:lnSpc>
              <a:spcBef>
                <a:spcPct val="20000"/>
              </a:spcBef>
              <a:spcAft>
                <a:spcPct val="0"/>
              </a:spcAft>
              <a:buClr>
                <a:srgbClr val="FFFF00"/>
              </a:buClr>
              <a:buSzTx/>
              <a:buFont typeface="Wingdings" pitchFamily="2" charset="2"/>
              <a:buChar char="n"/>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Avoid  or  Win  Litigation</a:t>
            </a:r>
          </a:p>
        </p:txBody>
      </p:sp>
      <p:sp>
        <p:nvSpPr>
          <p:cNvPr id="63496" name="Text Box 8"/>
          <p:cNvSpPr txBox="1">
            <a:spLocks noChangeArrowheads="1"/>
          </p:cNvSpPr>
          <p:nvPr/>
        </p:nvSpPr>
        <p:spPr bwMode="auto">
          <a:xfrm>
            <a:off x="381000" y="304800"/>
            <a:ext cx="8382000" cy="1190625"/>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WHY  Include  Summary  of Conversations  in  Minutes?</a:t>
            </a:r>
          </a:p>
        </p:txBody>
      </p:sp>
      <p:pic>
        <p:nvPicPr>
          <p:cNvPr id="5" name="Picture 2">
            <a:extLst>
              <a:ext uri="{FF2B5EF4-FFF2-40B4-BE49-F238E27FC236}">
                <a16:creationId xmlns:a16="http://schemas.microsoft.com/office/drawing/2014/main" id="{944463AC-57AC-446E-9835-0B077D79C3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533400" y="2057400"/>
            <a:ext cx="8229600" cy="26670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TALLEY’S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TIPS</a:t>
            </a:r>
          </a:p>
        </p:txBody>
      </p:sp>
      <p:pic>
        <p:nvPicPr>
          <p:cNvPr id="4" name="Picture 2">
            <a:extLst>
              <a:ext uri="{FF2B5EF4-FFF2-40B4-BE49-F238E27FC236}">
                <a16:creationId xmlns:a16="http://schemas.microsoft.com/office/drawing/2014/main" id="{92993911-CE06-4DF9-A880-7917026A28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ECENT DEVELOPMENTS IN UTILITY LAW&amp;quot;&quot;/&gt;&lt;property id=&quot;20307&quot; value=&quot;256&quot;/&gt;&lt;/object&gt;&lt;object type=&quot;3&quot; unique_id=&quot;10005&quot;&gt;&lt;property id=&quot;20148&quot; value=&quot;5&quot;/&gt;&lt;property id=&quot;20300&quot; value=&quot;Slide 2 - &amp;quot;RECENT DEVELOPMENTS IN UTILITY LAW: ORDER OF PRESENTATION&amp;quot;&quot;/&gt;&lt;property id=&quot;20307&quot; value=&quot;257&quot;/&gt;&lt;/object&gt;&lt;object type=&quot;3&quot; unique_id=&quot;10006&quot;&gt;&lt;property id=&quot;20148&quot; value=&quot;5&quot;/&gt;&lt;property id=&quot;20300&quot; value=&quot;Slide 4 - &amp;quot;Amendments to 807 KAR 5:076&amp;quot;&quot;/&gt;&lt;property id=&quot;20307&quot; value=&quot;258&quot;/&gt;&lt;/object&gt;&lt;object type=&quot;3&quot; unique_id=&quot;10007&quot;&gt;&lt;property id=&quot;20148&quot; value=&quot;5&quot;/&gt;&lt;property id=&quot;20300&quot; value=&quot;Slide 5 - &amp;quot;Amendments to 807 KAR 5:076: Background&amp;quot;&quot;/&gt;&lt;property id=&quot;20307&quot; value=&quot;259&quot;/&gt;&lt;/object&gt;&lt;object type=&quot;3&quot; unique_id=&quot;10008&quot;&gt;&lt;property id=&quot;20148&quot; value=&quot;5&quot;/&gt;&lt;property id=&quot;20300&quot; value=&quot;Slide 6 - &amp;quot;Amendments to 807 KAR 5:076: Problems with Existing Regulation&amp;quot;&quot;/&gt;&lt;property id=&quot;20307&quot; value=&quot;260&quot;/&gt;&lt;/object&gt;&lt;object type=&quot;3&quot; unique_id=&quot;10009&quot;&gt;&lt;property id=&quot;20148&quot; value=&quot;5&quot;/&gt;&lt;property id=&quot;20300&quot; value=&quot;Slide 7 - &amp;quot;Amendments to 807 KAR 5:076:&amp;#x0D;&amp;#x0A;History&amp;quot;&quot;/&gt;&lt;property id=&quot;20307&quot; value=&quot;261&quot;/&gt;&lt;/object&gt;&lt;object type=&quot;3&quot; unique_id=&quot;10010&quot;&gt;&lt;property id=&quot;20148&quot; value=&quot;5&quot;/&gt;&lt;property id=&quot;20300&quot; value=&quot;Slide 8 - &amp;quot;Amendments to 807 KAR 5:076:&amp;#x0D;&amp;#x0A;Proposed Revision&amp;quot;&quot;/&gt;&lt;property id=&quot;20307&quot; value=&quot;262&quot;/&gt;&lt;/object&gt;&lt;object type=&quot;3&quot; unique_id=&quot;10056&quot;&gt;&lt;property id=&quot;20148&quot; value=&quot;5&quot;/&gt;&lt;property id=&quot;20300&quot; value=&quot;Slide 9 - &amp;quot;Amendments to 807 KAR 5:076:&amp;#x0D;&amp;#x0A;Proposed Revision - Continued&amp;quot;&quot;/&gt;&lt;property id=&quot;20307&quot; value=&quot;263&quot;/&gt;&lt;/object&gt;&lt;object type=&quot;3&quot; unique_id=&quot;10057&quot;&gt;&lt;property id=&quot;20148&quot; value=&quot;5&quot;/&gt;&lt;property id=&quot;20300&quot; value=&quot;Slide 10 - &amp;quot;Amendments to 807 KAR 5:076:&amp;#x0D;&amp;#x0A;Proposed Revision - Continued&amp;quot;&quot;/&gt;&lt;property id=&quot;20307&quot; value=&quot;264&quot;/&gt;&lt;/object&gt;&lt;object type=&quot;3&quot; unique_id=&quot;10058&quot;&gt;&lt;property id=&quot;20148&quot; value=&quot;5&quot;/&gt;&lt;property id=&quot;20300&quot; value=&quot;Slide 12 - &amp;quot;Amendments to 807 KAR 5:076:&amp;#x0D;&amp;#x0A;Proposed Revision - Continued&amp;quot;&quot;/&gt;&lt;property id=&quot;20307&quot; value=&quot;265&quot;/&gt;&lt;/object&gt;&lt;object type=&quot;3&quot; unique_id=&quot;10059&quot;&gt;&lt;property id=&quot;20148&quot; value=&quot;5&quot;/&gt;&lt;property id=&quot;20300&quot; value=&quot;Slide 15 - &amp;quot;KRS 45A.494 -RECIPROCAL PREFERENCE FOR RESIDENT BIDDERS&amp;quot;&quot;/&gt;&lt;property id=&quot;20307&quot; value=&quot;266&quot;/&gt;&lt;/object&gt;&lt;object type=&quot;3&quot; unique_id=&quot;10221&quot;&gt;&lt;property id=&quot;20148&quot; value=&quot;5&quot;/&gt;&lt;property id=&quot;20300&quot; value=&quot;Slide 11 - &amp;quot;Amendments to 807 KAR 5:076:&amp;#x0D;&amp;#x0A;Proposed Revision - Continued&amp;quot;&quot;/&gt;&lt;property id=&quot;20307&quot; value=&quot;267&quot;/&gt;&lt;/object&gt;&lt;object type=&quot;3&quot; unique_id=&quot;10302&quot;&gt;&lt;property id=&quot;20148&quot; value=&quot;5&quot;/&gt;&lt;property id=&quot;20300&quot; value=&quot;Slide 3 - &amp;quot;AMENDMENTS TO&amp;#x0D;&amp;#x0A;807 KAR 5:076&amp;quot;&quot;/&gt;&lt;property id=&quot;20307&quot; value=&quot;268&quot;/&gt;&lt;/object&gt;&lt;object type=&quot;3&quot; unique_id=&quot;10582&quot;&gt;&lt;property id=&quot;20148&quot; value=&quot;5&quot;/&gt;&lt;property id=&quot;20300&quot; value=&quot;Slide 13 - &amp;quot;Amendments to 807 KAR 5:076:&amp;#x0D;&amp;#x0A;What They Mean To Your Utility&amp;quot;&quot;/&gt;&lt;property id=&quot;20307&quot; value=&quot;270&quot;/&gt;&lt;/object&gt;&lt;object type=&quot;3&quot; unique_id=&quot;10583&quot;&gt;&lt;property id=&quot;20148&quot; value=&quot;5&quot;/&gt;&lt;property id=&quot;20300&quot; value=&quot;Slide 14 - &amp;quot;KRS 45A.494 -RECIPROCAL PREFERENCE FOR RESIDENT BIDDERS&amp;quot;&quot;/&gt;&lt;property id=&quot;20307&quot; value=&quot;269&quot;/&gt;&lt;/object&gt;&lt;object type=&quot;3&quot; unique_id=&quot;10584&quot;&gt;&lt;property id=&quot;20148&quot; value=&quot;5&quot;/&gt;&lt;property id=&quot;20300&quot; value=&quot;Slide 16 - &amp;quot;KRS 45A.494 -RECIPROCAL PREFERENCE FOR RESIDENT BIDDERS&amp;quot;&quot;/&gt;&lt;property id=&quot;20307&quot; value=&quot;271&quot;/&gt;&lt;/object&gt;&lt;object type=&quot;3&quot; unique_id=&quot;10585&quot;&gt;&lt;property id=&quot;20148&quot; value=&quot;5&quot;/&gt;&lt;property id=&quot;20300&quot; value=&quot;Slide 17 - &amp;quot;KRS 45A.494 -RECIPROCAL PREFERENCE FOR RESIDENT BIDDERS&amp;quot;&quot;/&gt;&lt;property id=&quot;20307&quot; value=&quot;272&quot;/&gt;&lt;/object&gt;&lt;object type=&quot;3&quot; unique_id=&quot;10586&quot;&gt;&lt;property id=&quot;20148&quot; value=&quot;5&quot;/&gt;&lt;property id=&quot;20300&quot; value=&quot;Slide 18 - &amp;quot;KRS 45A.494 -RECIPROCAL PREFERENCE FOR RESIDENT BIDDERS&amp;quot;&quot;/&gt;&lt;property id=&quot;20307&quot; value=&quot;273&quot;/&gt;&lt;/object&gt;&lt;object type=&quot;3&quot; unique_id=&quot;10587&quot;&gt;&lt;property id=&quot;20148&quot; value=&quot;5&quot;/&gt;&lt;property id=&quot;20300&quot; value=&quot;Slide 19 - &amp;quot;KRS 45A.494 -RECIPROCAL PREFERENCE FOR RESIDENT BIDDERS&amp;quot;&quot;/&gt;&lt;property id=&quot;20307&quot; value=&quot;274&quot;/&gt;&lt;/object&gt;&lt;object type=&quot;3&quot; unique_id=&quot;10588&quot;&gt;&lt;property id=&quot;20148&quot; value=&quot;5&quot;/&gt;&lt;property id=&quot;20300&quot; value=&quot;Slide 20 - &amp;quot;KRS 45A.494 -RECIPROCAL PREFERENCE FOR RESIDENT BIDDERS&amp;quot;&quot;/&gt;&lt;property id=&quot;20307&quot; value=&quot;275&quot;/&gt;&lt;/object&gt;&lt;object type=&quot;3&quot; unique_id=&quot;10589&quot;&gt;&lt;property id=&quot;20148&quot; value=&quot;5&quot;/&gt;&lt;property id=&quot;20300&quot; value=&quot;Slide 21 - &amp;quot;KRS 45A.494 -RECIPROCAL PREFERENCE FOR RESIDENT BIDDERS&amp;quot;&quot;/&gt;&lt;property id=&quot;20307&quot; value=&quot;276&quot;/&gt;&lt;/object&gt;&lt;object type=&quot;3&quot; unique_id=&quot;10590&quot;&gt;&lt;property id=&quot;20148&quot; value=&quot;5&quot;/&gt;&lt;property id=&quot;20300&quot; value=&quot;Slide 22 - &amp;quot;200 KAR 5:400&amp;quot;&quot;/&gt;&lt;property id=&quot;20307&quot; value=&quot;277&quot;/&gt;&lt;/object&gt;&lt;object type=&quot;3&quot; unique_id=&quot;10591&quot;&gt;&lt;property id=&quot;20148&quot; value=&quot;5&quot;/&gt;&lt;property id=&quot;20300&quot; value=&quot;Slide 23 - &amp;quot;200 KAR 5:400&amp;quot;&quot;/&gt;&lt;property id=&quot;20307&quot; value=&quot;278&quot;/&gt;&lt;/object&gt;&lt;object type=&quot;3&quot; unique_id=&quot;10592&quot;&gt;&lt;property id=&quot;20148&quot; value=&quot;5&quot;/&gt;&lt;property id=&quot;20300&quot; value=&quot;Slide 24 - &amp;quot;200 KAR 5:400&amp;quot;&quot;/&gt;&lt;property id=&quot;20307&quot; value=&quot;279&quot;/&gt;&lt;/object&gt;&lt;object type=&quot;3&quot; unique_id=&quot;10593&quot;&gt;&lt;property id=&quot;20148&quot; value=&quot;5&quot;/&gt;&lt;property id=&quot;20300&quot; value=&quot;Slide 25 - &amp;quot;200 KAR 5:400&amp;quot;&quot;/&gt;&lt;property id=&quot;20307&quot; value=&quot;280&quot;/&gt;&lt;/object&gt;&lt;object type=&quot;3&quot; unique_id=&quot;10594&quot;&gt;&lt;property id=&quot;20148&quot; value=&quot;5&quot;/&gt;&lt;property id=&quot;20300&quot; value=&quot;Slide 26 - &amp;quot;200 KAR 5:400&amp;quot;&quot;/&gt;&lt;property id=&quot;20307&quot; value=&quot;281&quot;/&gt;&lt;/object&gt;&lt;object type=&quot;3&quot; unique_id=&quot;10595&quot;&gt;&lt;property id=&quot;20148&quot; value=&quot;5&quot;/&gt;&lt;property id=&quot;20300&quot; value=&quot;Slide 27 - &amp;quot;INFO - PREFERENCES&amp;quot;&quot;/&gt;&lt;property id=&quot;20307&quot; value=&quot;282&quot;/&gt;&lt;/object&gt;&lt;object type=&quot;3&quot; unique_id=&quot;10596&quot;&gt;&lt;property id=&quot;20148&quot; value=&quot;5&quot;/&gt;&lt;property id=&quot;20300&quot; value=&quot;Slide 28 - &amp;quot;EXAMPLE OF PREFERENCE&amp;quot;&quot;/&gt;&lt;property id=&quot;20307&quot; value=&quot;283&quot;/&gt;&lt;/object&gt;&lt;object type=&quot;3&quot; unique_id=&quot;10747&quot;&gt;&lt;property id=&quot;20148&quot; value=&quot;5&quot;/&gt;&lt;property id=&quot;20300&quot; value=&quot;Slide 29 - &amp;quot;STEP 1:  RECORD THE BIDS&amp;quot;&quot;/&gt;&lt;property id=&quot;20307&quot; value=&quot;284&quot;/&gt;&lt;/object&gt;&lt;object type=&quot;3&quot; unique_id=&quot;10748&quot;&gt;&lt;property id=&quot;20148&quot; value=&quot;5&quot;/&gt;&lt;property id=&quot;20300&quot; value=&quot;Slide 30 - &amp;quot;STEP 2: SCORE ALL BIDDERS FOR BEST VALUE&amp;quot;&quot;/&gt;&lt;property id=&quot;20307&quot; value=&quot;285&quot;/&gt;&lt;/object&gt;&lt;object type=&quot;3&quot; unique_id=&quot;10749&quot;&gt;&lt;property id=&quot;20148&quot; value=&quot;5&quot;/&gt;&lt;property id=&quot;20300&quot; value=&quot;Slide 31 - &amp;quot;BIDS SCORED FOR BEST VALUE&amp;quot;&quot;/&gt;&lt;property id=&quot;20307&quot; value=&quot;286&quot;/&gt;&lt;/object&gt;&lt;object type=&quot;3&quot; unique_id=&quot;10849&quot;&gt;&lt;property id=&quot;20148&quot; value=&quot;5&quot;/&gt;&lt;property id=&quot;20300&quot; value=&quot;Slide 32 - &amp;quot;STEP 3: DETERMINE STATE AND PREFERENCE&amp;quot;&quot;/&gt;&lt;property id=&quot;20307&quot; value=&quot;287&quot;/&gt;&lt;/object&gt;&lt;object type=&quot;3&quot; unique_id=&quot;11088&quot;&gt;&lt;property id=&quot;20148&quot; value=&quot;5&quot;/&gt;&lt;property id=&quot;20300&quot; value=&quot;Slide 33 - &amp;quot;STEP 4: APPLYING THE PREFERENCE&amp;quot;&quot;/&gt;&lt;property id=&quot;20307&quot; value=&quot;288&quot;/&gt;&lt;/object&gt;&lt;object type=&quot;3&quot; unique_id=&quot;11264&quot;&gt;&lt;property id=&quot;20148&quot; value=&quot;5&quot;/&gt;&lt;property id=&quot;20300&quot; value=&quot;Slide 34 - &amp;quot;STEP 4: APPLYING THE PREFERENCE&amp;quot;&quot;/&gt;&lt;property id=&quot;20307&quot; value=&quot;289&quot;/&gt;&lt;/object&gt;&lt;object type=&quot;3&quot; unique_id=&quot;11265&quot;&gt;&lt;property id=&quot;20148&quot; value=&quot;5&quot;/&gt;&lt;property id=&quot;20300&quot; value=&quot;Slide 35 - &amp;quot;STEP 4: APPLYING THE PREFERENCE&amp;quot;&quot;/&gt;&lt;property id=&quot;20307&quot; value=&quot;290&quot;/&gt;&lt;/object&gt;&lt;object type=&quot;3&quot; unique_id=&quot;11266&quot;&gt;&lt;property id=&quot;20148&quot; value=&quot;5&quot;/&gt;&lt;property id=&quot;20300&quot; value=&quot;Slide 36 - &amp;quot;DETERMINING THE AWARD&amp;amp;#x09;&amp;quot;&quot;/&gt;&lt;property id=&quot;20307&quot; value=&quot;291&quot;/&gt;&lt;/object&gt;&lt;object type=&quot;3&quot; unique_id=&quot;11685&quot;&gt;&lt;property id=&quot;20148&quot; value=&quot;5&quot;/&gt;&lt;property id=&quot;20300&quot; value=&quot;Slide 37 - &amp;quot;HB 200 – WATER COMMISSIONER TRAINING &amp;amp; REPORTING&amp;quot;&quot;/&gt;&lt;property id=&quot;20307&quot; value=&quot;292&quot;/&gt;&lt;/object&gt;&lt;object type=&quot;3&quot; unique_id=&quot;11686&quot;&gt;&lt;property id=&quot;20148&quot; value=&quot;5&quot;/&gt;&lt;property id=&quot;20300&quot; value=&quot;Slide 38 - &amp;quot;HOUSE BILL 200&amp;quot;&quot;/&gt;&lt;property id=&quot;20307&quot; value=&quot;296&quot;/&gt;&lt;/object&gt;&lt;object type=&quot;3&quot; unique_id=&quot;11687&quot;&gt;&lt;property id=&quot;20148&quot; value=&quot;5&quot;/&gt;&lt;property id=&quot;20300&quot; value=&quot;Slide 39 - &amp;quot;HOUSE BILL 200&amp;quot;&quot;/&gt;&lt;property id=&quot;20307&quot; value=&quot;297&quot;/&gt;&lt;/object&gt;&lt;object type=&quot;3&quot; unique_id=&quot;11688&quot;&gt;&lt;property id=&quot;20148&quot; value=&quot;5&quot;/&gt;&lt;property id=&quot;20300&quot; value=&quot;Slide 40 - &amp;quot;HOUSE BILL 200&amp;quot;&quot;/&gt;&lt;property id=&quot;20307&quot; value=&quot;298&quot;/&gt;&lt;/object&gt;&lt;object type=&quot;3&quot; unique_id=&quot;11689&quot;&gt;&lt;property id=&quot;20148&quot; value=&quot;5&quot;/&gt;&lt;property id=&quot;20300&quot; value=&quot;Slide 41 - &amp;quot;RECENT KENTUCKY COURT DECISIONS&amp;quot;&quot;/&gt;&lt;property id=&quot;20307&quot; value=&quot;293&quot;/&gt;&lt;/object&gt;&lt;object type=&quot;3&quot; unique_id=&quot;11690&quot;&gt;&lt;property id=&quot;20148&quot; value=&quot;5&quot;/&gt;&lt;property id=&quot;20300&quot; value=&quot;Slide 42 - &amp;quot;RECENT KENTUCKY COURT DECISIONS&amp;quot;&quot;/&gt;&lt;property id=&quot;20307&quot; value=&quot;299&quot;/&gt;&lt;/object&gt;&lt;object type=&quot;3&quot; unique_id=&quot;11691&quot;&gt;&lt;property id=&quot;20148&quot; value=&quot;5&quot;/&gt;&lt;property id=&quot;20300&quot; value=&quot;Slide 43 - &amp;quot;RECENT NOTEWORTHY PSC DECISIONS&amp;quot;&quot;/&gt;&lt;property id=&quot;20307&quot; value=&quot;294&quot;/&gt;&lt;/object&gt;&lt;object type=&quot;3&quot; unique_id=&quot;11692&quot;&gt;&lt;property id=&quot;20148&quot; value=&quot;5&quot;/&gt;&lt;property id=&quot;20300&quot; value=&quot;Slide 44 - &amp;quot;RECENT NOTEWORTHY PSC DECISIONS&amp;quot;&quot;/&gt;&lt;property id=&quot;20307&quot; value=&quot;300&quot;/&gt;&lt;/object&gt;&lt;object type=&quot;3&quot; unique_id=&quot;11693&quot;&gt;&lt;property id=&quot;20148&quot; value=&quot;5&quot;/&gt;&lt;property id=&quot;20300&quot; value=&quot;Slide 46 - &amp;quot;STATE AUDITOR REPORTS&amp;quot;&quot;/&gt;&lt;property id=&quot;20307&quot; value=&quot;295&quot;/&gt;&lt;/object&gt;&lt;object type=&quot;3&quot; unique_id=&quot;11976&quot;&gt;&lt;property id=&quot;20148&quot; value=&quot;5&quot;/&gt;&lt;property id=&quot;20300&quot; value=&quot;Slide 45 - &amp;quot;RECENT NOTEWORTHY PSC DECISIONS&amp;quot;&quot;/&gt;&lt;property id=&quot;20307&quot; value=&quot;301&quot;/&gt;&lt;/object&gt;&lt;object type=&quot;3&quot; unique_id=&quot;11977&quot;&gt;&lt;property id=&quot;20148&quot; value=&quot;5&quot;/&gt;&lt;property id=&quot;20300&quot; value=&quot;Slide 47 - &amp;quot;STATE AUDITOR REPORTS&amp;quot;&quot;/&gt;&lt;property id=&quot;20307&quot; value=&quot;302&quot;/&gt;&lt;/object&gt;&lt;object type=&quot;3&quot; unique_id=&quot;11978&quot;&gt;&lt;property id=&quot;20148&quot; value=&quot;5&quot;/&gt;&lt;property id=&quot;20300&quot; value=&quot;Slide 48 - &amp;quot;OTHER ACTIVITIES AT PSC&amp;quot;&quot;/&gt;&lt;property id=&quot;20307&quot; value=&quot;303&quot;/&gt;&lt;/object&gt;&lt;object type=&quot;3&quot; unique_id=&quot;11979&quot;&gt;&lt;property id=&quot;20148&quot; value=&quot;5&quot;/&gt;&lt;property id=&quot;20300&quot; value=&quot;Slide 49 - &amp;quot;QUESTIONS?&amp;quot;&quot;/&gt;&lt;property id=&quot;20307&quot; value=&quot;304&quot;/&gt;&lt;/object&gt;&lt;/object&gt;&lt;/object&gt;&lt;/database&gt;"/>
  <p:tag name="SECTOMILLISECCONVERTED" val="1"/>
</p:tagLst>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20361</TotalTime>
  <Words>3028</Words>
  <Application>Microsoft Office PowerPoint</Application>
  <PresentationFormat>Letter Paper (8.5x11 in)</PresentationFormat>
  <Paragraphs>628</Paragraphs>
  <Slides>103</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103</vt:i4>
      </vt:variant>
    </vt:vector>
  </HeadingPairs>
  <TitlesOfParts>
    <vt:vector size="118" baseType="lpstr">
      <vt:lpstr>Agency FB</vt:lpstr>
      <vt:lpstr>Arial</vt:lpstr>
      <vt:lpstr>Arial Narrow</vt:lpstr>
      <vt:lpstr>Calibri</vt:lpstr>
      <vt:lpstr>Candara</vt:lpstr>
      <vt:lpstr>Myriad Web Pro</vt:lpstr>
      <vt:lpstr>Symbol</vt:lpstr>
      <vt:lpstr>Times New Roman</vt:lpstr>
      <vt:lpstr>Univers 57 Condensed</vt:lpstr>
      <vt:lpstr>Wingdings</vt:lpstr>
      <vt:lpstr>4_Default Design</vt:lpstr>
      <vt:lpstr>3_Office Theme</vt:lpstr>
      <vt:lpstr>Default Design</vt:lpstr>
      <vt:lpstr>Waveform</vt:lpstr>
      <vt:lpstr>Office Theme</vt:lpstr>
      <vt:lpstr>PowerPoint Presentation</vt:lpstr>
      <vt:lpstr>PowerPoint Presentation</vt:lpstr>
      <vt:lpstr>DISCUSSION  TOPICS</vt:lpstr>
      <vt:lpstr>DISCUSSION  TOPICS</vt:lpstr>
      <vt:lpstr>PowerPoint Presentation</vt:lpstr>
      <vt:lpstr>PSA for PSC</vt:lpstr>
      <vt:lpstr>Reporting  Requirements</vt:lpstr>
      <vt:lpstr>Vacancy</vt:lpstr>
      <vt:lpstr>PowerPoint Presentation</vt:lpstr>
      <vt:lpstr>E-Mail  Address  Regs.</vt:lpstr>
      <vt:lpstr>E-Mail  Address</vt:lpstr>
      <vt:lpstr>Why  Municipals?</vt:lpstr>
      <vt:lpstr>PowerPoint Presentation</vt:lpstr>
      <vt:lpstr>Default  Regulatory  E-mail  Address</vt:lpstr>
      <vt:lpstr>PowerPoint Presentation</vt:lpstr>
      <vt:lpstr>No  More  Paper  Copies</vt:lpstr>
      <vt:lpstr>PowerPoint Presentation</vt:lpstr>
      <vt:lpstr>Electronic  Filing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Notable  Bills</vt:lpstr>
      <vt:lpstr>Notable  Bills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Tuned . . . </vt:lpstr>
      <vt:lpstr>PowerPoint Presentation</vt:lpstr>
      <vt:lpstr>Notable  Bills   2021 General Assembly</vt:lpstr>
      <vt:lpstr>PowerPoint Presentation</vt:lpstr>
      <vt:lpstr>Open  Records  Request </vt:lpstr>
      <vt:lpstr>PowerPoint Presentation</vt:lpstr>
      <vt:lpstr>KRS  278.300(1)</vt:lpstr>
      <vt:lpstr>Practical  Effect</vt:lpstr>
      <vt:lpstr>PowerPoint Presentation</vt:lpstr>
      <vt:lpstr>PowerPoint Presentation</vt:lpstr>
      <vt:lpstr>PowerPoint Presentation</vt:lpstr>
      <vt:lpstr>PowerPoint Presentation</vt:lpstr>
      <vt:lpstr>2022 Case  # 1</vt:lpstr>
      <vt:lpstr>2022 Case  # 1</vt:lpstr>
      <vt:lpstr>2022 Case  # 1</vt:lpstr>
      <vt:lpstr>2022 Case  # 1 </vt:lpstr>
      <vt:lpstr>PowerPoint Presentation</vt:lpstr>
      <vt:lpstr>2022 Case  # 2  </vt:lpstr>
      <vt:lpstr>2022 Case  # 2  </vt:lpstr>
      <vt:lpstr>2022 Case  # 2  </vt:lpstr>
      <vt:lpstr>2022 Case  # 2  </vt:lpstr>
      <vt:lpstr>2022 Case  #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“Conversations  are  NOT  official  actions  of  the  Board.”</vt:lpstr>
      <vt:lpstr>PowerPoint Presentation</vt:lpstr>
      <vt:lpstr>PowerPoint Presentation</vt:lpstr>
      <vt:lpstr>PowerPoint Presentation</vt:lpstr>
      <vt:lpstr>PowerPoint Presentation</vt:lpstr>
      <vt:lpstr>PowerPoint Presentation</vt:lpstr>
      <vt:lpstr>PowerPoint Presentation</vt:lpstr>
    </vt:vector>
  </TitlesOfParts>
  <Company>Kentucky Public Service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DEVELOPMENTS IN UTILITY LAW</dc:title>
  <dc:creator>Wuetcher</dc:creator>
  <cp:lastModifiedBy>Janet Cole</cp:lastModifiedBy>
  <cp:revision>1027</cp:revision>
  <cp:lastPrinted>2022-10-19T17:31:06Z</cp:lastPrinted>
  <dcterms:created xsi:type="dcterms:W3CDTF">2011-08-22T15:26:33Z</dcterms:created>
  <dcterms:modified xsi:type="dcterms:W3CDTF">2022-10-19T17:36:43Z</dcterms:modified>
</cp:coreProperties>
</file>