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08" r:id="rId2"/>
    <p:sldMasterId id="2147484030" r:id="rId3"/>
    <p:sldMasterId id="2147484052" r:id="rId4"/>
    <p:sldMasterId id="2147484064" r:id="rId5"/>
    <p:sldMasterId id="2147484076" r:id="rId6"/>
    <p:sldMasterId id="2147484088" r:id="rId7"/>
  </p:sldMasterIdLst>
  <p:notesMasterIdLst>
    <p:notesMasterId r:id="rId134"/>
  </p:notesMasterIdLst>
  <p:handoutMasterIdLst>
    <p:handoutMasterId r:id="rId135"/>
  </p:handoutMasterIdLst>
  <p:sldIdLst>
    <p:sldId id="1305" r:id="rId8"/>
    <p:sldId id="1307" r:id="rId9"/>
    <p:sldId id="1205" r:id="rId10"/>
    <p:sldId id="1206" r:id="rId11"/>
    <p:sldId id="1308" r:id="rId12"/>
    <p:sldId id="1208" r:id="rId13"/>
    <p:sldId id="1209" r:id="rId14"/>
    <p:sldId id="1210" r:id="rId15"/>
    <p:sldId id="1211" r:id="rId16"/>
    <p:sldId id="1212" r:id="rId17"/>
    <p:sldId id="1213" r:id="rId18"/>
    <p:sldId id="1214" r:id="rId19"/>
    <p:sldId id="1298" r:id="rId20"/>
    <p:sldId id="1216" r:id="rId21"/>
    <p:sldId id="1217" r:id="rId22"/>
    <p:sldId id="1121" r:id="rId23"/>
    <p:sldId id="904" r:id="rId24"/>
    <p:sldId id="1122" r:id="rId25"/>
    <p:sldId id="1113" r:id="rId26"/>
    <p:sldId id="1218" r:id="rId27"/>
    <p:sldId id="1310" r:id="rId28"/>
    <p:sldId id="1219" r:id="rId29"/>
    <p:sldId id="1226" r:id="rId30"/>
    <p:sldId id="1220" r:id="rId31"/>
    <p:sldId id="1221" r:id="rId32"/>
    <p:sldId id="1222" r:id="rId33"/>
    <p:sldId id="1227" r:id="rId34"/>
    <p:sldId id="1234" r:id="rId35"/>
    <p:sldId id="1223" r:id="rId36"/>
    <p:sldId id="1311" r:id="rId37"/>
    <p:sldId id="1312" r:id="rId38"/>
    <p:sldId id="1297" r:id="rId39"/>
    <p:sldId id="1224" r:id="rId40"/>
    <p:sldId id="1225" r:id="rId41"/>
    <p:sldId id="1313" r:id="rId42"/>
    <p:sldId id="1314" r:id="rId43"/>
    <p:sldId id="1315" r:id="rId44"/>
    <p:sldId id="1316" r:id="rId45"/>
    <p:sldId id="1317" r:id="rId46"/>
    <p:sldId id="1318" r:id="rId47"/>
    <p:sldId id="1319" r:id="rId48"/>
    <p:sldId id="1320" r:id="rId49"/>
    <p:sldId id="1229" r:id="rId50"/>
    <p:sldId id="1321" r:id="rId51"/>
    <p:sldId id="1230" r:id="rId52"/>
    <p:sldId id="1231" r:id="rId53"/>
    <p:sldId id="1232" r:id="rId54"/>
    <p:sldId id="1233" r:id="rId55"/>
    <p:sldId id="1335" r:id="rId56"/>
    <p:sldId id="1235" r:id="rId57"/>
    <p:sldId id="1236" r:id="rId58"/>
    <p:sldId id="1237" r:id="rId59"/>
    <p:sldId id="1238" r:id="rId60"/>
    <p:sldId id="1240" r:id="rId61"/>
    <p:sldId id="1241" r:id="rId62"/>
    <p:sldId id="1242" r:id="rId63"/>
    <p:sldId id="1284" r:id="rId64"/>
    <p:sldId id="1215" r:id="rId65"/>
    <p:sldId id="1299" r:id="rId66"/>
    <p:sldId id="1322" r:id="rId67"/>
    <p:sldId id="1244" r:id="rId68"/>
    <p:sldId id="1245" r:id="rId69"/>
    <p:sldId id="1246" r:id="rId70"/>
    <p:sldId id="1247" r:id="rId71"/>
    <p:sldId id="1248" r:id="rId72"/>
    <p:sldId id="1249" r:id="rId73"/>
    <p:sldId id="1250" r:id="rId74"/>
    <p:sldId id="1251" r:id="rId75"/>
    <p:sldId id="1252" r:id="rId76"/>
    <p:sldId id="1253" r:id="rId77"/>
    <p:sldId id="1254" r:id="rId78"/>
    <p:sldId id="1255" r:id="rId79"/>
    <p:sldId id="1323" r:id="rId80"/>
    <p:sldId id="1256" r:id="rId81"/>
    <p:sldId id="1257" r:id="rId82"/>
    <p:sldId id="1258" r:id="rId83"/>
    <p:sldId id="1259" r:id="rId84"/>
    <p:sldId id="1260" r:id="rId85"/>
    <p:sldId id="1261" r:id="rId86"/>
    <p:sldId id="1262" r:id="rId87"/>
    <p:sldId id="1263" r:id="rId88"/>
    <p:sldId id="1264" r:id="rId89"/>
    <p:sldId id="1265" r:id="rId90"/>
    <p:sldId id="1266" r:id="rId91"/>
    <p:sldId id="1267" r:id="rId92"/>
    <p:sldId id="1268" r:id="rId93"/>
    <p:sldId id="1269" r:id="rId94"/>
    <p:sldId id="1270" r:id="rId95"/>
    <p:sldId id="1271" r:id="rId96"/>
    <p:sldId id="1295" r:id="rId97"/>
    <p:sldId id="1324" r:id="rId98"/>
    <p:sldId id="1285" r:id="rId99"/>
    <p:sldId id="1286" r:id="rId100"/>
    <p:sldId id="1325" r:id="rId101"/>
    <p:sldId id="1296" r:id="rId102"/>
    <p:sldId id="1332" r:id="rId103"/>
    <p:sldId id="1333" r:id="rId104"/>
    <p:sldId id="1334" r:id="rId105"/>
    <p:sldId id="1336" r:id="rId106"/>
    <p:sldId id="1274" r:id="rId107"/>
    <p:sldId id="1329" r:id="rId108"/>
    <p:sldId id="1330" r:id="rId109"/>
    <p:sldId id="1331" r:id="rId110"/>
    <p:sldId id="1207" r:id="rId111"/>
    <p:sldId id="1309" r:id="rId112"/>
    <p:sldId id="1282" r:id="rId113"/>
    <p:sldId id="1290" r:id="rId114"/>
    <p:sldId id="1300" r:id="rId115"/>
    <p:sldId id="1302" r:id="rId116"/>
    <p:sldId id="1279" r:id="rId117"/>
    <p:sldId id="1280" r:id="rId118"/>
    <p:sldId id="1287" r:id="rId119"/>
    <p:sldId id="1303" r:id="rId120"/>
    <p:sldId id="1289" r:id="rId121"/>
    <p:sldId id="1337" r:id="rId122"/>
    <p:sldId id="1338" r:id="rId123"/>
    <p:sldId id="1339" r:id="rId124"/>
    <p:sldId id="1340" r:id="rId125"/>
    <p:sldId id="1301" r:id="rId126"/>
    <p:sldId id="1288" r:id="rId127"/>
    <p:sldId id="1304" r:id="rId128"/>
    <p:sldId id="1278" r:id="rId129"/>
    <p:sldId id="1277" r:id="rId130"/>
    <p:sldId id="1327" r:id="rId131"/>
    <p:sldId id="1328" r:id="rId132"/>
    <p:sldId id="1283" r:id="rId133"/>
  </p:sldIdLst>
  <p:sldSz cx="9144000" cy="6858000" type="letter"/>
  <p:notesSz cx="6858000" cy="9296400"/>
  <p:custDataLst>
    <p:tags r:id="rId1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99FF"/>
    <a:srgbClr val="10103C"/>
    <a:srgbClr val="081944"/>
    <a:srgbClr val="201E2E"/>
    <a:srgbClr val="261735"/>
    <a:srgbClr val="0E203E"/>
    <a:srgbClr val="010A4B"/>
    <a:srgbClr val="00224C"/>
    <a:srgbClr val="072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89" autoAdjust="0"/>
    <p:restoredTop sz="94683" autoAdjust="0"/>
  </p:normalViewPr>
  <p:slideViewPr>
    <p:cSldViewPr>
      <p:cViewPr>
        <p:scale>
          <a:sx n="73" d="100"/>
          <a:sy n="73" d="100"/>
        </p:scale>
        <p:origin x="-8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8988"/>
    </p:cViewPr>
  </p:sorterViewPr>
  <p:notesViewPr>
    <p:cSldViewPr>
      <p:cViewPr varScale="1">
        <p:scale>
          <a:sx n="53" d="100"/>
          <a:sy n="53" d="100"/>
        </p:scale>
        <p:origin x="-1488" y="-90"/>
      </p:cViewPr>
      <p:guideLst>
        <p:guide orient="horz" pos="2928"/>
        <p:guide pos="220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33" Type="http://schemas.openxmlformats.org/officeDocument/2006/relationships/slide" Target="slides/slide126.xml"/><Relationship Id="rId138" Type="http://schemas.openxmlformats.org/officeDocument/2006/relationships/viewProps" Target="viewProps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slide" Target="slides/slide116.xml"/><Relationship Id="rId128" Type="http://schemas.openxmlformats.org/officeDocument/2006/relationships/slide" Target="slides/slide12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113" Type="http://schemas.openxmlformats.org/officeDocument/2006/relationships/slide" Target="slides/slide106.xml"/><Relationship Id="rId118" Type="http://schemas.openxmlformats.org/officeDocument/2006/relationships/slide" Target="slides/slide111.xml"/><Relationship Id="rId134" Type="http://schemas.openxmlformats.org/officeDocument/2006/relationships/notesMaster" Target="notesMasters/notesMaster1.xml"/><Relationship Id="rId139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16" Type="http://schemas.openxmlformats.org/officeDocument/2006/relationships/slide" Target="slides/slide109.xml"/><Relationship Id="rId124" Type="http://schemas.openxmlformats.org/officeDocument/2006/relationships/slide" Target="slides/slide117.xml"/><Relationship Id="rId129" Type="http://schemas.openxmlformats.org/officeDocument/2006/relationships/slide" Target="slides/slide122.xml"/><Relationship Id="rId137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slide" Target="slides/slide104.xml"/><Relationship Id="rId132" Type="http://schemas.openxmlformats.org/officeDocument/2006/relationships/slide" Target="slides/slide125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14" Type="http://schemas.openxmlformats.org/officeDocument/2006/relationships/slide" Target="slides/slide107.xml"/><Relationship Id="rId119" Type="http://schemas.openxmlformats.org/officeDocument/2006/relationships/slide" Target="slides/slide112.xml"/><Relationship Id="rId127" Type="http://schemas.openxmlformats.org/officeDocument/2006/relationships/slide" Target="slides/slide12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130" Type="http://schemas.openxmlformats.org/officeDocument/2006/relationships/slide" Target="slides/slide123.xml"/><Relationship Id="rId13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slide" Target="slides/slide113.xml"/><Relationship Id="rId125" Type="http://schemas.openxmlformats.org/officeDocument/2006/relationships/slide" Target="slides/slide11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131" Type="http://schemas.openxmlformats.org/officeDocument/2006/relationships/slide" Target="slides/slide124.xml"/><Relationship Id="rId136" Type="http://schemas.openxmlformats.org/officeDocument/2006/relationships/tags" Target="tags/tag1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26" Type="http://schemas.openxmlformats.org/officeDocument/2006/relationships/slide" Target="slides/slide1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A3D31EF-CBE7-4B00-9892-F5C93F951F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29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defTabSz="931675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r" defTabSz="931675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defTabSz="931675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r" defTabSz="931675">
              <a:defRPr sz="1200">
                <a:cs typeface="+mn-cs"/>
              </a:defRPr>
            </a:lvl1pPr>
          </a:lstStyle>
          <a:p>
            <a:pPr>
              <a:defRPr/>
            </a:pPr>
            <a:fld id="{EBE694CC-0290-473E-AD78-2EB15909D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90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7.jp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7.jp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.emf"/><Relationship Id="rId4" Type="http://schemas.openxmlformats.org/officeDocument/2006/relationships/image" Target="../media/image7.jpg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KO-00432-Content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EBC1E-9DE2-42F8-9090-F36C3F5B2E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2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85CC3-D434-43C7-90EB-612F8699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3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F5E3C-902A-46D7-8003-28B92BE836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64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F579-2831-4E4A-984C-024EB418051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4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B8B8-5286-4B5B-AB84-60484D1ABCC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50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328-1016-4A7D-9320-F269724CC6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D88F-4490-4CC4-87E5-15E62CB6A15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62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FE06-7CC3-4806-AA02-2F231DA8F69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42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C5CE-4AFC-473B-A41C-3535615FCE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96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942E-EF6C-4164-AE73-CA0C9F71DA8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53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F036-846C-4F17-8784-80D0635DB3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7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0D0B0-170C-4D21-A24A-EE32897870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4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E9C1-05EA-4A9B-B4DD-4FBF49CACA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13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9D53-9C4E-49B1-A204-F13FF8E02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36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ED72-BC6C-4F5B-AD8F-B91F20F492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15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1" y="5750532"/>
            <a:ext cx="9144000" cy="1125610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925284" y="2418062"/>
            <a:ext cx="7326547" cy="2596091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925278" y="1655998"/>
            <a:ext cx="6837362" cy="7240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D69A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t="27983" b="1"/>
          <a:stretch/>
        </p:blipFill>
        <p:spPr>
          <a:xfrm>
            <a:off x="0" y="3"/>
            <a:ext cx="9144000" cy="164629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95439" y="293952"/>
            <a:ext cx="7938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prstClr val="white"/>
                </a:solidFill>
                <a:latin typeface="Arial Narrow"/>
                <a:cs typeface="Arial Narrow"/>
              </a:rPr>
              <a:t>2018 NORTHERN KENTUCKY WATER TRAINING</a:t>
            </a:r>
          </a:p>
        </p:txBody>
      </p:sp>
      <p:pic>
        <p:nvPicPr>
          <p:cNvPr id="20" name="Picture 19" descr="nkwd logo clear background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832"/>
          <a:stretch/>
        </p:blipFill>
        <p:spPr>
          <a:xfrm>
            <a:off x="1027115" y="5962650"/>
            <a:ext cx="1354995" cy="29229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41687" y="6314573"/>
            <a:ext cx="866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0D69A3"/>
                </a:solidFill>
                <a:latin typeface="Univers 57 Condensed"/>
                <a:cs typeface="Univers 57 Condensed"/>
              </a:rPr>
              <a:t>SPONSORS</a:t>
            </a:r>
          </a:p>
        </p:txBody>
      </p:sp>
      <p:pic>
        <p:nvPicPr>
          <p:cNvPr id="14" name="Picture 13" descr="SKO_Logo_One_Line_(CLR)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73" y="5895066"/>
            <a:ext cx="1660700" cy="48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90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925284" y="2418062"/>
            <a:ext cx="7326547" cy="2596091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925278" y="1655998"/>
            <a:ext cx="6837362" cy="7240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D69A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510258" y="6034905"/>
            <a:ext cx="4133013" cy="507378"/>
            <a:chOff x="2725755" y="4592551"/>
            <a:chExt cx="4133013" cy="507378"/>
          </a:xfrm>
        </p:grpSpPr>
        <p:pic>
          <p:nvPicPr>
            <p:cNvPr id="15" name="Picture 14" descr="nkwd logo clear background.jp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6832"/>
            <a:stretch/>
          </p:blipFill>
          <p:spPr>
            <a:xfrm>
              <a:off x="3670367" y="4685989"/>
              <a:ext cx="1365742" cy="2946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2725755" y="4761375"/>
              <a:ext cx="9118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>
                  <a:solidFill>
                    <a:srgbClr val="0D69A3"/>
                  </a:solidFill>
                  <a:latin typeface="Univers 57 Condensed"/>
                  <a:cs typeface="Univers 57 Condensed"/>
                </a:rPr>
                <a:t>SPONSORED BY</a:t>
              </a:r>
            </a:p>
          </p:txBody>
        </p:sp>
        <p:pic>
          <p:nvPicPr>
            <p:cNvPr id="17" name="Picture 16" descr="SKO_Logo_One_Line_(CLR)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068" y="4592551"/>
              <a:ext cx="1660700" cy="480623"/>
            </a:xfrm>
            <a:prstGeom prst="rect">
              <a:avLst/>
            </a:prstGeom>
          </p:spPr>
        </p:pic>
      </p:grpSp>
      <p:pic>
        <p:nvPicPr>
          <p:cNvPr id="18" name="Picture 17" descr="2018_NK_Water_break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90639" r="974" b="4427"/>
          <a:stretch/>
        </p:blipFill>
        <p:spPr>
          <a:xfrm>
            <a:off x="6" y="6513286"/>
            <a:ext cx="9143999" cy="3447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5"/>
          <a:srcRect t="27983" b="1"/>
          <a:stretch/>
        </p:blipFill>
        <p:spPr>
          <a:xfrm>
            <a:off x="0" y="3"/>
            <a:ext cx="9144000" cy="1646297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395439" y="293952"/>
            <a:ext cx="7938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prstClr val="white"/>
                </a:solidFill>
                <a:latin typeface="Arial Narrow"/>
                <a:cs typeface="Arial Narrow"/>
              </a:rPr>
              <a:t>2018 NORTHERN KENTUCKY WATER TRAINING</a:t>
            </a:r>
          </a:p>
        </p:txBody>
      </p:sp>
    </p:spTree>
    <p:extLst>
      <p:ext uri="{BB962C8B-B14F-4D97-AF65-F5344CB8AC3E}">
        <p14:creationId xmlns:p14="http://schemas.microsoft.com/office/powerpoint/2010/main" val="1528261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8_NK_Water_brea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44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8F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4" name="Picture 13" descr="water_drop_geo.png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6" b="8000"/>
          <a:stretch/>
        </p:blipFill>
        <p:spPr>
          <a:xfrm>
            <a:off x="0" y="548640"/>
            <a:ext cx="3691464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14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1036640" y="1712505"/>
            <a:ext cx="7326547" cy="2596091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1036639" y="649405"/>
            <a:ext cx="6837362" cy="7240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D69A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b="14815"/>
          <a:stretch/>
        </p:blipFill>
        <p:spPr>
          <a:xfrm>
            <a:off x="0" y="5731474"/>
            <a:ext cx="9144000" cy="113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85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8_NK_Water_intr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13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F579-2831-4E4A-984C-024EB418051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1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41E8F-EDEB-429D-B064-EEA955DA07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50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B8B8-5286-4B5B-AB84-60484D1ABCC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30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328-1016-4A7D-9320-F269724CC6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35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D88F-4490-4CC4-87E5-15E62CB6A15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52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FE06-7CC3-4806-AA02-2F231DA8F69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64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C5CE-4AFC-473B-A41C-3535615FCE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589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942E-EF6C-4164-AE73-CA0C9F71DA8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97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F036-846C-4F17-8784-80D0635DB3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9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E9C1-05EA-4A9B-B4DD-4FBF49CACA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906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9D53-9C4E-49B1-A204-F13FF8E02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82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ED72-BC6C-4F5B-AD8F-B91F20F492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5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EC16-6B6E-48FD-813E-06EABA90B6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88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1" y="5750532"/>
            <a:ext cx="9144000" cy="1125610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925278" y="2418057"/>
            <a:ext cx="7326547" cy="2596091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925278" y="1655998"/>
            <a:ext cx="6837362" cy="7240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D69A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t="27983" b="1"/>
          <a:stretch/>
        </p:blipFill>
        <p:spPr>
          <a:xfrm>
            <a:off x="0" y="0"/>
            <a:ext cx="9144000" cy="164629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95439" y="293952"/>
            <a:ext cx="7938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prstClr val="white"/>
                </a:solidFill>
                <a:latin typeface="Arial Narrow"/>
                <a:cs typeface="Arial Narrow"/>
              </a:rPr>
              <a:t>2018 NORTHERN KENTUCKY WATER TRAINING</a:t>
            </a:r>
          </a:p>
        </p:txBody>
      </p:sp>
      <p:pic>
        <p:nvPicPr>
          <p:cNvPr id="20" name="Picture 19" descr="nkwd logo clear background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832"/>
          <a:stretch/>
        </p:blipFill>
        <p:spPr>
          <a:xfrm>
            <a:off x="1027113" y="5962650"/>
            <a:ext cx="1354995" cy="29229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41687" y="6314573"/>
            <a:ext cx="866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0D69A3"/>
                </a:solidFill>
                <a:latin typeface="Univers 57 Condensed"/>
                <a:cs typeface="Univers 57 Condensed"/>
              </a:rPr>
              <a:t>SPONSORS</a:t>
            </a:r>
          </a:p>
        </p:txBody>
      </p:sp>
      <p:pic>
        <p:nvPicPr>
          <p:cNvPr id="14" name="Picture 13" descr="SKO_Logo_One_Line_(CLR)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71" y="5895054"/>
            <a:ext cx="1660700" cy="48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01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925278" y="2418057"/>
            <a:ext cx="7326547" cy="2596091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925278" y="1655998"/>
            <a:ext cx="6837362" cy="7240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D69A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510256" y="6034898"/>
            <a:ext cx="4133013" cy="480623"/>
            <a:chOff x="2725755" y="4592551"/>
            <a:chExt cx="4133013" cy="480623"/>
          </a:xfrm>
        </p:grpSpPr>
        <p:pic>
          <p:nvPicPr>
            <p:cNvPr id="15" name="Picture 14" descr="nkwd logo clear background.jp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6832"/>
            <a:stretch/>
          </p:blipFill>
          <p:spPr>
            <a:xfrm>
              <a:off x="3670367" y="4685989"/>
              <a:ext cx="1365742" cy="2946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2725755" y="4761375"/>
              <a:ext cx="91188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>
                  <a:solidFill>
                    <a:srgbClr val="0D69A3"/>
                  </a:solidFill>
                  <a:latin typeface="Univers 57 Condensed"/>
                  <a:cs typeface="Univers 57 Condensed"/>
                </a:rPr>
                <a:t>SPONSORED BY</a:t>
              </a:r>
            </a:p>
          </p:txBody>
        </p:sp>
        <p:pic>
          <p:nvPicPr>
            <p:cNvPr id="17" name="Picture 16" descr="SKO_Logo_One_Line_(CLR)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068" y="4592551"/>
              <a:ext cx="1660700" cy="480623"/>
            </a:xfrm>
            <a:prstGeom prst="rect">
              <a:avLst/>
            </a:prstGeom>
          </p:spPr>
        </p:pic>
      </p:grpSp>
      <p:pic>
        <p:nvPicPr>
          <p:cNvPr id="18" name="Picture 17" descr="2018_NK_Water_break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90639" r="974" b="4427"/>
          <a:stretch/>
        </p:blipFill>
        <p:spPr>
          <a:xfrm>
            <a:off x="0" y="6513286"/>
            <a:ext cx="9143999" cy="3447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5"/>
          <a:srcRect t="27983" b="1"/>
          <a:stretch/>
        </p:blipFill>
        <p:spPr>
          <a:xfrm>
            <a:off x="0" y="0"/>
            <a:ext cx="9144000" cy="1646297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395439" y="293952"/>
            <a:ext cx="7938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prstClr val="white"/>
                </a:solidFill>
                <a:latin typeface="Arial Narrow"/>
                <a:cs typeface="Arial Narrow"/>
              </a:rPr>
              <a:t>2018 NORTHERN KENTUCKY WATER TRAINING</a:t>
            </a:r>
          </a:p>
        </p:txBody>
      </p:sp>
    </p:spTree>
    <p:extLst>
      <p:ext uri="{BB962C8B-B14F-4D97-AF65-F5344CB8AC3E}">
        <p14:creationId xmlns:p14="http://schemas.microsoft.com/office/powerpoint/2010/main" val="30053810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8_NK_Water_brea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727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8F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4" name="Picture 13" descr="water_drop_geo.png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6" b="8000"/>
          <a:stretch/>
        </p:blipFill>
        <p:spPr>
          <a:xfrm>
            <a:off x="0" y="548640"/>
            <a:ext cx="3691464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501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1036638" y="1712501"/>
            <a:ext cx="7326547" cy="2596091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1036638" y="649405"/>
            <a:ext cx="6837362" cy="7240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D69A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b="14815"/>
          <a:stretch/>
        </p:blipFill>
        <p:spPr>
          <a:xfrm>
            <a:off x="0" y="5731462"/>
            <a:ext cx="9144000" cy="113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23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8_NK_Water_intr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096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F579-2831-4E4A-984C-024EB418051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730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B8B8-5286-4B5B-AB84-60484D1ABCC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314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328-1016-4A7D-9320-F269724CC6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011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D88F-4490-4CC4-87E5-15E62CB6A15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8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716A3-0AD3-4BE0-8FDD-198011C779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84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FE06-7CC3-4806-AA02-2F231DA8F69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358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C5CE-4AFC-473B-A41C-3535615FCE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65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942E-EF6C-4164-AE73-CA0C9F71DA8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611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F036-846C-4F17-8784-80D0635DB3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344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E9C1-05EA-4A9B-B4DD-4FBF49CACA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309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9D53-9C4E-49B1-A204-F13FF8E02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59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ED72-BC6C-4F5B-AD8F-B91F20F492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07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KO-00432-Content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EBC1E-9DE2-42F8-9090-F36C3F5B2E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157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0D0B0-170C-4D21-A24A-EE32897870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093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41E8F-EDEB-429D-B064-EEA955DA07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5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697F6-E473-4412-8E82-16F0B6629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65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EC16-6B6E-48FD-813E-06EABA90B6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314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716A3-0AD3-4BE0-8FDD-198011C779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147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697F6-E473-4412-8E82-16F0B6629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588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36145-A085-4916-B6E5-0C5964E375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161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7C114-7BD2-4551-A3B6-8FEB663C0F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512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DDE2-A9F3-4E84-9AE2-A80B4D5A0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57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85CC3-D434-43C7-90EB-612F8699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750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F5E3C-902A-46D7-8003-28B92BE836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035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KO-00432-ContentSlid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EBC1E-9DE2-42F8-9090-F36C3F5B2E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663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0D0B0-170C-4D21-A24A-EE32897870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1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36145-A085-4916-B6E5-0C5964E375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710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41E8F-EDEB-429D-B064-EEA955DA07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957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EC16-6B6E-48FD-813E-06EABA90B6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208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716A3-0AD3-4BE0-8FDD-198011C779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801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697F6-E473-4412-8E82-16F0B6629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000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36145-A085-4916-B6E5-0C5964E375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53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7C114-7BD2-4551-A3B6-8FEB663C0F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392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DDE2-A9F3-4E84-9AE2-A80B4D5A0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784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85CC3-D434-43C7-90EB-612F8699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969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F5E3C-902A-46D7-8003-28B92BE836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347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F579-2831-4E4A-984C-024EB418051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0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7C114-7BD2-4551-A3B6-8FEB663C0F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579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B8B8-5286-4B5B-AB84-60484D1ABCC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50808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328-1016-4A7D-9320-F269724CC6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127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D88F-4490-4CC4-87E5-15E62CB6A15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212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FE06-7CC3-4806-AA02-2F231DA8F69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97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C5CE-4AFC-473B-A41C-3535615FCE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803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942E-EF6C-4164-AE73-CA0C9F71DA8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640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F036-846C-4F17-8784-80D0635DB3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101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E9C1-05EA-4A9B-B4DD-4FBF49CACA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605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9D53-9C4E-49B1-A204-F13FF8E02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818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ED72-BC6C-4F5B-AD8F-B91F20F492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6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DDE2-A9F3-4E84-9AE2-A80B4D5A0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108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1" y="5750532"/>
            <a:ext cx="9144000" cy="1125610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925278" y="2418057"/>
            <a:ext cx="7326547" cy="2596091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925278" y="1655998"/>
            <a:ext cx="6837362" cy="7240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D69A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t="27983" b="1"/>
          <a:stretch/>
        </p:blipFill>
        <p:spPr>
          <a:xfrm>
            <a:off x="0" y="0"/>
            <a:ext cx="9144000" cy="164629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95439" y="293952"/>
            <a:ext cx="7938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prstClr val="white"/>
                </a:solidFill>
                <a:latin typeface="Arial Narrow"/>
                <a:cs typeface="Arial Narrow"/>
              </a:rPr>
              <a:t>2018 NORTHERN KENTUCKY WATER TRAINING</a:t>
            </a:r>
          </a:p>
        </p:txBody>
      </p:sp>
      <p:pic>
        <p:nvPicPr>
          <p:cNvPr id="20" name="Picture 19" descr="nkwd logo clear background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832"/>
          <a:stretch/>
        </p:blipFill>
        <p:spPr>
          <a:xfrm>
            <a:off x="1027113" y="5962650"/>
            <a:ext cx="1354995" cy="29229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41687" y="6314573"/>
            <a:ext cx="866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0D69A3"/>
                </a:solidFill>
                <a:latin typeface="Univers 57 Condensed"/>
                <a:cs typeface="Univers 57 Condensed"/>
              </a:rPr>
              <a:t>SPONSORS</a:t>
            </a:r>
          </a:p>
        </p:txBody>
      </p:sp>
      <p:pic>
        <p:nvPicPr>
          <p:cNvPr id="14" name="Picture 13" descr="SKO_Logo_One_Line_(CLR)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71" y="5895054"/>
            <a:ext cx="1660700" cy="48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225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925278" y="2418057"/>
            <a:ext cx="7326547" cy="2596091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925278" y="1655998"/>
            <a:ext cx="6837362" cy="7240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D69A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510256" y="6034898"/>
            <a:ext cx="4133013" cy="480623"/>
            <a:chOff x="2725755" y="4592551"/>
            <a:chExt cx="4133013" cy="480623"/>
          </a:xfrm>
        </p:grpSpPr>
        <p:pic>
          <p:nvPicPr>
            <p:cNvPr id="15" name="Picture 14" descr="nkwd logo clear background.jp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6832"/>
            <a:stretch/>
          </p:blipFill>
          <p:spPr>
            <a:xfrm>
              <a:off x="3670367" y="4685989"/>
              <a:ext cx="1365742" cy="2946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2725755" y="4761375"/>
              <a:ext cx="91188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>
                  <a:solidFill>
                    <a:srgbClr val="0D69A3"/>
                  </a:solidFill>
                  <a:latin typeface="Univers 57 Condensed"/>
                  <a:cs typeface="Univers 57 Condensed"/>
                </a:rPr>
                <a:t>SPONSORED BY</a:t>
              </a:r>
            </a:p>
          </p:txBody>
        </p:sp>
        <p:pic>
          <p:nvPicPr>
            <p:cNvPr id="17" name="Picture 16" descr="SKO_Logo_One_Line_(CLR)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068" y="4592551"/>
              <a:ext cx="1660700" cy="480623"/>
            </a:xfrm>
            <a:prstGeom prst="rect">
              <a:avLst/>
            </a:prstGeom>
          </p:spPr>
        </p:pic>
      </p:grpSp>
      <p:pic>
        <p:nvPicPr>
          <p:cNvPr id="18" name="Picture 17" descr="2018_NK_Water_break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90639" r="974" b="4427"/>
          <a:stretch/>
        </p:blipFill>
        <p:spPr>
          <a:xfrm>
            <a:off x="0" y="6513286"/>
            <a:ext cx="9143999" cy="3447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5"/>
          <a:srcRect t="27983" b="1"/>
          <a:stretch/>
        </p:blipFill>
        <p:spPr>
          <a:xfrm>
            <a:off x="0" y="0"/>
            <a:ext cx="9144000" cy="1646297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395439" y="293952"/>
            <a:ext cx="7938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prstClr val="white"/>
                </a:solidFill>
                <a:latin typeface="Arial Narrow"/>
                <a:cs typeface="Arial Narrow"/>
              </a:rPr>
              <a:t>2018 NORTHERN KENTUCKY WATER TRAINING</a:t>
            </a:r>
          </a:p>
        </p:txBody>
      </p:sp>
    </p:spTree>
    <p:extLst>
      <p:ext uri="{BB962C8B-B14F-4D97-AF65-F5344CB8AC3E}">
        <p14:creationId xmlns:p14="http://schemas.microsoft.com/office/powerpoint/2010/main" val="4534866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8_NK_Water_brea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661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8F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4" name="Picture 13" descr="water_drop_geo.png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6" b="8000"/>
          <a:stretch/>
        </p:blipFill>
        <p:spPr>
          <a:xfrm>
            <a:off x="0" y="548640"/>
            <a:ext cx="3691464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7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1036638" y="1712501"/>
            <a:ext cx="7326547" cy="2596091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1036638" y="649405"/>
            <a:ext cx="6837362" cy="7240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D69A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b="14815"/>
          <a:stretch/>
        </p:blipFill>
        <p:spPr>
          <a:xfrm>
            <a:off x="0" y="5731462"/>
            <a:ext cx="9144000" cy="113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851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8_NK_Water_intr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4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9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KO-00432-ContentSlide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E77501B-39BB-406A-B70D-A5D9C48A5F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5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7DF46967-A3E3-4A96-A3EF-143961EA45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eaLnBrk="0" hangingPunct="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8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  <p:sldLayoutId id="214748402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7DF46967-A3E3-4A96-A3EF-143961EA45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eaLnBrk="0" hangingPunct="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2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7DF46967-A3E3-4A96-A3EF-143961EA45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eaLnBrk="0" hangingPunct="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11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9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KO-00432-ContentSlide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E77501B-39BB-406A-B70D-A5D9C48A5F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4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9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KO-00432-ContentSlide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E77501B-39BB-406A-B70D-A5D9C48A5F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eaLnBrk="0" hangingPunct="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eaLnBrk="0" hangingPunct="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eaLnBrk="0" hangingPunct="0"/>
            <a:fld id="{7DF46967-A3E3-4A96-A3EF-143961EA45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eaLnBrk="0" hangingPunct="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2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  <p:sldLayoutId id="2147484103" r:id="rId15"/>
    <p:sldLayoutId id="2147484104" r:id="rId16"/>
    <p:sldLayoutId id="214748410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/foto/antik-antiquitat-architektur-baume-306076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nailwish.blogspot.com/2012/07/first-award-and-tag.html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audio" Target="NUL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8473" y="2895600"/>
            <a:ext cx="7422673" cy="16466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COMMISSIONER</a:t>
            </a:r>
          </a:p>
          <a:p>
            <a:pPr algn="ctr">
              <a:spcBef>
                <a:spcPts val="600"/>
              </a:spcBef>
            </a:pP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 SEMINAR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21" y="5751349"/>
            <a:ext cx="1613027" cy="102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1"/>
            <a:ext cx="5484661" cy="90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KRWA – Kentucky Rural Water Associ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70" y="533400"/>
            <a:ext cx="2858110" cy="15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4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E-Mail  Address  Regs.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13430" y="1524000"/>
            <a:ext cx="8610600" cy="48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15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 PSC  Orders  Served  by  E-mail</a:t>
            </a:r>
          </a:p>
          <a:p>
            <a:pPr marL="457200" indent="-457200" eaLnBrk="0" hangingPunct="0">
              <a:lnSpc>
                <a:spcPct val="115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Duty  to  Keep  Correct  E-mail  Address            on  file  with  PSC</a:t>
            </a:r>
          </a:p>
          <a:p>
            <a:pPr marL="1200150" lvl="2" indent="-285750" eaLnBrk="0" hangingPunct="0">
              <a:lnSpc>
                <a:spcPct val="115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Default  Regulatory  E-mail  Address</a:t>
            </a:r>
          </a:p>
          <a:p>
            <a:pPr marL="457200" indent="-457200" eaLnBrk="0" hangingPunct="0">
              <a:lnSpc>
                <a:spcPct val="115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Duty  to  List  E-mail  Address  in  Application  &amp;  All  Other  Papers</a:t>
            </a:r>
          </a:p>
          <a:p>
            <a:pPr marL="1200150" lvl="2" indent="-285750" eaLnBrk="0" hangingPunct="0">
              <a:lnSpc>
                <a:spcPct val="115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Utility  Official</a:t>
            </a:r>
          </a:p>
          <a:p>
            <a:pPr marL="1200150" lvl="2" indent="-285750" eaLnBrk="0" hangingPunct="0">
              <a:lnSpc>
                <a:spcPct val="115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Its  Attorney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0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78006" y="685800"/>
            <a:ext cx="8229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</a:p>
          <a:p>
            <a:pPr algn="ctr"/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PSC</a:t>
            </a:r>
          </a:p>
          <a:p>
            <a:pPr algn="ctr"/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7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562611"/>
          </a:xfrm>
        </p:spPr>
        <p:txBody>
          <a:bodyPr>
            <a:normAutofit/>
          </a:bodyPr>
          <a:lstStyle/>
          <a:p>
            <a:pPr marL="548640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948690" lvl="1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  2  Dozen  Utilities . . . </a:t>
            </a:r>
          </a:p>
          <a:p>
            <a:pPr marL="948690" lvl="1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Case Type</a:t>
            </a:r>
          </a:p>
          <a:p>
            <a:pPr marL="1824990" lvl="3" indent="-6858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PWA</a:t>
            </a:r>
          </a:p>
          <a:p>
            <a:pPr marL="1824990" lvl="3" indent="-6858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Refinancing</a:t>
            </a:r>
          </a:p>
          <a:p>
            <a:pPr marL="1824990" lvl="3" indent="-6858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.023				cont.</a:t>
            </a:r>
          </a:p>
          <a:p>
            <a:pPr marL="1139190" lvl="3" indent="0">
              <a:spcBef>
                <a:spcPts val="1200"/>
              </a:spcBef>
              <a:buClr>
                <a:srgbClr val="FFFF00"/>
              </a:buClr>
              <a:buNone/>
            </a:pPr>
            <a:endParaRPr lang="en-US" sz="5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5090" lvl="5" indent="-5715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78823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666750" algn="ctr" eaLnBrk="0" hangingPunct="0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Thou Shall File a Rate Adjustment  Case</a:t>
            </a:r>
          </a:p>
        </p:txBody>
      </p:sp>
    </p:spTree>
    <p:extLst>
      <p:ext uri="{BB962C8B-B14F-4D97-AF65-F5344CB8AC3E}">
        <p14:creationId xmlns:p14="http://schemas.microsoft.com/office/powerpoint/2010/main" val="34836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-38100" y="1371600"/>
            <a:ext cx="9144000" cy="5562611"/>
          </a:xfrm>
        </p:spPr>
        <p:txBody>
          <a:bodyPr>
            <a:normAutofit/>
          </a:bodyPr>
          <a:lstStyle/>
          <a:p>
            <a:pPr marL="948690" lvl="1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Case Type</a:t>
            </a:r>
          </a:p>
          <a:p>
            <a:pPr marL="1824990" lvl="3" indent="-6858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Defending  Wholesale        Rate  Increase</a:t>
            </a:r>
          </a:p>
          <a:p>
            <a:pPr marL="1824990" lvl="3" indent="-6858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</a:p>
          <a:p>
            <a:pPr marL="1824990" lvl="3" indent="-6858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Deviation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4990" lvl="3" indent="-6858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  Application				</a:t>
            </a:r>
            <a:endParaRPr lang="en-US" sz="5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5090" lvl="5" indent="-5715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78823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666750" algn="ctr" eaLnBrk="0" hangingPunct="0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Rate  Adjustment</a:t>
            </a:r>
          </a:p>
        </p:txBody>
      </p:sp>
    </p:spTree>
    <p:extLst>
      <p:ext uri="{BB962C8B-B14F-4D97-AF65-F5344CB8AC3E}">
        <p14:creationId xmlns:p14="http://schemas.microsoft.com/office/powerpoint/2010/main" val="13947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-38100" y="1371600"/>
            <a:ext cx="9144000" cy="5562611"/>
          </a:xfrm>
        </p:spPr>
        <p:txBody>
          <a:bodyPr>
            <a:normAutofit/>
          </a:bodyPr>
          <a:lstStyle/>
          <a:p>
            <a:pPr marL="948690" lvl="1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Reasons</a:t>
            </a:r>
          </a:p>
          <a:p>
            <a:pPr marL="1824990" lvl="3" indent="-6858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 Recent  General           Base  Rate  Adjustment</a:t>
            </a:r>
          </a:p>
          <a:p>
            <a:pPr marL="1824990" lvl="3" indent="-6858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Negative  Cash  Flow</a:t>
            </a:r>
          </a:p>
          <a:p>
            <a:pPr marL="1824990" lvl="3" indent="-6858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Decreasing  Depreciation Reserves			</a:t>
            </a:r>
            <a:endParaRPr lang="en-US" sz="5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5090" lvl="5" indent="-5715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78823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666750" algn="ctr" eaLnBrk="0" hangingPunct="0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Rate  Adjustment</a:t>
            </a:r>
          </a:p>
        </p:txBody>
      </p:sp>
    </p:spTree>
    <p:extLst>
      <p:ext uri="{BB962C8B-B14F-4D97-AF65-F5344CB8AC3E}">
        <p14:creationId xmlns:p14="http://schemas.microsoft.com/office/powerpoint/2010/main" val="7683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A47213E-01C1-402A-B59B-D6377BF75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33200" y="0"/>
            <a:ext cx="9196250" cy="685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3737DA6-2C25-4FA2-8E3D-C873D6EE4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8041" y="0"/>
            <a:ext cx="9151155" cy="6608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160CD4-5DCB-4CDE-948F-36CB04A3FAC9}"/>
              </a:ext>
            </a:extLst>
          </p:cNvPr>
          <p:cNvSpPr txBox="1"/>
          <p:nvPr/>
        </p:nvSpPr>
        <p:spPr>
          <a:xfrm>
            <a:off x="493536" y="6608118"/>
            <a:ext cx="812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is licensed under CC BY-NC-ND</a:t>
            </a:r>
          </a:p>
        </p:txBody>
      </p:sp>
    </p:spTree>
    <p:extLst>
      <p:ext uri="{BB962C8B-B14F-4D97-AF65-F5344CB8AC3E}">
        <p14:creationId xmlns:p14="http://schemas.microsoft.com/office/powerpoint/2010/main" val="2324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472591" y="1066800"/>
            <a:ext cx="8458200" cy="5638800"/>
          </a:xfrm>
        </p:spPr>
        <p:txBody>
          <a:bodyPr>
            <a:normAutofit lnSpcReduction="10000"/>
          </a:bodyPr>
          <a:lstStyle/>
          <a:p>
            <a:pPr marL="54864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66675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Filed:	   03-12-2019</a:t>
            </a:r>
          </a:p>
          <a:p>
            <a:pPr marL="666750" indent="-66675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Utility:	   11  Water  Utilities</a:t>
            </a:r>
          </a:p>
          <a:p>
            <a:pPr marL="666750" indent="-66675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Type:	    Investigation</a:t>
            </a:r>
          </a:p>
          <a:p>
            <a:pPr marL="2335213" indent="-2335213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Issue:	Excessive  Water  Loss</a:t>
            </a:r>
          </a:p>
          <a:p>
            <a:pPr marL="2335213" indent="-2335213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Hearings:	11  Separate  Hearings</a:t>
            </a:r>
          </a:p>
          <a:p>
            <a:pPr marL="2335213" indent="-2335213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Decided:	11-22-19</a:t>
            </a:r>
          </a:p>
          <a:p>
            <a:pPr marL="2335213" indent="-2335213">
              <a:spcBef>
                <a:spcPts val="600"/>
              </a:spcBef>
              <a:buClr>
                <a:srgbClr val="FFFF00"/>
              </a:buClr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	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7769" y="5334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666750" algn="ctr" eaLnBrk="0" hangingPunct="0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PSC  Case No.  2019 - 041</a:t>
            </a:r>
          </a:p>
        </p:txBody>
      </p:sp>
    </p:spTree>
    <p:extLst>
      <p:ext uri="{BB962C8B-B14F-4D97-AF65-F5344CB8AC3E}">
        <p14:creationId xmlns:p14="http://schemas.microsoft.com/office/powerpoint/2010/main" val="27175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460520" y="914411"/>
            <a:ext cx="8458200" cy="5638800"/>
          </a:xfrm>
        </p:spPr>
        <p:txBody>
          <a:bodyPr>
            <a:normAutofit fontScale="92500" lnSpcReduction="20000"/>
          </a:bodyPr>
          <a:lstStyle/>
          <a:p>
            <a:pPr marL="54864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66675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None/>
            </a:pPr>
            <a:r>
              <a:rPr lang="en-US" sz="3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805940" lvl="3" indent="-66675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  Water  Loss  is  Symptom</a:t>
            </a:r>
          </a:p>
          <a:p>
            <a:pPr marL="1139190" lvl="3" indent="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None/>
            </a:pPr>
            <a:r>
              <a:rPr lang="en-US" sz="3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of  Larger  Problems</a:t>
            </a:r>
          </a:p>
          <a:p>
            <a:pPr marL="1805940" lvl="3" indent="-66675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Poor  Board  Oversight</a:t>
            </a:r>
          </a:p>
          <a:p>
            <a:pPr marL="1805940" lvl="3" indent="-66675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Poor  Management</a:t>
            </a:r>
          </a:p>
          <a:p>
            <a:pPr marL="1805940" lvl="3" indent="-66675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Poor  Financial  Health</a:t>
            </a:r>
          </a:p>
          <a:p>
            <a:pPr marL="1805940" lvl="3" indent="-66675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  Rate  Increase</a:t>
            </a:r>
          </a:p>
          <a:p>
            <a:pPr marL="1139190" lvl="3" indent="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	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7769" y="5334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666750" algn="ctr" eaLnBrk="0" hangingPunct="0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Leaky  11  Cases</a:t>
            </a:r>
          </a:p>
        </p:txBody>
      </p:sp>
    </p:spTree>
    <p:extLst>
      <p:ext uri="{BB962C8B-B14F-4D97-AF65-F5344CB8AC3E}">
        <p14:creationId xmlns:p14="http://schemas.microsoft.com/office/powerpoint/2010/main" val="10048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460520" y="914411"/>
            <a:ext cx="8458200" cy="5638800"/>
          </a:xfrm>
        </p:spPr>
        <p:txBody>
          <a:bodyPr>
            <a:normAutofit lnSpcReduction="10000"/>
          </a:bodyPr>
          <a:lstStyle/>
          <a:p>
            <a:pPr marL="54864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66675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Utilities  Ordered  to: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805940" lvl="3" indent="-66675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  Water  Loss  Reduction  Plan  </a:t>
            </a:r>
          </a:p>
          <a:p>
            <a:pPr marL="1805940" lvl="3" indent="-66675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  Water  Loss  Audit</a:t>
            </a:r>
          </a:p>
          <a:p>
            <a:pPr marL="1805940" lvl="3" indent="-66675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Adopt  Policies</a:t>
            </a:r>
          </a:p>
          <a:p>
            <a:pPr marL="1805940" lvl="3" indent="-66675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Adopt  Procedures</a:t>
            </a:r>
          </a:p>
          <a:p>
            <a:pPr marL="1805940" lvl="3" indent="-66675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Board  Training	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	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7769" y="5334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666750" algn="ctr" eaLnBrk="0" hangingPunct="0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Leaky  11  Cases</a:t>
            </a:r>
          </a:p>
        </p:txBody>
      </p:sp>
    </p:spTree>
    <p:extLst>
      <p:ext uri="{BB962C8B-B14F-4D97-AF65-F5344CB8AC3E}">
        <p14:creationId xmlns:p14="http://schemas.microsoft.com/office/powerpoint/2010/main" val="32875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460520" y="914411"/>
            <a:ext cx="8458200" cy="5638800"/>
          </a:xfrm>
        </p:spPr>
        <p:txBody>
          <a:bodyPr>
            <a:normAutofit lnSpcReduction="10000"/>
          </a:bodyPr>
          <a:lstStyle/>
          <a:p>
            <a:pPr marL="54864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66675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PSC  Published </a:t>
            </a:r>
          </a:p>
          <a:p>
            <a:pPr marL="548640" indent="-666750">
              <a:spcBef>
                <a:spcPts val="600"/>
              </a:spcBef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Comprehensive Report:	</a:t>
            </a:r>
          </a:p>
          <a:p>
            <a:pPr marL="1348740" lvl="2" indent="-666750">
              <a:spcBef>
                <a:spcPts val="6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November  22, 2019</a:t>
            </a:r>
          </a:p>
          <a:p>
            <a:pPr marL="1348740" lvl="2" indent="-66675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82  Pages  </a:t>
            </a:r>
          </a:p>
          <a:p>
            <a:pPr marL="1348740" lvl="2" indent="-66675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Summarized  Findings</a:t>
            </a:r>
          </a:p>
          <a:p>
            <a:pPr marL="1348740" lvl="2" indent="-66675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Legislative  Recommendations</a:t>
            </a:r>
          </a:p>
          <a:p>
            <a:pPr marL="681990" lvl="2" indent="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None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	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7769" y="5334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666750" algn="ctr" eaLnBrk="0" hangingPunct="0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Leaky  11  Cases</a:t>
            </a:r>
          </a:p>
        </p:txBody>
      </p:sp>
    </p:spTree>
    <p:extLst>
      <p:ext uri="{BB962C8B-B14F-4D97-AF65-F5344CB8AC3E}">
        <p14:creationId xmlns:p14="http://schemas.microsoft.com/office/powerpoint/2010/main" val="19155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9966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E-Mail  Address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" y="1754861"/>
            <a:ext cx="8229600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lvl="1" indent="-471488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 is  Covered?</a:t>
            </a:r>
          </a:p>
          <a:p>
            <a:pPr marL="1371600" lvl="2" indent="-471488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 Districts</a:t>
            </a:r>
          </a:p>
          <a:p>
            <a:pPr marL="1371600" lvl="2" indent="-471488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 Associations</a:t>
            </a:r>
          </a:p>
          <a:p>
            <a:pPr marL="1371600" lvl="2" indent="-471488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Investor  Owned  Utilities</a:t>
            </a:r>
          </a:p>
          <a:p>
            <a:pPr marL="1371600" lvl="2" indent="-471488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  Utilities</a:t>
            </a:r>
          </a:p>
          <a:p>
            <a:pPr marL="442912" lvl="1" algn="just">
              <a:spcBef>
                <a:spcPts val="6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2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854975"/>
            <a:ext cx="8458200" cy="5638800"/>
          </a:xfrm>
        </p:spPr>
        <p:txBody>
          <a:bodyPr>
            <a:normAutofit/>
          </a:bodyPr>
          <a:lstStyle/>
          <a:p>
            <a:pPr marL="54864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5213" indent="-2335213">
              <a:spcBef>
                <a:spcPts val="600"/>
              </a:spcBef>
              <a:buClr>
                <a:srgbClr val="FFFF00"/>
              </a:buClr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	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3044" y="3048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666750" algn="ctr" eaLnBrk="0" hangingPunct="0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PSC  Case No.  2019 - 080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798" y="1025097"/>
            <a:ext cx="8534406" cy="699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Filed:		02-21-2019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Seller:		Pikeville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Buyer:		Mountain WD</a:t>
            </a:r>
          </a:p>
          <a:p>
            <a:pPr>
              <a:lnSpc>
                <a:spcPct val="150000"/>
              </a:lnSpc>
            </a:pPr>
            <a:endParaRPr lang="en-US" sz="10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		Municipal Wholesale</a:t>
            </a:r>
          </a:p>
          <a:p>
            <a:endParaRPr lang="en-US" sz="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		Rate increase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Hearing:		09-11-2019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Decided:		12-19-19  &amp;  01-31-20  </a:t>
            </a:r>
          </a:p>
          <a:p>
            <a:pPr>
              <a:lnSpc>
                <a:spcPct val="150000"/>
              </a:lnSpc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6" y="860179"/>
            <a:ext cx="9144000" cy="5532494"/>
          </a:xfrm>
        </p:spPr>
        <p:txBody>
          <a:bodyPr>
            <a:normAutofit/>
          </a:bodyPr>
          <a:lstStyle/>
          <a:p>
            <a:pPr marL="54864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Issues:	</a:t>
            </a:r>
          </a:p>
          <a:p>
            <a:pPr marL="1805940" lvl="3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COSS:  M1  vs.  M54  Manual  </a:t>
            </a:r>
          </a:p>
          <a:p>
            <a:pPr marL="1805940" lvl="3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</a:p>
          <a:p>
            <a:pPr marL="1805940" lvl="3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Rate  Case  Expense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381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666750" algn="ctr" eaLnBrk="0" hangingPunct="0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Pikeville</a:t>
            </a:r>
          </a:p>
        </p:txBody>
      </p:sp>
    </p:spTree>
    <p:extLst>
      <p:ext uri="{BB962C8B-B14F-4D97-AF65-F5344CB8AC3E}">
        <p14:creationId xmlns:p14="http://schemas.microsoft.com/office/powerpoint/2010/main" val="27179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0" y="1399953"/>
            <a:ext cx="9144000" cy="4876811"/>
          </a:xfrm>
        </p:spPr>
        <p:txBody>
          <a:bodyPr>
            <a:normAutofit/>
          </a:bodyPr>
          <a:lstStyle/>
          <a:p>
            <a:pPr marL="548640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Holding:	</a:t>
            </a:r>
          </a:p>
          <a:p>
            <a:pPr marL="1805940" lvl="3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COSS:   Invalid</a:t>
            </a:r>
          </a:p>
          <a:p>
            <a:pPr marL="1805940" lvl="3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Wholesale  Rate  Increase  </a:t>
            </a:r>
          </a:p>
          <a:p>
            <a:pPr marL="1805940" lvl="3" indent="-66675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Rate  Case  Expense</a:t>
            </a:r>
          </a:p>
          <a:p>
            <a:pPr marL="2625090" lvl="5" indent="-571500">
              <a:spcBef>
                <a:spcPts val="1200"/>
              </a:spcBef>
              <a:buClr>
                <a:srgbClr val="FFFF00"/>
              </a:buClr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COSS  Expert  $</a:t>
            </a:r>
          </a:p>
          <a:p>
            <a:pPr marL="2625090" lvl="5" indent="-571500">
              <a:spcBef>
                <a:spcPts val="1200"/>
              </a:spcBef>
              <a:buClr>
                <a:srgbClr val="FFFF00"/>
              </a:buClr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Attorney  Fees  OK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381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666750" algn="ctr" eaLnBrk="0" hangingPunct="0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Pikeville  </a:t>
            </a:r>
          </a:p>
        </p:txBody>
      </p:sp>
      <p:sp>
        <p:nvSpPr>
          <p:cNvPr id="3" name="Down Arrow 2"/>
          <p:cNvSpPr/>
          <p:nvPr/>
        </p:nvSpPr>
        <p:spPr>
          <a:xfrm>
            <a:off x="7487092" y="3200400"/>
            <a:ext cx="361507" cy="9144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562611"/>
          </a:xfrm>
        </p:spPr>
        <p:txBody>
          <a:bodyPr>
            <a:normAutofit/>
          </a:bodyPr>
          <a:lstStyle/>
          <a:p>
            <a:pPr marL="548640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948690" lvl="1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4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 Wholesale  Customer</a:t>
            </a:r>
          </a:p>
          <a:p>
            <a:pPr marL="1824990" lvl="3" indent="-6858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Settled  Before  Case  Filed</a:t>
            </a:r>
          </a:p>
          <a:p>
            <a:pPr marL="1824990" lvl="3" indent="-6858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PSC  Reduced Rate</a:t>
            </a:r>
          </a:p>
          <a:p>
            <a:pPr marL="1824990" lvl="3" indent="-6858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Must  Pay  ½  of  Rate  Case  Expense</a:t>
            </a:r>
          </a:p>
          <a:p>
            <a:pPr marL="1139190" lvl="3" indent="0">
              <a:spcBef>
                <a:spcPts val="1200"/>
              </a:spcBef>
              <a:buClr>
                <a:srgbClr val="FFFF00"/>
              </a:buClr>
              <a:buNone/>
            </a:pPr>
            <a:endParaRPr lang="en-US" sz="5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5090" lvl="5" indent="-5715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381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666750" algn="ctr" eaLnBrk="0" hangingPunct="0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Pikeville  Holding  (cont.)</a:t>
            </a:r>
          </a:p>
        </p:txBody>
      </p:sp>
    </p:spTree>
    <p:extLst>
      <p:ext uri="{BB962C8B-B14F-4D97-AF65-F5344CB8AC3E}">
        <p14:creationId xmlns:p14="http://schemas.microsoft.com/office/powerpoint/2010/main" val="29444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854975"/>
            <a:ext cx="8458200" cy="5638800"/>
          </a:xfrm>
        </p:spPr>
        <p:txBody>
          <a:bodyPr>
            <a:normAutofit/>
          </a:bodyPr>
          <a:lstStyle/>
          <a:p>
            <a:pPr marL="54864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5213" indent="-2335213">
              <a:spcBef>
                <a:spcPts val="600"/>
              </a:spcBef>
              <a:buClr>
                <a:srgbClr val="FFFF00"/>
              </a:buClr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	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3044" y="3048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666750" algn="ctr" eaLnBrk="0" hangingPunct="0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Pikeville  Status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044" y="1905000"/>
            <a:ext cx="85344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Decided:		12-19-19  &amp;  01-31-20 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Appealed:	Franklin  Cir.  Court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Status:		Pending</a:t>
            </a:r>
          </a:p>
          <a:p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854975"/>
            <a:ext cx="8458200" cy="5638800"/>
          </a:xfrm>
        </p:spPr>
        <p:txBody>
          <a:bodyPr>
            <a:normAutofit/>
          </a:bodyPr>
          <a:lstStyle/>
          <a:p>
            <a:pPr marL="54864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5213" indent="-2335213">
              <a:spcBef>
                <a:spcPts val="600"/>
              </a:spcBef>
              <a:buClr>
                <a:srgbClr val="FFFF00"/>
              </a:buClr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	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3044" y="211517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666750" algn="ctr" eaLnBrk="0" hangingPunct="0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PSC  Case No.  2019 - 444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4741" y="1371600"/>
            <a:ext cx="8534406" cy="608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Filed:		11-27-2019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Seller:		Princeton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Buyers:		Caldwell Co. WD  &amp;        				Lyon Co. WD </a:t>
            </a:r>
          </a:p>
          <a:p>
            <a:endParaRPr lang="en-US" sz="10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		Municipal Wholesale</a:t>
            </a:r>
          </a:p>
          <a:p>
            <a:endParaRPr lang="en-US" sz="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		Rate increase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Hearing:		05-05-2020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Decided:		06-15-2020</a:t>
            </a:r>
          </a:p>
          <a:p>
            <a:pPr>
              <a:lnSpc>
                <a:spcPct val="150000"/>
              </a:lnSpc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9144000" cy="5532494"/>
          </a:xfrm>
        </p:spPr>
        <p:txBody>
          <a:bodyPr>
            <a:normAutofit/>
          </a:bodyPr>
          <a:lstStyle/>
          <a:p>
            <a:pPr marL="54864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Issues:	</a:t>
            </a:r>
          </a:p>
          <a:p>
            <a:pPr marL="1805940" lvl="3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 Cost  Approach </a:t>
            </a:r>
          </a:p>
          <a:p>
            <a:pPr marL="1805940" lvl="3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 True  COSS</a:t>
            </a:r>
          </a:p>
          <a:p>
            <a:pPr marL="1805940" lvl="3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Allocation  of  Expenses</a:t>
            </a:r>
          </a:p>
          <a:p>
            <a:pPr marL="1805940" lvl="3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Rate  Case  Expense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381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666750" algn="ctr" eaLnBrk="0" hangingPunct="0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Princeton</a:t>
            </a:r>
          </a:p>
        </p:txBody>
      </p:sp>
    </p:spTree>
    <p:extLst>
      <p:ext uri="{BB962C8B-B14F-4D97-AF65-F5344CB8AC3E}">
        <p14:creationId xmlns:p14="http://schemas.microsoft.com/office/powerpoint/2010/main" val="20513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6" y="1066800"/>
            <a:ext cx="9144000" cy="5646015"/>
          </a:xfrm>
        </p:spPr>
        <p:txBody>
          <a:bodyPr>
            <a:normAutofit/>
          </a:bodyPr>
          <a:lstStyle/>
          <a:p>
            <a:pPr marL="548640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Holding:	</a:t>
            </a:r>
          </a:p>
          <a:p>
            <a:pPr marL="1805940" lvl="3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 Cost  Approach:   Invalid</a:t>
            </a:r>
          </a:p>
          <a:p>
            <a:pPr marL="1805940" lvl="3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Wholesale  Rate  Increase  </a:t>
            </a:r>
          </a:p>
          <a:p>
            <a:pPr marL="1805940" lvl="3" indent="-66675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Rate  Case  Expense</a:t>
            </a:r>
          </a:p>
          <a:p>
            <a:pPr marL="2625090" lvl="5" indent="-571500">
              <a:spcBef>
                <a:spcPts val="1200"/>
              </a:spcBef>
              <a:buClr>
                <a:srgbClr val="FFFF00"/>
              </a:buClr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Reduced  </a:t>
            </a:r>
          </a:p>
          <a:p>
            <a:pPr marL="2625090" lvl="5" indent="-571500">
              <a:spcBef>
                <a:spcPts val="1200"/>
              </a:spcBef>
              <a:buClr>
                <a:srgbClr val="FFFF00"/>
              </a:buClr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Attorney  Fees  OK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381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666750" algn="ctr" eaLnBrk="0" hangingPunct="0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Princeton  </a:t>
            </a:r>
          </a:p>
        </p:txBody>
      </p:sp>
      <p:sp>
        <p:nvSpPr>
          <p:cNvPr id="3" name="Down Arrow 2"/>
          <p:cNvSpPr/>
          <p:nvPr/>
        </p:nvSpPr>
        <p:spPr>
          <a:xfrm>
            <a:off x="7482686" y="3048000"/>
            <a:ext cx="361507" cy="9144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0" y="809561"/>
            <a:ext cx="9144000" cy="5562611"/>
          </a:xfrm>
        </p:spPr>
        <p:txBody>
          <a:bodyPr>
            <a:normAutofit/>
          </a:bodyPr>
          <a:lstStyle/>
          <a:p>
            <a:pPr marL="548640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948690" lvl="1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Rate  Case  Expense  Shared by Princeton &amp; Wholesale Customers</a:t>
            </a:r>
          </a:p>
          <a:p>
            <a:pPr marL="948690" lvl="1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Criticized for No  Negotiations </a:t>
            </a:r>
          </a:p>
          <a:p>
            <a:pPr marL="948690" lvl="1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Both Wholesale Customers Must File Rate Adjustment Application </a:t>
            </a:r>
          </a:p>
          <a:p>
            <a:pPr marL="1139190" lvl="3" indent="0">
              <a:spcBef>
                <a:spcPts val="1200"/>
              </a:spcBef>
              <a:buClr>
                <a:srgbClr val="FFFF00"/>
              </a:buClr>
              <a:buNone/>
            </a:pPr>
            <a:endParaRPr lang="en-US" sz="5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5090" lvl="5" indent="-5715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381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666750" algn="ctr" eaLnBrk="0" hangingPunct="0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Princeton  Holding  (cont.)</a:t>
            </a:r>
          </a:p>
        </p:txBody>
      </p:sp>
    </p:spTree>
    <p:extLst>
      <p:ext uri="{BB962C8B-B14F-4D97-AF65-F5344CB8AC3E}">
        <p14:creationId xmlns:p14="http://schemas.microsoft.com/office/powerpoint/2010/main" val="39973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854975"/>
            <a:ext cx="8458200" cy="5638800"/>
          </a:xfrm>
        </p:spPr>
        <p:txBody>
          <a:bodyPr>
            <a:normAutofit/>
          </a:bodyPr>
          <a:lstStyle/>
          <a:p>
            <a:pPr marL="54864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5213" indent="-2335213">
              <a:spcBef>
                <a:spcPts val="600"/>
              </a:spcBef>
              <a:buClr>
                <a:srgbClr val="FFFF00"/>
              </a:buClr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	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3044" y="3048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666750" algn="ctr" eaLnBrk="0" hangingPunct="0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PSC  Case No.  2019 - 268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798" y="1600200"/>
            <a:ext cx="8534406" cy="556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Filed:		07-31-2019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Seller:		Knott  Co.  WD</a:t>
            </a:r>
          </a:p>
          <a:p>
            <a:pPr>
              <a:lnSpc>
                <a:spcPct val="150000"/>
              </a:lnSpc>
            </a:pPr>
            <a:endParaRPr lang="en-US" sz="10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		ARF  Case</a:t>
            </a:r>
          </a:p>
          <a:p>
            <a:pPr>
              <a:spcAft>
                <a:spcPts val="600"/>
              </a:spcAft>
            </a:pPr>
            <a:endParaRPr lang="en-US" sz="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Hearing:		01-22-2020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Decided:		01-31-20    </a:t>
            </a:r>
          </a:p>
          <a:p>
            <a:pPr>
              <a:lnSpc>
                <a:spcPct val="150000"/>
              </a:lnSpc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 Municipals?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04057" y="1295407"/>
            <a:ext cx="8382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0112" lvl="1" indent="-45720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  Filing</a:t>
            </a:r>
          </a:p>
          <a:p>
            <a:pPr marL="900112" lvl="1" indent="-45720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Tariff  Change (Wholesale Rate)</a:t>
            </a:r>
          </a:p>
          <a:p>
            <a:pPr marL="914400" lvl="1" indent="-471488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Protest  Supplier’s  Rate Increase</a:t>
            </a:r>
          </a:p>
          <a:p>
            <a:pPr marL="914400" lvl="1" indent="-471488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Acquiring  Assets of Another  Utility</a:t>
            </a:r>
          </a:p>
          <a:p>
            <a:pPr marL="914400" lvl="1" indent="-471488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 Delays</a:t>
            </a:r>
          </a:p>
          <a:p>
            <a:pPr marL="442912" lvl="1" algn="just">
              <a:spcBef>
                <a:spcPts val="120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5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6" y="806306"/>
            <a:ext cx="9144000" cy="5562611"/>
          </a:xfrm>
        </p:spPr>
        <p:txBody>
          <a:bodyPr>
            <a:noAutofit/>
          </a:bodyPr>
          <a:lstStyle/>
          <a:p>
            <a:pPr marL="548640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348740" lvl="2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Utility  Requested  48%  </a:t>
            </a:r>
          </a:p>
          <a:p>
            <a:pPr marL="1348740" lvl="2" indent="-666750">
              <a:spcBef>
                <a:spcPts val="6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  Recommended  70%  </a:t>
            </a:r>
          </a:p>
          <a:p>
            <a:pPr marL="1348740" lvl="2" indent="-666750">
              <a:spcBef>
                <a:spcPts val="6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PSC  Granted  Increase:     </a:t>
            </a:r>
          </a:p>
          <a:p>
            <a:pPr marL="2282190" lvl="4" indent="-685800"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  One  46%  </a:t>
            </a:r>
          </a:p>
          <a:p>
            <a:pPr marL="2282190" lvl="4" indent="-685800"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  Two  15%  </a:t>
            </a:r>
          </a:p>
          <a:p>
            <a:pPr marL="1367790" lvl="2" indent="-6858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Hearing  Noteworthy</a:t>
            </a:r>
          </a:p>
          <a:p>
            <a:pPr marL="1596390" lvl="4" indent="0">
              <a:spcBef>
                <a:spcPts val="1200"/>
              </a:spcBef>
              <a:buClr>
                <a:srgbClr val="FFFF00"/>
              </a:buClr>
              <a:buNone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25090" lvl="5" indent="-5715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381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666750" algn="ctr" eaLnBrk="0" hangingPunct="0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PSC  Case No.  2019 - 268</a:t>
            </a:r>
          </a:p>
        </p:txBody>
      </p:sp>
      <p:sp>
        <p:nvSpPr>
          <p:cNvPr id="3" name="Up Arrow 2"/>
          <p:cNvSpPr/>
          <p:nvPr/>
        </p:nvSpPr>
        <p:spPr>
          <a:xfrm>
            <a:off x="6378545" y="1883331"/>
            <a:ext cx="190500" cy="516468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7033411" y="2580534"/>
            <a:ext cx="190500" cy="516468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6" y="806306"/>
            <a:ext cx="9144000" cy="5562611"/>
          </a:xfrm>
        </p:spPr>
        <p:txBody>
          <a:bodyPr>
            <a:noAutofit/>
          </a:bodyPr>
          <a:lstStyle/>
          <a:p>
            <a:pPr marL="548640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348740" lvl="2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 Rate  Increase  –  17  Years  </a:t>
            </a:r>
          </a:p>
          <a:p>
            <a:pPr marL="1348740" lvl="2" indent="-666750">
              <a:spcBef>
                <a:spcPts val="6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Commissioners’  Benefits  </a:t>
            </a:r>
          </a:p>
          <a:p>
            <a:pPr marL="1348740" lvl="2" indent="-666750">
              <a:spcBef>
                <a:spcPts val="6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Open  Meetings  Act  Violation</a:t>
            </a:r>
          </a:p>
          <a:p>
            <a:pPr marL="1348740" lvl="2" indent="-666750">
              <a:spcBef>
                <a:spcPts val="60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 Issues    </a:t>
            </a:r>
          </a:p>
          <a:p>
            <a:pPr marL="1596390" lvl="4" indent="0">
              <a:spcBef>
                <a:spcPts val="1200"/>
              </a:spcBef>
              <a:buClr>
                <a:srgbClr val="FFFF00"/>
              </a:buClr>
              <a:buNone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5090" lvl="5" indent="-571500">
              <a:spcBef>
                <a:spcPts val="12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381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666750" algn="ctr" eaLnBrk="0" hangingPunct="0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PSC  Case No.  2019 - 268</a:t>
            </a:r>
          </a:p>
        </p:txBody>
      </p:sp>
    </p:spTree>
    <p:extLst>
      <p:ext uri="{BB962C8B-B14F-4D97-AF65-F5344CB8AC3E}">
        <p14:creationId xmlns:p14="http://schemas.microsoft.com/office/powerpoint/2010/main" val="38418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854975"/>
            <a:ext cx="8458200" cy="5638800"/>
          </a:xfrm>
        </p:spPr>
        <p:txBody>
          <a:bodyPr>
            <a:normAutofit/>
          </a:bodyPr>
          <a:lstStyle/>
          <a:p>
            <a:pPr marL="54864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5213" indent="-2335213">
              <a:spcBef>
                <a:spcPts val="600"/>
              </a:spcBef>
              <a:buClr>
                <a:srgbClr val="FFFF00"/>
              </a:buClr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	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81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666750" algn="ctr" eaLnBrk="0" hangingPunct="0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PSC  Case No.  2019 - 115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5344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Filed:		4-11-2019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Utility:		Grayson  Co.  WD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		Deviation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Issue:		15  Year  Meters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		Sample  Testing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Decided:		4-28-20</a:t>
            </a:r>
          </a:p>
          <a:p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Damon\AppData\Local\Microsoft\Windows\Temporary Internet Files\Content.IE5\ZCC44KJH\johnny-automatic-man-using-binoculars-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10820400" cy="589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15695" y="1676400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Cases</a:t>
            </a:r>
          </a:p>
          <a:p>
            <a:pPr algn="ctr"/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</a:p>
          <a:p>
            <a:pPr algn="ctr"/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</a:t>
            </a:r>
          </a:p>
        </p:txBody>
      </p:sp>
    </p:spTree>
    <p:extLst>
      <p:ext uri="{BB962C8B-B14F-4D97-AF65-F5344CB8AC3E}">
        <p14:creationId xmlns:p14="http://schemas.microsoft.com/office/powerpoint/2010/main" val="16804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854975"/>
            <a:ext cx="8458200" cy="5638800"/>
          </a:xfrm>
        </p:spPr>
        <p:txBody>
          <a:bodyPr>
            <a:normAutofit/>
          </a:bodyPr>
          <a:lstStyle/>
          <a:p>
            <a:pPr marL="54864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5213" indent="-2335213">
              <a:spcBef>
                <a:spcPts val="600"/>
              </a:spcBef>
              <a:buClr>
                <a:srgbClr val="FFFF00"/>
              </a:buClr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	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81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666750" algn="ctr" eaLnBrk="0" hangingPunct="0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PSC  Case No.  2020 - 137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5344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Filed:		6-8-2020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Utility:		West  Daviess  Co. 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		Deviation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Issue:		15  Year  Meters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		Sample  Testing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Decided:		Pending</a:t>
            </a:r>
          </a:p>
          <a:p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854975"/>
            <a:ext cx="8458200" cy="5638800"/>
          </a:xfrm>
        </p:spPr>
        <p:txBody>
          <a:bodyPr>
            <a:normAutofit/>
          </a:bodyPr>
          <a:lstStyle/>
          <a:p>
            <a:pPr marL="54864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5213" indent="-2335213">
              <a:spcBef>
                <a:spcPts val="600"/>
              </a:spcBef>
              <a:buClr>
                <a:srgbClr val="FFFF00"/>
              </a:buClr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	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81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666750" algn="ctr" eaLnBrk="0" hangingPunct="0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PSC  Case No.  2020 - 138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5344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Filed:		6-8-2020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Utility:		Southeast  Daviess  Co. 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		Deviation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Issue:		15  Year  Meters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		Sample  Testing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Decided:		Pending</a:t>
            </a:r>
          </a:p>
          <a:p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7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MCj0434859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0"/>
            <a:ext cx="5943600" cy="5943600"/>
          </a:xfrm>
        </p:spPr>
      </p:pic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2438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QUESTIONS?</a:t>
            </a:r>
            <a:endParaRPr 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1066800" y="5562612"/>
            <a:ext cx="6400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damon.talley@skofirm.com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270-358-3187</a:t>
            </a:r>
          </a:p>
        </p:txBody>
      </p:sp>
      <p:pic>
        <p:nvPicPr>
          <p:cNvPr id="6" name="Picture 5" descr="SKO-LogoStack1(Clr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5"/>
          <a:stretch/>
        </p:blipFill>
        <p:spPr bwMode="auto">
          <a:xfrm>
            <a:off x="8216901" y="6123146"/>
            <a:ext cx="927100" cy="73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2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amon\AppData\Local\Microsoft\Windows\Temporary Internet Files\Content.IE5\M33X1KQE\owl-readin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1806"/>
            <a:ext cx="6477000" cy="596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477882">
            <a:off x="766904" y="3430855"/>
            <a:ext cx="5390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Talley’s</a:t>
            </a:r>
          </a:p>
        </p:txBody>
      </p:sp>
      <p:sp>
        <p:nvSpPr>
          <p:cNvPr id="3" name="Rectangle 2"/>
          <p:cNvSpPr/>
          <p:nvPr/>
        </p:nvSpPr>
        <p:spPr>
          <a:xfrm rot="19572217">
            <a:off x="4962115" y="3430854"/>
            <a:ext cx="20659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3346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Default  Regulatory  E-mail  Address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599" y="1905000"/>
            <a:ext cx="8610599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lvl="1" indent="-471488" algn="just" eaLnBrk="0" hangingPunct="0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Send  E-mail to PSC</a:t>
            </a:r>
          </a:p>
          <a:p>
            <a:pPr marL="1928812" lvl="3" indent="-571500" eaLnBrk="0" hangingPunct="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psc.reports@ky.gov</a:t>
            </a:r>
          </a:p>
          <a:p>
            <a:pPr marL="1928812" lvl="3" indent="-571500" eaLnBrk="0" hangingPunct="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PSCED@ky.gov</a:t>
            </a:r>
          </a:p>
          <a:p>
            <a:pPr marL="914400" lvl="1" indent="-471488" algn="just" eaLnBrk="0" hangingPunct="0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Send  Letter  to  PSC</a:t>
            </a:r>
          </a:p>
          <a:p>
            <a:pPr marL="1828800" lvl="3" indent="-471488" algn="just" eaLnBrk="0" hangingPunct="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Kent  A.  Chandler,  </a:t>
            </a:r>
          </a:p>
          <a:p>
            <a:pPr marL="900112" lvl="2" algn="just" eaLnBrk="0" hangingPunct="0">
              <a:spcBef>
                <a:spcPts val="600"/>
              </a:spcBef>
              <a:buSzPct val="100000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	Executive  Director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C0418F48-6E3E-48D1-AD17-5D25B3902E29}"/>
              </a:ext>
            </a:extLst>
          </p:cNvPr>
          <p:cNvCxnSpPr>
            <a:cxnSpLocks/>
          </p:cNvCxnSpPr>
          <p:nvPr/>
        </p:nvCxnSpPr>
        <p:spPr>
          <a:xfrm>
            <a:off x="2179320" y="5029200"/>
            <a:ext cx="4114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2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46925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Franchises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and</a:t>
            </a:r>
          </a:p>
          <a:p>
            <a:pPr algn="ctr"/>
            <a:r>
              <a:rPr lang="en-US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Contracts</a:t>
            </a:r>
          </a:p>
          <a:p>
            <a:pPr algn="ctr"/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4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9966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Franchise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22960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lvl="1" indent="-471488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1371600" lvl="2" indent="-471488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</a:t>
            </a:r>
          </a:p>
          <a:p>
            <a:pPr marL="1928812" lvl="3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Rights  granted  by company  to  individual or  business  to  sell  a product</a:t>
            </a:r>
          </a:p>
          <a:p>
            <a:pPr marL="1928812" lvl="3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29" y="6248399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8194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  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Franchises</a:t>
            </a:r>
          </a:p>
        </p:txBody>
      </p:sp>
      <p:pic>
        <p:nvPicPr>
          <p:cNvPr id="6" name="Picture 5" descr="http://www.visitsummerville.com/vertical/Sites/%7B8FA5579D-3931-4F51-92A5-050D753D678E%7D/uploads/hardees-logo-2006-presen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652284"/>
            <a:ext cx="4572001" cy="3202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lh5.googleusercontent.com/-avTHbIvvjKY/AAAAAAAAAAI/AAAAAAAABAU/FlziQL0UwP4/s0-c-k-no-ns/phot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65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az616578.vo.msecnd.net/files/2016/03/12/635933572400280183859715303_wendys-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" y="3655828"/>
            <a:ext cx="45720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i0.kym-cdn.com/entries/icons/facebook/000/004/391/KF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72" y="-3544"/>
            <a:ext cx="4572001" cy="3655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75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Franchise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" y="782388"/>
            <a:ext cx="8229600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lvl="1" indent="-471488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1371600" lvl="2" indent="-471488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</a:t>
            </a:r>
          </a:p>
          <a:p>
            <a:pPr marL="1928812" lvl="3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Privilege  granted  by government  to  utility to provide  specific  utility service</a:t>
            </a:r>
          </a:p>
          <a:p>
            <a:pPr marL="1928812" lvl="3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Permission  to  erect  facilities  over  &amp;  under  streets, alleys, &amp; sidewalks</a:t>
            </a:r>
          </a:p>
          <a:p>
            <a:pPr marL="1928812" lvl="3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Fee:	    3%</a:t>
            </a:r>
          </a:p>
          <a:p>
            <a:pPr marL="1928812" lvl="3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29" y="6248399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306" y="3048000"/>
            <a:ext cx="7286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Franchises</a:t>
            </a:r>
          </a:p>
        </p:txBody>
      </p:sp>
      <p:pic>
        <p:nvPicPr>
          <p:cNvPr id="6146" name="Picture 2" descr="https://www.wtvq.com/wp-content/uploads/2015/08/Kentucky-Utilities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"/>
            <a:ext cx="4295553" cy="355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tmos 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604" y="-1772"/>
            <a:ext cx="4924647" cy="355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digitalreview.co/wp-content/uploads/2016/09/Comcast-will-make-Netflix-available-on-the-Xfinity-cable-servi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251" y="3463925"/>
            <a:ext cx="4929963" cy="340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fasttechhub.com/images/bellsouth-at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49" y="3551275"/>
            <a:ext cx="4295553" cy="340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75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0744" y="2286000"/>
            <a:ext cx="83058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 LEGAL  TOPICS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6544" y="41910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Damon R. Talley</a:t>
            </a:r>
          </a:p>
          <a:p>
            <a:pPr algn="ctr"/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Stoll Keenon Ogden PLLC</a:t>
            </a:r>
          </a:p>
          <a:p>
            <a:pPr algn="ctr"/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damon.talley@skofirm.com</a:t>
            </a:r>
          </a:p>
        </p:txBody>
      </p:sp>
    </p:spTree>
    <p:extLst>
      <p:ext uri="{BB962C8B-B14F-4D97-AF65-F5344CB8AC3E}">
        <p14:creationId xmlns:p14="http://schemas.microsoft.com/office/powerpoint/2010/main" val="873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 ISSUE  </a:t>
            </a:r>
          </a:p>
          <a:p>
            <a:pPr algn="ctr"/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40-year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 Supply  Contract  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 2  Water  Districts  </a:t>
            </a:r>
          </a:p>
          <a:p>
            <a:pPr algn="ctr"/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  or Invalid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7828" y="3981986"/>
            <a:ext cx="723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	Contract  =  Franchise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 20  Years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Basis:  Kentucky  Constitution     Section  164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9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1011" y="-228600"/>
            <a:ext cx="9144000" cy="14478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Ky.  Constitution  Section  164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71130" y="886017"/>
            <a:ext cx="8305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lvl="1">
              <a:spcBef>
                <a:spcPct val="50000"/>
              </a:spcBef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 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county,  city,  town,  taxing  district  or other  municipality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shall  be  authorized  or permitted  to  grant  any  franchise  or privilege,  or  make  any  contract  in  reference  thereto,  for  a  term  exceeding 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  years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Before  granting  such   franchise  or  privilege  for  a  term  of  years, such  municipality  shall  first,  after  due advertisement,  receive  bids  therefor publicly,  and  award  the  same  to  the highest  and  best  bidder;  but  it  shall  have the  right  to  reject  any  or  all  bids.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29" y="6248399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Court  of  Appeals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6342" y="990600"/>
            <a:ext cx="9007658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lvl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Crittenden-Livingston   WD </a:t>
            </a:r>
          </a:p>
          <a:p>
            <a:pPr marL="442912" lvl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Ledbetter   WD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  No.   	 2017-CA-000578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 Argument:	4-24-18   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Decided:			8-17-18	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Holding:		 No  Franchise	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45512" y="175260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6086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5442" y="-8860"/>
            <a:ext cx="9144000" cy="1219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Court  of  Appeals  @  Page  4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7629" y="1295409"/>
            <a:ext cx="83058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lvl="1" algn="just"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</a:t>
            </a:r>
            <a:r>
              <a:rPr 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franchise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is  generally  defined  as  a  </a:t>
            </a:r>
            <a:r>
              <a:rPr 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 or  privilege</a:t>
            </a:r>
            <a:r>
              <a:rPr lang="en-US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granted  by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  sovereign  power, government  or  a  governmental  entity  </a:t>
            </a:r>
            <a:r>
              <a:rPr 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 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party 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 do  </a:t>
            </a:r>
            <a:r>
              <a:rPr 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 act  which  such  party  could  not  do  without  a  grant  from  the  government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A  franchise  is  a  grant  of  a  right  to  use  public  property  or  at  least  the  property  over  which  the  granting  authority  has  control.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2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C:\Users\Damon\AppData\Local\Microsoft\Windows\Temporary Internet Files\Content.IE5\ZSXJFL6P\20120917-defla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66028"/>
            <a:ext cx="445367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Damon\AppData\Local\Microsoft\Windows\Temporary Internet Files\Content.IE5\ZCC44KJH\smiley-face-balloon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5" y="1108628"/>
            <a:ext cx="3352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6151328" y="1143746"/>
            <a:ext cx="2819400" cy="17526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B587C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1739278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MDR</a:t>
            </a:r>
          </a:p>
        </p:txBody>
      </p:sp>
      <p:sp>
        <p:nvSpPr>
          <p:cNvPr id="29" name="Cloud Callout 28"/>
          <p:cNvSpPr/>
          <p:nvPr/>
        </p:nvSpPr>
        <p:spPr>
          <a:xfrm>
            <a:off x="1828800" y="473931"/>
            <a:ext cx="2819400" cy="17526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B587C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873179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 to</a:t>
            </a:r>
          </a:p>
          <a:p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Celebrate !</a:t>
            </a:r>
          </a:p>
        </p:txBody>
      </p:sp>
    </p:spTree>
    <p:extLst>
      <p:ext uri="{BB962C8B-B14F-4D97-AF65-F5344CB8AC3E}">
        <p14:creationId xmlns:p14="http://schemas.microsoft.com/office/powerpoint/2010/main" val="232333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4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6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7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8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9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0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9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4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6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7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8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9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0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/>
          <p:bldP spid="8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Ky.  Supreme Court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31914" y="1143000"/>
            <a:ext cx="8686800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lvl="1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Ledbetter W.D.     </a:t>
            </a:r>
          </a:p>
          <a:p>
            <a:pPr marL="442912" lvl="1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Crittenden-Livingston  WD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  No.     2018-SC-000494-DG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DR:			09-12-18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 Granted:			02-07-19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Arguments:		None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Decided:				02-20-20		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7540" y="1981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11559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Ky.  Supreme Court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31914" y="1143000"/>
            <a:ext cx="86868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lvl="1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Ledbetter W.D.     </a:t>
            </a:r>
          </a:p>
          <a:p>
            <a:pPr marL="442912" lvl="1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Crittenden-Livingston  WD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Decided:				   02-20-20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Petition for Rehearing:   03-10-20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Final:		   07-09-20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 TO  BE  PUBLISHED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7540" y="1981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1368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Ky.  Supreme  Court  Holding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7881" y="1371600"/>
            <a:ext cx="878095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lvl="1" indent="-471488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Reversed  C/A  by  4-2  Vote</a:t>
            </a:r>
          </a:p>
          <a:p>
            <a:pPr marL="914400" lvl="1" indent="-471488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Contract  is  Franchise</a:t>
            </a:r>
          </a:p>
          <a:p>
            <a:pPr marL="914400" lvl="1" indent="-471488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Section  164  of  Const.</a:t>
            </a:r>
          </a:p>
          <a:p>
            <a:pPr marL="1928812" lvl="3" indent="-571500"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Must  Advertise</a:t>
            </a:r>
          </a:p>
          <a:p>
            <a:pPr marL="1928812" lvl="3" indent="-571500"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  Years  or  Less</a:t>
            </a:r>
          </a:p>
        </p:txBody>
      </p:sp>
    </p:spTree>
    <p:extLst>
      <p:ext uri="{BB962C8B-B14F-4D97-AF65-F5344CB8AC3E}">
        <p14:creationId xmlns:p14="http://schemas.microsoft.com/office/powerpoint/2010/main" val="33441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mon\AppData\Local\Microsoft\Windows\Temporary Internet Files\Content.IE5\ZCC44KJH\prairie-sky-2-682x456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61"/>
            <a:ext cx="9144000" cy="204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2283"/>
            <a:ext cx="9144000" cy="23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s3.amazonaws.com/cdn.higherthings.org/imgs/uploads/myht/life_issues/sky-is-fall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581" y="0"/>
            <a:ext cx="5058425" cy="689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9591774">
            <a:off x="-378913" y="1878806"/>
            <a:ext cx="7947753" cy="1015663"/>
          </a:xfrm>
          <a:prstGeom prst="rect">
            <a:avLst/>
          </a:prstGeom>
          <a:solidFill>
            <a:srgbClr val="3399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dirty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C1C1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SKY IS FALLING</a:t>
            </a:r>
          </a:p>
        </p:txBody>
      </p:sp>
    </p:spTree>
    <p:extLst>
      <p:ext uri="{BB962C8B-B14F-4D97-AF65-F5344CB8AC3E}">
        <p14:creationId xmlns:p14="http://schemas.microsoft.com/office/powerpoint/2010/main" val="393148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Ky.  Supreme  Court  Rationale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04057" y="2286000"/>
            <a:ext cx="838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0112" lvl="1" indent="-45720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Ky.  AG  Opinion  -  1981</a:t>
            </a:r>
          </a:p>
          <a:p>
            <a:pPr marL="900112" lvl="1" indent="-45720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KRS  96.120  (City)</a:t>
            </a:r>
          </a:p>
          <a:p>
            <a:pPr marL="914400" lvl="1" indent="-471488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 Definition  of  Franchise</a:t>
            </a:r>
          </a:p>
          <a:p>
            <a:pPr marL="914400" lvl="1" indent="-471488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 Facts</a:t>
            </a:r>
          </a:p>
          <a:p>
            <a:pPr marL="442912" lvl="1" algn="just">
              <a:spcBef>
                <a:spcPts val="120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3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A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DISCUSSION  TOPICS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9600" y="1770256"/>
            <a:ext cx="88392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58838" indent="-742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Notice  to  PSC</a:t>
            </a:r>
          </a:p>
          <a:p>
            <a:pPr marL="858838" indent="-742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Franchises  &amp;  Contracts</a:t>
            </a:r>
          </a:p>
          <a:p>
            <a:pPr marL="858838" indent="-742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Sovereign  Immunity</a:t>
            </a:r>
          </a:p>
          <a:p>
            <a:pPr marL="858838" indent="-742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Filed - Rate  Doctrine  101</a:t>
            </a:r>
          </a:p>
          <a:p>
            <a:pPr marL="858838" indent="-742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Open  Meetings  Act</a:t>
            </a:r>
          </a:p>
          <a:p>
            <a:pPr marL="115888"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   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 .  .					</a:t>
            </a:r>
          </a:p>
          <a:p>
            <a:pPr marL="115888">
              <a:spcBef>
                <a:spcPts val="0"/>
              </a:spcBef>
              <a:spcAft>
                <a:spcPts val="1200"/>
              </a:spcAft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5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Dissents  by  2  Justices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6700" y="1371600"/>
            <a:ext cx="8610599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lvl="1" indent="-471488" algn="just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Justice  VanMeter</a:t>
            </a:r>
          </a:p>
          <a:p>
            <a:pPr marL="1471612" lvl="2" indent="-57150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 Pages</a:t>
            </a:r>
          </a:p>
          <a:p>
            <a:pPr marL="1471612" lvl="2" indent="-57150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“Simple contract for the sale of water from one district to the other . . .”</a:t>
            </a:r>
          </a:p>
          <a:p>
            <a:pPr marL="1471612" lvl="2" indent="-57150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Explained  Meaning  of  Franchise           in  Context  of  Utilities</a:t>
            </a:r>
          </a:p>
          <a:p>
            <a:pPr marL="2386012" lvl="4" indent="-5715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Delivering Water to Retail Customers</a:t>
            </a:r>
          </a:p>
          <a:p>
            <a:pPr marL="2386012" lvl="4" indent="-5715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Billing Customers Directly</a:t>
            </a:r>
          </a:p>
          <a:p>
            <a:pPr marL="2843212" lvl="5" indent="-571500"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6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Dissents  by  2  Justices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6700" y="1371600"/>
            <a:ext cx="8610599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lvl="1" indent="-471488" algn="just">
              <a:spcBef>
                <a:spcPct val="50000"/>
              </a:spcBef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Chief  Justice  Minton</a:t>
            </a:r>
          </a:p>
          <a:p>
            <a:pPr marL="1471612" lvl="2" indent="-571500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Pages</a:t>
            </a:r>
          </a:p>
          <a:p>
            <a:pPr marL="1471612" lvl="2" indent="-571500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Agreed with J. VanMeter</a:t>
            </a:r>
          </a:p>
          <a:p>
            <a:pPr marL="1471612" lvl="2" indent="-571500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 at  Big  Picture</a:t>
            </a:r>
          </a:p>
          <a:p>
            <a:pPr marL="2386012" lvl="4" indent="-5715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Nature of Right Being Conveyed</a:t>
            </a:r>
          </a:p>
          <a:p>
            <a:pPr marL="2386012" lvl="4" indent="-5715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Special Privilege</a:t>
            </a:r>
          </a:p>
          <a:p>
            <a:pPr marL="2386012" lvl="4" indent="-5715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Supplier Already Had Right to Produce and Sell Water </a:t>
            </a:r>
          </a:p>
          <a:p>
            <a:pPr marL="2386012" lvl="4" indent="-5715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3212" lvl="5" indent="-571500"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04057" y="1295406"/>
            <a:ext cx="83820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0112" lvl="1" indent="-45720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340  Water  Utilities</a:t>
            </a:r>
          </a:p>
          <a:p>
            <a:pPr marL="900112" lvl="1" indent="-45720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169  WTPs</a:t>
            </a:r>
          </a:p>
          <a:p>
            <a:pPr marL="914400" lvl="1" indent="-471488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 Buy  Water</a:t>
            </a:r>
          </a:p>
          <a:p>
            <a:pPr marL="914400" lvl="1" indent="-471488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 Water  Supply  Contract</a:t>
            </a:r>
          </a:p>
          <a:p>
            <a:pPr marL="914400" lvl="1" indent="-471488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 Term</a:t>
            </a:r>
          </a:p>
          <a:p>
            <a:pPr marL="442912" lvl="1" algn="just">
              <a:spcBef>
                <a:spcPts val="120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.  .  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3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 Long  Is  Long  Term?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83536" y="2057400"/>
            <a:ext cx="861059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lvl="1" indent="-471488" algn="just">
              <a:spcBef>
                <a:spcPct val="50000"/>
              </a:spcBef>
              <a:buSzPct val="100000"/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Lender</a:t>
            </a:r>
          </a:p>
          <a:p>
            <a:pPr marL="1471612" lvl="2" indent="-571500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RD:		40  years</a:t>
            </a:r>
          </a:p>
          <a:p>
            <a:pPr marL="1471612" lvl="2" indent="-571500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KIA:		20  or  30  years</a:t>
            </a:r>
          </a:p>
          <a:p>
            <a:pPr marL="1471612" lvl="2" indent="-571500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Bonds:	Length  of  Bonds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9966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8943" y="1524006"/>
            <a:ext cx="82296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lvl="1" indent="-4714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 Franchise .  . . 20 Year  Limit</a:t>
            </a:r>
          </a:p>
          <a:p>
            <a:pPr marL="1371600" lvl="2" indent="-471488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  Borrow  $  from  RD</a:t>
            </a:r>
          </a:p>
          <a:p>
            <a:pPr marL="1371600" lvl="2" indent="-471488">
              <a:spcBef>
                <a:spcPts val="0"/>
              </a:spcBef>
              <a:buFont typeface="Wingdings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 Sources  –  Only  if                 &lt;  20  years</a:t>
            </a:r>
          </a:p>
          <a:p>
            <a:pPr marL="2386012" lvl="4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</a:t>
            </a:r>
          </a:p>
          <a:p>
            <a:pPr marL="2386012" lvl="4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Bonds</a:t>
            </a:r>
          </a:p>
          <a:p>
            <a:pPr marL="2386012" lvl="4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KRWFC</a:t>
            </a:r>
          </a:p>
          <a:p>
            <a:pPr marL="900112" lvl="2" algn="just">
              <a:spcBef>
                <a:spcPts val="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0112" lvl="2" algn="just">
              <a:spcBef>
                <a:spcPts val="6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What’s  Next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6700" y="1371600"/>
            <a:ext cx="8610599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lvl="1" indent="-471488" algn="just">
              <a:spcBef>
                <a:spcPct val="50000"/>
              </a:spcBef>
              <a:buSzPct val="100000"/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Rural  Development  Response</a:t>
            </a:r>
          </a:p>
          <a:p>
            <a:pPr marL="1471612" lvl="2" indent="-571500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20 - Year Contract and                      40 - Year Loan  ?  ?  ?</a:t>
            </a:r>
          </a:p>
          <a:p>
            <a:pPr marL="1471612" lvl="2" indent="-571500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OGC  Opinion</a:t>
            </a:r>
          </a:p>
          <a:p>
            <a:pPr marL="914400" lvl="1" indent="-471488" algn="just">
              <a:spcBef>
                <a:spcPct val="50000"/>
              </a:spcBef>
              <a:buSzPct val="100000"/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PSC   Response    ?  ?  ?</a:t>
            </a:r>
          </a:p>
          <a:p>
            <a:pPr marL="900112" lvl="2">
              <a:spcBef>
                <a:spcPct val="50000"/>
              </a:spcBef>
              <a:buSzPct val="100000"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86012" lvl="4" indent="-5715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3212" lvl="5" indent="-571500"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9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6700" y="1371600"/>
            <a:ext cx="8610599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85862" lvl="1" indent="-74295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Utility's Contract Was Originally a 40 - Year Contract.  Is It Null and Void?</a:t>
            </a:r>
          </a:p>
          <a:p>
            <a:pPr marL="442912" lvl="1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Answer:	NO</a:t>
            </a:r>
          </a:p>
          <a:p>
            <a:pPr marL="1471612" lvl="2" indent="-57150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Opinion Did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Void  All   Such Contracts</a:t>
            </a:r>
          </a:p>
          <a:p>
            <a:pPr marL="1471612" lvl="2" indent="-57150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Someone Must File Suit</a:t>
            </a:r>
          </a:p>
          <a:p>
            <a:pPr marL="442912" lvl="1">
              <a:spcBef>
                <a:spcPts val="600"/>
              </a:spcBef>
              <a:buSzPct val="100000"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2" lvl="1">
              <a:spcBef>
                <a:spcPct val="50000"/>
              </a:spcBef>
              <a:buSzPct val="100000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3212" lvl="5" indent="-571500">
              <a:spcBef>
                <a:spcPct val="50000"/>
              </a:spcBef>
              <a:buSzPct val="100000"/>
              <a:buFont typeface="+mj-lt"/>
              <a:buAutoNum type="arabicPeriod"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Unique  Facts  in  Ledbetter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6700" y="1524000"/>
            <a:ext cx="8610599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85862" lvl="1" indent="-742950"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Supplier Constructed 6 Miles of Water Line Inside Purchaser’s Service Area</a:t>
            </a:r>
          </a:p>
          <a:p>
            <a:pPr marL="1185862" lvl="1" indent="-742950"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Master  Meter  Located  on  Purchaser’s  Property (Water Tank)</a:t>
            </a:r>
          </a:p>
          <a:p>
            <a:pPr marL="1185862" lvl="1" indent="-742950"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Building Constructed to House Master  Meter on Purchaser’s Property		</a:t>
            </a:r>
          </a:p>
          <a:p>
            <a:pPr marL="2843212" lvl="5" indent="-571500"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7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6700" y="1371600"/>
            <a:ext cx="8610599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85862" lvl="1" indent="-74295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 startAt="2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Utility is a City.  We Supply Water to a Water District.  Does This Court Case Affect Us?</a:t>
            </a:r>
          </a:p>
          <a:p>
            <a:pPr marL="442912" lvl="1">
              <a:spcBef>
                <a:spcPct val="50000"/>
              </a:spcBef>
              <a:spcAft>
                <a:spcPts val="600"/>
              </a:spcAft>
              <a:buSzPct val="100000"/>
            </a:pP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2" lvl="1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  Answer:	YES</a:t>
            </a:r>
          </a:p>
          <a:p>
            <a:pPr marL="442912" lvl="1">
              <a:spcBef>
                <a:spcPts val="600"/>
              </a:spcBef>
              <a:buSzPct val="100000"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2" lvl="1">
              <a:spcBef>
                <a:spcPct val="50000"/>
              </a:spcBef>
              <a:buSzPct val="100000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3212" lvl="5" indent="-571500">
              <a:spcBef>
                <a:spcPct val="50000"/>
              </a:spcBef>
              <a:buSzPct val="100000"/>
              <a:buFont typeface="+mj-lt"/>
              <a:buAutoNum type="arabicPeriod"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7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6700" y="1371600"/>
            <a:ext cx="8610599" cy="752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85862" lvl="1" indent="-74295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 startAt="3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Utility is a City.  We Supply Water to Another City.  Does This Court Case Affect Us?</a:t>
            </a:r>
          </a:p>
          <a:p>
            <a:pPr marL="442912" lvl="1">
              <a:spcBef>
                <a:spcPct val="50000"/>
              </a:spcBef>
              <a:spcAft>
                <a:spcPts val="600"/>
              </a:spcAft>
              <a:buSzPct val="100000"/>
            </a:pP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2" lvl="1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  Answer:	YES</a:t>
            </a:r>
          </a:p>
          <a:p>
            <a:pPr marL="442912" lvl="1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But . . . Don’t Have to 				Worry About PSC</a:t>
            </a:r>
          </a:p>
          <a:p>
            <a:pPr marL="442912" lvl="1">
              <a:spcBef>
                <a:spcPts val="600"/>
              </a:spcBef>
              <a:buSzPct val="100000"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2" lvl="1">
              <a:spcBef>
                <a:spcPct val="50000"/>
              </a:spcBef>
              <a:buSzPct val="100000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3212" lvl="5" indent="-571500">
              <a:spcBef>
                <a:spcPct val="50000"/>
              </a:spcBef>
              <a:buSzPct val="100000"/>
              <a:buFont typeface="+mj-lt"/>
              <a:buAutoNum type="arabicPeriod"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A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DISCUSSION  TOPICS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" y="1770256"/>
            <a:ext cx="8839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58838" indent="-396875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Borrowing  Money</a:t>
            </a:r>
          </a:p>
          <a:p>
            <a:pPr marL="858838" indent="-396875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2020  General  Assembly</a:t>
            </a:r>
          </a:p>
          <a:p>
            <a:pPr marL="858838" indent="-396875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Surcharges</a:t>
            </a:r>
          </a:p>
          <a:p>
            <a:pPr marL="858838" indent="-396875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Recent  PSC  Orders</a:t>
            </a:r>
          </a:p>
          <a:p>
            <a:pPr marL="112713" indent="58738" defTabSz="884238"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	    Cases  to  Watch</a:t>
            </a:r>
          </a:p>
          <a:p>
            <a:pPr marL="115888"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marL="115888">
              <a:spcBef>
                <a:spcPts val="0"/>
              </a:spcBef>
              <a:spcAft>
                <a:spcPts val="1200"/>
              </a:spcAft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9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6700" y="1371600"/>
            <a:ext cx="8610599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85862" lvl="1" indent="-74295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 startAt="4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Utility’s  Contract Was Only for 15 Years.  Does This Court Case Affect Us?</a:t>
            </a:r>
          </a:p>
          <a:p>
            <a:pPr marL="442912" lvl="1">
              <a:spcBef>
                <a:spcPct val="50000"/>
              </a:spcBef>
              <a:spcAft>
                <a:spcPts val="600"/>
              </a:spcAft>
              <a:buSzPct val="100000"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2" lvl="1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Answer:	NO</a:t>
            </a:r>
          </a:p>
          <a:p>
            <a:pPr marL="442912" lvl="1">
              <a:spcBef>
                <a:spcPts val="600"/>
              </a:spcBef>
              <a:buSzPct val="100000"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2" lvl="1">
              <a:spcBef>
                <a:spcPct val="50000"/>
              </a:spcBef>
              <a:buSzPct val="100000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3212" lvl="5" indent="-571500">
              <a:spcBef>
                <a:spcPct val="50000"/>
              </a:spcBef>
              <a:buSzPct val="100000"/>
              <a:buFont typeface="+mj-lt"/>
              <a:buAutoNum type="arabicPeriod"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5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6700" y="1371600"/>
            <a:ext cx="8610599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85862" lvl="1" indent="-74295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 startAt="5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Utility’s  Contract Was Originally for 40 Years, But It Only Has 15 Years Left.  Does This Court Case Affect Us?</a:t>
            </a:r>
          </a:p>
          <a:p>
            <a:pPr marL="442912" lvl="1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Answer:	YES</a:t>
            </a:r>
          </a:p>
          <a:p>
            <a:pPr marL="442912" lvl="1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Same Facts as in 					Ledbetter Case</a:t>
            </a:r>
          </a:p>
          <a:p>
            <a:pPr marL="442912" lvl="1">
              <a:spcBef>
                <a:spcPts val="600"/>
              </a:spcBef>
              <a:buSzPct val="100000"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2" lvl="1">
              <a:spcBef>
                <a:spcPct val="50000"/>
              </a:spcBef>
              <a:buSzPct val="100000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3212" lvl="5" indent="-571500">
              <a:spcBef>
                <a:spcPct val="50000"/>
              </a:spcBef>
              <a:buSzPct val="100000"/>
              <a:buFont typeface="+mj-lt"/>
              <a:buAutoNum type="arabicPeriod"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8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6700" y="1371600"/>
            <a:ext cx="8610599" cy="61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85862" lvl="1" indent="-74295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 startAt="6"/>
            </a:pP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the Significance of the Supreme Court Opinion Being an Unpublished Opinion?</a:t>
            </a:r>
          </a:p>
          <a:p>
            <a:pPr marL="442912" lvl="1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42912" lvl="1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 Cannot  Be  Cited  as  Authority  in  Another  Case  Without  Providing Copy  to  Judge  and 	Opposing  Attorney.  Judge  Can  Still  Rely  on the  Case  as  Authority.</a:t>
            </a:r>
          </a:p>
          <a:p>
            <a:pPr marL="442912" lvl="1">
              <a:spcBef>
                <a:spcPct val="50000"/>
              </a:spcBef>
              <a:buSzPct val="100000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3212" lvl="5" indent="-571500">
              <a:spcBef>
                <a:spcPct val="50000"/>
              </a:spcBef>
              <a:buSzPct val="100000"/>
              <a:buFont typeface="+mj-lt"/>
              <a:buAutoNum type="arabicPeriod"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KRWA’s  Role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659553"/>
            <a:ext cx="8780951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lvl="1" indent="-471488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Filed  Amicus  Brief in C/A &amp; S/C</a:t>
            </a:r>
          </a:p>
          <a:p>
            <a:pPr marL="1928812" lvl="3" indent="-571500"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“Friend”  of  Court</a:t>
            </a:r>
          </a:p>
          <a:p>
            <a:pPr marL="914400" lvl="1" indent="-471488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Protect  Validity  of  Contracts</a:t>
            </a:r>
          </a:p>
          <a:p>
            <a:pPr marL="914400" lvl="1" indent="-471488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Protect  Ability  to  Obtain  $</a:t>
            </a:r>
          </a:p>
          <a:p>
            <a:pPr marL="914400" lvl="1" indent="-471488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Working  With  RD</a:t>
            </a:r>
          </a:p>
          <a:p>
            <a:pPr marL="442912" lvl="1" algn="just" fontAlgn="auto">
              <a:spcBef>
                <a:spcPct val="50000"/>
              </a:spcBef>
              <a:spcAft>
                <a:spcPts val="0"/>
              </a:spcAft>
            </a:pP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5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MCj0434859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-76200"/>
            <a:ext cx="5943600" cy="5943600"/>
          </a:xfrm>
        </p:spPr>
      </p:pic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2438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QUESTIONS?</a:t>
            </a:r>
            <a:endParaRPr 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5" descr="SKO-LogoStack1(Clr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5"/>
          <a:stretch/>
        </p:blipFill>
        <p:spPr bwMode="auto">
          <a:xfrm>
            <a:off x="8216901" y="6123146"/>
            <a:ext cx="927100" cy="73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2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1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3835" y="1219200"/>
            <a:ext cx="82296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Sovereign</a:t>
            </a:r>
          </a:p>
          <a:p>
            <a:pPr algn="ctr"/>
            <a:r>
              <a:rPr lang="en-US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Immunity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0"/>
            <a:ext cx="37448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5047" y="0"/>
            <a:ext cx="4267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The King Can Do No Wrong</a:t>
            </a:r>
          </a:p>
        </p:txBody>
      </p:sp>
    </p:spTree>
    <p:extLst>
      <p:ext uri="{BB962C8B-B14F-4D97-AF65-F5344CB8AC3E}">
        <p14:creationId xmlns:p14="http://schemas.microsoft.com/office/powerpoint/2010/main" val="27259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Campbell  County  Case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6342" y="990600"/>
            <a:ext cx="86868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lvl="1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 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Carucci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 marL="442912" lvl="1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Northern  Ky.  WD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  Court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No.		2016 - CI - 00476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Decided:		04-12-17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Ruling:	  Case  Dismissed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		  S/I  Defense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1782758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41567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Court  of  Appeals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31914" y="1143000"/>
            <a:ext cx="86868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lvl="1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 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Carucci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marL="442912" lvl="1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Northern  Ky.  WD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  No.	2017-CA-000941-MR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Decided:		01-18-19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Holding:	  	Abolished  S/I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For  Water  Districts		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7540" y="1981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14585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mon\AppData\Local\Microsoft\Windows\Temporary Internet Files\Content.IE5\ZCC44KJH\prairie-sky-2-682x456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61"/>
            <a:ext cx="9144000" cy="204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2283"/>
            <a:ext cx="9144000" cy="23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s3.amazonaws.com/cdn.higherthings.org/imgs/uploads/myht/life_issues/sky-is-fall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581" y="0"/>
            <a:ext cx="5058425" cy="689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9591774">
            <a:off x="-378913" y="1878806"/>
            <a:ext cx="7947753" cy="1015663"/>
          </a:xfrm>
          <a:prstGeom prst="rect">
            <a:avLst/>
          </a:prstGeom>
          <a:solidFill>
            <a:srgbClr val="3399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dirty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C1C1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SKY IS FALLING</a:t>
            </a:r>
          </a:p>
        </p:txBody>
      </p:sp>
    </p:spTree>
    <p:extLst>
      <p:ext uri="{BB962C8B-B14F-4D97-AF65-F5344CB8AC3E}">
        <p14:creationId xmlns:p14="http://schemas.microsoft.com/office/powerpoint/2010/main" val="134467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2590800" y="1"/>
            <a:ext cx="57029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2705725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DISCLAIMER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471" y="1600200"/>
            <a:ext cx="685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KRWA – Kentucky Rural Water Associ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1604"/>
            <a:ext cx="1809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2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Ky.  Supreme Court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31914" y="1066800"/>
            <a:ext cx="86868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lvl="1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Northern  Ky.  WD   vs.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Carucci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  No.     2019-SC-000105-DG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Citation:	      600  S.W.3d  240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DR:		02-19-19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 Granted:		08-29-19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Affirmed:			08-29-19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Final:				02-20-20		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2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Court  of  Appeals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31914" y="1143000"/>
            <a:ext cx="86868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lvl="1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 Woodford  WD  vs. Byrd</a:t>
            </a:r>
          </a:p>
          <a:p>
            <a:pPr marL="1185862" lvl="1" indent="-742950" algn="just">
              <a:lnSpc>
                <a:spcPct val="150000"/>
              </a:lnSpc>
              <a:spcBef>
                <a:spcPts val="0"/>
              </a:spcBef>
              <a:buFontTx/>
              <a:buAutoNum type="arabicPlain" startAt="352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S.W.3d  340  (Ky.  App. 2011)</a:t>
            </a:r>
          </a:p>
          <a:p>
            <a:pPr marL="442912" lvl="1" algn="just">
              <a:lnSpc>
                <a:spcPct val="150000"/>
              </a:lnSpc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Holding:	  	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WD  Immune  from</a:t>
            </a:r>
          </a:p>
          <a:p>
            <a:pPr marL="442912" lvl="1" algn="just">
              <a:spcBef>
                <a:spcPts val="0"/>
              </a:spcBef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Negligence  Suit  </a:t>
            </a:r>
          </a:p>
          <a:p>
            <a:pPr marL="442912" lvl="1" algn="just">
              <a:spcBef>
                <a:spcPts val="0"/>
              </a:spcBef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Because  of  S/I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6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Supreme  Court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31920" y="1219200"/>
            <a:ext cx="86868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lvl="1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Coppage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Construction  Co., Inc.</a:t>
            </a:r>
          </a:p>
          <a:p>
            <a:pPr marL="442912" lvl="1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Sanitation  District  No. 1</a:t>
            </a:r>
          </a:p>
          <a:p>
            <a:pPr marL="442912" lvl="1" algn="just">
              <a:spcBef>
                <a:spcPts val="600"/>
              </a:spcBef>
              <a:spcAft>
                <a:spcPts val="120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459  S.W.3d  855  (Ky.  2015)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Holding:	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  Not  Entitled  to</a:t>
            </a:r>
          </a:p>
          <a:p>
            <a:pPr marL="442912" lvl="1" algn="just">
              <a:spcBef>
                <a:spcPts val="0"/>
              </a:spcBef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S/I  Because  It  Was</a:t>
            </a:r>
          </a:p>
          <a:p>
            <a:pPr marL="442912" lvl="1" algn="just">
              <a:spcBef>
                <a:spcPts val="0"/>
              </a:spcBef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Not a County-Created Entity		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7540" y="1981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2126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Ky.  Supreme Court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31914" y="1143000"/>
            <a:ext cx="86868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lvl="1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Northern  Ky.  WD  vs.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Carucci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2912" lvl="1" algn="just">
              <a:spcBef>
                <a:spcPts val="0"/>
              </a:spcBef>
            </a:pP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 Granted:		08-29-19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Arguments:	None		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Decided:			08-29-19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Final:				02-20-20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Holding:			No  S/I  for</a:t>
            </a:r>
          </a:p>
          <a:p>
            <a:pPr marL="442912" lvl="1" algn="just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W.D.						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1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Holding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7880" y="1447800"/>
            <a:ext cx="87809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lvl="1" indent="-471488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O/R  South  Woodford  Case</a:t>
            </a:r>
          </a:p>
          <a:p>
            <a:pPr marL="914400" lvl="1" indent="-471488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No  S/I  for  W.D.</a:t>
            </a:r>
          </a:p>
          <a:p>
            <a:pPr marL="914400" lvl="1" indent="-471488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Adopted  by  Sup. Court</a:t>
            </a:r>
          </a:p>
          <a:p>
            <a:pPr marL="914400" lvl="1" indent="-471488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Providing  Drinking  Water          Is 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NOT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Integral  State Function</a:t>
            </a:r>
          </a:p>
          <a:p>
            <a:pPr marL="442912" lvl="1" fontAlgn="auto">
              <a:spcBef>
                <a:spcPct val="50000"/>
              </a:spcBef>
              <a:spcAft>
                <a:spcPts val="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193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0"/>
            <a:ext cx="3749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6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/>
        </p:blipFill>
        <p:spPr bwMode="auto">
          <a:xfrm>
            <a:off x="-30775" y="0"/>
            <a:ext cx="91605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Damon\AppData\Local\Microsoft\Windows\Temporary Internet Files\Content.IE5\9YC9Z2LE\175px-BarrelDKC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399"/>
            <a:ext cx="1752600" cy="208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3600" y="4191000"/>
            <a:ext cx="685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/>
        </p:blipFill>
        <p:spPr bwMode="auto">
          <a:xfrm>
            <a:off x="-16598" y="39609"/>
            <a:ext cx="916059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2286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6A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EXPOSED</a:t>
            </a:r>
          </a:p>
        </p:txBody>
      </p:sp>
    </p:spTree>
    <p:extLst>
      <p:ext uri="{BB962C8B-B14F-4D97-AF65-F5344CB8AC3E}">
        <p14:creationId xmlns:p14="http://schemas.microsoft.com/office/powerpoint/2010/main" val="19864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amon\AppData\Local\Microsoft\Windows\Temporary Internet Files\Content.IE5\M33X1KQE\owl-readin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1806"/>
            <a:ext cx="6477000" cy="596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477882">
            <a:off x="766904" y="3430855"/>
            <a:ext cx="5390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Talley’s</a:t>
            </a:r>
          </a:p>
        </p:txBody>
      </p:sp>
      <p:sp>
        <p:nvSpPr>
          <p:cNvPr id="3" name="Rectangle 2"/>
          <p:cNvSpPr/>
          <p:nvPr/>
        </p:nvSpPr>
        <p:spPr>
          <a:xfrm rot="19572217">
            <a:off x="4962115" y="3430854"/>
            <a:ext cx="20659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20511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Talley’s  Tips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0791" y="1847206"/>
            <a:ext cx="878095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lvl="1" indent="-471488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Exercise  Reasonable  Care</a:t>
            </a:r>
          </a:p>
          <a:p>
            <a:pPr marL="914400" lvl="1" indent="-471488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Use  Best  Practices</a:t>
            </a:r>
          </a:p>
          <a:p>
            <a:pPr marL="914400" lvl="1" indent="-471488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Adopt  Policies</a:t>
            </a:r>
          </a:p>
          <a:p>
            <a:pPr marL="914400" lvl="1" indent="-471488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Follow  Policies</a:t>
            </a:r>
          </a:p>
          <a:p>
            <a:pPr marL="442912" lvl="1" fontAlgn="auto">
              <a:spcBef>
                <a:spcPct val="50000"/>
              </a:spcBef>
              <a:spcAft>
                <a:spcPts val="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245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38417" y="1447800"/>
            <a:ext cx="7696200" cy="403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PSA</a:t>
            </a:r>
            <a:b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b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PSC</a:t>
            </a:r>
          </a:p>
        </p:txBody>
      </p:sp>
      <p:pic>
        <p:nvPicPr>
          <p:cNvPr id="1026" name="Picture 2" descr="http://1.bp.blogspot.com/_FHHhJcs41x4/TMD3dRugqUI/AAAAAAAAAAY/tCLZQBqYtVs/s1600/oldradi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19" y="1676401"/>
            <a:ext cx="4112346" cy="41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MCj0434859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-76200"/>
            <a:ext cx="5943600" cy="5943600"/>
          </a:xfrm>
        </p:spPr>
      </p:pic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2438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QUESTIONS?</a:t>
            </a:r>
            <a:endParaRPr 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5" descr="SKO-LogoStack1(Clr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5"/>
          <a:stretch/>
        </p:blipFill>
        <p:spPr bwMode="auto">
          <a:xfrm>
            <a:off x="8216901" y="6123146"/>
            <a:ext cx="927100" cy="73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2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6019800"/>
          </a:xfrm>
        </p:spPr>
        <p:txBody>
          <a:bodyPr/>
          <a:lstStyle/>
          <a:p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Filed - Rate  </a:t>
            </a:r>
            <a:b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Doctrine  </a:t>
            </a:r>
            <a:b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29" y="6248399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Filed – Rate  Doctrine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3400" y="1651591"/>
            <a:ext cx="877894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7575" indent="-8651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No  utility  shall  charge  a  greater  or  less  rate  for  any  service  than  the  rate  contained  in  its  filed      schedules  (Tariff). </a:t>
            </a:r>
          </a:p>
          <a:p>
            <a:pPr marL="52387">
              <a:spcBef>
                <a:spcPct val="5000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KRS 278.160</a:t>
            </a:r>
          </a:p>
          <a:p>
            <a:pPr marL="471488" indent="-471488" algn="just">
              <a:spcBef>
                <a:spcPct val="50000"/>
              </a:spcBef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29" y="6248399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6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Filed – Rate  Doctrine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8229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71488" indent="-471488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 -  2  Aspects</a:t>
            </a:r>
          </a:p>
          <a:p>
            <a:pPr marL="1200150" lvl="1" indent="-742950" algn="just">
              <a:spcBef>
                <a:spcPts val="1200"/>
              </a:spcBef>
              <a:buFont typeface="+mj-lt"/>
              <a:buAutoNum type="arabicPeriod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it is in your Tariff, you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charge it.</a:t>
            </a:r>
          </a:p>
          <a:p>
            <a:pPr marL="1200150" lvl="1" indent="-742950" algn="just">
              <a:spcBef>
                <a:spcPts val="1200"/>
              </a:spcBef>
              <a:buFont typeface="+mj-lt"/>
              <a:buAutoNum type="arabicPeriod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it is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your Tariff, you can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it.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29" y="6248399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7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Filed – Rate  Doctrine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8229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 Filing  of:</a:t>
            </a:r>
          </a:p>
          <a:p>
            <a:pPr marL="1028700" lvl="1" indent="-5715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Rates</a:t>
            </a:r>
          </a:p>
          <a:p>
            <a:pPr marL="1028700" lvl="1" indent="-5715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 &amp;  Conditions  of  Service</a:t>
            </a:r>
          </a:p>
          <a:p>
            <a:pPr marL="1028700" lvl="1" indent="-5715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Contracts  </a:t>
            </a:r>
          </a:p>
          <a:p>
            <a:pPr algn="just">
              <a:spcBef>
                <a:spcPct val="50000"/>
              </a:spcBef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29" y="6248399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6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Damon\AppData\Local\Microsoft\Windows\Temporary Internet Files\Content.IE5\M33X1KQE\teacher-clipart-ncE74e57i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36" y="1862593"/>
            <a:ext cx="7754679" cy="41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7399" y="2057400"/>
            <a:ext cx="29202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Talley’s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0" y="2743198"/>
            <a:ext cx="38063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Take  </a:t>
            </a:r>
            <a:r>
              <a:rPr lang="en-US" sz="4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Aways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5089267"/>
            <a:ext cx="609600" cy="184666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7044" y="5680639"/>
            <a:ext cx="1248355" cy="369332"/>
          </a:xfrm>
          <a:prstGeom prst="rect">
            <a:avLst/>
          </a:prstGeom>
          <a:solidFill>
            <a:srgbClr val="0068CC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686654">
            <a:off x="6425165" y="412769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Damon</a:t>
            </a:r>
          </a:p>
        </p:txBody>
      </p:sp>
    </p:spTree>
    <p:extLst>
      <p:ext uri="{BB962C8B-B14F-4D97-AF65-F5344CB8AC3E}">
        <p14:creationId xmlns:p14="http://schemas.microsoft.com/office/powerpoint/2010/main" val="147981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Filed – Rate  Doctrine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5527" y="1533465"/>
            <a:ext cx="82296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28700" lvl="1" indent="-5715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  Wholesale  Contracts with PSC</a:t>
            </a:r>
          </a:p>
          <a:p>
            <a:pPr marL="1943100" lvl="3" indent="-5715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 Stories (2)</a:t>
            </a:r>
          </a:p>
          <a:p>
            <a:pPr marL="2400300" lvl="4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 of  Contract</a:t>
            </a:r>
          </a:p>
          <a:p>
            <a:pPr marL="2400300" lvl="4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Buy  All  Water</a:t>
            </a:r>
          </a:p>
          <a:p>
            <a:pPr marL="1028700" lvl="1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 PSC  Website  When  You  Return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</a:p>
          <a:p>
            <a:pPr algn="just">
              <a:spcBef>
                <a:spcPct val="50000"/>
              </a:spcBef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29" y="6248399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C:\Users\Damon\AppData\Local\Microsoft\Windows\Temporary Internet Files\Content.IE5\ZCC44KJH\300px-U2713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72676"/>
            <a:ext cx="10668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15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33" y="838200"/>
            <a:ext cx="9144000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algn="ctr">
              <a:lnSpc>
                <a:spcPts val="1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</a:t>
            </a:r>
          </a:p>
          <a:p>
            <a:pPr marL="115888" algn="ctr">
              <a:lnSpc>
                <a:spcPts val="1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</a:p>
          <a:p>
            <a:pPr marL="115888" algn="ctr">
              <a:lnSpc>
                <a:spcPts val="1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7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067799" cy="1061626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Attending  Board  Meeting </a:t>
            </a:r>
            <a:b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Via  Zoom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" y="1595026"/>
            <a:ext cx="8856812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0112" lvl="1" indent="-4572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KRS 61.826   Amended:  2018</a:t>
            </a:r>
          </a:p>
          <a:p>
            <a:pPr marL="900112" lvl="1" indent="-4572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 Easier to Conduct Meeting via</a:t>
            </a:r>
          </a:p>
          <a:p>
            <a:pPr marL="442912" lvl="1" algn="just">
              <a:spcBef>
                <a:spcPts val="0"/>
              </a:spcBef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Video  Teleconference  (VTC)</a:t>
            </a:r>
          </a:p>
          <a:p>
            <a:pPr marL="1928812" lvl="3" indent="-5715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Meetings</a:t>
            </a:r>
          </a:p>
          <a:p>
            <a:pPr marL="1928812" lvl="3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Member  Attend  Remotely</a:t>
            </a:r>
          </a:p>
          <a:p>
            <a:pPr marL="2386012" lvl="4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  in  Quorum  Call</a:t>
            </a:r>
          </a:p>
          <a:p>
            <a:pPr marL="2386012" lvl="4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Fully  Participate</a:t>
            </a:r>
          </a:p>
          <a:p>
            <a:pPr marL="2386012" lvl="4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One </a:t>
            </a:r>
          </a:p>
          <a:p>
            <a:pPr marL="900112" lvl="2" algn="just">
              <a:spcBef>
                <a:spcPts val="6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2912" lvl="1" algn="just">
              <a:spcBef>
                <a:spcPct val="500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5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067799" cy="1061626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  Rules - VTC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" y="1752600"/>
            <a:ext cx="88568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0112" lvl="1" indent="-4572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 Primary  Location</a:t>
            </a:r>
          </a:p>
          <a:p>
            <a:pPr marL="900112" lvl="1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 Must  Be  Able  to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</a:t>
            </a:r>
          </a:p>
          <a:p>
            <a:pPr marL="442912" lvl="1">
              <a:spcBef>
                <a:spcPts val="600"/>
              </a:spcBef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Everyone  Else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0112" lvl="1" indent="-4572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Notice  Requirements</a:t>
            </a:r>
          </a:p>
          <a:p>
            <a:pPr marL="1471612" lvl="2" indent="-5715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 Will  Be  VTC</a:t>
            </a:r>
          </a:p>
          <a:p>
            <a:pPr marL="1471612" lvl="2" indent="-5715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 Location</a:t>
            </a:r>
          </a:p>
          <a:p>
            <a:pPr marL="442912" lvl="1" algn="just">
              <a:spcBef>
                <a:spcPts val="600"/>
              </a:spcBef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442912" lvl="1" algn="just">
              <a:spcBef>
                <a:spcPct val="500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33" y="10633"/>
            <a:ext cx="9144000" cy="1219200"/>
          </a:xfrm>
        </p:spPr>
        <p:txBody>
          <a:bodyPr/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Reporting  Requirements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83536" y="1828800"/>
            <a:ext cx="861059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lvl="1" indent="-471488" algn="just">
              <a:spcBef>
                <a:spcPct val="50000"/>
              </a:spcBef>
              <a:buSzPct val="100000"/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Must   Notify  PSC   if .  .  .</a:t>
            </a:r>
          </a:p>
          <a:p>
            <a:pPr marL="1928812" lvl="3" indent="-571500" eaLnBrk="0" hangingPunct="0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Vacancy   Exists</a:t>
            </a:r>
          </a:p>
          <a:p>
            <a:pPr marL="1928812" lvl="3" indent="-571500" algn="just" eaLnBrk="0" hangingPunct="0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Appointment   Made</a:t>
            </a:r>
          </a:p>
          <a:p>
            <a:pPr marL="914400" lvl="1" indent="-471488" algn="just">
              <a:spcBef>
                <a:spcPct val="50000"/>
              </a:spcBef>
              <a:buSzPct val="100000"/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When?	  Within  30  Days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amon\AppData\Local\Microsoft\Windows\Temporary Internet Files\Content.IE5\M33X1KQE\owl-readin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1806"/>
            <a:ext cx="6477000" cy="596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477882">
            <a:off x="766904" y="3430855"/>
            <a:ext cx="5390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Talley’s</a:t>
            </a:r>
          </a:p>
        </p:txBody>
      </p:sp>
      <p:sp>
        <p:nvSpPr>
          <p:cNvPr id="3" name="Rectangle 2"/>
          <p:cNvSpPr/>
          <p:nvPr/>
        </p:nvSpPr>
        <p:spPr>
          <a:xfrm rot="19572217">
            <a:off x="4962115" y="3430854"/>
            <a:ext cx="20659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31713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067799" cy="1061626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Notice  of  VTC  Meetings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" y="1595026"/>
            <a:ext cx="885681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85862" lvl="1" indent="-742950" algn="just">
              <a:spcBef>
                <a:spcPts val="600"/>
              </a:spcBef>
              <a:buFont typeface="+mj-lt"/>
              <a:buAutoNum type="arabicPeriod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 Meetings</a:t>
            </a:r>
          </a:p>
          <a:p>
            <a:pPr marL="1357312" lvl="2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  Schedule (61.820)</a:t>
            </a:r>
          </a:p>
          <a:p>
            <a:pPr marL="1357312" lvl="2" indent="-4572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or All of the Regular Meetings  Will  Be  VTC </a:t>
            </a:r>
          </a:p>
          <a:p>
            <a:pPr marL="1357312" lvl="2" indent="-4572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 Location  at ________	</a:t>
            </a:r>
          </a:p>
          <a:p>
            <a:pPr marL="1357312" lvl="2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 May  Attend  at  Primary Location</a:t>
            </a:r>
          </a:p>
          <a:p>
            <a:pPr marL="442912" lvl="1" algn="just">
              <a:spcBef>
                <a:spcPct val="500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2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067799" cy="1061626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Notice  of  VTC  Meetings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" y="1371600"/>
            <a:ext cx="885681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85862" lvl="1" indent="-742950" algn="just">
              <a:spcBef>
                <a:spcPts val="600"/>
              </a:spcBef>
              <a:buFont typeface="+mj-lt"/>
              <a:buAutoNum type="arabicPeriod" startAt="2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 Meeting</a:t>
            </a:r>
          </a:p>
          <a:p>
            <a:pPr marL="1357312" lvl="2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 Rules (61.823)  Plus</a:t>
            </a:r>
          </a:p>
          <a:p>
            <a:pPr marL="1928812" lvl="3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 Be  VTC  Meeting </a:t>
            </a:r>
          </a:p>
          <a:p>
            <a:pPr marL="1928812" lvl="3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 Location  at ________</a:t>
            </a:r>
          </a:p>
          <a:p>
            <a:pPr marL="1928812" lvl="3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 May   Attend  at</a:t>
            </a:r>
          </a:p>
          <a:p>
            <a:pPr marL="1357312" lvl="3">
              <a:spcBef>
                <a:spcPts val="600"/>
              </a:spcBef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Primary  Location	</a:t>
            </a:r>
          </a:p>
          <a:p>
            <a:pPr marL="1185862" lvl="1" indent="-742950" algn="just">
              <a:spcBef>
                <a:spcPts val="600"/>
              </a:spcBef>
              <a:buFont typeface="+mj-lt"/>
              <a:buAutoNum type="arabicPeriod" startAt="2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Minutes</a:t>
            </a:r>
          </a:p>
          <a:p>
            <a:pPr marL="1357312" lvl="2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Comm. _____  Attended via VTC</a:t>
            </a:r>
          </a:p>
          <a:p>
            <a:pPr marL="442912" lvl="1" algn="just">
              <a:spcBef>
                <a:spcPts val="6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MCj0434859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-76200"/>
            <a:ext cx="5943600" cy="5943600"/>
          </a:xfrm>
        </p:spPr>
      </p:pic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2438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QUESTIONS?</a:t>
            </a:r>
            <a:endParaRPr 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5" descr="SKO-LogoStack1(Clr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5"/>
          <a:stretch/>
        </p:blipFill>
        <p:spPr bwMode="auto">
          <a:xfrm>
            <a:off x="8216901" y="6123146"/>
            <a:ext cx="927100" cy="73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2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8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8624"/>
            <a:ext cx="7183438" cy="564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2" y="-152400"/>
            <a:ext cx="796554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Borrowing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4738106"/>
            <a:ext cx="6477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12320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KRS  278.300(1)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" y="2438402"/>
            <a:ext cx="8305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lvl="1" algn="just">
              <a:spcBef>
                <a:spcPct val="5000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utility shall issue any securities or evidences of indebtedness . . . until it has been authorized to do so by order of the Commission.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9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Practical  Effect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1000" y="1219201"/>
            <a:ext cx="8763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28700" lvl="1" indent="-5715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 Obtain  PSC  Approval Before  Incurring  Long-term  Debt  (Over  2  Years)</a:t>
            </a:r>
          </a:p>
          <a:p>
            <a:pPr marL="1028700" lvl="1" indent="-5715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Exception:</a:t>
            </a:r>
          </a:p>
          <a:p>
            <a:pPr marL="1943100" lvl="3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Years  or  Less</a:t>
            </a:r>
          </a:p>
          <a:p>
            <a:pPr marL="1943100" lvl="3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Renewals</a:t>
            </a:r>
          </a:p>
          <a:p>
            <a:pPr lvl="4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 X  2  =  6 Years)</a:t>
            </a:r>
          </a:p>
          <a:p>
            <a:pPr lvl="3">
              <a:spcBef>
                <a:spcPts val="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(6  X  1  =  6 Years)</a:t>
            </a:r>
          </a:p>
          <a:p>
            <a:pPr lvl="3">
              <a:spcBef>
                <a:spcPts val="0"/>
              </a:spcBef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nichepursuits.com/wp-content/uploads/2013/04/Number-1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28" y="381000"/>
            <a:ext cx="5105400" cy="51054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2567" y="5391868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Violation</a:t>
            </a:r>
          </a:p>
        </p:txBody>
      </p:sp>
    </p:spTree>
    <p:extLst>
      <p:ext uri="{BB962C8B-B14F-4D97-AF65-F5344CB8AC3E}">
        <p14:creationId xmlns:p14="http://schemas.microsoft.com/office/powerpoint/2010/main" val="278651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2719"/>
            <a:ext cx="91440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6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2"/>
            <a:ext cx="8077200" cy="6781799"/>
          </a:xfrm>
        </p:spPr>
        <p:txBody>
          <a:bodyPr/>
          <a:lstStyle/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Web Pro" pitchFamily="34" charset="0"/>
            </a:endParaRP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Case  No.	2017 - 469</a:t>
            </a: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Opened:	01- 11 - 2018</a:t>
            </a: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  <a:tabLst>
                <a:tab pos="2743200" algn="l"/>
              </a:tabLst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Hearing:	02 - 27- 2018</a:t>
            </a:r>
          </a:p>
          <a:p>
            <a:pPr marL="666750" indent="-666750"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Issue:		KRS  278.300</a:t>
            </a:r>
          </a:p>
          <a:p>
            <a:pPr marL="2335213" indent="-2335213">
              <a:buClr>
                <a:srgbClr val="FFFF00"/>
              </a:buClr>
              <a:buNone/>
              <a:tabLst>
                <a:tab pos="2743200" algn="l"/>
              </a:tabLst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Decision:    09 - 17 - 2018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152401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Show Cause Case # 3</a:t>
            </a:r>
          </a:p>
        </p:txBody>
      </p:sp>
    </p:spTree>
    <p:extLst>
      <p:ext uri="{BB962C8B-B14F-4D97-AF65-F5344CB8AC3E}">
        <p14:creationId xmlns:p14="http://schemas.microsoft.com/office/powerpoint/2010/main" val="8666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33" y="10633"/>
            <a:ext cx="9144000" cy="1219200"/>
          </a:xfrm>
        </p:spPr>
        <p:txBody>
          <a:bodyPr/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Vacancy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71763" y="1484907"/>
            <a:ext cx="8153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71488" lvl="1" indent="-471488" algn="just">
              <a:spcBef>
                <a:spcPct val="50000"/>
              </a:spcBef>
              <a:buSzPct val="100000"/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  CJE  60 Days Before Term  Ends  (KRS 65.008)</a:t>
            </a:r>
          </a:p>
          <a:p>
            <a:pPr marL="471488" lvl="1" indent="-471488" algn="just">
              <a:spcBef>
                <a:spcPct val="50000"/>
              </a:spcBef>
              <a:buSzPct val="100000"/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CJE / Fiscal Court – 90 Days</a:t>
            </a:r>
          </a:p>
          <a:p>
            <a:pPr marL="471488" lvl="1" indent="-471488" algn="just">
              <a:spcBef>
                <a:spcPct val="50000"/>
              </a:spcBef>
              <a:buSzPct val="100000"/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Then,  PSC  Takes  Over</a:t>
            </a:r>
          </a:p>
          <a:p>
            <a:pPr marL="1035050" lvl="2" indent="-571500" algn="just" eaLnBrk="0" hangingPunct="0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CJE  Loses  Right  To  Appoint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2192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Cause Case # 3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93659" y="1295407"/>
            <a:ext cx="83058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lvl="1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 in the last year and a half involving a show cause order against a water district utility and/or its commissioners for violating KRS 278.300 by obtaining a loan, the term of which is in excess of two years, without prior approval of the Commission. To date the Commission has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assessed, but not sought, to collect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civil penalties against individual water district commissioners for essentially two reasons.</a:t>
            </a:r>
          </a:p>
          <a:p>
            <a:pPr marL="442912" lvl="1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(Continued)						</a:t>
            </a:r>
          </a:p>
        </p:txBody>
      </p:sp>
    </p:spTree>
    <p:extLst>
      <p:ext uri="{BB962C8B-B14F-4D97-AF65-F5344CB8AC3E}">
        <p14:creationId xmlns:p14="http://schemas.microsoft.com/office/powerpoint/2010/main" val="30967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1011" y="152400"/>
            <a:ext cx="9144000" cy="1066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Cause Case # 3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71130" y="1447800"/>
            <a:ext cx="83058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lvl="1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Commission's goal has been to obtain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compliance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the requirements of the statute and not to exact a penalty and,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Commission was determined to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a message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these utilities and their local commissioners that they were out of compliance and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violations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could result in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penalties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well as a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penalty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 the utility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	 							       						(Continued)</a:t>
            </a:r>
          </a:p>
          <a:p>
            <a:pPr marL="442912" lvl="1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4144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1011" y="228600"/>
            <a:ext cx="9144000" cy="9906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Cause Case # 3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13999" y="1600200"/>
            <a:ext cx="83058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lvl="1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Commission also intended to place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other water districts on notice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obtaining loans in violation of KRS 278.300 could subject both the utility and its commissioners to civil penalties, and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provide fair notice that strict enforcement could be expected in future cases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66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1011" y="152400"/>
            <a:ext cx="9144000" cy="10668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Cause Case # 3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71130" y="1600200"/>
            <a:ext cx="8305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lvl="1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districts and their commissioners are hereby put on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notice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unauthorized debt incurred after the date of this order may well result in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substantial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civil penalties being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assessed and collected against both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future show cause cases.</a:t>
            </a:r>
          </a:p>
          <a:p>
            <a:pPr marL="442912" lvl="1">
              <a:spcBef>
                <a:spcPct val="50000"/>
              </a:spcBef>
            </a:pP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2912" lvl="1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Pages  7  and 8  of  Order</a:t>
            </a:r>
          </a:p>
        </p:txBody>
      </p:sp>
    </p:spTree>
    <p:extLst>
      <p:ext uri="{BB962C8B-B14F-4D97-AF65-F5344CB8AC3E}">
        <p14:creationId xmlns:p14="http://schemas.microsoft.com/office/powerpoint/2010/main" val="13606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Show  Cause  Case  # 3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" y="1595027"/>
            <a:ext cx="88568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0112" lvl="1" indent="-4572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 Fined  $2,500</a:t>
            </a:r>
          </a:p>
          <a:p>
            <a:pPr marL="1928812" lvl="3" indent="-5715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  $500</a:t>
            </a:r>
          </a:p>
          <a:p>
            <a:pPr marL="1928812" lvl="3" indent="-5715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$2,000  Suspended</a:t>
            </a:r>
          </a:p>
          <a:p>
            <a:pPr marL="1928812" lvl="3" indent="-5715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 Behavior</a:t>
            </a:r>
          </a:p>
          <a:p>
            <a:pPr marL="1928812" lvl="3" indent="-5715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 Year</a:t>
            </a:r>
          </a:p>
          <a:p>
            <a:pPr marL="1014412" lvl="1" indent="-5715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Commissioner  Matthews  Dissented</a:t>
            </a:r>
          </a:p>
          <a:p>
            <a:pPr marL="900112" lvl="2" algn="just">
              <a:spcBef>
                <a:spcPts val="6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2912" lvl="1" algn="just">
              <a:spcBef>
                <a:spcPct val="500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93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Show  Cause  Case  # 3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" y="1595027"/>
            <a:ext cx="88568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0112" lvl="1" indent="-4572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Commissioners Fined  $2,000</a:t>
            </a:r>
          </a:p>
          <a:p>
            <a:pPr marL="1928812" lvl="3" indent="-5715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  Zero</a:t>
            </a:r>
          </a:p>
          <a:p>
            <a:pPr marL="1928812" lvl="3" indent="-5715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Entire  $2,000  Suspended</a:t>
            </a:r>
          </a:p>
          <a:p>
            <a:pPr marL="1928812" lvl="3" indent="-5715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 Behavior</a:t>
            </a:r>
          </a:p>
          <a:p>
            <a:pPr marL="1928812" lvl="3" indent="-5715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 Year</a:t>
            </a:r>
          </a:p>
          <a:p>
            <a:pPr marL="1014412" lvl="1" indent="-5715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 Hours  Training</a:t>
            </a:r>
          </a:p>
          <a:p>
            <a:pPr marL="900112" lvl="2" algn="just">
              <a:spcBef>
                <a:spcPts val="6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2912" lvl="1" algn="just">
              <a:spcBef>
                <a:spcPct val="500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Show  Cause  Case  # 3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" y="1595026"/>
            <a:ext cx="8856812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0112" lvl="1" indent="-4572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 Written  Policy</a:t>
            </a:r>
          </a:p>
          <a:p>
            <a:pPr marL="1928812" lvl="3" indent="-5715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Borrow  $</a:t>
            </a:r>
          </a:p>
          <a:p>
            <a:pPr marL="1928812" lvl="3" indent="-5715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Hire  Lawyer</a:t>
            </a:r>
          </a:p>
          <a:p>
            <a:pPr marL="1014412" lvl="1" indent="-5715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  Policy</a:t>
            </a:r>
          </a:p>
          <a:p>
            <a:pPr marL="1014412" lvl="1" indent="-5715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  Policy  with  PSC</a:t>
            </a:r>
          </a:p>
          <a:p>
            <a:pPr marL="900112" lvl="2" algn="just">
              <a:spcBef>
                <a:spcPts val="6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2912" lvl="1" algn="just">
              <a:spcBef>
                <a:spcPct val="500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" y="22860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 Show  Cause  Cases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" y="1981200"/>
            <a:ext cx="8856812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0112" lvl="1" indent="-4572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WD # 1</a:t>
            </a:r>
          </a:p>
          <a:p>
            <a:pPr marL="1471612" lvl="2" indent="-5715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 Commissioners  Resigned</a:t>
            </a:r>
          </a:p>
          <a:p>
            <a:pPr marL="1471612" lvl="2" indent="-5715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 Manager  Resigned</a:t>
            </a:r>
          </a:p>
          <a:p>
            <a:pPr marL="1471612" lvl="2" indent="-5715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PSC  Dismissed  Case</a:t>
            </a:r>
          </a:p>
          <a:p>
            <a:pPr marL="900112" lvl="2" algn="just">
              <a:spcBef>
                <a:spcPts val="6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2912" lvl="1" algn="just">
              <a:spcBef>
                <a:spcPct val="500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9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" y="22860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 Show  Cause  Cases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" y="1981200"/>
            <a:ext cx="88568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0112" lvl="1" indent="-4572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WD # 2</a:t>
            </a:r>
          </a:p>
          <a:p>
            <a:pPr marL="1471612" lvl="2" indent="-5715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Commissioners  Settled  with  PSC</a:t>
            </a:r>
          </a:p>
          <a:p>
            <a:pPr marL="1471612" lvl="2" indent="-5715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$500  Fine  (suspended)</a:t>
            </a:r>
          </a:p>
          <a:p>
            <a:pPr marL="1471612" lvl="2" indent="-5715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 Hours  Training  Per  Year</a:t>
            </a:r>
          </a:p>
          <a:p>
            <a:pPr marL="1471612" lvl="2" indent="-5715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WD  Not  Fined</a:t>
            </a:r>
          </a:p>
          <a:p>
            <a:pPr marL="1471612" lvl="2" indent="-5715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 Timeline</a:t>
            </a:r>
          </a:p>
          <a:p>
            <a:pPr marL="900112" lvl="2" algn="just">
              <a:spcBef>
                <a:spcPts val="6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2912" lvl="1" algn="just">
              <a:spcBef>
                <a:spcPct val="500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3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" y="228600"/>
            <a:ext cx="9144000" cy="9144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1524000"/>
            <a:ext cx="8856812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0112" lvl="2" algn="just">
              <a:spcBef>
                <a:spcPts val="600"/>
              </a:spcBef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09-27-17		Staff  Report</a:t>
            </a:r>
          </a:p>
          <a:p>
            <a:pPr marL="900112" lvl="2" algn="just">
              <a:spcBef>
                <a:spcPts val="600"/>
              </a:spcBef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01-11-18		Show  Cause  Order</a:t>
            </a:r>
          </a:p>
          <a:p>
            <a:pPr marL="900112" lvl="2" algn="just">
              <a:spcBef>
                <a:spcPts val="600"/>
              </a:spcBef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02-27-18		Hearing  (Rescheduled)</a:t>
            </a:r>
          </a:p>
          <a:p>
            <a:pPr marL="900112" lvl="2" algn="just">
              <a:spcBef>
                <a:spcPts val="600"/>
              </a:spcBef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marL="900112" lvl="2" algn="just">
              <a:spcBef>
                <a:spcPts val="600"/>
              </a:spcBef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04-08-19		Offer  of  Settlement</a:t>
            </a:r>
          </a:p>
          <a:p>
            <a:pPr marL="900112" lvl="2">
              <a:spcBef>
                <a:spcPts val="600"/>
              </a:spcBef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06-19-19		Order  Accepting               				Offer  of  Settlement		</a:t>
            </a:r>
          </a:p>
          <a:p>
            <a:pPr marL="442912" lvl="1" algn="just">
              <a:spcBef>
                <a:spcPct val="500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9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echarta.com/wp-content/uploads/2012/06/Old-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609600"/>
            <a:ext cx="7788187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 rot="496150">
            <a:off x="2253538" y="1185179"/>
            <a:ext cx="1741832" cy="1790225"/>
          </a:xfrm>
          <a:prstGeom prst="roundRect">
            <a:avLst>
              <a:gd name="adj" fmla="val 15242"/>
            </a:avLst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ts val="1200"/>
              </a:spcBef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You’ve Got  Mail! </a:t>
            </a:r>
          </a:p>
          <a:p>
            <a:pPr algn="ctr" eaLnBrk="0" hangingPunct="0"/>
            <a:endParaRPr lang="en-US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Check  It!</a:t>
            </a:r>
          </a:p>
          <a:p>
            <a:pPr algn="ctr" eaLnBrk="0" hangingPunct="0"/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79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word of damo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885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MCj0434859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-76200"/>
            <a:ext cx="5943600" cy="5943600"/>
          </a:xfrm>
        </p:spPr>
      </p:pic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2438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QUESTIONS?</a:t>
            </a:r>
            <a:endParaRPr 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5" descr="SKO-LogoStack1(Clr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5"/>
          <a:stretch/>
        </p:blipFill>
        <p:spPr bwMode="auto">
          <a:xfrm>
            <a:off x="8216901" y="6123146"/>
            <a:ext cx="927100" cy="73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2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3835" y="762000"/>
            <a:ext cx="8229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</a:p>
          <a:p>
            <a:pPr algn="ctr"/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</a:p>
          <a:p>
            <a:pPr algn="ctr"/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8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Notable  Bills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8806" y="1447800"/>
            <a:ext cx="8915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lvl="1" indent="-471488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SB   165  –    Ky.  811</a:t>
            </a:r>
          </a:p>
          <a:p>
            <a:pPr marL="914400" lvl="1" indent="-471488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SB   228  –    Ky.  811</a:t>
            </a:r>
          </a:p>
          <a:p>
            <a:pPr marL="914400" lvl="1" indent="-471488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HB   446  –   Commissioner</a:t>
            </a:r>
          </a:p>
          <a:p>
            <a:pPr marL="3186112" lvl="7" algn="just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 Training</a:t>
            </a:r>
          </a:p>
          <a:p>
            <a:pPr marL="914400" lvl="1" indent="-471488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HB   570  –   Interlocal</a:t>
            </a:r>
          </a:p>
          <a:p>
            <a:pPr marL="3186112" lvl="7" algn="just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 Cooperation  Act</a:t>
            </a:r>
          </a:p>
          <a:p>
            <a:pPr marL="914400" lvl="1" indent="-471488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3186112" lvl="7" algn="just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0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3835" y="762000"/>
            <a:ext cx="82296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Surcharge</a:t>
            </a:r>
          </a:p>
          <a:p>
            <a:pPr algn="ctr"/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7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>
            <a:noAutofit/>
          </a:bodyPr>
          <a:lstStyle/>
          <a:p>
            <a:pPr marL="548640" indent="-666750">
              <a:spcAft>
                <a:spcPts val="1200"/>
              </a:spcAft>
              <a:buClr>
                <a:srgbClr val="FFFF00"/>
              </a:buClr>
              <a:buNone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666750">
              <a:spcBef>
                <a:spcPts val="1200"/>
              </a:spcBef>
              <a:buClr>
                <a:srgbClr val="FFFF00"/>
              </a:buClr>
              <a:buNone/>
            </a:pP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Cannonsburg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2014-267  &amp;                          				2018-376</a:t>
            </a:r>
          </a:p>
          <a:p>
            <a:pPr marL="548640" indent="-666750">
              <a:spcBef>
                <a:spcPts val="1200"/>
              </a:spcBef>
              <a:buClr>
                <a:srgbClr val="FFFF00"/>
              </a:buClr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Martin Co.		2018-017</a:t>
            </a:r>
          </a:p>
          <a:p>
            <a:pPr marL="548640" lvl="0" indent="-666750">
              <a:spcBef>
                <a:spcPts val="1200"/>
              </a:spcBef>
              <a:buClr>
                <a:srgbClr val="FFFF00"/>
              </a:buClr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Estill Co.			2019-119</a:t>
            </a:r>
          </a:p>
          <a:p>
            <a:pPr marL="548640" lvl="0" indent="-666750">
              <a:spcBef>
                <a:spcPts val="1200"/>
              </a:spcBef>
              <a:buClr>
                <a:srgbClr val="FFFF00"/>
              </a:buClr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Graves Co.		2019-347</a:t>
            </a:r>
          </a:p>
          <a:p>
            <a:pPr marL="666750" indent="-66675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Farmdale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		2020-021</a:t>
            </a:r>
          </a:p>
          <a:p>
            <a:pPr marL="2335213" indent="-2335213">
              <a:spcBef>
                <a:spcPts val="600"/>
              </a:spcBef>
              <a:buClr>
                <a:srgbClr val="FFFF00"/>
              </a:buClr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Southern 			2019-131</a:t>
            </a:r>
          </a:p>
          <a:p>
            <a:pPr marL="2335213" indent="-2335213">
              <a:spcBef>
                <a:spcPts val="600"/>
              </a:spcBef>
              <a:buClr>
                <a:srgbClr val="FFFF00"/>
              </a:buClr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	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6096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666750" algn="ctr" eaLnBrk="0" hangingPunct="0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W.D.  Surcharges</a:t>
            </a:r>
          </a:p>
        </p:txBody>
      </p:sp>
    </p:spTree>
    <p:extLst>
      <p:ext uri="{BB962C8B-B14F-4D97-AF65-F5344CB8AC3E}">
        <p14:creationId xmlns:p14="http://schemas.microsoft.com/office/powerpoint/2010/main" val="36734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067799" cy="1061626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Water  Loss Reduction Surcharge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1143000"/>
            <a:ext cx="8856812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lvl="1" algn="just">
              <a:spcBef>
                <a:spcPts val="6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57312" lvl="2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  to  Recover  Reduction in  Revenue  Requirement  Because  of  Unaccounted  for Water  Loss  over  15%</a:t>
            </a:r>
          </a:p>
          <a:p>
            <a:pPr marL="1357312" lvl="2" indent="-4572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 Limit:	36 or 48 Months</a:t>
            </a:r>
          </a:p>
          <a:p>
            <a:pPr marL="1357312" lvl="2" indent="-4572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Limit	</a:t>
            </a:r>
          </a:p>
          <a:p>
            <a:pPr marL="1357312" lvl="2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Restrictions</a:t>
            </a:r>
          </a:p>
          <a:p>
            <a:pPr marL="442912" lvl="1" algn="just">
              <a:spcBef>
                <a:spcPct val="500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7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067799" cy="1061626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Restrictions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1143000"/>
            <a:ext cx="8856812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lvl="1" algn="just">
              <a:spcBef>
                <a:spcPts val="6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57312" lvl="2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  Bank  Account</a:t>
            </a:r>
          </a:p>
          <a:p>
            <a:pPr marL="1357312" lvl="2" indent="-4572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 Loss  Reduction  Plan</a:t>
            </a:r>
          </a:p>
          <a:p>
            <a:pPr marL="1357312" lvl="2" indent="-4572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  PSC  Approval	</a:t>
            </a:r>
          </a:p>
          <a:p>
            <a:pPr marL="1357312" lvl="2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Monthly  Reports</a:t>
            </a:r>
          </a:p>
          <a:p>
            <a:pPr marL="442912" lvl="1" algn="just">
              <a:spcBef>
                <a:spcPct val="500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067799" cy="1061626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 to  Get  Surcharge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1143000"/>
            <a:ext cx="8856812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2912" lvl="1" algn="just">
              <a:spcBef>
                <a:spcPts val="6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43062" lvl="2" indent="-742950">
              <a:spcBef>
                <a:spcPts val="600"/>
              </a:spcBef>
              <a:buFont typeface="+mj-lt"/>
              <a:buAutoNum type="arabicPeriod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  ARF  Case</a:t>
            </a:r>
          </a:p>
          <a:p>
            <a:pPr marL="2557462" lvl="4" indent="-7429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 Report</a:t>
            </a:r>
          </a:p>
          <a:p>
            <a:pPr marL="2557462" lvl="4" indent="-7429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 for  Surcharge</a:t>
            </a:r>
          </a:p>
          <a:p>
            <a:pPr marL="1643062" lvl="2" indent="-742950" algn="just">
              <a:spcBef>
                <a:spcPts val="600"/>
              </a:spcBef>
              <a:buFont typeface="+mj-lt"/>
              <a:buAutoNum type="arabicPeriod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  Separate  Application</a:t>
            </a:r>
          </a:p>
          <a:p>
            <a:pPr marL="442912" lvl="1" algn="just">
              <a:spcBef>
                <a:spcPct val="50000"/>
              </a:spcBef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MCj0434859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-76200"/>
            <a:ext cx="5943600" cy="5943600"/>
          </a:xfrm>
        </p:spPr>
      </p:pic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2438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QUESTIONS?</a:t>
            </a:r>
            <a:endParaRPr 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5" descr="SKO-LogoStack1(Clr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5"/>
          <a:stretch/>
        </p:blipFill>
        <p:spPr bwMode="auto">
          <a:xfrm>
            <a:off x="8216901" y="6123146"/>
            <a:ext cx="927100" cy="73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2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3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ECENT DEVELOPMENTS IN UTILITY LAW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RECENT DEVELOPMENTS IN UTILITY LAW: ORDER OF PRESENTATION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Amendments to 807 KAR 5:076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Amendments to 807 KAR 5:076: Background&amp;quot;&quot;/&gt;&lt;property id=&quot;20307&quot; value=&quot;259&quot;/&gt;&lt;/object&gt;&lt;object type=&quot;3&quot; unique_id=&quot;10008&quot;&gt;&lt;property id=&quot;20148&quot; value=&quot;5&quot;/&gt;&lt;property id=&quot;20300&quot; value=&quot;Slide 6 - &amp;quot;Amendments to 807 KAR 5:076: Problems with Existing Regulation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Amendments to 807 KAR 5:076:&amp;#x0D;&amp;#x0A;History&amp;quot;&quot;/&gt;&lt;property id=&quot;20307&quot; value=&quot;261&quot;/&gt;&lt;/object&gt;&lt;object type=&quot;3&quot; unique_id=&quot;10010&quot;&gt;&lt;property id=&quot;20148&quot; value=&quot;5&quot;/&gt;&lt;property id=&quot;20300&quot; value=&quot;Slide 8 - &amp;quot;Amendments to 807 KAR 5:076:&amp;#x0D;&amp;#x0A;Proposed Revision&amp;quot;&quot;/&gt;&lt;property id=&quot;20307&quot; value=&quot;262&quot;/&gt;&lt;/object&gt;&lt;object type=&quot;3&quot; unique_id=&quot;10056&quot;&gt;&lt;property id=&quot;20148&quot; value=&quot;5&quot;/&gt;&lt;property id=&quot;20300&quot; value=&quot;Slide 9 - &amp;quot;Amendments to 807 KAR 5:076:&amp;#x0D;&amp;#x0A;Proposed Revision - Continued&amp;quot;&quot;/&gt;&lt;property id=&quot;20307&quot; value=&quot;263&quot;/&gt;&lt;/object&gt;&lt;object type=&quot;3&quot; unique_id=&quot;10057&quot;&gt;&lt;property id=&quot;20148&quot; value=&quot;5&quot;/&gt;&lt;property id=&quot;20300&quot; value=&quot;Slide 10 - &amp;quot;Amendments to 807 KAR 5:076:&amp;#x0D;&amp;#x0A;Proposed Revision - Continued&amp;quot;&quot;/&gt;&lt;property id=&quot;20307&quot; value=&quot;264&quot;/&gt;&lt;/object&gt;&lt;object type=&quot;3&quot; unique_id=&quot;10058&quot;&gt;&lt;property id=&quot;20148&quot; value=&quot;5&quot;/&gt;&lt;property id=&quot;20300&quot; value=&quot;Slide 12 - &amp;quot;Amendments to 807 KAR 5:076:&amp;#x0D;&amp;#x0A;Proposed Revision - Continued&amp;quot;&quot;/&gt;&lt;property id=&quot;20307&quot; value=&quot;265&quot;/&gt;&lt;/object&gt;&lt;object type=&quot;3&quot; unique_id=&quot;10059&quot;&gt;&lt;property id=&quot;20148&quot; value=&quot;5&quot;/&gt;&lt;property id=&quot;20300&quot; value=&quot;Slide 15 - &amp;quot;KRS 45A.494 -RECIPROCAL PREFERENCE FOR RESIDENT BIDDERS&amp;quot;&quot;/&gt;&lt;property id=&quot;20307&quot; value=&quot;266&quot;/&gt;&lt;/object&gt;&lt;object type=&quot;3&quot; unique_id=&quot;10221&quot;&gt;&lt;property id=&quot;20148&quot; value=&quot;5&quot;/&gt;&lt;property id=&quot;20300&quot; value=&quot;Slide 11 - &amp;quot;Amendments to 807 KAR 5:076:&amp;#x0D;&amp;#x0A;Proposed Revision - Continued&amp;quot;&quot;/&gt;&lt;property id=&quot;20307&quot; value=&quot;267&quot;/&gt;&lt;/object&gt;&lt;object type=&quot;3&quot; unique_id=&quot;10302&quot;&gt;&lt;property id=&quot;20148&quot; value=&quot;5&quot;/&gt;&lt;property id=&quot;20300&quot; value=&quot;Slide 3 - &amp;quot;AMENDMENTS TO&amp;#x0D;&amp;#x0A;807 KAR 5:076&amp;quot;&quot;/&gt;&lt;property id=&quot;20307&quot; value=&quot;268&quot;/&gt;&lt;/object&gt;&lt;object type=&quot;3&quot; unique_id=&quot;10582&quot;&gt;&lt;property id=&quot;20148&quot; value=&quot;5&quot;/&gt;&lt;property id=&quot;20300&quot; value=&quot;Slide 13 - &amp;quot;Amendments to 807 KAR 5:076:&amp;#x0D;&amp;#x0A;What They Mean To Your Utility&amp;quot;&quot;/&gt;&lt;property id=&quot;20307&quot; value=&quot;270&quot;/&gt;&lt;/object&gt;&lt;object type=&quot;3&quot; unique_id=&quot;10583&quot;&gt;&lt;property id=&quot;20148&quot; value=&quot;5&quot;/&gt;&lt;property id=&quot;20300&quot; value=&quot;Slide 14 - &amp;quot;KRS 45A.494 -RECIPROCAL PREFERENCE FOR RESIDENT BIDDERS&amp;quot;&quot;/&gt;&lt;property id=&quot;20307&quot; value=&quot;269&quot;/&gt;&lt;/object&gt;&lt;object type=&quot;3&quot; unique_id=&quot;10584&quot;&gt;&lt;property id=&quot;20148&quot; value=&quot;5&quot;/&gt;&lt;property id=&quot;20300&quot; value=&quot;Slide 16 - &amp;quot;KRS 45A.494 -RECIPROCAL PREFERENCE FOR RESIDENT BIDDERS&amp;quot;&quot;/&gt;&lt;property id=&quot;20307&quot; value=&quot;271&quot;/&gt;&lt;/object&gt;&lt;object type=&quot;3&quot; unique_id=&quot;10585&quot;&gt;&lt;property id=&quot;20148&quot; value=&quot;5&quot;/&gt;&lt;property id=&quot;20300&quot; value=&quot;Slide 17 - &amp;quot;KRS 45A.494 -RECIPROCAL PREFERENCE FOR RESIDENT BIDDERS&amp;quot;&quot;/&gt;&lt;property id=&quot;20307&quot; value=&quot;272&quot;/&gt;&lt;/object&gt;&lt;object type=&quot;3&quot; unique_id=&quot;10586&quot;&gt;&lt;property id=&quot;20148&quot; value=&quot;5&quot;/&gt;&lt;property id=&quot;20300&quot; value=&quot;Slide 18 - &amp;quot;KRS 45A.494 -RECIPROCAL PREFERENCE FOR RESIDENT BIDDERS&amp;quot;&quot;/&gt;&lt;property id=&quot;20307&quot; value=&quot;273&quot;/&gt;&lt;/object&gt;&lt;object type=&quot;3&quot; unique_id=&quot;10587&quot;&gt;&lt;property id=&quot;20148&quot; value=&quot;5&quot;/&gt;&lt;property id=&quot;20300&quot; value=&quot;Slide 19 - &amp;quot;KRS 45A.494 -RECIPROCAL PREFERENCE FOR RESIDENT BIDDERS&amp;quot;&quot;/&gt;&lt;property id=&quot;20307&quot; value=&quot;274&quot;/&gt;&lt;/object&gt;&lt;object type=&quot;3&quot; unique_id=&quot;10588&quot;&gt;&lt;property id=&quot;20148&quot; value=&quot;5&quot;/&gt;&lt;property id=&quot;20300&quot; value=&quot;Slide 20 - &amp;quot;KRS 45A.494 -RECIPROCAL PREFERENCE FOR RESIDENT BIDDERS&amp;quot;&quot;/&gt;&lt;property id=&quot;20307&quot; value=&quot;275&quot;/&gt;&lt;/object&gt;&lt;object type=&quot;3&quot; unique_id=&quot;10589&quot;&gt;&lt;property id=&quot;20148&quot; value=&quot;5&quot;/&gt;&lt;property id=&quot;20300&quot; value=&quot;Slide 21 - &amp;quot;KRS 45A.494 -RECIPROCAL PREFERENCE FOR RESIDENT BIDDERS&amp;quot;&quot;/&gt;&lt;property id=&quot;20307&quot; value=&quot;276&quot;/&gt;&lt;/object&gt;&lt;object type=&quot;3&quot; unique_id=&quot;10590&quot;&gt;&lt;property id=&quot;20148&quot; value=&quot;5&quot;/&gt;&lt;property id=&quot;20300&quot; value=&quot;Slide 22 - &amp;quot;200 KAR 5:400&amp;quot;&quot;/&gt;&lt;property id=&quot;20307&quot; value=&quot;277&quot;/&gt;&lt;/object&gt;&lt;object type=&quot;3&quot; unique_id=&quot;10591&quot;&gt;&lt;property id=&quot;20148&quot; value=&quot;5&quot;/&gt;&lt;property id=&quot;20300&quot; value=&quot;Slide 23 - &amp;quot;200 KAR 5:400&amp;quot;&quot;/&gt;&lt;property id=&quot;20307&quot; value=&quot;278&quot;/&gt;&lt;/object&gt;&lt;object type=&quot;3&quot; unique_id=&quot;10592&quot;&gt;&lt;property id=&quot;20148&quot; value=&quot;5&quot;/&gt;&lt;property id=&quot;20300&quot; value=&quot;Slide 24 - &amp;quot;200 KAR 5:400&amp;quot;&quot;/&gt;&lt;property id=&quot;20307&quot; value=&quot;279&quot;/&gt;&lt;/object&gt;&lt;object type=&quot;3&quot; unique_id=&quot;10593&quot;&gt;&lt;property id=&quot;20148&quot; value=&quot;5&quot;/&gt;&lt;property id=&quot;20300&quot; value=&quot;Slide 25 - &amp;quot;200 KAR 5:400&amp;quot;&quot;/&gt;&lt;property id=&quot;20307&quot; value=&quot;280&quot;/&gt;&lt;/object&gt;&lt;object type=&quot;3&quot; unique_id=&quot;10594&quot;&gt;&lt;property id=&quot;20148&quot; value=&quot;5&quot;/&gt;&lt;property id=&quot;20300&quot; value=&quot;Slide 26 - &amp;quot;200 KAR 5:400&amp;quot;&quot;/&gt;&lt;property id=&quot;20307&quot; value=&quot;281&quot;/&gt;&lt;/object&gt;&lt;object type=&quot;3&quot; unique_id=&quot;10595&quot;&gt;&lt;property id=&quot;20148&quot; value=&quot;5&quot;/&gt;&lt;property id=&quot;20300&quot; value=&quot;Slide 27 - &amp;quot;INFO - PREFERENCES&amp;quot;&quot;/&gt;&lt;property id=&quot;20307&quot; value=&quot;282&quot;/&gt;&lt;/object&gt;&lt;object type=&quot;3&quot; unique_id=&quot;10596&quot;&gt;&lt;property id=&quot;20148&quot; value=&quot;5&quot;/&gt;&lt;property id=&quot;20300&quot; value=&quot;Slide 28 - &amp;quot;EXAMPLE OF PREFERENCE&amp;quot;&quot;/&gt;&lt;property id=&quot;20307&quot; value=&quot;283&quot;/&gt;&lt;/object&gt;&lt;object type=&quot;3&quot; unique_id=&quot;10747&quot;&gt;&lt;property id=&quot;20148&quot; value=&quot;5&quot;/&gt;&lt;property id=&quot;20300&quot; value=&quot;Slide 29 - &amp;quot;STEP 1:  RECORD THE BIDS&amp;quot;&quot;/&gt;&lt;property id=&quot;20307&quot; value=&quot;284&quot;/&gt;&lt;/object&gt;&lt;object type=&quot;3&quot; unique_id=&quot;10748&quot;&gt;&lt;property id=&quot;20148&quot; value=&quot;5&quot;/&gt;&lt;property id=&quot;20300&quot; value=&quot;Slide 30 - &amp;quot;STEP 2: SCORE ALL BIDDERS FOR BEST VALUE&amp;quot;&quot;/&gt;&lt;property id=&quot;20307&quot; value=&quot;285&quot;/&gt;&lt;/object&gt;&lt;object type=&quot;3&quot; unique_id=&quot;10749&quot;&gt;&lt;property id=&quot;20148&quot; value=&quot;5&quot;/&gt;&lt;property id=&quot;20300&quot; value=&quot;Slide 31 - &amp;quot;BIDS SCORED FOR BEST VALUE&amp;quot;&quot;/&gt;&lt;property id=&quot;20307&quot; value=&quot;286&quot;/&gt;&lt;/object&gt;&lt;object type=&quot;3&quot; unique_id=&quot;10849&quot;&gt;&lt;property id=&quot;20148&quot; value=&quot;5&quot;/&gt;&lt;property id=&quot;20300&quot; value=&quot;Slide 32 - &amp;quot;STEP 3: DETERMINE STATE AND PREFERENCE&amp;quot;&quot;/&gt;&lt;property id=&quot;20307&quot; value=&quot;287&quot;/&gt;&lt;/object&gt;&lt;object type=&quot;3&quot; unique_id=&quot;11088&quot;&gt;&lt;property id=&quot;20148&quot; value=&quot;5&quot;/&gt;&lt;property id=&quot;20300&quot; value=&quot;Slide 33 - &amp;quot;STEP 4: APPLYING THE PREFERENCE&amp;quot;&quot;/&gt;&lt;property id=&quot;20307&quot; value=&quot;288&quot;/&gt;&lt;/object&gt;&lt;object type=&quot;3&quot; unique_id=&quot;11264&quot;&gt;&lt;property id=&quot;20148&quot; value=&quot;5&quot;/&gt;&lt;property id=&quot;20300&quot; value=&quot;Slide 34 - &amp;quot;STEP 4: APPLYING THE PREFERENCE&amp;quot;&quot;/&gt;&lt;property id=&quot;20307&quot; value=&quot;289&quot;/&gt;&lt;/object&gt;&lt;object type=&quot;3&quot; unique_id=&quot;11265&quot;&gt;&lt;property id=&quot;20148&quot; value=&quot;5&quot;/&gt;&lt;property id=&quot;20300&quot; value=&quot;Slide 35 - &amp;quot;STEP 4: APPLYING THE PREFERENCE&amp;quot;&quot;/&gt;&lt;property id=&quot;20307&quot; value=&quot;290&quot;/&gt;&lt;/object&gt;&lt;object type=&quot;3&quot; unique_id=&quot;11266&quot;&gt;&lt;property id=&quot;20148&quot; value=&quot;5&quot;/&gt;&lt;property id=&quot;20300&quot; value=&quot;Slide 36 - &amp;quot;DETERMINING THE AWARD&amp;amp;#x09;&amp;quot;&quot;/&gt;&lt;property id=&quot;20307&quot; value=&quot;291&quot;/&gt;&lt;/object&gt;&lt;object type=&quot;3&quot; unique_id=&quot;11685&quot;&gt;&lt;property id=&quot;20148&quot; value=&quot;5&quot;/&gt;&lt;property id=&quot;20300&quot; value=&quot;Slide 37 - &amp;quot;HB 200 – WATER COMMISSIONER TRAINING &amp;amp; REPORTING&amp;quot;&quot;/&gt;&lt;property id=&quot;20307&quot; value=&quot;292&quot;/&gt;&lt;/object&gt;&lt;object type=&quot;3&quot; unique_id=&quot;11686&quot;&gt;&lt;property id=&quot;20148&quot; value=&quot;5&quot;/&gt;&lt;property id=&quot;20300&quot; value=&quot;Slide 38 - &amp;quot;HOUSE BILL 200&amp;quot;&quot;/&gt;&lt;property id=&quot;20307&quot; value=&quot;296&quot;/&gt;&lt;/object&gt;&lt;object type=&quot;3&quot; unique_id=&quot;11687&quot;&gt;&lt;property id=&quot;20148&quot; value=&quot;5&quot;/&gt;&lt;property id=&quot;20300&quot; value=&quot;Slide 39 - &amp;quot;HOUSE BILL 200&amp;quot;&quot;/&gt;&lt;property id=&quot;20307&quot; value=&quot;297&quot;/&gt;&lt;/object&gt;&lt;object type=&quot;3&quot; unique_id=&quot;11688&quot;&gt;&lt;property id=&quot;20148&quot; value=&quot;5&quot;/&gt;&lt;property id=&quot;20300&quot; value=&quot;Slide 40 - &amp;quot;HOUSE BILL 200&amp;quot;&quot;/&gt;&lt;property id=&quot;20307&quot; value=&quot;298&quot;/&gt;&lt;/object&gt;&lt;object type=&quot;3&quot; unique_id=&quot;11689&quot;&gt;&lt;property id=&quot;20148&quot; value=&quot;5&quot;/&gt;&lt;property id=&quot;20300&quot; value=&quot;Slide 41 - &amp;quot;RECENT KENTUCKY COURT DECISIONS&amp;quot;&quot;/&gt;&lt;property id=&quot;20307&quot; value=&quot;293&quot;/&gt;&lt;/object&gt;&lt;object type=&quot;3&quot; unique_id=&quot;11690&quot;&gt;&lt;property id=&quot;20148&quot; value=&quot;5&quot;/&gt;&lt;property id=&quot;20300&quot; value=&quot;Slide 42 - &amp;quot;RECENT KENTUCKY COURT DECISIONS&amp;quot;&quot;/&gt;&lt;property id=&quot;20307&quot; value=&quot;299&quot;/&gt;&lt;/object&gt;&lt;object type=&quot;3&quot; unique_id=&quot;11691&quot;&gt;&lt;property id=&quot;20148&quot; value=&quot;5&quot;/&gt;&lt;property id=&quot;20300&quot; value=&quot;Slide 43 - &amp;quot;RECENT NOTEWORTHY PSC DECISIONS&amp;quot;&quot;/&gt;&lt;property id=&quot;20307&quot; value=&quot;294&quot;/&gt;&lt;/object&gt;&lt;object type=&quot;3&quot; unique_id=&quot;11692&quot;&gt;&lt;property id=&quot;20148&quot; value=&quot;5&quot;/&gt;&lt;property id=&quot;20300&quot; value=&quot;Slide 44 - &amp;quot;RECENT NOTEWORTHY PSC DECISIONS&amp;quot;&quot;/&gt;&lt;property id=&quot;20307&quot; value=&quot;300&quot;/&gt;&lt;/object&gt;&lt;object type=&quot;3&quot; unique_id=&quot;11693&quot;&gt;&lt;property id=&quot;20148&quot; value=&quot;5&quot;/&gt;&lt;property id=&quot;20300&quot; value=&quot;Slide 46 - &amp;quot;STATE AUDITOR REPORTS&amp;quot;&quot;/&gt;&lt;property id=&quot;20307&quot; value=&quot;295&quot;/&gt;&lt;/object&gt;&lt;object type=&quot;3&quot; unique_id=&quot;11976&quot;&gt;&lt;property id=&quot;20148&quot; value=&quot;5&quot;/&gt;&lt;property id=&quot;20300&quot; value=&quot;Slide 45 - &amp;quot;RECENT NOTEWORTHY PSC DECISIONS&amp;quot;&quot;/&gt;&lt;property id=&quot;20307&quot; value=&quot;301&quot;/&gt;&lt;/object&gt;&lt;object type=&quot;3&quot; unique_id=&quot;11977&quot;&gt;&lt;property id=&quot;20148&quot; value=&quot;5&quot;/&gt;&lt;property id=&quot;20300&quot; value=&quot;Slide 47 - &amp;quot;STATE AUDITOR REPORTS&amp;quot;&quot;/&gt;&lt;property id=&quot;20307&quot; value=&quot;302&quot;/&gt;&lt;/object&gt;&lt;object type=&quot;3&quot; unique_id=&quot;11978&quot;&gt;&lt;property id=&quot;20148&quot; value=&quot;5&quot;/&gt;&lt;property id=&quot;20300&quot; value=&quot;Slide 48 - &amp;quot;OTHER ACTIVITIES AT PSC&amp;quot;&quot;/&gt;&lt;property id=&quot;20307&quot; value=&quot;303&quot;/&gt;&lt;/object&gt;&lt;object type=&quot;3&quot; unique_id=&quot;11979&quot;&gt;&lt;property id=&quot;20148&quot; value=&quot;5&quot;/&gt;&lt;property id=&quot;20300&quot; value=&quot;Slide 49 - &amp;quot;QUESTIONS?&amp;quot;&quot;/&gt;&lt;property id=&quot;20307&quot; value=&quot;304&quot;/&gt;&lt;/object&gt;&lt;/object&gt;&lt;/object&gt;&lt;/database&gt;"/>
  <p:tag name="SECTOMILLISECCONVERTED" val="1"/>
</p:tagLst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19315</TotalTime>
  <Words>1917</Words>
  <Application>Microsoft Office PowerPoint</Application>
  <PresentationFormat>Letter Paper (8.5x11 in)</PresentationFormat>
  <Paragraphs>652</Paragraphs>
  <Slides>126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126</vt:i4>
      </vt:variant>
    </vt:vector>
  </HeadingPairs>
  <TitlesOfParts>
    <vt:vector size="133" baseType="lpstr">
      <vt:lpstr>4_Default Design</vt:lpstr>
      <vt:lpstr>3_Office Theme</vt:lpstr>
      <vt:lpstr>1_Office Theme</vt:lpstr>
      <vt:lpstr>8_Office Theme</vt:lpstr>
      <vt:lpstr>Default Design</vt:lpstr>
      <vt:lpstr>3_Default Design</vt:lpstr>
      <vt:lpstr>Waveform</vt:lpstr>
      <vt:lpstr>PowerPoint Presentation</vt:lpstr>
      <vt:lpstr>PowerPoint Presentation</vt:lpstr>
      <vt:lpstr>DISCUSSION  TOPICS</vt:lpstr>
      <vt:lpstr>DISCUSSION  TOPICS</vt:lpstr>
      <vt:lpstr>PowerPoint Presentation</vt:lpstr>
      <vt:lpstr>PSA for PSC</vt:lpstr>
      <vt:lpstr>Reporting  Requirements</vt:lpstr>
      <vt:lpstr>Vacancy</vt:lpstr>
      <vt:lpstr>PowerPoint Presentation</vt:lpstr>
      <vt:lpstr>E-Mail  Address  Regs.</vt:lpstr>
      <vt:lpstr>E-Mail  Address</vt:lpstr>
      <vt:lpstr>Why  Municipals?</vt:lpstr>
      <vt:lpstr>PowerPoint Presentation</vt:lpstr>
      <vt:lpstr>Default  Regulatory  E-mail  Address</vt:lpstr>
      <vt:lpstr>PowerPoint Presentation</vt:lpstr>
      <vt:lpstr>Franchise</vt:lpstr>
      <vt:lpstr>PowerPoint Presentation</vt:lpstr>
      <vt:lpstr>Franchise</vt:lpstr>
      <vt:lpstr>PowerPoint Presentation</vt:lpstr>
      <vt:lpstr>PowerPoint Presentation</vt:lpstr>
      <vt:lpstr>Ky.  Constitution  Section  164 </vt:lpstr>
      <vt:lpstr>Court  of  Appeals</vt:lpstr>
      <vt:lpstr>Court  of  Appeals  @  Page  4</vt:lpstr>
      <vt:lpstr>PowerPoint Presentation</vt:lpstr>
      <vt:lpstr>Ky.  Supreme Court</vt:lpstr>
      <vt:lpstr>Ky.  Supreme Court</vt:lpstr>
      <vt:lpstr>Ky.  Supreme  Court  Holding</vt:lpstr>
      <vt:lpstr>PowerPoint Presentation</vt:lpstr>
      <vt:lpstr>Ky.  Supreme  Court  Rationale</vt:lpstr>
      <vt:lpstr>Dissents  by  2  Justices</vt:lpstr>
      <vt:lpstr>Dissents  by  2  Justices</vt:lpstr>
      <vt:lpstr>Why?</vt:lpstr>
      <vt:lpstr>How  Long  Is  Long  Term?</vt:lpstr>
      <vt:lpstr>Significance</vt:lpstr>
      <vt:lpstr>What’s  Next</vt:lpstr>
      <vt:lpstr>FAQ</vt:lpstr>
      <vt:lpstr>Unique  Facts  in  Ledbetter</vt:lpstr>
      <vt:lpstr>FAQ</vt:lpstr>
      <vt:lpstr>FAQ</vt:lpstr>
      <vt:lpstr>FAQ</vt:lpstr>
      <vt:lpstr>FAQ</vt:lpstr>
      <vt:lpstr>FAQ</vt:lpstr>
      <vt:lpstr>KRWA’s  Role</vt:lpstr>
      <vt:lpstr>PowerPoint Presentation</vt:lpstr>
      <vt:lpstr>PowerPoint Presentation</vt:lpstr>
      <vt:lpstr>PowerPoint Presentation</vt:lpstr>
      <vt:lpstr>Campbell  County  Case</vt:lpstr>
      <vt:lpstr>Court  of  Appeals</vt:lpstr>
      <vt:lpstr>PowerPoint Presentation</vt:lpstr>
      <vt:lpstr>Ky.  Supreme Court</vt:lpstr>
      <vt:lpstr>Court  of  Appeals</vt:lpstr>
      <vt:lpstr>Supreme  Court</vt:lpstr>
      <vt:lpstr>Ky.  Supreme Court</vt:lpstr>
      <vt:lpstr>Holding</vt:lpstr>
      <vt:lpstr>PowerPoint Presentation</vt:lpstr>
      <vt:lpstr>PowerPoint Presentation</vt:lpstr>
      <vt:lpstr>PowerPoint Presentation</vt:lpstr>
      <vt:lpstr>PowerPoint Presentation</vt:lpstr>
      <vt:lpstr>Talley’s  Tips</vt:lpstr>
      <vt:lpstr>PowerPoint Presentation</vt:lpstr>
      <vt:lpstr>Filed - Rate   Doctrine   101</vt:lpstr>
      <vt:lpstr>Filed – Rate  Doctrine</vt:lpstr>
      <vt:lpstr>Filed – Rate  Doctrine</vt:lpstr>
      <vt:lpstr>Filed – Rate  Doctrine</vt:lpstr>
      <vt:lpstr>PowerPoint Presentation</vt:lpstr>
      <vt:lpstr>Filed – Rate  Doctrine</vt:lpstr>
      <vt:lpstr>PowerPoint Presentation</vt:lpstr>
      <vt:lpstr>Attending  Board  Meeting  Via  Zoom</vt:lpstr>
      <vt:lpstr>Special  Rules - VTC</vt:lpstr>
      <vt:lpstr>PowerPoint Presentation</vt:lpstr>
      <vt:lpstr>Notice  of  VTC  Meetings</vt:lpstr>
      <vt:lpstr>Notice  of  VTC  Meetings</vt:lpstr>
      <vt:lpstr>PowerPoint Presentation</vt:lpstr>
      <vt:lpstr>PowerPoint Presentation</vt:lpstr>
      <vt:lpstr>KRS  278.300(1)</vt:lpstr>
      <vt:lpstr>Practical  Effect</vt:lpstr>
      <vt:lpstr>PowerPoint Presentation</vt:lpstr>
      <vt:lpstr>PowerPoint Presentation</vt:lpstr>
      <vt:lpstr>PowerPoint Presentation</vt:lpstr>
      <vt:lpstr>Show Cause Case # 3</vt:lpstr>
      <vt:lpstr>Show Cause Case # 3</vt:lpstr>
      <vt:lpstr>Show Cause Case # 3</vt:lpstr>
      <vt:lpstr>Show Cause Case # 3</vt:lpstr>
      <vt:lpstr>Show  Cause  Case  # 3</vt:lpstr>
      <vt:lpstr>Show  Cause  Case  # 3</vt:lpstr>
      <vt:lpstr>Show  Cause  Case  # 3</vt:lpstr>
      <vt:lpstr>2019  Show  Cause  Cases</vt:lpstr>
      <vt:lpstr>2019  Show  Cause  Cases</vt:lpstr>
      <vt:lpstr>Timeline</vt:lpstr>
      <vt:lpstr>PowerPoint Presentation</vt:lpstr>
      <vt:lpstr>PowerPoint Presentation</vt:lpstr>
      <vt:lpstr>PowerPoint Presentation</vt:lpstr>
      <vt:lpstr>Notable  Bills</vt:lpstr>
      <vt:lpstr>PowerPoint Presentation</vt:lpstr>
      <vt:lpstr>PowerPoint Presentation</vt:lpstr>
      <vt:lpstr>Water  Loss Reduction Surcharge</vt:lpstr>
      <vt:lpstr>Restrictions</vt:lpstr>
      <vt:lpstr>How  to  Get  Surcharge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Kentucky Public Service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DEVELOPMENTS IN UTILITY LAW</dc:title>
  <dc:creator>Wuetcher</dc:creator>
  <cp:lastModifiedBy>Damon</cp:lastModifiedBy>
  <cp:revision>866</cp:revision>
  <cp:lastPrinted>2020-08-14T01:20:54Z</cp:lastPrinted>
  <dcterms:created xsi:type="dcterms:W3CDTF">2011-08-22T15:26:33Z</dcterms:created>
  <dcterms:modified xsi:type="dcterms:W3CDTF">2020-08-18T23:08:00Z</dcterms:modified>
</cp:coreProperties>
</file>